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0" r:id="rId4"/>
    <p:sldId id="261" r:id="rId5"/>
    <p:sldId id="434" r:id="rId6"/>
    <p:sldId id="507" r:id="rId7"/>
    <p:sldId id="262" r:id="rId8"/>
    <p:sldId id="263" r:id="rId9"/>
    <p:sldId id="266" r:id="rId10"/>
    <p:sldId id="264" r:id="rId11"/>
    <p:sldId id="267" r:id="rId12"/>
    <p:sldId id="268" r:id="rId13"/>
    <p:sldId id="392" r:id="rId14"/>
    <p:sldId id="393" r:id="rId15"/>
    <p:sldId id="368" r:id="rId16"/>
    <p:sldId id="366" r:id="rId17"/>
    <p:sldId id="483" r:id="rId18"/>
    <p:sldId id="506" r:id="rId19"/>
    <p:sldId id="356" r:id="rId20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0000"/>
    <a:srgbClr val="CC0066"/>
    <a:srgbClr val="9966FF"/>
    <a:srgbClr val="333300"/>
    <a:srgbClr val="009999"/>
    <a:srgbClr val="996600"/>
    <a:srgbClr val="CCFF66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083" autoAdjust="0"/>
    <p:restoredTop sz="98502" autoAdjust="0"/>
  </p:normalViewPr>
  <p:slideViewPr>
    <p:cSldViewPr>
      <p:cViewPr>
        <p:scale>
          <a:sx n="100" d="100"/>
          <a:sy n="100" d="100"/>
        </p:scale>
        <p:origin x="-738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5A7E-A3E2-4421-9B94-87D89A72D3D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ED739-07A3-486D-AE27-3DAF87A84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83109F-1051-43C8-B66C-2CE20D2077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D7A636-3852-4A2C-9297-D81F49FD6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17D00ED-4D02-416A-8A1D-50EC4E693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5602E0C-3C86-4AB4-94E0-21440A887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66EA213-CE0F-4F34-B528-9C58363A8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C351B7B-918B-4725-9EA4-04A6203FE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F227C84-B749-40DC-980C-452D8929E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68D1D8C-1161-4832-8161-35DE062BC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663060C-8DB0-4694-A11F-40246B87F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D1D6C4-CB00-43D9-A305-763E87354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512DC3C-F7D7-4BE2-995C-B532E5637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E2DB8EDE-6C4E-4C9F-8619-F33AC9889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484D095C-F200-4E41-ADAE-F135615289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8429"/>
            <a:ext cx="9144000" cy="20005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CFF33"/>
                </a:solidFill>
                <a:latin typeface="Arial Rounded MT Bold" pitchFamily="34" charset="0"/>
              </a:rPr>
              <a:t>K.G. Medical University UP, </a:t>
            </a:r>
            <a:r>
              <a:rPr lang="en-US" sz="3600" dirty="0" err="1" smtClean="0">
                <a:solidFill>
                  <a:srgbClr val="CCFF33"/>
                </a:solidFill>
                <a:latin typeface="Arial Rounded MT Bold" pitchFamily="34" charset="0"/>
              </a:rPr>
              <a:t>Lucknow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Upgraded Department of Community Medicine &amp; Public Health</a:t>
            </a:r>
          </a:p>
          <a:p>
            <a:endParaRPr lang="en-US" sz="20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en-US" sz="2400" b="1" dirty="0" smtClean="0">
                <a:solidFill>
                  <a:srgbClr val="CCFF33"/>
                </a:solidFill>
                <a:latin typeface="Bookman Old Style" pitchFamily="18" charset="0"/>
              </a:rPr>
              <a:t>59</a:t>
            </a:r>
            <a:r>
              <a:rPr lang="en-US" sz="2400" b="1" baseline="30000" dirty="0" smtClean="0">
                <a:solidFill>
                  <a:srgbClr val="CCFF33"/>
                </a:solidFill>
                <a:latin typeface="Bookman Old Style" pitchFamily="18" charset="0"/>
              </a:rPr>
              <a:t>th</a:t>
            </a:r>
            <a:r>
              <a:rPr lang="en-US" sz="2400" b="1" dirty="0" smtClean="0">
                <a:solidFill>
                  <a:srgbClr val="CCFF33"/>
                </a:solidFill>
                <a:latin typeface="Bookman Old Style" pitchFamily="18" charset="0"/>
              </a:rPr>
              <a:t> FOUNDATION DAY</a:t>
            </a:r>
            <a:endParaRPr lang="en-US" sz="2400" dirty="0" smtClean="0">
              <a:solidFill>
                <a:srgbClr val="CCFF33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15</a:t>
            </a:r>
            <a:r>
              <a:rPr lang="en-US" sz="2400" baseline="30000" dirty="0" smtClean="0">
                <a:solidFill>
                  <a:srgbClr val="FFFF00"/>
                </a:solidFill>
                <a:latin typeface="Arial Rounded MT Bold" pitchFamily="34" charset="0"/>
              </a:rPr>
              <a:t>th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March, 2017</a:t>
            </a: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203777" name="Picture 1" descr="C:\Documents and Settings\spm\Desktop\LOGO_KGMU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2200"/>
            <a:ext cx="3700463" cy="3428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00600" y="5626894"/>
            <a:ext cx="4038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Dr. </a:t>
            </a:r>
            <a:r>
              <a:rPr lang="en-US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Uday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Mohan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 Rounded MT Bold" pitchFamily="34" charset="0"/>
              </a:rPr>
              <a:t>Professor &amp; Head</a:t>
            </a:r>
            <a:br>
              <a:rPr lang="en-US" sz="2000" dirty="0" smtClean="0">
                <a:solidFill>
                  <a:srgbClr val="C00000"/>
                </a:solidFill>
                <a:latin typeface="Arial Rounded MT Bold" pitchFamily="34" charset="0"/>
              </a:rPr>
            </a:b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990600" y="0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Verdana" pitchFamily="34" charset="0"/>
              </a:rPr>
              <a:t>Gold </a:t>
            </a:r>
            <a:r>
              <a:rPr lang="en-US" sz="3200" b="1" dirty="0" smtClean="0">
                <a:solidFill>
                  <a:srgbClr val="CC0066"/>
                </a:solidFill>
                <a:latin typeface="Verdana" pitchFamily="34" charset="0"/>
              </a:rPr>
              <a:t>Medal</a:t>
            </a:r>
            <a:r>
              <a:rPr lang="en-US" b="1" dirty="0" smtClean="0">
                <a:solidFill>
                  <a:srgbClr val="CC0066"/>
                </a:solidFill>
                <a:latin typeface="Verdana" pitchFamily="34" charset="0"/>
              </a:rPr>
              <a:t>s  </a:t>
            </a:r>
            <a:r>
              <a:rPr lang="en-US" sz="2800" b="1" dirty="0" smtClean="0">
                <a:solidFill>
                  <a:srgbClr val="CC0066"/>
                </a:solidFill>
                <a:latin typeface="Verdana" pitchFamily="34" charset="0"/>
              </a:rPr>
              <a:t>(Community Medicine)</a:t>
            </a:r>
            <a:endParaRPr lang="en-US" sz="2800" dirty="0">
              <a:solidFill>
                <a:srgbClr val="CC0066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8600" y="533400"/>
            <a:ext cx="8382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Prof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. B.G. Prasad Gold Medal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for highest number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of marks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in the Final Professional Part-I, MBBS Examination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Smt. </a:t>
            </a:r>
            <a:r>
              <a:rPr lang="en-US" sz="1400" b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Sushila</a:t>
            </a: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Devi </a:t>
            </a:r>
            <a:r>
              <a:rPr lang="en-US" sz="1400" b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Bhatnagar</a:t>
            </a: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Gold Medal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for getting highest marks among girl student in SPM/Community Medicine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Dr.  C. Mani Gold Medal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for the best work on Rural Health at the Rural Health Centre, while undergoing training as an Intern in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Department of Community Medicine &amp; Public Health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Rajwanti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Rani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Harihar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Narayan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Tickoo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Gold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Medal  for putting up the best Infant Family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study while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undergoing training in the Department passing both Final Professional Part-I and Final Professional Part II examination in first attempt.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Gold Medal in the memory of (Late) Dr. </a:t>
            </a: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Pushpa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Sharma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for instituted by Prof. N.L. Sharma to the best MD candidate in the department on considering the performance in examination and standard of thesis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also passing the MD examination in first attempt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 smtClean="0">
                <a:solidFill>
                  <a:srgbClr val="CC0066"/>
                </a:solidFill>
                <a:cs typeface="Arial" pitchFamily="34" charset="0"/>
              </a:rPr>
              <a:t>MD Postgraduate Gold Medal in Social and Preventive Medicine </a:t>
            </a:r>
            <a:r>
              <a:rPr lang="en-US" sz="1400" b="1" dirty="0" smtClean="0">
                <a:cs typeface="Arial" pitchFamily="34" charset="0"/>
              </a:rPr>
              <a:t>for the best MD (Social &amp; Preventive/Community Medicine) students who obtain the degree in the first attempt.</a:t>
            </a:r>
            <a:endParaRPr lang="en-US" sz="1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Silver Medal /Certificate of </a:t>
            </a:r>
            <a:r>
              <a:rPr lang="en-US" sz="1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Honour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for MBBS final Professional Part-I examination.  </a:t>
            </a:r>
            <a:endParaRPr lang="en-US" sz="1400" b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Bhagwan</a:t>
            </a: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n-US" sz="1400" b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Wadhwa</a:t>
            </a: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Memorial Gold Medal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Public Health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Adminitration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of the Diploma in Public Health Part II Examination” who has  passed the DPH Part I and DPH Part II examination in the first attempt securing highest total aggregate marks, but not less than 60% marks in the Paper Oral and Practical examination of ‘Public Health Administration’ Sanitary Law and Community Health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of the year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DPH </a:t>
            </a:r>
            <a:r>
              <a:rPr lang="en-US" sz="1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Post Graduate Gold Medal in </a:t>
            </a:r>
            <a:r>
              <a:rPr lang="en-US" sz="1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Community Medicine</a:t>
            </a:r>
            <a:r>
              <a:rPr lang="en-US" sz="14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&amp; Public Health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who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has passed the DPH Part I and Part II examination in the first attempt securing highest total aggregate marks but not less than 60% marks in the total aggregate marks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81000" y="406400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Verdana" pitchFamily="34" charset="0"/>
              </a:rPr>
              <a:t>Teaching of MD and DPH students</a:t>
            </a:r>
            <a:endParaRPr lang="en-US" sz="3200" dirty="0">
              <a:solidFill>
                <a:srgbClr val="CC0066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762000" y="914400"/>
            <a:ext cx="80772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dirty="0">
                <a:latin typeface="Verdana" pitchFamily="34" charset="0"/>
              </a:rPr>
              <a:t>T</a:t>
            </a:r>
            <a:r>
              <a:rPr lang="en-US" sz="1800" dirty="0">
                <a:latin typeface="Verdana" pitchFamily="34" charset="0"/>
              </a:rPr>
              <a:t>eaching of MD and DPH students with </a:t>
            </a:r>
            <a:r>
              <a:rPr lang="en-US" sz="1800" dirty="0" smtClean="0">
                <a:latin typeface="Verdana" pitchFamily="34" charset="0"/>
              </a:rPr>
              <a:t>modern facilities</a:t>
            </a:r>
            <a:r>
              <a:rPr lang="en-US" sz="1800" dirty="0">
                <a:latin typeface="Verdana" pitchFamily="34" charset="0"/>
              </a:rPr>
              <a:t>.</a:t>
            </a: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>
                <a:latin typeface="Verdana" pitchFamily="34" charset="0"/>
              </a:rPr>
              <a:t>Short term posting of DPH Students in Department of Microbiology, SHI, Nagar </a:t>
            </a:r>
            <a:r>
              <a:rPr lang="en-US" sz="1800" dirty="0" smtClean="0">
                <a:latin typeface="Verdana" pitchFamily="34" charset="0"/>
              </a:rPr>
              <a:t>Nigam, SHO </a:t>
            </a:r>
            <a:r>
              <a:rPr lang="en-US" sz="1800" dirty="0">
                <a:latin typeface="Verdana" pitchFamily="34" charset="0"/>
              </a:rPr>
              <a:t>and CMO office etc.</a:t>
            </a: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>
                <a:latin typeface="Verdana" pitchFamily="34" charset="0"/>
              </a:rPr>
              <a:t>Posting at Rural Health Training Centers /</a:t>
            </a:r>
            <a:r>
              <a:rPr lang="en-US" sz="1800" dirty="0" smtClean="0">
                <a:latin typeface="Verdana" pitchFamily="34" charset="0"/>
              </a:rPr>
              <a:t>Urban Health Centre to identify family/community  level health related issues.</a:t>
            </a:r>
            <a:endParaRPr lang="en-US" sz="1800" dirty="0">
              <a:latin typeface="Verdana" pitchFamily="34" charset="0"/>
            </a:endParaRP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 smtClean="0">
                <a:latin typeface="Verdana" pitchFamily="34" charset="0"/>
              </a:rPr>
              <a:t>Inter departmental interaction by posting them in Casualty, Infectious </a:t>
            </a:r>
            <a:r>
              <a:rPr lang="en-US" sz="1800" dirty="0">
                <a:latin typeface="Verdana" pitchFamily="34" charset="0"/>
              </a:rPr>
              <a:t>Diseases </a:t>
            </a:r>
            <a:r>
              <a:rPr lang="en-US" sz="1800" dirty="0" smtClean="0">
                <a:latin typeface="Verdana" pitchFamily="34" charset="0"/>
              </a:rPr>
              <a:t>Hospital, </a:t>
            </a:r>
            <a:r>
              <a:rPr lang="en-US" dirty="0" err="1" smtClean="0">
                <a:latin typeface="Verdana" pitchFamily="34" charset="0"/>
              </a:rPr>
              <a:t>P</a:t>
            </a:r>
            <a:r>
              <a:rPr lang="en-US" sz="1800" dirty="0" err="1" smtClean="0">
                <a:latin typeface="Verdana" pitchFamily="34" charset="0"/>
              </a:rPr>
              <a:t>aediatrics</a:t>
            </a:r>
            <a:r>
              <a:rPr lang="en-US" sz="1800" dirty="0" smtClean="0">
                <a:latin typeface="Verdana" pitchFamily="34" charset="0"/>
              </a:rPr>
              <a:t> ,Transfusion Medicine, Cardiology &amp;  Pulmonary medicine etc .</a:t>
            </a:r>
            <a:endParaRPr lang="en-US" sz="1800" dirty="0">
              <a:latin typeface="Verdana" pitchFamily="34" charset="0"/>
            </a:endParaRP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>
                <a:latin typeface="Verdana" pitchFamily="34" charset="0"/>
              </a:rPr>
              <a:t>Lab for bacteriological testing and water analysis.</a:t>
            </a: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>
                <a:latin typeface="Verdana" pitchFamily="34" charset="0"/>
              </a:rPr>
              <a:t>Well equipped Computer Lab with 12 computers with</a:t>
            </a:r>
            <a:br>
              <a:rPr lang="en-US" sz="1800" dirty="0">
                <a:latin typeface="Verdana" pitchFamily="34" charset="0"/>
              </a:rPr>
            </a:br>
            <a:r>
              <a:rPr lang="en-US" sz="1800" dirty="0">
                <a:latin typeface="Verdana" pitchFamily="34" charset="0"/>
              </a:rPr>
              <a:t>internet </a:t>
            </a:r>
            <a:r>
              <a:rPr lang="en-US" sz="1800" dirty="0" smtClean="0">
                <a:latin typeface="Verdana" pitchFamily="34" charset="0"/>
              </a:rPr>
              <a:t>facilities.</a:t>
            </a:r>
            <a:endParaRPr lang="en-US" sz="1800" dirty="0">
              <a:latin typeface="Verdana" pitchFamily="34" charset="0"/>
            </a:endParaRP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>
                <a:latin typeface="Verdana" pitchFamily="34" charset="0"/>
              </a:rPr>
              <a:t>Lecture theatre, Seminar Room, Conference Hall.</a:t>
            </a: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>
                <a:latin typeface="Verdana" pitchFamily="34" charset="0"/>
              </a:rPr>
              <a:t>Air-conditioned Library facilities</a:t>
            </a:r>
            <a:r>
              <a:rPr lang="en-US" sz="1800" dirty="0" smtClean="0">
                <a:latin typeface="Verdana" pitchFamily="34" charset="0"/>
              </a:rPr>
              <a:t>.</a:t>
            </a: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 smtClean="0">
                <a:latin typeface="Verdana" pitchFamily="34" charset="0"/>
              </a:rPr>
              <a:t>Power backup by generator</a:t>
            </a:r>
          </a:p>
          <a:p>
            <a:pPr marL="400050" indent="-3429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1800" dirty="0" smtClean="0">
                <a:latin typeface="Verdana" pitchFamily="34" charset="0"/>
              </a:rPr>
              <a:t>Smart Class teaching available</a:t>
            </a:r>
            <a:endParaRPr lang="en-US" sz="16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43000" y="848380"/>
            <a:ext cx="7496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66"/>
                </a:solidFill>
                <a:latin typeface="Verdana" pitchFamily="34" charset="0"/>
              </a:rPr>
              <a:t>Currents Projects in the Department</a:t>
            </a:r>
            <a:endParaRPr lang="en-US" sz="2800" dirty="0">
              <a:solidFill>
                <a:srgbClr val="CC0066"/>
              </a:solidFill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81000" y="1672947"/>
            <a:ext cx="8305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lvl="0" indent="-347663" algn="just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en-US" dirty="0" smtClean="0"/>
              <a:t>Strengthening Home Based New Born Care  </a:t>
            </a:r>
            <a:r>
              <a:rPr lang="en-US" dirty="0" err="1" smtClean="0"/>
              <a:t>Programme</a:t>
            </a:r>
            <a:r>
              <a:rPr lang="en-US" dirty="0" smtClean="0"/>
              <a:t> in Uttar Pradesh (HBNC) in collaboration with  UNICEF, </a:t>
            </a:r>
            <a:r>
              <a:rPr lang="en-US" dirty="0" err="1" smtClean="0"/>
              <a:t>Lucknow</a:t>
            </a:r>
            <a:r>
              <a:rPr lang="en-US" dirty="0" smtClean="0"/>
              <a:t>. </a:t>
            </a:r>
          </a:p>
          <a:p>
            <a:pPr marL="347663" lvl="0" indent="-347663" algn="just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en-US" dirty="0" smtClean="0"/>
              <a:t>Implementation of State Nutrition Mission in Uttar Pradesh in collaboration with  UNICEF, Lucknow</a:t>
            </a:r>
          </a:p>
          <a:p>
            <a:pPr marL="347663" lvl="0" indent="-347663" algn="just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en-US" dirty="0" smtClean="0"/>
              <a:t>Care Seeking In Childhood Pneumonia: An exploratory study, in collaboration with SAMARTH funded by Bill Melinda Gates foundation</a:t>
            </a:r>
          </a:p>
          <a:p>
            <a:pPr marL="347663" lvl="0" indent="-347663" algn="just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en-US" dirty="0" smtClean="0"/>
              <a:t>Evaluation of Assessment of Under five children for Pneumonia and Diarrhea by ASHA, in Bareilly, Gonda and Allahabad, in collaboration with IHAT-TSU </a:t>
            </a:r>
          </a:p>
          <a:p>
            <a:pPr marL="347663" lvl="0" indent="-347663" algn="just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533400" y="769203"/>
            <a:ext cx="8077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66"/>
                </a:solidFill>
                <a:latin typeface="Verdana" pitchFamily="34" charset="0"/>
              </a:rPr>
              <a:t>Departmental </a:t>
            </a:r>
            <a:r>
              <a:rPr lang="en-US" sz="2400" b="1" dirty="0">
                <a:solidFill>
                  <a:srgbClr val="CC0066"/>
                </a:solidFill>
                <a:latin typeface="Verdana" pitchFamily="34" charset="0"/>
              </a:rPr>
              <a:t>Participation in University Administration</a:t>
            </a: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457200" y="1524000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Director, Social Outreach Services, KGMU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Officer </a:t>
            </a:r>
            <a:r>
              <a:rPr lang="en-US" sz="2000" b="1" dirty="0" err="1" smtClean="0">
                <a:latin typeface="Verdana" pitchFamily="34" charset="0"/>
              </a:rPr>
              <a:t>Incharge</a:t>
            </a:r>
            <a:r>
              <a:rPr lang="en-US" sz="2000" b="1" dirty="0" smtClean="0">
                <a:latin typeface="Verdana" pitchFamily="34" charset="0"/>
              </a:rPr>
              <a:t>, Primary Health Centre, </a:t>
            </a:r>
            <a:r>
              <a:rPr lang="en-US" sz="2000" b="1" dirty="0" err="1" smtClean="0">
                <a:latin typeface="Verdana" pitchFamily="34" charset="0"/>
              </a:rPr>
              <a:t>Sarojini</a:t>
            </a:r>
            <a:r>
              <a:rPr lang="en-US" sz="2000" b="1" dirty="0" smtClean="0">
                <a:latin typeface="Verdana" pitchFamily="34" charset="0"/>
              </a:rPr>
              <a:t>   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</a:pPr>
            <a:r>
              <a:rPr lang="en-US" sz="2000" b="1" dirty="0" smtClean="0">
                <a:latin typeface="Verdana" pitchFamily="34" charset="0"/>
              </a:rPr>
              <a:t>    Nagar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Head, Department of Biostatistics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Nodal Officer, Paramedical Courses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Proctorial </a:t>
            </a:r>
            <a:r>
              <a:rPr lang="en-US" sz="2000" b="1" dirty="0">
                <a:latin typeface="Verdana" pitchFamily="34" charset="0"/>
              </a:rPr>
              <a:t>Board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Assistant Warden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Bio-Medical Waste Management  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Teaching  &amp; Training Support to M.Sc. (N) &amp; B.Sc.(N) </a:t>
            </a:r>
            <a:br>
              <a:rPr lang="en-US" sz="2000" b="1" dirty="0" smtClean="0">
                <a:latin typeface="Verdana" pitchFamily="34" charset="0"/>
              </a:rPr>
            </a:br>
            <a:r>
              <a:rPr lang="en-US" sz="2000" b="1" dirty="0" smtClean="0">
                <a:latin typeface="Verdana" pitchFamily="34" charset="0"/>
              </a:rPr>
              <a:t>   at KGMU Institute of Nursing &amp; other Affiliated Nursing</a:t>
            </a:r>
            <a:br>
              <a:rPr lang="en-US" sz="2000" b="1" dirty="0" smtClean="0">
                <a:latin typeface="Verdana" pitchFamily="34" charset="0"/>
              </a:rPr>
            </a:br>
            <a:r>
              <a:rPr lang="en-US" sz="2000" b="1" dirty="0" smtClean="0">
                <a:latin typeface="Verdana" pitchFamily="34" charset="0"/>
              </a:rPr>
              <a:t>   Institutions.</a:t>
            </a:r>
            <a:endParaRPr lang="en-US" sz="1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533400" y="681335"/>
            <a:ext cx="80772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66"/>
                </a:solidFill>
                <a:latin typeface="Verdana" pitchFamily="34" charset="0"/>
              </a:rPr>
              <a:t>Contribution of Department</a:t>
            </a:r>
            <a:endParaRPr lang="en-US" sz="3200" b="1" dirty="0">
              <a:solidFill>
                <a:srgbClr val="CC0066"/>
              </a:solidFill>
              <a:latin typeface="Verdana" pitchFamily="34" charset="0"/>
            </a:endParaRP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228600" y="1367908"/>
            <a:ext cx="86868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endParaRPr lang="en-US" sz="2200" b="1" dirty="0" smtClean="0"/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Member of Technical Advisory Committee of National Health Mission, Save the Children, UNICEF.</a:t>
            </a:r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Postgraduate examiners in different universities of India.</a:t>
            </a:r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Selection of faculty of AIIMS, New Delhi, </a:t>
            </a:r>
            <a:r>
              <a:rPr lang="en-US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Bhubneshwar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Raipur,  Jodhpur  and other Medical Colleges of India</a:t>
            </a:r>
            <a:r>
              <a:rPr lang="en-US" sz="2200" b="1" dirty="0" smtClean="0"/>
              <a:t>.</a:t>
            </a:r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endParaRPr lang="en-US" sz="2200" b="1" dirty="0" smtClean="0">
              <a:latin typeface="Verdana" pitchFamily="34" charset="0"/>
            </a:endParaRPr>
          </a:p>
          <a:p>
            <a:pPr marL="231775" indent="-231775" algn="just"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Family Medicine OPD at New OPD Block</a:t>
            </a:r>
          </a:p>
          <a:p>
            <a:pPr marL="231775" indent="-231775" algn="just">
              <a:buClr>
                <a:srgbClr val="C00000"/>
              </a:buClr>
              <a:buFont typeface="Webdings" pitchFamily="18" charset="2"/>
              <a:buChar char=""/>
            </a:pPr>
            <a:endParaRPr lang="en-US" sz="2000" b="1" dirty="0" smtClean="0">
              <a:latin typeface="Verdana" pitchFamily="34" charset="0"/>
            </a:endParaRPr>
          </a:p>
          <a:p>
            <a:pPr marL="231775" indent="-231775" algn="just"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Project Collaboration with Department  Of Pediatrics, </a:t>
            </a:r>
            <a:r>
              <a:rPr lang="en-US" sz="2000" b="1" dirty="0" err="1" smtClean="0">
                <a:latin typeface="Verdana" pitchFamily="34" charset="0"/>
              </a:rPr>
              <a:t>Pyschiatric</a:t>
            </a:r>
            <a:r>
              <a:rPr lang="en-US" sz="2000" b="1" dirty="0" smtClean="0">
                <a:latin typeface="Verdana" pitchFamily="34" charset="0"/>
              </a:rPr>
              <a:t> and Obstetrics  &amp; </a:t>
            </a:r>
            <a:r>
              <a:rPr lang="en-US" sz="2000" b="1" dirty="0" err="1" smtClean="0">
                <a:latin typeface="Verdana" pitchFamily="34" charset="0"/>
              </a:rPr>
              <a:t>Gynae</a:t>
            </a:r>
            <a:r>
              <a:rPr lang="en-US" sz="2000" b="1" dirty="0" smtClean="0">
                <a:latin typeface="Verdana" pitchFamily="34" charset="0"/>
              </a:rPr>
              <a:t>., KGMU, Lucknow</a:t>
            </a:r>
          </a:p>
          <a:p>
            <a:pPr marL="231775" indent="-231775" algn="just">
              <a:buClr>
                <a:srgbClr val="C00000"/>
              </a:buClr>
              <a:buFont typeface="Webdings" pitchFamily="18" charset="2"/>
              <a:buChar char=""/>
            </a:pPr>
            <a:endParaRPr lang="en-US" sz="2000" b="1" dirty="0" smtClean="0">
              <a:latin typeface="Verdana" pitchFamily="34" charset="0"/>
            </a:endParaRPr>
          </a:p>
          <a:p>
            <a:pPr marL="231775" indent="-231775" algn="l">
              <a:buClr>
                <a:srgbClr val="C00000"/>
              </a:buClr>
              <a:buFont typeface="Webdings" pitchFamily="18" charset="2"/>
              <a:buChar char=""/>
            </a:pPr>
            <a:r>
              <a:rPr lang="en-US" sz="2000" b="1" dirty="0" smtClean="0">
                <a:latin typeface="Verdana" pitchFamily="34" charset="0"/>
              </a:rPr>
              <a:t>Technical advisor and expert for UPSC, New Delhi and State Public Service Commissions of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232224" y="722293"/>
            <a:ext cx="8614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C0066"/>
                </a:solidFill>
                <a:latin typeface="Verdana" pitchFamily="34" charset="0"/>
              </a:rPr>
              <a:t>Participation in National Health </a:t>
            </a:r>
            <a:r>
              <a:rPr lang="en-US" sz="2800" b="1" dirty="0" err="1" smtClean="0">
                <a:solidFill>
                  <a:srgbClr val="CC0066"/>
                </a:solidFill>
                <a:latin typeface="Verdana" pitchFamily="34" charset="0"/>
              </a:rPr>
              <a:t>Programmes</a:t>
            </a:r>
            <a:endParaRPr lang="en-US" sz="2800" dirty="0">
              <a:solidFill>
                <a:srgbClr val="CC0066"/>
              </a:solidFill>
            </a:endParaRP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304800" y="1752600"/>
            <a:ext cx="8763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National </a:t>
            </a:r>
            <a:r>
              <a:rPr lang="en-US" sz="2000" b="1" dirty="0" smtClean="0">
                <a:latin typeface="Verdana" pitchFamily="34" charset="0"/>
              </a:rPr>
              <a:t>Health </a:t>
            </a:r>
            <a:r>
              <a:rPr lang="en-US" sz="2000" b="1" dirty="0">
                <a:latin typeface="Verdana" pitchFamily="34" charset="0"/>
              </a:rPr>
              <a:t>Mission (</a:t>
            </a:r>
            <a:r>
              <a:rPr lang="en-US" sz="2000" b="1" dirty="0" smtClean="0">
                <a:latin typeface="Verdana" pitchFamily="34" charset="0"/>
              </a:rPr>
              <a:t>NHM</a:t>
            </a:r>
            <a:r>
              <a:rPr lang="en-US" sz="2000" b="1" dirty="0">
                <a:latin typeface="Verdana" pitchFamily="34" charset="0"/>
              </a:rPr>
              <a:t>)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Reproductive Child </a:t>
            </a:r>
            <a:r>
              <a:rPr lang="en-US" sz="2000" b="1" dirty="0" smtClean="0">
                <a:latin typeface="Verdana" pitchFamily="34" charset="0"/>
              </a:rPr>
              <a:t>Health Programme</a:t>
            </a:r>
            <a:endParaRPr lang="en-US" sz="2000" b="1" dirty="0">
              <a:latin typeface="Verdana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National AIDS Control </a:t>
            </a:r>
            <a:r>
              <a:rPr lang="en-US" sz="2000" b="1" dirty="0" smtClean="0">
                <a:latin typeface="Verdana" pitchFamily="34" charset="0"/>
              </a:rPr>
              <a:t>Programme</a:t>
            </a:r>
            <a:endParaRPr lang="en-US" sz="2000" b="1" dirty="0">
              <a:latin typeface="Verdana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Vitamin A </a:t>
            </a:r>
            <a:r>
              <a:rPr lang="en-US" sz="2000" b="1" dirty="0" smtClean="0">
                <a:latin typeface="Verdana" pitchFamily="34" charset="0"/>
              </a:rPr>
              <a:t>Prophylaxis Programme</a:t>
            </a:r>
            <a:endParaRPr lang="en-US" sz="2000" b="1" dirty="0">
              <a:latin typeface="Verdana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Integrated Disease Surveillance </a:t>
            </a:r>
            <a:r>
              <a:rPr lang="en-US" sz="2000" b="1" dirty="0" smtClean="0">
                <a:latin typeface="Verdana" pitchFamily="34" charset="0"/>
              </a:rPr>
              <a:t>Project </a:t>
            </a:r>
            <a:r>
              <a:rPr lang="en-US" sz="2000" b="1" dirty="0">
                <a:latin typeface="Verdana" pitchFamily="34" charset="0"/>
              </a:rPr>
              <a:t>(IDSP)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Revised National Tuberculosis Control </a:t>
            </a:r>
            <a:r>
              <a:rPr lang="en-US" sz="2000" b="1" dirty="0" err="1">
                <a:latin typeface="Verdana" pitchFamily="34" charset="0"/>
              </a:rPr>
              <a:t>Programme</a:t>
            </a:r>
            <a:r>
              <a:rPr lang="en-US" sz="2000" b="1" dirty="0">
                <a:latin typeface="Verdana" pitchFamily="34" charset="0"/>
              </a:rPr>
              <a:t> (RNTCP)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>
                <a:latin typeface="Verdana" pitchFamily="34" charset="0"/>
              </a:rPr>
              <a:t>ICDS </a:t>
            </a:r>
            <a:r>
              <a:rPr lang="en-US" sz="2000" b="1" dirty="0" smtClean="0">
                <a:latin typeface="Verdana" pitchFamily="34" charset="0"/>
              </a:rPr>
              <a:t>Programme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 smtClean="0">
                <a:latin typeface="Verdana" pitchFamily="34" charset="0"/>
              </a:rPr>
              <a:t>National Vector Borne Disease Control Programme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000" b="1" dirty="0" smtClean="0">
                <a:latin typeface="Verdana" pitchFamily="34" charset="0"/>
              </a:rPr>
              <a:t>RBSK (</a:t>
            </a:r>
            <a:r>
              <a:rPr lang="en-US" sz="2000" b="1" dirty="0" err="1" smtClean="0">
                <a:latin typeface="Verdana" pitchFamily="34" charset="0"/>
              </a:rPr>
              <a:t>Rashtriya</a:t>
            </a:r>
            <a:r>
              <a:rPr lang="en-US" sz="2000" b="1" dirty="0" smtClean="0">
                <a:latin typeface="Verdana" pitchFamily="34" charset="0"/>
              </a:rPr>
              <a:t> Bal </a:t>
            </a:r>
            <a:r>
              <a:rPr lang="en-US" sz="2000" b="1" dirty="0" err="1" smtClean="0">
                <a:latin typeface="Verdana" pitchFamily="34" charset="0"/>
              </a:rPr>
              <a:t>Suraksha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Karyakarm</a:t>
            </a:r>
            <a:r>
              <a:rPr lang="en-US" sz="2000" b="1" dirty="0" smtClean="0">
                <a:latin typeface="Verdana" pitchFamily="34" charset="0"/>
              </a:rPr>
              <a:t>)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ebdings" pitchFamily="18" charset="2"/>
              <a:buChar char="="/>
            </a:pPr>
            <a:endParaRPr lang="en-US" sz="20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533400" y="990600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Verdana" pitchFamily="34" charset="0"/>
              </a:rPr>
              <a:t>Research </a:t>
            </a:r>
            <a:r>
              <a:rPr lang="en-US" sz="3200" b="1" dirty="0" smtClean="0">
                <a:solidFill>
                  <a:srgbClr val="CC0066"/>
                </a:solidFill>
                <a:latin typeface="Verdana" pitchFamily="34" charset="0"/>
              </a:rPr>
              <a:t>Activities : 2016-17</a:t>
            </a:r>
            <a:endParaRPr lang="en-US" sz="3200" dirty="0">
              <a:solidFill>
                <a:srgbClr val="CC0066"/>
              </a:solidFill>
            </a:endParaRPr>
          </a:p>
        </p:txBody>
      </p:sp>
      <p:sp>
        <p:nvSpPr>
          <p:cNvPr id="109571" name="Rectangle 1"/>
          <p:cNvSpPr>
            <a:spLocks noChangeArrowheads="1"/>
          </p:cNvSpPr>
          <p:nvPr/>
        </p:nvSpPr>
        <p:spPr bwMode="auto">
          <a:xfrm>
            <a:off x="533400" y="2245816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200" b="1" dirty="0">
                <a:latin typeface="Verdana" pitchFamily="34" charset="0"/>
              </a:rPr>
              <a:t>International </a:t>
            </a:r>
            <a:r>
              <a:rPr lang="en-US" sz="2200" b="1" dirty="0" smtClean="0">
                <a:latin typeface="Verdana" pitchFamily="34" charset="0"/>
              </a:rPr>
              <a:t>publications</a:t>
            </a:r>
            <a:r>
              <a:rPr lang="en-US" sz="2200" b="1" dirty="0">
                <a:latin typeface="Verdana" pitchFamily="34" charset="0"/>
              </a:rPr>
              <a:t>	</a:t>
            </a:r>
            <a:r>
              <a:rPr lang="en-US" sz="2200" b="1" dirty="0" smtClean="0">
                <a:latin typeface="Verdana" pitchFamily="34" charset="0"/>
              </a:rPr>
              <a:t>	 – 06	 </a:t>
            </a:r>
            <a:endParaRPr lang="en-US" sz="2200" b="1" dirty="0">
              <a:latin typeface="Verdana" pitchFamily="34" charset="0"/>
            </a:endParaRPr>
          </a:p>
          <a:p>
            <a:pPr marL="342900" indent="-342900" algn="l">
              <a:buClr>
                <a:srgbClr val="FF0000"/>
              </a:buClr>
            </a:pPr>
            <a:endParaRPr lang="en-US" sz="2200" b="1" dirty="0">
              <a:latin typeface="Verdana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200" b="1" dirty="0">
                <a:latin typeface="Verdana" pitchFamily="34" charset="0"/>
              </a:rPr>
              <a:t> National	</a:t>
            </a:r>
            <a:r>
              <a:rPr lang="en-US" sz="2200" b="1" dirty="0" smtClean="0">
                <a:latin typeface="Verdana" pitchFamily="34" charset="0"/>
              </a:rPr>
              <a:t> publications </a:t>
            </a:r>
            <a:r>
              <a:rPr lang="en-US" sz="2200" b="1" dirty="0">
                <a:latin typeface="Verdana" pitchFamily="34" charset="0"/>
              </a:rPr>
              <a:t>	</a:t>
            </a:r>
            <a:r>
              <a:rPr lang="en-US" sz="2200" b="1" dirty="0" smtClean="0">
                <a:latin typeface="Verdana" pitchFamily="34" charset="0"/>
              </a:rPr>
              <a:t>           - 10	 </a:t>
            </a:r>
            <a:endParaRPr lang="en-US" sz="2200" b="1" dirty="0">
              <a:latin typeface="Verdana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endParaRPr lang="en-US" sz="2200" b="1" dirty="0">
              <a:latin typeface="Verdana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200" b="1" dirty="0" smtClean="0">
                <a:latin typeface="Verdana" pitchFamily="34" charset="0"/>
              </a:rPr>
              <a:t>Paper Presented at </a:t>
            </a:r>
          </a:p>
          <a:p>
            <a:pPr marL="342900" indent="-342900" algn="l">
              <a:buClr>
                <a:srgbClr val="FF0000"/>
              </a:buClr>
            </a:pPr>
            <a:r>
              <a:rPr lang="en-US" sz="2200" b="1" dirty="0" smtClean="0">
                <a:latin typeface="Verdana" pitchFamily="34" charset="0"/>
              </a:rPr>
              <a:t>    conferences	                              - 15</a:t>
            </a: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endParaRPr lang="en-US" sz="2200" b="1" dirty="0" smtClean="0">
              <a:latin typeface="Verdana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200" b="1" dirty="0" smtClean="0">
                <a:latin typeface="Verdana" pitchFamily="34" charset="0"/>
              </a:rPr>
              <a:t>Conferences chaired	                    - 04</a:t>
            </a: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endParaRPr lang="en-US" sz="2200" b="1" dirty="0" smtClean="0">
              <a:latin typeface="Verdana" pitchFamily="34" charset="0"/>
            </a:endParaRP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r>
              <a:rPr lang="en-US" sz="2200" b="1" dirty="0" smtClean="0">
                <a:latin typeface="Verdana" pitchFamily="34" charset="0"/>
              </a:rPr>
              <a:t>Conferences Attended                   - 25</a:t>
            </a:r>
          </a:p>
          <a:p>
            <a:pPr marL="342900" indent="-342900" algn="l">
              <a:buClr>
                <a:srgbClr val="FF0000"/>
              </a:buClr>
              <a:buFont typeface="Webdings" pitchFamily="18" charset="2"/>
              <a:buChar char="="/>
            </a:pPr>
            <a:endParaRPr lang="en-US" sz="2200" b="1" dirty="0" smtClean="0">
              <a:latin typeface="Verdana" pitchFamily="34" charset="0"/>
            </a:endParaRPr>
          </a:p>
          <a:p>
            <a:pPr marL="342900" indent="-342900">
              <a:buClr>
                <a:srgbClr val="FF0000"/>
              </a:buClr>
              <a:buFont typeface="Webdings" pitchFamily="18" charset="2"/>
              <a:buChar char="="/>
            </a:pPr>
            <a:endParaRPr lang="en-US" sz="2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YELLOW FEVER VACCINATION CENTRE</a:t>
            </a:r>
            <a:endParaRPr lang="en-US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5998"/>
          <a:ext cx="8229600" cy="342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048000"/>
                <a:gridCol w="4343400"/>
              </a:tblGrid>
              <a:tr h="8799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Sl.</a:t>
                      </a:r>
                      <a:r>
                        <a:rPr lang="en-US" baseline="0" dirty="0" smtClean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Internation</a:t>
                      </a:r>
                      <a:r>
                        <a:rPr lang="en-US" baseline="0" dirty="0" smtClean="0"/>
                        <a:t>al Travelers Vaccinated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2017 (</a:t>
                      </a:r>
                      <a:r>
                        <a:rPr lang="en-US" dirty="0" err="1" smtClean="0"/>
                        <a:t>upto</a:t>
                      </a:r>
                      <a:r>
                        <a:rPr lang="en-US" dirty="0" smtClean="0"/>
                        <a:t> 09.03.2017)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Upcoming Activities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algn="just"/>
            <a:r>
              <a:rPr lang="en-US" dirty="0" smtClean="0"/>
              <a:t>Strengthening of District Health System for Management of Non-communicable Diseases in State of Uttar Pradesh in Collaboration with UPHSDP funded by World Bank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Exploring Hard to Reach MSM Network, Structure and Dynamics In India- A Multi-centric Study, funded by Family Health International  and NACO</a:t>
            </a:r>
          </a:p>
          <a:p>
            <a:pPr algn="just"/>
            <a:endParaRPr lang="en-US" dirty="0" smtClean="0"/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66EA213-CE0F-4F34-B528-9C58363A8F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3000" y="6400800"/>
            <a:ext cx="1905000" cy="457200"/>
          </a:xfrm>
          <a:noFill/>
        </p:spPr>
        <p:txBody>
          <a:bodyPr/>
          <a:lstStyle/>
          <a:p>
            <a:pPr algn="l"/>
            <a:fld id="{89DBAB9D-2DF0-4309-B42C-4037F259BC17}" type="slidenum">
              <a:rPr lang="en-GB" smtClean="0">
                <a:latin typeface="Times New Roman" pitchFamily="18" charset="0"/>
              </a:rPr>
              <a:pPr algn="l"/>
              <a:t>19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8574" y="4724400"/>
            <a:ext cx="9172574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2000" b="1" kern="0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2400" b="1" kern="0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7200" b="1" kern="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THANK </a:t>
            </a:r>
            <a:r>
              <a:rPr lang="en-US" sz="7200" b="1" kern="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YOU</a:t>
            </a:r>
          </a:p>
        </p:txBody>
      </p:sp>
      <p:pic>
        <p:nvPicPr>
          <p:cNvPr id="200706" name="Picture 2" descr="C:\Users\Rakesh\Desktop\King George's Medical University, Chowk, Lucknow U.P. INDIA   _files\p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1" y="101600"/>
            <a:ext cx="9086850" cy="477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 rot="10800000" flipV="1">
            <a:off x="152401" y="226902"/>
            <a:ext cx="8839199" cy="64786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en-US" sz="3200" dirty="0">
                <a:solidFill>
                  <a:srgbClr val="CC0066"/>
                </a:solidFill>
                <a:latin typeface="Arial Rounded MT Bold" pitchFamily="34" charset="0"/>
                <a:ea typeface="Times New Roman" pitchFamily="18" charset="0"/>
              </a:rPr>
              <a:t>COMMUNITY MEDICINE &amp; </a:t>
            </a:r>
            <a:r>
              <a:rPr lang="en-US" sz="3200" dirty="0" smtClean="0">
                <a:solidFill>
                  <a:srgbClr val="CC0066"/>
                </a:solidFill>
                <a:latin typeface="Arial Rounded MT Bold" pitchFamily="34" charset="0"/>
                <a:ea typeface="Times New Roman" pitchFamily="18" charset="0"/>
              </a:rPr>
              <a:t>PUBLIC </a:t>
            </a:r>
            <a:r>
              <a:rPr lang="en-US" sz="3200" dirty="0">
                <a:solidFill>
                  <a:srgbClr val="CC0066"/>
                </a:solidFill>
                <a:latin typeface="Arial Rounded MT Bold" pitchFamily="34" charset="0"/>
                <a:ea typeface="Times New Roman" pitchFamily="18" charset="0"/>
              </a:rPr>
              <a:t>HEALTH</a:t>
            </a:r>
            <a:endParaRPr lang="en-US" sz="2400" dirty="0">
              <a:solidFill>
                <a:srgbClr val="CC0066"/>
              </a:solidFill>
              <a:latin typeface="Arial Rounded MT Bold" pitchFamily="34" charset="0"/>
              <a:ea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en-US" sz="1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endParaRPr lang="en-US" sz="900" u="sng" dirty="0">
              <a:solidFill>
                <a:schemeClr val="tx1">
                  <a:lumMod val="50000"/>
                </a:schemeClr>
              </a:solidFill>
              <a:latin typeface="Arial Rounded MT Bold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en-US" sz="2900" u="sng" dirty="0">
                <a:solidFill>
                  <a:srgbClr val="CC0066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VISION</a:t>
            </a:r>
            <a:endParaRPr lang="en-US" sz="11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Healthy People 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Healthy Communities</a:t>
            </a:r>
          </a:p>
          <a:p>
            <a:pPr algn="ctr" eaLnBrk="0" hangingPunct="0">
              <a:tabLst>
                <a:tab pos="457200" algn="l"/>
              </a:tabLst>
              <a:defRPr/>
            </a:pPr>
            <a:endParaRPr lang="en-US" sz="6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en-US" sz="2800" u="sng" dirty="0">
                <a:solidFill>
                  <a:srgbClr val="CC0066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MISSION</a:t>
            </a:r>
            <a:endParaRPr lang="en-US" sz="1050" u="sng" dirty="0">
              <a:solidFill>
                <a:srgbClr val="CC0066"/>
              </a:solidFill>
              <a:latin typeface="Arial Rounded MT Bold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Development of Appropriate Health Man Power 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Comprehensive Health Care</a:t>
            </a:r>
          </a:p>
          <a:p>
            <a:pPr algn="ctr" eaLnBrk="0" hangingPunct="0">
              <a:tabLst>
                <a:tab pos="457200" algn="l"/>
              </a:tabLst>
              <a:defRPr/>
            </a:pPr>
            <a:endParaRPr lang="en-US" sz="5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en-US" sz="2900" u="sng" dirty="0">
                <a:solidFill>
                  <a:srgbClr val="CC0066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OBJECTIVES</a:t>
            </a:r>
            <a:endParaRPr lang="en-US" sz="1100" u="sng" dirty="0">
              <a:solidFill>
                <a:srgbClr val="CC0066"/>
              </a:solidFill>
              <a:latin typeface="Arial Rounded MT Bold" pitchFamily="34" charset="0"/>
            </a:endParaRPr>
          </a:p>
          <a:p>
            <a:pPr marL="857250" indent="-400050" algn="just" eaLnBrk="0" hangingPunct="0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ebdings" pitchFamily="18" charset="2"/>
              <a:buChar char="="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To provide adequate knowledge regarding community health problems, their determinants and solution</a:t>
            </a:r>
            <a:endParaRPr lang="en-US" sz="105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857250" indent="-400050" algn="just" eaLnBrk="0" hangingPunct="0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ebdings" pitchFamily="18" charset="2"/>
              <a:buChar char="="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To provide adequate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epidemiological, 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including Bio-Statistics and managerial skills</a:t>
            </a:r>
            <a:endParaRPr lang="en-US" sz="105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857250" indent="-400050" algn="just" eaLnBrk="0" hangingPunct="0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ebdings" pitchFamily="18" charset="2"/>
              <a:buChar char="="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To develop research capabilities</a:t>
            </a:r>
          </a:p>
          <a:p>
            <a:pPr marL="857250" indent="-400050" algn="just" eaLnBrk="0" hangingPunct="0">
              <a:spcBef>
                <a:spcPts val="1200"/>
              </a:spcBef>
              <a:spcAft>
                <a:spcPts val="600"/>
              </a:spcAft>
              <a:buClr>
                <a:srgbClr val="CC0066"/>
              </a:buClr>
              <a:buFont typeface="Webdings" pitchFamily="18" charset="2"/>
              <a:buChar char="="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To provide consultative services to National and International Health Agencies.</a:t>
            </a:r>
            <a:r>
              <a:rPr lang="en-US" sz="105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ln w="127000" cmpd="sng">
            <a:solidFill>
              <a:srgbClr val="0070C0"/>
            </a:solidFill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62786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indent="344488" algn="ctr">
              <a:defRPr/>
            </a:pPr>
            <a:r>
              <a:rPr lang="en-US" sz="3600" b="1" dirty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Brief History of Department</a:t>
            </a:r>
          </a:p>
          <a:p>
            <a:pPr indent="344488" algn="ctr">
              <a:defRPr/>
            </a:pPr>
            <a:endParaRPr lang="en-US" sz="1200" dirty="0">
              <a:latin typeface="Verdana" pitchFamily="34" charset="0"/>
              <a:cs typeface="Times New Roman" pitchFamily="18" charset="0"/>
            </a:endParaRP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r>
              <a:rPr lang="en-US" dirty="0">
                <a:latin typeface="Verdana" pitchFamily="34" charset="0"/>
              </a:rPr>
              <a:t>  </a:t>
            </a:r>
            <a:r>
              <a:rPr lang="en-US" sz="2000" dirty="0">
                <a:latin typeface="Verdana" pitchFamily="34" charset="0"/>
              </a:rPr>
              <a:t>The discipline of Social and Preventive Medicine started, as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   part time subject, functioning </a:t>
            </a:r>
            <a:r>
              <a:rPr lang="en-US" sz="2000" dirty="0" smtClean="0">
                <a:latin typeface="Verdana" pitchFamily="34" charset="0"/>
              </a:rPr>
              <a:t>at </a:t>
            </a:r>
            <a:r>
              <a:rPr lang="en-US" sz="2000" dirty="0">
                <a:latin typeface="Verdana" pitchFamily="34" charset="0"/>
              </a:rPr>
              <a:t>State Health Institute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   (SHI) as  “State Medicine” in 1915.</a:t>
            </a: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endParaRPr lang="en-US" sz="2000" dirty="0">
              <a:latin typeface="Verdana" pitchFamily="34" charset="0"/>
            </a:endParaRP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r>
              <a:rPr lang="en-US" sz="2000" dirty="0">
                <a:latin typeface="Verdana" pitchFamily="34" charset="0"/>
              </a:rPr>
              <a:t>   The Department of Social and Preventive Medicine was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   created by GO of Govt. UP dated 26.12.1957.</a:t>
            </a: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r>
              <a:rPr lang="en-US" sz="2000" dirty="0">
                <a:latin typeface="Verdana" pitchFamily="34" charset="0"/>
                <a:cs typeface="Times New Roman" pitchFamily="18" charset="0"/>
              </a:rPr>
              <a:t>   On 15</a:t>
            </a:r>
            <a:r>
              <a:rPr lang="en-US" sz="2000" baseline="30000" dirty="0">
                <a:latin typeface="Verdana" pitchFamily="34" charset="0"/>
                <a:cs typeface="Times New Roman" pitchFamily="18" charset="0"/>
              </a:rPr>
              <a:t>th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 March 1958 the full time Department of Social and</a:t>
            </a:r>
            <a:br>
              <a:rPr lang="en-US" sz="2000" dirty="0">
                <a:latin typeface="Verdana" pitchFamily="34" charset="0"/>
                <a:cs typeface="Times New Roman" pitchFamily="18" charset="0"/>
              </a:rPr>
            </a:br>
            <a:r>
              <a:rPr lang="en-US" sz="2000" dirty="0">
                <a:latin typeface="Verdana" pitchFamily="34" charset="0"/>
                <a:cs typeface="Times New Roman" pitchFamily="18" charset="0"/>
              </a:rPr>
              <a:t>   Preventive Medicine was started  and Prof B.G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. Prasad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took        </a:t>
            </a:r>
            <a:br>
              <a:rPr lang="en-US" sz="2000" dirty="0">
                <a:latin typeface="Verdana" pitchFamily="34" charset="0"/>
                <a:cs typeface="Times New Roman" pitchFamily="18" charset="0"/>
              </a:rPr>
            </a:br>
            <a:r>
              <a:rPr lang="en-US" sz="2000" dirty="0">
                <a:latin typeface="Verdana" pitchFamily="34" charset="0"/>
                <a:cs typeface="Times New Roman" pitchFamily="18" charset="0"/>
              </a:rPr>
              <a:t>   over  as first Head of Department.</a:t>
            </a: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r>
              <a:rPr lang="en-US" sz="2000" dirty="0">
                <a:latin typeface="Verdana" pitchFamily="34" charset="0"/>
                <a:cs typeface="Times New Roman" pitchFamily="18" charset="0"/>
              </a:rPr>
              <a:t>   In recognition of the excellent work of the department, the</a:t>
            </a:r>
            <a:br>
              <a:rPr lang="en-US" sz="2000" dirty="0">
                <a:latin typeface="Verdana" pitchFamily="34" charset="0"/>
                <a:cs typeface="Times New Roman" pitchFamily="18" charset="0"/>
              </a:rPr>
            </a:br>
            <a:r>
              <a:rPr lang="en-US" sz="2000" dirty="0">
                <a:latin typeface="Verdana" pitchFamily="34" charset="0"/>
                <a:cs typeface="Times New Roman" pitchFamily="18" charset="0"/>
              </a:rPr>
              <a:t>   Government of India, upgraded the department in 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1972.</a:t>
            </a:r>
          </a:p>
          <a:p>
            <a:pPr marL="463550" indent="-354013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endParaRPr lang="en-US" sz="2000" dirty="0" smtClean="0">
              <a:latin typeface="Verdana" pitchFamily="34" charset="0"/>
              <a:cs typeface="Times New Roman" pitchFamily="18" charset="0"/>
            </a:endParaRPr>
          </a:p>
          <a:p>
            <a:pPr marL="681038" indent="-565150" algn="just" eaLnBrk="0" hangingPunct="0">
              <a:buClr>
                <a:srgbClr val="FF0066"/>
              </a:buClr>
              <a:buFont typeface="Wingdings 2" pitchFamily="18" charset="2"/>
              <a:buChar char=""/>
              <a:defRPr/>
            </a:pP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It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is  a matter of great </a:t>
            </a:r>
            <a:r>
              <a:rPr lang="en-US" sz="2000" dirty="0" err="1">
                <a:latin typeface="Verdana" pitchFamily="34" charset="0"/>
                <a:cs typeface="Times New Roman" pitchFamily="18" charset="0"/>
              </a:rPr>
              <a:t>honour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 to note that Prof. B. G.    </a:t>
            </a:r>
            <a:br>
              <a:rPr lang="en-US" sz="2000" dirty="0">
                <a:latin typeface="Verdana" pitchFamily="34" charset="0"/>
                <a:cs typeface="Times New Roman" pitchFamily="18" charset="0"/>
              </a:rPr>
            </a:b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Prasad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the first full time Head of the department has</a:t>
            </a:r>
            <a:br>
              <a:rPr lang="en-US" sz="2000" dirty="0">
                <a:latin typeface="Verdana" pitchFamily="34" charset="0"/>
                <a:cs typeface="Times New Roman" pitchFamily="18" charset="0"/>
              </a:rPr>
            </a:b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earned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recognition and respect for the department not only</a:t>
            </a:r>
            <a:br>
              <a:rPr lang="en-US" sz="2000" dirty="0">
                <a:latin typeface="Verdana" pitchFamily="34" charset="0"/>
                <a:cs typeface="Times New Roman" pitchFamily="18" charset="0"/>
              </a:rPr>
            </a:b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in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this state, 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both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at national and international level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.</a:t>
            </a:r>
            <a:endParaRPr lang="en-US" sz="2000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Rectangle 132"/>
          <p:cNvSpPr>
            <a:spLocks noChangeArrowheads="1"/>
          </p:cNvSpPr>
          <p:nvPr/>
        </p:nvSpPr>
        <p:spPr bwMode="auto">
          <a:xfrm>
            <a:off x="209939" y="0"/>
            <a:ext cx="9144000" cy="5386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LAND MARKS OF THE DEVELOPMENT</a:t>
            </a:r>
            <a:r>
              <a:rPr lang="en-US" sz="2900" b="1" dirty="0">
                <a:solidFill>
                  <a:srgbClr val="CC0066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04800" y="609600"/>
          <a:ext cx="86106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29"/>
                <a:gridCol w="7834871"/>
              </a:tblGrid>
              <a:tr h="29596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Land Marks</a:t>
                      </a:r>
                      <a:endParaRPr lang="en-IN" dirty="0"/>
                    </a:p>
                  </a:txBody>
                  <a:tcPr/>
                </a:tc>
              </a:tr>
              <a:tr h="24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KG’s Medical college  , Lucknow was established</a:t>
                      </a:r>
                    </a:p>
                  </a:txBody>
                  <a:tcPr anchor="ctr" horzOverflow="overflow"/>
                </a:tc>
              </a:tr>
              <a:tr h="44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Part- time department of State Medicine was established in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erstwhile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Provincial Hygiene Institute and the first part- time professor of hygiene was appointed</a:t>
                      </a:r>
                    </a:p>
                  </a:txBody>
                  <a:tcPr anchor="ctr" horzOverflow="overflow"/>
                </a:tc>
              </a:tr>
              <a:tr h="312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part time department was re-designated as Social medicine and Public health</a:t>
                      </a:r>
                    </a:p>
                  </a:txBody>
                  <a:tcPr anchor="ctr" horzOverflow="overflow"/>
                </a:tc>
              </a:tr>
              <a:tr h="419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Department of Social and Preventive Medicine was created by GO of Govt. UP dated 26.12.1957</a:t>
                      </a:r>
                    </a:p>
                  </a:txBody>
                  <a:tcPr anchor="ctr" horzOverflow="overflow"/>
                </a:tc>
              </a:tr>
              <a:tr h="44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department of Social  and Preventive Medicine was  established with full time professor, and a Rural Field Practice Area at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Sarojini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Nagar, 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Kms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From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Lucknow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on Kanpur Road.</a:t>
                      </a:r>
                    </a:p>
                  </a:txBody>
                  <a:tcPr anchor="ctr" horzOverflow="overflow"/>
                </a:tc>
              </a:tr>
              <a:tr h="24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Residential Rural Internship was started at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Sarojini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Nagar.</a:t>
                      </a:r>
                    </a:p>
                  </a:txBody>
                  <a:tcPr anchor="ctr" horzOverflow="overflow"/>
                </a:tc>
              </a:tr>
              <a:tr h="24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First M.D. Social and Preventive Medicine was awarded</a:t>
                      </a:r>
                    </a:p>
                  </a:txBody>
                  <a:tcPr anchor="ctr" horzOverflow="overflow"/>
                </a:tc>
              </a:tr>
              <a:tr h="419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DPH course was started. Urban Health Center at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Alambagh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Kms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from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Lucknow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was established and additional teaching and field staff recruited.</a:t>
                      </a:r>
                    </a:p>
                  </a:txBody>
                  <a:tcPr anchor="ctr" horzOverflow="overflow"/>
                </a:tc>
              </a:tr>
              <a:tr h="24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PGDMCH-IGNOU, New Delhi Started</a:t>
                      </a:r>
                    </a:p>
                  </a:txBody>
                  <a:tcPr horzOverflow="overflow"/>
                </a:tc>
              </a:tr>
              <a:tr h="246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Infectious Diseases Hospital is attached to this Department</a:t>
                      </a:r>
                    </a:p>
                  </a:txBody>
                  <a:tcPr horzOverflow="overflow"/>
                </a:tc>
              </a:tr>
              <a:tr h="419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Department has been identified by NACO/UPSACS as Centre of Excellence for STI/RTI Trainings.</a:t>
                      </a:r>
                    </a:p>
                  </a:txBody>
                  <a:tcPr horzOverflow="overflow"/>
                </a:tc>
              </a:tr>
              <a:tr h="419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Department has been identified for  GFATM Project by Indian Nursing Council for training of Nurses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LAND MARKS OF THE DEVELOPMENT</a:t>
            </a:r>
            <a:r>
              <a:rPr lang="en-US" sz="2000" b="1" dirty="0" smtClean="0">
                <a:solidFill>
                  <a:srgbClr val="CC0066"/>
                </a:solidFill>
                <a:latin typeface="Verdana" pitchFamily="34" charset="0"/>
              </a:rPr>
              <a:t>                  Cont……</a:t>
            </a:r>
            <a:endParaRPr lang="en-IN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172" y="776513"/>
          <a:ext cx="84582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162800"/>
              </a:tblGrid>
              <a:tr h="37363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Land Marks</a:t>
                      </a:r>
                      <a:endParaRPr lang="en-IN" dirty="0"/>
                    </a:p>
                  </a:txBody>
                  <a:tcPr/>
                </a:tc>
              </a:tr>
              <a:tr h="84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Upgraded Department of Community Medicine changed to Upgraded Department of Community Medicine &amp; Public Health by Executive Council of this University</a:t>
                      </a:r>
                    </a:p>
                  </a:txBody>
                  <a:tcPr horzOverflow="overflow"/>
                </a:tc>
              </a:tr>
              <a:tr h="37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MD Seats increased 3 to 5</a:t>
                      </a:r>
                    </a:p>
                  </a:txBody>
                  <a:tcPr horzOverflow="overflow"/>
                </a:tc>
              </a:tr>
              <a:tr h="591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Department has been recognized by GOI/NCDC as one of the ten National Institutes for training  in IDSP</a:t>
                      </a:r>
                    </a:p>
                  </a:txBody>
                  <a:tcPr horzOverflow="overflow"/>
                </a:tc>
              </a:tr>
              <a:tr h="622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The  Department has been recognized by WHO-SEARO as Training Institute for conducting Public Health Management Programme for WHO fellows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7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Department has been identified as Regional Centre for Trainings of NVBDCP</a:t>
                      </a:r>
                    </a:p>
                  </a:txBody>
                  <a:tcPr horzOverflow="overflow"/>
                </a:tc>
              </a:tr>
              <a:tr h="37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MD Seats increased 5 to 7</a:t>
                      </a:r>
                    </a:p>
                  </a:txBody>
                  <a:tcPr horzOverflow="overflow"/>
                </a:tc>
              </a:tr>
              <a:tr h="591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2014-15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KGMU Institute of Nursing started under supervision of this Department  from session 2015-16  with  100 Seats of B.Sc.(N) and 10 Seats of M.Sc.(N).</a:t>
                      </a:r>
                    </a:p>
                  </a:txBody>
                  <a:tcPr horzOverflow="overflow"/>
                </a:tc>
              </a:tr>
              <a:tr h="37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Family Medicine OPD has been started at New OPD Block of KGMU.</a:t>
                      </a:r>
                    </a:p>
                  </a:txBody>
                  <a:tcPr horzOverflow="overflow"/>
                </a:tc>
              </a:tr>
              <a:tr h="37363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IN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Establishment of yellow fever  vaccination centre of the state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363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IN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Establishment of data center for UNICEF projects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363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IN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MD seats increased to 10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D1D6C4-CB00-43D9-A305-763E87354D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71438" y="2652712"/>
            <a:ext cx="1643062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Mangal" pitchFamily="2"/>
                <a:cs typeface="Mangal" pitchFamily="2"/>
              </a:rPr>
              <a:t>Administrative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Mangal" pitchFamily="2"/>
                <a:cs typeface="Mangal" pitchFamily="2"/>
              </a:rPr>
              <a:t>Wing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>
            <a:off x="1214438" y="1066800"/>
            <a:ext cx="6246812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AutoShape 18"/>
          <p:cNvSpPr>
            <a:spLocks noChangeArrowheads="1"/>
          </p:cNvSpPr>
          <p:nvPr/>
        </p:nvSpPr>
        <p:spPr bwMode="auto">
          <a:xfrm>
            <a:off x="500063" y="2349500"/>
            <a:ext cx="71437" cy="269875"/>
          </a:xfrm>
          <a:prstGeom prst="downArrow">
            <a:avLst>
              <a:gd name="adj1" fmla="val 50000"/>
              <a:gd name="adj2" fmla="val 94445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AutoShape 19"/>
          <p:cNvSpPr>
            <a:spLocks noChangeArrowheads="1"/>
          </p:cNvSpPr>
          <p:nvPr/>
        </p:nvSpPr>
        <p:spPr bwMode="auto">
          <a:xfrm>
            <a:off x="2552700" y="2319337"/>
            <a:ext cx="71438" cy="269875"/>
          </a:xfrm>
          <a:prstGeom prst="downArrow">
            <a:avLst>
              <a:gd name="adj1" fmla="val 50000"/>
              <a:gd name="adj2" fmla="val 94444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>
            <a:off x="7929563" y="1905000"/>
            <a:ext cx="92075" cy="731837"/>
          </a:xfrm>
          <a:prstGeom prst="downArrow">
            <a:avLst>
              <a:gd name="adj1" fmla="val 50000"/>
              <a:gd name="adj2" fmla="val 74515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857375" y="2690812"/>
            <a:ext cx="1714500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Mangal" pitchFamily="2"/>
                <a:cs typeface="Mangal" pitchFamily="2"/>
              </a:rPr>
              <a:t>Teaching/Training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Mangal" pitchFamily="2"/>
                <a:cs typeface="Mangal" pitchFamily="2"/>
              </a:rPr>
              <a:t>Wing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929063" y="1384300"/>
            <a:ext cx="1785937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3399"/>
                </a:solidFill>
                <a:latin typeface="Arial" charset="0"/>
                <a:ea typeface="Mangal" pitchFamily="2"/>
                <a:cs typeface="Mangal" pitchFamily="2"/>
              </a:rPr>
              <a:t>Urban  Wing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6715125" y="1384300"/>
            <a:ext cx="1785938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3399"/>
                </a:solidFill>
                <a:latin typeface="Arial" charset="0"/>
                <a:ea typeface="Mangal" pitchFamily="2"/>
                <a:cs typeface="Mangal" pitchFamily="2"/>
              </a:rPr>
              <a:t>Rural Wing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428625" y="1384300"/>
            <a:ext cx="1643063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3399"/>
                </a:solidFill>
                <a:latin typeface="Arial" charset="0"/>
                <a:ea typeface="Mangal" pitchFamily="2"/>
                <a:cs typeface="Mangal" pitchFamily="2"/>
              </a:rPr>
              <a:t>Department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55" name="Line 13"/>
          <p:cNvSpPr>
            <a:spLocks noChangeShapeType="1"/>
          </p:cNvSpPr>
          <p:nvPr/>
        </p:nvSpPr>
        <p:spPr bwMode="auto">
          <a:xfrm>
            <a:off x="504825" y="2338387"/>
            <a:ext cx="2103438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AutoShape 18"/>
          <p:cNvSpPr>
            <a:spLocks noChangeArrowheads="1"/>
          </p:cNvSpPr>
          <p:nvPr/>
        </p:nvSpPr>
        <p:spPr bwMode="auto">
          <a:xfrm>
            <a:off x="1285875" y="1976437"/>
            <a:ext cx="71438" cy="269875"/>
          </a:xfrm>
          <a:prstGeom prst="downArrow">
            <a:avLst>
              <a:gd name="adj1" fmla="val 50000"/>
              <a:gd name="adj2" fmla="val 94444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3714750" y="2690812"/>
            <a:ext cx="1733550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3399"/>
                </a:solidFill>
                <a:latin typeface="Arial" charset="0"/>
                <a:ea typeface="Mangal" pitchFamily="2"/>
                <a:cs typeface="Mangal" pitchFamily="2"/>
              </a:rPr>
              <a:t>Urban Health Centre, </a:t>
            </a:r>
            <a:r>
              <a:rPr lang="en-US" sz="1400" b="1" dirty="0" err="1">
                <a:solidFill>
                  <a:srgbClr val="FF3399"/>
                </a:solidFill>
                <a:latin typeface="Arial" charset="0"/>
                <a:ea typeface="Mangal" pitchFamily="2"/>
                <a:cs typeface="Mangal" pitchFamily="2"/>
              </a:rPr>
              <a:t>Alambagh</a:t>
            </a:r>
            <a:endParaRPr lang="en-US" sz="1400" b="1" dirty="0">
              <a:solidFill>
                <a:srgbClr val="FF3399"/>
              </a:solidFill>
              <a:latin typeface="Arial" charset="0"/>
              <a:ea typeface="Mangal" pitchFamily="2"/>
              <a:cs typeface="Mangal" pitchFamily="2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429500" y="3824287"/>
            <a:ext cx="1427163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ETHSC, </a:t>
            </a:r>
          </a:p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Mati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215188" y="2690812"/>
            <a:ext cx="1714500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3399"/>
                </a:solidFill>
                <a:latin typeface="Arial" charset="0"/>
                <a:ea typeface="Mangal" pitchFamily="2"/>
                <a:cs typeface="Mangal" pitchFamily="2"/>
              </a:rPr>
              <a:t>Rural  Health Training Centre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72" name="AutoShape 11"/>
          <p:cNvSpPr>
            <a:spLocks noChangeArrowheads="1"/>
          </p:cNvSpPr>
          <p:nvPr/>
        </p:nvSpPr>
        <p:spPr bwMode="auto">
          <a:xfrm>
            <a:off x="7391400" y="1066800"/>
            <a:ext cx="119063" cy="3175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29313" y="3827462"/>
            <a:ext cx="1428750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PHC </a:t>
            </a:r>
          </a:p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Sarojini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 Nagar</a:t>
            </a: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340225" y="3827462"/>
            <a:ext cx="1446213" cy="5715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ETHSC,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Banthra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479" name="Line 13"/>
          <p:cNvSpPr>
            <a:spLocks noChangeShapeType="1"/>
          </p:cNvSpPr>
          <p:nvPr/>
        </p:nvSpPr>
        <p:spPr bwMode="auto">
          <a:xfrm>
            <a:off x="4954588" y="3562350"/>
            <a:ext cx="3475037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AutoShape 18"/>
          <p:cNvSpPr>
            <a:spLocks noChangeArrowheads="1"/>
          </p:cNvSpPr>
          <p:nvPr/>
        </p:nvSpPr>
        <p:spPr bwMode="auto">
          <a:xfrm>
            <a:off x="8072438" y="3276600"/>
            <a:ext cx="92075" cy="274637"/>
          </a:xfrm>
          <a:prstGeom prst="downArrow">
            <a:avLst>
              <a:gd name="adj1" fmla="val 50000"/>
              <a:gd name="adj2" fmla="val 9390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AutoShape 19"/>
          <p:cNvSpPr>
            <a:spLocks noChangeArrowheads="1"/>
          </p:cNvSpPr>
          <p:nvPr/>
        </p:nvSpPr>
        <p:spPr bwMode="auto">
          <a:xfrm>
            <a:off x="8415338" y="3532187"/>
            <a:ext cx="71437" cy="269875"/>
          </a:xfrm>
          <a:prstGeom prst="downArrow">
            <a:avLst>
              <a:gd name="adj1" fmla="val 50000"/>
              <a:gd name="adj2" fmla="val 94445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2" name="AutoShape 19"/>
          <p:cNvSpPr>
            <a:spLocks noChangeArrowheads="1"/>
          </p:cNvSpPr>
          <p:nvPr/>
        </p:nvSpPr>
        <p:spPr bwMode="auto">
          <a:xfrm>
            <a:off x="6429375" y="3562350"/>
            <a:ext cx="71438" cy="269875"/>
          </a:xfrm>
          <a:prstGeom prst="downArrow">
            <a:avLst>
              <a:gd name="adj1" fmla="val 50000"/>
              <a:gd name="adj2" fmla="val 94444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AutoShape 19"/>
          <p:cNvSpPr>
            <a:spLocks noChangeArrowheads="1"/>
          </p:cNvSpPr>
          <p:nvPr/>
        </p:nvSpPr>
        <p:spPr bwMode="auto">
          <a:xfrm>
            <a:off x="4902200" y="3532187"/>
            <a:ext cx="71438" cy="269875"/>
          </a:xfrm>
          <a:prstGeom prst="downArrow">
            <a:avLst>
              <a:gd name="adj1" fmla="val 50000"/>
              <a:gd name="adj2" fmla="val 94444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867400" y="4705350"/>
            <a:ext cx="1562100" cy="357187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10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Sub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Centres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357688" y="5491162"/>
            <a:ext cx="1000125" cy="3571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Paharpur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429250" y="5491162"/>
            <a:ext cx="857250" cy="3571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Banthra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357938" y="5491162"/>
            <a:ext cx="714375" cy="3571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Bani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7215188" y="5491162"/>
            <a:ext cx="785812" cy="3571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Natkur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429000" y="5491162"/>
            <a:ext cx="857250" cy="3571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Amausi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72438" y="5486400"/>
            <a:ext cx="1000125" cy="3571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Aurawan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18506" name="AutoShape 19"/>
          <p:cNvSpPr>
            <a:spLocks noChangeArrowheads="1"/>
          </p:cNvSpPr>
          <p:nvPr/>
        </p:nvSpPr>
        <p:spPr bwMode="auto">
          <a:xfrm>
            <a:off x="3786188" y="5276850"/>
            <a:ext cx="92075" cy="182562"/>
          </a:xfrm>
          <a:prstGeom prst="downArrow">
            <a:avLst>
              <a:gd name="adj1" fmla="val 50000"/>
              <a:gd name="adj2" fmla="val 9363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7" name="Line 13"/>
          <p:cNvSpPr>
            <a:spLocks noChangeShapeType="1"/>
          </p:cNvSpPr>
          <p:nvPr/>
        </p:nvSpPr>
        <p:spPr bwMode="auto">
          <a:xfrm>
            <a:off x="3805238" y="5287962"/>
            <a:ext cx="4754562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8" name="AutoShape 19"/>
          <p:cNvSpPr>
            <a:spLocks noChangeArrowheads="1"/>
          </p:cNvSpPr>
          <p:nvPr/>
        </p:nvSpPr>
        <p:spPr bwMode="auto">
          <a:xfrm>
            <a:off x="4786313" y="5276850"/>
            <a:ext cx="92075" cy="182562"/>
          </a:xfrm>
          <a:prstGeom prst="downArrow">
            <a:avLst>
              <a:gd name="adj1" fmla="val 50000"/>
              <a:gd name="adj2" fmla="val 9363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9" name="AutoShape 19"/>
          <p:cNvSpPr>
            <a:spLocks noChangeArrowheads="1"/>
          </p:cNvSpPr>
          <p:nvPr/>
        </p:nvSpPr>
        <p:spPr bwMode="auto">
          <a:xfrm>
            <a:off x="5857875" y="5276850"/>
            <a:ext cx="92075" cy="182562"/>
          </a:xfrm>
          <a:prstGeom prst="downArrow">
            <a:avLst>
              <a:gd name="adj1" fmla="val 50000"/>
              <a:gd name="adj2" fmla="val 9363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0" name="AutoShape 19"/>
          <p:cNvSpPr>
            <a:spLocks noChangeArrowheads="1"/>
          </p:cNvSpPr>
          <p:nvPr/>
        </p:nvSpPr>
        <p:spPr bwMode="auto">
          <a:xfrm>
            <a:off x="6643688" y="5276850"/>
            <a:ext cx="92075" cy="182562"/>
          </a:xfrm>
          <a:prstGeom prst="downArrow">
            <a:avLst>
              <a:gd name="adj1" fmla="val 50000"/>
              <a:gd name="adj2" fmla="val 9363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1" name="AutoShape 19"/>
          <p:cNvSpPr>
            <a:spLocks noChangeArrowheads="1"/>
          </p:cNvSpPr>
          <p:nvPr/>
        </p:nvSpPr>
        <p:spPr bwMode="auto">
          <a:xfrm>
            <a:off x="7500938" y="5276850"/>
            <a:ext cx="92075" cy="182562"/>
          </a:xfrm>
          <a:prstGeom prst="downArrow">
            <a:avLst>
              <a:gd name="adj1" fmla="val 50000"/>
              <a:gd name="adj2" fmla="val 9363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2" name="AutoShape 19"/>
          <p:cNvSpPr>
            <a:spLocks noChangeArrowheads="1"/>
          </p:cNvSpPr>
          <p:nvPr/>
        </p:nvSpPr>
        <p:spPr bwMode="auto">
          <a:xfrm>
            <a:off x="8501063" y="5276850"/>
            <a:ext cx="92075" cy="182562"/>
          </a:xfrm>
          <a:prstGeom prst="downArrow">
            <a:avLst>
              <a:gd name="adj1" fmla="val 50000"/>
              <a:gd name="adj2" fmla="val 9363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3" name="AutoShape 19"/>
          <p:cNvSpPr>
            <a:spLocks noChangeArrowheads="1"/>
          </p:cNvSpPr>
          <p:nvPr/>
        </p:nvSpPr>
        <p:spPr bwMode="auto">
          <a:xfrm>
            <a:off x="6623050" y="5062537"/>
            <a:ext cx="92075" cy="182563"/>
          </a:xfrm>
          <a:prstGeom prst="downArrow">
            <a:avLst>
              <a:gd name="adj1" fmla="val 50000"/>
              <a:gd name="adj2" fmla="val 9363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839789" y="3489960"/>
            <a:ext cx="1545272" cy="39624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Mangal" pitchFamily="2"/>
              </a:rPr>
              <a:t>Conference Hall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38200" y="3749675"/>
            <a:ext cx="1546860" cy="3651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Mangal" pitchFamily="2"/>
              </a:rPr>
              <a:t>PG Library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838200" y="5227955"/>
            <a:ext cx="1554162" cy="48704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Mangal" pitchFamily="2"/>
              </a:rPr>
              <a:t>Statistical Unit/ Computer </a:t>
            </a: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Mangal" pitchFamily="2"/>
              </a:rPr>
              <a:t>Lab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839788" y="4511675"/>
            <a:ext cx="1554162" cy="3651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Arial" charset="0"/>
                <a:ea typeface="Mangal" pitchFamily="2"/>
                <a:cs typeface="Mangal" pitchFamily="2"/>
              </a:rPr>
              <a:t>Lecture Theatre</a:t>
            </a: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839788" y="5730875"/>
            <a:ext cx="1554162" cy="3651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IDSP Lab</a:t>
            </a: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839788" y="4892675"/>
            <a:ext cx="1554162" cy="3651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Mangal" pitchFamily="2"/>
              </a:rPr>
              <a:t>Seminar Room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8522" name="Line 13"/>
          <p:cNvSpPr>
            <a:spLocks noChangeShapeType="1"/>
          </p:cNvSpPr>
          <p:nvPr/>
        </p:nvSpPr>
        <p:spPr bwMode="auto">
          <a:xfrm rot="5400000" flipV="1">
            <a:off x="1623060" y="4777741"/>
            <a:ext cx="2438402" cy="4571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AutoShape 11"/>
          <p:cNvSpPr>
            <a:spLocks noChangeArrowheads="1"/>
          </p:cNvSpPr>
          <p:nvPr/>
        </p:nvSpPr>
        <p:spPr bwMode="auto">
          <a:xfrm rot="5400000">
            <a:off x="2574925" y="3368675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25" name="AutoShape 11"/>
          <p:cNvSpPr>
            <a:spLocks noChangeArrowheads="1"/>
          </p:cNvSpPr>
          <p:nvPr/>
        </p:nvSpPr>
        <p:spPr bwMode="auto">
          <a:xfrm rot="5400000">
            <a:off x="2574925" y="3749675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26" name="AutoShape 11"/>
          <p:cNvSpPr>
            <a:spLocks noChangeArrowheads="1"/>
          </p:cNvSpPr>
          <p:nvPr/>
        </p:nvSpPr>
        <p:spPr bwMode="auto">
          <a:xfrm rot="5400000">
            <a:off x="2574925" y="4054475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27" name="AutoShape 11"/>
          <p:cNvSpPr>
            <a:spLocks noChangeArrowheads="1"/>
          </p:cNvSpPr>
          <p:nvPr/>
        </p:nvSpPr>
        <p:spPr bwMode="auto">
          <a:xfrm rot="5400000">
            <a:off x="2574925" y="4435475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28" name="AutoShape 11"/>
          <p:cNvSpPr>
            <a:spLocks noChangeArrowheads="1"/>
          </p:cNvSpPr>
          <p:nvPr/>
        </p:nvSpPr>
        <p:spPr bwMode="auto">
          <a:xfrm rot="5400000">
            <a:off x="2574925" y="4892675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29" name="AutoShape 11"/>
          <p:cNvSpPr>
            <a:spLocks noChangeArrowheads="1"/>
          </p:cNvSpPr>
          <p:nvPr/>
        </p:nvSpPr>
        <p:spPr bwMode="auto">
          <a:xfrm rot="5400000">
            <a:off x="2590800" y="5791200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30" name="AutoShape 11"/>
          <p:cNvSpPr>
            <a:spLocks noChangeArrowheads="1"/>
          </p:cNvSpPr>
          <p:nvPr/>
        </p:nvSpPr>
        <p:spPr bwMode="auto">
          <a:xfrm rot="5400000">
            <a:off x="2971800" y="4876800"/>
            <a:ext cx="76200" cy="381000"/>
          </a:xfrm>
          <a:prstGeom prst="downArrow">
            <a:avLst>
              <a:gd name="adj1" fmla="val 50000"/>
              <a:gd name="adj2" fmla="val 64056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18531" name="AutoShape 18"/>
          <p:cNvSpPr>
            <a:spLocks noChangeArrowheads="1"/>
          </p:cNvSpPr>
          <p:nvPr/>
        </p:nvSpPr>
        <p:spPr bwMode="auto">
          <a:xfrm>
            <a:off x="4857750" y="1976437"/>
            <a:ext cx="95250" cy="690563"/>
          </a:xfrm>
          <a:prstGeom prst="downArrow">
            <a:avLst>
              <a:gd name="adj1" fmla="val 50000"/>
              <a:gd name="adj2" fmla="val 94444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30580" y="4130675"/>
            <a:ext cx="1562100" cy="3651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Mangal" pitchFamily="2"/>
              </a:rPr>
              <a:t>PG Lab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8535" name="AutoShape 11"/>
          <p:cNvSpPr>
            <a:spLocks noChangeArrowheads="1"/>
          </p:cNvSpPr>
          <p:nvPr/>
        </p:nvSpPr>
        <p:spPr bwMode="auto">
          <a:xfrm rot="5400000">
            <a:off x="2574925" y="5273675"/>
            <a:ext cx="92075" cy="365125"/>
          </a:xfrm>
          <a:prstGeom prst="downArrow">
            <a:avLst>
              <a:gd name="adj1" fmla="val 50000"/>
              <a:gd name="adj2" fmla="val 74353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4724400" y="1066800"/>
            <a:ext cx="119063" cy="3175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11"/>
          <p:cNvSpPr>
            <a:spLocks noChangeArrowheads="1"/>
          </p:cNvSpPr>
          <p:nvPr/>
        </p:nvSpPr>
        <p:spPr bwMode="auto">
          <a:xfrm>
            <a:off x="1135380" y="1040130"/>
            <a:ext cx="119063" cy="3175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5181600" y="5943600"/>
            <a:ext cx="1524000" cy="3048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Daroga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Khera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6781800" y="5943600"/>
            <a:ext cx="762000" cy="3048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Gauri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7620000" y="5943600"/>
            <a:ext cx="1447800" cy="3048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Sarojini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 Nagar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38200" y="5807075"/>
            <a:ext cx="1554162" cy="3651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Arial" charset="0"/>
                <a:ea typeface="Mangal" pitchFamily="2"/>
                <a:cs typeface="Mangal" pitchFamily="2"/>
              </a:rPr>
              <a:t>IDSP Lab</a:t>
            </a:r>
          </a:p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5" name="AutoShape 18"/>
          <p:cNvSpPr>
            <a:spLocks noChangeArrowheads="1"/>
          </p:cNvSpPr>
          <p:nvPr/>
        </p:nvSpPr>
        <p:spPr bwMode="auto">
          <a:xfrm>
            <a:off x="3124200" y="3276600"/>
            <a:ext cx="76200" cy="1752600"/>
          </a:xfrm>
          <a:prstGeom prst="downArrow">
            <a:avLst>
              <a:gd name="adj1" fmla="val 50000"/>
              <a:gd name="adj2" fmla="val 94445"/>
            </a:avLst>
          </a:prstGeom>
          <a:solidFill>
            <a:srgbClr val="CC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3505200" y="5943600"/>
            <a:ext cx="1524000" cy="3048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Arial" charset="0"/>
                <a:ea typeface="Mangal" pitchFamily="2"/>
                <a:cs typeface="Mangal" pitchFamily="2"/>
              </a:rPr>
              <a:t>Rahimabad</a:t>
            </a:r>
            <a:endParaRPr lang="en-US" sz="1400" b="1" dirty="0">
              <a:solidFill>
                <a:srgbClr val="FF0000"/>
              </a:solidFill>
              <a:latin typeface="Arial" charset="0"/>
              <a:ea typeface="Mangal" pitchFamily="2"/>
              <a:cs typeface="Mangal" pitchFamily="2"/>
            </a:endParaRPr>
          </a:p>
        </p:txBody>
      </p:sp>
      <p:sp>
        <p:nvSpPr>
          <p:cNvPr id="79" name="AutoShape 19"/>
          <p:cNvSpPr>
            <a:spLocks noChangeArrowheads="1"/>
          </p:cNvSpPr>
          <p:nvPr/>
        </p:nvSpPr>
        <p:spPr bwMode="auto">
          <a:xfrm>
            <a:off x="6629400" y="4419600"/>
            <a:ext cx="92075" cy="182563"/>
          </a:xfrm>
          <a:prstGeom prst="downArrow">
            <a:avLst>
              <a:gd name="adj1" fmla="val 50000"/>
              <a:gd name="adj2" fmla="val 93631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Rectangle 1"/>
          <p:cNvSpPr>
            <a:spLocks noChangeArrowheads="1"/>
          </p:cNvSpPr>
          <p:nvPr/>
        </p:nvSpPr>
        <p:spPr bwMode="auto">
          <a:xfrm>
            <a:off x="838200" y="228600"/>
            <a:ext cx="7496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66"/>
                </a:solidFill>
                <a:latin typeface="Verdana" pitchFamily="34" charset="0"/>
              </a:rPr>
              <a:t>Infrastructure of the Department</a:t>
            </a:r>
            <a:endParaRPr lang="en-US" sz="28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80572" y="351973"/>
            <a:ext cx="8210550" cy="64786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>
              <a:tabLst>
                <a:tab pos="1371600" algn="l"/>
              </a:tabLst>
            </a:pPr>
            <a:endParaRPr lang="en-US" sz="2000" dirty="0">
              <a:latin typeface="Verdana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sz="2000" b="1" dirty="0">
                <a:latin typeface="Verdana" pitchFamily="34" charset="0"/>
              </a:rPr>
              <a:t>The only Upgraded Department </a:t>
            </a:r>
            <a:r>
              <a:rPr lang="en-US" sz="2000" b="1" dirty="0" smtClean="0">
                <a:latin typeface="Verdana" pitchFamily="34" charset="0"/>
              </a:rPr>
              <a:t>of Community</a:t>
            </a:r>
            <a:r>
              <a:rPr lang="en-US" sz="2000" b="1" dirty="0">
                <a:latin typeface="Verdana" pitchFamily="34" charset="0"/>
              </a:rPr>
              <a:t/>
            </a:r>
            <a:br>
              <a:rPr lang="en-US" sz="2000" b="1" dirty="0">
                <a:latin typeface="Verdana" pitchFamily="34" charset="0"/>
              </a:rPr>
            </a:br>
            <a:r>
              <a:rPr lang="en-US" sz="2000" b="1" dirty="0">
                <a:latin typeface="Verdana" pitchFamily="34" charset="0"/>
              </a:rPr>
              <a:t>   Medicine &amp; Public Health in India.</a:t>
            </a:r>
            <a:endParaRPr lang="en-US" sz="2000" dirty="0">
              <a:latin typeface="Verdana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000" b="1" dirty="0">
                <a:latin typeface="Verdana" pitchFamily="34" charset="0"/>
              </a:rPr>
              <a:t> Subject is taught to MBBS students from</a:t>
            </a:r>
            <a:br>
              <a:rPr lang="en-US" sz="2000" b="1" dirty="0">
                <a:latin typeface="Verdana" pitchFamily="34" charset="0"/>
              </a:rPr>
            </a:br>
            <a:r>
              <a:rPr lang="en-US" sz="2000" b="1" dirty="0">
                <a:latin typeface="Verdana" pitchFamily="34" charset="0"/>
              </a:rPr>
              <a:t>   first year to pre final year.</a:t>
            </a:r>
            <a:endParaRPr lang="en-US" sz="2000" dirty="0">
              <a:latin typeface="Verdana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1" dirty="0">
                <a:latin typeface="Verdana" pitchFamily="34" charset="0"/>
              </a:rPr>
              <a:t> Community Medicine deals in </a:t>
            </a:r>
            <a:r>
              <a:rPr lang="en-US" sz="2000" b="1" dirty="0" smtClean="0">
                <a:latin typeface="Verdana" pitchFamily="34" charset="0"/>
              </a:rPr>
              <a:t>following </a:t>
            </a:r>
            <a:r>
              <a:rPr lang="en-US" sz="2000" b="1" dirty="0">
                <a:latin typeface="Verdana" pitchFamily="34" charset="0"/>
              </a:rPr>
              <a:t>fields: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 smtClean="0">
                <a:latin typeface="Verdana" pitchFamily="34" charset="0"/>
              </a:rPr>
              <a:t>Epidemiology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 smtClean="0">
                <a:latin typeface="Verdana" pitchFamily="34" charset="0"/>
              </a:rPr>
              <a:t>Public </a:t>
            </a:r>
            <a:r>
              <a:rPr lang="en-US" sz="2000" b="1" dirty="0">
                <a:latin typeface="Verdana" pitchFamily="34" charset="0"/>
              </a:rPr>
              <a:t>Health </a:t>
            </a:r>
            <a:r>
              <a:rPr lang="en-US" sz="2000" b="1" dirty="0" smtClean="0">
                <a:latin typeface="Verdana" pitchFamily="34" charset="0"/>
              </a:rPr>
              <a:t>Administration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 smtClean="0">
                <a:latin typeface="Verdana" pitchFamily="34" charset="0"/>
              </a:rPr>
              <a:t>Hospital Management</a:t>
            </a:r>
            <a:endParaRPr lang="en-US" sz="2000" b="1" dirty="0">
              <a:latin typeface="Verdana" pitchFamily="34" charset="0"/>
            </a:endParaRP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Environmental Health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Social and </a:t>
            </a:r>
            <a:r>
              <a:rPr lang="en-US" sz="2000" b="1" dirty="0" err="1">
                <a:latin typeface="Verdana" pitchFamily="34" charset="0"/>
              </a:rPr>
              <a:t>Behavioural</a:t>
            </a:r>
            <a:r>
              <a:rPr lang="en-US" sz="2000" b="1" dirty="0">
                <a:latin typeface="Verdana" pitchFamily="34" charset="0"/>
              </a:rPr>
              <a:t> Sciences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Health Education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Biostatistics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Sanitary &amp; Public Health Engineering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</a:pPr>
            <a:r>
              <a:rPr lang="en-US" sz="2000" b="1" dirty="0">
                <a:latin typeface="Verdana" pitchFamily="34" charset="0"/>
              </a:rPr>
              <a:t>Occupational Health</a:t>
            </a:r>
            <a:r>
              <a:rPr lang="en-US" sz="2000" dirty="0">
                <a:latin typeface="Verdana" pitchFamily="34" charset="0"/>
              </a:rPr>
              <a:t>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905000" y="76200"/>
            <a:ext cx="56197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2336800" algn="l"/>
              </a:tabLst>
            </a:pPr>
            <a:r>
              <a:rPr lang="en-US" sz="3200" b="1" dirty="0">
                <a:solidFill>
                  <a:srgbClr val="CC0066"/>
                </a:solidFill>
                <a:latin typeface="Verdana" pitchFamily="34" charset="0"/>
              </a:rPr>
              <a:t>Special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52400" y="37773"/>
            <a:ext cx="8839200" cy="71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ctr">
              <a:tabLst>
                <a:tab pos="2286000" algn="l"/>
              </a:tabLst>
            </a:pPr>
            <a:endParaRPr lang="en-US" sz="2000" b="1" dirty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indent="-228600" algn="ctr">
              <a:tabLst>
                <a:tab pos="2286000" algn="l"/>
              </a:tabLst>
            </a:pPr>
            <a:endParaRPr lang="en-US" sz="2800" b="1" dirty="0" smtClean="0">
              <a:solidFill>
                <a:srgbClr val="CC0066"/>
              </a:solidFill>
              <a:latin typeface="Verdana" pitchFamily="34" charset="0"/>
              <a:cs typeface="Mangal" pitchFamily="2"/>
            </a:endParaRPr>
          </a:p>
          <a:p>
            <a:pPr indent="-228600" algn="ctr">
              <a:tabLst>
                <a:tab pos="2286000" algn="l"/>
              </a:tabLst>
            </a:pPr>
            <a:r>
              <a:rPr lang="en-US" sz="2800" b="1" dirty="0" smtClean="0">
                <a:solidFill>
                  <a:srgbClr val="CC0066"/>
                </a:solidFill>
                <a:latin typeface="Verdana" pitchFamily="34" charset="0"/>
                <a:cs typeface="Mangal" pitchFamily="2"/>
              </a:rPr>
              <a:t>Courses</a:t>
            </a:r>
            <a:r>
              <a:rPr lang="en-US" sz="2800" b="1" dirty="0" smtClean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taught in the Department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sz="20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MBBS</a:t>
            </a:r>
            <a:endParaRPr lang="en-US" b="1" dirty="0">
              <a:latin typeface="Verdana" pitchFamily="34" charset="0"/>
              <a:cs typeface="Times New Roman" pitchFamily="18" charset="0"/>
            </a:endParaRP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MD </a:t>
            </a:r>
            <a:r>
              <a:rPr lang="en-US" b="1" dirty="0">
                <a:latin typeface="Verdana" pitchFamily="34" charset="0"/>
                <a:cs typeface="Times New Roman" pitchFamily="18" charset="0"/>
              </a:rPr>
              <a:t>(Community Medicine)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DPH </a:t>
            </a:r>
            <a:r>
              <a:rPr lang="en-US" b="1" dirty="0">
                <a:latin typeface="Verdana" pitchFamily="34" charset="0"/>
                <a:cs typeface="Times New Roman" pitchFamily="18" charset="0"/>
              </a:rPr>
              <a:t>(Diploma in Public Health)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Ph.D.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 Public Health Management (WHO)</a:t>
            </a:r>
            <a:endParaRPr lang="en-US" b="1" dirty="0">
              <a:latin typeface="Verdana" pitchFamily="34" charset="0"/>
              <a:cs typeface="Times New Roman" pitchFamily="18" charset="0"/>
            </a:endParaRP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PGDMCH- </a:t>
            </a:r>
            <a:r>
              <a:rPr lang="en-US" b="1" dirty="0">
                <a:latin typeface="Verdana" pitchFamily="34" charset="0"/>
                <a:cs typeface="Times New Roman" pitchFamily="18" charset="0"/>
              </a:rPr>
              <a:t>IGNOU, New Delhi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 typeface="Wingdings" pitchFamily="2" charset="2"/>
              <a:buChar char="ü"/>
              <a:tabLst>
                <a:tab pos="2286000" algn="l"/>
              </a:tabLst>
            </a:pP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</a:rPr>
              <a:t>Certificate </a:t>
            </a:r>
            <a:r>
              <a:rPr lang="en-US" b="1" dirty="0">
                <a:latin typeface="Verdana" pitchFamily="34" charset="0"/>
              </a:rPr>
              <a:t>Course in Health Care Waste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   </a:t>
            </a:r>
            <a:r>
              <a:rPr lang="en-US" b="1" dirty="0" smtClean="0">
                <a:latin typeface="Verdana" pitchFamily="34" charset="0"/>
              </a:rPr>
              <a:t>Management </a:t>
            </a:r>
            <a:r>
              <a:rPr lang="en-US" b="1" dirty="0">
                <a:latin typeface="Verdana" pitchFamily="34" charset="0"/>
              </a:rPr>
              <a:t>through IGNOU (</a:t>
            </a:r>
            <a:r>
              <a:rPr lang="en-US" b="1" dirty="0" smtClean="0">
                <a:latin typeface="Verdana" pitchFamily="34" charset="0"/>
              </a:rPr>
              <a:t>CHCWM)</a:t>
            </a:r>
            <a:endParaRPr lang="en-US" sz="2000" b="1" dirty="0">
              <a:latin typeface="Verdana" pitchFamily="34" charset="0"/>
              <a:cs typeface="Times New Roman" pitchFamily="18" charset="0"/>
            </a:endParaRPr>
          </a:p>
          <a:p>
            <a:pPr marL="979488"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</a:pPr>
            <a:r>
              <a:rPr lang="en-US" sz="2000" b="1" dirty="0" smtClean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Number </a:t>
            </a:r>
            <a:r>
              <a:rPr lang="en-US" sz="2000" b="1" dirty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Seats  (Degree/Diploma courses</a:t>
            </a:r>
            <a:r>
              <a:rPr lang="en-US" sz="2000" b="1" dirty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) </a:t>
            </a:r>
            <a:endParaRPr lang="en-US" b="1" dirty="0">
              <a:solidFill>
                <a:srgbClr val="CC0066"/>
              </a:solidFill>
              <a:latin typeface="Verdana" pitchFamily="34" charset="0"/>
              <a:cs typeface="Times New Roman" pitchFamily="18" charset="0"/>
            </a:endParaRPr>
          </a:p>
          <a:p>
            <a:pPr lvl="3" eaLnBrk="0" hangingPunct="0">
              <a:tabLst>
                <a:tab pos="2286000" algn="l"/>
              </a:tabLst>
            </a:pPr>
            <a:endParaRPr lang="en-US" sz="500" b="1" dirty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  <a:tabLst>
                <a:tab pos="22860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MD ( Community Medicine)  - 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 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Seats per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year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  <a:tabLst>
                <a:tab pos="2286000" algn="l"/>
              </a:tabLst>
            </a:pPr>
            <a:r>
              <a:rPr lang="en-US" sz="1600" b="1" dirty="0" smtClean="0">
                <a:latin typeface="Verdana" pitchFamily="34" charset="0"/>
                <a:cs typeface="Times New Roman" pitchFamily="18" charset="0"/>
              </a:rPr>
              <a:t> DPH </a:t>
            </a:r>
            <a:r>
              <a:rPr lang="en-US" sz="1600" b="1" dirty="0">
                <a:latin typeface="Verdana" pitchFamily="34" charset="0"/>
                <a:cs typeface="Times New Roman" pitchFamily="18" charset="0"/>
              </a:rPr>
              <a:t>(Diploma in Public Health) – </a:t>
            </a:r>
            <a:r>
              <a:rPr lang="en-US" sz="1600" b="1" dirty="0" smtClean="0">
                <a:latin typeface="Verdana" pitchFamily="34" charset="0"/>
                <a:cs typeface="Times New Roman" pitchFamily="18" charset="0"/>
              </a:rPr>
              <a:t>9 Seats/yr</a:t>
            </a:r>
            <a:endParaRPr lang="en-US" sz="1600" b="1" dirty="0">
              <a:latin typeface="Verdana" pitchFamily="34" charset="0"/>
              <a:cs typeface="Times New Roman" pitchFamily="18" charset="0"/>
            </a:endParaRP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  <a:tabLst>
                <a:tab pos="2286000" algn="l"/>
              </a:tabLst>
            </a:pPr>
            <a:r>
              <a:rPr lang="en-US" sz="1600" b="1" dirty="0">
                <a:latin typeface="Verdana" pitchFamily="34" charset="0"/>
                <a:cs typeface="Times New Roman" pitchFamily="18" charset="0"/>
              </a:rPr>
              <a:t> PGDMCH- IGNOU, New Delhi – 30 Seats/yr</a:t>
            </a:r>
          </a:p>
          <a:p>
            <a:pPr lvl="3" algn="l" eaLnBrk="0" hangingPunct="0">
              <a:spcBef>
                <a:spcPts val="600"/>
              </a:spcBef>
              <a:spcAft>
                <a:spcPts val="600"/>
              </a:spcAft>
              <a:buClr>
                <a:srgbClr val="CC0066"/>
              </a:buClr>
              <a:buFontTx/>
              <a:buChar char="•"/>
              <a:tabLst>
                <a:tab pos="2286000" algn="l"/>
              </a:tabLst>
            </a:pPr>
            <a:r>
              <a:rPr lang="en-US" sz="1600" b="1" dirty="0">
                <a:latin typeface="Verdana" pitchFamily="34" charset="0"/>
                <a:cs typeface="Times New Roman" pitchFamily="18" charset="0"/>
              </a:rPr>
              <a:t> CHCWM-IGNOU – 20 </a:t>
            </a:r>
            <a:r>
              <a:rPr lang="en-US" sz="1600" b="1" dirty="0" smtClean="0">
                <a:latin typeface="Verdana" pitchFamily="34" charset="0"/>
                <a:cs typeface="Times New Roman" pitchFamily="18" charset="0"/>
              </a:rPr>
              <a:t>Seats/yr</a:t>
            </a:r>
          </a:p>
          <a:p>
            <a:pPr lvl="4" eaLnBrk="0" hangingPunct="0">
              <a:tabLst>
                <a:tab pos="2286000" algn="l"/>
              </a:tabLst>
            </a:pPr>
            <a:endParaRPr lang="en-US" sz="20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67" name="Group 179"/>
          <p:cNvGraphicFramePr>
            <a:graphicFrameLocks noGrp="1"/>
          </p:cNvGraphicFramePr>
          <p:nvPr/>
        </p:nvGraphicFramePr>
        <p:xfrm>
          <a:off x="214085" y="931735"/>
          <a:ext cx="8701315" cy="56976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90545"/>
                <a:gridCol w="1718305"/>
                <a:gridCol w="1861402"/>
                <a:gridCol w="2030655"/>
                <a:gridCol w="2700408"/>
              </a:tblGrid>
              <a:tr h="191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SN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Name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Degree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Position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Field of Work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Uday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Mohan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MD, CMMIH (Boston)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Professor &amp; Head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Environmental Health, Maternity &amp; Child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A.K.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Srivastava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MSW, DHE,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Ph.D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Health Education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S.P. Patel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MD, DPH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&amp; Family Health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Jamal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Masood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MD, DMCW (Cal.), CMCH (Liverpool)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Medicine, Epidemiology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Maternal &amp; Child Health, STI/RTI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Monika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Agarwal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Social &amp; Preventive Medicine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Reema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Kumari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Medicine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SK Singh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n-US" sz="1200" dirty="0"/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MD</a:t>
                      </a:r>
                      <a:endParaRPr lang="en-US" sz="1200" dirty="0"/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Professor</a:t>
                      </a:r>
                      <a:endParaRPr lang="en-US" sz="1200" dirty="0"/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Epidemiology</a:t>
                      </a:r>
                      <a:endParaRPr lang="en-US" sz="1200" dirty="0"/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Anish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Khanna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Assoc. 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Industrial Health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54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O.P. Singh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 (Socio.), MSW, LLB, PGDEPL, PhD, D. Lit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Assoc. 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Medical Social 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Naim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Ahmad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Assoc. 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Medicine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VK Singh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MSc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Ph.D. (Statistics)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Assoc. 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Biostatistics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Manish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Manar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BE, M. Tech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Assoc.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Professor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Environmental Sanitation &amp; Health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13.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Dr.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Sunita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 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Johari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MBBS, MD (Path.)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Medical Officer I/C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Primary Health Centre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22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14.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Dr.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Alok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MBBS, DCH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Medical Officer I/C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Community Health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15.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Dr. Sanjay Kumar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MBBS, MS (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Opthalmology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Medical Officer I/C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</a:rPr>
                        <a:t>Community Health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6387" name="Rectangle 234"/>
          <p:cNvSpPr>
            <a:spLocks noChangeArrowheads="1"/>
          </p:cNvSpPr>
          <p:nvPr/>
        </p:nvSpPr>
        <p:spPr bwMode="auto">
          <a:xfrm>
            <a:off x="914400" y="25342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C0066"/>
                </a:solidFill>
                <a:latin typeface="Verdana" pitchFamily="34" charset="0"/>
                <a:cs typeface="Times New Roman" pitchFamily="18" charset="0"/>
              </a:rPr>
              <a:t>List of Faculty Members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endParaRPr lang="en-US" sz="48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4575</TotalTime>
  <Words>1614</Words>
  <Application>Microsoft PowerPoint</Application>
  <PresentationFormat>On-screen Show (4:3)</PresentationFormat>
  <Paragraphs>326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LAND MARKS OF THE DEVELOPMENT                  Cont……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YELLOW FEVER VACCINATION CENTRE</vt:lpstr>
      <vt:lpstr>Upcoming Activities</vt:lpstr>
      <vt:lpstr>Slide 19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Confluence 6/e</dc:title>
  <dc:subject>Chapter 4 Software Basics: The Ghost in the Machine</dc:subject>
  <dc:creator>Dr. Daniela Marghitu</dc:creator>
  <cp:lastModifiedBy>SPM</cp:lastModifiedBy>
  <cp:revision>621</cp:revision>
  <dcterms:created xsi:type="dcterms:W3CDTF">2003-01-24T01:03:45Z</dcterms:created>
  <dcterms:modified xsi:type="dcterms:W3CDTF">2017-03-15T04:11:57Z</dcterms:modified>
</cp:coreProperties>
</file>