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2" r:id="rId3"/>
    <p:sldId id="258" r:id="rId4"/>
    <p:sldId id="259" r:id="rId5"/>
    <p:sldId id="260" r:id="rId6"/>
    <p:sldId id="261" r:id="rId7"/>
    <p:sldId id="264" r:id="rId8"/>
    <p:sldId id="265" r:id="rId9"/>
    <p:sldId id="268" r:id="rId10"/>
    <p:sldId id="267" r:id="rId11"/>
    <p:sldId id="271" r:id="rId12"/>
    <p:sldId id="272" r:id="rId13"/>
    <p:sldId id="270" r:id="rId14"/>
    <p:sldId id="281" r:id="rId15"/>
    <p:sldId id="275" r:id="rId16"/>
    <p:sldId id="279" r:id="rId17"/>
    <p:sldId id="322" r:id="rId18"/>
    <p:sldId id="324" r:id="rId19"/>
    <p:sldId id="276" r:id="rId20"/>
    <p:sldId id="285" r:id="rId21"/>
    <p:sldId id="326" r:id="rId22"/>
    <p:sldId id="286" r:id="rId23"/>
    <p:sldId id="277" r:id="rId24"/>
    <p:sldId id="274" r:id="rId25"/>
    <p:sldId id="278" r:id="rId26"/>
    <p:sldId id="282" r:id="rId27"/>
    <p:sldId id="284" r:id="rId28"/>
    <p:sldId id="283" r:id="rId29"/>
    <p:sldId id="288" r:id="rId30"/>
    <p:sldId id="287" r:id="rId31"/>
    <p:sldId id="328" r:id="rId32"/>
    <p:sldId id="330" r:id="rId33"/>
    <p:sldId id="291" r:id="rId34"/>
    <p:sldId id="293" r:id="rId35"/>
    <p:sldId id="294" r:id="rId36"/>
    <p:sldId id="296" r:id="rId37"/>
    <p:sldId id="297" r:id="rId38"/>
    <p:sldId id="299" r:id="rId39"/>
    <p:sldId id="298" r:id="rId40"/>
    <p:sldId id="301" r:id="rId41"/>
    <p:sldId id="303" r:id="rId42"/>
    <p:sldId id="304" r:id="rId43"/>
    <p:sldId id="332" r:id="rId44"/>
    <p:sldId id="306" r:id="rId45"/>
    <p:sldId id="307" r:id="rId46"/>
    <p:sldId id="308" r:id="rId47"/>
    <p:sldId id="309" r:id="rId48"/>
    <p:sldId id="310" r:id="rId49"/>
    <p:sldId id="311" r:id="rId50"/>
    <p:sldId id="300" r:id="rId51"/>
    <p:sldId id="305" r:id="rId52"/>
    <p:sldId id="313" r:id="rId53"/>
    <p:sldId id="314" r:id="rId54"/>
    <p:sldId id="315" r:id="rId55"/>
    <p:sldId id="316" r:id="rId56"/>
    <p:sldId id="317" r:id="rId57"/>
    <p:sldId id="318" r:id="rId58"/>
    <p:sldId id="319" r:id="rId59"/>
    <p:sldId id="320" r:id="rId60"/>
    <p:sldId id="329" r:id="rId61"/>
    <p:sldId id="333" r:id="rId62"/>
    <p:sldId id="334" r:id="rId63"/>
    <p:sldId id="335" r:id="rId64"/>
    <p:sldId id="336" r:id="rId65"/>
    <p:sldId id="33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5053E-AA25-4D65-A2F3-6A5B8C1D6938}" type="datetimeFigureOut">
              <a:rPr lang="en-US" smtClean="0"/>
              <a:pPr/>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31FEE-F049-49E9-8A0F-9D8FFB6FB9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80ACE37-7596-475E-99D0-63A1C52B5E81}" type="slidenum">
              <a:rPr lang="en-US" smtClean="0"/>
              <a:pPr/>
              <a:t>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3805" y="4343703"/>
            <a:ext cx="5030391" cy="4115405"/>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48F58-1F01-4846-86E4-36F72046D8A5}" type="slidenum">
              <a:rPr lang="en-US"/>
              <a:pPr/>
              <a:t>48</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DE83-D9B3-46A7-AF1E-525B22DB1C72}" type="slidenum">
              <a:rPr lang="en-US"/>
              <a:pPr/>
              <a:t>49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-c</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-c</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-c</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-a</a:t>
            </a:r>
          </a:p>
          <a:p>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-a</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85A2DF0-8A12-4FB9-86AE-1B66E2F49503}" type="slidenum">
              <a:rPr lang="en-US" smtClean="0"/>
              <a:pPr/>
              <a:t>11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3805" y="4343703"/>
            <a:ext cx="5030391" cy="4115405"/>
          </a:xfrm>
          <a:noFill/>
          <a:ln/>
        </p:spPr>
        <p:txBody>
          <a:bodyPr/>
          <a:lstStyle/>
          <a:p>
            <a:pPr eaLnBrk="1" hangingPunct="1"/>
            <a:r>
              <a:rPr lang="en-US" smtClean="0"/>
              <a:t>In this case we’re changing the electrical potential across the membrane and see what happens to the concn gradient of the ion.  In reality, the concentration gradient is changed various cellular processes which determines the Nernst potential.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-a</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-a</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59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-c</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-b</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63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smtClean="0"/>
              <a:t>-b</a:t>
            </a:r>
            <a:endParaRPr lang="en-US"/>
          </a:p>
        </p:txBody>
      </p:sp>
      <p:sp>
        <p:nvSpPr>
          <p:cNvPr id="4" name="Slide Number Placeholder 3"/>
          <p:cNvSpPr>
            <a:spLocks noGrp="1"/>
          </p:cNvSpPr>
          <p:nvPr>
            <p:ph type="sldNum" sz="quarter" idx="10"/>
          </p:nvPr>
        </p:nvSpPr>
        <p:spPr/>
        <p:txBody>
          <a:bodyPr/>
          <a:lstStyle/>
          <a:p>
            <a:fld id="{ACA31FEE-F049-49E9-8A0F-9D8FFB6FB982}" type="slidenum">
              <a:rPr lang="en-US" smtClean="0"/>
              <a:pPr/>
              <a:t>64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Ans</a:t>
            </a:r>
            <a:r>
              <a:rPr lang="en-US" dirty="0" smtClean="0"/>
              <a:t>-c</a:t>
            </a:r>
            <a:endParaRPr lang="en-US" dirty="0"/>
          </a:p>
        </p:txBody>
      </p:sp>
      <p:sp>
        <p:nvSpPr>
          <p:cNvPr id="4" name="Slide Number Placeholder 3"/>
          <p:cNvSpPr>
            <a:spLocks noGrp="1"/>
          </p:cNvSpPr>
          <p:nvPr>
            <p:ph type="sldNum" sz="quarter" idx="10"/>
          </p:nvPr>
        </p:nvSpPr>
        <p:spPr/>
        <p:txBody>
          <a:bodyPr/>
          <a:lstStyle/>
          <a:p>
            <a:fld id="{ACA31FEE-F049-49E9-8A0F-9D8FFB6FB982}"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84B643B-87D4-45CC-9D71-E9EC4B5780C6}" type="slidenum">
              <a:rPr lang="en-US" smtClean="0"/>
              <a:pPr/>
              <a:t>14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3805" y="4343703"/>
            <a:ext cx="5030391" cy="4115405"/>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911B2A6-D9B2-40F2-B709-3B769E582121}" type="slidenum">
              <a:rPr lang="en-US" smtClean="0"/>
              <a:pPr/>
              <a:t>15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3805" y="4343703"/>
            <a:ext cx="5030391" cy="4115405"/>
          </a:xfrm>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6480DCE-284B-48E5-B73D-23D12A6218EE}" type="slidenum">
              <a:rPr lang="en-US" smtClean="0"/>
              <a:pPr/>
              <a:t>22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3805" y="4343703"/>
            <a:ext cx="5030391" cy="4115405"/>
          </a:xfrm>
          <a:noFill/>
          <a:ln/>
        </p:spPr>
        <p:txBody>
          <a:bodyPr/>
          <a:lstStyle/>
          <a:p>
            <a:pPr eaLnBrk="1" hangingPunct="1"/>
            <a:r>
              <a:rPr lang="en-US" smtClean="0"/>
              <a:t>Each ion diffuse in the direction that will bring the membrane potential toward its Eq potential.</a:t>
            </a:r>
          </a:p>
          <a:p>
            <a:pPr eaLnBrk="1" hangingPunct="1"/>
            <a:endParaRPr lang="en-US" smtClean="0"/>
          </a:p>
          <a:p>
            <a:pPr eaLnBrk="1" hangingPunct="1"/>
            <a:r>
              <a:rPr lang="en-US" smtClean="0"/>
              <a:t>Increasing extracellular K from 4 to 6 mM, will cause EqK to change from -94 to -83.  </a:t>
            </a:r>
          </a:p>
          <a:p>
            <a:pPr eaLnBrk="1" hangingPunct="1"/>
            <a:r>
              <a:rPr lang="en-US" smtClean="0"/>
              <a:t>Increasing extracellular Na from 142 to 162 increases EqNa from 61 to 65.  Decreasing</a:t>
            </a:r>
          </a:p>
          <a:p>
            <a:pPr eaLnBrk="1" hangingPunct="1"/>
            <a:r>
              <a:rPr lang="en-US" smtClean="0"/>
              <a:t>Extracellular Na from 142 to 122 decreases EqNa from 65 to 57.  But the main point is that changing</a:t>
            </a:r>
          </a:p>
          <a:p>
            <a:pPr eaLnBrk="1" hangingPunct="1"/>
            <a:r>
              <a:rPr lang="en-US" smtClean="0"/>
              <a:t>the EqNa has little effect because the membrane is relatively impermeable to Na compared to 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C8C6AE9-5685-4B1C-9FD8-5319881744A9}" type="slidenum">
              <a:rPr lang="en-US" smtClean="0"/>
              <a:pPr/>
              <a:t>30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3805" y="4343703"/>
            <a:ext cx="5030391" cy="4115405"/>
          </a:xfrm>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C45E44D-2318-40E5-9EDB-2645822877A4}" type="slidenum">
              <a:rPr lang="en-US" smtClean="0"/>
              <a:pPr/>
              <a:t>44</a:t>
            </a:fld>
            <a:endParaRPr lang="en-US" smtClean="0"/>
          </a:p>
        </p:txBody>
      </p:sp>
      <p:sp>
        <p:nvSpPr>
          <p:cNvPr id="87043" name="Rectangle 2"/>
          <p:cNvSpPr>
            <a:spLocks noGrp="1" noRot="1" noChangeAspect="1" noChangeArrowheads="1" noTextEdit="1"/>
          </p:cNvSpPr>
          <p:nvPr>
            <p:ph type="sldImg"/>
          </p:nvPr>
        </p:nvSpPr>
        <p:spPr>
          <a:xfrm>
            <a:off x="1144588" y="685800"/>
            <a:ext cx="4570412" cy="3429000"/>
          </a:xfrm>
          <a:ln/>
        </p:spPr>
      </p:sp>
      <p:sp>
        <p:nvSpPr>
          <p:cNvPr id="87044" name="Rectangle 3"/>
          <p:cNvSpPr>
            <a:spLocks noGrp="1" noChangeArrowheads="1"/>
          </p:cNvSpPr>
          <p:nvPr>
            <p:ph type="body" idx="1"/>
          </p:nvPr>
        </p:nvSpPr>
        <p:spPr>
          <a:xfrm>
            <a:off x="913805" y="4343704"/>
            <a:ext cx="5030391" cy="4113892"/>
          </a:xfrm>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FC0B8-4DBC-442D-A576-D6D0078FF42A}" type="slidenum">
              <a:rPr lang="en-US"/>
              <a:pPr/>
              <a:t>46</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EADB8-E08D-43AB-ADBD-089E3DDBF03C}" type="slidenum">
              <a:rPr lang="en-US"/>
              <a:pPr/>
              <a:t>47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C0D66-B0F4-41EF-8B46-5F00A9D7AFAB}"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C0D66-B0F4-41EF-8B46-5F00A9D7AFAB}"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C0D66-B0F4-41EF-8B46-5F00A9D7AFAB}"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46362-2475-4717-8BA2-66926D2BCF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C0D66-B0F4-41EF-8B46-5F00A9D7AFAB}"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C0D66-B0F4-41EF-8B46-5F00A9D7AFAB}"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C0D66-B0F4-41EF-8B46-5F00A9D7AFAB}"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C0D66-B0F4-41EF-8B46-5F00A9D7AFAB}" type="datetimeFigureOut">
              <a:rPr lang="en-US" smtClean="0"/>
              <a:pPr/>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C0D66-B0F4-41EF-8B46-5F00A9D7AFAB}" type="datetimeFigureOut">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C0D66-B0F4-41EF-8B46-5F00A9D7AFAB}" type="datetimeFigureOut">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C0D66-B0F4-41EF-8B46-5F00A9D7AFAB}"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C0D66-B0F4-41EF-8B46-5F00A9D7AFAB}"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860B6-EA3A-4BFD-9B84-C7172DEFDC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C0D66-B0F4-41EF-8B46-5F00A9D7AFAB}" type="datetimeFigureOut">
              <a:rPr lang="en-US" smtClean="0"/>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860B6-EA3A-4BFD-9B84-C7172DEFDC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Potential Across The Cell Membrane</a:t>
            </a:r>
            <a:br>
              <a:rPr lang="en-US" dirty="0" smtClean="0"/>
            </a:br>
            <a:r>
              <a:rPr lang="en-US" dirty="0"/>
              <a:t> </a:t>
            </a:r>
            <a:r>
              <a:rPr lang="en-US" dirty="0" smtClean="0"/>
              <a:t>By Dr. </a:t>
            </a:r>
            <a:r>
              <a:rPr lang="en-US" dirty="0" err="1" smtClean="0"/>
              <a:t>Vani</a:t>
            </a:r>
            <a:r>
              <a:rPr lang="en-US" dirty="0" smtClean="0"/>
              <a:t> Gupta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1DD5E75A-7D6D-44C6-9F95-65C1D6797BA3}" type="slidenum">
              <a:rPr lang="en-US" smtClean="0"/>
              <a:pPr/>
              <a:t>10</a:t>
            </a:fld>
            <a:endParaRPr lang="en-US" smtClean="0"/>
          </a:p>
        </p:txBody>
      </p:sp>
      <p:sp>
        <p:nvSpPr>
          <p:cNvPr id="19459" name="Rectangle 2"/>
          <p:cNvSpPr>
            <a:spLocks noGrp="1" noChangeArrowheads="1"/>
          </p:cNvSpPr>
          <p:nvPr>
            <p:ph type="title"/>
          </p:nvPr>
        </p:nvSpPr>
        <p:spPr>
          <a:xfrm>
            <a:off x="0" y="274638"/>
            <a:ext cx="8686800" cy="1143000"/>
          </a:xfrm>
        </p:spPr>
        <p:txBody>
          <a:bodyPr/>
          <a:lstStyle/>
          <a:p>
            <a:pPr eaLnBrk="1" hangingPunct="1"/>
            <a:r>
              <a:rPr lang="en-US" sz="3200" smtClean="0"/>
              <a:t>When dealing with things that are charged ….</a:t>
            </a:r>
          </a:p>
        </p:txBody>
      </p:sp>
      <p:sp>
        <p:nvSpPr>
          <p:cNvPr id="19460" name="Rectangle 3"/>
          <p:cNvSpPr>
            <a:spLocks noGrp="1" noChangeArrowheads="1"/>
          </p:cNvSpPr>
          <p:nvPr>
            <p:ph type="body" sz="half" idx="1"/>
          </p:nvPr>
        </p:nvSpPr>
        <p:spPr>
          <a:xfrm>
            <a:off x="457200" y="1600200"/>
            <a:ext cx="5029200" cy="4525963"/>
          </a:xfrm>
        </p:spPr>
        <p:txBody>
          <a:bodyPr/>
          <a:lstStyle/>
          <a:p>
            <a:pPr marL="533400" indent="-533400" eaLnBrk="1" hangingPunct="1">
              <a:lnSpc>
                <a:spcPct val="90000"/>
              </a:lnSpc>
              <a:buFontTx/>
              <a:buNone/>
            </a:pPr>
            <a:endParaRPr lang="en-US" sz="2000" dirty="0" smtClean="0"/>
          </a:p>
          <a:p>
            <a:pPr marL="533400" indent="-533400" eaLnBrk="1" hangingPunct="1">
              <a:lnSpc>
                <a:spcPct val="90000"/>
              </a:lnSpc>
              <a:buFontTx/>
              <a:buAutoNum type="arabicPeriod"/>
            </a:pPr>
            <a:r>
              <a:rPr lang="en-US" sz="2000" dirty="0" smtClean="0"/>
              <a:t>Is the membrane permeable to it?</a:t>
            </a:r>
          </a:p>
          <a:p>
            <a:pPr marL="533400" indent="-533400" eaLnBrk="1" hangingPunct="1">
              <a:lnSpc>
                <a:spcPct val="90000"/>
              </a:lnSpc>
              <a:buFontTx/>
              <a:buAutoNum type="arabicPeriod"/>
            </a:pPr>
            <a:r>
              <a:rPr lang="en-US" sz="2000" dirty="0" smtClean="0"/>
              <a:t>Is there a chemical gradient for it?</a:t>
            </a:r>
          </a:p>
          <a:p>
            <a:pPr marL="914400" lvl="1" indent="-457200" eaLnBrk="1" hangingPunct="1">
              <a:lnSpc>
                <a:spcPct val="90000"/>
              </a:lnSpc>
            </a:pPr>
            <a:r>
              <a:rPr lang="en-US" sz="1800" dirty="0" smtClean="0"/>
              <a:t>Things tend to move from high to low concentration</a:t>
            </a:r>
          </a:p>
          <a:p>
            <a:pPr marL="533400" indent="-533400" eaLnBrk="1" hangingPunct="1">
              <a:lnSpc>
                <a:spcPct val="90000"/>
              </a:lnSpc>
              <a:buFontTx/>
              <a:buAutoNum type="arabicPeriod"/>
            </a:pPr>
            <a:r>
              <a:rPr lang="en-US" sz="2000" dirty="0" smtClean="0">
                <a:solidFill>
                  <a:srgbClr val="3333CC"/>
                </a:solidFill>
              </a:rPr>
              <a:t>Is there an electrical gradient for it?</a:t>
            </a:r>
          </a:p>
          <a:p>
            <a:pPr marL="914400" lvl="1" indent="-457200" eaLnBrk="1" hangingPunct="1">
              <a:lnSpc>
                <a:spcPct val="90000"/>
              </a:lnSpc>
            </a:pPr>
            <a:r>
              <a:rPr lang="en-US" sz="1800" dirty="0" smtClean="0"/>
              <a:t>Things tend to move to regions of opposite charge</a:t>
            </a:r>
          </a:p>
          <a:p>
            <a:pPr marL="914400" lvl="1" indent="-457200" eaLnBrk="1" hangingPunct="1">
              <a:lnSpc>
                <a:spcPct val="90000"/>
              </a:lnSpc>
              <a:buNone/>
            </a:pPr>
            <a:endParaRPr lang="en-US" sz="1800" dirty="0" smtClean="0"/>
          </a:p>
        </p:txBody>
      </p:sp>
      <p:grpSp>
        <p:nvGrpSpPr>
          <p:cNvPr id="2" name="Group 24"/>
          <p:cNvGrpSpPr>
            <a:grpSpLocks/>
          </p:cNvGrpSpPr>
          <p:nvPr/>
        </p:nvGrpSpPr>
        <p:grpSpPr bwMode="auto">
          <a:xfrm>
            <a:off x="5486400" y="1295400"/>
            <a:ext cx="2971800" cy="4419600"/>
            <a:chOff x="3456" y="528"/>
            <a:chExt cx="1872" cy="2784"/>
          </a:xfrm>
        </p:grpSpPr>
        <p:sp>
          <p:nvSpPr>
            <p:cNvPr id="19463" name="AutoShape 6"/>
            <p:cNvSpPr>
              <a:spLocks noChangeArrowheads="1"/>
            </p:cNvSpPr>
            <p:nvPr/>
          </p:nvSpPr>
          <p:spPr bwMode="auto">
            <a:xfrm>
              <a:off x="3456" y="528"/>
              <a:ext cx="1872" cy="1680"/>
            </a:xfrm>
            <a:custGeom>
              <a:avLst/>
              <a:gdLst>
                <a:gd name="T0" fmla="*/ 12 w 21600"/>
                <a:gd name="T1" fmla="*/ 5 h 21600"/>
                <a:gd name="T2" fmla="*/ 7 w 21600"/>
                <a:gd name="T3" fmla="*/ 10 h 21600"/>
                <a:gd name="T4" fmla="*/ 2 w 21600"/>
                <a:gd name="T5" fmla="*/ 5 h 21600"/>
                <a:gd name="T6" fmla="*/ 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lstStyle/>
            <a:p>
              <a:endParaRPr lang="en-US"/>
            </a:p>
          </p:txBody>
        </p:sp>
        <p:sp>
          <p:nvSpPr>
            <p:cNvPr id="19464" name="Text Box 7"/>
            <p:cNvSpPr txBox="1">
              <a:spLocks noChangeArrowheads="1"/>
            </p:cNvSpPr>
            <p:nvPr/>
          </p:nvSpPr>
          <p:spPr bwMode="auto">
            <a:xfrm>
              <a:off x="4080" y="962"/>
              <a:ext cx="240" cy="526"/>
            </a:xfrm>
            <a:prstGeom prst="rect">
              <a:avLst/>
            </a:prstGeom>
            <a:noFill/>
            <a:ln w="9525">
              <a:noFill/>
              <a:miter lim="800000"/>
              <a:headEnd/>
              <a:tailEnd/>
            </a:ln>
          </p:spPr>
          <p:txBody>
            <a:bodyPr>
              <a:spAutoFit/>
            </a:bodyPr>
            <a:lstStyle/>
            <a:p>
              <a:pPr algn="l">
                <a:lnSpc>
                  <a:spcPct val="30000"/>
                </a:lnSpc>
                <a:spcBef>
                  <a:spcPct val="50000"/>
                </a:spcBef>
              </a:pPr>
              <a:r>
                <a:rPr lang="en-US" sz="1400" b="1">
                  <a:latin typeface="Times New Roman" pitchFamily="18" charset="0"/>
                </a:rPr>
                <a:t>+</a:t>
              </a:r>
            </a:p>
            <a:p>
              <a:pPr algn="l">
                <a:lnSpc>
                  <a:spcPct val="30000"/>
                </a:lnSpc>
                <a:spcBef>
                  <a:spcPct val="50000"/>
                </a:spcBef>
              </a:pPr>
              <a:r>
                <a:rPr lang="en-US" sz="1400" b="1">
                  <a:latin typeface="Times New Roman" pitchFamily="18" charset="0"/>
                </a:rPr>
                <a:t>+</a:t>
              </a:r>
            </a:p>
            <a:p>
              <a:pPr algn="l">
                <a:lnSpc>
                  <a:spcPct val="30000"/>
                </a:lnSpc>
                <a:spcBef>
                  <a:spcPct val="50000"/>
                </a:spcBef>
              </a:pPr>
              <a:r>
                <a:rPr lang="en-US" sz="1400" b="1">
                  <a:latin typeface="Times New Roman" pitchFamily="18" charset="0"/>
                </a:rPr>
                <a:t>+ </a:t>
              </a:r>
            </a:p>
            <a:p>
              <a:pPr algn="l">
                <a:lnSpc>
                  <a:spcPct val="30000"/>
                </a:lnSpc>
                <a:spcBef>
                  <a:spcPct val="50000"/>
                </a:spcBef>
              </a:pPr>
              <a:r>
                <a:rPr lang="en-US" sz="1400" b="1">
                  <a:latin typeface="Times New Roman" pitchFamily="18" charset="0"/>
                </a:rPr>
                <a:t>+</a:t>
              </a:r>
            </a:p>
            <a:p>
              <a:pPr algn="l">
                <a:lnSpc>
                  <a:spcPct val="30000"/>
                </a:lnSpc>
                <a:spcBef>
                  <a:spcPct val="50000"/>
                </a:spcBef>
              </a:pPr>
              <a:r>
                <a:rPr lang="en-US" sz="1400" b="1">
                  <a:latin typeface="Times New Roman" pitchFamily="18" charset="0"/>
                </a:rPr>
                <a:t>+</a:t>
              </a:r>
            </a:p>
          </p:txBody>
        </p:sp>
        <p:sp>
          <p:nvSpPr>
            <p:cNvPr id="19465" name="Text Box 8"/>
            <p:cNvSpPr txBox="1">
              <a:spLocks noChangeArrowheads="1"/>
            </p:cNvSpPr>
            <p:nvPr/>
          </p:nvSpPr>
          <p:spPr bwMode="auto">
            <a:xfrm>
              <a:off x="4464" y="864"/>
              <a:ext cx="144" cy="618"/>
            </a:xfrm>
            <a:prstGeom prst="rect">
              <a:avLst/>
            </a:prstGeom>
            <a:noFill/>
            <a:ln w="9525">
              <a:noFill/>
              <a:miter lim="800000"/>
              <a:headEnd/>
              <a:tailEnd/>
            </a:ln>
          </p:spPr>
          <p:txBody>
            <a:bodyPr>
              <a:spAutoFit/>
            </a:bodyPr>
            <a:lstStyle/>
            <a:p>
              <a:pPr algn="l">
                <a:lnSpc>
                  <a:spcPct val="30000"/>
                </a:lnSpc>
                <a:spcBef>
                  <a:spcPct val="50000"/>
                </a:spcBef>
              </a:pPr>
              <a:r>
                <a:rPr lang="en-US" sz="1400" b="1">
                  <a:latin typeface="Times New Roman" pitchFamily="18" charset="0"/>
                </a:rPr>
                <a:t>- - - - - - - </a:t>
              </a:r>
            </a:p>
          </p:txBody>
        </p:sp>
        <p:sp>
          <p:nvSpPr>
            <p:cNvPr id="19466" name="Line 9"/>
            <p:cNvSpPr>
              <a:spLocks noChangeShapeType="1"/>
            </p:cNvSpPr>
            <p:nvPr/>
          </p:nvSpPr>
          <p:spPr bwMode="auto">
            <a:xfrm>
              <a:off x="4368" y="528"/>
              <a:ext cx="0" cy="1680"/>
            </a:xfrm>
            <a:prstGeom prst="line">
              <a:avLst/>
            </a:prstGeom>
            <a:noFill/>
            <a:ln w="9525">
              <a:solidFill>
                <a:schemeClr val="tx1"/>
              </a:solidFill>
              <a:prstDash val="dash"/>
              <a:round/>
              <a:headEnd/>
              <a:tailEnd/>
            </a:ln>
          </p:spPr>
          <p:txBody>
            <a:bodyPr/>
            <a:lstStyle/>
            <a:p>
              <a:endParaRPr lang="en-US"/>
            </a:p>
          </p:txBody>
        </p:sp>
        <p:sp>
          <p:nvSpPr>
            <p:cNvPr id="19467" name="Text Box 10"/>
            <p:cNvSpPr txBox="1">
              <a:spLocks noChangeArrowheads="1"/>
            </p:cNvSpPr>
            <p:nvPr/>
          </p:nvSpPr>
          <p:spPr bwMode="auto">
            <a:xfrm>
              <a:off x="4464" y="2160"/>
              <a:ext cx="180" cy="288"/>
            </a:xfrm>
            <a:prstGeom prst="rect">
              <a:avLst/>
            </a:prstGeom>
            <a:noFill/>
            <a:ln w="9525">
              <a:noFill/>
              <a:miter lim="800000"/>
              <a:headEnd/>
              <a:tailEnd/>
            </a:ln>
          </p:spPr>
          <p:txBody>
            <a:bodyPr wrap="none">
              <a:spAutoFit/>
            </a:bodyPr>
            <a:lstStyle/>
            <a:p>
              <a:pPr algn="l"/>
              <a:r>
                <a:rPr lang="en-US" sz="2400">
                  <a:latin typeface="Times New Roman" pitchFamily="18" charset="0"/>
                </a:rPr>
                <a:t>-</a:t>
              </a:r>
            </a:p>
          </p:txBody>
        </p:sp>
        <p:sp>
          <p:nvSpPr>
            <p:cNvPr id="19468" name="Text Box 11"/>
            <p:cNvSpPr txBox="1">
              <a:spLocks noChangeArrowheads="1"/>
            </p:cNvSpPr>
            <p:nvPr/>
          </p:nvSpPr>
          <p:spPr bwMode="auto">
            <a:xfrm>
              <a:off x="4128" y="2208"/>
              <a:ext cx="224" cy="288"/>
            </a:xfrm>
            <a:prstGeom prst="rect">
              <a:avLst/>
            </a:prstGeom>
            <a:noFill/>
            <a:ln w="9525">
              <a:noFill/>
              <a:miter lim="800000"/>
              <a:headEnd/>
              <a:tailEnd/>
            </a:ln>
          </p:spPr>
          <p:txBody>
            <a:bodyPr wrap="none">
              <a:spAutoFit/>
            </a:bodyPr>
            <a:lstStyle/>
            <a:p>
              <a:pPr algn="l"/>
              <a:r>
                <a:rPr lang="en-US" sz="2400">
                  <a:latin typeface="Times New Roman" pitchFamily="18" charset="0"/>
                </a:rPr>
                <a:t>+</a:t>
              </a:r>
            </a:p>
          </p:txBody>
        </p:sp>
        <p:sp>
          <p:nvSpPr>
            <p:cNvPr id="19469" name="Oval 12"/>
            <p:cNvSpPr>
              <a:spLocks noChangeArrowheads="1"/>
            </p:cNvSpPr>
            <p:nvPr/>
          </p:nvSpPr>
          <p:spPr bwMode="auto">
            <a:xfrm>
              <a:off x="3696" y="7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0" name="Oval 13"/>
            <p:cNvSpPr>
              <a:spLocks noChangeArrowheads="1"/>
            </p:cNvSpPr>
            <p:nvPr/>
          </p:nvSpPr>
          <p:spPr bwMode="auto">
            <a:xfrm>
              <a:off x="4032" y="31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1" name="Oval 14"/>
            <p:cNvSpPr>
              <a:spLocks noChangeArrowheads="1"/>
            </p:cNvSpPr>
            <p:nvPr/>
          </p:nvSpPr>
          <p:spPr bwMode="auto">
            <a:xfrm>
              <a:off x="3888" y="11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2" name="Oval 15"/>
            <p:cNvSpPr>
              <a:spLocks noChangeArrowheads="1"/>
            </p:cNvSpPr>
            <p:nvPr/>
          </p:nvSpPr>
          <p:spPr bwMode="auto">
            <a:xfrm>
              <a:off x="4032" y="7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3" name="Oval 16"/>
            <p:cNvSpPr>
              <a:spLocks noChangeArrowheads="1"/>
            </p:cNvSpPr>
            <p:nvPr/>
          </p:nvSpPr>
          <p:spPr bwMode="auto">
            <a:xfrm>
              <a:off x="4128" y="153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4" name="Oval 17"/>
            <p:cNvSpPr>
              <a:spLocks noChangeArrowheads="1"/>
            </p:cNvSpPr>
            <p:nvPr/>
          </p:nvSpPr>
          <p:spPr bwMode="auto">
            <a:xfrm>
              <a:off x="3936" y="168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5" name="Oval 18"/>
            <p:cNvSpPr>
              <a:spLocks noChangeArrowheads="1"/>
            </p:cNvSpPr>
            <p:nvPr/>
          </p:nvSpPr>
          <p:spPr bwMode="auto">
            <a:xfrm>
              <a:off x="4800" y="13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6" name="Oval 19"/>
            <p:cNvSpPr>
              <a:spLocks noChangeArrowheads="1"/>
            </p:cNvSpPr>
            <p:nvPr/>
          </p:nvSpPr>
          <p:spPr bwMode="auto">
            <a:xfrm>
              <a:off x="4848" y="81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7" name="Text Box 20"/>
            <p:cNvSpPr txBox="1">
              <a:spLocks noChangeArrowheads="1"/>
            </p:cNvSpPr>
            <p:nvPr/>
          </p:nvSpPr>
          <p:spPr bwMode="auto">
            <a:xfrm>
              <a:off x="4224" y="3024"/>
              <a:ext cx="720" cy="288"/>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 Na+</a:t>
              </a:r>
            </a:p>
          </p:txBody>
        </p:sp>
        <p:sp>
          <p:nvSpPr>
            <p:cNvPr id="19478" name="Oval 21"/>
            <p:cNvSpPr>
              <a:spLocks noChangeArrowheads="1"/>
            </p:cNvSpPr>
            <p:nvPr/>
          </p:nvSpPr>
          <p:spPr bwMode="auto">
            <a:xfrm>
              <a:off x="4176"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9" name="Oval 22"/>
            <p:cNvSpPr>
              <a:spLocks noChangeArrowheads="1"/>
            </p:cNvSpPr>
            <p:nvPr/>
          </p:nvSpPr>
          <p:spPr bwMode="auto">
            <a:xfrm>
              <a:off x="4128" y="201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9462" name="TextBox 22"/>
          <p:cNvSpPr txBox="1">
            <a:spLocks noChangeArrowheads="1"/>
          </p:cNvSpPr>
          <p:nvPr/>
        </p:nvSpPr>
        <p:spPr bwMode="auto">
          <a:xfrm>
            <a:off x="228600" y="4267200"/>
            <a:ext cx="5410200" cy="1200329"/>
          </a:xfrm>
          <a:prstGeom prst="rect">
            <a:avLst/>
          </a:prstGeom>
          <a:noFill/>
          <a:ln w="9525">
            <a:noFill/>
            <a:miter lim="800000"/>
            <a:headEnd/>
            <a:tailEnd/>
          </a:ln>
        </p:spPr>
        <p:txBody>
          <a:bodyPr wrap="square">
            <a:spAutoFit/>
          </a:bodyPr>
          <a:lstStyle/>
          <a:p>
            <a:r>
              <a:rPr lang="en-US" b="1" dirty="0"/>
              <a:t>Sometimes, the chemical gradient is favors one ion to go in one direction, and the electrical gradient favors it to go in the other direction. The stronger pull will win.</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p:spPr>
        <p:txBody>
          <a:bodyPr/>
          <a:lstStyle/>
          <a:p>
            <a:fld id="{4BA2FEFB-11D3-4A1C-AEEC-15A47FDC4139}" type="slidenum">
              <a:rPr lang="en-US" smtClean="0"/>
              <a:pPr/>
              <a:t>11</a:t>
            </a:fld>
            <a:endParaRPr lang="en-US" smtClean="0"/>
          </a:p>
        </p:txBody>
      </p:sp>
      <p:grpSp>
        <p:nvGrpSpPr>
          <p:cNvPr id="2" name="Group 2"/>
          <p:cNvGrpSpPr>
            <a:grpSpLocks/>
          </p:cNvGrpSpPr>
          <p:nvPr/>
        </p:nvGrpSpPr>
        <p:grpSpPr bwMode="auto">
          <a:xfrm>
            <a:off x="6564313" y="1728788"/>
            <a:ext cx="617537" cy="990600"/>
            <a:chOff x="740" y="1070"/>
            <a:chExt cx="496" cy="748"/>
          </a:xfrm>
        </p:grpSpPr>
        <p:graphicFrame>
          <p:nvGraphicFramePr>
            <p:cNvPr id="1026" name="Object 3" descr="NA00606_[1]"/>
            <p:cNvGraphicFramePr>
              <a:graphicFrameLocks noChangeAspect="1"/>
            </p:cNvGraphicFramePr>
            <p:nvPr/>
          </p:nvGraphicFramePr>
          <p:xfrm>
            <a:off x="773" y="1103"/>
            <a:ext cx="423" cy="649"/>
          </p:xfrm>
          <a:graphic>
            <a:graphicData uri="http://schemas.openxmlformats.org/presentationml/2006/ole">
              <p:oleObj spid="_x0000_s1026" name="Image" r:id="rId4" imgW="545839" imgH="838095" progId="">
                <p:embed/>
              </p:oleObj>
            </a:graphicData>
          </a:graphic>
        </p:graphicFrame>
        <p:sp useBgFill="1">
          <p:nvSpPr>
            <p:cNvPr id="1212" name="Freeform 4"/>
            <p:cNvSpPr>
              <a:spLocks/>
            </p:cNvSpPr>
            <p:nvPr/>
          </p:nvSpPr>
          <p:spPr bwMode="auto">
            <a:xfrm>
              <a:off x="972" y="1073"/>
              <a:ext cx="264" cy="473"/>
            </a:xfrm>
            <a:custGeom>
              <a:avLst/>
              <a:gdLst>
                <a:gd name="T0" fmla="*/ 23 w 264"/>
                <a:gd name="T1" fmla="*/ 12 h 473"/>
                <a:gd name="T2" fmla="*/ 5 w 264"/>
                <a:gd name="T3" fmla="*/ 24 h 473"/>
                <a:gd name="T4" fmla="*/ 23 w 264"/>
                <a:gd name="T5" fmla="*/ 42 h 473"/>
                <a:gd name="T6" fmla="*/ 54 w 264"/>
                <a:gd name="T7" fmla="*/ 51 h 473"/>
                <a:gd name="T8" fmla="*/ 65 w 264"/>
                <a:gd name="T9" fmla="*/ 60 h 473"/>
                <a:gd name="T10" fmla="*/ 95 w 264"/>
                <a:gd name="T11" fmla="*/ 58 h 473"/>
                <a:gd name="T12" fmla="*/ 107 w 264"/>
                <a:gd name="T13" fmla="*/ 70 h 473"/>
                <a:gd name="T14" fmla="*/ 128 w 264"/>
                <a:gd name="T15" fmla="*/ 69 h 473"/>
                <a:gd name="T16" fmla="*/ 141 w 264"/>
                <a:gd name="T17" fmla="*/ 79 h 473"/>
                <a:gd name="T18" fmla="*/ 158 w 264"/>
                <a:gd name="T19" fmla="*/ 81 h 473"/>
                <a:gd name="T20" fmla="*/ 177 w 264"/>
                <a:gd name="T21" fmla="*/ 91 h 473"/>
                <a:gd name="T22" fmla="*/ 191 w 264"/>
                <a:gd name="T23" fmla="*/ 97 h 473"/>
                <a:gd name="T24" fmla="*/ 203 w 264"/>
                <a:gd name="T25" fmla="*/ 118 h 473"/>
                <a:gd name="T26" fmla="*/ 201 w 264"/>
                <a:gd name="T27" fmla="*/ 115 h 473"/>
                <a:gd name="T28" fmla="*/ 201 w 264"/>
                <a:gd name="T29" fmla="*/ 159 h 473"/>
                <a:gd name="T30" fmla="*/ 200 w 264"/>
                <a:gd name="T31" fmla="*/ 183 h 473"/>
                <a:gd name="T32" fmla="*/ 197 w 264"/>
                <a:gd name="T33" fmla="*/ 355 h 473"/>
                <a:gd name="T34" fmla="*/ 200 w 264"/>
                <a:gd name="T35" fmla="*/ 415 h 473"/>
                <a:gd name="T36" fmla="*/ 197 w 264"/>
                <a:gd name="T37" fmla="*/ 448 h 473"/>
                <a:gd name="T38" fmla="*/ 200 w 264"/>
                <a:gd name="T39" fmla="*/ 472 h 473"/>
                <a:gd name="T40" fmla="*/ 209 w 264"/>
                <a:gd name="T41" fmla="*/ 465 h 473"/>
                <a:gd name="T42" fmla="*/ 237 w 264"/>
                <a:gd name="T43" fmla="*/ 402 h 473"/>
                <a:gd name="T44" fmla="*/ 231 w 264"/>
                <a:gd name="T45" fmla="*/ 346 h 473"/>
                <a:gd name="T46" fmla="*/ 245 w 264"/>
                <a:gd name="T47" fmla="*/ 261 h 473"/>
                <a:gd name="T48" fmla="*/ 236 w 264"/>
                <a:gd name="T49" fmla="*/ 204 h 473"/>
                <a:gd name="T50" fmla="*/ 237 w 264"/>
                <a:gd name="T51" fmla="*/ 61 h 473"/>
                <a:gd name="T52" fmla="*/ 209 w 264"/>
                <a:gd name="T53" fmla="*/ 10 h 473"/>
                <a:gd name="T54" fmla="*/ 161 w 264"/>
                <a:gd name="T55" fmla="*/ 21 h 473"/>
                <a:gd name="T56" fmla="*/ 41 w 264"/>
                <a:gd name="T57" fmla="*/ 10 h 473"/>
                <a:gd name="T58" fmla="*/ 20 w 264"/>
                <a:gd name="T59" fmla="*/ 13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
                <a:gd name="T91" fmla="*/ 0 h 473"/>
                <a:gd name="T92" fmla="*/ 264 w 264"/>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 h="473">
                  <a:moveTo>
                    <a:pt x="23" y="12"/>
                  </a:moveTo>
                  <a:cubicBezTo>
                    <a:pt x="31" y="23"/>
                    <a:pt x="0" y="10"/>
                    <a:pt x="5" y="24"/>
                  </a:cubicBezTo>
                  <a:cubicBezTo>
                    <a:pt x="6" y="42"/>
                    <a:pt x="9" y="37"/>
                    <a:pt x="23" y="42"/>
                  </a:cubicBezTo>
                  <a:cubicBezTo>
                    <a:pt x="30" y="52"/>
                    <a:pt x="43" y="50"/>
                    <a:pt x="54" y="51"/>
                  </a:cubicBezTo>
                  <a:cubicBezTo>
                    <a:pt x="57" y="56"/>
                    <a:pt x="59" y="58"/>
                    <a:pt x="65" y="60"/>
                  </a:cubicBezTo>
                  <a:cubicBezTo>
                    <a:pt x="77" y="59"/>
                    <a:pt x="84" y="57"/>
                    <a:pt x="95" y="58"/>
                  </a:cubicBezTo>
                  <a:cubicBezTo>
                    <a:pt x="97" y="66"/>
                    <a:pt x="99" y="68"/>
                    <a:pt x="107" y="70"/>
                  </a:cubicBezTo>
                  <a:cubicBezTo>
                    <a:pt x="113" y="73"/>
                    <a:pt x="128" y="69"/>
                    <a:pt x="128" y="69"/>
                  </a:cubicBezTo>
                  <a:cubicBezTo>
                    <a:pt x="139" y="71"/>
                    <a:pt x="132" y="77"/>
                    <a:pt x="141" y="79"/>
                  </a:cubicBezTo>
                  <a:cubicBezTo>
                    <a:pt x="147" y="80"/>
                    <a:pt x="152" y="80"/>
                    <a:pt x="158" y="81"/>
                  </a:cubicBezTo>
                  <a:cubicBezTo>
                    <a:pt x="165" y="87"/>
                    <a:pt x="167" y="90"/>
                    <a:pt x="177" y="91"/>
                  </a:cubicBezTo>
                  <a:cubicBezTo>
                    <a:pt x="182" y="93"/>
                    <a:pt x="185" y="96"/>
                    <a:pt x="191" y="97"/>
                  </a:cubicBezTo>
                  <a:cubicBezTo>
                    <a:pt x="201" y="102"/>
                    <a:pt x="188" y="115"/>
                    <a:pt x="203" y="118"/>
                  </a:cubicBezTo>
                  <a:cubicBezTo>
                    <a:pt x="205" y="122"/>
                    <a:pt x="201" y="107"/>
                    <a:pt x="201" y="115"/>
                  </a:cubicBezTo>
                  <a:cubicBezTo>
                    <a:pt x="201" y="122"/>
                    <a:pt x="201" y="148"/>
                    <a:pt x="201" y="159"/>
                  </a:cubicBezTo>
                  <a:cubicBezTo>
                    <a:pt x="200" y="164"/>
                    <a:pt x="201" y="178"/>
                    <a:pt x="200" y="183"/>
                  </a:cubicBezTo>
                  <a:cubicBezTo>
                    <a:pt x="204" y="240"/>
                    <a:pt x="200" y="298"/>
                    <a:pt x="197" y="355"/>
                  </a:cubicBezTo>
                  <a:cubicBezTo>
                    <a:pt x="198" y="372"/>
                    <a:pt x="198" y="398"/>
                    <a:pt x="200" y="415"/>
                  </a:cubicBezTo>
                  <a:cubicBezTo>
                    <a:pt x="199" y="425"/>
                    <a:pt x="205" y="437"/>
                    <a:pt x="197" y="448"/>
                  </a:cubicBezTo>
                  <a:cubicBezTo>
                    <a:pt x="198" y="456"/>
                    <a:pt x="198" y="472"/>
                    <a:pt x="200" y="472"/>
                  </a:cubicBezTo>
                  <a:cubicBezTo>
                    <a:pt x="204" y="473"/>
                    <a:pt x="209" y="465"/>
                    <a:pt x="209" y="465"/>
                  </a:cubicBezTo>
                  <a:cubicBezTo>
                    <a:pt x="215" y="455"/>
                    <a:pt x="226" y="411"/>
                    <a:pt x="237" y="402"/>
                  </a:cubicBezTo>
                  <a:cubicBezTo>
                    <a:pt x="245" y="388"/>
                    <a:pt x="224" y="360"/>
                    <a:pt x="231" y="346"/>
                  </a:cubicBezTo>
                  <a:cubicBezTo>
                    <a:pt x="264" y="282"/>
                    <a:pt x="217" y="327"/>
                    <a:pt x="245" y="261"/>
                  </a:cubicBezTo>
                  <a:cubicBezTo>
                    <a:pt x="252" y="225"/>
                    <a:pt x="233" y="232"/>
                    <a:pt x="236" y="204"/>
                  </a:cubicBezTo>
                  <a:cubicBezTo>
                    <a:pt x="238" y="142"/>
                    <a:pt x="239" y="126"/>
                    <a:pt x="237" y="61"/>
                  </a:cubicBezTo>
                  <a:cubicBezTo>
                    <a:pt x="236" y="37"/>
                    <a:pt x="236" y="14"/>
                    <a:pt x="209" y="10"/>
                  </a:cubicBezTo>
                  <a:cubicBezTo>
                    <a:pt x="197" y="0"/>
                    <a:pt x="190" y="26"/>
                    <a:pt x="161" y="21"/>
                  </a:cubicBezTo>
                  <a:cubicBezTo>
                    <a:pt x="116" y="18"/>
                    <a:pt x="86" y="12"/>
                    <a:pt x="41" y="10"/>
                  </a:cubicBezTo>
                  <a:cubicBezTo>
                    <a:pt x="28" y="11"/>
                    <a:pt x="33" y="13"/>
                    <a:pt x="20" y="13"/>
                  </a:cubicBezTo>
                </a:path>
              </a:pathLst>
            </a:custGeom>
            <a:ln w="9525">
              <a:noFill/>
              <a:round/>
              <a:headEnd/>
              <a:tailEnd/>
            </a:ln>
          </p:spPr>
          <p:txBody>
            <a:bodyPr/>
            <a:lstStyle/>
            <a:p>
              <a:endParaRPr lang="en-US"/>
            </a:p>
          </p:txBody>
        </p:sp>
        <p:sp useBgFill="1">
          <p:nvSpPr>
            <p:cNvPr id="1213" name="Rectangle 5"/>
            <p:cNvSpPr>
              <a:spLocks noChangeArrowheads="1"/>
            </p:cNvSpPr>
            <p:nvPr/>
          </p:nvSpPr>
          <p:spPr bwMode="auto">
            <a:xfrm>
              <a:off x="1173" y="1502"/>
              <a:ext cx="56" cy="268"/>
            </a:xfrm>
            <a:prstGeom prst="rect">
              <a:avLst/>
            </a:prstGeom>
            <a:ln w="9525">
              <a:noFill/>
              <a:miter lim="800000"/>
              <a:headEnd/>
              <a:tailEnd/>
            </a:ln>
          </p:spPr>
          <p:txBody>
            <a:bodyPr wrap="none" anchor="ctr"/>
            <a:lstStyle/>
            <a:p>
              <a:endParaRPr lang="en-US"/>
            </a:p>
          </p:txBody>
        </p:sp>
        <p:sp useBgFill="1">
          <p:nvSpPr>
            <p:cNvPr id="1214" name="Rectangle 6"/>
            <p:cNvSpPr>
              <a:spLocks noChangeArrowheads="1"/>
            </p:cNvSpPr>
            <p:nvPr/>
          </p:nvSpPr>
          <p:spPr bwMode="auto">
            <a:xfrm>
              <a:off x="740" y="1091"/>
              <a:ext cx="56" cy="671"/>
            </a:xfrm>
            <a:prstGeom prst="rect">
              <a:avLst/>
            </a:prstGeom>
            <a:ln w="9525">
              <a:noFill/>
              <a:miter lim="800000"/>
              <a:headEnd/>
              <a:tailEnd/>
            </a:ln>
          </p:spPr>
          <p:txBody>
            <a:bodyPr wrap="none" anchor="ctr"/>
            <a:lstStyle/>
            <a:p>
              <a:endParaRPr lang="en-US"/>
            </a:p>
          </p:txBody>
        </p:sp>
        <p:sp useBgFill="1">
          <p:nvSpPr>
            <p:cNvPr id="1215" name="Rectangle 7"/>
            <p:cNvSpPr>
              <a:spLocks noChangeArrowheads="1"/>
            </p:cNvSpPr>
            <p:nvPr/>
          </p:nvSpPr>
          <p:spPr bwMode="auto">
            <a:xfrm rot="5400000">
              <a:off x="947" y="1632"/>
              <a:ext cx="56" cy="268"/>
            </a:xfrm>
            <a:prstGeom prst="rect">
              <a:avLst/>
            </a:prstGeom>
            <a:ln w="9525">
              <a:noFill/>
              <a:miter lim="800000"/>
              <a:headEnd/>
              <a:tailEnd/>
            </a:ln>
          </p:spPr>
          <p:txBody>
            <a:bodyPr wrap="none" anchor="ctr"/>
            <a:lstStyle/>
            <a:p>
              <a:endParaRPr lang="en-US"/>
            </a:p>
          </p:txBody>
        </p:sp>
        <p:sp useBgFill="1">
          <p:nvSpPr>
            <p:cNvPr id="1216" name="Freeform 8"/>
            <p:cNvSpPr>
              <a:spLocks/>
            </p:cNvSpPr>
            <p:nvPr/>
          </p:nvSpPr>
          <p:spPr bwMode="auto">
            <a:xfrm>
              <a:off x="1062" y="1699"/>
              <a:ext cx="136" cy="119"/>
            </a:xfrm>
            <a:custGeom>
              <a:avLst/>
              <a:gdLst>
                <a:gd name="T0" fmla="*/ 5 w 136"/>
                <a:gd name="T1" fmla="*/ 46 h 119"/>
                <a:gd name="T2" fmla="*/ 20 w 136"/>
                <a:gd name="T3" fmla="*/ 32 h 119"/>
                <a:gd name="T4" fmla="*/ 68 w 136"/>
                <a:gd name="T5" fmla="*/ 23 h 119"/>
                <a:gd name="T6" fmla="*/ 98 w 136"/>
                <a:gd name="T7" fmla="*/ 7 h 119"/>
                <a:gd name="T8" fmla="*/ 126 w 136"/>
                <a:gd name="T9" fmla="*/ 10 h 119"/>
                <a:gd name="T10" fmla="*/ 134 w 136"/>
                <a:gd name="T11" fmla="*/ 23 h 119"/>
                <a:gd name="T12" fmla="*/ 132 w 136"/>
                <a:gd name="T13" fmla="*/ 53 h 119"/>
                <a:gd name="T14" fmla="*/ 74 w 136"/>
                <a:gd name="T15" fmla="*/ 119 h 119"/>
                <a:gd name="T16" fmla="*/ 27 w 136"/>
                <a:gd name="T17" fmla="*/ 107 h 119"/>
                <a:gd name="T18" fmla="*/ 14 w 136"/>
                <a:gd name="T19" fmla="*/ 91 h 119"/>
                <a:gd name="T20" fmla="*/ 8 w 136"/>
                <a:gd name="T21" fmla="*/ 83 h 119"/>
                <a:gd name="T22" fmla="*/ 3 w 136"/>
                <a:gd name="T23" fmla="*/ 50 h 119"/>
                <a:gd name="T24" fmla="*/ 8 w 136"/>
                <a:gd name="T25" fmla="*/ 35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19"/>
                <a:gd name="T41" fmla="*/ 136 w 136"/>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19">
                  <a:moveTo>
                    <a:pt x="5" y="46"/>
                  </a:moveTo>
                  <a:cubicBezTo>
                    <a:pt x="7" y="36"/>
                    <a:pt x="10" y="34"/>
                    <a:pt x="20" y="32"/>
                  </a:cubicBezTo>
                  <a:cubicBezTo>
                    <a:pt x="50" y="35"/>
                    <a:pt x="41" y="26"/>
                    <a:pt x="68" y="23"/>
                  </a:cubicBezTo>
                  <a:cubicBezTo>
                    <a:pt x="72" y="17"/>
                    <a:pt x="91" y="8"/>
                    <a:pt x="98" y="7"/>
                  </a:cubicBezTo>
                  <a:cubicBezTo>
                    <a:pt x="113" y="0"/>
                    <a:pt x="100" y="8"/>
                    <a:pt x="126" y="10"/>
                  </a:cubicBezTo>
                  <a:cubicBezTo>
                    <a:pt x="129" y="14"/>
                    <a:pt x="132" y="18"/>
                    <a:pt x="134" y="23"/>
                  </a:cubicBezTo>
                  <a:cubicBezTo>
                    <a:pt x="136" y="33"/>
                    <a:pt x="135" y="43"/>
                    <a:pt x="132" y="53"/>
                  </a:cubicBezTo>
                  <a:cubicBezTo>
                    <a:pt x="129" y="80"/>
                    <a:pt x="102" y="114"/>
                    <a:pt x="74" y="119"/>
                  </a:cubicBezTo>
                  <a:cubicBezTo>
                    <a:pt x="54" y="118"/>
                    <a:pt x="43" y="117"/>
                    <a:pt x="27" y="107"/>
                  </a:cubicBezTo>
                  <a:cubicBezTo>
                    <a:pt x="23" y="101"/>
                    <a:pt x="19" y="96"/>
                    <a:pt x="14" y="91"/>
                  </a:cubicBezTo>
                  <a:cubicBezTo>
                    <a:pt x="13" y="88"/>
                    <a:pt x="9" y="86"/>
                    <a:pt x="8" y="83"/>
                  </a:cubicBezTo>
                  <a:cubicBezTo>
                    <a:pt x="0" y="42"/>
                    <a:pt x="12" y="67"/>
                    <a:pt x="3" y="50"/>
                  </a:cubicBezTo>
                  <a:cubicBezTo>
                    <a:pt x="4" y="45"/>
                    <a:pt x="8" y="40"/>
                    <a:pt x="8" y="35"/>
                  </a:cubicBezTo>
                </a:path>
              </a:pathLst>
            </a:custGeom>
            <a:ln w="9525">
              <a:noFill/>
              <a:round/>
              <a:headEnd/>
              <a:tailEnd/>
            </a:ln>
          </p:spPr>
          <p:txBody>
            <a:bodyPr/>
            <a:lstStyle/>
            <a:p>
              <a:endParaRPr lang="en-US"/>
            </a:p>
          </p:txBody>
        </p:sp>
        <p:sp useBgFill="1">
          <p:nvSpPr>
            <p:cNvPr id="1217" name="Freeform 9"/>
            <p:cNvSpPr>
              <a:spLocks/>
            </p:cNvSpPr>
            <p:nvPr/>
          </p:nvSpPr>
          <p:spPr bwMode="auto">
            <a:xfrm>
              <a:off x="758" y="1070"/>
              <a:ext cx="250" cy="106"/>
            </a:xfrm>
            <a:custGeom>
              <a:avLst/>
              <a:gdLst>
                <a:gd name="T0" fmla="*/ 31 w 250"/>
                <a:gd name="T1" fmla="*/ 106 h 106"/>
                <a:gd name="T2" fmla="*/ 61 w 250"/>
                <a:gd name="T3" fmla="*/ 94 h 106"/>
                <a:gd name="T4" fmla="*/ 90 w 250"/>
                <a:gd name="T5" fmla="*/ 84 h 106"/>
                <a:gd name="T6" fmla="*/ 132 w 250"/>
                <a:gd name="T7" fmla="*/ 75 h 106"/>
                <a:gd name="T8" fmla="*/ 142 w 250"/>
                <a:gd name="T9" fmla="*/ 63 h 106"/>
                <a:gd name="T10" fmla="*/ 186 w 250"/>
                <a:gd name="T11" fmla="*/ 55 h 106"/>
                <a:gd name="T12" fmla="*/ 213 w 250"/>
                <a:gd name="T13" fmla="*/ 52 h 106"/>
                <a:gd name="T14" fmla="*/ 228 w 250"/>
                <a:gd name="T15" fmla="*/ 49 h 106"/>
                <a:gd name="T16" fmla="*/ 243 w 250"/>
                <a:gd name="T17" fmla="*/ 54 h 106"/>
                <a:gd name="T18" fmla="*/ 232 w 250"/>
                <a:gd name="T19" fmla="*/ 34 h 106"/>
                <a:gd name="T20" fmla="*/ 211 w 250"/>
                <a:gd name="T21" fmla="*/ 24 h 106"/>
                <a:gd name="T22" fmla="*/ 187 w 250"/>
                <a:gd name="T23" fmla="*/ 15 h 106"/>
                <a:gd name="T24" fmla="*/ 106 w 250"/>
                <a:gd name="T25" fmla="*/ 6 h 106"/>
                <a:gd name="T26" fmla="*/ 46 w 250"/>
                <a:gd name="T27" fmla="*/ 16 h 106"/>
                <a:gd name="T28" fmla="*/ 28 w 250"/>
                <a:gd name="T29" fmla="*/ 25 h 106"/>
                <a:gd name="T30" fmla="*/ 10 w 250"/>
                <a:gd name="T31" fmla="*/ 39 h 106"/>
                <a:gd name="T32" fmla="*/ 4 w 250"/>
                <a:gd name="T33" fmla="*/ 55 h 106"/>
                <a:gd name="T34" fmla="*/ 30 w 250"/>
                <a:gd name="T35" fmla="*/ 90 h 106"/>
                <a:gd name="T36" fmla="*/ 31 w 250"/>
                <a:gd name="T37" fmla="*/ 106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
                <a:gd name="T58" fmla="*/ 0 h 106"/>
                <a:gd name="T59" fmla="*/ 250 w 25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 h="106">
                  <a:moveTo>
                    <a:pt x="31" y="106"/>
                  </a:moveTo>
                  <a:cubicBezTo>
                    <a:pt x="46" y="105"/>
                    <a:pt x="49" y="100"/>
                    <a:pt x="61" y="94"/>
                  </a:cubicBezTo>
                  <a:cubicBezTo>
                    <a:pt x="72" y="80"/>
                    <a:pt x="58" y="85"/>
                    <a:pt x="90" y="84"/>
                  </a:cubicBezTo>
                  <a:cubicBezTo>
                    <a:pt x="93" y="70"/>
                    <a:pt x="119" y="76"/>
                    <a:pt x="132" y="75"/>
                  </a:cubicBezTo>
                  <a:cubicBezTo>
                    <a:pt x="135" y="70"/>
                    <a:pt x="137" y="67"/>
                    <a:pt x="142" y="63"/>
                  </a:cubicBezTo>
                  <a:cubicBezTo>
                    <a:pt x="165" y="64"/>
                    <a:pt x="168" y="61"/>
                    <a:pt x="186" y="55"/>
                  </a:cubicBezTo>
                  <a:cubicBezTo>
                    <a:pt x="200" y="57"/>
                    <a:pt x="202" y="58"/>
                    <a:pt x="213" y="52"/>
                  </a:cubicBezTo>
                  <a:cubicBezTo>
                    <a:pt x="215" y="40"/>
                    <a:pt x="220" y="47"/>
                    <a:pt x="228" y="49"/>
                  </a:cubicBezTo>
                  <a:cubicBezTo>
                    <a:pt x="234" y="53"/>
                    <a:pt x="236" y="55"/>
                    <a:pt x="243" y="54"/>
                  </a:cubicBezTo>
                  <a:cubicBezTo>
                    <a:pt x="250" y="43"/>
                    <a:pt x="242" y="37"/>
                    <a:pt x="232" y="34"/>
                  </a:cubicBezTo>
                  <a:cubicBezTo>
                    <a:pt x="225" y="29"/>
                    <a:pt x="220" y="25"/>
                    <a:pt x="211" y="24"/>
                  </a:cubicBezTo>
                  <a:cubicBezTo>
                    <a:pt x="203" y="21"/>
                    <a:pt x="196" y="16"/>
                    <a:pt x="187" y="15"/>
                  </a:cubicBezTo>
                  <a:cubicBezTo>
                    <a:pt x="167" y="0"/>
                    <a:pt x="128" y="7"/>
                    <a:pt x="106" y="6"/>
                  </a:cubicBezTo>
                  <a:cubicBezTo>
                    <a:pt x="60" y="7"/>
                    <a:pt x="75" y="11"/>
                    <a:pt x="46" y="16"/>
                  </a:cubicBezTo>
                  <a:cubicBezTo>
                    <a:pt x="41" y="20"/>
                    <a:pt x="34" y="24"/>
                    <a:pt x="28" y="25"/>
                  </a:cubicBezTo>
                  <a:cubicBezTo>
                    <a:pt x="22" y="30"/>
                    <a:pt x="16" y="33"/>
                    <a:pt x="10" y="39"/>
                  </a:cubicBezTo>
                  <a:cubicBezTo>
                    <a:pt x="8" y="44"/>
                    <a:pt x="7" y="50"/>
                    <a:pt x="4" y="55"/>
                  </a:cubicBezTo>
                  <a:cubicBezTo>
                    <a:pt x="0" y="77"/>
                    <a:pt x="15" y="81"/>
                    <a:pt x="30" y="90"/>
                  </a:cubicBezTo>
                  <a:cubicBezTo>
                    <a:pt x="31" y="95"/>
                    <a:pt x="37" y="104"/>
                    <a:pt x="31" y="106"/>
                  </a:cubicBezTo>
                  <a:close/>
                </a:path>
              </a:pathLst>
            </a:custGeom>
            <a:ln w="9525">
              <a:noFill/>
              <a:round/>
              <a:headEnd/>
              <a:tailEnd/>
            </a:ln>
          </p:spPr>
          <p:txBody>
            <a:bodyPr/>
            <a:lstStyle/>
            <a:p>
              <a:endParaRPr lang="en-US"/>
            </a:p>
          </p:txBody>
        </p:sp>
        <p:sp useBgFill="1">
          <p:nvSpPr>
            <p:cNvPr id="1218" name="Freeform 10"/>
            <p:cNvSpPr>
              <a:spLocks/>
            </p:cNvSpPr>
            <p:nvPr/>
          </p:nvSpPr>
          <p:spPr bwMode="auto">
            <a:xfrm>
              <a:off x="754" y="1693"/>
              <a:ext cx="154" cy="101"/>
            </a:xfrm>
            <a:custGeom>
              <a:avLst/>
              <a:gdLst>
                <a:gd name="T0" fmla="*/ 29 w 154"/>
                <a:gd name="T1" fmla="*/ 7 h 101"/>
                <a:gd name="T2" fmla="*/ 46 w 154"/>
                <a:gd name="T3" fmla="*/ 11 h 101"/>
                <a:gd name="T4" fmla="*/ 61 w 154"/>
                <a:gd name="T5" fmla="*/ 20 h 101"/>
                <a:gd name="T6" fmla="*/ 91 w 154"/>
                <a:gd name="T7" fmla="*/ 31 h 101"/>
                <a:gd name="T8" fmla="*/ 124 w 154"/>
                <a:gd name="T9" fmla="*/ 41 h 101"/>
                <a:gd name="T10" fmla="*/ 124 w 154"/>
                <a:gd name="T11" fmla="*/ 89 h 101"/>
                <a:gd name="T12" fmla="*/ 79 w 154"/>
                <a:gd name="T13" fmla="*/ 101 h 101"/>
                <a:gd name="T14" fmla="*/ 16 w 154"/>
                <a:gd name="T15" fmla="*/ 73 h 101"/>
                <a:gd name="T16" fmla="*/ 8 w 154"/>
                <a:gd name="T17" fmla="*/ 47 h 101"/>
                <a:gd name="T18" fmla="*/ 2 w 154"/>
                <a:gd name="T19" fmla="*/ 26 h 101"/>
                <a:gd name="T20" fmla="*/ 13 w 154"/>
                <a:gd name="T21" fmla="*/ 4 h 101"/>
                <a:gd name="T22" fmla="*/ 37 w 154"/>
                <a:gd name="T23" fmla="*/ 5 h 101"/>
                <a:gd name="T24" fmla="*/ 50 w 154"/>
                <a:gd name="T25" fmla="*/ 10 h 101"/>
                <a:gd name="T26" fmla="*/ 47 w 154"/>
                <a:gd name="T27" fmla="*/ 14 h 101"/>
                <a:gd name="T28" fmla="*/ 50 w 154"/>
                <a:gd name="T29" fmla="*/ 2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1"/>
                <a:gd name="T47" fmla="*/ 154 w 154"/>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1">
                  <a:moveTo>
                    <a:pt x="29" y="7"/>
                  </a:moveTo>
                  <a:cubicBezTo>
                    <a:pt x="35" y="8"/>
                    <a:pt x="40" y="10"/>
                    <a:pt x="46" y="11"/>
                  </a:cubicBezTo>
                  <a:cubicBezTo>
                    <a:pt x="58" y="9"/>
                    <a:pt x="51" y="18"/>
                    <a:pt x="61" y="20"/>
                  </a:cubicBezTo>
                  <a:cubicBezTo>
                    <a:pt x="75" y="27"/>
                    <a:pt x="70" y="29"/>
                    <a:pt x="91" y="31"/>
                  </a:cubicBezTo>
                  <a:cubicBezTo>
                    <a:pt x="100" y="43"/>
                    <a:pt x="109" y="40"/>
                    <a:pt x="124" y="41"/>
                  </a:cubicBezTo>
                  <a:cubicBezTo>
                    <a:pt x="154" y="46"/>
                    <a:pt x="138" y="75"/>
                    <a:pt x="124" y="89"/>
                  </a:cubicBezTo>
                  <a:cubicBezTo>
                    <a:pt x="112" y="101"/>
                    <a:pt x="95" y="100"/>
                    <a:pt x="79" y="101"/>
                  </a:cubicBezTo>
                  <a:cubicBezTo>
                    <a:pt x="59" y="100"/>
                    <a:pt x="28" y="93"/>
                    <a:pt x="16" y="73"/>
                  </a:cubicBezTo>
                  <a:cubicBezTo>
                    <a:pt x="11" y="65"/>
                    <a:pt x="11" y="56"/>
                    <a:pt x="8" y="47"/>
                  </a:cubicBezTo>
                  <a:cubicBezTo>
                    <a:pt x="7" y="38"/>
                    <a:pt x="5" y="34"/>
                    <a:pt x="2" y="26"/>
                  </a:cubicBezTo>
                  <a:cubicBezTo>
                    <a:pt x="0" y="14"/>
                    <a:pt x="1" y="6"/>
                    <a:pt x="13" y="4"/>
                  </a:cubicBezTo>
                  <a:cubicBezTo>
                    <a:pt x="20" y="0"/>
                    <a:pt x="29" y="4"/>
                    <a:pt x="37" y="5"/>
                  </a:cubicBezTo>
                  <a:cubicBezTo>
                    <a:pt x="41" y="7"/>
                    <a:pt x="46" y="8"/>
                    <a:pt x="50" y="10"/>
                  </a:cubicBezTo>
                  <a:cubicBezTo>
                    <a:pt x="49" y="11"/>
                    <a:pt x="47" y="12"/>
                    <a:pt x="47" y="14"/>
                  </a:cubicBezTo>
                  <a:cubicBezTo>
                    <a:pt x="47" y="16"/>
                    <a:pt x="50" y="20"/>
                    <a:pt x="50" y="20"/>
                  </a:cubicBezTo>
                </a:path>
              </a:pathLst>
            </a:custGeom>
            <a:ln w="9525">
              <a:noFill/>
              <a:round/>
              <a:headEnd/>
              <a:tailEnd/>
            </a:ln>
          </p:spPr>
          <p:txBody>
            <a:bodyPr/>
            <a:lstStyle/>
            <a:p>
              <a:endParaRPr lang="en-US"/>
            </a:p>
          </p:txBody>
        </p:sp>
      </p:grpSp>
      <p:grpSp>
        <p:nvGrpSpPr>
          <p:cNvPr id="3" name="Group 11"/>
          <p:cNvGrpSpPr>
            <a:grpSpLocks/>
          </p:cNvGrpSpPr>
          <p:nvPr/>
        </p:nvGrpSpPr>
        <p:grpSpPr bwMode="auto">
          <a:xfrm>
            <a:off x="5813425" y="2162175"/>
            <a:ext cx="379413" cy="579438"/>
            <a:chOff x="4502" y="2334"/>
            <a:chExt cx="239" cy="365"/>
          </a:xfrm>
        </p:grpSpPr>
        <p:sp useBgFill="1">
          <p:nvSpPr>
            <p:cNvPr id="1209" name="Rectangle 12"/>
            <p:cNvSpPr>
              <a:spLocks noChangeArrowheads="1"/>
            </p:cNvSpPr>
            <p:nvPr/>
          </p:nvSpPr>
          <p:spPr bwMode="auto">
            <a:xfrm>
              <a:off x="4638" y="2334"/>
              <a:ext cx="78" cy="162"/>
            </a:xfrm>
            <a:prstGeom prst="rect">
              <a:avLst/>
            </a:prstGeom>
            <a:ln w="9525">
              <a:noFill/>
              <a:miter lim="800000"/>
              <a:headEnd/>
              <a:tailEnd/>
            </a:ln>
          </p:spPr>
          <p:txBody>
            <a:bodyPr wrap="none" anchor="ctr"/>
            <a:lstStyle/>
            <a:p>
              <a:endParaRPr lang="en-US"/>
            </a:p>
          </p:txBody>
        </p:sp>
        <p:sp>
          <p:nvSpPr>
            <p:cNvPr id="1210" name="Oval 13"/>
            <p:cNvSpPr>
              <a:spLocks noChangeArrowheads="1"/>
            </p:cNvSpPr>
            <p:nvPr/>
          </p:nvSpPr>
          <p:spPr bwMode="auto">
            <a:xfrm>
              <a:off x="4506" y="2454"/>
              <a:ext cx="234" cy="228"/>
            </a:xfrm>
            <a:prstGeom prst="ellipse">
              <a:avLst/>
            </a:prstGeom>
            <a:solidFill>
              <a:schemeClr val="folHlink">
                <a:alpha val="76862"/>
              </a:schemeClr>
            </a:solidFill>
            <a:ln w="12700">
              <a:solidFill>
                <a:schemeClr val="tx1"/>
              </a:solidFill>
              <a:round/>
              <a:headEnd/>
              <a:tailEnd/>
            </a:ln>
          </p:spPr>
          <p:txBody>
            <a:bodyPr wrap="none" anchor="ctr"/>
            <a:lstStyle/>
            <a:p>
              <a:endParaRPr lang="en-US"/>
            </a:p>
          </p:txBody>
        </p:sp>
        <p:sp>
          <p:nvSpPr>
            <p:cNvPr id="1211" name="Text Box 14"/>
            <p:cNvSpPr txBox="1">
              <a:spLocks noChangeArrowheads="1"/>
            </p:cNvSpPr>
            <p:nvPr/>
          </p:nvSpPr>
          <p:spPr bwMode="auto">
            <a:xfrm>
              <a:off x="4502" y="2372"/>
              <a:ext cx="239" cy="327"/>
            </a:xfrm>
            <a:prstGeom prst="rect">
              <a:avLst/>
            </a:prstGeom>
            <a:noFill/>
            <a:ln w="9525">
              <a:noFill/>
              <a:miter lim="800000"/>
              <a:headEnd/>
              <a:tailEnd/>
            </a:ln>
          </p:spPr>
          <p:txBody>
            <a:bodyPr wrap="none">
              <a:spAutoFit/>
            </a:bodyPr>
            <a:lstStyle/>
            <a:p>
              <a:pPr algn="l" eaLnBrk="0" hangingPunct="0"/>
              <a:r>
                <a:rPr lang="en-US" sz="2800" b="1">
                  <a:latin typeface="Symbol" pitchFamily="18" charset="2"/>
                </a:rPr>
                <a:t>-</a:t>
              </a:r>
            </a:p>
          </p:txBody>
        </p:sp>
      </p:grpSp>
      <p:sp>
        <p:nvSpPr>
          <p:cNvPr id="1030" name="Text Box 15"/>
          <p:cNvSpPr txBox="1">
            <a:spLocks noChangeArrowheads="1"/>
          </p:cNvSpPr>
          <p:nvPr/>
        </p:nvSpPr>
        <p:spPr bwMode="auto">
          <a:xfrm>
            <a:off x="228600" y="0"/>
            <a:ext cx="8458200" cy="946150"/>
          </a:xfrm>
          <a:prstGeom prst="rect">
            <a:avLst/>
          </a:prstGeom>
          <a:noFill/>
          <a:ln w="9525">
            <a:noFill/>
            <a:miter lim="800000"/>
            <a:headEnd/>
            <a:tailEnd/>
          </a:ln>
        </p:spPr>
        <p:txBody>
          <a:bodyPr>
            <a:spAutoFit/>
          </a:bodyPr>
          <a:lstStyle/>
          <a:p>
            <a:pPr algn="l" eaLnBrk="0" hangingPunct="0"/>
            <a:r>
              <a:rPr lang="en-US" sz="2800" b="1">
                <a:latin typeface="Times New Roman" pitchFamily="18" charset="0"/>
              </a:rPr>
              <a:t>So, we have a battle:  diffusion of a chemical gradient and the diffusion of the charges (Electrical potential</a:t>
            </a:r>
            <a:r>
              <a:rPr lang="en-US" sz="2800"/>
              <a:t> )</a:t>
            </a:r>
            <a:endParaRPr lang="en-US"/>
          </a:p>
        </p:txBody>
      </p:sp>
      <p:sp>
        <p:nvSpPr>
          <p:cNvPr id="224272" name="Text Box 16"/>
          <p:cNvSpPr txBox="1">
            <a:spLocks noChangeArrowheads="1"/>
          </p:cNvSpPr>
          <p:nvPr/>
        </p:nvSpPr>
        <p:spPr bwMode="auto">
          <a:xfrm>
            <a:off x="762000" y="4937125"/>
            <a:ext cx="7680325" cy="1920875"/>
          </a:xfrm>
          <a:prstGeom prst="rect">
            <a:avLst/>
          </a:prstGeom>
          <a:noFill/>
          <a:ln w="9525">
            <a:noFill/>
            <a:miter lim="800000"/>
            <a:headEnd/>
            <a:tailEnd/>
          </a:ln>
        </p:spPr>
        <p:txBody>
          <a:bodyPr>
            <a:spAutoFit/>
          </a:bodyPr>
          <a:lstStyle/>
          <a:p>
            <a:pPr algn="l" eaLnBrk="0" hangingPunct="0"/>
            <a:r>
              <a:rPr lang="en-US">
                <a:latin typeface="Times"/>
              </a:rPr>
              <a:t>The </a:t>
            </a:r>
            <a:r>
              <a:rPr lang="en-US" b="1">
                <a:solidFill>
                  <a:schemeClr val="tx2"/>
                </a:solidFill>
                <a:latin typeface="Times"/>
              </a:rPr>
              <a:t>Nernst potential</a:t>
            </a:r>
            <a:r>
              <a:rPr lang="en-US">
                <a:latin typeface="Times"/>
              </a:rPr>
              <a:t> (</a:t>
            </a:r>
            <a:r>
              <a:rPr lang="en-US" i="1">
                <a:latin typeface="Times"/>
              </a:rPr>
              <a:t>equilibrium potential</a:t>
            </a:r>
            <a:r>
              <a:rPr lang="en-US">
                <a:latin typeface="Times"/>
              </a:rPr>
              <a:t>) is the theoretical intracellular electrical potential that would be equal in magnitude but opposite in direction to the concentration force.</a:t>
            </a:r>
          </a:p>
          <a:p>
            <a:pPr algn="l" eaLnBrk="0" hangingPunct="0"/>
            <a:endParaRPr lang="en-US">
              <a:latin typeface="Times"/>
            </a:endParaRPr>
          </a:p>
          <a:p>
            <a:pPr algn="l" eaLnBrk="0" hangingPunct="0"/>
            <a:r>
              <a:rPr lang="en-US">
                <a:latin typeface="Times"/>
              </a:rPr>
              <a:t>In other words:  when does the attraction between opposite charges oppose the diffusion of a chemical gradient?</a:t>
            </a:r>
          </a:p>
        </p:txBody>
      </p:sp>
      <p:sp>
        <p:nvSpPr>
          <p:cNvPr id="224273" name="Rectangle 17"/>
          <p:cNvSpPr>
            <a:spLocks noChangeArrowheads="1"/>
          </p:cNvSpPr>
          <p:nvPr/>
        </p:nvSpPr>
        <p:spPr bwMode="auto">
          <a:xfrm>
            <a:off x="2362200" y="1933575"/>
            <a:ext cx="3371850" cy="2819400"/>
          </a:xfrm>
          <a:prstGeom prst="rect">
            <a:avLst/>
          </a:prstGeom>
          <a:noFill/>
          <a:ln w="38100">
            <a:solidFill>
              <a:schemeClr val="tx1"/>
            </a:solidFill>
            <a:miter lim="800000"/>
            <a:headEnd/>
            <a:tailEnd/>
          </a:ln>
        </p:spPr>
        <p:txBody>
          <a:bodyPr wrap="none" anchor="ctr"/>
          <a:lstStyle/>
          <a:p>
            <a:endParaRPr lang="en-US"/>
          </a:p>
        </p:txBody>
      </p:sp>
      <p:sp useBgFill="1">
        <p:nvSpPr>
          <p:cNvPr id="1033" name="Rectangle 18"/>
          <p:cNvSpPr>
            <a:spLocks noChangeArrowheads="1"/>
          </p:cNvSpPr>
          <p:nvPr/>
        </p:nvSpPr>
        <p:spPr bwMode="auto">
          <a:xfrm>
            <a:off x="2257425" y="1876425"/>
            <a:ext cx="3543300" cy="209550"/>
          </a:xfrm>
          <a:prstGeom prst="rect">
            <a:avLst/>
          </a:prstGeom>
          <a:ln w="9525">
            <a:noFill/>
            <a:miter lim="800000"/>
            <a:headEnd/>
            <a:tailEnd/>
          </a:ln>
        </p:spPr>
        <p:txBody>
          <a:bodyPr wrap="none" anchor="ctr"/>
          <a:lstStyle/>
          <a:p>
            <a:endParaRPr lang="en-US"/>
          </a:p>
        </p:txBody>
      </p:sp>
      <p:sp>
        <p:nvSpPr>
          <p:cNvPr id="224275" name="Oval 19"/>
          <p:cNvSpPr>
            <a:spLocks noChangeArrowheads="1"/>
          </p:cNvSpPr>
          <p:nvPr/>
        </p:nvSpPr>
        <p:spPr bwMode="auto">
          <a:xfrm>
            <a:off x="3200400" y="2752725"/>
            <a:ext cx="1800225" cy="1714500"/>
          </a:xfrm>
          <a:prstGeom prst="ellipse">
            <a:avLst/>
          </a:prstGeom>
          <a:solidFill>
            <a:srgbClr val="00CCFF">
              <a:alpha val="61960"/>
            </a:srgbClr>
          </a:solidFill>
          <a:ln w="9525">
            <a:solidFill>
              <a:schemeClr val="tx1"/>
            </a:solidFill>
            <a:round/>
            <a:headEnd/>
            <a:tailEnd/>
          </a:ln>
        </p:spPr>
        <p:txBody>
          <a:bodyPr wrap="none" anchor="ctr"/>
          <a:lstStyle/>
          <a:p>
            <a:endParaRPr lang="en-US"/>
          </a:p>
        </p:txBody>
      </p:sp>
      <p:sp>
        <p:nvSpPr>
          <p:cNvPr id="224276" name="Line 20"/>
          <p:cNvSpPr>
            <a:spLocks noChangeShapeType="1"/>
          </p:cNvSpPr>
          <p:nvPr/>
        </p:nvSpPr>
        <p:spPr bwMode="auto">
          <a:xfrm>
            <a:off x="2371725" y="2295525"/>
            <a:ext cx="3352800" cy="0"/>
          </a:xfrm>
          <a:prstGeom prst="line">
            <a:avLst/>
          </a:prstGeom>
          <a:no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2813050" y="2349500"/>
            <a:ext cx="350838" cy="457200"/>
            <a:chOff x="572" y="2200"/>
            <a:chExt cx="221" cy="288"/>
          </a:xfrm>
        </p:grpSpPr>
        <p:sp>
          <p:nvSpPr>
            <p:cNvPr id="1207" name="Oval 2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8" name="Text Box 2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dirty="0">
                  <a:solidFill>
                    <a:schemeClr val="bg2"/>
                  </a:solidFill>
                  <a:latin typeface="Symbol" pitchFamily="18" charset="2"/>
                </a:rPr>
                <a:t>-</a:t>
              </a:r>
            </a:p>
          </p:txBody>
        </p:sp>
      </p:grpSp>
      <p:grpSp>
        <p:nvGrpSpPr>
          <p:cNvPr id="5" name="Group 24"/>
          <p:cNvGrpSpPr>
            <a:grpSpLocks/>
          </p:cNvGrpSpPr>
          <p:nvPr/>
        </p:nvGrpSpPr>
        <p:grpSpPr bwMode="auto">
          <a:xfrm>
            <a:off x="3470275" y="2987675"/>
            <a:ext cx="350838" cy="457200"/>
            <a:chOff x="572" y="2200"/>
            <a:chExt cx="221" cy="288"/>
          </a:xfrm>
        </p:grpSpPr>
        <p:sp>
          <p:nvSpPr>
            <p:cNvPr id="1205" name="Oval 2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6" name="Text Box 26"/>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6" name="Group 27"/>
          <p:cNvGrpSpPr>
            <a:grpSpLocks/>
          </p:cNvGrpSpPr>
          <p:nvPr/>
        </p:nvGrpSpPr>
        <p:grpSpPr bwMode="auto">
          <a:xfrm>
            <a:off x="2622550" y="3130550"/>
            <a:ext cx="350838" cy="457200"/>
            <a:chOff x="572" y="2200"/>
            <a:chExt cx="221" cy="288"/>
          </a:xfrm>
        </p:grpSpPr>
        <p:sp>
          <p:nvSpPr>
            <p:cNvPr id="1203" name="Oval 2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4" name="Text Box 2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7" name="Group 30"/>
          <p:cNvGrpSpPr>
            <a:grpSpLocks/>
          </p:cNvGrpSpPr>
          <p:nvPr/>
        </p:nvGrpSpPr>
        <p:grpSpPr bwMode="auto">
          <a:xfrm>
            <a:off x="2422525" y="2844800"/>
            <a:ext cx="350838" cy="457200"/>
            <a:chOff x="572" y="2200"/>
            <a:chExt cx="221" cy="288"/>
          </a:xfrm>
        </p:grpSpPr>
        <p:sp>
          <p:nvSpPr>
            <p:cNvPr id="1201" name="Oval 3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2" name="Text Box 32"/>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8" name="Group 33"/>
          <p:cNvGrpSpPr>
            <a:grpSpLocks/>
          </p:cNvGrpSpPr>
          <p:nvPr/>
        </p:nvGrpSpPr>
        <p:grpSpPr bwMode="auto">
          <a:xfrm>
            <a:off x="3517900" y="2740025"/>
            <a:ext cx="350838" cy="457200"/>
            <a:chOff x="572" y="2200"/>
            <a:chExt cx="221" cy="288"/>
          </a:xfrm>
        </p:grpSpPr>
        <p:sp>
          <p:nvSpPr>
            <p:cNvPr id="1199" name="Oval 3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00" name="Text Box 3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9" name="Group 36"/>
          <p:cNvGrpSpPr>
            <a:grpSpLocks/>
          </p:cNvGrpSpPr>
          <p:nvPr/>
        </p:nvGrpSpPr>
        <p:grpSpPr bwMode="auto">
          <a:xfrm>
            <a:off x="3146425" y="2178050"/>
            <a:ext cx="350838" cy="457200"/>
            <a:chOff x="572" y="2200"/>
            <a:chExt cx="221" cy="288"/>
          </a:xfrm>
        </p:grpSpPr>
        <p:sp>
          <p:nvSpPr>
            <p:cNvPr id="1197" name="Oval 37"/>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8" name="Text Box 38"/>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 name="Group 39"/>
          <p:cNvGrpSpPr>
            <a:grpSpLocks/>
          </p:cNvGrpSpPr>
          <p:nvPr/>
        </p:nvGrpSpPr>
        <p:grpSpPr bwMode="auto">
          <a:xfrm>
            <a:off x="3213100" y="3092450"/>
            <a:ext cx="427038" cy="457200"/>
            <a:chOff x="572" y="2200"/>
            <a:chExt cx="269" cy="288"/>
          </a:xfrm>
        </p:grpSpPr>
        <p:sp>
          <p:nvSpPr>
            <p:cNvPr id="1195" name="Oval 40"/>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6" name="Text Box 41"/>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11" name="Group 42"/>
          <p:cNvGrpSpPr>
            <a:grpSpLocks/>
          </p:cNvGrpSpPr>
          <p:nvPr/>
        </p:nvGrpSpPr>
        <p:grpSpPr bwMode="auto">
          <a:xfrm>
            <a:off x="3556000" y="3397250"/>
            <a:ext cx="350838" cy="457200"/>
            <a:chOff x="572" y="2200"/>
            <a:chExt cx="221" cy="288"/>
          </a:xfrm>
        </p:grpSpPr>
        <p:sp>
          <p:nvSpPr>
            <p:cNvPr id="1193" name="Oval 43"/>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4" name="Text Box 44"/>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2" name="Group 45"/>
          <p:cNvGrpSpPr>
            <a:grpSpLocks/>
          </p:cNvGrpSpPr>
          <p:nvPr/>
        </p:nvGrpSpPr>
        <p:grpSpPr bwMode="auto">
          <a:xfrm>
            <a:off x="3041650" y="2740025"/>
            <a:ext cx="350838" cy="457200"/>
            <a:chOff x="572" y="2200"/>
            <a:chExt cx="221" cy="288"/>
          </a:xfrm>
        </p:grpSpPr>
        <p:sp>
          <p:nvSpPr>
            <p:cNvPr id="1191" name="Oval 46"/>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2" name="Text Box 47"/>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3" name="Group 48"/>
          <p:cNvGrpSpPr>
            <a:grpSpLocks/>
          </p:cNvGrpSpPr>
          <p:nvPr/>
        </p:nvGrpSpPr>
        <p:grpSpPr bwMode="auto">
          <a:xfrm>
            <a:off x="4213225" y="2692400"/>
            <a:ext cx="350838" cy="457200"/>
            <a:chOff x="572" y="2200"/>
            <a:chExt cx="221" cy="288"/>
          </a:xfrm>
        </p:grpSpPr>
        <p:sp>
          <p:nvSpPr>
            <p:cNvPr id="1189" name="Oval 49"/>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90" name="Text Box 50"/>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4" name="Group 51"/>
          <p:cNvGrpSpPr>
            <a:grpSpLocks/>
          </p:cNvGrpSpPr>
          <p:nvPr/>
        </p:nvGrpSpPr>
        <p:grpSpPr bwMode="auto">
          <a:xfrm>
            <a:off x="3908425" y="2235200"/>
            <a:ext cx="350838" cy="457200"/>
            <a:chOff x="572" y="2200"/>
            <a:chExt cx="221" cy="288"/>
          </a:xfrm>
        </p:grpSpPr>
        <p:sp>
          <p:nvSpPr>
            <p:cNvPr id="1187" name="Oval 5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8" name="Text Box 5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5" name="Group 54"/>
          <p:cNvGrpSpPr>
            <a:grpSpLocks/>
          </p:cNvGrpSpPr>
          <p:nvPr/>
        </p:nvGrpSpPr>
        <p:grpSpPr bwMode="auto">
          <a:xfrm>
            <a:off x="3803650" y="2911475"/>
            <a:ext cx="427038" cy="457200"/>
            <a:chOff x="572" y="2200"/>
            <a:chExt cx="269" cy="288"/>
          </a:xfrm>
        </p:grpSpPr>
        <p:sp>
          <p:nvSpPr>
            <p:cNvPr id="1185" name="Oval 5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6" name="Text Box 56"/>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16" name="Group 57"/>
          <p:cNvGrpSpPr>
            <a:grpSpLocks/>
          </p:cNvGrpSpPr>
          <p:nvPr/>
        </p:nvGrpSpPr>
        <p:grpSpPr bwMode="auto">
          <a:xfrm>
            <a:off x="4479925" y="2978150"/>
            <a:ext cx="350838" cy="457200"/>
            <a:chOff x="572" y="2200"/>
            <a:chExt cx="221" cy="288"/>
          </a:xfrm>
        </p:grpSpPr>
        <p:sp>
          <p:nvSpPr>
            <p:cNvPr id="1183" name="Oval 5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4" name="Text Box 5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7" name="Group 60"/>
          <p:cNvGrpSpPr>
            <a:grpSpLocks/>
          </p:cNvGrpSpPr>
          <p:nvPr/>
        </p:nvGrpSpPr>
        <p:grpSpPr bwMode="auto">
          <a:xfrm>
            <a:off x="4699000" y="2482850"/>
            <a:ext cx="427038" cy="457200"/>
            <a:chOff x="572" y="2200"/>
            <a:chExt cx="269" cy="288"/>
          </a:xfrm>
        </p:grpSpPr>
        <p:sp>
          <p:nvSpPr>
            <p:cNvPr id="1181" name="Oval 6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2" name="Text Box 62"/>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18" name="Group 63"/>
          <p:cNvGrpSpPr>
            <a:grpSpLocks/>
          </p:cNvGrpSpPr>
          <p:nvPr/>
        </p:nvGrpSpPr>
        <p:grpSpPr bwMode="auto">
          <a:xfrm>
            <a:off x="4660900" y="2197100"/>
            <a:ext cx="350838" cy="457200"/>
            <a:chOff x="572" y="2200"/>
            <a:chExt cx="221" cy="288"/>
          </a:xfrm>
        </p:grpSpPr>
        <p:sp>
          <p:nvSpPr>
            <p:cNvPr id="1179" name="Oval 6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80" name="Text Box 6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9" name="Group 66"/>
          <p:cNvGrpSpPr>
            <a:grpSpLocks/>
          </p:cNvGrpSpPr>
          <p:nvPr/>
        </p:nvGrpSpPr>
        <p:grpSpPr bwMode="auto">
          <a:xfrm>
            <a:off x="5108575" y="2959100"/>
            <a:ext cx="350838" cy="457200"/>
            <a:chOff x="572" y="2200"/>
            <a:chExt cx="221" cy="288"/>
          </a:xfrm>
        </p:grpSpPr>
        <p:sp>
          <p:nvSpPr>
            <p:cNvPr id="1177" name="Oval 67"/>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78" name="Text Box 68"/>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0" name="Group 69"/>
          <p:cNvGrpSpPr>
            <a:grpSpLocks/>
          </p:cNvGrpSpPr>
          <p:nvPr/>
        </p:nvGrpSpPr>
        <p:grpSpPr bwMode="auto">
          <a:xfrm>
            <a:off x="2765425" y="3921125"/>
            <a:ext cx="427038" cy="457200"/>
            <a:chOff x="572" y="2200"/>
            <a:chExt cx="269" cy="288"/>
          </a:xfrm>
        </p:grpSpPr>
        <p:sp>
          <p:nvSpPr>
            <p:cNvPr id="1175" name="Oval 70"/>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76" name="Text Box 71"/>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21" name="Group 72"/>
          <p:cNvGrpSpPr>
            <a:grpSpLocks/>
          </p:cNvGrpSpPr>
          <p:nvPr/>
        </p:nvGrpSpPr>
        <p:grpSpPr bwMode="auto">
          <a:xfrm>
            <a:off x="2413000" y="4178300"/>
            <a:ext cx="350838" cy="457200"/>
            <a:chOff x="572" y="2200"/>
            <a:chExt cx="221" cy="288"/>
          </a:xfrm>
        </p:grpSpPr>
        <p:sp>
          <p:nvSpPr>
            <p:cNvPr id="1173" name="Oval 73"/>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74" name="Text Box 74"/>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2" name="Group 75"/>
          <p:cNvGrpSpPr>
            <a:grpSpLocks/>
          </p:cNvGrpSpPr>
          <p:nvPr/>
        </p:nvGrpSpPr>
        <p:grpSpPr bwMode="auto">
          <a:xfrm>
            <a:off x="2613025" y="3606800"/>
            <a:ext cx="427038" cy="457200"/>
            <a:chOff x="572" y="2200"/>
            <a:chExt cx="269" cy="288"/>
          </a:xfrm>
        </p:grpSpPr>
        <p:sp>
          <p:nvSpPr>
            <p:cNvPr id="1171" name="Oval 76"/>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72" name="Text Box 77"/>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23" name="Group 78"/>
          <p:cNvGrpSpPr>
            <a:grpSpLocks/>
          </p:cNvGrpSpPr>
          <p:nvPr/>
        </p:nvGrpSpPr>
        <p:grpSpPr bwMode="auto">
          <a:xfrm>
            <a:off x="3660775" y="3816350"/>
            <a:ext cx="350838" cy="457200"/>
            <a:chOff x="572" y="2200"/>
            <a:chExt cx="221" cy="288"/>
          </a:xfrm>
        </p:grpSpPr>
        <p:sp>
          <p:nvSpPr>
            <p:cNvPr id="1169" name="Oval 79"/>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70" name="Text Box 80"/>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4" name="Group 81"/>
          <p:cNvGrpSpPr>
            <a:grpSpLocks/>
          </p:cNvGrpSpPr>
          <p:nvPr/>
        </p:nvGrpSpPr>
        <p:grpSpPr bwMode="auto">
          <a:xfrm>
            <a:off x="3060700" y="4216400"/>
            <a:ext cx="350838" cy="457200"/>
            <a:chOff x="572" y="2200"/>
            <a:chExt cx="221" cy="288"/>
          </a:xfrm>
        </p:grpSpPr>
        <p:sp>
          <p:nvSpPr>
            <p:cNvPr id="1167" name="Oval 8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8" name="Text Box 8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5" name="Group 84"/>
          <p:cNvGrpSpPr>
            <a:grpSpLocks/>
          </p:cNvGrpSpPr>
          <p:nvPr/>
        </p:nvGrpSpPr>
        <p:grpSpPr bwMode="auto">
          <a:xfrm>
            <a:off x="3241675" y="3683000"/>
            <a:ext cx="350838" cy="457200"/>
            <a:chOff x="572" y="2200"/>
            <a:chExt cx="221" cy="288"/>
          </a:xfrm>
        </p:grpSpPr>
        <p:sp>
          <p:nvSpPr>
            <p:cNvPr id="1165" name="Oval 8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6" name="Text Box 86"/>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6" name="Group 87"/>
          <p:cNvGrpSpPr>
            <a:grpSpLocks/>
          </p:cNvGrpSpPr>
          <p:nvPr/>
        </p:nvGrpSpPr>
        <p:grpSpPr bwMode="auto">
          <a:xfrm>
            <a:off x="4346575" y="3463925"/>
            <a:ext cx="350838" cy="457200"/>
            <a:chOff x="572" y="2200"/>
            <a:chExt cx="221" cy="288"/>
          </a:xfrm>
        </p:grpSpPr>
        <p:sp>
          <p:nvSpPr>
            <p:cNvPr id="1163" name="Oval 8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4" name="Text Box 8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7" name="Group 90"/>
          <p:cNvGrpSpPr>
            <a:grpSpLocks/>
          </p:cNvGrpSpPr>
          <p:nvPr/>
        </p:nvGrpSpPr>
        <p:grpSpPr bwMode="auto">
          <a:xfrm>
            <a:off x="4041775" y="4025900"/>
            <a:ext cx="427038" cy="457200"/>
            <a:chOff x="572" y="2200"/>
            <a:chExt cx="269" cy="288"/>
          </a:xfrm>
        </p:grpSpPr>
        <p:sp>
          <p:nvSpPr>
            <p:cNvPr id="1161" name="Oval 9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2" name="Text Box 92"/>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28" name="Group 93"/>
          <p:cNvGrpSpPr>
            <a:grpSpLocks/>
          </p:cNvGrpSpPr>
          <p:nvPr/>
        </p:nvGrpSpPr>
        <p:grpSpPr bwMode="auto">
          <a:xfrm>
            <a:off x="4422775" y="3873500"/>
            <a:ext cx="350838" cy="457200"/>
            <a:chOff x="572" y="2200"/>
            <a:chExt cx="221" cy="288"/>
          </a:xfrm>
        </p:grpSpPr>
        <p:sp>
          <p:nvSpPr>
            <p:cNvPr id="1159" name="Oval 9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60" name="Text Box 9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29" name="Group 96"/>
          <p:cNvGrpSpPr>
            <a:grpSpLocks/>
          </p:cNvGrpSpPr>
          <p:nvPr/>
        </p:nvGrpSpPr>
        <p:grpSpPr bwMode="auto">
          <a:xfrm>
            <a:off x="4889500" y="3978275"/>
            <a:ext cx="427038" cy="457200"/>
            <a:chOff x="572" y="2200"/>
            <a:chExt cx="269" cy="288"/>
          </a:xfrm>
        </p:grpSpPr>
        <p:sp>
          <p:nvSpPr>
            <p:cNvPr id="1157" name="Oval 97"/>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8" name="Text Box 98"/>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30" name="Group 99"/>
          <p:cNvGrpSpPr>
            <a:grpSpLocks/>
          </p:cNvGrpSpPr>
          <p:nvPr/>
        </p:nvGrpSpPr>
        <p:grpSpPr bwMode="auto">
          <a:xfrm>
            <a:off x="5318125" y="4197350"/>
            <a:ext cx="350838" cy="457200"/>
            <a:chOff x="572" y="2200"/>
            <a:chExt cx="221" cy="288"/>
          </a:xfrm>
        </p:grpSpPr>
        <p:sp>
          <p:nvSpPr>
            <p:cNvPr id="1155" name="Oval 100"/>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6" name="Text Box 101"/>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31" name="Group 102"/>
          <p:cNvGrpSpPr>
            <a:grpSpLocks/>
          </p:cNvGrpSpPr>
          <p:nvPr/>
        </p:nvGrpSpPr>
        <p:grpSpPr bwMode="auto">
          <a:xfrm>
            <a:off x="5241925" y="3844925"/>
            <a:ext cx="350838" cy="457200"/>
            <a:chOff x="572" y="2200"/>
            <a:chExt cx="221" cy="288"/>
          </a:xfrm>
        </p:grpSpPr>
        <p:sp>
          <p:nvSpPr>
            <p:cNvPr id="1153" name="Oval 103"/>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4" name="Text Box 104"/>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24" name="Group 105"/>
          <p:cNvGrpSpPr>
            <a:grpSpLocks/>
          </p:cNvGrpSpPr>
          <p:nvPr/>
        </p:nvGrpSpPr>
        <p:grpSpPr bwMode="auto">
          <a:xfrm>
            <a:off x="3917950" y="3444875"/>
            <a:ext cx="427038" cy="457200"/>
            <a:chOff x="572" y="2200"/>
            <a:chExt cx="269" cy="288"/>
          </a:xfrm>
        </p:grpSpPr>
        <p:sp>
          <p:nvSpPr>
            <p:cNvPr id="1151" name="Oval 106"/>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2" name="Text Box 107"/>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1025" name="Group 108"/>
          <p:cNvGrpSpPr>
            <a:grpSpLocks/>
          </p:cNvGrpSpPr>
          <p:nvPr/>
        </p:nvGrpSpPr>
        <p:grpSpPr bwMode="auto">
          <a:xfrm>
            <a:off x="3841750" y="4349750"/>
            <a:ext cx="350838" cy="457200"/>
            <a:chOff x="572" y="2200"/>
            <a:chExt cx="221" cy="288"/>
          </a:xfrm>
        </p:grpSpPr>
        <p:sp>
          <p:nvSpPr>
            <p:cNvPr id="1149" name="Oval 109"/>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50" name="Text Box 110"/>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28" name="Group 111"/>
          <p:cNvGrpSpPr>
            <a:grpSpLocks/>
          </p:cNvGrpSpPr>
          <p:nvPr/>
        </p:nvGrpSpPr>
        <p:grpSpPr bwMode="auto">
          <a:xfrm>
            <a:off x="5032375" y="3578225"/>
            <a:ext cx="350838" cy="457200"/>
            <a:chOff x="572" y="2200"/>
            <a:chExt cx="221" cy="288"/>
          </a:xfrm>
        </p:grpSpPr>
        <p:sp>
          <p:nvSpPr>
            <p:cNvPr id="1147" name="Oval 11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8" name="Text Box 11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29" name="Group 114"/>
          <p:cNvGrpSpPr>
            <a:grpSpLocks/>
          </p:cNvGrpSpPr>
          <p:nvPr/>
        </p:nvGrpSpPr>
        <p:grpSpPr bwMode="auto">
          <a:xfrm>
            <a:off x="5327650" y="3321050"/>
            <a:ext cx="427038" cy="457200"/>
            <a:chOff x="572" y="2200"/>
            <a:chExt cx="269" cy="288"/>
          </a:xfrm>
        </p:grpSpPr>
        <p:sp>
          <p:nvSpPr>
            <p:cNvPr id="1145" name="Oval 11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6" name="Text Box 116"/>
            <p:cNvSpPr txBox="1">
              <a:spLocks noChangeArrowheads="1"/>
            </p:cNvSpPr>
            <p:nvPr/>
          </p:nvSpPr>
          <p:spPr bwMode="auto">
            <a:xfrm>
              <a:off x="572" y="2200"/>
              <a:ext cx="269"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 </a:t>
              </a:r>
            </a:p>
          </p:txBody>
        </p:sp>
      </p:grpSp>
      <p:grpSp>
        <p:nvGrpSpPr>
          <p:cNvPr id="1031" name="Group 117"/>
          <p:cNvGrpSpPr>
            <a:grpSpLocks/>
          </p:cNvGrpSpPr>
          <p:nvPr/>
        </p:nvGrpSpPr>
        <p:grpSpPr bwMode="auto">
          <a:xfrm>
            <a:off x="5041900" y="2635250"/>
            <a:ext cx="350838" cy="457200"/>
            <a:chOff x="572" y="2200"/>
            <a:chExt cx="221" cy="288"/>
          </a:xfrm>
        </p:grpSpPr>
        <p:sp>
          <p:nvSpPr>
            <p:cNvPr id="1143" name="Oval 11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4" name="Text Box 11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32" name="Group 120"/>
          <p:cNvGrpSpPr>
            <a:grpSpLocks/>
          </p:cNvGrpSpPr>
          <p:nvPr/>
        </p:nvGrpSpPr>
        <p:grpSpPr bwMode="auto">
          <a:xfrm>
            <a:off x="5356225" y="2282825"/>
            <a:ext cx="350838" cy="457200"/>
            <a:chOff x="572" y="2200"/>
            <a:chExt cx="221" cy="288"/>
          </a:xfrm>
        </p:grpSpPr>
        <p:sp>
          <p:nvSpPr>
            <p:cNvPr id="1141" name="Oval 12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2" name="Text Box 122"/>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34" name="Group 123"/>
          <p:cNvGrpSpPr>
            <a:grpSpLocks/>
          </p:cNvGrpSpPr>
          <p:nvPr/>
        </p:nvGrpSpPr>
        <p:grpSpPr bwMode="auto">
          <a:xfrm>
            <a:off x="4708525" y="4292600"/>
            <a:ext cx="350838" cy="457200"/>
            <a:chOff x="572" y="2200"/>
            <a:chExt cx="221" cy="288"/>
          </a:xfrm>
        </p:grpSpPr>
        <p:sp>
          <p:nvSpPr>
            <p:cNvPr id="1139" name="Oval 12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40" name="Text Box 12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sp>
        <p:nvSpPr>
          <p:cNvPr id="224382" name="Rectangle 126"/>
          <p:cNvSpPr>
            <a:spLocks noChangeArrowheads="1"/>
          </p:cNvSpPr>
          <p:nvPr/>
        </p:nvSpPr>
        <p:spPr bwMode="auto">
          <a:xfrm>
            <a:off x="5286375" y="2486025"/>
            <a:ext cx="171450" cy="447675"/>
          </a:xfrm>
          <a:prstGeom prst="rect">
            <a:avLst/>
          </a:prstGeom>
          <a:solidFill>
            <a:schemeClr val="bg2">
              <a:alpha val="58823"/>
            </a:schemeClr>
          </a:solidFill>
          <a:ln w="25400">
            <a:solidFill>
              <a:schemeClr val="tx1"/>
            </a:solidFill>
            <a:miter lim="800000"/>
            <a:headEnd/>
            <a:tailEnd/>
          </a:ln>
        </p:spPr>
        <p:txBody>
          <a:bodyPr wrap="none" anchor="ctr"/>
          <a:lstStyle/>
          <a:p>
            <a:endParaRPr lang="en-US"/>
          </a:p>
        </p:txBody>
      </p:sp>
      <p:sp>
        <p:nvSpPr>
          <p:cNvPr id="224383" name="AutoShape 127"/>
          <p:cNvSpPr>
            <a:spLocks noChangeArrowheads="1"/>
          </p:cNvSpPr>
          <p:nvPr/>
        </p:nvSpPr>
        <p:spPr bwMode="auto">
          <a:xfrm rot="-9101407">
            <a:off x="5057775" y="1133475"/>
            <a:ext cx="142875" cy="1704975"/>
          </a:xfrm>
          <a:prstGeom prst="triangle">
            <a:avLst>
              <a:gd name="adj" fmla="val 46667"/>
            </a:avLst>
          </a:prstGeom>
          <a:solidFill>
            <a:srgbClr val="FF0000">
              <a:alpha val="47058"/>
            </a:srgbClr>
          </a:solidFill>
          <a:ln w="25400">
            <a:solidFill>
              <a:schemeClr val="tx1"/>
            </a:solidFill>
            <a:miter lim="800000"/>
            <a:headEnd/>
            <a:tailEnd/>
          </a:ln>
        </p:spPr>
        <p:txBody>
          <a:bodyPr wrap="none" anchor="ctr"/>
          <a:lstStyle/>
          <a:p>
            <a:endParaRPr lang="en-US"/>
          </a:p>
        </p:txBody>
      </p:sp>
      <p:sp>
        <p:nvSpPr>
          <p:cNvPr id="224384" name="Freeform 128"/>
          <p:cNvSpPr>
            <a:spLocks/>
          </p:cNvSpPr>
          <p:nvPr/>
        </p:nvSpPr>
        <p:spPr bwMode="auto">
          <a:xfrm>
            <a:off x="5514975" y="965200"/>
            <a:ext cx="1409700" cy="806450"/>
          </a:xfrm>
          <a:custGeom>
            <a:avLst/>
            <a:gdLst>
              <a:gd name="T0" fmla="*/ 0 w 888"/>
              <a:gd name="T1" fmla="*/ 463708837 h 508"/>
              <a:gd name="T2" fmla="*/ 458668510 w 888"/>
              <a:gd name="T3" fmla="*/ 282257531 h 508"/>
              <a:gd name="T4" fmla="*/ 677922837 w 888"/>
              <a:gd name="T5" fmla="*/ 70564383 h 508"/>
              <a:gd name="T6" fmla="*/ 778729059 w 888"/>
              <a:gd name="T7" fmla="*/ 40322503 h 508"/>
              <a:gd name="T8" fmla="*/ 831651532 w 888"/>
              <a:gd name="T9" fmla="*/ 25201563 h 508"/>
              <a:gd name="T10" fmla="*/ 1169352575 w 888"/>
              <a:gd name="T11" fmla="*/ 55443449 h 508"/>
              <a:gd name="T12" fmla="*/ 1219755687 w 888"/>
              <a:gd name="T13" fmla="*/ 146169077 h 508"/>
              <a:gd name="T14" fmla="*/ 1474292192 w 888"/>
              <a:gd name="T15" fmla="*/ 372983135 h 508"/>
              <a:gd name="T16" fmla="*/ 1645662769 w 888"/>
              <a:gd name="T17" fmla="*/ 448587903 h 508"/>
              <a:gd name="T18" fmla="*/ 1897678722 w 888"/>
              <a:gd name="T19" fmla="*/ 357862201 h 508"/>
              <a:gd name="T20" fmla="*/ 2084170233 w 888"/>
              <a:gd name="T21" fmla="*/ 418346035 h 508"/>
              <a:gd name="T22" fmla="*/ 2147483647 w 888"/>
              <a:gd name="T23" fmla="*/ 554434440 h 508"/>
              <a:gd name="T24" fmla="*/ 2147483647 w 888"/>
              <a:gd name="T25" fmla="*/ 766127514 h 508"/>
              <a:gd name="T26" fmla="*/ 2147483647 w 888"/>
              <a:gd name="T27" fmla="*/ 947578919 h 508"/>
              <a:gd name="T28" fmla="*/ 2147483647 w 888"/>
              <a:gd name="T29" fmla="*/ 947578919 h 508"/>
              <a:gd name="T30" fmla="*/ 2147483647 w 888"/>
              <a:gd name="T31" fmla="*/ 1280239464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8"/>
              <a:gd name="T49" fmla="*/ 0 h 508"/>
              <a:gd name="T50" fmla="*/ 888 w 888"/>
              <a:gd name="T51" fmla="*/ 508 h 5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8" h="508">
                <a:moveTo>
                  <a:pt x="0" y="184"/>
                </a:moveTo>
                <a:cubicBezTo>
                  <a:pt x="65" y="170"/>
                  <a:pt x="114" y="124"/>
                  <a:pt x="182" y="112"/>
                </a:cubicBezTo>
                <a:cubicBezTo>
                  <a:pt x="207" y="82"/>
                  <a:pt x="224" y="41"/>
                  <a:pt x="269" y="28"/>
                </a:cubicBezTo>
                <a:cubicBezTo>
                  <a:pt x="283" y="24"/>
                  <a:pt x="296" y="20"/>
                  <a:pt x="309" y="16"/>
                </a:cubicBezTo>
                <a:cubicBezTo>
                  <a:pt x="316" y="14"/>
                  <a:pt x="330" y="10"/>
                  <a:pt x="330" y="10"/>
                </a:cubicBezTo>
                <a:cubicBezTo>
                  <a:pt x="374" y="13"/>
                  <a:pt x="427" y="0"/>
                  <a:pt x="464" y="22"/>
                </a:cubicBezTo>
                <a:cubicBezTo>
                  <a:pt x="480" y="31"/>
                  <a:pt x="477" y="45"/>
                  <a:pt x="484" y="58"/>
                </a:cubicBezTo>
                <a:cubicBezTo>
                  <a:pt x="510" y="99"/>
                  <a:pt x="530" y="136"/>
                  <a:pt x="585" y="148"/>
                </a:cubicBezTo>
                <a:cubicBezTo>
                  <a:pt x="609" y="169"/>
                  <a:pt x="621" y="171"/>
                  <a:pt x="653" y="178"/>
                </a:cubicBezTo>
                <a:cubicBezTo>
                  <a:pt x="688" y="170"/>
                  <a:pt x="719" y="152"/>
                  <a:pt x="753" y="142"/>
                </a:cubicBezTo>
                <a:cubicBezTo>
                  <a:pt x="784" y="147"/>
                  <a:pt x="799" y="158"/>
                  <a:pt x="827" y="166"/>
                </a:cubicBezTo>
                <a:cubicBezTo>
                  <a:pt x="843" y="209"/>
                  <a:pt x="833" y="191"/>
                  <a:pt x="854" y="220"/>
                </a:cubicBezTo>
                <a:cubicBezTo>
                  <a:pt x="861" y="252"/>
                  <a:pt x="877" y="274"/>
                  <a:pt x="888" y="304"/>
                </a:cubicBezTo>
                <a:cubicBezTo>
                  <a:pt x="886" y="316"/>
                  <a:pt x="874" y="364"/>
                  <a:pt x="870" y="376"/>
                </a:cubicBezTo>
                <a:cubicBezTo>
                  <a:pt x="867" y="388"/>
                  <a:pt x="868" y="376"/>
                  <a:pt x="868" y="376"/>
                </a:cubicBezTo>
                <a:cubicBezTo>
                  <a:pt x="876" y="398"/>
                  <a:pt x="850" y="499"/>
                  <a:pt x="870" y="508"/>
                </a:cubicBezTo>
              </a:path>
            </a:pathLst>
          </a:custGeom>
          <a:noFill/>
          <a:ln w="25400">
            <a:solidFill>
              <a:schemeClr val="tx1"/>
            </a:solidFill>
            <a:round/>
            <a:headEnd/>
            <a:tailEnd/>
          </a:ln>
        </p:spPr>
        <p:txBody>
          <a:bodyPr/>
          <a:lstStyle/>
          <a:p>
            <a:endParaRPr lang="en-US"/>
          </a:p>
        </p:txBody>
      </p:sp>
      <p:sp>
        <p:nvSpPr>
          <p:cNvPr id="224385" name="Freeform 129"/>
          <p:cNvSpPr>
            <a:spLocks/>
          </p:cNvSpPr>
          <p:nvPr/>
        </p:nvSpPr>
        <p:spPr bwMode="auto">
          <a:xfrm>
            <a:off x="5307013" y="1895475"/>
            <a:ext cx="1589087" cy="1266825"/>
          </a:xfrm>
          <a:custGeom>
            <a:avLst/>
            <a:gdLst>
              <a:gd name="T0" fmla="*/ 105846553 w 1001"/>
              <a:gd name="T1" fmla="*/ 1103828497 h 798"/>
              <a:gd name="T2" fmla="*/ 120967482 w 1001"/>
              <a:gd name="T3" fmla="*/ 1043344765 h 798"/>
              <a:gd name="T4" fmla="*/ 410784545 w 1001"/>
              <a:gd name="T5" fmla="*/ 15120939 h 798"/>
              <a:gd name="T6" fmla="*/ 655240457 w 1001"/>
              <a:gd name="T7" fmla="*/ 0 h 798"/>
              <a:gd name="T8" fmla="*/ 962699547 w 1001"/>
              <a:gd name="T9" fmla="*/ 15120939 h 798"/>
              <a:gd name="T10" fmla="*/ 1008062334 w 1001"/>
              <a:gd name="T11" fmla="*/ 30241878 h 798"/>
              <a:gd name="T12" fmla="*/ 1113908837 w 1001"/>
              <a:gd name="T13" fmla="*/ 211693159 h 798"/>
              <a:gd name="T14" fmla="*/ 1176911915 w 1001"/>
              <a:gd name="T15" fmla="*/ 317539690 h 798"/>
              <a:gd name="T16" fmla="*/ 1222274702 w 1001"/>
              <a:gd name="T17" fmla="*/ 408265287 h 798"/>
              <a:gd name="T18" fmla="*/ 1406246799 w 1001"/>
              <a:gd name="T19" fmla="*/ 771167775 h 798"/>
              <a:gd name="T20" fmla="*/ 1466730515 w 1001"/>
              <a:gd name="T21" fmla="*/ 967740101 h 798"/>
              <a:gd name="T22" fmla="*/ 1559975451 w 1001"/>
              <a:gd name="T23" fmla="*/ 1194554094 h 798"/>
              <a:gd name="T24" fmla="*/ 1650701025 w 1001"/>
              <a:gd name="T25" fmla="*/ 1406247154 h 798"/>
              <a:gd name="T26" fmla="*/ 1741426996 w 1001"/>
              <a:gd name="T27" fmla="*/ 1663303013 h 798"/>
              <a:gd name="T28" fmla="*/ 1970761880 w 1001"/>
              <a:gd name="T29" fmla="*/ 1995963933 h 798"/>
              <a:gd name="T30" fmla="*/ 2147483647 w 1001"/>
              <a:gd name="T31" fmla="*/ 1950601134 h 798"/>
              <a:gd name="T32" fmla="*/ 2147483647 w 1001"/>
              <a:gd name="T33" fmla="*/ 1920359269 h 798"/>
              <a:gd name="T34" fmla="*/ 2147483647 w 1001"/>
              <a:gd name="T35" fmla="*/ 1814512739 h 798"/>
              <a:gd name="T36" fmla="*/ 2147483647 w 1001"/>
              <a:gd name="T37" fmla="*/ 1617940214 h 798"/>
              <a:gd name="T38" fmla="*/ 2147483647 w 1001"/>
              <a:gd name="T39" fmla="*/ 1134070362 h 7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1"/>
              <a:gd name="T61" fmla="*/ 0 h 798"/>
              <a:gd name="T62" fmla="*/ 1001 w 1001"/>
              <a:gd name="T63" fmla="*/ 798 h 7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1" h="798">
                <a:moveTo>
                  <a:pt x="42" y="438"/>
                </a:moveTo>
                <a:cubicBezTo>
                  <a:pt x="44" y="430"/>
                  <a:pt x="48" y="422"/>
                  <a:pt x="48" y="414"/>
                </a:cubicBezTo>
                <a:cubicBezTo>
                  <a:pt x="51" y="337"/>
                  <a:pt x="0" y="30"/>
                  <a:pt x="163" y="6"/>
                </a:cubicBezTo>
                <a:cubicBezTo>
                  <a:pt x="195" y="1"/>
                  <a:pt x="228" y="2"/>
                  <a:pt x="260" y="0"/>
                </a:cubicBezTo>
                <a:cubicBezTo>
                  <a:pt x="301" y="2"/>
                  <a:pt x="341" y="3"/>
                  <a:pt x="382" y="6"/>
                </a:cubicBezTo>
                <a:cubicBezTo>
                  <a:pt x="388" y="7"/>
                  <a:pt x="396" y="7"/>
                  <a:pt x="400" y="12"/>
                </a:cubicBezTo>
                <a:cubicBezTo>
                  <a:pt x="424" y="45"/>
                  <a:pt x="408" y="50"/>
                  <a:pt x="442" y="84"/>
                </a:cubicBezTo>
                <a:cubicBezTo>
                  <a:pt x="456" y="135"/>
                  <a:pt x="437" y="83"/>
                  <a:pt x="467" y="126"/>
                </a:cubicBezTo>
                <a:cubicBezTo>
                  <a:pt x="474" y="137"/>
                  <a:pt x="478" y="151"/>
                  <a:pt x="485" y="162"/>
                </a:cubicBezTo>
                <a:cubicBezTo>
                  <a:pt x="498" y="214"/>
                  <a:pt x="533" y="259"/>
                  <a:pt x="558" y="306"/>
                </a:cubicBezTo>
                <a:cubicBezTo>
                  <a:pt x="570" y="330"/>
                  <a:pt x="575" y="358"/>
                  <a:pt x="582" y="384"/>
                </a:cubicBezTo>
                <a:cubicBezTo>
                  <a:pt x="590" y="415"/>
                  <a:pt x="605" y="445"/>
                  <a:pt x="619" y="474"/>
                </a:cubicBezTo>
                <a:cubicBezTo>
                  <a:pt x="632" y="503"/>
                  <a:pt x="638" y="532"/>
                  <a:pt x="655" y="558"/>
                </a:cubicBezTo>
                <a:cubicBezTo>
                  <a:pt x="666" y="603"/>
                  <a:pt x="673" y="621"/>
                  <a:pt x="691" y="660"/>
                </a:cubicBezTo>
                <a:cubicBezTo>
                  <a:pt x="717" y="715"/>
                  <a:pt x="715" y="770"/>
                  <a:pt x="782" y="792"/>
                </a:cubicBezTo>
                <a:cubicBezTo>
                  <a:pt x="901" y="779"/>
                  <a:pt x="800" y="798"/>
                  <a:pt x="855" y="774"/>
                </a:cubicBezTo>
                <a:cubicBezTo>
                  <a:pt x="868" y="769"/>
                  <a:pt x="892" y="762"/>
                  <a:pt x="892" y="762"/>
                </a:cubicBezTo>
                <a:cubicBezTo>
                  <a:pt x="910" y="744"/>
                  <a:pt x="930" y="741"/>
                  <a:pt x="946" y="720"/>
                </a:cubicBezTo>
                <a:cubicBezTo>
                  <a:pt x="968" y="692"/>
                  <a:pt x="974" y="672"/>
                  <a:pt x="989" y="642"/>
                </a:cubicBezTo>
                <a:cubicBezTo>
                  <a:pt x="983" y="462"/>
                  <a:pt x="1001" y="542"/>
                  <a:pt x="1001" y="450"/>
                </a:cubicBezTo>
              </a:path>
            </a:pathLst>
          </a:custGeom>
          <a:noFill/>
          <a:ln w="25400">
            <a:solidFill>
              <a:schemeClr val="tx1"/>
            </a:solidFill>
            <a:round/>
            <a:headEnd/>
            <a:tailEnd/>
          </a:ln>
        </p:spPr>
        <p:txBody>
          <a:bodyPr/>
          <a:lstStyle/>
          <a:p>
            <a:endParaRPr lang="en-US"/>
          </a:p>
        </p:txBody>
      </p:sp>
      <p:sp>
        <p:nvSpPr>
          <p:cNvPr id="224386" name="AutoShape 130"/>
          <p:cNvSpPr>
            <a:spLocks noChangeArrowheads="1"/>
          </p:cNvSpPr>
          <p:nvPr/>
        </p:nvSpPr>
        <p:spPr bwMode="auto">
          <a:xfrm rot="-9101407">
            <a:off x="4705350" y="1771650"/>
            <a:ext cx="142875" cy="1704975"/>
          </a:xfrm>
          <a:prstGeom prst="triangle">
            <a:avLst>
              <a:gd name="adj" fmla="val 46667"/>
            </a:avLst>
          </a:prstGeom>
          <a:solidFill>
            <a:srgbClr val="FF0000">
              <a:alpha val="47058"/>
            </a:srgbClr>
          </a:solidFill>
          <a:ln w="25400">
            <a:solidFill>
              <a:schemeClr val="tx1"/>
            </a:solidFill>
            <a:miter lim="800000"/>
            <a:headEnd/>
            <a:tailEnd/>
          </a:ln>
        </p:spPr>
        <p:txBody>
          <a:bodyPr wrap="none" anchor="ctr"/>
          <a:lstStyle/>
          <a:p>
            <a:endParaRPr lang="en-US"/>
          </a:p>
        </p:txBody>
      </p:sp>
      <p:sp>
        <p:nvSpPr>
          <p:cNvPr id="224387" name="Freeform 131"/>
          <p:cNvSpPr>
            <a:spLocks/>
          </p:cNvSpPr>
          <p:nvPr/>
        </p:nvSpPr>
        <p:spPr bwMode="auto">
          <a:xfrm>
            <a:off x="5191125" y="1400175"/>
            <a:ext cx="1695450" cy="466725"/>
          </a:xfrm>
          <a:custGeom>
            <a:avLst/>
            <a:gdLst>
              <a:gd name="T0" fmla="*/ 0 w 1068"/>
              <a:gd name="T1" fmla="*/ 740925828 h 294"/>
              <a:gd name="T2" fmla="*/ 181451217 w 1068"/>
              <a:gd name="T3" fmla="*/ 665321172 h 294"/>
              <a:gd name="T4" fmla="*/ 272176850 w 1068"/>
              <a:gd name="T5" fmla="*/ 604837447 h 294"/>
              <a:gd name="T6" fmla="*/ 423386255 w 1068"/>
              <a:gd name="T7" fmla="*/ 468749066 h 294"/>
              <a:gd name="T8" fmla="*/ 559474630 w 1068"/>
              <a:gd name="T9" fmla="*/ 393144311 h 294"/>
              <a:gd name="T10" fmla="*/ 559474630 w 1068"/>
              <a:gd name="T11" fmla="*/ 393144311 h 294"/>
              <a:gd name="T12" fmla="*/ 650200214 w 1068"/>
              <a:gd name="T13" fmla="*/ 317539655 h 294"/>
              <a:gd name="T14" fmla="*/ 1073586469 w 1068"/>
              <a:gd name="T15" fmla="*/ 0 h 294"/>
              <a:gd name="T16" fmla="*/ 1391126011 w 1068"/>
              <a:gd name="T17" fmla="*/ 60483750 h 294"/>
              <a:gd name="T18" fmla="*/ 1451609733 w 1068"/>
              <a:gd name="T19" fmla="*/ 211693136 h 294"/>
              <a:gd name="T20" fmla="*/ 1496972525 w 1068"/>
              <a:gd name="T21" fmla="*/ 226814068 h 294"/>
              <a:gd name="T22" fmla="*/ 1784270603 w 1068"/>
              <a:gd name="T23" fmla="*/ 211693136 h 294"/>
              <a:gd name="T24" fmla="*/ 2056447354 w 1068"/>
              <a:gd name="T25" fmla="*/ 151209362 h 294"/>
              <a:gd name="T26" fmla="*/ 2147483647 w 1068"/>
              <a:gd name="T27" fmla="*/ 181451224 h 294"/>
              <a:gd name="T28" fmla="*/ 2147483647 w 1068"/>
              <a:gd name="T29" fmla="*/ 226814068 h 294"/>
              <a:gd name="T30" fmla="*/ 2147483647 w 1068"/>
              <a:gd name="T31" fmla="*/ 362902449 h 294"/>
              <a:gd name="T32" fmla="*/ 2147483647 w 1068"/>
              <a:gd name="T33" fmla="*/ 544353722 h 2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8"/>
              <a:gd name="T52" fmla="*/ 0 h 294"/>
              <a:gd name="T53" fmla="*/ 1068 w 1068"/>
              <a:gd name="T54" fmla="*/ 294 h 2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8" h="294">
                <a:moveTo>
                  <a:pt x="0" y="294"/>
                </a:moveTo>
                <a:cubicBezTo>
                  <a:pt x="24" y="288"/>
                  <a:pt x="54" y="282"/>
                  <a:pt x="72" y="264"/>
                </a:cubicBezTo>
                <a:cubicBezTo>
                  <a:pt x="94" y="242"/>
                  <a:pt x="82" y="249"/>
                  <a:pt x="108" y="240"/>
                </a:cubicBezTo>
                <a:cubicBezTo>
                  <a:pt x="126" y="222"/>
                  <a:pt x="147" y="200"/>
                  <a:pt x="168" y="186"/>
                </a:cubicBezTo>
                <a:lnTo>
                  <a:pt x="222" y="156"/>
                </a:lnTo>
                <a:cubicBezTo>
                  <a:pt x="222" y="156"/>
                  <a:pt x="222" y="156"/>
                  <a:pt x="222" y="156"/>
                </a:cubicBezTo>
                <a:cubicBezTo>
                  <a:pt x="245" y="133"/>
                  <a:pt x="233" y="143"/>
                  <a:pt x="258" y="126"/>
                </a:cubicBezTo>
                <a:cubicBezTo>
                  <a:pt x="299" y="64"/>
                  <a:pt x="367" y="40"/>
                  <a:pt x="426" y="0"/>
                </a:cubicBezTo>
                <a:cubicBezTo>
                  <a:pt x="498" y="5"/>
                  <a:pt x="499" y="6"/>
                  <a:pt x="552" y="24"/>
                </a:cubicBezTo>
                <a:cubicBezTo>
                  <a:pt x="562" y="39"/>
                  <a:pt x="569" y="75"/>
                  <a:pt x="576" y="84"/>
                </a:cubicBezTo>
                <a:cubicBezTo>
                  <a:pt x="580" y="89"/>
                  <a:pt x="588" y="88"/>
                  <a:pt x="594" y="90"/>
                </a:cubicBezTo>
                <a:cubicBezTo>
                  <a:pt x="632" y="88"/>
                  <a:pt x="670" y="87"/>
                  <a:pt x="708" y="84"/>
                </a:cubicBezTo>
                <a:cubicBezTo>
                  <a:pt x="744" y="81"/>
                  <a:pt x="780" y="65"/>
                  <a:pt x="816" y="60"/>
                </a:cubicBezTo>
                <a:cubicBezTo>
                  <a:pt x="861" y="45"/>
                  <a:pt x="904" y="61"/>
                  <a:pt x="948" y="72"/>
                </a:cubicBezTo>
                <a:cubicBezTo>
                  <a:pt x="959" y="79"/>
                  <a:pt x="973" y="82"/>
                  <a:pt x="984" y="90"/>
                </a:cubicBezTo>
                <a:cubicBezTo>
                  <a:pt x="1012" y="112"/>
                  <a:pt x="1016" y="120"/>
                  <a:pt x="1032" y="144"/>
                </a:cubicBezTo>
                <a:cubicBezTo>
                  <a:pt x="1039" y="174"/>
                  <a:pt x="1046" y="194"/>
                  <a:pt x="1068" y="216"/>
                </a:cubicBezTo>
              </a:path>
            </a:pathLst>
          </a:custGeom>
          <a:noFill/>
          <a:ln w="25400">
            <a:solidFill>
              <a:schemeClr val="tx1"/>
            </a:solidFill>
            <a:round/>
            <a:headEnd/>
            <a:tailEnd/>
          </a:ln>
        </p:spPr>
        <p:txBody>
          <a:bodyPr/>
          <a:lstStyle/>
          <a:p>
            <a:endParaRPr lang="en-US"/>
          </a:p>
        </p:txBody>
      </p:sp>
      <p:grpSp>
        <p:nvGrpSpPr>
          <p:cNvPr id="1035" name="Group 132"/>
          <p:cNvGrpSpPr>
            <a:grpSpLocks/>
          </p:cNvGrpSpPr>
          <p:nvPr/>
        </p:nvGrpSpPr>
        <p:grpSpPr bwMode="auto">
          <a:xfrm>
            <a:off x="4518025" y="1570038"/>
            <a:ext cx="434975" cy="641350"/>
            <a:chOff x="2570" y="1049"/>
            <a:chExt cx="274" cy="404"/>
          </a:xfrm>
        </p:grpSpPr>
        <p:sp>
          <p:nvSpPr>
            <p:cNvPr id="1137" name="Text Box 133"/>
            <p:cNvSpPr txBox="1">
              <a:spLocks noChangeArrowheads="1"/>
            </p:cNvSpPr>
            <p:nvPr/>
          </p:nvSpPr>
          <p:spPr bwMode="auto">
            <a:xfrm>
              <a:off x="2570" y="1049"/>
              <a:ext cx="274" cy="404"/>
            </a:xfrm>
            <a:prstGeom prst="rect">
              <a:avLst/>
            </a:prstGeom>
            <a:noFill/>
            <a:ln w="9525">
              <a:noFill/>
              <a:miter lim="800000"/>
              <a:headEnd/>
              <a:tailEnd/>
            </a:ln>
          </p:spPr>
          <p:txBody>
            <a:bodyPr wrap="none">
              <a:spAutoFit/>
            </a:bodyPr>
            <a:lstStyle/>
            <a:p>
              <a:pPr algn="l" eaLnBrk="0" hangingPunct="0"/>
              <a:r>
                <a:rPr lang="en-US" sz="3600" b="1">
                  <a:latin typeface="Symbol" pitchFamily="18" charset="2"/>
                </a:rPr>
                <a:t>+</a:t>
              </a:r>
            </a:p>
          </p:txBody>
        </p:sp>
        <p:sp>
          <p:nvSpPr>
            <p:cNvPr id="1138" name="Oval 134"/>
            <p:cNvSpPr>
              <a:spLocks noChangeArrowheads="1"/>
            </p:cNvSpPr>
            <p:nvPr/>
          </p:nvSpPr>
          <p:spPr bwMode="auto">
            <a:xfrm>
              <a:off x="2586" y="1176"/>
              <a:ext cx="234" cy="228"/>
            </a:xfrm>
            <a:prstGeom prst="ellipse">
              <a:avLst/>
            </a:prstGeom>
            <a:solidFill>
              <a:schemeClr val="accent1">
                <a:alpha val="38039"/>
              </a:schemeClr>
            </a:solidFill>
            <a:ln w="12700">
              <a:solidFill>
                <a:schemeClr val="tx1"/>
              </a:solidFill>
              <a:round/>
              <a:headEnd/>
              <a:tailEnd/>
            </a:ln>
          </p:spPr>
          <p:txBody>
            <a:bodyPr wrap="none" anchor="ctr"/>
            <a:lstStyle/>
            <a:p>
              <a:endParaRPr lang="en-US"/>
            </a:p>
          </p:txBody>
        </p:sp>
      </p:grpSp>
      <p:grpSp>
        <p:nvGrpSpPr>
          <p:cNvPr id="1036" name="Group 135"/>
          <p:cNvGrpSpPr>
            <a:grpSpLocks/>
          </p:cNvGrpSpPr>
          <p:nvPr/>
        </p:nvGrpSpPr>
        <p:grpSpPr bwMode="auto">
          <a:xfrm>
            <a:off x="3841750" y="2654300"/>
            <a:ext cx="350838" cy="457200"/>
            <a:chOff x="572" y="2200"/>
            <a:chExt cx="221" cy="288"/>
          </a:xfrm>
        </p:grpSpPr>
        <p:sp>
          <p:nvSpPr>
            <p:cNvPr id="1135" name="Oval 136"/>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36" name="Text Box 137"/>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37" name="Group 138"/>
          <p:cNvGrpSpPr>
            <a:grpSpLocks/>
          </p:cNvGrpSpPr>
          <p:nvPr/>
        </p:nvGrpSpPr>
        <p:grpSpPr bwMode="auto">
          <a:xfrm>
            <a:off x="3679825" y="3578225"/>
            <a:ext cx="350838" cy="457200"/>
            <a:chOff x="572" y="2200"/>
            <a:chExt cx="221" cy="288"/>
          </a:xfrm>
        </p:grpSpPr>
        <p:sp>
          <p:nvSpPr>
            <p:cNvPr id="1133" name="Oval 139"/>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34" name="Text Box 140"/>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38" name="Group 141"/>
          <p:cNvGrpSpPr>
            <a:grpSpLocks/>
          </p:cNvGrpSpPr>
          <p:nvPr/>
        </p:nvGrpSpPr>
        <p:grpSpPr bwMode="auto">
          <a:xfrm>
            <a:off x="4298950" y="3197225"/>
            <a:ext cx="350838" cy="457200"/>
            <a:chOff x="572" y="2200"/>
            <a:chExt cx="221" cy="288"/>
          </a:xfrm>
        </p:grpSpPr>
        <p:sp>
          <p:nvSpPr>
            <p:cNvPr id="1131" name="Oval 14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32" name="Text Box 14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39" name="Group 144"/>
          <p:cNvGrpSpPr>
            <a:grpSpLocks/>
          </p:cNvGrpSpPr>
          <p:nvPr/>
        </p:nvGrpSpPr>
        <p:grpSpPr bwMode="auto">
          <a:xfrm>
            <a:off x="3717925" y="3140075"/>
            <a:ext cx="350838" cy="457200"/>
            <a:chOff x="572" y="2200"/>
            <a:chExt cx="221" cy="288"/>
          </a:xfrm>
        </p:grpSpPr>
        <p:sp>
          <p:nvSpPr>
            <p:cNvPr id="1129" name="Oval 14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30" name="Text Box 146"/>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0" name="Group 147"/>
          <p:cNvGrpSpPr>
            <a:grpSpLocks/>
          </p:cNvGrpSpPr>
          <p:nvPr/>
        </p:nvGrpSpPr>
        <p:grpSpPr bwMode="auto">
          <a:xfrm>
            <a:off x="3241675" y="3340100"/>
            <a:ext cx="350838" cy="457200"/>
            <a:chOff x="572" y="2200"/>
            <a:chExt cx="221" cy="288"/>
          </a:xfrm>
        </p:grpSpPr>
        <p:sp>
          <p:nvSpPr>
            <p:cNvPr id="1127" name="Oval 14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8" name="Text Box 14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1" name="Group 150"/>
          <p:cNvGrpSpPr>
            <a:grpSpLocks/>
          </p:cNvGrpSpPr>
          <p:nvPr/>
        </p:nvGrpSpPr>
        <p:grpSpPr bwMode="auto">
          <a:xfrm>
            <a:off x="4156075" y="3063875"/>
            <a:ext cx="350838" cy="457200"/>
            <a:chOff x="572" y="2200"/>
            <a:chExt cx="221" cy="288"/>
          </a:xfrm>
        </p:grpSpPr>
        <p:sp>
          <p:nvSpPr>
            <p:cNvPr id="1125" name="Oval 15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6" name="Text Box 152"/>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2" name="Group 153"/>
          <p:cNvGrpSpPr>
            <a:grpSpLocks/>
          </p:cNvGrpSpPr>
          <p:nvPr/>
        </p:nvGrpSpPr>
        <p:grpSpPr bwMode="auto">
          <a:xfrm>
            <a:off x="3413125" y="3797300"/>
            <a:ext cx="350838" cy="457200"/>
            <a:chOff x="572" y="2200"/>
            <a:chExt cx="221" cy="288"/>
          </a:xfrm>
        </p:grpSpPr>
        <p:sp>
          <p:nvSpPr>
            <p:cNvPr id="1123" name="Oval 15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4" name="Text Box 15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3" name="Group 156"/>
          <p:cNvGrpSpPr>
            <a:grpSpLocks/>
          </p:cNvGrpSpPr>
          <p:nvPr/>
        </p:nvGrpSpPr>
        <p:grpSpPr bwMode="auto">
          <a:xfrm>
            <a:off x="4575175" y="3244850"/>
            <a:ext cx="350838" cy="457200"/>
            <a:chOff x="572" y="2200"/>
            <a:chExt cx="221" cy="288"/>
          </a:xfrm>
        </p:grpSpPr>
        <p:sp>
          <p:nvSpPr>
            <p:cNvPr id="1121" name="Oval 157"/>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2" name="Text Box 158"/>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4" name="Group 159"/>
          <p:cNvGrpSpPr>
            <a:grpSpLocks/>
          </p:cNvGrpSpPr>
          <p:nvPr/>
        </p:nvGrpSpPr>
        <p:grpSpPr bwMode="auto">
          <a:xfrm>
            <a:off x="3946525" y="3692525"/>
            <a:ext cx="350838" cy="457200"/>
            <a:chOff x="572" y="2200"/>
            <a:chExt cx="221" cy="288"/>
          </a:xfrm>
        </p:grpSpPr>
        <p:sp>
          <p:nvSpPr>
            <p:cNvPr id="1119" name="Oval 160"/>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0" name="Text Box 161"/>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5" name="Group 162"/>
          <p:cNvGrpSpPr>
            <a:grpSpLocks/>
          </p:cNvGrpSpPr>
          <p:nvPr/>
        </p:nvGrpSpPr>
        <p:grpSpPr bwMode="auto">
          <a:xfrm>
            <a:off x="4194175" y="3663950"/>
            <a:ext cx="350838" cy="457200"/>
            <a:chOff x="572" y="2200"/>
            <a:chExt cx="221" cy="288"/>
          </a:xfrm>
        </p:grpSpPr>
        <p:sp>
          <p:nvSpPr>
            <p:cNvPr id="1117" name="Oval 163"/>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8" name="Text Box 164"/>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6" name="Group 165"/>
          <p:cNvGrpSpPr>
            <a:grpSpLocks/>
          </p:cNvGrpSpPr>
          <p:nvPr/>
        </p:nvGrpSpPr>
        <p:grpSpPr bwMode="auto">
          <a:xfrm>
            <a:off x="4051300" y="2892425"/>
            <a:ext cx="350838" cy="457200"/>
            <a:chOff x="572" y="2200"/>
            <a:chExt cx="221" cy="288"/>
          </a:xfrm>
        </p:grpSpPr>
        <p:sp>
          <p:nvSpPr>
            <p:cNvPr id="1115" name="Oval 166"/>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6" name="Text Box 167"/>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7" name="Group 168"/>
          <p:cNvGrpSpPr>
            <a:grpSpLocks/>
          </p:cNvGrpSpPr>
          <p:nvPr/>
        </p:nvGrpSpPr>
        <p:grpSpPr bwMode="auto">
          <a:xfrm>
            <a:off x="3794125" y="4016375"/>
            <a:ext cx="350838" cy="457200"/>
            <a:chOff x="572" y="2200"/>
            <a:chExt cx="221" cy="288"/>
          </a:xfrm>
        </p:grpSpPr>
        <p:sp>
          <p:nvSpPr>
            <p:cNvPr id="1113" name="Oval 169"/>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4" name="Text Box 170"/>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8" name="Group 171"/>
          <p:cNvGrpSpPr>
            <a:grpSpLocks/>
          </p:cNvGrpSpPr>
          <p:nvPr/>
        </p:nvGrpSpPr>
        <p:grpSpPr bwMode="auto">
          <a:xfrm>
            <a:off x="4622800" y="3473450"/>
            <a:ext cx="350838" cy="457200"/>
            <a:chOff x="572" y="2200"/>
            <a:chExt cx="221" cy="288"/>
          </a:xfrm>
        </p:grpSpPr>
        <p:sp>
          <p:nvSpPr>
            <p:cNvPr id="1111" name="Oval 172"/>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2" name="Text Box 173"/>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49" name="Group 174"/>
          <p:cNvGrpSpPr>
            <a:grpSpLocks/>
          </p:cNvGrpSpPr>
          <p:nvPr/>
        </p:nvGrpSpPr>
        <p:grpSpPr bwMode="auto">
          <a:xfrm>
            <a:off x="4470400" y="3663950"/>
            <a:ext cx="350838" cy="457200"/>
            <a:chOff x="572" y="2200"/>
            <a:chExt cx="221" cy="288"/>
          </a:xfrm>
        </p:grpSpPr>
        <p:sp>
          <p:nvSpPr>
            <p:cNvPr id="1109" name="Oval 175"/>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10" name="Text Box 176"/>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50" name="Group 177"/>
          <p:cNvGrpSpPr>
            <a:grpSpLocks/>
          </p:cNvGrpSpPr>
          <p:nvPr/>
        </p:nvGrpSpPr>
        <p:grpSpPr bwMode="auto">
          <a:xfrm>
            <a:off x="3451225" y="3206750"/>
            <a:ext cx="350838" cy="457200"/>
            <a:chOff x="572" y="2200"/>
            <a:chExt cx="221" cy="288"/>
          </a:xfrm>
        </p:grpSpPr>
        <p:sp>
          <p:nvSpPr>
            <p:cNvPr id="1107" name="Oval 178"/>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08" name="Text Box 179"/>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51" name="Group 180"/>
          <p:cNvGrpSpPr>
            <a:grpSpLocks/>
          </p:cNvGrpSpPr>
          <p:nvPr/>
        </p:nvGrpSpPr>
        <p:grpSpPr bwMode="auto">
          <a:xfrm>
            <a:off x="3375025" y="3540125"/>
            <a:ext cx="350838" cy="457200"/>
            <a:chOff x="572" y="2200"/>
            <a:chExt cx="221" cy="288"/>
          </a:xfrm>
        </p:grpSpPr>
        <p:sp>
          <p:nvSpPr>
            <p:cNvPr id="1105" name="Oval 181"/>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06" name="Text Box 182"/>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52" name="Group 183"/>
          <p:cNvGrpSpPr>
            <a:grpSpLocks/>
          </p:cNvGrpSpPr>
          <p:nvPr/>
        </p:nvGrpSpPr>
        <p:grpSpPr bwMode="auto">
          <a:xfrm>
            <a:off x="4175125" y="3473450"/>
            <a:ext cx="350838" cy="457200"/>
            <a:chOff x="572" y="2200"/>
            <a:chExt cx="221" cy="288"/>
          </a:xfrm>
        </p:grpSpPr>
        <p:sp>
          <p:nvSpPr>
            <p:cNvPr id="1103" name="Oval 184"/>
            <p:cNvSpPr>
              <a:spLocks noChangeArrowheads="1"/>
            </p:cNvSpPr>
            <p:nvPr/>
          </p:nvSpPr>
          <p:spPr bwMode="auto">
            <a:xfrm>
              <a:off x="624" y="2310"/>
              <a:ext cx="122" cy="12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04" name="Text Box 185"/>
            <p:cNvSpPr txBox="1">
              <a:spLocks noChangeArrowheads="1"/>
            </p:cNvSpPr>
            <p:nvPr/>
          </p:nvSpPr>
          <p:spPr bwMode="auto">
            <a:xfrm>
              <a:off x="572" y="2200"/>
              <a:ext cx="221" cy="288"/>
            </a:xfrm>
            <a:prstGeom prst="rect">
              <a:avLst/>
            </a:prstGeom>
            <a:noFill/>
            <a:ln w="9525">
              <a:noFill/>
              <a:miter lim="800000"/>
              <a:headEnd/>
              <a:tailEnd/>
            </a:ln>
          </p:spPr>
          <p:txBody>
            <a:bodyPr wrap="none">
              <a:spAutoFit/>
            </a:bodyPr>
            <a:lstStyle/>
            <a:p>
              <a:pPr algn="l" eaLnBrk="0" hangingPunct="0"/>
              <a:r>
                <a:rPr lang="en-US" sz="2400" b="1">
                  <a:solidFill>
                    <a:schemeClr val="bg2"/>
                  </a:solidFill>
                  <a:latin typeface="Symbol" pitchFamily="18" charset="2"/>
                </a:rPr>
                <a:t>-</a:t>
              </a:r>
            </a:p>
          </p:txBody>
        </p:sp>
      </p:grpSp>
      <p:grpSp>
        <p:nvGrpSpPr>
          <p:cNvPr id="1053" name="Group 186"/>
          <p:cNvGrpSpPr>
            <a:grpSpLocks/>
          </p:cNvGrpSpPr>
          <p:nvPr/>
        </p:nvGrpSpPr>
        <p:grpSpPr bwMode="auto">
          <a:xfrm>
            <a:off x="3946525" y="3132138"/>
            <a:ext cx="434975" cy="641350"/>
            <a:chOff x="596" y="2291"/>
            <a:chExt cx="274" cy="404"/>
          </a:xfrm>
        </p:grpSpPr>
        <p:sp>
          <p:nvSpPr>
            <p:cNvPr id="1101" name="Oval 187"/>
            <p:cNvSpPr>
              <a:spLocks noChangeArrowheads="1"/>
            </p:cNvSpPr>
            <p:nvPr/>
          </p:nvSpPr>
          <p:spPr bwMode="auto">
            <a:xfrm>
              <a:off x="612" y="2418"/>
              <a:ext cx="234" cy="228"/>
            </a:xfrm>
            <a:prstGeom prst="ellipse">
              <a:avLst/>
            </a:prstGeom>
            <a:solidFill>
              <a:srgbClr val="FF0000">
                <a:alpha val="70195"/>
              </a:srgbClr>
            </a:solidFill>
            <a:ln w="12700">
              <a:solidFill>
                <a:schemeClr val="tx1"/>
              </a:solidFill>
              <a:round/>
              <a:headEnd/>
              <a:tailEnd/>
            </a:ln>
          </p:spPr>
          <p:txBody>
            <a:bodyPr wrap="none" anchor="ctr"/>
            <a:lstStyle/>
            <a:p>
              <a:endParaRPr lang="en-US"/>
            </a:p>
          </p:txBody>
        </p:sp>
        <p:sp>
          <p:nvSpPr>
            <p:cNvPr id="1102" name="Text Box 188"/>
            <p:cNvSpPr txBox="1">
              <a:spLocks noChangeArrowheads="1"/>
            </p:cNvSpPr>
            <p:nvPr/>
          </p:nvSpPr>
          <p:spPr bwMode="auto">
            <a:xfrm>
              <a:off x="596" y="2291"/>
              <a:ext cx="274" cy="404"/>
            </a:xfrm>
            <a:prstGeom prst="rect">
              <a:avLst/>
            </a:prstGeom>
            <a:noFill/>
            <a:ln w="9525">
              <a:noFill/>
              <a:miter lim="800000"/>
              <a:headEnd/>
              <a:tailEnd/>
            </a:ln>
          </p:spPr>
          <p:txBody>
            <a:bodyPr wrap="none">
              <a:spAutoFit/>
            </a:bodyPr>
            <a:lstStyle/>
            <a:p>
              <a:pPr algn="l" eaLnBrk="0" hangingPunct="0"/>
              <a:r>
                <a:rPr lang="en-US" sz="3600" b="1">
                  <a:latin typeface="Symbol" pitchFamily="18" charset="2"/>
                </a:rPr>
                <a:t>+</a:t>
              </a:r>
            </a:p>
          </p:txBody>
        </p:sp>
      </p:grpSp>
      <p:sp>
        <p:nvSpPr>
          <p:cNvPr id="1096" name="Text Box 189"/>
          <p:cNvSpPr txBox="1">
            <a:spLocks noChangeArrowheads="1"/>
          </p:cNvSpPr>
          <p:nvPr/>
        </p:nvSpPr>
        <p:spPr bwMode="auto">
          <a:xfrm>
            <a:off x="5984875" y="3249613"/>
            <a:ext cx="2324100" cy="1190625"/>
          </a:xfrm>
          <a:prstGeom prst="rect">
            <a:avLst/>
          </a:prstGeom>
          <a:noFill/>
          <a:ln w="9525">
            <a:noFill/>
            <a:miter lim="800000"/>
            <a:headEnd/>
            <a:tailEnd/>
          </a:ln>
        </p:spPr>
        <p:txBody>
          <a:bodyPr>
            <a:spAutoFit/>
          </a:bodyPr>
          <a:lstStyle/>
          <a:p>
            <a:pPr algn="l" eaLnBrk="0" hangingPunct="0"/>
            <a:r>
              <a:rPr lang="en-US" sz="1800" i="1">
                <a:solidFill>
                  <a:schemeClr val="tx2"/>
                </a:solidFill>
                <a:latin typeface="Times"/>
              </a:rPr>
              <a:t>When will the negatively charged molecules stop entering the cell?</a:t>
            </a:r>
            <a:r>
              <a:rPr lang="en-US">
                <a:solidFill>
                  <a:schemeClr val="tx2"/>
                </a:solidFill>
                <a:latin typeface="Times"/>
              </a:rPr>
              <a:t> </a:t>
            </a:r>
          </a:p>
        </p:txBody>
      </p:sp>
      <p:grpSp>
        <p:nvGrpSpPr>
          <p:cNvPr id="1054" name="Group 190"/>
          <p:cNvGrpSpPr>
            <a:grpSpLocks/>
          </p:cNvGrpSpPr>
          <p:nvPr/>
        </p:nvGrpSpPr>
        <p:grpSpPr bwMode="auto">
          <a:xfrm>
            <a:off x="5280025" y="2857500"/>
            <a:ext cx="379413" cy="579438"/>
            <a:chOff x="4502" y="2334"/>
            <a:chExt cx="239" cy="365"/>
          </a:xfrm>
        </p:grpSpPr>
        <p:sp useBgFill="1">
          <p:nvSpPr>
            <p:cNvPr id="1098" name="Rectangle 191"/>
            <p:cNvSpPr>
              <a:spLocks noChangeArrowheads="1"/>
            </p:cNvSpPr>
            <p:nvPr/>
          </p:nvSpPr>
          <p:spPr bwMode="auto">
            <a:xfrm>
              <a:off x="4638" y="2334"/>
              <a:ext cx="78" cy="162"/>
            </a:xfrm>
            <a:prstGeom prst="rect">
              <a:avLst/>
            </a:prstGeom>
            <a:ln w="9525">
              <a:noFill/>
              <a:miter lim="800000"/>
              <a:headEnd/>
              <a:tailEnd/>
            </a:ln>
          </p:spPr>
          <p:txBody>
            <a:bodyPr wrap="none" anchor="ctr"/>
            <a:lstStyle/>
            <a:p>
              <a:endParaRPr lang="en-US"/>
            </a:p>
          </p:txBody>
        </p:sp>
        <p:sp>
          <p:nvSpPr>
            <p:cNvPr id="1099" name="Oval 192"/>
            <p:cNvSpPr>
              <a:spLocks noChangeArrowheads="1"/>
            </p:cNvSpPr>
            <p:nvPr/>
          </p:nvSpPr>
          <p:spPr bwMode="auto">
            <a:xfrm>
              <a:off x="4506" y="2454"/>
              <a:ext cx="234" cy="228"/>
            </a:xfrm>
            <a:prstGeom prst="ellipse">
              <a:avLst/>
            </a:prstGeom>
            <a:solidFill>
              <a:schemeClr val="folHlink">
                <a:alpha val="76862"/>
              </a:schemeClr>
            </a:solidFill>
            <a:ln w="12700">
              <a:solidFill>
                <a:schemeClr val="tx1"/>
              </a:solidFill>
              <a:round/>
              <a:headEnd/>
              <a:tailEnd/>
            </a:ln>
          </p:spPr>
          <p:txBody>
            <a:bodyPr wrap="none" anchor="ctr"/>
            <a:lstStyle/>
            <a:p>
              <a:endParaRPr lang="en-US"/>
            </a:p>
          </p:txBody>
        </p:sp>
        <p:sp>
          <p:nvSpPr>
            <p:cNvPr id="1100" name="Text Box 193"/>
            <p:cNvSpPr txBox="1">
              <a:spLocks noChangeArrowheads="1"/>
            </p:cNvSpPr>
            <p:nvPr/>
          </p:nvSpPr>
          <p:spPr bwMode="auto">
            <a:xfrm>
              <a:off x="4502" y="2372"/>
              <a:ext cx="239" cy="327"/>
            </a:xfrm>
            <a:prstGeom prst="rect">
              <a:avLst/>
            </a:prstGeom>
            <a:noFill/>
            <a:ln w="9525">
              <a:noFill/>
              <a:miter lim="800000"/>
              <a:headEnd/>
              <a:tailEnd/>
            </a:ln>
          </p:spPr>
          <p:txBody>
            <a:bodyPr wrap="none">
              <a:spAutoFit/>
            </a:bodyPr>
            <a:lstStyle/>
            <a:p>
              <a:pPr algn="l" eaLnBrk="0" hangingPunct="0"/>
              <a:r>
                <a:rPr lang="en-US" sz="2800" b="1">
                  <a:latin typeface="Symbol" pitchFamily="18"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427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9"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9"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9"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par>
                                <p:cTn id="64" presetID="9"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par>
                                <p:cTn id="67" presetID="9"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dissolve">
                                      <p:cBhvr>
                                        <p:cTn id="69" dur="500"/>
                                        <p:tgtEl>
                                          <p:spTgt spid="23"/>
                                        </p:tgtEl>
                                      </p:cBhvr>
                                    </p:animEffect>
                                  </p:childTnLst>
                                </p:cTn>
                              </p:par>
                              <p:par>
                                <p:cTn id="70" presetID="9"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par>
                                <p:cTn id="82" presetID="9"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par>
                                <p:cTn id="88" presetID="9"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par>
                                <p:cTn id="91" presetID="9"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dissolve">
                                      <p:cBhvr>
                                        <p:cTn id="93" dur="500"/>
                                        <p:tgtEl>
                                          <p:spTgt spid="31"/>
                                        </p:tgtEl>
                                      </p:cBhvr>
                                    </p:animEffect>
                                  </p:childTnLst>
                                </p:cTn>
                              </p:par>
                              <p:par>
                                <p:cTn id="94" presetID="9" presetClass="entr" presetSubtype="0" fill="hold" nodeType="withEffect">
                                  <p:stCondLst>
                                    <p:cond delay="0"/>
                                  </p:stCondLst>
                                  <p:childTnLst>
                                    <p:set>
                                      <p:cBhvr>
                                        <p:cTn id="95" dur="1" fill="hold">
                                          <p:stCondLst>
                                            <p:cond delay="0"/>
                                          </p:stCondLst>
                                        </p:cTn>
                                        <p:tgtEl>
                                          <p:spTgt spid="1024"/>
                                        </p:tgtEl>
                                        <p:attrNameLst>
                                          <p:attrName>style.visibility</p:attrName>
                                        </p:attrNameLst>
                                      </p:cBhvr>
                                      <p:to>
                                        <p:strVal val="visible"/>
                                      </p:to>
                                    </p:set>
                                    <p:animEffect transition="in" filter="dissolve">
                                      <p:cBhvr>
                                        <p:cTn id="96" dur="500"/>
                                        <p:tgtEl>
                                          <p:spTgt spid="1024"/>
                                        </p:tgtEl>
                                      </p:cBhvr>
                                    </p:animEffect>
                                  </p:childTnLst>
                                </p:cTn>
                              </p:par>
                              <p:par>
                                <p:cTn id="97" presetID="9" presetClass="entr" presetSubtype="0" fill="hold" nodeType="withEffect">
                                  <p:stCondLst>
                                    <p:cond delay="0"/>
                                  </p:stCondLst>
                                  <p:childTnLst>
                                    <p:set>
                                      <p:cBhvr>
                                        <p:cTn id="98" dur="1" fill="hold">
                                          <p:stCondLst>
                                            <p:cond delay="0"/>
                                          </p:stCondLst>
                                        </p:cTn>
                                        <p:tgtEl>
                                          <p:spTgt spid="1025"/>
                                        </p:tgtEl>
                                        <p:attrNameLst>
                                          <p:attrName>style.visibility</p:attrName>
                                        </p:attrNameLst>
                                      </p:cBhvr>
                                      <p:to>
                                        <p:strVal val="visible"/>
                                      </p:to>
                                    </p:set>
                                    <p:animEffect transition="in" filter="dissolve">
                                      <p:cBhvr>
                                        <p:cTn id="99" dur="500"/>
                                        <p:tgtEl>
                                          <p:spTgt spid="1025"/>
                                        </p:tgtEl>
                                      </p:cBhvr>
                                    </p:animEffect>
                                  </p:childTnLst>
                                </p:cTn>
                              </p:par>
                              <p:par>
                                <p:cTn id="100" presetID="9" presetClass="entr" presetSubtype="0" fill="hold" nodeType="withEffect">
                                  <p:stCondLst>
                                    <p:cond delay="0"/>
                                  </p:stCondLst>
                                  <p:childTnLst>
                                    <p:set>
                                      <p:cBhvr>
                                        <p:cTn id="101" dur="1" fill="hold">
                                          <p:stCondLst>
                                            <p:cond delay="0"/>
                                          </p:stCondLst>
                                        </p:cTn>
                                        <p:tgtEl>
                                          <p:spTgt spid="1028"/>
                                        </p:tgtEl>
                                        <p:attrNameLst>
                                          <p:attrName>style.visibility</p:attrName>
                                        </p:attrNameLst>
                                      </p:cBhvr>
                                      <p:to>
                                        <p:strVal val="visible"/>
                                      </p:to>
                                    </p:set>
                                    <p:animEffect transition="in" filter="dissolve">
                                      <p:cBhvr>
                                        <p:cTn id="102" dur="500"/>
                                        <p:tgtEl>
                                          <p:spTgt spid="1028"/>
                                        </p:tgtEl>
                                      </p:cBhvr>
                                    </p:animEffect>
                                  </p:childTnLst>
                                </p:cTn>
                              </p:par>
                              <p:par>
                                <p:cTn id="103" presetID="9" presetClass="entr" presetSubtype="0" fill="hold" nodeType="withEffect">
                                  <p:stCondLst>
                                    <p:cond delay="0"/>
                                  </p:stCondLst>
                                  <p:childTnLst>
                                    <p:set>
                                      <p:cBhvr>
                                        <p:cTn id="104" dur="1" fill="hold">
                                          <p:stCondLst>
                                            <p:cond delay="0"/>
                                          </p:stCondLst>
                                        </p:cTn>
                                        <p:tgtEl>
                                          <p:spTgt spid="1031"/>
                                        </p:tgtEl>
                                        <p:attrNameLst>
                                          <p:attrName>style.visibility</p:attrName>
                                        </p:attrNameLst>
                                      </p:cBhvr>
                                      <p:to>
                                        <p:strVal val="visible"/>
                                      </p:to>
                                    </p:set>
                                    <p:animEffect transition="in" filter="dissolve">
                                      <p:cBhvr>
                                        <p:cTn id="105" dur="500"/>
                                        <p:tgtEl>
                                          <p:spTgt spid="1031"/>
                                        </p:tgtEl>
                                      </p:cBhvr>
                                    </p:animEffect>
                                  </p:childTnLst>
                                </p:cTn>
                              </p:par>
                              <p:par>
                                <p:cTn id="106" presetID="9" presetClass="entr" presetSubtype="0" fill="hold" nodeType="withEffect">
                                  <p:stCondLst>
                                    <p:cond delay="0"/>
                                  </p:stCondLst>
                                  <p:childTnLst>
                                    <p:set>
                                      <p:cBhvr>
                                        <p:cTn id="107" dur="1" fill="hold">
                                          <p:stCondLst>
                                            <p:cond delay="0"/>
                                          </p:stCondLst>
                                        </p:cTn>
                                        <p:tgtEl>
                                          <p:spTgt spid="1032"/>
                                        </p:tgtEl>
                                        <p:attrNameLst>
                                          <p:attrName>style.visibility</p:attrName>
                                        </p:attrNameLst>
                                      </p:cBhvr>
                                      <p:to>
                                        <p:strVal val="visible"/>
                                      </p:to>
                                    </p:set>
                                    <p:animEffect transition="in" filter="dissolve">
                                      <p:cBhvr>
                                        <p:cTn id="108" dur="500"/>
                                        <p:tgtEl>
                                          <p:spTgt spid="1032"/>
                                        </p:tgtEl>
                                      </p:cBhvr>
                                    </p:animEffect>
                                  </p:childTnLst>
                                </p:cTn>
                              </p:par>
                              <p:par>
                                <p:cTn id="109" presetID="9" presetClass="entr" presetSubtype="0" fill="hold" nodeType="withEffect">
                                  <p:stCondLst>
                                    <p:cond delay="0"/>
                                  </p:stCondLst>
                                  <p:childTnLst>
                                    <p:set>
                                      <p:cBhvr>
                                        <p:cTn id="110" dur="1" fill="hold">
                                          <p:stCondLst>
                                            <p:cond delay="0"/>
                                          </p:stCondLst>
                                        </p:cTn>
                                        <p:tgtEl>
                                          <p:spTgt spid="1034"/>
                                        </p:tgtEl>
                                        <p:attrNameLst>
                                          <p:attrName>style.visibility</p:attrName>
                                        </p:attrNameLst>
                                      </p:cBhvr>
                                      <p:to>
                                        <p:strVal val="visible"/>
                                      </p:to>
                                    </p:set>
                                    <p:animEffect transition="in" filter="dissolve">
                                      <p:cBhvr>
                                        <p:cTn id="111" dur="500"/>
                                        <p:tgtEl>
                                          <p:spTgt spid="1034"/>
                                        </p:tgtEl>
                                      </p:cBhvr>
                                    </p:animEffect>
                                  </p:childTnLst>
                                </p:cTn>
                              </p:par>
                              <p:par>
                                <p:cTn id="112" presetID="9" presetClass="entr" presetSubtype="0" fill="hold" nodeType="withEffect">
                                  <p:stCondLst>
                                    <p:cond delay="0"/>
                                  </p:stCondLst>
                                  <p:childTnLst>
                                    <p:set>
                                      <p:cBhvr>
                                        <p:cTn id="113" dur="1" fill="hold">
                                          <p:stCondLst>
                                            <p:cond delay="0"/>
                                          </p:stCondLst>
                                        </p:cTn>
                                        <p:tgtEl>
                                          <p:spTgt spid="1029"/>
                                        </p:tgtEl>
                                        <p:attrNameLst>
                                          <p:attrName>style.visibility</p:attrName>
                                        </p:attrNameLst>
                                      </p:cBhvr>
                                      <p:to>
                                        <p:strVal val="visible"/>
                                      </p:to>
                                    </p:set>
                                    <p:animEffect transition="in" filter="dissolve">
                                      <p:cBhvr>
                                        <p:cTn id="114" dur="500"/>
                                        <p:tgtEl>
                                          <p:spTgt spid="102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2438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2438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438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3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2438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2438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5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53"/>
                                        </p:tgtEl>
                                        <p:attrNameLst>
                                          <p:attrName>style.visibility</p:attrName>
                                        </p:attrNameLst>
                                      </p:cBhvr>
                                      <p:to>
                                        <p:strVal val="visible"/>
                                      </p:to>
                                    </p:set>
                                  </p:childTnLst>
                                </p:cTn>
                              </p:par>
                              <p:par>
                                <p:cTn id="143" presetID="35" presetClass="emph" presetSubtype="0" fill="hold" nodeType="withEffect">
                                  <p:stCondLst>
                                    <p:cond delay="0"/>
                                  </p:stCondLst>
                                  <p:childTnLst>
                                    <p:anim calcmode="discrete" valueType="str">
                                      <p:cBhvr>
                                        <p:cTn id="144" dur="1000" fill="hold"/>
                                        <p:tgtEl>
                                          <p:spTgt spid="1053"/>
                                        </p:tgtEl>
                                        <p:attrNameLst>
                                          <p:attrName>style.visibility</p:attrName>
                                        </p:attrNameLst>
                                      </p:cBhvr>
                                      <p:tavLst>
                                        <p:tav tm="0">
                                          <p:val>
                                            <p:strVal val="hidden"/>
                                          </p:val>
                                        </p:tav>
                                        <p:tav tm="50000">
                                          <p:val>
                                            <p:strVal val="visible"/>
                                          </p:val>
                                        </p:tav>
                                      </p:tavLst>
                                    </p:anim>
                                  </p:childTnLst>
                                </p:cTn>
                              </p:par>
                              <p:par>
                                <p:cTn id="145" presetID="1" presetClass="entr" presetSubtype="0" fill="hold" grpId="0" nodeType="withEffect">
                                  <p:stCondLst>
                                    <p:cond delay="0"/>
                                  </p:stCondLst>
                                  <p:childTnLst>
                                    <p:set>
                                      <p:cBhvr>
                                        <p:cTn id="146" dur="1" fill="hold">
                                          <p:stCondLst>
                                            <p:cond delay="0"/>
                                          </p:stCondLst>
                                        </p:cTn>
                                        <p:tgtEl>
                                          <p:spTgt spid="224387"/>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24383"/>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22438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childTnLst>
                                </p:cTn>
                              </p:par>
                            </p:childTnLst>
                          </p:cTn>
                        </p:par>
                        <p:par>
                          <p:cTn id="155" fill="hold">
                            <p:stCondLst>
                              <p:cond delay="0"/>
                            </p:stCondLst>
                            <p:childTnLst>
                              <p:par>
                                <p:cTn id="156" presetID="1" presetClass="entr" presetSubtype="0" fill="hold" nodeType="afterEffect">
                                  <p:stCondLst>
                                    <p:cond delay="500"/>
                                  </p:stCondLst>
                                  <p:childTnLst>
                                    <p:set>
                                      <p:cBhvr>
                                        <p:cTn id="157" dur="1" fill="hold">
                                          <p:stCondLst>
                                            <p:cond delay="0"/>
                                          </p:stCondLst>
                                        </p:cTn>
                                        <p:tgtEl>
                                          <p:spTgt spid="1036"/>
                                        </p:tgtEl>
                                        <p:attrNameLst>
                                          <p:attrName>style.visibility</p:attrName>
                                        </p:attrNameLst>
                                      </p:cBhvr>
                                      <p:to>
                                        <p:strVal val="visible"/>
                                      </p:to>
                                    </p:set>
                                  </p:childTnLst>
                                </p:cTn>
                              </p:par>
                            </p:childTnLst>
                          </p:cTn>
                        </p:par>
                        <p:par>
                          <p:cTn id="158" fill="hold">
                            <p:stCondLst>
                              <p:cond delay="500"/>
                            </p:stCondLst>
                            <p:childTnLst>
                              <p:par>
                                <p:cTn id="159" presetID="1" presetClass="entr" presetSubtype="0" fill="hold" nodeType="afterEffect">
                                  <p:stCondLst>
                                    <p:cond delay="500"/>
                                  </p:stCondLst>
                                  <p:childTnLst>
                                    <p:set>
                                      <p:cBhvr>
                                        <p:cTn id="160" dur="1" fill="hold">
                                          <p:stCondLst>
                                            <p:cond delay="0"/>
                                          </p:stCondLst>
                                        </p:cTn>
                                        <p:tgtEl>
                                          <p:spTgt spid="1037"/>
                                        </p:tgtEl>
                                        <p:attrNameLst>
                                          <p:attrName>style.visibility</p:attrName>
                                        </p:attrNameLst>
                                      </p:cBhvr>
                                      <p:to>
                                        <p:strVal val="visible"/>
                                      </p:to>
                                    </p:set>
                                  </p:childTnLst>
                                </p:cTn>
                              </p:par>
                            </p:childTnLst>
                          </p:cTn>
                        </p:par>
                        <p:par>
                          <p:cTn id="161" fill="hold">
                            <p:stCondLst>
                              <p:cond delay="1000"/>
                            </p:stCondLst>
                            <p:childTnLst>
                              <p:par>
                                <p:cTn id="162" presetID="1" presetClass="entr" presetSubtype="0" fill="hold" nodeType="afterEffect">
                                  <p:stCondLst>
                                    <p:cond delay="500"/>
                                  </p:stCondLst>
                                  <p:childTnLst>
                                    <p:set>
                                      <p:cBhvr>
                                        <p:cTn id="163" dur="1" fill="hold">
                                          <p:stCondLst>
                                            <p:cond delay="0"/>
                                          </p:stCondLst>
                                        </p:cTn>
                                        <p:tgtEl>
                                          <p:spTgt spid="1038"/>
                                        </p:tgtEl>
                                        <p:attrNameLst>
                                          <p:attrName>style.visibility</p:attrName>
                                        </p:attrNameLst>
                                      </p:cBhvr>
                                      <p:to>
                                        <p:strVal val="visible"/>
                                      </p:to>
                                    </p:set>
                                  </p:childTnLst>
                                </p:cTn>
                              </p:par>
                            </p:childTnLst>
                          </p:cTn>
                        </p:par>
                        <p:par>
                          <p:cTn id="164" fill="hold">
                            <p:stCondLst>
                              <p:cond delay="1500"/>
                            </p:stCondLst>
                            <p:childTnLst>
                              <p:par>
                                <p:cTn id="165" presetID="1" presetClass="entr" presetSubtype="0" fill="hold" nodeType="afterEffect">
                                  <p:stCondLst>
                                    <p:cond delay="500"/>
                                  </p:stCondLst>
                                  <p:childTnLst>
                                    <p:set>
                                      <p:cBhvr>
                                        <p:cTn id="166" dur="1" fill="hold">
                                          <p:stCondLst>
                                            <p:cond delay="0"/>
                                          </p:stCondLst>
                                        </p:cTn>
                                        <p:tgtEl>
                                          <p:spTgt spid="1039"/>
                                        </p:tgtEl>
                                        <p:attrNameLst>
                                          <p:attrName>style.visibility</p:attrName>
                                        </p:attrNameLst>
                                      </p:cBhvr>
                                      <p:to>
                                        <p:strVal val="visible"/>
                                      </p:to>
                                    </p:set>
                                  </p:childTnLst>
                                </p:cTn>
                              </p:par>
                            </p:childTnLst>
                          </p:cTn>
                        </p:par>
                        <p:par>
                          <p:cTn id="167" fill="hold">
                            <p:stCondLst>
                              <p:cond delay="2000"/>
                            </p:stCondLst>
                            <p:childTnLst>
                              <p:par>
                                <p:cTn id="168" presetID="1" presetClass="entr" presetSubtype="0" fill="hold" nodeType="afterEffect">
                                  <p:stCondLst>
                                    <p:cond delay="500"/>
                                  </p:stCondLst>
                                  <p:childTnLst>
                                    <p:set>
                                      <p:cBhvr>
                                        <p:cTn id="169" dur="1" fill="hold">
                                          <p:stCondLst>
                                            <p:cond delay="0"/>
                                          </p:stCondLst>
                                        </p:cTn>
                                        <p:tgtEl>
                                          <p:spTgt spid="1040"/>
                                        </p:tgtEl>
                                        <p:attrNameLst>
                                          <p:attrName>style.visibility</p:attrName>
                                        </p:attrNameLst>
                                      </p:cBhvr>
                                      <p:to>
                                        <p:strVal val="visible"/>
                                      </p:to>
                                    </p:set>
                                  </p:childTnLst>
                                </p:cTn>
                              </p:par>
                            </p:childTnLst>
                          </p:cTn>
                        </p:par>
                        <p:par>
                          <p:cTn id="170" fill="hold">
                            <p:stCondLst>
                              <p:cond delay="2500"/>
                            </p:stCondLst>
                            <p:childTnLst>
                              <p:par>
                                <p:cTn id="171" presetID="1" presetClass="entr" presetSubtype="0" fill="hold" nodeType="afterEffect">
                                  <p:stCondLst>
                                    <p:cond delay="500"/>
                                  </p:stCondLst>
                                  <p:childTnLst>
                                    <p:set>
                                      <p:cBhvr>
                                        <p:cTn id="172" dur="1" fill="hold">
                                          <p:stCondLst>
                                            <p:cond delay="0"/>
                                          </p:stCondLst>
                                        </p:cTn>
                                        <p:tgtEl>
                                          <p:spTgt spid="1041"/>
                                        </p:tgtEl>
                                        <p:attrNameLst>
                                          <p:attrName>style.visibility</p:attrName>
                                        </p:attrNameLst>
                                      </p:cBhvr>
                                      <p:to>
                                        <p:strVal val="visible"/>
                                      </p:to>
                                    </p:set>
                                  </p:childTnLst>
                                </p:cTn>
                              </p:par>
                            </p:childTnLst>
                          </p:cTn>
                        </p:par>
                        <p:par>
                          <p:cTn id="173" fill="hold">
                            <p:stCondLst>
                              <p:cond delay="3000"/>
                            </p:stCondLst>
                            <p:childTnLst>
                              <p:par>
                                <p:cTn id="174" presetID="1" presetClass="entr" presetSubtype="0" fill="hold" nodeType="afterEffect">
                                  <p:stCondLst>
                                    <p:cond delay="500"/>
                                  </p:stCondLst>
                                  <p:childTnLst>
                                    <p:set>
                                      <p:cBhvr>
                                        <p:cTn id="175" dur="1" fill="hold">
                                          <p:stCondLst>
                                            <p:cond delay="0"/>
                                          </p:stCondLst>
                                        </p:cTn>
                                        <p:tgtEl>
                                          <p:spTgt spid="1042"/>
                                        </p:tgtEl>
                                        <p:attrNameLst>
                                          <p:attrName>style.visibility</p:attrName>
                                        </p:attrNameLst>
                                      </p:cBhvr>
                                      <p:to>
                                        <p:strVal val="visible"/>
                                      </p:to>
                                    </p:set>
                                  </p:childTnLst>
                                </p:cTn>
                              </p:par>
                            </p:childTnLst>
                          </p:cTn>
                        </p:par>
                        <p:par>
                          <p:cTn id="176" fill="hold">
                            <p:stCondLst>
                              <p:cond delay="3500"/>
                            </p:stCondLst>
                            <p:childTnLst>
                              <p:par>
                                <p:cTn id="177" presetID="1" presetClass="entr" presetSubtype="0" fill="hold" nodeType="afterEffect">
                                  <p:stCondLst>
                                    <p:cond delay="500"/>
                                  </p:stCondLst>
                                  <p:childTnLst>
                                    <p:set>
                                      <p:cBhvr>
                                        <p:cTn id="178" dur="1" fill="hold">
                                          <p:stCondLst>
                                            <p:cond delay="0"/>
                                          </p:stCondLst>
                                        </p:cTn>
                                        <p:tgtEl>
                                          <p:spTgt spid="1043"/>
                                        </p:tgtEl>
                                        <p:attrNameLst>
                                          <p:attrName>style.visibility</p:attrName>
                                        </p:attrNameLst>
                                      </p:cBhvr>
                                      <p:to>
                                        <p:strVal val="visible"/>
                                      </p:to>
                                    </p:set>
                                  </p:childTnLst>
                                </p:cTn>
                              </p:par>
                            </p:childTnLst>
                          </p:cTn>
                        </p:par>
                        <p:par>
                          <p:cTn id="179" fill="hold">
                            <p:stCondLst>
                              <p:cond delay="4000"/>
                            </p:stCondLst>
                            <p:childTnLst>
                              <p:par>
                                <p:cTn id="180" presetID="1" presetClass="entr" presetSubtype="0" fill="hold" nodeType="afterEffect">
                                  <p:stCondLst>
                                    <p:cond delay="500"/>
                                  </p:stCondLst>
                                  <p:childTnLst>
                                    <p:set>
                                      <p:cBhvr>
                                        <p:cTn id="181" dur="1" fill="hold">
                                          <p:stCondLst>
                                            <p:cond delay="0"/>
                                          </p:stCondLst>
                                        </p:cTn>
                                        <p:tgtEl>
                                          <p:spTgt spid="1044"/>
                                        </p:tgtEl>
                                        <p:attrNameLst>
                                          <p:attrName>style.visibility</p:attrName>
                                        </p:attrNameLst>
                                      </p:cBhvr>
                                      <p:to>
                                        <p:strVal val="visible"/>
                                      </p:to>
                                    </p:set>
                                  </p:childTnLst>
                                </p:cTn>
                              </p:par>
                            </p:childTnLst>
                          </p:cTn>
                        </p:par>
                        <p:par>
                          <p:cTn id="182" fill="hold">
                            <p:stCondLst>
                              <p:cond delay="4500"/>
                            </p:stCondLst>
                            <p:childTnLst>
                              <p:par>
                                <p:cTn id="183" presetID="1" presetClass="entr" presetSubtype="0" fill="hold" nodeType="afterEffect">
                                  <p:stCondLst>
                                    <p:cond delay="500"/>
                                  </p:stCondLst>
                                  <p:childTnLst>
                                    <p:set>
                                      <p:cBhvr>
                                        <p:cTn id="184" dur="1" fill="hold">
                                          <p:stCondLst>
                                            <p:cond delay="0"/>
                                          </p:stCondLst>
                                        </p:cTn>
                                        <p:tgtEl>
                                          <p:spTgt spid="1045"/>
                                        </p:tgtEl>
                                        <p:attrNameLst>
                                          <p:attrName>style.visibility</p:attrName>
                                        </p:attrNameLst>
                                      </p:cBhvr>
                                      <p:to>
                                        <p:strVal val="visible"/>
                                      </p:to>
                                    </p:set>
                                  </p:childTnLst>
                                </p:cTn>
                              </p:par>
                            </p:childTnLst>
                          </p:cTn>
                        </p:par>
                        <p:par>
                          <p:cTn id="185" fill="hold">
                            <p:stCondLst>
                              <p:cond delay="5000"/>
                            </p:stCondLst>
                            <p:childTnLst>
                              <p:par>
                                <p:cTn id="186" presetID="1" presetClass="entr" presetSubtype="0" fill="hold" nodeType="afterEffect">
                                  <p:stCondLst>
                                    <p:cond delay="500"/>
                                  </p:stCondLst>
                                  <p:childTnLst>
                                    <p:set>
                                      <p:cBhvr>
                                        <p:cTn id="187" dur="1" fill="hold">
                                          <p:stCondLst>
                                            <p:cond delay="0"/>
                                          </p:stCondLst>
                                        </p:cTn>
                                        <p:tgtEl>
                                          <p:spTgt spid="1046"/>
                                        </p:tgtEl>
                                        <p:attrNameLst>
                                          <p:attrName>style.visibility</p:attrName>
                                        </p:attrNameLst>
                                      </p:cBhvr>
                                      <p:to>
                                        <p:strVal val="visible"/>
                                      </p:to>
                                    </p:set>
                                  </p:childTnLst>
                                </p:cTn>
                              </p:par>
                            </p:childTnLst>
                          </p:cTn>
                        </p:par>
                        <p:par>
                          <p:cTn id="188" fill="hold">
                            <p:stCondLst>
                              <p:cond delay="5500"/>
                            </p:stCondLst>
                            <p:childTnLst>
                              <p:par>
                                <p:cTn id="189" presetID="1" presetClass="entr" presetSubtype="0" fill="hold" nodeType="afterEffect">
                                  <p:stCondLst>
                                    <p:cond delay="500"/>
                                  </p:stCondLst>
                                  <p:childTnLst>
                                    <p:set>
                                      <p:cBhvr>
                                        <p:cTn id="190" dur="1" fill="hold">
                                          <p:stCondLst>
                                            <p:cond delay="0"/>
                                          </p:stCondLst>
                                        </p:cTn>
                                        <p:tgtEl>
                                          <p:spTgt spid="1047"/>
                                        </p:tgtEl>
                                        <p:attrNameLst>
                                          <p:attrName>style.visibility</p:attrName>
                                        </p:attrNameLst>
                                      </p:cBhvr>
                                      <p:to>
                                        <p:strVal val="visible"/>
                                      </p:to>
                                    </p:set>
                                  </p:childTnLst>
                                </p:cTn>
                              </p:par>
                            </p:childTnLst>
                          </p:cTn>
                        </p:par>
                        <p:par>
                          <p:cTn id="191" fill="hold">
                            <p:stCondLst>
                              <p:cond delay="6000"/>
                            </p:stCondLst>
                            <p:childTnLst>
                              <p:par>
                                <p:cTn id="192" presetID="1" presetClass="entr" presetSubtype="0" fill="hold" nodeType="afterEffect">
                                  <p:stCondLst>
                                    <p:cond delay="500"/>
                                  </p:stCondLst>
                                  <p:childTnLst>
                                    <p:set>
                                      <p:cBhvr>
                                        <p:cTn id="193" dur="1" fill="hold">
                                          <p:stCondLst>
                                            <p:cond delay="0"/>
                                          </p:stCondLst>
                                        </p:cTn>
                                        <p:tgtEl>
                                          <p:spTgt spid="1048"/>
                                        </p:tgtEl>
                                        <p:attrNameLst>
                                          <p:attrName>style.visibility</p:attrName>
                                        </p:attrNameLst>
                                      </p:cBhvr>
                                      <p:to>
                                        <p:strVal val="visible"/>
                                      </p:to>
                                    </p:set>
                                  </p:childTnLst>
                                </p:cTn>
                              </p:par>
                            </p:childTnLst>
                          </p:cTn>
                        </p:par>
                        <p:par>
                          <p:cTn id="194" fill="hold">
                            <p:stCondLst>
                              <p:cond delay="6500"/>
                            </p:stCondLst>
                            <p:childTnLst>
                              <p:par>
                                <p:cTn id="195" presetID="1" presetClass="entr" presetSubtype="0" fill="hold" nodeType="afterEffect">
                                  <p:stCondLst>
                                    <p:cond delay="500"/>
                                  </p:stCondLst>
                                  <p:childTnLst>
                                    <p:set>
                                      <p:cBhvr>
                                        <p:cTn id="196" dur="1" fill="hold">
                                          <p:stCondLst>
                                            <p:cond delay="0"/>
                                          </p:stCondLst>
                                        </p:cTn>
                                        <p:tgtEl>
                                          <p:spTgt spid="1049"/>
                                        </p:tgtEl>
                                        <p:attrNameLst>
                                          <p:attrName>style.visibility</p:attrName>
                                        </p:attrNameLst>
                                      </p:cBhvr>
                                      <p:to>
                                        <p:strVal val="visible"/>
                                      </p:to>
                                    </p:set>
                                  </p:childTnLst>
                                </p:cTn>
                              </p:par>
                            </p:childTnLst>
                          </p:cTn>
                        </p:par>
                        <p:par>
                          <p:cTn id="197" fill="hold">
                            <p:stCondLst>
                              <p:cond delay="7000"/>
                            </p:stCondLst>
                            <p:childTnLst>
                              <p:par>
                                <p:cTn id="198" presetID="1" presetClass="entr" presetSubtype="0" fill="hold" nodeType="afterEffect">
                                  <p:stCondLst>
                                    <p:cond delay="500"/>
                                  </p:stCondLst>
                                  <p:childTnLst>
                                    <p:set>
                                      <p:cBhvr>
                                        <p:cTn id="199" dur="1" fill="hold">
                                          <p:stCondLst>
                                            <p:cond delay="0"/>
                                          </p:stCondLst>
                                        </p:cTn>
                                        <p:tgtEl>
                                          <p:spTgt spid="1050"/>
                                        </p:tgtEl>
                                        <p:attrNameLst>
                                          <p:attrName>style.visibility</p:attrName>
                                        </p:attrNameLst>
                                      </p:cBhvr>
                                      <p:to>
                                        <p:strVal val="visible"/>
                                      </p:to>
                                    </p:set>
                                  </p:childTnLst>
                                </p:cTn>
                              </p:par>
                            </p:childTnLst>
                          </p:cTn>
                        </p:par>
                        <p:par>
                          <p:cTn id="200" fill="hold">
                            <p:stCondLst>
                              <p:cond delay="7500"/>
                            </p:stCondLst>
                            <p:childTnLst>
                              <p:par>
                                <p:cTn id="201" presetID="1" presetClass="entr" presetSubtype="0" fill="hold" nodeType="afterEffect">
                                  <p:stCondLst>
                                    <p:cond delay="500"/>
                                  </p:stCondLst>
                                  <p:childTnLst>
                                    <p:set>
                                      <p:cBhvr>
                                        <p:cTn id="202" dur="1" fill="hold">
                                          <p:stCondLst>
                                            <p:cond delay="0"/>
                                          </p:stCondLst>
                                        </p:cTn>
                                        <p:tgtEl>
                                          <p:spTgt spid="1051"/>
                                        </p:tgtEl>
                                        <p:attrNameLst>
                                          <p:attrName>style.visibility</p:attrName>
                                        </p:attrNameLst>
                                      </p:cBhvr>
                                      <p:to>
                                        <p:strVal val="visible"/>
                                      </p:to>
                                    </p:set>
                                  </p:childTnLst>
                                </p:cTn>
                              </p:par>
                            </p:childTnLst>
                          </p:cTn>
                        </p:par>
                        <p:par>
                          <p:cTn id="203" fill="hold">
                            <p:stCondLst>
                              <p:cond delay="8000"/>
                            </p:stCondLst>
                            <p:childTnLst>
                              <p:par>
                                <p:cTn id="204" presetID="1" presetClass="entr" presetSubtype="0" fill="hold" nodeType="afterEffect">
                                  <p:stCondLst>
                                    <p:cond delay="500"/>
                                  </p:stCondLst>
                                  <p:childTnLst>
                                    <p:set>
                                      <p:cBhvr>
                                        <p:cTn id="205" dur="1" fill="hold">
                                          <p:stCondLst>
                                            <p:cond delay="0"/>
                                          </p:stCondLst>
                                        </p:cTn>
                                        <p:tgtEl>
                                          <p:spTgt spid="1052"/>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nodeType="clickEffect">
                                  <p:stCondLst>
                                    <p:cond delay="0"/>
                                  </p:stCondLst>
                                  <p:childTnLst>
                                    <p:set>
                                      <p:cBhvr>
                                        <p:cTn id="209" dur="1" fill="hold">
                                          <p:stCondLst>
                                            <p:cond delay="0"/>
                                          </p:stCondLst>
                                        </p:cTn>
                                        <p:tgtEl>
                                          <p:spTgt spid="224272">
                                            <p:txEl>
                                              <p:pRg st="0" end="0"/>
                                            </p:txEl>
                                          </p:spTgt>
                                        </p:tgtEl>
                                        <p:attrNameLst>
                                          <p:attrName>style.visibility</p:attrName>
                                        </p:attrNameLst>
                                      </p:cBhvr>
                                      <p:to>
                                        <p:strVal val="visible"/>
                                      </p:to>
                                    </p:set>
                                    <p:animEffect transition="in" filter="dissolve">
                                      <p:cBhvr>
                                        <p:cTn id="210" dur="500"/>
                                        <p:tgtEl>
                                          <p:spTgt spid="224272">
                                            <p:txEl>
                                              <p:pRg st="0" end="0"/>
                                            </p:txEl>
                                          </p:spTgt>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nodeType="clickEffect">
                                  <p:stCondLst>
                                    <p:cond delay="0"/>
                                  </p:stCondLst>
                                  <p:childTnLst>
                                    <p:set>
                                      <p:cBhvr>
                                        <p:cTn id="214" dur="1" fill="hold">
                                          <p:stCondLst>
                                            <p:cond delay="0"/>
                                          </p:stCondLst>
                                        </p:cTn>
                                        <p:tgtEl>
                                          <p:spTgt spid="224272">
                                            <p:txEl>
                                              <p:pRg st="2" end="2"/>
                                            </p:txEl>
                                          </p:spTgt>
                                        </p:tgtEl>
                                        <p:attrNameLst>
                                          <p:attrName>style.visibility</p:attrName>
                                        </p:attrNameLst>
                                      </p:cBhvr>
                                      <p:to>
                                        <p:strVal val="visible"/>
                                      </p:to>
                                    </p:set>
                                    <p:animEffect transition="in" filter="dissolve">
                                      <p:cBhvr>
                                        <p:cTn id="215" dur="500"/>
                                        <p:tgtEl>
                                          <p:spTgt spid="224272">
                                            <p:txEl>
                                              <p:pRg st="2" end="2"/>
                                            </p:txEl>
                                          </p:spTgt>
                                        </p:tgtEl>
                                      </p:cBhvr>
                                    </p:animEffect>
                                  </p:childTnLst>
                                </p:cTn>
                              </p:par>
                              <p:par>
                                <p:cTn id="216" presetID="1" presetClass="entr" presetSubtype="0" fill="hold" nodeType="withEffect">
                                  <p:stCondLst>
                                    <p:cond delay="0"/>
                                  </p:stCondLst>
                                  <p:childTnLst>
                                    <p:set>
                                      <p:cBhvr>
                                        <p:cTn id="217" dur="1" fill="hold">
                                          <p:stCondLst>
                                            <p:cond delay="0"/>
                                          </p:stCondLst>
                                        </p:cTn>
                                        <p:tgtEl>
                                          <p:spTgt spid="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3" grpId="0" animBg="1"/>
      <p:bldP spid="224275" grpId="0" animBg="1"/>
      <p:bldP spid="224276" grpId="0" animBg="1"/>
      <p:bldP spid="224382" grpId="0" animBg="1"/>
      <p:bldP spid="224383" grpId="0" animBg="1"/>
      <p:bldP spid="224383" grpId="1" animBg="1"/>
      <p:bldP spid="224384" grpId="0" animBg="1"/>
      <p:bldP spid="224384" grpId="1" animBg="1"/>
      <p:bldP spid="224385" grpId="0" animBg="1"/>
      <p:bldP spid="224386" grpId="0" animBg="1"/>
      <p:bldP spid="2243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When the electrical and chemical gradient is equally powerful (in opposite directions)- </a:t>
            </a:r>
            <a:r>
              <a:rPr lang="en-US" b="1" u="sng" dirty="0" smtClean="0"/>
              <a:t>Nernst potential: No net gain or loss.</a:t>
            </a:r>
            <a:r>
              <a:rPr lang="en-US" dirty="0" smtClean="0"/>
              <a:t> </a:t>
            </a:r>
            <a:r>
              <a:rPr lang="en-US" b="1" dirty="0" smtClean="0"/>
              <a:t>Cells with resting membrane potential are at - 70mV. They are not at their resting K potential.</a:t>
            </a:r>
            <a:r>
              <a:rPr lang="en-US" dirty="0" smtClean="0"/>
              <a:t> If  more K channels are open , there will be more movement of K out of the cell, and the potential will get </a:t>
            </a:r>
            <a:r>
              <a:rPr lang="en-US" i="1" dirty="0" smtClean="0"/>
              <a:t>closer</a:t>
            </a:r>
            <a:r>
              <a:rPr lang="en-US" dirty="0" smtClean="0"/>
              <a:t> to-94 mV (at which time, the cell will reach equilibrium, and the cell will die; but the body does not let it get that far).</a:t>
            </a:r>
          </a:p>
          <a:p>
            <a:pPr>
              <a:buFontTx/>
              <a:buNone/>
            </a:pPr>
            <a:r>
              <a:rPr lang="en-US" dirty="0" smtClean="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The electrical potential that counters net diffusion of K</a:t>
            </a:r>
            <a:r>
              <a:rPr lang="en-US" b="1" baseline="30000" dirty="0" smtClean="0"/>
              <a:t>+</a:t>
            </a:r>
            <a:r>
              <a:rPr lang="en-US" b="1" dirty="0" smtClean="0"/>
              <a:t> is called the K</a:t>
            </a:r>
            <a:r>
              <a:rPr lang="en-US" b="1" baseline="30000" dirty="0" smtClean="0"/>
              <a:t>+</a:t>
            </a:r>
            <a:r>
              <a:rPr lang="en-US" b="1" dirty="0" smtClean="0"/>
              <a:t> equilibrium potential (E</a:t>
            </a:r>
            <a:r>
              <a:rPr lang="en-US" b="1" baseline="-25000" dirty="0" smtClean="0"/>
              <a:t>K</a:t>
            </a:r>
            <a:r>
              <a:rPr lang="en-US" b="1" dirty="0" smtClean="0"/>
              <a:t>).</a:t>
            </a:r>
            <a:endParaRPr lang="en-US" dirty="0" smtClean="0"/>
          </a:p>
          <a:p>
            <a:r>
              <a:rPr lang="en-US" b="1" dirty="0" smtClean="0"/>
              <a:t>The equilibrium potential of K is - 94 mV</a:t>
            </a:r>
            <a:endParaRPr lang="en-US" dirty="0" smtClean="0"/>
          </a:p>
          <a:p>
            <a:r>
              <a:rPr lang="en-US" b="1" dirty="0" smtClean="0"/>
              <a:t>So, if the membrane were permeable only to K+, mV would be -94 mV (cell death from equilibrium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769FEFDA-B6E4-47B8-BEFF-6AD18B255960}" type="slidenum">
              <a:rPr lang="en-US" smtClean="0"/>
              <a:pPr/>
              <a:t>14</a:t>
            </a:fld>
            <a:endParaRPr lang="en-US" smtClean="0"/>
          </a:p>
        </p:txBody>
      </p:sp>
      <p:sp>
        <p:nvSpPr>
          <p:cNvPr id="30723" name="Text Box 2"/>
          <p:cNvSpPr txBox="1">
            <a:spLocks noChangeArrowheads="1"/>
          </p:cNvSpPr>
          <p:nvPr/>
        </p:nvSpPr>
        <p:spPr bwMode="auto">
          <a:xfrm>
            <a:off x="533400" y="685800"/>
            <a:ext cx="5486400" cy="641350"/>
          </a:xfrm>
          <a:prstGeom prst="rect">
            <a:avLst/>
          </a:prstGeom>
          <a:noFill/>
          <a:ln w="9525">
            <a:noFill/>
            <a:miter lim="800000"/>
            <a:headEnd/>
            <a:tailEnd/>
          </a:ln>
        </p:spPr>
        <p:txBody>
          <a:bodyPr>
            <a:spAutoFit/>
          </a:bodyPr>
          <a:lstStyle/>
          <a:p>
            <a:pPr algn="l" eaLnBrk="0" hangingPunct="0"/>
            <a:r>
              <a:rPr lang="en-US" sz="3600" b="1">
                <a:latin typeface="Times"/>
              </a:rPr>
              <a:t>Simplest Case Scenario:</a:t>
            </a:r>
            <a:endParaRPr lang="en-US" sz="2800" b="1"/>
          </a:p>
        </p:txBody>
      </p:sp>
      <p:grpSp>
        <p:nvGrpSpPr>
          <p:cNvPr id="2" name="Group 3"/>
          <p:cNvGrpSpPr>
            <a:grpSpLocks/>
          </p:cNvGrpSpPr>
          <p:nvPr/>
        </p:nvGrpSpPr>
        <p:grpSpPr bwMode="auto">
          <a:xfrm rot="-5400000">
            <a:off x="5584031" y="5466557"/>
            <a:ext cx="1471613" cy="88900"/>
            <a:chOff x="1056" y="2448"/>
            <a:chExt cx="1296" cy="336"/>
          </a:xfrm>
        </p:grpSpPr>
        <p:sp>
          <p:nvSpPr>
            <p:cNvPr id="30980" name="Oval 4"/>
            <p:cNvSpPr>
              <a:spLocks noChangeArrowheads="1"/>
            </p:cNvSpPr>
            <p:nvPr/>
          </p:nvSpPr>
          <p:spPr bwMode="auto">
            <a:xfrm>
              <a:off x="105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1" name="Oval 5"/>
            <p:cNvSpPr>
              <a:spLocks noChangeArrowheads="1"/>
            </p:cNvSpPr>
            <p:nvPr/>
          </p:nvSpPr>
          <p:spPr bwMode="auto">
            <a:xfrm>
              <a:off x="120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2" name="Oval 6"/>
            <p:cNvSpPr>
              <a:spLocks noChangeArrowheads="1"/>
            </p:cNvSpPr>
            <p:nvPr/>
          </p:nvSpPr>
          <p:spPr bwMode="auto">
            <a:xfrm>
              <a:off x="134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3" name="Oval 7"/>
            <p:cNvSpPr>
              <a:spLocks noChangeArrowheads="1"/>
            </p:cNvSpPr>
            <p:nvPr/>
          </p:nvSpPr>
          <p:spPr bwMode="auto">
            <a:xfrm>
              <a:off x="148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4" name="Oval 8"/>
            <p:cNvSpPr>
              <a:spLocks noChangeArrowheads="1"/>
            </p:cNvSpPr>
            <p:nvPr/>
          </p:nvSpPr>
          <p:spPr bwMode="auto">
            <a:xfrm>
              <a:off x="1632"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5" name="Oval 9"/>
            <p:cNvSpPr>
              <a:spLocks noChangeArrowheads="1"/>
            </p:cNvSpPr>
            <p:nvPr/>
          </p:nvSpPr>
          <p:spPr bwMode="auto">
            <a:xfrm>
              <a:off x="177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6" name="Oval 10"/>
            <p:cNvSpPr>
              <a:spLocks noChangeArrowheads="1"/>
            </p:cNvSpPr>
            <p:nvPr/>
          </p:nvSpPr>
          <p:spPr bwMode="auto">
            <a:xfrm>
              <a:off x="192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7" name="Oval 11"/>
            <p:cNvSpPr>
              <a:spLocks noChangeArrowheads="1"/>
            </p:cNvSpPr>
            <p:nvPr/>
          </p:nvSpPr>
          <p:spPr bwMode="auto">
            <a:xfrm>
              <a:off x="206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88" name="Oval 12"/>
            <p:cNvSpPr>
              <a:spLocks noChangeArrowheads="1"/>
            </p:cNvSpPr>
            <p:nvPr/>
          </p:nvSpPr>
          <p:spPr bwMode="auto">
            <a:xfrm>
              <a:off x="220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grpSp>
      <p:sp>
        <p:nvSpPr>
          <p:cNvPr id="30725" name="Oval 13"/>
          <p:cNvSpPr>
            <a:spLocks noChangeArrowheads="1"/>
          </p:cNvSpPr>
          <p:nvPr/>
        </p:nvSpPr>
        <p:spPr bwMode="auto">
          <a:xfrm rot="-5400000">
            <a:off x="6238082" y="46489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26" name="Oval 14"/>
          <p:cNvSpPr>
            <a:spLocks noChangeArrowheads="1"/>
          </p:cNvSpPr>
          <p:nvPr/>
        </p:nvSpPr>
        <p:spPr bwMode="auto">
          <a:xfrm rot="-5400000">
            <a:off x="6238081" y="44854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27" name="Oval 15"/>
          <p:cNvSpPr>
            <a:spLocks noChangeArrowheads="1"/>
          </p:cNvSpPr>
          <p:nvPr/>
        </p:nvSpPr>
        <p:spPr bwMode="auto">
          <a:xfrm rot="-5400000">
            <a:off x="6238082" y="43219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28" name="Oval 16"/>
          <p:cNvSpPr>
            <a:spLocks noChangeArrowheads="1"/>
          </p:cNvSpPr>
          <p:nvPr/>
        </p:nvSpPr>
        <p:spPr bwMode="auto">
          <a:xfrm rot="-5400000">
            <a:off x="6238081" y="41584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29" name="Oval 17"/>
          <p:cNvSpPr>
            <a:spLocks noChangeArrowheads="1"/>
          </p:cNvSpPr>
          <p:nvPr/>
        </p:nvSpPr>
        <p:spPr bwMode="auto">
          <a:xfrm rot="-5400000">
            <a:off x="6240462" y="3998913"/>
            <a:ext cx="161925"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0" name="Oval 18"/>
          <p:cNvSpPr>
            <a:spLocks noChangeArrowheads="1"/>
          </p:cNvSpPr>
          <p:nvPr/>
        </p:nvSpPr>
        <p:spPr bwMode="auto">
          <a:xfrm rot="-5400000">
            <a:off x="6238082" y="38330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1" name="Oval 19"/>
          <p:cNvSpPr>
            <a:spLocks noChangeArrowheads="1"/>
          </p:cNvSpPr>
          <p:nvPr/>
        </p:nvSpPr>
        <p:spPr bwMode="auto">
          <a:xfrm rot="-5400000">
            <a:off x="6238081" y="36695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2" name="Oval 20"/>
          <p:cNvSpPr>
            <a:spLocks noChangeArrowheads="1"/>
          </p:cNvSpPr>
          <p:nvPr/>
        </p:nvSpPr>
        <p:spPr bwMode="auto">
          <a:xfrm rot="-5400000">
            <a:off x="6238082" y="35059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3" name="Oval 21"/>
          <p:cNvSpPr>
            <a:spLocks noChangeArrowheads="1"/>
          </p:cNvSpPr>
          <p:nvPr/>
        </p:nvSpPr>
        <p:spPr bwMode="auto">
          <a:xfrm rot="-5400000">
            <a:off x="6236493" y="28503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4" name="Oval 22"/>
          <p:cNvSpPr>
            <a:spLocks noChangeArrowheads="1"/>
          </p:cNvSpPr>
          <p:nvPr/>
        </p:nvSpPr>
        <p:spPr bwMode="auto">
          <a:xfrm rot="-5400000">
            <a:off x="6236494" y="26868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5" name="Oval 23"/>
          <p:cNvSpPr>
            <a:spLocks noChangeArrowheads="1"/>
          </p:cNvSpPr>
          <p:nvPr/>
        </p:nvSpPr>
        <p:spPr bwMode="auto">
          <a:xfrm rot="-5400000">
            <a:off x="6238082" y="25249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6" name="Oval 24"/>
          <p:cNvSpPr>
            <a:spLocks noChangeArrowheads="1"/>
          </p:cNvSpPr>
          <p:nvPr/>
        </p:nvSpPr>
        <p:spPr bwMode="auto">
          <a:xfrm rot="-5400000">
            <a:off x="6236494" y="23598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7" name="Oval 25"/>
          <p:cNvSpPr>
            <a:spLocks noChangeArrowheads="1"/>
          </p:cNvSpPr>
          <p:nvPr/>
        </p:nvSpPr>
        <p:spPr bwMode="auto">
          <a:xfrm rot="-5400000">
            <a:off x="6236493" y="21963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8" name="Oval 26"/>
          <p:cNvSpPr>
            <a:spLocks noChangeArrowheads="1"/>
          </p:cNvSpPr>
          <p:nvPr/>
        </p:nvSpPr>
        <p:spPr bwMode="auto">
          <a:xfrm rot="-5400000">
            <a:off x="6236494" y="20327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39" name="Oval 27"/>
          <p:cNvSpPr>
            <a:spLocks noChangeArrowheads="1"/>
          </p:cNvSpPr>
          <p:nvPr/>
        </p:nvSpPr>
        <p:spPr bwMode="auto">
          <a:xfrm rot="-5400000">
            <a:off x="6236493" y="18692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grpSp>
        <p:nvGrpSpPr>
          <p:cNvPr id="3" name="Group 28"/>
          <p:cNvGrpSpPr>
            <a:grpSpLocks/>
          </p:cNvGrpSpPr>
          <p:nvPr/>
        </p:nvGrpSpPr>
        <p:grpSpPr bwMode="auto">
          <a:xfrm rot="-5400000">
            <a:off x="5999163" y="5616575"/>
            <a:ext cx="944562" cy="211138"/>
            <a:chOff x="1008" y="2400"/>
            <a:chExt cx="831" cy="576"/>
          </a:xfrm>
        </p:grpSpPr>
        <p:grpSp>
          <p:nvGrpSpPr>
            <p:cNvPr id="4" name="Group 29"/>
            <p:cNvGrpSpPr>
              <a:grpSpLocks/>
            </p:cNvGrpSpPr>
            <p:nvPr/>
          </p:nvGrpSpPr>
          <p:grpSpPr bwMode="auto">
            <a:xfrm>
              <a:off x="1008" y="2400"/>
              <a:ext cx="96" cy="576"/>
              <a:chOff x="424" y="2880"/>
              <a:chExt cx="200" cy="768"/>
            </a:xfrm>
          </p:grpSpPr>
          <p:sp>
            <p:nvSpPr>
              <p:cNvPr id="30978" name="Freeform 3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79" name="Freeform 3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5" name="Group 32"/>
            <p:cNvGrpSpPr>
              <a:grpSpLocks/>
            </p:cNvGrpSpPr>
            <p:nvPr/>
          </p:nvGrpSpPr>
          <p:grpSpPr bwMode="auto">
            <a:xfrm>
              <a:off x="1424" y="2400"/>
              <a:ext cx="96" cy="576"/>
              <a:chOff x="424" y="2880"/>
              <a:chExt cx="200" cy="768"/>
            </a:xfrm>
          </p:grpSpPr>
          <p:sp>
            <p:nvSpPr>
              <p:cNvPr id="30976" name="Freeform 3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77" name="Freeform 3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6" name="Group 35"/>
            <p:cNvGrpSpPr>
              <a:grpSpLocks/>
            </p:cNvGrpSpPr>
            <p:nvPr/>
          </p:nvGrpSpPr>
          <p:grpSpPr bwMode="auto">
            <a:xfrm>
              <a:off x="1128" y="2400"/>
              <a:ext cx="96" cy="528"/>
              <a:chOff x="288" y="2784"/>
              <a:chExt cx="152" cy="528"/>
            </a:xfrm>
          </p:grpSpPr>
          <p:sp>
            <p:nvSpPr>
              <p:cNvPr id="30974" name="Freeform 36"/>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75" name="Freeform 37"/>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7" name="Group 38"/>
            <p:cNvGrpSpPr>
              <a:grpSpLocks/>
            </p:cNvGrpSpPr>
            <p:nvPr/>
          </p:nvGrpSpPr>
          <p:grpSpPr bwMode="auto">
            <a:xfrm>
              <a:off x="1561" y="2414"/>
              <a:ext cx="96" cy="528"/>
              <a:chOff x="288" y="2784"/>
              <a:chExt cx="152" cy="528"/>
            </a:xfrm>
          </p:grpSpPr>
          <p:sp>
            <p:nvSpPr>
              <p:cNvPr id="30972" name="Freeform 3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73" name="Freeform 4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8" name="Group 41"/>
            <p:cNvGrpSpPr>
              <a:grpSpLocks/>
            </p:cNvGrpSpPr>
            <p:nvPr/>
          </p:nvGrpSpPr>
          <p:grpSpPr bwMode="auto">
            <a:xfrm>
              <a:off x="1255" y="2400"/>
              <a:ext cx="151" cy="559"/>
              <a:chOff x="367" y="2605"/>
              <a:chExt cx="151" cy="559"/>
            </a:xfrm>
          </p:grpSpPr>
          <p:sp>
            <p:nvSpPr>
              <p:cNvPr id="30970" name="Freeform 42"/>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71" name="Freeform 43"/>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9" name="Group 44"/>
            <p:cNvGrpSpPr>
              <a:grpSpLocks/>
            </p:cNvGrpSpPr>
            <p:nvPr/>
          </p:nvGrpSpPr>
          <p:grpSpPr bwMode="auto">
            <a:xfrm>
              <a:off x="1688" y="2405"/>
              <a:ext cx="151" cy="559"/>
              <a:chOff x="367" y="2605"/>
              <a:chExt cx="151" cy="559"/>
            </a:xfrm>
          </p:grpSpPr>
          <p:sp>
            <p:nvSpPr>
              <p:cNvPr id="30968" name="Freeform 4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69" name="Freeform 4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10" name="Group 47"/>
          <p:cNvGrpSpPr>
            <a:grpSpLocks/>
          </p:cNvGrpSpPr>
          <p:nvPr/>
        </p:nvGrpSpPr>
        <p:grpSpPr bwMode="auto">
          <a:xfrm rot="-5400000">
            <a:off x="5998369" y="4642644"/>
            <a:ext cx="942975" cy="211137"/>
            <a:chOff x="1008" y="2400"/>
            <a:chExt cx="831" cy="576"/>
          </a:xfrm>
        </p:grpSpPr>
        <p:grpSp>
          <p:nvGrpSpPr>
            <p:cNvPr id="11" name="Group 48"/>
            <p:cNvGrpSpPr>
              <a:grpSpLocks/>
            </p:cNvGrpSpPr>
            <p:nvPr/>
          </p:nvGrpSpPr>
          <p:grpSpPr bwMode="auto">
            <a:xfrm>
              <a:off x="1008" y="2400"/>
              <a:ext cx="96" cy="576"/>
              <a:chOff x="424" y="2880"/>
              <a:chExt cx="200" cy="768"/>
            </a:xfrm>
          </p:grpSpPr>
          <p:sp>
            <p:nvSpPr>
              <p:cNvPr id="30960" name="Freeform 49"/>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61" name="Freeform 50"/>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2" name="Group 51"/>
            <p:cNvGrpSpPr>
              <a:grpSpLocks/>
            </p:cNvGrpSpPr>
            <p:nvPr/>
          </p:nvGrpSpPr>
          <p:grpSpPr bwMode="auto">
            <a:xfrm>
              <a:off x="1424" y="2400"/>
              <a:ext cx="96" cy="576"/>
              <a:chOff x="424" y="2880"/>
              <a:chExt cx="200" cy="768"/>
            </a:xfrm>
          </p:grpSpPr>
          <p:sp>
            <p:nvSpPr>
              <p:cNvPr id="30958" name="Freeform 52"/>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59" name="Freeform 53"/>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3" name="Group 54"/>
            <p:cNvGrpSpPr>
              <a:grpSpLocks/>
            </p:cNvGrpSpPr>
            <p:nvPr/>
          </p:nvGrpSpPr>
          <p:grpSpPr bwMode="auto">
            <a:xfrm>
              <a:off x="1128" y="2400"/>
              <a:ext cx="96" cy="528"/>
              <a:chOff x="288" y="2784"/>
              <a:chExt cx="152" cy="528"/>
            </a:xfrm>
          </p:grpSpPr>
          <p:sp>
            <p:nvSpPr>
              <p:cNvPr id="30956" name="Freeform 55"/>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57" name="Freeform 56"/>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14" name="Group 57"/>
            <p:cNvGrpSpPr>
              <a:grpSpLocks/>
            </p:cNvGrpSpPr>
            <p:nvPr/>
          </p:nvGrpSpPr>
          <p:grpSpPr bwMode="auto">
            <a:xfrm>
              <a:off x="1561" y="2414"/>
              <a:ext cx="96" cy="528"/>
              <a:chOff x="288" y="2784"/>
              <a:chExt cx="152" cy="528"/>
            </a:xfrm>
          </p:grpSpPr>
          <p:sp>
            <p:nvSpPr>
              <p:cNvPr id="30954" name="Freeform 58"/>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55" name="Freeform 59"/>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15" name="Group 60"/>
            <p:cNvGrpSpPr>
              <a:grpSpLocks/>
            </p:cNvGrpSpPr>
            <p:nvPr/>
          </p:nvGrpSpPr>
          <p:grpSpPr bwMode="auto">
            <a:xfrm>
              <a:off x="1255" y="2400"/>
              <a:ext cx="151" cy="559"/>
              <a:chOff x="367" y="2605"/>
              <a:chExt cx="151" cy="559"/>
            </a:xfrm>
          </p:grpSpPr>
          <p:sp>
            <p:nvSpPr>
              <p:cNvPr id="30952" name="Freeform 61"/>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53" name="Freeform 62"/>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16" name="Group 63"/>
            <p:cNvGrpSpPr>
              <a:grpSpLocks/>
            </p:cNvGrpSpPr>
            <p:nvPr/>
          </p:nvGrpSpPr>
          <p:grpSpPr bwMode="auto">
            <a:xfrm>
              <a:off x="1688" y="2405"/>
              <a:ext cx="151" cy="559"/>
              <a:chOff x="367" y="2605"/>
              <a:chExt cx="151" cy="559"/>
            </a:xfrm>
          </p:grpSpPr>
          <p:sp>
            <p:nvSpPr>
              <p:cNvPr id="30950" name="Freeform 64"/>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51" name="Freeform 65"/>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17" name="Group 66"/>
          <p:cNvGrpSpPr>
            <a:grpSpLocks/>
          </p:cNvGrpSpPr>
          <p:nvPr/>
        </p:nvGrpSpPr>
        <p:grpSpPr bwMode="auto">
          <a:xfrm rot="-5400000">
            <a:off x="6416675" y="4065588"/>
            <a:ext cx="109537" cy="211138"/>
            <a:chOff x="424" y="2880"/>
            <a:chExt cx="200" cy="768"/>
          </a:xfrm>
        </p:grpSpPr>
        <p:sp>
          <p:nvSpPr>
            <p:cNvPr id="30942" name="Freeform 6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43" name="Freeform 6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8" name="Group 69"/>
          <p:cNvGrpSpPr>
            <a:grpSpLocks/>
          </p:cNvGrpSpPr>
          <p:nvPr/>
        </p:nvGrpSpPr>
        <p:grpSpPr bwMode="auto">
          <a:xfrm rot="-5400000">
            <a:off x="6416675" y="3594100"/>
            <a:ext cx="109538" cy="211138"/>
            <a:chOff x="424" y="2880"/>
            <a:chExt cx="200" cy="768"/>
          </a:xfrm>
        </p:grpSpPr>
        <p:sp>
          <p:nvSpPr>
            <p:cNvPr id="30940" name="Freeform 7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41" name="Freeform 7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9" name="Group 72"/>
          <p:cNvGrpSpPr>
            <a:grpSpLocks/>
          </p:cNvGrpSpPr>
          <p:nvPr/>
        </p:nvGrpSpPr>
        <p:grpSpPr bwMode="auto">
          <a:xfrm rot="-5400000">
            <a:off x="6408738" y="3940175"/>
            <a:ext cx="107950" cy="193675"/>
            <a:chOff x="288" y="2784"/>
            <a:chExt cx="152" cy="528"/>
          </a:xfrm>
        </p:grpSpPr>
        <p:sp>
          <p:nvSpPr>
            <p:cNvPr id="30938" name="Freeform 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39" name="Freeform 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0" name="Group 75"/>
          <p:cNvGrpSpPr>
            <a:grpSpLocks/>
          </p:cNvGrpSpPr>
          <p:nvPr/>
        </p:nvGrpSpPr>
        <p:grpSpPr bwMode="auto">
          <a:xfrm rot="-5400000">
            <a:off x="6412707" y="3447256"/>
            <a:ext cx="109538" cy="193675"/>
            <a:chOff x="288" y="2784"/>
            <a:chExt cx="152" cy="528"/>
          </a:xfrm>
        </p:grpSpPr>
        <p:sp>
          <p:nvSpPr>
            <p:cNvPr id="30936" name="Freeform 76"/>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37" name="Freeform 77"/>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1" name="Group 78"/>
          <p:cNvGrpSpPr>
            <a:grpSpLocks/>
          </p:cNvGrpSpPr>
          <p:nvPr/>
        </p:nvGrpSpPr>
        <p:grpSpPr bwMode="auto">
          <a:xfrm rot="-5400000">
            <a:off x="6383337" y="3757613"/>
            <a:ext cx="169863" cy="204788"/>
            <a:chOff x="367" y="2605"/>
            <a:chExt cx="151" cy="559"/>
          </a:xfrm>
        </p:grpSpPr>
        <p:sp>
          <p:nvSpPr>
            <p:cNvPr id="30934" name="Freeform 7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35" name="Freeform 8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2" name="Group 81"/>
          <p:cNvGrpSpPr>
            <a:grpSpLocks/>
          </p:cNvGrpSpPr>
          <p:nvPr/>
        </p:nvGrpSpPr>
        <p:grpSpPr bwMode="auto">
          <a:xfrm rot="-5400000">
            <a:off x="6413500" y="2624138"/>
            <a:ext cx="109537" cy="211138"/>
            <a:chOff x="424" y="2880"/>
            <a:chExt cx="200" cy="768"/>
          </a:xfrm>
        </p:grpSpPr>
        <p:sp>
          <p:nvSpPr>
            <p:cNvPr id="30932" name="Freeform 82"/>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33" name="Freeform 83"/>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3" name="Group 84"/>
          <p:cNvGrpSpPr>
            <a:grpSpLocks/>
          </p:cNvGrpSpPr>
          <p:nvPr/>
        </p:nvGrpSpPr>
        <p:grpSpPr bwMode="auto">
          <a:xfrm rot="-5400000">
            <a:off x="6405563" y="2970212"/>
            <a:ext cx="107950" cy="193675"/>
            <a:chOff x="288" y="2784"/>
            <a:chExt cx="152" cy="528"/>
          </a:xfrm>
        </p:grpSpPr>
        <p:sp>
          <p:nvSpPr>
            <p:cNvPr id="30930" name="Freeform 85"/>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31" name="Freeform 86"/>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4" name="Group 87"/>
          <p:cNvGrpSpPr>
            <a:grpSpLocks/>
          </p:cNvGrpSpPr>
          <p:nvPr/>
        </p:nvGrpSpPr>
        <p:grpSpPr bwMode="auto">
          <a:xfrm rot="-5400000">
            <a:off x="6409532" y="2477294"/>
            <a:ext cx="109537" cy="193675"/>
            <a:chOff x="288" y="2784"/>
            <a:chExt cx="152" cy="528"/>
          </a:xfrm>
        </p:grpSpPr>
        <p:sp>
          <p:nvSpPr>
            <p:cNvPr id="30928" name="Freeform 88"/>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29" name="Freeform 89"/>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5" name="Group 90"/>
          <p:cNvGrpSpPr>
            <a:grpSpLocks/>
          </p:cNvGrpSpPr>
          <p:nvPr/>
        </p:nvGrpSpPr>
        <p:grpSpPr bwMode="auto">
          <a:xfrm rot="-5400000">
            <a:off x="6380163" y="2787650"/>
            <a:ext cx="169862" cy="204788"/>
            <a:chOff x="367" y="2605"/>
            <a:chExt cx="151" cy="559"/>
          </a:xfrm>
        </p:grpSpPr>
        <p:sp>
          <p:nvSpPr>
            <p:cNvPr id="30926" name="Freeform 91"/>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27" name="Freeform 92"/>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6" name="Group 93"/>
          <p:cNvGrpSpPr>
            <a:grpSpLocks/>
          </p:cNvGrpSpPr>
          <p:nvPr/>
        </p:nvGrpSpPr>
        <p:grpSpPr bwMode="auto">
          <a:xfrm rot="-5400000">
            <a:off x="6380957" y="2297906"/>
            <a:ext cx="171450" cy="204787"/>
            <a:chOff x="367" y="2605"/>
            <a:chExt cx="151" cy="559"/>
          </a:xfrm>
        </p:grpSpPr>
        <p:sp>
          <p:nvSpPr>
            <p:cNvPr id="30924" name="Freeform 94"/>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25" name="Freeform 95"/>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7" name="Group 96"/>
          <p:cNvGrpSpPr>
            <a:grpSpLocks/>
          </p:cNvGrpSpPr>
          <p:nvPr/>
        </p:nvGrpSpPr>
        <p:grpSpPr bwMode="auto">
          <a:xfrm rot="-5400000">
            <a:off x="6415088" y="2119313"/>
            <a:ext cx="109537" cy="211137"/>
            <a:chOff x="424" y="2880"/>
            <a:chExt cx="200" cy="768"/>
          </a:xfrm>
        </p:grpSpPr>
        <p:sp>
          <p:nvSpPr>
            <p:cNvPr id="30922" name="Freeform 9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23" name="Freeform 9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8" name="Group 99"/>
          <p:cNvGrpSpPr>
            <a:grpSpLocks/>
          </p:cNvGrpSpPr>
          <p:nvPr/>
        </p:nvGrpSpPr>
        <p:grpSpPr bwMode="auto">
          <a:xfrm rot="-5400000">
            <a:off x="6406357" y="1991519"/>
            <a:ext cx="109537" cy="193675"/>
            <a:chOff x="288" y="2784"/>
            <a:chExt cx="152" cy="528"/>
          </a:xfrm>
        </p:grpSpPr>
        <p:sp>
          <p:nvSpPr>
            <p:cNvPr id="30920" name="Freeform 100"/>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21" name="Freeform 101"/>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9" name="Group 102"/>
          <p:cNvGrpSpPr>
            <a:grpSpLocks/>
          </p:cNvGrpSpPr>
          <p:nvPr/>
        </p:nvGrpSpPr>
        <p:grpSpPr bwMode="auto">
          <a:xfrm rot="-5400000">
            <a:off x="6380957" y="1812131"/>
            <a:ext cx="171450" cy="204787"/>
            <a:chOff x="367" y="2605"/>
            <a:chExt cx="151" cy="559"/>
          </a:xfrm>
        </p:grpSpPr>
        <p:sp>
          <p:nvSpPr>
            <p:cNvPr id="30918" name="Freeform 103"/>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19" name="Freeform 104"/>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30755" name="Oval 105"/>
          <p:cNvSpPr>
            <a:spLocks noChangeArrowheads="1"/>
          </p:cNvSpPr>
          <p:nvPr/>
        </p:nvSpPr>
        <p:spPr bwMode="auto">
          <a:xfrm rot="-5400000" flipH="1" flipV="1">
            <a:off x="6715919" y="17978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56" name="Oval 106"/>
          <p:cNvSpPr>
            <a:spLocks noChangeArrowheads="1"/>
          </p:cNvSpPr>
          <p:nvPr/>
        </p:nvSpPr>
        <p:spPr bwMode="auto">
          <a:xfrm rot="-5400000" flipH="1" flipV="1">
            <a:off x="6715918" y="19613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57" name="Oval 107"/>
          <p:cNvSpPr>
            <a:spLocks noChangeArrowheads="1"/>
          </p:cNvSpPr>
          <p:nvPr/>
        </p:nvSpPr>
        <p:spPr bwMode="auto">
          <a:xfrm rot="-5400000" flipH="1" flipV="1">
            <a:off x="6715919" y="21248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58" name="Oval 108"/>
          <p:cNvSpPr>
            <a:spLocks noChangeArrowheads="1"/>
          </p:cNvSpPr>
          <p:nvPr/>
        </p:nvSpPr>
        <p:spPr bwMode="auto">
          <a:xfrm rot="-5400000" flipH="1" flipV="1">
            <a:off x="6715918" y="22883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59" name="Oval 109"/>
          <p:cNvSpPr>
            <a:spLocks noChangeArrowheads="1"/>
          </p:cNvSpPr>
          <p:nvPr/>
        </p:nvSpPr>
        <p:spPr bwMode="auto">
          <a:xfrm rot="-5400000" flipH="1" flipV="1">
            <a:off x="6717506" y="24534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0" name="Oval 110"/>
          <p:cNvSpPr>
            <a:spLocks noChangeArrowheads="1"/>
          </p:cNvSpPr>
          <p:nvPr/>
        </p:nvSpPr>
        <p:spPr bwMode="auto">
          <a:xfrm rot="-5400000" flipH="1" flipV="1">
            <a:off x="6715918" y="26154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1" name="Oval 111"/>
          <p:cNvSpPr>
            <a:spLocks noChangeArrowheads="1"/>
          </p:cNvSpPr>
          <p:nvPr/>
        </p:nvSpPr>
        <p:spPr bwMode="auto">
          <a:xfrm rot="-5400000" flipH="1" flipV="1">
            <a:off x="6715919" y="27789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2" name="Oval 112"/>
          <p:cNvSpPr>
            <a:spLocks noChangeArrowheads="1"/>
          </p:cNvSpPr>
          <p:nvPr/>
        </p:nvSpPr>
        <p:spPr bwMode="auto">
          <a:xfrm rot="-5400000" flipH="1" flipV="1">
            <a:off x="6715918" y="294243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3" name="Oval 113"/>
          <p:cNvSpPr>
            <a:spLocks noChangeArrowheads="1"/>
          </p:cNvSpPr>
          <p:nvPr/>
        </p:nvSpPr>
        <p:spPr bwMode="auto">
          <a:xfrm rot="-5400000" flipH="1" flipV="1">
            <a:off x="6717506" y="34345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4" name="Oval 114"/>
          <p:cNvSpPr>
            <a:spLocks noChangeArrowheads="1"/>
          </p:cNvSpPr>
          <p:nvPr/>
        </p:nvSpPr>
        <p:spPr bwMode="auto">
          <a:xfrm rot="-5400000" flipH="1" flipV="1">
            <a:off x="6717507" y="35980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5" name="Oval 115"/>
          <p:cNvSpPr>
            <a:spLocks noChangeArrowheads="1"/>
          </p:cNvSpPr>
          <p:nvPr/>
        </p:nvSpPr>
        <p:spPr bwMode="auto">
          <a:xfrm rot="-5400000" flipH="1" flipV="1">
            <a:off x="6717506" y="37615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6" name="Oval 116"/>
          <p:cNvSpPr>
            <a:spLocks noChangeArrowheads="1"/>
          </p:cNvSpPr>
          <p:nvPr/>
        </p:nvSpPr>
        <p:spPr bwMode="auto">
          <a:xfrm rot="-5400000" flipH="1" flipV="1">
            <a:off x="6719887" y="3927476"/>
            <a:ext cx="161925"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7" name="Oval 117"/>
          <p:cNvSpPr>
            <a:spLocks noChangeArrowheads="1"/>
          </p:cNvSpPr>
          <p:nvPr/>
        </p:nvSpPr>
        <p:spPr bwMode="auto">
          <a:xfrm rot="-5400000" flipH="1" flipV="1">
            <a:off x="6717507" y="40870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8" name="Oval 118"/>
          <p:cNvSpPr>
            <a:spLocks noChangeArrowheads="1"/>
          </p:cNvSpPr>
          <p:nvPr/>
        </p:nvSpPr>
        <p:spPr bwMode="auto">
          <a:xfrm rot="-5400000" flipH="1" flipV="1">
            <a:off x="6717506" y="425053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69" name="Oval 119"/>
          <p:cNvSpPr>
            <a:spLocks noChangeArrowheads="1"/>
          </p:cNvSpPr>
          <p:nvPr/>
        </p:nvSpPr>
        <p:spPr bwMode="auto">
          <a:xfrm rot="-5400000" flipH="1" flipV="1">
            <a:off x="6717507" y="44140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0770" name="Oval 120"/>
          <p:cNvSpPr>
            <a:spLocks noChangeArrowheads="1"/>
          </p:cNvSpPr>
          <p:nvPr/>
        </p:nvSpPr>
        <p:spPr bwMode="auto">
          <a:xfrm rot="-5400000" flipH="1" flipV="1">
            <a:off x="6717506" y="45775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grpSp>
        <p:nvGrpSpPr>
          <p:cNvPr id="30" name="Group 121"/>
          <p:cNvGrpSpPr>
            <a:grpSpLocks/>
          </p:cNvGrpSpPr>
          <p:nvPr/>
        </p:nvGrpSpPr>
        <p:grpSpPr bwMode="auto">
          <a:xfrm rot="-5400000" flipH="1" flipV="1">
            <a:off x="6063457" y="5395119"/>
            <a:ext cx="1471612" cy="88900"/>
            <a:chOff x="1056" y="2448"/>
            <a:chExt cx="1296" cy="336"/>
          </a:xfrm>
        </p:grpSpPr>
        <p:sp>
          <p:nvSpPr>
            <p:cNvPr id="30909" name="Oval 122"/>
            <p:cNvSpPr>
              <a:spLocks noChangeArrowheads="1"/>
            </p:cNvSpPr>
            <p:nvPr/>
          </p:nvSpPr>
          <p:spPr bwMode="auto">
            <a:xfrm>
              <a:off x="105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0" name="Oval 123"/>
            <p:cNvSpPr>
              <a:spLocks noChangeArrowheads="1"/>
            </p:cNvSpPr>
            <p:nvPr/>
          </p:nvSpPr>
          <p:spPr bwMode="auto">
            <a:xfrm>
              <a:off x="120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1" name="Oval 124"/>
            <p:cNvSpPr>
              <a:spLocks noChangeArrowheads="1"/>
            </p:cNvSpPr>
            <p:nvPr/>
          </p:nvSpPr>
          <p:spPr bwMode="auto">
            <a:xfrm>
              <a:off x="134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2" name="Oval 125"/>
            <p:cNvSpPr>
              <a:spLocks noChangeArrowheads="1"/>
            </p:cNvSpPr>
            <p:nvPr/>
          </p:nvSpPr>
          <p:spPr bwMode="auto">
            <a:xfrm>
              <a:off x="148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3" name="Oval 126"/>
            <p:cNvSpPr>
              <a:spLocks noChangeArrowheads="1"/>
            </p:cNvSpPr>
            <p:nvPr/>
          </p:nvSpPr>
          <p:spPr bwMode="auto">
            <a:xfrm>
              <a:off x="1632"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4" name="Oval 127"/>
            <p:cNvSpPr>
              <a:spLocks noChangeArrowheads="1"/>
            </p:cNvSpPr>
            <p:nvPr/>
          </p:nvSpPr>
          <p:spPr bwMode="auto">
            <a:xfrm>
              <a:off x="177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5" name="Oval 128"/>
            <p:cNvSpPr>
              <a:spLocks noChangeArrowheads="1"/>
            </p:cNvSpPr>
            <p:nvPr/>
          </p:nvSpPr>
          <p:spPr bwMode="auto">
            <a:xfrm>
              <a:off x="192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6" name="Oval 129"/>
            <p:cNvSpPr>
              <a:spLocks noChangeArrowheads="1"/>
            </p:cNvSpPr>
            <p:nvPr/>
          </p:nvSpPr>
          <p:spPr bwMode="auto">
            <a:xfrm>
              <a:off x="206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0917" name="Oval 130"/>
            <p:cNvSpPr>
              <a:spLocks noChangeArrowheads="1"/>
            </p:cNvSpPr>
            <p:nvPr/>
          </p:nvSpPr>
          <p:spPr bwMode="auto">
            <a:xfrm>
              <a:off x="220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grpSp>
      <p:grpSp>
        <p:nvGrpSpPr>
          <p:cNvPr id="31" name="Group 131"/>
          <p:cNvGrpSpPr>
            <a:grpSpLocks/>
          </p:cNvGrpSpPr>
          <p:nvPr/>
        </p:nvGrpSpPr>
        <p:grpSpPr bwMode="auto">
          <a:xfrm rot="-5400000" flipH="1" flipV="1">
            <a:off x="6178551" y="2184400"/>
            <a:ext cx="944562" cy="211137"/>
            <a:chOff x="1008" y="2400"/>
            <a:chExt cx="831" cy="576"/>
          </a:xfrm>
        </p:grpSpPr>
        <p:grpSp>
          <p:nvGrpSpPr>
            <p:cNvPr id="30720" name="Group 132"/>
            <p:cNvGrpSpPr>
              <a:grpSpLocks/>
            </p:cNvGrpSpPr>
            <p:nvPr/>
          </p:nvGrpSpPr>
          <p:grpSpPr bwMode="auto">
            <a:xfrm>
              <a:off x="1008" y="2400"/>
              <a:ext cx="96" cy="576"/>
              <a:chOff x="424" y="2880"/>
              <a:chExt cx="200" cy="768"/>
            </a:xfrm>
          </p:grpSpPr>
          <p:sp>
            <p:nvSpPr>
              <p:cNvPr id="30907" name="Freeform 13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08" name="Freeform 13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721" name="Group 135"/>
            <p:cNvGrpSpPr>
              <a:grpSpLocks/>
            </p:cNvGrpSpPr>
            <p:nvPr/>
          </p:nvGrpSpPr>
          <p:grpSpPr bwMode="auto">
            <a:xfrm>
              <a:off x="1424" y="2400"/>
              <a:ext cx="96" cy="576"/>
              <a:chOff x="424" y="2880"/>
              <a:chExt cx="200" cy="768"/>
            </a:xfrm>
          </p:grpSpPr>
          <p:sp>
            <p:nvSpPr>
              <p:cNvPr id="30905" name="Freeform 13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906" name="Freeform 13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724" name="Group 138"/>
            <p:cNvGrpSpPr>
              <a:grpSpLocks/>
            </p:cNvGrpSpPr>
            <p:nvPr/>
          </p:nvGrpSpPr>
          <p:grpSpPr bwMode="auto">
            <a:xfrm>
              <a:off x="1128" y="2400"/>
              <a:ext cx="96" cy="528"/>
              <a:chOff x="288" y="2784"/>
              <a:chExt cx="152" cy="528"/>
            </a:xfrm>
          </p:grpSpPr>
          <p:sp>
            <p:nvSpPr>
              <p:cNvPr id="30903" name="Freeform 13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04" name="Freeform 14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740" name="Group 141"/>
            <p:cNvGrpSpPr>
              <a:grpSpLocks/>
            </p:cNvGrpSpPr>
            <p:nvPr/>
          </p:nvGrpSpPr>
          <p:grpSpPr bwMode="auto">
            <a:xfrm>
              <a:off x="1561" y="2414"/>
              <a:ext cx="96" cy="528"/>
              <a:chOff x="288" y="2784"/>
              <a:chExt cx="152" cy="528"/>
            </a:xfrm>
          </p:grpSpPr>
          <p:sp>
            <p:nvSpPr>
              <p:cNvPr id="30901" name="Freeform 142"/>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902" name="Freeform 143"/>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741" name="Group 144"/>
            <p:cNvGrpSpPr>
              <a:grpSpLocks/>
            </p:cNvGrpSpPr>
            <p:nvPr/>
          </p:nvGrpSpPr>
          <p:grpSpPr bwMode="auto">
            <a:xfrm>
              <a:off x="1255" y="2400"/>
              <a:ext cx="151" cy="559"/>
              <a:chOff x="367" y="2605"/>
              <a:chExt cx="151" cy="559"/>
            </a:xfrm>
          </p:grpSpPr>
          <p:sp>
            <p:nvSpPr>
              <p:cNvPr id="30899" name="Freeform 14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900" name="Freeform 14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0742" name="Group 147"/>
            <p:cNvGrpSpPr>
              <a:grpSpLocks/>
            </p:cNvGrpSpPr>
            <p:nvPr/>
          </p:nvGrpSpPr>
          <p:grpSpPr bwMode="auto">
            <a:xfrm>
              <a:off x="1688" y="2405"/>
              <a:ext cx="151" cy="559"/>
              <a:chOff x="367" y="2605"/>
              <a:chExt cx="151" cy="559"/>
            </a:xfrm>
          </p:grpSpPr>
          <p:sp>
            <p:nvSpPr>
              <p:cNvPr id="30897" name="Freeform 14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98" name="Freeform 14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0743" name="Group 150"/>
          <p:cNvGrpSpPr>
            <a:grpSpLocks/>
          </p:cNvGrpSpPr>
          <p:nvPr/>
        </p:nvGrpSpPr>
        <p:grpSpPr bwMode="auto">
          <a:xfrm rot="-5400000" flipH="1" flipV="1">
            <a:off x="6596063" y="2741613"/>
            <a:ext cx="109537" cy="211137"/>
            <a:chOff x="424" y="2880"/>
            <a:chExt cx="200" cy="768"/>
          </a:xfrm>
        </p:grpSpPr>
        <p:sp>
          <p:nvSpPr>
            <p:cNvPr id="30889" name="Freeform 151"/>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90" name="Freeform 152"/>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744" name="Group 153"/>
          <p:cNvGrpSpPr>
            <a:grpSpLocks/>
          </p:cNvGrpSpPr>
          <p:nvPr/>
        </p:nvGrpSpPr>
        <p:grpSpPr bwMode="auto">
          <a:xfrm rot="-5400000" flipH="1" flipV="1">
            <a:off x="6605588" y="2887662"/>
            <a:ext cx="107950" cy="193675"/>
            <a:chOff x="288" y="2784"/>
            <a:chExt cx="152" cy="528"/>
          </a:xfrm>
        </p:grpSpPr>
        <p:sp>
          <p:nvSpPr>
            <p:cNvPr id="30887" name="Freeform 154"/>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88" name="Freeform 155"/>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745" name="Group 156"/>
          <p:cNvGrpSpPr>
            <a:grpSpLocks/>
          </p:cNvGrpSpPr>
          <p:nvPr/>
        </p:nvGrpSpPr>
        <p:grpSpPr bwMode="auto">
          <a:xfrm rot="-5400000" flipH="1" flipV="1">
            <a:off x="6600032" y="3377406"/>
            <a:ext cx="109538" cy="193675"/>
            <a:chOff x="288" y="2784"/>
            <a:chExt cx="152" cy="528"/>
          </a:xfrm>
        </p:grpSpPr>
        <p:sp>
          <p:nvSpPr>
            <p:cNvPr id="30885" name="Freeform 157"/>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86" name="Freeform 158"/>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746" name="Group 159"/>
          <p:cNvGrpSpPr>
            <a:grpSpLocks/>
          </p:cNvGrpSpPr>
          <p:nvPr/>
        </p:nvGrpSpPr>
        <p:grpSpPr bwMode="auto">
          <a:xfrm rot="-5400000" flipH="1" flipV="1">
            <a:off x="6566694" y="3548856"/>
            <a:ext cx="171450" cy="204788"/>
            <a:chOff x="367" y="2605"/>
            <a:chExt cx="151" cy="559"/>
          </a:xfrm>
        </p:grpSpPr>
        <p:sp>
          <p:nvSpPr>
            <p:cNvPr id="30883" name="Freeform 160"/>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84" name="Freeform 161"/>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0747" name="Group 162"/>
          <p:cNvGrpSpPr>
            <a:grpSpLocks/>
          </p:cNvGrpSpPr>
          <p:nvPr/>
        </p:nvGrpSpPr>
        <p:grpSpPr bwMode="auto">
          <a:xfrm rot="-5400000" flipH="1" flipV="1">
            <a:off x="6177756" y="4152107"/>
            <a:ext cx="942975" cy="211138"/>
            <a:chOff x="1008" y="2400"/>
            <a:chExt cx="831" cy="576"/>
          </a:xfrm>
        </p:grpSpPr>
        <p:grpSp>
          <p:nvGrpSpPr>
            <p:cNvPr id="30748" name="Group 163"/>
            <p:cNvGrpSpPr>
              <a:grpSpLocks/>
            </p:cNvGrpSpPr>
            <p:nvPr/>
          </p:nvGrpSpPr>
          <p:grpSpPr bwMode="auto">
            <a:xfrm>
              <a:off x="1008" y="2400"/>
              <a:ext cx="96" cy="576"/>
              <a:chOff x="424" y="2880"/>
              <a:chExt cx="200" cy="768"/>
            </a:xfrm>
          </p:grpSpPr>
          <p:sp>
            <p:nvSpPr>
              <p:cNvPr id="30881" name="Freeform 164"/>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82" name="Freeform 165"/>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749" name="Group 166"/>
            <p:cNvGrpSpPr>
              <a:grpSpLocks/>
            </p:cNvGrpSpPr>
            <p:nvPr/>
          </p:nvGrpSpPr>
          <p:grpSpPr bwMode="auto">
            <a:xfrm>
              <a:off x="1424" y="2400"/>
              <a:ext cx="96" cy="576"/>
              <a:chOff x="424" y="2880"/>
              <a:chExt cx="200" cy="768"/>
            </a:xfrm>
          </p:grpSpPr>
          <p:sp>
            <p:nvSpPr>
              <p:cNvPr id="30879" name="Freeform 16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80" name="Freeform 16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750" name="Group 169"/>
            <p:cNvGrpSpPr>
              <a:grpSpLocks/>
            </p:cNvGrpSpPr>
            <p:nvPr/>
          </p:nvGrpSpPr>
          <p:grpSpPr bwMode="auto">
            <a:xfrm>
              <a:off x="1128" y="2400"/>
              <a:ext cx="96" cy="528"/>
              <a:chOff x="288" y="2784"/>
              <a:chExt cx="152" cy="528"/>
            </a:xfrm>
          </p:grpSpPr>
          <p:sp>
            <p:nvSpPr>
              <p:cNvPr id="30877" name="Freeform 170"/>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78" name="Freeform 171"/>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751" name="Group 172"/>
            <p:cNvGrpSpPr>
              <a:grpSpLocks/>
            </p:cNvGrpSpPr>
            <p:nvPr/>
          </p:nvGrpSpPr>
          <p:grpSpPr bwMode="auto">
            <a:xfrm>
              <a:off x="1561" y="2414"/>
              <a:ext cx="96" cy="528"/>
              <a:chOff x="288" y="2784"/>
              <a:chExt cx="152" cy="528"/>
            </a:xfrm>
          </p:grpSpPr>
          <p:sp>
            <p:nvSpPr>
              <p:cNvPr id="30875" name="Freeform 1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76" name="Freeform 1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944" name="Group 175"/>
            <p:cNvGrpSpPr>
              <a:grpSpLocks/>
            </p:cNvGrpSpPr>
            <p:nvPr/>
          </p:nvGrpSpPr>
          <p:grpSpPr bwMode="auto">
            <a:xfrm>
              <a:off x="1255" y="2400"/>
              <a:ext cx="151" cy="559"/>
              <a:chOff x="367" y="2605"/>
              <a:chExt cx="151" cy="559"/>
            </a:xfrm>
          </p:grpSpPr>
          <p:sp>
            <p:nvSpPr>
              <p:cNvPr id="30873" name="Freeform 176"/>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74" name="Freeform 177"/>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0945" name="Group 178"/>
            <p:cNvGrpSpPr>
              <a:grpSpLocks/>
            </p:cNvGrpSpPr>
            <p:nvPr/>
          </p:nvGrpSpPr>
          <p:grpSpPr bwMode="auto">
            <a:xfrm>
              <a:off x="1688" y="2405"/>
              <a:ext cx="151" cy="559"/>
              <a:chOff x="367" y="2605"/>
              <a:chExt cx="151" cy="559"/>
            </a:xfrm>
          </p:grpSpPr>
          <p:sp>
            <p:nvSpPr>
              <p:cNvPr id="30871" name="Freeform 17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72" name="Freeform 18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0946" name="Group 181"/>
          <p:cNvGrpSpPr>
            <a:grpSpLocks/>
          </p:cNvGrpSpPr>
          <p:nvPr/>
        </p:nvGrpSpPr>
        <p:grpSpPr bwMode="auto">
          <a:xfrm rot="-5400000" flipH="1" flipV="1">
            <a:off x="6180931" y="5122069"/>
            <a:ext cx="942975" cy="211138"/>
            <a:chOff x="1008" y="2400"/>
            <a:chExt cx="831" cy="576"/>
          </a:xfrm>
        </p:grpSpPr>
        <p:grpSp>
          <p:nvGrpSpPr>
            <p:cNvPr id="30947" name="Group 182"/>
            <p:cNvGrpSpPr>
              <a:grpSpLocks/>
            </p:cNvGrpSpPr>
            <p:nvPr/>
          </p:nvGrpSpPr>
          <p:grpSpPr bwMode="auto">
            <a:xfrm>
              <a:off x="1008" y="2400"/>
              <a:ext cx="96" cy="576"/>
              <a:chOff x="424" y="2880"/>
              <a:chExt cx="200" cy="768"/>
            </a:xfrm>
          </p:grpSpPr>
          <p:sp>
            <p:nvSpPr>
              <p:cNvPr id="30863" name="Freeform 18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64" name="Freeform 18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948" name="Group 185"/>
            <p:cNvGrpSpPr>
              <a:grpSpLocks/>
            </p:cNvGrpSpPr>
            <p:nvPr/>
          </p:nvGrpSpPr>
          <p:grpSpPr bwMode="auto">
            <a:xfrm>
              <a:off x="1424" y="2400"/>
              <a:ext cx="96" cy="576"/>
              <a:chOff x="424" y="2880"/>
              <a:chExt cx="200" cy="768"/>
            </a:xfrm>
          </p:grpSpPr>
          <p:sp>
            <p:nvSpPr>
              <p:cNvPr id="30861" name="Freeform 18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62" name="Freeform 18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949" name="Group 188"/>
            <p:cNvGrpSpPr>
              <a:grpSpLocks/>
            </p:cNvGrpSpPr>
            <p:nvPr/>
          </p:nvGrpSpPr>
          <p:grpSpPr bwMode="auto">
            <a:xfrm>
              <a:off x="1128" y="2400"/>
              <a:ext cx="96" cy="528"/>
              <a:chOff x="288" y="2784"/>
              <a:chExt cx="152" cy="528"/>
            </a:xfrm>
          </p:grpSpPr>
          <p:sp>
            <p:nvSpPr>
              <p:cNvPr id="30859" name="Freeform 18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60" name="Freeform 19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962" name="Group 191"/>
            <p:cNvGrpSpPr>
              <a:grpSpLocks/>
            </p:cNvGrpSpPr>
            <p:nvPr/>
          </p:nvGrpSpPr>
          <p:grpSpPr bwMode="auto">
            <a:xfrm>
              <a:off x="1561" y="2414"/>
              <a:ext cx="96" cy="528"/>
              <a:chOff x="288" y="2784"/>
              <a:chExt cx="152" cy="528"/>
            </a:xfrm>
          </p:grpSpPr>
          <p:sp>
            <p:nvSpPr>
              <p:cNvPr id="30857" name="Freeform 192"/>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58" name="Freeform 193"/>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963" name="Group 194"/>
            <p:cNvGrpSpPr>
              <a:grpSpLocks/>
            </p:cNvGrpSpPr>
            <p:nvPr/>
          </p:nvGrpSpPr>
          <p:grpSpPr bwMode="auto">
            <a:xfrm>
              <a:off x="1255" y="2400"/>
              <a:ext cx="151" cy="559"/>
              <a:chOff x="367" y="2605"/>
              <a:chExt cx="151" cy="559"/>
            </a:xfrm>
          </p:grpSpPr>
          <p:sp>
            <p:nvSpPr>
              <p:cNvPr id="30855" name="Freeform 19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56" name="Freeform 19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0964" name="Group 197"/>
            <p:cNvGrpSpPr>
              <a:grpSpLocks/>
            </p:cNvGrpSpPr>
            <p:nvPr/>
          </p:nvGrpSpPr>
          <p:grpSpPr bwMode="auto">
            <a:xfrm>
              <a:off x="1688" y="2405"/>
              <a:ext cx="151" cy="559"/>
              <a:chOff x="367" y="2605"/>
              <a:chExt cx="151" cy="559"/>
            </a:xfrm>
          </p:grpSpPr>
          <p:sp>
            <p:nvSpPr>
              <p:cNvPr id="30853" name="Freeform 19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54" name="Freeform 19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0965" name="Group 200"/>
          <p:cNvGrpSpPr>
            <a:grpSpLocks/>
          </p:cNvGrpSpPr>
          <p:nvPr/>
        </p:nvGrpSpPr>
        <p:grpSpPr bwMode="auto">
          <a:xfrm rot="-5400000" flipH="1" flipV="1">
            <a:off x="6597650" y="5681663"/>
            <a:ext cx="109537" cy="211138"/>
            <a:chOff x="424" y="2880"/>
            <a:chExt cx="200" cy="768"/>
          </a:xfrm>
        </p:grpSpPr>
        <p:sp>
          <p:nvSpPr>
            <p:cNvPr id="30845" name="Freeform 201"/>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0846" name="Freeform 202"/>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966" name="Group 203"/>
          <p:cNvGrpSpPr>
            <a:grpSpLocks/>
          </p:cNvGrpSpPr>
          <p:nvPr/>
        </p:nvGrpSpPr>
        <p:grpSpPr bwMode="auto">
          <a:xfrm rot="-5400000" flipH="1" flipV="1">
            <a:off x="6606382" y="5826919"/>
            <a:ext cx="109537" cy="193675"/>
            <a:chOff x="288" y="2784"/>
            <a:chExt cx="152" cy="528"/>
          </a:xfrm>
        </p:grpSpPr>
        <p:sp>
          <p:nvSpPr>
            <p:cNvPr id="30843" name="Freeform 204"/>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0844" name="Freeform 205"/>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0967" name="Group 206"/>
          <p:cNvGrpSpPr>
            <a:grpSpLocks/>
          </p:cNvGrpSpPr>
          <p:nvPr/>
        </p:nvGrpSpPr>
        <p:grpSpPr bwMode="auto">
          <a:xfrm rot="-5400000" flipH="1" flipV="1">
            <a:off x="6569869" y="5998369"/>
            <a:ext cx="171450" cy="204788"/>
            <a:chOff x="367" y="2605"/>
            <a:chExt cx="151" cy="559"/>
          </a:xfrm>
        </p:grpSpPr>
        <p:sp>
          <p:nvSpPr>
            <p:cNvPr id="30841" name="Freeform 207"/>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0842" name="Freeform 208"/>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30782" name="Text Box 209"/>
          <p:cNvSpPr txBox="1">
            <a:spLocks noChangeArrowheads="1"/>
          </p:cNvSpPr>
          <p:nvPr/>
        </p:nvSpPr>
        <p:spPr bwMode="auto">
          <a:xfrm>
            <a:off x="4814888" y="2774950"/>
            <a:ext cx="828675" cy="823913"/>
          </a:xfrm>
          <a:prstGeom prst="rect">
            <a:avLst/>
          </a:prstGeom>
          <a:noFill/>
          <a:ln w="9525">
            <a:noFill/>
            <a:miter lim="800000"/>
            <a:headEnd/>
            <a:tailEnd/>
          </a:ln>
        </p:spPr>
        <p:txBody>
          <a:bodyPr wrap="none">
            <a:spAutoFit/>
          </a:bodyPr>
          <a:lstStyle/>
          <a:p>
            <a:pPr algn="l" eaLnBrk="0" hangingPunct="0"/>
            <a:r>
              <a:rPr lang="en-US" sz="4800"/>
              <a:t>K</a:t>
            </a:r>
            <a:r>
              <a:rPr lang="en-US" sz="4800" baseline="30000"/>
              <a:t>+</a:t>
            </a:r>
          </a:p>
        </p:txBody>
      </p:sp>
      <p:sp>
        <p:nvSpPr>
          <p:cNvPr id="30783" name="Text Box 210"/>
          <p:cNvSpPr txBox="1">
            <a:spLocks noChangeArrowheads="1"/>
          </p:cNvSpPr>
          <p:nvPr/>
        </p:nvSpPr>
        <p:spPr bwMode="auto">
          <a:xfrm>
            <a:off x="7521575" y="3013075"/>
            <a:ext cx="463550" cy="396875"/>
          </a:xfrm>
          <a:prstGeom prst="rect">
            <a:avLst/>
          </a:prstGeom>
          <a:noFill/>
          <a:ln w="9525">
            <a:noFill/>
            <a:miter lim="800000"/>
            <a:headEnd/>
            <a:tailEnd/>
          </a:ln>
        </p:spPr>
        <p:txBody>
          <a:bodyPr wrap="none">
            <a:spAutoFit/>
          </a:bodyPr>
          <a:lstStyle/>
          <a:p>
            <a:pPr algn="l" eaLnBrk="0" hangingPunct="0"/>
            <a:r>
              <a:rPr lang="en-US" b="1"/>
              <a:t>K</a:t>
            </a:r>
            <a:r>
              <a:rPr lang="en-US" b="1" baseline="30000"/>
              <a:t>+</a:t>
            </a:r>
          </a:p>
        </p:txBody>
      </p:sp>
      <p:sp>
        <p:nvSpPr>
          <p:cNvPr id="30784" name="Text Box 211"/>
          <p:cNvSpPr txBox="1">
            <a:spLocks noChangeArrowheads="1"/>
          </p:cNvSpPr>
          <p:nvPr/>
        </p:nvSpPr>
        <p:spPr bwMode="auto">
          <a:xfrm>
            <a:off x="877888" y="2066925"/>
            <a:ext cx="184150" cy="457200"/>
          </a:xfrm>
          <a:prstGeom prst="rect">
            <a:avLst/>
          </a:prstGeom>
          <a:noFill/>
          <a:ln w="9525">
            <a:noFill/>
            <a:miter lim="800000"/>
            <a:headEnd/>
            <a:tailEnd/>
          </a:ln>
        </p:spPr>
        <p:txBody>
          <a:bodyPr wrap="none">
            <a:spAutoFit/>
          </a:bodyPr>
          <a:lstStyle/>
          <a:p>
            <a:pPr algn="l" eaLnBrk="0" hangingPunct="0"/>
            <a:endParaRPr lang="en-GB" sz="2400">
              <a:latin typeface="Times New Roman" pitchFamily="18" charset="0"/>
            </a:endParaRPr>
          </a:p>
        </p:txBody>
      </p:sp>
      <p:sp>
        <p:nvSpPr>
          <p:cNvPr id="30785" name="Oval 212"/>
          <p:cNvSpPr>
            <a:spLocks noChangeArrowheads="1"/>
          </p:cNvSpPr>
          <p:nvPr/>
        </p:nvSpPr>
        <p:spPr bwMode="auto">
          <a:xfrm>
            <a:off x="6143625" y="2897188"/>
            <a:ext cx="803275" cy="223837"/>
          </a:xfrm>
          <a:prstGeom prst="ellipse">
            <a:avLst/>
          </a:prstGeom>
          <a:solidFill>
            <a:srgbClr val="0066FF"/>
          </a:solidFill>
          <a:ln w="9525">
            <a:solidFill>
              <a:srgbClr val="66FF66"/>
            </a:solidFill>
            <a:round/>
            <a:headEnd/>
            <a:tailEnd/>
          </a:ln>
        </p:spPr>
        <p:txBody>
          <a:bodyPr wrap="none" anchor="ctr"/>
          <a:lstStyle/>
          <a:p>
            <a:endParaRPr lang="en-US"/>
          </a:p>
        </p:txBody>
      </p:sp>
      <p:sp>
        <p:nvSpPr>
          <p:cNvPr id="30786" name="Oval 213"/>
          <p:cNvSpPr>
            <a:spLocks noChangeArrowheads="1"/>
          </p:cNvSpPr>
          <p:nvPr/>
        </p:nvSpPr>
        <p:spPr bwMode="auto">
          <a:xfrm>
            <a:off x="6161088" y="3306763"/>
            <a:ext cx="803275" cy="223837"/>
          </a:xfrm>
          <a:prstGeom prst="ellipse">
            <a:avLst/>
          </a:prstGeom>
          <a:solidFill>
            <a:srgbClr val="0066FF"/>
          </a:solidFill>
          <a:ln w="9525">
            <a:solidFill>
              <a:srgbClr val="66FF66"/>
            </a:solidFill>
            <a:round/>
            <a:headEnd/>
            <a:tailEnd/>
          </a:ln>
        </p:spPr>
        <p:txBody>
          <a:bodyPr wrap="none" anchor="ctr"/>
          <a:lstStyle/>
          <a:p>
            <a:endParaRPr lang="en-US"/>
          </a:p>
        </p:txBody>
      </p:sp>
      <p:sp>
        <p:nvSpPr>
          <p:cNvPr id="30787" name="Text Box 214"/>
          <p:cNvSpPr txBox="1">
            <a:spLocks noChangeArrowheads="1"/>
          </p:cNvSpPr>
          <p:nvPr/>
        </p:nvSpPr>
        <p:spPr bwMode="auto">
          <a:xfrm>
            <a:off x="784225" y="2030413"/>
            <a:ext cx="3984625" cy="701675"/>
          </a:xfrm>
          <a:prstGeom prst="rect">
            <a:avLst/>
          </a:prstGeom>
          <a:noFill/>
          <a:ln w="9525">
            <a:noFill/>
            <a:miter lim="800000"/>
            <a:headEnd/>
            <a:tailEnd/>
          </a:ln>
        </p:spPr>
        <p:txBody>
          <a:bodyPr>
            <a:spAutoFit/>
          </a:bodyPr>
          <a:lstStyle/>
          <a:p>
            <a:pPr algn="l" eaLnBrk="0" hangingPunct="0"/>
            <a:r>
              <a:rPr lang="en-US" i="1">
                <a:solidFill>
                  <a:schemeClr val="tx2"/>
                </a:solidFill>
              </a:rPr>
              <a:t>If a membrane were permeable to only K</a:t>
            </a:r>
            <a:r>
              <a:rPr lang="en-US" i="1" baseline="30000">
                <a:solidFill>
                  <a:schemeClr val="tx2"/>
                </a:solidFill>
              </a:rPr>
              <a:t>+</a:t>
            </a:r>
            <a:r>
              <a:rPr lang="en-US" i="1">
                <a:solidFill>
                  <a:schemeClr val="tx2"/>
                </a:solidFill>
              </a:rPr>
              <a:t> then…</a:t>
            </a:r>
          </a:p>
        </p:txBody>
      </p:sp>
      <p:sp>
        <p:nvSpPr>
          <p:cNvPr id="30788" name="Text Box 215"/>
          <p:cNvSpPr txBox="1">
            <a:spLocks noChangeArrowheads="1"/>
          </p:cNvSpPr>
          <p:nvPr/>
        </p:nvSpPr>
        <p:spPr bwMode="auto">
          <a:xfrm>
            <a:off x="747713" y="3819525"/>
            <a:ext cx="4494212" cy="1565275"/>
          </a:xfrm>
          <a:prstGeom prst="rect">
            <a:avLst/>
          </a:prstGeom>
          <a:noFill/>
          <a:ln w="12700">
            <a:solidFill>
              <a:schemeClr val="tx1"/>
            </a:solidFill>
            <a:miter lim="800000"/>
            <a:headEnd/>
            <a:tailEnd/>
          </a:ln>
        </p:spPr>
        <p:txBody>
          <a:bodyPr>
            <a:spAutoFit/>
          </a:bodyPr>
          <a:lstStyle/>
          <a:p>
            <a:pPr algn="l" eaLnBrk="0" hangingPunct="0"/>
            <a:r>
              <a:rPr lang="en-US" sz="2400" i="1">
                <a:solidFill>
                  <a:schemeClr val="hlink"/>
                </a:solidFill>
                <a:latin typeface="Times New Roman" pitchFamily="18" charset="0"/>
              </a:rPr>
              <a:t>The electrical potential that counters net diffusion of K</a:t>
            </a:r>
            <a:r>
              <a:rPr lang="en-US" sz="2400" i="1" baseline="30000">
                <a:solidFill>
                  <a:schemeClr val="hlink"/>
                </a:solidFill>
                <a:latin typeface="Times New Roman" pitchFamily="18" charset="0"/>
              </a:rPr>
              <a:t>+</a:t>
            </a:r>
            <a:r>
              <a:rPr lang="en-US" sz="2400" i="1">
                <a:solidFill>
                  <a:schemeClr val="hlink"/>
                </a:solidFill>
                <a:latin typeface="Times New Roman" pitchFamily="18" charset="0"/>
              </a:rPr>
              <a:t> is called the K</a:t>
            </a:r>
            <a:r>
              <a:rPr lang="en-US" sz="2400" i="1" baseline="30000">
                <a:solidFill>
                  <a:schemeClr val="hlink"/>
                </a:solidFill>
                <a:latin typeface="Times New Roman" pitchFamily="18" charset="0"/>
              </a:rPr>
              <a:t>+</a:t>
            </a:r>
            <a:r>
              <a:rPr lang="en-US" sz="2400" i="1">
                <a:solidFill>
                  <a:schemeClr val="hlink"/>
                </a:solidFill>
                <a:latin typeface="Times New Roman" pitchFamily="18" charset="0"/>
              </a:rPr>
              <a:t> equilibrium potential (E</a:t>
            </a:r>
            <a:r>
              <a:rPr lang="en-US" sz="2400" i="1" baseline="-25000">
                <a:solidFill>
                  <a:schemeClr val="hlink"/>
                </a:solidFill>
                <a:latin typeface="Times New Roman" pitchFamily="18" charset="0"/>
              </a:rPr>
              <a:t>K</a:t>
            </a:r>
            <a:r>
              <a:rPr lang="en-US" sz="2400" i="1">
                <a:solidFill>
                  <a:schemeClr val="hlink"/>
                </a:solidFill>
                <a:latin typeface="Times New Roman" pitchFamily="18" charset="0"/>
              </a:rPr>
              <a:t>).</a:t>
            </a:r>
          </a:p>
        </p:txBody>
      </p:sp>
      <p:sp>
        <p:nvSpPr>
          <p:cNvPr id="30789" name="Text Box 216"/>
          <p:cNvSpPr txBox="1">
            <a:spLocks noChangeArrowheads="1"/>
          </p:cNvSpPr>
          <p:nvPr/>
        </p:nvSpPr>
        <p:spPr bwMode="auto">
          <a:xfrm>
            <a:off x="4899025" y="1460500"/>
            <a:ext cx="1244600" cy="457200"/>
          </a:xfrm>
          <a:prstGeom prst="rect">
            <a:avLst/>
          </a:prstGeom>
          <a:noFill/>
          <a:ln w="9525">
            <a:noFill/>
            <a:miter lim="800000"/>
            <a:headEnd/>
            <a:tailEnd/>
          </a:ln>
        </p:spPr>
        <p:txBody>
          <a:bodyPr>
            <a:spAutoFit/>
          </a:bodyPr>
          <a:lstStyle/>
          <a:p>
            <a:pPr algn="r" eaLnBrk="0" hangingPunct="0"/>
            <a:r>
              <a:rPr lang="en-US" sz="2400"/>
              <a:t>inside</a:t>
            </a:r>
          </a:p>
        </p:txBody>
      </p:sp>
      <p:sp>
        <p:nvSpPr>
          <p:cNvPr id="30790" name="Text Box 217"/>
          <p:cNvSpPr txBox="1">
            <a:spLocks noChangeArrowheads="1"/>
          </p:cNvSpPr>
          <p:nvPr/>
        </p:nvSpPr>
        <p:spPr bwMode="auto">
          <a:xfrm>
            <a:off x="6992938" y="1506538"/>
            <a:ext cx="1166812" cy="457200"/>
          </a:xfrm>
          <a:prstGeom prst="rect">
            <a:avLst/>
          </a:prstGeom>
          <a:noFill/>
          <a:ln w="9525">
            <a:noFill/>
            <a:miter lim="800000"/>
            <a:headEnd/>
            <a:tailEnd/>
          </a:ln>
        </p:spPr>
        <p:txBody>
          <a:bodyPr wrap="none">
            <a:spAutoFit/>
          </a:bodyPr>
          <a:lstStyle/>
          <a:p>
            <a:pPr algn="l" eaLnBrk="0" hangingPunct="0"/>
            <a:r>
              <a:rPr lang="en-US" sz="2400"/>
              <a:t>outside</a:t>
            </a:r>
          </a:p>
        </p:txBody>
      </p:sp>
      <p:grpSp>
        <p:nvGrpSpPr>
          <p:cNvPr id="30752" name="Group 218"/>
          <p:cNvGrpSpPr>
            <a:grpSpLocks/>
          </p:cNvGrpSpPr>
          <p:nvPr/>
        </p:nvGrpSpPr>
        <p:grpSpPr bwMode="auto">
          <a:xfrm>
            <a:off x="7078663" y="1993900"/>
            <a:ext cx="241300" cy="241300"/>
            <a:chOff x="3611" y="1595"/>
            <a:chExt cx="152" cy="152"/>
          </a:xfrm>
        </p:grpSpPr>
        <p:sp>
          <p:nvSpPr>
            <p:cNvPr id="30839" name="Line 219"/>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40" name="Line 220"/>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53" name="Group 221"/>
          <p:cNvGrpSpPr>
            <a:grpSpLocks/>
          </p:cNvGrpSpPr>
          <p:nvPr/>
        </p:nvGrpSpPr>
        <p:grpSpPr bwMode="auto">
          <a:xfrm>
            <a:off x="7081838" y="2316163"/>
            <a:ext cx="241300" cy="241300"/>
            <a:chOff x="3611" y="1595"/>
            <a:chExt cx="152" cy="152"/>
          </a:xfrm>
        </p:grpSpPr>
        <p:sp>
          <p:nvSpPr>
            <p:cNvPr id="30837" name="Line 222"/>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38" name="Line 223"/>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54" name="Group 224"/>
          <p:cNvGrpSpPr>
            <a:grpSpLocks/>
          </p:cNvGrpSpPr>
          <p:nvPr/>
        </p:nvGrpSpPr>
        <p:grpSpPr bwMode="auto">
          <a:xfrm>
            <a:off x="7069138" y="2638425"/>
            <a:ext cx="241300" cy="241300"/>
            <a:chOff x="3611" y="1595"/>
            <a:chExt cx="152" cy="152"/>
          </a:xfrm>
        </p:grpSpPr>
        <p:sp>
          <p:nvSpPr>
            <p:cNvPr id="30835" name="Line 225"/>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36" name="Line 226"/>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1" name="Group 227"/>
          <p:cNvGrpSpPr>
            <a:grpSpLocks/>
          </p:cNvGrpSpPr>
          <p:nvPr/>
        </p:nvGrpSpPr>
        <p:grpSpPr bwMode="auto">
          <a:xfrm>
            <a:off x="7091363" y="5197475"/>
            <a:ext cx="241300" cy="241300"/>
            <a:chOff x="3611" y="1595"/>
            <a:chExt cx="152" cy="152"/>
          </a:xfrm>
        </p:grpSpPr>
        <p:sp>
          <p:nvSpPr>
            <p:cNvPr id="30833" name="Line 228"/>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34" name="Line 229"/>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2" name="Group 230"/>
          <p:cNvGrpSpPr>
            <a:grpSpLocks/>
          </p:cNvGrpSpPr>
          <p:nvPr/>
        </p:nvGrpSpPr>
        <p:grpSpPr bwMode="auto">
          <a:xfrm>
            <a:off x="7075488" y="4883150"/>
            <a:ext cx="241300" cy="241300"/>
            <a:chOff x="3611" y="1595"/>
            <a:chExt cx="152" cy="152"/>
          </a:xfrm>
        </p:grpSpPr>
        <p:sp>
          <p:nvSpPr>
            <p:cNvPr id="30831" name="Line 231"/>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32" name="Line 232"/>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3" name="Group 233"/>
          <p:cNvGrpSpPr>
            <a:grpSpLocks/>
          </p:cNvGrpSpPr>
          <p:nvPr/>
        </p:nvGrpSpPr>
        <p:grpSpPr bwMode="auto">
          <a:xfrm>
            <a:off x="7078663" y="4568825"/>
            <a:ext cx="241300" cy="241300"/>
            <a:chOff x="3611" y="1595"/>
            <a:chExt cx="152" cy="152"/>
          </a:xfrm>
        </p:grpSpPr>
        <p:sp>
          <p:nvSpPr>
            <p:cNvPr id="30829" name="Line 234"/>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30" name="Line 235"/>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4" name="Group 236"/>
          <p:cNvGrpSpPr>
            <a:grpSpLocks/>
          </p:cNvGrpSpPr>
          <p:nvPr/>
        </p:nvGrpSpPr>
        <p:grpSpPr bwMode="auto">
          <a:xfrm>
            <a:off x="7080250" y="4254500"/>
            <a:ext cx="241300" cy="241300"/>
            <a:chOff x="3611" y="1595"/>
            <a:chExt cx="152" cy="152"/>
          </a:xfrm>
        </p:grpSpPr>
        <p:sp>
          <p:nvSpPr>
            <p:cNvPr id="30827" name="Line 237"/>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28" name="Line 238"/>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5" name="Group 239"/>
          <p:cNvGrpSpPr>
            <a:grpSpLocks/>
          </p:cNvGrpSpPr>
          <p:nvPr/>
        </p:nvGrpSpPr>
        <p:grpSpPr bwMode="auto">
          <a:xfrm>
            <a:off x="7083425" y="3940175"/>
            <a:ext cx="241300" cy="241300"/>
            <a:chOff x="3611" y="1595"/>
            <a:chExt cx="152" cy="152"/>
          </a:xfrm>
        </p:grpSpPr>
        <p:sp>
          <p:nvSpPr>
            <p:cNvPr id="30825" name="Line 240"/>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26" name="Line 241"/>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6" name="Group 242"/>
          <p:cNvGrpSpPr>
            <a:grpSpLocks/>
          </p:cNvGrpSpPr>
          <p:nvPr/>
        </p:nvGrpSpPr>
        <p:grpSpPr bwMode="auto">
          <a:xfrm>
            <a:off x="7086600" y="3627438"/>
            <a:ext cx="241300" cy="241300"/>
            <a:chOff x="3611" y="1595"/>
            <a:chExt cx="152" cy="152"/>
          </a:xfrm>
        </p:grpSpPr>
        <p:sp>
          <p:nvSpPr>
            <p:cNvPr id="30823" name="Line 243"/>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24" name="Line 244"/>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7" name="Group 245"/>
          <p:cNvGrpSpPr>
            <a:grpSpLocks/>
          </p:cNvGrpSpPr>
          <p:nvPr/>
        </p:nvGrpSpPr>
        <p:grpSpPr bwMode="auto">
          <a:xfrm>
            <a:off x="7073900" y="5481638"/>
            <a:ext cx="241300" cy="241300"/>
            <a:chOff x="3611" y="1595"/>
            <a:chExt cx="152" cy="152"/>
          </a:xfrm>
        </p:grpSpPr>
        <p:sp>
          <p:nvSpPr>
            <p:cNvPr id="30821" name="Line 246"/>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22" name="Line 247"/>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0778" name="Group 248"/>
          <p:cNvGrpSpPr>
            <a:grpSpLocks/>
          </p:cNvGrpSpPr>
          <p:nvPr/>
        </p:nvGrpSpPr>
        <p:grpSpPr bwMode="auto">
          <a:xfrm>
            <a:off x="7080250" y="5799138"/>
            <a:ext cx="241300" cy="241300"/>
            <a:chOff x="3611" y="1595"/>
            <a:chExt cx="152" cy="152"/>
          </a:xfrm>
        </p:grpSpPr>
        <p:sp>
          <p:nvSpPr>
            <p:cNvPr id="30819" name="Line 249"/>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0820" name="Line 250"/>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sp>
        <p:nvSpPr>
          <p:cNvPr id="30802" name="Line 251"/>
          <p:cNvSpPr>
            <a:spLocks noChangeShapeType="1"/>
          </p:cNvSpPr>
          <p:nvPr/>
        </p:nvSpPr>
        <p:spPr bwMode="auto">
          <a:xfrm>
            <a:off x="5899150" y="2108200"/>
            <a:ext cx="241300" cy="0"/>
          </a:xfrm>
          <a:prstGeom prst="line">
            <a:avLst/>
          </a:prstGeom>
          <a:noFill/>
          <a:ln w="38100">
            <a:solidFill>
              <a:schemeClr val="tx1"/>
            </a:solidFill>
            <a:round/>
            <a:headEnd/>
            <a:tailEnd/>
          </a:ln>
        </p:spPr>
        <p:txBody>
          <a:bodyPr/>
          <a:lstStyle/>
          <a:p>
            <a:endParaRPr lang="en-US"/>
          </a:p>
        </p:txBody>
      </p:sp>
      <p:sp>
        <p:nvSpPr>
          <p:cNvPr id="30803" name="Line 252"/>
          <p:cNvSpPr>
            <a:spLocks noChangeShapeType="1"/>
          </p:cNvSpPr>
          <p:nvPr/>
        </p:nvSpPr>
        <p:spPr bwMode="auto">
          <a:xfrm>
            <a:off x="5902325" y="2335213"/>
            <a:ext cx="241300" cy="0"/>
          </a:xfrm>
          <a:prstGeom prst="line">
            <a:avLst/>
          </a:prstGeom>
          <a:noFill/>
          <a:ln w="38100">
            <a:solidFill>
              <a:schemeClr val="tx1"/>
            </a:solidFill>
            <a:round/>
            <a:headEnd/>
            <a:tailEnd/>
          </a:ln>
        </p:spPr>
        <p:txBody>
          <a:bodyPr/>
          <a:lstStyle/>
          <a:p>
            <a:endParaRPr lang="en-US"/>
          </a:p>
        </p:txBody>
      </p:sp>
      <p:sp>
        <p:nvSpPr>
          <p:cNvPr id="30804" name="Line 253"/>
          <p:cNvSpPr>
            <a:spLocks noChangeShapeType="1"/>
          </p:cNvSpPr>
          <p:nvPr/>
        </p:nvSpPr>
        <p:spPr bwMode="auto">
          <a:xfrm>
            <a:off x="5905500" y="2579688"/>
            <a:ext cx="241300" cy="0"/>
          </a:xfrm>
          <a:prstGeom prst="line">
            <a:avLst/>
          </a:prstGeom>
          <a:noFill/>
          <a:ln w="38100">
            <a:solidFill>
              <a:schemeClr val="tx1"/>
            </a:solidFill>
            <a:round/>
            <a:headEnd/>
            <a:tailEnd/>
          </a:ln>
        </p:spPr>
        <p:txBody>
          <a:bodyPr/>
          <a:lstStyle/>
          <a:p>
            <a:endParaRPr lang="en-US"/>
          </a:p>
        </p:txBody>
      </p:sp>
      <p:sp>
        <p:nvSpPr>
          <p:cNvPr id="30805" name="Line 254"/>
          <p:cNvSpPr>
            <a:spLocks noChangeShapeType="1"/>
          </p:cNvSpPr>
          <p:nvPr/>
        </p:nvSpPr>
        <p:spPr bwMode="auto">
          <a:xfrm>
            <a:off x="5907088" y="2808288"/>
            <a:ext cx="241300" cy="0"/>
          </a:xfrm>
          <a:prstGeom prst="line">
            <a:avLst/>
          </a:prstGeom>
          <a:noFill/>
          <a:ln w="38100">
            <a:solidFill>
              <a:schemeClr val="tx1"/>
            </a:solidFill>
            <a:round/>
            <a:headEnd/>
            <a:tailEnd/>
          </a:ln>
        </p:spPr>
        <p:txBody>
          <a:bodyPr/>
          <a:lstStyle/>
          <a:p>
            <a:endParaRPr lang="en-US"/>
          </a:p>
        </p:txBody>
      </p:sp>
      <p:sp>
        <p:nvSpPr>
          <p:cNvPr id="30806" name="Line 255"/>
          <p:cNvSpPr>
            <a:spLocks noChangeShapeType="1"/>
          </p:cNvSpPr>
          <p:nvPr/>
        </p:nvSpPr>
        <p:spPr bwMode="auto">
          <a:xfrm>
            <a:off x="5827713" y="3641725"/>
            <a:ext cx="241300" cy="0"/>
          </a:xfrm>
          <a:prstGeom prst="line">
            <a:avLst/>
          </a:prstGeom>
          <a:noFill/>
          <a:ln w="38100">
            <a:solidFill>
              <a:schemeClr val="tx1"/>
            </a:solidFill>
            <a:round/>
            <a:headEnd/>
            <a:tailEnd/>
          </a:ln>
        </p:spPr>
        <p:txBody>
          <a:bodyPr/>
          <a:lstStyle/>
          <a:p>
            <a:endParaRPr lang="en-US"/>
          </a:p>
        </p:txBody>
      </p:sp>
      <p:sp>
        <p:nvSpPr>
          <p:cNvPr id="30807" name="Line 256"/>
          <p:cNvSpPr>
            <a:spLocks noChangeShapeType="1"/>
          </p:cNvSpPr>
          <p:nvPr/>
        </p:nvSpPr>
        <p:spPr bwMode="auto">
          <a:xfrm>
            <a:off x="5830888" y="3868738"/>
            <a:ext cx="241300" cy="0"/>
          </a:xfrm>
          <a:prstGeom prst="line">
            <a:avLst/>
          </a:prstGeom>
          <a:noFill/>
          <a:ln w="38100">
            <a:solidFill>
              <a:schemeClr val="tx1"/>
            </a:solidFill>
            <a:round/>
            <a:headEnd/>
            <a:tailEnd/>
          </a:ln>
        </p:spPr>
        <p:txBody>
          <a:bodyPr/>
          <a:lstStyle/>
          <a:p>
            <a:endParaRPr lang="en-US"/>
          </a:p>
        </p:txBody>
      </p:sp>
      <p:sp>
        <p:nvSpPr>
          <p:cNvPr id="30808" name="Line 257"/>
          <p:cNvSpPr>
            <a:spLocks noChangeShapeType="1"/>
          </p:cNvSpPr>
          <p:nvPr/>
        </p:nvSpPr>
        <p:spPr bwMode="auto">
          <a:xfrm>
            <a:off x="5834063" y="4113213"/>
            <a:ext cx="241300" cy="0"/>
          </a:xfrm>
          <a:prstGeom prst="line">
            <a:avLst/>
          </a:prstGeom>
          <a:noFill/>
          <a:ln w="38100">
            <a:solidFill>
              <a:schemeClr val="tx1"/>
            </a:solidFill>
            <a:round/>
            <a:headEnd/>
            <a:tailEnd/>
          </a:ln>
        </p:spPr>
        <p:txBody>
          <a:bodyPr/>
          <a:lstStyle/>
          <a:p>
            <a:endParaRPr lang="en-US"/>
          </a:p>
        </p:txBody>
      </p:sp>
      <p:sp>
        <p:nvSpPr>
          <p:cNvPr id="30809" name="Line 258"/>
          <p:cNvSpPr>
            <a:spLocks noChangeShapeType="1"/>
          </p:cNvSpPr>
          <p:nvPr/>
        </p:nvSpPr>
        <p:spPr bwMode="auto">
          <a:xfrm>
            <a:off x="5835650" y="4341813"/>
            <a:ext cx="241300" cy="0"/>
          </a:xfrm>
          <a:prstGeom prst="line">
            <a:avLst/>
          </a:prstGeom>
          <a:noFill/>
          <a:ln w="38100">
            <a:solidFill>
              <a:schemeClr val="tx1"/>
            </a:solidFill>
            <a:round/>
            <a:headEnd/>
            <a:tailEnd/>
          </a:ln>
        </p:spPr>
        <p:txBody>
          <a:bodyPr/>
          <a:lstStyle/>
          <a:p>
            <a:endParaRPr lang="en-US"/>
          </a:p>
        </p:txBody>
      </p:sp>
      <p:sp>
        <p:nvSpPr>
          <p:cNvPr id="30810" name="Line 259"/>
          <p:cNvSpPr>
            <a:spLocks noChangeShapeType="1"/>
          </p:cNvSpPr>
          <p:nvPr/>
        </p:nvSpPr>
        <p:spPr bwMode="auto">
          <a:xfrm>
            <a:off x="5848350" y="4578350"/>
            <a:ext cx="241300" cy="0"/>
          </a:xfrm>
          <a:prstGeom prst="line">
            <a:avLst/>
          </a:prstGeom>
          <a:noFill/>
          <a:ln w="38100">
            <a:solidFill>
              <a:schemeClr val="tx1"/>
            </a:solidFill>
            <a:round/>
            <a:headEnd/>
            <a:tailEnd/>
          </a:ln>
        </p:spPr>
        <p:txBody>
          <a:bodyPr/>
          <a:lstStyle/>
          <a:p>
            <a:endParaRPr lang="en-US"/>
          </a:p>
        </p:txBody>
      </p:sp>
      <p:sp>
        <p:nvSpPr>
          <p:cNvPr id="30811" name="Line 260"/>
          <p:cNvSpPr>
            <a:spLocks noChangeShapeType="1"/>
          </p:cNvSpPr>
          <p:nvPr/>
        </p:nvSpPr>
        <p:spPr bwMode="auto">
          <a:xfrm>
            <a:off x="5813425" y="4805363"/>
            <a:ext cx="241300" cy="0"/>
          </a:xfrm>
          <a:prstGeom prst="line">
            <a:avLst/>
          </a:prstGeom>
          <a:noFill/>
          <a:ln w="38100">
            <a:solidFill>
              <a:schemeClr val="tx1"/>
            </a:solidFill>
            <a:round/>
            <a:headEnd/>
            <a:tailEnd/>
          </a:ln>
        </p:spPr>
        <p:txBody>
          <a:bodyPr/>
          <a:lstStyle/>
          <a:p>
            <a:endParaRPr lang="en-US"/>
          </a:p>
        </p:txBody>
      </p:sp>
      <p:sp>
        <p:nvSpPr>
          <p:cNvPr id="30812" name="Line 261"/>
          <p:cNvSpPr>
            <a:spLocks noChangeShapeType="1"/>
          </p:cNvSpPr>
          <p:nvPr/>
        </p:nvSpPr>
        <p:spPr bwMode="auto">
          <a:xfrm>
            <a:off x="5835650" y="5049838"/>
            <a:ext cx="241300" cy="0"/>
          </a:xfrm>
          <a:prstGeom prst="line">
            <a:avLst/>
          </a:prstGeom>
          <a:noFill/>
          <a:ln w="38100">
            <a:solidFill>
              <a:schemeClr val="tx1"/>
            </a:solidFill>
            <a:round/>
            <a:headEnd/>
            <a:tailEnd/>
          </a:ln>
        </p:spPr>
        <p:txBody>
          <a:bodyPr/>
          <a:lstStyle/>
          <a:p>
            <a:endParaRPr lang="en-US"/>
          </a:p>
        </p:txBody>
      </p:sp>
      <p:sp>
        <p:nvSpPr>
          <p:cNvPr id="30813" name="Line 262"/>
          <p:cNvSpPr>
            <a:spLocks noChangeShapeType="1"/>
          </p:cNvSpPr>
          <p:nvPr/>
        </p:nvSpPr>
        <p:spPr bwMode="auto">
          <a:xfrm>
            <a:off x="5837238" y="5278438"/>
            <a:ext cx="241300" cy="0"/>
          </a:xfrm>
          <a:prstGeom prst="line">
            <a:avLst/>
          </a:prstGeom>
          <a:noFill/>
          <a:ln w="38100">
            <a:solidFill>
              <a:schemeClr val="tx1"/>
            </a:solidFill>
            <a:round/>
            <a:headEnd/>
            <a:tailEnd/>
          </a:ln>
        </p:spPr>
        <p:txBody>
          <a:bodyPr/>
          <a:lstStyle/>
          <a:p>
            <a:endParaRPr lang="en-US"/>
          </a:p>
        </p:txBody>
      </p:sp>
      <p:sp>
        <p:nvSpPr>
          <p:cNvPr id="30814" name="Line 263"/>
          <p:cNvSpPr>
            <a:spLocks noChangeShapeType="1"/>
          </p:cNvSpPr>
          <p:nvPr/>
        </p:nvSpPr>
        <p:spPr bwMode="auto">
          <a:xfrm>
            <a:off x="5829300" y="5511800"/>
            <a:ext cx="241300" cy="0"/>
          </a:xfrm>
          <a:prstGeom prst="line">
            <a:avLst/>
          </a:prstGeom>
          <a:noFill/>
          <a:ln w="38100">
            <a:solidFill>
              <a:schemeClr val="tx1"/>
            </a:solidFill>
            <a:round/>
            <a:headEnd/>
            <a:tailEnd/>
          </a:ln>
        </p:spPr>
        <p:txBody>
          <a:bodyPr/>
          <a:lstStyle/>
          <a:p>
            <a:endParaRPr lang="en-US"/>
          </a:p>
        </p:txBody>
      </p:sp>
      <p:sp>
        <p:nvSpPr>
          <p:cNvPr id="30815" name="Line 264"/>
          <p:cNvSpPr>
            <a:spLocks noChangeShapeType="1"/>
          </p:cNvSpPr>
          <p:nvPr/>
        </p:nvSpPr>
        <p:spPr bwMode="auto">
          <a:xfrm>
            <a:off x="5832475" y="5738813"/>
            <a:ext cx="241300" cy="0"/>
          </a:xfrm>
          <a:prstGeom prst="line">
            <a:avLst/>
          </a:prstGeom>
          <a:noFill/>
          <a:ln w="38100">
            <a:solidFill>
              <a:schemeClr val="tx1"/>
            </a:solidFill>
            <a:round/>
            <a:headEnd/>
            <a:tailEnd/>
          </a:ln>
        </p:spPr>
        <p:txBody>
          <a:bodyPr/>
          <a:lstStyle/>
          <a:p>
            <a:endParaRPr lang="en-US"/>
          </a:p>
        </p:txBody>
      </p:sp>
      <p:sp>
        <p:nvSpPr>
          <p:cNvPr id="30816" name="Line 265"/>
          <p:cNvSpPr>
            <a:spLocks noChangeShapeType="1"/>
          </p:cNvSpPr>
          <p:nvPr/>
        </p:nvSpPr>
        <p:spPr bwMode="auto">
          <a:xfrm>
            <a:off x="5835650" y="5983288"/>
            <a:ext cx="241300" cy="0"/>
          </a:xfrm>
          <a:prstGeom prst="line">
            <a:avLst/>
          </a:prstGeom>
          <a:noFill/>
          <a:ln w="38100">
            <a:solidFill>
              <a:schemeClr val="tx1"/>
            </a:solidFill>
            <a:round/>
            <a:headEnd/>
            <a:tailEnd/>
          </a:ln>
        </p:spPr>
        <p:txBody>
          <a:bodyPr/>
          <a:lstStyle/>
          <a:p>
            <a:endParaRPr lang="en-US"/>
          </a:p>
        </p:txBody>
      </p:sp>
      <p:sp>
        <p:nvSpPr>
          <p:cNvPr id="30817" name="Line 266"/>
          <p:cNvSpPr>
            <a:spLocks noChangeShapeType="1"/>
          </p:cNvSpPr>
          <p:nvPr/>
        </p:nvSpPr>
        <p:spPr bwMode="auto">
          <a:xfrm>
            <a:off x="5721350" y="3209925"/>
            <a:ext cx="1679575" cy="0"/>
          </a:xfrm>
          <a:prstGeom prst="line">
            <a:avLst/>
          </a:prstGeom>
          <a:noFill/>
          <a:ln w="76200">
            <a:solidFill>
              <a:schemeClr val="tx2"/>
            </a:solidFill>
            <a:round/>
            <a:headEnd type="triangle" w="med" len="med"/>
            <a:tailEnd type="triangle" w="med" len="med"/>
          </a:ln>
        </p:spPr>
        <p:txBody>
          <a:bodyPr/>
          <a:lstStyle/>
          <a:p>
            <a:endParaRPr lang="en-US"/>
          </a:p>
        </p:txBody>
      </p:sp>
      <p:sp>
        <p:nvSpPr>
          <p:cNvPr id="30818" name="Rectangle 267"/>
          <p:cNvSpPr>
            <a:spLocks noChangeArrowheads="1"/>
          </p:cNvSpPr>
          <p:nvPr/>
        </p:nvSpPr>
        <p:spPr bwMode="auto">
          <a:xfrm>
            <a:off x="228600" y="5638800"/>
            <a:ext cx="5486400" cy="822325"/>
          </a:xfrm>
          <a:prstGeom prst="rect">
            <a:avLst/>
          </a:prstGeom>
          <a:noFill/>
          <a:ln w="9525">
            <a:noFill/>
            <a:miter lim="800000"/>
            <a:headEnd/>
            <a:tailEnd/>
          </a:ln>
        </p:spPr>
        <p:txBody>
          <a:bodyPr>
            <a:spAutoFit/>
          </a:bodyPr>
          <a:lstStyle/>
          <a:p>
            <a:pPr eaLnBrk="0" hangingPunct="0"/>
            <a:r>
              <a:rPr lang="en-US" sz="2400" i="1">
                <a:solidFill>
                  <a:schemeClr val="tx2"/>
                </a:solidFill>
                <a:latin typeface="Times New Roman" pitchFamily="18" charset="0"/>
              </a:rPr>
              <a:t>So, if the membrane were permeable only to K+, Vm would be -94 mV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6C52A508-7CFC-4123-AE7E-1E88E26F9522}" type="slidenum">
              <a:rPr lang="en-US" smtClean="0"/>
              <a:pPr/>
              <a:t>15</a:t>
            </a:fld>
            <a:endParaRPr lang="en-US" smtClean="0"/>
          </a:p>
        </p:txBody>
      </p:sp>
      <p:sp>
        <p:nvSpPr>
          <p:cNvPr id="31747" name="Text Box 2"/>
          <p:cNvSpPr txBox="1">
            <a:spLocks noChangeArrowheads="1"/>
          </p:cNvSpPr>
          <p:nvPr/>
        </p:nvSpPr>
        <p:spPr bwMode="auto">
          <a:xfrm>
            <a:off x="533400" y="654050"/>
            <a:ext cx="4883150" cy="641350"/>
          </a:xfrm>
          <a:prstGeom prst="rect">
            <a:avLst/>
          </a:prstGeom>
          <a:noFill/>
          <a:ln w="9525">
            <a:noFill/>
            <a:miter lim="800000"/>
            <a:headEnd/>
            <a:tailEnd/>
          </a:ln>
        </p:spPr>
        <p:txBody>
          <a:bodyPr>
            <a:spAutoFit/>
          </a:bodyPr>
          <a:lstStyle/>
          <a:p>
            <a:pPr algn="l" eaLnBrk="0" hangingPunct="0"/>
            <a:r>
              <a:rPr lang="en-US" sz="3600" b="1">
                <a:latin typeface="Times"/>
              </a:rPr>
              <a:t>Simplest Case Scenario:</a:t>
            </a:r>
            <a:endParaRPr lang="en-US" sz="2800" b="1"/>
          </a:p>
        </p:txBody>
      </p:sp>
      <p:grpSp>
        <p:nvGrpSpPr>
          <p:cNvPr id="2" name="Group 3"/>
          <p:cNvGrpSpPr>
            <a:grpSpLocks/>
          </p:cNvGrpSpPr>
          <p:nvPr/>
        </p:nvGrpSpPr>
        <p:grpSpPr bwMode="auto">
          <a:xfrm rot="-5400000">
            <a:off x="5584031" y="5466557"/>
            <a:ext cx="1471613" cy="88900"/>
            <a:chOff x="1056" y="2448"/>
            <a:chExt cx="1296" cy="336"/>
          </a:xfrm>
        </p:grpSpPr>
        <p:sp>
          <p:nvSpPr>
            <p:cNvPr id="32008" name="Oval 4"/>
            <p:cNvSpPr>
              <a:spLocks noChangeArrowheads="1"/>
            </p:cNvSpPr>
            <p:nvPr/>
          </p:nvSpPr>
          <p:spPr bwMode="auto">
            <a:xfrm>
              <a:off x="105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09" name="Oval 5"/>
            <p:cNvSpPr>
              <a:spLocks noChangeArrowheads="1"/>
            </p:cNvSpPr>
            <p:nvPr/>
          </p:nvSpPr>
          <p:spPr bwMode="auto">
            <a:xfrm>
              <a:off x="120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0" name="Oval 6"/>
            <p:cNvSpPr>
              <a:spLocks noChangeArrowheads="1"/>
            </p:cNvSpPr>
            <p:nvPr/>
          </p:nvSpPr>
          <p:spPr bwMode="auto">
            <a:xfrm>
              <a:off x="134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1" name="Oval 7"/>
            <p:cNvSpPr>
              <a:spLocks noChangeArrowheads="1"/>
            </p:cNvSpPr>
            <p:nvPr/>
          </p:nvSpPr>
          <p:spPr bwMode="auto">
            <a:xfrm>
              <a:off x="148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2" name="Oval 8"/>
            <p:cNvSpPr>
              <a:spLocks noChangeArrowheads="1"/>
            </p:cNvSpPr>
            <p:nvPr/>
          </p:nvSpPr>
          <p:spPr bwMode="auto">
            <a:xfrm>
              <a:off x="1632"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3" name="Oval 9"/>
            <p:cNvSpPr>
              <a:spLocks noChangeArrowheads="1"/>
            </p:cNvSpPr>
            <p:nvPr/>
          </p:nvSpPr>
          <p:spPr bwMode="auto">
            <a:xfrm>
              <a:off x="177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4" name="Oval 10"/>
            <p:cNvSpPr>
              <a:spLocks noChangeArrowheads="1"/>
            </p:cNvSpPr>
            <p:nvPr/>
          </p:nvSpPr>
          <p:spPr bwMode="auto">
            <a:xfrm>
              <a:off x="192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5" name="Oval 11"/>
            <p:cNvSpPr>
              <a:spLocks noChangeArrowheads="1"/>
            </p:cNvSpPr>
            <p:nvPr/>
          </p:nvSpPr>
          <p:spPr bwMode="auto">
            <a:xfrm>
              <a:off x="206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2016" name="Oval 12"/>
            <p:cNvSpPr>
              <a:spLocks noChangeArrowheads="1"/>
            </p:cNvSpPr>
            <p:nvPr/>
          </p:nvSpPr>
          <p:spPr bwMode="auto">
            <a:xfrm>
              <a:off x="220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grpSp>
      <p:sp>
        <p:nvSpPr>
          <p:cNvPr id="31749" name="Oval 13"/>
          <p:cNvSpPr>
            <a:spLocks noChangeArrowheads="1"/>
          </p:cNvSpPr>
          <p:nvPr/>
        </p:nvSpPr>
        <p:spPr bwMode="auto">
          <a:xfrm rot="-5400000">
            <a:off x="6238082" y="46489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0" name="Oval 14"/>
          <p:cNvSpPr>
            <a:spLocks noChangeArrowheads="1"/>
          </p:cNvSpPr>
          <p:nvPr/>
        </p:nvSpPr>
        <p:spPr bwMode="auto">
          <a:xfrm rot="-5400000">
            <a:off x="6238081" y="44854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1" name="Oval 15"/>
          <p:cNvSpPr>
            <a:spLocks noChangeArrowheads="1"/>
          </p:cNvSpPr>
          <p:nvPr/>
        </p:nvSpPr>
        <p:spPr bwMode="auto">
          <a:xfrm rot="-5400000">
            <a:off x="6238082" y="43219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2" name="Oval 16"/>
          <p:cNvSpPr>
            <a:spLocks noChangeArrowheads="1"/>
          </p:cNvSpPr>
          <p:nvPr/>
        </p:nvSpPr>
        <p:spPr bwMode="auto">
          <a:xfrm rot="-5400000">
            <a:off x="6238081" y="41584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3" name="Oval 17"/>
          <p:cNvSpPr>
            <a:spLocks noChangeArrowheads="1"/>
          </p:cNvSpPr>
          <p:nvPr/>
        </p:nvSpPr>
        <p:spPr bwMode="auto">
          <a:xfrm rot="-5400000">
            <a:off x="6240462" y="3998913"/>
            <a:ext cx="161925"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4" name="Oval 18"/>
          <p:cNvSpPr>
            <a:spLocks noChangeArrowheads="1"/>
          </p:cNvSpPr>
          <p:nvPr/>
        </p:nvSpPr>
        <p:spPr bwMode="auto">
          <a:xfrm rot="-5400000">
            <a:off x="6238082" y="38330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5" name="Oval 19"/>
          <p:cNvSpPr>
            <a:spLocks noChangeArrowheads="1"/>
          </p:cNvSpPr>
          <p:nvPr/>
        </p:nvSpPr>
        <p:spPr bwMode="auto">
          <a:xfrm rot="-5400000">
            <a:off x="6238081" y="36695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6" name="Oval 20"/>
          <p:cNvSpPr>
            <a:spLocks noChangeArrowheads="1"/>
          </p:cNvSpPr>
          <p:nvPr/>
        </p:nvSpPr>
        <p:spPr bwMode="auto">
          <a:xfrm rot="-5400000">
            <a:off x="6238082" y="35059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7" name="Oval 21"/>
          <p:cNvSpPr>
            <a:spLocks noChangeArrowheads="1"/>
          </p:cNvSpPr>
          <p:nvPr/>
        </p:nvSpPr>
        <p:spPr bwMode="auto">
          <a:xfrm rot="-5400000">
            <a:off x="6236493" y="28503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8" name="Oval 22"/>
          <p:cNvSpPr>
            <a:spLocks noChangeArrowheads="1"/>
          </p:cNvSpPr>
          <p:nvPr/>
        </p:nvSpPr>
        <p:spPr bwMode="auto">
          <a:xfrm rot="-5400000">
            <a:off x="6236494" y="26868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59" name="Oval 23"/>
          <p:cNvSpPr>
            <a:spLocks noChangeArrowheads="1"/>
          </p:cNvSpPr>
          <p:nvPr/>
        </p:nvSpPr>
        <p:spPr bwMode="auto">
          <a:xfrm rot="-5400000">
            <a:off x="6238082" y="25249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60" name="Oval 24"/>
          <p:cNvSpPr>
            <a:spLocks noChangeArrowheads="1"/>
          </p:cNvSpPr>
          <p:nvPr/>
        </p:nvSpPr>
        <p:spPr bwMode="auto">
          <a:xfrm rot="-5400000">
            <a:off x="6236494" y="23598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61" name="Oval 25"/>
          <p:cNvSpPr>
            <a:spLocks noChangeArrowheads="1"/>
          </p:cNvSpPr>
          <p:nvPr/>
        </p:nvSpPr>
        <p:spPr bwMode="auto">
          <a:xfrm rot="-5400000">
            <a:off x="6236493" y="21963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62" name="Oval 26"/>
          <p:cNvSpPr>
            <a:spLocks noChangeArrowheads="1"/>
          </p:cNvSpPr>
          <p:nvPr/>
        </p:nvSpPr>
        <p:spPr bwMode="auto">
          <a:xfrm rot="-5400000">
            <a:off x="6236494" y="203279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63" name="Oval 27"/>
          <p:cNvSpPr>
            <a:spLocks noChangeArrowheads="1"/>
          </p:cNvSpPr>
          <p:nvPr/>
        </p:nvSpPr>
        <p:spPr bwMode="auto">
          <a:xfrm rot="-5400000">
            <a:off x="6236493" y="18692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grpSp>
        <p:nvGrpSpPr>
          <p:cNvPr id="3" name="Group 28"/>
          <p:cNvGrpSpPr>
            <a:grpSpLocks/>
          </p:cNvGrpSpPr>
          <p:nvPr/>
        </p:nvGrpSpPr>
        <p:grpSpPr bwMode="auto">
          <a:xfrm rot="-5400000">
            <a:off x="5999163" y="5616575"/>
            <a:ext cx="944562" cy="211138"/>
            <a:chOff x="1008" y="2400"/>
            <a:chExt cx="831" cy="576"/>
          </a:xfrm>
        </p:grpSpPr>
        <p:grpSp>
          <p:nvGrpSpPr>
            <p:cNvPr id="4" name="Group 29"/>
            <p:cNvGrpSpPr>
              <a:grpSpLocks/>
            </p:cNvGrpSpPr>
            <p:nvPr/>
          </p:nvGrpSpPr>
          <p:grpSpPr bwMode="auto">
            <a:xfrm>
              <a:off x="1008" y="2400"/>
              <a:ext cx="96" cy="576"/>
              <a:chOff x="424" y="2880"/>
              <a:chExt cx="200" cy="768"/>
            </a:xfrm>
          </p:grpSpPr>
          <p:sp>
            <p:nvSpPr>
              <p:cNvPr id="32006" name="Freeform 3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2007" name="Freeform 3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5" name="Group 32"/>
            <p:cNvGrpSpPr>
              <a:grpSpLocks/>
            </p:cNvGrpSpPr>
            <p:nvPr/>
          </p:nvGrpSpPr>
          <p:grpSpPr bwMode="auto">
            <a:xfrm>
              <a:off x="1424" y="2400"/>
              <a:ext cx="96" cy="576"/>
              <a:chOff x="424" y="2880"/>
              <a:chExt cx="200" cy="768"/>
            </a:xfrm>
          </p:grpSpPr>
          <p:sp>
            <p:nvSpPr>
              <p:cNvPr id="32004" name="Freeform 3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2005" name="Freeform 3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6" name="Group 35"/>
            <p:cNvGrpSpPr>
              <a:grpSpLocks/>
            </p:cNvGrpSpPr>
            <p:nvPr/>
          </p:nvGrpSpPr>
          <p:grpSpPr bwMode="auto">
            <a:xfrm>
              <a:off x="1128" y="2400"/>
              <a:ext cx="96" cy="528"/>
              <a:chOff x="288" y="2784"/>
              <a:chExt cx="152" cy="528"/>
            </a:xfrm>
          </p:grpSpPr>
          <p:sp>
            <p:nvSpPr>
              <p:cNvPr id="32002" name="Freeform 36"/>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2003" name="Freeform 37"/>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7" name="Group 38"/>
            <p:cNvGrpSpPr>
              <a:grpSpLocks/>
            </p:cNvGrpSpPr>
            <p:nvPr/>
          </p:nvGrpSpPr>
          <p:grpSpPr bwMode="auto">
            <a:xfrm>
              <a:off x="1561" y="2414"/>
              <a:ext cx="96" cy="528"/>
              <a:chOff x="288" y="2784"/>
              <a:chExt cx="152" cy="528"/>
            </a:xfrm>
          </p:grpSpPr>
          <p:sp>
            <p:nvSpPr>
              <p:cNvPr id="32000" name="Freeform 3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2001" name="Freeform 4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8" name="Group 41"/>
            <p:cNvGrpSpPr>
              <a:grpSpLocks/>
            </p:cNvGrpSpPr>
            <p:nvPr/>
          </p:nvGrpSpPr>
          <p:grpSpPr bwMode="auto">
            <a:xfrm>
              <a:off x="1255" y="2400"/>
              <a:ext cx="151" cy="559"/>
              <a:chOff x="367" y="2605"/>
              <a:chExt cx="151" cy="559"/>
            </a:xfrm>
          </p:grpSpPr>
          <p:sp>
            <p:nvSpPr>
              <p:cNvPr id="31998" name="Freeform 42"/>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99" name="Freeform 43"/>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9" name="Group 44"/>
            <p:cNvGrpSpPr>
              <a:grpSpLocks/>
            </p:cNvGrpSpPr>
            <p:nvPr/>
          </p:nvGrpSpPr>
          <p:grpSpPr bwMode="auto">
            <a:xfrm>
              <a:off x="1688" y="2405"/>
              <a:ext cx="151" cy="559"/>
              <a:chOff x="367" y="2605"/>
              <a:chExt cx="151" cy="559"/>
            </a:xfrm>
          </p:grpSpPr>
          <p:sp>
            <p:nvSpPr>
              <p:cNvPr id="31996" name="Freeform 4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97" name="Freeform 4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10" name="Group 47"/>
          <p:cNvGrpSpPr>
            <a:grpSpLocks/>
          </p:cNvGrpSpPr>
          <p:nvPr/>
        </p:nvGrpSpPr>
        <p:grpSpPr bwMode="auto">
          <a:xfrm rot="-5400000">
            <a:off x="5998369" y="4642644"/>
            <a:ext cx="942975" cy="211137"/>
            <a:chOff x="1008" y="2400"/>
            <a:chExt cx="831" cy="576"/>
          </a:xfrm>
        </p:grpSpPr>
        <p:grpSp>
          <p:nvGrpSpPr>
            <p:cNvPr id="11" name="Group 48"/>
            <p:cNvGrpSpPr>
              <a:grpSpLocks/>
            </p:cNvGrpSpPr>
            <p:nvPr/>
          </p:nvGrpSpPr>
          <p:grpSpPr bwMode="auto">
            <a:xfrm>
              <a:off x="1008" y="2400"/>
              <a:ext cx="96" cy="576"/>
              <a:chOff x="424" y="2880"/>
              <a:chExt cx="200" cy="768"/>
            </a:xfrm>
          </p:grpSpPr>
          <p:sp>
            <p:nvSpPr>
              <p:cNvPr id="31988" name="Freeform 49"/>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89" name="Freeform 50"/>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2" name="Group 51"/>
            <p:cNvGrpSpPr>
              <a:grpSpLocks/>
            </p:cNvGrpSpPr>
            <p:nvPr/>
          </p:nvGrpSpPr>
          <p:grpSpPr bwMode="auto">
            <a:xfrm>
              <a:off x="1424" y="2400"/>
              <a:ext cx="96" cy="576"/>
              <a:chOff x="424" y="2880"/>
              <a:chExt cx="200" cy="768"/>
            </a:xfrm>
          </p:grpSpPr>
          <p:sp>
            <p:nvSpPr>
              <p:cNvPr id="31986" name="Freeform 52"/>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87" name="Freeform 53"/>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3" name="Group 54"/>
            <p:cNvGrpSpPr>
              <a:grpSpLocks/>
            </p:cNvGrpSpPr>
            <p:nvPr/>
          </p:nvGrpSpPr>
          <p:grpSpPr bwMode="auto">
            <a:xfrm>
              <a:off x="1128" y="2400"/>
              <a:ext cx="96" cy="528"/>
              <a:chOff x="288" y="2784"/>
              <a:chExt cx="152" cy="528"/>
            </a:xfrm>
          </p:grpSpPr>
          <p:sp>
            <p:nvSpPr>
              <p:cNvPr id="31984" name="Freeform 55"/>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85" name="Freeform 56"/>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14" name="Group 57"/>
            <p:cNvGrpSpPr>
              <a:grpSpLocks/>
            </p:cNvGrpSpPr>
            <p:nvPr/>
          </p:nvGrpSpPr>
          <p:grpSpPr bwMode="auto">
            <a:xfrm>
              <a:off x="1561" y="2414"/>
              <a:ext cx="96" cy="528"/>
              <a:chOff x="288" y="2784"/>
              <a:chExt cx="152" cy="528"/>
            </a:xfrm>
          </p:grpSpPr>
          <p:sp>
            <p:nvSpPr>
              <p:cNvPr id="31982" name="Freeform 58"/>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83" name="Freeform 59"/>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15" name="Group 60"/>
            <p:cNvGrpSpPr>
              <a:grpSpLocks/>
            </p:cNvGrpSpPr>
            <p:nvPr/>
          </p:nvGrpSpPr>
          <p:grpSpPr bwMode="auto">
            <a:xfrm>
              <a:off x="1255" y="2400"/>
              <a:ext cx="151" cy="559"/>
              <a:chOff x="367" y="2605"/>
              <a:chExt cx="151" cy="559"/>
            </a:xfrm>
          </p:grpSpPr>
          <p:sp>
            <p:nvSpPr>
              <p:cNvPr id="31980" name="Freeform 61"/>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81" name="Freeform 62"/>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16" name="Group 63"/>
            <p:cNvGrpSpPr>
              <a:grpSpLocks/>
            </p:cNvGrpSpPr>
            <p:nvPr/>
          </p:nvGrpSpPr>
          <p:grpSpPr bwMode="auto">
            <a:xfrm>
              <a:off x="1688" y="2405"/>
              <a:ext cx="151" cy="559"/>
              <a:chOff x="367" y="2605"/>
              <a:chExt cx="151" cy="559"/>
            </a:xfrm>
          </p:grpSpPr>
          <p:sp>
            <p:nvSpPr>
              <p:cNvPr id="31978" name="Freeform 64"/>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79" name="Freeform 65"/>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17" name="Group 66"/>
          <p:cNvGrpSpPr>
            <a:grpSpLocks/>
          </p:cNvGrpSpPr>
          <p:nvPr/>
        </p:nvGrpSpPr>
        <p:grpSpPr bwMode="auto">
          <a:xfrm rot="-5400000">
            <a:off x="6416675" y="4065588"/>
            <a:ext cx="109537" cy="211138"/>
            <a:chOff x="424" y="2880"/>
            <a:chExt cx="200" cy="768"/>
          </a:xfrm>
        </p:grpSpPr>
        <p:sp>
          <p:nvSpPr>
            <p:cNvPr id="31970" name="Freeform 6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71" name="Freeform 6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8" name="Group 69"/>
          <p:cNvGrpSpPr>
            <a:grpSpLocks/>
          </p:cNvGrpSpPr>
          <p:nvPr/>
        </p:nvGrpSpPr>
        <p:grpSpPr bwMode="auto">
          <a:xfrm rot="-5400000">
            <a:off x="6416675" y="3594100"/>
            <a:ext cx="109538" cy="211138"/>
            <a:chOff x="424" y="2880"/>
            <a:chExt cx="200" cy="768"/>
          </a:xfrm>
        </p:grpSpPr>
        <p:sp>
          <p:nvSpPr>
            <p:cNvPr id="31968" name="Freeform 7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69" name="Freeform 7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9" name="Group 72"/>
          <p:cNvGrpSpPr>
            <a:grpSpLocks/>
          </p:cNvGrpSpPr>
          <p:nvPr/>
        </p:nvGrpSpPr>
        <p:grpSpPr bwMode="auto">
          <a:xfrm rot="-5400000">
            <a:off x="6408738" y="3940175"/>
            <a:ext cx="107950" cy="193675"/>
            <a:chOff x="288" y="2784"/>
            <a:chExt cx="152" cy="528"/>
          </a:xfrm>
        </p:grpSpPr>
        <p:sp>
          <p:nvSpPr>
            <p:cNvPr id="31966" name="Freeform 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67" name="Freeform 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0" name="Group 75"/>
          <p:cNvGrpSpPr>
            <a:grpSpLocks/>
          </p:cNvGrpSpPr>
          <p:nvPr/>
        </p:nvGrpSpPr>
        <p:grpSpPr bwMode="auto">
          <a:xfrm rot="-5400000">
            <a:off x="6412707" y="3447256"/>
            <a:ext cx="109538" cy="193675"/>
            <a:chOff x="288" y="2784"/>
            <a:chExt cx="152" cy="528"/>
          </a:xfrm>
        </p:grpSpPr>
        <p:sp>
          <p:nvSpPr>
            <p:cNvPr id="31964" name="Freeform 76"/>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65" name="Freeform 77"/>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1" name="Group 78"/>
          <p:cNvGrpSpPr>
            <a:grpSpLocks/>
          </p:cNvGrpSpPr>
          <p:nvPr/>
        </p:nvGrpSpPr>
        <p:grpSpPr bwMode="auto">
          <a:xfrm rot="-5400000">
            <a:off x="6383337" y="3757613"/>
            <a:ext cx="169863" cy="204788"/>
            <a:chOff x="367" y="2605"/>
            <a:chExt cx="151" cy="559"/>
          </a:xfrm>
        </p:grpSpPr>
        <p:sp>
          <p:nvSpPr>
            <p:cNvPr id="31962" name="Freeform 7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63" name="Freeform 8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2" name="Group 81"/>
          <p:cNvGrpSpPr>
            <a:grpSpLocks/>
          </p:cNvGrpSpPr>
          <p:nvPr/>
        </p:nvGrpSpPr>
        <p:grpSpPr bwMode="auto">
          <a:xfrm rot="-5400000">
            <a:off x="6413500" y="2624138"/>
            <a:ext cx="109537" cy="211138"/>
            <a:chOff x="424" y="2880"/>
            <a:chExt cx="200" cy="768"/>
          </a:xfrm>
        </p:grpSpPr>
        <p:sp>
          <p:nvSpPr>
            <p:cNvPr id="31960" name="Freeform 82"/>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61" name="Freeform 83"/>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3" name="Group 84"/>
          <p:cNvGrpSpPr>
            <a:grpSpLocks/>
          </p:cNvGrpSpPr>
          <p:nvPr/>
        </p:nvGrpSpPr>
        <p:grpSpPr bwMode="auto">
          <a:xfrm rot="-5400000">
            <a:off x="6405563" y="2998787"/>
            <a:ext cx="107950" cy="193675"/>
            <a:chOff x="288" y="2784"/>
            <a:chExt cx="152" cy="528"/>
          </a:xfrm>
        </p:grpSpPr>
        <p:sp>
          <p:nvSpPr>
            <p:cNvPr id="31958" name="Freeform 85"/>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59" name="Freeform 86"/>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4" name="Group 87"/>
          <p:cNvGrpSpPr>
            <a:grpSpLocks/>
          </p:cNvGrpSpPr>
          <p:nvPr/>
        </p:nvGrpSpPr>
        <p:grpSpPr bwMode="auto">
          <a:xfrm rot="-5400000">
            <a:off x="6409532" y="2477294"/>
            <a:ext cx="109537" cy="193675"/>
            <a:chOff x="288" y="2784"/>
            <a:chExt cx="152" cy="528"/>
          </a:xfrm>
        </p:grpSpPr>
        <p:sp>
          <p:nvSpPr>
            <p:cNvPr id="31956" name="Freeform 88"/>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57" name="Freeform 89"/>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5" name="Group 90"/>
          <p:cNvGrpSpPr>
            <a:grpSpLocks/>
          </p:cNvGrpSpPr>
          <p:nvPr/>
        </p:nvGrpSpPr>
        <p:grpSpPr bwMode="auto">
          <a:xfrm rot="-5400000">
            <a:off x="6380163" y="2787650"/>
            <a:ext cx="169862" cy="204788"/>
            <a:chOff x="367" y="2605"/>
            <a:chExt cx="151" cy="559"/>
          </a:xfrm>
        </p:grpSpPr>
        <p:sp>
          <p:nvSpPr>
            <p:cNvPr id="31954" name="Freeform 91"/>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55" name="Freeform 92"/>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6" name="Group 93"/>
          <p:cNvGrpSpPr>
            <a:grpSpLocks/>
          </p:cNvGrpSpPr>
          <p:nvPr/>
        </p:nvGrpSpPr>
        <p:grpSpPr bwMode="auto">
          <a:xfrm rot="-5400000">
            <a:off x="6380957" y="2297906"/>
            <a:ext cx="171450" cy="204787"/>
            <a:chOff x="367" y="2605"/>
            <a:chExt cx="151" cy="559"/>
          </a:xfrm>
        </p:grpSpPr>
        <p:sp>
          <p:nvSpPr>
            <p:cNvPr id="31952" name="Freeform 94"/>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53" name="Freeform 95"/>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7" name="Group 96"/>
          <p:cNvGrpSpPr>
            <a:grpSpLocks/>
          </p:cNvGrpSpPr>
          <p:nvPr/>
        </p:nvGrpSpPr>
        <p:grpSpPr bwMode="auto">
          <a:xfrm rot="-5400000">
            <a:off x="6415088" y="2119313"/>
            <a:ext cx="109537" cy="211137"/>
            <a:chOff x="424" y="2880"/>
            <a:chExt cx="200" cy="768"/>
          </a:xfrm>
        </p:grpSpPr>
        <p:sp>
          <p:nvSpPr>
            <p:cNvPr id="31950" name="Freeform 9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51" name="Freeform 9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8" name="Group 99"/>
          <p:cNvGrpSpPr>
            <a:grpSpLocks/>
          </p:cNvGrpSpPr>
          <p:nvPr/>
        </p:nvGrpSpPr>
        <p:grpSpPr bwMode="auto">
          <a:xfrm rot="-5400000">
            <a:off x="6406357" y="1991519"/>
            <a:ext cx="109537" cy="193675"/>
            <a:chOff x="288" y="2784"/>
            <a:chExt cx="152" cy="528"/>
          </a:xfrm>
        </p:grpSpPr>
        <p:sp>
          <p:nvSpPr>
            <p:cNvPr id="31948" name="Freeform 100"/>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49" name="Freeform 101"/>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9" name="Group 102"/>
          <p:cNvGrpSpPr>
            <a:grpSpLocks/>
          </p:cNvGrpSpPr>
          <p:nvPr/>
        </p:nvGrpSpPr>
        <p:grpSpPr bwMode="auto">
          <a:xfrm rot="-5400000">
            <a:off x="6380957" y="1812131"/>
            <a:ext cx="171450" cy="204787"/>
            <a:chOff x="367" y="2605"/>
            <a:chExt cx="151" cy="559"/>
          </a:xfrm>
        </p:grpSpPr>
        <p:sp>
          <p:nvSpPr>
            <p:cNvPr id="31946" name="Freeform 103"/>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47" name="Freeform 104"/>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31779" name="Oval 105"/>
          <p:cNvSpPr>
            <a:spLocks noChangeArrowheads="1"/>
          </p:cNvSpPr>
          <p:nvPr/>
        </p:nvSpPr>
        <p:spPr bwMode="auto">
          <a:xfrm rot="-5400000" flipH="1" flipV="1">
            <a:off x="6715919" y="17978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0" name="Oval 106"/>
          <p:cNvSpPr>
            <a:spLocks noChangeArrowheads="1"/>
          </p:cNvSpPr>
          <p:nvPr/>
        </p:nvSpPr>
        <p:spPr bwMode="auto">
          <a:xfrm rot="-5400000" flipH="1" flipV="1">
            <a:off x="6715918" y="19613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1" name="Oval 107"/>
          <p:cNvSpPr>
            <a:spLocks noChangeArrowheads="1"/>
          </p:cNvSpPr>
          <p:nvPr/>
        </p:nvSpPr>
        <p:spPr bwMode="auto">
          <a:xfrm rot="-5400000" flipH="1" flipV="1">
            <a:off x="6715919" y="21248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2" name="Oval 108"/>
          <p:cNvSpPr>
            <a:spLocks noChangeArrowheads="1"/>
          </p:cNvSpPr>
          <p:nvPr/>
        </p:nvSpPr>
        <p:spPr bwMode="auto">
          <a:xfrm rot="-5400000" flipH="1" flipV="1">
            <a:off x="6715918" y="22883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3" name="Oval 109"/>
          <p:cNvSpPr>
            <a:spLocks noChangeArrowheads="1"/>
          </p:cNvSpPr>
          <p:nvPr/>
        </p:nvSpPr>
        <p:spPr bwMode="auto">
          <a:xfrm rot="-5400000" flipH="1" flipV="1">
            <a:off x="6717506" y="24534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4" name="Oval 110"/>
          <p:cNvSpPr>
            <a:spLocks noChangeArrowheads="1"/>
          </p:cNvSpPr>
          <p:nvPr/>
        </p:nvSpPr>
        <p:spPr bwMode="auto">
          <a:xfrm rot="-5400000" flipH="1" flipV="1">
            <a:off x="6715918" y="261540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5" name="Oval 111"/>
          <p:cNvSpPr>
            <a:spLocks noChangeArrowheads="1"/>
          </p:cNvSpPr>
          <p:nvPr/>
        </p:nvSpPr>
        <p:spPr bwMode="auto">
          <a:xfrm rot="-5400000" flipH="1" flipV="1">
            <a:off x="6715919" y="27789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6" name="Oval 112"/>
          <p:cNvSpPr>
            <a:spLocks noChangeArrowheads="1"/>
          </p:cNvSpPr>
          <p:nvPr/>
        </p:nvSpPr>
        <p:spPr bwMode="auto">
          <a:xfrm rot="-5400000" flipH="1" flipV="1">
            <a:off x="6715918" y="294243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7" name="Oval 113"/>
          <p:cNvSpPr>
            <a:spLocks noChangeArrowheads="1"/>
          </p:cNvSpPr>
          <p:nvPr/>
        </p:nvSpPr>
        <p:spPr bwMode="auto">
          <a:xfrm rot="-5400000" flipH="1" flipV="1">
            <a:off x="6717506" y="34345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8" name="Oval 114"/>
          <p:cNvSpPr>
            <a:spLocks noChangeArrowheads="1"/>
          </p:cNvSpPr>
          <p:nvPr/>
        </p:nvSpPr>
        <p:spPr bwMode="auto">
          <a:xfrm rot="-5400000" flipH="1" flipV="1">
            <a:off x="6717507" y="359806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89" name="Oval 115"/>
          <p:cNvSpPr>
            <a:spLocks noChangeArrowheads="1"/>
          </p:cNvSpPr>
          <p:nvPr/>
        </p:nvSpPr>
        <p:spPr bwMode="auto">
          <a:xfrm rot="-5400000" flipH="1" flipV="1">
            <a:off x="6717506" y="376158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90" name="Oval 116"/>
          <p:cNvSpPr>
            <a:spLocks noChangeArrowheads="1"/>
          </p:cNvSpPr>
          <p:nvPr/>
        </p:nvSpPr>
        <p:spPr bwMode="auto">
          <a:xfrm rot="-5400000" flipH="1" flipV="1">
            <a:off x="6719887" y="3927476"/>
            <a:ext cx="161925"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91" name="Oval 117"/>
          <p:cNvSpPr>
            <a:spLocks noChangeArrowheads="1"/>
          </p:cNvSpPr>
          <p:nvPr/>
        </p:nvSpPr>
        <p:spPr bwMode="auto">
          <a:xfrm rot="-5400000" flipH="1" flipV="1">
            <a:off x="6717507" y="4087019"/>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92" name="Oval 118"/>
          <p:cNvSpPr>
            <a:spLocks noChangeArrowheads="1"/>
          </p:cNvSpPr>
          <p:nvPr/>
        </p:nvSpPr>
        <p:spPr bwMode="auto">
          <a:xfrm rot="-5400000" flipH="1" flipV="1">
            <a:off x="6717506" y="4250532"/>
            <a:ext cx="163513"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93" name="Oval 119"/>
          <p:cNvSpPr>
            <a:spLocks noChangeArrowheads="1"/>
          </p:cNvSpPr>
          <p:nvPr/>
        </p:nvSpPr>
        <p:spPr bwMode="auto">
          <a:xfrm rot="-5400000" flipH="1" flipV="1">
            <a:off x="6717507" y="4414044"/>
            <a:ext cx="163512" cy="88900"/>
          </a:xfrm>
          <a:prstGeom prst="ellipse">
            <a:avLst/>
          </a:prstGeom>
          <a:solidFill>
            <a:srgbClr val="00FF99"/>
          </a:solidFill>
          <a:ln w="9525">
            <a:solidFill>
              <a:schemeClr val="tx1"/>
            </a:solidFill>
            <a:round/>
            <a:headEnd/>
            <a:tailEnd/>
          </a:ln>
        </p:spPr>
        <p:txBody>
          <a:bodyPr wrap="none" anchor="ctr"/>
          <a:lstStyle/>
          <a:p>
            <a:endParaRPr lang="en-US"/>
          </a:p>
        </p:txBody>
      </p:sp>
      <p:sp>
        <p:nvSpPr>
          <p:cNvPr id="31794" name="Oval 120"/>
          <p:cNvSpPr>
            <a:spLocks noChangeArrowheads="1"/>
          </p:cNvSpPr>
          <p:nvPr/>
        </p:nvSpPr>
        <p:spPr bwMode="auto">
          <a:xfrm rot="-5400000" flipH="1" flipV="1">
            <a:off x="6717506" y="4577557"/>
            <a:ext cx="163513" cy="88900"/>
          </a:xfrm>
          <a:prstGeom prst="ellipse">
            <a:avLst/>
          </a:prstGeom>
          <a:solidFill>
            <a:srgbClr val="00FF99"/>
          </a:solidFill>
          <a:ln w="9525">
            <a:solidFill>
              <a:schemeClr val="tx1"/>
            </a:solidFill>
            <a:round/>
            <a:headEnd/>
            <a:tailEnd/>
          </a:ln>
        </p:spPr>
        <p:txBody>
          <a:bodyPr wrap="none" anchor="ctr"/>
          <a:lstStyle/>
          <a:p>
            <a:endParaRPr lang="en-US"/>
          </a:p>
        </p:txBody>
      </p:sp>
      <p:grpSp>
        <p:nvGrpSpPr>
          <p:cNvPr id="30" name="Group 121"/>
          <p:cNvGrpSpPr>
            <a:grpSpLocks/>
          </p:cNvGrpSpPr>
          <p:nvPr/>
        </p:nvGrpSpPr>
        <p:grpSpPr bwMode="auto">
          <a:xfrm rot="-5400000" flipH="1" flipV="1">
            <a:off x="6063457" y="5395119"/>
            <a:ext cx="1471612" cy="88900"/>
            <a:chOff x="1056" y="2448"/>
            <a:chExt cx="1296" cy="336"/>
          </a:xfrm>
        </p:grpSpPr>
        <p:sp>
          <p:nvSpPr>
            <p:cNvPr id="31937" name="Oval 122"/>
            <p:cNvSpPr>
              <a:spLocks noChangeArrowheads="1"/>
            </p:cNvSpPr>
            <p:nvPr/>
          </p:nvSpPr>
          <p:spPr bwMode="auto">
            <a:xfrm>
              <a:off x="105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38" name="Oval 123"/>
            <p:cNvSpPr>
              <a:spLocks noChangeArrowheads="1"/>
            </p:cNvSpPr>
            <p:nvPr/>
          </p:nvSpPr>
          <p:spPr bwMode="auto">
            <a:xfrm>
              <a:off x="120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39" name="Oval 124"/>
            <p:cNvSpPr>
              <a:spLocks noChangeArrowheads="1"/>
            </p:cNvSpPr>
            <p:nvPr/>
          </p:nvSpPr>
          <p:spPr bwMode="auto">
            <a:xfrm>
              <a:off x="134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0" name="Oval 125"/>
            <p:cNvSpPr>
              <a:spLocks noChangeArrowheads="1"/>
            </p:cNvSpPr>
            <p:nvPr/>
          </p:nvSpPr>
          <p:spPr bwMode="auto">
            <a:xfrm>
              <a:off x="148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1" name="Oval 126"/>
            <p:cNvSpPr>
              <a:spLocks noChangeArrowheads="1"/>
            </p:cNvSpPr>
            <p:nvPr/>
          </p:nvSpPr>
          <p:spPr bwMode="auto">
            <a:xfrm>
              <a:off x="1632"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2" name="Oval 127"/>
            <p:cNvSpPr>
              <a:spLocks noChangeArrowheads="1"/>
            </p:cNvSpPr>
            <p:nvPr/>
          </p:nvSpPr>
          <p:spPr bwMode="auto">
            <a:xfrm>
              <a:off x="1776"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3" name="Oval 128"/>
            <p:cNvSpPr>
              <a:spLocks noChangeArrowheads="1"/>
            </p:cNvSpPr>
            <p:nvPr/>
          </p:nvSpPr>
          <p:spPr bwMode="auto">
            <a:xfrm>
              <a:off x="1920"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4" name="Oval 129"/>
            <p:cNvSpPr>
              <a:spLocks noChangeArrowheads="1"/>
            </p:cNvSpPr>
            <p:nvPr/>
          </p:nvSpPr>
          <p:spPr bwMode="auto">
            <a:xfrm>
              <a:off x="2064"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sp>
          <p:nvSpPr>
            <p:cNvPr id="31945" name="Oval 130"/>
            <p:cNvSpPr>
              <a:spLocks noChangeArrowheads="1"/>
            </p:cNvSpPr>
            <p:nvPr/>
          </p:nvSpPr>
          <p:spPr bwMode="auto">
            <a:xfrm>
              <a:off x="2208" y="2448"/>
              <a:ext cx="144" cy="336"/>
            </a:xfrm>
            <a:prstGeom prst="ellipse">
              <a:avLst/>
            </a:prstGeom>
            <a:solidFill>
              <a:srgbClr val="00FF99"/>
            </a:solidFill>
            <a:ln w="9525">
              <a:solidFill>
                <a:schemeClr val="tx1"/>
              </a:solidFill>
              <a:round/>
              <a:headEnd/>
              <a:tailEnd/>
            </a:ln>
          </p:spPr>
          <p:txBody>
            <a:bodyPr wrap="none" anchor="ctr"/>
            <a:lstStyle/>
            <a:p>
              <a:endParaRPr lang="en-US"/>
            </a:p>
          </p:txBody>
        </p:sp>
      </p:grpSp>
      <p:grpSp>
        <p:nvGrpSpPr>
          <p:cNvPr id="31" name="Group 131"/>
          <p:cNvGrpSpPr>
            <a:grpSpLocks/>
          </p:cNvGrpSpPr>
          <p:nvPr/>
        </p:nvGrpSpPr>
        <p:grpSpPr bwMode="auto">
          <a:xfrm rot="-5400000" flipH="1" flipV="1">
            <a:off x="6178551" y="2184400"/>
            <a:ext cx="944562" cy="211137"/>
            <a:chOff x="1008" y="2400"/>
            <a:chExt cx="831" cy="576"/>
          </a:xfrm>
        </p:grpSpPr>
        <p:grpSp>
          <p:nvGrpSpPr>
            <p:cNvPr id="31744" name="Group 132"/>
            <p:cNvGrpSpPr>
              <a:grpSpLocks/>
            </p:cNvGrpSpPr>
            <p:nvPr/>
          </p:nvGrpSpPr>
          <p:grpSpPr bwMode="auto">
            <a:xfrm>
              <a:off x="1008" y="2400"/>
              <a:ext cx="96" cy="576"/>
              <a:chOff x="424" y="2880"/>
              <a:chExt cx="200" cy="768"/>
            </a:xfrm>
          </p:grpSpPr>
          <p:sp>
            <p:nvSpPr>
              <p:cNvPr id="31935" name="Freeform 13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36" name="Freeform 13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45" name="Group 135"/>
            <p:cNvGrpSpPr>
              <a:grpSpLocks/>
            </p:cNvGrpSpPr>
            <p:nvPr/>
          </p:nvGrpSpPr>
          <p:grpSpPr bwMode="auto">
            <a:xfrm>
              <a:off x="1424" y="2400"/>
              <a:ext cx="96" cy="576"/>
              <a:chOff x="424" y="2880"/>
              <a:chExt cx="200" cy="768"/>
            </a:xfrm>
          </p:grpSpPr>
          <p:sp>
            <p:nvSpPr>
              <p:cNvPr id="31933" name="Freeform 13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34" name="Freeform 13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48" name="Group 138"/>
            <p:cNvGrpSpPr>
              <a:grpSpLocks/>
            </p:cNvGrpSpPr>
            <p:nvPr/>
          </p:nvGrpSpPr>
          <p:grpSpPr bwMode="auto">
            <a:xfrm>
              <a:off x="1128" y="2400"/>
              <a:ext cx="96" cy="528"/>
              <a:chOff x="288" y="2784"/>
              <a:chExt cx="152" cy="528"/>
            </a:xfrm>
          </p:grpSpPr>
          <p:sp>
            <p:nvSpPr>
              <p:cNvPr id="31931" name="Freeform 13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32" name="Freeform 14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64" name="Group 141"/>
            <p:cNvGrpSpPr>
              <a:grpSpLocks/>
            </p:cNvGrpSpPr>
            <p:nvPr/>
          </p:nvGrpSpPr>
          <p:grpSpPr bwMode="auto">
            <a:xfrm>
              <a:off x="1561" y="2414"/>
              <a:ext cx="96" cy="528"/>
              <a:chOff x="288" y="2784"/>
              <a:chExt cx="152" cy="528"/>
            </a:xfrm>
          </p:grpSpPr>
          <p:sp>
            <p:nvSpPr>
              <p:cNvPr id="31929" name="Freeform 142"/>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30" name="Freeform 143"/>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65" name="Group 144"/>
            <p:cNvGrpSpPr>
              <a:grpSpLocks/>
            </p:cNvGrpSpPr>
            <p:nvPr/>
          </p:nvGrpSpPr>
          <p:grpSpPr bwMode="auto">
            <a:xfrm>
              <a:off x="1255" y="2400"/>
              <a:ext cx="151" cy="559"/>
              <a:chOff x="367" y="2605"/>
              <a:chExt cx="151" cy="559"/>
            </a:xfrm>
          </p:grpSpPr>
          <p:sp>
            <p:nvSpPr>
              <p:cNvPr id="31927" name="Freeform 14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28" name="Freeform 14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1766" name="Group 147"/>
            <p:cNvGrpSpPr>
              <a:grpSpLocks/>
            </p:cNvGrpSpPr>
            <p:nvPr/>
          </p:nvGrpSpPr>
          <p:grpSpPr bwMode="auto">
            <a:xfrm>
              <a:off x="1688" y="2405"/>
              <a:ext cx="151" cy="559"/>
              <a:chOff x="367" y="2605"/>
              <a:chExt cx="151" cy="559"/>
            </a:xfrm>
          </p:grpSpPr>
          <p:sp>
            <p:nvSpPr>
              <p:cNvPr id="31925" name="Freeform 14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26" name="Freeform 14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1767" name="Group 150"/>
          <p:cNvGrpSpPr>
            <a:grpSpLocks/>
          </p:cNvGrpSpPr>
          <p:nvPr/>
        </p:nvGrpSpPr>
        <p:grpSpPr bwMode="auto">
          <a:xfrm rot="-5400000" flipH="1" flipV="1">
            <a:off x="6596063" y="2741613"/>
            <a:ext cx="109537" cy="211137"/>
            <a:chOff x="424" y="2880"/>
            <a:chExt cx="200" cy="768"/>
          </a:xfrm>
        </p:grpSpPr>
        <p:sp>
          <p:nvSpPr>
            <p:cNvPr id="31917" name="Freeform 151"/>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18" name="Freeform 152"/>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68" name="Group 153"/>
          <p:cNvGrpSpPr>
            <a:grpSpLocks/>
          </p:cNvGrpSpPr>
          <p:nvPr/>
        </p:nvGrpSpPr>
        <p:grpSpPr bwMode="auto">
          <a:xfrm rot="-5400000" flipH="1" flipV="1">
            <a:off x="6605588" y="2887662"/>
            <a:ext cx="107950" cy="193675"/>
            <a:chOff x="288" y="2784"/>
            <a:chExt cx="152" cy="528"/>
          </a:xfrm>
        </p:grpSpPr>
        <p:sp>
          <p:nvSpPr>
            <p:cNvPr id="31915" name="Freeform 154"/>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16" name="Freeform 155"/>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69" name="Group 156"/>
          <p:cNvGrpSpPr>
            <a:grpSpLocks/>
          </p:cNvGrpSpPr>
          <p:nvPr/>
        </p:nvGrpSpPr>
        <p:grpSpPr bwMode="auto">
          <a:xfrm rot="-5400000" flipH="1" flipV="1">
            <a:off x="6600032" y="3377406"/>
            <a:ext cx="109538" cy="193675"/>
            <a:chOff x="288" y="2784"/>
            <a:chExt cx="152" cy="528"/>
          </a:xfrm>
        </p:grpSpPr>
        <p:sp>
          <p:nvSpPr>
            <p:cNvPr id="31913" name="Freeform 157"/>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14" name="Freeform 158"/>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70" name="Group 159"/>
          <p:cNvGrpSpPr>
            <a:grpSpLocks/>
          </p:cNvGrpSpPr>
          <p:nvPr/>
        </p:nvGrpSpPr>
        <p:grpSpPr bwMode="auto">
          <a:xfrm rot="-5400000" flipH="1" flipV="1">
            <a:off x="6566694" y="3548856"/>
            <a:ext cx="171450" cy="204788"/>
            <a:chOff x="367" y="2605"/>
            <a:chExt cx="151" cy="559"/>
          </a:xfrm>
        </p:grpSpPr>
        <p:sp>
          <p:nvSpPr>
            <p:cNvPr id="31911" name="Freeform 160"/>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12" name="Freeform 161"/>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1771" name="Group 162"/>
          <p:cNvGrpSpPr>
            <a:grpSpLocks/>
          </p:cNvGrpSpPr>
          <p:nvPr/>
        </p:nvGrpSpPr>
        <p:grpSpPr bwMode="auto">
          <a:xfrm rot="-5400000" flipH="1" flipV="1">
            <a:off x="6177756" y="4152107"/>
            <a:ext cx="942975" cy="211138"/>
            <a:chOff x="1008" y="2400"/>
            <a:chExt cx="831" cy="576"/>
          </a:xfrm>
        </p:grpSpPr>
        <p:grpSp>
          <p:nvGrpSpPr>
            <p:cNvPr id="31772" name="Group 163"/>
            <p:cNvGrpSpPr>
              <a:grpSpLocks/>
            </p:cNvGrpSpPr>
            <p:nvPr/>
          </p:nvGrpSpPr>
          <p:grpSpPr bwMode="auto">
            <a:xfrm>
              <a:off x="1008" y="2400"/>
              <a:ext cx="96" cy="576"/>
              <a:chOff x="424" y="2880"/>
              <a:chExt cx="200" cy="768"/>
            </a:xfrm>
          </p:grpSpPr>
          <p:sp>
            <p:nvSpPr>
              <p:cNvPr id="31909" name="Freeform 164"/>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10" name="Freeform 165"/>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73" name="Group 166"/>
            <p:cNvGrpSpPr>
              <a:grpSpLocks/>
            </p:cNvGrpSpPr>
            <p:nvPr/>
          </p:nvGrpSpPr>
          <p:grpSpPr bwMode="auto">
            <a:xfrm>
              <a:off x="1424" y="2400"/>
              <a:ext cx="96" cy="576"/>
              <a:chOff x="424" y="2880"/>
              <a:chExt cx="200" cy="768"/>
            </a:xfrm>
          </p:grpSpPr>
          <p:sp>
            <p:nvSpPr>
              <p:cNvPr id="31907" name="Freeform 167"/>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908" name="Freeform 168"/>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74" name="Group 169"/>
            <p:cNvGrpSpPr>
              <a:grpSpLocks/>
            </p:cNvGrpSpPr>
            <p:nvPr/>
          </p:nvGrpSpPr>
          <p:grpSpPr bwMode="auto">
            <a:xfrm>
              <a:off x="1128" y="2400"/>
              <a:ext cx="96" cy="528"/>
              <a:chOff x="288" y="2784"/>
              <a:chExt cx="152" cy="528"/>
            </a:xfrm>
          </p:grpSpPr>
          <p:sp>
            <p:nvSpPr>
              <p:cNvPr id="31905" name="Freeform 170"/>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06" name="Freeform 171"/>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75" name="Group 172"/>
            <p:cNvGrpSpPr>
              <a:grpSpLocks/>
            </p:cNvGrpSpPr>
            <p:nvPr/>
          </p:nvGrpSpPr>
          <p:grpSpPr bwMode="auto">
            <a:xfrm>
              <a:off x="1561" y="2414"/>
              <a:ext cx="96" cy="528"/>
              <a:chOff x="288" y="2784"/>
              <a:chExt cx="152" cy="528"/>
            </a:xfrm>
          </p:grpSpPr>
          <p:sp>
            <p:nvSpPr>
              <p:cNvPr id="31903" name="Freeform 1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904" name="Freeform 1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76" name="Group 175"/>
            <p:cNvGrpSpPr>
              <a:grpSpLocks/>
            </p:cNvGrpSpPr>
            <p:nvPr/>
          </p:nvGrpSpPr>
          <p:grpSpPr bwMode="auto">
            <a:xfrm>
              <a:off x="1255" y="2400"/>
              <a:ext cx="151" cy="559"/>
              <a:chOff x="367" y="2605"/>
              <a:chExt cx="151" cy="559"/>
            </a:xfrm>
          </p:grpSpPr>
          <p:sp>
            <p:nvSpPr>
              <p:cNvPr id="31901" name="Freeform 176"/>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02" name="Freeform 177"/>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1777" name="Group 178"/>
            <p:cNvGrpSpPr>
              <a:grpSpLocks/>
            </p:cNvGrpSpPr>
            <p:nvPr/>
          </p:nvGrpSpPr>
          <p:grpSpPr bwMode="auto">
            <a:xfrm>
              <a:off x="1688" y="2405"/>
              <a:ext cx="151" cy="559"/>
              <a:chOff x="367" y="2605"/>
              <a:chExt cx="151" cy="559"/>
            </a:xfrm>
          </p:grpSpPr>
          <p:sp>
            <p:nvSpPr>
              <p:cNvPr id="31899" name="Freeform 17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900" name="Freeform 18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1778" name="Group 181"/>
          <p:cNvGrpSpPr>
            <a:grpSpLocks/>
          </p:cNvGrpSpPr>
          <p:nvPr/>
        </p:nvGrpSpPr>
        <p:grpSpPr bwMode="auto">
          <a:xfrm rot="-5400000" flipH="1" flipV="1">
            <a:off x="6180931" y="5122069"/>
            <a:ext cx="942975" cy="211138"/>
            <a:chOff x="1008" y="2400"/>
            <a:chExt cx="831" cy="576"/>
          </a:xfrm>
        </p:grpSpPr>
        <p:grpSp>
          <p:nvGrpSpPr>
            <p:cNvPr id="31795" name="Group 182"/>
            <p:cNvGrpSpPr>
              <a:grpSpLocks/>
            </p:cNvGrpSpPr>
            <p:nvPr/>
          </p:nvGrpSpPr>
          <p:grpSpPr bwMode="auto">
            <a:xfrm>
              <a:off x="1008" y="2400"/>
              <a:ext cx="96" cy="576"/>
              <a:chOff x="424" y="2880"/>
              <a:chExt cx="200" cy="768"/>
            </a:xfrm>
          </p:grpSpPr>
          <p:sp>
            <p:nvSpPr>
              <p:cNvPr id="31891" name="Freeform 183"/>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892" name="Freeform 184"/>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96" name="Group 185"/>
            <p:cNvGrpSpPr>
              <a:grpSpLocks/>
            </p:cNvGrpSpPr>
            <p:nvPr/>
          </p:nvGrpSpPr>
          <p:grpSpPr bwMode="auto">
            <a:xfrm>
              <a:off x="1424" y="2400"/>
              <a:ext cx="96" cy="576"/>
              <a:chOff x="424" y="2880"/>
              <a:chExt cx="200" cy="768"/>
            </a:xfrm>
          </p:grpSpPr>
          <p:sp>
            <p:nvSpPr>
              <p:cNvPr id="31889" name="Freeform 18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890" name="Freeform 18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797" name="Group 188"/>
            <p:cNvGrpSpPr>
              <a:grpSpLocks/>
            </p:cNvGrpSpPr>
            <p:nvPr/>
          </p:nvGrpSpPr>
          <p:grpSpPr bwMode="auto">
            <a:xfrm>
              <a:off x="1128" y="2400"/>
              <a:ext cx="96" cy="528"/>
              <a:chOff x="288" y="2784"/>
              <a:chExt cx="152" cy="528"/>
            </a:xfrm>
          </p:grpSpPr>
          <p:sp>
            <p:nvSpPr>
              <p:cNvPr id="31887" name="Freeform 18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888" name="Freeform 19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98" name="Group 191"/>
            <p:cNvGrpSpPr>
              <a:grpSpLocks/>
            </p:cNvGrpSpPr>
            <p:nvPr/>
          </p:nvGrpSpPr>
          <p:grpSpPr bwMode="auto">
            <a:xfrm>
              <a:off x="1561" y="2414"/>
              <a:ext cx="96" cy="528"/>
              <a:chOff x="288" y="2784"/>
              <a:chExt cx="152" cy="528"/>
            </a:xfrm>
          </p:grpSpPr>
          <p:sp>
            <p:nvSpPr>
              <p:cNvPr id="31885" name="Freeform 192"/>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886" name="Freeform 193"/>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799" name="Group 194"/>
            <p:cNvGrpSpPr>
              <a:grpSpLocks/>
            </p:cNvGrpSpPr>
            <p:nvPr/>
          </p:nvGrpSpPr>
          <p:grpSpPr bwMode="auto">
            <a:xfrm>
              <a:off x="1255" y="2400"/>
              <a:ext cx="151" cy="559"/>
              <a:chOff x="367" y="2605"/>
              <a:chExt cx="151" cy="559"/>
            </a:xfrm>
          </p:grpSpPr>
          <p:sp>
            <p:nvSpPr>
              <p:cNvPr id="31883" name="Freeform 19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884" name="Freeform 19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1800" name="Group 197"/>
            <p:cNvGrpSpPr>
              <a:grpSpLocks/>
            </p:cNvGrpSpPr>
            <p:nvPr/>
          </p:nvGrpSpPr>
          <p:grpSpPr bwMode="auto">
            <a:xfrm>
              <a:off x="1688" y="2405"/>
              <a:ext cx="151" cy="559"/>
              <a:chOff x="367" y="2605"/>
              <a:chExt cx="151" cy="559"/>
            </a:xfrm>
          </p:grpSpPr>
          <p:sp>
            <p:nvSpPr>
              <p:cNvPr id="31881" name="Freeform 19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882" name="Freeform 19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grpSp>
        <p:nvGrpSpPr>
          <p:cNvPr id="31801" name="Group 200"/>
          <p:cNvGrpSpPr>
            <a:grpSpLocks/>
          </p:cNvGrpSpPr>
          <p:nvPr/>
        </p:nvGrpSpPr>
        <p:grpSpPr bwMode="auto">
          <a:xfrm rot="-5400000" flipH="1" flipV="1">
            <a:off x="6597650" y="5681663"/>
            <a:ext cx="109537" cy="211138"/>
            <a:chOff x="424" y="2880"/>
            <a:chExt cx="200" cy="768"/>
          </a:xfrm>
        </p:grpSpPr>
        <p:sp>
          <p:nvSpPr>
            <p:cNvPr id="31873" name="Freeform 201"/>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31874" name="Freeform 202"/>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1802" name="Group 203"/>
          <p:cNvGrpSpPr>
            <a:grpSpLocks/>
          </p:cNvGrpSpPr>
          <p:nvPr/>
        </p:nvGrpSpPr>
        <p:grpSpPr bwMode="auto">
          <a:xfrm rot="-5400000" flipH="1" flipV="1">
            <a:off x="6606382" y="5826919"/>
            <a:ext cx="109537" cy="193675"/>
            <a:chOff x="288" y="2784"/>
            <a:chExt cx="152" cy="528"/>
          </a:xfrm>
        </p:grpSpPr>
        <p:sp>
          <p:nvSpPr>
            <p:cNvPr id="31871" name="Freeform 204"/>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31872" name="Freeform 205"/>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31803" name="Group 206"/>
          <p:cNvGrpSpPr>
            <a:grpSpLocks/>
          </p:cNvGrpSpPr>
          <p:nvPr/>
        </p:nvGrpSpPr>
        <p:grpSpPr bwMode="auto">
          <a:xfrm rot="-5400000" flipH="1" flipV="1">
            <a:off x="6569869" y="5998369"/>
            <a:ext cx="171450" cy="204788"/>
            <a:chOff x="367" y="2605"/>
            <a:chExt cx="151" cy="559"/>
          </a:xfrm>
        </p:grpSpPr>
        <p:sp>
          <p:nvSpPr>
            <p:cNvPr id="31869" name="Freeform 207"/>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31870" name="Freeform 208"/>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31806" name="Text Box 209"/>
          <p:cNvSpPr txBox="1">
            <a:spLocks noChangeArrowheads="1"/>
          </p:cNvSpPr>
          <p:nvPr/>
        </p:nvSpPr>
        <p:spPr bwMode="auto">
          <a:xfrm>
            <a:off x="7429500" y="2781300"/>
            <a:ext cx="1200150" cy="823913"/>
          </a:xfrm>
          <a:prstGeom prst="rect">
            <a:avLst/>
          </a:prstGeom>
          <a:noFill/>
          <a:ln w="9525">
            <a:noFill/>
            <a:miter lim="800000"/>
            <a:headEnd/>
            <a:tailEnd/>
          </a:ln>
        </p:spPr>
        <p:txBody>
          <a:bodyPr wrap="none">
            <a:spAutoFit/>
          </a:bodyPr>
          <a:lstStyle/>
          <a:p>
            <a:pPr algn="l" eaLnBrk="0" hangingPunct="0"/>
            <a:r>
              <a:rPr lang="en-US" sz="4800"/>
              <a:t>Na</a:t>
            </a:r>
            <a:r>
              <a:rPr lang="en-US" sz="4800" baseline="30000"/>
              <a:t>+</a:t>
            </a:r>
          </a:p>
        </p:txBody>
      </p:sp>
      <p:sp>
        <p:nvSpPr>
          <p:cNvPr id="31807" name="Text Box 210"/>
          <p:cNvSpPr txBox="1">
            <a:spLocks noChangeArrowheads="1"/>
          </p:cNvSpPr>
          <p:nvPr/>
        </p:nvSpPr>
        <p:spPr bwMode="auto">
          <a:xfrm>
            <a:off x="5024438" y="3044825"/>
            <a:ext cx="604837" cy="396875"/>
          </a:xfrm>
          <a:prstGeom prst="rect">
            <a:avLst/>
          </a:prstGeom>
          <a:noFill/>
          <a:ln w="9525">
            <a:noFill/>
            <a:miter lim="800000"/>
            <a:headEnd/>
            <a:tailEnd/>
          </a:ln>
        </p:spPr>
        <p:txBody>
          <a:bodyPr wrap="none">
            <a:spAutoFit/>
          </a:bodyPr>
          <a:lstStyle/>
          <a:p>
            <a:pPr algn="l" eaLnBrk="0" hangingPunct="0"/>
            <a:r>
              <a:rPr lang="en-US"/>
              <a:t>Na</a:t>
            </a:r>
            <a:r>
              <a:rPr lang="en-US" baseline="30000"/>
              <a:t>+</a:t>
            </a:r>
          </a:p>
        </p:txBody>
      </p:sp>
      <p:sp>
        <p:nvSpPr>
          <p:cNvPr id="31808" name="Text Box 211"/>
          <p:cNvSpPr txBox="1">
            <a:spLocks noChangeArrowheads="1"/>
          </p:cNvSpPr>
          <p:nvPr/>
        </p:nvSpPr>
        <p:spPr bwMode="auto">
          <a:xfrm>
            <a:off x="877888" y="2066925"/>
            <a:ext cx="184150" cy="457200"/>
          </a:xfrm>
          <a:prstGeom prst="rect">
            <a:avLst/>
          </a:prstGeom>
          <a:noFill/>
          <a:ln w="9525">
            <a:noFill/>
            <a:miter lim="800000"/>
            <a:headEnd/>
            <a:tailEnd/>
          </a:ln>
        </p:spPr>
        <p:txBody>
          <a:bodyPr wrap="none">
            <a:spAutoFit/>
          </a:bodyPr>
          <a:lstStyle/>
          <a:p>
            <a:pPr algn="l" eaLnBrk="0" hangingPunct="0"/>
            <a:endParaRPr lang="en-GB" sz="2400"/>
          </a:p>
        </p:txBody>
      </p:sp>
      <p:sp>
        <p:nvSpPr>
          <p:cNvPr id="31809" name="Text Box 212"/>
          <p:cNvSpPr txBox="1">
            <a:spLocks noChangeArrowheads="1"/>
          </p:cNvSpPr>
          <p:nvPr/>
        </p:nvSpPr>
        <p:spPr bwMode="auto">
          <a:xfrm>
            <a:off x="803275" y="1716088"/>
            <a:ext cx="3984625" cy="822325"/>
          </a:xfrm>
          <a:prstGeom prst="rect">
            <a:avLst/>
          </a:prstGeom>
          <a:noFill/>
          <a:ln w="9525">
            <a:noFill/>
            <a:miter lim="800000"/>
            <a:headEnd/>
            <a:tailEnd/>
          </a:ln>
        </p:spPr>
        <p:txBody>
          <a:bodyPr>
            <a:spAutoFit/>
          </a:bodyPr>
          <a:lstStyle/>
          <a:p>
            <a:pPr algn="l" eaLnBrk="0" hangingPunct="0"/>
            <a:r>
              <a:rPr lang="en-US" sz="2400" i="1">
                <a:solidFill>
                  <a:schemeClr val="tx2"/>
                </a:solidFill>
                <a:latin typeface="Times New Roman" pitchFamily="18" charset="0"/>
              </a:rPr>
              <a:t>If a membrane were permeable to only Na</a:t>
            </a:r>
            <a:r>
              <a:rPr lang="en-US" sz="2400" i="1" baseline="30000">
                <a:solidFill>
                  <a:schemeClr val="tx2"/>
                </a:solidFill>
                <a:latin typeface="Times New Roman" pitchFamily="18" charset="0"/>
              </a:rPr>
              <a:t>+</a:t>
            </a:r>
            <a:r>
              <a:rPr lang="en-US" sz="2400" i="1">
                <a:solidFill>
                  <a:schemeClr val="tx2"/>
                </a:solidFill>
                <a:latin typeface="Times New Roman" pitchFamily="18" charset="0"/>
              </a:rPr>
              <a:t> then…</a:t>
            </a:r>
          </a:p>
        </p:txBody>
      </p:sp>
      <p:sp>
        <p:nvSpPr>
          <p:cNvPr id="236757" name="Text Box 213"/>
          <p:cNvSpPr txBox="1">
            <a:spLocks noChangeArrowheads="1"/>
          </p:cNvSpPr>
          <p:nvPr/>
        </p:nvSpPr>
        <p:spPr bwMode="auto">
          <a:xfrm>
            <a:off x="609601" y="4343401"/>
            <a:ext cx="4643438" cy="923330"/>
          </a:xfrm>
          <a:prstGeom prst="rect">
            <a:avLst/>
          </a:prstGeom>
          <a:noFill/>
          <a:ln w="12700">
            <a:solidFill>
              <a:schemeClr val="tx1"/>
            </a:solidFill>
            <a:miter lim="800000"/>
            <a:headEnd/>
            <a:tailEnd/>
          </a:ln>
        </p:spPr>
        <p:txBody>
          <a:bodyPr wrap="square">
            <a:spAutoFit/>
          </a:bodyPr>
          <a:lstStyle/>
          <a:p>
            <a:pPr algn="l" eaLnBrk="0" hangingPunct="0"/>
            <a:r>
              <a:rPr lang="en-US" dirty="0"/>
              <a:t>The electrical potential that counters net diffusion of Na</a:t>
            </a:r>
            <a:r>
              <a:rPr lang="en-US" baseline="30000" dirty="0"/>
              <a:t>+</a:t>
            </a:r>
            <a:r>
              <a:rPr lang="en-US" dirty="0"/>
              <a:t> is called the Na</a:t>
            </a:r>
            <a:r>
              <a:rPr lang="en-US" baseline="30000" dirty="0"/>
              <a:t>+</a:t>
            </a:r>
            <a:r>
              <a:rPr lang="en-US" dirty="0"/>
              <a:t> equilibrium potential (</a:t>
            </a:r>
            <a:r>
              <a:rPr lang="en-US" dirty="0" err="1"/>
              <a:t>E</a:t>
            </a:r>
            <a:r>
              <a:rPr lang="en-US" baseline="-25000" dirty="0" err="1"/>
              <a:t>Na</a:t>
            </a:r>
            <a:r>
              <a:rPr lang="en-US" dirty="0"/>
              <a:t>).</a:t>
            </a:r>
          </a:p>
        </p:txBody>
      </p:sp>
      <p:sp>
        <p:nvSpPr>
          <p:cNvPr id="31811" name="Text Box 214"/>
          <p:cNvSpPr txBox="1">
            <a:spLocks noChangeArrowheads="1"/>
          </p:cNvSpPr>
          <p:nvPr/>
        </p:nvSpPr>
        <p:spPr bwMode="auto">
          <a:xfrm>
            <a:off x="4899025" y="1460500"/>
            <a:ext cx="1244600" cy="457200"/>
          </a:xfrm>
          <a:prstGeom prst="rect">
            <a:avLst/>
          </a:prstGeom>
          <a:noFill/>
          <a:ln w="9525">
            <a:noFill/>
            <a:miter lim="800000"/>
            <a:headEnd/>
            <a:tailEnd/>
          </a:ln>
        </p:spPr>
        <p:txBody>
          <a:bodyPr>
            <a:spAutoFit/>
          </a:bodyPr>
          <a:lstStyle/>
          <a:p>
            <a:pPr algn="r" eaLnBrk="0" hangingPunct="0"/>
            <a:r>
              <a:rPr lang="en-US" sz="2400"/>
              <a:t>inside</a:t>
            </a:r>
          </a:p>
        </p:txBody>
      </p:sp>
      <p:sp>
        <p:nvSpPr>
          <p:cNvPr id="31812" name="Text Box 215"/>
          <p:cNvSpPr txBox="1">
            <a:spLocks noChangeArrowheads="1"/>
          </p:cNvSpPr>
          <p:nvPr/>
        </p:nvSpPr>
        <p:spPr bwMode="auto">
          <a:xfrm>
            <a:off x="6992938" y="1506538"/>
            <a:ext cx="1166812" cy="457200"/>
          </a:xfrm>
          <a:prstGeom prst="rect">
            <a:avLst/>
          </a:prstGeom>
          <a:noFill/>
          <a:ln w="9525">
            <a:noFill/>
            <a:miter lim="800000"/>
            <a:headEnd/>
            <a:tailEnd/>
          </a:ln>
        </p:spPr>
        <p:txBody>
          <a:bodyPr wrap="none">
            <a:spAutoFit/>
          </a:bodyPr>
          <a:lstStyle/>
          <a:p>
            <a:pPr algn="l" eaLnBrk="0" hangingPunct="0"/>
            <a:r>
              <a:rPr lang="en-US" sz="2400"/>
              <a:t>outside</a:t>
            </a:r>
          </a:p>
        </p:txBody>
      </p:sp>
      <p:grpSp>
        <p:nvGrpSpPr>
          <p:cNvPr id="31804" name="Group 216"/>
          <p:cNvGrpSpPr>
            <a:grpSpLocks/>
          </p:cNvGrpSpPr>
          <p:nvPr/>
        </p:nvGrpSpPr>
        <p:grpSpPr bwMode="auto">
          <a:xfrm>
            <a:off x="5907088" y="1955800"/>
            <a:ext cx="263525" cy="4046538"/>
            <a:chOff x="4453" y="1256"/>
            <a:chExt cx="166" cy="2549"/>
          </a:xfrm>
        </p:grpSpPr>
        <p:grpSp>
          <p:nvGrpSpPr>
            <p:cNvPr id="31805" name="Group 217"/>
            <p:cNvGrpSpPr>
              <a:grpSpLocks/>
            </p:cNvGrpSpPr>
            <p:nvPr/>
          </p:nvGrpSpPr>
          <p:grpSpPr bwMode="auto">
            <a:xfrm>
              <a:off x="4459" y="1256"/>
              <a:ext cx="152" cy="152"/>
              <a:chOff x="3611" y="1595"/>
              <a:chExt cx="152" cy="152"/>
            </a:xfrm>
          </p:grpSpPr>
          <p:sp>
            <p:nvSpPr>
              <p:cNvPr id="31867" name="Line 218"/>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68" name="Line 219"/>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0" name="Group 220"/>
            <p:cNvGrpSpPr>
              <a:grpSpLocks/>
            </p:cNvGrpSpPr>
            <p:nvPr/>
          </p:nvGrpSpPr>
          <p:grpSpPr bwMode="auto">
            <a:xfrm>
              <a:off x="4461" y="1459"/>
              <a:ext cx="152" cy="152"/>
              <a:chOff x="3611" y="1595"/>
              <a:chExt cx="152" cy="152"/>
            </a:xfrm>
          </p:grpSpPr>
          <p:sp>
            <p:nvSpPr>
              <p:cNvPr id="31865" name="Line 221"/>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66" name="Line 222"/>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3" name="Group 223"/>
            <p:cNvGrpSpPr>
              <a:grpSpLocks/>
            </p:cNvGrpSpPr>
            <p:nvPr/>
          </p:nvGrpSpPr>
          <p:grpSpPr bwMode="auto">
            <a:xfrm>
              <a:off x="4453" y="1662"/>
              <a:ext cx="152" cy="152"/>
              <a:chOff x="3611" y="1595"/>
              <a:chExt cx="152" cy="152"/>
            </a:xfrm>
          </p:grpSpPr>
          <p:sp>
            <p:nvSpPr>
              <p:cNvPr id="31863" name="Line 224"/>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64" name="Line 225"/>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4" name="Group 226"/>
            <p:cNvGrpSpPr>
              <a:grpSpLocks/>
            </p:cNvGrpSpPr>
            <p:nvPr/>
          </p:nvGrpSpPr>
          <p:grpSpPr bwMode="auto">
            <a:xfrm>
              <a:off x="4467" y="3274"/>
              <a:ext cx="152" cy="152"/>
              <a:chOff x="3611" y="1595"/>
              <a:chExt cx="152" cy="152"/>
            </a:xfrm>
          </p:grpSpPr>
          <p:sp>
            <p:nvSpPr>
              <p:cNvPr id="31861" name="Line 227"/>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62" name="Line 228"/>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5" name="Group 229"/>
            <p:cNvGrpSpPr>
              <a:grpSpLocks/>
            </p:cNvGrpSpPr>
            <p:nvPr/>
          </p:nvGrpSpPr>
          <p:grpSpPr bwMode="auto">
            <a:xfrm>
              <a:off x="4457" y="3076"/>
              <a:ext cx="152" cy="152"/>
              <a:chOff x="3611" y="1595"/>
              <a:chExt cx="152" cy="152"/>
            </a:xfrm>
          </p:grpSpPr>
          <p:sp>
            <p:nvSpPr>
              <p:cNvPr id="31859" name="Line 230"/>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60" name="Line 231"/>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8" name="Group 232"/>
            <p:cNvGrpSpPr>
              <a:grpSpLocks/>
            </p:cNvGrpSpPr>
            <p:nvPr/>
          </p:nvGrpSpPr>
          <p:grpSpPr bwMode="auto">
            <a:xfrm>
              <a:off x="4459" y="2878"/>
              <a:ext cx="152" cy="152"/>
              <a:chOff x="3611" y="1595"/>
              <a:chExt cx="152" cy="152"/>
            </a:xfrm>
          </p:grpSpPr>
          <p:sp>
            <p:nvSpPr>
              <p:cNvPr id="31857" name="Line 233"/>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58" name="Line 234"/>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19" name="Group 235"/>
            <p:cNvGrpSpPr>
              <a:grpSpLocks/>
            </p:cNvGrpSpPr>
            <p:nvPr/>
          </p:nvGrpSpPr>
          <p:grpSpPr bwMode="auto">
            <a:xfrm>
              <a:off x="4460" y="2680"/>
              <a:ext cx="152" cy="152"/>
              <a:chOff x="3611" y="1595"/>
              <a:chExt cx="152" cy="152"/>
            </a:xfrm>
          </p:grpSpPr>
          <p:sp>
            <p:nvSpPr>
              <p:cNvPr id="31855" name="Line 236"/>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56" name="Line 237"/>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36" name="Group 238"/>
            <p:cNvGrpSpPr>
              <a:grpSpLocks/>
            </p:cNvGrpSpPr>
            <p:nvPr/>
          </p:nvGrpSpPr>
          <p:grpSpPr bwMode="auto">
            <a:xfrm>
              <a:off x="4462" y="2482"/>
              <a:ext cx="152" cy="152"/>
              <a:chOff x="3611" y="1595"/>
              <a:chExt cx="152" cy="152"/>
            </a:xfrm>
          </p:grpSpPr>
          <p:sp>
            <p:nvSpPr>
              <p:cNvPr id="31853" name="Line 239"/>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54" name="Line 240"/>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37" name="Group 241"/>
            <p:cNvGrpSpPr>
              <a:grpSpLocks/>
            </p:cNvGrpSpPr>
            <p:nvPr/>
          </p:nvGrpSpPr>
          <p:grpSpPr bwMode="auto">
            <a:xfrm>
              <a:off x="4464" y="2285"/>
              <a:ext cx="152" cy="152"/>
              <a:chOff x="3611" y="1595"/>
              <a:chExt cx="152" cy="152"/>
            </a:xfrm>
          </p:grpSpPr>
          <p:sp>
            <p:nvSpPr>
              <p:cNvPr id="31851" name="Line 242"/>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52" name="Line 243"/>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38" name="Group 244"/>
            <p:cNvGrpSpPr>
              <a:grpSpLocks/>
            </p:cNvGrpSpPr>
            <p:nvPr/>
          </p:nvGrpSpPr>
          <p:grpSpPr bwMode="auto">
            <a:xfrm>
              <a:off x="4456" y="3453"/>
              <a:ext cx="152" cy="152"/>
              <a:chOff x="3611" y="1595"/>
              <a:chExt cx="152" cy="152"/>
            </a:xfrm>
          </p:grpSpPr>
          <p:sp>
            <p:nvSpPr>
              <p:cNvPr id="31849" name="Line 245"/>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50" name="Line 246"/>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nvGrpSpPr>
            <p:cNvPr id="31839" name="Group 247"/>
            <p:cNvGrpSpPr>
              <a:grpSpLocks/>
            </p:cNvGrpSpPr>
            <p:nvPr/>
          </p:nvGrpSpPr>
          <p:grpSpPr bwMode="auto">
            <a:xfrm>
              <a:off x="4460" y="3653"/>
              <a:ext cx="152" cy="152"/>
              <a:chOff x="3611" y="1595"/>
              <a:chExt cx="152" cy="152"/>
            </a:xfrm>
          </p:grpSpPr>
          <p:sp>
            <p:nvSpPr>
              <p:cNvPr id="31847" name="Line 248"/>
              <p:cNvSpPr>
                <a:spLocks noChangeShapeType="1"/>
              </p:cNvSpPr>
              <p:nvPr/>
            </p:nvSpPr>
            <p:spPr bwMode="auto">
              <a:xfrm>
                <a:off x="3611" y="1671"/>
                <a:ext cx="152" cy="0"/>
              </a:xfrm>
              <a:prstGeom prst="line">
                <a:avLst/>
              </a:prstGeom>
              <a:noFill/>
              <a:ln w="38100">
                <a:solidFill>
                  <a:schemeClr val="tx1"/>
                </a:solidFill>
                <a:round/>
                <a:headEnd/>
                <a:tailEnd/>
              </a:ln>
            </p:spPr>
            <p:txBody>
              <a:bodyPr/>
              <a:lstStyle/>
              <a:p>
                <a:endParaRPr lang="en-US"/>
              </a:p>
            </p:txBody>
          </p:sp>
          <p:sp>
            <p:nvSpPr>
              <p:cNvPr id="31848" name="Line 249"/>
              <p:cNvSpPr>
                <a:spLocks noChangeShapeType="1"/>
              </p:cNvSpPr>
              <p:nvPr/>
            </p:nvSpPr>
            <p:spPr bwMode="auto">
              <a:xfrm rot="-5400000">
                <a:off x="3611" y="1671"/>
                <a:ext cx="152" cy="0"/>
              </a:xfrm>
              <a:prstGeom prst="line">
                <a:avLst/>
              </a:prstGeom>
              <a:noFill/>
              <a:ln w="38100">
                <a:solidFill>
                  <a:schemeClr val="tx1"/>
                </a:solidFill>
                <a:round/>
                <a:headEnd/>
                <a:tailEnd/>
              </a:ln>
            </p:spPr>
            <p:txBody>
              <a:bodyPr/>
              <a:lstStyle/>
              <a:p>
                <a:endParaRPr lang="en-US"/>
              </a:p>
            </p:txBody>
          </p:sp>
        </p:grpSp>
      </p:grpSp>
      <p:grpSp>
        <p:nvGrpSpPr>
          <p:cNvPr id="31840" name="Group 250"/>
          <p:cNvGrpSpPr>
            <a:grpSpLocks/>
          </p:cNvGrpSpPr>
          <p:nvPr/>
        </p:nvGrpSpPr>
        <p:grpSpPr bwMode="auto">
          <a:xfrm>
            <a:off x="6965950" y="2127250"/>
            <a:ext cx="334963" cy="3875088"/>
            <a:chOff x="3662" y="1328"/>
            <a:chExt cx="211" cy="2441"/>
          </a:xfrm>
        </p:grpSpPr>
        <p:sp>
          <p:nvSpPr>
            <p:cNvPr id="31821" name="Line 251"/>
            <p:cNvSpPr>
              <a:spLocks noChangeShapeType="1"/>
            </p:cNvSpPr>
            <p:nvPr/>
          </p:nvSpPr>
          <p:spPr bwMode="auto">
            <a:xfrm>
              <a:off x="3716" y="1328"/>
              <a:ext cx="152" cy="0"/>
            </a:xfrm>
            <a:prstGeom prst="line">
              <a:avLst/>
            </a:prstGeom>
            <a:noFill/>
            <a:ln w="38100">
              <a:solidFill>
                <a:schemeClr val="tx1"/>
              </a:solidFill>
              <a:round/>
              <a:headEnd/>
              <a:tailEnd/>
            </a:ln>
          </p:spPr>
          <p:txBody>
            <a:bodyPr/>
            <a:lstStyle/>
            <a:p>
              <a:endParaRPr lang="en-US"/>
            </a:p>
          </p:txBody>
        </p:sp>
        <p:sp>
          <p:nvSpPr>
            <p:cNvPr id="31822" name="Line 252"/>
            <p:cNvSpPr>
              <a:spLocks noChangeShapeType="1"/>
            </p:cNvSpPr>
            <p:nvPr/>
          </p:nvSpPr>
          <p:spPr bwMode="auto">
            <a:xfrm>
              <a:off x="3718" y="1471"/>
              <a:ext cx="152" cy="0"/>
            </a:xfrm>
            <a:prstGeom prst="line">
              <a:avLst/>
            </a:prstGeom>
            <a:noFill/>
            <a:ln w="38100">
              <a:solidFill>
                <a:schemeClr val="tx1"/>
              </a:solidFill>
              <a:round/>
              <a:headEnd/>
              <a:tailEnd/>
            </a:ln>
          </p:spPr>
          <p:txBody>
            <a:bodyPr/>
            <a:lstStyle/>
            <a:p>
              <a:endParaRPr lang="en-US"/>
            </a:p>
          </p:txBody>
        </p:sp>
        <p:sp>
          <p:nvSpPr>
            <p:cNvPr id="31823" name="Line 253"/>
            <p:cNvSpPr>
              <a:spLocks noChangeShapeType="1"/>
            </p:cNvSpPr>
            <p:nvPr/>
          </p:nvSpPr>
          <p:spPr bwMode="auto">
            <a:xfrm>
              <a:off x="3720" y="1625"/>
              <a:ext cx="152" cy="0"/>
            </a:xfrm>
            <a:prstGeom prst="line">
              <a:avLst/>
            </a:prstGeom>
            <a:noFill/>
            <a:ln w="38100">
              <a:solidFill>
                <a:schemeClr val="tx1"/>
              </a:solidFill>
              <a:round/>
              <a:headEnd/>
              <a:tailEnd/>
            </a:ln>
          </p:spPr>
          <p:txBody>
            <a:bodyPr/>
            <a:lstStyle/>
            <a:p>
              <a:endParaRPr lang="en-US"/>
            </a:p>
          </p:txBody>
        </p:sp>
        <p:sp>
          <p:nvSpPr>
            <p:cNvPr id="31824" name="Line 254"/>
            <p:cNvSpPr>
              <a:spLocks noChangeShapeType="1"/>
            </p:cNvSpPr>
            <p:nvPr/>
          </p:nvSpPr>
          <p:spPr bwMode="auto">
            <a:xfrm>
              <a:off x="3721" y="1769"/>
              <a:ext cx="152" cy="0"/>
            </a:xfrm>
            <a:prstGeom prst="line">
              <a:avLst/>
            </a:prstGeom>
            <a:noFill/>
            <a:ln w="38100">
              <a:solidFill>
                <a:schemeClr val="tx1"/>
              </a:solidFill>
              <a:round/>
              <a:headEnd/>
              <a:tailEnd/>
            </a:ln>
          </p:spPr>
          <p:txBody>
            <a:bodyPr/>
            <a:lstStyle/>
            <a:p>
              <a:endParaRPr lang="en-US"/>
            </a:p>
          </p:txBody>
        </p:sp>
        <p:sp>
          <p:nvSpPr>
            <p:cNvPr id="31825" name="Line 255"/>
            <p:cNvSpPr>
              <a:spLocks noChangeShapeType="1"/>
            </p:cNvSpPr>
            <p:nvPr/>
          </p:nvSpPr>
          <p:spPr bwMode="auto">
            <a:xfrm>
              <a:off x="3671" y="2294"/>
              <a:ext cx="152" cy="0"/>
            </a:xfrm>
            <a:prstGeom prst="line">
              <a:avLst/>
            </a:prstGeom>
            <a:noFill/>
            <a:ln w="38100">
              <a:solidFill>
                <a:schemeClr val="tx1"/>
              </a:solidFill>
              <a:round/>
              <a:headEnd/>
              <a:tailEnd/>
            </a:ln>
          </p:spPr>
          <p:txBody>
            <a:bodyPr/>
            <a:lstStyle/>
            <a:p>
              <a:endParaRPr lang="en-US"/>
            </a:p>
          </p:txBody>
        </p:sp>
        <p:sp>
          <p:nvSpPr>
            <p:cNvPr id="31826" name="Line 256"/>
            <p:cNvSpPr>
              <a:spLocks noChangeShapeType="1"/>
            </p:cNvSpPr>
            <p:nvPr/>
          </p:nvSpPr>
          <p:spPr bwMode="auto">
            <a:xfrm>
              <a:off x="3673" y="2437"/>
              <a:ext cx="152" cy="0"/>
            </a:xfrm>
            <a:prstGeom prst="line">
              <a:avLst/>
            </a:prstGeom>
            <a:noFill/>
            <a:ln w="38100">
              <a:solidFill>
                <a:schemeClr val="tx1"/>
              </a:solidFill>
              <a:round/>
              <a:headEnd/>
              <a:tailEnd/>
            </a:ln>
          </p:spPr>
          <p:txBody>
            <a:bodyPr/>
            <a:lstStyle/>
            <a:p>
              <a:endParaRPr lang="en-US"/>
            </a:p>
          </p:txBody>
        </p:sp>
        <p:sp>
          <p:nvSpPr>
            <p:cNvPr id="31827" name="Line 257"/>
            <p:cNvSpPr>
              <a:spLocks noChangeShapeType="1"/>
            </p:cNvSpPr>
            <p:nvPr/>
          </p:nvSpPr>
          <p:spPr bwMode="auto">
            <a:xfrm>
              <a:off x="3675" y="2591"/>
              <a:ext cx="152" cy="0"/>
            </a:xfrm>
            <a:prstGeom prst="line">
              <a:avLst/>
            </a:prstGeom>
            <a:noFill/>
            <a:ln w="38100">
              <a:solidFill>
                <a:schemeClr val="tx1"/>
              </a:solidFill>
              <a:round/>
              <a:headEnd/>
              <a:tailEnd/>
            </a:ln>
          </p:spPr>
          <p:txBody>
            <a:bodyPr/>
            <a:lstStyle/>
            <a:p>
              <a:endParaRPr lang="en-US"/>
            </a:p>
          </p:txBody>
        </p:sp>
        <p:sp>
          <p:nvSpPr>
            <p:cNvPr id="31828" name="Line 258"/>
            <p:cNvSpPr>
              <a:spLocks noChangeShapeType="1"/>
            </p:cNvSpPr>
            <p:nvPr/>
          </p:nvSpPr>
          <p:spPr bwMode="auto">
            <a:xfrm>
              <a:off x="3676" y="2735"/>
              <a:ext cx="152" cy="0"/>
            </a:xfrm>
            <a:prstGeom prst="line">
              <a:avLst/>
            </a:prstGeom>
            <a:noFill/>
            <a:ln w="38100">
              <a:solidFill>
                <a:schemeClr val="tx1"/>
              </a:solidFill>
              <a:round/>
              <a:headEnd/>
              <a:tailEnd/>
            </a:ln>
          </p:spPr>
          <p:txBody>
            <a:bodyPr/>
            <a:lstStyle/>
            <a:p>
              <a:endParaRPr lang="en-US"/>
            </a:p>
          </p:txBody>
        </p:sp>
        <p:sp>
          <p:nvSpPr>
            <p:cNvPr id="31829" name="Line 259"/>
            <p:cNvSpPr>
              <a:spLocks noChangeShapeType="1"/>
            </p:cNvSpPr>
            <p:nvPr/>
          </p:nvSpPr>
          <p:spPr bwMode="auto">
            <a:xfrm>
              <a:off x="3684" y="2884"/>
              <a:ext cx="152" cy="0"/>
            </a:xfrm>
            <a:prstGeom prst="line">
              <a:avLst/>
            </a:prstGeom>
            <a:noFill/>
            <a:ln w="38100">
              <a:solidFill>
                <a:schemeClr val="tx1"/>
              </a:solidFill>
              <a:round/>
              <a:headEnd/>
              <a:tailEnd/>
            </a:ln>
          </p:spPr>
          <p:txBody>
            <a:bodyPr/>
            <a:lstStyle/>
            <a:p>
              <a:endParaRPr lang="en-US"/>
            </a:p>
          </p:txBody>
        </p:sp>
        <p:sp>
          <p:nvSpPr>
            <p:cNvPr id="31830" name="Line 260"/>
            <p:cNvSpPr>
              <a:spLocks noChangeShapeType="1"/>
            </p:cNvSpPr>
            <p:nvPr/>
          </p:nvSpPr>
          <p:spPr bwMode="auto">
            <a:xfrm>
              <a:off x="3662" y="3027"/>
              <a:ext cx="152" cy="0"/>
            </a:xfrm>
            <a:prstGeom prst="line">
              <a:avLst/>
            </a:prstGeom>
            <a:noFill/>
            <a:ln w="38100">
              <a:solidFill>
                <a:schemeClr val="tx1"/>
              </a:solidFill>
              <a:round/>
              <a:headEnd/>
              <a:tailEnd/>
            </a:ln>
          </p:spPr>
          <p:txBody>
            <a:bodyPr/>
            <a:lstStyle/>
            <a:p>
              <a:endParaRPr lang="en-US"/>
            </a:p>
          </p:txBody>
        </p:sp>
        <p:sp>
          <p:nvSpPr>
            <p:cNvPr id="31831" name="Line 261"/>
            <p:cNvSpPr>
              <a:spLocks noChangeShapeType="1"/>
            </p:cNvSpPr>
            <p:nvPr/>
          </p:nvSpPr>
          <p:spPr bwMode="auto">
            <a:xfrm>
              <a:off x="3676" y="3181"/>
              <a:ext cx="152" cy="0"/>
            </a:xfrm>
            <a:prstGeom prst="line">
              <a:avLst/>
            </a:prstGeom>
            <a:noFill/>
            <a:ln w="38100">
              <a:solidFill>
                <a:schemeClr val="tx1"/>
              </a:solidFill>
              <a:round/>
              <a:headEnd/>
              <a:tailEnd/>
            </a:ln>
          </p:spPr>
          <p:txBody>
            <a:bodyPr/>
            <a:lstStyle/>
            <a:p>
              <a:endParaRPr lang="en-US"/>
            </a:p>
          </p:txBody>
        </p:sp>
        <p:sp>
          <p:nvSpPr>
            <p:cNvPr id="31832" name="Line 262"/>
            <p:cNvSpPr>
              <a:spLocks noChangeShapeType="1"/>
            </p:cNvSpPr>
            <p:nvPr/>
          </p:nvSpPr>
          <p:spPr bwMode="auto">
            <a:xfrm>
              <a:off x="3677" y="3325"/>
              <a:ext cx="152" cy="0"/>
            </a:xfrm>
            <a:prstGeom prst="line">
              <a:avLst/>
            </a:prstGeom>
            <a:noFill/>
            <a:ln w="38100">
              <a:solidFill>
                <a:schemeClr val="tx1"/>
              </a:solidFill>
              <a:round/>
              <a:headEnd/>
              <a:tailEnd/>
            </a:ln>
          </p:spPr>
          <p:txBody>
            <a:bodyPr/>
            <a:lstStyle/>
            <a:p>
              <a:endParaRPr lang="en-US"/>
            </a:p>
          </p:txBody>
        </p:sp>
        <p:sp>
          <p:nvSpPr>
            <p:cNvPr id="31833" name="Line 263"/>
            <p:cNvSpPr>
              <a:spLocks noChangeShapeType="1"/>
            </p:cNvSpPr>
            <p:nvPr/>
          </p:nvSpPr>
          <p:spPr bwMode="auto">
            <a:xfrm>
              <a:off x="3672" y="3472"/>
              <a:ext cx="152" cy="0"/>
            </a:xfrm>
            <a:prstGeom prst="line">
              <a:avLst/>
            </a:prstGeom>
            <a:noFill/>
            <a:ln w="38100">
              <a:solidFill>
                <a:schemeClr val="tx1"/>
              </a:solidFill>
              <a:round/>
              <a:headEnd/>
              <a:tailEnd/>
            </a:ln>
          </p:spPr>
          <p:txBody>
            <a:bodyPr/>
            <a:lstStyle/>
            <a:p>
              <a:endParaRPr lang="en-US"/>
            </a:p>
          </p:txBody>
        </p:sp>
        <p:sp>
          <p:nvSpPr>
            <p:cNvPr id="31834" name="Line 264"/>
            <p:cNvSpPr>
              <a:spLocks noChangeShapeType="1"/>
            </p:cNvSpPr>
            <p:nvPr/>
          </p:nvSpPr>
          <p:spPr bwMode="auto">
            <a:xfrm>
              <a:off x="3674" y="3615"/>
              <a:ext cx="152" cy="0"/>
            </a:xfrm>
            <a:prstGeom prst="line">
              <a:avLst/>
            </a:prstGeom>
            <a:noFill/>
            <a:ln w="38100">
              <a:solidFill>
                <a:schemeClr val="tx1"/>
              </a:solidFill>
              <a:round/>
              <a:headEnd/>
              <a:tailEnd/>
            </a:ln>
          </p:spPr>
          <p:txBody>
            <a:bodyPr/>
            <a:lstStyle/>
            <a:p>
              <a:endParaRPr lang="en-US"/>
            </a:p>
          </p:txBody>
        </p:sp>
        <p:sp>
          <p:nvSpPr>
            <p:cNvPr id="31835" name="Line 265"/>
            <p:cNvSpPr>
              <a:spLocks noChangeShapeType="1"/>
            </p:cNvSpPr>
            <p:nvPr/>
          </p:nvSpPr>
          <p:spPr bwMode="auto">
            <a:xfrm>
              <a:off x="3676" y="3769"/>
              <a:ext cx="152" cy="0"/>
            </a:xfrm>
            <a:prstGeom prst="line">
              <a:avLst/>
            </a:prstGeom>
            <a:noFill/>
            <a:ln w="38100">
              <a:solidFill>
                <a:schemeClr val="tx1"/>
              </a:solidFill>
              <a:round/>
              <a:headEnd/>
              <a:tailEnd/>
            </a:ln>
          </p:spPr>
          <p:txBody>
            <a:bodyPr/>
            <a:lstStyle/>
            <a:p>
              <a:endParaRPr lang="en-US"/>
            </a:p>
          </p:txBody>
        </p:sp>
      </p:grpSp>
      <p:sp>
        <p:nvSpPr>
          <p:cNvPr id="236810" name="Rectangle 266"/>
          <p:cNvSpPr>
            <a:spLocks noChangeArrowheads="1"/>
          </p:cNvSpPr>
          <p:nvPr/>
        </p:nvSpPr>
        <p:spPr bwMode="auto">
          <a:xfrm>
            <a:off x="733425" y="3017838"/>
            <a:ext cx="4395788" cy="1311275"/>
          </a:xfrm>
          <a:prstGeom prst="rect">
            <a:avLst/>
          </a:prstGeom>
          <a:noFill/>
          <a:ln w="9525">
            <a:noFill/>
            <a:miter lim="800000"/>
            <a:headEnd/>
            <a:tailEnd/>
          </a:ln>
        </p:spPr>
        <p:txBody>
          <a:bodyPr>
            <a:spAutoFit/>
          </a:bodyPr>
          <a:lstStyle/>
          <a:p>
            <a:pPr algn="l" eaLnBrk="0" hangingPunct="0"/>
            <a:r>
              <a:rPr lang="en-US">
                <a:latin typeface="Times New Roman" pitchFamily="18" charset="0"/>
              </a:rPr>
              <a:t>Na</a:t>
            </a:r>
            <a:r>
              <a:rPr lang="en-US" baseline="30000">
                <a:latin typeface="Times New Roman" pitchFamily="18" charset="0"/>
              </a:rPr>
              <a:t>+</a:t>
            </a:r>
            <a:r>
              <a:rPr lang="en-US">
                <a:latin typeface="Times New Roman" pitchFamily="18" charset="0"/>
              </a:rPr>
              <a:t> would diffuse down its concentration gradient until potential across the membrane countered diffusion.</a:t>
            </a:r>
          </a:p>
        </p:txBody>
      </p:sp>
      <p:sp>
        <p:nvSpPr>
          <p:cNvPr id="31816" name="Oval 267"/>
          <p:cNvSpPr>
            <a:spLocks noChangeArrowheads="1"/>
          </p:cNvSpPr>
          <p:nvPr/>
        </p:nvSpPr>
        <p:spPr bwMode="auto">
          <a:xfrm>
            <a:off x="6186488" y="3333750"/>
            <a:ext cx="709612" cy="223838"/>
          </a:xfrm>
          <a:prstGeom prst="ellipse">
            <a:avLst/>
          </a:prstGeom>
          <a:solidFill>
            <a:srgbClr val="FFFF99"/>
          </a:solidFill>
          <a:ln w="9525">
            <a:solidFill>
              <a:schemeClr val="tx2"/>
            </a:solidFill>
            <a:round/>
            <a:headEnd/>
            <a:tailEnd/>
          </a:ln>
        </p:spPr>
        <p:txBody>
          <a:bodyPr wrap="none" anchor="ctr"/>
          <a:lstStyle/>
          <a:p>
            <a:endParaRPr lang="en-US"/>
          </a:p>
        </p:txBody>
      </p:sp>
      <p:sp>
        <p:nvSpPr>
          <p:cNvPr id="31817" name="Oval 268"/>
          <p:cNvSpPr>
            <a:spLocks noChangeArrowheads="1"/>
          </p:cNvSpPr>
          <p:nvPr/>
        </p:nvSpPr>
        <p:spPr bwMode="auto">
          <a:xfrm>
            <a:off x="6207125" y="2924175"/>
            <a:ext cx="709613" cy="223838"/>
          </a:xfrm>
          <a:prstGeom prst="ellipse">
            <a:avLst/>
          </a:prstGeom>
          <a:solidFill>
            <a:srgbClr val="FFFF99"/>
          </a:solidFill>
          <a:ln w="9525">
            <a:solidFill>
              <a:schemeClr val="tx2"/>
            </a:solidFill>
            <a:round/>
            <a:headEnd/>
            <a:tailEnd/>
          </a:ln>
        </p:spPr>
        <p:txBody>
          <a:bodyPr wrap="none" anchor="ctr"/>
          <a:lstStyle/>
          <a:p>
            <a:endParaRPr lang="en-US"/>
          </a:p>
        </p:txBody>
      </p:sp>
      <p:sp>
        <p:nvSpPr>
          <p:cNvPr id="236813" name="Line 269"/>
          <p:cNvSpPr>
            <a:spLocks noChangeShapeType="1"/>
          </p:cNvSpPr>
          <p:nvPr/>
        </p:nvSpPr>
        <p:spPr bwMode="auto">
          <a:xfrm flipH="1">
            <a:off x="5692775" y="3238500"/>
            <a:ext cx="1679575" cy="0"/>
          </a:xfrm>
          <a:prstGeom prst="line">
            <a:avLst/>
          </a:prstGeom>
          <a:noFill/>
          <a:ln w="76200">
            <a:solidFill>
              <a:schemeClr val="tx1"/>
            </a:solidFill>
            <a:round/>
            <a:headEnd/>
            <a:tailEnd type="triangle" w="med" len="med"/>
          </a:ln>
        </p:spPr>
        <p:txBody>
          <a:bodyPr/>
          <a:lstStyle/>
          <a:p>
            <a:endParaRPr lang="en-US"/>
          </a:p>
        </p:txBody>
      </p:sp>
      <p:sp>
        <p:nvSpPr>
          <p:cNvPr id="236814" name="Line 270"/>
          <p:cNvSpPr>
            <a:spLocks noChangeShapeType="1"/>
          </p:cNvSpPr>
          <p:nvPr/>
        </p:nvSpPr>
        <p:spPr bwMode="auto">
          <a:xfrm flipH="1">
            <a:off x="5702300" y="3238500"/>
            <a:ext cx="1679575" cy="0"/>
          </a:xfrm>
          <a:prstGeom prst="line">
            <a:avLst/>
          </a:prstGeom>
          <a:noFill/>
          <a:ln w="76200">
            <a:solidFill>
              <a:schemeClr val="tx2"/>
            </a:solidFill>
            <a:round/>
            <a:headEnd type="triangle" w="med" len="med"/>
            <a:tailEnd type="triangle" w="med" len="med"/>
          </a:ln>
        </p:spPr>
        <p:txBody>
          <a:bodyPr/>
          <a:lstStyle/>
          <a:p>
            <a:endParaRPr lang="en-US"/>
          </a:p>
        </p:txBody>
      </p:sp>
      <p:sp>
        <p:nvSpPr>
          <p:cNvPr id="31820" name="Rectangle 271"/>
          <p:cNvSpPr>
            <a:spLocks noChangeArrowheads="1"/>
          </p:cNvSpPr>
          <p:nvPr/>
        </p:nvSpPr>
        <p:spPr bwMode="auto">
          <a:xfrm>
            <a:off x="304800" y="5791200"/>
            <a:ext cx="5334000" cy="830997"/>
          </a:xfrm>
          <a:prstGeom prst="rect">
            <a:avLst/>
          </a:prstGeom>
          <a:noFill/>
          <a:ln w="9525">
            <a:noFill/>
            <a:miter lim="800000"/>
            <a:headEnd/>
            <a:tailEnd/>
          </a:ln>
        </p:spPr>
        <p:txBody>
          <a:bodyPr>
            <a:spAutoFit/>
          </a:bodyPr>
          <a:lstStyle/>
          <a:p>
            <a:pPr eaLnBrk="0" hangingPunct="0"/>
            <a:r>
              <a:rPr lang="en-US" sz="2400" i="1" dirty="0">
                <a:solidFill>
                  <a:schemeClr val="tx2"/>
                </a:solidFill>
                <a:latin typeface="Times New Roman" pitchFamily="18" charset="0"/>
              </a:rPr>
              <a:t>So, if the membrane were permeable only to Na</a:t>
            </a:r>
            <a:r>
              <a:rPr lang="en-US" sz="2400" i="1" baseline="30000" dirty="0">
                <a:solidFill>
                  <a:schemeClr val="tx2"/>
                </a:solidFill>
                <a:latin typeface="Times New Roman" pitchFamily="18" charset="0"/>
              </a:rPr>
              <a:t>+</a:t>
            </a:r>
            <a:r>
              <a:rPr lang="en-US" sz="2400" i="1" dirty="0">
                <a:solidFill>
                  <a:schemeClr val="tx2"/>
                </a:solidFill>
                <a:latin typeface="Times New Roman" pitchFamily="18" charset="0"/>
              </a:rPr>
              <a:t>, </a:t>
            </a:r>
            <a:r>
              <a:rPr lang="en-US" sz="2400" i="1" dirty="0" smtClean="0">
                <a:solidFill>
                  <a:schemeClr val="tx2"/>
                </a:solidFill>
                <a:latin typeface="Times New Roman" pitchFamily="18" charset="0"/>
              </a:rPr>
              <a:t>mV </a:t>
            </a:r>
            <a:r>
              <a:rPr lang="en-US" sz="2400" i="1" dirty="0">
                <a:solidFill>
                  <a:schemeClr val="tx2"/>
                </a:solidFill>
                <a:latin typeface="Times New Roman" pitchFamily="18" charset="0"/>
              </a:rPr>
              <a:t>would be +61 mV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6813"/>
                                        </p:tgtEl>
                                        <p:attrNameLst>
                                          <p:attrName>style.visibility</p:attrName>
                                        </p:attrNameLst>
                                      </p:cBhvr>
                                      <p:to>
                                        <p:strVal val="visible"/>
                                      </p:to>
                                    </p:set>
                                    <p:animEffect transition="in" filter="wipe(right)">
                                      <p:cBhvr>
                                        <p:cTn id="7" dur="5000"/>
                                        <p:tgtEl>
                                          <p:spTgt spid="2368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0"/>
                                        <p:tgtEl>
                                          <p:spTgt spid="236813"/>
                                        </p:tgtEl>
                                      </p:cBhvr>
                                    </p:animEffect>
                                    <p:set>
                                      <p:cBhvr>
                                        <p:cTn id="12" dur="1" fill="hold">
                                          <p:stCondLst>
                                            <p:cond delay="4999"/>
                                          </p:stCondLst>
                                        </p:cTn>
                                        <p:tgtEl>
                                          <p:spTgt spid="23681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36814"/>
                                        </p:tgtEl>
                                        <p:attrNameLst>
                                          <p:attrName>style.visibility</p:attrName>
                                        </p:attrNameLst>
                                      </p:cBhvr>
                                      <p:to>
                                        <p:strVal val="visible"/>
                                      </p:to>
                                    </p:set>
                                    <p:animEffect transition="in" filter="dissolve">
                                      <p:cBhvr>
                                        <p:cTn id="15" dur="5000"/>
                                        <p:tgtEl>
                                          <p:spTgt spid="236814"/>
                                        </p:tgtEl>
                                      </p:cBhvr>
                                    </p:animEffect>
                                  </p:childTnLst>
                                </p:cTn>
                              </p:par>
                              <p:par>
                                <p:cTn id="16" presetID="9" presetClass="entr" presetSubtype="0" fill="hold" nodeType="withEffect">
                                  <p:stCondLst>
                                    <p:cond delay="0"/>
                                  </p:stCondLst>
                                  <p:childTnLst>
                                    <p:set>
                                      <p:cBhvr>
                                        <p:cTn id="17" dur="1" fill="hold">
                                          <p:stCondLst>
                                            <p:cond delay="0"/>
                                          </p:stCondLst>
                                        </p:cTn>
                                        <p:tgtEl>
                                          <p:spTgt spid="31804"/>
                                        </p:tgtEl>
                                        <p:attrNameLst>
                                          <p:attrName>style.visibility</p:attrName>
                                        </p:attrNameLst>
                                      </p:cBhvr>
                                      <p:to>
                                        <p:strVal val="visible"/>
                                      </p:to>
                                    </p:set>
                                    <p:animEffect transition="in" filter="dissolve">
                                      <p:cBhvr>
                                        <p:cTn id="18" dur="5000"/>
                                        <p:tgtEl>
                                          <p:spTgt spid="31804"/>
                                        </p:tgtEl>
                                      </p:cBhvr>
                                    </p:animEffect>
                                  </p:childTnLst>
                                </p:cTn>
                              </p:par>
                              <p:par>
                                <p:cTn id="19" presetID="9" presetClass="entr" presetSubtype="0" fill="hold" nodeType="withEffect">
                                  <p:stCondLst>
                                    <p:cond delay="0"/>
                                  </p:stCondLst>
                                  <p:childTnLst>
                                    <p:set>
                                      <p:cBhvr>
                                        <p:cTn id="20" dur="1" fill="hold">
                                          <p:stCondLst>
                                            <p:cond delay="0"/>
                                          </p:stCondLst>
                                        </p:cTn>
                                        <p:tgtEl>
                                          <p:spTgt spid="31840"/>
                                        </p:tgtEl>
                                        <p:attrNameLst>
                                          <p:attrName>style.visibility</p:attrName>
                                        </p:attrNameLst>
                                      </p:cBhvr>
                                      <p:to>
                                        <p:strVal val="visible"/>
                                      </p:to>
                                    </p:set>
                                    <p:animEffect transition="in" filter="dissolve">
                                      <p:cBhvr>
                                        <p:cTn id="21" dur="5000"/>
                                        <p:tgtEl>
                                          <p:spTgt spid="3184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68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6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57" grpId="0" animBg="1"/>
      <p:bldP spid="236810" grpId="0"/>
      <p:bldP spid="236813" grpId="0" animBg="1"/>
      <p:bldP spid="236813" grpId="1" animBg="1"/>
      <p:bldP spid="2368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Nernst Equation</a:t>
            </a:r>
            <a:endParaRPr lang="en-US" dirty="0"/>
          </a:p>
        </p:txBody>
      </p:sp>
      <p:sp>
        <p:nvSpPr>
          <p:cNvPr id="3" name="Content Placeholder 2"/>
          <p:cNvSpPr>
            <a:spLocks noGrp="1"/>
          </p:cNvSpPr>
          <p:nvPr>
            <p:ph idx="1"/>
          </p:nvPr>
        </p:nvSpPr>
        <p:spPr/>
        <p:txBody>
          <a:bodyPr>
            <a:normAutofit lnSpcReduction="10000"/>
          </a:bodyPr>
          <a:lstStyle/>
          <a:p>
            <a:r>
              <a:rPr lang="en-US" dirty="0" err="1" smtClean="0"/>
              <a:t>Vm</a:t>
            </a:r>
            <a:r>
              <a:rPr lang="en-US" dirty="0" smtClean="0"/>
              <a:t> = RT/ZF In (X)o / (x)I</a:t>
            </a:r>
          </a:p>
          <a:p>
            <a:pPr>
              <a:buNone/>
            </a:pPr>
            <a:r>
              <a:rPr lang="en-US" dirty="0" err="1" smtClean="0"/>
              <a:t>Vm</a:t>
            </a:r>
            <a:r>
              <a:rPr lang="en-US" dirty="0" smtClean="0"/>
              <a:t>= Voltage </a:t>
            </a:r>
            <a:r>
              <a:rPr lang="en-US" dirty="0" err="1" smtClean="0"/>
              <a:t>Equlibrium</a:t>
            </a:r>
            <a:endParaRPr lang="en-US" dirty="0" smtClean="0"/>
          </a:p>
          <a:p>
            <a:pPr>
              <a:buNone/>
            </a:pPr>
            <a:r>
              <a:rPr lang="en-US" dirty="0" smtClean="0"/>
              <a:t>R= Gas Constant</a:t>
            </a:r>
          </a:p>
          <a:p>
            <a:pPr>
              <a:buNone/>
            </a:pPr>
            <a:r>
              <a:rPr lang="en-US" dirty="0" smtClean="0"/>
              <a:t>T = </a:t>
            </a:r>
            <a:r>
              <a:rPr lang="en-US" dirty="0" err="1" smtClean="0"/>
              <a:t>Temprature</a:t>
            </a:r>
            <a:endParaRPr lang="en-US" dirty="0" smtClean="0"/>
          </a:p>
          <a:p>
            <a:pPr>
              <a:buNone/>
            </a:pPr>
            <a:r>
              <a:rPr lang="en-US" dirty="0" smtClean="0"/>
              <a:t>Z= Charge </a:t>
            </a:r>
          </a:p>
          <a:p>
            <a:pPr>
              <a:buNone/>
            </a:pPr>
            <a:r>
              <a:rPr lang="en-US" dirty="0" smtClean="0"/>
              <a:t>F= Faraday Constant</a:t>
            </a:r>
          </a:p>
          <a:p>
            <a:pPr>
              <a:buNone/>
            </a:pPr>
            <a:r>
              <a:rPr lang="en-US" dirty="0" smtClean="0"/>
              <a:t>X0= Concentration of the ion out side </a:t>
            </a:r>
          </a:p>
          <a:p>
            <a:pPr>
              <a:buNone/>
            </a:pPr>
            <a:r>
              <a:rPr lang="en-US" dirty="0" smtClean="0"/>
              <a:t>Xi= Concentration of the ion inside</a:t>
            </a:r>
            <a:endParaRPr lang="en-US" dirty="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5"/>
          <p:cNvGraphicFramePr>
            <a:graphicFrameLocks noChangeAspect="1"/>
          </p:cNvGraphicFramePr>
          <p:nvPr/>
        </p:nvGraphicFramePr>
        <p:xfrm>
          <a:off x="577850" y="1990725"/>
          <a:ext cx="7821613" cy="1309688"/>
        </p:xfrm>
        <a:graphic>
          <a:graphicData uri="http://schemas.openxmlformats.org/presentationml/2006/ole">
            <p:oleObj spid="_x0000_s28674" name="Equation" r:id="rId3" imgW="2425700" imgH="406400" progId="Equation.3">
              <p:embed/>
            </p:oleObj>
          </a:graphicData>
        </a:graphic>
      </p:graphicFrame>
      <p:sp>
        <p:nvSpPr>
          <p:cNvPr id="23555" name="Rectangle 6"/>
          <p:cNvSpPr>
            <a:spLocks noGrp="1" noChangeArrowheads="1"/>
          </p:cNvSpPr>
          <p:nvPr>
            <p:ph type="title"/>
          </p:nvPr>
        </p:nvSpPr>
        <p:spPr/>
        <p:txBody>
          <a:bodyPr>
            <a:normAutofit fontScale="90000"/>
          </a:bodyPr>
          <a:lstStyle/>
          <a:p>
            <a:r>
              <a:rPr lang="en-US" smtClean="0"/>
              <a:t>Membrane Potential: </a:t>
            </a:r>
            <a:br>
              <a:rPr lang="en-US" smtClean="0"/>
            </a:br>
            <a:r>
              <a:rPr lang="en-US" smtClean="0"/>
              <a:t>Goldman Equation</a:t>
            </a:r>
          </a:p>
        </p:txBody>
      </p:sp>
      <p:sp>
        <p:nvSpPr>
          <p:cNvPr id="23556" name="Rectangle 7"/>
          <p:cNvSpPr>
            <a:spLocks noGrp="1" noChangeArrowheads="1"/>
          </p:cNvSpPr>
          <p:nvPr>
            <p:ph type="body" idx="1"/>
          </p:nvPr>
        </p:nvSpPr>
        <p:spPr>
          <a:xfrm>
            <a:off x="685800" y="3810000"/>
            <a:ext cx="8229600" cy="1752600"/>
          </a:xfrm>
        </p:spPr>
        <p:txBody>
          <a:bodyPr>
            <a:normAutofit fontScale="77500" lnSpcReduction="20000"/>
          </a:bodyPr>
          <a:lstStyle/>
          <a:p>
            <a:r>
              <a:rPr lang="en-US" i="1" smtClean="0"/>
              <a:t>P</a:t>
            </a:r>
            <a:r>
              <a:rPr lang="en-US" smtClean="0"/>
              <a:t> = permeability</a:t>
            </a:r>
          </a:p>
          <a:p>
            <a:pPr lvl="1"/>
            <a:r>
              <a:rPr lang="en-US" smtClean="0"/>
              <a:t>at rest: </a:t>
            </a:r>
            <a:r>
              <a:rPr lang="en-US" i="1" smtClean="0"/>
              <a:t>P</a:t>
            </a:r>
            <a:r>
              <a:rPr lang="en-US" baseline="-25000" smtClean="0"/>
              <a:t>K</a:t>
            </a:r>
            <a:r>
              <a:rPr lang="en-US" smtClean="0"/>
              <a:t>: </a:t>
            </a:r>
            <a:r>
              <a:rPr lang="en-US" i="1" smtClean="0"/>
              <a:t>P</a:t>
            </a:r>
            <a:r>
              <a:rPr lang="en-US" baseline="-25000" smtClean="0"/>
              <a:t>Na</a:t>
            </a:r>
            <a:r>
              <a:rPr lang="en-US" smtClean="0"/>
              <a:t>: </a:t>
            </a:r>
            <a:r>
              <a:rPr lang="en-US" i="1" smtClean="0"/>
              <a:t>P</a:t>
            </a:r>
            <a:r>
              <a:rPr lang="en-US" baseline="-25000" smtClean="0"/>
              <a:t>Cl</a:t>
            </a:r>
            <a:r>
              <a:rPr lang="en-US" smtClean="0"/>
              <a:t> = 1.0 : 0.04 : 0.45</a:t>
            </a:r>
          </a:p>
          <a:p>
            <a:r>
              <a:rPr lang="en-US" smtClean="0"/>
              <a:t>Net potential movement for all ions </a:t>
            </a:r>
          </a:p>
          <a:p>
            <a:r>
              <a:rPr lang="en-US" smtClean="0"/>
              <a:t>known V</a:t>
            </a:r>
            <a:r>
              <a:rPr lang="en-US" baseline="-25000" smtClean="0"/>
              <a:t>m</a:t>
            </a:r>
            <a:r>
              <a:rPr lang="en-US" smtClean="0"/>
              <a:t>:Can predict direction of movement of any ion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3124200"/>
            <a:ext cx="8991600" cy="838200"/>
          </a:xfrm>
          <a:prstGeom prst="rect">
            <a:avLst/>
          </a:prstGeom>
          <a:solidFill>
            <a:srgbClr val="9FFFF6"/>
          </a:solidFill>
          <a:ln w="12700">
            <a:noFill/>
            <a:miter lim="800000"/>
            <a:headEnd/>
            <a:tailEnd/>
          </a:ln>
          <a:effectLst/>
        </p:spPr>
        <p:txBody>
          <a:bodyPr wrap="none" anchor="ctr"/>
          <a:lstStyle/>
          <a:p>
            <a:endParaRPr lang="en-US"/>
          </a:p>
        </p:txBody>
      </p:sp>
      <p:sp>
        <p:nvSpPr>
          <p:cNvPr id="13315" name="Rectangle 3"/>
          <p:cNvSpPr>
            <a:spLocks noGrp="1" noChangeArrowheads="1"/>
          </p:cNvSpPr>
          <p:nvPr>
            <p:ph type="title"/>
          </p:nvPr>
        </p:nvSpPr>
        <p:spPr>
          <a:xfrm>
            <a:off x="381000" y="228600"/>
            <a:ext cx="8686800" cy="609600"/>
          </a:xfrm>
          <a:solidFill>
            <a:schemeClr val="bg1"/>
          </a:solidFill>
        </p:spPr>
        <p:txBody>
          <a:bodyPr lIns="90488" tIns="44450" rIns="90488" bIns="44450">
            <a:normAutofit fontScale="90000"/>
          </a:bodyPr>
          <a:lstStyle/>
          <a:p>
            <a:r>
              <a:rPr lang="en-US" smtClean="0"/>
              <a:t>   Resting Membrane Potential</a:t>
            </a:r>
          </a:p>
        </p:txBody>
      </p:sp>
      <p:sp>
        <p:nvSpPr>
          <p:cNvPr id="13316" name="Rectangle 4"/>
          <p:cNvSpPr>
            <a:spLocks noChangeArrowheads="1"/>
          </p:cNvSpPr>
          <p:nvPr/>
        </p:nvSpPr>
        <p:spPr bwMode="auto">
          <a:xfrm>
            <a:off x="3414713" y="3248025"/>
            <a:ext cx="2211387" cy="576263"/>
          </a:xfrm>
          <a:prstGeom prst="rect">
            <a:avLst/>
          </a:prstGeom>
          <a:noFill/>
          <a:ln w="12700">
            <a:noFill/>
            <a:miter lim="800000"/>
            <a:headEnd/>
            <a:tailEnd/>
          </a:ln>
          <a:effectLst/>
        </p:spPr>
        <p:txBody>
          <a:bodyPr wrap="none" lIns="90488" tIns="44450" rIns="90488" bIns="44450">
            <a:spAutoFit/>
          </a:bodyPr>
          <a:lstStyle/>
          <a:p>
            <a:r>
              <a:rPr lang="en-US" sz="3200" b="1">
                <a:solidFill>
                  <a:srgbClr val="000000"/>
                </a:solidFill>
                <a:latin typeface="Arial" charset="0"/>
              </a:rPr>
              <a:t>Membrane</a:t>
            </a:r>
            <a:endParaRPr lang="en-US" sz="3200" b="1">
              <a:solidFill>
                <a:schemeClr val="bg2"/>
              </a:solidFill>
              <a:latin typeface="Arial" charset="0"/>
            </a:endParaRPr>
          </a:p>
        </p:txBody>
      </p:sp>
      <p:sp>
        <p:nvSpPr>
          <p:cNvPr id="41989" name="Rectangle 5"/>
          <p:cNvSpPr>
            <a:spLocks noGrp="1" noChangeArrowheads="1"/>
          </p:cNvSpPr>
          <p:nvPr>
            <p:ph type="body" idx="1"/>
          </p:nvPr>
        </p:nvSpPr>
        <p:spPr>
          <a:xfrm>
            <a:off x="4114800" y="1905000"/>
            <a:ext cx="4953000" cy="4191000"/>
          </a:xfrm>
          <a:noFill/>
        </p:spPr>
        <p:txBody>
          <a:bodyPr lIns="90488" tIns="44450" rIns="90488" bIns="44450"/>
          <a:lstStyle/>
          <a:p>
            <a:pPr lvl="1">
              <a:buFont typeface="Monotype Sorts" pitchFamily="2" charset="2"/>
              <a:buNone/>
            </a:pPr>
            <a:r>
              <a:rPr lang="en-US" smtClean="0"/>
              <a:t>           </a:t>
            </a:r>
          </a:p>
          <a:p>
            <a:pPr lvl="1"/>
            <a:endParaRPr lang="en-US" sz="6600" smtClean="0">
              <a:solidFill>
                <a:srgbClr val="FC0128"/>
              </a:solidFill>
            </a:endParaRPr>
          </a:p>
        </p:txBody>
      </p:sp>
      <p:sp>
        <p:nvSpPr>
          <p:cNvPr id="13318" name="Rectangle 6"/>
          <p:cNvSpPr>
            <a:spLocks noChangeArrowheads="1"/>
          </p:cNvSpPr>
          <p:nvPr/>
        </p:nvSpPr>
        <p:spPr bwMode="auto">
          <a:xfrm>
            <a:off x="442913" y="1966913"/>
            <a:ext cx="1263650" cy="454025"/>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outside</a:t>
            </a:r>
          </a:p>
        </p:txBody>
      </p:sp>
      <p:sp>
        <p:nvSpPr>
          <p:cNvPr id="13319" name="Rectangle 7"/>
          <p:cNvSpPr>
            <a:spLocks noChangeArrowheads="1"/>
          </p:cNvSpPr>
          <p:nvPr/>
        </p:nvSpPr>
        <p:spPr bwMode="auto">
          <a:xfrm>
            <a:off x="519113" y="4862513"/>
            <a:ext cx="1060450" cy="454025"/>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inside</a:t>
            </a:r>
          </a:p>
        </p:txBody>
      </p:sp>
      <p:grpSp>
        <p:nvGrpSpPr>
          <p:cNvPr id="2" name="Group 64"/>
          <p:cNvGrpSpPr>
            <a:grpSpLocks/>
          </p:cNvGrpSpPr>
          <p:nvPr/>
        </p:nvGrpSpPr>
        <p:grpSpPr bwMode="auto">
          <a:xfrm>
            <a:off x="3124200" y="1524000"/>
            <a:ext cx="1543050" cy="4084638"/>
            <a:chOff x="1968" y="960"/>
            <a:chExt cx="972" cy="2573"/>
          </a:xfrm>
        </p:grpSpPr>
        <p:sp>
          <p:nvSpPr>
            <p:cNvPr id="13377" name="Rectangle 8"/>
            <p:cNvSpPr>
              <a:spLocks noChangeArrowheads="1"/>
            </p:cNvSpPr>
            <p:nvPr/>
          </p:nvSpPr>
          <p:spPr bwMode="auto">
            <a:xfrm>
              <a:off x="1968" y="960"/>
              <a:ext cx="917" cy="634"/>
            </a:xfrm>
            <a:prstGeom prst="rect">
              <a:avLst/>
            </a:prstGeom>
            <a:noFill/>
            <a:ln w="12700" cap="sq">
              <a:noFill/>
              <a:miter lim="800000"/>
              <a:headEnd type="none" w="sm" len="sm"/>
              <a:tailEnd type="none" w="sm" len="sm"/>
            </a:ln>
            <a:effectLst/>
          </p:spPr>
          <p:txBody>
            <a:bodyPr wrap="none">
              <a:spAutoFit/>
            </a:bodyPr>
            <a:lstStyle/>
            <a:p>
              <a:r>
                <a:rPr lang="en-US" sz="6000" b="1">
                  <a:solidFill>
                    <a:schemeClr val="accent2"/>
                  </a:solidFill>
                  <a:latin typeface="Arial" charset="0"/>
                </a:rPr>
                <a:t>Na</a:t>
              </a:r>
              <a:r>
                <a:rPr lang="en-US" sz="6000" b="1" baseline="30000">
                  <a:solidFill>
                    <a:schemeClr val="accent2"/>
                  </a:solidFill>
                  <a:latin typeface="Arial" charset="0"/>
                </a:rPr>
                <a:t>+</a:t>
              </a:r>
            </a:p>
          </p:txBody>
        </p:sp>
        <p:sp>
          <p:nvSpPr>
            <p:cNvPr id="13378" name="Rectangle 10"/>
            <p:cNvSpPr>
              <a:spLocks noChangeArrowheads="1"/>
            </p:cNvSpPr>
            <p:nvPr/>
          </p:nvSpPr>
          <p:spPr bwMode="auto">
            <a:xfrm>
              <a:off x="2448" y="3206"/>
              <a:ext cx="492" cy="327"/>
            </a:xfrm>
            <a:prstGeom prst="rect">
              <a:avLst/>
            </a:prstGeom>
            <a:noFill/>
            <a:ln w="12700" cap="sq">
              <a:noFill/>
              <a:miter lim="800000"/>
              <a:headEnd type="none" w="sm" len="sm"/>
              <a:tailEnd type="none" w="sm" len="sm"/>
            </a:ln>
            <a:effectLst/>
          </p:spPr>
          <p:txBody>
            <a:bodyPr wrap="none">
              <a:spAutoFit/>
            </a:bodyPr>
            <a:lstStyle/>
            <a:p>
              <a:r>
                <a:rPr lang="en-US" sz="2800" b="1">
                  <a:solidFill>
                    <a:schemeClr val="accent2"/>
                  </a:solidFill>
                  <a:latin typeface="Arial" charset="0"/>
                </a:rPr>
                <a:t>Na</a:t>
              </a:r>
              <a:r>
                <a:rPr lang="en-US" sz="2800" b="1" baseline="30000">
                  <a:solidFill>
                    <a:schemeClr val="accent2"/>
                  </a:solidFill>
                  <a:latin typeface="Arial" charset="0"/>
                </a:rPr>
                <a:t>+</a:t>
              </a:r>
            </a:p>
          </p:txBody>
        </p:sp>
      </p:grpSp>
      <p:grpSp>
        <p:nvGrpSpPr>
          <p:cNvPr id="3" name="Group 66"/>
          <p:cNvGrpSpPr>
            <a:grpSpLocks/>
          </p:cNvGrpSpPr>
          <p:nvPr/>
        </p:nvGrpSpPr>
        <p:grpSpPr bwMode="auto">
          <a:xfrm>
            <a:off x="6248400" y="1447800"/>
            <a:ext cx="1116013" cy="4084638"/>
            <a:chOff x="3936" y="912"/>
            <a:chExt cx="703" cy="2573"/>
          </a:xfrm>
        </p:grpSpPr>
        <p:sp>
          <p:nvSpPr>
            <p:cNvPr id="13375" name="Rectangle 9"/>
            <p:cNvSpPr>
              <a:spLocks noChangeArrowheads="1"/>
            </p:cNvSpPr>
            <p:nvPr/>
          </p:nvSpPr>
          <p:spPr bwMode="auto">
            <a:xfrm>
              <a:off x="3936" y="912"/>
              <a:ext cx="703" cy="634"/>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Monotype Sorts" pitchFamily="2" charset="2"/>
                <a:buNone/>
              </a:pPr>
              <a:r>
                <a:rPr lang="en-US" sz="6000" b="1">
                  <a:latin typeface="Arial" charset="0"/>
                </a:rPr>
                <a:t>Cl</a:t>
              </a:r>
              <a:r>
                <a:rPr lang="en-US" sz="6000" b="1" baseline="30000">
                  <a:latin typeface="Arial" charset="0"/>
                </a:rPr>
                <a:t>-</a:t>
              </a:r>
            </a:p>
          </p:txBody>
        </p:sp>
        <p:sp>
          <p:nvSpPr>
            <p:cNvPr id="13376" name="Rectangle 11"/>
            <p:cNvSpPr>
              <a:spLocks noChangeArrowheads="1"/>
            </p:cNvSpPr>
            <p:nvPr/>
          </p:nvSpPr>
          <p:spPr bwMode="auto">
            <a:xfrm>
              <a:off x="4032" y="3158"/>
              <a:ext cx="391" cy="327"/>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Monotype Sorts" pitchFamily="2" charset="2"/>
                <a:buNone/>
              </a:pPr>
              <a:r>
                <a:rPr lang="en-US" sz="2800" b="1">
                  <a:latin typeface="Arial" charset="0"/>
                </a:rPr>
                <a:t>Cl</a:t>
              </a:r>
              <a:r>
                <a:rPr lang="en-US" sz="2800" b="1" baseline="30000">
                  <a:latin typeface="Arial" charset="0"/>
                </a:rPr>
                <a:t>-</a:t>
              </a:r>
            </a:p>
          </p:txBody>
        </p:sp>
      </p:grpSp>
      <p:grpSp>
        <p:nvGrpSpPr>
          <p:cNvPr id="4" name="Group 65"/>
          <p:cNvGrpSpPr>
            <a:grpSpLocks/>
          </p:cNvGrpSpPr>
          <p:nvPr/>
        </p:nvGrpSpPr>
        <p:grpSpPr bwMode="auto">
          <a:xfrm>
            <a:off x="5029200" y="2133600"/>
            <a:ext cx="1031875" cy="3657600"/>
            <a:chOff x="3168" y="1344"/>
            <a:chExt cx="650" cy="2304"/>
          </a:xfrm>
        </p:grpSpPr>
        <p:sp>
          <p:nvSpPr>
            <p:cNvPr id="13373" name="Rectangle 12"/>
            <p:cNvSpPr>
              <a:spLocks noChangeArrowheads="1"/>
            </p:cNvSpPr>
            <p:nvPr/>
          </p:nvSpPr>
          <p:spPr bwMode="auto">
            <a:xfrm>
              <a:off x="3168" y="3014"/>
              <a:ext cx="650" cy="634"/>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Monotype Sorts" pitchFamily="2" charset="2"/>
                <a:buNone/>
              </a:pPr>
              <a:r>
                <a:rPr lang="en-US" sz="6000" b="1">
                  <a:solidFill>
                    <a:schemeClr val="hlink"/>
                  </a:solidFill>
                  <a:latin typeface="Arial" charset="0"/>
                </a:rPr>
                <a:t>K</a:t>
              </a:r>
              <a:r>
                <a:rPr lang="en-US" sz="6000" b="1" baseline="30000">
                  <a:solidFill>
                    <a:schemeClr val="hlink"/>
                  </a:solidFill>
                  <a:latin typeface="Arial" charset="0"/>
                </a:rPr>
                <a:t>+</a:t>
              </a:r>
            </a:p>
          </p:txBody>
        </p:sp>
        <p:sp>
          <p:nvSpPr>
            <p:cNvPr id="13374" name="Rectangle 13"/>
            <p:cNvSpPr>
              <a:spLocks noChangeArrowheads="1"/>
            </p:cNvSpPr>
            <p:nvPr/>
          </p:nvSpPr>
          <p:spPr bwMode="auto">
            <a:xfrm>
              <a:off x="3185" y="1344"/>
              <a:ext cx="367" cy="327"/>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Monotype Sorts" pitchFamily="2" charset="2"/>
                <a:buNone/>
              </a:pPr>
              <a:r>
                <a:rPr lang="en-US" sz="2800" b="1">
                  <a:solidFill>
                    <a:schemeClr val="hlink"/>
                  </a:solidFill>
                  <a:latin typeface="Arial" charset="0"/>
                </a:rPr>
                <a:t>K</a:t>
              </a:r>
              <a:r>
                <a:rPr lang="en-US" sz="2800" b="1" baseline="30000">
                  <a:solidFill>
                    <a:schemeClr val="hlink"/>
                  </a:solidFill>
                  <a:latin typeface="Arial" charset="0"/>
                </a:rPr>
                <a:t>+</a:t>
              </a:r>
            </a:p>
          </p:txBody>
        </p:sp>
      </p:grpSp>
      <p:sp>
        <p:nvSpPr>
          <p:cNvPr id="13323" name="Rectangle 14"/>
          <p:cNvSpPr>
            <a:spLocks noChangeArrowheads="1"/>
          </p:cNvSpPr>
          <p:nvPr/>
        </p:nvSpPr>
        <p:spPr bwMode="auto">
          <a:xfrm>
            <a:off x="2819400" y="4860925"/>
            <a:ext cx="904875" cy="1006475"/>
          </a:xfrm>
          <a:prstGeom prst="rect">
            <a:avLst/>
          </a:prstGeom>
          <a:noFill/>
          <a:ln w="12700" cap="sq">
            <a:noFill/>
            <a:miter lim="800000"/>
            <a:headEnd type="none" w="sm" len="sm"/>
            <a:tailEnd type="none" w="sm" len="sm"/>
          </a:ln>
          <a:effectLst/>
        </p:spPr>
        <p:txBody>
          <a:bodyPr wrap="none">
            <a:spAutoFit/>
          </a:bodyPr>
          <a:lstStyle/>
          <a:p>
            <a:pPr>
              <a:spcBef>
                <a:spcPct val="20000"/>
              </a:spcBef>
              <a:buClr>
                <a:schemeClr val="tx2"/>
              </a:buClr>
              <a:buSzPct val="75000"/>
              <a:buFont typeface="Monotype Sorts" pitchFamily="2" charset="2"/>
              <a:buNone/>
            </a:pPr>
            <a:r>
              <a:rPr lang="en-US" sz="6000" b="1">
                <a:solidFill>
                  <a:schemeClr val="tx2"/>
                </a:solidFill>
                <a:latin typeface="Arial" charset="0"/>
              </a:rPr>
              <a:t>A</a:t>
            </a:r>
            <a:r>
              <a:rPr lang="en-US" sz="6000" b="1" baseline="30000">
                <a:solidFill>
                  <a:schemeClr val="tx2"/>
                </a:solidFill>
                <a:latin typeface="Arial" charset="0"/>
              </a:rPr>
              <a:t>-</a:t>
            </a:r>
          </a:p>
        </p:txBody>
      </p:sp>
      <p:grpSp>
        <p:nvGrpSpPr>
          <p:cNvPr id="5" name="Group 15"/>
          <p:cNvGrpSpPr>
            <a:grpSpLocks/>
          </p:cNvGrpSpPr>
          <p:nvPr/>
        </p:nvGrpSpPr>
        <p:grpSpPr bwMode="auto">
          <a:xfrm>
            <a:off x="762000" y="2771775"/>
            <a:ext cx="7620000" cy="1547813"/>
            <a:chOff x="912" y="1506"/>
            <a:chExt cx="4800" cy="975"/>
          </a:xfrm>
        </p:grpSpPr>
        <p:grpSp>
          <p:nvGrpSpPr>
            <p:cNvPr id="6" name="Group 16"/>
            <p:cNvGrpSpPr>
              <a:grpSpLocks/>
            </p:cNvGrpSpPr>
            <p:nvPr/>
          </p:nvGrpSpPr>
          <p:grpSpPr bwMode="auto">
            <a:xfrm flipV="1">
              <a:off x="3312" y="1506"/>
              <a:ext cx="2352" cy="174"/>
              <a:chOff x="192" y="1344"/>
              <a:chExt cx="5184" cy="384"/>
            </a:xfrm>
          </p:grpSpPr>
          <p:sp>
            <p:nvSpPr>
              <p:cNvPr id="13362" name="Oval 17"/>
              <p:cNvSpPr>
                <a:spLocks noChangeArrowheads="1"/>
              </p:cNvSpPr>
              <p:nvPr/>
            </p:nvSpPr>
            <p:spPr bwMode="auto">
              <a:xfrm>
                <a:off x="1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3" name="Oval 18"/>
              <p:cNvSpPr>
                <a:spLocks noChangeArrowheads="1"/>
              </p:cNvSpPr>
              <p:nvPr/>
            </p:nvSpPr>
            <p:spPr bwMode="auto">
              <a:xfrm>
                <a:off x="67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4" name="Oval 19"/>
              <p:cNvSpPr>
                <a:spLocks noChangeArrowheads="1"/>
              </p:cNvSpPr>
              <p:nvPr/>
            </p:nvSpPr>
            <p:spPr bwMode="auto">
              <a:xfrm>
                <a:off x="115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5" name="Oval 20"/>
              <p:cNvSpPr>
                <a:spLocks noChangeArrowheads="1"/>
              </p:cNvSpPr>
              <p:nvPr/>
            </p:nvSpPr>
            <p:spPr bwMode="auto">
              <a:xfrm>
                <a:off x="163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6" name="Oval 21"/>
              <p:cNvSpPr>
                <a:spLocks noChangeArrowheads="1"/>
              </p:cNvSpPr>
              <p:nvPr/>
            </p:nvSpPr>
            <p:spPr bwMode="auto">
              <a:xfrm>
                <a:off x="211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7" name="Oval 22"/>
              <p:cNvSpPr>
                <a:spLocks noChangeArrowheads="1"/>
              </p:cNvSpPr>
              <p:nvPr/>
            </p:nvSpPr>
            <p:spPr bwMode="auto">
              <a:xfrm>
                <a:off x="25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8" name="Oval 23"/>
              <p:cNvSpPr>
                <a:spLocks noChangeArrowheads="1"/>
              </p:cNvSpPr>
              <p:nvPr/>
            </p:nvSpPr>
            <p:spPr bwMode="auto">
              <a:xfrm>
                <a:off x="307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69" name="Oval 24"/>
              <p:cNvSpPr>
                <a:spLocks noChangeArrowheads="1"/>
              </p:cNvSpPr>
              <p:nvPr/>
            </p:nvSpPr>
            <p:spPr bwMode="auto">
              <a:xfrm>
                <a:off x="355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70" name="Oval 25"/>
              <p:cNvSpPr>
                <a:spLocks noChangeArrowheads="1"/>
              </p:cNvSpPr>
              <p:nvPr/>
            </p:nvSpPr>
            <p:spPr bwMode="auto">
              <a:xfrm>
                <a:off x="403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71" name="Oval 26"/>
              <p:cNvSpPr>
                <a:spLocks noChangeArrowheads="1"/>
              </p:cNvSpPr>
              <p:nvPr/>
            </p:nvSpPr>
            <p:spPr bwMode="auto">
              <a:xfrm>
                <a:off x="451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72" name="Oval 27"/>
              <p:cNvSpPr>
                <a:spLocks noChangeArrowheads="1"/>
              </p:cNvSpPr>
              <p:nvPr/>
            </p:nvSpPr>
            <p:spPr bwMode="auto">
              <a:xfrm>
                <a:off x="49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grpSp>
        <p:grpSp>
          <p:nvGrpSpPr>
            <p:cNvPr id="7" name="Group 28"/>
            <p:cNvGrpSpPr>
              <a:grpSpLocks/>
            </p:cNvGrpSpPr>
            <p:nvPr/>
          </p:nvGrpSpPr>
          <p:grpSpPr bwMode="auto">
            <a:xfrm flipV="1">
              <a:off x="3363" y="2304"/>
              <a:ext cx="2349" cy="174"/>
              <a:chOff x="240" y="2322"/>
              <a:chExt cx="5184" cy="384"/>
            </a:xfrm>
          </p:grpSpPr>
          <p:sp>
            <p:nvSpPr>
              <p:cNvPr id="13351" name="Oval 29"/>
              <p:cNvSpPr>
                <a:spLocks noChangeArrowheads="1"/>
              </p:cNvSpPr>
              <p:nvPr/>
            </p:nvSpPr>
            <p:spPr bwMode="auto">
              <a:xfrm>
                <a:off x="50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2" name="Oval 30"/>
              <p:cNvSpPr>
                <a:spLocks noChangeArrowheads="1"/>
              </p:cNvSpPr>
              <p:nvPr/>
            </p:nvSpPr>
            <p:spPr bwMode="auto">
              <a:xfrm>
                <a:off x="456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3" name="Oval 31"/>
              <p:cNvSpPr>
                <a:spLocks noChangeArrowheads="1"/>
              </p:cNvSpPr>
              <p:nvPr/>
            </p:nvSpPr>
            <p:spPr bwMode="auto">
              <a:xfrm>
                <a:off x="408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4" name="Oval 32"/>
              <p:cNvSpPr>
                <a:spLocks noChangeArrowheads="1"/>
              </p:cNvSpPr>
              <p:nvPr/>
            </p:nvSpPr>
            <p:spPr bwMode="auto">
              <a:xfrm>
                <a:off x="360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5" name="Oval 33"/>
              <p:cNvSpPr>
                <a:spLocks noChangeArrowheads="1"/>
              </p:cNvSpPr>
              <p:nvPr/>
            </p:nvSpPr>
            <p:spPr bwMode="auto">
              <a:xfrm>
                <a:off x="312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6" name="Oval 34"/>
              <p:cNvSpPr>
                <a:spLocks noChangeArrowheads="1"/>
              </p:cNvSpPr>
              <p:nvPr/>
            </p:nvSpPr>
            <p:spPr bwMode="auto">
              <a:xfrm>
                <a:off x="26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7" name="Oval 35"/>
              <p:cNvSpPr>
                <a:spLocks noChangeArrowheads="1"/>
              </p:cNvSpPr>
              <p:nvPr/>
            </p:nvSpPr>
            <p:spPr bwMode="auto">
              <a:xfrm>
                <a:off x="216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8" name="Oval 36"/>
              <p:cNvSpPr>
                <a:spLocks noChangeArrowheads="1"/>
              </p:cNvSpPr>
              <p:nvPr/>
            </p:nvSpPr>
            <p:spPr bwMode="auto">
              <a:xfrm>
                <a:off x="168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59" name="Oval 37"/>
              <p:cNvSpPr>
                <a:spLocks noChangeArrowheads="1"/>
              </p:cNvSpPr>
              <p:nvPr/>
            </p:nvSpPr>
            <p:spPr bwMode="auto">
              <a:xfrm>
                <a:off x="120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60" name="Oval 38"/>
              <p:cNvSpPr>
                <a:spLocks noChangeArrowheads="1"/>
              </p:cNvSpPr>
              <p:nvPr/>
            </p:nvSpPr>
            <p:spPr bwMode="auto">
              <a:xfrm>
                <a:off x="72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61" name="Oval 39"/>
              <p:cNvSpPr>
                <a:spLocks noChangeArrowheads="1"/>
              </p:cNvSpPr>
              <p:nvPr/>
            </p:nvSpPr>
            <p:spPr bwMode="auto">
              <a:xfrm>
                <a:off x="2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grpSp>
        <p:grpSp>
          <p:nvGrpSpPr>
            <p:cNvPr id="8" name="Group 40"/>
            <p:cNvGrpSpPr>
              <a:grpSpLocks/>
            </p:cNvGrpSpPr>
            <p:nvPr/>
          </p:nvGrpSpPr>
          <p:grpSpPr bwMode="auto">
            <a:xfrm flipV="1">
              <a:off x="912" y="1509"/>
              <a:ext cx="2352" cy="174"/>
              <a:chOff x="192" y="1344"/>
              <a:chExt cx="5184" cy="384"/>
            </a:xfrm>
          </p:grpSpPr>
          <p:sp>
            <p:nvSpPr>
              <p:cNvPr id="13340" name="Oval 41"/>
              <p:cNvSpPr>
                <a:spLocks noChangeArrowheads="1"/>
              </p:cNvSpPr>
              <p:nvPr/>
            </p:nvSpPr>
            <p:spPr bwMode="auto">
              <a:xfrm>
                <a:off x="1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1" name="Oval 42"/>
              <p:cNvSpPr>
                <a:spLocks noChangeArrowheads="1"/>
              </p:cNvSpPr>
              <p:nvPr/>
            </p:nvSpPr>
            <p:spPr bwMode="auto">
              <a:xfrm>
                <a:off x="67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2" name="Oval 43"/>
              <p:cNvSpPr>
                <a:spLocks noChangeArrowheads="1"/>
              </p:cNvSpPr>
              <p:nvPr/>
            </p:nvSpPr>
            <p:spPr bwMode="auto">
              <a:xfrm>
                <a:off x="115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3" name="Oval 44"/>
              <p:cNvSpPr>
                <a:spLocks noChangeArrowheads="1"/>
              </p:cNvSpPr>
              <p:nvPr/>
            </p:nvSpPr>
            <p:spPr bwMode="auto">
              <a:xfrm>
                <a:off x="163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4" name="Oval 45"/>
              <p:cNvSpPr>
                <a:spLocks noChangeArrowheads="1"/>
              </p:cNvSpPr>
              <p:nvPr/>
            </p:nvSpPr>
            <p:spPr bwMode="auto">
              <a:xfrm>
                <a:off x="211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5" name="Oval 46"/>
              <p:cNvSpPr>
                <a:spLocks noChangeArrowheads="1"/>
              </p:cNvSpPr>
              <p:nvPr/>
            </p:nvSpPr>
            <p:spPr bwMode="auto">
              <a:xfrm>
                <a:off x="25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6" name="Oval 47"/>
              <p:cNvSpPr>
                <a:spLocks noChangeArrowheads="1"/>
              </p:cNvSpPr>
              <p:nvPr/>
            </p:nvSpPr>
            <p:spPr bwMode="auto">
              <a:xfrm>
                <a:off x="307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7" name="Oval 48"/>
              <p:cNvSpPr>
                <a:spLocks noChangeArrowheads="1"/>
              </p:cNvSpPr>
              <p:nvPr/>
            </p:nvSpPr>
            <p:spPr bwMode="auto">
              <a:xfrm>
                <a:off x="355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8" name="Oval 49"/>
              <p:cNvSpPr>
                <a:spLocks noChangeArrowheads="1"/>
              </p:cNvSpPr>
              <p:nvPr/>
            </p:nvSpPr>
            <p:spPr bwMode="auto">
              <a:xfrm>
                <a:off x="403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49" name="Oval 50"/>
              <p:cNvSpPr>
                <a:spLocks noChangeArrowheads="1"/>
              </p:cNvSpPr>
              <p:nvPr/>
            </p:nvSpPr>
            <p:spPr bwMode="auto">
              <a:xfrm>
                <a:off x="451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sp>
            <p:nvSpPr>
              <p:cNvPr id="13350" name="Oval 51"/>
              <p:cNvSpPr>
                <a:spLocks noChangeArrowheads="1"/>
              </p:cNvSpPr>
              <p:nvPr/>
            </p:nvSpPr>
            <p:spPr bwMode="auto">
              <a:xfrm>
                <a:off x="4992" y="1344"/>
                <a:ext cx="384" cy="384"/>
              </a:xfrm>
              <a:prstGeom prst="ellipse">
                <a:avLst/>
              </a:prstGeom>
              <a:noFill/>
              <a:ln w="57150" cap="sq">
                <a:solidFill>
                  <a:schemeClr val="accent2"/>
                </a:solidFill>
                <a:round/>
                <a:headEnd type="none" w="sm" len="sm"/>
                <a:tailEnd type="none" w="sm" len="sm"/>
              </a:ln>
              <a:effectLst/>
            </p:spPr>
            <p:txBody>
              <a:bodyPr wrap="none" anchor="ctr"/>
              <a:lstStyle/>
              <a:p>
                <a:pPr algn="ctr"/>
                <a:r>
                  <a:rPr lang="en-US" sz="1200" b="1">
                    <a:solidFill>
                      <a:schemeClr val="accent2"/>
                    </a:solidFill>
                  </a:rPr>
                  <a:t>+</a:t>
                </a:r>
                <a:endParaRPr lang="en-US" sz="900" b="1"/>
              </a:p>
            </p:txBody>
          </p:sp>
        </p:grpSp>
        <p:grpSp>
          <p:nvGrpSpPr>
            <p:cNvPr id="9" name="Group 52"/>
            <p:cNvGrpSpPr>
              <a:grpSpLocks/>
            </p:cNvGrpSpPr>
            <p:nvPr/>
          </p:nvGrpSpPr>
          <p:grpSpPr bwMode="auto">
            <a:xfrm flipV="1">
              <a:off x="963" y="2307"/>
              <a:ext cx="2349" cy="174"/>
              <a:chOff x="240" y="2322"/>
              <a:chExt cx="5184" cy="384"/>
            </a:xfrm>
          </p:grpSpPr>
          <p:sp>
            <p:nvSpPr>
              <p:cNvPr id="13329" name="Oval 53"/>
              <p:cNvSpPr>
                <a:spLocks noChangeArrowheads="1"/>
              </p:cNvSpPr>
              <p:nvPr/>
            </p:nvSpPr>
            <p:spPr bwMode="auto">
              <a:xfrm>
                <a:off x="50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0" name="Oval 54"/>
              <p:cNvSpPr>
                <a:spLocks noChangeArrowheads="1"/>
              </p:cNvSpPr>
              <p:nvPr/>
            </p:nvSpPr>
            <p:spPr bwMode="auto">
              <a:xfrm>
                <a:off x="456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1" name="Oval 55"/>
              <p:cNvSpPr>
                <a:spLocks noChangeArrowheads="1"/>
              </p:cNvSpPr>
              <p:nvPr/>
            </p:nvSpPr>
            <p:spPr bwMode="auto">
              <a:xfrm>
                <a:off x="408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2" name="Oval 56"/>
              <p:cNvSpPr>
                <a:spLocks noChangeArrowheads="1"/>
              </p:cNvSpPr>
              <p:nvPr/>
            </p:nvSpPr>
            <p:spPr bwMode="auto">
              <a:xfrm>
                <a:off x="360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3" name="Oval 57"/>
              <p:cNvSpPr>
                <a:spLocks noChangeArrowheads="1"/>
              </p:cNvSpPr>
              <p:nvPr/>
            </p:nvSpPr>
            <p:spPr bwMode="auto">
              <a:xfrm>
                <a:off x="312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4" name="Oval 58"/>
              <p:cNvSpPr>
                <a:spLocks noChangeArrowheads="1"/>
              </p:cNvSpPr>
              <p:nvPr/>
            </p:nvSpPr>
            <p:spPr bwMode="auto">
              <a:xfrm>
                <a:off x="26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5" name="Oval 59"/>
              <p:cNvSpPr>
                <a:spLocks noChangeArrowheads="1"/>
              </p:cNvSpPr>
              <p:nvPr/>
            </p:nvSpPr>
            <p:spPr bwMode="auto">
              <a:xfrm>
                <a:off x="216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6" name="Oval 60"/>
              <p:cNvSpPr>
                <a:spLocks noChangeArrowheads="1"/>
              </p:cNvSpPr>
              <p:nvPr/>
            </p:nvSpPr>
            <p:spPr bwMode="auto">
              <a:xfrm>
                <a:off x="168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7" name="Oval 61"/>
              <p:cNvSpPr>
                <a:spLocks noChangeArrowheads="1"/>
              </p:cNvSpPr>
              <p:nvPr/>
            </p:nvSpPr>
            <p:spPr bwMode="auto">
              <a:xfrm>
                <a:off x="120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8" name="Oval 62"/>
              <p:cNvSpPr>
                <a:spLocks noChangeArrowheads="1"/>
              </p:cNvSpPr>
              <p:nvPr/>
            </p:nvSpPr>
            <p:spPr bwMode="auto">
              <a:xfrm>
                <a:off x="72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sp>
            <p:nvSpPr>
              <p:cNvPr id="13339" name="Oval 63"/>
              <p:cNvSpPr>
                <a:spLocks noChangeArrowheads="1"/>
              </p:cNvSpPr>
              <p:nvPr/>
            </p:nvSpPr>
            <p:spPr bwMode="auto">
              <a:xfrm>
                <a:off x="240" y="2322"/>
                <a:ext cx="384" cy="384"/>
              </a:xfrm>
              <a:prstGeom prst="ellipse">
                <a:avLst/>
              </a:prstGeom>
              <a:noFill/>
              <a:ln w="57150" cap="sq">
                <a:solidFill>
                  <a:srgbClr val="FF0000"/>
                </a:solidFill>
                <a:round/>
                <a:headEnd type="none" w="sm" len="sm"/>
                <a:tailEnd type="none" w="sm" len="sm"/>
              </a:ln>
              <a:effectLst/>
            </p:spPr>
            <p:txBody>
              <a:bodyPr wrap="none" anchor="ctr"/>
              <a:lstStyle/>
              <a:p>
                <a:pPr algn="ctr"/>
                <a:r>
                  <a:rPr lang="en-US" sz="1200" b="1">
                    <a:solidFill>
                      <a:srgbClr val="FF0000"/>
                    </a:solidFill>
                  </a:rPr>
                  <a:t>-</a:t>
                </a:r>
                <a:endParaRPr lang="en-US" sz="900" b="1"/>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subTnLst>
                                    <p:animClr>
                                      <p:cBhvr override="childStyle">
                                        <p:cTn dur="1" fill="hold" display="0" masterRel="nextClick" afterEffect="1"/>
                                        <p:tgtEl>
                                          <p:spTgt spid="41989">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457200"/>
            <a:ext cx="8229600" cy="5668963"/>
          </a:xfrm>
        </p:spPr>
        <p:txBody>
          <a:bodyPr>
            <a:normAutofit/>
          </a:bodyPr>
          <a:lstStyle/>
          <a:p>
            <a:r>
              <a:rPr lang="en-US" sz="1800" dirty="0" smtClean="0"/>
              <a:t>At resting membrane potential, cell voltage is at </a:t>
            </a:r>
            <a:r>
              <a:rPr lang="en-US" sz="1800" dirty="0"/>
              <a:t>-</a:t>
            </a:r>
            <a:r>
              <a:rPr lang="en-US" sz="1800" dirty="0" smtClean="0"/>
              <a:t> 70 mV.</a:t>
            </a:r>
          </a:p>
          <a:p>
            <a:r>
              <a:rPr lang="en-US" sz="1800" dirty="0" smtClean="0"/>
              <a:t>Since potassium’s chemical equilibrium is </a:t>
            </a:r>
            <a:r>
              <a:rPr lang="en-US" sz="1800" dirty="0"/>
              <a:t>-</a:t>
            </a:r>
            <a:r>
              <a:rPr lang="en-US" sz="1800" dirty="0" smtClean="0"/>
              <a:t> 94, potassium’s chemical equilibrium is not met yet.</a:t>
            </a:r>
          </a:p>
          <a:p>
            <a:r>
              <a:rPr lang="en-US" sz="1800" dirty="0" smtClean="0"/>
              <a:t>That means that it will WANT to flow out of the cell.</a:t>
            </a:r>
          </a:p>
          <a:p>
            <a:r>
              <a:rPr lang="en-US" sz="1800" dirty="0" smtClean="0"/>
              <a:t>But the difference between the voltage of where it is (</a:t>
            </a:r>
            <a:r>
              <a:rPr lang="en-US" sz="1800" dirty="0"/>
              <a:t>-</a:t>
            </a:r>
            <a:r>
              <a:rPr lang="en-US" sz="1800" dirty="0" smtClean="0"/>
              <a:t>70) and where it wants to be (</a:t>
            </a:r>
            <a:r>
              <a:rPr lang="en-US" sz="1800" dirty="0"/>
              <a:t>-</a:t>
            </a:r>
            <a:r>
              <a:rPr lang="en-US" sz="1800" dirty="0" smtClean="0"/>
              <a:t> 94), is only 24 mV.</a:t>
            </a:r>
          </a:p>
          <a:p>
            <a:r>
              <a:rPr lang="en-US" sz="1800" dirty="0" smtClean="0"/>
              <a:t>This is not a very strong difference.</a:t>
            </a:r>
          </a:p>
          <a:p>
            <a:pPr>
              <a:buFontTx/>
              <a:buNone/>
            </a:pPr>
            <a:r>
              <a:rPr lang="en-US" sz="1800" dirty="0" smtClean="0"/>
              <a:t> </a:t>
            </a:r>
          </a:p>
          <a:p>
            <a:r>
              <a:rPr lang="en-US" sz="1800" dirty="0" smtClean="0"/>
              <a:t>Since sodium’s chemical equilibrium is </a:t>
            </a:r>
            <a:r>
              <a:rPr lang="en-US" sz="1800" dirty="0"/>
              <a:t>+</a:t>
            </a:r>
            <a:r>
              <a:rPr lang="en-US" sz="1800" dirty="0" smtClean="0"/>
              <a:t> 61 mV, sodium’s chemical equilibrium is not met yet.</a:t>
            </a:r>
          </a:p>
          <a:p>
            <a:r>
              <a:rPr lang="en-US" sz="1800" dirty="0" smtClean="0"/>
              <a:t>That means that it will WANT to flow into of the cell.</a:t>
            </a:r>
          </a:p>
          <a:p>
            <a:r>
              <a:rPr lang="en-US" sz="1800" dirty="0" smtClean="0"/>
              <a:t>The difference between the voltage of where it is (</a:t>
            </a:r>
            <a:r>
              <a:rPr lang="en-US" sz="1800" dirty="0"/>
              <a:t>-</a:t>
            </a:r>
            <a:r>
              <a:rPr lang="en-US" sz="1800" dirty="0" smtClean="0"/>
              <a:t> 70) and where it wants to be (</a:t>
            </a:r>
            <a:r>
              <a:rPr lang="en-US" sz="1800" dirty="0"/>
              <a:t>+</a:t>
            </a:r>
            <a:r>
              <a:rPr lang="en-US" sz="1800" dirty="0" smtClean="0"/>
              <a:t> 61), is 131 mV.</a:t>
            </a:r>
          </a:p>
          <a:p>
            <a:r>
              <a:rPr lang="en-US" sz="1800" dirty="0" smtClean="0"/>
              <a:t>This is a much stronger difference, compared to potassium. Therefore, </a:t>
            </a:r>
            <a:r>
              <a:rPr lang="en-US" sz="1800" b="1" dirty="0" smtClean="0"/>
              <a:t>the ion with the strongest driving force is sodium because its equilibrium potential is much different from the resting membrane potential.</a:t>
            </a:r>
            <a:endParaRPr lang="en-US" sz="1800" dirty="0" smtClean="0"/>
          </a:p>
          <a:p>
            <a:pPr>
              <a:buFontTx/>
              <a:buNone/>
            </a:pPr>
            <a:endParaRPr lang="en-US" sz="1800" dirty="0" smtClean="0"/>
          </a:p>
          <a:p>
            <a:r>
              <a:rPr lang="en-US" sz="1800" dirty="0" smtClean="0"/>
              <a:t>the sodium driving force instead of potassium.</a:t>
            </a:r>
          </a:p>
          <a:p>
            <a:endParaRPr lang="en-US" dirty="0" smtClean="0"/>
          </a:p>
        </p:txBody>
      </p:sp>
      <p:sp>
        <p:nvSpPr>
          <p:cNvPr id="33795" name="Slide Number Placeholder 3"/>
          <p:cNvSpPr>
            <a:spLocks noGrp="1"/>
          </p:cNvSpPr>
          <p:nvPr>
            <p:ph type="sldNum" sz="quarter" idx="12"/>
          </p:nvPr>
        </p:nvSpPr>
        <p:spPr>
          <a:noFill/>
        </p:spPr>
        <p:txBody>
          <a:bodyPr/>
          <a:lstStyle/>
          <a:p>
            <a:fld id="{5C546BBD-EF56-4B83-A455-58892761E469}"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0FAFD56C-AC96-4654-B385-8CB0F698696C}" type="slidenum">
              <a:rPr lang="en-US" smtClean="0"/>
              <a:pPr/>
              <a:t>2</a:t>
            </a:fld>
            <a:endParaRPr lang="en-US" smtClean="0"/>
          </a:p>
        </p:txBody>
      </p:sp>
      <p:sp>
        <p:nvSpPr>
          <p:cNvPr id="11267" name="Text Box 2"/>
          <p:cNvSpPr txBox="1">
            <a:spLocks noChangeArrowheads="1"/>
          </p:cNvSpPr>
          <p:nvPr/>
        </p:nvSpPr>
        <p:spPr bwMode="auto">
          <a:xfrm>
            <a:off x="304800" y="304800"/>
            <a:ext cx="8534400" cy="523220"/>
          </a:xfrm>
          <a:prstGeom prst="rect">
            <a:avLst/>
          </a:prstGeom>
          <a:noFill/>
          <a:ln w="9525">
            <a:noFill/>
            <a:miter lim="800000"/>
            <a:headEnd/>
            <a:tailEnd/>
          </a:ln>
        </p:spPr>
        <p:txBody>
          <a:bodyPr>
            <a:spAutoFit/>
          </a:bodyPr>
          <a:lstStyle/>
          <a:p>
            <a:pPr algn="l" eaLnBrk="0" hangingPunct="0"/>
            <a:r>
              <a:rPr lang="en-US" sz="2800" b="1" dirty="0" smtClean="0">
                <a:latin typeface="Times"/>
              </a:rPr>
              <a:t>“Polarity” </a:t>
            </a:r>
            <a:r>
              <a:rPr lang="en-US" sz="2800" b="1" dirty="0">
                <a:latin typeface="Times"/>
              </a:rPr>
              <a:t>of the </a:t>
            </a:r>
            <a:r>
              <a:rPr lang="en-US" sz="2800" b="1" dirty="0" smtClean="0">
                <a:latin typeface="Times"/>
              </a:rPr>
              <a:t>membrane</a:t>
            </a:r>
            <a:endParaRPr lang="en-US" sz="2800" b="1" dirty="0">
              <a:latin typeface="Times"/>
            </a:endParaRPr>
          </a:p>
        </p:txBody>
      </p:sp>
      <p:grpSp>
        <p:nvGrpSpPr>
          <p:cNvPr id="2" name="Group 3"/>
          <p:cNvGrpSpPr>
            <a:grpSpLocks/>
          </p:cNvGrpSpPr>
          <p:nvPr/>
        </p:nvGrpSpPr>
        <p:grpSpPr bwMode="auto">
          <a:xfrm>
            <a:off x="2438400" y="1371600"/>
            <a:ext cx="5505450" cy="5222875"/>
            <a:chOff x="915" y="864"/>
            <a:chExt cx="3468" cy="3290"/>
          </a:xfrm>
        </p:grpSpPr>
        <p:grpSp>
          <p:nvGrpSpPr>
            <p:cNvPr id="3" name="Group 4"/>
            <p:cNvGrpSpPr>
              <a:grpSpLocks/>
            </p:cNvGrpSpPr>
            <p:nvPr/>
          </p:nvGrpSpPr>
          <p:grpSpPr bwMode="auto">
            <a:xfrm>
              <a:off x="2854" y="1281"/>
              <a:ext cx="358" cy="2825"/>
              <a:chOff x="2839" y="1127"/>
              <a:chExt cx="358" cy="2825"/>
            </a:xfrm>
          </p:grpSpPr>
          <p:sp>
            <p:nvSpPr>
              <p:cNvPr id="11276" name="Oval 5"/>
              <p:cNvSpPr>
                <a:spLocks noChangeArrowheads="1"/>
              </p:cNvSpPr>
              <p:nvPr/>
            </p:nvSpPr>
            <p:spPr bwMode="auto">
              <a:xfrm rot="-5400000">
                <a:off x="2815" y="3873"/>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77" name="Oval 6"/>
              <p:cNvSpPr>
                <a:spLocks noChangeArrowheads="1"/>
              </p:cNvSpPr>
              <p:nvPr/>
            </p:nvSpPr>
            <p:spPr bwMode="auto">
              <a:xfrm rot="-5400000">
                <a:off x="2815" y="3770"/>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78" name="Oval 7"/>
              <p:cNvSpPr>
                <a:spLocks noChangeArrowheads="1"/>
              </p:cNvSpPr>
              <p:nvPr/>
            </p:nvSpPr>
            <p:spPr bwMode="auto">
              <a:xfrm rot="-5400000">
                <a:off x="2815" y="366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79" name="Oval 8"/>
              <p:cNvSpPr>
                <a:spLocks noChangeArrowheads="1"/>
              </p:cNvSpPr>
              <p:nvPr/>
            </p:nvSpPr>
            <p:spPr bwMode="auto">
              <a:xfrm rot="-5400000">
                <a:off x="2815" y="3564"/>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0" name="Oval 9"/>
              <p:cNvSpPr>
                <a:spLocks noChangeArrowheads="1"/>
              </p:cNvSpPr>
              <p:nvPr/>
            </p:nvSpPr>
            <p:spPr bwMode="auto">
              <a:xfrm rot="-5400000">
                <a:off x="2815" y="3461"/>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1" name="Oval 10"/>
              <p:cNvSpPr>
                <a:spLocks noChangeArrowheads="1"/>
              </p:cNvSpPr>
              <p:nvPr/>
            </p:nvSpPr>
            <p:spPr bwMode="auto">
              <a:xfrm rot="-5400000">
                <a:off x="2815" y="3358"/>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2" name="Oval 11"/>
              <p:cNvSpPr>
                <a:spLocks noChangeArrowheads="1"/>
              </p:cNvSpPr>
              <p:nvPr/>
            </p:nvSpPr>
            <p:spPr bwMode="auto">
              <a:xfrm rot="-5400000">
                <a:off x="2815" y="3255"/>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3" name="Oval 12"/>
              <p:cNvSpPr>
                <a:spLocks noChangeArrowheads="1"/>
              </p:cNvSpPr>
              <p:nvPr/>
            </p:nvSpPr>
            <p:spPr bwMode="auto">
              <a:xfrm rot="-5400000">
                <a:off x="2815" y="315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4" name="Oval 13"/>
              <p:cNvSpPr>
                <a:spLocks noChangeArrowheads="1"/>
              </p:cNvSpPr>
              <p:nvPr/>
            </p:nvSpPr>
            <p:spPr bwMode="auto">
              <a:xfrm rot="-5400000">
                <a:off x="2815" y="3049"/>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5" name="Oval 14"/>
              <p:cNvSpPr>
                <a:spLocks noChangeArrowheads="1"/>
              </p:cNvSpPr>
              <p:nvPr/>
            </p:nvSpPr>
            <p:spPr bwMode="auto">
              <a:xfrm rot="-5400000">
                <a:off x="2815" y="2946"/>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6" name="Oval 15"/>
              <p:cNvSpPr>
                <a:spLocks noChangeArrowheads="1"/>
              </p:cNvSpPr>
              <p:nvPr/>
            </p:nvSpPr>
            <p:spPr bwMode="auto">
              <a:xfrm rot="-5400000">
                <a:off x="2815" y="2843"/>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7" name="Oval 16"/>
              <p:cNvSpPr>
                <a:spLocks noChangeArrowheads="1"/>
              </p:cNvSpPr>
              <p:nvPr/>
            </p:nvSpPr>
            <p:spPr bwMode="auto">
              <a:xfrm rot="-5400000">
                <a:off x="2815" y="2740"/>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8" name="Oval 17"/>
              <p:cNvSpPr>
                <a:spLocks noChangeArrowheads="1"/>
              </p:cNvSpPr>
              <p:nvPr/>
            </p:nvSpPr>
            <p:spPr bwMode="auto">
              <a:xfrm rot="-5400000">
                <a:off x="2815" y="263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89" name="Oval 18"/>
              <p:cNvSpPr>
                <a:spLocks noChangeArrowheads="1"/>
              </p:cNvSpPr>
              <p:nvPr/>
            </p:nvSpPr>
            <p:spPr bwMode="auto">
              <a:xfrm rot="-5400000">
                <a:off x="2816" y="2535"/>
                <a:ext cx="102"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0" name="Oval 19"/>
              <p:cNvSpPr>
                <a:spLocks noChangeArrowheads="1"/>
              </p:cNvSpPr>
              <p:nvPr/>
            </p:nvSpPr>
            <p:spPr bwMode="auto">
              <a:xfrm rot="-5400000">
                <a:off x="2815" y="243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1" name="Oval 20"/>
              <p:cNvSpPr>
                <a:spLocks noChangeArrowheads="1"/>
              </p:cNvSpPr>
              <p:nvPr/>
            </p:nvSpPr>
            <p:spPr bwMode="auto">
              <a:xfrm rot="-5400000">
                <a:off x="2815" y="2329"/>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2" name="Oval 21"/>
              <p:cNvSpPr>
                <a:spLocks noChangeArrowheads="1"/>
              </p:cNvSpPr>
              <p:nvPr/>
            </p:nvSpPr>
            <p:spPr bwMode="auto">
              <a:xfrm rot="-5400000">
                <a:off x="2815" y="2226"/>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3" name="Oval 22"/>
              <p:cNvSpPr>
                <a:spLocks noChangeArrowheads="1"/>
              </p:cNvSpPr>
              <p:nvPr/>
            </p:nvSpPr>
            <p:spPr bwMode="auto">
              <a:xfrm rot="-5400000">
                <a:off x="2815" y="2123"/>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4" name="Oval 23"/>
              <p:cNvSpPr>
                <a:spLocks noChangeArrowheads="1"/>
              </p:cNvSpPr>
              <p:nvPr/>
            </p:nvSpPr>
            <p:spPr bwMode="auto">
              <a:xfrm rot="-5400000">
                <a:off x="2815" y="2020"/>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5" name="Oval 24"/>
              <p:cNvSpPr>
                <a:spLocks noChangeArrowheads="1"/>
              </p:cNvSpPr>
              <p:nvPr/>
            </p:nvSpPr>
            <p:spPr bwMode="auto">
              <a:xfrm rot="-5400000">
                <a:off x="2815" y="191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6" name="Oval 25"/>
              <p:cNvSpPr>
                <a:spLocks noChangeArrowheads="1"/>
              </p:cNvSpPr>
              <p:nvPr/>
            </p:nvSpPr>
            <p:spPr bwMode="auto">
              <a:xfrm rot="-5400000">
                <a:off x="2815" y="1814"/>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7" name="Oval 26"/>
              <p:cNvSpPr>
                <a:spLocks noChangeArrowheads="1"/>
              </p:cNvSpPr>
              <p:nvPr/>
            </p:nvSpPr>
            <p:spPr bwMode="auto">
              <a:xfrm rot="-5400000">
                <a:off x="2815" y="1711"/>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8" name="Oval 27"/>
              <p:cNvSpPr>
                <a:spLocks noChangeArrowheads="1"/>
              </p:cNvSpPr>
              <p:nvPr/>
            </p:nvSpPr>
            <p:spPr bwMode="auto">
              <a:xfrm rot="-5400000">
                <a:off x="2815" y="1608"/>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299" name="Oval 28"/>
              <p:cNvSpPr>
                <a:spLocks noChangeArrowheads="1"/>
              </p:cNvSpPr>
              <p:nvPr/>
            </p:nvSpPr>
            <p:spPr bwMode="auto">
              <a:xfrm rot="-5400000">
                <a:off x="2815" y="1505"/>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00" name="Oval 29"/>
              <p:cNvSpPr>
                <a:spLocks noChangeArrowheads="1"/>
              </p:cNvSpPr>
              <p:nvPr/>
            </p:nvSpPr>
            <p:spPr bwMode="auto">
              <a:xfrm rot="-5400000">
                <a:off x="2815" y="140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01" name="Oval 30"/>
              <p:cNvSpPr>
                <a:spLocks noChangeArrowheads="1"/>
              </p:cNvSpPr>
              <p:nvPr/>
            </p:nvSpPr>
            <p:spPr bwMode="auto">
              <a:xfrm rot="-5400000">
                <a:off x="2815" y="1299"/>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02" name="Oval 31"/>
              <p:cNvSpPr>
                <a:spLocks noChangeArrowheads="1"/>
              </p:cNvSpPr>
              <p:nvPr/>
            </p:nvSpPr>
            <p:spPr bwMode="auto">
              <a:xfrm rot="-5400000">
                <a:off x="2815" y="1196"/>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03" name="Freeform 32"/>
              <p:cNvSpPr>
                <a:spLocks/>
              </p:cNvSpPr>
              <p:nvPr/>
            </p:nvSpPr>
            <p:spPr bwMode="auto">
              <a:xfrm rot="-5400000">
                <a:off x="2945" y="3799"/>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04" name="Freeform 33"/>
              <p:cNvSpPr>
                <a:spLocks/>
              </p:cNvSpPr>
              <p:nvPr/>
            </p:nvSpPr>
            <p:spPr bwMode="auto">
              <a:xfrm rot="-5400000">
                <a:off x="2919" y="3859"/>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05" name="Freeform 34"/>
              <p:cNvSpPr>
                <a:spLocks/>
              </p:cNvSpPr>
              <p:nvPr/>
            </p:nvSpPr>
            <p:spPr bwMode="auto">
              <a:xfrm rot="-5400000">
                <a:off x="2945" y="3501"/>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06" name="Freeform 35"/>
              <p:cNvSpPr>
                <a:spLocks/>
              </p:cNvSpPr>
              <p:nvPr/>
            </p:nvSpPr>
            <p:spPr bwMode="auto">
              <a:xfrm rot="-5400000">
                <a:off x="2919" y="3561"/>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07" name="Freeform 36"/>
              <p:cNvSpPr>
                <a:spLocks/>
              </p:cNvSpPr>
              <p:nvPr/>
            </p:nvSpPr>
            <p:spPr bwMode="auto">
              <a:xfrm rot="-5400000">
                <a:off x="2943" y="3715"/>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08" name="Freeform 37"/>
              <p:cNvSpPr>
                <a:spLocks/>
              </p:cNvSpPr>
              <p:nvPr/>
            </p:nvSpPr>
            <p:spPr bwMode="auto">
              <a:xfrm rot="-5400000">
                <a:off x="2940" y="3766"/>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09" name="Freeform 38"/>
              <p:cNvSpPr>
                <a:spLocks/>
              </p:cNvSpPr>
              <p:nvPr/>
            </p:nvSpPr>
            <p:spPr bwMode="auto">
              <a:xfrm rot="-5400000">
                <a:off x="2946" y="3405"/>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10" name="Freeform 39"/>
              <p:cNvSpPr>
                <a:spLocks/>
              </p:cNvSpPr>
              <p:nvPr/>
            </p:nvSpPr>
            <p:spPr bwMode="auto">
              <a:xfrm rot="-5400000">
                <a:off x="2943" y="3456"/>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11" name="Freeform 40"/>
              <p:cNvSpPr>
                <a:spLocks/>
              </p:cNvSpPr>
              <p:nvPr/>
            </p:nvSpPr>
            <p:spPr bwMode="auto">
              <a:xfrm rot="-5400000">
                <a:off x="2933" y="3666"/>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12" name="Freeform 41"/>
              <p:cNvSpPr>
                <a:spLocks/>
              </p:cNvSpPr>
              <p:nvPr/>
            </p:nvSpPr>
            <p:spPr bwMode="auto">
              <a:xfrm rot="-5400000">
                <a:off x="2936" y="3594"/>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13" name="Freeform 42"/>
              <p:cNvSpPr>
                <a:spLocks/>
              </p:cNvSpPr>
              <p:nvPr/>
            </p:nvSpPr>
            <p:spPr bwMode="auto">
              <a:xfrm rot="-5400000">
                <a:off x="2934" y="3356"/>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14" name="Freeform 43"/>
              <p:cNvSpPr>
                <a:spLocks/>
              </p:cNvSpPr>
              <p:nvPr/>
            </p:nvSpPr>
            <p:spPr bwMode="auto">
              <a:xfrm rot="-5400000">
                <a:off x="2937" y="3284"/>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15" name="Freeform 44"/>
              <p:cNvSpPr>
                <a:spLocks/>
              </p:cNvSpPr>
              <p:nvPr/>
            </p:nvSpPr>
            <p:spPr bwMode="auto">
              <a:xfrm rot="-5400000">
                <a:off x="2944" y="3184"/>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16" name="Freeform 45"/>
              <p:cNvSpPr>
                <a:spLocks/>
              </p:cNvSpPr>
              <p:nvPr/>
            </p:nvSpPr>
            <p:spPr bwMode="auto">
              <a:xfrm rot="-5400000">
                <a:off x="2918" y="3244"/>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17" name="Freeform 46"/>
              <p:cNvSpPr>
                <a:spLocks/>
              </p:cNvSpPr>
              <p:nvPr/>
            </p:nvSpPr>
            <p:spPr bwMode="auto">
              <a:xfrm rot="-5400000">
                <a:off x="2944" y="2887"/>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18" name="Freeform 47"/>
              <p:cNvSpPr>
                <a:spLocks/>
              </p:cNvSpPr>
              <p:nvPr/>
            </p:nvSpPr>
            <p:spPr bwMode="auto">
              <a:xfrm rot="-5400000">
                <a:off x="2918" y="2947"/>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19" name="Freeform 48"/>
              <p:cNvSpPr>
                <a:spLocks/>
              </p:cNvSpPr>
              <p:nvPr/>
            </p:nvSpPr>
            <p:spPr bwMode="auto">
              <a:xfrm rot="-5400000">
                <a:off x="2942" y="3101"/>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20" name="Freeform 49"/>
              <p:cNvSpPr>
                <a:spLocks/>
              </p:cNvSpPr>
              <p:nvPr/>
            </p:nvSpPr>
            <p:spPr bwMode="auto">
              <a:xfrm rot="-5400000">
                <a:off x="2939" y="3151"/>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21" name="Freeform 50"/>
              <p:cNvSpPr>
                <a:spLocks/>
              </p:cNvSpPr>
              <p:nvPr/>
            </p:nvSpPr>
            <p:spPr bwMode="auto">
              <a:xfrm rot="-5400000">
                <a:off x="2945" y="2791"/>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22" name="Freeform 51"/>
              <p:cNvSpPr>
                <a:spLocks/>
              </p:cNvSpPr>
              <p:nvPr/>
            </p:nvSpPr>
            <p:spPr bwMode="auto">
              <a:xfrm rot="-5400000">
                <a:off x="2942" y="2842"/>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23" name="Freeform 52"/>
              <p:cNvSpPr>
                <a:spLocks/>
              </p:cNvSpPr>
              <p:nvPr/>
            </p:nvSpPr>
            <p:spPr bwMode="auto">
              <a:xfrm rot="-5400000">
                <a:off x="2932" y="3051"/>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24" name="Freeform 53"/>
              <p:cNvSpPr>
                <a:spLocks/>
              </p:cNvSpPr>
              <p:nvPr/>
            </p:nvSpPr>
            <p:spPr bwMode="auto">
              <a:xfrm rot="-5400000">
                <a:off x="2935" y="2980"/>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25" name="Freeform 54"/>
              <p:cNvSpPr>
                <a:spLocks/>
              </p:cNvSpPr>
              <p:nvPr/>
            </p:nvSpPr>
            <p:spPr bwMode="auto">
              <a:xfrm rot="-5400000">
                <a:off x="2933" y="2742"/>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26" name="Freeform 55"/>
              <p:cNvSpPr>
                <a:spLocks/>
              </p:cNvSpPr>
              <p:nvPr/>
            </p:nvSpPr>
            <p:spPr bwMode="auto">
              <a:xfrm rot="-5400000">
                <a:off x="2936" y="2670"/>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27" name="Freeform 56"/>
              <p:cNvSpPr>
                <a:spLocks/>
              </p:cNvSpPr>
              <p:nvPr/>
            </p:nvSpPr>
            <p:spPr bwMode="auto">
              <a:xfrm rot="-5400000">
                <a:off x="2946" y="2560"/>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28" name="Freeform 57"/>
              <p:cNvSpPr>
                <a:spLocks/>
              </p:cNvSpPr>
              <p:nvPr/>
            </p:nvSpPr>
            <p:spPr bwMode="auto">
              <a:xfrm rot="-5400000">
                <a:off x="2920" y="2620"/>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29" name="Freeform 58"/>
              <p:cNvSpPr>
                <a:spLocks/>
              </p:cNvSpPr>
              <p:nvPr/>
            </p:nvSpPr>
            <p:spPr bwMode="auto">
              <a:xfrm rot="-5400000">
                <a:off x="2946" y="2263"/>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30" name="Freeform 59"/>
              <p:cNvSpPr>
                <a:spLocks/>
              </p:cNvSpPr>
              <p:nvPr/>
            </p:nvSpPr>
            <p:spPr bwMode="auto">
              <a:xfrm rot="-5400000">
                <a:off x="2920" y="2323"/>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31" name="Freeform 60"/>
              <p:cNvSpPr>
                <a:spLocks/>
              </p:cNvSpPr>
              <p:nvPr/>
            </p:nvSpPr>
            <p:spPr bwMode="auto">
              <a:xfrm rot="-5400000">
                <a:off x="2944" y="2477"/>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32" name="Freeform 61"/>
              <p:cNvSpPr>
                <a:spLocks/>
              </p:cNvSpPr>
              <p:nvPr/>
            </p:nvSpPr>
            <p:spPr bwMode="auto">
              <a:xfrm rot="-5400000">
                <a:off x="2941" y="2527"/>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33" name="Freeform 62"/>
              <p:cNvSpPr>
                <a:spLocks/>
              </p:cNvSpPr>
              <p:nvPr/>
            </p:nvSpPr>
            <p:spPr bwMode="auto">
              <a:xfrm rot="-5400000">
                <a:off x="2947" y="2167"/>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34" name="Freeform 63"/>
              <p:cNvSpPr>
                <a:spLocks/>
              </p:cNvSpPr>
              <p:nvPr/>
            </p:nvSpPr>
            <p:spPr bwMode="auto">
              <a:xfrm rot="-5400000">
                <a:off x="2944" y="2218"/>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35" name="Freeform 64"/>
              <p:cNvSpPr>
                <a:spLocks/>
              </p:cNvSpPr>
              <p:nvPr/>
            </p:nvSpPr>
            <p:spPr bwMode="auto">
              <a:xfrm rot="-5400000">
                <a:off x="2934" y="2427"/>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36" name="Freeform 65"/>
              <p:cNvSpPr>
                <a:spLocks/>
              </p:cNvSpPr>
              <p:nvPr/>
            </p:nvSpPr>
            <p:spPr bwMode="auto">
              <a:xfrm rot="-5400000">
                <a:off x="2937" y="2356"/>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37" name="Freeform 66"/>
              <p:cNvSpPr>
                <a:spLocks/>
              </p:cNvSpPr>
              <p:nvPr/>
            </p:nvSpPr>
            <p:spPr bwMode="auto">
              <a:xfrm rot="-5400000">
                <a:off x="2935" y="2118"/>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38" name="Freeform 67"/>
              <p:cNvSpPr>
                <a:spLocks/>
              </p:cNvSpPr>
              <p:nvPr/>
            </p:nvSpPr>
            <p:spPr bwMode="auto">
              <a:xfrm rot="-5400000">
                <a:off x="2938" y="2046"/>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39" name="Freeform 68"/>
              <p:cNvSpPr>
                <a:spLocks/>
              </p:cNvSpPr>
              <p:nvPr/>
            </p:nvSpPr>
            <p:spPr bwMode="auto">
              <a:xfrm rot="-5400000">
                <a:off x="2944" y="1949"/>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40" name="Freeform 69"/>
              <p:cNvSpPr>
                <a:spLocks/>
              </p:cNvSpPr>
              <p:nvPr/>
            </p:nvSpPr>
            <p:spPr bwMode="auto">
              <a:xfrm rot="-5400000">
                <a:off x="2918" y="2009"/>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41" name="Freeform 70"/>
              <p:cNvSpPr>
                <a:spLocks/>
              </p:cNvSpPr>
              <p:nvPr/>
            </p:nvSpPr>
            <p:spPr bwMode="auto">
              <a:xfrm rot="-5400000">
                <a:off x="2944" y="1652"/>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42" name="Freeform 71"/>
              <p:cNvSpPr>
                <a:spLocks/>
              </p:cNvSpPr>
              <p:nvPr/>
            </p:nvSpPr>
            <p:spPr bwMode="auto">
              <a:xfrm rot="-5400000">
                <a:off x="2918" y="1712"/>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43" name="Freeform 72"/>
              <p:cNvSpPr>
                <a:spLocks/>
              </p:cNvSpPr>
              <p:nvPr/>
            </p:nvSpPr>
            <p:spPr bwMode="auto">
              <a:xfrm rot="-5400000">
                <a:off x="2942" y="1866"/>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44" name="Freeform 73"/>
              <p:cNvSpPr>
                <a:spLocks/>
              </p:cNvSpPr>
              <p:nvPr/>
            </p:nvSpPr>
            <p:spPr bwMode="auto">
              <a:xfrm rot="-5400000">
                <a:off x="2939" y="1916"/>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45" name="Freeform 74"/>
              <p:cNvSpPr>
                <a:spLocks/>
              </p:cNvSpPr>
              <p:nvPr/>
            </p:nvSpPr>
            <p:spPr bwMode="auto">
              <a:xfrm rot="-5400000">
                <a:off x="2945" y="1556"/>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46" name="Freeform 75"/>
              <p:cNvSpPr>
                <a:spLocks/>
              </p:cNvSpPr>
              <p:nvPr/>
            </p:nvSpPr>
            <p:spPr bwMode="auto">
              <a:xfrm rot="-5400000">
                <a:off x="2942" y="1607"/>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47" name="Freeform 76"/>
              <p:cNvSpPr>
                <a:spLocks/>
              </p:cNvSpPr>
              <p:nvPr/>
            </p:nvSpPr>
            <p:spPr bwMode="auto">
              <a:xfrm rot="-5400000">
                <a:off x="2932" y="1816"/>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48" name="Freeform 77"/>
              <p:cNvSpPr>
                <a:spLocks/>
              </p:cNvSpPr>
              <p:nvPr/>
            </p:nvSpPr>
            <p:spPr bwMode="auto">
              <a:xfrm rot="-5400000">
                <a:off x="2935" y="1745"/>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49" name="Freeform 78"/>
              <p:cNvSpPr>
                <a:spLocks/>
              </p:cNvSpPr>
              <p:nvPr/>
            </p:nvSpPr>
            <p:spPr bwMode="auto">
              <a:xfrm rot="-5400000">
                <a:off x="2933" y="1507"/>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50" name="Freeform 79"/>
              <p:cNvSpPr>
                <a:spLocks/>
              </p:cNvSpPr>
              <p:nvPr/>
            </p:nvSpPr>
            <p:spPr bwMode="auto">
              <a:xfrm rot="-5400000">
                <a:off x="2936" y="1435"/>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51" name="Freeform 80"/>
              <p:cNvSpPr>
                <a:spLocks/>
              </p:cNvSpPr>
              <p:nvPr/>
            </p:nvSpPr>
            <p:spPr bwMode="auto">
              <a:xfrm rot="-5400000">
                <a:off x="2944" y="1333"/>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52" name="Freeform 81"/>
              <p:cNvSpPr>
                <a:spLocks/>
              </p:cNvSpPr>
              <p:nvPr/>
            </p:nvSpPr>
            <p:spPr bwMode="auto">
              <a:xfrm rot="-5400000">
                <a:off x="2918" y="1393"/>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53" name="Freeform 82"/>
              <p:cNvSpPr>
                <a:spLocks/>
              </p:cNvSpPr>
              <p:nvPr/>
            </p:nvSpPr>
            <p:spPr bwMode="auto">
              <a:xfrm rot="-5400000">
                <a:off x="2942" y="1249"/>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54" name="Freeform 83"/>
              <p:cNvSpPr>
                <a:spLocks/>
              </p:cNvSpPr>
              <p:nvPr/>
            </p:nvSpPr>
            <p:spPr bwMode="auto">
              <a:xfrm rot="-5400000">
                <a:off x="2939" y="1300"/>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55" name="Freeform 84"/>
              <p:cNvSpPr>
                <a:spLocks/>
              </p:cNvSpPr>
              <p:nvPr/>
            </p:nvSpPr>
            <p:spPr bwMode="auto">
              <a:xfrm rot="-5400000">
                <a:off x="2932" y="1200"/>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56" name="Freeform 85"/>
              <p:cNvSpPr>
                <a:spLocks/>
              </p:cNvSpPr>
              <p:nvPr/>
            </p:nvSpPr>
            <p:spPr bwMode="auto">
              <a:xfrm rot="-5400000">
                <a:off x="2935" y="1128"/>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57" name="Oval 86"/>
              <p:cNvSpPr>
                <a:spLocks noChangeArrowheads="1"/>
              </p:cNvSpPr>
              <p:nvPr/>
            </p:nvSpPr>
            <p:spPr bwMode="auto">
              <a:xfrm rot="-5400000" flipH="1" flipV="1">
                <a:off x="3117" y="1151"/>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58" name="Oval 87"/>
              <p:cNvSpPr>
                <a:spLocks noChangeArrowheads="1"/>
              </p:cNvSpPr>
              <p:nvPr/>
            </p:nvSpPr>
            <p:spPr bwMode="auto">
              <a:xfrm rot="-5400000" flipH="1" flipV="1">
                <a:off x="3117" y="1254"/>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59" name="Oval 88"/>
              <p:cNvSpPr>
                <a:spLocks noChangeArrowheads="1"/>
              </p:cNvSpPr>
              <p:nvPr/>
            </p:nvSpPr>
            <p:spPr bwMode="auto">
              <a:xfrm rot="-5400000" flipH="1" flipV="1">
                <a:off x="3117" y="135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0" name="Oval 89"/>
              <p:cNvSpPr>
                <a:spLocks noChangeArrowheads="1"/>
              </p:cNvSpPr>
              <p:nvPr/>
            </p:nvSpPr>
            <p:spPr bwMode="auto">
              <a:xfrm rot="-5400000" flipH="1" flipV="1">
                <a:off x="3117" y="1460"/>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1" name="Oval 90"/>
              <p:cNvSpPr>
                <a:spLocks noChangeArrowheads="1"/>
              </p:cNvSpPr>
              <p:nvPr/>
            </p:nvSpPr>
            <p:spPr bwMode="auto">
              <a:xfrm rot="-5400000" flipH="1" flipV="1">
                <a:off x="3117" y="1563"/>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2" name="Oval 91"/>
              <p:cNvSpPr>
                <a:spLocks noChangeArrowheads="1"/>
              </p:cNvSpPr>
              <p:nvPr/>
            </p:nvSpPr>
            <p:spPr bwMode="auto">
              <a:xfrm rot="-5400000" flipH="1" flipV="1">
                <a:off x="3117" y="1666"/>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3" name="Oval 92"/>
              <p:cNvSpPr>
                <a:spLocks noChangeArrowheads="1"/>
              </p:cNvSpPr>
              <p:nvPr/>
            </p:nvSpPr>
            <p:spPr bwMode="auto">
              <a:xfrm rot="-5400000" flipH="1" flipV="1">
                <a:off x="3117" y="1769"/>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4" name="Oval 93"/>
              <p:cNvSpPr>
                <a:spLocks noChangeArrowheads="1"/>
              </p:cNvSpPr>
              <p:nvPr/>
            </p:nvSpPr>
            <p:spPr bwMode="auto">
              <a:xfrm rot="-5400000" flipH="1" flipV="1">
                <a:off x="3117" y="187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5" name="Oval 94"/>
              <p:cNvSpPr>
                <a:spLocks noChangeArrowheads="1"/>
              </p:cNvSpPr>
              <p:nvPr/>
            </p:nvSpPr>
            <p:spPr bwMode="auto">
              <a:xfrm rot="-5400000" flipH="1" flipV="1">
                <a:off x="3117" y="1975"/>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6" name="Oval 95"/>
              <p:cNvSpPr>
                <a:spLocks noChangeArrowheads="1"/>
              </p:cNvSpPr>
              <p:nvPr/>
            </p:nvSpPr>
            <p:spPr bwMode="auto">
              <a:xfrm rot="-5400000" flipH="1" flipV="1">
                <a:off x="3117" y="2078"/>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7" name="Oval 96"/>
              <p:cNvSpPr>
                <a:spLocks noChangeArrowheads="1"/>
              </p:cNvSpPr>
              <p:nvPr/>
            </p:nvSpPr>
            <p:spPr bwMode="auto">
              <a:xfrm rot="-5400000" flipH="1" flipV="1">
                <a:off x="3117" y="2181"/>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8" name="Oval 97"/>
              <p:cNvSpPr>
                <a:spLocks noChangeArrowheads="1"/>
              </p:cNvSpPr>
              <p:nvPr/>
            </p:nvSpPr>
            <p:spPr bwMode="auto">
              <a:xfrm rot="-5400000" flipH="1" flipV="1">
                <a:off x="3117" y="2284"/>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69" name="Oval 98"/>
              <p:cNvSpPr>
                <a:spLocks noChangeArrowheads="1"/>
              </p:cNvSpPr>
              <p:nvPr/>
            </p:nvSpPr>
            <p:spPr bwMode="auto">
              <a:xfrm rot="-5400000" flipH="1" flipV="1">
                <a:off x="3117" y="238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0" name="Oval 99"/>
              <p:cNvSpPr>
                <a:spLocks noChangeArrowheads="1"/>
              </p:cNvSpPr>
              <p:nvPr/>
            </p:nvSpPr>
            <p:spPr bwMode="auto">
              <a:xfrm rot="-5400000" flipH="1" flipV="1">
                <a:off x="3118" y="2490"/>
                <a:ext cx="102"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1" name="Oval 100"/>
              <p:cNvSpPr>
                <a:spLocks noChangeArrowheads="1"/>
              </p:cNvSpPr>
              <p:nvPr/>
            </p:nvSpPr>
            <p:spPr bwMode="auto">
              <a:xfrm rot="-5400000" flipH="1" flipV="1">
                <a:off x="3117" y="259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2" name="Oval 101"/>
              <p:cNvSpPr>
                <a:spLocks noChangeArrowheads="1"/>
              </p:cNvSpPr>
              <p:nvPr/>
            </p:nvSpPr>
            <p:spPr bwMode="auto">
              <a:xfrm rot="-5400000" flipH="1" flipV="1">
                <a:off x="3117" y="2695"/>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3" name="Oval 102"/>
              <p:cNvSpPr>
                <a:spLocks noChangeArrowheads="1"/>
              </p:cNvSpPr>
              <p:nvPr/>
            </p:nvSpPr>
            <p:spPr bwMode="auto">
              <a:xfrm rot="-5400000" flipH="1" flipV="1">
                <a:off x="3117" y="2798"/>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4" name="Oval 103"/>
              <p:cNvSpPr>
                <a:spLocks noChangeArrowheads="1"/>
              </p:cNvSpPr>
              <p:nvPr/>
            </p:nvSpPr>
            <p:spPr bwMode="auto">
              <a:xfrm rot="-5400000" flipH="1" flipV="1">
                <a:off x="3117" y="2901"/>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5" name="Oval 104"/>
              <p:cNvSpPr>
                <a:spLocks noChangeArrowheads="1"/>
              </p:cNvSpPr>
              <p:nvPr/>
            </p:nvSpPr>
            <p:spPr bwMode="auto">
              <a:xfrm rot="-5400000" flipH="1" flipV="1">
                <a:off x="3117" y="3004"/>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6" name="Oval 105"/>
              <p:cNvSpPr>
                <a:spLocks noChangeArrowheads="1"/>
              </p:cNvSpPr>
              <p:nvPr/>
            </p:nvSpPr>
            <p:spPr bwMode="auto">
              <a:xfrm rot="-5400000" flipH="1" flipV="1">
                <a:off x="3117" y="3107"/>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7" name="Oval 106"/>
              <p:cNvSpPr>
                <a:spLocks noChangeArrowheads="1"/>
              </p:cNvSpPr>
              <p:nvPr/>
            </p:nvSpPr>
            <p:spPr bwMode="auto">
              <a:xfrm rot="-5400000" flipH="1" flipV="1">
                <a:off x="3117" y="3210"/>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8" name="Oval 107"/>
              <p:cNvSpPr>
                <a:spLocks noChangeArrowheads="1"/>
              </p:cNvSpPr>
              <p:nvPr/>
            </p:nvSpPr>
            <p:spPr bwMode="auto">
              <a:xfrm rot="-5400000" flipH="1" flipV="1">
                <a:off x="3117" y="3313"/>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79" name="Oval 108"/>
              <p:cNvSpPr>
                <a:spLocks noChangeArrowheads="1"/>
              </p:cNvSpPr>
              <p:nvPr/>
            </p:nvSpPr>
            <p:spPr bwMode="auto">
              <a:xfrm rot="-5400000" flipH="1" flipV="1">
                <a:off x="3117" y="3416"/>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80" name="Oval 109"/>
              <p:cNvSpPr>
                <a:spLocks noChangeArrowheads="1"/>
              </p:cNvSpPr>
              <p:nvPr/>
            </p:nvSpPr>
            <p:spPr bwMode="auto">
              <a:xfrm rot="-5400000" flipH="1" flipV="1">
                <a:off x="3117" y="3519"/>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81" name="Oval 110"/>
              <p:cNvSpPr>
                <a:spLocks noChangeArrowheads="1"/>
              </p:cNvSpPr>
              <p:nvPr/>
            </p:nvSpPr>
            <p:spPr bwMode="auto">
              <a:xfrm rot="-5400000" flipH="1" flipV="1">
                <a:off x="3117" y="3622"/>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82" name="Oval 111"/>
              <p:cNvSpPr>
                <a:spLocks noChangeArrowheads="1"/>
              </p:cNvSpPr>
              <p:nvPr/>
            </p:nvSpPr>
            <p:spPr bwMode="auto">
              <a:xfrm rot="-5400000" flipH="1" flipV="1">
                <a:off x="3117" y="3725"/>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83" name="Oval 112"/>
              <p:cNvSpPr>
                <a:spLocks noChangeArrowheads="1"/>
              </p:cNvSpPr>
              <p:nvPr/>
            </p:nvSpPr>
            <p:spPr bwMode="auto">
              <a:xfrm rot="-5400000" flipH="1" flipV="1">
                <a:off x="3117" y="3828"/>
                <a:ext cx="103" cy="56"/>
              </a:xfrm>
              <a:prstGeom prst="ellipse">
                <a:avLst/>
              </a:prstGeom>
              <a:solidFill>
                <a:srgbClr val="66FF66"/>
              </a:solidFill>
              <a:ln w="9525">
                <a:solidFill>
                  <a:schemeClr val="tx1"/>
                </a:solidFill>
                <a:round/>
                <a:headEnd/>
                <a:tailEnd/>
              </a:ln>
            </p:spPr>
            <p:txBody>
              <a:bodyPr wrap="none" anchor="ctr"/>
              <a:lstStyle/>
              <a:p>
                <a:endParaRPr lang="en-US"/>
              </a:p>
            </p:txBody>
          </p:sp>
          <p:sp>
            <p:nvSpPr>
              <p:cNvPr id="11384" name="Freeform 113"/>
              <p:cNvSpPr>
                <a:spLocks/>
              </p:cNvSpPr>
              <p:nvPr/>
            </p:nvSpPr>
            <p:spPr bwMode="auto">
              <a:xfrm rot="-5400000" flipH="1" flipV="1">
                <a:off x="3058" y="1147"/>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85" name="Freeform 114"/>
              <p:cNvSpPr>
                <a:spLocks/>
              </p:cNvSpPr>
              <p:nvPr/>
            </p:nvSpPr>
            <p:spPr bwMode="auto">
              <a:xfrm rot="-5400000" flipH="1" flipV="1">
                <a:off x="3082" y="1138"/>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86" name="Freeform 115"/>
              <p:cNvSpPr>
                <a:spLocks/>
              </p:cNvSpPr>
              <p:nvPr/>
            </p:nvSpPr>
            <p:spPr bwMode="auto">
              <a:xfrm rot="-5400000" flipH="1" flipV="1">
                <a:off x="3058" y="1445"/>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87" name="Freeform 116"/>
              <p:cNvSpPr>
                <a:spLocks/>
              </p:cNvSpPr>
              <p:nvPr/>
            </p:nvSpPr>
            <p:spPr bwMode="auto">
              <a:xfrm rot="-5400000" flipH="1" flipV="1">
                <a:off x="3082" y="1436"/>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88" name="Freeform 117"/>
              <p:cNvSpPr>
                <a:spLocks/>
              </p:cNvSpPr>
              <p:nvPr/>
            </p:nvSpPr>
            <p:spPr bwMode="auto">
              <a:xfrm rot="-5400000" flipH="1" flipV="1">
                <a:off x="3067" y="1243"/>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89" name="Freeform 118"/>
              <p:cNvSpPr>
                <a:spLocks/>
              </p:cNvSpPr>
              <p:nvPr/>
            </p:nvSpPr>
            <p:spPr bwMode="auto">
              <a:xfrm rot="-5400000" flipH="1" flipV="1">
                <a:off x="3075" y="1203"/>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90" name="Freeform 119"/>
              <p:cNvSpPr>
                <a:spLocks/>
              </p:cNvSpPr>
              <p:nvPr/>
            </p:nvSpPr>
            <p:spPr bwMode="auto">
              <a:xfrm rot="-5400000" flipH="1" flipV="1">
                <a:off x="3064" y="1553"/>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391" name="Freeform 120"/>
              <p:cNvSpPr>
                <a:spLocks/>
              </p:cNvSpPr>
              <p:nvPr/>
            </p:nvSpPr>
            <p:spPr bwMode="auto">
              <a:xfrm rot="-5400000" flipH="1" flipV="1">
                <a:off x="3072" y="1513"/>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392" name="Freeform 121"/>
              <p:cNvSpPr>
                <a:spLocks/>
              </p:cNvSpPr>
              <p:nvPr/>
            </p:nvSpPr>
            <p:spPr bwMode="auto">
              <a:xfrm rot="-5400000" flipH="1" flipV="1">
                <a:off x="3065" y="1300"/>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93" name="Freeform 122"/>
              <p:cNvSpPr>
                <a:spLocks/>
              </p:cNvSpPr>
              <p:nvPr/>
            </p:nvSpPr>
            <p:spPr bwMode="auto">
              <a:xfrm rot="-5400000" flipH="1" flipV="1">
                <a:off x="3051" y="1358"/>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94" name="Freeform 123"/>
              <p:cNvSpPr>
                <a:spLocks/>
              </p:cNvSpPr>
              <p:nvPr/>
            </p:nvSpPr>
            <p:spPr bwMode="auto">
              <a:xfrm rot="-5400000" flipH="1" flipV="1">
                <a:off x="3064" y="1610"/>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395" name="Freeform 124"/>
              <p:cNvSpPr>
                <a:spLocks/>
              </p:cNvSpPr>
              <p:nvPr/>
            </p:nvSpPr>
            <p:spPr bwMode="auto">
              <a:xfrm rot="-5400000" flipH="1" flipV="1">
                <a:off x="3050" y="1668"/>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396" name="Freeform 125"/>
              <p:cNvSpPr>
                <a:spLocks/>
              </p:cNvSpPr>
              <p:nvPr/>
            </p:nvSpPr>
            <p:spPr bwMode="auto">
              <a:xfrm rot="-5400000" flipH="1" flipV="1">
                <a:off x="3059" y="1762"/>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97" name="Freeform 126"/>
              <p:cNvSpPr>
                <a:spLocks/>
              </p:cNvSpPr>
              <p:nvPr/>
            </p:nvSpPr>
            <p:spPr bwMode="auto">
              <a:xfrm rot="-5400000" flipH="1" flipV="1">
                <a:off x="3083" y="1753"/>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398" name="Freeform 127"/>
              <p:cNvSpPr>
                <a:spLocks/>
              </p:cNvSpPr>
              <p:nvPr/>
            </p:nvSpPr>
            <p:spPr bwMode="auto">
              <a:xfrm rot="-5400000" flipH="1" flipV="1">
                <a:off x="3059" y="2059"/>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399" name="Freeform 128"/>
              <p:cNvSpPr>
                <a:spLocks/>
              </p:cNvSpPr>
              <p:nvPr/>
            </p:nvSpPr>
            <p:spPr bwMode="auto">
              <a:xfrm rot="-5400000" flipH="1" flipV="1">
                <a:off x="3083" y="2050"/>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00" name="Freeform 129"/>
              <p:cNvSpPr>
                <a:spLocks/>
              </p:cNvSpPr>
              <p:nvPr/>
            </p:nvSpPr>
            <p:spPr bwMode="auto">
              <a:xfrm rot="-5400000" flipH="1" flipV="1">
                <a:off x="3068" y="1857"/>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01" name="Freeform 130"/>
              <p:cNvSpPr>
                <a:spLocks/>
              </p:cNvSpPr>
              <p:nvPr/>
            </p:nvSpPr>
            <p:spPr bwMode="auto">
              <a:xfrm rot="-5400000" flipH="1" flipV="1">
                <a:off x="3076" y="1817"/>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02" name="Freeform 131"/>
              <p:cNvSpPr>
                <a:spLocks/>
              </p:cNvSpPr>
              <p:nvPr/>
            </p:nvSpPr>
            <p:spPr bwMode="auto">
              <a:xfrm rot="-5400000" flipH="1" flipV="1">
                <a:off x="3065" y="2167"/>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03" name="Freeform 132"/>
              <p:cNvSpPr>
                <a:spLocks/>
              </p:cNvSpPr>
              <p:nvPr/>
            </p:nvSpPr>
            <p:spPr bwMode="auto">
              <a:xfrm rot="-5400000" flipH="1" flipV="1">
                <a:off x="3073" y="2127"/>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04" name="Freeform 133"/>
              <p:cNvSpPr>
                <a:spLocks/>
              </p:cNvSpPr>
              <p:nvPr/>
            </p:nvSpPr>
            <p:spPr bwMode="auto">
              <a:xfrm rot="-5400000" flipH="1" flipV="1">
                <a:off x="3066" y="1915"/>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05" name="Freeform 134"/>
              <p:cNvSpPr>
                <a:spLocks/>
              </p:cNvSpPr>
              <p:nvPr/>
            </p:nvSpPr>
            <p:spPr bwMode="auto">
              <a:xfrm rot="-5400000" flipH="1" flipV="1">
                <a:off x="3052" y="1972"/>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06" name="Freeform 135"/>
              <p:cNvSpPr>
                <a:spLocks/>
              </p:cNvSpPr>
              <p:nvPr/>
            </p:nvSpPr>
            <p:spPr bwMode="auto">
              <a:xfrm rot="-5400000" flipH="1" flipV="1">
                <a:off x="3065" y="2224"/>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07" name="Freeform 136"/>
              <p:cNvSpPr>
                <a:spLocks/>
              </p:cNvSpPr>
              <p:nvPr/>
            </p:nvSpPr>
            <p:spPr bwMode="auto">
              <a:xfrm rot="-5400000" flipH="1" flipV="1">
                <a:off x="3051" y="2282"/>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08" name="Freeform 137"/>
              <p:cNvSpPr>
                <a:spLocks/>
              </p:cNvSpPr>
              <p:nvPr/>
            </p:nvSpPr>
            <p:spPr bwMode="auto">
              <a:xfrm rot="-5400000" flipH="1" flipV="1">
                <a:off x="3057" y="2386"/>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409" name="Freeform 138"/>
              <p:cNvSpPr>
                <a:spLocks/>
              </p:cNvSpPr>
              <p:nvPr/>
            </p:nvSpPr>
            <p:spPr bwMode="auto">
              <a:xfrm rot="-5400000" flipH="1" flipV="1">
                <a:off x="3081" y="2377"/>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10" name="Freeform 139"/>
              <p:cNvSpPr>
                <a:spLocks/>
              </p:cNvSpPr>
              <p:nvPr/>
            </p:nvSpPr>
            <p:spPr bwMode="auto">
              <a:xfrm rot="-5400000" flipH="1" flipV="1">
                <a:off x="3057" y="2683"/>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411" name="Freeform 140"/>
              <p:cNvSpPr>
                <a:spLocks/>
              </p:cNvSpPr>
              <p:nvPr/>
            </p:nvSpPr>
            <p:spPr bwMode="auto">
              <a:xfrm rot="-5400000" flipH="1" flipV="1">
                <a:off x="3081" y="2674"/>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12" name="Freeform 141"/>
              <p:cNvSpPr>
                <a:spLocks/>
              </p:cNvSpPr>
              <p:nvPr/>
            </p:nvSpPr>
            <p:spPr bwMode="auto">
              <a:xfrm rot="-5400000" flipH="1" flipV="1">
                <a:off x="3066" y="2481"/>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13" name="Freeform 142"/>
              <p:cNvSpPr>
                <a:spLocks/>
              </p:cNvSpPr>
              <p:nvPr/>
            </p:nvSpPr>
            <p:spPr bwMode="auto">
              <a:xfrm rot="-5400000" flipH="1" flipV="1">
                <a:off x="3074" y="2441"/>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14" name="Freeform 143"/>
              <p:cNvSpPr>
                <a:spLocks/>
              </p:cNvSpPr>
              <p:nvPr/>
            </p:nvSpPr>
            <p:spPr bwMode="auto">
              <a:xfrm rot="-5400000" flipH="1" flipV="1">
                <a:off x="3063" y="2791"/>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15" name="Freeform 144"/>
              <p:cNvSpPr>
                <a:spLocks/>
              </p:cNvSpPr>
              <p:nvPr/>
            </p:nvSpPr>
            <p:spPr bwMode="auto">
              <a:xfrm rot="-5400000" flipH="1" flipV="1">
                <a:off x="3071" y="2751"/>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16" name="Freeform 145"/>
              <p:cNvSpPr>
                <a:spLocks/>
              </p:cNvSpPr>
              <p:nvPr/>
            </p:nvSpPr>
            <p:spPr bwMode="auto">
              <a:xfrm rot="-5400000" flipH="1" flipV="1">
                <a:off x="3064" y="2539"/>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17" name="Freeform 146"/>
              <p:cNvSpPr>
                <a:spLocks/>
              </p:cNvSpPr>
              <p:nvPr/>
            </p:nvSpPr>
            <p:spPr bwMode="auto">
              <a:xfrm rot="-5400000" flipH="1" flipV="1">
                <a:off x="3050" y="2596"/>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18" name="Freeform 147"/>
              <p:cNvSpPr>
                <a:spLocks/>
              </p:cNvSpPr>
              <p:nvPr/>
            </p:nvSpPr>
            <p:spPr bwMode="auto">
              <a:xfrm rot="-5400000" flipH="1" flipV="1">
                <a:off x="3063" y="2848"/>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19" name="Freeform 148"/>
              <p:cNvSpPr>
                <a:spLocks/>
              </p:cNvSpPr>
              <p:nvPr/>
            </p:nvSpPr>
            <p:spPr bwMode="auto">
              <a:xfrm rot="-5400000" flipH="1" flipV="1">
                <a:off x="3049" y="2906"/>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20" name="Freeform 149"/>
              <p:cNvSpPr>
                <a:spLocks/>
              </p:cNvSpPr>
              <p:nvPr/>
            </p:nvSpPr>
            <p:spPr bwMode="auto">
              <a:xfrm rot="-5400000" flipH="1" flipV="1">
                <a:off x="3059" y="2997"/>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421" name="Freeform 150"/>
              <p:cNvSpPr>
                <a:spLocks/>
              </p:cNvSpPr>
              <p:nvPr/>
            </p:nvSpPr>
            <p:spPr bwMode="auto">
              <a:xfrm rot="-5400000" flipH="1" flipV="1">
                <a:off x="3083" y="2988"/>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22" name="Freeform 151"/>
              <p:cNvSpPr>
                <a:spLocks/>
              </p:cNvSpPr>
              <p:nvPr/>
            </p:nvSpPr>
            <p:spPr bwMode="auto">
              <a:xfrm rot="-5400000" flipH="1" flipV="1">
                <a:off x="3059" y="3294"/>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423" name="Freeform 152"/>
              <p:cNvSpPr>
                <a:spLocks/>
              </p:cNvSpPr>
              <p:nvPr/>
            </p:nvSpPr>
            <p:spPr bwMode="auto">
              <a:xfrm rot="-5400000" flipH="1" flipV="1">
                <a:off x="3083" y="3285"/>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24" name="Freeform 153"/>
              <p:cNvSpPr>
                <a:spLocks/>
              </p:cNvSpPr>
              <p:nvPr/>
            </p:nvSpPr>
            <p:spPr bwMode="auto">
              <a:xfrm rot="-5400000" flipH="1" flipV="1">
                <a:off x="3068" y="3092"/>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25" name="Freeform 154"/>
              <p:cNvSpPr>
                <a:spLocks/>
              </p:cNvSpPr>
              <p:nvPr/>
            </p:nvSpPr>
            <p:spPr bwMode="auto">
              <a:xfrm rot="-5400000" flipH="1" flipV="1">
                <a:off x="3076" y="3052"/>
                <a:ext cx="21" cy="111"/>
              </a:xfrm>
              <a:custGeom>
                <a:avLst/>
                <a:gdLst>
                  <a:gd name="T0" fmla="*/ 9 w 48"/>
                  <a:gd name="T1" fmla="*/ 0 h 480"/>
                  <a:gd name="T2" fmla="*/ 0 w 48"/>
                  <a:gd name="T3" fmla="*/ 18 h 480"/>
                  <a:gd name="T4" fmla="*/ 9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26" name="Freeform 155"/>
              <p:cNvSpPr>
                <a:spLocks/>
              </p:cNvSpPr>
              <p:nvPr/>
            </p:nvSpPr>
            <p:spPr bwMode="auto">
              <a:xfrm rot="-5400000" flipH="1" flipV="1">
                <a:off x="3065" y="3402"/>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27" name="Freeform 156"/>
              <p:cNvSpPr>
                <a:spLocks/>
              </p:cNvSpPr>
              <p:nvPr/>
            </p:nvSpPr>
            <p:spPr bwMode="auto">
              <a:xfrm rot="-5400000" flipH="1" flipV="1">
                <a:off x="3073" y="3362"/>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28" name="Freeform 157"/>
              <p:cNvSpPr>
                <a:spLocks/>
              </p:cNvSpPr>
              <p:nvPr/>
            </p:nvSpPr>
            <p:spPr bwMode="auto">
              <a:xfrm rot="-5400000" flipH="1" flipV="1">
                <a:off x="3066" y="3150"/>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29" name="Freeform 158"/>
              <p:cNvSpPr>
                <a:spLocks/>
              </p:cNvSpPr>
              <p:nvPr/>
            </p:nvSpPr>
            <p:spPr bwMode="auto">
              <a:xfrm rot="-5400000" flipH="1" flipV="1">
                <a:off x="3052" y="3207"/>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30" name="Freeform 159"/>
              <p:cNvSpPr>
                <a:spLocks/>
              </p:cNvSpPr>
              <p:nvPr/>
            </p:nvSpPr>
            <p:spPr bwMode="auto">
              <a:xfrm rot="-5400000" flipH="1" flipV="1">
                <a:off x="3065" y="3459"/>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31" name="Freeform 160"/>
              <p:cNvSpPr>
                <a:spLocks/>
              </p:cNvSpPr>
              <p:nvPr/>
            </p:nvSpPr>
            <p:spPr bwMode="auto">
              <a:xfrm rot="-5400000" flipH="1" flipV="1">
                <a:off x="3051" y="3517"/>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11432" name="Freeform 161"/>
              <p:cNvSpPr>
                <a:spLocks/>
              </p:cNvSpPr>
              <p:nvPr/>
            </p:nvSpPr>
            <p:spPr bwMode="auto">
              <a:xfrm rot="-5400000" flipH="1" flipV="1">
                <a:off x="3059" y="3613"/>
                <a:ext cx="33" cy="133"/>
              </a:xfrm>
              <a:custGeom>
                <a:avLst/>
                <a:gdLst>
                  <a:gd name="T0" fmla="*/ 0 w 104"/>
                  <a:gd name="T1" fmla="*/ 0 h 768"/>
                  <a:gd name="T2" fmla="*/ 10 w 104"/>
                  <a:gd name="T3" fmla="*/ 10 h 768"/>
                  <a:gd name="T4" fmla="*/ 5 w 104"/>
                  <a:gd name="T5" fmla="*/ 19 h 768"/>
                  <a:gd name="T6" fmla="*/ 10 w 104"/>
                  <a:gd name="T7" fmla="*/ 23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11433" name="Freeform 162"/>
              <p:cNvSpPr>
                <a:spLocks/>
              </p:cNvSpPr>
              <p:nvPr/>
            </p:nvSpPr>
            <p:spPr bwMode="auto">
              <a:xfrm rot="-5400000" flipH="1" flipV="1">
                <a:off x="3083" y="3604"/>
                <a:ext cx="36" cy="83"/>
              </a:xfrm>
              <a:custGeom>
                <a:avLst/>
                <a:gdLst>
                  <a:gd name="T0" fmla="*/ 7 w 104"/>
                  <a:gd name="T1" fmla="*/ 0 h 480"/>
                  <a:gd name="T2" fmla="*/ 1 w 104"/>
                  <a:gd name="T3" fmla="*/ 9 h 480"/>
                  <a:gd name="T4" fmla="*/ 12 w 104"/>
                  <a:gd name="T5" fmla="*/ 1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11434" name="Freeform 163"/>
              <p:cNvSpPr>
                <a:spLocks/>
              </p:cNvSpPr>
              <p:nvPr/>
            </p:nvSpPr>
            <p:spPr bwMode="auto">
              <a:xfrm rot="-5400000" flipH="1" flipV="1">
                <a:off x="3068" y="3709"/>
                <a:ext cx="25" cy="122"/>
              </a:xfrm>
              <a:custGeom>
                <a:avLst/>
                <a:gdLst>
                  <a:gd name="T0" fmla="*/ 0 w 56"/>
                  <a:gd name="T1" fmla="*/ 0 h 528"/>
                  <a:gd name="T2" fmla="*/ 9 w 56"/>
                  <a:gd name="T3" fmla="*/ 18 h 528"/>
                  <a:gd name="T4" fmla="*/ 9 w 56"/>
                  <a:gd name="T5" fmla="*/ 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11435" name="Freeform 164"/>
              <p:cNvSpPr>
                <a:spLocks/>
              </p:cNvSpPr>
              <p:nvPr/>
            </p:nvSpPr>
            <p:spPr bwMode="auto">
              <a:xfrm rot="-5400000" flipH="1" flipV="1">
                <a:off x="3076" y="3669"/>
                <a:ext cx="22" cy="111"/>
              </a:xfrm>
              <a:custGeom>
                <a:avLst/>
                <a:gdLst>
                  <a:gd name="T0" fmla="*/ 10 w 48"/>
                  <a:gd name="T1" fmla="*/ 0 h 480"/>
                  <a:gd name="T2" fmla="*/ 0 w 48"/>
                  <a:gd name="T3" fmla="*/ 18 h 480"/>
                  <a:gd name="T4" fmla="*/ 10 w 48"/>
                  <a:gd name="T5" fmla="*/ 26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11436" name="Freeform 165"/>
              <p:cNvSpPr>
                <a:spLocks/>
              </p:cNvSpPr>
              <p:nvPr/>
            </p:nvSpPr>
            <p:spPr bwMode="auto">
              <a:xfrm rot="-5400000" flipH="1" flipV="1">
                <a:off x="3066" y="3766"/>
                <a:ext cx="37" cy="114"/>
              </a:xfrm>
              <a:custGeom>
                <a:avLst/>
                <a:gdLst>
                  <a:gd name="T0" fmla="*/ 19 w 52"/>
                  <a:gd name="T1" fmla="*/ 0 h 493"/>
                  <a:gd name="T2" fmla="*/ 1 w 52"/>
                  <a:gd name="T3" fmla="*/ 22 h 493"/>
                  <a:gd name="T4" fmla="*/ 26 w 52"/>
                  <a:gd name="T5" fmla="*/ 2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11437" name="Freeform 166"/>
              <p:cNvSpPr>
                <a:spLocks/>
              </p:cNvSpPr>
              <p:nvPr/>
            </p:nvSpPr>
            <p:spPr bwMode="auto">
              <a:xfrm rot="-5400000" flipH="1" flipV="1">
                <a:off x="3052" y="3824"/>
                <a:ext cx="49" cy="127"/>
              </a:xfrm>
              <a:custGeom>
                <a:avLst/>
                <a:gdLst>
                  <a:gd name="T0" fmla="*/ 1 w 69"/>
                  <a:gd name="T1" fmla="*/ 0 h 550"/>
                  <a:gd name="T2" fmla="*/ 6 w 69"/>
                  <a:gd name="T3" fmla="*/ 15 h 550"/>
                  <a:gd name="T4" fmla="*/ 35 w 69"/>
                  <a:gd name="T5" fmla="*/ 29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11272" name="Text Box 167"/>
            <p:cNvSpPr txBox="1">
              <a:spLocks noChangeArrowheads="1"/>
            </p:cNvSpPr>
            <p:nvPr/>
          </p:nvSpPr>
          <p:spPr bwMode="auto">
            <a:xfrm>
              <a:off x="915" y="1504"/>
              <a:ext cx="905" cy="2588"/>
            </a:xfrm>
            <a:prstGeom prst="rect">
              <a:avLst/>
            </a:prstGeom>
            <a:noFill/>
            <a:ln w="9525">
              <a:noFill/>
              <a:miter lim="800000"/>
              <a:headEnd/>
              <a:tailEnd/>
            </a:ln>
          </p:spPr>
          <p:txBody>
            <a:bodyPr>
              <a:spAutoFit/>
            </a:bodyPr>
            <a:lstStyle/>
            <a:p>
              <a:pPr algn="r" eaLnBrk="0" hangingPunct="0"/>
              <a:r>
                <a:rPr lang="en-US" sz="2400"/>
                <a:t>Na</a:t>
              </a:r>
              <a:r>
                <a:rPr lang="en-US" sz="2400" baseline="30000"/>
                <a:t>+</a:t>
              </a:r>
              <a:endParaRPr lang="en-US" sz="2400"/>
            </a:p>
            <a:p>
              <a:pPr algn="r" eaLnBrk="0" hangingPunct="0"/>
              <a:r>
                <a:rPr lang="en-US" sz="2400"/>
                <a:t>K</a:t>
              </a:r>
              <a:r>
                <a:rPr lang="en-US" sz="2400" baseline="30000"/>
                <a:t>+</a:t>
              </a:r>
              <a:endParaRPr lang="en-US" sz="2400"/>
            </a:p>
            <a:p>
              <a:pPr algn="r" eaLnBrk="0" hangingPunct="0"/>
              <a:r>
                <a:rPr lang="en-US" sz="2400"/>
                <a:t>Mg</a:t>
              </a:r>
              <a:r>
                <a:rPr lang="en-US" sz="2400" baseline="30000"/>
                <a:t>2+</a:t>
              </a:r>
              <a:endParaRPr lang="en-US" sz="2400"/>
            </a:p>
            <a:p>
              <a:pPr algn="r" eaLnBrk="0" hangingPunct="0"/>
              <a:r>
                <a:rPr lang="en-US" sz="2400"/>
                <a:t>Ca</a:t>
              </a:r>
              <a:r>
                <a:rPr lang="en-US" sz="2400" baseline="30000"/>
                <a:t>2+</a:t>
              </a:r>
              <a:endParaRPr lang="en-US" sz="2400"/>
            </a:p>
            <a:p>
              <a:pPr algn="r" eaLnBrk="0" hangingPunct="0"/>
              <a:r>
                <a:rPr lang="en-US" sz="2400"/>
                <a:t>H</a:t>
              </a:r>
              <a:r>
                <a:rPr lang="en-US" sz="2400" baseline="30000"/>
                <a:t>+</a:t>
              </a:r>
              <a:endParaRPr lang="en-US" sz="2400"/>
            </a:p>
            <a:p>
              <a:pPr algn="r" eaLnBrk="0" hangingPunct="0"/>
              <a:r>
                <a:rPr lang="en-US" sz="2400"/>
                <a:t>HCO</a:t>
              </a:r>
              <a:r>
                <a:rPr lang="en-US" sz="2400" baseline="-25000"/>
                <a:t>3</a:t>
              </a:r>
              <a:r>
                <a:rPr lang="en-US" sz="2400" baseline="30000"/>
                <a:t>-</a:t>
              </a:r>
              <a:endParaRPr lang="en-US" sz="2400"/>
            </a:p>
            <a:p>
              <a:pPr algn="r" eaLnBrk="0" hangingPunct="0"/>
              <a:r>
                <a:rPr lang="en-US" sz="2400"/>
                <a:t>Cl</a:t>
              </a:r>
              <a:r>
                <a:rPr lang="en-US" sz="2400" baseline="30000"/>
                <a:t>-</a:t>
              </a:r>
              <a:endParaRPr lang="en-US" sz="2400"/>
            </a:p>
            <a:p>
              <a:pPr algn="r" eaLnBrk="0" hangingPunct="0"/>
              <a:r>
                <a:rPr lang="en-US" sz="2400"/>
                <a:t>SO</a:t>
              </a:r>
              <a:r>
                <a:rPr lang="en-US" sz="2400" baseline="-25000"/>
                <a:t>4</a:t>
              </a:r>
              <a:r>
                <a:rPr lang="en-US" sz="2400" baseline="30000"/>
                <a:t>2-</a:t>
              </a:r>
              <a:endParaRPr lang="en-US" sz="2400"/>
            </a:p>
            <a:p>
              <a:pPr algn="r" eaLnBrk="0" hangingPunct="0"/>
              <a:r>
                <a:rPr lang="en-US" sz="2400"/>
                <a:t>PO</a:t>
              </a:r>
              <a:r>
                <a:rPr lang="en-US" sz="2400" baseline="-25000"/>
                <a:t>3</a:t>
              </a:r>
              <a:r>
                <a:rPr lang="en-US" sz="2400" baseline="30000"/>
                <a:t>-</a:t>
              </a:r>
              <a:endParaRPr lang="en-US" sz="2400"/>
            </a:p>
            <a:p>
              <a:pPr algn="r" eaLnBrk="0" hangingPunct="0"/>
              <a:endParaRPr lang="en-US" sz="2400"/>
            </a:p>
            <a:p>
              <a:pPr algn="r" eaLnBrk="0" hangingPunct="0"/>
              <a:r>
                <a:rPr lang="en-US" sz="2400"/>
                <a:t>protein</a:t>
              </a:r>
            </a:p>
          </p:txBody>
        </p:sp>
        <p:sp>
          <p:nvSpPr>
            <p:cNvPr id="11273" name="Text Box 168"/>
            <p:cNvSpPr txBox="1">
              <a:spLocks noChangeArrowheads="1"/>
            </p:cNvSpPr>
            <p:nvPr/>
          </p:nvSpPr>
          <p:spPr bwMode="auto">
            <a:xfrm>
              <a:off x="1824" y="864"/>
              <a:ext cx="886" cy="3279"/>
            </a:xfrm>
            <a:prstGeom prst="rect">
              <a:avLst/>
            </a:prstGeom>
            <a:noFill/>
            <a:ln w="9525">
              <a:noFill/>
              <a:miter lim="800000"/>
              <a:headEnd/>
              <a:tailEnd/>
            </a:ln>
          </p:spPr>
          <p:txBody>
            <a:bodyPr>
              <a:spAutoFit/>
            </a:bodyPr>
            <a:lstStyle/>
            <a:p>
              <a:pPr algn="r" eaLnBrk="0" hangingPunct="0"/>
              <a:r>
                <a:rPr lang="en-US" sz="2800" i="1">
                  <a:latin typeface="Times New Roman" pitchFamily="18" charset="0"/>
                </a:rPr>
                <a:t>inside</a:t>
              </a:r>
            </a:p>
            <a:p>
              <a:pPr algn="r" eaLnBrk="0" hangingPunct="0"/>
              <a:r>
                <a:rPr lang="en-US" i="1"/>
                <a:t>(in mM)</a:t>
              </a:r>
            </a:p>
            <a:p>
              <a:pPr algn="r" eaLnBrk="0" hangingPunct="0"/>
              <a:endParaRPr lang="en-US" sz="2400" i="1"/>
            </a:p>
            <a:p>
              <a:pPr algn="r" eaLnBrk="0" hangingPunct="0"/>
              <a:r>
                <a:rPr lang="en-US" sz="2400"/>
                <a:t>14</a:t>
              </a:r>
            </a:p>
            <a:p>
              <a:pPr algn="r" eaLnBrk="0" hangingPunct="0"/>
              <a:r>
                <a:rPr lang="en-US" sz="2400"/>
                <a:t>140</a:t>
              </a:r>
            </a:p>
            <a:p>
              <a:pPr algn="r" eaLnBrk="0" hangingPunct="0"/>
              <a:r>
                <a:rPr lang="en-US" sz="2400"/>
                <a:t>0.5</a:t>
              </a:r>
            </a:p>
            <a:p>
              <a:pPr algn="r" eaLnBrk="0" hangingPunct="0"/>
              <a:r>
                <a:rPr lang="en-US" sz="2400"/>
                <a:t>10</a:t>
              </a:r>
              <a:r>
                <a:rPr lang="en-US" sz="2400" baseline="30000"/>
                <a:t>-4</a:t>
              </a:r>
              <a:endParaRPr lang="en-US" sz="2400"/>
            </a:p>
            <a:p>
              <a:pPr algn="r" eaLnBrk="0" hangingPunct="0"/>
              <a:r>
                <a:rPr lang="en-US" sz="2400"/>
                <a:t>(pH 7.2)</a:t>
              </a:r>
            </a:p>
            <a:p>
              <a:pPr algn="r" eaLnBrk="0" hangingPunct="0"/>
              <a:r>
                <a:rPr lang="en-US" sz="2400"/>
                <a:t>10</a:t>
              </a:r>
            </a:p>
            <a:p>
              <a:pPr algn="r" eaLnBrk="0" hangingPunct="0"/>
              <a:r>
                <a:rPr lang="en-US" sz="2400"/>
                <a:t>5-15</a:t>
              </a:r>
            </a:p>
            <a:p>
              <a:pPr algn="r" eaLnBrk="0" hangingPunct="0"/>
              <a:r>
                <a:rPr lang="en-US" sz="2400"/>
                <a:t>2</a:t>
              </a:r>
            </a:p>
            <a:p>
              <a:pPr algn="r" eaLnBrk="0" hangingPunct="0"/>
              <a:r>
                <a:rPr lang="en-US" sz="2400"/>
                <a:t>75</a:t>
              </a:r>
            </a:p>
            <a:p>
              <a:pPr algn="r" eaLnBrk="0" hangingPunct="0"/>
              <a:endParaRPr lang="en-US" sz="2400"/>
            </a:p>
            <a:p>
              <a:pPr algn="r" eaLnBrk="0" hangingPunct="0"/>
              <a:r>
                <a:rPr lang="en-US" sz="2400"/>
                <a:t>40</a:t>
              </a:r>
            </a:p>
          </p:txBody>
        </p:sp>
        <p:sp>
          <p:nvSpPr>
            <p:cNvPr id="11274" name="Text Box 169"/>
            <p:cNvSpPr txBox="1">
              <a:spLocks noChangeArrowheads="1"/>
            </p:cNvSpPr>
            <p:nvPr/>
          </p:nvSpPr>
          <p:spPr bwMode="auto">
            <a:xfrm>
              <a:off x="3339" y="875"/>
              <a:ext cx="1044" cy="3279"/>
            </a:xfrm>
            <a:prstGeom prst="rect">
              <a:avLst/>
            </a:prstGeom>
            <a:noFill/>
            <a:ln w="9525">
              <a:noFill/>
              <a:miter lim="800000"/>
              <a:headEnd/>
              <a:tailEnd/>
            </a:ln>
          </p:spPr>
          <p:txBody>
            <a:bodyPr>
              <a:spAutoFit/>
            </a:bodyPr>
            <a:lstStyle/>
            <a:p>
              <a:pPr algn="l" eaLnBrk="0" hangingPunct="0"/>
              <a:r>
                <a:rPr lang="en-US" sz="2800" i="1">
                  <a:latin typeface="Times New Roman" pitchFamily="18" charset="0"/>
                </a:rPr>
                <a:t>outside</a:t>
              </a:r>
            </a:p>
            <a:p>
              <a:pPr algn="l" eaLnBrk="0" hangingPunct="0"/>
              <a:r>
                <a:rPr lang="en-US" i="1"/>
                <a:t>(in mM)</a:t>
              </a:r>
            </a:p>
            <a:p>
              <a:pPr algn="l" eaLnBrk="0" hangingPunct="0"/>
              <a:endParaRPr lang="en-US" sz="2400" i="1"/>
            </a:p>
            <a:p>
              <a:pPr algn="l" eaLnBrk="0" hangingPunct="0"/>
              <a:r>
                <a:rPr lang="en-US" sz="2400"/>
                <a:t>142</a:t>
              </a:r>
            </a:p>
            <a:p>
              <a:pPr algn="l" eaLnBrk="0" hangingPunct="0"/>
              <a:r>
                <a:rPr lang="en-US" sz="2400"/>
                <a:t>4</a:t>
              </a:r>
            </a:p>
            <a:p>
              <a:pPr algn="l" eaLnBrk="0" hangingPunct="0"/>
              <a:r>
                <a:rPr lang="en-US" sz="2400"/>
                <a:t>1-2</a:t>
              </a:r>
            </a:p>
            <a:p>
              <a:pPr algn="l" eaLnBrk="0" hangingPunct="0"/>
              <a:r>
                <a:rPr lang="en-US" sz="2400"/>
                <a:t>1-2</a:t>
              </a:r>
            </a:p>
            <a:p>
              <a:pPr algn="l" eaLnBrk="0" hangingPunct="0"/>
              <a:r>
                <a:rPr lang="en-US" sz="2400"/>
                <a:t>(pH 7.4)</a:t>
              </a:r>
            </a:p>
            <a:p>
              <a:pPr algn="l" eaLnBrk="0" hangingPunct="0"/>
              <a:r>
                <a:rPr lang="en-US" sz="2400"/>
                <a:t>28</a:t>
              </a:r>
            </a:p>
            <a:p>
              <a:pPr algn="l" eaLnBrk="0" hangingPunct="0"/>
              <a:r>
                <a:rPr lang="en-US" sz="2400"/>
                <a:t>110</a:t>
              </a:r>
            </a:p>
            <a:p>
              <a:pPr algn="l" eaLnBrk="0" hangingPunct="0"/>
              <a:r>
                <a:rPr lang="en-US" sz="2400"/>
                <a:t>1</a:t>
              </a:r>
            </a:p>
            <a:p>
              <a:pPr algn="l" eaLnBrk="0" hangingPunct="0"/>
              <a:r>
                <a:rPr lang="en-US" sz="2400"/>
                <a:t>4</a:t>
              </a:r>
            </a:p>
            <a:p>
              <a:pPr algn="l" eaLnBrk="0" hangingPunct="0"/>
              <a:endParaRPr lang="en-US" sz="2400"/>
            </a:p>
            <a:p>
              <a:pPr algn="l" eaLnBrk="0" hangingPunct="0"/>
              <a:r>
                <a:rPr lang="en-US" sz="2400"/>
                <a:t>5</a:t>
              </a:r>
            </a:p>
          </p:txBody>
        </p:sp>
        <p:sp>
          <p:nvSpPr>
            <p:cNvPr id="11275" name="Rectangle 170"/>
            <p:cNvSpPr>
              <a:spLocks noChangeArrowheads="1"/>
            </p:cNvSpPr>
            <p:nvPr/>
          </p:nvSpPr>
          <p:spPr bwMode="auto">
            <a:xfrm>
              <a:off x="1401" y="1534"/>
              <a:ext cx="2448" cy="504"/>
            </a:xfrm>
            <a:prstGeom prst="rect">
              <a:avLst/>
            </a:prstGeom>
            <a:solidFill>
              <a:schemeClr val="tx1">
                <a:alpha val="25882"/>
              </a:schemeClr>
            </a:solidFill>
            <a:ln w="9525" algn="ctr">
              <a:solidFill>
                <a:schemeClr val="tx1"/>
              </a:solidFill>
              <a:miter lim="800000"/>
              <a:headEnd/>
              <a:tailEnd/>
            </a:ln>
          </p:spPr>
          <p:txBody>
            <a:bodyPr wrap="none" anchor="ctr"/>
            <a:lstStyle/>
            <a:p>
              <a:endParaRPr lang="en-US"/>
            </a:p>
          </p:txBody>
        </p:sp>
      </p:grpSp>
      <p:sp>
        <p:nvSpPr>
          <p:cNvPr id="11269" name="Text Box 171"/>
          <p:cNvSpPr txBox="1">
            <a:spLocks noChangeArrowheads="1"/>
          </p:cNvSpPr>
          <p:nvPr/>
        </p:nvSpPr>
        <p:spPr bwMode="auto">
          <a:xfrm>
            <a:off x="228600" y="1447800"/>
            <a:ext cx="3067050" cy="1187450"/>
          </a:xfrm>
          <a:prstGeom prst="rect">
            <a:avLst/>
          </a:prstGeom>
          <a:noFill/>
          <a:ln w="9525">
            <a:noFill/>
            <a:miter lim="800000"/>
            <a:headEnd/>
            <a:tailEnd/>
          </a:ln>
        </p:spPr>
        <p:txBody>
          <a:bodyPr wrap="none">
            <a:spAutoFit/>
          </a:bodyPr>
          <a:lstStyle/>
          <a:p>
            <a:pPr algn="l"/>
            <a:r>
              <a:rPr lang="en-US" sz="2400">
                <a:solidFill>
                  <a:srgbClr val="CC0000"/>
                </a:solidFill>
              </a:rPr>
              <a:t>Different permeability</a:t>
            </a:r>
          </a:p>
          <a:p>
            <a:pPr algn="l"/>
            <a:r>
              <a:rPr lang="en-US" sz="2400">
                <a:solidFill>
                  <a:srgbClr val="CC0000"/>
                </a:solidFill>
              </a:rPr>
              <a:t>Pumps</a:t>
            </a:r>
          </a:p>
          <a:p>
            <a:pPr algn="l"/>
            <a:r>
              <a:rPr lang="en-US" sz="2400">
                <a:solidFill>
                  <a:srgbClr val="CC0000"/>
                </a:solidFill>
              </a:rPr>
              <a:t>Protein channels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800000"/>
                </a:solidFill>
                <a:latin typeface="Arial" charset="0"/>
                <a:cs typeface="Times New Roman" pitchFamily="18" charset="0"/>
              </a:rPr>
              <a:t> Example:</a:t>
            </a:r>
            <a:r>
              <a:rPr lang="en-US" dirty="0" smtClean="0">
                <a:latin typeface="Arial" charset="0"/>
                <a:cs typeface="Times New Roman" pitchFamily="18" charset="0"/>
              </a:rPr>
              <a:t> If </a:t>
            </a:r>
            <a:r>
              <a:rPr lang="en-US" dirty="0" err="1" smtClean="0">
                <a:latin typeface="Arial" charset="0"/>
                <a:cs typeface="Times New Roman" pitchFamily="18" charset="0"/>
              </a:rPr>
              <a:t>K</a:t>
            </a:r>
            <a:r>
              <a:rPr lang="en-US" baseline="-30000" dirty="0" err="1" smtClean="0">
                <a:latin typeface="Arial" charset="0"/>
                <a:cs typeface="Times New Roman" pitchFamily="18" charset="0"/>
              </a:rPr>
              <a:t>o</a:t>
            </a:r>
            <a:r>
              <a:rPr lang="en-US" dirty="0" smtClean="0">
                <a:latin typeface="Arial" charset="0"/>
                <a:cs typeface="Times New Roman" pitchFamily="18" charset="0"/>
              </a:rPr>
              <a:t> = 5 </a:t>
            </a:r>
            <a:r>
              <a:rPr lang="en-US" dirty="0" err="1" smtClean="0">
                <a:latin typeface="Arial" charset="0"/>
                <a:cs typeface="Times New Roman" pitchFamily="18" charset="0"/>
              </a:rPr>
              <a:t>mM</a:t>
            </a:r>
            <a:r>
              <a:rPr lang="en-US" dirty="0" smtClean="0">
                <a:latin typeface="Arial" charset="0"/>
                <a:cs typeface="Times New Roman" pitchFamily="18" charset="0"/>
              </a:rPr>
              <a:t> and </a:t>
            </a:r>
            <a:r>
              <a:rPr lang="en-US" dirty="0" err="1" smtClean="0">
                <a:latin typeface="Arial" charset="0"/>
                <a:cs typeface="Times New Roman" pitchFamily="18" charset="0"/>
              </a:rPr>
              <a:t>K</a:t>
            </a:r>
            <a:r>
              <a:rPr lang="en-US" baseline="-30000" dirty="0" err="1" smtClean="0">
                <a:latin typeface="Arial" charset="0"/>
                <a:cs typeface="Times New Roman" pitchFamily="18" charset="0"/>
              </a:rPr>
              <a:t>i</a:t>
            </a:r>
            <a:r>
              <a:rPr lang="en-US" dirty="0" smtClean="0">
                <a:latin typeface="Arial" charset="0"/>
                <a:cs typeface="Times New Roman" pitchFamily="18" charset="0"/>
              </a:rPr>
              <a:t> = 140 </a:t>
            </a:r>
            <a:r>
              <a:rPr lang="en-US" dirty="0" err="1" smtClean="0">
                <a:latin typeface="Arial" charset="0"/>
                <a:cs typeface="Times New Roman" pitchFamily="18" charset="0"/>
              </a:rPr>
              <a:t>mM</a:t>
            </a:r>
            <a:r>
              <a:rPr lang="en-US" dirty="0" smtClean="0">
                <a:latin typeface="Arial" charset="0"/>
                <a:cs typeface="Times New Roman" pitchFamily="18" charset="0"/>
              </a:rPr>
              <a:t> </a:t>
            </a:r>
          </a:p>
          <a:p>
            <a:r>
              <a:rPr lang="en-US" dirty="0" smtClean="0">
                <a:latin typeface="Arial" charset="0"/>
                <a:cs typeface="Times New Roman" pitchFamily="18" charset="0"/>
              </a:rPr>
              <a:t>		E</a:t>
            </a:r>
            <a:r>
              <a:rPr lang="en-US" baseline="-30000" dirty="0" smtClean="0">
                <a:latin typeface="Arial" charset="0"/>
                <a:cs typeface="Times New Roman" pitchFamily="18" charset="0"/>
              </a:rPr>
              <a:t>K</a:t>
            </a:r>
            <a:r>
              <a:rPr lang="en-US" dirty="0" smtClean="0">
                <a:latin typeface="Arial" charset="0"/>
                <a:cs typeface="Times New Roman" pitchFamily="18" charset="0"/>
              </a:rPr>
              <a:t> = -61 log(140/4) </a:t>
            </a:r>
          </a:p>
          <a:p>
            <a:r>
              <a:rPr lang="en-US" dirty="0" smtClean="0">
                <a:latin typeface="Arial" charset="0"/>
                <a:cs typeface="Times New Roman" pitchFamily="18" charset="0"/>
              </a:rPr>
              <a:t>		E</a:t>
            </a:r>
            <a:r>
              <a:rPr lang="en-US" baseline="-30000" dirty="0" smtClean="0">
                <a:latin typeface="Arial" charset="0"/>
                <a:cs typeface="Times New Roman" pitchFamily="18" charset="0"/>
              </a:rPr>
              <a:t>K</a:t>
            </a:r>
            <a:r>
              <a:rPr lang="en-US" dirty="0" smtClean="0">
                <a:latin typeface="Arial" charset="0"/>
                <a:cs typeface="Times New Roman" pitchFamily="18" charset="0"/>
              </a:rPr>
              <a:t> = -61 log(35) </a:t>
            </a:r>
          </a:p>
          <a:p>
            <a:r>
              <a:rPr lang="en-US" dirty="0" smtClean="0">
                <a:latin typeface="Arial" charset="0"/>
                <a:cs typeface="Times New Roman" pitchFamily="18" charset="0"/>
              </a:rPr>
              <a:t>		E</a:t>
            </a:r>
            <a:r>
              <a:rPr lang="en-US" baseline="-30000" dirty="0" smtClean="0">
                <a:latin typeface="Arial" charset="0"/>
                <a:cs typeface="Times New Roman" pitchFamily="18" charset="0"/>
              </a:rPr>
              <a:t>K</a:t>
            </a:r>
            <a:r>
              <a:rPr lang="en-US" dirty="0" smtClean="0">
                <a:latin typeface="Arial" charset="0"/>
                <a:cs typeface="Times New Roman" pitchFamily="18" charset="0"/>
              </a:rPr>
              <a:t> = -94 mV</a:t>
            </a:r>
            <a:r>
              <a:rPr lang="en-US" dirty="0" smtClean="0">
                <a:latin typeface="Arial" charset="0"/>
              </a:rPr>
              <a:t> </a:t>
            </a:r>
          </a:p>
          <a:p>
            <a:endParaRPr lang="en-US" dirty="0" smtClean="0">
              <a:latin typeface="Arial"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the Resting Membrane Potential is Measured</a:t>
            </a:r>
            <a:endParaRPr lang="en-US" dirty="0"/>
          </a:p>
        </p:txBody>
      </p:sp>
      <p:pic>
        <p:nvPicPr>
          <p:cNvPr id="17411" name="Picture 2"/>
          <p:cNvPicPr>
            <a:picLocks noChangeAspect="1"/>
          </p:cNvPicPr>
          <p:nvPr/>
        </p:nvPicPr>
        <p:blipFill>
          <a:blip r:embed="rId2" cstate="print"/>
          <a:srcRect/>
          <a:stretch>
            <a:fillRect/>
          </a:stretch>
        </p:blipFill>
        <p:spPr bwMode="auto">
          <a:xfrm>
            <a:off x="1308100" y="1744663"/>
            <a:ext cx="6542088"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AFC37066-39B4-486E-874F-083F4F23B2DE}" type="slidenum">
              <a:rPr lang="en-US" smtClean="0"/>
              <a:pPr/>
              <a:t>22</a:t>
            </a:fld>
            <a:endParaRPr lang="en-US" smtClean="0"/>
          </a:p>
        </p:txBody>
      </p:sp>
      <p:grpSp>
        <p:nvGrpSpPr>
          <p:cNvPr id="2" name="Group 2"/>
          <p:cNvGrpSpPr>
            <a:grpSpLocks/>
          </p:cNvGrpSpPr>
          <p:nvPr/>
        </p:nvGrpSpPr>
        <p:grpSpPr bwMode="auto">
          <a:xfrm>
            <a:off x="139700" y="2908300"/>
            <a:ext cx="8062913" cy="769938"/>
            <a:chOff x="88" y="1832"/>
            <a:chExt cx="5079" cy="485"/>
          </a:xfrm>
        </p:grpSpPr>
        <p:sp>
          <p:nvSpPr>
            <p:cNvPr id="39964" name="Text Box 3"/>
            <p:cNvSpPr txBox="1">
              <a:spLocks noChangeArrowheads="1"/>
            </p:cNvSpPr>
            <p:nvPr/>
          </p:nvSpPr>
          <p:spPr bwMode="auto">
            <a:xfrm>
              <a:off x="88" y="2029"/>
              <a:ext cx="404"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mV</a:t>
              </a:r>
            </a:p>
          </p:txBody>
        </p:sp>
        <p:grpSp>
          <p:nvGrpSpPr>
            <p:cNvPr id="3" name="Group 4"/>
            <p:cNvGrpSpPr>
              <a:grpSpLocks/>
            </p:cNvGrpSpPr>
            <p:nvPr/>
          </p:nvGrpSpPr>
          <p:grpSpPr bwMode="auto">
            <a:xfrm>
              <a:off x="497" y="1832"/>
              <a:ext cx="4670" cy="371"/>
              <a:chOff x="497" y="1832"/>
              <a:chExt cx="4670" cy="371"/>
            </a:xfrm>
          </p:grpSpPr>
          <p:sp>
            <p:nvSpPr>
              <p:cNvPr id="39966" name="Text Box 5"/>
              <p:cNvSpPr txBox="1">
                <a:spLocks noChangeArrowheads="1"/>
              </p:cNvSpPr>
              <p:nvPr/>
            </p:nvSpPr>
            <p:spPr bwMode="auto">
              <a:xfrm>
                <a:off x="3234" y="1832"/>
                <a:ext cx="212"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0</a:t>
                </a:r>
              </a:p>
            </p:txBody>
          </p:sp>
          <p:grpSp>
            <p:nvGrpSpPr>
              <p:cNvPr id="4" name="Group 6"/>
              <p:cNvGrpSpPr>
                <a:grpSpLocks/>
              </p:cNvGrpSpPr>
              <p:nvPr/>
            </p:nvGrpSpPr>
            <p:grpSpPr bwMode="auto">
              <a:xfrm>
                <a:off x="497" y="2070"/>
                <a:ext cx="4670" cy="133"/>
                <a:chOff x="623" y="2070"/>
                <a:chExt cx="4846" cy="133"/>
              </a:xfrm>
            </p:grpSpPr>
            <p:sp>
              <p:nvSpPr>
                <p:cNvPr id="39968" name="Line 7"/>
                <p:cNvSpPr>
                  <a:spLocks noChangeShapeType="1"/>
                </p:cNvSpPr>
                <p:nvPr/>
              </p:nvSpPr>
              <p:spPr bwMode="auto">
                <a:xfrm>
                  <a:off x="623" y="2189"/>
                  <a:ext cx="4846" cy="7"/>
                </a:xfrm>
                <a:prstGeom prst="line">
                  <a:avLst/>
                </a:prstGeom>
                <a:noFill/>
                <a:ln w="38100">
                  <a:solidFill>
                    <a:schemeClr val="tx1"/>
                  </a:solidFill>
                  <a:round/>
                  <a:headEnd/>
                  <a:tailEnd/>
                </a:ln>
              </p:spPr>
              <p:txBody>
                <a:bodyPr/>
                <a:lstStyle/>
                <a:p>
                  <a:endParaRPr lang="en-US"/>
                </a:p>
              </p:txBody>
            </p:sp>
            <p:sp>
              <p:nvSpPr>
                <p:cNvPr id="39969" name="Line 8"/>
                <p:cNvSpPr>
                  <a:spLocks noChangeShapeType="1"/>
                </p:cNvSpPr>
                <p:nvPr/>
              </p:nvSpPr>
              <p:spPr bwMode="auto">
                <a:xfrm>
                  <a:off x="3578" y="2074"/>
                  <a:ext cx="0" cy="109"/>
                </a:xfrm>
                <a:prstGeom prst="line">
                  <a:avLst/>
                </a:prstGeom>
                <a:noFill/>
                <a:ln w="38100">
                  <a:solidFill>
                    <a:schemeClr val="tx1"/>
                  </a:solidFill>
                  <a:round/>
                  <a:headEnd/>
                  <a:tailEnd/>
                </a:ln>
              </p:spPr>
              <p:txBody>
                <a:bodyPr/>
                <a:lstStyle/>
                <a:p>
                  <a:endParaRPr lang="en-US"/>
                </a:p>
              </p:txBody>
            </p:sp>
            <p:sp>
              <p:nvSpPr>
                <p:cNvPr id="39970" name="Line 9"/>
                <p:cNvSpPr>
                  <a:spLocks noChangeShapeType="1"/>
                </p:cNvSpPr>
                <p:nvPr/>
              </p:nvSpPr>
              <p:spPr bwMode="auto">
                <a:xfrm>
                  <a:off x="3266" y="2088"/>
                  <a:ext cx="0" cy="109"/>
                </a:xfrm>
                <a:prstGeom prst="line">
                  <a:avLst/>
                </a:prstGeom>
                <a:noFill/>
                <a:ln w="38100">
                  <a:solidFill>
                    <a:schemeClr val="tx1"/>
                  </a:solidFill>
                  <a:round/>
                  <a:headEnd/>
                  <a:tailEnd/>
                </a:ln>
              </p:spPr>
              <p:txBody>
                <a:bodyPr/>
                <a:lstStyle/>
                <a:p>
                  <a:endParaRPr lang="en-US"/>
                </a:p>
              </p:txBody>
            </p:sp>
            <p:sp>
              <p:nvSpPr>
                <p:cNvPr id="39971" name="Line 10"/>
                <p:cNvSpPr>
                  <a:spLocks noChangeShapeType="1"/>
                </p:cNvSpPr>
                <p:nvPr/>
              </p:nvSpPr>
              <p:spPr bwMode="auto">
                <a:xfrm>
                  <a:off x="2956" y="2086"/>
                  <a:ext cx="0" cy="109"/>
                </a:xfrm>
                <a:prstGeom prst="line">
                  <a:avLst/>
                </a:prstGeom>
                <a:noFill/>
                <a:ln w="38100">
                  <a:solidFill>
                    <a:schemeClr val="tx1"/>
                  </a:solidFill>
                  <a:round/>
                  <a:headEnd/>
                  <a:tailEnd/>
                </a:ln>
              </p:spPr>
              <p:txBody>
                <a:bodyPr/>
                <a:lstStyle/>
                <a:p>
                  <a:endParaRPr lang="en-US"/>
                </a:p>
              </p:txBody>
            </p:sp>
            <p:sp>
              <p:nvSpPr>
                <p:cNvPr id="39972" name="Line 11"/>
                <p:cNvSpPr>
                  <a:spLocks noChangeShapeType="1"/>
                </p:cNvSpPr>
                <p:nvPr/>
              </p:nvSpPr>
              <p:spPr bwMode="auto">
                <a:xfrm>
                  <a:off x="2648" y="2086"/>
                  <a:ext cx="0" cy="109"/>
                </a:xfrm>
                <a:prstGeom prst="line">
                  <a:avLst/>
                </a:prstGeom>
                <a:noFill/>
                <a:ln w="38100">
                  <a:solidFill>
                    <a:schemeClr val="tx1"/>
                  </a:solidFill>
                  <a:round/>
                  <a:headEnd/>
                  <a:tailEnd/>
                </a:ln>
              </p:spPr>
              <p:txBody>
                <a:bodyPr/>
                <a:lstStyle/>
                <a:p>
                  <a:endParaRPr lang="en-US"/>
                </a:p>
              </p:txBody>
            </p:sp>
            <p:sp>
              <p:nvSpPr>
                <p:cNvPr id="39973" name="Line 12"/>
                <p:cNvSpPr>
                  <a:spLocks noChangeShapeType="1"/>
                </p:cNvSpPr>
                <p:nvPr/>
              </p:nvSpPr>
              <p:spPr bwMode="auto">
                <a:xfrm>
                  <a:off x="2338" y="2084"/>
                  <a:ext cx="0" cy="109"/>
                </a:xfrm>
                <a:prstGeom prst="line">
                  <a:avLst/>
                </a:prstGeom>
                <a:noFill/>
                <a:ln w="38100">
                  <a:solidFill>
                    <a:schemeClr val="tx1"/>
                  </a:solidFill>
                  <a:round/>
                  <a:headEnd/>
                  <a:tailEnd/>
                </a:ln>
              </p:spPr>
              <p:txBody>
                <a:bodyPr/>
                <a:lstStyle/>
                <a:p>
                  <a:endParaRPr lang="en-US"/>
                </a:p>
              </p:txBody>
            </p:sp>
            <p:sp>
              <p:nvSpPr>
                <p:cNvPr id="39974" name="Line 13"/>
                <p:cNvSpPr>
                  <a:spLocks noChangeShapeType="1"/>
                </p:cNvSpPr>
                <p:nvPr/>
              </p:nvSpPr>
              <p:spPr bwMode="auto">
                <a:xfrm>
                  <a:off x="2333" y="2086"/>
                  <a:ext cx="0" cy="109"/>
                </a:xfrm>
                <a:prstGeom prst="line">
                  <a:avLst/>
                </a:prstGeom>
                <a:noFill/>
                <a:ln w="38100">
                  <a:solidFill>
                    <a:schemeClr val="tx1"/>
                  </a:solidFill>
                  <a:round/>
                  <a:headEnd/>
                  <a:tailEnd/>
                </a:ln>
              </p:spPr>
              <p:txBody>
                <a:bodyPr/>
                <a:lstStyle/>
                <a:p>
                  <a:endParaRPr lang="en-US"/>
                </a:p>
              </p:txBody>
            </p:sp>
            <p:sp>
              <p:nvSpPr>
                <p:cNvPr id="39975" name="Line 14"/>
                <p:cNvSpPr>
                  <a:spLocks noChangeShapeType="1"/>
                </p:cNvSpPr>
                <p:nvPr/>
              </p:nvSpPr>
              <p:spPr bwMode="auto">
                <a:xfrm>
                  <a:off x="2023" y="2084"/>
                  <a:ext cx="0" cy="109"/>
                </a:xfrm>
                <a:prstGeom prst="line">
                  <a:avLst/>
                </a:prstGeom>
                <a:noFill/>
                <a:ln w="38100">
                  <a:solidFill>
                    <a:schemeClr val="tx1"/>
                  </a:solidFill>
                  <a:round/>
                  <a:headEnd/>
                  <a:tailEnd/>
                </a:ln>
              </p:spPr>
              <p:txBody>
                <a:bodyPr/>
                <a:lstStyle/>
                <a:p>
                  <a:endParaRPr lang="en-US"/>
                </a:p>
              </p:txBody>
            </p:sp>
            <p:sp>
              <p:nvSpPr>
                <p:cNvPr id="39976" name="Line 15"/>
                <p:cNvSpPr>
                  <a:spLocks noChangeShapeType="1"/>
                </p:cNvSpPr>
                <p:nvPr/>
              </p:nvSpPr>
              <p:spPr bwMode="auto">
                <a:xfrm>
                  <a:off x="1715" y="2077"/>
                  <a:ext cx="0" cy="109"/>
                </a:xfrm>
                <a:prstGeom prst="line">
                  <a:avLst/>
                </a:prstGeom>
                <a:noFill/>
                <a:ln w="38100">
                  <a:solidFill>
                    <a:schemeClr val="tx1"/>
                  </a:solidFill>
                  <a:round/>
                  <a:headEnd/>
                  <a:tailEnd/>
                </a:ln>
              </p:spPr>
              <p:txBody>
                <a:bodyPr/>
                <a:lstStyle/>
                <a:p>
                  <a:endParaRPr lang="en-US"/>
                </a:p>
              </p:txBody>
            </p:sp>
            <p:sp>
              <p:nvSpPr>
                <p:cNvPr id="39977" name="Line 16"/>
                <p:cNvSpPr>
                  <a:spLocks noChangeShapeType="1"/>
                </p:cNvSpPr>
                <p:nvPr/>
              </p:nvSpPr>
              <p:spPr bwMode="auto">
                <a:xfrm>
                  <a:off x="1405" y="2082"/>
                  <a:ext cx="0" cy="109"/>
                </a:xfrm>
                <a:prstGeom prst="line">
                  <a:avLst/>
                </a:prstGeom>
                <a:noFill/>
                <a:ln w="38100">
                  <a:solidFill>
                    <a:schemeClr val="tx1"/>
                  </a:solidFill>
                  <a:round/>
                  <a:headEnd/>
                  <a:tailEnd/>
                </a:ln>
              </p:spPr>
              <p:txBody>
                <a:bodyPr/>
                <a:lstStyle/>
                <a:p>
                  <a:endParaRPr lang="en-US"/>
                </a:p>
              </p:txBody>
            </p:sp>
            <p:sp>
              <p:nvSpPr>
                <p:cNvPr id="39978" name="Line 17"/>
                <p:cNvSpPr>
                  <a:spLocks noChangeShapeType="1"/>
                </p:cNvSpPr>
                <p:nvPr/>
              </p:nvSpPr>
              <p:spPr bwMode="auto">
                <a:xfrm>
                  <a:off x="1097" y="2089"/>
                  <a:ext cx="0" cy="109"/>
                </a:xfrm>
                <a:prstGeom prst="line">
                  <a:avLst/>
                </a:prstGeom>
                <a:noFill/>
                <a:ln w="38100">
                  <a:solidFill>
                    <a:schemeClr val="tx1"/>
                  </a:solidFill>
                  <a:round/>
                  <a:headEnd/>
                  <a:tailEnd/>
                </a:ln>
              </p:spPr>
              <p:txBody>
                <a:bodyPr/>
                <a:lstStyle/>
                <a:p>
                  <a:endParaRPr lang="en-US"/>
                </a:p>
              </p:txBody>
            </p:sp>
            <p:sp>
              <p:nvSpPr>
                <p:cNvPr id="39979" name="Line 18"/>
                <p:cNvSpPr>
                  <a:spLocks noChangeShapeType="1"/>
                </p:cNvSpPr>
                <p:nvPr/>
              </p:nvSpPr>
              <p:spPr bwMode="auto">
                <a:xfrm>
                  <a:off x="787" y="2094"/>
                  <a:ext cx="0" cy="109"/>
                </a:xfrm>
                <a:prstGeom prst="line">
                  <a:avLst/>
                </a:prstGeom>
                <a:noFill/>
                <a:ln w="38100">
                  <a:solidFill>
                    <a:schemeClr val="tx1"/>
                  </a:solidFill>
                  <a:round/>
                  <a:headEnd/>
                  <a:tailEnd/>
                </a:ln>
              </p:spPr>
              <p:txBody>
                <a:bodyPr/>
                <a:lstStyle/>
                <a:p>
                  <a:endParaRPr lang="en-US"/>
                </a:p>
              </p:txBody>
            </p:sp>
            <p:sp>
              <p:nvSpPr>
                <p:cNvPr id="39980" name="Line 19"/>
                <p:cNvSpPr>
                  <a:spLocks noChangeShapeType="1"/>
                </p:cNvSpPr>
                <p:nvPr/>
              </p:nvSpPr>
              <p:spPr bwMode="auto">
                <a:xfrm>
                  <a:off x="4818" y="2072"/>
                  <a:ext cx="0" cy="109"/>
                </a:xfrm>
                <a:prstGeom prst="line">
                  <a:avLst/>
                </a:prstGeom>
                <a:noFill/>
                <a:ln w="38100">
                  <a:solidFill>
                    <a:schemeClr val="tx1"/>
                  </a:solidFill>
                  <a:round/>
                  <a:headEnd/>
                  <a:tailEnd/>
                </a:ln>
              </p:spPr>
              <p:txBody>
                <a:bodyPr/>
                <a:lstStyle/>
                <a:p>
                  <a:endParaRPr lang="en-US"/>
                </a:p>
              </p:txBody>
            </p:sp>
            <p:sp>
              <p:nvSpPr>
                <p:cNvPr id="39981" name="Line 20"/>
                <p:cNvSpPr>
                  <a:spLocks noChangeShapeType="1"/>
                </p:cNvSpPr>
                <p:nvPr/>
              </p:nvSpPr>
              <p:spPr bwMode="auto">
                <a:xfrm>
                  <a:off x="4508" y="2077"/>
                  <a:ext cx="0" cy="109"/>
                </a:xfrm>
                <a:prstGeom prst="line">
                  <a:avLst/>
                </a:prstGeom>
                <a:noFill/>
                <a:ln w="38100">
                  <a:solidFill>
                    <a:schemeClr val="tx1"/>
                  </a:solidFill>
                  <a:round/>
                  <a:headEnd/>
                  <a:tailEnd/>
                </a:ln>
              </p:spPr>
              <p:txBody>
                <a:bodyPr/>
                <a:lstStyle/>
                <a:p>
                  <a:endParaRPr lang="en-US"/>
                </a:p>
              </p:txBody>
            </p:sp>
            <p:sp>
              <p:nvSpPr>
                <p:cNvPr id="39982" name="Line 21"/>
                <p:cNvSpPr>
                  <a:spLocks noChangeShapeType="1"/>
                </p:cNvSpPr>
                <p:nvPr/>
              </p:nvSpPr>
              <p:spPr bwMode="auto">
                <a:xfrm>
                  <a:off x="4200" y="2077"/>
                  <a:ext cx="0" cy="109"/>
                </a:xfrm>
                <a:prstGeom prst="line">
                  <a:avLst/>
                </a:prstGeom>
                <a:noFill/>
                <a:ln w="38100">
                  <a:solidFill>
                    <a:schemeClr val="tx1"/>
                  </a:solidFill>
                  <a:round/>
                  <a:headEnd/>
                  <a:tailEnd/>
                </a:ln>
              </p:spPr>
              <p:txBody>
                <a:bodyPr/>
                <a:lstStyle/>
                <a:p>
                  <a:endParaRPr lang="en-US"/>
                </a:p>
              </p:txBody>
            </p:sp>
            <p:sp>
              <p:nvSpPr>
                <p:cNvPr id="39983" name="Line 22"/>
                <p:cNvSpPr>
                  <a:spLocks noChangeShapeType="1"/>
                </p:cNvSpPr>
                <p:nvPr/>
              </p:nvSpPr>
              <p:spPr bwMode="auto">
                <a:xfrm>
                  <a:off x="3890" y="2075"/>
                  <a:ext cx="0" cy="109"/>
                </a:xfrm>
                <a:prstGeom prst="line">
                  <a:avLst/>
                </a:prstGeom>
                <a:noFill/>
                <a:ln w="38100">
                  <a:solidFill>
                    <a:schemeClr val="tx1"/>
                  </a:solidFill>
                  <a:round/>
                  <a:headEnd/>
                  <a:tailEnd/>
                </a:ln>
              </p:spPr>
              <p:txBody>
                <a:bodyPr/>
                <a:lstStyle/>
                <a:p>
                  <a:endParaRPr lang="en-US"/>
                </a:p>
              </p:txBody>
            </p:sp>
            <p:sp>
              <p:nvSpPr>
                <p:cNvPr id="39984" name="Line 23"/>
                <p:cNvSpPr>
                  <a:spLocks noChangeShapeType="1"/>
                </p:cNvSpPr>
                <p:nvPr/>
              </p:nvSpPr>
              <p:spPr bwMode="auto">
                <a:xfrm>
                  <a:off x="3885" y="2077"/>
                  <a:ext cx="0" cy="109"/>
                </a:xfrm>
                <a:prstGeom prst="line">
                  <a:avLst/>
                </a:prstGeom>
                <a:noFill/>
                <a:ln w="38100">
                  <a:solidFill>
                    <a:schemeClr val="tx1"/>
                  </a:solidFill>
                  <a:round/>
                  <a:headEnd/>
                  <a:tailEnd/>
                </a:ln>
              </p:spPr>
              <p:txBody>
                <a:bodyPr/>
                <a:lstStyle/>
                <a:p>
                  <a:endParaRPr lang="en-US"/>
                </a:p>
              </p:txBody>
            </p:sp>
            <p:sp>
              <p:nvSpPr>
                <p:cNvPr id="39985" name="Line 24"/>
                <p:cNvSpPr>
                  <a:spLocks noChangeShapeType="1"/>
                </p:cNvSpPr>
                <p:nvPr/>
              </p:nvSpPr>
              <p:spPr bwMode="auto">
                <a:xfrm>
                  <a:off x="5439" y="2070"/>
                  <a:ext cx="0" cy="109"/>
                </a:xfrm>
                <a:prstGeom prst="line">
                  <a:avLst/>
                </a:prstGeom>
                <a:noFill/>
                <a:ln w="38100">
                  <a:solidFill>
                    <a:schemeClr val="tx1"/>
                  </a:solidFill>
                  <a:round/>
                  <a:headEnd/>
                  <a:tailEnd/>
                </a:ln>
              </p:spPr>
              <p:txBody>
                <a:bodyPr/>
                <a:lstStyle/>
                <a:p>
                  <a:endParaRPr lang="en-US"/>
                </a:p>
              </p:txBody>
            </p:sp>
            <p:sp>
              <p:nvSpPr>
                <p:cNvPr id="39986" name="Line 25"/>
                <p:cNvSpPr>
                  <a:spLocks noChangeShapeType="1"/>
                </p:cNvSpPr>
                <p:nvPr/>
              </p:nvSpPr>
              <p:spPr bwMode="auto">
                <a:xfrm>
                  <a:off x="5129" y="2075"/>
                  <a:ext cx="0" cy="109"/>
                </a:xfrm>
                <a:prstGeom prst="line">
                  <a:avLst/>
                </a:prstGeom>
                <a:noFill/>
                <a:ln w="38100">
                  <a:solidFill>
                    <a:schemeClr val="tx1"/>
                  </a:solidFill>
                  <a:round/>
                  <a:headEnd/>
                  <a:tailEnd/>
                </a:ln>
              </p:spPr>
              <p:txBody>
                <a:bodyPr/>
                <a:lstStyle/>
                <a:p>
                  <a:endParaRPr lang="en-US"/>
                </a:p>
              </p:txBody>
            </p:sp>
          </p:grpSp>
        </p:grpSp>
      </p:grpSp>
      <p:grpSp>
        <p:nvGrpSpPr>
          <p:cNvPr id="5" name="Group 26"/>
          <p:cNvGrpSpPr>
            <a:grpSpLocks/>
          </p:cNvGrpSpPr>
          <p:nvPr/>
        </p:nvGrpSpPr>
        <p:grpSpPr bwMode="auto">
          <a:xfrm>
            <a:off x="381000" y="1600200"/>
            <a:ext cx="8313738" cy="1898650"/>
            <a:chOff x="256" y="985"/>
            <a:chExt cx="5237" cy="1196"/>
          </a:xfrm>
        </p:grpSpPr>
        <p:grpSp>
          <p:nvGrpSpPr>
            <p:cNvPr id="6" name="Group 27"/>
            <p:cNvGrpSpPr>
              <a:grpSpLocks/>
            </p:cNvGrpSpPr>
            <p:nvPr/>
          </p:nvGrpSpPr>
          <p:grpSpPr bwMode="auto">
            <a:xfrm>
              <a:off x="4861" y="1562"/>
              <a:ext cx="632" cy="619"/>
              <a:chOff x="4861" y="1562"/>
              <a:chExt cx="632" cy="619"/>
            </a:xfrm>
          </p:grpSpPr>
          <p:sp>
            <p:nvSpPr>
              <p:cNvPr id="39962" name="AutoShape 28"/>
              <p:cNvSpPr>
                <a:spLocks noChangeArrowheads="1"/>
              </p:cNvSpPr>
              <p:nvPr/>
            </p:nvSpPr>
            <p:spPr bwMode="auto">
              <a:xfrm flipV="1">
                <a:off x="5105" y="1843"/>
                <a:ext cx="150" cy="338"/>
              </a:xfrm>
              <a:prstGeom prst="upArrow">
                <a:avLst>
                  <a:gd name="adj1" fmla="val 50000"/>
                  <a:gd name="adj2" fmla="val 56333"/>
                </a:avLst>
              </a:prstGeom>
              <a:solidFill>
                <a:srgbClr val="FFFF99"/>
              </a:solidFill>
              <a:ln w="9525">
                <a:solidFill>
                  <a:schemeClr val="tx1"/>
                </a:solidFill>
                <a:miter lim="800000"/>
                <a:headEnd/>
                <a:tailEnd/>
              </a:ln>
            </p:spPr>
            <p:txBody>
              <a:bodyPr vert="eaVert" wrap="none" anchor="ctr"/>
              <a:lstStyle/>
              <a:p>
                <a:endParaRPr lang="en-US"/>
              </a:p>
            </p:txBody>
          </p:sp>
          <p:sp>
            <p:nvSpPr>
              <p:cNvPr id="39963" name="Text Box 29"/>
              <p:cNvSpPr txBox="1">
                <a:spLocks noChangeArrowheads="1"/>
              </p:cNvSpPr>
              <p:nvPr/>
            </p:nvSpPr>
            <p:spPr bwMode="auto">
              <a:xfrm>
                <a:off x="4861" y="1562"/>
                <a:ext cx="632" cy="250"/>
              </a:xfrm>
              <a:prstGeom prst="rect">
                <a:avLst/>
              </a:prstGeom>
              <a:noFill/>
              <a:ln w="9525">
                <a:noFill/>
                <a:miter lim="800000"/>
                <a:headEnd/>
                <a:tailEnd/>
              </a:ln>
            </p:spPr>
            <p:txBody>
              <a:bodyPr>
                <a:spAutoFit/>
              </a:bodyPr>
              <a:lstStyle/>
              <a:p>
                <a:pPr algn="l" eaLnBrk="0" hangingPunct="0"/>
                <a:r>
                  <a:rPr lang="en-US">
                    <a:latin typeface="Times"/>
                  </a:rPr>
                  <a:t>E</a:t>
                </a:r>
                <a:r>
                  <a:rPr lang="en-US" baseline="-25000">
                    <a:latin typeface="Times"/>
                  </a:rPr>
                  <a:t>Na</a:t>
                </a:r>
                <a:r>
                  <a:rPr lang="en-US">
                    <a:latin typeface="Times"/>
                  </a:rPr>
                  <a:t>+61</a:t>
                </a:r>
              </a:p>
            </p:txBody>
          </p:sp>
        </p:grpSp>
        <p:grpSp>
          <p:nvGrpSpPr>
            <p:cNvPr id="7" name="Group 30"/>
            <p:cNvGrpSpPr>
              <a:grpSpLocks/>
            </p:cNvGrpSpPr>
            <p:nvPr/>
          </p:nvGrpSpPr>
          <p:grpSpPr bwMode="auto">
            <a:xfrm>
              <a:off x="942" y="1560"/>
              <a:ext cx="609" cy="606"/>
              <a:chOff x="942" y="1560"/>
              <a:chExt cx="609" cy="606"/>
            </a:xfrm>
          </p:grpSpPr>
          <p:sp>
            <p:nvSpPr>
              <p:cNvPr id="39960" name="AutoShape 31"/>
              <p:cNvSpPr>
                <a:spLocks noChangeArrowheads="1"/>
              </p:cNvSpPr>
              <p:nvPr/>
            </p:nvSpPr>
            <p:spPr bwMode="auto">
              <a:xfrm>
                <a:off x="1030" y="1802"/>
                <a:ext cx="306" cy="364"/>
              </a:xfrm>
              <a:prstGeom prst="downArrow">
                <a:avLst>
                  <a:gd name="adj1" fmla="val 50000"/>
                  <a:gd name="adj2" fmla="val 29739"/>
                </a:avLst>
              </a:prstGeom>
              <a:solidFill>
                <a:srgbClr val="FF0000"/>
              </a:solidFill>
              <a:ln w="9525">
                <a:solidFill>
                  <a:schemeClr val="tx1"/>
                </a:solidFill>
                <a:miter lim="800000"/>
                <a:headEnd/>
                <a:tailEnd/>
              </a:ln>
            </p:spPr>
            <p:txBody>
              <a:bodyPr vert="eaVert" wrap="none" anchor="ctr"/>
              <a:lstStyle/>
              <a:p>
                <a:endParaRPr lang="en-US"/>
              </a:p>
            </p:txBody>
          </p:sp>
          <p:sp>
            <p:nvSpPr>
              <p:cNvPr id="39961" name="Text Box 32"/>
              <p:cNvSpPr txBox="1">
                <a:spLocks noChangeArrowheads="1"/>
              </p:cNvSpPr>
              <p:nvPr/>
            </p:nvSpPr>
            <p:spPr bwMode="auto">
              <a:xfrm>
                <a:off x="942" y="1560"/>
                <a:ext cx="609" cy="250"/>
              </a:xfrm>
              <a:prstGeom prst="rect">
                <a:avLst/>
              </a:prstGeom>
              <a:noFill/>
              <a:ln w="9525">
                <a:noFill/>
                <a:miter lim="800000"/>
                <a:headEnd/>
                <a:tailEnd/>
              </a:ln>
            </p:spPr>
            <p:txBody>
              <a:bodyPr wrap="none">
                <a:spAutoFit/>
              </a:bodyPr>
              <a:lstStyle/>
              <a:p>
                <a:pPr algn="l" eaLnBrk="0" hangingPunct="0"/>
                <a:r>
                  <a:rPr lang="en-US">
                    <a:latin typeface="Times"/>
                  </a:rPr>
                  <a:t>Vm -74</a:t>
                </a:r>
              </a:p>
            </p:txBody>
          </p:sp>
        </p:grpSp>
        <p:grpSp>
          <p:nvGrpSpPr>
            <p:cNvPr id="8" name="Group 33"/>
            <p:cNvGrpSpPr>
              <a:grpSpLocks/>
            </p:cNvGrpSpPr>
            <p:nvPr/>
          </p:nvGrpSpPr>
          <p:grpSpPr bwMode="auto">
            <a:xfrm>
              <a:off x="256" y="1581"/>
              <a:ext cx="632" cy="581"/>
              <a:chOff x="256" y="1581"/>
              <a:chExt cx="632" cy="581"/>
            </a:xfrm>
          </p:grpSpPr>
          <p:sp>
            <p:nvSpPr>
              <p:cNvPr id="39958" name="AutoShape 34"/>
              <p:cNvSpPr>
                <a:spLocks noChangeArrowheads="1"/>
              </p:cNvSpPr>
              <p:nvPr/>
            </p:nvSpPr>
            <p:spPr bwMode="auto">
              <a:xfrm flipV="1">
                <a:off x="460" y="1824"/>
                <a:ext cx="157" cy="338"/>
              </a:xfrm>
              <a:prstGeom prst="upArrow">
                <a:avLst>
                  <a:gd name="adj1" fmla="val 50000"/>
                  <a:gd name="adj2" fmla="val 53822"/>
                </a:avLst>
              </a:prstGeom>
              <a:solidFill>
                <a:srgbClr val="0066FF"/>
              </a:solidFill>
              <a:ln w="9525">
                <a:solidFill>
                  <a:schemeClr val="tx1"/>
                </a:solidFill>
                <a:miter lim="800000"/>
                <a:headEnd/>
                <a:tailEnd/>
              </a:ln>
            </p:spPr>
            <p:txBody>
              <a:bodyPr vert="eaVert" wrap="none" anchor="ctr"/>
              <a:lstStyle/>
              <a:p>
                <a:endParaRPr lang="en-US"/>
              </a:p>
            </p:txBody>
          </p:sp>
          <p:sp>
            <p:nvSpPr>
              <p:cNvPr id="39959" name="Text Box 35"/>
              <p:cNvSpPr txBox="1">
                <a:spLocks noChangeArrowheads="1"/>
              </p:cNvSpPr>
              <p:nvPr/>
            </p:nvSpPr>
            <p:spPr bwMode="auto">
              <a:xfrm>
                <a:off x="256" y="1581"/>
                <a:ext cx="632" cy="250"/>
              </a:xfrm>
              <a:prstGeom prst="rect">
                <a:avLst/>
              </a:prstGeom>
              <a:noFill/>
              <a:ln w="9525">
                <a:noFill/>
                <a:miter lim="800000"/>
                <a:headEnd/>
                <a:tailEnd/>
              </a:ln>
            </p:spPr>
            <p:txBody>
              <a:bodyPr>
                <a:spAutoFit/>
              </a:bodyPr>
              <a:lstStyle/>
              <a:p>
                <a:pPr algn="l" eaLnBrk="0" hangingPunct="0"/>
                <a:r>
                  <a:rPr lang="en-US">
                    <a:latin typeface="Times"/>
                  </a:rPr>
                  <a:t>E</a:t>
                </a:r>
                <a:r>
                  <a:rPr lang="en-US" baseline="-25000">
                    <a:latin typeface="Times"/>
                  </a:rPr>
                  <a:t>K </a:t>
                </a:r>
                <a:r>
                  <a:rPr lang="en-US">
                    <a:latin typeface="Times"/>
                  </a:rPr>
                  <a:t>-94</a:t>
                </a:r>
              </a:p>
            </p:txBody>
          </p:sp>
        </p:grpSp>
        <p:sp>
          <p:nvSpPr>
            <p:cNvPr id="242724" name="Text Box 36"/>
            <p:cNvSpPr txBox="1">
              <a:spLocks noChangeArrowheads="1"/>
            </p:cNvSpPr>
            <p:nvPr/>
          </p:nvSpPr>
          <p:spPr bwMode="auto">
            <a:xfrm>
              <a:off x="1892" y="985"/>
              <a:ext cx="1840" cy="327"/>
            </a:xfrm>
            <a:prstGeom prst="rect">
              <a:avLst/>
            </a:prstGeom>
            <a:noFill/>
            <a:ln w="9525">
              <a:noFill/>
              <a:miter lim="800000"/>
              <a:headEnd/>
              <a:tailEnd/>
            </a:ln>
            <a:effectLst/>
          </p:spPr>
          <p:txBody>
            <a:bodyPr wrap="none">
              <a:spAutoFit/>
            </a:bodyPr>
            <a:lstStyle/>
            <a:p>
              <a:pPr algn="l" eaLnBrk="0" hangingPunct="0">
                <a:defRPr/>
              </a:pPr>
              <a:r>
                <a:rPr lang="en-US" sz="2800" b="1" i="1">
                  <a:effectLst>
                    <a:outerShdw blurRad="38100" dist="38100" dir="2700000" algn="tl">
                      <a:srgbClr val="C0C0C0"/>
                    </a:outerShdw>
                  </a:effectLst>
                  <a:latin typeface="Times"/>
                </a:rPr>
                <a:t>Normal conditions</a:t>
              </a:r>
            </a:p>
          </p:txBody>
        </p:sp>
      </p:grpSp>
      <p:grpSp>
        <p:nvGrpSpPr>
          <p:cNvPr id="9" name="Group 38"/>
          <p:cNvGrpSpPr>
            <a:grpSpLocks/>
          </p:cNvGrpSpPr>
          <p:nvPr/>
        </p:nvGrpSpPr>
        <p:grpSpPr bwMode="auto">
          <a:xfrm>
            <a:off x="833438" y="3544888"/>
            <a:ext cx="1042987" cy="684212"/>
            <a:chOff x="525" y="2233"/>
            <a:chExt cx="657" cy="431"/>
          </a:xfrm>
        </p:grpSpPr>
        <p:sp>
          <p:nvSpPr>
            <p:cNvPr id="39952" name="AutoShape 39"/>
            <p:cNvSpPr>
              <a:spLocks/>
            </p:cNvSpPr>
            <p:nvPr/>
          </p:nvSpPr>
          <p:spPr bwMode="auto">
            <a:xfrm rot="-5400000">
              <a:off x="758" y="2000"/>
              <a:ext cx="192" cy="657"/>
            </a:xfrm>
            <a:prstGeom prst="leftBrace">
              <a:avLst>
                <a:gd name="adj1" fmla="val 28516"/>
                <a:gd name="adj2" fmla="val 50000"/>
              </a:avLst>
            </a:prstGeom>
            <a:noFill/>
            <a:ln w="38100">
              <a:solidFill>
                <a:srgbClr val="66FF66"/>
              </a:solidFill>
              <a:round/>
              <a:headEnd/>
              <a:tailEnd/>
            </a:ln>
          </p:spPr>
          <p:txBody>
            <a:bodyPr wrap="none" anchor="ctr"/>
            <a:lstStyle/>
            <a:p>
              <a:endParaRPr lang="en-US"/>
            </a:p>
          </p:txBody>
        </p:sp>
        <p:sp>
          <p:nvSpPr>
            <p:cNvPr id="39953" name="Text Box 40"/>
            <p:cNvSpPr txBox="1">
              <a:spLocks noChangeArrowheads="1"/>
            </p:cNvSpPr>
            <p:nvPr/>
          </p:nvSpPr>
          <p:spPr bwMode="auto">
            <a:xfrm>
              <a:off x="592" y="2414"/>
              <a:ext cx="587" cy="250"/>
            </a:xfrm>
            <a:prstGeom prst="rect">
              <a:avLst/>
            </a:prstGeom>
            <a:noFill/>
            <a:ln w="9525">
              <a:noFill/>
              <a:miter lim="800000"/>
              <a:headEnd/>
              <a:tailEnd/>
            </a:ln>
          </p:spPr>
          <p:txBody>
            <a:bodyPr wrap="none">
              <a:spAutoFit/>
            </a:bodyPr>
            <a:lstStyle/>
            <a:p>
              <a:pPr algn="l" eaLnBrk="0" hangingPunct="0"/>
              <a:r>
                <a:rPr lang="en-US" b="1">
                  <a:solidFill>
                    <a:srgbClr val="800000"/>
                  </a:solidFill>
                </a:rPr>
                <a:t>20 mV</a:t>
              </a:r>
              <a:endParaRPr lang="en-US" b="1">
                <a:solidFill>
                  <a:srgbClr val="66FF66"/>
                </a:solidFill>
              </a:endParaRPr>
            </a:p>
          </p:txBody>
        </p:sp>
      </p:grpSp>
      <p:grpSp>
        <p:nvGrpSpPr>
          <p:cNvPr id="10" name="Group 42"/>
          <p:cNvGrpSpPr>
            <a:grpSpLocks/>
          </p:cNvGrpSpPr>
          <p:nvPr/>
        </p:nvGrpSpPr>
        <p:grpSpPr bwMode="auto">
          <a:xfrm>
            <a:off x="1928813" y="3551238"/>
            <a:ext cx="6281737" cy="681037"/>
            <a:chOff x="1215" y="2237"/>
            <a:chExt cx="3957" cy="429"/>
          </a:xfrm>
        </p:grpSpPr>
        <p:sp>
          <p:nvSpPr>
            <p:cNvPr id="39950" name="AutoShape 43"/>
            <p:cNvSpPr>
              <a:spLocks/>
            </p:cNvSpPr>
            <p:nvPr/>
          </p:nvSpPr>
          <p:spPr bwMode="auto">
            <a:xfrm rot="-5400000">
              <a:off x="3098" y="354"/>
              <a:ext cx="192" cy="3957"/>
            </a:xfrm>
            <a:prstGeom prst="leftBrace">
              <a:avLst>
                <a:gd name="adj1" fmla="val 171745"/>
                <a:gd name="adj2" fmla="val 50000"/>
              </a:avLst>
            </a:prstGeom>
            <a:noFill/>
            <a:ln w="38100">
              <a:solidFill>
                <a:srgbClr val="66FF66"/>
              </a:solidFill>
              <a:round/>
              <a:headEnd/>
              <a:tailEnd/>
            </a:ln>
          </p:spPr>
          <p:txBody>
            <a:bodyPr wrap="none" anchor="ctr"/>
            <a:lstStyle/>
            <a:p>
              <a:endParaRPr lang="en-US"/>
            </a:p>
          </p:txBody>
        </p:sp>
        <p:sp>
          <p:nvSpPr>
            <p:cNvPr id="39951" name="Text Box 44"/>
            <p:cNvSpPr txBox="1">
              <a:spLocks noChangeArrowheads="1"/>
            </p:cNvSpPr>
            <p:nvPr/>
          </p:nvSpPr>
          <p:spPr bwMode="auto">
            <a:xfrm>
              <a:off x="2878" y="2416"/>
              <a:ext cx="676" cy="250"/>
            </a:xfrm>
            <a:prstGeom prst="rect">
              <a:avLst/>
            </a:prstGeom>
            <a:noFill/>
            <a:ln w="9525">
              <a:noFill/>
              <a:miter lim="800000"/>
              <a:headEnd/>
              <a:tailEnd/>
            </a:ln>
          </p:spPr>
          <p:txBody>
            <a:bodyPr wrap="none">
              <a:spAutoFit/>
            </a:bodyPr>
            <a:lstStyle/>
            <a:p>
              <a:pPr algn="l" eaLnBrk="0" hangingPunct="0"/>
              <a:r>
                <a:rPr lang="en-US" b="1">
                  <a:solidFill>
                    <a:srgbClr val="800000"/>
                  </a:solidFill>
                </a:rPr>
                <a:t>135 mV</a:t>
              </a:r>
            </a:p>
          </p:txBody>
        </p:sp>
      </p:grpSp>
      <p:grpSp>
        <p:nvGrpSpPr>
          <p:cNvPr id="11" name="Group 50"/>
          <p:cNvGrpSpPr>
            <a:grpSpLocks/>
          </p:cNvGrpSpPr>
          <p:nvPr/>
        </p:nvGrpSpPr>
        <p:grpSpPr bwMode="auto">
          <a:xfrm>
            <a:off x="457200" y="4495800"/>
            <a:ext cx="5408613" cy="1668463"/>
            <a:chOff x="864" y="2824"/>
            <a:chExt cx="3407" cy="1051"/>
          </a:xfrm>
        </p:grpSpPr>
        <p:sp>
          <p:nvSpPr>
            <p:cNvPr id="39946" name="Text Box 37"/>
            <p:cNvSpPr txBox="1">
              <a:spLocks noChangeArrowheads="1"/>
            </p:cNvSpPr>
            <p:nvPr/>
          </p:nvSpPr>
          <p:spPr bwMode="auto">
            <a:xfrm>
              <a:off x="864" y="2824"/>
              <a:ext cx="2741" cy="250"/>
            </a:xfrm>
            <a:prstGeom prst="rect">
              <a:avLst/>
            </a:prstGeom>
            <a:noFill/>
            <a:ln w="9525">
              <a:noFill/>
              <a:miter lim="800000"/>
              <a:headEnd/>
              <a:tailEnd/>
            </a:ln>
          </p:spPr>
          <p:txBody>
            <a:bodyPr wrap="none">
              <a:spAutoFit/>
            </a:bodyPr>
            <a:lstStyle/>
            <a:p>
              <a:pPr algn="l" eaLnBrk="0" hangingPunct="0"/>
              <a:r>
                <a:rPr lang="en-US" i="1">
                  <a:latin typeface="Times New Roman" pitchFamily="18" charset="0"/>
                </a:rPr>
                <a:t>What is the net driving force on K</a:t>
              </a:r>
              <a:r>
                <a:rPr lang="en-US" i="1" baseline="30000">
                  <a:latin typeface="Times New Roman" pitchFamily="18" charset="0"/>
                </a:rPr>
                <a:t>+</a:t>
              </a:r>
              <a:r>
                <a:rPr lang="en-US" i="1">
                  <a:latin typeface="Times New Roman" pitchFamily="18" charset="0"/>
                </a:rPr>
                <a:t> ions?</a:t>
              </a:r>
            </a:p>
          </p:txBody>
        </p:sp>
        <p:sp>
          <p:nvSpPr>
            <p:cNvPr id="39947" name="Text Box 41"/>
            <p:cNvSpPr txBox="1">
              <a:spLocks noChangeArrowheads="1"/>
            </p:cNvSpPr>
            <p:nvPr/>
          </p:nvSpPr>
          <p:spPr bwMode="auto">
            <a:xfrm>
              <a:off x="880" y="3024"/>
              <a:ext cx="2821" cy="250"/>
            </a:xfrm>
            <a:prstGeom prst="rect">
              <a:avLst/>
            </a:prstGeom>
            <a:noFill/>
            <a:ln w="9525">
              <a:noFill/>
              <a:miter lim="800000"/>
              <a:headEnd/>
              <a:tailEnd/>
            </a:ln>
          </p:spPr>
          <p:txBody>
            <a:bodyPr wrap="none">
              <a:spAutoFit/>
            </a:bodyPr>
            <a:lstStyle/>
            <a:p>
              <a:pPr algn="l" eaLnBrk="0" hangingPunct="0"/>
              <a:r>
                <a:rPr lang="en-US" i="1">
                  <a:latin typeface="Times New Roman" pitchFamily="18" charset="0"/>
                </a:rPr>
                <a:t>What is the net driving force on Na</a:t>
              </a:r>
              <a:r>
                <a:rPr lang="en-US" i="1" baseline="30000">
                  <a:latin typeface="Times New Roman" pitchFamily="18" charset="0"/>
                </a:rPr>
                <a:t>+</a:t>
              </a:r>
              <a:r>
                <a:rPr lang="en-US" i="1">
                  <a:latin typeface="Times New Roman" pitchFamily="18" charset="0"/>
                </a:rPr>
                <a:t> ions?</a:t>
              </a:r>
            </a:p>
          </p:txBody>
        </p:sp>
        <p:sp>
          <p:nvSpPr>
            <p:cNvPr id="39948" name="Text Box 45"/>
            <p:cNvSpPr txBox="1">
              <a:spLocks noChangeArrowheads="1"/>
            </p:cNvSpPr>
            <p:nvPr/>
          </p:nvSpPr>
          <p:spPr bwMode="auto">
            <a:xfrm>
              <a:off x="888" y="3231"/>
              <a:ext cx="2108" cy="250"/>
            </a:xfrm>
            <a:prstGeom prst="rect">
              <a:avLst/>
            </a:prstGeom>
            <a:noFill/>
            <a:ln w="9525">
              <a:noFill/>
              <a:miter lim="800000"/>
              <a:headEnd/>
              <a:tailEnd/>
            </a:ln>
          </p:spPr>
          <p:txBody>
            <a:bodyPr wrap="none">
              <a:spAutoFit/>
            </a:bodyPr>
            <a:lstStyle/>
            <a:p>
              <a:pPr algn="l" eaLnBrk="0" hangingPunct="0"/>
              <a:r>
                <a:rPr lang="en-US" i="1">
                  <a:latin typeface="Times New Roman" pitchFamily="18" charset="0"/>
                </a:rPr>
                <a:t>Which way do the ions diffuse?</a:t>
              </a:r>
            </a:p>
          </p:txBody>
        </p:sp>
        <p:sp>
          <p:nvSpPr>
            <p:cNvPr id="39949" name="Text Box 46"/>
            <p:cNvSpPr txBox="1">
              <a:spLocks noChangeArrowheads="1"/>
            </p:cNvSpPr>
            <p:nvPr/>
          </p:nvSpPr>
          <p:spPr bwMode="auto">
            <a:xfrm>
              <a:off x="898" y="3433"/>
              <a:ext cx="3373" cy="442"/>
            </a:xfrm>
            <a:prstGeom prst="rect">
              <a:avLst/>
            </a:prstGeom>
            <a:noFill/>
            <a:ln w="9525">
              <a:noFill/>
              <a:miter lim="800000"/>
              <a:headEnd/>
              <a:tailEnd/>
            </a:ln>
          </p:spPr>
          <p:txBody>
            <a:bodyPr wrap="none">
              <a:spAutoFit/>
            </a:bodyPr>
            <a:lstStyle/>
            <a:p>
              <a:pPr algn="l" eaLnBrk="0" hangingPunct="0"/>
              <a:r>
                <a:rPr lang="en-US" i="1">
                  <a:latin typeface="Times New Roman" pitchFamily="18" charset="0"/>
                </a:rPr>
                <a:t>What effect does increasing Na</a:t>
              </a:r>
              <a:r>
                <a:rPr lang="en-US" i="1" baseline="30000">
                  <a:latin typeface="Times New Roman" pitchFamily="18" charset="0"/>
                </a:rPr>
                <a:t>+</a:t>
              </a:r>
              <a:r>
                <a:rPr lang="en-US" i="1">
                  <a:latin typeface="Times New Roman" pitchFamily="18" charset="0"/>
                </a:rPr>
                <a:t> or K</a:t>
              </a:r>
              <a:r>
                <a:rPr lang="en-US" i="1" baseline="30000">
                  <a:latin typeface="Times New Roman" pitchFamily="18" charset="0"/>
                </a:rPr>
                <a:t>+</a:t>
              </a:r>
              <a:r>
                <a:rPr lang="en-US" i="1">
                  <a:latin typeface="Times New Roman" pitchFamily="18" charset="0"/>
                </a:rPr>
                <a:t> </a:t>
              </a:r>
            </a:p>
            <a:p>
              <a:pPr algn="l" eaLnBrk="0" hangingPunct="0"/>
              <a:r>
                <a:rPr lang="en-US" i="1">
                  <a:latin typeface="Times New Roman" pitchFamily="18" charset="0"/>
                </a:rPr>
                <a:t>permeability (or extracellular concn) have on Vm?</a:t>
              </a:r>
            </a:p>
          </p:txBody>
        </p:sp>
      </p:grpSp>
      <p:sp>
        <p:nvSpPr>
          <p:cNvPr id="242735" name="Rectangle 47"/>
          <p:cNvSpPr>
            <a:spLocks noChangeArrowheads="1"/>
          </p:cNvSpPr>
          <p:nvPr/>
        </p:nvSpPr>
        <p:spPr bwMode="auto">
          <a:xfrm>
            <a:off x="457200" y="228600"/>
            <a:ext cx="8001000" cy="1187450"/>
          </a:xfrm>
          <a:prstGeom prst="rect">
            <a:avLst/>
          </a:prstGeom>
          <a:noFill/>
          <a:ln w="9525">
            <a:noFill/>
            <a:miter lim="800000"/>
            <a:headEnd/>
            <a:tailEnd/>
          </a:ln>
        </p:spPr>
        <p:txBody>
          <a:bodyPr>
            <a:spAutoFit/>
          </a:bodyPr>
          <a:lstStyle/>
          <a:p>
            <a:pPr algn="l" eaLnBrk="0" hangingPunct="0"/>
            <a:r>
              <a:rPr lang="en-US" sz="2400" i="1">
                <a:latin typeface="Times New Roman" pitchFamily="18" charset="0"/>
              </a:rPr>
              <a:t>Why is Vm so close to E</a:t>
            </a:r>
            <a:r>
              <a:rPr lang="en-US" sz="2400" i="1" baseline="-25000">
                <a:latin typeface="Times New Roman" pitchFamily="18" charset="0"/>
              </a:rPr>
              <a:t>K</a:t>
            </a:r>
            <a:r>
              <a:rPr lang="en-US" sz="2400" i="1">
                <a:latin typeface="Times New Roman" pitchFamily="18" charset="0"/>
              </a:rPr>
              <a:t>?</a:t>
            </a:r>
          </a:p>
          <a:p>
            <a:pPr algn="l" eaLnBrk="0" hangingPunct="0"/>
            <a:r>
              <a:rPr lang="en-US" sz="2400" i="1">
                <a:solidFill>
                  <a:schemeClr val="hlink"/>
                </a:solidFill>
                <a:latin typeface="Times New Roman" pitchFamily="18" charset="0"/>
              </a:rPr>
              <a:t>Ans.  The membrane is far more permeable to K+ than Na+.</a:t>
            </a:r>
          </a:p>
          <a:p>
            <a:pPr algn="l" eaLnBrk="0" hangingPunct="0"/>
            <a:endParaRPr lang="en-US" sz="2400" i="1">
              <a:solidFill>
                <a:schemeClr val="hlink"/>
              </a:solidFill>
              <a:latin typeface="Times New Roman" pitchFamily="18" charset="0"/>
            </a:endParaRPr>
          </a:p>
        </p:txBody>
      </p:sp>
      <p:sp>
        <p:nvSpPr>
          <p:cNvPr id="39945" name="Text Box 49"/>
          <p:cNvSpPr txBox="1">
            <a:spLocks noChangeArrowheads="1"/>
          </p:cNvSpPr>
          <p:nvPr/>
        </p:nvSpPr>
        <p:spPr bwMode="auto">
          <a:xfrm>
            <a:off x="5943600" y="4038600"/>
            <a:ext cx="2720975" cy="2235200"/>
          </a:xfrm>
          <a:prstGeom prst="rect">
            <a:avLst/>
          </a:prstGeom>
          <a:noFill/>
          <a:ln w="9525">
            <a:solidFill>
              <a:schemeClr val="tx1"/>
            </a:solidFill>
            <a:miter lim="800000"/>
            <a:headEnd/>
            <a:tailEnd/>
          </a:ln>
        </p:spPr>
        <p:txBody>
          <a:bodyPr>
            <a:spAutoFit/>
          </a:bodyPr>
          <a:lstStyle/>
          <a:p>
            <a:pPr algn="l" eaLnBrk="0" hangingPunct="0"/>
            <a:r>
              <a:rPr lang="en-US" b="1">
                <a:solidFill>
                  <a:srgbClr val="CC0000"/>
                </a:solidFill>
                <a:latin typeface="Times"/>
                <a:cs typeface="Times New Roman" pitchFamily="18" charset="0"/>
              </a:rPr>
              <a:t>The resting membrane potential is closest to the equilibrium potential for the ion with the highest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273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42735">
                                            <p:txEl>
                                              <p:pRg st="1" end="1"/>
                                            </p:txEl>
                                          </p:spTgt>
                                        </p:tgtEl>
                                        <p:attrNameLst>
                                          <p:attrName>style.visibility</p:attrName>
                                        </p:attrNameLst>
                                      </p:cBhvr>
                                      <p:to>
                                        <p:strVal val="visible"/>
                                      </p:to>
                                    </p:set>
                                    <p:animEffect transition="in" filter="dissolve">
                                      <p:cBhvr>
                                        <p:cTn id="30" dur="500"/>
                                        <p:tgtEl>
                                          <p:spTgt spid="2427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solidFill>
                  <a:schemeClr val="tx1"/>
                </a:solidFill>
                <a:latin typeface="+mn-lt"/>
                <a:ea typeface="+mn-ea"/>
                <a:cs typeface="+mn-cs"/>
              </a:rPr>
              <a:t>Definitions: </a:t>
            </a:r>
            <a:endParaRPr lang="en-US" dirty="0"/>
          </a:p>
        </p:txBody>
      </p:sp>
      <p:sp>
        <p:nvSpPr>
          <p:cNvPr id="49155" name="Content Placeholder 6"/>
          <p:cNvSpPr>
            <a:spLocks noGrp="1"/>
          </p:cNvSpPr>
          <p:nvPr>
            <p:ph idx="1"/>
          </p:nvPr>
        </p:nvSpPr>
        <p:spPr/>
        <p:txBody>
          <a:bodyPr/>
          <a:lstStyle/>
          <a:p>
            <a:r>
              <a:rPr lang="en-US" dirty="0" smtClean="0"/>
              <a:t>There is a potential difference (pd) across the cell membrane        </a:t>
            </a:r>
          </a:p>
          <a:p>
            <a:r>
              <a:rPr lang="en-US" b="1" dirty="0" smtClean="0"/>
              <a:t>(-70 mV) is called the “</a:t>
            </a:r>
            <a:r>
              <a:rPr lang="en-US" b="1" u="sng" dirty="0" smtClean="0"/>
              <a:t>Resting Membrane Potential</a:t>
            </a:r>
            <a:r>
              <a:rPr lang="en-US" b="1" dirty="0" smtClean="0"/>
              <a:t>”</a:t>
            </a:r>
            <a:endParaRPr lang="en-US" dirty="0" smtClean="0"/>
          </a:p>
          <a:p>
            <a:r>
              <a:rPr lang="en-US" b="1" dirty="0" smtClean="0"/>
              <a:t>Because a charge is present (it is not zero), we say the membrane is “</a:t>
            </a:r>
            <a:r>
              <a:rPr lang="en-US" b="1" u="sng" dirty="0" smtClean="0"/>
              <a:t>polarized</a:t>
            </a:r>
            <a:r>
              <a:rPr lang="en-US" b="1" dirty="0" smtClean="0"/>
              <a:t>”</a:t>
            </a:r>
            <a:endParaRPr lang="en-US" dirty="0" smtClean="0"/>
          </a:p>
        </p:txBody>
      </p:sp>
      <p:sp>
        <p:nvSpPr>
          <p:cNvPr id="49156" name="Slide Number Placeholder 4"/>
          <p:cNvSpPr>
            <a:spLocks noGrp="1"/>
          </p:cNvSpPr>
          <p:nvPr>
            <p:ph type="sldNum" sz="quarter" idx="12"/>
          </p:nvPr>
        </p:nvSpPr>
        <p:spPr>
          <a:noFill/>
        </p:spPr>
        <p:txBody>
          <a:bodyPr/>
          <a:lstStyle/>
          <a:p>
            <a:fld id="{64CA6116-8149-4FA5-BFAD-08BB2A65AFCC}"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If it becomes less negative, it is called </a:t>
            </a:r>
            <a:r>
              <a:rPr lang="en-US" b="1" u="sng" dirty="0" smtClean="0"/>
              <a:t>depolarization </a:t>
            </a:r>
            <a:r>
              <a:rPr lang="en-US" b="1" dirty="0" smtClean="0"/>
              <a:t>(happens when sodium is entering the cell).</a:t>
            </a:r>
            <a:endParaRPr lang="en-US" dirty="0" smtClean="0"/>
          </a:p>
          <a:p>
            <a:r>
              <a:rPr lang="en-US" b="1" dirty="0" smtClean="0"/>
              <a:t>If it becomes more negative than - 70, it is </a:t>
            </a:r>
            <a:r>
              <a:rPr lang="en-US" b="1" u="sng" dirty="0" err="1" smtClean="0"/>
              <a:t>hyperpolarization</a:t>
            </a:r>
            <a:r>
              <a:rPr lang="en-US" b="1" dirty="0" smtClean="0"/>
              <a:t>. (happens when K leaves the cell)</a:t>
            </a:r>
            <a:endParaRPr lang="en-US" dirty="0" smtClean="0"/>
          </a:p>
          <a:p>
            <a:r>
              <a:rPr lang="en-US" b="1" dirty="0" smtClean="0"/>
              <a:t>In either case, when you go back towards - 70, it is </a:t>
            </a:r>
            <a:r>
              <a:rPr lang="en-US" b="1" u="sng" dirty="0" err="1" smtClean="0"/>
              <a:t>repolarization</a:t>
            </a:r>
            <a:r>
              <a:rPr lang="en-US" b="1" u="sng" dirty="0" smtClean="0"/>
              <a:t>.</a:t>
            </a:r>
            <a:endParaRPr lang="en-US" dirty="0" smtClean="0"/>
          </a:p>
          <a:p>
            <a:r>
              <a:rPr lang="en-US" b="1" u="sng" dirty="0" smtClean="0"/>
              <a:t>Threshold</a:t>
            </a:r>
            <a:r>
              <a:rPr lang="en-US" dirty="0" smtClean="0"/>
              <a:t> </a:t>
            </a:r>
            <a:r>
              <a:rPr lang="en-US" b="1" dirty="0" smtClean="0"/>
              <a:t>is the point at which the first voltage-regulated sodium channel opens.</a:t>
            </a:r>
            <a:r>
              <a:rPr lang="en-US" dirty="0" smtClean="0"/>
              <a:t>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membrane potential (how negative or positive is) is a number that is a reflection of the ion with the greatest permeability. </a:t>
            </a:r>
          </a:p>
          <a:p>
            <a:r>
              <a:rPr lang="en-US" dirty="0" smtClean="0"/>
              <a:t>If our cells are - 70 mV, it’s because they are most permeable to K. Therefore, K will diffuse out its concentration gradient, taking its positive charges with it, leaving the inside of the cell more negative. </a:t>
            </a:r>
          </a:p>
          <a:p>
            <a:r>
              <a:rPr lang="en-US" dirty="0" smtClean="0"/>
              <a:t>if the cell was more permeable to Na? Sodium would diffuse down its concentration gradient to the inside of the cell, taking its positive charges with it, making the inside of the cell more positive.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If you want more electrical current, open the sodium channels first (instead of the potassium channels). When  sodium conductance  (permeability) </a:t>
            </a:r>
            <a:r>
              <a:rPr lang="en-US" dirty="0" err="1" smtClean="0"/>
              <a:t>invreases</a:t>
            </a:r>
            <a:r>
              <a:rPr lang="en-US" dirty="0" smtClean="0"/>
              <a:t>, sodium can move down its electrical gradient as well as its chemical gradient.</a:t>
            </a:r>
          </a:p>
          <a:p>
            <a:r>
              <a:rPr lang="en-US" dirty="0" smtClean="0"/>
              <a:t> Sodium’s equilibrium potential (+61), will make inside of the cell very positive, which is the opposite of the resting membrane potential</a:t>
            </a:r>
          </a:p>
          <a:p>
            <a:pPr>
              <a:buNone/>
            </a:pPr>
            <a:r>
              <a:rPr lang="en-US" dirty="0" smtClean="0"/>
              <a:t> (-70). The reversal of the membrane potential is called the</a:t>
            </a:r>
            <a:r>
              <a:rPr lang="en-US" b="1" dirty="0" smtClean="0"/>
              <a:t> ACTION POTENTIAL.</a:t>
            </a:r>
            <a:r>
              <a:rPr lang="en-US" dirty="0" smtClean="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p:txBody>
          <a:bodyPr>
            <a:normAutofit/>
          </a:bodyPr>
          <a:lstStyle/>
          <a:p>
            <a:r>
              <a:rPr lang="en-US" sz="2000" dirty="0" smtClean="0"/>
              <a:t>But you cannot let sodium continue on into the cell until it reaches equilibrium, or the cell will not be able to metabolize, and it will die. </a:t>
            </a:r>
          </a:p>
          <a:p>
            <a:r>
              <a:rPr lang="en-US" sz="2000" b="1" dirty="0" smtClean="0"/>
              <a:t>To prevent too much sodium from entering the cell, you have to open the K channel to allow K to diffuse out by its chemical and electrical gradients. This is called the dance of the gates</a:t>
            </a:r>
            <a:r>
              <a:rPr lang="en-US" sz="2000" dirty="0" smtClean="0"/>
              <a:t>.</a:t>
            </a:r>
          </a:p>
          <a:p>
            <a:r>
              <a:rPr lang="en-US" sz="2000" dirty="0" smtClean="0"/>
              <a:t> </a:t>
            </a:r>
            <a:r>
              <a:rPr lang="en-US" sz="2000" b="1" dirty="0" smtClean="0"/>
              <a:t>During an action potential, the sodium gate opens first, the potassium gate opens second</a:t>
            </a:r>
            <a:r>
              <a:rPr lang="en-US" sz="2000" dirty="0" smtClean="0"/>
              <a:t>. </a:t>
            </a:r>
          </a:p>
          <a:p>
            <a:r>
              <a:rPr lang="en-US" sz="2000" b="1" dirty="0" smtClean="0"/>
              <a:t>Something needs to push K back into the cell and Na out: Na-K </a:t>
            </a:r>
            <a:r>
              <a:rPr lang="en-US" sz="2000" b="1" dirty="0" err="1" smtClean="0"/>
              <a:t>ATPase</a:t>
            </a:r>
            <a:r>
              <a:rPr lang="en-US" sz="2000" b="1" dirty="0" smtClean="0"/>
              <a:t> (the mother protein, or housekeeping protein).</a:t>
            </a:r>
          </a:p>
          <a:p>
            <a:r>
              <a:rPr lang="en-US" sz="2000" b="1" dirty="0" smtClean="0"/>
              <a:t> During action or resting potential, Na-K </a:t>
            </a:r>
            <a:r>
              <a:rPr lang="en-US" sz="2000" b="1" dirty="0" err="1" smtClean="0"/>
              <a:t>ATPase</a:t>
            </a:r>
            <a:r>
              <a:rPr lang="en-US" sz="2000" b="1" dirty="0" smtClean="0"/>
              <a:t> is active all the time</a:t>
            </a:r>
            <a:r>
              <a:rPr lang="en-US" sz="2000" dirty="0" smtClean="0"/>
              <a:t>, constantly trying to reestablish the gradients. </a:t>
            </a:r>
          </a:p>
        </p:txBody>
      </p:sp>
      <p:sp>
        <p:nvSpPr>
          <p:cNvPr id="38916" name="Slide Number Placeholder 3"/>
          <p:cNvSpPr>
            <a:spLocks noGrp="1"/>
          </p:cNvSpPr>
          <p:nvPr>
            <p:ph type="sldNum" sz="quarter" idx="12"/>
          </p:nvPr>
        </p:nvSpPr>
        <p:spPr>
          <a:noFill/>
        </p:spPr>
        <p:txBody>
          <a:bodyPr/>
          <a:lstStyle/>
          <a:p>
            <a:fld id="{7ED8F679-9883-48EF-9850-0906745D97E2}"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Excitable cells (neurons and muscles) are those that want this large electrical current to use for work.</a:t>
            </a:r>
          </a:p>
          <a:p>
            <a:r>
              <a:rPr lang="en-US" dirty="0" smtClean="0"/>
              <a:t>They have proteins that are sodium channels. Not all cells have these proteins.  All cells have the genes to make these proteins, but </a:t>
            </a:r>
            <a:r>
              <a:rPr lang="en-US" b="1" dirty="0" smtClean="0"/>
              <a:t>only the excitable cells EXPRESS these genes, and actually make the proteins that fuse with the cell membrane and form a sodium channel.</a:t>
            </a:r>
            <a:r>
              <a:rPr lang="en-US" dirty="0" smtClean="0"/>
              <a:t> </a:t>
            </a:r>
          </a:p>
          <a:p>
            <a:r>
              <a:rPr lang="en-US" dirty="0" smtClean="0"/>
              <a:t>Muscle cells use the electrical force to contract, and neurons use it to excite the neurons touching them.</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pPr>
            <a:r>
              <a:rPr lang="en-US" dirty="0" smtClean="0"/>
              <a:t>Cells that can experience a momentary change in membrane voltage are “excitable” cells</a:t>
            </a:r>
          </a:p>
          <a:p>
            <a:pPr>
              <a:lnSpc>
                <a:spcPct val="90000"/>
              </a:lnSpc>
            </a:pPr>
            <a:r>
              <a:rPr lang="en-US" dirty="0" smtClean="0"/>
              <a:t>That temporary change in voltage is due to a momentary </a:t>
            </a:r>
            <a:r>
              <a:rPr lang="en-US" dirty="0" smtClean="0">
                <a:solidFill>
                  <a:srgbClr val="3333CC"/>
                </a:solidFill>
              </a:rPr>
              <a:t>change in</a:t>
            </a:r>
            <a:r>
              <a:rPr lang="en-US" dirty="0" smtClean="0"/>
              <a:t> </a:t>
            </a:r>
            <a:r>
              <a:rPr lang="en-US" dirty="0" smtClean="0">
                <a:solidFill>
                  <a:srgbClr val="3333CC"/>
                </a:solidFill>
              </a:rPr>
              <a:t>permeability</a:t>
            </a:r>
          </a:p>
          <a:p>
            <a:pPr>
              <a:lnSpc>
                <a:spcPct val="90000"/>
              </a:lnSpc>
            </a:pPr>
            <a:r>
              <a:rPr lang="en-US" dirty="0" smtClean="0"/>
              <a:t>The membrane, for only a moment, becomes more permeable to Na</a:t>
            </a:r>
            <a:r>
              <a:rPr lang="en-US" baseline="30000" dirty="0" smtClean="0"/>
              <a:t>+ </a:t>
            </a:r>
            <a:r>
              <a:rPr lang="en-US" dirty="0" smtClean="0"/>
              <a:t>than to K</a:t>
            </a:r>
            <a:r>
              <a:rPr lang="en-US" baseline="30000" dirty="0" smtClean="0"/>
              <a:t>+</a:t>
            </a:r>
          </a:p>
          <a:p>
            <a:pPr>
              <a:lnSpc>
                <a:spcPct val="90000"/>
              </a:lnSpc>
            </a:pPr>
            <a:r>
              <a:rPr lang="en-US" dirty="0" smtClean="0"/>
              <a:t> an </a:t>
            </a:r>
            <a:r>
              <a:rPr lang="en-US" dirty="0" smtClean="0">
                <a:solidFill>
                  <a:srgbClr val="3333CC"/>
                </a:solidFill>
              </a:rPr>
              <a:t>Action Potential-it is a reversal of the membrane potential!</a:t>
            </a:r>
          </a:p>
          <a:p>
            <a:pPr>
              <a:lnSpc>
                <a:spcPct val="90000"/>
              </a:lnSpc>
            </a:pPr>
            <a:r>
              <a:rPr lang="en-US" dirty="0" smtClean="0"/>
              <a:t>Cell becomes positive inside!!!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defRPr/>
            </a:pPr>
            <a:r>
              <a:rPr lang="en-US" dirty="0" smtClean="0"/>
              <a:t>The </a:t>
            </a:r>
            <a:r>
              <a:rPr lang="en-US" b="1" dirty="0"/>
              <a:t>Resting Potential  </a:t>
            </a:r>
            <a:r>
              <a:rPr lang="en-US" dirty="0"/>
              <a:t>in cells are normally more negative inside than outside. This varies from -9mV to -100mV. This is just the opposite of </a:t>
            </a:r>
            <a:r>
              <a:rPr lang="en-US" dirty="0" err="1" smtClean="0"/>
              <a:t>osmolarity</a:t>
            </a:r>
            <a:r>
              <a:rPr lang="en-US" dirty="0" smtClean="0"/>
              <a:t>.</a:t>
            </a:r>
            <a:endParaRPr lang="en-US" dirty="0"/>
          </a:p>
          <a:p>
            <a:pPr>
              <a:lnSpc>
                <a:spcPct val="90000"/>
              </a:lnSpc>
              <a:defRPr/>
            </a:pPr>
            <a:r>
              <a:rPr lang="en-US" b="1" dirty="0"/>
              <a:t>Excitable tissues</a:t>
            </a:r>
            <a:r>
              <a:rPr lang="en-US" dirty="0"/>
              <a:t> of nerves and muscles cells have higher potentials than other cells (epithelial cells and connective tissue cells).</a:t>
            </a:r>
          </a:p>
          <a:p>
            <a:pPr>
              <a:lnSpc>
                <a:spcPct val="90000"/>
              </a:lnSpc>
              <a:defRPr/>
            </a:pPr>
            <a:r>
              <a:rPr lang="en-US" b="1" dirty="0"/>
              <a:t>Dead cells </a:t>
            </a:r>
            <a:r>
              <a:rPr lang="en-US" dirty="0"/>
              <a:t>do not have membrane potentials.  </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805012EB-DC4D-4D93-B69F-30F20ED287B9}" type="slidenum">
              <a:rPr lang="en-US" smtClean="0"/>
              <a:pPr/>
              <a:t>30</a:t>
            </a:fld>
            <a:endParaRPr lang="en-US" smtClean="0"/>
          </a:p>
        </p:txBody>
      </p:sp>
      <p:sp>
        <p:nvSpPr>
          <p:cNvPr id="40963" name="Oval 2"/>
          <p:cNvSpPr>
            <a:spLocks noChangeArrowheads="1"/>
          </p:cNvSpPr>
          <p:nvPr/>
        </p:nvSpPr>
        <p:spPr bwMode="auto">
          <a:xfrm rot="-5400000">
            <a:off x="4377531" y="61650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4" name="Oval 3"/>
          <p:cNvSpPr>
            <a:spLocks noChangeArrowheads="1"/>
          </p:cNvSpPr>
          <p:nvPr/>
        </p:nvSpPr>
        <p:spPr bwMode="auto">
          <a:xfrm rot="-5400000">
            <a:off x="4377532" y="60015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5" name="Oval 4"/>
          <p:cNvSpPr>
            <a:spLocks noChangeArrowheads="1"/>
          </p:cNvSpPr>
          <p:nvPr/>
        </p:nvSpPr>
        <p:spPr bwMode="auto">
          <a:xfrm rot="-5400000">
            <a:off x="4377531" y="58380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6" name="Oval 5"/>
          <p:cNvSpPr>
            <a:spLocks noChangeArrowheads="1"/>
          </p:cNvSpPr>
          <p:nvPr/>
        </p:nvSpPr>
        <p:spPr bwMode="auto">
          <a:xfrm rot="-5400000">
            <a:off x="4377532" y="56745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7" name="Oval 6"/>
          <p:cNvSpPr>
            <a:spLocks noChangeArrowheads="1"/>
          </p:cNvSpPr>
          <p:nvPr/>
        </p:nvSpPr>
        <p:spPr bwMode="auto">
          <a:xfrm rot="-5400000">
            <a:off x="4377531" y="55110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8" name="Oval 7"/>
          <p:cNvSpPr>
            <a:spLocks noChangeArrowheads="1"/>
          </p:cNvSpPr>
          <p:nvPr/>
        </p:nvSpPr>
        <p:spPr bwMode="auto">
          <a:xfrm rot="-5400000">
            <a:off x="4377532" y="53474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69" name="Oval 8"/>
          <p:cNvSpPr>
            <a:spLocks noChangeArrowheads="1"/>
          </p:cNvSpPr>
          <p:nvPr/>
        </p:nvSpPr>
        <p:spPr bwMode="auto">
          <a:xfrm rot="-5400000">
            <a:off x="4377531" y="51839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0" name="Oval 9"/>
          <p:cNvSpPr>
            <a:spLocks noChangeArrowheads="1"/>
          </p:cNvSpPr>
          <p:nvPr/>
        </p:nvSpPr>
        <p:spPr bwMode="auto">
          <a:xfrm rot="-5400000">
            <a:off x="4377532" y="50204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1" name="Oval 10"/>
          <p:cNvSpPr>
            <a:spLocks noChangeArrowheads="1"/>
          </p:cNvSpPr>
          <p:nvPr/>
        </p:nvSpPr>
        <p:spPr bwMode="auto">
          <a:xfrm rot="-5400000">
            <a:off x="4377531" y="48569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2" name="Oval 11"/>
          <p:cNvSpPr>
            <a:spLocks noChangeArrowheads="1"/>
          </p:cNvSpPr>
          <p:nvPr/>
        </p:nvSpPr>
        <p:spPr bwMode="auto">
          <a:xfrm rot="-5400000">
            <a:off x="4377532" y="46934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3" name="Oval 12"/>
          <p:cNvSpPr>
            <a:spLocks noChangeArrowheads="1"/>
          </p:cNvSpPr>
          <p:nvPr/>
        </p:nvSpPr>
        <p:spPr bwMode="auto">
          <a:xfrm rot="-5400000">
            <a:off x="4377531" y="45299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4" name="Oval 13"/>
          <p:cNvSpPr>
            <a:spLocks noChangeArrowheads="1"/>
          </p:cNvSpPr>
          <p:nvPr/>
        </p:nvSpPr>
        <p:spPr bwMode="auto">
          <a:xfrm rot="-5400000">
            <a:off x="4377532" y="43664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5" name="Oval 14"/>
          <p:cNvSpPr>
            <a:spLocks noChangeArrowheads="1"/>
          </p:cNvSpPr>
          <p:nvPr/>
        </p:nvSpPr>
        <p:spPr bwMode="auto">
          <a:xfrm rot="-5400000">
            <a:off x="4377531" y="42029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6" name="Oval 15"/>
          <p:cNvSpPr>
            <a:spLocks noChangeArrowheads="1"/>
          </p:cNvSpPr>
          <p:nvPr/>
        </p:nvSpPr>
        <p:spPr bwMode="auto">
          <a:xfrm rot="-5400000">
            <a:off x="4378325" y="4041776"/>
            <a:ext cx="161925"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7" name="Oval 16"/>
          <p:cNvSpPr>
            <a:spLocks noChangeArrowheads="1"/>
          </p:cNvSpPr>
          <p:nvPr/>
        </p:nvSpPr>
        <p:spPr bwMode="auto">
          <a:xfrm rot="-5400000">
            <a:off x="4377532" y="38774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8" name="Oval 17"/>
          <p:cNvSpPr>
            <a:spLocks noChangeArrowheads="1"/>
          </p:cNvSpPr>
          <p:nvPr/>
        </p:nvSpPr>
        <p:spPr bwMode="auto">
          <a:xfrm rot="-5400000">
            <a:off x="4377531" y="37139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79" name="Oval 18"/>
          <p:cNvSpPr>
            <a:spLocks noChangeArrowheads="1"/>
          </p:cNvSpPr>
          <p:nvPr/>
        </p:nvSpPr>
        <p:spPr bwMode="auto">
          <a:xfrm rot="-5400000">
            <a:off x="4377532" y="35504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0" name="Oval 19"/>
          <p:cNvSpPr>
            <a:spLocks noChangeArrowheads="1"/>
          </p:cNvSpPr>
          <p:nvPr/>
        </p:nvSpPr>
        <p:spPr bwMode="auto">
          <a:xfrm rot="-5400000">
            <a:off x="4377531" y="33869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1" name="Oval 20"/>
          <p:cNvSpPr>
            <a:spLocks noChangeArrowheads="1"/>
          </p:cNvSpPr>
          <p:nvPr/>
        </p:nvSpPr>
        <p:spPr bwMode="auto">
          <a:xfrm rot="-5400000">
            <a:off x="4377532" y="32234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2" name="Oval 21"/>
          <p:cNvSpPr>
            <a:spLocks noChangeArrowheads="1"/>
          </p:cNvSpPr>
          <p:nvPr/>
        </p:nvSpPr>
        <p:spPr bwMode="auto">
          <a:xfrm rot="-5400000">
            <a:off x="4377531" y="30599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3" name="Oval 22"/>
          <p:cNvSpPr>
            <a:spLocks noChangeArrowheads="1"/>
          </p:cNvSpPr>
          <p:nvPr/>
        </p:nvSpPr>
        <p:spPr bwMode="auto">
          <a:xfrm rot="-5400000">
            <a:off x="4377532" y="28963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4" name="Oval 23"/>
          <p:cNvSpPr>
            <a:spLocks noChangeArrowheads="1"/>
          </p:cNvSpPr>
          <p:nvPr/>
        </p:nvSpPr>
        <p:spPr bwMode="auto">
          <a:xfrm rot="-5400000">
            <a:off x="4377531" y="27328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5" name="Oval 24"/>
          <p:cNvSpPr>
            <a:spLocks noChangeArrowheads="1"/>
          </p:cNvSpPr>
          <p:nvPr/>
        </p:nvSpPr>
        <p:spPr bwMode="auto">
          <a:xfrm rot="-5400000">
            <a:off x="4377532" y="25693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6" name="Oval 25"/>
          <p:cNvSpPr>
            <a:spLocks noChangeArrowheads="1"/>
          </p:cNvSpPr>
          <p:nvPr/>
        </p:nvSpPr>
        <p:spPr bwMode="auto">
          <a:xfrm rot="-5400000">
            <a:off x="4377531" y="24058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7" name="Oval 26"/>
          <p:cNvSpPr>
            <a:spLocks noChangeArrowheads="1"/>
          </p:cNvSpPr>
          <p:nvPr/>
        </p:nvSpPr>
        <p:spPr bwMode="auto">
          <a:xfrm rot="-5400000">
            <a:off x="4377532" y="22423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8" name="Oval 27"/>
          <p:cNvSpPr>
            <a:spLocks noChangeArrowheads="1"/>
          </p:cNvSpPr>
          <p:nvPr/>
        </p:nvSpPr>
        <p:spPr bwMode="auto">
          <a:xfrm rot="-5400000">
            <a:off x="4377531" y="20788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89" name="Oval 28"/>
          <p:cNvSpPr>
            <a:spLocks noChangeArrowheads="1"/>
          </p:cNvSpPr>
          <p:nvPr/>
        </p:nvSpPr>
        <p:spPr bwMode="auto">
          <a:xfrm rot="-5400000">
            <a:off x="4377532" y="19153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0990" name="Freeform 29"/>
          <p:cNvSpPr>
            <a:spLocks/>
          </p:cNvSpPr>
          <p:nvPr/>
        </p:nvSpPr>
        <p:spPr bwMode="auto">
          <a:xfrm rot="-5400000">
            <a:off x="4583113" y="6048375"/>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0991" name="Freeform 30"/>
          <p:cNvSpPr>
            <a:spLocks/>
          </p:cNvSpPr>
          <p:nvPr/>
        </p:nvSpPr>
        <p:spPr bwMode="auto">
          <a:xfrm rot="-5400000">
            <a:off x="4541044" y="6144419"/>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0992" name="Freeform 31"/>
          <p:cNvSpPr>
            <a:spLocks/>
          </p:cNvSpPr>
          <p:nvPr/>
        </p:nvSpPr>
        <p:spPr bwMode="auto">
          <a:xfrm rot="-5400000">
            <a:off x="4583113" y="5575300"/>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0993" name="Freeform 32"/>
          <p:cNvSpPr>
            <a:spLocks/>
          </p:cNvSpPr>
          <p:nvPr/>
        </p:nvSpPr>
        <p:spPr bwMode="auto">
          <a:xfrm rot="-5400000">
            <a:off x="4541044" y="5671344"/>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0994" name="Freeform 33"/>
          <p:cNvSpPr>
            <a:spLocks/>
          </p:cNvSpPr>
          <p:nvPr/>
        </p:nvSpPr>
        <p:spPr bwMode="auto">
          <a:xfrm rot="-5400000">
            <a:off x="4580732" y="591423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0995" name="Freeform 34"/>
          <p:cNvSpPr>
            <a:spLocks/>
          </p:cNvSpPr>
          <p:nvPr/>
        </p:nvSpPr>
        <p:spPr bwMode="auto">
          <a:xfrm rot="-5400000">
            <a:off x="4574381" y="5996782"/>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0996" name="Freeform 35"/>
          <p:cNvSpPr>
            <a:spLocks/>
          </p:cNvSpPr>
          <p:nvPr/>
        </p:nvSpPr>
        <p:spPr bwMode="auto">
          <a:xfrm rot="-5400000">
            <a:off x="4585494" y="542210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0997" name="Freeform 36"/>
          <p:cNvSpPr>
            <a:spLocks/>
          </p:cNvSpPr>
          <p:nvPr/>
        </p:nvSpPr>
        <p:spPr bwMode="auto">
          <a:xfrm rot="-5400000">
            <a:off x="4579144" y="5504656"/>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0998" name="Freeform 37"/>
          <p:cNvSpPr>
            <a:spLocks/>
          </p:cNvSpPr>
          <p:nvPr/>
        </p:nvSpPr>
        <p:spPr bwMode="auto">
          <a:xfrm rot="-5400000">
            <a:off x="4564857" y="583644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0999" name="Freeform 38"/>
          <p:cNvSpPr>
            <a:spLocks/>
          </p:cNvSpPr>
          <p:nvPr/>
        </p:nvSpPr>
        <p:spPr bwMode="auto">
          <a:xfrm rot="-5400000">
            <a:off x="4568825" y="5722938"/>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00" name="Freeform 39"/>
          <p:cNvSpPr>
            <a:spLocks/>
          </p:cNvSpPr>
          <p:nvPr/>
        </p:nvSpPr>
        <p:spPr bwMode="auto">
          <a:xfrm rot="-5400000">
            <a:off x="4566444" y="534431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01" name="Freeform 40"/>
          <p:cNvSpPr>
            <a:spLocks/>
          </p:cNvSpPr>
          <p:nvPr/>
        </p:nvSpPr>
        <p:spPr bwMode="auto">
          <a:xfrm rot="-5400000">
            <a:off x="4570413" y="5230812"/>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02" name="Freeform 41"/>
          <p:cNvSpPr>
            <a:spLocks/>
          </p:cNvSpPr>
          <p:nvPr/>
        </p:nvSpPr>
        <p:spPr bwMode="auto">
          <a:xfrm rot="-5400000">
            <a:off x="4581525" y="5072063"/>
            <a:ext cx="52387" cy="211138"/>
          </a:xfrm>
          <a:custGeom>
            <a:avLst/>
            <a:gdLst>
              <a:gd name="T0" fmla="*/ 0 w 104"/>
              <a:gd name="T1" fmla="*/ 0 h 768"/>
              <a:gd name="T2" fmla="*/ 24358445 w 104"/>
              <a:gd name="T3" fmla="*/ 25395118 h 768"/>
              <a:gd name="T4" fmla="*/ 12179474 w 104"/>
              <a:gd name="T5" fmla="*/ 47162403 h 768"/>
              <a:gd name="T6" fmla="*/ 24358445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03" name="Freeform 42"/>
          <p:cNvSpPr>
            <a:spLocks/>
          </p:cNvSpPr>
          <p:nvPr/>
        </p:nvSpPr>
        <p:spPr bwMode="auto">
          <a:xfrm rot="-5400000">
            <a:off x="4539457" y="5168106"/>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04" name="Freeform 43"/>
          <p:cNvSpPr>
            <a:spLocks/>
          </p:cNvSpPr>
          <p:nvPr/>
        </p:nvSpPr>
        <p:spPr bwMode="auto">
          <a:xfrm rot="-5400000">
            <a:off x="4581525" y="4600575"/>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05" name="Freeform 44"/>
          <p:cNvSpPr>
            <a:spLocks/>
          </p:cNvSpPr>
          <p:nvPr/>
        </p:nvSpPr>
        <p:spPr bwMode="auto">
          <a:xfrm rot="-5400000">
            <a:off x="4539457" y="4696618"/>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06" name="Freeform 45"/>
          <p:cNvSpPr>
            <a:spLocks/>
          </p:cNvSpPr>
          <p:nvPr/>
        </p:nvSpPr>
        <p:spPr bwMode="auto">
          <a:xfrm rot="-5400000">
            <a:off x="4579144" y="493950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07" name="Freeform 46"/>
          <p:cNvSpPr>
            <a:spLocks/>
          </p:cNvSpPr>
          <p:nvPr/>
        </p:nvSpPr>
        <p:spPr bwMode="auto">
          <a:xfrm rot="-5400000">
            <a:off x="4573588" y="5019675"/>
            <a:ext cx="33337" cy="176213"/>
          </a:xfrm>
          <a:custGeom>
            <a:avLst/>
            <a:gdLst>
              <a:gd name="T0" fmla="*/ 23153245 w 48"/>
              <a:gd name="T1" fmla="*/ 0 h 480"/>
              <a:gd name="T2" fmla="*/ 0 w 48"/>
              <a:gd name="T3" fmla="*/ 45282703 h 480"/>
              <a:gd name="T4" fmla="*/ 23153245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08" name="Freeform 47"/>
          <p:cNvSpPr>
            <a:spLocks/>
          </p:cNvSpPr>
          <p:nvPr/>
        </p:nvSpPr>
        <p:spPr bwMode="auto">
          <a:xfrm rot="-5400000">
            <a:off x="4583907" y="444738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09" name="Freeform 48"/>
          <p:cNvSpPr>
            <a:spLocks/>
          </p:cNvSpPr>
          <p:nvPr/>
        </p:nvSpPr>
        <p:spPr bwMode="auto">
          <a:xfrm rot="-5400000">
            <a:off x="4577556" y="4529932"/>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10" name="Freeform 49"/>
          <p:cNvSpPr>
            <a:spLocks/>
          </p:cNvSpPr>
          <p:nvPr/>
        </p:nvSpPr>
        <p:spPr bwMode="auto">
          <a:xfrm rot="-5400000">
            <a:off x="4563269" y="48601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11" name="Freeform 50"/>
          <p:cNvSpPr>
            <a:spLocks/>
          </p:cNvSpPr>
          <p:nvPr/>
        </p:nvSpPr>
        <p:spPr bwMode="auto">
          <a:xfrm rot="-5400000">
            <a:off x="4567238" y="4748212"/>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12" name="Freeform 51"/>
          <p:cNvSpPr>
            <a:spLocks/>
          </p:cNvSpPr>
          <p:nvPr/>
        </p:nvSpPr>
        <p:spPr bwMode="auto">
          <a:xfrm rot="-5400000">
            <a:off x="4564857" y="436959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13" name="Freeform 52"/>
          <p:cNvSpPr>
            <a:spLocks/>
          </p:cNvSpPr>
          <p:nvPr/>
        </p:nvSpPr>
        <p:spPr bwMode="auto">
          <a:xfrm rot="-5400000">
            <a:off x="4568825" y="4256088"/>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14" name="Freeform 53"/>
          <p:cNvSpPr>
            <a:spLocks/>
          </p:cNvSpPr>
          <p:nvPr/>
        </p:nvSpPr>
        <p:spPr bwMode="auto">
          <a:xfrm rot="-5400000">
            <a:off x="4584700" y="4081463"/>
            <a:ext cx="52387" cy="211138"/>
          </a:xfrm>
          <a:custGeom>
            <a:avLst/>
            <a:gdLst>
              <a:gd name="T0" fmla="*/ 0 w 104"/>
              <a:gd name="T1" fmla="*/ 0 h 768"/>
              <a:gd name="T2" fmla="*/ 24358445 w 104"/>
              <a:gd name="T3" fmla="*/ 25395118 h 768"/>
              <a:gd name="T4" fmla="*/ 12179474 w 104"/>
              <a:gd name="T5" fmla="*/ 47162403 h 768"/>
              <a:gd name="T6" fmla="*/ 24358445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15" name="Freeform 54"/>
          <p:cNvSpPr>
            <a:spLocks/>
          </p:cNvSpPr>
          <p:nvPr/>
        </p:nvSpPr>
        <p:spPr bwMode="auto">
          <a:xfrm rot="-5400000">
            <a:off x="4542632" y="4177506"/>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16" name="Freeform 55"/>
          <p:cNvSpPr>
            <a:spLocks/>
          </p:cNvSpPr>
          <p:nvPr/>
        </p:nvSpPr>
        <p:spPr bwMode="auto">
          <a:xfrm rot="-5400000">
            <a:off x="4584700" y="3609975"/>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17" name="Freeform 56"/>
          <p:cNvSpPr>
            <a:spLocks/>
          </p:cNvSpPr>
          <p:nvPr/>
        </p:nvSpPr>
        <p:spPr bwMode="auto">
          <a:xfrm rot="-5400000">
            <a:off x="4542632" y="3706018"/>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18" name="Freeform 57"/>
          <p:cNvSpPr>
            <a:spLocks/>
          </p:cNvSpPr>
          <p:nvPr/>
        </p:nvSpPr>
        <p:spPr bwMode="auto">
          <a:xfrm rot="-5400000">
            <a:off x="4582319" y="394890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19" name="Freeform 58"/>
          <p:cNvSpPr>
            <a:spLocks/>
          </p:cNvSpPr>
          <p:nvPr/>
        </p:nvSpPr>
        <p:spPr bwMode="auto">
          <a:xfrm rot="-5400000">
            <a:off x="4576763" y="4029075"/>
            <a:ext cx="33337" cy="176213"/>
          </a:xfrm>
          <a:custGeom>
            <a:avLst/>
            <a:gdLst>
              <a:gd name="T0" fmla="*/ 23153245 w 48"/>
              <a:gd name="T1" fmla="*/ 0 h 480"/>
              <a:gd name="T2" fmla="*/ 0 w 48"/>
              <a:gd name="T3" fmla="*/ 45282703 h 480"/>
              <a:gd name="T4" fmla="*/ 23153245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20" name="Freeform 59"/>
          <p:cNvSpPr>
            <a:spLocks/>
          </p:cNvSpPr>
          <p:nvPr/>
        </p:nvSpPr>
        <p:spPr bwMode="auto">
          <a:xfrm rot="-5400000">
            <a:off x="4587082" y="345678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21" name="Freeform 60"/>
          <p:cNvSpPr>
            <a:spLocks/>
          </p:cNvSpPr>
          <p:nvPr/>
        </p:nvSpPr>
        <p:spPr bwMode="auto">
          <a:xfrm rot="-5400000">
            <a:off x="4580731" y="3539332"/>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22" name="Freeform 61"/>
          <p:cNvSpPr>
            <a:spLocks/>
          </p:cNvSpPr>
          <p:nvPr/>
        </p:nvSpPr>
        <p:spPr bwMode="auto">
          <a:xfrm rot="-5400000">
            <a:off x="4566444" y="38695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23" name="Freeform 62"/>
          <p:cNvSpPr>
            <a:spLocks/>
          </p:cNvSpPr>
          <p:nvPr/>
        </p:nvSpPr>
        <p:spPr bwMode="auto">
          <a:xfrm rot="-5400000">
            <a:off x="4570413" y="3757612"/>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24" name="Freeform 63"/>
          <p:cNvSpPr>
            <a:spLocks/>
          </p:cNvSpPr>
          <p:nvPr/>
        </p:nvSpPr>
        <p:spPr bwMode="auto">
          <a:xfrm rot="-5400000">
            <a:off x="4568032" y="337899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25" name="Freeform 64"/>
          <p:cNvSpPr>
            <a:spLocks/>
          </p:cNvSpPr>
          <p:nvPr/>
        </p:nvSpPr>
        <p:spPr bwMode="auto">
          <a:xfrm rot="-5400000">
            <a:off x="4572000" y="3265488"/>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26" name="Freeform 65"/>
          <p:cNvSpPr>
            <a:spLocks/>
          </p:cNvSpPr>
          <p:nvPr/>
        </p:nvSpPr>
        <p:spPr bwMode="auto">
          <a:xfrm rot="-5400000">
            <a:off x="4581525" y="3111500"/>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27" name="Freeform 66"/>
          <p:cNvSpPr>
            <a:spLocks/>
          </p:cNvSpPr>
          <p:nvPr/>
        </p:nvSpPr>
        <p:spPr bwMode="auto">
          <a:xfrm rot="-5400000">
            <a:off x="4539457" y="3207543"/>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28" name="Freeform 67"/>
          <p:cNvSpPr>
            <a:spLocks/>
          </p:cNvSpPr>
          <p:nvPr/>
        </p:nvSpPr>
        <p:spPr bwMode="auto">
          <a:xfrm rot="-5400000">
            <a:off x="4581525" y="2640013"/>
            <a:ext cx="52387" cy="211138"/>
          </a:xfrm>
          <a:custGeom>
            <a:avLst/>
            <a:gdLst>
              <a:gd name="T0" fmla="*/ 0 w 104"/>
              <a:gd name="T1" fmla="*/ 0 h 768"/>
              <a:gd name="T2" fmla="*/ 24358445 w 104"/>
              <a:gd name="T3" fmla="*/ 25395118 h 768"/>
              <a:gd name="T4" fmla="*/ 12179474 w 104"/>
              <a:gd name="T5" fmla="*/ 47162403 h 768"/>
              <a:gd name="T6" fmla="*/ 24358445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29" name="Freeform 68"/>
          <p:cNvSpPr>
            <a:spLocks/>
          </p:cNvSpPr>
          <p:nvPr/>
        </p:nvSpPr>
        <p:spPr bwMode="auto">
          <a:xfrm rot="-5400000">
            <a:off x="4539457" y="2736056"/>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30" name="Freeform 69"/>
          <p:cNvSpPr>
            <a:spLocks/>
          </p:cNvSpPr>
          <p:nvPr/>
        </p:nvSpPr>
        <p:spPr bwMode="auto">
          <a:xfrm rot="-5400000">
            <a:off x="4579144" y="2978944"/>
            <a:ext cx="39687" cy="193675"/>
          </a:xfrm>
          <a:custGeom>
            <a:avLst/>
            <a:gdLst>
              <a:gd name="T0" fmla="*/ 0 w 56"/>
              <a:gd name="T1" fmla="*/ 0 h 528"/>
              <a:gd name="T2" fmla="*/ 24107731 w 56"/>
              <a:gd name="T3" fmla="*/ 45208431 h 528"/>
              <a:gd name="T4" fmla="*/ 24107731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31" name="Freeform 70"/>
          <p:cNvSpPr>
            <a:spLocks/>
          </p:cNvSpPr>
          <p:nvPr/>
        </p:nvSpPr>
        <p:spPr bwMode="auto">
          <a:xfrm rot="-5400000">
            <a:off x="4573588" y="3059112"/>
            <a:ext cx="33338" cy="176213"/>
          </a:xfrm>
          <a:custGeom>
            <a:avLst/>
            <a:gdLst>
              <a:gd name="T0" fmla="*/ 23154634 w 48"/>
              <a:gd name="T1" fmla="*/ 0 h 480"/>
              <a:gd name="T2" fmla="*/ 0 w 48"/>
              <a:gd name="T3" fmla="*/ 45282703 h 480"/>
              <a:gd name="T4" fmla="*/ 23154634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32" name="Freeform 71"/>
          <p:cNvSpPr>
            <a:spLocks/>
          </p:cNvSpPr>
          <p:nvPr/>
        </p:nvSpPr>
        <p:spPr bwMode="auto">
          <a:xfrm rot="-5400000">
            <a:off x="4583907" y="2486819"/>
            <a:ext cx="39687" cy="193675"/>
          </a:xfrm>
          <a:custGeom>
            <a:avLst/>
            <a:gdLst>
              <a:gd name="T0" fmla="*/ 0 w 56"/>
              <a:gd name="T1" fmla="*/ 0 h 528"/>
              <a:gd name="T2" fmla="*/ 24107731 w 56"/>
              <a:gd name="T3" fmla="*/ 45208431 h 528"/>
              <a:gd name="T4" fmla="*/ 24107731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33" name="Freeform 72"/>
          <p:cNvSpPr>
            <a:spLocks/>
          </p:cNvSpPr>
          <p:nvPr/>
        </p:nvSpPr>
        <p:spPr bwMode="auto">
          <a:xfrm rot="-5400000">
            <a:off x="4577556" y="2569370"/>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34" name="Freeform 73"/>
          <p:cNvSpPr>
            <a:spLocks/>
          </p:cNvSpPr>
          <p:nvPr/>
        </p:nvSpPr>
        <p:spPr bwMode="auto">
          <a:xfrm rot="-5400000">
            <a:off x="4563269" y="289956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35" name="Freeform 74"/>
          <p:cNvSpPr>
            <a:spLocks/>
          </p:cNvSpPr>
          <p:nvPr/>
        </p:nvSpPr>
        <p:spPr bwMode="auto">
          <a:xfrm rot="-5400000">
            <a:off x="4567238" y="2787650"/>
            <a:ext cx="77787" cy="201613"/>
          </a:xfrm>
          <a:custGeom>
            <a:avLst/>
            <a:gdLst>
              <a:gd name="T0" fmla="*/ 3812690 w 69"/>
              <a:gd name="T1" fmla="*/ 0 h 550"/>
              <a:gd name="T2" fmla="*/ 13980239 w 69"/>
              <a:gd name="T3" fmla="*/ 38564896 h 550"/>
              <a:gd name="T4" fmla="*/ 87693002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36" name="Freeform 75"/>
          <p:cNvSpPr>
            <a:spLocks/>
          </p:cNvSpPr>
          <p:nvPr/>
        </p:nvSpPr>
        <p:spPr bwMode="auto">
          <a:xfrm rot="-5400000">
            <a:off x="4564857" y="24090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37" name="Freeform 76"/>
          <p:cNvSpPr>
            <a:spLocks/>
          </p:cNvSpPr>
          <p:nvPr/>
        </p:nvSpPr>
        <p:spPr bwMode="auto">
          <a:xfrm rot="-5400000">
            <a:off x="4568825" y="2295526"/>
            <a:ext cx="77787" cy="201612"/>
          </a:xfrm>
          <a:custGeom>
            <a:avLst/>
            <a:gdLst>
              <a:gd name="T0" fmla="*/ 3812690 w 69"/>
              <a:gd name="T1" fmla="*/ 0 h 550"/>
              <a:gd name="T2" fmla="*/ 13980239 w 69"/>
              <a:gd name="T3" fmla="*/ 38564704 h 550"/>
              <a:gd name="T4" fmla="*/ 87693002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38" name="Freeform 77"/>
          <p:cNvSpPr>
            <a:spLocks/>
          </p:cNvSpPr>
          <p:nvPr/>
        </p:nvSpPr>
        <p:spPr bwMode="auto">
          <a:xfrm rot="-5400000">
            <a:off x="4581525" y="2133600"/>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39" name="Freeform 78"/>
          <p:cNvSpPr>
            <a:spLocks/>
          </p:cNvSpPr>
          <p:nvPr/>
        </p:nvSpPr>
        <p:spPr bwMode="auto">
          <a:xfrm rot="-5400000">
            <a:off x="4539457" y="2229643"/>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40" name="Freeform 79"/>
          <p:cNvSpPr>
            <a:spLocks/>
          </p:cNvSpPr>
          <p:nvPr/>
        </p:nvSpPr>
        <p:spPr bwMode="auto">
          <a:xfrm rot="-5400000">
            <a:off x="4579144" y="199945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41" name="Freeform 80"/>
          <p:cNvSpPr>
            <a:spLocks/>
          </p:cNvSpPr>
          <p:nvPr/>
        </p:nvSpPr>
        <p:spPr bwMode="auto">
          <a:xfrm rot="-5400000">
            <a:off x="4572794" y="2082006"/>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42" name="Freeform 81"/>
          <p:cNvSpPr>
            <a:spLocks/>
          </p:cNvSpPr>
          <p:nvPr/>
        </p:nvSpPr>
        <p:spPr bwMode="auto">
          <a:xfrm rot="-5400000">
            <a:off x="4563269" y="192166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43" name="Freeform 82"/>
          <p:cNvSpPr>
            <a:spLocks/>
          </p:cNvSpPr>
          <p:nvPr/>
        </p:nvSpPr>
        <p:spPr bwMode="auto">
          <a:xfrm rot="-5400000">
            <a:off x="4567238" y="1808162"/>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44" name="Oval 83"/>
          <p:cNvSpPr>
            <a:spLocks noChangeArrowheads="1"/>
          </p:cNvSpPr>
          <p:nvPr/>
        </p:nvSpPr>
        <p:spPr bwMode="auto">
          <a:xfrm rot="-5400000" flipH="1" flipV="1">
            <a:off x="4856956" y="18438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45" name="Oval 84"/>
          <p:cNvSpPr>
            <a:spLocks noChangeArrowheads="1"/>
          </p:cNvSpPr>
          <p:nvPr/>
        </p:nvSpPr>
        <p:spPr bwMode="auto">
          <a:xfrm rot="-5400000" flipH="1" flipV="1">
            <a:off x="4856957" y="20073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46" name="Oval 85"/>
          <p:cNvSpPr>
            <a:spLocks noChangeArrowheads="1"/>
          </p:cNvSpPr>
          <p:nvPr/>
        </p:nvSpPr>
        <p:spPr bwMode="auto">
          <a:xfrm rot="-5400000" flipH="1" flipV="1">
            <a:off x="4856956" y="21709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47" name="Oval 86"/>
          <p:cNvSpPr>
            <a:spLocks noChangeArrowheads="1"/>
          </p:cNvSpPr>
          <p:nvPr/>
        </p:nvSpPr>
        <p:spPr bwMode="auto">
          <a:xfrm rot="-5400000" flipH="1" flipV="1">
            <a:off x="4856957" y="23344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48" name="Oval 87"/>
          <p:cNvSpPr>
            <a:spLocks noChangeArrowheads="1"/>
          </p:cNvSpPr>
          <p:nvPr/>
        </p:nvSpPr>
        <p:spPr bwMode="auto">
          <a:xfrm rot="-5400000" flipH="1" flipV="1">
            <a:off x="4856956" y="24979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49" name="Oval 88"/>
          <p:cNvSpPr>
            <a:spLocks noChangeArrowheads="1"/>
          </p:cNvSpPr>
          <p:nvPr/>
        </p:nvSpPr>
        <p:spPr bwMode="auto">
          <a:xfrm rot="-5400000" flipH="1" flipV="1">
            <a:off x="4856957" y="26614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0" name="Oval 89"/>
          <p:cNvSpPr>
            <a:spLocks noChangeArrowheads="1"/>
          </p:cNvSpPr>
          <p:nvPr/>
        </p:nvSpPr>
        <p:spPr bwMode="auto">
          <a:xfrm rot="-5400000" flipH="1" flipV="1">
            <a:off x="4856956" y="28249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1" name="Oval 90"/>
          <p:cNvSpPr>
            <a:spLocks noChangeArrowheads="1"/>
          </p:cNvSpPr>
          <p:nvPr/>
        </p:nvSpPr>
        <p:spPr bwMode="auto">
          <a:xfrm rot="-5400000" flipH="1" flipV="1">
            <a:off x="4856957" y="29884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2" name="Oval 91"/>
          <p:cNvSpPr>
            <a:spLocks noChangeArrowheads="1"/>
          </p:cNvSpPr>
          <p:nvPr/>
        </p:nvSpPr>
        <p:spPr bwMode="auto">
          <a:xfrm rot="-5400000" flipH="1" flipV="1">
            <a:off x="4856956" y="31519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3" name="Oval 92"/>
          <p:cNvSpPr>
            <a:spLocks noChangeArrowheads="1"/>
          </p:cNvSpPr>
          <p:nvPr/>
        </p:nvSpPr>
        <p:spPr bwMode="auto">
          <a:xfrm rot="-5400000" flipH="1" flipV="1">
            <a:off x="4856957" y="33154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4" name="Oval 93"/>
          <p:cNvSpPr>
            <a:spLocks noChangeArrowheads="1"/>
          </p:cNvSpPr>
          <p:nvPr/>
        </p:nvSpPr>
        <p:spPr bwMode="auto">
          <a:xfrm rot="-5400000" flipH="1" flipV="1">
            <a:off x="4856956" y="34790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5" name="Oval 94"/>
          <p:cNvSpPr>
            <a:spLocks noChangeArrowheads="1"/>
          </p:cNvSpPr>
          <p:nvPr/>
        </p:nvSpPr>
        <p:spPr bwMode="auto">
          <a:xfrm rot="-5400000" flipH="1" flipV="1">
            <a:off x="4856957" y="36425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6" name="Oval 95"/>
          <p:cNvSpPr>
            <a:spLocks noChangeArrowheads="1"/>
          </p:cNvSpPr>
          <p:nvPr/>
        </p:nvSpPr>
        <p:spPr bwMode="auto">
          <a:xfrm rot="-5400000" flipH="1" flipV="1">
            <a:off x="4856956" y="38060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7" name="Oval 96"/>
          <p:cNvSpPr>
            <a:spLocks noChangeArrowheads="1"/>
          </p:cNvSpPr>
          <p:nvPr/>
        </p:nvSpPr>
        <p:spPr bwMode="auto">
          <a:xfrm rot="-5400000" flipH="1" flipV="1">
            <a:off x="4857750" y="3970338"/>
            <a:ext cx="161925"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8" name="Oval 97"/>
          <p:cNvSpPr>
            <a:spLocks noChangeArrowheads="1"/>
          </p:cNvSpPr>
          <p:nvPr/>
        </p:nvSpPr>
        <p:spPr bwMode="auto">
          <a:xfrm rot="-5400000" flipH="1" flipV="1">
            <a:off x="4856957" y="41314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59" name="Oval 98"/>
          <p:cNvSpPr>
            <a:spLocks noChangeArrowheads="1"/>
          </p:cNvSpPr>
          <p:nvPr/>
        </p:nvSpPr>
        <p:spPr bwMode="auto">
          <a:xfrm rot="-5400000" flipH="1" flipV="1">
            <a:off x="4856956" y="42949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0" name="Oval 99"/>
          <p:cNvSpPr>
            <a:spLocks noChangeArrowheads="1"/>
          </p:cNvSpPr>
          <p:nvPr/>
        </p:nvSpPr>
        <p:spPr bwMode="auto">
          <a:xfrm rot="-5400000" flipH="1" flipV="1">
            <a:off x="4856957" y="44584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1" name="Oval 100"/>
          <p:cNvSpPr>
            <a:spLocks noChangeArrowheads="1"/>
          </p:cNvSpPr>
          <p:nvPr/>
        </p:nvSpPr>
        <p:spPr bwMode="auto">
          <a:xfrm rot="-5400000" flipH="1" flipV="1">
            <a:off x="4856956" y="46220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2" name="Oval 101"/>
          <p:cNvSpPr>
            <a:spLocks noChangeArrowheads="1"/>
          </p:cNvSpPr>
          <p:nvPr/>
        </p:nvSpPr>
        <p:spPr bwMode="auto">
          <a:xfrm rot="-5400000" flipH="1" flipV="1">
            <a:off x="4856957" y="47855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3" name="Oval 102"/>
          <p:cNvSpPr>
            <a:spLocks noChangeArrowheads="1"/>
          </p:cNvSpPr>
          <p:nvPr/>
        </p:nvSpPr>
        <p:spPr bwMode="auto">
          <a:xfrm rot="-5400000" flipH="1" flipV="1">
            <a:off x="4856956" y="494903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4" name="Oval 103"/>
          <p:cNvSpPr>
            <a:spLocks noChangeArrowheads="1"/>
          </p:cNvSpPr>
          <p:nvPr/>
        </p:nvSpPr>
        <p:spPr bwMode="auto">
          <a:xfrm rot="-5400000" flipH="1" flipV="1">
            <a:off x="4856957" y="511254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5" name="Oval 104"/>
          <p:cNvSpPr>
            <a:spLocks noChangeArrowheads="1"/>
          </p:cNvSpPr>
          <p:nvPr/>
        </p:nvSpPr>
        <p:spPr bwMode="auto">
          <a:xfrm rot="-5400000" flipH="1" flipV="1">
            <a:off x="4856956" y="527605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6" name="Oval 105"/>
          <p:cNvSpPr>
            <a:spLocks noChangeArrowheads="1"/>
          </p:cNvSpPr>
          <p:nvPr/>
        </p:nvSpPr>
        <p:spPr bwMode="auto">
          <a:xfrm rot="-5400000" flipH="1" flipV="1">
            <a:off x="4856957" y="543956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7" name="Oval 106"/>
          <p:cNvSpPr>
            <a:spLocks noChangeArrowheads="1"/>
          </p:cNvSpPr>
          <p:nvPr/>
        </p:nvSpPr>
        <p:spPr bwMode="auto">
          <a:xfrm rot="-5400000" flipH="1" flipV="1">
            <a:off x="4856956" y="5603082"/>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8" name="Oval 107"/>
          <p:cNvSpPr>
            <a:spLocks noChangeArrowheads="1"/>
          </p:cNvSpPr>
          <p:nvPr/>
        </p:nvSpPr>
        <p:spPr bwMode="auto">
          <a:xfrm rot="-5400000" flipH="1" flipV="1">
            <a:off x="4856957" y="5766594"/>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69" name="Oval 108"/>
          <p:cNvSpPr>
            <a:spLocks noChangeArrowheads="1"/>
          </p:cNvSpPr>
          <p:nvPr/>
        </p:nvSpPr>
        <p:spPr bwMode="auto">
          <a:xfrm rot="-5400000" flipH="1" flipV="1">
            <a:off x="4856956" y="5930107"/>
            <a:ext cx="163513"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70" name="Oval 109"/>
          <p:cNvSpPr>
            <a:spLocks noChangeArrowheads="1"/>
          </p:cNvSpPr>
          <p:nvPr/>
        </p:nvSpPr>
        <p:spPr bwMode="auto">
          <a:xfrm rot="-5400000" flipH="1" flipV="1">
            <a:off x="4856957" y="6093619"/>
            <a:ext cx="163512" cy="88900"/>
          </a:xfrm>
          <a:prstGeom prst="ellipse">
            <a:avLst/>
          </a:prstGeom>
          <a:solidFill>
            <a:srgbClr val="66FF66"/>
          </a:solidFill>
          <a:ln w="9525">
            <a:solidFill>
              <a:schemeClr val="tx1"/>
            </a:solidFill>
            <a:round/>
            <a:headEnd/>
            <a:tailEnd/>
          </a:ln>
        </p:spPr>
        <p:txBody>
          <a:bodyPr wrap="none" anchor="ctr"/>
          <a:lstStyle/>
          <a:p>
            <a:endParaRPr lang="en-US"/>
          </a:p>
        </p:txBody>
      </p:sp>
      <p:sp>
        <p:nvSpPr>
          <p:cNvPr id="41071" name="Freeform 110"/>
          <p:cNvSpPr>
            <a:spLocks/>
          </p:cNvSpPr>
          <p:nvPr/>
        </p:nvSpPr>
        <p:spPr bwMode="auto">
          <a:xfrm rot="-5400000" flipH="1" flipV="1">
            <a:off x="4762500" y="1838325"/>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72" name="Freeform 111"/>
          <p:cNvSpPr>
            <a:spLocks/>
          </p:cNvSpPr>
          <p:nvPr/>
        </p:nvSpPr>
        <p:spPr bwMode="auto">
          <a:xfrm rot="-5400000" flipH="1" flipV="1">
            <a:off x="4799807" y="1824831"/>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73" name="Freeform 112"/>
          <p:cNvSpPr>
            <a:spLocks/>
          </p:cNvSpPr>
          <p:nvPr/>
        </p:nvSpPr>
        <p:spPr bwMode="auto">
          <a:xfrm rot="-5400000" flipH="1" flipV="1">
            <a:off x="4762500" y="2311400"/>
            <a:ext cx="52388" cy="211138"/>
          </a:xfrm>
          <a:custGeom>
            <a:avLst/>
            <a:gdLst>
              <a:gd name="T0" fmla="*/ 0 w 104"/>
              <a:gd name="T1" fmla="*/ 0 h 768"/>
              <a:gd name="T2" fmla="*/ 24359413 w 104"/>
              <a:gd name="T3" fmla="*/ 25395118 h 768"/>
              <a:gd name="T4" fmla="*/ 12179707 w 104"/>
              <a:gd name="T5" fmla="*/ 47162403 h 768"/>
              <a:gd name="T6" fmla="*/ 24359413 w 104"/>
              <a:gd name="T7" fmla="*/ 5804590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74" name="Freeform 113"/>
          <p:cNvSpPr>
            <a:spLocks/>
          </p:cNvSpPr>
          <p:nvPr/>
        </p:nvSpPr>
        <p:spPr bwMode="auto">
          <a:xfrm rot="-5400000" flipH="1" flipV="1">
            <a:off x="4799807" y="2297906"/>
            <a:ext cx="57150" cy="131763"/>
          </a:xfrm>
          <a:custGeom>
            <a:avLst/>
            <a:gdLst>
              <a:gd name="T0" fmla="*/ 16910355 w 104"/>
              <a:gd name="T1" fmla="*/ 0 h 480"/>
              <a:gd name="T2" fmla="*/ 2415687 w 104"/>
              <a:gd name="T3" fmla="*/ 21701918 h 480"/>
              <a:gd name="T4" fmla="*/ 31405023 w 104"/>
              <a:gd name="T5" fmla="*/ 36169775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75" name="Freeform 114"/>
          <p:cNvSpPr>
            <a:spLocks/>
          </p:cNvSpPr>
          <p:nvPr/>
        </p:nvSpPr>
        <p:spPr bwMode="auto">
          <a:xfrm rot="-5400000" flipH="1" flipV="1">
            <a:off x="4777582" y="198993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76" name="Freeform 115"/>
          <p:cNvSpPr>
            <a:spLocks/>
          </p:cNvSpPr>
          <p:nvPr/>
        </p:nvSpPr>
        <p:spPr bwMode="auto">
          <a:xfrm rot="-5400000" flipH="1" flipV="1">
            <a:off x="4788694" y="1928019"/>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77" name="Freeform 116"/>
          <p:cNvSpPr>
            <a:spLocks/>
          </p:cNvSpPr>
          <p:nvPr/>
        </p:nvSpPr>
        <p:spPr bwMode="auto">
          <a:xfrm rot="-5400000" flipH="1" flipV="1">
            <a:off x="4772819" y="248205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78" name="Freeform 117"/>
          <p:cNvSpPr>
            <a:spLocks/>
          </p:cNvSpPr>
          <p:nvPr/>
        </p:nvSpPr>
        <p:spPr bwMode="auto">
          <a:xfrm rot="-5400000" flipH="1" flipV="1">
            <a:off x="4783931" y="2420145"/>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79" name="Freeform 118"/>
          <p:cNvSpPr>
            <a:spLocks/>
          </p:cNvSpPr>
          <p:nvPr/>
        </p:nvSpPr>
        <p:spPr bwMode="auto">
          <a:xfrm rot="-5400000" flipH="1" flipV="1">
            <a:off x="4774407" y="208041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80" name="Freeform 119"/>
          <p:cNvSpPr>
            <a:spLocks/>
          </p:cNvSpPr>
          <p:nvPr/>
        </p:nvSpPr>
        <p:spPr bwMode="auto">
          <a:xfrm rot="-5400000" flipH="1" flipV="1">
            <a:off x="4751388" y="2173287"/>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81" name="Freeform 120"/>
          <p:cNvSpPr>
            <a:spLocks/>
          </p:cNvSpPr>
          <p:nvPr/>
        </p:nvSpPr>
        <p:spPr bwMode="auto">
          <a:xfrm rot="-5400000" flipH="1" flipV="1">
            <a:off x="4772819" y="257254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82" name="Freeform 121"/>
          <p:cNvSpPr>
            <a:spLocks/>
          </p:cNvSpPr>
          <p:nvPr/>
        </p:nvSpPr>
        <p:spPr bwMode="auto">
          <a:xfrm rot="-5400000" flipH="1" flipV="1">
            <a:off x="4749800" y="2665413"/>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83" name="Freeform 122"/>
          <p:cNvSpPr>
            <a:spLocks/>
          </p:cNvSpPr>
          <p:nvPr/>
        </p:nvSpPr>
        <p:spPr bwMode="auto">
          <a:xfrm rot="-5400000" flipH="1" flipV="1">
            <a:off x="4764088" y="2814638"/>
            <a:ext cx="52387" cy="211137"/>
          </a:xfrm>
          <a:custGeom>
            <a:avLst/>
            <a:gdLst>
              <a:gd name="T0" fmla="*/ 0 w 104"/>
              <a:gd name="T1" fmla="*/ 0 h 768"/>
              <a:gd name="T2" fmla="*/ 24358445 w 104"/>
              <a:gd name="T3" fmla="*/ 25394723 h 768"/>
              <a:gd name="T4" fmla="*/ 12179474 w 104"/>
              <a:gd name="T5" fmla="*/ 47161905 h 768"/>
              <a:gd name="T6" fmla="*/ 24358445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84" name="Freeform 123"/>
          <p:cNvSpPr>
            <a:spLocks/>
          </p:cNvSpPr>
          <p:nvPr/>
        </p:nvSpPr>
        <p:spPr bwMode="auto">
          <a:xfrm rot="-5400000" flipH="1" flipV="1">
            <a:off x="4801394" y="2801144"/>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85" name="Freeform 124"/>
          <p:cNvSpPr>
            <a:spLocks/>
          </p:cNvSpPr>
          <p:nvPr/>
        </p:nvSpPr>
        <p:spPr bwMode="auto">
          <a:xfrm rot="-5400000" flipH="1" flipV="1">
            <a:off x="4764088" y="3286125"/>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86" name="Freeform 125"/>
          <p:cNvSpPr>
            <a:spLocks/>
          </p:cNvSpPr>
          <p:nvPr/>
        </p:nvSpPr>
        <p:spPr bwMode="auto">
          <a:xfrm rot="-5400000" flipH="1" flipV="1">
            <a:off x="4801394" y="3272632"/>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87" name="Freeform 126"/>
          <p:cNvSpPr>
            <a:spLocks/>
          </p:cNvSpPr>
          <p:nvPr/>
        </p:nvSpPr>
        <p:spPr bwMode="auto">
          <a:xfrm rot="-5400000" flipH="1" flipV="1">
            <a:off x="4779169" y="296465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88" name="Freeform 127"/>
          <p:cNvSpPr>
            <a:spLocks/>
          </p:cNvSpPr>
          <p:nvPr/>
        </p:nvSpPr>
        <p:spPr bwMode="auto">
          <a:xfrm rot="-5400000" flipH="1" flipV="1">
            <a:off x="4791075" y="2901951"/>
            <a:ext cx="33337" cy="176212"/>
          </a:xfrm>
          <a:custGeom>
            <a:avLst/>
            <a:gdLst>
              <a:gd name="T0" fmla="*/ 23153245 w 48"/>
              <a:gd name="T1" fmla="*/ 0 h 480"/>
              <a:gd name="T2" fmla="*/ 0 w 48"/>
              <a:gd name="T3" fmla="*/ 45282079 h 480"/>
              <a:gd name="T4" fmla="*/ 23153245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89" name="Freeform 128"/>
          <p:cNvSpPr>
            <a:spLocks/>
          </p:cNvSpPr>
          <p:nvPr/>
        </p:nvSpPr>
        <p:spPr bwMode="auto">
          <a:xfrm rot="-5400000" flipH="1" flipV="1">
            <a:off x="4774407" y="345678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090" name="Freeform 129"/>
          <p:cNvSpPr>
            <a:spLocks/>
          </p:cNvSpPr>
          <p:nvPr/>
        </p:nvSpPr>
        <p:spPr bwMode="auto">
          <a:xfrm rot="-5400000" flipH="1" flipV="1">
            <a:off x="4785519" y="3394869"/>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091" name="Freeform 130"/>
          <p:cNvSpPr>
            <a:spLocks/>
          </p:cNvSpPr>
          <p:nvPr/>
        </p:nvSpPr>
        <p:spPr bwMode="auto">
          <a:xfrm rot="-5400000" flipH="1" flipV="1">
            <a:off x="4775994" y="30567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92" name="Freeform 131"/>
          <p:cNvSpPr>
            <a:spLocks/>
          </p:cNvSpPr>
          <p:nvPr/>
        </p:nvSpPr>
        <p:spPr bwMode="auto">
          <a:xfrm rot="-5400000" flipH="1" flipV="1">
            <a:off x="4752975" y="3148013"/>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93" name="Freeform 132"/>
          <p:cNvSpPr>
            <a:spLocks/>
          </p:cNvSpPr>
          <p:nvPr/>
        </p:nvSpPr>
        <p:spPr bwMode="auto">
          <a:xfrm rot="-5400000" flipH="1" flipV="1">
            <a:off x="4774407" y="354726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094" name="Freeform 133"/>
          <p:cNvSpPr>
            <a:spLocks/>
          </p:cNvSpPr>
          <p:nvPr/>
        </p:nvSpPr>
        <p:spPr bwMode="auto">
          <a:xfrm rot="-5400000" flipH="1" flipV="1">
            <a:off x="4751388" y="3640137"/>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095" name="Freeform 134"/>
          <p:cNvSpPr>
            <a:spLocks/>
          </p:cNvSpPr>
          <p:nvPr/>
        </p:nvSpPr>
        <p:spPr bwMode="auto">
          <a:xfrm rot="-5400000" flipH="1" flipV="1">
            <a:off x="4760913" y="3805238"/>
            <a:ext cx="52387" cy="211137"/>
          </a:xfrm>
          <a:custGeom>
            <a:avLst/>
            <a:gdLst>
              <a:gd name="T0" fmla="*/ 0 w 104"/>
              <a:gd name="T1" fmla="*/ 0 h 768"/>
              <a:gd name="T2" fmla="*/ 24358445 w 104"/>
              <a:gd name="T3" fmla="*/ 25394723 h 768"/>
              <a:gd name="T4" fmla="*/ 12179474 w 104"/>
              <a:gd name="T5" fmla="*/ 47161905 h 768"/>
              <a:gd name="T6" fmla="*/ 24358445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96" name="Freeform 135"/>
          <p:cNvSpPr>
            <a:spLocks/>
          </p:cNvSpPr>
          <p:nvPr/>
        </p:nvSpPr>
        <p:spPr bwMode="auto">
          <a:xfrm rot="-5400000" flipH="1" flipV="1">
            <a:off x="4798219" y="3791744"/>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97" name="Freeform 136"/>
          <p:cNvSpPr>
            <a:spLocks/>
          </p:cNvSpPr>
          <p:nvPr/>
        </p:nvSpPr>
        <p:spPr bwMode="auto">
          <a:xfrm rot="-5400000" flipH="1" flipV="1">
            <a:off x="4760913" y="4276725"/>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098" name="Freeform 137"/>
          <p:cNvSpPr>
            <a:spLocks/>
          </p:cNvSpPr>
          <p:nvPr/>
        </p:nvSpPr>
        <p:spPr bwMode="auto">
          <a:xfrm rot="-5400000" flipH="1" flipV="1">
            <a:off x="4798219" y="4263232"/>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099" name="Freeform 138"/>
          <p:cNvSpPr>
            <a:spLocks/>
          </p:cNvSpPr>
          <p:nvPr/>
        </p:nvSpPr>
        <p:spPr bwMode="auto">
          <a:xfrm rot="-5400000" flipH="1" flipV="1">
            <a:off x="4775994" y="395525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100" name="Freeform 139"/>
          <p:cNvSpPr>
            <a:spLocks/>
          </p:cNvSpPr>
          <p:nvPr/>
        </p:nvSpPr>
        <p:spPr bwMode="auto">
          <a:xfrm rot="-5400000" flipH="1" flipV="1">
            <a:off x="4787900" y="3892551"/>
            <a:ext cx="33337" cy="176212"/>
          </a:xfrm>
          <a:custGeom>
            <a:avLst/>
            <a:gdLst>
              <a:gd name="T0" fmla="*/ 23153245 w 48"/>
              <a:gd name="T1" fmla="*/ 0 h 480"/>
              <a:gd name="T2" fmla="*/ 0 w 48"/>
              <a:gd name="T3" fmla="*/ 45282079 h 480"/>
              <a:gd name="T4" fmla="*/ 23153245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101" name="Freeform 140"/>
          <p:cNvSpPr>
            <a:spLocks/>
          </p:cNvSpPr>
          <p:nvPr/>
        </p:nvSpPr>
        <p:spPr bwMode="auto">
          <a:xfrm rot="-5400000" flipH="1" flipV="1">
            <a:off x="4771232" y="4447381"/>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102" name="Freeform 141"/>
          <p:cNvSpPr>
            <a:spLocks/>
          </p:cNvSpPr>
          <p:nvPr/>
        </p:nvSpPr>
        <p:spPr bwMode="auto">
          <a:xfrm rot="-5400000" flipH="1" flipV="1">
            <a:off x="4782344" y="4385469"/>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103" name="Freeform 142"/>
          <p:cNvSpPr>
            <a:spLocks/>
          </p:cNvSpPr>
          <p:nvPr/>
        </p:nvSpPr>
        <p:spPr bwMode="auto">
          <a:xfrm rot="-5400000" flipH="1" flipV="1">
            <a:off x="4772819" y="40473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104" name="Freeform 143"/>
          <p:cNvSpPr>
            <a:spLocks/>
          </p:cNvSpPr>
          <p:nvPr/>
        </p:nvSpPr>
        <p:spPr bwMode="auto">
          <a:xfrm rot="-5400000" flipH="1" flipV="1">
            <a:off x="4749800" y="4138613"/>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105" name="Freeform 144"/>
          <p:cNvSpPr>
            <a:spLocks/>
          </p:cNvSpPr>
          <p:nvPr/>
        </p:nvSpPr>
        <p:spPr bwMode="auto">
          <a:xfrm rot="-5400000" flipH="1" flipV="1">
            <a:off x="4771232" y="4537869"/>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106" name="Freeform 145"/>
          <p:cNvSpPr>
            <a:spLocks/>
          </p:cNvSpPr>
          <p:nvPr/>
        </p:nvSpPr>
        <p:spPr bwMode="auto">
          <a:xfrm rot="-5400000" flipH="1" flipV="1">
            <a:off x="4748213" y="4630737"/>
            <a:ext cx="77788" cy="201613"/>
          </a:xfrm>
          <a:custGeom>
            <a:avLst/>
            <a:gdLst>
              <a:gd name="T0" fmla="*/ 3812739 w 69"/>
              <a:gd name="T1" fmla="*/ 0 h 550"/>
              <a:gd name="T2" fmla="*/ 13980418 w 69"/>
              <a:gd name="T3" fmla="*/ 38564896 h 550"/>
              <a:gd name="T4" fmla="*/ 87695257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107" name="Freeform 146"/>
          <p:cNvSpPr>
            <a:spLocks/>
          </p:cNvSpPr>
          <p:nvPr/>
        </p:nvSpPr>
        <p:spPr bwMode="auto">
          <a:xfrm rot="-5400000" flipH="1" flipV="1">
            <a:off x="4764088" y="4775200"/>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108" name="Freeform 147"/>
          <p:cNvSpPr>
            <a:spLocks/>
          </p:cNvSpPr>
          <p:nvPr/>
        </p:nvSpPr>
        <p:spPr bwMode="auto">
          <a:xfrm rot="-5400000" flipH="1" flipV="1">
            <a:off x="4801394" y="4761707"/>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109" name="Freeform 148"/>
          <p:cNvSpPr>
            <a:spLocks/>
          </p:cNvSpPr>
          <p:nvPr/>
        </p:nvSpPr>
        <p:spPr bwMode="auto">
          <a:xfrm rot="-5400000" flipH="1" flipV="1">
            <a:off x="4764088" y="5246688"/>
            <a:ext cx="52387" cy="211137"/>
          </a:xfrm>
          <a:custGeom>
            <a:avLst/>
            <a:gdLst>
              <a:gd name="T0" fmla="*/ 0 w 104"/>
              <a:gd name="T1" fmla="*/ 0 h 768"/>
              <a:gd name="T2" fmla="*/ 24358445 w 104"/>
              <a:gd name="T3" fmla="*/ 25394723 h 768"/>
              <a:gd name="T4" fmla="*/ 12179474 w 104"/>
              <a:gd name="T5" fmla="*/ 47161905 h 768"/>
              <a:gd name="T6" fmla="*/ 24358445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110" name="Freeform 149"/>
          <p:cNvSpPr>
            <a:spLocks/>
          </p:cNvSpPr>
          <p:nvPr/>
        </p:nvSpPr>
        <p:spPr bwMode="auto">
          <a:xfrm rot="-5400000" flipH="1" flipV="1">
            <a:off x="4801394" y="5233194"/>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111" name="Freeform 150"/>
          <p:cNvSpPr>
            <a:spLocks/>
          </p:cNvSpPr>
          <p:nvPr/>
        </p:nvSpPr>
        <p:spPr bwMode="auto">
          <a:xfrm rot="-5400000" flipH="1" flipV="1">
            <a:off x="4779169" y="4925219"/>
            <a:ext cx="39687" cy="193675"/>
          </a:xfrm>
          <a:custGeom>
            <a:avLst/>
            <a:gdLst>
              <a:gd name="T0" fmla="*/ 0 w 56"/>
              <a:gd name="T1" fmla="*/ 0 h 528"/>
              <a:gd name="T2" fmla="*/ 24107731 w 56"/>
              <a:gd name="T3" fmla="*/ 45208431 h 528"/>
              <a:gd name="T4" fmla="*/ 24107731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112" name="Freeform 151"/>
          <p:cNvSpPr>
            <a:spLocks/>
          </p:cNvSpPr>
          <p:nvPr/>
        </p:nvSpPr>
        <p:spPr bwMode="auto">
          <a:xfrm rot="-5400000" flipH="1" flipV="1">
            <a:off x="4791075" y="4862513"/>
            <a:ext cx="33338" cy="176212"/>
          </a:xfrm>
          <a:custGeom>
            <a:avLst/>
            <a:gdLst>
              <a:gd name="T0" fmla="*/ 23154634 w 48"/>
              <a:gd name="T1" fmla="*/ 0 h 480"/>
              <a:gd name="T2" fmla="*/ 0 w 48"/>
              <a:gd name="T3" fmla="*/ 45282079 h 480"/>
              <a:gd name="T4" fmla="*/ 23154634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113" name="Freeform 152"/>
          <p:cNvSpPr>
            <a:spLocks/>
          </p:cNvSpPr>
          <p:nvPr/>
        </p:nvSpPr>
        <p:spPr bwMode="auto">
          <a:xfrm rot="-5400000" flipH="1" flipV="1">
            <a:off x="4774407" y="5417344"/>
            <a:ext cx="39687" cy="193675"/>
          </a:xfrm>
          <a:custGeom>
            <a:avLst/>
            <a:gdLst>
              <a:gd name="T0" fmla="*/ 0 w 56"/>
              <a:gd name="T1" fmla="*/ 0 h 528"/>
              <a:gd name="T2" fmla="*/ 24107731 w 56"/>
              <a:gd name="T3" fmla="*/ 45208431 h 528"/>
              <a:gd name="T4" fmla="*/ 24107731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114" name="Freeform 153"/>
          <p:cNvSpPr>
            <a:spLocks/>
          </p:cNvSpPr>
          <p:nvPr/>
        </p:nvSpPr>
        <p:spPr bwMode="auto">
          <a:xfrm rot="-5400000" flipH="1" flipV="1">
            <a:off x="4785519" y="5355431"/>
            <a:ext cx="34925" cy="176213"/>
          </a:xfrm>
          <a:custGeom>
            <a:avLst/>
            <a:gdLst>
              <a:gd name="T0" fmla="*/ 25411579 w 48"/>
              <a:gd name="T1" fmla="*/ 0 h 480"/>
              <a:gd name="T2" fmla="*/ 0 w 48"/>
              <a:gd name="T3" fmla="*/ 45282703 h 480"/>
              <a:gd name="T4" fmla="*/ 25411579 w 48"/>
              <a:gd name="T5" fmla="*/ 6468963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115" name="Freeform 154"/>
          <p:cNvSpPr>
            <a:spLocks/>
          </p:cNvSpPr>
          <p:nvPr/>
        </p:nvSpPr>
        <p:spPr bwMode="auto">
          <a:xfrm rot="-5400000" flipH="1" flipV="1">
            <a:off x="4775994" y="501729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116" name="Freeform 155"/>
          <p:cNvSpPr>
            <a:spLocks/>
          </p:cNvSpPr>
          <p:nvPr/>
        </p:nvSpPr>
        <p:spPr bwMode="auto">
          <a:xfrm rot="-5400000" flipH="1" flipV="1">
            <a:off x="4752975" y="5108576"/>
            <a:ext cx="77787" cy="201612"/>
          </a:xfrm>
          <a:custGeom>
            <a:avLst/>
            <a:gdLst>
              <a:gd name="T0" fmla="*/ 3812690 w 69"/>
              <a:gd name="T1" fmla="*/ 0 h 550"/>
              <a:gd name="T2" fmla="*/ 13980239 w 69"/>
              <a:gd name="T3" fmla="*/ 38564704 h 550"/>
              <a:gd name="T4" fmla="*/ 87693002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117" name="Freeform 156"/>
          <p:cNvSpPr>
            <a:spLocks/>
          </p:cNvSpPr>
          <p:nvPr/>
        </p:nvSpPr>
        <p:spPr bwMode="auto">
          <a:xfrm rot="-5400000" flipH="1" flipV="1">
            <a:off x="4774407" y="5507831"/>
            <a:ext cx="58738" cy="180975"/>
          </a:xfrm>
          <a:custGeom>
            <a:avLst/>
            <a:gdLst>
              <a:gd name="T0" fmla="*/ 45934250 w 52"/>
              <a:gd name="T1" fmla="*/ 0 h 493"/>
              <a:gd name="T2" fmla="*/ 3828136 w 52"/>
              <a:gd name="T3" fmla="*/ 54306092 h 493"/>
              <a:gd name="T4" fmla="*/ 66349087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118" name="Freeform 157"/>
          <p:cNvSpPr>
            <a:spLocks/>
          </p:cNvSpPr>
          <p:nvPr/>
        </p:nvSpPr>
        <p:spPr bwMode="auto">
          <a:xfrm rot="-5400000" flipH="1" flipV="1">
            <a:off x="4751388" y="5600700"/>
            <a:ext cx="77787" cy="201613"/>
          </a:xfrm>
          <a:custGeom>
            <a:avLst/>
            <a:gdLst>
              <a:gd name="T0" fmla="*/ 3812690 w 69"/>
              <a:gd name="T1" fmla="*/ 0 h 550"/>
              <a:gd name="T2" fmla="*/ 13980239 w 69"/>
              <a:gd name="T3" fmla="*/ 38564896 h 550"/>
              <a:gd name="T4" fmla="*/ 87693002 w 69"/>
              <a:gd name="T5" fmla="*/ 73905084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119" name="Freeform 158"/>
          <p:cNvSpPr>
            <a:spLocks/>
          </p:cNvSpPr>
          <p:nvPr/>
        </p:nvSpPr>
        <p:spPr bwMode="auto">
          <a:xfrm rot="-5400000" flipH="1" flipV="1">
            <a:off x="4764088" y="5753100"/>
            <a:ext cx="52388" cy="211137"/>
          </a:xfrm>
          <a:custGeom>
            <a:avLst/>
            <a:gdLst>
              <a:gd name="T0" fmla="*/ 0 w 104"/>
              <a:gd name="T1" fmla="*/ 0 h 768"/>
              <a:gd name="T2" fmla="*/ 24359413 w 104"/>
              <a:gd name="T3" fmla="*/ 25394723 h 768"/>
              <a:gd name="T4" fmla="*/ 12179707 w 104"/>
              <a:gd name="T5" fmla="*/ 47161905 h 768"/>
              <a:gd name="T6" fmla="*/ 24359413 w 104"/>
              <a:gd name="T7" fmla="*/ 58045354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41120" name="Freeform 159"/>
          <p:cNvSpPr>
            <a:spLocks/>
          </p:cNvSpPr>
          <p:nvPr/>
        </p:nvSpPr>
        <p:spPr bwMode="auto">
          <a:xfrm rot="-5400000" flipH="1" flipV="1">
            <a:off x="4801394" y="5739607"/>
            <a:ext cx="57150" cy="131762"/>
          </a:xfrm>
          <a:custGeom>
            <a:avLst/>
            <a:gdLst>
              <a:gd name="T0" fmla="*/ 16910355 w 104"/>
              <a:gd name="T1" fmla="*/ 0 h 480"/>
              <a:gd name="T2" fmla="*/ 2415687 w 104"/>
              <a:gd name="T3" fmla="*/ 21701479 h 480"/>
              <a:gd name="T4" fmla="*/ 31405023 w 104"/>
              <a:gd name="T5" fmla="*/ 36169226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41121" name="Freeform 160"/>
          <p:cNvSpPr>
            <a:spLocks/>
          </p:cNvSpPr>
          <p:nvPr/>
        </p:nvSpPr>
        <p:spPr bwMode="auto">
          <a:xfrm rot="-5400000" flipH="1" flipV="1">
            <a:off x="4779169" y="5904706"/>
            <a:ext cx="39688" cy="193675"/>
          </a:xfrm>
          <a:custGeom>
            <a:avLst/>
            <a:gdLst>
              <a:gd name="T0" fmla="*/ 0 w 56"/>
              <a:gd name="T1" fmla="*/ 0 h 528"/>
              <a:gd name="T2" fmla="*/ 24109047 w 56"/>
              <a:gd name="T3" fmla="*/ 45208431 h 528"/>
              <a:gd name="T4" fmla="*/ 24109047 w 56"/>
              <a:gd name="T5" fmla="*/ 71041667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41122" name="Freeform 161"/>
          <p:cNvSpPr>
            <a:spLocks/>
          </p:cNvSpPr>
          <p:nvPr/>
        </p:nvSpPr>
        <p:spPr bwMode="auto">
          <a:xfrm rot="-5400000" flipH="1" flipV="1">
            <a:off x="4790281" y="5842795"/>
            <a:ext cx="34925" cy="176212"/>
          </a:xfrm>
          <a:custGeom>
            <a:avLst/>
            <a:gdLst>
              <a:gd name="T0" fmla="*/ 25411579 w 48"/>
              <a:gd name="T1" fmla="*/ 0 h 480"/>
              <a:gd name="T2" fmla="*/ 0 w 48"/>
              <a:gd name="T3" fmla="*/ 45282079 h 480"/>
              <a:gd name="T4" fmla="*/ 25411579 w 48"/>
              <a:gd name="T5" fmla="*/ 6468890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41123" name="Freeform 162"/>
          <p:cNvSpPr>
            <a:spLocks/>
          </p:cNvSpPr>
          <p:nvPr/>
        </p:nvSpPr>
        <p:spPr bwMode="auto">
          <a:xfrm rot="-5400000" flipH="1" flipV="1">
            <a:off x="4775994" y="5995194"/>
            <a:ext cx="58737" cy="180975"/>
          </a:xfrm>
          <a:custGeom>
            <a:avLst/>
            <a:gdLst>
              <a:gd name="T0" fmla="*/ 45932338 w 52"/>
              <a:gd name="T1" fmla="*/ 0 h 493"/>
              <a:gd name="T2" fmla="*/ 3828071 w 52"/>
              <a:gd name="T3" fmla="*/ 54306092 h 493"/>
              <a:gd name="T4" fmla="*/ 66346828 w 52"/>
              <a:gd name="T5" fmla="*/ 6643398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41124" name="Freeform 163"/>
          <p:cNvSpPr>
            <a:spLocks/>
          </p:cNvSpPr>
          <p:nvPr/>
        </p:nvSpPr>
        <p:spPr bwMode="auto">
          <a:xfrm rot="-5400000" flipH="1" flipV="1">
            <a:off x="4752975" y="6088063"/>
            <a:ext cx="77788" cy="201612"/>
          </a:xfrm>
          <a:custGeom>
            <a:avLst/>
            <a:gdLst>
              <a:gd name="T0" fmla="*/ 3812739 w 69"/>
              <a:gd name="T1" fmla="*/ 0 h 550"/>
              <a:gd name="T2" fmla="*/ 13980418 w 69"/>
              <a:gd name="T3" fmla="*/ 38564704 h 550"/>
              <a:gd name="T4" fmla="*/ 87695257 w 69"/>
              <a:gd name="T5" fmla="*/ 73904351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41125" name="Text Box 164"/>
          <p:cNvSpPr txBox="1">
            <a:spLocks noChangeArrowheads="1"/>
          </p:cNvSpPr>
          <p:nvPr/>
        </p:nvSpPr>
        <p:spPr bwMode="auto">
          <a:xfrm>
            <a:off x="3230563" y="3022600"/>
            <a:ext cx="677862" cy="396875"/>
          </a:xfrm>
          <a:prstGeom prst="rect">
            <a:avLst/>
          </a:prstGeom>
          <a:noFill/>
          <a:ln w="9525">
            <a:noFill/>
            <a:miter lim="800000"/>
            <a:headEnd/>
            <a:tailEnd/>
          </a:ln>
        </p:spPr>
        <p:txBody>
          <a:bodyPr wrap="none">
            <a:spAutoFit/>
          </a:bodyPr>
          <a:lstStyle/>
          <a:p>
            <a:pPr algn="l" eaLnBrk="0" hangingPunct="0"/>
            <a:r>
              <a:rPr lang="en-US"/>
              <a:t>ATP</a:t>
            </a:r>
          </a:p>
        </p:txBody>
      </p:sp>
      <p:sp>
        <p:nvSpPr>
          <p:cNvPr id="41126" name="Freeform 165"/>
          <p:cNvSpPr>
            <a:spLocks/>
          </p:cNvSpPr>
          <p:nvPr/>
        </p:nvSpPr>
        <p:spPr bwMode="auto">
          <a:xfrm>
            <a:off x="3902075" y="3298825"/>
            <a:ext cx="514350" cy="1284288"/>
          </a:xfrm>
          <a:custGeom>
            <a:avLst/>
            <a:gdLst>
              <a:gd name="T0" fmla="*/ 0 w 383"/>
              <a:gd name="T1" fmla="*/ 0 h 1058"/>
              <a:gd name="T2" fmla="*/ 658283352 w 383"/>
              <a:gd name="T3" fmla="*/ 744123468 h 1058"/>
              <a:gd name="T4" fmla="*/ 191173040 w 383"/>
              <a:gd name="T5" fmla="*/ 1558974998 h 1058"/>
              <a:gd name="T6" fmla="*/ 0 60000 65536"/>
              <a:gd name="T7" fmla="*/ 0 60000 65536"/>
              <a:gd name="T8" fmla="*/ 0 60000 65536"/>
              <a:gd name="T9" fmla="*/ 0 w 383"/>
              <a:gd name="T10" fmla="*/ 0 h 1058"/>
              <a:gd name="T11" fmla="*/ 383 w 383"/>
              <a:gd name="T12" fmla="*/ 1058 h 1058"/>
            </a:gdLst>
            <a:ahLst/>
            <a:cxnLst>
              <a:cxn ang="T6">
                <a:pos x="T0" y="T1"/>
              </a:cxn>
              <a:cxn ang="T7">
                <a:pos x="T2" y="T3"/>
              </a:cxn>
              <a:cxn ang="T8">
                <a:pos x="T4" y="T5"/>
              </a:cxn>
            </a:cxnLst>
            <a:rect l="T9" t="T10" r="T11" b="T12"/>
            <a:pathLst>
              <a:path w="383" h="1058">
                <a:moveTo>
                  <a:pt x="0" y="0"/>
                </a:moveTo>
                <a:cubicBezTo>
                  <a:pt x="173" y="164"/>
                  <a:pt x="347" y="329"/>
                  <a:pt x="365" y="505"/>
                </a:cubicBezTo>
                <a:cubicBezTo>
                  <a:pt x="383" y="681"/>
                  <a:pt x="244" y="869"/>
                  <a:pt x="106" y="1058"/>
                </a:cubicBezTo>
              </a:path>
            </a:pathLst>
          </a:custGeom>
          <a:noFill/>
          <a:ln w="31750">
            <a:solidFill>
              <a:schemeClr val="tx1"/>
            </a:solidFill>
            <a:round/>
            <a:headEnd/>
            <a:tailEnd type="stealth" w="med" len="med"/>
          </a:ln>
        </p:spPr>
        <p:txBody>
          <a:bodyPr/>
          <a:lstStyle/>
          <a:p>
            <a:endParaRPr lang="en-US"/>
          </a:p>
        </p:txBody>
      </p:sp>
      <p:sp>
        <p:nvSpPr>
          <p:cNvPr id="41127" name="Oval 166"/>
          <p:cNvSpPr>
            <a:spLocks noChangeArrowheads="1"/>
          </p:cNvSpPr>
          <p:nvPr/>
        </p:nvSpPr>
        <p:spPr bwMode="auto">
          <a:xfrm>
            <a:off x="4146550" y="3690938"/>
            <a:ext cx="1063625" cy="652462"/>
          </a:xfrm>
          <a:prstGeom prst="ellipse">
            <a:avLst/>
          </a:prstGeom>
          <a:solidFill>
            <a:srgbClr val="FF3300"/>
          </a:solidFill>
          <a:ln w="9525">
            <a:solidFill>
              <a:srgbClr val="66FF66"/>
            </a:solidFill>
            <a:round/>
            <a:headEnd/>
            <a:tailEnd/>
          </a:ln>
        </p:spPr>
        <p:txBody>
          <a:bodyPr wrap="none" anchor="ctr"/>
          <a:lstStyle/>
          <a:p>
            <a:endParaRPr lang="en-US"/>
          </a:p>
        </p:txBody>
      </p:sp>
      <p:sp>
        <p:nvSpPr>
          <p:cNvPr id="41128" name="Line 167"/>
          <p:cNvSpPr>
            <a:spLocks noChangeShapeType="1"/>
          </p:cNvSpPr>
          <p:nvPr/>
        </p:nvSpPr>
        <p:spPr bwMode="auto">
          <a:xfrm>
            <a:off x="3808413" y="3838575"/>
            <a:ext cx="1717675" cy="0"/>
          </a:xfrm>
          <a:prstGeom prst="line">
            <a:avLst/>
          </a:prstGeom>
          <a:noFill/>
          <a:ln w="38100">
            <a:solidFill>
              <a:schemeClr val="tx1"/>
            </a:solidFill>
            <a:round/>
            <a:headEnd/>
            <a:tailEnd type="stealth" w="med" len="med"/>
          </a:ln>
        </p:spPr>
        <p:txBody>
          <a:bodyPr/>
          <a:lstStyle/>
          <a:p>
            <a:endParaRPr lang="en-US"/>
          </a:p>
        </p:txBody>
      </p:sp>
      <p:sp>
        <p:nvSpPr>
          <p:cNvPr id="41129" name="Line 168"/>
          <p:cNvSpPr>
            <a:spLocks noChangeShapeType="1"/>
          </p:cNvSpPr>
          <p:nvPr/>
        </p:nvSpPr>
        <p:spPr bwMode="auto">
          <a:xfrm flipH="1">
            <a:off x="3775075" y="4214813"/>
            <a:ext cx="1717675" cy="0"/>
          </a:xfrm>
          <a:prstGeom prst="line">
            <a:avLst/>
          </a:prstGeom>
          <a:noFill/>
          <a:ln w="38100">
            <a:solidFill>
              <a:schemeClr val="tx1"/>
            </a:solidFill>
            <a:round/>
            <a:headEnd/>
            <a:tailEnd type="stealth" w="med" len="med"/>
          </a:ln>
        </p:spPr>
        <p:txBody>
          <a:bodyPr/>
          <a:lstStyle/>
          <a:p>
            <a:endParaRPr lang="en-US"/>
          </a:p>
        </p:txBody>
      </p:sp>
      <p:sp>
        <p:nvSpPr>
          <p:cNvPr id="41130" name="Text Box 169"/>
          <p:cNvSpPr txBox="1">
            <a:spLocks noChangeArrowheads="1"/>
          </p:cNvSpPr>
          <p:nvPr/>
        </p:nvSpPr>
        <p:spPr bwMode="auto">
          <a:xfrm>
            <a:off x="2840038" y="3533775"/>
            <a:ext cx="955675" cy="466725"/>
          </a:xfrm>
          <a:prstGeom prst="rect">
            <a:avLst/>
          </a:prstGeom>
          <a:noFill/>
          <a:ln w="9525">
            <a:solidFill>
              <a:schemeClr val="tx2"/>
            </a:solidFill>
            <a:miter lim="800000"/>
            <a:headEnd/>
            <a:tailEnd/>
          </a:ln>
        </p:spPr>
        <p:txBody>
          <a:bodyPr wrap="none">
            <a:spAutoFit/>
          </a:bodyPr>
          <a:lstStyle/>
          <a:p>
            <a:pPr algn="l" eaLnBrk="0" hangingPunct="0"/>
            <a:r>
              <a:rPr lang="en-US" sz="2400"/>
              <a:t>3 Na</a:t>
            </a:r>
            <a:r>
              <a:rPr lang="en-US" sz="2400" baseline="30000"/>
              <a:t>+</a:t>
            </a:r>
          </a:p>
        </p:txBody>
      </p:sp>
      <p:sp>
        <p:nvSpPr>
          <p:cNvPr id="41131" name="Text Box 170"/>
          <p:cNvSpPr txBox="1">
            <a:spLocks noChangeArrowheads="1"/>
          </p:cNvSpPr>
          <p:nvPr/>
        </p:nvSpPr>
        <p:spPr bwMode="auto">
          <a:xfrm>
            <a:off x="5583238" y="3983038"/>
            <a:ext cx="787400" cy="466725"/>
          </a:xfrm>
          <a:prstGeom prst="rect">
            <a:avLst/>
          </a:prstGeom>
          <a:noFill/>
          <a:ln w="9525">
            <a:solidFill>
              <a:srgbClr val="0066FF"/>
            </a:solidFill>
            <a:miter lim="800000"/>
            <a:headEnd/>
            <a:tailEnd/>
          </a:ln>
        </p:spPr>
        <p:txBody>
          <a:bodyPr wrap="none">
            <a:spAutoFit/>
          </a:bodyPr>
          <a:lstStyle/>
          <a:p>
            <a:pPr algn="l" eaLnBrk="0" hangingPunct="0"/>
            <a:r>
              <a:rPr lang="en-US" sz="2400" b="1"/>
              <a:t>2 K</a:t>
            </a:r>
            <a:r>
              <a:rPr lang="en-US" sz="2400" b="1" baseline="30000"/>
              <a:t>+</a:t>
            </a:r>
          </a:p>
        </p:txBody>
      </p:sp>
      <p:sp>
        <p:nvSpPr>
          <p:cNvPr id="41132" name="Text Box 171"/>
          <p:cNvSpPr txBox="1">
            <a:spLocks noChangeArrowheads="1"/>
          </p:cNvSpPr>
          <p:nvPr/>
        </p:nvSpPr>
        <p:spPr bwMode="auto">
          <a:xfrm>
            <a:off x="3308350" y="4498975"/>
            <a:ext cx="706438" cy="396875"/>
          </a:xfrm>
          <a:prstGeom prst="rect">
            <a:avLst/>
          </a:prstGeom>
          <a:noFill/>
          <a:ln w="9525">
            <a:noFill/>
            <a:miter lim="800000"/>
            <a:headEnd/>
            <a:tailEnd/>
          </a:ln>
        </p:spPr>
        <p:txBody>
          <a:bodyPr wrap="none">
            <a:spAutoFit/>
          </a:bodyPr>
          <a:lstStyle/>
          <a:p>
            <a:pPr algn="l" eaLnBrk="0" hangingPunct="0"/>
            <a:r>
              <a:rPr lang="en-US"/>
              <a:t>ADP</a:t>
            </a:r>
          </a:p>
        </p:txBody>
      </p:sp>
      <p:sp>
        <p:nvSpPr>
          <p:cNvPr id="228525" name="Text Box 173"/>
          <p:cNvSpPr txBox="1">
            <a:spLocks noChangeArrowheads="1"/>
          </p:cNvSpPr>
          <p:nvPr/>
        </p:nvSpPr>
        <p:spPr bwMode="auto">
          <a:xfrm>
            <a:off x="1281113" y="2020888"/>
            <a:ext cx="989012" cy="1006475"/>
          </a:xfrm>
          <a:prstGeom prst="rect">
            <a:avLst/>
          </a:prstGeom>
          <a:noFill/>
          <a:ln w="9525">
            <a:noFill/>
            <a:miter lim="800000"/>
            <a:headEnd/>
            <a:tailEnd/>
          </a:ln>
        </p:spPr>
        <p:txBody>
          <a:bodyPr wrap="none">
            <a:spAutoFit/>
          </a:bodyPr>
          <a:lstStyle/>
          <a:p>
            <a:pPr algn="l" eaLnBrk="0" hangingPunct="0"/>
            <a:r>
              <a:rPr lang="en-US" sz="6000"/>
              <a:t>K</a:t>
            </a:r>
            <a:r>
              <a:rPr lang="en-US" sz="6000" baseline="30000"/>
              <a:t>+</a:t>
            </a:r>
          </a:p>
        </p:txBody>
      </p:sp>
      <p:sp>
        <p:nvSpPr>
          <p:cNvPr id="228526" name="Text Box 174"/>
          <p:cNvSpPr txBox="1">
            <a:spLocks noChangeArrowheads="1"/>
          </p:cNvSpPr>
          <p:nvPr/>
        </p:nvSpPr>
        <p:spPr bwMode="auto">
          <a:xfrm>
            <a:off x="6481763" y="2039938"/>
            <a:ext cx="1454150" cy="1006475"/>
          </a:xfrm>
          <a:prstGeom prst="rect">
            <a:avLst/>
          </a:prstGeom>
          <a:noFill/>
          <a:ln w="9525">
            <a:noFill/>
            <a:miter lim="800000"/>
            <a:headEnd/>
            <a:tailEnd/>
          </a:ln>
        </p:spPr>
        <p:txBody>
          <a:bodyPr wrap="none">
            <a:spAutoFit/>
          </a:bodyPr>
          <a:lstStyle/>
          <a:p>
            <a:pPr algn="l" eaLnBrk="0" hangingPunct="0"/>
            <a:r>
              <a:rPr lang="en-US" sz="6000"/>
              <a:t>Na</a:t>
            </a:r>
            <a:r>
              <a:rPr lang="en-US" sz="6000" baseline="30000"/>
              <a:t>+</a:t>
            </a:r>
          </a:p>
        </p:txBody>
      </p:sp>
      <p:sp>
        <p:nvSpPr>
          <p:cNvPr id="228527" name="Rectangle 175"/>
          <p:cNvSpPr>
            <a:spLocks noChangeArrowheads="1"/>
          </p:cNvSpPr>
          <p:nvPr/>
        </p:nvSpPr>
        <p:spPr bwMode="auto">
          <a:xfrm>
            <a:off x="1347788" y="2974975"/>
            <a:ext cx="752475" cy="457200"/>
          </a:xfrm>
          <a:prstGeom prst="rect">
            <a:avLst/>
          </a:prstGeom>
          <a:noFill/>
          <a:ln w="9525">
            <a:noFill/>
            <a:miter lim="800000"/>
            <a:headEnd/>
            <a:tailEnd/>
          </a:ln>
        </p:spPr>
        <p:txBody>
          <a:bodyPr wrap="none">
            <a:spAutoFit/>
          </a:bodyPr>
          <a:lstStyle/>
          <a:p>
            <a:pPr algn="l" eaLnBrk="0" hangingPunct="0"/>
            <a:r>
              <a:rPr lang="en-US" sz="2400"/>
              <a:t>Na+</a:t>
            </a:r>
          </a:p>
        </p:txBody>
      </p:sp>
      <p:sp>
        <p:nvSpPr>
          <p:cNvPr id="228528" name="Rectangle 176"/>
          <p:cNvSpPr>
            <a:spLocks noChangeArrowheads="1"/>
          </p:cNvSpPr>
          <p:nvPr/>
        </p:nvSpPr>
        <p:spPr bwMode="auto">
          <a:xfrm>
            <a:off x="6713538" y="3100388"/>
            <a:ext cx="582612" cy="457200"/>
          </a:xfrm>
          <a:prstGeom prst="rect">
            <a:avLst/>
          </a:prstGeom>
          <a:noFill/>
          <a:ln w="9525">
            <a:noFill/>
            <a:miter lim="800000"/>
            <a:headEnd/>
            <a:tailEnd/>
          </a:ln>
        </p:spPr>
        <p:txBody>
          <a:bodyPr wrap="none">
            <a:spAutoFit/>
          </a:bodyPr>
          <a:lstStyle/>
          <a:p>
            <a:pPr algn="l" eaLnBrk="0" hangingPunct="0"/>
            <a:r>
              <a:rPr lang="en-US" sz="2400" b="1"/>
              <a:t>K+</a:t>
            </a:r>
          </a:p>
        </p:txBody>
      </p:sp>
      <p:sp>
        <p:nvSpPr>
          <p:cNvPr id="41137" name="Text Box 177"/>
          <p:cNvSpPr txBox="1">
            <a:spLocks noChangeArrowheads="1"/>
          </p:cNvSpPr>
          <p:nvPr/>
        </p:nvSpPr>
        <p:spPr bwMode="auto">
          <a:xfrm>
            <a:off x="2919413" y="1411288"/>
            <a:ext cx="1244600" cy="519112"/>
          </a:xfrm>
          <a:prstGeom prst="rect">
            <a:avLst/>
          </a:prstGeom>
          <a:noFill/>
          <a:ln w="9525">
            <a:noFill/>
            <a:miter lim="800000"/>
            <a:headEnd/>
            <a:tailEnd/>
          </a:ln>
        </p:spPr>
        <p:txBody>
          <a:bodyPr>
            <a:spAutoFit/>
          </a:bodyPr>
          <a:lstStyle/>
          <a:p>
            <a:pPr algn="r" eaLnBrk="0" hangingPunct="0"/>
            <a:r>
              <a:rPr lang="en-US" sz="2800" i="1">
                <a:latin typeface="Times New Roman" pitchFamily="18" charset="0"/>
              </a:rPr>
              <a:t>inside</a:t>
            </a:r>
          </a:p>
        </p:txBody>
      </p:sp>
      <p:sp>
        <p:nvSpPr>
          <p:cNvPr id="41138" name="Text Box 178"/>
          <p:cNvSpPr txBox="1">
            <a:spLocks noChangeArrowheads="1"/>
          </p:cNvSpPr>
          <p:nvPr/>
        </p:nvSpPr>
        <p:spPr bwMode="auto">
          <a:xfrm>
            <a:off x="5162550" y="1398588"/>
            <a:ext cx="1211263" cy="519112"/>
          </a:xfrm>
          <a:prstGeom prst="rect">
            <a:avLst/>
          </a:prstGeom>
          <a:noFill/>
          <a:ln w="9525">
            <a:noFill/>
            <a:miter lim="800000"/>
            <a:headEnd/>
            <a:tailEnd/>
          </a:ln>
        </p:spPr>
        <p:txBody>
          <a:bodyPr wrap="none">
            <a:spAutoFit/>
          </a:bodyPr>
          <a:lstStyle/>
          <a:p>
            <a:pPr algn="l" eaLnBrk="0" hangingPunct="0"/>
            <a:r>
              <a:rPr lang="en-US" sz="2800" i="1">
                <a:latin typeface="Times New Roman" pitchFamily="18" charset="0"/>
              </a:rPr>
              <a:t>outside</a:t>
            </a:r>
          </a:p>
        </p:txBody>
      </p:sp>
      <p:sp>
        <p:nvSpPr>
          <p:cNvPr id="228531" name="Text Box 179"/>
          <p:cNvSpPr txBox="1">
            <a:spLocks noChangeArrowheads="1"/>
          </p:cNvSpPr>
          <p:nvPr/>
        </p:nvSpPr>
        <p:spPr bwMode="auto">
          <a:xfrm>
            <a:off x="5486400" y="4419600"/>
            <a:ext cx="3317875" cy="1187450"/>
          </a:xfrm>
          <a:prstGeom prst="rect">
            <a:avLst/>
          </a:prstGeom>
          <a:noFill/>
          <a:ln w="9525" algn="ctr">
            <a:noFill/>
            <a:miter lim="800000"/>
            <a:headEnd/>
            <a:tailEnd/>
          </a:ln>
        </p:spPr>
        <p:txBody>
          <a:bodyPr>
            <a:spAutoFit/>
          </a:bodyPr>
          <a:lstStyle/>
          <a:p>
            <a:pPr algn="l" eaLnBrk="0" hangingPunct="0"/>
            <a:r>
              <a:rPr lang="en-US" sz="2400" i="1">
                <a:solidFill>
                  <a:schemeClr val="hlink"/>
                </a:solidFill>
                <a:latin typeface="Times New Roman" pitchFamily="18" charset="0"/>
              </a:rPr>
              <a:t>Remember: sodium is pumped out of the cell, potassium is pumped in...</a:t>
            </a:r>
          </a:p>
        </p:txBody>
      </p:sp>
      <p:sp>
        <p:nvSpPr>
          <p:cNvPr id="41140" name="Text Box 180"/>
          <p:cNvSpPr txBox="1">
            <a:spLocks noChangeArrowheads="1"/>
          </p:cNvSpPr>
          <p:nvPr/>
        </p:nvSpPr>
        <p:spPr bwMode="auto">
          <a:xfrm>
            <a:off x="5257800" y="5638800"/>
            <a:ext cx="3368675" cy="701675"/>
          </a:xfrm>
          <a:prstGeom prst="rect">
            <a:avLst/>
          </a:prstGeom>
          <a:noFill/>
          <a:ln w="9525">
            <a:noFill/>
            <a:miter lim="800000"/>
            <a:headEnd/>
            <a:tailEnd/>
          </a:ln>
        </p:spPr>
        <p:txBody>
          <a:bodyPr>
            <a:spAutoFit/>
          </a:bodyPr>
          <a:lstStyle/>
          <a:p>
            <a:pPr algn="l"/>
            <a:r>
              <a:rPr lang="en-US"/>
              <a:t>This pump is electrogenic, it contributes slightly to RMP</a:t>
            </a:r>
          </a:p>
        </p:txBody>
      </p:sp>
      <p:sp>
        <p:nvSpPr>
          <p:cNvPr id="41141" name="Text Box 181"/>
          <p:cNvSpPr txBox="1">
            <a:spLocks noChangeArrowheads="1"/>
          </p:cNvSpPr>
          <p:nvPr/>
        </p:nvSpPr>
        <p:spPr bwMode="auto">
          <a:xfrm>
            <a:off x="533400" y="152400"/>
            <a:ext cx="8270875" cy="757130"/>
          </a:xfrm>
          <a:prstGeom prst="rect">
            <a:avLst/>
          </a:prstGeom>
          <a:noFill/>
          <a:ln w="38100" algn="ctr">
            <a:noFill/>
            <a:miter lim="800000"/>
            <a:headEnd/>
            <a:tailEnd/>
          </a:ln>
        </p:spPr>
        <p:txBody>
          <a:bodyPr>
            <a:spAutoFit/>
          </a:bodyPr>
          <a:lstStyle/>
          <a:p>
            <a:pPr>
              <a:lnSpc>
                <a:spcPct val="90000"/>
              </a:lnSpc>
              <a:spcBef>
                <a:spcPct val="20000"/>
              </a:spcBef>
            </a:pPr>
            <a:r>
              <a:rPr lang="en-US" sz="2400" b="1" dirty="0">
                <a:solidFill>
                  <a:srgbClr val="3366FF"/>
                </a:solidFill>
              </a:rPr>
              <a:t>What keeps the ion gradients from running down?  The sodium/potassium </a:t>
            </a:r>
            <a:r>
              <a:rPr lang="en-US" sz="2400" b="1" dirty="0" err="1">
                <a:solidFill>
                  <a:srgbClr val="3366FF"/>
                </a:solidFill>
              </a:rPr>
              <a:t>ATPase</a:t>
            </a:r>
            <a:r>
              <a:rPr lang="en-US" sz="2400" b="1" dirty="0">
                <a:solidFill>
                  <a:srgbClr val="3366FF"/>
                </a:solidFill>
              </a:rPr>
              <a:t> </a:t>
            </a:r>
          </a:p>
        </p:txBody>
      </p:sp>
      <p:sp>
        <p:nvSpPr>
          <p:cNvPr id="41142" name="Text Box 182"/>
          <p:cNvSpPr txBox="1">
            <a:spLocks noChangeArrowheads="1"/>
          </p:cNvSpPr>
          <p:nvPr/>
        </p:nvSpPr>
        <p:spPr bwMode="auto">
          <a:xfrm>
            <a:off x="228600" y="4843463"/>
            <a:ext cx="3810000" cy="2014537"/>
          </a:xfrm>
          <a:prstGeom prst="rect">
            <a:avLst/>
          </a:prstGeom>
          <a:noFill/>
          <a:ln w="38100" algn="ctr">
            <a:noFill/>
            <a:miter lim="800000"/>
            <a:headEnd/>
            <a:tailEnd/>
          </a:ln>
        </p:spPr>
        <p:txBody>
          <a:bodyPr>
            <a:spAutoFit/>
          </a:bodyPr>
          <a:lstStyle/>
          <a:p>
            <a:r>
              <a:rPr lang="en-US" sz="1800"/>
              <a:t>Integral membrane protein found in all cells which “pumps” (against their gradients across the membrane) Na and K.</a:t>
            </a:r>
          </a:p>
          <a:p>
            <a:r>
              <a:rPr lang="en-US" sz="1800"/>
              <a:t>Fueled by ATP</a:t>
            </a:r>
          </a:p>
          <a:p>
            <a:pPr lvl="1"/>
            <a:r>
              <a:rPr lang="en-US" sz="1800"/>
              <a:t>ATP         ADP + P</a:t>
            </a:r>
            <a:r>
              <a:rPr lang="en-US" sz="1800" i="1"/>
              <a:t>i  + energy</a:t>
            </a:r>
          </a:p>
          <a:p>
            <a:endParaRPr lang="en-US" sz="1800"/>
          </a:p>
        </p:txBody>
      </p:sp>
      <p:sp>
        <p:nvSpPr>
          <p:cNvPr id="41143" name="Line 183"/>
          <p:cNvSpPr>
            <a:spLocks noChangeShapeType="1"/>
          </p:cNvSpPr>
          <p:nvPr/>
        </p:nvSpPr>
        <p:spPr bwMode="auto">
          <a:xfrm>
            <a:off x="1219200" y="6400800"/>
            <a:ext cx="381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8525"/>
                                        </p:tgtEl>
                                        <p:attrNameLst>
                                          <p:attrName>style.visibility</p:attrName>
                                        </p:attrNameLst>
                                      </p:cBhvr>
                                      <p:to>
                                        <p:strVal val="visible"/>
                                      </p:to>
                                    </p:set>
                                    <p:animEffect transition="in" filter="checkerboard(across)">
                                      <p:cBhvr>
                                        <p:cTn id="7" dur="500"/>
                                        <p:tgtEl>
                                          <p:spTgt spid="2285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8527"/>
                                        </p:tgtEl>
                                        <p:attrNameLst>
                                          <p:attrName>style.visibility</p:attrName>
                                        </p:attrNameLst>
                                      </p:cBhvr>
                                      <p:to>
                                        <p:strVal val="visible"/>
                                      </p:to>
                                    </p:set>
                                    <p:animEffect transition="in" filter="checkerboard(across)">
                                      <p:cBhvr>
                                        <p:cTn id="10" dur="500"/>
                                        <p:tgtEl>
                                          <p:spTgt spid="22852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8526"/>
                                        </p:tgtEl>
                                        <p:attrNameLst>
                                          <p:attrName>style.visibility</p:attrName>
                                        </p:attrNameLst>
                                      </p:cBhvr>
                                      <p:to>
                                        <p:strVal val="visible"/>
                                      </p:to>
                                    </p:set>
                                    <p:animEffect transition="in" filter="checkerboard(across)">
                                      <p:cBhvr>
                                        <p:cTn id="13" dur="500"/>
                                        <p:tgtEl>
                                          <p:spTgt spid="22852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8528"/>
                                        </p:tgtEl>
                                        <p:attrNameLst>
                                          <p:attrName>style.visibility</p:attrName>
                                        </p:attrNameLst>
                                      </p:cBhvr>
                                      <p:to>
                                        <p:strVal val="visible"/>
                                      </p:to>
                                    </p:set>
                                    <p:animEffect transition="in" filter="checkerboard(across)">
                                      <p:cBhvr>
                                        <p:cTn id="16" dur="500"/>
                                        <p:tgtEl>
                                          <p:spTgt spid="2285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8531"/>
                                        </p:tgtEl>
                                        <p:attrNameLst>
                                          <p:attrName>style.visibility</p:attrName>
                                        </p:attrNameLst>
                                      </p:cBhvr>
                                      <p:to>
                                        <p:strVal val="visible"/>
                                      </p:to>
                                    </p:set>
                                    <p:animEffect transition="in" filter="dissolve">
                                      <p:cBhvr>
                                        <p:cTn id="21" dur="500"/>
                                        <p:tgtEl>
                                          <p:spTgt spid="228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525" grpId="0"/>
      <p:bldP spid="228526" grpId="0"/>
      <p:bldP spid="228527" grpId="0"/>
      <p:bldP spid="228528" grpId="0"/>
      <p:bldP spid="2285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9063" y="188913"/>
            <a:ext cx="3373437" cy="5021262"/>
          </a:xfrm>
          <a:prstGeom prst="rect">
            <a:avLst/>
          </a:prstGeom>
          <a:solidFill>
            <a:srgbClr val="FFFF99"/>
          </a:solidFill>
          <a:ln w="38100">
            <a:noFill/>
            <a:miter lim="800000"/>
            <a:headEnd/>
            <a:tailEnd/>
          </a:ln>
        </p:spPr>
        <p:txBody>
          <a:bodyPr lIns="102563" tIns="51282" rIns="102563" bIns="51282">
            <a:spAutoFit/>
          </a:bodyPr>
          <a:lstStyle/>
          <a:p>
            <a:pPr defTabSz="1025525"/>
            <a:r>
              <a:rPr lang="en-US" sz="2000" b="1">
                <a:solidFill>
                  <a:srgbClr val="145E66"/>
                </a:solidFill>
              </a:rPr>
              <a:t>Sodium channels have 2 gates, a normal </a:t>
            </a:r>
            <a:r>
              <a:rPr lang="en-US" sz="2000" b="1">
                <a:solidFill>
                  <a:schemeClr val="hlink"/>
                </a:solidFill>
              </a:rPr>
              <a:t>voltage (activation) gate</a:t>
            </a:r>
            <a:r>
              <a:rPr lang="en-US" sz="2000" b="1">
                <a:solidFill>
                  <a:srgbClr val="145E66"/>
                </a:solidFill>
              </a:rPr>
              <a:t> (which is closed at rest) and an </a:t>
            </a:r>
            <a:r>
              <a:rPr lang="en-US" sz="2000" b="1">
                <a:solidFill>
                  <a:schemeClr val="hlink"/>
                </a:solidFill>
              </a:rPr>
              <a:t>inactivation gate </a:t>
            </a:r>
            <a:r>
              <a:rPr lang="en-US" sz="2000" b="1">
                <a:solidFill>
                  <a:srgbClr val="145E66"/>
                </a:solidFill>
              </a:rPr>
              <a:t>(which is open at rest). The rapid opening of the voltage gate lets Na</a:t>
            </a:r>
            <a:r>
              <a:rPr lang="en-US" sz="2000" b="1" baseline="30000">
                <a:solidFill>
                  <a:srgbClr val="145E66"/>
                </a:solidFill>
              </a:rPr>
              <a:t>+</a:t>
            </a:r>
            <a:r>
              <a:rPr lang="en-US" sz="2000" b="1">
                <a:solidFill>
                  <a:srgbClr val="145E66"/>
                </a:solidFill>
              </a:rPr>
              <a:t> rush in and depolarizes the cell.  This is immediately followed by closing of the inactivation gate which stops the Na</a:t>
            </a:r>
            <a:r>
              <a:rPr lang="en-US" sz="2000" b="1" baseline="30000">
                <a:solidFill>
                  <a:srgbClr val="145E66"/>
                </a:solidFill>
              </a:rPr>
              <a:t>+</a:t>
            </a:r>
            <a:r>
              <a:rPr lang="en-US" sz="2000" b="1">
                <a:solidFill>
                  <a:srgbClr val="145E66"/>
                </a:solidFill>
              </a:rPr>
              <a:t> influx.  At the same time the K</a:t>
            </a:r>
            <a:r>
              <a:rPr lang="en-US" sz="2000" b="1" baseline="30000">
                <a:solidFill>
                  <a:srgbClr val="145E66"/>
                </a:solidFill>
              </a:rPr>
              <a:t>+</a:t>
            </a:r>
            <a:r>
              <a:rPr lang="en-US" sz="2000" b="1">
                <a:solidFill>
                  <a:srgbClr val="145E66"/>
                </a:solidFill>
              </a:rPr>
              <a:t> gate opens letting K</a:t>
            </a:r>
            <a:r>
              <a:rPr lang="en-US" sz="2000" b="1" baseline="30000">
                <a:solidFill>
                  <a:srgbClr val="145E66"/>
                </a:solidFill>
              </a:rPr>
              <a:t>+</a:t>
            </a:r>
            <a:r>
              <a:rPr lang="en-US" sz="2000" b="1">
                <a:solidFill>
                  <a:srgbClr val="145E66"/>
                </a:solidFill>
              </a:rPr>
              <a:t> efflux (repolarization).</a:t>
            </a:r>
          </a:p>
        </p:txBody>
      </p:sp>
      <p:sp>
        <p:nvSpPr>
          <p:cNvPr id="9220" name="Text Box 4"/>
          <p:cNvSpPr txBox="1">
            <a:spLocks noChangeArrowheads="1"/>
          </p:cNvSpPr>
          <p:nvPr/>
        </p:nvSpPr>
        <p:spPr bwMode="auto">
          <a:xfrm>
            <a:off x="6284913" y="6330950"/>
            <a:ext cx="2311400" cy="306388"/>
          </a:xfrm>
          <a:prstGeom prst="rect">
            <a:avLst/>
          </a:prstGeom>
          <a:noFill/>
          <a:ln w="9525">
            <a:noFill/>
            <a:miter lim="800000"/>
            <a:headEnd/>
            <a:tailEnd/>
          </a:ln>
        </p:spPr>
        <p:txBody>
          <a:bodyPr lIns="102577" tIns="51289" rIns="102577" bIns="51289">
            <a:spAutoFit/>
          </a:bodyPr>
          <a:lstStyle/>
          <a:p>
            <a:pPr algn="ctr" defTabSz="1025525" eaLnBrk="1" hangingPunct="1">
              <a:spcBef>
                <a:spcPct val="50000"/>
              </a:spcBef>
            </a:pPr>
            <a:r>
              <a:rPr lang="en-US" sz="1300">
                <a:solidFill>
                  <a:srgbClr val="000099"/>
                </a:solidFill>
                <a:latin typeface="Verdana" pitchFamily="34" charset="0"/>
              </a:rPr>
              <a:t>Widmaier, et al., 2006</a:t>
            </a:r>
          </a:p>
        </p:txBody>
      </p:sp>
      <p:pic>
        <p:nvPicPr>
          <p:cNvPr id="9221" name="Picture 5" descr="f6-18_behavior_of_volta_c"/>
          <p:cNvPicPr>
            <a:picLocks noChangeAspect="1" noChangeArrowheads="1"/>
          </p:cNvPicPr>
          <p:nvPr/>
        </p:nvPicPr>
        <p:blipFill>
          <a:blip r:embed="rId2" cstate="print"/>
          <a:srcRect/>
          <a:stretch>
            <a:fillRect/>
          </a:stretch>
        </p:blipFill>
        <p:spPr bwMode="auto">
          <a:xfrm>
            <a:off x="3663950" y="0"/>
            <a:ext cx="548005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Hodgekin</a:t>
            </a:r>
            <a:r>
              <a:rPr lang="en-US" b="1" dirty="0" smtClean="0"/>
              <a:t> and Huxley</a:t>
            </a:r>
            <a:r>
              <a:rPr lang="en-US" dirty="0" smtClean="0"/>
              <a:t> put one of these neurons in an </a:t>
            </a:r>
            <a:r>
              <a:rPr lang="en-US" dirty="0" err="1" smtClean="0"/>
              <a:t>isosmotic</a:t>
            </a:r>
            <a:r>
              <a:rPr lang="en-US" dirty="0" smtClean="0"/>
              <a:t> solution and inserted four wires along the axon, distal to the hillock. The first wire was attached to an instrument that can inject a positive charge into the cell (increasing its membrane potential). The next three wires (R1, R2, R3) received the signal and measured the resulting charge.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p>
            <a:fld id="{791A30A8-3071-4DDB-92AC-ACB3778802F5}" type="slidenum">
              <a:rPr lang="en-US" smtClean="0"/>
              <a:pPr/>
              <a:t>33</a:t>
            </a:fld>
            <a:endParaRPr lang="en-US" smtClean="0"/>
          </a:p>
        </p:txBody>
      </p:sp>
      <p:sp>
        <p:nvSpPr>
          <p:cNvPr id="54275" name="Line 2"/>
          <p:cNvSpPr>
            <a:spLocks noChangeShapeType="1"/>
          </p:cNvSpPr>
          <p:nvPr/>
        </p:nvSpPr>
        <p:spPr bwMode="auto">
          <a:xfrm>
            <a:off x="1447800" y="4495800"/>
            <a:ext cx="7162800" cy="0"/>
          </a:xfrm>
          <a:prstGeom prst="line">
            <a:avLst/>
          </a:prstGeom>
          <a:noFill/>
          <a:ln w="9525">
            <a:solidFill>
              <a:schemeClr val="tx1"/>
            </a:solidFill>
            <a:round/>
            <a:headEnd/>
            <a:tailEnd/>
          </a:ln>
        </p:spPr>
        <p:txBody>
          <a:bodyPr/>
          <a:lstStyle/>
          <a:p>
            <a:endParaRPr lang="en-US"/>
          </a:p>
        </p:txBody>
      </p:sp>
      <p:sp>
        <p:nvSpPr>
          <p:cNvPr id="54276" name="AutoShape 3"/>
          <p:cNvSpPr>
            <a:spLocks noChangeArrowheads="1"/>
          </p:cNvSpPr>
          <p:nvPr/>
        </p:nvSpPr>
        <p:spPr bwMode="auto">
          <a:xfrm rot="5381559">
            <a:off x="4152900" y="2476500"/>
            <a:ext cx="914400" cy="7239000"/>
          </a:xfrm>
          <a:prstGeom prst="can">
            <a:avLst>
              <a:gd name="adj" fmla="val 48856"/>
            </a:avLst>
          </a:prstGeom>
          <a:solidFill>
            <a:schemeClr val="bg1"/>
          </a:solidFill>
          <a:ln w="12700">
            <a:solidFill>
              <a:schemeClr val="tx1"/>
            </a:solidFill>
            <a:round/>
            <a:headEnd/>
            <a:tailEnd/>
          </a:ln>
        </p:spPr>
        <p:txBody>
          <a:bodyPr wrap="none" anchor="ctr"/>
          <a:lstStyle/>
          <a:p>
            <a:endParaRPr lang="en-US"/>
          </a:p>
        </p:txBody>
      </p:sp>
      <p:sp>
        <p:nvSpPr>
          <p:cNvPr id="54277" name="Text Box 4"/>
          <p:cNvSpPr txBox="1">
            <a:spLocks noChangeArrowheads="1"/>
          </p:cNvSpPr>
          <p:nvPr/>
        </p:nvSpPr>
        <p:spPr bwMode="auto">
          <a:xfrm>
            <a:off x="3657600" y="4419600"/>
            <a:ext cx="914400" cy="366713"/>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time</a:t>
            </a:r>
          </a:p>
        </p:txBody>
      </p:sp>
      <p:sp>
        <p:nvSpPr>
          <p:cNvPr id="54278" name="Text Box 5"/>
          <p:cNvSpPr txBox="1">
            <a:spLocks noChangeArrowheads="1"/>
          </p:cNvSpPr>
          <p:nvPr/>
        </p:nvSpPr>
        <p:spPr bwMode="auto">
          <a:xfrm>
            <a:off x="0" y="2362200"/>
            <a:ext cx="10668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Voltage (mV)</a:t>
            </a:r>
          </a:p>
        </p:txBody>
      </p:sp>
      <p:sp>
        <p:nvSpPr>
          <p:cNvPr id="54279" name="AutoShape 6"/>
          <p:cNvSpPr>
            <a:spLocks noChangeArrowheads="1"/>
          </p:cNvSpPr>
          <p:nvPr/>
        </p:nvSpPr>
        <p:spPr bwMode="auto">
          <a:xfrm>
            <a:off x="1909763" y="52578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4280" name="Freeform 7"/>
          <p:cNvSpPr>
            <a:spLocks/>
          </p:cNvSpPr>
          <p:nvPr/>
        </p:nvSpPr>
        <p:spPr bwMode="auto">
          <a:xfrm>
            <a:off x="1066800" y="50165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4281" name="AutoShape 8"/>
          <p:cNvSpPr>
            <a:spLocks noChangeArrowheads="1"/>
          </p:cNvSpPr>
          <p:nvPr/>
        </p:nvSpPr>
        <p:spPr bwMode="auto">
          <a:xfrm>
            <a:off x="3657600" y="51943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sz="2400">
              <a:solidFill>
                <a:schemeClr val="accent2"/>
              </a:solidFill>
              <a:latin typeface="Times New Roman" pitchFamily="18" charset="0"/>
            </a:endParaRPr>
          </a:p>
        </p:txBody>
      </p:sp>
      <p:sp>
        <p:nvSpPr>
          <p:cNvPr id="54282" name="Freeform 9"/>
          <p:cNvSpPr>
            <a:spLocks/>
          </p:cNvSpPr>
          <p:nvPr/>
        </p:nvSpPr>
        <p:spPr bwMode="auto">
          <a:xfrm>
            <a:off x="2814638" y="49530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4283" name="AutoShape 10"/>
          <p:cNvSpPr>
            <a:spLocks noChangeArrowheads="1"/>
          </p:cNvSpPr>
          <p:nvPr/>
        </p:nvSpPr>
        <p:spPr bwMode="auto">
          <a:xfrm>
            <a:off x="5257800"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4284" name="Freeform 11"/>
          <p:cNvSpPr>
            <a:spLocks/>
          </p:cNvSpPr>
          <p:nvPr/>
        </p:nvSpPr>
        <p:spPr bwMode="auto">
          <a:xfrm>
            <a:off x="4414838"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4285" name="AutoShape 12"/>
          <p:cNvSpPr>
            <a:spLocks noChangeArrowheads="1"/>
          </p:cNvSpPr>
          <p:nvPr/>
        </p:nvSpPr>
        <p:spPr bwMode="auto">
          <a:xfrm>
            <a:off x="7015163"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4286" name="Freeform 13"/>
          <p:cNvSpPr>
            <a:spLocks/>
          </p:cNvSpPr>
          <p:nvPr/>
        </p:nvSpPr>
        <p:spPr bwMode="auto">
          <a:xfrm>
            <a:off x="6172200"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4287" name="Text Box 14"/>
          <p:cNvSpPr txBox="1">
            <a:spLocks noChangeArrowheads="1"/>
          </p:cNvSpPr>
          <p:nvPr/>
        </p:nvSpPr>
        <p:spPr bwMode="auto">
          <a:xfrm>
            <a:off x="1223963" y="4724400"/>
            <a:ext cx="9144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Stim Elec</a:t>
            </a:r>
          </a:p>
        </p:txBody>
      </p:sp>
      <p:sp>
        <p:nvSpPr>
          <p:cNvPr id="54288" name="Text Box 15"/>
          <p:cNvSpPr txBox="1">
            <a:spLocks noChangeArrowheads="1"/>
          </p:cNvSpPr>
          <p:nvPr/>
        </p:nvSpPr>
        <p:spPr bwMode="auto">
          <a:xfrm>
            <a:off x="3276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1</a:t>
            </a:r>
          </a:p>
        </p:txBody>
      </p:sp>
      <p:sp>
        <p:nvSpPr>
          <p:cNvPr id="54289" name="Text Box 16"/>
          <p:cNvSpPr txBox="1">
            <a:spLocks noChangeArrowheads="1"/>
          </p:cNvSpPr>
          <p:nvPr/>
        </p:nvSpPr>
        <p:spPr bwMode="auto">
          <a:xfrm>
            <a:off x="48768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2</a:t>
            </a:r>
          </a:p>
        </p:txBody>
      </p:sp>
      <p:sp>
        <p:nvSpPr>
          <p:cNvPr id="54290" name="Text Box 17"/>
          <p:cNvSpPr txBox="1">
            <a:spLocks noChangeArrowheads="1"/>
          </p:cNvSpPr>
          <p:nvPr/>
        </p:nvSpPr>
        <p:spPr bwMode="auto">
          <a:xfrm>
            <a:off x="6705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3</a:t>
            </a:r>
          </a:p>
        </p:txBody>
      </p:sp>
      <p:sp>
        <p:nvSpPr>
          <p:cNvPr id="170002" name="Text Box 18"/>
          <p:cNvSpPr txBox="1">
            <a:spLocks noChangeArrowheads="1"/>
          </p:cNvSpPr>
          <p:nvPr/>
        </p:nvSpPr>
        <p:spPr bwMode="auto">
          <a:xfrm>
            <a:off x="13716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0003" name="Rectangle 19"/>
          <p:cNvSpPr>
            <a:spLocks noChangeArrowheads="1"/>
          </p:cNvSpPr>
          <p:nvPr/>
        </p:nvSpPr>
        <p:spPr bwMode="auto">
          <a:xfrm>
            <a:off x="1676400" y="4038600"/>
            <a:ext cx="304800" cy="457200"/>
          </a:xfrm>
          <a:prstGeom prst="rect">
            <a:avLst/>
          </a:prstGeom>
          <a:solidFill>
            <a:schemeClr val="bg1"/>
          </a:solidFill>
          <a:ln w="28575">
            <a:solidFill>
              <a:schemeClr val="accent1"/>
            </a:solidFill>
            <a:miter lim="800000"/>
            <a:headEnd/>
            <a:tailEnd/>
          </a:ln>
        </p:spPr>
        <p:txBody>
          <a:bodyPr wrap="none" anchor="ctr"/>
          <a:lstStyle/>
          <a:p>
            <a:endParaRPr lang="en-US" sz="2400" b="1">
              <a:latin typeface="Times New Roman" pitchFamily="18" charset="0"/>
            </a:endParaRPr>
          </a:p>
        </p:txBody>
      </p:sp>
      <p:sp>
        <p:nvSpPr>
          <p:cNvPr id="54293" name="Line 20"/>
          <p:cNvSpPr>
            <a:spLocks noChangeShapeType="1"/>
          </p:cNvSpPr>
          <p:nvPr/>
        </p:nvSpPr>
        <p:spPr bwMode="auto">
          <a:xfrm>
            <a:off x="1447800" y="4495800"/>
            <a:ext cx="762000" cy="0"/>
          </a:xfrm>
          <a:prstGeom prst="line">
            <a:avLst/>
          </a:prstGeom>
          <a:noFill/>
          <a:ln w="28575">
            <a:solidFill>
              <a:schemeClr val="tx1"/>
            </a:solidFill>
            <a:round/>
            <a:headEnd/>
            <a:tailEnd/>
          </a:ln>
        </p:spPr>
        <p:txBody>
          <a:bodyPr/>
          <a:lstStyle/>
          <a:p>
            <a:endParaRPr lang="en-US"/>
          </a:p>
        </p:txBody>
      </p:sp>
      <p:sp>
        <p:nvSpPr>
          <p:cNvPr id="170005" name="Freeform 21"/>
          <p:cNvSpPr>
            <a:spLocks/>
          </p:cNvSpPr>
          <p:nvPr/>
        </p:nvSpPr>
        <p:spPr bwMode="auto">
          <a:xfrm>
            <a:off x="3335338" y="4140200"/>
            <a:ext cx="725487" cy="377825"/>
          </a:xfrm>
          <a:custGeom>
            <a:avLst/>
            <a:gdLst>
              <a:gd name="T0" fmla="*/ 0 w 457"/>
              <a:gd name="T1" fmla="*/ 599797232 h 238"/>
              <a:gd name="T2" fmla="*/ 191531741 w 457"/>
              <a:gd name="T3" fmla="*/ 408265307 h 238"/>
              <a:gd name="T4" fmla="*/ 211693022 w 457"/>
              <a:gd name="T5" fmla="*/ 22682200 h 238"/>
              <a:gd name="T6" fmla="*/ 234373613 w 457"/>
              <a:gd name="T7" fmla="*/ 88206265 h 238"/>
              <a:gd name="T8" fmla="*/ 297378252 w 457"/>
              <a:gd name="T9" fmla="*/ 108367534 h 238"/>
              <a:gd name="T10" fmla="*/ 660280505 w 457"/>
              <a:gd name="T11" fmla="*/ 216733481 h 238"/>
              <a:gd name="T12" fmla="*/ 1151709908 w 457"/>
              <a:gd name="T13" fmla="*/ 556955381 h 238"/>
              <a:gd name="T14" fmla="*/ 0 60000 65536"/>
              <a:gd name="T15" fmla="*/ 0 60000 65536"/>
              <a:gd name="T16" fmla="*/ 0 60000 65536"/>
              <a:gd name="T17" fmla="*/ 0 60000 65536"/>
              <a:gd name="T18" fmla="*/ 0 60000 65536"/>
              <a:gd name="T19" fmla="*/ 0 60000 65536"/>
              <a:gd name="T20" fmla="*/ 0 60000 65536"/>
              <a:gd name="T21" fmla="*/ 0 w 457"/>
              <a:gd name="T22" fmla="*/ 0 h 238"/>
              <a:gd name="T23" fmla="*/ 457 w 45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238">
                <a:moveTo>
                  <a:pt x="0" y="238"/>
                </a:moveTo>
                <a:cubicBezTo>
                  <a:pt x="62" y="223"/>
                  <a:pt x="56" y="217"/>
                  <a:pt x="76" y="162"/>
                </a:cubicBezTo>
                <a:cubicBezTo>
                  <a:pt x="79" y="111"/>
                  <a:pt x="77" y="60"/>
                  <a:pt x="84" y="9"/>
                </a:cubicBezTo>
                <a:cubicBezTo>
                  <a:pt x="85" y="0"/>
                  <a:pt x="87" y="29"/>
                  <a:pt x="93" y="35"/>
                </a:cubicBezTo>
                <a:cubicBezTo>
                  <a:pt x="99" y="41"/>
                  <a:pt x="110" y="40"/>
                  <a:pt x="118" y="43"/>
                </a:cubicBezTo>
                <a:cubicBezTo>
                  <a:pt x="164" y="73"/>
                  <a:pt x="210" y="72"/>
                  <a:pt x="262" y="86"/>
                </a:cubicBezTo>
                <a:cubicBezTo>
                  <a:pt x="299" y="188"/>
                  <a:pt x="343" y="221"/>
                  <a:pt x="457" y="221"/>
                </a:cubicBezTo>
              </a:path>
            </a:pathLst>
          </a:custGeom>
          <a:noFill/>
          <a:ln w="28575" cmpd="sng">
            <a:solidFill>
              <a:schemeClr val="accent1"/>
            </a:solidFill>
            <a:round/>
            <a:headEnd/>
            <a:tailEnd/>
          </a:ln>
        </p:spPr>
        <p:txBody>
          <a:bodyPr/>
          <a:lstStyle/>
          <a:p>
            <a:endParaRPr lang="en-US"/>
          </a:p>
        </p:txBody>
      </p:sp>
      <p:sp>
        <p:nvSpPr>
          <p:cNvPr id="170006" name="Freeform 22"/>
          <p:cNvSpPr>
            <a:spLocks/>
          </p:cNvSpPr>
          <p:nvPr/>
        </p:nvSpPr>
        <p:spPr bwMode="auto">
          <a:xfrm>
            <a:off x="4989513" y="4262438"/>
            <a:ext cx="779462" cy="230187"/>
          </a:xfrm>
          <a:custGeom>
            <a:avLst/>
            <a:gdLst>
              <a:gd name="T0" fmla="*/ 0 w 491"/>
              <a:gd name="T1" fmla="*/ 342740460 h 145"/>
              <a:gd name="T2" fmla="*/ 211693036 w 491"/>
              <a:gd name="T3" fmla="*/ 257055370 h 145"/>
              <a:gd name="T4" fmla="*/ 320058864 w 491"/>
              <a:gd name="T5" fmla="*/ 0 h 145"/>
              <a:gd name="T6" fmla="*/ 574595312 w 491"/>
              <a:gd name="T7" fmla="*/ 108365694 h 145"/>
              <a:gd name="T8" fmla="*/ 851812451 w 491"/>
              <a:gd name="T9" fmla="*/ 214212031 h 145"/>
              <a:gd name="T10" fmla="*/ 1237395220 w 491"/>
              <a:gd name="T11" fmla="*/ 342740460 h 145"/>
              <a:gd name="T12" fmla="*/ 0 60000 65536"/>
              <a:gd name="T13" fmla="*/ 0 60000 65536"/>
              <a:gd name="T14" fmla="*/ 0 60000 65536"/>
              <a:gd name="T15" fmla="*/ 0 60000 65536"/>
              <a:gd name="T16" fmla="*/ 0 60000 65536"/>
              <a:gd name="T17" fmla="*/ 0 60000 65536"/>
              <a:gd name="T18" fmla="*/ 0 w 491"/>
              <a:gd name="T19" fmla="*/ 0 h 145"/>
              <a:gd name="T20" fmla="*/ 491 w 491"/>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91" h="145">
                <a:moveTo>
                  <a:pt x="0" y="136"/>
                </a:moveTo>
                <a:cubicBezTo>
                  <a:pt x="31" y="127"/>
                  <a:pt x="54" y="112"/>
                  <a:pt x="84" y="102"/>
                </a:cubicBezTo>
                <a:cubicBezTo>
                  <a:pt x="121" y="65"/>
                  <a:pt x="111" y="46"/>
                  <a:pt x="127" y="0"/>
                </a:cubicBezTo>
                <a:cubicBezTo>
                  <a:pt x="191" y="44"/>
                  <a:pt x="157" y="30"/>
                  <a:pt x="228" y="43"/>
                </a:cubicBezTo>
                <a:cubicBezTo>
                  <a:pt x="264" y="60"/>
                  <a:pt x="301" y="72"/>
                  <a:pt x="338" y="85"/>
                </a:cubicBezTo>
                <a:cubicBezTo>
                  <a:pt x="379" y="145"/>
                  <a:pt x="419" y="136"/>
                  <a:pt x="491" y="136"/>
                </a:cubicBezTo>
              </a:path>
            </a:pathLst>
          </a:custGeom>
          <a:noFill/>
          <a:ln w="28575" cmpd="sng">
            <a:solidFill>
              <a:schemeClr val="accent1"/>
            </a:solidFill>
            <a:round/>
            <a:headEnd/>
            <a:tailEnd/>
          </a:ln>
        </p:spPr>
        <p:txBody>
          <a:bodyPr/>
          <a:lstStyle/>
          <a:p>
            <a:endParaRPr lang="en-US"/>
          </a:p>
        </p:txBody>
      </p:sp>
      <p:sp>
        <p:nvSpPr>
          <p:cNvPr id="170007" name="Freeform 23"/>
          <p:cNvSpPr>
            <a:spLocks/>
          </p:cNvSpPr>
          <p:nvPr/>
        </p:nvSpPr>
        <p:spPr bwMode="auto">
          <a:xfrm>
            <a:off x="6629400" y="4370388"/>
            <a:ext cx="833438" cy="134937"/>
          </a:xfrm>
          <a:custGeom>
            <a:avLst/>
            <a:gdLst>
              <a:gd name="T0" fmla="*/ 0 w 525"/>
              <a:gd name="T1" fmla="*/ 214211716 h 85"/>
              <a:gd name="T2" fmla="*/ 342741395 w 525"/>
              <a:gd name="T3" fmla="*/ 148687870 h 85"/>
              <a:gd name="T4" fmla="*/ 491431527 w 525"/>
              <a:gd name="T5" fmla="*/ 0 h 85"/>
              <a:gd name="T6" fmla="*/ 577116851 w 525"/>
              <a:gd name="T7" fmla="*/ 42841701 h 85"/>
              <a:gd name="T8" fmla="*/ 768648752 w 525"/>
              <a:gd name="T9" fmla="*/ 85684989 h 85"/>
              <a:gd name="T10" fmla="*/ 1260078692 w 525"/>
              <a:gd name="T11" fmla="*/ 171369978 h 85"/>
              <a:gd name="T12" fmla="*/ 1323083400 w 525"/>
              <a:gd name="T13" fmla="*/ 214211716 h 85"/>
              <a:gd name="T14" fmla="*/ 0 60000 65536"/>
              <a:gd name="T15" fmla="*/ 0 60000 65536"/>
              <a:gd name="T16" fmla="*/ 0 60000 65536"/>
              <a:gd name="T17" fmla="*/ 0 60000 65536"/>
              <a:gd name="T18" fmla="*/ 0 60000 65536"/>
              <a:gd name="T19" fmla="*/ 0 60000 65536"/>
              <a:gd name="T20" fmla="*/ 0 60000 65536"/>
              <a:gd name="T21" fmla="*/ 0 w 525"/>
              <a:gd name="T22" fmla="*/ 0 h 85"/>
              <a:gd name="T23" fmla="*/ 525 w 52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 h="85">
                <a:moveTo>
                  <a:pt x="0" y="85"/>
                </a:moveTo>
                <a:cubicBezTo>
                  <a:pt x="45" y="69"/>
                  <a:pt x="91" y="74"/>
                  <a:pt x="136" y="59"/>
                </a:cubicBezTo>
                <a:cubicBezTo>
                  <a:pt x="165" y="30"/>
                  <a:pt x="182" y="37"/>
                  <a:pt x="195" y="0"/>
                </a:cubicBezTo>
                <a:cubicBezTo>
                  <a:pt x="206" y="6"/>
                  <a:pt x="217" y="13"/>
                  <a:pt x="229" y="17"/>
                </a:cubicBezTo>
                <a:cubicBezTo>
                  <a:pt x="254" y="25"/>
                  <a:pt x="305" y="34"/>
                  <a:pt x="305" y="34"/>
                </a:cubicBezTo>
                <a:cubicBezTo>
                  <a:pt x="368" y="77"/>
                  <a:pt x="409" y="62"/>
                  <a:pt x="500" y="68"/>
                </a:cubicBezTo>
                <a:cubicBezTo>
                  <a:pt x="508" y="74"/>
                  <a:pt x="525" y="85"/>
                  <a:pt x="525" y="85"/>
                </a:cubicBezTo>
              </a:path>
            </a:pathLst>
          </a:custGeom>
          <a:noFill/>
          <a:ln w="28575" cmpd="sng">
            <a:solidFill>
              <a:schemeClr val="accent1"/>
            </a:solidFill>
            <a:round/>
            <a:headEnd/>
            <a:tailEnd/>
          </a:ln>
        </p:spPr>
        <p:txBody>
          <a:bodyPr/>
          <a:lstStyle/>
          <a:p>
            <a:endParaRPr lang="en-US"/>
          </a:p>
        </p:txBody>
      </p:sp>
      <p:sp>
        <p:nvSpPr>
          <p:cNvPr id="54297" name="Text Box 24"/>
          <p:cNvSpPr txBox="1">
            <a:spLocks noChangeArrowheads="1"/>
          </p:cNvSpPr>
          <p:nvPr/>
        </p:nvSpPr>
        <p:spPr bwMode="auto">
          <a:xfrm>
            <a:off x="1752600" y="457200"/>
            <a:ext cx="4191000" cy="822325"/>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First try: a small depolarizing stimulus (-65 mV)</a:t>
            </a:r>
          </a:p>
        </p:txBody>
      </p:sp>
      <p:sp>
        <p:nvSpPr>
          <p:cNvPr id="54298" name="Rectangle 25"/>
          <p:cNvSpPr>
            <a:spLocks noChangeArrowheads="1"/>
          </p:cNvSpPr>
          <p:nvPr/>
        </p:nvSpPr>
        <p:spPr bwMode="auto">
          <a:xfrm>
            <a:off x="4343400" y="990600"/>
            <a:ext cx="533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54299" name="Line 26"/>
          <p:cNvSpPr>
            <a:spLocks noChangeShapeType="1"/>
          </p:cNvSpPr>
          <p:nvPr/>
        </p:nvSpPr>
        <p:spPr bwMode="auto">
          <a:xfrm>
            <a:off x="1447800" y="457200"/>
            <a:ext cx="0" cy="4038600"/>
          </a:xfrm>
          <a:prstGeom prst="line">
            <a:avLst/>
          </a:prstGeom>
          <a:noFill/>
          <a:ln w="9525">
            <a:solidFill>
              <a:schemeClr val="tx1"/>
            </a:solidFill>
            <a:round/>
            <a:headEnd/>
            <a:tailEnd/>
          </a:ln>
        </p:spPr>
        <p:txBody>
          <a:bodyPr/>
          <a:lstStyle/>
          <a:p>
            <a:endParaRPr lang="en-US"/>
          </a:p>
        </p:txBody>
      </p:sp>
      <p:sp>
        <p:nvSpPr>
          <p:cNvPr id="54300" name="Text Box 27"/>
          <p:cNvSpPr txBox="1">
            <a:spLocks noChangeArrowheads="1"/>
          </p:cNvSpPr>
          <p:nvPr/>
        </p:nvSpPr>
        <p:spPr bwMode="auto">
          <a:xfrm>
            <a:off x="838200" y="4191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-70</a:t>
            </a:r>
            <a:r>
              <a:rPr lang="en-US" sz="2400">
                <a:latin typeface="Times New Roman" pitchFamily="18" charset="0"/>
              </a:rPr>
              <a:t>  -</a:t>
            </a:r>
          </a:p>
        </p:txBody>
      </p:sp>
      <p:sp>
        <p:nvSpPr>
          <p:cNvPr id="54301" name="Text Box 28"/>
          <p:cNvSpPr txBox="1">
            <a:spLocks noChangeArrowheads="1"/>
          </p:cNvSpPr>
          <p:nvPr/>
        </p:nvSpPr>
        <p:spPr bwMode="auto">
          <a:xfrm>
            <a:off x="838200" y="3810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-60</a:t>
            </a:r>
            <a:r>
              <a:rPr lang="en-US" sz="2400">
                <a:latin typeface="Times New Roman" pitchFamily="18" charset="0"/>
              </a:rPr>
              <a:t>  -</a:t>
            </a:r>
          </a:p>
        </p:txBody>
      </p:sp>
      <p:sp>
        <p:nvSpPr>
          <p:cNvPr id="54302" name="Text Box 29"/>
          <p:cNvSpPr txBox="1">
            <a:spLocks noChangeArrowheads="1"/>
          </p:cNvSpPr>
          <p:nvPr/>
        </p:nvSpPr>
        <p:spPr bwMode="auto">
          <a:xfrm>
            <a:off x="838200" y="3429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-50</a:t>
            </a:r>
            <a:r>
              <a:rPr lang="en-US" sz="2400">
                <a:latin typeface="Times New Roman" pitchFamily="18" charset="0"/>
              </a:rPr>
              <a:t>  -</a:t>
            </a:r>
          </a:p>
        </p:txBody>
      </p:sp>
      <p:sp>
        <p:nvSpPr>
          <p:cNvPr id="54303" name="Text Box 30"/>
          <p:cNvSpPr txBox="1">
            <a:spLocks noChangeArrowheads="1"/>
          </p:cNvSpPr>
          <p:nvPr/>
        </p:nvSpPr>
        <p:spPr bwMode="auto">
          <a:xfrm>
            <a:off x="838200" y="3124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54304" name="Text Box 31"/>
          <p:cNvSpPr txBox="1">
            <a:spLocks noChangeArrowheads="1"/>
          </p:cNvSpPr>
          <p:nvPr/>
        </p:nvSpPr>
        <p:spPr bwMode="auto">
          <a:xfrm>
            <a:off x="838200" y="2819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4305" name="Text Box 32"/>
          <p:cNvSpPr txBox="1">
            <a:spLocks noChangeArrowheads="1"/>
          </p:cNvSpPr>
          <p:nvPr/>
        </p:nvSpPr>
        <p:spPr bwMode="auto">
          <a:xfrm>
            <a:off x="838200" y="2514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4306" name="Text Box 33"/>
          <p:cNvSpPr txBox="1">
            <a:spLocks noChangeArrowheads="1"/>
          </p:cNvSpPr>
          <p:nvPr/>
        </p:nvSpPr>
        <p:spPr bwMode="auto">
          <a:xfrm>
            <a:off x="838200" y="2209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4307" name="Text Box 34"/>
          <p:cNvSpPr txBox="1">
            <a:spLocks noChangeArrowheads="1"/>
          </p:cNvSpPr>
          <p:nvPr/>
        </p:nvSpPr>
        <p:spPr bwMode="auto">
          <a:xfrm>
            <a:off x="838200" y="1905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   0</a:t>
            </a:r>
            <a:r>
              <a:rPr lang="en-US" sz="2400">
                <a:latin typeface="Times New Roman" pitchFamily="18" charset="0"/>
              </a:rPr>
              <a:t>  -</a:t>
            </a:r>
          </a:p>
        </p:txBody>
      </p:sp>
      <p:sp>
        <p:nvSpPr>
          <p:cNvPr id="54308" name="Text Box 35"/>
          <p:cNvSpPr txBox="1">
            <a:spLocks noChangeArrowheads="1"/>
          </p:cNvSpPr>
          <p:nvPr/>
        </p:nvSpPr>
        <p:spPr bwMode="auto">
          <a:xfrm>
            <a:off x="838200" y="1600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4309" name="Text Box 36"/>
          <p:cNvSpPr txBox="1">
            <a:spLocks noChangeArrowheads="1"/>
          </p:cNvSpPr>
          <p:nvPr/>
        </p:nvSpPr>
        <p:spPr bwMode="auto">
          <a:xfrm>
            <a:off x="838200" y="1295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4310" name="Text Box 37"/>
          <p:cNvSpPr txBox="1">
            <a:spLocks noChangeArrowheads="1"/>
          </p:cNvSpPr>
          <p:nvPr/>
        </p:nvSpPr>
        <p:spPr bwMode="auto">
          <a:xfrm>
            <a:off x="838200" y="990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4311" name="Text Box 38"/>
          <p:cNvSpPr txBox="1">
            <a:spLocks noChangeArrowheads="1"/>
          </p:cNvSpPr>
          <p:nvPr/>
        </p:nvSpPr>
        <p:spPr bwMode="auto">
          <a:xfrm>
            <a:off x="838200" y="685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170023" name="Text Box 39"/>
          <p:cNvSpPr txBox="1">
            <a:spLocks noChangeArrowheads="1"/>
          </p:cNvSpPr>
          <p:nvPr/>
        </p:nvSpPr>
        <p:spPr bwMode="auto">
          <a:xfrm>
            <a:off x="3276600" y="60198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0024" name="Text Box 40"/>
          <p:cNvSpPr txBox="1">
            <a:spLocks noChangeArrowheads="1"/>
          </p:cNvSpPr>
          <p:nvPr/>
        </p:nvSpPr>
        <p:spPr bwMode="auto">
          <a:xfrm>
            <a:off x="4953000" y="59436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0025" name="Text Box 41"/>
          <p:cNvSpPr txBox="1">
            <a:spLocks noChangeArrowheads="1"/>
          </p:cNvSpPr>
          <p:nvPr/>
        </p:nvSpPr>
        <p:spPr bwMode="auto">
          <a:xfrm>
            <a:off x="6477000" y="59436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pic>
        <p:nvPicPr>
          <p:cNvPr id="54315" name="Picture 42" descr="fastweak"/>
          <p:cNvPicPr>
            <a:picLocks noChangeAspect="1" noChangeArrowheads="1"/>
          </p:cNvPicPr>
          <p:nvPr/>
        </p:nvPicPr>
        <p:blipFill>
          <a:blip r:embed="rId2" cstate="print"/>
          <a:srcRect/>
          <a:stretch>
            <a:fillRect/>
          </a:stretch>
        </p:blipFill>
        <p:spPr bwMode="auto">
          <a:xfrm>
            <a:off x="4953000" y="990600"/>
            <a:ext cx="3886200"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0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00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0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0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0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00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0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2" grpId="0"/>
      <p:bldP spid="170003" grpId="0" animBg="1"/>
      <p:bldP spid="170005" grpId="0" animBg="1"/>
      <p:bldP spid="170006" grpId="0" animBg="1"/>
      <p:bldP spid="170007" grpId="0" animBg="1"/>
      <p:bldP spid="170023" grpId="0"/>
      <p:bldP spid="170024" grpId="0"/>
      <p:bldP spid="1700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02992497-686B-4191-AD8B-35AEE5FA0F23}" type="slidenum">
              <a:rPr lang="en-US" smtClean="0"/>
              <a:pPr/>
              <a:t>34</a:t>
            </a:fld>
            <a:endParaRPr lang="en-US" smtClean="0"/>
          </a:p>
        </p:txBody>
      </p:sp>
      <p:sp>
        <p:nvSpPr>
          <p:cNvPr id="55299" name="Line 2"/>
          <p:cNvSpPr>
            <a:spLocks noChangeShapeType="1"/>
          </p:cNvSpPr>
          <p:nvPr/>
        </p:nvSpPr>
        <p:spPr bwMode="auto">
          <a:xfrm>
            <a:off x="1447800" y="4495800"/>
            <a:ext cx="7162800" cy="0"/>
          </a:xfrm>
          <a:prstGeom prst="line">
            <a:avLst/>
          </a:prstGeom>
          <a:noFill/>
          <a:ln w="9525">
            <a:solidFill>
              <a:schemeClr val="tx1"/>
            </a:solidFill>
            <a:round/>
            <a:headEnd/>
            <a:tailEnd/>
          </a:ln>
        </p:spPr>
        <p:txBody>
          <a:bodyPr/>
          <a:lstStyle/>
          <a:p>
            <a:endParaRPr lang="en-US"/>
          </a:p>
        </p:txBody>
      </p:sp>
      <p:sp>
        <p:nvSpPr>
          <p:cNvPr id="55300" name="AutoShape 3"/>
          <p:cNvSpPr>
            <a:spLocks noChangeArrowheads="1"/>
          </p:cNvSpPr>
          <p:nvPr/>
        </p:nvSpPr>
        <p:spPr bwMode="auto">
          <a:xfrm rot="5381559">
            <a:off x="4152900" y="2476500"/>
            <a:ext cx="914400" cy="7239000"/>
          </a:xfrm>
          <a:prstGeom prst="can">
            <a:avLst>
              <a:gd name="adj" fmla="val 48856"/>
            </a:avLst>
          </a:prstGeom>
          <a:solidFill>
            <a:schemeClr val="bg1"/>
          </a:solidFill>
          <a:ln w="12700">
            <a:solidFill>
              <a:schemeClr val="tx1"/>
            </a:solidFill>
            <a:round/>
            <a:headEnd/>
            <a:tailEnd/>
          </a:ln>
        </p:spPr>
        <p:txBody>
          <a:bodyPr wrap="none" anchor="ctr"/>
          <a:lstStyle/>
          <a:p>
            <a:endParaRPr lang="en-US"/>
          </a:p>
        </p:txBody>
      </p:sp>
      <p:sp>
        <p:nvSpPr>
          <p:cNvPr id="55301" name="Text Box 4"/>
          <p:cNvSpPr txBox="1">
            <a:spLocks noChangeArrowheads="1"/>
          </p:cNvSpPr>
          <p:nvPr/>
        </p:nvSpPr>
        <p:spPr bwMode="auto">
          <a:xfrm>
            <a:off x="3657600" y="4419600"/>
            <a:ext cx="914400" cy="366713"/>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time</a:t>
            </a:r>
          </a:p>
        </p:txBody>
      </p:sp>
      <p:sp>
        <p:nvSpPr>
          <p:cNvPr id="55302" name="Text Box 5"/>
          <p:cNvSpPr txBox="1">
            <a:spLocks noChangeArrowheads="1"/>
          </p:cNvSpPr>
          <p:nvPr/>
        </p:nvSpPr>
        <p:spPr bwMode="auto">
          <a:xfrm>
            <a:off x="0" y="2362200"/>
            <a:ext cx="10668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Voltage (mV)</a:t>
            </a:r>
          </a:p>
        </p:txBody>
      </p:sp>
      <p:sp>
        <p:nvSpPr>
          <p:cNvPr id="55303" name="AutoShape 6"/>
          <p:cNvSpPr>
            <a:spLocks noChangeArrowheads="1"/>
          </p:cNvSpPr>
          <p:nvPr/>
        </p:nvSpPr>
        <p:spPr bwMode="auto">
          <a:xfrm>
            <a:off x="1909763" y="52578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5304" name="Freeform 7"/>
          <p:cNvSpPr>
            <a:spLocks/>
          </p:cNvSpPr>
          <p:nvPr/>
        </p:nvSpPr>
        <p:spPr bwMode="auto">
          <a:xfrm>
            <a:off x="1066800" y="50165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5305" name="AutoShape 8"/>
          <p:cNvSpPr>
            <a:spLocks noChangeArrowheads="1"/>
          </p:cNvSpPr>
          <p:nvPr/>
        </p:nvSpPr>
        <p:spPr bwMode="auto">
          <a:xfrm>
            <a:off x="3657600" y="51943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sz="2400">
              <a:solidFill>
                <a:schemeClr val="accent2"/>
              </a:solidFill>
              <a:latin typeface="Times New Roman" pitchFamily="18" charset="0"/>
            </a:endParaRPr>
          </a:p>
        </p:txBody>
      </p:sp>
      <p:sp>
        <p:nvSpPr>
          <p:cNvPr id="55306" name="Freeform 9"/>
          <p:cNvSpPr>
            <a:spLocks/>
          </p:cNvSpPr>
          <p:nvPr/>
        </p:nvSpPr>
        <p:spPr bwMode="auto">
          <a:xfrm>
            <a:off x="2814638" y="49530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5307" name="AutoShape 10"/>
          <p:cNvSpPr>
            <a:spLocks noChangeArrowheads="1"/>
          </p:cNvSpPr>
          <p:nvPr/>
        </p:nvSpPr>
        <p:spPr bwMode="auto">
          <a:xfrm>
            <a:off x="5257800"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5308" name="Freeform 11"/>
          <p:cNvSpPr>
            <a:spLocks/>
          </p:cNvSpPr>
          <p:nvPr/>
        </p:nvSpPr>
        <p:spPr bwMode="auto">
          <a:xfrm>
            <a:off x="4414838"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5309" name="AutoShape 12"/>
          <p:cNvSpPr>
            <a:spLocks noChangeArrowheads="1"/>
          </p:cNvSpPr>
          <p:nvPr/>
        </p:nvSpPr>
        <p:spPr bwMode="auto">
          <a:xfrm>
            <a:off x="7015163"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5310" name="Freeform 13"/>
          <p:cNvSpPr>
            <a:spLocks/>
          </p:cNvSpPr>
          <p:nvPr/>
        </p:nvSpPr>
        <p:spPr bwMode="auto">
          <a:xfrm>
            <a:off x="6172200"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5311" name="Text Box 14"/>
          <p:cNvSpPr txBox="1">
            <a:spLocks noChangeArrowheads="1"/>
          </p:cNvSpPr>
          <p:nvPr/>
        </p:nvSpPr>
        <p:spPr bwMode="auto">
          <a:xfrm>
            <a:off x="1223963" y="4724400"/>
            <a:ext cx="9144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Stim Elec</a:t>
            </a:r>
          </a:p>
        </p:txBody>
      </p:sp>
      <p:sp>
        <p:nvSpPr>
          <p:cNvPr id="55312" name="Text Box 15"/>
          <p:cNvSpPr txBox="1">
            <a:spLocks noChangeArrowheads="1"/>
          </p:cNvSpPr>
          <p:nvPr/>
        </p:nvSpPr>
        <p:spPr bwMode="auto">
          <a:xfrm>
            <a:off x="3276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1</a:t>
            </a:r>
          </a:p>
        </p:txBody>
      </p:sp>
      <p:sp>
        <p:nvSpPr>
          <p:cNvPr id="55313" name="Text Box 16"/>
          <p:cNvSpPr txBox="1">
            <a:spLocks noChangeArrowheads="1"/>
          </p:cNvSpPr>
          <p:nvPr/>
        </p:nvSpPr>
        <p:spPr bwMode="auto">
          <a:xfrm>
            <a:off x="48768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2</a:t>
            </a:r>
          </a:p>
        </p:txBody>
      </p:sp>
      <p:sp>
        <p:nvSpPr>
          <p:cNvPr id="55314" name="Text Box 17"/>
          <p:cNvSpPr txBox="1">
            <a:spLocks noChangeArrowheads="1"/>
          </p:cNvSpPr>
          <p:nvPr/>
        </p:nvSpPr>
        <p:spPr bwMode="auto">
          <a:xfrm>
            <a:off x="6705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3</a:t>
            </a:r>
          </a:p>
        </p:txBody>
      </p:sp>
      <p:sp>
        <p:nvSpPr>
          <p:cNvPr id="172050" name="Text Box 18"/>
          <p:cNvSpPr txBox="1">
            <a:spLocks noChangeArrowheads="1"/>
          </p:cNvSpPr>
          <p:nvPr/>
        </p:nvSpPr>
        <p:spPr bwMode="auto">
          <a:xfrm>
            <a:off x="1371600" y="5867400"/>
            <a:ext cx="21336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55316" name="Rectangle 19"/>
          <p:cNvSpPr>
            <a:spLocks noChangeArrowheads="1"/>
          </p:cNvSpPr>
          <p:nvPr/>
        </p:nvSpPr>
        <p:spPr bwMode="auto">
          <a:xfrm>
            <a:off x="1676400" y="4038600"/>
            <a:ext cx="304800" cy="457200"/>
          </a:xfrm>
          <a:prstGeom prst="rect">
            <a:avLst/>
          </a:prstGeom>
          <a:solidFill>
            <a:schemeClr val="bg1"/>
          </a:solidFill>
          <a:ln w="28575">
            <a:solidFill>
              <a:schemeClr val="accent1"/>
            </a:solidFill>
            <a:miter lim="800000"/>
            <a:headEnd/>
            <a:tailEnd/>
          </a:ln>
        </p:spPr>
        <p:txBody>
          <a:bodyPr wrap="none" anchor="ctr"/>
          <a:lstStyle/>
          <a:p>
            <a:endParaRPr lang="en-US" sz="2400" b="1">
              <a:latin typeface="Times New Roman" pitchFamily="18" charset="0"/>
            </a:endParaRPr>
          </a:p>
        </p:txBody>
      </p:sp>
      <p:sp>
        <p:nvSpPr>
          <p:cNvPr id="55317" name="Line 20"/>
          <p:cNvSpPr>
            <a:spLocks noChangeShapeType="1"/>
          </p:cNvSpPr>
          <p:nvPr/>
        </p:nvSpPr>
        <p:spPr bwMode="auto">
          <a:xfrm>
            <a:off x="1447800" y="4495800"/>
            <a:ext cx="762000" cy="0"/>
          </a:xfrm>
          <a:prstGeom prst="line">
            <a:avLst/>
          </a:prstGeom>
          <a:noFill/>
          <a:ln w="28575">
            <a:solidFill>
              <a:schemeClr val="tx1"/>
            </a:solidFill>
            <a:round/>
            <a:headEnd/>
            <a:tailEnd/>
          </a:ln>
        </p:spPr>
        <p:txBody>
          <a:bodyPr/>
          <a:lstStyle/>
          <a:p>
            <a:endParaRPr lang="en-US"/>
          </a:p>
        </p:txBody>
      </p:sp>
      <p:sp>
        <p:nvSpPr>
          <p:cNvPr id="55318" name="Freeform 21"/>
          <p:cNvSpPr>
            <a:spLocks/>
          </p:cNvSpPr>
          <p:nvPr/>
        </p:nvSpPr>
        <p:spPr bwMode="auto">
          <a:xfrm>
            <a:off x="3335338" y="4140200"/>
            <a:ext cx="725487" cy="377825"/>
          </a:xfrm>
          <a:custGeom>
            <a:avLst/>
            <a:gdLst>
              <a:gd name="T0" fmla="*/ 0 w 457"/>
              <a:gd name="T1" fmla="*/ 599797232 h 238"/>
              <a:gd name="T2" fmla="*/ 191531741 w 457"/>
              <a:gd name="T3" fmla="*/ 408265307 h 238"/>
              <a:gd name="T4" fmla="*/ 211693022 w 457"/>
              <a:gd name="T5" fmla="*/ 22682200 h 238"/>
              <a:gd name="T6" fmla="*/ 234373613 w 457"/>
              <a:gd name="T7" fmla="*/ 88206265 h 238"/>
              <a:gd name="T8" fmla="*/ 297378252 w 457"/>
              <a:gd name="T9" fmla="*/ 108367534 h 238"/>
              <a:gd name="T10" fmla="*/ 660280505 w 457"/>
              <a:gd name="T11" fmla="*/ 216733481 h 238"/>
              <a:gd name="T12" fmla="*/ 1151709908 w 457"/>
              <a:gd name="T13" fmla="*/ 556955381 h 238"/>
              <a:gd name="T14" fmla="*/ 0 60000 65536"/>
              <a:gd name="T15" fmla="*/ 0 60000 65536"/>
              <a:gd name="T16" fmla="*/ 0 60000 65536"/>
              <a:gd name="T17" fmla="*/ 0 60000 65536"/>
              <a:gd name="T18" fmla="*/ 0 60000 65536"/>
              <a:gd name="T19" fmla="*/ 0 60000 65536"/>
              <a:gd name="T20" fmla="*/ 0 60000 65536"/>
              <a:gd name="T21" fmla="*/ 0 w 457"/>
              <a:gd name="T22" fmla="*/ 0 h 238"/>
              <a:gd name="T23" fmla="*/ 457 w 45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238">
                <a:moveTo>
                  <a:pt x="0" y="238"/>
                </a:moveTo>
                <a:cubicBezTo>
                  <a:pt x="62" y="223"/>
                  <a:pt x="56" y="217"/>
                  <a:pt x="76" y="162"/>
                </a:cubicBezTo>
                <a:cubicBezTo>
                  <a:pt x="79" y="111"/>
                  <a:pt x="77" y="60"/>
                  <a:pt x="84" y="9"/>
                </a:cubicBezTo>
                <a:cubicBezTo>
                  <a:pt x="85" y="0"/>
                  <a:pt x="87" y="29"/>
                  <a:pt x="93" y="35"/>
                </a:cubicBezTo>
                <a:cubicBezTo>
                  <a:pt x="99" y="41"/>
                  <a:pt x="110" y="40"/>
                  <a:pt x="118" y="43"/>
                </a:cubicBezTo>
                <a:cubicBezTo>
                  <a:pt x="164" y="73"/>
                  <a:pt x="210" y="72"/>
                  <a:pt x="262" y="86"/>
                </a:cubicBezTo>
                <a:cubicBezTo>
                  <a:pt x="299" y="188"/>
                  <a:pt x="343" y="221"/>
                  <a:pt x="457" y="221"/>
                </a:cubicBezTo>
              </a:path>
            </a:pathLst>
          </a:custGeom>
          <a:noFill/>
          <a:ln w="28575" cmpd="sng">
            <a:solidFill>
              <a:schemeClr val="accent1"/>
            </a:solidFill>
            <a:round/>
            <a:headEnd/>
            <a:tailEnd/>
          </a:ln>
        </p:spPr>
        <p:txBody>
          <a:bodyPr/>
          <a:lstStyle/>
          <a:p>
            <a:endParaRPr lang="en-US"/>
          </a:p>
        </p:txBody>
      </p:sp>
      <p:sp>
        <p:nvSpPr>
          <p:cNvPr id="55319" name="Freeform 22"/>
          <p:cNvSpPr>
            <a:spLocks/>
          </p:cNvSpPr>
          <p:nvPr/>
        </p:nvSpPr>
        <p:spPr bwMode="auto">
          <a:xfrm>
            <a:off x="4989513" y="4262438"/>
            <a:ext cx="779462" cy="230187"/>
          </a:xfrm>
          <a:custGeom>
            <a:avLst/>
            <a:gdLst>
              <a:gd name="T0" fmla="*/ 0 w 491"/>
              <a:gd name="T1" fmla="*/ 342740460 h 145"/>
              <a:gd name="T2" fmla="*/ 211693036 w 491"/>
              <a:gd name="T3" fmla="*/ 257055370 h 145"/>
              <a:gd name="T4" fmla="*/ 320058864 w 491"/>
              <a:gd name="T5" fmla="*/ 0 h 145"/>
              <a:gd name="T6" fmla="*/ 574595312 w 491"/>
              <a:gd name="T7" fmla="*/ 108365694 h 145"/>
              <a:gd name="T8" fmla="*/ 851812451 w 491"/>
              <a:gd name="T9" fmla="*/ 214212031 h 145"/>
              <a:gd name="T10" fmla="*/ 1237395220 w 491"/>
              <a:gd name="T11" fmla="*/ 342740460 h 145"/>
              <a:gd name="T12" fmla="*/ 0 60000 65536"/>
              <a:gd name="T13" fmla="*/ 0 60000 65536"/>
              <a:gd name="T14" fmla="*/ 0 60000 65536"/>
              <a:gd name="T15" fmla="*/ 0 60000 65536"/>
              <a:gd name="T16" fmla="*/ 0 60000 65536"/>
              <a:gd name="T17" fmla="*/ 0 60000 65536"/>
              <a:gd name="T18" fmla="*/ 0 w 491"/>
              <a:gd name="T19" fmla="*/ 0 h 145"/>
              <a:gd name="T20" fmla="*/ 491 w 491"/>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91" h="145">
                <a:moveTo>
                  <a:pt x="0" y="136"/>
                </a:moveTo>
                <a:cubicBezTo>
                  <a:pt x="31" y="127"/>
                  <a:pt x="54" y="112"/>
                  <a:pt x="84" y="102"/>
                </a:cubicBezTo>
                <a:cubicBezTo>
                  <a:pt x="121" y="65"/>
                  <a:pt x="111" y="46"/>
                  <a:pt x="127" y="0"/>
                </a:cubicBezTo>
                <a:cubicBezTo>
                  <a:pt x="191" y="44"/>
                  <a:pt x="157" y="30"/>
                  <a:pt x="228" y="43"/>
                </a:cubicBezTo>
                <a:cubicBezTo>
                  <a:pt x="264" y="60"/>
                  <a:pt x="301" y="72"/>
                  <a:pt x="338" y="85"/>
                </a:cubicBezTo>
                <a:cubicBezTo>
                  <a:pt x="379" y="145"/>
                  <a:pt x="419" y="136"/>
                  <a:pt x="491" y="136"/>
                </a:cubicBezTo>
              </a:path>
            </a:pathLst>
          </a:custGeom>
          <a:noFill/>
          <a:ln w="28575" cmpd="sng">
            <a:solidFill>
              <a:schemeClr val="accent1"/>
            </a:solidFill>
            <a:round/>
            <a:headEnd/>
            <a:tailEnd/>
          </a:ln>
        </p:spPr>
        <p:txBody>
          <a:bodyPr/>
          <a:lstStyle/>
          <a:p>
            <a:endParaRPr lang="en-US"/>
          </a:p>
        </p:txBody>
      </p:sp>
      <p:sp>
        <p:nvSpPr>
          <p:cNvPr id="55320" name="Freeform 23"/>
          <p:cNvSpPr>
            <a:spLocks/>
          </p:cNvSpPr>
          <p:nvPr/>
        </p:nvSpPr>
        <p:spPr bwMode="auto">
          <a:xfrm>
            <a:off x="6629400" y="4370388"/>
            <a:ext cx="833438" cy="134937"/>
          </a:xfrm>
          <a:custGeom>
            <a:avLst/>
            <a:gdLst>
              <a:gd name="T0" fmla="*/ 0 w 525"/>
              <a:gd name="T1" fmla="*/ 214211716 h 85"/>
              <a:gd name="T2" fmla="*/ 342741395 w 525"/>
              <a:gd name="T3" fmla="*/ 148687870 h 85"/>
              <a:gd name="T4" fmla="*/ 491431527 w 525"/>
              <a:gd name="T5" fmla="*/ 0 h 85"/>
              <a:gd name="T6" fmla="*/ 577116851 w 525"/>
              <a:gd name="T7" fmla="*/ 42841701 h 85"/>
              <a:gd name="T8" fmla="*/ 768648752 w 525"/>
              <a:gd name="T9" fmla="*/ 85684989 h 85"/>
              <a:gd name="T10" fmla="*/ 1260078692 w 525"/>
              <a:gd name="T11" fmla="*/ 171369978 h 85"/>
              <a:gd name="T12" fmla="*/ 1323083400 w 525"/>
              <a:gd name="T13" fmla="*/ 214211716 h 85"/>
              <a:gd name="T14" fmla="*/ 0 60000 65536"/>
              <a:gd name="T15" fmla="*/ 0 60000 65536"/>
              <a:gd name="T16" fmla="*/ 0 60000 65536"/>
              <a:gd name="T17" fmla="*/ 0 60000 65536"/>
              <a:gd name="T18" fmla="*/ 0 60000 65536"/>
              <a:gd name="T19" fmla="*/ 0 60000 65536"/>
              <a:gd name="T20" fmla="*/ 0 60000 65536"/>
              <a:gd name="T21" fmla="*/ 0 w 525"/>
              <a:gd name="T22" fmla="*/ 0 h 85"/>
              <a:gd name="T23" fmla="*/ 525 w 52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 h="85">
                <a:moveTo>
                  <a:pt x="0" y="85"/>
                </a:moveTo>
                <a:cubicBezTo>
                  <a:pt x="45" y="69"/>
                  <a:pt x="91" y="74"/>
                  <a:pt x="136" y="59"/>
                </a:cubicBezTo>
                <a:cubicBezTo>
                  <a:pt x="165" y="30"/>
                  <a:pt x="182" y="37"/>
                  <a:pt x="195" y="0"/>
                </a:cubicBezTo>
                <a:cubicBezTo>
                  <a:pt x="206" y="6"/>
                  <a:pt x="217" y="13"/>
                  <a:pt x="229" y="17"/>
                </a:cubicBezTo>
                <a:cubicBezTo>
                  <a:pt x="254" y="25"/>
                  <a:pt x="305" y="34"/>
                  <a:pt x="305" y="34"/>
                </a:cubicBezTo>
                <a:cubicBezTo>
                  <a:pt x="368" y="77"/>
                  <a:pt x="409" y="62"/>
                  <a:pt x="500" y="68"/>
                </a:cubicBezTo>
                <a:cubicBezTo>
                  <a:pt x="508" y="74"/>
                  <a:pt x="525" y="85"/>
                  <a:pt x="525" y="85"/>
                </a:cubicBezTo>
              </a:path>
            </a:pathLst>
          </a:custGeom>
          <a:noFill/>
          <a:ln w="28575" cmpd="sng">
            <a:solidFill>
              <a:schemeClr val="accent1"/>
            </a:solidFill>
            <a:round/>
            <a:headEnd/>
            <a:tailEnd/>
          </a:ln>
        </p:spPr>
        <p:txBody>
          <a:bodyPr/>
          <a:lstStyle/>
          <a:p>
            <a:endParaRPr lang="en-US"/>
          </a:p>
        </p:txBody>
      </p:sp>
      <p:sp>
        <p:nvSpPr>
          <p:cNvPr id="172056" name="Rectangle 24"/>
          <p:cNvSpPr>
            <a:spLocks noChangeArrowheads="1"/>
          </p:cNvSpPr>
          <p:nvPr/>
        </p:nvSpPr>
        <p:spPr bwMode="auto">
          <a:xfrm>
            <a:off x="1676400" y="3886200"/>
            <a:ext cx="304800" cy="609600"/>
          </a:xfrm>
          <a:prstGeom prst="rect">
            <a:avLst/>
          </a:prstGeom>
          <a:noFill/>
          <a:ln w="28575">
            <a:solidFill>
              <a:srgbClr val="CC3300"/>
            </a:solidFill>
            <a:miter lim="800000"/>
            <a:headEnd/>
            <a:tailEnd/>
          </a:ln>
        </p:spPr>
        <p:txBody>
          <a:bodyPr wrap="none" anchor="ctr"/>
          <a:lstStyle/>
          <a:p>
            <a:endParaRPr lang="en-US"/>
          </a:p>
        </p:txBody>
      </p:sp>
      <p:sp>
        <p:nvSpPr>
          <p:cNvPr id="55322" name="Line 25"/>
          <p:cNvSpPr>
            <a:spLocks noChangeShapeType="1"/>
          </p:cNvSpPr>
          <p:nvPr/>
        </p:nvSpPr>
        <p:spPr bwMode="auto">
          <a:xfrm>
            <a:off x="1447800" y="4495800"/>
            <a:ext cx="838200" cy="0"/>
          </a:xfrm>
          <a:prstGeom prst="line">
            <a:avLst/>
          </a:prstGeom>
          <a:noFill/>
          <a:ln w="28575">
            <a:solidFill>
              <a:schemeClr val="tx1"/>
            </a:solidFill>
            <a:round/>
            <a:headEnd/>
            <a:tailEnd/>
          </a:ln>
        </p:spPr>
        <p:txBody>
          <a:bodyPr/>
          <a:lstStyle/>
          <a:p>
            <a:endParaRPr lang="en-US"/>
          </a:p>
        </p:txBody>
      </p:sp>
      <p:sp>
        <p:nvSpPr>
          <p:cNvPr id="172058" name="Freeform 26"/>
          <p:cNvSpPr>
            <a:spLocks/>
          </p:cNvSpPr>
          <p:nvPr/>
        </p:nvSpPr>
        <p:spPr bwMode="auto">
          <a:xfrm>
            <a:off x="3362325" y="3992563"/>
            <a:ext cx="887413" cy="512762"/>
          </a:xfrm>
          <a:custGeom>
            <a:avLst/>
            <a:gdLst>
              <a:gd name="T0" fmla="*/ 0 w 559"/>
              <a:gd name="T1" fmla="*/ 814008772 h 323"/>
              <a:gd name="T2" fmla="*/ 126007878 w 559"/>
              <a:gd name="T3" fmla="*/ 619957797 h 323"/>
              <a:gd name="T4" fmla="*/ 148690081 w 559"/>
              <a:gd name="T5" fmla="*/ 22680588 h 323"/>
              <a:gd name="T6" fmla="*/ 211693251 w 559"/>
              <a:gd name="T7" fmla="*/ 45362764 h 323"/>
              <a:gd name="T8" fmla="*/ 277217322 w 559"/>
              <a:gd name="T9" fmla="*/ 108365828 h 323"/>
              <a:gd name="T10" fmla="*/ 574595896 w 559"/>
              <a:gd name="T11" fmla="*/ 214212297 h 323"/>
              <a:gd name="T12" fmla="*/ 640119967 w 559"/>
              <a:gd name="T13" fmla="*/ 257055689 h 323"/>
              <a:gd name="T14" fmla="*/ 703124675 w 559"/>
              <a:gd name="T15" fmla="*/ 279736271 h 323"/>
              <a:gd name="T16" fmla="*/ 851813317 w 559"/>
              <a:gd name="T17" fmla="*/ 451106763 h 323"/>
              <a:gd name="T18" fmla="*/ 917337388 w 559"/>
              <a:gd name="T19" fmla="*/ 577114405 h 323"/>
              <a:gd name="T20" fmla="*/ 937498641 w 559"/>
              <a:gd name="T21" fmla="*/ 642638379 h 323"/>
              <a:gd name="T22" fmla="*/ 1131551490 w 559"/>
              <a:gd name="T23" fmla="*/ 705642994 h 323"/>
              <a:gd name="T24" fmla="*/ 1408768713 w 559"/>
              <a:gd name="T25" fmla="*/ 814008772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323"/>
              <a:gd name="T41" fmla="*/ 559 w 559"/>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323">
                <a:moveTo>
                  <a:pt x="0" y="323"/>
                </a:moveTo>
                <a:cubicBezTo>
                  <a:pt x="40" y="264"/>
                  <a:pt x="23" y="289"/>
                  <a:pt x="50" y="246"/>
                </a:cubicBezTo>
                <a:cubicBezTo>
                  <a:pt x="53" y="167"/>
                  <a:pt x="47" y="87"/>
                  <a:pt x="59" y="9"/>
                </a:cubicBezTo>
                <a:cubicBezTo>
                  <a:pt x="60" y="0"/>
                  <a:pt x="77" y="13"/>
                  <a:pt x="84" y="18"/>
                </a:cubicBezTo>
                <a:cubicBezTo>
                  <a:pt x="94" y="25"/>
                  <a:pt x="100" y="36"/>
                  <a:pt x="110" y="43"/>
                </a:cubicBezTo>
                <a:cubicBezTo>
                  <a:pt x="146" y="67"/>
                  <a:pt x="188" y="72"/>
                  <a:pt x="228" y="85"/>
                </a:cubicBezTo>
                <a:cubicBezTo>
                  <a:pt x="237" y="91"/>
                  <a:pt x="245" y="97"/>
                  <a:pt x="254" y="102"/>
                </a:cubicBezTo>
                <a:cubicBezTo>
                  <a:pt x="262" y="106"/>
                  <a:pt x="273" y="105"/>
                  <a:pt x="279" y="111"/>
                </a:cubicBezTo>
                <a:cubicBezTo>
                  <a:pt x="375" y="209"/>
                  <a:pt x="268" y="131"/>
                  <a:pt x="338" y="179"/>
                </a:cubicBezTo>
                <a:cubicBezTo>
                  <a:pt x="365" y="255"/>
                  <a:pt x="325" y="150"/>
                  <a:pt x="364" y="229"/>
                </a:cubicBezTo>
                <a:cubicBezTo>
                  <a:pt x="368" y="237"/>
                  <a:pt x="366" y="249"/>
                  <a:pt x="372" y="255"/>
                </a:cubicBezTo>
                <a:cubicBezTo>
                  <a:pt x="377" y="260"/>
                  <a:pt x="439" y="277"/>
                  <a:pt x="449" y="280"/>
                </a:cubicBezTo>
                <a:cubicBezTo>
                  <a:pt x="475" y="320"/>
                  <a:pt x="509" y="323"/>
                  <a:pt x="559" y="323"/>
                </a:cubicBezTo>
              </a:path>
            </a:pathLst>
          </a:custGeom>
          <a:noFill/>
          <a:ln w="28575" cmpd="sng">
            <a:solidFill>
              <a:srgbClr val="CC3300"/>
            </a:solidFill>
            <a:round/>
            <a:headEnd/>
            <a:tailEnd/>
          </a:ln>
        </p:spPr>
        <p:txBody>
          <a:bodyPr/>
          <a:lstStyle/>
          <a:p>
            <a:endParaRPr lang="en-US"/>
          </a:p>
        </p:txBody>
      </p:sp>
      <p:sp>
        <p:nvSpPr>
          <p:cNvPr id="172059" name="Freeform 27"/>
          <p:cNvSpPr>
            <a:spLocks/>
          </p:cNvSpPr>
          <p:nvPr/>
        </p:nvSpPr>
        <p:spPr bwMode="auto">
          <a:xfrm>
            <a:off x="4962525" y="4154488"/>
            <a:ext cx="954088" cy="336550"/>
          </a:xfrm>
          <a:custGeom>
            <a:avLst/>
            <a:gdLst>
              <a:gd name="T0" fmla="*/ 0 w 601"/>
              <a:gd name="T1" fmla="*/ 534273170 h 212"/>
              <a:gd name="T2" fmla="*/ 234375452 w 601"/>
              <a:gd name="T3" fmla="*/ 257055963 h 212"/>
              <a:gd name="T4" fmla="*/ 297378572 w 601"/>
              <a:gd name="T5" fmla="*/ 0 h 212"/>
              <a:gd name="T6" fmla="*/ 574595891 w 601"/>
              <a:gd name="T7" fmla="*/ 85685313 h 212"/>
              <a:gd name="T8" fmla="*/ 894656765 w 601"/>
              <a:gd name="T9" fmla="*/ 171370625 h 212"/>
              <a:gd name="T10" fmla="*/ 1066027410 w 601"/>
              <a:gd name="T11" fmla="*/ 405745932 h 212"/>
              <a:gd name="T12" fmla="*/ 1108869278 w 601"/>
              <a:gd name="T13" fmla="*/ 471270075 h 212"/>
              <a:gd name="T14" fmla="*/ 1514615275 w 601"/>
              <a:gd name="T15" fmla="*/ 514111925 h 212"/>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212"/>
              <a:gd name="T26" fmla="*/ 601 w 60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212">
                <a:moveTo>
                  <a:pt x="0" y="212"/>
                </a:moveTo>
                <a:cubicBezTo>
                  <a:pt x="73" y="195"/>
                  <a:pt x="58" y="154"/>
                  <a:pt x="93" y="102"/>
                </a:cubicBezTo>
                <a:cubicBezTo>
                  <a:pt x="115" y="35"/>
                  <a:pt x="107" y="69"/>
                  <a:pt x="118" y="0"/>
                </a:cubicBezTo>
                <a:cubicBezTo>
                  <a:pt x="160" y="11"/>
                  <a:pt x="183" y="27"/>
                  <a:pt x="228" y="34"/>
                </a:cubicBezTo>
                <a:cubicBezTo>
                  <a:pt x="270" y="48"/>
                  <a:pt x="313" y="55"/>
                  <a:pt x="355" y="68"/>
                </a:cubicBezTo>
                <a:cubicBezTo>
                  <a:pt x="369" y="109"/>
                  <a:pt x="388" y="137"/>
                  <a:pt x="423" y="161"/>
                </a:cubicBezTo>
                <a:cubicBezTo>
                  <a:pt x="429" y="170"/>
                  <a:pt x="431" y="183"/>
                  <a:pt x="440" y="187"/>
                </a:cubicBezTo>
                <a:cubicBezTo>
                  <a:pt x="474" y="202"/>
                  <a:pt x="561" y="204"/>
                  <a:pt x="601" y="204"/>
                </a:cubicBezTo>
              </a:path>
            </a:pathLst>
          </a:custGeom>
          <a:noFill/>
          <a:ln w="28575" cmpd="sng">
            <a:solidFill>
              <a:srgbClr val="CC3300"/>
            </a:solidFill>
            <a:round/>
            <a:headEnd/>
            <a:tailEnd/>
          </a:ln>
        </p:spPr>
        <p:txBody>
          <a:bodyPr/>
          <a:lstStyle/>
          <a:p>
            <a:endParaRPr lang="en-US"/>
          </a:p>
        </p:txBody>
      </p:sp>
      <p:sp>
        <p:nvSpPr>
          <p:cNvPr id="172060" name="Freeform 28"/>
          <p:cNvSpPr>
            <a:spLocks/>
          </p:cNvSpPr>
          <p:nvPr/>
        </p:nvSpPr>
        <p:spPr bwMode="auto">
          <a:xfrm>
            <a:off x="6683375" y="4249738"/>
            <a:ext cx="833438" cy="241300"/>
          </a:xfrm>
          <a:custGeom>
            <a:avLst/>
            <a:gdLst>
              <a:gd name="T0" fmla="*/ 0 w 525"/>
              <a:gd name="T1" fmla="*/ 383063695 h 152"/>
              <a:gd name="T2" fmla="*/ 148690082 w 525"/>
              <a:gd name="T3" fmla="*/ 340221850 h 152"/>
              <a:gd name="T4" fmla="*/ 277217324 w 525"/>
              <a:gd name="T5" fmla="*/ 254534985 h 152"/>
              <a:gd name="T6" fmla="*/ 405746104 w 525"/>
              <a:gd name="T7" fmla="*/ 0 h 152"/>
              <a:gd name="T8" fmla="*/ 660281225 w 525"/>
              <a:gd name="T9" fmla="*/ 105846570 h 152"/>
              <a:gd name="T10" fmla="*/ 725805296 w 525"/>
              <a:gd name="T11" fmla="*/ 148688415 h 152"/>
              <a:gd name="T12" fmla="*/ 768648752 w 525"/>
              <a:gd name="T13" fmla="*/ 211693139 h 152"/>
              <a:gd name="T14" fmla="*/ 917337396 w 525"/>
              <a:gd name="T15" fmla="*/ 254534985 h 152"/>
              <a:gd name="T16" fmla="*/ 1323083400 w 525"/>
              <a:gd name="T17" fmla="*/ 362902453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152"/>
              <a:gd name="T29" fmla="*/ 525 w 525"/>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152">
                <a:moveTo>
                  <a:pt x="0" y="152"/>
                </a:moveTo>
                <a:cubicBezTo>
                  <a:pt x="13" y="149"/>
                  <a:pt x="45" y="143"/>
                  <a:pt x="59" y="135"/>
                </a:cubicBezTo>
                <a:cubicBezTo>
                  <a:pt x="77" y="125"/>
                  <a:pt x="110" y="101"/>
                  <a:pt x="110" y="101"/>
                </a:cubicBezTo>
                <a:cubicBezTo>
                  <a:pt x="139" y="58"/>
                  <a:pt x="145" y="45"/>
                  <a:pt x="161" y="0"/>
                </a:cubicBezTo>
                <a:cubicBezTo>
                  <a:pt x="192" y="21"/>
                  <a:pt x="226" y="31"/>
                  <a:pt x="262" y="42"/>
                </a:cubicBezTo>
                <a:cubicBezTo>
                  <a:pt x="271" y="48"/>
                  <a:pt x="281" y="52"/>
                  <a:pt x="288" y="59"/>
                </a:cubicBezTo>
                <a:cubicBezTo>
                  <a:pt x="295" y="66"/>
                  <a:pt x="297" y="78"/>
                  <a:pt x="305" y="84"/>
                </a:cubicBezTo>
                <a:cubicBezTo>
                  <a:pt x="322" y="95"/>
                  <a:pt x="345" y="93"/>
                  <a:pt x="364" y="101"/>
                </a:cubicBezTo>
                <a:cubicBezTo>
                  <a:pt x="417" y="123"/>
                  <a:pt x="465" y="144"/>
                  <a:pt x="525" y="144"/>
                </a:cubicBezTo>
              </a:path>
            </a:pathLst>
          </a:custGeom>
          <a:noFill/>
          <a:ln w="28575" cmpd="sng">
            <a:solidFill>
              <a:srgbClr val="CC3300"/>
            </a:solidFill>
            <a:round/>
            <a:headEnd/>
            <a:tailEnd/>
          </a:ln>
        </p:spPr>
        <p:txBody>
          <a:bodyPr/>
          <a:lstStyle/>
          <a:p>
            <a:endParaRPr lang="en-US"/>
          </a:p>
        </p:txBody>
      </p:sp>
      <p:sp>
        <p:nvSpPr>
          <p:cNvPr id="55326" name="Text Box 29"/>
          <p:cNvSpPr txBox="1">
            <a:spLocks noChangeArrowheads="1"/>
          </p:cNvSpPr>
          <p:nvPr/>
        </p:nvSpPr>
        <p:spPr bwMode="auto">
          <a:xfrm>
            <a:off x="1752600" y="457200"/>
            <a:ext cx="4419600" cy="822325"/>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Next try: a slightly larger depolarizing stimulus (-60 mV)</a:t>
            </a:r>
          </a:p>
        </p:txBody>
      </p:sp>
      <p:sp>
        <p:nvSpPr>
          <p:cNvPr id="55327" name="Rectangle 30"/>
          <p:cNvSpPr>
            <a:spLocks noChangeArrowheads="1"/>
          </p:cNvSpPr>
          <p:nvPr/>
        </p:nvSpPr>
        <p:spPr bwMode="auto">
          <a:xfrm>
            <a:off x="5943600" y="990600"/>
            <a:ext cx="381000" cy="152400"/>
          </a:xfrm>
          <a:prstGeom prst="rect">
            <a:avLst/>
          </a:prstGeom>
          <a:solidFill>
            <a:srgbClr val="CC3300"/>
          </a:solidFill>
          <a:ln w="9525">
            <a:solidFill>
              <a:srgbClr val="CC3300"/>
            </a:solidFill>
            <a:miter lim="800000"/>
            <a:headEnd/>
            <a:tailEnd/>
          </a:ln>
        </p:spPr>
        <p:txBody>
          <a:bodyPr wrap="none" anchor="ctr"/>
          <a:lstStyle/>
          <a:p>
            <a:endParaRPr lang="en-US" sz="2400">
              <a:solidFill>
                <a:srgbClr val="CC3300"/>
              </a:solidFill>
              <a:latin typeface="Times New Roman" pitchFamily="18" charset="0"/>
            </a:endParaRPr>
          </a:p>
        </p:txBody>
      </p:sp>
      <p:sp>
        <p:nvSpPr>
          <p:cNvPr id="55328" name="Line 31"/>
          <p:cNvSpPr>
            <a:spLocks noChangeShapeType="1"/>
          </p:cNvSpPr>
          <p:nvPr/>
        </p:nvSpPr>
        <p:spPr bwMode="auto">
          <a:xfrm>
            <a:off x="1447800" y="457200"/>
            <a:ext cx="0" cy="4038600"/>
          </a:xfrm>
          <a:prstGeom prst="line">
            <a:avLst/>
          </a:prstGeom>
          <a:noFill/>
          <a:ln w="9525">
            <a:solidFill>
              <a:schemeClr val="tx1"/>
            </a:solidFill>
            <a:round/>
            <a:headEnd/>
            <a:tailEnd/>
          </a:ln>
        </p:spPr>
        <p:txBody>
          <a:bodyPr/>
          <a:lstStyle/>
          <a:p>
            <a:endParaRPr lang="en-US"/>
          </a:p>
        </p:txBody>
      </p:sp>
      <p:sp>
        <p:nvSpPr>
          <p:cNvPr id="55329" name="Text Box 32"/>
          <p:cNvSpPr txBox="1">
            <a:spLocks noChangeArrowheads="1"/>
          </p:cNvSpPr>
          <p:nvPr/>
        </p:nvSpPr>
        <p:spPr bwMode="auto">
          <a:xfrm>
            <a:off x="838200" y="4191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-70</a:t>
            </a:r>
            <a:r>
              <a:rPr lang="en-US" sz="2400">
                <a:latin typeface="Times New Roman" pitchFamily="18" charset="0"/>
              </a:rPr>
              <a:t>  -</a:t>
            </a:r>
          </a:p>
        </p:txBody>
      </p:sp>
      <p:sp>
        <p:nvSpPr>
          <p:cNvPr id="55330" name="Text Box 33"/>
          <p:cNvSpPr txBox="1">
            <a:spLocks noChangeArrowheads="1"/>
          </p:cNvSpPr>
          <p:nvPr/>
        </p:nvSpPr>
        <p:spPr bwMode="auto">
          <a:xfrm>
            <a:off x="838200" y="3810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-60</a:t>
            </a:r>
            <a:r>
              <a:rPr lang="en-US" sz="2400">
                <a:latin typeface="Times New Roman" pitchFamily="18" charset="0"/>
              </a:rPr>
              <a:t>  -</a:t>
            </a:r>
          </a:p>
        </p:txBody>
      </p:sp>
      <p:sp>
        <p:nvSpPr>
          <p:cNvPr id="55331" name="Text Box 34"/>
          <p:cNvSpPr txBox="1">
            <a:spLocks noChangeArrowheads="1"/>
          </p:cNvSpPr>
          <p:nvPr/>
        </p:nvSpPr>
        <p:spPr bwMode="auto">
          <a:xfrm>
            <a:off x="838200" y="3429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-50</a:t>
            </a:r>
            <a:r>
              <a:rPr lang="en-US" sz="2400">
                <a:latin typeface="Times New Roman" pitchFamily="18" charset="0"/>
              </a:rPr>
              <a:t>  -</a:t>
            </a:r>
          </a:p>
        </p:txBody>
      </p:sp>
      <p:sp>
        <p:nvSpPr>
          <p:cNvPr id="55332" name="Text Box 35"/>
          <p:cNvSpPr txBox="1">
            <a:spLocks noChangeArrowheads="1"/>
          </p:cNvSpPr>
          <p:nvPr/>
        </p:nvSpPr>
        <p:spPr bwMode="auto">
          <a:xfrm>
            <a:off x="838200" y="3124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55333" name="Text Box 36"/>
          <p:cNvSpPr txBox="1">
            <a:spLocks noChangeArrowheads="1"/>
          </p:cNvSpPr>
          <p:nvPr/>
        </p:nvSpPr>
        <p:spPr bwMode="auto">
          <a:xfrm>
            <a:off x="838200" y="2819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5334" name="Text Box 37"/>
          <p:cNvSpPr txBox="1">
            <a:spLocks noChangeArrowheads="1"/>
          </p:cNvSpPr>
          <p:nvPr/>
        </p:nvSpPr>
        <p:spPr bwMode="auto">
          <a:xfrm>
            <a:off x="838200" y="2514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5335" name="Text Box 38"/>
          <p:cNvSpPr txBox="1">
            <a:spLocks noChangeArrowheads="1"/>
          </p:cNvSpPr>
          <p:nvPr/>
        </p:nvSpPr>
        <p:spPr bwMode="auto">
          <a:xfrm>
            <a:off x="838200" y="2209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5336" name="Text Box 39"/>
          <p:cNvSpPr txBox="1">
            <a:spLocks noChangeArrowheads="1"/>
          </p:cNvSpPr>
          <p:nvPr/>
        </p:nvSpPr>
        <p:spPr bwMode="auto">
          <a:xfrm>
            <a:off x="838200" y="1905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   0</a:t>
            </a:r>
            <a:r>
              <a:rPr lang="en-US" sz="2400">
                <a:latin typeface="Times New Roman" pitchFamily="18" charset="0"/>
              </a:rPr>
              <a:t>  -</a:t>
            </a:r>
          </a:p>
        </p:txBody>
      </p:sp>
      <p:sp>
        <p:nvSpPr>
          <p:cNvPr id="55337" name="Text Box 40"/>
          <p:cNvSpPr txBox="1">
            <a:spLocks noChangeArrowheads="1"/>
          </p:cNvSpPr>
          <p:nvPr/>
        </p:nvSpPr>
        <p:spPr bwMode="auto">
          <a:xfrm>
            <a:off x="838200" y="1600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5338" name="Text Box 41"/>
          <p:cNvSpPr txBox="1">
            <a:spLocks noChangeArrowheads="1"/>
          </p:cNvSpPr>
          <p:nvPr/>
        </p:nvSpPr>
        <p:spPr bwMode="auto">
          <a:xfrm>
            <a:off x="838200" y="1295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5339" name="Text Box 42"/>
          <p:cNvSpPr txBox="1">
            <a:spLocks noChangeArrowheads="1"/>
          </p:cNvSpPr>
          <p:nvPr/>
        </p:nvSpPr>
        <p:spPr bwMode="auto">
          <a:xfrm>
            <a:off x="838200" y="990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5340" name="Text Box 43"/>
          <p:cNvSpPr txBox="1">
            <a:spLocks noChangeArrowheads="1"/>
          </p:cNvSpPr>
          <p:nvPr/>
        </p:nvSpPr>
        <p:spPr bwMode="auto">
          <a:xfrm>
            <a:off x="838200" y="685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172076" name="Text Box 44"/>
          <p:cNvSpPr txBox="1">
            <a:spLocks noChangeArrowheads="1"/>
          </p:cNvSpPr>
          <p:nvPr/>
        </p:nvSpPr>
        <p:spPr bwMode="auto">
          <a:xfrm>
            <a:off x="3124200" y="5943600"/>
            <a:ext cx="21336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2077" name="Text Box 45"/>
          <p:cNvSpPr txBox="1">
            <a:spLocks noChangeArrowheads="1"/>
          </p:cNvSpPr>
          <p:nvPr/>
        </p:nvSpPr>
        <p:spPr bwMode="auto">
          <a:xfrm>
            <a:off x="5029200" y="5943600"/>
            <a:ext cx="21336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2078" name="Text Box 46"/>
          <p:cNvSpPr txBox="1">
            <a:spLocks noChangeArrowheads="1"/>
          </p:cNvSpPr>
          <p:nvPr/>
        </p:nvSpPr>
        <p:spPr bwMode="auto">
          <a:xfrm>
            <a:off x="6781800" y="5943600"/>
            <a:ext cx="21336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0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20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0" grpId="0"/>
      <p:bldP spid="172056" grpId="0" animBg="1"/>
      <p:bldP spid="172058" grpId="0" animBg="1"/>
      <p:bldP spid="172059" grpId="0" animBg="1"/>
      <p:bldP spid="172060" grpId="0" animBg="1"/>
      <p:bldP spid="172076" grpId="0"/>
      <p:bldP spid="172077" grpId="0"/>
      <p:bldP spid="1720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61A189BF-4724-46BB-ACD0-EA7CD058BE06}" type="slidenum">
              <a:rPr lang="en-US" smtClean="0"/>
              <a:pPr/>
              <a:t>35</a:t>
            </a:fld>
            <a:endParaRPr lang="en-US" smtClean="0"/>
          </a:p>
        </p:txBody>
      </p:sp>
      <p:sp>
        <p:nvSpPr>
          <p:cNvPr id="56323" name="Line 2"/>
          <p:cNvSpPr>
            <a:spLocks noChangeShapeType="1"/>
          </p:cNvSpPr>
          <p:nvPr/>
        </p:nvSpPr>
        <p:spPr bwMode="auto">
          <a:xfrm>
            <a:off x="1447800" y="4495800"/>
            <a:ext cx="7162800" cy="0"/>
          </a:xfrm>
          <a:prstGeom prst="line">
            <a:avLst/>
          </a:prstGeom>
          <a:noFill/>
          <a:ln w="9525">
            <a:solidFill>
              <a:schemeClr val="tx1"/>
            </a:solidFill>
            <a:round/>
            <a:headEnd/>
            <a:tailEnd/>
          </a:ln>
        </p:spPr>
        <p:txBody>
          <a:bodyPr/>
          <a:lstStyle/>
          <a:p>
            <a:endParaRPr lang="en-US"/>
          </a:p>
        </p:txBody>
      </p:sp>
      <p:sp>
        <p:nvSpPr>
          <p:cNvPr id="56324" name="AutoShape 3"/>
          <p:cNvSpPr>
            <a:spLocks noChangeArrowheads="1"/>
          </p:cNvSpPr>
          <p:nvPr/>
        </p:nvSpPr>
        <p:spPr bwMode="auto">
          <a:xfrm rot="5381559">
            <a:off x="4152900" y="2476500"/>
            <a:ext cx="914400" cy="7239000"/>
          </a:xfrm>
          <a:prstGeom prst="can">
            <a:avLst>
              <a:gd name="adj" fmla="val 48856"/>
            </a:avLst>
          </a:prstGeom>
          <a:solidFill>
            <a:schemeClr val="bg1"/>
          </a:solidFill>
          <a:ln w="12700">
            <a:solidFill>
              <a:schemeClr val="tx1"/>
            </a:solidFill>
            <a:round/>
            <a:headEnd/>
            <a:tailEnd/>
          </a:ln>
        </p:spPr>
        <p:txBody>
          <a:bodyPr wrap="none" anchor="ctr"/>
          <a:lstStyle/>
          <a:p>
            <a:endParaRPr lang="en-US"/>
          </a:p>
        </p:txBody>
      </p:sp>
      <p:sp>
        <p:nvSpPr>
          <p:cNvPr id="56325" name="Text Box 4"/>
          <p:cNvSpPr txBox="1">
            <a:spLocks noChangeArrowheads="1"/>
          </p:cNvSpPr>
          <p:nvPr/>
        </p:nvSpPr>
        <p:spPr bwMode="auto">
          <a:xfrm>
            <a:off x="3657600" y="4419600"/>
            <a:ext cx="914400" cy="366713"/>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time</a:t>
            </a:r>
          </a:p>
        </p:txBody>
      </p:sp>
      <p:sp>
        <p:nvSpPr>
          <p:cNvPr id="56326" name="Text Box 5"/>
          <p:cNvSpPr txBox="1">
            <a:spLocks noChangeArrowheads="1"/>
          </p:cNvSpPr>
          <p:nvPr/>
        </p:nvSpPr>
        <p:spPr bwMode="auto">
          <a:xfrm>
            <a:off x="0" y="2362200"/>
            <a:ext cx="10668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Voltage (mV)</a:t>
            </a:r>
          </a:p>
        </p:txBody>
      </p:sp>
      <p:sp>
        <p:nvSpPr>
          <p:cNvPr id="56327" name="AutoShape 6"/>
          <p:cNvSpPr>
            <a:spLocks noChangeArrowheads="1"/>
          </p:cNvSpPr>
          <p:nvPr/>
        </p:nvSpPr>
        <p:spPr bwMode="auto">
          <a:xfrm>
            <a:off x="1909763" y="52578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6328" name="Freeform 7"/>
          <p:cNvSpPr>
            <a:spLocks/>
          </p:cNvSpPr>
          <p:nvPr/>
        </p:nvSpPr>
        <p:spPr bwMode="auto">
          <a:xfrm>
            <a:off x="1066800" y="50165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6329" name="AutoShape 8"/>
          <p:cNvSpPr>
            <a:spLocks noChangeArrowheads="1"/>
          </p:cNvSpPr>
          <p:nvPr/>
        </p:nvSpPr>
        <p:spPr bwMode="auto">
          <a:xfrm>
            <a:off x="3657600" y="51943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sz="2400">
              <a:solidFill>
                <a:schemeClr val="accent2"/>
              </a:solidFill>
              <a:latin typeface="Times New Roman" pitchFamily="18" charset="0"/>
            </a:endParaRPr>
          </a:p>
        </p:txBody>
      </p:sp>
      <p:sp>
        <p:nvSpPr>
          <p:cNvPr id="56330" name="Freeform 9"/>
          <p:cNvSpPr>
            <a:spLocks/>
          </p:cNvSpPr>
          <p:nvPr/>
        </p:nvSpPr>
        <p:spPr bwMode="auto">
          <a:xfrm>
            <a:off x="2814638" y="49530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6331" name="AutoShape 10"/>
          <p:cNvSpPr>
            <a:spLocks noChangeArrowheads="1"/>
          </p:cNvSpPr>
          <p:nvPr/>
        </p:nvSpPr>
        <p:spPr bwMode="auto">
          <a:xfrm>
            <a:off x="5257800"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6332" name="Freeform 11"/>
          <p:cNvSpPr>
            <a:spLocks/>
          </p:cNvSpPr>
          <p:nvPr/>
        </p:nvSpPr>
        <p:spPr bwMode="auto">
          <a:xfrm>
            <a:off x="4414838"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6333" name="AutoShape 12"/>
          <p:cNvSpPr>
            <a:spLocks noChangeArrowheads="1"/>
          </p:cNvSpPr>
          <p:nvPr/>
        </p:nvSpPr>
        <p:spPr bwMode="auto">
          <a:xfrm>
            <a:off x="7015163"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6334" name="Freeform 13"/>
          <p:cNvSpPr>
            <a:spLocks/>
          </p:cNvSpPr>
          <p:nvPr/>
        </p:nvSpPr>
        <p:spPr bwMode="auto">
          <a:xfrm>
            <a:off x="6172200"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6335" name="Text Box 14"/>
          <p:cNvSpPr txBox="1">
            <a:spLocks noChangeArrowheads="1"/>
          </p:cNvSpPr>
          <p:nvPr/>
        </p:nvSpPr>
        <p:spPr bwMode="auto">
          <a:xfrm>
            <a:off x="1223963" y="4724400"/>
            <a:ext cx="9144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Stim Elec</a:t>
            </a:r>
          </a:p>
        </p:txBody>
      </p:sp>
      <p:sp>
        <p:nvSpPr>
          <p:cNvPr id="56336" name="Text Box 15"/>
          <p:cNvSpPr txBox="1">
            <a:spLocks noChangeArrowheads="1"/>
          </p:cNvSpPr>
          <p:nvPr/>
        </p:nvSpPr>
        <p:spPr bwMode="auto">
          <a:xfrm>
            <a:off x="3276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1</a:t>
            </a:r>
          </a:p>
        </p:txBody>
      </p:sp>
      <p:sp>
        <p:nvSpPr>
          <p:cNvPr id="56337" name="Text Box 16"/>
          <p:cNvSpPr txBox="1">
            <a:spLocks noChangeArrowheads="1"/>
          </p:cNvSpPr>
          <p:nvPr/>
        </p:nvSpPr>
        <p:spPr bwMode="auto">
          <a:xfrm>
            <a:off x="48768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2</a:t>
            </a:r>
          </a:p>
        </p:txBody>
      </p:sp>
      <p:sp>
        <p:nvSpPr>
          <p:cNvPr id="56338" name="Text Box 17"/>
          <p:cNvSpPr txBox="1">
            <a:spLocks noChangeArrowheads="1"/>
          </p:cNvSpPr>
          <p:nvPr/>
        </p:nvSpPr>
        <p:spPr bwMode="auto">
          <a:xfrm>
            <a:off x="6705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3</a:t>
            </a:r>
          </a:p>
        </p:txBody>
      </p:sp>
      <p:sp>
        <p:nvSpPr>
          <p:cNvPr id="176146" name="Text Box 18"/>
          <p:cNvSpPr txBox="1">
            <a:spLocks noChangeArrowheads="1"/>
          </p:cNvSpPr>
          <p:nvPr/>
        </p:nvSpPr>
        <p:spPr bwMode="auto">
          <a:xfrm>
            <a:off x="13716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56340" name="Rectangle 19"/>
          <p:cNvSpPr>
            <a:spLocks noChangeArrowheads="1"/>
          </p:cNvSpPr>
          <p:nvPr/>
        </p:nvSpPr>
        <p:spPr bwMode="auto">
          <a:xfrm>
            <a:off x="1676400" y="4038600"/>
            <a:ext cx="304800" cy="457200"/>
          </a:xfrm>
          <a:prstGeom prst="rect">
            <a:avLst/>
          </a:prstGeom>
          <a:solidFill>
            <a:schemeClr val="bg1"/>
          </a:solidFill>
          <a:ln w="28575">
            <a:solidFill>
              <a:schemeClr val="accent1"/>
            </a:solidFill>
            <a:miter lim="800000"/>
            <a:headEnd/>
            <a:tailEnd/>
          </a:ln>
        </p:spPr>
        <p:txBody>
          <a:bodyPr wrap="none" anchor="ctr"/>
          <a:lstStyle/>
          <a:p>
            <a:endParaRPr lang="en-US" sz="2400" b="1">
              <a:latin typeface="Times New Roman" pitchFamily="18" charset="0"/>
            </a:endParaRPr>
          </a:p>
        </p:txBody>
      </p:sp>
      <p:sp>
        <p:nvSpPr>
          <p:cNvPr id="56341" name="Line 20"/>
          <p:cNvSpPr>
            <a:spLocks noChangeShapeType="1"/>
          </p:cNvSpPr>
          <p:nvPr/>
        </p:nvSpPr>
        <p:spPr bwMode="auto">
          <a:xfrm>
            <a:off x="1447800" y="4495800"/>
            <a:ext cx="762000" cy="0"/>
          </a:xfrm>
          <a:prstGeom prst="line">
            <a:avLst/>
          </a:prstGeom>
          <a:noFill/>
          <a:ln w="28575">
            <a:solidFill>
              <a:schemeClr val="tx1"/>
            </a:solidFill>
            <a:round/>
            <a:headEnd/>
            <a:tailEnd/>
          </a:ln>
        </p:spPr>
        <p:txBody>
          <a:bodyPr/>
          <a:lstStyle/>
          <a:p>
            <a:endParaRPr lang="en-US"/>
          </a:p>
        </p:txBody>
      </p:sp>
      <p:sp>
        <p:nvSpPr>
          <p:cNvPr id="56342" name="Freeform 21"/>
          <p:cNvSpPr>
            <a:spLocks/>
          </p:cNvSpPr>
          <p:nvPr/>
        </p:nvSpPr>
        <p:spPr bwMode="auto">
          <a:xfrm>
            <a:off x="3335338" y="4140200"/>
            <a:ext cx="725487" cy="377825"/>
          </a:xfrm>
          <a:custGeom>
            <a:avLst/>
            <a:gdLst>
              <a:gd name="T0" fmla="*/ 0 w 457"/>
              <a:gd name="T1" fmla="*/ 599797232 h 238"/>
              <a:gd name="T2" fmla="*/ 191531741 w 457"/>
              <a:gd name="T3" fmla="*/ 408265307 h 238"/>
              <a:gd name="T4" fmla="*/ 211693022 w 457"/>
              <a:gd name="T5" fmla="*/ 22682200 h 238"/>
              <a:gd name="T6" fmla="*/ 234373613 w 457"/>
              <a:gd name="T7" fmla="*/ 88206265 h 238"/>
              <a:gd name="T8" fmla="*/ 297378252 w 457"/>
              <a:gd name="T9" fmla="*/ 108367534 h 238"/>
              <a:gd name="T10" fmla="*/ 660280505 w 457"/>
              <a:gd name="T11" fmla="*/ 216733481 h 238"/>
              <a:gd name="T12" fmla="*/ 1151709908 w 457"/>
              <a:gd name="T13" fmla="*/ 556955381 h 238"/>
              <a:gd name="T14" fmla="*/ 0 60000 65536"/>
              <a:gd name="T15" fmla="*/ 0 60000 65536"/>
              <a:gd name="T16" fmla="*/ 0 60000 65536"/>
              <a:gd name="T17" fmla="*/ 0 60000 65536"/>
              <a:gd name="T18" fmla="*/ 0 60000 65536"/>
              <a:gd name="T19" fmla="*/ 0 60000 65536"/>
              <a:gd name="T20" fmla="*/ 0 60000 65536"/>
              <a:gd name="T21" fmla="*/ 0 w 457"/>
              <a:gd name="T22" fmla="*/ 0 h 238"/>
              <a:gd name="T23" fmla="*/ 457 w 45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238">
                <a:moveTo>
                  <a:pt x="0" y="238"/>
                </a:moveTo>
                <a:cubicBezTo>
                  <a:pt x="62" y="223"/>
                  <a:pt x="56" y="217"/>
                  <a:pt x="76" y="162"/>
                </a:cubicBezTo>
                <a:cubicBezTo>
                  <a:pt x="79" y="111"/>
                  <a:pt x="77" y="60"/>
                  <a:pt x="84" y="9"/>
                </a:cubicBezTo>
                <a:cubicBezTo>
                  <a:pt x="85" y="0"/>
                  <a:pt x="87" y="29"/>
                  <a:pt x="93" y="35"/>
                </a:cubicBezTo>
                <a:cubicBezTo>
                  <a:pt x="99" y="41"/>
                  <a:pt x="110" y="40"/>
                  <a:pt x="118" y="43"/>
                </a:cubicBezTo>
                <a:cubicBezTo>
                  <a:pt x="164" y="73"/>
                  <a:pt x="210" y="72"/>
                  <a:pt x="262" y="86"/>
                </a:cubicBezTo>
                <a:cubicBezTo>
                  <a:pt x="299" y="188"/>
                  <a:pt x="343" y="221"/>
                  <a:pt x="457" y="221"/>
                </a:cubicBezTo>
              </a:path>
            </a:pathLst>
          </a:custGeom>
          <a:noFill/>
          <a:ln w="28575" cmpd="sng">
            <a:solidFill>
              <a:schemeClr val="accent1"/>
            </a:solidFill>
            <a:round/>
            <a:headEnd/>
            <a:tailEnd/>
          </a:ln>
        </p:spPr>
        <p:txBody>
          <a:bodyPr/>
          <a:lstStyle/>
          <a:p>
            <a:endParaRPr lang="en-US"/>
          </a:p>
        </p:txBody>
      </p:sp>
      <p:sp>
        <p:nvSpPr>
          <p:cNvPr id="56343" name="Freeform 22"/>
          <p:cNvSpPr>
            <a:spLocks/>
          </p:cNvSpPr>
          <p:nvPr/>
        </p:nvSpPr>
        <p:spPr bwMode="auto">
          <a:xfrm>
            <a:off x="4989513" y="4262438"/>
            <a:ext cx="779462" cy="230187"/>
          </a:xfrm>
          <a:custGeom>
            <a:avLst/>
            <a:gdLst>
              <a:gd name="T0" fmla="*/ 0 w 491"/>
              <a:gd name="T1" fmla="*/ 342740460 h 145"/>
              <a:gd name="T2" fmla="*/ 211693036 w 491"/>
              <a:gd name="T3" fmla="*/ 257055370 h 145"/>
              <a:gd name="T4" fmla="*/ 320058864 w 491"/>
              <a:gd name="T5" fmla="*/ 0 h 145"/>
              <a:gd name="T6" fmla="*/ 574595312 w 491"/>
              <a:gd name="T7" fmla="*/ 108365694 h 145"/>
              <a:gd name="T8" fmla="*/ 851812451 w 491"/>
              <a:gd name="T9" fmla="*/ 214212031 h 145"/>
              <a:gd name="T10" fmla="*/ 1237395220 w 491"/>
              <a:gd name="T11" fmla="*/ 342740460 h 145"/>
              <a:gd name="T12" fmla="*/ 0 60000 65536"/>
              <a:gd name="T13" fmla="*/ 0 60000 65536"/>
              <a:gd name="T14" fmla="*/ 0 60000 65536"/>
              <a:gd name="T15" fmla="*/ 0 60000 65536"/>
              <a:gd name="T16" fmla="*/ 0 60000 65536"/>
              <a:gd name="T17" fmla="*/ 0 60000 65536"/>
              <a:gd name="T18" fmla="*/ 0 w 491"/>
              <a:gd name="T19" fmla="*/ 0 h 145"/>
              <a:gd name="T20" fmla="*/ 491 w 491"/>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91" h="145">
                <a:moveTo>
                  <a:pt x="0" y="136"/>
                </a:moveTo>
                <a:cubicBezTo>
                  <a:pt x="31" y="127"/>
                  <a:pt x="54" y="112"/>
                  <a:pt x="84" y="102"/>
                </a:cubicBezTo>
                <a:cubicBezTo>
                  <a:pt x="121" y="65"/>
                  <a:pt x="111" y="46"/>
                  <a:pt x="127" y="0"/>
                </a:cubicBezTo>
                <a:cubicBezTo>
                  <a:pt x="191" y="44"/>
                  <a:pt x="157" y="30"/>
                  <a:pt x="228" y="43"/>
                </a:cubicBezTo>
                <a:cubicBezTo>
                  <a:pt x="264" y="60"/>
                  <a:pt x="301" y="72"/>
                  <a:pt x="338" y="85"/>
                </a:cubicBezTo>
                <a:cubicBezTo>
                  <a:pt x="379" y="145"/>
                  <a:pt x="419" y="136"/>
                  <a:pt x="491" y="136"/>
                </a:cubicBezTo>
              </a:path>
            </a:pathLst>
          </a:custGeom>
          <a:noFill/>
          <a:ln w="28575" cmpd="sng">
            <a:solidFill>
              <a:schemeClr val="accent1"/>
            </a:solidFill>
            <a:round/>
            <a:headEnd/>
            <a:tailEnd/>
          </a:ln>
        </p:spPr>
        <p:txBody>
          <a:bodyPr/>
          <a:lstStyle/>
          <a:p>
            <a:endParaRPr lang="en-US"/>
          </a:p>
        </p:txBody>
      </p:sp>
      <p:sp>
        <p:nvSpPr>
          <p:cNvPr id="56344" name="Freeform 23"/>
          <p:cNvSpPr>
            <a:spLocks/>
          </p:cNvSpPr>
          <p:nvPr/>
        </p:nvSpPr>
        <p:spPr bwMode="auto">
          <a:xfrm>
            <a:off x="6629400" y="4370388"/>
            <a:ext cx="833438" cy="134937"/>
          </a:xfrm>
          <a:custGeom>
            <a:avLst/>
            <a:gdLst>
              <a:gd name="T0" fmla="*/ 0 w 525"/>
              <a:gd name="T1" fmla="*/ 214211716 h 85"/>
              <a:gd name="T2" fmla="*/ 342741395 w 525"/>
              <a:gd name="T3" fmla="*/ 148687870 h 85"/>
              <a:gd name="T4" fmla="*/ 491431527 w 525"/>
              <a:gd name="T5" fmla="*/ 0 h 85"/>
              <a:gd name="T6" fmla="*/ 577116851 w 525"/>
              <a:gd name="T7" fmla="*/ 42841701 h 85"/>
              <a:gd name="T8" fmla="*/ 768648752 w 525"/>
              <a:gd name="T9" fmla="*/ 85684989 h 85"/>
              <a:gd name="T10" fmla="*/ 1260078692 w 525"/>
              <a:gd name="T11" fmla="*/ 171369978 h 85"/>
              <a:gd name="T12" fmla="*/ 1323083400 w 525"/>
              <a:gd name="T13" fmla="*/ 214211716 h 85"/>
              <a:gd name="T14" fmla="*/ 0 60000 65536"/>
              <a:gd name="T15" fmla="*/ 0 60000 65536"/>
              <a:gd name="T16" fmla="*/ 0 60000 65536"/>
              <a:gd name="T17" fmla="*/ 0 60000 65536"/>
              <a:gd name="T18" fmla="*/ 0 60000 65536"/>
              <a:gd name="T19" fmla="*/ 0 60000 65536"/>
              <a:gd name="T20" fmla="*/ 0 60000 65536"/>
              <a:gd name="T21" fmla="*/ 0 w 525"/>
              <a:gd name="T22" fmla="*/ 0 h 85"/>
              <a:gd name="T23" fmla="*/ 525 w 52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 h="85">
                <a:moveTo>
                  <a:pt x="0" y="85"/>
                </a:moveTo>
                <a:cubicBezTo>
                  <a:pt x="45" y="69"/>
                  <a:pt x="91" y="74"/>
                  <a:pt x="136" y="59"/>
                </a:cubicBezTo>
                <a:cubicBezTo>
                  <a:pt x="165" y="30"/>
                  <a:pt x="182" y="37"/>
                  <a:pt x="195" y="0"/>
                </a:cubicBezTo>
                <a:cubicBezTo>
                  <a:pt x="206" y="6"/>
                  <a:pt x="217" y="13"/>
                  <a:pt x="229" y="17"/>
                </a:cubicBezTo>
                <a:cubicBezTo>
                  <a:pt x="254" y="25"/>
                  <a:pt x="305" y="34"/>
                  <a:pt x="305" y="34"/>
                </a:cubicBezTo>
                <a:cubicBezTo>
                  <a:pt x="368" y="77"/>
                  <a:pt x="409" y="62"/>
                  <a:pt x="500" y="68"/>
                </a:cubicBezTo>
                <a:cubicBezTo>
                  <a:pt x="508" y="74"/>
                  <a:pt x="525" y="85"/>
                  <a:pt x="525" y="85"/>
                </a:cubicBezTo>
              </a:path>
            </a:pathLst>
          </a:custGeom>
          <a:noFill/>
          <a:ln w="28575" cmpd="sng">
            <a:solidFill>
              <a:schemeClr val="accent1"/>
            </a:solidFill>
            <a:round/>
            <a:headEnd/>
            <a:tailEnd/>
          </a:ln>
        </p:spPr>
        <p:txBody>
          <a:bodyPr/>
          <a:lstStyle/>
          <a:p>
            <a:endParaRPr lang="en-US"/>
          </a:p>
        </p:txBody>
      </p:sp>
      <p:sp>
        <p:nvSpPr>
          <p:cNvPr id="56345" name="Rectangle 24"/>
          <p:cNvSpPr>
            <a:spLocks noChangeArrowheads="1"/>
          </p:cNvSpPr>
          <p:nvPr/>
        </p:nvSpPr>
        <p:spPr bwMode="auto">
          <a:xfrm>
            <a:off x="1676400" y="3886200"/>
            <a:ext cx="304800" cy="609600"/>
          </a:xfrm>
          <a:prstGeom prst="rect">
            <a:avLst/>
          </a:prstGeom>
          <a:noFill/>
          <a:ln w="28575">
            <a:solidFill>
              <a:srgbClr val="CC3300"/>
            </a:solidFill>
            <a:miter lim="800000"/>
            <a:headEnd/>
            <a:tailEnd/>
          </a:ln>
        </p:spPr>
        <p:txBody>
          <a:bodyPr wrap="none" anchor="ctr"/>
          <a:lstStyle/>
          <a:p>
            <a:endParaRPr lang="en-US"/>
          </a:p>
        </p:txBody>
      </p:sp>
      <p:sp>
        <p:nvSpPr>
          <p:cNvPr id="56346" name="Line 25"/>
          <p:cNvSpPr>
            <a:spLocks noChangeShapeType="1"/>
          </p:cNvSpPr>
          <p:nvPr/>
        </p:nvSpPr>
        <p:spPr bwMode="auto">
          <a:xfrm>
            <a:off x="1447800" y="4495800"/>
            <a:ext cx="838200" cy="0"/>
          </a:xfrm>
          <a:prstGeom prst="line">
            <a:avLst/>
          </a:prstGeom>
          <a:noFill/>
          <a:ln w="28575">
            <a:solidFill>
              <a:schemeClr val="tx1"/>
            </a:solidFill>
            <a:round/>
            <a:headEnd/>
            <a:tailEnd/>
          </a:ln>
        </p:spPr>
        <p:txBody>
          <a:bodyPr/>
          <a:lstStyle/>
          <a:p>
            <a:endParaRPr lang="en-US"/>
          </a:p>
        </p:txBody>
      </p:sp>
      <p:sp>
        <p:nvSpPr>
          <p:cNvPr id="56347" name="Freeform 26"/>
          <p:cNvSpPr>
            <a:spLocks/>
          </p:cNvSpPr>
          <p:nvPr/>
        </p:nvSpPr>
        <p:spPr bwMode="auto">
          <a:xfrm>
            <a:off x="3362325" y="3992563"/>
            <a:ext cx="887413" cy="512762"/>
          </a:xfrm>
          <a:custGeom>
            <a:avLst/>
            <a:gdLst>
              <a:gd name="T0" fmla="*/ 0 w 559"/>
              <a:gd name="T1" fmla="*/ 814008772 h 323"/>
              <a:gd name="T2" fmla="*/ 126007878 w 559"/>
              <a:gd name="T3" fmla="*/ 619957797 h 323"/>
              <a:gd name="T4" fmla="*/ 148690081 w 559"/>
              <a:gd name="T5" fmla="*/ 22680588 h 323"/>
              <a:gd name="T6" fmla="*/ 211693251 w 559"/>
              <a:gd name="T7" fmla="*/ 45362764 h 323"/>
              <a:gd name="T8" fmla="*/ 277217322 w 559"/>
              <a:gd name="T9" fmla="*/ 108365828 h 323"/>
              <a:gd name="T10" fmla="*/ 574595896 w 559"/>
              <a:gd name="T11" fmla="*/ 214212297 h 323"/>
              <a:gd name="T12" fmla="*/ 640119967 w 559"/>
              <a:gd name="T13" fmla="*/ 257055689 h 323"/>
              <a:gd name="T14" fmla="*/ 703124675 w 559"/>
              <a:gd name="T15" fmla="*/ 279736271 h 323"/>
              <a:gd name="T16" fmla="*/ 851813317 w 559"/>
              <a:gd name="T17" fmla="*/ 451106763 h 323"/>
              <a:gd name="T18" fmla="*/ 917337388 w 559"/>
              <a:gd name="T19" fmla="*/ 577114405 h 323"/>
              <a:gd name="T20" fmla="*/ 937498641 w 559"/>
              <a:gd name="T21" fmla="*/ 642638379 h 323"/>
              <a:gd name="T22" fmla="*/ 1131551490 w 559"/>
              <a:gd name="T23" fmla="*/ 705642994 h 323"/>
              <a:gd name="T24" fmla="*/ 1408768713 w 559"/>
              <a:gd name="T25" fmla="*/ 814008772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323"/>
              <a:gd name="T41" fmla="*/ 559 w 559"/>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323">
                <a:moveTo>
                  <a:pt x="0" y="323"/>
                </a:moveTo>
                <a:cubicBezTo>
                  <a:pt x="40" y="264"/>
                  <a:pt x="23" y="289"/>
                  <a:pt x="50" y="246"/>
                </a:cubicBezTo>
                <a:cubicBezTo>
                  <a:pt x="53" y="167"/>
                  <a:pt x="47" y="87"/>
                  <a:pt x="59" y="9"/>
                </a:cubicBezTo>
                <a:cubicBezTo>
                  <a:pt x="60" y="0"/>
                  <a:pt x="77" y="13"/>
                  <a:pt x="84" y="18"/>
                </a:cubicBezTo>
                <a:cubicBezTo>
                  <a:pt x="94" y="25"/>
                  <a:pt x="100" y="36"/>
                  <a:pt x="110" y="43"/>
                </a:cubicBezTo>
                <a:cubicBezTo>
                  <a:pt x="146" y="67"/>
                  <a:pt x="188" y="72"/>
                  <a:pt x="228" y="85"/>
                </a:cubicBezTo>
                <a:cubicBezTo>
                  <a:pt x="237" y="91"/>
                  <a:pt x="245" y="97"/>
                  <a:pt x="254" y="102"/>
                </a:cubicBezTo>
                <a:cubicBezTo>
                  <a:pt x="262" y="106"/>
                  <a:pt x="273" y="105"/>
                  <a:pt x="279" y="111"/>
                </a:cubicBezTo>
                <a:cubicBezTo>
                  <a:pt x="375" y="209"/>
                  <a:pt x="268" y="131"/>
                  <a:pt x="338" y="179"/>
                </a:cubicBezTo>
                <a:cubicBezTo>
                  <a:pt x="365" y="255"/>
                  <a:pt x="325" y="150"/>
                  <a:pt x="364" y="229"/>
                </a:cubicBezTo>
                <a:cubicBezTo>
                  <a:pt x="368" y="237"/>
                  <a:pt x="366" y="249"/>
                  <a:pt x="372" y="255"/>
                </a:cubicBezTo>
                <a:cubicBezTo>
                  <a:pt x="377" y="260"/>
                  <a:pt x="439" y="277"/>
                  <a:pt x="449" y="280"/>
                </a:cubicBezTo>
                <a:cubicBezTo>
                  <a:pt x="475" y="320"/>
                  <a:pt x="509" y="323"/>
                  <a:pt x="559" y="323"/>
                </a:cubicBezTo>
              </a:path>
            </a:pathLst>
          </a:custGeom>
          <a:noFill/>
          <a:ln w="28575" cmpd="sng">
            <a:solidFill>
              <a:srgbClr val="CC3300"/>
            </a:solidFill>
            <a:round/>
            <a:headEnd/>
            <a:tailEnd/>
          </a:ln>
        </p:spPr>
        <p:txBody>
          <a:bodyPr/>
          <a:lstStyle/>
          <a:p>
            <a:endParaRPr lang="en-US"/>
          </a:p>
        </p:txBody>
      </p:sp>
      <p:sp>
        <p:nvSpPr>
          <p:cNvPr id="56348" name="Freeform 27"/>
          <p:cNvSpPr>
            <a:spLocks/>
          </p:cNvSpPr>
          <p:nvPr/>
        </p:nvSpPr>
        <p:spPr bwMode="auto">
          <a:xfrm>
            <a:off x="4962525" y="4154488"/>
            <a:ext cx="954088" cy="336550"/>
          </a:xfrm>
          <a:custGeom>
            <a:avLst/>
            <a:gdLst>
              <a:gd name="T0" fmla="*/ 0 w 601"/>
              <a:gd name="T1" fmla="*/ 534273170 h 212"/>
              <a:gd name="T2" fmla="*/ 234375452 w 601"/>
              <a:gd name="T3" fmla="*/ 257055963 h 212"/>
              <a:gd name="T4" fmla="*/ 297378572 w 601"/>
              <a:gd name="T5" fmla="*/ 0 h 212"/>
              <a:gd name="T6" fmla="*/ 574595891 w 601"/>
              <a:gd name="T7" fmla="*/ 85685313 h 212"/>
              <a:gd name="T8" fmla="*/ 894656765 w 601"/>
              <a:gd name="T9" fmla="*/ 171370625 h 212"/>
              <a:gd name="T10" fmla="*/ 1066027410 w 601"/>
              <a:gd name="T11" fmla="*/ 405745932 h 212"/>
              <a:gd name="T12" fmla="*/ 1108869278 w 601"/>
              <a:gd name="T13" fmla="*/ 471270075 h 212"/>
              <a:gd name="T14" fmla="*/ 1514615275 w 601"/>
              <a:gd name="T15" fmla="*/ 514111925 h 212"/>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212"/>
              <a:gd name="T26" fmla="*/ 601 w 60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212">
                <a:moveTo>
                  <a:pt x="0" y="212"/>
                </a:moveTo>
                <a:cubicBezTo>
                  <a:pt x="73" y="195"/>
                  <a:pt x="58" y="154"/>
                  <a:pt x="93" y="102"/>
                </a:cubicBezTo>
                <a:cubicBezTo>
                  <a:pt x="115" y="35"/>
                  <a:pt x="107" y="69"/>
                  <a:pt x="118" y="0"/>
                </a:cubicBezTo>
                <a:cubicBezTo>
                  <a:pt x="160" y="11"/>
                  <a:pt x="183" y="27"/>
                  <a:pt x="228" y="34"/>
                </a:cubicBezTo>
                <a:cubicBezTo>
                  <a:pt x="270" y="48"/>
                  <a:pt x="313" y="55"/>
                  <a:pt x="355" y="68"/>
                </a:cubicBezTo>
                <a:cubicBezTo>
                  <a:pt x="369" y="109"/>
                  <a:pt x="388" y="137"/>
                  <a:pt x="423" y="161"/>
                </a:cubicBezTo>
                <a:cubicBezTo>
                  <a:pt x="429" y="170"/>
                  <a:pt x="431" y="183"/>
                  <a:pt x="440" y="187"/>
                </a:cubicBezTo>
                <a:cubicBezTo>
                  <a:pt x="474" y="202"/>
                  <a:pt x="561" y="204"/>
                  <a:pt x="601" y="204"/>
                </a:cubicBezTo>
              </a:path>
            </a:pathLst>
          </a:custGeom>
          <a:noFill/>
          <a:ln w="28575" cmpd="sng">
            <a:solidFill>
              <a:srgbClr val="CC3300"/>
            </a:solidFill>
            <a:round/>
            <a:headEnd/>
            <a:tailEnd/>
          </a:ln>
        </p:spPr>
        <p:txBody>
          <a:bodyPr/>
          <a:lstStyle/>
          <a:p>
            <a:endParaRPr lang="en-US"/>
          </a:p>
        </p:txBody>
      </p:sp>
      <p:sp>
        <p:nvSpPr>
          <p:cNvPr id="56349" name="Freeform 28"/>
          <p:cNvSpPr>
            <a:spLocks/>
          </p:cNvSpPr>
          <p:nvPr/>
        </p:nvSpPr>
        <p:spPr bwMode="auto">
          <a:xfrm>
            <a:off x="6683375" y="4249738"/>
            <a:ext cx="833438" cy="241300"/>
          </a:xfrm>
          <a:custGeom>
            <a:avLst/>
            <a:gdLst>
              <a:gd name="T0" fmla="*/ 0 w 525"/>
              <a:gd name="T1" fmla="*/ 383063695 h 152"/>
              <a:gd name="T2" fmla="*/ 148690082 w 525"/>
              <a:gd name="T3" fmla="*/ 340221850 h 152"/>
              <a:gd name="T4" fmla="*/ 277217324 w 525"/>
              <a:gd name="T5" fmla="*/ 254534985 h 152"/>
              <a:gd name="T6" fmla="*/ 405746104 w 525"/>
              <a:gd name="T7" fmla="*/ 0 h 152"/>
              <a:gd name="T8" fmla="*/ 660281225 w 525"/>
              <a:gd name="T9" fmla="*/ 105846570 h 152"/>
              <a:gd name="T10" fmla="*/ 725805296 w 525"/>
              <a:gd name="T11" fmla="*/ 148688415 h 152"/>
              <a:gd name="T12" fmla="*/ 768648752 w 525"/>
              <a:gd name="T13" fmla="*/ 211693139 h 152"/>
              <a:gd name="T14" fmla="*/ 917337396 w 525"/>
              <a:gd name="T15" fmla="*/ 254534985 h 152"/>
              <a:gd name="T16" fmla="*/ 1323083400 w 525"/>
              <a:gd name="T17" fmla="*/ 362902453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152"/>
              <a:gd name="T29" fmla="*/ 525 w 525"/>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152">
                <a:moveTo>
                  <a:pt x="0" y="152"/>
                </a:moveTo>
                <a:cubicBezTo>
                  <a:pt x="13" y="149"/>
                  <a:pt x="45" y="143"/>
                  <a:pt x="59" y="135"/>
                </a:cubicBezTo>
                <a:cubicBezTo>
                  <a:pt x="77" y="125"/>
                  <a:pt x="110" y="101"/>
                  <a:pt x="110" y="101"/>
                </a:cubicBezTo>
                <a:cubicBezTo>
                  <a:pt x="139" y="58"/>
                  <a:pt x="145" y="45"/>
                  <a:pt x="161" y="0"/>
                </a:cubicBezTo>
                <a:cubicBezTo>
                  <a:pt x="192" y="21"/>
                  <a:pt x="226" y="31"/>
                  <a:pt x="262" y="42"/>
                </a:cubicBezTo>
                <a:cubicBezTo>
                  <a:pt x="271" y="48"/>
                  <a:pt x="281" y="52"/>
                  <a:pt x="288" y="59"/>
                </a:cubicBezTo>
                <a:cubicBezTo>
                  <a:pt x="295" y="66"/>
                  <a:pt x="297" y="78"/>
                  <a:pt x="305" y="84"/>
                </a:cubicBezTo>
                <a:cubicBezTo>
                  <a:pt x="322" y="95"/>
                  <a:pt x="345" y="93"/>
                  <a:pt x="364" y="101"/>
                </a:cubicBezTo>
                <a:cubicBezTo>
                  <a:pt x="417" y="123"/>
                  <a:pt x="465" y="144"/>
                  <a:pt x="525" y="144"/>
                </a:cubicBezTo>
              </a:path>
            </a:pathLst>
          </a:custGeom>
          <a:noFill/>
          <a:ln w="28575" cmpd="sng">
            <a:solidFill>
              <a:srgbClr val="CC3300"/>
            </a:solidFill>
            <a:round/>
            <a:headEnd/>
            <a:tailEnd/>
          </a:ln>
        </p:spPr>
        <p:txBody>
          <a:bodyPr/>
          <a:lstStyle/>
          <a:p>
            <a:endParaRPr lang="en-US"/>
          </a:p>
        </p:txBody>
      </p:sp>
      <p:sp>
        <p:nvSpPr>
          <p:cNvPr id="176157" name="Rectangle 29"/>
          <p:cNvSpPr>
            <a:spLocks noChangeArrowheads="1"/>
          </p:cNvSpPr>
          <p:nvPr/>
        </p:nvSpPr>
        <p:spPr bwMode="auto">
          <a:xfrm>
            <a:off x="1676400" y="3657600"/>
            <a:ext cx="304800" cy="838200"/>
          </a:xfrm>
          <a:prstGeom prst="rect">
            <a:avLst/>
          </a:prstGeom>
          <a:noFill/>
          <a:ln w="28575">
            <a:solidFill>
              <a:srgbClr val="9900CC"/>
            </a:solidFill>
            <a:miter lim="800000"/>
            <a:headEnd/>
            <a:tailEnd/>
          </a:ln>
        </p:spPr>
        <p:txBody>
          <a:bodyPr wrap="none" anchor="ctr"/>
          <a:lstStyle/>
          <a:p>
            <a:endParaRPr lang="en-US" sz="2400">
              <a:solidFill>
                <a:srgbClr val="9900CC"/>
              </a:solidFill>
              <a:latin typeface="Times New Roman" pitchFamily="18" charset="0"/>
            </a:endParaRPr>
          </a:p>
        </p:txBody>
      </p:sp>
      <p:sp>
        <p:nvSpPr>
          <p:cNvPr id="56351" name="Line 32"/>
          <p:cNvSpPr>
            <a:spLocks noChangeShapeType="1"/>
          </p:cNvSpPr>
          <p:nvPr/>
        </p:nvSpPr>
        <p:spPr bwMode="auto">
          <a:xfrm>
            <a:off x="1524000" y="4495800"/>
            <a:ext cx="762000" cy="0"/>
          </a:xfrm>
          <a:prstGeom prst="line">
            <a:avLst/>
          </a:prstGeom>
          <a:noFill/>
          <a:ln w="9525">
            <a:solidFill>
              <a:schemeClr val="tx1"/>
            </a:solidFill>
            <a:round/>
            <a:headEnd/>
            <a:tailEnd/>
          </a:ln>
        </p:spPr>
        <p:txBody>
          <a:bodyPr/>
          <a:lstStyle/>
          <a:p>
            <a:endParaRPr lang="en-US"/>
          </a:p>
        </p:txBody>
      </p:sp>
      <p:sp>
        <p:nvSpPr>
          <p:cNvPr id="56352" name="Line 33"/>
          <p:cNvSpPr>
            <a:spLocks noChangeShapeType="1"/>
          </p:cNvSpPr>
          <p:nvPr/>
        </p:nvSpPr>
        <p:spPr bwMode="auto">
          <a:xfrm>
            <a:off x="1447800" y="457200"/>
            <a:ext cx="0" cy="4038600"/>
          </a:xfrm>
          <a:prstGeom prst="line">
            <a:avLst/>
          </a:prstGeom>
          <a:noFill/>
          <a:ln w="9525">
            <a:solidFill>
              <a:schemeClr val="tx1"/>
            </a:solidFill>
            <a:round/>
            <a:headEnd/>
            <a:tailEnd/>
          </a:ln>
        </p:spPr>
        <p:txBody>
          <a:bodyPr/>
          <a:lstStyle/>
          <a:p>
            <a:endParaRPr lang="en-US"/>
          </a:p>
        </p:txBody>
      </p:sp>
      <p:sp>
        <p:nvSpPr>
          <p:cNvPr id="56353" name="Text Box 34"/>
          <p:cNvSpPr txBox="1">
            <a:spLocks noChangeArrowheads="1"/>
          </p:cNvSpPr>
          <p:nvPr/>
        </p:nvSpPr>
        <p:spPr bwMode="auto">
          <a:xfrm>
            <a:off x="838200" y="4191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-70</a:t>
            </a:r>
            <a:r>
              <a:rPr lang="en-US" sz="2400">
                <a:latin typeface="Times New Roman" pitchFamily="18" charset="0"/>
              </a:rPr>
              <a:t>  -</a:t>
            </a:r>
          </a:p>
        </p:txBody>
      </p:sp>
      <p:sp>
        <p:nvSpPr>
          <p:cNvPr id="56354" name="Text Box 35"/>
          <p:cNvSpPr txBox="1">
            <a:spLocks noChangeArrowheads="1"/>
          </p:cNvSpPr>
          <p:nvPr/>
        </p:nvSpPr>
        <p:spPr bwMode="auto">
          <a:xfrm>
            <a:off x="838200" y="3810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-60</a:t>
            </a:r>
            <a:r>
              <a:rPr lang="en-US" sz="2400">
                <a:latin typeface="Times New Roman" pitchFamily="18" charset="0"/>
              </a:rPr>
              <a:t>  -</a:t>
            </a:r>
          </a:p>
        </p:txBody>
      </p:sp>
      <p:sp>
        <p:nvSpPr>
          <p:cNvPr id="56355" name="Text Box 36"/>
          <p:cNvSpPr txBox="1">
            <a:spLocks noChangeArrowheads="1"/>
          </p:cNvSpPr>
          <p:nvPr/>
        </p:nvSpPr>
        <p:spPr bwMode="auto">
          <a:xfrm>
            <a:off x="838200" y="3429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-50</a:t>
            </a:r>
            <a:r>
              <a:rPr lang="en-US" sz="2400">
                <a:latin typeface="Times New Roman" pitchFamily="18" charset="0"/>
              </a:rPr>
              <a:t>  -</a:t>
            </a:r>
          </a:p>
        </p:txBody>
      </p:sp>
      <p:sp>
        <p:nvSpPr>
          <p:cNvPr id="56356" name="Text Box 37"/>
          <p:cNvSpPr txBox="1">
            <a:spLocks noChangeArrowheads="1"/>
          </p:cNvSpPr>
          <p:nvPr/>
        </p:nvSpPr>
        <p:spPr bwMode="auto">
          <a:xfrm>
            <a:off x="838200" y="3124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56357" name="Text Box 38"/>
          <p:cNvSpPr txBox="1">
            <a:spLocks noChangeArrowheads="1"/>
          </p:cNvSpPr>
          <p:nvPr/>
        </p:nvSpPr>
        <p:spPr bwMode="auto">
          <a:xfrm>
            <a:off x="838200" y="2819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6358" name="Text Box 39"/>
          <p:cNvSpPr txBox="1">
            <a:spLocks noChangeArrowheads="1"/>
          </p:cNvSpPr>
          <p:nvPr/>
        </p:nvSpPr>
        <p:spPr bwMode="auto">
          <a:xfrm>
            <a:off x="838200" y="2514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6359" name="Text Box 40"/>
          <p:cNvSpPr txBox="1">
            <a:spLocks noChangeArrowheads="1"/>
          </p:cNvSpPr>
          <p:nvPr/>
        </p:nvSpPr>
        <p:spPr bwMode="auto">
          <a:xfrm>
            <a:off x="838200" y="2209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6360" name="Text Box 41"/>
          <p:cNvSpPr txBox="1">
            <a:spLocks noChangeArrowheads="1"/>
          </p:cNvSpPr>
          <p:nvPr/>
        </p:nvSpPr>
        <p:spPr bwMode="auto">
          <a:xfrm>
            <a:off x="838200" y="1905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   0</a:t>
            </a:r>
            <a:r>
              <a:rPr lang="en-US" sz="2400">
                <a:latin typeface="Times New Roman" pitchFamily="18" charset="0"/>
              </a:rPr>
              <a:t>  -</a:t>
            </a:r>
          </a:p>
        </p:txBody>
      </p:sp>
      <p:sp>
        <p:nvSpPr>
          <p:cNvPr id="56361" name="Text Box 42"/>
          <p:cNvSpPr txBox="1">
            <a:spLocks noChangeArrowheads="1"/>
          </p:cNvSpPr>
          <p:nvPr/>
        </p:nvSpPr>
        <p:spPr bwMode="auto">
          <a:xfrm>
            <a:off x="838200" y="1600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6362" name="Text Box 43"/>
          <p:cNvSpPr txBox="1">
            <a:spLocks noChangeArrowheads="1"/>
          </p:cNvSpPr>
          <p:nvPr/>
        </p:nvSpPr>
        <p:spPr bwMode="auto">
          <a:xfrm>
            <a:off x="838200" y="1295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6363" name="Text Box 44"/>
          <p:cNvSpPr txBox="1">
            <a:spLocks noChangeArrowheads="1"/>
          </p:cNvSpPr>
          <p:nvPr/>
        </p:nvSpPr>
        <p:spPr bwMode="auto">
          <a:xfrm>
            <a:off x="838200" y="990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6364" name="Text Box 45"/>
          <p:cNvSpPr txBox="1">
            <a:spLocks noChangeArrowheads="1"/>
          </p:cNvSpPr>
          <p:nvPr/>
        </p:nvSpPr>
        <p:spPr bwMode="auto">
          <a:xfrm>
            <a:off x="838200" y="685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176174" name="Freeform 46"/>
          <p:cNvSpPr>
            <a:spLocks/>
          </p:cNvSpPr>
          <p:nvPr/>
        </p:nvSpPr>
        <p:spPr bwMode="auto">
          <a:xfrm>
            <a:off x="3352800" y="7747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176175" name="Freeform 47"/>
          <p:cNvSpPr>
            <a:spLocks/>
          </p:cNvSpPr>
          <p:nvPr/>
        </p:nvSpPr>
        <p:spPr bwMode="auto">
          <a:xfrm>
            <a:off x="50292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176176" name="Freeform 48"/>
          <p:cNvSpPr>
            <a:spLocks/>
          </p:cNvSpPr>
          <p:nvPr/>
        </p:nvSpPr>
        <p:spPr bwMode="auto">
          <a:xfrm>
            <a:off x="67056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176177" name="Text Box 49"/>
          <p:cNvSpPr txBox="1">
            <a:spLocks noChangeArrowheads="1"/>
          </p:cNvSpPr>
          <p:nvPr/>
        </p:nvSpPr>
        <p:spPr bwMode="auto">
          <a:xfrm>
            <a:off x="28956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6178" name="Text Box 50"/>
          <p:cNvSpPr txBox="1">
            <a:spLocks noChangeArrowheads="1"/>
          </p:cNvSpPr>
          <p:nvPr/>
        </p:nvSpPr>
        <p:spPr bwMode="auto">
          <a:xfrm>
            <a:off x="44196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176179" name="Text Box 51"/>
          <p:cNvSpPr txBox="1">
            <a:spLocks noChangeArrowheads="1"/>
          </p:cNvSpPr>
          <p:nvPr/>
        </p:nvSpPr>
        <p:spPr bwMode="auto">
          <a:xfrm>
            <a:off x="60198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t>
            </a:r>
          </a:p>
        </p:txBody>
      </p:sp>
      <p:sp>
        <p:nvSpPr>
          <p:cNvPr id="56371" name="Text Box 52"/>
          <p:cNvSpPr txBox="1">
            <a:spLocks noChangeArrowheads="1"/>
          </p:cNvSpPr>
          <p:nvPr/>
        </p:nvSpPr>
        <p:spPr bwMode="auto">
          <a:xfrm>
            <a:off x="1600200" y="228600"/>
            <a:ext cx="7543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Next try: a slightly larger depolarizing stimulus (-55 mV)</a:t>
            </a:r>
          </a:p>
        </p:txBody>
      </p:sp>
      <p:sp>
        <p:nvSpPr>
          <p:cNvPr id="56372" name="Rectangle 53"/>
          <p:cNvSpPr>
            <a:spLocks noChangeArrowheads="1"/>
          </p:cNvSpPr>
          <p:nvPr/>
        </p:nvSpPr>
        <p:spPr bwMode="auto">
          <a:xfrm>
            <a:off x="914400" y="381000"/>
            <a:ext cx="649288" cy="152400"/>
          </a:xfrm>
          <a:prstGeom prst="rect">
            <a:avLst/>
          </a:prstGeom>
          <a:solidFill>
            <a:srgbClr val="9900CC"/>
          </a:solidFill>
          <a:ln w="9525">
            <a:solidFill>
              <a:srgbClr val="9900CC"/>
            </a:solidFill>
            <a:miter lim="800000"/>
            <a:headEnd/>
            <a:tailEnd/>
          </a:ln>
        </p:spPr>
        <p:txBody>
          <a:bodyPr wrap="none" anchor="ctr"/>
          <a:lstStyle/>
          <a:p>
            <a:endParaRPr lang="en-US" sz="2400">
              <a:solidFill>
                <a:srgbClr val="CC3300"/>
              </a:solidFill>
              <a:latin typeface="Times New Roman" pitchFamily="18" charset="0"/>
            </a:endParaRPr>
          </a:p>
        </p:txBody>
      </p:sp>
      <p:sp>
        <p:nvSpPr>
          <p:cNvPr id="176182" name="Text Box 54"/>
          <p:cNvSpPr txBox="1">
            <a:spLocks noChangeArrowheads="1"/>
          </p:cNvSpPr>
          <p:nvPr/>
        </p:nvSpPr>
        <p:spPr bwMode="auto">
          <a:xfrm>
            <a:off x="0" y="3200400"/>
            <a:ext cx="9144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RMP</a:t>
            </a:r>
          </a:p>
        </p:txBody>
      </p:sp>
      <p:sp>
        <p:nvSpPr>
          <p:cNvPr id="176183" name="Text Box 55"/>
          <p:cNvSpPr txBox="1">
            <a:spLocks noChangeArrowheads="1"/>
          </p:cNvSpPr>
          <p:nvPr/>
        </p:nvSpPr>
        <p:spPr bwMode="auto">
          <a:xfrm>
            <a:off x="1600200" y="2057400"/>
            <a:ext cx="1600200" cy="822325"/>
          </a:xfrm>
          <a:prstGeom prst="rect">
            <a:avLst/>
          </a:prstGeom>
          <a:noFill/>
          <a:ln w="9525">
            <a:noFill/>
            <a:miter lim="800000"/>
            <a:headEnd/>
            <a:tailEnd/>
          </a:ln>
        </p:spPr>
        <p:txBody>
          <a:bodyPr>
            <a:spAutoFit/>
          </a:bodyPr>
          <a:lstStyle/>
          <a:p>
            <a:pPr algn="l">
              <a:spcBef>
                <a:spcPct val="50000"/>
              </a:spcBef>
            </a:pPr>
            <a:r>
              <a:rPr lang="en-US" sz="2400">
                <a:solidFill>
                  <a:schemeClr val="accent2"/>
                </a:solidFill>
                <a:latin typeface="Times New Roman" pitchFamily="18" charset="0"/>
              </a:rPr>
              <a:t>Local Potentials</a:t>
            </a:r>
          </a:p>
        </p:txBody>
      </p:sp>
      <p:sp>
        <p:nvSpPr>
          <p:cNvPr id="176184" name="Text Box 56"/>
          <p:cNvSpPr txBox="1">
            <a:spLocks noChangeArrowheads="1"/>
          </p:cNvSpPr>
          <p:nvPr/>
        </p:nvSpPr>
        <p:spPr bwMode="auto">
          <a:xfrm>
            <a:off x="7391400" y="685800"/>
            <a:ext cx="1447800" cy="822325"/>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Action Potentials</a:t>
            </a:r>
          </a:p>
        </p:txBody>
      </p:sp>
      <p:sp>
        <p:nvSpPr>
          <p:cNvPr id="176185" name="Line 57"/>
          <p:cNvSpPr>
            <a:spLocks noChangeShapeType="1"/>
          </p:cNvSpPr>
          <p:nvPr/>
        </p:nvSpPr>
        <p:spPr bwMode="auto">
          <a:xfrm flipH="1">
            <a:off x="7239000" y="1524000"/>
            <a:ext cx="457200" cy="457200"/>
          </a:xfrm>
          <a:prstGeom prst="line">
            <a:avLst/>
          </a:prstGeom>
          <a:noFill/>
          <a:ln w="28575">
            <a:solidFill>
              <a:srgbClr val="9900CC"/>
            </a:solidFill>
            <a:round/>
            <a:headEnd/>
            <a:tailEnd type="triangle" w="med" len="med"/>
          </a:ln>
        </p:spPr>
        <p:txBody>
          <a:bodyPr/>
          <a:lstStyle/>
          <a:p>
            <a:endParaRPr lang="en-US"/>
          </a:p>
        </p:txBody>
      </p:sp>
      <p:sp>
        <p:nvSpPr>
          <p:cNvPr id="176186" name="Line 58"/>
          <p:cNvSpPr>
            <a:spLocks noChangeShapeType="1"/>
          </p:cNvSpPr>
          <p:nvPr/>
        </p:nvSpPr>
        <p:spPr bwMode="auto">
          <a:xfrm>
            <a:off x="2590800" y="2743200"/>
            <a:ext cx="990600" cy="1371600"/>
          </a:xfrm>
          <a:prstGeom prst="line">
            <a:avLst/>
          </a:prstGeom>
          <a:noFill/>
          <a:ln w="28575">
            <a:solidFill>
              <a:srgbClr val="CC3300"/>
            </a:solidFill>
            <a:round/>
            <a:headEnd/>
            <a:tailEnd type="triangle" w="med" len="med"/>
          </a:ln>
        </p:spPr>
        <p:txBody>
          <a:bodyPr/>
          <a:lstStyle/>
          <a:p>
            <a:endParaRPr lang="en-US"/>
          </a:p>
        </p:txBody>
      </p:sp>
      <p:sp>
        <p:nvSpPr>
          <p:cNvPr id="176187" name="Line 59"/>
          <p:cNvSpPr>
            <a:spLocks noChangeShapeType="1"/>
          </p:cNvSpPr>
          <p:nvPr/>
        </p:nvSpPr>
        <p:spPr bwMode="auto">
          <a:xfrm>
            <a:off x="2590800" y="2819400"/>
            <a:ext cx="990600" cy="1447800"/>
          </a:xfrm>
          <a:prstGeom prst="line">
            <a:avLst/>
          </a:prstGeom>
          <a:noFill/>
          <a:ln w="28575">
            <a:solidFill>
              <a:schemeClr val="accent1"/>
            </a:solidFill>
            <a:round/>
            <a:headEnd/>
            <a:tailEnd type="triangle" w="med" len="med"/>
          </a:ln>
        </p:spPr>
        <p:txBody>
          <a:bodyPr/>
          <a:lstStyle/>
          <a:p>
            <a:endParaRPr lang="en-US"/>
          </a:p>
        </p:txBody>
      </p:sp>
      <p:sp>
        <p:nvSpPr>
          <p:cNvPr id="176188" name="Line 60"/>
          <p:cNvSpPr>
            <a:spLocks noChangeShapeType="1"/>
          </p:cNvSpPr>
          <p:nvPr/>
        </p:nvSpPr>
        <p:spPr bwMode="auto">
          <a:xfrm>
            <a:off x="609600" y="3733800"/>
            <a:ext cx="914400" cy="762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1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6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61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61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61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61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61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61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6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6" grpId="0"/>
      <p:bldP spid="176157" grpId="0" animBg="1"/>
      <p:bldP spid="176174" grpId="0" animBg="1"/>
      <p:bldP spid="176175" grpId="0" animBg="1"/>
      <p:bldP spid="176176" grpId="0" animBg="1"/>
      <p:bldP spid="176177" grpId="0"/>
      <p:bldP spid="176178" grpId="0"/>
      <p:bldP spid="176179" grpId="0"/>
      <p:bldP spid="176182" grpId="0"/>
      <p:bldP spid="176183" grpId="0"/>
      <p:bldP spid="176184" grpId="0"/>
      <p:bldP spid="176185" grpId="0" animBg="1"/>
      <p:bldP spid="176186" grpId="0" animBg="1"/>
      <p:bldP spid="176187" grpId="0" animBg="1"/>
      <p:bldP spid="1761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p>
            <a:fld id="{E2F00079-8EA9-4A4A-AE2B-3597D74B7C0F}" type="slidenum">
              <a:rPr lang="en-US" smtClean="0"/>
              <a:pPr/>
              <a:t>36</a:t>
            </a:fld>
            <a:endParaRPr lang="en-US" smtClean="0"/>
          </a:p>
        </p:txBody>
      </p:sp>
      <p:sp>
        <p:nvSpPr>
          <p:cNvPr id="57347" name="Line 2"/>
          <p:cNvSpPr>
            <a:spLocks noChangeShapeType="1"/>
          </p:cNvSpPr>
          <p:nvPr/>
        </p:nvSpPr>
        <p:spPr bwMode="auto">
          <a:xfrm>
            <a:off x="1447800" y="4495800"/>
            <a:ext cx="7162800" cy="0"/>
          </a:xfrm>
          <a:prstGeom prst="line">
            <a:avLst/>
          </a:prstGeom>
          <a:noFill/>
          <a:ln w="9525">
            <a:solidFill>
              <a:schemeClr val="tx1"/>
            </a:solidFill>
            <a:round/>
            <a:headEnd/>
            <a:tailEnd/>
          </a:ln>
        </p:spPr>
        <p:txBody>
          <a:bodyPr/>
          <a:lstStyle/>
          <a:p>
            <a:endParaRPr lang="en-US"/>
          </a:p>
        </p:txBody>
      </p:sp>
      <p:sp>
        <p:nvSpPr>
          <p:cNvPr id="57348" name="AutoShape 3"/>
          <p:cNvSpPr>
            <a:spLocks noChangeArrowheads="1"/>
          </p:cNvSpPr>
          <p:nvPr/>
        </p:nvSpPr>
        <p:spPr bwMode="auto">
          <a:xfrm rot="5381559">
            <a:off x="4152900" y="2476500"/>
            <a:ext cx="914400" cy="7239000"/>
          </a:xfrm>
          <a:prstGeom prst="can">
            <a:avLst>
              <a:gd name="adj" fmla="val 48856"/>
            </a:avLst>
          </a:prstGeom>
          <a:solidFill>
            <a:schemeClr val="bg1"/>
          </a:solidFill>
          <a:ln w="12700">
            <a:solidFill>
              <a:schemeClr val="tx1"/>
            </a:solidFill>
            <a:round/>
            <a:headEnd/>
            <a:tailEnd/>
          </a:ln>
        </p:spPr>
        <p:txBody>
          <a:bodyPr wrap="none" anchor="ctr"/>
          <a:lstStyle/>
          <a:p>
            <a:endParaRPr lang="en-US"/>
          </a:p>
        </p:txBody>
      </p:sp>
      <p:sp>
        <p:nvSpPr>
          <p:cNvPr id="57349" name="Text Box 4"/>
          <p:cNvSpPr txBox="1">
            <a:spLocks noChangeArrowheads="1"/>
          </p:cNvSpPr>
          <p:nvPr/>
        </p:nvSpPr>
        <p:spPr bwMode="auto">
          <a:xfrm>
            <a:off x="3657600" y="4419600"/>
            <a:ext cx="914400" cy="366713"/>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time</a:t>
            </a:r>
          </a:p>
        </p:txBody>
      </p:sp>
      <p:sp>
        <p:nvSpPr>
          <p:cNvPr id="57350" name="Text Box 5"/>
          <p:cNvSpPr txBox="1">
            <a:spLocks noChangeArrowheads="1"/>
          </p:cNvSpPr>
          <p:nvPr/>
        </p:nvSpPr>
        <p:spPr bwMode="auto">
          <a:xfrm>
            <a:off x="0" y="2362200"/>
            <a:ext cx="10668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Voltage (mV)</a:t>
            </a:r>
          </a:p>
        </p:txBody>
      </p:sp>
      <p:sp>
        <p:nvSpPr>
          <p:cNvPr id="57351" name="AutoShape 6"/>
          <p:cNvSpPr>
            <a:spLocks noChangeArrowheads="1"/>
          </p:cNvSpPr>
          <p:nvPr/>
        </p:nvSpPr>
        <p:spPr bwMode="auto">
          <a:xfrm>
            <a:off x="1909763" y="52578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7352" name="Freeform 7"/>
          <p:cNvSpPr>
            <a:spLocks/>
          </p:cNvSpPr>
          <p:nvPr/>
        </p:nvSpPr>
        <p:spPr bwMode="auto">
          <a:xfrm>
            <a:off x="1066800" y="50165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7353" name="AutoShape 8"/>
          <p:cNvSpPr>
            <a:spLocks noChangeArrowheads="1"/>
          </p:cNvSpPr>
          <p:nvPr/>
        </p:nvSpPr>
        <p:spPr bwMode="auto">
          <a:xfrm>
            <a:off x="3657600" y="51943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sz="2400">
              <a:solidFill>
                <a:schemeClr val="accent2"/>
              </a:solidFill>
              <a:latin typeface="Times New Roman" pitchFamily="18" charset="0"/>
            </a:endParaRPr>
          </a:p>
        </p:txBody>
      </p:sp>
      <p:sp>
        <p:nvSpPr>
          <p:cNvPr id="57354" name="Freeform 9"/>
          <p:cNvSpPr>
            <a:spLocks/>
          </p:cNvSpPr>
          <p:nvPr/>
        </p:nvSpPr>
        <p:spPr bwMode="auto">
          <a:xfrm>
            <a:off x="2814638" y="49530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7355" name="AutoShape 10"/>
          <p:cNvSpPr>
            <a:spLocks noChangeArrowheads="1"/>
          </p:cNvSpPr>
          <p:nvPr/>
        </p:nvSpPr>
        <p:spPr bwMode="auto">
          <a:xfrm>
            <a:off x="5257800"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7356" name="Freeform 11"/>
          <p:cNvSpPr>
            <a:spLocks/>
          </p:cNvSpPr>
          <p:nvPr/>
        </p:nvSpPr>
        <p:spPr bwMode="auto">
          <a:xfrm>
            <a:off x="4414838"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7357" name="AutoShape 12"/>
          <p:cNvSpPr>
            <a:spLocks noChangeArrowheads="1"/>
          </p:cNvSpPr>
          <p:nvPr/>
        </p:nvSpPr>
        <p:spPr bwMode="auto">
          <a:xfrm>
            <a:off x="7015163" y="5181600"/>
            <a:ext cx="152400" cy="762000"/>
          </a:xfrm>
          <a:prstGeom prst="flowChartMerge">
            <a:avLst/>
          </a:prstGeom>
          <a:solidFill>
            <a:schemeClr val="bg1"/>
          </a:solidFill>
          <a:ln w="38100">
            <a:solidFill>
              <a:schemeClr val="tx1"/>
            </a:solidFill>
            <a:miter lim="800000"/>
            <a:headEnd/>
            <a:tailEnd/>
          </a:ln>
        </p:spPr>
        <p:txBody>
          <a:bodyPr wrap="none" anchor="ctr"/>
          <a:lstStyle/>
          <a:p>
            <a:endParaRPr lang="en-US"/>
          </a:p>
        </p:txBody>
      </p:sp>
      <p:sp>
        <p:nvSpPr>
          <p:cNvPr id="57358" name="Freeform 13"/>
          <p:cNvSpPr>
            <a:spLocks/>
          </p:cNvSpPr>
          <p:nvPr/>
        </p:nvSpPr>
        <p:spPr bwMode="auto">
          <a:xfrm>
            <a:off x="6172200" y="4876800"/>
            <a:ext cx="901700" cy="268288"/>
          </a:xfrm>
          <a:custGeom>
            <a:avLst/>
            <a:gdLst>
              <a:gd name="T0" fmla="*/ 1431448532 w 568"/>
              <a:gd name="T1" fmla="*/ 425908038 h 169"/>
              <a:gd name="T2" fmla="*/ 1003022153 w 568"/>
              <a:gd name="T3" fmla="*/ 105846771 h 169"/>
              <a:gd name="T4" fmla="*/ 554434335 w 568"/>
              <a:gd name="T5" fmla="*/ 0 h 169"/>
              <a:gd name="T6" fmla="*/ 128527169 w 568"/>
              <a:gd name="T7" fmla="*/ 20161286 h 169"/>
              <a:gd name="T8" fmla="*/ 65524059 w 568"/>
              <a:gd name="T9" fmla="*/ 63004819 h 169"/>
              <a:gd name="T10" fmla="*/ 0 w 568"/>
              <a:gd name="T11" fmla="*/ 83166100 h 169"/>
              <a:gd name="T12" fmla="*/ 0 60000 65536"/>
              <a:gd name="T13" fmla="*/ 0 60000 65536"/>
              <a:gd name="T14" fmla="*/ 0 60000 65536"/>
              <a:gd name="T15" fmla="*/ 0 60000 65536"/>
              <a:gd name="T16" fmla="*/ 0 60000 65536"/>
              <a:gd name="T17" fmla="*/ 0 60000 65536"/>
              <a:gd name="T18" fmla="*/ 0 w 568"/>
              <a:gd name="T19" fmla="*/ 0 h 169"/>
              <a:gd name="T20" fmla="*/ 568 w 5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68" h="169">
                <a:moveTo>
                  <a:pt x="568" y="169"/>
                </a:moveTo>
                <a:cubicBezTo>
                  <a:pt x="548" y="94"/>
                  <a:pt x="471" y="56"/>
                  <a:pt x="398" y="42"/>
                </a:cubicBezTo>
                <a:cubicBezTo>
                  <a:pt x="344" y="15"/>
                  <a:pt x="280" y="9"/>
                  <a:pt x="220" y="0"/>
                </a:cubicBezTo>
                <a:cubicBezTo>
                  <a:pt x="164" y="3"/>
                  <a:pt x="107" y="1"/>
                  <a:pt x="51" y="8"/>
                </a:cubicBezTo>
                <a:cubicBezTo>
                  <a:pt x="41" y="9"/>
                  <a:pt x="35" y="21"/>
                  <a:pt x="26" y="25"/>
                </a:cubicBezTo>
                <a:cubicBezTo>
                  <a:pt x="18" y="29"/>
                  <a:pt x="0" y="33"/>
                  <a:pt x="0" y="33"/>
                </a:cubicBezTo>
              </a:path>
            </a:pathLst>
          </a:custGeom>
          <a:noFill/>
          <a:ln w="9525">
            <a:solidFill>
              <a:schemeClr val="tx1"/>
            </a:solidFill>
            <a:round/>
            <a:headEnd/>
            <a:tailEnd/>
          </a:ln>
        </p:spPr>
        <p:txBody>
          <a:bodyPr/>
          <a:lstStyle/>
          <a:p>
            <a:endParaRPr lang="en-US"/>
          </a:p>
        </p:txBody>
      </p:sp>
      <p:sp>
        <p:nvSpPr>
          <p:cNvPr id="57359" name="Text Box 14"/>
          <p:cNvSpPr txBox="1">
            <a:spLocks noChangeArrowheads="1"/>
          </p:cNvSpPr>
          <p:nvPr/>
        </p:nvSpPr>
        <p:spPr bwMode="auto">
          <a:xfrm>
            <a:off x="1223963" y="4724400"/>
            <a:ext cx="914400" cy="641350"/>
          </a:xfrm>
          <a:prstGeom prst="rect">
            <a:avLst/>
          </a:prstGeom>
          <a:noFill/>
          <a:ln w="9525">
            <a:noFill/>
            <a:miter lim="800000"/>
            <a:headEnd/>
            <a:tailEnd/>
          </a:ln>
        </p:spPr>
        <p:txBody>
          <a:bodyPr>
            <a:spAutoFit/>
          </a:bodyPr>
          <a:lstStyle/>
          <a:p>
            <a:pPr algn="l">
              <a:spcBef>
                <a:spcPct val="50000"/>
              </a:spcBef>
            </a:pPr>
            <a:r>
              <a:rPr lang="en-US" sz="1800" b="1">
                <a:latin typeface="Times New Roman" pitchFamily="18" charset="0"/>
              </a:rPr>
              <a:t>Stim Elec</a:t>
            </a:r>
          </a:p>
        </p:txBody>
      </p:sp>
      <p:sp>
        <p:nvSpPr>
          <p:cNvPr id="57360" name="Text Box 15"/>
          <p:cNvSpPr txBox="1">
            <a:spLocks noChangeArrowheads="1"/>
          </p:cNvSpPr>
          <p:nvPr/>
        </p:nvSpPr>
        <p:spPr bwMode="auto">
          <a:xfrm>
            <a:off x="3276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1</a:t>
            </a:r>
          </a:p>
        </p:txBody>
      </p:sp>
      <p:sp>
        <p:nvSpPr>
          <p:cNvPr id="57361" name="Text Box 16"/>
          <p:cNvSpPr txBox="1">
            <a:spLocks noChangeArrowheads="1"/>
          </p:cNvSpPr>
          <p:nvPr/>
        </p:nvSpPr>
        <p:spPr bwMode="auto">
          <a:xfrm>
            <a:off x="48768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2</a:t>
            </a:r>
          </a:p>
        </p:txBody>
      </p:sp>
      <p:sp>
        <p:nvSpPr>
          <p:cNvPr id="57362" name="Text Box 17"/>
          <p:cNvSpPr txBox="1">
            <a:spLocks noChangeArrowheads="1"/>
          </p:cNvSpPr>
          <p:nvPr/>
        </p:nvSpPr>
        <p:spPr bwMode="auto">
          <a:xfrm>
            <a:off x="6705600" y="4800600"/>
            <a:ext cx="9144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a:latin typeface="Times New Roman" pitchFamily="18" charset="0"/>
              </a:rPr>
              <a:t>REC 3</a:t>
            </a:r>
          </a:p>
        </p:txBody>
      </p:sp>
      <p:sp>
        <p:nvSpPr>
          <p:cNvPr id="57363" name="Text Box 18"/>
          <p:cNvSpPr txBox="1">
            <a:spLocks noChangeArrowheads="1"/>
          </p:cNvSpPr>
          <p:nvPr/>
        </p:nvSpPr>
        <p:spPr bwMode="auto">
          <a:xfrm>
            <a:off x="1371600" y="5867400"/>
            <a:ext cx="1828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 - - - - </a:t>
            </a:r>
          </a:p>
        </p:txBody>
      </p:sp>
      <p:sp>
        <p:nvSpPr>
          <p:cNvPr id="57364" name="Rectangle 19"/>
          <p:cNvSpPr>
            <a:spLocks noChangeArrowheads="1"/>
          </p:cNvSpPr>
          <p:nvPr/>
        </p:nvSpPr>
        <p:spPr bwMode="auto">
          <a:xfrm>
            <a:off x="1676400" y="4267200"/>
            <a:ext cx="381000" cy="228600"/>
          </a:xfrm>
          <a:prstGeom prst="rect">
            <a:avLst/>
          </a:prstGeom>
          <a:solidFill>
            <a:schemeClr val="bg1"/>
          </a:solidFill>
          <a:ln w="28575">
            <a:solidFill>
              <a:schemeClr val="accent1"/>
            </a:solidFill>
            <a:miter lim="800000"/>
            <a:headEnd/>
            <a:tailEnd/>
          </a:ln>
        </p:spPr>
        <p:txBody>
          <a:bodyPr wrap="none" anchor="ctr"/>
          <a:lstStyle/>
          <a:p>
            <a:endParaRPr lang="en-US" sz="2400" b="1">
              <a:latin typeface="Times New Roman" pitchFamily="18" charset="0"/>
            </a:endParaRPr>
          </a:p>
        </p:txBody>
      </p:sp>
      <p:sp>
        <p:nvSpPr>
          <p:cNvPr id="57365" name="Line 20"/>
          <p:cNvSpPr>
            <a:spLocks noChangeShapeType="1"/>
          </p:cNvSpPr>
          <p:nvPr/>
        </p:nvSpPr>
        <p:spPr bwMode="auto">
          <a:xfrm>
            <a:off x="1447800" y="4495800"/>
            <a:ext cx="762000" cy="0"/>
          </a:xfrm>
          <a:prstGeom prst="line">
            <a:avLst/>
          </a:prstGeom>
          <a:noFill/>
          <a:ln w="28575">
            <a:solidFill>
              <a:schemeClr val="tx1"/>
            </a:solidFill>
            <a:round/>
            <a:headEnd/>
            <a:tailEnd/>
          </a:ln>
        </p:spPr>
        <p:txBody>
          <a:bodyPr/>
          <a:lstStyle/>
          <a:p>
            <a:endParaRPr lang="en-US"/>
          </a:p>
        </p:txBody>
      </p:sp>
      <p:sp>
        <p:nvSpPr>
          <p:cNvPr id="57366" name="Freeform 21"/>
          <p:cNvSpPr>
            <a:spLocks/>
          </p:cNvSpPr>
          <p:nvPr/>
        </p:nvSpPr>
        <p:spPr bwMode="auto">
          <a:xfrm>
            <a:off x="3335338" y="4267200"/>
            <a:ext cx="703262" cy="250825"/>
          </a:xfrm>
          <a:custGeom>
            <a:avLst/>
            <a:gdLst>
              <a:gd name="T0" fmla="*/ 0 w 457"/>
              <a:gd name="T1" fmla="*/ 264341093 h 238"/>
              <a:gd name="T2" fmla="*/ 179976595 w 457"/>
              <a:gd name="T3" fmla="*/ 179930071 h 238"/>
              <a:gd name="T4" fmla="*/ 198921576 w 457"/>
              <a:gd name="T5" fmla="*/ 9996116 h 238"/>
              <a:gd name="T6" fmla="*/ 220234919 w 457"/>
              <a:gd name="T7" fmla="*/ 38873666 h 238"/>
              <a:gd name="T8" fmla="*/ 279436638 w 457"/>
              <a:gd name="T9" fmla="*/ 47758981 h 238"/>
              <a:gd name="T10" fmla="*/ 620444847 w 457"/>
              <a:gd name="T11" fmla="*/ 95517962 h 238"/>
              <a:gd name="T12" fmla="*/ 1082226443 w 457"/>
              <a:gd name="T13" fmla="*/ 245459666 h 238"/>
              <a:gd name="T14" fmla="*/ 0 60000 65536"/>
              <a:gd name="T15" fmla="*/ 0 60000 65536"/>
              <a:gd name="T16" fmla="*/ 0 60000 65536"/>
              <a:gd name="T17" fmla="*/ 0 60000 65536"/>
              <a:gd name="T18" fmla="*/ 0 60000 65536"/>
              <a:gd name="T19" fmla="*/ 0 60000 65536"/>
              <a:gd name="T20" fmla="*/ 0 60000 65536"/>
              <a:gd name="T21" fmla="*/ 0 w 457"/>
              <a:gd name="T22" fmla="*/ 0 h 238"/>
              <a:gd name="T23" fmla="*/ 457 w 45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238">
                <a:moveTo>
                  <a:pt x="0" y="238"/>
                </a:moveTo>
                <a:cubicBezTo>
                  <a:pt x="62" y="223"/>
                  <a:pt x="56" y="217"/>
                  <a:pt x="76" y="162"/>
                </a:cubicBezTo>
                <a:cubicBezTo>
                  <a:pt x="79" y="111"/>
                  <a:pt x="77" y="60"/>
                  <a:pt x="84" y="9"/>
                </a:cubicBezTo>
                <a:cubicBezTo>
                  <a:pt x="85" y="0"/>
                  <a:pt x="87" y="29"/>
                  <a:pt x="93" y="35"/>
                </a:cubicBezTo>
                <a:cubicBezTo>
                  <a:pt x="99" y="41"/>
                  <a:pt x="110" y="40"/>
                  <a:pt x="118" y="43"/>
                </a:cubicBezTo>
                <a:cubicBezTo>
                  <a:pt x="164" y="73"/>
                  <a:pt x="210" y="72"/>
                  <a:pt x="262" y="86"/>
                </a:cubicBezTo>
                <a:cubicBezTo>
                  <a:pt x="299" y="188"/>
                  <a:pt x="343" y="221"/>
                  <a:pt x="457" y="221"/>
                </a:cubicBezTo>
              </a:path>
            </a:pathLst>
          </a:custGeom>
          <a:noFill/>
          <a:ln w="28575" cmpd="sng">
            <a:solidFill>
              <a:schemeClr val="accent1"/>
            </a:solidFill>
            <a:round/>
            <a:headEnd/>
            <a:tailEnd/>
          </a:ln>
        </p:spPr>
        <p:txBody>
          <a:bodyPr/>
          <a:lstStyle/>
          <a:p>
            <a:endParaRPr lang="en-US"/>
          </a:p>
        </p:txBody>
      </p:sp>
      <p:sp>
        <p:nvSpPr>
          <p:cNvPr id="57367" name="Freeform 22"/>
          <p:cNvSpPr>
            <a:spLocks/>
          </p:cNvSpPr>
          <p:nvPr/>
        </p:nvSpPr>
        <p:spPr bwMode="auto">
          <a:xfrm>
            <a:off x="4989513" y="4343400"/>
            <a:ext cx="801687" cy="149225"/>
          </a:xfrm>
          <a:custGeom>
            <a:avLst/>
            <a:gdLst>
              <a:gd name="T0" fmla="*/ 0 w 491"/>
              <a:gd name="T1" fmla="*/ 144041236 h 145"/>
              <a:gd name="T2" fmla="*/ 223936860 w 491"/>
              <a:gd name="T3" fmla="*/ 108030654 h 145"/>
              <a:gd name="T4" fmla="*/ 338571541 w 491"/>
              <a:gd name="T5" fmla="*/ 0 h 145"/>
              <a:gd name="T6" fmla="*/ 607829013 w 491"/>
              <a:gd name="T7" fmla="*/ 45542438 h 145"/>
              <a:gd name="T8" fmla="*/ 901080045 w 491"/>
              <a:gd name="T9" fmla="*/ 90025893 h 145"/>
              <a:gd name="T10" fmla="*/ 1308965553 w 491"/>
              <a:gd name="T11" fmla="*/ 144041236 h 145"/>
              <a:gd name="T12" fmla="*/ 0 60000 65536"/>
              <a:gd name="T13" fmla="*/ 0 60000 65536"/>
              <a:gd name="T14" fmla="*/ 0 60000 65536"/>
              <a:gd name="T15" fmla="*/ 0 60000 65536"/>
              <a:gd name="T16" fmla="*/ 0 60000 65536"/>
              <a:gd name="T17" fmla="*/ 0 60000 65536"/>
              <a:gd name="T18" fmla="*/ 0 w 491"/>
              <a:gd name="T19" fmla="*/ 0 h 145"/>
              <a:gd name="T20" fmla="*/ 491 w 491"/>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91" h="145">
                <a:moveTo>
                  <a:pt x="0" y="136"/>
                </a:moveTo>
                <a:cubicBezTo>
                  <a:pt x="31" y="127"/>
                  <a:pt x="54" y="112"/>
                  <a:pt x="84" y="102"/>
                </a:cubicBezTo>
                <a:cubicBezTo>
                  <a:pt x="121" y="65"/>
                  <a:pt x="111" y="46"/>
                  <a:pt x="127" y="0"/>
                </a:cubicBezTo>
                <a:cubicBezTo>
                  <a:pt x="191" y="44"/>
                  <a:pt x="157" y="30"/>
                  <a:pt x="228" y="43"/>
                </a:cubicBezTo>
                <a:cubicBezTo>
                  <a:pt x="264" y="60"/>
                  <a:pt x="301" y="72"/>
                  <a:pt x="338" y="85"/>
                </a:cubicBezTo>
                <a:cubicBezTo>
                  <a:pt x="379" y="145"/>
                  <a:pt x="419" y="136"/>
                  <a:pt x="491" y="136"/>
                </a:cubicBezTo>
              </a:path>
            </a:pathLst>
          </a:custGeom>
          <a:noFill/>
          <a:ln w="28575" cmpd="sng">
            <a:solidFill>
              <a:schemeClr val="accent1"/>
            </a:solidFill>
            <a:round/>
            <a:headEnd/>
            <a:tailEnd/>
          </a:ln>
        </p:spPr>
        <p:txBody>
          <a:bodyPr/>
          <a:lstStyle/>
          <a:p>
            <a:endParaRPr lang="en-US"/>
          </a:p>
        </p:txBody>
      </p:sp>
      <p:sp>
        <p:nvSpPr>
          <p:cNvPr id="57368" name="Freeform 23"/>
          <p:cNvSpPr>
            <a:spLocks/>
          </p:cNvSpPr>
          <p:nvPr/>
        </p:nvSpPr>
        <p:spPr bwMode="auto">
          <a:xfrm>
            <a:off x="6629400" y="4370388"/>
            <a:ext cx="833438" cy="134937"/>
          </a:xfrm>
          <a:custGeom>
            <a:avLst/>
            <a:gdLst>
              <a:gd name="T0" fmla="*/ 0 w 525"/>
              <a:gd name="T1" fmla="*/ 214211716 h 85"/>
              <a:gd name="T2" fmla="*/ 342741395 w 525"/>
              <a:gd name="T3" fmla="*/ 148687870 h 85"/>
              <a:gd name="T4" fmla="*/ 491431527 w 525"/>
              <a:gd name="T5" fmla="*/ 0 h 85"/>
              <a:gd name="T6" fmla="*/ 577116851 w 525"/>
              <a:gd name="T7" fmla="*/ 42841701 h 85"/>
              <a:gd name="T8" fmla="*/ 768648752 w 525"/>
              <a:gd name="T9" fmla="*/ 85684989 h 85"/>
              <a:gd name="T10" fmla="*/ 1260078692 w 525"/>
              <a:gd name="T11" fmla="*/ 171369978 h 85"/>
              <a:gd name="T12" fmla="*/ 1323083400 w 525"/>
              <a:gd name="T13" fmla="*/ 214211716 h 85"/>
              <a:gd name="T14" fmla="*/ 0 60000 65536"/>
              <a:gd name="T15" fmla="*/ 0 60000 65536"/>
              <a:gd name="T16" fmla="*/ 0 60000 65536"/>
              <a:gd name="T17" fmla="*/ 0 60000 65536"/>
              <a:gd name="T18" fmla="*/ 0 60000 65536"/>
              <a:gd name="T19" fmla="*/ 0 60000 65536"/>
              <a:gd name="T20" fmla="*/ 0 60000 65536"/>
              <a:gd name="T21" fmla="*/ 0 w 525"/>
              <a:gd name="T22" fmla="*/ 0 h 85"/>
              <a:gd name="T23" fmla="*/ 525 w 52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 h="85">
                <a:moveTo>
                  <a:pt x="0" y="85"/>
                </a:moveTo>
                <a:cubicBezTo>
                  <a:pt x="45" y="69"/>
                  <a:pt x="91" y="74"/>
                  <a:pt x="136" y="59"/>
                </a:cubicBezTo>
                <a:cubicBezTo>
                  <a:pt x="165" y="30"/>
                  <a:pt x="182" y="37"/>
                  <a:pt x="195" y="0"/>
                </a:cubicBezTo>
                <a:cubicBezTo>
                  <a:pt x="206" y="6"/>
                  <a:pt x="217" y="13"/>
                  <a:pt x="229" y="17"/>
                </a:cubicBezTo>
                <a:cubicBezTo>
                  <a:pt x="254" y="25"/>
                  <a:pt x="305" y="34"/>
                  <a:pt x="305" y="34"/>
                </a:cubicBezTo>
                <a:cubicBezTo>
                  <a:pt x="368" y="77"/>
                  <a:pt x="409" y="62"/>
                  <a:pt x="500" y="68"/>
                </a:cubicBezTo>
                <a:cubicBezTo>
                  <a:pt x="508" y="74"/>
                  <a:pt x="525" y="85"/>
                  <a:pt x="525" y="85"/>
                </a:cubicBezTo>
              </a:path>
            </a:pathLst>
          </a:custGeom>
          <a:noFill/>
          <a:ln w="28575" cmpd="sng">
            <a:solidFill>
              <a:schemeClr val="accent1"/>
            </a:solidFill>
            <a:round/>
            <a:headEnd/>
            <a:tailEnd/>
          </a:ln>
        </p:spPr>
        <p:txBody>
          <a:bodyPr/>
          <a:lstStyle/>
          <a:p>
            <a:endParaRPr lang="en-US"/>
          </a:p>
        </p:txBody>
      </p:sp>
      <p:sp>
        <p:nvSpPr>
          <p:cNvPr id="57369" name="Rectangle 24"/>
          <p:cNvSpPr>
            <a:spLocks noChangeArrowheads="1"/>
          </p:cNvSpPr>
          <p:nvPr/>
        </p:nvSpPr>
        <p:spPr bwMode="auto">
          <a:xfrm>
            <a:off x="1676400" y="4114800"/>
            <a:ext cx="381000" cy="381000"/>
          </a:xfrm>
          <a:prstGeom prst="rect">
            <a:avLst/>
          </a:prstGeom>
          <a:noFill/>
          <a:ln w="28575">
            <a:solidFill>
              <a:srgbClr val="CC3300"/>
            </a:solidFill>
            <a:miter lim="800000"/>
            <a:headEnd/>
            <a:tailEnd/>
          </a:ln>
        </p:spPr>
        <p:txBody>
          <a:bodyPr wrap="none" anchor="ctr"/>
          <a:lstStyle/>
          <a:p>
            <a:endParaRPr lang="en-US"/>
          </a:p>
        </p:txBody>
      </p:sp>
      <p:sp>
        <p:nvSpPr>
          <p:cNvPr id="57370" name="Line 25"/>
          <p:cNvSpPr>
            <a:spLocks noChangeShapeType="1"/>
          </p:cNvSpPr>
          <p:nvPr/>
        </p:nvSpPr>
        <p:spPr bwMode="auto">
          <a:xfrm>
            <a:off x="1447800" y="4495800"/>
            <a:ext cx="838200" cy="0"/>
          </a:xfrm>
          <a:prstGeom prst="line">
            <a:avLst/>
          </a:prstGeom>
          <a:noFill/>
          <a:ln w="28575">
            <a:solidFill>
              <a:schemeClr val="tx1"/>
            </a:solidFill>
            <a:round/>
            <a:headEnd/>
            <a:tailEnd/>
          </a:ln>
        </p:spPr>
        <p:txBody>
          <a:bodyPr/>
          <a:lstStyle/>
          <a:p>
            <a:endParaRPr lang="en-US"/>
          </a:p>
        </p:txBody>
      </p:sp>
      <p:sp>
        <p:nvSpPr>
          <p:cNvPr id="57371" name="Freeform 26"/>
          <p:cNvSpPr>
            <a:spLocks/>
          </p:cNvSpPr>
          <p:nvPr/>
        </p:nvSpPr>
        <p:spPr bwMode="auto">
          <a:xfrm>
            <a:off x="3362325" y="4114800"/>
            <a:ext cx="752475" cy="390525"/>
          </a:xfrm>
          <a:custGeom>
            <a:avLst/>
            <a:gdLst>
              <a:gd name="T0" fmla="*/ 0 w 559"/>
              <a:gd name="T1" fmla="*/ 472166461 h 323"/>
              <a:gd name="T2" fmla="*/ 90599877 w 559"/>
              <a:gd name="T3" fmla="*/ 359607042 h 323"/>
              <a:gd name="T4" fmla="*/ 106907982 w 559"/>
              <a:gd name="T5" fmla="*/ 13156944 h 323"/>
              <a:gd name="T6" fmla="*/ 152208573 w 559"/>
              <a:gd name="T7" fmla="*/ 26312679 h 323"/>
              <a:gd name="T8" fmla="*/ 199321067 w 559"/>
              <a:gd name="T9" fmla="*/ 62857593 h 323"/>
              <a:gd name="T10" fmla="*/ 413138377 w 559"/>
              <a:gd name="T11" fmla="*/ 124254648 h 323"/>
              <a:gd name="T12" fmla="*/ 460250830 w 559"/>
              <a:gd name="T13" fmla="*/ 149105570 h 323"/>
              <a:gd name="T14" fmla="*/ 505550074 w 559"/>
              <a:gd name="T15" fmla="*/ 162261338 h 323"/>
              <a:gd name="T16" fmla="*/ 612459360 w 559"/>
              <a:gd name="T17" fmla="*/ 261665026 h 323"/>
              <a:gd name="T18" fmla="*/ 659571813 w 559"/>
              <a:gd name="T19" fmla="*/ 334756120 h 323"/>
              <a:gd name="T20" fmla="*/ 674068056 w 559"/>
              <a:gd name="T21" fmla="*/ 372762773 h 323"/>
              <a:gd name="T22" fmla="*/ 813592374 w 559"/>
              <a:gd name="T23" fmla="*/ 409308886 h 323"/>
              <a:gd name="T24" fmla="*/ 1012913357 w 559"/>
              <a:gd name="T25" fmla="*/ 472166461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323"/>
              <a:gd name="T41" fmla="*/ 559 w 559"/>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323">
                <a:moveTo>
                  <a:pt x="0" y="323"/>
                </a:moveTo>
                <a:cubicBezTo>
                  <a:pt x="40" y="264"/>
                  <a:pt x="23" y="289"/>
                  <a:pt x="50" y="246"/>
                </a:cubicBezTo>
                <a:cubicBezTo>
                  <a:pt x="53" y="167"/>
                  <a:pt x="47" y="87"/>
                  <a:pt x="59" y="9"/>
                </a:cubicBezTo>
                <a:cubicBezTo>
                  <a:pt x="60" y="0"/>
                  <a:pt x="77" y="13"/>
                  <a:pt x="84" y="18"/>
                </a:cubicBezTo>
                <a:cubicBezTo>
                  <a:pt x="94" y="25"/>
                  <a:pt x="100" y="36"/>
                  <a:pt x="110" y="43"/>
                </a:cubicBezTo>
                <a:cubicBezTo>
                  <a:pt x="146" y="67"/>
                  <a:pt x="188" y="72"/>
                  <a:pt x="228" y="85"/>
                </a:cubicBezTo>
                <a:cubicBezTo>
                  <a:pt x="237" y="91"/>
                  <a:pt x="245" y="97"/>
                  <a:pt x="254" y="102"/>
                </a:cubicBezTo>
                <a:cubicBezTo>
                  <a:pt x="262" y="106"/>
                  <a:pt x="273" y="105"/>
                  <a:pt x="279" y="111"/>
                </a:cubicBezTo>
                <a:cubicBezTo>
                  <a:pt x="375" y="209"/>
                  <a:pt x="268" y="131"/>
                  <a:pt x="338" y="179"/>
                </a:cubicBezTo>
                <a:cubicBezTo>
                  <a:pt x="365" y="255"/>
                  <a:pt x="325" y="150"/>
                  <a:pt x="364" y="229"/>
                </a:cubicBezTo>
                <a:cubicBezTo>
                  <a:pt x="368" y="237"/>
                  <a:pt x="366" y="249"/>
                  <a:pt x="372" y="255"/>
                </a:cubicBezTo>
                <a:cubicBezTo>
                  <a:pt x="377" y="260"/>
                  <a:pt x="439" y="277"/>
                  <a:pt x="449" y="280"/>
                </a:cubicBezTo>
                <a:cubicBezTo>
                  <a:pt x="475" y="320"/>
                  <a:pt x="509" y="323"/>
                  <a:pt x="559" y="323"/>
                </a:cubicBezTo>
              </a:path>
            </a:pathLst>
          </a:custGeom>
          <a:noFill/>
          <a:ln w="28575" cmpd="sng">
            <a:solidFill>
              <a:srgbClr val="CC3300"/>
            </a:solidFill>
            <a:round/>
            <a:headEnd/>
            <a:tailEnd/>
          </a:ln>
        </p:spPr>
        <p:txBody>
          <a:bodyPr/>
          <a:lstStyle/>
          <a:p>
            <a:endParaRPr lang="en-US"/>
          </a:p>
        </p:txBody>
      </p:sp>
      <p:sp>
        <p:nvSpPr>
          <p:cNvPr id="57372" name="Freeform 27"/>
          <p:cNvSpPr>
            <a:spLocks/>
          </p:cNvSpPr>
          <p:nvPr/>
        </p:nvSpPr>
        <p:spPr bwMode="auto">
          <a:xfrm>
            <a:off x="4962525" y="4191000"/>
            <a:ext cx="981075" cy="300038"/>
          </a:xfrm>
          <a:custGeom>
            <a:avLst/>
            <a:gdLst>
              <a:gd name="T0" fmla="*/ 0 w 601"/>
              <a:gd name="T1" fmla="*/ 424635911 h 212"/>
              <a:gd name="T2" fmla="*/ 247821832 w 601"/>
              <a:gd name="T3" fmla="*/ 204306094 h 212"/>
              <a:gd name="T4" fmla="*/ 314440225 w 601"/>
              <a:gd name="T5" fmla="*/ 0 h 212"/>
              <a:gd name="T6" fmla="*/ 607561259 w 601"/>
              <a:gd name="T7" fmla="*/ 68101552 h 212"/>
              <a:gd name="T8" fmla="*/ 945983228 w 601"/>
              <a:gd name="T9" fmla="*/ 136204520 h 212"/>
              <a:gd name="T10" fmla="*/ 1127186564 w 601"/>
              <a:gd name="T11" fmla="*/ 322482819 h 212"/>
              <a:gd name="T12" fmla="*/ 1172487398 w 601"/>
              <a:gd name="T13" fmla="*/ 374560715 h 212"/>
              <a:gd name="T14" fmla="*/ 1601510832 w 601"/>
              <a:gd name="T15" fmla="*/ 408612188 h 212"/>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212"/>
              <a:gd name="T26" fmla="*/ 601 w 60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212">
                <a:moveTo>
                  <a:pt x="0" y="212"/>
                </a:moveTo>
                <a:cubicBezTo>
                  <a:pt x="73" y="195"/>
                  <a:pt x="58" y="154"/>
                  <a:pt x="93" y="102"/>
                </a:cubicBezTo>
                <a:cubicBezTo>
                  <a:pt x="115" y="35"/>
                  <a:pt x="107" y="69"/>
                  <a:pt x="118" y="0"/>
                </a:cubicBezTo>
                <a:cubicBezTo>
                  <a:pt x="160" y="11"/>
                  <a:pt x="183" y="27"/>
                  <a:pt x="228" y="34"/>
                </a:cubicBezTo>
                <a:cubicBezTo>
                  <a:pt x="270" y="48"/>
                  <a:pt x="313" y="55"/>
                  <a:pt x="355" y="68"/>
                </a:cubicBezTo>
                <a:cubicBezTo>
                  <a:pt x="369" y="109"/>
                  <a:pt x="388" y="137"/>
                  <a:pt x="423" y="161"/>
                </a:cubicBezTo>
                <a:cubicBezTo>
                  <a:pt x="429" y="170"/>
                  <a:pt x="431" y="183"/>
                  <a:pt x="440" y="187"/>
                </a:cubicBezTo>
                <a:cubicBezTo>
                  <a:pt x="474" y="202"/>
                  <a:pt x="561" y="204"/>
                  <a:pt x="601" y="204"/>
                </a:cubicBezTo>
              </a:path>
            </a:pathLst>
          </a:custGeom>
          <a:noFill/>
          <a:ln w="28575" cmpd="sng">
            <a:solidFill>
              <a:srgbClr val="CC3300"/>
            </a:solidFill>
            <a:round/>
            <a:headEnd/>
            <a:tailEnd/>
          </a:ln>
        </p:spPr>
        <p:txBody>
          <a:bodyPr/>
          <a:lstStyle/>
          <a:p>
            <a:endParaRPr lang="en-US"/>
          </a:p>
        </p:txBody>
      </p:sp>
      <p:sp>
        <p:nvSpPr>
          <p:cNvPr id="57373" name="Freeform 28"/>
          <p:cNvSpPr>
            <a:spLocks/>
          </p:cNvSpPr>
          <p:nvPr/>
        </p:nvSpPr>
        <p:spPr bwMode="auto">
          <a:xfrm>
            <a:off x="6683375" y="4267200"/>
            <a:ext cx="860425" cy="223838"/>
          </a:xfrm>
          <a:custGeom>
            <a:avLst/>
            <a:gdLst>
              <a:gd name="T0" fmla="*/ 0 w 525"/>
              <a:gd name="T1" fmla="*/ 329627922 h 152"/>
              <a:gd name="T2" fmla="*/ 158473873 w 525"/>
              <a:gd name="T3" fmla="*/ 292760934 h 152"/>
              <a:gd name="T4" fmla="*/ 295460077 w 525"/>
              <a:gd name="T5" fmla="*/ 219028432 h 152"/>
              <a:gd name="T6" fmla="*/ 432447970 w 525"/>
              <a:gd name="T7" fmla="*/ 0 h 152"/>
              <a:gd name="T8" fmla="*/ 703734110 w 525"/>
              <a:gd name="T9" fmla="*/ 91081436 h 152"/>
              <a:gd name="T10" fmla="*/ 773571087 w 525"/>
              <a:gd name="T11" fmla="*/ 127946974 h 152"/>
              <a:gd name="T12" fmla="*/ 819232592 w 525"/>
              <a:gd name="T13" fmla="*/ 182162872 h 152"/>
              <a:gd name="T14" fmla="*/ 977706619 w 525"/>
              <a:gd name="T15" fmla="*/ 219028432 h 152"/>
              <a:gd name="T16" fmla="*/ 1410154384 w 525"/>
              <a:gd name="T17" fmla="*/ 31227901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152"/>
              <a:gd name="T29" fmla="*/ 525 w 525"/>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152">
                <a:moveTo>
                  <a:pt x="0" y="152"/>
                </a:moveTo>
                <a:cubicBezTo>
                  <a:pt x="13" y="149"/>
                  <a:pt x="45" y="143"/>
                  <a:pt x="59" y="135"/>
                </a:cubicBezTo>
                <a:cubicBezTo>
                  <a:pt x="77" y="125"/>
                  <a:pt x="110" y="101"/>
                  <a:pt x="110" y="101"/>
                </a:cubicBezTo>
                <a:cubicBezTo>
                  <a:pt x="139" y="58"/>
                  <a:pt x="145" y="45"/>
                  <a:pt x="161" y="0"/>
                </a:cubicBezTo>
                <a:cubicBezTo>
                  <a:pt x="192" y="21"/>
                  <a:pt x="226" y="31"/>
                  <a:pt x="262" y="42"/>
                </a:cubicBezTo>
                <a:cubicBezTo>
                  <a:pt x="271" y="48"/>
                  <a:pt x="281" y="52"/>
                  <a:pt x="288" y="59"/>
                </a:cubicBezTo>
                <a:cubicBezTo>
                  <a:pt x="295" y="66"/>
                  <a:pt x="297" y="78"/>
                  <a:pt x="305" y="84"/>
                </a:cubicBezTo>
                <a:cubicBezTo>
                  <a:pt x="322" y="95"/>
                  <a:pt x="345" y="93"/>
                  <a:pt x="364" y="101"/>
                </a:cubicBezTo>
                <a:cubicBezTo>
                  <a:pt x="417" y="123"/>
                  <a:pt x="465" y="144"/>
                  <a:pt x="525" y="144"/>
                </a:cubicBezTo>
              </a:path>
            </a:pathLst>
          </a:custGeom>
          <a:noFill/>
          <a:ln w="28575" cmpd="sng">
            <a:solidFill>
              <a:srgbClr val="CC3300"/>
            </a:solidFill>
            <a:round/>
            <a:headEnd/>
            <a:tailEnd/>
          </a:ln>
        </p:spPr>
        <p:txBody>
          <a:bodyPr/>
          <a:lstStyle/>
          <a:p>
            <a:endParaRPr lang="en-US"/>
          </a:p>
        </p:txBody>
      </p:sp>
      <p:sp>
        <p:nvSpPr>
          <p:cNvPr id="57374" name="Rectangle 29"/>
          <p:cNvSpPr>
            <a:spLocks noChangeArrowheads="1"/>
          </p:cNvSpPr>
          <p:nvPr/>
        </p:nvSpPr>
        <p:spPr bwMode="auto">
          <a:xfrm>
            <a:off x="1676400" y="3886200"/>
            <a:ext cx="381000" cy="609600"/>
          </a:xfrm>
          <a:prstGeom prst="rect">
            <a:avLst/>
          </a:prstGeom>
          <a:noFill/>
          <a:ln w="28575">
            <a:solidFill>
              <a:srgbClr val="9900CC"/>
            </a:solidFill>
            <a:miter lim="800000"/>
            <a:headEnd/>
            <a:tailEnd/>
          </a:ln>
        </p:spPr>
        <p:txBody>
          <a:bodyPr wrap="none" anchor="ctr"/>
          <a:lstStyle/>
          <a:p>
            <a:endParaRPr lang="en-US" sz="2400">
              <a:solidFill>
                <a:srgbClr val="9900CC"/>
              </a:solidFill>
              <a:latin typeface="Times New Roman" pitchFamily="18" charset="0"/>
            </a:endParaRPr>
          </a:p>
        </p:txBody>
      </p:sp>
      <p:sp>
        <p:nvSpPr>
          <p:cNvPr id="57375" name="Line 30"/>
          <p:cNvSpPr>
            <a:spLocks noChangeShapeType="1"/>
          </p:cNvSpPr>
          <p:nvPr/>
        </p:nvSpPr>
        <p:spPr bwMode="auto">
          <a:xfrm>
            <a:off x="1524000" y="4495800"/>
            <a:ext cx="762000" cy="0"/>
          </a:xfrm>
          <a:prstGeom prst="line">
            <a:avLst/>
          </a:prstGeom>
          <a:noFill/>
          <a:ln w="9525">
            <a:solidFill>
              <a:schemeClr val="tx1"/>
            </a:solidFill>
            <a:round/>
            <a:headEnd/>
            <a:tailEnd/>
          </a:ln>
        </p:spPr>
        <p:txBody>
          <a:bodyPr/>
          <a:lstStyle/>
          <a:p>
            <a:endParaRPr lang="en-US"/>
          </a:p>
        </p:txBody>
      </p:sp>
      <p:sp>
        <p:nvSpPr>
          <p:cNvPr id="57376" name="Line 31"/>
          <p:cNvSpPr>
            <a:spLocks noChangeShapeType="1"/>
          </p:cNvSpPr>
          <p:nvPr/>
        </p:nvSpPr>
        <p:spPr bwMode="auto">
          <a:xfrm>
            <a:off x="1447800" y="457200"/>
            <a:ext cx="0" cy="4038600"/>
          </a:xfrm>
          <a:prstGeom prst="line">
            <a:avLst/>
          </a:prstGeom>
          <a:noFill/>
          <a:ln w="9525">
            <a:solidFill>
              <a:schemeClr val="tx1"/>
            </a:solidFill>
            <a:round/>
            <a:headEnd/>
            <a:tailEnd/>
          </a:ln>
        </p:spPr>
        <p:txBody>
          <a:bodyPr/>
          <a:lstStyle/>
          <a:p>
            <a:endParaRPr lang="en-US"/>
          </a:p>
        </p:txBody>
      </p:sp>
      <p:sp>
        <p:nvSpPr>
          <p:cNvPr id="57377" name="Text Box 32"/>
          <p:cNvSpPr txBox="1">
            <a:spLocks noChangeArrowheads="1"/>
          </p:cNvSpPr>
          <p:nvPr/>
        </p:nvSpPr>
        <p:spPr bwMode="auto">
          <a:xfrm>
            <a:off x="838200" y="4191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-70</a:t>
            </a:r>
            <a:r>
              <a:rPr lang="en-US" sz="2400">
                <a:latin typeface="Times New Roman" pitchFamily="18" charset="0"/>
              </a:rPr>
              <a:t>  -</a:t>
            </a:r>
          </a:p>
        </p:txBody>
      </p:sp>
      <p:sp>
        <p:nvSpPr>
          <p:cNvPr id="57378" name="Text Box 33"/>
          <p:cNvSpPr txBox="1">
            <a:spLocks noChangeArrowheads="1"/>
          </p:cNvSpPr>
          <p:nvPr/>
        </p:nvSpPr>
        <p:spPr bwMode="auto">
          <a:xfrm>
            <a:off x="838200" y="3810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-60</a:t>
            </a:r>
            <a:r>
              <a:rPr lang="en-US" sz="2400">
                <a:latin typeface="Times New Roman" pitchFamily="18" charset="0"/>
              </a:rPr>
              <a:t>  -</a:t>
            </a:r>
          </a:p>
        </p:txBody>
      </p:sp>
      <p:sp>
        <p:nvSpPr>
          <p:cNvPr id="57379" name="Text Box 34"/>
          <p:cNvSpPr txBox="1">
            <a:spLocks noChangeArrowheads="1"/>
          </p:cNvSpPr>
          <p:nvPr/>
        </p:nvSpPr>
        <p:spPr bwMode="auto">
          <a:xfrm>
            <a:off x="838200" y="3429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-50</a:t>
            </a:r>
            <a:r>
              <a:rPr lang="en-US" sz="2400">
                <a:latin typeface="Times New Roman" pitchFamily="18" charset="0"/>
              </a:rPr>
              <a:t>  -</a:t>
            </a:r>
          </a:p>
        </p:txBody>
      </p:sp>
      <p:sp>
        <p:nvSpPr>
          <p:cNvPr id="57380" name="Text Box 35"/>
          <p:cNvSpPr txBox="1">
            <a:spLocks noChangeArrowheads="1"/>
          </p:cNvSpPr>
          <p:nvPr/>
        </p:nvSpPr>
        <p:spPr bwMode="auto">
          <a:xfrm>
            <a:off x="838200" y="3124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57381" name="Text Box 36"/>
          <p:cNvSpPr txBox="1">
            <a:spLocks noChangeArrowheads="1"/>
          </p:cNvSpPr>
          <p:nvPr/>
        </p:nvSpPr>
        <p:spPr bwMode="auto">
          <a:xfrm>
            <a:off x="838200" y="2819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7382" name="Text Box 37"/>
          <p:cNvSpPr txBox="1">
            <a:spLocks noChangeArrowheads="1"/>
          </p:cNvSpPr>
          <p:nvPr/>
        </p:nvSpPr>
        <p:spPr bwMode="auto">
          <a:xfrm>
            <a:off x="838200" y="2514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7383" name="Text Box 38"/>
          <p:cNvSpPr txBox="1">
            <a:spLocks noChangeArrowheads="1"/>
          </p:cNvSpPr>
          <p:nvPr/>
        </p:nvSpPr>
        <p:spPr bwMode="auto">
          <a:xfrm>
            <a:off x="838200" y="2209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7384" name="Text Box 39"/>
          <p:cNvSpPr txBox="1">
            <a:spLocks noChangeArrowheads="1"/>
          </p:cNvSpPr>
          <p:nvPr/>
        </p:nvSpPr>
        <p:spPr bwMode="auto">
          <a:xfrm>
            <a:off x="838200" y="19050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   0</a:t>
            </a:r>
            <a:r>
              <a:rPr lang="en-US" sz="2400">
                <a:latin typeface="Times New Roman" pitchFamily="18" charset="0"/>
              </a:rPr>
              <a:t>  -</a:t>
            </a:r>
          </a:p>
        </p:txBody>
      </p:sp>
      <p:sp>
        <p:nvSpPr>
          <p:cNvPr id="57385" name="Text Box 40"/>
          <p:cNvSpPr txBox="1">
            <a:spLocks noChangeArrowheads="1"/>
          </p:cNvSpPr>
          <p:nvPr/>
        </p:nvSpPr>
        <p:spPr bwMode="auto">
          <a:xfrm>
            <a:off x="838200" y="16002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+10</a:t>
            </a:r>
            <a:r>
              <a:rPr lang="en-US" sz="2400">
                <a:latin typeface="Times New Roman" pitchFamily="18" charset="0"/>
              </a:rPr>
              <a:t>  -</a:t>
            </a:r>
          </a:p>
        </p:txBody>
      </p:sp>
      <p:sp>
        <p:nvSpPr>
          <p:cNvPr id="57386" name="Text Box 41"/>
          <p:cNvSpPr txBox="1">
            <a:spLocks noChangeArrowheads="1"/>
          </p:cNvSpPr>
          <p:nvPr/>
        </p:nvSpPr>
        <p:spPr bwMode="auto">
          <a:xfrm>
            <a:off x="838200" y="12954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+20</a:t>
            </a:r>
            <a:r>
              <a:rPr lang="en-US" sz="2400">
                <a:latin typeface="Times New Roman" pitchFamily="18" charset="0"/>
              </a:rPr>
              <a:t>  -</a:t>
            </a:r>
          </a:p>
        </p:txBody>
      </p:sp>
      <p:sp>
        <p:nvSpPr>
          <p:cNvPr id="57387" name="Text Box 42"/>
          <p:cNvSpPr txBox="1">
            <a:spLocks noChangeArrowheads="1"/>
          </p:cNvSpPr>
          <p:nvPr/>
        </p:nvSpPr>
        <p:spPr bwMode="auto">
          <a:xfrm>
            <a:off x="838200" y="9906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+30</a:t>
            </a:r>
            <a:r>
              <a:rPr lang="en-US" sz="2400">
                <a:latin typeface="Times New Roman" pitchFamily="18" charset="0"/>
              </a:rPr>
              <a:t>  -</a:t>
            </a:r>
          </a:p>
        </p:txBody>
      </p:sp>
      <p:sp>
        <p:nvSpPr>
          <p:cNvPr id="57388" name="Text Box 43"/>
          <p:cNvSpPr txBox="1">
            <a:spLocks noChangeArrowheads="1"/>
          </p:cNvSpPr>
          <p:nvPr/>
        </p:nvSpPr>
        <p:spPr bwMode="auto">
          <a:xfrm>
            <a:off x="838200" y="685800"/>
            <a:ext cx="838200" cy="457200"/>
          </a:xfrm>
          <a:prstGeom prst="rect">
            <a:avLst/>
          </a:prstGeom>
          <a:noFill/>
          <a:ln w="9525">
            <a:noFill/>
            <a:miter lim="800000"/>
            <a:headEnd/>
            <a:tailEnd/>
          </a:ln>
        </p:spPr>
        <p:txBody>
          <a:bodyPr>
            <a:spAutoFit/>
          </a:bodyPr>
          <a:lstStyle/>
          <a:p>
            <a:pPr algn="l">
              <a:spcBef>
                <a:spcPct val="50000"/>
              </a:spcBef>
            </a:pPr>
            <a:r>
              <a:rPr lang="en-US" sz="1800">
                <a:latin typeface="Times New Roman" pitchFamily="18" charset="0"/>
              </a:rPr>
              <a:t>+40</a:t>
            </a:r>
            <a:r>
              <a:rPr lang="en-US" sz="2400">
                <a:latin typeface="Times New Roman" pitchFamily="18" charset="0"/>
              </a:rPr>
              <a:t>  -</a:t>
            </a:r>
          </a:p>
        </p:txBody>
      </p:sp>
      <p:sp>
        <p:nvSpPr>
          <p:cNvPr id="57389" name="Freeform 44"/>
          <p:cNvSpPr>
            <a:spLocks/>
          </p:cNvSpPr>
          <p:nvPr/>
        </p:nvSpPr>
        <p:spPr bwMode="auto">
          <a:xfrm>
            <a:off x="3352800" y="7747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57390" name="Freeform 45"/>
          <p:cNvSpPr>
            <a:spLocks/>
          </p:cNvSpPr>
          <p:nvPr/>
        </p:nvSpPr>
        <p:spPr bwMode="auto">
          <a:xfrm>
            <a:off x="50292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57391" name="Freeform 46"/>
          <p:cNvSpPr>
            <a:spLocks/>
          </p:cNvSpPr>
          <p:nvPr/>
        </p:nvSpPr>
        <p:spPr bwMode="auto">
          <a:xfrm>
            <a:off x="67056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9900CC"/>
            </a:solidFill>
            <a:round/>
            <a:headEnd/>
            <a:tailEnd/>
          </a:ln>
        </p:spPr>
        <p:txBody>
          <a:bodyPr/>
          <a:lstStyle/>
          <a:p>
            <a:endParaRPr lang="en-US"/>
          </a:p>
        </p:txBody>
      </p:sp>
      <p:sp>
        <p:nvSpPr>
          <p:cNvPr id="57392" name="Line 47"/>
          <p:cNvSpPr>
            <a:spLocks noChangeShapeType="1"/>
          </p:cNvSpPr>
          <p:nvPr/>
        </p:nvSpPr>
        <p:spPr bwMode="auto">
          <a:xfrm flipH="1">
            <a:off x="3962400" y="1295400"/>
            <a:ext cx="3810000" cy="1066800"/>
          </a:xfrm>
          <a:prstGeom prst="line">
            <a:avLst/>
          </a:prstGeom>
          <a:noFill/>
          <a:ln w="9525">
            <a:solidFill>
              <a:schemeClr val="tx1"/>
            </a:solidFill>
            <a:round/>
            <a:headEnd/>
            <a:tailEnd type="triangle" w="med" len="med"/>
          </a:ln>
        </p:spPr>
        <p:txBody>
          <a:bodyPr/>
          <a:lstStyle/>
          <a:p>
            <a:endParaRPr lang="en-US"/>
          </a:p>
        </p:txBody>
      </p:sp>
      <p:sp>
        <p:nvSpPr>
          <p:cNvPr id="57393" name="Line 48"/>
          <p:cNvSpPr>
            <a:spLocks noChangeShapeType="1"/>
          </p:cNvSpPr>
          <p:nvPr/>
        </p:nvSpPr>
        <p:spPr bwMode="auto">
          <a:xfrm flipH="1">
            <a:off x="5638800" y="1295400"/>
            <a:ext cx="2133600" cy="1143000"/>
          </a:xfrm>
          <a:prstGeom prst="line">
            <a:avLst/>
          </a:prstGeom>
          <a:noFill/>
          <a:ln w="9525">
            <a:solidFill>
              <a:schemeClr val="tx1"/>
            </a:solidFill>
            <a:round/>
            <a:headEnd/>
            <a:tailEnd type="triangle" w="med" len="med"/>
          </a:ln>
        </p:spPr>
        <p:txBody>
          <a:bodyPr/>
          <a:lstStyle/>
          <a:p>
            <a:endParaRPr lang="en-US"/>
          </a:p>
        </p:txBody>
      </p:sp>
      <p:sp>
        <p:nvSpPr>
          <p:cNvPr id="57394" name="Line 49"/>
          <p:cNvSpPr>
            <a:spLocks noChangeShapeType="1"/>
          </p:cNvSpPr>
          <p:nvPr/>
        </p:nvSpPr>
        <p:spPr bwMode="auto">
          <a:xfrm flipH="1">
            <a:off x="7315200" y="1295400"/>
            <a:ext cx="457200" cy="914400"/>
          </a:xfrm>
          <a:prstGeom prst="line">
            <a:avLst/>
          </a:prstGeom>
          <a:noFill/>
          <a:ln w="9525">
            <a:solidFill>
              <a:schemeClr val="tx1"/>
            </a:solidFill>
            <a:round/>
            <a:headEnd/>
            <a:tailEnd type="triangle" w="med" len="med"/>
          </a:ln>
        </p:spPr>
        <p:txBody>
          <a:bodyPr/>
          <a:lstStyle/>
          <a:p>
            <a:endParaRPr lang="en-US"/>
          </a:p>
        </p:txBody>
      </p:sp>
      <p:sp>
        <p:nvSpPr>
          <p:cNvPr id="57395" name="Text Box 50"/>
          <p:cNvSpPr txBox="1">
            <a:spLocks noChangeArrowheads="1"/>
          </p:cNvSpPr>
          <p:nvPr/>
        </p:nvSpPr>
        <p:spPr bwMode="auto">
          <a:xfrm>
            <a:off x="1600200" y="2057400"/>
            <a:ext cx="1600200" cy="822325"/>
          </a:xfrm>
          <a:prstGeom prst="rect">
            <a:avLst/>
          </a:prstGeom>
          <a:noFill/>
          <a:ln w="9525">
            <a:noFill/>
            <a:miter lim="800000"/>
            <a:headEnd/>
            <a:tailEnd/>
          </a:ln>
        </p:spPr>
        <p:txBody>
          <a:bodyPr>
            <a:spAutoFit/>
          </a:bodyPr>
          <a:lstStyle/>
          <a:p>
            <a:pPr algn="l">
              <a:spcBef>
                <a:spcPct val="50000"/>
              </a:spcBef>
            </a:pPr>
            <a:r>
              <a:rPr lang="en-US" sz="2400">
                <a:solidFill>
                  <a:schemeClr val="accent2"/>
                </a:solidFill>
                <a:latin typeface="Times New Roman" pitchFamily="18" charset="0"/>
              </a:rPr>
              <a:t>Local Potentials</a:t>
            </a:r>
          </a:p>
        </p:txBody>
      </p:sp>
      <p:sp>
        <p:nvSpPr>
          <p:cNvPr id="57396" name="Text Box 51"/>
          <p:cNvSpPr txBox="1">
            <a:spLocks noChangeArrowheads="1"/>
          </p:cNvSpPr>
          <p:nvPr/>
        </p:nvSpPr>
        <p:spPr bwMode="auto">
          <a:xfrm>
            <a:off x="0" y="3200400"/>
            <a:ext cx="9144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RMP</a:t>
            </a:r>
          </a:p>
        </p:txBody>
      </p:sp>
      <p:sp>
        <p:nvSpPr>
          <p:cNvPr id="57397" name="Line 52"/>
          <p:cNvSpPr>
            <a:spLocks noChangeShapeType="1"/>
          </p:cNvSpPr>
          <p:nvPr/>
        </p:nvSpPr>
        <p:spPr bwMode="auto">
          <a:xfrm>
            <a:off x="609600" y="3733800"/>
            <a:ext cx="914400" cy="762000"/>
          </a:xfrm>
          <a:prstGeom prst="line">
            <a:avLst/>
          </a:prstGeom>
          <a:noFill/>
          <a:ln w="28575">
            <a:solidFill>
              <a:schemeClr val="tx1"/>
            </a:solidFill>
            <a:round/>
            <a:headEnd/>
            <a:tailEnd type="triangle" w="med" len="med"/>
          </a:ln>
        </p:spPr>
        <p:txBody>
          <a:bodyPr/>
          <a:lstStyle/>
          <a:p>
            <a:endParaRPr lang="en-US"/>
          </a:p>
        </p:txBody>
      </p:sp>
      <p:sp>
        <p:nvSpPr>
          <p:cNvPr id="57398" name="Line 53"/>
          <p:cNvSpPr>
            <a:spLocks noChangeShapeType="1"/>
          </p:cNvSpPr>
          <p:nvPr/>
        </p:nvSpPr>
        <p:spPr bwMode="auto">
          <a:xfrm>
            <a:off x="2590800" y="2819400"/>
            <a:ext cx="990600" cy="1447800"/>
          </a:xfrm>
          <a:prstGeom prst="line">
            <a:avLst/>
          </a:prstGeom>
          <a:noFill/>
          <a:ln w="28575">
            <a:solidFill>
              <a:schemeClr val="accent1"/>
            </a:solidFill>
            <a:round/>
            <a:headEnd/>
            <a:tailEnd type="triangle" w="med" len="med"/>
          </a:ln>
        </p:spPr>
        <p:txBody>
          <a:bodyPr/>
          <a:lstStyle/>
          <a:p>
            <a:endParaRPr lang="en-US"/>
          </a:p>
        </p:txBody>
      </p:sp>
      <p:sp>
        <p:nvSpPr>
          <p:cNvPr id="57399" name="Line 54"/>
          <p:cNvSpPr>
            <a:spLocks noChangeShapeType="1"/>
          </p:cNvSpPr>
          <p:nvPr/>
        </p:nvSpPr>
        <p:spPr bwMode="auto">
          <a:xfrm>
            <a:off x="2590800" y="2743200"/>
            <a:ext cx="990600" cy="1371600"/>
          </a:xfrm>
          <a:prstGeom prst="line">
            <a:avLst/>
          </a:prstGeom>
          <a:noFill/>
          <a:ln w="28575">
            <a:solidFill>
              <a:srgbClr val="CC3300"/>
            </a:solidFill>
            <a:round/>
            <a:headEnd/>
            <a:tailEnd type="triangle" w="med" len="med"/>
          </a:ln>
        </p:spPr>
        <p:txBody>
          <a:bodyPr/>
          <a:lstStyle/>
          <a:p>
            <a:endParaRPr lang="en-US"/>
          </a:p>
        </p:txBody>
      </p:sp>
      <p:sp>
        <p:nvSpPr>
          <p:cNvPr id="57400" name="Text Box 55"/>
          <p:cNvSpPr txBox="1">
            <a:spLocks noChangeArrowheads="1"/>
          </p:cNvSpPr>
          <p:nvPr/>
        </p:nvSpPr>
        <p:spPr bwMode="auto">
          <a:xfrm>
            <a:off x="7696200" y="685800"/>
            <a:ext cx="1447800" cy="822325"/>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Action Potentials</a:t>
            </a:r>
          </a:p>
        </p:txBody>
      </p:sp>
      <p:sp>
        <p:nvSpPr>
          <p:cNvPr id="57401" name="Text Box 56"/>
          <p:cNvSpPr txBox="1">
            <a:spLocks noChangeArrowheads="1"/>
          </p:cNvSpPr>
          <p:nvPr/>
        </p:nvSpPr>
        <p:spPr bwMode="auto">
          <a:xfrm>
            <a:off x="0" y="0"/>
            <a:ext cx="3886200" cy="822325"/>
          </a:xfrm>
          <a:prstGeom prst="rect">
            <a:avLst/>
          </a:prstGeom>
          <a:solidFill>
            <a:schemeClr val="bg1"/>
          </a:solidFill>
          <a:ln w="9525">
            <a:noFill/>
            <a:miter lim="800000"/>
            <a:headEnd/>
            <a:tailEnd/>
          </a:ln>
        </p:spPr>
        <p:txBody>
          <a:bodyPr>
            <a:spAutoFit/>
          </a:bodyPr>
          <a:lstStyle/>
          <a:p>
            <a:pPr algn="l">
              <a:spcBef>
                <a:spcPct val="50000"/>
              </a:spcBef>
            </a:pPr>
            <a:r>
              <a:rPr lang="en-US" sz="2400" b="1">
                <a:latin typeface="Times New Roman" pitchFamily="18" charset="0"/>
              </a:rPr>
              <a:t>Can we get </a:t>
            </a:r>
            <a:r>
              <a:rPr lang="en-US" sz="2400" b="1" u="sng">
                <a:latin typeface="Times New Roman" pitchFamily="18" charset="0"/>
              </a:rPr>
              <a:t>even larger</a:t>
            </a:r>
            <a:r>
              <a:rPr lang="en-US" sz="2400" b="1">
                <a:latin typeface="Times New Roman" pitchFamily="18" charset="0"/>
              </a:rPr>
              <a:t> Action Potentials?</a:t>
            </a:r>
          </a:p>
        </p:txBody>
      </p:sp>
      <p:sp>
        <p:nvSpPr>
          <p:cNvPr id="57402" name="Text Box 57"/>
          <p:cNvSpPr txBox="1">
            <a:spLocks noChangeArrowheads="1"/>
          </p:cNvSpPr>
          <p:nvPr/>
        </p:nvSpPr>
        <p:spPr bwMode="auto">
          <a:xfrm>
            <a:off x="4114800" y="0"/>
            <a:ext cx="4419600" cy="822325"/>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Try an even larger depolarizing stimulus (-50 mV)</a:t>
            </a:r>
          </a:p>
        </p:txBody>
      </p:sp>
      <p:sp>
        <p:nvSpPr>
          <p:cNvPr id="57403" name="Rectangle 58"/>
          <p:cNvSpPr>
            <a:spLocks noChangeArrowheads="1"/>
          </p:cNvSpPr>
          <p:nvPr/>
        </p:nvSpPr>
        <p:spPr bwMode="auto">
          <a:xfrm>
            <a:off x="6629400" y="533400"/>
            <a:ext cx="381000" cy="152400"/>
          </a:xfrm>
          <a:prstGeom prst="rect">
            <a:avLst/>
          </a:prstGeom>
          <a:solidFill>
            <a:srgbClr val="FF9900"/>
          </a:solidFill>
          <a:ln w="9525">
            <a:noFill/>
            <a:miter lim="800000"/>
            <a:headEnd/>
            <a:tailEnd/>
          </a:ln>
        </p:spPr>
        <p:txBody>
          <a:bodyPr wrap="none" anchor="ctr"/>
          <a:lstStyle/>
          <a:p>
            <a:endParaRPr lang="en-US" sz="2400">
              <a:solidFill>
                <a:srgbClr val="FF9900"/>
              </a:solidFill>
              <a:latin typeface="Times New Roman" pitchFamily="18" charset="0"/>
            </a:endParaRPr>
          </a:p>
        </p:txBody>
      </p:sp>
      <p:sp>
        <p:nvSpPr>
          <p:cNvPr id="57404" name="Rectangle 59"/>
          <p:cNvSpPr>
            <a:spLocks noChangeArrowheads="1"/>
          </p:cNvSpPr>
          <p:nvPr/>
        </p:nvSpPr>
        <p:spPr bwMode="auto">
          <a:xfrm>
            <a:off x="1676400" y="3657600"/>
            <a:ext cx="381000" cy="838200"/>
          </a:xfrm>
          <a:prstGeom prst="rect">
            <a:avLst/>
          </a:prstGeom>
          <a:noFill/>
          <a:ln w="38100">
            <a:solidFill>
              <a:srgbClr val="FF9900"/>
            </a:solidFill>
            <a:miter lim="800000"/>
            <a:headEnd/>
            <a:tailEnd/>
          </a:ln>
        </p:spPr>
        <p:txBody>
          <a:bodyPr wrap="none" anchor="ctr"/>
          <a:lstStyle/>
          <a:p>
            <a:endParaRPr lang="en-US"/>
          </a:p>
        </p:txBody>
      </p:sp>
      <p:sp>
        <p:nvSpPr>
          <p:cNvPr id="57405" name="Freeform 60"/>
          <p:cNvSpPr>
            <a:spLocks/>
          </p:cNvSpPr>
          <p:nvPr/>
        </p:nvSpPr>
        <p:spPr bwMode="auto">
          <a:xfrm>
            <a:off x="34290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FF9900"/>
            </a:solidFill>
            <a:round/>
            <a:headEnd/>
            <a:tailEnd/>
          </a:ln>
        </p:spPr>
        <p:txBody>
          <a:bodyPr/>
          <a:lstStyle/>
          <a:p>
            <a:endParaRPr lang="en-US"/>
          </a:p>
        </p:txBody>
      </p:sp>
      <p:sp>
        <p:nvSpPr>
          <p:cNvPr id="57406" name="Freeform 61"/>
          <p:cNvSpPr>
            <a:spLocks/>
          </p:cNvSpPr>
          <p:nvPr/>
        </p:nvSpPr>
        <p:spPr bwMode="auto">
          <a:xfrm>
            <a:off x="51054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FF9900"/>
            </a:solidFill>
            <a:round/>
            <a:headEnd/>
            <a:tailEnd/>
          </a:ln>
        </p:spPr>
        <p:txBody>
          <a:bodyPr/>
          <a:lstStyle/>
          <a:p>
            <a:endParaRPr lang="en-US"/>
          </a:p>
        </p:txBody>
      </p:sp>
      <p:sp>
        <p:nvSpPr>
          <p:cNvPr id="57407" name="Freeform 62"/>
          <p:cNvSpPr>
            <a:spLocks/>
          </p:cNvSpPr>
          <p:nvPr/>
        </p:nvSpPr>
        <p:spPr bwMode="auto">
          <a:xfrm>
            <a:off x="6781800" y="762000"/>
            <a:ext cx="1447800" cy="3962400"/>
          </a:xfrm>
          <a:custGeom>
            <a:avLst/>
            <a:gdLst>
              <a:gd name="T0" fmla="*/ 0 w 912"/>
              <a:gd name="T1" fmla="*/ 2147483647 h 2496"/>
              <a:gd name="T2" fmla="*/ 120967517 w 912"/>
              <a:gd name="T3" fmla="*/ 2147483647 h 2496"/>
              <a:gd name="T4" fmla="*/ 241935034 w 912"/>
              <a:gd name="T5" fmla="*/ 2147483647 h 2496"/>
              <a:gd name="T6" fmla="*/ 362902502 w 912"/>
              <a:gd name="T7" fmla="*/ 1794351342 h 2496"/>
              <a:gd name="T8" fmla="*/ 362902502 w 912"/>
              <a:gd name="T9" fmla="*/ 705643672 h 2496"/>
              <a:gd name="T10" fmla="*/ 483870069 w 912"/>
              <a:gd name="T11" fmla="*/ 100806235 h 2496"/>
              <a:gd name="T12" fmla="*/ 725805004 w 912"/>
              <a:gd name="T13" fmla="*/ 100806235 h 2496"/>
              <a:gd name="T14" fmla="*/ 846772670 w 912"/>
              <a:gd name="T15" fmla="*/ 463708767 h 2496"/>
              <a:gd name="T16" fmla="*/ 846772670 w 912"/>
              <a:gd name="T17" fmla="*/ 1794351342 h 2496"/>
              <a:gd name="T18" fmla="*/ 967740138 w 912"/>
              <a:gd name="T19" fmla="*/ 2147483647 h 2496"/>
              <a:gd name="T20" fmla="*/ 1088707605 w 912"/>
              <a:gd name="T21" fmla="*/ 2147483647 h 2496"/>
              <a:gd name="T22" fmla="*/ 1330642541 w 912"/>
              <a:gd name="T23" fmla="*/ 2147483647 h 2496"/>
              <a:gd name="T24" fmla="*/ 1814512808 w 912"/>
              <a:gd name="T25" fmla="*/ 2147483647 h 2496"/>
              <a:gd name="T26" fmla="*/ 2147483647 w 912"/>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2496"/>
              <a:gd name="T44" fmla="*/ 912 w 912"/>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2496">
                <a:moveTo>
                  <a:pt x="0" y="2344"/>
                </a:moveTo>
                <a:cubicBezTo>
                  <a:pt x="16" y="2228"/>
                  <a:pt x="32" y="2112"/>
                  <a:pt x="48" y="2008"/>
                </a:cubicBezTo>
                <a:cubicBezTo>
                  <a:pt x="64" y="1904"/>
                  <a:pt x="80" y="1936"/>
                  <a:pt x="96" y="1720"/>
                </a:cubicBezTo>
                <a:cubicBezTo>
                  <a:pt x="112" y="1504"/>
                  <a:pt x="136" y="952"/>
                  <a:pt x="144" y="712"/>
                </a:cubicBezTo>
                <a:cubicBezTo>
                  <a:pt x="152" y="472"/>
                  <a:pt x="136" y="392"/>
                  <a:pt x="144" y="280"/>
                </a:cubicBezTo>
                <a:cubicBezTo>
                  <a:pt x="152" y="168"/>
                  <a:pt x="168" y="80"/>
                  <a:pt x="192" y="40"/>
                </a:cubicBezTo>
                <a:cubicBezTo>
                  <a:pt x="216" y="0"/>
                  <a:pt x="264" y="16"/>
                  <a:pt x="288" y="40"/>
                </a:cubicBezTo>
                <a:cubicBezTo>
                  <a:pt x="312" y="64"/>
                  <a:pt x="328" y="72"/>
                  <a:pt x="336" y="184"/>
                </a:cubicBezTo>
                <a:cubicBezTo>
                  <a:pt x="344" y="296"/>
                  <a:pt x="328" y="400"/>
                  <a:pt x="336" y="712"/>
                </a:cubicBezTo>
                <a:cubicBezTo>
                  <a:pt x="344" y="1024"/>
                  <a:pt x="368" y="1784"/>
                  <a:pt x="384" y="2056"/>
                </a:cubicBezTo>
                <a:cubicBezTo>
                  <a:pt x="400" y="2328"/>
                  <a:pt x="408" y="2272"/>
                  <a:pt x="432" y="2344"/>
                </a:cubicBezTo>
                <a:cubicBezTo>
                  <a:pt x="456" y="2416"/>
                  <a:pt x="480" y="2480"/>
                  <a:pt x="528" y="2488"/>
                </a:cubicBezTo>
                <a:cubicBezTo>
                  <a:pt x="576" y="2496"/>
                  <a:pt x="656" y="2416"/>
                  <a:pt x="720" y="2392"/>
                </a:cubicBezTo>
                <a:cubicBezTo>
                  <a:pt x="784" y="2368"/>
                  <a:pt x="880" y="2352"/>
                  <a:pt x="912" y="2344"/>
                </a:cubicBezTo>
              </a:path>
            </a:pathLst>
          </a:custGeom>
          <a:noFill/>
          <a:ln w="38100" cmpd="sng">
            <a:solidFill>
              <a:srgbClr val="FF9900"/>
            </a:solidFill>
            <a:round/>
            <a:headEnd/>
            <a:tailEnd/>
          </a:ln>
        </p:spPr>
        <p:txBody>
          <a:bodyPr/>
          <a:lstStyle/>
          <a:p>
            <a:endParaRPr lang="en-US"/>
          </a:p>
        </p:txBody>
      </p:sp>
      <p:sp>
        <p:nvSpPr>
          <p:cNvPr id="57408" name="Line 63"/>
          <p:cNvSpPr>
            <a:spLocks noChangeShapeType="1"/>
          </p:cNvSpPr>
          <p:nvPr/>
        </p:nvSpPr>
        <p:spPr bwMode="auto">
          <a:xfrm>
            <a:off x="1447800" y="4495800"/>
            <a:ext cx="7620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6DA459B9-B3B7-4E7B-BD2C-8B885632D0E2}" type="slidenum">
              <a:rPr lang="en-US" smtClean="0"/>
              <a:pPr/>
              <a:t>37</a:t>
            </a:fld>
            <a:endParaRPr lang="en-US" smtClean="0"/>
          </a:p>
        </p:txBody>
      </p:sp>
      <p:pic>
        <p:nvPicPr>
          <p:cNvPr id="59395" name="Picture 2" descr="spike"/>
          <p:cNvPicPr>
            <a:picLocks noChangeAspect="1" noChangeArrowheads="1"/>
          </p:cNvPicPr>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
        <p:nvSpPr>
          <p:cNvPr id="59396" name="Rectangle 3"/>
          <p:cNvSpPr>
            <a:spLocks noChangeArrowheads="1"/>
          </p:cNvSpPr>
          <p:nvPr/>
        </p:nvSpPr>
        <p:spPr bwMode="auto">
          <a:xfrm>
            <a:off x="3200400" y="4267200"/>
            <a:ext cx="6096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397" name="Rectangle 4"/>
          <p:cNvSpPr>
            <a:spLocks noChangeArrowheads="1"/>
          </p:cNvSpPr>
          <p:nvPr/>
        </p:nvSpPr>
        <p:spPr bwMode="auto">
          <a:xfrm>
            <a:off x="3276600" y="4114800"/>
            <a:ext cx="3810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398" name="Line 5"/>
          <p:cNvSpPr>
            <a:spLocks noChangeShapeType="1"/>
          </p:cNvSpPr>
          <p:nvPr/>
        </p:nvSpPr>
        <p:spPr bwMode="auto">
          <a:xfrm>
            <a:off x="3200400" y="4191000"/>
            <a:ext cx="457200" cy="0"/>
          </a:xfrm>
          <a:prstGeom prst="line">
            <a:avLst/>
          </a:prstGeom>
          <a:noFill/>
          <a:ln w="38100">
            <a:solidFill>
              <a:srgbClr val="66CCFF"/>
            </a:solidFill>
            <a:round/>
            <a:headEnd/>
            <a:tailEnd/>
          </a:ln>
        </p:spPr>
        <p:txBody>
          <a:bodyPr/>
          <a:lstStyle/>
          <a:p>
            <a:endParaRPr lang="en-US"/>
          </a:p>
        </p:txBody>
      </p:sp>
      <p:sp>
        <p:nvSpPr>
          <p:cNvPr id="59399" name="Freeform 6"/>
          <p:cNvSpPr>
            <a:spLocks/>
          </p:cNvSpPr>
          <p:nvPr/>
        </p:nvSpPr>
        <p:spPr bwMode="auto">
          <a:xfrm>
            <a:off x="3657600" y="4267200"/>
            <a:ext cx="76200" cy="152400"/>
          </a:xfrm>
          <a:custGeom>
            <a:avLst/>
            <a:gdLst>
              <a:gd name="T0" fmla="*/ 120967511 w 48"/>
              <a:gd name="T1" fmla="*/ 0 h 96"/>
              <a:gd name="T2" fmla="*/ 0 w 48"/>
              <a:gd name="T3" fmla="*/ 241935022 h 96"/>
              <a:gd name="T4" fmla="*/ 0 60000 65536"/>
              <a:gd name="T5" fmla="*/ 0 60000 65536"/>
              <a:gd name="T6" fmla="*/ 0 w 48"/>
              <a:gd name="T7" fmla="*/ 0 h 96"/>
              <a:gd name="T8" fmla="*/ 48 w 48"/>
              <a:gd name="T9" fmla="*/ 96 h 96"/>
            </a:gdLst>
            <a:ahLst/>
            <a:cxnLst>
              <a:cxn ang="T4">
                <a:pos x="T0" y="T1"/>
              </a:cxn>
              <a:cxn ang="T5">
                <a:pos x="T2" y="T3"/>
              </a:cxn>
            </a:cxnLst>
            <a:rect l="T6" t="T7" r="T8" b="T9"/>
            <a:pathLst>
              <a:path w="48" h="96">
                <a:moveTo>
                  <a:pt x="48" y="0"/>
                </a:moveTo>
                <a:cubicBezTo>
                  <a:pt x="28" y="40"/>
                  <a:pt x="8" y="80"/>
                  <a:pt x="0" y="96"/>
                </a:cubicBezTo>
              </a:path>
            </a:pathLst>
          </a:custGeom>
          <a:noFill/>
          <a:ln w="38100" cmpd="sng">
            <a:solidFill>
              <a:schemeClr val="tx1"/>
            </a:solidFill>
            <a:round/>
            <a:headEnd/>
            <a:tailEnd/>
          </a:ln>
        </p:spPr>
        <p:txBody>
          <a:bodyPr/>
          <a:lstStyle/>
          <a:p>
            <a:endParaRPr lang="en-US"/>
          </a:p>
        </p:txBody>
      </p:sp>
      <p:sp>
        <p:nvSpPr>
          <p:cNvPr id="59400" name="Line 7"/>
          <p:cNvSpPr>
            <a:spLocks noChangeShapeType="1"/>
          </p:cNvSpPr>
          <p:nvPr/>
        </p:nvSpPr>
        <p:spPr bwMode="auto">
          <a:xfrm>
            <a:off x="3200400" y="4114800"/>
            <a:ext cx="0" cy="381000"/>
          </a:xfrm>
          <a:prstGeom prst="line">
            <a:avLst/>
          </a:prstGeom>
          <a:noFill/>
          <a:ln w="19050">
            <a:solidFill>
              <a:schemeClr val="tx1"/>
            </a:solidFill>
            <a:round/>
            <a:headEnd/>
            <a:tailEnd/>
          </a:ln>
        </p:spPr>
        <p:txBody>
          <a:bodyPr/>
          <a:lstStyle/>
          <a:p>
            <a:endParaRPr lang="en-US"/>
          </a:p>
        </p:txBody>
      </p:sp>
      <p:sp>
        <p:nvSpPr>
          <p:cNvPr id="59401" name="Rectangle 8"/>
          <p:cNvSpPr>
            <a:spLocks noChangeArrowheads="1"/>
          </p:cNvSpPr>
          <p:nvPr/>
        </p:nvSpPr>
        <p:spPr bwMode="auto">
          <a:xfrm rot="2030429">
            <a:off x="3813175" y="4232275"/>
            <a:ext cx="688975" cy="165100"/>
          </a:xfrm>
          <a:prstGeom prst="rect">
            <a:avLst/>
          </a:prstGeom>
          <a:solidFill>
            <a:schemeClr val="bg1"/>
          </a:solidFill>
          <a:ln w="9525">
            <a:noFill/>
            <a:miter lim="800000"/>
            <a:headEnd/>
            <a:tailEnd/>
          </a:ln>
        </p:spPr>
        <p:txBody>
          <a:bodyPr wrap="none" anchor="ctr"/>
          <a:lstStyle/>
          <a:p>
            <a:endParaRPr lang="en-US"/>
          </a:p>
        </p:txBody>
      </p:sp>
      <p:sp>
        <p:nvSpPr>
          <p:cNvPr id="59402" name="Text Box 9"/>
          <p:cNvSpPr txBox="1">
            <a:spLocks noChangeArrowheads="1"/>
          </p:cNvSpPr>
          <p:nvPr/>
        </p:nvSpPr>
        <p:spPr bwMode="auto">
          <a:xfrm>
            <a:off x="6553200" y="5410200"/>
            <a:ext cx="2590800" cy="118745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Note  the timeframe for one AP</a:t>
            </a:r>
          </a:p>
        </p:txBody>
      </p:sp>
      <p:sp>
        <p:nvSpPr>
          <p:cNvPr id="59403" name="Text Box 10"/>
          <p:cNvSpPr txBox="1">
            <a:spLocks noChangeArrowheads="1"/>
          </p:cNvSpPr>
          <p:nvPr/>
        </p:nvSpPr>
        <p:spPr bwMode="auto">
          <a:xfrm>
            <a:off x="5867400" y="381000"/>
            <a:ext cx="3048000" cy="3600986"/>
          </a:xfrm>
          <a:prstGeom prst="rect">
            <a:avLst/>
          </a:prstGeom>
          <a:noFill/>
          <a:ln w="9525">
            <a:noFill/>
            <a:miter lim="800000"/>
            <a:headEnd/>
            <a:tailEnd/>
          </a:ln>
        </p:spPr>
        <p:txBody>
          <a:bodyPr>
            <a:spAutoFit/>
          </a:bodyPr>
          <a:lstStyle/>
          <a:p>
            <a:pPr algn="l">
              <a:spcBef>
                <a:spcPct val="50000"/>
              </a:spcBef>
            </a:pPr>
            <a:r>
              <a:rPr lang="en-US" sz="2400" b="1" dirty="0">
                <a:solidFill>
                  <a:srgbClr val="FF9900"/>
                </a:solidFill>
                <a:latin typeface="Times New Roman" pitchFamily="18" charset="0"/>
              </a:rPr>
              <a:t>Definition:  </a:t>
            </a:r>
          </a:p>
          <a:p>
            <a:pPr algn="l">
              <a:spcBef>
                <a:spcPct val="50000"/>
              </a:spcBef>
            </a:pPr>
            <a:r>
              <a:rPr lang="en-US" sz="2400" b="1" dirty="0">
                <a:solidFill>
                  <a:srgbClr val="FF9900"/>
                </a:solidFill>
                <a:latin typeface="Times New Roman" pitchFamily="18" charset="0"/>
              </a:rPr>
              <a:t>Threshold voltage is the minimum voltage needed to trigger an AP. </a:t>
            </a:r>
            <a:r>
              <a:rPr lang="en-GB" i="1" dirty="0" smtClean="0"/>
              <a:t> </a:t>
            </a:r>
            <a:r>
              <a:rPr lang="en-GB" sz="2800" b="1" i="1" dirty="0">
                <a:solidFill>
                  <a:schemeClr val="accent6"/>
                </a:solidFill>
              </a:rPr>
              <a:t>to open voltage operated channels</a:t>
            </a:r>
          </a:p>
          <a:p>
            <a:pPr algn="l">
              <a:spcBef>
                <a:spcPct val="50000"/>
              </a:spcBef>
            </a:pPr>
            <a:endParaRPr lang="en-US" sz="2400" b="1" dirty="0">
              <a:solidFill>
                <a:srgbClr val="FF9900"/>
              </a:solidFill>
              <a:latin typeface="Times New Roman" pitchFamily="18" charset="0"/>
            </a:endParaRPr>
          </a:p>
        </p:txBody>
      </p:sp>
      <p:sp>
        <p:nvSpPr>
          <p:cNvPr id="59404" name="Line 11"/>
          <p:cNvSpPr>
            <a:spLocks noChangeShapeType="1"/>
          </p:cNvSpPr>
          <p:nvPr/>
        </p:nvSpPr>
        <p:spPr bwMode="auto">
          <a:xfrm flipH="1" flipV="1">
            <a:off x="5257800" y="5867400"/>
            <a:ext cx="13716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p:txBody>
          <a:bodyPr/>
          <a:lstStyle/>
          <a:p>
            <a:r>
              <a:rPr lang="en-US" b="1" smtClean="0"/>
              <a:t>Parts to an action potential: </a:t>
            </a:r>
            <a:endParaRPr lang="en-US" smtClean="0"/>
          </a:p>
        </p:txBody>
      </p:sp>
      <p:sp>
        <p:nvSpPr>
          <p:cNvPr id="61443" name="Content Placeholder 6"/>
          <p:cNvSpPr>
            <a:spLocks noGrp="1"/>
          </p:cNvSpPr>
          <p:nvPr>
            <p:ph idx="1"/>
          </p:nvPr>
        </p:nvSpPr>
        <p:spPr/>
        <p:txBody>
          <a:bodyPr/>
          <a:lstStyle/>
          <a:p>
            <a:r>
              <a:rPr lang="en-US" b="1" smtClean="0"/>
              <a:t>Upstroke: Na is more permeable, cell becomes less negative</a:t>
            </a:r>
            <a:endParaRPr lang="en-US" smtClean="0"/>
          </a:p>
          <a:p>
            <a:r>
              <a:rPr lang="en-US" b="1" smtClean="0"/>
              <a:t>Downstroke: K permeability is greater, cell returns toward negative, repolarization.</a:t>
            </a:r>
            <a:endParaRPr lang="en-US" smtClean="0"/>
          </a:p>
          <a:p>
            <a:r>
              <a:rPr lang="en-US" b="1" smtClean="0"/>
              <a:t>Hyperpolarization: Dips below line</a:t>
            </a:r>
            <a:endParaRPr lang="en-US" smtClean="0"/>
          </a:p>
        </p:txBody>
      </p:sp>
      <p:sp>
        <p:nvSpPr>
          <p:cNvPr id="61444" name="Slide Number Placeholder 4"/>
          <p:cNvSpPr>
            <a:spLocks noGrp="1"/>
          </p:cNvSpPr>
          <p:nvPr>
            <p:ph type="sldNum" sz="quarter" idx="12"/>
          </p:nvPr>
        </p:nvSpPr>
        <p:spPr>
          <a:noFill/>
        </p:spPr>
        <p:txBody>
          <a:bodyPr/>
          <a:lstStyle/>
          <a:p>
            <a:fld id="{FF2F3469-0BA4-4BFC-87D2-38F209CC864A}"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316963E5-EB22-479F-AA18-D5305A8B1793}" type="slidenum">
              <a:rPr lang="en-US" smtClean="0"/>
              <a:pPr/>
              <a:t>39</a:t>
            </a:fld>
            <a:endParaRPr lang="en-US" smtClean="0"/>
          </a:p>
        </p:txBody>
      </p:sp>
      <p:sp>
        <p:nvSpPr>
          <p:cNvPr id="60419" name="Rectangle 2"/>
          <p:cNvSpPr>
            <a:spLocks noGrp="1" noChangeArrowheads="1"/>
          </p:cNvSpPr>
          <p:nvPr>
            <p:ph type="title"/>
          </p:nvPr>
        </p:nvSpPr>
        <p:spPr>
          <a:xfrm>
            <a:off x="685800" y="228600"/>
            <a:ext cx="7772400" cy="838200"/>
          </a:xfrm>
        </p:spPr>
        <p:txBody>
          <a:bodyPr/>
          <a:lstStyle/>
          <a:p>
            <a:pPr eaLnBrk="1" hangingPunct="1"/>
            <a:r>
              <a:rPr lang="en-US" smtClean="0"/>
              <a:t>Compare LP to AP</a:t>
            </a:r>
          </a:p>
        </p:txBody>
      </p:sp>
      <p:sp>
        <p:nvSpPr>
          <p:cNvPr id="254979" name="Rectangle 3"/>
          <p:cNvSpPr>
            <a:spLocks noGrp="1" noChangeArrowheads="1"/>
          </p:cNvSpPr>
          <p:nvPr>
            <p:ph type="body" sz="half" idx="1"/>
          </p:nvPr>
        </p:nvSpPr>
        <p:spPr>
          <a:xfrm>
            <a:off x="304800" y="1295400"/>
            <a:ext cx="4267200" cy="5257800"/>
          </a:xfrm>
        </p:spPr>
        <p:txBody>
          <a:bodyPr/>
          <a:lstStyle/>
          <a:p>
            <a:pPr algn="ctr" eaLnBrk="1" hangingPunct="1">
              <a:lnSpc>
                <a:spcPct val="90000"/>
              </a:lnSpc>
              <a:buFontTx/>
              <a:buNone/>
            </a:pPr>
            <a:r>
              <a:rPr lang="en-US" sz="3200" b="1" smtClean="0">
                <a:solidFill>
                  <a:schemeClr val="accent2"/>
                </a:solidFill>
              </a:rPr>
              <a:t>Local Potentials</a:t>
            </a:r>
          </a:p>
          <a:p>
            <a:pPr eaLnBrk="1" hangingPunct="1">
              <a:lnSpc>
                <a:spcPct val="90000"/>
              </a:lnSpc>
            </a:pPr>
            <a:r>
              <a:rPr lang="en-US" smtClean="0"/>
              <a:t>Generally, they reflect  shape, size of voltage stimulus (similar to stimulus pulse)</a:t>
            </a:r>
          </a:p>
          <a:p>
            <a:pPr eaLnBrk="1" hangingPunct="1">
              <a:lnSpc>
                <a:spcPct val="90000"/>
              </a:lnSpc>
            </a:pPr>
            <a:r>
              <a:rPr lang="en-US" smtClean="0"/>
              <a:t>They are graded in size (ie. bigger stimuli give bigger depolarizations) </a:t>
            </a:r>
          </a:p>
          <a:p>
            <a:pPr eaLnBrk="1" hangingPunct="1">
              <a:lnSpc>
                <a:spcPct val="90000"/>
              </a:lnSpc>
            </a:pPr>
            <a:r>
              <a:rPr lang="en-US" smtClean="0"/>
              <a:t>They “die out” (voltage grows smaller) as they move from site of stimulation  (resistance!)</a:t>
            </a:r>
          </a:p>
        </p:txBody>
      </p:sp>
      <p:sp>
        <p:nvSpPr>
          <p:cNvPr id="254980" name="Rectangle 4"/>
          <p:cNvSpPr>
            <a:spLocks noGrp="1" noChangeArrowheads="1"/>
          </p:cNvSpPr>
          <p:nvPr>
            <p:ph type="body" sz="half" idx="2"/>
          </p:nvPr>
        </p:nvSpPr>
        <p:spPr>
          <a:xfrm>
            <a:off x="4572000" y="1219200"/>
            <a:ext cx="4572000" cy="5410200"/>
          </a:xfrm>
        </p:spPr>
        <p:txBody>
          <a:bodyPr/>
          <a:lstStyle/>
          <a:p>
            <a:pPr algn="ctr" eaLnBrk="1" hangingPunct="1">
              <a:lnSpc>
                <a:spcPct val="90000"/>
              </a:lnSpc>
              <a:buFontTx/>
              <a:buNone/>
            </a:pPr>
            <a:r>
              <a:rPr lang="en-US" b="1" smtClean="0">
                <a:solidFill>
                  <a:schemeClr val="accent2"/>
                </a:solidFill>
              </a:rPr>
              <a:t>Action Potentials</a:t>
            </a:r>
          </a:p>
          <a:p>
            <a:pPr eaLnBrk="1" hangingPunct="1">
              <a:lnSpc>
                <a:spcPct val="90000"/>
              </a:lnSpc>
            </a:pPr>
            <a:r>
              <a:rPr lang="en-US" sz="2400" smtClean="0"/>
              <a:t>They don’t reflect the shape, size of the stimulus, rather they are uniform in size, shape; always identical</a:t>
            </a:r>
          </a:p>
          <a:p>
            <a:pPr eaLnBrk="1" hangingPunct="1">
              <a:lnSpc>
                <a:spcPct val="90000"/>
              </a:lnSpc>
            </a:pPr>
            <a:r>
              <a:rPr lang="en-US" sz="2400" smtClean="0"/>
              <a:t>They are “all-or-none” (ie. either you trigger an AP if you reach threshold – or if subthreshold, you don’t get an AP – get local potential.)</a:t>
            </a:r>
          </a:p>
          <a:p>
            <a:pPr eaLnBrk="1" hangingPunct="1">
              <a:lnSpc>
                <a:spcPct val="90000"/>
              </a:lnSpc>
            </a:pPr>
            <a:r>
              <a:rPr lang="en-US" sz="2400" smtClean="0"/>
              <a:t>They do </a:t>
            </a:r>
            <a:r>
              <a:rPr lang="en-US" sz="2400" i="1" smtClean="0"/>
              <a:t>not</a:t>
            </a:r>
            <a:r>
              <a:rPr lang="en-US" sz="2400" smtClean="0"/>
              <a:t> diminish in size no matter how far from the stimulus; regenerate anew at each point along the axon</a:t>
            </a:r>
          </a:p>
          <a:p>
            <a:pPr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4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4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4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498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498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498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49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p:bldP spid="25498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62000"/>
          </a:xfrm>
        </p:spPr>
        <p:txBody>
          <a:bodyPr>
            <a:normAutofit fontScale="90000"/>
          </a:bodyPr>
          <a:lstStyle/>
          <a:p>
            <a:r>
              <a:rPr lang="en-US" sz="2700" b="1" dirty="0" smtClean="0">
                <a:solidFill>
                  <a:srgbClr val="145E66"/>
                </a:solidFill>
              </a:rPr>
              <a:t/>
            </a:r>
            <a:br>
              <a:rPr lang="en-US" sz="2700" b="1" dirty="0" smtClean="0">
                <a:solidFill>
                  <a:srgbClr val="145E66"/>
                </a:solidFill>
              </a:rPr>
            </a:br>
            <a:r>
              <a:rPr lang="en-US" sz="2700" b="1" dirty="0" smtClean="0">
                <a:solidFill>
                  <a:srgbClr val="145E66"/>
                </a:solidFill>
              </a:rPr>
              <a:t>The membrane potential is due to the sodium ions found in the extracellular matrix and the potassium ions found in the intracellular matrix</a:t>
            </a:r>
            <a:br>
              <a:rPr lang="en-US" sz="2700" b="1" dirty="0" smtClean="0">
                <a:solidFill>
                  <a:srgbClr val="145E66"/>
                </a:solidFill>
              </a:rPr>
            </a:br>
            <a:endParaRPr lang="en-US" sz="2700" dirty="0"/>
          </a:p>
        </p:txBody>
      </p:sp>
      <p:pic>
        <p:nvPicPr>
          <p:cNvPr id="4" name="Picture 2" descr="0139l"/>
          <p:cNvPicPr>
            <a:picLocks noGrp="1" noChangeAspect="1" noChangeArrowheads="1"/>
          </p:cNvPicPr>
          <p:nvPr>
            <p:ph idx="1"/>
          </p:nvPr>
        </p:nvPicPr>
        <p:blipFill>
          <a:blip r:embed="rId2" cstate="print"/>
          <a:srcRect t="10820"/>
          <a:stretch>
            <a:fillRect/>
          </a:stretch>
        </p:blipFill>
        <p:spPr bwMode="auto">
          <a:xfrm>
            <a:off x="1188608" y="1600200"/>
            <a:ext cx="6766783" cy="45259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sp>
        <p:nvSpPr>
          <p:cNvPr id="62467" name="Content Placeholder 2"/>
          <p:cNvSpPr>
            <a:spLocks noGrp="1"/>
          </p:cNvSpPr>
          <p:nvPr>
            <p:ph idx="1"/>
          </p:nvPr>
        </p:nvSpPr>
        <p:spPr/>
        <p:txBody>
          <a:bodyPr>
            <a:noAutofit/>
          </a:bodyPr>
          <a:lstStyle/>
          <a:p>
            <a:r>
              <a:rPr lang="en-US" sz="2400" b="1" dirty="0" smtClean="0"/>
              <a:t>As sodium channels open, it is recorded on a machine as an upstroke.</a:t>
            </a:r>
            <a:r>
              <a:rPr lang="en-US" sz="2400" dirty="0" smtClean="0"/>
              <a:t> </a:t>
            </a:r>
          </a:p>
          <a:p>
            <a:r>
              <a:rPr lang="en-US" sz="2400" dirty="0" smtClean="0"/>
              <a:t>The peak of the curve shows that Na channels are deactivated, so </a:t>
            </a:r>
            <a:r>
              <a:rPr lang="en-US" sz="2400" b="1" dirty="0" smtClean="0"/>
              <a:t>K channels open, recorded on the machine as a </a:t>
            </a:r>
            <a:r>
              <a:rPr lang="en-US" sz="2400" b="1" dirty="0" err="1" smtClean="0"/>
              <a:t>downstroke</a:t>
            </a:r>
            <a:r>
              <a:rPr lang="en-US" sz="2400" b="1" dirty="0" smtClean="0"/>
              <a:t>. </a:t>
            </a:r>
            <a:endParaRPr lang="en-US" sz="2400" dirty="0" smtClean="0"/>
          </a:p>
          <a:p>
            <a:r>
              <a:rPr lang="en-US" sz="2400" dirty="0" smtClean="0"/>
              <a:t>Na- Channel have </a:t>
            </a:r>
            <a:r>
              <a:rPr lang="en-US" sz="2400" b="1" dirty="0" smtClean="0"/>
              <a:t>three gated properties</a:t>
            </a:r>
            <a:r>
              <a:rPr lang="en-US" sz="2400" dirty="0" smtClean="0"/>
              <a:t>, like a stop light: red, yellow, green. If a light is green, you are conducted through intersection. When the light is yellow, you should slow down and not go through the intersection. Likewise, </a:t>
            </a:r>
            <a:r>
              <a:rPr lang="en-US" sz="2400" b="1" dirty="0" smtClean="0"/>
              <a:t>in the middle position, the sodium voltage channel prohibits further sodium from crossing the channel. </a:t>
            </a:r>
            <a:endParaRPr lang="en-US" sz="2400" dirty="0" smtClean="0"/>
          </a:p>
        </p:txBody>
      </p:sp>
      <p:sp>
        <p:nvSpPr>
          <p:cNvPr id="62468" name="Slide Number Placeholder 3"/>
          <p:cNvSpPr>
            <a:spLocks noGrp="1"/>
          </p:cNvSpPr>
          <p:nvPr>
            <p:ph type="sldNum" sz="quarter" idx="12"/>
          </p:nvPr>
        </p:nvSpPr>
        <p:spPr>
          <a:noFill/>
        </p:spPr>
        <p:txBody>
          <a:bodyPr/>
          <a:lstStyle/>
          <a:p>
            <a:fld id="{C5676789-8EF5-4923-B0AA-52B2F97A8D2A}" type="slidenum">
              <a:rPr lang="en-US" smtClean="0"/>
              <a:pPr/>
              <a:t>40</a:t>
            </a:fld>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smtClean="0"/>
          </a:p>
        </p:txBody>
      </p:sp>
      <p:sp>
        <p:nvSpPr>
          <p:cNvPr id="63491" name="Content Placeholder 2"/>
          <p:cNvSpPr>
            <a:spLocks noGrp="1"/>
          </p:cNvSpPr>
          <p:nvPr>
            <p:ph idx="1"/>
          </p:nvPr>
        </p:nvSpPr>
        <p:spPr/>
        <p:txBody>
          <a:bodyPr/>
          <a:lstStyle/>
          <a:p>
            <a:r>
              <a:rPr lang="en-US" sz="2400" b="1" smtClean="0"/>
              <a:t>Yellow lights do not turn green. It has to turn red first. </a:t>
            </a:r>
            <a:r>
              <a:rPr lang="en-US" sz="2400" smtClean="0"/>
              <a:t>There are 2 amino acid lids (gates); an external</a:t>
            </a:r>
            <a:r>
              <a:rPr lang="en-US" sz="2400" b="1" smtClean="0"/>
              <a:t> and internal gate. </a:t>
            </a:r>
            <a:r>
              <a:rPr lang="en-US" sz="2400" smtClean="0"/>
              <a:t>Together, they are shaped like a ball and chain. </a:t>
            </a:r>
            <a:r>
              <a:rPr lang="en-US" sz="2400" b="1" smtClean="0"/>
              <a:t>When the voltage becomes positives, the AA’s change their charge, and their ball and chain will rock over and cover up the channel.</a:t>
            </a:r>
            <a:r>
              <a:rPr lang="en-US" sz="2400" smtClean="0"/>
              <a:t> This state (</a:t>
            </a:r>
            <a:r>
              <a:rPr lang="en-US" sz="2400" b="1" smtClean="0"/>
              <a:t>yellow light) means</a:t>
            </a:r>
            <a:r>
              <a:rPr lang="en-US" sz="2400" smtClean="0"/>
              <a:t> </a:t>
            </a:r>
            <a:r>
              <a:rPr lang="en-US" sz="2400" b="1" smtClean="0"/>
              <a:t>inactivation. </a:t>
            </a:r>
            <a:r>
              <a:rPr lang="en-US" sz="2400" smtClean="0"/>
              <a:t>The amino acids have to change their charge to move back out of the way (</a:t>
            </a:r>
            <a:r>
              <a:rPr lang="en-US" sz="2400" b="1" smtClean="0"/>
              <a:t>red light), meaning deactivation.</a:t>
            </a:r>
            <a:r>
              <a:rPr lang="en-US" sz="2400" smtClean="0"/>
              <a:t> Then the channel can become active again. It is a safely mechanism, insuring that another neuron cannot fire another action pot before it is ready to receive one.</a:t>
            </a:r>
          </a:p>
        </p:txBody>
      </p:sp>
      <p:sp>
        <p:nvSpPr>
          <p:cNvPr id="63492" name="Slide Number Placeholder 3"/>
          <p:cNvSpPr>
            <a:spLocks noGrp="1"/>
          </p:cNvSpPr>
          <p:nvPr>
            <p:ph type="sldNum" sz="quarter" idx="12"/>
          </p:nvPr>
        </p:nvSpPr>
        <p:spPr>
          <a:noFill/>
        </p:spPr>
        <p:txBody>
          <a:bodyPr/>
          <a:lstStyle/>
          <a:p>
            <a:fld id="{033B1012-CDC6-482D-9952-D17E23F830D1}" type="slidenum">
              <a:rPr lang="en-US" smtClean="0"/>
              <a:pPr/>
              <a:t>41</a:t>
            </a:fld>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smtClean="0"/>
          </a:p>
        </p:txBody>
      </p:sp>
      <p:sp>
        <p:nvSpPr>
          <p:cNvPr id="64515" name="Content Placeholder 2"/>
          <p:cNvSpPr>
            <a:spLocks noGrp="1"/>
          </p:cNvSpPr>
          <p:nvPr>
            <p:ph idx="1"/>
          </p:nvPr>
        </p:nvSpPr>
        <p:spPr/>
        <p:txBody>
          <a:bodyPr/>
          <a:lstStyle/>
          <a:p>
            <a:r>
              <a:rPr lang="en-US" sz="2400" b="1" dirty="0" smtClean="0"/>
              <a:t>When the gated channel is yellow, it is in absolute refractory period</a:t>
            </a:r>
            <a:r>
              <a:rPr lang="en-US" sz="2400" dirty="0" smtClean="0"/>
              <a:t>. This means that it cannot go from yellow to green. When enough channels are deactivated (red light), they can open again. Then neuron can fire again. </a:t>
            </a:r>
            <a:r>
              <a:rPr lang="en-US" sz="2400" b="1" dirty="0" smtClean="0"/>
              <a:t>if you need neurons to fire quickly, you need greater stimulus.  </a:t>
            </a:r>
            <a:endParaRPr lang="en-US" sz="2400" dirty="0" smtClean="0"/>
          </a:p>
          <a:p>
            <a:endParaRPr lang="en-US" dirty="0" smtClean="0"/>
          </a:p>
        </p:txBody>
      </p:sp>
      <p:sp>
        <p:nvSpPr>
          <p:cNvPr id="64516" name="Slide Number Placeholder 3"/>
          <p:cNvSpPr>
            <a:spLocks noGrp="1"/>
          </p:cNvSpPr>
          <p:nvPr>
            <p:ph type="sldNum" sz="quarter" idx="12"/>
          </p:nvPr>
        </p:nvSpPr>
        <p:spPr>
          <a:noFill/>
        </p:spPr>
        <p:txBody>
          <a:bodyPr/>
          <a:lstStyle/>
          <a:p>
            <a:fld id="{C8F938B6-AA37-434D-AD59-872486B5C858}" type="slidenum">
              <a:rPr lang="en-US" smtClean="0"/>
              <a:pPr/>
              <a:t>42</a:t>
            </a:fld>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9063" y="188912"/>
            <a:ext cx="3373437" cy="4720214"/>
          </a:xfrm>
          <a:prstGeom prst="rect">
            <a:avLst/>
          </a:prstGeom>
          <a:solidFill>
            <a:srgbClr val="FFFF99"/>
          </a:solidFill>
          <a:ln w="38100">
            <a:noFill/>
            <a:miter lim="800000"/>
            <a:headEnd/>
            <a:tailEnd/>
          </a:ln>
        </p:spPr>
        <p:txBody>
          <a:bodyPr wrap="square" lIns="102563" tIns="51282" rIns="102563" bIns="51282">
            <a:spAutoFit/>
          </a:bodyPr>
          <a:lstStyle/>
          <a:p>
            <a:pPr defTabSz="1025525"/>
            <a:r>
              <a:rPr lang="en-US" sz="2000" b="1" dirty="0">
                <a:solidFill>
                  <a:srgbClr val="145E66"/>
                </a:solidFill>
              </a:rPr>
              <a:t>Sodium channels have 2 gates, a normal </a:t>
            </a:r>
            <a:r>
              <a:rPr lang="en-US" sz="2000" b="1" dirty="0">
                <a:solidFill>
                  <a:schemeClr val="hlink"/>
                </a:solidFill>
              </a:rPr>
              <a:t>voltage (activation) gate</a:t>
            </a:r>
            <a:r>
              <a:rPr lang="en-US" sz="2000" b="1" dirty="0">
                <a:solidFill>
                  <a:srgbClr val="145E66"/>
                </a:solidFill>
              </a:rPr>
              <a:t> (which is closed at rest) and an </a:t>
            </a:r>
            <a:r>
              <a:rPr lang="en-US" sz="2000" b="1" dirty="0">
                <a:solidFill>
                  <a:schemeClr val="hlink"/>
                </a:solidFill>
              </a:rPr>
              <a:t>inactivation gate </a:t>
            </a:r>
            <a:r>
              <a:rPr lang="en-US" sz="2000" b="1" dirty="0">
                <a:solidFill>
                  <a:srgbClr val="145E66"/>
                </a:solidFill>
              </a:rPr>
              <a:t>(which is open at rest). The rapid opening of the voltage gate lets Na</a:t>
            </a:r>
            <a:r>
              <a:rPr lang="en-US" sz="2000" b="1" baseline="30000" dirty="0">
                <a:solidFill>
                  <a:srgbClr val="145E66"/>
                </a:solidFill>
              </a:rPr>
              <a:t>+</a:t>
            </a:r>
            <a:r>
              <a:rPr lang="en-US" sz="2000" b="1" dirty="0">
                <a:solidFill>
                  <a:srgbClr val="145E66"/>
                </a:solidFill>
              </a:rPr>
              <a:t> rush in and depolarizes the cell.  This is immediately followed by closing of the inactivation gate which stops the Na</a:t>
            </a:r>
            <a:r>
              <a:rPr lang="en-US" sz="2000" b="1" baseline="30000" dirty="0">
                <a:solidFill>
                  <a:srgbClr val="145E66"/>
                </a:solidFill>
              </a:rPr>
              <a:t>+</a:t>
            </a:r>
            <a:r>
              <a:rPr lang="en-US" sz="2000" b="1" dirty="0">
                <a:solidFill>
                  <a:srgbClr val="145E66"/>
                </a:solidFill>
              </a:rPr>
              <a:t> influx.  At the same time the K</a:t>
            </a:r>
            <a:r>
              <a:rPr lang="en-US" sz="2000" b="1" baseline="30000" dirty="0">
                <a:solidFill>
                  <a:srgbClr val="145E66"/>
                </a:solidFill>
              </a:rPr>
              <a:t>+</a:t>
            </a:r>
            <a:r>
              <a:rPr lang="en-US" sz="2000" b="1" dirty="0">
                <a:solidFill>
                  <a:srgbClr val="145E66"/>
                </a:solidFill>
              </a:rPr>
              <a:t> gate opens letting K</a:t>
            </a:r>
            <a:r>
              <a:rPr lang="en-US" sz="2000" b="1" baseline="30000" dirty="0">
                <a:solidFill>
                  <a:srgbClr val="145E66"/>
                </a:solidFill>
              </a:rPr>
              <a:t>+</a:t>
            </a:r>
            <a:r>
              <a:rPr lang="en-US" sz="2000" b="1" dirty="0">
                <a:solidFill>
                  <a:srgbClr val="145E66"/>
                </a:solidFill>
              </a:rPr>
              <a:t> efflux (</a:t>
            </a:r>
            <a:r>
              <a:rPr lang="en-US" sz="2000" b="1" dirty="0" err="1">
                <a:solidFill>
                  <a:srgbClr val="145E66"/>
                </a:solidFill>
              </a:rPr>
              <a:t>repolarization</a:t>
            </a:r>
            <a:r>
              <a:rPr lang="en-US" sz="2000" b="1" dirty="0">
                <a:solidFill>
                  <a:srgbClr val="145E66"/>
                </a:solidFill>
              </a:rPr>
              <a:t>).</a:t>
            </a:r>
          </a:p>
        </p:txBody>
      </p:sp>
      <p:sp>
        <p:nvSpPr>
          <p:cNvPr id="9220" name="Text Box 4"/>
          <p:cNvSpPr txBox="1">
            <a:spLocks noChangeArrowheads="1"/>
          </p:cNvSpPr>
          <p:nvPr/>
        </p:nvSpPr>
        <p:spPr bwMode="auto">
          <a:xfrm>
            <a:off x="6284913" y="6330950"/>
            <a:ext cx="2311400" cy="306388"/>
          </a:xfrm>
          <a:prstGeom prst="rect">
            <a:avLst/>
          </a:prstGeom>
          <a:noFill/>
          <a:ln w="9525">
            <a:noFill/>
            <a:miter lim="800000"/>
            <a:headEnd/>
            <a:tailEnd/>
          </a:ln>
        </p:spPr>
        <p:txBody>
          <a:bodyPr lIns="102577" tIns="51289" rIns="102577" bIns="51289">
            <a:spAutoFit/>
          </a:bodyPr>
          <a:lstStyle/>
          <a:p>
            <a:pPr algn="ctr" defTabSz="1025525" eaLnBrk="1" hangingPunct="1">
              <a:spcBef>
                <a:spcPct val="50000"/>
              </a:spcBef>
            </a:pPr>
            <a:r>
              <a:rPr lang="en-US" sz="1300">
                <a:solidFill>
                  <a:srgbClr val="000099"/>
                </a:solidFill>
                <a:latin typeface="Verdana" pitchFamily="34" charset="0"/>
              </a:rPr>
              <a:t>Widmaier, et al., 2006</a:t>
            </a:r>
          </a:p>
        </p:txBody>
      </p:sp>
      <p:pic>
        <p:nvPicPr>
          <p:cNvPr id="9221" name="Picture 5" descr="f6-18_behavior_of_volta_c"/>
          <p:cNvPicPr>
            <a:picLocks noChangeAspect="1" noChangeArrowheads="1"/>
          </p:cNvPicPr>
          <p:nvPr/>
        </p:nvPicPr>
        <p:blipFill>
          <a:blip r:embed="rId2" cstate="print"/>
          <a:srcRect/>
          <a:stretch>
            <a:fillRect/>
          </a:stretch>
        </p:blipFill>
        <p:spPr bwMode="auto">
          <a:xfrm>
            <a:off x="3663950" y="0"/>
            <a:ext cx="548005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F35E1A6B-3603-4316-A1CA-99E75386E169}" type="slidenum">
              <a:rPr lang="en-US" smtClean="0"/>
              <a:pPr/>
              <a:t>44</a:t>
            </a:fld>
            <a:endParaRPr lang="en-US" smtClean="0"/>
          </a:p>
        </p:txBody>
      </p:sp>
      <p:sp>
        <p:nvSpPr>
          <p:cNvPr id="68611" name="Oval 4"/>
          <p:cNvSpPr>
            <a:spLocks noChangeArrowheads="1"/>
          </p:cNvSpPr>
          <p:nvPr/>
        </p:nvSpPr>
        <p:spPr bwMode="auto">
          <a:xfrm>
            <a:off x="2154238" y="4879975"/>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2" name="Oval 5"/>
          <p:cNvSpPr>
            <a:spLocks noChangeArrowheads="1"/>
          </p:cNvSpPr>
          <p:nvPr/>
        </p:nvSpPr>
        <p:spPr bwMode="auto">
          <a:xfrm>
            <a:off x="2297113" y="4879975"/>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3" name="Oval 6"/>
          <p:cNvSpPr>
            <a:spLocks noChangeArrowheads="1"/>
          </p:cNvSpPr>
          <p:nvPr/>
        </p:nvSpPr>
        <p:spPr bwMode="auto">
          <a:xfrm>
            <a:off x="641350" y="4865688"/>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4" name="Oval 7"/>
          <p:cNvSpPr>
            <a:spLocks noChangeArrowheads="1"/>
          </p:cNvSpPr>
          <p:nvPr/>
        </p:nvSpPr>
        <p:spPr bwMode="auto">
          <a:xfrm>
            <a:off x="785813" y="4865688"/>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5" name="Oval 8"/>
          <p:cNvSpPr>
            <a:spLocks noChangeArrowheads="1"/>
          </p:cNvSpPr>
          <p:nvPr/>
        </p:nvSpPr>
        <p:spPr bwMode="auto">
          <a:xfrm>
            <a:off x="2292350" y="4878388"/>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6" name="Oval 9"/>
          <p:cNvSpPr>
            <a:spLocks noChangeArrowheads="1"/>
          </p:cNvSpPr>
          <p:nvPr/>
        </p:nvSpPr>
        <p:spPr bwMode="auto">
          <a:xfrm>
            <a:off x="2436813" y="4878388"/>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17" name="Oval 10"/>
          <p:cNvSpPr>
            <a:spLocks noChangeArrowheads="1"/>
          </p:cNvSpPr>
          <p:nvPr/>
        </p:nvSpPr>
        <p:spPr bwMode="auto">
          <a:xfrm>
            <a:off x="2581275" y="4878388"/>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 name="Group 11"/>
          <p:cNvGrpSpPr>
            <a:grpSpLocks/>
          </p:cNvGrpSpPr>
          <p:nvPr/>
        </p:nvGrpSpPr>
        <p:grpSpPr bwMode="auto">
          <a:xfrm>
            <a:off x="2201863" y="4987925"/>
            <a:ext cx="96837" cy="257175"/>
            <a:chOff x="424" y="2880"/>
            <a:chExt cx="200" cy="768"/>
          </a:xfrm>
        </p:grpSpPr>
        <p:sp>
          <p:nvSpPr>
            <p:cNvPr id="68883" name="Freeform 12"/>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84" name="Freeform 13"/>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 name="Group 14"/>
          <p:cNvGrpSpPr>
            <a:grpSpLocks/>
          </p:cNvGrpSpPr>
          <p:nvPr/>
        </p:nvGrpSpPr>
        <p:grpSpPr bwMode="auto">
          <a:xfrm>
            <a:off x="817563" y="4973638"/>
            <a:ext cx="98425" cy="257175"/>
            <a:chOff x="424" y="2880"/>
            <a:chExt cx="200" cy="768"/>
          </a:xfrm>
        </p:grpSpPr>
        <p:sp>
          <p:nvSpPr>
            <p:cNvPr id="68881" name="Freeform 15"/>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82" name="Freeform 16"/>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4" name="Group 17"/>
          <p:cNvGrpSpPr>
            <a:grpSpLocks/>
          </p:cNvGrpSpPr>
          <p:nvPr/>
        </p:nvGrpSpPr>
        <p:grpSpPr bwMode="auto">
          <a:xfrm>
            <a:off x="649288" y="4973638"/>
            <a:ext cx="150812" cy="250825"/>
            <a:chOff x="367" y="2605"/>
            <a:chExt cx="151" cy="559"/>
          </a:xfrm>
        </p:grpSpPr>
        <p:sp>
          <p:nvSpPr>
            <p:cNvPr id="68879" name="Freeform 1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80" name="Freeform 1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5" name="Group 20"/>
          <p:cNvGrpSpPr>
            <a:grpSpLocks/>
          </p:cNvGrpSpPr>
          <p:nvPr/>
        </p:nvGrpSpPr>
        <p:grpSpPr bwMode="auto">
          <a:xfrm>
            <a:off x="2301875" y="4987925"/>
            <a:ext cx="149225" cy="250825"/>
            <a:chOff x="367" y="2605"/>
            <a:chExt cx="151" cy="559"/>
          </a:xfrm>
        </p:grpSpPr>
        <p:sp>
          <p:nvSpPr>
            <p:cNvPr id="68877" name="Freeform 21"/>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78" name="Freeform 22"/>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22" name="Freeform 23"/>
          <p:cNvSpPr>
            <a:spLocks/>
          </p:cNvSpPr>
          <p:nvPr/>
        </p:nvSpPr>
        <p:spPr bwMode="auto">
          <a:xfrm>
            <a:off x="2532063" y="4986338"/>
            <a:ext cx="46037" cy="257175"/>
          </a:xfrm>
          <a:custGeom>
            <a:avLst/>
            <a:gdLst>
              <a:gd name="T0" fmla="*/ 0 w 104"/>
              <a:gd name="T1" fmla="*/ 0 h 768"/>
              <a:gd name="T2" fmla="*/ 18811428 w 104"/>
              <a:gd name="T3" fmla="*/ 37676806 h 768"/>
              <a:gd name="T4" fmla="*/ 9405714 w 104"/>
              <a:gd name="T5" fmla="*/ 69971356 h 768"/>
              <a:gd name="T6" fmla="*/ 18811428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623" name="Freeform 24"/>
          <p:cNvSpPr>
            <a:spLocks/>
          </p:cNvSpPr>
          <p:nvPr/>
        </p:nvSpPr>
        <p:spPr bwMode="auto">
          <a:xfrm>
            <a:off x="2482850" y="4986338"/>
            <a:ext cx="49213" cy="160337"/>
          </a:xfrm>
          <a:custGeom>
            <a:avLst/>
            <a:gdLst>
              <a:gd name="T0" fmla="*/ 12539378 w 104"/>
              <a:gd name="T1" fmla="*/ 0 h 480"/>
              <a:gd name="T2" fmla="*/ 1791542 w 104"/>
              <a:gd name="T3" fmla="*/ 32134877 h 480"/>
              <a:gd name="T4" fmla="*/ 23287687 w 104"/>
              <a:gd name="T5" fmla="*/ 5355824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624" name="Freeform 25"/>
          <p:cNvSpPr>
            <a:spLocks/>
          </p:cNvSpPr>
          <p:nvPr/>
        </p:nvSpPr>
        <p:spPr bwMode="auto">
          <a:xfrm>
            <a:off x="2662238" y="4986338"/>
            <a:ext cx="36512" cy="236537"/>
          </a:xfrm>
          <a:custGeom>
            <a:avLst/>
            <a:gdLst>
              <a:gd name="T0" fmla="*/ 0 w 56"/>
              <a:gd name="T1" fmla="*/ 0 h 528"/>
              <a:gd name="T2" fmla="*/ 20404992 w 56"/>
              <a:gd name="T3" fmla="*/ 67432753 h 528"/>
              <a:gd name="T4" fmla="*/ 20404992 w 56"/>
              <a:gd name="T5" fmla="*/ 105965419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625" name="Freeform 26"/>
          <p:cNvSpPr>
            <a:spLocks/>
          </p:cNvSpPr>
          <p:nvPr/>
        </p:nvSpPr>
        <p:spPr bwMode="auto">
          <a:xfrm>
            <a:off x="2600325" y="4986338"/>
            <a:ext cx="31750" cy="214312"/>
          </a:xfrm>
          <a:custGeom>
            <a:avLst/>
            <a:gdLst>
              <a:gd name="T0" fmla="*/ 21001301 w 48"/>
              <a:gd name="T1" fmla="*/ 0 h 480"/>
              <a:gd name="T2" fmla="*/ 0 w 48"/>
              <a:gd name="T3" fmla="*/ 66980548 h 480"/>
              <a:gd name="T4" fmla="*/ 21001301 w 48"/>
              <a:gd name="T5" fmla="*/ 9568674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626" name="Oval 27"/>
          <p:cNvSpPr>
            <a:spLocks noChangeArrowheads="1"/>
          </p:cNvSpPr>
          <p:nvPr/>
        </p:nvSpPr>
        <p:spPr bwMode="auto">
          <a:xfrm flipH="1" flipV="1">
            <a:off x="2643188" y="5465763"/>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27" name="Oval 28"/>
          <p:cNvSpPr>
            <a:spLocks noChangeArrowheads="1"/>
          </p:cNvSpPr>
          <p:nvPr/>
        </p:nvSpPr>
        <p:spPr bwMode="auto">
          <a:xfrm flipH="1" flipV="1">
            <a:off x="2500313" y="5465763"/>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28" name="Oval 29"/>
          <p:cNvSpPr>
            <a:spLocks noChangeArrowheads="1"/>
          </p:cNvSpPr>
          <p:nvPr/>
        </p:nvSpPr>
        <p:spPr bwMode="auto">
          <a:xfrm flipH="1" flipV="1">
            <a:off x="2355850" y="5465763"/>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29" name="Oval 30"/>
          <p:cNvSpPr>
            <a:spLocks noChangeArrowheads="1"/>
          </p:cNvSpPr>
          <p:nvPr/>
        </p:nvSpPr>
        <p:spPr bwMode="auto">
          <a:xfrm flipH="1" flipV="1">
            <a:off x="2211388" y="5465763"/>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30" name="Oval 31"/>
          <p:cNvSpPr>
            <a:spLocks noChangeArrowheads="1"/>
          </p:cNvSpPr>
          <p:nvPr/>
        </p:nvSpPr>
        <p:spPr bwMode="auto">
          <a:xfrm flipH="1" flipV="1">
            <a:off x="849313" y="5453063"/>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31" name="Oval 32"/>
          <p:cNvSpPr>
            <a:spLocks noChangeArrowheads="1"/>
          </p:cNvSpPr>
          <p:nvPr/>
        </p:nvSpPr>
        <p:spPr bwMode="auto">
          <a:xfrm flipH="1" flipV="1">
            <a:off x="704850" y="5453063"/>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32" name="Oval 33"/>
          <p:cNvSpPr>
            <a:spLocks noChangeArrowheads="1"/>
          </p:cNvSpPr>
          <p:nvPr/>
        </p:nvSpPr>
        <p:spPr bwMode="auto">
          <a:xfrm flipH="1" flipV="1">
            <a:off x="561975" y="5453063"/>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33" name="Oval 34"/>
          <p:cNvSpPr>
            <a:spLocks noChangeArrowheads="1"/>
          </p:cNvSpPr>
          <p:nvPr/>
        </p:nvSpPr>
        <p:spPr bwMode="auto">
          <a:xfrm flipH="1" flipV="1">
            <a:off x="2217738" y="5467350"/>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6" name="Group 35"/>
          <p:cNvGrpSpPr>
            <a:grpSpLocks/>
          </p:cNvGrpSpPr>
          <p:nvPr/>
        </p:nvGrpSpPr>
        <p:grpSpPr bwMode="auto">
          <a:xfrm flipH="1" flipV="1">
            <a:off x="2376488" y="5210175"/>
            <a:ext cx="96837" cy="257175"/>
            <a:chOff x="424" y="2880"/>
            <a:chExt cx="200" cy="768"/>
          </a:xfrm>
        </p:grpSpPr>
        <p:sp>
          <p:nvSpPr>
            <p:cNvPr id="68875" name="Freeform 3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76" name="Freeform 3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7" name="Group 38"/>
          <p:cNvGrpSpPr>
            <a:grpSpLocks/>
          </p:cNvGrpSpPr>
          <p:nvPr/>
        </p:nvGrpSpPr>
        <p:grpSpPr bwMode="auto">
          <a:xfrm flipH="1" flipV="1">
            <a:off x="2671763" y="5230813"/>
            <a:ext cx="96837" cy="236537"/>
            <a:chOff x="288" y="2784"/>
            <a:chExt cx="152" cy="528"/>
          </a:xfrm>
        </p:grpSpPr>
        <p:sp>
          <p:nvSpPr>
            <p:cNvPr id="68873" name="Freeform 39"/>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74" name="Freeform 40"/>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8" name="Group 41"/>
          <p:cNvGrpSpPr>
            <a:grpSpLocks/>
          </p:cNvGrpSpPr>
          <p:nvPr/>
        </p:nvGrpSpPr>
        <p:grpSpPr bwMode="auto">
          <a:xfrm flipH="1" flipV="1">
            <a:off x="2238375" y="5224463"/>
            <a:ext cx="96838" cy="236537"/>
            <a:chOff x="288" y="2784"/>
            <a:chExt cx="152" cy="528"/>
          </a:xfrm>
        </p:grpSpPr>
        <p:sp>
          <p:nvSpPr>
            <p:cNvPr id="68871" name="Freeform 42"/>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72" name="Freeform 43"/>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9" name="Group 44"/>
          <p:cNvGrpSpPr>
            <a:grpSpLocks/>
          </p:cNvGrpSpPr>
          <p:nvPr/>
        </p:nvGrpSpPr>
        <p:grpSpPr bwMode="auto">
          <a:xfrm flipH="1" flipV="1">
            <a:off x="2490788" y="5216525"/>
            <a:ext cx="149225" cy="250825"/>
            <a:chOff x="367" y="2605"/>
            <a:chExt cx="151" cy="559"/>
          </a:xfrm>
        </p:grpSpPr>
        <p:sp>
          <p:nvSpPr>
            <p:cNvPr id="68869" name="Freeform 4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70" name="Freeform 4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10" name="Group 47"/>
          <p:cNvGrpSpPr>
            <a:grpSpLocks/>
          </p:cNvGrpSpPr>
          <p:nvPr/>
        </p:nvGrpSpPr>
        <p:grpSpPr bwMode="auto">
          <a:xfrm flipH="1" flipV="1">
            <a:off x="838200" y="5202238"/>
            <a:ext cx="152400" cy="250825"/>
            <a:chOff x="367" y="2605"/>
            <a:chExt cx="151" cy="559"/>
          </a:xfrm>
        </p:grpSpPr>
        <p:sp>
          <p:nvSpPr>
            <p:cNvPr id="68867" name="Freeform 48"/>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68" name="Freeform 49"/>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39" name="Freeform 50"/>
          <p:cNvSpPr>
            <a:spLocks/>
          </p:cNvSpPr>
          <p:nvPr/>
        </p:nvSpPr>
        <p:spPr bwMode="auto">
          <a:xfrm flipH="1" flipV="1">
            <a:off x="712788" y="5197475"/>
            <a:ext cx="46037" cy="257175"/>
          </a:xfrm>
          <a:custGeom>
            <a:avLst/>
            <a:gdLst>
              <a:gd name="T0" fmla="*/ 0 w 104"/>
              <a:gd name="T1" fmla="*/ 0 h 768"/>
              <a:gd name="T2" fmla="*/ 18811428 w 104"/>
              <a:gd name="T3" fmla="*/ 37676806 h 768"/>
              <a:gd name="T4" fmla="*/ 9405714 w 104"/>
              <a:gd name="T5" fmla="*/ 69971356 h 768"/>
              <a:gd name="T6" fmla="*/ 18811428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640" name="Freeform 51"/>
          <p:cNvSpPr>
            <a:spLocks/>
          </p:cNvSpPr>
          <p:nvPr/>
        </p:nvSpPr>
        <p:spPr bwMode="auto">
          <a:xfrm flipH="1" flipV="1">
            <a:off x="758825" y="5294313"/>
            <a:ext cx="49213" cy="160337"/>
          </a:xfrm>
          <a:custGeom>
            <a:avLst/>
            <a:gdLst>
              <a:gd name="T0" fmla="*/ 12539378 w 104"/>
              <a:gd name="T1" fmla="*/ 0 h 480"/>
              <a:gd name="T2" fmla="*/ 1791542 w 104"/>
              <a:gd name="T3" fmla="*/ 32134877 h 480"/>
              <a:gd name="T4" fmla="*/ 23287687 w 104"/>
              <a:gd name="T5" fmla="*/ 5355824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641" name="Freeform 52"/>
          <p:cNvSpPr>
            <a:spLocks/>
          </p:cNvSpPr>
          <p:nvPr/>
        </p:nvSpPr>
        <p:spPr bwMode="auto">
          <a:xfrm flipH="1" flipV="1">
            <a:off x="601663" y="5218113"/>
            <a:ext cx="36512" cy="236537"/>
          </a:xfrm>
          <a:custGeom>
            <a:avLst/>
            <a:gdLst>
              <a:gd name="T0" fmla="*/ 0 w 56"/>
              <a:gd name="T1" fmla="*/ 0 h 528"/>
              <a:gd name="T2" fmla="*/ 20404992 w 56"/>
              <a:gd name="T3" fmla="*/ 67432753 h 528"/>
              <a:gd name="T4" fmla="*/ 20404992 w 56"/>
              <a:gd name="T5" fmla="*/ 105965419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642" name="Freeform 53"/>
          <p:cNvSpPr>
            <a:spLocks/>
          </p:cNvSpPr>
          <p:nvPr/>
        </p:nvSpPr>
        <p:spPr bwMode="auto">
          <a:xfrm flipH="1" flipV="1">
            <a:off x="657225" y="5238750"/>
            <a:ext cx="31750" cy="215900"/>
          </a:xfrm>
          <a:custGeom>
            <a:avLst/>
            <a:gdLst>
              <a:gd name="T0" fmla="*/ 21001301 w 48"/>
              <a:gd name="T1" fmla="*/ 0 h 480"/>
              <a:gd name="T2" fmla="*/ 0 w 48"/>
              <a:gd name="T3" fmla="*/ 67977025 h 480"/>
              <a:gd name="T4" fmla="*/ 21001301 w 48"/>
              <a:gd name="T5" fmla="*/ 9711002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643" name="Freeform 54"/>
          <p:cNvSpPr>
            <a:spLocks/>
          </p:cNvSpPr>
          <p:nvPr/>
        </p:nvSpPr>
        <p:spPr bwMode="auto">
          <a:xfrm flipH="1" flipV="1">
            <a:off x="2209800" y="5218113"/>
            <a:ext cx="69850" cy="247650"/>
          </a:xfrm>
          <a:custGeom>
            <a:avLst/>
            <a:gdLst>
              <a:gd name="T0" fmla="*/ 3074412 w 69"/>
              <a:gd name="T1" fmla="*/ 0 h 550"/>
              <a:gd name="T2" fmla="*/ 11273182 w 69"/>
              <a:gd name="T3" fmla="*/ 58187832 h 550"/>
              <a:gd name="T4" fmla="*/ 70710471 w 69"/>
              <a:gd name="T5" fmla="*/ 11151002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68644" name="Oval 55"/>
          <p:cNvSpPr>
            <a:spLocks noChangeArrowheads="1"/>
          </p:cNvSpPr>
          <p:nvPr/>
        </p:nvSpPr>
        <p:spPr bwMode="auto">
          <a:xfrm>
            <a:off x="1700213" y="4879975"/>
            <a:ext cx="146050"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45" name="Oval 56"/>
          <p:cNvSpPr>
            <a:spLocks noChangeArrowheads="1"/>
          </p:cNvSpPr>
          <p:nvPr/>
        </p:nvSpPr>
        <p:spPr bwMode="auto">
          <a:xfrm>
            <a:off x="1846263" y="4879975"/>
            <a:ext cx="141287"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46" name="Oval 57"/>
          <p:cNvSpPr>
            <a:spLocks noChangeArrowheads="1"/>
          </p:cNvSpPr>
          <p:nvPr/>
        </p:nvSpPr>
        <p:spPr bwMode="auto">
          <a:xfrm>
            <a:off x="1987550" y="4879975"/>
            <a:ext cx="146050" cy="106363"/>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11" name="Group 58"/>
          <p:cNvGrpSpPr>
            <a:grpSpLocks/>
          </p:cNvGrpSpPr>
          <p:nvPr/>
        </p:nvGrpSpPr>
        <p:grpSpPr bwMode="auto">
          <a:xfrm>
            <a:off x="1709738" y="4989513"/>
            <a:ext cx="150812" cy="249237"/>
            <a:chOff x="367" y="2605"/>
            <a:chExt cx="151" cy="559"/>
          </a:xfrm>
        </p:grpSpPr>
        <p:sp>
          <p:nvSpPr>
            <p:cNvPr id="68865" name="Freeform 5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66" name="Freeform 6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48" name="Freeform 61"/>
          <p:cNvSpPr>
            <a:spLocks/>
          </p:cNvSpPr>
          <p:nvPr/>
        </p:nvSpPr>
        <p:spPr bwMode="auto">
          <a:xfrm>
            <a:off x="1941513" y="4986338"/>
            <a:ext cx="44450" cy="257175"/>
          </a:xfrm>
          <a:custGeom>
            <a:avLst/>
            <a:gdLst>
              <a:gd name="T0" fmla="*/ 0 w 104"/>
              <a:gd name="T1" fmla="*/ 0 h 768"/>
              <a:gd name="T2" fmla="*/ 17536809 w 104"/>
              <a:gd name="T3" fmla="*/ 37676806 h 768"/>
              <a:gd name="T4" fmla="*/ 8768191 w 104"/>
              <a:gd name="T5" fmla="*/ 69971356 h 768"/>
              <a:gd name="T6" fmla="*/ 17536809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649" name="Freeform 62"/>
          <p:cNvSpPr>
            <a:spLocks/>
          </p:cNvSpPr>
          <p:nvPr/>
        </p:nvSpPr>
        <p:spPr bwMode="auto">
          <a:xfrm>
            <a:off x="1889125" y="4986338"/>
            <a:ext cx="52388" cy="160337"/>
          </a:xfrm>
          <a:custGeom>
            <a:avLst/>
            <a:gdLst>
              <a:gd name="T0" fmla="*/ 14209741 w 104"/>
              <a:gd name="T1" fmla="*/ 0 h 480"/>
              <a:gd name="T2" fmla="*/ 2030035 w 104"/>
              <a:gd name="T3" fmla="*/ 32134877 h 480"/>
              <a:gd name="T4" fmla="*/ 26389448 w 104"/>
              <a:gd name="T5" fmla="*/ 5355824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650" name="Freeform 63"/>
          <p:cNvSpPr>
            <a:spLocks/>
          </p:cNvSpPr>
          <p:nvPr/>
        </p:nvSpPr>
        <p:spPr bwMode="auto">
          <a:xfrm>
            <a:off x="2070100" y="4986338"/>
            <a:ext cx="36513" cy="236537"/>
          </a:xfrm>
          <a:custGeom>
            <a:avLst/>
            <a:gdLst>
              <a:gd name="T0" fmla="*/ 0 w 56"/>
              <a:gd name="T1" fmla="*/ 0 h 528"/>
              <a:gd name="T2" fmla="*/ 20406202 w 56"/>
              <a:gd name="T3" fmla="*/ 67432753 h 528"/>
              <a:gd name="T4" fmla="*/ 20406202 w 56"/>
              <a:gd name="T5" fmla="*/ 105965419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651" name="Freeform 64"/>
          <p:cNvSpPr>
            <a:spLocks/>
          </p:cNvSpPr>
          <p:nvPr/>
        </p:nvSpPr>
        <p:spPr bwMode="auto">
          <a:xfrm>
            <a:off x="2009775" y="4986338"/>
            <a:ext cx="31750" cy="214312"/>
          </a:xfrm>
          <a:custGeom>
            <a:avLst/>
            <a:gdLst>
              <a:gd name="T0" fmla="*/ 21001301 w 48"/>
              <a:gd name="T1" fmla="*/ 0 h 480"/>
              <a:gd name="T2" fmla="*/ 0 w 48"/>
              <a:gd name="T3" fmla="*/ 66980548 h 480"/>
              <a:gd name="T4" fmla="*/ 21001301 w 48"/>
              <a:gd name="T5" fmla="*/ 9568674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652" name="Freeform 65"/>
          <p:cNvSpPr>
            <a:spLocks/>
          </p:cNvSpPr>
          <p:nvPr/>
        </p:nvSpPr>
        <p:spPr bwMode="auto">
          <a:xfrm>
            <a:off x="2138363" y="4986338"/>
            <a:ext cx="50800" cy="220662"/>
          </a:xfrm>
          <a:custGeom>
            <a:avLst/>
            <a:gdLst>
              <a:gd name="T0" fmla="*/ 34357413 w 52"/>
              <a:gd name="T1" fmla="*/ 0 h 493"/>
              <a:gd name="T2" fmla="*/ 2863362 w 52"/>
              <a:gd name="T3" fmla="*/ 80735892 h 493"/>
              <a:gd name="T4" fmla="*/ 49627693 w 52"/>
              <a:gd name="T5" fmla="*/ 9876616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653" name="Oval 66"/>
          <p:cNvSpPr>
            <a:spLocks noChangeArrowheads="1"/>
          </p:cNvSpPr>
          <p:nvPr/>
        </p:nvSpPr>
        <p:spPr bwMode="auto">
          <a:xfrm flipH="1" flipV="1">
            <a:off x="2051050" y="5465763"/>
            <a:ext cx="146050"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54" name="Oval 67"/>
          <p:cNvSpPr>
            <a:spLocks noChangeArrowheads="1"/>
          </p:cNvSpPr>
          <p:nvPr/>
        </p:nvSpPr>
        <p:spPr bwMode="auto">
          <a:xfrm flipH="1" flipV="1">
            <a:off x="1908175" y="5465763"/>
            <a:ext cx="142875"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55" name="Oval 68"/>
          <p:cNvSpPr>
            <a:spLocks noChangeArrowheads="1"/>
          </p:cNvSpPr>
          <p:nvPr/>
        </p:nvSpPr>
        <p:spPr bwMode="auto">
          <a:xfrm flipH="1" flipV="1">
            <a:off x="1763713" y="5465763"/>
            <a:ext cx="144462" cy="106362"/>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12" name="Group 69"/>
          <p:cNvGrpSpPr>
            <a:grpSpLocks/>
          </p:cNvGrpSpPr>
          <p:nvPr/>
        </p:nvGrpSpPr>
        <p:grpSpPr bwMode="auto">
          <a:xfrm flipH="1" flipV="1">
            <a:off x="1784350" y="5208588"/>
            <a:ext cx="96838" cy="258762"/>
            <a:chOff x="424" y="2880"/>
            <a:chExt cx="200" cy="768"/>
          </a:xfrm>
        </p:grpSpPr>
        <p:sp>
          <p:nvSpPr>
            <p:cNvPr id="68863" name="Freeform 7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64" name="Freeform 7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3" name="Group 72"/>
          <p:cNvGrpSpPr>
            <a:grpSpLocks/>
          </p:cNvGrpSpPr>
          <p:nvPr/>
        </p:nvGrpSpPr>
        <p:grpSpPr bwMode="auto">
          <a:xfrm flipH="1" flipV="1">
            <a:off x="2081213" y="5230813"/>
            <a:ext cx="96837" cy="236537"/>
            <a:chOff x="288" y="2784"/>
            <a:chExt cx="152" cy="528"/>
          </a:xfrm>
        </p:grpSpPr>
        <p:sp>
          <p:nvSpPr>
            <p:cNvPr id="68861" name="Freeform 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62" name="Freeform 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14" name="Group 75"/>
          <p:cNvGrpSpPr>
            <a:grpSpLocks/>
          </p:cNvGrpSpPr>
          <p:nvPr/>
        </p:nvGrpSpPr>
        <p:grpSpPr bwMode="auto">
          <a:xfrm flipH="1" flipV="1">
            <a:off x="1898650" y="5218113"/>
            <a:ext cx="150813" cy="249237"/>
            <a:chOff x="367" y="2605"/>
            <a:chExt cx="151" cy="559"/>
          </a:xfrm>
        </p:grpSpPr>
        <p:sp>
          <p:nvSpPr>
            <p:cNvPr id="68859" name="Freeform 76"/>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60" name="Freeform 77"/>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59" name="Oval 78"/>
          <p:cNvSpPr>
            <a:spLocks noChangeArrowheads="1"/>
          </p:cNvSpPr>
          <p:nvPr/>
        </p:nvSpPr>
        <p:spPr bwMode="auto">
          <a:xfrm>
            <a:off x="3967163" y="4878388"/>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60" name="Oval 79"/>
          <p:cNvSpPr>
            <a:spLocks noChangeArrowheads="1"/>
          </p:cNvSpPr>
          <p:nvPr/>
        </p:nvSpPr>
        <p:spPr bwMode="auto">
          <a:xfrm>
            <a:off x="4110038" y="4878388"/>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15" name="Group 80"/>
          <p:cNvGrpSpPr>
            <a:grpSpLocks/>
          </p:cNvGrpSpPr>
          <p:nvPr/>
        </p:nvGrpSpPr>
        <p:grpSpPr bwMode="auto">
          <a:xfrm>
            <a:off x="4014788" y="4986338"/>
            <a:ext cx="96837" cy="258762"/>
            <a:chOff x="424" y="2880"/>
            <a:chExt cx="200" cy="768"/>
          </a:xfrm>
        </p:grpSpPr>
        <p:sp>
          <p:nvSpPr>
            <p:cNvPr id="68857" name="Freeform 81"/>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58" name="Freeform 82"/>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6" name="Group 83"/>
          <p:cNvGrpSpPr>
            <a:grpSpLocks/>
          </p:cNvGrpSpPr>
          <p:nvPr/>
        </p:nvGrpSpPr>
        <p:grpSpPr bwMode="auto">
          <a:xfrm>
            <a:off x="4133850" y="4986338"/>
            <a:ext cx="98425" cy="236537"/>
            <a:chOff x="288" y="2784"/>
            <a:chExt cx="152" cy="528"/>
          </a:xfrm>
        </p:grpSpPr>
        <p:sp>
          <p:nvSpPr>
            <p:cNvPr id="68855" name="Freeform 84"/>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56" name="Freeform 85"/>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sp>
        <p:nvSpPr>
          <p:cNvPr id="68663" name="Oval 86"/>
          <p:cNvSpPr>
            <a:spLocks noChangeArrowheads="1"/>
          </p:cNvSpPr>
          <p:nvPr/>
        </p:nvSpPr>
        <p:spPr bwMode="auto">
          <a:xfrm flipH="1" flipV="1">
            <a:off x="4029075" y="5465763"/>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64" name="Freeform 87"/>
          <p:cNvSpPr>
            <a:spLocks/>
          </p:cNvSpPr>
          <p:nvPr/>
        </p:nvSpPr>
        <p:spPr bwMode="auto">
          <a:xfrm flipH="1" flipV="1">
            <a:off x="4121150" y="5246688"/>
            <a:ext cx="52388" cy="220662"/>
          </a:xfrm>
          <a:custGeom>
            <a:avLst/>
            <a:gdLst>
              <a:gd name="T0" fmla="*/ 36539628 w 52"/>
              <a:gd name="T1" fmla="*/ 0 h 493"/>
              <a:gd name="T2" fmla="*/ 3044549 w 52"/>
              <a:gd name="T3" fmla="*/ 80735892 h 493"/>
              <a:gd name="T4" fmla="*/ 52778895 w 52"/>
              <a:gd name="T5" fmla="*/ 9876616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665" name="Freeform 88"/>
          <p:cNvSpPr>
            <a:spLocks/>
          </p:cNvSpPr>
          <p:nvPr/>
        </p:nvSpPr>
        <p:spPr bwMode="auto">
          <a:xfrm flipH="1" flipV="1">
            <a:off x="4021138" y="5216525"/>
            <a:ext cx="71437" cy="247650"/>
          </a:xfrm>
          <a:custGeom>
            <a:avLst/>
            <a:gdLst>
              <a:gd name="T0" fmla="*/ 3215700 w 69"/>
              <a:gd name="T1" fmla="*/ 0 h 550"/>
              <a:gd name="T2" fmla="*/ 11791245 w 69"/>
              <a:gd name="T3" fmla="*/ 58187832 h 550"/>
              <a:gd name="T4" fmla="*/ 73960072 w 69"/>
              <a:gd name="T5" fmla="*/ 11151002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68666" name="Oval 89"/>
          <p:cNvSpPr>
            <a:spLocks noChangeArrowheads="1"/>
          </p:cNvSpPr>
          <p:nvPr/>
        </p:nvSpPr>
        <p:spPr bwMode="auto">
          <a:xfrm>
            <a:off x="3513138" y="4878388"/>
            <a:ext cx="146050"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67" name="Oval 90"/>
          <p:cNvSpPr>
            <a:spLocks noChangeArrowheads="1"/>
          </p:cNvSpPr>
          <p:nvPr/>
        </p:nvSpPr>
        <p:spPr bwMode="auto">
          <a:xfrm>
            <a:off x="3659188" y="4878388"/>
            <a:ext cx="141287"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68" name="Oval 91"/>
          <p:cNvSpPr>
            <a:spLocks noChangeArrowheads="1"/>
          </p:cNvSpPr>
          <p:nvPr/>
        </p:nvSpPr>
        <p:spPr bwMode="auto">
          <a:xfrm>
            <a:off x="3800475" y="4878388"/>
            <a:ext cx="146050" cy="106362"/>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17" name="Group 92"/>
          <p:cNvGrpSpPr>
            <a:grpSpLocks/>
          </p:cNvGrpSpPr>
          <p:nvPr/>
        </p:nvGrpSpPr>
        <p:grpSpPr bwMode="auto">
          <a:xfrm>
            <a:off x="3522663" y="4987925"/>
            <a:ext cx="150812" cy="250825"/>
            <a:chOff x="367" y="2605"/>
            <a:chExt cx="151" cy="559"/>
          </a:xfrm>
        </p:grpSpPr>
        <p:sp>
          <p:nvSpPr>
            <p:cNvPr id="68853" name="Freeform 93"/>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54" name="Freeform 94"/>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70" name="Freeform 95"/>
          <p:cNvSpPr>
            <a:spLocks/>
          </p:cNvSpPr>
          <p:nvPr/>
        </p:nvSpPr>
        <p:spPr bwMode="auto">
          <a:xfrm>
            <a:off x="3752850" y="4984750"/>
            <a:ext cx="46038" cy="257175"/>
          </a:xfrm>
          <a:custGeom>
            <a:avLst/>
            <a:gdLst>
              <a:gd name="T0" fmla="*/ 0 w 104"/>
              <a:gd name="T1" fmla="*/ 0 h 768"/>
              <a:gd name="T2" fmla="*/ 18812279 w 104"/>
              <a:gd name="T3" fmla="*/ 37676806 h 768"/>
              <a:gd name="T4" fmla="*/ 9405918 w 104"/>
              <a:gd name="T5" fmla="*/ 69971356 h 768"/>
              <a:gd name="T6" fmla="*/ 18812279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671" name="Freeform 96"/>
          <p:cNvSpPr>
            <a:spLocks/>
          </p:cNvSpPr>
          <p:nvPr/>
        </p:nvSpPr>
        <p:spPr bwMode="auto">
          <a:xfrm>
            <a:off x="3702050" y="4984750"/>
            <a:ext cx="50800" cy="160338"/>
          </a:xfrm>
          <a:custGeom>
            <a:avLst/>
            <a:gdLst>
              <a:gd name="T0" fmla="*/ 13361377 w 104"/>
              <a:gd name="T1" fmla="*/ 0 h 480"/>
              <a:gd name="T2" fmla="*/ 1908908 w 104"/>
              <a:gd name="T3" fmla="*/ 32135412 h 480"/>
              <a:gd name="T4" fmla="*/ 24813847 w 104"/>
              <a:gd name="T5" fmla="*/ 53558912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672" name="Freeform 97"/>
          <p:cNvSpPr>
            <a:spLocks/>
          </p:cNvSpPr>
          <p:nvPr/>
        </p:nvSpPr>
        <p:spPr bwMode="auto">
          <a:xfrm>
            <a:off x="3883025" y="4984750"/>
            <a:ext cx="36513" cy="236538"/>
          </a:xfrm>
          <a:custGeom>
            <a:avLst/>
            <a:gdLst>
              <a:gd name="T0" fmla="*/ 0 w 56"/>
              <a:gd name="T1" fmla="*/ 0 h 528"/>
              <a:gd name="T2" fmla="*/ 20406202 w 56"/>
              <a:gd name="T3" fmla="*/ 67433038 h 528"/>
              <a:gd name="T4" fmla="*/ 20406202 w 56"/>
              <a:gd name="T5" fmla="*/ 105966315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673" name="Freeform 98"/>
          <p:cNvSpPr>
            <a:spLocks/>
          </p:cNvSpPr>
          <p:nvPr/>
        </p:nvSpPr>
        <p:spPr bwMode="auto">
          <a:xfrm>
            <a:off x="3822700" y="4984750"/>
            <a:ext cx="31750" cy="214313"/>
          </a:xfrm>
          <a:custGeom>
            <a:avLst/>
            <a:gdLst>
              <a:gd name="T0" fmla="*/ 21001301 w 48"/>
              <a:gd name="T1" fmla="*/ 0 h 480"/>
              <a:gd name="T2" fmla="*/ 0 w 48"/>
              <a:gd name="T3" fmla="*/ 66981307 h 480"/>
              <a:gd name="T4" fmla="*/ 21001301 w 48"/>
              <a:gd name="T5" fmla="*/ 95687633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674" name="Freeform 99"/>
          <p:cNvSpPr>
            <a:spLocks/>
          </p:cNvSpPr>
          <p:nvPr/>
        </p:nvSpPr>
        <p:spPr bwMode="auto">
          <a:xfrm>
            <a:off x="3951288" y="4984750"/>
            <a:ext cx="50800" cy="220663"/>
          </a:xfrm>
          <a:custGeom>
            <a:avLst/>
            <a:gdLst>
              <a:gd name="T0" fmla="*/ 34357413 w 52"/>
              <a:gd name="T1" fmla="*/ 0 h 493"/>
              <a:gd name="T2" fmla="*/ 2863362 w 52"/>
              <a:gd name="T3" fmla="*/ 80736706 h 493"/>
              <a:gd name="T4" fmla="*/ 49627693 w 52"/>
              <a:gd name="T5" fmla="*/ 98767061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675" name="Oval 100"/>
          <p:cNvSpPr>
            <a:spLocks noChangeArrowheads="1"/>
          </p:cNvSpPr>
          <p:nvPr/>
        </p:nvSpPr>
        <p:spPr bwMode="auto">
          <a:xfrm flipH="1" flipV="1">
            <a:off x="3863975" y="5464175"/>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76" name="Oval 101"/>
          <p:cNvSpPr>
            <a:spLocks noChangeArrowheads="1"/>
          </p:cNvSpPr>
          <p:nvPr/>
        </p:nvSpPr>
        <p:spPr bwMode="auto">
          <a:xfrm flipH="1" flipV="1">
            <a:off x="3721100" y="5464175"/>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77" name="Oval 102"/>
          <p:cNvSpPr>
            <a:spLocks noChangeArrowheads="1"/>
          </p:cNvSpPr>
          <p:nvPr/>
        </p:nvSpPr>
        <p:spPr bwMode="auto">
          <a:xfrm flipH="1" flipV="1">
            <a:off x="3576638" y="5464175"/>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18" name="Group 103"/>
          <p:cNvGrpSpPr>
            <a:grpSpLocks/>
          </p:cNvGrpSpPr>
          <p:nvPr/>
        </p:nvGrpSpPr>
        <p:grpSpPr bwMode="auto">
          <a:xfrm flipH="1" flipV="1">
            <a:off x="3597275" y="5208588"/>
            <a:ext cx="96838" cy="257175"/>
            <a:chOff x="424" y="2880"/>
            <a:chExt cx="200" cy="768"/>
          </a:xfrm>
        </p:grpSpPr>
        <p:sp>
          <p:nvSpPr>
            <p:cNvPr id="68851" name="Freeform 104"/>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52" name="Freeform 105"/>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19" name="Group 106"/>
          <p:cNvGrpSpPr>
            <a:grpSpLocks/>
          </p:cNvGrpSpPr>
          <p:nvPr/>
        </p:nvGrpSpPr>
        <p:grpSpPr bwMode="auto">
          <a:xfrm flipH="1" flipV="1">
            <a:off x="3894138" y="5229225"/>
            <a:ext cx="95250" cy="236538"/>
            <a:chOff x="288" y="2784"/>
            <a:chExt cx="152" cy="528"/>
          </a:xfrm>
        </p:grpSpPr>
        <p:sp>
          <p:nvSpPr>
            <p:cNvPr id="68849" name="Freeform 107"/>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50" name="Freeform 108"/>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0" name="Group 109"/>
          <p:cNvGrpSpPr>
            <a:grpSpLocks/>
          </p:cNvGrpSpPr>
          <p:nvPr/>
        </p:nvGrpSpPr>
        <p:grpSpPr bwMode="auto">
          <a:xfrm flipH="1" flipV="1">
            <a:off x="3711575" y="5216525"/>
            <a:ext cx="150813" cy="249238"/>
            <a:chOff x="367" y="2605"/>
            <a:chExt cx="151" cy="559"/>
          </a:xfrm>
        </p:grpSpPr>
        <p:sp>
          <p:nvSpPr>
            <p:cNvPr id="68847" name="Freeform 110"/>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48" name="Freeform 111"/>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81" name="Freeform 112"/>
          <p:cNvSpPr>
            <a:spLocks/>
          </p:cNvSpPr>
          <p:nvPr/>
        </p:nvSpPr>
        <p:spPr bwMode="auto">
          <a:xfrm>
            <a:off x="3216275" y="4778375"/>
            <a:ext cx="374650" cy="871538"/>
          </a:xfrm>
          <a:custGeom>
            <a:avLst/>
            <a:gdLst>
              <a:gd name="T0" fmla="*/ 201643379 w 344"/>
              <a:gd name="T1" fmla="*/ 9322793 h 1211"/>
              <a:gd name="T2" fmla="*/ 55748789 w 344"/>
              <a:gd name="T3" fmla="*/ 35220640 h 1211"/>
              <a:gd name="T4" fmla="*/ 26094807 w 344"/>
              <a:gd name="T5" fmla="*/ 73548156 h 1211"/>
              <a:gd name="T6" fmla="*/ 35584122 w 344"/>
              <a:gd name="T7" fmla="*/ 218055067 h 1211"/>
              <a:gd name="T8" fmla="*/ 65237014 w 344"/>
              <a:gd name="T9" fmla="*/ 256383292 h 1211"/>
              <a:gd name="T10" fmla="*/ 84215661 w 344"/>
              <a:gd name="T11" fmla="*/ 281762238 h 1211"/>
              <a:gd name="T12" fmla="*/ 46259474 w 344"/>
              <a:gd name="T13" fmla="*/ 490494516 h 1211"/>
              <a:gd name="T14" fmla="*/ 298906473 w 344"/>
              <a:gd name="T15" fmla="*/ 601335249 h 1211"/>
              <a:gd name="T16" fmla="*/ 367702644 w 344"/>
              <a:gd name="T17" fmla="*/ 550058464 h 1211"/>
              <a:gd name="T18" fmla="*/ 358213329 w 344"/>
              <a:gd name="T19" fmla="*/ 448023068 h 1211"/>
              <a:gd name="T20" fmla="*/ 298906473 w 344"/>
              <a:gd name="T21" fmla="*/ 371367248 h 1211"/>
              <a:gd name="T22" fmla="*/ 338048672 w 344"/>
              <a:gd name="T23" fmla="*/ 188532134 h 1211"/>
              <a:gd name="T24" fmla="*/ 367702644 w 344"/>
              <a:gd name="T25" fmla="*/ 150204629 h 1211"/>
              <a:gd name="T26" fmla="*/ 377190870 w 344"/>
              <a:gd name="T27" fmla="*/ 137255350 h 1211"/>
              <a:gd name="T28" fmla="*/ 319071131 w 344"/>
              <a:gd name="T29" fmla="*/ 43507804 h 1211"/>
              <a:gd name="T30" fmla="*/ 250274892 w 344"/>
              <a:gd name="T31" fmla="*/ 13984191 h 1211"/>
              <a:gd name="T32" fmla="*/ 220620919 w 344"/>
              <a:gd name="T33" fmla="*/ 5179569 h 1211"/>
              <a:gd name="T34" fmla="*/ 201643379 w 344"/>
              <a:gd name="T35" fmla="*/ 9322793 h 1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1211"/>
              <a:gd name="T56" fmla="*/ 344 w 344"/>
              <a:gd name="T57" fmla="*/ 1211 h 1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1211">
                <a:moveTo>
                  <a:pt x="170" y="18"/>
                </a:moveTo>
                <a:cubicBezTo>
                  <a:pt x="114" y="0"/>
                  <a:pt x="83" y="30"/>
                  <a:pt x="47" y="68"/>
                </a:cubicBezTo>
                <a:cubicBezTo>
                  <a:pt x="27" y="125"/>
                  <a:pt x="35" y="101"/>
                  <a:pt x="22" y="142"/>
                </a:cubicBezTo>
                <a:cubicBezTo>
                  <a:pt x="25" y="235"/>
                  <a:pt x="23" y="328"/>
                  <a:pt x="30" y="421"/>
                </a:cubicBezTo>
                <a:cubicBezTo>
                  <a:pt x="32" y="447"/>
                  <a:pt x="47" y="470"/>
                  <a:pt x="55" y="495"/>
                </a:cubicBezTo>
                <a:cubicBezTo>
                  <a:pt x="60" y="511"/>
                  <a:pt x="71" y="544"/>
                  <a:pt x="71" y="544"/>
                </a:cubicBezTo>
                <a:cubicBezTo>
                  <a:pt x="66" y="684"/>
                  <a:pt x="58" y="811"/>
                  <a:pt x="39" y="947"/>
                </a:cubicBezTo>
                <a:cubicBezTo>
                  <a:pt x="49" y="1211"/>
                  <a:pt x="0" y="1172"/>
                  <a:pt x="252" y="1161"/>
                </a:cubicBezTo>
                <a:cubicBezTo>
                  <a:pt x="295" y="1118"/>
                  <a:pt x="296" y="1118"/>
                  <a:pt x="310" y="1062"/>
                </a:cubicBezTo>
                <a:cubicBezTo>
                  <a:pt x="307" y="996"/>
                  <a:pt x="309" y="930"/>
                  <a:pt x="302" y="865"/>
                </a:cubicBezTo>
                <a:cubicBezTo>
                  <a:pt x="297" y="819"/>
                  <a:pt x="267" y="763"/>
                  <a:pt x="252" y="717"/>
                </a:cubicBezTo>
                <a:cubicBezTo>
                  <a:pt x="256" y="572"/>
                  <a:pt x="215" y="469"/>
                  <a:pt x="285" y="364"/>
                </a:cubicBezTo>
                <a:cubicBezTo>
                  <a:pt x="303" y="308"/>
                  <a:pt x="281" y="376"/>
                  <a:pt x="310" y="290"/>
                </a:cubicBezTo>
                <a:cubicBezTo>
                  <a:pt x="313" y="282"/>
                  <a:pt x="318" y="265"/>
                  <a:pt x="318" y="265"/>
                </a:cubicBezTo>
                <a:cubicBezTo>
                  <a:pt x="304" y="0"/>
                  <a:pt x="344" y="164"/>
                  <a:pt x="269" y="84"/>
                </a:cubicBezTo>
                <a:cubicBezTo>
                  <a:pt x="253" y="40"/>
                  <a:pt x="268" y="65"/>
                  <a:pt x="211" y="27"/>
                </a:cubicBezTo>
                <a:cubicBezTo>
                  <a:pt x="203" y="21"/>
                  <a:pt x="186" y="10"/>
                  <a:pt x="186" y="10"/>
                </a:cubicBezTo>
                <a:cubicBezTo>
                  <a:pt x="159" y="19"/>
                  <a:pt x="154" y="18"/>
                  <a:pt x="170" y="18"/>
                </a:cubicBezTo>
                <a:close/>
              </a:path>
            </a:pathLst>
          </a:custGeom>
          <a:solidFill>
            <a:srgbClr val="3366FF"/>
          </a:solidFill>
          <a:ln w="9525">
            <a:solidFill>
              <a:schemeClr val="tx1"/>
            </a:solidFill>
            <a:round/>
            <a:headEnd/>
            <a:tailEnd/>
          </a:ln>
        </p:spPr>
        <p:txBody>
          <a:bodyPr wrap="none" anchor="ctr"/>
          <a:lstStyle/>
          <a:p>
            <a:endParaRPr lang="en-US"/>
          </a:p>
        </p:txBody>
      </p:sp>
      <p:sp>
        <p:nvSpPr>
          <p:cNvPr id="264305" name="Freeform 113"/>
          <p:cNvSpPr>
            <a:spLocks/>
          </p:cNvSpPr>
          <p:nvPr/>
        </p:nvSpPr>
        <p:spPr bwMode="auto">
          <a:xfrm>
            <a:off x="2735263" y="4613275"/>
            <a:ext cx="423862" cy="1035050"/>
          </a:xfrm>
          <a:custGeom>
            <a:avLst/>
            <a:gdLst>
              <a:gd name="T0" fmla="*/ 301637861 w 321"/>
              <a:gd name="T1" fmla="*/ 28325133 h 1134"/>
              <a:gd name="T2" fmla="*/ 287688713 w 321"/>
              <a:gd name="T3" fmla="*/ 48319669 h 1134"/>
              <a:gd name="T4" fmla="*/ 258047434 w 321"/>
              <a:gd name="T5" fmla="*/ 62482703 h 1134"/>
              <a:gd name="T6" fmla="*/ 200510500 w 321"/>
              <a:gd name="T7" fmla="*/ 116633866 h 1134"/>
              <a:gd name="T8" fmla="*/ 71486102 w 321"/>
              <a:gd name="T9" fmla="*/ 199110185 h 1134"/>
              <a:gd name="T10" fmla="*/ 0 w 321"/>
              <a:gd name="T11" fmla="*/ 288252288 h 1134"/>
              <a:gd name="T12" fmla="*/ 13949153 w 321"/>
              <a:gd name="T13" fmla="*/ 507357058 h 1134"/>
              <a:gd name="T14" fmla="*/ 57538275 w 321"/>
              <a:gd name="T15" fmla="*/ 569006399 h 1134"/>
              <a:gd name="T16" fmla="*/ 85435250 w 321"/>
              <a:gd name="T17" fmla="*/ 609827877 h 1134"/>
              <a:gd name="T18" fmla="*/ 85435250 w 321"/>
              <a:gd name="T19" fmla="*/ 828933446 h 1134"/>
              <a:gd name="T20" fmla="*/ 142972205 w 321"/>
              <a:gd name="T21" fmla="*/ 931404265 h 1134"/>
              <a:gd name="T22" fmla="*/ 430660959 w 321"/>
              <a:gd name="T23" fmla="*/ 897247630 h 1134"/>
              <a:gd name="T24" fmla="*/ 416713132 w 321"/>
              <a:gd name="T25" fmla="*/ 616492720 h 1134"/>
              <a:gd name="T26" fmla="*/ 329534836 w 321"/>
              <a:gd name="T27" fmla="*/ 507357058 h 1134"/>
              <a:gd name="T28" fmla="*/ 271996582 w 321"/>
              <a:gd name="T29" fmla="*/ 452372447 h 1134"/>
              <a:gd name="T30" fmla="*/ 258047434 w 321"/>
              <a:gd name="T31" fmla="*/ 288252288 h 1134"/>
              <a:gd name="T32" fmla="*/ 373124025 w 321"/>
              <a:gd name="T33" fmla="*/ 219938047 h 1134"/>
              <a:gd name="T34" fmla="*/ 488199213 w 321"/>
              <a:gd name="T35" fmla="*/ 150790530 h 1134"/>
              <a:gd name="T36" fmla="*/ 559685295 w 321"/>
              <a:gd name="T37" fmla="*/ 69147545 h 1134"/>
              <a:gd name="T38" fmla="*/ 444610107 w 321"/>
              <a:gd name="T39" fmla="*/ 833334 h 1134"/>
              <a:gd name="T40" fmla="*/ 329534836 w 321"/>
              <a:gd name="T41" fmla="*/ 20827869 h 1134"/>
              <a:gd name="T42" fmla="*/ 315585688 w 321"/>
              <a:gd name="T43" fmla="*/ 41654826 h 1134"/>
              <a:gd name="T44" fmla="*/ 301637861 w 321"/>
              <a:gd name="T45" fmla="*/ 28325133 h 1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
              <a:gd name="T70" fmla="*/ 0 h 1134"/>
              <a:gd name="T71" fmla="*/ 321 w 321"/>
              <a:gd name="T72" fmla="*/ 1134 h 1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 h="1134">
                <a:moveTo>
                  <a:pt x="173" y="34"/>
                </a:moveTo>
                <a:cubicBezTo>
                  <a:pt x="170" y="42"/>
                  <a:pt x="169" y="51"/>
                  <a:pt x="165" y="58"/>
                </a:cubicBezTo>
                <a:cubicBezTo>
                  <a:pt x="161" y="65"/>
                  <a:pt x="152" y="68"/>
                  <a:pt x="148" y="75"/>
                </a:cubicBezTo>
                <a:cubicBezTo>
                  <a:pt x="111" y="149"/>
                  <a:pt x="153" y="104"/>
                  <a:pt x="115" y="140"/>
                </a:cubicBezTo>
                <a:cubicBezTo>
                  <a:pt x="100" y="186"/>
                  <a:pt x="70" y="203"/>
                  <a:pt x="41" y="239"/>
                </a:cubicBezTo>
                <a:cubicBezTo>
                  <a:pt x="16" y="270"/>
                  <a:pt x="9" y="309"/>
                  <a:pt x="0" y="346"/>
                </a:cubicBezTo>
                <a:cubicBezTo>
                  <a:pt x="3" y="434"/>
                  <a:pt x="3" y="521"/>
                  <a:pt x="8" y="609"/>
                </a:cubicBezTo>
                <a:cubicBezTo>
                  <a:pt x="10" y="635"/>
                  <a:pt x="25" y="658"/>
                  <a:pt x="33" y="683"/>
                </a:cubicBezTo>
                <a:cubicBezTo>
                  <a:pt x="38" y="699"/>
                  <a:pt x="49" y="732"/>
                  <a:pt x="49" y="732"/>
                </a:cubicBezTo>
                <a:cubicBezTo>
                  <a:pt x="70" y="981"/>
                  <a:pt x="49" y="672"/>
                  <a:pt x="49" y="995"/>
                </a:cubicBezTo>
                <a:cubicBezTo>
                  <a:pt x="49" y="1105"/>
                  <a:pt x="31" y="1084"/>
                  <a:pt x="82" y="1118"/>
                </a:cubicBezTo>
                <a:cubicBezTo>
                  <a:pt x="158" y="1113"/>
                  <a:pt x="208" y="1134"/>
                  <a:pt x="247" y="1077"/>
                </a:cubicBezTo>
                <a:cubicBezTo>
                  <a:pt x="283" y="967"/>
                  <a:pt x="267" y="851"/>
                  <a:pt x="239" y="740"/>
                </a:cubicBezTo>
                <a:cubicBezTo>
                  <a:pt x="228" y="697"/>
                  <a:pt x="223" y="641"/>
                  <a:pt x="189" y="609"/>
                </a:cubicBezTo>
                <a:cubicBezTo>
                  <a:pt x="171" y="552"/>
                  <a:pt x="185" y="572"/>
                  <a:pt x="156" y="543"/>
                </a:cubicBezTo>
                <a:cubicBezTo>
                  <a:pt x="130" y="464"/>
                  <a:pt x="124" y="464"/>
                  <a:pt x="148" y="346"/>
                </a:cubicBezTo>
                <a:cubicBezTo>
                  <a:pt x="154" y="317"/>
                  <a:pt x="193" y="285"/>
                  <a:pt x="214" y="264"/>
                </a:cubicBezTo>
                <a:cubicBezTo>
                  <a:pt x="239" y="239"/>
                  <a:pt x="261" y="210"/>
                  <a:pt x="280" y="181"/>
                </a:cubicBezTo>
                <a:cubicBezTo>
                  <a:pt x="292" y="144"/>
                  <a:pt x="308" y="118"/>
                  <a:pt x="321" y="83"/>
                </a:cubicBezTo>
                <a:cubicBezTo>
                  <a:pt x="310" y="5"/>
                  <a:pt x="319" y="16"/>
                  <a:pt x="255" y="1"/>
                </a:cubicBezTo>
                <a:cubicBezTo>
                  <a:pt x="228" y="5"/>
                  <a:pt x="204" y="0"/>
                  <a:pt x="189" y="25"/>
                </a:cubicBezTo>
                <a:cubicBezTo>
                  <a:pt x="184" y="32"/>
                  <a:pt x="189" y="46"/>
                  <a:pt x="181" y="50"/>
                </a:cubicBezTo>
                <a:cubicBezTo>
                  <a:pt x="176" y="53"/>
                  <a:pt x="176" y="39"/>
                  <a:pt x="173" y="34"/>
                </a:cubicBezTo>
                <a:close/>
              </a:path>
            </a:pathLst>
          </a:custGeom>
          <a:solidFill>
            <a:srgbClr val="3366FF"/>
          </a:solidFill>
          <a:ln w="9525">
            <a:solidFill>
              <a:schemeClr val="tx1"/>
            </a:solidFill>
            <a:round/>
            <a:headEnd/>
            <a:tailEnd/>
          </a:ln>
        </p:spPr>
        <p:txBody>
          <a:bodyPr wrap="none" anchor="ctr"/>
          <a:lstStyle/>
          <a:p>
            <a:endParaRPr lang="en-US"/>
          </a:p>
        </p:txBody>
      </p:sp>
      <p:sp>
        <p:nvSpPr>
          <p:cNvPr id="68683" name="Freeform 114"/>
          <p:cNvSpPr>
            <a:spLocks/>
          </p:cNvSpPr>
          <p:nvPr/>
        </p:nvSpPr>
        <p:spPr bwMode="auto">
          <a:xfrm>
            <a:off x="1428750" y="4773613"/>
            <a:ext cx="373063" cy="871537"/>
          </a:xfrm>
          <a:custGeom>
            <a:avLst/>
            <a:gdLst>
              <a:gd name="T0" fmla="*/ 199938991 w 344"/>
              <a:gd name="T1" fmla="*/ 9322782 h 1211"/>
              <a:gd name="T2" fmla="*/ 55277306 w 344"/>
              <a:gd name="T3" fmla="*/ 35219880 h 1211"/>
              <a:gd name="T4" fmla="*/ 25874738 w 344"/>
              <a:gd name="T5" fmla="*/ 73548072 h 1211"/>
              <a:gd name="T6" fmla="*/ 35283731 w 344"/>
              <a:gd name="T7" fmla="*/ 218054817 h 1211"/>
              <a:gd name="T8" fmla="*/ 64686299 w 344"/>
              <a:gd name="T9" fmla="*/ 256382278 h 1211"/>
              <a:gd name="T10" fmla="*/ 83503216 w 344"/>
              <a:gd name="T11" fmla="*/ 281761915 h 1211"/>
              <a:gd name="T12" fmla="*/ 45868313 w 344"/>
              <a:gd name="T13" fmla="*/ 490493233 h 1211"/>
              <a:gd name="T14" fmla="*/ 296379063 w 344"/>
              <a:gd name="T15" fmla="*/ 601333839 h 1211"/>
              <a:gd name="T16" fmla="*/ 364594259 w 344"/>
              <a:gd name="T17" fmla="*/ 550057114 h 1211"/>
              <a:gd name="T18" fmla="*/ 355185267 w 344"/>
              <a:gd name="T19" fmla="*/ 448021835 h 1211"/>
              <a:gd name="T20" fmla="*/ 296379063 w 344"/>
              <a:gd name="T21" fmla="*/ 371366102 h 1211"/>
              <a:gd name="T22" fmla="*/ 335190615 w 344"/>
              <a:gd name="T23" fmla="*/ 188531918 h 1211"/>
              <a:gd name="T24" fmla="*/ 364594259 w 344"/>
              <a:gd name="T25" fmla="*/ 150203737 h 1211"/>
              <a:gd name="T26" fmla="*/ 374002167 w 344"/>
              <a:gd name="T27" fmla="*/ 137255192 h 1211"/>
              <a:gd name="T28" fmla="*/ 316373715 w 344"/>
              <a:gd name="T29" fmla="*/ 43507034 h 1211"/>
              <a:gd name="T30" fmla="*/ 248158451 w 344"/>
              <a:gd name="T31" fmla="*/ 13984175 h 1211"/>
              <a:gd name="T32" fmla="*/ 218755891 w 344"/>
              <a:gd name="T33" fmla="*/ 5179563 h 1211"/>
              <a:gd name="T34" fmla="*/ 199938991 w 344"/>
              <a:gd name="T35" fmla="*/ 9322782 h 1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1211"/>
              <a:gd name="T56" fmla="*/ 344 w 344"/>
              <a:gd name="T57" fmla="*/ 1211 h 1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1211">
                <a:moveTo>
                  <a:pt x="170" y="18"/>
                </a:moveTo>
                <a:cubicBezTo>
                  <a:pt x="114" y="0"/>
                  <a:pt x="83" y="30"/>
                  <a:pt x="47" y="68"/>
                </a:cubicBezTo>
                <a:cubicBezTo>
                  <a:pt x="27" y="125"/>
                  <a:pt x="35" y="101"/>
                  <a:pt x="22" y="142"/>
                </a:cubicBezTo>
                <a:cubicBezTo>
                  <a:pt x="25" y="235"/>
                  <a:pt x="23" y="328"/>
                  <a:pt x="30" y="421"/>
                </a:cubicBezTo>
                <a:cubicBezTo>
                  <a:pt x="32" y="447"/>
                  <a:pt x="47" y="470"/>
                  <a:pt x="55" y="495"/>
                </a:cubicBezTo>
                <a:cubicBezTo>
                  <a:pt x="60" y="511"/>
                  <a:pt x="71" y="544"/>
                  <a:pt x="71" y="544"/>
                </a:cubicBezTo>
                <a:cubicBezTo>
                  <a:pt x="66" y="684"/>
                  <a:pt x="58" y="811"/>
                  <a:pt x="39" y="947"/>
                </a:cubicBezTo>
                <a:cubicBezTo>
                  <a:pt x="49" y="1211"/>
                  <a:pt x="0" y="1172"/>
                  <a:pt x="252" y="1161"/>
                </a:cubicBezTo>
                <a:cubicBezTo>
                  <a:pt x="295" y="1118"/>
                  <a:pt x="296" y="1118"/>
                  <a:pt x="310" y="1062"/>
                </a:cubicBezTo>
                <a:cubicBezTo>
                  <a:pt x="307" y="996"/>
                  <a:pt x="309" y="930"/>
                  <a:pt x="302" y="865"/>
                </a:cubicBezTo>
                <a:cubicBezTo>
                  <a:pt x="297" y="819"/>
                  <a:pt x="267" y="763"/>
                  <a:pt x="252" y="717"/>
                </a:cubicBezTo>
                <a:cubicBezTo>
                  <a:pt x="256" y="572"/>
                  <a:pt x="215" y="469"/>
                  <a:pt x="285" y="364"/>
                </a:cubicBezTo>
                <a:cubicBezTo>
                  <a:pt x="303" y="308"/>
                  <a:pt x="281" y="376"/>
                  <a:pt x="310" y="290"/>
                </a:cubicBezTo>
                <a:cubicBezTo>
                  <a:pt x="313" y="282"/>
                  <a:pt x="318" y="265"/>
                  <a:pt x="318" y="265"/>
                </a:cubicBezTo>
                <a:cubicBezTo>
                  <a:pt x="304" y="0"/>
                  <a:pt x="344" y="164"/>
                  <a:pt x="269" y="84"/>
                </a:cubicBezTo>
                <a:cubicBezTo>
                  <a:pt x="253" y="40"/>
                  <a:pt x="268" y="65"/>
                  <a:pt x="211" y="27"/>
                </a:cubicBezTo>
                <a:cubicBezTo>
                  <a:pt x="203" y="21"/>
                  <a:pt x="186" y="10"/>
                  <a:pt x="186" y="10"/>
                </a:cubicBezTo>
                <a:cubicBezTo>
                  <a:pt x="159" y="19"/>
                  <a:pt x="154" y="18"/>
                  <a:pt x="170" y="18"/>
                </a:cubicBezTo>
                <a:close/>
              </a:path>
            </a:pathLst>
          </a:custGeom>
          <a:solidFill>
            <a:srgbClr val="3366FF"/>
          </a:solidFill>
          <a:ln w="9525">
            <a:solidFill>
              <a:schemeClr val="tx1"/>
            </a:solidFill>
            <a:round/>
            <a:headEnd/>
            <a:tailEnd/>
          </a:ln>
        </p:spPr>
        <p:txBody>
          <a:bodyPr wrap="none" anchor="ctr"/>
          <a:lstStyle/>
          <a:p>
            <a:endParaRPr lang="en-US"/>
          </a:p>
        </p:txBody>
      </p:sp>
      <p:grpSp>
        <p:nvGrpSpPr>
          <p:cNvPr id="21" name="Group 115"/>
          <p:cNvGrpSpPr>
            <a:grpSpLocks/>
          </p:cNvGrpSpPr>
          <p:nvPr/>
        </p:nvGrpSpPr>
        <p:grpSpPr bwMode="auto">
          <a:xfrm>
            <a:off x="2609850" y="4151313"/>
            <a:ext cx="1147763" cy="519112"/>
            <a:chOff x="1644" y="2615"/>
            <a:chExt cx="723" cy="327"/>
          </a:xfrm>
        </p:grpSpPr>
        <p:sp>
          <p:nvSpPr>
            <p:cNvPr id="68842" name="Line 116"/>
            <p:cNvSpPr>
              <a:spLocks noChangeShapeType="1"/>
            </p:cNvSpPr>
            <p:nvPr/>
          </p:nvSpPr>
          <p:spPr bwMode="auto">
            <a:xfrm>
              <a:off x="2227" y="2942"/>
              <a:ext cx="140" cy="0"/>
            </a:xfrm>
            <a:prstGeom prst="line">
              <a:avLst/>
            </a:prstGeom>
            <a:noFill/>
            <a:ln w="38100">
              <a:solidFill>
                <a:schemeClr val="tx2"/>
              </a:solidFill>
              <a:round/>
              <a:headEnd/>
              <a:tailEnd/>
            </a:ln>
          </p:spPr>
          <p:txBody>
            <a:bodyPr wrap="none" anchor="ctr"/>
            <a:lstStyle/>
            <a:p>
              <a:endParaRPr lang="en-US"/>
            </a:p>
          </p:txBody>
        </p:sp>
        <p:sp>
          <p:nvSpPr>
            <p:cNvPr id="68843" name="Line 117"/>
            <p:cNvSpPr>
              <a:spLocks noChangeShapeType="1"/>
            </p:cNvSpPr>
            <p:nvPr/>
          </p:nvSpPr>
          <p:spPr bwMode="auto">
            <a:xfrm>
              <a:off x="1821" y="2733"/>
              <a:ext cx="140" cy="0"/>
            </a:xfrm>
            <a:prstGeom prst="line">
              <a:avLst/>
            </a:prstGeom>
            <a:noFill/>
            <a:ln w="38100">
              <a:solidFill>
                <a:schemeClr val="tx2"/>
              </a:solidFill>
              <a:round/>
              <a:headEnd/>
              <a:tailEnd/>
            </a:ln>
          </p:spPr>
          <p:txBody>
            <a:bodyPr wrap="none" anchor="ctr"/>
            <a:lstStyle/>
            <a:p>
              <a:endParaRPr lang="en-US"/>
            </a:p>
          </p:txBody>
        </p:sp>
        <p:sp>
          <p:nvSpPr>
            <p:cNvPr id="68844" name="Line 118"/>
            <p:cNvSpPr>
              <a:spLocks noChangeShapeType="1"/>
            </p:cNvSpPr>
            <p:nvPr/>
          </p:nvSpPr>
          <p:spPr bwMode="auto">
            <a:xfrm>
              <a:off x="1736" y="2615"/>
              <a:ext cx="140" cy="0"/>
            </a:xfrm>
            <a:prstGeom prst="line">
              <a:avLst/>
            </a:prstGeom>
            <a:noFill/>
            <a:ln w="38100">
              <a:solidFill>
                <a:schemeClr val="tx2"/>
              </a:solidFill>
              <a:round/>
              <a:headEnd/>
              <a:tailEnd/>
            </a:ln>
          </p:spPr>
          <p:txBody>
            <a:bodyPr wrap="none" anchor="ctr"/>
            <a:lstStyle/>
            <a:p>
              <a:endParaRPr lang="en-US"/>
            </a:p>
          </p:txBody>
        </p:sp>
        <p:sp>
          <p:nvSpPr>
            <p:cNvPr id="68845" name="Line 119"/>
            <p:cNvSpPr>
              <a:spLocks noChangeShapeType="1"/>
            </p:cNvSpPr>
            <p:nvPr/>
          </p:nvSpPr>
          <p:spPr bwMode="auto">
            <a:xfrm>
              <a:off x="1644" y="2844"/>
              <a:ext cx="140" cy="0"/>
            </a:xfrm>
            <a:prstGeom prst="line">
              <a:avLst/>
            </a:prstGeom>
            <a:noFill/>
            <a:ln w="38100">
              <a:solidFill>
                <a:schemeClr val="tx2"/>
              </a:solidFill>
              <a:round/>
              <a:headEnd/>
              <a:tailEnd/>
            </a:ln>
          </p:spPr>
          <p:txBody>
            <a:bodyPr wrap="none" anchor="ctr"/>
            <a:lstStyle/>
            <a:p>
              <a:endParaRPr lang="en-US"/>
            </a:p>
          </p:txBody>
        </p:sp>
        <p:sp>
          <p:nvSpPr>
            <p:cNvPr id="68846" name="Line 120"/>
            <p:cNvSpPr>
              <a:spLocks noChangeShapeType="1"/>
            </p:cNvSpPr>
            <p:nvPr/>
          </p:nvSpPr>
          <p:spPr bwMode="auto">
            <a:xfrm>
              <a:off x="2225" y="2750"/>
              <a:ext cx="140" cy="0"/>
            </a:xfrm>
            <a:prstGeom prst="line">
              <a:avLst/>
            </a:prstGeom>
            <a:noFill/>
            <a:ln w="38100">
              <a:solidFill>
                <a:schemeClr val="tx2"/>
              </a:solidFill>
              <a:round/>
              <a:headEnd/>
              <a:tailEnd/>
            </a:ln>
          </p:spPr>
          <p:txBody>
            <a:bodyPr wrap="none" anchor="ctr"/>
            <a:lstStyle/>
            <a:p>
              <a:endParaRPr lang="en-US"/>
            </a:p>
          </p:txBody>
        </p:sp>
      </p:grpSp>
      <p:grpSp>
        <p:nvGrpSpPr>
          <p:cNvPr id="22" name="Group 121"/>
          <p:cNvGrpSpPr>
            <a:grpSpLocks/>
          </p:cNvGrpSpPr>
          <p:nvPr/>
        </p:nvGrpSpPr>
        <p:grpSpPr bwMode="auto">
          <a:xfrm>
            <a:off x="2336800" y="5721350"/>
            <a:ext cx="1457325" cy="566738"/>
            <a:chOff x="1472" y="3604"/>
            <a:chExt cx="918" cy="357"/>
          </a:xfrm>
        </p:grpSpPr>
        <p:grpSp>
          <p:nvGrpSpPr>
            <p:cNvPr id="23" name="Group 122"/>
            <p:cNvGrpSpPr>
              <a:grpSpLocks/>
            </p:cNvGrpSpPr>
            <p:nvPr/>
          </p:nvGrpSpPr>
          <p:grpSpPr bwMode="auto">
            <a:xfrm>
              <a:off x="1657" y="3640"/>
              <a:ext cx="140" cy="132"/>
              <a:chOff x="1764" y="3583"/>
              <a:chExt cx="140" cy="132"/>
            </a:xfrm>
          </p:grpSpPr>
          <p:sp>
            <p:nvSpPr>
              <p:cNvPr id="68840" name="Line 123"/>
              <p:cNvSpPr>
                <a:spLocks noChangeShapeType="1"/>
              </p:cNvSpPr>
              <p:nvPr/>
            </p:nvSpPr>
            <p:spPr bwMode="auto">
              <a:xfrm>
                <a:off x="1764" y="3646"/>
                <a:ext cx="140" cy="0"/>
              </a:xfrm>
              <a:prstGeom prst="line">
                <a:avLst/>
              </a:prstGeom>
              <a:noFill/>
              <a:ln w="38100">
                <a:solidFill>
                  <a:srgbClr val="800000"/>
                </a:solidFill>
                <a:round/>
                <a:headEnd/>
                <a:tailEnd/>
              </a:ln>
            </p:spPr>
            <p:txBody>
              <a:bodyPr wrap="none" anchor="ctr"/>
              <a:lstStyle/>
              <a:p>
                <a:endParaRPr lang="en-US"/>
              </a:p>
            </p:txBody>
          </p:sp>
          <p:sp>
            <p:nvSpPr>
              <p:cNvPr id="68841" name="Line 124"/>
              <p:cNvSpPr>
                <a:spLocks noChangeShapeType="1"/>
              </p:cNvSpPr>
              <p:nvPr/>
            </p:nvSpPr>
            <p:spPr bwMode="auto">
              <a:xfrm>
                <a:off x="1833" y="3583"/>
                <a:ext cx="0" cy="132"/>
              </a:xfrm>
              <a:prstGeom prst="line">
                <a:avLst/>
              </a:prstGeom>
              <a:noFill/>
              <a:ln w="38100">
                <a:solidFill>
                  <a:srgbClr val="800000"/>
                </a:solidFill>
                <a:round/>
                <a:headEnd/>
                <a:tailEnd/>
              </a:ln>
            </p:spPr>
            <p:txBody>
              <a:bodyPr wrap="none" anchor="ctr"/>
              <a:lstStyle/>
              <a:p>
                <a:endParaRPr lang="en-US"/>
              </a:p>
            </p:txBody>
          </p:sp>
        </p:grpSp>
        <p:grpSp>
          <p:nvGrpSpPr>
            <p:cNvPr id="24" name="Group 125"/>
            <p:cNvGrpSpPr>
              <a:grpSpLocks/>
            </p:cNvGrpSpPr>
            <p:nvPr/>
          </p:nvGrpSpPr>
          <p:grpSpPr bwMode="auto">
            <a:xfrm>
              <a:off x="2049" y="3604"/>
              <a:ext cx="140" cy="132"/>
              <a:chOff x="1764" y="3583"/>
              <a:chExt cx="140" cy="132"/>
            </a:xfrm>
          </p:grpSpPr>
          <p:sp>
            <p:nvSpPr>
              <p:cNvPr id="68838" name="Line 126"/>
              <p:cNvSpPr>
                <a:spLocks noChangeShapeType="1"/>
              </p:cNvSpPr>
              <p:nvPr/>
            </p:nvSpPr>
            <p:spPr bwMode="auto">
              <a:xfrm>
                <a:off x="1764" y="3646"/>
                <a:ext cx="140" cy="0"/>
              </a:xfrm>
              <a:prstGeom prst="line">
                <a:avLst/>
              </a:prstGeom>
              <a:noFill/>
              <a:ln w="38100">
                <a:solidFill>
                  <a:srgbClr val="800000"/>
                </a:solidFill>
                <a:round/>
                <a:headEnd/>
                <a:tailEnd/>
              </a:ln>
            </p:spPr>
            <p:txBody>
              <a:bodyPr wrap="none" anchor="ctr"/>
              <a:lstStyle/>
              <a:p>
                <a:endParaRPr lang="en-US"/>
              </a:p>
            </p:txBody>
          </p:sp>
          <p:sp>
            <p:nvSpPr>
              <p:cNvPr id="68839" name="Line 127"/>
              <p:cNvSpPr>
                <a:spLocks noChangeShapeType="1"/>
              </p:cNvSpPr>
              <p:nvPr/>
            </p:nvSpPr>
            <p:spPr bwMode="auto">
              <a:xfrm>
                <a:off x="1833" y="3583"/>
                <a:ext cx="0" cy="132"/>
              </a:xfrm>
              <a:prstGeom prst="line">
                <a:avLst/>
              </a:prstGeom>
              <a:noFill/>
              <a:ln w="38100">
                <a:solidFill>
                  <a:srgbClr val="800000"/>
                </a:solidFill>
                <a:round/>
                <a:headEnd/>
                <a:tailEnd/>
              </a:ln>
            </p:spPr>
            <p:txBody>
              <a:bodyPr wrap="none" anchor="ctr"/>
              <a:lstStyle/>
              <a:p>
                <a:endParaRPr lang="en-US"/>
              </a:p>
            </p:txBody>
          </p:sp>
        </p:grpSp>
        <p:grpSp>
          <p:nvGrpSpPr>
            <p:cNvPr id="25" name="Group 128"/>
            <p:cNvGrpSpPr>
              <a:grpSpLocks/>
            </p:cNvGrpSpPr>
            <p:nvPr/>
          </p:nvGrpSpPr>
          <p:grpSpPr bwMode="auto">
            <a:xfrm>
              <a:off x="1472" y="3774"/>
              <a:ext cx="140" cy="132"/>
              <a:chOff x="1764" y="3583"/>
              <a:chExt cx="140" cy="132"/>
            </a:xfrm>
          </p:grpSpPr>
          <p:sp>
            <p:nvSpPr>
              <p:cNvPr id="68836" name="Line 129"/>
              <p:cNvSpPr>
                <a:spLocks noChangeShapeType="1"/>
              </p:cNvSpPr>
              <p:nvPr/>
            </p:nvSpPr>
            <p:spPr bwMode="auto">
              <a:xfrm>
                <a:off x="1764" y="3646"/>
                <a:ext cx="140" cy="0"/>
              </a:xfrm>
              <a:prstGeom prst="line">
                <a:avLst/>
              </a:prstGeom>
              <a:noFill/>
              <a:ln w="38100">
                <a:solidFill>
                  <a:srgbClr val="800000"/>
                </a:solidFill>
                <a:round/>
                <a:headEnd/>
                <a:tailEnd/>
              </a:ln>
            </p:spPr>
            <p:txBody>
              <a:bodyPr wrap="none" anchor="ctr"/>
              <a:lstStyle/>
              <a:p>
                <a:endParaRPr lang="en-US"/>
              </a:p>
            </p:txBody>
          </p:sp>
          <p:sp>
            <p:nvSpPr>
              <p:cNvPr id="68837" name="Line 130"/>
              <p:cNvSpPr>
                <a:spLocks noChangeShapeType="1"/>
              </p:cNvSpPr>
              <p:nvPr/>
            </p:nvSpPr>
            <p:spPr bwMode="auto">
              <a:xfrm>
                <a:off x="1833" y="3583"/>
                <a:ext cx="0" cy="132"/>
              </a:xfrm>
              <a:prstGeom prst="line">
                <a:avLst/>
              </a:prstGeom>
              <a:noFill/>
              <a:ln w="38100">
                <a:solidFill>
                  <a:srgbClr val="800000"/>
                </a:solidFill>
                <a:round/>
                <a:headEnd/>
                <a:tailEnd/>
              </a:ln>
            </p:spPr>
            <p:txBody>
              <a:bodyPr wrap="none" anchor="ctr"/>
              <a:lstStyle/>
              <a:p>
                <a:endParaRPr lang="en-US"/>
              </a:p>
            </p:txBody>
          </p:sp>
        </p:grpSp>
        <p:grpSp>
          <p:nvGrpSpPr>
            <p:cNvPr id="26" name="Group 131"/>
            <p:cNvGrpSpPr>
              <a:grpSpLocks/>
            </p:cNvGrpSpPr>
            <p:nvPr/>
          </p:nvGrpSpPr>
          <p:grpSpPr bwMode="auto">
            <a:xfrm>
              <a:off x="2250" y="3714"/>
              <a:ext cx="140" cy="132"/>
              <a:chOff x="1764" y="3583"/>
              <a:chExt cx="140" cy="132"/>
            </a:xfrm>
          </p:grpSpPr>
          <p:sp>
            <p:nvSpPr>
              <p:cNvPr id="68834" name="Line 132"/>
              <p:cNvSpPr>
                <a:spLocks noChangeShapeType="1"/>
              </p:cNvSpPr>
              <p:nvPr/>
            </p:nvSpPr>
            <p:spPr bwMode="auto">
              <a:xfrm>
                <a:off x="1764" y="3646"/>
                <a:ext cx="140" cy="0"/>
              </a:xfrm>
              <a:prstGeom prst="line">
                <a:avLst/>
              </a:prstGeom>
              <a:noFill/>
              <a:ln w="38100">
                <a:solidFill>
                  <a:srgbClr val="800000"/>
                </a:solidFill>
                <a:round/>
                <a:headEnd/>
                <a:tailEnd/>
              </a:ln>
            </p:spPr>
            <p:txBody>
              <a:bodyPr wrap="none" anchor="ctr"/>
              <a:lstStyle/>
              <a:p>
                <a:endParaRPr lang="en-US"/>
              </a:p>
            </p:txBody>
          </p:sp>
          <p:sp>
            <p:nvSpPr>
              <p:cNvPr id="68835" name="Line 133"/>
              <p:cNvSpPr>
                <a:spLocks noChangeShapeType="1"/>
              </p:cNvSpPr>
              <p:nvPr/>
            </p:nvSpPr>
            <p:spPr bwMode="auto">
              <a:xfrm>
                <a:off x="1833" y="3583"/>
                <a:ext cx="0" cy="132"/>
              </a:xfrm>
              <a:prstGeom prst="line">
                <a:avLst/>
              </a:prstGeom>
              <a:noFill/>
              <a:ln w="38100">
                <a:solidFill>
                  <a:srgbClr val="800000"/>
                </a:solidFill>
                <a:round/>
                <a:headEnd/>
                <a:tailEnd/>
              </a:ln>
            </p:spPr>
            <p:txBody>
              <a:bodyPr wrap="none" anchor="ctr"/>
              <a:lstStyle/>
              <a:p>
                <a:endParaRPr lang="en-US"/>
              </a:p>
            </p:txBody>
          </p:sp>
        </p:grpSp>
        <p:grpSp>
          <p:nvGrpSpPr>
            <p:cNvPr id="27" name="Group 134"/>
            <p:cNvGrpSpPr>
              <a:grpSpLocks/>
            </p:cNvGrpSpPr>
            <p:nvPr/>
          </p:nvGrpSpPr>
          <p:grpSpPr bwMode="auto">
            <a:xfrm>
              <a:off x="2068" y="3829"/>
              <a:ext cx="140" cy="132"/>
              <a:chOff x="1764" y="3583"/>
              <a:chExt cx="140" cy="132"/>
            </a:xfrm>
          </p:grpSpPr>
          <p:sp>
            <p:nvSpPr>
              <p:cNvPr id="68832" name="Line 135"/>
              <p:cNvSpPr>
                <a:spLocks noChangeShapeType="1"/>
              </p:cNvSpPr>
              <p:nvPr/>
            </p:nvSpPr>
            <p:spPr bwMode="auto">
              <a:xfrm>
                <a:off x="1764" y="3646"/>
                <a:ext cx="140" cy="0"/>
              </a:xfrm>
              <a:prstGeom prst="line">
                <a:avLst/>
              </a:prstGeom>
              <a:noFill/>
              <a:ln w="38100">
                <a:solidFill>
                  <a:srgbClr val="800000"/>
                </a:solidFill>
                <a:round/>
                <a:headEnd/>
                <a:tailEnd/>
              </a:ln>
            </p:spPr>
            <p:txBody>
              <a:bodyPr wrap="none" anchor="ctr"/>
              <a:lstStyle/>
              <a:p>
                <a:endParaRPr lang="en-US"/>
              </a:p>
            </p:txBody>
          </p:sp>
          <p:sp>
            <p:nvSpPr>
              <p:cNvPr id="68833" name="Line 136"/>
              <p:cNvSpPr>
                <a:spLocks noChangeShapeType="1"/>
              </p:cNvSpPr>
              <p:nvPr/>
            </p:nvSpPr>
            <p:spPr bwMode="auto">
              <a:xfrm>
                <a:off x="1833" y="3583"/>
                <a:ext cx="0" cy="132"/>
              </a:xfrm>
              <a:prstGeom prst="line">
                <a:avLst/>
              </a:prstGeom>
              <a:noFill/>
              <a:ln w="38100">
                <a:solidFill>
                  <a:srgbClr val="800000"/>
                </a:solidFill>
                <a:round/>
                <a:headEnd/>
                <a:tailEnd/>
              </a:ln>
            </p:spPr>
            <p:txBody>
              <a:bodyPr wrap="none" anchor="ctr"/>
              <a:lstStyle/>
              <a:p>
                <a:endParaRPr lang="en-US"/>
              </a:p>
            </p:txBody>
          </p:sp>
        </p:grpSp>
      </p:grpSp>
      <p:sp>
        <p:nvSpPr>
          <p:cNvPr id="68686" name="Text Box 137"/>
          <p:cNvSpPr txBox="1">
            <a:spLocks noChangeArrowheads="1"/>
          </p:cNvSpPr>
          <p:nvPr/>
        </p:nvSpPr>
        <p:spPr bwMode="auto">
          <a:xfrm>
            <a:off x="2649538" y="6208713"/>
            <a:ext cx="654050" cy="457200"/>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Na</a:t>
            </a:r>
            <a:r>
              <a:rPr lang="en-US" sz="2400" baseline="30000">
                <a:latin typeface="Times New Roman" pitchFamily="18" charset="0"/>
              </a:rPr>
              <a:t>+</a:t>
            </a:r>
            <a:endParaRPr lang="en-US" sz="2400">
              <a:latin typeface="Times New Roman" pitchFamily="18" charset="0"/>
            </a:endParaRPr>
          </a:p>
        </p:txBody>
      </p:sp>
      <p:sp>
        <p:nvSpPr>
          <p:cNvPr id="68687" name="Oval 138"/>
          <p:cNvSpPr>
            <a:spLocks noChangeArrowheads="1"/>
          </p:cNvSpPr>
          <p:nvPr/>
        </p:nvSpPr>
        <p:spPr bwMode="auto">
          <a:xfrm>
            <a:off x="6430963" y="4875213"/>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88" name="Oval 139"/>
          <p:cNvSpPr>
            <a:spLocks noChangeArrowheads="1"/>
          </p:cNvSpPr>
          <p:nvPr/>
        </p:nvSpPr>
        <p:spPr bwMode="auto">
          <a:xfrm>
            <a:off x="6573838" y="4875213"/>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89" name="Oval 140"/>
          <p:cNvSpPr>
            <a:spLocks noChangeArrowheads="1"/>
          </p:cNvSpPr>
          <p:nvPr/>
        </p:nvSpPr>
        <p:spPr bwMode="auto">
          <a:xfrm>
            <a:off x="4918075" y="4860925"/>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90" name="Oval 141"/>
          <p:cNvSpPr>
            <a:spLocks noChangeArrowheads="1"/>
          </p:cNvSpPr>
          <p:nvPr/>
        </p:nvSpPr>
        <p:spPr bwMode="auto">
          <a:xfrm>
            <a:off x="5062538" y="4860925"/>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91" name="Oval 142"/>
          <p:cNvSpPr>
            <a:spLocks noChangeArrowheads="1"/>
          </p:cNvSpPr>
          <p:nvPr/>
        </p:nvSpPr>
        <p:spPr bwMode="auto">
          <a:xfrm>
            <a:off x="6569075" y="4873625"/>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92" name="Oval 143"/>
          <p:cNvSpPr>
            <a:spLocks noChangeArrowheads="1"/>
          </p:cNvSpPr>
          <p:nvPr/>
        </p:nvSpPr>
        <p:spPr bwMode="auto">
          <a:xfrm>
            <a:off x="6713538" y="4873625"/>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693" name="Oval 144"/>
          <p:cNvSpPr>
            <a:spLocks noChangeArrowheads="1"/>
          </p:cNvSpPr>
          <p:nvPr/>
        </p:nvSpPr>
        <p:spPr bwMode="auto">
          <a:xfrm>
            <a:off x="6858000" y="4873625"/>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8" name="Group 145"/>
          <p:cNvGrpSpPr>
            <a:grpSpLocks/>
          </p:cNvGrpSpPr>
          <p:nvPr/>
        </p:nvGrpSpPr>
        <p:grpSpPr bwMode="auto">
          <a:xfrm>
            <a:off x="6478588" y="4983163"/>
            <a:ext cx="96837" cy="257175"/>
            <a:chOff x="424" y="2880"/>
            <a:chExt cx="200" cy="768"/>
          </a:xfrm>
        </p:grpSpPr>
        <p:sp>
          <p:nvSpPr>
            <p:cNvPr id="68825" name="Freeform 146"/>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26" name="Freeform 147"/>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9" name="Group 148"/>
          <p:cNvGrpSpPr>
            <a:grpSpLocks/>
          </p:cNvGrpSpPr>
          <p:nvPr/>
        </p:nvGrpSpPr>
        <p:grpSpPr bwMode="auto">
          <a:xfrm>
            <a:off x="5094288" y="4968875"/>
            <a:ext cx="98425" cy="257175"/>
            <a:chOff x="424" y="2880"/>
            <a:chExt cx="200" cy="768"/>
          </a:xfrm>
        </p:grpSpPr>
        <p:sp>
          <p:nvSpPr>
            <p:cNvPr id="68823" name="Freeform 149"/>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24" name="Freeform 150"/>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30" name="Group 151"/>
          <p:cNvGrpSpPr>
            <a:grpSpLocks/>
          </p:cNvGrpSpPr>
          <p:nvPr/>
        </p:nvGrpSpPr>
        <p:grpSpPr bwMode="auto">
          <a:xfrm>
            <a:off x="4926013" y="4968875"/>
            <a:ext cx="150812" cy="250825"/>
            <a:chOff x="367" y="2605"/>
            <a:chExt cx="151" cy="559"/>
          </a:xfrm>
        </p:grpSpPr>
        <p:sp>
          <p:nvSpPr>
            <p:cNvPr id="68821" name="Freeform 152"/>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22" name="Freeform 153"/>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31" name="Group 154"/>
          <p:cNvGrpSpPr>
            <a:grpSpLocks/>
          </p:cNvGrpSpPr>
          <p:nvPr/>
        </p:nvGrpSpPr>
        <p:grpSpPr bwMode="auto">
          <a:xfrm>
            <a:off x="6578600" y="4983163"/>
            <a:ext cx="149225" cy="250825"/>
            <a:chOff x="367" y="2605"/>
            <a:chExt cx="151" cy="559"/>
          </a:xfrm>
        </p:grpSpPr>
        <p:sp>
          <p:nvSpPr>
            <p:cNvPr id="68819" name="Freeform 155"/>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20" name="Freeform 156"/>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698" name="Freeform 157"/>
          <p:cNvSpPr>
            <a:spLocks/>
          </p:cNvSpPr>
          <p:nvPr/>
        </p:nvSpPr>
        <p:spPr bwMode="auto">
          <a:xfrm>
            <a:off x="6808788" y="4981575"/>
            <a:ext cx="46037" cy="257175"/>
          </a:xfrm>
          <a:custGeom>
            <a:avLst/>
            <a:gdLst>
              <a:gd name="T0" fmla="*/ 0 w 104"/>
              <a:gd name="T1" fmla="*/ 0 h 768"/>
              <a:gd name="T2" fmla="*/ 18811428 w 104"/>
              <a:gd name="T3" fmla="*/ 37676806 h 768"/>
              <a:gd name="T4" fmla="*/ 9405714 w 104"/>
              <a:gd name="T5" fmla="*/ 69971356 h 768"/>
              <a:gd name="T6" fmla="*/ 18811428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699" name="Freeform 158"/>
          <p:cNvSpPr>
            <a:spLocks/>
          </p:cNvSpPr>
          <p:nvPr/>
        </p:nvSpPr>
        <p:spPr bwMode="auto">
          <a:xfrm>
            <a:off x="6759575" y="4981575"/>
            <a:ext cx="49213" cy="160338"/>
          </a:xfrm>
          <a:custGeom>
            <a:avLst/>
            <a:gdLst>
              <a:gd name="T0" fmla="*/ 12539378 w 104"/>
              <a:gd name="T1" fmla="*/ 0 h 480"/>
              <a:gd name="T2" fmla="*/ 1791542 w 104"/>
              <a:gd name="T3" fmla="*/ 32135412 h 480"/>
              <a:gd name="T4" fmla="*/ 23287687 w 104"/>
              <a:gd name="T5" fmla="*/ 53558912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700" name="Freeform 159"/>
          <p:cNvSpPr>
            <a:spLocks/>
          </p:cNvSpPr>
          <p:nvPr/>
        </p:nvSpPr>
        <p:spPr bwMode="auto">
          <a:xfrm>
            <a:off x="6938963" y="4981575"/>
            <a:ext cx="36512" cy="236538"/>
          </a:xfrm>
          <a:custGeom>
            <a:avLst/>
            <a:gdLst>
              <a:gd name="T0" fmla="*/ 0 w 56"/>
              <a:gd name="T1" fmla="*/ 0 h 528"/>
              <a:gd name="T2" fmla="*/ 20404992 w 56"/>
              <a:gd name="T3" fmla="*/ 67433038 h 528"/>
              <a:gd name="T4" fmla="*/ 20404992 w 56"/>
              <a:gd name="T5" fmla="*/ 105966315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01" name="Freeform 160"/>
          <p:cNvSpPr>
            <a:spLocks/>
          </p:cNvSpPr>
          <p:nvPr/>
        </p:nvSpPr>
        <p:spPr bwMode="auto">
          <a:xfrm>
            <a:off x="6877050" y="4981575"/>
            <a:ext cx="31750" cy="214313"/>
          </a:xfrm>
          <a:custGeom>
            <a:avLst/>
            <a:gdLst>
              <a:gd name="T0" fmla="*/ 21001301 w 48"/>
              <a:gd name="T1" fmla="*/ 0 h 480"/>
              <a:gd name="T2" fmla="*/ 0 w 48"/>
              <a:gd name="T3" fmla="*/ 66981307 h 480"/>
              <a:gd name="T4" fmla="*/ 21001301 w 48"/>
              <a:gd name="T5" fmla="*/ 95687633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702" name="Oval 161"/>
          <p:cNvSpPr>
            <a:spLocks noChangeArrowheads="1"/>
          </p:cNvSpPr>
          <p:nvPr/>
        </p:nvSpPr>
        <p:spPr bwMode="auto">
          <a:xfrm flipH="1" flipV="1">
            <a:off x="6919913" y="5461000"/>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3" name="Oval 162"/>
          <p:cNvSpPr>
            <a:spLocks noChangeArrowheads="1"/>
          </p:cNvSpPr>
          <p:nvPr/>
        </p:nvSpPr>
        <p:spPr bwMode="auto">
          <a:xfrm flipH="1" flipV="1">
            <a:off x="6777038" y="5461000"/>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4" name="Oval 163"/>
          <p:cNvSpPr>
            <a:spLocks noChangeArrowheads="1"/>
          </p:cNvSpPr>
          <p:nvPr/>
        </p:nvSpPr>
        <p:spPr bwMode="auto">
          <a:xfrm flipH="1" flipV="1">
            <a:off x="6632575" y="5461000"/>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5" name="Oval 164"/>
          <p:cNvSpPr>
            <a:spLocks noChangeArrowheads="1"/>
          </p:cNvSpPr>
          <p:nvPr/>
        </p:nvSpPr>
        <p:spPr bwMode="auto">
          <a:xfrm flipH="1" flipV="1">
            <a:off x="6488113" y="5461000"/>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6" name="Oval 165"/>
          <p:cNvSpPr>
            <a:spLocks noChangeArrowheads="1"/>
          </p:cNvSpPr>
          <p:nvPr/>
        </p:nvSpPr>
        <p:spPr bwMode="auto">
          <a:xfrm flipH="1" flipV="1">
            <a:off x="5126038" y="5448300"/>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7" name="Oval 166"/>
          <p:cNvSpPr>
            <a:spLocks noChangeArrowheads="1"/>
          </p:cNvSpPr>
          <p:nvPr/>
        </p:nvSpPr>
        <p:spPr bwMode="auto">
          <a:xfrm flipH="1" flipV="1">
            <a:off x="4981575" y="5448300"/>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8" name="Oval 167"/>
          <p:cNvSpPr>
            <a:spLocks noChangeArrowheads="1"/>
          </p:cNvSpPr>
          <p:nvPr/>
        </p:nvSpPr>
        <p:spPr bwMode="auto">
          <a:xfrm flipH="1" flipV="1">
            <a:off x="4838700" y="5448300"/>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09" name="Oval 168"/>
          <p:cNvSpPr>
            <a:spLocks noChangeArrowheads="1"/>
          </p:cNvSpPr>
          <p:nvPr/>
        </p:nvSpPr>
        <p:spPr bwMode="auto">
          <a:xfrm flipH="1" flipV="1">
            <a:off x="6494463" y="5462588"/>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288" name="Group 169"/>
          <p:cNvGrpSpPr>
            <a:grpSpLocks/>
          </p:cNvGrpSpPr>
          <p:nvPr/>
        </p:nvGrpSpPr>
        <p:grpSpPr bwMode="auto">
          <a:xfrm flipH="1" flipV="1">
            <a:off x="6653213" y="5205413"/>
            <a:ext cx="96837" cy="257175"/>
            <a:chOff x="424" y="2880"/>
            <a:chExt cx="200" cy="768"/>
          </a:xfrm>
        </p:grpSpPr>
        <p:sp>
          <p:nvSpPr>
            <p:cNvPr id="68817" name="Freeform 170"/>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18" name="Freeform 171"/>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64289" name="Group 172"/>
          <p:cNvGrpSpPr>
            <a:grpSpLocks/>
          </p:cNvGrpSpPr>
          <p:nvPr/>
        </p:nvGrpSpPr>
        <p:grpSpPr bwMode="auto">
          <a:xfrm flipH="1" flipV="1">
            <a:off x="6948488" y="5226050"/>
            <a:ext cx="96837" cy="236538"/>
            <a:chOff x="288" y="2784"/>
            <a:chExt cx="152" cy="528"/>
          </a:xfrm>
        </p:grpSpPr>
        <p:sp>
          <p:nvSpPr>
            <p:cNvPr id="68815" name="Freeform 173"/>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16" name="Freeform 174"/>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64290" name="Group 175"/>
          <p:cNvGrpSpPr>
            <a:grpSpLocks/>
          </p:cNvGrpSpPr>
          <p:nvPr/>
        </p:nvGrpSpPr>
        <p:grpSpPr bwMode="auto">
          <a:xfrm flipH="1" flipV="1">
            <a:off x="6515100" y="5219700"/>
            <a:ext cx="96838" cy="236538"/>
            <a:chOff x="288" y="2784"/>
            <a:chExt cx="152" cy="528"/>
          </a:xfrm>
        </p:grpSpPr>
        <p:sp>
          <p:nvSpPr>
            <p:cNvPr id="68813" name="Freeform 176"/>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14" name="Freeform 177"/>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64291" name="Group 178"/>
          <p:cNvGrpSpPr>
            <a:grpSpLocks/>
          </p:cNvGrpSpPr>
          <p:nvPr/>
        </p:nvGrpSpPr>
        <p:grpSpPr bwMode="auto">
          <a:xfrm flipH="1" flipV="1">
            <a:off x="6767513" y="5211763"/>
            <a:ext cx="149225" cy="250825"/>
            <a:chOff x="367" y="2605"/>
            <a:chExt cx="151" cy="559"/>
          </a:xfrm>
        </p:grpSpPr>
        <p:sp>
          <p:nvSpPr>
            <p:cNvPr id="68811" name="Freeform 179"/>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12" name="Freeform 180"/>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grpSp>
        <p:nvGrpSpPr>
          <p:cNvPr id="264292" name="Group 181"/>
          <p:cNvGrpSpPr>
            <a:grpSpLocks/>
          </p:cNvGrpSpPr>
          <p:nvPr/>
        </p:nvGrpSpPr>
        <p:grpSpPr bwMode="auto">
          <a:xfrm flipH="1" flipV="1">
            <a:off x="5114925" y="5197475"/>
            <a:ext cx="152400" cy="250825"/>
            <a:chOff x="367" y="2605"/>
            <a:chExt cx="151" cy="559"/>
          </a:xfrm>
        </p:grpSpPr>
        <p:sp>
          <p:nvSpPr>
            <p:cNvPr id="68809" name="Freeform 182"/>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10" name="Freeform 183"/>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715" name="Freeform 184"/>
          <p:cNvSpPr>
            <a:spLocks/>
          </p:cNvSpPr>
          <p:nvPr/>
        </p:nvSpPr>
        <p:spPr bwMode="auto">
          <a:xfrm flipH="1" flipV="1">
            <a:off x="4989513" y="5192713"/>
            <a:ext cx="46037" cy="257175"/>
          </a:xfrm>
          <a:custGeom>
            <a:avLst/>
            <a:gdLst>
              <a:gd name="T0" fmla="*/ 0 w 104"/>
              <a:gd name="T1" fmla="*/ 0 h 768"/>
              <a:gd name="T2" fmla="*/ 18811428 w 104"/>
              <a:gd name="T3" fmla="*/ 37676806 h 768"/>
              <a:gd name="T4" fmla="*/ 9405714 w 104"/>
              <a:gd name="T5" fmla="*/ 69971356 h 768"/>
              <a:gd name="T6" fmla="*/ 18811428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716" name="Freeform 185"/>
          <p:cNvSpPr>
            <a:spLocks/>
          </p:cNvSpPr>
          <p:nvPr/>
        </p:nvSpPr>
        <p:spPr bwMode="auto">
          <a:xfrm flipH="1" flipV="1">
            <a:off x="5035550" y="5289550"/>
            <a:ext cx="49213" cy="160338"/>
          </a:xfrm>
          <a:custGeom>
            <a:avLst/>
            <a:gdLst>
              <a:gd name="T0" fmla="*/ 12539378 w 104"/>
              <a:gd name="T1" fmla="*/ 0 h 480"/>
              <a:gd name="T2" fmla="*/ 1791542 w 104"/>
              <a:gd name="T3" fmla="*/ 32135412 h 480"/>
              <a:gd name="T4" fmla="*/ 23287687 w 104"/>
              <a:gd name="T5" fmla="*/ 53558912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717" name="Freeform 186"/>
          <p:cNvSpPr>
            <a:spLocks/>
          </p:cNvSpPr>
          <p:nvPr/>
        </p:nvSpPr>
        <p:spPr bwMode="auto">
          <a:xfrm flipH="1" flipV="1">
            <a:off x="4878388" y="5213350"/>
            <a:ext cx="36512" cy="236538"/>
          </a:xfrm>
          <a:custGeom>
            <a:avLst/>
            <a:gdLst>
              <a:gd name="T0" fmla="*/ 0 w 56"/>
              <a:gd name="T1" fmla="*/ 0 h 528"/>
              <a:gd name="T2" fmla="*/ 20404992 w 56"/>
              <a:gd name="T3" fmla="*/ 67433038 h 528"/>
              <a:gd name="T4" fmla="*/ 20404992 w 56"/>
              <a:gd name="T5" fmla="*/ 105966315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18" name="Freeform 187"/>
          <p:cNvSpPr>
            <a:spLocks/>
          </p:cNvSpPr>
          <p:nvPr/>
        </p:nvSpPr>
        <p:spPr bwMode="auto">
          <a:xfrm flipH="1" flipV="1">
            <a:off x="4933950" y="5233988"/>
            <a:ext cx="31750" cy="215900"/>
          </a:xfrm>
          <a:custGeom>
            <a:avLst/>
            <a:gdLst>
              <a:gd name="T0" fmla="*/ 21001301 w 48"/>
              <a:gd name="T1" fmla="*/ 0 h 480"/>
              <a:gd name="T2" fmla="*/ 0 w 48"/>
              <a:gd name="T3" fmla="*/ 67977025 h 480"/>
              <a:gd name="T4" fmla="*/ 21001301 w 48"/>
              <a:gd name="T5" fmla="*/ 97110024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719" name="Freeform 188"/>
          <p:cNvSpPr>
            <a:spLocks/>
          </p:cNvSpPr>
          <p:nvPr/>
        </p:nvSpPr>
        <p:spPr bwMode="auto">
          <a:xfrm flipH="1" flipV="1">
            <a:off x="6486525" y="5213350"/>
            <a:ext cx="69850" cy="247650"/>
          </a:xfrm>
          <a:custGeom>
            <a:avLst/>
            <a:gdLst>
              <a:gd name="T0" fmla="*/ 3074412 w 69"/>
              <a:gd name="T1" fmla="*/ 0 h 550"/>
              <a:gd name="T2" fmla="*/ 11273182 w 69"/>
              <a:gd name="T3" fmla="*/ 58187832 h 550"/>
              <a:gd name="T4" fmla="*/ 70710471 w 69"/>
              <a:gd name="T5" fmla="*/ 11151002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68720" name="Oval 189"/>
          <p:cNvSpPr>
            <a:spLocks noChangeArrowheads="1"/>
          </p:cNvSpPr>
          <p:nvPr/>
        </p:nvSpPr>
        <p:spPr bwMode="auto">
          <a:xfrm>
            <a:off x="5976938" y="4875213"/>
            <a:ext cx="146050"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21" name="Oval 190"/>
          <p:cNvSpPr>
            <a:spLocks noChangeArrowheads="1"/>
          </p:cNvSpPr>
          <p:nvPr/>
        </p:nvSpPr>
        <p:spPr bwMode="auto">
          <a:xfrm>
            <a:off x="6122988" y="4875213"/>
            <a:ext cx="141287" cy="106362"/>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22" name="Oval 191"/>
          <p:cNvSpPr>
            <a:spLocks noChangeArrowheads="1"/>
          </p:cNvSpPr>
          <p:nvPr/>
        </p:nvSpPr>
        <p:spPr bwMode="auto">
          <a:xfrm>
            <a:off x="6264275" y="4875213"/>
            <a:ext cx="146050" cy="106362"/>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293" name="Group 192"/>
          <p:cNvGrpSpPr>
            <a:grpSpLocks/>
          </p:cNvGrpSpPr>
          <p:nvPr/>
        </p:nvGrpSpPr>
        <p:grpSpPr bwMode="auto">
          <a:xfrm>
            <a:off x="5986463" y="4984750"/>
            <a:ext cx="150812" cy="249238"/>
            <a:chOff x="367" y="2605"/>
            <a:chExt cx="151" cy="559"/>
          </a:xfrm>
        </p:grpSpPr>
        <p:sp>
          <p:nvSpPr>
            <p:cNvPr id="68807" name="Freeform 193"/>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08" name="Freeform 194"/>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724" name="Freeform 195"/>
          <p:cNvSpPr>
            <a:spLocks/>
          </p:cNvSpPr>
          <p:nvPr/>
        </p:nvSpPr>
        <p:spPr bwMode="auto">
          <a:xfrm>
            <a:off x="6218238" y="4981575"/>
            <a:ext cx="44450" cy="257175"/>
          </a:xfrm>
          <a:custGeom>
            <a:avLst/>
            <a:gdLst>
              <a:gd name="T0" fmla="*/ 0 w 104"/>
              <a:gd name="T1" fmla="*/ 0 h 768"/>
              <a:gd name="T2" fmla="*/ 17536809 w 104"/>
              <a:gd name="T3" fmla="*/ 37676806 h 768"/>
              <a:gd name="T4" fmla="*/ 8768191 w 104"/>
              <a:gd name="T5" fmla="*/ 69971356 h 768"/>
              <a:gd name="T6" fmla="*/ 17536809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725" name="Freeform 196"/>
          <p:cNvSpPr>
            <a:spLocks/>
          </p:cNvSpPr>
          <p:nvPr/>
        </p:nvSpPr>
        <p:spPr bwMode="auto">
          <a:xfrm>
            <a:off x="6165850" y="4981575"/>
            <a:ext cx="52388" cy="160338"/>
          </a:xfrm>
          <a:custGeom>
            <a:avLst/>
            <a:gdLst>
              <a:gd name="T0" fmla="*/ 14209741 w 104"/>
              <a:gd name="T1" fmla="*/ 0 h 480"/>
              <a:gd name="T2" fmla="*/ 2030035 w 104"/>
              <a:gd name="T3" fmla="*/ 32135412 h 480"/>
              <a:gd name="T4" fmla="*/ 26389448 w 104"/>
              <a:gd name="T5" fmla="*/ 53558912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726" name="Freeform 197"/>
          <p:cNvSpPr>
            <a:spLocks/>
          </p:cNvSpPr>
          <p:nvPr/>
        </p:nvSpPr>
        <p:spPr bwMode="auto">
          <a:xfrm>
            <a:off x="6346825" y="4981575"/>
            <a:ext cx="36513" cy="236538"/>
          </a:xfrm>
          <a:custGeom>
            <a:avLst/>
            <a:gdLst>
              <a:gd name="T0" fmla="*/ 0 w 56"/>
              <a:gd name="T1" fmla="*/ 0 h 528"/>
              <a:gd name="T2" fmla="*/ 20406202 w 56"/>
              <a:gd name="T3" fmla="*/ 67433038 h 528"/>
              <a:gd name="T4" fmla="*/ 20406202 w 56"/>
              <a:gd name="T5" fmla="*/ 105966315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27" name="Freeform 198"/>
          <p:cNvSpPr>
            <a:spLocks/>
          </p:cNvSpPr>
          <p:nvPr/>
        </p:nvSpPr>
        <p:spPr bwMode="auto">
          <a:xfrm>
            <a:off x="6286500" y="4981575"/>
            <a:ext cx="31750" cy="214313"/>
          </a:xfrm>
          <a:custGeom>
            <a:avLst/>
            <a:gdLst>
              <a:gd name="T0" fmla="*/ 21001301 w 48"/>
              <a:gd name="T1" fmla="*/ 0 h 480"/>
              <a:gd name="T2" fmla="*/ 0 w 48"/>
              <a:gd name="T3" fmla="*/ 66981307 h 480"/>
              <a:gd name="T4" fmla="*/ 21001301 w 48"/>
              <a:gd name="T5" fmla="*/ 95687633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728" name="Freeform 199"/>
          <p:cNvSpPr>
            <a:spLocks/>
          </p:cNvSpPr>
          <p:nvPr/>
        </p:nvSpPr>
        <p:spPr bwMode="auto">
          <a:xfrm>
            <a:off x="6415088" y="4981575"/>
            <a:ext cx="50800" cy="220663"/>
          </a:xfrm>
          <a:custGeom>
            <a:avLst/>
            <a:gdLst>
              <a:gd name="T0" fmla="*/ 34357413 w 52"/>
              <a:gd name="T1" fmla="*/ 0 h 493"/>
              <a:gd name="T2" fmla="*/ 2863362 w 52"/>
              <a:gd name="T3" fmla="*/ 80736706 h 493"/>
              <a:gd name="T4" fmla="*/ 49627693 w 52"/>
              <a:gd name="T5" fmla="*/ 98767061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729" name="Oval 200"/>
          <p:cNvSpPr>
            <a:spLocks noChangeArrowheads="1"/>
          </p:cNvSpPr>
          <p:nvPr/>
        </p:nvSpPr>
        <p:spPr bwMode="auto">
          <a:xfrm flipH="1" flipV="1">
            <a:off x="6327775" y="5461000"/>
            <a:ext cx="146050"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30" name="Oval 201"/>
          <p:cNvSpPr>
            <a:spLocks noChangeArrowheads="1"/>
          </p:cNvSpPr>
          <p:nvPr/>
        </p:nvSpPr>
        <p:spPr bwMode="auto">
          <a:xfrm flipH="1" flipV="1">
            <a:off x="6184900" y="5461000"/>
            <a:ext cx="142875"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31" name="Oval 202"/>
          <p:cNvSpPr>
            <a:spLocks noChangeArrowheads="1"/>
          </p:cNvSpPr>
          <p:nvPr/>
        </p:nvSpPr>
        <p:spPr bwMode="auto">
          <a:xfrm flipH="1" flipV="1">
            <a:off x="6040438" y="5461000"/>
            <a:ext cx="144462" cy="106363"/>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294" name="Group 203"/>
          <p:cNvGrpSpPr>
            <a:grpSpLocks/>
          </p:cNvGrpSpPr>
          <p:nvPr/>
        </p:nvGrpSpPr>
        <p:grpSpPr bwMode="auto">
          <a:xfrm flipH="1" flipV="1">
            <a:off x="6061075" y="5203825"/>
            <a:ext cx="96838" cy="258763"/>
            <a:chOff x="424" y="2880"/>
            <a:chExt cx="200" cy="768"/>
          </a:xfrm>
        </p:grpSpPr>
        <p:sp>
          <p:nvSpPr>
            <p:cNvPr id="68805" name="Freeform 204"/>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06" name="Freeform 205"/>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64295" name="Group 206"/>
          <p:cNvGrpSpPr>
            <a:grpSpLocks/>
          </p:cNvGrpSpPr>
          <p:nvPr/>
        </p:nvGrpSpPr>
        <p:grpSpPr bwMode="auto">
          <a:xfrm flipH="1" flipV="1">
            <a:off x="6357938" y="5226050"/>
            <a:ext cx="96837" cy="236538"/>
            <a:chOff x="288" y="2784"/>
            <a:chExt cx="152" cy="528"/>
          </a:xfrm>
        </p:grpSpPr>
        <p:sp>
          <p:nvSpPr>
            <p:cNvPr id="68803" name="Freeform 207"/>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804" name="Freeform 208"/>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64296" name="Group 209"/>
          <p:cNvGrpSpPr>
            <a:grpSpLocks/>
          </p:cNvGrpSpPr>
          <p:nvPr/>
        </p:nvGrpSpPr>
        <p:grpSpPr bwMode="auto">
          <a:xfrm flipH="1" flipV="1">
            <a:off x="6175375" y="5213350"/>
            <a:ext cx="150813" cy="249238"/>
            <a:chOff x="367" y="2605"/>
            <a:chExt cx="151" cy="559"/>
          </a:xfrm>
        </p:grpSpPr>
        <p:sp>
          <p:nvSpPr>
            <p:cNvPr id="68801" name="Freeform 210"/>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802" name="Freeform 211"/>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735" name="Oval 212"/>
          <p:cNvSpPr>
            <a:spLocks noChangeArrowheads="1"/>
          </p:cNvSpPr>
          <p:nvPr/>
        </p:nvSpPr>
        <p:spPr bwMode="auto">
          <a:xfrm>
            <a:off x="8243888" y="4873625"/>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36" name="Oval 213"/>
          <p:cNvSpPr>
            <a:spLocks noChangeArrowheads="1"/>
          </p:cNvSpPr>
          <p:nvPr/>
        </p:nvSpPr>
        <p:spPr bwMode="auto">
          <a:xfrm>
            <a:off x="8386763" y="4873625"/>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297" name="Group 214"/>
          <p:cNvGrpSpPr>
            <a:grpSpLocks/>
          </p:cNvGrpSpPr>
          <p:nvPr/>
        </p:nvGrpSpPr>
        <p:grpSpPr bwMode="auto">
          <a:xfrm>
            <a:off x="8291513" y="4981575"/>
            <a:ext cx="96837" cy="258763"/>
            <a:chOff x="424" y="2880"/>
            <a:chExt cx="200" cy="768"/>
          </a:xfrm>
        </p:grpSpPr>
        <p:sp>
          <p:nvSpPr>
            <p:cNvPr id="68799" name="Freeform 215"/>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800" name="Freeform 216"/>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64298" name="Group 217"/>
          <p:cNvGrpSpPr>
            <a:grpSpLocks/>
          </p:cNvGrpSpPr>
          <p:nvPr/>
        </p:nvGrpSpPr>
        <p:grpSpPr bwMode="auto">
          <a:xfrm>
            <a:off x="8410575" y="4981575"/>
            <a:ext cx="98425" cy="236538"/>
            <a:chOff x="288" y="2784"/>
            <a:chExt cx="152" cy="528"/>
          </a:xfrm>
        </p:grpSpPr>
        <p:sp>
          <p:nvSpPr>
            <p:cNvPr id="68797" name="Freeform 218"/>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98" name="Freeform 219"/>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sp>
        <p:nvSpPr>
          <p:cNvPr id="68739" name="Oval 220"/>
          <p:cNvSpPr>
            <a:spLocks noChangeArrowheads="1"/>
          </p:cNvSpPr>
          <p:nvPr/>
        </p:nvSpPr>
        <p:spPr bwMode="auto">
          <a:xfrm flipH="1" flipV="1">
            <a:off x="8305800" y="5461000"/>
            <a:ext cx="144463"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40" name="Freeform 221"/>
          <p:cNvSpPr>
            <a:spLocks/>
          </p:cNvSpPr>
          <p:nvPr/>
        </p:nvSpPr>
        <p:spPr bwMode="auto">
          <a:xfrm flipH="1" flipV="1">
            <a:off x="8397875" y="5241925"/>
            <a:ext cx="52388" cy="220663"/>
          </a:xfrm>
          <a:custGeom>
            <a:avLst/>
            <a:gdLst>
              <a:gd name="T0" fmla="*/ 36539628 w 52"/>
              <a:gd name="T1" fmla="*/ 0 h 493"/>
              <a:gd name="T2" fmla="*/ 3044549 w 52"/>
              <a:gd name="T3" fmla="*/ 80736706 h 493"/>
              <a:gd name="T4" fmla="*/ 52778895 w 52"/>
              <a:gd name="T5" fmla="*/ 98767061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741" name="Freeform 222"/>
          <p:cNvSpPr>
            <a:spLocks/>
          </p:cNvSpPr>
          <p:nvPr/>
        </p:nvSpPr>
        <p:spPr bwMode="auto">
          <a:xfrm flipH="1" flipV="1">
            <a:off x="8297863" y="5211763"/>
            <a:ext cx="71437" cy="247650"/>
          </a:xfrm>
          <a:custGeom>
            <a:avLst/>
            <a:gdLst>
              <a:gd name="T0" fmla="*/ 3215700 w 69"/>
              <a:gd name="T1" fmla="*/ 0 h 550"/>
              <a:gd name="T2" fmla="*/ 11791245 w 69"/>
              <a:gd name="T3" fmla="*/ 58187832 h 550"/>
              <a:gd name="T4" fmla="*/ 73960072 w 69"/>
              <a:gd name="T5" fmla="*/ 11151002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sp>
        <p:nvSpPr>
          <p:cNvPr id="68742" name="Oval 223"/>
          <p:cNvSpPr>
            <a:spLocks noChangeArrowheads="1"/>
          </p:cNvSpPr>
          <p:nvPr/>
        </p:nvSpPr>
        <p:spPr bwMode="auto">
          <a:xfrm>
            <a:off x="7789863" y="4873625"/>
            <a:ext cx="146050"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43" name="Oval 224"/>
          <p:cNvSpPr>
            <a:spLocks noChangeArrowheads="1"/>
          </p:cNvSpPr>
          <p:nvPr/>
        </p:nvSpPr>
        <p:spPr bwMode="auto">
          <a:xfrm>
            <a:off x="7935913" y="4873625"/>
            <a:ext cx="141287" cy="106363"/>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44" name="Oval 225"/>
          <p:cNvSpPr>
            <a:spLocks noChangeArrowheads="1"/>
          </p:cNvSpPr>
          <p:nvPr/>
        </p:nvSpPr>
        <p:spPr bwMode="auto">
          <a:xfrm>
            <a:off x="8077200" y="4873625"/>
            <a:ext cx="146050" cy="106363"/>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299" name="Group 226"/>
          <p:cNvGrpSpPr>
            <a:grpSpLocks/>
          </p:cNvGrpSpPr>
          <p:nvPr/>
        </p:nvGrpSpPr>
        <p:grpSpPr bwMode="auto">
          <a:xfrm>
            <a:off x="7799388" y="4983163"/>
            <a:ext cx="150812" cy="250825"/>
            <a:chOff x="367" y="2605"/>
            <a:chExt cx="151" cy="559"/>
          </a:xfrm>
        </p:grpSpPr>
        <p:sp>
          <p:nvSpPr>
            <p:cNvPr id="68795" name="Freeform 227"/>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796" name="Freeform 228"/>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746" name="Freeform 229"/>
          <p:cNvSpPr>
            <a:spLocks/>
          </p:cNvSpPr>
          <p:nvPr/>
        </p:nvSpPr>
        <p:spPr bwMode="auto">
          <a:xfrm>
            <a:off x="8029575" y="4979988"/>
            <a:ext cx="46038" cy="257175"/>
          </a:xfrm>
          <a:custGeom>
            <a:avLst/>
            <a:gdLst>
              <a:gd name="T0" fmla="*/ 0 w 104"/>
              <a:gd name="T1" fmla="*/ 0 h 768"/>
              <a:gd name="T2" fmla="*/ 18812279 w 104"/>
              <a:gd name="T3" fmla="*/ 37676806 h 768"/>
              <a:gd name="T4" fmla="*/ 9405918 w 104"/>
              <a:gd name="T5" fmla="*/ 69971356 h 768"/>
              <a:gd name="T6" fmla="*/ 18812279 w 104"/>
              <a:gd name="T7" fmla="*/ 8611845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747" name="Freeform 230"/>
          <p:cNvSpPr>
            <a:spLocks/>
          </p:cNvSpPr>
          <p:nvPr/>
        </p:nvSpPr>
        <p:spPr bwMode="auto">
          <a:xfrm>
            <a:off x="7978775" y="4979988"/>
            <a:ext cx="50800" cy="160337"/>
          </a:xfrm>
          <a:custGeom>
            <a:avLst/>
            <a:gdLst>
              <a:gd name="T0" fmla="*/ 13361377 w 104"/>
              <a:gd name="T1" fmla="*/ 0 h 480"/>
              <a:gd name="T2" fmla="*/ 1908908 w 104"/>
              <a:gd name="T3" fmla="*/ 32134877 h 480"/>
              <a:gd name="T4" fmla="*/ 24813847 w 104"/>
              <a:gd name="T5" fmla="*/ 53558244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sp>
        <p:nvSpPr>
          <p:cNvPr id="68748" name="Freeform 231"/>
          <p:cNvSpPr>
            <a:spLocks/>
          </p:cNvSpPr>
          <p:nvPr/>
        </p:nvSpPr>
        <p:spPr bwMode="auto">
          <a:xfrm>
            <a:off x="8159750" y="4979988"/>
            <a:ext cx="36513" cy="236537"/>
          </a:xfrm>
          <a:custGeom>
            <a:avLst/>
            <a:gdLst>
              <a:gd name="T0" fmla="*/ 0 w 56"/>
              <a:gd name="T1" fmla="*/ 0 h 528"/>
              <a:gd name="T2" fmla="*/ 20406202 w 56"/>
              <a:gd name="T3" fmla="*/ 67432753 h 528"/>
              <a:gd name="T4" fmla="*/ 20406202 w 56"/>
              <a:gd name="T5" fmla="*/ 105965419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49" name="Freeform 232"/>
          <p:cNvSpPr>
            <a:spLocks/>
          </p:cNvSpPr>
          <p:nvPr/>
        </p:nvSpPr>
        <p:spPr bwMode="auto">
          <a:xfrm>
            <a:off x="8099425" y="4979988"/>
            <a:ext cx="31750" cy="214312"/>
          </a:xfrm>
          <a:custGeom>
            <a:avLst/>
            <a:gdLst>
              <a:gd name="T0" fmla="*/ 21001301 w 48"/>
              <a:gd name="T1" fmla="*/ 0 h 480"/>
              <a:gd name="T2" fmla="*/ 0 w 48"/>
              <a:gd name="T3" fmla="*/ 66980548 h 480"/>
              <a:gd name="T4" fmla="*/ 21001301 w 48"/>
              <a:gd name="T5" fmla="*/ 9568674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sp>
        <p:nvSpPr>
          <p:cNvPr id="68750" name="Freeform 233"/>
          <p:cNvSpPr>
            <a:spLocks/>
          </p:cNvSpPr>
          <p:nvPr/>
        </p:nvSpPr>
        <p:spPr bwMode="auto">
          <a:xfrm>
            <a:off x="8228013" y="4979988"/>
            <a:ext cx="50800" cy="220662"/>
          </a:xfrm>
          <a:custGeom>
            <a:avLst/>
            <a:gdLst>
              <a:gd name="T0" fmla="*/ 34357413 w 52"/>
              <a:gd name="T1" fmla="*/ 0 h 493"/>
              <a:gd name="T2" fmla="*/ 2863362 w 52"/>
              <a:gd name="T3" fmla="*/ 80735892 h 493"/>
              <a:gd name="T4" fmla="*/ 49627693 w 52"/>
              <a:gd name="T5" fmla="*/ 98766166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751" name="Oval 234"/>
          <p:cNvSpPr>
            <a:spLocks noChangeArrowheads="1"/>
          </p:cNvSpPr>
          <p:nvPr/>
        </p:nvSpPr>
        <p:spPr bwMode="auto">
          <a:xfrm flipH="1" flipV="1">
            <a:off x="8140700" y="5459413"/>
            <a:ext cx="146050"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52" name="Oval 235"/>
          <p:cNvSpPr>
            <a:spLocks noChangeArrowheads="1"/>
          </p:cNvSpPr>
          <p:nvPr/>
        </p:nvSpPr>
        <p:spPr bwMode="auto">
          <a:xfrm flipH="1" flipV="1">
            <a:off x="7997825" y="5459413"/>
            <a:ext cx="142875" cy="107950"/>
          </a:xfrm>
          <a:prstGeom prst="ellipse">
            <a:avLst/>
          </a:prstGeom>
          <a:solidFill>
            <a:srgbClr val="66FF66"/>
          </a:solidFill>
          <a:ln w="9525">
            <a:solidFill>
              <a:schemeClr val="tx1"/>
            </a:solidFill>
            <a:round/>
            <a:headEnd/>
            <a:tailEnd/>
          </a:ln>
        </p:spPr>
        <p:txBody>
          <a:bodyPr wrap="none" anchor="ctr"/>
          <a:lstStyle/>
          <a:p>
            <a:endParaRPr lang="en-US"/>
          </a:p>
        </p:txBody>
      </p:sp>
      <p:sp>
        <p:nvSpPr>
          <p:cNvPr id="68753" name="Oval 236"/>
          <p:cNvSpPr>
            <a:spLocks noChangeArrowheads="1"/>
          </p:cNvSpPr>
          <p:nvPr/>
        </p:nvSpPr>
        <p:spPr bwMode="auto">
          <a:xfrm flipH="1" flipV="1">
            <a:off x="7853363" y="5459413"/>
            <a:ext cx="144462" cy="107950"/>
          </a:xfrm>
          <a:prstGeom prst="ellipse">
            <a:avLst/>
          </a:prstGeom>
          <a:solidFill>
            <a:srgbClr val="66FF66"/>
          </a:solidFill>
          <a:ln w="9525">
            <a:solidFill>
              <a:schemeClr val="tx1"/>
            </a:solidFill>
            <a:round/>
            <a:headEnd/>
            <a:tailEnd/>
          </a:ln>
        </p:spPr>
        <p:txBody>
          <a:bodyPr wrap="none" anchor="ctr"/>
          <a:lstStyle/>
          <a:p>
            <a:endParaRPr lang="en-US"/>
          </a:p>
        </p:txBody>
      </p:sp>
      <p:grpSp>
        <p:nvGrpSpPr>
          <p:cNvPr id="264300" name="Group 237"/>
          <p:cNvGrpSpPr>
            <a:grpSpLocks/>
          </p:cNvGrpSpPr>
          <p:nvPr/>
        </p:nvGrpSpPr>
        <p:grpSpPr bwMode="auto">
          <a:xfrm flipH="1" flipV="1">
            <a:off x="7874000" y="5203825"/>
            <a:ext cx="96838" cy="257175"/>
            <a:chOff x="424" y="2880"/>
            <a:chExt cx="200" cy="768"/>
          </a:xfrm>
        </p:grpSpPr>
        <p:sp>
          <p:nvSpPr>
            <p:cNvPr id="68793" name="Freeform 238"/>
            <p:cNvSpPr>
              <a:spLocks/>
            </p:cNvSpPr>
            <p:nvPr/>
          </p:nvSpPr>
          <p:spPr bwMode="auto">
            <a:xfrm>
              <a:off x="528" y="2880"/>
              <a:ext cx="96" cy="768"/>
            </a:xfrm>
            <a:custGeom>
              <a:avLst/>
              <a:gdLst>
                <a:gd name="T0" fmla="*/ 0 w 104"/>
                <a:gd name="T1" fmla="*/ 0 h 768"/>
                <a:gd name="T2" fmla="*/ 82 w 104"/>
                <a:gd name="T3" fmla="*/ 336 h 768"/>
                <a:gd name="T4" fmla="*/ 41 w 104"/>
                <a:gd name="T5" fmla="*/ 624 h 768"/>
                <a:gd name="T6" fmla="*/ 82 w 104"/>
                <a:gd name="T7" fmla="*/ 768 h 768"/>
                <a:gd name="T8" fmla="*/ 0 60000 65536"/>
                <a:gd name="T9" fmla="*/ 0 60000 65536"/>
                <a:gd name="T10" fmla="*/ 0 60000 65536"/>
                <a:gd name="T11" fmla="*/ 0 60000 65536"/>
                <a:gd name="T12" fmla="*/ 0 w 104"/>
                <a:gd name="T13" fmla="*/ 0 h 768"/>
                <a:gd name="T14" fmla="*/ 104 w 104"/>
                <a:gd name="T15" fmla="*/ 768 h 768"/>
              </a:gdLst>
              <a:ahLst/>
              <a:cxnLst>
                <a:cxn ang="T8">
                  <a:pos x="T0" y="T1"/>
                </a:cxn>
                <a:cxn ang="T9">
                  <a:pos x="T2" y="T3"/>
                </a:cxn>
                <a:cxn ang="T10">
                  <a:pos x="T4" y="T5"/>
                </a:cxn>
                <a:cxn ang="T11">
                  <a:pos x="T6" y="T7"/>
                </a:cxn>
              </a:cxnLst>
              <a:rect l="T12" t="T13" r="T14" b="T15"/>
              <a:pathLst>
                <a:path w="104" h="768">
                  <a:moveTo>
                    <a:pt x="0" y="0"/>
                  </a:moveTo>
                  <a:cubicBezTo>
                    <a:pt x="44" y="116"/>
                    <a:pt x="88" y="232"/>
                    <a:pt x="96" y="336"/>
                  </a:cubicBezTo>
                  <a:cubicBezTo>
                    <a:pt x="104" y="440"/>
                    <a:pt x="48" y="552"/>
                    <a:pt x="48" y="624"/>
                  </a:cubicBezTo>
                  <a:cubicBezTo>
                    <a:pt x="48" y="696"/>
                    <a:pt x="72" y="732"/>
                    <a:pt x="96" y="768"/>
                  </a:cubicBezTo>
                </a:path>
              </a:pathLst>
            </a:custGeom>
            <a:noFill/>
            <a:ln w="9525">
              <a:solidFill>
                <a:schemeClr val="tx1"/>
              </a:solidFill>
              <a:round/>
              <a:headEnd/>
              <a:tailEnd/>
            </a:ln>
          </p:spPr>
          <p:txBody>
            <a:bodyPr wrap="none" anchor="ctr"/>
            <a:lstStyle/>
            <a:p>
              <a:endParaRPr lang="en-US"/>
            </a:p>
          </p:txBody>
        </p:sp>
        <p:sp>
          <p:nvSpPr>
            <p:cNvPr id="68794" name="Freeform 239"/>
            <p:cNvSpPr>
              <a:spLocks/>
            </p:cNvSpPr>
            <p:nvPr/>
          </p:nvSpPr>
          <p:spPr bwMode="auto">
            <a:xfrm>
              <a:off x="424" y="2880"/>
              <a:ext cx="104" cy="480"/>
            </a:xfrm>
            <a:custGeom>
              <a:avLst/>
              <a:gdLst>
                <a:gd name="T0" fmla="*/ 56 w 104"/>
                <a:gd name="T1" fmla="*/ 0 h 480"/>
                <a:gd name="T2" fmla="*/ 8 w 104"/>
                <a:gd name="T3" fmla="*/ 288 h 480"/>
                <a:gd name="T4" fmla="*/ 104 w 104"/>
                <a:gd name="T5" fmla="*/ 480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56" y="0"/>
                  </a:moveTo>
                  <a:cubicBezTo>
                    <a:pt x="28" y="104"/>
                    <a:pt x="0" y="208"/>
                    <a:pt x="8" y="288"/>
                  </a:cubicBezTo>
                  <a:cubicBezTo>
                    <a:pt x="16" y="368"/>
                    <a:pt x="60" y="424"/>
                    <a:pt x="104" y="480"/>
                  </a:cubicBezTo>
                </a:path>
              </a:pathLst>
            </a:custGeom>
            <a:noFill/>
            <a:ln w="9525">
              <a:solidFill>
                <a:schemeClr val="tx1"/>
              </a:solidFill>
              <a:round/>
              <a:headEnd/>
              <a:tailEnd/>
            </a:ln>
          </p:spPr>
          <p:txBody>
            <a:bodyPr wrap="none" anchor="ctr"/>
            <a:lstStyle/>
            <a:p>
              <a:endParaRPr lang="en-US"/>
            </a:p>
          </p:txBody>
        </p:sp>
      </p:grpSp>
      <p:grpSp>
        <p:nvGrpSpPr>
          <p:cNvPr id="264301" name="Group 240"/>
          <p:cNvGrpSpPr>
            <a:grpSpLocks/>
          </p:cNvGrpSpPr>
          <p:nvPr/>
        </p:nvGrpSpPr>
        <p:grpSpPr bwMode="auto">
          <a:xfrm flipH="1" flipV="1">
            <a:off x="8170863" y="5224463"/>
            <a:ext cx="95250" cy="236537"/>
            <a:chOff x="288" y="2784"/>
            <a:chExt cx="152" cy="528"/>
          </a:xfrm>
        </p:grpSpPr>
        <p:sp>
          <p:nvSpPr>
            <p:cNvPr id="68791" name="Freeform 241"/>
            <p:cNvSpPr>
              <a:spLocks/>
            </p:cNvSpPr>
            <p:nvPr/>
          </p:nvSpPr>
          <p:spPr bwMode="auto">
            <a:xfrm>
              <a:off x="384" y="2784"/>
              <a:ext cx="56" cy="528"/>
            </a:xfrm>
            <a:custGeom>
              <a:avLst/>
              <a:gdLst>
                <a:gd name="T0" fmla="*/ 0 w 56"/>
                <a:gd name="T1" fmla="*/ 0 h 528"/>
                <a:gd name="T2" fmla="*/ 48 w 56"/>
                <a:gd name="T3" fmla="*/ 336 h 528"/>
                <a:gd name="T4" fmla="*/ 48 w 56"/>
                <a:gd name="T5" fmla="*/ 528 h 528"/>
                <a:gd name="T6" fmla="*/ 0 60000 65536"/>
                <a:gd name="T7" fmla="*/ 0 60000 65536"/>
                <a:gd name="T8" fmla="*/ 0 60000 65536"/>
                <a:gd name="T9" fmla="*/ 0 w 56"/>
                <a:gd name="T10" fmla="*/ 0 h 528"/>
                <a:gd name="T11" fmla="*/ 56 w 56"/>
                <a:gd name="T12" fmla="*/ 528 h 528"/>
              </a:gdLst>
              <a:ahLst/>
              <a:cxnLst>
                <a:cxn ang="T6">
                  <a:pos x="T0" y="T1"/>
                </a:cxn>
                <a:cxn ang="T7">
                  <a:pos x="T2" y="T3"/>
                </a:cxn>
                <a:cxn ang="T8">
                  <a:pos x="T4" y="T5"/>
                </a:cxn>
              </a:cxnLst>
              <a:rect l="T9" t="T10" r="T11" b="T12"/>
              <a:pathLst>
                <a:path w="56" h="528">
                  <a:moveTo>
                    <a:pt x="0" y="0"/>
                  </a:moveTo>
                  <a:cubicBezTo>
                    <a:pt x="20" y="124"/>
                    <a:pt x="40" y="248"/>
                    <a:pt x="48" y="336"/>
                  </a:cubicBezTo>
                  <a:cubicBezTo>
                    <a:pt x="56" y="424"/>
                    <a:pt x="48" y="496"/>
                    <a:pt x="48" y="528"/>
                  </a:cubicBezTo>
                </a:path>
              </a:pathLst>
            </a:custGeom>
            <a:noFill/>
            <a:ln w="9525">
              <a:solidFill>
                <a:schemeClr val="tx1"/>
              </a:solidFill>
              <a:round/>
              <a:headEnd/>
              <a:tailEnd/>
            </a:ln>
          </p:spPr>
          <p:txBody>
            <a:bodyPr wrap="none" anchor="ctr"/>
            <a:lstStyle/>
            <a:p>
              <a:endParaRPr lang="en-US"/>
            </a:p>
          </p:txBody>
        </p:sp>
        <p:sp>
          <p:nvSpPr>
            <p:cNvPr id="68792" name="Freeform 242"/>
            <p:cNvSpPr>
              <a:spLocks/>
            </p:cNvSpPr>
            <p:nvPr/>
          </p:nvSpPr>
          <p:spPr bwMode="auto">
            <a:xfrm>
              <a:off x="288" y="2784"/>
              <a:ext cx="48" cy="480"/>
            </a:xfrm>
            <a:custGeom>
              <a:avLst/>
              <a:gdLst>
                <a:gd name="T0" fmla="*/ 48 w 48"/>
                <a:gd name="T1" fmla="*/ 0 h 480"/>
                <a:gd name="T2" fmla="*/ 0 w 48"/>
                <a:gd name="T3" fmla="*/ 336 h 480"/>
                <a:gd name="T4" fmla="*/ 48 w 48"/>
                <a:gd name="T5" fmla="*/ 480 h 480"/>
                <a:gd name="T6" fmla="*/ 0 60000 65536"/>
                <a:gd name="T7" fmla="*/ 0 60000 65536"/>
                <a:gd name="T8" fmla="*/ 0 60000 65536"/>
                <a:gd name="T9" fmla="*/ 0 w 48"/>
                <a:gd name="T10" fmla="*/ 0 h 480"/>
                <a:gd name="T11" fmla="*/ 48 w 48"/>
                <a:gd name="T12" fmla="*/ 480 h 480"/>
              </a:gdLst>
              <a:ahLst/>
              <a:cxnLst>
                <a:cxn ang="T6">
                  <a:pos x="T0" y="T1"/>
                </a:cxn>
                <a:cxn ang="T7">
                  <a:pos x="T2" y="T3"/>
                </a:cxn>
                <a:cxn ang="T8">
                  <a:pos x="T4" y="T5"/>
                </a:cxn>
              </a:cxnLst>
              <a:rect l="T9" t="T10" r="T11" b="T12"/>
              <a:pathLst>
                <a:path w="48" h="480">
                  <a:moveTo>
                    <a:pt x="48" y="0"/>
                  </a:moveTo>
                  <a:cubicBezTo>
                    <a:pt x="24" y="128"/>
                    <a:pt x="0" y="256"/>
                    <a:pt x="0" y="336"/>
                  </a:cubicBezTo>
                  <a:cubicBezTo>
                    <a:pt x="0" y="416"/>
                    <a:pt x="24" y="448"/>
                    <a:pt x="48" y="480"/>
                  </a:cubicBezTo>
                </a:path>
              </a:pathLst>
            </a:custGeom>
            <a:noFill/>
            <a:ln w="9525">
              <a:solidFill>
                <a:schemeClr val="tx1"/>
              </a:solidFill>
              <a:round/>
              <a:headEnd/>
              <a:tailEnd/>
            </a:ln>
          </p:spPr>
          <p:txBody>
            <a:bodyPr wrap="none" anchor="ctr"/>
            <a:lstStyle/>
            <a:p>
              <a:endParaRPr lang="en-US"/>
            </a:p>
          </p:txBody>
        </p:sp>
      </p:grpSp>
      <p:grpSp>
        <p:nvGrpSpPr>
          <p:cNvPr id="264302" name="Group 243"/>
          <p:cNvGrpSpPr>
            <a:grpSpLocks/>
          </p:cNvGrpSpPr>
          <p:nvPr/>
        </p:nvGrpSpPr>
        <p:grpSpPr bwMode="auto">
          <a:xfrm flipH="1" flipV="1">
            <a:off x="7988300" y="5211763"/>
            <a:ext cx="150813" cy="249237"/>
            <a:chOff x="367" y="2605"/>
            <a:chExt cx="151" cy="559"/>
          </a:xfrm>
        </p:grpSpPr>
        <p:sp>
          <p:nvSpPr>
            <p:cNvPr id="68789" name="Freeform 244"/>
            <p:cNvSpPr>
              <a:spLocks/>
            </p:cNvSpPr>
            <p:nvPr/>
          </p:nvSpPr>
          <p:spPr bwMode="auto">
            <a:xfrm>
              <a:off x="367" y="2605"/>
              <a:ext cx="52" cy="493"/>
            </a:xfrm>
            <a:custGeom>
              <a:avLst/>
              <a:gdLst>
                <a:gd name="T0" fmla="*/ 36 w 52"/>
                <a:gd name="T1" fmla="*/ 0 h 493"/>
                <a:gd name="T2" fmla="*/ 3 w 52"/>
                <a:gd name="T3" fmla="*/ 403 h 493"/>
                <a:gd name="T4" fmla="*/ 52 w 52"/>
                <a:gd name="T5" fmla="*/ 493 h 493"/>
                <a:gd name="T6" fmla="*/ 0 60000 65536"/>
                <a:gd name="T7" fmla="*/ 0 60000 65536"/>
                <a:gd name="T8" fmla="*/ 0 60000 65536"/>
                <a:gd name="T9" fmla="*/ 0 w 52"/>
                <a:gd name="T10" fmla="*/ 0 h 493"/>
                <a:gd name="T11" fmla="*/ 52 w 52"/>
                <a:gd name="T12" fmla="*/ 493 h 493"/>
              </a:gdLst>
              <a:ahLst/>
              <a:cxnLst>
                <a:cxn ang="T6">
                  <a:pos x="T0" y="T1"/>
                </a:cxn>
                <a:cxn ang="T7">
                  <a:pos x="T2" y="T3"/>
                </a:cxn>
                <a:cxn ang="T8">
                  <a:pos x="T4" y="T5"/>
                </a:cxn>
              </a:cxnLst>
              <a:rect l="T9" t="T10" r="T11" b="T12"/>
              <a:pathLst>
                <a:path w="52" h="493">
                  <a:moveTo>
                    <a:pt x="36" y="0"/>
                  </a:moveTo>
                  <a:cubicBezTo>
                    <a:pt x="18" y="160"/>
                    <a:pt x="0" y="321"/>
                    <a:pt x="3" y="403"/>
                  </a:cubicBezTo>
                  <a:cubicBezTo>
                    <a:pt x="6" y="485"/>
                    <a:pt x="43" y="477"/>
                    <a:pt x="52" y="493"/>
                  </a:cubicBezTo>
                </a:path>
              </a:pathLst>
            </a:custGeom>
            <a:noFill/>
            <a:ln w="9525">
              <a:solidFill>
                <a:schemeClr val="tx1"/>
              </a:solidFill>
              <a:round/>
              <a:headEnd/>
              <a:tailEnd/>
            </a:ln>
          </p:spPr>
          <p:txBody>
            <a:bodyPr wrap="none" anchor="ctr"/>
            <a:lstStyle/>
            <a:p>
              <a:endParaRPr lang="en-US"/>
            </a:p>
          </p:txBody>
        </p:sp>
        <p:sp>
          <p:nvSpPr>
            <p:cNvPr id="68790" name="Freeform 245"/>
            <p:cNvSpPr>
              <a:spLocks/>
            </p:cNvSpPr>
            <p:nvPr/>
          </p:nvSpPr>
          <p:spPr bwMode="auto">
            <a:xfrm>
              <a:off x="449" y="2614"/>
              <a:ext cx="69" cy="550"/>
            </a:xfrm>
            <a:custGeom>
              <a:avLst/>
              <a:gdLst>
                <a:gd name="T0" fmla="*/ 3 w 69"/>
                <a:gd name="T1" fmla="*/ 0 h 550"/>
                <a:gd name="T2" fmla="*/ 11 w 69"/>
                <a:gd name="T3" fmla="*/ 287 h 550"/>
                <a:gd name="T4" fmla="*/ 69 w 69"/>
                <a:gd name="T5" fmla="*/ 550 h 550"/>
                <a:gd name="T6" fmla="*/ 0 60000 65536"/>
                <a:gd name="T7" fmla="*/ 0 60000 65536"/>
                <a:gd name="T8" fmla="*/ 0 60000 65536"/>
                <a:gd name="T9" fmla="*/ 0 w 69"/>
                <a:gd name="T10" fmla="*/ 0 h 550"/>
                <a:gd name="T11" fmla="*/ 69 w 69"/>
                <a:gd name="T12" fmla="*/ 550 h 550"/>
              </a:gdLst>
              <a:ahLst/>
              <a:cxnLst>
                <a:cxn ang="T6">
                  <a:pos x="T0" y="T1"/>
                </a:cxn>
                <a:cxn ang="T7">
                  <a:pos x="T2" y="T3"/>
                </a:cxn>
                <a:cxn ang="T8">
                  <a:pos x="T4" y="T5"/>
                </a:cxn>
              </a:cxnLst>
              <a:rect l="T9" t="T10" r="T11" b="T12"/>
              <a:pathLst>
                <a:path w="69" h="550">
                  <a:moveTo>
                    <a:pt x="3" y="0"/>
                  </a:moveTo>
                  <a:cubicBezTo>
                    <a:pt x="1" y="97"/>
                    <a:pt x="0" y="195"/>
                    <a:pt x="11" y="287"/>
                  </a:cubicBezTo>
                  <a:cubicBezTo>
                    <a:pt x="22" y="379"/>
                    <a:pt x="45" y="464"/>
                    <a:pt x="69" y="550"/>
                  </a:cubicBezTo>
                </a:path>
              </a:pathLst>
            </a:custGeom>
            <a:noFill/>
            <a:ln w="9525">
              <a:solidFill>
                <a:schemeClr val="tx1"/>
              </a:solidFill>
              <a:round/>
              <a:headEnd/>
              <a:tailEnd/>
            </a:ln>
          </p:spPr>
          <p:txBody>
            <a:bodyPr wrap="none" anchor="ctr"/>
            <a:lstStyle/>
            <a:p>
              <a:endParaRPr lang="en-US"/>
            </a:p>
          </p:txBody>
        </p:sp>
      </p:grpSp>
      <p:sp>
        <p:nvSpPr>
          <p:cNvPr id="68757" name="Freeform 246"/>
          <p:cNvSpPr>
            <a:spLocks/>
          </p:cNvSpPr>
          <p:nvPr/>
        </p:nvSpPr>
        <p:spPr bwMode="auto">
          <a:xfrm>
            <a:off x="7493000" y="4773613"/>
            <a:ext cx="374650" cy="871537"/>
          </a:xfrm>
          <a:custGeom>
            <a:avLst/>
            <a:gdLst>
              <a:gd name="T0" fmla="*/ 201643379 w 344"/>
              <a:gd name="T1" fmla="*/ 9322782 h 1211"/>
              <a:gd name="T2" fmla="*/ 55748789 w 344"/>
              <a:gd name="T3" fmla="*/ 35219880 h 1211"/>
              <a:gd name="T4" fmla="*/ 26094807 w 344"/>
              <a:gd name="T5" fmla="*/ 73548072 h 1211"/>
              <a:gd name="T6" fmla="*/ 35584122 w 344"/>
              <a:gd name="T7" fmla="*/ 218054817 h 1211"/>
              <a:gd name="T8" fmla="*/ 65237014 w 344"/>
              <a:gd name="T9" fmla="*/ 256382278 h 1211"/>
              <a:gd name="T10" fmla="*/ 84215661 w 344"/>
              <a:gd name="T11" fmla="*/ 281761915 h 1211"/>
              <a:gd name="T12" fmla="*/ 46259474 w 344"/>
              <a:gd name="T13" fmla="*/ 490493233 h 1211"/>
              <a:gd name="T14" fmla="*/ 298906473 w 344"/>
              <a:gd name="T15" fmla="*/ 601333839 h 1211"/>
              <a:gd name="T16" fmla="*/ 367702644 w 344"/>
              <a:gd name="T17" fmla="*/ 550057114 h 1211"/>
              <a:gd name="T18" fmla="*/ 358213329 w 344"/>
              <a:gd name="T19" fmla="*/ 448021835 h 1211"/>
              <a:gd name="T20" fmla="*/ 298906473 w 344"/>
              <a:gd name="T21" fmla="*/ 371366102 h 1211"/>
              <a:gd name="T22" fmla="*/ 338048672 w 344"/>
              <a:gd name="T23" fmla="*/ 188531918 h 1211"/>
              <a:gd name="T24" fmla="*/ 367702644 w 344"/>
              <a:gd name="T25" fmla="*/ 150203737 h 1211"/>
              <a:gd name="T26" fmla="*/ 377190870 w 344"/>
              <a:gd name="T27" fmla="*/ 137255192 h 1211"/>
              <a:gd name="T28" fmla="*/ 319071131 w 344"/>
              <a:gd name="T29" fmla="*/ 43507034 h 1211"/>
              <a:gd name="T30" fmla="*/ 250274892 w 344"/>
              <a:gd name="T31" fmla="*/ 13984175 h 1211"/>
              <a:gd name="T32" fmla="*/ 220620919 w 344"/>
              <a:gd name="T33" fmla="*/ 5179563 h 1211"/>
              <a:gd name="T34" fmla="*/ 201643379 w 344"/>
              <a:gd name="T35" fmla="*/ 9322782 h 1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1211"/>
              <a:gd name="T56" fmla="*/ 344 w 344"/>
              <a:gd name="T57" fmla="*/ 1211 h 1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1211">
                <a:moveTo>
                  <a:pt x="170" y="18"/>
                </a:moveTo>
                <a:cubicBezTo>
                  <a:pt x="114" y="0"/>
                  <a:pt x="83" y="30"/>
                  <a:pt x="47" y="68"/>
                </a:cubicBezTo>
                <a:cubicBezTo>
                  <a:pt x="27" y="125"/>
                  <a:pt x="35" y="101"/>
                  <a:pt x="22" y="142"/>
                </a:cubicBezTo>
                <a:cubicBezTo>
                  <a:pt x="25" y="235"/>
                  <a:pt x="23" y="328"/>
                  <a:pt x="30" y="421"/>
                </a:cubicBezTo>
                <a:cubicBezTo>
                  <a:pt x="32" y="447"/>
                  <a:pt x="47" y="470"/>
                  <a:pt x="55" y="495"/>
                </a:cubicBezTo>
                <a:cubicBezTo>
                  <a:pt x="60" y="511"/>
                  <a:pt x="71" y="544"/>
                  <a:pt x="71" y="544"/>
                </a:cubicBezTo>
                <a:cubicBezTo>
                  <a:pt x="66" y="684"/>
                  <a:pt x="58" y="811"/>
                  <a:pt x="39" y="947"/>
                </a:cubicBezTo>
                <a:cubicBezTo>
                  <a:pt x="49" y="1211"/>
                  <a:pt x="0" y="1172"/>
                  <a:pt x="252" y="1161"/>
                </a:cubicBezTo>
                <a:cubicBezTo>
                  <a:pt x="295" y="1118"/>
                  <a:pt x="296" y="1118"/>
                  <a:pt x="310" y="1062"/>
                </a:cubicBezTo>
                <a:cubicBezTo>
                  <a:pt x="307" y="996"/>
                  <a:pt x="309" y="930"/>
                  <a:pt x="302" y="865"/>
                </a:cubicBezTo>
                <a:cubicBezTo>
                  <a:pt x="297" y="819"/>
                  <a:pt x="267" y="763"/>
                  <a:pt x="252" y="717"/>
                </a:cubicBezTo>
                <a:cubicBezTo>
                  <a:pt x="256" y="572"/>
                  <a:pt x="215" y="469"/>
                  <a:pt x="285" y="364"/>
                </a:cubicBezTo>
                <a:cubicBezTo>
                  <a:pt x="303" y="308"/>
                  <a:pt x="281" y="376"/>
                  <a:pt x="310" y="290"/>
                </a:cubicBezTo>
                <a:cubicBezTo>
                  <a:pt x="313" y="282"/>
                  <a:pt x="318" y="265"/>
                  <a:pt x="318" y="265"/>
                </a:cubicBezTo>
                <a:cubicBezTo>
                  <a:pt x="304" y="0"/>
                  <a:pt x="344" y="164"/>
                  <a:pt x="269" y="84"/>
                </a:cubicBezTo>
                <a:cubicBezTo>
                  <a:pt x="253" y="40"/>
                  <a:pt x="268" y="65"/>
                  <a:pt x="211" y="27"/>
                </a:cubicBezTo>
                <a:cubicBezTo>
                  <a:pt x="203" y="21"/>
                  <a:pt x="186" y="10"/>
                  <a:pt x="186" y="10"/>
                </a:cubicBezTo>
                <a:cubicBezTo>
                  <a:pt x="159" y="19"/>
                  <a:pt x="154" y="18"/>
                  <a:pt x="170" y="18"/>
                </a:cubicBezTo>
                <a:close/>
              </a:path>
            </a:pathLst>
          </a:custGeom>
          <a:solidFill>
            <a:srgbClr val="3366FF"/>
          </a:solidFill>
          <a:ln w="9525">
            <a:solidFill>
              <a:schemeClr val="tx1"/>
            </a:solidFill>
            <a:round/>
            <a:headEnd/>
            <a:tailEnd/>
          </a:ln>
        </p:spPr>
        <p:txBody>
          <a:bodyPr wrap="none" anchor="ctr"/>
          <a:lstStyle/>
          <a:p>
            <a:endParaRPr lang="en-US"/>
          </a:p>
        </p:txBody>
      </p:sp>
      <p:sp>
        <p:nvSpPr>
          <p:cNvPr id="68758" name="Freeform 247"/>
          <p:cNvSpPr>
            <a:spLocks/>
          </p:cNvSpPr>
          <p:nvPr/>
        </p:nvSpPr>
        <p:spPr bwMode="auto">
          <a:xfrm>
            <a:off x="5705475" y="4768850"/>
            <a:ext cx="373063" cy="871538"/>
          </a:xfrm>
          <a:custGeom>
            <a:avLst/>
            <a:gdLst>
              <a:gd name="T0" fmla="*/ 199938991 w 344"/>
              <a:gd name="T1" fmla="*/ 9322793 h 1211"/>
              <a:gd name="T2" fmla="*/ 55277306 w 344"/>
              <a:gd name="T3" fmla="*/ 35220640 h 1211"/>
              <a:gd name="T4" fmla="*/ 25874738 w 344"/>
              <a:gd name="T5" fmla="*/ 73548156 h 1211"/>
              <a:gd name="T6" fmla="*/ 35283731 w 344"/>
              <a:gd name="T7" fmla="*/ 218055067 h 1211"/>
              <a:gd name="T8" fmla="*/ 64686299 w 344"/>
              <a:gd name="T9" fmla="*/ 256383292 h 1211"/>
              <a:gd name="T10" fmla="*/ 83503216 w 344"/>
              <a:gd name="T11" fmla="*/ 281762238 h 1211"/>
              <a:gd name="T12" fmla="*/ 45868313 w 344"/>
              <a:gd name="T13" fmla="*/ 490494516 h 1211"/>
              <a:gd name="T14" fmla="*/ 296379063 w 344"/>
              <a:gd name="T15" fmla="*/ 601335249 h 1211"/>
              <a:gd name="T16" fmla="*/ 364594259 w 344"/>
              <a:gd name="T17" fmla="*/ 550058464 h 1211"/>
              <a:gd name="T18" fmla="*/ 355185267 w 344"/>
              <a:gd name="T19" fmla="*/ 448023068 h 1211"/>
              <a:gd name="T20" fmla="*/ 296379063 w 344"/>
              <a:gd name="T21" fmla="*/ 371367248 h 1211"/>
              <a:gd name="T22" fmla="*/ 335190615 w 344"/>
              <a:gd name="T23" fmla="*/ 188532134 h 1211"/>
              <a:gd name="T24" fmla="*/ 364594259 w 344"/>
              <a:gd name="T25" fmla="*/ 150204629 h 1211"/>
              <a:gd name="T26" fmla="*/ 374002167 w 344"/>
              <a:gd name="T27" fmla="*/ 137255350 h 1211"/>
              <a:gd name="T28" fmla="*/ 316373715 w 344"/>
              <a:gd name="T29" fmla="*/ 43507804 h 1211"/>
              <a:gd name="T30" fmla="*/ 248158451 w 344"/>
              <a:gd name="T31" fmla="*/ 13984191 h 1211"/>
              <a:gd name="T32" fmla="*/ 218755891 w 344"/>
              <a:gd name="T33" fmla="*/ 5179569 h 1211"/>
              <a:gd name="T34" fmla="*/ 199938991 w 344"/>
              <a:gd name="T35" fmla="*/ 9322793 h 1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1211"/>
              <a:gd name="T56" fmla="*/ 344 w 344"/>
              <a:gd name="T57" fmla="*/ 1211 h 1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1211">
                <a:moveTo>
                  <a:pt x="170" y="18"/>
                </a:moveTo>
                <a:cubicBezTo>
                  <a:pt x="114" y="0"/>
                  <a:pt x="83" y="30"/>
                  <a:pt x="47" y="68"/>
                </a:cubicBezTo>
                <a:cubicBezTo>
                  <a:pt x="27" y="125"/>
                  <a:pt x="35" y="101"/>
                  <a:pt x="22" y="142"/>
                </a:cubicBezTo>
                <a:cubicBezTo>
                  <a:pt x="25" y="235"/>
                  <a:pt x="23" y="328"/>
                  <a:pt x="30" y="421"/>
                </a:cubicBezTo>
                <a:cubicBezTo>
                  <a:pt x="32" y="447"/>
                  <a:pt x="47" y="470"/>
                  <a:pt x="55" y="495"/>
                </a:cubicBezTo>
                <a:cubicBezTo>
                  <a:pt x="60" y="511"/>
                  <a:pt x="71" y="544"/>
                  <a:pt x="71" y="544"/>
                </a:cubicBezTo>
                <a:cubicBezTo>
                  <a:pt x="66" y="684"/>
                  <a:pt x="58" y="811"/>
                  <a:pt x="39" y="947"/>
                </a:cubicBezTo>
                <a:cubicBezTo>
                  <a:pt x="49" y="1211"/>
                  <a:pt x="0" y="1172"/>
                  <a:pt x="252" y="1161"/>
                </a:cubicBezTo>
                <a:cubicBezTo>
                  <a:pt x="295" y="1118"/>
                  <a:pt x="296" y="1118"/>
                  <a:pt x="310" y="1062"/>
                </a:cubicBezTo>
                <a:cubicBezTo>
                  <a:pt x="307" y="996"/>
                  <a:pt x="309" y="930"/>
                  <a:pt x="302" y="865"/>
                </a:cubicBezTo>
                <a:cubicBezTo>
                  <a:pt x="297" y="819"/>
                  <a:pt x="267" y="763"/>
                  <a:pt x="252" y="717"/>
                </a:cubicBezTo>
                <a:cubicBezTo>
                  <a:pt x="256" y="572"/>
                  <a:pt x="215" y="469"/>
                  <a:pt x="285" y="364"/>
                </a:cubicBezTo>
                <a:cubicBezTo>
                  <a:pt x="303" y="308"/>
                  <a:pt x="281" y="376"/>
                  <a:pt x="310" y="290"/>
                </a:cubicBezTo>
                <a:cubicBezTo>
                  <a:pt x="313" y="282"/>
                  <a:pt x="318" y="265"/>
                  <a:pt x="318" y="265"/>
                </a:cubicBezTo>
                <a:cubicBezTo>
                  <a:pt x="304" y="0"/>
                  <a:pt x="344" y="164"/>
                  <a:pt x="269" y="84"/>
                </a:cubicBezTo>
                <a:cubicBezTo>
                  <a:pt x="253" y="40"/>
                  <a:pt x="268" y="65"/>
                  <a:pt x="211" y="27"/>
                </a:cubicBezTo>
                <a:cubicBezTo>
                  <a:pt x="203" y="21"/>
                  <a:pt x="186" y="10"/>
                  <a:pt x="186" y="10"/>
                </a:cubicBezTo>
                <a:cubicBezTo>
                  <a:pt x="159" y="19"/>
                  <a:pt x="154" y="18"/>
                  <a:pt x="170" y="18"/>
                </a:cubicBezTo>
                <a:close/>
              </a:path>
            </a:pathLst>
          </a:custGeom>
          <a:solidFill>
            <a:srgbClr val="3366FF"/>
          </a:solidFill>
          <a:ln w="9525">
            <a:solidFill>
              <a:schemeClr val="tx1"/>
            </a:solidFill>
            <a:round/>
            <a:headEnd/>
            <a:tailEnd/>
          </a:ln>
        </p:spPr>
        <p:txBody>
          <a:bodyPr wrap="none" anchor="ctr"/>
          <a:lstStyle/>
          <a:p>
            <a:endParaRPr lang="en-US"/>
          </a:p>
        </p:txBody>
      </p:sp>
      <p:sp>
        <p:nvSpPr>
          <p:cNvPr id="68759" name="AutoShape 248"/>
          <p:cNvSpPr>
            <a:spLocks noChangeArrowheads="1"/>
          </p:cNvSpPr>
          <p:nvPr/>
        </p:nvSpPr>
        <p:spPr bwMode="auto">
          <a:xfrm>
            <a:off x="6246813" y="5108575"/>
            <a:ext cx="547687" cy="192088"/>
          </a:xfrm>
          <a:prstGeom prst="rightArrow">
            <a:avLst>
              <a:gd name="adj1" fmla="val 50000"/>
              <a:gd name="adj2" fmla="val 71281"/>
            </a:avLst>
          </a:prstGeom>
          <a:solidFill>
            <a:schemeClr val="tx2"/>
          </a:solidFill>
          <a:ln w="66675">
            <a:solidFill>
              <a:schemeClr val="tx2"/>
            </a:solidFill>
            <a:miter lim="800000"/>
            <a:headEnd/>
            <a:tailEnd/>
          </a:ln>
        </p:spPr>
        <p:txBody>
          <a:bodyPr wrap="none" anchor="ctr"/>
          <a:lstStyle/>
          <a:p>
            <a:endParaRPr lang="en-US"/>
          </a:p>
        </p:txBody>
      </p:sp>
      <p:sp>
        <p:nvSpPr>
          <p:cNvPr id="68760" name="Text Box 249"/>
          <p:cNvSpPr txBox="1">
            <a:spLocks noChangeArrowheads="1"/>
          </p:cNvSpPr>
          <p:nvPr/>
        </p:nvSpPr>
        <p:spPr bwMode="auto">
          <a:xfrm>
            <a:off x="8140700" y="4225925"/>
            <a:ext cx="420688" cy="457200"/>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in</a:t>
            </a:r>
          </a:p>
        </p:txBody>
      </p:sp>
      <p:sp>
        <p:nvSpPr>
          <p:cNvPr id="68761" name="Text Box 250"/>
          <p:cNvSpPr txBox="1">
            <a:spLocks noChangeArrowheads="1"/>
          </p:cNvSpPr>
          <p:nvPr/>
        </p:nvSpPr>
        <p:spPr bwMode="auto">
          <a:xfrm>
            <a:off x="8178800" y="5699125"/>
            <a:ext cx="573088" cy="457200"/>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out</a:t>
            </a:r>
          </a:p>
        </p:txBody>
      </p:sp>
      <p:sp>
        <p:nvSpPr>
          <p:cNvPr id="68762" name="Text Box 251"/>
          <p:cNvSpPr txBox="1">
            <a:spLocks noChangeArrowheads="1"/>
          </p:cNvSpPr>
          <p:nvPr/>
        </p:nvSpPr>
        <p:spPr bwMode="auto">
          <a:xfrm>
            <a:off x="5873750" y="5883275"/>
            <a:ext cx="2006600" cy="822325"/>
          </a:xfrm>
          <a:prstGeom prst="rect">
            <a:avLst/>
          </a:prstGeom>
          <a:noFill/>
          <a:ln w="9525">
            <a:noFill/>
            <a:miter lim="800000"/>
            <a:headEnd/>
            <a:tailEnd/>
          </a:ln>
        </p:spPr>
        <p:txBody>
          <a:bodyPr>
            <a:spAutoFit/>
          </a:bodyPr>
          <a:lstStyle/>
          <a:p>
            <a:pPr algn="l" eaLnBrk="0" hangingPunct="0"/>
            <a:r>
              <a:rPr lang="en-US" sz="2400">
                <a:latin typeface="Times New Roman" pitchFamily="18" charset="0"/>
              </a:rPr>
              <a:t>Na</a:t>
            </a:r>
            <a:r>
              <a:rPr lang="en-US" sz="2400" baseline="30000">
                <a:latin typeface="Times New Roman" pitchFamily="18" charset="0"/>
              </a:rPr>
              <a:t>+ </a:t>
            </a:r>
            <a:r>
              <a:rPr lang="en-US" sz="2400">
                <a:latin typeface="Times New Roman" pitchFamily="18" charset="0"/>
              </a:rPr>
              <a:t>and other ions</a:t>
            </a:r>
          </a:p>
        </p:txBody>
      </p:sp>
      <p:sp>
        <p:nvSpPr>
          <p:cNvPr id="35995" name="Text Box 252"/>
          <p:cNvSpPr txBox="1">
            <a:spLocks noChangeArrowheads="1"/>
          </p:cNvSpPr>
          <p:nvPr/>
        </p:nvSpPr>
        <p:spPr bwMode="auto">
          <a:xfrm>
            <a:off x="0" y="685800"/>
            <a:ext cx="8763000" cy="3721100"/>
          </a:xfrm>
          <a:prstGeom prst="rect">
            <a:avLst/>
          </a:prstGeom>
          <a:noFill/>
          <a:ln w="9525">
            <a:noFill/>
            <a:miter lim="800000"/>
            <a:headEnd/>
            <a:tailEnd/>
          </a:ln>
        </p:spPr>
        <p:txBody>
          <a:bodyPr>
            <a:spAutoFit/>
          </a:bodyPr>
          <a:lstStyle/>
          <a:p>
            <a:pPr marL="800100" lvl="1" indent="-342900" eaLnBrk="0" hangingPunct="0">
              <a:buFontTx/>
              <a:buAutoNum type="arabicParenR"/>
              <a:defRPr/>
            </a:pPr>
            <a:r>
              <a:rPr lang="en-US" sz="1800" b="1" dirty="0">
                <a:solidFill>
                  <a:schemeClr val="tx2"/>
                </a:solidFill>
                <a:latin typeface="Times"/>
              </a:rPr>
              <a:t>Allow simple diffusion</a:t>
            </a:r>
          </a:p>
          <a:p>
            <a:pPr marL="800100" lvl="1" indent="-342900" eaLnBrk="0" hangingPunct="0">
              <a:buFontTx/>
              <a:buAutoNum type="arabicParenR"/>
              <a:defRPr/>
            </a:pPr>
            <a:r>
              <a:rPr lang="en-US" sz="1800" b="1" dirty="0">
                <a:solidFill>
                  <a:schemeClr val="tx2"/>
                </a:solidFill>
                <a:latin typeface="Times"/>
              </a:rPr>
              <a:t>Can open and close</a:t>
            </a:r>
          </a:p>
          <a:p>
            <a:pPr marL="800100" lvl="1" indent="-342900" eaLnBrk="0" hangingPunct="0">
              <a:buFontTx/>
              <a:buAutoNum type="arabicParenR"/>
              <a:defRPr/>
            </a:pPr>
            <a:r>
              <a:rPr lang="en-US" sz="1800" b="1" dirty="0">
                <a:solidFill>
                  <a:schemeClr val="tx2"/>
                </a:solidFill>
                <a:latin typeface="Times"/>
              </a:rPr>
              <a:t>Are selective</a:t>
            </a:r>
          </a:p>
          <a:p>
            <a:pPr lvl="2">
              <a:defRPr/>
            </a:pPr>
            <a:r>
              <a:rPr lang="en-US" sz="1800" dirty="0">
                <a:latin typeface="Times"/>
              </a:rPr>
              <a:t>  </a:t>
            </a:r>
            <a:r>
              <a:rPr lang="en-US" sz="1800" dirty="0" err="1"/>
              <a:t>VGC</a:t>
            </a:r>
            <a:r>
              <a:rPr lang="en-US" sz="1800" dirty="0"/>
              <a:t> (</a:t>
            </a:r>
            <a:r>
              <a:rPr lang="en-US" sz="1800" dirty="0">
                <a:solidFill>
                  <a:srgbClr val="3333FF"/>
                </a:solidFill>
              </a:rPr>
              <a:t>Voltage-gated channels</a:t>
            </a:r>
            <a:r>
              <a:rPr lang="en-US" sz="1800" dirty="0"/>
              <a:t>):  Open/close depending on the </a:t>
            </a:r>
            <a:r>
              <a:rPr lang="en-US" sz="1800" u="sng" dirty="0"/>
              <a:t>voltage</a:t>
            </a:r>
            <a:r>
              <a:rPr lang="en-US" sz="1800" dirty="0"/>
              <a:t> across the membrane</a:t>
            </a:r>
          </a:p>
          <a:p>
            <a:pPr lvl="1">
              <a:defRPr/>
            </a:pPr>
            <a:r>
              <a:rPr lang="en-US" sz="1800" dirty="0"/>
              <a:t>Na+ </a:t>
            </a:r>
            <a:r>
              <a:rPr lang="en-US" sz="1800" dirty="0" err="1"/>
              <a:t>VGC</a:t>
            </a:r>
            <a:r>
              <a:rPr lang="en-US" sz="1800" dirty="0"/>
              <a:t>, K+ </a:t>
            </a:r>
            <a:r>
              <a:rPr lang="en-US" sz="1800" dirty="0" err="1"/>
              <a:t>VGC</a:t>
            </a:r>
            <a:r>
              <a:rPr lang="en-US" sz="1800" dirty="0"/>
              <a:t>, Ca++</a:t>
            </a:r>
            <a:r>
              <a:rPr lang="en-US" sz="1800" dirty="0" err="1"/>
              <a:t>VGC</a:t>
            </a:r>
            <a:r>
              <a:rPr lang="en-US" sz="1800" dirty="0"/>
              <a:t>  </a:t>
            </a:r>
          </a:p>
          <a:p>
            <a:pPr lvl="1">
              <a:defRPr/>
            </a:pPr>
            <a:r>
              <a:rPr lang="en-US" sz="1800" dirty="0"/>
              <a:t>Located on the axon, at hillock and beyond</a:t>
            </a:r>
          </a:p>
          <a:p>
            <a:pPr>
              <a:defRPr/>
            </a:pPr>
            <a:endParaRPr lang="en-US" sz="1800" dirty="0"/>
          </a:p>
          <a:p>
            <a:pPr>
              <a:defRPr/>
            </a:pPr>
            <a:r>
              <a:rPr lang="en-US" sz="1800" dirty="0" smtClean="0"/>
              <a:t>           LGC </a:t>
            </a:r>
            <a:r>
              <a:rPr lang="en-US" sz="1800" dirty="0"/>
              <a:t>(</a:t>
            </a:r>
            <a:r>
              <a:rPr lang="en-US" sz="1800" dirty="0">
                <a:solidFill>
                  <a:srgbClr val="3333FF"/>
                </a:solidFill>
              </a:rPr>
              <a:t>Ligand-gated channels</a:t>
            </a:r>
            <a:r>
              <a:rPr lang="en-US" sz="1800" dirty="0"/>
              <a:t>): are not dependent on membrane potential but </a:t>
            </a:r>
            <a:r>
              <a:rPr lang="en-US" sz="1800" u="sng" dirty="0"/>
              <a:t>binding </a:t>
            </a:r>
            <a:endParaRPr lang="en-US" sz="1800" u="sng" dirty="0" smtClean="0"/>
          </a:p>
          <a:p>
            <a:pPr>
              <a:defRPr/>
            </a:pPr>
            <a:r>
              <a:rPr lang="en-US" u="sng" dirty="0" smtClean="0"/>
              <a:t>   </a:t>
            </a:r>
            <a:r>
              <a:rPr lang="en-US" dirty="0" smtClean="0"/>
              <a:t>       </a:t>
            </a:r>
            <a:r>
              <a:rPr lang="en-US" u="sng" dirty="0" smtClean="0"/>
              <a:t> </a:t>
            </a:r>
            <a:r>
              <a:rPr lang="en-US" sz="1800" u="sng" dirty="0" smtClean="0"/>
              <a:t>of</a:t>
            </a:r>
            <a:r>
              <a:rPr lang="en-US" sz="1800" dirty="0" smtClean="0"/>
              <a:t> </a:t>
            </a:r>
            <a:r>
              <a:rPr lang="en-US" sz="1800" u="sng" dirty="0" err="1"/>
              <a:t>ligands</a:t>
            </a:r>
            <a:r>
              <a:rPr lang="en-US" sz="1800" dirty="0"/>
              <a:t> (e.g. neurotransmitters)</a:t>
            </a:r>
          </a:p>
          <a:p>
            <a:pPr lvl="1">
              <a:defRPr/>
            </a:pPr>
            <a:r>
              <a:rPr lang="en-US" sz="1800" dirty="0"/>
              <a:t>Neurotransmitter receptors </a:t>
            </a:r>
          </a:p>
          <a:p>
            <a:pPr lvl="1">
              <a:defRPr/>
            </a:pPr>
            <a:r>
              <a:rPr lang="en-US" sz="1800" dirty="0"/>
              <a:t>Located on dendrites and cell body, above hillock</a:t>
            </a:r>
          </a:p>
          <a:p>
            <a:pPr lvl="1">
              <a:lnSpc>
                <a:spcPct val="90000"/>
              </a:lnSpc>
              <a:spcBef>
                <a:spcPct val="20000"/>
              </a:spcBef>
              <a:buFontTx/>
              <a:buChar char="–"/>
              <a:defRPr/>
            </a:pPr>
            <a:endParaRPr lang="en-US" sz="1800" dirty="0">
              <a:latin typeface="Times"/>
            </a:endParaRPr>
          </a:p>
        </p:txBody>
      </p:sp>
      <p:sp>
        <p:nvSpPr>
          <p:cNvPr id="264445" name="Freeform 253"/>
          <p:cNvSpPr>
            <a:spLocks/>
          </p:cNvSpPr>
          <p:nvPr/>
        </p:nvSpPr>
        <p:spPr bwMode="auto">
          <a:xfrm>
            <a:off x="2738438" y="4765675"/>
            <a:ext cx="577850" cy="869950"/>
          </a:xfrm>
          <a:custGeom>
            <a:avLst/>
            <a:gdLst>
              <a:gd name="T0" fmla="*/ 258778959 w 437"/>
              <a:gd name="T1" fmla="*/ 29165690 h 953"/>
              <a:gd name="T2" fmla="*/ 85676507 w 437"/>
              <a:gd name="T3" fmla="*/ 42498841 h 953"/>
              <a:gd name="T4" fmla="*/ 71689103 w 437"/>
              <a:gd name="T5" fmla="*/ 63331094 h 953"/>
              <a:gd name="T6" fmla="*/ 41963545 w 437"/>
              <a:gd name="T7" fmla="*/ 76664239 h 953"/>
              <a:gd name="T8" fmla="*/ 13987409 w 437"/>
              <a:gd name="T9" fmla="*/ 118328717 h 953"/>
              <a:gd name="T10" fmla="*/ 0 w 437"/>
              <a:gd name="T11" fmla="*/ 138328462 h 953"/>
              <a:gd name="T12" fmla="*/ 99665254 w 437"/>
              <a:gd name="T13" fmla="*/ 419151593 h 953"/>
              <a:gd name="T14" fmla="*/ 57700377 w 437"/>
              <a:gd name="T15" fmla="*/ 652476254 h 953"/>
              <a:gd name="T16" fmla="*/ 71689103 w 437"/>
              <a:gd name="T17" fmla="*/ 754972404 h 953"/>
              <a:gd name="T18" fmla="*/ 201078603 w 437"/>
              <a:gd name="T19" fmla="*/ 789137787 h 953"/>
              <a:gd name="T20" fmla="*/ 402157207 w 437"/>
              <a:gd name="T21" fmla="*/ 768305548 h 953"/>
              <a:gd name="T22" fmla="*/ 430133337 w 437"/>
              <a:gd name="T23" fmla="*/ 727473593 h 953"/>
              <a:gd name="T24" fmla="*/ 358444255 w 437"/>
              <a:gd name="T25" fmla="*/ 391651869 h 953"/>
              <a:gd name="T26" fmla="*/ 344455446 w 437"/>
              <a:gd name="T27" fmla="*/ 214159236 h 953"/>
              <a:gd name="T28" fmla="*/ 416144611 w 437"/>
              <a:gd name="T29" fmla="*/ 193326084 h 953"/>
              <a:gd name="T30" fmla="*/ 459857563 w 437"/>
              <a:gd name="T31" fmla="*/ 179993853 h 953"/>
              <a:gd name="T32" fmla="*/ 487833693 w 437"/>
              <a:gd name="T33" fmla="*/ 165827273 h 953"/>
              <a:gd name="T34" fmla="*/ 688912214 w 437"/>
              <a:gd name="T35" fmla="*/ 138328462 h 953"/>
              <a:gd name="T36" fmla="*/ 631210536 w 437"/>
              <a:gd name="T37" fmla="*/ 35832269 h 953"/>
              <a:gd name="T38" fmla="*/ 473844967 w 437"/>
              <a:gd name="T39" fmla="*/ 14999110 h 953"/>
              <a:gd name="T40" fmla="*/ 258778959 w 437"/>
              <a:gd name="T41" fmla="*/ 29165690 h 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7"/>
              <a:gd name="T64" fmla="*/ 0 h 953"/>
              <a:gd name="T65" fmla="*/ 437 w 437"/>
              <a:gd name="T66" fmla="*/ 953 h 9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7" h="953">
                <a:moveTo>
                  <a:pt x="148" y="35"/>
                </a:moveTo>
                <a:cubicBezTo>
                  <a:pt x="115" y="39"/>
                  <a:pt x="73" y="27"/>
                  <a:pt x="49" y="51"/>
                </a:cubicBezTo>
                <a:cubicBezTo>
                  <a:pt x="43" y="57"/>
                  <a:pt x="46" y="69"/>
                  <a:pt x="41" y="76"/>
                </a:cubicBezTo>
                <a:cubicBezTo>
                  <a:pt x="37" y="83"/>
                  <a:pt x="30" y="87"/>
                  <a:pt x="24" y="92"/>
                </a:cubicBezTo>
                <a:cubicBezTo>
                  <a:pt x="19" y="109"/>
                  <a:pt x="13" y="125"/>
                  <a:pt x="8" y="142"/>
                </a:cubicBezTo>
                <a:cubicBezTo>
                  <a:pt x="5" y="150"/>
                  <a:pt x="0" y="166"/>
                  <a:pt x="0" y="166"/>
                </a:cubicBezTo>
                <a:cubicBezTo>
                  <a:pt x="9" y="282"/>
                  <a:pt x="43" y="388"/>
                  <a:pt x="57" y="503"/>
                </a:cubicBezTo>
                <a:cubicBezTo>
                  <a:pt x="52" y="621"/>
                  <a:pt x="47" y="681"/>
                  <a:pt x="33" y="783"/>
                </a:cubicBezTo>
                <a:cubicBezTo>
                  <a:pt x="36" y="824"/>
                  <a:pt x="32" y="866"/>
                  <a:pt x="41" y="906"/>
                </a:cubicBezTo>
                <a:cubicBezTo>
                  <a:pt x="47" y="934"/>
                  <a:pt x="115" y="947"/>
                  <a:pt x="115" y="947"/>
                </a:cubicBezTo>
                <a:cubicBezTo>
                  <a:pt x="124" y="946"/>
                  <a:pt x="211" y="953"/>
                  <a:pt x="230" y="922"/>
                </a:cubicBezTo>
                <a:cubicBezTo>
                  <a:pt x="239" y="907"/>
                  <a:pt x="246" y="873"/>
                  <a:pt x="246" y="873"/>
                </a:cubicBezTo>
                <a:cubicBezTo>
                  <a:pt x="264" y="721"/>
                  <a:pt x="239" y="609"/>
                  <a:pt x="205" y="470"/>
                </a:cubicBezTo>
                <a:cubicBezTo>
                  <a:pt x="196" y="386"/>
                  <a:pt x="181" y="348"/>
                  <a:pt x="197" y="257"/>
                </a:cubicBezTo>
                <a:cubicBezTo>
                  <a:pt x="200" y="238"/>
                  <a:pt x="226" y="238"/>
                  <a:pt x="238" y="232"/>
                </a:cubicBezTo>
                <a:cubicBezTo>
                  <a:pt x="247" y="228"/>
                  <a:pt x="255" y="222"/>
                  <a:pt x="263" y="216"/>
                </a:cubicBezTo>
                <a:cubicBezTo>
                  <a:pt x="269" y="211"/>
                  <a:pt x="272" y="203"/>
                  <a:pt x="279" y="199"/>
                </a:cubicBezTo>
                <a:cubicBezTo>
                  <a:pt x="312" y="182"/>
                  <a:pt x="358" y="174"/>
                  <a:pt x="394" y="166"/>
                </a:cubicBezTo>
                <a:cubicBezTo>
                  <a:pt x="437" y="126"/>
                  <a:pt x="406" y="65"/>
                  <a:pt x="361" y="43"/>
                </a:cubicBezTo>
                <a:cubicBezTo>
                  <a:pt x="337" y="31"/>
                  <a:pt x="297" y="24"/>
                  <a:pt x="271" y="18"/>
                </a:cubicBezTo>
                <a:cubicBezTo>
                  <a:pt x="152" y="27"/>
                  <a:pt x="183" y="0"/>
                  <a:pt x="148" y="35"/>
                </a:cubicBezTo>
                <a:close/>
              </a:path>
            </a:pathLst>
          </a:custGeom>
          <a:solidFill>
            <a:srgbClr val="3366FF"/>
          </a:solidFill>
          <a:ln w="9525">
            <a:solidFill>
              <a:schemeClr val="tx1"/>
            </a:solidFill>
            <a:round/>
            <a:headEnd/>
            <a:tailEnd/>
          </a:ln>
        </p:spPr>
        <p:txBody>
          <a:bodyPr wrap="none" anchor="ctr"/>
          <a:lstStyle/>
          <a:p>
            <a:endParaRPr lang="en-US"/>
          </a:p>
        </p:txBody>
      </p:sp>
      <p:sp>
        <p:nvSpPr>
          <p:cNvPr id="264446" name="Oval 254"/>
          <p:cNvSpPr>
            <a:spLocks noChangeArrowheads="1"/>
          </p:cNvSpPr>
          <p:nvPr/>
        </p:nvSpPr>
        <p:spPr bwMode="auto">
          <a:xfrm>
            <a:off x="3143250" y="6448425"/>
            <a:ext cx="247650" cy="20955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47" name="Oval 255"/>
          <p:cNvSpPr>
            <a:spLocks noChangeArrowheads="1"/>
          </p:cNvSpPr>
          <p:nvPr/>
        </p:nvSpPr>
        <p:spPr bwMode="auto">
          <a:xfrm>
            <a:off x="2667000" y="6467475"/>
            <a:ext cx="228600" cy="238125"/>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48" name="Oval 256"/>
          <p:cNvSpPr>
            <a:spLocks noChangeArrowheads="1"/>
          </p:cNvSpPr>
          <p:nvPr/>
        </p:nvSpPr>
        <p:spPr bwMode="auto">
          <a:xfrm>
            <a:off x="3752850" y="6381750"/>
            <a:ext cx="228600" cy="2286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68768" name="Freeform 257"/>
          <p:cNvSpPr>
            <a:spLocks/>
          </p:cNvSpPr>
          <p:nvPr/>
        </p:nvSpPr>
        <p:spPr bwMode="auto">
          <a:xfrm>
            <a:off x="885825" y="4764088"/>
            <a:ext cx="373063" cy="871537"/>
          </a:xfrm>
          <a:custGeom>
            <a:avLst/>
            <a:gdLst>
              <a:gd name="T0" fmla="*/ 199938991 w 344"/>
              <a:gd name="T1" fmla="*/ 9322782 h 1211"/>
              <a:gd name="T2" fmla="*/ 55277306 w 344"/>
              <a:gd name="T3" fmla="*/ 35219880 h 1211"/>
              <a:gd name="T4" fmla="*/ 25874738 w 344"/>
              <a:gd name="T5" fmla="*/ 73548072 h 1211"/>
              <a:gd name="T6" fmla="*/ 35283731 w 344"/>
              <a:gd name="T7" fmla="*/ 218054817 h 1211"/>
              <a:gd name="T8" fmla="*/ 64686299 w 344"/>
              <a:gd name="T9" fmla="*/ 256382278 h 1211"/>
              <a:gd name="T10" fmla="*/ 83503216 w 344"/>
              <a:gd name="T11" fmla="*/ 281761915 h 1211"/>
              <a:gd name="T12" fmla="*/ 45868313 w 344"/>
              <a:gd name="T13" fmla="*/ 490493233 h 1211"/>
              <a:gd name="T14" fmla="*/ 296379063 w 344"/>
              <a:gd name="T15" fmla="*/ 601333839 h 1211"/>
              <a:gd name="T16" fmla="*/ 364594259 w 344"/>
              <a:gd name="T17" fmla="*/ 550057114 h 1211"/>
              <a:gd name="T18" fmla="*/ 355185267 w 344"/>
              <a:gd name="T19" fmla="*/ 448021835 h 1211"/>
              <a:gd name="T20" fmla="*/ 296379063 w 344"/>
              <a:gd name="T21" fmla="*/ 371366102 h 1211"/>
              <a:gd name="T22" fmla="*/ 335190615 w 344"/>
              <a:gd name="T23" fmla="*/ 188531918 h 1211"/>
              <a:gd name="T24" fmla="*/ 364594259 w 344"/>
              <a:gd name="T25" fmla="*/ 150203737 h 1211"/>
              <a:gd name="T26" fmla="*/ 374002167 w 344"/>
              <a:gd name="T27" fmla="*/ 137255192 h 1211"/>
              <a:gd name="T28" fmla="*/ 316373715 w 344"/>
              <a:gd name="T29" fmla="*/ 43507034 h 1211"/>
              <a:gd name="T30" fmla="*/ 248158451 w 344"/>
              <a:gd name="T31" fmla="*/ 13984175 h 1211"/>
              <a:gd name="T32" fmla="*/ 218755891 w 344"/>
              <a:gd name="T33" fmla="*/ 5179563 h 1211"/>
              <a:gd name="T34" fmla="*/ 199938991 w 344"/>
              <a:gd name="T35" fmla="*/ 9322782 h 1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1211"/>
              <a:gd name="T56" fmla="*/ 344 w 344"/>
              <a:gd name="T57" fmla="*/ 1211 h 1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1211">
                <a:moveTo>
                  <a:pt x="170" y="18"/>
                </a:moveTo>
                <a:cubicBezTo>
                  <a:pt x="114" y="0"/>
                  <a:pt x="83" y="30"/>
                  <a:pt x="47" y="68"/>
                </a:cubicBezTo>
                <a:cubicBezTo>
                  <a:pt x="27" y="125"/>
                  <a:pt x="35" y="101"/>
                  <a:pt x="22" y="142"/>
                </a:cubicBezTo>
                <a:cubicBezTo>
                  <a:pt x="25" y="235"/>
                  <a:pt x="23" y="328"/>
                  <a:pt x="30" y="421"/>
                </a:cubicBezTo>
                <a:cubicBezTo>
                  <a:pt x="32" y="447"/>
                  <a:pt x="47" y="470"/>
                  <a:pt x="55" y="495"/>
                </a:cubicBezTo>
                <a:cubicBezTo>
                  <a:pt x="60" y="511"/>
                  <a:pt x="71" y="544"/>
                  <a:pt x="71" y="544"/>
                </a:cubicBezTo>
                <a:cubicBezTo>
                  <a:pt x="66" y="684"/>
                  <a:pt x="58" y="811"/>
                  <a:pt x="39" y="947"/>
                </a:cubicBezTo>
                <a:cubicBezTo>
                  <a:pt x="49" y="1211"/>
                  <a:pt x="0" y="1172"/>
                  <a:pt x="252" y="1161"/>
                </a:cubicBezTo>
                <a:cubicBezTo>
                  <a:pt x="295" y="1118"/>
                  <a:pt x="296" y="1118"/>
                  <a:pt x="310" y="1062"/>
                </a:cubicBezTo>
                <a:cubicBezTo>
                  <a:pt x="307" y="996"/>
                  <a:pt x="309" y="930"/>
                  <a:pt x="302" y="865"/>
                </a:cubicBezTo>
                <a:cubicBezTo>
                  <a:pt x="297" y="819"/>
                  <a:pt x="267" y="763"/>
                  <a:pt x="252" y="717"/>
                </a:cubicBezTo>
                <a:cubicBezTo>
                  <a:pt x="256" y="572"/>
                  <a:pt x="215" y="469"/>
                  <a:pt x="285" y="364"/>
                </a:cubicBezTo>
                <a:cubicBezTo>
                  <a:pt x="303" y="308"/>
                  <a:pt x="281" y="376"/>
                  <a:pt x="310" y="290"/>
                </a:cubicBezTo>
                <a:cubicBezTo>
                  <a:pt x="313" y="282"/>
                  <a:pt x="318" y="265"/>
                  <a:pt x="318" y="265"/>
                </a:cubicBezTo>
                <a:cubicBezTo>
                  <a:pt x="304" y="0"/>
                  <a:pt x="344" y="164"/>
                  <a:pt x="269" y="84"/>
                </a:cubicBezTo>
                <a:cubicBezTo>
                  <a:pt x="253" y="40"/>
                  <a:pt x="268" y="65"/>
                  <a:pt x="211" y="27"/>
                </a:cubicBezTo>
                <a:cubicBezTo>
                  <a:pt x="203" y="21"/>
                  <a:pt x="186" y="10"/>
                  <a:pt x="186" y="10"/>
                </a:cubicBezTo>
                <a:cubicBezTo>
                  <a:pt x="159" y="19"/>
                  <a:pt x="154" y="18"/>
                  <a:pt x="170" y="18"/>
                </a:cubicBezTo>
                <a:close/>
              </a:path>
            </a:pathLst>
          </a:custGeom>
          <a:solidFill>
            <a:srgbClr val="3366FF"/>
          </a:solidFill>
          <a:ln w="9525">
            <a:solidFill>
              <a:schemeClr val="tx1"/>
            </a:solidFill>
            <a:round/>
            <a:headEnd/>
            <a:tailEnd/>
          </a:ln>
        </p:spPr>
        <p:txBody>
          <a:bodyPr wrap="none" anchor="ctr"/>
          <a:lstStyle/>
          <a:p>
            <a:endParaRPr lang="en-US"/>
          </a:p>
        </p:txBody>
      </p:sp>
      <p:grpSp>
        <p:nvGrpSpPr>
          <p:cNvPr id="264303" name="Group 258"/>
          <p:cNvGrpSpPr>
            <a:grpSpLocks/>
          </p:cNvGrpSpPr>
          <p:nvPr/>
        </p:nvGrpSpPr>
        <p:grpSpPr bwMode="auto">
          <a:xfrm>
            <a:off x="5149850" y="4689475"/>
            <a:ext cx="652463" cy="884238"/>
            <a:chOff x="4126" y="2546"/>
            <a:chExt cx="411" cy="557"/>
          </a:xfrm>
        </p:grpSpPr>
        <p:sp>
          <p:nvSpPr>
            <p:cNvPr id="68787" name="Freeform 259"/>
            <p:cNvSpPr>
              <a:spLocks/>
            </p:cNvSpPr>
            <p:nvPr/>
          </p:nvSpPr>
          <p:spPr bwMode="auto">
            <a:xfrm>
              <a:off x="4173" y="2555"/>
              <a:ext cx="364" cy="548"/>
            </a:xfrm>
            <a:custGeom>
              <a:avLst/>
              <a:gdLst>
                <a:gd name="T0" fmla="*/ 102 w 437"/>
                <a:gd name="T1" fmla="*/ 12 h 953"/>
                <a:gd name="T2" fmla="*/ 34 w 437"/>
                <a:gd name="T3" fmla="*/ 17 h 953"/>
                <a:gd name="T4" fmla="*/ 28 w 437"/>
                <a:gd name="T5" fmla="*/ 25 h 953"/>
                <a:gd name="T6" fmla="*/ 17 w 437"/>
                <a:gd name="T7" fmla="*/ 30 h 953"/>
                <a:gd name="T8" fmla="*/ 6 w 437"/>
                <a:gd name="T9" fmla="*/ 47 h 953"/>
                <a:gd name="T10" fmla="*/ 0 w 437"/>
                <a:gd name="T11" fmla="*/ 55 h 953"/>
                <a:gd name="T12" fmla="*/ 39 w 437"/>
                <a:gd name="T13" fmla="*/ 166 h 953"/>
                <a:gd name="T14" fmla="*/ 22 w 437"/>
                <a:gd name="T15" fmla="*/ 259 h 953"/>
                <a:gd name="T16" fmla="*/ 28 w 437"/>
                <a:gd name="T17" fmla="*/ 300 h 953"/>
                <a:gd name="T18" fmla="*/ 80 w 437"/>
                <a:gd name="T19" fmla="*/ 313 h 953"/>
                <a:gd name="T20" fmla="*/ 160 w 437"/>
                <a:gd name="T21" fmla="*/ 305 h 953"/>
                <a:gd name="T22" fmla="*/ 171 w 437"/>
                <a:gd name="T23" fmla="*/ 289 h 953"/>
                <a:gd name="T24" fmla="*/ 142 w 437"/>
                <a:gd name="T25" fmla="*/ 155 h 953"/>
                <a:gd name="T26" fmla="*/ 137 w 437"/>
                <a:gd name="T27" fmla="*/ 85 h 953"/>
                <a:gd name="T28" fmla="*/ 165 w 437"/>
                <a:gd name="T29" fmla="*/ 76 h 953"/>
                <a:gd name="T30" fmla="*/ 182 w 437"/>
                <a:gd name="T31" fmla="*/ 71 h 953"/>
                <a:gd name="T32" fmla="*/ 193 w 437"/>
                <a:gd name="T33" fmla="*/ 66 h 953"/>
                <a:gd name="T34" fmla="*/ 273 w 437"/>
                <a:gd name="T35" fmla="*/ 55 h 953"/>
                <a:gd name="T36" fmla="*/ 251 w 437"/>
                <a:gd name="T37" fmla="*/ 14 h 953"/>
                <a:gd name="T38" fmla="*/ 188 w 437"/>
                <a:gd name="T39" fmla="*/ 6 h 953"/>
                <a:gd name="T40" fmla="*/ 102 w 437"/>
                <a:gd name="T41" fmla="*/ 12 h 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7"/>
                <a:gd name="T64" fmla="*/ 0 h 953"/>
                <a:gd name="T65" fmla="*/ 437 w 437"/>
                <a:gd name="T66" fmla="*/ 953 h 9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7" h="953">
                  <a:moveTo>
                    <a:pt x="148" y="35"/>
                  </a:moveTo>
                  <a:cubicBezTo>
                    <a:pt x="115" y="39"/>
                    <a:pt x="73" y="27"/>
                    <a:pt x="49" y="51"/>
                  </a:cubicBezTo>
                  <a:cubicBezTo>
                    <a:pt x="43" y="57"/>
                    <a:pt x="46" y="69"/>
                    <a:pt x="41" y="76"/>
                  </a:cubicBezTo>
                  <a:cubicBezTo>
                    <a:pt x="37" y="83"/>
                    <a:pt x="30" y="87"/>
                    <a:pt x="24" y="92"/>
                  </a:cubicBezTo>
                  <a:cubicBezTo>
                    <a:pt x="19" y="109"/>
                    <a:pt x="13" y="125"/>
                    <a:pt x="8" y="142"/>
                  </a:cubicBezTo>
                  <a:cubicBezTo>
                    <a:pt x="5" y="150"/>
                    <a:pt x="0" y="166"/>
                    <a:pt x="0" y="166"/>
                  </a:cubicBezTo>
                  <a:cubicBezTo>
                    <a:pt x="9" y="282"/>
                    <a:pt x="43" y="388"/>
                    <a:pt x="57" y="503"/>
                  </a:cubicBezTo>
                  <a:cubicBezTo>
                    <a:pt x="52" y="621"/>
                    <a:pt x="47" y="681"/>
                    <a:pt x="33" y="783"/>
                  </a:cubicBezTo>
                  <a:cubicBezTo>
                    <a:pt x="36" y="824"/>
                    <a:pt x="32" y="866"/>
                    <a:pt x="41" y="906"/>
                  </a:cubicBezTo>
                  <a:cubicBezTo>
                    <a:pt x="47" y="934"/>
                    <a:pt x="115" y="947"/>
                    <a:pt x="115" y="947"/>
                  </a:cubicBezTo>
                  <a:cubicBezTo>
                    <a:pt x="124" y="946"/>
                    <a:pt x="211" y="953"/>
                    <a:pt x="230" y="922"/>
                  </a:cubicBezTo>
                  <a:cubicBezTo>
                    <a:pt x="239" y="907"/>
                    <a:pt x="246" y="873"/>
                    <a:pt x="246" y="873"/>
                  </a:cubicBezTo>
                  <a:cubicBezTo>
                    <a:pt x="264" y="721"/>
                    <a:pt x="239" y="609"/>
                    <a:pt x="205" y="470"/>
                  </a:cubicBezTo>
                  <a:cubicBezTo>
                    <a:pt x="196" y="386"/>
                    <a:pt x="181" y="348"/>
                    <a:pt x="197" y="257"/>
                  </a:cubicBezTo>
                  <a:cubicBezTo>
                    <a:pt x="200" y="238"/>
                    <a:pt x="226" y="238"/>
                    <a:pt x="238" y="232"/>
                  </a:cubicBezTo>
                  <a:cubicBezTo>
                    <a:pt x="247" y="228"/>
                    <a:pt x="255" y="222"/>
                    <a:pt x="263" y="216"/>
                  </a:cubicBezTo>
                  <a:cubicBezTo>
                    <a:pt x="269" y="211"/>
                    <a:pt x="272" y="203"/>
                    <a:pt x="279" y="199"/>
                  </a:cubicBezTo>
                  <a:cubicBezTo>
                    <a:pt x="312" y="182"/>
                    <a:pt x="358" y="174"/>
                    <a:pt x="394" y="166"/>
                  </a:cubicBezTo>
                  <a:cubicBezTo>
                    <a:pt x="437" y="126"/>
                    <a:pt x="406" y="65"/>
                    <a:pt x="361" y="43"/>
                  </a:cubicBezTo>
                  <a:cubicBezTo>
                    <a:pt x="337" y="31"/>
                    <a:pt x="297" y="24"/>
                    <a:pt x="271" y="18"/>
                  </a:cubicBezTo>
                  <a:cubicBezTo>
                    <a:pt x="152" y="27"/>
                    <a:pt x="183" y="0"/>
                    <a:pt x="148" y="35"/>
                  </a:cubicBezTo>
                  <a:close/>
                </a:path>
              </a:pathLst>
            </a:custGeom>
            <a:solidFill>
              <a:srgbClr val="3366FF"/>
            </a:solidFill>
            <a:ln w="9525">
              <a:solidFill>
                <a:schemeClr val="tx1"/>
              </a:solidFill>
              <a:round/>
              <a:headEnd/>
              <a:tailEnd/>
            </a:ln>
          </p:spPr>
          <p:txBody>
            <a:bodyPr wrap="none" anchor="ctr"/>
            <a:lstStyle/>
            <a:p>
              <a:endParaRPr lang="en-US"/>
            </a:p>
          </p:txBody>
        </p:sp>
        <p:sp useBgFill="1">
          <p:nvSpPr>
            <p:cNvPr id="68788" name="AutoShape 260"/>
            <p:cNvSpPr>
              <a:spLocks noChangeArrowheads="1"/>
            </p:cNvSpPr>
            <p:nvPr/>
          </p:nvSpPr>
          <p:spPr bwMode="auto">
            <a:xfrm>
              <a:off x="4126" y="2546"/>
              <a:ext cx="155" cy="145"/>
            </a:xfrm>
            <a:prstGeom prst="pentagon">
              <a:avLst/>
            </a:prstGeom>
            <a:ln w="9525">
              <a:noFill/>
              <a:miter lim="800000"/>
              <a:headEnd/>
              <a:tailEnd/>
            </a:ln>
          </p:spPr>
          <p:txBody>
            <a:bodyPr wrap="none" anchor="ctr"/>
            <a:lstStyle/>
            <a:p>
              <a:endParaRPr lang="en-US"/>
            </a:p>
          </p:txBody>
        </p:sp>
      </p:grpSp>
      <p:grpSp>
        <p:nvGrpSpPr>
          <p:cNvPr id="264304" name="Group 261"/>
          <p:cNvGrpSpPr>
            <a:grpSpLocks/>
          </p:cNvGrpSpPr>
          <p:nvPr/>
        </p:nvGrpSpPr>
        <p:grpSpPr bwMode="auto">
          <a:xfrm>
            <a:off x="6969125" y="4584700"/>
            <a:ext cx="461963" cy="1035050"/>
            <a:chOff x="4390" y="2888"/>
            <a:chExt cx="291" cy="652"/>
          </a:xfrm>
        </p:grpSpPr>
        <p:sp>
          <p:nvSpPr>
            <p:cNvPr id="68785" name="Freeform 262"/>
            <p:cNvSpPr>
              <a:spLocks/>
            </p:cNvSpPr>
            <p:nvPr/>
          </p:nvSpPr>
          <p:spPr bwMode="auto">
            <a:xfrm>
              <a:off x="4414" y="2888"/>
              <a:ext cx="267" cy="652"/>
            </a:xfrm>
            <a:custGeom>
              <a:avLst/>
              <a:gdLst>
                <a:gd name="T0" fmla="*/ 120 w 321"/>
                <a:gd name="T1" fmla="*/ 11 h 1134"/>
                <a:gd name="T2" fmla="*/ 114 w 321"/>
                <a:gd name="T3" fmla="*/ 19 h 1134"/>
                <a:gd name="T4" fmla="*/ 102 w 321"/>
                <a:gd name="T5" fmla="*/ 25 h 1134"/>
                <a:gd name="T6" fmla="*/ 80 w 321"/>
                <a:gd name="T7" fmla="*/ 46 h 1134"/>
                <a:gd name="T8" fmla="*/ 28 w 321"/>
                <a:gd name="T9" fmla="*/ 79 h 1134"/>
                <a:gd name="T10" fmla="*/ 0 w 321"/>
                <a:gd name="T11" fmla="*/ 114 h 1134"/>
                <a:gd name="T12" fmla="*/ 6 w 321"/>
                <a:gd name="T13" fmla="*/ 201 h 1134"/>
                <a:gd name="T14" fmla="*/ 22 w 321"/>
                <a:gd name="T15" fmla="*/ 226 h 1134"/>
                <a:gd name="T16" fmla="*/ 34 w 321"/>
                <a:gd name="T17" fmla="*/ 242 h 1134"/>
                <a:gd name="T18" fmla="*/ 34 w 321"/>
                <a:gd name="T19" fmla="*/ 329 h 1134"/>
                <a:gd name="T20" fmla="*/ 57 w 321"/>
                <a:gd name="T21" fmla="*/ 370 h 1134"/>
                <a:gd name="T22" fmla="*/ 171 w 321"/>
                <a:gd name="T23" fmla="*/ 356 h 1134"/>
                <a:gd name="T24" fmla="*/ 166 w 321"/>
                <a:gd name="T25" fmla="*/ 244 h 1134"/>
                <a:gd name="T26" fmla="*/ 131 w 321"/>
                <a:gd name="T27" fmla="*/ 201 h 1134"/>
                <a:gd name="T28" fmla="*/ 108 w 321"/>
                <a:gd name="T29" fmla="*/ 179 h 1134"/>
                <a:gd name="T30" fmla="*/ 102 w 321"/>
                <a:gd name="T31" fmla="*/ 114 h 1134"/>
                <a:gd name="T32" fmla="*/ 148 w 321"/>
                <a:gd name="T33" fmla="*/ 87 h 1134"/>
                <a:gd name="T34" fmla="*/ 194 w 321"/>
                <a:gd name="T35" fmla="*/ 60 h 1134"/>
                <a:gd name="T36" fmla="*/ 222 w 321"/>
                <a:gd name="T37" fmla="*/ 28 h 1134"/>
                <a:gd name="T38" fmla="*/ 176 w 321"/>
                <a:gd name="T39" fmla="*/ 1 h 1134"/>
                <a:gd name="T40" fmla="*/ 131 w 321"/>
                <a:gd name="T41" fmla="*/ 8 h 1134"/>
                <a:gd name="T42" fmla="*/ 126 w 321"/>
                <a:gd name="T43" fmla="*/ 17 h 1134"/>
                <a:gd name="T44" fmla="*/ 120 w 321"/>
                <a:gd name="T45" fmla="*/ 11 h 1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
                <a:gd name="T70" fmla="*/ 0 h 1134"/>
                <a:gd name="T71" fmla="*/ 321 w 321"/>
                <a:gd name="T72" fmla="*/ 1134 h 1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 h="1134">
                  <a:moveTo>
                    <a:pt x="173" y="34"/>
                  </a:moveTo>
                  <a:cubicBezTo>
                    <a:pt x="170" y="42"/>
                    <a:pt x="169" y="51"/>
                    <a:pt x="165" y="58"/>
                  </a:cubicBezTo>
                  <a:cubicBezTo>
                    <a:pt x="161" y="65"/>
                    <a:pt x="152" y="68"/>
                    <a:pt x="148" y="75"/>
                  </a:cubicBezTo>
                  <a:cubicBezTo>
                    <a:pt x="111" y="149"/>
                    <a:pt x="153" y="104"/>
                    <a:pt x="115" y="140"/>
                  </a:cubicBezTo>
                  <a:cubicBezTo>
                    <a:pt x="100" y="186"/>
                    <a:pt x="70" y="203"/>
                    <a:pt x="41" y="239"/>
                  </a:cubicBezTo>
                  <a:cubicBezTo>
                    <a:pt x="16" y="270"/>
                    <a:pt x="9" y="309"/>
                    <a:pt x="0" y="346"/>
                  </a:cubicBezTo>
                  <a:cubicBezTo>
                    <a:pt x="3" y="434"/>
                    <a:pt x="3" y="521"/>
                    <a:pt x="8" y="609"/>
                  </a:cubicBezTo>
                  <a:cubicBezTo>
                    <a:pt x="10" y="635"/>
                    <a:pt x="25" y="658"/>
                    <a:pt x="33" y="683"/>
                  </a:cubicBezTo>
                  <a:cubicBezTo>
                    <a:pt x="38" y="699"/>
                    <a:pt x="49" y="732"/>
                    <a:pt x="49" y="732"/>
                  </a:cubicBezTo>
                  <a:cubicBezTo>
                    <a:pt x="70" y="981"/>
                    <a:pt x="49" y="672"/>
                    <a:pt x="49" y="995"/>
                  </a:cubicBezTo>
                  <a:cubicBezTo>
                    <a:pt x="49" y="1105"/>
                    <a:pt x="31" y="1084"/>
                    <a:pt x="82" y="1118"/>
                  </a:cubicBezTo>
                  <a:cubicBezTo>
                    <a:pt x="158" y="1113"/>
                    <a:pt x="208" y="1134"/>
                    <a:pt x="247" y="1077"/>
                  </a:cubicBezTo>
                  <a:cubicBezTo>
                    <a:pt x="283" y="967"/>
                    <a:pt x="267" y="851"/>
                    <a:pt x="239" y="740"/>
                  </a:cubicBezTo>
                  <a:cubicBezTo>
                    <a:pt x="228" y="697"/>
                    <a:pt x="223" y="641"/>
                    <a:pt x="189" y="609"/>
                  </a:cubicBezTo>
                  <a:cubicBezTo>
                    <a:pt x="171" y="552"/>
                    <a:pt x="185" y="572"/>
                    <a:pt x="156" y="543"/>
                  </a:cubicBezTo>
                  <a:cubicBezTo>
                    <a:pt x="130" y="464"/>
                    <a:pt x="124" y="464"/>
                    <a:pt x="148" y="346"/>
                  </a:cubicBezTo>
                  <a:cubicBezTo>
                    <a:pt x="154" y="317"/>
                    <a:pt x="193" y="285"/>
                    <a:pt x="214" y="264"/>
                  </a:cubicBezTo>
                  <a:cubicBezTo>
                    <a:pt x="239" y="239"/>
                    <a:pt x="261" y="210"/>
                    <a:pt x="280" y="181"/>
                  </a:cubicBezTo>
                  <a:cubicBezTo>
                    <a:pt x="292" y="144"/>
                    <a:pt x="308" y="118"/>
                    <a:pt x="321" y="83"/>
                  </a:cubicBezTo>
                  <a:cubicBezTo>
                    <a:pt x="310" y="5"/>
                    <a:pt x="319" y="16"/>
                    <a:pt x="255" y="1"/>
                  </a:cubicBezTo>
                  <a:cubicBezTo>
                    <a:pt x="228" y="5"/>
                    <a:pt x="204" y="0"/>
                    <a:pt x="189" y="25"/>
                  </a:cubicBezTo>
                  <a:cubicBezTo>
                    <a:pt x="184" y="32"/>
                    <a:pt x="189" y="46"/>
                    <a:pt x="181" y="50"/>
                  </a:cubicBezTo>
                  <a:cubicBezTo>
                    <a:pt x="176" y="53"/>
                    <a:pt x="176" y="39"/>
                    <a:pt x="173" y="34"/>
                  </a:cubicBezTo>
                  <a:close/>
                </a:path>
              </a:pathLst>
            </a:custGeom>
            <a:solidFill>
              <a:srgbClr val="3366FF"/>
            </a:solidFill>
            <a:ln w="9525">
              <a:solidFill>
                <a:schemeClr val="tx1"/>
              </a:solidFill>
              <a:round/>
              <a:headEnd/>
              <a:tailEnd/>
            </a:ln>
          </p:spPr>
          <p:txBody>
            <a:bodyPr wrap="none" anchor="ctr"/>
            <a:lstStyle/>
            <a:p>
              <a:endParaRPr lang="en-US"/>
            </a:p>
          </p:txBody>
        </p:sp>
        <p:sp>
          <p:nvSpPr>
            <p:cNvPr id="68786" name="AutoShape 263"/>
            <p:cNvSpPr>
              <a:spLocks noChangeArrowheads="1"/>
            </p:cNvSpPr>
            <p:nvPr/>
          </p:nvSpPr>
          <p:spPr bwMode="auto">
            <a:xfrm>
              <a:off x="4390" y="2924"/>
              <a:ext cx="155" cy="145"/>
            </a:xfrm>
            <a:prstGeom prst="pentagon">
              <a:avLst/>
            </a:prstGeom>
            <a:solidFill>
              <a:schemeClr val="hlink"/>
            </a:solidFill>
            <a:ln w="9525">
              <a:solidFill>
                <a:schemeClr val="tx1"/>
              </a:solidFill>
              <a:miter lim="800000"/>
              <a:headEnd/>
              <a:tailEnd/>
            </a:ln>
          </p:spPr>
          <p:txBody>
            <a:bodyPr wrap="none" anchor="ctr"/>
            <a:lstStyle/>
            <a:p>
              <a:endParaRPr lang="en-US"/>
            </a:p>
          </p:txBody>
        </p:sp>
      </p:grpSp>
      <p:grpSp>
        <p:nvGrpSpPr>
          <p:cNvPr id="264306" name="Group 264"/>
          <p:cNvGrpSpPr>
            <a:grpSpLocks/>
          </p:cNvGrpSpPr>
          <p:nvPr/>
        </p:nvGrpSpPr>
        <p:grpSpPr bwMode="auto">
          <a:xfrm>
            <a:off x="6950075" y="4699000"/>
            <a:ext cx="652463" cy="884238"/>
            <a:chOff x="4126" y="2546"/>
            <a:chExt cx="411" cy="557"/>
          </a:xfrm>
        </p:grpSpPr>
        <p:sp>
          <p:nvSpPr>
            <p:cNvPr id="68783" name="Freeform 265"/>
            <p:cNvSpPr>
              <a:spLocks/>
            </p:cNvSpPr>
            <p:nvPr/>
          </p:nvSpPr>
          <p:spPr bwMode="auto">
            <a:xfrm>
              <a:off x="4173" y="2555"/>
              <a:ext cx="364" cy="548"/>
            </a:xfrm>
            <a:custGeom>
              <a:avLst/>
              <a:gdLst>
                <a:gd name="T0" fmla="*/ 102 w 437"/>
                <a:gd name="T1" fmla="*/ 12 h 953"/>
                <a:gd name="T2" fmla="*/ 34 w 437"/>
                <a:gd name="T3" fmla="*/ 17 h 953"/>
                <a:gd name="T4" fmla="*/ 28 w 437"/>
                <a:gd name="T5" fmla="*/ 25 h 953"/>
                <a:gd name="T6" fmla="*/ 17 w 437"/>
                <a:gd name="T7" fmla="*/ 30 h 953"/>
                <a:gd name="T8" fmla="*/ 6 w 437"/>
                <a:gd name="T9" fmla="*/ 47 h 953"/>
                <a:gd name="T10" fmla="*/ 0 w 437"/>
                <a:gd name="T11" fmla="*/ 55 h 953"/>
                <a:gd name="T12" fmla="*/ 39 w 437"/>
                <a:gd name="T13" fmla="*/ 166 h 953"/>
                <a:gd name="T14" fmla="*/ 22 w 437"/>
                <a:gd name="T15" fmla="*/ 259 h 953"/>
                <a:gd name="T16" fmla="*/ 28 w 437"/>
                <a:gd name="T17" fmla="*/ 300 h 953"/>
                <a:gd name="T18" fmla="*/ 80 w 437"/>
                <a:gd name="T19" fmla="*/ 313 h 953"/>
                <a:gd name="T20" fmla="*/ 160 w 437"/>
                <a:gd name="T21" fmla="*/ 305 h 953"/>
                <a:gd name="T22" fmla="*/ 171 w 437"/>
                <a:gd name="T23" fmla="*/ 289 h 953"/>
                <a:gd name="T24" fmla="*/ 142 w 437"/>
                <a:gd name="T25" fmla="*/ 155 h 953"/>
                <a:gd name="T26" fmla="*/ 137 w 437"/>
                <a:gd name="T27" fmla="*/ 85 h 953"/>
                <a:gd name="T28" fmla="*/ 165 w 437"/>
                <a:gd name="T29" fmla="*/ 76 h 953"/>
                <a:gd name="T30" fmla="*/ 182 w 437"/>
                <a:gd name="T31" fmla="*/ 71 h 953"/>
                <a:gd name="T32" fmla="*/ 193 w 437"/>
                <a:gd name="T33" fmla="*/ 66 h 953"/>
                <a:gd name="T34" fmla="*/ 273 w 437"/>
                <a:gd name="T35" fmla="*/ 55 h 953"/>
                <a:gd name="T36" fmla="*/ 251 w 437"/>
                <a:gd name="T37" fmla="*/ 14 h 953"/>
                <a:gd name="T38" fmla="*/ 188 w 437"/>
                <a:gd name="T39" fmla="*/ 6 h 953"/>
                <a:gd name="T40" fmla="*/ 102 w 437"/>
                <a:gd name="T41" fmla="*/ 12 h 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7"/>
                <a:gd name="T64" fmla="*/ 0 h 953"/>
                <a:gd name="T65" fmla="*/ 437 w 437"/>
                <a:gd name="T66" fmla="*/ 953 h 9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7" h="953">
                  <a:moveTo>
                    <a:pt x="148" y="35"/>
                  </a:moveTo>
                  <a:cubicBezTo>
                    <a:pt x="115" y="39"/>
                    <a:pt x="73" y="27"/>
                    <a:pt x="49" y="51"/>
                  </a:cubicBezTo>
                  <a:cubicBezTo>
                    <a:pt x="43" y="57"/>
                    <a:pt x="46" y="69"/>
                    <a:pt x="41" y="76"/>
                  </a:cubicBezTo>
                  <a:cubicBezTo>
                    <a:pt x="37" y="83"/>
                    <a:pt x="30" y="87"/>
                    <a:pt x="24" y="92"/>
                  </a:cubicBezTo>
                  <a:cubicBezTo>
                    <a:pt x="19" y="109"/>
                    <a:pt x="13" y="125"/>
                    <a:pt x="8" y="142"/>
                  </a:cubicBezTo>
                  <a:cubicBezTo>
                    <a:pt x="5" y="150"/>
                    <a:pt x="0" y="166"/>
                    <a:pt x="0" y="166"/>
                  </a:cubicBezTo>
                  <a:cubicBezTo>
                    <a:pt x="9" y="282"/>
                    <a:pt x="43" y="388"/>
                    <a:pt x="57" y="503"/>
                  </a:cubicBezTo>
                  <a:cubicBezTo>
                    <a:pt x="52" y="621"/>
                    <a:pt x="47" y="681"/>
                    <a:pt x="33" y="783"/>
                  </a:cubicBezTo>
                  <a:cubicBezTo>
                    <a:pt x="36" y="824"/>
                    <a:pt x="32" y="866"/>
                    <a:pt x="41" y="906"/>
                  </a:cubicBezTo>
                  <a:cubicBezTo>
                    <a:pt x="47" y="934"/>
                    <a:pt x="115" y="947"/>
                    <a:pt x="115" y="947"/>
                  </a:cubicBezTo>
                  <a:cubicBezTo>
                    <a:pt x="124" y="946"/>
                    <a:pt x="211" y="953"/>
                    <a:pt x="230" y="922"/>
                  </a:cubicBezTo>
                  <a:cubicBezTo>
                    <a:pt x="239" y="907"/>
                    <a:pt x="246" y="873"/>
                    <a:pt x="246" y="873"/>
                  </a:cubicBezTo>
                  <a:cubicBezTo>
                    <a:pt x="264" y="721"/>
                    <a:pt x="239" y="609"/>
                    <a:pt x="205" y="470"/>
                  </a:cubicBezTo>
                  <a:cubicBezTo>
                    <a:pt x="196" y="386"/>
                    <a:pt x="181" y="348"/>
                    <a:pt x="197" y="257"/>
                  </a:cubicBezTo>
                  <a:cubicBezTo>
                    <a:pt x="200" y="238"/>
                    <a:pt x="226" y="238"/>
                    <a:pt x="238" y="232"/>
                  </a:cubicBezTo>
                  <a:cubicBezTo>
                    <a:pt x="247" y="228"/>
                    <a:pt x="255" y="222"/>
                    <a:pt x="263" y="216"/>
                  </a:cubicBezTo>
                  <a:cubicBezTo>
                    <a:pt x="269" y="211"/>
                    <a:pt x="272" y="203"/>
                    <a:pt x="279" y="199"/>
                  </a:cubicBezTo>
                  <a:cubicBezTo>
                    <a:pt x="312" y="182"/>
                    <a:pt x="358" y="174"/>
                    <a:pt x="394" y="166"/>
                  </a:cubicBezTo>
                  <a:cubicBezTo>
                    <a:pt x="437" y="126"/>
                    <a:pt x="406" y="65"/>
                    <a:pt x="361" y="43"/>
                  </a:cubicBezTo>
                  <a:cubicBezTo>
                    <a:pt x="337" y="31"/>
                    <a:pt x="297" y="24"/>
                    <a:pt x="271" y="18"/>
                  </a:cubicBezTo>
                  <a:cubicBezTo>
                    <a:pt x="152" y="27"/>
                    <a:pt x="183" y="0"/>
                    <a:pt x="148" y="35"/>
                  </a:cubicBezTo>
                  <a:close/>
                </a:path>
              </a:pathLst>
            </a:custGeom>
            <a:solidFill>
              <a:srgbClr val="3366FF"/>
            </a:solidFill>
            <a:ln w="9525">
              <a:solidFill>
                <a:schemeClr val="tx1"/>
              </a:solidFill>
              <a:round/>
              <a:headEnd/>
              <a:tailEnd/>
            </a:ln>
          </p:spPr>
          <p:txBody>
            <a:bodyPr wrap="none" anchor="ctr"/>
            <a:lstStyle/>
            <a:p>
              <a:endParaRPr lang="en-US"/>
            </a:p>
          </p:txBody>
        </p:sp>
        <p:sp useBgFill="1">
          <p:nvSpPr>
            <p:cNvPr id="68784" name="AutoShape 266"/>
            <p:cNvSpPr>
              <a:spLocks noChangeArrowheads="1"/>
            </p:cNvSpPr>
            <p:nvPr/>
          </p:nvSpPr>
          <p:spPr bwMode="auto">
            <a:xfrm>
              <a:off x="4126" y="2546"/>
              <a:ext cx="155" cy="145"/>
            </a:xfrm>
            <a:prstGeom prst="pentagon">
              <a:avLst/>
            </a:prstGeom>
            <a:ln w="9525">
              <a:noFill/>
              <a:miter lim="800000"/>
              <a:headEnd/>
              <a:tailEnd/>
            </a:ln>
          </p:spPr>
          <p:txBody>
            <a:bodyPr wrap="none" anchor="ctr"/>
            <a:lstStyle/>
            <a:p>
              <a:endParaRPr lang="en-US"/>
            </a:p>
          </p:txBody>
        </p:sp>
      </p:grpSp>
      <p:sp>
        <p:nvSpPr>
          <p:cNvPr id="264459" name="AutoShape 267"/>
          <p:cNvSpPr>
            <a:spLocks noChangeArrowheads="1"/>
          </p:cNvSpPr>
          <p:nvPr/>
        </p:nvSpPr>
        <p:spPr bwMode="auto">
          <a:xfrm>
            <a:off x="4267200" y="2057400"/>
            <a:ext cx="246063" cy="230188"/>
          </a:xfrm>
          <a:prstGeom prst="pentagon">
            <a:avLst/>
          </a:prstGeom>
          <a:solidFill>
            <a:schemeClr val="hlink"/>
          </a:solidFill>
          <a:ln w="9525">
            <a:solidFill>
              <a:schemeClr val="tx1"/>
            </a:solidFill>
            <a:miter lim="800000"/>
            <a:headEnd/>
            <a:tailEnd/>
          </a:ln>
        </p:spPr>
        <p:txBody>
          <a:bodyPr wrap="none" anchor="ctr"/>
          <a:lstStyle/>
          <a:p>
            <a:endParaRPr lang="en-US"/>
          </a:p>
        </p:txBody>
      </p:sp>
      <p:sp>
        <p:nvSpPr>
          <p:cNvPr id="264460" name="Oval 268"/>
          <p:cNvSpPr>
            <a:spLocks noChangeArrowheads="1"/>
          </p:cNvSpPr>
          <p:nvPr/>
        </p:nvSpPr>
        <p:spPr bwMode="auto">
          <a:xfrm>
            <a:off x="7429500" y="6619875"/>
            <a:ext cx="209550" cy="190500"/>
          </a:xfrm>
          <a:prstGeom prst="ellipse">
            <a:avLst/>
          </a:prstGeom>
          <a:gradFill rotWithShape="1">
            <a:gsLst>
              <a:gs pos="0">
                <a:schemeClr val="tx2"/>
              </a:gs>
              <a:gs pos="100000">
                <a:schemeClr val="tx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1" name="Oval 269"/>
          <p:cNvSpPr>
            <a:spLocks noChangeArrowheads="1"/>
          </p:cNvSpPr>
          <p:nvPr/>
        </p:nvSpPr>
        <p:spPr bwMode="auto">
          <a:xfrm>
            <a:off x="6924675" y="6572250"/>
            <a:ext cx="228600" cy="238125"/>
          </a:xfrm>
          <a:prstGeom prst="ellipse">
            <a:avLst/>
          </a:prstGeom>
          <a:gradFill rotWithShape="1">
            <a:gsLst>
              <a:gs pos="0">
                <a:schemeClr val="tx2"/>
              </a:gs>
              <a:gs pos="100000">
                <a:schemeClr val="tx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2" name="Oval 270"/>
          <p:cNvSpPr>
            <a:spLocks noChangeArrowheads="1"/>
          </p:cNvSpPr>
          <p:nvPr/>
        </p:nvSpPr>
        <p:spPr bwMode="auto">
          <a:xfrm>
            <a:off x="8039100" y="6553200"/>
            <a:ext cx="200025" cy="209550"/>
          </a:xfrm>
          <a:prstGeom prst="ellipse">
            <a:avLst/>
          </a:prstGeom>
          <a:gradFill rotWithShape="1">
            <a:gsLst>
              <a:gs pos="0">
                <a:schemeClr val="tx2"/>
              </a:gs>
              <a:gs pos="100000">
                <a:schemeClr val="tx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3" name="Oval 271"/>
          <p:cNvSpPr>
            <a:spLocks noChangeArrowheads="1"/>
          </p:cNvSpPr>
          <p:nvPr/>
        </p:nvSpPr>
        <p:spPr bwMode="auto">
          <a:xfrm>
            <a:off x="7467600" y="6581775"/>
            <a:ext cx="238125" cy="219075"/>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4" name="Oval 272"/>
          <p:cNvSpPr>
            <a:spLocks noChangeArrowheads="1"/>
          </p:cNvSpPr>
          <p:nvPr/>
        </p:nvSpPr>
        <p:spPr bwMode="auto">
          <a:xfrm>
            <a:off x="6962775" y="6562725"/>
            <a:ext cx="228600" cy="238125"/>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5" name="Oval 273"/>
          <p:cNvSpPr>
            <a:spLocks noChangeArrowheads="1"/>
          </p:cNvSpPr>
          <p:nvPr/>
        </p:nvSpPr>
        <p:spPr bwMode="auto">
          <a:xfrm>
            <a:off x="8077200" y="6524625"/>
            <a:ext cx="219075" cy="228600"/>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sp>
        <p:nvSpPr>
          <p:cNvPr id="68779" name="Rectangle 274"/>
          <p:cNvSpPr>
            <a:spLocks noChangeArrowheads="1"/>
          </p:cNvSpPr>
          <p:nvPr/>
        </p:nvSpPr>
        <p:spPr bwMode="auto">
          <a:xfrm>
            <a:off x="228600" y="228600"/>
            <a:ext cx="8534400" cy="381000"/>
          </a:xfrm>
          <a:prstGeom prst="rect">
            <a:avLst/>
          </a:prstGeom>
          <a:noFill/>
          <a:ln w="9525">
            <a:noFill/>
            <a:miter lim="800000"/>
            <a:headEnd/>
            <a:tailEnd/>
          </a:ln>
        </p:spPr>
        <p:txBody>
          <a:bodyPr anchor="ctr"/>
          <a:lstStyle/>
          <a:p>
            <a:r>
              <a:rPr lang="en-US" sz="3200">
                <a:solidFill>
                  <a:schemeClr val="tx2"/>
                </a:solidFill>
              </a:rPr>
              <a:t>Gated Ion Channels</a:t>
            </a:r>
          </a:p>
        </p:txBody>
      </p:sp>
      <p:sp>
        <p:nvSpPr>
          <p:cNvPr id="264467" name="Oval 275"/>
          <p:cNvSpPr>
            <a:spLocks noChangeArrowheads="1"/>
          </p:cNvSpPr>
          <p:nvPr/>
        </p:nvSpPr>
        <p:spPr bwMode="auto">
          <a:xfrm>
            <a:off x="1219200" y="6096000"/>
            <a:ext cx="228600" cy="3048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8" name="Oval 276"/>
          <p:cNvSpPr>
            <a:spLocks noChangeArrowheads="1"/>
          </p:cNvSpPr>
          <p:nvPr/>
        </p:nvSpPr>
        <p:spPr bwMode="auto">
          <a:xfrm>
            <a:off x="1371600" y="6172200"/>
            <a:ext cx="228600" cy="2286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264469" name="Oval 277"/>
          <p:cNvSpPr>
            <a:spLocks noChangeArrowheads="1"/>
          </p:cNvSpPr>
          <p:nvPr/>
        </p:nvSpPr>
        <p:spPr bwMode="auto">
          <a:xfrm>
            <a:off x="990600" y="6019800"/>
            <a:ext cx="228600" cy="22860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4305"/>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644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44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44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4448"/>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grpId="1" nodeType="afterEffect">
                                  <p:stCondLst>
                                    <p:cond delay="0"/>
                                  </p:stCondLst>
                                  <p:childTnLst>
                                    <p:animMotion origin="layout" path="M 0.00052 0.0007 C 1.66667E-6 -0.00347 -0.00104 -0.00763 -0.00156 -0.0118 C -0.00191 -0.01481 -0.00208 -0.02638 -0.00365 -0.03125 C -0.00851 -0.04606 -0.01528 -0.05972 -0.01823 -0.07569 C -0.01736 -0.0912 -0.01771 -0.09351 -0.01511 -0.10763 C -0.0125 -0.12152 -0.0191 -0.11643 -0.01615 -0.12847 C -0.0158 -0.12986 -0.01024 -0.15092 -0.01024 -0.15069 C -0.00886 -0.17407 -0.0099 -0.178 -0.01406 -0.20069 C -0.01563 -0.21504 -0.01354 -0.22708 -0.01441 -0.23773 C -0.01285 -0.24838 -0.00677 -0.25555 -0.00469 -0.26527 C -0.00521 -0.275 -0.00191 -0.28865 -0.00191 -0.29629 C -0.00191 -0.30393 -0.00295 -0.30509 -0.00504 -0.31088 C -0.00712 -0.31666 -0.01736 -0.32384 -0.01406 -0.33125 C -0.01354 -0.34884 -0.00278 -0.35393 0.0151 -0.35486 C 0.03316 -0.35578 0.05121 -0.35578 0.06927 -0.35625 C 0.07396 -0.35787 0.0783 -0.35972 0.08281 -0.3618 C 0.08628 -0.36342 0.08906 -0.36736 0.09323 -0.36736 " pathEditMode="relative" rAng="0" ptsTypes="ffffffffafaafffff">
                                      <p:cBhvr>
                                        <p:cTn id="27" dur="2000" fill="hold"/>
                                        <p:tgtEl>
                                          <p:spTgt spid="264446"/>
                                        </p:tgtEl>
                                        <p:attrNameLst>
                                          <p:attrName>ppt_x</p:attrName>
                                          <p:attrName>ppt_y</p:attrName>
                                        </p:attrNameLst>
                                      </p:cBhvr>
                                      <p:rCtr x="36" y="-184"/>
                                    </p:animMotion>
                                  </p:childTnLst>
                                </p:cTn>
                              </p:par>
                            </p:childTnLst>
                          </p:cTn>
                        </p:par>
                        <p:par>
                          <p:cTn id="28" fill="hold">
                            <p:stCondLst>
                              <p:cond delay="2000"/>
                            </p:stCondLst>
                            <p:childTnLst>
                              <p:par>
                                <p:cTn id="29" presetID="0" presetClass="path" presetSubtype="0" accel="50000" decel="50000" fill="hold" grpId="1" nodeType="afterEffect">
                                  <p:stCondLst>
                                    <p:cond delay="0"/>
                                  </p:stCondLst>
                                  <p:childTnLst>
                                    <p:animMotion origin="layout" path="M -4.16667E-6 -1.11111E-6 C -0.01822 -0.0081 -0.03854 -0.00741 -0.05729 -0.00833 C -0.0618 -0.00903 -0.06736 -0.00717 -0.07083 -0.01111 C -0.07274 -0.01319 -0.07291 -0.01759 -0.075 -0.01944 C -0.07604 -0.02037 -0.07708 -0.0213 -0.07812 -0.02222 C -0.07882 -0.02523 -0.08055 -0.02755 -0.08125 -0.03055 C -0.08333 -0.03912 -0.08368 -0.05116 -0.08437 -0.05972 C -0.08402 -0.07315 -0.0842 -0.08657 -0.08333 -0.1 C -0.08263 -0.11134 -0.07812 -0.12245 -0.07604 -0.13333 C -0.07465 -0.15069 -0.06909 -0.17153 -0.07691 -0.18704 C -0.07795 -0.19213 -0.07847 -0.1963 -0.07968 -0.20139 C -0.08038 -0.20417 -0.07343 -0.2294 -0.07343 -0.22917 C -0.07395 -0.24051 -0.06319 -0.25787 -0.06406 -0.26805 C -0.06406 -0.27847 -0.06892 -0.28704 -0.07343 -0.29236 C -0.07795 -0.29768 -0.08906 -0.29167 -0.09166 -0.3 C -0.09132 -0.31435 -0.09409 -0.32986 -0.08958 -0.34305 C -0.08767 -0.34884 -0.08385 -0.35486 -0.07916 -0.35694 C -0.07708 -0.35787 -0.07291 -0.35972 -0.07291 -0.35949 C -0.06527 -0.36991 -0.06093 -0.35625 -0.05052 -0.35972 C -0.04652 -0.36505 -0.02725 -0.35602 -0.02343 -0.36111 " pathEditMode="relative" rAng="0" ptsTypes="ffffffffffffaaffffff">
                                      <p:cBhvr>
                                        <p:cTn id="30" dur="2000" fill="hold"/>
                                        <p:tgtEl>
                                          <p:spTgt spid="264448"/>
                                        </p:tgtEl>
                                        <p:attrNameLst>
                                          <p:attrName>ppt_x</p:attrName>
                                          <p:attrName>ppt_y</p:attrName>
                                        </p:attrNameLst>
                                      </p:cBhvr>
                                      <p:rCtr x="-47" y="-185"/>
                                    </p:animMotion>
                                  </p:childTnLst>
                                </p:cTn>
                              </p:par>
                            </p:childTnLst>
                          </p:cTn>
                        </p:par>
                        <p:par>
                          <p:cTn id="31" fill="hold">
                            <p:stCondLst>
                              <p:cond delay="4000"/>
                            </p:stCondLst>
                            <p:childTnLst>
                              <p:par>
                                <p:cTn id="32" presetID="0" presetClass="path" presetSubtype="0" accel="50000" decel="50000" fill="hold" grpId="1" nodeType="afterEffect">
                                  <p:stCondLst>
                                    <p:cond delay="0"/>
                                  </p:stCondLst>
                                  <p:childTnLst>
                                    <p:animMotion origin="layout" path="M -0.0125 -2.22222E-6 C 0.00452 -0.00555 0.01372 -0.01597 0.02257 -0.03078 C 0.02656 -0.03727 0.03368 -0.04398 0.03698 -0.05116 C 0.03959 -0.05694 0.04601 -0.05671 0.0474 -0.0625 C 0.04913 -0.07453 0.04636 -0.1037 0.04653 -0.12291 C 0.0467 -0.14213 0.04913 -0.15856 0.04861 -0.17731 C 0.04792 -0.19676 0.0434 -0.23611 0.0434 -0.23588 C 0.0434 -0.25139 0.05087 -0.25972 0.05209 -0.26805 C 0.0533 -0.27639 0.05399 -0.27731 0.05104 -0.28541 C 0.04809 -0.29352 0.03924 -0.30555 0.03438 -0.3162 C 0.03403 -0.32453 0.0309 -0.34629 0.02136 -0.3493 C 0.01459 -0.35949 0.01459 -0.36227 0.00313 -0.36991 C -0.00121 -0.37245 -0.02083 -0.3581 -0.02361 -0.3581 " pathEditMode="relative" rAng="0" ptsTypes="ffffaffaaffff">
                                      <p:cBhvr>
                                        <p:cTn id="33" dur="2000" fill="hold"/>
                                        <p:tgtEl>
                                          <p:spTgt spid="264447"/>
                                        </p:tgtEl>
                                        <p:attrNameLst>
                                          <p:attrName>ppt_x</p:attrName>
                                          <p:attrName>ppt_y</p:attrName>
                                        </p:attrNameLst>
                                      </p:cBhvr>
                                      <p:rCtr x="28" y="-186"/>
                                    </p:animMotion>
                                  </p:childTnLst>
                                </p:cTn>
                              </p:par>
                            </p:childTnLst>
                          </p:cTn>
                        </p:par>
                        <p:par>
                          <p:cTn id="34" fill="hold">
                            <p:stCondLst>
                              <p:cond delay="6000"/>
                            </p:stCondLst>
                            <p:childTnLst>
                              <p:par>
                                <p:cTn id="35" presetID="1" presetClass="exit" presetSubtype="0" fill="hold" grpId="2" nodeType="afterEffect">
                                  <p:stCondLst>
                                    <p:cond delay="0"/>
                                  </p:stCondLst>
                                  <p:childTnLst>
                                    <p:set>
                                      <p:cBhvr>
                                        <p:cTn id="36" dur="1" fill="hold">
                                          <p:stCondLst>
                                            <p:cond delay="0"/>
                                          </p:stCondLst>
                                        </p:cTn>
                                        <p:tgtEl>
                                          <p:spTgt spid="264446"/>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64447"/>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644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44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7.5E-6 4.07407E-6 C 0.01077 0.00717 0.02101 0.00625 0.03334 0.00694 C 0.05278 0.00787 0.09167 0.00972 0.09167 0.00972 C 0.10278 0.01134 0.11546 0.01064 0.12605 0.01527 C 0.13126 0.01759 0.1356 0.02083 0.14063 0.02361 C 0.14931 0.02847 0.15764 0.03171 0.16563 0.03888 C 0.17119 0.05 0.16389 0.03657 0.17084 0.04583 C 0.17414 0.05023 0.1783 0.05995 0.18021 0.06527 C 0.18143 0.06851 0.18316 0.07152 0.18438 0.075 C 0.18525 0.07777 0.18646 0.08333 0.18646 0.08333 C 0.18369 0.10138 0.16598 0.10995 0.15521 0.11944 C 0.15278 0.12939 0.15626 0.11736 0.15105 0.12777 C 0.15035 0.12893 0.15053 0.13078 0.15001 0.13194 C 0.14914 0.13402 0.14792 0.13564 0.14688 0.1375 C 0.14271 0.15416 0.14306 0.17453 0.15105 0.18888 C 0.15608 0.20925 0.17362 0.21805 0.18751 0.225 C 0.19688 0.22963 0.18855 0.22638 0.20105 0.23055 C 0.20244 0.23101 0.20521 0.23194 0.20521 0.23194 C 0.21094 0.23703 0.20556 0.2331 0.21459 0.23611 C 0.22344 0.23912 0.2316 0.24421 0.24063 0.24583 C 0.24827 0.2493 0.2448 0.24791 0.25105 0.25 C 0.25504 0.25347 0.25938 0.25532 0.26355 0.25833 C 0.2658 0.25995 0.2698 0.26388 0.2698 0.26388 C 0.27049 0.26574 0.27101 0.26782 0.27188 0.26944 C 0.27275 0.27106 0.27431 0.27199 0.27501 0.27361 C 0.27605 0.27615 0.27709 0.28194 0.27709 0.28194 C 0.27587 0.303 0.27744 0.29421 0.27396 0.30833 C 0.27327 0.31111 0.27257 0.31388 0.27188 0.31666 C 0.27153 0.31805 0.27084 0.32083 0.27084 0.32083 C 0.26928 0.34328 0.26129 0.37268 0.27084 0.39166 C 0.27223 0.40879 0.27153 0.4118 0.28438 0.41527 C 0.2882 0.41851 0.28837 0.42199 0.29167 0.42638 C 0.29323 0.42314 0.2948 0.4206 0.2948 0.41666 " pathEditMode="relative" ptsTypes="ffffffffffffffffffffffffffffffffA">
                                      <p:cBhvr>
                                        <p:cTn id="48" dur="2000" fill="hold"/>
                                        <p:tgtEl>
                                          <p:spTgt spid="264459"/>
                                        </p:tgtEl>
                                        <p:attrNameLst>
                                          <p:attrName>ppt_x</p:attrName>
                                          <p:attrName>ppt_y</p:attrName>
                                        </p:attrNameLst>
                                      </p:cBhvr>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264306"/>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4304"/>
                                        </p:tgtEl>
                                        <p:attrNameLst>
                                          <p:attrName>style.visibility</p:attrName>
                                        </p:attrNameLst>
                                      </p:cBhvr>
                                      <p:to>
                                        <p:strVal val="visible"/>
                                      </p:to>
                                    </p:set>
                                  </p:childTnLst>
                                </p:cTn>
                              </p:par>
                              <p:par>
                                <p:cTn id="54" presetID="1" presetClass="exit" presetSubtype="0" fill="hold" grpId="2" nodeType="withEffect">
                                  <p:stCondLst>
                                    <p:cond delay="0"/>
                                  </p:stCondLst>
                                  <p:childTnLst>
                                    <p:set>
                                      <p:cBhvr>
                                        <p:cTn id="55" dur="1" fill="hold">
                                          <p:stCondLst>
                                            <p:cond delay="0"/>
                                          </p:stCondLst>
                                        </p:cTn>
                                        <p:tgtEl>
                                          <p:spTgt spid="26445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446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6446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4462"/>
                                        </p:tgtEl>
                                        <p:attrNameLst>
                                          <p:attrName>style.visibility</p:attrName>
                                        </p:attrNameLst>
                                      </p:cBhvr>
                                      <p:to>
                                        <p:strVal val="visible"/>
                                      </p:to>
                                    </p:set>
                                  </p:childTnLst>
                                </p:cTn>
                              </p:par>
                            </p:childTnLst>
                          </p:cTn>
                        </p:par>
                        <p:par>
                          <p:cTn id="64" fill="hold">
                            <p:stCondLst>
                              <p:cond delay="0"/>
                            </p:stCondLst>
                            <p:childTnLst>
                              <p:par>
                                <p:cTn id="65" presetID="0" presetClass="path" presetSubtype="0" accel="50000" decel="50000" fill="hold" grpId="1" nodeType="afterEffect">
                                  <p:stCondLst>
                                    <p:cond delay="0"/>
                                  </p:stCondLst>
                                  <p:childTnLst>
                                    <p:animMotion origin="layout" path="M 0.00052 0.0007 C 1.66667E-6 -0.00347 -0.00104 -0.00763 -0.00156 -0.0118 C -0.00191 -0.01481 -0.00208 -0.02638 -0.00365 -0.03125 C -0.00851 -0.04606 -0.01528 -0.05972 -0.01823 -0.07569 C -0.01736 -0.0912 -0.01771 -0.09351 -0.01511 -0.10763 C -0.0125 -0.12152 -0.0191 -0.11643 -0.01615 -0.12847 C -0.0158 -0.12986 -0.01024 -0.15092 -0.01024 -0.15069 C -0.00886 -0.17407 -0.0099 -0.178 -0.01406 -0.20069 C -0.01563 -0.21504 -0.01354 -0.22708 -0.01441 -0.23773 C -0.01285 -0.24838 -0.00677 -0.25555 -0.00469 -0.26527 C -0.00521 -0.275 -0.00191 -0.28865 -0.00191 -0.29629 C -0.00191 -0.30393 -0.00295 -0.30509 -0.00504 -0.31088 C -0.00712 -0.31666 -0.01736 -0.32384 -0.01406 -0.33125 C -0.01354 -0.34884 -0.00278 -0.35393 0.0151 -0.35486 C 0.03316 -0.35578 0.05121 -0.35578 0.06927 -0.35625 C 0.07396 -0.35787 0.0783 -0.35972 0.08281 -0.3618 C 0.08628 -0.36342 0.08906 -0.36736 0.09323 -0.36736 " pathEditMode="relative" rAng="0" ptsTypes="ffffffffafaafffff">
                                      <p:cBhvr>
                                        <p:cTn id="66" dur="2000" fill="hold"/>
                                        <p:tgtEl>
                                          <p:spTgt spid="264460"/>
                                        </p:tgtEl>
                                        <p:attrNameLst>
                                          <p:attrName>ppt_x</p:attrName>
                                          <p:attrName>ppt_y</p:attrName>
                                        </p:attrNameLst>
                                      </p:cBhvr>
                                      <p:rCtr x="36" y="-184"/>
                                    </p:animMotion>
                                  </p:childTnLst>
                                </p:cTn>
                              </p:par>
                            </p:childTnLst>
                          </p:cTn>
                        </p:par>
                        <p:par>
                          <p:cTn id="67" fill="hold">
                            <p:stCondLst>
                              <p:cond delay="2000"/>
                            </p:stCondLst>
                            <p:childTnLst>
                              <p:par>
                                <p:cTn id="68" presetID="0" presetClass="path" presetSubtype="0" accel="50000" decel="50000" fill="hold" grpId="1" nodeType="afterEffect">
                                  <p:stCondLst>
                                    <p:cond delay="0"/>
                                  </p:stCondLst>
                                  <p:childTnLst>
                                    <p:animMotion origin="layout" path="M -4.16667E-6 -1.11111E-6 C -0.01822 -0.0081 -0.03854 -0.00741 -0.05729 -0.00833 C -0.0618 -0.00903 -0.06736 -0.00717 -0.07083 -0.01111 C -0.07274 -0.01319 -0.07291 -0.01759 -0.075 -0.01944 C -0.07604 -0.02037 -0.07708 -0.0213 -0.07812 -0.02222 C -0.07882 -0.02523 -0.08055 -0.02755 -0.08125 -0.03055 C -0.08333 -0.03912 -0.08368 -0.05116 -0.08437 -0.05972 C -0.08402 -0.07315 -0.0842 -0.08657 -0.08333 -0.1 C -0.08263 -0.11134 -0.07812 -0.12245 -0.07604 -0.13333 C -0.07465 -0.15069 -0.06909 -0.17153 -0.07691 -0.18704 C -0.07795 -0.19213 -0.07847 -0.1963 -0.07968 -0.20139 C -0.08038 -0.20417 -0.07343 -0.2294 -0.07343 -0.22917 C -0.07395 -0.24051 -0.06319 -0.25787 -0.06406 -0.26805 C -0.06406 -0.27847 -0.06892 -0.28704 -0.07343 -0.29236 C -0.07795 -0.29768 -0.08906 -0.29167 -0.09166 -0.3 C -0.09132 -0.31435 -0.09409 -0.32986 -0.08958 -0.34305 C -0.08767 -0.34884 -0.08385 -0.35486 -0.07916 -0.35694 C -0.07708 -0.35787 -0.07291 -0.35972 -0.07291 -0.35949 C -0.06527 -0.36991 -0.06093 -0.35625 -0.05052 -0.35972 C -0.04652 -0.36505 -0.02725 -0.35602 -0.02343 -0.36111 " pathEditMode="relative" rAng="0" ptsTypes="ffffffffffffaaffffff">
                                      <p:cBhvr>
                                        <p:cTn id="69" dur="2000" fill="hold"/>
                                        <p:tgtEl>
                                          <p:spTgt spid="264462"/>
                                        </p:tgtEl>
                                        <p:attrNameLst>
                                          <p:attrName>ppt_x</p:attrName>
                                          <p:attrName>ppt_y</p:attrName>
                                        </p:attrNameLst>
                                      </p:cBhvr>
                                      <p:rCtr x="-47" y="-185"/>
                                    </p:animMotion>
                                  </p:childTnLst>
                                </p:cTn>
                              </p:par>
                            </p:childTnLst>
                          </p:cTn>
                        </p:par>
                        <p:par>
                          <p:cTn id="70" fill="hold">
                            <p:stCondLst>
                              <p:cond delay="4000"/>
                            </p:stCondLst>
                            <p:childTnLst>
                              <p:par>
                                <p:cTn id="71" presetID="0" presetClass="path" presetSubtype="0" accel="50000" decel="50000" fill="hold" grpId="1" nodeType="afterEffect">
                                  <p:stCondLst>
                                    <p:cond delay="0"/>
                                  </p:stCondLst>
                                  <p:childTnLst>
                                    <p:animMotion origin="layout" path="M -0.0125 -2.22222E-6 C 0.00452 -0.00555 0.01372 -0.01597 0.02257 -0.03078 C 0.02656 -0.03727 0.03368 -0.04398 0.03698 -0.05116 C 0.03959 -0.05694 0.04601 -0.05671 0.0474 -0.0625 C 0.04913 -0.07453 0.04636 -0.1037 0.04653 -0.12291 C 0.0467 -0.14213 0.04913 -0.15856 0.04861 -0.17731 C 0.04792 -0.19676 0.0434 -0.23611 0.0434 -0.23588 C 0.0434 -0.25139 0.05087 -0.25972 0.05209 -0.26805 C 0.0533 -0.27639 0.05399 -0.27731 0.05104 -0.28541 C 0.04809 -0.29352 0.03924 -0.30555 0.03438 -0.3162 C 0.03403 -0.32453 0.0309 -0.34629 0.02136 -0.3493 C 0.01459 -0.35949 0.01459 -0.36227 0.00313 -0.36991 C -0.00121 -0.37245 -0.02083 -0.3581 -0.02361 -0.3581 " pathEditMode="relative" rAng="0" ptsTypes="ffffaffaaffff">
                                      <p:cBhvr>
                                        <p:cTn id="72" dur="2000" fill="hold"/>
                                        <p:tgtEl>
                                          <p:spTgt spid="264461"/>
                                        </p:tgtEl>
                                        <p:attrNameLst>
                                          <p:attrName>ppt_x</p:attrName>
                                          <p:attrName>ppt_y</p:attrName>
                                        </p:attrNameLst>
                                      </p:cBhvr>
                                      <p:rCtr x="28" y="-186"/>
                                    </p:animMotion>
                                  </p:childTnLst>
                                </p:cTn>
                              </p:par>
                            </p:childTnLst>
                          </p:cTn>
                        </p:par>
                        <p:par>
                          <p:cTn id="73" fill="hold">
                            <p:stCondLst>
                              <p:cond delay="6000"/>
                            </p:stCondLst>
                            <p:childTnLst>
                              <p:par>
                                <p:cTn id="74" presetID="1" presetClass="exit" presetSubtype="0" fill="hold" grpId="2" nodeType="afterEffect">
                                  <p:stCondLst>
                                    <p:cond delay="0"/>
                                  </p:stCondLst>
                                  <p:childTnLst>
                                    <p:set>
                                      <p:cBhvr>
                                        <p:cTn id="75" dur="1" fill="hold">
                                          <p:stCondLst>
                                            <p:cond delay="0"/>
                                          </p:stCondLst>
                                        </p:cTn>
                                        <p:tgtEl>
                                          <p:spTgt spid="264460"/>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264461"/>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264462"/>
                                        </p:tgtEl>
                                        <p:attrNameLst>
                                          <p:attrName>style.visibility</p:attrName>
                                        </p:attrNameLst>
                                      </p:cBhvr>
                                      <p:to>
                                        <p:strVal val="hidden"/>
                                      </p:to>
                                    </p:set>
                                  </p:childTnLst>
                                </p:cTn>
                              </p:par>
                            </p:childTnLst>
                          </p:cTn>
                        </p:par>
                        <p:par>
                          <p:cTn id="80" fill="hold">
                            <p:stCondLst>
                              <p:cond delay="6000"/>
                            </p:stCondLst>
                            <p:childTnLst>
                              <p:par>
                                <p:cTn id="81" presetID="1" presetClass="entr" presetSubtype="0" fill="hold" grpId="0" nodeType="afterEffect">
                                  <p:stCondLst>
                                    <p:cond delay="0"/>
                                  </p:stCondLst>
                                  <p:childTnLst>
                                    <p:set>
                                      <p:cBhvr>
                                        <p:cTn id="82" dur="1" fill="hold">
                                          <p:stCondLst>
                                            <p:cond delay="0"/>
                                          </p:stCondLst>
                                        </p:cTn>
                                        <p:tgtEl>
                                          <p:spTgt spid="2644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44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4465"/>
                                        </p:tgtEl>
                                        <p:attrNameLst>
                                          <p:attrName>style.visibility</p:attrName>
                                        </p:attrNameLst>
                                      </p:cBhvr>
                                      <p:to>
                                        <p:strVal val="visible"/>
                                      </p:to>
                                    </p:set>
                                  </p:childTnLst>
                                </p:cTn>
                              </p:par>
                            </p:childTnLst>
                          </p:cTn>
                        </p:par>
                        <p:par>
                          <p:cTn id="87" fill="hold">
                            <p:stCondLst>
                              <p:cond delay="6000"/>
                            </p:stCondLst>
                            <p:childTnLst>
                              <p:par>
                                <p:cTn id="88" presetID="0" presetClass="path" presetSubtype="0" accel="50000" decel="50000" fill="hold" grpId="1" nodeType="afterEffect">
                                  <p:stCondLst>
                                    <p:cond delay="0"/>
                                  </p:stCondLst>
                                  <p:childTnLst>
                                    <p:animMotion origin="layout" path="M 0.00052 0.0007 C 1.66667E-6 -0.00347 -0.00104 -0.00763 -0.00156 -0.0118 C -0.00191 -0.01481 -0.00208 -0.02638 -0.00365 -0.03125 C -0.00851 -0.04606 -0.01528 -0.05972 -0.01823 -0.07569 C -0.01736 -0.0912 -0.01771 -0.09351 -0.01511 -0.10763 C -0.0125 -0.12152 -0.0191 -0.11643 -0.01615 -0.12847 C -0.0158 -0.12986 -0.01024 -0.15092 -0.01024 -0.15069 C -0.00886 -0.17407 -0.0099 -0.178 -0.01406 -0.20069 C -0.01563 -0.21504 -0.01354 -0.22708 -0.01441 -0.23773 C -0.01285 -0.24838 -0.00677 -0.25555 -0.00469 -0.26527 C -0.00521 -0.275 -0.00191 -0.28865 -0.00191 -0.29629 C -0.00191 -0.30393 -0.00295 -0.30509 -0.00504 -0.31088 C -0.00712 -0.31666 -0.01736 -0.32384 -0.01406 -0.33125 C -0.01354 -0.34884 -0.00278 -0.35393 0.0151 -0.35486 C 0.03316 -0.35578 0.05121 -0.35578 0.06927 -0.35625 C 0.07396 -0.35787 0.0783 -0.35972 0.08281 -0.3618 C 0.08628 -0.36342 0.08906 -0.36736 0.09323 -0.36736 " pathEditMode="relative" rAng="0" ptsTypes="ffffffffafaafffff">
                                      <p:cBhvr>
                                        <p:cTn id="89" dur="2000" fill="hold"/>
                                        <p:tgtEl>
                                          <p:spTgt spid="264463"/>
                                        </p:tgtEl>
                                        <p:attrNameLst>
                                          <p:attrName>ppt_x</p:attrName>
                                          <p:attrName>ppt_y</p:attrName>
                                        </p:attrNameLst>
                                      </p:cBhvr>
                                      <p:rCtr x="36" y="-184"/>
                                    </p:animMotion>
                                  </p:childTnLst>
                                </p:cTn>
                              </p:par>
                            </p:childTnLst>
                          </p:cTn>
                        </p:par>
                        <p:par>
                          <p:cTn id="90" fill="hold">
                            <p:stCondLst>
                              <p:cond delay="8000"/>
                            </p:stCondLst>
                            <p:childTnLst>
                              <p:par>
                                <p:cTn id="91" presetID="0" presetClass="path" presetSubtype="0" accel="50000" decel="50000" fill="hold" grpId="1" nodeType="afterEffect">
                                  <p:stCondLst>
                                    <p:cond delay="0"/>
                                  </p:stCondLst>
                                  <p:childTnLst>
                                    <p:animMotion origin="layout" path="M -4.16667E-6 -1.11111E-6 C -0.01822 -0.0081 -0.03854 -0.00741 -0.05729 -0.00833 C -0.0618 -0.00903 -0.06736 -0.00717 -0.07083 -0.01111 C -0.07274 -0.01319 -0.07291 -0.01759 -0.075 -0.01944 C -0.07604 -0.02037 -0.07708 -0.0213 -0.07812 -0.02222 C -0.07882 -0.02523 -0.08055 -0.02755 -0.08125 -0.03055 C -0.08333 -0.03912 -0.08368 -0.05116 -0.08437 -0.05972 C -0.08402 -0.07315 -0.0842 -0.08657 -0.08333 -0.1 C -0.08263 -0.11134 -0.07812 -0.12245 -0.07604 -0.13333 C -0.07465 -0.15069 -0.06909 -0.17153 -0.07691 -0.18704 C -0.07795 -0.19213 -0.07847 -0.1963 -0.07968 -0.20139 C -0.08038 -0.20417 -0.07343 -0.2294 -0.07343 -0.22917 C -0.07395 -0.24051 -0.06319 -0.25787 -0.06406 -0.26805 C -0.06406 -0.27847 -0.06892 -0.28704 -0.07343 -0.29236 C -0.07795 -0.29768 -0.08906 -0.29167 -0.09166 -0.3 C -0.09132 -0.31435 -0.09409 -0.32986 -0.08958 -0.34305 C -0.08767 -0.34884 -0.08385 -0.35486 -0.07916 -0.35694 C -0.07708 -0.35787 -0.07291 -0.35972 -0.07291 -0.35949 C -0.06527 -0.36991 -0.06093 -0.35625 -0.05052 -0.35972 C -0.04652 -0.36505 -0.02725 -0.35602 -0.02343 -0.36111 " pathEditMode="relative" rAng="0" ptsTypes="ffffffffffffaaffffff">
                                      <p:cBhvr>
                                        <p:cTn id="92" dur="2000" fill="hold"/>
                                        <p:tgtEl>
                                          <p:spTgt spid="264465"/>
                                        </p:tgtEl>
                                        <p:attrNameLst>
                                          <p:attrName>ppt_x</p:attrName>
                                          <p:attrName>ppt_y</p:attrName>
                                        </p:attrNameLst>
                                      </p:cBhvr>
                                      <p:rCtr x="-47" y="-185"/>
                                    </p:animMotion>
                                  </p:childTnLst>
                                </p:cTn>
                              </p:par>
                            </p:childTnLst>
                          </p:cTn>
                        </p:par>
                        <p:par>
                          <p:cTn id="93" fill="hold">
                            <p:stCondLst>
                              <p:cond delay="10000"/>
                            </p:stCondLst>
                            <p:childTnLst>
                              <p:par>
                                <p:cTn id="94" presetID="0" presetClass="path" presetSubtype="0" accel="50000" decel="50000" fill="hold" grpId="1" nodeType="afterEffect">
                                  <p:stCondLst>
                                    <p:cond delay="0"/>
                                  </p:stCondLst>
                                  <p:childTnLst>
                                    <p:animMotion origin="layout" path="M -0.0125 -2.22222E-6 C 0.00452 -0.00555 0.01372 -0.01597 0.02257 -0.03078 C 0.02656 -0.03727 0.03368 -0.04398 0.03698 -0.05116 C 0.03959 -0.05694 0.04601 -0.05671 0.0474 -0.0625 C 0.04913 -0.07453 0.04636 -0.1037 0.04653 -0.12291 C 0.0467 -0.14213 0.04913 -0.15856 0.04861 -0.17731 C 0.04792 -0.19676 0.0434 -0.23611 0.0434 -0.23588 C 0.0434 -0.25139 0.05087 -0.25972 0.05209 -0.26805 C 0.0533 -0.27639 0.05399 -0.27731 0.05104 -0.28541 C 0.04809 -0.29352 0.03924 -0.30555 0.03438 -0.3162 C 0.03403 -0.32453 0.0309 -0.34629 0.02136 -0.3493 C 0.01459 -0.35949 0.01459 -0.36227 0.00313 -0.36991 C -0.00121 -0.37245 -0.02083 -0.3581 -0.02361 -0.3581 " pathEditMode="relative" rAng="0" ptsTypes="ffffaffaaffff">
                                      <p:cBhvr>
                                        <p:cTn id="95" dur="2000" fill="hold"/>
                                        <p:tgtEl>
                                          <p:spTgt spid="264464"/>
                                        </p:tgtEl>
                                        <p:attrNameLst>
                                          <p:attrName>ppt_x</p:attrName>
                                          <p:attrName>ppt_y</p:attrName>
                                        </p:attrNameLst>
                                      </p:cBhvr>
                                      <p:rCtr x="28" y="-186"/>
                                    </p:animMotion>
                                  </p:childTnLst>
                                </p:cTn>
                              </p:par>
                            </p:childTnLst>
                          </p:cTn>
                        </p:par>
                        <p:par>
                          <p:cTn id="96" fill="hold">
                            <p:stCondLst>
                              <p:cond delay="12000"/>
                            </p:stCondLst>
                            <p:childTnLst>
                              <p:par>
                                <p:cTn id="97" presetID="1" presetClass="exit" presetSubtype="0" fill="hold" grpId="2" nodeType="afterEffect">
                                  <p:stCondLst>
                                    <p:cond delay="0"/>
                                  </p:stCondLst>
                                  <p:childTnLst>
                                    <p:set>
                                      <p:cBhvr>
                                        <p:cTn id="98" dur="1" fill="hold">
                                          <p:stCondLst>
                                            <p:cond delay="0"/>
                                          </p:stCondLst>
                                        </p:cTn>
                                        <p:tgtEl>
                                          <p:spTgt spid="264463"/>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264464"/>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26446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6446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64" presetClass="path" presetSubtype="0" accel="50000" decel="50000" fill="hold" grpId="1" nodeType="clickEffect">
                                  <p:stCondLst>
                                    <p:cond delay="0"/>
                                  </p:stCondLst>
                                  <p:childTnLst>
                                    <p:animMotion origin="layout" path="M 0.0 0.0  L 0.0 -0.33333  E" pathEditMode="relative" ptsTypes="">
                                      <p:cBhvr>
                                        <p:cTn id="110" dur="2000" fill="hold"/>
                                        <p:tgtEl>
                                          <p:spTgt spid="264467"/>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644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64" presetClass="path" presetSubtype="0" accel="50000" decel="50000" fill="hold" grpId="1" nodeType="clickEffect">
                                  <p:stCondLst>
                                    <p:cond delay="0"/>
                                  </p:stCondLst>
                                  <p:childTnLst>
                                    <p:animMotion origin="layout" path="M 0.0 0.0  L 0.0 -0.33333  E" pathEditMode="relative" ptsTypes="">
                                      <p:cBhvr>
                                        <p:cTn id="118" dur="2000" fill="hold"/>
                                        <p:tgtEl>
                                          <p:spTgt spid="264468"/>
                                        </p:tgtEl>
                                        <p:attrNameLst>
                                          <p:attrName>ppt_x</p:attrName>
                                          <p:attrName>ppt_y</p:attrName>
                                        </p:attrNameLst>
                                      </p:cBhvr>
                                    </p:animMotion>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6446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64" presetClass="path" presetSubtype="0" accel="50000" decel="50000" fill="hold" grpId="1" nodeType="clickEffect">
                                  <p:stCondLst>
                                    <p:cond delay="0"/>
                                  </p:stCondLst>
                                  <p:childTnLst>
                                    <p:animMotion origin="layout" path="M 0.0 0.0  L 0.0 -0.33333  E" pathEditMode="relative" ptsTypes="">
                                      <p:cBhvr>
                                        <p:cTn id="126" dur="2000" fill="hold"/>
                                        <p:tgtEl>
                                          <p:spTgt spid="26446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05" grpId="0" animBg="1"/>
      <p:bldP spid="264445" grpId="0" animBg="1"/>
      <p:bldP spid="264446" grpId="0" animBg="1"/>
      <p:bldP spid="264446" grpId="1" animBg="1"/>
      <p:bldP spid="264446" grpId="2" animBg="1"/>
      <p:bldP spid="264447" grpId="0" animBg="1"/>
      <p:bldP spid="264447" grpId="1" animBg="1"/>
      <p:bldP spid="264447" grpId="2" animBg="1"/>
      <p:bldP spid="264448" grpId="0" animBg="1"/>
      <p:bldP spid="264448" grpId="1" animBg="1"/>
      <p:bldP spid="264448" grpId="2" animBg="1"/>
      <p:bldP spid="264459" grpId="0" animBg="1"/>
      <p:bldP spid="264459" grpId="1" animBg="1"/>
      <p:bldP spid="264459" grpId="2" animBg="1"/>
      <p:bldP spid="264460" grpId="0" animBg="1"/>
      <p:bldP spid="264460" grpId="1" animBg="1"/>
      <p:bldP spid="264460" grpId="2" animBg="1"/>
      <p:bldP spid="264461" grpId="0" animBg="1"/>
      <p:bldP spid="264461" grpId="1" animBg="1"/>
      <p:bldP spid="264461" grpId="2" animBg="1"/>
      <p:bldP spid="264462" grpId="0" animBg="1"/>
      <p:bldP spid="264462" grpId="1" animBg="1"/>
      <p:bldP spid="264462" grpId="2" animBg="1"/>
      <p:bldP spid="264463" grpId="0" animBg="1"/>
      <p:bldP spid="264463" grpId="1" animBg="1"/>
      <p:bldP spid="264463" grpId="2" animBg="1"/>
      <p:bldP spid="264464" grpId="0" animBg="1"/>
      <p:bldP spid="264464" grpId="1" animBg="1"/>
      <p:bldP spid="264464" grpId="2" animBg="1"/>
      <p:bldP spid="264465" grpId="0" animBg="1"/>
      <p:bldP spid="264465" grpId="1" animBg="1"/>
      <p:bldP spid="264465" grpId="2" animBg="1"/>
      <p:bldP spid="264467" grpId="0" animBg="1"/>
      <p:bldP spid="264467" grpId="1" animBg="1"/>
      <p:bldP spid="264468" grpId="0" animBg="1"/>
      <p:bldP spid="264468" grpId="1" animBg="1"/>
      <p:bldP spid="264469" grpId="0" animBg="1"/>
      <p:bldP spid="26446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p:cNvSpPr>
            <a:spLocks noGrp="1"/>
          </p:cNvSpPr>
          <p:nvPr>
            <p:ph type="title"/>
          </p:nvPr>
        </p:nvSpPr>
        <p:spPr/>
        <p:txBody>
          <a:bodyPr/>
          <a:lstStyle/>
          <a:p>
            <a:endParaRPr lang="en-US" smtClean="0"/>
          </a:p>
        </p:txBody>
      </p:sp>
      <p:sp>
        <p:nvSpPr>
          <p:cNvPr id="70659" name="Content Placeholder 6"/>
          <p:cNvSpPr>
            <a:spLocks noGrp="1"/>
          </p:cNvSpPr>
          <p:nvPr>
            <p:ph idx="1"/>
          </p:nvPr>
        </p:nvSpPr>
        <p:spPr/>
        <p:txBody>
          <a:bodyPr/>
          <a:lstStyle/>
          <a:p>
            <a:r>
              <a:rPr lang="en-US" sz="2800" b="1" dirty="0" smtClean="0"/>
              <a:t>The occurrence of action potentials means the gated channels are open</a:t>
            </a:r>
            <a:r>
              <a:rPr lang="en-US" sz="2800" dirty="0" smtClean="0"/>
              <a:t>. When they are open, </a:t>
            </a:r>
            <a:r>
              <a:rPr lang="en-US" sz="2800" b="1" dirty="0" smtClean="0"/>
              <a:t>ATP is not used, it is simple diffusion</a:t>
            </a:r>
            <a:r>
              <a:rPr lang="en-US" sz="2800" dirty="0" smtClean="0"/>
              <a:t>. </a:t>
            </a:r>
            <a:r>
              <a:rPr lang="en-US" sz="2800" b="1" dirty="0" smtClean="0"/>
              <a:t>But resting membrane potential requires ATP</a:t>
            </a:r>
            <a:r>
              <a:rPr lang="en-US" sz="2800" dirty="0" smtClean="0"/>
              <a:t> to keep it at steady state. </a:t>
            </a:r>
            <a:r>
              <a:rPr lang="en-US" sz="2800" b="1" dirty="0" smtClean="0"/>
              <a:t>Homeostasis (steady state) requires a lot of energy (ATP). Homeostasis is the opposite of equilibrium</a:t>
            </a:r>
            <a:r>
              <a:rPr lang="en-US" sz="2800" dirty="0" smtClean="0"/>
              <a:t>. If the cell voltage reaches - 94, it is at equilibrium, no driving force is present, cell death.</a:t>
            </a:r>
          </a:p>
        </p:txBody>
      </p:sp>
      <p:sp>
        <p:nvSpPr>
          <p:cNvPr id="70660" name="Slide Number Placeholder 4"/>
          <p:cNvSpPr>
            <a:spLocks noGrp="1"/>
          </p:cNvSpPr>
          <p:nvPr>
            <p:ph type="sldNum" sz="quarter" idx="12"/>
          </p:nvPr>
        </p:nvSpPr>
        <p:spPr>
          <a:noFill/>
        </p:spPr>
        <p:txBody>
          <a:bodyPr/>
          <a:lstStyle/>
          <a:p>
            <a:fld id="{BEEF0B43-2E80-4892-A184-C6E075D532FA}" type="slidenum">
              <a:rPr lang="en-US" smtClean="0"/>
              <a:pPr/>
              <a:t>45</a:t>
            </a:fld>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noFill/>
        </p:spPr>
        <p:txBody>
          <a:bodyPr/>
          <a:lstStyle/>
          <a:p>
            <a:r>
              <a:rPr lang="en-GB"/>
              <a:t>Properties of action potentials</a:t>
            </a:r>
          </a:p>
        </p:txBody>
      </p:sp>
      <p:sp>
        <p:nvSpPr>
          <p:cNvPr id="145411" name="Rectangle 3"/>
          <p:cNvSpPr>
            <a:spLocks noGrp="1" noChangeArrowheads="1"/>
          </p:cNvSpPr>
          <p:nvPr>
            <p:ph type="body" sz="half" idx="1"/>
          </p:nvPr>
        </p:nvSpPr>
        <p:spPr>
          <a:xfrm>
            <a:off x="0" y="1371600"/>
            <a:ext cx="5334000" cy="1447800"/>
          </a:xfrm>
        </p:spPr>
        <p:txBody>
          <a:bodyPr/>
          <a:lstStyle/>
          <a:p>
            <a:r>
              <a:rPr lang="en-GB" sz="2000"/>
              <a:t>Action potentials:</a:t>
            </a:r>
          </a:p>
          <a:p>
            <a:pPr lvl="1">
              <a:buFont typeface="Wingdings" pitchFamily="2" charset="2"/>
              <a:buChar char="Ø"/>
            </a:pPr>
            <a:r>
              <a:rPr lang="en-GB" sz="1600">
                <a:latin typeface="Times" pitchFamily="-25" charset="0"/>
              </a:rPr>
              <a:t>are all-or-none events</a:t>
            </a:r>
          </a:p>
          <a:p>
            <a:pPr lvl="2">
              <a:buFont typeface="Wingdings" pitchFamily="2" charset="2"/>
              <a:buChar char="q"/>
            </a:pPr>
            <a:r>
              <a:rPr lang="en-GB" sz="1600">
                <a:latin typeface="Times" pitchFamily="-25" charset="0"/>
              </a:rPr>
              <a:t>threshold voltage (usually 15 mV positive to resting potential)</a:t>
            </a:r>
          </a:p>
        </p:txBody>
      </p:sp>
      <p:grpSp>
        <p:nvGrpSpPr>
          <p:cNvPr id="2" name="Group 4"/>
          <p:cNvGrpSpPr>
            <a:grpSpLocks/>
          </p:cNvGrpSpPr>
          <p:nvPr/>
        </p:nvGrpSpPr>
        <p:grpSpPr bwMode="auto">
          <a:xfrm>
            <a:off x="5410200" y="1295400"/>
            <a:ext cx="3733800" cy="2768600"/>
            <a:chOff x="3504" y="560"/>
            <a:chExt cx="2208" cy="1744"/>
          </a:xfrm>
        </p:grpSpPr>
        <p:sp>
          <p:nvSpPr>
            <p:cNvPr id="145413" name="Text Box 5"/>
            <p:cNvSpPr txBox="1">
              <a:spLocks noChangeArrowheads="1"/>
            </p:cNvSpPr>
            <p:nvPr/>
          </p:nvSpPr>
          <p:spPr bwMode="auto">
            <a:xfrm>
              <a:off x="4032" y="1214"/>
              <a:ext cx="603" cy="212"/>
            </a:xfrm>
            <a:prstGeom prst="rect">
              <a:avLst/>
            </a:prstGeom>
            <a:noFill/>
            <a:ln w="9525">
              <a:noFill/>
              <a:miter lim="800000"/>
              <a:headEnd/>
              <a:tailEnd/>
            </a:ln>
            <a:effectLst/>
          </p:spPr>
          <p:txBody>
            <a:bodyPr wrap="none">
              <a:spAutoFit/>
            </a:bodyPr>
            <a:lstStyle/>
            <a:p>
              <a:r>
                <a:rPr lang="en-GB" sz="1600">
                  <a:latin typeface="Arial" charset="0"/>
                </a:rPr>
                <a:t>threshold</a:t>
              </a:r>
            </a:p>
          </p:txBody>
        </p:sp>
        <p:sp>
          <p:nvSpPr>
            <p:cNvPr id="145414" name="Line 6"/>
            <p:cNvSpPr>
              <a:spLocks noChangeShapeType="1"/>
            </p:cNvSpPr>
            <p:nvPr/>
          </p:nvSpPr>
          <p:spPr bwMode="auto">
            <a:xfrm>
              <a:off x="3936" y="613"/>
              <a:ext cx="0" cy="949"/>
            </a:xfrm>
            <a:prstGeom prst="line">
              <a:avLst/>
            </a:prstGeom>
            <a:noFill/>
            <a:ln w="28575">
              <a:solidFill>
                <a:schemeClr val="tx1"/>
              </a:solidFill>
              <a:round/>
              <a:headEnd/>
              <a:tailEnd/>
            </a:ln>
            <a:effectLst/>
          </p:spPr>
          <p:txBody>
            <a:bodyPr wrap="none" anchor="ctr"/>
            <a:lstStyle/>
            <a:p>
              <a:endParaRPr lang="en-IN"/>
            </a:p>
          </p:txBody>
        </p:sp>
        <p:sp>
          <p:nvSpPr>
            <p:cNvPr id="145415" name="Line 7"/>
            <p:cNvSpPr>
              <a:spLocks noChangeShapeType="1"/>
            </p:cNvSpPr>
            <p:nvPr/>
          </p:nvSpPr>
          <p:spPr bwMode="auto">
            <a:xfrm>
              <a:off x="3936" y="1685"/>
              <a:ext cx="0" cy="578"/>
            </a:xfrm>
            <a:prstGeom prst="line">
              <a:avLst/>
            </a:prstGeom>
            <a:noFill/>
            <a:ln w="28575">
              <a:solidFill>
                <a:schemeClr val="tx1"/>
              </a:solidFill>
              <a:round/>
              <a:headEnd/>
              <a:tailEnd/>
            </a:ln>
            <a:effectLst/>
          </p:spPr>
          <p:txBody>
            <a:bodyPr wrap="none" anchor="ctr"/>
            <a:lstStyle/>
            <a:p>
              <a:endParaRPr lang="en-IN"/>
            </a:p>
          </p:txBody>
        </p:sp>
        <p:sp>
          <p:nvSpPr>
            <p:cNvPr id="145416" name="Line 8"/>
            <p:cNvSpPr>
              <a:spLocks noChangeShapeType="1"/>
            </p:cNvSpPr>
            <p:nvPr/>
          </p:nvSpPr>
          <p:spPr bwMode="auto">
            <a:xfrm>
              <a:off x="4114" y="2304"/>
              <a:ext cx="1598" cy="0"/>
            </a:xfrm>
            <a:prstGeom prst="line">
              <a:avLst/>
            </a:prstGeom>
            <a:noFill/>
            <a:ln w="28575">
              <a:solidFill>
                <a:schemeClr val="tx1"/>
              </a:solidFill>
              <a:round/>
              <a:headEnd/>
              <a:tailEnd/>
            </a:ln>
            <a:effectLst/>
          </p:spPr>
          <p:txBody>
            <a:bodyPr wrap="none" anchor="ctr"/>
            <a:lstStyle/>
            <a:p>
              <a:endParaRPr lang="en-IN"/>
            </a:p>
          </p:txBody>
        </p:sp>
        <p:sp>
          <p:nvSpPr>
            <p:cNvPr id="145417" name="Freeform 9"/>
            <p:cNvSpPr>
              <a:spLocks/>
            </p:cNvSpPr>
            <p:nvPr/>
          </p:nvSpPr>
          <p:spPr bwMode="auto">
            <a:xfrm>
              <a:off x="4037" y="1727"/>
              <a:ext cx="1631" cy="415"/>
            </a:xfrm>
            <a:custGeom>
              <a:avLst/>
              <a:gdLst/>
              <a:ahLst/>
              <a:cxnLst>
                <a:cxn ang="0">
                  <a:pos x="0" y="483"/>
                </a:cxn>
                <a:cxn ang="0">
                  <a:pos x="91" y="483"/>
                </a:cxn>
                <a:cxn ang="0">
                  <a:pos x="83" y="384"/>
                </a:cxn>
                <a:cxn ang="0">
                  <a:pos x="227" y="384"/>
                </a:cxn>
                <a:cxn ang="0">
                  <a:pos x="227" y="480"/>
                </a:cxn>
                <a:cxn ang="0">
                  <a:pos x="371" y="480"/>
                </a:cxn>
                <a:cxn ang="0">
                  <a:pos x="371" y="288"/>
                </a:cxn>
                <a:cxn ang="0">
                  <a:pos x="515" y="288"/>
                </a:cxn>
                <a:cxn ang="0">
                  <a:pos x="515" y="480"/>
                </a:cxn>
                <a:cxn ang="0">
                  <a:pos x="659" y="480"/>
                </a:cxn>
                <a:cxn ang="0">
                  <a:pos x="659" y="192"/>
                </a:cxn>
                <a:cxn ang="0">
                  <a:pos x="803" y="192"/>
                </a:cxn>
                <a:cxn ang="0">
                  <a:pos x="803" y="480"/>
                </a:cxn>
                <a:cxn ang="0">
                  <a:pos x="947" y="480"/>
                </a:cxn>
                <a:cxn ang="0">
                  <a:pos x="947" y="144"/>
                </a:cxn>
                <a:cxn ang="0">
                  <a:pos x="1091" y="144"/>
                </a:cxn>
                <a:cxn ang="0">
                  <a:pos x="1091" y="480"/>
                </a:cxn>
                <a:cxn ang="0">
                  <a:pos x="1235" y="480"/>
                </a:cxn>
                <a:cxn ang="0">
                  <a:pos x="1235" y="48"/>
                </a:cxn>
                <a:cxn ang="0">
                  <a:pos x="1379" y="48"/>
                </a:cxn>
                <a:cxn ang="0">
                  <a:pos x="1379" y="480"/>
                </a:cxn>
                <a:cxn ang="0">
                  <a:pos x="1523" y="480"/>
                </a:cxn>
                <a:cxn ang="0">
                  <a:pos x="1523" y="0"/>
                </a:cxn>
                <a:cxn ang="0">
                  <a:pos x="1667" y="0"/>
                </a:cxn>
                <a:cxn ang="0">
                  <a:pos x="1667" y="480"/>
                </a:cxn>
                <a:cxn ang="0">
                  <a:pos x="1763" y="480"/>
                </a:cxn>
              </a:cxnLst>
              <a:rect l="0" t="0" r="r" b="b"/>
              <a:pathLst>
                <a:path w="1763" h="483">
                  <a:moveTo>
                    <a:pt x="0" y="483"/>
                  </a:moveTo>
                  <a:cubicBezTo>
                    <a:pt x="30" y="483"/>
                    <a:pt x="61" y="483"/>
                    <a:pt x="91" y="483"/>
                  </a:cubicBezTo>
                  <a:lnTo>
                    <a:pt x="83" y="384"/>
                  </a:lnTo>
                  <a:lnTo>
                    <a:pt x="227" y="384"/>
                  </a:lnTo>
                  <a:lnTo>
                    <a:pt x="227" y="480"/>
                  </a:lnTo>
                  <a:lnTo>
                    <a:pt x="371" y="480"/>
                  </a:lnTo>
                  <a:lnTo>
                    <a:pt x="371" y="288"/>
                  </a:lnTo>
                  <a:lnTo>
                    <a:pt x="515" y="288"/>
                  </a:lnTo>
                  <a:lnTo>
                    <a:pt x="515" y="480"/>
                  </a:lnTo>
                  <a:lnTo>
                    <a:pt x="659" y="480"/>
                  </a:lnTo>
                  <a:lnTo>
                    <a:pt x="659" y="192"/>
                  </a:lnTo>
                  <a:lnTo>
                    <a:pt x="803" y="192"/>
                  </a:lnTo>
                  <a:lnTo>
                    <a:pt x="803" y="480"/>
                  </a:lnTo>
                  <a:lnTo>
                    <a:pt x="947" y="480"/>
                  </a:lnTo>
                  <a:lnTo>
                    <a:pt x="947" y="144"/>
                  </a:lnTo>
                  <a:lnTo>
                    <a:pt x="1091" y="144"/>
                  </a:lnTo>
                  <a:lnTo>
                    <a:pt x="1091" y="480"/>
                  </a:lnTo>
                  <a:lnTo>
                    <a:pt x="1235" y="480"/>
                  </a:lnTo>
                  <a:lnTo>
                    <a:pt x="1235" y="48"/>
                  </a:lnTo>
                  <a:lnTo>
                    <a:pt x="1379" y="48"/>
                  </a:lnTo>
                  <a:lnTo>
                    <a:pt x="1379" y="480"/>
                  </a:lnTo>
                  <a:lnTo>
                    <a:pt x="1523" y="480"/>
                  </a:lnTo>
                  <a:lnTo>
                    <a:pt x="1523" y="0"/>
                  </a:lnTo>
                  <a:lnTo>
                    <a:pt x="1667" y="0"/>
                  </a:lnTo>
                  <a:lnTo>
                    <a:pt x="1667" y="480"/>
                  </a:lnTo>
                  <a:lnTo>
                    <a:pt x="1763" y="480"/>
                  </a:lnTo>
                </a:path>
              </a:pathLst>
            </a:custGeom>
            <a:noFill/>
            <a:ln w="9525">
              <a:solidFill>
                <a:schemeClr val="tx1"/>
              </a:solidFill>
              <a:round/>
              <a:headEnd/>
              <a:tailEnd/>
            </a:ln>
            <a:effectLst/>
          </p:spPr>
          <p:txBody>
            <a:bodyPr wrap="none" anchor="ctr"/>
            <a:lstStyle/>
            <a:p>
              <a:endParaRPr lang="en-IN"/>
            </a:p>
          </p:txBody>
        </p:sp>
        <p:sp>
          <p:nvSpPr>
            <p:cNvPr id="145418" name="Freeform 10"/>
            <p:cNvSpPr>
              <a:spLocks/>
            </p:cNvSpPr>
            <p:nvPr/>
          </p:nvSpPr>
          <p:spPr bwMode="auto">
            <a:xfrm>
              <a:off x="4917" y="654"/>
              <a:ext cx="140" cy="784"/>
            </a:xfrm>
            <a:custGeom>
              <a:avLst/>
              <a:gdLst/>
              <a:ahLst/>
              <a:cxnLst>
                <a:cxn ang="0">
                  <a:pos x="0" y="868"/>
                </a:cxn>
                <a:cxn ang="0">
                  <a:pos x="63" y="772"/>
                </a:cxn>
                <a:cxn ang="0">
                  <a:pos x="80" y="603"/>
                </a:cxn>
                <a:cxn ang="0">
                  <a:pos x="80" y="379"/>
                </a:cxn>
                <a:cxn ang="0">
                  <a:pos x="80" y="42"/>
                </a:cxn>
                <a:cxn ang="0">
                  <a:pos x="96" y="126"/>
                </a:cxn>
                <a:cxn ang="0">
                  <a:pos x="96" y="210"/>
                </a:cxn>
                <a:cxn ang="0">
                  <a:pos x="96" y="688"/>
                </a:cxn>
                <a:cxn ang="0">
                  <a:pos x="113" y="828"/>
                </a:cxn>
                <a:cxn ang="0">
                  <a:pos x="146" y="856"/>
                </a:cxn>
                <a:cxn ang="0">
                  <a:pos x="146" y="912"/>
                </a:cxn>
              </a:cxnLst>
              <a:rect l="0" t="0" r="r" b="b"/>
              <a:pathLst>
                <a:path w="152" h="912">
                  <a:moveTo>
                    <a:pt x="0" y="868"/>
                  </a:moveTo>
                  <a:cubicBezTo>
                    <a:pt x="10" y="852"/>
                    <a:pt x="50" y="816"/>
                    <a:pt x="63" y="772"/>
                  </a:cubicBezTo>
                  <a:cubicBezTo>
                    <a:pt x="76" y="728"/>
                    <a:pt x="77" y="669"/>
                    <a:pt x="80" y="603"/>
                  </a:cubicBezTo>
                  <a:cubicBezTo>
                    <a:pt x="82" y="538"/>
                    <a:pt x="80" y="472"/>
                    <a:pt x="80" y="379"/>
                  </a:cubicBezTo>
                  <a:cubicBezTo>
                    <a:pt x="80" y="285"/>
                    <a:pt x="77" y="84"/>
                    <a:pt x="80" y="42"/>
                  </a:cubicBezTo>
                  <a:cubicBezTo>
                    <a:pt x="82" y="0"/>
                    <a:pt x="94" y="98"/>
                    <a:pt x="96" y="126"/>
                  </a:cubicBezTo>
                  <a:cubicBezTo>
                    <a:pt x="99" y="154"/>
                    <a:pt x="96" y="117"/>
                    <a:pt x="96" y="210"/>
                  </a:cubicBezTo>
                  <a:cubicBezTo>
                    <a:pt x="96" y="304"/>
                    <a:pt x="94" y="585"/>
                    <a:pt x="96" y="688"/>
                  </a:cubicBezTo>
                  <a:cubicBezTo>
                    <a:pt x="99" y="790"/>
                    <a:pt x="105" y="800"/>
                    <a:pt x="113" y="828"/>
                  </a:cubicBezTo>
                  <a:cubicBezTo>
                    <a:pt x="121" y="856"/>
                    <a:pt x="141" y="842"/>
                    <a:pt x="146" y="856"/>
                  </a:cubicBezTo>
                  <a:cubicBezTo>
                    <a:pt x="152" y="870"/>
                    <a:pt x="146" y="898"/>
                    <a:pt x="146" y="912"/>
                  </a:cubicBezTo>
                </a:path>
              </a:pathLst>
            </a:custGeom>
            <a:noFill/>
            <a:ln w="12700" cmpd="sng">
              <a:solidFill>
                <a:schemeClr val="tx1"/>
              </a:solidFill>
              <a:round/>
              <a:headEnd/>
              <a:tailEnd/>
            </a:ln>
            <a:effectLst/>
          </p:spPr>
          <p:txBody>
            <a:bodyPr wrap="none" anchor="ctr"/>
            <a:lstStyle/>
            <a:p>
              <a:endParaRPr lang="en-IN"/>
            </a:p>
          </p:txBody>
        </p:sp>
        <p:sp>
          <p:nvSpPr>
            <p:cNvPr id="145419" name="Freeform 11"/>
            <p:cNvSpPr>
              <a:spLocks/>
            </p:cNvSpPr>
            <p:nvPr/>
          </p:nvSpPr>
          <p:spPr bwMode="auto">
            <a:xfrm>
              <a:off x="4050" y="1273"/>
              <a:ext cx="1618" cy="259"/>
            </a:xfrm>
            <a:custGeom>
              <a:avLst/>
              <a:gdLst/>
              <a:ahLst/>
              <a:cxnLst>
                <a:cxn ang="0">
                  <a:pos x="0" y="291"/>
                </a:cxn>
                <a:cxn ang="0">
                  <a:pos x="81" y="294"/>
                </a:cxn>
                <a:cxn ang="0">
                  <a:pos x="81" y="260"/>
                </a:cxn>
                <a:cxn ang="0">
                  <a:pos x="121" y="240"/>
                </a:cxn>
                <a:cxn ang="0">
                  <a:pos x="169" y="240"/>
                </a:cxn>
                <a:cxn ang="0">
                  <a:pos x="225" y="236"/>
                </a:cxn>
                <a:cxn ang="0">
                  <a:pos x="225" y="290"/>
                </a:cxn>
                <a:cxn ang="0">
                  <a:pos x="368" y="290"/>
                </a:cxn>
                <a:cxn ang="0">
                  <a:pos x="369" y="248"/>
                </a:cxn>
                <a:cxn ang="0">
                  <a:pos x="401" y="212"/>
                </a:cxn>
                <a:cxn ang="0">
                  <a:pos x="433" y="208"/>
                </a:cxn>
                <a:cxn ang="0">
                  <a:pos x="511" y="212"/>
                </a:cxn>
                <a:cxn ang="0">
                  <a:pos x="511" y="290"/>
                </a:cxn>
                <a:cxn ang="0">
                  <a:pos x="654" y="290"/>
                </a:cxn>
                <a:cxn ang="0">
                  <a:pos x="653" y="224"/>
                </a:cxn>
                <a:cxn ang="0">
                  <a:pos x="689" y="180"/>
                </a:cxn>
                <a:cxn ang="0">
                  <a:pos x="717" y="172"/>
                </a:cxn>
                <a:cxn ang="0">
                  <a:pos x="797" y="174"/>
                </a:cxn>
                <a:cxn ang="0">
                  <a:pos x="797" y="290"/>
                </a:cxn>
                <a:cxn ang="0">
                  <a:pos x="939" y="290"/>
                </a:cxn>
                <a:cxn ang="0">
                  <a:pos x="939" y="154"/>
                </a:cxn>
                <a:cxn ang="0">
                  <a:pos x="989" y="88"/>
                </a:cxn>
                <a:cxn ang="0">
                  <a:pos x="1013" y="20"/>
                </a:cxn>
                <a:cxn ang="0">
                  <a:pos x="1037" y="20"/>
                </a:cxn>
                <a:cxn ang="0">
                  <a:pos x="1041" y="76"/>
                </a:cxn>
                <a:cxn ang="0">
                  <a:pos x="1053" y="124"/>
                </a:cxn>
                <a:cxn ang="0">
                  <a:pos x="1085" y="152"/>
                </a:cxn>
                <a:cxn ang="0">
                  <a:pos x="1082" y="290"/>
                </a:cxn>
                <a:cxn ang="0">
                  <a:pos x="1225" y="290"/>
                </a:cxn>
                <a:cxn ang="0">
                  <a:pos x="1221" y="152"/>
                </a:cxn>
                <a:cxn ang="0">
                  <a:pos x="1261" y="100"/>
                </a:cxn>
                <a:cxn ang="0">
                  <a:pos x="1289" y="64"/>
                </a:cxn>
                <a:cxn ang="0">
                  <a:pos x="1293" y="24"/>
                </a:cxn>
                <a:cxn ang="0">
                  <a:pos x="1325" y="36"/>
                </a:cxn>
                <a:cxn ang="0">
                  <a:pos x="1329" y="104"/>
                </a:cxn>
                <a:cxn ang="0">
                  <a:pos x="1369" y="128"/>
                </a:cxn>
                <a:cxn ang="0">
                  <a:pos x="1368" y="290"/>
                </a:cxn>
                <a:cxn ang="0">
                  <a:pos x="1511" y="290"/>
                </a:cxn>
                <a:cxn ang="0">
                  <a:pos x="1513" y="128"/>
                </a:cxn>
                <a:cxn ang="0">
                  <a:pos x="1541" y="96"/>
                </a:cxn>
                <a:cxn ang="0">
                  <a:pos x="1573" y="56"/>
                </a:cxn>
                <a:cxn ang="0">
                  <a:pos x="1581" y="4"/>
                </a:cxn>
                <a:cxn ang="0">
                  <a:pos x="1605" y="0"/>
                </a:cxn>
                <a:cxn ang="0">
                  <a:pos x="1617" y="92"/>
                </a:cxn>
                <a:cxn ang="0">
                  <a:pos x="1653" y="128"/>
                </a:cxn>
                <a:cxn ang="0">
                  <a:pos x="1654" y="290"/>
                </a:cxn>
                <a:cxn ang="0">
                  <a:pos x="1749" y="290"/>
                </a:cxn>
              </a:cxnLst>
              <a:rect l="0" t="0" r="r" b="b"/>
              <a:pathLst>
                <a:path w="1749" h="301">
                  <a:moveTo>
                    <a:pt x="0" y="291"/>
                  </a:moveTo>
                  <a:cubicBezTo>
                    <a:pt x="30" y="291"/>
                    <a:pt x="67" y="301"/>
                    <a:pt x="81" y="294"/>
                  </a:cubicBezTo>
                  <a:lnTo>
                    <a:pt x="81" y="260"/>
                  </a:lnTo>
                  <a:lnTo>
                    <a:pt x="121" y="240"/>
                  </a:lnTo>
                  <a:lnTo>
                    <a:pt x="169" y="240"/>
                  </a:lnTo>
                  <a:lnTo>
                    <a:pt x="225" y="236"/>
                  </a:lnTo>
                  <a:lnTo>
                    <a:pt x="225" y="290"/>
                  </a:lnTo>
                  <a:lnTo>
                    <a:pt x="368" y="290"/>
                  </a:lnTo>
                  <a:lnTo>
                    <a:pt x="369" y="248"/>
                  </a:lnTo>
                  <a:lnTo>
                    <a:pt x="401" y="212"/>
                  </a:lnTo>
                  <a:lnTo>
                    <a:pt x="433" y="208"/>
                  </a:lnTo>
                  <a:lnTo>
                    <a:pt x="511" y="212"/>
                  </a:lnTo>
                  <a:lnTo>
                    <a:pt x="511" y="290"/>
                  </a:lnTo>
                  <a:lnTo>
                    <a:pt x="654" y="290"/>
                  </a:lnTo>
                  <a:lnTo>
                    <a:pt x="653" y="224"/>
                  </a:lnTo>
                  <a:lnTo>
                    <a:pt x="689" y="180"/>
                  </a:lnTo>
                  <a:lnTo>
                    <a:pt x="717" y="172"/>
                  </a:lnTo>
                  <a:lnTo>
                    <a:pt x="797" y="174"/>
                  </a:lnTo>
                  <a:lnTo>
                    <a:pt x="797" y="290"/>
                  </a:lnTo>
                  <a:lnTo>
                    <a:pt x="939" y="290"/>
                  </a:lnTo>
                  <a:lnTo>
                    <a:pt x="939" y="154"/>
                  </a:lnTo>
                  <a:lnTo>
                    <a:pt x="989" y="88"/>
                  </a:lnTo>
                  <a:lnTo>
                    <a:pt x="1013" y="20"/>
                  </a:lnTo>
                  <a:lnTo>
                    <a:pt x="1037" y="20"/>
                  </a:lnTo>
                  <a:lnTo>
                    <a:pt x="1041" y="76"/>
                  </a:lnTo>
                  <a:lnTo>
                    <a:pt x="1053" y="124"/>
                  </a:lnTo>
                  <a:lnTo>
                    <a:pt x="1085" y="152"/>
                  </a:lnTo>
                  <a:lnTo>
                    <a:pt x="1082" y="290"/>
                  </a:lnTo>
                  <a:lnTo>
                    <a:pt x="1225" y="290"/>
                  </a:lnTo>
                  <a:lnTo>
                    <a:pt x="1221" y="152"/>
                  </a:lnTo>
                  <a:lnTo>
                    <a:pt x="1261" y="100"/>
                  </a:lnTo>
                  <a:lnTo>
                    <a:pt x="1289" y="64"/>
                  </a:lnTo>
                  <a:lnTo>
                    <a:pt x="1293" y="24"/>
                  </a:lnTo>
                  <a:lnTo>
                    <a:pt x="1325" y="36"/>
                  </a:lnTo>
                  <a:lnTo>
                    <a:pt x="1329" y="104"/>
                  </a:lnTo>
                  <a:lnTo>
                    <a:pt x="1369" y="128"/>
                  </a:lnTo>
                  <a:lnTo>
                    <a:pt x="1368" y="290"/>
                  </a:lnTo>
                  <a:lnTo>
                    <a:pt x="1511" y="290"/>
                  </a:lnTo>
                  <a:lnTo>
                    <a:pt x="1513" y="128"/>
                  </a:lnTo>
                  <a:lnTo>
                    <a:pt x="1541" y="96"/>
                  </a:lnTo>
                  <a:lnTo>
                    <a:pt x="1573" y="56"/>
                  </a:lnTo>
                  <a:lnTo>
                    <a:pt x="1581" y="4"/>
                  </a:lnTo>
                  <a:lnTo>
                    <a:pt x="1605" y="0"/>
                  </a:lnTo>
                  <a:lnTo>
                    <a:pt x="1617" y="92"/>
                  </a:lnTo>
                  <a:lnTo>
                    <a:pt x="1653" y="128"/>
                  </a:lnTo>
                  <a:lnTo>
                    <a:pt x="1654" y="290"/>
                  </a:lnTo>
                  <a:lnTo>
                    <a:pt x="1749" y="290"/>
                  </a:lnTo>
                </a:path>
              </a:pathLst>
            </a:custGeom>
            <a:noFill/>
            <a:ln w="12700" cmpd="sng">
              <a:solidFill>
                <a:schemeClr val="tx1"/>
              </a:solidFill>
              <a:round/>
              <a:headEnd/>
              <a:tailEnd/>
            </a:ln>
            <a:effectLst/>
          </p:spPr>
          <p:txBody>
            <a:bodyPr wrap="none" anchor="ctr"/>
            <a:lstStyle/>
            <a:p>
              <a:endParaRPr lang="en-IN"/>
            </a:p>
          </p:txBody>
        </p:sp>
        <p:sp>
          <p:nvSpPr>
            <p:cNvPr id="145420" name="Line 12"/>
            <p:cNvSpPr>
              <a:spLocks noChangeShapeType="1"/>
            </p:cNvSpPr>
            <p:nvPr/>
          </p:nvSpPr>
          <p:spPr bwMode="auto">
            <a:xfrm>
              <a:off x="3980" y="984"/>
              <a:ext cx="1599" cy="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45421" name="Line 13"/>
            <p:cNvSpPr>
              <a:spLocks noChangeShapeType="1"/>
            </p:cNvSpPr>
            <p:nvPr/>
          </p:nvSpPr>
          <p:spPr bwMode="auto">
            <a:xfrm>
              <a:off x="3980" y="654"/>
              <a:ext cx="1599" cy="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45422" name="Freeform 14"/>
            <p:cNvSpPr>
              <a:spLocks/>
            </p:cNvSpPr>
            <p:nvPr/>
          </p:nvSpPr>
          <p:spPr bwMode="auto">
            <a:xfrm>
              <a:off x="5179" y="654"/>
              <a:ext cx="145" cy="784"/>
            </a:xfrm>
            <a:custGeom>
              <a:avLst/>
              <a:gdLst/>
              <a:ahLst/>
              <a:cxnLst>
                <a:cxn ang="0">
                  <a:pos x="0" y="1464"/>
                </a:cxn>
                <a:cxn ang="0">
                  <a:pos x="192" y="1320"/>
                </a:cxn>
                <a:cxn ang="0">
                  <a:pos x="240" y="1032"/>
                </a:cxn>
                <a:cxn ang="0">
                  <a:pos x="240" y="648"/>
                </a:cxn>
                <a:cxn ang="0">
                  <a:pos x="240" y="72"/>
                </a:cxn>
                <a:cxn ang="0">
                  <a:pos x="288" y="216"/>
                </a:cxn>
                <a:cxn ang="0">
                  <a:pos x="288" y="360"/>
                </a:cxn>
                <a:cxn ang="0">
                  <a:pos x="288" y="1176"/>
                </a:cxn>
                <a:cxn ang="0">
                  <a:pos x="336" y="1416"/>
                </a:cxn>
                <a:cxn ang="0">
                  <a:pos x="432" y="1464"/>
                </a:cxn>
                <a:cxn ang="0">
                  <a:pos x="432" y="1560"/>
                </a:cxn>
              </a:cxnLst>
              <a:rect l="0" t="0" r="r" b="b"/>
              <a:pathLst>
                <a:path w="448" h="1560">
                  <a:moveTo>
                    <a:pt x="0" y="1464"/>
                  </a:moveTo>
                  <a:cubicBezTo>
                    <a:pt x="76" y="1428"/>
                    <a:pt x="152" y="1392"/>
                    <a:pt x="192" y="1320"/>
                  </a:cubicBezTo>
                  <a:cubicBezTo>
                    <a:pt x="232" y="1248"/>
                    <a:pt x="232" y="1144"/>
                    <a:pt x="240" y="1032"/>
                  </a:cubicBezTo>
                  <a:cubicBezTo>
                    <a:pt x="248" y="920"/>
                    <a:pt x="240" y="808"/>
                    <a:pt x="240" y="648"/>
                  </a:cubicBezTo>
                  <a:cubicBezTo>
                    <a:pt x="240" y="488"/>
                    <a:pt x="232" y="144"/>
                    <a:pt x="240" y="72"/>
                  </a:cubicBezTo>
                  <a:cubicBezTo>
                    <a:pt x="248" y="0"/>
                    <a:pt x="280" y="168"/>
                    <a:pt x="288" y="216"/>
                  </a:cubicBezTo>
                  <a:cubicBezTo>
                    <a:pt x="296" y="264"/>
                    <a:pt x="288" y="200"/>
                    <a:pt x="288" y="360"/>
                  </a:cubicBezTo>
                  <a:cubicBezTo>
                    <a:pt x="288" y="520"/>
                    <a:pt x="280" y="1000"/>
                    <a:pt x="288" y="1176"/>
                  </a:cubicBezTo>
                  <a:cubicBezTo>
                    <a:pt x="296" y="1352"/>
                    <a:pt x="312" y="1368"/>
                    <a:pt x="336" y="1416"/>
                  </a:cubicBezTo>
                  <a:cubicBezTo>
                    <a:pt x="360" y="1464"/>
                    <a:pt x="416" y="1440"/>
                    <a:pt x="432" y="1464"/>
                  </a:cubicBezTo>
                  <a:cubicBezTo>
                    <a:pt x="448" y="1488"/>
                    <a:pt x="432" y="1536"/>
                    <a:pt x="432" y="1560"/>
                  </a:cubicBezTo>
                </a:path>
              </a:pathLst>
            </a:custGeom>
            <a:noFill/>
            <a:ln w="12700" cmpd="sng">
              <a:solidFill>
                <a:schemeClr val="tx1"/>
              </a:solidFill>
              <a:round/>
              <a:headEnd/>
              <a:tailEnd/>
            </a:ln>
            <a:effectLst/>
          </p:spPr>
          <p:txBody>
            <a:bodyPr wrap="none" anchor="ctr"/>
            <a:lstStyle/>
            <a:p>
              <a:endParaRPr lang="en-IN"/>
            </a:p>
          </p:txBody>
        </p:sp>
        <p:sp>
          <p:nvSpPr>
            <p:cNvPr id="145423" name="Freeform 15"/>
            <p:cNvSpPr>
              <a:spLocks/>
            </p:cNvSpPr>
            <p:nvPr/>
          </p:nvSpPr>
          <p:spPr bwMode="auto">
            <a:xfrm>
              <a:off x="5446" y="654"/>
              <a:ext cx="144" cy="784"/>
            </a:xfrm>
            <a:custGeom>
              <a:avLst/>
              <a:gdLst/>
              <a:ahLst/>
              <a:cxnLst>
                <a:cxn ang="0">
                  <a:pos x="0" y="1464"/>
                </a:cxn>
                <a:cxn ang="0">
                  <a:pos x="192" y="1320"/>
                </a:cxn>
                <a:cxn ang="0">
                  <a:pos x="240" y="1032"/>
                </a:cxn>
                <a:cxn ang="0">
                  <a:pos x="240" y="648"/>
                </a:cxn>
                <a:cxn ang="0">
                  <a:pos x="240" y="72"/>
                </a:cxn>
                <a:cxn ang="0">
                  <a:pos x="288" y="216"/>
                </a:cxn>
                <a:cxn ang="0">
                  <a:pos x="288" y="360"/>
                </a:cxn>
                <a:cxn ang="0">
                  <a:pos x="288" y="1176"/>
                </a:cxn>
                <a:cxn ang="0">
                  <a:pos x="336" y="1416"/>
                </a:cxn>
                <a:cxn ang="0">
                  <a:pos x="432" y="1464"/>
                </a:cxn>
                <a:cxn ang="0">
                  <a:pos x="432" y="1560"/>
                </a:cxn>
              </a:cxnLst>
              <a:rect l="0" t="0" r="r" b="b"/>
              <a:pathLst>
                <a:path w="448" h="1560">
                  <a:moveTo>
                    <a:pt x="0" y="1464"/>
                  </a:moveTo>
                  <a:cubicBezTo>
                    <a:pt x="76" y="1428"/>
                    <a:pt x="152" y="1392"/>
                    <a:pt x="192" y="1320"/>
                  </a:cubicBezTo>
                  <a:cubicBezTo>
                    <a:pt x="232" y="1248"/>
                    <a:pt x="232" y="1144"/>
                    <a:pt x="240" y="1032"/>
                  </a:cubicBezTo>
                  <a:cubicBezTo>
                    <a:pt x="248" y="920"/>
                    <a:pt x="240" y="808"/>
                    <a:pt x="240" y="648"/>
                  </a:cubicBezTo>
                  <a:cubicBezTo>
                    <a:pt x="240" y="488"/>
                    <a:pt x="232" y="144"/>
                    <a:pt x="240" y="72"/>
                  </a:cubicBezTo>
                  <a:cubicBezTo>
                    <a:pt x="248" y="0"/>
                    <a:pt x="280" y="168"/>
                    <a:pt x="288" y="216"/>
                  </a:cubicBezTo>
                  <a:cubicBezTo>
                    <a:pt x="296" y="264"/>
                    <a:pt x="288" y="200"/>
                    <a:pt x="288" y="360"/>
                  </a:cubicBezTo>
                  <a:cubicBezTo>
                    <a:pt x="288" y="520"/>
                    <a:pt x="280" y="1000"/>
                    <a:pt x="288" y="1176"/>
                  </a:cubicBezTo>
                  <a:cubicBezTo>
                    <a:pt x="296" y="1352"/>
                    <a:pt x="312" y="1368"/>
                    <a:pt x="336" y="1416"/>
                  </a:cubicBezTo>
                  <a:cubicBezTo>
                    <a:pt x="360" y="1464"/>
                    <a:pt x="416" y="1440"/>
                    <a:pt x="432" y="1464"/>
                  </a:cubicBezTo>
                  <a:cubicBezTo>
                    <a:pt x="448" y="1488"/>
                    <a:pt x="432" y="1536"/>
                    <a:pt x="432" y="1560"/>
                  </a:cubicBezTo>
                </a:path>
              </a:pathLst>
            </a:custGeom>
            <a:noFill/>
            <a:ln w="12700" cmpd="sng">
              <a:solidFill>
                <a:schemeClr val="tx1"/>
              </a:solidFill>
              <a:round/>
              <a:headEnd/>
              <a:tailEnd/>
            </a:ln>
            <a:effectLst/>
          </p:spPr>
          <p:txBody>
            <a:bodyPr wrap="none" anchor="ctr"/>
            <a:lstStyle/>
            <a:p>
              <a:endParaRPr lang="en-IN"/>
            </a:p>
          </p:txBody>
        </p:sp>
        <p:sp>
          <p:nvSpPr>
            <p:cNvPr id="145424" name="Text Box 16"/>
            <p:cNvSpPr txBox="1">
              <a:spLocks noChangeArrowheads="1"/>
            </p:cNvSpPr>
            <p:nvPr/>
          </p:nvSpPr>
          <p:spPr bwMode="auto">
            <a:xfrm>
              <a:off x="3648" y="1420"/>
              <a:ext cx="282" cy="212"/>
            </a:xfrm>
            <a:prstGeom prst="rect">
              <a:avLst/>
            </a:prstGeom>
            <a:noFill/>
            <a:ln w="9525">
              <a:noFill/>
              <a:miter lim="800000"/>
              <a:headEnd/>
              <a:tailEnd/>
            </a:ln>
            <a:effectLst/>
          </p:spPr>
          <p:txBody>
            <a:bodyPr wrap="none">
              <a:spAutoFit/>
            </a:bodyPr>
            <a:lstStyle/>
            <a:p>
              <a:r>
                <a:rPr lang="en-GB" sz="1600">
                  <a:latin typeface="Arial" charset="0"/>
                </a:rPr>
                <a:t>-70</a:t>
              </a:r>
            </a:p>
          </p:txBody>
        </p:sp>
        <p:sp>
          <p:nvSpPr>
            <p:cNvPr id="145425" name="Text Box 17"/>
            <p:cNvSpPr txBox="1">
              <a:spLocks noChangeArrowheads="1"/>
            </p:cNvSpPr>
            <p:nvPr/>
          </p:nvSpPr>
          <p:spPr bwMode="auto">
            <a:xfrm>
              <a:off x="3609" y="560"/>
              <a:ext cx="313" cy="212"/>
            </a:xfrm>
            <a:prstGeom prst="rect">
              <a:avLst/>
            </a:prstGeom>
            <a:noFill/>
            <a:ln w="9525">
              <a:noFill/>
              <a:miter lim="800000"/>
              <a:headEnd/>
              <a:tailEnd/>
            </a:ln>
            <a:effectLst/>
          </p:spPr>
          <p:txBody>
            <a:bodyPr wrap="none">
              <a:spAutoFit/>
            </a:bodyPr>
            <a:lstStyle/>
            <a:p>
              <a:r>
                <a:rPr lang="en-GB" sz="1600">
                  <a:latin typeface="Arial" charset="0"/>
                </a:rPr>
                <a:t>+60</a:t>
              </a:r>
            </a:p>
          </p:txBody>
        </p:sp>
        <p:sp>
          <p:nvSpPr>
            <p:cNvPr id="145426" name="Text Box 18"/>
            <p:cNvSpPr txBox="1">
              <a:spLocks noChangeArrowheads="1"/>
            </p:cNvSpPr>
            <p:nvPr/>
          </p:nvSpPr>
          <p:spPr bwMode="auto">
            <a:xfrm>
              <a:off x="3504" y="1081"/>
              <a:ext cx="289" cy="212"/>
            </a:xfrm>
            <a:prstGeom prst="rect">
              <a:avLst/>
            </a:prstGeom>
            <a:noFill/>
            <a:ln w="9525">
              <a:noFill/>
              <a:miter lim="800000"/>
              <a:headEnd/>
              <a:tailEnd/>
            </a:ln>
            <a:effectLst/>
          </p:spPr>
          <p:txBody>
            <a:bodyPr wrap="none">
              <a:spAutoFit/>
            </a:bodyPr>
            <a:lstStyle/>
            <a:p>
              <a:r>
                <a:rPr lang="en-GB" sz="1600">
                  <a:latin typeface="Arial" charset="0"/>
                </a:rPr>
                <a:t>mV</a:t>
              </a:r>
            </a:p>
          </p:txBody>
        </p:sp>
        <p:sp>
          <p:nvSpPr>
            <p:cNvPr id="145427" name="Text Box 19"/>
            <p:cNvSpPr txBox="1">
              <a:spLocks noChangeArrowheads="1"/>
            </p:cNvSpPr>
            <p:nvPr/>
          </p:nvSpPr>
          <p:spPr bwMode="auto">
            <a:xfrm rot="-5365790">
              <a:off x="3383" y="1871"/>
              <a:ext cx="642" cy="199"/>
            </a:xfrm>
            <a:prstGeom prst="rect">
              <a:avLst/>
            </a:prstGeom>
            <a:noFill/>
            <a:ln w="9525">
              <a:noFill/>
              <a:miter lim="800000"/>
              <a:headEnd/>
              <a:tailEnd/>
            </a:ln>
            <a:effectLst/>
          </p:spPr>
          <p:txBody>
            <a:bodyPr wrap="none">
              <a:spAutoFit/>
            </a:bodyPr>
            <a:lstStyle/>
            <a:p>
              <a:r>
                <a:rPr lang="en-GB" sz="1600">
                  <a:latin typeface="Arial" charset="0"/>
                </a:rPr>
                <a:t>Stimulus </a:t>
              </a:r>
            </a:p>
          </p:txBody>
        </p:sp>
        <p:sp>
          <p:nvSpPr>
            <p:cNvPr id="145428" name="Text Box 20"/>
            <p:cNvSpPr txBox="1">
              <a:spLocks noChangeArrowheads="1"/>
            </p:cNvSpPr>
            <p:nvPr/>
          </p:nvSpPr>
          <p:spPr bwMode="auto">
            <a:xfrm>
              <a:off x="3771" y="893"/>
              <a:ext cx="175" cy="212"/>
            </a:xfrm>
            <a:prstGeom prst="rect">
              <a:avLst/>
            </a:prstGeom>
            <a:noFill/>
            <a:ln w="9525">
              <a:noFill/>
              <a:miter lim="800000"/>
              <a:headEnd/>
              <a:tailEnd/>
            </a:ln>
            <a:effectLst/>
          </p:spPr>
          <p:txBody>
            <a:bodyPr wrap="none">
              <a:spAutoFit/>
            </a:bodyPr>
            <a:lstStyle/>
            <a:p>
              <a:r>
                <a:rPr lang="en-GB" sz="1600">
                  <a:latin typeface="Arial" charset="0"/>
                </a:rPr>
                <a:t>0</a:t>
              </a:r>
            </a:p>
          </p:txBody>
        </p:sp>
        <p:sp>
          <p:nvSpPr>
            <p:cNvPr id="145429" name="Line 21"/>
            <p:cNvSpPr>
              <a:spLocks noChangeShapeType="1"/>
            </p:cNvSpPr>
            <p:nvPr/>
          </p:nvSpPr>
          <p:spPr bwMode="auto">
            <a:xfrm flipV="1">
              <a:off x="3840" y="1685"/>
              <a:ext cx="0" cy="578"/>
            </a:xfrm>
            <a:prstGeom prst="line">
              <a:avLst/>
            </a:prstGeom>
            <a:noFill/>
            <a:ln w="19050">
              <a:solidFill>
                <a:schemeClr val="tx1"/>
              </a:solidFill>
              <a:round/>
              <a:headEnd/>
              <a:tailEnd type="triangle" w="med" len="med"/>
            </a:ln>
            <a:effectLst/>
          </p:spPr>
          <p:txBody>
            <a:bodyPr wrap="none" anchor="ctr"/>
            <a:lstStyle/>
            <a:p>
              <a:endParaRPr lang="en-IN"/>
            </a:p>
          </p:txBody>
        </p:sp>
        <p:sp>
          <p:nvSpPr>
            <p:cNvPr id="145430" name="Line 22"/>
            <p:cNvSpPr>
              <a:spLocks noChangeShapeType="1"/>
            </p:cNvSpPr>
            <p:nvPr/>
          </p:nvSpPr>
          <p:spPr bwMode="auto">
            <a:xfrm>
              <a:off x="3936" y="1397"/>
              <a:ext cx="1632" cy="0"/>
            </a:xfrm>
            <a:prstGeom prst="line">
              <a:avLst/>
            </a:prstGeom>
            <a:noFill/>
            <a:ln w="9525" cap="rnd">
              <a:solidFill>
                <a:schemeClr val="tx1"/>
              </a:solidFill>
              <a:prstDash val="sysDot"/>
              <a:round/>
              <a:headEnd/>
              <a:tailEnd/>
            </a:ln>
            <a:effectLst/>
          </p:spPr>
          <p:txBody>
            <a:bodyPr wrap="none" anchor="ctr"/>
            <a:lstStyle/>
            <a:p>
              <a:endParaRPr lang="en-IN"/>
            </a:p>
          </p:txBody>
        </p:sp>
      </p:grpSp>
      <p:grpSp>
        <p:nvGrpSpPr>
          <p:cNvPr id="3" name="Group 23"/>
          <p:cNvGrpSpPr>
            <a:grpSpLocks/>
          </p:cNvGrpSpPr>
          <p:nvPr/>
        </p:nvGrpSpPr>
        <p:grpSpPr bwMode="auto">
          <a:xfrm>
            <a:off x="6172200" y="5130800"/>
            <a:ext cx="2562225" cy="1447800"/>
            <a:chOff x="3840" y="3072"/>
            <a:chExt cx="1614" cy="912"/>
          </a:xfrm>
        </p:grpSpPr>
        <p:sp>
          <p:nvSpPr>
            <p:cNvPr id="145432" name="Line 24"/>
            <p:cNvSpPr>
              <a:spLocks noChangeShapeType="1"/>
            </p:cNvSpPr>
            <p:nvPr/>
          </p:nvSpPr>
          <p:spPr bwMode="auto">
            <a:xfrm flipV="1">
              <a:off x="3984" y="3312"/>
              <a:ext cx="912" cy="192"/>
            </a:xfrm>
            <a:prstGeom prst="line">
              <a:avLst/>
            </a:prstGeom>
            <a:noFill/>
            <a:ln w="9525">
              <a:solidFill>
                <a:srgbClr val="FF5050"/>
              </a:solidFill>
              <a:round/>
              <a:headEnd/>
              <a:tailEnd/>
            </a:ln>
            <a:effectLst/>
          </p:spPr>
          <p:txBody>
            <a:bodyPr wrap="none" anchor="ctr"/>
            <a:lstStyle/>
            <a:p>
              <a:endParaRPr lang="en-IN"/>
            </a:p>
          </p:txBody>
        </p:sp>
        <p:sp>
          <p:nvSpPr>
            <p:cNvPr id="145433" name="Text Box 25"/>
            <p:cNvSpPr txBox="1">
              <a:spLocks noChangeArrowheads="1"/>
            </p:cNvSpPr>
            <p:nvPr/>
          </p:nvSpPr>
          <p:spPr bwMode="auto">
            <a:xfrm>
              <a:off x="4463" y="3072"/>
              <a:ext cx="991" cy="366"/>
            </a:xfrm>
            <a:prstGeom prst="rect">
              <a:avLst/>
            </a:prstGeom>
            <a:noFill/>
            <a:ln w="9525">
              <a:noFill/>
              <a:miter lim="800000"/>
              <a:headEnd/>
              <a:tailEnd/>
            </a:ln>
            <a:effectLst/>
          </p:spPr>
          <p:txBody>
            <a:bodyPr wrap="none">
              <a:spAutoFit/>
            </a:bodyPr>
            <a:lstStyle/>
            <a:p>
              <a:pPr algn="r"/>
              <a:r>
                <a:rPr lang="en-GB" sz="1600">
                  <a:latin typeface="Arial" charset="0"/>
                </a:rPr>
                <a:t>non-myelinated</a:t>
              </a:r>
            </a:p>
            <a:p>
              <a:pPr algn="r"/>
              <a:r>
                <a:rPr lang="en-GB" sz="1600">
                  <a:latin typeface="Arial" charset="0"/>
                </a:rPr>
                <a:t>(squid)</a:t>
              </a:r>
            </a:p>
          </p:txBody>
        </p:sp>
        <p:sp>
          <p:nvSpPr>
            <p:cNvPr id="145434" name="Line 26"/>
            <p:cNvSpPr>
              <a:spLocks noChangeShapeType="1"/>
            </p:cNvSpPr>
            <p:nvPr/>
          </p:nvSpPr>
          <p:spPr bwMode="auto">
            <a:xfrm>
              <a:off x="3920" y="3780"/>
              <a:ext cx="976" cy="12"/>
            </a:xfrm>
            <a:prstGeom prst="line">
              <a:avLst/>
            </a:prstGeom>
            <a:noFill/>
            <a:ln w="28575">
              <a:solidFill>
                <a:srgbClr val="FF5050"/>
              </a:solidFill>
              <a:round/>
              <a:headEnd/>
              <a:tailEnd/>
            </a:ln>
            <a:effectLst/>
          </p:spPr>
          <p:txBody>
            <a:bodyPr wrap="none" anchor="ctr"/>
            <a:lstStyle/>
            <a:p>
              <a:endParaRPr lang="en-IN"/>
            </a:p>
          </p:txBody>
        </p:sp>
        <p:sp>
          <p:nvSpPr>
            <p:cNvPr id="145435" name="Text Box 27"/>
            <p:cNvSpPr txBox="1">
              <a:spLocks noChangeArrowheads="1"/>
            </p:cNvSpPr>
            <p:nvPr/>
          </p:nvSpPr>
          <p:spPr bwMode="auto">
            <a:xfrm>
              <a:off x="3840" y="3772"/>
              <a:ext cx="187" cy="212"/>
            </a:xfrm>
            <a:prstGeom prst="rect">
              <a:avLst/>
            </a:prstGeom>
            <a:noFill/>
            <a:ln w="9525">
              <a:noFill/>
              <a:miter lim="800000"/>
              <a:headEnd/>
              <a:tailEnd/>
            </a:ln>
            <a:effectLst/>
          </p:spPr>
          <p:txBody>
            <a:bodyPr wrap="none">
              <a:spAutoFit/>
            </a:bodyPr>
            <a:lstStyle/>
            <a:p>
              <a:r>
                <a:rPr lang="en-GB" sz="1600">
                  <a:solidFill>
                    <a:srgbClr val="FF5050"/>
                  </a:solidFill>
                  <a:latin typeface="Arial" charset="0"/>
                </a:rPr>
                <a:t>0</a:t>
              </a:r>
            </a:p>
          </p:txBody>
        </p:sp>
        <p:sp>
          <p:nvSpPr>
            <p:cNvPr id="145436" name="Text Box 28"/>
            <p:cNvSpPr txBox="1">
              <a:spLocks noChangeArrowheads="1"/>
            </p:cNvSpPr>
            <p:nvPr/>
          </p:nvSpPr>
          <p:spPr bwMode="auto">
            <a:xfrm>
              <a:off x="4704" y="3744"/>
              <a:ext cx="330" cy="212"/>
            </a:xfrm>
            <a:prstGeom prst="rect">
              <a:avLst/>
            </a:prstGeom>
            <a:noFill/>
            <a:ln w="9525">
              <a:noFill/>
              <a:miter lim="800000"/>
              <a:headEnd/>
              <a:tailEnd/>
            </a:ln>
            <a:effectLst/>
          </p:spPr>
          <p:txBody>
            <a:bodyPr wrap="none">
              <a:spAutoFit/>
            </a:bodyPr>
            <a:lstStyle/>
            <a:p>
              <a:r>
                <a:rPr lang="en-GB" sz="1600">
                  <a:solidFill>
                    <a:srgbClr val="FF5050"/>
                  </a:solidFill>
                  <a:latin typeface="Arial" charset="0"/>
                </a:rPr>
                <a:t>800</a:t>
              </a:r>
            </a:p>
          </p:txBody>
        </p:sp>
        <p:sp>
          <p:nvSpPr>
            <p:cNvPr id="145437" name="Text Box 29"/>
            <p:cNvSpPr txBox="1">
              <a:spLocks noChangeArrowheads="1"/>
            </p:cNvSpPr>
            <p:nvPr/>
          </p:nvSpPr>
          <p:spPr bwMode="auto">
            <a:xfrm>
              <a:off x="4231" y="3744"/>
              <a:ext cx="330" cy="212"/>
            </a:xfrm>
            <a:prstGeom prst="rect">
              <a:avLst/>
            </a:prstGeom>
            <a:noFill/>
            <a:ln w="9525">
              <a:noFill/>
              <a:miter lim="800000"/>
              <a:headEnd/>
              <a:tailEnd/>
            </a:ln>
            <a:effectLst/>
          </p:spPr>
          <p:txBody>
            <a:bodyPr wrap="none">
              <a:spAutoFit/>
            </a:bodyPr>
            <a:lstStyle/>
            <a:p>
              <a:r>
                <a:rPr lang="en-GB" sz="1600">
                  <a:solidFill>
                    <a:srgbClr val="FF5050"/>
                  </a:solidFill>
                  <a:latin typeface="Arial" charset="0"/>
                </a:rPr>
                <a:t>400</a:t>
              </a:r>
            </a:p>
          </p:txBody>
        </p:sp>
      </p:grpSp>
      <p:sp>
        <p:nvSpPr>
          <p:cNvPr id="145438" name="Rectangle 30"/>
          <p:cNvSpPr>
            <a:spLocks noChangeArrowheads="1"/>
          </p:cNvSpPr>
          <p:nvPr/>
        </p:nvSpPr>
        <p:spPr bwMode="auto">
          <a:xfrm>
            <a:off x="0" y="4495800"/>
            <a:ext cx="5257800" cy="1143000"/>
          </a:xfrm>
          <a:prstGeom prst="rect">
            <a:avLst/>
          </a:prstGeom>
          <a:noFill/>
          <a:ln w="9525">
            <a:noFill/>
            <a:miter lim="800000"/>
            <a:headEnd/>
            <a:tailEnd/>
          </a:ln>
          <a:effectLst/>
        </p:spPr>
        <p:txBody>
          <a:bodyPr/>
          <a:lstStyle/>
          <a:p>
            <a:pPr marL="742950" lvl="1" indent="-285750" eaLnBrk="1" hangingPunct="1">
              <a:spcBef>
                <a:spcPct val="20000"/>
              </a:spcBef>
              <a:buFont typeface="Wingdings" pitchFamily="2" charset="2"/>
              <a:buChar char="Ø"/>
            </a:pPr>
            <a:r>
              <a:rPr lang="en-GB" sz="1600"/>
              <a:t>have constant conduction velocity</a:t>
            </a:r>
          </a:p>
          <a:p>
            <a:pPr marL="1143000" lvl="2" indent="-228600" eaLnBrk="1" hangingPunct="1">
              <a:spcBef>
                <a:spcPct val="20000"/>
              </a:spcBef>
              <a:buFont typeface="Wingdings" pitchFamily="2" charset="2"/>
              <a:buChar char="q"/>
            </a:pPr>
            <a:r>
              <a:rPr lang="en-GB" sz="1600"/>
              <a:t>True for given fiber.  Fibers with large diameter conduct faster than small fibers. As a general rule:</a:t>
            </a:r>
          </a:p>
        </p:txBody>
      </p:sp>
      <p:sp>
        <p:nvSpPr>
          <p:cNvPr id="145439" name="Rectangle 31"/>
          <p:cNvSpPr>
            <a:spLocks noChangeArrowheads="1"/>
          </p:cNvSpPr>
          <p:nvPr/>
        </p:nvSpPr>
        <p:spPr bwMode="auto">
          <a:xfrm>
            <a:off x="0" y="5638800"/>
            <a:ext cx="5410200" cy="1219200"/>
          </a:xfrm>
          <a:prstGeom prst="rect">
            <a:avLst/>
          </a:prstGeom>
          <a:noFill/>
          <a:ln w="9525">
            <a:noFill/>
            <a:miter lim="800000"/>
            <a:headEnd/>
            <a:tailEnd/>
          </a:ln>
          <a:effectLst/>
        </p:spPr>
        <p:txBody>
          <a:bodyPr/>
          <a:lstStyle/>
          <a:p>
            <a:pPr marL="1600200" lvl="3" indent="-228600" eaLnBrk="1" hangingPunct="1">
              <a:spcBef>
                <a:spcPct val="20000"/>
              </a:spcBef>
              <a:buFont typeface="Wingdings" pitchFamily="2" charset="2"/>
              <a:buChar char="q"/>
            </a:pPr>
            <a:r>
              <a:rPr lang="en-GB" sz="1600" b="1"/>
              <a:t>myelinated</a:t>
            </a:r>
            <a:r>
              <a:rPr lang="en-GB" sz="1600"/>
              <a:t> fiber diameter (in mm) x 4.5 = velocity in m/s.</a:t>
            </a:r>
          </a:p>
          <a:p>
            <a:pPr marL="1600200" lvl="3" indent="-228600" eaLnBrk="1" hangingPunct="1">
              <a:spcBef>
                <a:spcPct val="20000"/>
              </a:spcBef>
              <a:buFont typeface="Wingdings" pitchFamily="2" charset="2"/>
              <a:buChar char="q"/>
            </a:pPr>
            <a:r>
              <a:rPr lang="en-GB" sz="1600"/>
              <a:t>Square root of </a:t>
            </a:r>
            <a:r>
              <a:rPr lang="en-GB" sz="1600" b="1"/>
              <a:t>unmyelinated</a:t>
            </a:r>
            <a:r>
              <a:rPr lang="en-GB" sz="1600"/>
              <a:t> fiber diameter = velocity in m/s</a:t>
            </a:r>
          </a:p>
        </p:txBody>
      </p:sp>
      <p:grpSp>
        <p:nvGrpSpPr>
          <p:cNvPr id="4" name="Group 32"/>
          <p:cNvGrpSpPr>
            <a:grpSpLocks/>
          </p:cNvGrpSpPr>
          <p:nvPr/>
        </p:nvGrpSpPr>
        <p:grpSpPr bwMode="auto">
          <a:xfrm>
            <a:off x="5637213" y="4292600"/>
            <a:ext cx="3506787" cy="2514600"/>
            <a:chOff x="3503" y="2544"/>
            <a:chExt cx="2209" cy="1584"/>
          </a:xfrm>
        </p:grpSpPr>
        <p:sp>
          <p:nvSpPr>
            <p:cNvPr id="145441" name="Line 33"/>
            <p:cNvSpPr>
              <a:spLocks noChangeShapeType="1"/>
            </p:cNvSpPr>
            <p:nvPr/>
          </p:nvSpPr>
          <p:spPr bwMode="auto">
            <a:xfrm>
              <a:off x="3936" y="2592"/>
              <a:ext cx="0" cy="960"/>
            </a:xfrm>
            <a:prstGeom prst="line">
              <a:avLst/>
            </a:prstGeom>
            <a:noFill/>
            <a:ln w="28575">
              <a:solidFill>
                <a:schemeClr val="tx1"/>
              </a:solidFill>
              <a:round/>
              <a:headEnd/>
              <a:tailEnd/>
            </a:ln>
            <a:effectLst/>
          </p:spPr>
          <p:txBody>
            <a:bodyPr wrap="none" anchor="ctr"/>
            <a:lstStyle/>
            <a:p>
              <a:endParaRPr lang="en-IN"/>
            </a:p>
          </p:txBody>
        </p:sp>
        <p:sp>
          <p:nvSpPr>
            <p:cNvPr id="145442" name="Line 34"/>
            <p:cNvSpPr>
              <a:spLocks noChangeShapeType="1"/>
            </p:cNvSpPr>
            <p:nvPr/>
          </p:nvSpPr>
          <p:spPr bwMode="auto">
            <a:xfrm>
              <a:off x="3936" y="3556"/>
              <a:ext cx="1776" cy="0"/>
            </a:xfrm>
            <a:prstGeom prst="line">
              <a:avLst/>
            </a:prstGeom>
            <a:noFill/>
            <a:ln w="28575">
              <a:solidFill>
                <a:schemeClr val="accent2"/>
              </a:solidFill>
              <a:round/>
              <a:headEnd/>
              <a:tailEnd/>
            </a:ln>
            <a:effectLst/>
          </p:spPr>
          <p:txBody>
            <a:bodyPr wrap="none" anchor="ctr"/>
            <a:lstStyle/>
            <a:p>
              <a:endParaRPr lang="en-IN"/>
            </a:p>
          </p:txBody>
        </p:sp>
        <p:sp>
          <p:nvSpPr>
            <p:cNvPr id="145443" name="Text Box 35"/>
            <p:cNvSpPr txBox="1">
              <a:spLocks noChangeArrowheads="1"/>
            </p:cNvSpPr>
            <p:nvPr/>
          </p:nvSpPr>
          <p:spPr bwMode="auto">
            <a:xfrm>
              <a:off x="4084" y="3916"/>
              <a:ext cx="1242" cy="212"/>
            </a:xfrm>
            <a:prstGeom prst="rect">
              <a:avLst/>
            </a:prstGeom>
            <a:noFill/>
            <a:ln w="9525">
              <a:noFill/>
              <a:miter lim="800000"/>
              <a:headEnd/>
              <a:tailEnd/>
            </a:ln>
            <a:effectLst/>
          </p:spPr>
          <p:txBody>
            <a:bodyPr wrap="none">
              <a:spAutoFit/>
            </a:bodyPr>
            <a:lstStyle/>
            <a:p>
              <a:r>
                <a:rPr lang="en-GB" sz="1600">
                  <a:latin typeface="Arial" charset="0"/>
                </a:rPr>
                <a:t>Fiber diameter (</a:t>
              </a:r>
              <a:r>
                <a:rPr lang="en-GB" sz="1600">
                  <a:latin typeface="Symbol" pitchFamily="18" charset="2"/>
                </a:rPr>
                <a:t>m</a:t>
              </a:r>
              <a:r>
                <a:rPr lang="en-GB" sz="1600">
                  <a:latin typeface="Arial" charset="0"/>
                </a:rPr>
                <a:t>m)</a:t>
              </a:r>
            </a:p>
          </p:txBody>
        </p:sp>
        <p:sp>
          <p:nvSpPr>
            <p:cNvPr id="145444" name="Text Box 36"/>
            <p:cNvSpPr txBox="1">
              <a:spLocks noChangeArrowheads="1"/>
            </p:cNvSpPr>
            <p:nvPr/>
          </p:nvSpPr>
          <p:spPr bwMode="auto">
            <a:xfrm rot="-5391908">
              <a:off x="3163" y="3021"/>
              <a:ext cx="891" cy="212"/>
            </a:xfrm>
            <a:prstGeom prst="rect">
              <a:avLst/>
            </a:prstGeom>
            <a:noFill/>
            <a:ln w="9525">
              <a:noFill/>
              <a:miter lim="800000"/>
              <a:headEnd/>
              <a:tailEnd/>
            </a:ln>
            <a:effectLst/>
          </p:spPr>
          <p:txBody>
            <a:bodyPr wrap="none">
              <a:spAutoFit/>
            </a:bodyPr>
            <a:lstStyle/>
            <a:p>
              <a:r>
                <a:rPr lang="en-GB" sz="1600">
                  <a:latin typeface="Arial" charset="0"/>
                </a:rPr>
                <a:t>Velocity (m/s)</a:t>
              </a:r>
            </a:p>
          </p:txBody>
        </p:sp>
        <p:sp>
          <p:nvSpPr>
            <p:cNvPr id="145445" name="Text Box 37"/>
            <p:cNvSpPr txBox="1">
              <a:spLocks noChangeArrowheads="1"/>
            </p:cNvSpPr>
            <p:nvPr/>
          </p:nvSpPr>
          <p:spPr bwMode="auto">
            <a:xfrm>
              <a:off x="3840" y="3532"/>
              <a:ext cx="187" cy="212"/>
            </a:xfrm>
            <a:prstGeom prst="rect">
              <a:avLst/>
            </a:prstGeom>
            <a:noFill/>
            <a:ln w="9525">
              <a:noFill/>
              <a:miter lim="800000"/>
              <a:headEnd/>
              <a:tailEnd/>
            </a:ln>
            <a:effectLst/>
          </p:spPr>
          <p:txBody>
            <a:bodyPr wrap="none">
              <a:spAutoFit/>
            </a:bodyPr>
            <a:lstStyle/>
            <a:p>
              <a:r>
                <a:rPr lang="en-GB" sz="1600">
                  <a:solidFill>
                    <a:schemeClr val="accent2"/>
                  </a:solidFill>
                  <a:latin typeface="Arial" charset="0"/>
                </a:rPr>
                <a:t>0</a:t>
              </a:r>
            </a:p>
          </p:txBody>
        </p:sp>
        <p:sp>
          <p:nvSpPr>
            <p:cNvPr id="145446" name="Text Box 38"/>
            <p:cNvSpPr txBox="1">
              <a:spLocks noChangeArrowheads="1"/>
            </p:cNvSpPr>
            <p:nvPr/>
          </p:nvSpPr>
          <p:spPr bwMode="auto">
            <a:xfrm>
              <a:off x="4159" y="3534"/>
              <a:ext cx="187" cy="212"/>
            </a:xfrm>
            <a:prstGeom prst="rect">
              <a:avLst/>
            </a:prstGeom>
            <a:noFill/>
            <a:ln w="9525">
              <a:noFill/>
              <a:miter lim="800000"/>
              <a:headEnd/>
              <a:tailEnd/>
            </a:ln>
            <a:effectLst/>
          </p:spPr>
          <p:txBody>
            <a:bodyPr wrap="none">
              <a:spAutoFit/>
            </a:bodyPr>
            <a:lstStyle/>
            <a:p>
              <a:r>
                <a:rPr lang="en-GB" sz="1600">
                  <a:solidFill>
                    <a:schemeClr val="accent2"/>
                  </a:solidFill>
                  <a:latin typeface="Arial" charset="0"/>
                </a:rPr>
                <a:t>3</a:t>
              </a:r>
            </a:p>
          </p:txBody>
        </p:sp>
        <p:sp>
          <p:nvSpPr>
            <p:cNvPr id="145447" name="Text Box 39"/>
            <p:cNvSpPr txBox="1">
              <a:spLocks noChangeArrowheads="1"/>
            </p:cNvSpPr>
            <p:nvPr/>
          </p:nvSpPr>
          <p:spPr bwMode="auto">
            <a:xfrm>
              <a:off x="4464" y="3532"/>
              <a:ext cx="187" cy="212"/>
            </a:xfrm>
            <a:prstGeom prst="rect">
              <a:avLst/>
            </a:prstGeom>
            <a:noFill/>
            <a:ln w="9525">
              <a:noFill/>
              <a:miter lim="800000"/>
              <a:headEnd/>
              <a:tailEnd/>
            </a:ln>
            <a:effectLst/>
          </p:spPr>
          <p:txBody>
            <a:bodyPr wrap="none">
              <a:spAutoFit/>
            </a:bodyPr>
            <a:lstStyle/>
            <a:p>
              <a:r>
                <a:rPr lang="en-GB" sz="1600">
                  <a:solidFill>
                    <a:schemeClr val="accent2"/>
                  </a:solidFill>
                  <a:latin typeface="Arial" charset="0"/>
                </a:rPr>
                <a:t>6</a:t>
              </a:r>
            </a:p>
          </p:txBody>
        </p:sp>
        <p:sp>
          <p:nvSpPr>
            <p:cNvPr id="145448" name="Text Box 40"/>
            <p:cNvSpPr txBox="1">
              <a:spLocks noChangeArrowheads="1"/>
            </p:cNvSpPr>
            <p:nvPr/>
          </p:nvSpPr>
          <p:spPr bwMode="auto">
            <a:xfrm>
              <a:off x="4752" y="3532"/>
              <a:ext cx="187" cy="212"/>
            </a:xfrm>
            <a:prstGeom prst="rect">
              <a:avLst/>
            </a:prstGeom>
            <a:noFill/>
            <a:ln w="9525">
              <a:noFill/>
              <a:miter lim="800000"/>
              <a:headEnd/>
              <a:tailEnd/>
            </a:ln>
            <a:effectLst/>
          </p:spPr>
          <p:txBody>
            <a:bodyPr wrap="none">
              <a:spAutoFit/>
            </a:bodyPr>
            <a:lstStyle/>
            <a:p>
              <a:r>
                <a:rPr lang="en-GB" sz="1600">
                  <a:solidFill>
                    <a:schemeClr val="accent2"/>
                  </a:solidFill>
                  <a:latin typeface="Arial" charset="0"/>
                </a:rPr>
                <a:t>9</a:t>
              </a:r>
            </a:p>
          </p:txBody>
        </p:sp>
        <p:sp>
          <p:nvSpPr>
            <p:cNvPr id="145449" name="Text Box 41"/>
            <p:cNvSpPr txBox="1">
              <a:spLocks noChangeArrowheads="1"/>
            </p:cNvSpPr>
            <p:nvPr/>
          </p:nvSpPr>
          <p:spPr bwMode="auto">
            <a:xfrm>
              <a:off x="4114" y="2620"/>
              <a:ext cx="735" cy="366"/>
            </a:xfrm>
            <a:prstGeom prst="rect">
              <a:avLst/>
            </a:prstGeom>
            <a:noFill/>
            <a:ln w="9525">
              <a:noFill/>
              <a:miter lim="800000"/>
              <a:headEnd/>
              <a:tailEnd/>
            </a:ln>
            <a:effectLst/>
          </p:spPr>
          <p:txBody>
            <a:bodyPr wrap="none">
              <a:spAutoFit/>
            </a:bodyPr>
            <a:lstStyle/>
            <a:p>
              <a:r>
                <a:rPr lang="en-GB" sz="1600">
                  <a:latin typeface="Arial" charset="0"/>
                </a:rPr>
                <a:t>Myelinated</a:t>
              </a:r>
            </a:p>
            <a:p>
              <a:r>
                <a:rPr lang="en-GB" sz="1600">
                  <a:latin typeface="Arial" charset="0"/>
                </a:rPr>
                <a:t>(cat)</a:t>
              </a:r>
            </a:p>
          </p:txBody>
        </p:sp>
        <p:sp>
          <p:nvSpPr>
            <p:cNvPr id="145450" name="Text Box 42"/>
            <p:cNvSpPr txBox="1">
              <a:spLocks noChangeArrowheads="1"/>
            </p:cNvSpPr>
            <p:nvPr/>
          </p:nvSpPr>
          <p:spPr bwMode="auto">
            <a:xfrm>
              <a:off x="4992" y="3531"/>
              <a:ext cx="288" cy="212"/>
            </a:xfrm>
            <a:prstGeom prst="rect">
              <a:avLst/>
            </a:prstGeom>
            <a:noFill/>
            <a:ln w="9525">
              <a:noFill/>
              <a:miter lim="800000"/>
              <a:headEnd/>
              <a:tailEnd/>
            </a:ln>
            <a:effectLst/>
          </p:spPr>
          <p:txBody>
            <a:bodyPr>
              <a:spAutoFit/>
            </a:bodyPr>
            <a:lstStyle/>
            <a:p>
              <a:r>
                <a:rPr lang="en-GB" sz="1600">
                  <a:solidFill>
                    <a:schemeClr val="accent2"/>
                  </a:solidFill>
                  <a:latin typeface="Arial" charset="0"/>
                </a:rPr>
                <a:t>12</a:t>
              </a:r>
            </a:p>
          </p:txBody>
        </p:sp>
        <p:sp>
          <p:nvSpPr>
            <p:cNvPr id="145451" name="Freeform 43"/>
            <p:cNvSpPr>
              <a:spLocks/>
            </p:cNvSpPr>
            <p:nvPr/>
          </p:nvSpPr>
          <p:spPr bwMode="auto">
            <a:xfrm>
              <a:off x="4109" y="2628"/>
              <a:ext cx="1267" cy="768"/>
            </a:xfrm>
            <a:custGeom>
              <a:avLst/>
              <a:gdLst/>
              <a:ahLst/>
              <a:cxnLst>
                <a:cxn ang="0">
                  <a:pos x="0" y="768"/>
                </a:cxn>
                <a:cxn ang="0">
                  <a:pos x="144" y="624"/>
                </a:cxn>
                <a:cxn ang="0">
                  <a:pos x="384" y="384"/>
                </a:cxn>
                <a:cxn ang="0">
                  <a:pos x="624" y="192"/>
                </a:cxn>
                <a:cxn ang="0">
                  <a:pos x="816" y="96"/>
                </a:cxn>
                <a:cxn ang="0">
                  <a:pos x="960" y="48"/>
                </a:cxn>
                <a:cxn ang="0">
                  <a:pos x="1152" y="0"/>
                </a:cxn>
              </a:cxnLst>
              <a:rect l="0" t="0" r="r" b="b"/>
              <a:pathLst>
                <a:path w="1152" h="768">
                  <a:moveTo>
                    <a:pt x="0" y="768"/>
                  </a:moveTo>
                  <a:cubicBezTo>
                    <a:pt x="40" y="728"/>
                    <a:pt x="80" y="688"/>
                    <a:pt x="144" y="624"/>
                  </a:cubicBezTo>
                  <a:cubicBezTo>
                    <a:pt x="208" y="560"/>
                    <a:pt x="304" y="456"/>
                    <a:pt x="384" y="384"/>
                  </a:cubicBezTo>
                  <a:cubicBezTo>
                    <a:pt x="464" y="312"/>
                    <a:pt x="552" y="240"/>
                    <a:pt x="624" y="192"/>
                  </a:cubicBezTo>
                  <a:cubicBezTo>
                    <a:pt x="696" y="144"/>
                    <a:pt x="760" y="120"/>
                    <a:pt x="816" y="96"/>
                  </a:cubicBezTo>
                  <a:cubicBezTo>
                    <a:pt x="872" y="72"/>
                    <a:pt x="904" y="64"/>
                    <a:pt x="960" y="48"/>
                  </a:cubicBezTo>
                  <a:cubicBezTo>
                    <a:pt x="1016" y="32"/>
                    <a:pt x="1112" y="8"/>
                    <a:pt x="1152" y="0"/>
                  </a:cubicBezTo>
                </a:path>
              </a:pathLst>
            </a:custGeom>
            <a:noFill/>
            <a:ln w="19050" cmpd="sng">
              <a:solidFill>
                <a:schemeClr val="accent2"/>
              </a:solidFill>
              <a:round/>
              <a:headEnd/>
              <a:tailEnd/>
            </a:ln>
            <a:effectLst/>
          </p:spPr>
          <p:txBody>
            <a:bodyPr wrap="none" anchor="ctr"/>
            <a:lstStyle/>
            <a:p>
              <a:endParaRPr lang="en-IN"/>
            </a:p>
          </p:txBody>
        </p:sp>
        <p:sp>
          <p:nvSpPr>
            <p:cNvPr id="145452" name="Text Box 44"/>
            <p:cNvSpPr txBox="1">
              <a:spLocks noChangeArrowheads="1"/>
            </p:cNvSpPr>
            <p:nvPr/>
          </p:nvSpPr>
          <p:spPr bwMode="auto">
            <a:xfrm>
              <a:off x="3696" y="2544"/>
              <a:ext cx="258" cy="212"/>
            </a:xfrm>
            <a:prstGeom prst="rect">
              <a:avLst/>
            </a:prstGeom>
            <a:noFill/>
            <a:ln w="9525">
              <a:noFill/>
              <a:miter lim="800000"/>
              <a:headEnd/>
              <a:tailEnd/>
            </a:ln>
            <a:effectLst/>
          </p:spPr>
          <p:txBody>
            <a:bodyPr wrap="none">
              <a:spAutoFit/>
            </a:bodyPr>
            <a:lstStyle/>
            <a:p>
              <a:r>
                <a:rPr lang="en-GB" sz="1600">
                  <a:latin typeface="Arial" charset="0"/>
                </a:rPr>
                <a:t>75</a:t>
              </a:r>
            </a:p>
          </p:txBody>
        </p:sp>
        <p:sp>
          <p:nvSpPr>
            <p:cNvPr id="145453" name="Text Box 45"/>
            <p:cNvSpPr txBox="1">
              <a:spLocks noChangeArrowheads="1"/>
            </p:cNvSpPr>
            <p:nvPr/>
          </p:nvSpPr>
          <p:spPr bwMode="auto">
            <a:xfrm>
              <a:off x="5309" y="3525"/>
              <a:ext cx="288" cy="212"/>
            </a:xfrm>
            <a:prstGeom prst="rect">
              <a:avLst/>
            </a:prstGeom>
            <a:noFill/>
            <a:ln w="9525">
              <a:noFill/>
              <a:miter lim="800000"/>
              <a:headEnd/>
              <a:tailEnd/>
            </a:ln>
            <a:effectLst/>
          </p:spPr>
          <p:txBody>
            <a:bodyPr>
              <a:spAutoFit/>
            </a:bodyPr>
            <a:lstStyle/>
            <a:p>
              <a:r>
                <a:rPr lang="en-GB" sz="1600">
                  <a:solidFill>
                    <a:schemeClr val="accent2"/>
                  </a:solidFill>
                  <a:latin typeface="Arial" charset="0"/>
                </a:rPr>
                <a:t>15</a:t>
              </a:r>
            </a:p>
          </p:txBody>
        </p:sp>
        <p:sp>
          <p:nvSpPr>
            <p:cNvPr id="145454" name="Text Box 46"/>
            <p:cNvSpPr txBox="1">
              <a:spLocks noChangeArrowheads="1"/>
            </p:cNvSpPr>
            <p:nvPr/>
          </p:nvSpPr>
          <p:spPr bwMode="auto">
            <a:xfrm>
              <a:off x="3696" y="2832"/>
              <a:ext cx="258" cy="212"/>
            </a:xfrm>
            <a:prstGeom prst="rect">
              <a:avLst/>
            </a:prstGeom>
            <a:noFill/>
            <a:ln w="9525">
              <a:noFill/>
              <a:miter lim="800000"/>
              <a:headEnd/>
              <a:tailEnd/>
            </a:ln>
            <a:effectLst/>
          </p:spPr>
          <p:txBody>
            <a:bodyPr wrap="none">
              <a:spAutoFit/>
            </a:bodyPr>
            <a:lstStyle/>
            <a:p>
              <a:r>
                <a:rPr lang="en-GB" sz="1600">
                  <a:latin typeface="Arial" charset="0"/>
                </a:rPr>
                <a:t>50</a:t>
              </a:r>
            </a:p>
          </p:txBody>
        </p:sp>
        <p:sp>
          <p:nvSpPr>
            <p:cNvPr id="145455" name="Text Box 47"/>
            <p:cNvSpPr txBox="1">
              <a:spLocks noChangeArrowheads="1"/>
            </p:cNvSpPr>
            <p:nvPr/>
          </p:nvSpPr>
          <p:spPr bwMode="auto">
            <a:xfrm>
              <a:off x="3696" y="3168"/>
              <a:ext cx="258" cy="212"/>
            </a:xfrm>
            <a:prstGeom prst="rect">
              <a:avLst/>
            </a:prstGeom>
            <a:noFill/>
            <a:ln w="9525">
              <a:noFill/>
              <a:miter lim="800000"/>
              <a:headEnd/>
              <a:tailEnd/>
            </a:ln>
            <a:effectLst/>
          </p:spPr>
          <p:txBody>
            <a:bodyPr wrap="none">
              <a:spAutoFit/>
            </a:bodyPr>
            <a:lstStyle/>
            <a:p>
              <a:r>
                <a:rPr lang="en-GB" sz="1600">
                  <a:latin typeface="Arial" charset="0"/>
                </a:rPr>
                <a:t>25</a:t>
              </a:r>
            </a:p>
          </p:txBody>
        </p:sp>
        <p:sp>
          <p:nvSpPr>
            <p:cNvPr id="145456" name="Text Box 48"/>
            <p:cNvSpPr txBox="1">
              <a:spLocks noChangeArrowheads="1"/>
            </p:cNvSpPr>
            <p:nvPr/>
          </p:nvSpPr>
          <p:spPr bwMode="auto">
            <a:xfrm>
              <a:off x="3775" y="3397"/>
              <a:ext cx="187" cy="212"/>
            </a:xfrm>
            <a:prstGeom prst="rect">
              <a:avLst/>
            </a:prstGeom>
            <a:noFill/>
            <a:ln w="9525">
              <a:noFill/>
              <a:miter lim="800000"/>
              <a:headEnd/>
              <a:tailEnd/>
            </a:ln>
            <a:effectLst/>
          </p:spPr>
          <p:txBody>
            <a:bodyPr wrap="none">
              <a:spAutoFit/>
            </a:bodyPr>
            <a:lstStyle/>
            <a:p>
              <a:r>
                <a:rPr lang="en-GB" sz="1600">
                  <a:latin typeface="Arial" charset="0"/>
                </a:rPr>
                <a:t>0</a:t>
              </a:r>
            </a:p>
          </p:txBody>
        </p:sp>
      </p:grpSp>
      <p:sp>
        <p:nvSpPr>
          <p:cNvPr id="145457" name="Rectangle 49"/>
          <p:cNvSpPr>
            <a:spLocks noChangeArrowheads="1"/>
          </p:cNvSpPr>
          <p:nvPr/>
        </p:nvSpPr>
        <p:spPr bwMode="auto">
          <a:xfrm>
            <a:off x="0" y="2743200"/>
            <a:ext cx="5562600" cy="1752600"/>
          </a:xfrm>
          <a:prstGeom prst="rect">
            <a:avLst/>
          </a:prstGeom>
          <a:noFill/>
          <a:ln w="9525">
            <a:noFill/>
            <a:miter lim="800000"/>
            <a:headEnd/>
            <a:tailEnd/>
          </a:ln>
          <a:effectLst/>
        </p:spPr>
        <p:txBody>
          <a:bodyPr/>
          <a:lstStyle/>
          <a:p>
            <a:pPr marL="742950" lvl="1" indent="-285750" eaLnBrk="1" hangingPunct="1">
              <a:spcBef>
                <a:spcPct val="20000"/>
              </a:spcBef>
              <a:buFont typeface="Wingdings" pitchFamily="2" charset="2"/>
              <a:buChar char="Ø"/>
            </a:pPr>
            <a:r>
              <a:rPr lang="en-GB" sz="1600"/>
              <a:t>are initiated by depolarization</a:t>
            </a:r>
          </a:p>
          <a:p>
            <a:pPr marL="1143000" lvl="2" indent="-228600" eaLnBrk="1" hangingPunct="1">
              <a:spcBef>
                <a:spcPct val="20000"/>
              </a:spcBef>
              <a:buFont typeface="Wingdings" pitchFamily="2" charset="2"/>
              <a:buChar char="q"/>
            </a:pPr>
            <a:r>
              <a:rPr lang="en-GB" sz="1600"/>
              <a:t>action potentials can be induced in nerve and muscle by extrinsic (percutaneous) stimulation</a:t>
            </a:r>
          </a:p>
          <a:p>
            <a:pPr marL="742950" lvl="1" indent="-285750" eaLnBrk="1" hangingPunct="1">
              <a:spcBef>
                <a:spcPct val="20000"/>
              </a:spcBef>
              <a:buFont typeface="Wingdings" pitchFamily="2" charset="2"/>
              <a:buChar char="Ø"/>
            </a:pPr>
            <a:r>
              <a:rPr lang="en-GB" sz="1600"/>
              <a:t>have constant amplitude</a:t>
            </a:r>
          </a:p>
          <a:p>
            <a:pPr marL="1143000" lvl="2" indent="-228600" eaLnBrk="1" hangingPunct="1">
              <a:spcBef>
                <a:spcPct val="20000"/>
              </a:spcBef>
              <a:buFont typeface="Wingdings" pitchFamily="2" charset="2"/>
              <a:buChar char="q"/>
            </a:pPr>
            <a:r>
              <a:rPr lang="en-GB" sz="1600"/>
              <a:t>APs do not summate - information is coded by frequency not amplitude.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subTnLst>
                                    <p:animClr>
                                      <p:cBhvr override="childStyle">
                                        <p:cTn dur="1" fill="hold" display="0" masterRel="nextClick" afterEffect="1"/>
                                        <p:tgtEl>
                                          <p:spTgt spid="14541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subTnLst>
                                    <p:animClr>
                                      <p:cBhvr override="childStyle">
                                        <p:cTn dur="1" fill="hold" display="0" masterRel="nextClick" afterEffect="1"/>
                                        <p:tgtEl>
                                          <p:spTgt spid="145411">
                                            <p:txEl>
                                              <p:pRg st="1" end="1"/>
                                            </p:txEl>
                                          </p:spTgt>
                                        </p:tgtEl>
                                        <p:attrNameLst>
                                          <p:attrName>ppt_c</p:attrName>
                                        </p:attrNameLst>
                                      </p:cBhvr>
                                      <p:to>
                                        <a:schemeClr val="bg2"/>
                                      </p:to>
                                    </p:animClr>
                                  </p:subTnLst>
                                </p:cTn>
                              </p:par>
                              <p:par>
                                <p:cTn id="13" presetID="22" presetClass="entr" presetSubtype="8" fill="hold" grpId="0"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wipe(left)">
                                      <p:cBhvr>
                                        <p:cTn id="15" dur="500"/>
                                        <p:tgtEl>
                                          <p:spTgt spid="145411">
                                            <p:txEl>
                                              <p:pRg st="2" end="2"/>
                                            </p:txEl>
                                          </p:spTgt>
                                        </p:tgtEl>
                                      </p:cBhvr>
                                    </p:animEffect>
                                  </p:childTnLst>
                                  <p:subTnLst>
                                    <p:animClr>
                                      <p:cBhvr override="childStyle">
                                        <p:cTn dur="1" fill="hold" display="0" masterRel="nextClick" afterEffect="1"/>
                                        <p:tgtEl>
                                          <p:spTgt spid="145411">
                                            <p:txEl>
                                              <p:pRg st="2" end="2"/>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5457">
                                            <p:txEl>
                                              <p:pRg st="0" end="0"/>
                                            </p:txEl>
                                          </p:spTgt>
                                        </p:tgtEl>
                                        <p:attrNameLst>
                                          <p:attrName>style.visibility</p:attrName>
                                        </p:attrNameLst>
                                      </p:cBhvr>
                                      <p:to>
                                        <p:strVal val="visible"/>
                                      </p:to>
                                    </p:set>
                                    <p:animEffect transition="in" filter="wipe(left)">
                                      <p:cBhvr>
                                        <p:cTn id="25" dur="500"/>
                                        <p:tgtEl>
                                          <p:spTgt spid="145457">
                                            <p:txEl>
                                              <p:pRg st="0" end="0"/>
                                            </p:txEl>
                                          </p:spTgt>
                                        </p:tgtEl>
                                      </p:cBhvr>
                                    </p:animEffect>
                                  </p:childTnLst>
                                  <p:subTnLst>
                                    <p:animClr>
                                      <p:cBhvr override="childStyle">
                                        <p:cTn dur="1" fill="hold" display="0" masterRel="nextClick" afterEffect="1"/>
                                        <p:tgtEl>
                                          <p:spTgt spid="145457">
                                            <p:txEl>
                                              <p:pRg st="0" end="0"/>
                                            </p:txEl>
                                          </p:spTgt>
                                        </p:tgtEl>
                                        <p:attrNameLst>
                                          <p:attrName>ppt_c</p:attrName>
                                        </p:attrNameLst>
                                      </p:cBhvr>
                                      <p:to>
                                        <a:schemeClr val="bg2"/>
                                      </p:to>
                                    </p:animClr>
                                  </p:subTnLst>
                                </p:cTn>
                              </p:par>
                              <p:par>
                                <p:cTn id="26" presetID="22" presetClass="entr" presetSubtype="8" fill="hold" grpId="0" nodeType="withEffect">
                                  <p:stCondLst>
                                    <p:cond delay="0"/>
                                  </p:stCondLst>
                                  <p:childTnLst>
                                    <p:set>
                                      <p:cBhvr>
                                        <p:cTn id="27" dur="1" fill="hold">
                                          <p:stCondLst>
                                            <p:cond delay="0"/>
                                          </p:stCondLst>
                                        </p:cTn>
                                        <p:tgtEl>
                                          <p:spTgt spid="145457">
                                            <p:txEl>
                                              <p:pRg st="1" end="1"/>
                                            </p:txEl>
                                          </p:spTgt>
                                        </p:tgtEl>
                                        <p:attrNameLst>
                                          <p:attrName>style.visibility</p:attrName>
                                        </p:attrNameLst>
                                      </p:cBhvr>
                                      <p:to>
                                        <p:strVal val="visible"/>
                                      </p:to>
                                    </p:set>
                                    <p:animEffect transition="in" filter="wipe(left)">
                                      <p:cBhvr>
                                        <p:cTn id="28" dur="500"/>
                                        <p:tgtEl>
                                          <p:spTgt spid="145457">
                                            <p:txEl>
                                              <p:pRg st="1" end="1"/>
                                            </p:txEl>
                                          </p:spTgt>
                                        </p:tgtEl>
                                      </p:cBhvr>
                                    </p:animEffect>
                                  </p:childTnLst>
                                  <p:subTnLst>
                                    <p:animClr>
                                      <p:cBhvr override="childStyle">
                                        <p:cTn dur="1" fill="hold" display="0" masterRel="nextClick" afterEffect="1"/>
                                        <p:tgtEl>
                                          <p:spTgt spid="145457">
                                            <p:txEl>
                                              <p:pRg st="1" end="1"/>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5457">
                                            <p:txEl>
                                              <p:pRg st="2" end="2"/>
                                            </p:txEl>
                                          </p:spTgt>
                                        </p:tgtEl>
                                        <p:attrNameLst>
                                          <p:attrName>style.visibility</p:attrName>
                                        </p:attrNameLst>
                                      </p:cBhvr>
                                      <p:to>
                                        <p:strVal val="visible"/>
                                      </p:to>
                                    </p:set>
                                    <p:animEffect transition="in" filter="wipe(left)">
                                      <p:cBhvr>
                                        <p:cTn id="33" dur="500"/>
                                        <p:tgtEl>
                                          <p:spTgt spid="145457">
                                            <p:txEl>
                                              <p:pRg st="2" end="2"/>
                                            </p:txEl>
                                          </p:spTgt>
                                        </p:tgtEl>
                                      </p:cBhvr>
                                    </p:animEffect>
                                  </p:childTnLst>
                                  <p:subTnLst>
                                    <p:animClr>
                                      <p:cBhvr override="childStyle">
                                        <p:cTn dur="1" fill="hold" display="0" masterRel="nextClick" afterEffect="1"/>
                                        <p:tgtEl>
                                          <p:spTgt spid="145457">
                                            <p:txEl>
                                              <p:pRg st="2" end="2"/>
                                            </p:txEl>
                                          </p:spTgt>
                                        </p:tgtEl>
                                        <p:attrNameLst>
                                          <p:attrName>ppt_c</p:attrName>
                                        </p:attrNameLst>
                                      </p:cBhvr>
                                      <p:to>
                                        <a:schemeClr val="bg2"/>
                                      </p:to>
                                    </p:animClr>
                                  </p:subTnLst>
                                </p:cTn>
                              </p:par>
                              <p:par>
                                <p:cTn id="34" presetID="22" presetClass="entr" presetSubtype="8" fill="hold" grpId="0" nodeType="withEffect">
                                  <p:stCondLst>
                                    <p:cond delay="0"/>
                                  </p:stCondLst>
                                  <p:childTnLst>
                                    <p:set>
                                      <p:cBhvr>
                                        <p:cTn id="35" dur="1" fill="hold">
                                          <p:stCondLst>
                                            <p:cond delay="0"/>
                                          </p:stCondLst>
                                        </p:cTn>
                                        <p:tgtEl>
                                          <p:spTgt spid="145457">
                                            <p:txEl>
                                              <p:pRg st="3" end="3"/>
                                            </p:txEl>
                                          </p:spTgt>
                                        </p:tgtEl>
                                        <p:attrNameLst>
                                          <p:attrName>style.visibility</p:attrName>
                                        </p:attrNameLst>
                                      </p:cBhvr>
                                      <p:to>
                                        <p:strVal val="visible"/>
                                      </p:to>
                                    </p:set>
                                    <p:animEffect transition="in" filter="wipe(left)">
                                      <p:cBhvr>
                                        <p:cTn id="36" dur="500"/>
                                        <p:tgtEl>
                                          <p:spTgt spid="145457">
                                            <p:txEl>
                                              <p:pRg st="3" end="3"/>
                                            </p:txEl>
                                          </p:spTgt>
                                        </p:tgtEl>
                                      </p:cBhvr>
                                    </p:animEffect>
                                  </p:childTnLst>
                                  <p:subTnLst>
                                    <p:animClr>
                                      <p:cBhvr override="childStyle">
                                        <p:cTn dur="1" fill="hold" display="0" masterRel="nextClick" afterEffect="1"/>
                                        <p:tgtEl>
                                          <p:spTgt spid="145457">
                                            <p:txEl>
                                              <p:pRg st="3" end="3"/>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5438">
                                            <p:txEl>
                                              <p:pRg st="0" end="0"/>
                                            </p:txEl>
                                          </p:spTgt>
                                        </p:tgtEl>
                                        <p:attrNameLst>
                                          <p:attrName>style.visibility</p:attrName>
                                        </p:attrNameLst>
                                      </p:cBhvr>
                                      <p:to>
                                        <p:strVal val="visible"/>
                                      </p:to>
                                    </p:set>
                                    <p:animEffect transition="in" filter="wipe(left)">
                                      <p:cBhvr>
                                        <p:cTn id="41" dur="500"/>
                                        <p:tgtEl>
                                          <p:spTgt spid="145438">
                                            <p:txEl>
                                              <p:pRg st="0" end="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5438">
                                            <p:txEl>
                                              <p:pRg st="1" end="1"/>
                                            </p:txEl>
                                          </p:spTgt>
                                        </p:tgtEl>
                                        <p:attrNameLst>
                                          <p:attrName>style.visibility</p:attrName>
                                        </p:attrNameLst>
                                      </p:cBhvr>
                                      <p:to>
                                        <p:strVal val="visible"/>
                                      </p:to>
                                    </p:set>
                                    <p:animEffect transition="in" filter="wipe(left)">
                                      <p:cBhvr>
                                        <p:cTn id="44" dur="500"/>
                                        <p:tgtEl>
                                          <p:spTgt spid="14543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5439">
                                            <p:txEl>
                                              <p:pRg st="0" end="0"/>
                                            </p:txEl>
                                          </p:spTgt>
                                        </p:tgtEl>
                                        <p:attrNameLst>
                                          <p:attrName>style.visibility</p:attrName>
                                        </p:attrNameLst>
                                      </p:cBhvr>
                                      <p:to>
                                        <p:strVal val="visible"/>
                                      </p:to>
                                    </p:set>
                                    <p:animEffect transition="in" filter="wipe(left)">
                                      <p:cBhvr>
                                        <p:cTn id="59" dur="500"/>
                                        <p:tgtEl>
                                          <p:spTgt spid="14543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5439">
                                            <p:txEl>
                                              <p:pRg st="1" end="1"/>
                                            </p:txEl>
                                          </p:spTgt>
                                        </p:tgtEl>
                                        <p:attrNameLst>
                                          <p:attrName>style.visibility</p:attrName>
                                        </p:attrNameLst>
                                      </p:cBhvr>
                                      <p:to>
                                        <p:strVal val="visible"/>
                                      </p:to>
                                    </p:set>
                                    <p:animEffect transition="in" filter="wipe(left)">
                                      <p:cBhvr>
                                        <p:cTn id="64" dur="500"/>
                                        <p:tgtEl>
                                          <p:spTgt spid="1454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2" autoUpdateAnimBg="0"/>
      <p:bldP spid="145438" grpId="0" build="p" bldLvl="2" autoUpdateAnimBg="0"/>
      <p:bldP spid="145439" grpId="0" build="p" bldLvl="4" autoUpdateAnimBg="0"/>
      <p:bldP spid="14545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533400" y="228600"/>
            <a:ext cx="8077200" cy="914400"/>
          </a:xfrm>
          <a:noFill/>
          <a:ln/>
        </p:spPr>
        <p:txBody>
          <a:bodyPr/>
          <a:lstStyle/>
          <a:p>
            <a:pPr>
              <a:lnSpc>
                <a:spcPct val="75000"/>
              </a:lnSpc>
            </a:pPr>
            <a:r>
              <a:rPr lang="en-GB" sz="3200"/>
              <a:t>The AP - membrane permeability</a:t>
            </a:r>
            <a:endParaRPr lang="en-GB"/>
          </a:p>
        </p:txBody>
      </p:sp>
      <p:sp>
        <p:nvSpPr>
          <p:cNvPr id="190467" name="Rectangle 3"/>
          <p:cNvSpPr>
            <a:spLocks noChangeArrowheads="1"/>
          </p:cNvSpPr>
          <p:nvPr/>
        </p:nvSpPr>
        <p:spPr bwMode="auto">
          <a:xfrm>
            <a:off x="0" y="1371600"/>
            <a:ext cx="4876800" cy="13716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rgbClr val="A6000C"/>
              </a:buClr>
              <a:buFont typeface="Times" pitchFamily="-25" charset="0"/>
              <a:buChar char="•"/>
            </a:pPr>
            <a:r>
              <a:rPr lang="en-GB" sz="1600"/>
              <a:t>During the upstroke of an action potential:</a:t>
            </a:r>
          </a:p>
          <a:p>
            <a:pPr marL="742950" lvl="1" indent="-285750" eaLnBrk="1" hangingPunct="1">
              <a:lnSpc>
                <a:spcPct val="90000"/>
              </a:lnSpc>
              <a:spcBef>
                <a:spcPct val="20000"/>
              </a:spcBef>
              <a:buFont typeface="Wingdings" pitchFamily="2" charset="2"/>
              <a:buChar char="q"/>
            </a:pPr>
            <a:r>
              <a:rPr lang="en-GB" sz="1600"/>
              <a:t>Na permeability increases</a:t>
            </a:r>
          </a:p>
          <a:p>
            <a:pPr marL="1143000" lvl="2" indent="-228600" eaLnBrk="1" hangingPunct="1">
              <a:lnSpc>
                <a:spcPct val="90000"/>
              </a:lnSpc>
              <a:spcBef>
                <a:spcPct val="20000"/>
              </a:spcBef>
              <a:buFont typeface="Wingdings" pitchFamily="2" charset="2"/>
              <a:buChar char="Ø"/>
            </a:pPr>
            <a:r>
              <a:rPr lang="en-GB" sz="1600"/>
              <a:t>due to opening of Na</a:t>
            </a:r>
            <a:r>
              <a:rPr lang="en-GB" sz="1600" baseline="30000"/>
              <a:t>+</a:t>
            </a:r>
            <a:r>
              <a:rPr lang="en-GB" sz="1600"/>
              <a:t> channels</a:t>
            </a:r>
          </a:p>
          <a:p>
            <a:pPr marL="1600200" lvl="3" indent="-228600" eaLnBrk="1" hangingPunct="1">
              <a:lnSpc>
                <a:spcPct val="90000"/>
              </a:lnSpc>
              <a:spcBef>
                <a:spcPct val="20000"/>
              </a:spcBef>
              <a:buFont typeface="Wingdings" pitchFamily="2" charset="2"/>
              <a:buChar char="Ø"/>
            </a:pPr>
            <a:r>
              <a:rPr lang="en-GB" sz="1600"/>
              <a:t>memb. potential approaches E</a:t>
            </a:r>
            <a:r>
              <a:rPr lang="en-GB" sz="1600" baseline="-25000"/>
              <a:t>Na</a:t>
            </a:r>
            <a:endParaRPr lang="en-GB" sz="1600"/>
          </a:p>
          <a:p>
            <a:pPr marL="742950" lvl="1" indent="-285750" eaLnBrk="1" hangingPunct="1">
              <a:lnSpc>
                <a:spcPct val="90000"/>
              </a:lnSpc>
              <a:spcBef>
                <a:spcPct val="20000"/>
              </a:spcBef>
              <a:buFontTx/>
              <a:buChar char="–"/>
            </a:pPr>
            <a:endParaRPr lang="en-GB" sz="1600"/>
          </a:p>
        </p:txBody>
      </p:sp>
      <p:sp>
        <p:nvSpPr>
          <p:cNvPr id="190468" name="Line 4"/>
          <p:cNvSpPr>
            <a:spLocks noChangeShapeType="1"/>
          </p:cNvSpPr>
          <p:nvPr/>
        </p:nvSpPr>
        <p:spPr bwMode="auto">
          <a:xfrm>
            <a:off x="5943600" y="2527300"/>
            <a:ext cx="0" cy="403860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90469" name="Line 5"/>
          <p:cNvSpPr>
            <a:spLocks noChangeShapeType="1"/>
          </p:cNvSpPr>
          <p:nvPr/>
        </p:nvSpPr>
        <p:spPr bwMode="auto">
          <a:xfrm>
            <a:off x="6324600" y="1231900"/>
            <a:ext cx="0" cy="5334000"/>
          </a:xfrm>
          <a:prstGeom prst="line">
            <a:avLst/>
          </a:prstGeom>
          <a:noFill/>
          <a:ln w="9525" cap="rnd">
            <a:solidFill>
              <a:schemeClr val="tx1"/>
            </a:solidFill>
            <a:prstDash val="sysDot"/>
            <a:round/>
            <a:headEnd/>
            <a:tailEnd/>
          </a:ln>
          <a:effectLst/>
        </p:spPr>
        <p:txBody>
          <a:bodyPr wrap="none" anchor="ctr"/>
          <a:lstStyle/>
          <a:p>
            <a:endParaRPr lang="en-IN"/>
          </a:p>
        </p:txBody>
      </p:sp>
      <p:grpSp>
        <p:nvGrpSpPr>
          <p:cNvPr id="2" name="Group 6"/>
          <p:cNvGrpSpPr>
            <a:grpSpLocks/>
          </p:cNvGrpSpPr>
          <p:nvPr/>
        </p:nvGrpSpPr>
        <p:grpSpPr bwMode="auto">
          <a:xfrm>
            <a:off x="4953000" y="3881438"/>
            <a:ext cx="533400" cy="2817812"/>
            <a:chOff x="3120" y="2485"/>
            <a:chExt cx="336" cy="1775"/>
          </a:xfrm>
        </p:grpSpPr>
        <p:sp>
          <p:nvSpPr>
            <p:cNvPr id="190471" name="Line 7"/>
            <p:cNvSpPr>
              <a:spLocks noChangeShapeType="1"/>
            </p:cNvSpPr>
            <p:nvPr/>
          </p:nvSpPr>
          <p:spPr bwMode="auto">
            <a:xfrm>
              <a:off x="3456" y="2496"/>
              <a:ext cx="0" cy="1764"/>
            </a:xfrm>
            <a:prstGeom prst="line">
              <a:avLst/>
            </a:prstGeom>
            <a:noFill/>
            <a:ln w="38100">
              <a:solidFill>
                <a:schemeClr val="tx1"/>
              </a:solidFill>
              <a:round/>
              <a:headEnd type="triangle" w="med" len="med"/>
              <a:tailEnd/>
            </a:ln>
            <a:effectLst/>
          </p:spPr>
          <p:txBody>
            <a:bodyPr wrap="none" anchor="ctr"/>
            <a:lstStyle/>
            <a:p>
              <a:endParaRPr lang="en-IN"/>
            </a:p>
          </p:txBody>
        </p:sp>
        <p:sp>
          <p:nvSpPr>
            <p:cNvPr id="190472" name="Text Box 8"/>
            <p:cNvSpPr txBox="1">
              <a:spLocks noChangeArrowheads="1"/>
            </p:cNvSpPr>
            <p:nvPr/>
          </p:nvSpPr>
          <p:spPr bwMode="auto">
            <a:xfrm rot="-5392355">
              <a:off x="2363" y="3242"/>
              <a:ext cx="1764" cy="250"/>
            </a:xfrm>
            <a:prstGeom prst="rect">
              <a:avLst/>
            </a:prstGeom>
            <a:noFill/>
            <a:ln w="9525">
              <a:noFill/>
              <a:miter lim="800000"/>
              <a:headEnd/>
              <a:tailEnd/>
            </a:ln>
            <a:effectLst/>
          </p:spPr>
          <p:txBody>
            <a:bodyPr wrap="none">
              <a:spAutoFit/>
            </a:bodyPr>
            <a:lstStyle/>
            <a:p>
              <a:r>
                <a:rPr lang="en-GB" sz="2000">
                  <a:latin typeface="Times New Roman" pitchFamily="18" charset="0"/>
                </a:rPr>
                <a:t>Number of open channels</a:t>
              </a:r>
            </a:p>
          </p:txBody>
        </p:sp>
      </p:grpSp>
      <p:grpSp>
        <p:nvGrpSpPr>
          <p:cNvPr id="3" name="Group 9"/>
          <p:cNvGrpSpPr>
            <a:grpSpLocks/>
          </p:cNvGrpSpPr>
          <p:nvPr/>
        </p:nvGrpSpPr>
        <p:grpSpPr bwMode="auto">
          <a:xfrm>
            <a:off x="5626100" y="4000500"/>
            <a:ext cx="3187700" cy="2082800"/>
            <a:chOff x="3544" y="2560"/>
            <a:chExt cx="2008" cy="1312"/>
          </a:xfrm>
        </p:grpSpPr>
        <p:sp>
          <p:nvSpPr>
            <p:cNvPr id="190474" name="Freeform 10"/>
            <p:cNvSpPr>
              <a:spLocks/>
            </p:cNvSpPr>
            <p:nvPr/>
          </p:nvSpPr>
          <p:spPr bwMode="auto">
            <a:xfrm>
              <a:off x="3544" y="2560"/>
              <a:ext cx="2008" cy="1312"/>
            </a:xfrm>
            <a:custGeom>
              <a:avLst/>
              <a:gdLst/>
              <a:ahLst/>
              <a:cxnLst>
                <a:cxn ang="0">
                  <a:pos x="0" y="1304"/>
                </a:cxn>
                <a:cxn ang="0">
                  <a:pos x="144" y="1304"/>
                </a:cxn>
                <a:cxn ang="0">
                  <a:pos x="192" y="1304"/>
                </a:cxn>
                <a:cxn ang="0">
                  <a:pos x="240" y="1256"/>
                </a:cxn>
                <a:cxn ang="0">
                  <a:pos x="240" y="1160"/>
                </a:cxn>
                <a:cxn ang="0">
                  <a:pos x="288" y="680"/>
                </a:cxn>
                <a:cxn ang="0">
                  <a:pos x="304" y="464"/>
                </a:cxn>
                <a:cxn ang="0">
                  <a:pos x="328" y="112"/>
                </a:cxn>
                <a:cxn ang="0">
                  <a:pos x="352" y="16"/>
                </a:cxn>
                <a:cxn ang="0">
                  <a:pos x="408" y="0"/>
                </a:cxn>
                <a:cxn ang="0">
                  <a:pos x="464" y="184"/>
                </a:cxn>
                <a:cxn ang="0">
                  <a:pos x="520" y="456"/>
                </a:cxn>
                <a:cxn ang="0">
                  <a:pos x="568" y="760"/>
                </a:cxn>
                <a:cxn ang="0">
                  <a:pos x="624" y="1048"/>
                </a:cxn>
                <a:cxn ang="0">
                  <a:pos x="672" y="1184"/>
                </a:cxn>
                <a:cxn ang="0">
                  <a:pos x="712" y="1240"/>
                </a:cxn>
                <a:cxn ang="0">
                  <a:pos x="808" y="1288"/>
                </a:cxn>
                <a:cxn ang="0">
                  <a:pos x="960" y="1304"/>
                </a:cxn>
                <a:cxn ang="0">
                  <a:pos x="1168" y="1304"/>
                </a:cxn>
                <a:cxn ang="0">
                  <a:pos x="1384" y="1296"/>
                </a:cxn>
                <a:cxn ang="0">
                  <a:pos x="1608" y="1312"/>
                </a:cxn>
                <a:cxn ang="0">
                  <a:pos x="2008" y="1304"/>
                </a:cxn>
              </a:cxnLst>
              <a:rect l="0" t="0" r="r" b="b"/>
              <a:pathLst>
                <a:path w="2008" h="1312">
                  <a:moveTo>
                    <a:pt x="0" y="1304"/>
                  </a:moveTo>
                  <a:lnTo>
                    <a:pt x="144" y="1304"/>
                  </a:lnTo>
                  <a:lnTo>
                    <a:pt x="192" y="1304"/>
                  </a:lnTo>
                  <a:lnTo>
                    <a:pt x="240" y="1256"/>
                  </a:lnTo>
                  <a:lnTo>
                    <a:pt x="240" y="1160"/>
                  </a:lnTo>
                  <a:lnTo>
                    <a:pt x="288" y="680"/>
                  </a:lnTo>
                  <a:lnTo>
                    <a:pt x="304" y="464"/>
                  </a:lnTo>
                  <a:lnTo>
                    <a:pt x="328" y="112"/>
                  </a:lnTo>
                  <a:lnTo>
                    <a:pt x="352" y="16"/>
                  </a:lnTo>
                  <a:lnTo>
                    <a:pt x="408" y="0"/>
                  </a:lnTo>
                  <a:lnTo>
                    <a:pt x="464" y="184"/>
                  </a:lnTo>
                  <a:lnTo>
                    <a:pt x="520" y="456"/>
                  </a:lnTo>
                  <a:lnTo>
                    <a:pt x="568" y="760"/>
                  </a:lnTo>
                  <a:lnTo>
                    <a:pt x="624" y="1048"/>
                  </a:lnTo>
                  <a:lnTo>
                    <a:pt x="672" y="1184"/>
                  </a:lnTo>
                  <a:lnTo>
                    <a:pt x="712" y="1240"/>
                  </a:lnTo>
                  <a:lnTo>
                    <a:pt x="808" y="1288"/>
                  </a:lnTo>
                  <a:lnTo>
                    <a:pt x="960" y="1304"/>
                  </a:lnTo>
                  <a:lnTo>
                    <a:pt x="1168" y="1304"/>
                  </a:lnTo>
                  <a:lnTo>
                    <a:pt x="1384" y="1296"/>
                  </a:lnTo>
                  <a:lnTo>
                    <a:pt x="1608" y="1312"/>
                  </a:lnTo>
                  <a:lnTo>
                    <a:pt x="2008" y="1304"/>
                  </a:lnTo>
                </a:path>
              </a:pathLst>
            </a:custGeom>
            <a:noFill/>
            <a:ln w="38100" cmpd="sng">
              <a:solidFill>
                <a:schemeClr val="bg2"/>
              </a:solidFill>
              <a:round/>
              <a:headEnd/>
              <a:tailEnd/>
            </a:ln>
            <a:effectLst/>
          </p:spPr>
          <p:txBody>
            <a:bodyPr wrap="none" anchor="ctr"/>
            <a:lstStyle/>
            <a:p>
              <a:endParaRPr lang="en-IN"/>
            </a:p>
          </p:txBody>
        </p:sp>
        <p:sp>
          <p:nvSpPr>
            <p:cNvPr id="190475" name="Text Box 11"/>
            <p:cNvSpPr txBox="1">
              <a:spLocks noChangeArrowheads="1"/>
            </p:cNvSpPr>
            <p:nvPr/>
          </p:nvSpPr>
          <p:spPr bwMode="auto">
            <a:xfrm>
              <a:off x="4176" y="2736"/>
              <a:ext cx="961" cy="250"/>
            </a:xfrm>
            <a:prstGeom prst="rect">
              <a:avLst/>
            </a:prstGeom>
            <a:noFill/>
            <a:ln w="9525">
              <a:noFill/>
              <a:miter lim="800000"/>
              <a:headEnd/>
              <a:tailEnd/>
            </a:ln>
            <a:effectLst/>
          </p:spPr>
          <p:txBody>
            <a:bodyPr wrap="none">
              <a:spAutoFit/>
            </a:bodyPr>
            <a:lstStyle/>
            <a:p>
              <a:r>
                <a:rPr lang="en-GB" sz="2000">
                  <a:solidFill>
                    <a:schemeClr val="bg2"/>
                  </a:solidFill>
                  <a:latin typeface="Times New Roman" pitchFamily="18" charset="0"/>
                </a:rPr>
                <a:t>Na</a:t>
              </a:r>
              <a:r>
                <a:rPr lang="en-GB" sz="2000" baseline="30000">
                  <a:solidFill>
                    <a:schemeClr val="bg2"/>
                  </a:solidFill>
                  <a:latin typeface="Times New Roman" pitchFamily="18" charset="0"/>
                </a:rPr>
                <a:t>+</a:t>
              </a:r>
              <a:r>
                <a:rPr lang="en-GB" sz="2000">
                  <a:solidFill>
                    <a:schemeClr val="bg2"/>
                  </a:solidFill>
                  <a:latin typeface="Times New Roman" pitchFamily="18" charset="0"/>
                </a:rPr>
                <a:t> channels</a:t>
              </a:r>
            </a:p>
          </p:txBody>
        </p:sp>
      </p:grpSp>
      <p:grpSp>
        <p:nvGrpSpPr>
          <p:cNvPr id="4" name="Group 12"/>
          <p:cNvGrpSpPr>
            <a:grpSpLocks/>
          </p:cNvGrpSpPr>
          <p:nvPr/>
        </p:nvGrpSpPr>
        <p:grpSpPr bwMode="auto">
          <a:xfrm>
            <a:off x="5713413" y="1533525"/>
            <a:ext cx="471487" cy="1069975"/>
            <a:chOff x="3599" y="1006"/>
            <a:chExt cx="297" cy="674"/>
          </a:xfrm>
        </p:grpSpPr>
        <p:sp>
          <p:nvSpPr>
            <p:cNvPr id="190477" name="Freeform 13"/>
            <p:cNvSpPr>
              <a:spLocks/>
            </p:cNvSpPr>
            <p:nvPr/>
          </p:nvSpPr>
          <p:spPr bwMode="auto">
            <a:xfrm>
              <a:off x="3696" y="1056"/>
              <a:ext cx="200" cy="624"/>
            </a:xfrm>
            <a:custGeom>
              <a:avLst/>
              <a:gdLst/>
              <a:ahLst/>
              <a:cxnLst>
                <a:cxn ang="0">
                  <a:pos x="0" y="624"/>
                </a:cxn>
                <a:cxn ang="0">
                  <a:pos x="96" y="528"/>
                </a:cxn>
                <a:cxn ang="0">
                  <a:pos x="144" y="384"/>
                </a:cxn>
                <a:cxn ang="0">
                  <a:pos x="192" y="144"/>
                </a:cxn>
                <a:cxn ang="0">
                  <a:pos x="192" y="0"/>
                </a:cxn>
              </a:cxnLst>
              <a:rect l="0" t="0" r="r" b="b"/>
              <a:pathLst>
                <a:path w="200" h="624">
                  <a:moveTo>
                    <a:pt x="0" y="624"/>
                  </a:moveTo>
                  <a:cubicBezTo>
                    <a:pt x="36" y="596"/>
                    <a:pt x="72" y="568"/>
                    <a:pt x="96" y="528"/>
                  </a:cubicBezTo>
                  <a:cubicBezTo>
                    <a:pt x="120" y="488"/>
                    <a:pt x="128" y="448"/>
                    <a:pt x="144" y="384"/>
                  </a:cubicBezTo>
                  <a:cubicBezTo>
                    <a:pt x="160" y="320"/>
                    <a:pt x="184" y="208"/>
                    <a:pt x="192" y="144"/>
                  </a:cubicBezTo>
                  <a:cubicBezTo>
                    <a:pt x="200" y="80"/>
                    <a:pt x="196" y="40"/>
                    <a:pt x="192" y="0"/>
                  </a:cubicBezTo>
                </a:path>
              </a:pathLst>
            </a:custGeom>
            <a:noFill/>
            <a:ln w="28575" cmpd="sng">
              <a:solidFill>
                <a:schemeClr val="tx1"/>
              </a:solidFill>
              <a:round/>
              <a:headEnd type="none" w="med" len="med"/>
              <a:tailEnd type="triangle" w="med" len="med"/>
            </a:ln>
            <a:effectLst/>
          </p:spPr>
          <p:txBody>
            <a:bodyPr wrap="none" anchor="ctr"/>
            <a:lstStyle/>
            <a:p>
              <a:endParaRPr lang="en-IN"/>
            </a:p>
          </p:txBody>
        </p:sp>
        <p:sp>
          <p:nvSpPr>
            <p:cNvPr id="190478" name="Text Box 14"/>
            <p:cNvSpPr txBox="1">
              <a:spLocks noChangeArrowheads="1"/>
            </p:cNvSpPr>
            <p:nvPr/>
          </p:nvSpPr>
          <p:spPr bwMode="auto">
            <a:xfrm rot="-4672329">
              <a:off x="3390" y="1215"/>
              <a:ext cx="667" cy="250"/>
            </a:xfrm>
            <a:prstGeom prst="rect">
              <a:avLst/>
            </a:prstGeom>
            <a:noFill/>
            <a:ln w="9525">
              <a:noFill/>
              <a:miter lim="800000"/>
              <a:headEnd/>
              <a:tailEnd/>
            </a:ln>
            <a:effectLst/>
          </p:spPr>
          <p:txBody>
            <a:bodyPr wrap="none">
              <a:spAutoFit/>
            </a:bodyPr>
            <a:lstStyle/>
            <a:p>
              <a:r>
                <a:rPr lang="en-GB" sz="2000">
                  <a:latin typeface="Times New Roman" pitchFamily="18" charset="0"/>
                </a:rPr>
                <a:t>upstroke</a:t>
              </a:r>
            </a:p>
          </p:txBody>
        </p:sp>
      </p:grpSp>
      <p:sp>
        <p:nvSpPr>
          <p:cNvPr id="190479" name="Rectangle 15"/>
          <p:cNvSpPr>
            <a:spLocks noChangeArrowheads="1"/>
          </p:cNvSpPr>
          <p:nvPr/>
        </p:nvSpPr>
        <p:spPr bwMode="auto">
          <a:xfrm>
            <a:off x="0" y="3733800"/>
            <a:ext cx="4876800" cy="914400"/>
          </a:xfrm>
          <a:prstGeom prst="rect">
            <a:avLst/>
          </a:prstGeom>
          <a:noFill/>
          <a:ln w="9525">
            <a:noFill/>
            <a:miter lim="800000"/>
            <a:headEnd/>
            <a:tailEnd/>
          </a:ln>
          <a:effectLst/>
        </p:spPr>
        <p:txBody>
          <a:bodyPr/>
          <a:lstStyle/>
          <a:p>
            <a:pPr marL="742950" lvl="1" indent="-285750" eaLnBrk="1" hangingPunct="1">
              <a:spcBef>
                <a:spcPct val="20000"/>
              </a:spcBef>
              <a:buFont typeface="Wingdings" pitchFamily="2" charset="2"/>
              <a:buChar char="q"/>
            </a:pPr>
            <a:r>
              <a:rPr lang="en-GB" sz="1600"/>
              <a:t>K permeability increases </a:t>
            </a:r>
          </a:p>
          <a:p>
            <a:pPr marL="1143000" lvl="2" indent="-228600" eaLnBrk="1" hangingPunct="1">
              <a:spcBef>
                <a:spcPct val="20000"/>
              </a:spcBef>
              <a:buFont typeface="Wingdings" pitchFamily="2" charset="2"/>
              <a:buChar char="Ø"/>
            </a:pPr>
            <a:r>
              <a:rPr lang="en-GB" sz="1600"/>
              <a:t>due to opening of K</a:t>
            </a:r>
            <a:r>
              <a:rPr lang="en-GB" sz="1600" baseline="30000"/>
              <a:t>+</a:t>
            </a:r>
            <a:r>
              <a:rPr lang="en-GB" sz="1600"/>
              <a:t> channels</a:t>
            </a:r>
          </a:p>
          <a:p>
            <a:pPr marL="1600200" lvl="3" indent="-228600" eaLnBrk="1" hangingPunct="1">
              <a:spcBef>
                <a:spcPct val="20000"/>
              </a:spcBef>
              <a:buFont typeface="Wingdings" pitchFamily="2" charset="2"/>
              <a:buChar char="Ø"/>
            </a:pPr>
            <a:r>
              <a:rPr lang="en-GB" sz="1600"/>
              <a:t>mem. potential approaches E</a:t>
            </a:r>
            <a:r>
              <a:rPr lang="en-GB" sz="1600" baseline="-25000"/>
              <a:t>K</a:t>
            </a:r>
          </a:p>
        </p:txBody>
      </p:sp>
      <p:grpSp>
        <p:nvGrpSpPr>
          <p:cNvPr id="5" name="Group 16"/>
          <p:cNvGrpSpPr>
            <a:grpSpLocks/>
          </p:cNvGrpSpPr>
          <p:nvPr/>
        </p:nvGrpSpPr>
        <p:grpSpPr bwMode="auto">
          <a:xfrm>
            <a:off x="6477000" y="1154113"/>
            <a:ext cx="623888" cy="1370012"/>
            <a:chOff x="4128" y="863"/>
            <a:chExt cx="393" cy="863"/>
          </a:xfrm>
        </p:grpSpPr>
        <p:sp>
          <p:nvSpPr>
            <p:cNvPr id="190481" name="Line 17"/>
            <p:cNvSpPr>
              <a:spLocks noChangeShapeType="1"/>
            </p:cNvSpPr>
            <p:nvPr/>
          </p:nvSpPr>
          <p:spPr bwMode="auto">
            <a:xfrm>
              <a:off x="4128" y="1056"/>
              <a:ext cx="240" cy="624"/>
            </a:xfrm>
            <a:prstGeom prst="line">
              <a:avLst/>
            </a:prstGeom>
            <a:noFill/>
            <a:ln w="28575">
              <a:solidFill>
                <a:schemeClr val="tx1"/>
              </a:solidFill>
              <a:round/>
              <a:headEnd/>
              <a:tailEnd type="triangle" w="med" len="med"/>
            </a:ln>
            <a:effectLst/>
          </p:spPr>
          <p:txBody>
            <a:bodyPr wrap="none" anchor="ctr"/>
            <a:lstStyle/>
            <a:p>
              <a:endParaRPr lang="en-IN"/>
            </a:p>
          </p:txBody>
        </p:sp>
        <p:sp>
          <p:nvSpPr>
            <p:cNvPr id="190482" name="Text Box 18"/>
            <p:cNvSpPr txBox="1">
              <a:spLocks noChangeArrowheads="1"/>
            </p:cNvSpPr>
            <p:nvPr/>
          </p:nvSpPr>
          <p:spPr bwMode="auto">
            <a:xfrm rot="-17498855">
              <a:off x="3964" y="1170"/>
              <a:ext cx="863" cy="250"/>
            </a:xfrm>
            <a:prstGeom prst="rect">
              <a:avLst/>
            </a:prstGeom>
            <a:noFill/>
            <a:ln w="9525">
              <a:noFill/>
              <a:miter lim="800000"/>
              <a:headEnd/>
              <a:tailEnd/>
            </a:ln>
            <a:effectLst/>
          </p:spPr>
          <p:txBody>
            <a:bodyPr wrap="none">
              <a:spAutoFit/>
            </a:bodyPr>
            <a:lstStyle/>
            <a:p>
              <a:r>
                <a:rPr lang="en-GB" sz="2000">
                  <a:latin typeface="Times New Roman" pitchFamily="18" charset="0"/>
                </a:rPr>
                <a:t>downstroke</a:t>
              </a:r>
            </a:p>
          </p:txBody>
        </p:sp>
      </p:grpSp>
      <p:sp>
        <p:nvSpPr>
          <p:cNvPr id="190483" name="Rectangle 19"/>
          <p:cNvSpPr>
            <a:spLocks noChangeArrowheads="1"/>
          </p:cNvSpPr>
          <p:nvPr/>
        </p:nvSpPr>
        <p:spPr bwMode="auto">
          <a:xfrm>
            <a:off x="0" y="4800600"/>
            <a:ext cx="4800600" cy="685800"/>
          </a:xfrm>
          <a:prstGeom prst="rect">
            <a:avLst/>
          </a:prstGeom>
          <a:noFill/>
          <a:ln w="9525">
            <a:noFill/>
            <a:miter lim="800000"/>
            <a:headEnd/>
            <a:tailEnd/>
          </a:ln>
          <a:effectLst/>
        </p:spPr>
        <p:txBody>
          <a:bodyPr/>
          <a:lstStyle/>
          <a:p>
            <a:pPr marL="342900" indent="-342900" eaLnBrk="1" hangingPunct="1">
              <a:spcBef>
                <a:spcPct val="20000"/>
              </a:spcBef>
              <a:buClr>
                <a:srgbClr val="A6000C"/>
              </a:buClr>
              <a:buFont typeface="Times" pitchFamily="-25" charset="0"/>
              <a:buChar char="•"/>
            </a:pPr>
            <a:r>
              <a:rPr lang="en-GB" sz="1600"/>
              <a:t>After hyperpolarization of membrane following an action potential:</a:t>
            </a:r>
          </a:p>
        </p:txBody>
      </p:sp>
      <p:grpSp>
        <p:nvGrpSpPr>
          <p:cNvPr id="6" name="Group 20"/>
          <p:cNvGrpSpPr>
            <a:grpSpLocks/>
          </p:cNvGrpSpPr>
          <p:nvPr/>
        </p:nvGrpSpPr>
        <p:grpSpPr bwMode="auto">
          <a:xfrm>
            <a:off x="5549900" y="5994400"/>
            <a:ext cx="3632200" cy="152400"/>
            <a:chOff x="3496" y="3816"/>
            <a:chExt cx="2288" cy="96"/>
          </a:xfrm>
        </p:grpSpPr>
        <p:sp>
          <p:nvSpPr>
            <p:cNvPr id="190485" name="Line 21"/>
            <p:cNvSpPr>
              <a:spLocks noChangeShapeType="1"/>
            </p:cNvSpPr>
            <p:nvPr/>
          </p:nvSpPr>
          <p:spPr bwMode="auto">
            <a:xfrm>
              <a:off x="3528" y="3869"/>
              <a:ext cx="2256" cy="0"/>
            </a:xfrm>
            <a:prstGeom prst="line">
              <a:avLst/>
            </a:prstGeom>
            <a:noFill/>
            <a:ln w="9525" cap="rnd">
              <a:solidFill>
                <a:schemeClr val="bg2"/>
              </a:solidFill>
              <a:prstDash val="sysDot"/>
              <a:round/>
              <a:headEnd/>
              <a:tailEnd/>
            </a:ln>
            <a:effectLst/>
          </p:spPr>
          <p:txBody>
            <a:bodyPr wrap="none" anchor="ctr"/>
            <a:lstStyle/>
            <a:p>
              <a:endParaRPr lang="en-IN"/>
            </a:p>
          </p:txBody>
        </p:sp>
        <p:sp>
          <p:nvSpPr>
            <p:cNvPr id="190486" name="AutoShape 22"/>
            <p:cNvSpPr>
              <a:spLocks noChangeArrowheads="1"/>
            </p:cNvSpPr>
            <p:nvPr/>
          </p:nvSpPr>
          <p:spPr bwMode="auto">
            <a:xfrm>
              <a:off x="3496" y="3816"/>
              <a:ext cx="144" cy="96"/>
            </a:xfrm>
            <a:prstGeom prst="rightArrow">
              <a:avLst>
                <a:gd name="adj1" fmla="val 50000"/>
                <a:gd name="adj2" fmla="val 37500"/>
              </a:avLst>
            </a:prstGeom>
            <a:solidFill>
              <a:schemeClr val="bg2"/>
            </a:solidFill>
            <a:ln w="9525">
              <a:solidFill>
                <a:schemeClr val="tx1"/>
              </a:solidFill>
              <a:miter lim="800000"/>
              <a:headEnd/>
              <a:tailEnd/>
            </a:ln>
            <a:effectLst/>
          </p:spPr>
          <p:txBody>
            <a:bodyPr wrap="none" anchor="ctr"/>
            <a:lstStyle/>
            <a:p>
              <a:endParaRPr lang="en-IN"/>
            </a:p>
          </p:txBody>
        </p:sp>
      </p:grpSp>
      <p:grpSp>
        <p:nvGrpSpPr>
          <p:cNvPr id="7" name="Group 23"/>
          <p:cNvGrpSpPr>
            <a:grpSpLocks/>
          </p:cNvGrpSpPr>
          <p:nvPr/>
        </p:nvGrpSpPr>
        <p:grpSpPr bwMode="auto">
          <a:xfrm>
            <a:off x="6934200" y="2832100"/>
            <a:ext cx="1981200" cy="1235075"/>
            <a:chOff x="4368" y="1824"/>
            <a:chExt cx="1248" cy="778"/>
          </a:xfrm>
        </p:grpSpPr>
        <p:sp>
          <p:nvSpPr>
            <p:cNvPr id="190488" name="Freeform 24"/>
            <p:cNvSpPr>
              <a:spLocks/>
            </p:cNvSpPr>
            <p:nvPr/>
          </p:nvSpPr>
          <p:spPr bwMode="auto">
            <a:xfrm>
              <a:off x="4368" y="1824"/>
              <a:ext cx="1248" cy="144"/>
            </a:xfrm>
            <a:custGeom>
              <a:avLst/>
              <a:gdLst/>
              <a:ahLst/>
              <a:cxnLst>
                <a:cxn ang="0">
                  <a:pos x="0" y="0"/>
                </a:cxn>
                <a:cxn ang="0">
                  <a:pos x="1248" y="0"/>
                </a:cxn>
                <a:cxn ang="0">
                  <a:pos x="1248" y="48"/>
                </a:cxn>
                <a:cxn ang="0">
                  <a:pos x="1056" y="48"/>
                </a:cxn>
                <a:cxn ang="0">
                  <a:pos x="816" y="80"/>
                </a:cxn>
                <a:cxn ang="0">
                  <a:pos x="576" y="96"/>
                </a:cxn>
                <a:cxn ang="0">
                  <a:pos x="424" y="128"/>
                </a:cxn>
                <a:cxn ang="0">
                  <a:pos x="288" y="144"/>
                </a:cxn>
                <a:cxn ang="0">
                  <a:pos x="144" y="120"/>
                </a:cxn>
                <a:cxn ang="0">
                  <a:pos x="56" y="72"/>
                </a:cxn>
                <a:cxn ang="0">
                  <a:pos x="0" y="0"/>
                </a:cxn>
              </a:cxnLst>
              <a:rect l="0" t="0" r="r" b="b"/>
              <a:pathLst>
                <a:path w="1248" h="144">
                  <a:moveTo>
                    <a:pt x="0" y="0"/>
                  </a:moveTo>
                  <a:lnTo>
                    <a:pt x="1248" y="0"/>
                  </a:lnTo>
                  <a:lnTo>
                    <a:pt x="1248" y="48"/>
                  </a:lnTo>
                  <a:lnTo>
                    <a:pt x="1056" y="48"/>
                  </a:lnTo>
                  <a:lnTo>
                    <a:pt x="816" y="80"/>
                  </a:lnTo>
                  <a:lnTo>
                    <a:pt x="576" y="96"/>
                  </a:lnTo>
                  <a:lnTo>
                    <a:pt x="424" y="128"/>
                  </a:lnTo>
                  <a:lnTo>
                    <a:pt x="288" y="144"/>
                  </a:lnTo>
                  <a:lnTo>
                    <a:pt x="144" y="120"/>
                  </a:lnTo>
                  <a:lnTo>
                    <a:pt x="56" y="72"/>
                  </a:lnTo>
                  <a:lnTo>
                    <a:pt x="0" y="0"/>
                  </a:lnTo>
                  <a:close/>
                </a:path>
              </a:pathLst>
            </a:custGeom>
            <a:solidFill>
              <a:srgbClr val="FF5050"/>
            </a:solidFill>
            <a:ln w="9525">
              <a:solidFill>
                <a:srgbClr val="FF5050"/>
              </a:solidFill>
              <a:round/>
              <a:headEnd/>
              <a:tailEnd/>
            </a:ln>
            <a:effectLst/>
          </p:spPr>
          <p:txBody>
            <a:bodyPr wrap="none" anchor="ctr"/>
            <a:lstStyle/>
            <a:p>
              <a:endParaRPr lang="en-IN"/>
            </a:p>
          </p:txBody>
        </p:sp>
        <p:sp>
          <p:nvSpPr>
            <p:cNvPr id="190489" name="Text Box 25"/>
            <p:cNvSpPr txBox="1">
              <a:spLocks noChangeArrowheads="1"/>
            </p:cNvSpPr>
            <p:nvPr/>
          </p:nvSpPr>
          <p:spPr bwMode="auto">
            <a:xfrm>
              <a:off x="4512" y="2160"/>
              <a:ext cx="1076" cy="442"/>
            </a:xfrm>
            <a:prstGeom prst="rect">
              <a:avLst/>
            </a:prstGeom>
            <a:noFill/>
            <a:ln w="9525">
              <a:noFill/>
              <a:miter lim="800000"/>
              <a:headEnd/>
              <a:tailEnd/>
            </a:ln>
            <a:effectLst/>
          </p:spPr>
          <p:txBody>
            <a:bodyPr wrap="none">
              <a:spAutoFit/>
            </a:bodyPr>
            <a:lstStyle/>
            <a:p>
              <a:r>
                <a:rPr lang="en-GB" sz="2000">
                  <a:solidFill>
                    <a:srgbClr val="FF5050"/>
                  </a:solidFill>
                  <a:latin typeface="Times New Roman" pitchFamily="18" charset="0"/>
                </a:rPr>
                <a:t>Membrane</a:t>
              </a:r>
            </a:p>
            <a:p>
              <a:r>
                <a:rPr lang="en-GB" sz="2000">
                  <a:solidFill>
                    <a:srgbClr val="FF5050"/>
                  </a:solidFill>
                  <a:latin typeface="Times New Roman" pitchFamily="18" charset="0"/>
                </a:rPr>
                <a:t>hyperpolarized</a:t>
              </a:r>
            </a:p>
          </p:txBody>
        </p:sp>
        <p:sp>
          <p:nvSpPr>
            <p:cNvPr id="190490" name="Line 26"/>
            <p:cNvSpPr>
              <a:spLocks noChangeShapeType="1"/>
            </p:cNvSpPr>
            <p:nvPr/>
          </p:nvSpPr>
          <p:spPr bwMode="auto">
            <a:xfrm flipH="1" flipV="1">
              <a:off x="4656" y="1968"/>
              <a:ext cx="96" cy="288"/>
            </a:xfrm>
            <a:prstGeom prst="line">
              <a:avLst/>
            </a:prstGeom>
            <a:noFill/>
            <a:ln w="9525">
              <a:solidFill>
                <a:srgbClr val="FF5050"/>
              </a:solidFill>
              <a:round/>
              <a:headEnd/>
              <a:tailEnd type="triangle" w="med" len="med"/>
            </a:ln>
            <a:effectLst/>
          </p:spPr>
          <p:txBody>
            <a:bodyPr wrap="none" anchor="ctr"/>
            <a:lstStyle/>
            <a:p>
              <a:endParaRPr lang="en-IN"/>
            </a:p>
          </p:txBody>
        </p:sp>
      </p:grpSp>
      <p:grpSp>
        <p:nvGrpSpPr>
          <p:cNvPr id="8" name="Group 27"/>
          <p:cNvGrpSpPr>
            <a:grpSpLocks/>
          </p:cNvGrpSpPr>
          <p:nvPr/>
        </p:nvGrpSpPr>
        <p:grpSpPr bwMode="auto">
          <a:xfrm>
            <a:off x="6019800" y="2486025"/>
            <a:ext cx="3124200" cy="396875"/>
            <a:chOff x="3792" y="1606"/>
            <a:chExt cx="1968" cy="250"/>
          </a:xfrm>
        </p:grpSpPr>
        <p:sp>
          <p:nvSpPr>
            <p:cNvPr id="190492" name="Line 28"/>
            <p:cNvSpPr>
              <a:spLocks noChangeShapeType="1"/>
            </p:cNvSpPr>
            <p:nvPr/>
          </p:nvSpPr>
          <p:spPr bwMode="auto">
            <a:xfrm>
              <a:off x="3792" y="1824"/>
              <a:ext cx="1968" cy="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90493" name="Text Box 29"/>
            <p:cNvSpPr txBox="1">
              <a:spLocks noChangeArrowheads="1"/>
            </p:cNvSpPr>
            <p:nvPr/>
          </p:nvSpPr>
          <p:spPr bwMode="auto">
            <a:xfrm>
              <a:off x="4464" y="1606"/>
              <a:ext cx="1151" cy="250"/>
            </a:xfrm>
            <a:prstGeom prst="rect">
              <a:avLst/>
            </a:prstGeom>
            <a:noFill/>
            <a:ln w="9525">
              <a:noFill/>
              <a:miter lim="800000"/>
              <a:headEnd/>
              <a:tailEnd/>
            </a:ln>
            <a:effectLst/>
          </p:spPr>
          <p:txBody>
            <a:bodyPr wrap="none">
              <a:spAutoFit/>
            </a:bodyPr>
            <a:lstStyle/>
            <a:p>
              <a:r>
                <a:rPr lang="en-GB" sz="2000">
                  <a:latin typeface="Times New Roman" pitchFamily="18" charset="0"/>
                </a:rPr>
                <a:t>resting potential</a:t>
              </a:r>
            </a:p>
          </p:txBody>
        </p:sp>
      </p:grpSp>
      <p:grpSp>
        <p:nvGrpSpPr>
          <p:cNvPr id="9" name="Group 30"/>
          <p:cNvGrpSpPr>
            <a:grpSpLocks/>
          </p:cNvGrpSpPr>
          <p:nvPr/>
        </p:nvGrpSpPr>
        <p:grpSpPr bwMode="auto">
          <a:xfrm>
            <a:off x="5562600" y="4737100"/>
            <a:ext cx="3263900" cy="1143000"/>
            <a:chOff x="3504" y="3024"/>
            <a:chExt cx="2056" cy="720"/>
          </a:xfrm>
        </p:grpSpPr>
        <p:sp>
          <p:nvSpPr>
            <p:cNvPr id="190495" name="Freeform 31"/>
            <p:cNvSpPr>
              <a:spLocks/>
            </p:cNvSpPr>
            <p:nvPr/>
          </p:nvSpPr>
          <p:spPr bwMode="auto">
            <a:xfrm>
              <a:off x="3504" y="3312"/>
              <a:ext cx="2056" cy="432"/>
            </a:xfrm>
            <a:custGeom>
              <a:avLst/>
              <a:gdLst/>
              <a:ahLst/>
              <a:cxnLst>
                <a:cxn ang="0">
                  <a:pos x="0" y="432"/>
                </a:cxn>
                <a:cxn ang="0">
                  <a:pos x="240" y="432"/>
                </a:cxn>
                <a:cxn ang="0">
                  <a:pos x="288" y="432"/>
                </a:cxn>
                <a:cxn ang="0">
                  <a:pos x="344" y="392"/>
                </a:cxn>
                <a:cxn ang="0">
                  <a:pos x="392" y="341"/>
                </a:cxn>
                <a:cxn ang="0">
                  <a:pos x="432" y="260"/>
                </a:cxn>
                <a:cxn ang="0">
                  <a:pos x="472" y="169"/>
                </a:cxn>
                <a:cxn ang="0">
                  <a:pos x="504" y="56"/>
                </a:cxn>
                <a:cxn ang="0">
                  <a:pos x="568" y="0"/>
                </a:cxn>
                <a:cxn ang="0">
                  <a:pos x="664" y="64"/>
                </a:cxn>
                <a:cxn ang="0">
                  <a:pos x="744" y="136"/>
                </a:cxn>
                <a:cxn ang="0">
                  <a:pos x="856" y="208"/>
                </a:cxn>
                <a:cxn ang="0">
                  <a:pos x="968" y="250"/>
                </a:cxn>
                <a:cxn ang="0">
                  <a:pos x="1064" y="296"/>
                </a:cxn>
                <a:cxn ang="0">
                  <a:pos x="1192" y="331"/>
                </a:cxn>
                <a:cxn ang="0">
                  <a:pos x="1224" y="336"/>
                </a:cxn>
                <a:cxn ang="0">
                  <a:pos x="1352" y="352"/>
                </a:cxn>
                <a:cxn ang="0">
                  <a:pos x="1448" y="360"/>
                </a:cxn>
                <a:cxn ang="0">
                  <a:pos x="1656" y="368"/>
                </a:cxn>
                <a:cxn ang="0">
                  <a:pos x="1840" y="384"/>
                </a:cxn>
                <a:cxn ang="0">
                  <a:pos x="2056" y="392"/>
                </a:cxn>
              </a:cxnLst>
              <a:rect l="0" t="0" r="r" b="b"/>
              <a:pathLst>
                <a:path w="2056" h="432">
                  <a:moveTo>
                    <a:pt x="0" y="432"/>
                  </a:moveTo>
                  <a:lnTo>
                    <a:pt x="240" y="432"/>
                  </a:lnTo>
                  <a:lnTo>
                    <a:pt x="288" y="432"/>
                  </a:lnTo>
                  <a:lnTo>
                    <a:pt x="344" y="392"/>
                  </a:lnTo>
                  <a:lnTo>
                    <a:pt x="392" y="341"/>
                  </a:lnTo>
                  <a:lnTo>
                    <a:pt x="432" y="260"/>
                  </a:lnTo>
                  <a:lnTo>
                    <a:pt x="472" y="169"/>
                  </a:lnTo>
                  <a:lnTo>
                    <a:pt x="504" y="56"/>
                  </a:lnTo>
                  <a:lnTo>
                    <a:pt x="568" y="0"/>
                  </a:lnTo>
                  <a:lnTo>
                    <a:pt x="664" y="64"/>
                  </a:lnTo>
                  <a:lnTo>
                    <a:pt x="744" y="136"/>
                  </a:lnTo>
                  <a:lnTo>
                    <a:pt x="856" y="208"/>
                  </a:lnTo>
                  <a:lnTo>
                    <a:pt x="968" y="250"/>
                  </a:lnTo>
                  <a:lnTo>
                    <a:pt x="1064" y="296"/>
                  </a:lnTo>
                  <a:lnTo>
                    <a:pt x="1192" y="331"/>
                  </a:lnTo>
                  <a:lnTo>
                    <a:pt x="1224" y="336"/>
                  </a:lnTo>
                  <a:lnTo>
                    <a:pt x="1352" y="352"/>
                  </a:lnTo>
                  <a:lnTo>
                    <a:pt x="1448" y="360"/>
                  </a:lnTo>
                  <a:lnTo>
                    <a:pt x="1656" y="368"/>
                  </a:lnTo>
                  <a:lnTo>
                    <a:pt x="1840" y="384"/>
                  </a:lnTo>
                  <a:lnTo>
                    <a:pt x="2056" y="392"/>
                  </a:lnTo>
                </a:path>
              </a:pathLst>
            </a:custGeom>
            <a:noFill/>
            <a:ln w="38100" cap="flat" cmpd="sng">
              <a:solidFill>
                <a:srgbClr val="FF5050"/>
              </a:solidFill>
              <a:prstDash val="sysDot"/>
              <a:round/>
              <a:headEnd/>
              <a:tailEnd/>
            </a:ln>
            <a:effectLst/>
          </p:spPr>
          <p:txBody>
            <a:bodyPr wrap="none" anchor="ctr"/>
            <a:lstStyle/>
            <a:p>
              <a:endParaRPr lang="en-IN"/>
            </a:p>
          </p:txBody>
        </p:sp>
        <p:sp>
          <p:nvSpPr>
            <p:cNvPr id="190496" name="Text Box 32"/>
            <p:cNvSpPr txBox="1">
              <a:spLocks noChangeArrowheads="1"/>
            </p:cNvSpPr>
            <p:nvPr/>
          </p:nvSpPr>
          <p:spPr bwMode="auto">
            <a:xfrm>
              <a:off x="4272" y="3024"/>
              <a:ext cx="890" cy="250"/>
            </a:xfrm>
            <a:prstGeom prst="rect">
              <a:avLst/>
            </a:prstGeom>
            <a:noFill/>
            <a:ln w="9525">
              <a:noFill/>
              <a:miter lim="800000"/>
              <a:headEnd/>
              <a:tailEnd/>
            </a:ln>
            <a:effectLst/>
          </p:spPr>
          <p:txBody>
            <a:bodyPr wrap="none">
              <a:spAutoFit/>
            </a:bodyPr>
            <a:lstStyle/>
            <a:p>
              <a:r>
                <a:rPr lang="en-GB" sz="2000">
                  <a:solidFill>
                    <a:srgbClr val="FF5050"/>
                  </a:solidFill>
                  <a:latin typeface="Times New Roman" pitchFamily="18" charset="0"/>
                </a:rPr>
                <a:t>K</a:t>
              </a:r>
              <a:r>
                <a:rPr lang="en-GB" sz="2000" baseline="30000">
                  <a:solidFill>
                    <a:srgbClr val="FF5050"/>
                  </a:solidFill>
                  <a:latin typeface="Times New Roman" pitchFamily="18" charset="0"/>
                </a:rPr>
                <a:t>+</a:t>
              </a:r>
              <a:r>
                <a:rPr lang="en-GB" sz="2000">
                  <a:solidFill>
                    <a:srgbClr val="FF5050"/>
                  </a:solidFill>
                  <a:latin typeface="Times New Roman" pitchFamily="18" charset="0"/>
                </a:rPr>
                <a:t> channels</a:t>
              </a:r>
            </a:p>
          </p:txBody>
        </p:sp>
        <p:sp>
          <p:nvSpPr>
            <p:cNvPr id="190497" name="Line 33"/>
            <p:cNvSpPr>
              <a:spLocks noChangeShapeType="1"/>
            </p:cNvSpPr>
            <p:nvPr/>
          </p:nvSpPr>
          <p:spPr bwMode="auto">
            <a:xfrm flipH="1">
              <a:off x="4224" y="3216"/>
              <a:ext cx="96" cy="192"/>
            </a:xfrm>
            <a:prstGeom prst="line">
              <a:avLst/>
            </a:prstGeom>
            <a:noFill/>
            <a:ln w="9525">
              <a:solidFill>
                <a:srgbClr val="FF5050"/>
              </a:solidFill>
              <a:round/>
              <a:headEnd/>
              <a:tailEnd type="triangle" w="med" len="med"/>
            </a:ln>
            <a:effectLst/>
          </p:spPr>
          <p:txBody>
            <a:bodyPr wrap="none" anchor="ctr"/>
            <a:lstStyle/>
            <a:p>
              <a:endParaRPr lang="en-IN"/>
            </a:p>
          </p:txBody>
        </p:sp>
      </p:grpSp>
      <p:grpSp>
        <p:nvGrpSpPr>
          <p:cNvPr id="10" name="Group 34"/>
          <p:cNvGrpSpPr>
            <a:grpSpLocks/>
          </p:cNvGrpSpPr>
          <p:nvPr/>
        </p:nvGrpSpPr>
        <p:grpSpPr bwMode="auto">
          <a:xfrm>
            <a:off x="5562600" y="4127500"/>
            <a:ext cx="3581400" cy="1828800"/>
            <a:chOff x="3504" y="2640"/>
            <a:chExt cx="2256" cy="1152"/>
          </a:xfrm>
        </p:grpSpPr>
        <p:sp>
          <p:nvSpPr>
            <p:cNvPr id="190499" name="Line 35"/>
            <p:cNvSpPr>
              <a:spLocks noChangeShapeType="1"/>
            </p:cNvSpPr>
            <p:nvPr/>
          </p:nvSpPr>
          <p:spPr bwMode="auto">
            <a:xfrm>
              <a:off x="3504" y="3744"/>
              <a:ext cx="2256" cy="0"/>
            </a:xfrm>
            <a:prstGeom prst="line">
              <a:avLst/>
            </a:prstGeom>
            <a:noFill/>
            <a:ln w="9525" cap="rnd">
              <a:solidFill>
                <a:srgbClr val="FF5050"/>
              </a:solidFill>
              <a:prstDash val="sysDot"/>
              <a:round/>
              <a:headEnd/>
              <a:tailEnd/>
            </a:ln>
            <a:effectLst/>
          </p:spPr>
          <p:txBody>
            <a:bodyPr wrap="none" anchor="ctr"/>
            <a:lstStyle/>
            <a:p>
              <a:endParaRPr lang="en-IN"/>
            </a:p>
          </p:txBody>
        </p:sp>
        <p:sp>
          <p:nvSpPr>
            <p:cNvPr id="190500" name="AutoShape 36"/>
            <p:cNvSpPr>
              <a:spLocks noChangeArrowheads="1"/>
            </p:cNvSpPr>
            <p:nvPr/>
          </p:nvSpPr>
          <p:spPr bwMode="auto">
            <a:xfrm>
              <a:off x="3504" y="3696"/>
              <a:ext cx="144" cy="96"/>
            </a:xfrm>
            <a:prstGeom prst="rightArrow">
              <a:avLst>
                <a:gd name="adj1" fmla="val 50000"/>
                <a:gd name="adj2" fmla="val 37500"/>
              </a:avLst>
            </a:prstGeom>
            <a:solidFill>
              <a:srgbClr val="FF5050"/>
            </a:solidFill>
            <a:ln w="9525">
              <a:solidFill>
                <a:schemeClr val="tx1"/>
              </a:solidFill>
              <a:miter lim="800000"/>
              <a:headEnd/>
              <a:tailEnd/>
            </a:ln>
            <a:effectLst/>
          </p:spPr>
          <p:txBody>
            <a:bodyPr wrap="none" anchor="ctr"/>
            <a:lstStyle/>
            <a:p>
              <a:endParaRPr lang="en-IN"/>
            </a:p>
          </p:txBody>
        </p:sp>
        <p:grpSp>
          <p:nvGrpSpPr>
            <p:cNvPr id="11" name="Group 37"/>
            <p:cNvGrpSpPr>
              <a:grpSpLocks/>
            </p:cNvGrpSpPr>
            <p:nvPr/>
          </p:nvGrpSpPr>
          <p:grpSpPr bwMode="auto">
            <a:xfrm>
              <a:off x="4320" y="2640"/>
              <a:ext cx="1296" cy="1104"/>
              <a:chOff x="4320" y="2640"/>
              <a:chExt cx="1296" cy="1104"/>
            </a:xfrm>
          </p:grpSpPr>
          <p:sp>
            <p:nvSpPr>
              <p:cNvPr id="190502" name="Rectangle 38"/>
              <p:cNvSpPr>
                <a:spLocks noChangeArrowheads="1"/>
              </p:cNvSpPr>
              <p:nvPr/>
            </p:nvSpPr>
            <p:spPr bwMode="auto">
              <a:xfrm>
                <a:off x="4320" y="3312"/>
                <a:ext cx="1296" cy="432"/>
              </a:xfrm>
              <a:prstGeom prst="rect">
                <a:avLst/>
              </a:prstGeom>
              <a:noFill/>
              <a:ln w="28575">
                <a:solidFill>
                  <a:srgbClr val="FF5050"/>
                </a:solidFill>
                <a:miter lim="800000"/>
                <a:headEnd/>
                <a:tailEnd/>
              </a:ln>
              <a:effectLst/>
            </p:spPr>
            <p:txBody>
              <a:bodyPr wrap="none" anchor="ctr"/>
              <a:lstStyle/>
              <a:p>
                <a:endParaRPr lang="en-IN"/>
              </a:p>
            </p:txBody>
          </p:sp>
          <p:sp>
            <p:nvSpPr>
              <p:cNvPr id="190503" name="AutoShape 39"/>
              <p:cNvSpPr>
                <a:spLocks noChangeArrowheads="1"/>
              </p:cNvSpPr>
              <p:nvPr/>
            </p:nvSpPr>
            <p:spPr bwMode="auto">
              <a:xfrm>
                <a:off x="5376" y="2640"/>
                <a:ext cx="144" cy="624"/>
              </a:xfrm>
              <a:prstGeom prst="upDownArrow">
                <a:avLst>
                  <a:gd name="adj1" fmla="val 50000"/>
                  <a:gd name="adj2" fmla="val 86667"/>
                </a:avLst>
              </a:prstGeom>
              <a:solidFill>
                <a:srgbClr val="FF5050"/>
              </a:solidFill>
              <a:ln w="9525">
                <a:solidFill>
                  <a:schemeClr val="tx2"/>
                </a:solidFill>
                <a:miter lim="800000"/>
                <a:headEnd/>
                <a:tailEnd/>
              </a:ln>
              <a:effectLst/>
            </p:spPr>
            <p:txBody>
              <a:bodyPr wrap="none" anchor="ctr"/>
              <a:lstStyle/>
              <a:p>
                <a:endParaRPr lang="en-IN"/>
              </a:p>
            </p:txBody>
          </p:sp>
        </p:grpSp>
      </p:grpSp>
      <p:sp>
        <p:nvSpPr>
          <p:cNvPr id="190504" name="Rectangle 40"/>
          <p:cNvSpPr>
            <a:spLocks noChangeArrowheads="1"/>
          </p:cNvSpPr>
          <p:nvPr/>
        </p:nvSpPr>
        <p:spPr bwMode="auto">
          <a:xfrm>
            <a:off x="152400" y="5486400"/>
            <a:ext cx="4724400" cy="990600"/>
          </a:xfrm>
          <a:prstGeom prst="rect">
            <a:avLst/>
          </a:prstGeom>
          <a:noFill/>
          <a:ln w="9525">
            <a:noFill/>
            <a:miter lim="800000"/>
            <a:headEnd/>
            <a:tailEnd/>
          </a:ln>
          <a:effectLst/>
        </p:spPr>
        <p:txBody>
          <a:bodyPr/>
          <a:lstStyle/>
          <a:p>
            <a:pPr marL="742950" lvl="1" indent="-285750" eaLnBrk="1" hangingPunct="1">
              <a:spcBef>
                <a:spcPct val="20000"/>
              </a:spcBef>
              <a:buFont typeface="Wingdings" pitchFamily="2" charset="2"/>
              <a:buChar char="q"/>
            </a:pPr>
            <a:r>
              <a:rPr lang="en-GB" sz="1600"/>
              <a:t>not always seen!</a:t>
            </a:r>
          </a:p>
          <a:p>
            <a:pPr marL="742950" lvl="1" indent="-285750" eaLnBrk="1" hangingPunct="1">
              <a:spcBef>
                <a:spcPct val="20000"/>
              </a:spcBef>
              <a:buFont typeface="Wingdings" pitchFamily="2" charset="2"/>
              <a:buChar char="q"/>
            </a:pPr>
            <a:r>
              <a:rPr lang="en-GB" sz="1600"/>
              <a:t>There is increased K</a:t>
            </a:r>
            <a:r>
              <a:rPr lang="en-GB" sz="1600" baseline="30000"/>
              <a:t>+</a:t>
            </a:r>
            <a:r>
              <a:rPr lang="en-GB" sz="1600"/>
              <a:t> conductance </a:t>
            </a:r>
          </a:p>
          <a:p>
            <a:pPr marL="1143000" lvl="2" indent="-228600" eaLnBrk="1" hangingPunct="1">
              <a:spcBef>
                <a:spcPct val="20000"/>
              </a:spcBef>
              <a:buFont typeface="Wingdings" pitchFamily="2" charset="2"/>
              <a:buChar char="Ø"/>
            </a:pPr>
            <a:r>
              <a:rPr lang="en-GB" sz="1600"/>
              <a:t>due to delayed closure of K</a:t>
            </a:r>
            <a:r>
              <a:rPr lang="en-GB" sz="1600" baseline="30000"/>
              <a:t>+</a:t>
            </a:r>
            <a:r>
              <a:rPr lang="en-GB" sz="1600"/>
              <a:t> channels</a:t>
            </a:r>
          </a:p>
        </p:txBody>
      </p:sp>
      <p:sp>
        <p:nvSpPr>
          <p:cNvPr id="190505" name="Rectangle 41"/>
          <p:cNvSpPr>
            <a:spLocks noChangeArrowheads="1"/>
          </p:cNvSpPr>
          <p:nvPr/>
        </p:nvSpPr>
        <p:spPr bwMode="auto">
          <a:xfrm>
            <a:off x="0" y="2667000"/>
            <a:ext cx="4876800" cy="1295400"/>
          </a:xfrm>
          <a:prstGeom prst="rect">
            <a:avLst/>
          </a:prstGeom>
          <a:noFill/>
          <a:ln w="9525">
            <a:noFill/>
            <a:miter lim="800000"/>
            <a:headEnd/>
            <a:tailEnd/>
          </a:ln>
          <a:effectLst/>
        </p:spPr>
        <p:txBody>
          <a:bodyPr/>
          <a:lstStyle/>
          <a:p>
            <a:pPr marL="342900" indent="-342900" eaLnBrk="1" hangingPunct="1">
              <a:spcBef>
                <a:spcPct val="20000"/>
              </a:spcBef>
              <a:buClr>
                <a:srgbClr val="A6000C"/>
              </a:buClr>
              <a:buFont typeface="Times" pitchFamily="-25" charset="0"/>
              <a:buChar char="•"/>
            </a:pPr>
            <a:r>
              <a:rPr lang="en-GB" sz="1600"/>
              <a:t>During the  downstroke of an action potential:</a:t>
            </a:r>
          </a:p>
          <a:p>
            <a:pPr marL="742950" lvl="1" indent="-285750" eaLnBrk="1" hangingPunct="1">
              <a:spcBef>
                <a:spcPct val="20000"/>
              </a:spcBef>
              <a:buFont typeface="Wingdings" pitchFamily="2" charset="2"/>
              <a:buChar char="q"/>
            </a:pPr>
            <a:r>
              <a:rPr lang="en-GB" sz="1600"/>
              <a:t>Na permeability decreases </a:t>
            </a:r>
          </a:p>
          <a:p>
            <a:pPr marL="1143000" lvl="2" indent="-228600" eaLnBrk="1" hangingPunct="1">
              <a:spcBef>
                <a:spcPct val="20000"/>
              </a:spcBef>
              <a:buFont typeface="Wingdings" pitchFamily="2" charset="2"/>
              <a:buChar char="Ø"/>
            </a:pPr>
            <a:r>
              <a:rPr lang="en-GB" sz="1600"/>
              <a:t>due to inactivation of Na</a:t>
            </a:r>
            <a:r>
              <a:rPr lang="en-GB" sz="1600" baseline="30000"/>
              <a:t>+</a:t>
            </a:r>
            <a:r>
              <a:rPr lang="en-GB" sz="1600"/>
              <a:t> channels</a:t>
            </a:r>
            <a:endParaRPr lang="en-GB" sz="2000" baseline="-25000"/>
          </a:p>
        </p:txBody>
      </p:sp>
      <p:grpSp>
        <p:nvGrpSpPr>
          <p:cNvPr id="12" name="Group 42"/>
          <p:cNvGrpSpPr>
            <a:grpSpLocks/>
          </p:cNvGrpSpPr>
          <p:nvPr/>
        </p:nvGrpSpPr>
        <p:grpSpPr bwMode="auto">
          <a:xfrm>
            <a:off x="4800600" y="850900"/>
            <a:ext cx="4343400" cy="2852738"/>
            <a:chOff x="3024" y="768"/>
            <a:chExt cx="2736" cy="2130"/>
          </a:xfrm>
        </p:grpSpPr>
        <p:sp>
          <p:nvSpPr>
            <p:cNvPr id="190507" name="Freeform 43"/>
            <p:cNvSpPr>
              <a:spLocks/>
            </p:cNvSpPr>
            <p:nvPr/>
          </p:nvSpPr>
          <p:spPr bwMode="auto">
            <a:xfrm>
              <a:off x="3513" y="1102"/>
              <a:ext cx="2160" cy="1296"/>
            </a:xfrm>
            <a:custGeom>
              <a:avLst/>
              <a:gdLst/>
              <a:ahLst/>
              <a:cxnLst>
                <a:cxn ang="0">
                  <a:pos x="0" y="1056"/>
                </a:cxn>
                <a:cxn ang="0">
                  <a:pos x="240" y="1056"/>
                </a:cxn>
                <a:cxn ang="0">
                  <a:pos x="336" y="960"/>
                </a:cxn>
                <a:cxn ang="0">
                  <a:pos x="384" y="672"/>
                </a:cxn>
                <a:cxn ang="0">
                  <a:pos x="432" y="288"/>
                </a:cxn>
                <a:cxn ang="0">
                  <a:pos x="432" y="48"/>
                </a:cxn>
                <a:cxn ang="0">
                  <a:pos x="480" y="0"/>
                </a:cxn>
                <a:cxn ang="0">
                  <a:pos x="528" y="96"/>
                </a:cxn>
                <a:cxn ang="0">
                  <a:pos x="576" y="288"/>
                </a:cxn>
                <a:cxn ang="0">
                  <a:pos x="672" y="624"/>
                </a:cxn>
                <a:cxn ang="0">
                  <a:pos x="768" y="912"/>
                </a:cxn>
                <a:cxn ang="0">
                  <a:pos x="864" y="1104"/>
                </a:cxn>
                <a:cxn ang="0">
                  <a:pos x="1008" y="1200"/>
                </a:cxn>
                <a:cxn ang="0">
                  <a:pos x="1248" y="1200"/>
                </a:cxn>
                <a:cxn ang="0">
                  <a:pos x="1632" y="1152"/>
                </a:cxn>
                <a:cxn ang="0">
                  <a:pos x="2160" y="1104"/>
                </a:cxn>
              </a:cxnLst>
              <a:rect l="0" t="0" r="r" b="b"/>
              <a:pathLst>
                <a:path w="2160" h="1200">
                  <a:moveTo>
                    <a:pt x="0" y="1056"/>
                  </a:moveTo>
                  <a:lnTo>
                    <a:pt x="240" y="1056"/>
                  </a:lnTo>
                  <a:lnTo>
                    <a:pt x="336" y="960"/>
                  </a:lnTo>
                  <a:lnTo>
                    <a:pt x="384" y="672"/>
                  </a:lnTo>
                  <a:lnTo>
                    <a:pt x="432" y="288"/>
                  </a:lnTo>
                  <a:lnTo>
                    <a:pt x="432" y="48"/>
                  </a:lnTo>
                  <a:lnTo>
                    <a:pt x="480" y="0"/>
                  </a:lnTo>
                  <a:lnTo>
                    <a:pt x="528" y="96"/>
                  </a:lnTo>
                  <a:lnTo>
                    <a:pt x="576" y="288"/>
                  </a:lnTo>
                  <a:lnTo>
                    <a:pt x="672" y="624"/>
                  </a:lnTo>
                  <a:lnTo>
                    <a:pt x="768" y="912"/>
                  </a:lnTo>
                  <a:lnTo>
                    <a:pt x="864" y="1104"/>
                  </a:lnTo>
                  <a:lnTo>
                    <a:pt x="1008" y="1200"/>
                  </a:lnTo>
                  <a:lnTo>
                    <a:pt x="1248" y="1200"/>
                  </a:lnTo>
                  <a:lnTo>
                    <a:pt x="1632" y="1152"/>
                  </a:lnTo>
                  <a:lnTo>
                    <a:pt x="2160" y="1104"/>
                  </a:lnTo>
                </a:path>
              </a:pathLst>
            </a:custGeom>
            <a:noFill/>
            <a:ln w="38100" cmpd="sng">
              <a:solidFill>
                <a:schemeClr val="accent2"/>
              </a:solidFill>
              <a:round/>
              <a:headEnd/>
              <a:tailEnd/>
            </a:ln>
            <a:effectLst/>
          </p:spPr>
          <p:txBody>
            <a:bodyPr wrap="none" anchor="ctr"/>
            <a:lstStyle/>
            <a:p>
              <a:endParaRPr lang="en-IN"/>
            </a:p>
          </p:txBody>
        </p:sp>
        <p:sp>
          <p:nvSpPr>
            <p:cNvPr id="190508" name="Line 44"/>
            <p:cNvSpPr>
              <a:spLocks noChangeShapeType="1"/>
            </p:cNvSpPr>
            <p:nvPr/>
          </p:nvSpPr>
          <p:spPr bwMode="auto">
            <a:xfrm>
              <a:off x="3456" y="816"/>
              <a:ext cx="0" cy="1968"/>
            </a:xfrm>
            <a:prstGeom prst="line">
              <a:avLst/>
            </a:prstGeom>
            <a:noFill/>
            <a:ln w="38100">
              <a:solidFill>
                <a:schemeClr val="tx1"/>
              </a:solidFill>
              <a:round/>
              <a:headEnd/>
              <a:tailEnd/>
            </a:ln>
            <a:effectLst/>
          </p:spPr>
          <p:txBody>
            <a:bodyPr wrap="none" anchor="ctr"/>
            <a:lstStyle/>
            <a:p>
              <a:endParaRPr lang="en-IN"/>
            </a:p>
          </p:txBody>
        </p:sp>
        <p:sp>
          <p:nvSpPr>
            <p:cNvPr id="190509" name="Line 45"/>
            <p:cNvSpPr>
              <a:spLocks noChangeShapeType="1"/>
            </p:cNvSpPr>
            <p:nvPr/>
          </p:nvSpPr>
          <p:spPr bwMode="auto">
            <a:xfrm>
              <a:off x="3504" y="2448"/>
              <a:ext cx="2256" cy="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90510" name="Line 46"/>
            <p:cNvSpPr>
              <a:spLocks noChangeShapeType="1"/>
            </p:cNvSpPr>
            <p:nvPr/>
          </p:nvSpPr>
          <p:spPr bwMode="auto">
            <a:xfrm>
              <a:off x="3456" y="912"/>
              <a:ext cx="2256" cy="0"/>
            </a:xfrm>
            <a:prstGeom prst="line">
              <a:avLst/>
            </a:prstGeom>
            <a:noFill/>
            <a:ln w="9525" cap="rnd">
              <a:solidFill>
                <a:schemeClr val="tx1"/>
              </a:solidFill>
              <a:prstDash val="sysDot"/>
              <a:round/>
              <a:headEnd/>
              <a:tailEnd/>
            </a:ln>
            <a:effectLst/>
          </p:spPr>
          <p:txBody>
            <a:bodyPr wrap="none" anchor="ctr"/>
            <a:lstStyle/>
            <a:p>
              <a:endParaRPr lang="en-IN"/>
            </a:p>
          </p:txBody>
        </p:sp>
        <p:sp>
          <p:nvSpPr>
            <p:cNvPr id="190511" name="Line 47"/>
            <p:cNvSpPr>
              <a:spLocks noChangeShapeType="1"/>
            </p:cNvSpPr>
            <p:nvPr/>
          </p:nvSpPr>
          <p:spPr bwMode="auto">
            <a:xfrm>
              <a:off x="3504" y="1536"/>
              <a:ext cx="2256" cy="0"/>
            </a:xfrm>
            <a:prstGeom prst="line">
              <a:avLst/>
            </a:prstGeom>
            <a:noFill/>
            <a:ln w="9525">
              <a:solidFill>
                <a:schemeClr val="tx1"/>
              </a:solidFill>
              <a:round/>
              <a:headEnd/>
              <a:tailEnd/>
            </a:ln>
            <a:effectLst/>
          </p:spPr>
          <p:txBody>
            <a:bodyPr wrap="none" anchor="ctr"/>
            <a:lstStyle/>
            <a:p>
              <a:endParaRPr lang="en-IN"/>
            </a:p>
          </p:txBody>
        </p:sp>
        <p:sp>
          <p:nvSpPr>
            <p:cNvPr id="190512" name="Line 48"/>
            <p:cNvSpPr>
              <a:spLocks noChangeShapeType="1"/>
            </p:cNvSpPr>
            <p:nvPr/>
          </p:nvSpPr>
          <p:spPr bwMode="auto">
            <a:xfrm>
              <a:off x="3840" y="2592"/>
              <a:ext cx="528" cy="0"/>
            </a:xfrm>
            <a:prstGeom prst="line">
              <a:avLst/>
            </a:prstGeom>
            <a:noFill/>
            <a:ln w="38100">
              <a:solidFill>
                <a:schemeClr val="tx1"/>
              </a:solidFill>
              <a:round/>
              <a:headEnd/>
              <a:tailEnd/>
            </a:ln>
            <a:effectLst/>
          </p:spPr>
          <p:txBody>
            <a:bodyPr wrap="none" anchor="ctr"/>
            <a:lstStyle/>
            <a:p>
              <a:endParaRPr lang="en-IN"/>
            </a:p>
          </p:txBody>
        </p:sp>
        <p:sp>
          <p:nvSpPr>
            <p:cNvPr id="190513" name="Text Box 49"/>
            <p:cNvSpPr txBox="1">
              <a:spLocks noChangeArrowheads="1"/>
            </p:cNvSpPr>
            <p:nvPr/>
          </p:nvSpPr>
          <p:spPr bwMode="auto">
            <a:xfrm>
              <a:off x="3926" y="2602"/>
              <a:ext cx="423" cy="296"/>
            </a:xfrm>
            <a:prstGeom prst="rect">
              <a:avLst/>
            </a:prstGeom>
            <a:noFill/>
            <a:ln w="9525">
              <a:noFill/>
              <a:miter lim="800000"/>
              <a:headEnd/>
              <a:tailEnd/>
            </a:ln>
            <a:effectLst/>
          </p:spPr>
          <p:txBody>
            <a:bodyPr wrap="none">
              <a:spAutoFit/>
            </a:bodyPr>
            <a:lstStyle/>
            <a:p>
              <a:r>
                <a:rPr lang="en-GB" sz="2000">
                  <a:latin typeface="Times New Roman" pitchFamily="18" charset="0"/>
                </a:rPr>
                <a:t>1 ms</a:t>
              </a:r>
            </a:p>
          </p:txBody>
        </p:sp>
        <p:sp>
          <p:nvSpPr>
            <p:cNvPr id="190514" name="Text Box 50"/>
            <p:cNvSpPr txBox="1">
              <a:spLocks noChangeArrowheads="1"/>
            </p:cNvSpPr>
            <p:nvPr/>
          </p:nvSpPr>
          <p:spPr bwMode="auto">
            <a:xfrm>
              <a:off x="3072" y="768"/>
              <a:ext cx="406" cy="296"/>
            </a:xfrm>
            <a:prstGeom prst="rect">
              <a:avLst/>
            </a:prstGeom>
            <a:noFill/>
            <a:ln w="9525">
              <a:noFill/>
              <a:miter lim="800000"/>
              <a:headEnd/>
              <a:tailEnd/>
            </a:ln>
            <a:effectLst/>
          </p:spPr>
          <p:txBody>
            <a:bodyPr wrap="none">
              <a:spAutoFit/>
            </a:bodyPr>
            <a:lstStyle/>
            <a:p>
              <a:r>
                <a:rPr lang="en-GB" sz="2000">
                  <a:latin typeface="Times New Roman" pitchFamily="18" charset="0"/>
                </a:rPr>
                <a:t>+61 </a:t>
              </a:r>
            </a:p>
          </p:txBody>
        </p:sp>
        <p:sp>
          <p:nvSpPr>
            <p:cNvPr id="190515" name="Text Box 51"/>
            <p:cNvSpPr txBox="1">
              <a:spLocks noChangeArrowheads="1"/>
            </p:cNvSpPr>
            <p:nvPr/>
          </p:nvSpPr>
          <p:spPr bwMode="auto">
            <a:xfrm>
              <a:off x="3264" y="1440"/>
              <a:ext cx="236" cy="296"/>
            </a:xfrm>
            <a:prstGeom prst="rect">
              <a:avLst/>
            </a:prstGeom>
            <a:noFill/>
            <a:ln w="9525">
              <a:noFill/>
              <a:miter lim="800000"/>
              <a:headEnd/>
              <a:tailEnd/>
            </a:ln>
            <a:effectLst/>
          </p:spPr>
          <p:txBody>
            <a:bodyPr wrap="none">
              <a:spAutoFit/>
            </a:bodyPr>
            <a:lstStyle/>
            <a:p>
              <a:r>
                <a:rPr lang="en-GB" sz="2000">
                  <a:latin typeface="Times New Roman" pitchFamily="18" charset="0"/>
                </a:rPr>
                <a:t>0 </a:t>
              </a:r>
            </a:p>
          </p:txBody>
        </p:sp>
        <p:sp>
          <p:nvSpPr>
            <p:cNvPr id="190516" name="Text Box 52"/>
            <p:cNvSpPr txBox="1">
              <a:spLocks noChangeArrowheads="1"/>
            </p:cNvSpPr>
            <p:nvPr/>
          </p:nvSpPr>
          <p:spPr bwMode="auto">
            <a:xfrm>
              <a:off x="3024" y="1728"/>
              <a:ext cx="463" cy="296"/>
            </a:xfrm>
            <a:prstGeom prst="rect">
              <a:avLst/>
            </a:prstGeom>
            <a:noFill/>
            <a:ln w="9525">
              <a:noFill/>
              <a:miter lim="800000"/>
              <a:headEnd/>
              <a:tailEnd/>
            </a:ln>
            <a:effectLst/>
          </p:spPr>
          <p:txBody>
            <a:bodyPr wrap="none">
              <a:spAutoFit/>
            </a:bodyPr>
            <a:lstStyle/>
            <a:p>
              <a:r>
                <a:rPr lang="en-GB" sz="2000">
                  <a:latin typeface="Times New Roman" pitchFamily="18" charset="0"/>
                </a:rPr>
                <a:t>(mV)</a:t>
              </a:r>
            </a:p>
          </p:txBody>
        </p:sp>
        <p:sp>
          <p:nvSpPr>
            <p:cNvPr id="190517" name="Text Box 53"/>
            <p:cNvSpPr txBox="1">
              <a:spLocks noChangeArrowheads="1"/>
            </p:cNvSpPr>
            <p:nvPr/>
          </p:nvSpPr>
          <p:spPr bwMode="auto">
            <a:xfrm>
              <a:off x="3120" y="2208"/>
              <a:ext cx="369" cy="296"/>
            </a:xfrm>
            <a:prstGeom prst="rect">
              <a:avLst/>
            </a:prstGeom>
            <a:noFill/>
            <a:ln w="9525">
              <a:noFill/>
              <a:miter lim="800000"/>
              <a:headEnd/>
              <a:tailEnd/>
            </a:ln>
            <a:effectLst/>
          </p:spPr>
          <p:txBody>
            <a:bodyPr wrap="none">
              <a:spAutoFit/>
            </a:bodyPr>
            <a:lstStyle/>
            <a:p>
              <a:r>
                <a:rPr lang="en-GB" sz="2000">
                  <a:latin typeface="Times New Roman" pitchFamily="18" charset="0"/>
                </a:rPr>
                <a:t>-90 </a:t>
              </a:r>
            </a:p>
          </p:txBody>
        </p:sp>
        <p:sp>
          <p:nvSpPr>
            <p:cNvPr id="190518" name="Line 54"/>
            <p:cNvSpPr>
              <a:spLocks noChangeShapeType="1"/>
            </p:cNvSpPr>
            <p:nvPr/>
          </p:nvSpPr>
          <p:spPr bwMode="auto">
            <a:xfrm>
              <a:off x="3408" y="912"/>
              <a:ext cx="96" cy="0"/>
            </a:xfrm>
            <a:prstGeom prst="line">
              <a:avLst/>
            </a:prstGeom>
            <a:noFill/>
            <a:ln w="9525">
              <a:solidFill>
                <a:schemeClr val="tx1"/>
              </a:solidFill>
              <a:round/>
              <a:headEnd/>
              <a:tailEnd/>
            </a:ln>
            <a:effectLst/>
          </p:spPr>
          <p:txBody>
            <a:bodyPr wrap="none" anchor="ctr"/>
            <a:lstStyle/>
            <a:p>
              <a:endParaRPr lang="en-IN"/>
            </a:p>
          </p:txBody>
        </p:sp>
        <p:sp>
          <p:nvSpPr>
            <p:cNvPr id="190519" name="Line 55"/>
            <p:cNvSpPr>
              <a:spLocks noChangeShapeType="1"/>
            </p:cNvSpPr>
            <p:nvPr/>
          </p:nvSpPr>
          <p:spPr bwMode="auto">
            <a:xfrm>
              <a:off x="3408" y="2352"/>
              <a:ext cx="96" cy="0"/>
            </a:xfrm>
            <a:prstGeom prst="line">
              <a:avLst/>
            </a:prstGeom>
            <a:noFill/>
            <a:ln w="9525">
              <a:solidFill>
                <a:schemeClr val="tx1"/>
              </a:solidFill>
              <a:round/>
              <a:headEnd/>
              <a:tailEnd/>
            </a:ln>
            <a:effectLst/>
          </p:spPr>
          <p:txBody>
            <a:bodyPr wrap="none" anchor="ctr"/>
            <a:lstStyle/>
            <a:p>
              <a:endParaRPr lang="en-IN"/>
            </a:p>
          </p:txBody>
        </p:sp>
        <p:sp>
          <p:nvSpPr>
            <p:cNvPr id="190520" name="Text Box 56"/>
            <p:cNvSpPr txBox="1">
              <a:spLocks noChangeArrowheads="1"/>
            </p:cNvSpPr>
            <p:nvPr/>
          </p:nvSpPr>
          <p:spPr bwMode="auto">
            <a:xfrm>
              <a:off x="4722" y="857"/>
              <a:ext cx="375" cy="296"/>
            </a:xfrm>
            <a:prstGeom prst="rect">
              <a:avLst/>
            </a:prstGeom>
            <a:noFill/>
            <a:ln w="9525">
              <a:noFill/>
              <a:miter lim="800000"/>
              <a:headEnd/>
              <a:tailEnd/>
            </a:ln>
            <a:effectLst/>
          </p:spPr>
          <p:txBody>
            <a:bodyPr wrap="none">
              <a:spAutoFit/>
            </a:bodyPr>
            <a:lstStyle/>
            <a:p>
              <a:r>
                <a:rPr lang="en-GB" sz="2000">
                  <a:latin typeface="Times New Roman" pitchFamily="18" charset="0"/>
                </a:rPr>
                <a:t>E</a:t>
              </a:r>
              <a:r>
                <a:rPr lang="en-GB" sz="2000" baseline="-25000">
                  <a:latin typeface="Times New Roman" pitchFamily="18" charset="0"/>
                </a:rPr>
                <a:t>Na</a:t>
              </a:r>
              <a:r>
                <a:rPr lang="en-GB" sz="2000">
                  <a:latin typeface="Times New Roman" pitchFamily="18" charset="0"/>
                </a:rPr>
                <a:t> </a:t>
              </a:r>
            </a:p>
          </p:txBody>
        </p:sp>
        <p:sp>
          <p:nvSpPr>
            <p:cNvPr id="190521" name="Text Box 57"/>
            <p:cNvSpPr txBox="1">
              <a:spLocks noChangeArrowheads="1"/>
            </p:cNvSpPr>
            <p:nvPr/>
          </p:nvSpPr>
          <p:spPr bwMode="auto">
            <a:xfrm>
              <a:off x="4800" y="2400"/>
              <a:ext cx="329" cy="296"/>
            </a:xfrm>
            <a:prstGeom prst="rect">
              <a:avLst/>
            </a:prstGeom>
            <a:noFill/>
            <a:ln w="9525">
              <a:noFill/>
              <a:miter lim="800000"/>
              <a:headEnd/>
              <a:tailEnd/>
            </a:ln>
            <a:effectLst/>
          </p:spPr>
          <p:txBody>
            <a:bodyPr wrap="none">
              <a:spAutoFit/>
            </a:bodyPr>
            <a:lstStyle/>
            <a:p>
              <a:r>
                <a:rPr lang="en-GB" sz="2000">
                  <a:latin typeface="Times New Roman" pitchFamily="18" charset="0"/>
                </a:rPr>
                <a:t>E</a:t>
              </a:r>
              <a:r>
                <a:rPr lang="en-GB" sz="2000" baseline="-25000">
                  <a:latin typeface="Times New Roman" pitchFamily="18" charset="0"/>
                </a:rPr>
                <a:t>K</a:t>
              </a:r>
              <a:r>
                <a:rPr lang="en-GB" sz="2000">
                  <a:latin typeface="Times New Roman" pitchFamily="18" charset="0"/>
                </a:rPr>
                <a:t> </a:t>
              </a:r>
            </a:p>
          </p:txBody>
        </p:sp>
      </p:grpSp>
      <p:sp>
        <p:nvSpPr>
          <p:cNvPr id="190522" name="Text Box 58"/>
          <p:cNvSpPr txBox="1">
            <a:spLocks noChangeArrowheads="1"/>
          </p:cNvSpPr>
          <p:nvPr/>
        </p:nvSpPr>
        <p:spPr bwMode="auto">
          <a:xfrm>
            <a:off x="228600" y="6629400"/>
            <a:ext cx="4191000" cy="244475"/>
          </a:xfrm>
          <a:prstGeom prst="rect">
            <a:avLst/>
          </a:prstGeom>
          <a:noFill/>
          <a:ln w="9525">
            <a:noFill/>
            <a:miter lim="800000"/>
            <a:headEnd/>
            <a:tailEnd/>
          </a:ln>
          <a:effectLst/>
        </p:spPr>
        <p:txBody>
          <a:bodyPr>
            <a:spAutoFit/>
          </a:bodyPr>
          <a:lstStyle/>
          <a:p>
            <a:pPr>
              <a:spcBef>
                <a:spcPct val="50000"/>
              </a:spcBef>
            </a:pPr>
            <a:r>
              <a:rPr lang="en-US" sz="1000"/>
              <a:t>Copyright © 2006 by Elsevier,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0467">
                                            <p:txEl>
                                              <p:pRg st="0" end="0"/>
                                            </p:txEl>
                                          </p:spTgt>
                                        </p:tgtEl>
                                        <p:attrNameLst>
                                          <p:attrName>style.visibility</p:attrName>
                                        </p:attrNameLst>
                                      </p:cBhvr>
                                      <p:to>
                                        <p:strVal val="visible"/>
                                      </p:to>
                                    </p:set>
                                    <p:animEffect transition="in" filter="dissolve">
                                      <p:cBhvr>
                                        <p:cTn id="17" dur="500"/>
                                        <p:tgtEl>
                                          <p:spTgt spid="1904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0467">
                                            <p:txEl>
                                              <p:pRg st="1" end="1"/>
                                            </p:txEl>
                                          </p:spTgt>
                                        </p:tgtEl>
                                        <p:attrNameLst>
                                          <p:attrName>style.visibility</p:attrName>
                                        </p:attrNameLst>
                                      </p:cBhvr>
                                      <p:to>
                                        <p:strVal val="visible"/>
                                      </p:to>
                                    </p:set>
                                    <p:animEffect transition="in" filter="dissolve">
                                      <p:cBhvr>
                                        <p:cTn id="22" dur="500"/>
                                        <p:tgtEl>
                                          <p:spTgt spid="190467">
                                            <p:txEl>
                                              <p:pRg st="1" end="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0467">
                                            <p:txEl>
                                              <p:pRg st="2" end="2"/>
                                            </p:txEl>
                                          </p:spTgt>
                                        </p:tgtEl>
                                        <p:attrNameLst>
                                          <p:attrName>style.visibility</p:attrName>
                                        </p:attrNameLst>
                                      </p:cBhvr>
                                      <p:to>
                                        <p:strVal val="visible"/>
                                      </p:to>
                                    </p:set>
                                    <p:animEffect transition="in" filter="dissolve">
                                      <p:cBhvr>
                                        <p:cTn id="25" dur="500"/>
                                        <p:tgtEl>
                                          <p:spTgt spid="190467">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0467">
                                            <p:txEl>
                                              <p:pRg st="3" end="3"/>
                                            </p:txEl>
                                          </p:spTgt>
                                        </p:tgtEl>
                                        <p:attrNameLst>
                                          <p:attrName>style.visibility</p:attrName>
                                        </p:attrNameLst>
                                      </p:cBhvr>
                                      <p:to>
                                        <p:strVal val="visible"/>
                                      </p:to>
                                    </p:set>
                                    <p:animEffect transition="in" filter="dissolve">
                                      <p:cBhvr>
                                        <p:cTn id="28" dur="500"/>
                                        <p:tgtEl>
                                          <p:spTgt spid="1904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190468"/>
                                        </p:tgtEl>
                                        <p:attrNameLst>
                                          <p:attrName>style.visibility</p:attrName>
                                        </p:attrNameLst>
                                      </p:cBhvr>
                                      <p:to>
                                        <p:strVal val="visible"/>
                                      </p:to>
                                    </p:set>
                                    <p:anim calcmode="lin" valueType="num">
                                      <p:cBhvr additive="base">
                                        <p:cTn id="43" dur="5000" fill="hold"/>
                                        <p:tgtEl>
                                          <p:spTgt spid="190468"/>
                                        </p:tgtEl>
                                        <p:attrNameLst>
                                          <p:attrName>ppt_x</p:attrName>
                                        </p:attrNameLst>
                                      </p:cBhvr>
                                      <p:tavLst>
                                        <p:tav tm="0">
                                          <p:val>
                                            <p:strVal val="1+#ppt_w/2"/>
                                          </p:val>
                                        </p:tav>
                                        <p:tav tm="100000">
                                          <p:val>
                                            <p:strVal val="#ppt_x"/>
                                          </p:val>
                                        </p:tav>
                                      </p:tavLst>
                                    </p:anim>
                                    <p:anim calcmode="lin" valueType="num">
                                      <p:cBhvr additive="base">
                                        <p:cTn id="44" dur="5000" fill="hold"/>
                                        <p:tgtEl>
                                          <p:spTgt spid="19046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ssolv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90505">
                                            <p:txEl>
                                              <p:pRg st="0" end="0"/>
                                            </p:txEl>
                                          </p:spTgt>
                                        </p:tgtEl>
                                        <p:attrNameLst>
                                          <p:attrName>style.visibility</p:attrName>
                                        </p:attrNameLst>
                                      </p:cBhvr>
                                      <p:to>
                                        <p:strVal val="visible"/>
                                      </p:to>
                                    </p:set>
                                    <p:animEffect transition="in" filter="dissolve">
                                      <p:cBhvr>
                                        <p:cTn id="54" dur="500"/>
                                        <p:tgtEl>
                                          <p:spTgt spid="19050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90505">
                                            <p:txEl>
                                              <p:pRg st="1" end="1"/>
                                            </p:txEl>
                                          </p:spTgt>
                                        </p:tgtEl>
                                        <p:attrNameLst>
                                          <p:attrName>style.visibility</p:attrName>
                                        </p:attrNameLst>
                                      </p:cBhvr>
                                      <p:to>
                                        <p:strVal val="visible"/>
                                      </p:to>
                                    </p:set>
                                    <p:animEffect transition="in" filter="dissolve">
                                      <p:cBhvr>
                                        <p:cTn id="59" dur="500"/>
                                        <p:tgtEl>
                                          <p:spTgt spid="190505">
                                            <p:txEl>
                                              <p:pRg st="1" end="1"/>
                                            </p:tx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90505">
                                            <p:txEl>
                                              <p:pRg st="2" end="2"/>
                                            </p:txEl>
                                          </p:spTgt>
                                        </p:tgtEl>
                                        <p:attrNameLst>
                                          <p:attrName>style.visibility</p:attrName>
                                        </p:attrNameLst>
                                      </p:cBhvr>
                                      <p:to>
                                        <p:strVal val="visible"/>
                                      </p:to>
                                    </p:set>
                                    <p:animEffect transition="in" filter="dissolve">
                                      <p:cBhvr>
                                        <p:cTn id="62" dur="500"/>
                                        <p:tgtEl>
                                          <p:spTgt spid="19050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7" presetClass="entr" presetSubtype="2" fill="hold" grpId="0" nodeType="clickEffect">
                                  <p:stCondLst>
                                    <p:cond delay="0"/>
                                  </p:stCondLst>
                                  <p:childTnLst>
                                    <p:set>
                                      <p:cBhvr>
                                        <p:cTn id="66" dur="1" fill="hold">
                                          <p:stCondLst>
                                            <p:cond delay="0"/>
                                          </p:stCondLst>
                                        </p:cTn>
                                        <p:tgtEl>
                                          <p:spTgt spid="190469"/>
                                        </p:tgtEl>
                                        <p:attrNameLst>
                                          <p:attrName>style.visibility</p:attrName>
                                        </p:attrNameLst>
                                      </p:cBhvr>
                                      <p:to>
                                        <p:strVal val="visible"/>
                                      </p:to>
                                    </p:set>
                                    <p:anim calcmode="lin" valueType="num">
                                      <p:cBhvr additive="base">
                                        <p:cTn id="67" dur="5000" fill="hold"/>
                                        <p:tgtEl>
                                          <p:spTgt spid="190469"/>
                                        </p:tgtEl>
                                        <p:attrNameLst>
                                          <p:attrName>ppt_x</p:attrName>
                                        </p:attrNameLst>
                                      </p:cBhvr>
                                      <p:tavLst>
                                        <p:tav tm="0">
                                          <p:val>
                                            <p:strVal val="1+#ppt_w/2"/>
                                          </p:val>
                                        </p:tav>
                                        <p:tav tm="100000">
                                          <p:val>
                                            <p:strVal val="#ppt_x"/>
                                          </p:val>
                                        </p:tav>
                                      </p:tavLst>
                                    </p:anim>
                                    <p:anim calcmode="lin" valueType="num">
                                      <p:cBhvr additive="base">
                                        <p:cTn id="68" dur="5000" fill="hold"/>
                                        <p:tgtEl>
                                          <p:spTgt spid="19046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90479">
                                            <p:txEl>
                                              <p:pRg st="0" end="0"/>
                                            </p:txEl>
                                          </p:spTgt>
                                        </p:tgtEl>
                                        <p:attrNameLst>
                                          <p:attrName>style.visibility</p:attrName>
                                        </p:attrNameLst>
                                      </p:cBhvr>
                                      <p:to>
                                        <p:strVal val="visible"/>
                                      </p:to>
                                    </p:set>
                                    <p:animEffect transition="in" filter="dissolve">
                                      <p:cBhvr>
                                        <p:cTn id="78" dur="500"/>
                                        <p:tgtEl>
                                          <p:spTgt spid="190479">
                                            <p:txEl>
                                              <p:pRg st="0" end="0"/>
                                            </p:txEl>
                                          </p:spTgt>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90479">
                                            <p:txEl>
                                              <p:pRg st="1" end="1"/>
                                            </p:txEl>
                                          </p:spTgt>
                                        </p:tgtEl>
                                        <p:attrNameLst>
                                          <p:attrName>style.visibility</p:attrName>
                                        </p:attrNameLst>
                                      </p:cBhvr>
                                      <p:to>
                                        <p:strVal val="visible"/>
                                      </p:to>
                                    </p:set>
                                    <p:animEffect transition="in" filter="dissolve">
                                      <p:cBhvr>
                                        <p:cTn id="81" dur="500"/>
                                        <p:tgtEl>
                                          <p:spTgt spid="190479">
                                            <p:txEl>
                                              <p:pRg st="1" end="1"/>
                                            </p:txEl>
                                          </p:spTgt>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90479">
                                            <p:txEl>
                                              <p:pRg st="2" end="2"/>
                                            </p:txEl>
                                          </p:spTgt>
                                        </p:tgtEl>
                                        <p:attrNameLst>
                                          <p:attrName>style.visibility</p:attrName>
                                        </p:attrNameLst>
                                      </p:cBhvr>
                                      <p:to>
                                        <p:strVal val="visible"/>
                                      </p:to>
                                    </p:set>
                                    <p:animEffect transition="in" filter="dissolve">
                                      <p:cBhvr>
                                        <p:cTn id="84" dur="500"/>
                                        <p:tgtEl>
                                          <p:spTgt spid="190479">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90483">
                                            <p:txEl>
                                              <p:pRg st="0" end="0"/>
                                            </p:txEl>
                                          </p:spTgt>
                                        </p:tgtEl>
                                        <p:attrNameLst>
                                          <p:attrName>style.visibility</p:attrName>
                                        </p:attrNameLst>
                                      </p:cBhvr>
                                      <p:to>
                                        <p:strVal val="visible"/>
                                      </p:to>
                                    </p:set>
                                    <p:animEffect transition="in" filter="dissolve">
                                      <p:cBhvr>
                                        <p:cTn id="94" dur="500"/>
                                        <p:tgtEl>
                                          <p:spTgt spid="190483">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ntr" presetSubtype="2"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0" fill="hold"/>
                                        <p:tgtEl>
                                          <p:spTgt spid="8"/>
                                        </p:tgtEl>
                                        <p:attrNameLst>
                                          <p:attrName>ppt_x</p:attrName>
                                        </p:attrNameLst>
                                      </p:cBhvr>
                                      <p:tavLst>
                                        <p:tav tm="0">
                                          <p:val>
                                            <p:strVal val="1+#ppt_w/2"/>
                                          </p:val>
                                        </p:tav>
                                        <p:tav tm="100000">
                                          <p:val>
                                            <p:strVal val="#ppt_x"/>
                                          </p:val>
                                        </p:tav>
                                      </p:tavLst>
                                    </p:anim>
                                    <p:anim calcmode="lin" valueType="num">
                                      <p:cBhvr additive="base">
                                        <p:cTn id="100"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ipe(left)">
                                      <p:cBhvr>
                                        <p:cTn id="105" dur="500"/>
                                        <p:tgtEl>
                                          <p:spTgt spid="7"/>
                                        </p:tgtEl>
                                      </p:cBhvr>
                                    </p:animEffect>
                                  </p:childTnLst>
                                </p:cTn>
                              </p:par>
                            </p:childTnLst>
                          </p:cTn>
                        </p:par>
                      </p:childTnLst>
                    </p:cTn>
                  </p:par>
                  <p:par>
                    <p:cTn id="106" fill="hold">
                      <p:stCondLst>
                        <p:cond delay="indefinite"/>
                      </p:stCondLst>
                      <p:childTnLst>
                        <p:par>
                          <p:cTn id="107" fill="hold">
                            <p:stCondLst>
                              <p:cond delay="0"/>
                            </p:stCondLst>
                            <p:childTnLst>
                              <p:par>
                                <p:cTn id="108" presetID="7" presetClass="entr" presetSubtype="4" fill="hold" nodeType="clickEffect">
                                  <p:stCondLst>
                                    <p:cond delay="0"/>
                                  </p:stCondLst>
                                  <p:childTnLst>
                                    <p:set>
                                      <p:cBhvr>
                                        <p:cTn id="109" dur="1" fill="hold">
                                          <p:stCondLst>
                                            <p:cond delay="0"/>
                                          </p:stCondLst>
                                        </p:cTn>
                                        <p:tgtEl>
                                          <p:spTgt spid="10"/>
                                        </p:tgtEl>
                                        <p:attrNameLst>
                                          <p:attrName>style.visibility</p:attrName>
                                        </p:attrNameLst>
                                      </p:cBhvr>
                                      <p:to>
                                        <p:strVal val="visible"/>
                                      </p:to>
                                    </p:set>
                                    <p:anim calcmode="lin" valueType="num">
                                      <p:cBhvr additive="base">
                                        <p:cTn id="110" dur="5000" fill="hold"/>
                                        <p:tgtEl>
                                          <p:spTgt spid="10"/>
                                        </p:tgtEl>
                                        <p:attrNameLst>
                                          <p:attrName>ppt_x</p:attrName>
                                        </p:attrNameLst>
                                      </p:cBhvr>
                                      <p:tavLst>
                                        <p:tav tm="0">
                                          <p:val>
                                            <p:strVal val="#ppt_x"/>
                                          </p:val>
                                        </p:tav>
                                        <p:tav tm="100000">
                                          <p:val>
                                            <p:strVal val="#ppt_x"/>
                                          </p:val>
                                        </p:tav>
                                      </p:tavLst>
                                    </p:anim>
                                    <p:anim calcmode="lin" valueType="num">
                                      <p:cBhvr additive="base">
                                        <p:cTn id="111"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90504">
                                            <p:txEl>
                                              <p:pRg st="0" end="0"/>
                                            </p:txEl>
                                          </p:spTgt>
                                        </p:tgtEl>
                                        <p:attrNameLst>
                                          <p:attrName>style.visibility</p:attrName>
                                        </p:attrNameLst>
                                      </p:cBhvr>
                                      <p:to>
                                        <p:strVal val="visible"/>
                                      </p:to>
                                    </p:set>
                                    <p:animEffect transition="in" filter="dissolve">
                                      <p:cBhvr>
                                        <p:cTn id="116" dur="500"/>
                                        <p:tgtEl>
                                          <p:spTgt spid="190504">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190504">
                                            <p:txEl>
                                              <p:pRg st="1" end="1"/>
                                            </p:txEl>
                                          </p:spTgt>
                                        </p:tgtEl>
                                        <p:attrNameLst>
                                          <p:attrName>style.visibility</p:attrName>
                                        </p:attrNameLst>
                                      </p:cBhvr>
                                      <p:to>
                                        <p:strVal val="visible"/>
                                      </p:to>
                                    </p:set>
                                    <p:animEffect transition="in" filter="dissolve">
                                      <p:cBhvr>
                                        <p:cTn id="121" dur="500"/>
                                        <p:tgtEl>
                                          <p:spTgt spid="190504">
                                            <p:txEl>
                                              <p:pRg st="1" end="1"/>
                                            </p:txEl>
                                          </p:spTgt>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90504">
                                            <p:txEl>
                                              <p:pRg st="2" end="2"/>
                                            </p:txEl>
                                          </p:spTgt>
                                        </p:tgtEl>
                                        <p:attrNameLst>
                                          <p:attrName>style.visibility</p:attrName>
                                        </p:attrNameLst>
                                      </p:cBhvr>
                                      <p:to>
                                        <p:strVal val="visible"/>
                                      </p:to>
                                    </p:set>
                                    <p:animEffect transition="in" filter="dissolve">
                                      <p:cBhvr>
                                        <p:cTn id="124" dur="500"/>
                                        <p:tgtEl>
                                          <p:spTgt spid="1905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bldLvl="2" autoUpdateAnimBg="0"/>
      <p:bldP spid="190468" grpId="0" animBg="1"/>
      <p:bldP spid="190469" grpId="0" animBg="1"/>
      <p:bldP spid="190479" grpId="0" build="p" bldLvl="2" autoUpdateAnimBg="0"/>
      <p:bldP spid="190483" grpId="0" build="p" bldLvl="2" autoUpdateAnimBg="0"/>
      <p:bldP spid="190504" grpId="0" build="p" bldLvl="2" autoUpdateAnimBg="0"/>
      <p:bldP spid="190505"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533400" y="533400"/>
            <a:ext cx="4889500" cy="2271713"/>
          </a:xfrm>
          <a:prstGeom prst="rect">
            <a:avLst/>
          </a:prstGeom>
          <a:noFill/>
          <a:ln w="9525">
            <a:noFill/>
            <a:miter lim="800000"/>
            <a:headEnd/>
            <a:tailEnd/>
          </a:ln>
          <a:effectLst/>
        </p:spPr>
        <p:txBody>
          <a:bodyPr>
            <a:spAutoFit/>
          </a:bodyPr>
          <a:lstStyle/>
          <a:p>
            <a:pPr>
              <a:lnSpc>
                <a:spcPct val="125000"/>
              </a:lnSpc>
            </a:pPr>
            <a:r>
              <a:rPr lang="en-US" sz="3600" b="1">
                <a:solidFill>
                  <a:schemeClr val="bg1"/>
                </a:solidFill>
                <a:latin typeface="Times New Roman" pitchFamily="18" charset="0"/>
              </a:rPr>
              <a:t>Saltatory Conduction</a:t>
            </a:r>
            <a:endParaRPr lang="en-US" b="1" u="sng">
              <a:solidFill>
                <a:schemeClr val="tx2"/>
              </a:solidFill>
              <a:latin typeface="Times New Roman" pitchFamily="18" charset="0"/>
            </a:endParaRPr>
          </a:p>
          <a:p>
            <a:pPr lvl="1">
              <a:lnSpc>
                <a:spcPct val="125000"/>
              </a:lnSpc>
              <a:buFontTx/>
              <a:buChar char="•"/>
            </a:pPr>
            <a:r>
              <a:rPr lang="en-US">
                <a:latin typeface="Times New Roman" pitchFamily="18" charset="0"/>
              </a:rPr>
              <a:t>  AP’s only occur at the nodes </a:t>
            </a:r>
            <a:r>
              <a:rPr lang="en-US" sz="2000" i="1">
                <a:latin typeface="Times New Roman" pitchFamily="18" charset="0"/>
              </a:rPr>
              <a:t>(Na</a:t>
            </a:r>
          </a:p>
          <a:p>
            <a:pPr lvl="1"/>
            <a:r>
              <a:rPr lang="en-US" sz="2000" i="1">
                <a:latin typeface="Times New Roman" pitchFamily="18" charset="0"/>
              </a:rPr>
              <a:t>    channels concentrated here!)</a:t>
            </a:r>
          </a:p>
          <a:p>
            <a:pPr lvl="1">
              <a:buFontTx/>
              <a:buChar char="•"/>
            </a:pPr>
            <a:r>
              <a:rPr lang="en-US">
                <a:latin typeface="Times New Roman" pitchFamily="18" charset="0"/>
              </a:rPr>
              <a:t>  increased velocity</a:t>
            </a:r>
          </a:p>
          <a:p>
            <a:pPr lvl="1">
              <a:buFontTx/>
              <a:buChar char="•"/>
            </a:pPr>
            <a:r>
              <a:rPr lang="en-US">
                <a:latin typeface="Times New Roman" pitchFamily="18" charset="0"/>
              </a:rPr>
              <a:t>  energy conservation</a:t>
            </a:r>
            <a:endParaRPr lang="en-US">
              <a:solidFill>
                <a:schemeClr val="tx2"/>
              </a:solidFill>
              <a:latin typeface="Times New Roman" pitchFamily="18" charset="0"/>
            </a:endParaRPr>
          </a:p>
        </p:txBody>
      </p:sp>
      <p:graphicFrame>
        <p:nvGraphicFramePr>
          <p:cNvPr id="198659" name="Object 3"/>
          <p:cNvGraphicFramePr>
            <a:graphicFrameLocks noChangeAspect="1"/>
          </p:cNvGraphicFramePr>
          <p:nvPr/>
        </p:nvGraphicFramePr>
        <p:xfrm>
          <a:off x="1543050" y="2898775"/>
          <a:ext cx="6040438" cy="3516313"/>
        </p:xfrm>
        <a:graphic>
          <a:graphicData uri="http://schemas.openxmlformats.org/presentationml/2006/ole">
            <p:oleObj spid="_x0000_s27650" name="Bitmap Image" r:id="rId4" imgW="6954221" imgH="4048690" progId="PBrush">
              <p:embed/>
            </p:oleObj>
          </a:graphicData>
        </a:graphic>
      </p:graphicFrame>
      <p:sp>
        <p:nvSpPr>
          <p:cNvPr id="198660" name="Text Box 4"/>
          <p:cNvSpPr txBox="1">
            <a:spLocks noChangeArrowheads="1"/>
          </p:cNvSpPr>
          <p:nvPr/>
        </p:nvSpPr>
        <p:spPr bwMode="auto">
          <a:xfrm>
            <a:off x="1435100" y="6430963"/>
            <a:ext cx="1885950" cy="274637"/>
          </a:xfrm>
          <a:prstGeom prst="rect">
            <a:avLst/>
          </a:prstGeom>
          <a:noFill/>
          <a:ln w="9525" algn="ctr">
            <a:noFill/>
            <a:miter lim="800000"/>
            <a:headEnd/>
            <a:tailEnd/>
          </a:ln>
          <a:effectLst/>
        </p:spPr>
        <p:txBody>
          <a:bodyPr wrap="none">
            <a:spAutoFit/>
          </a:bodyPr>
          <a:lstStyle/>
          <a:p>
            <a:pPr algn="ctr"/>
            <a:r>
              <a:rPr lang="en-US" sz="1200">
                <a:latin typeface="Times New Roman" pitchFamily="18" charset="0"/>
              </a:rPr>
              <a:t>Figure 5-17; Guyton &amp; Hall</a:t>
            </a:r>
            <a:endParaRPr lang="en-GB" sz="120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935038" y="2800350"/>
            <a:ext cx="3513137" cy="1006475"/>
          </a:xfrm>
          <a:prstGeom prst="rect">
            <a:avLst/>
          </a:prstGeom>
          <a:noFill/>
          <a:ln w="12700">
            <a:noFill/>
            <a:miter lim="800000"/>
            <a:headEnd type="none" w="sm" len="sm"/>
            <a:tailEnd type="none" w="sm" len="sm"/>
          </a:ln>
          <a:effectLst/>
        </p:spPr>
        <p:txBody>
          <a:bodyPr>
            <a:spAutoFit/>
          </a:bodyPr>
          <a:lstStyle/>
          <a:p>
            <a:r>
              <a:rPr lang="en-US" sz="2000" i="1">
                <a:latin typeface="Arial" charset="0"/>
              </a:rPr>
              <a:t>- MS is an immune-mediated inflammatory </a:t>
            </a:r>
            <a:r>
              <a:rPr lang="en-US" sz="2000" i="1">
                <a:solidFill>
                  <a:srgbClr val="800000"/>
                </a:solidFill>
                <a:latin typeface="Arial" charset="0"/>
              </a:rPr>
              <a:t>demyelinating</a:t>
            </a:r>
            <a:r>
              <a:rPr lang="en-US" sz="2000" i="1">
                <a:latin typeface="Arial" charset="0"/>
              </a:rPr>
              <a:t> disease of the CNS -</a:t>
            </a:r>
            <a:r>
              <a:rPr lang="en-US" sz="2000">
                <a:effectLst>
                  <a:outerShdw blurRad="38100" dist="38100" dir="2700000" algn="tl">
                    <a:srgbClr val="FFFFFF"/>
                  </a:outerShdw>
                </a:effectLst>
                <a:latin typeface="Arial" charset="0"/>
              </a:rPr>
              <a:t> </a:t>
            </a:r>
          </a:p>
        </p:txBody>
      </p:sp>
      <p:sp>
        <p:nvSpPr>
          <p:cNvPr id="202755" name="Rectangle 3"/>
          <p:cNvSpPr>
            <a:spLocks noGrp="1" noChangeArrowheads="1"/>
          </p:cNvSpPr>
          <p:nvPr>
            <p:ph type="title"/>
          </p:nvPr>
        </p:nvSpPr>
        <p:spPr>
          <a:xfrm>
            <a:off x="533400" y="361950"/>
            <a:ext cx="7772400" cy="1143000"/>
          </a:xfrm>
          <a:noFill/>
          <a:ln/>
        </p:spPr>
        <p:txBody>
          <a:bodyPr lIns="92075" tIns="46038" rIns="92075" bIns="46038"/>
          <a:lstStyle/>
          <a:p>
            <a:r>
              <a:rPr lang="en-US"/>
              <a:t>Multiple Sclerosis</a:t>
            </a:r>
            <a:endParaRPr lang="en-US" i="1"/>
          </a:p>
        </p:txBody>
      </p:sp>
      <p:grpSp>
        <p:nvGrpSpPr>
          <p:cNvPr id="2" name="Group 4"/>
          <p:cNvGrpSpPr>
            <a:grpSpLocks/>
          </p:cNvGrpSpPr>
          <p:nvPr/>
        </p:nvGrpSpPr>
        <p:grpSpPr bwMode="auto">
          <a:xfrm>
            <a:off x="1771650" y="1962150"/>
            <a:ext cx="6162675" cy="276225"/>
            <a:chOff x="1116" y="1236"/>
            <a:chExt cx="3882" cy="174"/>
          </a:xfrm>
        </p:grpSpPr>
        <p:sp>
          <p:nvSpPr>
            <p:cNvPr id="202757" name="Rectangle 5"/>
            <p:cNvSpPr>
              <a:spLocks noChangeArrowheads="1"/>
            </p:cNvSpPr>
            <p:nvPr/>
          </p:nvSpPr>
          <p:spPr bwMode="auto">
            <a:xfrm>
              <a:off x="1116" y="1264"/>
              <a:ext cx="3882" cy="132"/>
            </a:xfrm>
            <a:prstGeom prst="rect">
              <a:avLst/>
            </a:prstGeom>
            <a:gradFill rotWithShape="1">
              <a:gsLst>
                <a:gs pos="0">
                  <a:schemeClr val="accent1">
                    <a:gamma/>
                    <a:shade val="46275"/>
                    <a:invGamma/>
                  </a:schemeClr>
                </a:gs>
                <a:gs pos="50000">
                  <a:schemeClr val="accent1">
                    <a:alpha val="49001"/>
                  </a:schemeClr>
                </a:gs>
                <a:gs pos="100000">
                  <a:schemeClr val="accent1">
                    <a:gamma/>
                    <a:shade val="46275"/>
                    <a:invGamma/>
                  </a:schemeClr>
                </a:gs>
              </a:gsLst>
              <a:lin ang="5400000" scaled="1"/>
            </a:gradFill>
            <a:ln w="9525" algn="ctr">
              <a:noFill/>
              <a:miter lim="800000"/>
              <a:headEnd/>
              <a:tailEnd/>
            </a:ln>
            <a:effectLst/>
          </p:spPr>
          <p:txBody>
            <a:bodyPr wrap="none" anchor="ctr"/>
            <a:lstStyle/>
            <a:p>
              <a:endParaRPr lang="en-IN"/>
            </a:p>
          </p:txBody>
        </p:sp>
        <p:sp>
          <p:nvSpPr>
            <p:cNvPr id="202758" name="AutoShape 6"/>
            <p:cNvSpPr>
              <a:spLocks noChangeArrowheads="1"/>
            </p:cNvSpPr>
            <p:nvPr/>
          </p:nvSpPr>
          <p:spPr bwMode="auto">
            <a:xfrm>
              <a:off x="1164" y="1248"/>
              <a:ext cx="906" cy="162"/>
            </a:xfrm>
            <a:prstGeom prst="roundRect">
              <a:avLst>
                <a:gd name="adj" fmla="val 50000"/>
              </a:avLst>
            </a:prstGeom>
            <a:solidFill>
              <a:schemeClr val="tx1">
                <a:alpha val="62000"/>
              </a:schemeClr>
            </a:solidFill>
            <a:ln w="9525" algn="ctr">
              <a:solidFill>
                <a:schemeClr val="tx1"/>
              </a:solidFill>
              <a:round/>
              <a:headEnd/>
              <a:tailEnd/>
            </a:ln>
            <a:effectLst/>
          </p:spPr>
          <p:txBody>
            <a:bodyPr wrap="none" anchor="ctr"/>
            <a:lstStyle/>
            <a:p>
              <a:endParaRPr lang="en-IN"/>
            </a:p>
          </p:txBody>
        </p:sp>
        <p:sp>
          <p:nvSpPr>
            <p:cNvPr id="202759" name="AutoShape 7"/>
            <p:cNvSpPr>
              <a:spLocks noChangeArrowheads="1"/>
            </p:cNvSpPr>
            <p:nvPr/>
          </p:nvSpPr>
          <p:spPr bwMode="auto">
            <a:xfrm>
              <a:off x="2124" y="1248"/>
              <a:ext cx="906" cy="162"/>
            </a:xfrm>
            <a:prstGeom prst="roundRect">
              <a:avLst>
                <a:gd name="adj" fmla="val 50000"/>
              </a:avLst>
            </a:prstGeom>
            <a:solidFill>
              <a:schemeClr val="tx1">
                <a:alpha val="62000"/>
              </a:schemeClr>
            </a:solidFill>
            <a:ln w="9525" algn="ctr">
              <a:solidFill>
                <a:schemeClr val="tx1"/>
              </a:solidFill>
              <a:round/>
              <a:headEnd/>
              <a:tailEnd/>
            </a:ln>
            <a:effectLst/>
          </p:spPr>
          <p:txBody>
            <a:bodyPr wrap="none" anchor="ctr"/>
            <a:lstStyle/>
            <a:p>
              <a:endParaRPr lang="en-IN"/>
            </a:p>
          </p:txBody>
        </p:sp>
        <p:sp>
          <p:nvSpPr>
            <p:cNvPr id="202760" name="AutoShape 8"/>
            <p:cNvSpPr>
              <a:spLocks noChangeArrowheads="1"/>
            </p:cNvSpPr>
            <p:nvPr/>
          </p:nvSpPr>
          <p:spPr bwMode="auto">
            <a:xfrm>
              <a:off x="3072" y="1242"/>
              <a:ext cx="906" cy="162"/>
            </a:xfrm>
            <a:prstGeom prst="roundRect">
              <a:avLst>
                <a:gd name="adj" fmla="val 50000"/>
              </a:avLst>
            </a:prstGeom>
            <a:solidFill>
              <a:schemeClr val="tx1">
                <a:alpha val="17000"/>
              </a:schemeClr>
            </a:solidFill>
            <a:ln w="9525" algn="ctr">
              <a:solidFill>
                <a:schemeClr val="tx1"/>
              </a:solidFill>
              <a:round/>
              <a:headEnd/>
              <a:tailEnd/>
            </a:ln>
            <a:effectLst/>
          </p:spPr>
          <p:txBody>
            <a:bodyPr wrap="none" anchor="ctr"/>
            <a:lstStyle/>
            <a:p>
              <a:endParaRPr lang="en-IN"/>
            </a:p>
          </p:txBody>
        </p:sp>
        <p:sp>
          <p:nvSpPr>
            <p:cNvPr id="202761" name="AutoShape 9"/>
            <p:cNvSpPr>
              <a:spLocks noChangeArrowheads="1"/>
            </p:cNvSpPr>
            <p:nvPr/>
          </p:nvSpPr>
          <p:spPr bwMode="auto">
            <a:xfrm>
              <a:off x="4020" y="1236"/>
              <a:ext cx="906" cy="162"/>
            </a:xfrm>
            <a:prstGeom prst="roundRect">
              <a:avLst>
                <a:gd name="adj" fmla="val 50000"/>
              </a:avLst>
            </a:prstGeom>
            <a:solidFill>
              <a:schemeClr val="tx1">
                <a:alpha val="62000"/>
              </a:schemeClr>
            </a:solidFill>
            <a:ln w="9525" algn="ctr">
              <a:solidFill>
                <a:schemeClr val="tx1"/>
              </a:solidFill>
              <a:round/>
              <a:headEnd/>
              <a:tailEnd/>
            </a:ln>
            <a:effectLst/>
          </p:spPr>
          <p:txBody>
            <a:bodyPr wrap="none" anchor="ctr"/>
            <a:lstStyle/>
            <a:p>
              <a:endParaRPr lang="en-IN"/>
            </a:p>
          </p:txBody>
        </p:sp>
      </p:grpSp>
      <p:grpSp>
        <p:nvGrpSpPr>
          <p:cNvPr id="3" name="Group 10"/>
          <p:cNvGrpSpPr>
            <a:grpSpLocks/>
          </p:cNvGrpSpPr>
          <p:nvPr/>
        </p:nvGrpSpPr>
        <p:grpSpPr bwMode="auto">
          <a:xfrm>
            <a:off x="1681163" y="1487488"/>
            <a:ext cx="485775" cy="915987"/>
            <a:chOff x="3179" y="1000"/>
            <a:chExt cx="1128" cy="1603"/>
          </a:xfrm>
        </p:grpSpPr>
        <p:grpSp>
          <p:nvGrpSpPr>
            <p:cNvPr id="4" name="Group 11"/>
            <p:cNvGrpSpPr>
              <a:grpSpLocks/>
            </p:cNvGrpSpPr>
            <p:nvPr/>
          </p:nvGrpSpPr>
          <p:grpSpPr bwMode="auto">
            <a:xfrm>
              <a:off x="3283" y="1000"/>
              <a:ext cx="1024" cy="1603"/>
              <a:chOff x="5198" y="1079"/>
              <a:chExt cx="1483" cy="1836"/>
            </a:xfrm>
          </p:grpSpPr>
          <p:sp>
            <p:nvSpPr>
              <p:cNvPr id="202764" name="Freeform 12"/>
              <p:cNvSpPr>
                <a:spLocks/>
              </p:cNvSpPr>
              <p:nvPr/>
            </p:nvSpPr>
            <p:spPr bwMode="auto">
              <a:xfrm>
                <a:off x="5198" y="1892"/>
                <a:ext cx="118" cy="484"/>
              </a:xfrm>
              <a:custGeom>
                <a:avLst/>
                <a:gdLst/>
                <a:ahLst/>
                <a:cxnLst>
                  <a:cxn ang="0">
                    <a:pos x="0" y="483"/>
                  </a:cxn>
                  <a:cxn ang="0">
                    <a:pos x="3" y="483"/>
                  </a:cxn>
                  <a:cxn ang="0">
                    <a:pos x="7" y="482"/>
                  </a:cxn>
                  <a:cxn ang="0">
                    <a:pos x="11" y="480"/>
                  </a:cxn>
                  <a:cxn ang="0">
                    <a:pos x="15" y="479"/>
                  </a:cxn>
                  <a:cxn ang="0">
                    <a:pos x="19" y="476"/>
                  </a:cxn>
                  <a:cxn ang="0">
                    <a:pos x="22" y="473"/>
                  </a:cxn>
                  <a:cxn ang="0">
                    <a:pos x="26" y="470"/>
                  </a:cxn>
                  <a:cxn ang="0">
                    <a:pos x="30" y="466"/>
                  </a:cxn>
                  <a:cxn ang="0">
                    <a:pos x="34" y="461"/>
                  </a:cxn>
                  <a:cxn ang="0">
                    <a:pos x="37" y="455"/>
                  </a:cxn>
                  <a:cxn ang="0">
                    <a:pos x="41" y="450"/>
                  </a:cxn>
                  <a:cxn ang="0">
                    <a:pos x="45" y="443"/>
                  </a:cxn>
                  <a:cxn ang="0">
                    <a:pos x="48" y="436"/>
                  </a:cxn>
                  <a:cxn ang="0">
                    <a:pos x="52" y="429"/>
                  </a:cxn>
                  <a:cxn ang="0">
                    <a:pos x="55" y="421"/>
                  </a:cxn>
                  <a:cxn ang="0">
                    <a:pos x="59" y="412"/>
                  </a:cxn>
                  <a:cxn ang="0">
                    <a:pos x="62" y="403"/>
                  </a:cxn>
                  <a:cxn ang="0">
                    <a:pos x="65" y="393"/>
                  </a:cxn>
                  <a:cxn ang="0">
                    <a:pos x="68" y="383"/>
                  </a:cxn>
                  <a:cxn ang="0">
                    <a:pos x="72" y="373"/>
                  </a:cxn>
                  <a:cxn ang="0">
                    <a:pos x="75" y="362"/>
                  </a:cxn>
                  <a:cxn ang="0">
                    <a:pos x="78" y="351"/>
                  </a:cxn>
                  <a:cxn ang="0">
                    <a:pos x="81" y="339"/>
                  </a:cxn>
                  <a:cxn ang="0">
                    <a:pos x="83" y="326"/>
                  </a:cxn>
                  <a:cxn ang="0">
                    <a:pos x="86" y="313"/>
                  </a:cxn>
                  <a:cxn ang="0">
                    <a:pos x="89" y="300"/>
                  </a:cxn>
                  <a:cxn ang="0">
                    <a:pos x="91" y="287"/>
                  </a:cxn>
                  <a:cxn ang="0">
                    <a:pos x="93" y="273"/>
                  </a:cxn>
                  <a:cxn ang="0">
                    <a:pos x="96" y="258"/>
                  </a:cxn>
                  <a:cxn ang="0">
                    <a:pos x="98" y="243"/>
                  </a:cxn>
                  <a:cxn ang="0">
                    <a:pos x="100" y="229"/>
                  </a:cxn>
                  <a:cxn ang="0">
                    <a:pos x="102" y="214"/>
                  </a:cxn>
                  <a:cxn ang="0">
                    <a:pos x="104" y="198"/>
                  </a:cxn>
                  <a:cxn ang="0">
                    <a:pos x="106" y="183"/>
                  </a:cxn>
                  <a:cxn ang="0">
                    <a:pos x="107" y="167"/>
                  </a:cxn>
                  <a:cxn ang="0">
                    <a:pos x="109" y="151"/>
                  </a:cxn>
                  <a:cxn ang="0">
                    <a:pos x="110" y="134"/>
                  </a:cxn>
                  <a:cxn ang="0">
                    <a:pos x="111" y="118"/>
                  </a:cxn>
                  <a:cxn ang="0">
                    <a:pos x="112" y="101"/>
                  </a:cxn>
                  <a:cxn ang="0">
                    <a:pos x="114" y="84"/>
                  </a:cxn>
                  <a:cxn ang="0">
                    <a:pos x="114" y="67"/>
                  </a:cxn>
                  <a:cxn ang="0">
                    <a:pos x="115" y="50"/>
                  </a:cxn>
                  <a:cxn ang="0">
                    <a:pos x="116" y="33"/>
                  </a:cxn>
                  <a:cxn ang="0">
                    <a:pos x="116" y="16"/>
                  </a:cxn>
                  <a:cxn ang="0">
                    <a:pos x="117" y="0"/>
                  </a:cxn>
                </a:cxnLst>
                <a:rect l="0" t="0" r="r" b="b"/>
                <a:pathLst>
                  <a:path w="118" h="484">
                    <a:moveTo>
                      <a:pt x="0" y="483"/>
                    </a:moveTo>
                    <a:lnTo>
                      <a:pt x="3" y="483"/>
                    </a:lnTo>
                    <a:lnTo>
                      <a:pt x="7" y="482"/>
                    </a:lnTo>
                    <a:lnTo>
                      <a:pt x="11" y="480"/>
                    </a:lnTo>
                    <a:lnTo>
                      <a:pt x="15" y="479"/>
                    </a:lnTo>
                    <a:lnTo>
                      <a:pt x="19" y="476"/>
                    </a:lnTo>
                    <a:lnTo>
                      <a:pt x="22" y="473"/>
                    </a:lnTo>
                    <a:lnTo>
                      <a:pt x="26" y="470"/>
                    </a:lnTo>
                    <a:lnTo>
                      <a:pt x="30" y="466"/>
                    </a:lnTo>
                    <a:lnTo>
                      <a:pt x="34" y="461"/>
                    </a:lnTo>
                    <a:lnTo>
                      <a:pt x="37" y="455"/>
                    </a:lnTo>
                    <a:lnTo>
                      <a:pt x="41" y="450"/>
                    </a:lnTo>
                    <a:lnTo>
                      <a:pt x="45" y="443"/>
                    </a:lnTo>
                    <a:lnTo>
                      <a:pt x="48" y="436"/>
                    </a:lnTo>
                    <a:lnTo>
                      <a:pt x="52" y="429"/>
                    </a:lnTo>
                    <a:lnTo>
                      <a:pt x="55" y="421"/>
                    </a:lnTo>
                    <a:lnTo>
                      <a:pt x="59" y="412"/>
                    </a:lnTo>
                    <a:lnTo>
                      <a:pt x="62" y="403"/>
                    </a:lnTo>
                    <a:lnTo>
                      <a:pt x="65" y="393"/>
                    </a:lnTo>
                    <a:lnTo>
                      <a:pt x="68" y="383"/>
                    </a:lnTo>
                    <a:lnTo>
                      <a:pt x="72" y="373"/>
                    </a:lnTo>
                    <a:lnTo>
                      <a:pt x="75" y="362"/>
                    </a:lnTo>
                    <a:lnTo>
                      <a:pt x="78" y="351"/>
                    </a:lnTo>
                    <a:lnTo>
                      <a:pt x="81" y="339"/>
                    </a:lnTo>
                    <a:lnTo>
                      <a:pt x="83" y="326"/>
                    </a:lnTo>
                    <a:lnTo>
                      <a:pt x="86" y="313"/>
                    </a:lnTo>
                    <a:lnTo>
                      <a:pt x="89" y="300"/>
                    </a:lnTo>
                    <a:lnTo>
                      <a:pt x="91" y="287"/>
                    </a:lnTo>
                    <a:lnTo>
                      <a:pt x="93" y="273"/>
                    </a:lnTo>
                    <a:lnTo>
                      <a:pt x="96" y="258"/>
                    </a:lnTo>
                    <a:lnTo>
                      <a:pt x="98" y="243"/>
                    </a:lnTo>
                    <a:lnTo>
                      <a:pt x="100" y="229"/>
                    </a:lnTo>
                    <a:lnTo>
                      <a:pt x="102" y="214"/>
                    </a:lnTo>
                    <a:lnTo>
                      <a:pt x="104" y="198"/>
                    </a:lnTo>
                    <a:lnTo>
                      <a:pt x="106" y="183"/>
                    </a:lnTo>
                    <a:lnTo>
                      <a:pt x="107" y="167"/>
                    </a:lnTo>
                    <a:lnTo>
                      <a:pt x="109" y="151"/>
                    </a:lnTo>
                    <a:lnTo>
                      <a:pt x="110" y="134"/>
                    </a:lnTo>
                    <a:lnTo>
                      <a:pt x="111" y="118"/>
                    </a:lnTo>
                    <a:lnTo>
                      <a:pt x="112" y="101"/>
                    </a:lnTo>
                    <a:lnTo>
                      <a:pt x="114" y="84"/>
                    </a:lnTo>
                    <a:lnTo>
                      <a:pt x="114" y="67"/>
                    </a:lnTo>
                    <a:lnTo>
                      <a:pt x="115" y="50"/>
                    </a:lnTo>
                    <a:lnTo>
                      <a:pt x="116" y="33"/>
                    </a:lnTo>
                    <a:lnTo>
                      <a:pt x="116" y="16"/>
                    </a:lnTo>
                    <a:lnTo>
                      <a:pt x="117" y="0"/>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65" name="Arc 13"/>
              <p:cNvSpPr>
                <a:spLocks/>
              </p:cNvSpPr>
              <p:nvPr/>
            </p:nvSpPr>
            <p:spPr bwMode="auto">
              <a:xfrm>
                <a:off x="5350" y="1079"/>
                <a:ext cx="164" cy="288"/>
              </a:xfrm>
              <a:custGeom>
                <a:avLst/>
                <a:gdLst>
                  <a:gd name="G0" fmla="+- 21599 0 0"/>
                  <a:gd name="G1" fmla="+- 21600 0 0"/>
                  <a:gd name="G2" fmla="+- 21600 0 0"/>
                  <a:gd name="T0" fmla="*/ 0 w 42345"/>
                  <a:gd name="T1" fmla="*/ 21376 h 21600"/>
                  <a:gd name="T2" fmla="*/ 42345 w 42345"/>
                  <a:gd name="T3" fmla="*/ 15585 h 21600"/>
                  <a:gd name="T4" fmla="*/ 21599 w 42345"/>
                  <a:gd name="T5" fmla="*/ 21600 h 21600"/>
                </a:gdLst>
                <a:ahLst/>
                <a:cxnLst>
                  <a:cxn ang="0">
                    <a:pos x="T0" y="T1"/>
                  </a:cxn>
                  <a:cxn ang="0">
                    <a:pos x="T2" y="T3"/>
                  </a:cxn>
                  <a:cxn ang="0">
                    <a:pos x="T4" y="T5"/>
                  </a:cxn>
                </a:cxnLst>
                <a:rect l="0" t="0" r="r" b="b"/>
                <a:pathLst>
                  <a:path w="42345" h="21600" fill="none" extrusionOk="0">
                    <a:moveTo>
                      <a:pt x="0" y="21376"/>
                    </a:moveTo>
                    <a:cubicBezTo>
                      <a:pt x="122" y="9534"/>
                      <a:pt x="9757" y="-1"/>
                      <a:pt x="21599" y="0"/>
                    </a:cubicBezTo>
                    <a:cubicBezTo>
                      <a:pt x="31211" y="0"/>
                      <a:pt x="39667" y="6352"/>
                      <a:pt x="42344" y="15585"/>
                    </a:cubicBezTo>
                  </a:path>
                  <a:path w="42345" h="21600" stroke="0" extrusionOk="0">
                    <a:moveTo>
                      <a:pt x="0" y="21376"/>
                    </a:moveTo>
                    <a:cubicBezTo>
                      <a:pt x="122" y="9534"/>
                      <a:pt x="9757" y="-1"/>
                      <a:pt x="21599" y="0"/>
                    </a:cubicBezTo>
                    <a:cubicBezTo>
                      <a:pt x="31211" y="0"/>
                      <a:pt x="39667" y="6352"/>
                      <a:pt x="42344" y="15585"/>
                    </a:cubicBezTo>
                    <a:lnTo>
                      <a:pt x="21599" y="21600"/>
                    </a:lnTo>
                    <a:close/>
                  </a:path>
                </a:pathLst>
              </a:custGeom>
              <a:noFill/>
              <a:ln w="25400" cap="rnd">
                <a:solidFill>
                  <a:schemeClr val="accent2"/>
                </a:solidFill>
                <a:round/>
                <a:headEnd type="none" w="sm" len="sm"/>
                <a:tailEnd type="none" w="sm" len="sm"/>
              </a:ln>
              <a:effectLst/>
            </p:spPr>
            <p:txBody>
              <a:bodyPr wrap="none" anchor="ctr"/>
              <a:lstStyle/>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p:txBody>
          </p:sp>
          <p:sp>
            <p:nvSpPr>
              <p:cNvPr id="202766" name="Freeform 14"/>
              <p:cNvSpPr>
                <a:spLocks/>
              </p:cNvSpPr>
              <p:nvPr/>
            </p:nvSpPr>
            <p:spPr bwMode="auto">
              <a:xfrm>
                <a:off x="5511" y="1305"/>
                <a:ext cx="361" cy="1610"/>
              </a:xfrm>
              <a:custGeom>
                <a:avLst/>
                <a:gdLst/>
                <a:ahLst/>
                <a:cxnLst>
                  <a:cxn ang="0">
                    <a:pos x="2" y="28"/>
                  </a:cxn>
                  <a:cxn ang="0">
                    <a:pos x="8" y="86"/>
                  </a:cxn>
                  <a:cxn ang="0">
                    <a:pos x="14" y="144"/>
                  </a:cxn>
                  <a:cxn ang="0">
                    <a:pos x="21" y="201"/>
                  </a:cxn>
                  <a:cxn ang="0">
                    <a:pos x="27" y="259"/>
                  </a:cxn>
                  <a:cxn ang="0">
                    <a:pos x="34" y="315"/>
                  </a:cxn>
                  <a:cxn ang="0">
                    <a:pos x="41" y="371"/>
                  </a:cxn>
                  <a:cxn ang="0">
                    <a:pos x="49" y="427"/>
                  </a:cxn>
                  <a:cxn ang="0">
                    <a:pos x="56" y="482"/>
                  </a:cxn>
                  <a:cxn ang="0">
                    <a:pos x="63" y="536"/>
                  </a:cxn>
                  <a:cxn ang="0">
                    <a:pos x="71" y="590"/>
                  </a:cxn>
                  <a:cxn ang="0">
                    <a:pos x="79" y="644"/>
                  </a:cxn>
                  <a:cxn ang="0">
                    <a:pos x="87" y="695"/>
                  </a:cxn>
                  <a:cxn ang="0">
                    <a:pos x="95" y="747"/>
                  </a:cxn>
                  <a:cxn ang="0">
                    <a:pos x="104" y="797"/>
                  </a:cxn>
                  <a:cxn ang="0">
                    <a:pos x="112" y="847"/>
                  </a:cxn>
                  <a:cxn ang="0">
                    <a:pos x="121" y="895"/>
                  </a:cxn>
                  <a:cxn ang="0">
                    <a:pos x="129" y="942"/>
                  </a:cxn>
                  <a:cxn ang="0">
                    <a:pos x="138" y="987"/>
                  </a:cxn>
                  <a:cxn ang="0">
                    <a:pos x="146" y="1032"/>
                  </a:cxn>
                  <a:cxn ang="0">
                    <a:pos x="155" y="1075"/>
                  </a:cxn>
                  <a:cxn ang="0">
                    <a:pos x="164" y="1117"/>
                  </a:cxn>
                  <a:cxn ang="0">
                    <a:pos x="173" y="1157"/>
                  </a:cxn>
                  <a:cxn ang="0">
                    <a:pos x="182" y="1196"/>
                  </a:cxn>
                  <a:cxn ang="0">
                    <a:pos x="191" y="1234"/>
                  </a:cxn>
                  <a:cxn ang="0">
                    <a:pos x="200" y="1269"/>
                  </a:cxn>
                  <a:cxn ang="0">
                    <a:pos x="209" y="1304"/>
                  </a:cxn>
                  <a:cxn ang="0">
                    <a:pos x="217" y="1337"/>
                  </a:cxn>
                  <a:cxn ang="0">
                    <a:pos x="226" y="1368"/>
                  </a:cxn>
                  <a:cxn ang="0">
                    <a:pos x="235" y="1396"/>
                  </a:cxn>
                  <a:cxn ang="0">
                    <a:pos x="244" y="1424"/>
                  </a:cxn>
                  <a:cxn ang="0">
                    <a:pos x="253" y="1449"/>
                  </a:cxn>
                  <a:cxn ang="0">
                    <a:pos x="262" y="1473"/>
                  </a:cxn>
                  <a:cxn ang="0">
                    <a:pos x="270" y="1495"/>
                  </a:cxn>
                  <a:cxn ang="0">
                    <a:pos x="278" y="1515"/>
                  </a:cxn>
                  <a:cxn ang="0">
                    <a:pos x="287" y="1533"/>
                  </a:cxn>
                  <a:cxn ang="0">
                    <a:pos x="295" y="1549"/>
                  </a:cxn>
                  <a:cxn ang="0">
                    <a:pos x="303" y="1564"/>
                  </a:cxn>
                  <a:cxn ang="0">
                    <a:pos x="311" y="1577"/>
                  </a:cxn>
                  <a:cxn ang="0">
                    <a:pos x="319" y="1587"/>
                  </a:cxn>
                  <a:cxn ang="0">
                    <a:pos x="327" y="1595"/>
                  </a:cxn>
                  <a:cxn ang="0">
                    <a:pos x="335" y="1602"/>
                  </a:cxn>
                  <a:cxn ang="0">
                    <a:pos x="342" y="1606"/>
                  </a:cxn>
                  <a:cxn ang="0">
                    <a:pos x="350" y="1608"/>
                  </a:cxn>
                  <a:cxn ang="0">
                    <a:pos x="356" y="1609"/>
                  </a:cxn>
                </a:cxnLst>
                <a:rect l="0" t="0" r="r" b="b"/>
                <a:pathLst>
                  <a:path w="361" h="1610">
                    <a:moveTo>
                      <a:pt x="0" y="0"/>
                    </a:moveTo>
                    <a:lnTo>
                      <a:pt x="2" y="28"/>
                    </a:lnTo>
                    <a:lnTo>
                      <a:pt x="5" y="57"/>
                    </a:lnTo>
                    <a:lnTo>
                      <a:pt x="8" y="86"/>
                    </a:lnTo>
                    <a:lnTo>
                      <a:pt x="11" y="115"/>
                    </a:lnTo>
                    <a:lnTo>
                      <a:pt x="14" y="144"/>
                    </a:lnTo>
                    <a:lnTo>
                      <a:pt x="18" y="172"/>
                    </a:lnTo>
                    <a:lnTo>
                      <a:pt x="21" y="201"/>
                    </a:lnTo>
                    <a:lnTo>
                      <a:pt x="24" y="230"/>
                    </a:lnTo>
                    <a:lnTo>
                      <a:pt x="27" y="259"/>
                    </a:lnTo>
                    <a:lnTo>
                      <a:pt x="31" y="287"/>
                    </a:lnTo>
                    <a:lnTo>
                      <a:pt x="34" y="315"/>
                    </a:lnTo>
                    <a:lnTo>
                      <a:pt x="38" y="343"/>
                    </a:lnTo>
                    <a:lnTo>
                      <a:pt x="41" y="371"/>
                    </a:lnTo>
                    <a:lnTo>
                      <a:pt x="45" y="399"/>
                    </a:lnTo>
                    <a:lnTo>
                      <a:pt x="49" y="427"/>
                    </a:lnTo>
                    <a:lnTo>
                      <a:pt x="52" y="454"/>
                    </a:lnTo>
                    <a:lnTo>
                      <a:pt x="56" y="482"/>
                    </a:lnTo>
                    <a:lnTo>
                      <a:pt x="59" y="509"/>
                    </a:lnTo>
                    <a:lnTo>
                      <a:pt x="63" y="536"/>
                    </a:lnTo>
                    <a:lnTo>
                      <a:pt x="67" y="563"/>
                    </a:lnTo>
                    <a:lnTo>
                      <a:pt x="71" y="590"/>
                    </a:lnTo>
                    <a:lnTo>
                      <a:pt x="75" y="617"/>
                    </a:lnTo>
                    <a:lnTo>
                      <a:pt x="79" y="644"/>
                    </a:lnTo>
                    <a:lnTo>
                      <a:pt x="83" y="669"/>
                    </a:lnTo>
                    <a:lnTo>
                      <a:pt x="87" y="695"/>
                    </a:lnTo>
                    <a:lnTo>
                      <a:pt x="91" y="721"/>
                    </a:lnTo>
                    <a:lnTo>
                      <a:pt x="95" y="747"/>
                    </a:lnTo>
                    <a:lnTo>
                      <a:pt x="100" y="772"/>
                    </a:lnTo>
                    <a:lnTo>
                      <a:pt x="104" y="797"/>
                    </a:lnTo>
                    <a:lnTo>
                      <a:pt x="108" y="822"/>
                    </a:lnTo>
                    <a:lnTo>
                      <a:pt x="112" y="847"/>
                    </a:lnTo>
                    <a:lnTo>
                      <a:pt x="116" y="871"/>
                    </a:lnTo>
                    <a:lnTo>
                      <a:pt x="121" y="895"/>
                    </a:lnTo>
                    <a:lnTo>
                      <a:pt x="125" y="918"/>
                    </a:lnTo>
                    <a:lnTo>
                      <a:pt x="129" y="942"/>
                    </a:lnTo>
                    <a:lnTo>
                      <a:pt x="134" y="964"/>
                    </a:lnTo>
                    <a:lnTo>
                      <a:pt x="138" y="987"/>
                    </a:lnTo>
                    <a:lnTo>
                      <a:pt x="142" y="1010"/>
                    </a:lnTo>
                    <a:lnTo>
                      <a:pt x="146" y="1032"/>
                    </a:lnTo>
                    <a:lnTo>
                      <a:pt x="151" y="1054"/>
                    </a:lnTo>
                    <a:lnTo>
                      <a:pt x="155" y="1075"/>
                    </a:lnTo>
                    <a:lnTo>
                      <a:pt x="160" y="1096"/>
                    </a:lnTo>
                    <a:lnTo>
                      <a:pt x="164" y="1117"/>
                    </a:lnTo>
                    <a:lnTo>
                      <a:pt x="169" y="1138"/>
                    </a:lnTo>
                    <a:lnTo>
                      <a:pt x="173" y="1157"/>
                    </a:lnTo>
                    <a:lnTo>
                      <a:pt x="177" y="1177"/>
                    </a:lnTo>
                    <a:lnTo>
                      <a:pt x="182" y="1196"/>
                    </a:lnTo>
                    <a:lnTo>
                      <a:pt x="186" y="1215"/>
                    </a:lnTo>
                    <a:lnTo>
                      <a:pt x="191" y="1234"/>
                    </a:lnTo>
                    <a:lnTo>
                      <a:pt x="195" y="1252"/>
                    </a:lnTo>
                    <a:lnTo>
                      <a:pt x="200" y="1269"/>
                    </a:lnTo>
                    <a:lnTo>
                      <a:pt x="204" y="1287"/>
                    </a:lnTo>
                    <a:lnTo>
                      <a:pt x="209" y="1304"/>
                    </a:lnTo>
                    <a:lnTo>
                      <a:pt x="213" y="1321"/>
                    </a:lnTo>
                    <a:lnTo>
                      <a:pt x="217" y="1337"/>
                    </a:lnTo>
                    <a:lnTo>
                      <a:pt x="222" y="1352"/>
                    </a:lnTo>
                    <a:lnTo>
                      <a:pt x="226" y="1368"/>
                    </a:lnTo>
                    <a:lnTo>
                      <a:pt x="231" y="1382"/>
                    </a:lnTo>
                    <a:lnTo>
                      <a:pt x="235" y="1396"/>
                    </a:lnTo>
                    <a:lnTo>
                      <a:pt x="240" y="1410"/>
                    </a:lnTo>
                    <a:lnTo>
                      <a:pt x="244" y="1424"/>
                    </a:lnTo>
                    <a:lnTo>
                      <a:pt x="248" y="1437"/>
                    </a:lnTo>
                    <a:lnTo>
                      <a:pt x="253" y="1449"/>
                    </a:lnTo>
                    <a:lnTo>
                      <a:pt x="257" y="1461"/>
                    </a:lnTo>
                    <a:lnTo>
                      <a:pt x="262" y="1473"/>
                    </a:lnTo>
                    <a:lnTo>
                      <a:pt x="266" y="1485"/>
                    </a:lnTo>
                    <a:lnTo>
                      <a:pt x="270" y="1495"/>
                    </a:lnTo>
                    <a:lnTo>
                      <a:pt x="274" y="1506"/>
                    </a:lnTo>
                    <a:lnTo>
                      <a:pt x="278" y="1515"/>
                    </a:lnTo>
                    <a:lnTo>
                      <a:pt x="283" y="1525"/>
                    </a:lnTo>
                    <a:lnTo>
                      <a:pt x="287" y="1533"/>
                    </a:lnTo>
                    <a:lnTo>
                      <a:pt x="291" y="1542"/>
                    </a:lnTo>
                    <a:lnTo>
                      <a:pt x="295" y="1549"/>
                    </a:lnTo>
                    <a:lnTo>
                      <a:pt x="299" y="1557"/>
                    </a:lnTo>
                    <a:lnTo>
                      <a:pt x="303" y="1564"/>
                    </a:lnTo>
                    <a:lnTo>
                      <a:pt x="308" y="1571"/>
                    </a:lnTo>
                    <a:lnTo>
                      <a:pt x="311" y="1577"/>
                    </a:lnTo>
                    <a:lnTo>
                      <a:pt x="315" y="1582"/>
                    </a:lnTo>
                    <a:lnTo>
                      <a:pt x="319" y="1587"/>
                    </a:lnTo>
                    <a:lnTo>
                      <a:pt x="323" y="1591"/>
                    </a:lnTo>
                    <a:lnTo>
                      <a:pt x="327" y="1595"/>
                    </a:lnTo>
                    <a:lnTo>
                      <a:pt x="331" y="1599"/>
                    </a:lnTo>
                    <a:lnTo>
                      <a:pt x="335" y="1602"/>
                    </a:lnTo>
                    <a:lnTo>
                      <a:pt x="338" y="1604"/>
                    </a:lnTo>
                    <a:lnTo>
                      <a:pt x="342" y="1606"/>
                    </a:lnTo>
                    <a:lnTo>
                      <a:pt x="346" y="1607"/>
                    </a:lnTo>
                    <a:lnTo>
                      <a:pt x="350" y="1608"/>
                    </a:lnTo>
                    <a:lnTo>
                      <a:pt x="353" y="1609"/>
                    </a:lnTo>
                    <a:lnTo>
                      <a:pt x="356" y="1609"/>
                    </a:lnTo>
                    <a:lnTo>
                      <a:pt x="360" y="1608"/>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67" name="Line 15"/>
              <p:cNvSpPr>
                <a:spLocks noChangeShapeType="1"/>
              </p:cNvSpPr>
              <p:nvPr/>
            </p:nvSpPr>
            <p:spPr bwMode="auto">
              <a:xfrm flipH="1">
                <a:off x="5312" y="1367"/>
                <a:ext cx="36" cy="539"/>
              </a:xfrm>
              <a:prstGeom prst="line">
                <a:avLst/>
              </a:prstGeom>
              <a:noFill/>
              <a:ln w="25400">
                <a:solidFill>
                  <a:schemeClr val="accent2"/>
                </a:solidFill>
                <a:round/>
                <a:headEnd type="none" w="sm" len="sm"/>
                <a:tailEnd type="none" w="sm" len="sm"/>
              </a:ln>
              <a:effectLst/>
            </p:spPr>
            <p:txBody>
              <a:bodyPr wrap="none" anchor="ctr"/>
              <a:lstStyle/>
              <a:p>
                <a:endParaRPr lang="en-IN"/>
              </a:p>
            </p:txBody>
          </p:sp>
          <p:sp>
            <p:nvSpPr>
              <p:cNvPr id="202768" name="Line 16"/>
              <p:cNvSpPr>
                <a:spLocks noChangeShapeType="1"/>
              </p:cNvSpPr>
              <p:nvPr/>
            </p:nvSpPr>
            <p:spPr bwMode="auto">
              <a:xfrm flipV="1">
                <a:off x="5870" y="2670"/>
                <a:ext cx="811" cy="238"/>
              </a:xfrm>
              <a:prstGeom prst="line">
                <a:avLst/>
              </a:prstGeom>
              <a:noFill/>
              <a:ln w="25400">
                <a:solidFill>
                  <a:schemeClr val="accent2"/>
                </a:solidFill>
                <a:round/>
                <a:headEnd type="none" w="sm" len="sm"/>
                <a:tailEnd type="none" w="sm" len="sm"/>
              </a:ln>
              <a:effectLst/>
            </p:spPr>
            <p:txBody>
              <a:bodyPr wrap="none" anchor="ctr"/>
              <a:lstStyle/>
              <a:p>
                <a:endParaRPr lang="en-IN"/>
              </a:p>
            </p:txBody>
          </p:sp>
        </p:grpSp>
        <p:sp>
          <p:nvSpPr>
            <p:cNvPr id="202769" name="Arc 17"/>
            <p:cNvSpPr>
              <a:spLocks/>
            </p:cNvSpPr>
            <p:nvPr/>
          </p:nvSpPr>
          <p:spPr bwMode="auto">
            <a:xfrm rot="10800000">
              <a:off x="3179" y="2127"/>
              <a:ext cx="206" cy="165"/>
            </a:xfrm>
            <a:custGeom>
              <a:avLst/>
              <a:gdLst>
                <a:gd name="G0" fmla="+- 0 0 0"/>
                <a:gd name="G1" fmla="+- 0 0 0"/>
                <a:gd name="G2" fmla="+- 21600 0 0"/>
                <a:gd name="T0" fmla="*/ 21600 w 21600"/>
                <a:gd name="T1" fmla="*/ 0 h 19311"/>
                <a:gd name="T2" fmla="*/ 9676 w 21600"/>
                <a:gd name="T3" fmla="*/ 19311 h 19311"/>
                <a:gd name="T4" fmla="*/ 0 w 21600"/>
                <a:gd name="T5" fmla="*/ 0 h 19311"/>
              </a:gdLst>
              <a:ahLst/>
              <a:cxnLst>
                <a:cxn ang="0">
                  <a:pos x="T0" y="T1"/>
                </a:cxn>
                <a:cxn ang="0">
                  <a:pos x="T2" y="T3"/>
                </a:cxn>
                <a:cxn ang="0">
                  <a:pos x="T4" y="T5"/>
                </a:cxn>
              </a:cxnLst>
              <a:rect l="0" t="0" r="r" b="b"/>
              <a:pathLst>
                <a:path w="21600" h="19311" fill="none" extrusionOk="0">
                  <a:moveTo>
                    <a:pt x="21600" y="0"/>
                  </a:moveTo>
                  <a:cubicBezTo>
                    <a:pt x="21600" y="8174"/>
                    <a:pt x="16984" y="15649"/>
                    <a:pt x="9676" y="19311"/>
                  </a:cubicBezTo>
                </a:path>
                <a:path w="21600" h="19311" stroke="0" extrusionOk="0">
                  <a:moveTo>
                    <a:pt x="21600" y="0"/>
                  </a:moveTo>
                  <a:cubicBezTo>
                    <a:pt x="21600" y="8174"/>
                    <a:pt x="16984" y="15649"/>
                    <a:pt x="9676" y="19311"/>
                  </a:cubicBezTo>
                  <a:lnTo>
                    <a:pt x="0" y="0"/>
                  </a:lnTo>
                  <a:close/>
                </a:path>
              </a:pathLst>
            </a:custGeom>
            <a:noFill/>
            <a:ln w="25400" cap="rnd">
              <a:solidFill>
                <a:schemeClr val="accent2"/>
              </a:solidFill>
              <a:round/>
              <a:headEnd type="none" w="sm" len="sm"/>
              <a:tailEnd type="none" w="sm" len="sm"/>
            </a:ln>
            <a:effectLst/>
          </p:spPr>
          <p:txBody>
            <a:bodyPr wrap="none" anchor="ctr"/>
            <a:lstStyle/>
            <a:p>
              <a:endParaRPr lang="en-IN"/>
            </a:p>
          </p:txBody>
        </p:sp>
      </p:grpSp>
      <p:grpSp>
        <p:nvGrpSpPr>
          <p:cNvPr id="5" name="Group 18"/>
          <p:cNvGrpSpPr>
            <a:grpSpLocks/>
          </p:cNvGrpSpPr>
          <p:nvPr/>
        </p:nvGrpSpPr>
        <p:grpSpPr bwMode="auto">
          <a:xfrm>
            <a:off x="3214688" y="1525588"/>
            <a:ext cx="485775" cy="915987"/>
            <a:chOff x="3179" y="1000"/>
            <a:chExt cx="1128" cy="1603"/>
          </a:xfrm>
        </p:grpSpPr>
        <p:grpSp>
          <p:nvGrpSpPr>
            <p:cNvPr id="6" name="Group 19"/>
            <p:cNvGrpSpPr>
              <a:grpSpLocks/>
            </p:cNvGrpSpPr>
            <p:nvPr/>
          </p:nvGrpSpPr>
          <p:grpSpPr bwMode="auto">
            <a:xfrm>
              <a:off x="3283" y="1000"/>
              <a:ext cx="1024" cy="1603"/>
              <a:chOff x="5198" y="1079"/>
              <a:chExt cx="1483" cy="1836"/>
            </a:xfrm>
          </p:grpSpPr>
          <p:sp>
            <p:nvSpPr>
              <p:cNvPr id="202772" name="Freeform 20"/>
              <p:cNvSpPr>
                <a:spLocks/>
              </p:cNvSpPr>
              <p:nvPr/>
            </p:nvSpPr>
            <p:spPr bwMode="auto">
              <a:xfrm>
                <a:off x="5198" y="1892"/>
                <a:ext cx="118" cy="484"/>
              </a:xfrm>
              <a:custGeom>
                <a:avLst/>
                <a:gdLst/>
                <a:ahLst/>
                <a:cxnLst>
                  <a:cxn ang="0">
                    <a:pos x="0" y="483"/>
                  </a:cxn>
                  <a:cxn ang="0">
                    <a:pos x="3" y="483"/>
                  </a:cxn>
                  <a:cxn ang="0">
                    <a:pos x="7" y="482"/>
                  </a:cxn>
                  <a:cxn ang="0">
                    <a:pos x="11" y="480"/>
                  </a:cxn>
                  <a:cxn ang="0">
                    <a:pos x="15" y="479"/>
                  </a:cxn>
                  <a:cxn ang="0">
                    <a:pos x="19" y="476"/>
                  </a:cxn>
                  <a:cxn ang="0">
                    <a:pos x="22" y="473"/>
                  </a:cxn>
                  <a:cxn ang="0">
                    <a:pos x="26" y="470"/>
                  </a:cxn>
                  <a:cxn ang="0">
                    <a:pos x="30" y="466"/>
                  </a:cxn>
                  <a:cxn ang="0">
                    <a:pos x="34" y="461"/>
                  </a:cxn>
                  <a:cxn ang="0">
                    <a:pos x="37" y="455"/>
                  </a:cxn>
                  <a:cxn ang="0">
                    <a:pos x="41" y="450"/>
                  </a:cxn>
                  <a:cxn ang="0">
                    <a:pos x="45" y="443"/>
                  </a:cxn>
                  <a:cxn ang="0">
                    <a:pos x="48" y="436"/>
                  </a:cxn>
                  <a:cxn ang="0">
                    <a:pos x="52" y="429"/>
                  </a:cxn>
                  <a:cxn ang="0">
                    <a:pos x="55" y="421"/>
                  </a:cxn>
                  <a:cxn ang="0">
                    <a:pos x="59" y="412"/>
                  </a:cxn>
                  <a:cxn ang="0">
                    <a:pos x="62" y="403"/>
                  </a:cxn>
                  <a:cxn ang="0">
                    <a:pos x="65" y="393"/>
                  </a:cxn>
                  <a:cxn ang="0">
                    <a:pos x="68" y="383"/>
                  </a:cxn>
                  <a:cxn ang="0">
                    <a:pos x="72" y="373"/>
                  </a:cxn>
                  <a:cxn ang="0">
                    <a:pos x="75" y="362"/>
                  </a:cxn>
                  <a:cxn ang="0">
                    <a:pos x="78" y="351"/>
                  </a:cxn>
                  <a:cxn ang="0">
                    <a:pos x="81" y="339"/>
                  </a:cxn>
                  <a:cxn ang="0">
                    <a:pos x="83" y="326"/>
                  </a:cxn>
                  <a:cxn ang="0">
                    <a:pos x="86" y="313"/>
                  </a:cxn>
                  <a:cxn ang="0">
                    <a:pos x="89" y="300"/>
                  </a:cxn>
                  <a:cxn ang="0">
                    <a:pos x="91" y="287"/>
                  </a:cxn>
                  <a:cxn ang="0">
                    <a:pos x="93" y="273"/>
                  </a:cxn>
                  <a:cxn ang="0">
                    <a:pos x="96" y="258"/>
                  </a:cxn>
                  <a:cxn ang="0">
                    <a:pos x="98" y="243"/>
                  </a:cxn>
                  <a:cxn ang="0">
                    <a:pos x="100" y="229"/>
                  </a:cxn>
                  <a:cxn ang="0">
                    <a:pos x="102" y="214"/>
                  </a:cxn>
                  <a:cxn ang="0">
                    <a:pos x="104" y="198"/>
                  </a:cxn>
                  <a:cxn ang="0">
                    <a:pos x="106" y="183"/>
                  </a:cxn>
                  <a:cxn ang="0">
                    <a:pos x="107" y="167"/>
                  </a:cxn>
                  <a:cxn ang="0">
                    <a:pos x="109" y="151"/>
                  </a:cxn>
                  <a:cxn ang="0">
                    <a:pos x="110" y="134"/>
                  </a:cxn>
                  <a:cxn ang="0">
                    <a:pos x="111" y="118"/>
                  </a:cxn>
                  <a:cxn ang="0">
                    <a:pos x="112" y="101"/>
                  </a:cxn>
                  <a:cxn ang="0">
                    <a:pos x="114" y="84"/>
                  </a:cxn>
                  <a:cxn ang="0">
                    <a:pos x="114" y="67"/>
                  </a:cxn>
                  <a:cxn ang="0">
                    <a:pos x="115" y="50"/>
                  </a:cxn>
                  <a:cxn ang="0">
                    <a:pos x="116" y="33"/>
                  </a:cxn>
                  <a:cxn ang="0">
                    <a:pos x="116" y="16"/>
                  </a:cxn>
                  <a:cxn ang="0">
                    <a:pos x="117" y="0"/>
                  </a:cxn>
                </a:cxnLst>
                <a:rect l="0" t="0" r="r" b="b"/>
                <a:pathLst>
                  <a:path w="118" h="484">
                    <a:moveTo>
                      <a:pt x="0" y="483"/>
                    </a:moveTo>
                    <a:lnTo>
                      <a:pt x="3" y="483"/>
                    </a:lnTo>
                    <a:lnTo>
                      <a:pt x="7" y="482"/>
                    </a:lnTo>
                    <a:lnTo>
                      <a:pt x="11" y="480"/>
                    </a:lnTo>
                    <a:lnTo>
                      <a:pt x="15" y="479"/>
                    </a:lnTo>
                    <a:lnTo>
                      <a:pt x="19" y="476"/>
                    </a:lnTo>
                    <a:lnTo>
                      <a:pt x="22" y="473"/>
                    </a:lnTo>
                    <a:lnTo>
                      <a:pt x="26" y="470"/>
                    </a:lnTo>
                    <a:lnTo>
                      <a:pt x="30" y="466"/>
                    </a:lnTo>
                    <a:lnTo>
                      <a:pt x="34" y="461"/>
                    </a:lnTo>
                    <a:lnTo>
                      <a:pt x="37" y="455"/>
                    </a:lnTo>
                    <a:lnTo>
                      <a:pt x="41" y="450"/>
                    </a:lnTo>
                    <a:lnTo>
                      <a:pt x="45" y="443"/>
                    </a:lnTo>
                    <a:lnTo>
                      <a:pt x="48" y="436"/>
                    </a:lnTo>
                    <a:lnTo>
                      <a:pt x="52" y="429"/>
                    </a:lnTo>
                    <a:lnTo>
                      <a:pt x="55" y="421"/>
                    </a:lnTo>
                    <a:lnTo>
                      <a:pt x="59" y="412"/>
                    </a:lnTo>
                    <a:lnTo>
                      <a:pt x="62" y="403"/>
                    </a:lnTo>
                    <a:lnTo>
                      <a:pt x="65" y="393"/>
                    </a:lnTo>
                    <a:lnTo>
                      <a:pt x="68" y="383"/>
                    </a:lnTo>
                    <a:lnTo>
                      <a:pt x="72" y="373"/>
                    </a:lnTo>
                    <a:lnTo>
                      <a:pt x="75" y="362"/>
                    </a:lnTo>
                    <a:lnTo>
                      <a:pt x="78" y="351"/>
                    </a:lnTo>
                    <a:lnTo>
                      <a:pt x="81" y="339"/>
                    </a:lnTo>
                    <a:lnTo>
                      <a:pt x="83" y="326"/>
                    </a:lnTo>
                    <a:lnTo>
                      <a:pt x="86" y="313"/>
                    </a:lnTo>
                    <a:lnTo>
                      <a:pt x="89" y="300"/>
                    </a:lnTo>
                    <a:lnTo>
                      <a:pt x="91" y="287"/>
                    </a:lnTo>
                    <a:lnTo>
                      <a:pt x="93" y="273"/>
                    </a:lnTo>
                    <a:lnTo>
                      <a:pt x="96" y="258"/>
                    </a:lnTo>
                    <a:lnTo>
                      <a:pt x="98" y="243"/>
                    </a:lnTo>
                    <a:lnTo>
                      <a:pt x="100" y="229"/>
                    </a:lnTo>
                    <a:lnTo>
                      <a:pt x="102" y="214"/>
                    </a:lnTo>
                    <a:lnTo>
                      <a:pt x="104" y="198"/>
                    </a:lnTo>
                    <a:lnTo>
                      <a:pt x="106" y="183"/>
                    </a:lnTo>
                    <a:lnTo>
                      <a:pt x="107" y="167"/>
                    </a:lnTo>
                    <a:lnTo>
                      <a:pt x="109" y="151"/>
                    </a:lnTo>
                    <a:lnTo>
                      <a:pt x="110" y="134"/>
                    </a:lnTo>
                    <a:lnTo>
                      <a:pt x="111" y="118"/>
                    </a:lnTo>
                    <a:lnTo>
                      <a:pt x="112" y="101"/>
                    </a:lnTo>
                    <a:lnTo>
                      <a:pt x="114" y="84"/>
                    </a:lnTo>
                    <a:lnTo>
                      <a:pt x="114" y="67"/>
                    </a:lnTo>
                    <a:lnTo>
                      <a:pt x="115" y="50"/>
                    </a:lnTo>
                    <a:lnTo>
                      <a:pt x="116" y="33"/>
                    </a:lnTo>
                    <a:lnTo>
                      <a:pt x="116" y="16"/>
                    </a:lnTo>
                    <a:lnTo>
                      <a:pt x="117" y="0"/>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73" name="Arc 21"/>
              <p:cNvSpPr>
                <a:spLocks/>
              </p:cNvSpPr>
              <p:nvPr/>
            </p:nvSpPr>
            <p:spPr bwMode="auto">
              <a:xfrm>
                <a:off x="5350" y="1079"/>
                <a:ext cx="164" cy="288"/>
              </a:xfrm>
              <a:custGeom>
                <a:avLst/>
                <a:gdLst>
                  <a:gd name="G0" fmla="+- 21599 0 0"/>
                  <a:gd name="G1" fmla="+- 21600 0 0"/>
                  <a:gd name="G2" fmla="+- 21600 0 0"/>
                  <a:gd name="T0" fmla="*/ 0 w 42345"/>
                  <a:gd name="T1" fmla="*/ 21376 h 21600"/>
                  <a:gd name="T2" fmla="*/ 42345 w 42345"/>
                  <a:gd name="T3" fmla="*/ 15585 h 21600"/>
                  <a:gd name="T4" fmla="*/ 21599 w 42345"/>
                  <a:gd name="T5" fmla="*/ 21600 h 21600"/>
                </a:gdLst>
                <a:ahLst/>
                <a:cxnLst>
                  <a:cxn ang="0">
                    <a:pos x="T0" y="T1"/>
                  </a:cxn>
                  <a:cxn ang="0">
                    <a:pos x="T2" y="T3"/>
                  </a:cxn>
                  <a:cxn ang="0">
                    <a:pos x="T4" y="T5"/>
                  </a:cxn>
                </a:cxnLst>
                <a:rect l="0" t="0" r="r" b="b"/>
                <a:pathLst>
                  <a:path w="42345" h="21600" fill="none" extrusionOk="0">
                    <a:moveTo>
                      <a:pt x="0" y="21376"/>
                    </a:moveTo>
                    <a:cubicBezTo>
                      <a:pt x="122" y="9534"/>
                      <a:pt x="9757" y="-1"/>
                      <a:pt x="21599" y="0"/>
                    </a:cubicBezTo>
                    <a:cubicBezTo>
                      <a:pt x="31211" y="0"/>
                      <a:pt x="39667" y="6352"/>
                      <a:pt x="42344" y="15585"/>
                    </a:cubicBezTo>
                  </a:path>
                  <a:path w="42345" h="21600" stroke="0" extrusionOk="0">
                    <a:moveTo>
                      <a:pt x="0" y="21376"/>
                    </a:moveTo>
                    <a:cubicBezTo>
                      <a:pt x="122" y="9534"/>
                      <a:pt x="9757" y="-1"/>
                      <a:pt x="21599" y="0"/>
                    </a:cubicBezTo>
                    <a:cubicBezTo>
                      <a:pt x="31211" y="0"/>
                      <a:pt x="39667" y="6352"/>
                      <a:pt x="42344" y="15585"/>
                    </a:cubicBezTo>
                    <a:lnTo>
                      <a:pt x="21599" y="21600"/>
                    </a:lnTo>
                    <a:close/>
                  </a:path>
                </a:pathLst>
              </a:custGeom>
              <a:noFill/>
              <a:ln w="25400" cap="rnd">
                <a:solidFill>
                  <a:schemeClr val="accent2"/>
                </a:solidFill>
                <a:round/>
                <a:headEnd type="none" w="sm" len="sm"/>
                <a:tailEnd type="none" w="sm" len="sm"/>
              </a:ln>
              <a:effectLst/>
            </p:spPr>
            <p:txBody>
              <a:bodyPr wrap="none" anchor="ctr"/>
              <a:lstStyle/>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p:txBody>
          </p:sp>
          <p:sp>
            <p:nvSpPr>
              <p:cNvPr id="202774" name="Freeform 22"/>
              <p:cNvSpPr>
                <a:spLocks/>
              </p:cNvSpPr>
              <p:nvPr/>
            </p:nvSpPr>
            <p:spPr bwMode="auto">
              <a:xfrm>
                <a:off x="5511" y="1305"/>
                <a:ext cx="361" cy="1610"/>
              </a:xfrm>
              <a:custGeom>
                <a:avLst/>
                <a:gdLst/>
                <a:ahLst/>
                <a:cxnLst>
                  <a:cxn ang="0">
                    <a:pos x="2" y="28"/>
                  </a:cxn>
                  <a:cxn ang="0">
                    <a:pos x="8" y="86"/>
                  </a:cxn>
                  <a:cxn ang="0">
                    <a:pos x="14" y="144"/>
                  </a:cxn>
                  <a:cxn ang="0">
                    <a:pos x="21" y="201"/>
                  </a:cxn>
                  <a:cxn ang="0">
                    <a:pos x="27" y="259"/>
                  </a:cxn>
                  <a:cxn ang="0">
                    <a:pos x="34" y="315"/>
                  </a:cxn>
                  <a:cxn ang="0">
                    <a:pos x="41" y="371"/>
                  </a:cxn>
                  <a:cxn ang="0">
                    <a:pos x="49" y="427"/>
                  </a:cxn>
                  <a:cxn ang="0">
                    <a:pos x="56" y="482"/>
                  </a:cxn>
                  <a:cxn ang="0">
                    <a:pos x="63" y="536"/>
                  </a:cxn>
                  <a:cxn ang="0">
                    <a:pos x="71" y="590"/>
                  </a:cxn>
                  <a:cxn ang="0">
                    <a:pos x="79" y="644"/>
                  </a:cxn>
                  <a:cxn ang="0">
                    <a:pos x="87" y="695"/>
                  </a:cxn>
                  <a:cxn ang="0">
                    <a:pos x="95" y="747"/>
                  </a:cxn>
                  <a:cxn ang="0">
                    <a:pos x="104" y="797"/>
                  </a:cxn>
                  <a:cxn ang="0">
                    <a:pos x="112" y="847"/>
                  </a:cxn>
                  <a:cxn ang="0">
                    <a:pos x="121" y="895"/>
                  </a:cxn>
                  <a:cxn ang="0">
                    <a:pos x="129" y="942"/>
                  </a:cxn>
                  <a:cxn ang="0">
                    <a:pos x="138" y="987"/>
                  </a:cxn>
                  <a:cxn ang="0">
                    <a:pos x="146" y="1032"/>
                  </a:cxn>
                  <a:cxn ang="0">
                    <a:pos x="155" y="1075"/>
                  </a:cxn>
                  <a:cxn ang="0">
                    <a:pos x="164" y="1117"/>
                  </a:cxn>
                  <a:cxn ang="0">
                    <a:pos x="173" y="1157"/>
                  </a:cxn>
                  <a:cxn ang="0">
                    <a:pos x="182" y="1196"/>
                  </a:cxn>
                  <a:cxn ang="0">
                    <a:pos x="191" y="1234"/>
                  </a:cxn>
                  <a:cxn ang="0">
                    <a:pos x="200" y="1269"/>
                  </a:cxn>
                  <a:cxn ang="0">
                    <a:pos x="209" y="1304"/>
                  </a:cxn>
                  <a:cxn ang="0">
                    <a:pos x="217" y="1337"/>
                  </a:cxn>
                  <a:cxn ang="0">
                    <a:pos x="226" y="1368"/>
                  </a:cxn>
                  <a:cxn ang="0">
                    <a:pos x="235" y="1396"/>
                  </a:cxn>
                  <a:cxn ang="0">
                    <a:pos x="244" y="1424"/>
                  </a:cxn>
                  <a:cxn ang="0">
                    <a:pos x="253" y="1449"/>
                  </a:cxn>
                  <a:cxn ang="0">
                    <a:pos x="262" y="1473"/>
                  </a:cxn>
                  <a:cxn ang="0">
                    <a:pos x="270" y="1495"/>
                  </a:cxn>
                  <a:cxn ang="0">
                    <a:pos x="278" y="1515"/>
                  </a:cxn>
                  <a:cxn ang="0">
                    <a:pos x="287" y="1533"/>
                  </a:cxn>
                  <a:cxn ang="0">
                    <a:pos x="295" y="1549"/>
                  </a:cxn>
                  <a:cxn ang="0">
                    <a:pos x="303" y="1564"/>
                  </a:cxn>
                  <a:cxn ang="0">
                    <a:pos x="311" y="1577"/>
                  </a:cxn>
                  <a:cxn ang="0">
                    <a:pos x="319" y="1587"/>
                  </a:cxn>
                  <a:cxn ang="0">
                    <a:pos x="327" y="1595"/>
                  </a:cxn>
                  <a:cxn ang="0">
                    <a:pos x="335" y="1602"/>
                  </a:cxn>
                  <a:cxn ang="0">
                    <a:pos x="342" y="1606"/>
                  </a:cxn>
                  <a:cxn ang="0">
                    <a:pos x="350" y="1608"/>
                  </a:cxn>
                  <a:cxn ang="0">
                    <a:pos x="356" y="1609"/>
                  </a:cxn>
                </a:cxnLst>
                <a:rect l="0" t="0" r="r" b="b"/>
                <a:pathLst>
                  <a:path w="361" h="1610">
                    <a:moveTo>
                      <a:pt x="0" y="0"/>
                    </a:moveTo>
                    <a:lnTo>
                      <a:pt x="2" y="28"/>
                    </a:lnTo>
                    <a:lnTo>
                      <a:pt x="5" y="57"/>
                    </a:lnTo>
                    <a:lnTo>
                      <a:pt x="8" y="86"/>
                    </a:lnTo>
                    <a:lnTo>
                      <a:pt x="11" y="115"/>
                    </a:lnTo>
                    <a:lnTo>
                      <a:pt x="14" y="144"/>
                    </a:lnTo>
                    <a:lnTo>
                      <a:pt x="18" y="172"/>
                    </a:lnTo>
                    <a:lnTo>
                      <a:pt x="21" y="201"/>
                    </a:lnTo>
                    <a:lnTo>
                      <a:pt x="24" y="230"/>
                    </a:lnTo>
                    <a:lnTo>
                      <a:pt x="27" y="259"/>
                    </a:lnTo>
                    <a:lnTo>
                      <a:pt x="31" y="287"/>
                    </a:lnTo>
                    <a:lnTo>
                      <a:pt x="34" y="315"/>
                    </a:lnTo>
                    <a:lnTo>
                      <a:pt x="38" y="343"/>
                    </a:lnTo>
                    <a:lnTo>
                      <a:pt x="41" y="371"/>
                    </a:lnTo>
                    <a:lnTo>
                      <a:pt x="45" y="399"/>
                    </a:lnTo>
                    <a:lnTo>
                      <a:pt x="49" y="427"/>
                    </a:lnTo>
                    <a:lnTo>
                      <a:pt x="52" y="454"/>
                    </a:lnTo>
                    <a:lnTo>
                      <a:pt x="56" y="482"/>
                    </a:lnTo>
                    <a:lnTo>
                      <a:pt x="59" y="509"/>
                    </a:lnTo>
                    <a:lnTo>
                      <a:pt x="63" y="536"/>
                    </a:lnTo>
                    <a:lnTo>
                      <a:pt x="67" y="563"/>
                    </a:lnTo>
                    <a:lnTo>
                      <a:pt x="71" y="590"/>
                    </a:lnTo>
                    <a:lnTo>
                      <a:pt x="75" y="617"/>
                    </a:lnTo>
                    <a:lnTo>
                      <a:pt x="79" y="644"/>
                    </a:lnTo>
                    <a:lnTo>
                      <a:pt x="83" y="669"/>
                    </a:lnTo>
                    <a:lnTo>
                      <a:pt x="87" y="695"/>
                    </a:lnTo>
                    <a:lnTo>
                      <a:pt x="91" y="721"/>
                    </a:lnTo>
                    <a:lnTo>
                      <a:pt x="95" y="747"/>
                    </a:lnTo>
                    <a:lnTo>
                      <a:pt x="100" y="772"/>
                    </a:lnTo>
                    <a:lnTo>
                      <a:pt x="104" y="797"/>
                    </a:lnTo>
                    <a:lnTo>
                      <a:pt x="108" y="822"/>
                    </a:lnTo>
                    <a:lnTo>
                      <a:pt x="112" y="847"/>
                    </a:lnTo>
                    <a:lnTo>
                      <a:pt x="116" y="871"/>
                    </a:lnTo>
                    <a:lnTo>
                      <a:pt x="121" y="895"/>
                    </a:lnTo>
                    <a:lnTo>
                      <a:pt x="125" y="918"/>
                    </a:lnTo>
                    <a:lnTo>
                      <a:pt x="129" y="942"/>
                    </a:lnTo>
                    <a:lnTo>
                      <a:pt x="134" y="964"/>
                    </a:lnTo>
                    <a:lnTo>
                      <a:pt x="138" y="987"/>
                    </a:lnTo>
                    <a:lnTo>
                      <a:pt x="142" y="1010"/>
                    </a:lnTo>
                    <a:lnTo>
                      <a:pt x="146" y="1032"/>
                    </a:lnTo>
                    <a:lnTo>
                      <a:pt x="151" y="1054"/>
                    </a:lnTo>
                    <a:lnTo>
                      <a:pt x="155" y="1075"/>
                    </a:lnTo>
                    <a:lnTo>
                      <a:pt x="160" y="1096"/>
                    </a:lnTo>
                    <a:lnTo>
                      <a:pt x="164" y="1117"/>
                    </a:lnTo>
                    <a:lnTo>
                      <a:pt x="169" y="1138"/>
                    </a:lnTo>
                    <a:lnTo>
                      <a:pt x="173" y="1157"/>
                    </a:lnTo>
                    <a:lnTo>
                      <a:pt x="177" y="1177"/>
                    </a:lnTo>
                    <a:lnTo>
                      <a:pt x="182" y="1196"/>
                    </a:lnTo>
                    <a:lnTo>
                      <a:pt x="186" y="1215"/>
                    </a:lnTo>
                    <a:lnTo>
                      <a:pt x="191" y="1234"/>
                    </a:lnTo>
                    <a:lnTo>
                      <a:pt x="195" y="1252"/>
                    </a:lnTo>
                    <a:lnTo>
                      <a:pt x="200" y="1269"/>
                    </a:lnTo>
                    <a:lnTo>
                      <a:pt x="204" y="1287"/>
                    </a:lnTo>
                    <a:lnTo>
                      <a:pt x="209" y="1304"/>
                    </a:lnTo>
                    <a:lnTo>
                      <a:pt x="213" y="1321"/>
                    </a:lnTo>
                    <a:lnTo>
                      <a:pt x="217" y="1337"/>
                    </a:lnTo>
                    <a:lnTo>
                      <a:pt x="222" y="1352"/>
                    </a:lnTo>
                    <a:lnTo>
                      <a:pt x="226" y="1368"/>
                    </a:lnTo>
                    <a:lnTo>
                      <a:pt x="231" y="1382"/>
                    </a:lnTo>
                    <a:lnTo>
                      <a:pt x="235" y="1396"/>
                    </a:lnTo>
                    <a:lnTo>
                      <a:pt x="240" y="1410"/>
                    </a:lnTo>
                    <a:lnTo>
                      <a:pt x="244" y="1424"/>
                    </a:lnTo>
                    <a:lnTo>
                      <a:pt x="248" y="1437"/>
                    </a:lnTo>
                    <a:lnTo>
                      <a:pt x="253" y="1449"/>
                    </a:lnTo>
                    <a:lnTo>
                      <a:pt x="257" y="1461"/>
                    </a:lnTo>
                    <a:lnTo>
                      <a:pt x="262" y="1473"/>
                    </a:lnTo>
                    <a:lnTo>
                      <a:pt x="266" y="1485"/>
                    </a:lnTo>
                    <a:lnTo>
                      <a:pt x="270" y="1495"/>
                    </a:lnTo>
                    <a:lnTo>
                      <a:pt x="274" y="1506"/>
                    </a:lnTo>
                    <a:lnTo>
                      <a:pt x="278" y="1515"/>
                    </a:lnTo>
                    <a:lnTo>
                      <a:pt x="283" y="1525"/>
                    </a:lnTo>
                    <a:lnTo>
                      <a:pt x="287" y="1533"/>
                    </a:lnTo>
                    <a:lnTo>
                      <a:pt x="291" y="1542"/>
                    </a:lnTo>
                    <a:lnTo>
                      <a:pt x="295" y="1549"/>
                    </a:lnTo>
                    <a:lnTo>
                      <a:pt x="299" y="1557"/>
                    </a:lnTo>
                    <a:lnTo>
                      <a:pt x="303" y="1564"/>
                    </a:lnTo>
                    <a:lnTo>
                      <a:pt x="308" y="1571"/>
                    </a:lnTo>
                    <a:lnTo>
                      <a:pt x="311" y="1577"/>
                    </a:lnTo>
                    <a:lnTo>
                      <a:pt x="315" y="1582"/>
                    </a:lnTo>
                    <a:lnTo>
                      <a:pt x="319" y="1587"/>
                    </a:lnTo>
                    <a:lnTo>
                      <a:pt x="323" y="1591"/>
                    </a:lnTo>
                    <a:lnTo>
                      <a:pt x="327" y="1595"/>
                    </a:lnTo>
                    <a:lnTo>
                      <a:pt x="331" y="1599"/>
                    </a:lnTo>
                    <a:lnTo>
                      <a:pt x="335" y="1602"/>
                    </a:lnTo>
                    <a:lnTo>
                      <a:pt x="338" y="1604"/>
                    </a:lnTo>
                    <a:lnTo>
                      <a:pt x="342" y="1606"/>
                    </a:lnTo>
                    <a:lnTo>
                      <a:pt x="346" y="1607"/>
                    </a:lnTo>
                    <a:lnTo>
                      <a:pt x="350" y="1608"/>
                    </a:lnTo>
                    <a:lnTo>
                      <a:pt x="353" y="1609"/>
                    </a:lnTo>
                    <a:lnTo>
                      <a:pt x="356" y="1609"/>
                    </a:lnTo>
                    <a:lnTo>
                      <a:pt x="360" y="1608"/>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75" name="Line 23"/>
              <p:cNvSpPr>
                <a:spLocks noChangeShapeType="1"/>
              </p:cNvSpPr>
              <p:nvPr/>
            </p:nvSpPr>
            <p:spPr bwMode="auto">
              <a:xfrm flipH="1">
                <a:off x="5312" y="1367"/>
                <a:ext cx="36" cy="539"/>
              </a:xfrm>
              <a:prstGeom prst="line">
                <a:avLst/>
              </a:prstGeom>
              <a:noFill/>
              <a:ln w="25400">
                <a:solidFill>
                  <a:schemeClr val="accent2"/>
                </a:solidFill>
                <a:round/>
                <a:headEnd type="none" w="sm" len="sm"/>
                <a:tailEnd type="none" w="sm" len="sm"/>
              </a:ln>
              <a:effectLst/>
            </p:spPr>
            <p:txBody>
              <a:bodyPr wrap="none" anchor="ctr"/>
              <a:lstStyle/>
              <a:p>
                <a:endParaRPr lang="en-IN"/>
              </a:p>
            </p:txBody>
          </p:sp>
          <p:sp>
            <p:nvSpPr>
              <p:cNvPr id="202776" name="Line 24"/>
              <p:cNvSpPr>
                <a:spLocks noChangeShapeType="1"/>
              </p:cNvSpPr>
              <p:nvPr/>
            </p:nvSpPr>
            <p:spPr bwMode="auto">
              <a:xfrm flipV="1">
                <a:off x="5870" y="2670"/>
                <a:ext cx="811" cy="238"/>
              </a:xfrm>
              <a:prstGeom prst="line">
                <a:avLst/>
              </a:prstGeom>
              <a:noFill/>
              <a:ln w="25400">
                <a:solidFill>
                  <a:schemeClr val="accent2"/>
                </a:solidFill>
                <a:round/>
                <a:headEnd type="none" w="sm" len="sm"/>
                <a:tailEnd type="none" w="sm" len="sm"/>
              </a:ln>
              <a:effectLst/>
            </p:spPr>
            <p:txBody>
              <a:bodyPr wrap="none" anchor="ctr"/>
              <a:lstStyle/>
              <a:p>
                <a:endParaRPr lang="en-IN"/>
              </a:p>
            </p:txBody>
          </p:sp>
        </p:grpSp>
        <p:sp>
          <p:nvSpPr>
            <p:cNvPr id="202777" name="Arc 25"/>
            <p:cNvSpPr>
              <a:spLocks/>
            </p:cNvSpPr>
            <p:nvPr/>
          </p:nvSpPr>
          <p:spPr bwMode="auto">
            <a:xfrm rot="10800000">
              <a:off x="3179" y="2127"/>
              <a:ext cx="206" cy="165"/>
            </a:xfrm>
            <a:custGeom>
              <a:avLst/>
              <a:gdLst>
                <a:gd name="G0" fmla="+- 0 0 0"/>
                <a:gd name="G1" fmla="+- 0 0 0"/>
                <a:gd name="G2" fmla="+- 21600 0 0"/>
                <a:gd name="T0" fmla="*/ 21600 w 21600"/>
                <a:gd name="T1" fmla="*/ 0 h 19311"/>
                <a:gd name="T2" fmla="*/ 9676 w 21600"/>
                <a:gd name="T3" fmla="*/ 19311 h 19311"/>
                <a:gd name="T4" fmla="*/ 0 w 21600"/>
                <a:gd name="T5" fmla="*/ 0 h 19311"/>
              </a:gdLst>
              <a:ahLst/>
              <a:cxnLst>
                <a:cxn ang="0">
                  <a:pos x="T0" y="T1"/>
                </a:cxn>
                <a:cxn ang="0">
                  <a:pos x="T2" y="T3"/>
                </a:cxn>
                <a:cxn ang="0">
                  <a:pos x="T4" y="T5"/>
                </a:cxn>
              </a:cxnLst>
              <a:rect l="0" t="0" r="r" b="b"/>
              <a:pathLst>
                <a:path w="21600" h="19311" fill="none" extrusionOk="0">
                  <a:moveTo>
                    <a:pt x="21600" y="0"/>
                  </a:moveTo>
                  <a:cubicBezTo>
                    <a:pt x="21600" y="8174"/>
                    <a:pt x="16984" y="15649"/>
                    <a:pt x="9676" y="19311"/>
                  </a:cubicBezTo>
                </a:path>
                <a:path w="21600" h="19311" stroke="0" extrusionOk="0">
                  <a:moveTo>
                    <a:pt x="21600" y="0"/>
                  </a:moveTo>
                  <a:cubicBezTo>
                    <a:pt x="21600" y="8174"/>
                    <a:pt x="16984" y="15649"/>
                    <a:pt x="9676" y="19311"/>
                  </a:cubicBezTo>
                  <a:lnTo>
                    <a:pt x="0" y="0"/>
                  </a:lnTo>
                  <a:close/>
                </a:path>
              </a:pathLst>
            </a:custGeom>
            <a:noFill/>
            <a:ln w="25400" cap="rnd">
              <a:solidFill>
                <a:schemeClr val="accent2"/>
              </a:solidFill>
              <a:round/>
              <a:headEnd type="none" w="sm" len="sm"/>
              <a:tailEnd type="none" w="sm" len="sm"/>
            </a:ln>
            <a:effectLst/>
          </p:spPr>
          <p:txBody>
            <a:bodyPr wrap="none" anchor="ctr"/>
            <a:lstStyle/>
            <a:p>
              <a:endParaRPr lang="en-IN"/>
            </a:p>
          </p:txBody>
        </p:sp>
      </p:grpSp>
      <p:grpSp>
        <p:nvGrpSpPr>
          <p:cNvPr id="7" name="Group 26"/>
          <p:cNvGrpSpPr>
            <a:grpSpLocks/>
          </p:cNvGrpSpPr>
          <p:nvPr/>
        </p:nvGrpSpPr>
        <p:grpSpPr bwMode="auto">
          <a:xfrm>
            <a:off x="4729163" y="1563688"/>
            <a:ext cx="485775" cy="915987"/>
            <a:chOff x="3179" y="1000"/>
            <a:chExt cx="1128" cy="1603"/>
          </a:xfrm>
        </p:grpSpPr>
        <p:grpSp>
          <p:nvGrpSpPr>
            <p:cNvPr id="8" name="Group 27"/>
            <p:cNvGrpSpPr>
              <a:grpSpLocks/>
            </p:cNvGrpSpPr>
            <p:nvPr/>
          </p:nvGrpSpPr>
          <p:grpSpPr bwMode="auto">
            <a:xfrm>
              <a:off x="3283" y="1000"/>
              <a:ext cx="1024" cy="1603"/>
              <a:chOff x="5198" y="1079"/>
              <a:chExt cx="1483" cy="1836"/>
            </a:xfrm>
          </p:grpSpPr>
          <p:sp>
            <p:nvSpPr>
              <p:cNvPr id="202780" name="Freeform 28"/>
              <p:cNvSpPr>
                <a:spLocks/>
              </p:cNvSpPr>
              <p:nvPr/>
            </p:nvSpPr>
            <p:spPr bwMode="auto">
              <a:xfrm>
                <a:off x="5198" y="1892"/>
                <a:ext cx="118" cy="484"/>
              </a:xfrm>
              <a:custGeom>
                <a:avLst/>
                <a:gdLst/>
                <a:ahLst/>
                <a:cxnLst>
                  <a:cxn ang="0">
                    <a:pos x="0" y="483"/>
                  </a:cxn>
                  <a:cxn ang="0">
                    <a:pos x="3" y="483"/>
                  </a:cxn>
                  <a:cxn ang="0">
                    <a:pos x="7" y="482"/>
                  </a:cxn>
                  <a:cxn ang="0">
                    <a:pos x="11" y="480"/>
                  </a:cxn>
                  <a:cxn ang="0">
                    <a:pos x="15" y="479"/>
                  </a:cxn>
                  <a:cxn ang="0">
                    <a:pos x="19" y="476"/>
                  </a:cxn>
                  <a:cxn ang="0">
                    <a:pos x="22" y="473"/>
                  </a:cxn>
                  <a:cxn ang="0">
                    <a:pos x="26" y="470"/>
                  </a:cxn>
                  <a:cxn ang="0">
                    <a:pos x="30" y="466"/>
                  </a:cxn>
                  <a:cxn ang="0">
                    <a:pos x="34" y="461"/>
                  </a:cxn>
                  <a:cxn ang="0">
                    <a:pos x="37" y="455"/>
                  </a:cxn>
                  <a:cxn ang="0">
                    <a:pos x="41" y="450"/>
                  </a:cxn>
                  <a:cxn ang="0">
                    <a:pos x="45" y="443"/>
                  </a:cxn>
                  <a:cxn ang="0">
                    <a:pos x="48" y="436"/>
                  </a:cxn>
                  <a:cxn ang="0">
                    <a:pos x="52" y="429"/>
                  </a:cxn>
                  <a:cxn ang="0">
                    <a:pos x="55" y="421"/>
                  </a:cxn>
                  <a:cxn ang="0">
                    <a:pos x="59" y="412"/>
                  </a:cxn>
                  <a:cxn ang="0">
                    <a:pos x="62" y="403"/>
                  </a:cxn>
                  <a:cxn ang="0">
                    <a:pos x="65" y="393"/>
                  </a:cxn>
                  <a:cxn ang="0">
                    <a:pos x="68" y="383"/>
                  </a:cxn>
                  <a:cxn ang="0">
                    <a:pos x="72" y="373"/>
                  </a:cxn>
                  <a:cxn ang="0">
                    <a:pos x="75" y="362"/>
                  </a:cxn>
                  <a:cxn ang="0">
                    <a:pos x="78" y="351"/>
                  </a:cxn>
                  <a:cxn ang="0">
                    <a:pos x="81" y="339"/>
                  </a:cxn>
                  <a:cxn ang="0">
                    <a:pos x="83" y="326"/>
                  </a:cxn>
                  <a:cxn ang="0">
                    <a:pos x="86" y="313"/>
                  </a:cxn>
                  <a:cxn ang="0">
                    <a:pos x="89" y="300"/>
                  </a:cxn>
                  <a:cxn ang="0">
                    <a:pos x="91" y="287"/>
                  </a:cxn>
                  <a:cxn ang="0">
                    <a:pos x="93" y="273"/>
                  </a:cxn>
                  <a:cxn ang="0">
                    <a:pos x="96" y="258"/>
                  </a:cxn>
                  <a:cxn ang="0">
                    <a:pos x="98" y="243"/>
                  </a:cxn>
                  <a:cxn ang="0">
                    <a:pos x="100" y="229"/>
                  </a:cxn>
                  <a:cxn ang="0">
                    <a:pos x="102" y="214"/>
                  </a:cxn>
                  <a:cxn ang="0">
                    <a:pos x="104" y="198"/>
                  </a:cxn>
                  <a:cxn ang="0">
                    <a:pos x="106" y="183"/>
                  </a:cxn>
                  <a:cxn ang="0">
                    <a:pos x="107" y="167"/>
                  </a:cxn>
                  <a:cxn ang="0">
                    <a:pos x="109" y="151"/>
                  </a:cxn>
                  <a:cxn ang="0">
                    <a:pos x="110" y="134"/>
                  </a:cxn>
                  <a:cxn ang="0">
                    <a:pos x="111" y="118"/>
                  </a:cxn>
                  <a:cxn ang="0">
                    <a:pos x="112" y="101"/>
                  </a:cxn>
                  <a:cxn ang="0">
                    <a:pos x="114" y="84"/>
                  </a:cxn>
                  <a:cxn ang="0">
                    <a:pos x="114" y="67"/>
                  </a:cxn>
                  <a:cxn ang="0">
                    <a:pos x="115" y="50"/>
                  </a:cxn>
                  <a:cxn ang="0">
                    <a:pos x="116" y="33"/>
                  </a:cxn>
                  <a:cxn ang="0">
                    <a:pos x="116" y="16"/>
                  </a:cxn>
                  <a:cxn ang="0">
                    <a:pos x="117" y="0"/>
                  </a:cxn>
                </a:cxnLst>
                <a:rect l="0" t="0" r="r" b="b"/>
                <a:pathLst>
                  <a:path w="118" h="484">
                    <a:moveTo>
                      <a:pt x="0" y="483"/>
                    </a:moveTo>
                    <a:lnTo>
                      <a:pt x="3" y="483"/>
                    </a:lnTo>
                    <a:lnTo>
                      <a:pt x="7" y="482"/>
                    </a:lnTo>
                    <a:lnTo>
                      <a:pt x="11" y="480"/>
                    </a:lnTo>
                    <a:lnTo>
                      <a:pt x="15" y="479"/>
                    </a:lnTo>
                    <a:lnTo>
                      <a:pt x="19" y="476"/>
                    </a:lnTo>
                    <a:lnTo>
                      <a:pt x="22" y="473"/>
                    </a:lnTo>
                    <a:lnTo>
                      <a:pt x="26" y="470"/>
                    </a:lnTo>
                    <a:lnTo>
                      <a:pt x="30" y="466"/>
                    </a:lnTo>
                    <a:lnTo>
                      <a:pt x="34" y="461"/>
                    </a:lnTo>
                    <a:lnTo>
                      <a:pt x="37" y="455"/>
                    </a:lnTo>
                    <a:lnTo>
                      <a:pt x="41" y="450"/>
                    </a:lnTo>
                    <a:lnTo>
                      <a:pt x="45" y="443"/>
                    </a:lnTo>
                    <a:lnTo>
                      <a:pt x="48" y="436"/>
                    </a:lnTo>
                    <a:lnTo>
                      <a:pt x="52" y="429"/>
                    </a:lnTo>
                    <a:lnTo>
                      <a:pt x="55" y="421"/>
                    </a:lnTo>
                    <a:lnTo>
                      <a:pt x="59" y="412"/>
                    </a:lnTo>
                    <a:lnTo>
                      <a:pt x="62" y="403"/>
                    </a:lnTo>
                    <a:lnTo>
                      <a:pt x="65" y="393"/>
                    </a:lnTo>
                    <a:lnTo>
                      <a:pt x="68" y="383"/>
                    </a:lnTo>
                    <a:lnTo>
                      <a:pt x="72" y="373"/>
                    </a:lnTo>
                    <a:lnTo>
                      <a:pt x="75" y="362"/>
                    </a:lnTo>
                    <a:lnTo>
                      <a:pt x="78" y="351"/>
                    </a:lnTo>
                    <a:lnTo>
                      <a:pt x="81" y="339"/>
                    </a:lnTo>
                    <a:lnTo>
                      <a:pt x="83" y="326"/>
                    </a:lnTo>
                    <a:lnTo>
                      <a:pt x="86" y="313"/>
                    </a:lnTo>
                    <a:lnTo>
                      <a:pt x="89" y="300"/>
                    </a:lnTo>
                    <a:lnTo>
                      <a:pt x="91" y="287"/>
                    </a:lnTo>
                    <a:lnTo>
                      <a:pt x="93" y="273"/>
                    </a:lnTo>
                    <a:lnTo>
                      <a:pt x="96" y="258"/>
                    </a:lnTo>
                    <a:lnTo>
                      <a:pt x="98" y="243"/>
                    </a:lnTo>
                    <a:lnTo>
                      <a:pt x="100" y="229"/>
                    </a:lnTo>
                    <a:lnTo>
                      <a:pt x="102" y="214"/>
                    </a:lnTo>
                    <a:lnTo>
                      <a:pt x="104" y="198"/>
                    </a:lnTo>
                    <a:lnTo>
                      <a:pt x="106" y="183"/>
                    </a:lnTo>
                    <a:lnTo>
                      <a:pt x="107" y="167"/>
                    </a:lnTo>
                    <a:lnTo>
                      <a:pt x="109" y="151"/>
                    </a:lnTo>
                    <a:lnTo>
                      <a:pt x="110" y="134"/>
                    </a:lnTo>
                    <a:lnTo>
                      <a:pt x="111" y="118"/>
                    </a:lnTo>
                    <a:lnTo>
                      <a:pt x="112" y="101"/>
                    </a:lnTo>
                    <a:lnTo>
                      <a:pt x="114" y="84"/>
                    </a:lnTo>
                    <a:lnTo>
                      <a:pt x="114" y="67"/>
                    </a:lnTo>
                    <a:lnTo>
                      <a:pt x="115" y="50"/>
                    </a:lnTo>
                    <a:lnTo>
                      <a:pt x="116" y="33"/>
                    </a:lnTo>
                    <a:lnTo>
                      <a:pt x="116" y="16"/>
                    </a:lnTo>
                    <a:lnTo>
                      <a:pt x="117" y="0"/>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81" name="Arc 29"/>
              <p:cNvSpPr>
                <a:spLocks/>
              </p:cNvSpPr>
              <p:nvPr/>
            </p:nvSpPr>
            <p:spPr bwMode="auto">
              <a:xfrm>
                <a:off x="5350" y="1079"/>
                <a:ext cx="164" cy="288"/>
              </a:xfrm>
              <a:custGeom>
                <a:avLst/>
                <a:gdLst>
                  <a:gd name="G0" fmla="+- 21599 0 0"/>
                  <a:gd name="G1" fmla="+- 21600 0 0"/>
                  <a:gd name="G2" fmla="+- 21600 0 0"/>
                  <a:gd name="T0" fmla="*/ 0 w 42345"/>
                  <a:gd name="T1" fmla="*/ 21376 h 21600"/>
                  <a:gd name="T2" fmla="*/ 42345 w 42345"/>
                  <a:gd name="T3" fmla="*/ 15585 h 21600"/>
                  <a:gd name="T4" fmla="*/ 21599 w 42345"/>
                  <a:gd name="T5" fmla="*/ 21600 h 21600"/>
                </a:gdLst>
                <a:ahLst/>
                <a:cxnLst>
                  <a:cxn ang="0">
                    <a:pos x="T0" y="T1"/>
                  </a:cxn>
                  <a:cxn ang="0">
                    <a:pos x="T2" y="T3"/>
                  </a:cxn>
                  <a:cxn ang="0">
                    <a:pos x="T4" y="T5"/>
                  </a:cxn>
                </a:cxnLst>
                <a:rect l="0" t="0" r="r" b="b"/>
                <a:pathLst>
                  <a:path w="42345" h="21600" fill="none" extrusionOk="0">
                    <a:moveTo>
                      <a:pt x="0" y="21376"/>
                    </a:moveTo>
                    <a:cubicBezTo>
                      <a:pt x="122" y="9534"/>
                      <a:pt x="9757" y="-1"/>
                      <a:pt x="21599" y="0"/>
                    </a:cubicBezTo>
                    <a:cubicBezTo>
                      <a:pt x="31211" y="0"/>
                      <a:pt x="39667" y="6352"/>
                      <a:pt x="42344" y="15585"/>
                    </a:cubicBezTo>
                  </a:path>
                  <a:path w="42345" h="21600" stroke="0" extrusionOk="0">
                    <a:moveTo>
                      <a:pt x="0" y="21376"/>
                    </a:moveTo>
                    <a:cubicBezTo>
                      <a:pt x="122" y="9534"/>
                      <a:pt x="9757" y="-1"/>
                      <a:pt x="21599" y="0"/>
                    </a:cubicBezTo>
                    <a:cubicBezTo>
                      <a:pt x="31211" y="0"/>
                      <a:pt x="39667" y="6352"/>
                      <a:pt x="42344" y="15585"/>
                    </a:cubicBezTo>
                    <a:lnTo>
                      <a:pt x="21599" y="21600"/>
                    </a:lnTo>
                    <a:close/>
                  </a:path>
                </a:pathLst>
              </a:custGeom>
              <a:noFill/>
              <a:ln w="25400" cap="rnd">
                <a:solidFill>
                  <a:schemeClr val="accent2"/>
                </a:solidFill>
                <a:round/>
                <a:headEnd type="none" w="sm" len="sm"/>
                <a:tailEnd type="none" w="sm" len="sm"/>
              </a:ln>
              <a:effectLst/>
            </p:spPr>
            <p:txBody>
              <a:bodyPr wrap="none" anchor="ctr"/>
              <a:lstStyle/>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a:p>
                <a:pPr algn="ctr"/>
                <a:endParaRPr lang="en-US">
                  <a:latin typeface="Times New Roman" pitchFamily="18" charset="0"/>
                </a:endParaRPr>
              </a:p>
            </p:txBody>
          </p:sp>
          <p:sp>
            <p:nvSpPr>
              <p:cNvPr id="202782" name="Freeform 30"/>
              <p:cNvSpPr>
                <a:spLocks/>
              </p:cNvSpPr>
              <p:nvPr/>
            </p:nvSpPr>
            <p:spPr bwMode="auto">
              <a:xfrm>
                <a:off x="5511" y="1305"/>
                <a:ext cx="361" cy="1610"/>
              </a:xfrm>
              <a:custGeom>
                <a:avLst/>
                <a:gdLst/>
                <a:ahLst/>
                <a:cxnLst>
                  <a:cxn ang="0">
                    <a:pos x="2" y="28"/>
                  </a:cxn>
                  <a:cxn ang="0">
                    <a:pos x="8" y="86"/>
                  </a:cxn>
                  <a:cxn ang="0">
                    <a:pos x="14" y="144"/>
                  </a:cxn>
                  <a:cxn ang="0">
                    <a:pos x="21" y="201"/>
                  </a:cxn>
                  <a:cxn ang="0">
                    <a:pos x="27" y="259"/>
                  </a:cxn>
                  <a:cxn ang="0">
                    <a:pos x="34" y="315"/>
                  </a:cxn>
                  <a:cxn ang="0">
                    <a:pos x="41" y="371"/>
                  </a:cxn>
                  <a:cxn ang="0">
                    <a:pos x="49" y="427"/>
                  </a:cxn>
                  <a:cxn ang="0">
                    <a:pos x="56" y="482"/>
                  </a:cxn>
                  <a:cxn ang="0">
                    <a:pos x="63" y="536"/>
                  </a:cxn>
                  <a:cxn ang="0">
                    <a:pos x="71" y="590"/>
                  </a:cxn>
                  <a:cxn ang="0">
                    <a:pos x="79" y="644"/>
                  </a:cxn>
                  <a:cxn ang="0">
                    <a:pos x="87" y="695"/>
                  </a:cxn>
                  <a:cxn ang="0">
                    <a:pos x="95" y="747"/>
                  </a:cxn>
                  <a:cxn ang="0">
                    <a:pos x="104" y="797"/>
                  </a:cxn>
                  <a:cxn ang="0">
                    <a:pos x="112" y="847"/>
                  </a:cxn>
                  <a:cxn ang="0">
                    <a:pos x="121" y="895"/>
                  </a:cxn>
                  <a:cxn ang="0">
                    <a:pos x="129" y="942"/>
                  </a:cxn>
                  <a:cxn ang="0">
                    <a:pos x="138" y="987"/>
                  </a:cxn>
                  <a:cxn ang="0">
                    <a:pos x="146" y="1032"/>
                  </a:cxn>
                  <a:cxn ang="0">
                    <a:pos x="155" y="1075"/>
                  </a:cxn>
                  <a:cxn ang="0">
                    <a:pos x="164" y="1117"/>
                  </a:cxn>
                  <a:cxn ang="0">
                    <a:pos x="173" y="1157"/>
                  </a:cxn>
                  <a:cxn ang="0">
                    <a:pos x="182" y="1196"/>
                  </a:cxn>
                  <a:cxn ang="0">
                    <a:pos x="191" y="1234"/>
                  </a:cxn>
                  <a:cxn ang="0">
                    <a:pos x="200" y="1269"/>
                  </a:cxn>
                  <a:cxn ang="0">
                    <a:pos x="209" y="1304"/>
                  </a:cxn>
                  <a:cxn ang="0">
                    <a:pos x="217" y="1337"/>
                  </a:cxn>
                  <a:cxn ang="0">
                    <a:pos x="226" y="1368"/>
                  </a:cxn>
                  <a:cxn ang="0">
                    <a:pos x="235" y="1396"/>
                  </a:cxn>
                  <a:cxn ang="0">
                    <a:pos x="244" y="1424"/>
                  </a:cxn>
                  <a:cxn ang="0">
                    <a:pos x="253" y="1449"/>
                  </a:cxn>
                  <a:cxn ang="0">
                    <a:pos x="262" y="1473"/>
                  </a:cxn>
                  <a:cxn ang="0">
                    <a:pos x="270" y="1495"/>
                  </a:cxn>
                  <a:cxn ang="0">
                    <a:pos x="278" y="1515"/>
                  </a:cxn>
                  <a:cxn ang="0">
                    <a:pos x="287" y="1533"/>
                  </a:cxn>
                  <a:cxn ang="0">
                    <a:pos x="295" y="1549"/>
                  </a:cxn>
                  <a:cxn ang="0">
                    <a:pos x="303" y="1564"/>
                  </a:cxn>
                  <a:cxn ang="0">
                    <a:pos x="311" y="1577"/>
                  </a:cxn>
                  <a:cxn ang="0">
                    <a:pos x="319" y="1587"/>
                  </a:cxn>
                  <a:cxn ang="0">
                    <a:pos x="327" y="1595"/>
                  </a:cxn>
                  <a:cxn ang="0">
                    <a:pos x="335" y="1602"/>
                  </a:cxn>
                  <a:cxn ang="0">
                    <a:pos x="342" y="1606"/>
                  </a:cxn>
                  <a:cxn ang="0">
                    <a:pos x="350" y="1608"/>
                  </a:cxn>
                  <a:cxn ang="0">
                    <a:pos x="356" y="1609"/>
                  </a:cxn>
                </a:cxnLst>
                <a:rect l="0" t="0" r="r" b="b"/>
                <a:pathLst>
                  <a:path w="361" h="1610">
                    <a:moveTo>
                      <a:pt x="0" y="0"/>
                    </a:moveTo>
                    <a:lnTo>
                      <a:pt x="2" y="28"/>
                    </a:lnTo>
                    <a:lnTo>
                      <a:pt x="5" y="57"/>
                    </a:lnTo>
                    <a:lnTo>
                      <a:pt x="8" y="86"/>
                    </a:lnTo>
                    <a:lnTo>
                      <a:pt x="11" y="115"/>
                    </a:lnTo>
                    <a:lnTo>
                      <a:pt x="14" y="144"/>
                    </a:lnTo>
                    <a:lnTo>
                      <a:pt x="18" y="172"/>
                    </a:lnTo>
                    <a:lnTo>
                      <a:pt x="21" y="201"/>
                    </a:lnTo>
                    <a:lnTo>
                      <a:pt x="24" y="230"/>
                    </a:lnTo>
                    <a:lnTo>
                      <a:pt x="27" y="259"/>
                    </a:lnTo>
                    <a:lnTo>
                      <a:pt x="31" y="287"/>
                    </a:lnTo>
                    <a:lnTo>
                      <a:pt x="34" y="315"/>
                    </a:lnTo>
                    <a:lnTo>
                      <a:pt x="38" y="343"/>
                    </a:lnTo>
                    <a:lnTo>
                      <a:pt x="41" y="371"/>
                    </a:lnTo>
                    <a:lnTo>
                      <a:pt x="45" y="399"/>
                    </a:lnTo>
                    <a:lnTo>
                      <a:pt x="49" y="427"/>
                    </a:lnTo>
                    <a:lnTo>
                      <a:pt x="52" y="454"/>
                    </a:lnTo>
                    <a:lnTo>
                      <a:pt x="56" y="482"/>
                    </a:lnTo>
                    <a:lnTo>
                      <a:pt x="59" y="509"/>
                    </a:lnTo>
                    <a:lnTo>
                      <a:pt x="63" y="536"/>
                    </a:lnTo>
                    <a:lnTo>
                      <a:pt x="67" y="563"/>
                    </a:lnTo>
                    <a:lnTo>
                      <a:pt x="71" y="590"/>
                    </a:lnTo>
                    <a:lnTo>
                      <a:pt x="75" y="617"/>
                    </a:lnTo>
                    <a:lnTo>
                      <a:pt x="79" y="644"/>
                    </a:lnTo>
                    <a:lnTo>
                      <a:pt x="83" y="669"/>
                    </a:lnTo>
                    <a:lnTo>
                      <a:pt x="87" y="695"/>
                    </a:lnTo>
                    <a:lnTo>
                      <a:pt x="91" y="721"/>
                    </a:lnTo>
                    <a:lnTo>
                      <a:pt x="95" y="747"/>
                    </a:lnTo>
                    <a:lnTo>
                      <a:pt x="100" y="772"/>
                    </a:lnTo>
                    <a:lnTo>
                      <a:pt x="104" y="797"/>
                    </a:lnTo>
                    <a:lnTo>
                      <a:pt x="108" y="822"/>
                    </a:lnTo>
                    <a:lnTo>
                      <a:pt x="112" y="847"/>
                    </a:lnTo>
                    <a:lnTo>
                      <a:pt x="116" y="871"/>
                    </a:lnTo>
                    <a:lnTo>
                      <a:pt x="121" y="895"/>
                    </a:lnTo>
                    <a:lnTo>
                      <a:pt x="125" y="918"/>
                    </a:lnTo>
                    <a:lnTo>
                      <a:pt x="129" y="942"/>
                    </a:lnTo>
                    <a:lnTo>
                      <a:pt x="134" y="964"/>
                    </a:lnTo>
                    <a:lnTo>
                      <a:pt x="138" y="987"/>
                    </a:lnTo>
                    <a:lnTo>
                      <a:pt x="142" y="1010"/>
                    </a:lnTo>
                    <a:lnTo>
                      <a:pt x="146" y="1032"/>
                    </a:lnTo>
                    <a:lnTo>
                      <a:pt x="151" y="1054"/>
                    </a:lnTo>
                    <a:lnTo>
                      <a:pt x="155" y="1075"/>
                    </a:lnTo>
                    <a:lnTo>
                      <a:pt x="160" y="1096"/>
                    </a:lnTo>
                    <a:lnTo>
                      <a:pt x="164" y="1117"/>
                    </a:lnTo>
                    <a:lnTo>
                      <a:pt x="169" y="1138"/>
                    </a:lnTo>
                    <a:lnTo>
                      <a:pt x="173" y="1157"/>
                    </a:lnTo>
                    <a:lnTo>
                      <a:pt x="177" y="1177"/>
                    </a:lnTo>
                    <a:lnTo>
                      <a:pt x="182" y="1196"/>
                    </a:lnTo>
                    <a:lnTo>
                      <a:pt x="186" y="1215"/>
                    </a:lnTo>
                    <a:lnTo>
                      <a:pt x="191" y="1234"/>
                    </a:lnTo>
                    <a:lnTo>
                      <a:pt x="195" y="1252"/>
                    </a:lnTo>
                    <a:lnTo>
                      <a:pt x="200" y="1269"/>
                    </a:lnTo>
                    <a:lnTo>
                      <a:pt x="204" y="1287"/>
                    </a:lnTo>
                    <a:lnTo>
                      <a:pt x="209" y="1304"/>
                    </a:lnTo>
                    <a:lnTo>
                      <a:pt x="213" y="1321"/>
                    </a:lnTo>
                    <a:lnTo>
                      <a:pt x="217" y="1337"/>
                    </a:lnTo>
                    <a:lnTo>
                      <a:pt x="222" y="1352"/>
                    </a:lnTo>
                    <a:lnTo>
                      <a:pt x="226" y="1368"/>
                    </a:lnTo>
                    <a:lnTo>
                      <a:pt x="231" y="1382"/>
                    </a:lnTo>
                    <a:lnTo>
                      <a:pt x="235" y="1396"/>
                    </a:lnTo>
                    <a:lnTo>
                      <a:pt x="240" y="1410"/>
                    </a:lnTo>
                    <a:lnTo>
                      <a:pt x="244" y="1424"/>
                    </a:lnTo>
                    <a:lnTo>
                      <a:pt x="248" y="1437"/>
                    </a:lnTo>
                    <a:lnTo>
                      <a:pt x="253" y="1449"/>
                    </a:lnTo>
                    <a:lnTo>
                      <a:pt x="257" y="1461"/>
                    </a:lnTo>
                    <a:lnTo>
                      <a:pt x="262" y="1473"/>
                    </a:lnTo>
                    <a:lnTo>
                      <a:pt x="266" y="1485"/>
                    </a:lnTo>
                    <a:lnTo>
                      <a:pt x="270" y="1495"/>
                    </a:lnTo>
                    <a:lnTo>
                      <a:pt x="274" y="1506"/>
                    </a:lnTo>
                    <a:lnTo>
                      <a:pt x="278" y="1515"/>
                    </a:lnTo>
                    <a:lnTo>
                      <a:pt x="283" y="1525"/>
                    </a:lnTo>
                    <a:lnTo>
                      <a:pt x="287" y="1533"/>
                    </a:lnTo>
                    <a:lnTo>
                      <a:pt x="291" y="1542"/>
                    </a:lnTo>
                    <a:lnTo>
                      <a:pt x="295" y="1549"/>
                    </a:lnTo>
                    <a:lnTo>
                      <a:pt x="299" y="1557"/>
                    </a:lnTo>
                    <a:lnTo>
                      <a:pt x="303" y="1564"/>
                    </a:lnTo>
                    <a:lnTo>
                      <a:pt x="308" y="1571"/>
                    </a:lnTo>
                    <a:lnTo>
                      <a:pt x="311" y="1577"/>
                    </a:lnTo>
                    <a:lnTo>
                      <a:pt x="315" y="1582"/>
                    </a:lnTo>
                    <a:lnTo>
                      <a:pt x="319" y="1587"/>
                    </a:lnTo>
                    <a:lnTo>
                      <a:pt x="323" y="1591"/>
                    </a:lnTo>
                    <a:lnTo>
                      <a:pt x="327" y="1595"/>
                    </a:lnTo>
                    <a:lnTo>
                      <a:pt x="331" y="1599"/>
                    </a:lnTo>
                    <a:lnTo>
                      <a:pt x="335" y="1602"/>
                    </a:lnTo>
                    <a:lnTo>
                      <a:pt x="338" y="1604"/>
                    </a:lnTo>
                    <a:lnTo>
                      <a:pt x="342" y="1606"/>
                    </a:lnTo>
                    <a:lnTo>
                      <a:pt x="346" y="1607"/>
                    </a:lnTo>
                    <a:lnTo>
                      <a:pt x="350" y="1608"/>
                    </a:lnTo>
                    <a:lnTo>
                      <a:pt x="353" y="1609"/>
                    </a:lnTo>
                    <a:lnTo>
                      <a:pt x="356" y="1609"/>
                    </a:lnTo>
                    <a:lnTo>
                      <a:pt x="360" y="1608"/>
                    </a:lnTo>
                  </a:path>
                </a:pathLst>
              </a:custGeom>
              <a:noFill/>
              <a:ln w="25400" cap="rnd" cmpd="sng">
                <a:solidFill>
                  <a:schemeClr val="accent2"/>
                </a:solidFill>
                <a:prstDash val="solid"/>
                <a:round/>
                <a:headEnd type="none" w="sm" len="sm"/>
                <a:tailEnd type="none" w="sm" len="sm"/>
              </a:ln>
              <a:effectLst/>
            </p:spPr>
            <p:txBody>
              <a:bodyPr/>
              <a:lstStyle/>
              <a:p>
                <a:endParaRPr lang="en-IN"/>
              </a:p>
            </p:txBody>
          </p:sp>
          <p:sp>
            <p:nvSpPr>
              <p:cNvPr id="202783" name="Line 31"/>
              <p:cNvSpPr>
                <a:spLocks noChangeShapeType="1"/>
              </p:cNvSpPr>
              <p:nvPr/>
            </p:nvSpPr>
            <p:spPr bwMode="auto">
              <a:xfrm flipH="1">
                <a:off x="5312" y="1367"/>
                <a:ext cx="36" cy="539"/>
              </a:xfrm>
              <a:prstGeom prst="line">
                <a:avLst/>
              </a:prstGeom>
              <a:noFill/>
              <a:ln w="25400">
                <a:solidFill>
                  <a:schemeClr val="accent2"/>
                </a:solidFill>
                <a:round/>
                <a:headEnd type="none" w="sm" len="sm"/>
                <a:tailEnd type="none" w="sm" len="sm"/>
              </a:ln>
              <a:effectLst/>
            </p:spPr>
            <p:txBody>
              <a:bodyPr wrap="none" anchor="ctr"/>
              <a:lstStyle/>
              <a:p>
                <a:endParaRPr lang="en-IN"/>
              </a:p>
            </p:txBody>
          </p:sp>
          <p:sp>
            <p:nvSpPr>
              <p:cNvPr id="202784" name="Line 32"/>
              <p:cNvSpPr>
                <a:spLocks noChangeShapeType="1"/>
              </p:cNvSpPr>
              <p:nvPr/>
            </p:nvSpPr>
            <p:spPr bwMode="auto">
              <a:xfrm flipV="1">
                <a:off x="5870" y="2670"/>
                <a:ext cx="811" cy="238"/>
              </a:xfrm>
              <a:prstGeom prst="line">
                <a:avLst/>
              </a:prstGeom>
              <a:noFill/>
              <a:ln w="25400">
                <a:solidFill>
                  <a:schemeClr val="accent2"/>
                </a:solidFill>
                <a:round/>
                <a:headEnd type="none" w="sm" len="sm"/>
                <a:tailEnd type="none" w="sm" len="sm"/>
              </a:ln>
              <a:effectLst/>
            </p:spPr>
            <p:txBody>
              <a:bodyPr wrap="none" anchor="ctr"/>
              <a:lstStyle/>
              <a:p>
                <a:endParaRPr lang="en-IN"/>
              </a:p>
            </p:txBody>
          </p:sp>
        </p:grpSp>
        <p:sp>
          <p:nvSpPr>
            <p:cNvPr id="202785" name="Arc 33"/>
            <p:cNvSpPr>
              <a:spLocks/>
            </p:cNvSpPr>
            <p:nvPr/>
          </p:nvSpPr>
          <p:spPr bwMode="auto">
            <a:xfrm rot="10800000">
              <a:off x="3179" y="2127"/>
              <a:ext cx="206" cy="165"/>
            </a:xfrm>
            <a:custGeom>
              <a:avLst/>
              <a:gdLst>
                <a:gd name="G0" fmla="+- 0 0 0"/>
                <a:gd name="G1" fmla="+- 0 0 0"/>
                <a:gd name="G2" fmla="+- 21600 0 0"/>
                <a:gd name="T0" fmla="*/ 21600 w 21600"/>
                <a:gd name="T1" fmla="*/ 0 h 19311"/>
                <a:gd name="T2" fmla="*/ 9676 w 21600"/>
                <a:gd name="T3" fmla="*/ 19311 h 19311"/>
                <a:gd name="T4" fmla="*/ 0 w 21600"/>
                <a:gd name="T5" fmla="*/ 0 h 19311"/>
              </a:gdLst>
              <a:ahLst/>
              <a:cxnLst>
                <a:cxn ang="0">
                  <a:pos x="T0" y="T1"/>
                </a:cxn>
                <a:cxn ang="0">
                  <a:pos x="T2" y="T3"/>
                </a:cxn>
                <a:cxn ang="0">
                  <a:pos x="T4" y="T5"/>
                </a:cxn>
              </a:cxnLst>
              <a:rect l="0" t="0" r="r" b="b"/>
              <a:pathLst>
                <a:path w="21600" h="19311" fill="none" extrusionOk="0">
                  <a:moveTo>
                    <a:pt x="21600" y="0"/>
                  </a:moveTo>
                  <a:cubicBezTo>
                    <a:pt x="21600" y="8174"/>
                    <a:pt x="16984" y="15649"/>
                    <a:pt x="9676" y="19311"/>
                  </a:cubicBezTo>
                </a:path>
                <a:path w="21600" h="19311" stroke="0" extrusionOk="0">
                  <a:moveTo>
                    <a:pt x="21600" y="0"/>
                  </a:moveTo>
                  <a:cubicBezTo>
                    <a:pt x="21600" y="8174"/>
                    <a:pt x="16984" y="15649"/>
                    <a:pt x="9676" y="19311"/>
                  </a:cubicBezTo>
                  <a:lnTo>
                    <a:pt x="0" y="0"/>
                  </a:lnTo>
                  <a:close/>
                </a:path>
              </a:pathLst>
            </a:custGeom>
            <a:noFill/>
            <a:ln w="25400" cap="rnd">
              <a:solidFill>
                <a:schemeClr val="accent2"/>
              </a:solidFill>
              <a:round/>
              <a:headEnd type="none" w="sm" len="sm"/>
              <a:tailEnd type="none" w="sm" len="sm"/>
            </a:ln>
            <a:effectLst/>
          </p:spPr>
          <p:txBody>
            <a:bodyPr wrap="none" anchor="ctr"/>
            <a:lstStyle/>
            <a:p>
              <a:endParaRPr lang="en-IN"/>
            </a:p>
          </p:txBody>
        </p:sp>
      </p:grpSp>
      <p:sp>
        <p:nvSpPr>
          <p:cNvPr id="202786" name="AutoShape 34"/>
          <p:cNvSpPr>
            <a:spLocks noChangeArrowheads="1"/>
          </p:cNvSpPr>
          <p:nvPr/>
        </p:nvSpPr>
        <p:spPr bwMode="auto">
          <a:xfrm>
            <a:off x="4876800" y="1981200"/>
            <a:ext cx="1438275" cy="257175"/>
          </a:xfrm>
          <a:prstGeom prst="roundRect">
            <a:avLst>
              <a:gd name="adj" fmla="val 50000"/>
            </a:avLst>
          </a:prstGeom>
          <a:solidFill>
            <a:schemeClr val="tx1">
              <a:alpha val="62000"/>
            </a:schemeClr>
          </a:solidFill>
          <a:ln w="9525" algn="ctr">
            <a:solidFill>
              <a:schemeClr val="tx1"/>
            </a:solidFill>
            <a:round/>
            <a:headEnd/>
            <a:tailEnd/>
          </a:ln>
          <a:effectLst/>
        </p:spPr>
        <p:txBody>
          <a:bodyPr wrap="none" anchor="ctr"/>
          <a:lstStyle/>
          <a:p>
            <a:endParaRPr lang="en-IN"/>
          </a:p>
        </p:txBody>
      </p:sp>
      <p:grpSp>
        <p:nvGrpSpPr>
          <p:cNvPr id="9" name="Group 35"/>
          <p:cNvGrpSpPr>
            <a:grpSpLocks/>
          </p:cNvGrpSpPr>
          <p:nvPr/>
        </p:nvGrpSpPr>
        <p:grpSpPr bwMode="auto">
          <a:xfrm>
            <a:off x="5476875" y="1905000"/>
            <a:ext cx="333375" cy="400050"/>
            <a:chOff x="3006" y="3390"/>
            <a:chExt cx="210" cy="252"/>
          </a:xfrm>
        </p:grpSpPr>
        <p:sp>
          <p:nvSpPr>
            <p:cNvPr id="202788" name="Line 36"/>
            <p:cNvSpPr>
              <a:spLocks noChangeShapeType="1"/>
            </p:cNvSpPr>
            <p:nvPr/>
          </p:nvSpPr>
          <p:spPr bwMode="auto">
            <a:xfrm>
              <a:off x="3006" y="3390"/>
              <a:ext cx="210" cy="240"/>
            </a:xfrm>
            <a:prstGeom prst="line">
              <a:avLst/>
            </a:prstGeom>
            <a:noFill/>
            <a:ln w="76200">
              <a:solidFill>
                <a:schemeClr val="hlink"/>
              </a:solidFill>
              <a:round/>
              <a:headEnd/>
              <a:tailEnd/>
            </a:ln>
            <a:effectLst/>
          </p:spPr>
          <p:txBody>
            <a:bodyPr wrap="none" anchor="ctr"/>
            <a:lstStyle/>
            <a:p>
              <a:endParaRPr lang="en-IN"/>
            </a:p>
          </p:txBody>
        </p:sp>
        <p:sp>
          <p:nvSpPr>
            <p:cNvPr id="202789" name="Line 37"/>
            <p:cNvSpPr>
              <a:spLocks noChangeShapeType="1"/>
            </p:cNvSpPr>
            <p:nvPr/>
          </p:nvSpPr>
          <p:spPr bwMode="auto">
            <a:xfrm flipH="1">
              <a:off x="3006" y="3402"/>
              <a:ext cx="210" cy="240"/>
            </a:xfrm>
            <a:prstGeom prst="line">
              <a:avLst/>
            </a:prstGeom>
            <a:noFill/>
            <a:ln w="76200">
              <a:solidFill>
                <a:schemeClr val="hlink"/>
              </a:solidFill>
              <a:round/>
              <a:headEnd/>
              <a:tailEnd/>
            </a:ln>
            <a:effectLst/>
          </p:spPr>
          <p:txBody>
            <a:bodyPr wrap="none" anchor="ctr"/>
            <a:lstStyle/>
            <a:p>
              <a:endParaRPr lang="en-IN"/>
            </a:p>
          </p:txBody>
        </p:sp>
      </p:grpSp>
      <p:sp>
        <p:nvSpPr>
          <p:cNvPr id="202790" name="Text Box 38"/>
          <p:cNvSpPr txBox="1">
            <a:spLocks noChangeArrowheads="1"/>
          </p:cNvSpPr>
          <p:nvPr/>
        </p:nvSpPr>
        <p:spPr bwMode="auto">
          <a:xfrm>
            <a:off x="963613" y="4057650"/>
            <a:ext cx="3513137" cy="1920875"/>
          </a:xfrm>
          <a:prstGeom prst="rect">
            <a:avLst/>
          </a:prstGeom>
          <a:noFill/>
          <a:ln w="12700">
            <a:noFill/>
            <a:miter lim="800000"/>
            <a:headEnd type="none" w="sm" len="sm"/>
            <a:tailEnd type="none" w="sm" len="sm"/>
          </a:ln>
          <a:effectLst/>
        </p:spPr>
        <p:txBody>
          <a:bodyPr>
            <a:spAutoFit/>
          </a:bodyPr>
          <a:lstStyle/>
          <a:p>
            <a:r>
              <a:rPr lang="en-US" sz="2000" i="1">
                <a:latin typeface="Arial" charset="0"/>
              </a:rPr>
              <a:t>- About </a:t>
            </a:r>
            <a:r>
              <a:rPr lang="en-US" sz="2000" i="1">
                <a:solidFill>
                  <a:srgbClr val="800000"/>
                </a:solidFill>
                <a:latin typeface="Arial" charset="0"/>
              </a:rPr>
              <a:t>1 person per 1000</a:t>
            </a:r>
            <a:r>
              <a:rPr lang="en-US" sz="2000" i="1">
                <a:latin typeface="Arial" charset="0"/>
              </a:rPr>
              <a:t> in US is thought to have the disease -</a:t>
            </a:r>
            <a:r>
              <a:rPr lang="en-US" sz="2000">
                <a:effectLst>
                  <a:outerShdw blurRad="38100" dist="38100" dir="2700000" algn="tl">
                    <a:srgbClr val="FFFFFF"/>
                  </a:outerShdw>
                </a:effectLst>
                <a:latin typeface="Arial" charset="0"/>
              </a:rPr>
              <a:t> </a:t>
            </a:r>
            <a:r>
              <a:rPr lang="en-US" sz="2000" i="1">
                <a:effectLst>
                  <a:outerShdw blurRad="38100" dist="38100" dir="2700000" algn="tl">
                    <a:srgbClr val="FFFFFF"/>
                  </a:outerShdw>
                </a:effectLst>
                <a:latin typeface="Times New Roman" pitchFamily="18" charset="0"/>
              </a:rPr>
              <a:t>The female-to-male ratio is 2:1 - whites of northern European descent have the highest incidence</a:t>
            </a:r>
            <a:r>
              <a:rPr lang="en-US" sz="2000">
                <a:effectLst>
                  <a:outerShdw blurRad="38100" dist="38100" dir="2700000" algn="tl">
                    <a:srgbClr val="FFFFFF"/>
                  </a:outerShdw>
                </a:effectLst>
                <a:latin typeface="Times New Roman" pitchFamily="18" charset="0"/>
              </a:rPr>
              <a:t> </a:t>
            </a:r>
          </a:p>
        </p:txBody>
      </p:sp>
      <p:sp>
        <p:nvSpPr>
          <p:cNvPr id="202791" name="Rectangle 39"/>
          <p:cNvSpPr>
            <a:spLocks noChangeArrowheads="1"/>
          </p:cNvSpPr>
          <p:nvPr/>
        </p:nvSpPr>
        <p:spPr bwMode="auto">
          <a:xfrm>
            <a:off x="4640263" y="2613025"/>
            <a:ext cx="4211637" cy="4054475"/>
          </a:xfrm>
          <a:prstGeom prst="rect">
            <a:avLst/>
          </a:prstGeom>
          <a:noFill/>
          <a:ln w="9525" algn="ctr">
            <a:noFill/>
            <a:miter lim="800000"/>
            <a:headEnd/>
            <a:tailEnd/>
          </a:ln>
          <a:effectLst/>
        </p:spPr>
        <p:txBody>
          <a:bodyPr anchor="ctr">
            <a:spAutoFit/>
          </a:bodyPr>
          <a:lstStyle/>
          <a:p>
            <a:r>
              <a:rPr lang="en-US" sz="2000" i="1">
                <a:latin typeface="Times New Roman" pitchFamily="18" charset="0"/>
              </a:rPr>
              <a:t>Patients have a difficult time describing their symptoms. Patients may present with paresthesias of a hand that resolves, followed in a couple of months by weakness in a leg or visual disturbances. Patients frequently do not bring these complaints to their doctors because they resolve. Eventually, the resolution of the neurologic deficits is incomplete or their occurrence is too frequent, and the diagnostic dilemma begins.</a:t>
            </a:r>
            <a:r>
              <a:rPr lang="en-US" sz="2000" i="1">
                <a:effectLst>
                  <a:outerShdw blurRad="38100" dist="38100" dir="2700000" algn="tl">
                    <a:srgbClr val="FFFFFF"/>
                  </a:outerShdw>
                </a:effectLst>
                <a:latin typeface="Times New Roman" pitchFamily="18" charset="0"/>
              </a:rPr>
              <a:t> </a:t>
            </a:r>
          </a:p>
        </p:txBody>
      </p:sp>
      <p:sp>
        <p:nvSpPr>
          <p:cNvPr id="202792" name="Rectangle 40"/>
          <p:cNvSpPr>
            <a:spLocks noChangeArrowheads="1"/>
          </p:cNvSpPr>
          <p:nvPr/>
        </p:nvSpPr>
        <p:spPr bwMode="auto">
          <a:xfrm>
            <a:off x="85725" y="6350000"/>
            <a:ext cx="4267200" cy="366713"/>
          </a:xfrm>
          <a:prstGeom prst="rect">
            <a:avLst/>
          </a:prstGeom>
          <a:noFill/>
          <a:ln w="9525" algn="ctr">
            <a:noFill/>
            <a:miter lim="800000"/>
            <a:headEnd/>
            <a:tailEnd/>
          </a:ln>
          <a:effectLst/>
        </p:spPr>
        <p:txBody>
          <a:bodyPr wrap="none">
            <a:spAutoFit/>
          </a:bodyPr>
          <a:lstStyle/>
          <a:p>
            <a:pPr algn="ctr"/>
            <a:r>
              <a:rPr lang="en-US" sz="1800">
                <a:solidFill>
                  <a:schemeClr val="accent2"/>
                </a:solidFill>
                <a:latin typeface="Times New Roman" pitchFamily="18" charset="0"/>
              </a:rPr>
              <a:t>http://www.emedicine.com/pmr/topic82.htm</a:t>
            </a:r>
            <a:endParaRPr lang="en-US" sz="1800" i="1">
              <a:solidFill>
                <a:schemeClr val="accent2"/>
              </a:solidFill>
              <a:effectLst>
                <a:outerShdw blurRad="38100" dist="38100" dir="2700000" algn="tl">
                  <a:srgbClr val="000000"/>
                </a:outerShdw>
              </a:effectLst>
              <a:latin typeface="Times New Roman" pitchFamily="18" charset="0"/>
            </a:endParaRPr>
          </a:p>
        </p:txBody>
      </p:sp>
      <p:sp>
        <p:nvSpPr>
          <p:cNvPr id="202793" name="Text Box 41"/>
          <p:cNvSpPr txBox="1">
            <a:spLocks noChangeArrowheads="1"/>
          </p:cNvSpPr>
          <p:nvPr/>
        </p:nvSpPr>
        <p:spPr bwMode="auto">
          <a:xfrm>
            <a:off x="228600" y="6629400"/>
            <a:ext cx="4191000" cy="244475"/>
          </a:xfrm>
          <a:prstGeom prst="rect">
            <a:avLst/>
          </a:prstGeom>
          <a:noFill/>
          <a:ln w="9525">
            <a:noFill/>
            <a:miter lim="800000"/>
            <a:headEnd/>
            <a:tailEnd/>
          </a:ln>
          <a:effectLst/>
        </p:spPr>
        <p:txBody>
          <a:bodyPr>
            <a:spAutoFit/>
          </a:bodyPr>
          <a:lstStyle/>
          <a:p>
            <a:pPr>
              <a:spcBef>
                <a:spcPct val="50000"/>
              </a:spcBef>
            </a:pPr>
            <a:r>
              <a:rPr lang="en-US" sz="1000"/>
              <a:t>Copyright © 2006 by Elsevier,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dissolve">
                                      <p:cBhvr>
                                        <p:cTn id="7" dur="5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27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202786"/>
                                        </p:tgtEl>
                                      </p:cBhvr>
                                    </p:animEffect>
                                    <p:set>
                                      <p:cBhvr>
                                        <p:cTn id="18" dur="1" fill="hold">
                                          <p:stCondLst>
                                            <p:cond delay="499"/>
                                          </p:stCondLst>
                                        </p:cTn>
                                        <p:tgtEl>
                                          <p:spTgt spid="20278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300"/>
                            </p:stCondLst>
                            <p:childTnLst>
                              <p:par>
                                <p:cTn id="25" presetID="9" presetClass="exit" presetSubtype="0" fill="hold" nodeType="afterEffect">
                                  <p:stCondLst>
                                    <p:cond delay="0"/>
                                  </p:stCondLst>
                                  <p:childTnLst>
                                    <p:animEffect transition="out" filter="dissolve">
                                      <p:cBhvr>
                                        <p:cTn id="26" dur="100"/>
                                        <p:tgtEl>
                                          <p:spTgt spid="3"/>
                                        </p:tgtEl>
                                      </p:cBhvr>
                                    </p:animEffect>
                                    <p:set>
                                      <p:cBhvr>
                                        <p:cTn id="27" dur="1" fill="hold">
                                          <p:stCondLst>
                                            <p:cond delay="99"/>
                                          </p:stCondLst>
                                        </p:cTn>
                                        <p:tgtEl>
                                          <p:spTgt spid="3"/>
                                        </p:tgtEl>
                                        <p:attrNameLst>
                                          <p:attrName>style.visibility</p:attrName>
                                        </p:attrNameLst>
                                      </p:cBhvr>
                                      <p:to>
                                        <p:strVal val="hidden"/>
                                      </p:to>
                                    </p:set>
                                  </p:childTnLst>
                                </p:cTn>
                              </p:par>
                            </p:childTnLst>
                          </p:cTn>
                        </p:par>
                        <p:par>
                          <p:cTn id="28" fill="hold">
                            <p:stCondLst>
                              <p:cond delay="4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300"/>
                                        <p:tgtEl>
                                          <p:spTgt spid="5"/>
                                        </p:tgtEl>
                                      </p:cBhvr>
                                    </p:animEffect>
                                  </p:childTnLst>
                                </p:cTn>
                              </p:par>
                            </p:childTnLst>
                          </p:cTn>
                        </p:par>
                        <p:par>
                          <p:cTn id="32" fill="hold">
                            <p:stCondLst>
                              <p:cond delay="700"/>
                            </p:stCondLst>
                            <p:childTnLst>
                              <p:par>
                                <p:cTn id="33" presetID="9" presetClass="exit" presetSubtype="0" fill="hold" nodeType="afterEffect">
                                  <p:stCondLst>
                                    <p:cond delay="0"/>
                                  </p:stCondLst>
                                  <p:childTnLst>
                                    <p:animEffect transition="out" filter="dissolve">
                                      <p:cBhvr>
                                        <p:cTn id="34" dur="100"/>
                                        <p:tgtEl>
                                          <p:spTgt spid="5"/>
                                        </p:tgtEl>
                                      </p:cBhvr>
                                    </p:animEffect>
                                    <p:set>
                                      <p:cBhvr>
                                        <p:cTn id="35" dur="1" fill="hold">
                                          <p:stCondLst>
                                            <p:cond delay="99"/>
                                          </p:stCondLst>
                                        </p:cTn>
                                        <p:tgtEl>
                                          <p:spTgt spid="5"/>
                                        </p:tgtEl>
                                        <p:attrNameLst>
                                          <p:attrName>style.visibility</p:attrName>
                                        </p:attrNameLst>
                                      </p:cBhvr>
                                      <p:to>
                                        <p:strVal val="hidden"/>
                                      </p:to>
                                    </p:set>
                                  </p:childTnLst>
                                </p:cTn>
                              </p:par>
                            </p:childTnLst>
                          </p:cTn>
                        </p:par>
                        <p:par>
                          <p:cTn id="36" fill="hold">
                            <p:stCondLst>
                              <p:cond delay="8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300"/>
                                        <p:tgtEl>
                                          <p:spTgt spid="7"/>
                                        </p:tgtEl>
                                      </p:cBhvr>
                                    </p:animEffect>
                                  </p:childTnLst>
                                </p:cTn>
                              </p:par>
                            </p:childTnLst>
                          </p:cTn>
                        </p:par>
                        <p:par>
                          <p:cTn id="40" fill="hold">
                            <p:stCondLst>
                              <p:cond delay="1100"/>
                            </p:stCondLst>
                            <p:childTnLst>
                              <p:par>
                                <p:cTn id="41" presetID="9" presetClass="exit" presetSubtype="0" fill="hold" nodeType="afterEffect">
                                  <p:stCondLst>
                                    <p:cond delay="0"/>
                                  </p:stCondLst>
                                  <p:childTnLst>
                                    <p:animEffect transition="out" filter="dissolve">
                                      <p:cBhvr>
                                        <p:cTn id="42" dur="100"/>
                                        <p:tgtEl>
                                          <p:spTgt spid="7"/>
                                        </p:tgtEl>
                                      </p:cBhvr>
                                    </p:animEffect>
                                    <p:set>
                                      <p:cBhvr>
                                        <p:cTn id="43" dur="1" fill="hold">
                                          <p:stCondLst>
                                            <p:cond delay="99"/>
                                          </p:stCondLst>
                                        </p:cTn>
                                        <p:tgtEl>
                                          <p:spTgt spid="7"/>
                                        </p:tgtEl>
                                        <p:attrNameLst>
                                          <p:attrName>style.visibility</p:attrName>
                                        </p:attrNameLst>
                                      </p:cBhvr>
                                      <p:to>
                                        <p:strVal val="hidden"/>
                                      </p:to>
                                    </p:set>
                                  </p:childTnLst>
                                </p:cTn>
                              </p:par>
                            </p:childTnLst>
                          </p:cTn>
                        </p:par>
                        <p:par>
                          <p:cTn id="44" fill="hold">
                            <p:stCondLst>
                              <p:cond delay="1200"/>
                            </p:stCondLst>
                            <p:childTnLst>
                              <p:par>
                                <p:cTn id="45" presetID="6"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9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2790"/>
                                        </p:tgtEl>
                                        <p:attrNameLst>
                                          <p:attrName>style.visibility</p:attrName>
                                        </p:attrNameLst>
                                      </p:cBhvr>
                                      <p:to>
                                        <p:strVal val="visible"/>
                                      </p:to>
                                    </p:set>
                                    <p:animEffect transition="in" filter="dissolve">
                                      <p:cBhvr>
                                        <p:cTn id="52" dur="500"/>
                                        <p:tgtEl>
                                          <p:spTgt spid="20279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2791">
                                            <p:txEl>
                                              <p:pRg st="0" end="0"/>
                                            </p:txEl>
                                          </p:spTgt>
                                        </p:tgtEl>
                                        <p:attrNameLst>
                                          <p:attrName>style.visibility</p:attrName>
                                        </p:attrNameLst>
                                      </p:cBhvr>
                                      <p:to>
                                        <p:strVal val="visible"/>
                                      </p:to>
                                    </p:set>
                                    <p:animEffect transition="in" filter="wipe(up)">
                                      <p:cBhvr>
                                        <p:cTn id="57" dur="5000"/>
                                        <p:tgtEl>
                                          <p:spTgt spid="202791">
                                            <p:txEl>
                                              <p:pRg st="0" end="0"/>
                                            </p:txEl>
                                          </p:spTgt>
                                        </p:tgtEl>
                                      </p:cBhvr>
                                    </p:animEffect>
                                  </p:childTnLst>
                                </p:cTn>
                              </p:par>
                              <p:par>
                                <p:cTn id="58" presetID="10" presetClass="exit" presetSubtype="0" fill="hold" grpId="1" nodeType="withEffect">
                                  <p:stCondLst>
                                    <p:cond delay="0"/>
                                  </p:stCondLst>
                                  <p:childTnLst>
                                    <p:animEffect transition="out" filter="fade">
                                      <p:cBhvr>
                                        <p:cTn id="59" dur="2000"/>
                                        <p:tgtEl>
                                          <p:spTgt spid="202754"/>
                                        </p:tgtEl>
                                      </p:cBhvr>
                                    </p:animEffect>
                                    <p:set>
                                      <p:cBhvr>
                                        <p:cTn id="60" dur="1" fill="hold">
                                          <p:stCondLst>
                                            <p:cond delay="1999"/>
                                          </p:stCondLst>
                                        </p:cTn>
                                        <p:tgtEl>
                                          <p:spTgt spid="20275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202790"/>
                                        </p:tgtEl>
                                      </p:cBhvr>
                                    </p:animEffect>
                                    <p:set>
                                      <p:cBhvr>
                                        <p:cTn id="63" dur="1" fill="hold">
                                          <p:stCondLst>
                                            <p:cond delay="1999"/>
                                          </p:stCondLst>
                                        </p:cTn>
                                        <p:tgtEl>
                                          <p:spTgt spid="20279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02792"/>
                                        </p:tgtEl>
                                        <p:attrNameLst>
                                          <p:attrName>style.visibility</p:attrName>
                                        </p:attrNameLst>
                                      </p:cBhvr>
                                      <p:to>
                                        <p:strVal val="visible"/>
                                      </p:to>
                                    </p:set>
                                    <p:anim calcmode="lin" valueType="num">
                                      <p:cBhvr additive="base">
                                        <p:cTn id="68" dur="500" fill="hold"/>
                                        <p:tgtEl>
                                          <p:spTgt spid="202792"/>
                                        </p:tgtEl>
                                        <p:attrNameLst>
                                          <p:attrName>ppt_x</p:attrName>
                                        </p:attrNameLst>
                                      </p:cBhvr>
                                      <p:tavLst>
                                        <p:tav tm="0">
                                          <p:val>
                                            <p:strVal val="0-#ppt_w/2"/>
                                          </p:val>
                                        </p:tav>
                                        <p:tav tm="100000">
                                          <p:val>
                                            <p:strVal val="#ppt_x"/>
                                          </p:val>
                                        </p:tav>
                                      </p:tavLst>
                                    </p:anim>
                                    <p:anim calcmode="lin" valueType="num">
                                      <p:cBhvr additive="base">
                                        <p:cTn id="69" dur="500" fill="hold"/>
                                        <p:tgtEl>
                                          <p:spTgt spid="202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4" grpId="1"/>
      <p:bldP spid="202786" grpId="0" animBg="1"/>
      <p:bldP spid="202786" grpId="1" animBg="1"/>
      <p:bldP spid="202790" grpId="0"/>
      <p:bldP spid="202790" grpId="1"/>
      <p:bldP spid="2027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r>
              <a:rPr lang="en-US" sz="3300" b="1" dirty="0"/>
              <a:t>Membrane potentials </a:t>
            </a:r>
            <a:r>
              <a:rPr lang="en-US" sz="3300" dirty="0"/>
              <a:t>are due to the diffusion of ions down their concentration gradients, the electric charge of the ion, and any membrane pumps for that ion.  </a:t>
            </a:r>
          </a:p>
          <a:p>
            <a:pPr>
              <a:defRPr/>
            </a:pPr>
            <a:r>
              <a:rPr lang="en-US" b="1" dirty="0"/>
              <a:t>Influx</a:t>
            </a:r>
            <a:r>
              <a:rPr lang="en-US" dirty="0"/>
              <a:t> is the net movement of ions into the cell from the ECF.</a:t>
            </a:r>
          </a:p>
          <a:p>
            <a:pPr>
              <a:defRPr/>
            </a:pPr>
            <a:r>
              <a:rPr lang="en-US" b="1" dirty="0"/>
              <a:t>Efflux</a:t>
            </a:r>
            <a:r>
              <a:rPr lang="en-US" dirty="0"/>
              <a:t> is the net movement of ions out of the cell to the ECF.</a:t>
            </a:r>
          </a:p>
          <a:p>
            <a:pPr>
              <a:defRPr/>
            </a:pPr>
            <a:r>
              <a:rPr lang="en-US" b="1" dirty="0"/>
              <a:t>Flux</a:t>
            </a:r>
            <a:r>
              <a:rPr lang="en-US" dirty="0"/>
              <a:t> (the movement of charges) is always measured in </a:t>
            </a:r>
            <a:r>
              <a:rPr lang="en-US" dirty="0" err="1"/>
              <a:t>millivolts</a:t>
            </a:r>
            <a:r>
              <a:rPr lang="en-US" dirty="0"/>
              <a:t> (mV).</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Q.1 Inside the cell are more negative because of-</a:t>
            </a:r>
          </a:p>
          <a:p>
            <a:pPr marL="514350" indent="-514350">
              <a:buAutoNum type="alphaLcPeriod"/>
            </a:pPr>
            <a:r>
              <a:rPr lang="en-US" dirty="0" smtClean="0"/>
              <a:t>Slow Na Channel</a:t>
            </a:r>
          </a:p>
          <a:p>
            <a:pPr marL="514350" indent="-514350">
              <a:buAutoNum type="alphaLcPeriod"/>
            </a:pPr>
            <a:r>
              <a:rPr lang="en-US" dirty="0" smtClean="0"/>
              <a:t>Na-K </a:t>
            </a:r>
            <a:r>
              <a:rPr lang="en-US" dirty="0" err="1" smtClean="0"/>
              <a:t>ATPase</a:t>
            </a:r>
            <a:endParaRPr lang="en-US" dirty="0" smtClean="0"/>
          </a:p>
          <a:p>
            <a:pPr marL="514350" indent="-514350">
              <a:buAutoNum type="alphaLcPeriod"/>
            </a:pPr>
            <a:r>
              <a:rPr lang="en-US" dirty="0" smtClean="0"/>
              <a:t> Leaky K channel</a:t>
            </a:r>
          </a:p>
          <a:p>
            <a:pPr marL="514350" indent="-514350">
              <a:buAutoNum type="alphaLcPeriod"/>
            </a:pPr>
            <a:r>
              <a:rPr lang="en-US" dirty="0" smtClean="0"/>
              <a:t>Fast K channel.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Q.2 Resting Membrane potential is –</a:t>
            </a:r>
          </a:p>
          <a:p>
            <a:pPr>
              <a:buNone/>
            </a:pPr>
            <a:r>
              <a:rPr lang="en-US" dirty="0" smtClean="0"/>
              <a:t>a). Equal to Nernst  Equilibrium for K</a:t>
            </a:r>
            <a:r>
              <a:rPr lang="en-US" baseline="30000" dirty="0" smtClean="0"/>
              <a:t>+</a:t>
            </a:r>
          </a:p>
          <a:p>
            <a:pPr>
              <a:buNone/>
            </a:pPr>
            <a:r>
              <a:rPr lang="en-US" baseline="30000" dirty="0" smtClean="0"/>
              <a:t>b).</a:t>
            </a:r>
            <a:r>
              <a:rPr lang="en-US" dirty="0" smtClean="0"/>
              <a:t> Equal to Nernst  Equilibrium for Na</a:t>
            </a:r>
            <a:r>
              <a:rPr lang="en-US" baseline="30000" dirty="0" smtClean="0"/>
              <a:t>+</a:t>
            </a:r>
            <a:endParaRPr lang="en-US" dirty="0" smtClean="0"/>
          </a:p>
          <a:p>
            <a:pPr>
              <a:buNone/>
            </a:pPr>
            <a:r>
              <a:rPr lang="en-US" dirty="0" smtClean="0"/>
              <a:t>c). Much more near to Nernst  Equilibrium for K</a:t>
            </a:r>
            <a:r>
              <a:rPr lang="en-US" baseline="30000" dirty="0" smtClean="0"/>
              <a:t>+</a:t>
            </a:r>
          </a:p>
          <a:p>
            <a:pPr>
              <a:buNone/>
            </a:pPr>
            <a:r>
              <a:rPr lang="en-US" baseline="30000" dirty="0" smtClean="0"/>
              <a:t>d).</a:t>
            </a:r>
            <a:r>
              <a:rPr lang="en-US" dirty="0" smtClean="0"/>
              <a:t> Much more near to Nernst  Equilibrium for Na</a:t>
            </a:r>
            <a:r>
              <a:rPr lang="en-US" baseline="30000" dirty="0" smtClean="0"/>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Q.3) Resting membrane potential for Cardiac Cell Is-</a:t>
            </a:r>
          </a:p>
          <a:p>
            <a:pPr>
              <a:buNone/>
            </a:pPr>
            <a:r>
              <a:rPr lang="en-US" dirty="0" smtClean="0"/>
              <a:t>a). -60 </a:t>
            </a:r>
            <a:r>
              <a:rPr lang="en-US" dirty="0" err="1" smtClean="0"/>
              <a:t>mv</a:t>
            </a:r>
            <a:endParaRPr lang="en-US" dirty="0" smtClean="0"/>
          </a:p>
          <a:p>
            <a:pPr>
              <a:buNone/>
            </a:pPr>
            <a:r>
              <a:rPr lang="en-US" dirty="0" smtClean="0"/>
              <a:t>b). -90 </a:t>
            </a:r>
            <a:r>
              <a:rPr lang="en-US" dirty="0" err="1" smtClean="0"/>
              <a:t>mv</a:t>
            </a:r>
            <a:endParaRPr lang="en-US" dirty="0" smtClean="0"/>
          </a:p>
          <a:p>
            <a:pPr>
              <a:buNone/>
            </a:pPr>
            <a:r>
              <a:rPr lang="en-US" dirty="0" smtClean="0"/>
              <a:t>c). -80 </a:t>
            </a:r>
            <a:r>
              <a:rPr lang="en-US" dirty="0" err="1" smtClean="0"/>
              <a:t>mv</a:t>
            </a:r>
            <a:endParaRPr lang="en-US" dirty="0" smtClean="0"/>
          </a:p>
          <a:p>
            <a:pPr>
              <a:buNone/>
            </a:pPr>
            <a:r>
              <a:rPr lang="en-US" dirty="0" smtClean="0"/>
              <a:t>d).-70 </a:t>
            </a:r>
            <a:r>
              <a:rPr lang="en-US" dirty="0" err="1" smtClean="0"/>
              <a:t>mv</a:t>
            </a:r>
            <a:r>
              <a:rPr lang="en-US" dirty="0" smtClean="0"/>
              <a: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Q.4. The depolarization of a cell membrane is due to-</a:t>
            </a:r>
          </a:p>
          <a:p>
            <a:pPr>
              <a:buNone/>
            </a:pPr>
            <a:r>
              <a:rPr lang="en-US" dirty="0" smtClean="0"/>
              <a:t>a). Entry of more K</a:t>
            </a:r>
            <a:r>
              <a:rPr lang="en-US" baseline="30000" dirty="0" smtClean="0"/>
              <a:t>+</a:t>
            </a:r>
          </a:p>
          <a:p>
            <a:pPr>
              <a:buNone/>
            </a:pPr>
            <a:r>
              <a:rPr lang="en-US" baseline="30000" dirty="0" smtClean="0"/>
              <a:t>b).</a:t>
            </a:r>
            <a:r>
              <a:rPr lang="en-US" dirty="0" smtClean="0"/>
              <a:t> Entry of more Na</a:t>
            </a:r>
            <a:r>
              <a:rPr lang="en-US" baseline="30000" dirty="0" smtClean="0"/>
              <a:t>+</a:t>
            </a:r>
          </a:p>
          <a:p>
            <a:pPr>
              <a:buNone/>
            </a:pPr>
            <a:r>
              <a:rPr lang="en-US" baseline="30000" dirty="0" smtClean="0"/>
              <a:t>c).</a:t>
            </a:r>
            <a:r>
              <a:rPr lang="en-US" dirty="0" smtClean="0"/>
              <a:t> Entry of more Ca</a:t>
            </a:r>
            <a:r>
              <a:rPr lang="en-US" baseline="30000" dirty="0" smtClean="0"/>
              <a:t>++</a:t>
            </a:r>
          </a:p>
          <a:p>
            <a:pPr>
              <a:buNone/>
            </a:pPr>
            <a:r>
              <a:rPr lang="en-US" baseline="30000" dirty="0" smtClean="0"/>
              <a:t>d).</a:t>
            </a:r>
            <a:r>
              <a:rPr lang="en-US" dirty="0" smtClean="0"/>
              <a:t> Entry of more </a:t>
            </a:r>
            <a:r>
              <a:rPr lang="en-US" dirty="0" err="1" smtClean="0"/>
              <a:t>Cl</a:t>
            </a:r>
            <a:r>
              <a:rPr lang="en-US" baseline="30000" dirty="0" smtClean="0"/>
              <a:t>-</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q.5. Cell death occurs when membrane potential for K</a:t>
            </a:r>
            <a:r>
              <a:rPr lang="en-US" baseline="30000" dirty="0" smtClean="0"/>
              <a:t>+</a:t>
            </a:r>
            <a:r>
              <a:rPr lang="en-US" dirty="0" smtClean="0"/>
              <a:t> became equal to-</a:t>
            </a:r>
          </a:p>
          <a:p>
            <a:pPr>
              <a:buNone/>
            </a:pPr>
            <a:r>
              <a:rPr lang="en-US" dirty="0" smtClean="0"/>
              <a:t>a). Nernst  equilibrium potential for Na.</a:t>
            </a:r>
          </a:p>
          <a:p>
            <a:pPr>
              <a:buNone/>
            </a:pPr>
            <a:r>
              <a:rPr lang="en-US" dirty="0" smtClean="0"/>
              <a:t>b). Nernst equilibrium potential for K.</a:t>
            </a:r>
          </a:p>
          <a:p>
            <a:pPr>
              <a:buNone/>
            </a:pPr>
            <a:r>
              <a:rPr lang="en-US" dirty="0" smtClean="0"/>
              <a:t>c). Nernst equilibrium  potential for Ca.</a:t>
            </a:r>
          </a:p>
          <a:p>
            <a:pPr>
              <a:buNone/>
            </a:pPr>
            <a:r>
              <a:rPr lang="en-US" dirty="0" smtClean="0"/>
              <a:t>d). Nernst equilibrium potential for Cl. </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Q.6. ATP is required </a:t>
            </a:r>
          </a:p>
          <a:p>
            <a:pPr>
              <a:buNone/>
            </a:pPr>
            <a:r>
              <a:rPr lang="en-US" dirty="0" smtClean="0"/>
              <a:t>  a). Opening of Na+ channel</a:t>
            </a:r>
          </a:p>
          <a:p>
            <a:pPr>
              <a:buNone/>
            </a:pPr>
            <a:r>
              <a:rPr lang="en-US" dirty="0" smtClean="0"/>
              <a:t>  b). Closing of Na+ Channel</a:t>
            </a:r>
          </a:p>
          <a:p>
            <a:pPr>
              <a:buNone/>
            </a:pPr>
            <a:r>
              <a:rPr lang="en-US" dirty="0" smtClean="0"/>
              <a:t>  c). Maintenance of steady state of membrane potential.</a:t>
            </a:r>
          </a:p>
          <a:p>
            <a:pPr>
              <a:buNone/>
            </a:pPr>
            <a:r>
              <a:rPr lang="en-US" dirty="0" smtClean="0"/>
              <a:t>  d). Opening of K+ channel.</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Q.7.  During Hyper polarization –</a:t>
            </a:r>
          </a:p>
          <a:p>
            <a:pPr>
              <a:buNone/>
            </a:pPr>
            <a:r>
              <a:rPr lang="en-US" dirty="0" smtClean="0"/>
              <a:t>a). Increase permeability of K+</a:t>
            </a:r>
          </a:p>
          <a:p>
            <a:pPr>
              <a:buNone/>
            </a:pPr>
            <a:r>
              <a:rPr lang="en-US" dirty="0" smtClean="0"/>
              <a:t>b). Decrease permeability of K+</a:t>
            </a:r>
          </a:p>
          <a:p>
            <a:pPr>
              <a:buNone/>
            </a:pPr>
            <a:r>
              <a:rPr lang="en-US" dirty="0" smtClean="0"/>
              <a:t>c). Increase permeability of Na+</a:t>
            </a:r>
          </a:p>
          <a:p>
            <a:pPr>
              <a:buNone/>
            </a:pPr>
            <a:r>
              <a:rPr lang="en-US" dirty="0" smtClean="0"/>
              <a:t>d). Decrease permeability of Na+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Q.8. Action potential travel through –</a:t>
            </a:r>
          </a:p>
          <a:p>
            <a:pPr>
              <a:buNone/>
            </a:pPr>
            <a:r>
              <a:rPr lang="en-US" dirty="0" smtClean="0"/>
              <a:t>a). Nodes of </a:t>
            </a:r>
            <a:r>
              <a:rPr lang="en-US" dirty="0" err="1" smtClean="0"/>
              <a:t>Ranveir</a:t>
            </a:r>
            <a:r>
              <a:rPr lang="en-US" dirty="0" smtClean="0"/>
              <a:t> </a:t>
            </a:r>
          </a:p>
          <a:p>
            <a:pPr>
              <a:buNone/>
            </a:pPr>
            <a:r>
              <a:rPr lang="en-US" dirty="0" smtClean="0"/>
              <a:t>b). Over the myelin sheath.</a:t>
            </a:r>
          </a:p>
          <a:p>
            <a:pPr>
              <a:buNone/>
            </a:pPr>
            <a:r>
              <a:rPr lang="en-US" dirty="0" smtClean="0"/>
              <a:t>c). Under the myelin sheath.</a:t>
            </a:r>
          </a:p>
          <a:p>
            <a:pPr>
              <a:buNone/>
            </a:pPr>
            <a:r>
              <a:rPr lang="en-US" dirty="0" smtClean="0"/>
              <a:t>d). Across the cell membrane of </a:t>
            </a:r>
            <a:r>
              <a:rPr lang="en-US" dirty="0" err="1" smtClean="0"/>
              <a:t>mylinated</a:t>
            </a:r>
            <a:r>
              <a:rPr lang="en-US" dirty="0" smtClean="0"/>
              <a:t>  nerve.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Q.9. Conductance of nerve impulse is faster at-</a:t>
            </a:r>
          </a:p>
          <a:p>
            <a:pPr>
              <a:buNone/>
            </a:pPr>
            <a:r>
              <a:rPr lang="en-US" dirty="0" smtClean="0"/>
              <a:t>a). </a:t>
            </a:r>
            <a:r>
              <a:rPr lang="en-US" dirty="0" err="1" smtClean="0"/>
              <a:t>Mylinated</a:t>
            </a:r>
            <a:r>
              <a:rPr lang="en-US" dirty="0" smtClean="0"/>
              <a:t> nerve</a:t>
            </a:r>
          </a:p>
          <a:p>
            <a:pPr>
              <a:buNone/>
            </a:pPr>
            <a:r>
              <a:rPr lang="en-US" dirty="0" smtClean="0"/>
              <a:t>b). Non </a:t>
            </a:r>
            <a:r>
              <a:rPr lang="en-US" dirty="0" err="1" smtClean="0"/>
              <a:t>mylinated</a:t>
            </a:r>
            <a:r>
              <a:rPr lang="en-US" dirty="0" smtClean="0"/>
              <a:t> nerve</a:t>
            </a:r>
          </a:p>
          <a:p>
            <a:pPr>
              <a:buNone/>
            </a:pPr>
            <a:r>
              <a:rPr lang="en-US" dirty="0" smtClean="0"/>
              <a:t>c). Thin nerve</a:t>
            </a:r>
          </a:p>
          <a:p>
            <a:pPr>
              <a:buNone/>
            </a:pPr>
            <a:r>
              <a:rPr lang="en-US" dirty="0" smtClean="0"/>
              <a:t>d). Thick Nerve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Q.10. Nernst equilibrium for Na+ is</a:t>
            </a:r>
          </a:p>
          <a:p>
            <a:pPr>
              <a:buNone/>
            </a:pPr>
            <a:r>
              <a:rPr lang="en-US" dirty="0" smtClean="0"/>
              <a:t>a). - 61 </a:t>
            </a:r>
            <a:r>
              <a:rPr lang="en-US" dirty="0" err="1" smtClean="0"/>
              <a:t>mv</a:t>
            </a:r>
            <a:endParaRPr lang="en-US" dirty="0" smtClean="0"/>
          </a:p>
          <a:p>
            <a:pPr>
              <a:buNone/>
            </a:pPr>
            <a:r>
              <a:rPr lang="en-US" dirty="0" smtClean="0"/>
              <a:t>b). –94 </a:t>
            </a:r>
            <a:r>
              <a:rPr lang="en-US" dirty="0" err="1" smtClean="0"/>
              <a:t>mv</a:t>
            </a:r>
            <a:r>
              <a:rPr lang="en-US" dirty="0" smtClean="0"/>
              <a:t>.</a:t>
            </a:r>
          </a:p>
          <a:p>
            <a:pPr>
              <a:buNone/>
            </a:pPr>
            <a:r>
              <a:rPr lang="en-US" dirty="0" smtClean="0"/>
              <a:t>c).+94 </a:t>
            </a:r>
            <a:r>
              <a:rPr lang="en-US" dirty="0" err="1" smtClean="0"/>
              <a:t>mv</a:t>
            </a:r>
            <a:endParaRPr lang="en-US" dirty="0" smtClean="0"/>
          </a:p>
          <a:p>
            <a:pPr>
              <a:buNone/>
            </a:pPr>
            <a:r>
              <a:rPr lang="en-US" dirty="0" smtClean="0"/>
              <a:t>d). + 61mV.</a:t>
            </a:r>
          </a:p>
          <a:p>
            <a:pPr>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3600" dirty="0" smtClean="0"/>
              <a:t>Is the membrane </a:t>
            </a:r>
            <a:r>
              <a:rPr lang="en-US" sz="3600" dirty="0" smtClean="0">
                <a:solidFill>
                  <a:srgbClr val="3333CC"/>
                </a:solidFill>
              </a:rPr>
              <a:t>permeable</a:t>
            </a:r>
            <a:r>
              <a:rPr lang="en-US" sz="3600" dirty="0" smtClean="0"/>
              <a:t> to it?</a:t>
            </a:r>
          </a:p>
          <a:p>
            <a:pPr lvl="1"/>
            <a:r>
              <a:rPr lang="en-US" sz="3600" dirty="0" smtClean="0"/>
              <a:t>Does it have a </a:t>
            </a:r>
            <a:r>
              <a:rPr lang="en-US" sz="3600" dirty="0" smtClean="0">
                <a:solidFill>
                  <a:srgbClr val="3333CC"/>
                </a:solidFill>
              </a:rPr>
              <a:t>concentration gradient</a:t>
            </a:r>
            <a:r>
              <a:rPr lang="en-US" sz="3600" dirty="0" smtClean="0"/>
              <a:t>?</a:t>
            </a:r>
          </a:p>
          <a:p>
            <a:endParaRPr lang="en-US" dirty="0"/>
          </a:p>
        </p:txBody>
      </p:sp>
      <p:sp>
        <p:nvSpPr>
          <p:cNvPr id="4" name="Rectangle 3"/>
          <p:cNvSpPr/>
          <p:nvPr/>
        </p:nvSpPr>
        <p:spPr>
          <a:xfrm>
            <a:off x="990600" y="2967334"/>
            <a:ext cx="7848600" cy="1569660"/>
          </a:xfrm>
          <a:prstGeom prst="rect">
            <a:avLst/>
          </a:prstGeom>
        </p:spPr>
        <p:txBody>
          <a:bodyPr wrap="square">
            <a:spAutoFit/>
          </a:bodyPr>
          <a:lstStyle/>
          <a:p>
            <a:r>
              <a:rPr lang="en-US" sz="3200" dirty="0" smtClean="0"/>
              <a:t>If the answer is </a:t>
            </a:r>
            <a:r>
              <a:rPr lang="en-US" sz="3200" dirty="0" smtClean="0">
                <a:solidFill>
                  <a:srgbClr val="3333CC"/>
                </a:solidFill>
              </a:rPr>
              <a:t>yes to both questions</a:t>
            </a:r>
            <a:r>
              <a:rPr lang="en-US" sz="3200" dirty="0" smtClean="0"/>
              <a:t>, then the species will diffuse (Which way? </a:t>
            </a:r>
            <a:r>
              <a:rPr lang="en-US" sz="3200" i="1" dirty="0" smtClean="0"/>
              <a:t>Down</a:t>
            </a:r>
            <a:r>
              <a:rPr lang="en-US" sz="3200" dirty="0" smtClean="0"/>
              <a:t> it’s gradient)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Q-11.Why are neuronal cells and muscle cells able to change their membrane potential?</a:t>
            </a:r>
          </a:p>
          <a:p>
            <a:pPr>
              <a:buNone/>
            </a:pPr>
            <a:r>
              <a:rPr lang="en-US" dirty="0" smtClean="0"/>
              <a:t>a). They have gene for Na-K </a:t>
            </a:r>
            <a:r>
              <a:rPr lang="en-US" dirty="0" err="1" smtClean="0"/>
              <a:t>ATPase</a:t>
            </a:r>
            <a:r>
              <a:rPr lang="en-US" dirty="0" smtClean="0"/>
              <a:t> protein.</a:t>
            </a:r>
          </a:p>
          <a:p>
            <a:pPr>
              <a:buNone/>
            </a:pPr>
            <a:r>
              <a:rPr lang="en-US" dirty="0" smtClean="0"/>
              <a:t>b). They have expressible gene for Na-K </a:t>
            </a:r>
            <a:r>
              <a:rPr lang="en-US" dirty="0" err="1" smtClean="0"/>
              <a:t>ATPase</a:t>
            </a:r>
            <a:r>
              <a:rPr lang="en-US" dirty="0" smtClean="0"/>
              <a:t>.</a:t>
            </a:r>
          </a:p>
          <a:p>
            <a:pPr>
              <a:buNone/>
            </a:pPr>
            <a:r>
              <a:rPr lang="en-US" dirty="0" smtClean="0"/>
              <a:t>c). They have high permeability for K</a:t>
            </a:r>
          </a:p>
          <a:p>
            <a:pPr>
              <a:buNone/>
            </a:pPr>
            <a:r>
              <a:rPr lang="en-US" dirty="0" smtClean="0"/>
              <a:t>d). They have high permeability for Na.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Q.12 Action potential only travels on node of </a:t>
            </a:r>
            <a:r>
              <a:rPr lang="en-US" dirty="0" err="1" smtClean="0"/>
              <a:t>ranveir</a:t>
            </a:r>
            <a:r>
              <a:rPr lang="en-US" dirty="0" smtClean="0"/>
              <a:t>  because-</a:t>
            </a:r>
          </a:p>
          <a:p>
            <a:pPr>
              <a:buNone/>
            </a:pPr>
            <a:r>
              <a:rPr lang="en-US" dirty="0" smtClean="0"/>
              <a:t>a). Nodes of </a:t>
            </a:r>
            <a:r>
              <a:rPr lang="en-US" dirty="0" err="1" smtClean="0"/>
              <a:t>ranveir</a:t>
            </a:r>
            <a:r>
              <a:rPr lang="en-US" dirty="0" smtClean="0"/>
              <a:t> are </a:t>
            </a:r>
            <a:r>
              <a:rPr lang="en-US" dirty="0" err="1" smtClean="0"/>
              <a:t>unmylenated</a:t>
            </a:r>
            <a:r>
              <a:rPr lang="en-US" dirty="0" smtClean="0"/>
              <a:t>.</a:t>
            </a:r>
          </a:p>
          <a:p>
            <a:pPr>
              <a:buNone/>
            </a:pPr>
            <a:r>
              <a:rPr lang="en-US" dirty="0" smtClean="0"/>
              <a:t>b). Na-K </a:t>
            </a:r>
            <a:r>
              <a:rPr lang="en-US" dirty="0" err="1" smtClean="0"/>
              <a:t>ATPase</a:t>
            </a:r>
            <a:r>
              <a:rPr lang="en-US" dirty="0" smtClean="0"/>
              <a:t> are more concentrated at nodes of </a:t>
            </a:r>
            <a:r>
              <a:rPr lang="en-US" dirty="0" err="1" smtClean="0"/>
              <a:t>ranveir</a:t>
            </a:r>
            <a:r>
              <a:rPr lang="en-US" dirty="0" smtClean="0"/>
              <a:t>.</a:t>
            </a:r>
          </a:p>
          <a:p>
            <a:pPr>
              <a:buNone/>
            </a:pPr>
            <a:r>
              <a:rPr lang="en-US" dirty="0" smtClean="0"/>
              <a:t>C). Na-K </a:t>
            </a:r>
            <a:r>
              <a:rPr lang="en-US" dirty="0" err="1" smtClean="0"/>
              <a:t>ATPase</a:t>
            </a:r>
            <a:r>
              <a:rPr lang="en-US" dirty="0" smtClean="0"/>
              <a:t> are only present at nodes of </a:t>
            </a:r>
            <a:r>
              <a:rPr lang="en-US" dirty="0" err="1" smtClean="0"/>
              <a:t>ranveir</a:t>
            </a:r>
            <a:r>
              <a:rPr lang="en-US" dirty="0" smtClean="0"/>
              <a:t>.</a:t>
            </a:r>
          </a:p>
          <a:p>
            <a:pPr>
              <a:buNone/>
            </a:pPr>
            <a:r>
              <a:rPr lang="en-US" dirty="0" smtClean="0"/>
              <a:t>d). Conductance of K is high at Nodes of </a:t>
            </a:r>
            <a:r>
              <a:rPr lang="en-US" dirty="0" err="1" smtClean="0"/>
              <a:t>ranveir</a:t>
            </a:r>
            <a:r>
              <a:rPr lang="en-US" dirty="0" smtClean="0"/>
              <a:t>&gt;</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Q.13 Threshold voltage is define as-</a:t>
            </a:r>
          </a:p>
          <a:p>
            <a:pPr>
              <a:buNone/>
            </a:pPr>
            <a:r>
              <a:rPr lang="en-US" dirty="0" smtClean="0"/>
              <a:t>a). Voltage at which Na-K </a:t>
            </a:r>
            <a:r>
              <a:rPr lang="en-US" dirty="0" err="1" smtClean="0"/>
              <a:t>ATPase</a:t>
            </a:r>
            <a:r>
              <a:rPr lang="en-US" dirty="0" smtClean="0"/>
              <a:t> starts opening.</a:t>
            </a:r>
          </a:p>
          <a:p>
            <a:pPr>
              <a:buNone/>
            </a:pPr>
            <a:r>
              <a:rPr lang="en-US" dirty="0" smtClean="0"/>
              <a:t>b). Voltage at which Action Potential starts .</a:t>
            </a:r>
          </a:p>
          <a:p>
            <a:pPr>
              <a:buNone/>
            </a:pPr>
            <a:r>
              <a:rPr lang="en-US" dirty="0" smtClean="0"/>
              <a:t>C). Voltage at which depolarization starts .</a:t>
            </a:r>
          </a:p>
          <a:p>
            <a:pPr>
              <a:buNone/>
            </a:pPr>
            <a:r>
              <a:rPr lang="en-US" dirty="0" smtClean="0"/>
              <a:t>d). Voltage at which nerve became excitable.</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Q.14  Action potential have-</a:t>
            </a:r>
          </a:p>
          <a:p>
            <a:pPr>
              <a:buNone/>
            </a:pPr>
            <a:r>
              <a:rPr lang="en-US" dirty="0" smtClean="0"/>
              <a:t>a). Property of summation</a:t>
            </a:r>
          </a:p>
          <a:p>
            <a:pPr>
              <a:buNone/>
            </a:pPr>
            <a:r>
              <a:rPr lang="en-US" dirty="0" smtClean="0"/>
              <a:t>b). Constant amplitude</a:t>
            </a:r>
          </a:p>
          <a:p>
            <a:pPr>
              <a:buNone/>
            </a:pPr>
            <a:r>
              <a:rPr lang="en-US" dirty="0" smtClean="0"/>
              <a:t>c). Variable amplitude</a:t>
            </a:r>
          </a:p>
          <a:p>
            <a:pPr>
              <a:buNone/>
            </a:pPr>
            <a:r>
              <a:rPr lang="en-US" dirty="0" smtClean="0"/>
              <a:t>d). Can not </a:t>
            </a:r>
            <a:r>
              <a:rPr lang="en-US" dirty="0" err="1" smtClean="0"/>
              <a:t>propogate</a:t>
            </a:r>
            <a:r>
              <a:rPr lang="en-US" dirty="0" smtClean="0"/>
              <a: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Q-15 Na- K </a:t>
            </a:r>
            <a:r>
              <a:rPr lang="en-US" dirty="0" err="1" smtClean="0"/>
              <a:t>ATPase</a:t>
            </a:r>
            <a:r>
              <a:rPr lang="en-US" dirty="0" smtClean="0"/>
              <a:t> have-</a:t>
            </a:r>
          </a:p>
          <a:p>
            <a:pPr>
              <a:buNone/>
            </a:pPr>
            <a:r>
              <a:rPr lang="en-US" dirty="0" smtClean="0"/>
              <a:t>a). Activated and deactivated stage</a:t>
            </a:r>
          </a:p>
          <a:p>
            <a:pPr>
              <a:buNone/>
            </a:pPr>
            <a:r>
              <a:rPr lang="en-US" dirty="0" smtClean="0"/>
              <a:t>b). Activated , Inactivate and deactivated stage.</a:t>
            </a:r>
          </a:p>
          <a:p>
            <a:pPr>
              <a:buNone/>
            </a:pPr>
            <a:r>
              <a:rPr lang="en-US" dirty="0" smtClean="0"/>
              <a:t>c). Allows only Na to Pass.</a:t>
            </a:r>
          </a:p>
          <a:p>
            <a:pPr>
              <a:buNone/>
            </a:pPr>
            <a:r>
              <a:rPr lang="en-US" dirty="0" smtClean="0"/>
              <a:t>d). Need energy during open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Q-16- Which of the fallowing experiment shows that AP develop when potential reaches to thresh hold potential-</a:t>
            </a:r>
          </a:p>
          <a:p>
            <a:pPr>
              <a:buNone/>
            </a:pPr>
            <a:r>
              <a:rPr lang="en-US" dirty="0" smtClean="0"/>
              <a:t>a). Goldman </a:t>
            </a:r>
          </a:p>
          <a:p>
            <a:pPr>
              <a:buNone/>
            </a:pPr>
            <a:r>
              <a:rPr lang="en-US" dirty="0" smtClean="0"/>
              <a:t>b). </a:t>
            </a:r>
            <a:r>
              <a:rPr lang="en-US" dirty="0" err="1" smtClean="0"/>
              <a:t>Godbin</a:t>
            </a:r>
            <a:r>
              <a:rPr lang="en-US" dirty="0" smtClean="0"/>
              <a:t> </a:t>
            </a:r>
            <a:r>
              <a:rPr lang="en-US" dirty="0" err="1" smtClean="0"/>
              <a:t>Galbin</a:t>
            </a:r>
            <a:endParaRPr lang="en-US" dirty="0" smtClean="0"/>
          </a:p>
          <a:p>
            <a:pPr>
              <a:buNone/>
            </a:pPr>
            <a:r>
              <a:rPr lang="en-US" dirty="0" smtClean="0"/>
              <a:t>c). Hodgkin Huxley</a:t>
            </a:r>
          </a:p>
          <a:p>
            <a:pPr>
              <a:buNone/>
            </a:pPr>
            <a:r>
              <a:rPr lang="en-US" dirty="0" smtClean="0"/>
              <a:t>d). </a:t>
            </a:r>
            <a:r>
              <a:rPr lang="en-US" smtClean="0"/>
              <a:t>Nernst </a:t>
            </a:r>
            <a:r>
              <a:rPr lang="en-US" dirty="0" smtClean="0"/>
              <a:t>Huxley.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533400"/>
          </a:xfrm>
        </p:spPr>
        <p:txBody>
          <a:bodyPr>
            <a:normAutofit fontScale="90000"/>
          </a:bodyPr>
          <a:lstStyle/>
          <a:p>
            <a:r>
              <a:rPr lang="en-US" b="1" dirty="0" smtClean="0"/>
              <a:t>Inside of cell is more negative</a:t>
            </a:r>
            <a:r>
              <a:rPr lang="en-US" dirty="0" smtClean="0"/>
              <a:t>:</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Proteins are abundant inside cell,</a:t>
            </a:r>
            <a:r>
              <a:rPr lang="en-US" dirty="0" smtClean="0"/>
              <a:t> and are negatively charged </a:t>
            </a:r>
            <a:r>
              <a:rPr lang="en-US" i="1" dirty="0" smtClean="0"/>
              <a:t>at your normal </a:t>
            </a:r>
            <a:r>
              <a:rPr lang="en-US" i="1" dirty="0" err="1" smtClean="0"/>
              <a:t>pH.</a:t>
            </a:r>
            <a:endParaRPr lang="en-US" dirty="0" smtClean="0"/>
          </a:p>
          <a:p>
            <a:r>
              <a:rPr lang="en-US" b="1" dirty="0" smtClean="0"/>
              <a:t>Na+/K+ </a:t>
            </a:r>
            <a:r>
              <a:rPr lang="en-US" b="1" dirty="0" err="1" smtClean="0"/>
              <a:t>ATPase</a:t>
            </a:r>
            <a:r>
              <a:rPr lang="en-US" b="1" dirty="0" smtClean="0"/>
              <a:t> </a:t>
            </a:r>
            <a:r>
              <a:rPr lang="en-US" dirty="0" smtClean="0"/>
              <a:t>-Two K are pulled in while 3 Na go out., so net loss of one positive charge (net loss of positive charges~ 4mV)</a:t>
            </a:r>
          </a:p>
          <a:p>
            <a:r>
              <a:rPr lang="en-US" b="1" dirty="0" smtClean="0"/>
              <a:t> potassium leak -</a:t>
            </a:r>
            <a:r>
              <a:rPr lang="en-US" dirty="0" smtClean="0"/>
              <a:t>integral proteins.  Potassium leaves by leak channels, contributing to negativity. </a:t>
            </a:r>
            <a:r>
              <a:rPr lang="en-US" dirty="0" err="1" smtClean="0"/>
              <a:t>Memb</a:t>
            </a:r>
            <a:r>
              <a:rPr lang="en-US" dirty="0" smtClean="0"/>
              <a:t>.  are  100 time more permeable to K.</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Nerve cells-70 mV </a:t>
            </a:r>
          </a:p>
          <a:p>
            <a:r>
              <a:rPr lang="en-US" dirty="0" smtClean="0"/>
              <a:t> Heart cells – 90 mV </a:t>
            </a:r>
          </a:p>
          <a:p>
            <a:r>
              <a:rPr lang="en-US" dirty="0" smtClean="0"/>
              <a:t>some are - 50-60 mV.</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5843076B-62F8-4B6A-8A36-92373E263E22}" type="slidenum">
              <a:rPr lang="en-US" smtClean="0"/>
              <a:pPr/>
              <a:t>9</a:t>
            </a:fld>
            <a:endParaRPr lang="en-US" smtClean="0"/>
          </a:p>
        </p:txBody>
      </p:sp>
      <p:sp>
        <p:nvSpPr>
          <p:cNvPr id="18435" name="Rectangle 2"/>
          <p:cNvSpPr>
            <a:spLocks noGrp="1" noChangeArrowheads="1"/>
          </p:cNvSpPr>
          <p:nvPr>
            <p:ph type="title"/>
          </p:nvPr>
        </p:nvSpPr>
        <p:spPr>
          <a:xfrm>
            <a:off x="762000" y="381000"/>
            <a:ext cx="7772400" cy="1143000"/>
          </a:xfrm>
        </p:spPr>
        <p:txBody>
          <a:bodyPr/>
          <a:lstStyle/>
          <a:p>
            <a:pPr eaLnBrk="1" hangingPunct="1"/>
            <a:r>
              <a:rPr lang="en-US" smtClean="0"/>
              <a:t>Electricity</a:t>
            </a:r>
          </a:p>
        </p:txBody>
      </p:sp>
      <p:sp>
        <p:nvSpPr>
          <p:cNvPr id="18436" name="Rectangle 3"/>
          <p:cNvSpPr>
            <a:spLocks noGrp="1" noChangeArrowheads="1"/>
          </p:cNvSpPr>
          <p:nvPr>
            <p:ph type="body" idx="1"/>
          </p:nvPr>
        </p:nvSpPr>
        <p:spPr>
          <a:xfrm>
            <a:off x="3124200" y="1600200"/>
            <a:ext cx="5638800" cy="4953000"/>
          </a:xfrm>
        </p:spPr>
        <p:txBody>
          <a:bodyPr/>
          <a:lstStyle/>
          <a:p>
            <a:pPr eaLnBrk="1" hangingPunct="1"/>
            <a:r>
              <a:rPr lang="en-US" sz="2400" smtClean="0"/>
              <a:t>Current: the flow of charge</a:t>
            </a:r>
          </a:p>
          <a:p>
            <a:pPr eaLnBrk="1" hangingPunct="1"/>
            <a:endParaRPr lang="en-US" smtClean="0"/>
          </a:p>
          <a:p>
            <a:pPr eaLnBrk="1" hangingPunct="1"/>
            <a:r>
              <a:rPr lang="en-US" sz="2000" smtClean="0"/>
              <a:t>Voltage: separation of opposite charges (mV)</a:t>
            </a:r>
          </a:p>
          <a:p>
            <a:pPr lvl="1" eaLnBrk="1" hangingPunct="1"/>
            <a:r>
              <a:rPr lang="en-US" sz="2000" smtClean="0"/>
              <a:t>Voltage</a:t>
            </a:r>
          </a:p>
          <a:p>
            <a:pPr lvl="1" eaLnBrk="1" hangingPunct="1"/>
            <a:r>
              <a:rPr lang="en-US" sz="2000" smtClean="0"/>
              <a:t>Voltage difference</a:t>
            </a:r>
          </a:p>
          <a:p>
            <a:pPr lvl="1" eaLnBrk="1" hangingPunct="1"/>
            <a:r>
              <a:rPr lang="en-US" sz="2000" smtClean="0"/>
              <a:t>Potential difference</a:t>
            </a:r>
          </a:p>
          <a:p>
            <a:pPr lvl="1" eaLnBrk="1" hangingPunct="1"/>
            <a:r>
              <a:rPr lang="en-US" sz="2000" smtClean="0"/>
              <a:t>Potential</a:t>
            </a:r>
            <a:endParaRPr lang="en-US" smtClean="0"/>
          </a:p>
          <a:p>
            <a:pPr eaLnBrk="1" hangingPunct="1"/>
            <a:r>
              <a:rPr lang="en-US" sz="2400" smtClean="0"/>
              <a:t>Resistance: opposition to charge movement (friction)</a:t>
            </a:r>
          </a:p>
          <a:p>
            <a:pPr eaLnBrk="1" hangingPunct="1"/>
            <a:r>
              <a:rPr lang="en-US" sz="2400" smtClean="0"/>
              <a:t>Conductance: allowing a charge to move (permeability)</a:t>
            </a:r>
          </a:p>
        </p:txBody>
      </p:sp>
      <p:sp>
        <p:nvSpPr>
          <p:cNvPr id="18437" name="Oval 4"/>
          <p:cNvSpPr>
            <a:spLocks noChangeArrowheads="1"/>
          </p:cNvSpPr>
          <p:nvPr/>
        </p:nvSpPr>
        <p:spPr bwMode="auto">
          <a:xfrm>
            <a:off x="3657600" y="22098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38" name="Oval 5"/>
          <p:cNvSpPr>
            <a:spLocks noChangeArrowheads="1"/>
          </p:cNvSpPr>
          <p:nvPr/>
        </p:nvSpPr>
        <p:spPr bwMode="auto">
          <a:xfrm>
            <a:off x="7848600" y="22098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830" name="AutoShape 6"/>
          <p:cNvSpPr>
            <a:spLocks noChangeArrowheads="1"/>
          </p:cNvSpPr>
          <p:nvPr/>
        </p:nvSpPr>
        <p:spPr bwMode="auto">
          <a:xfrm>
            <a:off x="4419600" y="2286000"/>
            <a:ext cx="3276600" cy="257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grpSp>
        <p:nvGrpSpPr>
          <p:cNvPr id="2" name="Group 12"/>
          <p:cNvGrpSpPr>
            <a:grpSpLocks/>
          </p:cNvGrpSpPr>
          <p:nvPr/>
        </p:nvGrpSpPr>
        <p:grpSpPr bwMode="auto">
          <a:xfrm>
            <a:off x="304800" y="228600"/>
            <a:ext cx="2590800" cy="2724150"/>
            <a:chOff x="3456" y="528"/>
            <a:chExt cx="1872" cy="2112"/>
          </a:xfrm>
        </p:grpSpPr>
        <p:sp>
          <p:nvSpPr>
            <p:cNvPr id="18442" name="AutoShape 13"/>
            <p:cNvSpPr>
              <a:spLocks noChangeArrowheads="1"/>
            </p:cNvSpPr>
            <p:nvPr/>
          </p:nvSpPr>
          <p:spPr bwMode="auto">
            <a:xfrm>
              <a:off x="3456" y="528"/>
              <a:ext cx="1872" cy="1680"/>
            </a:xfrm>
            <a:custGeom>
              <a:avLst/>
              <a:gdLst>
                <a:gd name="T0" fmla="*/ 12 w 21600"/>
                <a:gd name="T1" fmla="*/ 5 h 21600"/>
                <a:gd name="T2" fmla="*/ 7 w 21600"/>
                <a:gd name="T3" fmla="*/ 10 h 21600"/>
                <a:gd name="T4" fmla="*/ 2 w 21600"/>
                <a:gd name="T5" fmla="*/ 5 h 21600"/>
                <a:gd name="T6" fmla="*/ 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38100">
              <a:solidFill>
                <a:schemeClr val="tx1"/>
              </a:solidFill>
              <a:miter lim="800000"/>
              <a:headEnd/>
              <a:tailEnd/>
            </a:ln>
          </p:spPr>
          <p:txBody>
            <a:bodyPr wrap="none" anchor="ctr"/>
            <a:lstStyle/>
            <a:p>
              <a:endParaRPr lang="en-US"/>
            </a:p>
          </p:txBody>
        </p:sp>
        <p:sp>
          <p:nvSpPr>
            <p:cNvPr id="18443" name="Text Box 14"/>
            <p:cNvSpPr txBox="1">
              <a:spLocks noChangeArrowheads="1"/>
            </p:cNvSpPr>
            <p:nvPr/>
          </p:nvSpPr>
          <p:spPr bwMode="auto">
            <a:xfrm>
              <a:off x="4464" y="962"/>
              <a:ext cx="288" cy="901"/>
            </a:xfrm>
            <a:prstGeom prst="rect">
              <a:avLst/>
            </a:prstGeom>
            <a:noFill/>
            <a:ln w="38100">
              <a:noFill/>
              <a:miter lim="800000"/>
              <a:headEnd/>
              <a:tailEnd/>
            </a:ln>
          </p:spPr>
          <p:txBody>
            <a:bodyPr>
              <a:spAutoFit/>
            </a:bodyPr>
            <a:lstStyle/>
            <a:p>
              <a:pPr algn="l">
                <a:lnSpc>
                  <a:spcPct val="30000"/>
                </a:lnSpc>
                <a:spcBef>
                  <a:spcPct val="50000"/>
                </a:spcBef>
              </a:pPr>
              <a:r>
                <a:rPr lang="en-US" b="1">
                  <a:latin typeface="Times New Roman" pitchFamily="18" charset="0"/>
                </a:rPr>
                <a:t>+</a:t>
              </a:r>
            </a:p>
            <a:p>
              <a:pPr algn="l">
                <a:lnSpc>
                  <a:spcPct val="30000"/>
                </a:lnSpc>
                <a:spcBef>
                  <a:spcPct val="50000"/>
                </a:spcBef>
              </a:pPr>
              <a:r>
                <a:rPr lang="en-US" b="1">
                  <a:latin typeface="Times New Roman" pitchFamily="18" charset="0"/>
                </a:rPr>
                <a:t>+</a:t>
              </a:r>
            </a:p>
            <a:p>
              <a:pPr algn="l">
                <a:lnSpc>
                  <a:spcPct val="30000"/>
                </a:lnSpc>
                <a:spcBef>
                  <a:spcPct val="50000"/>
                </a:spcBef>
              </a:pPr>
              <a:r>
                <a:rPr lang="en-US" b="1">
                  <a:latin typeface="Times New Roman" pitchFamily="18" charset="0"/>
                </a:rPr>
                <a:t>+ </a:t>
              </a:r>
            </a:p>
            <a:p>
              <a:pPr algn="l">
                <a:lnSpc>
                  <a:spcPct val="30000"/>
                </a:lnSpc>
                <a:spcBef>
                  <a:spcPct val="50000"/>
                </a:spcBef>
              </a:pPr>
              <a:r>
                <a:rPr lang="en-US" b="1">
                  <a:latin typeface="Times New Roman" pitchFamily="18" charset="0"/>
                </a:rPr>
                <a:t>+</a:t>
              </a:r>
            </a:p>
            <a:p>
              <a:pPr algn="l">
                <a:lnSpc>
                  <a:spcPct val="30000"/>
                </a:lnSpc>
                <a:spcBef>
                  <a:spcPct val="50000"/>
                </a:spcBef>
              </a:pPr>
              <a:r>
                <a:rPr lang="en-US" b="1">
                  <a:latin typeface="Times New Roman" pitchFamily="18" charset="0"/>
                </a:rPr>
                <a:t>+</a:t>
              </a:r>
            </a:p>
          </p:txBody>
        </p:sp>
        <p:sp>
          <p:nvSpPr>
            <p:cNvPr id="18444" name="Text Box 15"/>
            <p:cNvSpPr txBox="1">
              <a:spLocks noChangeArrowheads="1"/>
            </p:cNvSpPr>
            <p:nvPr/>
          </p:nvSpPr>
          <p:spPr bwMode="auto">
            <a:xfrm>
              <a:off x="3984" y="912"/>
              <a:ext cx="144" cy="1071"/>
            </a:xfrm>
            <a:prstGeom prst="rect">
              <a:avLst/>
            </a:prstGeom>
            <a:noFill/>
            <a:ln w="38100">
              <a:noFill/>
              <a:miter lim="800000"/>
              <a:headEnd/>
              <a:tailEnd/>
            </a:ln>
          </p:spPr>
          <p:txBody>
            <a:bodyPr>
              <a:spAutoFit/>
            </a:bodyPr>
            <a:lstStyle/>
            <a:p>
              <a:pPr algn="l">
                <a:lnSpc>
                  <a:spcPct val="30000"/>
                </a:lnSpc>
                <a:spcBef>
                  <a:spcPct val="50000"/>
                </a:spcBef>
              </a:pPr>
              <a:r>
                <a:rPr lang="en-US" b="1">
                  <a:latin typeface="Times New Roman" pitchFamily="18" charset="0"/>
                </a:rPr>
                <a:t>- - - - - - - </a:t>
              </a:r>
            </a:p>
          </p:txBody>
        </p:sp>
        <p:sp>
          <p:nvSpPr>
            <p:cNvPr id="18445" name="Line 16"/>
            <p:cNvSpPr>
              <a:spLocks noChangeShapeType="1"/>
            </p:cNvSpPr>
            <p:nvPr/>
          </p:nvSpPr>
          <p:spPr bwMode="auto">
            <a:xfrm>
              <a:off x="4368" y="528"/>
              <a:ext cx="0" cy="1680"/>
            </a:xfrm>
            <a:prstGeom prst="line">
              <a:avLst/>
            </a:prstGeom>
            <a:noFill/>
            <a:ln w="38100">
              <a:solidFill>
                <a:schemeClr val="tx1"/>
              </a:solidFill>
              <a:prstDash val="dash"/>
              <a:round/>
              <a:headEnd/>
              <a:tailEnd/>
            </a:ln>
          </p:spPr>
          <p:txBody>
            <a:bodyPr/>
            <a:lstStyle/>
            <a:p>
              <a:endParaRPr lang="en-US"/>
            </a:p>
          </p:txBody>
        </p:sp>
        <p:sp>
          <p:nvSpPr>
            <p:cNvPr id="18446" name="Text Box 17"/>
            <p:cNvSpPr txBox="1">
              <a:spLocks noChangeArrowheads="1"/>
            </p:cNvSpPr>
            <p:nvPr/>
          </p:nvSpPr>
          <p:spPr bwMode="auto">
            <a:xfrm>
              <a:off x="4080" y="2256"/>
              <a:ext cx="234" cy="384"/>
            </a:xfrm>
            <a:prstGeom prst="rect">
              <a:avLst/>
            </a:prstGeom>
            <a:noFill/>
            <a:ln w="38100">
              <a:solidFill>
                <a:schemeClr val="tx1"/>
              </a:solidFill>
              <a:miter lim="800000"/>
              <a:headEnd/>
              <a:tailEnd/>
            </a:ln>
          </p:spPr>
          <p:txBody>
            <a:bodyPr wrap="none">
              <a:spAutoFit/>
            </a:bodyPr>
            <a:lstStyle/>
            <a:p>
              <a:pPr algn="l"/>
              <a:r>
                <a:rPr lang="en-US" sz="2400">
                  <a:latin typeface="Times New Roman" pitchFamily="18" charset="0"/>
                </a:rPr>
                <a:t>-</a:t>
              </a:r>
            </a:p>
          </p:txBody>
        </p:sp>
        <p:sp>
          <p:nvSpPr>
            <p:cNvPr id="18447" name="Text Box 18"/>
            <p:cNvSpPr txBox="1">
              <a:spLocks noChangeArrowheads="1"/>
            </p:cNvSpPr>
            <p:nvPr/>
          </p:nvSpPr>
          <p:spPr bwMode="auto">
            <a:xfrm>
              <a:off x="4511" y="2256"/>
              <a:ext cx="285" cy="384"/>
            </a:xfrm>
            <a:prstGeom prst="rect">
              <a:avLst/>
            </a:prstGeom>
            <a:noFill/>
            <a:ln w="38100">
              <a:solidFill>
                <a:schemeClr val="tx1"/>
              </a:solidFill>
              <a:miter lim="800000"/>
              <a:headEnd/>
              <a:tailEnd/>
            </a:ln>
          </p:spPr>
          <p:txBody>
            <a:bodyPr wrap="none">
              <a:spAutoFit/>
            </a:bodyPr>
            <a:lstStyle/>
            <a:p>
              <a:pPr algn="l"/>
              <a:r>
                <a:rPr lang="en-US" sz="2400">
                  <a:latin typeface="Times New Roman" pitchFamily="18" charset="0"/>
                </a:rPr>
                <a:t>+</a:t>
              </a:r>
            </a:p>
          </p:txBody>
        </p:sp>
      </p:grpSp>
      <p:sp>
        <p:nvSpPr>
          <p:cNvPr id="18441" name="Rectangle 19"/>
          <p:cNvSpPr>
            <a:spLocks noChangeArrowheads="1"/>
          </p:cNvSpPr>
          <p:nvPr/>
        </p:nvSpPr>
        <p:spPr bwMode="auto">
          <a:xfrm>
            <a:off x="0" y="3276600"/>
            <a:ext cx="3276600" cy="1616075"/>
          </a:xfrm>
          <a:prstGeom prst="rect">
            <a:avLst/>
          </a:prstGeom>
          <a:noFill/>
          <a:ln w="38100" algn="ctr">
            <a:noFill/>
            <a:miter lim="800000"/>
            <a:headEnd/>
            <a:tailEnd/>
          </a:ln>
        </p:spPr>
        <p:txBody>
          <a:bodyPr>
            <a:spAutoFit/>
          </a:bodyPr>
          <a:lstStyle/>
          <a:p>
            <a:r>
              <a:rPr lang="en-US"/>
              <a:t>What are the charged things that run through our body fluids?  Electrolytes!</a:t>
            </a:r>
          </a:p>
          <a:p>
            <a:r>
              <a:rPr lang="en-US"/>
              <a:t>               </a:t>
            </a:r>
            <a:r>
              <a:rPr lang="en-US">
                <a:solidFill>
                  <a:srgbClr val="CC0000"/>
                </a:solidFill>
              </a:rPr>
              <a:t>ions:     Na+    K+    Cl-    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4322</Words>
  <Application>Microsoft Office PowerPoint</Application>
  <PresentationFormat>On-screen Show (4:3)</PresentationFormat>
  <Paragraphs>896</Paragraphs>
  <Slides>65</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69" baseType="lpstr">
      <vt:lpstr>Office Theme</vt:lpstr>
      <vt:lpstr>Image</vt:lpstr>
      <vt:lpstr>Equation</vt:lpstr>
      <vt:lpstr>Bitmap Image</vt:lpstr>
      <vt:lpstr>Potential Across The Cell Membrane  By Dr. Vani Gupta</vt:lpstr>
      <vt:lpstr>Slide 2</vt:lpstr>
      <vt:lpstr>Slide 3</vt:lpstr>
      <vt:lpstr> The membrane potential is due to the sodium ions found in the extracellular matrix and the potassium ions found in the intracellular matrix </vt:lpstr>
      <vt:lpstr>Slide 5</vt:lpstr>
      <vt:lpstr>Slide 6</vt:lpstr>
      <vt:lpstr>Inside of cell is more negative: </vt:lpstr>
      <vt:lpstr>Slide 8</vt:lpstr>
      <vt:lpstr>Electricity</vt:lpstr>
      <vt:lpstr>When dealing with things that are charged ….</vt:lpstr>
      <vt:lpstr>Slide 11</vt:lpstr>
      <vt:lpstr>Slide 12</vt:lpstr>
      <vt:lpstr>Slide 13</vt:lpstr>
      <vt:lpstr>Slide 14</vt:lpstr>
      <vt:lpstr>Slide 15</vt:lpstr>
      <vt:lpstr>Nernst Equation</vt:lpstr>
      <vt:lpstr>Membrane Potential:  Goldman Equation</vt:lpstr>
      <vt:lpstr>   Resting Membrane Potential</vt:lpstr>
      <vt:lpstr>Slide 19</vt:lpstr>
      <vt:lpstr>Slide 20</vt:lpstr>
      <vt:lpstr>How the Resting Membrane Potential is Measured</vt:lpstr>
      <vt:lpstr>Slide 22</vt:lpstr>
      <vt:lpstr>Definitions: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Parts to an action potential: </vt:lpstr>
      <vt:lpstr>Compare LP to AP</vt:lpstr>
      <vt:lpstr>Slide 40</vt:lpstr>
      <vt:lpstr>Slide 41</vt:lpstr>
      <vt:lpstr>Slide 42</vt:lpstr>
      <vt:lpstr>Slide 43</vt:lpstr>
      <vt:lpstr>Slide 44</vt:lpstr>
      <vt:lpstr>Slide 45</vt:lpstr>
      <vt:lpstr>Properties of action potentials</vt:lpstr>
      <vt:lpstr>The AP - membrane permeability</vt:lpstr>
      <vt:lpstr>Slide 48</vt:lpstr>
      <vt:lpstr>Multiple Sclerosis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Across The Cell Membrane  By Dr. Vani Gupta</dc:title>
  <dc:creator>Shahzad</dc:creator>
  <cp:lastModifiedBy>hp</cp:lastModifiedBy>
  <cp:revision>148</cp:revision>
  <dcterms:created xsi:type="dcterms:W3CDTF">2014-09-15T18:22:16Z</dcterms:created>
  <dcterms:modified xsi:type="dcterms:W3CDTF">2014-09-22T05:33:06Z</dcterms:modified>
</cp:coreProperties>
</file>