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MICROANATOMY OF GINGIVA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4038600"/>
          </a:xfrm>
        </p:spPr>
        <p:txBody>
          <a:bodyPr/>
          <a:lstStyle/>
          <a:p>
            <a:pPr marL="609600" indent="-609600" algn="just"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Gingiva consists of two parts : </a:t>
            </a:r>
          </a:p>
          <a:p>
            <a:pPr marL="609600" indent="-609600" algn="just">
              <a:defRPr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990600" lvl="1" indent="-533400" algn="l">
              <a:buClr>
                <a:srgbClr val="990099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Epithelium (stratified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squamous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epithelium)</a:t>
            </a:r>
          </a:p>
          <a:p>
            <a:pPr marL="990600" lvl="1" indent="-533400" algn="l">
              <a:buClr>
                <a:srgbClr val="990099"/>
              </a:buCl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990600" lvl="1" indent="-533400" algn="just">
              <a:buClr>
                <a:srgbClr val="990099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Connective tissue.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Nonkeratin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proteins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858000" cy="4572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Keratolinin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Involucrin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Filaggrin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Corneocytes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82000" cy="39624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Contains bundles of keratin </a:t>
            </a:r>
            <a:r>
              <a:rPr lang="en-US" sz="2800" dirty="0" err="1" smtClean="0"/>
              <a:t>tonofilaments</a:t>
            </a:r>
            <a:r>
              <a:rPr lang="en-US" sz="2800" dirty="0" smtClean="0"/>
              <a:t> in matrix of </a:t>
            </a:r>
            <a:r>
              <a:rPr lang="en-US" sz="2800" dirty="0" err="1" smtClean="0"/>
              <a:t>filaggrin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Surrounded by envelop under the cell membrane.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electron microscopy- reveals that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keratinocytes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interconnected by-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153400" cy="32766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Desmosomes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514350" indent="-514350" algn="just"/>
            <a:endParaRPr lang="en-US" sz="2800" dirty="0" smtClean="0"/>
          </a:p>
          <a:p>
            <a:pPr marL="514350" indent="-514350" algn="just"/>
            <a:r>
              <a:rPr lang="en-US" sz="2800" dirty="0" smtClean="0"/>
              <a:t>2. 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Tight junctions (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zonae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occludens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Nonkeratinocytes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01000" cy="4419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MELANOCYTES-</a:t>
            </a: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1. Are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dendritic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cells</a:t>
            </a: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2. Located in basal and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spinus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layer</a:t>
            </a: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3. Synthesize melanin in the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organells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			called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Premelanosomes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/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Melanosomes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47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LANGERHANS CELL</a:t>
            </a:r>
          </a:p>
          <a:p>
            <a:pPr algn="just"/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60016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Dendritic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cells -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suprabasal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layers.</a:t>
            </a:r>
          </a:p>
          <a:p>
            <a:pPr algn="just">
              <a:buClr>
                <a:srgbClr val="990099"/>
              </a:buClr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2. Belong to Mononuclear phagocyte system</a:t>
            </a:r>
          </a:p>
          <a:p>
            <a:pPr algn="just">
              <a:buClr>
                <a:srgbClr val="990099"/>
              </a:buClr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3. Act as antigen presenting cells (APC)</a:t>
            </a:r>
          </a:p>
          <a:p>
            <a:pPr algn="just">
              <a:buClr>
                <a:srgbClr val="990099"/>
              </a:buClr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4. Contain g-specific granules (</a:t>
            </a:r>
            <a:r>
              <a:rPr lang="en-US" sz="2400" i="1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Birbeck’s</a:t>
            </a:r>
            <a:r>
              <a:rPr lang="en-US" sz="24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granules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which are rod or flask shaped granules.</a:t>
            </a:r>
          </a:p>
          <a:p>
            <a:pPr algn="just">
              <a:buClr>
                <a:srgbClr val="990099"/>
              </a:buClr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5. Marked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ATPase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activity.</a:t>
            </a:r>
          </a:p>
          <a:p>
            <a:pPr algn="just">
              <a:buClr>
                <a:srgbClr val="990099"/>
              </a:buClr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382000" cy="4343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MERKEL  CELL</a:t>
            </a:r>
          </a:p>
          <a:p>
            <a:pPr algn="just"/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Located in deeper layer of epithelium</a:t>
            </a: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2. Tactile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perceptors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3. Free nerve endings.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BASAL LAMINA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305800" cy="43434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Epithelium is joined by underlying connective tissue by a basal lamina.</a:t>
            </a: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Thickness– 300-400 A*</a:t>
            </a: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Lying 400 A* below epithelial basal layer.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8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7924800" cy="1276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 smtClean="0"/>
              <a:t>1. The epithelium of gingiva is: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6477000" cy="4114800"/>
          </a:xfrm>
        </p:spPr>
        <p:txBody>
          <a:bodyPr>
            <a:normAutofit/>
          </a:bodyPr>
          <a:lstStyle/>
          <a:p>
            <a:pPr lvl="0" algn="just"/>
            <a:r>
              <a:rPr lang="en-US" sz="2600" dirty="0" smtClean="0"/>
              <a:t>(a)Simple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epithelium</a:t>
            </a:r>
          </a:p>
          <a:p>
            <a:pPr lvl="0" algn="just"/>
            <a:r>
              <a:rPr lang="en-US" sz="2600" dirty="0" smtClean="0"/>
              <a:t>(b)Stratified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epithelium</a:t>
            </a:r>
          </a:p>
          <a:p>
            <a:pPr lvl="0" algn="just"/>
            <a:r>
              <a:rPr lang="en-US" sz="2600" dirty="0" smtClean="0"/>
              <a:t>(c)Stratified </a:t>
            </a:r>
            <a:r>
              <a:rPr lang="en-US" sz="2600" dirty="0" err="1" smtClean="0"/>
              <a:t>columner</a:t>
            </a:r>
            <a:r>
              <a:rPr lang="en-US" sz="2600" dirty="0" smtClean="0"/>
              <a:t> epithelium</a:t>
            </a:r>
          </a:p>
          <a:p>
            <a:pPr lvl="0" algn="just"/>
            <a:r>
              <a:rPr lang="en-US" sz="2600" dirty="0" smtClean="0"/>
              <a:t>(d)</a:t>
            </a:r>
            <a:r>
              <a:rPr lang="en-US" sz="2600" dirty="0" err="1" smtClean="0"/>
              <a:t>Stratifiedcuboidal</a:t>
            </a:r>
            <a:r>
              <a:rPr lang="en-US" sz="2600" dirty="0" smtClean="0"/>
              <a:t> epithelium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1470025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2. Main protein of gingival epithelium is: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315200" cy="3733800"/>
          </a:xfrm>
        </p:spPr>
        <p:txBody>
          <a:bodyPr/>
          <a:lstStyle/>
          <a:p>
            <a:pPr lvl="0" algn="l"/>
            <a:r>
              <a:rPr lang="en-US" dirty="0" smtClean="0"/>
              <a:t>(a) </a:t>
            </a:r>
            <a:r>
              <a:rPr lang="en-US" dirty="0" err="1" smtClean="0"/>
              <a:t>Keratolinin</a:t>
            </a:r>
            <a:endParaRPr lang="en-US" dirty="0" smtClean="0"/>
          </a:p>
          <a:p>
            <a:pPr lvl="0" algn="l"/>
            <a:r>
              <a:rPr lang="en-US" dirty="0" smtClean="0"/>
              <a:t>(b) Keratin</a:t>
            </a:r>
          </a:p>
          <a:p>
            <a:pPr lvl="0" algn="l"/>
            <a:r>
              <a:rPr lang="en-US" dirty="0" smtClean="0"/>
              <a:t>(c) </a:t>
            </a:r>
            <a:r>
              <a:rPr lang="en-US" dirty="0" err="1" smtClean="0"/>
              <a:t>Involucrin</a:t>
            </a:r>
            <a:endParaRPr lang="en-US" dirty="0" smtClean="0"/>
          </a:p>
          <a:p>
            <a:pPr lvl="0" algn="l"/>
            <a:r>
              <a:rPr lang="en-US" dirty="0" smtClean="0"/>
              <a:t>(d) </a:t>
            </a:r>
            <a:r>
              <a:rPr lang="en-US" dirty="0" err="1" smtClean="0"/>
              <a:t>Filaggrin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GINGIVAL EPITHELIUM  </a:t>
            </a:r>
            <a:b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019800" cy="4419600"/>
          </a:xfrm>
        </p:spPr>
        <p:txBody>
          <a:bodyPr>
            <a:normAutofit/>
          </a:bodyPr>
          <a:lstStyle/>
          <a:p>
            <a:pPr marL="609600" indent="-609600" algn="just"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can be divided into : </a:t>
            </a:r>
          </a:p>
          <a:p>
            <a:pPr marL="609600" indent="-609600" algn="just">
              <a:buClr>
                <a:srgbClr val="990099"/>
              </a:buClr>
              <a:defRPr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Oral / outer Epithelium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faces the oral cavity                          </a:t>
            </a:r>
          </a:p>
          <a:p>
            <a:pPr marL="609600" indent="-609600" algn="just">
              <a:buClr>
                <a:srgbClr val="990099"/>
              </a:buClr>
              <a:defRPr/>
            </a:pP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Sulcular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Epithelium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faces the tooth without  being in contact with it. </a:t>
            </a:r>
          </a:p>
          <a:p>
            <a:pPr marL="609600" indent="-609600" algn="just">
              <a:buClr>
                <a:srgbClr val="990099"/>
              </a:buClr>
              <a:defRPr/>
            </a:pP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Junctional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Epithelium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provides the contact between the tooth and gingiva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4" name="Picture 4" descr="wugus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6096000" y="1371600"/>
            <a:ext cx="2938463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6001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General Aspects Of Gingival Epithelium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pPr marL="609600" indent="-609600" algn="just">
              <a:defRPr/>
            </a:pP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Principal cell type of gingival epithelium is:</a:t>
            </a:r>
          </a:p>
          <a:p>
            <a:pPr marL="609600" indent="-609600" algn="just">
              <a:buClr>
                <a:srgbClr val="990099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Keratinocyte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609600" indent="-609600" algn="just">
              <a:buClr>
                <a:srgbClr val="990099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Non-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keratinocytes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Langerhan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cells </a:t>
            </a: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Merkel cells</a:t>
            </a: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Melanocytes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Inflammatory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Distinct layers or strata of epithelium:</a:t>
            </a:r>
            <a:b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66800" y="2057400"/>
            <a:ext cx="5181600" cy="2133600"/>
          </a:xfrm>
        </p:spPr>
        <p:txBody>
          <a:bodyPr>
            <a:noAutofit/>
          </a:bodyPr>
          <a:lstStyle/>
          <a:p>
            <a:pPr marL="990600" lvl="1" indent="-533400" algn="just">
              <a:buClr>
                <a:srgbClr val="990099"/>
              </a:buClr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A. Stratum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Basale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B.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Startum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Spinosum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C. Stratum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Granulosum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90600" lvl="1" indent="-533400" algn="just">
              <a:buClr>
                <a:srgbClr val="990099"/>
              </a:buClr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D.  Stratum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Corneum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4876800" y="1752600"/>
            <a:ext cx="3657600" cy="315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FUNCTIONS OF GINGIVAL EPITHELIUM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772400" cy="39624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To protect the deep structures.</a:t>
            </a:r>
          </a:p>
          <a:p>
            <a:pPr algn="just"/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Selective interchange with oral environment</a:t>
            </a:r>
          </a:p>
          <a:p>
            <a:pPr algn="just">
              <a:buFont typeface="Arial" pitchFamily="34" charset="0"/>
              <a:buChar char="•"/>
            </a:pP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924800" cy="1447799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Different types of epithelial surface layers</a:t>
            </a:r>
            <a:b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4343400" cy="5029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Orthokeratinization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Complete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keratinization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process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Superficial horny layer similar to that of skin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No nuclei in the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Corneum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Well defined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Granulosum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keratohyaline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granules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15%</a:t>
            </a: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4876800" y="2057400"/>
            <a:ext cx="4038600" cy="3386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077200" cy="1470025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Parakeratinization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4572000" cy="42672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Pyknotic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nuclei in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Corneum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Keratohyaline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granules are disperse not giving rise to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Granulosum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75%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5133975" y="1600200"/>
            <a:ext cx="3552825" cy="453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Non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keratinization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4572000" cy="4267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Superficial cells have viable nuclei</a:t>
            </a: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No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Corneum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and no str.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Granulosum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10%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4953000" y="1828800"/>
            <a:ext cx="4038600" cy="255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599"/>
            <a:ext cx="7772400" cy="457200"/>
          </a:xfrm>
        </p:spPr>
        <p:txBody>
          <a:bodyPr>
            <a:normAutofit fontScale="90000"/>
          </a:bodyPr>
          <a:lstStyle/>
          <a:p>
            <a:pPr algn="just"/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610600" cy="601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protein in gingival epithelium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KERATIN</a:t>
            </a: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composed of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Different polypeptide subunit</a:t>
            </a: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characterized by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Their molecular wt</a:t>
            </a:r>
          </a:p>
          <a:p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Iso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-electric point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95800" y="990600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5800" y="2667000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974592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MICROANATOMY OF GINGIVA</vt:lpstr>
      <vt:lpstr>GINGIVAL EPITHELIUM   </vt:lpstr>
      <vt:lpstr>General Aspects Of Gingival Epithelium</vt:lpstr>
      <vt:lpstr>Distinct layers or strata of epithelium: </vt:lpstr>
      <vt:lpstr>FUNCTIONS OF GINGIVAL EPITHELIUM</vt:lpstr>
      <vt:lpstr>Different types of epithelial surface layers </vt:lpstr>
      <vt:lpstr>Parakeratinization</vt:lpstr>
      <vt:lpstr>Non keratinization  </vt:lpstr>
      <vt:lpstr>Slide 9</vt:lpstr>
      <vt:lpstr>Nonkeratin proteins</vt:lpstr>
      <vt:lpstr>Corneocytes</vt:lpstr>
      <vt:lpstr>In electron microscopy- reveals that keratinocytes are interconnected by-</vt:lpstr>
      <vt:lpstr>Nonkeratinocytes</vt:lpstr>
      <vt:lpstr>Slide 14</vt:lpstr>
      <vt:lpstr>Slide 15</vt:lpstr>
      <vt:lpstr>BASAL LAMINA</vt:lpstr>
      <vt:lpstr>Slide 17</vt:lpstr>
      <vt:lpstr>1. The epithelium of gingiva is: </vt:lpstr>
      <vt:lpstr>2. Main protein of gingival epithelium is: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MICROANATOMY OF GINGIVA</dc:title>
  <dc:creator>RS</dc:creator>
  <cp:lastModifiedBy>a</cp:lastModifiedBy>
  <cp:revision>4</cp:revision>
  <dcterms:created xsi:type="dcterms:W3CDTF">2006-08-16T00:00:00Z</dcterms:created>
  <dcterms:modified xsi:type="dcterms:W3CDTF">2014-09-11T07:58:20Z</dcterms:modified>
</cp:coreProperties>
</file>