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12" d="100"/>
          <a:sy n="112" d="100"/>
        </p:scale>
        <p:origin x="-72" y="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FB8C7-D55D-42CB-8091-7021DBBDA387}" type="datetimeFigureOut">
              <a:rPr lang="en-US" smtClean="0"/>
              <a:pPr/>
              <a:t>5/16/2015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A7326-490F-4BD8-8983-9156AA13E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A7326-490F-4BD8-8983-9156AA13E4A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2665-7961-4A98-A94D-486565F3287D}" type="datetimeFigureOut">
              <a:rPr lang="en-US" smtClean="0"/>
              <a:pPr/>
              <a:t>5/16/2015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857D-9D3E-441D-88D7-13AF29C06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2665-7961-4A98-A94D-486565F3287D}" type="datetimeFigureOut">
              <a:rPr lang="en-US" smtClean="0"/>
              <a:pPr/>
              <a:t>5/16/2015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857D-9D3E-441D-88D7-13AF29C06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2665-7961-4A98-A94D-486565F3287D}" type="datetimeFigureOut">
              <a:rPr lang="en-US" smtClean="0"/>
              <a:pPr/>
              <a:t>5/16/2015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857D-9D3E-441D-88D7-13AF29C06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2665-7961-4A98-A94D-486565F3287D}" type="datetimeFigureOut">
              <a:rPr lang="en-US" smtClean="0"/>
              <a:pPr/>
              <a:t>5/16/2015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857D-9D3E-441D-88D7-13AF29C06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2665-7961-4A98-A94D-486565F3287D}" type="datetimeFigureOut">
              <a:rPr lang="en-US" smtClean="0"/>
              <a:pPr/>
              <a:t>5/16/2015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857D-9D3E-441D-88D7-13AF29C06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2665-7961-4A98-A94D-486565F3287D}" type="datetimeFigureOut">
              <a:rPr lang="en-US" smtClean="0"/>
              <a:pPr/>
              <a:t>5/16/2015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857D-9D3E-441D-88D7-13AF29C06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2665-7961-4A98-A94D-486565F3287D}" type="datetimeFigureOut">
              <a:rPr lang="en-US" smtClean="0"/>
              <a:pPr/>
              <a:t>5/16/2015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857D-9D3E-441D-88D7-13AF29C06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2665-7961-4A98-A94D-486565F3287D}" type="datetimeFigureOut">
              <a:rPr lang="en-US" smtClean="0"/>
              <a:pPr/>
              <a:t>5/16/2015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857D-9D3E-441D-88D7-13AF29C06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2665-7961-4A98-A94D-486565F3287D}" type="datetimeFigureOut">
              <a:rPr lang="en-US" smtClean="0"/>
              <a:pPr/>
              <a:t>5/16/2015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857D-9D3E-441D-88D7-13AF29C06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2665-7961-4A98-A94D-486565F3287D}" type="datetimeFigureOut">
              <a:rPr lang="en-US" smtClean="0"/>
              <a:pPr/>
              <a:t>5/16/2015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857D-9D3E-441D-88D7-13AF29C06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2665-7961-4A98-A94D-486565F3287D}" type="datetimeFigureOut">
              <a:rPr lang="en-US" smtClean="0"/>
              <a:pPr/>
              <a:t>5/16/2015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F4857D-9D3E-441D-88D7-13AF29C06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8E2665-7961-4A98-A94D-486565F3287D}" type="datetimeFigureOut">
              <a:rPr lang="en-US" smtClean="0"/>
              <a:pPr/>
              <a:t>5/16/2015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F4857D-9D3E-441D-88D7-13AF29C06FE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Influence of Systemic Conditions on the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periodontium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Endocrine diseases such as diabetes and hormonal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fluctuations,that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associated with puberty and pregnancy are well known examples of systemic conditions that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adversally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affect the condition of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periodontium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Endocrine disturbances and hormonal fluctuations affect the periodontal tissue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directly,modify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tissue response to local factors and produce anatomic changes in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gingiva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that may favor the plaque accumulation and disease progression.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DIABETES MELLITUS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Diabetes mellitus is an extremely important disease from a periodontal standpoint.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complex metabolic disorder characterized by chronic hyperglycemia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Altered Collagen Metabolism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Chronic hyperglycemia impairs collagen structure and function which may directly affect the integrity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periodontium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Decreased collagen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synthesis,osteoporosis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as well as reduction in alveolar bone height have been demonstrated in diabetic animals.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Chronic hyperglycemia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adversally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affects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synthesis,maturation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maintenance of collagen and extracellular matrix.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hyperglycemic state numerous proteins and matrix molecule undergo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nonenzymatic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glycosylation,resulting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accumulated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glycation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end products(AGEs).</a:t>
            </a:r>
          </a:p>
          <a:p>
            <a:pPr>
              <a:buClr>
                <a:srgbClr val="FF0000"/>
              </a:buClr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Hematologic disorders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blood cells play an essential role in the maintenance of healthy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periodontium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White blood cells (WBCs) are involved in inflammatory reactions and are responsible for cellular defense against microorganisms as well as for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proinflammatory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cytokine release.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Red blood cells(RBCs) are responsible for gas exchange and nutrient supply to the periodontal tissues.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Platelets are necessary for normal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hemostasis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as well as recruitment of cells during inflammation and wound healing.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Disorders of any blood cells or blood forming organs can have a profound effect on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periodontium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Certain oral changes such as hemorrhage may suggest the existence of blood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dyscrasias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However complete diagnosis requires a complete physical examination and a thorough hematologic study.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Hemorrhagic tendencies occur when the normal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hemostatic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mechanisms are disturbed.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Abnormal bleeding from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gingiva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 other areas of the oral mucosa that is difficult to control is an important clinical sign suggesting a hematologic disorder.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Deficiencies in the host immune response may lead to severely destructive periodontal lesion.</a:t>
            </a:r>
          </a:p>
          <a:p>
            <a:pPr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Leucocyte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Neutrophil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disorders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Disorders that affects production or function of leucocytes may result in severe periodontal destruction.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PMNs/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particular plays an important role in bacterial infections because PMNs are the first line of defense.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Quantitative deficiencies of leucocytes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neutropenia,agranulocytosis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are typically associated with a more generalized periodontal destruction affecting all teeth.</a:t>
            </a:r>
          </a:p>
          <a:p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Neutropenia: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Neutropenia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a blood disorder that results in low levels of circulating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a serious condition that may be caused by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diseases,medications,chemicals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infections,idiopathic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conditions or hereditary disorders.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affects as many as one in three patients receiving chemotherapy for cancer.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absolute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neutrophil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count(ANC) of 1000 to 1500 cells/µl is diagnostic for mild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neutropenia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ANC 500 to 1000 cells/µl is considered moderate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neutropenia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ANC less than 500 cells/µl is a severe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neutropenia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Infections are some times difficult to control and may be life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threatening,particularly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severe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neutropenia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Agranulocytosis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Agranulocytosis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 more severe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neutropenia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involvolving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not only the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but also the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basophils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eosinophils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defined as an ANC of less than 100 cells/µl.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characterized by a reduction in the number of circulating granulocytes and results in severe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infections,including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ulcerative necrotizing lesions of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oral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mucosa,skin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gastrointestinal and genitourinary tracts.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 severe forms of the disease are called </a:t>
            </a:r>
            <a:r>
              <a:rPr lang="en-US" sz="20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Neutropenia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Granulocytopenia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Agranulocytosis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has been reported after the administration of drugs such as barbiturates and their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derivatives,aminopyrine,benzene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ring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derivative,gold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salts,sulphonamides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etc.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onset of the disease is accompanied by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fever,malaise,general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weakness,and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sore throat.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Ulceration in the oral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cavity,oropharynx,and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throat is characteristic.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Mucosa shows isolated necrotic patches which are black and gray and are sharply demarcated from adjacent involved areas.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Absence of notable inflammatory reaction caused by lack of granulocytes is striking feature.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Gingival margin may or may not be involved.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Gingival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hemorrhage,necrosis,increased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salivation and fetid odor are accompanying clinical features.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Because infection is a common feature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agranulocytosis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D/D involves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NUG,noma,acute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necrotizing inflammation of the tonsils and diphtheria.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000" dirty="0" smtClean="0">
                <a:solidFill>
                  <a:srgbClr val="FF0000"/>
                </a:solidFill>
              </a:rPr>
              <a:t> Which among below is not a complication of uncontrolled diabetes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a.Retinopathy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b.Neuropathy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c.Retropathy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d.Nephropathy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000" dirty="0" smtClean="0">
                <a:solidFill>
                  <a:srgbClr val="FF0000"/>
                </a:solidFill>
              </a:rPr>
              <a:t> Which among below is not a symptom of diabetes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err="1" smtClean="0"/>
              <a:t>a.Polyphagia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b.Polydipsia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c.Polyurea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d.Anemia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000" dirty="0" smtClean="0">
                <a:solidFill>
                  <a:srgbClr val="FF0000"/>
                </a:solidFill>
              </a:rPr>
              <a:t>Which among below is not a correct statement.</a:t>
            </a:r>
          </a:p>
          <a:p>
            <a:pPr>
              <a:buNone/>
            </a:pP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00B0F0"/>
                </a:solidFill>
              </a:rPr>
              <a:t>The increased susceptibility of diabetic patients to infection is due to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a.Decreased</a:t>
            </a:r>
            <a:r>
              <a:rPr lang="en-US" sz="2000" dirty="0" smtClean="0"/>
              <a:t> bacterial proliferation 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b.Impaired</a:t>
            </a:r>
            <a:r>
              <a:rPr lang="en-US" sz="2000" dirty="0" smtClean="0"/>
              <a:t> </a:t>
            </a:r>
            <a:r>
              <a:rPr lang="en-US" sz="2000" dirty="0" err="1" smtClean="0"/>
              <a:t>chemotaxis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c.Defective</a:t>
            </a:r>
            <a:r>
              <a:rPr lang="en-US" sz="2000" dirty="0" smtClean="0"/>
              <a:t> </a:t>
            </a:r>
            <a:r>
              <a:rPr lang="en-US" sz="2000" dirty="0" err="1" smtClean="0"/>
              <a:t>phagocytosis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d.Decreased</a:t>
            </a:r>
            <a:r>
              <a:rPr lang="en-US" sz="2000" dirty="0" smtClean="0"/>
              <a:t> </a:t>
            </a:r>
            <a:r>
              <a:rPr lang="en-US" sz="2000" dirty="0" err="1" smtClean="0"/>
              <a:t>defence</a:t>
            </a:r>
            <a:r>
              <a:rPr lang="en-US" sz="2000" dirty="0" smtClean="0"/>
              <a:t> mechanism of PMNs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solidFill>
                  <a:srgbClr val="FF0000"/>
                </a:solidFill>
              </a:rPr>
              <a:t>.Which is not seen as oral changes in Diabetes mellitus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a.Cheilosis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b.Mucosal</a:t>
            </a:r>
            <a:r>
              <a:rPr lang="en-US" sz="2000" dirty="0" smtClean="0"/>
              <a:t> drying</a:t>
            </a:r>
          </a:p>
          <a:p>
            <a:pPr>
              <a:buNone/>
            </a:pPr>
            <a:r>
              <a:rPr lang="en-US" sz="2000" dirty="0" err="1" smtClean="0"/>
              <a:t>c.Diminished</a:t>
            </a:r>
            <a:r>
              <a:rPr lang="en-US" sz="2000" dirty="0" smtClean="0"/>
              <a:t> salivary secretion</a:t>
            </a:r>
          </a:p>
          <a:p>
            <a:pPr>
              <a:buNone/>
            </a:pPr>
            <a:r>
              <a:rPr lang="en-US" sz="2000" dirty="0" err="1" smtClean="0"/>
              <a:t>d.Decrease</a:t>
            </a:r>
            <a:r>
              <a:rPr lang="en-US" sz="2000" dirty="0" smtClean="0"/>
              <a:t> in Candida </a:t>
            </a:r>
            <a:r>
              <a:rPr lang="en-US" sz="2000" dirty="0" err="1" smtClean="0"/>
              <a:t>albicans</a:t>
            </a:r>
            <a:r>
              <a:rPr lang="en-US" sz="2000" dirty="0" smtClean="0"/>
              <a:t> population 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5.In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Neutropenia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there 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a. Increased level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neutrophils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b. Decreased level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c. Changes in the shape of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neutrophils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d. No change in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level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Diminished insulin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production,impaired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insulin action or a combination of both result in the inability of glucose to be transported from the bloodstream into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tissues,which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turn results in high blood glucose levels and excretion of sugar in the urine.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Lipid and protein metabolism is altered in diabetes as well.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Uncontrolled diabetes(chronic hyperglycemia) is associated with several long term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complications,including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Microvascular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diseases(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retinopathy,nephropathy,neuropathy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Macrovascular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diseases(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cardiovascular,cerebrovascular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Increased susceptibility to infection.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Poor wound healing.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TYPES OF DIABETES</a:t>
            </a:r>
          </a:p>
          <a:p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Type 1 diabetes </a:t>
            </a:r>
            <a:r>
              <a:rPr lang="en-US" sz="2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mellitus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:Formerly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known as insulin dependent diabetes mellitus(IDDM).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cased by a cell mediated autoimmune destruction of the insulin producing beta cells of the islets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Langerhans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pancreas,which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results in insulin deficiency.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Type I diabetes accounts for 5%-10% of all cases of diabetes and most often occurs in children and young adults.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type of diabetes results from a lack of insulin production, and is very unstable and is difficult to control.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has a marked tendency towards ketosis and coma.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not preceded by obesity and requires injected insulin to be controlled.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Patients with type I diabetes present with  the symptoms traditionally associated with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diabetes,including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polyphagia,polydipsia,polyurea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predisposition to infection.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 II diabetes mellitus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Formerly it was known as non-insulin dependent diabetes mellitus(NIDDM)</a:t>
            </a:r>
          </a:p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It is caused by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peripheral resistance to insulin action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Impaired insulin secretion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Increased glucose production in the liver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insulin producing beta cells in the pancreas are not destroyed by cell mediated autoimmune reaction.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Type II diabetes is most common form of diabetes accounting for 90-95% of all cases and usually has an adult onset.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Individuals often are not aware they have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dieasese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until severe symptoms or complications occurs.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Type II diabetes generally occurs in obese individuals and can often be controlled by diet and oral hypoglycemic agents.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Ketosis and coma are uncommon in type II diabetes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Type II diabetes can present with the same symptoms as type 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diabetes,but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typically in a less severe form.</a:t>
            </a:r>
          </a:p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An additional category of diabetes is hyperglycemia secondary to other diseases or conditions.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primary example of this type of hyperglycemia is gestational diabetes associated with pregnancy.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Gestational diabetes develops in 2%-5% of all pregnancies but disappears after delivery.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Women who have had gestational diabetes are at increased risk of developing type II diabetes later in the life.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Oral Manifestations: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Oral manifestations like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cheilosis,mucosal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drying and cracking ,burning mouth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tongue,diminished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salivary secretions.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Alteration in the flora of oral cavity with greater predominance of Candida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albicans,hemolytic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streptococci,and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staphylococci.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increased rate of dental caries has also been observed in poorly controlled diabetes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Individuals with well controlled diabetes have a normal tissue response, a normally developed dentition and a normal defense against infections and no increase in the incidence of dental caries.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tendency towards enlarged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gingiva,sessile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pedunculated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gingival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polyps,abscess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formation,periodontitis,and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loosened teeth.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Most striking changes in the uncontrolled diabetes are the reduction in the defense mechanism and increased susceptibility to </a:t>
            </a:r>
            <a:r>
              <a:rPr lang="en-US" sz="2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infections,leading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to destructive periodontal disease.</a:t>
            </a:r>
          </a:p>
          <a:p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Periodontal disease is considered to be the sixth complications of diabetes.</a:t>
            </a:r>
          </a:p>
          <a:p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Children with type I diabetes tends to have more destruction around the first molars and incisors than elsewhere.</a:t>
            </a:r>
          </a:p>
          <a:p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But this destruction becomes more generalized at older ages.</a:t>
            </a:r>
          </a:p>
          <a:p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Some investigators have reported that the rate of periodontal destruction appears to be similar for those with diabetes and those without diabetes </a:t>
            </a:r>
            <a:r>
              <a:rPr lang="en-US" sz="2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30 years of age</a:t>
            </a:r>
          </a:p>
          <a:p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After age of 30 years diabetic patients have a greater degree of periodontal destruction.</a:t>
            </a:r>
          </a:p>
          <a:p>
            <a:endParaRPr lang="en-US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patients showing diabetes more than 10 years have greater loss of periodontal support than those with a diabetic history of less than 10 years.</a:t>
            </a:r>
          </a:p>
          <a:p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Frequent periodontal abscess appears to be an important feature of periodontal disease in diabetic patients.</a:t>
            </a:r>
          </a:p>
          <a:p>
            <a:pPr>
              <a:buNone/>
            </a:pPr>
            <a:r>
              <a:rPr lang="en-US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Bacterial pathogens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glucose contents of gingival fluid and blood is higher in individuals with diabetes than in those without diabetes with similar plaque and gingival index.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increased glucose in the gingival fluid and blood of diabetes patients can change the environment of </a:t>
            </a:r>
            <a:r>
              <a:rPr lang="en-US" sz="2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microflora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that can change the severity of periodontal disease observed in those with poorly controlled diabetes.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Patients with type I diabetes mellitus and </a:t>
            </a:r>
            <a:r>
              <a:rPr lang="en-US" sz="2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periodontitis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have been reported to have a </a:t>
            </a:r>
            <a:r>
              <a:rPr lang="en-US" sz="2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subgingival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flora composed mainly of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Capnocytophaga</a:t>
            </a:r>
            <a:r>
              <a:rPr lang="en-US" sz="20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,anaerobic</a:t>
            </a:r>
            <a:r>
              <a:rPr lang="en-US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vibrios</a:t>
            </a:r>
            <a:r>
              <a:rPr lang="en-US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actinomyces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species</a:t>
            </a:r>
            <a:r>
              <a:rPr lang="en-US" sz="2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Porphyromonas</a:t>
            </a:r>
            <a:r>
              <a:rPr lang="en-US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gingivalis</a:t>
            </a:r>
            <a:r>
              <a:rPr lang="en-US" sz="2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Prevotella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intermedia</a:t>
            </a:r>
            <a:r>
              <a:rPr lang="en-US" sz="2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,and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Aggregatibacter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actinomycetemcomitans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which are common in periodontal lesions of individuals without </a:t>
            </a:r>
            <a:r>
              <a:rPr lang="en-US" sz="2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diabetes,are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present in low numbers in those with the disease.</a:t>
            </a:r>
          </a:p>
          <a:p>
            <a:pPr>
              <a:buNone/>
            </a:pPr>
            <a:endParaRPr lang="en-US" sz="2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rgbClr val="FF0000"/>
              </a:buCl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Polymorphonuclear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leukocytes Functions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increased susceptibility of diabetic patients to infection have been caused by deficiency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PMNs,resulting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impaired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chemotaxis,defective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phagocytosis,or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impaired adherence.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patients with poorly controlled diabetes the function of PMNs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monocytes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/macrophages is impaired, as a result the primary defense(PMNs) against periodontal pathogens is diminished and bacterial proliferation increases.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alteretion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immunoglobulin A(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),G(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)or M(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have been found in diabetic patients.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581</TotalTime>
  <Words>1662</Words>
  <Application>Microsoft Office PowerPoint</Application>
  <PresentationFormat>On-screen Show (4:3)</PresentationFormat>
  <Paragraphs>140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Influence of Systemic Conditions on the periodontium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nand Lal</dc:creator>
  <cp:lastModifiedBy>oem</cp:lastModifiedBy>
  <cp:revision>48</cp:revision>
  <dcterms:created xsi:type="dcterms:W3CDTF">2015-03-30T04:36:34Z</dcterms:created>
  <dcterms:modified xsi:type="dcterms:W3CDTF">2015-05-16T06:03:27Z</dcterms:modified>
</cp:coreProperties>
</file>