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6" r:id="rId3"/>
    <p:sldId id="267" r:id="rId4"/>
    <p:sldId id="278" r:id="rId5"/>
    <p:sldId id="268" r:id="rId6"/>
    <p:sldId id="279" r:id="rId7"/>
    <p:sldId id="265" r:id="rId8"/>
    <p:sldId id="282" r:id="rId9"/>
    <p:sldId id="280" r:id="rId10"/>
    <p:sldId id="266" r:id="rId11"/>
    <p:sldId id="284" r:id="rId12"/>
    <p:sldId id="283" r:id="rId13"/>
    <p:sldId id="269" r:id="rId14"/>
    <p:sldId id="286" r:id="rId15"/>
    <p:sldId id="271" r:id="rId16"/>
    <p:sldId id="287" r:id="rId17"/>
    <p:sldId id="272" r:id="rId18"/>
    <p:sldId id="288" r:id="rId19"/>
    <p:sldId id="256" r:id="rId20"/>
    <p:sldId id="257" r:id="rId21"/>
    <p:sldId id="291" r:id="rId22"/>
    <p:sldId id="258" r:id="rId23"/>
    <p:sldId id="259" r:id="rId24"/>
    <p:sldId id="273" r:id="rId25"/>
    <p:sldId id="289" r:id="rId26"/>
    <p:sldId id="264" r:id="rId27"/>
    <p:sldId id="270" r:id="rId28"/>
    <p:sldId id="262" r:id="rId29"/>
    <p:sldId id="27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BAFF93-9287-4F02-83FE-DE2025D014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63C08-5138-40DE-867F-DC9A7695844B}" type="datetimeFigureOut">
              <a:rPr lang="en-US" smtClean="0"/>
              <a:pPr/>
              <a:t>8/25/2015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BA51E-0184-4545-B6EB-B3AD2ED852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457200" y="2590800"/>
            <a:ext cx="8305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Implants </a:t>
            </a:r>
            <a:r>
              <a:rPr lang="en-US" sz="50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and </a:t>
            </a:r>
            <a:r>
              <a:rPr lang="en-US" sz="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Instruments</a:t>
            </a:r>
            <a:endParaRPr lang="en-US" sz="500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ubtitle 3"/>
          <p:cNvSpPr txBox="1">
            <a:spLocks/>
          </p:cNvSpPr>
          <p:nvPr/>
        </p:nvSpPr>
        <p:spPr>
          <a:xfrm>
            <a:off x="4724400" y="5181600"/>
            <a:ext cx="6400800" cy="152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  <a:defRPr/>
            </a:pPr>
            <a:endParaRPr lang="ar-J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5105400"/>
            <a:ext cx="80010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K-NAIL, FIN, TIN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DSC00398VH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8610600" cy="470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bmapAsset_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62175"/>
            <a:ext cx="7757496" cy="6580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:\WORD BOOKS\Bucholz - Rockwood and Green Fractures in Adults 7th_Edition-2010\IV\55 - Tibia and Fibula Fractures_files\C55-FF4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"/>
            <a:ext cx="7802520" cy="6294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4343400"/>
            <a:ext cx="1524000" cy="129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DENHEM PIN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DSC004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3365"/>
            <a:ext cx="8686800" cy="3807635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2286000" y="4343400"/>
            <a:ext cx="1524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 WIRE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4"/>
          <p:cNvSpPr txBox="1">
            <a:spLocks/>
          </p:cNvSpPr>
          <p:nvPr/>
        </p:nvSpPr>
        <p:spPr>
          <a:xfrm>
            <a:off x="2590800" y="4343400"/>
            <a:ext cx="1524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4"/>
          <p:cNvSpPr txBox="1">
            <a:spLocks/>
          </p:cNvSpPr>
          <p:nvPr/>
        </p:nvSpPr>
        <p:spPr>
          <a:xfrm>
            <a:off x="3962400" y="4343400"/>
            <a:ext cx="24384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/>
              <a:t>SHANZ PIN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CORTICAL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Subtitle 4"/>
          <p:cNvSpPr txBox="1">
            <a:spLocks/>
          </p:cNvSpPr>
          <p:nvPr/>
        </p:nvSpPr>
        <p:spPr>
          <a:xfrm>
            <a:off x="7467600" y="4343400"/>
            <a:ext cx="1524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Subtitle 4"/>
          <p:cNvSpPr txBox="1">
            <a:spLocks/>
          </p:cNvSpPr>
          <p:nvPr/>
        </p:nvSpPr>
        <p:spPr>
          <a:xfrm>
            <a:off x="6400800" y="4343400"/>
            <a:ext cx="24384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 smtClean="0"/>
              <a:t>SHANZ PIN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CANCELLOUS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stemin-p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355" y="685800"/>
            <a:ext cx="8656984" cy="5105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SC003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754" y="533400"/>
            <a:ext cx="8772846" cy="4137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-76200"/>
            <a:ext cx="168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PLATES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4953000"/>
            <a:ext cx="879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BROAD</a:t>
            </a:r>
          </a:p>
          <a:p>
            <a:r>
              <a:rPr lang="en-US" b="1" dirty="0" smtClean="0"/>
              <a:t>DCP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49530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1/3 RD</a:t>
            </a:r>
          </a:p>
          <a:p>
            <a:r>
              <a:rPr lang="en-US" b="1" dirty="0" smtClean="0"/>
              <a:t> TUBULAR</a:t>
            </a:r>
          </a:p>
          <a:p>
            <a:r>
              <a:rPr lang="en-US" b="1" dirty="0" smtClean="0"/>
              <a:t>DCP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68666" y="4964668"/>
            <a:ext cx="1156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LC DCP</a:t>
            </a:r>
          </a:p>
          <a:p>
            <a:r>
              <a:rPr lang="en-US" b="1" dirty="0" smtClean="0"/>
              <a:t>SUPERIOR</a:t>
            </a:r>
          </a:p>
          <a:p>
            <a:r>
              <a:rPr lang="en-US" b="1" dirty="0" smtClean="0"/>
              <a:t>SURFACE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49466" y="4953000"/>
            <a:ext cx="1144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LC DCP</a:t>
            </a:r>
          </a:p>
          <a:p>
            <a:r>
              <a:rPr lang="en-US" b="1" dirty="0" smtClean="0"/>
              <a:t>INFERIOR </a:t>
            </a:r>
          </a:p>
          <a:p>
            <a:r>
              <a:rPr lang="en-US" b="1" dirty="0" smtClean="0"/>
              <a:t>SURFACE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77866" y="4964668"/>
            <a:ext cx="830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SMALL</a:t>
            </a:r>
          </a:p>
          <a:p>
            <a:r>
              <a:rPr lang="en-US" b="1" dirty="0" smtClean="0"/>
              <a:t>DCP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76400" y="4953000"/>
            <a:ext cx="1096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NARROW</a:t>
            </a:r>
          </a:p>
          <a:p>
            <a:r>
              <a:rPr lang="en-US" b="1" dirty="0" smtClean="0"/>
              <a:t>DCP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305800" y="4953000"/>
            <a:ext cx="904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RECON </a:t>
            </a:r>
          </a:p>
          <a:p>
            <a:r>
              <a:rPr lang="en-US" b="1" dirty="0" smtClean="0"/>
              <a:t>DCP</a:t>
            </a:r>
            <a:endParaRPr lang="en-US" b="1" dirty="0"/>
          </a:p>
        </p:txBody>
      </p:sp>
      <p:sp>
        <p:nvSpPr>
          <p:cNvPr id="6146" name="AutoShape 2" descr="mk:@MSITStore:E:\Campbell's%20Operative%20Orthopaedics,%2011th%20ed..chm::/HTML/4-u1.0-B978-0-323-03329-9..50053-2--cesec44_files/bbmapAsset_0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user\Desktop\IndianJOrthop_2011_45_5_417_83762_f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1" y="403862"/>
            <a:ext cx="8523172" cy="6073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AO_external_fixa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7687"/>
            <a:ext cx="7315200" cy="548491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143000" y="57150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EXTERNAL FIXATOR TUBULAR ROD AND UNIVERSAL CLAMP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21213482770P10100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1" y="251619"/>
            <a:ext cx="8605308" cy="6453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8311913" cy="2846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4343400"/>
            <a:ext cx="251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BOTH EDGES BEVELLED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USED TO CUT BONE: PERFORM OSTEOTOMIES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177469" y="495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88138" y="510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98807" y="525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3733800"/>
            <a:ext cx="1534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OSTEOTOME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24200" y="3733800"/>
            <a:ext cx="1576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BONE CHISEL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3733800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BONE GOUGE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24200" y="4355068"/>
            <a:ext cx="297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ONLY ONE EDGE IS BEVELLED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USED TO REMOVE PROTRUDING BONE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172200" y="43434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CONCAVE BLADED CHISEL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USED TO CUT ON ROUND BONES OR TO MAKE ROUND HOLES IN A BONE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What does the examiner expect…?</a:t>
            </a:r>
            <a:r>
              <a:rPr lang="en-US" sz="4000" dirty="0">
                <a:solidFill>
                  <a:schemeClr val="bg2"/>
                </a:solidFill>
              </a:rPr>
              <a:t/>
            </a:r>
            <a:br>
              <a:rPr lang="en-US" sz="4000" dirty="0">
                <a:solidFill>
                  <a:schemeClr val="bg2"/>
                </a:solidFill>
              </a:rPr>
            </a:b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Ability to identify</a:t>
            </a:r>
          </a:p>
          <a:p>
            <a:r>
              <a:rPr lang="en-US" sz="2800" dirty="0"/>
              <a:t>Ability to categorize</a:t>
            </a:r>
          </a:p>
          <a:p>
            <a:r>
              <a:rPr lang="en-US" sz="2800" dirty="0"/>
              <a:t>Method to use</a:t>
            </a:r>
          </a:p>
          <a:p>
            <a:r>
              <a:rPr lang="en-US" sz="2800" dirty="0"/>
              <a:t>Related surgical procedures</a:t>
            </a:r>
          </a:p>
        </p:txBody>
      </p:sp>
      <p:pic>
        <p:nvPicPr>
          <p:cNvPr id="241668" name="Picture 4" descr="# 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9435" b="13208"/>
          <a:stretch>
            <a:fillRect/>
          </a:stretch>
        </p:blipFill>
        <p:spPr>
          <a:xfrm>
            <a:off x="5051425" y="1806575"/>
            <a:ext cx="3841750" cy="4038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2400" y="228600"/>
            <a:ext cx="8778876" cy="6129992"/>
            <a:chOff x="152400" y="228600"/>
            <a:chExt cx="8778876" cy="6129992"/>
          </a:xfrm>
        </p:grpSpPr>
        <p:pic>
          <p:nvPicPr>
            <p:cNvPr id="1026" name="Picture 2" descr="C:\Users\user\Desktop\New folder (5)\2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228600"/>
              <a:ext cx="8702676" cy="3806825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152400" y="4419600"/>
              <a:ext cx="441582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DOUBLE ACTION BONE CUTTER</a:t>
              </a:r>
            </a:p>
            <a:p>
              <a:r>
                <a:rPr lang="en-US" sz="2000" dirty="0" smtClean="0"/>
                <a:t>STRAIGHT/CURVED</a:t>
              </a:r>
            </a:p>
            <a:p>
              <a:endParaRPr lang="en-US" sz="2000" b="1" dirty="0" smtClean="0"/>
            </a:p>
            <a:p>
              <a:pPr>
                <a:buFont typeface="Arial" pitchFamily="34" charset="0"/>
                <a:buChar char="•"/>
              </a:pPr>
              <a:r>
                <a:rPr lang="en-US" sz="2000" dirty="0" smtClean="0"/>
                <a:t>SINGLE STRAIGHT CUTTING EDGE</a:t>
              </a:r>
            </a:p>
            <a:p>
              <a:pPr>
                <a:buFont typeface="Arial" pitchFamily="34" charset="0"/>
                <a:buChar char="•"/>
              </a:pPr>
              <a:endParaRPr lang="en-US" sz="20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sz="2000" dirty="0" smtClean="0"/>
                <a:t>USED TO CUT BONE INTO SMALL PIECES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69530" y="4419600"/>
              <a:ext cx="364587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DOUBLE ACTION BONE NIBBLER</a:t>
              </a:r>
            </a:p>
            <a:p>
              <a:r>
                <a:rPr lang="en-US" sz="2000" dirty="0" smtClean="0"/>
                <a:t>STRAIGHT/CURVED</a:t>
              </a:r>
            </a:p>
            <a:p>
              <a:endParaRPr lang="en-US" sz="2000" b="1" dirty="0" smtClean="0"/>
            </a:p>
            <a:p>
              <a:pPr>
                <a:buFont typeface="Arial" pitchFamily="34" charset="0"/>
                <a:buChar char="•"/>
              </a:pPr>
              <a:r>
                <a:rPr lang="en-US" sz="2000" dirty="0" smtClean="0"/>
                <a:t>MOUTH SHAPED CUTTING EDGE</a:t>
              </a:r>
            </a:p>
            <a:p>
              <a:pPr>
                <a:buFont typeface="Arial" pitchFamily="34" charset="0"/>
                <a:buChar char="•"/>
              </a:pPr>
              <a:endParaRPr lang="en-US" sz="20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sz="2000" dirty="0" smtClean="0"/>
                <a:t>USED TO NIBBLE BONE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DSC028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8642" y="387976"/>
            <a:ext cx="8929158" cy="6089024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256" y="152400"/>
            <a:ext cx="7967488" cy="3810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1" y="4191000"/>
            <a:ext cx="350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PERIOSTEUM ELEVATOR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USED TO LIFT UP PERIOSTEUM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SUBPERIOSTEAL PLANE HAS NO NV BUNDLE: SAFE FOR SURGEON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4191000"/>
            <a:ext cx="350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BONE GOUGE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CONCAVE BLADED CHISTLE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USED FOR CUTTING A ROUND BONE OR MAKING A ROUND HOLE IN BONE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4953000"/>
            <a:ext cx="2057400" cy="17526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USED TO TIGHTEN THE SCREWS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6" name="Picture 5" descr="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875" y="289554"/>
            <a:ext cx="8714250" cy="2987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343400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SCREW DRIVER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267200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BONE FILER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655307" y="4267200"/>
            <a:ext cx="2107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BONE CURETTE</a:t>
            </a:r>
            <a:endParaRPr lang="en-US" sz="2400" dirty="0"/>
          </a:p>
        </p:txBody>
      </p:sp>
      <p:sp>
        <p:nvSpPr>
          <p:cNvPr id="10" name="Subtitle 4"/>
          <p:cNvSpPr txBox="1">
            <a:spLocks/>
          </p:cNvSpPr>
          <p:nvPr/>
        </p:nvSpPr>
        <p:spPr>
          <a:xfrm>
            <a:off x="3581400" y="4953000"/>
            <a:ext cx="2057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 TO SMOOTHEN THE POINTED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MARGIN OF FRACTURE END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4"/>
          <p:cNvSpPr txBox="1">
            <a:spLocks/>
          </p:cNvSpPr>
          <p:nvPr/>
        </p:nvSpPr>
        <p:spPr>
          <a:xfrm>
            <a:off x="6705600" y="4953000"/>
            <a:ext cx="2057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 TO CLEAN THE CAVITIES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BONE AND ALSO THE FRACTURE ENDS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artery-force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76200"/>
            <a:ext cx="3657601" cy="3657601"/>
          </a:xfrm>
          <a:prstGeom prst="rect">
            <a:avLst/>
          </a:prstGeom>
          <a:noFill/>
        </p:spPr>
      </p:pic>
      <p:pic>
        <p:nvPicPr>
          <p:cNvPr id="7173" name="Picture 5" descr="C:\Users\user\Desktop\spencer-wells-artery-forceps-250x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3657600" cy="3657600"/>
          </a:xfrm>
          <a:prstGeom prst="rect">
            <a:avLst/>
          </a:prstGeom>
          <a:noFill/>
        </p:spPr>
      </p:pic>
      <p:sp>
        <p:nvSpPr>
          <p:cNvPr id="16" name="Subtitle 11"/>
          <p:cNvSpPr txBox="1">
            <a:spLocks/>
          </p:cNvSpPr>
          <p:nvPr/>
        </p:nvSpPr>
        <p:spPr>
          <a:xfrm>
            <a:off x="4953000" y="3733800"/>
            <a:ext cx="3657600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KOCHER FORCEPS</a:t>
            </a:r>
          </a:p>
          <a:p>
            <a:pPr lvl="0" algn="ctr">
              <a:spcBef>
                <a:spcPct val="20000"/>
              </a:spcBef>
            </a:pPr>
            <a:r>
              <a:rPr lang="en-US" sz="2150" dirty="0" smtClean="0"/>
              <a:t>A TWO-BLADED INSTRUMENT WITH A HANDLE FOR COMPRESSING OR GRASPING TISSUES IN SURGICAL OPERATIONS, AND FOR HANDLING STERILE DRESSINGS, ETC.</a:t>
            </a:r>
            <a:endParaRPr kumimoji="0" lang="en-US" sz="21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ubtitle 11"/>
          <p:cNvSpPr txBox="1">
            <a:spLocks/>
          </p:cNvSpPr>
          <p:nvPr/>
        </p:nvSpPr>
        <p:spPr>
          <a:xfrm>
            <a:off x="609600" y="3733800"/>
            <a:ext cx="3657600" cy="2819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ARTERY FORCEPS</a:t>
            </a:r>
          </a:p>
          <a:p>
            <a:pPr lvl="0" algn="ctr">
              <a:spcBef>
                <a:spcPct val="20000"/>
              </a:spcBef>
            </a:pPr>
            <a:r>
              <a:rPr lang="en-US" sz="2150" dirty="0" smtClean="0"/>
              <a:t>USED FOR GRASPING, COMPRESSING, AND HOLDING THE END OF AN ARTERY DURING LIGATION. GENERALLY SELF-LOCKING, ITS HANDLES ARE SCISSORLIKE. ALSO CALLED HEMOSTATIC FORCEPS.</a:t>
            </a:r>
            <a:endParaRPr kumimoji="0" lang="en-US" sz="215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Medical_Instruments_O&amp;G_Upper-Long_straight_haemostatic_forceps_Lower-Kocher's_haemostatic_forcep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9618" y="186532"/>
            <a:ext cx="8387291" cy="6290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7800" y="5486400"/>
            <a:ext cx="6400800" cy="137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CZERNY RETRACTOR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user\Desktop\czerny-retra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6781800" cy="5086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4495800"/>
            <a:ext cx="3733800" cy="1143000"/>
          </a:xfrm>
        </p:spPr>
        <p:txBody>
          <a:bodyPr/>
          <a:lstStyle/>
          <a:p>
            <a:r>
              <a:rPr lang="en-US" dirty="0" smtClean="0"/>
              <a:t>ALLIS FORCEPS</a:t>
            </a:r>
            <a:endParaRPr lang="en-US" dirty="0"/>
          </a:p>
        </p:txBody>
      </p:sp>
      <p:pic>
        <p:nvPicPr>
          <p:cNvPr id="6" name="Picture 5" descr="F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087" y="304800"/>
            <a:ext cx="8369825" cy="381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1"/>
            <a:ext cx="86106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4629090"/>
            <a:ext cx="10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MALLET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85864" y="4629090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T- HANDLE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17902" y="4629090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HAND DRILL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GENERAL BACKHAUS TOWEL CLI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3" y="152400"/>
            <a:ext cx="4471613" cy="3352800"/>
          </a:xfrm>
          <a:prstGeom prst="rect">
            <a:avLst/>
          </a:prstGeom>
          <a:noFill/>
        </p:spPr>
      </p:pic>
      <p:pic>
        <p:nvPicPr>
          <p:cNvPr id="9219" name="Picture 3" descr="C:\Users\user\Desktop\BP Handle without Bla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2400"/>
            <a:ext cx="4419600" cy="3315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62000" y="38100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TOWEL CIP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38100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BP HANDLE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5029200" y="3810000"/>
            <a:ext cx="3352800" cy="914400"/>
            <a:chOff x="4953000" y="3810000"/>
            <a:chExt cx="3352800" cy="914400"/>
          </a:xfrm>
        </p:grpSpPr>
        <p:sp>
          <p:nvSpPr>
            <p:cNvPr id="13" name="Rectangle 12"/>
            <p:cNvSpPr/>
            <p:nvPr/>
          </p:nvSpPr>
          <p:spPr>
            <a:xfrm>
              <a:off x="5562600" y="3810000"/>
              <a:ext cx="19812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3000" y="3810000"/>
              <a:ext cx="3352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BARD PARKER HANDLE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14800" y="304799"/>
            <a:ext cx="4343400" cy="3295651"/>
          </a:xfrm>
        </p:spPr>
        <p:txBody>
          <a:bodyPr/>
          <a:lstStyle/>
          <a:p>
            <a:r>
              <a:rPr lang="en-US" dirty="0" smtClean="0"/>
              <a:t>AUSTIN MOORE PROSTHESIS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191000" y="2819400"/>
            <a:ext cx="4343400" cy="2819400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UNIPOLAR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FENESTRATINS FOR BONE GRAFT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USED IN HEMIREPLACEMENT OF HIP JOINT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DSC00410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3810000" cy="6202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esktop\IndianJOrthop_2012_46_3_297_96387_u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0257"/>
            <a:ext cx="8839200" cy="6409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31307" y="2600300"/>
            <a:ext cx="6757463" cy="122069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4648200"/>
            <a:ext cx="7924800" cy="1905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DHS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USED TO FIX INTERTROCHANTERIC HIP FRACTURES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DSC00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360" y="469082"/>
            <a:ext cx="5167795" cy="3917463"/>
          </a:xfrm>
          <a:prstGeom prst="rect">
            <a:avLst/>
          </a:prstGeom>
        </p:spPr>
      </p:pic>
      <p:pic>
        <p:nvPicPr>
          <p:cNvPr id="8" name="Picture 3" descr="DSC0280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737" b="12962"/>
          <a:stretch>
            <a:fillRect/>
          </a:stretch>
        </p:blipFill>
        <p:spPr>
          <a:xfrm>
            <a:off x="2209800" y="457200"/>
            <a:ext cx="6572204" cy="392934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WORD BOOKS\Bucholz - Rockwood and Green Fractures in Adults 7th_Edition-2010\IV\48 - Intertrochanteric Fractures_files\C48-FF2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334"/>
            <a:ext cx="7086600" cy="6896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SC00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763000" cy="36416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6200" y="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SCREWS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4343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44196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CORTICAL SCREW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441960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PARTIALLY THREADED CANCELLO-US SCREW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10200" y="4419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MALLEOLAR SCREW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05600" y="4419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INTERLOCKING BOLT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19400" y="443847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FULLY THREADED CANCELLO-US SCREW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114800" y="44196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PARTIALLY THREADED CANCELLO-US CANNULATEDSCREW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924800" y="44196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RICHARD SCREW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7" name="Picture 3" descr="DSC028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1" y="467664"/>
            <a:ext cx="8700558" cy="5933136"/>
          </a:xfrm>
          <a:noFill/>
          <a:ln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WORD BOOKS\Bucholz - Rockwood and Green Fractures in Adults 7th_Edition-2010\IV\47 - Femoral Neck Fractures_files\C47-FF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90" y="648628"/>
            <a:ext cx="9131910" cy="52949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315</Words>
  <Application>Microsoft Office PowerPoint</Application>
  <PresentationFormat>On-screen Show (4:3)</PresentationFormat>
  <Paragraphs>99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Comic Sans MS</vt:lpstr>
      <vt:lpstr>Wingdings 2</vt:lpstr>
      <vt:lpstr>Office Theme</vt:lpstr>
      <vt:lpstr>PowerPoint Presentation</vt:lpstr>
      <vt:lpstr>What does the examiner expect…? </vt:lpstr>
      <vt:lpstr>AUSTIN MOORE PROSTHESIS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VINEET KUMAR</cp:lastModifiedBy>
  <cp:revision>32</cp:revision>
  <dcterms:created xsi:type="dcterms:W3CDTF">2012-01-08T18:46:52Z</dcterms:created>
  <dcterms:modified xsi:type="dcterms:W3CDTF">2015-08-25T04:17:31Z</dcterms:modified>
</cp:coreProperties>
</file>