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419" r:id="rId2"/>
    <p:sldId id="315" r:id="rId3"/>
    <p:sldId id="319" r:id="rId4"/>
    <p:sldId id="316" r:id="rId5"/>
    <p:sldId id="279" r:id="rId6"/>
    <p:sldId id="314" r:id="rId7"/>
    <p:sldId id="318" r:id="rId8"/>
    <p:sldId id="389" r:id="rId9"/>
    <p:sldId id="390" r:id="rId10"/>
    <p:sldId id="391" r:id="rId11"/>
    <p:sldId id="392" r:id="rId12"/>
    <p:sldId id="393" r:id="rId13"/>
    <p:sldId id="394" r:id="rId14"/>
    <p:sldId id="303" r:id="rId15"/>
    <p:sldId id="280" r:id="rId16"/>
    <p:sldId id="282" r:id="rId17"/>
    <p:sldId id="401" r:id="rId18"/>
    <p:sldId id="402" r:id="rId19"/>
    <p:sldId id="431" r:id="rId20"/>
    <p:sldId id="283" r:id="rId21"/>
    <p:sldId id="408" r:id="rId22"/>
    <p:sldId id="288" r:id="rId23"/>
    <p:sldId id="403" r:id="rId24"/>
    <p:sldId id="404" r:id="rId25"/>
    <p:sldId id="290" r:id="rId26"/>
    <p:sldId id="387" r:id="rId27"/>
    <p:sldId id="311" r:id="rId28"/>
    <p:sldId id="313" r:id="rId29"/>
    <p:sldId id="361" r:id="rId30"/>
    <p:sldId id="302" r:id="rId31"/>
    <p:sldId id="292" r:id="rId32"/>
    <p:sldId id="433" r:id="rId33"/>
    <p:sldId id="293" r:id="rId34"/>
    <p:sldId id="432" r:id="rId35"/>
    <p:sldId id="424" r:id="rId36"/>
    <p:sldId id="294" r:id="rId37"/>
    <p:sldId id="435" r:id="rId38"/>
    <p:sldId id="295" r:id="rId39"/>
    <p:sldId id="296" r:id="rId40"/>
    <p:sldId id="298" r:id="rId41"/>
    <p:sldId id="354" r:id="rId42"/>
    <p:sldId id="398" r:id="rId43"/>
    <p:sldId id="357" r:id="rId44"/>
    <p:sldId id="397" r:id="rId45"/>
    <p:sldId id="360" r:id="rId46"/>
    <p:sldId id="299" r:id="rId47"/>
    <p:sldId id="300" r:id="rId48"/>
    <p:sldId id="421" r:id="rId49"/>
    <p:sldId id="383" r:id="rId50"/>
    <p:sldId id="417" r:id="rId51"/>
    <p:sldId id="434" r:id="rId52"/>
    <p:sldId id="41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32DDA-A6EA-4C2B-B27C-5FE6CBCF9FC9}" type="datetimeFigureOut">
              <a:rPr lang="en-IN" smtClean="0"/>
              <a:pPr/>
              <a:t>29-03-2016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B8DB4-F844-4F1F-8D55-927152DD055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968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Prosthetic%20valve\GEMS_IMG\2014_SEP\gaurav\02_09_2014_10_36_17\movie00001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Prosthetic%20valve\GEMS_IMG\2014_SEP\gaurav\02_09_2014_10_36_17\movie00003.wm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hp\Desktop\Prosthetic%20valve\GEMS_IMG\2014_SEP\gaurav\02_09_2014_10_36_17\movie00006.wmv" TargetMode="External"/><Relationship Id="rId1" Type="http://schemas.openxmlformats.org/officeDocument/2006/relationships/video" Target="file:///C:\Users\hp\Desktop\Prosthetic%20valve\GEMS_IMG\2014_SEP\gaurav\02_09_2014_10_36_17\movie00004.wmv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Prosthetic%20valve\GEMS_IMG\2014_SEP\gaurav\02_09_2014_10_36_17\movie00009.wm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Prosthetic%20valve\GEMS_IMG\2014_SEP\gaurav\02_09_2014_10_36_17\movie00011.wm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Prosthetic%20valve\GEMS_IMG\2014_SEP\gaurav_p2\02_09_2014_10_58_23\movie00001.wmv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Prosthetic%20valve\GEMS_IMG\2014_SEP\gaurav_p2\02_09_2014_10_58_23\movie00002.wmv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Prosthetic%20valve\GEMS_IMG\2014_SEP\gaurav_p2\02_09_2014_10_58_23\movie00003.wmv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Prosthetic%20valve\GEMS_IMG\2014_SEP\gaurav_3\02_09_2014_11_09_39\movie00001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Prosthetic%20valve\GEMS_IMG\2014_SEP\gaurav_3\02_09_2014_11_09_39\movie00003.wmv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Prosthetic%20valve\GEMS_IMG\2014_SEP\gaurav_3\02_09_2014_11_15_45\movie00001.wmv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Prosthetic%20valve\GEMS_IMG\2014_SEP\gaurav_3\02_09_2014_11_15_45\movie00002.wmv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esktop\Prosthetic%20valve\GEMS_IMG\2014_SEP\gaurav_4\02_09_2014_11_23_25\movie00002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Thanks …………</a:t>
            </a:r>
            <a:endParaRPr lang="en-IN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35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304800" y="0"/>
            <a:ext cx="9448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/>
              <a:t>Echocardiographic</a:t>
            </a:r>
            <a:r>
              <a:rPr lang="en-US" sz="4400" b="1" dirty="0" smtClean="0"/>
              <a:t>  Evaluation  Of  Prosthetic  Cardiac  Valves </a:t>
            </a:r>
            <a:endParaRPr lang="en-IN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Dr</a:t>
            </a:r>
            <a:r>
              <a:rPr lang="en-US" b="1" dirty="0" smtClean="0">
                <a:solidFill>
                  <a:schemeClr val="tx1"/>
                </a:solidFill>
              </a:rPr>
              <a:t> Gaurav </a:t>
            </a:r>
            <a:r>
              <a:rPr lang="en-US" b="1" dirty="0" smtClean="0">
                <a:solidFill>
                  <a:schemeClr val="tx1"/>
                </a:solidFill>
              </a:rPr>
              <a:t>Kumar </a:t>
            </a:r>
            <a:r>
              <a:rPr lang="en-US" b="1" dirty="0" smtClean="0">
                <a:solidFill>
                  <a:schemeClr val="tx1"/>
                </a:solidFill>
              </a:rPr>
              <a:t>Chaudhary MD,DM( Cardiology) </a:t>
            </a:r>
          </a:p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Assistant Professor  </a:t>
            </a:r>
          </a:p>
          <a:p>
            <a:pPr lvl="0"/>
            <a:r>
              <a:rPr lang="en-US" sz="1600" b="1" dirty="0" smtClean="0">
                <a:solidFill>
                  <a:schemeClr val="tx1"/>
                </a:solidFill>
              </a:rPr>
              <a:t>  Department  of Cardiology </a:t>
            </a:r>
          </a:p>
          <a:p>
            <a:pPr lvl="0"/>
            <a:r>
              <a:rPr lang="en-US" sz="1600" b="1" dirty="0" smtClean="0">
                <a:solidFill>
                  <a:schemeClr val="tx1"/>
                </a:solidFill>
              </a:rPr>
              <a:t>King George Medical University ,Lucknow </a:t>
            </a:r>
          </a:p>
          <a:p>
            <a:pPr lvl="0"/>
            <a:r>
              <a:rPr lang="en-US" sz="2000" b="1" dirty="0">
                <a:solidFill>
                  <a:schemeClr val="tx1"/>
                </a:solidFill>
              </a:rPr>
              <a:t>a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/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66858" y="5834743"/>
            <a:ext cx="2133600" cy="9906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Cardiology Department K.G.M.U</a:t>
            </a:r>
            <a:endParaRPr lang="en-IN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IMG-0003-0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7391400" cy="5043817"/>
          </a:xfrm>
        </p:spPr>
      </p:pic>
      <p:sp>
        <p:nvSpPr>
          <p:cNvPr id="5" name="Rectangle 4"/>
          <p:cNvSpPr/>
          <p:nvPr/>
        </p:nvSpPr>
        <p:spPr>
          <a:xfrm>
            <a:off x="3352800" y="56388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OC,CC Sharp </a:t>
            </a:r>
            <a:endParaRPr lang="en-IN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71600" y="3810000"/>
            <a:ext cx="1752600" cy="2286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52600" y="3581400"/>
            <a:ext cx="14478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0003-0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6934200" cy="4731828"/>
          </a:xfrm>
        </p:spPr>
      </p:pic>
      <p:sp>
        <p:nvSpPr>
          <p:cNvPr id="5" name="Rectangle 4"/>
          <p:cNvSpPr/>
          <p:nvPr/>
        </p:nvSpPr>
        <p:spPr>
          <a:xfrm>
            <a:off x="1295400" y="5029200"/>
            <a:ext cx="3048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PG/MG= 3.5/2.2 mm Hg 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0003-0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10400" cy="4783826"/>
          </a:xfrm>
        </p:spPr>
      </p:pic>
      <p:sp>
        <p:nvSpPr>
          <p:cNvPr id="6" name="Rectangle 5"/>
          <p:cNvSpPr/>
          <p:nvPr/>
        </p:nvSpPr>
        <p:spPr>
          <a:xfrm>
            <a:off x="1295400" y="5029200"/>
            <a:ext cx="3048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MVA =3.6 cm2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4489"/>
          <a:stretch>
            <a:fillRect/>
          </a:stretch>
        </p:blipFill>
        <p:spPr bwMode="auto">
          <a:xfrm>
            <a:off x="914400" y="716280"/>
            <a:ext cx="777240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5800" y="54102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Recommendations for Evaluation of Prosthetic Valves With Echocardiography and Doppler Ultrasound, JASE 2009 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7620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6" name="Oval 5"/>
          <p:cNvSpPr/>
          <p:nvPr/>
        </p:nvSpPr>
        <p:spPr>
          <a:xfrm>
            <a:off x="6858000" y="1828800"/>
            <a:ext cx="1143000" cy="2209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dirty="0" smtClean="0"/>
              <a:t>Case 2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yr male Post DVR (MVR+AVR ) , SJM ,August 2014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Case 2</a:t>
            </a:r>
            <a:endParaRPr lang="en-IN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0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5791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1752600" y="6019800"/>
            <a:ext cx="3505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Normal leaflet excursion ,posterior leaflet ?Calcification/</a:t>
            </a:r>
            <a:r>
              <a:rPr lang="en-US" b="1" dirty="0" err="1" smtClean="0"/>
              <a:t>Pannus</a:t>
            </a:r>
            <a:r>
              <a:rPr lang="en-US" b="1" dirty="0" smtClean="0"/>
              <a:t>  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0000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49124"/>
            <a:ext cx="8915400" cy="57197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1676400" y="5867400"/>
            <a:ext cx="3505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Normal leaflet excursion  with acoustic shadowing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52600"/>
            <a:ext cx="8534400" cy="4513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10" dirty="0" smtClean="0"/>
              <a:t>Fibrous </a:t>
            </a:r>
            <a:r>
              <a:rPr lang="en-US" sz="2210" dirty="0" err="1"/>
              <a:t>pannus</a:t>
            </a:r>
            <a:r>
              <a:rPr lang="en-US" sz="2210" dirty="0"/>
              <a:t>, </a:t>
            </a:r>
            <a:r>
              <a:rPr lang="en-US" sz="2210" dirty="0" smtClean="0"/>
              <a:t> </a:t>
            </a:r>
            <a:r>
              <a:rPr lang="en-US" sz="2210" dirty="0"/>
              <a:t>is usually annular in </a:t>
            </a:r>
            <a:r>
              <a:rPr lang="en-US" sz="2210" dirty="0" smtClean="0"/>
              <a:t>location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1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10" dirty="0" err="1" smtClean="0"/>
              <a:t>Pannus</a:t>
            </a:r>
            <a:r>
              <a:rPr lang="en-US" sz="2210" dirty="0" smtClean="0"/>
              <a:t> </a:t>
            </a:r>
            <a:r>
              <a:rPr lang="en-US" sz="2210" dirty="0"/>
              <a:t>formation is more frequent on aortic than on mitral </a:t>
            </a:r>
            <a:r>
              <a:rPr lang="en-US" sz="2210" dirty="0" smtClean="0"/>
              <a:t>prostheses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1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10" dirty="0" smtClean="0"/>
              <a:t>On </a:t>
            </a:r>
            <a:r>
              <a:rPr lang="en-US" sz="2210" dirty="0"/>
              <a:t>mitral prosthetic valves, they most often occur on the atrial side of the </a:t>
            </a:r>
            <a:r>
              <a:rPr lang="en-US" sz="2210" dirty="0" smtClean="0"/>
              <a:t>prosthesis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1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210" dirty="0"/>
              <a:t>Typically presenting as a very dense immobile echo, </a:t>
            </a:r>
            <a:r>
              <a:rPr lang="en-US" sz="2210" dirty="0" err="1"/>
              <a:t>pannus</a:t>
            </a:r>
            <a:r>
              <a:rPr lang="en-US" sz="2210" dirty="0"/>
              <a:t> are typically </a:t>
            </a:r>
            <a:r>
              <a:rPr lang="en-US" sz="2210" dirty="0" smtClean="0"/>
              <a:t>seen in  </a:t>
            </a:r>
            <a:r>
              <a:rPr lang="en-US" sz="2210" dirty="0"/>
              <a:t>patients with </a:t>
            </a:r>
            <a:endParaRPr lang="en-US" sz="221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1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210" dirty="0" smtClean="0"/>
              <a:t> Normal </a:t>
            </a:r>
            <a:r>
              <a:rPr lang="en-US" sz="2210" dirty="0"/>
              <a:t>anticoagulation profile </a:t>
            </a:r>
            <a:endParaRPr lang="en-US" sz="221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210" dirty="0" smtClean="0"/>
              <a:t> </a:t>
            </a:r>
            <a:r>
              <a:rPr lang="en-US" sz="2210" dirty="0" err="1" smtClean="0"/>
              <a:t>Subacute</a:t>
            </a:r>
            <a:r>
              <a:rPr lang="en-US" sz="2210" dirty="0" smtClean="0"/>
              <a:t> </a:t>
            </a:r>
            <a:r>
              <a:rPr lang="en-US" sz="2210" dirty="0"/>
              <a:t>or chronic </a:t>
            </a:r>
            <a:r>
              <a:rPr lang="en-US" sz="2210" dirty="0" smtClean="0"/>
              <a:t>symptoms  </a:t>
            </a:r>
            <a:endParaRPr lang="en-US" sz="221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Pannus</a:t>
            </a:r>
            <a:r>
              <a:rPr lang="en-US" sz="3600" dirty="0" smtClean="0"/>
              <a:t> versus Thrombus </a:t>
            </a:r>
            <a:endParaRPr lang="en-IN" sz="3600" dirty="0"/>
          </a:p>
        </p:txBody>
      </p:sp>
      <p:sp>
        <p:nvSpPr>
          <p:cNvPr id="7" name="Rectangle 6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val="8284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Pannus</a:t>
            </a:r>
            <a:r>
              <a:rPr lang="en-US" sz="3600" dirty="0" smtClean="0"/>
              <a:t> versus Thrombus </a:t>
            </a:r>
            <a:endParaRPr lang="en-IN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467600" cy="54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228600"/>
            <a:ext cx="8229600" cy="76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381000"/>
            <a:ext cx="6629400" cy="4585335"/>
          </a:xfrm>
        </p:spPr>
      </p:pic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1905000" y="5334000"/>
            <a:ext cx="3962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Pannus</a:t>
            </a:r>
            <a:r>
              <a:rPr lang="en-US" sz="2800" b="1" dirty="0" smtClean="0"/>
              <a:t> formation 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Outline </a:t>
            </a:r>
            <a:endParaRPr lang="en-IN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5344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we  should asses Prosthetic valve function ?</a:t>
            </a:r>
          </a:p>
          <a:p>
            <a:endParaRPr lang="en-US" sz="2800" dirty="0" smtClean="0"/>
          </a:p>
          <a:p>
            <a:r>
              <a:rPr lang="en-US" sz="2800" dirty="0" smtClean="0"/>
              <a:t>What are parameters that need to be assessed?</a:t>
            </a:r>
          </a:p>
          <a:p>
            <a:endParaRPr lang="en-US" sz="2800" dirty="0" smtClean="0"/>
          </a:p>
          <a:p>
            <a:r>
              <a:rPr lang="en-US" sz="2800" dirty="0" smtClean="0"/>
              <a:t>How should we assess?</a:t>
            </a:r>
          </a:p>
          <a:p>
            <a:endParaRPr lang="en-US" sz="2800" dirty="0" smtClean="0"/>
          </a:p>
          <a:p>
            <a:r>
              <a:rPr lang="en-US" sz="2800" dirty="0" smtClean="0"/>
              <a:t>ECHO images of assessment of patients with prosthetic valve </a:t>
            </a:r>
            <a:endParaRPr lang="en-IN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Learning Points in Presentation </a:t>
            </a:r>
            <a:endParaRPr lang="en-IN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0000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2514600"/>
            <a:ext cx="6057900" cy="4133850"/>
          </a:xfrm>
          <a:prstGeom prst="rect">
            <a:avLst/>
          </a:prstGeom>
        </p:spPr>
      </p:pic>
      <p:pic>
        <p:nvPicPr>
          <p:cNvPr id="3" name="movie00006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560682" y="-304800"/>
            <a:ext cx="5583318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382000" cy="602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1752600" y="6019800"/>
            <a:ext cx="403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Thrombus on prosthetic valve   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0000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600950" cy="518681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191000" y="2514600"/>
            <a:ext cx="1524000" cy="33528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58674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Mild </a:t>
            </a:r>
            <a:r>
              <a:rPr lang="en-US" dirty="0" err="1" smtClean="0">
                <a:solidFill>
                  <a:schemeClr val="tx1"/>
                </a:solidFill>
              </a:rPr>
              <a:t>paravalvular</a:t>
            </a:r>
            <a:r>
              <a:rPr lang="en-US" dirty="0" smtClean="0">
                <a:solidFill>
                  <a:schemeClr val="tx1"/>
                </a:solidFill>
              </a:rPr>
              <a:t> leak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26" y="609600"/>
            <a:ext cx="904897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57912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Recommendations for Evaluation of Prosthetic Valves With Echocardiography and Doppler Ultrasound, JASE 2009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000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152400"/>
            <a:ext cx="7704979" cy="525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6355"/>
          <a:stretch>
            <a:fillRect/>
          </a:stretch>
        </p:blipFill>
        <p:spPr bwMode="auto">
          <a:xfrm>
            <a:off x="0" y="549662"/>
            <a:ext cx="9144000" cy="35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600" y="59436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Recommendations for Evaluation of Prosthetic Valves With Echocardiography and Doppler Ultrasound, JASE 2009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0012-0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81400"/>
            <a:ext cx="5257800" cy="3535872"/>
          </a:xfrm>
          <a:prstGeom prst="rect">
            <a:avLst/>
          </a:prstGeom>
        </p:spPr>
      </p:pic>
      <p:pic>
        <p:nvPicPr>
          <p:cNvPr id="3" name="Picture 2" descr="IMG-0012-0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57800" cy="358787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334000" y="1295400"/>
            <a:ext cx="16764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ight Arrow 4"/>
          <p:cNvSpPr/>
          <p:nvPr/>
        </p:nvSpPr>
        <p:spPr>
          <a:xfrm>
            <a:off x="5334000" y="4343400"/>
            <a:ext cx="16764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7239000" y="1219200"/>
            <a:ext cx="152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Velocity at prosthetic valve level 2m/s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315200" y="4419600"/>
            <a:ext cx="1600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Velocity at LVOT level 1m/s</a:t>
            </a:r>
            <a:endParaRPr lang="en-IN" dirty="0"/>
          </a:p>
        </p:txBody>
      </p:sp>
      <p:sp>
        <p:nvSpPr>
          <p:cNvPr id="8" name="Down Arrow 7"/>
          <p:cNvSpPr/>
          <p:nvPr/>
        </p:nvSpPr>
        <p:spPr>
          <a:xfrm>
            <a:off x="7924800" y="5791200"/>
            <a:ext cx="685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5410200" y="5867400"/>
            <a:ext cx="2286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DVI =1/2=.5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DVI (Doppler velocity index)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dirty="0" smtClean="0"/>
              <a:t>    DVI is a dimensionless ratio of the proximal velocity in  the LVO tract to that of flow velocity through the prosthesis:</a:t>
            </a:r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DVI =  VLVO/</a:t>
            </a:r>
            <a:r>
              <a:rPr lang="en-IN" dirty="0" err="1" smtClean="0"/>
              <a:t>VPrAV</a:t>
            </a:r>
            <a:r>
              <a:rPr lang="en-IN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Normal prosthetic valve function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Mean DVI, 0.39; range - 0.28-0.55 </a:t>
            </a:r>
          </a:p>
          <a:p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 DVI &lt; 0.25 is highly suggestive of significant valve obstruction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DVI (Doppler velocity index )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0" y="0"/>
            <a:ext cx="88169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59436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Recommendations for Evaluation of Prosthetic Valves With Echocardiography and Doppler Ultrasound, JASE 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52596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An </a:t>
            </a:r>
            <a:r>
              <a:rPr lang="en-IN" sz="2400" dirty="0" err="1" smtClean="0"/>
              <a:t>echocardiographic</a:t>
            </a:r>
            <a:r>
              <a:rPr lang="en-IN" sz="2400" dirty="0" smtClean="0"/>
              <a:t> examination performed </a:t>
            </a:r>
            <a:r>
              <a:rPr lang="en-IN" sz="2400" b="1" u="sng" dirty="0" smtClean="0"/>
              <a:t>6 weeks to 3 months </a:t>
            </a:r>
            <a:r>
              <a:rPr lang="en-IN" sz="2400" dirty="0" smtClean="0"/>
              <a:t>after valve implantation </a:t>
            </a:r>
          </a:p>
          <a:p>
            <a:endParaRPr lang="en-IN" sz="2400" dirty="0" smtClean="0"/>
          </a:p>
          <a:p>
            <a:r>
              <a:rPr lang="en-IN" sz="2400" dirty="0" smtClean="0"/>
              <a:t>It allows for an assessment of the effects and results of surgery </a:t>
            </a:r>
          </a:p>
          <a:p>
            <a:endParaRPr lang="en-IN" sz="2400" dirty="0" smtClean="0"/>
          </a:p>
          <a:p>
            <a:r>
              <a:rPr lang="en-IN" sz="2400" dirty="0" smtClean="0"/>
              <a:t>Serves as a baseline for comparison should complications or deterioration occur later</a:t>
            </a:r>
            <a:endParaRPr lang="en-IN" sz="2400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Timing of assessment of prosthetic valve  </a:t>
            </a:r>
            <a:endParaRPr lang="en-IN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762000" y="5903893"/>
            <a:ext cx="609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i="1" dirty="0" smtClean="0">
                <a:solidFill>
                  <a:schemeClr val="accent2">
                    <a:lumMod val="75000"/>
                  </a:schemeClr>
                </a:solidFill>
              </a:rPr>
              <a:t>2014 AHA/ACC Guideline for the Management of Patients With </a:t>
            </a:r>
            <a:r>
              <a:rPr lang="en-IN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Valvular</a:t>
            </a:r>
            <a:r>
              <a:rPr lang="en-IN" sz="1400" b="1" i="1" dirty="0" smtClean="0">
                <a:solidFill>
                  <a:schemeClr val="accent2">
                    <a:lumMod val="75000"/>
                  </a:schemeClr>
                </a:solidFill>
              </a:rPr>
              <a:t> Heart Disease A Report of the American College of Cardiology/American Heart Association Task Force on Practice Guidelines</a:t>
            </a:r>
            <a:endParaRPr lang="en-IN" sz="1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yr female ,post MVR (SJM )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Case 3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0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533400"/>
            <a:ext cx="6057900" cy="4133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5181600"/>
            <a:ext cx="2590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Leaflet excursion normal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0003-0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998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54864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OC,CC Sharp 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3600" y="4495800"/>
            <a:ext cx="91440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4600" y="4419600"/>
            <a:ext cx="13716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0000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63677" y="762000"/>
            <a:ext cx="6937273" cy="4733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5715000"/>
            <a:ext cx="2590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Trivial </a:t>
            </a:r>
            <a:r>
              <a:rPr lang="en-US" b="1" dirty="0" err="1" smtClean="0"/>
              <a:t>paravalvular</a:t>
            </a:r>
            <a:r>
              <a:rPr lang="en-US" b="1" dirty="0" smtClean="0"/>
              <a:t> leakage  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86" y="1557338"/>
            <a:ext cx="8963290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TTE Can be deceptive sometimes !!!!!</a:t>
            </a:r>
            <a:endParaRPr lang="en-IN" sz="2800" dirty="0"/>
          </a:p>
        </p:txBody>
      </p:sp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71913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0000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57900" cy="3429000"/>
          </a:xfrm>
          <a:prstGeom prst="rect">
            <a:avLst/>
          </a:prstGeom>
        </p:spPr>
      </p:pic>
      <p:pic>
        <p:nvPicPr>
          <p:cNvPr id="3" name="Picture 2" descr="IMG-0003-0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6019800" cy="36470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r="68318" b="65159"/>
          <a:stretch>
            <a:fillRect/>
          </a:stretch>
        </p:blipFill>
        <p:spPr bwMode="auto">
          <a:xfrm>
            <a:off x="6705600" y="5334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31682" r="38013" b="65159"/>
          <a:stretch>
            <a:fillRect/>
          </a:stretch>
        </p:blipFill>
        <p:spPr bwMode="auto">
          <a:xfrm>
            <a:off x="6705600" y="23622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66119" b="65159"/>
          <a:stretch>
            <a:fillRect/>
          </a:stretch>
        </p:blipFill>
        <p:spPr bwMode="auto">
          <a:xfrm>
            <a:off x="6705600" y="4191000"/>
            <a:ext cx="187422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5486400" y="5029200"/>
            <a:ext cx="2133600" cy="685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4854"/>
          <a:stretch>
            <a:fillRect/>
          </a:stretch>
        </p:blipFill>
        <p:spPr bwMode="auto">
          <a:xfrm>
            <a:off x="228600" y="990600"/>
            <a:ext cx="305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8858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13659"/>
          <a:stretch>
            <a:fillRect/>
          </a:stretch>
        </p:blipFill>
        <p:spPr bwMode="auto">
          <a:xfrm>
            <a:off x="228600" y="2209800"/>
            <a:ext cx="33718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590800"/>
            <a:ext cx="84391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657600"/>
            <a:ext cx="78771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175" y="4572000"/>
            <a:ext cx="85058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200" y="571500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i="1" dirty="0" smtClean="0">
                <a:solidFill>
                  <a:schemeClr val="accent2">
                    <a:lumMod val="75000"/>
                  </a:schemeClr>
                </a:solidFill>
              </a:rPr>
              <a:t>2014 AHA/ACC Guideline for the Management of Patients With </a:t>
            </a:r>
            <a:r>
              <a:rPr lang="en-IN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Valvular</a:t>
            </a:r>
            <a:r>
              <a:rPr lang="en-IN" sz="1400" b="1" i="1" dirty="0" smtClean="0">
                <a:solidFill>
                  <a:schemeClr val="accent2">
                    <a:lumMod val="75000"/>
                  </a:schemeClr>
                </a:solidFill>
              </a:rPr>
              <a:t> Heart Disease A Report of the American College of Cardiology/American Heart Association Task Force on Practice Guidelines</a:t>
            </a:r>
            <a:endParaRPr lang="en-IN" sz="1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Prosthetic valve </a:t>
            </a:r>
            <a:r>
              <a:rPr lang="en-US" sz="3200" dirty="0" err="1" smtClean="0"/>
              <a:t>stenosis</a:t>
            </a:r>
            <a:r>
              <a:rPr lang="en-US" sz="3200" dirty="0" smtClean="0"/>
              <a:t>/regurgitation …..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yr male ,Post MVR  (TTK 29  </a:t>
            </a:r>
            <a:r>
              <a:rPr lang="en-US" dirty="0" err="1" smtClean="0"/>
              <a:t>Chitra</a:t>
            </a:r>
            <a:r>
              <a:rPr lang="en-US" dirty="0" smtClean="0"/>
              <a:t> ) in </a:t>
            </a:r>
            <a:r>
              <a:rPr lang="en-US" dirty="0" err="1" smtClean="0"/>
              <a:t>oct</a:t>
            </a:r>
            <a:r>
              <a:rPr lang="en-US" dirty="0" smtClean="0"/>
              <a:t> 2008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Case 4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0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7593312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5410200"/>
            <a:ext cx="365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Tilting disc excursion normal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2000" dirty="0" smtClean="0"/>
          </a:p>
          <a:p>
            <a:r>
              <a:rPr lang="en-IN" sz="2000" dirty="0" smtClean="0"/>
              <a:t>Asymptomatic uncomplicated patient is usually seen at 1–year intervals for a cardiac history and physical examination </a:t>
            </a:r>
            <a:endParaRPr lang="en-US" sz="1600" dirty="0" smtClean="0"/>
          </a:p>
          <a:p>
            <a:endParaRPr lang="en-US" sz="1600" dirty="0" smtClean="0"/>
          </a:p>
          <a:p>
            <a:endParaRPr lang="en-IN" sz="1600" dirty="0" smtClean="0"/>
          </a:p>
          <a:p>
            <a:r>
              <a:rPr lang="en-IN" sz="1900" dirty="0" smtClean="0"/>
              <a:t>No further </a:t>
            </a:r>
            <a:r>
              <a:rPr lang="en-IN" sz="1900" dirty="0" err="1" smtClean="0"/>
              <a:t>echocardiographic</a:t>
            </a:r>
            <a:r>
              <a:rPr lang="en-IN" sz="1900" dirty="0" smtClean="0"/>
              <a:t> testing is required after the initial postoperative evaluation in patients with mechanical valves</a:t>
            </a:r>
          </a:p>
          <a:p>
            <a:endParaRPr lang="en-IN" sz="1900" dirty="0" smtClean="0"/>
          </a:p>
          <a:p>
            <a:pPr>
              <a:buFont typeface="Wingdings" pitchFamily="2" charset="2"/>
              <a:buChar char="Ø"/>
            </a:pPr>
            <a:r>
              <a:rPr lang="en-IN" sz="1900" dirty="0" smtClean="0"/>
              <a:t> Who are stable  </a:t>
            </a:r>
          </a:p>
          <a:p>
            <a:pPr>
              <a:buFont typeface="Wingdings" pitchFamily="2" charset="2"/>
              <a:buChar char="Ø"/>
            </a:pPr>
            <a:r>
              <a:rPr lang="en-IN" sz="1900" dirty="0" smtClean="0"/>
              <a:t> Who have no symptoms  </a:t>
            </a:r>
          </a:p>
          <a:p>
            <a:pPr>
              <a:buFont typeface="Wingdings" pitchFamily="2" charset="2"/>
              <a:buChar char="Ø"/>
            </a:pPr>
            <a:r>
              <a:rPr lang="en-IN" sz="1900" dirty="0" smtClean="0"/>
              <a:t>No clinical evidence of prosthetic valve or ventricular dysfunction or dysfunction of other heart valves.</a:t>
            </a:r>
            <a:endParaRPr lang="en-IN" sz="1900" dirty="0"/>
          </a:p>
        </p:txBody>
      </p:sp>
      <p:sp>
        <p:nvSpPr>
          <p:cNvPr id="5" name="Rectangle 4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Timing of assessment of prosthetic valve  </a:t>
            </a:r>
            <a:endParaRPr lang="en-IN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762000" y="5903893"/>
            <a:ext cx="609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i="1" dirty="0" smtClean="0">
                <a:solidFill>
                  <a:schemeClr val="accent2">
                    <a:lumMod val="75000"/>
                  </a:schemeClr>
                </a:solidFill>
              </a:rPr>
              <a:t>2014 AHA/ACC Guideline for the Management of Patients With </a:t>
            </a:r>
            <a:r>
              <a:rPr lang="en-IN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Valvular</a:t>
            </a:r>
            <a:r>
              <a:rPr lang="en-IN" sz="1400" b="1" i="1" dirty="0" smtClean="0">
                <a:solidFill>
                  <a:schemeClr val="accent2">
                    <a:lumMod val="75000"/>
                  </a:schemeClr>
                </a:solidFill>
              </a:rPr>
              <a:t> Heart Disease A Report of the American College of Cardiology/American Heart Association Task Force on Practice Guidelines</a:t>
            </a:r>
            <a:endParaRPr lang="en-IN" sz="1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0000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8039978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Prosthetic valve\GEMS_IMG\2014_SEP\gaurav_3\02_09_2014_11_09_39_001\IMG-0003-0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6923314" cy="4724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Prosthetic valve\GEMS_IMG\2014_SEP\gaurav_3\02_09_2014_11_09_39_001\IMG-0003-0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304800"/>
            <a:ext cx="7258313" cy="4953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Prosthetic valve\GEMS_IMG\2014_SEP\gaurav_3\02_09_2014_11_09_39_001\IMG-0003-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699982" cy="457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TTK  </a:t>
            </a:r>
            <a:r>
              <a:rPr lang="en-US" dirty="0" err="1" smtClean="0"/>
              <a:t>chitra</a:t>
            </a:r>
            <a:r>
              <a:rPr lang="en-US" dirty="0" smtClean="0"/>
              <a:t> valve  				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</a:t>
            </a:r>
            <a:r>
              <a:rPr lang="en-US" sz="2800" dirty="0" smtClean="0"/>
              <a:t>ilting disc valve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 Metallic housing (cobalt based wrought alloy)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 Circular disc  high molecular weight polyethylene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 Polyester suture ring </a:t>
            </a:r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r>
              <a:rPr lang="en-US" sz="2800" dirty="0" err="1" smtClean="0"/>
              <a:t>Hemodynamically</a:t>
            </a:r>
            <a:r>
              <a:rPr lang="en-US" sz="2800" dirty="0" smtClean="0"/>
              <a:t> comparable to other mechanical valves</a:t>
            </a:r>
          </a:p>
          <a:p>
            <a:r>
              <a:rPr lang="en-US" sz="2800" dirty="0" smtClean="0"/>
              <a:t>Valve related complications are similar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13316" name="Picture 2" descr="E:\t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3314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65 yr male  Post  CABG (LIMA –LAD,SVG-RCA) + AVR ( 21 A –SJM ) in may 2014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Case  5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0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7816645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5791200"/>
            <a:ext cx="3657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Well preserved LVEF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0000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6057900" cy="4133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5029200"/>
            <a:ext cx="3733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Trivial AR, No significant gradient across Prosthetic valve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/>
              <a:t>Patient-prosthesis mismatch (PPM)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4800" dirty="0" smtClean="0"/>
              <a:t> </a:t>
            </a:r>
            <a:r>
              <a:rPr lang="en-US" sz="3400" dirty="0" smtClean="0"/>
              <a:t>It is  </a:t>
            </a:r>
            <a:r>
              <a:rPr lang="en-US" sz="3400" i="1" dirty="0" smtClean="0"/>
              <a:t>Nonstructural dysfunction,</a:t>
            </a:r>
            <a:r>
              <a:rPr lang="en-US" sz="3400" dirty="0" smtClean="0"/>
              <a:t> a composite category that includes any abnormality that results in </a:t>
            </a:r>
            <a:r>
              <a:rPr lang="en-US" sz="3400" dirty="0" err="1" smtClean="0"/>
              <a:t>stenosis</a:t>
            </a:r>
            <a:r>
              <a:rPr lang="en-US" sz="3400" dirty="0" smtClean="0"/>
              <a:t> or regurgitation of the operated valve that is not intrinsic to the valve itself, exclusive of thrombosis and infection  </a:t>
            </a:r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3400" dirty="0" smtClean="0"/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400" dirty="0" smtClean="0"/>
              <a:t>This includes inappropriate sizing, which is called </a:t>
            </a:r>
            <a:r>
              <a:rPr lang="en-US" sz="3400" i="1" dirty="0" smtClean="0"/>
              <a:t>valve prosthesis–patient mismatch (VP-PM) </a:t>
            </a:r>
            <a:endParaRPr lang="en-US" sz="3400" dirty="0" smtClean="0"/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endParaRPr lang="en-US" sz="3400" dirty="0" smtClean="0"/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400" dirty="0" smtClean="0"/>
              <a:t>When the effective prosthetic valve area, after insertion into the patient less than that of a normal valve</a:t>
            </a: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endParaRPr lang="en-US" sz="3400" dirty="0" smtClean="0"/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400" dirty="0" smtClean="0"/>
              <a:t>Patients with aortic PHV have obstruction to left ventricular outflow (similar to aortic </a:t>
            </a:r>
            <a:r>
              <a:rPr lang="en-US" sz="3400" dirty="0" err="1" smtClean="0"/>
              <a:t>stenosis</a:t>
            </a:r>
            <a:r>
              <a:rPr lang="en-US" sz="3400" dirty="0" smtClean="0"/>
              <a:t>), and patients with mitral PHV have obstruction to left </a:t>
            </a:r>
            <a:r>
              <a:rPr lang="en-US" sz="3400" dirty="0" err="1" smtClean="0"/>
              <a:t>atrial</a:t>
            </a:r>
            <a:r>
              <a:rPr lang="en-US" sz="3400" dirty="0" smtClean="0"/>
              <a:t> emptying (similar to mitral </a:t>
            </a:r>
            <a:r>
              <a:rPr lang="en-US" sz="3400" dirty="0" err="1" smtClean="0"/>
              <a:t>stenosis</a:t>
            </a:r>
            <a:r>
              <a:rPr lang="en-US" sz="3400" dirty="0" smtClean="0"/>
              <a:t>)   </a:t>
            </a:r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dirty="0" smtClean="0"/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800" dirty="0" smtClean="0"/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6781800" cy="449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/>
              <a:t>Patient-prosthesis mismatch (PPM)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34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3886200"/>
            <a:ext cx="85153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029200"/>
            <a:ext cx="8715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" y="2819400"/>
            <a:ext cx="84486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9" name="Oval 8"/>
          <p:cNvSpPr/>
          <p:nvPr/>
        </p:nvSpPr>
        <p:spPr>
          <a:xfrm>
            <a:off x="685800" y="4800600"/>
            <a:ext cx="76962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Timing of assessment of prosthetic valve  </a:t>
            </a:r>
            <a:endParaRPr lang="en-IN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457200" y="6119336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i="1" dirty="0" smtClean="0">
                <a:solidFill>
                  <a:schemeClr val="accent2">
                    <a:lumMod val="75000"/>
                  </a:schemeClr>
                </a:solidFill>
              </a:rPr>
              <a:t>2014 AHA/ACC Guideline for the Management of Patients With </a:t>
            </a:r>
            <a:r>
              <a:rPr lang="en-IN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Valvular</a:t>
            </a:r>
            <a:r>
              <a:rPr lang="en-IN" sz="1400" b="1" i="1" dirty="0" smtClean="0">
                <a:solidFill>
                  <a:schemeClr val="accent2">
                    <a:lumMod val="75000"/>
                  </a:schemeClr>
                </a:solidFill>
              </a:rPr>
              <a:t> Heart Disease A Report of the American College of Cardiology/American Heart Association Task Force on Practice Guidelines</a:t>
            </a:r>
            <a:endParaRPr lang="en-IN" sz="1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438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1905000" y="5791200"/>
            <a:ext cx="3810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Bioprosthesis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evalvation</a:t>
            </a:r>
            <a:r>
              <a:rPr lang="en-US" sz="2800" b="1" dirty="0" smtClean="0"/>
              <a:t> 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9600"/>
            <a:ext cx="9098577" cy="336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09600" y="53340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Recommendations for Evaluation of Prosthetic Valves With Echocardiography and Doppler Ultrasound, JASE 2009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00200" y="3733800"/>
            <a:ext cx="5943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Thank you </a:t>
            </a:r>
            <a:endParaRPr lang="en-IN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sz="2800" dirty="0" smtClean="0"/>
              <a:t>Motion of leaflets or </a:t>
            </a:r>
            <a:r>
              <a:rPr lang="en-US" sz="2800" dirty="0" err="1" smtClean="0"/>
              <a:t>occluder</a:t>
            </a:r>
            <a:endParaRPr lang="en-US" sz="2800" dirty="0" smtClean="0"/>
          </a:p>
          <a:p>
            <a:pPr fontAlgn="t"/>
            <a:endParaRPr lang="en-US" sz="2800" dirty="0" smtClean="0"/>
          </a:p>
          <a:p>
            <a:pPr fontAlgn="t"/>
            <a:r>
              <a:rPr lang="en-US" sz="2800" dirty="0" smtClean="0"/>
              <a:t>Presence of calcification on the leaflets </a:t>
            </a:r>
          </a:p>
          <a:p>
            <a:pPr fontAlgn="t"/>
            <a:endParaRPr lang="en-US" sz="2800" dirty="0" smtClean="0"/>
          </a:p>
          <a:p>
            <a:pPr fontAlgn="t"/>
            <a:r>
              <a:rPr lang="en-US" sz="2800" dirty="0" smtClean="0"/>
              <a:t>Any abnormal densities on the various components of the prosthesis</a:t>
            </a:r>
          </a:p>
          <a:p>
            <a:pPr fontAlgn="t"/>
            <a:endParaRPr lang="en-IN" sz="2800" dirty="0" smtClean="0"/>
          </a:p>
          <a:p>
            <a:pPr fontAlgn="t"/>
            <a:r>
              <a:rPr lang="en-US" sz="2800" dirty="0" smtClean="0"/>
              <a:t>Valve sewing ring  integrity and motion</a:t>
            </a:r>
          </a:p>
          <a:p>
            <a:endParaRPr lang="en-IN" sz="2800" dirty="0"/>
          </a:p>
        </p:txBody>
      </p:sp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Imaging of valve </a:t>
            </a:r>
            <a:endParaRPr lang="en-IN" sz="44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60198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Recommendations for Evaluation of Prosthetic Valves With Echocardiography and Doppler Ultrasound, JASE 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sz="2800" dirty="0" smtClean="0"/>
              <a:t>Contour of jet velocity signal</a:t>
            </a:r>
            <a:endParaRPr lang="en-IN" sz="2800" dirty="0" smtClean="0"/>
          </a:p>
          <a:p>
            <a:pPr fontAlgn="t"/>
            <a:r>
              <a:rPr lang="en-US" sz="2800" dirty="0" smtClean="0"/>
              <a:t>Peak velocity and gradient</a:t>
            </a:r>
            <a:endParaRPr lang="en-IN" sz="2800" dirty="0" smtClean="0"/>
          </a:p>
          <a:p>
            <a:pPr fontAlgn="t"/>
            <a:r>
              <a:rPr lang="en-US" sz="2800" dirty="0" smtClean="0"/>
              <a:t>Mean pressure gradient</a:t>
            </a:r>
            <a:endParaRPr lang="en-IN" sz="2800" dirty="0" smtClean="0"/>
          </a:p>
          <a:p>
            <a:pPr fontAlgn="t"/>
            <a:r>
              <a:rPr lang="en-US" sz="2800" dirty="0" smtClean="0"/>
              <a:t>VTI of the jet</a:t>
            </a:r>
            <a:endParaRPr lang="en-IN" sz="2800" dirty="0" smtClean="0"/>
          </a:p>
          <a:p>
            <a:pPr fontAlgn="t"/>
            <a:r>
              <a:rPr lang="en-US" sz="2800" dirty="0" smtClean="0"/>
              <a:t>DVI</a:t>
            </a:r>
            <a:endParaRPr lang="en-IN" sz="2800" dirty="0" smtClean="0"/>
          </a:p>
          <a:p>
            <a:pPr fontAlgn="t"/>
            <a:r>
              <a:rPr lang="en-US" sz="2800" dirty="0" smtClean="0"/>
              <a:t>Pressure half time in MV and TV</a:t>
            </a:r>
            <a:endParaRPr lang="en-IN" sz="2800" dirty="0" smtClean="0"/>
          </a:p>
          <a:p>
            <a:pPr fontAlgn="t"/>
            <a:r>
              <a:rPr lang="en-US" sz="2800" dirty="0" smtClean="0"/>
              <a:t>EOA</a:t>
            </a:r>
            <a:endParaRPr lang="en-IN" sz="2800" dirty="0" smtClean="0"/>
          </a:p>
          <a:p>
            <a:pPr fontAlgn="t"/>
            <a:r>
              <a:rPr lang="en-US" sz="2800" dirty="0" smtClean="0"/>
              <a:t>Presence, location and severity of regurgitation</a:t>
            </a:r>
          </a:p>
          <a:p>
            <a:endParaRPr lang="en-IN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Doppler Study of Prosthetic  valve </a:t>
            </a:r>
            <a:endParaRPr lang="en-IN" sz="44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59436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Recommendations for Evaluation of Prosthetic Valves With Echocardiography and Doppler Ultrasound, JASE 2009 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27 yr female ,Post MVR (SJM ) 1 yr back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Case 1 </a:t>
            </a:r>
            <a:endParaRPr lang="en-IN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movie0000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249" y="21027"/>
            <a:ext cx="8660551" cy="59098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6096000"/>
            <a:ext cx="2590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Leaflet excursion normal 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010400" y="5943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Cardiology Department K.G.M.U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1059</Words>
  <Application>Microsoft Office PowerPoint</Application>
  <PresentationFormat>On-screen Show (4:3)</PresentationFormat>
  <Paragraphs>191</Paragraphs>
  <Slides>52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Outline </vt:lpstr>
      <vt:lpstr>Timing of assessment of prosthetic valve  </vt:lpstr>
      <vt:lpstr>Timing of assessment of prosthetic valve  </vt:lpstr>
      <vt:lpstr>Timing of assessment of prosthetic valve  </vt:lpstr>
      <vt:lpstr>PowerPoint Presentation</vt:lpstr>
      <vt:lpstr>PowerPoint Presentation</vt:lpstr>
      <vt:lpstr>Case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DVI (Doppler velocity index)</vt:lpstr>
      <vt:lpstr>PowerPoint Presentation</vt:lpstr>
      <vt:lpstr>Case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TTK  chitra valve      </vt:lpstr>
      <vt:lpstr>Case 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Echocardiographic evaluation of  Prosthetic cardiac  valves  </dc:title>
  <dc:creator>hp</dc:creator>
  <cp:lastModifiedBy>LENOVO</cp:lastModifiedBy>
  <cp:revision>81</cp:revision>
  <dcterms:created xsi:type="dcterms:W3CDTF">2006-08-16T00:00:00Z</dcterms:created>
  <dcterms:modified xsi:type="dcterms:W3CDTF">2016-03-28T22:07:20Z</dcterms:modified>
</cp:coreProperties>
</file>