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7"/>
  </p:notesMasterIdLst>
  <p:sldIdLst>
    <p:sldId id="357" r:id="rId2"/>
    <p:sldId id="298" r:id="rId3"/>
    <p:sldId id="315" r:id="rId4"/>
    <p:sldId id="296" r:id="rId5"/>
    <p:sldId id="297" r:id="rId6"/>
    <p:sldId id="299" r:id="rId7"/>
    <p:sldId id="301" r:id="rId8"/>
    <p:sldId id="300" r:id="rId9"/>
    <p:sldId id="256" r:id="rId10"/>
    <p:sldId id="257" r:id="rId11"/>
    <p:sldId id="258" r:id="rId12"/>
    <p:sldId id="259" r:id="rId13"/>
    <p:sldId id="356" r:id="rId14"/>
    <p:sldId id="304" r:id="rId15"/>
    <p:sldId id="316" r:id="rId16"/>
    <p:sldId id="310" r:id="rId17"/>
    <p:sldId id="305" r:id="rId18"/>
    <p:sldId id="306" r:id="rId19"/>
    <p:sldId id="326" r:id="rId20"/>
    <p:sldId id="348" r:id="rId21"/>
    <p:sldId id="351" r:id="rId22"/>
    <p:sldId id="350" r:id="rId23"/>
    <p:sldId id="329" r:id="rId24"/>
    <p:sldId id="327" r:id="rId25"/>
    <p:sldId id="328" r:id="rId26"/>
    <p:sldId id="332" r:id="rId27"/>
    <p:sldId id="345" r:id="rId28"/>
    <p:sldId id="333" r:id="rId29"/>
    <p:sldId id="311" r:id="rId30"/>
    <p:sldId id="262" r:id="rId31"/>
    <p:sldId id="354" r:id="rId32"/>
    <p:sldId id="347" r:id="rId33"/>
    <p:sldId id="325" r:id="rId34"/>
    <p:sldId id="263" r:id="rId35"/>
    <p:sldId id="352" r:id="rId36"/>
    <p:sldId id="353" r:id="rId37"/>
    <p:sldId id="344" r:id="rId38"/>
    <p:sldId id="341" r:id="rId39"/>
    <p:sldId id="343" r:id="rId40"/>
    <p:sldId id="342" r:id="rId41"/>
    <p:sldId id="266" r:id="rId42"/>
    <p:sldId id="267" r:id="rId43"/>
    <p:sldId id="268" r:id="rId44"/>
    <p:sldId id="295" r:id="rId45"/>
    <p:sldId id="338"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B3C8CC3-E977-4275-A46B-D6DABF14BEFB}" type="datetimeFigureOut">
              <a:rPr lang="en-IN"/>
              <a:pPr>
                <a:defRPr/>
              </a:pPr>
              <a:t>04-04-2016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24A3243-B357-493B-8E58-02CD28E161D2}" type="slidenum">
              <a:rPr lang="en-IN"/>
              <a:pPr>
                <a:defRPr/>
              </a:pPr>
              <a:t>‹#›</a:t>
            </a:fld>
            <a:endParaRPr lang="en-IN"/>
          </a:p>
        </p:txBody>
      </p:sp>
    </p:spTree>
    <p:extLst>
      <p:ext uri="{BB962C8B-B14F-4D97-AF65-F5344CB8AC3E}">
        <p14:creationId xmlns:p14="http://schemas.microsoft.com/office/powerpoint/2010/main" val="47990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C6EB53-4CA5-4360-B2DC-BBD4F4F30E3F}" type="slidenum">
              <a:rPr lang="en-US"/>
              <a:pPr fontAlgn="base">
                <a:spcBef>
                  <a:spcPct val="0"/>
                </a:spcBef>
                <a:spcAft>
                  <a:spcPct val="0"/>
                </a:spcAft>
                <a:defRPr/>
              </a:pPr>
              <a:t>7</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45059"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Coronary venous angiogram in the left anterior oblique (LAO) projection showing a near occlusive valve (arrow) in the region of the posterolateral vein (Vieussen's valve).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AutoShape 1"/>
          <p:cNvSpPr>
            <a:spLocks noChangeArrowheads="1"/>
          </p:cNvSpPr>
          <p:nvPr/>
        </p:nvSpPr>
        <p:spPr bwMode="auto">
          <a:xfrm>
            <a:off x="0" y="303213"/>
            <a:ext cx="1588" cy="1587"/>
          </a:xfrm>
          <a:prstGeom prst="roundRect">
            <a:avLst>
              <a:gd name="adj" fmla="val 50000"/>
            </a:avLst>
          </a:prstGeom>
          <a:solidFill>
            <a:srgbClr val="FFFFFF"/>
          </a:solidFill>
          <a:ln w="9360">
            <a:solidFill>
              <a:srgbClr val="000000"/>
            </a:solidFill>
            <a:round/>
            <a:headEnd/>
            <a:tailEnd/>
          </a:ln>
        </p:spPr>
        <p:txBody>
          <a:bodyPr wrap="none" anchor="ctr"/>
          <a:lstStyle/>
          <a:p>
            <a:endParaRPr lang="en-IN">
              <a:latin typeface="Calibri" pitchFamily="34" charset="0"/>
            </a:endParaRPr>
          </a:p>
        </p:txBody>
      </p:sp>
      <p:sp>
        <p:nvSpPr>
          <p:cNvPr id="67587" name="Rectangle 2"/>
          <p:cNvSpPr>
            <a:spLocks noGrp="1" noChangeArrowheads="1"/>
          </p:cNvSpPr>
          <p:nvPr>
            <p:ph type="body"/>
          </p:nvPr>
        </p:nvSpPr>
        <p:spPr bwMode="auto">
          <a:xfrm>
            <a:off x="503238" y="4316413"/>
            <a:ext cx="5849937" cy="4052887"/>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55299"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Reconstructed computed tomography image showing the coronary veins. Note the complex origin of the MCV close to the ostium of the CS. In this patient there is a paucity of venous drainage of the posterolateral wall.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57347"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Case no. 15. (A) X-ray antero-posterior view during CS angiography; (B) CT reconstruction of CS and its branches, trachea and the two main bronchi, superior vena cava, and left ventricle; (C) fusion image of X-ray with CT reconstruction. RA, right atrium; RV, right ventricle; LA, left atrium; LV, left ventricle; CS, coronary sinus; VCS, vena cava superior.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59395"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X-ray view of the phantom and fusion of CT reconstruction. (A–B) Antero-posterior (AP) view. (C–D) Left anterior oblique (LAO) 90° view. (E–F) Left anterior oblique (LAO) 30° view. (G–H) Right anterior oblique (RAO) 30° view.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61443"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Autopsy heart specimen depicting an absent Thebesian valve. The lateral right atrium and lateral right ventricle have been cut open, displaying the septal leaflet of the tricuspid valve, the CS ostium (white arrow), and the fossa ovalis. Similar to this specimen, a Thebesian valve was absent in 20 of the 75 heart specimens in our study.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63491"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Examples of membranous Thebesian valves with fenestrations. Two autopsy heart specimens are shown in which the right atrium and right ventricle are cut open along the direction of blood flow. (A) A ‘band-like’ Thebesian valve (white arrow) that is attached from 9 o'clock to 7 o'clock and from 1 o'clock to 4 o'clock of the ostial margin of the CS. The cranial and caudal aspect of the CS ostium is devoid of any valve attachment. (B) A ‘crescentic’ Thebesian valve (white arrow) with attachments along the entire margins of the CS ostium except at the cranial most aspect. The valves shown in (A and B) are thin and fenestrated, and likely should not impede the passage of a catheter through the ostium.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65539"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Examples of Thebesian valves that are fibromuscular, non-fenestrated, and occlusive. Two autopsy heart specimens are shown in which the right atrium and right ventricle are cut open along the direction of blood flow. (A) A non-fenestrated Thebesian valve (white arrow) that is fibromuscular and is seen to occlude ∼80% of the ostium except for the cranial most aspect of the ostium. (B) A muscular, non-fenestrated Thebesian valve (white arrow) that occludes the entire CS ostium. To appreciate the CS ostium, the non-attached cranial most aspect of the valve has to be grasped with the forceps and peeled back. (A and B) Examples of Thebesian valves that potentially would interfere with CS cannulation (seen in 12/75—16% hearts).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27651"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Developmental anatomy of the coronary sinus (CS) (26 weeks)—the right horn of the sinus venosus remains as the venous portion of the right atrium between the vena cava (light blue). The left horn of the sinus venosus remains in adult life as the CS and portion of the great cardiac vein (dark blue).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29699"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The CS has been dissected open along its long axis, CS musculature is seen in the proximal portion of the CS up to the orifice of the vein of Marshall. In this patient multiple posterior and posterolateral veins are also seen draining into the CS.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31747"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The CS has been dissected open along its long axis. Note the multiple ostia of various ventricular veins (hatched arrows). A remnant of the Thebesian valve that partly covers the ostium of the middle cardiac vein (MCV) is seen (arrow).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33795"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Valves can be found in the CS at various locations. Most common are at the ostium of the CS (Thebesian valve) and at the ostium of the postural lateral vein at the junction of the Great Cardiac vein and CS (Vieussen's valve). These valves cover various extents of the area of the orifice.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40963"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Figure 1. Transesophageal echocardiography revealed both atrial and right ventricular enlargement (left), a defect of the partial coronary sinus (middle), and shunt of the left atrium to the dilated coronary sinus (right) at the near longitudinal plane. AO indicates aorta; CS, coronary sinus; d, coronary sinus defect; LA, left atrium; LV, left ventricle; RA, right atrium; and RV, right ventricle.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43011"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Figure 2. A partial coronary sinus defect beyond the range of the interatrial septum and an intact flap valve of the oval fossa with its muscular rims were revealed simultaneously at ≈140° section by transesophageal echocardiography (left). The shunt of the left atrium to the dilated coronary sinus was confirmed by the color Doppler flow image (right). Abbreviations as in Figure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232A02-A694-479E-A81D-89A9566A02DA}" type="slidenum">
              <a:rPr lang="en-US"/>
              <a:pPr fontAlgn="base">
                <a:spcBef>
                  <a:spcPct val="0"/>
                </a:spcBef>
                <a:spcAft>
                  <a:spcPct val="0"/>
                </a:spcAft>
                <a:defRPr/>
              </a:pPr>
              <a:t>29</a:t>
            </a:fld>
            <a:endParaRPr lang="en-US"/>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IN">
              <a:latin typeface="Calibri" pitchFamily="34" charset="0"/>
            </a:endParaRPr>
          </a:p>
        </p:txBody>
      </p:sp>
      <p:sp>
        <p:nvSpPr>
          <p:cNvPr id="53251"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The MCV is a very consistent tributary of the CS present in nearly all hearts. In our study of 219 hearts the MCV was found in its usual location in the posterior interventricular sulcus draining to the ostium of the CS in 98% of these cases. Rarely, in 2.8%, the MCV has a separate ostium into the right atrium and in 18% of the cases the vein receives an immediate tributary from a posterior or posterolateral vein.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fld id="{76DAEA36-212B-40A9-9CB1-02CF4FF842AA}" type="datetimeFigureOut">
              <a:rPr lang="en-US" smtClean="0"/>
              <a:pPr>
                <a:defRPr/>
              </a:pPr>
              <a:t>4/4/2016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41C69C3B-9979-43A3-8F84-6CD629D51EF7}"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01FEC22-E440-4175-AD1A-5A586E3683A0}" type="datetimeFigureOut">
              <a:rPr lang="en-US" smtClean="0"/>
              <a:pPr>
                <a:defRPr/>
              </a:pPr>
              <a:t>4/4/2016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6215576-46A2-4837-B42F-3DA523790E8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3687A10-5332-4716-AF15-1483956DBE5E}" type="datetimeFigureOut">
              <a:rPr lang="en-US" smtClean="0"/>
              <a:pPr>
                <a:defRPr/>
              </a:pPr>
              <a:t>4/4/2016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F19CBA-CDD7-4042-8160-4BDB63907EF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9500" y="506413"/>
            <a:ext cx="6527800" cy="812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1409700"/>
            <a:ext cx="3937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409700"/>
            <a:ext cx="3937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90500" y="6334125"/>
            <a:ext cx="2133600" cy="476250"/>
          </a:xfrm>
        </p:spPr>
        <p:txBody>
          <a:bodyPr/>
          <a:lstStyle>
            <a:lvl1pPr>
              <a:defRPr/>
            </a:lvl1pPr>
          </a:lstStyle>
          <a:p>
            <a:pPr>
              <a:defRPr/>
            </a:pPr>
            <a:fld id="{787B7848-D8A3-499B-8C58-53C5C1699105}" type="datetime1">
              <a:rPr lang="en-US"/>
              <a:pPr>
                <a:defRPr/>
              </a:pPr>
              <a:t>4/4/2016</a:t>
            </a:fld>
            <a:endParaRPr lang="en-US"/>
          </a:p>
        </p:txBody>
      </p:sp>
      <p:sp>
        <p:nvSpPr>
          <p:cNvPr id="6" name="Footer Placeholder 5"/>
          <p:cNvSpPr>
            <a:spLocks noGrp="1"/>
          </p:cNvSpPr>
          <p:nvPr>
            <p:ph type="ftr" sz="quarter" idx="11"/>
          </p:nvPr>
        </p:nvSpPr>
        <p:spPr>
          <a:xfrm>
            <a:off x="3136900" y="63341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934200" y="6334125"/>
            <a:ext cx="2133600" cy="476250"/>
          </a:xfrm>
        </p:spPr>
        <p:txBody>
          <a:bodyPr/>
          <a:lstStyle>
            <a:lvl1pPr>
              <a:defRPr/>
            </a:lvl1pPr>
          </a:lstStyle>
          <a:p>
            <a:pPr>
              <a:defRPr/>
            </a:pPr>
            <a:fld id="{EDB2BEB4-E5DD-4C1E-9D38-F59E8CB13E6E}"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61613F5-7DFA-4F5A-9616-ACAF4AA73220}" type="datetimeFigureOut">
              <a:rPr lang="en-US" smtClean="0"/>
              <a:pPr>
                <a:defRPr/>
              </a:pPr>
              <a:t>4/4/2016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34877E-63F6-444E-A53D-08E1F51F18C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90125A5-06C1-4D10-A211-55976A9F61D5}" type="datetimeFigureOut">
              <a:rPr lang="en-US" smtClean="0"/>
              <a:pPr>
                <a:defRPr/>
              </a:pPr>
              <a:t>4/4/2016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694873-33E4-4F8C-AE7E-A3FBA762ED1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7BA1B2FB-59A6-4F9B-A16B-70FAF21FA714}" type="datetimeFigureOut">
              <a:rPr lang="en-US" smtClean="0"/>
              <a:pPr>
                <a:defRPr/>
              </a:pPr>
              <a:t>4/4/2016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048455-A952-4635-9F62-C4824346D357}"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BCEC124F-7F7C-4DAD-ACF8-590428F69CD8}" type="datetimeFigureOut">
              <a:rPr lang="en-US" smtClean="0"/>
              <a:pPr>
                <a:defRPr/>
              </a:pPr>
              <a:t>4/4/2016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87CA143-32D4-4379-9651-7C7EC4A0111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EDAD713-9018-4AF9-B4A1-3254F2758CB9}" type="datetimeFigureOut">
              <a:rPr lang="en-US" smtClean="0"/>
              <a:pPr>
                <a:defRPr/>
              </a:pPr>
              <a:t>4/4/2016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A3DAEEE-6741-4950-921D-9A3459F99DA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BF38143-443F-4B3E-AFA3-6D54088C2EEE}" type="datetimeFigureOut">
              <a:rPr lang="en-US" smtClean="0"/>
              <a:pPr>
                <a:defRPr/>
              </a:pPr>
              <a:t>4/4/2016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B29DFCD-1CB2-4617-8152-C5199835035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E348987C-2F3D-4679-9452-8A6330F846E4}" type="datetimeFigureOut">
              <a:rPr lang="en-US" smtClean="0"/>
              <a:pPr>
                <a:defRPr/>
              </a:pPr>
              <a:t>4/4/2016</a:t>
            </a:fld>
            <a:endParaRPr lang="en-US"/>
          </a:p>
        </p:txBody>
      </p:sp>
      <p:sp>
        <p:nvSpPr>
          <p:cNvPr id="7" name="Slide Number Placeholder 6"/>
          <p:cNvSpPr>
            <a:spLocks noGrp="1"/>
          </p:cNvSpPr>
          <p:nvPr>
            <p:ph type="sldNum" sz="quarter" idx="12"/>
          </p:nvPr>
        </p:nvSpPr>
        <p:spPr/>
        <p:txBody>
          <a:bodyPr/>
          <a:lstStyle/>
          <a:p>
            <a:pPr>
              <a:defRPr/>
            </a:pPr>
            <a:fld id="{62B17950-47F8-4875-AD17-841E1B601481}"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3DCA4CE-99DA-4F99-AFAE-0A1C05B386DA}" type="datetimeFigureOut">
              <a:rPr lang="en-US" smtClean="0"/>
              <a:pPr>
                <a:defRPr/>
              </a:pPr>
              <a:t>4/4/2016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p:txBody>
          <a:bodyPr/>
          <a:lstStyle/>
          <a:p>
            <a:pPr>
              <a:defRPr/>
            </a:pPr>
            <a:fld id="{E41282B1-E925-4D97-9DE3-6618BFA22B1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fld id="{FE57C948-F444-4CE4-92D0-C6C37ADBCD91}" type="datetimeFigureOut">
              <a:rPr lang="en-US" smtClean="0"/>
              <a:pPr>
                <a:defRPr/>
              </a:pPr>
              <a:t>4/4/2016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CBD31479-1298-4D34-B7E6-68C5666CAA4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3313355" cy="1702160"/>
          </a:xfrm>
        </p:spPr>
        <p:txBody>
          <a:bodyPr>
            <a:normAutofit fontScale="90000"/>
          </a:bodyPr>
          <a:lstStyle/>
          <a:p>
            <a:r>
              <a:rPr lang="en-US" b="1" dirty="0" smtClean="0">
                <a:solidFill>
                  <a:schemeClr val="tx1"/>
                </a:solidFill>
              </a:rPr>
              <a:t>ANATOMY OF CORONARY SINUS AND  CLINICAL APPLICATION </a:t>
            </a:r>
            <a:endParaRPr lang="en-IN" b="1" dirty="0">
              <a:solidFill>
                <a:schemeClr val="tx1"/>
              </a:solidFill>
            </a:endParaRPr>
          </a:p>
        </p:txBody>
      </p:sp>
      <p:sp>
        <p:nvSpPr>
          <p:cNvPr id="4" name="Subtitle 2"/>
          <p:cNvSpPr>
            <a:spLocks noGrp="1"/>
          </p:cNvSpPr>
          <p:nvPr>
            <p:ph type="subTitle" idx="1"/>
          </p:nvPr>
        </p:nvSpPr>
        <p:spPr>
          <a:xfrm>
            <a:off x="4495800" y="4114800"/>
            <a:ext cx="3886200" cy="1200150"/>
          </a:xfrm>
        </p:spPr>
        <p:txBody>
          <a:bodyPr>
            <a:noAutofit/>
          </a:bodyPr>
          <a:lstStyle/>
          <a:p>
            <a:r>
              <a:rPr lang="en-US" sz="2400" b="1" dirty="0" err="1" smtClean="0"/>
              <a:t>Dr</a:t>
            </a:r>
            <a:r>
              <a:rPr lang="en-US" sz="2400" b="1" dirty="0" smtClean="0"/>
              <a:t> Gaurav Chaudhary </a:t>
            </a:r>
          </a:p>
          <a:p>
            <a:r>
              <a:rPr lang="en-US" sz="2400" b="1" dirty="0" smtClean="0"/>
              <a:t>MD,DM Cardiology </a:t>
            </a:r>
          </a:p>
          <a:p>
            <a:r>
              <a:rPr lang="en-US" sz="2400" b="1" dirty="0" smtClean="0"/>
              <a:t>Assistant </a:t>
            </a:r>
            <a:r>
              <a:rPr lang="en-US" sz="2400" b="1" dirty="0" err="1" smtClean="0"/>
              <a:t>Professsor</a:t>
            </a:r>
            <a:r>
              <a:rPr lang="en-US" sz="2400" b="1" dirty="0" smtClean="0"/>
              <a:t> </a:t>
            </a:r>
          </a:p>
          <a:p>
            <a:r>
              <a:rPr lang="en-US" sz="2400" b="1" dirty="0" smtClean="0"/>
              <a:t>Department of Cardiology </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325438" y="381000"/>
            <a:ext cx="8493125" cy="615950"/>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a:cs typeface="msgothic"/>
              </a:rPr>
              <a:t>The CS has been dissected open along its long axis, CS musculature is seen in the proximal portion of the CS up to the orifice of the vein of Marshall. In this patient multiple posterior and posterolateral veins are also seen draining into the CS.</a:t>
            </a:r>
          </a:p>
        </p:txBody>
      </p:sp>
      <p:pic>
        <p:nvPicPr>
          <p:cNvPr id="28674" name="Picture 2"/>
          <p:cNvPicPr>
            <a:picLocks noChangeAspect="1" noChangeArrowheads="1"/>
          </p:cNvPicPr>
          <p:nvPr/>
        </p:nvPicPr>
        <p:blipFill>
          <a:blip r:embed="rId3" cstate="print"/>
          <a:srcRect/>
          <a:stretch>
            <a:fillRect/>
          </a:stretch>
        </p:blipFill>
        <p:spPr bwMode="auto">
          <a:xfrm>
            <a:off x="6527800" y="6283325"/>
            <a:ext cx="2533650" cy="504825"/>
          </a:xfrm>
          <a:prstGeom prst="rect">
            <a:avLst/>
          </a:prstGeom>
          <a:noFill/>
          <a:ln w="9525">
            <a:noFill/>
            <a:round/>
            <a:headEnd/>
            <a:tailEnd/>
          </a:ln>
        </p:spPr>
      </p:pic>
      <p:pic>
        <p:nvPicPr>
          <p:cNvPr id="28675" name="Picture 3"/>
          <p:cNvPicPr>
            <a:picLocks noChangeAspect="1" noChangeArrowheads="1"/>
          </p:cNvPicPr>
          <p:nvPr/>
        </p:nvPicPr>
        <p:blipFill>
          <a:blip r:embed="rId4" cstate="print"/>
          <a:srcRect/>
          <a:stretch>
            <a:fillRect/>
          </a:stretch>
        </p:blipFill>
        <p:spPr bwMode="auto">
          <a:xfrm>
            <a:off x="2692400" y="1963738"/>
            <a:ext cx="6451600" cy="4894262"/>
          </a:xfrm>
          <a:prstGeom prst="rect">
            <a:avLst/>
          </a:prstGeom>
          <a:noFill/>
          <a:ln w="9525">
            <a:noFill/>
            <a:round/>
            <a:headEnd/>
            <a:tailEnd/>
          </a:ln>
        </p:spPr>
      </p:pic>
      <p:sp>
        <p:nvSpPr>
          <p:cNvPr id="28676" name="Text Box 4"/>
          <p:cNvSpPr txBox="1">
            <a:spLocks noChangeArrowheads="1"/>
          </p:cNvSpPr>
          <p:nvPr/>
        </p:nvSpPr>
        <p:spPr bwMode="auto">
          <a:xfrm>
            <a:off x="1349375" y="5972175"/>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endParaRPr lang="en-GB" sz="1100" b="1">
              <a:solidFill>
                <a:srgbClr val="000000"/>
              </a:solidFill>
              <a:ea typeface="msgothic"/>
              <a:cs typeface="msgothic"/>
            </a:endParaRPr>
          </a:p>
        </p:txBody>
      </p:sp>
      <p:sp>
        <p:nvSpPr>
          <p:cNvPr id="28677" name="Text Box 5"/>
          <p:cNvSpPr txBox="1">
            <a:spLocks noChangeArrowheads="1"/>
          </p:cNvSpPr>
          <p:nvPr/>
        </p:nvSpPr>
        <p:spPr bwMode="auto">
          <a:xfrm>
            <a:off x="98425" y="6450013"/>
            <a:ext cx="4930775" cy="3471862"/>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endParaRPr lang="en-GB" sz="900">
              <a:solidFill>
                <a:srgbClr val="000000"/>
              </a:solidFill>
              <a:ea typeface="msgothic"/>
              <a:cs typeface="msgothic"/>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21771" y="1195159"/>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b="1" dirty="0">
                <a:solidFill>
                  <a:srgbClr val="000000"/>
                </a:solidFill>
                <a:ea typeface="msgothic"/>
                <a:cs typeface="msgothic"/>
              </a:rPr>
              <a:t>The CS has been dissected open along its long </a:t>
            </a:r>
            <a:r>
              <a:rPr lang="en-GB" sz="2400" b="1" dirty="0" smtClean="0">
                <a:solidFill>
                  <a:srgbClr val="000000"/>
                </a:solidFill>
                <a:ea typeface="msgothic"/>
                <a:cs typeface="msgothic"/>
              </a:rPr>
              <a:t>axis </a:t>
            </a:r>
            <a:endParaRPr lang="en-GB" sz="2400" b="1" dirty="0">
              <a:solidFill>
                <a:srgbClr val="000000"/>
              </a:solidFill>
              <a:ea typeface="msgothic"/>
              <a:cs typeface="msgothic"/>
            </a:endParaRPr>
          </a:p>
        </p:txBody>
      </p:sp>
      <p:pic>
        <p:nvPicPr>
          <p:cNvPr id="30722" name="Picture 2"/>
          <p:cNvPicPr>
            <a:picLocks noChangeAspect="1" noChangeArrowheads="1"/>
          </p:cNvPicPr>
          <p:nvPr/>
        </p:nvPicPr>
        <p:blipFill>
          <a:blip r:embed="rId3" cstate="print"/>
          <a:srcRect/>
          <a:stretch>
            <a:fillRect/>
          </a:stretch>
        </p:blipFill>
        <p:spPr bwMode="auto">
          <a:xfrm>
            <a:off x="6527800" y="6283325"/>
            <a:ext cx="2533650" cy="504825"/>
          </a:xfrm>
          <a:prstGeom prst="rect">
            <a:avLst/>
          </a:prstGeom>
          <a:noFill/>
          <a:ln w="9525">
            <a:noFill/>
            <a:round/>
            <a:headEnd/>
            <a:tailEnd/>
          </a:ln>
        </p:spPr>
      </p:pic>
      <p:pic>
        <p:nvPicPr>
          <p:cNvPr id="30723" name="Picture 3"/>
          <p:cNvPicPr>
            <a:picLocks noChangeAspect="1" noChangeArrowheads="1"/>
          </p:cNvPicPr>
          <p:nvPr/>
        </p:nvPicPr>
        <p:blipFill>
          <a:blip r:embed="rId4" cstate="print"/>
          <a:srcRect/>
          <a:stretch>
            <a:fillRect/>
          </a:stretch>
        </p:blipFill>
        <p:spPr bwMode="auto">
          <a:xfrm>
            <a:off x="2619375" y="1963738"/>
            <a:ext cx="6524625" cy="4894262"/>
          </a:xfrm>
          <a:prstGeom prst="rect">
            <a:avLst/>
          </a:prstGeom>
          <a:noFill/>
          <a:ln w="9525">
            <a:noFill/>
            <a:round/>
            <a:headEnd/>
            <a:tailEnd/>
          </a:ln>
        </p:spPr>
      </p:pic>
      <p:sp>
        <p:nvSpPr>
          <p:cNvPr id="30724" name="Text Box 4"/>
          <p:cNvSpPr txBox="1">
            <a:spLocks noChangeArrowheads="1"/>
          </p:cNvSpPr>
          <p:nvPr/>
        </p:nvSpPr>
        <p:spPr bwMode="auto">
          <a:xfrm>
            <a:off x="1311275" y="5972175"/>
            <a:ext cx="3919538"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endParaRPr lang="en-GB" sz="1100" b="1">
              <a:solidFill>
                <a:srgbClr val="000000"/>
              </a:solidFill>
              <a:ea typeface="msgothic"/>
              <a:cs typeface="msgothic"/>
            </a:endParaRPr>
          </a:p>
        </p:txBody>
      </p:sp>
      <p:sp>
        <p:nvSpPr>
          <p:cNvPr id="30725" name="Text Box 5"/>
          <p:cNvSpPr txBox="1">
            <a:spLocks noChangeArrowheads="1"/>
          </p:cNvSpPr>
          <p:nvPr/>
        </p:nvSpPr>
        <p:spPr bwMode="auto">
          <a:xfrm>
            <a:off x="98425" y="6450013"/>
            <a:ext cx="4930775" cy="3471862"/>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endParaRPr lang="en-GB" sz="900">
              <a:solidFill>
                <a:srgbClr val="000000"/>
              </a:solidFill>
              <a:ea typeface="msgothic"/>
              <a:cs typeface="msgothic"/>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6527800" y="6283325"/>
            <a:ext cx="2533650" cy="504825"/>
          </a:xfrm>
          <a:prstGeom prst="rect">
            <a:avLst/>
          </a:prstGeom>
          <a:noFill/>
          <a:ln w="9525">
            <a:noFill/>
            <a:round/>
            <a:headEnd/>
            <a:tailEnd/>
          </a:ln>
        </p:spPr>
      </p:pic>
      <p:pic>
        <p:nvPicPr>
          <p:cNvPr id="32771" name="Picture 3"/>
          <p:cNvPicPr>
            <a:picLocks noChangeAspect="1" noChangeArrowheads="1"/>
          </p:cNvPicPr>
          <p:nvPr/>
        </p:nvPicPr>
        <p:blipFill>
          <a:blip r:embed="rId4" cstate="print"/>
          <a:srcRect/>
          <a:stretch>
            <a:fillRect/>
          </a:stretch>
        </p:blipFill>
        <p:spPr bwMode="auto">
          <a:xfrm>
            <a:off x="1339850" y="1828800"/>
            <a:ext cx="7804150" cy="4865688"/>
          </a:xfrm>
          <a:prstGeom prst="rect">
            <a:avLst/>
          </a:prstGeom>
          <a:noFill/>
          <a:ln w="9525">
            <a:noFill/>
            <a:round/>
            <a:headEnd/>
            <a:tailEnd/>
          </a:ln>
        </p:spPr>
      </p:pic>
      <p:sp>
        <p:nvSpPr>
          <p:cNvPr id="32772" name="Text Box 4"/>
          <p:cNvSpPr txBox="1">
            <a:spLocks noChangeArrowheads="1"/>
          </p:cNvSpPr>
          <p:nvPr/>
        </p:nvSpPr>
        <p:spPr bwMode="auto">
          <a:xfrm>
            <a:off x="671513" y="5972175"/>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endParaRPr lang="en-GB" sz="1100" b="1">
              <a:solidFill>
                <a:srgbClr val="000000"/>
              </a:solidFill>
              <a:ea typeface="msgothic"/>
              <a:cs typeface="msgothic"/>
            </a:endParaRPr>
          </a:p>
        </p:txBody>
      </p:sp>
      <p:sp>
        <p:nvSpPr>
          <p:cNvPr id="32773" name="Text Box 5"/>
          <p:cNvSpPr txBox="1">
            <a:spLocks noChangeArrowheads="1"/>
          </p:cNvSpPr>
          <p:nvPr/>
        </p:nvSpPr>
        <p:spPr bwMode="auto">
          <a:xfrm>
            <a:off x="98425" y="6450013"/>
            <a:ext cx="4930775" cy="3471862"/>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endParaRPr lang="en-GB" sz="900">
              <a:solidFill>
                <a:srgbClr val="000000"/>
              </a:solidFill>
              <a:ea typeface="msgothic"/>
              <a:cs typeface="msgothic"/>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8229600" cy="1143000"/>
          </a:xfrm>
        </p:spPr>
        <p:txBody>
          <a:bodyPr>
            <a:normAutofit fontScale="90000"/>
          </a:bodyPr>
          <a:lstStyle/>
          <a:p>
            <a:r>
              <a:rPr lang="en-US" dirty="0" smtClean="0"/>
              <a:t>2-D ECHOCARDIOGRAPHIC IMAGING OF CORONARY SINUS</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cstate="print"/>
          <a:srcRect/>
          <a:stretch>
            <a:fillRect/>
          </a:stretch>
        </p:blipFill>
        <p:spPr bwMode="auto">
          <a:xfrm>
            <a:off x="4267200" y="1828800"/>
            <a:ext cx="3629025" cy="4705350"/>
          </a:xfrm>
          <a:prstGeom prst="rect">
            <a:avLst/>
          </a:prstGeom>
          <a:noFill/>
          <a:ln w="9525">
            <a:noFill/>
            <a:miter lim="800000"/>
            <a:headEnd/>
            <a:tailEnd/>
          </a:ln>
        </p:spPr>
      </p:pic>
      <p:sp>
        <p:nvSpPr>
          <p:cNvPr id="3" name="Title 2"/>
          <p:cNvSpPr>
            <a:spLocks noGrp="1"/>
          </p:cNvSpPr>
          <p:nvPr>
            <p:ph type="title"/>
          </p:nvPr>
        </p:nvSpPr>
        <p:spPr>
          <a:xfrm>
            <a:off x="32657" y="457200"/>
            <a:ext cx="7024744" cy="1143000"/>
          </a:xfrm>
        </p:spPr>
        <p:txBody>
          <a:bodyPr>
            <a:normAutofit/>
          </a:bodyPr>
          <a:lstStyle/>
          <a:p>
            <a:pPr eaLnBrk="1" fontAlgn="auto" hangingPunct="1">
              <a:spcAft>
                <a:spcPts val="0"/>
              </a:spcAft>
              <a:defRPr/>
            </a:pPr>
            <a:r>
              <a:rPr lang="en-US" sz="2400" b="1" dirty="0" smtClean="0">
                <a:solidFill>
                  <a:schemeClr val="tx1"/>
                </a:solidFill>
              </a:rPr>
              <a:t>CORONARY SINUS  -2D ECHO</a:t>
            </a:r>
            <a:endParaRPr lang="en-IN" sz="24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solidFill>
                  <a:schemeClr val="tx1"/>
                </a:solidFill>
              </a:rPr>
              <a:t>ANAMOLIES OF CORONARY SINUS</a:t>
            </a:r>
            <a:endParaRPr lang="en-IN" b="1" dirty="0">
              <a:solidFill>
                <a:schemeClr val="tx1"/>
              </a:solidFill>
            </a:endParaRPr>
          </a:p>
        </p:txBody>
      </p:sp>
      <p:sp>
        <p:nvSpPr>
          <p:cNvPr id="35842" name="Content Placeholder 2"/>
          <p:cNvSpPr>
            <a:spLocks noGrp="1"/>
          </p:cNvSpPr>
          <p:nvPr>
            <p:ph idx="1"/>
          </p:nvPr>
        </p:nvSpPr>
        <p:spPr/>
        <p:txBody>
          <a:bodyPr>
            <a:normAutofit fontScale="92500" lnSpcReduction="10000"/>
          </a:bodyPr>
          <a:lstStyle/>
          <a:p>
            <a:pPr eaLnBrk="1" hangingPunct="1"/>
            <a:r>
              <a:rPr lang="en-US" smtClean="0"/>
              <a:t>Absent thebesian valve .</a:t>
            </a:r>
          </a:p>
          <a:p>
            <a:pPr eaLnBrk="1" hangingPunct="1"/>
            <a:endParaRPr lang="en-US" smtClean="0"/>
          </a:p>
          <a:p>
            <a:pPr eaLnBrk="1" hangingPunct="1"/>
            <a:r>
              <a:rPr lang="en-US" smtClean="0"/>
              <a:t>Membranous thebesian valve  .</a:t>
            </a:r>
          </a:p>
          <a:p>
            <a:pPr eaLnBrk="1" hangingPunct="1"/>
            <a:endParaRPr lang="en-US" smtClean="0"/>
          </a:p>
          <a:p>
            <a:pPr eaLnBrk="1" hangingPunct="1"/>
            <a:r>
              <a:rPr lang="en-US" smtClean="0"/>
              <a:t>Absent  tributaries of coronary sinus .</a:t>
            </a:r>
          </a:p>
          <a:p>
            <a:pPr eaLnBrk="1" hangingPunct="1"/>
            <a:endParaRPr lang="en-US" smtClean="0"/>
          </a:p>
          <a:p>
            <a:pPr eaLnBrk="1" hangingPunct="1"/>
            <a:r>
              <a:rPr lang="en-US" smtClean="0"/>
              <a:t>Obstucted coronary sinus ostia</a:t>
            </a:r>
          </a:p>
          <a:p>
            <a:pPr eaLnBrk="1" hangingPunct="1"/>
            <a:endParaRPr lang="en-US" smtClean="0"/>
          </a:p>
          <a:p>
            <a:pPr eaLnBrk="1" hangingPunct="1"/>
            <a:r>
              <a:rPr lang="en-US" smtClean="0"/>
              <a:t>Dilated coronary sinus </a:t>
            </a:r>
          </a:p>
          <a:p>
            <a:pPr eaLnBrk="1" hangingPunct="1"/>
            <a:endParaRPr lang="en-US" smtClean="0"/>
          </a:p>
          <a:p>
            <a:pPr eaLnBrk="1" hangingPunct="1"/>
            <a:endParaRPr lang="en-US" smtClean="0"/>
          </a:p>
          <a:p>
            <a:pPr eaLnBrk="1" hangingPunct="1"/>
            <a:endParaRPr lang="en-IN"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Grp="1" noChangeAspect="1" noChangeArrowheads="1"/>
          </p:cNvPicPr>
          <p:nvPr>
            <p:ph idx="1"/>
          </p:nvPr>
        </p:nvPicPr>
        <p:blipFill>
          <a:blip r:embed="rId2" cstate="print"/>
          <a:srcRect/>
          <a:stretch>
            <a:fillRect/>
          </a:stretch>
        </p:blipFill>
        <p:spPr>
          <a:xfrm>
            <a:off x="2971800" y="1676400"/>
            <a:ext cx="2836863" cy="4525963"/>
          </a:xfrm>
        </p:spPr>
      </p:pic>
      <p:pic>
        <p:nvPicPr>
          <p:cNvPr id="36866" name="Picture 4"/>
          <p:cNvPicPr>
            <a:picLocks noChangeAspect="1" noChangeArrowheads="1"/>
          </p:cNvPicPr>
          <p:nvPr/>
        </p:nvPicPr>
        <p:blipFill>
          <a:blip r:embed="rId3" cstate="print"/>
          <a:srcRect/>
          <a:stretch>
            <a:fillRect/>
          </a:stretch>
        </p:blipFill>
        <p:spPr bwMode="auto">
          <a:xfrm>
            <a:off x="1881188" y="0"/>
            <a:ext cx="5381625" cy="859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DILATED CORONARY SINUS</a:t>
            </a:r>
            <a:endParaRPr lang="en-IN" dirty="0"/>
          </a:p>
        </p:txBody>
      </p:sp>
      <p:pic>
        <p:nvPicPr>
          <p:cNvPr id="37890" name="Picture 2"/>
          <p:cNvPicPr>
            <a:picLocks noGrp="1" noChangeAspect="1" noChangeArrowheads="1"/>
          </p:cNvPicPr>
          <p:nvPr>
            <p:ph idx="1"/>
          </p:nvPr>
        </p:nvPicPr>
        <p:blipFill>
          <a:blip r:embed="rId2" cstate="print"/>
          <a:srcRect t="25776" b="25776"/>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ABNORMAL CORONARY SINUS DRAINAGE</a:t>
            </a:r>
            <a:endParaRPr lang="en-IN" dirty="0"/>
          </a:p>
        </p:txBody>
      </p:sp>
      <p:pic>
        <p:nvPicPr>
          <p:cNvPr id="38914" name="Picture 2"/>
          <p:cNvPicPr>
            <a:picLocks noGrp="1" noChangeAspect="1" noChangeArrowheads="1"/>
          </p:cNvPicPr>
          <p:nvPr>
            <p:ph idx="1"/>
          </p:nvPr>
        </p:nvPicPr>
        <p:blipFill>
          <a:blip r:embed="rId2" cstate="print"/>
          <a:srcRect t="12929" b="12929"/>
          <a:stretch>
            <a:fillRect/>
          </a:stretch>
        </p:blipFill>
        <p:spPr>
          <a:xfrm>
            <a:off x="681986" y="2323652"/>
            <a:ext cx="7138823" cy="384854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24050" y="962025"/>
            <a:ext cx="5295900"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VENOUS DRAINAGE OF HEART</a:t>
            </a:r>
            <a:endParaRPr lang="en-IN" dirty="0"/>
          </a:p>
        </p:txBody>
      </p:sp>
      <p:sp>
        <p:nvSpPr>
          <p:cNvPr id="18433" name="Content Placeholder 1"/>
          <p:cNvSpPr>
            <a:spLocks noGrp="1"/>
          </p:cNvSpPr>
          <p:nvPr>
            <p:ph idx="1"/>
          </p:nvPr>
        </p:nvSpPr>
        <p:spPr/>
        <p:txBody>
          <a:bodyPr/>
          <a:lstStyle/>
          <a:p>
            <a:pPr eaLnBrk="1" hangingPunct="1"/>
            <a:r>
              <a:rPr lang="en-US" smtClean="0"/>
              <a:t>Coronary sinus   </a:t>
            </a:r>
          </a:p>
          <a:p>
            <a:pPr eaLnBrk="1" hangingPunct="1"/>
            <a:endParaRPr lang="en-US" smtClean="0"/>
          </a:p>
          <a:p>
            <a:pPr eaLnBrk="1" hangingPunct="1"/>
            <a:r>
              <a:rPr lang="en-US" smtClean="0"/>
              <a:t>Anterior cardiac vein  </a:t>
            </a:r>
          </a:p>
          <a:p>
            <a:pPr eaLnBrk="1" hangingPunct="1"/>
            <a:endParaRPr lang="en-US" smtClean="0"/>
          </a:p>
          <a:p>
            <a:pPr eaLnBrk="1" hangingPunct="1"/>
            <a:r>
              <a:rPr lang="en-US" smtClean="0"/>
              <a:t>Thebesian vein</a:t>
            </a:r>
            <a:endParaRPr lang="en-IN"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8229600" cy="1143000"/>
          </a:xfrm>
        </p:spPr>
        <p:txBody>
          <a:bodyPr/>
          <a:lstStyle/>
          <a:p>
            <a:r>
              <a:rPr lang="en-US" b="1" dirty="0" smtClean="0">
                <a:solidFill>
                  <a:schemeClr val="tx1"/>
                </a:solidFill>
              </a:rPr>
              <a:t>PERSISTENT LSVC</a:t>
            </a:r>
            <a:endParaRPr lang="en-IN"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152525"/>
            <a:ext cx="92202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doshi1[1]"/>
          <p:cNvPicPr>
            <a:picLocks noChangeAspect="1" noChangeArrowheads="1"/>
          </p:cNvPicPr>
          <p:nvPr/>
        </p:nvPicPr>
        <p:blipFill>
          <a:blip r:embed="rId2" cstate="print"/>
          <a:srcRect/>
          <a:stretch>
            <a:fillRect/>
          </a:stretch>
        </p:blipFill>
        <p:spPr bwMode="auto">
          <a:xfrm>
            <a:off x="914400" y="381000"/>
            <a:ext cx="7467600" cy="6096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166813" y="42863"/>
            <a:ext cx="6810375" cy="677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4450" y="1028700"/>
            <a:ext cx="65151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09675" y="0"/>
            <a:ext cx="6724650" cy="695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52400" y="5334000"/>
            <a:ext cx="8493125" cy="614363"/>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a:cs typeface="msgothic"/>
              </a:rPr>
              <a:t>Figure 1. Transesophageal echocardiography revealed both atrial and right ventricular enlargement (left), a defect of the partial coronary sinus (middle), and shunt of the left atrium to the dilated coronary sinus (right) at the near longitudinal plane.</a:t>
            </a:r>
          </a:p>
        </p:txBody>
      </p:sp>
      <p:pic>
        <p:nvPicPr>
          <p:cNvPr id="39938" name="Picture 3"/>
          <p:cNvPicPr>
            <a:picLocks noChangeAspect="1" noChangeArrowheads="1"/>
          </p:cNvPicPr>
          <p:nvPr/>
        </p:nvPicPr>
        <p:blipFill>
          <a:blip r:embed="rId3" cstate="print"/>
          <a:srcRect/>
          <a:stretch>
            <a:fillRect/>
          </a:stretch>
        </p:blipFill>
        <p:spPr bwMode="auto">
          <a:xfrm>
            <a:off x="533400" y="457200"/>
            <a:ext cx="7804150" cy="3810000"/>
          </a:xfrm>
          <a:prstGeom prst="rect">
            <a:avLst/>
          </a:prstGeom>
          <a:noFill/>
          <a:ln w="9525">
            <a:noFill/>
            <a:round/>
            <a:headEnd/>
            <a:tailEnd/>
          </a:ln>
        </p:spPr>
      </p:pic>
      <p:sp>
        <p:nvSpPr>
          <p:cNvPr id="39939" name="Text Box 4"/>
          <p:cNvSpPr txBox="1">
            <a:spLocks noChangeArrowheads="1"/>
          </p:cNvSpPr>
          <p:nvPr/>
        </p:nvSpPr>
        <p:spPr bwMode="auto">
          <a:xfrm>
            <a:off x="671513" y="5972175"/>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ea typeface="msgothic"/>
                <a:cs typeface="msgothic"/>
              </a:rPr>
              <a:t>Huang X Circulation 2007;116:e373-e373</a:t>
            </a:r>
          </a:p>
        </p:txBody>
      </p:sp>
      <p:sp>
        <p:nvSpPr>
          <p:cNvPr id="39940" name="Text Box 5"/>
          <p:cNvSpPr txBox="1">
            <a:spLocks noChangeArrowheads="1"/>
          </p:cNvSpPr>
          <p:nvPr/>
        </p:nvSpPr>
        <p:spPr bwMode="auto">
          <a:xfrm>
            <a:off x="425450" y="6613525"/>
            <a:ext cx="4929188"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ea typeface="msgothic"/>
                <a:cs typeface="msgothic"/>
              </a:rPr>
              <a:t>Copyright © American Heart Association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0"/>
            <a:ext cx="8229600" cy="1143000"/>
          </a:xfrm>
        </p:spPr>
        <p:txBody>
          <a:bodyPr>
            <a:normAutofit fontScale="90000"/>
          </a:bodyPr>
          <a:lstStyle/>
          <a:p>
            <a:r>
              <a:rPr lang="en-US" dirty="0" smtClean="0"/>
              <a:t>FLOUROSCOPIC  IMAGING OF CORONARY SINUS</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325438" y="381000"/>
            <a:ext cx="8493125" cy="615950"/>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a:cs typeface="msgothic"/>
              </a:rPr>
              <a:t>Figure 2. A partial coronary sinus defect beyond the range of the interatrial septum and an intact flap valve of the oval fossa with its muscular rims were revealed simultaneously at ≈140° section by transesophageal echocardiography (left).</a:t>
            </a:r>
          </a:p>
        </p:txBody>
      </p:sp>
      <p:pic>
        <p:nvPicPr>
          <p:cNvPr id="41986" name="Picture 2"/>
          <p:cNvPicPr>
            <a:picLocks noChangeAspect="1" noChangeArrowheads="1"/>
          </p:cNvPicPr>
          <p:nvPr/>
        </p:nvPicPr>
        <p:blipFill>
          <a:blip r:embed="rId3" cstate="print"/>
          <a:srcRect/>
          <a:stretch>
            <a:fillRect/>
          </a:stretch>
        </p:blipFill>
        <p:spPr bwMode="auto">
          <a:xfrm>
            <a:off x="6858000" y="5716588"/>
            <a:ext cx="1957388" cy="977900"/>
          </a:xfrm>
          <a:prstGeom prst="rect">
            <a:avLst/>
          </a:prstGeom>
          <a:noFill/>
          <a:ln w="9525">
            <a:noFill/>
            <a:round/>
            <a:headEnd/>
            <a:tailEnd/>
          </a:ln>
        </p:spPr>
      </p:pic>
      <p:pic>
        <p:nvPicPr>
          <p:cNvPr id="41987" name="Picture 3"/>
          <p:cNvPicPr>
            <a:picLocks noChangeAspect="1" noChangeArrowheads="1"/>
          </p:cNvPicPr>
          <p:nvPr/>
        </p:nvPicPr>
        <p:blipFill>
          <a:blip r:embed="rId4" cstate="print"/>
          <a:srcRect/>
          <a:stretch>
            <a:fillRect/>
          </a:stretch>
        </p:blipFill>
        <p:spPr bwMode="auto">
          <a:xfrm>
            <a:off x="671513" y="1520825"/>
            <a:ext cx="7804150" cy="3810000"/>
          </a:xfrm>
          <a:prstGeom prst="rect">
            <a:avLst/>
          </a:prstGeom>
          <a:noFill/>
          <a:ln w="9525">
            <a:noFill/>
            <a:round/>
            <a:headEnd/>
            <a:tailEnd/>
          </a:ln>
        </p:spPr>
      </p:pic>
      <p:sp>
        <p:nvSpPr>
          <p:cNvPr id="41988" name="Text Box 4"/>
          <p:cNvSpPr txBox="1">
            <a:spLocks noChangeArrowheads="1"/>
          </p:cNvSpPr>
          <p:nvPr/>
        </p:nvSpPr>
        <p:spPr bwMode="auto">
          <a:xfrm>
            <a:off x="671513" y="5972175"/>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ea typeface="msgothic"/>
                <a:cs typeface="msgothic"/>
              </a:rPr>
              <a:t>Huang X Circulation 2007;116:e373-e373</a:t>
            </a:r>
          </a:p>
        </p:txBody>
      </p:sp>
      <p:sp>
        <p:nvSpPr>
          <p:cNvPr id="41989" name="Text Box 5"/>
          <p:cNvSpPr txBox="1">
            <a:spLocks noChangeArrowheads="1"/>
          </p:cNvSpPr>
          <p:nvPr/>
        </p:nvSpPr>
        <p:spPr bwMode="auto">
          <a:xfrm>
            <a:off x="425450" y="6613525"/>
            <a:ext cx="4929188"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ea typeface="msgothic"/>
                <a:cs typeface="msgothic"/>
              </a:rPr>
              <a:t>Copyright © American Heart Association</a:t>
            </a:r>
          </a:p>
        </p:txBody>
      </p:sp>
      <p:pic>
        <p:nvPicPr>
          <p:cNvPr id="1026" name="Picture 2"/>
          <p:cNvPicPr>
            <a:picLocks noChangeAspect="1" noChangeArrowheads="1"/>
          </p:cNvPicPr>
          <p:nvPr/>
        </p:nvPicPr>
        <p:blipFill>
          <a:blip r:embed="rId5" cstate="print"/>
          <a:srcRect/>
          <a:stretch>
            <a:fillRect/>
          </a:stretch>
        </p:blipFill>
        <p:spPr bwMode="auto">
          <a:xfrm>
            <a:off x="300038" y="428625"/>
            <a:ext cx="8543925" cy="60007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381000"/>
            <a:ext cx="7024744" cy="1143000"/>
          </a:xfrm>
        </p:spPr>
        <p:txBody>
          <a:bodyPr/>
          <a:lstStyle/>
          <a:p>
            <a:pPr eaLnBrk="1" fontAlgn="auto" hangingPunct="1">
              <a:spcAft>
                <a:spcPts val="0"/>
              </a:spcAft>
              <a:defRPr/>
            </a:pPr>
            <a:r>
              <a:rPr lang="en-US" dirty="0" smtClean="0"/>
              <a:t>AP </a:t>
            </a:r>
            <a:r>
              <a:rPr lang="en-US" dirty="0" err="1" smtClean="0"/>
              <a:t>Venogram</a:t>
            </a:r>
            <a:endParaRPr lang="en-US" dirty="0" smtClean="0"/>
          </a:p>
        </p:txBody>
      </p:sp>
      <p:pic>
        <p:nvPicPr>
          <p:cNvPr id="46081" name="Picture 4" descr="22_18"/>
          <p:cNvPicPr>
            <a:picLocks noGrp="1" noChangeAspect="1" noChangeArrowheads="1"/>
          </p:cNvPicPr>
          <p:nvPr>
            <p:ph idx="1"/>
          </p:nvPr>
        </p:nvPicPr>
        <p:blipFill>
          <a:blip r:embed="rId3" cstate="print"/>
          <a:srcRect/>
          <a:stretch>
            <a:fillRect/>
          </a:stretch>
        </p:blipFill>
        <p:spPr>
          <a:xfrm>
            <a:off x="3429000" y="1981200"/>
            <a:ext cx="4389437" cy="4525963"/>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hp\Pictures\cs.gif"/>
          <p:cNvPicPr>
            <a:picLocks noChangeAspect="1" noChangeArrowheads="1"/>
          </p:cNvPicPr>
          <p:nvPr/>
        </p:nvPicPr>
        <p:blipFill>
          <a:blip r:embed="rId2" cstate="print"/>
          <a:srcRect/>
          <a:stretch>
            <a:fillRect/>
          </a:stretch>
        </p:blipFill>
        <p:spPr bwMode="auto">
          <a:xfrm>
            <a:off x="1219199" y="981456"/>
            <a:ext cx="6693073" cy="4885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304800" y="1143000"/>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dirty="0">
                <a:solidFill>
                  <a:srgbClr val="000000"/>
                </a:solidFill>
                <a:ea typeface="msgothic"/>
                <a:cs typeface="msgothic"/>
              </a:rPr>
              <a:t>The MCV is a very consistent tributary of the CS present in nearly all hearts.</a:t>
            </a:r>
          </a:p>
        </p:txBody>
      </p:sp>
      <p:pic>
        <p:nvPicPr>
          <p:cNvPr id="52226" name="Picture 2"/>
          <p:cNvPicPr>
            <a:picLocks noChangeAspect="1" noChangeArrowheads="1"/>
          </p:cNvPicPr>
          <p:nvPr/>
        </p:nvPicPr>
        <p:blipFill>
          <a:blip r:embed="rId3" cstate="print"/>
          <a:srcRect/>
          <a:stretch>
            <a:fillRect/>
          </a:stretch>
        </p:blipFill>
        <p:spPr bwMode="auto">
          <a:xfrm>
            <a:off x="6527800" y="6283325"/>
            <a:ext cx="2533650" cy="504825"/>
          </a:xfrm>
          <a:prstGeom prst="rect">
            <a:avLst/>
          </a:prstGeom>
          <a:noFill/>
          <a:ln w="9525">
            <a:noFill/>
            <a:round/>
            <a:headEnd/>
            <a:tailEnd/>
          </a:ln>
        </p:spPr>
      </p:pic>
      <p:pic>
        <p:nvPicPr>
          <p:cNvPr id="52227" name="Picture 3"/>
          <p:cNvPicPr>
            <a:picLocks noChangeAspect="1" noChangeArrowheads="1"/>
          </p:cNvPicPr>
          <p:nvPr/>
        </p:nvPicPr>
        <p:blipFill>
          <a:blip r:embed="rId4" cstate="print"/>
          <a:srcRect/>
          <a:stretch>
            <a:fillRect/>
          </a:stretch>
        </p:blipFill>
        <p:spPr bwMode="auto">
          <a:xfrm>
            <a:off x="3429000" y="1752600"/>
            <a:ext cx="5086350" cy="48942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64193" y="1219200"/>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dirty="0">
                <a:solidFill>
                  <a:srgbClr val="000000"/>
                </a:solidFill>
                <a:ea typeface="msgothic"/>
                <a:cs typeface="msgothic"/>
              </a:rPr>
              <a:t>Coronary venous angiogram in the left anterior oblique (LAO) projection showing a near occlusive valve (arrow) in the region of the posterolateral vein (</a:t>
            </a:r>
            <a:r>
              <a:rPr lang="en-GB" sz="1500" b="1" dirty="0" err="1">
                <a:solidFill>
                  <a:srgbClr val="000000"/>
                </a:solidFill>
                <a:ea typeface="msgothic"/>
                <a:cs typeface="msgothic"/>
              </a:rPr>
              <a:t>Vieussen's</a:t>
            </a:r>
            <a:r>
              <a:rPr lang="en-GB" sz="1500" b="1" dirty="0">
                <a:solidFill>
                  <a:srgbClr val="000000"/>
                </a:solidFill>
                <a:ea typeface="msgothic"/>
                <a:cs typeface="msgothic"/>
              </a:rPr>
              <a:t> valve).</a:t>
            </a:r>
          </a:p>
        </p:txBody>
      </p:sp>
      <p:pic>
        <p:nvPicPr>
          <p:cNvPr id="44034" name="Picture 2"/>
          <p:cNvPicPr>
            <a:picLocks noChangeAspect="1" noChangeArrowheads="1"/>
          </p:cNvPicPr>
          <p:nvPr/>
        </p:nvPicPr>
        <p:blipFill>
          <a:blip r:embed="rId3" cstate="print"/>
          <a:srcRect/>
          <a:stretch>
            <a:fillRect/>
          </a:stretch>
        </p:blipFill>
        <p:spPr bwMode="auto">
          <a:xfrm>
            <a:off x="6527800" y="6283325"/>
            <a:ext cx="2533650" cy="504825"/>
          </a:xfrm>
          <a:prstGeom prst="rect">
            <a:avLst/>
          </a:prstGeom>
          <a:noFill/>
          <a:ln w="9525">
            <a:noFill/>
            <a:round/>
            <a:headEnd/>
            <a:tailEnd/>
          </a:ln>
        </p:spPr>
      </p:pic>
      <p:pic>
        <p:nvPicPr>
          <p:cNvPr id="44035" name="Picture 3"/>
          <p:cNvPicPr>
            <a:picLocks noChangeAspect="1" noChangeArrowheads="1"/>
          </p:cNvPicPr>
          <p:nvPr/>
        </p:nvPicPr>
        <p:blipFill>
          <a:blip r:embed="rId4" cstate="print"/>
          <a:srcRect/>
          <a:stretch>
            <a:fillRect/>
          </a:stretch>
        </p:blipFill>
        <p:spPr bwMode="auto">
          <a:xfrm>
            <a:off x="3505200" y="1752600"/>
            <a:ext cx="5184775" cy="4894263"/>
          </a:xfrm>
          <a:prstGeom prst="rect">
            <a:avLst/>
          </a:prstGeom>
          <a:noFill/>
          <a:ln w="9525">
            <a:noFill/>
            <a:round/>
            <a:headEnd/>
            <a:tailEnd/>
          </a:ln>
        </p:spPr>
      </p:pic>
      <p:sp>
        <p:nvSpPr>
          <p:cNvPr id="44036" name="Text Box 4"/>
          <p:cNvSpPr txBox="1">
            <a:spLocks noChangeArrowheads="1"/>
          </p:cNvSpPr>
          <p:nvPr/>
        </p:nvSpPr>
        <p:spPr bwMode="auto">
          <a:xfrm>
            <a:off x="1981200" y="5972175"/>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endParaRPr lang="en-GB" sz="1100" b="1">
              <a:solidFill>
                <a:srgbClr val="000000"/>
              </a:solidFill>
              <a:ea typeface="msgothic"/>
              <a:cs typeface="msgothic"/>
            </a:endParaRPr>
          </a:p>
        </p:txBody>
      </p:sp>
      <p:sp>
        <p:nvSpPr>
          <p:cNvPr id="44037" name="Text Box 5"/>
          <p:cNvSpPr txBox="1">
            <a:spLocks noChangeArrowheads="1"/>
          </p:cNvSpPr>
          <p:nvPr/>
        </p:nvSpPr>
        <p:spPr bwMode="auto">
          <a:xfrm>
            <a:off x="98425" y="6450013"/>
            <a:ext cx="4930775" cy="3471862"/>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endParaRPr lang="en-GB" sz="900">
              <a:solidFill>
                <a:srgbClr val="000000"/>
              </a:solidFill>
              <a:ea typeface="msgothic"/>
              <a:cs typeface="msgothic"/>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8229600" cy="1143000"/>
          </a:xfrm>
        </p:spPr>
        <p:txBody>
          <a:bodyPr>
            <a:normAutofit fontScale="90000"/>
          </a:bodyPr>
          <a:lstStyle/>
          <a:p>
            <a:r>
              <a:rPr lang="en-US" dirty="0" smtClean="0">
                <a:solidFill>
                  <a:schemeClr val="tx1"/>
                </a:solidFill>
              </a:rPr>
              <a:t>CT ANGIO IMAGING OF CORONARY SINUS</a:t>
            </a:r>
            <a:endParaRPr lang="en-IN"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3" cstate="print"/>
          <a:srcRect/>
          <a:stretch>
            <a:fillRect/>
          </a:stretch>
        </p:blipFill>
        <p:spPr bwMode="auto">
          <a:xfrm>
            <a:off x="7048500" y="6438900"/>
            <a:ext cx="2095500" cy="419100"/>
          </a:xfrm>
          <a:prstGeom prst="rect">
            <a:avLst/>
          </a:prstGeom>
          <a:noFill/>
          <a:ln w="9525">
            <a:noFill/>
            <a:miter lim="800000"/>
            <a:headEnd/>
            <a:tailEnd/>
          </a:ln>
        </p:spPr>
      </p:pic>
      <p:pic>
        <p:nvPicPr>
          <p:cNvPr id="66562" name="Picture 2"/>
          <p:cNvPicPr>
            <a:picLocks noChangeAspect="1" noChangeArrowheads="1"/>
          </p:cNvPicPr>
          <p:nvPr/>
        </p:nvPicPr>
        <p:blipFill>
          <a:blip r:embed="rId4" cstate="print"/>
          <a:srcRect/>
          <a:stretch>
            <a:fillRect/>
          </a:stretch>
        </p:blipFill>
        <p:spPr bwMode="auto">
          <a:xfrm>
            <a:off x="2579688" y="992188"/>
            <a:ext cx="3986212" cy="4873625"/>
          </a:xfrm>
          <a:prstGeom prst="rect">
            <a:avLst/>
          </a:prstGeom>
          <a:noFill/>
          <a:ln w="9525">
            <a:noFill/>
            <a:miter lim="800000"/>
            <a:headEnd/>
            <a:tailEnd/>
          </a:ln>
        </p:spPr>
      </p:pic>
      <p:sp>
        <p:nvSpPr>
          <p:cNvPr id="66563" name="Text Box 3"/>
          <p:cNvSpPr txBox="1">
            <a:spLocks noChangeArrowheads="1"/>
          </p:cNvSpPr>
          <p:nvPr/>
        </p:nvSpPr>
        <p:spPr bwMode="auto">
          <a:xfrm>
            <a:off x="179388" y="6678613"/>
            <a:ext cx="8783637" cy="149225"/>
          </a:xfrm>
          <a:prstGeom prst="rect">
            <a:avLst/>
          </a:prstGeom>
          <a:noFill/>
          <a:ln w="9525">
            <a:noFill/>
            <a:miter lim="800000"/>
            <a:headEnd/>
            <a:tailEnd/>
          </a:ln>
        </p:spPr>
        <p:txBody>
          <a:bodyPr lIns="0" tIns="0" rIns="0" bIns="0">
            <a:spAutoFit/>
          </a:bodyPr>
          <a:lstStyle/>
          <a:p>
            <a:pP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t>Copyright ©2008 American College of Cardiology Foundation. Restrictions may apply.</a:t>
            </a:r>
          </a:p>
        </p:txBody>
      </p:sp>
      <p:sp>
        <p:nvSpPr>
          <p:cNvPr id="66564" name="Text Box 4"/>
          <p:cNvSpPr txBox="1">
            <a:spLocks noChangeArrowheads="1"/>
          </p:cNvSpPr>
          <p:nvPr/>
        </p:nvSpPr>
        <p:spPr bwMode="auto">
          <a:xfrm>
            <a:off x="179388" y="5973763"/>
            <a:ext cx="8783637" cy="1587"/>
          </a:xfrm>
          <a:prstGeom prst="rect">
            <a:avLst/>
          </a:prstGeom>
          <a:noFill/>
          <a:ln w="9525">
            <a:noFill/>
            <a:miter lim="800000"/>
            <a:headEnd/>
            <a:tailEnd/>
          </a:ln>
        </p:spPr>
        <p:txBody>
          <a:bodyPr lIns="0" tIns="0" rIns="0" bIns="0" anchorCtr="1">
            <a:spAutoFit/>
          </a:bodyP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t>Tops, L. F. et al. J Am Coll Cardiol Img 2008;1:94-106</a:t>
            </a:r>
          </a:p>
        </p:txBody>
      </p:sp>
      <p:sp>
        <p:nvSpPr>
          <p:cNvPr id="66565" name="Text Box 5"/>
          <p:cNvSpPr txBox="1">
            <a:spLocks noChangeArrowheads="1"/>
          </p:cNvSpPr>
          <p:nvPr/>
        </p:nvSpPr>
        <p:spPr bwMode="auto">
          <a:xfrm>
            <a:off x="179388" y="179388"/>
            <a:ext cx="8783637" cy="631825"/>
          </a:xfrm>
          <a:prstGeom prst="rect">
            <a:avLst/>
          </a:prstGeom>
          <a:noFill/>
          <a:ln w="9525">
            <a:noFill/>
            <a:miter lim="800000"/>
            <a:headEnd/>
            <a:tailEnd/>
          </a:ln>
        </p:spPr>
        <p:txBody>
          <a:bodyPr lIns="0" tIns="0" rIns="0" bIns="0" anchor="ctr" anchorCtr="1">
            <a:spAutoFit/>
          </a:bodyP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t>Coronary Venous Anatomy and Relation Between Coronary Sinus and Mitral Annulus</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325438" y="1066800"/>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dirty="0">
                <a:solidFill>
                  <a:srgbClr val="000000"/>
                </a:solidFill>
                <a:ea typeface="msgothic"/>
                <a:cs typeface="msgothic"/>
              </a:rPr>
              <a:t>Reconstructed computed tomography image showing the coronary </a:t>
            </a:r>
            <a:r>
              <a:rPr lang="en-GB" sz="1500" b="1" dirty="0" smtClean="0">
                <a:solidFill>
                  <a:srgbClr val="000000"/>
                </a:solidFill>
                <a:ea typeface="msgothic"/>
                <a:cs typeface="msgothic"/>
              </a:rPr>
              <a:t>veins </a:t>
            </a:r>
            <a:endParaRPr lang="en-GB" sz="1500" b="1" dirty="0">
              <a:solidFill>
                <a:srgbClr val="000000"/>
              </a:solidFill>
              <a:ea typeface="msgothic"/>
              <a:cs typeface="msgothic"/>
            </a:endParaRPr>
          </a:p>
        </p:txBody>
      </p:sp>
      <p:pic>
        <p:nvPicPr>
          <p:cNvPr id="54274" name="Picture 2"/>
          <p:cNvPicPr>
            <a:picLocks noChangeAspect="1" noChangeArrowheads="1"/>
          </p:cNvPicPr>
          <p:nvPr/>
        </p:nvPicPr>
        <p:blipFill>
          <a:blip r:embed="rId3" cstate="print"/>
          <a:srcRect/>
          <a:stretch>
            <a:fillRect/>
          </a:stretch>
        </p:blipFill>
        <p:spPr bwMode="auto">
          <a:xfrm>
            <a:off x="6527800" y="6283325"/>
            <a:ext cx="2533650" cy="504825"/>
          </a:xfrm>
          <a:prstGeom prst="rect">
            <a:avLst/>
          </a:prstGeom>
          <a:noFill/>
          <a:ln w="9525">
            <a:noFill/>
            <a:round/>
            <a:headEnd/>
            <a:tailEnd/>
          </a:ln>
        </p:spPr>
      </p:pic>
      <p:pic>
        <p:nvPicPr>
          <p:cNvPr id="54275" name="Picture 3"/>
          <p:cNvPicPr>
            <a:picLocks noChangeAspect="1" noChangeArrowheads="1"/>
          </p:cNvPicPr>
          <p:nvPr/>
        </p:nvPicPr>
        <p:blipFill>
          <a:blip r:embed="rId4" cstate="print"/>
          <a:srcRect/>
          <a:stretch>
            <a:fillRect/>
          </a:stretch>
        </p:blipFill>
        <p:spPr bwMode="auto">
          <a:xfrm>
            <a:off x="3810000" y="1752600"/>
            <a:ext cx="4810125" cy="48942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325438" y="381000"/>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GB" sz="1500" b="1">
              <a:solidFill>
                <a:srgbClr val="000000"/>
              </a:solidFill>
              <a:ea typeface="msgothic"/>
              <a:cs typeface="msgothic"/>
            </a:endParaRPr>
          </a:p>
        </p:txBody>
      </p:sp>
      <p:pic>
        <p:nvPicPr>
          <p:cNvPr id="56322" name="Picture 3"/>
          <p:cNvPicPr>
            <a:picLocks noChangeAspect="1" noChangeArrowheads="1"/>
          </p:cNvPicPr>
          <p:nvPr/>
        </p:nvPicPr>
        <p:blipFill>
          <a:blip r:embed="rId3" cstate="print"/>
          <a:srcRect/>
          <a:stretch>
            <a:fillRect/>
          </a:stretch>
        </p:blipFill>
        <p:spPr bwMode="auto">
          <a:xfrm>
            <a:off x="1447800" y="762000"/>
            <a:ext cx="6613525" cy="48942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650875" y="4953000"/>
            <a:ext cx="8493125" cy="414338"/>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a:cs typeface="msgothic"/>
              </a:rPr>
              <a:t>X-ray view of the phantom and fusion of CT reconstruction.</a:t>
            </a:r>
          </a:p>
        </p:txBody>
      </p:sp>
      <p:pic>
        <p:nvPicPr>
          <p:cNvPr id="58370" name="Picture 3"/>
          <p:cNvPicPr>
            <a:picLocks noChangeAspect="1" noChangeArrowheads="1"/>
          </p:cNvPicPr>
          <p:nvPr/>
        </p:nvPicPr>
        <p:blipFill>
          <a:blip r:embed="rId3" cstate="print"/>
          <a:srcRect/>
          <a:stretch>
            <a:fillRect/>
          </a:stretch>
        </p:blipFill>
        <p:spPr bwMode="auto">
          <a:xfrm>
            <a:off x="762000" y="1219200"/>
            <a:ext cx="7804150" cy="31162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Coronary sinus </a:t>
            </a:r>
            <a:r>
              <a:rPr lang="en-US" b="1" dirty="0" err="1" smtClean="0">
                <a:solidFill>
                  <a:schemeClr val="tx1"/>
                </a:solidFill>
              </a:rPr>
              <a:t>diverticulum</a:t>
            </a:r>
            <a:endParaRPr lang="en-IN" b="1" dirty="0">
              <a:solidFill>
                <a:schemeClr val="tx1"/>
              </a:solidFill>
            </a:endParaRPr>
          </a:p>
        </p:txBody>
      </p:sp>
      <p:sp>
        <p:nvSpPr>
          <p:cNvPr id="4" name="Content Placeholder 3"/>
          <p:cNvSpPr>
            <a:spLocks noGrp="1"/>
          </p:cNvSpPr>
          <p:nvPr>
            <p:ph idx="1"/>
          </p:nvPr>
        </p:nvSpPr>
        <p:spPr/>
        <p:txBody>
          <a:bodyPr/>
          <a:lstStyle/>
          <a:p>
            <a:r>
              <a:rPr lang="en-US" dirty="0" smtClean="0"/>
              <a:t>Should be suspected in patient having WPW syndrome ,refractory to ablation   </a:t>
            </a:r>
          </a:p>
          <a:p>
            <a:endParaRPr lang="en-US" dirty="0" smtClean="0"/>
          </a:p>
          <a:p>
            <a:r>
              <a:rPr lang="en-US" dirty="0" smtClean="0"/>
              <a:t>Angiography reveals coronary </a:t>
            </a:r>
            <a:r>
              <a:rPr lang="en-US" dirty="0" err="1" smtClean="0"/>
              <a:t>diverticulum</a:t>
            </a:r>
            <a:r>
              <a:rPr lang="en-US" dirty="0" smtClean="0"/>
              <a:t> Associated with refractory </a:t>
            </a:r>
            <a:r>
              <a:rPr lang="en-US" dirty="0" err="1" smtClean="0"/>
              <a:t>posteroseptal</a:t>
            </a:r>
            <a:r>
              <a:rPr lang="en-US" dirty="0" smtClean="0"/>
              <a:t> pathway  </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0" y="0"/>
            <a:ext cx="10544175"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52413" y="1766888"/>
            <a:ext cx="8639175"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p:txBody>
          <a:bodyPr/>
          <a:lstStyle/>
          <a:p>
            <a:pPr eaLnBrk="1" hangingPunct="1"/>
            <a:r>
              <a:rPr lang="en-US" smtClean="0"/>
              <a:t>60 %  of venous blood of heart drains into right  atrium  via coronary sinus .</a:t>
            </a:r>
          </a:p>
          <a:p>
            <a:pPr eaLnBrk="1" hangingPunct="1"/>
            <a:endParaRPr lang="en-US" smtClean="0"/>
          </a:p>
          <a:p>
            <a:pPr eaLnBrk="1" hangingPunct="1"/>
            <a:r>
              <a:rPr lang="en-US" smtClean="0"/>
              <a:t>40 % remaining blood drains via anterior cardiac vein</a:t>
            </a:r>
            <a:endParaRPr lang="en-IN"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7175" y="1295400"/>
            <a:ext cx="8886825"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325438" y="381000"/>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a:cs typeface="msgothic"/>
              </a:rPr>
              <a:t>Autopsy heart specimen depicting an absent Thebesian valve.</a:t>
            </a:r>
          </a:p>
        </p:txBody>
      </p:sp>
      <p:pic>
        <p:nvPicPr>
          <p:cNvPr id="60418" name="Picture 2"/>
          <p:cNvPicPr>
            <a:picLocks noChangeAspect="1" noChangeArrowheads="1"/>
          </p:cNvPicPr>
          <p:nvPr/>
        </p:nvPicPr>
        <p:blipFill>
          <a:blip r:embed="rId3" cstate="print"/>
          <a:srcRect/>
          <a:stretch>
            <a:fillRect/>
          </a:stretch>
        </p:blipFill>
        <p:spPr bwMode="auto">
          <a:xfrm>
            <a:off x="6527800" y="6283325"/>
            <a:ext cx="2533650" cy="504825"/>
          </a:xfrm>
          <a:prstGeom prst="rect">
            <a:avLst/>
          </a:prstGeom>
          <a:noFill/>
          <a:ln w="9525">
            <a:noFill/>
            <a:round/>
            <a:headEnd/>
            <a:tailEnd/>
          </a:ln>
        </p:spPr>
      </p:pic>
      <p:pic>
        <p:nvPicPr>
          <p:cNvPr id="60419" name="Picture 3"/>
          <p:cNvPicPr>
            <a:picLocks noChangeAspect="1" noChangeArrowheads="1"/>
          </p:cNvPicPr>
          <p:nvPr/>
        </p:nvPicPr>
        <p:blipFill>
          <a:blip r:embed="rId4" cstate="print"/>
          <a:srcRect/>
          <a:stretch>
            <a:fillRect/>
          </a:stretch>
        </p:blipFill>
        <p:spPr bwMode="auto">
          <a:xfrm>
            <a:off x="3429000" y="1963738"/>
            <a:ext cx="5254625" cy="48942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0" y="2057400"/>
            <a:ext cx="8493125" cy="414338"/>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a:cs typeface="msgothic"/>
              </a:rPr>
              <a:t>Examples of membranous Thebesian valves with fenestrations.</a:t>
            </a:r>
          </a:p>
        </p:txBody>
      </p:sp>
      <p:pic>
        <p:nvPicPr>
          <p:cNvPr id="62466" name="Picture 2"/>
          <p:cNvPicPr>
            <a:picLocks noChangeAspect="1" noChangeArrowheads="1"/>
          </p:cNvPicPr>
          <p:nvPr/>
        </p:nvPicPr>
        <p:blipFill>
          <a:blip r:embed="rId3" cstate="print"/>
          <a:srcRect/>
          <a:stretch>
            <a:fillRect/>
          </a:stretch>
        </p:blipFill>
        <p:spPr bwMode="auto">
          <a:xfrm>
            <a:off x="6527800" y="6283325"/>
            <a:ext cx="2533650" cy="504825"/>
          </a:xfrm>
          <a:prstGeom prst="rect">
            <a:avLst/>
          </a:prstGeom>
          <a:noFill/>
          <a:ln w="9525">
            <a:noFill/>
            <a:round/>
            <a:headEnd/>
            <a:tailEnd/>
          </a:ln>
        </p:spPr>
      </p:pic>
      <p:pic>
        <p:nvPicPr>
          <p:cNvPr id="62467" name="Picture 3"/>
          <p:cNvPicPr>
            <a:picLocks noChangeAspect="1" noChangeArrowheads="1"/>
          </p:cNvPicPr>
          <p:nvPr/>
        </p:nvPicPr>
        <p:blipFill>
          <a:blip r:embed="rId4" cstate="print"/>
          <a:srcRect/>
          <a:stretch>
            <a:fillRect/>
          </a:stretch>
        </p:blipFill>
        <p:spPr bwMode="auto">
          <a:xfrm>
            <a:off x="1143000" y="3657600"/>
            <a:ext cx="7804150" cy="29575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325438" y="381000"/>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a:cs typeface="msgothic"/>
              </a:rPr>
              <a:t>Examples of Thebesian valves that are fibromuscular, non-fenestrated, and occlusive.</a:t>
            </a:r>
          </a:p>
        </p:txBody>
      </p:sp>
      <p:pic>
        <p:nvPicPr>
          <p:cNvPr id="64514" name="Picture 2"/>
          <p:cNvPicPr>
            <a:picLocks noChangeAspect="1" noChangeArrowheads="1"/>
          </p:cNvPicPr>
          <p:nvPr/>
        </p:nvPicPr>
        <p:blipFill>
          <a:blip r:embed="rId3" cstate="print"/>
          <a:srcRect/>
          <a:stretch>
            <a:fillRect/>
          </a:stretch>
        </p:blipFill>
        <p:spPr bwMode="auto">
          <a:xfrm>
            <a:off x="6527800" y="6283325"/>
            <a:ext cx="2533650" cy="504825"/>
          </a:xfrm>
          <a:prstGeom prst="rect">
            <a:avLst/>
          </a:prstGeom>
          <a:noFill/>
          <a:ln w="9525">
            <a:noFill/>
            <a:round/>
            <a:headEnd/>
            <a:tailEnd/>
          </a:ln>
        </p:spPr>
      </p:pic>
      <p:pic>
        <p:nvPicPr>
          <p:cNvPr id="64515" name="Picture 3"/>
          <p:cNvPicPr>
            <a:picLocks noChangeAspect="1" noChangeArrowheads="1"/>
          </p:cNvPicPr>
          <p:nvPr/>
        </p:nvPicPr>
        <p:blipFill>
          <a:blip r:embed="rId4" cstate="print"/>
          <a:srcRect/>
          <a:stretch>
            <a:fillRect/>
          </a:stretch>
        </p:blipFill>
        <p:spPr bwMode="auto">
          <a:xfrm>
            <a:off x="990600" y="2514600"/>
            <a:ext cx="7804150" cy="4098925"/>
          </a:xfrm>
          <a:prstGeom prst="rect">
            <a:avLst/>
          </a:prstGeom>
          <a:noFill/>
          <a:ln w="9525">
            <a:noFill/>
            <a:round/>
            <a:headEnd/>
            <a:tailEnd/>
          </a:ln>
        </p:spPr>
      </p:pic>
      <p:sp>
        <p:nvSpPr>
          <p:cNvPr id="64516" name="Text Box 4"/>
          <p:cNvSpPr txBox="1">
            <a:spLocks noChangeArrowheads="1"/>
          </p:cNvSpPr>
          <p:nvPr/>
        </p:nvSpPr>
        <p:spPr bwMode="auto">
          <a:xfrm>
            <a:off x="671513" y="5972175"/>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endParaRPr lang="en-GB" sz="1100" b="1">
              <a:solidFill>
                <a:srgbClr val="000000"/>
              </a:solidFill>
              <a:ea typeface="msgothic"/>
              <a:cs typeface="msgothic"/>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cstate="print"/>
          <a:srcRect/>
          <a:stretch>
            <a:fillRect/>
          </a:stretch>
        </p:blipFill>
        <p:spPr bwMode="auto">
          <a:xfrm>
            <a:off x="0" y="0"/>
            <a:ext cx="9344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52400" y="25400"/>
            <a:ext cx="8839200" cy="673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p:txBody>
          <a:bodyPr/>
          <a:lstStyle/>
          <a:p>
            <a:pPr eaLnBrk="1" hangingPunct="1"/>
            <a:r>
              <a:rPr lang="en-US" smtClean="0"/>
              <a:t>Coronary sinus conveys blood from left coronary territory .</a:t>
            </a:r>
          </a:p>
          <a:p>
            <a:pPr eaLnBrk="1" hangingPunct="1"/>
            <a:endParaRPr lang="en-US" smtClean="0"/>
          </a:p>
          <a:p>
            <a:pPr eaLnBrk="1" hangingPunct="1"/>
            <a:endParaRPr lang="en-US" smtClean="0"/>
          </a:p>
          <a:p>
            <a:pPr eaLnBrk="1" hangingPunct="1"/>
            <a:r>
              <a:rPr lang="en-US" smtClean="0"/>
              <a:t>Anterior cardiac vein drains most of blood from  right coronary artery</a:t>
            </a:r>
            <a:endParaRPr lang="en-IN"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CORONARY SINUS </a:t>
            </a:r>
            <a:endParaRPr lang="en-IN" dirty="0"/>
          </a:p>
        </p:txBody>
      </p:sp>
      <p:sp>
        <p:nvSpPr>
          <p:cNvPr id="22529" name="Content Placeholder 1"/>
          <p:cNvSpPr>
            <a:spLocks noGrp="1"/>
          </p:cNvSpPr>
          <p:nvPr>
            <p:ph idx="1"/>
          </p:nvPr>
        </p:nvSpPr>
        <p:spPr/>
        <p:txBody>
          <a:bodyPr>
            <a:normAutofit fontScale="92500" lnSpcReduction="10000"/>
          </a:bodyPr>
          <a:lstStyle/>
          <a:p>
            <a:pPr eaLnBrk="1" hangingPunct="1"/>
            <a:r>
              <a:rPr lang="en-US" smtClean="0"/>
              <a:t>Great  cardiac vein </a:t>
            </a:r>
          </a:p>
          <a:p>
            <a:pPr eaLnBrk="1" hangingPunct="1"/>
            <a:endParaRPr lang="en-US" smtClean="0"/>
          </a:p>
          <a:p>
            <a:pPr eaLnBrk="1" hangingPunct="1"/>
            <a:r>
              <a:rPr lang="en-US" smtClean="0"/>
              <a:t>Oblique vein of left atrium [ vein of marshall ]</a:t>
            </a:r>
          </a:p>
          <a:p>
            <a:pPr eaLnBrk="1" hangingPunct="1"/>
            <a:endParaRPr lang="en-US" smtClean="0"/>
          </a:p>
          <a:p>
            <a:pPr eaLnBrk="1" hangingPunct="1"/>
            <a:r>
              <a:rPr lang="en-US" smtClean="0"/>
              <a:t>Posterior vein of LV </a:t>
            </a:r>
          </a:p>
          <a:p>
            <a:pPr eaLnBrk="1" hangingPunct="1"/>
            <a:endParaRPr lang="en-US" smtClean="0"/>
          </a:p>
          <a:p>
            <a:pPr eaLnBrk="1" hangingPunct="1"/>
            <a:r>
              <a:rPr lang="en-US" smtClean="0"/>
              <a:t>Middle cardiac vein </a:t>
            </a:r>
          </a:p>
          <a:p>
            <a:pPr eaLnBrk="1" hangingPunct="1"/>
            <a:endParaRPr lang="en-US" smtClean="0"/>
          </a:p>
          <a:p>
            <a:pPr eaLnBrk="1" hangingPunct="1"/>
            <a:r>
              <a:rPr lang="en-US" smtClean="0"/>
              <a:t>Small cardiac vein  </a:t>
            </a:r>
          </a:p>
          <a:p>
            <a:pPr eaLnBrk="1" hangingPunct="1"/>
            <a:endParaRPr lang="en-IN"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457200"/>
            <a:ext cx="6527800" cy="812800"/>
          </a:xfrm>
        </p:spPr>
        <p:txBody>
          <a:bodyPr/>
          <a:lstStyle/>
          <a:p>
            <a:pPr eaLnBrk="1" fontAlgn="auto" hangingPunct="1">
              <a:spcAft>
                <a:spcPts val="0"/>
              </a:spcAft>
              <a:defRPr/>
            </a:pPr>
            <a:r>
              <a:rPr lang="en-US" smtClean="0"/>
              <a:t>Coronary Venous System</a:t>
            </a:r>
          </a:p>
        </p:txBody>
      </p:sp>
      <p:sp>
        <p:nvSpPr>
          <p:cNvPr id="23554" name="Rectangle 4"/>
          <p:cNvSpPr>
            <a:spLocks noGrp="1" noChangeArrowheads="1"/>
          </p:cNvSpPr>
          <p:nvPr>
            <p:ph type="body" sz="half" idx="1"/>
          </p:nvPr>
        </p:nvSpPr>
        <p:spPr>
          <a:xfrm>
            <a:off x="381000" y="1143000"/>
            <a:ext cx="3695700" cy="4564063"/>
          </a:xfrm>
        </p:spPr>
        <p:txBody>
          <a:bodyPr/>
          <a:lstStyle/>
          <a:p>
            <a:pPr lvl="1" eaLnBrk="1" hangingPunct="1"/>
            <a:r>
              <a:rPr lang="en-US" sz="1800" dirty="0" smtClean="0"/>
              <a:t>CORONARY SINUS TRIBUTARIES</a:t>
            </a:r>
          </a:p>
          <a:p>
            <a:pPr eaLnBrk="1" hangingPunct="1"/>
            <a:endParaRPr lang="en-US" sz="2000" dirty="0" smtClean="0"/>
          </a:p>
        </p:txBody>
      </p:sp>
      <p:pic>
        <p:nvPicPr>
          <p:cNvPr id="23555" name="Picture 6" descr="22_5"/>
          <p:cNvPicPr>
            <a:picLocks noGrp="1" noChangeAspect="1" noChangeArrowheads="1"/>
          </p:cNvPicPr>
          <p:nvPr>
            <p:ph sz="half" idx="2"/>
          </p:nvPr>
        </p:nvPicPr>
        <p:blipFill>
          <a:blip r:embed="rId3" cstate="print"/>
          <a:srcRect/>
          <a:stretch>
            <a:fillRect/>
          </a:stretch>
        </p:blipFill>
        <p:spPr>
          <a:xfrm>
            <a:off x="1524000" y="1748897"/>
            <a:ext cx="6019800" cy="4679369"/>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229600" cy="4525963"/>
          </a:xfrm>
        </p:spPr>
        <p:txBody>
          <a:bodyPr>
            <a:normAutofit/>
          </a:bodyPr>
          <a:lstStyle/>
          <a:p>
            <a:pPr marL="365760" indent="-256032" eaLnBrk="1" fontAlgn="auto" hangingPunct="1">
              <a:spcAft>
                <a:spcPts val="0"/>
              </a:spcAft>
              <a:buFont typeface="Wingdings 3"/>
              <a:buChar char=""/>
              <a:defRPr/>
            </a:pPr>
            <a:r>
              <a:rPr lang="en-US" dirty="0" smtClean="0"/>
              <a:t>Great cardiac vein  -  anterior </a:t>
            </a:r>
            <a:r>
              <a:rPr lang="en-US" dirty="0" err="1" smtClean="0"/>
              <a:t>interventricular</a:t>
            </a:r>
            <a:r>
              <a:rPr lang="en-US" dirty="0" smtClean="0"/>
              <a:t> </a:t>
            </a:r>
            <a:r>
              <a:rPr lang="en-US" dirty="0" err="1" smtClean="0"/>
              <a:t>sulcus</a:t>
            </a:r>
            <a:r>
              <a:rPr lang="en-US" dirty="0" smtClean="0"/>
              <a:t>  </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Oblique vein of LA    -   post surface of LA </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Post .vein of  LV      -  runs on  diaphragmatic                                                                                         surface  </a:t>
            </a:r>
          </a:p>
          <a:p>
            <a:pPr marL="365760" indent="-256032" eaLnBrk="1" fontAlgn="auto" hangingPunct="1">
              <a:spcAft>
                <a:spcPts val="0"/>
              </a:spcAft>
              <a:buFont typeface="Wingdings 3"/>
              <a:buChar char=""/>
              <a:defRPr/>
            </a:pPr>
            <a:r>
              <a:rPr lang="en-US" dirty="0" smtClean="0"/>
              <a:t>Middle cardiac vein   -  posterior IV groove  .</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Small cardiac vein     -  accompanies RCA</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325438" y="381000"/>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a:cs typeface="msgothic"/>
              </a:rPr>
              <a:t>Developmental anatomy of the coronary sinus (CS) (26 weeks)—the right horn of the sinus venosus remains as the venous portion of the right atrium between the vena cava (light blue).</a:t>
            </a:r>
          </a:p>
        </p:txBody>
      </p:sp>
      <p:pic>
        <p:nvPicPr>
          <p:cNvPr id="26626" name="Picture 2"/>
          <p:cNvPicPr>
            <a:picLocks noChangeAspect="1" noChangeArrowheads="1"/>
          </p:cNvPicPr>
          <p:nvPr/>
        </p:nvPicPr>
        <p:blipFill>
          <a:blip r:embed="rId3" cstate="print"/>
          <a:srcRect/>
          <a:stretch>
            <a:fillRect/>
          </a:stretch>
        </p:blipFill>
        <p:spPr bwMode="auto">
          <a:xfrm>
            <a:off x="6527800" y="6283325"/>
            <a:ext cx="2533650" cy="504825"/>
          </a:xfrm>
          <a:prstGeom prst="rect">
            <a:avLst/>
          </a:prstGeom>
          <a:noFill/>
          <a:ln w="9525">
            <a:noFill/>
            <a:round/>
            <a:headEnd/>
            <a:tailEnd/>
          </a:ln>
        </p:spPr>
      </p:pic>
      <p:pic>
        <p:nvPicPr>
          <p:cNvPr id="26627" name="Picture 3"/>
          <p:cNvPicPr>
            <a:picLocks noChangeAspect="1" noChangeArrowheads="1"/>
          </p:cNvPicPr>
          <p:nvPr/>
        </p:nvPicPr>
        <p:blipFill>
          <a:blip r:embed="rId4" cstate="print"/>
          <a:srcRect/>
          <a:stretch>
            <a:fillRect/>
          </a:stretch>
        </p:blipFill>
        <p:spPr bwMode="auto">
          <a:xfrm>
            <a:off x="1382713" y="1963738"/>
            <a:ext cx="7761287" cy="4894262"/>
          </a:xfrm>
          <a:prstGeom prst="rect">
            <a:avLst/>
          </a:prstGeom>
          <a:noFill/>
          <a:ln w="9525">
            <a:noFill/>
            <a:round/>
            <a:headEnd/>
            <a:tailEnd/>
          </a:ln>
        </p:spPr>
      </p:pic>
      <p:sp>
        <p:nvSpPr>
          <p:cNvPr id="26628" name="Text Box 4"/>
          <p:cNvSpPr txBox="1">
            <a:spLocks noChangeArrowheads="1"/>
          </p:cNvSpPr>
          <p:nvPr/>
        </p:nvSpPr>
        <p:spPr bwMode="auto">
          <a:xfrm>
            <a:off x="692150" y="5972175"/>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ea typeface="msgothic"/>
                <a:cs typeface="msgothic"/>
              </a:rPr>
              <a: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278</TotalTime>
  <Words>1573</Words>
  <Application>Microsoft Office PowerPoint</Application>
  <PresentationFormat>On-screen Show (4:3)</PresentationFormat>
  <Paragraphs>97</Paragraphs>
  <Slides>45</Slides>
  <Notes>17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Austin</vt:lpstr>
      <vt:lpstr>ANATOMY OF CORONARY SINUS AND  CLINICAL APPLICATION </vt:lpstr>
      <vt:lpstr>VENOUS DRAINAGE OF HEART</vt:lpstr>
      <vt:lpstr>PowerPoint Presentation</vt:lpstr>
      <vt:lpstr>PowerPoint Presentation</vt:lpstr>
      <vt:lpstr>PowerPoint Presentation</vt:lpstr>
      <vt:lpstr>CORONARY SINUS </vt:lpstr>
      <vt:lpstr>Coronary Venous System</vt:lpstr>
      <vt:lpstr>PowerPoint Presentation</vt:lpstr>
      <vt:lpstr>PowerPoint Presentation</vt:lpstr>
      <vt:lpstr>PowerPoint Presentation</vt:lpstr>
      <vt:lpstr>PowerPoint Presentation</vt:lpstr>
      <vt:lpstr>PowerPoint Presentation</vt:lpstr>
      <vt:lpstr>2-D ECHOCARDIOGRAPHIC IMAGING OF CORONARY SINUS</vt:lpstr>
      <vt:lpstr>CORONARY SINUS  -2D ECHO</vt:lpstr>
      <vt:lpstr>ANAMOLIES OF CORONARY SINUS</vt:lpstr>
      <vt:lpstr>PowerPoint Presentation</vt:lpstr>
      <vt:lpstr>DILATED CORONARY SINUS</vt:lpstr>
      <vt:lpstr>ABNORMAL CORONARY SINUS DRAINAGE</vt:lpstr>
      <vt:lpstr>PowerPoint Presentation</vt:lpstr>
      <vt:lpstr>PERSISTENT LSVC</vt:lpstr>
      <vt:lpstr>PowerPoint Presentation</vt:lpstr>
      <vt:lpstr>PowerPoint Presentation</vt:lpstr>
      <vt:lpstr>PowerPoint Presentation</vt:lpstr>
      <vt:lpstr>PowerPoint Presentation</vt:lpstr>
      <vt:lpstr>PowerPoint Presentation</vt:lpstr>
      <vt:lpstr>PowerPoint Presentation</vt:lpstr>
      <vt:lpstr>FLOUROSCOPIC  IMAGING OF CORONARY SINUS</vt:lpstr>
      <vt:lpstr>PowerPoint Presentation</vt:lpstr>
      <vt:lpstr>AP Venogram</vt:lpstr>
      <vt:lpstr>PowerPoint Presentation</vt:lpstr>
      <vt:lpstr>PowerPoint Presentation</vt:lpstr>
      <vt:lpstr>CT ANGIO IMAGING OF CORONARY SINUS</vt:lpstr>
      <vt:lpstr>PowerPoint Presentation</vt:lpstr>
      <vt:lpstr>PowerPoint Presentation</vt:lpstr>
      <vt:lpstr>PowerPoint Presentation</vt:lpstr>
      <vt:lpstr>PowerPoint Presentation</vt:lpstr>
      <vt:lpstr>Coronary sinus diverticulum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LENOVO</cp:lastModifiedBy>
  <cp:revision>62</cp:revision>
  <dcterms:created xsi:type="dcterms:W3CDTF">2006-08-16T00:00:00Z</dcterms:created>
  <dcterms:modified xsi:type="dcterms:W3CDTF">2016-04-03T22:00:56Z</dcterms:modified>
</cp:coreProperties>
</file>