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76" r:id="rId4"/>
    <p:sldMasterId id="2147483689" r:id="rId5"/>
    <p:sldMasterId id="2147483727" r:id="rId6"/>
  </p:sldMasterIdLst>
  <p:notesMasterIdLst>
    <p:notesMasterId r:id="rId42"/>
  </p:notesMasterIdLst>
  <p:sldIdLst>
    <p:sldId id="257" r:id="rId7"/>
    <p:sldId id="258" r:id="rId8"/>
    <p:sldId id="259" r:id="rId9"/>
    <p:sldId id="260" r:id="rId10"/>
    <p:sldId id="261" r:id="rId11"/>
    <p:sldId id="262" r:id="rId12"/>
    <p:sldId id="270" r:id="rId13"/>
    <p:sldId id="269" r:id="rId14"/>
    <p:sldId id="271" r:id="rId15"/>
    <p:sldId id="272" r:id="rId16"/>
    <p:sldId id="273" r:id="rId17"/>
    <p:sldId id="274" r:id="rId18"/>
    <p:sldId id="278" r:id="rId19"/>
    <p:sldId id="277" r:id="rId20"/>
    <p:sldId id="293" r:id="rId21"/>
    <p:sldId id="299" r:id="rId22"/>
    <p:sldId id="300" r:id="rId23"/>
    <p:sldId id="301" r:id="rId24"/>
    <p:sldId id="302" r:id="rId25"/>
    <p:sldId id="303" r:id="rId26"/>
    <p:sldId id="295" r:id="rId27"/>
    <p:sldId id="297" r:id="rId28"/>
    <p:sldId id="319" r:id="rId29"/>
    <p:sldId id="322" r:id="rId30"/>
    <p:sldId id="323" r:id="rId31"/>
    <p:sldId id="324" r:id="rId32"/>
    <p:sldId id="325" r:id="rId33"/>
    <p:sldId id="326" r:id="rId34"/>
    <p:sldId id="327" r:id="rId35"/>
    <p:sldId id="328" r:id="rId36"/>
    <p:sldId id="329" r:id="rId37"/>
    <p:sldId id="330" r:id="rId38"/>
    <p:sldId id="331" r:id="rId39"/>
    <p:sldId id="332" r:id="rId40"/>
    <p:sldId id="333"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860" autoAdjust="0"/>
  </p:normalViewPr>
  <p:slideViewPr>
    <p:cSldViewPr>
      <p:cViewPr varScale="1">
        <p:scale>
          <a:sx n="63" d="100"/>
          <a:sy n="63" d="100"/>
        </p:scale>
        <p:origin x="-151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2.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5.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viewProps" Target="viewProps.xml"/><Relationship Id="rId4" Type="http://schemas.openxmlformats.org/officeDocument/2006/relationships/slideMaster" Target="slideMasters/slideMaster3.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AEA81-68CB-4167-9794-4B712F13A26E}" type="datetimeFigureOut">
              <a:rPr lang="en-US" smtClean="0"/>
              <a:pPr/>
              <a:t>8/24/2015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849F7A-BFAE-497C-B2D7-4C56786E6B0A}" type="slidenum">
              <a:rPr lang="en-US" smtClean="0"/>
              <a:pPr/>
              <a:t>‹#›</a:t>
            </a:fld>
            <a:endParaRPr lang="en-US"/>
          </a:p>
        </p:txBody>
      </p:sp>
    </p:spTree>
    <p:extLst>
      <p:ext uri="{BB962C8B-B14F-4D97-AF65-F5344CB8AC3E}">
        <p14:creationId xmlns:p14="http://schemas.microsoft.com/office/powerpoint/2010/main" val="1755609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8/24/2015 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Earlier assumed to have</a:t>
            </a:r>
            <a:r>
              <a:rPr lang="en-IN" baseline="0" dirty="0" smtClean="0"/>
              <a:t> non selective action</a:t>
            </a:r>
          </a:p>
          <a:p>
            <a:r>
              <a:rPr lang="en-IN" baseline="0" dirty="0" smtClean="0"/>
              <a:t>Recently some of theories are given</a:t>
            </a:r>
            <a:endParaRPr lang="en-IN" dirty="0"/>
          </a:p>
        </p:txBody>
      </p:sp>
      <p:sp>
        <p:nvSpPr>
          <p:cNvPr id="4" name="Slide Number Placeholder 3"/>
          <p:cNvSpPr>
            <a:spLocks noGrp="1"/>
          </p:cNvSpPr>
          <p:nvPr>
            <p:ph type="sldNum" sz="quarter" idx="10"/>
          </p:nvPr>
        </p:nvSpPr>
        <p:spPr/>
        <p:txBody>
          <a:bodyPr/>
          <a:lstStyle/>
          <a:p>
            <a:fld id="{10849F7A-BFAE-497C-B2D7-4C56786E6B0A}"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8/24/2015 1:21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8/24/2015 1:21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8/24/2015 1:21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dirty="0" smtClean="0">
                <a:latin typeface="Segoe Print" pitchFamily="2" charset="0"/>
              </a:rPr>
              <a:t>(does not produce </a:t>
            </a:r>
            <a:r>
              <a:rPr lang="en-IN" sz="1200" dirty="0" err="1" smtClean="0">
                <a:latin typeface="Segoe Print" pitchFamily="2" charset="0"/>
              </a:rPr>
              <a:t>extrapyramidal</a:t>
            </a:r>
            <a:r>
              <a:rPr lang="en-IN" sz="1200" dirty="0" smtClean="0">
                <a:latin typeface="Segoe Print" pitchFamily="2" charset="0"/>
              </a:rPr>
              <a:t> side effects like </a:t>
            </a:r>
            <a:r>
              <a:rPr lang="en-IN" sz="1200" dirty="0" err="1" smtClean="0">
                <a:latin typeface="Segoe Print" pitchFamily="2" charset="0"/>
              </a:rPr>
              <a:t>metoclopramide</a:t>
            </a:r>
            <a:r>
              <a:rPr lang="en-IN" sz="1200" dirty="0" smtClean="0">
                <a:latin typeface="Segoe Print" pitchFamily="2" charset="0"/>
              </a:rPr>
              <a:t>)</a:t>
            </a:r>
            <a:endParaRPr lang="en-IN" dirty="0"/>
          </a:p>
        </p:txBody>
      </p:sp>
      <p:sp>
        <p:nvSpPr>
          <p:cNvPr id="4" name="Slide Number Placeholder 3"/>
          <p:cNvSpPr>
            <a:spLocks noGrp="1"/>
          </p:cNvSpPr>
          <p:nvPr>
            <p:ph type="sldNum" sz="quarter" idx="10"/>
          </p:nvPr>
        </p:nvSpPr>
        <p:spPr/>
        <p:txBody>
          <a:bodyPr/>
          <a:lstStyle/>
          <a:p>
            <a:fld id="{10849F7A-BFAE-497C-B2D7-4C56786E6B0A}"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Recently,</a:t>
            </a:r>
            <a:r>
              <a:rPr lang="en-IN" baseline="0" dirty="0" smtClean="0"/>
              <a:t> </a:t>
            </a:r>
            <a:r>
              <a:rPr lang="en-IN" baseline="0" dirty="0" err="1" smtClean="0"/>
              <a:t>dexmedetomidine</a:t>
            </a:r>
            <a:r>
              <a:rPr lang="en-IN" baseline="0" dirty="0" smtClean="0"/>
              <a:t>, a centrally active </a:t>
            </a:r>
            <a:r>
              <a:rPr lang="el-GR" baseline="0" dirty="0" smtClean="0">
                <a:latin typeface="Lucida Sans Unicode"/>
                <a:cs typeface="Lucida Sans Unicode"/>
              </a:rPr>
              <a:t>α</a:t>
            </a:r>
            <a:r>
              <a:rPr lang="en-IN" baseline="0" dirty="0" smtClean="0">
                <a:latin typeface="Lucida Sans Unicode"/>
                <a:cs typeface="Lucida Sans Unicode"/>
              </a:rPr>
              <a:t>2 receptor agonist has been introduced to sedate critically ill patients on ventilator in intensive care unit &amp; even prior to anaesthesia. Blunts sympathetic response to surgery &amp; stress does not depress ventilation &amp; reduces anaesthetic as well as </a:t>
            </a:r>
            <a:r>
              <a:rPr lang="en-IN" baseline="0" dirty="0" err="1" smtClean="0">
                <a:latin typeface="Lucida Sans Unicode"/>
                <a:cs typeface="Lucida Sans Unicode"/>
              </a:rPr>
              <a:t>opioid</a:t>
            </a:r>
            <a:r>
              <a:rPr lang="en-IN" baseline="0" dirty="0" smtClean="0">
                <a:latin typeface="Lucida Sans Unicode"/>
                <a:cs typeface="Lucida Sans Unicode"/>
              </a:rPr>
              <a:t> requirement </a:t>
            </a:r>
            <a:endParaRPr lang="en-IN" dirty="0"/>
          </a:p>
        </p:txBody>
      </p:sp>
      <p:sp>
        <p:nvSpPr>
          <p:cNvPr id="4" name="Slide Number Placeholder 3"/>
          <p:cNvSpPr>
            <a:spLocks noGrp="1"/>
          </p:cNvSpPr>
          <p:nvPr>
            <p:ph type="sldNum" sz="quarter" idx="10"/>
          </p:nvPr>
        </p:nvSpPr>
        <p:spPr/>
        <p:txBody>
          <a:bodyPr/>
          <a:lstStyle/>
          <a:p>
            <a:fld id="{10849F7A-BFAE-497C-B2D7-4C56786E6B0A}"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err="1" smtClean="0"/>
              <a:t>i.v</a:t>
            </a:r>
            <a:r>
              <a:rPr lang="en-IN" dirty="0" smtClean="0"/>
              <a:t>. Anaesthetic adjuncts such</a:t>
            </a:r>
            <a:r>
              <a:rPr lang="en-IN" baseline="0" dirty="0" smtClean="0"/>
              <a:t> as</a:t>
            </a:r>
            <a:endParaRPr lang="en-IN" dirty="0"/>
          </a:p>
        </p:txBody>
      </p:sp>
      <p:sp>
        <p:nvSpPr>
          <p:cNvPr id="4" name="Slide Number Placeholder 3"/>
          <p:cNvSpPr>
            <a:spLocks noGrp="1"/>
          </p:cNvSpPr>
          <p:nvPr>
            <p:ph type="sldNum" sz="quarter" idx="10"/>
          </p:nvPr>
        </p:nvSpPr>
        <p:spPr/>
        <p:txBody>
          <a:bodyPr/>
          <a:lstStyle/>
          <a:p>
            <a:fld id="{10849F7A-BFAE-497C-B2D7-4C56786E6B0A}"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E5A6904-3F2B-4975-B9DD-6E5105359A5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27AA83C-D06C-4A52-B28A-AADE4522EEB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4DB6B0CC-E2BE-494F-B7DC-F3E4F70A9F5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CE20D8FC-4BA7-4121-8885-8214A5AAE36D}" type="slidenum">
              <a:rPr lang="en-US"/>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6702A3E4-E455-4E6D-B59A-2E7AAECD0340}" type="slidenum">
              <a:rPr lang="en-US"/>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E94E5977-6652-4DBD-B08F-95ECEB2024E2}"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6B8B2BD4-27AE-4F6E-94D4-192EDE6E98F7}"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C25517-90A0-4040-8710-ED98903079A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380E6EFF-A505-4FF5-8455-D31A23B3FC2F}"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2400">
              <a:latin typeface="Times New Roman" pitchFamily="18" charset="0"/>
            </a:endParaRPr>
          </a:p>
        </p:txBody>
      </p:sp>
      <p:sp>
        <p:nvSpPr>
          <p:cNvPr id="141314" name="Rectangle 2"/>
          <p:cNvSpPr>
            <a:spLocks noGrp="1" noChangeArrowheads="1"/>
          </p:cNvSpPr>
          <p:nvPr>
            <p:ph type="ctrTitle"/>
          </p:nvPr>
        </p:nvSpPr>
        <p:spPr>
          <a:xfrm>
            <a:off x="685800" y="990600"/>
            <a:ext cx="7772400" cy="1371600"/>
          </a:xfrm>
        </p:spPr>
        <p:txBody>
          <a:bodyPr/>
          <a:lstStyle>
            <a:lvl1pPr>
              <a:defRPr sz="4000"/>
            </a:lvl1pPr>
          </a:lstStyle>
          <a:p>
            <a:r>
              <a:rPr lang="en-US" smtClean="0"/>
              <a:t>Click to edit Master title style</a:t>
            </a:r>
            <a:endParaRPr lang="en-US"/>
          </a:p>
        </p:txBody>
      </p:sp>
      <p:sp>
        <p:nvSpPr>
          <p:cNvPr id="14131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smtClean="0"/>
              <a:t>Click to edit Master subtitle style</a:t>
            </a:r>
            <a:endParaRPr lang="en-US"/>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5DF98DCD-804C-4D4E-AE5A-B9144DDCC6E6}" type="datetimeFigureOut">
              <a:rPr lang="en-US"/>
              <a:pPr>
                <a:defRPr/>
              </a:pPr>
              <a:t>8/24/2015</a:t>
            </a:fld>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210576EC-B7D7-419B-B424-D0FE81CAE6F2}"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07C24C2E-4302-40F9-AC45-96716A504353}" type="datetimeFigureOut">
              <a:rPr lang="en-US"/>
              <a:pPr>
                <a:defRPr/>
              </a:pPr>
              <a:t>8/24/2015</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0A97E0BC-9581-4BAF-B18E-85F75A06172B}"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72110AAA-7DAF-4607-90B5-911CCDAF23E2}" type="datetimeFigureOut">
              <a:rPr lang="en-US"/>
              <a:pPr>
                <a:defRPr/>
              </a:pPr>
              <a:t>8/24/2015</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17689746-92C4-4753-AD6D-F8FC766B4626}"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17F324EC-11A7-4E85-ACBF-3800DB3145A6}" type="datetimeFigureOut">
              <a:rPr lang="en-US"/>
              <a:pPr>
                <a:defRPr/>
              </a:pPr>
              <a:t>8/24/2015</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3BA319BE-EBE2-4F0C-A9D5-B7651B5A769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fld id="{2CF666E3-000D-4A8D-A430-93F4556C5A73}" type="datetimeFigureOut">
              <a:rPr lang="en-US"/>
              <a:pPr>
                <a:defRPr/>
              </a:pPr>
              <a:t>8/24/2015</a:t>
            </a:fld>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00C4EDC0-A3E7-442C-AD1E-F52FB861DBE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fld id="{E5806B1E-DEEA-4AF2-B346-5D76F839CE40}" type="datetimeFigureOut">
              <a:rPr lang="en-US"/>
              <a:pPr>
                <a:defRPr/>
              </a:pPr>
              <a:t>8/24/2015</a:t>
            </a:fld>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13E17FCC-9A17-4E89-B638-8ED8EDE6D98A}"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8785E55F-22ED-4F80-986A-FDAD88B0AF2D}" type="datetimeFigureOut">
              <a:rPr lang="en-US"/>
              <a:pPr>
                <a:defRPr/>
              </a:pPr>
              <a:t>8/24/2015</a:t>
            </a:fld>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E4710CDE-3B0C-4075-B9C6-BE052A9F731D}"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59FA91F2-D982-4AE4-A790-FE4B5123F3DD}" type="datetimeFigureOut">
              <a:rPr lang="en-US"/>
              <a:pPr>
                <a:defRPr/>
              </a:pPr>
              <a:t>8/24/2015</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5ACBCD12-388F-4470-9C25-7C657A67B0CC}"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051F2D40-AF0A-4F6A-A0E5-8D452B3F233D}" type="datetimeFigureOut">
              <a:rPr lang="en-US"/>
              <a:pPr>
                <a:defRPr/>
              </a:pPr>
              <a:t>8/24/2015</a:t>
            </a:fld>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ABF62731-62ED-468F-B344-E78849842F76}"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8915D9CD-72C8-4065-8F45-F6B37B740E53}" type="datetimeFigureOut">
              <a:rPr lang="en-US"/>
              <a:pPr>
                <a:defRPr/>
              </a:pPr>
              <a:t>8/24/2015</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4C0B7AFE-8E9C-4592-AF00-46B02F420959}"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53DDB515-2B60-476C-914B-8430B8C059C9}" type="datetimeFigureOut">
              <a:rPr lang="en-US"/>
              <a:pPr>
                <a:defRPr/>
              </a:pPr>
              <a:t>8/24/2015</a:t>
            </a:fld>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9ED5A3E6-8058-49A2-9A41-25FEBEB25217}"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A98AF03-7270-45C2-A683-C5E353EF01A5}" type="datetime4">
              <a:rPr lang="en-US" smtClean="0"/>
              <a:pPr/>
              <a:t>August 24, 2015</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8B37D5FE-740C-46F5-801A-FA5477D9711F}"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A93482-8E69-40F7-BCAD-5662A6CADB27}" type="datetime4">
              <a:rPr lang="en-US" smtClean="0"/>
              <a:pPr/>
              <a:t>August 24, 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37D5FE-740C-46F5-801A-FA5477D9711F}"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0E5A6904-3F2B-4975-B9DD-6E5105359A59}" type="slidenum">
              <a:rPr lang="en-US" smtClean="0"/>
              <a:pPr>
                <a:defRPr/>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D27AA83C-D06C-4A52-B28A-AADE4522EEB4}" type="slidenum">
              <a:rPr lang="en-US" smtClean="0"/>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4DB6B0CC-E2BE-494F-B7DC-F3E4F70A9F56}" type="slidenum">
              <a:rPr lang="en-US" smtClean="0"/>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CE20D8FC-4BA7-4121-8885-8214A5AAE36D}" type="slidenum">
              <a:rPr lang="en-US" smtClean="0"/>
              <a:pPr>
                <a:defRPr/>
              </a:pPr>
              <a:t>‹#›</a:t>
            </a:fld>
            <a:endParaRPr lang="en-US"/>
          </a:p>
        </p:txBody>
      </p:sp>
    </p:spTree>
  </p:cSld>
  <p:clrMapOvr>
    <a:masterClrMapping/>
  </p:clrMapOvr>
  <p:transition>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6702A3E4-E455-4E6D-B59A-2E7AAECD0340}" type="slidenum">
              <a:rPr lang="en-US" smtClean="0"/>
              <a:pPr>
                <a:defRPr/>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E94E5977-6652-4DBD-B08F-95ECEB2024E2}"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6B8B2BD4-27AE-4F6E-94D4-192EDE6E98F7}" type="slidenum">
              <a:rPr lang="en-US" smtClean="0"/>
              <a:pPr>
                <a:defRPr/>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EC25517-90A0-4040-8710-ED98903079AD}"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380E6EFF-A505-4FF5-8455-D31A23B3FC2F}"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4.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5.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C210650B-5F7D-4437-A809-92FF9471B4F1}"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ransition>
    <p:fade/>
  </p:transition>
  <p:timing>
    <p:tnLst>
      <p:par>
        <p:cTn id="1" dur="indefinite" restart="never" nodeType="tmRoot"/>
      </p:par>
    </p:tnLst>
  </p:timing>
  <p:txStyles>
    <p:titleStyle>
      <a:lvl1pPr algn="ctr" rtl="0" eaLnBrk="1" fontAlgn="base" hangingPunct="1">
        <a:spcBef>
          <a:spcPct val="0"/>
        </a:spcBef>
        <a:spcAft>
          <a:spcPct val="0"/>
        </a:spcAft>
        <a:defRPr sz="3300" kern="1200">
          <a:solidFill>
            <a:srgbClr val="E0A208"/>
          </a:solidFill>
          <a:latin typeface="+mj-lt"/>
          <a:ea typeface="+mj-ea"/>
          <a:cs typeface="+mj-cs"/>
        </a:defRPr>
      </a:lvl1pPr>
      <a:lvl2pPr algn="ctr" rtl="0" eaLnBrk="1" fontAlgn="base" hangingPunct="1">
        <a:spcBef>
          <a:spcPct val="0"/>
        </a:spcBef>
        <a:spcAft>
          <a:spcPct val="0"/>
        </a:spcAft>
        <a:defRPr sz="3300">
          <a:solidFill>
            <a:srgbClr val="E0A208"/>
          </a:solidFill>
          <a:latin typeface="Georgia" pitchFamily="18" charset="0"/>
        </a:defRPr>
      </a:lvl2pPr>
      <a:lvl3pPr algn="ctr" rtl="0" eaLnBrk="1" fontAlgn="base" hangingPunct="1">
        <a:spcBef>
          <a:spcPct val="0"/>
        </a:spcBef>
        <a:spcAft>
          <a:spcPct val="0"/>
        </a:spcAft>
        <a:defRPr sz="3300">
          <a:solidFill>
            <a:srgbClr val="E0A208"/>
          </a:solidFill>
          <a:latin typeface="Georgia" pitchFamily="18" charset="0"/>
        </a:defRPr>
      </a:lvl3pPr>
      <a:lvl4pPr algn="ctr" rtl="0" eaLnBrk="1" fontAlgn="base" hangingPunct="1">
        <a:spcBef>
          <a:spcPct val="0"/>
        </a:spcBef>
        <a:spcAft>
          <a:spcPct val="0"/>
        </a:spcAft>
        <a:defRPr sz="3300">
          <a:solidFill>
            <a:srgbClr val="E0A208"/>
          </a:solidFill>
          <a:latin typeface="Georgia" pitchFamily="18" charset="0"/>
        </a:defRPr>
      </a:lvl4pPr>
      <a:lvl5pPr algn="ctr" rtl="0" eaLnBrk="1" fontAlgn="base" hangingPunct="1">
        <a:spcBef>
          <a:spcPct val="0"/>
        </a:spcBef>
        <a:spcAft>
          <a:spcPct val="0"/>
        </a:spcAft>
        <a:defRPr sz="3300">
          <a:solidFill>
            <a:srgbClr val="E0A208"/>
          </a:solidFill>
          <a:latin typeface="Georgia" pitchFamily="18" charset="0"/>
        </a:defRPr>
      </a:lvl5pPr>
      <a:lvl6pPr marL="457200" algn="ctr" rtl="0" eaLnBrk="1" fontAlgn="base" hangingPunct="1">
        <a:spcBef>
          <a:spcPct val="0"/>
        </a:spcBef>
        <a:spcAft>
          <a:spcPct val="0"/>
        </a:spcAft>
        <a:defRPr sz="3300">
          <a:solidFill>
            <a:srgbClr val="E0A208"/>
          </a:solidFill>
          <a:latin typeface="Georgia" pitchFamily="18" charset="0"/>
        </a:defRPr>
      </a:lvl6pPr>
      <a:lvl7pPr marL="914400" algn="ctr" rtl="0" eaLnBrk="1" fontAlgn="base" hangingPunct="1">
        <a:spcBef>
          <a:spcPct val="0"/>
        </a:spcBef>
        <a:spcAft>
          <a:spcPct val="0"/>
        </a:spcAft>
        <a:defRPr sz="3300">
          <a:solidFill>
            <a:srgbClr val="E0A208"/>
          </a:solidFill>
          <a:latin typeface="Georgia" pitchFamily="18" charset="0"/>
        </a:defRPr>
      </a:lvl7pPr>
      <a:lvl8pPr marL="1371600" algn="ctr" rtl="0" eaLnBrk="1" fontAlgn="base" hangingPunct="1">
        <a:spcBef>
          <a:spcPct val="0"/>
        </a:spcBef>
        <a:spcAft>
          <a:spcPct val="0"/>
        </a:spcAft>
        <a:defRPr sz="3300">
          <a:solidFill>
            <a:srgbClr val="E0A208"/>
          </a:solidFill>
          <a:latin typeface="Georgia" pitchFamily="18" charset="0"/>
        </a:defRPr>
      </a:lvl8pPr>
      <a:lvl9pPr marL="1828800" algn="ctr" rtl="0" eaLnBrk="1" fontAlgn="base" hangingPunct="1">
        <a:spcBef>
          <a:spcPct val="0"/>
        </a:spcBef>
        <a:spcAft>
          <a:spcPct val="0"/>
        </a:spcAft>
        <a:defRPr sz="3300">
          <a:solidFill>
            <a:srgbClr val="E0A208"/>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1" fontAlgn="base" hangingPunct="1">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1" fontAlgn="base" hangingPunct="1">
        <a:spcBef>
          <a:spcPct val="20000"/>
        </a:spcBef>
        <a:spcAft>
          <a:spcPct val="0"/>
        </a:spcAft>
        <a:buClr>
          <a:srgbClr val="FEB80A"/>
        </a:buClr>
        <a:buSzPct val="7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ct val="20000"/>
        </a:spcBef>
        <a:spcAft>
          <a:spcPct val="0"/>
        </a:spcAft>
        <a:buClr>
          <a:srgbClr val="00ADDC"/>
        </a:buClr>
        <a:buSzPct val="70000"/>
        <a:buFont typeface="Wingdings" pitchFamily="2" charset="2"/>
        <a:buChar char=""/>
        <a:defRPr sz="2000" kern="1200">
          <a:solidFill>
            <a:schemeClr val="tx2"/>
          </a:solidFill>
          <a:latin typeface="+mn-lt"/>
          <a:ea typeface="+mn-ea"/>
          <a:cs typeface="+mn-cs"/>
        </a:defRPr>
      </a:lvl4pPr>
      <a:lvl5pPr marL="1371600" indent="-228600" algn="l" rtl="0" eaLnBrk="1" fontAlgn="base" hangingPunct="1">
        <a:spcBef>
          <a:spcPct val="20000"/>
        </a:spcBef>
        <a:spcAft>
          <a:spcPct val="0"/>
        </a:spcAft>
        <a:buClr>
          <a:srgbClr val="738AC8"/>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029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2400">
              <a:latin typeface="Times New Roman" pitchFamily="18" charset="0"/>
            </a:endParaRPr>
          </a:p>
        </p:txBody>
      </p:sp>
      <p:sp>
        <p:nvSpPr>
          <p:cNvPr id="14029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US"/>
          </a:p>
        </p:txBody>
      </p:sp>
      <p:sp>
        <p:nvSpPr>
          <p:cNvPr id="14029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fld id="{7E440025-FBE4-4C15-A186-2996E3EF7A84}" type="datetimeFigureOut">
              <a:rPr lang="en-US"/>
              <a:pPr>
                <a:defRPr/>
              </a:pPr>
              <a:t>8/24/2015</a:t>
            </a:fld>
            <a:endParaRPr lang="en-US"/>
          </a:p>
        </p:txBody>
      </p:sp>
      <p:sp>
        <p:nvSpPr>
          <p:cNvPr id="14029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en-US"/>
          </a:p>
        </p:txBody>
      </p:sp>
      <p:sp>
        <p:nvSpPr>
          <p:cNvPr id="14029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6C719DB0-3F2B-4344-9A55-3842EA82FB0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iming>
    <p:tnLst>
      <p:par>
        <p:cTn id="1" dur="indefinite" restart="never" nodeType="tmRoot"/>
      </p:par>
    </p:tnLst>
  </p:timing>
  <p:txStyles>
    <p:title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Verdana" pitchFamily="34" charset="0"/>
          <a:cs typeface="Arial" charset="0"/>
        </a:defRPr>
      </a:lvl2pPr>
      <a:lvl3pPr algn="l" rtl="0" eaLnBrk="1" fontAlgn="base" hangingPunct="1">
        <a:spcBef>
          <a:spcPct val="0"/>
        </a:spcBef>
        <a:spcAft>
          <a:spcPct val="0"/>
        </a:spcAft>
        <a:defRPr sz="3800">
          <a:solidFill>
            <a:schemeClr val="tx2"/>
          </a:solidFill>
          <a:latin typeface="Verdana" pitchFamily="34" charset="0"/>
          <a:cs typeface="Arial" charset="0"/>
        </a:defRPr>
      </a:lvl3pPr>
      <a:lvl4pPr algn="l" rtl="0" eaLnBrk="1" fontAlgn="base" hangingPunct="1">
        <a:spcBef>
          <a:spcPct val="0"/>
        </a:spcBef>
        <a:spcAft>
          <a:spcPct val="0"/>
        </a:spcAft>
        <a:defRPr sz="3800">
          <a:solidFill>
            <a:schemeClr val="tx2"/>
          </a:solidFill>
          <a:latin typeface="Verdana" pitchFamily="34" charset="0"/>
          <a:cs typeface="Arial" charset="0"/>
        </a:defRPr>
      </a:lvl4pPr>
      <a:lvl5pPr algn="l" rtl="0" eaLnBrk="1" fontAlgn="base" hangingPunct="1">
        <a:spcBef>
          <a:spcPct val="0"/>
        </a:spcBef>
        <a:spcAft>
          <a:spcPct val="0"/>
        </a:spcAft>
        <a:defRPr sz="3800">
          <a:solidFill>
            <a:schemeClr val="tx2"/>
          </a:solidFill>
          <a:latin typeface="Verdana" pitchFamily="34" charset="0"/>
          <a:cs typeface="Arial" charset="0"/>
        </a:defRPr>
      </a:lvl5pPr>
      <a:lvl6pPr marL="457200" algn="l" rtl="0" eaLnBrk="1" fontAlgn="base" hangingPunct="1">
        <a:spcBef>
          <a:spcPct val="0"/>
        </a:spcBef>
        <a:spcAft>
          <a:spcPct val="0"/>
        </a:spcAft>
        <a:defRPr sz="3800">
          <a:solidFill>
            <a:schemeClr val="tx2"/>
          </a:solidFill>
          <a:latin typeface="Verdana" pitchFamily="34" charset="0"/>
          <a:cs typeface="Arial" charset="0"/>
        </a:defRPr>
      </a:lvl6pPr>
      <a:lvl7pPr marL="914400" algn="l" rtl="0" eaLnBrk="1" fontAlgn="base" hangingPunct="1">
        <a:spcBef>
          <a:spcPct val="0"/>
        </a:spcBef>
        <a:spcAft>
          <a:spcPct val="0"/>
        </a:spcAft>
        <a:defRPr sz="3800">
          <a:solidFill>
            <a:schemeClr val="tx2"/>
          </a:solidFill>
          <a:latin typeface="Verdana" pitchFamily="34" charset="0"/>
          <a:cs typeface="Arial" charset="0"/>
        </a:defRPr>
      </a:lvl7pPr>
      <a:lvl8pPr marL="1371600" algn="l" rtl="0" eaLnBrk="1" fontAlgn="base" hangingPunct="1">
        <a:spcBef>
          <a:spcPct val="0"/>
        </a:spcBef>
        <a:spcAft>
          <a:spcPct val="0"/>
        </a:spcAft>
        <a:defRPr sz="3800">
          <a:solidFill>
            <a:schemeClr val="tx2"/>
          </a:solidFill>
          <a:latin typeface="Verdana" pitchFamily="34" charset="0"/>
          <a:cs typeface="Arial" charset="0"/>
        </a:defRPr>
      </a:lvl8pPr>
      <a:lvl9pPr marL="1828800" algn="l" rtl="0" eaLnBrk="1" fontAlgn="base" hangingPunct="1">
        <a:spcBef>
          <a:spcPct val="0"/>
        </a:spcBef>
        <a:spcAft>
          <a:spcPct val="0"/>
        </a:spcAft>
        <a:defRPr sz="3800">
          <a:solidFill>
            <a:schemeClr val="tx2"/>
          </a:solidFill>
          <a:latin typeface="Verdana" pitchFamily="34" charset="0"/>
          <a:cs typeface="Arial" charset="0"/>
        </a:defRPr>
      </a:lvl9pPr>
    </p:titleStyle>
    <p:bodyStyle>
      <a:lvl1pPr marL="469900" indent="-469900" algn="l" rtl="0" eaLnBrk="1" fontAlgn="base" hangingPunct="1">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eaLnBrk="1" fontAlgn="base" hangingPunct="1">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eaLnBrk="1" fontAlgn="base" hangingPunct="1">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8/24/2015</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Lst>
  <p:transition>
    <p:fade/>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430314"/>
            <a:ext cx="7814672" cy="1990574"/>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en-IN" sz="4400" b="1" dirty="0" smtClean="0">
                <a:ln>
                  <a:solidFill>
                    <a:schemeClr val="tx1"/>
                  </a:solidFill>
                </a:ln>
                <a:solidFill>
                  <a:schemeClr val="accent3">
                    <a:lumMod val="75000"/>
                  </a:schemeClr>
                </a:solidFill>
                <a:effectLst/>
                <a:latin typeface="Arial" pitchFamily="34" charset="0"/>
                <a:cs typeface="Arial" pitchFamily="34" charset="0"/>
              </a:rPr>
              <a:t>PREANAESTHETIC MEDICATION &amp; </a:t>
            </a:r>
            <a:r>
              <a:rPr lang="en-IN" sz="4400" b="1" dirty="0" smtClean="0">
                <a:ln>
                  <a:solidFill>
                    <a:schemeClr val="tx1"/>
                  </a:solidFill>
                </a:ln>
                <a:solidFill>
                  <a:schemeClr val="accent3">
                    <a:lumMod val="75000"/>
                  </a:schemeClr>
                </a:solidFill>
                <a:latin typeface="Arial" pitchFamily="34" charset="0"/>
                <a:cs typeface="Arial" pitchFamily="34" charset="0"/>
              </a:rPr>
              <a:t>I/V</a:t>
            </a:r>
            <a:r>
              <a:rPr lang="en-IN" sz="4400" b="1" dirty="0" smtClean="0">
                <a:ln>
                  <a:solidFill>
                    <a:schemeClr val="tx1"/>
                  </a:solidFill>
                </a:ln>
                <a:solidFill>
                  <a:schemeClr val="accent3">
                    <a:lumMod val="75000"/>
                  </a:schemeClr>
                </a:solidFill>
                <a:effectLst/>
                <a:latin typeface="Arial" pitchFamily="34" charset="0"/>
                <a:cs typeface="Arial" pitchFamily="34" charset="0"/>
              </a:rPr>
              <a:t> ANAESTHETIC AGENTS</a:t>
            </a:r>
            <a:endParaRPr lang="en-US" sz="4400" b="1" dirty="0">
              <a:ln>
                <a:solidFill>
                  <a:schemeClr val="tx1"/>
                </a:solidFill>
              </a:ln>
              <a:solidFill>
                <a:schemeClr val="accent3">
                  <a:lumMod val="75000"/>
                </a:schemeClr>
              </a:solidFill>
              <a:effectLst/>
              <a:latin typeface="Arial" pitchFamily="34" charset="0"/>
              <a:cs typeface="Arial" pitchFamily="34" charset="0"/>
            </a:endParaRPr>
          </a:p>
        </p:txBody>
      </p:sp>
      <p:sp>
        <p:nvSpPr>
          <p:cNvPr id="3" name="Subtitle 2"/>
          <p:cNvSpPr>
            <a:spLocks noGrp="1"/>
          </p:cNvSpPr>
          <p:nvPr>
            <p:ph type="subTitle" idx="1"/>
          </p:nvPr>
        </p:nvSpPr>
        <p:spPr>
          <a:xfrm>
            <a:off x="3851920" y="3715172"/>
            <a:ext cx="4968552" cy="1730052"/>
          </a:xfrm>
        </p:spPr>
        <p:txBody>
          <a:bodyPr>
            <a:normAutofit fontScale="55000" lnSpcReduction="20000"/>
          </a:bodyPr>
          <a:lstStyle/>
          <a:p>
            <a:pPr algn="ctr"/>
            <a:r>
              <a:rPr lang="en-IN" sz="5900" b="1" dirty="0" err="1" smtClean="0">
                <a:solidFill>
                  <a:schemeClr val="tx1"/>
                </a:solidFill>
                <a:latin typeface="Arial" pitchFamily="34" charset="0"/>
                <a:cs typeface="Arial" pitchFamily="34" charset="0"/>
              </a:rPr>
              <a:t>Dr.</a:t>
            </a:r>
            <a:r>
              <a:rPr lang="en-IN" sz="5900" b="1" dirty="0" smtClean="0">
                <a:solidFill>
                  <a:schemeClr val="tx1"/>
                </a:solidFill>
                <a:latin typeface="Arial" pitchFamily="34" charset="0"/>
                <a:cs typeface="Arial" pitchFamily="34" charset="0"/>
              </a:rPr>
              <a:t> </a:t>
            </a:r>
            <a:r>
              <a:rPr lang="en-IN" sz="5900" b="1" dirty="0" err="1" smtClean="0">
                <a:solidFill>
                  <a:schemeClr val="tx1"/>
                </a:solidFill>
                <a:latin typeface="Arial" pitchFamily="34" charset="0"/>
                <a:cs typeface="Arial" pitchFamily="34" charset="0"/>
              </a:rPr>
              <a:t>Shashi</a:t>
            </a:r>
            <a:r>
              <a:rPr lang="en-IN" sz="5900" b="1" dirty="0" smtClean="0">
                <a:solidFill>
                  <a:schemeClr val="tx1"/>
                </a:solidFill>
                <a:latin typeface="Arial" pitchFamily="34" charset="0"/>
                <a:cs typeface="Arial" pitchFamily="34" charset="0"/>
              </a:rPr>
              <a:t> </a:t>
            </a:r>
            <a:r>
              <a:rPr lang="en-IN" sz="5900" b="1" dirty="0" err="1" smtClean="0">
                <a:solidFill>
                  <a:schemeClr val="tx1"/>
                </a:solidFill>
                <a:latin typeface="Arial" pitchFamily="34" charset="0"/>
                <a:cs typeface="Arial" pitchFamily="34" charset="0"/>
              </a:rPr>
              <a:t>Bhushan</a:t>
            </a:r>
            <a:endParaRPr lang="en-IN" sz="5900" b="1" dirty="0" smtClean="0">
              <a:solidFill>
                <a:schemeClr val="tx1"/>
              </a:solidFill>
              <a:latin typeface="Arial" pitchFamily="34" charset="0"/>
              <a:cs typeface="Arial" pitchFamily="34" charset="0"/>
            </a:endParaRPr>
          </a:p>
          <a:p>
            <a:pPr algn="ctr"/>
            <a:r>
              <a:rPr lang="en-IN" sz="4700" dirty="0" smtClean="0">
                <a:solidFill>
                  <a:schemeClr val="tx1"/>
                </a:solidFill>
                <a:latin typeface="Arial" pitchFamily="34" charset="0"/>
                <a:cs typeface="Arial" pitchFamily="34" charset="0"/>
              </a:rPr>
              <a:t>Professor</a:t>
            </a:r>
            <a:endParaRPr lang="en-IN" sz="4700" dirty="0" smtClean="0">
              <a:solidFill>
                <a:schemeClr val="tx1"/>
              </a:solidFill>
              <a:latin typeface="Arial" pitchFamily="34" charset="0"/>
              <a:cs typeface="Arial" pitchFamily="34" charset="0"/>
            </a:endParaRPr>
          </a:p>
          <a:p>
            <a:pPr algn="ctr"/>
            <a:r>
              <a:rPr lang="en-IN" sz="4500" dirty="0" smtClean="0">
                <a:solidFill>
                  <a:schemeClr val="tx1"/>
                </a:solidFill>
                <a:latin typeface="Arial" pitchFamily="34" charset="0"/>
                <a:cs typeface="Arial" pitchFamily="34" charset="0"/>
              </a:rPr>
              <a:t>Dept. of Anaesthesiology</a:t>
            </a:r>
          </a:p>
          <a:p>
            <a:pPr algn="ctr"/>
            <a:r>
              <a:rPr lang="en-IN" sz="4500" dirty="0" smtClean="0">
                <a:solidFill>
                  <a:schemeClr val="tx1"/>
                </a:solidFill>
                <a:latin typeface="Arial" pitchFamily="34" charset="0"/>
                <a:cs typeface="Arial" pitchFamily="34" charset="0"/>
              </a:rPr>
              <a:t>KGMU, Lucknow</a:t>
            </a:r>
          </a:p>
          <a:p>
            <a:endParaRPr lang="en-US" dirty="0">
              <a:latin typeface="Arial" pitchFamily="34" charset="0"/>
              <a:cs typeface="Arial" pitchFamily="34" charset="0"/>
            </a:endParaRPr>
          </a:p>
        </p:txBody>
      </p:sp>
      <p:pic>
        <p:nvPicPr>
          <p:cNvPr id="4" name="Picture 5" descr="general"/>
          <p:cNvPicPr>
            <a:picLocks noChangeAspect="1" noChangeArrowheads="1"/>
          </p:cNvPicPr>
          <p:nvPr/>
        </p:nvPicPr>
        <p:blipFill>
          <a:blip r:embed="rId3" cstate="print"/>
          <a:srcRect/>
          <a:stretch>
            <a:fillRect/>
          </a:stretch>
        </p:blipFill>
        <p:spPr bwMode="auto">
          <a:xfrm>
            <a:off x="995540" y="2852936"/>
            <a:ext cx="3000396" cy="34290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187624" y="272735"/>
            <a:ext cx="7670656" cy="5955476"/>
          </a:xfrm>
        </p:spPr>
        <p:txBody>
          <a:bodyPr>
            <a:normAutofit/>
          </a:bodyPr>
          <a:lstStyle/>
          <a:p>
            <a:pPr marL="82296" indent="0" algn="just">
              <a:buNone/>
            </a:pPr>
            <a:r>
              <a:rPr lang="en-IN" sz="2800" b="1" dirty="0" err="1" smtClean="0">
                <a:solidFill>
                  <a:srgbClr val="7030A0"/>
                </a:solidFill>
                <a:latin typeface="Arial" pitchFamily="34" charset="0"/>
                <a:cs typeface="Arial" pitchFamily="34" charset="0"/>
              </a:rPr>
              <a:t>Antiemetics</a:t>
            </a:r>
            <a:r>
              <a:rPr lang="en-IN" sz="2800" b="1" dirty="0" smtClean="0">
                <a:solidFill>
                  <a:srgbClr val="7030A0"/>
                </a:solidFill>
                <a:latin typeface="Arial" pitchFamily="34" charset="0"/>
                <a:cs typeface="Arial" pitchFamily="34" charset="0"/>
              </a:rPr>
              <a:t>- </a:t>
            </a:r>
          </a:p>
          <a:p>
            <a:pPr algn="just">
              <a:buNone/>
            </a:pPr>
            <a:r>
              <a:rPr lang="en-IN" sz="2800" dirty="0" smtClean="0">
                <a:latin typeface="Arial" pitchFamily="34" charset="0"/>
                <a:cs typeface="Arial" pitchFamily="34" charset="0"/>
              </a:rPr>
              <a:t>       </a:t>
            </a:r>
          </a:p>
          <a:p>
            <a:pPr algn="just"/>
            <a:r>
              <a:rPr lang="en-IN" sz="2800" dirty="0" smtClean="0">
                <a:latin typeface="Arial" pitchFamily="34" charset="0"/>
                <a:cs typeface="Arial" pitchFamily="34" charset="0"/>
              </a:rPr>
              <a:t>Metoclopramide (10mg </a:t>
            </a:r>
            <a:r>
              <a:rPr lang="en-IN" sz="2800" dirty="0" err="1" smtClean="0">
                <a:latin typeface="Arial" pitchFamily="34" charset="0"/>
                <a:cs typeface="Arial" pitchFamily="34" charset="0"/>
              </a:rPr>
              <a:t>i.m</a:t>
            </a:r>
            <a:r>
              <a:rPr lang="en-IN" sz="2800" dirty="0" smtClean="0">
                <a:latin typeface="Arial" pitchFamily="34" charset="0"/>
                <a:cs typeface="Arial" pitchFamily="34" charset="0"/>
              </a:rPr>
              <a:t>.) used as antiemetic &amp; as </a:t>
            </a:r>
            <a:r>
              <a:rPr lang="en-IN" sz="2800" dirty="0" err="1" smtClean="0">
                <a:latin typeface="Arial" pitchFamily="34" charset="0"/>
                <a:cs typeface="Arial" pitchFamily="34" charset="0"/>
              </a:rPr>
              <a:t>prokinetic</a:t>
            </a:r>
            <a:r>
              <a:rPr lang="en-IN" sz="2800" dirty="0" smtClean="0">
                <a:latin typeface="Arial" pitchFamily="34" charset="0"/>
                <a:cs typeface="Arial" pitchFamily="34" charset="0"/>
              </a:rPr>
              <a:t> gastric emptying agent prior to emergency surgery</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 </a:t>
            </a:r>
            <a:r>
              <a:rPr lang="en-IN" sz="2800" dirty="0" err="1" smtClean="0">
                <a:latin typeface="Arial" pitchFamily="34" charset="0"/>
                <a:cs typeface="Arial" pitchFamily="34" charset="0"/>
              </a:rPr>
              <a:t>Domperidone</a:t>
            </a:r>
            <a:r>
              <a:rPr lang="en-IN" sz="2800" dirty="0" smtClean="0">
                <a:latin typeface="Arial" pitchFamily="34" charset="0"/>
                <a:cs typeface="Arial" pitchFamily="34" charset="0"/>
              </a:rPr>
              <a:t> (10mg oral) more preferred (does not produce extrapyramidal side effects)</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Ondansetron (4-8mg </a:t>
            </a:r>
            <a:r>
              <a:rPr lang="en-IN" sz="2800" dirty="0" err="1" smtClean="0">
                <a:latin typeface="Arial" pitchFamily="34" charset="0"/>
                <a:cs typeface="Arial" pitchFamily="34" charset="0"/>
              </a:rPr>
              <a:t>i.v.</a:t>
            </a:r>
            <a:r>
              <a:rPr lang="en-IN" sz="2800" dirty="0" smtClean="0">
                <a:latin typeface="Arial" pitchFamily="34" charset="0"/>
                <a:cs typeface="Arial" pitchFamily="34" charset="0"/>
              </a:rPr>
              <a:t>), a 5HT</a:t>
            </a:r>
            <a:r>
              <a:rPr lang="en-IN" sz="2800" baseline="-25000" dirty="0" smtClean="0">
                <a:latin typeface="Arial" pitchFamily="34" charset="0"/>
                <a:cs typeface="Arial" pitchFamily="34" charset="0"/>
              </a:rPr>
              <a:t>3</a:t>
            </a:r>
            <a:r>
              <a:rPr lang="en-IN" sz="2800" dirty="0" smtClean="0">
                <a:latin typeface="Arial" pitchFamily="34" charset="0"/>
                <a:cs typeface="Arial" pitchFamily="34" charset="0"/>
              </a:rPr>
              <a:t> receptor antagonist, found effective in preventing post-anaesthetic nausea &amp; vomiting     </a:t>
            </a:r>
            <a:endParaRPr lang="en-IN" sz="28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187624" y="500042"/>
            <a:ext cx="7742094" cy="5269135"/>
          </a:xfrm>
        </p:spPr>
        <p:txBody>
          <a:bodyPr>
            <a:normAutofit/>
          </a:bodyPr>
          <a:lstStyle/>
          <a:p>
            <a:pPr marL="82296" indent="0" algn="just">
              <a:buNone/>
            </a:pPr>
            <a:r>
              <a:rPr lang="en-IN" sz="2800" b="1" dirty="0" smtClean="0">
                <a:solidFill>
                  <a:srgbClr val="7030A0"/>
                </a:solidFill>
                <a:latin typeface="Arial" pitchFamily="34" charset="0"/>
                <a:cs typeface="Arial" pitchFamily="34" charset="0"/>
              </a:rPr>
              <a:t>Drugs reducing acid secretion</a:t>
            </a:r>
          </a:p>
          <a:p>
            <a:pPr algn="just">
              <a:buNone/>
            </a:pPr>
            <a:r>
              <a:rPr lang="en-IN" sz="2800" dirty="0" smtClean="0">
                <a:latin typeface="Arial" pitchFamily="34" charset="0"/>
                <a:cs typeface="Arial" pitchFamily="34" charset="0"/>
              </a:rPr>
              <a:t>      </a:t>
            </a:r>
          </a:p>
          <a:p>
            <a:pPr algn="just"/>
            <a:r>
              <a:rPr lang="en-IN" sz="2800" dirty="0" smtClean="0">
                <a:latin typeface="Arial" pitchFamily="34" charset="0"/>
                <a:cs typeface="Arial" pitchFamily="34" charset="0"/>
              </a:rPr>
              <a:t> Ranitidine (150-300mg oral) or Famotidine (20-40mg oral) given night before &amp; in morning along with Metoclopramide reduces risk of gastric regurgitation &amp; aspiration pneumonia</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Proton pump inhibitors like Omeprazole (20mg) with </a:t>
            </a:r>
            <a:r>
              <a:rPr lang="en-IN" sz="2800" dirty="0" err="1" smtClean="0">
                <a:latin typeface="Arial" pitchFamily="34" charset="0"/>
                <a:cs typeface="Arial" pitchFamily="34" charset="0"/>
              </a:rPr>
              <a:t>Domperidone</a:t>
            </a:r>
            <a:r>
              <a:rPr lang="en-IN" sz="2800" dirty="0" smtClean="0">
                <a:latin typeface="Arial" pitchFamily="34" charset="0"/>
                <a:cs typeface="Arial" pitchFamily="34" charset="0"/>
              </a:rPr>
              <a:t> (10mg) is preferred nowadays  </a:t>
            </a:r>
            <a:endParaRPr lang="en-IN" sz="28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4" y="319272"/>
            <a:ext cx="8858280" cy="609398"/>
          </a:xfrm>
        </p:spPr>
        <p:txBody>
          <a:bodyPr>
            <a:normAutofit fontScale="90000"/>
          </a:bodyPr>
          <a:lstStyle/>
          <a:p>
            <a:pPr algn="ctr"/>
            <a:r>
              <a:rPr lang="en-IN" sz="4400" b="1" dirty="0" smtClean="0">
                <a:latin typeface="Arial" pitchFamily="34" charset="0"/>
                <a:cs typeface="Arial" pitchFamily="34" charset="0"/>
              </a:rPr>
              <a:t>GENERAL  ANAESTHETICS </a:t>
            </a:r>
            <a:endParaRPr lang="en-IN" sz="4400" b="1" dirty="0">
              <a:latin typeface="Arial" pitchFamily="34" charset="0"/>
              <a:cs typeface="Arial" pitchFamily="34" charset="0"/>
            </a:endParaRPr>
          </a:p>
        </p:txBody>
      </p:sp>
      <p:sp>
        <p:nvSpPr>
          <p:cNvPr id="3" name="Text Placeholder 2"/>
          <p:cNvSpPr>
            <a:spLocks noGrp="1"/>
          </p:cNvSpPr>
          <p:nvPr>
            <p:ph type="body" sz="quarter" idx="10"/>
          </p:nvPr>
        </p:nvSpPr>
        <p:spPr>
          <a:xfrm>
            <a:off x="1115616" y="1340768"/>
            <a:ext cx="7480666" cy="3096344"/>
          </a:xfrm>
        </p:spPr>
        <p:txBody>
          <a:bodyPr>
            <a:normAutofit/>
          </a:bodyPr>
          <a:lstStyle/>
          <a:p>
            <a:pPr algn="just"/>
            <a:r>
              <a:rPr lang="en-IN" sz="2800" dirty="0" smtClean="0">
                <a:latin typeface="Arial" pitchFamily="34" charset="0"/>
                <a:cs typeface="Arial" pitchFamily="34" charset="0"/>
              </a:rPr>
              <a:t>General Anaesthetics (GA) are drugs which produce reversible loss of all sensation &amp; consciousness </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Neurophysiologic state produced by general anaesthetics characterized by five primary effects:</a:t>
            </a:r>
            <a:endParaRPr lang="en-IN" sz="2800" b="1" dirty="0" smtClean="0">
              <a:latin typeface="Arial" pitchFamily="34" charset="0"/>
              <a:cs typeface="Arial" pitchFamily="34" charset="0"/>
            </a:endParaRPr>
          </a:p>
        </p:txBody>
      </p:sp>
      <p:sp>
        <p:nvSpPr>
          <p:cNvPr id="4" name="Round Diagonal Corner Rectangle 3"/>
          <p:cNvSpPr/>
          <p:nvPr/>
        </p:nvSpPr>
        <p:spPr bwMode="auto">
          <a:xfrm>
            <a:off x="1643042" y="4429132"/>
            <a:ext cx="6000792" cy="2428868"/>
          </a:xfrm>
          <a:prstGeom prst="round2DiagRect">
            <a:avLst/>
          </a:prstGeom>
          <a:solidFill>
            <a:srgbClr val="00206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defTabSz="914099" fontAlgn="base">
              <a:spcBef>
                <a:spcPct val="0"/>
              </a:spcBef>
              <a:spcAft>
                <a:spcPct val="0"/>
              </a:spcAft>
              <a:buFont typeface="Arial" pitchFamily="34" charset="0"/>
              <a:buChar char="•"/>
            </a:pPr>
            <a:endParaRPr lang="en-IN" sz="2600" dirty="0" smtClean="0">
              <a:latin typeface="Comic Sans MS" pitchFamily="66" charset="0"/>
            </a:endParaRPr>
          </a:p>
          <a:p>
            <a:pPr defTabSz="914099" fontAlgn="base">
              <a:spcBef>
                <a:spcPct val="0"/>
              </a:spcBef>
              <a:spcAft>
                <a:spcPct val="0"/>
              </a:spcAft>
              <a:buFont typeface="Arial" pitchFamily="34" charset="0"/>
              <a:buChar char="•"/>
            </a:pPr>
            <a:r>
              <a:rPr lang="en-IN" sz="2600" dirty="0" smtClean="0">
                <a:solidFill>
                  <a:srgbClr val="FFFF00"/>
                </a:solidFill>
                <a:latin typeface="Comic Sans MS" pitchFamily="66" charset="0"/>
              </a:rPr>
              <a:t> </a:t>
            </a:r>
            <a:r>
              <a:rPr lang="en-IN" sz="2600" i="1" dirty="0" smtClean="0">
                <a:solidFill>
                  <a:srgbClr val="FFFF00"/>
                </a:solidFill>
                <a:latin typeface="Comic Sans MS" pitchFamily="66" charset="0"/>
              </a:rPr>
              <a:t>Unconsciousness</a:t>
            </a:r>
          </a:p>
          <a:p>
            <a:pPr defTabSz="914099" fontAlgn="base">
              <a:spcBef>
                <a:spcPct val="0"/>
              </a:spcBef>
              <a:spcAft>
                <a:spcPct val="0"/>
              </a:spcAft>
              <a:buFont typeface="Arial" pitchFamily="34" charset="0"/>
              <a:buChar char="•"/>
            </a:pPr>
            <a:r>
              <a:rPr lang="en-IN" sz="2600" i="1" dirty="0" smtClean="0">
                <a:solidFill>
                  <a:srgbClr val="FFFF00"/>
                </a:solidFill>
                <a:latin typeface="Comic Sans MS" pitchFamily="66" charset="0"/>
              </a:rPr>
              <a:t> Amnesia</a:t>
            </a:r>
          </a:p>
          <a:p>
            <a:pPr defTabSz="914099" fontAlgn="base">
              <a:spcBef>
                <a:spcPct val="0"/>
              </a:spcBef>
              <a:spcAft>
                <a:spcPct val="0"/>
              </a:spcAft>
              <a:buFont typeface="Arial" pitchFamily="34" charset="0"/>
              <a:buChar char="•"/>
            </a:pPr>
            <a:r>
              <a:rPr lang="en-IN" sz="2600" i="1" dirty="0" smtClean="0">
                <a:solidFill>
                  <a:srgbClr val="FFFF00"/>
                </a:solidFill>
                <a:latin typeface="Comic Sans MS" pitchFamily="66" charset="0"/>
              </a:rPr>
              <a:t> Analgesia</a:t>
            </a:r>
          </a:p>
          <a:p>
            <a:pPr defTabSz="914099" fontAlgn="base">
              <a:spcBef>
                <a:spcPct val="0"/>
              </a:spcBef>
              <a:spcAft>
                <a:spcPct val="0"/>
              </a:spcAft>
              <a:buFont typeface="Arial" pitchFamily="34" charset="0"/>
              <a:buChar char="•"/>
            </a:pPr>
            <a:r>
              <a:rPr lang="en-IN" sz="2600" i="1" dirty="0" smtClean="0">
                <a:solidFill>
                  <a:srgbClr val="FFFF00"/>
                </a:solidFill>
                <a:latin typeface="Comic Sans MS" pitchFamily="66" charset="0"/>
              </a:rPr>
              <a:t> Inhibition of autonomic reflexes</a:t>
            </a:r>
          </a:p>
          <a:p>
            <a:pPr defTabSz="914099" fontAlgn="base">
              <a:spcBef>
                <a:spcPct val="0"/>
              </a:spcBef>
              <a:spcAft>
                <a:spcPct val="0"/>
              </a:spcAft>
              <a:buFont typeface="Arial" pitchFamily="34" charset="0"/>
              <a:buChar char="•"/>
            </a:pPr>
            <a:r>
              <a:rPr lang="en-IN" sz="2600" i="1" dirty="0" smtClean="0">
                <a:solidFill>
                  <a:srgbClr val="FFFF00"/>
                </a:solidFill>
                <a:latin typeface="Comic Sans MS" pitchFamily="66" charset="0"/>
              </a:rPr>
              <a:t> Skeletal muscle relaxation .</a:t>
            </a:r>
          </a:p>
          <a:p>
            <a:pPr algn="ctr" defTabSz="914099" fontAlgn="base">
              <a:spcBef>
                <a:spcPct val="0"/>
              </a:spcBef>
              <a:spcAft>
                <a:spcPct val="0"/>
              </a:spcAft>
            </a:pPr>
            <a:endParaRPr lang="en-IN" sz="2300" dirty="0" smtClean="0">
              <a:solidFill>
                <a:srgbClr val="FFFFFF"/>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403648" y="4357694"/>
            <a:ext cx="7272808" cy="2071702"/>
          </a:xfrm>
          <a:prstGeom prst="roundRect">
            <a:avLst/>
          </a:prstGeom>
          <a:solidFill>
            <a:schemeClr val="bg2">
              <a:lumMod val="20000"/>
              <a:lumOff val="8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IN"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 name="Text Placeholder 2"/>
          <p:cNvSpPr>
            <a:spLocks noGrp="1"/>
          </p:cNvSpPr>
          <p:nvPr>
            <p:ph type="body" sz="quarter" idx="10"/>
          </p:nvPr>
        </p:nvSpPr>
        <p:spPr>
          <a:xfrm>
            <a:off x="1259632" y="785794"/>
            <a:ext cx="7598648" cy="5601533"/>
          </a:xfrm>
        </p:spPr>
        <p:txBody>
          <a:bodyPr>
            <a:normAutofit fontScale="92500" lnSpcReduction="10000"/>
          </a:bodyPr>
          <a:lstStyle/>
          <a:p>
            <a:pPr marL="82296" indent="0">
              <a:buNone/>
            </a:pPr>
            <a:r>
              <a:rPr lang="en-IN" sz="2800" b="1" dirty="0" smtClean="0">
                <a:solidFill>
                  <a:srgbClr val="7030A0"/>
                </a:solidFill>
                <a:latin typeface="Comic Sans MS" pitchFamily="66" charset="0"/>
              </a:rPr>
              <a:t>Ideal anaesthetic-</a:t>
            </a:r>
          </a:p>
          <a:p>
            <a:pPr>
              <a:buNone/>
            </a:pPr>
            <a:r>
              <a:rPr lang="en-IN" sz="2800" dirty="0" smtClean="0">
                <a:latin typeface="Comic Sans MS" pitchFamily="66" charset="0"/>
              </a:rPr>
              <a:t>              - Rapid induction</a:t>
            </a:r>
          </a:p>
          <a:p>
            <a:pPr>
              <a:buNone/>
            </a:pPr>
            <a:r>
              <a:rPr lang="en-IN" sz="2800" dirty="0" smtClean="0">
                <a:latin typeface="Comic Sans MS" pitchFamily="66" charset="0"/>
              </a:rPr>
              <a:t>              - Smooth loss of consciousness</a:t>
            </a:r>
          </a:p>
          <a:p>
            <a:pPr>
              <a:buNone/>
            </a:pPr>
            <a:r>
              <a:rPr lang="en-IN" sz="2800" dirty="0" smtClean="0">
                <a:latin typeface="Comic Sans MS" pitchFamily="66" charset="0"/>
              </a:rPr>
              <a:t>              - Rapidly reversible upon       </a:t>
            </a:r>
          </a:p>
          <a:p>
            <a:pPr>
              <a:buNone/>
            </a:pPr>
            <a:r>
              <a:rPr lang="en-IN" sz="2800" dirty="0">
                <a:latin typeface="Comic Sans MS" pitchFamily="66" charset="0"/>
              </a:rPr>
              <a:t> </a:t>
            </a:r>
            <a:r>
              <a:rPr lang="en-IN" sz="2800" dirty="0" smtClean="0">
                <a:latin typeface="Comic Sans MS" pitchFamily="66" charset="0"/>
              </a:rPr>
              <a:t>               discontinuation</a:t>
            </a:r>
          </a:p>
          <a:p>
            <a:pPr>
              <a:buNone/>
            </a:pPr>
            <a:r>
              <a:rPr lang="en-IN" sz="2800" dirty="0" smtClean="0">
                <a:latin typeface="Comic Sans MS" pitchFamily="66" charset="0"/>
              </a:rPr>
              <a:t>              - Possess a wide margin of safety</a:t>
            </a:r>
          </a:p>
          <a:p>
            <a:endParaRPr lang="en-IN" sz="2800" dirty="0" smtClean="0">
              <a:latin typeface="Comic Sans MS" pitchFamily="66" charset="0"/>
            </a:endParaRPr>
          </a:p>
          <a:p>
            <a:r>
              <a:rPr lang="en-IN" sz="2800" dirty="0" smtClean="0">
                <a:latin typeface="Comic Sans MS" pitchFamily="66" charset="0"/>
              </a:rPr>
              <a:t>The cardinal features of general anaesthesia are:</a:t>
            </a:r>
          </a:p>
          <a:p>
            <a:pPr lvl="1">
              <a:buFont typeface="Arial" pitchFamily="34" charset="0"/>
              <a:buChar char="•"/>
            </a:pPr>
            <a:endParaRPr lang="en-IN" dirty="0" smtClean="0">
              <a:solidFill>
                <a:schemeClr val="tx1"/>
              </a:solidFill>
              <a:latin typeface="Comic Sans MS" pitchFamily="66" charset="0"/>
            </a:endParaRPr>
          </a:p>
          <a:p>
            <a:pPr lvl="1">
              <a:buFont typeface="Arial" pitchFamily="34" charset="0"/>
              <a:buChar char="•"/>
            </a:pPr>
            <a:r>
              <a:rPr lang="en-IN" dirty="0" smtClean="0">
                <a:solidFill>
                  <a:schemeClr val="tx1"/>
                </a:solidFill>
                <a:latin typeface="Comic Sans MS" pitchFamily="66" charset="0"/>
              </a:rPr>
              <a:t>Loss of all sensation, especially pain</a:t>
            </a:r>
          </a:p>
          <a:p>
            <a:pPr lvl="1">
              <a:buFont typeface="Arial" pitchFamily="34" charset="0"/>
              <a:buChar char="•"/>
            </a:pPr>
            <a:r>
              <a:rPr lang="en-IN" dirty="0" smtClean="0">
                <a:solidFill>
                  <a:schemeClr val="tx1"/>
                </a:solidFill>
                <a:latin typeface="Comic Sans MS" pitchFamily="66" charset="0"/>
              </a:rPr>
              <a:t>Sleep (unconsciousness) &amp; amnesia</a:t>
            </a:r>
          </a:p>
          <a:p>
            <a:pPr lvl="1">
              <a:buFont typeface="Arial" pitchFamily="34" charset="0"/>
              <a:buChar char="•"/>
            </a:pPr>
            <a:r>
              <a:rPr lang="en-IN" dirty="0" smtClean="0">
                <a:solidFill>
                  <a:schemeClr val="tx1"/>
                </a:solidFill>
                <a:latin typeface="Comic Sans MS" pitchFamily="66" charset="0"/>
              </a:rPr>
              <a:t>Immobility &amp; muscle relaxation</a:t>
            </a:r>
          </a:p>
          <a:p>
            <a:pPr lvl="1">
              <a:buFont typeface="Arial" pitchFamily="34" charset="0"/>
              <a:buChar char="•"/>
            </a:pPr>
            <a:r>
              <a:rPr lang="en-IN" dirty="0" smtClean="0">
                <a:solidFill>
                  <a:schemeClr val="tx1"/>
                </a:solidFill>
                <a:latin typeface="Comic Sans MS" pitchFamily="66" charset="0"/>
              </a:rPr>
              <a:t>Abolition of somatic &amp; autonomic reflexes</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115616" y="1428736"/>
            <a:ext cx="7718822" cy="3594830"/>
          </a:xfrm>
        </p:spPr>
        <p:txBody>
          <a:bodyPr/>
          <a:lstStyle/>
          <a:p>
            <a:r>
              <a:rPr lang="en-IN" sz="2800" dirty="0" smtClean="0">
                <a:latin typeface="Arial" pitchFamily="34" charset="0"/>
                <a:cs typeface="Arial" pitchFamily="34" charset="0"/>
              </a:rPr>
              <a:t>Development of intravenous anaesthetic agents such as </a:t>
            </a:r>
            <a:r>
              <a:rPr lang="en-IN" sz="2800" dirty="0" err="1" smtClean="0">
                <a:latin typeface="Arial" pitchFamily="34" charset="0"/>
                <a:cs typeface="Arial" pitchFamily="34" charset="0"/>
              </a:rPr>
              <a:t>Propofol</a:t>
            </a:r>
            <a:endParaRPr lang="en-IN" sz="2800" dirty="0" smtClean="0">
              <a:latin typeface="Arial" pitchFamily="34" charset="0"/>
              <a:cs typeface="Arial" pitchFamily="34" charset="0"/>
            </a:endParaRPr>
          </a:p>
          <a:p>
            <a:endParaRPr lang="en-IN" dirty="0" smtClean="0">
              <a:latin typeface="Arial" pitchFamily="34" charset="0"/>
              <a:cs typeface="Arial" pitchFamily="34" charset="0"/>
            </a:endParaRPr>
          </a:p>
          <a:p>
            <a:endParaRPr lang="en-IN" dirty="0" smtClean="0">
              <a:latin typeface="Arial" pitchFamily="34" charset="0"/>
              <a:cs typeface="Arial" pitchFamily="34" charset="0"/>
            </a:endParaRPr>
          </a:p>
          <a:p>
            <a:pPr>
              <a:buNone/>
            </a:pPr>
            <a:endParaRPr lang="en-IN" dirty="0" smtClean="0">
              <a:latin typeface="Arial" pitchFamily="34" charset="0"/>
              <a:cs typeface="Arial" pitchFamily="34" charset="0"/>
            </a:endParaRPr>
          </a:p>
          <a:p>
            <a:pPr>
              <a:buNone/>
            </a:pPr>
            <a:endParaRPr lang="en-IN" dirty="0" smtClean="0">
              <a:latin typeface="Arial" pitchFamily="34" charset="0"/>
              <a:cs typeface="Arial" pitchFamily="34" charset="0"/>
            </a:endParaRPr>
          </a:p>
          <a:p>
            <a:pPr>
              <a:buNone/>
            </a:pPr>
            <a:r>
              <a:rPr lang="en-IN" dirty="0" smtClean="0">
                <a:latin typeface="Arial" pitchFamily="34" charset="0"/>
                <a:cs typeface="Arial" pitchFamily="34" charset="0"/>
              </a:rPr>
              <a:t>           </a:t>
            </a:r>
            <a:endParaRPr lang="en-IN" dirty="0">
              <a:latin typeface="Arial" pitchFamily="34" charset="0"/>
              <a:cs typeface="Arial" pitchFamily="34" charset="0"/>
            </a:endParaRPr>
          </a:p>
        </p:txBody>
      </p:sp>
      <p:sp>
        <p:nvSpPr>
          <p:cNvPr id="4" name="Down Arrow 3"/>
          <p:cNvSpPr/>
          <p:nvPr/>
        </p:nvSpPr>
        <p:spPr bwMode="auto">
          <a:xfrm>
            <a:off x="3428992" y="2500306"/>
            <a:ext cx="571504" cy="1785950"/>
          </a:xfrm>
          <a:prstGeom prst="downArrow">
            <a:avLst>
              <a:gd name="adj1" fmla="val 50000"/>
              <a:gd name="adj2" fmla="val 62308"/>
            </a:avLst>
          </a:prstGeom>
          <a:solidFill>
            <a:srgbClr val="00206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IN"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 name="TextBox 4"/>
          <p:cNvSpPr txBox="1"/>
          <p:nvPr/>
        </p:nvSpPr>
        <p:spPr>
          <a:xfrm>
            <a:off x="3782279" y="2786058"/>
            <a:ext cx="5161991" cy="830997"/>
          </a:xfrm>
          <a:prstGeom prst="rect">
            <a:avLst/>
          </a:prstGeom>
          <a:noFill/>
        </p:spPr>
        <p:txBody>
          <a:bodyPr wrap="none" rtlCol="0">
            <a:spAutoFit/>
          </a:bodyPr>
          <a:lstStyle/>
          <a:p>
            <a:pPr algn="ctr"/>
            <a:r>
              <a:rPr lang="en-IN" sz="2400" b="1" dirty="0" smtClean="0">
                <a:solidFill>
                  <a:srgbClr val="00B050"/>
                </a:solidFill>
                <a:latin typeface="Arial" pitchFamily="34" charset="0"/>
                <a:cs typeface="Arial" pitchFamily="34" charset="0"/>
              </a:rPr>
              <a:t>Combined with </a:t>
            </a:r>
            <a:r>
              <a:rPr lang="en-IN" sz="2400" b="1" dirty="0" err="1" smtClean="0">
                <a:solidFill>
                  <a:srgbClr val="00B050"/>
                </a:solidFill>
                <a:latin typeface="Arial" pitchFamily="34" charset="0"/>
                <a:cs typeface="Arial" pitchFamily="34" charset="0"/>
              </a:rPr>
              <a:t>Midazolam</a:t>
            </a:r>
            <a:r>
              <a:rPr lang="en-IN" sz="2400" b="1" dirty="0" smtClean="0">
                <a:solidFill>
                  <a:srgbClr val="00B050"/>
                </a:solidFill>
                <a:latin typeface="Arial" pitchFamily="34" charset="0"/>
                <a:cs typeface="Arial" pitchFamily="34" charset="0"/>
              </a:rPr>
              <a:t>,</a:t>
            </a:r>
          </a:p>
          <a:p>
            <a:pPr algn="ctr"/>
            <a:r>
              <a:rPr lang="en-IN" sz="2400" b="1" dirty="0" err="1" smtClean="0">
                <a:solidFill>
                  <a:srgbClr val="00B050"/>
                </a:solidFill>
                <a:latin typeface="Arial" pitchFamily="34" charset="0"/>
                <a:cs typeface="Arial" pitchFamily="34" charset="0"/>
              </a:rPr>
              <a:t>Dexmedetomidine</a:t>
            </a:r>
            <a:r>
              <a:rPr lang="en-IN" sz="2400" b="1" dirty="0" smtClean="0">
                <a:solidFill>
                  <a:srgbClr val="00B050"/>
                </a:solidFill>
                <a:latin typeface="Arial" pitchFamily="34" charset="0"/>
                <a:cs typeface="Arial" pitchFamily="34" charset="0"/>
              </a:rPr>
              <a:t> &amp; </a:t>
            </a:r>
            <a:r>
              <a:rPr lang="en-IN" sz="2400" b="1" dirty="0" err="1" smtClean="0">
                <a:solidFill>
                  <a:srgbClr val="00B050"/>
                </a:solidFill>
                <a:latin typeface="Arial" pitchFamily="34" charset="0"/>
                <a:cs typeface="Arial" pitchFamily="34" charset="0"/>
              </a:rPr>
              <a:t>Remifentanyl</a:t>
            </a:r>
            <a:endParaRPr lang="en-IN" sz="2400" b="1" dirty="0">
              <a:solidFill>
                <a:srgbClr val="00B050"/>
              </a:solidFill>
              <a:latin typeface="Arial" pitchFamily="34" charset="0"/>
              <a:cs typeface="Arial" pitchFamily="34" charset="0"/>
            </a:endParaRPr>
          </a:p>
        </p:txBody>
      </p:sp>
      <p:sp>
        <p:nvSpPr>
          <p:cNvPr id="6" name="TextBox 5"/>
          <p:cNvSpPr txBox="1"/>
          <p:nvPr/>
        </p:nvSpPr>
        <p:spPr>
          <a:xfrm>
            <a:off x="1187624" y="4357694"/>
            <a:ext cx="7170558" cy="1815882"/>
          </a:xfrm>
          <a:prstGeom prst="rect">
            <a:avLst/>
          </a:prstGeom>
          <a:noFill/>
        </p:spPr>
        <p:txBody>
          <a:bodyPr wrap="square" rtlCol="0">
            <a:spAutoFit/>
          </a:bodyPr>
          <a:lstStyle/>
          <a:p>
            <a:pPr algn="ctr"/>
            <a:r>
              <a:rPr lang="en-IN" sz="2800" dirty="0" smtClean="0">
                <a:latin typeface="Arial" pitchFamily="34" charset="0"/>
                <a:cs typeface="Arial" pitchFamily="34" charset="0"/>
              </a:rPr>
              <a:t>Led to the use of total intravenous </a:t>
            </a:r>
          </a:p>
          <a:p>
            <a:pPr algn="ctr"/>
            <a:r>
              <a:rPr lang="en-IN" sz="2800" dirty="0" smtClean="0">
                <a:latin typeface="Arial" pitchFamily="34" charset="0"/>
                <a:cs typeface="Arial" pitchFamily="34" charset="0"/>
              </a:rPr>
              <a:t>anaesthesia (TIVA) as clinically useful tool in modern anaesthetic practice.</a:t>
            </a:r>
          </a:p>
          <a:p>
            <a:pPr algn="ctr"/>
            <a:endParaRPr lang="en-IN" sz="28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043608" y="357166"/>
            <a:ext cx="7624112" cy="6303264"/>
          </a:xfrm>
        </p:spPr>
        <p:txBody>
          <a:bodyPr>
            <a:normAutofit/>
          </a:bodyPr>
          <a:lstStyle/>
          <a:p>
            <a:pPr algn="just">
              <a:buNone/>
            </a:pPr>
            <a:r>
              <a:rPr lang="en-IN" dirty="0" smtClean="0">
                <a:solidFill>
                  <a:srgbClr val="FFFF00"/>
                </a:solidFill>
                <a:latin typeface="Arial" pitchFamily="34" charset="0"/>
                <a:cs typeface="Arial" pitchFamily="34" charset="0"/>
              </a:rPr>
              <a:t> </a:t>
            </a:r>
            <a:r>
              <a:rPr lang="en-IN" sz="36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Intravenous Anaesthetics </a:t>
            </a:r>
          </a:p>
          <a:p>
            <a:pPr algn="just">
              <a:buNone/>
            </a:pPr>
            <a:r>
              <a:rPr lang="en-IN" sz="2800" dirty="0" smtClean="0">
                <a:latin typeface="Arial" pitchFamily="34" charset="0"/>
                <a:cs typeface="Arial" pitchFamily="34" charset="0"/>
              </a:rPr>
              <a:t>       </a:t>
            </a:r>
          </a:p>
          <a:p>
            <a:pPr algn="just">
              <a:buNone/>
            </a:pPr>
            <a:r>
              <a:rPr lang="en-IN" sz="2800" dirty="0" smtClean="0">
                <a:latin typeface="Arial" pitchFamily="34" charset="0"/>
                <a:cs typeface="Arial" pitchFamily="34" charset="0"/>
              </a:rPr>
              <a:t>a. </a:t>
            </a:r>
            <a:r>
              <a:rPr lang="en-IN" sz="2800" u="sng" dirty="0" smtClean="0">
                <a:latin typeface="Arial" pitchFamily="34" charset="0"/>
                <a:cs typeface="Arial" pitchFamily="34" charset="0"/>
              </a:rPr>
              <a:t>Fast inducers</a:t>
            </a:r>
            <a:r>
              <a:rPr lang="en-IN" sz="2800" dirty="0" smtClean="0">
                <a:latin typeface="Arial" pitchFamily="34" charset="0"/>
                <a:cs typeface="Arial" pitchFamily="34" charset="0"/>
              </a:rPr>
              <a:t> – </a:t>
            </a:r>
          </a:p>
          <a:p>
            <a:pPr algn="just">
              <a:buNone/>
            </a:pPr>
            <a:r>
              <a:rPr lang="en-IN" sz="2800" dirty="0" smtClean="0">
                <a:latin typeface="Arial" pitchFamily="34" charset="0"/>
                <a:cs typeface="Arial" pitchFamily="34" charset="0"/>
              </a:rPr>
              <a:t>            </a:t>
            </a:r>
            <a:r>
              <a:rPr lang="en-IN" sz="2800" dirty="0" err="1" smtClean="0">
                <a:latin typeface="Arial" pitchFamily="34" charset="0"/>
                <a:cs typeface="Arial" pitchFamily="34" charset="0"/>
              </a:rPr>
              <a:t>i</a:t>
            </a:r>
            <a:r>
              <a:rPr lang="en-IN" sz="2800" dirty="0" smtClean="0">
                <a:latin typeface="Arial" pitchFamily="34" charset="0"/>
                <a:cs typeface="Arial" pitchFamily="34" charset="0"/>
              </a:rPr>
              <a:t>.) Thiopental, </a:t>
            </a:r>
            <a:r>
              <a:rPr lang="en-IN" sz="2800" dirty="0" err="1" smtClean="0">
                <a:latin typeface="Arial" pitchFamily="34" charset="0"/>
                <a:cs typeface="Arial" pitchFamily="34" charset="0"/>
              </a:rPr>
              <a:t>Methohexital</a:t>
            </a:r>
            <a:endParaRPr lang="en-IN" sz="2800" dirty="0" smtClean="0">
              <a:latin typeface="Arial" pitchFamily="34" charset="0"/>
              <a:cs typeface="Arial" pitchFamily="34" charset="0"/>
            </a:endParaRPr>
          </a:p>
          <a:p>
            <a:pPr algn="just">
              <a:buNone/>
            </a:pPr>
            <a:r>
              <a:rPr lang="en-IN" sz="2800" dirty="0" smtClean="0">
                <a:latin typeface="Arial" pitchFamily="34" charset="0"/>
                <a:cs typeface="Arial" pitchFamily="34" charset="0"/>
              </a:rPr>
              <a:t>            ii.) </a:t>
            </a:r>
            <a:r>
              <a:rPr lang="en-IN" sz="2800" dirty="0" err="1" smtClean="0">
                <a:latin typeface="Arial" pitchFamily="34" charset="0"/>
                <a:cs typeface="Arial" pitchFamily="34" charset="0"/>
              </a:rPr>
              <a:t>Propofol</a:t>
            </a:r>
            <a:r>
              <a:rPr lang="en-IN" sz="2800" dirty="0" smtClean="0">
                <a:latin typeface="Arial" pitchFamily="34" charset="0"/>
                <a:cs typeface="Arial" pitchFamily="34" charset="0"/>
              </a:rPr>
              <a:t>, </a:t>
            </a:r>
            <a:r>
              <a:rPr lang="en-IN" sz="2800" dirty="0" err="1" smtClean="0">
                <a:latin typeface="Arial" pitchFamily="34" charset="0"/>
                <a:cs typeface="Arial" pitchFamily="34" charset="0"/>
              </a:rPr>
              <a:t>Etomidate</a:t>
            </a:r>
            <a:r>
              <a:rPr lang="en-IN" sz="2800" dirty="0" smtClean="0">
                <a:latin typeface="Arial" pitchFamily="34" charset="0"/>
                <a:cs typeface="Arial" pitchFamily="34" charset="0"/>
              </a:rPr>
              <a:t> </a:t>
            </a:r>
          </a:p>
          <a:p>
            <a:pPr algn="just">
              <a:buNone/>
            </a:pPr>
            <a:r>
              <a:rPr lang="en-IN" sz="2800" dirty="0" smtClean="0">
                <a:latin typeface="Arial" pitchFamily="34" charset="0"/>
                <a:cs typeface="Arial" pitchFamily="34" charset="0"/>
              </a:rPr>
              <a:t>b. </a:t>
            </a:r>
            <a:r>
              <a:rPr lang="en-IN" sz="2800" u="sng" dirty="0" smtClean="0">
                <a:latin typeface="Arial" pitchFamily="34" charset="0"/>
                <a:cs typeface="Arial" pitchFamily="34" charset="0"/>
              </a:rPr>
              <a:t>Slow inducers</a:t>
            </a:r>
            <a:r>
              <a:rPr lang="en-IN" sz="2800" dirty="0" smtClean="0">
                <a:latin typeface="Arial" pitchFamily="34" charset="0"/>
                <a:cs typeface="Arial" pitchFamily="34" charset="0"/>
              </a:rPr>
              <a:t> – </a:t>
            </a:r>
          </a:p>
          <a:p>
            <a:pPr>
              <a:buNone/>
            </a:pPr>
            <a:r>
              <a:rPr lang="en-IN" sz="2800" dirty="0" smtClean="0">
                <a:latin typeface="Arial" pitchFamily="34" charset="0"/>
                <a:cs typeface="Arial" pitchFamily="34" charset="0"/>
              </a:rPr>
              <a:t>          i.) Benzodiazepines – Diazepam, </a:t>
            </a:r>
          </a:p>
          <a:p>
            <a:pPr>
              <a:buNone/>
            </a:pPr>
            <a:r>
              <a:rPr lang="en-IN" sz="2800" dirty="0">
                <a:latin typeface="Arial" pitchFamily="34" charset="0"/>
                <a:cs typeface="Arial" pitchFamily="34" charset="0"/>
              </a:rPr>
              <a:t> </a:t>
            </a:r>
            <a:r>
              <a:rPr lang="en-IN" sz="2800" dirty="0" smtClean="0">
                <a:latin typeface="Arial" pitchFamily="34" charset="0"/>
                <a:cs typeface="Arial" pitchFamily="34" charset="0"/>
              </a:rPr>
              <a:t>             </a:t>
            </a:r>
            <a:r>
              <a:rPr lang="en-IN" sz="2800" dirty="0" err="1" smtClean="0">
                <a:latin typeface="Arial" pitchFamily="34" charset="0"/>
                <a:cs typeface="Arial" pitchFamily="34" charset="0"/>
              </a:rPr>
              <a:t>Lorazepam</a:t>
            </a:r>
            <a:r>
              <a:rPr lang="en-IN" sz="2800" dirty="0" smtClean="0">
                <a:latin typeface="Arial" pitchFamily="34" charset="0"/>
                <a:cs typeface="Arial" pitchFamily="34" charset="0"/>
              </a:rPr>
              <a:t> &amp; Midazolam</a:t>
            </a:r>
          </a:p>
          <a:p>
            <a:pPr algn="just">
              <a:buNone/>
            </a:pPr>
            <a:r>
              <a:rPr lang="en-IN" sz="2800" dirty="0" smtClean="0">
                <a:latin typeface="Arial" pitchFamily="34" charset="0"/>
                <a:cs typeface="Arial" pitchFamily="34" charset="0"/>
              </a:rPr>
              <a:t>       </a:t>
            </a:r>
          </a:p>
          <a:p>
            <a:pPr algn="just">
              <a:buNone/>
            </a:pPr>
            <a:r>
              <a:rPr lang="en-IN" sz="2800" dirty="0" smtClean="0">
                <a:latin typeface="Arial" pitchFamily="34" charset="0"/>
                <a:cs typeface="Arial" pitchFamily="34" charset="0"/>
              </a:rPr>
              <a:t>c. </a:t>
            </a:r>
            <a:r>
              <a:rPr lang="en-IN" sz="2800" u="sng" dirty="0" smtClean="0">
                <a:latin typeface="Arial" pitchFamily="34" charset="0"/>
                <a:cs typeface="Arial" pitchFamily="34" charset="0"/>
              </a:rPr>
              <a:t>Dissociative anaesthesia</a:t>
            </a:r>
            <a:r>
              <a:rPr lang="en-IN" sz="2800" dirty="0" smtClean="0">
                <a:latin typeface="Arial" pitchFamily="34" charset="0"/>
                <a:cs typeface="Arial" pitchFamily="34" charset="0"/>
              </a:rPr>
              <a:t> – </a:t>
            </a:r>
            <a:r>
              <a:rPr lang="en-IN" sz="2800" dirty="0" err="1" smtClean="0">
                <a:latin typeface="Arial" pitchFamily="34" charset="0"/>
                <a:cs typeface="Arial" pitchFamily="34" charset="0"/>
              </a:rPr>
              <a:t>Ketamine</a:t>
            </a:r>
            <a:endParaRPr lang="en-IN" sz="2800" dirty="0" smtClean="0">
              <a:latin typeface="Arial" pitchFamily="34" charset="0"/>
              <a:cs typeface="Arial" pitchFamily="34" charset="0"/>
            </a:endParaRPr>
          </a:p>
          <a:p>
            <a:pPr algn="just">
              <a:buNone/>
            </a:pPr>
            <a:r>
              <a:rPr lang="en-IN" sz="2800" dirty="0" smtClean="0">
                <a:latin typeface="Arial" pitchFamily="34" charset="0"/>
                <a:cs typeface="Arial" pitchFamily="34" charset="0"/>
              </a:rPr>
              <a:t>       </a:t>
            </a:r>
          </a:p>
          <a:p>
            <a:pPr algn="just">
              <a:buNone/>
            </a:pPr>
            <a:r>
              <a:rPr lang="en-IN" sz="2800" dirty="0" smtClean="0">
                <a:latin typeface="Arial" pitchFamily="34" charset="0"/>
                <a:cs typeface="Arial" pitchFamily="34" charset="0"/>
              </a:rPr>
              <a:t>d. </a:t>
            </a:r>
            <a:r>
              <a:rPr lang="en-IN" sz="2800" u="sng" dirty="0" err="1" smtClean="0">
                <a:latin typeface="Arial" pitchFamily="34" charset="0"/>
                <a:cs typeface="Arial" pitchFamily="34" charset="0"/>
              </a:rPr>
              <a:t>Opioid</a:t>
            </a:r>
            <a:r>
              <a:rPr lang="en-IN" sz="2800" u="sng" dirty="0" smtClean="0">
                <a:latin typeface="Arial" pitchFamily="34" charset="0"/>
                <a:cs typeface="Arial" pitchFamily="34" charset="0"/>
              </a:rPr>
              <a:t> analgesia</a:t>
            </a:r>
            <a:r>
              <a:rPr lang="en-IN" sz="2800" dirty="0" smtClean="0">
                <a:latin typeface="Arial" pitchFamily="34" charset="0"/>
                <a:cs typeface="Arial" pitchFamily="34" charset="0"/>
              </a:rPr>
              <a:t> – </a:t>
            </a:r>
            <a:r>
              <a:rPr lang="en-IN" sz="2800" dirty="0" err="1" smtClean="0">
                <a:latin typeface="Arial" pitchFamily="34" charset="0"/>
                <a:cs typeface="Arial" pitchFamily="34" charset="0"/>
              </a:rPr>
              <a:t>Fentanyl</a:t>
            </a:r>
            <a:r>
              <a:rPr lang="en-IN" sz="2800" dirty="0" smtClean="0">
                <a:latin typeface="Arial" pitchFamily="34" charset="0"/>
                <a:cs typeface="Arial" pitchFamily="34" charset="0"/>
              </a:rPr>
              <a:t> </a:t>
            </a:r>
            <a:endParaRPr lang="en-IN" sz="28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82168" cy="1143000"/>
          </a:xfrm>
        </p:spPr>
        <p:txBody>
          <a:bodyPr>
            <a:normAutofit/>
          </a:bodyPr>
          <a:lstStyle/>
          <a:p>
            <a:pPr algn="ctr"/>
            <a:r>
              <a:rPr lang="en-IN" sz="4000" b="1" dirty="0" smtClean="0">
                <a:latin typeface="Arial" pitchFamily="34" charset="0"/>
                <a:cs typeface="Arial" pitchFamily="34" charset="0"/>
              </a:rPr>
              <a:t>Pharmacokinetics </a:t>
            </a:r>
            <a:endParaRPr lang="en-IN" sz="4000" b="1" dirty="0">
              <a:latin typeface="Arial" pitchFamily="34" charset="0"/>
              <a:cs typeface="Arial" pitchFamily="34" charset="0"/>
            </a:endParaRPr>
          </a:p>
        </p:txBody>
      </p:sp>
      <p:sp>
        <p:nvSpPr>
          <p:cNvPr id="3" name="Text Placeholder 2"/>
          <p:cNvSpPr>
            <a:spLocks noGrp="1"/>
          </p:cNvSpPr>
          <p:nvPr>
            <p:ph type="body" sz="quarter" idx="10"/>
          </p:nvPr>
        </p:nvSpPr>
        <p:spPr>
          <a:xfrm>
            <a:off x="1115616" y="1411553"/>
            <a:ext cx="7647384" cy="1088754"/>
          </a:xfrm>
        </p:spPr>
        <p:txBody>
          <a:bodyPr>
            <a:noAutofit/>
          </a:bodyPr>
          <a:lstStyle/>
          <a:p>
            <a:pPr marL="82296" indent="0" algn="ctr">
              <a:buNone/>
            </a:pPr>
            <a:r>
              <a:rPr lang="en-IN" b="1" dirty="0" smtClean="0">
                <a:solidFill>
                  <a:srgbClr val="00B050"/>
                </a:solidFill>
                <a:latin typeface="Arial" pitchFamily="34" charset="0"/>
                <a:cs typeface="Arial" pitchFamily="34" charset="0"/>
              </a:rPr>
              <a:t>Procedure for producing anaesthesia involves smooth &amp; rapid induction</a:t>
            </a:r>
          </a:p>
          <a:p>
            <a:pPr algn="just"/>
            <a:endParaRPr lang="en-IN" dirty="0" smtClean="0">
              <a:latin typeface="Arial" pitchFamily="34" charset="0"/>
              <a:cs typeface="Arial" pitchFamily="34" charset="0"/>
            </a:endParaRPr>
          </a:p>
          <a:p>
            <a:pPr algn="just"/>
            <a:endParaRPr lang="en-IN" dirty="0" smtClean="0">
              <a:latin typeface="Arial" pitchFamily="34" charset="0"/>
              <a:cs typeface="Arial" pitchFamily="34" charset="0"/>
            </a:endParaRPr>
          </a:p>
          <a:p>
            <a:pPr algn="just"/>
            <a:endParaRPr lang="en-IN" dirty="0" smtClean="0">
              <a:latin typeface="Arial" pitchFamily="34" charset="0"/>
              <a:cs typeface="Arial" pitchFamily="34" charset="0"/>
            </a:endParaRPr>
          </a:p>
          <a:p>
            <a:pPr algn="just">
              <a:buNone/>
            </a:pPr>
            <a:r>
              <a:rPr lang="en-IN" dirty="0" smtClean="0">
                <a:latin typeface="Arial" pitchFamily="34" charset="0"/>
                <a:cs typeface="Arial" pitchFamily="34" charset="0"/>
              </a:rPr>
              <a:t>                      </a:t>
            </a:r>
          </a:p>
          <a:p>
            <a:pPr algn="just">
              <a:buNone/>
            </a:pPr>
            <a:endParaRPr lang="en-IN" dirty="0" smtClean="0">
              <a:latin typeface="Arial" pitchFamily="34" charset="0"/>
              <a:cs typeface="Arial" pitchFamily="34" charset="0"/>
            </a:endParaRPr>
          </a:p>
          <a:p>
            <a:pPr algn="just">
              <a:buNone/>
            </a:pPr>
            <a:endParaRPr lang="en-IN" dirty="0">
              <a:latin typeface="Arial" pitchFamily="34" charset="0"/>
              <a:cs typeface="Arial" pitchFamily="34" charset="0"/>
            </a:endParaRPr>
          </a:p>
        </p:txBody>
      </p:sp>
      <p:sp>
        <p:nvSpPr>
          <p:cNvPr id="4" name="Down Arrow 3"/>
          <p:cNvSpPr/>
          <p:nvPr/>
        </p:nvSpPr>
        <p:spPr bwMode="auto">
          <a:xfrm>
            <a:off x="4287958" y="2285992"/>
            <a:ext cx="500066" cy="1428760"/>
          </a:xfrm>
          <a:prstGeom prst="downArrow">
            <a:avLst/>
          </a:prstGeom>
          <a:solidFill>
            <a:srgbClr val="00206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IN"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 name="TextBox 4"/>
          <p:cNvSpPr txBox="1"/>
          <p:nvPr/>
        </p:nvSpPr>
        <p:spPr>
          <a:xfrm>
            <a:off x="3286988" y="3643314"/>
            <a:ext cx="2664512" cy="584775"/>
          </a:xfrm>
          <a:prstGeom prst="rect">
            <a:avLst/>
          </a:prstGeom>
          <a:noFill/>
        </p:spPr>
        <p:txBody>
          <a:bodyPr wrap="none" rtlCol="0">
            <a:spAutoFit/>
          </a:bodyPr>
          <a:lstStyle/>
          <a:p>
            <a:r>
              <a:rPr lang="en-IN" sz="3200" b="1" dirty="0" smtClean="0">
                <a:solidFill>
                  <a:schemeClr val="accent3">
                    <a:lumMod val="50000"/>
                  </a:schemeClr>
                </a:solidFill>
                <a:latin typeface="Arial" pitchFamily="34" charset="0"/>
                <a:cs typeface="Arial" pitchFamily="34" charset="0"/>
              </a:rPr>
              <a:t>Maintenance</a:t>
            </a:r>
            <a:endParaRPr lang="en-IN" sz="3200" b="1" dirty="0">
              <a:solidFill>
                <a:schemeClr val="accent3">
                  <a:lumMod val="50000"/>
                </a:schemeClr>
              </a:solidFill>
              <a:latin typeface="Arial" pitchFamily="34" charset="0"/>
              <a:cs typeface="Arial" pitchFamily="34" charset="0"/>
            </a:endParaRPr>
          </a:p>
        </p:txBody>
      </p:sp>
      <p:sp>
        <p:nvSpPr>
          <p:cNvPr id="7" name="Down Arrow 6"/>
          <p:cNvSpPr/>
          <p:nvPr/>
        </p:nvSpPr>
        <p:spPr bwMode="auto">
          <a:xfrm>
            <a:off x="4287958" y="4143380"/>
            <a:ext cx="500066" cy="1428760"/>
          </a:xfrm>
          <a:prstGeom prst="downArrow">
            <a:avLst/>
          </a:prstGeom>
          <a:solidFill>
            <a:srgbClr val="00206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IN"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8" name="TextBox 7"/>
          <p:cNvSpPr txBox="1"/>
          <p:nvPr/>
        </p:nvSpPr>
        <p:spPr>
          <a:xfrm>
            <a:off x="1418246" y="5643578"/>
            <a:ext cx="7606570" cy="584775"/>
          </a:xfrm>
          <a:prstGeom prst="rect">
            <a:avLst/>
          </a:prstGeom>
          <a:noFill/>
        </p:spPr>
        <p:txBody>
          <a:bodyPr wrap="none" rtlCol="0">
            <a:spAutoFit/>
          </a:bodyPr>
          <a:lstStyle/>
          <a:p>
            <a:r>
              <a:rPr lang="en-IN" sz="3200" b="1" dirty="0" smtClean="0">
                <a:solidFill>
                  <a:srgbClr val="0070C0"/>
                </a:solidFill>
                <a:latin typeface="Arial" pitchFamily="34" charset="0"/>
                <a:cs typeface="Arial" pitchFamily="34" charset="0"/>
              </a:rPr>
              <a:t>Prompt recovery after discontinuation</a:t>
            </a:r>
            <a:endParaRPr lang="en-IN" sz="3200" b="1" dirty="0">
              <a:solidFill>
                <a:srgbClr val="0070C0"/>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331640" y="714356"/>
            <a:ext cx="7526640" cy="4924425"/>
          </a:xfrm>
        </p:spPr>
        <p:txBody>
          <a:bodyPr>
            <a:normAutofit lnSpcReduction="10000"/>
          </a:bodyPr>
          <a:lstStyle/>
          <a:p>
            <a:pPr>
              <a:buNone/>
            </a:pPr>
            <a:r>
              <a:rPr lang="en-IN" dirty="0" smtClean="0">
                <a:latin typeface="Arial" pitchFamily="34" charset="0"/>
                <a:cs typeface="Arial" pitchFamily="34" charset="0"/>
              </a:rPr>
              <a:t> </a:t>
            </a:r>
            <a:r>
              <a:rPr lang="en-IN"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Induction – </a:t>
            </a:r>
          </a:p>
          <a:p>
            <a:pPr>
              <a:buNone/>
            </a:pPr>
            <a:r>
              <a:rPr lang="en-IN" dirty="0" smtClean="0">
                <a:latin typeface="Arial" pitchFamily="34" charset="0"/>
                <a:cs typeface="Arial" pitchFamily="34" charset="0"/>
              </a:rPr>
              <a:t>      </a:t>
            </a:r>
          </a:p>
          <a:p>
            <a:pPr algn="just"/>
            <a:r>
              <a:rPr lang="en-IN" dirty="0" smtClean="0">
                <a:latin typeface="Arial" pitchFamily="34" charset="0"/>
                <a:cs typeface="Arial" pitchFamily="34" charset="0"/>
              </a:rPr>
              <a:t> </a:t>
            </a:r>
            <a:r>
              <a:rPr lang="en-IN" sz="3000" dirty="0" smtClean="0">
                <a:latin typeface="Arial" pitchFamily="34" charset="0"/>
                <a:cs typeface="Arial" pitchFamily="34" charset="0"/>
              </a:rPr>
              <a:t>“Time interval between the administration of anaesthetic drug &amp; development of stage of surgical anaesthesia”</a:t>
            </a:r>
          </a:p>
          <a:p>
            <a:pPr algn="just"/>
            <a:endParaRPr lang="en-IN" sz="3000" dirty="0">
              <a:latin typeface="Arial" pitchFamily="34" charset="0"/>
              <a:cs typeface="Arial" pitchFamily="34" charset="0"/>
            </a:endParaRPr>
          </a:p>
          <a:p>
            <a:pPr algn="just"/>
            <a:endParaRPr lang="en-IN" sz="3000" dirty="0" smtClean="0">
              <a:latin typeface="Arial" pitchFamily="34" charset="0"/>
              <a:cs typeface="Arial" pitchFamily="34" charset="0"/>
            </a:endParaRPr>
          </a:p>
          <a:p>
            <a:pPr algn="just"/>
            <a:r>
              <a:rPr lang="en-IN" sz="3000" dirty="0" smtClean="0">
                <a:latin typeface="Arial" pitchFamily="34" charset="0"/>
                <a:cs typeface="Arial" pitchFamily="34" charset="0"/>
              </a:rPr>
              <a:t>Fast &amp; smooth induction desired to avoid dangerous excitatory phase </a:t>
            </a:r>
          </a:p>
          <a:p>
            <a:pPr>
              <a:buNone/>
            </a:pPr>
            <a:r>
              <a:rPr lang="en-IN" sz="3600" dirty="0" smtClean="0">
                <a:latin typeface="Arial" pitchFamily="34" charset="0"/>
                <a:cs typeface="Arial" pitchFamily="34" charset="0"/>
              </a:rPr>
              <a:t>      </a:t>
            </a:r>
            <a:endParaRPr lang="en-IN" sz="36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331640" y="500043"/>
            <a:ext cx="7502798" cy="6097310"/>
          </a:xfrm>
        </p:spPr>
        <p:txBody>
          <a:bodyPr>
            <a:normAutofit/>
          </a:bodyPr>
          <a:lstStyle/>
          <a:p>
            <a:pPr algn="just"/>
            <a:r>
              <a:rPr lang="en-IN" sz="3000" dirty="0" smtClean="0">
                <a:latin typeface="Arial" pitchFamily="34" charset="0"/>
                <a:cs typeface="Arial" pitchFamily="34" charset="0"/>
              </a:rPr>
              <a:t>Thiopental or </a:t>
            </a:r>
            <a:r>
              <a:rPr lang="en-IN" sz="3000" dirty="0" err="1" smtClean="0">
                <a:latin typeface="Arial" pitchFamily="34" charset="0"/>
                <a:cs typeface="Arial" pitchFamily="34" charset="0"/>
              </a:rPr>
              <a:t>Propofol</a:t>
            </a:r>
            <a:r>
              <a:rPr lang="en-IN" sz="3000" dirty="0" smtClean="0">
                <a:latin typeface="Arial" pitchFamily="34" charset="0"/>
                <a:cs typeface="Arial" pitchFamily="34" charset="0"/>
              </a:rPr>
              <a:t> often used for rapid induction    </a:t>
            </a:r>
          </a:p>
          <a:p>
            <a:pPr algn="just"/>
            <a:r>
              <a:rPr lang="en-IN" sz="3000" dirty="0" smtClean="0">
                <a:latin typeface="Arial" pitchFamily="34" charset="0"/>
                <a:cs typeface="Arial" pitchFamily="34" charset="0"/>
              </a:rPr>
              <a:t>  </a:t>
            </a:r>
          </a:p>
          <a:p>
            <a:pPr algn="just"/>
            <a:r>
              <a:rPr lang="en-IN" sz="3000" dirty="0" smtClean="0">
                <a:latin typeface="Arial" pitchFamily="34" charset="0"/>
                <a:cs typeface="Arial" pitchFamily="34" charset="0"/>
              </a:rPr>
              <a:t>Unconsciousness results in few minutes after injection</a:t>
            </a:r>
          </a:p>
          <a:p>
            <a:pPr algn="just"/>
            <a:endParaRPr lang="en-IN" sz="3000" dirty="0" smtClean="0">
              <a:latin typeface="Arial" pitchFamily="34" charset="0"/>
              <a:cs typeface="Arial" pitchFamily="34" charset="0"/>
            </a:endParaRPr>
          </a:p>
          <a:p>
            <a:pPr algn="just"/>
            <a:r>
              <a:rPr lang="en-IN" sz="3000" dirty="0" smtClean="0">
                <a:latin typeface="Arial" pitchFamily="34" charset="0"/>
                <a:cs typeface="Arial" pitchFamily="34" charset="0"/>
              </a:rPr>
              <a:t>Muscle relaxants(</a:t>
            </a:r>
            <a:r>
              <a:rPr lang="en-IN" sz="3000" dirty="0" err="1" smtClean="0">
                <a:latin typeface="Arial" pitchFamily="34" charset="0"/>
                <a:cs typeface="Arial" pitchFamily="34" charset="0"/>
              </a:rPr>
              <a:t>Pancuronium</a:t>
            </a:r>
            <a:r>
              <a:rPr lang="en-IN" sz="3000" dirty="0" smtClean="0">
                <a:latin typeface="Arial" pitchFamily="34" charset="0"/>
                <a:cs typeface="Arial" pitchFamily="34" charset="0"/>
              </a:rPr>
              <a:t> or </a:t>
            </a:r>
            <a:r>
              <a:rPr lang="en-IN" sz="3000" dirty="0" err="1" smtClean="0">
                <a:latin typeface="Arial" pitchFamily="34" charset="0"/>
                <a:cs typeface="Arial" pitchFamily="34" charset="0"/>
              </a:rPr>
              <a:t>Atracurium</a:t>
            </a:r>
            <a:r>
              <a:rPr lang="en-IN" sz="3000" dirty="0" smtClean="0">
                <a:latin typeface="Arial" pitchFamily="34" charset="0"/>
                <a:cs typeface="Arial" pitchFamily="34" charset="0"/>
              </a:rPr>
              <a:t>) co-administered to facilitate intubation</a:t>
            </a:r>
          </a:p>
          <a:p>
            <a:pPr algn="just"/>
            <a:endParaRPr lang="en-IN" sz="3000" dirty="0" smtClean="0">
              <a:latin typeface="Arial" pitchFamily="34" charset="0"/>
              <a:cs typeface="Arial" pitchFamily="34" charset="0"/>
            </a:endParaRPr>
          </a:p>
          <a:p>
            <a:pPr algn="just"/>
            <a:r>
              <a:rPr lang="en-IN" sz="3000" dirty="0" err="1" smtClean="0">
                <a:latin typeface="Arial" pitchFamily="34" charset="0"/>
                <a:cs typeface="Arial" pitchFamily="34" charset="0"/>
              </a:rPr>
              <a:t>Lipophilicity</a:t>
            </a:r>
            <a:r>
              <a:rPr lang="en-IN" sz="3000" dirty="0" smtClean="0">
                <a:latin typeface="Arial" pitchFamily="34" charset="0"/>
                <a:cs typeface="Arial" pitchFamily="34" charset="0"/>
              </a:rPr>
              <a:t> is key factor governing pharmacokinetics of inducing agents</a:t>
            </a:r>
          </a:p>
          <a:p>
            <a:pPr algn="just"/>
            <a:endParaRPr lang="en-IN" sz="3000"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187624" y="571480"/>
            <a:ext cx="7575376" cy="5909310"/>
          </a:xfrm>
        </p:spPr>
        <p:txBody>
          <a:bodyPr>
            <a:normAutofit/>
          </a:bodyPr>
          <a:lstStyle/>
          <a:p>
            <a:pPr>
              <a:buNone/>
            </a:pPr>
            <a:r>
              <a:rPr lang="en-US"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Maintenance</a:t>
            </a:r>
          </a:p>
          <a:p>
            <a:pPr>
              <a:buNone/>
            </a:pPr>
            <a:endParaRPr lang="en-US" b="1" dirty="0" smtClean="0">
              <a:solidFill>
                <a:srgbClr val="7030A0"/>
              </a:solidFill>
              <a:effectLst>
                <a:outerShdw blurRad="38100" dist="38100" dir="2700000" algn="tl">
                  <a:srgbClr val="000000">
                    <a:alpha val="43137"/>
                  </a:srgbClr>
                </a:outerShdw>
              </a:effectLst>
              <a:latin typeface="Arial" pitchFamily="34" charset="0"/>
              <a:cs typeface="Arial" pitchFamily="34" charset="0"/>
            </a:endParaRPr>
          </a:p>
          <a:p>
            <a:pPr algn="just"/>
            <a:r>
              <a:rPr lang="en-US" sz="3000" dirty="0" smtClean="0">
                <a:latin typeface="Arial" pitchFamily="34" charset="0"/>
                <a:cs typeface="Arial" pitchFamily="34" charset="0"/>
              </a:rPr>
              <a:t>Patient remains in sustained stage of surgical anaesthesia(stage 3 plane 2)</a:t>
            </a:r>
          </a:p>
          <a:p>
            <a:pPr algn="just"/>
            <a:endParaRPr lang="en-US" sz="3000" dirty="0" smtClean="0">
              <a:latin typeface="Arial" pitchFamily="34" charset="0"/>
              <a:cs typeface="Arial" pitchFamily="34" charset="0"/>
            </a:endParaRPr>
          </a:p>
          <a:p>
            <a:pPr algn="just"/>
            <a:r>
              <a:rPr lang="en-US" sz="3000" dirty="0" smtClean="0">
                <a:latin typeface="Arial" pitchFamily="34" charset="0"/>
                <a:cs typeface="Arial" pitchFamily="34" charset="0"/>
              </a:rPr>
              <a:t>Depth of anaesthesia depends on concentration of </a:t>
            </a:r>
            <a:r>
              <a:rPr lang="en-US" sz="3000" dirty="0" err="1" smtClean="0">
                <a:latin typeface="Arial" pitchFamily="34" charset="0"/>
                <a:cs typeface="Arial" pitchFamily="34" charset="0"/>
              </a:rPr>
              <a:t>anaesthetic</a:t>
            </a:r>
            <a:r>
              <a:rPr lang="en-US" sz="3000" dirty="0" smtClean="0">
                <a:latin typeface="Arial" pitchFamily="34" charset="0"/>
                <a:cs typeface="Arial" pitchFamily="34" charset="0"/>
              </a:rPr>
              <a:t> in CNS</a:t>
            </a:r>
          </a:p>
          <a:p>
            <a:pPr algn="just"/>
            <a:endParaRPr lang="en-US" sz="3000" dirty="0" smtClean="0">
              <a:latin typeface="Arial" pitchFamily="34" charset="0"/>
              <a:cs typeface="Arial" pitchFamily="34" charset="0"/>
            </a:endParaRPr>
          </a:p>
          <a:p>
            <a:pPr algn="just"/>
            <a:r>
              <a:rPr lang="en-US" sz="3000" dirty="0" smtClean="0">
                <a:latin typeface="Arial" pitchFamily="34" charset="0"/>
                <a:cs typeface="Arial" pitchFamily="34" charset="0"/>
              </a:rPr>
              <a:t>Usually maintained by administration of gases or volatile liquid </a:t>
            </a:r>
            <a:r>
              <a:rPr lang="en-US" sz="3000" dirty="0" err="1" smtClean="0">
                <a:latin typeface="Arial" pitchFamily="34" charset="0"/>
                <a:cs typeface="Arial" pitchFamily="34" charset="0"/>
              </a:rPr>
              <a:t>anaesthetics</a:t>
            </a:r>
            <a:r>
              <a:rPr lang="en-US" sz="3000" dirty="0" smtClean="0">
                <a:latin typeface="Arial" pitchFamily="34" charset="0"/>
                <a:cs typeface="Arial" pitchFamily="34" charset="0"/>
              </a:rPr>
              <a:t> (offer good control over depth of anaesthesia) </a:t>
            </a:r>
            <a:endParaRPr lang="en-IN" sz="30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95536" y="274638"/>
            <a:ext cx="8538152" cy="1143000"/>
          </a:xfrm>
        </p:spPr>
        <p:txBody>
          <a:bodyPr/>
          <a:lstStyle/>
          <a:p>
            <a:pPr algn="ctr"/>
            <a:r>
              <a:rPr lang="en-IN" sz="4000" b="1" dirty="0" smtClean="0">
                <a:latin typeface="Arial" pitchFamily="34" charset="0"/>
                <a:cs typeface="Arial" pitchFamily="34" charset="0"/>
              </a:rPr>
              <a:t>Overview</a:t>
            </a:r>
            <a:r>
              <a:rPr lang="en-IN" dirty="0" smtClean="0"/>
              <a:t> </a:t>
            </a:r>
            <a:endParaRPr lang="en-IN" dirty="0"/>
          </a:p>
        </p:txBody>
      </p:sp>
      <p:sp>
        <p:nvSpPr>
          <p:cNvPr id="3" name="Text Placeholder 2"/>
          <p:cNvSpPr>
            <a:spLocks noGrp="1"/>
          </p:cNvSpPr>
          <p:nvPr>
            <p:ph type="body" sz="quarter" idx="10"/>
          </p:nvPr>
        </p:nvSpPr>
        <p:spPr>
          <a:xfrm>
            <a:off x="1403648" y="1411552"/>
            <a:ext cx="7359352" cy="4609736"/>
          </a:xfrm>
        </p:spPr>
        <p:txBody>
          <a:bodyPr>
            <a:normAutofit/>
          </a:bodyPr>
          <a:lstStyle/>
          <a:p>
            <a:pPr>
              <a:buFont typeface="Wingdings" pitchFamily="2" charset="2"/>
              <a:buChar char="v"/>
            </a:pPr>
            <a:endParaRPr lang="en-IN" sz="2400" dirty="0" smtClean="0">
              <a:latin typeface="Arial" pitchFamily="34" charset="0"/>
              <a:cs typeface="Arial" pitchFamily="34" charset="0"/>
            </a:endParaRPr>
          </a:p>
          <a:p>
            <a:pPr marL="914400" indent="-517525">
              <a:buFont typeface="Wingdings" pitchFamily="2" charset="2"/>
              <a:buChar char="v"/>
            </a:pPr>
            <a:r>
              <a:rPr lang="en-IN" sz="2400" dirty="0" smtClean="0">
                <a:latin typeface="Arial" pitchFamily="34" charset="0"/>
                <a:cs typeface="Arial" pitchFamily="34" charset="0"/>
              </a:rPr>
              <a:t>Pre-anaesthetic Medication</a:t>
            </a:r>
          </a:p>
          <a:p>
            <a:pPr marL="914400" indent="-517525">
              <a:buFont typeface="Wingdings" pitchFamily="2" charset="2"/>
              <a:buChar char="v"/>
            </a:pPr>
            <a:r>
              <a:rPr lang="en-IN" sz="2400" dirty="0" smtClean="0">
                <a:latin typeface="Arial" pitchFamily="34" charset="0"/>
                <a:cs typeface="Arial" pitchFamily="34" charset="0"/>
              </a:rPr>
              <a:t>Drugs used in pre-anaesthetic medication</a:t>
            </a:r>
          </a:p>
          <a:p>
            <a:pPr marL="914400" indent="-517525">
              <a:buFont typeface="Wingdings" pitchFamily="2" charset="2"/>
              <a:buChar char="v"/>
            </a:pPr>
            <a:r>
              <a:rPr lang="en-IN" sz="2400" dirty="0" smtClean="0">
                <a:latin typeface="Arial" pitchFamily="34" charset="0"/>
                <a:cs typeface="Arial" pitchFamily="34" charset="0"/>
              </a:rPr>
              <a:t>General Anaesthetics</a:t>
            </a:r>
          </a:p>
          <a:p>
            <a:pPr marL="914400" indent="-517525">
              <a:buFont typeface="Wingdings" pitchFamily="2" charset="2"/>
              <a:buChar char="v"/>
            </a:pPr>
            <a:r>
              <a:rPr lang="en-IN" sz="2400" dirty="0" smtClean="0">
                <a:latin typeface="Arial" pitchFamily="34" charset="0"/>
                <a:cs typeface="Arial" pitchFamily="34" charset="0"/>
              </a:rPr>
              <a:t>History </a:t>
            </a:r>
          </a:p>
          <a:p>
            <a:pPr marL="914400" indent="-517525">
              <a:buFont typeface="Wingdings" pitchFamily="2" charset="2"/>
              <a:buChar char="v"/>
            </a:pPr>
            <a:r>
              <a:rPr lang="en-IN" sz="2400" dirty="0" smtClean="0">
                <a:latin typeface="Arial" pitchFamily="34" charset="0"/>
                <a:cs typeface="Arial" pitchFamily="34" charset="0"/>
              </a:rPr>
              <a:t>Stages of anaesthesia</a:t>
            </a:r>
          </a:p>
          <a:p>
            <a:pPr marL="914400" indent="-517525">
              <a:buFont typeface="Wingdings" pitchFamily="2" charset="2"/>
              <a:buChar char="v"/>
            </a:pPr>
            <a:r>
              <a:rPr lang="en-IN" sz="2400" dirty="0" smtClean="0">
                <a:latin typeface="Arial" pitchFamily="34" charset="0"/>
                <a:cs typeface="Arial" pitchFamily="34" charset="0"/>
              </a:rPr>
              <a:t>Pharmacokinetics </a:t>
            </a:r>
          </a:p>
          <a:p>
            <a:pPr marL="914400" indent="-517525">
              <a:buFont typeface="Wingdings" pitchFamily="2" charset="2"/>
              <a:buChar char="v"/>
            </a:pPr>
            <a:r>
              <a:rPr lang="en-IN" sz="2400" dirty="0" smtClean="0">
                <a:latin typeface="Arial" pitchFamily="34" charset="0"/>
                <a:cs typeface="Arial" pitchFamily="34" charset="0"/>
              </a:rPr>
              <a:t>Mechanism of action  </a:t>
            </a:r>
          </a:p>
          <a:p>
            <a:pPr marL="914400" indent="-517525">
              <a:buFont typeface="Wingdings" pitchFamily="2" charset="2"/>
              <a:buChar char="v"/>
            </a:pPr>
            <a:r>
              <a:rPr lang="en-IN" sz="2400" dirty="0" smtClean="0">
                <a:latin typeface="Arial" pitchFamily="34" charset="0"/>
                <a:cs typeface="Arial" pitchFamily="34" charset="0"/>
              </a:rPr>
              <a:t>Complications of general anaesthesia</a:t>
            </a:r>
          </a:p>
          <a:p>
            <a:pPr marL="914400" indent="-517525">
              <a:buFont typeface="Wingdings" pitchFamily="2" charset="2"/>
              <a:buChar char="v"/>
            </a:pPr>
            <a:r>
              <a:rPr lang="en-IN" sz="2400" dirty="0" smtClean="0">
                <a:latin typeface="Arial" pitchFamily="34" charset="0"/>
                <a:cs typeface="Arial" pitchFamily="34" charset="0"/>
              </a:rPr>
              <a:t>Summary </a:t>
            </a:r>
          </a:p>
          <a:p>
            <a:pPr>
              <a:buFont typeface="Wingdings" pitchFamily="2" charset="2"/>
              <a:buChar char="v"/>
            </a:pPr>
            <a:endParaRPr lang="en-IN" sz="2400" dirty="0" smtClean="0">
              <a:latin typeface="Arial" pitchFamily="34" charset="0"/>
              <a:cs typeface="Arial" pitchFamily="34" charset="0"/>
            </a:endParaRPr>
          </a:p>
          <a:p>
            <a:pPr>
              <a:buFont typeface="Wingdings" pitchFamily="2" charset="2"/>
              <a:buChar char="v"/>
            </a:pPr>
            <a:endParaRPr lang="en-IN" sz="24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115616" y="285728"/>
            <a:ext cx="7814102" cy="6555641"/>
          </a:xfrm>
        </p:spPr>
        <p:txBody>
          <a:bodyPr>
            <a:normAutofit lnSpcReduction="10000"/>
          </a:bodyPr>
          <a:lstStyle/>
          <a:p>
            <a:pPr algn="just">
              <a:buNone/>
            </a:pPr>
            <a:r>
              <a:rPr lang="en-IN" sz="30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Recovery</a:t>
            </a:r>
          </a:p>
          <a:p>
            <a:pPr algn="just">
              <a:buNone/>
            </a:pPr>
            <a:r>
              <a:rPr lang="en-IN" sz="3000" dirty="0" smtClean="0">
                <a:latin typeface="Arial" pitchFamily="34" charset="0"/>
                <a:cs typeface="Arial" pitchFamily="34" charset="0"/>
              </a:rPr>
              <a:t>         </a:t>
            </a:r>
          </a:p>
          <a:p>
            <a:pPr algn="just"/>
            <a:r>
              <a:rPr lang="en-IN" sz="3000" dirty="0" smtClean="0">
                <a:latin typeface="Arial" pitchFamily="34" charset="0"/>
                <a:cs typeface="Arial" pitchFamily="34" charset="0"/>
              </a:rPr>
              <a:t>Recovery phase starts as anaesthetic drug is discontinued (reverse of induction)</a:t>
            </a:r>
          </a:p>
          <a:p>
            <a:pPr algn="just"/>
            <a:endParaRPr lang="en-IN" sz="3000" dirty="0" smtClean="0">
              <a:latin typeface="Arial" pitchFamily="34" charset="0"/>
              <a:cs typeface="Arial" pitchFamily="34" charset="0"/>
            </a:endParaRPr>
          </a:p>
          <a:p>
            <a:pPr algn="just"/>
            <a:r>
              <a:rPr lang="en-IN" sz="3000" dirty="0" smtClean="0">
                <a:latin typeface="Arial" pitchFamily="34" charset="0"/>
                <a:cs typeface="Arial" pitchFamily="34" charset="0"/>
              </a:rPr>
              <a:t>In this phase, nitrous oxide moves out of blood into alveoli at faster rate (causes diffusion hypoxia)</a:t>
            </a:r>
          </a:p>
          <a:p>
            <a:pPr algn="just"/>
            <a:endParaRPr lang="en-IN" sz="1600" dirty="0" smtClean="0">
              <a:latin typeface="Arial" pitchFamily="34" charset="0"/>
              <a:cs typeface="Arial" pitchFamily="34" charset="0"/>
            </a:endParaRPr>
          </a:p>
          <a:p>
            <a:pPr algn="just"/>
            <a:r>
              <a:rPr lang="en-IN" sz="3000" dirty="0" smtClean="0">
                <a:latin typeface="Arial" pitchFamily="34" charset="0"/>
                <a:cs typeface="Arial" pitchFamily="34" charset="0"/>
              </a:rPr>
              <a:t>Oxygen given in last few minutes of anaesthesia &amp; early post-anaesthetic period</a:t>
            </a:r>
          </a:p>
          <a:p>
            <a:pPr algn="just"/>
            <a:endParaRPr lang="en-IN" sz="2800" dirty="0" smtClean="0">
              <a:latin typeface="Arial" pitchFamily="34" charset="0"/>
              <a:cs typeface="Arial" pitchFamily="34" charset="0"/>
            </a:endParaRPr>
          </a:p>
          <a:p>
            <a:pPr algn="just"/>
            <a:r>
              <a:rPr lang="en-IN" sz="3000" dirty="0" smtClean="0">
                <a:latin typeface="Arial" pitchFamily="34" charset="0"/>
                <a:cs typeface="Arial" pitchFamily="34" charset="0"/>
              </a:rPr>
              <a:t>More common with gases relatively insoluble in blood  </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82168" cy="1143000"/>
          </a:xfrm>
        </p:spPr>
        <p:txBody>
          <a:bodyPr/>
          <a:lstStyle/>
          <a:p>
            <a:pPr algn="ctr"/>
            <a:r>
              <a:rPr lang="en-IN" b="1" dirty="0" smtClean="0">
                <a:latin typeface="Arial" pitchFamily="34" charset="0"/>
                <a:cs typeface="Arial" pitchFamily="34" charset="0"/>
              </a:rPr>
              <a:t>   Mechanism </a:t>
            </a:r>
            <a:r>
              <a:rPr lang="en-IN" b="1" dirty="0">
                <a:latin typeface="Arial" pitchFamily="34" charset="0"/>
                <a:cs typeface="Arial" pitchFamily="34" charset="0"/>
              </a:rPr>
              <a:t>of Anaesthesia </a:t>
            </a:r>
          </a:p>
        </p:txBody>
      </p:sp>
      <p:sp>
        <p:nvSpPr>
          <p:cNvPr id="3" name="Text Placeholder 2"/>
          <p:cNvSpPr>
            <a:spLocks noGrp="1"/>
          </p:cNvSpPr>
          <p:nvPr>
            <p:ph type="body" sz="quarter" idx="10"/>
          </p:nvPr>
        </p:nvSpPr>
        <p:spPr>
          <a:xfrm>
            <a:off x="1331640" y="1411552"/>
            <a:ext cx="7431360" cy="4727448"/>
          </a:xfrm>
        </p:spPr>
        <p:txBody>
          <a:bodyPr>
            <a:normAutofit fontScale="92500" lnSpcReduction="20000"/>
          </a:bodyPr>
          <a:lstStyle/>
          <a:p>
            <a:pPr algn="just"/>
            <a:r>
              <a:rPr lang="en-IN" sz="3000" dirty="0" smtClean="0">
                <a:latin typeface="Arial" pitchFamily="34" charset="0"/>
                <a:cs typeface="Arial" pitchFamily="34" charset="0"/>
              </a:rPr>
              <a:t>Non-selective in action</a:t>
            </a:r>
          </a:p>
          <a:p>
            <a:pPr algn="just"/>
            <a:endParaRPr lang="en-IN" sz="3000" dirty="0" smtClean="0">
              <a:latin typeface="Arial" pitchFamily="34" charset="0"/>
              <a:cs typeface="Arial" pitchFamily="34" charset="0"/>
            </a:endParaRPr>
          </a:p>
          <a:p>
            <a:pPr algn="just"/>
            <a:r>
              <a:rPr lang="en-IN" sz="3000" dirty="0" smtClean="0">
                <a:latin typeface="Arial" pitchFamily="34" charset="0"/>
                <a:cs typeface="Arial" pitchFamily="34" charset="0"/>
              </a:rPr>
              <a:t>At molecular level, anaesthetics interact with hydrophobic regions of neuronal membrane proteins</a:t>
            </a:r>
          </a:p>
          <a:p>
            <a:pPr algn="just"/>
            <a:endParaRPr lang="en-IN" sz="3000" dirty="0" smtClean="0">
              <a:latin typeface="Arial" pitchFamily="34" charset="0"/>
              <a:cs typeface="Arial" pitchFamily="34" charset="0"/>
            </a:endParaRPr>
          </a:p>
          <a:p>
            <a:pPr algn="just"/>
            <a:r>
              <a:rPr lang="en-IN" sz="3000" dirty="0" smtClean="0">
                <a:latin typeface="Arial" pitchFamily="34" charset="0"/>
                <a:cs typeface="Arial" pitchFamily="34" charset="0"/>
              </a:rPr>
              <a:t>Inhaled anaesthetics, Barbiturates, Benzodiazepines, </a:t>
            </a:r>
            <a:r>
              <a:rPr lang="en-IN" sz="3000" dirty="0" err="1" smtClean="0">
                <a:latin typeface="Arial" pitchFamily="34" charset="0"/>
                <a:cs typeface="Arial" pitchFamily="34" charset="0"/>
              </a:rPr>
              <a:t>Etomidate</a:t>
            </a:r>
            <a:r>
              <a:rPr lang="en-IN" sz="3000" dirty="0" smtClean="0">
                <a:latin typeface="Arial" pitchFamily="34" charset="0"/>
                <a:cs typeface="Arial" pitchFamily="34" charset="0"/>
              </a:rPr>
              <a:t> &amp; </a:t>
            </a:r>
            <a:r>
              <a:rPr lang="en-IN" sz="3000" dirty="0" err="1" smtClean="0">
                <a:latin typeface="Arial" pitchFamily="34" charset="0"/>
                <a:cs typeface="Arial" pitchFamily="34" charset="0"/>
              </a:rPr>
              <a:t>propofol</a:t>
            </a:r>
            <a:r>
              <a:rPr lang="en-IN" sz="3000" dirty="0" smtClean="0">
                <a:latin typeface="Arial" pitchFamily="34" charset="0"/>
                <a:cs typeface="Arial" pitchFamily="34" charset="0"/>
              </a:rPr>
              <a:t> facilitate GABA-mediated inhibition at GABA</a:t>
            </a:r>
            <a:r>
              <a:rPr lang="en-IN" sz="3000" baseline="-25000" dirty="0" smtClean="0">
                <a:latin typeface="Arial" pitchFamily="34" charset="0"/>
                <a:cs typeface="Arial" pitchFamily="34" charset="0"/>
              </a:rPr>
              <a:t>A</a:t>
            </a:r>
            <a:r>
              <a:rPr lang="en-IN" sz="3000" dirty="0" smtClean="0">
                <a:latin typeface="Arial" pitchFamily="34" charset="0"/>
                <a:cs typeface="Arial" pitchFamily="34" charset="0"/>
              </a:rPr>
              <a:t> receptor sites &amp; increase </a:t>
            </a:r>
            <a:r>
              <a:rPr lang="en-IN" sz="3000" dirty="0" err="1" smtClean="0">
                <a:latin typeface="Arial" pitchFamily="34" charset="0"/>
                <a:cs typeface="Arial" pitchFamily="34" charset="0"/>
              </a:rPr>
              <a:t>Cl</a:t>
            </a:r>
            <a:r>
              <a:rPr lang="en-IN" sz="3000" baseline="30000" dirty="0" smtClean="0">
                <a:latin typeface="Arial" pitchFamily="34" charset="0"/>
                <a:cs typeface="Arial" pitchFamily="34" charset="0"/>
              </a:rPr>
              <a:t>-</a:t>
            </a:r>
            <a:r>
              <a:rPr lang="en-IN" sz="3000" dirty="0" smtClean="0">
                <a:latin typeface="Arial" pitchFamily="34" charset="0"/>
                <a:cs typeface="Arial" pitchFamily="34" charset="0"/>
              </a:rPr>
              <a:t> flux</a:t>
            </a:r>
          </a:p>
          <a:p>
            <a:pPr algn="just"/>
            <a:endParaRPr lang="en-IN" sz="3000" dirty="0" smtClean="0">
              <a:latin typeface="Arial" pitchFamily="34" charset="0"/>
              <a:cs typeface="Arial" pitchFamily="34" charset="0"/>
            </a:endParaRPr>
          </a:p>
          <a:p>
            <a:pPr algn="just"/>
            <a:r>
              <a:rPr lang="en-IN" sz="3000" dirty="0" err="1" smtClean="0">
                <a:latin typeface="Arial" pitchFamily="34" charset="0"/>
                <a:cs typeface="Arial" pitchFamily="34" charset="0"/>
              </a:rPr>
              <a:t>Ketamine</a:t>
            </a:r>
            <a:r>
              <a:rPr lang="en-IN" sz="3000" dirty="0" smtClean="0">
                <a:latin typeface="Arial" pitchFamily="34" charset="0"/>
                <a:cs typeface="Arial" pitchFamily="34" charset="0"/>
              </a:rPr>
              <a:t> blocks action of glutamate on NMDA receptor  </a:t>
            </a:r>
            <a:r>
              <a:rPr lang="en-IN" sz="3000" baseline="30000" dirty="0" smtClean="0">
                <a:latin typeface="Arial" pitchFamily="34" charset="0"/>
                <a:cs typeface="Arial" pitchFamily="34" charset="0"/>
              </a:rPr>
              <a:t>   </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331640" y="1411552"/>
            <a:ext cx="7431360" cy="5293757"/>
          </a:xfrm>
        </p:spPr>
        <p:txBody>
          <a:bodyPr>
            <a:normAutofit/>
          </a:bodyPr>
          <a:lstStyle/>
          <a:p>
            <a:r>
              <a:rPr lang="en-IN" sz="3000" dirty="0" smtClean="0">
                <a:latin typeface="Arial" pitchFamily="34" charset="0"/>
                <a:cs typeface="Arial" pitchFamily="34" charset="0"/>
              </a:rPr>
              <a:t>General anaesthetics disrupt neuronal firing &amp; sensory processing in thalamus, by affecting neuronal membrane proteins</a:t>
            </a:r>
          </a:p>
          <a:p>
            <a:endParaRPr lang="en-IN" sz="3000" dirty="0" smtClean="0">
              <a:latin typeface="Arial" pitchFamily="34" charset="0"/>
              <a:cs typeface="Arial" pitchFamily="34" charset="0"/>
            </a:endParaRPr>
          </a:p>
          <a:p>
            <a:r>
              <a:rPr lang="en-IN" sz="3000" dirty="0" smtClean="0">
                <a:latin typeface="Arial" pitchFamily="34" charset="0"/>
                <a:cs typeface="Arial" pitchFamily="34" charset="0"/>
              </a:rPr>
              <a:t>Motor activity also reduced – GA inhibit neuronal output from internal pyramidal layer of cerebral cortex</a:t>
            </a:r>
          </a:p>
          <a:p>
            <a:endParaRPr lang="en-IN" sz="3000" dirty="0" smtClean="0">
              <a:latin typeface="Arial" pitchFamily="34" charset="0"/>
              <a:cs typeface="Arial" pitchFamily="34" charset="0"/>
            </a:endParaRPr>
          </a:p>
          <a:p>
            <a:pPr>
              <a:buNone/>
            </a:pPr>
            <a:r>
              <a:rPr lang="en-IN" sz="3000" dirty="0" smtClean="0">
                <a:latin typeface="Arial" pitchFamily="34" charset="0"/>
                <a:cs typeface="Arial" pitchFamily="34" charset="0"/>
              </a:rPr>
              <a:t> </a:t>
            </a:r>
            <a:endParaRPr lang="en-IN" sz="30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54176" cy="1143000"/>
          </a:xfrm>
        </p:spPr>
        <p:txBody>
          <a:bodyPr/>
          <a:lstStyle/>
          <a:p>
            <a:pPr algn="ctr"/>
            <a:r>
              <a:rPr lang="en-IN" b="1" dirty="0" smtClean="0">
                <a:latin typeface="Arial" pitchFamily="34" charset="0"/>
                <a:cs typeface="Arial" pitchFamily="34" charset="0"/>
              </a:rPr>
              <a:t>Intravenous anaesthetics</a:t>
            </a:r>
            <a:endParaRPr lang="en-IN" b="1" dirty="0">
              <a:latin typeface="Arial" pitchFamily="34" charset="0"/>
              <a:cs typeface="Arial" pitchFamily="34" charset="0"/>
            </a:endParaRPr>
          </a:p>
        </p:txBody>
      </p:sp>
      <p:sp>
        <p:nvSpPr>
          <p:cNvPr id="3" name="Text Placeholder 2"/>
          <p:cNvSpPr>
            <a:spLocks noGrp="1"/>
          </p:cNvSpPr>
          <p:nvPr>
            <p:ph type="body" sz="quarter" idx="10"/>
          </p:nvPr>
        </p:nvSpPr>
        <p:spPr>
          <a:xfrm>
            <a:off x="1115616" y="1484784"/>
            <a:ext cx="7409228" cy="5135973"/>
          </a:xfrm>
        </p:spPr>
        <p:txBody>
          <a:bodyPr>
            <a:normAutofit lnSpcReduction="10000"/>
          </a:bodyPr>
          <a:lstStyle/>
          <a:p>
            <a:pPr marL="82296" indent="0">
              <a:buNone/>
            </a:pPr>
            <a:r>
              <a:rPr lang="en-IN" b="1" dirty="0" err="1" smtClean="0">
                <a:solidFill>
                  <a:srgbClr val="7030A0"/>
                </a:solidFill>
                <a:effectLst>
                  <a:outerShdw blurRad="38100" dist="38100" dir="2700000" algn="tl">
                    <a:srgbClr val="000000">
                      <a:alpha val="43137"/>
                    </a:srgbClr>
                  </a:outerShdw>
                </a:effectLst>
                <a:latin typeface="Arial" pitchFamily="34" charset="0"/>
                <a:cs typeface="Arial" pitchFamily="34" charset="0"/>
              </a:rPr>
              <a:t>Thiopentone</a:t>
            </a:r>
            <a:r>
              <a:rPr lang="en-IN"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 sodium</a:t>
            </a:r>
          </a:p>
          <a:p>
            <a:pPr marL="82296" indent="0">
              <a:buNone/>
            </a:pPr>
            <a:endParaRPr lang="en-IN" b="1" dirty="0" smtClean="0">
              <a:solidFill>
                <a:srgbClr val="7030A0"/>
              </a:solidFill>
              <a:effectLst>
                <a:outerShdw blurRad="38100" dist="38100" dir="2700000" algn="tl">
                  <a:srgbClr val="000000">
                    <a:alpha val="43137"/>
                  </a:srgbClr>
                </a:outerShdw>
              </a:effectLst>
              <a:latin typeface="Arial" pitchFamily="34" charset="0"/>
              <a:cs typeface="Arial" pitchFamily="34" charset="0"/>
            </a:endParaRPr>
          </a:p>
          <a:p>
            <a:pPr marL="744538" indent="-282575" algn="just"/>
            <a:r>
              <a:rPr lang="en-IN" sz="3000" dirty="0" err="1" smtClean="0">
                <a:latin typeface="Arial" pitchFamily="34" charset="0"/>
                <a:cs typeface="Arial" pitchFamily="34" charset="0"/>
              </a:rPr>
              <a:t>Ultrashort</a:t>
            </a:r>
            <a:r>
              <a:rPr lang="en-IN" sz="3000" dirty="0" smtClean="0">
                <a:latin typeface="Arial" pitchFamily="34" charset="0"/>
                <a:cs typeface="Arial" pitchFamily="34" charset="0"/>
              </a:rPr>
              <a:t> acting </a:t>
            </a:r>
            <a:r>
              <a:rPr lang="en-IN" sz="3000" dirty="0" err="1" smtClean="0">
                <a:latin typeface="Arial" pitchFamily="34" charset="0"/>
                <a:cs typeface="Arial" pitchFamily="34" charset="0"/>
              </a:rPr>
              <a:t>thiobarbiturate</a:t>
            </a:r>
            <a:r>
              <a:rPr lang="en-IN" sz="3000" dirty="0" smtClean="0">
                <a:latin typeface="Arial" pitchFamily="34" charset="0"/>
                <a:cs typeface="Arial" pitchFamily="34" charset="0"/>
              </a:rPr>
              <a:t>, smooth induction within one circulation time</a:t>
            </a:r>
          </a:p>
          <a:p>
            <a:pPr marL="744538" indent="-282575" algn="just"/>
            <a:r>
              <a:rPr lang="en-IN" sz="3000" dirty="0" smtClean="0">
                <a:latin typeface="Arial" pitchFamily="34" charset="0"/>
                <a:cs typeface="Arial" pitchFamily="34" charset="0"/>
              </a:rPr>
              <a:t>Crosses BBB rapidly</a:t>
            </a:r>
          </a:p>
          <a:p>
            <a:pPr marL="744538" indent="-282575" algn="just"/>
            <a:r>
              <a:rPr lang="en-IN" sz="3000" dirty="0" smtClean="0">
                <a:latin typeface="Arial" pitchFamily="34" charset="0"/>
                <a:cs typeface="Arial" pitchFamily="34" charset="0"/>
              </a:rPr>
              <a:t>Diffuses rapidly out of brain, redistributed to body fats, muscles &amp; other tissues</a:t>
            </a:r>
          </a:p>
          <a:p>
            <a:pPr marL="744538" indent="-282575" algn="just"/>
            <a:r>
              <a:rPr lang="en-IN" sz="3000" dirty="0" smtClean="0">
                <a:latin typeface="Arial" pitchFamily="34" charset="0"/>
                <a:cs typeface="Arial" pitchFamily="34" charset="0"/>
              </a:rPr>
              <a:t>Typical induction dose is 3-5mg/kg</a:t>
            </a:r>
          </a:p>
          <a:p>
            <a:pPr marL="744538" indent="-282575" algn="just"/>
            <a:r>
              <a:rPr lang="en-IN" sz="3000" dirty="0" smtClean="0">
                <a:latin typeface="Arial" pitchFamily="34" charset="0"/>
                <a:cs typeface="Arial" pitchFamily="34" charset="0"/>
              </a:rPr>
              <a:t>Metabolised in liver </a:t>
            </a:r>
          </a:p>
          <a:p>
            <a:pPr>
              <a:buNone/>
            </a:pPr>
            <a:r>
              <a:rPr lang="en-IN" dirty="0" smtClean="0">
                <a:latin typeface="Arial" pitchFamily="34" charset="0"/>
                <a:cs typeface="Arial" pitchFamily="34" charset="0"/>
              </a:rPr>
              <a:t>       </a:t>
            </a:r>
            <a:endParaRPr lang="en-IN"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115616" y="836712"/>
            <a:ext cx="7814102" cy="5760640"/>
          </a:xfrm>
        </p:spPr>
        <p:txBody>
          <a:bodyPr>
            <a:noAutofit/>
          </a:bodyPr>
          <a:lstStyle/>
          <a:p>
            <a:pPr algn="just"/>
            <a:r>
              <a:rPr lang="en-IN" sz="3000" dirty="0" smtClean="0">
                <a:latin typeface="Arial" pitchFamily="34" charset="0"/>
                <a:cs typeface="Arial" pitchFamily="34" charset="0"/>
              </a:rPr>
              <a:t>Cerebral vasoconstriction, reducing cerebral blood flow &amp; intracranial pressure(suitable for patients with cerebral oedema &amp; brain tumours)</a:t>
            </a:r>
          </a:p>
          <a:p>
            <a:pPr algn="just"/>
            <a:endParaRPr lang="en-IN" sz="1600" dirty="0" smtClean="0">
              <a:latin typeface="Arial" pitchFamily="34" charset="0"/>
              <a:cs typeface="Arial" pitchFamily="34" charset="0"/>
            </a:endParaRPr>
          </a:p>
          <a:p>
            <a:pPr algn="just"/>
            <a:r>
              <a:rPr lang="en-IN" sz="3000" dirty="0" smtClean="0">
                <a:latin typeface="Arial" pitchFamily="34" charset="0"/>
                <a:cs typeface="Arial" pitchFamily="34" charset="0"/>
              </a:rPr>
              <a:t>Laryngospasm on intubation</a:t>
            </a:r>
          </a:p>
          <a:p>
            <a:pPr algn="just"/>
            <a:endParaRPr lang="en-IN" sz="2000" dirty="0" smtClean="0">
              <a:latin typeface="Arial" pitchFamily="34" charset="0"/>
              <a:cs typeface="Arial" pitchFamily="34" charset="0"/>
            </a:endParaRPr>
          </a:p>
          <a:p>
            <a:pPr algn="just"/>
            <a:r>
              <a:rPr lang="en-IN" sz="3000" dirty="0" smtClean="0">
                <a:latin typeface="Arial" pitchFamily="34" charset="0"/>
                <a:cs typeface="Arial" pitchFamily="34" charset="0"/>
              </a:rPr>
              <a:t>No muscle relaxant action</a:t>
            </a:r>
          </a:p>
          <a:p>
            <a:pPr algn="just"/>
            <a:endParaRPr lang="en-IN" sz="1800" dirty="0" smtClean="0">
              <a:latin typeface="Arial" pitchFamily="34" charset="0"/>
              <a:cs typeface="Arial" pitchFamily="34" charset="0"/>
            </a:endParaRPr>
          </a:p>
          <a:p>
            <a:pPr algn="just"/>
            <a:r>
              <a:rPr lang="en-IN" sz="3000" dirty="0" smtClean="0">
                <a:latin typeface="Arial" pitchFamily="34" charset="0"/>
                <a:cs typeface="Arial" pitchFamily="34" charset="0"/>
              </a:rPr>
              <a:t>Barbiturates in general may precipitate Acute intermittent porphyria (hepatic ALA </a:t>
            </a:r>
            <a:r>
              <a:rPr lang="en-IN" sz="3000" dirty="0" err="1" smtClean="0">
                <a:latin typeface="Arial" pitchFamily="34" charset="0"/>
                <a:cs typeface="Arial" pitchFamily="34" charset="0"/>
              </a:rPr>
              <a:t>synthetase</a:t>
            </a:r>
            <a:r>
              <a:rPr lang="en-IN" sz="3000" dirty="0" smtClean="0">
                <a:latin typeface="Arial" pitchFamily="34" charset="0"/>
                <a:cs typeface="Arial" pitchFamily="34" charset="0"/>
              </a:rPr>
              <a:t>)</a:t>
            </a:r>
          </a:p>
          <a:p>
            <a:pPr algn="just"/>
            <a:endParaRPr lang="en-IN" sz="1400" dirty="0" smtClean="0">
              <a:latin typeface="Arial" pitchFamily="34" charset="0"/>
              <a:cs typeface="Arial" pitchFamily="34" charset="0"/>
            </a:endParaRPr>
          </a:p>
          <a:p>
            <a:pPr algn="just"/>
            <a:r>
              <a:rPr lang="en-IN" sz="3000" dirty="0" smtClean="0">
                <a:latin typeface="Arial" pitchFamily="34" charset="0"/>
                <a:cs typeface="Arial" pitchFamily="34" charset="0"/>
              </a:rPr>
              <a:t>Reduces respiratory rate &amp; tidal volume</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82168" cy="1143000"/>
          </a:xfrm>
        </p:spPr>
        <p:txBody>
          <a:bodyPr/>
          <a:lstStyle/>
          <a:p>
            <a:pPr algn="ctr"/>
            <a:r>
              <a:rPr lang="en-IN" b="1" dirty="0" err="1" smtClean="0">
                <a:latin typeface="Arial" pitchFamily="34" charset="0"/>
                <a:cs typeface="Arial" pitchFamily="34" charset="0"/>
              </a:rPr>
              <a:t>Propofol</a:t>
            </a:r>
            <a:endParaRPr lang="en-IN" b="1" dirty="0">
              <a:latin typeface="Arial" pitchFamily="34" charset="0"/>
              <a:cs typeface="Arial" pitchFamily="34" charset="0"/>
            </a:endParaRPr>
          </a:p>
        </p:txBody>
      </p:sp>
      <p:sp>
        <p:nvSpPr>
          <p:cNvPr id="3" name="Text Placeholder 2"/>
          <p:cNvSpPr>
            <a:spLocks noGrp="1"/>
          </p:cNvSpPr>
          <p:nvPr>
            <p:ph type="body" sz="quarter" idx="10"/>
          </p:nvPr>
        </p:nvSpPr>
        <p:spPr>
          <a:xfrm>
            <a:off x="1331640" y="1532106"/>
            <a:ext cx="7431360" cy="4993238"/>
          </a:xfrm>
        </p:spPr>
        <p:txBody>
          <a:bodyPr>
            <a:normAutofit fontScale="92500" lnSpcReduction="20000"/>
          </a:bodyPr>
          <a:lstStyle/>
          <a:p>
            <a:pPr algn="just"/>
            <a:r>
              <a:rPr lang="en-IN" sz="2800" dirty="0" smtClean="0">
                <a:latin typeface="Arial" pitchFamily="34" charset="0"/>
                <a:cs typeface="Arial" pitchFamily="34" charset="0"/>
              </a:rPr>
              <a:t>Available as 1% or 2% emulsion in oil</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Induction of anaesthesia with 1.5-2.5mg/kg within 30 sec &amp; is smooth &amp; pleasant</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Low incidence of excitatory voluntary movements</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Rapid recovery with low incidence of nausea &amp; vomiting(antiemetic action)</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Non-irritant to respiratory airways</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No analgesic or muscle relaxant action</a:t>
            </a:r>
            <a:endParaRPr lang="en-IN" sz="28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type="body" sz="quarter" idx="10"/>
          </p:nvPr>
        </p:nvSpPr>
        <p:spPr>
          <a:xfrm>
            <a:off x="1259632" y="1628800"/>
            <a:ext cx="7503368" cy="4968552"/>
          </a:xfrm>
        </p:spPr>
        <p:txBody>
          <a:bodyPr>
            <a:noAutofit/>
          </a:bodyPr>
          <a:lstStyle/>
          <a:p>
            <a:pPr algn="just"/>
            <a:r>
              <a:rPr lang="en-IN" sz="2400" dirty="0" smtClean="0">
                <a:latin typeface="Arial" pitchFamily="34" charset="0"/>
                <a:cs typeface="Arial" pitchFamily="34" charset="0"/>
              </a:rPr>
              <a:t>Anticonvulsant action</a:t>
            </a:r>
          </a:p>
          <a:p>
            <a:pPr algn="just"/>
            <a:endParaRPr lang="en-IN" sz="2400" dirty="0" smtClean="0">
              <a:latin typeface="Arial" pitchFamily="34" charset="0"/>
              <a:cs typeface="Arial" pitchFamily="34" charset="0"/>
            </a:endParaRPr>
          </a:p>
          <a:p>
            <a:pPr algn="just"/>
            <a:r>
              <a:rPr lang="en-IN" sz="2400" dirty="0" smtClean="0">
                <a:latin typeface="Arial" pitchFamily="34" charset="0"/>
                <a:cs typeface="Arial" pitchFamily="34" charset="0"/>
              </a:rPr>
              <a:t>Preferred agent for day care surgery</a:t>
            </a:r>
          </a:p>
          <a:p>
            <a:pPr algn="just"/>
            <a:endParaRPr lang="en-IN" sz="2400" dirty="0" smtClean="0">
              <a:latin typeface="Arial" pitchFamily="34" charset="0"/>
              <a:cs typeface="Arial" pitchFamily="34" charset="0"/>
            </a:endParaRPr>
          </a:p>
          <a:p>
            <a:pPr algn="just"/>
            <a:r>
              <a:rPr lang="en-IN" sz="2400" dirty="0" smtClean="0">
                <a:latin typeface="Arial" pitchFamily="34" charset="0"/>
                <a:cs typeface="Arial" pitchFamily="34" charset="0"/>
              </a:rPr>
              <a:t>Apnoea &amp; pain at site of injection are common after bolus injection</a:t>
            </a:r>
          </a:p>
          <a:p>
            <a:pPr algn="just"/>
            <a:endParaRPr lang="en-IN" sz="2400" dirty="0" smtClean="0">
              <a:latin typeface="Arial" pitchFamily="34" charset="0"/>
              <a:cs typeface="Arial" pitchFamily="34" charset="0"/>
            </a:endParaRPr>
          </a:p>
          <a:p>
            <a:pPr algn="just"/>
            <a:r>
              <a:rPr lang="en-IN" sz="2400" dirty="0" smtClean="0">
                <a:latin typeface="Arial" pitchFamily="34" charset="0"/>
                <a:cs typeface="Arial" pitchFamily="34" charset="0"/>
              </a:rPr>
              <a:t>Produces marked decrease in systemic blood pressure during induction(decreases peripheral resistance)</a:t>
            </a:r>
          </a:p>
          <a:p>
            <a:pPr algn="just"/>
            <a:endParaRPr lang="en-IN" sz="2400" dirty="0" smtClean="0">
              <a:latin typeface="Arial" pitchFamily="34" charset="0"/>
              <a:cs typeface="Arial" pitchFamily="34" charset="0"/>
            </a:endParaRPr>
          </a:p>
          <a:p>
            <a:pPr algn="just"/>
            <a:r>
              <a:rPr lang="en-IN" sz="2400" dirty="0" err="1" smtClean="0">
                <a:latin typeface="Arial" pitchFamily="34" charset="0"/>
                <a:cs typeface="Arial" pitchFamily="34" charset="0"/>
              </a:rPr>
              <a:t>Bradycardia</a:t>
            </a:r>
            <a:r>
              <a:rPr lang="en-IN" sz="2400" dirty="0" smtClean="0">
                <a:latin typeface="Arial" pitchFamily="34" charset="0"/>
                <a:cs typeface="Arial" pitchFamily="34" charset="0"/>
              </a:rPr>
              <a:t> is frequent</a:t>
            </a:r>
          </a:p>
          <a:p>
            <a:pPr algn="just">
              <a:buNone/>
            </a:pPr>
            <a:endParaRPr lang="en-IN" sz="24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82168" cy="1143000"/>
          </a:xfrm>
        </p:spPr>
        <p:txBody>
          <a:bodyPr/>
          <a:lstStyle/>
          <a:p>
            <a:pPr algn="ctr"/>
            <a:r>
              <a:rPr lang="en-IN" b="1" dirty="0" err="1" smtClean="0">
                <a:latin typeface="Arial" pitchFamily="34" charset="0"/>
                <a:cs typeface="Arial" pitchFamily="34" charset="0"/>
              </a:rPr>
              <a:t>Ketamine</a:t>
            </a:r>
            <a:endParaRPr lang="en-IN" b="1" dirty="0">
              <a:latin typeface="Arial" pitchFamily="34" charset="0"/>
              <a:cs typeface="Arial" pitchFamily="34" charset="0"/>
            </a:endParaRPr>
          </a:p>
        </p:txBody>
      </p:sp>
      <p:sp>
        <p:nvSpPr>
          <p:cNvPr id="3" name="Text Placeholder 2"/>
          <p:cNvSpPr>
            <a:spLocks noGrp="1"/>
          </p:cNvSpPr>
          <p:nvPr>
            <p:ph type="body" sz="quarter" idx="10"/>
          </p:nvPr>
        </p:nvSpPr>
        <p:spPr>
          <a:xfrm>
            <a:off x="1259632" y="1411552"/>
            <a:ext cx="7503368" cy="5367623"/>
          </a:xfrm>
        </p:spPr>
        <p:txBody>
          <a:bodyPr>
            <a:noAutofit/>
          </a:bodyPr>
          <a:lstStyle/>
          <a:p>
            <a:pPr algn="just"/>
            <a:r>
              <a:rPr lang="en-US" sz="2400" dirty="0" smtClean="0">
                <a:latin typeface="Arial" pitchFamily="34" charset="0"/>
                <a:cs typeface="Arial" pitchFamily="34" charset="0"/>
              </a:rPr>
              <a:t>Phencyclidine derivative</a:t>
            </a:r>
          </a:p>
          <a:p>
            <a:pPr algn="just"/>
            <a:endParaRPr lang="en-US" sz="2400" dirty="0" smtClean="0">
              <a:latin typeface="Arial" pitchFamily="34" charset="0"/>
              <a:cs typeface="Arial" pitchFamily="34" charset="0"/>
            </a:endParaRPr>
          </a:p>
          <a:p>
            <a:pPr algn="just"/>
            <a:r>
              <a:rPr lang="en-US" sz="2400" dirty="0" smtClean="0">
                <a:solidFill>
                  <a:srgbClr val="FF0000"/>
                </a:solidFill>
                <a:latin typeface="Arial" pitchFamily="34" charset="0"/>
                <a:cs typeface="Arial" pitchFamily="34" charset="0"/>
              </a:rPr>
              <a:t>Dissociative anaesthesia:</a:t>
            </a:r>
            <a:r>
              <a:rPr lang="en-US" sz="2400" dirty="0" smtClean="0">
                <a:latin typeface="Arial" pitchFamily="34" charset="0"/>
                <a:cs typeface="Arial" pitchFamily="34" charset="0"/>
              </a:rPr>
              <a:t> a state characterized by immobility, amnesia and analgesia with light sleep and feeling of dissociation from surroundings</a:t>
            </a:r>
          </a:p>
          <a:p>
            <a:pPr algn="just"/>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Primary site of action – cortex and limbic system – acts by blocking glutamate at NMDA receptors</a:t>
            </a:r>
          </a:p>
          <a:p>
            <a:pPr algn="just"/>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Highly lipophilic drug</a:t>
            </a:r>
          </a:p>
          <a:p>
            <a:pPr algn="just"/>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Dose: 1-2mg/kg </a:t>
            </a:r>
            <a:r>
              <a:rPr lang="en-US" sz="2400" dirty="0" err="1" smtClean="0">
                <a:latin typeface="Arial" pitchFamily="34" charset="0"/>
                <a:cs typeface="Arial" pitchFamily="34" charset="0"/>
              </a:rPr>
              <a:t>i.v</a:t>
            </a:r>
            <a:r>
              <a:rPr lang="en-US" sz="2400" dirty="0" smtClean="0">
                <a:latin typeface="Arial" pitchFamily="34" charset="0"/>
                <a:cs typeface="Arial" pitchFamily="34" charset="0"/>
              </a:rPr>
              <a:t>.</a:t>
            </a:r>
          </a:p>
          <a:p>
            <a:pPr algn="just"/>
            <a:endParaRPr lang="en-IN" sz="24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type="body" sz="quarter" idx="10"/>
          </p:nvPr>
        </p:nvSpPr>
        <p:spPr>
          <a:xfrm>
            <a:off x="1331640" y="1411552"/>
            <a:ext cx="7526640" cy="5329816"/>
          </a:xfrm>
        </p:spPr>
        <p:txBody>
          <a:bodyPr>
            <a:noAutofit/>
          </a:bodyPr>
          <a:lstStyle/>
          <a:p>
            <a:pPr algn="just"/>
            <a:r>
              <a:rPr lang="en-IN" sz="2400" dirty="0" smtClean="0">
                <a:latin typeface="Arial" pitchFamily="34" charset="0"/>
                <a:cs typeface="Arial" pitchFamily="34" charset="0"/>
              </a:rPr>
              <a:t>Only </a:t>
            </a:r>
            <a:r>
              <a:rPr lang="en-IN" sz="2400" dirty="0" err="1" smtClean="0">
                <a:latin typeface="Arial" pitchFamily="34" charset="0"/>
                <a:cs typeface="Arial" pitchFamily="34" charset="0"/>
              </a:rPr>
              <a:t>i.v</a:t>
            </a:r>
            <a:r>
              <a:rPr lang="en-IN" sz="2400" dirty="0" smtClean="0">
                <a:latin typeface="Arial" pitchFamily="34" charset="0"/>
                <a:cs typeface="Arial" pitchFamily="34" charset="0"/>
              </a:rPr>
              <a:t>. anaesthetic possessing significant analgesic properties &amp; produces CNS stimulation</a:t>
            </a:r>
          </a:p>
          <a:p>
            <a:pPr algn="just"/>
            <a:endParaRPr lang="en-IN" sz="1400" dirty="0" smtClean="0">
              <a:latin typeface="Arial" pitchFamily="34" charset="0"/>
              <a:cs typeface="Arial" pitchFamily="34" charset="0"/>
            </a:endParaRPr>
          </a:p>
          <a:p>
            <a:pPr algn="just"/>
            <a:r>
              <a:rPr lang="en-IN" sz="2400" dirty="0" smtClean="0">
                <a:latin typeface="Arial" pitchFamily="34" charset="0"/>
                <a:cs typeface="Arial" pitchFamily="34" charset="0"/>
              </a:rPr>
              <a:t>Increases heart rate, blood pressure &amp; cardiac output</a:t>
            </a:r>
          </a:p>
          <a:p>
            <a:pPr algn="just"/>
            <a:endParaRPr lang="en-IN" sz="1600" dirty="0" smtClean="0">
              <a:latin typeface="Arial" pitchFamily="34" charset="0"/>
              <a:cs typeface="Arial" pitchFamily="34" charset="0"/>
            </a:endParaRPr>
          </a:p>
          <a:p>
            <a:pPr algn="just"/>
            <a:r>
              <a:rPr lang="en-IN" sz="2400" dirty="0" smtClean="0">
                <a:latin typeface="Arial" pitchFamily="34" charset="0"/>
                <a:cs typeface="Arial" pitchFamily="34" charset="0"/>
              </a:rPr>
              <a:t>Markedly increases cerebral blood flow &amp; ICP</a:t>
            </a:r>
          </a:p>
          <a:p>
            <a:pPr algn="just"/>
            <a:endParaRPr lang="en-IN" sz="1600" dirty="0" smtClean="0">
              <a:latin typeface="Arial" pitchFamily="34" charset="0"/>
              <a:cs typeface="Arial" pitchFamily="34" charset="0"/>
            </a:endParaRPr>
          </a:p>
          <a:p>
            <a:pPr algn="just"/>
            <a:r>
              <a:rPr lang="en-IN" sz="2400" dirty="0" smtClean="0">
                <a:latin typeface="Arial" pitchFamily="34" charset="0"/>
                <a:cs typeface="Arial" pitchFamily="34" charset="0"/>
              </a:rPr>
              <a:t>Suitable for patients of </a:t>
            </a:r>
            <a:r>
              <a:rPr lang="en-IN" sz="2400" dirty="0" err="1" smtClean="0">
                <a:latin typeface="Arial" pitchFamily="34" charset="0"/>
                <a:cs typeface="Arial" pitchFamily="34" charset="0"/>
              </a:rPr>
              <a:t>hypovolaemic</a:t>
            </a:r>
            <a:r>
              <a:rPr lang="en-IN" sz="2400" dirty="0" smtClean="0">
                <a:latin typeface="Arial" pitchFamily="34" charset="0"/>
                <a:cs typeface="Arial" pitchFamily="34" charset="0"/>
              </a:rPr>
              <a:t> shock</a:t>
            </a:r>
          </a:p>
          <a:p>
            <a:pPr algn="just"/>
            <a:endParaRPr lang="en-IN" sz="1600" dirty="0" smtClean="0">
              <a:latin typeface="Arial" pitchFamily="34" charset="0"/>
              <a:cs typeface="Arial" pitchFamily="34" charset="0"/>
            </a:endParaRPr>
          </a:p>
          <a:p>
            <a:pPr algn="just"/>
            <a:r>
              <a:rPr lang="en-IN" sz="2400" dirty="0" smtClean="0">
                <a:latin typeface="Arial" pitchFamily="34" charset="0"/>
                <a:cs typeface="Arial" pitchFamily="34" charset="0"/>
              </a:rPr>
              <a:t>Recovery associated with “emergence delirium”, more in adults than children</a:t>
            </a:r>
          </a:p>
          <a:p>
            <a:pPr algn="just"/>
            <a:endParaRPr lang="en-IN" sz="1600" dirty="0" smtClean="0">
              <a:latin typeface="Arial" pitchFamily="34" charset="0"/>
              <a:cs typeface="Arial" pitchFamily="34" charset="0"/>
            </a:endParaRPr>
          </a:p>
          <a:p>
            <a:pPr algn="just"/>
            <a:r>
              <a:rPr lang="en-IN" sz="2400" dirty="0" smtClean="0">
                <a:latin typeface="Arial" pitchFamily="34" charset="0"/>
                <a:cs typeface="Arial" pitchFamily="34" charset="0"/>
              </a:rPr>
              <a:t>Use of diazepam or </a:t>
            </a:r>
            <a:r>
              <a:rPr lang="en-IN" sz="2400" dirty="0" err="1" smtClean="0">
                <a:latin typeface="Arial" pitchFamily="34" charset="0"/>
                <a:cs typeface="Arial" pitchFamily="34" charset="0"/>
              </a:rPr>
              <a:t>midazolam</a:t>
            </a:r>
            <a:r>
              <a:rPr lang="en-IN" sz="2400" dirty="0" smtClean="0">
                <a:latin typeface="Arial" pitchFamily="34" charset="0"/>
                <a:cs typeface="Arial" pitchFamily="34" charset="0"/>
              </a:rPr>
              <a:t> </a:t>
            </a:r>
            <a:r>
              <a:rPr lang="en-IN" sz="2400" dirty="0" err="1" smtClean="0">
                <a:latin typeface="Arial" pitchFamily="34" charset="0"/>
                <a:cs typeface="Arial" pitchFamily="34" charset="0"/>
              </a:rPr>
              <a:t>i.v</a:t>
            </a:r>
            <a:r>
              <a:rPr lang="en-IN" sz="2400" dirty="0" smtClean="0">
                <a:latin typeface="Arial" pitchFamily="34" charset="0"/>
                <a:cs typeface="Arial" pitchFamily="34" charset="0"/>
              </a:rPr>
              <a:t>. prior to administration of </a:t>
            </a:r>
            <a:r>
              <a:rPr lang="en-IN" sz="2400" dirty="0" err="1" smtClean="0">
                <a:latin typeface="Arial" pitchFamily="34" charset="0"/>
                <a:cs typeface="Arial" pitchFamily="34" charset="0"/>
              </a:rPr>
              <a:t>ketamine</a:t>
            </a:r>
            <a:r>
              <a:rPr lang="en-IN" sz="2400" dirty="0" smtClean="0">
                <a:latin typeface="Arial" pitchFamily="34" charset="0"/>
                <a:cs typeface="Arial" pitchFamily="34" charset="0"/>
              </a:rPr>
              <a:t>, minimises this effect  </a:t>
            </a:r>
            <a:endParaRPr lang="en-IN" sz="24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87939"/>
            <a:ext cx="8382000" cy="664797"/>
          </a:xfrm>
        </p:spPr>
        <p:txBody>
          <a:bodyPr>
            <a:noAutofit/>
          </a:bodyPr>
          <a:lstStyle/>
          <a:p>
            <a:pPr algn="ctr"/>
            <a:r>
              <a:rPr lang="en-IN" b="1" dirty="0" err="1" smtClean="0">
                <a:latin typeface="Arial" pitchFamily="34" charset="0"/>
                <a:cs typeface="Arial" pitchFamily="34" charset="0"/>
              </a:rPr>
              <a:t>Fentanyl</a:t>
            </a:r>
            <a:endParaRPr lang="en-IN" b="1" dirty="0">
              <a:latin typeface="Arial" pitchFamily="34" charset="0"/>
              <a:cs typeface="Arial" pitchFamily="34" charset="0"/>
            </a:endParaRPr>
          </a:p>
        </p:txBody>
      </p:sp>
      <p:sp>
        <p:nvSpPr>
          <p:cNvPr id="3" name="Text Placeholder 2"/>
          <p:cNvSpPr>
            <a:spLocks noGrp="1"/>
          </p:cNvSpPr>
          <p:nvPr>
            <p:ph type="body" sz="quarter" idx="10"/>
          </p:nvPr>
        </p:nvSpPr>
        <p:spPr>
          <a:xfrm>
            <a:off x="1259632" y="1285860"/>
            <a:ext cx="7408088" cy="5022914"/>
          </a:xfrm>
        </p:spPr>
        <p:txBody>
          <a:bodyPr>
            <a:normAutofit/>
          </a:bodyPr>
          <a:lstStyle/>
          <a:p>
            <a:pPr algn="just"/>
            <a:r>
              <a:rPr lang="en-IN" sz="2800" dirty="0" smtClean="0">
                <a:latin typeface="Arial" pitchFamily="34" charset="0"/>
                <a:cs typeface="Arial" pitchFamily="34" charset="0"/>
              </a:rPr>
              <a:t>Potent, short acting (30-50min), </a:t>
            </a:r>
            <a:r>
              <a:rPr lang="en-IN" sz="2800" dirty="0" err="1" smtClean="0">
                <a:latin typeface="Arial" pitchFamily="34" charset="0"/>
                <a:cs typeface="Arial" pitchFamily="34" charset="0"/>
              </a:rPr>
              <a:t>opioid</a:t>
            </a:r>
            <a:r>
              <a:rPr lang="en-IN" sz="2800" dirty="0" smtClean="0">
                <a:latin typeface="Arial" pitchFamily="34" charset="0"/>
                <a:cs typeface="Arial" pitchFamily="34" charset="0"/>
              </a:rPr>
              <a:t> analgesic </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Generally given </a:t>
            </a:r>
            <a:r>
              <a:rPr lang="en-IN" sz="2800" dirty="0" err="1" smtClean="0">
                <a:latin typeface="Arial" pitchFamily="34" charset="0"/>
                <a:cs typeface="Arial" pitchFamily="34" charset="0"/>
              </a:rPr>
              <a:t>i.v</a:t>
            </a:r>
            <a:r>
              <a:rPr lang="en-IN" sz="2800" dirty="0" smtClean="0">
                <a:latin typeface="Arial" pitchFamily="34" charset="0"/>
                <a:cs typeface="Arial" pitchFamily="34" charset="0"/>
              </a:rPr>
              <a:t>.</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Reflex effects of painful stimuli are abolished</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Respiratory depression is marked but predictable</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1966" y="285728"/>
            <a:ext cx="8382000" cy="839016"/>
          </a:xfrm>
        </p:spPr>
        <p:txBody>
          <a:bodyPr>
            <a:noAutofit/>
          </a:bodyPr>
          <a:lstStyle/>
          <a:p>
            <a:pPr algn="ctr"/>
            <a:r>
              <a:rPr lang="en-IN" sz="4000" b="1" dirty="0" err="1">
                <a:latin typeface="Arial" pitchFamily="34" charset="0"/>
                <a:cs typeface="Arial" pitchFamily="34" charset="0"/>
              </a:rPr>
              <a:t>Preanaesthetic</a:t>
            </a:r>
            <a:r>
              <a:rPr lang="en-IN" sz="4000" b="1" dirty="0">
                <a:latin typeface="Arial" pitchFamily="34" charset="0"/>
                <a:cs typeface="Arial" pitchFamily="34" charset="0"/>
              </a:rPr>
              <a:t> </a:t>
            </a:r>
            <a:r>
              <a:rPr lang="en-IN" sz="4000" b="1" dirty="0" smtClean="0">
                <a:latin typeface="Arial" pitchFamily="34" charset="0"/>
                <a:cs typeface="Arial" pitchFamily="34" charset="0"/>
              </a:rPr>
              <a:t>medication</a:t>
            </a:r>
            <a:endParaRPr lang="en-IN" sz="4000" b="1" dirty="0">
              <a:latin typeface="Arial" pitchFamily="34" charset="0"/>
              <a:cs typeface="Arial" pitchFamily="34" charset="0"/>
            </a:endParaRPr>
          </a:p>
        </p:txBody>
      </p:sp>
      <p:sp>
        <p:nvSpPr>
          <p:cNvPr id="3" name="Text Placeholder 2"/>
          <p:cNvSpPr>
            <a:spLocks noGrp="1"/>
          </p:cNvSpPr>
          <p:nvPr>
            <p:ph type="body" sz="quarter" idx="10"/>
          </p:nvPr>
        </p:nvSpPr>
        <p:spPr>
          <a:xfrm>
            <a:off x="1187624" y="1556792"/>
            <a:ext cx="7416824" cy="4714907"/>
          </a:xfrm>
        </p:spPr>
        <p:txBody>
          <a:bodyPr>
            <a:normAutofit/>
          </a:bodyPr>
          <a:lstStyle/>
          <a:p>
            <a:pPr algn="just">
              <a:buFont typeface="Wingdings" pitchFamily="2" charset="2"/>
              <a:buChar char="v"/>
            </a:pPr>
            <a:r>
              <a:rPr lang="en-IN" dirty="0" smtClean="0">
                <a:latin typeface="Arial" pitchFamily="34" charset="0"/>
                <a:cs typeface="Arial" pitchFamily="34" charset="0"/>
              </a:rPr>
              <a:t>“It is the term applied to the administration of drugs prior to general anaesthesia so as to make anaesthesia safer for the patient”</a:t>
            </a:r>
          </a:p>
          <a:p>
            <a:pPr algn="just">
              <a:buFont typeface="Wingdings" pitchFamily="2" charset="2"/>
              <a:buChar char="v"/>
            </a:pPr>
            <a:endParaRPr lang="en-US" dirty="0" smtClean="0">
              <a:latin typeface="Arial" pitchFamily="34" charset="0"/>
              <a:cs typeface="Arial" pitchFamily="34" charset="0"/>
            </a:endParaRPr>
          </a:p>
          <a:p>
            <a:pPr algn="just">
              <a:buFont typeface="Wingdings" pitchFamily="2" charset="2"/>
              <a:buChar char="v"/>
            </a:pPr>
            <a:r>
              <a:rPr lang="en-US" dirty="0" smtClean="0">
                <a:latin typeface="Arial" pitchFamily="34" charset="0"/>
                <a:cs typeface="Arial" pitchFamily="34" charset="0"/>
              </a:rPr>
              <a:t>Ensures comfort to the patient &amp; to minimize adverse effects of </a:t>
            </a:r>
            <a:r>
              <a:rPr lang="en-US" dirty="0" err="1" smtClean="0">
                <a:latin typeface="Arial" pitchFamily="34" charset="0"/>
                <a:cs typeface="Arial" pitchFamily="34" charset="0"/>
              </a:rPr>
              <a:t>anaesthesia</a:t>
            </a:r>
            <a:r>
              <a:rPr lang="en-US" dirty="0" smtClean="0">
                <a:latin typeface="Arial" pitchFamily="34" charset="0"/>
                <a:cs typeface="Arial" pitchFamily="34" charset="0"/>
              </a:rPr>
              <a:t> </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type="body" sz="quarter" idx="10"/>
          </p:nvPr>
        </p:nvSpPr>
        <p:spPr>
          <a:xfrm>
            <a:off x="1187624" y="1411552"/>
            <a:ext cx="7575376" cy="3939540"/>
          </a:xfrm>
        </p:spPr>
        <p:txBody>
          <a:bodyPr>
            <a:normAutofit/>
          </a:bodyPr>
          <a:lstStyle/>
          <a:p>
            <a:r>
              <a:rPr lang="en-IN" sz="2800" dirty="0" smtClean="0">
                <a:latin typeface="Arial" pitchFamily="34" charset="0"/>
                <a:cs typeface="Arial" pitchFamily="34" charset="0"/>
              </a:rPr>
              <a:t>Decrease in heart rate, slight fall in BP</a:t>
            </a:r>
          </a:p>
          <a:p>
            <a:endParaRPr lang="en-IN" sz="2800" dirty="0" smtClean="0">
              <a:latin typeface="Arial" pitchFamily="34" charset="0"/>
              <a:cs typeface="Arial" pitchFamily="34" charset="0"/>
            </a:endParaRPr>
          </a:p>
          <a:p>
            <a:r>
              <a:rPr lang="en-IN" sz="2800" dirty="0" smtClean="0">
                <a:latin typeface="Arial" pitchFamily="34" charset="0"/>
                <a:cs typeface="Arial" pitchFamily="34" charset="0"/>
              </a:rPr>
              <a:t>Nausea, vomiting &amp; itching often occurs during recovery</a:t>
            </a:r>
          </a:p>
          <a:p>
            <a:endParaRPr lang="en-IN" sz="2800" dirty="0" smtClean="0">
              <a:latin typeface="Arial" pitchFamily="34" charset="0"/>
              <a:cs typeface="Arial" pitchFamily="34" charset="0"/>
            </a:endParaRPr>
          </a:p>
          <a:p>
            <a:r>
              <a:rPr lang="en-IN" sz="2800" dirty="0" smtClean="0">
                <a:latin typeface="Arial" pitchFamily="34" charset="0"/>
                <a:cs typeface="Arial" pitchFamily="34" charset="0"/>
              </a:rPr>
              <a:t>Also employed as adjunct to spinal &amp; nerve block anaesthesia &amp; to relieve postoperative pain  </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10580"/>
          </a:xfrm>
        </p:spPr>
        <p:txBody>
          <a:bodyPr>
            <a:normAutofit/>
          </a:bodyPr>
          <a:lstStyle/>
          <a:p>
            <a:pPr algn="ctr"/>
            <a:r>
              <a:rPr lang="en-IN" sz="4000" b="1" dirty="0" smtClean="0">
                <a:latin typeface="Arial" pitchFamily="34" charset="0"/>
                <a:cs typeface="Arial" pitchFamily="34" charset="0"/>
              </a:rPr>
              <a:t>Complications of Anaesthesia </a:t>
            </a:r>
            <a:endParaRPr lang="en-IN" sz="4000" b="1" dirty="0">
              <a:latin typeface="Arial" pitchFamily="34" charset="0"/>
              <a:cs typeface="Arial" pitchFamily="34" charset="0"/>
            </a:endParaRPr>
          </a:p>
        </p:txBody>
      </p:sp>
      <p:sp>
        <p:nvSpPr>
          <p:cNvPr id="5" name="Rounded Rectangle 4"/>
          <p:cNvSpPr/>
          <p:nvPr/>
        </p:nvSpPr>
        <p:spPr bwMode="auto">
          <a:xfrm>
            <a:off x="0" y="1071546"/>
            <a:ext cx="4429156" cy="5786454"/>
          </a:xfrm>
          <a:prstGeom prst="roundRect">
            <a:avLst/>
          </a:prstGeom>
          <a:solidFill>
            <a:srgbClr val="00206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lgn="ctr">
              <a:buFontTx/>
              <a:buNone/>
              <a:defRPr/>
            </a:pPr>
            <a:r>
              <a:rPr lang="en-US" sz="3200" dirty="0" smtClean="0">
                <a:solidFill>
                  <a:srgbClr val="FF0000"/>
                </a:solidFill>
                <a:latin typeface="Arial" pitchFamily="34" charset="0"/>
                <a:cs typeface="Arial" pitchFamily="34" charset="0"/>
              </a:rPr>
              <a:t>During anaesthesia:</a:t>
            </a:r>
            <a:endParaRPr lang="en-US" sz="2800" dirty="0" smtClean="0">
              <a:solidFill>
                <a:srgbClr val="FF0000"/>
              </a:solidFill>
              <a:latin typeface="Arial" pitchFamily="34" charset="0"/>
              <a:cs typeface="Arial" pitchFamily="34" charset="0"/>
            </a:endParaRPr>
          </a:p>
          <a:p>
            <a:pPr algn="ctr">
              <a:buFontTx/>
              <a:buNone/>
              <a:defRPr/>
            </a:pPr>
            <a:endParaRPr lang="en-US" sz="3200" dirty="0" smtClean="0">
              <a:solidFill>
                <a:srgbClr val="FF0000"/>
              </a:solidFill>
              <a:latin typeface="Arial" pitchFamily="34" charset="0"/>
              <a:cs typeface="Arial" pitchFamily="34" charset="0"/>
            </a:endParaRPr>
          </a:p>
          <a:p>
            <a:pPr>
              <a:buFont typeface="Wingdings" pitchFamily="2" charset="2"/>
              <a:buChar char="Ø"/>
              <a:defRPr/>
            </a:pPr>
            <a:r>
              <a:rPr lang="en-US" sz="2600" dirty="0" smtClean="0">
                <a:solidFill>
                  <a:srgbClr val="FFFF00"/>
                </a:solidFill>
                <a:latin typeface="Arial" pitchFamily="34" charset="0"/>
                <a:cs typeface="Arial" pitchFamily="34" charset="0"/>
              </a:rPr>
              <a:t>Respiratory depression</a:t>
            </a:r>
          </a:p>
          <a:p>
            <a:pPr>
              <a:buFont typeface="Wingdings" pitchFamily="2" charset="2"/>
              <a:buChar char="Ø"/>
              <a:defRPr/>
            </a:pPr>
            <a:r>
              <a:rPr lang="en-US" sz="2600" dirty="0" smtClean="0">
                <a:solidFill>
                  <a:srgbClr val="FFFF00"/>
                </a:solidFill>
                <a:latin typeface="Arial" pitchFamily="34" charset="0"/>
                <a:cs typeface="Arial" pitchFamily="34" charset="0"/>
              </a:rPr>
              <a:t>Salivation, respiratory secretions</a:t>
            </a:r>
          </a:p>
          <a:p>
            <a:pPr>
              <a:buFont typeface="Wingdings" pitchFamily="2" charset="2"/>
              <a:buChar char="Ø"/>
              <a:defRPr/>
            </a:pPr>
            <a:r>
              <a:rPr lang="en-US" sz="2600" dirty="0" smtClean="0">
                <a:solidFill>
                  <a:srgbClr val="FFFF00"/>
                </a:solidFill>
                <a:latin typeface="Arial" pitchFamily="34" charset="0"/>
                <a:cs typeface="Arial" pitchFamily="34" charset="0"/>
              </a:rPr>
              <a:t>Cardiac arrhythmias</a:t>
            </a:r>
          </a:p>
          <a:p>
            <a:pPr>
              <a:buFont typeface="Wingdings" pitchFamily="2" charset="2"/>
              <a:buChar char="Ø"/>
              <a:defRPr/>
            </a:pPr>
            <a:r>
              <a:rPr lang="en-US" sz="2600" dirty="0" smtClean="0">
                <a:solidFill>
                  <a:srgbClr val="FFFF00"/>
                </a:solidFill>
                <a:latin typeface="Arial" pitchFamily="34" charset="0"/>
                <a:cs typeface="Arial" pitchFamily="34" charset="0"/>
              </a:rPr>
              <a:t>Fall in BP</a:t>
            </a:r>
          </a:p>
          <a:p>
            <a:pPr>
              <a:buFont typeface="Wingdings" pitchFamily="2" charset="2"/>
              <a:buChar char="Ø"/>
              <a:defRPr/>
            </a:pPr>
            <a:r>
              <a:rPr lang="en-US" sz="2600" dirty="0" smtClean="0">
                <a:solidFill>
                  <a:srgbClr val="FFFF00"/>
                </a:solidFill>
                <a:latin typeface="Arial" pitchFamily="34" charset="0"/>
                <a:cs typeface="Arial" pitchFamily="34" charset="0"/>
              </a:rPr>
              <a:t>Aspiration</a:t>
            </a:r>
          </a:p>
          <a:p>
            <a:pPr>
              <a:buFont typeface="Wingdings" pitchFamily="2" charset="2"/>
              <a:buChar char="Ø"/>
              <a:defRPr/>
            </a:pPr>
            <a:r>
              <a:rPr lang="en-US" sz="2600" dirty="0" smtClean="0">
                <a:solidFill>
                  <a:srgbClr val="FFFF00"/>
                </a:solidFill>
                <a:latin typeface="Arial" pitchFamily="34" charset="0"/>
                <a:cs typeface="Arial" pitchFamily="34" charset="0"/>
              </a:rPr>
              <a:t>Laryngospasm and asphyxia</a:t>
            </a:r>
          </a:p>
          <a:p>
            <a:pPr>
              <a:buFont typeface="Wingdings" pitchFamily="2" charset="2"/>
              <a:buChar char="Ø"/>
              <a:defRPr/>
            </a:pPr>
            <a:r>
              <a:rPr lang="en-US" sz="2600" dirty="0" smtClean="0">
                <a:solidFill>
                  <a:srgbClr val="FFFF00"/>
                </a:solidFill>
                <a:latin typeface="Arial" pitchFamily="34" charset="0"/>
                <a:cs typeface="Arial" pitchFamily="34" charset="0"/>
              </a:rPr>
              <a:t>Awareness</a:t>
            </a:r>
          </a:p>
          <a:p>
            <a:pPr>
              <a:buFont typeface="Wingdings" pitchFamily="2" charset="2"/>
              <a:buChar char="Ø"/>
              <a:defRPr/>
            </a:pPr>
            <a:r>
              <a:rPr lang="en-US" sz="2600" dirty="0" smtClean="0">
                <a:solidFill>
                  <a:srgbClr val="FFFF00"/>
                </a:solidFill>
                <a:latin typeface="Arial" pitchFamily="34" charset="0"/>
                <a:cs typeface="Arial" pitchFamily="34" charset="0"/>
              </a:rPr>
              <a:t>Delirium and convulsion</a:t>
            </a:r>
          </a:p>
          <a:p>
            <a:pPr>
              <a:buFont typeface="Wingdings" pitchFamily="2" charset="2"/>
              <a:buChar char="Ø"/>
              <a:defRPr/>
            </a:pPr>
            <a:r>
              <a:rPr lang="en-US" sz="2600" dirty="0" smtClean="0">
                <a:solidFill>
                  <a:srgbClr val="FFFF00"/>
                </a:solidFill>
                <a:latin typeface="Arial" pitchFamily="34" charset="0"/>
                <a:cs typeface="Arial" pitchFamily="34" charset="0"/>
              </a:rPr>
              <a:t>Fire and explosion</a:t>
            </a:r>
          </a:p>
          <a:p>
            <a:pPr algn="ctr" defTabSz="914099" fontAlgn="base">
              <a:spcBef>
                <a:spcPct val="0"/>
              </a:spcBef>
              <a:spcAft>
                <a:spcPct val="0"/>
              </a:spcAft>
            </a:pPr>
            <a:endParaRPr lang="en-IN" sz="2300" dirty="0" smtClean="0">
              <a:solidFill>
                <a:srgbClr val="FFFF00"/>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Rounded Rectangle 5"/>
          <p:cNvSpPr/>
          <p:nvPr/>
        </p:nvSpPr>
        <p:spPr bwMode="auto">
          <a:xfrm>
            <a:off x="4714844" y="1071546"/>
            <a:ext cx="4429156" cy="5786454"/>
          </a:xfrm>
          <a:prstGeom prst="roundRect">
            <a:avLst/>
          </a:prstGeom>
          <a:solidFill>
            <a:srgbClr val="00206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buFontTx/>
              <a:buNone/>
              <a:defRPr/>
            </a:pPr>
            <a:r>
              <a:rPr lang="en-US" sz="3200" dirty="0" smtClean="0">
                <a:solidFill>
                  <a:srgbClr val="FF0000"/>
                </a:solidFill>
                <a:latin typeface="Arial" pitchFamily="34" charset="0"/>
                <a:cs typeface="Arial" pitchFamily="34" charset="0"/>
              </a:rPr>
              <a:t>After </a:t>
            </a:r>
            <a:r>
              <a:rPr lang="en-US" sz="3200" dirty="0" err="1" smtClean="0">
                <a:solidFill>
                  <a:srgbClr val="FF0000"/>
                </a:solidFill>
                <a:latin typeface="Arial" pitchFamily="34" charset="0"/>
                <a:cs typeface="Arial" pitchFamily="34" charset="0"/>
              </a:rPr>
              <a:t>anaesthesia</a:t>
            </a:r>
            <a:r>
              <a:rPr lang="en-US" sz="3200" dirty="0" smtClean="0">
                <a:solidFill>
                  <a:srgbClr val="FF0000"/>
                </a:solidFill>
                <a:latin typeface="Arial" pitchFamily="34" charset="0"/>
                <a:cs typeface="Arial" pitchFamily="34" charset="0"/>
              </a:rPr>
              <a:t>:</a:t>
            </a:r>
          </a:p>
          <a:p>
            <a:pPr>
              <a:buFontTx/>
              <a:buNone/>
              <a:defRPr/>
            </a:pPr>
            <a:endParaRPr lang="en-US" sz="3200" dirty="0" smtClean="0">
              <a:solidFill>
                <a:srgbClr val="FF0000"/>
              </a:solidFill>
              <a:latin typeface="Arial" pitchFamily="34" charset="0"/>
              <a:cs typeface="Arial" pitchFamily="34" charset="0"/>
            </a:endParaRPr>
          </a:p>
          <a:p>
            <a:pPr>
              <a:buFont typeface="Wingdings" pitchFamily="2" charset="2"/>
              <a:buChar char="Ø"/>
              <a:defRPr/>
            </a:pPr>
            <a:r>
              <a:rPr lang="en-US" sz="2600" dirty="0" smtClean="0">
                <a:solidFill>
                  <a:srgbClr val="FFFF00"/>
                </a:solidFill>
                <a:latin typeface="Arial" pitchFamily="34" charset="0"/>
                <a:cs typeface="Arial" pitchFamily="34" charset="0"/>
              </a:rPr>
              <a:t>Nausea and vomiting</a:t>
            </a:r>
          </a:p>
          <a:p>
            <a:pPr>
              <a:buFont typeface="Wingdings" pitchFamily="2" charset="2"/>
              <a:buChar char="Ø"/>
              <a:defRPr/>
            </a:pPr>
            <a:r>
              <a:rPr lang="en-US" sz="2600" dirty="0" smtClean="0">
                <a:solidFill>
                  <a:srgbClr val="FFFF00"/>
                </a:solidFill>
                <a:latin typeface="Arial" pitchFamily="34" charset="0"/>
                <a:cs typeface="Arial" pitchFamily="34" charset="0"/>
              </a:rPr>
              <a:t>Persisting sedation</a:t>
            </a:r>
          </a:p>
          <a:p>
            <a:pPr>
              <a:buFont typeface="Wingdings" pitchFamily="2" charset="2"/>
              <a:buChar char="Ø"/>
              <a:defRPr/>
            </a:pPr>
            <a:r>
              <a:rPr lang="en-US" sz="2600" dirty="0" smtClean="0">
                <a:solidFill>
                  <a:srgbClr val="FFFF00"/>
                </a:solidFill>
                <a:latin typeface="Arial" pitchFamily="34" charset="0"/>
                <a:cs typeface="Arial" pitchFamily="34" charset="0"/>
              </a:rPr>
              <a:t>Pneumonia</a:t>
            </a:r>
          </a:p>
          <a:p>
            <a:pPr>
              <a:buFont typeface="Wingdings" pitchFamily="2" charset="2"/>
              <a:buChar char="Ø"/>
              <a:defRPr/>
            </a:pPr>
            <a:r>
              <a:rPr lang="en-US" sz="2600" dirty="0" smtClean="0">
                <a:solidFill>
                  <a:srgbClr val="FFFF00"/>
                </a:solidFill>
                <a:latin typeface="Arial" pitchFamily="34" charset="0"/>
                <a:cs typeface="Arial" pitchFamily="34" charset="0"/>
              </a:rPr>
              <a:t>Organ damage – liver, kidney</a:t>
            </a:r>
          </a:p>
          <a:p>
            <a:pPr>
              <a:buFont typeface="Wingdings" pitchFamily="2" charset="2"/>
              <a:buChar char="Ø"/>
              <a:defRPr/>
            </a:pPr>
            <a:r>
              <a:rPr lang="en-US" sz="2600" dirty="0" smtClean="0">
                <a:solidFill>
                  <a:srgbClr val="FFFF00"/>
                </a:solidFill>
                <a:latin typeface="Arial" pitchFamily="34" charset="0"/>
                <a:cs typeface="Arial" pitchFamily="34" charset="0"/>
              </a:rPr>
              <a:t>Nerve palsies</a:t>
            </a:r>
          </a:p>
          <a:p>
            <a:pPr>
              <a:buFont typeface="Wingdings" pitchFamily="2" charset="2"/>
              <a:buChar char="Ø"/>
              <a:defRPr/>
            </a:pPr>
            <a:r>
              <a:rPr lang="en-US" sz="2600" dirty="0" smtClean="0">
                <a:solidFill>
                  <a:srgbClr val="FFFF00"/>
                </a:solidFill>
                <a:latin typeface="Arial" pitchFamily="34" charset="0"/>
                <a:cs typeface="Arial" pitchFamily="34" charset="0"/>
              </a:rPr>
              <a:t>Emergence delirium</a:t>
            </a:r>
          </a:p>
          <a:p>
            <a:pPr>
              <a:buFont typeface="Wingdings" pitchFamily="2" charset="2"/>
              <a:buChar char="Ø"/>
              <a:defRPr/>
            </a:pPr>
            <a:r>
              <a:rPr lang="en-US" sz="2600" dirty="0" smtClean="0">
                <a:solidFill>
                  <a:srgbClr val="FFFF00"/>
                </a:solidFill>
                <a:latin typeface="Arial" pitchFamily="34" charset="0"/>
                <a:cs typeface="Arial" pitchFamily="34" charset="0"/>
              </a:rPr>
              <a:t>Cognitive defects</a:t>
            </a:r>
          </a:p>
          <a:p>
            <a:pPr algn="ctr" defTabSz="914099" fontAlgn="base">
              <a:spcBef>
                <a:spcPct val="0"/>
              </a:spcBef>
              <a:spcAft>
                <a:spcPct val="0"/>
              </a:spcAft>
            </a:pPr>
            <a:endParaRPr lang="en-IN" sz="2300" dirty="0" smtClean="0">
              <a:solidFill>
                <a:srgbClr val="FFFFFF"/>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498080" cy="1143000"/>
          </a:xfrm>
        </p:spPr>
        <p:txBody>
          <a:bodyPr/>
          <a:lstStyle/>
          <a:p>
            <a:pPr algn="ctr"/>
            <a:r>
              <a:rPr lang="en-IN" b="1" dirty="0" smtClean="0">
                <a:latin typeface="Arial" pitchFamily="34" charset="0"/>
                <a:cs typeface="Arial" pitchFamily="34" charset="0"/>
              </a:rPr>
              <a:t>Balanced anaesthesia</a:t>
            </a:r>
            <a:endParaRPr lang="en-IN" b="1" dirty="0">
              <a:latin typeface="Arial" pitchFamily="34" charset="0"/>
              <a:cs typeface="Arial" pitchFamily="34" charset="0"/>
            </a:endParaRPr>
          </a:p>
        </p:txBody>
      </p:sp>
      <p:sp>
        <p:nvSpPr>
          <p:cNvPr id="3" name="Text Placeholder 2"/>
          <p:cNvSpPr>
            <a:spLocks noGrp="1"/>
          </p:cNvSpPr>
          <p:nvPr>
            <p:ph type="body" sz="quarter" idx="10"/>
          </p:nvPr>
        </p:nvSpPr>
        <p:spPr>
          <a:xfrm>
            <a:off x="1187624" y="1411553"/>
            <a:ext cx="7575376" cy="2874680"/>
          </a:xfrm>
        </p:spPr>
        <p:txBody>
          <a:bodyPr>
            <a:normAutofit fontScale="92500" lnSpcReduction="20000"/>
          </a:bodyPr>
          <a:lstStyle/>
          <a:p>
            <a:pPr algn="just"/>
            <a:r>
              <a:rPr lang="en-IN" sz="2400" dirty="0" smtClean="0">
                <a:latin typeface="Arial" pitchFamily="34" charset="0"/>
                <a:cs typeface="Arial" pitchFamily="34" charset="0"/>
              </a:rPr>
              <a:t>General anaesthetics rarely given as sole agents</a:t>
            </a:r>
          </a:p>
          <a:p>
            <a:pPr algn="just"/>
            <a:endParaRPr lang="en-IN" sz="2400" dirty="0" smtClean="0">
              <a:latin typeface="Arial" pitchFamily="34" charset="0"/>
              <a:cs typeface="Arial" pitchFamily="34" charset="0"/>
            </a:endParaRPr>
          </a:p>
          <a:p>
            <a:pPr algn="just"/>
            <a:r>
              <a:rPr lang="en-IN" sz="2400" dirty="0" smtClean="0">
                <a:latin typeface="Arial" pitchFamily="34" charset="0"/>
                <a:cs typeface="Arial" pitchFamily="34" charset="0"/>
              </a:rPr>
              <a:t>Anaesthetics adjuvants used to augment specific components of surgical anaesthesia, permitting lesser doses of GA</a:t>
            </a:r>
          </a:p>
          <a:p>
            <a:pPr algn="just"/>
            <a:endParaRPr lang="en-IN" sz="2400" dirty="0" smtClean="0">
              <a:latin typeface="Arial" pitchFamily="34" charset="0"/>
              <a:cs typeface="Arial" pitchFamily="34" charset="0"/>
            </a:endParaRPr>
          </a:p>
          <a:p>
            <a:pPr algn="just"/>
            <a:r>
              <a:rPr lang="en-IN" sz="2400" dirty="0" smtClean="0">
                <a:latin typeface="Arial" pitchFamily="34" charset="0"/>
                <a:cs typeface="Arial" pitchFamily="34" charset="0"/>
              </a:rPr>
              <a:t>General anaesthetic drug regimen for balanced anaesthesia: </a:t>
            </a:r>
          </a:p>
          <a:p>
            <a:pPr algn="just">
              <a:buNone/>
            </a:pPr>
            <a:r>
              <a:rPr lang="en-IN" sz="2400" dirty="0" smtClean="0">
                <a:latin typeface="Arial" pitchFamily="34" charset="0"/>
                <a:cs typeface="Arial" pitchFamily="34" charset="0"/>
              </a:rPr>
              <a:t>    </a:t>
            </a:r>
            <a:endParaRPr lang="en-IN" sz="2400" dirty="0">
              <a:latin typeface="Arial" pitchFamily="34" charset="0"/>
              <a:cs typeface="Arial" pitchFamily="34" charset="0"/>
            </a:endParaRPr>
          </a:p>
        </p:txBody>
      </p:sp>
      <p:sp>
        <p:nvSpPr>
          <p:cNvPr id="4" name="Pentagon 3"/>
          <p:cNvSpPr/>
          <p:nvPr/>
        </p:nvSpPr>
        <p:spPr bwMode="auto">
          <a:xfrm>
            <a:off x="1115616" y="4077072"/>
            <a:ext cx="7814102" cy="2571768"/>
          </a:xfrm>
          <a:prstGeom prst="homePlate">
            <a:avLst/>
          </a:prstGeom>
          <a:solidFill>
            <a:srgbClr val="002060"/>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t" anchorCtr="0" compatLnSpc="1">
            <a:prstTxWarp prst="textNoShape">
              <a:avLst/>
            </a:prstTxWarp>
          </a:bodyPr>
          <a:lstStyle/>
          <a:p>
            <a:pPr algn="just" defTabSz="914099" fontAlgn="base">
              <a:spcBef>
                <a:spcPct val="0"/>
              </a:spcBef>
              <a:spcAft>
                <a:spcPct val="0"/>
              </a:spcAft>
            </a:pPr>
            <a:endParaRPr lang="en-IN" sz="2400" dirty="0" smtClean="0">
              <a:solidFill>
                <a:srgbClr val="FFFFFF"/>
              </a:solidFill>
              <a:effectLst>
                <a:outerShdw blurRad="38100" dist="38100" dir="2700000" algn="tl">
                  <a:srgbClr val="000000">
                    <a:alpha val="43137"/>
                  </a:srgbClr>
                </a:outerShdw>
              </a:effectLst>
              <a:latin typeface="Arial" pitchFamily="34" charset="0"/>
              <a:cs typeface="Arial" pitchFamily="34" charset="0"/>
            </a:endParaRPr>
          </a:p>
          <a:p>
            <a:pPr algn="just" defTabSz="914099" fontAlgn="base">
              <a:spcBef>
                <a:spcPct val="0"/>
              </a:spcBef>
              <a:spcAft>
                <a:spcPct val="0"/>
              </a:spcAft>
            </a:pPr>
            <a:r>
              <a:rPr lang="en-IN" sz="2400" dirty="0" smtClean="0">
                <a:solidFill>
                  <a:srgbClr val="FFFF00"/>
                </a:solidFill>
                <a:latin typeface="Arial" pitchFamily="34" charset="0"/>
                <a:cs typeface="Arial" pitchFamily="34" charset="0"/>
              </a:rPr>
              <a:t>Thiopental + </a:t>
            </a:r>
            <a:r>
              <a:rPr lang="en-IN" sz="2400" dirty="0" err="1" smtClean="0">
                <a:solidFill>
                  <a:srgbClr val="FFFF00"/>
                </a:solidFill>
                <a:latin typeface="Arial" pitchFamily="34" charset="0"/>
                <a:cs typeface="Arial" pitchFamily="34" charset="0"/>
              </a:rPr>
              <a:t>Opioid</a:t>
            </a:r>
            <a:r>
              <a:rPr lang="en-IN" sz="2400" dirty="0" smtClean="0">
                <a:solidFill>
                  <a:srgbClr val="FFFF00"/>
                </a:solidFill>
                <a:latin typeface="Arial" pitchFamily="34" charset="0"/>
                <a:cs typeface="Arial" pitchFamily="34" charset="0"/>
              </a:rPr>
              <a:t> analgesic(</a:t>
            </a:r>
            <a:r>
              <a:rPr lang="en-IN" sz="2400" dirty="0" err="1" smtClean="0">
                <a:solidFill>
                  <a:srgbClr val="FFFF00"/>
                </a:solidFill>
                <a:latin typeface="Arial" pitchFamily="34" charset="0"/>
                <a:cs typeface="Arial" pitchFamily="34" charset="0"/>
              </a:rPr>
              <a:t>pethidine</a:t>
            </a:r>
            <a:r>
              <a:rPr lang="en-IN" sz="2400" dirty="0" smtClean="0">
                <a:solidFill>
                  <a:srgbClr val="FFFF00"/>
                </a:solidFill>
                <a:latin typeface="Arial" pitchFamily="34" charset="0"/>
                <a:cs typeface="Arial" pitchFamily="34" charset="0"/>
              </a:rPr>
              <a:t> or </a:t>
            </a:r>
            <a:r>
              <a:rPr lang="en-IN" sz="2400" dirty="0" err="1" smtClean="0">
                <a:solidFill>
                  <a:srgbClr val="FFFF00"/>
                </a:solidFill>
                <a:latin typeface="Arial" pitchFamily="34" charset="0"/>
                <a:cs typeface="Arial" pitchFamily="34" charset="0"/>
              </a:rPr>
              <a:t>fentanyl</a:t>
            </a:r>
            <a:r>
              <a:rPr lang="en-IN" sz="2400" dirty="0" smtClean="0">
                <a:solidFill>
                  <a:srgbClr val="FFFF00"/>
                </a:solidFill>
                <a:latin typeface="Arial" pitchFamily="34" charset="0"/>
                <a:cs typeface="Arial" pitchFamily="34" charset="0"/>
              </a:rPr>
              <a:t>/ benzodiazepine) + Skeletal muscle relaxant (</a:t>
            </a:r>
            <a:r>
              <a:rPr lang="en-IN" sz="2400" dirty="0" err="1" smtClean="0">
                <a:solidFill>
                  <a:srgbClr val="FFFF00"/>
                </a:solidFill>
                <a:latin typeface="Arial" pitchFamily="34" charset="0"/>
                <a:cs typeface="Arial" pitchFamily="34" charset="0"/>
              </a:rPr>
              <a:t>pancuronium</a:t>
            </a:r>
            <a:r>
              <a:rPr lang="en-IN" sz="2400" dirty="0" smtClean="0">
                <a:solidFill>
                  <a:srgbClr val="FFFF00"/>
                </a:solidFill>
                <a:latin typeface="Arial" pitchFamily="34" charset="0"/>
                <a:cs typeface="Arial" pitchFamily="34" charset="0"/>
              </a:rPr>
              <a:t>) &amp; Nitrous oxide along with inhalation anaesthetic(Halothane/other newer agents )</a:t>
            </a:r>
          </a:p>
          <a:p>
            <a:pPr algn="just" defTabSz="914099" fontAlgn="base">
              <a:spcBef>
                <a:spcPct val="0"/>
              </a:spcBef>
              <a:spcAft>
                <a:spcPct val="0"/>
              </a:spcAft>
            </a:pPr>
            <a:endParaRPr lang="en-IN" sz="2400" dirty="0" smtClean="0">
              <a:solidFill>
                <a:srgbClr val="FFFFFF"/>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933688" cy="1143000"/>
          </a:xfrm>
        </p:spPr>
        <p:txBody>
          <a:bodyPr/>
          <a:lstStyle/>
          <a:p>
            <a:pPr algn="ctr"/>
            <a:r>
              <a:rPr lang="en-IN" b="1" dirty="0" smtClean="0">
                <a:latin typeface="Arial" pitchFamily="34" charset="0"/>
                <a:cs typeface="Arial" pitchFamily="34" charset="0"/>
              </a:rPr>
              <a:t>Summary </a:t>
            </a:r>
            <a:endParaRPr lang="en-IN" b="1" dirty="0">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87690047"/>
              </p:ext>
            </p:extLst>
          </p:nvPr>
        </p:nvGraphicFramePr>
        <p:xfrm>
          <a:off x="0" y="1050881"/>
          <a:ext cx="9144000" cy="5796094"/>
        </p:xfrm>
        <a:graphic>
          <a:graphicData uri="http://schemas.openxmlformats.org/drawingml/2006/table">
            <a:tbl>
              <a:tblPr firstRow="1" bandRow="1">
                <a:tableStyleId>{21E4AEA4-8DFA-4A89-87EB-49C32662AFE0}</a:tableStyleId>
              </a:tblPr>
              <a:tblGrid>
                <a:gridCol w="2339752"/>
                <a:gridCol w="6804248"/>
              </a:tblGrid>
              <a:tr h="584014">
                <a:tc>
                  <a:txBody>
                    <a:bodyPr/>
                    <a:lstStyle/>
                    <a:p>
                      <a:r>
                        <a:rPr lang="en-IN" sz="2400" dirty="0" smtClean="0">
                          <a:latin typeface="Arial" pitchFamily="34" charset="0"/>
                          <a:cs typeface="Arial" pitchFamily="34" charset="0"/>
                        </a:rPr>
                        <a:t>Anaesthetic</a:t>
                      </a:r>
                      <a:r>
                        <a:rPr lang="en-IN" sz="2400" baseline="0" dirty="0" smtClean="0">
                          <a:latin typeface="Arial" pitchFamily="34" charset="0"/>
                          <a:cs typeface="Arial" pitchFamily="34" charset="0"/>
                        </a:rPr>
                        <a:t>s</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2400" dirty="0" smtClean="0">
                          <a:latin typeface="Arial" pitchFamily="34" charset="0"/>
                          <a:cs typeface="Arial" pitchFamily="34" charset="0"/>
                        </a:rPr>
                        <a:t>Characteristics</a:t>
                      </a:r>
                      <a:r>
                        <a:rPr lang="en-IN" sz="2400" baseline="0" dirty="0" smtClean="0">
                          <a:latin typeface="Arial" pitchFamily="34" charset="0"/>
                          <a:cs typeface="Arial" pitchFamily="34" charset="0"/>
                        </a:rPr>
                        <a:t> </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72176">
                <a:tc>
                  <a:txBody>
                    <a:bodyPr/>
                    <a:lstStyle/>
                    <a:p>
                      <a:r>
                        <a:rPr lang="en-IN" sz="2400" dirty="0" smtClean="0">
                          <a:latin typeface="Arial" pitchFamily="34" charset="0"/>
                          <a:cs typeface="Arial" pitchFamily="34" charset="0"/>
                        </a:rPr>
                        <a:t>Nitrous oxide</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2400" dirty="0" smtClean="0">
                          <a:latin typeface="Arial" pitchFamily="34" charset="0"/>
                          <a:cs typeface="Arial" pitchFamily="34" charset="0"/>
                        </a:rPr>
                        <a:t>Highest MAC,</a:t>
                      </a:r>
                      <a:r>
                        <a:rPr lang="en-IN" sz="2400" baseline="0" dirty="0" smtClean="0">
                          <a:latin typeface="Arial" pitchFamily="34" charset="0"/>
                          <a:cs typeface="Arial" pitchFamily="34" charset="0"/>
                        </a:rPr>
                        <a:t> </a:t>
                      </a:r>
                      <a:r>
                        <a:rPr lang="en-IN" sz="2400" dirty="0" smtClean="0">
                          <a:latin typeface="Arial" pitchFamily="34" charset="0"/>
                          <a:cs typeface="Arial" pitchFamily="34" charset="0"/>
                        </a:rPr>
                        <a:t>Second gas effect, Diffusion</a:t>
                      </a:r>
                      <a:r>
                        <a:rPr lang="en-IN" sz="2400" baseline="0" dirty="0" smtClean="0">
                          <a:latin typeface="Arial" pitchFamily="34" charset="0"/>
                          <a:cs typeface="Arial" pitchFamily="34" charset="0"/>
                        </a:rPr>
                        <a:t> hypoxia</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72176">
                <a:tc>
                  <a:txBody>
                    <a:bodyPr/>
                    <a:lstStyle/>
                    <a:p>
                      <a:r>
                        <a:rPr lang="en-IN" sz="2400" dirty="0" smtClean="0">
                          <a:latin typeface="Arial" pitchFamily="34" charset="0"/>
                          <a:cs typeface="Arial" pitchFamily="34" charset="0"/>
                        </a:rPr>
                        <a:t>Halothane</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2400" dirty="0" smtClean="0">
                          <a:latin typeface="Arial" pitchFamily="34" charset="0"/>
                          <a:cs typeface="Arial" pitchFamily="34" charset="0"/>
                        </a:rPr>
                        <a:t>Used</a:t>
                      </a:r>
                      <a:r>
                        <a:rPr lang="en-IN" sz="2400" baseline="0" dirty="0" smtClean="0">
                          <a:latin typeface="Arial" pitchFamily="34" charset="0"/>
                          <a:cs typeface="Arial" pitchFamily="34" charset="0"/>
                        </a:rPr>
                        <a:t> </a:t>
                      </a:r>
                      <a:r>
                        <a:rPr lang="en-IN" sz="2400" dirty="0" smtClean="0">
                          <a:latin typeface="Arial" pitchFamily="34" charset="0"/>
                          <a:cs typeface="Arial" pitchFamily="34" charset="0"/>
                        </a:rPr>
                        <a:t>in bronchial asthma, Malignant Hyperthermia</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28987">
                <a:tc>
                  <a:txBody>
                    <a:bodyPr/>
                    <a:lstStyle/>
                    <a:p>
                      <a:r>
                        <a:rPr lang="en-IN" sz="2400" dirty="0" smtClean="0">
                          <a:latin typeface="Arial" pitchFamily="34" charset="0"/>
                          <a:cs typeface="Arial" pitchFamily="34" charset="0"/>
                        </a:rPr>
                        <a:t>Ether</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2400" dirty="0" smtClean="0">
                          <a:latin typeface="Arial" pitchFamily="34" charset="0"/>
                          <a:cs typeface="Arial" pitchFamily="34" charset="0"/>
                        </a:rPr>
                        <a:t>Safest</a:t>
                      </a:r>
                      <a:r>
                        <a:rPr lang="en-IN" sz="2400" baseline="0" dirty="0" smtClean="0">
                          <a:latin typeface="Arial" pitchFamily="34" charset="0"/>
                          <a:cs typeface="Arial" pitchFamily="34" charset="0"/>
                        </a:rPr>
                        <a:t> in unskilled hands, highly inflammable</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28987">
                <a:tc>
                  <a:txBody>
                    <a:bodyPr/>
                    <a:lstStyle/>
                    <a:p>
                      <a:r>
                        <a:rPr lang="en-IN" sz="2400" dirty="0" err="1" smtClean="0">
                          <a:latin typeface="Arial" pitchFamily="34" charset="0"/>
                          <a:cs typeface="Arial" pitchFamily="34" charset="0"/>
                        </a:rPr>
                        <a:t>Sevoflurane</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2400" dirty="0" smtClean="0">
                          <a:latin typeface="Arial" pitchFamily="34" charset="0"/>
                          <a:cs typeface="Arial" pitchFamily="34" charset="0"/>
                        </a:rPr>
                        <a:t>Agent of choice</a:t>
                      </a:r>
                      <a:r>
                        <a:rPr lang="en-IN" sz="2400" baseline="0" dirty="0" smtClean="0">
                          <a:latin typeface="Arial" pitchFamily="34" charset="0"/>
                          <a:cs typeface="Arial" pitchFamily="34" charset="0"/>
                        </a:rPr>
                        <a:t> for induction in children</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28987">
                <a:tc>
                  <a:txBody>
                    <a:bodyPr/>
                    <a:lstStyle/>
                    <a:p>
                      <a:r>
                        <a:rPr lang="en-IN" sz="2400" dirty="0" err="1" smtClean="0">
                          <a:latin typeface="Arial" pitchFamily="34" charset="0"/>
                          <a:cs typeface="Arial" pitchFamily="34" charset="0"/>
                        </a:rPr>
                        <a:t>Isoflurane</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2400" dirty="0" smtClean="0">
                          <a:latin typeface="Arial" pitchFamily="34" charset="0"/>
                          <a:cs typeface="Arial" pitchFamily="34" charset="0"/>
                        </a:rPr>
                        <a:t>Neurosurgery</a:t>
                      </a:r>
                      <a:r>
                        <a:rPr lang="en-IN" sz="2400" baseline="0" dirty="0" smtClean="0">
                          <a:latin typeface="Arial" pitchFamily="34" charset="0"/>
                          <a:cs typeface="Arial" pitchFamily="34" charset="0"/>
                        </a:rPr>
                        <a:t> </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28987">
                <a:tc>
                  <a:txBody>
                    <a:bodyPr/>
                    <a:lstStyle/>
                    <a:p>
                      <a:r>
                        <a:rPr lang="en-IN" sz="2400" dirty="0" err="1" smtClean="0">
                          <a:latin typeface="Arial" pitchFamily="34" charset="0"/>
                          <a:cs typeface="Arial" pitchFamily="34" charset="0"/>
                        </a:rPr>
                        <a:t>Ketamine</a:t>
                      </a:r>
                      <a:r>
                        <a:rPr lang="en-IN" sz="2400" dirty="0" smtClean="0">
                          <a:latin typeface="Arial" pitchFamily="34" charset="0"/>
                          <a:cs typeface="Arial" pitchFamily="34" charset="0"/>
                        </a:rPr>
                        <a:t> </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2400" dirty="0" smtClean="0">
                          <a:latin typeface="Arial" pitchFamily="34" charset="0"/>
                          <a:cs typeface="Arial" pitchFamily="34" charset="0"/>
                        </a:rPr>
                        <a:t>Dissociative</a:t>
                      </a:r>
                      <a:r>
                        <a:rPr lang="en-IN" sz="2400" baseline="0" dirty="0" smtClean="0">
                          <a:latin typeface="Arial" pitchFamily="34" charset="0"/>
                          <a:cs typeface="Arial" pitchFamily="34" charset="0"/>
                        </a:rPr>
                        <a:t> anaesthesia, used in CHF &amp; shock</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28987">
                <a:tc>
                  <a:txBody>
                    <a:bodyPr/>
                    <a:lstStyle/>
                    <a:p>
                      <a:r>
                        <a:rPr lang="en-IN" sz="2400" dirty="0" err="1" smtClean="0">
                          <a:latin typeface="Arial" pitchFamily="34" charset="0"/>
                          <a:cs typeface="Arial" pitchFamily="34" charset="0"/>
                        </a:rPr>
                        <a:t>Thiopentone</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2400" dirty="0" smtClean="0">
                          <a:latin typeface="Arial" pitchFamily="34" charset="0"/>
                          <a:cs typeface="Arial" pitchFamily="34" charset="0"/>
                        </a:rPr>
                        <a:t>Epilepsy, </a:t>
                      </a:r>
                      <a:r>
                        <a:rPr lang="en-IN" sz="2400" dirty="0" err="1" smtClean="0">
                          <a:latin typeface="Arial" pitchFamily="34" charset="0"/>
                          <a:cs typeface="Arial" pitchFamily="34" charset="0"/>
                        </a:rPr>
                        <a:t>thyrotoxicosis</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72176">
                <a:tc>
                  <a:txBody>
                    <a:bodyPr/>
                    <a:lstStyle/>
                    <a:p>
                      <a:r>
                        <a:rPr lang="en-IN" sz="2400" dirty="0" err="1" smtClean="0">
                          <a:latin typeface="Arial" pitchFamily="34" charset="0"/>
                          <a:cs typeface="Arial" pitchFamily="34" charset="0"/>
                        </a:rPr>
                        <a:t>Propofol</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2400" dirty="0" smtClean="0">
                          <a:latin typeface="Arial" pitchFamily="34" charset="0"/>
                          <a:cs typeface="Arial" pitchFamily="34" charset="0"/>
                        </a:rPr>
                        <a:t>Day</a:t>
                      </a:r>
                      <a:r>
                        <a:rPr lang="en-IN" sz="2400" baseline="0" dirty="0" smtClean="0">
                          <a:latin typeface="Arial" pitchFamily="34" charset="0"/>
                          <a:cs typeface="Arial" pitchFamily="34" charset="0"/>
                        </a:rPr>
                        <a:t> care anaesthesia, </a:t>
                      </a:r>
                      <a:r>
                        <a:rPr lang="en-IN" sz="2400" baseline="0" dirty="0" err="1" smtClean="0">
                          <a:latin typeface="Arial" pitchFamily="34" charset="0"/>
                          <a:cs typeface="Arial" pitchFamily="34" charset="0"/>
                        </a:rPr>
                        <a:t>i.v</a:t>
                      </a:r>
                      <a:r>
                        <a:rPr lang="en-IN" sz="2400" baseline="0" dirty="0" smtClean="0">
                          <a:latin typeface="Arial" pitchFamily="34" charset="0"/>
                          <a:cs typeface="Arial" pitchFamily="34" charset="0"/>
                        </a:rPr>
                        <a:t>. Anaesthetic of choice in patients with Malignant Hyperthermia</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28987">
                <a:tc>
                  <a:txBody>
                    <a:bodyPr/>
                    <a:lstStyle/>
                    <a:p>
                      <a:r>
                        <a:rPr lang="en-IN" sz="2400" dirty="0" err="1" smtClean="0">
                          <a:latin typeface="Arial" pitchFamily="34" charset="0"/>
                          <a:cs typeface="Arial" pitchFamily="34" charset="0"/>
                        </a:rPr>
                        <a:t>Etomidate</a:t>
                      </a:r>
                      <a:r>
                        <a:rPr lang="en-IN" sz="2400" dirty="0" smtClean="0">
                          <a:latin typeface="Arial" pitchFamily="34" charset="0"/>
                          <a:cs typeface="Arial" pitchFamily="34" charset="0"/>
                        </a:rPr>
                        <a:t> </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IN" sz="2400" dirty="0" smtClean="0">
                          <a:latin typeface="Arial" pitchFamily="34" charset="0"/>
                          <a:cs typeface="Arial" pitchFamily="34" charset="0"/>
                        </a:rPr>
                        <a:t>Aneurysm</a:t>
                      </a:r>
                      <a:r>
                        <a:rPr lang="en-IN" sz="2400" baseline="0" dirty="0" smtClean="0">
                          <a:latin typeface="Arial" pitchFamily="34" charset="0"/>
                          <a:cs typeface="Arial" pitchFamily="34" charset="0"/>
                        </a:rPr>
                        <a:t> surgeries &amp; cardiac diseases</a:t>
                      </a:r>
                      <a:endParaRPr lang="en-IN"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74638"/>
            <a:ext cx="7602048" cy="1143000"/>
          </a:xfrm>
        </p:spPr>
        <p:txBody>
          <a:bodyPr/>
          <a:lstStyle/>
          <a:p>
            <a:r>
              <a:rPr lang="en-IN" b="1" dirty="0" smtClean="0">
                <a:latin typeface="Arial" pitchFamily="34" charset="0"/>
                <a:cs typeface="Arial" pitchFamily="34" charset="0"/>
              </a:rPr>
              <a:t>References </a:t>
            </a:r>
            <a:endParaRPr lang="en-IN" b="1" dirty="0">
              <a:latin typeface="Arial" pitchFamily="34" charset="0"/>
              <a:cs typeface="Arial" pitchFamily="34" charset="0"/>
            </a:endParaRPr>
          </a:p>
        </p:txBody>
      </p:sp>
      <p:sp>
        <p:nvSpPr>
          <p:cNvPr id="3" name="Text Placeholder 2"/>
          <p:cNvSpPr>
            <a:spLocks noGrp="1"/>
          </p:cNvSpPr>
          <p:nvPr>
            <p:ph type="body" sz="quarter" idx="10"/>
          </p:nvPr>
        </p:nvSpPr>
        <p:spPr>
          <a:xfrm>
            <a:off x="1115616" y="1748188"/>
            <a:ext cx="7647384" cy="3841052"/>
          </a:xfrm>
        </p:spPr>
        <p:txBody>
          <a:bodyPr>
            <a:noAutofit/>
          </a:bodyPr>
          <a:lstStyle/>
          <a:p>
            <a:pPr algn="just">
              <a:lnSpc>
                <a:spcPct val="100000"/>
              </a:lnSpc>
              <a:spcBef>
                <a:spcPts val="0"/>
              </a:spcBef>
            </a:pPr>
            <a:r>
              <a:rPr lang="en-IN" sz="2400" dirty="0" smtClean="0">
                <a:latin typeface="Arial" pitchFamily="34" charset="0"/>
                <a:cs typeface="Arial" pitchFamily="34" charset="0"/>
              </a:rPr>
              <a:t>Pharmacological Basis of Therapeutics, 12th Edition, Goodman &amp; Gilman's </a:t>
            </a:r>
          </a:p>
          <a:p>
            <a:pPr algn="just">
              <a:lnSpc>
                <a:spcPct val="100000"/>
              </a:lnSpc>
              <a:spcBef>
                <a:spcPts val="0"/>
              </a:spcBef>
            </a:pPr>
            <a:endParaRPr lang="en-IN" sz="2400" dirty="0" smtClean="0">
              <a:latin typeface="Arial" pitchFamily="34" charset="0"/>
              <a:cs typeface="Arial" pitchFamily="34" charset="0"/>
            </a:endParaRPr>
          </a:p>
          <a:p>
            <a:pPr algn="just">
              <a:lnSpc>
                <a:spcPct val="100000"/>
              </a:lnSpc>
              <a:spcBef>
                <a:spcPts val="0"/>
              </a:spcBef>
            </a:pPr>
            <a:r>
              <a:rPr lang="en-IN" sz="2400" dirty="0" smtClean="0">
                <a:latin typeface="Arial" pitchFamily="34" charset="0"/>
                <a:cs typeface="Arial" pitchFamily="34" charset="0"/>
              </a:rPr>
              <a:t>Medical Pharmacology, S.K. </a:t>
            </a:r>
            <a:r>
              <a:rPr lang="en-IN" sz="2400" dirty="0" err="1" smtClean="0">
                <a:latin typeface="Arial" pitchFamily="34" charset="0"/>
                <a:cs typeface="Arial" pitchFamily="34" charset="0"/>
              </a:rPr>
              <a:t>Srivastava</a:t>
            </a:r>
            <a:endParaRPr lang="en-IN" sz="2400" dirty="0" smtClean="0">
              <a:latin typeface="Arial" pitchFamily="34" charset="0"/>
              <a:cs typeface="Arial" pitchFamily="34" charset="0"/>
            </a:endParaRPr>
          </a:p>
          <a:p>
            <a:pPr algn="just">
              <a:lnSpc>
                <a:spcPct val="100000"/>
              </a:lnSpc>
              <a:spcBef>
                <a:spcPts val="0"/>
              </a:spcBef>
            </a:pPr>
            <a:endParaRPr lang="en-IN" sz="2400" dirty="0" smtClean="0">
              <a:latin typeface="Arial" pitchFamily="34" charset="0"/>
              <a:cs typeface="Arial" pitchFamily="34" charset="0"/>
            </a:endParaRPr>
          </a:p>
          <a:p>
            <a:pPr algn="just">
              <a:lnSpc>
                <a:spcPct val="100000"/>
              </a:lnSpc>
              <a:spcBef>
                <a:spcPts val="0"/>
              </a:spcBef>
            </a:pPr>
            <a:r>
              <a:rPr lang="en-IN" sz="2400" dirty="0" smtClean="0">
                <a:latin typeface="Arial" pitchFamily="34" charset="0"/>
                <a:cs typeface="Arial" pitchFamily="34" charset="0"/>
              </a:rPr>
              <a:t>Principles of Pharmacology, 2</a:t>
            </a:r>
            <a:r>
              <a:rPr lang="en-IN" sz="2400" baseline="30000" dirty="0" smtClean="0">
                <a:latin typeface="Arial" pitchFamily="34" charset="0"/>
                <a:cs typeface="Arial" pitchFamily="34" charset="0"/>
              </a:rPr>
              <a:t>nd</a:t>
            </a:r>
            <a:r>
              <a:rPr lang="en-IN" sz="2400" dirty="0" smtClean="0">
                <a:latin typeface="Arial" pitchFamily="34" charset="0"/>
                <a:cs typeface="Arial" pitchFamily="34" charset="0"/>
              </a:rPr>
              <a:t> edition K.K. Sharma</a:t>
            </a:r>
          </a:p>
          <a:p>
            <a:pPr algn="just">
              <a:lnSpc>
                <a:spcPct val="100000"/>
              </a:lnSpc>
              <a:spcBef>
                <a:spcPts val="0"/>
              </a:spcBef>
            </a:pPr>
            <a:endParaRPr lang="en-IN" sz="2400" dirty="0" smtClean="0">
              <a:latin typeface="Arial" pitchFamily="34" charset="0"/>
              <a:cs typeface="Arial" pitchFamily="34" charset="0"/>
            </a:endParaRPr>
          </a:p>
          <a:p>
            <a:pPr>
              <a:lnSpc>
                <a:spcPct val="100000"/>
              </a:lnSpc>
              <a:spcBef>
                <a:spcPts val="0"/>
              </a:spcBef>
            </a:pPr>
            <a:r>
              <a:rPr lang="en-IN" sz="2400" dirty="0" smtClean="0">
                <a:latin typeface="Arial" pitchFamily="34" charset="0"/>
                <a:cs typeface="Arial" pitchFamily="34" charset="0"/>
              </a:rPr>
              <a:t>Review of Pharmacology, 8</a:t>
            </a:r>
            <a:r>
              <a:rPr lang="en-IN" sz="2400" baseline="30000" dirty="0" smtClean="0">
                <a:latin typeface="Arial" pitchFamily="34" charset="0"/>
                <a:cs typeface="Arial" pitchFamily="34" charset="0"/>
              </a:rPr>
              <a:t>th</a:t>
            </a:r>
            <a:r>
              <a:rPr lang="en-IN" sz="2400" dirty="0" smtClean="0">
                <a:latin typeface="Arial" pitchFamily="34" charset="0"/>
                <a:cs typeface="Arial" pitchFamily="34" charset="0"/>
              </a:rPr>
              <a:t> edition </a:t>
            </a:r>
            <a:r>
              <a:rPr lang="en-IN" sz="2400" dirty="0" err="1" smtClean="0">
                <a:latin typeface="Arial" pitchFamily="34" charset="0"/>
                <a:cs typeface="Arial" pitchFamily="34" charset="0"/>
              </a:rPr>
              <a:t>Gobind</a:t>
            </a:r>
            <a:r>
              <a:rPr lang="en-IN" sz="2400" dirty="0" smtClean="0">
                <a:latin typeface="Arial" pitchFamily="34" charset="0"/>
                <a:cs typeface="Arial" pitchFamily="34" charset="0"/>
              </a:rPr>
              <a:t> </a:t>
            </a:r>
            <a:r>
              <a:rPr lang="en-IN" sz="2400" dirty="0" err="1" smtClean="0">
                <a:latin typeface="Arial" pitchFamily="34" charset="0"/>
                <a:cs typeface="Arial" pitchFamily="34" charset="0"/>
              </a:rPr>
              <a:t>Rai</a:t>
            </a:r>
            <a:r>
              <a:rPr lang="en-IN" sz="2400" dirty="0" smtClean="0">
                <a:latin typeface="Arial" pitchFamily="34" charset="0"/>
                <a:cs typeface="Arial" pitchFamily="34" charset="0"/>
              </a:rPr>
              <a:t> </a:t>
            </a:r>
            <a:r>
              <a:rPr lang="en-IN" sz="2400" dirty="0" err="1" smtClean="0">
                <a:latin typeface="Arial" pitchFamily="34" charset="0"/>
                <a:cs typeface="Arial" pitchFamily="34" charset="0"/>
              </a:rPr>
              <a:t>Garg</a:t>
            </a:r>
            <a:r>
              <a:rPr lang="en-IN" sz="2400" dirty="0" smtClean="0">
                <a:latin typeface="Arial" pitchFamily="34" charset="0"/>
                <a:cs typeface="Arial" pitchFamily="34" charset="0"/>
              </a:rPr>
              <a:t> </a:t>
            </a:r>
            <a:br>
              <a:rPr lang="en-IN" sz="2400" dirty="0" smtClean="0">
                <a:latin typeface="Arial" pitchFamily="34" charset="0"/>
                <a:cs typeface="Arial" pitchFamily="34" charset="0"/>
              </a:rPr>
            </a:br>
            <a:endParaRPr lang="en-IN" sz="24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348880"/>
            <a:ext cx="9143999" cy="1569660"/>
          </a:xfrm>
          <a:prstGeom prst="rect">
            <a:avLst/>
          </a:prstGeom>
          <a:noFill/>
        </p:spPr>
        <p:txBody>
          <a:bodyPr wrap="square" lIns="91440" tIns="45720" rIns="91440" bIns="45720">
            <a:spAutoFit/>
          </a:bodyPr>
          <a:lstStyle/>
          <a:p>
            <a:pPr algn="ctr"/>
            <a:r>
              <a:rPr lang="en-US" sz="96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Thank You</a:t>
            </a:r>
            <a:endParaRPr lang="en-US" sz="96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610160" cy="1143000"/>
          </a:xfrm>
        </p:spPr>
        <p:txBody>
          <a:bodyPr/>
          <a:lstStyle/>
          <a:p>
            <a:pPr algn="ctr"/>
            <a:r>
              <a:rPr lang="en-US" b="1" dirty="0" smtClean="0">
                <a:latin typeface="Arial" pitchFamily="34" charset="0"/>
                <a:cs typeface="Arial" pitchFamily="34" charset="0"/>
              </a:rPr>
              <a:t>Aims </a:t>
            </a:r>
            <a:endParaRPr lang="en-US" b="1" dirty="0">
              <a:latin typeface="Arial" pitchFamily="34" charset="0"/>
              <a:cs typeface="Arial" pitchFamily="34" charset="0"/>
            </a:endParaRPr>
          </a:p>
        </p:txBody>
      </p:sp>
      <p:sp>
        <p:nvSpPr>
          <p:cNvPr id="4" name="Content Placeholder 3"/>
          <p:cNvSpPr>
            <a:spLocks noGrp="1"/>
          </p:cNvSpPr>
          <p:nvPr>
            <p:ph idx="1"/>
          </p:nvPr>
        </p:nvSpPr>
        <p:spPr>
          <a:xfrm>
            <a:off x="1259632" y="1412874"/>
            <a:ext cx="7503368" cy="4481227"/>
          </a:xfrm>
        </p:spPr>
        <p:txBody>
          <a:bodyPr>
            <a:normAutofit/>
          </a:bodyPr>
          <a:lstStyle/>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Relief of anxiety &amp; apprehension preoperatively &amp; facilitate smooth induction</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Amnesia for pre- &amp; post-operative events </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Potentiate action of anaesthetics, so less dose is needed</a:t>
            </a:r>
          </a:p>
          <a:p>
            <a:pPr algn="just">
              <a:buNone/>
            </a:pPr>
            <a:endParaRPr lang="en-IN" sz="28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9512" y="274638"/>
            <a:ext cx="8754176" cy="1143000"/>
          </a:xfrm>
        </p:spPr>
        <p:txBody>
          <a:bodyPr/>
          <a:lstStyle/>
          <a:p>
            <a:pPr algn="ctr"/>
            <a:r>
              <a:rPr lang="en-US" b="1" dirty="0" smtClean="0">
                <a:latin typeface="Arial" pitchFamily="34" charset="0"/>
                <a:cs typeface="Arial" pitchFamily="34" charset="0"/>
              </a:rPr>
              <a:t>Aims(contd.)</a:t>
            </a:r>
            <a:endParaRPr lang="en-US" b="1" dirty="0">
              <a:latin typeface="Arial" pitchFamily="34" charset="0"/>
              <a:cs typeface="Arial" pitchFamily="34" charset="0"/>
            </a:endParaRPr>
          </a:p>
        </p:txBody>
      </p:sp>
      <p:sp>
        <p:nvSpPr>
          <p:cNvPr id="6" name="Text Placeholder 5"/>
          <p:cNvSpPr>
            <a:spLocks noGrp="1"/>
          </p:cNvSpPr>
          <p:nvPr>
            <p:ph type="body" sz="quarter" idx="10"/>
          </p:nvPr>
        </p:nvSpPr>
        <p:spPr>
          <a:xfrm>
            <a:off x="1187624" y="1571612"/>
            <a:ext cx="7551534" cy="4382738"/>
          </a:xfrm>
        </p:spPr>
        <p:txBody>
          <a:bodyPr>
            <a:normAutofit/>
          </a:bodyPr>
          <a:lstStyle/>
          <a:p>
            <a:pPr algn="just"/>
            <a:r>
              <a:rPr lang="en-IN" sz="2800" dirty="0" smtClean="0">
                <a:latin typeface="Arial" pitchFamily="34" charset="0"/>
                <a:cs typeface="Arial" pitchFamily="34" charset="0"/>
              </a:rPr>
              <a:t>Antiemetic effect extending to post-operative period</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Decrease secretions &amp; </a:t>
            </a:r>
            <a:r>
              <a:rPr lang="en-IN" sz="2800" dirty="0" err="1" smtClean="0">
                <a:latin typeface="Arial" pitchFamily="34" charset="0"/>
                <a:cs typeface="Arial" pitchFamily="34" charset="0"/>
              </a:rPr>
              <a:t>vagal</a:t>
            </a:r>
            <a:r>
              <a:rPr lang="en-IN" sz="2800" dirty="0" smtClean="0">
                <a:latin typeface="Arial" pitchFamily="34" charset="0"/>
                <a:cs typeface="Arial" pitchFamily="34" charset="0"/>
              </a:rPr>
              <a:t> stimulation caused by anaesthetics</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Decrease acidity &amp; volume of gastric juice to prevent reflux &amp; aspiration pneumonia</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4282" y="193205"/>
            <a:ext cx="8929718" cy="1235531"/>
          </a:xfrm>
        </p:spPr>
        <p:txBody>
          <a:bodyPr>
            <a:normAutofit fontScale="90000"/>
          </a:bodyPr>
          <a:lstStyle/>
          <a:p>
            <a:pPr algn="ctr"/>
            <a:r>
              <a:rPr lang="en-IN" sz="4400" b="1" dirty="0">
                <a:latin typeface="Arial" pitchFamily="34" charset="0"/>
                <a:cs typeface="Arial" pitchFamily="34" charset="0"/>
              </a:rPr>
              <a:t>Drugs used for </a:t>
            </a:r>
            <a:r>
              <a:rPr lang="en-IN" sz="4400" b="1" dirty="0" err="1" smtClean="0">
                <a:latin typeface="Arial" pitchFamily="34" charset="0"/>
                <a:cs typeface="Arial" pitchFamily="34" charset="0"/>
              </a:rPr>
              <a:t>preanesthetic</a:t>
            </a:r>
            <a:r>
              <a:rPr lang="en-IN" sz="4400" b="1" dirty="0" smtClean="0">
                <a:latin typeface="Arial" pitchFamily="34" charset="0"/>
                <a:cs typeface="Arial" pitchFamily="34" charset="0"/>
              </a:rPr>
              <a:t> medication</a:t>
            </a:r>
            <a:endParaRPr lang="en-IN" sz="4400" b="1" dirty="0">
              <a:latin typeface="Arial" pitchFamily="34" charset="0"/>
              <a:cs typeface="Arial" pitchFamily="34" charset="0"/>
            </a:endParaRPr>
          </a:p>
        </p:txBody>
      </p:sp>
      <p:sp>
        <p:nvSpPr>
          <p:cNvPr id="5" name="Text Placeholder 4"/>
          <p:cNvSpPr>
            <a:spLocks noGrp="1"/>
          </p:cNvSpPr>
          <p:nvPr>
            <p:ph type="body" sz="quarter" idx="10"/>
          </p:nvPr>
        </p:nvSpPr>
        <p:spPr>
          <a:xfrm>
            <a:off x="1115616" y="1643050"/>
            <a:ext cx="7814102" cy="4738277"/>
          </a:xfrm>
        </p:spPr>
        <p:txBody>
          <a:bodyPr>
            <a:noAutofit/>
          </a:bodyPr>
          <a:lstStyle/>
          <a:p>
            <a:pPr>
              <a:buNone/>
            </a:pPr>
            <a:endParaRPr lang="en-IN" sz="2800" dirty="0" smtClean="0">
              <a:latin typeface="Arial" pitchFamily="34" charset="0"/>
              <a:cs typeface="Arial" pitchFamily="34" charset="0"/>
            </a:endParaRPr>
          </a:p>
          <a:p>
            <a:r>
              <a:rPr lang="en-IN" sz="2800" dirty="0" smtClean="0">
                <a:latin typeface="Arial" pitchFamily="34" charset="0"/>
                <a:cs typeface="Arial" pitchFamily="34" charset="0"/>
              </a:rPr>
              <a:t>Anti-anxiety drugs-</a:t>
            </a:r>
          </a:p>
          <a:p>
            <a:pPr>
              <a:buNone/>
            </a:pPr>
            <a:r>
              <a:rPr lang="en-IN" sz="2800" dirty="0" smtClean="0">
                <a:latin typeface="Arial" pitchFamily="34" charset="0"/>
                <a:cs typeface="Arial" pitchFamily="34" charset="0"/>
              </a:rPr>
              <a:t>       </a:t>
            </a:r>
          </a:p>
          <a:p>
            <a:pPr>
              <a:buNone/>
            </a:pPr>
            <a:r>
              <a:rPr lang="en-IN" sz="2800" dirty="0" smtClean="0">
                <a:latin typeface="Arial" pitchFamily="34" charset="0"/>
                <a:cs typeface="Arial" pitchFamily="34" charset="0"/>
              </a:rPr>
              <a:t>       - Provide relief from apprehension &amp; anxiety</a:t>
            </a:r>
          </a:p>
          <a:p>
            <a:pPr>
              <a:buNone/>
            </a:pPr>
            <a:r>
              <a:rPr lang="en-IN" sz="2800" dirty="0" smtClean="0">
                <a:latin typeface="Arial" pitchFamily="34" charset="0"/>
                <a:cs typeface="Arial" pitchFamily="34" charset="0"/>
              </a:rPr>
              <a:t>       </a:t>
            </a:r>
          </a:p>
          <a:p>
            <a:pPr>
              <a:buNone/>
            </a:pPr>
            <a:r>
              <a:rPr lang="en-IN" sz="2800" dirty="0" smtClean="0">
                <a:latin typeface="Arial" pitchFamily="34" charset="0"/>
                <a:cs typeface="Arial" pitchFamily="34" charset="0"/>
              </a:rPr>
              <a:t>       - Post-operative amnesia</a:t>
            </a:r>
          </a:p>
          <a:p>
            <a:pPr>
              <a:buNone/>
            </a:pPr>
            <a:r>
              <a:rPr lang="en-IN" sz="2800" dirty="0" smtClean="0">
                <a:latin typeface="Arial" pitchFamily="34" charset="0"/>
                <a:cs typeface="Arial" pitchFamily="34" charset="0"/>
              </a:rPr>
              <a:t>  e.g. Diazepam (5-10mg oral), </a:t>
            </a:r>
            <a:r>
              <a:rPr lang="en-IN" sz="2800" dirty="0" err="1" smtClean="0">
                <a:latin typeface="Arial" pitchFamily="34" charset="0"/>
                <a:cs typeface="Arial" pitchFamily="34" charset="0"/>
              </a:rPr>
              <a:t>Lorazepam</a:t>
            </a:r>
            <a:r>
              <a:rPr lang="en-IN" sz="2800" dirty="0" smtClean="0">
                <a:latin typeface="Arial" pitchFamily="34" charset="0"/>
                <a:cs typeface="Arial" pitchFamily="34" charset="0"/>
              </a:rPr>
              <a:t> (2mg </a:t>
            </a:r>
            <a:r>
              <a:rPr lang="en-IN" sz="2800" dirty="0" err="1" smtClean="0">
                <a:latin typeface="Arial" pitchFamily="34" charset="0"/>
                <a:cs typeface="Arial" pitchFamily="34" charset="0"/>
              </a:rPr>
              <a:t>i.m</a:t>
            </a:r>
            <a:r>
              <a:rPr lang="en-IN" sz="2800" dirty="0" smtClean="0">
                <a:latin typeface="Arial" pitchFamily="34" charset="0"/>
                <a:cs typeface="Arial" pitchFamily="34" charset="0"/>
              </a:rPr>
              <a:t>.) (avoided co-administration with morphine, </a:t>
            </a:r>
            <a:r>
              <a:rPr lang="en-IN" sz="2800" dirty="0" err="1" smtClean="0">
                <a:latin typeface="Arial" pitchFamily="34" charset="0"/>
                <a:cs typeface="Arial" pitchFamily="34" charset="0"/>
              </a:rPr>
              <a:t>pethidine</a:t>
            </a:r>
            <a:r>
              <a:rPr lang="en-IN" sz="2800" dirty="0" smtClean="0">
                <a:latin typeface="Arial" pitchFamily="34" charset="0"/>
                <a:cs typeface="Arial" pitchFamily="34" charset="0"/>
              </a:rPr>
              <a:t>)</a:t>
            </a:r>
          </a:p>
          <a:p>
            <a:pPr>
              <a:buNone/>
            </a:pPr>
            <a:endParaRPr lang="en-IN" sz="2800" dirty="0" smtClean="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Text Placeholder 2"/>
          <p:cNvSpPr>
            <a:spLocks noGrp="1"/>
          </p:cNvSpPr>
          <p:nvPr>
            <p:ph type="body" sz="quarter" idx="10"/>
          </p:nvPr>
        </p:nvSpPr>
        <p:spPr>
          <a:xfrm>
            <a:off x="1115616" y="1357298"/>
            <a:ext cx="7552104" cy="4361194"/>
          </a:xfrm>
        </p:spPr>
        <p:txBody>
          <a:bodyPr/>
          <a:lstStyle/>
          <a:p>
            <a:pPr marL="82296" indent="0" algn="just">
              <a:buNone/>
            </a:pPr>
            <a:r>
              <a:rPr lang="en-IN" sz="3000" b="1" dirty="0" smtClean="0">
                <a:solidFill>
                  <a:srgbClr val="7030A0"/>
                </a:solidFill>
                <a:effectLst>
                  <a:outerShdw blurRad="38100" dist="38100" dir="2700000" algn="tl">
                    <a:srgbClr val="000000">
                      <a:alpha val="43137"/>
                    </a:srgbClr>
                  </a:outerShdw>
                </a:effectLst>
                <a:latin typeface="Arial" pitchFamily="34" charset="0"/>
                <a:cs typeface="Arial" pitchFamily="34" charset="0"/>
              </a:rPr>
              <a:t>Sedatives-hypnotics-</a:t>
            </a:r>
          </a:p>
          <a:p>
            <a:pPr marL="82296" indent="0" algn="just">
              <a:buNone/>
            </a:pPr>
            <a:endParaRPr lang="en-IN" sz="3000" b="1" dirty="0" smtClean="0">
              <a:solidFill>
                <a:srgbClr val="7030A0"/>
              </a:solidFill>
              <a:effectLst>
                <a:outerShdw blurRad="38100" dist="38100" dir="2700000" algn="tl">
                  <a:srgbClr val="000000">
                    <a:alpha val="43137"/>
                  </a:srgbClr>
                </a:outerShdw>
              </a:effectLst>
              <a:latin typeface="Arial" pitchFamily="34" charset="0"/>
              <a:cs typeface="Arial" pitchFamily="34" charset="0"/>
            </a:endParaRPr>
          </a:p>
          <a:p>
            <a:pPr algn="just"/>
            <a:r>
              <a:rPr lang="en-IN" sz="3000" dirty="0" smtClean="0">
                <a:latin typeface="Arial" pitchFamily="34" charset="0"/>
                <a:cs typeface="Arial" pitchFamily="34" charset="0"/>
              </a:rPr>
              <a:t> e.g. Promethazine (25mg </a:t>
            </a:r>
            <a:r>
              <a:rPr lang="en-IN" sz="3000" dirty="0" err="1" smtClean="0">
                <a:latin typeface="Arial" pitchFamily="34" charset="0"/>
                <a:cs typeface="Arial" pitchFamily="34" charset="0"/>
              </a:rPr>
              <a:t>i.m</a:t>
            </a:r>
            <a:r>
              <a:rPr lang="en-IN" sz="3000" dirty="0" smtClean="0">
                <a:latin typeface="Arial" pitchFamily="34" charset="0"/>
                <a:cs typeface="Arial" pitchFamily="34" charset="0"/>
              </a:rPr>
              <a:t>.) has sedative, antiemetic &amp; anticholinergic action</a:t>
            </a:r>
          </a:p>
          <a:p>
            <a:pPr algn="just"/>
            <a:endParaRPr lang="en-IN" sz="3000" dirty="0" smtClean="0">
              <a:latin typeface="Arial" pitchFamily="34" charset="0"/>
              <a:cs typeface="Arial" pitchFamily="34" charset="0"/>
            </a:endParaRPr>
          </a:p>
          <a:p>
            <a:pPr algn="just"/>
            <a:r>
              <a:rPr lang="en-IN" sz="3000" dirty="0" smtClean="0">
                <a:latin typeface="Arial" pitchFamily="34" charset="0"/>
                <a:cs typeface="Arial" pitchFamily="34" charset="0"/>
              </a:rPr>
              <a:t>Causes negligible respiratory depression &amp; suitable for children</a:t>
            </a:r>
          </a:p>
          <a:p>
            <a:pPr algn="just"/>
            <a:endParaRPr lang="en-IN" dirty="0" smtClean="0">
              <a:latin typeface="Arial" pitchFamily="34" charset="0"/>
              <a:cs typeface="Arial" pitchFamily="34" charset="0"/>
            </a:endParaRPr>
          </a:p>
          <a:p>
            <a:pPr algn="just"/>
            <a:endParaRPr lang="en-IN"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187624" y="714356"/>
            <a:ext cx="7551534" cy="5632311"/>
          </a:xfrm>
        </p:spPr>
        <p:txBody>
          <a:bodyPr>
            <a:normAutofit/>
          </a:bodyPr>
          <a:lstStyle/>
          <a:p>
            <a:pPr marL="82296" indent="0" algn="just">
              <a:buNone/>
            </a:pPr>
            <a:r>
              <a:rPr lang="en-IN" sz="2800" b="1" dirty="0" smtClean="0">
                <a:solidFill>
                  <a:srgbClr val="7030A0"/>
                </a:solidFill>
                <a:latin typeface="Arial" pitchFamily="34" charset="0"/>
                <a:cs typeface="Arial" pitchFamily="34" charset="0"/>
              </a:rPr>
              <a:t>Opioid analgesics </a:t>
            </a:r>
          </a:p>
          <a:p>
            <a:pPr algn="just">
              <a:buNone/>
            </a:pPr>
            <a:r>
              <a:rPr lang="en-IN" sz="2800" dirty="0" smtClean="0">
                <a:latin typeface="Arial" pitchFamily="34" charset="0"/>
                <a:cs typeface="Arial" pitchFamily="34" charset="0"/>
              </a:rPr>
              <a:t>       </a:t>
            </a:r>
          </a:p>
          <a:p>
            <a:pPr algn="just"/>
            <a:r>
              <a:rPr lang="en-IN" sz="2800" dirty="0" smtClean="0">
                <a:latin typeface="Arial" pitchFamily="34" charset="0"/>
                <a:cs typeface="Arial" pitchFamily="34" charset="0"/>
              </a:rPr>
              <a:t> Morphine (8-12mg </a:t>
            </a:r>
            <a:r>
              <a:rPr lang="en-IN" sz="2800" dirty="0" err="1" smtClean="0">
                <a:latin typeface="Arial" pitchFamily="34" charset="0"/>
                <a:cs typeface="Arial" pitchFamily="34" charset="0"/>
              </a:rPr>
              <a:t>i.m</a:t>
            </a:r>
            <a:r>
              <a:rPr lang="en-IN" sz="2800" dirty="0" smtClean="0">
                <a:latin typeface="Arial" pitchFamily="34" charset="0"/>
                <a:cs typeface="Arial" pitchFamily="34" charset="0"/>
              </a:rPr>
              <a:t>.) or </a:t>
            </a:r>
            <a:r>
              <a:rPr lang="en-IN" sz="2800" dirty="0" err="1" smtClean="0">
                <a:latin typeface="Arial" pitchFamily="34" charset="0"/>
                <a:cs typeface="Arial" pitchFamily="34" charset="0"/>
              </a:rPr>
              <a:t>Pethidine</a:t>
            </a:r>
            <a:r>
              <a:rPr lang="en-IN" sz="2800" dirty="0" smtClean="0">
                <a:latin typeface="Arial" pitchFamily="34" charset="0"/>
                <a:cs typeface="Arial" pitchFamily="34" charset="0"/>
              </a:rPr>
              <a:t> (50-100mg </a:t>
            </a:r>
            <a:r>
              <a:rPr lang="en-IN" sz="2800" dirty="0" err="1" smtClean="0">
                <a:latin typeface="Arial" pitchFamily="34" charset="0"/>
                <a:cs typeface="Arial" pitchFamily="34" charset="0"/>
              </a:rPr>
              <a:t>i.m</a:t>
            </a:r>
            <a:r>
              <a:rPr lang="en-IN" sz="2800" dirty="0" smtClean="0">
                <a:latin typeface="Arial" pitchFamily="34" charset="0"/>
                <a:cs typeface="Arial" pitchFamily="34" charset="0"/>
              </a:rPr>
              <a:t>.) used one hour before surgery</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Provide sedation, pre-&amp; post-operative analgesia, reduction in anaesthetic dose</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Fentanyl (50-100</a:t>
            </a:r>
            <a:r>
              <a:rPr lang="el-GR" sz="2800" dirty="0" smtClean="0">
                <a:latin typeface="Arial" pitchFamily="34" charset="0"/>
                <a:cs typeface="Arial" pitchFamily="34" charset="0"/>
              </a:rPr>
              <a:t>μ</a:t>
            </a:r>
            <a:r>
              <a:rPr lang="en-IN" sz="2800" dirty="0" smtClean="0">
                <a:latin typeface="Arial" pitchFamily="34" charset="0"/>
                <a:cs typeface="Arial" pitchFamily="34" charset="0"/>
              </a:rPr>
              <a:t>g </a:t>
            </a:r>
            <a:r>
              <a:rPr lang="en-IN" sz="2800" dirty="0" err="1" smtClean="0">
                <a:latin typeface="Arial" pitchFamily="34" charset="0"/>
                <a:cs typeface="Arial" pitchFamily="34" charset="0"/>
              </a:rPr>
              <a:t>i.m</a:t>
            </a:r>
            <a:r>
              <a:rPr lang="en-IN" sz="2800" dirty="0" smtClean="0">
                <a:latin typeface="Arial" pitchFamily="34" charset="0"/>
                <a:cs typeface="Arial" pitchFamily="34" charset="0"/>
              </a:rPr>
              <a:t>. or </a:t>
            </a:r>
            <a:r>
              <a:rPr lang="en-IN" sz="2800" dirty="0" err="1" smtClean="0">
                <a:latin typeface="Arial" pitchFamily="34" charset="0"/>
                <a:cs typeface="Arial" pitchFamily="34" charset="0"/>
              </a:rPr>
              <a:t>i.v</a:t>
            </a:r>
            <a:r>
              <a:rPr lang="en-IN" sz="2800" dirty="0" smtClean="0">
                <a:latin typeface="Arial" pitchFamily="34" charset="0"/>
                <a:cs typeface="Arial" pitchFamily="34" charset="0"/>
              </a:rPr>
              <a:t>.) preferred nowadays (just before induction of anaesthesia)</a:t>
            </a:r>
          </a:p>
          <a:p>
            <a:pPr algn="just">
              <a:buNone/>
            </a:pPr>
            <a:endParaRPr lang="en-IN" sz="28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187624" y="875470"/>
            <a:ext cx="7670656" cy="5170646"/>
          </a:xfrm>
        </p:spPr>
        <p:txBody>
          <a:bodyPr>
            <a:noAutofit/>
          </a:bodyPr>
          <a:lstStyle/>
          <a:p>
            <a:pPr marL="82296" indent="0" algn="just">
              <a:buNone/>
            </a:pPr>
            <a:r>
              <a:rPr lang="en-IN" sz="2800" b="1" dirty="0" err="1" smtClean="0">
                <a:solidFill>
                  <a:srgbClr val="7030A0"/>
                </a:solidFill>
                <a:latin typeface="Arial" pitchFamily="34" charset="0"/>
                <a:cs typeface="Arial" pitchFamily="34" charset="0"/>
              </a:rPr>
              <a:t>Anticholinergics</a:t>
            </a:r>
            <a:r>
              <a:rPr lang="en-IN" sz="2800" b="1" dirty="0" smtClean="0">
                <a:solidFill>
                  <a:srgbClr val="7030A0"/>
                </a:solidFill>
                <a:latin typeface="Arial" pitchFamily="34" charset="0"/>
                <a:cs typeface="Arial" pitchFamily="34" charset="0"/>
              </a:rPr>
              <a:t>-</a:t>
            </a:r>
          </a:p>
          <a:p>
            <a:pPr algn="just">
              <a:buNone/>
            </a:pPr>
            <a:r>
              <a:rPr lang="en-IN" sz="2800" dirty="0" smtClean="0">
                <a:latin typeface="Arial" pitchFamily="34" charset="0"/>
                <a:cs typeface="Arial" pitchFamily="34" charset="0"/>
              </a:rPr>
              <a:t>       </a:t>
            </a:r>
          </a:p>
          <a:p>
            <a:pPr algn="just"/>
            <a:r>
              <a:rPr lang="en-IN" sz="2800" dirty="0" smtClean="0">
                <a:latin typeface="Arial" pitchFamily="34" charset="0"/>
                <a:cs typeface="Arial" pitchFamily="34" charset="0"/>
              </a:rPr>
              <a:t>Atropine (0.5mg </a:t>
            </a:r>
            <a:r>
              <a:rPr lang="en-IN" sz="2800" dirty="0" err="1" smtClean="0">
                <a:latin typeface="Arial" pitchFamily="34" charset="0"/>
                <a:cs typeface="Arial" pitchFamily="34" charset="0"/>
              </a:rPr>
              <a:t>i.m</a:t>
            </a:r>
            <a:r>
              <a:rPr lang="en-IN" sz="2800" dirty="0" smtClean="0">
                <a:latin typeface="Arial" pitchFamily="34" charset="0"/>
                <a:cs typeface="Arial" pitchFamily="34" charset="0"/>
              </a:rPr>
              <a:t>.) or </a:t>
            </a:r>
            <a:r>
              <a:rPr lang="en-IN" sz="2800" dirty="0" err="1" smtClean="0">
                <a:latin typeface="Arial" pitchFamily="34" charset="0"/>
                <a:cs typeface="Arial" pitchFamily="34" charset="0"/>
              </a:rPr>
              <a:t>Hyoscine</a:t>
            </a:r>
            <a:r>
              <a:rPr lang="en-IN" sz="2800" dirty="0" smtClean="0">
                <a:latin typeface="Arial" pitchFamily="34" charset="0"/>
                <a:cs typeface="Arial" pitchFamily="34" charset="0"/>
              </a:rPr>
              <a:t> (0.5mg </a:t>
            </a:r>
            <a:r>
              <a:rPr lang="en-IN" sz="2800" dirty="0" err="1" smtClean="0">
                <a:latin typeface="Arial" pitchFamily="34" charset="0"/>
                <a:cs typeface="Arial" pitchFamily="34" charset="0"/>
              </a:rPr>
              <a:t>i.m</a:t>
            </a:r>
            <a:r>
              <a:rPr lang="en-IN" sz="2800" dirty="0" smtClean="0">
                <a:latin typeface="Arial" pitchFamily="34" charset="0"/>
                <a:cs typeface="Arial" pitchFamily="34" charset="0"/>
              </a:rPr>
              <a:t>.) or </a:t>
            </a:r>
            <a:r>
              <a:rPr lang="en-IN" sz="2800" dirty="0" err="1" smtClean="0">
                <a:latin typeface="Arial" pitchFamily="34" charset="0"/>
                <a:cs typeface="Arial" pitchFamily="34" charset="0"/>
              </a:rPr>
              <a:t>Glycopyrrolate</a:t>
            </a:r>
            <a:r>
              <a:rPr lang="en-IN" sz="2800" dirty="0" smtClean="0">
                <a:latin typeface="Arial" pitchFamily="34" charset="0"/>
                <a:cs typeface="Arial" pitchFamily="34" charset="0"/>
              </a:rPr>
              <a:t> (0.1-0.3mg </a:t>
            </a:r>
            <a:r>
              <a:rPr lang="en-IN" sz="2800" dirty="0" err="1" smtClean="0">
                <a:latin typeface="Arial" pitchFamily="34" charset="0"/>
                <a:cs typeface="Arial" pitchFamily="34" charset="0"/>
              </a:rPr>
              <a:t>i.m</a:t>
            </a:r>
            <a:r>
              <a:rPr lang="en-IN" sz="2800" dirty="0" smtClean="0">
                <a:latin typeface="Arial" pitchFamily="34" charset="0"/>
                <a:cs typeface="Arial" pitchFamily="34" charset="0"/>
              </a:rPr>
              <a:t>.) one hour before surgery(not used nowadays)</a:t>
            </a:r>
          </a:p>
          <a:p>
            <a:pPr algn="just"/>
            <a:endParaRPr lang="en-IN" sz="2800" dirty="0" smtClean="0">
              <a:latin typeface="Arial" pitchFamily="34" charset="0"/>
              <a:cs typeface="Arial" pitchFamily="34" charset="0"/>
            </a:endParaRPr>
          </a:p>
          <a:p>
            <a:pPr algn="just"/>
            <a:r>
              <a:rPr lang="en-IN" sz="2800" dirty="0" smtClean="0">
                <a:latin typeface="Arial" pitchFamily="34" charset="0"/>
                <a:cs typeface="Arial" pitchFamily="34" charset="0"/>
              </a:rPr>
              <a:t>Reduces salivary &amp; bronchial secretions, vagal </a:t>
            </a:r>
            <a:r>
              <a:rPr lang="en-IN" sz="2800" dirty="0" err="1" smtClean="0">
                <a:latin typeface="Arial" pitchFamily="34" charset="0"/>
                <a:cs typeface="Arial" pitchFamily="34" charset="0"/>
              </a:rPr>
              <a:t>bradycardia</a:t>
            </a:r>
            <a:r>
              <a:rPr lang="en-IN" sz="2800" dirty="0" smtClean="0">
                <a:latin typeface="Arial" pitchFamily="34" charset="0"/>
                <a:cs typeface="Arial" pitchFamily="34" charset="0"/>
              </a:rPr>
              <a:t>, hypotension</a:t>
            </a:r>
          </a:p>
          <a:p>
            <a:pPr algn="just"/>
            <a:endParaRPr lang="en-IN" sz="2800" dirty="0" smtClean="0">
              <a:latin typeface="Arial" pitchFamily="34" charset="0"/>
              <a:cs typeface="Arial" pitchFamily="34" charset="0"/>
            </a:endParaRPr>
          </a:p>
          <a:p>
            <a:pPr algn="just"/>
            <a:r>
              <a:rPr lang="en-IN" sz="2800" dirty="0" err="1" smtClean="0">
                <a:solidFill>
                  <a:srgbClr val="990000"/>
                </a:solidFill>
                <a:latin typeface="Arial" pitchFamily="34" charset="0"/>
                <a:cs typeface="Arial" pitchFamily="34" charset="0"/>
              </a:rPr>
              <a:t>Glycopyrrolate</a:t>
            </a:r>
            <a:r>
              <a:rPr lang="en-IN" sz="2800" dirty="0" smtClean="0">
                <a:solidFill>
                  <a:srgbClr val="990000"/>
                </a:solidFill>
                <a:latin typeface="Arial" pitchFamily="34" charset="0"/>
                <a:cs typeface="Arial" pitchFamily="34" charset="0"/>
              </a:rPr>
              <a:t>(selective peripheral action) acts rapidly, longer acting, potent </a:t>
            </a:r>
            <a:r>
              <a:rPr lang="en-IN" sz="2800" dirty="0" err="1" smtClean="0">
                <a:solidFill>
                  <a:srgbClr val="990000"/>
                </a:solidFill>
                <a:latin typeface="Arial" pitchFamily="34" charset="0"/>
                <a:cs typeface="Arial" pitchFamily="34" charset="0"/>
              </a:rPr>
              <a:t>antisecretory</a:t>
            </a:r>
            <a:r>
              <a:rPr lang="en-IN" sz="2800" dirty="0" smtClean="0">
                <a:solidFill>
                  <a:srgbClr val="990000"/>
                </a:solidFill>
                <a:latin typeface="Arial" pitchFamily="34" charset="0"/>
                <a:cs typeface="Arial" pitchFamily="34" charset="0"/>
              </a:rPr>
              <a:t> agent, prevents vagal </a:t>
            </a:r>
            <a:r>
              <a:rPr lang="en-IN" sz="2800" dirty="0" err="1" smtClean="0">
                <a:solidFill>
                  <a:srgbClr val="990000"/>
                </a:solidFill>
                <a:latin typeface="Arial" pitchFamily="34" charset="0"/>
                <a:cs typeface="Arial" pitchFamily="34" charset="0"/>
              </a:rPr>
              <a:t>bradycardia</a:t>
            </a:r>
            <a:r>
              <a:rPr lang="en-IN" sz="2800" dirty="0" smtClean="0">
                <a:solidFill>
                  <a:srgbClr val="990000"/>
                </a:solidFill>
                <a:latin typeface="Arial" pitchFamily="34" charset="0"/>
                <a:cs typeface="Arial" pitchFamily="34" charset="0"/>
              </a:rPr>
              <a:t> effectively</a:t>
            </a:r>
          </a:p>
        </p:txBody>
      </p:sp>
    </p:spTree>
  </p:cSld>
  <p:clrMapOvr>
    <a:masterClrMapping/>
  </p:clrMapOvr>
  <p:transition>
    <p:fade/>
  </p:transition>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TS010286766">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Theme2">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DD7B888-15D7-4728-B826-5BED7BBBA7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TS010286766</Template>
  <TotalTime>1243</TotalTime>
  <Words>1921</Words>
  <Application>Microsoft Office PowerPoint</Application>
  <PresentationFormat>On-screen Show (4:3)</PresentationFormat>
  <Paragraphs>328</Paragraphs>
  <Slides>35</Slides>
  <Notes>10</Notes>
  <HiddenSlides>0</HiddenSlides>
  <MMClips>0</MMClips>
  <ScaleCrop>false</ScaleCrop>
  <HeadingPairs>
    <vt:vector size="4" baseType="variant">
      <vt:variant>
        <vt:lpstr>Theme</vt:lpstr>
      </vt:variant>
      <vt:variant>
        <vt:i4>5</vt:i4>
      </vt:variant>
      <vt:variant>
        <vt:lpstr>Slide Titles</vt:lpstr>
      </vt:variant>
      <vt:variant>
        <vt:i4>35</vt:i4>
      </vt:variant>
    </vt:vector>
  </HeadingPairs>
  <TitlesOfParts>
    <vt:vector size="40" baseType="lpstr">
      <vt:lpstr>TS010286766</vt:lpstr>
      <vt:lpstr>White with Courier font for code slides</vt:lpstr>
      <vt:lpstr>Theme2</vt:lpstr>
      <vt:lpstr>Profile</vt:lpstr>
      <vt:lpstr>Solstice</vt:lpstr>
      <vt:lpstr>PREANAESTHETIC MEDICATION &amp; I/V ANAESTHETIC AGENTS</vt:lpstr>
      <vt:lpstr>Overview </vt:lpstr>
      <vt:lpstr>Preanaesthetic medication</vt:lpstr>
      <vt:lpstr>Aims </vt:lpstr>
      <vt:lpstr>Aims(contd.)</vt:lpstr>
      <vt:lpstr>Drugs used for preanesthetic medication</vt:lpstr>
      <vt:lpstr>PowerPoint Presentation</vt:lpstr>
      <vt:lpstr>PowerPoint Presentation</vt:lpstr>
      <vt:lpstr>PowerPoint Presentation</vt:lpstr>
      <vt:lpstr>PowerPoint Presentation</vt:lpstr>
      <vt:lpstr>PowerPoint Presentation</vt:lpstr>
      <vt:lpstr>GENERAL  ANAESTHETICS </vt:lpstr>
      <vt:lpstr>PowerPoint Presentation</vt:lpstr>
      <vt:lpstr>PowerPoint Presentation</vt:lpstr>
      <vt:lpstr>PowerPoint Presentation</vt:lpstr>
      <vt:lpstr>Pharmacokinetics </vt:lpstr>
      <vt:lpstr>PowerPoint Presentation</vt:lpstr>
      <vt:lpstr>PowerPoint Presentation</vt:lpstr>
      <vt:lpstr>PowerPoint Presentation</vt:lpstr>
      <vt:lpstr>PowerPoint Presentation</vt:lpstr>
      <vt:lpstr>   Mechanism of Anaesthesia </vt:lpstr>
      <vt:lpstr>PowerPoint Presentation</vt:lpstr>
      <vt:lpstr>Intravenous anaesthetics</vt:lpstr>
      <vt:lpstr>PowerPoint Presentation</vt:lpstr>
      <vt:lpstr>Propofol</vt:lpstr>
      <vt:lpstr>PowerPoint Presentation</vt:lpstr>
      <vt:lpstr>Ketamine</vt:lpstr>
      <vt:lpstr>PowerPoint Presentation</vt:lpstr>
      <vt:lpstr>Fentanyl</vt:lpstr>
      <vt:lpstr>PowerPoint Presentation</vt:lpstr>
      <vt:lpstr>Complications of Anaesthesia </vt:lpstr>
      <vt:lpstr>Balanced anaesthesia</vt:lpstr>
      <vt:lpstr>Summary </vt:lpstr>
      <vt:lpstr>References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PREANAESTHETIC MEDICATION &amp; GENERAL ANAESTHETIC AGENTS</dc:title>
  <dc:creator>Swarnank</dc:creator>
  <cp:lastModifiedBy>dell</cp:lastModifiedBy>
  <cp:revision>178</cp:revision>
  <dcterms:created xsi:type="dcterms:W3CDTF">2014-09-23T14:43:18Z</dcterms:created>
  <dcterms:modified xsi:type="dcterms:W3CDTF">2015-08-24T07:51:56Z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TC102867669990</vt:lpwstr>
  </property>
</Properties>
</file>