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80" r:id="rId2"/>
    <p:sldId id="281" r:id="rId3"/>
    <p:sldId id="308" r:id="rId4"/>
    <p:sldId id="309" r:id="rId5"/>
    <p:sldId id="310" r:id="rId6"/>
    <p:sldId id="311" r:id="rId7"/>
    <p:sldId id="312" r:id="rId8"/>
    <p:sldId id="315" r:id="rId9"/>
    <p:sldId id="317" r:id="rId10"/>
    <p:sldId id="319" r:id="rId11"/>
    <p:sldId id="320" r:id="rId12"/>
    <p:sldId id="322" r:id="rId13"/>
    <p:sldId id="306" r:id="rId14"/>
    <p:sldId id="282" r:id="rId15"/>
    <p:sldId id="283" r:id="rId16"/>
    <p:sldId id="256" r:id="rId17"/>
    <p:sldId id="258" r:id="rId18"/>
    <p:sldId id="260" r:id="rId19"/>
    <p:sldId id="259" r:id="rId20"/>
    <p:sldId id="257" r:id="rId21"/>
    <p:sldId id="284" r:id="rId22"/>
    <p:sldId id="285" r:id="rId23"/>
    <p:sldId id="286" r:id="rId24"/>
    <p:sldId id="289" r:id="rId25"/>
    <p:sldId id="307" r:id="rId26"/>
    <p:sldId id="288" r:id="rId27"/>
    <p:sldId id="274" r:id="rId28"/>
    <p:sldId id="300" r:id="rId29"/>
    <p:sldId id="304" r:id="rId30"/>
    <p:sldId id="305" r:id="rId31"/>
    <p:sldId id="263" r:id="rId32"/>
    <p:sldId id="291" r:id="rId33"/>
    <p:sldId id="262" r:id="rId34"/>
    <p:sldId id="293" r:id="rId35"/>
    <p:sldId id="302" r:id="rId36"/>
    <p:sldId id="261" r:id="rId37"/>
    <p:sldId id="287" r:id="rId38"/>
    <p:sldId id="292" r:id="rId39"/>
    <p:sldId id="294" r:id="rId40"/>
    <p:sldId id="267" r:id="rId41"/>
    <p:sldId id="268" r:id="rId42"/>
    <p:sldId id="295" r:id="rId43"/>
    <p:sldId id="296" r:id="rId44"/>
    <p:sldId id="297" r:id="rId45"/>
    <p:sldId id="278" r:id="rId46"/>
    <p:sldId id="276" r:id="rId47"/>
    <p:sldId id="266" r:id="rId48"/>
    <p:sldId id="271" r:id="rId49"/>
    <p:sldId id="272" r:id="rId50"/>
    <p:sldId id="279" r:id="rId51"/>
    <p:sldId id="275" r:id="rId52"/>
    <p:sldId id="277"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5" d="100"/>
          <a:sy n="65" d="100"/>
        </p:scale>
        <p:origin x="-1536"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18042E-FC19-41C6-8CD0-2792F327DE64}" type="datetimeFigureOut">
              <a:rPr lang="en-US" smtClean="0"/>
              <a:pPr/>
              <a:t>2/20/2015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0C1A7F-2C2A-4E81-ACAF-5970F1EF41F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2969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69852AD7-131A-45B0-A08A-B041A2B87243}" type="slidenum">
              <a:rPr lang="en-US" sz="1200"/>
              <a:pPr/>
              <a:t>3</a:t>
            </a:fld>
            <a:endParaRPr lang="en-US" sz="1200"/>
          </a:p>
        </p:txBody>
      </p:sp>
      <p:sp>
        <p:nvSpPr>
          <p:cNvPr id="29700" name="Rectangle 2"/>
          <p:cNvSpPr>
            <a:spLocks noGrp="1" noRot="1" noChangeAspect="1" noChangeArrowheads="1" noTextEdit="1"/>
          </p:cNvSpPr>
          <p:nvPr>
            <p:ph type="sldImg"/>
          </p:nvPr>
        </p:nvSpPr>
        <p:spPr>
          <a:solidFill>
            <a:srgbClr val="FFFFFF"/>
          </a:solidFill>
          <a:ln/>
        </p:spPr>
      </p:sp>
      <p:sp>
        <p:nvSpPr>
          <p:cNvPr id="2970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498" tIns="45249" rIns="90498" bIns="45249"/>
          <a:lstStyle/>
          <a:p>
            <a:pPr eaLnBrk="1" hangingPunct="1"/>
            <a:r>
              <a:rPr lang="en-US" smtClean="0">
                <a:latin typeface="Arial" charset="0"/>
              </a:rPr>
              <a:t>Wheater’s Functional Histology; 5</a:t>
            </a:r>
            <a:r>
              <a:rPr lang="en-US" baseline="30000" smtClean="0">
                <a:latin typeface="Arial" charset="0"/>
              </a:rPr>
              <a:t>th</a:t>
            </a:r>
            <a:r>
              <a:rPr lang="en-US" smtClean="0">
                <a:latin typeface="Arial" charset="0"/>
              </a:rPr>
              <a:t> edition, 2006, Young, Lowe, Stevens and Heath; Churchill Livingstone Elsevier, Fig 7.4d</a:t>
            </a:r>
            <a:endParaRPr lang="en-US" smtClean="0"/>
          </a:p>
          <a:p>
            <a:pPr eaLnBrk="1" hangingPunct="1"/>
            <a:r>
              <a:rPr lang="en-US" smtClean="0"/>
              <a:t>Nervous tissue is the third of the four basic tissue types. Neurons have many cytoplasmic processes, and are best appreciated with special stains that employ heavy metal impregnation. These classic neuronal stains were developed by the pioneers of neuroanatomy: Ramon y Cajal and Golgi. Both neurons and supporting glia arise from the embryonic neuroectoderm.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9728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0BDE910E-681B-40CC-8BA3-BD1AE179C380}" type="slidenum">
              <a:rPr lang="en-US" sz="1200"/>
              <a:pPr/>
              <a:t>12</a:t>
            </a:fld>
            <a:endParaRPr lang="en-US" sz="1200"/>
          </a:p>
        </p:txBody>
      </p:sp>
      <p:sp>
        <p:nvSpPr>
          <p:cNvPr id="97284" name="Rectangle 2"/>
          <p:cNvSpPr>
            <a:spLocks noGrp="1" noRot="1" noChangeAspect="1" noChangeArrowheads="1" noTextEdit="1"/>
          </p:cNvSpPr>
          <p:nvPr>
            <p:ph type="sldImg"/>
          </p:nvPr>
        </p:nvSpPr>
        <p:spPr>
          <a:solidFill>
            <a:srgbClr val="FFFFFF"/>
          </a:solidFill>
          <a:ln/>
        </p:spPr>
      </p:sp>
      <p:sp>
        <p:nvSpPr>
          <p:cNvPr id="9728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498" tIns="45249" rIns="90498" bIns="45249"/>
          <a:lstStyle/>
          <a:p>
            <a:pPr eaLnBrk="1" hangingPunct="1"/>
            <a:r>
              <a:rPr lang="en-US" smtClean="0">
                <a:latin typeface="Arial" charset="0"/>
              </a:rPr>
              <a:t>Wheater’s Functional Histology; 5</a:t>
            </a:r>
            <a:r>
              <a:rPr lang="en-US" baseline="30000" smtClean="0">
                <a:latin typeface="Arial" charset="0"/>
              </a:rPr>
              <a:t>th</a:t>
            </a:r>
            <a:r>
              <a:rPr lang="en-US" smtClean="0">
                <a:latin typeface="Arial" charset="0"/>
              </a:rPr>
              <a:t> edition, 2006, Young, Lowe, Stevens and Heath; Churchill Livingstone Elsevier; Fig 7.5b</a:t>
            </a:r>
            <a:endParaRPr lang="en-US" sz="900" smtClean="0"/>
          </a:p>
          <a:p>
            <a:pPr eaLnBrk="1" hangingPunct="1"/>
            <a:r>
              <a:rPr lang="en-US" sz="900" smtClean="0"/>
              <a:t>S, Schwann cell; F, fibroblast; A, axon; C, connective tissue (endoneurium). Unmyelinated (or non-myelinated) fibers include autonomic nerve fibers and sensory fibers carrying pain inputs. Each Schwann cell can enwrap several fibers.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10957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D6E278F2-EDF1-4833-B0E9-442D63C3B334}" type="slidenum">
              <a:rPr lang="en-US" sz="1200"/>
              <a:pPr/>
              <a:t>13</a:t>
            </a:fld>
            <a:endParaRPr lang="en-US" sz="1200"/>
          </a:p>
        </p:txBody>
      </p:sp>
      <p:sp>
        <p:nvSpPr>
          <p:cNvPr id="109572" name="Rectangle 2"/>
          <p:cNvSpPr>
            <a:spLocks noGrp="1" noRot="1" noChangeAspect="1" noChangeArrowheads="1" noTextEdit="1"/>
          </p:cNvSpPr>
          <p:nvPr>
            <p:ph type="sldImg"/>
          </p:nvPr>
        </p:nvSpPr>
        <p:spPr>
          <a:ln/>
        </p:spPr>
      </p:sp>
      <p:sp>
        <p:nvSpPr>
          <p:cNvPr id="10957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solidFill>
                  <a:srgbClr val="000000"/>
                </a:solidFill>
                <a:latin typeface="Lucida Grande" charset="0"/>
              </a:rPr>
              <a:t>Human Histology, 2</a:t>
            </a:r>
            <a:r>
              <a:rPr lang="en-US" baseline="30000" smtClean="0">
                <a:solidFill>
                  <a:srgbClr val="000000"/>
                </a:solidFill>
                <a:latin typeface="Lucida Grande" charset="0"/>
              </a:rPr>
              <a:t>nd</a:t>
            </a:r>
            <a:r>
              <a:rPr lang="en-US" smtClean="0">
                <a:solidFill>
                  <a:srgbClr val="000000"/>
                </a:solidFill>
                <a:latin typeface="Lucida Grande" charset="0"/>
              </a:rPr>
              <a:t> edition, Stevens and Lowe, Mosby ; Fig.6.3</a:t>
            </a:r>
          </a:p>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10342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498A9534-5626-4B01-BAD4-581DD5F5E914}" type="slidenum">
              <a:rPr lang="en-US" sz="1200"/>
              <a:pPr/>
              <a:t>29</a:t>
            </a:fld>
            <a:endParaRPr lang="en-US" sz="1200"/>
          </a:p>
        </p:txBody>
      </p:sp>
      <p:sp>
        <p:nvSpPr>
          <p:cNvPr id="103428" name="Rectangle 2"/>
          <p:cNvSpPr>
            <a:spLocks noGrp="1" noRot="1" noChangeAspect="1" noChangeArrowheads="1" noTextEdit="1"/>
          </p:cNvSpPr>
          <p:nvPr>
            <p:ph type="sldImg"/>
          </p:nvPr>
        </p:nvSpPr>
        <p:spPr>
          <a:ln/>
        </p:spPr>
      </p:sp>
      <p:sp>
        <p:nvSpPr>
          <p:cNvPr id="10342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solidFill>
                  <a:srgbClr val="000000"/>
                </a:solidFill>
                <a:latin typeface="Lucida Grande" charset="0"/>
              </a:rPr>
              <a:t>Human Histology, 2</a:t>
            </a:r>
            <a:r>
              <a:rPr lang="en-US" baseline="30000" smtClean="0">
                <a:solidFill>
                  <a:srgbClr val="000000"/>
                </a:solidFill>
                <a:latin typeface="Lucida Grande" charset="0"/>
              </a:rPr>
              <a:t>nd</a:t>
            </a:r>
            <a:r>
              <a:rPr lang="en-US" smtClean="0">
                <a:solidFill>
                  <a:srgbClr val="000000"/>
                </a:solidFill>
                <a:latin typeface="Lucida Grande" charset="0"/>
              </a:rPr>
              <a:t> edition, Stevens and Lowe, Mosby ; </a:t>
            </a:r>
            <a:r>
              <a:rPr lang="en-US" smtClean="0"/>
              <a:t>Fig. 6.20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10547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ABA3BC75-7BD6-497C-9317-72F8401AFF37}" type="slidenum">
              <a:rPr lang="en-US" sz="1200"/>
              <a:pPr/>
              <a:t>30</a:t>
            </a:fld>
            <a:endParaRPr lang="en-US" sz="1200"/>
          </a:p>
        </p:txBody>
      </p:sp>
      <p:sp>
        <p:nvSpPr>
          <p:cNvPr id="105476" name="Rectangle 2"/>
          <p:cNvSpPr>
            <a:spLocks noGrp="1" noRot="1" noChangeAspect="1" noChangeArrowheads="1" noTextEdit="1"/>
          </p:cNvSpPr>
          <p:nvPr>
            <p:ph type="sldImg"/>
          </p:nvPr>
        </p:nvSpPr>
        <p:spPr>
          <a:solidFill>
            <a:srgbClr val="FFFFFF"/>
          </a:solidFill>
          <a:ln/>
        </p:spPr>
      </p:sp>
      <p:sp>
        <p:nvSpPr>
          <p:cNvPr id="10547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498" tIns="45249" rIns="90498" bIns="45249"/>
          <a:lstStyle/>
          <a:p>
            <a:pPr eaLnBrk="1" hangingPunct="1"/>
            <a:r>
              <a:rPr lang="en-US" smtClean="0">
                <a:latin typeface="Arial" charset="0"/>
              </a:rPr>
              <a:t>Basic Histology – Text &amp; Atlas; 10</a:t>
            </a:r>
            <a:r>
              <a:rPr lang="en-US" baseline="30000" smtClean="0">
                <a:latin typeface="Arial" charset="0"/>
              </a:rPr>
              <a:t>th</a:t>
            </a:r>
            <a:r>
              <a:rPr lang="en-US" smtClean="0">
                <a:latin typeface="Arial" charset="0"/>
              </a:rPr>
              <a:t> edition, 2003; Junqueira and Carneiro, Lange McGraw-Hill; </a:t>
            </a:r>
            <a:r>
              <a:rPr lang="en-US" smtClean="0"/>
              <a:t>Fig 9-34</a:t>
            </a:r>
          </a:p>
          <a:p>
            <a:pPr eaLnBrk="1" hangingPunct="1"/>
            <a:r>
              <a:rPr lang="en-US" smtClean="0"/>
              <a:t>Endoneurium surrounds individual axons (nerve fibers) within a fascicle, perineurium surrounds bundles (fascicles) of nerve fibers, epineurium surrounds fascicles and forms a denser sheath around the entire nerve. </a:t>
            </a:r>
          </a:p>
          <a:p>
            <a:pPr eaLnBrk="1" hangingPunct="1"/>
            <a:r>
              <a:rPr lang="en-US" smtClean="0"/>
              <a:t>Perineurial cells are derived from fibroblasts.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0C1A7F-2C2A-4E81-ACAF-5970F1EF41FB}" type="slidenum">
              <a:rPr lang="en-US" smtClean="0"/>
              <a:pPr/>
              <a:t>35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3379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B7764422-8BD8-465A-8203-455883421120}" type="slidenum">
              <a:rPr lang="en-US" sz="1200"/>
              <a:pPr/>
              <a:t>4</a:t>
            </a:fld>
            <a:endParaRPr lang="en-US" sz="1200"/>
          </a:p>
        </p:txBody>
      </p:sp>
      <p:sp>
        <p:nvSpPr>
          <p:cNvPr id="33796" name="Rectangle 2"/>
          <p:cNvSpPr>
            <a:spLocks noGrp="1" noRot="1" noChangeAspect="1" noChangeArrowheads="1" noTextEdit="1"/>
          </p:cNvSpPr>
          <p:nvPr>
            <p:ph type="sldImg"/>
          </p:nvPr>
        </p:nvSpPr>
        <p:spPr>
          <a:ln/>
        </p:spPr>
      </p:sp>
      <p:sp>
        <p:nvSpPr>
          <p:cNvPr id="3379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solidFill>
                  <a:srgbClr val="000000"/>
                </a:solidFill>
                <a:latin typeface="Lucida Grande" charset="0"/>
              </a:rPr>
              <a:t>Human Histology, 2</a:t>
            </a:r>
            <a:r>
              <a:rPr lang="en-US" baseline="30000" smtClean="0">
                <a:solidFill>
                  <a:srgbClr val="000000"/>
                </a:solidFill>
                <a:latin typeface="Lucida Grande" charset="0"/>
              </a:rPr>
              <a:t>nd</a:t>
            </a:r>
            <a:r>
              <a:rPr lang="en-US" smtClean="0">
                <a:solidFill>
                  <a:srgbClr val="000000"/>
                </a:solidFill>
                <a:latin typeface="Lucida Grande" charset="0"/>
              </a:rPr>
              <a:t> edition, Stevens and Lowe, Mosby; Fig. 6-1</a:t>
            </a:r>
          </a:p>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3584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C0F5DE31-E889-48B9-A498-1EA47337402F}" type="slidenum">
              <a:rPr lang="en-US" sz="1200"/>
              <a:pPr/>
              <a:t>5</a:t>
            </a:fld>
            <a:endParaRPr lang="en-US" sz="1200"/>
          </a:p>
        </p:txBody>
      </p:sp>
      <p:sp>
        <p:nvSpPr>
          <p:cNvPr id="35844" name="Rectangle 2"/>
          <p:cNvSpPr>
            <a:spLocks noGrp="1" noRot="1" noChangeAspect="1" noChangeArrowheads="1"/>
          </p:cNvSpPr>
          <p:nvPr>
            <p:ph type="sldImg"/>
          </p:nvPr>
        </p:nvSpPr>
        <p:spPr>
          <a:solidFill>
            <a:srgbClr val="FFFFFF"/>
          </a:solidFill>
          <a:ln/>
        </p:spPr>
      </p:sp>
      <p:sp>
        <p:nvSpPr>
          <p:cNvPr id="3584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charset="0"/>
              </a:rPr>
              <a:t>Color Atlas of Basic Histology; 1993; Berman; </a:t>
            </a:r>
            <a:r>
              <a:rPr lang="en-US" dirty="0" err="1" smtClean="0">
                <a:latin typeface="Arial" charset="0"/>
              </a:rPr>
              <a:t>Appelton</a:t>
            </a:r>
            <a:r>
              <a:rPr lang="en-US" dirty="0" smtClean="0">
                <a:latin typeface="Arial" charset="0"/>
              </a:rPr>
              <a:t> and Lange; </a:t>
            </a:r>
            <a:r>
              <a:rPr lang="en-US" dirty="0" smtClean="0"/>
              <a:t>Fig 6-4</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3789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4E395F69-FE75-4FE1-BB80-6B6C531130F9}" type="slidenum">
              <a:rPr lang="en-US" sz="1200"/>
              <a:pPr/>
              <a:t>6</a:t>
            </a:fld>
            <a:endParaRPr lang="en-US" sz="1200"/>
          </a:p>
        </p:txBody>
      </p:sp>
      <p:sp>
        <p:nvSpPr>
          <p:cNvPr id="37892" name="Rectangle 2"/>
          <p:cNvSpPr>
            <a:spLocks noGrp="1" noRot="1" noChangeAspect="1" noChangeArrowheads="1" noTextEdit="1"/>
          </p:cNvSpPr>
          <p:nvPr>
            <p:ph type="sldImg"/>
          </p:nvPr>
        </p:nvSpPr>
        <p:spPr>
          <a:ln/>
        </p:spPr>
      </p:sp>
      <p:sp>
        <p:nvSpPr>
          <p:cNvPr id="3789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latin typeface="Arial" charset="0"/>
              </a:rPr>
              <a:t>Cell and Tissue Ultrastructure – A Functional Perspective; 1993; Cross and Mercer, Freeman and Co.; </a:t>
            </a:r>
            <a:r>
              <a:rPr lang="en-US" smtClean="0"/>
              <a:t>Page 127</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5222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CFDEC1BE-B3CF-4B8D-8015-965277D4FED9}" type="slidenum">
              <a:rPr lang="en-US" sz="1200"/>
              <a:pPr/>
              <a:t>7</a:t>
            </a:fld>
            <a:endParaRPr lang="en-US" sz="1200"/>
          </a:p>
        </p:txBody>
      </p:sp>
      <p:sp>
        <p:nvSpPr>
          <p:cNvPr id="52228" name="Rectangle 2"/>
          <p:cNvSpPr>
            <a:spLocks noGrp="1" noRot="1" noChangeAspect="1" noChangeArrowheads="1"/>
          </p:cNvSpPr>
          <p:nvPr>
            <p:ph type="sldImg"/>
          </p:nvPr>
        </p:nvSpPr>
        <p:spPr>
          <a:solidFill>
            <a:srgbClr val="FFFFFF"/>
          </a:solidFill>
          <a:ln/>
        </p:spPr>
      </p:sp>
      <p:sp>
        <p:nvSpPr>
          <p:cNvPr id="5222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solidFill>
                  <a:srgbClr val="000000"/>
                </a:solidFill>
                <a:latin typeface="Lucida Grande" charset="0"/>
              </a:rPr>
              <a:t>Human Histology, 2</a:t>
            </a:r>
            <a:r>
              <a:rPr lang="en-US" baseline="30000" smtClean="0">
                <a:solidFill>
                  <a:srgbClr val="000000"/>
                </a:solidFill>
                <a:latin typeface="Lucida Grande" charset="0"/>
              </a:rPr>
              <a:t>nd</a:t>
            </a:r>
            <a:r>
              <a:rPr lang="en-US" smtClean="0">
                <a:solidFill>
                  <a:srgbClr val="000000"/>
                </a:solidFill>
                <a:latin typeface="Lucida Grande" charset="0"/>
              </a:rPr>
              <a:t> edition, Stevens and Lowe, Mosby </a:t>
            </a:r>
            <a:r>
              <a:rPr lang="en-US" smtClean="0"/>
              <a:t>; Fig 6.7</a:t>
            </a:r>
          </a:p>
          <a:p>
            <a:pPr eaLnBrk="1" hangingPunct="1"/>
            <a:r>
              <a:rPr lang="en-US" smtClean="0"/>
              <a:t>and</a:t>
            </a:r>
          </a:p>
          <a:p>
            <a:pPr eaLnBrk="1" hangingPunct="1"/>
            <a:r>
              <a:rPr lang="en-US" smtClean="0">
                <a:solidFill>
                  <a:srgbClr val="000000"/>
                </a:solidFill>
              </a:rPr>
              <a:t>The Molecular Biology of the Cell by B. Alberts et al., 4</a:t>
            </a:r>
            <a:r>
              <a:rPr lang="en-US" baseline="30000" smtClean="0">
                <a:solidFill>
                  <a:srgbClr val="000000"/>
                </a:solidFill>
              </a:rPr>
              <a:t>th</a:t>
            </a:r>
            <a:r>
              <a:rPr lang="en-US" smtClean="0">
                <a:solidFill>
                  <a:srgbClr val="000000"/>
                </a:solidFill>
              </a:rPr>
              <a:t> edition, 2002, Garland Science</a:t>
            </a:r>
          </a:p>
          <a:p>
            <a:pPr eaLnBrk="1" hangingPunct="1"/>
            <a:r>
              <a:rPr lang="en-US" smtClean="0"/>
              <a:t>Fig. 11-38 A motor neuron in the spinal cord.  Panel B courtesy of Olaf Mundigl and Pietro de Camilli</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6246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5768BB9D-537F-42E0-8F5D-D66F152F9611}" type="slidenum">
              <a:rPr lang="en-US" sz="1200"/>
              <a:pPr/>
              <a:t>8</a:t>
            </a:fld>
            <a:endParaRPr lang="en-US" sz="1200"/>
          </a:p>
        </p:txBody>
      </p:sp>
      <p:sp>
        <p:nvSpPr>
          <p:cNvPr id="62468" name="Rectangle 2"/>
          <p:cNvSpPr>
            <a:spLocks noGrp="1" noRot="1" noChangeAspect="1" noChangeArrowheads="1"/>
          </p:cNvSpPr>
          <p:nvPr>
            <p:ph type="sldImg"/>
          </p:nvPr>
        </p:nvSpPr>
        <p:spPr>
          <a:solidFill>
            <a:srgbClr val="FFFFFF"/>
          </a:solidFill>
          <a:ln/>
        </p:spPr>
      </p:sp>
      <p:sp>
        <p:nvSpPr>
          <p:cNvPr id="6246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Diagram from Kelley, Kaye and </a:t>
            </a:r>
            <a:r>
              <a:rPr lang="en-US" dirty="0" err="1" smtClean="0"/>
              <a:t>Pawlina</a:t>
            </a:r>
            <a:r>
              <a:rPr lang="en-US" dirty="0" smtClean="0"/>
              <a:t>, "Histology, a Text and Atlas," 4th ed., page 284.  Neuron-Ross4-284.tif.</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8499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D1AA8E35-2048-4F85-81BC-15B247358F25}" type="slidenum">
              <a:rPr lang="en-US" sz="1200"/>
              <a:pPr/>
              <a:t>9</a:t>
            </a:fld>
            <a:endParaRPr lang="en-US" sz="1200"/>
          </a:p>
        </p:txBody>
      </p:sp>
      <p:sp>
        <p:nvSpPr>
          <p:cNvPr id="84996" name="Rectangle 2"/>
          <p:cNvSpPr>
            <a:spLocks noGrp="1" noRot="1" noChangeAspect="1" noChangeArrowheads="1" noTextEdit="1"/>
          </p:cNvSpPr>
          <p:nvPr>
            <p:ph type="sldImg"/>
          </p:nvPr>
        </p:nvSpPr>
        <p:spPr>
          <a:solidFill>
            <a:srgbClr val="FFFFFF"/>
          </a:solidFill>
          <a:ln/>
        </p:spPr>
      </p:sp>
      <p:sp>
        <p:nvSpPr>
          <p:cNvPr id="8499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498" tIns="45249" rIns="90498" bIns="45249"/>
          <a:lstStyle/>
          <a:p>
            <a:pPr eaLnBrk="1" hangingPunct="1"/>
            <a:r>
              <a:rPr lang="en-US" smtClean="0">
                <a:latin typeface="Arial" charset="0"/>
              </a:rPr>
              <a:t>Wheater’s Functional Histology; 5</a:t>
            </a:r>
            <a:r>
              <a:rPr lang="en-US" baseline="30000" smtClean="0">
                <a:latin typeface="Arial" charset="0"/>
              </a:rPr>
              <a:t>th</a:t>
            </a:r>
            <a:r>
              <a:rPr lang="en-US" smtClean="0">
                <a:latin typeface="Arial" charset="0"/>
              </a:rPr>
              <a:t> edition, Young, Lowe, Stevens and Heath; Churchill Livingstone, Fig. 7.6</a:t>
            </a:r>
          </a:p>
          <a:p>
            <a:pPr eaLnBrk="1" hangingPunct="1"/>
            <a:r>
              <a:rPr lang="en-US" smtClean="0"/>
              <a:t>A, axon; S, Schwann cell nucleus. </a:t>
            </a:r>
          </a:p>
          <a:p>
            <a:pPr eaLnBrk="1" hangingPunct="1"/>
            <a:r>
              <a:rPr lang="en-US" smtClean="0"/>
              <a:t>Demyelinating diseases result in decreased or lost ability to transmit electrical signals along nerve fibers. Guillain-Barre syndrome is the most common life-treatening disease of PNS. It is characterized by inflammatory response around nerve fibers (accumulation of plasma cells, lymphocytes, macrophages around and within nerves, consistent with a T-cell mediated immune response against myelin. Can be triggered by a respiratory or gastrointestinal viral infection, but the etiology is not known. The symptoms include tingling or crawling sensation, ascending weakness or paralysis, loss of muscle coordination and loss of cutaneous sensation.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9113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017CF663-EA75-460E-A201-0372BE9C3995}" type="slidenum">
              <a:rPr lang="en-US" sz="1200"/>
              <a:pPr/>
              <a:t>10</a:t>
            </a:fld>
            <a:endParaRPr lang="en-US" sz="1200"/>
          </a:p>
        </p:txBody>
      </p:sp>
      <p:sp>
        <p:nvSpPr>
          <p:cNvPr id="91140" name="Rectangle 2"/>
          <p:cNvSpPr>
            <a:spLocks noGrp="1" noRot="1" noChangeAspect="1" noChangeArrowheads="1" noTextEdit="1"/>
          </p:cNvSpPr>
          <p:nvPr>
            <p:ph type="sldImg"/>
          </p:nvPr>
        </p:nvSpPr>
        <p:spPr>
          <a:solidFill>
            <a:srgbClr val="FFFFFF"/>
          </a:solidFill>
          <a:ln/>
        </p:spPr>
      </p:sp>
      <p:sp>
        <p:nvSpPr>
          <p:cNvPr id="9114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498" tIns="45249" rIns="90498" bIns="45249"/>
          <a:lstStyle/>
          <a:p>
            <a:pPr eaLnBrk="1" hangingPunct="1"/>
            <a:r>
              <a:rPr lang="en-US" smtClean="0"/>
              <a:t>A single Schwann cell produces a single segment of myelin sheath along an individual nerve fiber. In contrast, each myelinating glial cell in the central nervous system, called oligodendrocytes, can myelinate up to 50 individual axons.</a:t>
            </a:r>
          </a:p>
          <a:p>
            <a:pPr eaLnBrk="1" hangingPunct="1"/>
            <a:endParaRPr lang="en-US" smtClean="0"/>
          </a:p>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8909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64080B31-5D58-48F0-82FE-67E8CF68693C}" type="slidenum">
              <a:rPr lang="en-US" sz="1200"/>
              <a:pPr/>
              <a:t>11</a:t>
            </a:fld>
            <a:endParaRPr lang="en-US" sz="1200"/>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latin typeface="Arial" charset="0"/>
              </a:rPr>
              <a:t>Color Atlas of Histology; 1992; Erlandsen and Magney; Mosby Book; </a:t>
            </a:r>
            <a:r>
              <a:rPr lang="en-US" smtClean="0"/>
              <a:t>Fig. 9-13</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91E8344-92AB-440D-BB9D-50E01C344BF3}" type="slidenum">
              <a:rPr lang="en-US"/>
              <a:pPr/>
              <a:t>‹#›</a:t>
            </a:fld>
            <a:endParaRPr lang="en-US"/>
          </a:p>
        </p:txBody>
      </p:sp>
    </p:spTree>
    <p:extLst>
      <p:ext uri="{BB962C8B-B14F-4D97-AF65-F5344CB8AC3E}">
        <p14:creationId xmlns:p14="http://schemas.microsoft.com/office/powerpoint/2010/main" xmlns="" val="41528607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2/20/2015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2/20/2015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8.jpeg"/><Relationship Id="rId7" Type="http://schemas.openxmlformats.org/officeDocument/2006/relationships/image" Target="../media/image34.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6.xml"/><Relationship Id="rId4" Type="http://schemas.openxmlformats.org/officeDocument/2006/relationships/image" Target="../media/image48.gif"/></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gi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7200" dirty="0" smtClean="0"/>
              <a:t>Nervous Tissue</a:t>
            </a:r>
            <a:endParaRPr lang="en-US" sz="7200" dirty="0"/>
          </a:p>
        </p:txBody>
      </p:sp>
      <p:sp>
        <p:nvSpPr>
          <p:cNvPr id="5" name="Subtitle 4"/>
          <p:cNvSpPr>
            <a:spLocks noGrp="1"/>
          </p:cNvSpPr>
          <p:nvPr>
            <p:ph type="subTitle" idx="1"/>
          </p:nvPr>
        </p:nvSpPr>
        <p:spPr/>
        <p:txBody>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838200" y="609600"/>
            <a:ext cx="7162800" cy="1143000"/>
          </a:xfrm>
        </p:spPr>
        <p:txBody>
          <a:bodyPr>
            <a:normAutofit fontScale="90000"/>
          </a:bodyPr>
          <a:lstStyle/>
          <a:p>
            <a:pPr eaLnBrk="1" hangingPunct="1"/>
            <a:r>
              <a:rPr lang="en-US" sz="4000" smtClean="0"/>
              <a:t>Each Schwann cell myelinates a single internode</a:t>
            </a:r>
          </a:p>
        </p:txBody>
      </p:sp>
      <p:sp>
        <p:nvSpPr>
          <p:cNvPr id="266243" name="Text Box 3"/>
          <p:cNvSpPr txBox="1">
            <a:spLocks noChangeArrowheads="1"/>
          </p:cNvSpPr>
          <p:nvPr/>
        </p:nvSpPr>
        <p:spPr bwMode="auto">
          <a:xfrm>
            <a:off x="1676400" y="3946525"/>
            <a:ext cx="4572000" cy="396875"/>
          </a:xfrm>
          <a:prstGeom prst="rect">
            <a:avLst/>
          </a:prstGeom>
          <a:noFill/>
          <a:ln w="9525">
            <a:noFill/>
            <a:miter lim="800000"/>
            <a:headEnd/>
            <a:tailEnd/>
          </a:ln>
          <a:effectLst/>
        </p:spPr>
        <p:txBody>
          <a:bodyPr anchor="b">
            <a:spAutoFit/>
          </a:bodyPr>
          <a:lstStyle/>
          <a:p>
            <a:pPr eaLnBrk="1" hangingPunct="1">
              <a:spcBef>
                <a:spcPct val="50000"/>
              </a:spcBef>
              <a:defRPr/>
            </a:pPr>
            <a:endParaRPr lang="en-US" sz="2000" b="1">
              <a:solidFill>
                <a:srgbClr val="FFFF00"/>
              </a:solidFill>
              <a:effectLst>
                <a:outerShdw blurRad="38100" dist="38100" dir="2700000" algn="tl">
                  <a:srgbClr val="000000"/>
                </a:outerShdw>
              </a:effectLst>
              <a:latin typeface="Arial" charset="0"/>
              <a:ea typeface="+mn-ea"/>
            </a:endParaRPr>
          </a:p>
        </p:txBody>
      </p:sp>
      <p:sp>
        <p:nvSpPr>
          <p:cNvPr id="266244" name="Text Box 4"/>
          <p:cNvSpPr txBox="1">
            <a:spLocks noChangeArrowheads="1"/>
          </p:cNvSpPr>
          <p:nvPr/>
        </p:nvSpPr>
        <p:spPr bwMode="auto">
          <a:xfrm>
            <a:off x="2286000" y="5029200"/>
            <a:ext cx="4343400" cy="1373188"/>
          </a:xfrm>
          <a:prstGeom prst="rect">
            <a:avLst/>
          </a:prstGeom>
          <a:noFill/>
          <a:ln w="9525">
            <a:noFill/>
            <a:miter lim="800000"/>
            <a:headEnd/>
            <a:tailEnd/>
          </a:ln>
          <a:effectLst/>
        </p:spPr>
        <p:txBody>
          <a:bodyPr anchor="b">
            <a:spAutoFit/>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pPr algn="ctr" eaLnBrk="1" hangingPunct="1">
              <a:spcBef>
                <a:spcPct val="50000"/>
              </a:spcBef>
            </a:pPr>
            <a:r>
              <a:rPr lang="en-US" sz="2800">
                <a:solidFill>
                  <a:schemeClr val="tx2"/>
                </a:solidFill>
              </a:rPr>
              <a:t>Internode length can be up to 1.5 mm in the largest nerve fibers</a:t>
            </a:r>
            <a:endParaRPr lang="en-US" sz="2800" b="1">
              <a:solidFill>
                <a:schemeClr val="bg1"/>
              </a:solidFill>
              <a:effectLst>
                <a:outerShdw blurRad="38100" dist="38100" dir="2700000" algn="tl">
                  <a:srgbClr val="000000"/>
                </a:outerShdw>
              </a:effectLst>
              <a:latin typeface="Arial" charset="0"/>
            </a:endParaRPr>
          </a:p>
        </p:txBody>
      </p:sp>
      <p:pic>
        <p:nvPicPr>
          <p:cNvPr id="90117" name="Picture 5" descr="015diagram node cleft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828800"/>
            <a:ext cx="9144000" cy="25717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90118" name="AutoShape 6"/>
          <p:cNvSpPr>
            <a:spLocks/>
          </p:cNvSpPr>
          <p:nvPr/>
        </p:nvSpPr>
        <p:spPr bwMode="auto">
          <a:xfrm rot="-5400000">
            <a:off x="4152900" y="2019300"/>
            <a:ext cx="609600" cy="5410200"/>
          </a:xfrm>
          <a:prstGeom prst="leftBrace">
            <a:avLst>
              <a:gd name="adj1" fmla="val 73958"/>
              <a:gd name="adj2" fmla="val 50000"/>
            </a:avLst>
          </a:prstGeom>
          <a:noFill/>
          <a:ln w="38100">
            <a:solidFill>
              <a:srgbClr val="FF6699"/>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en-US"/>
          </a:p>
        </p:txBody>
      </p:sp>
    </p:spTree>
    <p:extLst>
      <p:ext uri="{BB962C8B-B14F-4D97-AF65-F5344CB8AC3E}">
        <p14:creationId xmlns:p14="http://schemas.microsoft.com/office/powerpoint/2010/main" xmlns="" val="334581830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6096000"/>
            <a:ext cx="9144000" cy="533400"/>
          </a:xfrm>
        </p:spPr>
        <p:txBody>
          <a:bodyPr>
            <a:normAutofit fontScale="90000"/>
          </a:bodyPr>
          <a:lstStyle/>
          <a:p>
            <a:pPr eaLnBrk="1" hangingPunct="1"/>
            <a:r>
              <a:rPr lang="en-US" sz="3600" smtClean="0"/>
              <a:t>Nodes of Ranvier in a longitudinal nerve section</a:t>
            </a:r>
            <a:endParaRPr lang="en-US" smtClean="0"/>
          </a:p>
        </p:txBody>
      </p:sp>
      <p:pic>
        <p:nvPicPr>
          <p:cNvPr id="8806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8575"/>
            <a:ext cx="9144000" cy="599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3447736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a:spLocks noGrp="1" noChangeArrowheads="1"/>
          </p:cNvSpPr>
          <p:nvPr>
            <p:ph type="title"/>
          </p:nvPr>
        </p:nvSpPr>
        <p:spPr>
          <a:xfrm>
            <a:off x="381000" y="152400"/>
            <a:ext cx="8382000" cy="609600"/>
          </a:xfrm>
          <a:noFill/>
        </p:spPr>
        <p:txBody>
          <a:bodyPr/>
          <a:lstStyle/>
          <a:p>
            <a:pPr eaLnBrk="1" hangingPunct="1">
              <a:spcBef>
                <a:spcPct val="50000"/>
              </a:spcBef>
            </a:pPr>
            <a:r>
              <a:rPr lang="en-US" sz="3200" smtClean="0"/>
              <a:t>Small diameter nerve fibers are non-myelinated</a:t>
            </a:r>
            <a:r>
              <a:rPr lang="en-US" sz="3200" smtClean="0">
                <a:solidFill>
                  <a:srgbClr val="66FFFF"/>
                </a:solidFill>
              </a:rPr>
              <a:t> </a:t>
            </a:r>
          </a:p>
        </p:txBody>
      </p:sp>
      <p:pic>
        <p:nvPicPr>
          <p:cNvPr id="96259" name="Picture 3" descr="00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760413"/>
            <a:ext cx="8458200" cy="606901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3055620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5562600" y="1066800"/>
            <a:ext cx="3124200" cy="4495800"/>
          </a:xfrm>
        </p:spPr>
        <p:txBody>
          <a:bodyPr/>
          <a:lstStyle/>
          <a:p>
            <a:pPr eaLnBrk="1" hangingPunct="1"/>
            <a:r>
              <a:rPr lang="en-US" smtClean="0"/>
              <a:t>Three different basic types of neuronal structure</a:t>
            </a:r>
          </a:p>
        </p:txBody>
      </p:sp>
      <p:pic>
        <p:nvPicPr>
          <p:cNvPr id="108547" name="Picture 6" descr="Neuronal cell arrangement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50" y="0"/>
            <a:ext cx="54752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5444116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Multipolar</a:t>
            </a:r>
            <a:r>
              <a:rPr lang="en-US" dirty="0" smtClean="0"/>
              <a:t> neurons</a:t>
            </a:r>
            <a:endParaRPr lang="en-US" dirty="0"/>
          </a:p>
        </p:txBody>
      </p:sp>
      <p:sp>
        <p:nvSpPr>
          <p:cNvPr id="3" name="Content Placeholder 2"/>
          <p:cNvSpPr>
            <a:spLocks noGrp="1"/>
          </p:cNvSpPr>
          <p:nvPr>
            <p:ph idx="1"/>
          </p:nvPr>
        </p:nvSpPr>
        <p:spPr/>
        <p:txBody>
          <a:bodyPr/>
          <a:lstStyle/>
          <a:p>
            <a:endParaRPr lang="en-US"/>
          </a:p>
        </p:txBody>
      </p:sp>
      <p:pic>
        <p:nvPicPr>
          <p:cNvPr id="1026" name="Picture 2" descr="E:\Documents and Settings\dr.puneeta\Desktop\DiFiore-difiore’s Atlas of Histology with Functional Correlations, 12e\Nervous Tissue\Section Images\13 MtplNeurns.jpg"/>
          <p:cNvPicPr>
            <a:picLocks noChangeAspect="1" noChangeArrowheads="1"/>
          </p:cNvPicPr>
          <p:nvPr/>
        </p:nvPicPr>
        <p:blipFill>
          <a:blip r:embed="rId2" cstate="print"/>
          <a:srcRect/>
          <a:stretch>
            <a:fillRect/>
          </a:stretch>
        </p:blipFill>
        <p:spPr bwMode="auto">
          <a:xfrm>
            <a:off x="1219200" y="1600200"/>
            <a:ext cx="6858000" cy="462915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Multipolar</a:t>
            </a:r>
            <a:r>
              <a:rPr lang="en-US" dirty="0" smtClean="0"/>
              <a:t> neurons</a:t>
            </a:r>
            <a:endParaRPr lang="en-US" dirty="0"/>
          </a:p>
        </p:txBody>
      </p:sp>
      <p:pic>
        <p:nvPicPr>
          <p:cNvPr id="2050" name="Picture 2" descr="E:\Documents and Settings\dr.puneeta\Desktop\DiFiore-difiore’s Atlas of Histology with Functional Correlations, 12e\Nervous Tissue\Section Images\16 MtplNeurns.jpg"/>
          <p:cNvPicPr>
            <a:picLocks noGrp="1" noChangeAspect="1" noChangeArrowheads="1"/>
          </p:cNvPicPr>
          <p:nvPr>
            <p:ph idx="1"/>
          </p:nvPr>
        </p:nvPicPr>
        <p:blipFill>
          <a:blip r:embed="rId2" cstate="print"/>
          <a:srcRect/>
          <a:stretch>
            <a:fillRect/>
          </a:stretch>
        </p:blipFill>
        <p:spPr bwMode="auto">
          <a:xfrm>
            <a:off x="1219435" y="1600200"/>
            <a:ext cx="6705130" cy="4525963"/>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68362"/>
          </a:xfrm>
        </p:spPr>
        <p:txBody>
          <a:bodyPr>
            <a:normAutofit/>
          </a:bodyPr>
          <a:lstStyle/>
          <a:p>
            <a:r>
              <a:rPr lang="en-US" b="1" dirty="0" smtClean="0"/>
              <a:t>Neurons and </a:t>
            </a:r>
            <a:r>
              <a:rPr lang="en-US" b="1" dirty="0" err="1" smtClean="0"/>
              <a:t>Neuroglia</a:t>
            </a:r>
            <a:endParaRPr lang="en-US" b="1" dirty="0"/>
          </a:p>
        </p:txBody>
      </p:sp>
      <p:pic>
        <p:nvPicPr>
          <p:cNvPr id="1026" name="Picture 2" descr="http://www.okc.cc.ok.us/deanderson/dennis-tutorial/dennis-jpeg/Nervous%20Tissue-low%20mag%20D-1%20copy"/>
          <p:cNvPicPr>
            <a:picLocks noChangeAspect="1" noChangeArrowheads="1"/>
          </p:cNvPicPr>
          <p:nvPr/>
        </p:nvPicPr>
        <p:blipFill>
          <a:blip r:embed="rId2" cstate="print"/>
          <a:srcRect l="5000" t="15555" r="3333"/>
          <a:stretch>
            <a:fillRect/>
          </a:stretch>
        </p:blipFill>
        <p:spPr bwMode="auto">
          <a:xfrm>
            <a:off x="381000" y="1066800"/>
            <a:ext cx="4191000" cy="2895601"/>
          </a:xfrm>
          <a:prstGeom prst="rect">
            <a:avLst/>
          </a:prstGeom>
          <a:noFill/>
        </p:spPr>
      </p:pic>
      <p:pic>
        <p:nvPicPr>
          <p:cNvPr id="1028" name="Picture 4" descr="http://www.okc.cc.ok.us/deanderson/dennis-tutorial/dennis-jpeg/Nervous%20Tissue-high%20mag%20D-%20copy"/>
          <p:cNvPicPr>
            <a:picLocks noChangeAspect="1" noChangeArrowheads="1"/>
          </p:cNvPicPr>
          <p:nvPr/>
        </p:nvPicPr>
        <p:blipFill>
          <a:blip r:embed="rId3" cstate="print"/>
          <a:srcRect l="16667" t="15556" b="20000"/>
          <a:stretch>
            <a:fillRect/>
          </a:stretch>
        </p:blipFill>
        <p:spPr bwMode="auto">
          <a:xfrm>
            <a:off x="4482661" y="3886200"/>
            <a:ext cx="4466897" cy="25908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2562"/>
          </a:xfrm>
        </p:spPr>
        <p:txBody>
          <a:bodyPr>
            <a:normAutofit fontScale="90000"/>
          </a:bodyPr>
          <a:lstStyle/>
          <a:p>
            <a:endParaRPr lang="en-US" dirty="0"/>
          </a:p>
        </p:txBody>
      </p:sp>
      <p:pic>
        <p:nvPicPr>
          <p:cNvPr id="16386" name="Picture 2" descr="nerv03.gif (34006 bytes)"/>
          <p:cNvPicPr>
            <a:picLocks noChangeAspect="1" noChangeArrowheads="1"/>
          </p:cNvPicPr>
          <p:nvPr/>
        </p:nvPicPr>
        <p:blipFill>
          <a:blip r:embed="rId2" cstate="print"/>
          <a:srcRect l="4348" r="4348" b="13487"/>
          <a:stretch>
            <a:fillRect/>
          </a:stretch>
        </p:blipFill>
        <p:spPr bwMode="auto">
          <a:xfrm>
            <a:off x="228600" y="914400"/>
            <a:ext cx="3886200" cy="3701143"/>
          </a:xfrm>
          <a:prstGeom prst="rect">
            <a:avLst/>
          </a:prstGeom>
          <a:noFill/>
        </p:spPr>
      </p:pic>
      <p:pic>
        <p:nvPicPr>
          <p:cNvPr id="16388" name="Picture 4" descr="nerv04.gif (28658 bytes)"/>
          <p:cNvPicPr>
            <a:picLocks noChangeAspect="1" noChangeArrowheads="1"/>
          </p:cNvPicPr>
          <p:nvPr/>
        </p:nvPicPr>
        <p:blipFill>
          <a:blip r:embed="rId3" cstate="print"/>
          <a:srcRect l="1754" t="5610" r="5263" b="13484"/>
          <a:stretch>
            <a:fillRect/>
          </a:stretch>
        </p:blipFill>
        <p:spPr bwMode="auto">
          <a:xfrm>
            <a:off x="4648200" y="2286000"/>
            <a:ext cx="4038600" cy="3810000"/>
          </a:xfrm>
          <a:prstGeom prst="rect">
            <a:avLst/>
          </a:prstGeom>
          <a:noFill/>
        </p:spPr>
      </p:pic>
      <p:sp>
        <p:nvSpPr>
          <p:cNvPr id="5" name="TextBox 4"/>
          <p:cNvSpPr txBox="1"/>
          <p:nvPr/>
        </p:nvSpPr>
        <p:spPr>
          <a:xfrm>
            <a:off x="4800600" y="6172200"/>
            <a:ext cx="3886200" cy="646331"/>
          </a:xfrm>
          <a:prstGeom prst="rect">
            <a:avLst/>
          </a:prstGeom>
          <a:noFill/>
        </p:spPr>
        <p:txBody>
          <a:bodyPr wrap="square" rtlCol="0">
            <a:spAutoFit/>
          </a:bodyPr>
          <a:lstStyle/>
          <a:p>
            <a:r>
              <a:rPr lang="en-US" b="1" dirty="0" smtClean="0"/>
              <a:t>Purkinje cells of the Cerebellum (Golgi Stain)</a:t>
            </a:r>
            <a:endParaRPr lang="en-US" b="1" dirty="0"/>
          </a:p>
        </p:txBody>
      </p:sp>
      <p:sp>
        <p:nvSpPr>
          <p:cNvPr id="6" name="TextBox 5"/>
          <p:cNvSpPr txBox="1"/>
          <p:nvPr/>
        </p:nvSpPr>
        <p:spPr>
          <a:xfrm>
            <a:off x="304800" y="4800600"/>
            <a:ext cx="3810000" cy="646331"/>
          </a:xfrm>
          <a:prstGeom prst="rect">
            <a:avLst/>
          </a:prstGeom>
          <a:noFill/>
        </p:spPr>
        <p:txBody>
          <a:bodyPr wrap="square" rtlCol="0">
            <a:spAutoFit/>
          </a:bodyPr>
          <a:lstStyle/>
          <a:p>
            <a:r>
              <a:rPr lang="en-US" b="1" dirty="0" smtClean="0"/>
              <a:t>Nerve cell body surrounded by      </a:t>
            </a:r>
            <a:r>
              <a:rPr lang="en-US" b="1" dirty="0" err="1" smtClean="0"/>
              <a:t>Neuropil</a:t>
            </a:r>
            <a:endParaRPr lang="en-US"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Spinal cord stained with silver</a:t>
            </a:r>
            <a:endParaRPr lang="en-US" b="1" dirty="0"/>
          </a:p>
        </p:txBody>
      </p:sp>
      <p:pic>
        <p:nvPicPr>
          <p:cNvPr id="14338" name="Picture 2" descr="nerv09.gif (35624 bytes)"/>
          <p:cNvPicPr>
            <a:picLocks noChangeAspect="1" noChangeArrowheads="1"/>
          </p:cNvPicPr>
          <p:nvPr/>
        </p:nvPicPr>
        <p:blipFill>
          <a:blip r:embed="rId2" cstate="print"/>
          <a:srcRect l="3077" t="1523" r="6154" b="13203"/>
          <a:stretch>
            <a:fillRect/>
          </a:stretch>
        </p:blipFill>
        <p:spPr bwMode="auto">
          <a:xfrm>
            <a:off x="1828800" y="1981200"/>
            <a:ext cx="4495800" cy="4267200"/>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endParaRPr lang="en-US" dirty="0"/>
          </a:p>
        </p:txBody>
      </p:sp>
      <p:pic>
        <p:nvPicPr>
          <p:cNvPr id="15362" name="Picture 2" descr="nerv05.gif (28062 bytes)"/>
          <p:cNvPicPr>
            <a:picLocks noChangeAspect="1" noChangeArrowheads="1"/>
          </p:cNvPicPr>
          <p:nvPr/>
        </p:nvPicPr>
        <p:blipFill>
          <a:blip r:embed="rId2" cstate="print"/>
          <a:srcRect l="3636" t="1772" r="5455" b="13148"/>
          <a:stretch>
            <a:fillRect/>
          </a:stretch>
        </p:blipFill>
        <p:spPr bwMode="auto">
          <a:xfrm>
            <a:off x="457200" y="838200"/>
            <a:ext cx="3810000" cy="3657600"/>
          </a:xfrm>
          <a:prstGeom prst="rect">
            <a:avLst/>
          </a:prstGeom>
          <a:noFill/>
        </p:spPr>
      </p:pic>
      <p:pic>
        <p:nvPicPr>
          <p:cNvPr id="15364" name="Picture 4" descr="nerv08.gif (32166 bytes)"/>
          <p:cNvPicPr>
            <a:picLocks noChangeAspect="1" noChangeArrowheads="1"/>
          </p:cNvPicPr>
          <p:nvPr/>
        </p:nvPicPr>
        <p:blipFill>
          <a:blip r:embed="rId3" cstate="print"/>
          <a:srcRect l="3914" t="3874" r="4648" b="12833"/>
          <a:stretch>
            <a:fillRect/>
          </a:stretch>
        </p:blipFill>
        <p:spPr bwMode="auto">
          <a:xfrm>
            <a:off x="4953000" y="2667000"/>
            <a:ext cx="3560512" cy="3276600"/>
          </a:xfrm>
          <a:prstGeom prst="rect">
            <a:avLst/>
          </a:prstGeom>
          <a:noFill/>
        </p:spPr>
      </p:pic>
      <p:sp>
        <p:nvSpPr>
          <p:cNvPr id="5" name="TextBox 4"/>
          <p:cNvSpPr txBox="1"/>
          <p:nvPr/>
        </p:nvSpPr>
        <p:spPr>
          <a:xfrm>
            <a:off x="685800" y="4495800"/>
            <a:ext cx="3581400" cy="646331"/>
          </a:xfrm>
          <a:prstGeom prst="rect">
            <a:avLst/>
          </a:prstGeom>
          <a:noFill/>
        </p:spPr>
        <p:txBody>
          <a:bodyPr wrap="square" rtlCol="0">
            <a:spAutoFit/>
          </a:bodyPr>
          <a:lstStyle/>
          <a:p>
            <a:r>
              <a:rPr lang="en-US" b="1" dirty="0" smtClean="0"/>
              <a:t>Pyramidal cell from Cerebral Cortex (Golgi Stain)</a:t>
            </a:r>
            <a:endParaRPr lang="en-US" b="1" dirty="0"/>
          </a:p>
        </p:txBody>
      </p:sp>
      <p:sp>
        <p:nvSpPr>
          <p:cNvPr id="6" name="TextBox 5"/>
          <p:cNvSpPr txBox="1"/>
          <p:nvPr/>
        </p:nvSpPr>
        <p:spPr>
          <a:xfrm>
            <a:off x="5486400" y="6019800"/>
            <a:ext cx="2971800" cy="369332"/>
          </a:xfrm>
          <a:prstGeom prst="rect">
            <a:avLst/>
          </a:prstGeom>
          <a:noFill/>
        </p:spPr>
        <p:txBody>
          <a:bodyPr wrap="square" rtlCol="0">
            <a:spAutoFit/>
          </a:bodyPr>
          <a:lstStyle/>
          <a:p>
            <a:r>
              <a:rPr lang="en-US" b="1" dirty="0" smtClean="0"/>
              <a:t>Section of Spinal cord</a:t>
            </a:r>
            <a:endParaRPr lang="en-US"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Objectives</a:t>
            </a:r>
            <a:endParaRPr lang="en-US" b="1" dirty="0"/>
          </a:p>
        </p:txBody>
      </p:sp>
      <p:sp>
        <p:nvSpPr>
          <p:cNvPr id="3" name="Content Placeholder 2"/>
          <p:cNvSpPr>
            <a:spLocks noGrp="1"/>
          </p:cNvSpPr>
          <p:nvPr>
            <p:ph idx="1"/>
          </p:nvPr>
        </p:nvSpPr>
        <p:spPr/>
        <p:txBody>
          <a:bodyPr/>
          <a:lstStyle/>
          <a:p>
            <a:r>
              <a:rPr lang="en-US" b="1" dirty="0" err="1" smtClean="0"/>
              <a:t>Intoduction</a:t>
            </a:r>
            <a:endParaRPr lang="en-US" b="1" dirty="0" smtClean="0"/>
          </a:p>
          <a:p>
            <a:r>
              <a:rPr lang="en-US" b="1" dirty="0" smtClean="0"/>
              <a:t>Morphology of a Neuron</a:t>
            </a:r>
          </a:p>
          <a:p>
            <a:r>
              <a:rPr lang="en-US" b="1" dirty="0" smtClean="0"/>
              <a:t>Types of Neuron</a:t>
            </a:r>
          </a:p>
          <a:p>
            <a:r>
              <a:rPr lang="en-US" b="1" dirty="0" err="1" smtClean="0"/>
              <a:t>Neuroglia</a:t>
            </a:r>
            <a:endParaRPr lang="en-US" b="1" dirty="0" smtClean="0"/>
          </a:p>
          <a:p>
            <a:r>
              <a:rPr lang="en-US" b="1" dirty="0" err="1" smtClean="0"/>
              <a:t>Myelinated</a:t>
            </a:r>
            <a:r>
              <a:rPr lang="en-US" b="1" dirty="0" smtClean="0"/>
              <a:t> and </a:t>
            </a:r>
            <a:r>
              <a:rPr lang="en-US" b="1" dirty="0" err="1" smtClean="0"/>
              <a:t>unmyelinated</a:t>
            </a:r>
            <a:r>
              <a:rPr lang="en-US" b="1" dirty="0" smtClean="0"/>
              <a:t> Axons</a:t>
            </a:r>
          </a:p>
          <a:p>
            <a:r>
              <a:rPr lang="en-US" b="1" dirty="0" smtClean="0"/>
              <a:t>Peripheral Nerve</a:t>
            </a:r>
          </a:p>
          <a:p>
            <a:r>
              <a:rPr lang="en-US" b="1" dirty="0" smtClean="0"/>
              <a:t>Sensory and motor Ganglia</a:t>
            </a:r>
            <a:endParaRPr lang="en-US"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endParaRPr lang="en-US" dirty="0"/>
          </a:p>
        </p:txBody>
      </p:sp>
      <p:pic>
        <p:nvPicPr>
          <p:cNvPr id="17410" name="Picture 2" descr="nerv01.gif (28125 bytes)"/>
          <p:cNvPicPr>
            <a:picLocks noChangeAspect="1" noChangeArrowheads="1"/>
          </p:cNvPicPr>
          <p:nvPr/>
        </p:nvPicPr>
        <p:blipFill>
          <a:blip r:embed="rId2" cstate="print"/>
          <a:srcRect l="2439" t="2342" r="7317" b="18015"/>
          <a:stretch>
            <a:fillRect/>
          </a:stretch>
        </p:blipFill>
        <p:spPr bwMode="auto">
          <a:xfrm>
            <a:off x="609600" y="685801"/>
            <a:ext cx="3897406" cy="3581400"/>
          </a:xfrm>
          <a:prstGeom prst="rect">
            <a:avLst/>
          </a:prstGeom>
          <a:noFill/>
        </p:spPr>
      </p:pic>
      <p:pic>
        <p:nvPicPr>
          <p:cNvPr id="17412" name="Picture 4" descr="nerv02.gif (22942 bytes)"/>
          <p:cNvPicPr>
            <a:picLocks noChangeAspect="1" noChangeArrowheads="1"/>
          </p:cNvPicPr>
          <p:nvPr/>
        </p:nvPicPr>
        <p:blipFill>
          <a:blip r:embed="rId3" cstate="print"/>
          <a:srcRect l="4979" t="4375" r="6629" b="12506"/>
          <a:stretch>
            <a:fillRect/>
          </a:stretch>
        </p:blipFill>
        <p:spPr bwMode="auto">
          <a:xfrm>
            <a:off x="4800600" y="2514600"/>
            <a:ext cx="3810000" cy="3619500"/>
          </a:xfrm>
          <a:prstGeom prst="rect">
            <a:avLst/>
          </a:prstGeom>
          <a:noFill/>
        </p:spPr>
      </p:pic>
      <p:sp>
        <p:nvSpPr>
          <p:cNvPr id="6" name="TextBox 5"/>
          <p:cNvSpPr txBox="1"/>
          <p:nvPr/>
        </p:nvSpPr>
        <p:spPr>
          <a:xfrm>
            <a:off x="609600" y="4419600"/>
            <a:ext cx="2743200" cy="646331"/>
          </a:xfrm>
          <a:prstGeom prst="rect">
            <a:avLst/>
          </a:prstGeom>
          <a:noFill/>
        </p:spPr>
        <p:txBody>
          <a:bodyPr wrap="square" rtlCol="0">
            <a:spAutoFit/>
          </a:bodyPr>
          <a:lstStyle/>
          <a:p>
            <a:r>
              <a:rPr lang="en-US" b="1" dirty="0" smtClean="0"/>
              <a:t>Cell body of Motor Neuron from spinal cord</a:t>
            </a:r>
            <a:endParaRPr lang="en-US" b="1" dirty="0"/>
          </a:p>
        </p:txBody>
      </p:sp>
      <p:sp>
        <p:nvSpPr>
          <p:cNvPr id="7" name="TextBox 6"/>
          <p:cNvSpPr txBox="1"/>
          <p:nvPr/>
        </p:nvSpPr>
        <p:spPr>
          <a:xfrm>
            <a:off x="5181600" y="6248400"/>
            <a:ext cx="3276600" cy="369332"/>
          </a:xfrm>
          <a:prstGeom prst="rect">
            <a:avLst/>
          </a:prstGeom>
          <a:noFill/>
        </p:spPr>
        <p:txBody>
          <a:bodyPr wrap="square" rtlCol="0">
            <a:spAutoFit/>
          </a:bodyPr>
          <a:lstStyle/>
          <a:p>
            <a:r>
              <a:rPr lang="en-US" b="1" dirty="0" smtClean="0"/>
              <a:t>Nerve cell body from Spinal cord</a:t>
            </a:r>
            <a:endParaRPr lang="en-US"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Multipolar</a:t>
            </a:r>
            <a:r>
              <a:rPr lang="en-US" dirty="0" smtClean="0"/>
              <a:t> neurons</a:t>
            </a:r>
            <a:endParaRPr lang="en-US" dirty="0"/>
          </a:p>
        </p:txBody>
      </p:sp>
      <p:pic>
        <p:nvPicPr>
          <p:cNvPr id="3074" name="Picture 2" descr="E:\Documents and Settings\dr.puneeta\Desktop\DiFiore-difiore’s Atlas of Histology with Functional Correlations, 12e\Nervous Tissue\Section Images\20 MtplNeurn.jpg"/>
          <p:cNvPicPr>
            <a:picLocks noGrp="1" noChangeAspect="1" noChangeArrowheads="1"/>
          </p:cNvPicPr>
          <p:nvPr>
            <p:ph idx="1"/>
          </p:nvPr>
        </p:nvPicPr>
        <p:blipFill>
          <a:blip r:embed="rId2" cstate="print"/>
          <a:srcRect/>
          <a:stretch>
            <a:fillRect/>
          </a:stretch>
        </p:blipFill>
        <p:spPr bwMode="auto">
          <a:xfrm>
            <a:off x="1295400" y="1797756"/>
            <a:ext cx="7243292" cy="5060244"/>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Unipolar</a:t>
            </a:r>
            <a:r>
              <a:rPr lang="en-US" smtClean="0"/>
              <a:t> Neurons</a:t>
            </a:r>
            <a:endParaRPr lang="en-US"/>
          </a:p>
        </p:txBody>
      </p:sp>
      <p:pic>
        <p:nvPicPr>
          <p:cNvPr id="1026" name="Picture 2" descr="E:\Documents and Settings\dr.puneeta\Desktop\DiFiore-difiore’s Atlas of Histology with Functional Correlations, 12e\Nervous Tissue\Section Images\31 UniplNeurns.jpg"/>
          <p:cNvPicPr>
            <a:picLocks noGrp="1" noChangeAspect="1" noChangeArrowheads="1"/>
          </p:cNvPicPr>
          <p:nvPr>
            <p:ph idx="1"/>
          </p:nvPr>
        </p:nvPicPr>
        <p:blipFill>
          <a:blip r:embed="rId2" cstate="print"/>
          <a:srcRect/>
          <a:stretch>
            <a:fillRect/>
          </a:stretch>
        </p:blipFill>
        <p:spPr bwMode="auto">
          <a:xfrm>
            <a:off x="762000" y="1196181"/>
            <a:ext cx="7772400" cy="544068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Unipolar</a:t>
            </a:r>
            <a:r>
              <a:rPr lang="en-US" dirty="0" smtClean="0"/>
              <a:t> neurons</a:t>
            </a:r>
            <a:endParaRPr lang="en-US" dirty="0"/>
          </a:p>
        </p:txBody>
      </p:sp>
      <p:pic>
        <p:nvPicPr>
          <p:cNvPr id="1026" name="Picture 2" descr="E:\Documents and Settings\dr.puneeta\Desktop\DiFiore-difiore’s Atlas of Histology with Functional Correlations, 12e\Nervous Tissue\Section Images\33 UniplNeurns.jpg"/>
          <p:cNvPicPr>
            <a:picLocks noGrp="1" noChangeAspect="1" noChangeArrowheads="1"/>
          </p:cNvPicPr>
          <p:nvPr>
            <p:ph idx="1"/>
          </p:nvPr>
        </p:nvPicPr>
        <p:blipFill>
          <a:blip r:embed="rId2" cstate="print"/>
          <a:srcRect/>
          <a:stretch>
            <a:fillRect/>
          </a:stretch>
        </p:blipFill>
        <p:spPr bwMode="auto">
          <a:xfrm>
            <a:off x="1219435" y="1600200"/>
            <a:ext cx="6705130" cy="4525963"/>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Myelinated</a:t>
            </a:r>
            <a:r>
              <a:rPr lang="en-US" dirty="0" smtClean="0"/>
              <a:t> axons</a:t>
            </a:r>
            <a:endParaRPr lang="en-US" dirty="0"/>
          </a:p>
        </p:txBody>
      </p:sp>
      <p:pic>
        <p:nvPicPr>
          <p:cNvPr id="4" name="Picture 26" descr="E:\Documents and Settings\dr.puneeta\Desktop\DiFiore-difiore’s Atlas of Histology with Functional Correlations, 12e\Nervous Tissue\Section Images\37 MyelAxons.jpg"/>
          <p:cNvPicPr>
            <a:picLocks noGrp="1" noChangeAspect="1" noChangeArrowheads="1"/>
          </p:cNvPicPr>
          <p:nvPr>
            <p:ph idx="1"/>
          </p:nvPr>
        </p:nvPicPr>
        <p:blipFill>
          <a:blip r:embed="rId2" cstate="print"/>
          <a:srcRect/>
          <a:stretch>
            <a:fillRect/>
          </a:stretch>
        </p:blipFill>
        <p:spPr bwMode="auto">
          <a:xfrm>
            <a:off x="1219435" y="1600200"/>
            <a:ext cx="6705130" cy="4525963"/>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a:xfrm>
            <a:off x="457200" y="274638"/>
            <a:ext cx="8229600" cy="411162"/>
          </a:xfrm>
        </p:spPr>
        <p:txBody>
          <a:bodyPr>
            <a:normAutofit fontScale="90000"/>
          </a:bodyPr>
          <a:lstStyle/>
          <a:p>
            <a:pPr eaLnBrk="1" hangingPunct="1"/>
            <a:r>
              <a:rPr lang="en-US" sz="3200" dirty="0" smtClean="0">
                <a:solidFill>
                  <a:schemeClr val="accent2"/>
                </a:solidFill>
                <a:latin typeface="Arial Unicode MS" charset="0"/>
              </a:rPr>
              <a:t>Spinal cord and Dorsal Root Ganglion</a:t>
            </a:r>
          </a:p>
        </p:txBody>
      </p:sp>
      <p:pic>
        <p:nvPicPr>
          <p:cNvPr id="19459" name="Picture 8" descr="spinalClowmag"/>
          <p:cNvPicPr>
            <a:picLocks noGrp="1" noChangeAspect="1" noChangeArrowheads="1"/>
          </p:cNvPicPr>
          <p:nvPr>
            <p:ph idx="1"/>
          </p:nvPr>
        </p:nvPicPr>
        <p:blipFill>
          <a:blip r:embed="rId2" cstate="print">
            <a:lum bright="-6000"/>
            <a:extLst>
              <a:ext uri="{28A0092B-C50C-407E-A947-70E740481C1C}">
                <a14:useLocalDpi xmlns:a14="http://schemas.microsoft.com/office/drawing/2010/main" xmlns="" val="0"/>
              </a:ext>
            </a:extLst>
          </a:blip>
          <a:srcRect l="1759" r="552"/>
          <a:stretch>
            <a:fillRect/>
          </a:stretch>
        </p:blipFill>
        <p:spPr>
          <a:xfrm>
            <a:off x="685800" y="1041400"/>
            <a:ext cx="7772400" cy="5699125"/>
          </a:xfrm>
          <a:noFill/>
        </p:spPr>
      </p:pic>
      <p:sp>
        <p:nvSpPr>
          <p:cNvPr id="2057" name="Text Box 9"/>
          <p:cNvSpPr txBox="1">
            <a:spLocks noChangeArrowheads="1"/>
          </p:cNvSpPr>
          <p:nvPr/>
        </p:nvSpPr>
        <p:spPr bwMode="auto">
          <a:xfrm>
            <a:off x="4648200" y="5029200"/>
            <a:ext cx="1066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spcBef>
                <a:spcPct val="50000"/>
              </a:spcBef>
            </a:pPr>
            <a:r>
              <a:rPr lang="en-US" sz="1600" b="1">
                <a:solidFill>
                  <a:srgbClr val="006699"/>
                </a:solidFill>
                <a:latin typeface="Arial Unicode MS" charset="0"/>
              </a:rPr>
              <a:t>Ventral horn</a:t>
            </a:r>
          </a:p>
        </p:txBody>
      </p:sp>
      <p:sp>
        <p:nvSpPr>
          <p:cNvPr id="2058" name="Text Box 10"/>
          <p:cNvSpPr txBox="1">
            <a:spLocks noChangeArrowheads="1"/>
          </p:cNvSpPr>
          <p:nvPr/>
        </p:nvSpPr>
        <p:spPr bwMode="auto">
          <a:xfrm>
            <a:off x="5638800" y="3657600"/>
            <a:ext cx="1447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spcBef>
                <a:spcPct val="50000"/>
              </a:spcBef>
            </a:pPr>
            <a:r>
              <a:rPr lang="en-US" sz="1400" b="1">
                <a:solidFill>
                  <a:srgbClr val="006699"/>
                </a:solidFill>
              </a:rPr>
              <a:t>(Lateral horn) if present</a:t>
            </a:r>
          </a:p>
        </p:txBody>
      </p:sp>
      <p:sp>
        <p:nvSpPr>
          <p:cNvPr id="2059" name="Text Box 11"/>
          <p:cNvSpPr txBox="1">
            <a:spLocks noChangeArrowheads="1"/>
          </p:cNvSpPr>
          <p:nvPr/>
        </p:nvSpPr>
        <p:spPr bwMode="auto">
          <a:xfrm>
            <a:off x="1447800" y="2743200"/>
            <a:ext cx="9144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spcBef>
                <a:spcPct val="50000"/>
              </a:spcBef>
            </a:pPr>
            <a:r>
              <a:rPr lang="en-US" sz="1600" b="1">
                <a:solidFill>
                  <a:srgbClr val="006699"/>
                </a:solidFill>
              </a:rPr>
              <a:t>Dorsal horn</a:t>
            </a:r>
          </a:p>
        </p:txBody>
      </p:sp>
      <p:sp>
        <p:nvSpPr>
          <p:cNvPr id="2060" name="Text Box 12"/>
          <p:cNvSpPr txBox="1">
            <a:spLocks noChangeArrowheads="1"/>
          </p:cNvSpPr>
          <p:nvPr/>
        </p:nvSpPr>
        <p:spPr bwMode="auto">
          <a:xfrm>
            <a:off x="7010400" y="6019800"/>
            <a:ext cx="17526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sz="1600" b="1">
                <a:solidFill>
                  <a:srgbClr val="006699"/>
                </a:solidFill>
              </a:rPr>
              <a:t>Dorsal root ganglion (DRG)</a:t>
            </a:r>
          </a:p>
        </p:txBody>
      </p:sp>
      <p:sp>
        <p:nvSpPr>
          <p:cNvPr id="19464" name="Line 13"/>
          <p:cNvSpPr>
            <a:spLocks noChangeShapeType="1"/>
          </p:cNvSpPr>
          <p:nvPr/>
        </p:nvSpPr>
        <p:spPr bwMode="auto">
          <a:xfrm flipV="1">
            <a:off x="5105400" y="4724400"/>
            <a:ext cx="0" cy="304800"/>
          </a:xfrm>
          <a:prstGeom prst="line">
            <a:avLst/>
          </a:prstGeom>
          <a:noFill/>
          <a:ln w="19050">
            <a:solidFill>
              <a:srgbClr val="006699"/>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9465" name="Line 14"/>
          <p:cNvSpPr>
            <a:spLocks noChangeShapeType="1"/>
          </p:cNvSpPr>
          <p:nvPr/>
        </p:nvSpPr>
        <p:spPr bwMode="auto">
          <a:xfrm>
            <a:off x="2286000" y="3048000"/>
            <a:ext cx="304800" cy="0"/>
          </a:xfrm>
          <a:prstGeom prst="line">
            <a:avLst/>
          </a:prstGeom>
          <a:noFill/>
          <a:ln w="19050">
            <a:solidFill>
              <a:srgbClr val="006699"/>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9466" name="Line 15"/>
          <p:cNvSpPr>
            <a:spLocks noChangeShapeType="1"/>
          </p:cNvSpPr>
          <p:nvPr/>
        </p:nvSpPr>
        <p:spPr bwMode="auto">
          <a:xfrm flipH="1">
            <a:off x="5410200" y="3810000"/>
            <a:ext cx="304800" cy="0"/>
          </a:xfrm>
          <a:prstGeom prst="line">
            <a:avLst/>
          </a:prstGeom>
          <a:noFill/>
          <a:ln w="19050">
            <a:solidFill>
              <a:srgbClr val="006699"/>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4" name="TextBox 13"/>
          <p:cNvSpPr txBox="1"/>
          <p:nvPr/>
        </p:nvSpPr>
        <p:spPr>
          <a:xfrm>
            <a:off x="1524000" y="6019800"/>
            <a:ext cx="2819400" cy="338138"/>
          </a:xfrm>
          <a:prstGeom prst="rect">
            <a:avLst/>
          </a:prstGeom>
          <a:noFill/>
        </p:spPr>
        <p:txBody>
          <a:bodyPr>
            <a:spAutoFit/>
          </a:bodyPr>
          <a:lstStyle/>
          <a:p>
            <a:pPr>
              <a:defRPr/>
            </a:pPr>
            <a:r>
              <a:rPr lang="en-US" sz="1600" b="1" dirty="0">
                <a:solidFill>
                  <a:schemeClr val="accent2">
                    <a:lumMod val="75000"/>
                  </a:schemeClr>
                </a:solidFill>
                <a:latin typeface="Arial Unicode MS" pitchFamily="34" charset="-128"/>
                <a:ea typeface="Arial Unicode MS" pitchFamily="34" charset="-128"/>
                <a:cs typeface="Arial Unicode MS" pitchFamily="34" charset="-128"/>
              </a:rPr>
              <a:t>Ventral median fissure</a:t>
            </a:r>
          </a:p>
        </p:txBody>
      </p:sp>
      <p:cxnSp>
        <p:nvCxnSpPr>
          <p:cNvPr id="18" name="Straight Arrow Connector 17"/>
          <p:cNvCxnSpPr/>
          <p:nvPr/>
        </p:nvCxnSpPr>
        <p:spPr>
          <a:xfrm rot="5400000" flipH="1" flipV="1">
            <a:off x="3581400" y="5486400"/>
            <a:ext cx="762000" cy="457200"/>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90600" y="1143000"/>
            <a:ext cx="2209800" cy="338138"/>
          </a:xfrm>
          <a:prstGeom prst="rect">
            <a:avLst/>
          </a:prstGeom>
          <a:noFill/>
        </p:spPr>
        <p:txBody>
          <a:bodyPr>
            <a:spAutoFit/>
          </a:bodyPr>
          <a:lstStyle/>
          <a:p>
            <a:pPr>
              <a:defRPr/>
            </a:pPr>
            <a:r>
              <a:rPr lang="en-US" sz="1600" b="1" dirty="0">
                <a:solidFill>
                  <a:schemeClr val="accent2">
                    <a:lumMod val="75000"/>
                  </a:schemeClr>
                </a:solidFill>
                <a:latin typeface="Arial Unicode MS" pitchFamily="34" charset="-128"/>
                <a:ea typeface="Arial Unicode MS" pitchFamily="34" charset="-128"/>
                <a:cs typeface="Arial Unicode MS" pitchFamily="34" charset="-128"/>
              </a:rPr>
              <a:t>Dorsal median sulcus</a:t>
            </a:r>
          </a:p>
        </p:txBody>
      </p:sp>
      <p:cxnSp>
        <p:nvCxnSpPr>
          <p:cNvPr id="21" name="Straight Arrow Connector 20"/>
          <p:cNvCxnSpPr>
            <a:stCxn id="19" idx="3"/>
          </p:cNvCxnSpPr>
          <p:nvPr/>
        </p:nvCxnSpPr>
        <p:spPr>
          <a:xfrm>
            <a:off x="3200400" y="1312863"/>
            <a:ext cx="533400" cy="287337"/>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980606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60">
                                            <p:txEl>
                                              <p:pRg st="0" end="0"/>
                                            </p:txEl>
                                          </p:spTgt>
                                        </p:tgtEl>
                                        <p:attrNameLst>
                                          <p:attrName>style.visibility</p:attrName>
                                        </p:attrNameLst>
                                      </p:cBhvr>
                                      <p:to>
                                        <p:strVal val="visible"/>
                                      </p:to>
                                    </p:set>
                                    <p:animEffect transition="in" filter="blinds(horizontal)">
                                      <p:cBhvr>
                                        <p:cTn id="7" dur="500"/>
                                        <p:tgtEl>
                                          <p:spTgt spid="20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59">
                                            <p:txEl>
                                              <p:pRg st="0" end="0"/>
                                            </p:txEl>
                                          </p:spTgt>
                                        </p:tgtEl>
                                        <p:attrNameLst>
                                          <p:attrName>style.visibility</p:attrName>
                                        </p:attrNameLst>
                                      </p:cBhvr>
                                      <p:to>
                                        <p:strVal val="visible"/>
                                      </p:to>
                                    </p:set>
                                    <p:animEffect transition="in" filter="blinds(horizontal)">
                                      <p:cBhvr>
                                        <p:cTn id="12" dur="500"/>
                                        <p:tgtEl>
                                          <p:spTgt spid="205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057">
                                            <p:txEl>
                                              <p:pRg st="0" end="0"/>
                                            </p:txEl>
                                          </p:spTgt>
                                        </p:tgtEl>
                                        <p:attrNameLst>
                                          <p:attrName>style.visibility</p:attrName>
                                        </p:attrNameLst>
                                      </p:cBhvr>
                                      <p:to>
                                        <p:strVal val="visible"/>
                                      </p:to>
                                    </p:set>
                                    <p:animEffect transition="in" filter="blinds(horizontal)">
                                      <p:cBhvr>
                                        <p:cTn id="17" dur="500"/>
                                        <p:tgtEl>
                                          <p:spTgt spid="205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058">
                                            <p:txEl>
                                              <p:pRg st="0" end="0"/>
                                            </p:txEl>
                                          </p:spTgt>
                                        </p:tgtEl>
                                        <p:attrNameLst>
                                          <p:attrName>style.visibility</p:attrName>
                                        </p:attrNameLst>
                                      </p:cBhvr>
                                      <p:to>
                                        <p:strVal val="visible"/>
                                      </p:to>
                                    </p:set>
                                    <p:animEffect transition="in" filter="blinds(horizontal)">
                                      <p:cBhvr>
                                        <p:cTn id="22" dur="500"/>
                                        <p:tgtEl>
                                          <p:spTgt spid="20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Myelinated</a:t>
            </a:r>
            <a:r>
              <a:rPr lang="en-US" dirty="0" smtClean="0"/>
              <a:t> Axons</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E:\Documents and Settings\dr.puneeta\Desktop\DiFiore-difiore’s Atlas of Histology with Functional Correlations, 12e\Nervous Tissue\Section Images\44 Astrocytes.jpg"/>
          <p:cNvPicPr>
            <a:picLocks noChangeAspect="1" noChangeArrowheads="1"/>
          </p:cNvPicPr>
          <p:nvPr/>
        </p:nvPicPr>
        <p:blipFill>
          <a:blip r:embed="rId2" cstate="print"/>
          <a:srcRect/>
          <a:stretch>
            <a:fillRect/>
          </a:stretch>
        </p:blipFill>
        <p:spPr bwMode="auto">
          <a:xfrm>
            <a:off x="1219200" y="1676400"/>
            <a:ext cx="6858000" cy="4629150"/>
          </a:xfrm>
          <a:prstGeom prst="rect">
            <a:avLst/>
          </a:prstGeom>
          <a:noFill/>
        </p:spPr>
      </p:pic>
      <p:pic>
        <p:nvPicPr>
          <p:cNvPr id="2051" name="Picture 3" descr="E:\Documents and Settings\dr.puneeta\Desktop\DiFiore-difiore’s Atlas of Histology with Functional Correlations, 12e\Nervous Tissue\Section Images\37 MyelAxons.jpg"/>
          <p:cNvPicPr>
            <a:picLocks noChangeAspect="1" noChangeArrowheads="1"/>
          </p:cNvPicPr>
          <p:nvPr/>
        </p:nvPicPr>
        <p:blipFill>
          <a:blip r:embed="rId3" cstate="print"/>
          <a:srcRect/>
          <a:stretch>
            <a:fillRect/>
          </a:stretch>
        </p:blipFill>
        <p:spPr bwMode="auto">
          <a:xfrm>
            <a:off x="1219200" y="1676400"/>
            <a:ext cx="6858000" cy="4629150"/>
          </a:xfrm>
          <a:prstGeom prst="rect">
            <a:avLst/>
          </a:prstGeom>
          <a:noFill/>
        </p:spPr>
      </p:pic>
      <p:pic>
        <p:nvPicPr>
          <p:cNvPr id="2052" name="Picture 4" descr="E:\Documents and Settings\dr.puneeta\Desktop\DiFiore-difiore’s Atlas of Histology with Functional Correlations, 12e\Nervous Tissue\Section Images\38 MyelAxons.jpg"/>
          <p:cNvPicPr>
            <a:picLocks noChangeAspect="1" noChangeArrowheads="1"/>
          </p:cNvPicPr>
          <p:nvPr/>
        </p:nvPicPr>
        <p:blipFill>
          <a:blip r:embed="rId4" cstate="print"/>
          <a:srcRect/>
          <a:stretch>
            <a:fillRect/>
          </a:stretch>
        </p:blipFill>
        <p:spPr bwMode="auto">
          <a:xfrm>
            <a:off x="1219200" y="1676400"/>
            <a:ext cx="6858000" cy="4629150"/>
          </a:xfrm>
          <a:prstGeom prst="rect">
            <a:avLst/>
          </a:prstGeom>
          <a:noFill/>
        </p:spPr>
      </p:pic>
      <p:pic>
        <p:nvPicPr>
          <p:cNvPr id="2053" name="Picture 5" descr="E:\Documents and Settings\dr.puneeta\Desktop\DiFiore-difiore’s Atlas of Histology with Functional Correlations, 12e\Nervous Tissue\Section Images\39 MyelAxons.jpg"/>
          <p:cNvPicPr>
            <a:picLocks noChangeAspect="1" noChangeArrowheads="1"/>
          </p:cNvPicPr>
          <p:nvPr/>
        </p:nvPicPr>
        <p:blipFill>
          <a:blip r:embed="rId5" cstate="print"/>
          <a:srcRect/>
          <a:stretch>
            <a:fillRect/>
          </a:stretch>
        </p:blipFill>
        <p:spPr bwMode="auto">
          <a:xfrm>
            <a:off x="1219200" y="1676400"/>
            <a:ext cx="6858000" cy="4629150"/>
          </a:xfrm>
          <a:prstGeom prst="rect">
            <a:avLst/>
          </a:prstGeom>
          <a:noFill/>
        </p:spPr>
      </p:pic>
      <p:pic>
        <p:nvPicPr>
          <p:cNvPr id="2054" name="Picture 6" descr="E:\Documents and Settings\dr.puneeta\Desktop\DiFiore-difiore’s Atlas of Histology with Functional Correlations, 12e\Nervous Tissue\Section Images\40 MyelAxons.jpg"/>
          <p:cNvPicPr>
            <a:picLocks noChangeAspect="1" noChangeArrowheads="1"/>
          </p:cNvPicPr>
          <p:nvPr/>
        </p:nvPicPr>
        <p:blipFill>
          <a:blip r:embed="rId6" cstate="print"/>
          <a:srcRect/>
          <a:stretch>
            <a:fillRect/>
          </a:stretch>
        </p:blipFill>
        <p:spPr bwMode="auto">
          <a:xfrm>
            <a:off x="1219200" y="1676400"/>
            <a:ext cx="6858000" cy="4629150"/>
          </a:xfrm>
          <a:prstGeom prst="rect">
            <a:avLst/>
          </a:prstGeom>
          <a:noFill/>
        </p:spPr>
      </p:pic>
      <p:pic>
        <p:nvPicPr>
          <p:cNvPr id="2055" name="Picture 7" descr="E:\Documents and Settings\dr.puneeta\Desktop\DiFiore-difiore’s Atlas of Histology with Functional Correlations, 12e\Nervous Tissue\Section Images\41 MyelAxons.jpg"/>
          <p:cNvPicPr>
            <a:picLocks noChangeAspect="1" noChangeArrowheads="1"/>
          </p:cNvPicPr>
          <p:nvPr/>
        </p:nvPicPr>
        <p:blipFill>
          <a:blip r:embed="rId7" cstate="print"/>
          <a:srcRect/>
          <a:stretch>
            <a:fillRect/>
          </a:stretch>
        </p:blipFill>
        <p:spPr bwMode="auto">
          <a:xfrm>
            <a:off x="1219200" y="1676400"/>
            <a:ext cx="6858000" cy="4629150"/>
          </a:xfrm>
          <a:prstGeom prst="rect">
            <a:avLst/>
          </a:prstGeom>
          <a:noFill/>
        </p:spPr>
      </p:pic>
      <p:pic>
        <p:nvPicPr>
          <p:cNvPr id="2056" name="Picture 8" descr="E:\Documents and Settings\dr.puneeta\Desktop\DiFiore-difiore’s Atlas of Histology with Functional Correlations, 12e\Nervous Tissue\Section Images\42 MyelAxons.jpg"/>
          <p:cNvPicPr>
            <a:picLocks noChangeAspect="1" noChangeArrowheads="1"/>
          </p:cNvPicPr>
          <p:nvPr/>
        </p:nvPicPr>
        <p:blipFill>
          <a:blip r:embed="rId8" cstate="print"/>
          <a:srcRect/>
          <a:stretch>
            <a:fillRect/>
          </a:stretch>
        </p:blipFill>
        <p:spPr bwMode="auto">
          <a:xfrm>
            <a:off x="1219200" y="1676400"/>
            <a:ext cx="6858000" cy="4629150"/>
          </a:xfrm>
          <a:prstGeom prst="rect">
            <a:avLst/>
          </a:prstGeom>
          <a:noFill/>
        </p:spPr>
      </p:pic>
      <p:pic>
        <p:nvPicPr>
          <p:cNvPr id="2057" name="Picture 9" descr="E:\Documents and Settings\dr.puneeta\Desktop\DiFiore-difiore’s Atlas of Histology with Functional Correlations, 12e\Nervous Tissue\Section Images\43 MyelAxons.jpg"/>
          <p:cNvPicPr>
            <a:picLocks noChangeAspect="1" noChangeArrowheads="1"/>
          </p:cNvPicPr>
          <p:nvPr/>
        </p:nvPicPr>
        <p:blipFill>
          <a:blip r:embed="rId9" cstate="print"/>
          <a:srcRect/>
          <a:stretch>
            <a:fillRect/>
          </a:stretch>
        </p:blipFill>
        <p:spPr bwMode="auto">
          <a:xfrm>
            <a:off x="1219200" y="1676400"/>
            <a:ext cx="6858000" cy="462915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 picture of </a:t>
            </a:r>
            <a:r>
              <a:rPr lang="en-US" dirty="0" err="1" smtClean="0"/>
              <a:t>Myelinated</a:t>
            </a:r>
            <a:r>
              <a:rPr lang="en-US" dirty="0" smtClean="0"/>
              <a:t> Axons</a:t>
            </a:r>
            <a:endParaRPr lang="en-US" dirty="0"/>
          </a:p>
        </p:txBody>
      </p:sp>
      <p:pic>
        <p:nvPicPr>
          <p:cNvPr id="31746" name="Picture 2" descr="http://home.earthlink.net/~heinabilene/anatomy/NerveHistology/slide18.jpg"/>
          <p:cNvPicPr>
            <a:picLocks noChangeAspect="1" noChangeArrowheads="1"/>
          </p:cNvPicPr>
          <p:nvPr/>
        </p:nvPicPr>
        <p:blipFill>
          <a:blip r:embed="rId2" cstate="print"/>
          <a:srcRect t="6525"/>
          <a:stretch>
            <a:fillRect/>
          </a:stretch>
        </p:blipFill>
        <p:spPr bwMode="auto">
          <a:xfrm>
            <a:off x="685800" y="1905000"/>
            <a:ext cx="7315200" cy="4494368"/>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Peripheral Nerve</a:t>
            </a:r>
            <a:endParaRPr lang="en-US" dirty="0"/>
          </a:p>
        </p:txBody>
      </p:sp>
      <p:pic>
        <p:nvPicPr>
          <p:cNvPr id="1026" name="Picture 2" descr="http://3.bp.blogspot.com/-BcJtpIuAC_g/UtpV1lcwRlI/AAAAAAAAAMc/8kAgxByopJw/s1600/perinerv.png"/>
          <p:cNvPicPr>
            <a:picLocks noChangeAspect="1" noChangeArrowheads="1"/>
          </p:cNvPicPr>
          <p:nvPr/>
        </p:nvPicPr>
        <p:blipFill>
          <a:blip r:embed="rId2" cstate="print"/>
          <a:srcRect/>
          <a:stretch>
            <a:fillRect/>
          </a:stretch>
        </p:blipFill>
        <p:spPr bwMode="auto">
          <a:xfrm>
            <a:off x="685800" y="990600"/>
            <a:ext cx="8091935" cy="58674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724400" y="381000"/>
            <a:ext cx="4038600" cy="6096000"/>
          </a:xfrm>
        </p:spPr>
        <p:txBody>
          <a:bodyPr>
            <a:normAutofit fontScale="90000"/>
          </a:bodyPr>
          <a:lstStyle/>
          <a:p>
            <a:pPr eaLnBrk="1" hangingPunct="1"/>
            <a:r>
              <a:rPr lang="en-US" dirty="0" smtClean="0"/>
              <a:t>Connective tissue layers found in nerves:</a:t>
            </a:r>
            <a:br>
              <a:rPr lang="en-US" dirty="0" smtClean="0"/>
            </a:br>
            <a:r>
              <a:rPr lang="en-US" dirty="0" err="1" smtClean="0">
                <a:solidFill>
                  <a:srgbClr val="FF0000"/>
                </a:solidFill>
              </a:rPr>
              <a:t>endoneurium</a:t>
            </a:r>
            <a:r>
              <a:rPr lang="en-US" dirty="0" smtClean="0"/>
              <a:t> surrounds axons,</a:t>
            </a:r>
            <a:br>
              <a:rPr lang="en-US" dirty="0" smtClean="0"/>
            </a:br>
            <a:r>
              <a:rPr lang="en-US" dirty="0" err="1" smtClean="0">
                <a:solidFill>
                  <a:srgbClr val="FF0000"/>
                </a:solidFill>
              </a:rPr>
              <a:t>perineurium</a:t>
            </a:r>
            <a:r>
              <a:rPr lang="en-US" dirty="0" smtClean="0"/>
              <a:t> axon fascicles and </a:t>
            </a:r>
            <a:r>
              <a:rPr lang="en-US" dirty="0" smtClean="0">
                <a:solidFill>
                  <a:srgbClr val="FF0000"/>
                </a:solidFill>
              </a:rPr>
              <a:t>epineurium</a:t>
            </a:r>
            <a:r>
              <a:rPr lang="en-US" dirty="0" smtClean="0"/>
              <a:t> the entire nerve</a:t>
            </a:r>
          </a:p>
        </p:txBody>
      </p:sp>
      <p:pic>
        <p:nvPicPr>
          <p:cNvPr id="102403" name="Picture 4" descr="Untitled-1"/>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45728"/>
          <a:stretch/>
        </p:blipFill>
        <p:spPr bwMode="auto">
          <a:xfrm>
            <a:off x="152400" y="0"/>
            <a:ext cx="4483100" cy="3721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3733800"/>
            <a:ext cx="4704678"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663067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152400"/>
            <a:ext cx="9144000" cy="792163"/>
          </a:xfrm>
        </p:spPr>
        <p:txBody>
          <a:bodyPr/>
          <a:lstStyle/>
          <a:p>
            <a:pPr eaLnBrk="1" hangingPunct="1"/>
            <a:r>
              <a:rPr lang="en-US" sz="3200" smtClean="0"/>
              <a:t>Cellular Components of the Nervous System </a:t>
            </a:r>
          </a:p>
        </p:txBody>
      </p:sp>
      <p:sp>
        <p:nvSpPr>
          <p:cNvPr id="28675" name="Rectangle 3"/>
          <p:cNvSpPr>
            <a:spLocks noGrp="1" noChangeArrowheads="1"/>
          </p:cNvSpPr>
          <p:nvPr>
            <p:ph type="body" sz="half" idx="1"/>
          </p:nvPr>
        </p:nvSpPr>
        <p:spPr>
          <a:xfrm>
            <a:off x="2286000" y="1447800"/>
            <a:ext cx="2146300" cy="485775"/>
          </a:xfrm>
        </p:spPr>
        <p:txBody>
          <a:bodyPr/>
          <a:lstStyle/>
          <a:p>
            <a:pPr algn="ctr" eaLnBrk="1" hangingPunct="1">
              <a:lnSpc>
                <a:spcPct val="90000"/>
              </a:lnSpc>
              <a:buFontTx/>
              <a:buNone/>
            </a:pPr>
            <a:r>
              <a:rPr lang="en-US" sz="2800" dirty="0" smtClean="0"/>
              <a:t>Neurons</a:t>
            </a:r>
            <a:endParaRPr lang="en-US" sz="2000" dirty="0" smtClean="0"/>
          </a:p>
          <a:p>
            <a:pPr algn="ctr" eaLnBrk="1" hangingPunct="1">
              <a:lnSpc>
                <a:spcPct val="90000"/>
              </a:lnSpc>
              <a:buFontTx/>
              <a:buNone/>
            </a:pPr>
            <a:endParaRPr lang="en-US" sz="2000" dirty="0" smtClean="0"/>
          </a:p>
        </p:txBody>
      </p:sp>
      <p:sp>
        <p:nvSpPr>
          <p:cNvPr id="28676" name="Rectangle 4"/>
          <p:cNvSpPr>
            <a:spLocks noChangeArrowheads="1"/>
          </p:cNvSpPr>
          <p:nvPr/>
        </p:nvSpPr>
        <p:spPr bwMode="auto">
          <a:xfrm>
            <a:off x="457200" y="5410200"/>
            <a:ext cx="31242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eaLnBrk="1" hangingPunct="1"/>
            <a:r>
              <a:rPr lang="en-US" sz="2800" dirty="0">
                <a:solidFill>
                  <a:srgbClr val="0070C0"/>
                </a:solidFill>
              </a:rPr>
              <a:t>Glia </a:t>
            </a:r>
          </a:p>
          <a:p>
            <a:pPr marL="342900" indent="-342900" algn="ctr" eaLnBrk="1" hangingPunct="1"/>
            <a:r>
              <a:rPr lang="en-US" sz="2800" dirty="0">
                <a:solidFill>
                  <a:srgbClr val="0070C0"/>
                </a:solidFill>
              </a:rPr>
              <a:t>(support cells)</a:t>
            </a:r>
            <a:endParaRPr lang="en-US" sz="3200" dirty="0">
              <a:solidFill>
                <a:srgbClr val="0070C0"/>
              </a:solidFill>
            </a:endParaRPr>
          </a:p>
        </p:txBody>
      </p:sp>
      <p:pic>
        <p:nvPicPr>
          <p:cNvPr id="28677" name="Picture 5" descr="003"/>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a:xfrm>
            <a:off x="4114800" y="914400"/>
            <a:ext cx="4132263" cy="5791200"/>
          </a:xfrm>
          <a:ln>
            <a:solidFill>
              <a:schemeClr val="tx1"/>
            </a:solidFill>
            <a:miter lim="800000"/>
            <a:headEnd/>
            <a:tailEnd/>
          </a:ln>
        </p:spPr>
      </p:pic>
      <p:sp>
        <p:nvSpPr>
          <p:cNvPr id="28678" name="Line 6"/>
          <p:cNvSpPr>
            <a:spLocks noChangeShapeType="1"/>
          </p:cNvSpPr>
          <p:nvPr/>
        </p:nvSpPr>
        <p:spPr bwMode="auto">
          <a:xfrm>
            <a:off x="3429000" y="1981200"/>
            <a:ext cx="259080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nchor="b">
            <a:spAutoFit/>
          </a:bodyPr>
          <a:lstStyle/>
          <a:p>
            <a:endParaRPr lang="en-US"/>
          </a:p>
        </p:txBody>
      </p:sp>
      <p:sp>
        <p:nvSpPr>
          <p:cNvPr id="28679" name="Line 7"/>
          <p:cNvSpPr>
            <a:spLocks noChangeShapeType="1"/>
          </p:cNvSpPr>
          <p:nvPr/>
        </p:nvSpPr>
        <p:spPr bwMode="auto">
          <a:xfrm>
            <a:off x="3276600" y="1981200"/>
            <a:ext cx="4038600" cy="29718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nchor="b">
            <a:spAutoFit/>
          </a:bodyPr>
          <a:lstStyle/>
          <a:p>
            <a:endParaRPr lang="en-US"/>
          </a:p>
        </p:txBody>
      </p:sp>
      <p:sp>
        <p:nvSpPr>
          <p:cNvPr id="28680" name="Line 8"/>
          <p:cNvSpPr>
            <a:spLocks noChangeShapeType="1"/>
          </p:cNvSpPr>
          <p:nvPr/>
        </p:nvSpPr>
        <p:spPr bwMode="auto">
          <a:xfrm>
            <a:off x="3124200" y="1981200"/>
            <a:ext cx="2209800" cy="30480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nchor="b">
            <a:spAutoFit/>
          </a:bodyPr>
          <a:lstStyle/>
          <a:p>
            <a:endParaRPr lang="en-US"/>
          </a:p>
        </p:txBody>
      </p:sp>
      <p:sp>
        <p:nvSpPr>
          <p:cNvPr id="28681" name="Line 9"/>
          <p:cNvSpPr>
            <a:spLocks noChangeShapeType="1"/>
          </p:cNvSpPr>
          <p:nvPr/>
        </p:nvSpPr>
        <p:spPr bwMode="auto">
          <a:xfrm flipV="1">
            <a:off x="2514600" y="3429000"/>
            <a:ext cx="3733800" cy="2057400"/>
          </a:xfrm>
          <a:prstGeom prst="line">
            <a:avLst/>
          </a:prstGeom>
          <a:noFill/>
          <a:ln w="57150">
            <a:solidFill>
              <a:srgbClr val="0070C0"/>
            </a:solidFill>
            <a:round/>
            <a:headEnd/>
            <a:tailEnd type="triangle" w="med" len="med"/>
          </a:ln>
          <a:extLst>
            <a:ext uri="{909E8E84-426E-40DD-AFC4-6F175D3DCCD1}">
              <a14:hiddenFill xmlns:a14="http://schemas.microsoft.com/office/drawing/2010/main" xmlns="">
                <a:noFill/>
              </a14:hiddenFill>
            </a:ext>
          </a:extLst>
        </p:spPr>
        <p:txBody>
          <a:bodyPr anchor="b">
            <a:spAutoFit/>
          </a:bodyPr>
          <a:lstStyle/>
          <a:p>
            <a:endParaRPr lang="en-US"/>
          </a:p>
        </p:txBody>
      </p:sp>
      <p:sp>
        <p:nvSpPr>
          <p:cNvPr id="28682" name="Line 10"/>
          <p:cNvSpPr>
            <a:spLocks noChangeShapeType="1"/>
          </p:cNvSpPr>
          <p:nvPr/>
        </p:nvSpPr>
        <p:spPr bwMode="auto">
          <a:xfrm flipV="1">
            <a:off x="2362200" y="2057400"/>
            <a:ext cx="3352800" cy="3429000"/>
          </a:xfrm>
          <a:prstGeom prst="line">
            <a:avLst/>
          </a:prstGeom>
          <a:noFill/>
          <a:ln w="57150">
            <a:solidFill>
              <a:srgbClr val="0070C0"/>
            </a:solidFill>
            <a:round/>
            <a:headEnd/>
            <a:tailEnd type="triangle" w="med" len="med"/>
          </a:ln>
          <a:extLst>
            <a:ext uri="{909E8E84-426E-40DD-AFC4-6F175D3DCCD1}">
              <a14:hiddenFill xmlns:a14="http://schemas.microsoft.com/office/drawing/2010/main" xmlns="">
                <a:noFill/>
              </a14:hiddenFill>
            </a:ext>
          </a:extLst>
        </p:spPr>
        <p:txBody>
          <a:bodyPr anchor="b">
            <a:spAutoFit/>
          </a:bodyPr>
          <a:lstStyle/>
          <a:p>
            <a:endParaRPr lang="en-US"/>
          </a:p>
        </p:txBody>
      </p:sp>
      <p:sp>
        <p:nvSpPr>
          <p:cNvPr id="28683" name="Line 11"/>
          <p:cNvSpPr>
            <a:spLocks noChangeShapeType="1"/>
          </p:cNvSpPr>
          <p:nvPr/>
        </p:nvSpPr>
        <p:spPr bwMode="auto">
          <a:xfrm flipV="1">
            <a:off x="2590800" y="5410200"/>
            <a:ext cx="2133600" cy="228600"/>
          </a:xfrm>
          <a:prstGeom prst="line">
            <a:avLst/>
          </a:prstGeom>
          <a:noFill/>
          <a:ln w="57150">
            <a:solidFill>
              <a:srgbClr val="0070C0"/>
            </a:solidFill>
            <a:round/>
            <a:headEnd/>
            <a:tailEnd type="triangle" w="med" len="med"/>
          </a:ln>
          <a:extLst>
            <a:ext uri="{909E8E84-426E-40DD-AFC4-6F175D3DCCD1}">
              <a14:hiddenFill xmlns:a14="http://schemas.microsoft.com/office/drawing/2010/main" xmlns="">
                <a:noFill/>
              </a14:hiddenFill>
            </a:ext>
          </a:extLst>
        </p:spPr>
        <p:txBody>
          <a:bodyPr anchor="b">
            <a:spAutoFit/>
          </a:bodyPr>
          <a:lstStyle/>
          <a:p>
            <a:endParaRPr lang="en-US"/>
          </a:p>
        </p:txBody>
      </p:sp>
    </p:spTree>
    <p:extLst>
      <p:ext uri="{BB962C8B-B14F-4D97-AF65-F5344CB8AC3E}">
        <p14:creationId xmlns:p14="http://schemas.microsoft.com/office/powerpoint/2010/main" xmlns="" val="870909112"/>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Rectangle 5"/>
          <p:cNvSpPr>
            <a:spLocks noGrp="1" noChangeArrowheads="1"/>
          </p:cNvSpPr>
          <p:nvPr>
            <p:ph type="title"/>
          </p:nvPr>
        </p:nvSpPr>
        <p:spPr>
          <a:xfrm>
            <a:off x="0" y="152400"/>
            <a:ext cx="9144000" cy="838200"/>
          </a:xfrm>
        </p:spPr>
        <p:txBody>
          <a:bodyPr/>
          <a:lstStyle/>
          <a:p>
            <a:pPr eaLnBrk="1" hangingPunct="1"/>
            <a:r>
              <a:rPr lang="en-US" sz="2400" dirty="0" smtClean="0"/>
              <a:t>Connective tissue layers in a peripheral nerve. Tight junctions between </a:t>
            </a:r>
            <a:r>
              <a:rPr lang="en-US" sz="2400" dirty="0" err="1" smtClean="0"/>
              <a:t>perineurium</a:t>
            </a:r>
            <a:r>
              <a:rPr lang="en-US" sz="2400" dirty="0" smtClean="0"/>
              <a:t> cells form a important isolating barrier.</a:t>
            </a:r>
            <a:endParaRPr lang="en-US" sz="2900" b="1" dirty="0" smtClean="0"/>
          </a:p>
        </p:txBody>
      </p:sp>
      <p:pic>
        <p:nvPicPr>
          <p:cNvPr id="5" name="Picture 7" descr="opticN"/>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a:xfrm>
            <a:off x="228600" y="1143000"/>
            <a:ext cx="8686800" cy="5427663"/>
          </a:xfrm>
          <a:prstGeom prst="rect">
            <a:avLst/>
          </a:prstGeom>
          <a:noFill/>
        </p:spPr>
      </p:pic>
      <p:sp>
        <p:nvSpPr>
          <p:cNvPr id="6" name="Text Box 8"/>
          <p:cNvSpPr txBox="1">
            <a:spLocks noChangeArrowheads="1"/>
          </p:cNvSpPr>
          <p:nvPr/>
        </p:nvSpPr>
        <p:spPr bwMode="auto">
          <a:xfrm>
            <a:off x="2057400" y="2362200"/>
            <a:ext cx="1447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sz="1600" b="1"/>
              <a:t>Epineurium</a:t>
            </a:r>
          </a:p>
        </p:txBody>
      </p:sp>
      <p:sp>
        <p:nvSpPr>
          <p:cNvPr id="7" name="Line 9"/>
          <p:cNvSpPr>
            <a:spLocks noChangeShapeType="1"/>
          </p:cNvSpPr>
          <p:nvPr/>
        </p:nvSpPr>
        <p:spPr bwMode="auto">
          <a:xfrm flipH="1" flipV="1">
            <a:off x="3124200" y="4267200"/>
            <a:ext cx="20574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 name="Line 10"/>
          <p:cNvSpPr>
            <a:spLocks noChangeShapeType="1"/>
          </p:cNvSpPr>
          <p:nvPr/>
        </p:nvSpPr>
        <p:spPr bwMode="auto">
          <a:xfrm flipH="1" flipV="1">
            <a:off x="5105400" y="2971800"/>
            <a:ext cx="76200" cy="17526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 name="Text Box 11"/>
          <p:cNvSpPr txBox="1">
            <a:spLocks noChangeArrowheads="1"/>
          </p:cNvSpPr>
          <p:nvPr/>
        </p:nvSpPr>
        <p:spPr bwMode="auto">
          <a:xfrm>
            <a:off x="5181600" y="4648200"/>
            <a:ext cx="1752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sz="1600" b="1"/>
              <a:t>Perineurium</a:t>
            </a:r>
          </a:p>
        </p:txBody>
      </p:sp>
    </p:spTree>
    <p:extLst>
      <p:ext uri="{BB962C8B-B14F-4D97-AF65-F5344CB8AC3E}">
        <p14:creationId xmlns:p14="http://schemas.microsoft.com/office/powerpoint/2010/main" xmlns="" val="390919238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linds(horizont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err="1" smtClean="0"/>
              <a:t>Myleinated</a:t>
            </a:r>
            <a:r>
              <a:rPr lang="en-US" b="1" dirty="0" smtClean="0"/>
              <a:t> Nerve</a:t>
            </a:r>
            <a:endParaRPr lang="en-US" b="1" dirty="0"/>
          </a:p>
        </p:txBody>
      </p:sp>
      <p:pic>
        <p:nvPicPr>
          <p:cNvPr id="20482" name="Picture 2" descr="nerv15.gif (36663 bytes)"/>
          <p:cNvPicPr>
            <a:picLocks noChangeAspect="1" noChangeArrowheads="1"/>
          </p:cNvPicPr>
          <p:nvPr/>
        </p:nvPicPr>
        <p:blipFill>
          <a:blip r:embed="rId2" cstate="print"/>
          <a:srcRect l="3279" t="1623" r="8196" b="15615"/>
          <a:stretch>
            <a:fillRect/>
          </a:stretch>
        </p:blipFill>
        <p:spPr bwMode="auto">
          <a:xfrm>
            <a:off x="1447800" y="1168399"/>
            <a:ext cx="5791200" cy="5469467"/>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Myelinated</a:t>
            </a:r>
            <a:r>
              <a:rPr lang="en-US" b="1" dirty="0" smtClean="0"/>
              <a:t> Axons</a:t>
            </a:r>
            <a:endParaRPr lang="en-US" b="1" dirty="0"/>
          </a:p>
        </p:txBody>
      </p:sp>
      <p:pic>
        <p:nvPicPr>
          <p:cNvPr id="2050" name="Picture 2" descr="E:\Documents and Settings\dr.puneeta\Desktop\DiFiore-difiore’s Atlas of Histology with Functional Correlations, 12e\Nervous Tissue\Section Images\43 MyelAxons.jpg"/>
          <p:cNvPicPr>
            <a:picLocks noChangeAspect="1" noChangeArrowheads="1"/>
          </p:cNvPicPr>
          <p:nvPr/>
        </p:nvPicPr>
        <p:blipFill>
          <a:blip r:embed="rId2" cstate="print"/>
          <a:srcRect/>
          <a:stretch>
            <a:fillRect/>
          </a:stretch>
        </p:blipFill>
        <p:spPr bwMode="auto">
          <a:xfrm>
            <a:off x="1219200" y="2228850"/>
            <a:ext cx="6858000" cy="462915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t>Nervous tissue in PNS</a:t>
            </a:r>
            <a:endParaRPr lang="en-US" b="1" dirty="0"/>
          </a:p>
        </p:txBody>
      </p:sp>
      <p:pic>
        <p:nvPicPr>
          <p:cNvPr id="21506" name="Picture 2" descr="nerv13.gif (24772 bytes)"/>
          <p:cNvPicPr>
            <a:picLocks noChangeAspect="1" noChangeArrowheads="1"/>
          </p:cNvPicPr>
          <p:nvPr/>
        </p:nvPicPr>
        <p:blipFill>
          <a:blip r:embed="rId2" cstate="print"/>
          <a:srcRect t="4958" r="6977" b="14473"/>
          <a:stretch>
            <a:fillRect/>
          </a:stretch>
        </p:blipFill>
        <p:spPr bwMode="auto">
          <a:xfrm>
            <a:off x="0" y="1066800"/>
            <a:ext cx="3962400" cy="3467100"/>
          </a:xfrm>
          <a:prstGeom prst="rect">
            <a:avLst/>
          </a:prstGeom>
          <a:noFill/>
        </p:spPr>
      </p:pic>
      <p:pic>
        <p:nvPicPr>
          <p:cNvPr id="21508" name="Picture 4" descr="nerv14.gif (33928 bytes)"/>
          <p:cNvPicPr>
            <a:picLocks noChangeAspect="1" noChangeArrowheads="1"/>
          </p:cNvPicPr>
          <p:nvPr/>
        </p:nvPicPr>
        <p:blipFill>
          <a:blip r:embed="rId3" cstate="print"/>
          <a:srcRect l="1877" t="2939" r="7788" b="12524"/>
          <a:stretch>
            <a:fillRect/>
          </a:stretch>
        </p:blipFill>
        <p:spPr bwMode="auto">
          <a:xfrm>
            <a:off x="4343400" y="2133600"/>
            <a:ext cx="4419600" cy="4114800"/>
          </a:xfrm>
          <a:prstGeom prst="rect">
            <a:avLst/>
          </a:prstGeom>
          <a:noFill/>
        </p:spPr>
      </p:pic>
      <p:sp>
        <p:nvSpPr>
          <p:cNvPr id="5" name="TextBox 4"/>
          <p:cNvSpPr txBox="1"/>
          <p:nvPr/>
        </p:nvSpPr>
        <p:spPr>
          <a:xfrm>
            <a:off x="4572000" y="6400800"/>
            <a:ext cx="3886200" cy="369332"/>
          </a:xfrm>
          <a:prstGeom prst="rect">
            <a:avLst/>
          </a:prstGeom>
          <a:noFill/>
        </p:spPr>
        <p:txBody>
          <a:bodyPr wrap="square" rtlCol="0">
            <a:spAutoFit/>
          </a:bodyPr>
          <a:lstStyle/>
          <a:p>
            <a:r>
              <a:rPr lang="en-US" b="1" dirty="0" err="1" smtClean="0"/>
              <a:t>Myelinated</a:t>
            </a:r>
            <a:r>
              <a:rPr lang="en-US" b="1" dirty="0" smtClean="0"/>
              <a:t> Nerve stained with silver </a:t>
            </a:r>
            <a:endParaRPr lang="en-US" b="1" dirty="0"/>
          </a:p>
        </p:txBody>
      </p:sp>
      <p:sp>
        <p:nvSpPr>
          <p:cNvPr id="6" name="TextBox 5"/>
          <p:cNvSpPr txBox="1"/>
          <p:nvPr/>
        </p:nvSpPr>
        <p:spPr>
          <a:xfrm>
            <a:off x="228600" y="4495800"/>
            <a:ext cx="2895600" cy="923330"/>
          </a:xfrm>
          <a:prstGeom prst="rect">
            <a:avLst/>
          </a:prstGeom>
          <a:noFill/>
        </p:spPr>
        <p:txBody>
          <a:bodyPr wrap="square" rtlCol="0">
            <a:spAutoFit/>
          </a:bodyPr>
          <a:lstStyle/>
          <a:p>
            <a:r>
              <a:rPr lang="en-US" b="1" dirty="0" smtClean="0"/>
              <a:t>Teased </a:t>
            </a:r>
            <a:r>
              <a:rPr lang="en-US" b="1" dirty="0" err="1" smtClean="0"/>
              <a:t>myelinated</a:t>
            </a:r>
            <a:r>
              <a:rPr lang="en-US" b="1" dirty="0" smtClean="0"/>
              <a:t> nerve </a:t>
            </a:r>
            <a:r>
              <a:rPr lang="en-US" b="1" dirty="0" err="1" smtClean="0"/>
              <a:t>fibre</a:t>
            </a:r>
            <a:r>
              <a:rPr lang="en-US" b="1" dirty="0" smtClean="0"/>
              <a:t> stained with osmium </a:t>
            </a:r>
            <a:r>
              <a:rPr lang="en-US" b="1" dirty="0" err="1" smtClean="0"/>
              <a:t>tetraoxide</a:t>
            </a:r>
            <a:endParaRPr lang="en-US"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err="1" smtClean="0"/>
              <a:t>Neuroglial</a:t>
            </a:r>
            <a:r>
              <a:rPr lang="en-US" b="1" dirty="0" smtClean="0"/>
              <a:t> cells</a:t>
            </a:r>
            <a:endParaRPr lang="en-US" b="1" dirty="0"/>
          </a:p>
        </p:txBody>
      </p:sp>
      <p:sp>
        <p:nvSpPr>
          <p:cNvPr id="4" name="Content Placeholder 3"/>
          <p:cNvSpPr>
            <a:spLocks noGrp="1"/>
          </p:cNvSpPr>
          <p:nvPr>
            <p:ph idx="1"/>
          </p:nvPr>
        </p:nvSpPr>
        <p:spPr/>
        <p:txBody>
          <a:bodyPr/>
          <a:lstStyle/>
          <a:p>
            <a:r>
              <a:rPr lang="en-US" b="1" dirty="0" smtClean="0"/>
              <a:t>Supporting, Non-neuronal cells</a:t>
            </a:r>
          </a:p>
          <a:p>
            <a:r>
              <a:rPr lang="en-US" b="1" dirty="0" smtClean="0"/>
              <a:t>Much smaller than the neurons</a:t>
            </a:r>
          </a:p>
          <a:p>
            <a:r>
              <a:rPr lang="en-US" b="1" dirty="0" smtClean="0"/>
              <a:t>10 times more numerous than neurons</a:t>
            </a:r>
          </a:p>
          <a:p>
            <a:r>
              <a:rPr lang="en-US" b="1" dirty="0" smtClean="0"/>
              <a:t>4 types: </a:t>
            </a:r>
            <a:r>
              <a:rPr lang="en-US" b="1" dirty="0" err="1" smtClean="0"/>
              <a:t>Astrocytes</a:t>
            </a:r>
            <a:r>
              <a:rPr lang="en-US" b="1" dirty="0" smtClean="0"/>
              <a:t>(Fibrous and Protoplasmic), </a:t>
            </a:r>
            <a:r>
              <a:rPr lang="en-US" b="1" dirty="0" err="1" smtClean="0"/>
              <a:t>oligodendroctes</a:t>
            </a:r>
            <a:r>
              <a:rPr lang="en-US" b="1" dirty="0" smtClean="0"/>
              <a:t>, </a:t>
            </a:r>
            <a:r>
              <a:rPr lang="en-US" b="1" dirty="0" err="1" smtClean="0"/>
              <a:t>microglial</a:t>
            </a:r>
            <a:r>
              <a:rPr lang="en-US" b="1" dirty="0" smtClean="0"/>
              <a:t> cells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J:\8.jpg"/>
          <p:cNvPicPr>
            <a:picLocks noChangeAspect="1" noChangeArrowheads="1"/>
          </p:cNvPicPr>
          <p:nvPr/>
        </p:nvPicPr>
        <p:blipFill>
          <a:blip r:embed="rId3" cstate="print"/>
          <a:srcRect/>
          <a:stretch>
            <a:fillRect/>
          </a:stretch>
        </p:blipFill>
        <p:spPr bwMode="auto">
          <a:xfrm>
            <a:off x="838200" y="333375"/>
            <a:ext cx="7543800" cy="6191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err="1" smtClean="0"/>
              <a:t>Neuroglial</a:t>
            </a:r>
            <a:r>
              <a:rPr lang="en-US" b="1" dirty="0" smtClean="0"/>
              <a:t> cells</a:t>
            </a:r>
            <a:endParaRPr lang="en-US" b="1" dirty="0"/>
          </a:p>
        </p:txBody>
      </p:sp>
      <p:pic>
        <p:nvPicPr>
          <p:cNvPr id="22530" name="Picture 2" descr="nerv10.gif (29110 bytes)"/>
          <p:cNvPicPr>
            <a:picLocks noChangeAspect="1" noChangeArrowheads="1"/>
          </p:cNvPicPr>
          <p:nvPr/>
        </p:nvPicPr>
        <p:blipFill>
          <a:blip r:embed="rId2" cstate="print"/>
          <a:srcRect l="2234" t="2222" r="6188" b="13333"/>
          <a:stretch>
            <a:fillRect/>
          </a:stretch>
        </p:blipFill>
        <p:spPr bwMode="auto">
          <a:xfrm>
            <a:off x="685800" y="990600"/>
            <a:ext cx="3088106" cy="2862147"/>
          </a:xfrm>
          <a:prstGeom prst="rect">
            <a:avLst/>
          </a:prstGeom>
          <a:noFill/>
        </p:spPr>
      </p:pic>
      <p:pic>
        <p:nvPicPr>
          <p:cNvPr id="22532" name="Picture 4" descr="nerv11.gif (35709 bytes)"/>
          <p:cNvPicPr>
            <a:picLocks noChangeAspect="1" noChangeArrowheads="1"/>
          </p:cNvPicPr>
          <p:nvPr/>
        </p:nvPicPr>
        <p:blipFill>
          <a:blip r:embed="rId3" cstate="print"/>
          <a:srcRect r="4255" b="15328"/>
          <a:stretch>
            <a:fillRect/>
          </a:stretch>
        </p:blipFill>
        <p:spPr bwMode="auto">
          <a:xfrm>
            <a:off x="5133974" y="990600"/>
            <a:ext cx="3171825" cy="2819400"/>
          </a:xfrm>
          <a:prstGeom prst="rect">
            <a:avLst/>
          </a:prstGeom>
          <a:noFill/>
        </p:spPr>
      </p:pic>
      <p:pic>
        <p:nvPicPr>
          <p:cNvPr id="22534" name="Picture 6" descr="nerv12.gif (31126 bytes)"/>
          <p:cNvPicPr>
            <a:picLocks noChangeAspect="1" noChangeArrowheads="1"/>
          </p:cNvPicPr>
          <p:nvPr/>
        </p:nvPicPr>
        <p:blipFill>
          <a:blip r:embed="rId4" cstate="print"/>
          <a:srcRect l="4103" t="4124" r="5641" b="13402"/>
          <a:stretch>
            <a:fillRect/>
          </a:stretch>
        </p:blipFill>
        <p:spPr bwMode="auto">
          <a:xfrm>
            <a:off x="3124200" y="4114800"/>
            <a:ext cx="2667000" cy="2424546"/>
          </a:xfrm>
          <a:prstGeom prst="rect">
            <a:avLst/>
          </a:prstGeom>
          <a:noFill/>
        </p:spPr>
      </p:pic>
      <p:sp>
        <p:nvSpPr>
          <p:cNvPr id="7" name="TextBox 6"/>
          <p:cNvSpPr txBox="1"/>
          <p:nvPr/>
        </p:nvSpPr>
        <p:spPr>
          <a:xfrm>
            <a:off x="533400" y="4114800"/>
            <a:ext cx="1981200" cy="369332"/>
          </a:xfrm>
          <a:prstGeom prst="rect">
            <a:avLst/>
          </a:prstGeom>
          <a:noFill/>
        </p:spPr>
        <p:txBody>
          <a:bodyPr wrap="square" rtlCol="0">
            <a:spAutoFit/>
          </a:bodyPr>
          <a:lstStyle/>
          <a:p>
            <a:r>
              <a:rPr lang="en-US" b="1" dirty="0" err="1" smtClean="0"/>
              <a:t>Oligodendrocyte</a:t>
            </a:r>
            <a:endParaRPr lang="en-US" b="1" dirty="0"/>
          </a:p>
        </p:txBody>
      </p:sp>
      <p:sp>
        <p:nvSpPr>
          <p:cNvPr id="8" name="TextBox 7"/>
          <p:cNvSpPr txBox="1"/>
          <p:nvPr/>
        </p:nvSpPr>
        <p:spPr>
          <a:xfrm>
            <a:off x="6019800" y="4267200"/>
            <a:ext cx="1981200" cy="369332"/>
          </a:xfrm>
          <a:prstGeom prst="rect">
            <a:avLst/>
          </a:prstGeom>
          <a:noFill/>
        </p:spPr>
        <p:txBody>
          <a:bodyPr wrap="square" rtlCol="0">
            <a:spAutoFit/>
          </a:bodyPr>
          <a:lstStyle/>
          <a:p>
            <a:r>
              <a:rPr lang="en-US" b="1" dirty="0" smtClean="0"/>
              <a:t>Fibrous </a:t>
            </a:r>
            <a:r>
              <a:rPr lang="en-US" b="1" dirty="0" err="1" smtClean="0"/>
              <a:t>Astrocyte</a:t>
            </a:r>
            <a:endParaRPr lang="en-US" b="1" dirty="0"/>
          </a:p>
        </p:txBody>
      </p:sp>
      <p:sp>
        <p:nvSpPr>
          <p:cNvPr id="9" name="TextBox 8"/>
          <p:cNvSpPr txBox="1"/>
          <p:nvPr/>
        </p:nvSpPr>
        <p:spPr>
          <a:xfrm>
            <a:off x="3810000" y="6553200"/>
            <a:ext cx="1828800" cy="369332"/>
          </a:xfrm>
          <a:prstGeom prst="rect">
            <a:avLst/>
          </a:prstGeom>
          <a:noFill/>
        </p:spPr>
        <p:txBody>
          <a:bodyPr wrap="square" rtlCol="0">
            <a:spAutoFit/>
          </a:bodyPr>
          <a:lstStyle/>
          <a:p>
            <a:r>
              <a:rPr lang="en-US" b="1" dirty="0" err="1" smtClean="0"/>
              <a:t>Microglial</a:t>
            </a:r>
            <a:r>
              <a:rPr lang="en-US" b="1" dirty="0" smtClean="0"/>
              <a:t> cells</a:t>
            </a:r>
            <a:endParaRPr lang="en-US"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Astrocytes</a:t>
            </a:r>
            <a:endParaRPr lang="en-US" b="1" dirty="0"/>
          </a:p>
        </p:txBody>
      </p:sp>
      <p:pic>
        <p:nvPicPr>
          <p:cNvPr id="4" name="Picture 33" descr="E:\Documents and Settings\dr.puneeta\Desktop\DiFiore-difiore’s Atlas of Histology with Functional Correlations, 12e\Nervous Tissue\Section Images\44 Astrocytes.jpg"/>
          <p:cNvPicPr>
            <a:picLocks noGrp="1" noChangeAspect="1" noChangeArrowheads="1"/>
          </p:cNvPicPr>
          <p:nvPr>
            <p:ph idx="1"/>
          </p:nvPr>
        </p:nvPicPr>
        <p:blipFill>
          <a:blip r:embed="rId2" cstate="print"/>
          <a:srcRect/>
          <a:stretch>
            <a:fillRect/>
          </a:stretch>
        </p:blipFill>
        <p:spPr bwMode="auto">
          <a:xfrm>
            <a:off x="1219435" y="1600200"/>
            <a:ext cx="6705130" cy="4525963"/>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Astrocytes</a:t>
            </a:r>
            <a:endParaRPr lang="en-US" dirty="0"/>
          </a:p>
        </p:txBody>
      </p:sp>
      <p:pic>
        <p:nvPicPr>
          <p:cNvPr id="3074" name="Picture 2" descr="E:\Documents and Settings\dr.puneeta\Desktop\DiFiore-difiore’s Atlas of Histology with Functional Correlations, 12e\Nervous Tissue\Section Images\45 Astrocytes.jpg"/>
          <p:cNvPicPr>
            <a:picLocks noGrp="1" noChangeAspect="1" noChangeArrowheads="1"/>
          </p:cNvPicPr>
          <p:nvPr>
            <p:ph sz="half" idx="1"/>
          </p:nvPr>
        </p:nvPicPr>
        <p:blipFill>
          <a:blip r:embed="rId2" cstate="print"/>
          <a:stretch>
            <a:fillRect/>
          </a:stretch>
        </p:blipFill>
        <p:spPr bwMode="auto">
          <a:xfrm>
            <a:off x="381000" y="1905000"/>
            <a:ext cx="5597643" cy="3778409"/>
          </a:xfrm>
          <a:prstGeom prst="rect">
            <a:avLst/>
          </a:prstGeom>
          <a:noFill/>
        </p:spPr>
      </p:pic>
      <p:sp>
        <p:nvSpPr>
          <p:cNvPr id="5" name="Content Placeholder 4"/>
          <p:cNvSpPr>
            <a:spLocks noGrp="1"/>
          </p:cNvSpPr>
          <p:nvPr>
            <p:ph sz="half" idx="2"/>
          </p:nvPr>
        </p:nvSpPr>
        <p:spPr>
          <a:xfrm>
            <a:off x="6096000" y="1600200"/>
            <a:ext cx="2590800" cy="4525963"/>
          </a:xfrm>
        </p:spPr>
        <p:txBody>
          <a:bodyPr>
            <a:normAutofit fontScale="92500" lnSpcReduction="20000"/>
          </a:bodyPr>
          <a:lstStyle/>
          <a:p>
            <a:r>
              <a:rPr lang="en-US" dirty="0" smtClean="0"/>
              <a:t>Many short thick processes.</a:t>
            </a:r>
          </a:p>
          <a:p>
            <a:r>
              <a:rPr lang="en-US" dirty="0" smtClean="0"/>
              <a:t>Predominantly seen in gray matter.</a:t>
            </a:r>
          </a:p>
          <a:p>
            <a:r>
              <a:rPr lang="en-US" dirty="0" err="1" smtClean="0"/>
              <a:t>Function:Supportive</a:t>
            </a:r>
            <a:r>
              <a:rPr lang="en-US" dirty="0" smtClean="0"/>
              <a:t>, Nutritive, Repair, barrier to diffusion of toxic substances</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Ganglia</a:t>
            </a:r>
            <a:endParaRPr lang="en-US" b="1" dirty="0"/>
          </a:p>
        </p:txBody>
      </p:sp>
      <p:sp>
        <p:nvSpPr>
          <p:cNvPr id="3" name="Content Placeholder 2"/>
          <p:cNvSpPr>
            <a:spLocks noGrp="1"/>
          </p:cNvSpPr>
          <p:nvPr>
            <p:ph sz="half" idx="1"/>
          </p:nvPr>
        </p:nvSpPr>
        <p:spPr/>
        <p:txBody>
          <a:bodyPr>
            <a:normAutofit lnSpcReduction="10000"/>
          </a:bodyPr>
          <a:lstStyle/>
          <a:p>
            <a:r>
              <a:rPr lang="en-US" b="1" dirty="0" smtClean="0"/>
              <a:t>Sensory Ganglia</a:t>
            </a:r>
          </a:p>
          <a:p>
            <a:r>
              <a:rPr lang="en-US" b="1" dirty="0" err="1" smtClean="0"/>
              <a:t>Example:Spinal</a:t>
            </a:r>
            <a:r>
              <a:rPr lang="en-US" b="1" dirty="0" smtClean="0"/>
              <a:t> Ganglion</a:t>
            </a:r>
          </a:p>
          <a:p>
            <a:r>
              <a:rPr lang="en-US" b="1" dirty="0" smtClean="0"/>
              <a:t>Large, rounded  </a:t>
            </a:r>
            <a:r>
              <a:rPr lang="en-US" b="1" dirty="0" err="1" smtClean="0"/>
              <a:t>Pseudounipolar</a:t>
            </a:r>
            <a:r>
              <a:rPr lang="en-US" b="1" dirty="0" smtClean="0"/>
              <a:t> cells </a:t>
            </a:r>
          </a:p>
          <a:p>
            <a:r>
              <a:rPr lang="en-US" b="1" dirty="0" smtClean="0"/>
              <a:t>Nucleus is centrally placed</a:t>
            </a:r>
          </a:p>
          <a:p>
            <a:r>
              <a:rPr lang="en-US" b="1" dirty="0" smtClean="0"/>
              <a:t>Found in groups</a:t>
            </a:r>
          </a:p>
          <a:p>
            <a:r>
              <a:rPr lang="en-US" b="1" dirty="0" smtClean="0"/>
              <a:t>Well defined Satellite cells present.</a:t>
            </a:r>
          </a:p>
          <a:p>
            <a:endParaRPr lang="en-US" b="1" dirty="0"/>
          </a:p>
        </p:txBody>
      </p:sp>
      <p:sp>
        <p:nvSpPr>
          <p:cNvPr id="4" name="Content Placeholder 3"/>
          <p:cNvSpPr>
            <a:spLocks noGrp="1"/>
          </p:cNvSpPr>
          <p:nvPr>
            <p:ph sz="half" idx="2"/>
          </p:nvPr>
        </p:nvSpPr>
        <p:spPr/>
        <p:txBody>
          <a:bodyPr>
            <a:normAutofit lnSpcReduction="10000"/>
          </a:bodyPr>
          <a:lstStyle/>
          <a:p>
            <a:r>
              <a:rPr lang="en-US" b="1" dirty="0" smtClean="0"/>
              <a:t>Motor ganglia</a:t>
            </a:r>
          </a:p>
          <a:p>
            <a:r>
              <a:rPr lang="en-US" b="1" dirty="0" smtClean="0"/>
              <a:t>Known as Autonomic  or Sympathetic ganglia.</a:t>
            </a:r>
          </a:p>
          <a:p>
            <a:r>
              <a:rPr lang="en-US" b="1" dirty="0" smtClean="0"/>
              <a:t>Small angular </a:t>
            </a:r>
            <a:r>
              <a:rPr lang="en-US" b="1" dirty="0" err="1" smtClean="0"/>
              <a:t>multipolar</a:t>
            </a:r>
            <a:r>
              <a:rPr lang="en-US" b="1" dirty="0" smtClean="0"/>
              <a:t> Neurons</a:t>
            </a:r>
          </a:p>
          <a:p>
            <a:r>
              <a:rPr lang="en-US" b="1" dirty="0" smtClean="0"/>
              <a:t>Nucleus eccentrically placed</a:t>
            </a:r>
          </a:p>
          <a:p>
            <a:r>
              <a:rPr lang="en-US" b="1" dirty="0" smtClean="0"/>
              <a:t>Found Scattered</a:t>
            </a:r>
          </a:p>
          <a:p>
            <a:r>
              <a:rPr lang="en-US" b="1" dirty="0" smtClean="0"/>
              <a:t>Poorly defined satellite cells </a:t>
            </a:r>
            <a:r>
              <a:rPr lang="en-US" b="1" dirty="0" err="1" smtClean="0"/>
              <a:t>prsent</a:t>
            </a:r>
            <a:endParaRPr lang="en-US"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52400" y="0"/>
            <a:ext cx="3733800" cy="1143000"/>
          </a:xfrm>
        </p:spPr>
        <p:txBody>
          <a:bodyPr/>
          <a:lstStyle/>
          <a:p>
            <a:pPr eaLnBrk="1" hangingPunct="1"/>
            <a:r>
              <a:rPr lang="en-US" dirty="0" smtClean="0"/>
              <a:t>Generic neuron</a:t>
            </a:r>
          </a:p>
        </p:txBody>
      </p:sp>
      <p:sp>
        <p:nvSpPr>
          <p:cNvPr id="2" name="Text Placeholder 1"/>
          <p:cNvSpPr>
            <a:spLocks noGrp="1"/>
          </p:cNvSpPr>
          <p:nvPr>
            <p:ph type="body" sz="half" idx="1"/>
          </p:nvPr>
        </p:nvSpPr>
        <p:spPr>
          <a:xfrm>
            <a:off x="0" y="1371600"/>
            <a:ext cx="3810000" cy="4495800"/>
          </a:xfrm>
        </p:spPr>
        <p:txBody>
          <a:bodyPr>
            <a:normAutofit fontScale="70000" lnSpcReduction="20000"/>
          </a:bodyPr>
          <a:lstStyle/>
          <a:p>
            <a:r>
              <a:rPr lang="en-US" dirty="0" smtClean="0"/>
              <a:t>Large </a:t>
            </a:r>
            <a:r>
              <a:rPr lang="en-US" b="1" dirty="0" smtClean="0"/>
              <a:t>cell body </a:t>
            </a:r>
            <a:r>
              <a:rPr lang="en-US" dirty="0" smtClean="0"/>
              <a:t>(aka </a:t>
            </a:r>
            <a:r>
              <a:rPr lang="en-US" b="1" dirty="0" smtClean="0"/>
              <a:t>soma</a:t>
            </a:r>
            <a:r>
              <a:rPr lang="en-US" dirty="0" smtClean="0"/>
              <a:t> or </a:t>
            </a:r>
            <a:r>
              <a:rPr lang="en-US" b="1" dirty="0" err="1" smtClean="0"/>
              <a:t>perikaryon</a:t>
            </a:r>
            <a:r>
              <a:rPr lang="en-US" dirty="0" smtClean="0"/>
              <a:t>)</a:t>
            </a:r>
          </a:p>
          <a:p>
            <a:r>
              <a:rPr lang="en-US" dirty="0" smtClean="0"/>
              <a:t>Large, </a:t>
            </a:r>
            <a:r>
              <a:rPr lang="en-US" dirty="0" err="1" smtClean="0"/>
              <a:t>euchromatic</a:t>
            </a:r>
            <a:r>
              <a:rPr lang="en-US" dirty="0" smtClean="0"/>
              <a:t> </a:t>
            </a:r>
            <a:r>
              <a:rPr lang="en-US" b="1" dirty="0" smtClean="0"/>
              <a:t>nucleus</a:t>
            </a:r>
            <a:r>
              <a:rPr lang="en-US" dirty="0" smtClean="0"/>
              <a:t> (and usually a prominent </a:t>
            </a:r>
            <a:r>
              <a:rPr lang="en-US" b="1" dirty="0" smtClean="0"/>
              <a:t>nucleolus</a:t>
            </a:r>
            <a:r>
              <a:rPr lang="en-US" dirty="0" smtClean="0"/>
              <a:t>)</a:t>
            </a:r>
          </a:p>
          <a:p>
            <a:r>
              <a:rPr lang="en-US" dirty="0" smtClean="0"/>
              <a:t>Extensive cytoplasmic extensions:</a:t>
            </a:r>
          </a:p>
          <a:p>
            <a:pPr lvl="1"/>
            <a:r>
              <a:rPr lang="en-US" b="1" dirty="0" smtClean="0"/>
              <a:t>Dendrite</a:t>
            </a:r>
            <a:r>
              <a:rPr lang="en-US" dirty="0" smtClean="0"/>
              <a:t>(s): single or multiple extensions specialized for receiving input</a:t>
            </a:r>
          </a:p>
          <a:p>
            <a:pPr lvl="1"/>
            <a:r>
              <a:rPr lang="en-US" b="1" dirty="0" smtClean="0"/>
              <a:t>Axon</a:t>
            </a:r>
            <a:r>
              <a:rPr lang="en-US" dirty="0" smtClean="0"/>
              <a:t>: single, large extension specialized for conveying output (in humans, can be up to 1.5m in length)</a:t>
            </a:r>
            <a:endParaRPr lang="en-US" dirty="0"/>
          </a:p>
        </p:txBody>
      </p:sp>
      <p:sp>
        <p:nvSpPr>
          <p:cNvPr id="3" name="Content Placeholder 2"/>
          <p:cNvSpPr>
            <a:spLocks noGrp="1"/>
          </p:cNvSpPr>
          <p:nvPr>
            <p:ph sz="half" idx="2"/>
          </p:nvPr>
        </p:nvSpPr>
        <p:spPr/>
        <p:txBody>
          <a:bodyPr/>
          <a:lstStyle/>
          <a:p>
            <a:endParaRPr lang="en-US"/>
          </a:p>
        </p:txBody>
      </p:sp>
      <p:pic>
        <p:nvPicPr>
          <p:cNvPr id="32771"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33800" y="0"/>
            <a:ext cx="4699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86278117"/>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Spinal Ganglion</a:t>
            </a:r>
            <a:endParaRPr lang="en-US" b="1" dirty="0"/>
          </a:p>
        </p:txBody>
      </p:sp>
      <p:pic>
        <p:nvPicPr>
          <p:cNvPr id="23554" name="Picture 2" descr="http://home.earthlink.net/~heinabilene/anatomy/NerveHistology/slide9.jpg"/>
          <p:cNvPicPr>
            <a:picLocks noChangeAspect="1" noChangeArrowheads="1"/>
          </p:cNvPicPr>
          <p:nvPr/>
        </p:nvPicPr>
        <p:blipFill>
          <a:blip r:embed="rId2" cstate="print"/>
          <a:srcRect t="6135"/>
          <a:stretch>
            <a:fillRect/>
          </a:stretch>
        </p:blipFill>
        <p:spPr bwMode="auto">
          <a:xfrm>
            <a:off x="838200" y="1600200"/>
            <a:ext cx="7239000" cy="4748425"/>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Autonomic Gangl</a:t>
            </a:r>
            <a:r>
              <a:rPr lang="en-US" dirty="0" smtClean="0"/>
              <a:t>ia</a:t>
            </a:r>
            <a:endParaRPr lang="en-US" dirty="0"/>
          </a:p>
        </p:txBody>
      </p:sp>
      <p:pic>
        <p:nvPicPr>
          <p:cNvPr id="25602" name="Picture 2" descr="nerv06.gif (30787 bytes)"/>
          <p:cNvPicPr>
            <a:picLocks noChangeAspect="1" noChangeArrowheads="1"/>
          </p:cNvPicPr>
          <p:nvPr/>
        </p:nvPicPr>
        <p:blipFill>
          <a:blip r:embed="rId2" cstate="print"/>
          <a:srcRect l="4348" t="2854" r="5797" b="12933"/>
          <a:stretch>
            <a:fillRect/>
          </a:stretch>
        </p:blipFill>
        <p:spPr bwMode="auto">
          <a:xfrm>
            <a:off x="1828800" y="1295400"/>
            <a:ext cx="4724400"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MCQ</a:t>
            </a:r>
            <a:endParaRPr lang="en-US" dirty="0"/>
          </a:p>
        </p:txBody>
      </p:sp>
      <p:sp>
        <p:nvSpPr>
          <p:cNvPr id="3" name="Content Placeholder 2"/>
          <p:cNvSpPr>
            <a:spLocks noGrp="1"/>
          </p:cNvSpPr>
          <p:nvPr>
            <p:ph idx="1"/>
          </p:nvPr>
        </p:nvSpPr>
        <p:spPr/>
        <p:txBody>
          <a:bodyPr/>
          <a:lstStyle/>
          <a:p>
            <a:r>
              <a:rPr lang="en-US" dirty="0" err="1" smtClean="0"/>
              <a:t>Pseudounipolar</a:t>
            </a:r>
            <a:r>
              <a:rPr lang="en-US" dirty="0" smtClean="0"/>
              <a:t> cells are found in the following ganglion:</a:t>
            </a:r>
          </a:p>
          <a:p>
            <a:r>
              <a:rPr lang="en-US" dirty="0" smtClean="0"/>
              <a:t>1. Spinal</a:t>
            </a:r>
          </a:p>
          <a:p>
            <a:r>
              <a:rPr lang="en-US" dirty="0" smtClean="0"/>
              <a:t>2.Spiral</a:t>
            </a:r>
          </a:p>
          <a:p>
            <a:r>
              <a:rPr lang="en-US" dirty="0" smtClean="0"/>
              <a:t>3.Sympathetic</a:t>
            </a:r>
          </a:p>
          <a:p>
            <a:r>
              <a:rPr lang="en-US" dirty="0" smtClean="0"/>
              <a:t>4.Parasympathetic</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MCQ</a:t>
            </a:r>
            <a:endParaRPr lang="en-US" dirty="0"/>
          </a:p>
        </p:txBody>
      </p:sp>
      <p:sp>
        <p:nvSpPr>
          <p:cNvPr id="3" name="Content Placeholder 2"/>
          <p:cNvSpPr>
            <a:spLocks noGrp="1"/>
          </p:cNvSpPr>
          <p:nvPr>
            <p:ph idx="1"/>
          </p:nvPr>
        </p:nvSpPr>
        <p:spPr/>
        <p:txBody>
          <a:bodyPr/>
          <a:lstStyle/>
          <a:p>
            <a:r>
              <a:rPr lang="en-US" dirty="0" smtClean="0"/>
              <a:t>The connective tissue sheath around a nerve is called</a:t>
            </a:r>
          </a:p>
          <a:p>
            <a:r>
              <a:rPr lang="en-US" dirty="0" smtClean="0"/>
              <a:t>1.Endoneurium</a:t>
            </a:r>
          </a:p>
          <a:p>
            <a:r>
              <a:rPr lang="en-US" dirty="0" smtClean="0"/>
              <a:t>2.Perineurium</a:t>
            </a:r>
          </a:p>
          <a:p>
            <a:r>
              <a:rPr lang="en-US" dirty="0" smtClean="0"/>
              <a:t>3.Epineurium</a:t>
            </a:r>
          </a:p>
          <a:p>
            <a:r>
              <a:rPr lang="en-US" dirty="0" smtClean="0"/>
              <a:t>4.Neurilemma</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MCQ</a:t>
            </a:r>
            <a:endParaRPr lang="en-US"/>
          </a:p>
        </p:txBody>
      </p:sp>
      <p:sp>
        <p:nvSpPr>
          <p:cNvPr id="3" name="Content Placeholder 2"/>
          <p:cNvSpPr>
            <a:spLocks noGrp="1"/>
          </p:cNvSpPr>
          <p:nvPr>
            <p:ph idx="1"/>
          </p:nvPr>
        </p:nvSpPr>
        <p:spPr/>
        <p:txBody>
          <a:bodyPr/>
          <a:lstStyle/>
          <a:p>
            <a:r>
              <a:rPr lang="en-US" dirty="0" smtClean="0"/>
              <a:t>Section of the sympathetic ganglion  can be identified by the presence of</a:t>
            </a:r>
          </a:p>
          <a:p>
            <a:r>
              <a:rPr lang="en-US" dirty="0" smtClean="0"/>
              <a:t>1.Large Pseudo-</a:t>
            </a:r>
            <a:r>
              <a:rPr lang="en-US" dirty="0" err="1" smtClean="0"/>
              <a:t>unipolar</a:t>
            </a:r>
            <a:r>
              <a:rPr lang="en-US" dirty="0" smtClean="0"/>
              <a:t> neurons</a:t>
            </a:r>
          </a:p>
          <a:p>
            <a:r>
              <a:rPr lang="en-US" dirty="0" smtClean="0"/>
              <a:t>2. Small multiple neurons</a:t>
            </a:r>
          </a:p>
          <a:p>
            <a:r>
              <a:rPr lang="en-US" dirty="0" smtClean="0"/>
              <a:t>3. Bipolar Neurons</a:t>
            </a:r>
          </a:p>
          <a:p>
            <a:r>
              <a:rPr lang="en-US" dirty="0" smtClean="0"/>
              <a:t>4.Well </a:t>
            </a:r>
            <a:r>
              <a:rPr lang="en-US" dirty="0" err="1" smtClean="0"/>
              <a:t>dveloped</a:t>
            </a:r>
            <a:r>
              <a:rPr lang="en-US" dirty="0" smtClean="0"/>
              <a:t> </a:t>
            </a:r>
            <a:r>
              <a:rPr lang="en-US" smtClean="0"/>
              <a:t>satellite cells</a:t>
            </a:r>
            <a:endParaRPr lang="en-US" dirty="0" smtClean="0"/>
          </a:p>
          <a:p>
            <a:endParaRPr lang="en-US" dirty="0" smtClean="0"/>
          </a:p>
          <a:p>
            <a:endParaRPr lang="en-US" dirty="0" smtClean="0"/>
          </a:p>
          <a:p>
            <a:endParaRPr lang="en-US" dirty="0" smtClean="0"/>
          </a:p>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Spinal cord</a:t>
            </a:r>
            <a:endParaRPr lang="en-US" dirty="0"/>
          </a:p>
        </p:txBody>
      </p:sp>
      <p:pic>
        <p:nvPicPr>
          <p:cNvPr id="3" name="Picture 4"/>
          <p:cNvPicPr>
            <a:picLocks noChangeAspect="1" noChangeArrowheads="1"/>
          </p:cNvPicPr>
          <p:nvPr/>
        </p:nvPicPr>
        <p:blipFill>
          <a:blip r:embed="rId2" cstate="print"/>
          <a:srcRect/>
          <a:stretch>
            <a:fillRect/>
          </a:stretch>
        </p:blipFill>
        <p:spPr bwMode="auto">
          <a:xfrm>
            <a:off x="0" y="1706562"/>
            <a:ext cx="4495800" cy="5151438"/>
          </a:xfrm>
          <a:prstGeom prst="rect">
            <a:avLst/>
          </a:prstGeom>
          <a:noFill/>
          <a:ln w="9525">
            <a:noFill/>
            <a:miter lim="800000"/>
            <a:headEnd/>
            <a:tailEnd/>
          </a:ln>
          <a:effectLst/>
        </p:spPr>
      </p:pic>
      <p:pic>
        <p:nvPicPr>
          <p:cNvPr id="4" name="Picture 5"/>
          <p:cNvPicPr>
            <a:picLocks noChangeAspect="1" noChangeArrowheads="1"/>
          </p:cNvPicPr>
          <p:nvPr/>
        </p:nvPicPr>
        <p:blipFill>
          <a:blip r:embed="rId3" cstate="print"/>
          <a:srcRect/>
          <a:stretch>
            <a:fillRect/>
          </a:stretch>
        </p:blipFill>
        <p:spPr bwMode="auto">
          <a:xfrm>
            <a:off x="4800600" y="1458685"/>
            <a:ext cx="4343400" cy="5170714"/>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Cerebrum</a:t>
            </a:r>
            <a:endParaRPr lang="en-US" dirty="0"/>
          </a:p>
        </p:txBody>
      </p:sp>
      <p:pic>
        <p:nvPicPr>
          <p:cNvPr id="3" name="Picture 7"/>
          <p:cNvPicPr>
            <a:picLocks noChangeAspect="1" noChangeArrowheads="1"/>
          </p:cNvPicPr>
          <p:nvPr/>
        </p:nvPicPr>
        <p:blipFill>
          <a:blip r:embed="rId2" cstate="print"/>
          <a:srcRect/>
          <a:stretch>
            <a:fillRect/>
          </a:stretch>
        </p:blipFill>
        <p:spPr>
          <a:xfrm>
            <a:off x="2405742" y="1219200"/>
            <a:ext cx="4833257" cy="5638800"/>
          </a:xfrm>
          <a:prstGeom prst="rect">
            <a:avLst/>
          </a:prstGeom>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err="1" smtClean="0"/>
              <a:t>Pacinian</a:t>
            </a:r>
            <a:r>
              <a:rPr lang="en-US" dirty="0" smtClean="0"/>
              <a:t> Corpuscle</a:t>
            </a:r>
            <a:endParaRPr lang="en-US" dirty="0"/>
          </a:p>
        </p:txBody>
      </p:sp>
      <p:pic>
        <p:nvPicPr>
          <p:cNvPr id="24578" name="Picture 2" descr="nerv18.gif (31085 bytes)"/>
          <p:cNvPicPr>
            <a:picLocks noChangeAspect="1" noChangeArrowheads="1"/>
          </p:cNvPicPr>
          <p:nvPr/>
        </p:nvPicPr>
        <p:blipFill>
          <a:blip r:embed="rId2" cstate="print"/>
          <a:srcRect l="2817" t="2404" r="5634" b="13942"/>
          <a:stretch>
            <a:fillRect/>
          </a:stretch>
        </p:blipFill>
        <p:spPr bwMode="auto">
          <a:xfrm>
            <a:off x="0" y="1400908"/>
            <a:ext cx="4343400" cy="4009292"/>
          </a:xfrm>
          <a:prstGeom prst="rect">
            <a:avLst/>
          </a:prstGeom>
          <a:noFill/>
        </p:spPr>
      </p:pic>
      <p:pic>
        <p:nvPicPr>
          <p:cNvPr id="24580" name="Picture 4" descr="http://home.earthlink.net/~heinabilene/anatomy/NerveHistology/slide24.jpg"/>
          <p:cNvPicPr>
            <a:picLocks noChangeAspect="1" noChangeArrowheads="1"/>
          </p:cNvPicPr>
          <p:nvPr/>
        </p:nvPicPr>
        <p:blipFill>
          <a:blip r:embed="rId3" cstate="print"/>
          <a:srcRect/>
          <a:stretch>
            <a:fillRect/>
          </a:stretch>
        </p:blipFill>
        <p:spPr bwMode="auto">
          <a:xfrm>
            <a:off x="5095875" y="2971800"/>
            <a:ext cx="4048125" cy="2790825"/>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Canal of Spinal Cord</a:t>
            </a:r>
            <a:endParaRPr lang="en-US" dirty="0"/>
          </a:p>
        </p:txBody>
      </p:sp>
      <p:pic>
        <p:nvPicPr>
          <p:cNvPr id="28674" name="Picture 2" descr="http://home.earthlink.net/~heinabilene/anatomy/NerveHistology/centcanal.jpg"/>
          <p:cNvPicPr>
            <a:picLocks noChangeAspect="1" noChangeArrowheads="1"/>
          </p:cNvPicPr>
          <p:nvPr/>
        </p:nvPicPr>
        <p:blipFill>
          <a:blip r:embed="rId2" cstate="print"/>
          <a:srcRect/>
          <a:stretch>
            <a:fillRect/>
          </a:stretch>
        </p:blipFill>
        <p:spPr bwMode="auto">
          <a:xfrm>
            <a:off x="533400" y="1569683"/>
            <a:ext cx="7848600" cy="5148835"/>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Cerebellum</a:t>
            </a:r>
            <a:endParaRPr lang="en-US" dirty="0"/>
          </a:p>
        </p:txBody>
      </p:sp>
      <p:pic>
        <p:nvPicPr>
          <p:cNvPr id="29698" name="Picture 2" descr="http://home.earthlink.net/~heinabilene/anatomy/NerveHistology/slide29.jpg"/>
          <p:cNvPicPr>
            <a:picLocks noChangeAspect="1" noChangeArrowheads="1"/>
          </p:cNvPicPr>
          <p:nvPr/>
        </p:nvPicPr>
        <p:blipFill>
          <a:blip r:embed="rId2" cstate="print"/>
          <a:srcRect t="6298"/>
          <a:stretch>
            <a:fillRect/>
          </a:stretch>
        </p:blipFill>
        <p:spPr bwMode="auto">
          <a:xfrm>
            <a:off x="1143000" y="1600200"/>
            <a:ext cx="7391400" cy="4856265"/>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69850"/>
            <a:ext cx="9144000" cy="685800"/>
          </a:xfrm>
        </p:spPr>
        <p:txBody>
          <a:bodyPr>
            <a:normAutofit fontScale="90000"/>
          </a:bodyPr>
          <a:lstStyle/>
          <a:p>
            <a:pPr eaLnBrk="1" hangingPunct="1"/>
            <a:r>
              <a:rPr lang="en-US" dirty="0" smtClean="0"/>
              <a:t>Motor neuron with </a:t>
            </a:r>
            <a:r>
              <a:rPr lang="en-US" u="sng" dirty="0" err="1" smtClean="0"/>
              <a:t>Nissl</a:t>
            </a:r>
            <a:r>
              <a:rPr lang="en-US" u="sng" dirty="0" smtClean="0"/>
              <a:t> bodies</a:t>
            </a:r>
            <a:endParaRPr lang="en-US" dirty="0" smtClean="0">
              <a:solidFill>
                <a:schemeClr val="folHlink"/>
              </a:solidFill>
            </a:endParaRPr>
          </a:p>
        </p:txBody>
      </p:sp>
      <p:pic>
        <p:nvPicPr>
          <p:cNvPr id="3481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755650"/>
            <a:ext cx="8077200" cy="526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200400" y="2338916"/>
            <a:ext cx="569387" cy="369332"/>
          </a:xfrm>
          <a:prstGeom prst="rect">
            <a:avLst/>
          </a:prstGeom>
          <a:noFill/>
        </p:spPr>
        <p:txBody>
          <a:bodyPr wrap="none" rtlCol="0">
            <a:spAutoFit/>
          </a:bodyPr>
          <a:lstStyle/>
          <a:p>
            <a:r>
              <a:rPr lang="en-US" b="1" dirty="0" smtClean="0">
                <a:latin typeface="Arial Black" pitchFamily="34" charset="0"/>
              </a:rPr>
              <a:t>NU</a:t>
            </a:r>
            <a:endParaRPr lang="en-US" b="1" dirty="0">
              <a:latin typeface="Arial Black" pitchFamily="34" charset="0"/>
            </a:endParaRPr>
          </a:p>
        </p:txBody>
      </p:sp>
      <p:sp>
        <p:nvSpPr>
          <p:cNvPr id="3" name="Oval 2"/>
          <p:cNvSpPr/>
          <p:nvPr/>
        </p:nvSpPr>
        <p:spPr>
          <a:xfrm>
            <a:off x="3124200" y="2889250"/>
            <a:ext cx="929164" cy="6858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a:off x="3869266" y="2677584"/>
            <a:ext cx="228600" cy="228600"/>
          </a:xfrm>
          <a:prstGeom prst="straightConnector1">
            <a:avLst/>
          </a:pr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886200" y="2686051"/>
            <a:ext cx="228600" cy="22860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038600" y="2432050"/>
            <a:ext cx="377026" cy="369332"/>
          </a:xfrm>
          <a:prstGeom prst="rect">
            <a:avLst/>
          </a:prstGeom>
          <a:noFill/>
        </p:spPr>
        <p:txBody>
          <a:bodyPr wrap="none" rtlCol="0">
            <a:spAutoFit/>
          </a:bodyPr>
          <a:lstStyle/>
          <a:p>
            <a:r>
              <a:rPr lang="en-US" dirty="0" smtClean="0">
                <a:latin typeface="Arial Black" pitchFamily="34" charset="0"/>
              </a:rPr>
              <a:t>N</a:t>
            </a:r>
            <a:endParaRPr lang="en-US" dirty="0">
              <a:latin typeface="Arial Black" pitchFamily="34" charset="0"/>
            </a:endParaRPr>
          </a:p>
        </p:txBody>
      </p:sp>
      <p:sp>
        <p:nvSpPr>
          <p:cNvPr id="8" name="TextBox 7"/>
          <p:cNvSpPr txBox="1"/>
          <p:nvPr/>
        </p:nvSpPr>
        <p:spPr>
          <a:xfrm>
            <a:off x="1786468" y="2096583"/>
            <a:ext cx="364202" cy="369332"/>
          </a:xfrm>
          <a:prstGeom prst="rect">
            <a:avLst/>
          </a:prstGeom>
          <a:noFill/>
        </p:spPr>
        <p:txBody>
          <a:bodyPr wrap="none" rtlCol="0">
            <a:spAutoFit/>
          </a:bodyPr>
          <a:lstStyle/>
          <a:p>
            <a:r>
              <a:rPr lang="en-US" dirty="0" smtClean="0">
                <a:latin typeface="Arial Black" pitchFamily="34" charset="0"/>
              </a:rPr>
              <a:t>D</a:t>
            </a:r>
            <a:endParaRPr lang="en-US" dirty="0">
              <a:latin typeface="Arial Black" pitchFamily="34" charset="0"/>
            </a:endParaRPr>
          </a:p>
        </p:txBody>
      </p:sp>
      <p:sp>
        <p:nvSpPr>
          <p:cNvPr id="19" name="TextBox 18"/>
          <p:cNvSpPr txBox="1"/>
          <p:nvPr/>
        </p:nvSpPr>
        <p:spPr>
          <a:xfrm>
            <a:off x="1557865" y="4577318"/>
            <a:ext cx="364202" cy="369332"/>
          </a:xfrm>
          <a:prstGeom prst="rect">
            <a:avLst/>
          </a:prstGeom>
          <a:noFill/>
        </p:spPr>
        <p:txBody>
          <a:bodyPr wrap="none" rtlCol="0">
            <a:spAutoFit/>
          </a:bodyPr>
          <a:lstStyle/>
          <a:p>
            <a:r>
              <a:rPr lang="en-US" dirty="0" smtClean="0">
                <a:latin typeface="Arial Black" pitchFamily="34" charset="0"/>
              </a:rPr>
              <a:t>D</a:t>
            </a:r>
            <a:endParaRPr lang="en-US" dirty="0">
              <a:latin typeface="Arial Black" pitchFamily="34" charset="0"/>
            </a:endParaRPr>
          </a:p>
        </p:txBody>
      </p:sp>
      <p:sp>
        <p:nvSpPr>
          <p:cNvPr id="20" name="TextBox 19"/>
          <p:cNvSpPr txBox="1"/>
          <p:nvPr/>
        </p:nvSpPr>
        <p:spPr>
          <a:xfrm>
            <a:off x="2514464" y="4455582"/>
            <a:ext cx="364202" cy="369332"/>
          </a:xfrm>
          <a:prstGeom prst="rect">
            <a:avLst/>
          </a:prstGeom>
          <a:noFill/>
        </p:spPr>
        <p:txBody>
          <a:bodyPr wrap="none" rtlCol="0">
            <a:spAutoFit/>
          </a:bodyPr>
          <a:lstStyle/>
          <a:p>
            <a:r>
              <a:rPr lang="en-US" dirty="0">
                <a:latin typeface="Arial Black" pitchFamily="34" charset="0"/>
              </a:rPr>
              <a:t>A</a:t>
            </a:r>
          </a:p>
        </p:txBody>
      </p:sp>
      <p:sp>
        <p:nvSpPr>
          <p:cNvPr id="21" name="TextBox 20"/>
          <p:cNvSpPr txBox="1"/>
          <p:nvPr/>
        </p:nvSpPr>
        <p:spPr>
          <a:xfrm>
            <a:off x="3725333" y="3922182"/>
            <a:ext cx="556563" cy="369332"/>
          </a:xfrm>
          <a:prstGeom prst="rect">
            <a:avLst/>
          </a:prstGeom>
          <a:noFill/>
        </p:spPr>
        <p:txBody>
          <a:bodyPr wrap="none" rtlCol="0">
            <a:spAutoFit/>
          </a:bodyPr>
          <a:lstStyle/>
          <a:p>
            <a:r>
              <a:rPr lang="en-US" dirty="0" smtClean="0">
                <a:latin typeface="Arial Black" pitchFamily="34" charset="0"/>
              </a:rPr>
              <a:t>AH</a:t>
            </a:r>
            <a:endParaRPr lang="en-US" dirty="0">
              <a:latin typeface="Arial Black" pitchFamily="34" charset="0"/>
            </a:endParaRPr>
          </a:p>
        </p:txBody>
      </p:sp>
      <p:sp>
        <p:nvSpPr>
          <p:cNvPr id="22" name="TextBox 21"/>
          <p:cNvSpPr txBox="1"/>
          <p:nvPr/>
        </p:nvSpPr>
        <p:spPr>
          <a:xfrm>
            <a:off x="4665134" y="3358118"/>
            <a:ext cx="556563" cy="369332"/>
          </a:xfrm>
          <a:prstGeom prst="rect">
            <a:avLst/>
          </a:prstGeom>
          <a:noFill/>
        </p:spPr>
        <p:txBody>
          <a:bodyPr wrap="none" rtlCol="0">
            <a:spAutoFit/>
          </a:bodyPr>
          <a:lstStyle/>
          <a:p>
            <a:r>
              <a:rPr lang="en-US" dirty="0" smtClean="0">
                <a:latin typeface="Arial Black" pitchFamily="34" charset="0"/>
              </a:rPr>
              <a:t>NB</a:t>
            </a:r>
            <a:endParaRPr lang="en-US" dirty="0">
              <a:latin typeface="Arial Black" pitchFamily="34" charset="0"/>
            </a:endParaRPr>
          </a:p>
        </p:txBody>
      </p:sp>
      <p:sp>
        <p:nvSpPr>
          <p:cNvPr id="23" name="TextBox 22"/>
          <p:cNvSpPr txBox="1"/>
          <p:nvPr/>
        </p:nvSpPr>
        <p:spPr>
          <a:xfrm>
            <a:off x="1955799" y="3075518"/>
            <a:ext cx="556563" cy="369332"/>
          </a:xfrm>
          <a:prstGeom prst="rect">
            <a:avLst/>
          </a:prstGeom>
          <a:noFill/>
        </p:spPr>
        <p:txBody>
          <a:bodyPr wrap="none" rtlCol="0">
            <a:spAutoFit/>
          </a:bodyPr>
          <a:lstStyle/>
          <a:p>
            <a:r>
              <a:rPr lang="en-US" dirty="0" smtClean="0">
                <a:latin typeface="Arial Black" pitchFamily="34" charset="0"/>
              </a:rPr>
              <a:t>NB</a:t>
            </a:r>
            <a:endParaRPr lang="en-US" dirty="0">
              <a:latin typeface="Arial Black" pitchFamily="34" charset="0"/>
            </a:endParaRPr>
          </a:p>
        </p:txBody>
      </p:sp>
      <p:sp>
        <p:nvSpPr>
          <p:cNvPr id="24" name="TextBox 23"/>
          <p:cNvSpPr txBox="1"/>
          <p:nvPr/>
        </p:nvSpPr>
        <p:spPr>
          <a:xfrm>
            <a:off x="6180531" y="2762251"/>
            <a:ext cx="364202" cy="369332"/>
          </a:xfrm>
          <a:prstGeom prst="rect">
            <a:avLst/>
          </a:prstGeom>
          <a:noFill/>
        </p:spPr>
        <p:txBody>
          <a:bodyPr wrap="none" rtlCol="0">
            <a:spAutoFit/>
          </a:bodyPr>
          <a:lstStyle/>
          <a:p>
            <a:r>
              <a:rPr lang="en-US" dirty="0" smtClean="0">
                <a:latin typeface="Arial Black" pitchFamily="34" charset="0"/>
              </a:rPr>
              <a:t>D</a:t>
            </a:r>
            <a:endParaRPr lang="en-US" dirty="0">
              <a:latin typeface="Arial Black" pitchFamily="34" charset="0"/>
            </a:endParaRPr>
          </a:p>
        </p:txBody>
      </p:sp>
      <p:sp>
        <p:nvSpPr>
          <p:cNvPr id="26" name="TextBox 25"/>
          <p:cNvSpPr txBox="1"/>
          <p:nvPr/>
        </p:nvSpPr>
        <p:spPr>
          <a:xfrm>
            <a:off x="7408198" y="4043918"/>
            <a:ext cx="364202" cy="369332"/>
          </a:xfrm>
          <a:prstGeom prst="rect">
            <a:avLst/>
          </a:prstGeom>
          <a:noFill/>
        </p:spPr>
        <p:txBody>
          <a:bodyPr wrap="none" rtlCol="0">
            <a:spAutoFit/>
          </a:bodyPr>
          <a:lstStyle/>
          <a:p>
            <a:r>
              <a:rPr lang="en-US" dirty="0">
                <a:latin typeface="Arial Black" pitchFamily="34" charset="0"/>
              </a:rPr>
              <a:t>V</a:t>
            </a:r>
          </a:p>
        </p:txBody>
      </p:sp>
      <p:sp>
        <p:nvSpPr>
          <p:cNvPr id="9" name="TextBox 8"/>
          <p:cNvSpPr txBox="1"/>
          <p:nvPr/>
        </p:nvSpPr>
        <p:spPr>
          <a:xfrm>
            <a:off x="975685" y="6086101"/>
            <a:ext cx="7071167" cy="646331"/>
          </a:xfrm>
          <a:prstGeom prst="rect">
            <a:avLst/>
          </a:prstGeom>
          <a:noFill/>
        </p:spPr>
        <p:txBody>
          <a:bodyPr wrap="none" rtlCol="0">
            <a:spAutoFit/>
          </a:bodyPr>
          <a:lstStyle/>
          <a:p>
            <a:r>
              <a:rPr lang="en-US" dirty="0" smtClean="0"/>
              <a:t>A-axon		D-dendrite	N-nucleus	NB-</a:t>
            </a:r>
            <a:r>
              <a:rPr lang="en-US" dirty="0" err="1" smtClean="0"/>
              <a:t>Nissl</a:t>
            </a:r>
            <a:r>
              <a:rPr lang="en-US" dirty="0" smtClean="0"/>
              <a:t> body</a:t>
            </a:r>
          </a:p>
          <a:p>
            <a:r>
              <a:rPr lang="en-US" dirty="0" smtClean="0"/>
              <a:t>AH-axon hillock 	V-blood vessel	NU-nucleolus</a:t>
            </a:r>
            <a:endParaRPr lang="en-US" dirty="0"/>
          </a:p>
        </p:txBody>
      </p:sp>
    </p:spTree>
    <p:extLst>
      <p:ext uri="{BB962C8B-B14F-4D97-AF65-F5344CB8AC3E}">
        <p14:creationId xmlns:p14="http://schemas.microsoft.com/office/powerpoint/2010/main" xmlns="" val="16236803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6"/>
          <p:cNvPicPr>
            <a:picLocks noChangeAspect="1" noChangeArrowheads="1"/>
          </p:cNvPicPr>
          <p:nvPr/>
        </p:nvPicPr>
        <p:blipFill>
          <a:blip r:embed="rId2" cstate="print">
            <a:lum contrast="36000"/>
          </a:blip>
          <a:srcRect/>
          <a:stretch>
            <a:fillRect/>
          </a:stretch>
        </p:blipFill>
        <p:spPr>
          <a:xfrm>
            <a:off x="0" y="0"/>
            <a:ext cx="9144000" cy="6705600"/>
          </a:xfrm>
          <a:prstGeom prst="rect">
            <a:avLst/>
          </a:prstGeom>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6"/>
          <p:cNvPicPr>
            <a:picLocks noChangeAspect="1" noChangeArrowheads="1"/>
          </p:cNvPicPr>
          <p:nvPr/>
        </p:nvPicPr>
        <p:blipFill>
          <a:blip r:embed="rId2" cstate="print"/>
          <a:srcRect/>
          <a:stretch>
            <a:fillRect/>
          </a:stretch>
        </p:blipFill>
        <p:spPr>
          <a:xfrm>
            <a:off x="152400" y="228600"/>
            <a:ext cx="8686800" cy="6629400"/>
          </a:xfrm>
          <a:prstGeom prst="rect">
            <a:avLst/>
          </a:prstGeom>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410200" y="609600"/>
            <a:ext cx="3352800" cy="5410200"/>
          </a:xfrm>
        </p:spPr>
        <p:txBody>
          <a:bodyPr/>
          <a:lstStyle/>
          <a:p>
            <a:pPr eaLnBrk="1" hangingPunct="1"/>
            <a:r>
              <a:rPr lang="en-US" smtClean="0"/>
              <a:t>Nissl substance is rough endoplasmic reticulum</a:t>
            </a:r>
          </a:p>
        </p:txBody>
      </p:sp>
      <p:pic>
        <p:nvPicPr>
          <p:cNvPr id="3686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5175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9879800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152400"/>
            <a:ext cx="3657600" cy="2362200"/>
          </a:xfrm>
        </p:spPr>
        <p:txBody>
          <a:bodyPr/>
          <a:lstStyle/>
          <a:p>
            <a:pPr eaLnBrk="1" hangingPunct="1"/>
            <a:r>
              <a:rPr lang="en-US" sz="2400" smtClean="0"/>
              <a:t>Synapses can form between many different parts of neurons and between a neuron and a non-neuronal cell, e.g., a muscle or a secretory cell.</a:t>
            </a:r>
            <a:endParaRPr lang="en-US" smtClean="0"/>
          </a:p>
        </p:txBody>
      </p:sp>
      <p:pic>
        <p:nvPicPr>
          <p:cNvPr id="5120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7600" y="152400"/>
            <a:ext cx="5486400" cy="236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4" name="Picture 4" descr="Alberts 11-38 motor neuron"/>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2678113"/>
            <a:ext cx="6858000" cy="3757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5" name="Rectangle 5"/>
          <p:cNvSpPr>
            <a:spLocks noChangeArrowheads="1"/>
          </p:cNvSpPr>
          <p:nvPr/>
        </p:nvSpPr>
        <p:spPr bwMode="auto">
          <a:xfrm>
            <a:off x="6858000" y="2895600"/>
            <a:ext cx="22860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a:solidFill>
                  <a:schemeClr val="tx2"/>
                </a:solidFill>
              </a:rPr>
              <a:t>A single neuron can receive activating or inhibiting inputs from thousands of synaptic connections.</a:t>
            </a:r>
            <a:endParaRPr lang="en-US" sz="4400">
              <a:solidFill>
                <a:schemeClr val="tx2"/>
              </a:solidFill>
            </a:endParaRPr>
          </a:p>
        </p:txBody>
      </p:sp>
      <p:sp>
        <p:nvSpPr>
          <p:cNvPr id="51206" name="Text Box 6"/>
          <p:cNvSpPr txBox="1">
            <a:spLocks noChangeArrowheads="1"/>
          </p:cNvSpPr>
          <p:nvPr/>
        </p:nvSpPr>
        <p:spPr bwMode="auto">
          <a:xfrm>
            <a:off x="1381125" y="6461125"/>
            <a:ext cx="44100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2000">
                <a:solidFill>
                  <a:schemeClr val="tx1"/>
                </a:solidFill>
              </a:rPr>
              <a:t>Motor neuron cell body in the spinal cord</a:t>
            </a:r>
            <a:endParaRPr lang="en-US"/>
          </a:p>
        </p:txBody>
      </p:sp>
    </p:spTree>
    <p:extLst>
      <p:ext uri="{BB962C8B-B14F-4D97-AF65-F5344CB8AC3E}">
        <p14:creationId xmlns:p14="http://schemas.microsoft.com/office/powerpoint/2010/main" xmlns="" val="16145718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Neuron-Ross4-28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32238" y="0"/>
            <a:ext cx="52117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3" name="Rectangle 3"/>
          <p:cNvSpPr>
            <a:spLocks noGrp="1" noChangeArrowheads="1"/>
          </p:cNvSpPr>
          <p:nvPr>
            <p:ph type="title"/>
          </p:nvPr>
        </p:nvSpPr>
        <p:spPr>
          <a:xfrm>
            <a:off x="0" y="685800"/>
            <a:ext cx="3886200" cy="5638800"/>
          </a:xfrm>
        </p:spPr>
        <p:txBody>
          <a:bodyPr>
            <a:noAutofit/>
          </a:bodyPr>
          <a:lstStyle/>
          <a:p>
            <a:r>
              <a:rPr lang="en-US" sz="3200" dirty="0" smtClean="0"/>
              <a:t>Conduction velocity in the axon is enhanced by </a:t>
            </a:r>
            <a:r>
              <a:rPr lang="en-US" sz="3200" u="sng" dirty="0" smtClean="0"/>
              <a:t>myelination</a:t>
            </a:r>
            <a:r>
              <a:rPr lang="en-US" sz="3200" dirty="0" smtClean="0"/>
              <a:t> </a:t>
            </a:r>
            <a:br>
              <a:rPr lang="en-US" sz="3200" dirty="0" smtClean="0"/>
            </a:br>
            <a:r>
              <a:rPr lang="en-US" sz="3200" dirty="0"/>
              <a:t/>
            </a:r>
            <a:br>
              <a:rPr lang="en-US" sz="3200" dirty="0"/>
            </a:br>
            <a:r>
              <a:rPr lang="en-US" sz="3200" dirty="0" smtClean="0">
                <a:solidFill>
                  <a:srgbClr val="FF0000"/>
                </a:solidFill>
              </a:rPr>
              <a:t>axons in the CNS are </a:t>
            </a:r>
            <a:r>
              <a:rPr lang="en-US" sz="3200" dirty="0" err="1" smtClean="0">
                <a:solidFill>
                  <a:srgbClr val="FF0000"/>
                </a:solidFill>
              </a:rPr>
              <a:t>myelinated</a:t>
            </a:r>
            <a:r>
              <a:rPr lang="en-US" sz="3200" dirty="0" smtClean="0">
                <a:solidFill>
                  <a:srgbClr val="FF0000"/>
                </a:solidFill>
              </a:rPr>
              <a:t> by </a:t>
            </a:r>
            <a:r>
              <a:rPr lang="en-US" sz="3200" u="sng" dirty="0" err="1" smtClean="0">
                <a:solidFill>
                  <a:srgbClr val="FF0000"/>
                </a:solidFill>
              </a:rPr>
              <a:t>oligodendrocytes</a:t>
            </a:r>
            <a:r>
              <a:rPr lang="en-US" sz="3200" dirty="0" smtClean="0">
                <a:solidFill>
                  <a:srgbClr val="FF0000"/>
                </a:solidFill>
              </a:rPr>
              <a:t> </a:t>
            </a:r>
            <a:r>
              <a:rPr lang="en-US" sz="3200" dirty="0"/>
              <a:t/>
            </a:r>
            <a:br>
              <a:rPr lang="en-US" sz="3200" dirty="0"/>
            </a:br>
            <a:r>
              <a:rPr lang="en-US" sz="3200" dirty="0" smtClean="0"/>
              <a:t/>
            </a:r>
            <a:br>
              <a:rPr lang="en-US" sz="3200" dirty="0" smtClean="0"/>
            </a:br>
            <a:r>
              <a:rPr lang="en-US" sz="3200" dirty="0" smtClean="0">
                <a:solidFill>
                  <a:srgbClr val="0070C0"/>
                </a:solidFill>
              </a:rPr>
              <a:t>axons in the PNS are </a:t>
            </a:r>
            <a:r>
              <a:rPr lang="en-US" sz="3200" dirty="0" err="1" smtClean="0">
                <a:solidFill>
                  <a:srgbClr val="0070C0"/>
                </a:solidFill>
              </a:rPr>
              <a:t>myelinated</a:t>
            </a:r>
            <a:r>
              <a:rPr lang="en-US" sz="3200" dirty="0" smtClean="0">
                <a:solidFill>
                  <a:srgbClr val="0070C0"/>
                </a:solidFill>
              </a:rPr>
              <a:t> by </a:t>
            </a:r>
            <a:r>
              <a:rPr lang="en-US" sz="3200" u="sng" dirty="0" smtClean="0">
                <a:solidFill>
                  <a:srgbClr val="0070C0"/>
                </a:solidFill>
              </a:rPr>
              <a:t>Schwann cells</a:t>
            </a:r>
            <a:r>
              <a:rPr lang="en-US" sz="3200" dirty="0" smtClean="0">
                <a:solidFill>
                  <a:srgbClr val="0070C0"/>
                </a:solidFill>
              </a:rPr>
              <a:t> </a:t>
            </a:r>
            <a:r>
              <a:rPr lang="en-US" sz="3200" dirty="0" smtClean="0">
                <a:solidFill>
                  <a:schemeClr val="tx2"/>
                </a:solidFill>
              </a:rPr>
              <a:t/>
            </a:r>
            <a:br>
              <a:rPr lang="en-US" sz="3200" dirty="0" smtClean="0">
                <a:solidFill>
                  <a:schemeClr val="tx2"/>
                </a:solidFill>
              </a:rPr>
            </a:br>
            <a:endParaRPr lang="en-US" sz="3200" dirty="0" smtClean="0"/>
          </a:p>
        </p:txBody>
      </p:sp>
    </p:spTree>
    <p:extLst>
      <p:ext uri="{BB962C8B-B14F-4D97-AF65-F5344CB8AC3E}">
        <p14:creationId xmlns:p14="http://schemas.microsoft.com/office/powerpoint/2010/main" xmlns="" val="306869836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28600" y="457200"/>
            <a:ext cx="5562600" cy="685800"/>
          </a:xfrm>
        </p:spPr>
        <p:txBody>
          <a:bodyPr/>
          <a:lstStyle/>
          <a:p>
            <a:pPr eaLnBrk="1" hangingPunct="1"/>
            <a:r>
              <a:rPr lang="en-US" sz="3400" smtClean="0"/>
              <a:t>Myelinated Nerve Fiber</a:t>
            </a:r>
            <a:endParaRPr lang="en-US" sz="3200" smtClean="0"/>
          </a:p>
        </p:txBody>
      </p:sp>
      <p:pic>
        <p:nvPicPr>
          <p:cNvPr id="83971" name="Picture 3" descr="008"/>
          <p:cNvPicPr>
            <a:picLocks noGrp="1" noChangeAspect="1" noChangeArrowheads="1"/>
          </p:cNvPicPr>
          <p:nvPr>
            <p:ph sz="half" idx="1"/>
          </p:nvPr>
        </p:nvPicPr>
        <p:blipFill>
          <a:blip r:embed="rId3" cstate="print">
            <a:extLst>
              <a:ext uri="{28A0092B-C50C-407E-A947-70E740481C1C}">
                <a14:useLocalDpi xmlns:a14="http://schemas.microsoft.com/office/drawing/2010/main" xmlns="" val="0"/>
              </a:ext>
            </a:extLst>
          </a:blip>
          <a:srcRect l="15741" r="4630"/>
          <a:stretch>
            <a:fillRect/>
          </a:stretch>
        </p:blipFill>
        <p:spPr>
          <a:xfrm>
            <a:off x="0" y="3365500"/>
            <a:ext cx="6781800" cy="3492500"/>
          </a:xfrm>
          <a:ln>
            <a:solidFill>
              <a:schemeClr val="tx1"/>
            </a:solidFill>
            <a:miter lim="800000"/>
            <a:headEnd/>
            <a:tailEnd/>
          </a:ln>
        </p:spPr>
      </p:pic>
      <p:pic>
        <p:nvPicPr>
          <p:cNvPr id="83972" name="Picture 4" descr="009"/>
          <p:cNvPicPr>
            <a:picLocks noGrp="1" noChangeAspect="1" noChangeArrowheads="1"/>
          </p:cNvPicPr>
          <p:nvPr>
            <p:ph sz="half" idx="2"/>
          </p:nvPr>
        </p:nvPicPr>
        <p:blipFill>
          <a:blip r:embed="rId4" cstate="print">
            <a:extLst>
              <a:ext uri="{28A0092B-C50C-407E-A947-70E740481C1C}">
                <a14:useLocalDpi xmlns:a14="http://schemas.microsoft.com/office/drawing/2010/main" xmlns="" val="0"/>
              </a:ext>
            </a:extLst>
          </a:blip>
          <a:srcRect/>
          <a:stretch>
            <a:fillRect/>
          </a:stretch>
        </p:blipFill>
        <p:spPr>
          <a:xfrm>
            <a:off x="5943600" y="0"/>
            <a:ext cx="3133725" cy="4724400"/>
          </a:xfrm>
          <a:ln w="28575">
            <a:solidFill>
              <a:schemeClr val="tx1"/>
            </a:solidFill>
            <a:miter lim="800000"/>
            <a:headEnd/>
            <a:tailEnd/>
          </a:ln>
        </p:spPr>
      </p:pic>
      <p:sp>
        <p:nvSpPr>
          <p:cNvPr id="246789" name="Text Box 5"/>
          <p:cNvSpPr txBox="1">
            <a:spLocks noChangeArrowheads="1"/>
          </p:cNvSpPr>
          <p:nvPr/>
        </p:nvSpPr>
        <p:spPr bwMode="auto">
          <a:xfrm>
            <a:off x="990600" y="2873514"/>
            <a:ext cx="1066800" cy="707886"/>
          </a:xfrm>
          <a:prstGeom prst="rect">
            <a:avLst/>
          </a:prstGeom>
          <a:noFill/>
          <a:ln w="9525">
            <a:noFill/>
            <a:miter lim="800000"/>
            <a:headEnd/>
            <a:tailEnd/>
          </a:ln>
          <a:effectLst/>
        </p:spPr>
        <p:txBody>
          <a:bodyPr anchor="b">
            <a:spAutoFit/>
          </a:bodyPr>
          <a:lstStyle/>
          <a:p>
            <a:pPr eaLnBrk="1" hangingPunct="1">
              <a:spcBef>
                <a:spcPct val="50000"/>
              </a:spcBef>
              <a:defRPr/>
            </a:pPr>
            <a:r>
              <a:rPr lang="en-US" sz="2000" b="1" dirty="0" smtClean="0">
                <a:solidFill>
                  <a:schemeClr val="tx1"/>
                </a:solidFill>
                <a:effectLst>
                  <a:outerShdw blurRad="38100" dist="38100" dir="2700000" algn="tl">
                    <a:srgbClr val="000000"/>
                  </a:outerShdw>
                </a:effectLst>
                <a:latin typeface="Arial" charset="0"/>
                <a:ea typeface="+mn-ea"/>
              </a:rPr>
              <a:t>Myelin Sheath</a:t>
            </a:r>
            <a:endParaRPr lang="en-US" sz="2000" b="1" dirty="0">
              <a:solidFill>
                <a:schemeClr val="tx1"/>
              </a:solidFill>
              <a:effectLst>
                <a:outerShdw blurRad="38100" dist="38100" dir="2700000" algn="tl">
                  <a:srgbClr val="000000"/>
                </a:outerShdw>
              </a:effectLst>
              <a:latin typeface="Arial" charset="0"/>
              <a:ea typeface="+mn-ea"/>
            </a:endParaRPr>
          </a:p>
        </p:txBody>
      </p:sp>
      <p:sp>
        <p:nvSpPr>
          <p:cNvPr id="83974" name="Line 6"/>
          <p:cNvSpPr>
            <a:spLocks noChangeShapeType="1"/>
          </p:cNvSpPr>
          <p:nvPr/>
        </p:nvSpPr>
        <p:spPr bwMode="auto">
          <a:xfrm flipH="1">
            <a:off x="1219200" y="3505200"/>
            <a:ext cx="381000" cy="7620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square" anchor="b">
            <a:spAutoFit/>
          </a:bodyPr>
          <a:lstStyle/>
          <a:p>
            <a:endParaRPr lang="en-US"/>
          </a:p>
        </p:txBody>
      </p:sp>
      <p:sp>
        <p:nvSpPr>
          <p:cNvPr id="83975" name="Text Box 7"/>
          <p:cNvSpPr txBox="1">
            <a:spLocks noChangeArrowheads="1"/>
          </p:cNvSpPr>
          <p:nvPr/>
        </p:nvSpPr>
        <p:spPr bwMode="auto">
          <a:xfrm>
            <a:off x="381000" y="1371600"/>
            <a:ext cx="5410200" cy="1382713"/>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nchor="b">
            <a:spAutoFit/>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pPr eaLnBrk="1" hangingPunct="1">
              <a:spcBef>
                <a:spcPct val="50000"/>
              </a:spcBef>
            </a:pPr>
            <a:r>
              <a:rPr lang="en-US" sz="2800" dirty="0">
                <a:solidFill>
                  <a:schemeClr val="tx2"/>
                </a:solidFill>
                <a:latin typeface="+mn-lt"/>
              </a:rPr>
              <a:t>The increased lipid content of the myelin sheath provides electrical insulation for the underlying axon.</a:t>
            </a:r>
            <a:endParaRPr lang="en-US" sz="2800" dirty="0">
              <a:solidFill>
                <a:schemeClr val="bg1"/>
              </a:solidFill>
              <a:latin typeface="+mn-lt"/>
            </a:endParaRPr>
          </a:p>
        </p:txBody>
      </p:sp>
    </p:spTree>
    <p:extLst>
      <p:ext uri="{BB962C8B-B14F-4D97-AF65-F5344CB8AC3E}">
        <p14:creationId xmlns:p14="http://schemas.microsoft.com/office/powerpoint/2010/main" xmlns="" val="333155694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557</TotalTime>
  <Words>1219</Words>
  <Application>Microsoft Office PowerPoint</Application>
  <PresentationFormat>On-screen Show (4:3)</PresentationFormat>
  <Paragraphs>194</Paragraphs>
  <Slides>52</Slides>
  <Notes>14</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Nervous Tissue</vt:lpstr>
      <vt:lpstr>Objectives</vt:lpstr>
      <vt:lpstr>Cellular Components of the Nervous System </vt:lpstr>
      <vt:lpstr>Generic neuron</vt:lpstr>
      <vt:lpstr>Motor neuron with Nissl bodies</vt:lpstr>
      <vt:lpstr>Nissl substance is rough endoplasmic reticulum</vt:lpstr>
      <vt:lpstr>Synapses can form between many different parts of neurons and between a neuron and a non-neuronal cell, e.g., a muscle or a secretory cell.</vt:lpstr>
      <vt:lpstr>Conduction velocity in the axon is enhanced by myelination   axons in the CNS are myelinated by oligodendrocytes   axons in the PNS are myelinated by Schwann cells  </vt:lpstr>
      <vt:lpstr>Myelinated Nerve Fiber</vt:lpstr>
      <vt:lpstr>Each Schwann cell myelinates a single internode</vt:lpstr>
      <vt:lpstr>Nodes of Ranvier in a longitudinal nerve section</vt:lpstr>
      <vt:lpstr>Small diameter nerve fibers are non-myelinated </vt:lpstr>
      <vt:lpstr>Three different basic types of neuronal structure</vt:lpstr>
      <vt:lpstr>Multipolar neurons</vt:lpstr>
      <vt:lpstr>Multipolar neurons</vt:lpstr>
      <vt:lpstr>Neurons and Neuroglia</vt:lpstr>
      <vt:lpstr>Slide 17</vt:lpstr>
      <vt:lpstr>Spinal cord stained with silver</vt:lpstr>
      <vt:lpstr>Slide 19</vt:lpstr>
      <vt:lpstr>Slide 20</vt:lpstr>
      <vt:lpstr>Multipolar neurons</vt:lpstr>
      <vt:lpstr>Unipolar Neurons</vt:lpstr>
      <vt:lpstr>Unipolar neurons</vt:lpstr>
      <vt:lpstr>Myelinated axons</vt:lpstr>
      <vt:lpstr>Spinal cord and Dorsal Root Ganglion</vt:lpstr>
      <vt:lpstr>Myelinated Axons</vt:lpstr>
      <vt:lpstr>EM picture of Myelinated Axons</vt:lpstr>
      <vt:lpstr>Peripheral Nerve</vt:lpstr>
      <vt:lpstr>Connective tissue layers found in nerves: endoneurium surrounds axons, perineurium axon fascicles and epineurium the entire nerve</vt:lpstr>
      <vt:lpstr>Connective tissue layers in a peripheral nerve. Tight junctions between perineurium cells form a important isolating barrier.</vt:lpstr>
      <vt:lpstr>Myleinated Nerve</vt:lpstr>
      <vt:lpstr>Myelinated Axons</vt:lpstr>
      <vt:lpstr>Nervous tissue in PNS</vt:lpstr>
      <vt:lpstr>Neuroglial cells</vt:lpstr>
      <vt:lpstr>Slide 35</vt:lpstr>
      <vt:lpstr>Neuroglial cells</vt:lpstr>
      <vt:lpstr>Astrocytes</vt:lpstr>
      <vt:lpstr>Astrocytes</vt:lpstr>
      <vt:lpstr>Ganglia</vt:lpstr>
      <vt:lpstr>Spinal Ganglion</vt:lpstr>
      <vt:lpstr>Autonomic Ganglia</vt:lpstr>
      <vt:lpstr>MCQ</vt:lpstr>
      <vt:lpstr>MCQ</vt:lpstr>
      <vt:lpstr>MCQ</vt:lpstr>
      <vt:lpstr>Spinal cord</vt:lpstr>
      <vt:lpstr>Cerebrum</vt:lpstr>
      <vt:lpstr>Pacinian Corpuscle</vt:lpstr>
      <vt:lpstr>Central Canal of Spinal Cord</vt:lpstr>
      <vt:lpstr>Cerebellum</vt:lpstr>
      <vt:lpstr>Slide 50</vt:lpstr>
      <vt:lpstr>Slide 51</vt:lpstr>
      <vt:lpstr>Slide 52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Nervous Tissue</dc:title>
  <dc:creator/>
  <cp:lastModifiedBy>.</cp:lastModifiedBy>
  <cp:revision>69</cp:revision>
  <dcterms:created xsi:type="dcterms:W3CDTF">2006-08-16T00:00:00Z</dcterms:created>
  <dcterms:modified xsi:type="dcterms:W3CDTF">2015-02-20T17:24:16Z</dcterms:modified>
</cp:coreProperties>
</file>