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sldIdLst>
    <p:sldId id="256" r:id="rId2"/>
    <p:sldId id="257" r:id="rId3"/>
    <p:sldId id="258" r:id="rId4"/>
    <p:sldId id="259" r:id="rId5"/>
    <p:sldId id="260" r:id="rId6"/>
    <p:sldId id="272" r:id="rId7"/>
    <p:sldId id="262" r:id="rId8"/>
    <p:sldId id="264" r:id="rId9"/>
    <p:sldId id="265" r:id="rId10"/>
    <p:sldId id="266" r:id="rId11"/>
    <p:sldId id="267" r:id="rId12"/>
    <p:sldId id="268" r:id="rId13"/>
    <p:sldId id="269" r:id="rId14"/>
    <p:sldId id="270" r:id="rId15"/>
    <p:sldId id="271" r:id="rId16"/>
    <p:sldId id="263" r:id="rId17"/>
    <p:sldId id="273" r:id="rId18"/>
    <p:sldId id="274" r:id="rId19"/>
    <p:sldId id="275" r:id="rId20"/>
    <p:sldId id="276" r:id="rId21"/>
    <p:sldId id="277" r:id="rId22"/>
    <p:sldId id="278" r:id="rId23"/>
    <p:sldId id="279" r:id="rId24"/>
    <p:sldId id="280" r:id="rId25"/>
    <p:sldId id="281" r:id="rId26"/>
    <p:sldId id="282" r:id="rId27"/>
    <p:sldId id="283" r:id="rId28"/>
    <p:sldId id="295" r:id="rId29"/>
    <p:sldId id="296" r:id="rId30"/>
    <p:sldId id="297" r:id="rId31"/>
    <p:sldId id="298" r:id="rId32"/>
    <p:sldId id="284" r:id="rId33"/>
    <p:sldId id="285" r:id="rId34"/>
    <p:sldId id="286" r:id="rId35"/>
    <p:sldId id="287" r:id="rId36"/>
    <p:sldId id="290" r:id="rId37"/>
    <p:sldId id="288" r:id="rId38"/>
    <p:sldId id="289" r:id="rId39"/>
    <p:sldId id="291" r:id="rId40"/>
    <p:sldId id="292" r:id="rId41"/>
    <p:sldId id="293" r:id="rId42"/>
    <p:sldId id="29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66" d="100"/>
          <a:sy n="66" d="100"/>
        </p:scale>
        <p:origin x="-169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9" name="Picture 8" descr="Moonlight title.png"/>
          <p:cNvPicPr>
            <a:picLocks noChangeAspect="1"/>
          </p:cNvPicPr>
          <p:nvPr/>
        </p:nvPicPr>
        <p:blipFill>
          <a:blip r:embed="rId2" cstate="print"/>
          <a:srcRect l="6765" r="4151" b="4117"/>
          <a:stretch>
            <a:fillRect/>
          </a:stretch>
        </p:blipFill>
        <p:spPr>
          <a:xfrm>
            <a:off x="0" y="0"/>
            <a:ext cx="9144000" cy="6859302"/>
          </a:xfrm>
          <a:prstGeom prst="rect">
            <a:avLst/>
          </a:prstGeom>
        </p:spPr>
      </p:pic>
      <p:sp>
        <p:nvSpPr>
          <p:cNvPr id="2" name="Title 1"/>
          <p:cNvSpPr>
            <a:spLocks noGrp="1"/>
          </p:cNvSpPr>
          <p:nvPr>
            <p:ph type="ctrTitle"/>
          </p:nvPr>
        </p:nvSpPr>
        <p:spPr>
          <a:xfrm>
            <a:off x="762000" y="1752600"/>
            <a:ext cx="5410200" cy="1801906"/>
          </a:xfrm>
        </p:spPr>
        <p:txBody>
          <a:bodyPr vert="horz" lIns="91440" tIns="45720" rIns="91440" bIns="45720" rtlCol="0" anchor="b" anchorCtr="0">
            <a:normAutofit/>
          </a:bodyPr>
          <a:lstStyle>
            <a:lvl1pPr algn="l" defTabSz="914400" rtl="0" eaLnBrk="1" latinLnBrk="0" hangingPunct="1">
              <a:spcBef>
                <a:spcPct val="0"/>
              </a:spcBef>
              <a:buNone/>
              <a:defRPr sz="44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447800" y="3733800"/>
            <a:ext cx="4724400" cy="1676400"/>
          </a:xfrm>
        </p:spPr>
        <p:txBody>
          <a:bodyPr>
            <a:normAutofit/>
          </a:bodyPr>
          <a:lstStyle>
            <a:lvl1pPr marL="0" indent="0" algn="l">
              <a:buNone/>
              <a:defRPr sz="2200" kern="1200">
                <a:gradFill>
                  <a:gsLst>
                    <a:gs pos="0">
                      <a:schemeClr val="bg1"/>
                    </a:gs>
                    <a:gs pos="90000">
                      <a:schemeClr val="bg2">
                        <a:lumMod val="90000"/>
                      </a:schemeClr>
                    </a:gs>
                  </a:gsLst>
                  <a:lin ang="5400000" scaled="0"/>
                </a:gra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858000" y="6347908"/>
            <a:ext cx="2133600" cy="182880"/>
          </a:xfrm>
        </p:spPr>
        <p:txBody>
          <a:bodyPr/>
          <a:lstStyle>
            <a:lvl1pPr algn="r">
              <a:defRPr>
                <a:solidFill>
                  <a:schemeClr val="bg2"/>
                </a:solidFill>
              </a:defRPr>
            </a:lvl1pPr>
          </a:lstStyle>
          <a:p>
            <a:fld id="{DC4D4492-1F14-4623-B12F-26644F9F5538}" type="datetimeFigureOut">
              <a:rPr lang="en-US" smtClean="0"/>
              <a:pPr/>
              <a:t>1/22/2015</a:t>
            </a:fld>
            <a:endParaRPr lang="en-IN"/>
          </a:p>
        </p:txBody>
      </p:sp>
      <p:sp>
        <p:nvSpPr>
          <p:cNvPr id="5" name="Footer Placeholder 4"/>
          <p:cNvSpPr>
            <a:spLocks noGrp="1"/>
          </p:cNvSpPr>
          <p:nvPr>
            <p:ph type="ftr" sz="quarter" idx="11"/>
          </p:nvPr>
        </p:nvSpPr>
        <p:spPr>
          <a:xfrm>
            <a:off x="6096000" y="6544234"/>
            <a:ext cx="2895600" cy="182880"/>
          </a:xfrm>
        </p:spPr>
        <p:txBody>
          <a:bodyPr/>
          <a:lstStyle>
            <a:lvl1pPr algn="r">
              <a:defRPr>
                <a:solidFill>
                  <a:schemeClr val="bg2"/>
                </a:solidFill>
              </a:defRPr>
            </a:lvl1pPr>
          </a:lstStyle>
          <a:p>
            <a:endParaRPr lang="en-IN"/>
          </a:p>
        </p:txBody>
      </p:sp>
      <p:sp>
        <p:nvSpPr>
          <p:cNvPr id="6" name="Slide Number Placeholder 5"/>
          <p:cNvSpPr>
            <a:spLocks noGrp="1"/>
          </p:cNvSpPr>
          <p:nvPr>
            <p:ph type="sldNum" sz="quarter" idx="12"/>
          </p:nvPr>
        </p:nvSpPr>
        <p:spPr>
          <a:xfrm>
            <a:off x="228600" y="6511960"/>
            <a:ext cx="1066800" cy="215154"/>
          </a:xfrm>
        </p:spPr>
        <p:txBody>
          <a:bodyPr/>
          <a:lstStyle>
            <a:lvl1pPr>
              <a:defRPr>
                <a:solidFill>
                  <a:schemeClr val="bg2"/>
                </a:solidFill>
              </a:defRPr>
            </a:lvl1pPr>
          </a:lstStyle>
          <a:p>
            <a:fld id="{4B014B45-B0DB-4B23-81DC-FC8E52DA5420}"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976438" y="1981201"/>
            <a:ext cx="5325315" cy="3841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C4D4492-1F14-4623-B12F-26644F9F5538}" type="datetimeFigureOut">
              <a:rPr lang="en-US" smtClean="0"/>
              <a:pPr/>
              <a:t>1/22/2015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014B45-B0DB-4B23-81DC-FC8E52DA5420}" type="slidenum">
              <a:rPr lang="en-IN" smtClean="0"/>
              <a:pPr/>
              <a:t>‹#›</a:t>
            </a:fld>
            <a:endParaRPr lang="en-IN"/>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793751"/>
            <a:ext cx="1371600" cy="5041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976438" y="793751"/>
            <a:ext cx="4500562" cy="504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C4D4492-1F14-4623-B12F-26644F9F5538}" type="datetimeFigureOut">
              <a:rPr lang="en-US" smtClean="0"/>
              <a:pPr/>
              <a:t>1/22/2015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014B45-B0DB-4B23-81DC-FC8E52DA5420}" type="slidenum">
              <a:rPr lang="en-IN" smtClean="0"/>
              <a:pPr/>
              <a:t>‹#›</a:t>
            </a:fld>
            <a:endParaRPr lang="en-IN"/>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C4D4492-1F14-4623-B12F-26644F9F5538}" type="datetimeFigureOut">
              <a:rPr lang="en-US" smtClean="0"/>
              <a:pPr/>
              <a:t>1/22/2015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014B45-B0DB-4B23-81DC-FC8E52DA5420}" type="slidenum">
              <a:rPr lang="en-IN" smtClean="0"/>
              <a:pPr/>
              <a:t>‹#›</a:t>
            </a:fld>
            <a:endParaRPr lang="en-IN"/>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pic>
        <p:nvPicPr>
          <p:cNvPr id="8" name="Picture 7" descr="moonlight section.png"/>
          <p:cNvPicPr>
            <a:picLocks noChangeAspect="1"/>
          </p:cNvPicPr>
          <p:nvPr/>
        </p:nvPicPr>
        <p:blipFill>
          <a:blip r:embed="rId2" cstate="print"/>
          <a:srcRect l="6389" r="4959" b="27051"/>
          <a:stretch>
            <a:fillRect/>
          </a:stretch>
        </p:blipFill>
        <p:spPr>
          <a:xfrm>
            <a:off x="0" y="0"/>
            <a:ext cx="9144000" cy="6858709"/>
          </a:xfrm>
          <a:prstGeom prst="rect">
            <a:avLst/>
          </a:prstGeom>
        </p:spPr>
      </p:pic>
      <p:sp>
        <p:nvSpPr>
          <p:cNvPr id="2" name="Title 1"/>
          <p:cNvSpPr>
            <a:spLocks noGrp="1"/>
          </p:cNvSpPr>
          <p:nvPr>
            <p:ph type="title"/>
          </p:nvPr>
        </p:nvSpPr>
        <p:spPr>
          <a:xfrm>
            <a:off x="685800" y="2438400"/>
            <a:ext cx="7772400" cy="1362075"/>
          </a:xfrm>
        </p:spPr>
        <p:txBody>
          <a:bodyPr vert="horz" lIns="91440" tIns="45720" rIns="91440" bIns="45720" rtlCol="0" anchor="b" anchorCtr="0">
            <a:normAutofit/>
          </a:bodyPr>
          <a:lstStyle>
            <a:lvl1pPr algn="ctr" defTabSz="914400" rtl="0" eaLnBrk="1" latinLnBrk="0" hangingPunct="1">
              <a:spcBef>
                <a:spcPct val="0"/>
              </a:spcBef>
              <a:buNone/>
              <a:defRPr sz="44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3886200"/>
            <a:ext cx="7772400" cy="941294"/>
          </a:xfrm>
        </p:spPr>
        <p:txBody>
          <a:bodyPr anchor="t" anchorCtr="0">
            <a:normAutofit/>
          </a:bodyPr>
          <a:lstStyle>
            <a:lvl1pPr marL="0" indent="0" algn="ctr">
              <a:buNone/>
              <a:defRPr sz="2000" kern="1200">
                <a:gradFill>
                  <a:gsLst>
                    <a:gs pos="0">
                      <a:schemeClr val="bg1"/>
                    </a:gs>
                    <a:gs pos="90000">
                      <a:schemeClr val="bg2">
                        <a:lumMod val="90000"/>
                      </a:schemeClr>
                    </a:gs>
                  </a:gsLst>
                  <a:lin ang="5400000" scaled="0"/>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4D4492-1F14-4623-B12F-26644F9F5538}" type="datetimeFigureOut">
              <a:rPr lang="en-US" smtClean="0"/>
              <a:pPr/>
              <a:t>1/22/2015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014B45-B0DB-4B23-81DC-FC8E52DA5420}"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10" name="Picture 9"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1981200" y="792162"/>
            <a:ext cx="6019799" cy="808038"/>
          </a:xfrm>
        </p:spPr>
        <p:txBody>
          <a:bodyPr/>
          <a:lstStyle/>
          <a:p>
            <a:r>
              <a:rPr lang="en-US" smtClean="0"/>
              <a:t>Click to edit Master title style</a:t>
            </a:r>
            <a:endParaRPr/>
          </a:p>
        </p:txBody>
      </p:sp>
      <p:sp>
        <p:nvSpPr>
          <p:cNvPr id="3" name="Content Placeholder 2"/>
          <p:cNvSpPr>
            <a:spLocks noGrp="1"/>
          </p:cNvSpPr>
          <p:nvPr>
            <p:ph sz="half" idx="1"/>
          </p:nvPr>
        </p:nvSpPr>
        <p:spPr>
          <a:xfrm>
            <a:off x="1976438" y="2003425"/>
            <a:ext cx="2971800" cy="3832226"/>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03425"/>
            <a:ext cx="2971800" cy="383222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C4D4492-1F14-4623-B12F-26644F9F5538}" type="datetimeFigureOut">
              <a:rPr lang="en-US" smtClean="0"/>
              <a:pPr/>
              <a:t>1/22/2015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014B45-B0DB-4B23-81DC-FC8E52DA5420}" type="slidenum">
              <a:rPr lang="en-IN" smtClean="0"/>
              <a:pPr/>
              <a:t>‹#›</a:t>
            </a:fld>
            <a:endParaRPr lang="en-IN"/>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0" name="Picture 9"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1981200" y="792162"/>
            <a:ext cx="6019799" cy="8080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981200" y="1700960"/>
            <a:ext cx="2971800" cy="750887"/>
          </a:xfrm>
        </p:spPr>
        <p:txBody>
          <a:bodyPr anchor="ctr" anchorCtr="0">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81200" y="2541494"/>
            <a:ext cx="2971800" cy="329415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199" y="1700960"/>
            <a:ext cx="2971800" cy="750887"/>
          </a:xfrm>
        </p:spPr>
        <p:txBody>
          <a:bodyPr anchor="ctr" anchorCtr="0">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541494"/>
            <a:ext cx="2971800" cy="329415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C4D4492-1F14-4623-B12F-26644F9F5538}" type="datetimeFigureOut">
              <a:rPr lang="en-US" smtClean="0"/>
              <a:pPr/>
              <a:t>1/22/2015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B014B45-B0DB-4B23-81DC-FC8E52DA5420}" type="slidenum">
              <a:rPr lang="en-IN" smtClean="0"/>
              <a:pPr/>
              <a:t>‹#›</a:t>
            </a:fld>
            <a:endParaRPr lang="en-IN"/>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C4D4492-1F14-4623-B12F-26644F9F5538}" type="datetimeFigureOut">
              <a:rPr lang="en-US" smtClean="0"/>
              <a:pPr/>
              <a:t>1/22/2015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B014B45-B0DB-4B23-81DC-FC8E52DA5420}" type="slidenum">
              <a:rPr lang="en-IN" smtClean="0"/>
              <a:pPr/>
              <a:t>‹#›</a:t>
            </a:fld>
            <a:endParaRPr lang="en-IN"/>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4D4492-1F14-4623-B12F-26644F9F5538}" type="datetimeFigureOut">
              <a:rPr lang="en-US" smtClean="0"/>
              <a:pPr/>
              <a:t>1/22/2015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B014B45-B0DB-4B23-81DC-FC8E52DA5420}" type="slidenum">
              <a:rPr lang="en-IN" smtClean="0"/>
              <a:pPr/>
              <a:t>‹#›</a:t>
            </a:fld>
            <a:endParaRPr lang="en-IN"/>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301752" y="1033272"/>
            <a:ext cx="1298448" cy="2624328"/>
          </a:xfrm>
        </p:spPr>
        <p:txBody>
          <a:bodyPr anchor="t" anchorCtr="0"/>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2133600" y="1371600"/>
            <a:ext cx="4953000" cy="38862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127248" y="5486400"/>
            <a:ext cx="4498848" cy="758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4D4492-1F14-4623-B12F-26644F9F5538}" type="datetimeFigureOut">
              <a:rPr lang="en-US" smtClean="0"/>
              <a:pPr/>
              <a:t>1/22/2015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014B45-B0DB-4B23-81DC-FC8E52DA5420}" type="slidenum">
              <a:rPr lang="en-IN" smtClean="0"/>
              <a:pPr/>
              <a:t>‹#›</a:t>
            </a:fld>
            <a:endParaRPr lang="en-IN"/>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304800" y="1033462"/>
            <a:ext cx="1295400" cy="2624138"/>
          </a:xfrm>
        </p:spPr>
        <p:txBody>
          <a:bodyPr anchor="t" anchorCtr="0"/>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1905000" y="914400"/>
            <a:ext cx="5486400" cy="4495800"/>
          </a:xfrm>
          <a:prstGeom prst="ellipse">
            <a:avLst/>
          </a:prstGeom>
          <a:effectLst>
            <a:innerShdw blurRad="254000">
              <a:schemeClr val="tx1"/>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124200" y="5486400"/>
            <a:ext cx="4495800"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4D4492-1F14-4623-B12F-26644F9F5538}" type="datetimeFigureOut">
              <a:rPr lang="en-US" smtClean="0"/>
              <a:pPr/>
              <a:t>1/22/2015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014B45-B0DB-4B23-81DC-FC8E52DA5420}" type="slidenum">
              <a:rPr lang="en-IN" smtClean="0"/>
              <a:pPr/>
              <a:t>‹#›</a:t>
            </a:fld>
            <a:endParaRPr lang="en-IN"/>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moonlight master 2.png"/>
          <p:cNvPicPr>
            <a:picLocks noChangeAspect="1"/>
          </p:cNvPicPr>
          <p:nvPr/>
        </p:nvPicPr>
        <p:blipFill>
          <a:blip r:embed="rId13" cstate="print"/>
          <a:srcRect l="2391" t="1099" r="1988"/>
          <a:stretch>
            <a:fillRect/>
          </a:stretch>
        </p:blipFill>
        <p:spPr>
          <a:xfrm>
            <a:off x="0" y="0"/>
            <a:ext cx="9144000" cy="6858000"/>
          </a:xfrm>
          <a:prstGeom prst="rect">
            <a:avLst/>
          </a:prstGeom>
        </p:spPr>
      </p:pic>
      <p:sp>
        <p:nvSpPr>
          <p:cNvPr id="2" name="Title Placeholder 1"/>
          <p:cNvSpPr>
            <a:spLocks noGrp="1"/>
          </p:cNvSpPr>
          <p:nvPr>
            <p:ph type="title"/>
          </p:nvPr>
        </p:nvSpPr>
        <p:spPr>
          <a:xfrm>
            <a:off x="1981201" y="792162"/>
            <a:ext cx="5311562" cy="808038"/>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2286000" y="1981201"/>
            <a:ext cx="5015753" cy="38413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28600" y="6347908"/>
            <a:ext cx="2133600" cy="182880"/>
          </a:xfrm>
          <a:prstGeom prst="rect">
            <a:avLst/>
          </a:prstGeom>
        </p:spPr>
        <p:txBody>
          <a:bodyPr vert="horz" lIns="91440" tIns="45720" rIns="91440" bIns="45720" rtlCol="0" anchor="ctr"/>
          <a:lstStyle>
            <a:lvl1pPr algn="l">
              <a:defRPr sz="1100">
                <a:solidFill>
                  <a:schemeClr val="bg2"/>
                </a:solidFill>
              </a:defRPr>
            </a:lvl1pPr>
          </a:lstStyle>
          <a:p>
            <a:fld id="{DC4D4492-1F14-4623-B12F-26644F9F5538}" type="datetimeFigureOut">
              <a:rPr lang="en-US" smtClean="0"/>
              <a:pPr/>
              <a:t>1/22/2015</a:t>
            </a:fld>
            <a:endParaRPr lang="en-IN"/>
          </a:p>
        </p:txBody>
      </p:sp>
      <p:sp>
        <p:nvSpPr>
          <p:cNvPr id="5" name="Footer Placeholder 4"/>
          <p:cNvSpPr>
            <a:spLocks noGrp="1"/>
          </p:cNvSpPr>
          <p:nvPr>
            <p:ph type="ftr" sz="quarter" idx="3"/>
          </p:nvPr>
        </p:nvSpPr>
        <p:spPr>
          <a:xfrm>
            <a:off x="228600" y="6544234"/>
            <a:ext cx="2895600" cy="182880"/>
          </a:xfrm>
          <a:prstGeom prst="rect">
            <a:avLst/>
          </a:prstGeom>
        </p:spPr>
        <p:txBody>
          <a:bodyPr vert="horz" lIns="91440" tIns="45720" rIns="91440" bIns="45720" rtlCol="0" anchor="ctr"/>
          <a:lstStyle>
            <a:lvl1pPr algn="l">
              <a:defRPr sz="1100">
                <a:solidFill>
                  <a:schemeClr val="bg2"/>
                </a:solidFill>
              </a:defRPr>
            </a:lvl1pPr>
          </a:lstStyle>
          <a:p>
            <a:endParaRPr lang="en-IN"/>
          </a:p>
        </p:txBody>
      </p:sp>
      <p:sp>
        <p:nvSpPr>
          <p:cNvPr id="6" name="Slide Number Placeholder 5"/>
          <p:cNvSpPr>
            <a:spLocks noGrp="1"/>
          </p:cNvSpPr>
          <p:nvPr>
            <p:ph type="sldNum" sz="quarter" idx="4"/>
          </p:nvPr>
        </p:nvSpPr>
        <p:spPr>
          <a:xfrm>
            <a:off x="228600" y="6033246"/>
            <a:ext cx="1066800" cy="215154"/>
          </a:xfrm>
          <a:prstGeom prst="rect">
            <a:avLst/>
          </a:prstGeom>
        </p:spPr>
        <p:txBody>
          <a:bodyPr vert="horz" lIns="91440" tIns="45720" rIns="91440" bIns="45720" rtlCol="0" anchor="ctr"/>
          <a:lstStyle>
            <a:lvl1pPr algn="l">
              <a:defRPr sz="1300">
                <a:solidFill>
                  <a:schemeClr val="bg2"/>
                </a:solidFill>
              </a:defRPr>
            </a:lvl1pPr>
          </a:lstStyle>
          <a:p>
            <a:fld id="{4B014B45-B0DB-4B23-81DC-FC8E52DA5420}"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36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p:titleStyle>
    <p:bodyStyle>
      <a:lvl1pPr marL="228600" indent="-228600" algn="l" defTabSz="914400" rtl="0" eaLnBrk="1" latinLnBrk="0" hangingPunct="1">
        <a:spcBef>
          <a:spcPts val="1200"/>
        </a:spcBef>
        <a:buClr>
          <a:schemeClr val="bg2"/>
        </a:buClr>
        <a:buFontTx/>
        <a:buBlip>
          <a:blip r:embed="rId14"/>
        </a:buBlip>
        <a:defRPr sz="2200" kern="1200">
          <a:gradFill>
            <a:gsLst>
              <a:gs pos="0">
                <a:schemeClr val="bg1"/>
              </a:gs>
              <a:gs pos="90000">
                <a:schemeClr val="bg2">
                  <a:lumMod val="90000"/>
                </a:schemeClr>
              </a:gs>
            </a:gsLst>
            <a:lin ang="5400000" scaled="0"/>
          </a:gradFill>
          <a:latin typeface="+mn-lt"/>
          <a:ea typeface="+mn-ea"/>
          <a:cs typeface="+mn-cs"/>
        </a:defRPr>
      </a:lvl1pPr>
      <a:lvl2pPr marL="4572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2pPr>
      <a:lvl3pPr marL="6858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3pPr>
      <a:lvl4pPr marL="9144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4pPr>
      <a:lvl5pPr marL="11430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5pPr>
      <a:lvl6pPr marL="1371600" indent="-228600" algn="l" defTabSz="914400" rtl="0" eaLnBrk="1" latinLnBrk="0" hangingPunct="1">
        <a:spcBef>
          <a:spcPts val="1200"/>
        </a:spcBef>
        <a:buClrTx/>
        <a:buFont typeface="Arial" pitchFamily="34" charset="0"/>
        <a:buChar char="•"/>
        <a:defRPr sz="1800" kern="1200">
          <a:gradFill>
            <a:gsLst>
              <a:gs pos="0">
                <a:schemeClr val="bg1"/>
              </a:gs>
              <a:gs pos="90000">
                <a:schemeClr val="bg2">
                  <a:lumMod val="90000"/>
                </a:schemeClr>
              </a:gs>
            </a:gsLst>
            <a:lin ang="5400000" scaled="0"/>
          </a:gradFill>
          <a:latin typeface="+mn-lt"/>
          <a:ea typeface="+mn-ea"/>
          <a:cs typeface="+mn-cs"/>
        </a:defRPr>
      </a:lvl6pPr>
      <a:lvl7pPr marL="1600200" indent="-228600" algn="l" defTabSz="914400" rtl="0" eaLnBrk="1" latinLnBrk="0" hangingPunct="1">
        <a:spcBef>
          <a:spcPts val="1200"/>
        </a:spcBef>
        <a:buClrTx/>
        <a:buFont typeface="Arial" pitchFamily="34" charset="0"/>
        <a:buChar char="•"/>
        <a:defRPr sz="1800" kern="1200">
          <a:gradFill>
            <a:gsLst>
              <a:gs pos="0">
                <a:schemeClr val="bg1"/>
              </a:gs>
              <a:gs pos="90000">
                <a:schemeClr val="bg2">
                  <a:lumMod val="90000"/>
                </a:schemeClr>
              </a:gs>
            </a:gsLst>
            <a:lin ang="5400000" scaled="0"/>
          </a:gradFill>
          <a:latin typeface="+mn-lt"/>
          <a:ea typeface="+mn-ea"/>
          <a:cs typeface="+mn-cs"/>
        </a:defRPr>
      </a:lvl7pPr>
      <a:lvl8pPr marL="1828800" indent="-228600" algn="l" defTabSz="914400" rtl="0" eaLnBrk="1" latinLnBrk="0" hangingPunct="1">
        <a:spcBef>
          <a:spcPts val="1200"/>
        </a:spcBef>
        <a:buClrTx/>
        <a:buFont typeface="Arial" pitchFamily="34" charset="0"/>
        <a:buChar char="•"/>
        <a:defRPr sz="1800" kern="1200" baseline="0">
          <a:gradFill>
            <a:gsLst>
              <a:gs pos="0">
                <a:schemeClr val="bg1"/>
              </a:gs>
              <a:gs pos="90000">
                <a:schemeClr val="bg2">
                  <a:lumMod val="90000"/>
                </a:schemeClr>
              </a:gs>
            </a:gsLst>
            <a:lin ang="5400000" scaled="0"/>
          </a:gradFill>
          <a:latin typeface="+mn-lt"/>
          <a:ea typeface="+mn-ea"/>
          <a:cs typeface="+mn-cs"/>
        </a:defRPr>
      </a:lvl8pPr>
      <a:lvl9pPr marL="2057400" indent="-228600" algn="l" defTabSz="914400" rtl="0" eaLnBrk="1" latinLnBrk="0" hangingPunct="1">
        <a:spcBef>
          <a:spcPts val="1200"/>
        </a:spcBef>
        <a:buClrTx/>
        <a:buFont typeface="Arial" pitchFamily="34" charset="0"/>
        <a:buChar char="•"/>
        <a:defRPr sz="1800" kern="1200" baseline="0">
          <a:gradFill>
            <a:gsLst>
              <a:gs pos="0">
                <a:schemeClr val="bg1"/>
              </a:gs>
              <a:gs pos="90000">
                <a:schemeClr val="bg2">
                  <a:lumMod val="90000"/>
                </a:schemeClr>
              </a:gs>
            </a:gsLst>
            <a:lin ang="540000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sportsinjuryclinic.net/cybertherapist/general/inflammation.ph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angelfire.com/pa2/thermod/effects.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42852"/>
            <a:ext cx="8024842" cy="6500858"/>
          </a:xfrm>
          <a:noFill/>
          <a:ln>
            <a:solidFill>
              <a:srgbClr val="FFFFFF"/>
            </a:solidFill>
          </a:ln>
        </p:spPr>
        <p:txBody>
          <a:bodyPr>
            <a:normAutofit/>
          </a:bodyPr>
          <a:lstStyle/>
          <a:p>
            <a:pPr algn="ctr"/>
            <a:r>
              <a:rPr lang="en-US" sz="52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t>PHYSIOTHERAPY</a:t>
            </a:r>
            <a:br>
              <a:rPr lang="en-US" sz="52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br>
            <a:r>
              <a:rPr lang="en-US" sz="52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t/>
            </a:r>
            <a:br>
              <a:rPr lang="en-US" sz="52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br>
            <a:r>
              <a:rPr lang="en-US" sz="52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t/>
            </a:r>
            <a:br>
              <a:rPr lang="en-US" sz="52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br>
            <a:r>
              <a:rPr lang="en-US" sz="1800" b="1" dirty="0" smtClean="0">
                <a:ln w="12700">
                  <a:solidFill>
                    <a:schemeClr val="tx2">
                      <a:satMod val="155000"/>
                    </a:schemeClr>
                  </a:solidFill>
                  <a:prstDash val="solid"/>
                </a:ln>
                <a:solidFill>
                  <a:srgbClr val="FFFFFF"/>
                </a:solidFill>
                <a:effectLst>
                  <a:reflection blurRad="6350" stA="60000" endA="900" endPos="58000" dir="5400000" sy="-100000" algn="bl" rotWithShape="0"/>
                </a:effectLst>
              </a:rPr>
              <a:t>ARVIND KUMAR</a:t>
            </a:r>
            <a:br>
              <a:rPr lang="en-US" sz="1800" b="1" dirty="0" smtClean="0">
                <a:ln w="12700">
                  <a:solidFill>
                    <a:schemeClr val="tx2">
                      <a:satMod val="155000"/>
                    </a:schemeClr>
                  </a:solidFill>
                  <a:prstDash val="solid"/>
                </a:ln>
                <a:solidFill>
                  <a:srgbClr val="FFFFFF"/>
                </a:solidFill>
                <a:effectLst>
                  <a:reflection blurRad="6350" stA="60000" endA="900" endPos="58000" dir="5400000" sy="-100000" algn="bl" rotWithShape="0"/>
                </a:effectLst>
              </a:rPr>
            </a:br>
            <a:r>
              <a:rPr lang="en-US" sz="1800" b="1" dirty="0" smtClean="0">
                <a:ln w="12700">
                  <a:solidFill>
                    <a:schemeClr val="tx2">
                      <a:satMod val="155000"/>
                    </a:schemeClr>
                  </a:solidFill>
                  <a:prstDash val="solid"/>
                </a:ln>
                <a:solidFill>
                  <a:srgbClr val="FFFFFF"/>
                </a:solidFill>
                <a:effectLst>
                  <a:reflection blurRad="6350" stA="60000" endA="900" endPos="58000" dir="5400000" sy="-100000" algn="bl" rotWithShape="0"/>
                </a:effectLst>
              </a:rPr>
              <a:t>LECTURER  IN PHYSIOTHERAPY</a:t>
            </a:r>
            <a:br>
              <a:rPr lang="en-US" sz="1800" b="1" dirty="0" smtClean="0">
                <a:ln w="12700">
                  <a:solidFill>
                    <a:schemeClr val="tx2">
                      <a:satMod val="155000"/>
                    </a:schemeClr>
                  </a:solidFill>
                  <a:prstDash val="solid"/>
                </a:ln>
                <a:solidFill>
                  <a:srgbClr val="FFFFFF"/>
                </a:solidFill>
                <a:effectLst>
                  <a:reflection blurRad="6350" stA="60000" endA="900" endPos="58000" dir="5400000" sy="-100000" algn="bl" rotWithShape="0"/>
                </a:effectLst>
              </a:rPr>
            </a:br>
            <a:r>
              <a:rPr lang="en-US" sz="1800" b="1" dirty="0" smtClean="0">
                <a:ln w="12700">
                  <a:solidFill>
                    <a:schemeClr val="tx2">
                      <a:satMod val="155000"/>
                    </a:schemeClr>
                  </a:solidFill>
                  <a:prstDash val="solid"/>
                </a:ln>
                <a:solidFill>
                  <a:srgbClr val="FFFFFF"/>
                </a:solidFill>
                <a:effectLst>
                  <a:reflection blurRad="6350" stA="60000" endA="900" endPos="58000" dir="5400000" sy="-100000" algn="bl" rotWithShape="0"/>
                </a:effectLst>
              </a:rPr>
              <a:t>DEPARTMENT OF PHYSICAL MEDICINE AND REHABILITATION</a:t>
            </a:r>
            <a:br>
              <a:rPr lang="en-US" sz="1800" b="1" dirty="0" smtClean="0">
                <a:ln w="12700">
                  <a:solidFill>
                    <a:schemeClr val="tx2">
                      <a:satMod val="155000"/>
                    </a:schemeClr>
                  </a:solidFill>
                  <a:prstDash val="solid"/>
                </a:ln>
                <a:solidFill>
                  <a:srgbClr val="FFFFFF"/>
                </a:solidFill>
                <a:effectLst>
                  <a:reflection blurRad="6350" stA="60000" endA="900" endPos="58000" dir="5400000" sy="-100000" algn="bl" rotWithShape="0"/>
                </a:effectLst>
              </a:rPr>
            </a:br>
            <a:r>
              <a:rPr lang="en-US" sz="1800" b="1" dirty="0" smtClean="0">
                <a:ln w="12700">
                  <a:solidFill>
                    <a:schemeClr val="tx2">
                      <a:satMod val="155000"/>
                    </a:schemeClr>
                  </a:solidFill>
                  <a:prstDash val="solid"/>
                </a:ln>
                <a:solidFill>
                  <a:srgbClr val="FFFFFF"/>
                </a:solidFill>
                <a:effectLst>
                  <a:reflection blurRad="6350" stA="60000" endA="900" endPos="58000" dir="5400000" sy="-100000" algn="bl" rotWithShape="0"/>
                </a:effectLst>
              </a:rPr>
              <a:t>KGMU, LUCKNOW</a:t>
            </a:r>
            <a:r>
              <a:rPr lang="en-US" sz="52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t/>
            </a:r>
            <a:br>
              <a:rPr lang="en-US" sz="52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br>
            <a:r>
              <a:rPr lang="en-US" sz="52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t/>
            </a:r>
            <a:br>
              <a:rPr lang="en-US" sz="52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br>
            <a:r>
              <a:rPr lang="en-US" sz="52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t/>
            </a:r>
            <a:br>
              <a:rPr lang="en-US" sz="52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br>
            <a:endParaRPr lang="en-IN" sz="5200" b="1" dirty="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18" y="4929198"/>
            <a:ext cx="5506845" cy="857256"/>
          </a:xfrm>
        </p:spPr>
        <p:txBody>
          <a:bodyPr>
            <a:normAutofit/>
          </a:bodyPr>
          <a:lstStyle/>
          <a:p>
            <a:pPr algn="ctr"/>
            <a:r>
              <a:rPr lang="en-US" sz="2000" b="1" u="sng" dirty="0" smtClean="0">
                <a:solidFill>
                  <a:srgbClr val="FFFFFF"/>
                </a:solidFill>
              </a:rPr>
              <a:t>Balance &amp; Co-ordination Exercise</a:t>
            </a:r>
            <a:endParaRPr lang="en-IN" sz="2000" b="1" u="sng" dirty="0">
              <a:solidFill>
                <a:srgbClr val="FFFFFF"/>
              </a:solidFill>
            </a:endParaRPr>
          </a:p>
        </p:txBody>
      </p:sp>
      <p:pic>
        <p:nvPicPr>
          <p:cNvPr id="4" name="Content Placeholder 3" descr="ab10.jpg"/>
          <p:cNvPicPr>
            <a:picLocks noGrp="1" noChangeAspect="1"/>
          </p:cNvPicPr>
          <p:nvPr>
            <p:ph idx="1"/>
          </p:nvPr>
        </p:nvPicPr>
        <p:blipFill>
          <a:blip r:embed="rId2" cstate="print"/>
          <a:stretch>
            <a:fillRect/>
          </a:stretch>
        </p:blipFill>
        <p:spPr>
          <a:xfrm>
            <a:off x="2214546" y="1142984"/>
            <a:ext cx="4673600" cy="3606800"/>
          </a:xfrm>
        </p:spPr>
      </p:pic>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5000636"/>
            <a:ext cx="5091129" cy="642942"/>
          </a:xfrm>
        </p:spPr>
        <p:txBody>
          <a:bodyPr>
            <a:normAutofit/>
          </a:bodyPr>
          <a:lstStyle/>
          <a:p>
            <a:pPr algn="ctr"/>
            <a:r>
              <a:rPr lang="en-US" sz="2000" b="1" u="sng" dirty="0" smtClean="0">
                <a:solidFill>
                  <a:srgbClr val="FFFFFF"/>
                </a:solidFill>
              </a:rPr>
              <a:t>Gait Training</a:t>
            </a:r>
            <a:endParaRPr lang="en-IN" sz="2000" b="1" u="sng" dirty="0">
              <a:solidFill>
                <a:srgbClr val="FFFFFF"/>
              </a:solidFill>
            </a:endParaRPr>
          </a:p>
        </p:txBody>
      </p:sp>
      <p:pic>
        <p:nvPicPr>
          <p:cNvPr id="4" name="Content Placeholder 3" descr="1743-0003-4-1-1-l.jpg"/>
          <p:cNvPicPr>
            <a:picLocks noGrp="1" noChangeAspect="1"/>
          </p:cNvPicPr>
          <p:nvPr>
            <p:ph idx="1"/>
          </p:nvPr>
        </p:nvPicPr>
        <p:blipFill>
          <a:blip r:embed="rId2" cstate="print"/>
          <a:stretch>
            <a:fillRect/>
          </a:stretch>
        </p:blipFill>
        <p:spPr>
          <a:xfrm>
            <a:off x="1714480" y="928670"/>
            <a:ext cx="5525075" cy="3714775"/>
          </a:xfrm>
        </p:spPr>
      </p:pic>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18" y="5643578"/>
            <a:ext cx="5506845" cy="428628"/>
          </a:xfrm>
        </p:spPr>
        <p:txBody>
          <a:bodyPr>
            <a:normAutofit/>
          </a:bodyPr>
          <a:lstStyle/>
          <a:p>
            <a:pPr algn="ctr"/>
            <a:r>
              <a:rPr lang="en-US" sz="2000" b="1" u="sng" dirty="0" smtClean="0">
                <a:solidFill>
                  <a:srgbClr val="FFFFFF"/>
                </a:solidFill>
              </a:rPr>
              <a:t>Strengthening Exercises</a:t>
            </a:r>
            <a:endParaRPr lang="en-IN" sz="2000" b="1" u="sng" dirty="0">
              <a:solidFill>
                <a:srgbClr val="FFFFFF"/>
              </a:solidFill>
            </a:endParaRPr>
          </a:p>
        </p:txBody>
      </p:sp>
      <p:pic>
        <p:nvPicPr>
          <p:cNvPr id="6" name="Content Placeholder 5" descr="arthritis-exercises-strengthening_2.gif"/>
          <p:cNvPicPr>
            <a:picLocks noGrp="1" noChangeAspect="1"/>
          </p:cNvPicPr>
          <p:nvPr>
            <p:ph idx="1"/>
          </p:nvPr>
        </p:nvPicPr>
        <p:blipFill>
          <a:blip r:embed="rId2" cstate="print"/>
          <a:stretch>
            <a:fillRect/>
          </a:stretch>
        </p:blipFill>
        <p:spPr>
          <a:xfrm>
            <a:off x="2214546" y="714357"/>
            <a:ext cx="4572032" cy="4682824"/>
          </a:xfrm>
        </p:spPr>
      </p:pic>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5857892"/>
            <a:ext cx="5311562" cy="428628"/>
          </a:xfrm>
        </p:spPr>
        <p:txBody>
          <a:bodyPr>
            <a:normAutofit/>
          </a:bodyPr>
          <a:lstStyle/>
          <a:p>
            <a:pPr algn="ctr"/>
            <a:r>
              <a:rPr lang="en-US" sz="2000" b="1" u="sng" dirty="0" smtClean="0">
                <a:solidFill>
                  <a:srgbClr val="FFFFFF"/>
                </a:solidFill>
              </a:rPr>
              <a:t>Mobilization Exercise of shoulder jt</a:t>
            </a:r>
            <a:endParaRPr lang="en-IN" sz="2000" b="1" u="sng" dirty="0">
              <a:solidFill>
                <a:srgbClr val="FFFFFF"/>
              </a:solidFill>
            </a:endParaRPr>
          </a:p>
        </p:txBody>
      </p:sp>
      <p:pic>
        <p:nvPicPr>
          <p:cNvPr id="4" name="Content Placeholder 3" descr="Health2.jpg"/>
          <p:cNvPicPr>
            <a:picLocks noGrp="1" noChangeAspect="1"/>
          </p:cNvPicPr>
          <p:nvPr>
            <p:ph idx="1"/>
          </p:nvPr>
        </p:nvPicPr>
        <p:blipFill>
          <a:blip r:embed="rId2" cstate="print"/>
          <a:stretch>
            <a:fillRect/>
          </a:stretch>
        </p:blipFill>
        <p:spPr>
          <a:xfrm>
            <a:off x="2285984" y="1053509"/>
            <a:ext cx="4643470" cy="4570890"/>
          </a:xfrm>
        </p:spPr>
      </p:pic>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4929198"/>
            <a:ext cx="5311562" cy="500066"/>
          </a:xfrm>
        </p:spPr>
        <p:txBody>
          <a:bodyPr>
            <a:normAutofit/>
          </a:bodyPr>
          <a:lstStyle/>
          <a:p>
            <a:pPr algn="ctr"/>
            <a:r>
              <a:rPr lang="en-US" sz="2000" b="1" u="sng" dirty="0" smtClean="0">
                <a:solidFill>
                  <a:srgbClr val="FFFFFF"/>
                </a:solidFill>
              </a:rPr>
              <a:t>Endurance Exercises</a:t>
            </a:r>
            <a:endParaRPr lang="en-IN" sz="2000" b="1" u="sng" dirty="0">
              <a:solidFill>
                <a:srgbClr val="FFFFFF"/>
              </a:solidFill>
            </a:endParaRPr>
          </a:p>
        </p:txBody>
      </p:sp>
      <p:pic>
        <p:nvPicPr>
          <p:cNvPr id="4" name="Content Placeholder 3" descr="9.jpg"/>
          <p:cNvPicPr>
            <a:picLocks noGrp="1" noChangeAspect="1"/>
          </p:cNvPicPr>
          <p:nvPr>
            <p:ph idx="1"/>
          </p:nvPr>
        </p:nvPicPr>
        <p:blipFill>
          <a:blip r:embed="rId2" cstate="print"/>
          <a:stretch>
            <a:fillRect/>
          </a:stretch>
        </p:blipFill>
        <p:spPr>
          <a:xfrm>
            <a:off x="1571604" y="714356"/>
            <a:ext cx="5730875" cy="3776669"/>
          </a:xfrm>
        </p:spPr>
      </p:pic>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5715016"/>
            <a:ext cx="5311562" cy="428628"/>
          </a:xfrm>
        </p:spPr>
        <p:txBody>
          <a:bodyPr>
            <a:normAutofit/>
          </a:bodyPr>
          <a:lstStyle/>
          <a:p>
            <a:pPr algn="ctr"/>
            <a:r>
              <a:rPr lang="en-US" sz="2000" b="1" u="sng" dirty="0" smtClean="0">
                <a:solidFill>
                  <a:srgbClr val="FFFFFF"/>
                </a:solidFill>
              </a:rPr>
              <a:t>Stretching Exercises</a:t>
            </a:r>
            <a:endParaRPr lang="en-IN" sz="2000" b="1" u="sng" dirty="0">
              <a:solidFill>
                <a:srgbClr val="FFFFFF"/>
              </a:solidFill>
            </a:endParaRPr>
          </a:p>
        </p:txBody>
      </p:sp>
      <p:pic>
        <p:nvPicPr>
          <p:cNvPr id="4" name="Content Placeholder 3" descr="stretch.gif"/>
          <p:cNvPicPr>
            <a:picLocks noGrp="1" noChangeAspect="1"/>
          </p:cNvPicPr>
          <p:nvPr>
            <p:ph idx="1"/>
          </p:nvPr>
        </p:nvPicPr>
        <p:blipFill>
          <a:blip r:embed="rId2" cstate="print"/>
          <a:stretch>
            <a:fillRect/>
          </a:stretch>
        </p:blipFill>
        <p:spPr>
          <a:xfrm>
            <a:off x="2428860" y="500042"/>
            <a:ext cx="4286280" cy="4894262"/>
          </a:xfrm>
        </p:spPr>
      </p:pic>
    </p:spTree>
  </p:cSld>
  <p:clrMapOvr>
    <a:masterClrMapping/>
  </p:clrMapOvr>
  <p:transition>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FF"/>
                </a:solidFill>
                <a:effectLst>
                  <a:reflection blurRad="6350" stA="60000" endA="900" endPos="58000" dir="5400000" sy="-100000" algn="bl" rotWithShape="0"/>
                </a:effectLst>
              </a:rPr>
              <a:t/>
            </a:r>
            <a:br>
              <a:rPr lang="en-US" b="1" dirty="0" smtClean="0">
                <a:solidFill>
                  <a:srgbClr val="FFFFFF"/>
                </a:solidFill>
                <a:effectLst>
                  <a:reflection blurRad="6350" stA="60000" endA="900" endPos="58000" dir="5400000" sy="-100000" algn="bl" rotWithShape="0"/>
                </a:effectLst>
              </a:rPr>
            </a:br>
            <a:r>
              <a:rPr lang="en-US" b="1" dirty="0" smtClean="0">
                <a:solidFill>
                  <a:srgbClr val="FFFFFF"/>
                </a:solidFill>
                <a:effectLst>
                  <a:reflection blurRad="6350" stA="60000" endA="900" endPos="58000" dir="5400000" sy="-100000" algn="bl" rotWithShape="0"/>
                </a:effectLst>
              </a:rPr>
              <a:t/>
            </a:r>
            <a:br>
              <a:rPr lang="en-US" b="1" dirty="0" smtClean="0">
                <a:solidFill>
                  <a:srgbClr val="FFFFFF"/>
                </a:solidFill>
                <a:effectLst>
                  <a:reflection blurRad="6350" stA="60000" endA="900" endPos="58000" dir="5400000" sy="-100000" algn="bl" rotWithShape="0"/>
                </a:effectLst>
              </a:rPr>
            </a:br>
            <a:r>
              <a:rPr lang="en-US" b="1" dirty="0" smtClean="0">
                <a:solidFill>
                  <a:srgbClr val="FFFFFF"/>
                </a:solidFill>
                <a:effectLst>
                  <a:reflection blurRad="6350" stA="60000" endA="900" endPos="58000" dir="5400000" sy="-100000" algn="bl" rotWithShape="0"/>
                </a:effectLst>
              </a:rPr>
              <a:t/>
            </a:r>
            <a:br>
              <a:rPr lang="en-US" b="1" dirty="0" smtClean="0">
                <a:solidFill>
                  <a:srgbClr val="FFFFFF"/>
                </a:solidFill>
                <a:effectLst>
                  <a:reflection blurRad="6350" stA="60000" endA="900" endPos="58000" dir="5400000" sy="-100000" algn="bl" rotWithShape="0"/>
                </a:effectLst>
              </a:rPr>
            </a:br>
            <a:r>
              <a:rPr lang="en-US" b="1" dirty="0" smtClean="0">
                <a:solidFill>
                  <a:srgbClr val="FFFFFF"/>
                </a:solidFill>
                <a:effectLst>
                  <a:reflection blurRad="6350" stA="60000" endA="900" endPos="58000" dir="5400000" sy="-100000" algn="bl" rotWithShape="0"/>
                </a:effectLst>
              </a:rPr>
              <a:t/>
            </a:r>
            <a:br>
              <a:rPr lang="en-US" b="1" dirty="0" smtClean="0">
                <a:solidFill>
                  <a:srgbClr val="FFFFFF"/>
                </a:solidFill>
                <a:effectLst>
                  <a:reflection blurRad="6350" stA="60000" endA="900" endPos="58000" dir="5400000" sy="-100000" algn="bl" rotWithShape="0"/>
                </a:effectLst>
              </a:rPr>
            </a:br>
            <a:r>
              <a:rPr lang="en-US" b="1" dirty="0" smtClean="0">
                <a:solidFill>
                  <a:srgbClr val="FFFFFF"/>
                </a:solidFill>
                <a:effectLst>
                  <a:reflection blurRad="6350" stA="60000" endA="900" endPos="58000" dir="5400000" sy="-100000" algn="bl" rotWithShape="0"/>
                </a:effectLst>
              </a:rPr>
              <a:t/>
            </a:r>
            <a:br>
              <a:rPr lang="en-US" b="1" dirty="0" smtClean="0">
                <a:solidFill>
                  <a:srgbClr val="FFFFFF"/>
                </a:solidFill>
                <a:effectLst>
                  <a:reflection blurRad="6350" stA="60000" endA="900" endPos="58000" dir="5400000" sy="-100000" algn="bl" rotWithShape="0"/>
                </a:effectLst>
              </a:rPr>
            </a:br>
            <a:r>
              <a:rPr lang="en-US" b="1" dirty="0" smtClean="0">
                <a:solidFill>
                  <a:srgbClr val="FFFFFF"/>
                </a:solidFill>
                <a:effectLst>
                  <a:reflection blurRad="6350" stA="60000" endA="900" endPos="58000" dir="5400000" sy="-100000" algn="bl" rotWithShape="0"/>
                </a:effectLst>
              </a:rPr>
              <a:t/>
            </a:r>
            <a:br>
              <a:rPr lang="en-US" b="1" dirty="0" smtClean="0">
                <a:solidFill>
                  <a:srgbClr val="FFFFFF"/>
                </a:solidFill>
                <a:effectLst>
                  <a:reflection blurRad="6350" stA="60000" endA="900" endPos="58000" dir="5400000" sy="-100000" algn="bl" rotWithShape="0"/>
                </a:effectLst>
              </a:rPr>
            </a:br>
            <a:r>
              <a:rPr lang="en-US" b="1" dirty="0" smtClean="0">
                <a:solidFill>
                  <a:srgbClr val="FFFFFF"/>
                </a:solidFill>
                <a:effectLst>
                  <a:reflection blurRad="6350" stA="60000" endA="900" endPos="58000" dir="5400000" sy="-100000" algn="bl" rotWithShape="0"/>
                </a:effectLst>
              </a:rPr>
              <a:t/>
            </a:r>
            <a:br>
              <a:rPr lang="en-US" b="1" dirty="0" smtClean="0">
                <a:solidFill>
                  <a:srgbClr val="FFFFFF"/>
                </a:solidFill>
                <a:effectLst>
                  <a:reflection blurRad="6350" stA="60000" endA="900" endPos="58000" dir="5400000" sy="-100000" algn="bl" rotWithShape="0"/>
                </a:effectLst>
              </a:rPr>
            </a:br>
            <a:r>
              <a:rPr lang="en-US" b="1" dirty="0" smtClean="0">
                <a:solidFill>
                  <a:srgbClr val="FFFFFF"/>
                </a:solidFill>
                <a:effectLst>
                  <a:reflection blurRad="6350" stA="60000" endA="900" endPos="58000" dir="5400000" sy="-100000" algn="bl" rotWithShape="0"/>
                </a:effectLst>
              </a:rPr>
              <a:t/>
            </a:r>
            <a:br>
              <a:rPr lang="en-US" b="1" dirty="0" smtClean="0">
                <a:solidFill>
                  <a:srgbClr val="FFFFFF"/>
                </a:solidFill>
                <a:effectLst>
                  <a:reflection blurRad="6350" stA="60000" endA="900" endPos="58000" dir="5400000" sy="-100000" algn="bl" rotWithShape="0"/>
                </a:effectLst>
              </a:rPr>
            </a:br>
            <a:r>
              <a:rPr lang="en-US" b="1" dirty="0" smtClean="0">
                <a:solidFill>
                  <a:srgbClr val="FFFFFF"/>
                </a:solidFill>
                <a:effectLst>
                  <a:reflection blurRad="6350" stA="60000" endA="900" endPos="58000" dir="5400000" sy="-100000" algn="bl" rotWithShape="0"/>
                </a:effectLst>
              </a:rPr>
              <a:t/>
            </a:r>
            <a:br>
              <a:rPr lang="en-US" b="1" dirty="0" smtClean="0">
                <a:solidFill>
                  <a:srgbClr val="FFFFFF"/>
                </a:solidFill>
                <a:effectLst>
                  <a:reflection blurRad="6350" stA="60000" endA="900" endPos="58000" dir="5400000" sy="-100000" algn="bl" rotWithShape="0"/>
                </a:effectLst>
              </a:rPr>
            </a:br>
            <a:r>
              <a:rPr lang="en-US" b="1" dirty="0" smtClean="0">
                <a:solidFill>
                  <a:srgbClr val="FFFFFF"/>
                </a:solidFill>
                <a:effectLst>
                  <a:reflection blurRad="6350" stA="60000" endA="900" endPos="58000" dir="5400000" sy="-100000" algn="bl" rotWithShape="0"/>
                </a:effectLst>
              </a:rPr>
              <a:t/>
            </a:r>
            <a:br>
              <a:rPr lang="en-US" b="1" dirty="0" smtClean="0">
                <a:solidFill>
                  <a:srgbClr val="FFFFFF"/>
                </a:solidFill>
                <a:effectLst>
                  <a:reflection blurRad="6350" stA="60000" endA="900" endPos="58000" dir="5400000" sy="-100000" algn="bl" rotWithShape="0"/>
                </a:effectLst>
              </a:rPr>
            </a:br>
            <a:r>
              <a:rPr lang="en-US" b="1" dirty="0" smtClean="0">
                <a:solidFill>
                  <a:srgbClr val="FFFFFF"/>
                </a:solidFill>
                <a:effectLst>
                  <a:reflection blurRad="6350" stA="60000" endA="900" endPos="58000" dir="5400000" sy="-100000" algn="bl" rotWithShape="0"/>
                </a:effectLst>
              </a:rPr>
              <a:t/>
            </a:r>
            <a:br>
              <a:rPr lang="en-US" b="1" dirty="0" smtClean="0">
                <a:solidFill>
                  <a:srgbClr val="FFFFFF"/>
                </a:solidFill>
                <a:effectLst>
                  <a:reflection blurRad="6350" stA="60000" endA="900" endPos="58000" dir="5400000" sy="-100000" algn="bl" rotWithShape="0"/>
                </a:effectLst>
              </a:rPr>
            </a:br>
            <a:r>
              <a:rPr lang="en-US" b="1" dirty="0" smtClean="0">
                <a:solidFill>
                  <a:srgbClr val="FFFFFF"/>
                </a:solidFill>
                <a:effectLst>
                  <a:reflection blurRad="6350" stA="60000" endA="900" endPos="58000" dir="5400000" sy="-100000" algn="bl" rotWithShape="0"/>
                </a:effectLst>
              </a:rPr>
              <a:t/>
            </a:r>
            <a:br>
              <a:rPr lang="en-US" b="1" dirty="0" smtClean="0">
                <a:solidFill>
                  <a:srgbClr val="FFFFFF"/>
                </a:solidFill>
                <a:effectLst>
                  <a:reflection blurRad="6350" stA="60000" endA="900" endPos="58000" dir="5400000" sy="-100000" algn="bl" rotWithShape="0"/>
                </a:effectLst>
              </a:rPr>
            </a:br>
            <a:r>
              <a:rPr lang="en-US" b="1" dirty="0" smtClean="0">
                <a:solidFill>
                  <a:srgbClr val="FFFFFF"/>
                </a:solidFill>
                <a:effectLst>
                  <a:reflection blurRad="6350" stA="60000" endA="900" endPos="58000" dir="5400000" sy="-100000" algn="bl" rotWithShape="0"/>
                </a:effectLst>
              </a:rPr>
              <a:t/>
            </a:r>
            <a:br>
              <a:rPr lang="en-US" b="1" dirty="0" smtClean="0">
                <a:solidFill>
                  <a:srgbClr val="FFFFFF"/>
                </a:solidFill>
                <a:effectLst>
                  <a:reflection blurRad="6350" stA="60000" endA="900" endPos="58000" dir="5400000" sy="-100000" algn="bl" rotWithShape="0"/>
                </a:effectLst>
              </a:rPr>
            </a:br>
            <a:r>
              <a:rPr lang="en-US" b="1" dirty="0" smtClean="0">
                <a:solidFill>
                  <a:srgbClr val="FFFFFF"/>
                </a:solidFill>
                <a:effectLst>
                  <a:reflection blurRad="6350" stA="60000" endA="900" endPos="58000" dir="5400000" sy="-100000" algn="bl" rotWithShape="0"/>
                </a:effectLst>
              </a:rPr>
              <a:t>ELECTROTHERAPY</a:t>
            </a:r>
            <a:r>
              <a:rPr lang="en-US" sz="4400" b="1" dirty="0" smtClean="0">
                <a:solidFill>
                  <a:srgbClr val="FFFFFF"/>
                </a:solidFill>
                <a:effectLst>
                  <a:reflection blurRad="6350" stA="60000" endA="900" endPos="58000" dir="5400000" sy="-100000" algn="bl" rotWithShape="0"/>
                </a:effectLst>
              </a:rPr>
              <a:t/>
            </a:r>
            <a:br>
              <a:rPr lang="en-US" sz="4400" b="1" dirty="0" smtClean="0">
                <a:solidFill>
                  <a:srgbClr val="FFFFFF"/>
                </a:solidFill>
                <a:effectLst>
                  <a:reflection blurRad="6350" stA="60000" endA="900" endPos="58000" dir="5400000" sy="-100000" algn="bl" rotWithShape="0"/>
                </a:effectLst>
              </a:rPr>
            </a:br>
            <a:r>
              <a:rPr lang="en-US" b="1" dirty="0" smtClean="0">
                <a:solidFill>
                  <a:srgbClr val="FFFFFF"/>
                </a:solidFill>
                <a:effectLst>
                  <a:reflection blurRad="6350" stA="60000" endA="900" endPos="58000" dir="5400000" sy="-100000" algn="bl" rotWithShape="0"/>
                </a:effectLst>
              </a:rPr>
              <a:t/>
            </a:r>
            <a:br>
              <a:rPr lang="en-US" b="1" dirty="0" smtClean="0">
                <a:solidFill>
                  <a:srgbClr val="FFFFFF"/>
                </a:solidFill>
                <a:effectLst>
                  <a:reflection blurRad="6350" stA="60000" endA="900" endPos="58000" dir="5400000" sy="-100000" algn="bl" rotWithShape="0"/>
                </a:effectLst>
              </a:rPr>
            </a:br>
            <a:r>
              <a:rPr lang="en-US" b="1" dirty="0" smtClean="0">
                <a:solidFill>
                  <a:srgbClr val="FFFFFF"/>
                </a:solidFill>
                <a:effectLst>
                  <a:reflection blurRad="6350" stA="60000" endA="900" endPos="58000" dir="5400000" sy="-100000" algn="bl" rotWithShape="0"/>
                </a:effectLst>
              </a:rPr>
              <a:t/>
            </a:r>
            <a:br>
              <a:rPr lang="en-US" b="1" dirty="0" smtClean="0">
                <a:solidFill>
                  <a:srgbClr val="FFFFFF"/>
                </a:solidFill>
                <a:effectLst>
                  <a:reflection blurRad="6350" stA="60000" endA="900" endPos="58000" dir="5400000" sy="-100000" algn="bl" rotWithShape="0"/>
                </a:effectLst>
              </a:rPr>
            </a:br>
            <a:r>
              <a:rPr lang="en-US" b="1" dirty="0" smtClean="0">
                <a:solidFill>
                  <a:srgbClr val="FFFFFF"/>
                </a:solidFill>
                <a:effectLst>
                  <a:reflection blurRad="6350" stA="60000" endA="900" endPos="58000" dir="5400000" sy="-100000" algn="bl" rotWithShape="0"/>
                </a:effectLst>
              </a:rPr>
              <a:t/>
            </a:r>
            <a:br>
              <a:rPr lang="en-US" b="1" dirty="0" smtClean="0">
                <a:solidFill>
                  <a:srgbClr val="FFFFFF"/>
                </a:solidFill>
                <a:effectLst>
                  <a:reflection blurRad="6350" stA="60000" endA="900" endPos="58000" dir="5400000" sy="-100000" algn="bl" rotWithShape="0"/>
                </a:effectLst>
              </a:rPr>
            </a:br>
            <a:r>
              <a:rPr lang="en-US" b="1" dirty="0" smtClean="0">
                <a:solidFill>
                  <a:srgbClr val="FFFFFF"/>
                </a:solidFill>
                <a:effectLst>
                  <a:reflection blurRad="6350" stA="60000" endA="900" endPos="58000" dir="5400000" sy="-100000" algn="bl" rotWithShape="0"/>
                </a:effectLst>
              </a:rPr>
              <a:t/>
            </a:r>
            <a:br>
              <a:rPr lang="en-US" b="1" dirty="0" smtClean="0">
                <a:solidFill>
                  <a:srgbClr val="FFFFFF"/>
                </a:solidFill>
                <a:effectLst>
                  <a:reflection blurRad="6350" stA="60000" endA="900" endPos="58000" dir="5400000" sy="-100000" algn="bl" rotWithShape="0"/>
                </a:effectLst>
              </a:rPr>
            </a:br>
            <a:endParaRPr lang="en-IN" b="1" dirty="0">
              <a:solidFill>
                <a:srgbClr val="FFFFFF"/>
              </a:solidFill>
              <a:effectLst>
                <a:reflection blurRad="6350" stA="60000" endA="900" endPos="58000" dir="5400000" sy="-100000" algn="bl" rotWithShape="0"/>
              </a:effectLst>
            </a:endParaRPr>
          </a:p>
        </p:txBody>
      </p:sp>
      <p:sp>
        <p:nvSpPr>
          <p:cNvPr id="3" name="Content Placeholder 2"/>
          <p:cNvSpPr>
            <a:spLocks noGrp="1"/>
          </p:cNvSpPr>
          <p:nvPr>
            <p:ph idx="1"/>
          </p:nvPr>
        </p:nvSpPr>
        <p:spPr>
          <a:xfrm flipV="1">
            <a:off x="7215206" y="5822576"/>
            <a:ext cx="86547" cy="45719"/>
          </a:xfrm>
        </p:spPr>
        <p:txBody>
          <a:bodyPr>
            <a:normAutofit fontScale="25000" lnSpcReduction="20000"/>
          </a:bodyPr>
          <a:lstStyle/>
          <a:p>
            <a:endParaRPr lang="en-IN"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785786" y="642918"/>
            <a:ext cx="7358114" cy="5857916"/>
          </a:xfrm>
        </p:spPr>
        <p:txBody>
          <a:bodyPr>
            <a:normAutofit fontScale="70000" lnSpcReduction="20000"/>
          </a:bodyPr>
          <a:lstStyle/>
          <a:p>
            <a:pPr>
              <a:buNone/>
            </a:pPr>
            <a:r>
              <a:rPr lang="en-US" sz="2000" dirty="0" smtClean="0">
                <a:solidFill>
                  <a:srgbClr val="FFFFFF"/>
                </a:solidFill>
              </a:rPr>
              <a:t>     Electrotherapy is a kind of therapeutic treatment of various conditions by using  the electrical current to reduce the pain ,improve or maintain the muscle functions and to increase the circulation of blood etc.</a:t>
            </a:r>
          </a:p>
          <a:p>
            <a:pPr>
              <a:buNone/>
            </a:pPr>
            <a:r>
              <a:rPr lang="en-US" sz="2000" dirty="0" smtClean="0">
                <a:solidFill>
                  <a:srgbClr val="FFFFFF"/>
                </a:solidFill>
              </a:rPr>
              <a:t>    It consists :-</a:t>
            </a:r>
          </a:p>
          <a:p>
            <a:pPr marL="400050" indent="-400050">
              <a:buNone/>
            </a:pPr>
            <a:r>
              <a:rPr lang="en-US" sz="2000" b="1" dirty="0" smtClean="0">
                <a:solidFill>
                  <a:srgbClr val="FFFFFF"/>
                </a:solidFill>
              </a:rPr>
              <a:t>i.   </a:t>
            </a:r>
            <a:r>
              <a:rPr lang="en-US" sz="2000" b="1" u="sng" dirty="0" smtClean="0">
                <a:solidFill>
                  <a:srgbClr val="FFFFFF"/>
                </a:solidFill>
              </a:rPr>
              <a:t>SWD  i.e., Short Wave Diathermy :-</a:t>
            </a:r>
          </a:p>
          <a:p>
            <a:pPr marL="400050" indent="-400050">
              <a:buNone/>
            </a:pPr>
            <a:r>
              <a:rPr lang="en-US" sz="2000" dirty="0" smtClean="0">
                <a:solidFill>
                  <a:srgbClr val="FFFFFF"/>
                </a:solidFill>
              </a:rPr>
              <a:t>                                                                        </a:t>
            </a:r>
            <a:r>
              <a:rPr lang="en-IN" sz="2000" dirty="0" smtClean="0">
                <a:solidFill>
                  <a:srgbClr val="FFFFFF"/>
                </a:solidFill>
              </a:rPr>
              <a:t>Short wave diathermy is the </a:t>
            </a:r>
            <a:r>
              <a:rPr lang="en-IN" sz="2000" b="1" dirty="0" smtClean="0">
                <a:solidFill>
                  <a:srgbClr val="FFFFFF"/>
                </a:solidFill>
              </a:rPr>
              <a:t>therapeutic elevation of temperature in the tissue by means of an oscillating electric current.</a:t>
            </a:r>
            <a:r>
              <a:rPr lang="en-IN" sz="2000" dirty="0" smtClean="0">
                <a:solidFill>
                  <a:srgbClr val="FFFFFF"/>
                </a:solidFill>
              </a:rPr>
              <a:t/>
            </a:r>
            <a:br>
              <a:rPr lang="en-IN" sz="2000" dirty="0" smtClean="0">
                <a:solidFill>
                  <a:srgbClr val="FFFFFF"/>
                </a:solidFill>
              </a:rPr>
            </a:br>
            <a:r>
              <a:rPr lang="en-IN" sz="2000" dirty="0" smtClean="0">
                <a:solidFill>
                  <a:srgbClr val="FFFFFF"/>
                </a:solidFill>
              </a:rPr>
              <a:t>The tissue and body organs are overheated, which increases local metabolism, supports absorption of chronic inflammatory, post-injury and post-operation infiltrates, improves tissue elasticity and has analgesic effects .</a:t>
            </a:r>
          </a:p>
          <a:p>
            <a:pPr marL="400050" indent="-400050">
              <a:buNone/>
            </a:pPr>
            <a:r>
              <a:rPr lang="en-IN" sz="2000" b="1" dirty="0" smtClean="0">
                <a:solidFill>
                  <a:srgbClr val="FFFFFF"/>
                </a:solidFill>
              </a:rPr>
              <a:t>Indications : </a:t>
            </a:r>
            <a:r>
              <a:rPr lang="en-IN" sz="2000" dirty="0" smtClean="0">
                <a:solidFill>
                  <a:srgbClr val="FFFFFF"/>
                </a:solidFill>
              </a:rPr>
              <a:t>-</a:t>
            </a:r>
          </a:p>
          <a:p>
            <a:pPr marL="400050" indent="-400050">
              <a:buNone/>
            </a:pPr>
            <a:r>
              <a:rPr lang="en-IN" sz="2000" dirty="0" smtClean="0">
                <a:solidFill>
                  <a:srgbClr val="FFFFFF"/>
                </a:solidFill>
              </a:rPr>
              <a:t>                     chronic diseases of joints, tissue and sinus, chronic inflammations, both gynaecological and urological  post-operative states, urge incontinence </a:t>
            </a:r>
          </a:p>
          <a:p>
            <a:pPr marL="400050" indent="-400050">
              <a:buNone/>
            </a:pPr>
            <a:r>
              <a:rPr lang="en-IN" sz="2000" b="1" dirty="0" smtClean="0">
                <a:solidFill>
                  <a:srgbClr val="FFFFFF"/>
                </a:solidFill>
              </a:rPr>
              <a:t>Contraindications :-</a:t>
            </a:r>
          </a:p>
          <a:p>
            <a:pPr marL="400050" indent="-400050">
              <a:buNone/>
            </a:pPr>
            <a:r>
              <a:rPr lang="en-IN" sz="2000" dirty="0" smtClean="0">
                <a:solidFill>
                  <a:srgbClr val="FFFFFF"/>
                </a:solidFill>
              </a:rPr>
              <a:t>                                            cardio stimulator, direct application to metal implants, malignant tumours, acute inflammations, bleeding states, </a:t>
            </a:r>
            <a:r>
              <a:rPr lang="en-IN" sz="2000" dirty="0" err="1" smtClean="0">
                <a:solidFill>
                  <a:srgbClr val="FFFFFF"/>
                </a:solidFill>
              </a:rPr>
              <a:t>thrombophlebitis</a:t>
            </a:r>
            <a:r>
              <a:rPr lang="en-IN" sz="2000" dirty="0" smtClean="0">
                <a:solidFill>
                  <a:srgbClr val="FFFFFF"/>
                </a:solidFill>
              </a:rPr>
              <a:t> etc. During the menstrual period the procedure cannot be applied to patient´s stomach, as well as to growth zones. </a:t>
            </a:r>
            <a:br>
              <a:rPr lang="en-IN" sz="2000" dirty="0" smtClean="0">
                <a:solidFill>
                  <a:srgbClr val="FFFFFF"/>
                </a:solidFill>
              </a:rPr>
            </a:br>
            <a:r>
              <a:rPr lang="en-IN" sz="2000" dirty="0" smtClean="0">
                <a:solidFill>
                  <a:srgbClr val="FFFFFF"/>
                </a:solidFill>
              </a:rPr>
              <a:t>The procedures must always be prescribed by the doctor. </a:t>
            </a:r>
          </a:p>
          <a:p>
            <a:pPr marL="400050" indent="-400050">
              <a:buNone/>
            </a:pPr>
            <a:r>
              <a:rPr lang="en-IN" sz="2000" b="1" dirty="0" smtClean="0">
                <a:solidFill>
                  <a:srgbClr val="FFFFFF"/>
                </a:solidFill>
              </a:rPr>
              <a:t>Duration : -</a:t>
            </a:r>
          </a:p>
          <a:p>
            <a:pPr marL="400050" indent="-400050">
              <a:buNone/>
            </a:pPr>
            <a:r>
              <a:rPr lang="en-IN" sz="2000" dirty="0" smtClean="0">
                <a:solidFill>
                  <a:srgbClr val="FFFFFF"/>
                </a:solidFill>
              </a:rPr>
              <a:t>                          10 - 15 minutes.</a:t>
            </a:r>
            <a:endParaRPr lang="en-US" sz="2000" dirty="0" smtClean="0">
              <a:solidFill>
                <a:srgbClr val="FFFFFF"/>
              </a:solidFill>
            </a:endParaRPr>
          </a:p>
          <a:p>
            <a:pPr marL="400050" indent="-400050">
              <a:buAutoNum type="romanLcPeriod"/>
            </a:pPr>
            <a:r>
              <a:rPr lang="en-US" sz="2000" dirty="0" smtClean="0">
                <a:solidFill>
                  <a:srgbClr val="FFFFFF"/>
                </a:solidFill>
              </a:rPr>
              <a:t>                                                              </a:t>
            </a:r>
            <a:endParaRPr lang="en-IN" sz="2000" dirty="0">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5143512"/>
            <a:ext cx="5311562" cy="428628"/>
          </a:xfrm>
        </p:spPr>
        <p:txBody>
          <a:bodyPr>
            <a:normAutofit/>
          </a:bodyPr>
          <a:lstStyle/>
          <a:p>
            <a:pPr algn="ctr"/>
            <a:r>
              <a:rPr lang="en-US" sz="2000" b="1" u="sng" dirty="0" smtClean="0">
                <a:solidFill>
                  <a:srgbClr val="FFFFFF"/>
                </a:solidFill>
              </a:rPr>
              <a:t>Short Wave Diathermy</a:t>
            </a:r>
            <a:endParaRPr lang="en-IN" sz="2000" b="1" u="sng" dirty="0">
              <a:solidFill>
                <a:srgbClr val="FFFFFF"/>
              </a:solidFill>
            </a:endParaRPr>
          </a:p>
        </p:txBody>
      </p:sp>
      <p:pic>
        <p:nvPicPr>
          <p:cNvPr id="4" name="Content Placeholder 3" descr="Shortwave-Diathermy-500W.jpg"/>
          <p:cNvPicPr>
            <a:picLocks noGrp="1" noChangeAspect="1"/>
          </p:cNvPicPr>
          <p:nvPr>
            <p:ph idx="1"/>
          </p:nvPr>
        </p:nvPicPr>
        <p:blipFill>
          <a:blip r:embed="rId2" cstate="print"/>
          <a:stretch>
            <a:fillRect/>
          </a:stretch>
        </p:blipFill>
        <p:spPr>
          <a:xfrm>
            <a:off x="2214546" y="857232"/>
            <a:ext cx="5016500" cy="3767949"/>
          </a:xfrm>
        </p:spPr>
      </p:pic>
    </p:spTree>
  </p:cSld>
  <p:clrMapOvr>
    <a:masterClrMapping/>
  </p:clrMapOvr>
  <p:transition>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sz="1300" dirty="0"/>
          </a:p>
        </p:txBody>
      </p:sp>
      <p:sp>
        <p:nvSpPr>
          <p:cNvPr id="3" name="Content Placeholder 2"/>
          <p:cNvSpPr>
            <a:spLocks noGrp="1"/>
          </p:cNvSpPr>
          <p:nvPr>
            <p:ph idx="1"/>
          </p:nvPr>
        </p:nvSpPr>
        <p:spPr>
          <a:xfrm>
            <a:off x="1428728" y="1142983"/>
            <a:ext cx="6715172" cy="4679593"/>
          </a:xfrm>
        </p:spPr>
        <p:txBody>
          <a:bodyPr/>
          <a:lstStyle/>
          <a:p>
            <a:pPr algn="ctr"/>
            <a:endParaRPr lang="en-IN" sz="1300" b="1" u="sng" dirty="0" smtClean="0">
              <a:solidFill>
                <a:srgbClr val="FFFFFF"/>
              </a:solidFill>
            </a:endParaRPr>
          </a:p>
          <a:p>
            <a:r>
              <a:rPr lang="en-US" sz="1600" b="1" dirty="0" smtClean="0">
                <a:solidFill>
                  <a:srgbClr val="FFFFFF"/>
                </a:solidFill>
              </a:rPr>
              <a:t>ii.   Interferential Therapy :-</a:t>
            </a:r>
            <a:endParaRPr lang="en-IN" sz="1600" b="1" u="sng" dirty="0" smtClean="0">
              <a:solidFill>
                <a:srgbClr val="FFFFFF"/>
              </a:solidFill>
            </a:endParaRPr>
          </a:p>
          <a:p>
            <a:r>
              <a:rPr lang="en-IN" sz="1400" dirty="0" smtClean="0">
                <a:solidFill>
                  <a:srgbClr val="FFFFFF"/>
                </a:solidFill>
              </a:rPr>
              <a:t>                                                            is a unique way of effectively delivering therapeutic frequencies to tissue. Conventional TENS and Neuromuscular stimulators use discrete electrical pulses delivered at low frequencies of 2-160 Hz per second. However, Interferential stimulators use a fixed carrier frequency of 4,000 Hz per second and also a second adjustable frequency of 4,001-4,400 Hz per second</a:t>
            </a:r>
            <a:r>
              <a:rPr lang="en-IN" dirty="0" smtClean="0">
                <a:solidFill>
                  <a:srgbClr val="FFFFFF"/>
                </a:solidFill>
              </a:rPr>
              <a:t>.</a:t>
            </a:r>
          </a:p>
          <a:p>
            <a:r>
              <a:rPr lang="en-US" sz="1400" dirty="0" smtClean="0">
                <a:solidFill>
                  <a:srgbClr val="FFFFFF"/>
                </a:solidFill>
              </a:rPr>
              <a:t>Indications :-</a:t>
            </a:r>
          </a:p>
          <a:p>
            <a:r>
              <a:rPr lang="en-US" sz="1400" dirty="0" smtClean="0">
                <a:solidFill>
                  <a:srgbClr val="FFFFFF"/>
                </a:solidFill>
              </a:rPr>
              <a:t>                       </a:t>
            </a:r>
            <a:r>
              <a:rPr lang="en-IN" sz="1400" dirty="0" smtClean="0">
                <a:solidFill>
                  <a:srgbClr val="FFFFFF"/>
                </a:solidFill>
              </a:rPr>
              <a:t>Pre and post-orthopaedic surgery, joint injury syndrome, cumulative trauma disorders, increasing circulation and pain control of various origins.</a:t>
            </a:r>
          </a:p>
          <a:p>
            <a:r>
              <a:rPr lang="en-US" sz="1400" dirty="0" smtClean="0">
                <a:solidFill>
                  <a:srgbClr val="FFFFFF"/>
                </a:solidFill>
              </a:rPr>
              <a:t>Contraindications :-</a:t>
            </a:r>
          </a:p>
          <a:p>
            <a:r>
              <a:rPr lang="en-US" sz="1400" dirty="0" smtClean="0">
                <a:solidFill>
                  <a:srgbClr val="FFFFFF"/>
                </a:solidFill>
              </a:rPr>
              <a:t>                                    </a:t>
            </a:r>
            <a:r>
              <a:rPr lang="en-IN" sz="1400" dirty="0" smtClean="0">
                <a:solidFill>
                  <a:srgbClr val="FFFFFF"/>
                </a:solidFill>
              </a:rPr>
              <a:t>Interferential therapy is considered a very safe modality when used properly for appropriate conditions. Most manufacturers list similar contraindications and precautions, most of which are the same as other </a:t>
            </a:r>
            <a:r>
              <a:rPr lang="en-IN" sz="1400" dirty="0" err="1" smtClean="0">
                <a:solidFill>
                  <a:srgbClr val="FFFFFF"/>
                </a:solidFill>
              </a:rPr>
              <a:t>electrothe</a:t>
            </a:r>
            <a:r>
              <a:rPr lang="en-IN" sz="1400" dirty="0" smtClean="0">
                <a:solidFill>
                  <a:srgbClr val="FFFFFF"/>
                </a:solidFill>
              </a:rPr>
              <a:t>- rapy devices. It is always recommended that the clinician review each manufacturer’s warnings prior to treatment with any device.</a:t>
            </a:r>
            <a:endParaRPr lang="en-IN" sz="1400" dirty="0">
              <a:solidFill>
                <a:srgbClr val="FFFFFF"/>
              </a:solidFill>
            </a:endParaRPr>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t>INTRODUCTION</a:t>
            </a:r>
            <a:endParaRPr lang="en-IN" sz="3200" dirty="0">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endParaRPr>
          </a:p>
        </p:txBody>
      </p:sp>
      <p:sp>
        <p:nvSpPr>
          <p:cNvPr id="3" name="Content Placeholder 2"/>
          <p:cNvSpPr>
            <a:spLocks noGrp="1"/>
          </p:cNvSpPr>
          <p:nvPr>
            <p:ph idx="1"/>
          </p:nvPr>
        </p:nvSpPr>
        <p:spPr>
          <a:xfrm>
            <a:off x="571472" y="1981201"/>
            <a:ext cx="8143932" cy="4376757"/>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25000" lnSpcReduction="20000"/>
          </a:bodyPr>
          <a:lstStyle/>
          <a:p>
            <a:pPr>
              <a:buNone/>
            </a:pPr>
            <a:endParaRPr lang="en-US" sz="5600" dirty="0" smtClean="0">
              <a:solidFill>
                <a:schemeClr val="bg1"/>
              </a:solidFill>
              <a:latin typeface="Calibri" pitchFamily="34" charset="0"/>
            </a:endParaRPr>
          </a:p>
          <a:p>
            <a:r>
              <a:rPr lang="en-US" sz="5600" dirty="0" smtClean="0">
                <a:solidFill>
                  <a:srgbClr val="FFFFFF"/>
                </a:solidFill>
                <a:effectLst/>
              </a:rPr>
              <a:t>Physiotherapy is a branch of medical science which deals with therapeutic treatment of various conditions by using electric current, heat/cold, water and exercises other than drugs. It consists of various modalities of electric current as well as exercises such as –</a:t>
            </a:r>
            <a:endParaRPr lang="en-IN" sz="5600" dirty="0" smtClean="0">
              <a:solidFill>
                <a:srgbClr val="FFFFFF"/>
              </a:solidFill>
              <a:effectLst/>
            </a:endParaRPr>
          </a:p>
          <a:p>
            <a:r>
              <a:rPr lang="en-US" sz="5600" dirty="0" smtClean="0">
                <a:solidFill>
                  <a:srgbClr val="FFFFFF"/>
                </a:solidFill>
                <a:effectLst/>
              </a:rPr>
              <a:t>1.  Exercise Therapy </a:t>
            </a:r>
          </a:p>
          <a:p>
            <a:r>
              <a:rPr lang="en-US" sz="5600" dirty="0" smtClean="0">
                <a:solidFill>
                  <a:srgbClr val="FFFFFF"/>
                </a:solidFill>
                <a:effectLst/>
              </a:rPr>
              <a:t>                                   It  consists Active &amp; Passive Movements.</a:t>
            </a:r>
          </a:p>
          <a:p>
            <a:r>
              <a:rPr lang="en-US" sz="5600" dirty="0" smtClean="0">
                <a:solidFill>
                  <a:srgbClr val="FFFFFF"/>
                </a:solidFill>
                <a:effectLst/>
              </a:rPr>
              <a:t>2.  Electrotherapy </a:t>
            </a:r>
          </a:p>
          <a:p>
            <a:r>
              <a:rPr lang="en-US" sz="5600" dirty="0" smtClean="0">
                <a:solidFill>
                  <a:srgbClr val="FFFFFF"/>
                </a:solidFill>
                <a:effectLst/>
              </a:rPr>
              <a:t>                                It consists :-</a:t>
            </a:r>
          </a:p>
          <a:p>
            <a:r>
              <a:rPr lang="en-US" sz="5600" dirty="0" smtClean="0">
                <a:solidFill>
                  <a:srgbClr val="FFFFFF"/>
                </a:solidFill>
                <a:effectLst/>
              </a:rPr>
              <a:t>                                                      a.  SWD   </a:t>
            </a:r>
            <a:r>
              <a:rPr lang="en-US" sz="5600" dirty="0" err="1" smtClean="0">
                <a:solidFill>
                  <a:srgbClr val="FFFFFF"/>
                </a:solidFill>
                <a:effectLst/>
              </a:rPr>
              <a:t>i.e</a:t>
            </a:r>
            <a:r>
              <a:rPr lang="en-US" sz="5600" dirty="0" smtClean="0">
                <a:solidFill>
                  <a:srgbClr val="FFFFFF"/>
                </a:solidFill>
                <a:effectLst/>
              </a:rPr>
              <a:t>,  Short Wave Diathermy.</a:t>
            </a:r>
          </a:p>
          <a:p>
            <a:r>
              <a:rPr lang="en-US" sz="5600" dirty="0" smtClean="0">
                <a:solidFill>
                  <a:srgbClr val="FFFFFF"/>
                </a:solidFill>
                <a:effectLst/>
              </a:rPr>
              <a:t>                                                      b.  IFT      </a:t>
            </a:r>
            <a:r>
              <a:rPr lang="en-US" sz="5600" dirty="0" err="1" smtClean="0">
                <a:solidFill>
                  <a:srgbClr val="FFFFFF"/>
                </a:solidFill>
                <a:effectLst/>
              </a:rPr>
              <a:t>i.e</a:t>
            </a:r>
            <a:r>
              <a:rPr lang="en-US" sz="5600" dirty="0" smtClean="0">
                <a:solidFill>
                  <a:srgbClr val="FFFFFF"/>
                </a:solidFill>
                <a:effectLst/>
              </a:rPr>
              <a:t>,  Interferential Therapy.</a:t>
            </a:r>
          </a:p>
          <a:p>
            <a:r>
              <a:rPr lang="en-US" sz="5600" dirty="0" smtClean="0">
                <a:solidFill>
                  <a:srgbClr val="FFFFFF"/>
                </a:solidFill>
                <a:effectLst/>
              </a:rPr>
              <a:t>                                                      c.  IRR     </a:t>
            </a:r>
            <a:r>
              <a:rPr lang="en-US" sz="5600" dirty="0" err="1" smtClean="0">
                <a:solidFill>
                  <a:srgbClr val="FFFFFF"/>
                </a:solidFill>
                <a:effectLst/>
              </a:rPr>
              <a:t>i.e</a:t>
            </a:r>
            <a:r>
              <a:rPr lang="en-US" sz="5600" dirty="0" smtClean="0">
                <a:solidFill>
                  <a:srgbClr val="FFFFFF"/>
                </a:solidFill>
                <a:effectLst/>
              </a:rPr>
              <a:t>,  Infra Red Radiation.</a:t>
            </a:r>
          </a:p>
          <a:p>
            <a:r>
              <a:rPr lang="en-US" sz="5600" dirty="0" smtClean="0">
                <a:solidFill>
                  <a:srgbClr val="FFFFFF"/>
                </a:solidFill>
                <a:effectLst/>
              </a:rPr>
              <a:t>                                                      d.  UVR   </a:t>
            </a:r>
            <a:r>
              <a:rPr lang="en-US" sz="5600" dirty="0" err="1" smtClean="0">
                <a:solidFill>
                  <a:srgbClr val="FFFFFF"/>
                </a:solidFill>
                <a:effectLst/>
              </a:rPr>
              <a:t>i.e</a:t>
            </a:r>
            <a:r>
              <a:rPr lang="en-US" sz="5600" dirty="0" smtClean="0">
                <a:solidFill>
                  <a:srgbClr val="FFFFFF"/>
                </a:solidFill>
                <a:effectLst/>
              </a:rPr>
              <a:t>,  Ultra –</a:t>
            </a:r>
            <a:r>
              <a:rPr lang="en-US" sz="5600" dirty="0" err="1" smtClean="0">
                <a:solidFill>
                  <a:srgbClr val="FFFFFF"/>
                </a:solidFill>
                <a:effectLst/>
              </a:rPr>
              <a:t>Voilet</a:t>
            </a:r>
            <a:r>
              <a:rPr lang="en-US" sz="5600" dirty="0" smtClean="0">
                <a:solidFill>
                  <a:srgbClr val="FFFFFF"/>
                </a:solidFill>
                <a:effectLst/>
              </a:rPr>
              <a:t> Radiation.</a:t>
            </a:r>
          </a:p>
          <a:p>
            <a:r>
              <a:rPr lang="en-US" sz="5600" dirty="0" smtClean="0">
                <a:solidFill>
                  <a:srgbClr val="FFFFFF"/>
                </a:solidFill>
                <a:effectLst/>
              </a:rPr>
              <a:t>                                                      e.  UST     </a:t>
            </a:r>
            <a:r>
              <a:rPr lang="en-US" sz="5600" dirty="0" err="1" smtClean="0">
                <a:solidFill>
                  <a:srgbClr val="FFFFFF"/>
                </a:solidFill>
                <a:effectLst/>
              </a:rPr>
              <a:t>i.e</a:t>
            </a:r>
            <a:r>
              <a:rPr lang="en-US" sz="5600" dirty="0" smtClean="0">
                <a:solidFill>
                  <a:srgbClr val="FFFFFF"/>
                </a:solidFill>
                <a:effectLst/>
              </a:rPr>
              <a:t>,  Ultra Sound Therapy.</a:t>
            </a:r>
          </a:p>
          <a:p>
            <a:endParaRPr lang="en-US" sz="5600" dirty="0" smtClean="0">
              <a:solidFill>
                <a:srgbClr val="FFFFFF"/>
              </a:solidFill>
              <a:latin typeface="Calibri" pitchFamily="34" charset="0"/>
            </a:endParaRPr>
          </a:p>
          <a:p>
            <a:endParaRPr lang="en-US" sz="5600" dirty="0" smtClean="0">
              <a:solidFill>
                <a:srgbClr val="FFFFFF"/>
              </a:solidFill>
              <a:latin typeface="Calibri" pitchFamily="34" charset="0"/>
            </a:endParaRPr>
          </a:p>
          <a:p>
            <a:endParaRPr lang="en-US" sz="5600" dirty="0" smtClean="0">
              <a:solidFill>
                <a:srgbClr val="FFFFFF"/>
              </a:solidFill>
              <a:latin typeface="Calibri" pitchFamily="34" charset="0"/>
            </a:endParaRPr>
          </a:p>
          <a:p>
            <a:endParaRPr lang="en-US" sz="5600" dirty="0" smtClean="0">
              <a:solidFill>
                <a:schemeClr val="bg1"/>
              </a:solidFill>
              <a:latin typeface="Calibri" pitchFamily="34" charset="0"/>
            </a:endParaRPr>
          </a:p>
          <a:p>
            <a:r>
              <a:rPr lang="en-US" sz="5600" dirty="0" smtClean="0">
                <a:solidFill>
                  <a:schemeClr val="bg1"/>
                </a:solidFill>
                <a:latin typeface="Calibri" pitchFamily="34" charset="0"/>
              </a:rPr>
              <a:t>                                                                                                                                                             </a:t>
            </a:r>
            <a:endParaRPr lang="en-US" sz="2400" dirty="0" smtClean="0">
              <a:solidFill>
                <a:schemeClr val="bg1"/>
              </a:solidFill>
              <a:latin typeface="Calibri" pitchFamily="34" charset="0"/>
            </a:endParaRPr>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5072074"/>
            <a:ext cx="5311562" cy="500066"/>
          </a:xfrm>
        </p:spPr>
        <p:txBody>
          <a:bodyPr>
            <a:normAutofit/>
          </a:bodyPr>
          <a:lstStyle/>
          <a:p>
            <a:pPr algn="ctr"/>
            <a:r>
              <a:rPr lang="en-US" sz="2000" b="1" u="sng" dirty="0" smtClean="0">
                <a:solidFill>
                  <a:srgbClr val="FFFFFF"/>
                </a:solidFill>
              </a:rPr>
              <a:t>Interferential Therapy</a:t>
            </a:r>
            <a:endParaRPr lang="en-IN" sz="2000" b="1" u="sng" dirty="0">
              <a:solidFill>
                <a:srgbClr val="FFFFFF"/>
              </a:solidFill>
            </a:endParaRPr>
          </a:p>
        </p:txBody>
      </p:sp>
      <p:pic>
        <p:nvPicPr>
          <p:cNvPr id="4" name="Content Placeholder 3" descr="Interferential-Therapy-Unit.jpg"/>
          <p:cNvPicPr>
            <a:picLocks noGrp="1" noChangeAspect="1"/>
          </p:cNvPicPr>
          <p:nvPr>
            <p:ph idx="1"/>
          </p:nvPr>
        </p:nvPicPr>
        <p:blipFill>
          <a:blip r:embed="rId2" cstate="print"/>
          <a:stretch>
            <a:fillRect/>
          </a:stretch>
        </p:blipFill>
        <p:spPr>
          <a:xfrm>
            <a:off x="2285984" y="857232"/>
            <a:ext cx="5016500" cy="3767949"/>
          </a:xfrm>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928662" y="928671"/>
            <a:ext cx="7215238" cy="4893906"/>
          </a:xfrm>
        </p:spPr>
        <p:txBody>
          <a:bodyPr>
            <a:normAutofit/>
          </a:bodyPr>
          <a:lstStyle/>
          <a:p>
            <a:pPr>
              <a:buNone/>
            </a:pPr>
            <a:r>
              <a:rPr lang="en-US" sz="2000" b="1" dirty="0" smtClean="0">
                <a:solidFill>
                  <a:srgbClr val="FFFFFF"/>
                </a:solidFill>
                <a:latin typeface="+mj-lt"/>
              </a:rPr>
              <a:t>iii.  </a:t>
            </a:r>
            <a:r>
              <a:rPr lang="en-US" sz="2000" b="1" u="sng" dirty="0" smtClean="0">
                <a:solidFill>
                  <a:srgbClr val="FFFFFF"/>
                </a:solidFill>
                <a:latin typeface="+mj-lt"/>
              </a:rPr>
              <a:t>IRR i.e. Infra Red Radiation :-</a:t>
            </a:r>
          </a:p>
          <a:p>
            <a:r>
              <a:rPr lang="en-IN" sz="1400" dirty="0" smtClean="0">
                <a:solidFill>
                  <a:srgbClr val="FFFFFF"/>
                </a:solidFill>
              </a:rPr>
              <a:t>                                                                                   Radiant energy of wavelengths between the extreme red wavelengths of the visible spectrum and a wavelength of a few millimetres. The wave band comprising radiations between 780 and 1400 nm is referred  as </a:t>
            </a:r>
            <a:r>
              <a:rPr lang="en-IN" sz="1400" b="1" dirty="0" smtClean="0">
                <a:solidFill>
                  <a:srgbClr val="FFFFFF"/>
                </a:solidFill>
              </a:rPr>
              <a:t>IR-A </a:t>
            </a:r>
            <a:r>
              <a:rPr lang="en-IN" sz="1400" dirty="0" smtClean="0">
                <a:solidFill>
                  <a:srgbClr val="FFFFFF"/>
                </a:solidFill>
              </a:rPr>
              <a:t>It uses infrared radiant energy to directly penetrate the body's tissues to a depth of over 1.5". Its energy output is tuned to correspond very closely to the body's own radiant energy that our bodies absorb as much as 93% of the infrared waves that reach our skin.</a:t>
            </a:r>
            <a:r>
              <a:rPr lang="en-IN" sz="1400" dirty="0" smtClean="0"/>
              <a:t> </a:t>
            </a:r>
            <a:endParaRPr lang="en-IN" sz="1400" dirty="0" smtClean="0">
              <a:solidFill>
                <a:srgbClr val="FFFFFF"/>
              </a:solidFill>
            </a:endParaRPr>
          </a:p>
          <a:p>
            <a:r>
              <a:rPr lang="en-US" sz="1400" b="1" dirty="0" smtClean="0">
                <a:solidFill>
                  <a:srgbClr val="FFFFFF"/>
                </a:solidFill>
              </a:rPr>
              <a:t>Indications :-</a:t>
            </a:r>
          </a:p>
          <a:p>
            <a:r>
              <a:rPr lang="en-US" sz="1400" b="1" dirty="0" smtClean="0">
                <a:solidFill>
                  <a:srgbClr val="FFFFFF"/>
                </a:solidFill>
              </a:rPr>
              <a:t>                         </a:t>
            </a:r>
            <a:r>
              <a:rPr lang="en-IN" sz="1400" dirty="0" smtClean="0">
                <a:solidFill>
                  <a:srgbClr val="FFFFFF"/>
                </a:solidFill>
              </a:rPr>
              <a:t>Reduces Stress , Fatigue</a:t>
            </a:r>
            <a:r>
              <a:rPr lang="en-US" sz="1400" dirty="0" smtClean="0">
                <a:solidFill>
                  <a:srgbClr val="FFFFFF"/>
                </a:solidFill>
              </a:rPr>
              <a:t>  ,Pain etc.</a:t>
            </a:r>
          </a:p>
          <a:p>
            <a:r>
              <a:rPr lang="en-US" sz="1400" b="1" dirty="0" smtClean="0">
                <a:solidFill>
                  <a:srgbClr val="FFFFFF"/>
                </a:solidFill>
              </a:rPr>
              <a:t>Contraindications :-</a:t>
            </a:r>
          </a:p>
          <a:p>
            <a:r>
              <a:rPr lang="en-IN" sz="1400" dirty="0" smtClean="0">
                <a:solidFill>
                  <a:srgbClr val="FFFFFF"/>
                </a:solidFill>
              </a:rPr>
              <a:t>                                       Excessive exposure to these radiations can cause visual loss (e.g. eclipse blindness) and cataract. The waveband comprising radiations between 1400 and 3000 nm is referred to as </a:t>
            </a:r>
            <a:r>
              <a:rPr lang="en-IN" sz="1400" b="1" dirty="0" smtClean="0">
                <a:solidFill>
                  <a:srgbClr val="FFFFFF"/>
                </a:solidFill>
              </a:rPr>
              <a:t>IR-B</a:t>
            </a:r>
            <a:r>
              <a:rPr lang="en-IN" sz="1400" dirty="0" smtClean="0">
                <a:solidFill>
                  <a:srgbClr val="FFFFFF"/>
                </a:solidFill>
              </a:rPr>
              <a:t>. Excessive exposure to these radiations can cause cataract and corneal opacity. The wave band comprising radiations between 3000 and 1 ✕ 10</a:t>
            </a:r>
            <a:r>
              <a:rPr lang="en-IN" sz="1400" baseline="30000" dirty="0" smtClean="0">
                <a:solidFill>
                  <a:srgbClr val="FFFFFF"/>
                </a:solidFill>
              </a:rPr>
              <a:t>6 </a:t>
            </a:r>
            <a:r>
              <a:rPr lang="en-IN" sz="1400" dirty="0" smtClean="0">
                <a:solidFill>
                  <a:srgbClr val="FFFFFF"/>
                </a:solidFill>
              </a:rPr>
              <a:t>nm (or 1 mm) is referred to as </a:t>
            </a:r>
            <a:r>
              <a:rPr lang="en-IN" sz="1400" b="1" dirty="0" smtClean="0">
                <a:solidFill>
                  <a:srgbClr val="FFFFFF"/>
                </a:solidFill>
              </a:rPr>
              <a:t>IR-C</a:t>
            </a:r>
            <a:r>
              <a:rPr lang="en-IN" sz="1400" dirty="0" smtClean="0">
                <a:solidFill>
                  <a:srgbClr val="FFFFFF"/>
                </a:solidFill>
              </a:rPr>
              <a:t>. Excessive exposure to these radiations can cause cataract (heat-ray cataract). </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5715016"/>
            <a:ext cx="5311562" cy="357190"/>
          </a:xfrm>
        </p:spPr>
        <p:txBody>
          <a:bodyPr>
            <a:noAutofit/>
          </a:bodyPr>
          <a:lstStyle/>
          <a:p>
            <a:pPr algn="ctr"/>
            <a:r>
              <a:rPr lang="en-US" sz="2000" b="1" u="sng" dirty="0" smtClean="0">
                <a:solidFill>
                  <a:srgbClr val="FFFFFF"/>
                </a:solidFill>
              </a:rPr>
              <a:t>Infra Red Radiation</a:t>
            </a:r>
            <a:endParaRPr lang="en-IN" sz="2000" dirty="0"/>
          </a:p>
        </p:txBody>
      </p:sp>
      <p:pic>
        <p:nvPicPr>
          <p:cNvPr id="4" name="Content Placeholder 3" descr="solluxls-k.jpg"/>
          <p:cNvPicPr>
            <a:picLocks noGrp="1" noChangeAspect="1"/>
          </p:cNvPicPr>
          <p:nvPr>
            <p:ph idx="1"/>
          </p:nvPr>
        </p:nvPicPr>
        <p:blipFill>
          <a:blip r:embed="rId2" cstate="print"/>
          <a:stretch>
            <a:fillRect/>
          </a:stretch>
        </p:blipFill>
        <p:spPr>
          <a:xfrm>
            <a:off x="2428860" y="1285875"/>
            <a:ext cx="4786346" cy="4143375"/>
          </a:xfrm>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86058"/>
            <a:ext cx="5311562" cy="1357322"/>
          </a:xfrm>
        </p:spPr>
        <p:txBody>
          <a:bodyPr>
            <a:noAutofit/>
          </a:bodyPr>
          <a:lstStyle/>
          <a:p>
            <a:pPr algn="ctr"/>
            <a:r>
              <a:rPr lang="en-US" sz="3200" b="1" dirty="0" smtClean="0">
                <a:solidFill>
                  <a:srgbClr val="FFFFFF"/>
                </a:solidFill>
                <a:effectLst>
                  <a:reflection blurRad="6350" stA="60000" endA="900" endPos="58000" dir="5400000" sy="-100000" algn="bl" rotWithShape="0"/>
                </a:effectLst>
              </a:rPr>
              <a:t>ULTRA-VOILET RADIATION</a:t>
            </a:r>
            <a:endParaRPr lang="en-IN" sz="3200" b="1" dirty="0">
              <a:solidFill>
                <a:srgbClr val="FFFFFF"/>
              </a:solidFill>
              <a:effectLst>
                <a:reflection blurRad="6350" stA="60000" endA="900" endPos="58000" dir="5400000" sy="-100000" algn="bl" rotWithShape="0"/>
              </a:effectLst>
            </a:endParaRPr>
          </a:p>
        </p:txBody>
      </p:sp>
      <p:sp>
        <p:nvSpPr>
          <p:cNvPr id="3" name="Content Placeholder 2"/>
          <p:cNvSpPr>
            <a:spLocks noGrp="1"/>
          </p:cNvSpPr>
          <p:nvPr>
            <p:ph idx="1"/>
          </p:nvPr>
        </p:nvSpPr>
        <p:spPr>
          <a:xfrm flipV="1">
            <a:off x="2286000" y="1643050"/>
            <a:ext cx="5015753" cy="338151"/>
          </a:xfrm>
        </p:spPr>
        <p:txBody>
          <a:bodyPr>
            <a:normAutofit fontScale="92500" lnSpcReduction="20000"/>
          </a:bodyPr>
          <a:lstStyle/>
          <a:p>
            <a:endParaRPr lang="en-IN" dirty="0"/>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1000100" y="571480"/>
            <a:ext cx="7143800" cy="6000792"/>
          </a:xfrm>
        </p:spPr>
        <p:txBody>
          <a:bodyPr>
            <a:normAutofit lnSpcReduction="10000"/>
          </a:bodyPr>
          <a:lstStyle/>
          <a:p>
            <a:r>
              <a:rPr lang="en-IN" sz="1400" dirty="0" smtClean="0">
                <a:solidFill>
                  <a:srgbClr val="FFFFFF"/>
                </a:solidFill>
              </a:rPr>
              <a:t>Ultra-violet rays are electromagnetic waves. Rays with wavelengths ranging between 3,900 and 1,849 A</a:t>
            </a:r>
            <a:r>
              <a:rPr lang="en-IN" sz="1400" baseline="30000" dirty="0" smtClean="0">
                <a:solidFill>
                  <a:srgbClr val="FFFFFF"/>
                </a:solidFill>
              </a:rPr>
              <a:t>°</a:t>
            </a:r>
            <a:r>
              <a:rPr lang="en-IN" sz="1400" dirty="0" smtClean="0">
                <a:solidFill>
                  <a:srgbClr val="FFFFFF"/>
                </a:solidFill>
              </a:rPr>
              <a:t>. are used for treatment purpose. </a:t>
            </a:r>
            <a:br>
              <a:rPr lang="en-IN" sz="1400" dirty="0" smtClean="0">
                <a:solidFill>
                  <a:srgbClr val="FFFFFF"/>
                </a:solidFill>
              </a:rPr>
            </a:br>
            <a:r>
              <a:rPr lang="en-IN" sz="1400" dirty="0" smtClean="0">
                <a:solidFill>
                  <a:srgbClr val="FFFFFF"/>
                </a:solidFill>
              </a:rPr>
              <a:t/>
            </a:r>
            <a:br>
              <a:rPr lang="en-IN" sz="1400" dirty="0" smtClean="0">
                <a:solidFill>
                  <a:srgbClr val="FFFFFF"/>
                </a:solidFill>
              </a:rPr>
            </a:br>
            <a:r>
              <a:rPr lang="en-IN" sz="1400" b="1" u="sng" dirty="0" smtClean="0">
                <a:solidFill>
                  <a:srgbClr val="FFFFFF"/>
                </a:solidFill>
              </a:rPr>
              <a:t>Sources of UV-rays</a:t>
            </a:r>
            <a:r>
              <a:rPr lang="en-IN" sz="1400" u="sng" dirty="0" smtClean="0">
                <a:solidFill>
                  <a:srgbClr val="FFFFFF"/>
                </a:solidFill>
              </a:rPr>
              <a:t> </a:t>
            </a:r>
            <a:r>
              <a:rPr lang="en-IN" sz="1400" dirty="0" smtClean="0">
                <a:solidFill>
                  <a:srgbClr val="FFFFFF"/>
                </a:solidFill>
              </a:rPr>
              <a:t>:-</a:t>
            </a:r>
          </a:p>
          <a:p>
            <a:r>
              <a:rPr lang="en-IN" sz="1400" dirty="0" smtClean="0">
                <a:solidFill>
                  <a:srgbClr val="FFFFFF"/>
                </a:solidFill>
              </a:rPr>
              <a:t>Sunlight </a:t>
            </a:r>
          </a:p>
          <a:p>
            <a:r>
              <a:rPr lang="en-IN" sz="1400" dirty="0" smtClean="0">
                <a:solidFill>
                  <a:srgbClr val="FFFFFF"/>
                </a:solidFill>
              </a:rPr>
              <a:t>Mercury vapour lamp </a:t>
            </a:r>
          </a:p>
          <a:p>
            <a:r>
              <a:rPr lang="en-IN" sz="1400" dirty="0" smtClean="0">
                <a:solidFill>
                  <a:srgbClr val="FFFFFF"/>
                </a:solidFill>
              </a:rPr>
              <a:t>Fluorescent tubes </a:t>
            </a:r>
          </a:p>
          <a:p>
            <a:r>
              <a:rPr lang="en-US" sz="1400" b="1" u="sng" dirty="0" smtClean="0">
                <a:solidFill>
                  <a:srgbClr val="FFFFFF"/>
                </a:solidFill>
              </a:rPr>
              <a:t>Indications :-</a:t>
            </a:r>
            <a:endParaRPr lang="en-IN" sz="1400" b="1" u="sng" dirty="0" smtClean="0">
              <a:solidFill>
                <a:srgbClr val="FFFFFF"/>
              </a:solidFill>
            </a:endParaRPr>
          </a:p>
          <a:p>
            <a:r>
              <a:rPr lang="en-US" dirty="0" smtClean="0"/>
              <a:t>                  </a:t>
            </a:r>
            <a:r>
              <a:rPr lang="en-IN" sz="1400" dirty="0" smtClean="0">
                <a:solidFill>
                  <a:srgbClr val="FFFFFF"/>
                </a:solidFill>
              </a:rPr>
              <a:t>Formation of Vitamin-D </a:t>
            </a:r>
          </a:p>
          <a:p>
            <a:r>
              <a:rPr lang="en-IN" sz="1400" dirty="0" smtClean="0">
                <a:solidFill>
                  <a:srgbClr val="FFFFFF"/>
                </a:solidFill>
              </a:rPr>
              <a:t>                            Proved resistance to infection </a:t>
            </a:r>
          </a:p>
          <a:p>
            <a:r>
              <a:rPr lang="en-IN" sz="1400" dirty="0" smtClean="0">
                <a:solidFill>
                  <a:srgbClr val="FFFFFF"/>
                </a:solidFill>
              </a:rPr>
              <a:t>                            General tonic effect </a:t>
            </a:r>
          </a:p>
          <a:p>
            <a:r>
              <a:rPr lang="en-US" sz="1400" b="1" u="sng" dirty="0" smtClean="0">
                <a:solidFill>
                  <a:srgbClr val="FFFFFF"/>
                </a:solidFill>
              </a:rPr>
              <a:t>Contraindications :-</a:t>
            </a:r>
          </a:p>
          <a:p>
            <a:r>
              <a:rPr lang="en-IN" sz="1400" dirty="0" smtClean="0">
                <a:solidFill>
                  <a:srgbClr val="FFFFFF"/>
                </a:solidFill>
              </a:rPr>
              <a:t>                                      Conjunctivitis (Eye infection) </a:t>
            </a:r>
          </a:p>
          <a:p>
            <a:r>
              <a:rPr lang="en-IN" sz="1400" dirty="0" smtClean="0">
                <a:solidFill>
                  <a:srgbClr val="FFFFFF"/>
                </a:solidFill>
              </a:rPr>
              <a:t>                                      Reddening of skin </a:t>
            </a:r>
          </a:p>
          <a:p>
            <a:r>
              <a:rPr lang="en-IN" sz="1400" dirty="0" smtClean="0">
                <a:solidFill>
                  <a:srgbClr val="FFFFFF"/>
                </a:solidFill>
              </a:rPr>
              <a:t>                                       Electric shock </a:t>
            </a:r>
          </a:p>
          <a:p>
            <a:r>
              <a:rPr lang="en-IN" sz="1400" dirty="0" smtClean="0">
                <a:solidFill>
                  <a:srgbClr val="FFFFFF"/>
                </a:solidFill>
              </a:rPr>
              <a:t>                                       Burns </a:t>
            </a:r>
          </a:p>
          <a:p>
            <a:r>
              <a:rPr lang="en-IN" sz="1400" dirty="0" smtClean="0">
                <a:solidFill>
                  <a:srgbClr val="FFFFFF"/>
                </a:solidFill>
              </a:rPr>
              <a:t>                                     UV rays should not be used in combination with certain other                        treatment </a:t>
            </a:r>
          </a:p>
          <a:p>
            <a:endParaRPr lang="en-IN" sz="1400" b="1" dirty="0">
              <a:solidFill>
                <a:srgbClr val="FFFFFF"/>
              </a:solidFill>
            </a:endParaRPr>
          </a:p>
        </p:txBody>
      </p:sp>
      <p:pic>
        <p:nvPicPr>
          <p:cNvPr id="4" name="Picture 3" descr="200757951574930.jpg"/>
          <p:cNvPicPr>
            <a:picLocks noChangeAspect="1"/>
          </p:cNvPicPr>
          <p:nvPr/>
        </p:nvPicPr>
        <p:blipFill>
          <a:blip r:embed="rId2" cstate="print"/>
          <a:stretch>
            <a:fillRect/>
          </a:stretch>
        </p:blipFill>
        <p:spPr>
          <a:xfrm>
            <a:off x="6143636" y="2221335"/>
            <a:ext cx="2222868" cy="2207797"/>
          </a:xfrm>
          <a:prstGeom prst="rect">
            <a:avLst/>
          </a:prstGeom>
        </p:spPr>
      </p:pic>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928662" y="571481"/>
            <a:ext cx="7215238" cy="6072229"/>
          </a:xfrm>
        </p:spPr>
        <p:txBody>
          <a:bodyPr/>
          <a:lstStyle/>
          <a:p>
            <a:pPr>
              <a:buNone/>
            </a:pPr>
            <a:r>
              <a:rPr lang="en-US" sz="2000" b="1" dirty="0" smtClean="0">
                <a:solidFill>
                  <a:srgbClr val="FFFFFF"/>
                </a:solidFill>
              </a:rPr>
              <a:t>iv.  </a:t>
            </a:r>
            <a:r>
              <a:rPr lang="en-US" sz="2000" b="1" u="sng" dirty="0" smtClean="0">
                <a:solidFill>
                  <a:srgbClr val="FFFFFF"/>
                </a:solidFill>
              </a:rPr>
              <a:t>U.S i.e. Ultra- Sound Therapy  :-</a:t>
            </a:r>
          </a:p>
          <a:p>
            <a:r>
              <a:rPr lang="en-US" sz="1400" b="1" dirty="0" smtClean="0">
                <a:solidFill>
                  <a:srgbClr val="FFFFFF"/>
                </a:solidFill>
              </a:rPr>
              <a:t>                                                                                       </a:t>
            </a:r>
            <a:r>
              <a:rPr lang="en-IN" sz="1400" dirty="0" smtClean="0">
                <a:solidFill>
                  <a:srgbClr val="FFFFFF"/>
                </a:solidFill>
              </a:rPr>
              <a:t>Ultrasound machines are a treatment modality used by physical therapists that utilize high or low frequency sound waves. These sound waves are transmitted to the surrounding tissue and vasculature. They penetrate the muscles to cause deep tissue/muscle warming. This promotes tissue relaxation and therefore is useful in treating muscle tightness and spasms. The warming effect of the sound waves also cause vessel vasodilatation and increase circulation to the area that assists in healing. The physical therapist can also adjust the frequency on the machine to use waves that will decrease inflammation.</a:t>
            </a:r>
            <a:r>
              <a:rPr lang="en-US" sz="1400" b="1" dirty="0" smtClean="0">
                <a:solidFill>
                  <a:srgbClr val="FFFFFF"/>
                </a:solidFill>
              </a:rPr>
              <a:t>   </a:t>
            </a:r>
          </a:p>
          <a:p>
            <a:r>
              <a:rPr lang="en-US" sz="1400" b="1" dirty="0" smtClean="0">
                <a:solidFill>
                  <a:srgbClr val="FFFFFF"/>
                </a:solidFill>
              </a:rPr>
              <a:t>Indications :-</a:t>
            </a:r>
          </a:p>
          <a:p>
            <a:r>
              <a:rPr lang="en-US" sz="1400" b="1" dirty="0" smtClean="0">
                <a:solidFill>
                  <a:srgbClr val="FFFFFF"/>
                </a:solidFill>
              </a:rPr>
              <a:t> </a:t>
            </a:r>
            <a:r>
              <a:rPr lang="en-IN" sz="1400" dirty="0" smtClean="0">
                <a:solidFill>
                  <a:srgbClr val="FFFFFF"/>
                </a:solidFill>
              </a:rPr>
              <a:t>Ultrasound is thought to accelerate the normal resolution time of the </a:t>
            </a:r>
            <a:r>
              <a:rPr lang="en-IN" sz="1400" dirty="0" smtClean="0">
                <a:solidFill>
                  <a:srgbClr val="FFFFFF"/>
                </a:solidFill>
                <a:hlinkClick r:id="rId2"/>
              </a:rPr>
              <a:t>inflammatory process</a:t>
            </a:r>
            <a:r>
              <a:rPr lang="en-IN" sz="1400" dirty="0" smtClean="0">
                <a:solidFill>
                  <a:srgbClr val="FFFFFF"/>
                </a:solidFill>
              </a:rPr>
              <a:t> by attracting more</a:t>
            </a:r>
            <a:r>
              <a:rPr lang="en-IN" sz="1400" b="1" dirty="0" smtClean="0">
                <a:solidFill>
                  <a:srgbClr val="FFFFFF"/>
                </a:solidFill>
              </a:rPr>
              <a:t> mast cells </a:t>
            </a:r>
            <a:r>
              <a:rPr lang="en-IN" sz="1400" dirty="0" smtClean="0">
                <a:solidFill>
                  <a:srgbClr val="FFFFFF"/>
                </a:solidFill>
              </a:rPr>
              <a:t>to the site of injury. This may cause an </a:t>
            </a:r>
            <a:r>
              <a:rPr lang="en-IN" sz="1400" b="1" dirty="0" smtClean="0">
                <a:solidFill>
                  <a:srgbClr val="FFFFFF"/>
                </a:solidFill>
              </a:rPr>
              <a:t>increase in blood flow</a:t>
            </a:r>
            <a:r>
              <a:rPr lang="en-IN" sz="1400" dirty="0" smtClean="0">
                <a:solidFill>
                  <a:srgbClr val="FFFFFF"/>
                </a:solidFill>
              </a:rPr>
              <a:t> which can be beneficial in the sub-acute phase of tissue injury. As blood flow may be increased it is not advised to use ultrasound immediately after injury. </a:t>
            </a:r>
          </a:p>
          <a:p>
            <a:r>
              <a:rPr lang="en-IN" sz="1400" dirty="0" smtClean="0">
                <a:solidFill>
                  <a:srgbClr val="FFFFFF"/>
                </a:solidFill>
              </a:rPr>
              <a:t>Ultrasound may also stimulate the production of more </a:t>
            </a:r>
            <a:r>
              <a:rPr lang="en-IN" sz="1400" b="1" dirty="0" smtClean="0">
                <a:solidFill>
                  <a:srgbClr val="FFFFFF"/>
                </a:solidFill>
              </a:rPr>
              <a:t>collagen- </a:t>
            </a:r>
            <a:r>
              <a:rPr lang="en-IN" sz="1400" dirty="0" smtClean="0">
                <a:solidFill>
                  <a:srgbClr val="FFFFFF"/>
                </a:solidFill>
              </a:rPr>
              <a:t>the main protein component in soft tissue such as tendons and ligaments. Hence ultrasound may accelerate the  </a:t>
            </a:r>
            <a:r>
              <a:rPr lang="en-IN" sz="1400" dirty="0" smtClean="0">
                <a:solidFill>
                  <a:srgbClr val="FFFFFF"/>
                </a:solidFill>
                <a:hlinkClick r:id="rId2"/>
              </a:rPr>
              <a:t>proliferative phase</a:t>
            </a:r>
            <a:r>
              <a:rPr lang="en-IN" sz="1400" dirty="0" smtClean="0">
                <a:solidFill>
                  <a:srgbClr val="FFFFFF"/>
                </a:solidFill>
              </a:rPr>
              <a:t> of</a:t>
            </a:r>
            <a:r>
              <a:rPr lang="en-IN" sz="1400" dirty="0" smtClean="0">
                <a:solidFill>
                  <a:srgbClr val="FFFFFF"/>
                </a:solidFill>
                <a:hlinkClick r:id="rId2"/>
              </a:rPr>
              <a:t> tissue healing</a:t>
            </a:r>
            <a:r>
              <a:rPr lang="en-IN" sz="1400" dirty="0" smtClean="0">
                <a:solidFill>
                  <a:srgbClr val="FFFFFF"/>
                </a:solidFill>
              </a:rPr>
              <a:t>.</a:t>
            </a:r>
          </a:p>
          <a:p>
            <a:r>
              <a:rPr lang="en-IN" sz="1400" dirty="0" smtClean="0">
                <a:solidFill>
                  <a:srgbClr val="FFFFFF"/>
                </a:solidFill>
              </a:rPr>
              <a:t>Ultrasound is thought to improve the extensibility of mature collagen and so can have a positive effect to on fibrous </a:t>
            </a:r>
            <a:r>
              <a:rPr lang="en-IN" sz="1400" b="1" dirty="0" smtClean="0">
                <a:solidFill>
                  <a:srgbClr val="FFFFFF"/>
                </a:solidFill>
              </a:rPr>
              <a:t>scar tissue</a:t>
            </a:r>
            <a:r>
              <a:rPr lang="en-IN" sz="1400" dirty="0" smtClean="0">
                <a:solidFill>
                  <a:srgbClr val="FFFFFF"/>
                </a:solidFill>
              </a:rPr>
              <a:t> which may form after an injury. </a:t>
            </a:r>
          </a:p>
          <a:p>
            <a:r>
              <a:rPr lang="en-US" sz="1400" b="1" dirty="0" smtClean="0">
                <a:solidFill>
                  <a:srgbClr val="FFFFFF"/>
                </a:solidFill>
              </a:rPr>
              <a:t>                                      </a:t>
            </a:r>
            <a:endParaRPr lang="en-IN" sz="1400" b="1" dirty="0">
              <a:solidFill>
                <a:srgbClr val="FFFFFF"/>
              </a:solidFill>
            </a:endParaRPr>
          </a:p>
        </p:txBody>
      </p:sp>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928662" y="571480"/>
            <a:ext cx="7215238" cy="5715039"/>
          </a:xfrm>
        </p:spPr>
        <p:txBody>
          <a:bodyPr>
            <a:normAutofit fontScale="25000" lnSpcReduction="20000"/>
          </a:bodyPr>
          <a:lstStyle/>
          <a:p>
            <a:r>
              <a:rPr lang="en-US" sz="5600" b="1" dirty="0" smtClean="0">
                <a:solidFill>
                  <a:srgbClr val="FFFFFF"/>
                </a:solidFill>
              </a:rPr>
              <a:t>Contraindications :-</a:t>
            </a:r>
          </a:p>
          <a:p>
            <a:r>
              <a:rPr lang="en-US" sz="5600" dirty="0" smtClean="0">
                <a:solidFill>
                  <a:srgbClr val="FFFFFF"/>
                </a:solidFill>
              </a:rPr>
              <a:t>                       </a:t>
            </a:r>
            <a:r>
              <a:rPr lang="en-IN" sz="5600" dirty="0" smtClean="0">
                <a:solidFill>
                  <a:srgbClr val="FFFFFF"/>
                </a:solidFill>
              </a:rPr>
              <a:t>As ultrasound is thought to affect the tissue repair process and so it is also highly possible that it may affect diseased tissue  in an abnormal fashion. In addition , the proposed increase in blood may also function in spreading malignancies around the body. Therefore a number of contraindications should be followed when using therapeutic ultrasound:</a:t>
            </a:r>
          </a:p>
          <a:p>
            <a:r>
              <a:rPr lang="en-IN" sz="5600" b="1" dirty="0" smtClean="0">
                <a:solidFill>
                  <a:srgbClr val="FFFFFF"/>
                </a:solidFill>
              </a:rPr>
              <a:t>Do not use if the patient suffers from : -</a:t>
            </a:r>
          </a:p>
          <a:p>
            <a:r>
              <a:rPr lang="en-IN" sz="5600" dirty="0" smtClean="0">
                <a:solidFill>
                  <a:srgbClr val="FFFFFF"/>
                </a:solidFill>
              </a:rPr>
              <a:t>Malignant or cancerous tissue</a:t>
            </a:r>
          </a:p>
          <a:p>
            <a:r>
              <a:rPr lang="en-IN" sz="5600" dirty="0" smtClean="0">
                <a:solidFill>
                  <a:srgbClr val="FFFFFF"/>
                </a:solidFill>
              </a:rPr>
              <a:t>Acute infections</a:t>
            </a:r>
          </a:p>
          <a:p>
            <a:r>
              <a:rPr lang="en-IN" sz="5600" dirty="0" smtClean="0">
                <a:solidFill>
                  <a:srgbClr val="FFFFFF"/>
                </a:solidFill>
              </a:rPr>
              <a:t>Risk of haemorrhage</a:t>
            </a:r>
          </a:p>
          <a:p>
            <a:r>
              <a:rPr lang="en-IN" sz="5600" dirty="0" smtClean="0">
                <a:solidFill>
                  <a:srgbClr val="FFFFFF"/>
                </a:solidFill>
              </a:rPr>
              <a:t>Severely ischemic tissue</a:t>
            </a:r>
          </a:p>
          <a:p>
            <a:r>
              <a:rPr lang="en-IN" sz="5600" dirty="0" smtClean="0">
                <a:solidFill>
                  <a:srgbClr val="FFFFFF"/>
                </a:solidFill>
              </a:rPr>
              <a:t>Recent history of venous thrombosis</a:t>
            </a:r>
          </a:p>
          <a:p>
            <a:r>
              <a:rPr lang="en-IN" sz="5600" dirty="0" smtClean="0">
                <a:solidFill>
                  <a:srgbClr val="FFFFFF"/>
                </a:solidFill>
              </a:rPr>
              <a:t>Exposed neural tissue </a:t>
            </a:r>
          </a:p>
          <a:p>
            <a:r>
              <a:rPr lang="en-IN" sz="5600" dirty="0" smtClean="0">
                <a:solidFill>
                  <a:srgbClr val="FFFFFF"/>
                </a:solidFill>
              </a:rPr>
              <a:t>Suspicion of a bone fracture</a:t>
            </a:r>
          </a:p>
          <a:p>
            <a:r>
              <a:rPr lang="en-IN" sz="5600" dirty="0" smtClean="0">
                <a:solidFill>
                  <a:srgbClr val="FFFFFF"/>
                </a:solidFill>
              </a:rPr>
              <a:t>If the patient is pregnant</a:t>
            </a:r>
          </a:p>
          <a:p>
            <a:r>
              <a:rPr lang="en-IN" sz="5600" dirty="0" smtClean="0">
                <a:solidFill>
                  <a:srgbClr val="FFFFFF"/>
                </a:solidFill>
              </a:rPr>
              <a:t>Do not use in the region of the gonads (sex organs), the active bone growth plates of children, or the eye. </a:t>
            </a:r>
          </a:p>
          <a:p>
            <a:r>
              <a:rPr lang="en-IN" sz="5600" dirty="0" smtClean="0">
                <a:solidFill>
                  <a:srgbClr val="FFFFFF"/>
                </a:solidFill>
              </a:rPr>
              <a:t/>
            </a:r>
            <a:br>
              <a:rPr lang="en-IN" sz="5600" dirty="0" smtClean="0">
                <a:solidFill>
                  <a:srgbClr val="FFFFFF"/>
                </a:solidFill>
              </a:rPr>
            </a:br>
            <a:endParaRPr lang="en-IN" sz="5600" dirty="0" smtClean="0">
              <a:solidFill>
                <a:srgbClr val="FFFFFF"/>
              </a:solidFill>
            </a:endParaRPr>
          </a:p>
          <a:p>
            <a:endParaRPr lang="en-IN" sz="5600" dirty="0" smtClean="0">
              <a:solidFill>
                <a:srgbClr val="FFFFFF"/>
              </a:solidFill>
            </a:endParaRPr>
          </a:p>
          <a:p>
            <a:r>
              <a:rPr lang="en-IN" sz="5600" dirty="0" smtClean="0">
                <a:solidFill>
                  <a:srgbClr val="FFFFFF"/>
                </a:solidFill>
              </a:rPr>
              <a:t> </a:t>
            </a:r>
          </a:p>
          <a:p>
            <a:r>
              <a:rPr lang="en-IN" dirty="0" smtClean="0"/>
              <a:t> </a:t>
            </a:r>
          </a:p>
          <a:p>
            <a:r>
              <a:rPr lang="en-US" dirty="0" smtClean="0"/>
              <a:t>  </a:t>
            </a:r>
            <a:endParaRPr lang="en-IN" dirty="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5000636"/>
            <a:ext cx="5311562" cy="571504"/>
          </a:xfrm>
        </p:spPr>
        <p:txBody>
          <a:bodyPr>
            <a:normAutofit/>
          </a:bodyPr>
          <a:lstStyle/>
          <a:p>
            <a:pPr algn="ctr"/>
            <a:r>
              <a:rPr lang="en-US" sz="2000" b="1" u="sng" dirty="0" smtClean="0">
                <a:solidFill>
                  <a:srgbClr val="FFFFFF"/>
                </a:solidFill>
              </a:rPr>
              <a:t>Ultra- Sound Therapy</a:t>
            </a:r>
            <a:endParaRPr lang="en-IN" sz="2000" b="1" u="sng" dirty="0">
              <a:solidFill>
                <a:srgbClr val="FFFFFF"/>
              </a:solidFill>
            </a:endParaRPr>
          </a:p>
        </p:txBody>
      </p:sp>
      <p:pic>
        <p:nvPicPr>
          <p:cNvPr id="4" name="Content Placeholder 3" descr="W70740.jpg"/>
          <p:cNvPicPr>
            <a:picLocks noGrp="1" noChangeAspect="1"/>
          </p:cNvPicPr>
          <p:nvPr>
            <p:ph idx="1"/>
          </p:nvPr>
        </p:nvPicPr>
        <p:blipFill>
          <a:blip r:embed="rId2" cstate="print"/>
          <a:stretch>
            <a:fillRect/>
          </a:stretch>
        </p:blipFill>
        <p:spPr>
          <a:xfrm>
            <a:off x="2285984" y="571480"/>
            <a:ext cx="4429156" cy="4000528"/>
          </a:xfrm>
        </p:spPr>
      </p:pic>
    </p:spTree>
  </p:cSld>
  <p:clrMapOvr>
    <a:masterClrMapping/>
  </p:clrMapOvr>
  <p:transition>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643182"/>
            <a:ext cx="5311562" cy="1500198"/>
          </a:xfrm>
        </p:spPr>
        <p:txBody>
          <a:bodyPr>
            <a:normAutofit/>
          </a:bodyPr>
          <a:lstStyle/>
          <a:p>
            <a:pPr algn="ctr"/>
            <a:r>
              <a:rPr lang="en-US" sz="3200" b="1" dirty="0" smtClean="0">
                <a:solidFill>
                  <a:srgbClr val="FFFFFF"/>
                </a:solidFill>
                <a:effectLst>
                  <a:reflection blurRad="6350" stA="60000" endA="900" endPos="58000" dir="5400000" sy="-100000" algn="bl" rotWithShape="0"/>
                </a:effectLst>
              </a:rPr>
              <a:t>MASSAGE</a:t>
            </a:r>
            <a:endParaRPr lang="en-IN" sz="3200" b="1" dirty="0">
              <a:solidFill>
                <a:srgbClr val="FFFFFF"/>
              </a:solidFill>
              <a:effectLst>
                <a:reflection blurRad="6350" stA="60000" endA="900" endPos="58000" dir="5400000" sy="-100000" algn="bl" rotWithShape="0"/>
              </a:effectLst>
            </a:endParaRPr>
          </a:p>
        </p:txBody>
      </p:sp>
      <p:sp>
        <p:nvSpPr>
          <p:cNvPr id="3" name="Content Placeholder 2"/>
          <p:cNvSpPr>
            <a:spLocks noGrp="1"/>
          </p:cNvSpPr>
          <p:nvPr>
            <p:ph idx="1"/>
          </p:nvPr>
        </p:nvSpPr>
        <p:spPr>
          <a:xfrm>
            <a:off x="2286000" y="1981201"/>
            <a:ext cx="5015753" cy="45719"/>
          </a:xfrm>
        </p:spPr>
        <p:txBody>
          <a:bodyPr>
            <a:normAutofit fontScale="25000" lnSpcReduction="20000"/>
          </a:bodyPr>
          <a:lstStyle/>
          <a:p>
            <a:endParaRPr lang="en-IN" dirty="0"/>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928662" y="571481"/>
            <a:ext cx="7215238" cy="5251096"/>
          </a:xfrm>
        </p:spPr>
        <p:txBody>
          <a:bodyPr>
            <a:normAutofit/>
          </a:bodyPr>
          <a:lstStyle/>
          <a:p>
            <a:endParaRPr lang="en-IN" sz="1400" dirty="0" smtClean="0">
              <a:solidFill>
                <a:srgbClr val="FFFFFF"/>
              </a:solidFill>
            </a:endParaRPr>
          </a:p>
          <a:p>
            <a:endParaRPr lang="en-IN" sz="1400" dirty="0" smtClean="0">
              <a:solidFill>
                <a:srgbClr val="FFFFFF"/>
              </a:solidFill>
            </a:endParaRPr>
          </a:p>
          <a:p>
            <a:r>
              <a:rPr lang="en-IN" sz="1400" dirty="0" smtClean="0">
                <a:solidFill>
                  <a:srgbClr val="FFFFFF"/>
                </a:solidFill>
              </a:rPr>
              <a:t>Massage is one of the oldest of the Health sciences and has been used for curative purposes since time immemorial. Massage treatment uses "TOUCH" to apply pressure to the body's skin, muscles, tendons, ligaments.</a:t>
            </a:r>
          </a:p>
          <a:p>
            <a:r>
              <a:rPr lang="en-IN" sz="1400" b="1" dirty="0" smtClean="0">
                <a:solidFill>
                  <a:srgbClr val="FFFFFF"/>
                </a:solidFill>
              </a:rPr>
              <a:t>Modes of Therapeutic Massage</a:t>
            </a:r>
          </a:p>
          <a:p>
            <a:r>
              <a:rPr lang="en-IN" sz="1400" dirty="0" smtClean="0">
                <a:solidFill>
                  <a:srgbClr val="FFFFFF"/>
                </a:solidFill>
              </a:rPr>
              <a:t> Stroking </a:t>
            </a:r>
          </a:p>
          <a:p>
            <a:r>
              <a:rPr lang="en-IN" sz="1400" dirty="0" smtClean="0">
                <a:solidFill>
                  <a:srgbClr val="FFFFFF"/>
                </a:solidFill>
              </a:rPr>
              <a:t>Effleurage </a:t>
            </a:r>
          </a:p>
          <a:p>
            <a:r>
              <a:rPr lang="en-IN" sz="1400" dirty="0" smtClean="0">
                <a:solidFill>
                  <a:srgbClr val="FFFFFF"/>
                </a:solidFill>
              </a:rPr>
              <a:t>Kneading </a:t>
            </a:r>
          </a:p>
          <a:p>
            <a:r>
              <a:rPr lang="en-IN" sz="1400" dirty="0" smtClean="0">
                <a:solidFill>
                  <a:srgbClr val="FFFFFF"/>
                </a:solidFill>
              </a:rPr>
              <a:t>Friction </a:t>
            </a:r>
          </a:p>
          <a:p>
            <a:r>
              <a:rPr lang="en-IN" sz="1400" dirty="0" smtClean="0">
                <a:solidFill>
                  <a:srgbClr val="FFFFFF"/>
                </a:solidFill>
              </a:rPr>
              <a:t>Wringing ,Picking up </a:t>
            </a:r>
          </a:p>
          <a:p>
            <a:r>
              <a:rPr lang="en-IN" sz="1400" dirty="0" smtClean="0">
                <a:solidFill>
                  <a:srgbClr val="FFFFFF"/>
                </a:solidFill>
              </a:rPr>
              <a:t>Hacking </a:t>
            </a:r>
          </a:p>
          <a:p>
            <a:r>
              <a:rPr lang="en-IN" sz="1400" dirty="0" smtClean="0">
                <a:solidFill>
                  <a:srgbClr val="FFFFFF"/>
                </a:solidFill>
              </a:rPr>
              <a:t>Clapping </a:t>
            </a:r>
          </a:p>
          <a:p>
            <a:r>
              <a:rPr lang="en-IN" sz="1400" dirty="0" smtClean="0">
                <a:solidFill>
                  <a:srgbClr val="FFFFFF"/>
                </a:solidFill>
              </a:rPr>
              <a:t>Shaking &amp; Vibration </a:t>
            </a:r>
          </a:p>
          <a:p>
            <a:r>
              <a:rPr lang="en-US" sz="1400" dirty="0" smtClean="0">
                <a:solidFill>
                  <a:srgbClr val="FFFFFF"/>
                </a:solidFill>
              </a:rPr>
              <a:t>                         </a:t>
            </a:r>
            <a:endParaRPr lang="en-IN" sz="1400" dirty="0">
              <a:solidFill>
                <a:srgbClr val="FFFFFF"/>
              </a:solidFill>
            </a:endParaRPr>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928662" y="1981201"/>
            <a:ext cx="7286676" cy="3841375"/>
          </a:xfrm>
        </p:spPr>
        <p:txBody>
          <a:bodyPr/>
          <a:lstStyle/>
          <a:p>
            <a:r>
              <a:rPr lang="en-US" sz="1400" dirty="0" smtClean="0">
                <a:solidFill>
                  <a:srgbClr val="FFFFFF"/>
                </a:solidFill>
              </a:rPr>
              <a:t>3.  Thermotherapy</a:t>
            </a:r>
          </a:p>
          <a:p>
            <a:r>
              <a:rPr lang="en-US" sz="1400" dirty="0" smtClean="0">
                <a:solidFill>
                  <a:srgbClr val="FFFFFF"/>
                </a:solidFill>
              </a:rPr>
              <a:t>                                   It consists:-</a:t>
            </a:r>
          </a:p>
          <a:p>
            <a:r>
              <a:rPr lang="en-US" sz="1400" dirty="0" smtClean="0">
                <a:solidFill>
                  <a:srgbClr val="FFFFFF"/>
                </a:solidFill>
              </a:rPr>
              <a:t>                                                         a.  PWB  </a:t>
            </a:r>
            <a:r>
              <a:rPr lang="en-US" sz="1400" dirty="0" err="1" smtClean="0">
                <a:solidFill>
                  <a:srgbClr val="FFFFFF"/>
                </a:solidFill>
              </a:rPr>
              <a:t>i.e</a:t>
            </a:r>
            <a:r>
              <a:rPr lang="en-US" sz="1400" dirty="0" smtClean="0">
                <a:solidFill>
                  <a:srgbClr val="FFFFFF"/>
                </a:solidFill>
              </a:rPr>
              <a:t>,  Paraffin Wax Bath.</a:t>
            </a:r>
          </a:p>
          <a:p>
            <a:r>
              <a:rPr lang="en-US" sz="1400" dirty="0" smtClean="0">
                <a:solidFill>
                  <a:srgbClr val="FFFFFF"/>
                </a:solidFill>
              </a:rPr>
              <a:t>                                                         b.  Hot Pack.</a:t>
            </a:r>
          </a:p>
          <a:p>
            <a:r>
              <a:rPr lang="en-US" sz="1400" dirty="0" smtClean="0">
                <a:solidFill>
                  <a:srgbClr val="FFFFFF"/>
                </a:solidFill>
              </a:rPr>
              <a:t>                                                         c.  Ice Therapy.</a:t>
            </a:r>
          </a:p>
          <a:p>
            <a:r>
              <a:rPr lang="en-US" sz="1400" dirty="0" smtClean="0">
                <a:solidFill>
                  <a:srgbClr val="FFFFFF"/>
                </a:solidFill>
              </a:rPr>
              <a:t>4.  Hydrotherapy.</a:t>
            </a:r>
          </a:p>
          <a:p>
            <a:r>
              <a:rPr lang="en-US" sz="1400" dirty="0" smtClean="0">
                <a:solidFill>
                  <a:srgbClr val="FFFFFF"/>
                </a:solidFill>
              </a:rPr>
              <a:t>5.  Massage.</a:t>
            </a:r>
          </a:p>
          <a:p>
            <a:endParaRPr lang="en-US" sz="1000" dirty="0" smtClean="0">
              <a:solidFill>
                <a:schemeClr val="bg1"/>
              </a:solidFill>
              <a:latin typeface="Calibri" pitchFamily="34" charset="0"/>
            </a:endParaRPr>
          </a:p>
          <a:p>
            <a:endParaRPr lang="en-US" sz="1000" dirty="0" smtClean="0">
              <a:solidFill>
                <a:schemeClr val="bg1"/>
              </a:solidFill>
              <a:latin typeface="Calibri" pitchFamily="34" charset="0"/>
            </a:endParaRPr>
          </a:p>
          <a:p>
            <a:endParaRPr lang="en-IN" dirty="0"/>
          </a:p>
        </p:txBody>
      </p:sp>
      <p:sp>
        <p:nvSpPr>
          <p:cNvPr id="4" name="Rectangle 3"/>
          <p:cNvSpPr/>
          <p:nvPr/>
        </p:nvSpPr>
        <p:spPr>
          <a:xfrm flipH="1">
            <a:off x="5462532" y="3567947"/>
            <a:ext cx="3252872" cy="2585323"/>
          </a:xfrm>
          <a:prstGeom prst="rect">
            <a:avLst/>
          </a:prstGeom>
        </p:spPr>
        <p:txBody>
          <a:bodyPr wrap="square">
            <a:spAutoFit/>
          </a:bodyPr>
          <a:lstStyle/>
          <a:p>
            <a:endParaRPr lang="en-US" dirty="0" smtClean="0">
              <a:solidFill>
                <a:srgbClr val="FFFFFF"/>
              </a:solidFill>
              <a:latin typeface="Calibri" pitchFamily="34" charset="0"/>
            </a:endParaRPr>
          </a:p>
          <a:p>
            <a:endParaRPr lang="en-US" dirty="0" smtClean="0">
              <a:solidFill>
                <a:srgbClr val="FFFFFF"/>
              </a:solidFill>
              <a:latin typeface="Calibri" pitchFamily="34" charset="0"/>
            </a:endParaRPr>
          </a:p>
          <a:p>
            <a:endParaRPr lang="en-US" dirty="0" smtClean="0">
              <a:solidFill>
                <a:srgbClr val="FFFFFF"/>
              </a:solidFill>
              <a:latin typeface="Calibri" pitchFamily="34" charset="0"/>
            </a:endParaRPr>
          </a:p>
          <a:p>
            <a:endParaRPr lang="en-US" dirty="0" smtClean="0">
              <a:solidFill>
                <a:srgbClr val="FFFFFF"/>
              </a:solidFill>
              <a:latin typeface="Calibri" pitchFamily="34" charset="0"/>
            </a:endParaRPr>
          </a:p>
          <a:p>
            <a:endParaRPr lang="en-US" dirty="0" smtClean="0">
              <a:solidFill>
                <a:srgbClr val="FFFFFF"/>
              </a:solidFill>
              <a:latin typeface="Calibri" pitchFamily="34" charset="0"/>
            </a:endParaRPr>
          </a:p>
          <a:p>
            <a:endParaRPr lang="en-US" dirty="0" smtClean="0">
              <a:solidFill>
                <a:srgbClr val="FFFFFF"/>
              </a:solidFill>
              <a:latin typeface="Calibri" pitchFamily="34" charset="0"/>
            </a:endParaRPr>
          </a:p>
          <a:p>
            <a:endParaRPr lang="en-US" dirty="0" smtClean="0">
              <a:solidFill>
                <a:srgbClr val="FFFFFF"/>
              </a:solidFill>
              <a:latin typeface="Calibri" pitchFamily="34" charset="0"/>
            </a:endParaRPr>
          </a:p>
          <a:p>
            <a:endParaRPr lang="en-US" dirty="0" smtClean="0">
              <a:solidFill>
                <a:srgbClr val="FFFFFF"/>
              </a:solidFill>
              <a:latin typeface="Calibri" pitchFamily="34" charset="0"/>
            </a:endParaRPr>
          </a:p>
          <a:p>
            <a:endParaRPr lang="en-US" dirty="0" smtClean="0">
              <a:solidFill>
                <a:srgbClr val="FFFFFF"/>
              </a:solidFill>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500034" y="285728"/>
            <a:ext cx="8143932" cy="6572272"/>
          </a:xfrm>
        </p:spPr>
        <p:txBody>
          <a:bodyPr>
            <a:normAutofit fontScale="47500" lnSpcReduction="20000"/>
          </a:bodyPr>
          <a:lstStyle/>
          <a:p>
            <a:pPr>
              <a:buNone/>
            </a:pPr>
            <a:r>
              <a:rPr lang="en-US" sz="2900" b="1" dirty="0" smtClean="0">
                <a:solidFill>
                  <a:srgbClr val="FFFFFF"/>
                </a:solidFill>
              </a:rPr>
              <a:t>Indications :- </a:t>
            </a:r>
          </a:p>
          <a:p>
            <a:r>
              <a:rPr lang="en-US" sz="2900" dirty="0" smtClean="0"/>
              <a:t>     </a:t>
            </a:r>
            <a:r>
              <a:rPr lang="en-US" sz="2900" dirty="0" smtClean="0">
                <a:solidFill>
                  <a:srgbClr val="FFFFFF"/>
                </a:solidFill>
              </a:rPr>
              <a:t>             </a:t>
            </a:r>
            <a:r>
              <a:rPr lang="en-IN" sz="2900" dirty="0" smtClean="0">
                <a:solidFill>
                  <a:srgbClr val="FFFFFF"/>
                </a:solidFill>
              </a:rPr>
              <a:t>Relief of pain </a:t>
            </a:r>
          </a:p>
          <a:p>
            <a:r>
              <a:rPr lang="en-IN" sz="2900" dirty="0" smtClean="0">
                <a:solidFill>
                  <a:srgbClr val="FFFFFF"/>
                </a:solidFill>
              </a:rPr>
              <a:t>                    Muscle tightness is relieved </a:t>
            </a:r>
          </a:p>
          <a:p>
            <a:r>
              <a:rPr lang="en-IN" sz="2900" dirty="0" smtClean="0">
                <a:solidFill>
                  <a:srgbClr val="FFFFFF"/>
                </a:solidFill>
              </a:rPr>
              <a:t>                     General relaxation </a:t>
            </a:r>
          </a:p>
          <a:p>
            <a:r>
              <a:rPr lang="en-IN" sz="2900" dirty="0" smtClean="0">
                <a:solidFill>
                  <a:srgbClr val="FFFFFF"/>
                </a:solidFill>
              </a:rPr>
              <a:t>                     Induces sleep in insomnia (sleepless nights) </a:t>
            </a:r>
          </a:p>
          <a:p>
            <a:r>
              <a:rPr lang="en-IN" sz="2900" dirty="0" smtClean="0">
                <a:solidFill>
                  <a:srgbClr val="FFFFFF"/>
                </a:solidFill>
              </a:rPr>
              <a:t>                      Relieves tension </a:t>
            </a:r>
          </a:p>
          <a:p>
            <a:r>
              <a:rPr lang="en-IN" sz="2900" dirty="0" smtClean="0">
                <a:solidFill>
                  <a:srgbClr val="FFFFFF"/>
                </a:solidFill>
              </a:rPr>
              <a:t>                      Skin is toned </a:t>
            </a:r>
          </a:p>
          <a:p>
            <a:r>
              <a:rPr lang="en-IN" sz="2900" dirty="0" smtClean="0">
                <a:solidFill>
                  <a:srgbClr val="FFFFFF"/>
                </a:solidFill>
              </a:rPr>
              <a:t>                     Drainage of oedema or swelling </a:t>
            </a:r>
          </a:p>
          <a:p>
            <a:r>
              <a:rPr lang="en-IN" sz="2900" dirty="0" smtClean="0">
                <a:solidFill>
                  <a:srgbClr val="FFFFFF"/>
                </a:solidFill>
              </a:rPr>
              <a:t>                    Loosens secretion in the Lungs </a:t>
            </a:r>
          </a:p>
          <a:p>
            <a:pPr>
              <a:buNone/>
            </a:pPr>
            <a:r>
              <a:rPr lang="en-US" sz="2900" b="1" dirty="0" smtClean="0">
                <a:solidFill>
                  <a:srgbClr val="FFFFFF"/>
                </a:solidFill>
              </a:rPr>
              <a:t>Contraindications :-</a:t>
            </a:r>
          </a:p>
          <a:p>
            <a:r>
              <a:rPr lang="en-US" sz="2900" b="1" dirty="0" smtClean="0">
                <a:solidFill>
                  <a:srgbClr val="FFFFFF"/>
                </a:solidFill>
              </a:rPr>
              <a:t>                                          </a:t>
            </a:r>
            <a:r>
              <a:rPr lang="en-IN" sz="2900" dirty="0" smtClean="0">
                <a:solidFill>
                  <a:srgbClr val="FFFFFF"/>
                </a:solidFill>
              </a:rPr>
              <a:t>Large open wounds </a:t>
            </a:r>
          </a:p>
          <a:p>
            <a:r>
              <a:rPr lang="en-IN" sz="2900" dirty="0" smtClean="0">
                <a:solidFill>
                  <a:srgbClr val="FFFFFF"/>
                </a:solidFill>
              </a:rPr>
              <a:t>                                          Burns </a:t>
            </a:r>
          </a:p>
          <a:p>
            <a:r>
              <a:rPr lang="en-IN" sz="2900" dirty="0" smtClean="0">
                <a:solidFill>
                  <a:srgbClr val="FFFFFF"/>
                </a:solidFill>
              </a:rPr>
              <a:t>                                          Skin Ulcers </a:t>
            </a:r>
          </a:p>
          <a:p>
            <a:r>
              <a:rPr lang="en-IN" sz="2900" dirty="0" smtClean="0">
                <a:solidFill>
                  <a:srgbClr val="FFFFFF"/>
                </a:solidFill>
              </a:rPr>
              <a:t>                                          Gross Oedema (severe swelling) </a:t>
            </a:r>
          </a:p>
          <a:p>
            <a:r>
              <a:rPr lang="en-IN" sz="2900" dirty="0" smtClean="0">
                <a:solidFill>
                  <a:srgbClr val="FFFFFF"/>
                </a:solidFill>
              </a:rPr>
              <a:t>                                         Extremely Hairy areas </a:t>
            </a:r>
          </a:p>
          <a:p>
            <a:r>
              <a:rPr lang="en-IN" sz="2900" dirty="0" smtClean="0">
                <a:solidFill>
                  <a:srgbClr val="FFFFFF"/>
                </a:solidFill>
              </a:rPr>
              <a:t>                                          Sensitive skin </a:t>
            </a:r>
          </a:p>
          <a:p>
            <a:r>
              <a:rPr lang="en-IN" sz="2900" dirty="0" smtClean="0">
                <a:solidFill>
                  <a:srgbClr val="FFFFFF"/>
                </a:solidFill>
              </a:rPr>
              <a:t>                                          Bacterial infections </a:t>
            </a:r>
          </a:p>
          <a:p>
            <a:r>
              <a:rPr lang="en-IN" sz="2900" dirty="0" smtClean="0">
                <a:solidFill>
                  <a:srgbClr val="FFFFFF"/>
                </a:solidFill>
              </a:rPr>
              <a:t>                                          Skin disease </a:t>
            </a:r>
          </a:p>
          <a:p>
            <a:pPr>
              <a:buNone/>
            </a:pPr>
            <a:endParaRPr lang="en-US" sz="1400" b="1" dirty="0" smtClean="0">
              <a:solidFill>
                <a:srgbClr val="FFFFFF"/>
              </a:solidFill>
            </a:endParaRPr>
          </a:p>
          <a:p>
            <a:pPr>
              <a:buNone/>
            </a:pPr>
            <a:r>
              <a:rPr lang="en-US" sz="1400" b="1" dirty="0" smtClean="0">
                <a:solidFill>
                  <a:srgbClr val="FFFFFF"/>
                </a:solidFill>
              </a:rPr>
              <a:t>                                    </a:t>
            </a:r>
            <a:endParaRPr lang="en-IN" sz="1400" b="1" dirty="0">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5500702"/>
            <a:ext cx="5311562" cy="428628"/>
          </a:xfrm>
        </p:spPr>
        <p:txBody>
          <a:bodyPr>
            <a:normAutofit/>
          </a:bodyPr>
          <a:lstStyle/>
          <a:p>
            <a:pPr algn="ctr"/>
            <a:r>
              <a:rPr lang="en-US" sz="2000" b="1" u="sng" dirty="0" smtClean="0">
                <a:solidFill>
                  <a:srgbClr val="FFFFFF"/>
                </a:solidFill>
              </a:rPr>
              <a:t>Massage</a:t>
            </a:r>
            <a:endParaRPr lang="en-IN" sz="2000" b="1" u="sng" dirty="0">
              <a:solidFill>
                <a:srgbClr val="FFFFFF"/>
              </a:solidFill>
            </a:endParaRPr>
          </a:p>
        </p:txBody>
      </p:sp>
      <p:pic>
        <p:nvPicPr>
          <p:cNvPr id="4" name="Content Placeholder 3" descr="massage pict Tuina.jpg"/>
          <p:cNvPicPr>
            <a:picLocks noGrp="1" noChangeAspect="1"/>
          </p:cNvPicPr>
          <p:nvPr>
            <p:ph idx="1"/>
          </p:nvPr>
        </p:nvPicPr>
        <p:blipFill>
          <a:blip r:embed="rId2" cstate="print"/>
          <a:stretch>
            <a:fillRect/>
          </a:stretch>
        </p:blipFill>
        <p:spPr>
          <a:xfrm>
            <a:off x="2143108" y="571480"/>
            <a:ext cx="5214974" cy="4556130"/>
          </a:xfrm>
        </p:spPr>
      </p:pic>
    </p:spTree>
  </p:cSld>
  <p:clrMapOvr>
    <a:masterClrMapping/>
  </p:clrMapOvr>
  <p:transition>
    <p:diamon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143116"/>
            <a:ext cx="5311562" cy="2000264"/>
          </a:xfrm>
        </p:spPr>
        <p:txBody>
          <a:bodyPr>
            <a:normAutofit/>
          </a:bodyPr>
          <a:lstStyle/>
          <a:p>
            <a:pPr algn="ctr"/>
            <a:r>
              <a:rPr lang="en-US" sz="3200" b="1" dirty="0" smtClean="0">
                <a:solidFill>
                  <a:srgbClr val="FFFFFF"/>
                </a:solidFill>
                <a:effectLst>
                  <a:reflection blurRad="6350" stA="60000" endA="900" endPos="58000" dir="5400000" sy="-100000" algn="bl" rotWithShape="0"/>
                </a:effectLst>
              </a:rPr>
              <a:t>THERMOTHERAPY</a:t>
            </a:r>
            <a:endParaRPr lang="en-IN" sz="3200" b="1" dirty="0">
              <a:solidFill>
                <a:srgbClr val="FFFFFF"/>
              </a:solidFill>
              <a:effectLst>
                <a:reflection blurRad="6350" stA="60000" endA="900" endPos="58000" dir="5400000" sy="-100000" algn="bl" rotWithShape="0"/>
              </a:effectLst>
            </a:endParaRPr>
          </a:p>
        </p:txBody>
      </p:sp>
      <p:sp>
        <p:nvSpPr>
          <p:cNvPr id="3" name="Content Placeholder 2"/>
          <p:cNvSpPr>
            <a:spLocks noGrp="1"/>
          </p:cNvSpPr>
          <p:nvPr>
            <p:ph idx="1"/>
          </p:nvPr>
        </p:nvSpPr>
        <p:spPr>
          <a:xfrm>
            <a:off x="2286000" y="1981201"/>
            <a:ext cx="5015753" cy="161915"/>
          </a:xfrm>
        </p:spPr>
        <p:txBody>
          <a:bodyPr>
            <a:normAutofit fontScale="25000" lnSpcReduction="20000"/>
          </a:bodyPr>
          <a:lstStyle/>
          <a:p>
            <a:endParaRPr lang="en-IN" dirty="0"/>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928662" y="500043"/>
            <a:ext cx="7215238" cy="5322534"/>
          </a:xfrm>
        </p:spPr>
        <p:txBody>
          <a:bodyPr>
            <a:noAutofit/>
          </a:bodyPr>
          <a:lstStyle/>
          <a:p>
            <a:r>
              <a:rPr lang="en-IN" sz="1400" dirty="0" smtClean="0">
                <a:solidFill>
                  <a:srgbClr val="FFFFFF"/>
                </a:solidFill>
              </a:rPr>
              <a:t>Heating modalities result in an increase in molecular vibration and cellular metabolic rate. It is divided into two categories, superficial and deep heating modalities. It is further divided into chemical, electric, or magnetic. Temperatures range from 105 to 170 degrees. Superficial modalities include infrared lamps, moist heat packs, paraffin baths, and warm whirl pools. Deep heating modalities include microwave diathermy, shortwave diathermy, and ultrasound. The body reacts with a series of </a:t>
            </a:r>
            <a:r>
              <a:rPr lang="en-IN" sz="1400" dirty="0" smtClean="0">
                <a:solidFill>
                  <a:srgbClr val="FFFFFF"/>
                </a:solidFill>
                <a:hlinkClick r:id="rId2"/>
              </a:rPr>
              <a:t>local and systemic effects</a:t>
            </a:r>
            <a:r>
              <a:rPr lang="en-IN" sz="1400" dirty="0" smtClean="0">
                <a:solidFill>
                  <a:srgbClr val="FFFFFF"/>
                </a:solidFill>
              </a:rPr>
              <a:t>.</a:t>
            </a:r>
          </a:p>
          <a:p>
            <a:r>
              <a:rPr lang="en-US" sz="1400" dirty="0" smtClean="0">
                <a:solidFill>
                  <a:srgbClr val="FFFFFF"/>
                </a:solidFill>
              </a:rPr>
              <a:t>It consists :-</a:t>
            </a:r>
          </a:p>
          <a:p>
            <a:r>
              <a:rPr lang="en-US" sz="1400" dirty="0" err="1" smtClean="0">
                <a:solidFill>
                  <a:srgbClr val="FFFFFF"/>
                </a:solidFill>
              </a:rPr>
              <a:t>i</a:t>
            </a:r>
            <a:r>
              <a:rPr lang="en-US" sz="1400" dirty="0" smtClean="0">
                <a:solidFill>
                  <a:srgbClr val="FFFFFF"/>
                </a:solidFill>
              </a:rPr>
              <a:t>.  </a:t>
            </a:r>
            <a:r>
              <a:rPr lang="en-US" sz="2000" b="1" u="sng" dirty="0" smtClean="0">
                <a:solidFill>
                  <a:srgbClr val="FFFFFF"/>
                </a:solidFill>
              </a:rPr>
              <a:t>PWB i.e. Paraffin Wax Bath </a:t>
            </a:r>
            <a:r>
              <a:rPr lang="en-US" sz="1400" dirty="0" smtClean="0">
                <a:solidFill>
                  <a:srgbClr val="FFFFFF"/>
                </a:solidFill>
              </a:rPr>
              <a:t>:-</a:t>
            </a:r>
          </a:p>
          <a:p>
            <a:r>
              <a:rPr lang="en-US" sz="1400" dirty="0" smtClean="0">
                <a:solidFill>
                  <a:srgbClr val="FFFFFF"/>
                </a:solidFill>
              </a:rPr>
              <a:t>                                                            </a:t>
            </a:r>
            <a:r>
              <a:rPr lang="en-IN" sz="1400" dirty="0" smtClean="0">
                <a:solidFill>
                  <a:srgbClr val="FFFFFF"/>
                </a:solidFill>
              </a:rPr>
              <a:t>Paraffin bath uses a mixture of oil and water to heat an area usually irregular in size and somewhat small, such as a hand. The temperature ranges from 118 to 126 degrees F. It is fairly inexpensive but not too convenient. Paraffin baths are generally used for arthritis and other chronic inflammatory conditions. There are two methods from which you can choose: </a:t>
            </a:r>
          </a:p>
          <a:p>
            <a:r>
              <a:rPr lang="en-IN" sz="1400" b="1" dirty="0" smtClean="0">
                <a:solidFill>
                  <a:srgbClr val="FFFFFF"/>
                </a:solidFill>
              </a:rPr>
              <a:t>Immersion Bath  :-</a:t>
            </a:r>
          </a:p>
          <a:p>
            <a:r>
              <a:rPr lang="en-IN" sz="1400" dirty="0" smtClean="0">
                <a:solidFill>
                  <a:srgbClr val="FFFFFF"/>
                </a:solidFill>
              </a:rPr>
              <a:t>The patient dips the body part in the wax and removes  it ,when it dries, then re-dip 6-12 times while allowing it to dry between dips. The  patient  immerses the body part for 5-10 minutes. The  patient should be careful that he doesn't burn himself. </a:t>
            </a:r>
          </a:p>
          <a:p>
            <a:r>
              <a:rPr lang="en-IN" sz="1400" b="1" dirty="0" smtClean="0">
                <a:solidFill>
                  <a:srgbClr val="FFFFFF"/>
                </a:solidFill>
              </a:rPr>
              <a:t>Pack Glove Method  :-</a:t>
            </a:r>
          </a:p>
          <a:p>
            <a:r>
              <a:rPr lang="en-IN" sz="1400" dirty="0" smtClean="0">
                <a:solidFill>
                  <a:srgbClr val="FFFFFF"/>
                </a:solidFill>
              </a:rPr>
              <a:t>This method is safer than the immersion bath because there is less chance for burning. With this, the patient dips the body part in the wax and lets it dry. This is repeated 7-12 times. After the last dip, the body part is covered with a plastic bag and then a hot pack is placed overtop of the injury to keep in the heat.</a:t>
            </a:r>
            <a:endParaRPr lang="en-IN" sz="1400" dirty="0">
              <a:solidFill>
                <a:srgbClr val="FFFFFF"/>
              </a:solidFill>
            </a:endParaRPr>
          </a:p>
        </p:txBody>
      </p:sp>
    </p:spTree>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4857760"/>
            <a:ext cx="5311562" cy="428628"/>
          </a:xfrm>
        </p:spPr>
        <p:txBody>
          <a:bodyPr>
            <a:normAutofit/>
          </a:bodyPr>
          <a:lstStyle/>
          <a:p>
            <a:pPr algn="ctr"/>
            <a:r>
              <a:rPr lang="en-US" sz="2000" u="sng" dirty="0" smtClean="0">
                <a:solidFill>
                  <a:srgbClr val="FFFFFF"/>
                </a:solidFill>
              </a:rPr>
              <a:t>Paraffin Wax Bath</a:t>
            </a:r>
            <a:endParaRPr lang="en-IN" sz="2000" u="sng" dirty="0">
              <a:solidFill>
                <a:srgbClr val="FFFFFF"/>
              </a:solidFill>
            </a:endParaRPr>
          </a:p>
        </p:txBody>
      </p:sp>
      <p:pic>
        <p:nvPicPr>
          <p:cNvPr id="6" name="Content Placeholder 5" descr="Paraffin-Wax-Bath.jpg"/>
          <p:cNvPicPr>
            <a:picLocks noGrp="1" noChangeAspect="1"/>
          </p:cNvPicPr>
          <p:nvPr>
            <p:ph idx="1"/>
          </p:nvPr>
        </p:nvPicPr>
        <p:blipFill>
          <a:blip r:embed="rId2" cstate="print"/>
          <a:stretch>
            <a:fillRect/>
          </a:stretch>
        </p:blipFill>
        <p:spPr>
          <a:xfrm>
            <a:off x="2357422" y="714356"/>
            <a:ext cx="4143404" cy="3657600"/>
          </a:xfrm>
        </p:spPr>
      </p:pic>
    </p:spTree>
  </p:cSld>
  <p:clrMapOvr>
    <a:masterClrMapping/>
  </p:clrMapOvr>
  <p:transition>
    <p:diamon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928662" y="571481"/>
            <a:ext cx="7215238" cy="5251096"/>
          </a:xfrm>
        </p:spPr>
        <p:txBody>
          <a:bodyPr>
            <a:normAutofit/>
          </a:bodyPr>
          <a:lstStyle/>
          <a:p>
            <a:pPr>
              <a:buNone/>
            </a:pPr>
            <a:r>
              <a:rPr lang="en-US" sz="2000" b="1" dirty="0" smtClean="0">
                <a:solidFill>
                  <a:srgbClr val="FFFFFF"/>
                </a:solidFill>
              </a:rPr>
              <a:t>ii.   </a:t>
            </a:r>
            <a:r>
              <a:rPr lang="en-US" sz="2000" b="1" u="sng" dirty="0" smtClean="0">
                <a:solidFill>
                  <a:srgbClr val="FFFFFF"/>
                </a:solidFill>
              </a:rPr>
              <a:t>Hot Pack </a:t>
            </a:r>
            <a:r>
              <a:rPr lang="en-US" sz="2000" b="1" dirty="0" smtClean="0">
                <a:solidFill>
                  <a:srgbClr val="FFFFFF"/>
                </a:solidFill>
              </a:rPr>
              <a:t>:-</a:t>
            </a:r>
          </a:p>
          <a:p>
            <a:pPr>
              <a:buNone/>
            </a:pPr>
            <a:r>
              <a:rPr lang="en-US" sz="1400" b="1" dirty="0" smtClean="0">
                <a:solidFill>
                  <a:srgbClr val="FFFFFF"/>
                </a:solidFill>
              </a:rPr>
              <a:t>                                        Hot Pac</a:t>
            </a:r>
            <a:r>
              <a:rPr lang="en-IN" sz="1400" dirty="0" smtClean="0">
                <a:solidFill>
                  <a:srgbClr val="FFFFFF"/>
                </a:solidFill>
              </a:rPr>
              <a:t>k are made of silica gel and are considered a superficial heating modality. Heat packs are fairly convenient and are kept in a </a:t>
            </a:r>
            <a:r>
              <a:rPr lang="en-IN" sz="1400" dirty="0" err="1" smtClean="0">
                <a:solidFill>
                  <a:srgbClr val="FFFFFF"/>
                </a:solidFill>
              </a:rPr>
              <a:t>hydrocollator</a:t>
            </a:r>
            <a:r>
              <a:rPr lang="en-IN" sz="1400" dirty="0" smtClean="0">
                <a:solidFill>
                  <a:srgbClr val="FFFFFF"/>
                </a:solidFill>
              </a:rPr>
              <a:t>. They come in two sizes. The larger ones should be used for areas such as the low back or quadriceps, while the smaller, longer ones should be used for the cervical area. The temperature should range from 145-170 degrees F. These packs should be used 15-20 minutes, and they should be placed in a cloth pad to protect the patient from burns. Additional towels may be necessary. The  patient  should try to avoid lying on the heat pack, and should be in a comfortable position. </a:t>
            </a:r>
          </a:p>
          <a:p>
            <a:pPr>
              <a:buNone/>
            </a:pPr>
            <a:endParaRPr lang="en-IN" sz="1400" b="1" dirty="0">
              <a:solidFill>
                <a:srgbClr val="FFFFFF"/>
              </a:solidFill>
            </a:endParaRPr>
          </a:p>
        </p:txBody>
      </p:sp>
      <p:pic>
        <p:nvPicPr>
          <p:cNvPr id="4" name="Picture 3" descr="heat.jpg"/>
          <p:cNvPicPr>
            <a:picLocks noChangeAspect="1"/>
          </p:cNvPicPr>
          <p:nvPr/>
        </p:nvPicPr>
        <p:blipFill>
          <a:blip r:embed="rId2" cstate="print"/>
          <a:stretch>
            <a:fillRect/>
          </a:stretch>
        </p:blipFill>
        <p:spPr>
          <a:xfrm>
            <a:off x="2857488" y="3286124"/>
            <a:ext cx="3389376" cy="2286016"/>
          </a:xfrm>
          <a:prstGeom prst="rect">
            <a:avLst/>
          </a:prstGeom>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928662" y="571480"/>
            <a:ext cx="7286676" cy="5715039"/>
          </a:xfrm>
        </p:spPr>
        <p:txBody>
          <a:bodyPr>
            <a:normAutofit/>
          </a:bodyPr>
          <a:lstStyle/>
          <a:p>
            <a:endParaRPr lang="en-IN" sz="1400" dirty="0" smtClean="0">
              <a:solidFill>
                <a:srgbClr val="FFFFFF"/>
              </a:solidFill>
            </a:endParaRPr>
          </a:p>
          <a:p>
            <a:endParaRPr lang="en-IN" sz="1400" dirty="0" smtClean="0">
              <a:solidFill>
                <a:srgbClr val="FFFFFF"/>
              </a:solidFill>
            </a:endParaRPr>
          </a:p>
          <a:p>
            <a:endParaRPr lang="en-IN" sz="1400" dirty="0" smtClean="0">
              <a:solidFill>
                <a:srgbClr val="FFFFFF"/>
              </a:solidFill>
            </a:endParaRPr>
          </a:p>
          <a:p>
            <a:r>
              <a:rPr lang="en-IN" sz="1400" u="sng" dirty="0" smtClean="0">
                <a:solidFill>
                  <a:srgbClr val="FFFFFF"/>
                </a:solidFill>
              </a:rPr>
              <a:t>Indications for heat modalities</a:t>
            </a:r>
            <a:r>
              <a:rPr lang="en-IN" sz="1400" dirty="0" smtClean="0">
                <a:solidFill>
                  <a:srgbClr val="FFFFFF"/>
                </a:solidFill>
              </a:rPr>
              <a:t>: </a:t>
            </a:r>
          </a:p>
          <a:p>
            <a:r>
              <a:rPr lang="en-IN" sz="1400" dirty="0" err="1" smtClean="0">
                <a:solidFill>
                  <a:srgbClr val="FFFFFF"/>
                </a:solidFill>
              </a:rPr>
              <a:t>Subacute</a:t>
            </a:r>
            <a:r>
              <a:rPr lang="en-IN" sz="1400" dirty="0" smtClean="0">
                <a:solidFill>
                  <a:srgbClr val="FFFFFF"/>
                </a:solidFill>
              </a:rPr>
              <a:t> or chronic inflammatory conditions </a:t>
            </a:r>
          </a:p>
          <a:p>
            <a:r>
              <a:rPr lang="en-IN" sz="1400" dirty="0" smtClean="0">
                <a:solidFill>
                  <a:srgbClr val="FFFFFF"/>
                </a:solidFill>
              </a:rPr>
              <a:t>When there is pain at the </a:t>
            </a:r>
            <a:r>
              <a:rPr lang="en-IN" sz="1400" dirty="0" err="1" smtClean="0">
                <a:solidFill>
                  <a:srgbClr val="FFFFFF"/>
                </a:solidFill>
              </a:rPr>
              <a:t>subacute</a:t>
            </a:r>
            <a:r>
              <a:rPr lang="en-IN" sz="1400" dirty="0" smtClean="0">
                <a:solidFill>
                  <a:srgbClr val="FFFFFF"/>
                </a:solidFill>
              </a:rPr>
              <a:t> and chronic levels </a:t>
            </a:r>
          </a:p>
          <a:p>
            <a:r>
              <a:rPr lang="en-IN" sz="1400" dirty="0" smtClean="0">
                <a:solidFill>
                  <a:srgbClr val="FFFFFF"/>
                </a:solidFill>
              </a:rPr>
              <a:t>Chronic muscle spasm </a:t>
            </a:r>
          </a:p>
          <a:p>
            <a:r>
              <a:rPr lang="en-IN" sz="1400" dirty="0" smtClean="0">
                <a:solidFill>
                  <a:srgbClr val="FFFFFF"/>
                </a:solidFill>
              </a:rPr>
              <a:t>When there is decreased ROM</a:t>
            </a:r>
          </a:p>
          <a:p>
            <a:r>
              <a:rPr lang="en-IN" sz="1400" dirty="0" smtClean="0">
                <a:solidFill>
                  <a:srgbClr val="FFFFFF"/>
                </a:solidFill>
              </a:rPr>
              <a:t> Reduction of joint contractures</a:t>
            </a:r>
          </a:p>
          <a:p>
            <a:endParaRPr lang="en-IN" sz="1400" dirty="0" smtClean="0">
              <a:solidFill>
                <a:srgbClr val="FFFFFF"/>
              </a:solidFill>
            </a:endParaRPr>
          </a:p>
          <a:p>
            <a:r>
              <a:rPr lang="en-IN" sz="1400" u="sng" dirty="0" smtClean="0">
                <a:solidFill>
                  <a:srgbClr val="FFFFFF"/>
                </a:solidFill>
              </a:rPr>
              <a:t>Contraindications for heat modalities: </a:t>
            </a:r>
          </a:p>
          <a:p>
            <a:r>
              <a:rPr lang="en-IN" sz="1400" dirty="0" smtClean="0">
                <a:solidFill>
                  <a:srgbClr val="FFFFFF"/>
                </a:solidFill>
              </a:rPr>
              <a:t>Acute injuries </a:t>
            </a:r>
          </a:p>
          <a:p>
            <a:r>
              <a:rPr lang="en-IN" sz="1400" dirty="0" smtClean="0">
                <a:solidFill>
                  <a:srgbClr val="FFFFFF"/>
                </a:solidFill>
              </a:rPr>
              <a:t>Circulatory problems </a:t>
            </a:r>
          </a:p>
          <a:p>
            <a:r>
              <a:rPr lang="en-IN" sz="1400" dirty="0" smtClean="0">
                <a:solidFill>
                  <a:srgbClr val="FFFFFF"/>
                </a:solidFill>
              </a:rPr>
              <a:t>Poor thermal circulation </a:t>
            </a:r>
          </a:p>
          <a:p>
            <a:r>
              <a:rPr lang="en-IN" sz="1400" dirty="0" smtClean="0">
                <a:solidFill>
                  <a:srgbClr val="FFFFFF"/>
                </a:solidFill>
              </a:rPr>
              <a:t>Areas of the body that are anaesthetic</a:t>
            </a:r>
          </a:p>
          <a:p>
            <a:endParaRPr lang="en-IN" sz="1400" dirty="0">
              <a:solidFill>
                <a:srgbClr val="FFFFFF"/>
              </a:solidFill>
            </a:endParaRPr>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000100" y="571481"/>
            <a:ext cx="7143800" cy="5251096"/>
          </a:xfrm>
        </p:spPr>
        <p:txBody>
          <a:bodyPr>
            <a:normAutofit/>
          </a:bodyPr>
          <a:lstStyle/>
          <a:p>
            <a:pPr marL="514350" indent="-514350">
              <a:buNone/>
            </a:pPr>
            <a:r>
              <a:rPr lang="en-US" sz="2000" b="1" dirty="0" smtClean="0">
                <a:solidFill>
                  <a:srgbClr val="FFFFFF"/>
                </a:solidFill>
              </a:rPr>
              <a:t>iii.  </a:t>
            </a:r>
            <a:r>
              <a:rPr lang="en-US" sz="2000" b="1" u="sng" dirty="0" smtClean="0">
                <a:solidFill>
                  <a:srgbClr val="FFFFFF"/>
                </a:solidFill>
              </a:rPr>
              <a:t>Ice Therapy :-</a:t>
            </a:r>
          </a:p>
          <a:p>
            <a:pPr marL="514350" indent="-514350">
              <a:buAutoNum type="romanLcPeriod" startAt="3"/>
            </a:pPr>
            <a:r>
              <a:rPr lang="en-IN" sz="1400" dirty="0" smtClean="0">
                <a:solidFill>
                  <a:srgbClr val="FFFFFF"/>
                </a:solidFill>
              </a:rPr>
              <a:t>                                           Ice Therapy or </a:t>
            </a:r>
            <a:r>
              <a:rPr lang="en-IN" sz="1400" dirty="0" err="1" smtClean="0">
                <a:solidFill>
                  <a:srgbClr val="FFFFFF"/>
                </a:solidFill>
              </a:rPr>
              <a:t>cryotherapy</a:t>
            </a:r>
            <a:r>
              <a:rPr lang="en-IN" sz="1400" dirty="0" smtClean="0">
                <a:solidFill>
                  <a:srgbClr val="FFFFFF"/>
                </a:solidFill>
              </a:rPr>
              <a:t> is appropriate when treating acute pain or injuries to reduce inflammation. Cold treatments limit internal bleeding by causing the blood vessels to narrow. The narrowing of the blood vessels by cold therapy results in reduced swelling. We do suggest that you </a:t>
            </a:r>
            <a:r>
              <a:rPr lang="en-IN" sz="1400" smtClean="0">
                <a:solidFill>
                  <a:srgbClr val="FFFFFF"/>
                </a:solidFill>
              </a:rPr>
              <a:t>always  apply </a:t>
            </a:r>
            <a:r>
              <a:rPr lang="en-IN" sz="1400" dirty="0" smtClean="0">
                <a:solidFill>
                  <a:srgbClr val="FFFFFF"/>
                </a:solidFill>
              </a:rPr>
              <a:t>a barrier such as fabric or a towel before applying cold therapy ice packs. Most of our wraps and ice packs have this 'barrier' built in, but do not put  ice directly on your skin.</a:t>
            </a:r>
            <a:r>
              <a:rPr lang="en-US" sz="2000" b="1" u="sng" dirty="0" smtClean="0">
                <a:solidFill>
                  <a:srgbClr val="FFFFFF"/>
                </a:solidFill>
              </a:rPr>
              <a:t>                               </a:t>
            </a:r>
          </a:p>
          <a:p>
            <a:pPr>
              <a:buNone/>
            </a:pPr>
            <a:r>
              <a:rPr lang="en-US" sz="1400" b="1" dirty="0" smtClean="0">
                <a:solidFill>
                  <a:srgbClr val="FFFFFF"/>
                </a:solidFill>
              </a:rPr>
              <a:t>           Applications </a:t>
            </a:r>
            <a:r>
              <a:rPr lang="en-US" sz="2000" b="1" dirty="0" smtClean="0">
                <a:solidFill>
                  <a:srgbClr val="FFFFFF"/>
                </a:solidFill>
              </a:rPr>
              <a:t>:-</a:t>
            </a:r>
          </a:p>
          <a:p>
            <a:pPr>
              <a:buNone/>
            </a:pPr>
            <a:r>
              <a:rPr lang="en-US" sz="1500" b="1" dirty="0" smtClean="0">
                <a:solidFill>
                  <a:srgbClr val="FFFFFF"/>
                </a:solidFill>
              </a:rPr>
              <a:t>                           </a:t>
            </a:r>
            <a:r>
              <a:rPr lang="en-IN" sz="1500" dirty="0" smtClean="0">
                <a:solidFill>
                  <a:srgbClr val="FFFFFF"/>
                </a:solidFill>
              </a:rPr>
              <a:t>Ice initially constricts local blood vessels and decreases tissue temperature. This constriction decreases blood flow and cell metabolism, which can limit haemorrhage and cell death in an acute traumatic injury. After approximately 20 minutes of ice, blood vessels in the injured area then dilate (open) slowly, increasing the tissue temperature, an effect which is termed "reactive </a:t>
            </a:r>
            <a:r>
              <a:rPr lang="en-IN" sz="1500" dirty="0" err="1" smtClean="0">
                <a:solidFill>
                  <a:srgbClr val="FFFFFF"/>
                </a:solidFill>
              </a:rPr>
              <a:t>vasodilation</a:t>
            </a:r>
            <a:r>
              <a:rPr lang="en-IN" sz="1500" dirty="0" smtClean="0">
                <a:solidFill>
                  <a:srgbClr val="FFFFFF"/>
                </a:solidFill>
              </a:rPr>
              <a:t>." A study reported in the Journal of Orthopaedic Sports Physical Therapy, (Jul/Aug, 1994), found that, despite the reactive </a:t>
            </a:r>
            <a:r>
              <a:rPr lang="en-IN" sz="1500" dirty="0" err="1" smtClean="0">
                <a:solidFill>
                  <a:srgbClr val="FFFFFF"/>
                </a:solidFill>
              </a:rPr>
              <a:t>vasodilation</a:t>
            </a:r>
            <a:r>
              <a:rPr lang="en-IN" sz="1500" dirty="0" smtClean="0">
                <a:solidFill>
                  <a:srgbClr val="FFFFFF"/>
                </a:solidFill>
              </a:rPr>
              <a:t>, there was a significant sustained reduction in local blood volume after ice was applied. </a:t>
            </a:r>
            <a:endParaRPr lang="en-US" sz="1500" b="1" dirty="0" smtClean="0">
              <a:solidFill>
                <a:srgbClr val="FFFFFF"/>
              </a:solidFill>
            </a:endParaRPr>
          </a:p>
          <a:p>
            <a:pPr>
              <a:buNone/>
            </a:pPr>
            <a:r>
              <a:rPr lang="en-US" sz="2000" b="1" dirty="0" smtClean="0">
                <a:solidFill>
                  <a:srgbClr val="FFFFFF"/>
                </a:solidFill>
              </a:rPr>
              <a:t>                             </a:t>
            </a:r>
            <a:endParaRPr lang="en-IN" sz="2000" b="1" dirty="0">
              <a:solidFill>
                <a:srgbClr val="FFFFFF"/>
              </a:solidFill>
            </a:endParaRPr>
          </a:p>
        </p:txBody>
      </p:sp>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4" y="4857760"/>
            <a:ext cx="3590931" cy="642942"/>
          </a:xfrm>
        </p:spPr>
        <p:txBody>
          <a:bodyPr>
            <a:normAutofit/>
          </a:bodyPr>
          <a:lstStyle/>
          <a:p>
            <a:pPr algn="ctr"/>
            <a:r>
              <a:rPr lang="en-US" sz="2000" b="1" u="sng" dirty="0" smtClean="0">
                <a:solidFill>
                  <a:srgbClr val="FFFFFF"/>
                </a:solidFill>
              </a:rPr>
              <a:t>Ice Pack</a:t>
            </a:r>
            <a:endParaRPr lang="en-IN" sz="2000" b="1" u="sng" dirty="0">
              <a:solidFill>
                <a:srgbClr val="FFFFFF"/>
              </a:solidFill>
            </a:endParaRPr>
          </a:p>
        </p:txBody>
      </p:sp>
      <p:pic>
        <p:nvPicPr>
          <p:cNvPr id="4" name="Content Placeholder 3" descr="mdicebag_large.jpg"/>
          <p:cNvPicPr>
            <a:picLocks noGrp="1" noChangeAspect="1"/>
          </p:cNvPicPr>
          <p:nvPr>
            <p:ph idx="1"/>
          </p:nvPr>
        </p:nvPicPr>
        <p:blipFill>
          <a:blip r:embed="rId2" cstate="print"/>
          <a:stretch>
            <a:fillRect/>
          </a:stretch>
        </p:blipFill>
        <p:spPr>
          <a:xfrm>
            <a:off x="2643174" y="1214422"/>
            <a:ext cx="3214710" cy="3214710"/>
          </a:xfrm>
        </p:spPr>
      </p:pic>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2" y="792162"/>
            <a:ext cx="5649721" cy="4779978"/>
          </a:xfrm>
        </p:spPr>
        <p:txBody>
          <a:bodyPr>
            <a:normAutofit/>
          </a:bodyPr>
          <a:lstStyle/>
          <a:p>
            <a:pPr algn="ctr"/>
            <a:r>
              <a:rPr lang="en-US" sz="3200" b="1" dirty="0" smtClean="0">
                <a:solidFill>
                  <a:srgbClr val="FFFFFF"/>
                </a:solidFill>
                <a:effectLst>
                  <a:reflection blurRad="6350" stA="60000" endA="900" endPos="58000" dir="5400000" sy="-100000" algn="bl" rotWithShape="0"/>
                </a:effectLst>
              </a:rPr>
              <a:t>HYDROTHERAPY</a:t>
            </a:r>
            <a:endParaRPr lang="en-IN" sz="3200" b="1" dirty="0">
              <a:solidFill>
                <a:srgbClr val="FFFFFF"/>
              </a:solidFill>
              <a:effectLst>
                <a:reflection blurRad="6350" stA="60000" endA="900" endPos="58000" dir="5400000" sy="-100000" algn="bl" rotWithShape="0"/>
              </a:effectLst>
            </a:endParaRPr>
          </a:p>
        </p:txBody>
      </p:sp>
      <p:sp>
        <p:nvSpPr>
          <p:cNvPr id="3" name="Content Placeholder 2"/>
          <p:cNvSpPr>
            <a:spLocks noGrp="1"/>
          </p:cNvSpPr>
          <p:nvPr>
            <p:ph idx="1"/>
          </p:nvPr>
        </p:nvSpPr>
        <p:spPr>
          <a:xfrm>
            <a:off x="2500298" y="1643050"/>
            <a:ext cx="4801455" cy="500066"/>
          </a:xfrm>
        </p:spPr>
        <p:txBody>
          <a:bodyPr/>
          <a:lstStyle/>
          <a:p>
            <a:pPr algn="ctr"/>
            <a:endParaRPr lang="en-IN"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t/>
            </a:r>
            <a:b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br>
            <a: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t/>
            </a:r>
            <a:b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br>
            <a: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t/>
            </a:r>
            <a:b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br>
            <a: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t/>
            </a:r>
            <a:b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br>
            <a: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t/>
            </a:r>
            <a:b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br>
            <a: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t/>
            </a:r>
            <a:b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br>
            <a: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t/>
            </a:r>
            <a:b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br>
            <a: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t/>
            </a:r>
            <a:b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br>
            <a: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t/>
            </a:r>
            <a:b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br>
            <a: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t/>
            </a:r>
            <a:b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br>
            <a: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t/>
            </a:r>
            <a:b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br>
            <a: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t/>
            </a:r>
            <a:b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br>
            <a: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t/>
            </a:r>
            <a:b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br>
            <a: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t> EXERCISE</a:t>
            </a:r>
            <a:r>
              <a:rPr lang="en-US" b="1" dirty="0" smtClean="0">
                <a:solidFill>
                  <a:srgbClr val="FFFFFF"/>
                </a:solidFill>
                <a:effectLst>
                  <a:reflection blurRad="6350" stA="60000" endA="900" endPos="58000" dir="5400000" sy="-100000" algn="bl" rotWithShape="0"/>
                </a:effectLst>
              </a:rPr>
              <a:t> </a:t>
            </a:r>
            <a:r>
              <a:rPr lang="en-US" b="1" dirty="0" smtClean="0">
                <a:ln w="12700">
                  <a:solidFill>
                    <a:schemeClr val="tx2">
                      <a:satMod val="155000"/>
                    </a:schemeClr>
                  </a:solidFill>
                  <a:prstDash val="solid"/>
                </a:ln>
                <a:solidFill>
                  <a:srgbClr val="FFFFFF"/>
                </a:solidFill>
                <a:effectLst>
                  <a:outerShdw blurRad="50800" dist="38100" dir="5400000" algn="t" rotWithShape="0">
                    <a:prstClr val="black">
                      <a:alpha val="40000"/>
                    </a:prstClr>
                  </a:outerShdw>
                  <a:reflection blurRad="6350" stA="60000" endA="900" endPos="58000" dir="5400000" sy="-100000" algn="bl" rotWithShape="0"/>
                </a:effectLst>
              </a:rPr>
              <a:t>THERAPY </a:t>
            </a:r>
            <a: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t/>
            </a:r>
            <a:b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br>
            <a: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t/>
            </a:r>
            <a:b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br>
            <a: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t/>
            </a:r>
            <a:b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br>
            <a: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t/>
            </a:r>
            <a:br>
              <a:rPr lang="en-US"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reflection blurRad="6350" stA="60000" endA="900" endPos="58000" dir="5400000" sy="-100000" algn="bl" rotWithShape="0"/>
                </a:effectLst>
              </a:rPr>
            </a:br>
            <a:endParaRPr lang="en-IN" sz="4400" b="1" dirty="0">
              <a:solidFill>
                <a:srgbClr val="FFFFFF"/>
              </a:solidFill>
              <a:effectLst>
                <a:outerShdw blurRad="50800" dist="38100" dir="5400000" algn="t" rotWithShape="0">
                  <a:prstClr val="black">
                    <a:alpha val="40000"/>
                  </a:prstClr>
                </a:outerShdw>
                <a:reflection blurRad="6350" stA="60000" endA="900" endPos="58000" dir="5400000" sy="-100000" algn="bl" rotWithShape="0"/>
              </a:effectLst>
            </a:endParaRP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928662" y="571481"/>
            <a:ext cx="7286676" cy="5251096"/>
          </a:xfrm>
        </p:spPr>
        <p:txBody>
          <a:bodyPr>
            <a:normAutofit/>
          </a:bodyPr>
          <a:lstStyle/>
          <a:p>
            <a:r>
              <a:rPr lang="en-IN" sz="1400" dirty="0" smtClean="0">
                <a:solidFill>
                  <a:srgbClr val="FFFFFF"/>
                </a:solidFill>
              </a:rPr>
              <a:t>Hydrotherapy is the use of water in the treatment of disease. Hydrothermal therapy additionally uses its temperature effects, as in hot baths, saunas, wraps, etc. The recuperative and healing </a:t>
            </a:r>
            <a:r>
              <a:rPr lang="en-IN" sz="1500" dirty="0" smtClean="0">
                <a:solidFill>
                  <a:srgbClr val="FFFFFF"/>
                </a:solidFill>
              </a:rPr>
              <a:t>properties of hydrotherapy are based on its mechanical and/or thermal effects. It exploits the body's reaction to hot and cold stimuli, to the protected application of heat, to pressure exerted by the water and to the sensation it gives. The nerves carry impulses felt at the skin deeper into the body, where they are instrumental in stimulating the immune system, influencing the production of stress hormones, invigorating the circulation and digestion, encouraging blood flow, and lessening pain sensitivity. </a:t>
            </a:r>
          </a:p>
          <a:p>
            <a:r>
              <a:rPr lang="en-IN" sz="1500" dirty="0" smtClean="0">
                <a:solidFill>
                  <a:srgbClr val="FFFFFF"/>
                </a:solidFill>
              </a:rPr>
              <a:t>Generally, heat quiets and soothes the body, slowing down the activity of internal organs. Cold, in contrast, stimulates and invigorates, increasing internal activity. If you are experiencing tense muscles and anxiety from your stress, a hot shower or bath is in order. If you are feeling tired and stressed out, you might want to try taking a warm shower or bath followed by a short, invigorating cold shower to help stimulate your body and mind.</a:t>
            </a:r>
          </a:p>
          <a:p>
            <a:r>
              <a:rPr lang="en-IN" sz="1500" dirty="0" smtClean="0">
                <a:solidFill>
                  <a:srgbClr val="FFFFFF"/>
                </a:solidFill>
              </a:rPr>
              <a:t>When you submerge yourself in a bath, a pool, or a whirlpool, you experience a kind of weightlessness. Your body is relieved from the constant pull of gravity. Water also has a hydrostatic effect. It has a massage-like feeling as the water gently kneads your body. Water, in motion, stimulates touch receptors on the skin, boosting blood circulation and releasing tight muscles.</a:t>
            </a:r>
          </a:p>
          <a:p>
            <a:endParaRPr lang="en-IN" sz="1400" dirty="0" smtClean="0">
              <a:solidFill>
                <a:srgbClr val="FFFFFF"/>
              </a:solidFill>
            </a:endParaRPr>
          </a:p>
          <a:p>
            <a:endParaRPr lang="en-IN" sz="1400" dirty="0" smtClean="0">
              <a:solidFill>
                <a:srgbClr val="FFFFFF"/>
              </a:solidFill>
            </a:endParaRPr>
          </a:p>
          <a:p>
            <a:endParaRPr lang="en-IN" sz="1400" dirty="0">
              <a:solidFill>
                <a:srgbClr val="FFFFFF"/>
              </a:solidFill>
            </a:endParaRPr>
          </a:p>
        </p:txBody>
      </p:sp>
    </p:spTree>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928662" y="214290"/>
            <a:ext cx="7286676" cy="6072230"/>
          </a:xfrm>
        </p:spPr>
        <p:txBody>
          <a:bodyPr>
            <a:normAutofit/>
          </a:bodyPr>
          <a:lstStyle/>
          <a:p>
            <a:endParaRPr lang="en-IN" sz="1400" b="1" dirty="0" smtClean="0">
              <a:solidFill>
                <a:srgbClr val="FFFFFF"/>
              </a:solidFill>
            </a:endParaRPr>
          </a:p>
          <a:p>
            <a:r>
              <a:rPr lang="en-IN" sz="1400" b="1" dirty="0" smtClean="0">
                <a:solidFill>
                  <a:srgbClr val="FFFFFF"/>
                </a:solidFill>
              </a:rPr>
              <a:t>Indications :- </a:t>
            </a:r>
          </a:p>
          <a:p>
            <a:r>
              <a:rPr lang="en-IN" sz="1400" dirty="0" smtClean="0">
                <a:solidFill>
                  <a:srgbClr val="FFFFFF"/>
                </a:solidFill>
              </a:rPr>
              <a:t>Hydrotherapy and hydrothermal therapy are chiefly used to tone up the body, to stimulate digestion, the circulation, and the immune system, and to bring relief from pain. </a:t>
            </a:r>
          </a:p>
          <a:p>
            <a:r>
              <a:rPr lang="en-IN" sz="1400" dirty="0" smtClean="0">
                <a:solidFill>
                  <a:srgbClr val="FFFFFF"/>
                </a:solidFill>
              </a:rPr>
              <a:t>Water seems to have special powers in getting rid of stress and rejuvenating our body. It affects the skin and muscles. It calms the lungs, heart, stomach, and endocrine system by stimulating nerve reflexes on the spinal cord.</a:t>
            </a:r>
          </a:p>
          <a:p>
            <a:endParaRPr lang="en-IN" sz="1400" dirty="0" smtClean="0">
              <a:solidFill>
                <a:srgbClr val="FFFFFF"/>
              </a:solidFill>
            </a:endParaRPr>
          </a:p>
          <a:p>
            <a:r>
              <a:rPr lang="en-IN" sz="1400" b="1" dirty="0" smtClean="0">
                <a:solidFill>
                  <a:srgbClr val="FFFFFF"/>
                </a:solidFill>
              </a:rPr>
              <a:t>Contraindications :-</a:t>
            </a:r>
            <a:endParaRPr lang="en-IN" sz="1400" dirty="0" smtClean="0">
              <a:solidFill>
                <a:srgbClr val="FFFFFF"/>
              </a:solidFill>
            </a:endParaRPr>
          </a:p>
          <a:p>
            <a:r>
              <a:rPr lang="en-IN" sz="1400" dirty="0" smtClean="0">
                <a:solidFill>
                  <a:srgbClr val="FFFFFF"/>
                </a:solidFill>
              </a:rPr>
              <a:t>If you have diabetes, avoid hot application to the feet or legs. Also avoid full body heating treatments, such as body wraps. Avoid cold application if you are diagnosed with </a:t>
            </a:r>
            <a:r>
              <a:rPr lang="en-IN" sz="1400" dirty="0" err="1" smtClean="0">
                <a:solidFill>
                  <a:srgbClr val="FFFFFF"/>
                </a:solidFill>
              </a:rPr>
              <a:t>Raynaud's</a:t>
            </a:r>
            <a:r>
              <a:rPr lang="en-IN" sz="1400" dirty="0" smtClean="0">
                <a:solidFill>
                  <a:srgbClr val="FFFFFF"/>
                </a:solidFill>
              </a:rPr>
              <a:t> disease. Hot immersion baths and long, hot saunas are not recommended for those with diabetes or multiple sclerosis, women who are pregnant or anyone with abnormally high or low blood pressure. Don't take cold foot baths if you are prone to  bladder or rectal irritation. People suffering from sciatica, pelvic inflammation or rheumatism in the toes or ankles should avoid cold foot baths. Elderly people and young children may be exhausted by too much heat and should avoid long full-body hot treatments such as immersion baths and saunas. If you are pregnant or have heart disease, consult a doctor before taking a sauna. </a:t>
            </a:r>
          </a:p>
          <a:p>
            <a:endParaRPr lang="en-IN" dirty="0"/>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5072074"/>
            <a:ext cx="5311562" cy="500066"/>
          </a:xfrm>
        </p:spPr>
        <p:txBody>
          <a:bodyPr>
            <a:normAutofit/>
          </a:bodyPr>
          <a:lstStyle/>
          <a:p>
            <a:pPr algn="ctr"/>
            <a:r>
              <a:rPr lang="en-US" sz="2000" b="1" u="sng" dirty="0" smtClean="0">
                <a:solidFill>
                  <a:srgbClr val="FFFFFF"/>
                </a:solidFill>
              </a:rPr>
              <a:t>Hydrotherapy</a:t>
            </a:r>
            <a:endParaRPr lang="en-IN" sz="2000" b="1" u="sng" dirty="0">
              <a:solidFill>
                <a:srgbClr val="FFFFFF"/>
              </a:solidFill>
            </a:endParaRPr>
          </a:p>
        </p:txBody>
      </p:sp>
      <p:pic>
        <p:nvPicPr>
          <p:cNvPr id="4" name="Content Placeholder 3" descr="Hydrotherapy2.jpg"/>
          <p:cNvPicPr>
            <a:picLocks noGrp="1" noChangeAspect="1"/>
          </p:cNvPicPr>
          <p:nvPr>
            <p:ph idx="1"/>
          </p:nvPr>
        </p:nvPicPr>
        <p:blipFill>
          <a:blip r:embed="rId2" cstate="print"/>
          <a:stretch>
            <a:fillRect/>
          </a:stretch>
        </p:blipFill>
        <p:spPr>
          <a:xfrm>
            <a:off x="2285984" y="785794"/>
            <a:ext cx="4500594" cy="3841750"/>
          </a:xfrm>
        </p:spPr>
      </p:pic>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928662" y="928670"/>
            <a:ext cx="7286676" cy="5286411"/>
          </a:xfrm>
        </p:spPr>
        <p:txBody>
          <a:bodyPr>
            <a:normAutofit fontScale="25000" lnSpcReduction="20000"/>
          </a:bodyPr>
          <a:lstStyle/>
          <a:p>
            <a:pPr>
              <a:buNone/>
            </a:pPr>
            <a:endParaRPr lang="en-US" sz="1400" dirty="0" smtClean="0">
              <a:solidFill>
                <a:srgbClr val="FFFFFF"/>
              </a:solidFill>
            </a:endParaRPr>
          </a:p>
          <a:p>
            <a:pPr>
              <a:buNone/>
            </a:pPr>
            <a:endParaRPr lang="en-US" sz="2000" dirty="0" smtClean="0">
              <a:solidFill>
                <a:srgbClr val="FFFFFF"/>
              </a:solidFill>
            </a:endParaRPr>
          </a:p>
          <a:p>
            <a:pPr>
              <a:buNone/>
            </a:pPr>
            <a:r>
              <a:rPr lang="en-US" sz="5600" dirty="0" smtClean="0">
                <a:solidFill>
                  <a:srgbClr val="FFFFFF"/>
                </a:solidFill>
              </a:rPr>
              <a:t>      Exercise Therapy is the means by which patients recovery is accelerated by rehabilitation following any </a:t>
            </a:r>
            <a:r>
              <a:rPr lang="en-US" sz="5600" b="1" dirty="0" smtClean="0">
                <a:solidFill>
                  <a:srgbClr val="FFFFFF"/>
                </a:solidFill>
              </a:rPr>
              <a:t>trauma or disease </a:t>
            </a:r>
            <a:r>
              <a:rPr lang="en-US" sz="5600" dirty="0" smtClean="0">
                <a:solidFill>
                  <a:srgbClr val="FFFFFF"/>
                </a:solidFill>
              </a:rPr>
              <a:t>. In this the assets and abilities of the patient are encouraged and </a:t>
            </a:r>
            <a:r>
              <a:rPr lang="en-US" sz="5600" b="1" dirty="0" smtClean="0">
                <a:solidFill>
                  <a:srgbClr val="FFFFFF"/>
                </a:solidFill>
              </a:rPr>
              <a:t>abnormal movements &amp; postures </a:t>
            </a:r>
            <a:r>
              <a:rPr lang="en-US" sz="5600" dirty="0" smtClean="0">
                <a:solidFill>
                  <a:srgbClr val="FFFFFF"/>
                </a:solidFill>
              </a:rPr>
              <a:t>are discouraged or used best so that patient can live independently .</a:t>
            </a:r>
          </a:p>
          <a:p>
            <a:r>
              <a:rPr lang="en-US" sz="5600" b="1" dirty="0" smtClean="0">
                <a:solidFill>
                  <a:srgbClr val="FFFFFF"/>
                </a:solidFill>
              </a:rPr>
              <a:t>Passive &amp; Active movements </a:t>
            </a:r>
            <a:r>
              <a:rPr lang="en-US" sz="5600" dirty="0" smtClean="0">
                <a:solidFill>
                  <a:srgbClr val="FFFFFF"/>
                </a:solidFill>
              </a:rPr>
              <a:t>i.e. exercises are the main keys of this therapy.</a:t>
            </a:r>
          </a:p>
          <a:p>
            <a:r>
              <a:rPr lang="en-US" sz="5600" dirty="0" smtClean="0">
                <a:solidFill>
                  <a:srgbClr val="FFFFFF"/>
                </a:solidFill>
              </a:rPr>
              <a:t>Exercise therapy consists of :-</a:t>
            </a:r>
          </a:p>
          <a:p>
            <a:r>
              <a:rPr lang="en-US" sz="5600" dirty="0" smtClean="0">
                <a:solidFill>
                  <a:srgbClr val="FFFFFF"/>
                </a:solidFill>
              </a:rPr>
              <a:t>a. </a:t>
            </a:r>
            <a:r>
              <a:rPr lang="en-US" sz="5600" u="sng" dirty="0" smtClean="0">
                <a:solidFill>
                  <a:srgbClr val="FFFFFF"/>
                </a:solidFill>
              </a:rPr>
              <a:t> Active Movements:-</a:t>
            </a:r>
          </a:p>
          <a:p>
            <a:r>
              <a:rPr lang="en-US" sz="5600" dirty="0" smtClean="0">
                <a:solidFill>
                  <a:srgbClr val="FFFFFF"/>
                </a:solidFill>
              </a:rPr>
              <a:t>                                           Movements which are produced and controlled by own internal muscular force. These are of 4 types :-</a:t>
            </a:r>
          </a:p>
          <a:p>
            <a:pPr>
              <a:buNone/>
            </a:pPr>
            <a:r>
              <a:rPr lang="en-US" sz="5600" dirty="0" smtClean="0">
                <a:solidFill>
                  <a:srgbClr val="FFFFFF"/>
                </a:solidFill>
              </a:rPr>
              <a:t>                                                                 </a:t>
            </a:r>
            <a:r>
              <a:rPr lang="en-US" sz="5600" dirty="0" err="1" smtClean="0">
                <a:solidFill>
                  <a:srgbClr val="FFFFFF"/>
                </a:solidFill>
              </a:rPr>
              <a:t>i</a:t>
            </a:r>
            <a:r>
              <a:rPr lang="en-US" sz="5600" dirty="0" smtClean="0">
                <a:solidFill>
                  <a:srgbClr val="FFFFFF"/>
                </a:solidFill>
              </a:rPr>
              <a:t>.  Active free.</a:t>
            </a:r>
          </a:p>
          <a:p>
            <a:pPr>
              <a:buNone/>
            </a:pPr>
            <a:r>
              <a:rPr lang="en-US" sz="5600" dirty="0" smtClean="0">
                <a:solidFill>
                  <a:srgbClr val="FFFFFF"/>
                </a:solidFill>
              </a:rPr>
              <a:t>                                                                 ii.  Active assisted. </a:t>
            </a:r>
          </a:p>
          <a:p>
            <a:pPr>
              <a:buNone/>
            </a:pPr>
            <a:r>
              <a:rPr lang="en-US" sz="5600" dirty="0" smtClean="0">
                <a:solidFill>
                  <a:srgbClr val="FFFFFF"/>
                </a:solidFill>
              </a:rPr>
              <a:t>                                                                 iii.  Active resisted.</a:t>
            </a:r>
          </a:p>
          <a:p>
            <a:pPr>
              <a:buNone/>
            </a:pPr>
            <a:r>
              <a:rPr lang="en-US" sz="5600" dirty="0" smtClean="0">
                <a:solidFill>
                  <a:srgbClr val="FFFFFF"/>
                </a:solidFill>
              </a:rPr>
              <a:t>                                                                 iv.  Active assisted – resisted.</a:t>
            </a:r>
          </a:p>
          <a:p>
            <a:pPr>
              <a:buNone/>
            </a:pPr>
            <a:endParaRPr lang="en-US" sz="5600" dirty="0" smtClean="0">
              <a:solidFill>
                <a:srgbClr val="FFFFFF"/>
              </a:solidFill>
            </a:endParaRPr>
          </a:p>
          <a:p>
            <a:pPr>
              <a:buNone/>
            </a:pPr>
            <a:endParaRPr lang="en-US" sz="5600" dirty="0" smtClean="0">
              <a:solidFill>
                <a:srgbClr val="FFFFFF"/>
              </a:solidFill>
            </a:endParaRPr>
          </a:p>
          <a:p>
            <a:pPr>
              <a:buNone/>
            </a:pPr>
            <a:endParaRPr lang="en-US" sz="5600" dirty="0" smtClean="0">
              <a:solidFill>
                <a:srgbClr val="FFFFFF"/>
              </a:solidFill>
            </a:endParaRPr>
          </a:p>
          <a:p>
            <a:pPr>
              <a:buNone/>
            </a:pPr>
            <a:endParaRPr lang="en-US" sz="1400" dirty="0" smtClean="0">
              <a:solidFill>
                <a:srgbClr val="FFFFFF"/>
              </a:solidFill>
            </a:endParaRPr>
          </a:p>
          <a:p>
            <a:pPr>
              <a:buNone/>
            </a:pPr>
            <a:endParaRPr lang="en-US" sz="1400" dirty="0" smtClean="0">
              <a:solidFill>
                <a:srgbClr val="FFFFFF"/>
              </a:solidFill>
            </a:endParaRPr>
          </a:p>
          <a:p>
            <a:pPr>
              <a:buNone/>
            </a:pPr>
            <a:r>
              <a:rPr lang="en-US" sz="1400" dirty="0" smtClean="0">
                <a:solidFill>
                  <a:srgbClr val="FFFFFF"/>
                </a:solidFill>
              </a:rPr>
              <a:t>           </a:t>
            </a:r>
          </a:p>
        </p:txBody>
      </p:sp>
      <p:sp>
        <p:nvSpPr>
          <p:cNvPr id="5" name="Rectangle 4"/>
          <p:cNvSpPr/>
          <p:nvPr/>
        </p:nvSpPr>
        <p:spPr>
          <a:xfrm>
            <a:off x="3681467" y="3244334"/>
            <a:ext cx="4462433" cy="2862322"/>
          </a:xfrm>
          <a:prstGeom prst="rect">
            <a:avLst/>
          </a:prstGeom>
        </p:spPr>
        <p:txBody>
          <a:bodyPr wrap="square">
            <a:spAutoFit/>
          </a:bodyPr>
          <a:lstStyle/>
          <a:p>
            <a:r>
              <a:rPr lang="en-US" dirty="0" smtClean="0">
                <a:solidFill>
                  <a:srgbClr val="FFFFFF"/>
                </a:solidFill>
                <a:latin typeface="Calibri" pitchFamily="34" charset="0"/>
              </a:rPr>
              <a:t> </a:t>
            </a:r>
          </a:p>
          <a:p>
            <a:endParaRPr lang="en-US" dirty="0" smtClean="0">
              <a:solidFill>
                <a:srgbClr val="FFFFFF"/>
              </a:solidFill>
              <a:latin typeface="Calibri" pitchFamily="34" charset="0"/>
            </a:endParaRPr>
          </a:p>
          <a:p>
            <a:endParaRPr lang="en-US" dirty="0" smtClean="0">
              <a:solidFill>
                <a:srgbClr val="FFFFFF"/>
              </a:solidFill>
              <a:latin typeface="Calibri" pitchFamily="34" charset="0"/>
            </a:endParaRPr>
          </a:p>
          <a:p>
            <a:endParaRPr lang="en-US" dirty="0" smtClean="0">
              <a:solidFill>
                <a:srgbClr val="FFFFFF"/>
              </a:solidFill>
              <a:latin typeface="Calibri" pitchFamily="34" charset="0"/>
            </a:endParaRPr>
          </a:p>
          <a:p>
            <a:endParaRPr lang="en-US" dirty="0" smtClean="0">
              <a:solidFill>
                <a:srgbClr val="FFFFFF"/>
              </a:solidFill>
              <a:latin typeface="Calibri" pitchFamily="34" charset="0"/>
            </a:endParaRPr>
          </a:p>
          <a:p>
            <a:endParaRPr lang="en-US" dirty="0" smtClean="0">
              <a:solidFill>
                <a:srgbClr val="FFFFFF"/>
              </a:solidFill>
              <a:latin typeface="Calibri" pitchFamily="34" charset="0"/>
            </a:endParaRPr>
          </a:p>
          <a:p>
            <a:endParaRPr lang="en-US" dirty="0" smtClean="0">
              <a:solidFill>
                <a:srgbClr val="FFFFFF"/>
              </a:solidFill>
              <a:latin typeface="Calibri" pitchFamily="34" charset="0"/>
            </a:endParaRPr>
          </a:p>
          <a:p>
            <a:endParaRPr lang="en-US" dirty="0" smtClean="0">
              <a:solidFill>
                <a:srgbClr val="FFFFFF"/>
              </a:solidFill>
              <a:latin typeface="Calibri" pitchFamily="34" charset="0"/>
            </a:endParaRPr>
          </a:p>
          <a:p>
            <a:endParaRPr lang="en-US" dirty="0" smtClean="0">
              <a:solidFill>
                <a:srgbClr val="FFFFFF"/>
              </a:solidFill>
              <a:latin typeface="Calibri" pitchFamily="34" charset="0"/>
            </a:endParaRPr>
          </a:p>
          <a:p>
            <a:endParaRPr lang="en-US" dirty="0" smtClean="0">
              <a:solidFill>
                <a:srgbClr val="FFFFFF"/>
              </a:solidFill>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5572140"/>
            <a:ext cx="5311562" cy="357190"/>
          </a:xfrm>
        </p:spPr>
        <p:txBody>
          <a:bodyPr>
            <a:noAutofit/>
          </a:bodyPr>
          <a:lstStyle/>
          <a:p>
            <a:pPr algn="ctr"/>
            <a:r>
              <a:rPr lang="en-US" sz="2000" b="1" u="sng" dirty="0" smtClean="0">
                <a:solidFill>
                  <a:srgbClr val="FFFFFF"/>
                </a:solidFill>
              </a:rPr>
              <a:t>Active movements</a:t>
            </a:r>
            <a:endParaRPr lang="en-IN" sz="2000" b="1" u="sng" dirty="0">
              <a:solidFill>
                <a:srgbClr val="FFFFFF"/>
              </a:solidFill>
            </a:endParaRPr>
          </a:p>
        </p:txBody>
      </p:sp>
      <p:pic>
        <p:nvPicPr>
          <p:cNvPr id="8" name="Content Placeholder 7" descr="shoulder_mvts.jpg"/>
          <p:cNvPicPr>
            <a:picLocks noGrp="1" noChangeAspect="1"/>
          </p:cNvPicPr>
          <p:nvPr>
            <p:ph idx="1"/>
          </p:nvPr>
        </p:nvPicPr>
        <p:blipFill>
          <a:blip r:embed="rId2" cstate="print"/>
          <a:stretch>
            <a:fillRect/>
          </a:stretch>
        </p:blipFill>
        <p:spPr>
          <a:xfrm>
            <a:off x="1714480" y="928669"/>
            <a:ext cx="5143536" cy="4214843"/>
          </a:xfrm>
        </p:spPr>
      </p:pic>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928662" y="500043"/>
            <a:ext cx="7215238" cy="5286411"/>
          </a:xfrm>
        </p:spPr>
        <p:txBody>
          <a:bodyPr>
            <a:normAutofit/>
          </a:bodyPr>
          <a:lstStyle/>
          <a:p>
            <a:pPr>
              <a:buNone/>
            </a:pPr>
            <a:endParaRPr lang="en-US" sz="1400" dirty="0" smtClean="0">
              <a:solidFill>
                <a:srgbClr val="FFFFFF"/>
              </a:solidFill>
            </a:endParaRPr>
          </a:p>
          <a:p>
            <a:pPr>
              <a:buNone/>
            </a:pPr>
            <a:endParaRPr lang="en-US" sz="1400" dirty="0" smtClean="0">
              <a:solidFill>
                <a:srgbClr val="FFFFFF"/>
              </a:solidFill>
            </a:endParaRPr>
          </a:p>
          <a:p>
            <a:pPr>
              <a:buNone/>
            </a:pPr>
            <a:r>
              <a:rPr lang="en-US" sz="1400" dirty="0" smtClean="0">
                <a:solidFill>
                  <a:srgbClr val="FFFFFF"/>
                </a:solidFill>
              </a:rPr>
              <a:t>b.  </a:t>
            </a:r>
            <a:r>
              <a:rPr lang="en-US" sz="1800" u="sng" dirty="0" smtClean="0">
                <a:solidFill>
                  <a:srgbClr val="FFFFFF"/>
                </a:solidFill>
              </a:rPr>
              <a:t>Passive Movements </a:t>
            </a:r>
            <a:r>
              <a:rPr lang="en-US" sz="1400" u="sng" dirty="0" smtClean="0">
                <a:solidFill>
                  <a:srgbClr val="FFFFFF"/>
                </a:solidFill>
              </a:rPr>
              <a:t>:-</a:t>
            </a:r>
          </a:p>
          <a:p>
            <a:pPr>
              <a:buNone/>
            </a:pPr>
            <a:r>
              <a:rPr lang="en-US" sz="1400" dirty="0" smtClean="0">
                <a:solidFill>
                  <a:srgbClr val="FFFFFF"/>
                </a:solidFill>
              </a:rPr>
              <a:t>                                                 Movements which are produced by an </a:t>
            </a:r>
            <a:r>
              <a:rPr lang="en-US" sz="1400" b="1" dirty="0" smtClean="0">
                <a:solidFill>
                  <a:srgbClr val="FFFFFF"/>
                </a:solidFill>
              </a:rPr>
              <a:t>external force</a:t>
            </a:r>
            <a:r>
              <a:rPr lang="en-US" sz="1400" dirty="0" smtClean="0">
                <a:solidFill>
                  <a:srgbClr val="FFFFFF"/>
                </a:solidFill>
              </a:rPr>
              <a:t> in case of </a:t>
            </a:r>
            <a:r>
              <a:rPr lang="en-US" sz="1400" b="1" dirty="0" smtClean="0">
                <a:solidFill>
                  <a:srgbClr val="FFFFFF"/>
                </a:solidFill>
              </a:rPr>
              <a:t>muscular weakness </a:t>
            </a:r>
            <a:r>
              <a:rPr lang="en-US" sz="1400" dirty="0" smtClean="0">
                <a:solidFill>
                  <a:srgbClr val="FFFFFF"/>
                </a:solidFill>
              </a:rPr>
              <a:t> or</a:t>
            </a:r>
            <a:r>
              <a:rPr lang="en-US" sz="1400" b="1" dirty="0" smtClean="0">
                <a:solidFill>
                  <a:srgbClr val="FFFFFF"/>
                </a:solidFill>
              </a:rPr>
              <a:t> paralysis</a:t>
            </a:r>
            <a:r>
              <a:rPr lang="en-US" sz="1400" dirty="0" smtClean="0">
                <a:solidFill>
                  <a:srgbClr val="FFFFFF"/>
                </a:solidFill>
              </a:rPr>
              <a:t> are called as passive movements.</a:t>
            </a:r>
          </a:p>
          <a:p>
            <a:pPr>
              <a:buNone/>
            </a:pPr>
            <a:r>
              <a:rPr lang="en-US" sz="1400" dirty="0" smtClean="0">
                <a:solidFill>
                  <a:srgbClr val="FFFFFF"/>
                </a:solidFill>
              </a:rPr>
              <a:t>It consists :-</a:t>
            </a:r>
          </a:p>
          <a:p>
            <a:pPr>
              <a:buNone/>
            </a:pPr>
            <a:r>
              <a:rPr lang="en-US" sz="1400" dirty="0" smtClean="0">
                <a:solidFill>
                  <a:srgbClr val="FFFFFF"/>
                </a:solidFill>
              </a:rPr>
              <a:t>                       </a:t>
            </a:r>
            <a:r>
              <a:rPr lang="en-US" sz="1400" dirty="0" err="1" smtClean="0">
                <a:solidFill>
                  <a:srgbClr val="FFFFFF"/>
                </a:solidFill>
              </a:rPr>
              <a:t>i</a:t>
            </a:r>
            <a:r>
              <a:rPr lang="en-US" sz="1400" dirty="0" smtClean="0">
                <a:solidFill>
                  <a:srgbClr val="FFFFFF"/>
                </a:solidFill>
              </a:rPr>
              <a:t>.  Relax passive movements.</a:t>
            </a:r>
          </a:p>
          <a:p>
            <a:pPr>
              <a:buNone/>
            </a:pPr>
            <a:r>
              <a:rPr lang="en-US" sz="1400" dirty="0" smtClean="0">
                <a:solidFill>
                  <a:srgbClr val="FFFFFF"/>
                </a:solidFill>
              </a:rPr>
              <a:t>                       ii.  Passive Manual Mobilization Techniques.</a:t>
            </a:r>
          </a:p>
          <a:p>
            <a:pPr>
              <a:buNone/>
            </a:pPr>
            <a:r>
              <a:rPr lang="en-US" sz="1400" dirty="0" smtClean="0">
                <a:solidFill>
                  <a:srgbClr val="FFFFFF"/>
                </a:solidFill>
              </a:rPr>
              <a:t>                       a.  Mobilization of joints.</a:t>
            </a:r>
          </a:p>
          <a:p>
            <a:pPr>
              <a:buNone/>
            </a:pPr>
            <a:r>
              <a:rPr lang="en-US" sz="1400" dirty="0" smtClean="0">
                <a:solidFill>
                  <a:srgbClr val="FFFFFF"/>
                </a:solidFill>
              </a:rPr>
              <a:t>                       b.  Manipulation.</a:t>
            </a:r>
          </a:p>
          <a:p>
            <a:pPr>
              <a:buNone/>
            </a:pPr>
            <a:r>
              <a:rPr lang="en-US" sz="1400" dirty="0" smtClean="0">
                <a:solidFill>
                  <a:srgbClr val="FFFFFF"/>
                </a:solidFill>
              </a:rPr>
              <a:t>                       c.  Passive Stretching of soft tissues. </a:t>
            </a:r>
          </a:p>
          <a:p>
            <a:endParaRPr lang="en-IN" dirty="0"/>
          </a:p>
        </p:txBody>
      </p:sp>
      <p:sp>
        <p:nvSpPr>
          <p:cNvPr id="4" name="Rectangle 3"/>
          <p:cNvSpPr/>
          <p:nvPr/>
        </p:nvSpPr>
        <p:spPr>
          <a:xfrm>
            <a:off x="3707916" y="3244334"/>
            <a:ext cx="4507421" cy="3323987"/>
          </a:xfrm>
          <a:prstGeom prst="rect">
            <a:avLst/>
          </a:prstGeom>
        </p:spPr>
        <p:txBody>
          <a:bodyPr wrap="square">
            <a:spAutoFit/>
          </a:bodyPr>
          <a:lstStyle/>
          <a:p>
            <a:endParaRPr lang="en-US" dirty="0" smtClean="0">
              <a:solidFill>
                <a:srgbClr val="FFFFFF"/>
              </a:solidFill>
              <a:latin typeface="Calibri" pitchFamily="34" charset="0"/>
            </a:endParaRPr>
          </a:p>
          <a:p>
            <a:endParaRPr lang="en-US" dirty="0" smtClean="0">
              <a:solidFill>
                <a:srgbClr val="FFFFFF"/>
              </a:solidFill>
              <a:latin typeface="Calibri" pitchFamily="34" charset="0"/>
            </a:endParaRPr>
          </a:p>
          <a:p>
            <a:endParaRPr lang="en-US" dirty="0" smtClean="0">
              <a:solidFill>
                <a:srgbClr val="FFFFFF"/>
              </a:solidFill>
              <a:latin typeface="Calibri" pitchFamily="34" charset="0"/>
            </a:endParaRPr>
          </a:p>
          <a:p>
            <a:endParaRPr lang="en-US" dirty="0" smtClean="0">
              <a:solidFill>
                <a:srgbClr val="FFFFFF"/>
              </a:solidFill>
              <a:latin typeface="Calibri" pitchFamily="34" charset="0"/>
            </a:endParaRPr>
          </a:p>
          <a:p>
            <a:endParaRPr lang="en-US" dirty="0" smtClean="0">
              <a:solidFill>
                <a:srgbClr val="FFFFFF"/>
              </a:solidFill>
              <a:latin typeface="Calibri" pitchFamily="34" charset="0"/>
            </a:endParaRPr>
          </a:p>
          <a:p>
            <a:endParaRPr lang="en-US" dirty="0" smtClean="0">
              <a:solidFill>
                <a:srgbClr val="FFFFFF"/>
              </a:solidFill>
              <a:latin typeface="Calibri" pitchFamily="34" charset="0"/>
            </a:endParaRPr>
          </a:p>
          <a:p>
            <a:endParaRPr lang="en-US" dirty="0" smtClean="0">
              <a:solidFill>
                <a:srgbClr val="FFFFFF"/>
              </a:solidFill>
              <a:latin typeface="Calibri" pitchFamily="34" charset="0"/>
            </a:endParaRPr>
          </a:p>
          <a:p>
            <a:endParaRPr lang="en-US" dirty="0" smtClean="0">
              <a:solidFill>
                <a:srgbClr val="FFFFFF"/>
              </a:solidFill>
              <a:latin typeface="Calibri" pitchFamily="34" charset="0"/>
            </a:endParaRPr>
          </a:p>
          <a:p>
            <a:endParaRPr lang="en-US" dirty="0" smtClean="0">
              <a:solidFill>
                <a:srgbClr val="FFFFFF"/>
              </a:solidFill>
              <a:latin typeface="Calibri" pitchFamily="34" charset="0"/>
            </a:endParaRPr>
          </a:p>
          <a:p>
            <a:endParaRPr lang="en-US" dirty="0" smtClean="0">
              <a:solidFill>
                <a:srgbClr val="FFFFFF"/>
              </a:solidFill>
              <a:latin typeface="Calibri" pitchFamily="34" charset="0"/>
            </a:endParaRPr>
          </a:p>
          <a:p>
            <a:endParaRPr lang="en-US" dirty="0" smtClean="0">
              <a:solidFill>
                <a:srgbClr val="FFFFFF"/>
              </a:solidFill>
              <a:latin typeface="Calibri" pitchFamily="34" charset="0"/>
            </a:endParaRPr>
          </a:p>
          <a:p>
            <a:r>
              <a:rPr lang="en-US" sz="1200" dirty="0" smtClean="0">
                <a:solidFill>
                  <a:srgbClr val="FFFFFF"/>
                </a:solidFill>
                <a:latin typeface="Calibri" pitchFamily="34" charset="0"/>
              </a:rPr>
              <a:t>                                                                                              </a:t>
            </a:r>
            <a:r>
              <a:rPr lang="en-US" sz="1200" dirty="0" err="1" smtClean="0">
                <a:solidFill>
                  <a:srgbClr val="FFFFFF"/>
                </a:solidFill>
                <a:latin typeface="Calibri" pitchFamily="34" charset="0"/>
              </a:rPr>
              <a:t>contd</a:t>
            </a:r>
            <a:r>
              <a:rPr lang="en-US" sz="1200" dirty="0" smtClean="0">
                <a:solidFill>
                  <a:srgbClr val="FFFFFF"/>
                </a:solidFill>
                <a:latin typeface="Calibri" pitchFamily="34" charset="0"/>
              </a:rPr>
              <a:t>……………….</a:t>
            </a:r>
            <a:endParaRPr lang="en-IN" sz="1200" b="1" dirty="0">
              <a:solidFill>
                <a:srgbClr val="FFFFFF"/>
              </a:solidFill>
            </a:endParaRPr>
          </a:p>
        </p:txBody>
      </p:sp>
      <p:pic>
        <p:nvPicPr>
          <p:cNvPr id="6" name="Picture 5" descr="stretchingsmall.jpg"/>
          <p:cNvPicPr>
            <a:picLocks noChangeAspect="1"/>
          </p:cNvPicPr>
          <p:nvPr/>
        </p:nvPicPr>
        <p:blipFill>
          <a:blip r:embed="rId2"/>
          <a:stretch>
            <a:fillRect/>
          </a:stretch>
        </p:blipFill>
        <p:spPr>
          <a:xfrm>
            <a:off x="5572132" y="4357694"/>
            <a:ext cx="2962268" cy="2419624"/>
          </a:xfrm>
          <a:prstGeom prst="rect">
            <a:avLst/>
          </a:prstGeom>
        </p:spPr>
      </p:pic>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928662" y="1214423"/>
            <a:ext cx="7286676" cy="4608154"/>
          </a:xfrm>
        </p:spPr>
        <p:txBody>
          <a:bodyPr/>
          <a:lstStyle/>
          <a:p>
            <a:pPr marL="457200" indent="-457200">
              <a:buNone/>
            </a:pPr>
            <a:r>
              <a:rPr lang="en-US" dirty="0" smtClean="0">
                <a:solidFill>
                  <a:srgbClr val="FFFFFF"/>
                </a:solidFill>
              </a:rPr>
              <a:t>c.  </a:t>
            </a:r>
            <a:r>
              <a:rPr lang="en-US" u="sng" dirty="0" smtClean="0">
                <a:solidFill>
                  <a:srgbClr val="FFFFFF"/>
                </a:solidFill>
              </a:rPr>
              <a:t>Therapeutic </a:t>
            </a:r>
            <a:r>
              <a:rPr lang="en-US" u="sng" dirty="0" err="1" smtClean="0">
                <a:solidFill>
                  <a:srgbClr val="FFFFFF"/>
                </a:solidFill>
              </a:rPr>
              <a:t>Excercises</a:t>
            </a:r>
            <a:r>
              <a:rPr lang="en-US" u="sng" dirty="0" smtClean="0">
                <a:solidFill>
                  <a:srgbClr val="FFFFFF"/>
                </a:solidFill>
              </a:rPr>
              <a:t> </a:t>
            </a:r>
            <a:r>
              <a:rPr lang="en-US" dirty="0" smtClean="0">
                <a:solidFill>
                  <a:srgbClr val="FFFFFF"/>
                </a:solidFill>
              </a:rPr>
              <a:t>:-</a:t>
            </a:r>
          </a:p>
          <a:p>
            <a:pPr marL="457200" indent="-457200">
              <a:buNone/>
            </a:pPr>
            <a:r>
              <a:rPr lang="en-US" dirty="0" smtClean="0">
                <a:solidFill>
                  <a:srgbClr val="FFFFFF"/>
                </a:solidFill>
              </a:rPr>
              <a:t>                                                     </a:t>
            </a:r>
            <a:r>
              <a:rPr lang="en-US" sz="1400" dirty="0" smtClean="0">
                <a:solidFill>
                  <a:srgbClr val="FFFFFF"/>
                </a:solidFill>
              </a:rPr>
              <a:t>These are the set of exercises performed by the patient in order to bring the therapeutic effects. These exercises are as follows –</a:t>
            </a:r>
          </a:p>
          <a:p>
            <a:pPr marL="457200" indent="-457200">
              <a:buNone/>
            </a:pPr>
            <a:r>
              <a:rPr lang="en-US" sz="1400" dirty="0" smtClean="0">
                <a:solidFill>
                  <a:srgbClr val="FFFFFF"/>
                </a:solidFill>
              </a:rPr>
              <a:t>i.   Breathing Exercises .</a:t>
            </a:r>
          </a:p>
          <a:p>
            <a:pPr marL="457200" indent="-457200">
              <a:buNone/>
            </a:pPr>
            <a:r>
              <a:rPr lang="en-US" sz="1400" dirty="0" smtClean="0">
                <a:solidFill>
                  <a:srgbClr val="FFFFFF"/>
                </a:solidFill>
              </a:rPr>
              <a:t>ii.   Balance &amp; Co-ordination Exercises .</a:t>
            </a:r>
          </a:p>
          <a:p>
            <a:pPr marL="457200" indent="-457200">
              <a:buNone/>
            </a:pPr>
            <a:r>
              <a:rPr lang="en-US" sz="1400" dirty="0" smtClean="0">
                <a:solidFill>
                  <a:srgbClr val="FFFFFF"/>
                </a:solidFill>
              </a:rPr>
              <a:t>iii.   Gait Training .</a:t>
            </a:r>
          </a:p>
          <a:p>
            <a:pPr marL="457200" indent="-457200">
              <a:buNone/>
            </a:pPr>
            <a:r>
              <a:rPr lang="en-US" sz="1400" dirty="0" smtClean="0">
                <a:solidFill>
                  <a:srgbClr val="FFFFFF"/>
                </a:solidFill>
              </a:rPr>
              <a:t>iv.   Strengthening Exercises .</a:t>
            </a:r>
          </a:p>
          <a:p>
            <a:pPr marL="457200" indent="-457200">
              <a:buNone/>
            </a:pPr>
            <a:r>
              <a:rPr lang="en-US" sz="1400" dirty="0" smtClean="0">
                <a:solidFill>
                  <a:srgbClr val="FFFFFF"/>
                </a:solidFill>
              </a:rPr>
              <a:t>v.   Mobilization Exercises .</a:t>
            </a:r>
          </a:p>
          <a:p>
            <a:pPr marL="457200" indent="-457200">
              <a:buNone/>
            </a:pPr>
            <a:r>
              <a:rPr lang="en-US" sz="1400" dirty="0" smtClean="0">
                <a:solidFill>
                  <a:srgbClr val="FFFFFF"/>
                </a:solidFill>
              </a:rPr>
              <a:t>vi.   Endurance Exercises .</a:t>
            </a:r>
          </a:p>
          <a:p>
            <a:pPr marL="457200" indent="-457200">
              <a:buNone/>
            </a:pPr>
            <a:r>
              <a:rPr lang="en-US" sz="1400" dirty="0" smtClean="0">
                <a:solidFill>
                  <a:srgbClr val="FFFFFF"/>
                </a:solidFill>
              </a:rPr>
              <a:t>vii.   Stretching Exercises .</a:t>
            </a:r>
            <a:endParaRPr lang="en-IN" sz="1400" dirty="0">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5357826"/>
            <a:ext cx="6500858" cy="428628"/>
          </a:xfrm>
        </p:spPr>
        <p:txBody>
          <a:bodyPr>
            <a:normAutofit/>
          </a:bodyPr>
          <a:lstStyle/>
          <a:p>
            <a:pPr algn="ctr"/>
            <a:r>
              <a:rPr lang="en-US" sz="2000" b="1" u="sng" dirty="0" smtClean="0">
                <a:solidFill>
                  <a:srgbClr val="FFFFFF"/>
                </a:solidFill>
              </a:rPr>
              <a:t>Breathing Exercise</a:t>
            </a:r>
            <a:endParaRPr lang="en-IN" sz="2000" b="1" u="sng" dirty="0">
              <a:solidFill>
                <a:srgbClr val="FFFFFF"/>
              </a:solidFill>
            </a:endParaRPr>
          </a:p>
        </p:txBody>
      </p:sp>
      <p:pic>
        <p:nvPicPr>
          <p:cNvPr id="4" name="Content Placeholder 3" descr="breathing exercise.JPG"/>
          <p:cNvPicPr>
            <a:picLocks noGrp="1" noChangeAspect="1"/>
          </p:cNvPicPr>
          <p:nvPr>
            <p:ph idx="1"/>
          </p:nvPr>
        </p:nvPicPr>
        <p:blipFill>
          <a:blip r:embed="rId2" cstate="print"/>
          <a:stretch>
            <a:fillRect/>
          </a:stretch>
        </p:blipFill>
        <p:spPr>
          <a:xfrm>
            <a:off x="1785918" y="571480"/>
            <a:ext cx="5524538" cy="414340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amond/>
  </p:transition>
  <p:timing>
    <p:tnLst>
      <p:par>
        <p:cTn id="1" dur="indefinite" restart="never" nodeType="tmRoot"/>
      </p:par>
    </p:tnLst>
  </p:timing>
</p:sld>
</file>

<file path=ppt/theme/theme1.xml><?xml version="1.0" encoding="utf-8"?>
<a:theme xmlns:a="http://schemas.openxmlformats.org/drawingml/2006/main" name="Theme3">
  <a:themeElements>
    <a:clrScheme name="Custom 8">
      <a:dk1>
        <a:sysClr val="windowText" lastClr="000000"/>
      </a:dk1>
      <a:lt1>
        <a:srgbClr val="FF9090"/>
      </a:lt1>
      <a:dk2>
        <a:srgbClr val="430000"/>
      </a:dk2>
      <a:lt2>
        <a:srgbClr val="300000"/>
      </a:lt2>
      <a:accent1>
        <a:srgbClr val="E91201"/>
      </a:accent1>
      <a:accent2>
        <a:srgbClr val="FF6262"/>
      </a:accent2>
      <a:accent3>
        <a:srgbClr val="FF8000"/>
      </a:accent3>
      <a:accent4>
        <a:srgbClr val="9D0F5A"/>
      </a:accent4>
      <a:accent5>
        <a:srgbClr val="EA44C9"/>
      </a:accent5>
      <a:accent6>
        <a:srgbClr val="D21578"/>
      </a:accent6>
      <a:hlink>
        <a:srgbClr val="00B5CE"/>
      </a:hlink>
      <a:folHlink>
        <a:srgbClr val="E17100"/>
      </a:folHlink>
    </a:clrScheme>
    <a:fontScheme name="Moonlight">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onlight">
      <a:fillStyleLst>
        <a:solidFill>
          <a:schemeClr val="phClr"/>
        </a:solidFill>
        <a:gradFill rotWithShape="1">
          <a:gsLst>
            <a:gs pos="0">
              <a:schemeClr val="phClr">
                <a:tint val="90000"/>
                <a:satMod val="150000"/>
              </a:schemeClr>
            </a:gs>
            <a:gs pos="35000">
              <a:schemeClr val="phClr">
                <a:tint val="80000"/>
                <a:satMod val="200000"/>
              </a:schemeClr>
            </a:gs>
            <a:gs pos="100000">
              <a:schemeClr val="phClr">
                <a:tint val="75000"/>
                <a:satMod val="250000"/>
              </a:schemeClr>
            </a:gs>
          </a:gsLst>
          <a:path path="rect">
            <a:fillToRect l="100000" t="100000"/>
          </a:path>
        </a:gradFill>
        <a:gradFill rotWithShape="1">
          <a:gsLst>
            <a:gs pos="0">
              <a:schemeClr val="phClr">
                <a:shade val="60000"/>
                <a:satMod val="150000"/>
              </a:schemeClr>
            </a:gs>
            <a:gs pos="80000">
              <a:schemeClr val="phClr">
                <a:shade val="100000"/>
                <a:satMod val="130000"/>
              </a:schemeClr>
            </a:gs>
            <a:gs pos="100000">
              <a:schemeClr val="phClr">
                <a:tint val="90000"/>
                <a:shade val="100000"/>
                <a:satMod val="115000"/>
              </a:schemeClr>
            </a:gs>
          </a:gsLst>
          <a:path path="circle">
            <a:fillToRect l="50000" t="50000" r="50000" b="50000"/>
          </a:path>
        </a:gradFill>
      </a:fillStyleLst>
      <a:lnStyleLst>
        <a:ln w="6350" cap="flat" cmpd="sng" algn="ctr">
          <a:solidFill>
            <a:schemeClr val="phClr">
              <a:shade val="95000"/>
              <a:satMod val="115000"/>
            </a:schemeClr>
          </a:solidFill>
          <a:prstDash val="solid"/>
        </a:ln>
        <a:ln w="12700" cap="flat" cmpd="sng" algn="ctr">
          <a:solidFill>
            <a:schemeClr val="phClr">
              <a:satMod val="110000"/>
            </a:schemeClr>
          </a:solidFill>
          <a:prstDash val="solid"/>
        </a:ln>
        <a:ln w="25400" cap="flat" cmpd="sng" algn="ctr">
          <a:solidFill>
            <a:schemeClr val="phClr">
              <a:shade val="90000"/>
              <a:satMod val="115000"/>
            </a:schemeClr>
          </a:solidFill>
          <a:prstDash val="solid"/>
        </a:ln>
      </a:lnStyleLst>
      <a:effectStyleLst>
        <a:effectStyle>
          <a:effectLst>
            <a:outerShdw blurRad="50800" dist="25400" dir="5400000" sx="101000" sy="101000" algn="ctr" rotWithShape="0">
              <a:srgbClr val="000000">
                <a:alpha val="60000"/>
              </a:srgbClr>
            </a:outerShdw>
          </a:effectLst>
        </a:effectStyle>
        <a:effectStyle>
          <a:effectLst>
            <a:innerShdw blurRad="76200" dist="25400" dir="13500000">
              <a:srgbClr val="000000">
                <a:alpha val="60000"/>
              </a:srgbClr>
            </a:innerShdw>
          </a:effectLst>
          <a:scene3d>
            <a:camera prst="orthographicFront">
              <a:rot lat="0" lon="0" rev="0"/>
            </a:camera>
            <a:lightRig rig="balanced" dir="tl">
              <a:rot lat="0" lon="0" rev="4200000"/>
            </a:lightRig>
          </a:scene3d>
          <a:sp3d>
            <a:bevelT w="25400" h="12700" prst="softRound"/>
          </a:sp3d>
        </a:effectStyle>
        <a:effectStyle>
          <a:effectLst>
            <a:innerShdw blurRad="76200" dist="25400" dir="13500000">
              <a:srgbClr val="000000">
                <a:alpha val="60000"/>
              </a:srgbClr>
            </a:innerShdw>
            <a:softEdge rad="31750"/>
          </a:effectLst>
        </a:effectStyle>
      </a:effectStyleLst>
      <a:bgFillStyleLst>
        <a:solidFill>
          <a:schemeClr val="phClr"/>
        </a:solidFill>
        <a:gradFill rotWithShape="1">
          <a:gsLst>
            <a:gs pos="0">
              <a:schemeClr val="phClr">
                <a:lumMod val="90000"/>
              </a:schemeClr>
            </a:gs>
            <a:gs pos="30000">
              <a:schemeClr val="phClr">
                <a:lumMod val="75000"/>
              </a:schemeClr>
            </a:gs>
            <a:gs pos="100000">
              <a:schemeClr val="phClr">
                <a:lumMod val="10000"/>
              </a:schemeClr>
            </a:gs>
          </a:gsLst>
          <a:path path="circle">
            <a:fillToRect l="50000" t="50000" r="50000" b="50000"/>
          </a:path>
        </a:gradFill>
        <a:gradFill rotWithShape="1">
          <a:gsLst>
            <a:gs pos="0">
              <a:schemeClr val="phClr">
                <a:lumMod val="90000"/>
              </a:schemeClr>
            </a:gs>
            <a:gs pos="30000">
              <a:schemeClr val="phClr">
                <a:lumMod val="75000"/>
              </a:schemeClr>
            </a:gs>
            <a:gs pos="100000">
              <a:schemeClr val="phClr">
                <a:lumMod val="10000"/>
              </a:schemeClr>
            </a:gs>
          </a:gsLst>
          <a:path path="rect">
            <a:fillToRect l="100000" t="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808</TotalTime>
  <Words>2503</Words>
  <Application>Microsoft Office PowerPoint</Application>
  <PresentationFormat>On-screen Show (4:3)</PresentationFormat>
  <Paragraphs>247</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Theme3</vt:lpstr>
      <vt:lpstr>PHYSIOTHERAPY   ARVIND KUMAR LECTURER  IN PHYSIOTHERAPY DEPARTMENT OF PHYSICAL MEDICINE AND REHABILITATION KGMU, LUCKNOW   </vt:lpstr>
      <vt:lpstr>INTRODUCTION</vt:lpstr>
      <vt:lpstr>Slide 3</vt:lpstr>
      <vt:lpstr>              EXERCISE THERAPY     </vt:lpstr>
      <vt:lpstr>Slide 5</vt:lpstr>
      <vt:lpstr>Active movements</vt:lpstr>
      <vt:lpstr>Slide 7</vt:lpstr>
      <vt:lpstr>Slide 8</vt:lpstr>
      <vt:lpstr>Breathing Exercise</vt:lpstr>
      <vt:lpstr>Balance &amp; Co-ordination Exercise</vt:lpstr>
      <vt:lpstr>Gait Training</vt:lpstr>
      <vt:lpstr>Strengthening Exercises</vt:lpstr>
      <vt:lpstr>Mobilization Exercise of shoulder jt</vt:lpstr>
      <vt:lpstr>Endurance Exercises</vt:lpstr>
      <vt:lpstr>Stretching Exercises</vt:lpstr>
      <vt:lpstr>             ELECTROTHERAPY     </vt:lpstr>
      <vt:lpstr>Slide 17</vt:lpstr>
      <vt:lpstr>Short Wave Diathermy</vt:lpstr>
      <vt:lpstr>Slide 19</vt:lpstr>
      <vt:lpstr>Interferential Therapy</vt:lpstr>
      <vt:lpstr>Slide 21</vt:lpstr>
      <vt:lpstr>Infra Red Radiation</vt:lpstr>
      <vt:lpstr>ULTRA-VOILET RADIATION</vt:lpstr>
      <vt:lpstr>Slide 24</vt:lpstr>
      <vt:lpstr>Slide 25</vt:lpstr>
      <vt:lpstr>Slide 26</vt:lpstr>
      <vt:lpstr>Ultra- Sound Therapy</vt:lpstr>
      <vt:lpstr>MASSAGE</vt:lpstr>
      <vt:lpstr>Slide 29</vt:lpstr>
      <vt:lpstr>Slide 30</vt:lpstr>
      <vt:lpstr>Massage</vt:lpstr>
      <vt:lpstr>THERMOTHERAPY</vt:lpstr>
      <vt:lpstr>Slide 33</vt:lpstr>
      <vt:lpstr>Paraffin Wax Bath</vt:lpstr>
      <vt:lpstr>Slide 35</vt:lpstr>
      <vt:lpstr>Slide 36</vt:lpstr>
      <vt:lpstr>Slide 37</vt:lpstr>
      <vt:lpstr>Ice Pack</vt:lpstr>
      <vt:lpstr>HYDROTHERAPY</vt:lpstr>
      <vt:lpstr>Slide 40</vt:lpstr>
      <vt:lpstr>Slide 41</vt:lpstr>
      <vt:lpstr>Hydrotherapy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PHYSIOTHREAPY</dc:title>
  <dc:creator>a</dc:creator>
  <cp:lastModifiedBy>oem</cp:lastModifiedBy>
  <cp:revision>211</cp:revision>
  <dcterms:created xsi:type="dcterms:W3CDTF">2009-05-22T13:50:43Z</dcterms:created>
  <dcterms:modified xsi:type="dcterms:W3CDTF">2015-01-22T07:50:20Z</dcterms:modified>
</cp:coreProperties>
</file>