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9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DF63FC02-3D87-4295-8A55-CD7EA765DA5E}">
          <p14:sldIdLst>
            <p14:sldId id="256"/>
            <p14:sldId id="257"/>
            <p14:sldId id="258"/>
            <p14:sldId id="259"/>
            <p14:sldId id="260"/>
          </p14:sldIdLst>
        </p14:section>
        <p14:section name="Untitled Section" id="{7A828EAA-26D0-4C4E-884E-2CBB6A30CC09}">
          <p14:sldIdLst>
            <p14:sldId id="261"/>
            <p14:sldId id="262"/>
            <p14:sldId id="263"/>
            <p14:sldId id="264"/>
            <p14:sldId id="270"/>
            <p14:sldId id="265"/>
            <p14:sldId id="269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C53-66DC-4E61-9526-4FE88710E0B8}" type="datetimeFigureOut">
              <a:rPr lang="en-IN" smtClean="0"/>
              <a:pPr/>
              <a:t>04-02-2015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510957-C653-4CAF-9388-9030D8B2CF0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C53-66DC-4E61-9526-4FE88710E0B8}" type="datetimeFigureOut">
              <a:rPr lang="en-IN" smtClean="0"/>
              <a:pPr/>
              <a:t>04-02-2015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0957-C653-4CAF-9388-9030D8B2CF0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510957-C653-4CAF-9388-9030D8B2CF0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C53-66DC-4E61-9526-4FE88710E0B8}" type="datetimeFigureOut">
              <a:rPr lang="en-IN" smtClean="0"/>
              <a:pPr/>
              <a:t>04-02-2015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C53-66DC-4E61-9526-4FE88710E0B8}" type="datetimeFigureOut">
              <a:rPr lang="en-IN" smtClean="0"/>
              <a:pPr/>
              <a:t>04-02-2015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C510957-C653-4CAF-9388-9030D8B2CF0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C53-66DC-4E61-9526-4FE88710E0B8}" type="datetimeFigureOut">
              <a:rPr lang="en-IN" smtClean="0"/>
              <a:pPr/>
              <a:t>04-02-2015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510957-C653-4CAF-9388-9030D8B2CF0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646C53-66DC-4E61-9526-4FE88710E0B8}" type="datetimeFigureOut">
              <a:rPr lang="en-IN" smtClean="0"/>
              <a:pPr/>
              <a:t>04-02-2015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0957-C653-4CAF-9388-9030D8B2CF0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C53-66DC-4E61-9526-4FE88710E0B8}" type="datetimeFigureOut">
              <a:rPr lang="en-IN" smtClean="0"/>
              <a:pPr/>
              <a:t>04-02-2015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510957-C653-4CAF-9388-9030D8B2CF0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C53-66DC-4E61-9526-4FE88710E0B8}" type="datetimeFigureOut">
              <a:rPr lang="en-IN" smtClean="0"/>
              <a:pPr/>
              <a:t>04-02-2015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510957-C653-4CAF-9388-9030D8B2CF0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C53-66DC-4E61-9526-4FE88710E0B8}" type="datetimeFigureOut">
              <a:rPr lang="en-IN" smtClean="0"/>
              <a:pPr/>
              <a:t>04-02-2015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510957-C653-4CAF-9388-9030D8B2CF0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510957-C653-4CAF-9388-9030D8B2CF0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C53-66DC-4E61-9526-4FE88710E0B8}" type="datetimeFigureOut">
              <a:rPr lang="en-IN" smtClean="0"/>
              <a:pPr/>
              <a:t>04-02-2015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C510957-C653-4CAF-9388-9030D8B2CF0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646C53-66DC-4E61-9526-4FE88710E0B8}" type="datetimeFigureOut">
              <a:rPr lang="en-IN" smtClean="0"/>
              <a:pPr/>
              <a:t>04-02-2015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646C53-66DC-4E61-9526-4FE88710E0B8}" type="datetimeFigureOut">
              <a:rPr lang="en-IN" smtClean="0"/>
              <a:pPr/>
              <a:t>04-02-2015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510957-C653-4CAF-9388-9030D8B2CF0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PROF. A. K. SAKSENA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b="1" dirty="0" smtClean="0"/>
              <a:t>ADRENERGIC RECEPTORS AND DRUGS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8164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ADRENERGIC DRUGS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Amphetamine- </a:t>
            </a:r>
            <a:r>
              <a:rPr lang="en-US" sz="2800" b="1" dirty="0">
                <a:sym typeface="Wingdings" pitchFamily="2" charset="2"/>
              </a:rPr>
              <a:t>(</a:t>
            </a:r>
            <a:r>
              <a:rPr lang="en-US" sz="2800" b="1" dirty="0" smtClean="0"/>
              <a:t>Meth/</a:t>
            </a:r>
            <a:r>
              <a:rPr lang="en-US" sz="2800" b="1" dirty="0" err="1" smtClean="0"/>
              <a:t>Dextro</a:t>
            </a:r>
            <a:r>
              <a:rPr lang="en-US" sz="2800" b="1" dirty="0" smtClean="0"/>
              <a:t>/ Methylphenidate</a:t>
            </a:r>
            <a:r>
              <a:rPr lang="en-US" sz="2800" b="1" dirty="0"/>
              <a:t>)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All act</a:t>
            </a:r>
            <a:r>
              <a:rPr lang="en-US" sz="2800" dirty="0" smtClean="0"/>
              <a:t> </a:t>
            </a:r>
            <a:r>
              <a:rPr lang="en-US" sz="2800" dirty="0"/>
              <a:t>by direct and by </a:t>
            </a:r>
            <a:r>
              <a:rPr lang="en-US" sz="2800" dirty="0" smtClean="0"/>
              <a:t>releasing NTs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Prominent </a:t>
            </a:r>
            <a:r>
              <a:rPr lang="en-US" sz="2800" dirty="0"/>
              <a:t>CNS effects:- ↑alertness, ↓sleep,</a:t>
            </a:r>
          </a:p>
          <a:p>
            <a:pPr marL="0" indent="0">
              <a:buNone/>
            </a:pPr>
            <a:r>
              <a:rPr lang="en-US" sz="2800"/>
              <a:t> </a:t>
            </a:r>
            <a:r>
              <a:rPr lang="en-US" sz="2800" smtClean="0"/>
              <a:t>		</a:t>
            </a:r>
            <a:r>
              <a:rPr lang="en-US" sz="2800" smtClean="0"/>
              <a:t>↑ </a:t>
            </a:r>
            <a:r>
              <a:rPr lang="en-US" sz="2800" dirty="0" smtClean="0"/>
              <a:t>concentration</a:t>
            </a:r>
            <a:r>
              <a:rPr lang="en-US" sz="2800" dirty="0"/>
              <a:t>, generalized </a:t>
            </a:r>
            <a:r>
              <a:rPr lang="en-US" sz="2800" dirty="0" smtClean="0"/>
              <a:t>stimulation,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Suppression </a:t>
            </a:r>
            <a:r>
              <a:rPr lang="en-US" sz="2800" dirty="0"/>
              <a:t>of appetite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Respiratory </a:t>
            </a:r>
            <a:r>
              <a:rPr lang="en-US" sz="2800" dirty="0"/>
              <a:t>stimulation in </a:t>
            </a:r>
            <a:r>
              <a:rPr lang="en-US" sz="2800" dirty="0" err="1" smtClean="0"/>
              <a:t>Hypno</a:t>
            </a:r>
            <a:r>
              <a:rPr lang="en-US" sz="2800" dirty="0" smtClean="0"/>
              <a:t>-sedative poisoning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Banned </a:t>
            </a:r>
            <a:r>
              <a:rPr lang="en-US" sz="2800" dirty="0"/>
              <a:t>drugs- athletes.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914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b="1" dirty="0"/>
              <a:t>ADRENERGIC DRUGS (</a:t>
            </a:r>
            <a:r>
              <a:rPr lang="en-US" b="1" dirty="0" smtClean="0"/>
              <a:t>contd</a:t>
            </a:r>
            <a:r>
              <a:rPr lang="en-US" b="1" dirty="0"/>
              <a:t>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Fenfluramine</a:t>
            </a:r>
            <a:r>
              <a:rPr lang="en-US" sz="2400" b="1" dirty="0" smtClean="0"/>
              <a:t>:-</a:t>
            </a:r>
            <a:r>
              <a:rPr lang="en-US" dirty="0" smtClean="0"/>
              <a:t>↓ </a:t>
            </a:r>
            <a:r>
              <a:rPr lang="en-US" dirty="0"/>
              <a:t>appetite, </a:t>
            </a:r>
            <a:r>
              <a:rPr lang="en-US" dirty="0" smtClean="0"/>
              <a:t>sedation,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loss </a:t>
            </a:r>
            <a:r>
              <a:rPr lang="en-US" dirty="0"/>
              <a:t>of </a:t>
            </a:r>
            <a:r>
              <a:rPr lang="en-US" dirty="0" smtClean="0"/>
              <a:t>libido(5-HT </a:t>
            </a:r>
            <a:r>
              <a:rPr lang="en-US" dirty="0"/>
              <a:t>mech.)</a:t>
            </a:r>
          </a:p>
          <a:p>
            <a:pPr marL="0" indent="0">
              <a:buNone/>
            </a:pPr>
            <a:r>
              <a:rPr lang="en-US" sz="2400" b="1" dirty="0" err="1"/>
              <a:t>Sibutramine</a:t>
            </a:r>
            <a:r>
              <a:rPr lang="en-US" sz="2400" b="1" dirty="0"/>
              <a:t>:- </a:t>
            </a:r>
            <a:r>
              <a:rPr lang="en-US" sz="2400" b="1" dirty="0" smtClean="0"/>
              <a:t>  </a:t>
            </a:r>
            <a:r>
              <a:rPr lang="en-US" dirty="0" smtClean="0"/>
              <a:t>Both </a:t>
            </a:r>
            <a:r>
              <a:rPr lang="en-US" dirty="0"/>
              <a:t>NA/5-HT, </a:t>
            </a:r>
            <a:r>
              <a:rPr lang="en-US" dirty="0" smtClean="0"/>
              <a:t>(S/E mood </a:t>
            </a:r>
            <a:r>
              <a:rPr lang="en-US" dirty="0"/>
              <a:t>swings)</a:t>
            </a:r>
          </a:p>
          <a:p>
            <a:pPr marL="0" indent="0">
              <a:buNone/>
            </a:pPr>
            <a:r>
              <a:rPr lang="en-US" sz="2400" b="1" dirty="0" err="1" smtClean="0"/>
              <a:t>Naphzoline</a:t>
            </a:r>
            <a:r>
              <a:rPr lang="en-US" sz="2400" b="1" dirty="0" smtClean="0"/>
              <a:t> </a:t>
            </a:r>
            <a:r>
              <a:rPr lang="en-US" dirty="0" smtClean="0"/>
              <a:t>            As nasal decongestant (</a:t>
            </a:r>
            <a:r>
              <a:rPr lang="el-GR" dirty="0" smtClean="0"/>
              <a:t>α</a:t>
            </a:r>
            <a:r>
              <a:rPr lang="en-US" dirty="0" smtClean="0"/>
              <a:t>1)</a:t>
            </a:r>
          </a:p>
          <a:p>
            <a:pPr marL="0" indent="0">
              <a:buNone/>
            </a:pPr>
            <a:r>
              <a:rPr lang="en-US" sz="2400" b="1" dirty="0" err="1" smtClean="0"/>
              <a:t>Oxymetazoline</a:t>
            </a:r>
            <a:r>
              <a:rPr lang="en-US" b="1" dirty="0" smtClean="0"/>
              <a:t> </a:t>
            </a:r>
            <a:r>
              <a:rPr lang="en-US" dirty="0" smtClean="0"/>
              <a:t>     Mucosal necrosis &amp; systemic S/E </a:t>
            </a:r>
          </a:p>
          <a:p>
            <a:pPr marL="0" indent="0">
              <a:buNone/>
            </a:pPr>
            <a:r>
              <a:rPr lang="en-US" sz="2400" b="1" dirty="0" err="1" smtClean="0"/>
              <a:t>Xylometazoline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Salbutamol, </a:t>
            </a:r>
            <a:r>
              <a:rPr lang="en-US" sz="2400" b="1" dirty="0" err="1" smtClean="0"/>
              <a:t>Terbutaline</a:t>
            </a:r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en-US" dirty="0" smtClean="0"/>
              <a:t>Selective </a:t>
            </a:r>
            <a:r>
              <a:rPr lang="el-GR" dirty="0" smtClean="0"/>
              <a:t>β</a:t>
            </a:r>
            <a:r>
              <a:rPr lang="en-US" dirty="0" smtClean="0"/>
              <a:t>2, TBT</a:t>
            </a:r>
          </a:p>
          <a:p>
            <a:pPr marL="0" indent="0">
              <a:buNone/>
            </a:pPr>
            <a:r>
              <a:rPr lang="en-US" sz="2400" b="1" dirty="0" err="1" smtClean="0"/>
              <a:t>Salmeterol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Bambuterol</a:t>
            </a:r>
            <a:r>
              <a:rPr lang="en-US" sz="2400" dirty="0" smtClean="0"/>
              <a:t>      </a:t>
            </a:r>
            <a:r>
              <a:rPr lang="en-US" dirty="0" smtClean="0"/>
              <a:t>Palpitation (</a:t>
            </a:r>
            <a:r>
              <a:rPr lang="el-GR" dirty="0" smtClean="0"/>
              <a:t>β</a:t>
            </a:r>
            <a:r>
              <a:rPr lang="en-US" dirty="0" smtClean="0"/>
              <a:t>1),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Tremors (</a:t>
            </a:r>
            <a:r>
              <a:rPr lang="el-GR" dirty="0" smtClean="0"/>
              <a:t>β</a:t>
            </a:r>
            <a:r>
              <a:rPr lang="en-US" dirty="0" smtClean="0"/>
              <a:t>2)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998797" y="3264024"/>
            <a:ext cx="182878" cy="100811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ight Brace 4"/>
          <p:cNvSpPr/>
          <p:nvPr/>
        </p:nvSpPr>
        <p:spPr>
          <a:xfrm>
            <a:off x="4499992" y="4797152"/>
            <a:ext cx="155448" cy="57606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7941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b="1" dirty="0"/>
              <a:t>ADRENERGIC DRUGS (</a:t>
            </a:r>
            <a:r>
              <a:rPr lang="en-US" b="1" dirty="0" smtClean="0"/>
              <a:t>contd</a:t>
            </a:r>
            <a:r>
              <a:rPr lang="en-US" b="1" dirty="0"/>
              <a:t>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Isoxsuprine</a:t>
            </a:r>
            <a:r>
              <a:rPr lang="en-US" sz="2800" b="1" dirty="0"/>
              <a:t>:- </a:t>
            </a:r>
            <a:r>
              <a:rPr lang="el-GR" sz="2800" dirty="0"/>
              <a:t>β</a:t>
            </a:r>
            <a:r>
              <a:rPr lang="en-US" sz="2800" dirty="0"/>
              <a:t>2- uterus→ Relaxation</a:t>
            </a:r>
          </a:p>
          <a:p>
            <a:pPr marL="0" indent="0">
              <a:buNone/>
            </a:pPr>
            <a:r>
              <a:rPr lang="en-US" sz="2800" dirty="0"/>
              <a:t>                     </a:t>
            </a:r>
            <a:r>
              <a:rPr lang="en-US" sz="2800" dirty="0" smtClean="0"/>
              <a:t>        </a:t>
            </a:r>
            <a:r>
              <a:rPr lang="el-GR" sz="2800" dirty="0"/>
              <a:t>β</a:t>
            </a:r>
            <a:r>
              <a:rPr lang="en-US" sz="2800" dirty="0"/>
              <a:t>2- Deeper BV of Sk. M.→ dilation</a:t>
            </a:r>
          </a:p>
          <a:p>
            <a:pPr marL="0" indent="0">
              <a:buNone/>
            </a:pPr>
            <a:r>
              <a:rPr lang="en-US" sz="2800" b="1" dirty="0" err="1" smtClean="0"/>
              <a:t>Ritodrine</a:t>
            </a:r>
            <a:r>
              <a:rPr lang="en-US" sz="2800" b="1" dirty="0" smtClean="0"/>
              <a:t>:- </a:t>
            </a:r>
            <a:r>
              <a:rPr lang="el-GR" sz="2800" dirty="0" smtClean="0"/>
              <a:t>β</a:t>
            </a:r>
            <a:r>
              <a:rPr lang="en-US" sz="2800" dirty="0" smtClean="0"/>
              <a:t>2 - Uterine relaxant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Clonidine:-  </a:t>
            </a:r>
            <a:r>
              <a:rPr lang="el-GR" sz="2800" dirty="0"/>
              <a:t>α</a:t>
            </a:r>
            <a:r>
              <a:rPr lang="en-US" sz="2800" dirty="0"/>
              <a:t>2 (presynaptic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l-GR" sz="2800" b="1" dirty="0" smtClean="0"/>
              <a:t>α</a:t>
            </a:r>
            <a:r>
              <a:rPr lang="en-US" sz="2800" b="1" dirty="0" smtClean="0"/>
              <a:t>-Methyl </a:t>
            </a:r>
            <a:r>
              <a:rPr lang="en-US" sz="2800" b="1" dirty="0" err="1"/>
              <a:t>Dopa</a:t>
            </a:r>
            <a:r>
              <a:rPr lang="en-US" sz="2800" b="1" dirty="0" smtClean="0"/>
              <a:t>:- </a:t>
            </a:r>
            <a:r>
              <a:rPr lang="el-GR" sz="2800" dirty="0"/>
              <a:t>α</a:t>
            </a:r>
            <a:r>
              <a:rPr lang="en-US" sz="2800" dirty="0"/>
              <a:t>2 (presynaptic</a:t>
            </a:r>
            <a:r>
              <a:rPr lang="en-US" sz="2800" dirty="0" smtClean="0"/>
              <a:t>)</a:t>
            </a:r>
            <a:r>
              <a:rPr lang="en-US" sz="2800" b="1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err="1"/>
              <a:t>Fenoldopam</a:t>
            </a:r>
            <a:r>
              <a:rPr lang="en-US" sz="2800" b="1" dirty="0"/>
              <a:t>:- </a:t>
            </a:r>
            <a:r>
              <a:rPr lang="en-US" sz="2800" dirty="0"/>
              <a:t>D1 (coronary, renal, mesentery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246851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b="1" dirty="0" smtClean="0"/>
              <a:t>THERAPEUTIC USES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A) Vascular Uses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b="1" dirty="0" smtClean="0"/>
              <a:t> i) Hypotensive states:- </a:t>
            </a:r>
            <a:r>
              <a:rPr lang="en-US" sz="2400" dirty="0" smtClean="0"/>
              <a:t>Anaphylaxis- Ad.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Septic/ cardiogenic shock- DA, </a:t>
            </a:r>
            <a:r>
              <a:rPr lang="en-US" sz="2400" dirty="0" err="1" smtClean="0"/>
              <a:t>Dobutamine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   ii) With LA:-  </a:t>
            </a:r>
            <a:r>
              <a:rPr lang="en-US" sz="2400" dirty="0" smtClean="0"/>
              <a:t>Small dose; vasoconstriction</a:t>
            </a:r>
          </a:p>
          <a:p>
            <a:pPr marL="0" indent="0">
              <a:buNone/>
            </a:pPr>
            <a:r>
              <a:rPr lang="en-US" sz="2400" b="1" dirty="0" smtClean="0"/>
              <a:t>   iii) In local bleeding:- </a:t>
            </a:r>
            <a:r>
              <a:rPr lang="en-US" sz="2400" dirty="0" smtClean="0"/>
              <a:t>Epistaxis- NOX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Gastric bleeding (ulcer)– NA in cold saline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iv) Nasal Decongestant- </a:t>
            </a:r>
            <a:r>
              <a:rPr lang="en-US" sz="2400" dirty="0" smtClean="0"/>
              <a:t>NOX,  Pseudoephedrine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b="1" dirty="0" smtClean="0"/>
              <a:t>v) Peripheral vascular disease- </a:t>
            </a:r>
            <a:r>
              <a:rPr lang="en-US" sz="2400" dirty="0" err="1" smtClean="0"/>
              <a:t>Isoxsuprine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vi) Hypertension- </a:t>
            </a:r>
            <a:r>
              <a:rPr lang="en-US" sz="2400" dirty="0" smtClean="0"/>
              <a:t>Clonidine, </a:t>
            </a:r>
            <a:r>
              <a:rPr lang="el-GR" sz="2400" dirty="0" smtClean="0"/>
              <a:t>α</a:t>
            </a:r>
            <a:r>
              <a:rPr lang="en-US" sz="2400" dirty="0" smtClean="0"/>
              <a:t>-Methyl </a:t>
            </a:r>
            <a:r>
              <a:rPr lang="en-US" sz="2400" dirty="0" err="1" smtClean="0"/>
              <a:t>Dopa</a:t>
            </a:r>
            <a:r>
              <a:rPr lang="en-US" sz="2400" dirty="0" smtClean="0"/>
              <a:t>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138662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b="1" dirty="0"/>
              <a:t>THERAPEUTIC </a:t>
            </a:r>
            <a:r>
              <a:rPr lang="en-US" b="1" dirty="0" smtClean="0"/>
              <a:t>USES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B) Cardiac Uses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i) AV Block- </a:t>
            </a:r>
            <a:r>
              <a:rPr lang="en-US" dirty="0" smtClean="0"/>
              <a:t>Adrenaline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ii) Cardiac Arrest- </a:t>
            </a:r>
            <a:r>
              <a:rPr lang="en-US" dirty="0" smtClean="0"/>
              <a:t>Adrenaline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C) Central Uses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i)   </a:t>
            </a:r>
            <a:r>
              <a:rPr lang="en-US" b="1" dirty="0" err="1" smtClean="0"/>
              <a:t>Hypno</a:t>
            </a:r>
            <a:r>
              <a:rPr lang="en-US" b="1" dirty="0" smtClean="0"/>
              <a:t>-Sedative Poisoning-  </a:t>
            </a:r>
            <a:r>
              <a:rPr lang="en-US" dirty="0" smtClean="0"/>
              <a:t>Amphetamines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ii)  Narcolepsy-  </a:t>
            </a:r>
            <a:r>
              <a:rPr lang="en-US" dirty="0" smtClean="0"/>
              <a:t>Amphetamines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iii) Hyperkinetic Children-  </a:t>
            </a:r>
            <a:r>
              <a:rPr lang="en-US" dirty="0" smtClean="0"/>
              <a:t>Amphetamines</a:t>
            </a:r>
          </a:p>
          <a:p>
            <a:pPr marL="0" indent="0">
              <a:buNone/>
            </a:pPr>
            <a:r>
              <a:rPr lang="en-US" b="1" dirty="0" smtClean="0"/>
              <a:t>   iv) Obesity-  </a:t>
            </a:r>
            <a:r>
              <a:rPr lang="en-US" dirty="0" err="1" smtClean="0"/>
              <a:t>Fenfluramine</a:t>
            </a:r>
            <a:r>
              <a:rPr lang="en-US" dirty="0" smtClean="0"/>
              <a:t>,  </a:t>
            </a:r>
            <a:r>
              <a:rPr lang="en-US" dirty="0" err="1" smtClean="0"/>
              <a:t>Sibutramine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v)  De-addiction-  </a:t>
            </a:r>
            <a:r>
              <a:rPr lang="en-US" dirty="0" smtClean="0"/>
              <a:t>Clonidine (alcohol / opioids)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0633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b="1" dirty="0"/>
              <a:t>THERAPEUTIC </a:t>
            </a:r>
            <a:r>
              <a:rPr lang="en-US" b="1" dirty="0" smtClean="0"/>
              <a:t>USES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D) Respiratory- </a:t>
            </a:r>
            <a:r>
              <a:rPr lang="el-GR" dirty="0" smtClean="0"/>
              <a:t>β</a:t>
            </a:r>
            <a:r>
              <a:rPr lang="en-US" dirty="0" smtClean="0"/>
              <a:t>2 agonists- Asthma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E) Ophthalmic- </a:t>
            </a:r>
            <a:r>
              <a:rPr lang="en-US" dirty="0" err="1" smtClean="0"/>
              <a:t>Mydriatic</a:t>
            </a:r>
            <a:r>
              <a:rPr lang="en-US" dirty="0" smtClean="0"/>
              <a:t>- Phenylephrine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Glaucoma- </a:t>
            </a:r>
            <a:r>
              <a:rPr lang="en-US" dirty="0" err="1" smtClean="0"/>
              <a:t>Apraclonidine</a:t>
            </a:r>
            <a:r>
              <a:rPr lang="en-US" dirty="0" smtClean="0"/>
              <a:t>/ </a:t>
            </a:r>
            <a:r>
              <a:rPr lang="en-US" dirty="0" err="1" smtClean="0"/>
              <a:t>Brimonidine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F) Uterine- </a:t>
            </a:r>
            <a:r>
              <a:rPr lang="en-US" dirty="0" err="1" smtClean="0"/>
              <a:t>Isoxsuprine</a:t>
            </a:r>
            <a:r>
              <a:rPr lang="en-US" dirty="0" smtClean="0"/>
              <a:t>, </a:t>
            </a:r>
            <a:r>
              <a:rPr lang="en-US" dirty="0" err="1" smtClean="0"/>
              <a:t>Ritodrine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Abortions – Threatened &amp; Habitual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G) Endocrinal - </a:t>
            </a:r>
            <a:r>
              <a:rPr lang="en-US" dirty="0" smtClean="0"/>
              <a:t>Hot flushes in menopause,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3723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b="1" dirty="0" smtClean="0"/>
              <a:t>ADRENERGIC RECEPTORS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    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l-GR" sz="3600" b="1" dirty="0" smtClean="0">
                <a:solidFill>
                  <a:srgbClr val="C00000"/>
                </a:solidFill>
              </a:rPr>
              <a:t>α</a:t>
            </a:r>
            <a:r>
              <a:rPr lang="en-US" sz="2400" b="1" dirty="0" smtClean="0">
                <a:solidFill>
                  <a:srgbClr val="C00000"/>
                </a:solidFill>
              </a:rPr>
              <a:t>1</a:t>
            </a:r>
            <a:r>
              <a:rPr lang="en-US" sz="3600" b="1" dirty="0" smtClean="0">
                <a:solidFill>
                  <a:srgbClr val="C00000"/>
                </a:solidFill>
              </a:rPr>
              <a:t>                                           </a:t>
            </a:r>
            <a:r>
              <a:rPr lang="el-GR" sz="3600" b="1" dirty="0" smtClean="0">
                <a:solidFill>
                  <a:srgbClr val="C00000"/>
                </a:solidFill>
              </a:rPr>
              <a:t>α</a:t>
            </a:r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-Postsynaptic                           </a:t>
            </a:r>
            <a:r>
              <a:rPr lang="en-US" dirty="0" err="1" smtClean="0"/>
              <a:t>Presyn</a:t>
            </a:r>
            <a:r>
              <a:rPr lang="en-US" dirty="0" smtClean="0"/>
              <a:t>. (periphery)</a:t>
            </a:r>
          </a:p>
          <a:p>
            <a:pPr marL="0" indent="0">
              <a:buNone/>
            </a:pPr>
            <a:r>
              <a:rPr lang="en-US" dirty="0" smtClean="0"/>
              <a:t>- Sm. M of peripheral B.V.      - ↓ NT release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→vasoconstriction               - ↓ Sym. Outflow</a:t>
            </a:r>
          </a:p>
          <a:p>
            <a:pPr marL="0" indent="0">
              <a:buNone/>
            </a:pPr>
            <a:r>
              <a:rPr lang="en-US" dirty="0" smtClean="0"/>
              <a:t>- Radial  Mus. Of Iris               - ↓ release of Insulin</a:t>
            </a:r>
          </a:p>
          <a:p>
            <a:pPr marL="0" indent="0">
              <a:buNone/>
            </a:pPr>
            <a:r>
              <a:rPr lang="en-US" dirty="0" smtClean="0"/>
              <a:t>    → </a:t>
            </a:r>
            <a:r>
              <a:rPr lang="en-US" dirty="0" err="1" smtClean="0"/>
              <a:t>mydriasis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dirty="0" err="1" smtClean="0"/>
              <a:t>Phenylehrine</a:t>
            </a:r>
            <a:r>
              <a:rPr lang="en-US" dirty="0" smtClean="0"/>
              <a:t>                          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Clonidine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99992" y="1600200"/>
            <a:ext cx="0" cy="45259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9512" y="2204864"/>
            <a:ext cx="87849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567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b="1" dirty="0" smtClean="0"/>
              <a:t>ADRENERGIC RECEPTORS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784976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</a:t>
            </a:r>
            <a:r>
              <a:rPr lang="el-GR" sz="3200" b="1" dirty="0" smtClean="0">
                <a:solidFill>
                  <a:srgbClr val="C00000"/>
                </a:solidFill>
              </a:rPr>
              <a:t>β</a:t>
            </a:r>
            <a:r>
              <a:rPr lang="en-US" sz="2400" b="1" dirty="0" smtClean="0">
                <a:solidFill>
                  <a:srgbClr val="C00000"/>
                </a:solidFill>
              </a:rPr>
              <a:t>1 </a:t>
            </a:r>
            <a:r>
              <a:rPr lang="en-US" sz="3200" b="1" dirty="0" smtClean="0">
                <a:solidFill>
                  <a:srgbClr val="C00000"/>
                </a:solidFill>
              </a:rPr>
              <a:t>                                             </a:t>
            </a:r>
            <a:r>
              <a:rPr lang="el-GR" sz="3200" b="1" dirty="0" smtClean="0">
                <a:solidFill>
                  <a:srgbClr val="C00000"/>
                </a:solidFill>
              </a:rPr>
              <a:t>β</a:t>
            </a:r>
            <a:r>
              <a:rPr lang="en-US" sz="2400" b="1" dirty="0" smtClean="0">
                <a:solidFill>
                  <a:srgbClr val="C00000"/>
                </a:solidFill>
              </a:rPr>
              <a:t>2</a:t>
            </a:r>
          </a:p>
          <a:p>
            <a:pPr marL="0" indent="0">
              <a:buNone/>
            </a:pPr>
            <a:r>
              <a:rPr lang="en-US" dirty="0" smtClean="0"/>
              <a:t>Heart, JG cells       </a:t>
            </a:r>
            <a:r>
              <a:rPr lang="en-US" dirty="0"/>
              <a:t>-</a:t>
            </a:r>
            <a:r>
              <a:rPr lang="en-US" dirty="0" smtClean="0"/>
              <a:t>  Bronchi, B.V. of deeper tissue,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</a:t>
            </a:r>
            <a:r>
              <a:rPr lang="en-US" dirty="0"/>
              <a:t> </a:t>
            </a:r>
            <a:r>
              <a:rPr lang="en-US" dirty="0" smtClean="0"/>
              <a:t>   Uterus, G.I.T. </a:t>
            </a:r>
          </a:p>
          <a:p>
            <a:pPr marL="0" indent="0">
              <a:buNone/>
            </a:pPr>
            <a:r>
              <a:rPr lang="en-US" dirty="0" smtClean="0"/>
              <a:t>↑ Cardiac activity   - Relaxation of Sm. Muscles</a:t>
            </a:r>
          </a:p>
          <a:p>
            <a:pPr marL="0" indent="0">
              <a:buNone/>
            </a:pPr>
            <a:r>
              <a:rPr lang="en-US" dirty="0" smtClean="0"/>
              <a:t>↑ Renin                    - Liver &amp; Sk. </a:t>
            </a:r>
            <a:r>
              <a:rPr lang="en-US" dirty="0" err="1" smtClean="0"/>
              <a:t>Musc</a:t>
            </a:r>
            <a:r>
              <a:rPr lang="en-US" dirty="0" smtClean="0"/>
              <a:t>.→ </a:t>
            </a:r>
            <a:r>
              <a:rPr lang="en-US" dirty="0" err="1" smtClean="0"/>
              <a:t>Glycogenolysis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dirty="0" err="1" smtClean="0"/>
              <a:t>Isoprenaline</a:t>
            </a:r>
            <a:r>
              <a:rPr lang="en-US" dirty="0" smtClean="0"/>
              <a:t>           - Pre-syn. </a:t>
            </a:r>
            <a:r>
              <a:rPr lang="en-US" dirty="0"/>
              <a:t>o</a:t>
            </a:r>
            <a:r>
              <a:rPr lang="en-US" dirty="0" smtClean="0"/>
              <a:t>n peripheral neurons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→ ↑ NT release</a:t>
            </a:r>
          </a:p>
          <a:p>
            <a:pPr marL="0" indent="0">
              <a:buNone/>
            </a:pPr>
            <a:r>
              <a:rPr lang="en-US" dirty="0" smtClean="0"/>
              <a:t>                                  - Brain →↑ Sym. </a:t>
            </a:r>
            <a:r>
              <a:rPr lang="en-US" dirty="0"/>
              <a:t>o</a:t>
            </a:r>
            <a:r>
              <a:rPr lang="en-US" dirty="0" smtClean="0"/>
              <a:t>utflow</a:t>
            </a:r>
          </a:p>
          <a:p>
            <a:pPr marL="0" indent="0">
              <a:buNone/>
            </a:pPr>
            <a:r>
              <a:rPr lang="en-US" dirty="0" smtClean="0"/>
              <a:t>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Salbutamol 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87824" y="1556792"/>
            <a:ext cx="0" cy="48245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7504" y="2204864"/>
            <a:ext cx="88569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087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b="1" dirty="0" smtClean="0"/>
              <a:t>ADRENERGIC RECEPTORS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  </a:t>
            </a:r>
            <a:r>
              <a:rPr lang="el-GR" sz="2800" b="1" dirty="0" smtClean="0">
                <a:solidFill>
                  <a:srgbClr val="C00000"/>
                </a:solidFill>
              </a:rPr>
              <a:t>β</a:t>
            </a:r>
            <a:r>
              <a:rPr lang="en-US" sz="2000" b="1" dirty="0" smtClean="0">
                <a:solidFill>
                  <a:srgbClr val="C00000"/>
                </a:solidFill>
              </a:rPr>
              <a:t>3 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     -Lipolysis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All are GPCRs.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296864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b="1" dirty="0" smtClean="0"/>
              <a:t>PHARMACOLOGICAL ACTIONS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5142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Adrenaline is the prototype (</a:t>
            </a:r>
            <a:r>
              <a:rPr lang="el-GR" dirty="0" smtClean="0"/>
              <a:t>α</a:t>
            </a:r>
            <a:r>
              <a:rPr lang="en-US" sz="2000" dirty="0" smtClean="0"/>
              <a:t>1</a:t>
            </a:r>
            <a:r>
              <a:rPr lang="en-US" dirty="0" smtClean="0"/>
              <a:t>, </a:t>
            </a:r>
            <a:r>
              <a:rPr lang="el-GR" dirty="0" smtClean="0"/>
              <a:t>α</a:t>
            </a:r>
            <a:r>
              <a:rPr lang="en-US" sz="2000" dirty="0" smtClean="0"/>
              <a:t>2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sz="2000" dirty="0" smtClean="0"/>
              <a:t>1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sz="2000" dirty="0" smtClean="0"/>
              <a:t>2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CNS:</a:t>
            </a:r>
            <a:r>
              <a:rPr lang="en-US" b="1" dirty="0" smtClean="0">
                <a:solidFill>
                  <a:srgbClr val="FF0000"/>
                </a:solidFill>
              </a:rPr>
              <a:t>- </a:t>
            </a:r>
            <a:r>
              <a:rPr lang="en-US" dirty="0" smtClean="0"/>
              <a:t>in clinically used dose→ no effect</a:t>
            </a:r>
            <a:r>
              <a:rPr lang="en-IN" dirty="0" smtClean="0"/>
              <a:t>s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CVS</a:t>
            </a:r>
            <a:r>
              <a:rPr lang="en-US" sz="3000" dirty="0" smtClean="0">
                <a:solidFill>
                  <a:srgbClr val="FF0000"/>
                </a:solidFill>
              </a:rPr>
              <a:t>:- </a:t>
            </a:r>
          </a:p>
          <a:p>
            <a:pPr marL="0" indent="0">
              <a:buNone/>
            </a:pPr>
            <a:r>
              <a:rPr lang="en-US" b="1" dirty="0" smtClean="0"/>
              <a:t>a) Heart:-</a:t>
            </a:r>
            <a:r>
              <a:rPr lang="el-GR" b="1" dirty="0" smtClean="0"/>
              <a:t> </a:t>
            </a:r>
            <a:r>
              <a:rPr lang="en-US" b="1" dirty="0" smtClean="0"/>
              <a:t>(</a:t>
            </a:r>
            <a:r>
              <a:rPr lang="el-GR" b="1" dirty="0" smtClean="0"/>
              <a:t>β</a:t>
            </a:r>
            <a:r>
              <a:rPr lang="en-US" sz="2000" b="1" dirty="0" smtClean="0"/>
              <a:t>1</a:t>
            </a:r>
            <a:r>
              <a:rPr lang="en-US" b="1" dirty="0" smtClean="0"/>
              <a:t>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↑HR + ↑force of contraction →↑CO +↑ O2 consumption</a:t>
            </a:r>
          </a:p>
          <a:p>
            <a:pPr marL="0" indent="0">
              <a:buNone/>
            </a:pPr>
            <a:r>
              <a:rPr lang="en-US" dirty="0" smtClean="0"/>
              <a:t>   Conduction velocity ↑ in conducting tissue</a:t>
            </a:r>
          </a:p>
          <a:p>
            <a:pPr marL="0" indent="0">
              <a:buNone/>
            </a:pPr>
            <a:r>
              <a:rPr lang="en-US" b="1" dirty="0" smtClean="0"/>
              <a:t>b) B.V.:- </a:t>
            </a:r>
            <a:r>
              <a:rPr lang="en-US" dirty="0" smtClean="0"/>
              <a:t>(</a:t>
            </a:r>
            <a:r>
              <a:rPr lang="el-GR" b="1" dirty="0" smtClean="0"/>
              <a:t>α</a:t>
            </a:r>
            <a:r>
              <a:rPr lang="en-US" sz="2000" b="1" dirty="0" smtClean="0"/>
              <a:t>1 </a:t>
            </a:r>
            <a:r>
              <a:rPr lang="en-US" dirty="0" smtClean="0"/>
              <a:t>in periphery) → vasoconstriction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(</a:t>
            </a:r>
            <a:r>
              <a:rPr lang="el-GR" b="1" dirty="0" smtClean="0"/>
              <a:t>β</a:t>
            </a:r>
            <a:r>
              <a:rPr lang="en-US" sz="2000" b="1" dirty="0" smtClean="0"/>
              <a:t>2</a:t>
            </a:r>
            <a:r>
              <a:rPr lang="en-US" b="1" dirty="0" smtClean="0"/>
              <a:t> </a:t>
            </a:r>
            <a:r>
              <a:rPr lang="en-US" dirty="0" smtClean="0"/>
              <a:t>in deep) → vasodilation (Dale’s reversal)</a:t>
            </a:r>
          </a:p>
          <a:p>
            <a:pPr marL="0" indent="0">
              <a:buNone/>
            </a:pPr>
            <a:r>
              <a:rPr lang="en-US" b="1" dirty="0" smtClean="0"/>
              <a:t>c) BP:- </a:t>
            </a:r>
            <a:r>
              <a:rPr lang="en-US" dirty="0" smtClean="0"/>
              <a:t>↑ during both systolic &amp; diastolic phase</a:t>
            </a:r>
          </a:p>
        </p:txBody>
      </p:sp>
    </p:spTree>
    <p:extLst>
      <p:ext uri="{BB962C8B-B14F-4D97-AF65-F5344CB8AC3E}">
        <p14:creationId xmlns:p14="http://schemas.microsoft.com/office/powerpoint/2010/main" xmlns="" val="21584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en-US" b="1" dirty="0" smtClean="0"/>
              <a:t>PHARMACOLOGICAL ACTIONS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Resp. Sys:-  </a:t>
            </a:r>
            <a:r>
              <a:rPr lang="en-US" sz="3000" dirty="0" smtClean="0"/>
              <a:t>(</a:t>
            </a:r>
            <a:r>
              <a:rPr lang="el-GR" sz="3000" b="1" dirty="0" smtClean="0"/>
              <a:t>β</a:t>
            </a:r>
            <a:r>
              <a:rPr lang="en-US" sz="3000" b="1" dirty="0" smtClean="0"/>
              <a:t>2</a:t>
            </a:r>
            <a:r>
              <a:rPr lang="en-US" sz="3000" dirty="0" smtClean="0"/>
              <a:t>)</a:t>
            </a:r>
            <a:r>
              <a:rPr lang="en-US" sz="3000" b="1" dirty="0" smtClean="0"/>
              <a:t> </a:t>
            </a:r>
            <a:r>
              <a:rPr lang="en-US" sz="3000" dirty="0" err="1" smtClean="0"/>
              <a:t>Bronchodilation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</a:t>
            </a:r>
            <a:r>
              <a:rPr lang="en-US" sz="3000" b="1" dirty="0" smtClean="0"/>
              <a:t>          </a:t>
            </a:r>
            <a:r>
              <a:rPr lang="en-US" sz="3000" dirty="0" smtClean="0"/>
              <a:t>(</a:t>
            </a:r>
            <a:r>
              <a:rPr lang="el-GR" sz="3000" b="1" dirty="0" smtClean="0"/>
              <a:t>α</a:t>
            </a:r>
            <a:r>
              <a:rPr lang="en-US" sz="3000" b="1" dirty="0" smtClean="0"/>
              <a:t>1</a:t>
            </a:r>
            <a:r>
              <a:rPr lang="en-US" sz="3000" dirty="0" smtClean="0"/>
              <a:t>) Decongestion of mucosa /</a:t>
            </a:r>
            <a:r>
              <a:rPr lang="en-US" sz="3000" dirty="0" err="1" smtClean="0"/>
              <a:t>submuc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G.I.T:- </a:t>
            </a:r>
            <a:r>
              <a:rPr lang="en-US" sz="3000" dirty="0" smtClean="0"/>
              <a:t>(</a:t>
            </a:r>
            <a:r>
              <a:rPr lang="el-GR" sz="3000" b="1" dirty="0" smtClean="0"/>
              <a:t>α</a:t>
            </a:r>
            <a:r>
              <a:rPr lang="en-US" sz="3000" b="1" dirty="0" smtClean="0"/>
              <a:t>1</a:t>
            </a:r>
            <a:r>
              <a:rPr lang="en-US" sz="3000" b="1" dirty="0"/>
              <a:t>+</a:t>
            </a:r>
            <a:r>
              <a:rPr lang="el-GR" sz="3000" b="1" dirty="0" smtClean="0"/>
              <a:t>β</a:t>
            </a:r>
            <a:r>
              <a:rPr lang="en-US" sz="3000" b="1" dirty="0" smtClean="0"/>
              <a:t>2</a:t>
            </a:r>
            <a:r>
              <a:rPr lang="en-US" sz="3000" dirty="0" smtClean="0"/>
              <a:t>) &lt;&lt; important clinically- </a:t>
            </a:r>
            <a:r>
              <a:rPr lang="en-US" sz="3000" dirty="0" err="1" smtClean="0"/>
              <a:t>Relax</a:t>
            </a:r>
            <a:r>
              <a:rPr lang="en-US" sz="3000" baseline="30000" dirty="0" err="1" smtClean="0"/>
              <a:t>n</a:t>
            </a:r>
            <a:endParaRPr lang="en-US" sz="3000" baseline="30000" dirty="0" smtClean="0"/>
          </a:p>
          <a:p>
            <a:pPr marL="0" indent="0">
              <a:buNone/>
            </a:pPr>
            <a:endParaRPr lang="en-US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Eye:-    </a:t>
            </a:r>
            <a:r>
              <a:rPr lang="en-US" sz="3000" dirty="0" smtClean="0"/>
              <a:t>(</a:t>
            </a:r>
            <a:r>
              <a:rPr lang="el-GR" sz="3000" b="1" dirty="0" smtClean="0"/>
              <a:t>α</a:t>
            </a:r>
            <a:r>
              <a:rPr lang="en-US" sz="3000" b="1" dirty="0" smtClean="0"/>
              <a:t>1 </a:t>
            </a:r>
            <a:r>
              <a:rPr lang="en-US" sz="3000" dirty="0" smtClean="0"/>
              <a:t>on radial muscles) → </a:t>
            </a:r>
            <a:r>
              <a:rPr lang="en-US" sz="3000" dirty="0" err="1" smtClean="0"/>
              <a:t>Mydriasis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Skeletal </a:t>
            </a:r>
            <a:r>
              <a:rPr lang="en-US" sz="3000" b="1" dirty="0" err="1" smtClean="0">
                <a:solidFill>
                  <a:srgbClr val="FF0000"/>
                </a:solidFill>
              </a:rPr>
              <a:t>Musc</a:t>
            </a:r>
            <a:r>
              <a:rPr lang="en-US" sz="3000" b="1" dirty="0" smtClean="0">
                <a:solidFill>
                  <a:srgbClr val="FF0000"/>
                </a:solidFill>
              </a:rPr>
              <a:t>:- </a:t>
            </a:r>
            <a:r>
              <a:rPr lang="en-US" sz="3000" dirty="0" smtClean="0"/>
              <a:t>(</a:t>
            </a:r>
            <a:r>
              <a:rPr lang="el-GR" sz="3000" b="1" dirty="0" smtClean="0"/>
              <a:t>β</a:t>
            </a:r>
            <a:r>
              <a:rPr lang="en-US" sz="3000" b="1" dirty="0" smtClean="0"/>
              <a:t>2 </a:t>
            </a:r>
            <a:r>
              <a:rPr lang="en-US" sz="3000" dirty="0" smtClean="0"/>
              <a:t>on LMN terminals)</a:t>
            </a:r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        ↑Release of </a:t>
            </a:r>
            <a:r>
              <a:rPr lang="en-US" sz="3000" dirty="0" err="1" smtClean="0"/>
              <a:t>ACh</a:t>
            </a:r>
            <a:r>
              <a:rPr lang="en-US" sz="3000" dirty="0" smtClean="0"/>
              <a:t>→ Twitching &amp; Tremors.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xmlns="" val="33104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en-US" b="1" dirty="0"/>
              <a:t>PHARMACOLOGICAL ACTIONS (</a:t>
            </a:r>
            <a:r>
              <a:rPr lang="en-US" b="1" dirty="0" smtClean="0"/>
              <a:t>contd</a:t>
            </a:r>
            <a:r>
              <a:rPr lang="en-US" b="1" dirty="0"/>
              <a:t>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Metabolic:-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    </a:t>
            </a:r>
            <a:r>
              <a:rPr lang="en-US" sz="2800" b="1" dirty="0" smtClean="0"/>
              <a:t>(</a:t>
            </a:r>
            <a:r>
              <a:rPr lang="el-GR" sz="2800" b="1" dirty="0" smtClean="0"/>
              <a:t>β</a:t>
            </a:r>
            <a:r>
              <a:rPr lang="en-US" sz="2400" b="1" dirty="0" smtClean="0"/>
              <a:t>2</a:t>
            </a:r>
            <a:r>
              <a:rPr lang="en-US" sz="2800" b="1" dirty="0" smtClean="0"/>
              <a:t>) </a:t>
            </a:r>
            <a:r>
              <a:rPr lang="en-US" sz="2800" dirty="0" err="1" smtClean="0"/>
              <a:t>Glycogenolysis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b="1" dirty="0" smtClean="0"/>
              <a:t>(</a:t>
            </a:r>
            <a:r>
              <a:rPr lang="el-GR" sz="2800" b="1" dirty="0" smtClean="0"/>
              <a:t>α</a:t>
            </a:r>
            <a:r>
              <a:rPr lang="en-US" sz="2400" b="1" dirty="0" smtClean="0"/>
              <a:t>2</a:t>
            </a:r>
            <a:r>
              <a:rPr lang="en-US" sz="2800" b="1" dirty="0" smtClean="0"/>
              <a:t>) </a:t>
            </a:r>
            <a:r>
              <a:rPr lang="el-GR" sz="2800" dirty="0" smtClean="0"/>
              <a:t>↓</a:t>
            </a:r>
            <a:r>
              <a:rPr lang="en-US" sz="2800" dirty="0" smtClean="0"/>
              <a:t>Release of Insulin</a:t>
            </a:r>
            <a:r>
              <a:rPr lang="el-GR" sz="2800" dirty="0" smtClean="0"/>
              <a:t>→</a:t>
            </a:r>
            <a:r>
              <a:rPr lang="en-US" sz="2800" dirty="0" smtClean="0"/>
              <a:t> Hyperglycemia</a:t>
            </a:r>
            <a:endParaRPr lang="en-IN" sz="2800" dirty="0" smtClean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Uterus :- </a:t>
            </a:r>
            <a:r>
              <a:rPr lang="en-US" sz="2800" b="1" dirty="0">
                <a:sym typeface="Wingdings" pitchFamily="2" charset="2"/>
              </a:rPr>
              <a:t>(</a:t>
            </a:r>
            <a:r>
              <a:rPr lang="el-GR" sz="2800" b="1" dirty="0"/>
              <a:t>β</a:t>
            </a:r>
            <a:r>
              <a:rPr lang="en-US" sz="2400" b="1" dirty="0"/>
              <a:t>2</a:t>
            </a:r>
            <a:r>
              <a:rPr lang="en-US" sz="2800" b="1" dirty="0"/>
              <a:t>) </a:t>
            </a:r>
            <a:r>
              <a:rPr lang="en-US" sz="2800" dirty="0" smtClean="0"/>
              <a:t>Relaxation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Spleen:- </a:t>
            </a:r>
            <a:r>
              <a:rPr lang="en-US" sz="2800" b="1" dirty="0" smtClean="0"/>
              <a:t>(</a:t>
            </a:r>
            <a:r>
              <a:rPr lang="el-GR" sz="2800" b="1" dirty="0" smtClean="0"/>
              <a:t>α</a:t>
            </a:r>
            <a:r>
              <a:rPr lang="en-US" sz="2400" b="1" dirty="0" smtClean="0"/>
              <a:t>1</a:t>
            </a:r>
            <a:r>
              <a:rPr lang="en-US" sz="2800" b="1" dirty="0" smtClean="0"/>
              <a:t>) </a:t>
            </a:r>
            <a:r>
              <a:rPr lang="en-US" sz="2800" dirty="0" smtClean="0"/>
              <a:t>Contraction (not significant </a:t>
            </a:r>
            <a:r>
              <a:rPr lang="en-US" sz="2800" dirty="0" smtClean="0"/>
              <a:t>in    			humans)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30848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b="1" dirty="0" smtClean="0"/>
              <a:t>ADRENERGIC DRUGS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Noradrenaline:- </a:t>
            </a:r>
            <a:r>
              <a:rPr lang="en-US" sz="2800" dirty="0" smtClean="0"/>
              <a:t>(NA) </a:t>
            </a:r>
            <a:r>
              <a:rPr lang="el-GR" sz="2800" dirty="0" smtClean="0"/>
              <a:t>α</a:t>
            </a:r>
            <a:r>
              <a:rPr lang="en-US" sz="2400" dirty="0" smtClean="0"/>
              <a:t>1 </a:t>
            </a:r>
            <a:r>
              <a:rPr lang="en-US" sz="2800" dirty="0" smtClean="0"/>
              <a:t>˃ </a:t>
            </a:r>
            <a:r>
              <a:rPr lang="el-GR" sz="2800" dirty="0" smtClean="0"/>
              <a:t>α</a:t>
            </a:r>
            <a:r>
              <a:rPr lang="en-US" sz="2400" dirty="0" smtClean="0"/>
              <a:t>2 </a:t>
            </a:r>
            <a:r>
              <a:rPr lang="en-US" sz="2800" dirty="0" smtClean="0"/>
              <a:t>˃ </a:t>
            </a:r>
            <a:r>
              <a:rPr lang="el-GR" sz="2800" dirty="0" smtClean="0"/>
              <a:t>β</a:t>
            </a:r>
            <a:r>
              <a:rPr lang="en-US" sz="2400" dirty="0" smtClean="0"/>
              <a:t>1 </a:t>
            </a:r>
            <a:r>
              <a:rPr lang="en-US" sz="2800" dirty="0" smtClean="0"/>
              <a:t>= </a:t>
            </a:r>
            <a:r>
              <a:rPr lang="el-GR" sz="2800" dirty="0" smtClean="0"/>
              <a:t>β</a:t>
            </a:r>
            <a:r>
              <a:rPr lang="en-US" sz="2400" dirty="0" smtClean="0"/>
              <a:t>3</a:t>
            </a:r>
          </a:p>
          <a:p>
            <a:pPr marL="0" indent="0">
              <a:buNone/>
            </a:pPr>
            <a:r>
              <a:rPr lang="en-US" sz="2800" b="1" dirty="0" smtClean="0"/>
              <a:t>Dopamine:- </a:t>
            </a:r>
            <a:r>
              <a:rPr lang="en-US" sz="2800" dirty="0" smtClean="0"/>
              <a:t>D and  </a:t>
            </a:r>
            <a:r>
              <a:rPr lang="el-GR" sz="2800" dirty="0" smtClean="0"/>
              <a:t>α</a:t>
            </a:r>
            <a:r>
              <a:rPr lang="en-US" sz="2800" dirty="0" smtClean="0"/>
              <a:t> &amp; </a:t>
            </a:r>
            <a:r>
              <a:rPr lang="el-GR" sz="2400" dirty="0" smtClean="0"/>
              <a:t>β</a:t>
            </a:r>
            <a:r>
              <a:rPr lang="en-US" sz="2400" dirty="0" smtClean="0"/>
              <a:t>1 </a:t>
            </a:r>
            <a:r>
              <a:rPr lang="en-US" sz="2800" dirty="0" smtClean="0"/>
              <a:t>(high dose)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D R in renal vessels → Dilation(low dose) </a:t>
            </a:r>
          </a:p>
          <a:p>
            <a:pPr marL="0" indent="0">
              <a:buNone/>
            </a:pPr>
            <a:r>
              <a:rPr lang="en-US" sz="2800" b="1" dirty="0" err="1" smtClean="0"/>
              <a:t>Dobutamine</a:t>
            </a:r>
            <a:r>
              <a:rPr lang="en-US" sz="2800" b="1" dirty="0" smtClean="0"/>
              <a:t> :-    </a:t>
            </a:r>
            <a:r>
              <a:rPr lang="el-GR" sz="2800" dirty="0" smtClean="0"/>
              <a:t>α</a:t>
            </a:r>
            <a:r>
              <a:rPr lang="en-US" sz="2800" dirty="0" smtClean="0"/>
              <a:t> and </a:t>
            </a:r>
            <a:r>
              <a:rPr lang="el-GR" sz="2800" dirty="0" smtClean="0"/>
              <a:t>β</a:t>
            </a:r>
            <a:r>
              <a:rPr lang="en-US" sz="2800" dirty="0" smtClean="0"/>
              <a:t>1  (substitute)</a:t>
            </a:r>
          </a:p>
          <a:p>
            <a:pPr marL="0" indent="0">
              <a:buNone/>
            </a:pPr>
            <a:r>
              <a:rPr lang="en-US" sz="2800" b="1" dirty="0" err="1" smtClean="0"/>
              <a:t>Methoxamine</a:t>
            </a:r>
            <a:r>
              <a:rPr lang="en-US" sz="2800" b="1" dirty="0" smtClean="0"/>
              <a:t> :-  </a:t>
            </a:r>
            <a:r>
              <a:rPr lang="el-GR" sz="2800" dirty="0" smtClean="0"/>
              <a:t>α</a:t>
            </a:r>
            <a:r>
              <a:rPr lang="en-US" sz="2800" dirty="0" smtClean="0"/>
              <a:t>1 (BP)</a:t>
            </a:r>
          </a:p>
          <a:p>
            <a:pPr marL="0" indent="0">
              <a:buNone/>
            </a:pPr>
            <a:r>
              <a:rPr lang="en-US" sz="2800" b="1" dirty="0" smtClean="0"/>
              <a:t>Phenylephrine:- </a:t>
            </a:r>
            <a:r>
              <a:rPr lang="el-GR" sz="2800" dirty="0" smtClean="0"/>
              <a:t>α</a:t>
            </a:r>
            <a:r>
              <a:rPr lang="en-US" sz="2800" dirty="0" smtClean="0"/>
              <a:t>1 Eye drops – </a:t>
            </a:r>
            <a:r>
              <a:rPr lang="en-US" sz="2800" dirty="0" err="1" smtClean="0"/>
              <a:t>Mydriasis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err="1" smtClean="0"/>
              <a:t>Isoprenaline</a:t>
            </a:r>
            <a:r>
              <a:rPr lang="en-US" sz="2800" b="1" dirty="0" smtClean="0"/>
              <a:t> :-    </a:t>
            </a:r>
            <a:r>
              <a:rPr lang="el-GR" sz="2800" dirty="0" smtClean="0"/>
              <a:t>β</a:t>
            </a:r>
            <a:r>
              <a:rPr lang="en-US" sz="2800" dirty="0" smtClean="0"/>
              <a:t>1 selective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16348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95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b="1" dirty="0"/>
              <a:t>ADRENERGIC </a:t>
            </a:r>
            <a:r>
              <a:rPr lang="en-US" b="1" dirty="0" smtClean="0"/>
              <a:t>DRUGS (contd.)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Ephedrine:-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</a:t>
            </a:r>
            <a:r>
              <a:rPr lang="en-US" dirty="0" smtClean="0"/>
              <a:t>Acts by  releasing NA (±Ad) stores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(facilitated diffusion)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dirty="0" err="1" smtClean="0"/>
              <a:t>Tachyphylaxis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Pseudoephedrine:-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dirty="0" smtClean="0"/>
              <a:t>Acts both by direct action (</a:t>
            </a:r>
            <a:r>
              <a:rPr lang="el-GR" dirty="0" smtClean="0"/>
              <a:t>α</a:t>
            </a:r>
            <a:r>
              <a:rPr lang="en-US" dirty="0" smtClean="0"/>
              <a:t>1) and by releasing NT.</a:t>
            </a:r>
            <a:endParaRPr lang="en-IN" dirty="0"/>
          </a:p>
          <a:p>
            <a:pPr marL="0" indent="0">
              <a:buNone/>
            </a:pPr>
            <a:endParaRPr lang="en-IN" b="1" dirty="0" smtClean="0"/>
          </a:p>
          <a:p>
            <a:pPr marL="0" indent="0">
              <a:buNone/>
            </a:pPr>
            <a:r>
              <a:rPr lang="en-IN" b="1" dirty="0" smtClean="0"/>
              <a:t>Phenylpropanolamine:- </a:t>
            </a:r>
            <a:r>
              <a:rPr lang="en-IN" dirty="0" smtClean="0"/>
              <a:t>similar effects</a:t>
            </a:r>
          </a:p>
        </p:txBody>
      </p:sp>
    </p:spTree>
    <p:extLst>
      <p:ext uri="{BB962C8B-B14F-4D97-AF65-F5344CB8AC3E}">
        <p14:creationId xmlns:p14="http://schemas.microsoft.com/office/powerpoint/2010/main" xmlns="" val="41537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366</TotalTime>
  <Words>797</Words>
  <Application>Microsoft Office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ADRENERGIC RECEPTORS AND DRUGS</vt:lpstr>
      <vt:lpstr>ADRENERGIC RECEPTORS</vt:lpstr>
      <vt:lpstr>ADRENERGIC RECEPTORS</vt:lpstr>
      <vt:lpstr>ADRENERGIC RECEPTORS</vt:lpstr>
      <vt:lpstr>PHARMACOLOGICAL ACTIONS </vt:lpstr>
      <vt:lpstr>PHARMACOLOGICAL ACTIONS (contd.)</vt:lpstr>
      <vt:lpstr>PHARMACOLOGICAL ACTIONS (contd.)</vt:lpstr>
      <vt:lpstr>ADRENERGIC DRUGS</vt:lpstr>
      <vt:lpstr>ADRENERGIC DRUGS (contd.)</vt:lpstr>
      <vt:lpstr>ADRENERGIC DRUGS (contd.)</vt:lpstr>
      <vt:lpstr>ADRENERGIC DRUGS (contd.)</vt:lpstr>
      <vt:lpstr>ADRENERGIC DRUGS (contd.)</vt:lpstr>
      <vt:lpstr>THERAPEUTIC USES</vt:lpstr>
      <vt:lpstr>THERAPEUTIC USES (contd.)</vt:lpstr>
      <vt:lpstr>THERAPEUTIC USES (contd.)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ADRENERGIC RECEPTORS AND DRUGS</dc:title>
  <dc:creator>InsPiron</dc:creator>
  <cp:lastModifiedBy>Pharma</cp:lastModifiedBy>
  <cp:revision>49</cp:revision>
  <dcterms:created xsi:type="dcterms:W3CDTF">2012-11-04T12:19:11Z</dcterms:created>
  <dcterms:modified xsi:type="dcterms:W3CDTF">2015-02-04T05:07:28Z</dcterms:modified>
</cp:coreProperties>
</file>