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8"/>
  </p:handoutMasterIdLst>
  <p:sldIdLst>
    <p:sldId id="276" r:id="rId2"/>
    <p:sldId id="277" r:id="rId3"/>
    <p:sldId id="281" r:id="rId4"/>
    <p:sldId id="283" r:id="rId5"/>
    <p:sldId id="278" r:id="rId6"/>
    <p:sldId id="314" r:id="rId7"/>
    <p:sldId id="279" r:id="rId8"/>
    <p:sldId id="280" r:id="rId9"/>
    <p:sldId id="315" r:id="rId10"/>
    <p:sldId id="316" r:id="rId11"/>
    <p:sldId id="284" r:id="rId12"/>
    <p:sldId id="286" r:id="rId13"/>
    <p:sldId id="317" r:id="rId14"/>
    <p:sldId id="282" r:id="rId15"/>
    <p:sldId id="285" r:id="rId16"/>
    <p:sldId id="287" r:id="rId17"/>
    <p:sldId id="288" r:id="rId18"/>
    <p:sldId id="355" r:id="rId19"/>
    <p:sldId id="319" r:id="rId20"/>
    <p:sldId id="320" r:id="rId21"/>
    <p:sldId id="289" r:id="rId22"/>
    <p:sldId id="321" r:id="rId23"/>
    <p:sldId id="298" r:id="rId24"/>
    <p:sldId id="322" r:id="rId25"/>
    <p:sldId id="323" r:id="rId26"/>
    <p:sldId id="324" r:id="rId27"/>
    <p:sldId id="325" r:id="rId28"/>
    <p:sldId id="326" r:id="rId29"/>
    <p:sldId id="327" r:id="rId30"/>
    <p:sldId id="328" r:id="rId31"/>
    <p:sldId id="293" r:id="rId32"/>
    <p:sldId id="291" r:id="rId33"/>
    <p:sldId id="292" r:id="rId34"/>
    <p:sldId id="329" r:id="rId35"/>
    <p:sldId id="294" r:id="rId36"/>
    <p:sldId id="350" r:id="rId37"/>
    <p:sldId id="351" r:id="rId38"/>
    <p:sldId id="352" r:id="rId39"/>
    <p:sldId id="295" r:id="rId40"/>
    <p:sldId id="353" r:id="rId41"/>
    <p:sldId id="296" r:id="rId42"/>
    <p:sldId id="354" r:id="rId43"/>
    <p:sldId id="331" r:id="rId44"/>
    <p:sldId id="332" r:id="rId45"/>
    <p:sldId id="333" r:id="rId46"/>
    <p:sldId id="334" r:id="rId47"/>
    <p:sldId id="335" r:id="rId48"/>
    <p:sldId id="336" r:id="rId49"/>
    <p:sldId id="337" r:id="rId50"/>
    <p:sldId id="299" r:id="rId51"/>
    <p:sldId id="338" r:id="rId52"/>
    <p:sldId id="339" r:id="rId53"/>
    <p:sldId id="340" r:id="rId54"/>
    <p:sldId id="341" r:id="rId55"/>
    <p:sldId id="342" r:id="rId56"/>
    <p:sldId id="343" r:id="rId57"/>
    <p:sldId id="344" r:id="rId58"/>
    <p:sldId id="345" r:id="rId59"/>
    <p:sldId id="300" r:id="rId60"/>
    <p:sldId id="302" r:id="rId61"/>
    <p:sldId id="346" r:id="rId62"/>
    <p:sldId id="347" r:id="rId63"/>
    <p:sldId id="304" r:id="rId64"/>
    <p:sldId id="307" r:id="rId65"/>
    <p:sldId id="308" r:id="rId66"/>
    <p:sldId id="306" r:id="rId67"/>
    <p:sldId id="305" r:id="rId68"/>
    <p:sldId id="358" r:id="rId69"/>
    <p:sldId id="356" r:id="rId70"/>
    <p:sldId id="357" r:id="rId71"/>
    <p:sldId id="310" r:id="rId72"/>
    <p:sldId id="312" r:id="rId73"/>
    <p:sldId id="311" r:id="rId74"/>
    <p:sldId id="360" r:id="rId75"/>
    <p:sldId id="359" r:id="rId76"/>
    <p:sldId id="361"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sorterViewPr>
    <p:cViewPr>
      <p:scale>
        <a:sx n="45" d="100"/>
        <a:sy n="45" d="100"/>
      </p:scale>
      <p:origin x="0" y="1836"/>
    </p:cViewPr>
  </p:sorterViewPr>
  <p:notesViewPr>
    <p:cSldViewPr>
      <p:cViewPr varScale="1">
        <p:scale>
          <a:sx n="59" d="100"/>
          <a:sy n="59" d="100"/>
        </p:scale>
        <p:origin x="-2508"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2239C2-3C76-40D9-BAEB-1CCD8AB3179F}" type="datetimeFigureOut">
              <a:rPr lang="en-US" smtClean="0"/>
              <a:pPr/>
              <a:t>8/24/2015</a:t>
            </a:fld>
            <a:endParaRPr lang="en-IN"/>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09AD35-C729-4391-A532-D3B1BD447E27}" type="slidenum">
              <a:rPr lang="en-IN" smtClean="0"/>
              <a:pPr/>
              <a:t>‹#›</a:t>
            </a:fld>
            <a:endParaRPr lang="en-IN"/>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9144000" cy="4191000"/>
          </a:xfrm>
        </p:spPr>
        <p:txBody>
          <a:bodyPr>
            <a:normAutofit/>
          </a:bodyPr>
          <a:lstStyle/>
          <a:p>
            <a:r>
              <a:rPr lang="en-IN" sz="6000" b="1" dirty="0" smtClean="0"/>
              <a:t/>
            </a:r>
            <a:br>
              <a:rPr lang="en-IN" sz="6000" b="1" dirty="0" smtClean="0"/>
            </a:br>
            <a:r>
              <a:rPr lang="en-IN" sz="6000" b="1" dirty="0" smtClean="0"/>
              <a:t>PHARMACODYNAMICS </a:t>
            </a:r>
            <a:br>
              <a:rPr lang="en-IN" sz="6000" b="1" dirty="0" smtClean="0"/>
            </a:br>
            <a:r>
              <a:rPr lang="en-IN" dirty="0" smtClean="0"/>
              <a:t/>
            </a:r>
            <a:br>
              <a:rPr lang="en-IN" dirty="0" smtClean="0"/>
            </a:br>
            <a:endParaRPr lang="en-IN" dirty="0"/>
          </a:p>
        </p:txBody>
      </p:sp>
      <p:sp>
        <p:nvSpPr>
          <p:cNvPr id="3" name="Subtitle 2"/>
          <p:cNvSpPr>
            <a:spLocks noGrp="1"/>
          </p:cNvSpPr>
          <p:nvPr>
            <p:ph type="subTitle" idx="1"/>
          </p:nvPr>
        </p:nvSpPr>
        <p:spPr>
          <a:xfrm>
            <a:off x="2743200" y="5105400"/>
            <a:ext cx="6400800" cy="1752600"/>
          </a:xfrm>
        </p:spPr>
        <p:txBody>
          <a:bodyPr/>
          <a:lstStyle/>
          <a:p>
            <a:endParaRPr lang="en-US" dirty="0" smtClean="0"/>
          </a:p>
          <a:p>
            <a:endParaRPr lang="en-US" dirty="0" smtClean="0"/>
          </a:p>
          <a:p>
            <a:r>
              <a:rPr lang="en-US" dirty="0" smtClean="0"/>
              <a:t>                 </a:t>
            </a:r>
            <a:r>
              <a:rPr lang="en-US" b="1" dirty="0" smtClean="0">
                <a:solidFill>
                  <a:schemeClr val="tx1"/>
                </a:solidFill>
              </a:rPr>
              <a:t>DR NARENDRA KUMAR</a:t>
            </a:r>
            <a:r>
              <a:rPr lang="en-US" b="1" dirty="0" smtClean="0"/>
              <a:t> </a:t>
            </a:r>
            <a:endParaRPr lang="en-IN"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1600200" y="0"/>
            <a:ext cx="61722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a:defRPr/>
            </a:pPr>
            <a:r>
              <a:rPr lang="en-US" b="1" dirty="0" smtClean="0">
                <a:solidFill>
                  <a:srgbClr val="FF0066"/>
                </a:solidFill>
              </a:rPr>
              <a:t>Efficacy</a:t>
            </a:r>
            <a:r>
              <a:rPr lang="ar-SA" b="1" dirty="0" smtClean="0">
                <a:solidFill>
                  <a:srgbClr val="FF0066"/>
                </a:solidFill>
              </a:rPr>
              <a:t/>
            </a:r>
            <a:br>
              <a:rPr lang="ar-SA" b="1" dirty="0" smtClean="0">
                <a:solidFill>
                  <a:srgbClr val="FF0066"/>
                </a:solidFill>
              </a:rPr>
            </a:br>
            <a:endParaRPr lang="en-US" dirty="0" smtClean="0"/>
          </a:p>
        </p:txBody>
      </p:sp>
      <p:sp>
        <p:nvSpPr>
          <p:cNvPr id="26627" name="Content Placeholder 2"/>
          <p:cNvSpPr>
            <a:spLocks noGrp="1"/>
          </p:cNvSpPr>
          <p:nvPr>
            <p:ph sz="quarter" idx="1"/>
          </p:nvPr>
        </p:nvSpPr>
        <p:spPr>
          <a:xfrm>
            <a:off x="228600" y="1600200"/>
            <a:ext cx="8686800" cy="4873625"/>
          </a:xfrm>
        </p:spPr>
        <p:txBody>
          <a:bodyPr/>
          <a:lstStyle/>
          <a:p>
            <a:pPr eaLnBrk="1" hangingPunct="1">
              <a:spcBef>
                <a:spcPct val="50000"/>
              </a:spcBef>
            </a:pPr>
            <a:r>
              <a:rPr lang="en-US" b="1" dirty="0" smtClean="0"/>
              <a:t>A maximal effect (</a:t>
            </a:r>
            <a:r>
              <a:rPr lang="en-US" b="1" dirty="0" err="1" smtClean="0"/>
              <a:t>E</a:t>
            </a:r>
            <a:r>
              <a:rPr lang="en-US" sz="2000" b="1" dirty="0" err="1" smtClean="0"/>
              <a:t>max</a:t>
            </a:r>
            <a:r>
              <a:rPr lang="en-US" b="1" dirty="0" smtClean="0"/>
              <a:t>) an agonist can produce.</a:t>
            </a:r>
          </a:p>
          <a:p>
            <a:pPr eaLnBrk="1" hangingPunct="1">
              <a:spcBef>
                <a:spcPct val="50000"/>
              </a:spcBef>
              <a:buNone/>
            </a:pPr>
            <a:endParaRPr lang="en-US" b="1" dirty="0" smtClean="0"/>
          </a:p>
          <a:p>
            <a:pPr>
              <a:spcBef>
                <a:spcPct val="50000"/>
              </a:spcBef>
              <a:buClr>
                <a:srgbClr val="FF0066"/>
              </a:buClr>
            </a:pPr>
            <a:r>
              <a:rPr lang="en-US" b="1" dirty="0" smtClean="0"/>
              <a:t>It can be measured with a graded dose-response curve only.</a:t>
            </a:r>
            <a:r>
              <a:rPr lang="en-US" dirty="0" smtClean="0"/>
              <a:t> </a:t>
            </a:r>
          </a:p>
          <a:p>
            <a:pPr eaLnBrk="1" hangingPunct="1"/>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sz="quarter" idx="1"/>
          </p:nvPr>
        </p:nvSpPr>
        <p:spPr>
          <a:xfrm>
            <a:off x="228600" y="228600"/>
            <a:ext cx="8534400" cy="6245225"/>
          </a:xfrm>
        </p:spPr>
        <p:txBody>
          <a:bodyPr>
            <a:normAutofit/>
          </a:bodyPr>
          <a:lstStyle/>
          <a:p>
            <a:pPr eaLnBrk="1" hangingPunct="1">
              <a:spcBef>
                <a:spcPct val="50000"/>
              </a:spcBef>
              <a:buNone/>
            </a:pPr>
            <a:r>
              <a:rPr lang="en-US" sz="3600" b="1" dirty="0" smtClean="0">
                <a:solidFill>
                  <a:srgbClr val="FF0066"/>
                </a:solidFill>
              </a:rPr>
              <a:t>                             </a:t>
            </a:r>
            <a:r>
              <a:rPr lang="en-US" sz="4800" b="1" dirty="0" smtClean="0">
                <a:solidFill>
                  <a:srgbClr val="FF0066"/>
                </a:solidFill>
              </a:rPr>
              <a:t>POTENCY</a:t>
            </a:r>
            <a:endParaRPr lang="ar-SA" sz="3600" b="1" dirty="0" smtClean="0">
              <a:solidFill>
                <a:srgbClr val="FF0066"/>
              </a:solidFill>
            </a:endParaRPr>
          </a:p>
          <a:p>
            <a:pPr eaLnBrk="1" hangingPunct="1">
              <a:spcBef>
                <a:spcPct val="50000"/>
              </a:spcBef>
              <a:buClr>
                <a:srgbClr val="FF0066"/>
              </a:buClr>
              <a:buFont typeface="Wingdings" pitchFamily="2" charset="2"/>
              <a:buChar char="v"/>
            </a:pPr>
            <a:r>
              <a:rPr lang="en-US" b="1" dirty="0" smtClean="0"/>
              <a:t> </a:t>
            </a:r>
            <a:r>
              <a:rPr lang="en-US" sz="2800" b="1" dirty="0" smtClean="0"/>
              <a:t>The amount of the drug needed to produce a given effect.</a:t>
            </a:r>
          </a:p>
          <a:p>
            <a:pPr eaLnBrk="1" hangingPunct="1">
              <a:spcBef>
                <a:spcPct val="50000"/>
              </a:spcBef>
              <a:buClr>
                <a:srgbClr val="FF0066"/>
              </a:buClr>
              <a:buFont typeface="Wingdings" pitchFamily="2" charset="2"/>
              <a:buChar char="v"/>
            </a:pPr>
            <a:r>
              <a:rPr lang="en-US" sz="2800" b="1" dirty="0" smtClean="0"/>
              <a:t> potency is determined by the affinity of the receptor for the drug.</a:t>
            </a:r>
          </a:p>
          <a:p>
            <a:pPr eaLnBrk="1" hangingPunct="1">
              <a:spcBef>
                <a:spcPct val="50000"/>
              </a:spcBef>
              <a:buClr>
                <a:srgbClr val="FF0066"/>
              </a:buClr>
              <a:buFont typeface="Wingdings" pitchFamily="2" charset="2"/>
              <a:buChar char="v"/>
            </a:pPr>
            <a:r>
              <a:rPr lang="en-US" sz="2800" b="1" dirty="0" smtClean="0"/>
              <a:t> The dose causing 50% from the maximal effect (EC50) can be obtained from graded dose-response curve.</a:t>
            </a:r>
          </a:p>
          <a:p>
            <a:pPr eaLnBrk="1" hangingPunct="1">
              <a:spcBef>
                <a:spcPct val="50000"/>
              </a:spcBef>
              <a:buClr>
                <a:srgbClr val="FF0066"/>
              </a:buClr>
              <a:buFont typeface="Wingdings" pitchFamily="2" charset="2"/>
              <a:buChar char="v"/>
            </a:pPr>
            <a:r>
              <a:rPr lang="en-US" sz="2800" b="1" dirty="0" smtClean="0"/>
              <a:t> In </a:t>
            </a:r>
            <a:r>
              <a:rPr lang="en-US" sz="2800" b="1" dirty="0" err="1" smtClean="0"/>
              <a:t>quantal</a:t>
            </a:r>
            <a:r>
              <a:rPr lang="en-US" sz="2800" b="1" dirty="0" smtClean="0"/>
              <a:t> dose response curve, ED50, TD50 and LD50 are potency variables.</a:t>
            </a:r>
            <a:r>
              <a:rPr lang="en-US" sz="2800" dirty="0" smtClean="0"/>
              <a:t> </a:t>
            </a:r>
            <a:endParaRPr lang="ar-SA" sz="2800" dirty="0" smtClean="0"/>
          </a:p>
          <a:p>
            <a:pPr eaLnBrk="1" hangingPunct="1">
              <a:buFont typeface="Arial" charset="0"/>
              <a:buChar char="•"/>
            </a:pP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bwMode="auto">
          <a:xfrm>
            <a:off x="0" y="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Grp="1" noChangeAspect="1" noChangeArrowheads="1"/>
          </p:cNvPicPr>
          <p:nvPr>
            <p:ph sz="quarter" idx="1"/>
          </p:nvPr>
        </p:nvPicPr>
        <p:blipFill>
          <a:blip r:embed="rId2"/>
          <a:srcRect/>
          <a:stretch>
            <a:fillRect/>
          </a:stretch>
        </p:blipFill>
        <p:spPr>
          <a:xfrm>
            <a:off x="685800" y="533400"/>
            <a:ext cx="8001000" cy="59436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endParaRPr lang="en-US" smtClean="0"/>
          </a:p>
        </p:txBody>
      </p:sp>
      <p:pic>
        <p:nvPicPr>
          <p:cNvPr id="27651" name="Picture 2"/>
          <p:cNvPicPr>
            <a:picLocks noGrp="1" noChangeAspect="1" noChangeArrowheads="1"/>
          </p:cNvPicPr>
          <p:nvPr>
            <p:ph sz="quarter"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fontAlgn="auto" hangingPunct="1">
              <a:spcAft>
                <a:spcPts val="0"/>
              </a:spcAft>
              <a:defRPr/>
            </a:pPr>
            <a:endParaRPr lang="en-US" smtClean="0"/>
          </a:p>
        </p:txBody>
      </p:sp>
      <p:sp>
        <p:nvSpPr>
          <p:cNvPr id="29699" name="Content Placeholder 2"/>
          <p:cNvSpPr>
            <a:spLocks noGrp="1"/>
          </p:cNvSpPr>
          <p:nvPr>
            <p:ph sz="quarter" idx="1"/>
          </p:nvPr>
        </p:nvSpPr>
        <p:spPr>
          <a:xfrm>
            <a:off x="457200" y="1600200"/>
            <a:ext cx="7467600" cy="4873625"/>
          </a:xfrm>
        </p:spPr>
        <p:txBody>
          <a:bodyPr/>
          <a:lstStyle/>
          <a:p>
            <a:pPr eaLnBrk="1" hangingPunct="1"/>
            <a:endParaRPr lang="en-US" smtClean="0"/>
          </a:p>
        </p:txBody>
      </p:sp>
      <p:pic>
        <p:nvPicPr>
          <p:cNvPr id="2970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sz="quarter" idx="1"/>
          </p:nvPr>
        </p:nvSpPr>
        <p:spPr>
          <a:xfrm>
            <a:off x="228600" y="228600"/>
            <a:ext cx="8763000" cy="6400800"/>
          </a:xfrm>
        </p:spPr>
        <p:txBody>
          <a:bodyPr>
            <a:normAutofit/>
          </a:bodyPr>
          <a:lstStyle/>
          <a:p>
            <a:pPr eaLnBrk="1" hangingPunct="1">
              <a:spcBef>
                <a:spcPct val="50000"/>
              </a:spcBef>
              <a:buFont typeface="Wingdings" pitchFamily="2" charset="2"/>
              <a:buNone/>
            </a:pPr>
            <a:r>
              <a:rPr lang="en-US" b="1" dirty="0" smtClean="0">
                <a:solidFill>
                  <a:schemeClr val="accent2"/>
                </a:solidFill>
              </a:rPr>
              <a:t>Repeated administration of a drug results in diminished effect</a:t>
            </a:r>
            <a:r>
              <a:rPr lang="en-US" b="1" dirty="0" smtClean="0">
                <a:solidFill>
                  <a:srgbClr val="FF0066"/>
                </a:solidFill>
              </a:rPr>
              <a:t> “</a:t>
            </a:r>
            <a:r>
              <a:rPr lang="en-US" b="1" dirty="0" smtClean="0"/>
              <a:t>Tolerance</a:t>
            </a:r>
            <a:r>
              <a:rPr lang="en-US" b="1" dirty="0" smtClean="0">
                <a:solidFill>
                  <a:srgbClr val="FF0066"/>
                </a:solidFill>
              </a:rPr>
              <a:t>”.</a:t>
            </a:r>
          </a:p>
          <a:p>
            <a:pPr eaLnBrk="1" hangingPunct="1">
              <a:spcBef>
                <a:spcPct val="50000"/>
              </a:spcBef>
              <a:buFont typeface="Wingdings" pitchFamily="2" charset="2"/>
              <a:buChar char="v"/>
            </a:pPr>
            <a:r>
              <a:rPr lang="en-US" sz="2600" b="1" dirty="0" err="1" smtClean="0"/>
              <a:t>Tachyphylaxis</a:t>
            </a:r>
            <a:r>
              <a:rPr lang="en-US" sz="2600" b="1" dirty="0" smtClean="0"/>
              <a:t>: </a:t>
            </a:r>
            <a:r>
              <a:rPr lang="en-US" sz="2600" b="1" dirty="0" smtClean="0">
                <a:solidFill>
                  <a:schemeClr val="accent2"/>
                </a:solidFill>
              </a:rPr>
              <a:t>is a type of tolerance which occurs very rapidly</a:t>
            </a:r>
            <a:r>
              <a:rPr lang="en-US" sz="2600" b="1" dirty="0" smtClean="0">
                <a:solidFill>
                  <a:srgbClr val="FF0066"/>
                </a:solidFill>
              </a:rPr>
              <a:t>.</a:t>
            </a:r>
          </a:p>
          <a:p>
            <a:pPr eaLnBrk="1" hangingPunct="1">
              <a:spcBef>
                <a:spcPct val="50000"/>
              </a:spcBef>
              <a:buFont typeface="Wingdings" pitchFamily="2" charset="2"/>
              <a:buChar char="v"/>
            </a:pPr>
            <a:r>
              <a:rPr lang="en-US" sz="2600" b="1" dirty="0" smtClean="0"/>
              <a:t>Desensitization: </a:t>
            </a:r>
            <a:r>
              <a:rPr lang="en-US" sz="2600" b="1" dirty="0" smtClean="0">
                <a:solidFill>
                  <a:schemeClr val="accent2"/>
                </a:solidFill>
              </a:rPr>
              <a:t>decreased response to the agonist after its repeated injection in small doses. </a:t>
            </a:r>
          </a:p>
          <a:p>
            <a:pPr eaLnBrk="1" hangingPunct="1">
              <a:spcBef>
                <a:spcPct val="50000"/>
              </a:spcBef>
              <a:buNone/>
            </a:pPr>
            <a:r>
              <a:rPr lang="en-US" sz="2600" b="1" dirty="0" smtClean="0">
                <a:solidFill>
                  <a:schemeClr val="accent2"/>
                </a:solidFill>
              </a:rPr>
              <a:t> May be due to</a:t>
            </a:r>
          </a:p>
          <a:p>
            <a:pPr eaLnBrk="1" hangingPunct="1">
              <a:spcBef>
                <a:spcPct val="50000"/>
              </a:spcBef>
              <a:buFont typeface="Arial" charset="0"/>
              <a:buNone/>
            </a:pPr>
            <a:r>
              <a:rPr lang="en-US" sz="2600" b="1" dirty="0" smtClean="0">
                <a:solidFill>
                  <a:schemeClr val="accent2"/>
                </a:solidFill>
              </a:rPr>
              <a:t>1- Masking or internalization of the receptors.</a:t>
            </a:r>
          </a:p>
          <a:p>
            <a:pPr eaLnBrk="1" hangingPunct="1">
              <a:spcBef>
                <a:spcPct val="50000"/>
              </a:spcBef>
              <a:buFont typeface="Arial" charset="0"/>
              <a:buNone/>
            </a:pPr>
            <a:r>
              <a:rPr lang="en-US" sz="2600" b="1" dirty="0" smtClean="0">
                <a:solidFill>
                  <a:schemeClr val="accent2"/>
                </a:solidFill>
              </a:rPr>
              <a:t>2- Loss of receptors (down regulation)- decreased synthesis or increased destruction.</a:t>
            </a:r>
          </a:p>
          <a:p>
            <a:pPr eaLnBrk="1" hangingPunct="1">
              <a:spcBef>
                <a:spcPct val="50000"/>
              </a:spcBef>
              <a:buFont typeface="Arial" charset="0"/>
              <a:buNone/>
            </a:pPr>
            <a:r>
              <a:rPr lang="en-US" sz="2600" b="1" dirty="0" smtClean="0">
                <a:solidFill>
                  <a:schemeClr val="accent2"/>
                </a:solidFill>
              </a:rPr>
              <a:t>3- Exhaustion of mediators (depletion of catecholamine).</a:t>
            </a:r>
          </a:p>
          <a:p>
            <a:pPr eaLnBrk="1" hangingPunct="1">
              <a:spcBef>
                <a:spcPct val="50000"/>
              </a:spcBef>
              <a:buFont typeface="Arial" charset="0"/>
              <a:buNone/>
            </a:pPr>
            <a:endParaRPr lang="en-US" sz="1800" b="1" dirty="0" smtClean="0">
              <a:solidFill>
                <a:schemeClr val="accent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5" name="Picture 3"/>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sz="quarter" idx="1"/>
          </p:nvPr>
        </p:nvSpPr>
        <p:spPr>
          <a:xfrm>
            <a:off x="228600" y="1600200"/>
            <a:ext cx="8915400" cy="4873625"/>
          </a:xfrm>
        </p:spPr>
        <p:txBody>
          <a:bodyPr/>
          <a:lstStyle/>
          <a:p>
            <a:pPr eaLnBrk="1" hangingPunct="1"/>
            <a:r>
              <a:rPr lang="en-US" b="1" dirty="0" err="1" smtClean="0"/>
              <a:t>Pharmacodynamics</a:t>
            </a:r>
            <a:r>
              <a:rPr lang="en-US" sz="2800" dirty="0" smtClean="0"/>
              <a:t> is the study of the biochemical and physiological effects of drugs and their mechanisms of action. </a:t>
            </a:r>
          </a:p>
          <a:p>
            <a:pPr eaLnBrk="1" hangingPunct="1">
              <a:buNone/>
            </a:pPr>
            <a:endParaRPr lang="en-US" dirty="0" smtClean="0"/>
          </a:p>
          <a:p>
            <a:pPr eaLnBrk="1" hangingPunct="1"/>
            <a:r>
              <a:rPr lang="en-US" sz="2800" dirty="0" smtClean="0"/>
              <a:t>Simply stated, </a:t>
            </a:r>
            <a:r>
              <a:rPr lang="en-US" sz="2800" dirty="0" err="1" smtClean="0"/>
              <a:t>pharmacodynamics</a:t>
            </a:r>
            <a:r>
              <a:rPr lang="en-US" sz="2800" dirty="0" smtClean="0"/>
              <a:t> refers to the effects of a drug on the body.</a:t>
            </a:r>
          </a:p>
          <a:p>
            <a:pPr eaLnBrk="1" hangingPunct="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5400" b="1" dirty="0" smtClean="0"/>
              <a:t>PHYSIOLOGICAL RECEPTORS</a:t>
            </a:r>
            <a:endParaRPr lang="en-IN" sz="5400" b="1" dirty="0"/>
          </a:p>
        </p:txBody>
      </p:sp>
      <p:sp>
        <p:nvSpPr>
          <p:cNvPr id="3" name="Content Placeholder 2"/>
          <p:cNvSpPr>
            <a:spLocks noGrp="1"/>
          </p:cNvSpPr>
          <p:nvPr>
            <p:ph idx="1"/>
          </p:nvPr>
        </p:nvSpPr>
        <p:spPr/>
        <p:txBody>
          <a:bodyPr/>
          <a:lstStyle/>
          <a:p>
            <a:r>
              <a:rPr lang="en-IN" b="1" dirty="0" smtClean="0"/>
              <a:t>GPCR</a:t>
            </a:r>
            <a:r>
              <a:rPr lang="en-IN" dirty="0" smtClean="0"/>
              <a:t> </a:t>
            </a:r>
          </a:p>
          <a:p>
            <a:r>
              <a:rPr lang="en-IN" b="1" dirty="0" smtClean="0"/>
              <a:t>Ion channels</a:t>
            </a:r>
          </a:p>
          <a:p>
            <a:r>
              <a:rPr lang="en-IN" b="1" dirty="0" err="1" smtClean="0"/>
              <a:t>Transmembrane</a:t>
            </a:r>
            <a:r>
              <a:rPr lang="en-IN" b="1" dirty="0" smtClean="0"/>
              <a:t> enzymes</a:t>
            </a:r>
          </a:p>
          <a:p>
            <a:r>
              <a:rPr lang="en-IN" b="1" dirty="0" err="1" smtClean="0"/>
              <a:t>Transmembrane</a:t>
            </a:r>
            <a:r>
              <a:rPr lang="en-IN" b="1" dirty="0" smtClean="0"/>
              <a:t>, non-enzymes</a:t>
            </a:r>
          </a:p>
          <a:p>
            <a:r>
              <a:rPr lang="en-IN" b="1" dirty="0" smtClean="0"/>
              <a:t>Nuclear receptors</a:t>
            </a:r>
          </a:p>
          <a:p>
            <a:r>
              <a:rPr lang="en-IN" b="1" dirty="0" smtClean="0"/>
              <a:t>Intracellular enzymes</a:t>
            </a:r>
            <a:r>
              <a:rPr lang="en-IN" dirty="0" smtClean="0"/>
              <a:t> </a:t>
            </a:r>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b="1" dirty="0" smtClean="0"/>
              <a:t>Cellular Pathways Activated by Physiological Receptors</a:t>
            </a:r>
          </a:p>
        </p:txBody>
      </p:sp>
      <p:sp>
        <p:nvSpPr>
          <p:cNvPr id="31747" name="Content Placeholder 3"/>
          <p:cNvSpPr>
            <a:spLocks noGrp="1"/>
          </p:cNvSpPr>
          <p:nvPr>
            <p:ph sz="quarter" idx="1"/>
          </p:nvPr>
        </p:nvSpPr>
        <p:spPr>
          <a:xfrm>
            <a:off x="228600" y="1600200"/>
            <a:ext cx="8610600" cy="4873625"/>
          </a:xfrm>
        </p:spPr>
        <p:txBody>
          <a:bodyPr>
            <a:normAutofit/>
          </a:bodyPr>
          <a:lstStyle/>
          <a:p>
            <a:pPr eaLnBrk="1" hangingPunct="1">
              <a:buFont typeface="Arial" charset="0"/>
              <a:buNone/>
            </a:pPr>
            <a:r>
              <a:rPr lang="en-US" b="1" dirty="0" smtClean="0"/>
              <a:t>Signal Transduction Pathways</a:t>
            </a:r>
          </a:p>
          <a:p>
            <a:pPr eaLnBrk="1" hangingPunct="1">
              <a:buFont typeface="Arial" charset="0"/>
              <a:buChar char="•"/>
            </a:pPr>
            <a:r>
              <a:rPr lang="en-US" sz="2600" dirty="0" smtClean="0"/>
              <a:t>Physiological receptors have at least two major functions, </a:t>
            </a:r>
            <a:r>
              <a:rPr lang="en-US" sz="2600" dirty="0" err="1" smtClean="0"/>
              <a:t>ligand</a:t>
            </a:r>
            <a:r>
              <a:rPr lang="en-US" sz="2600" dirty="0" smtClean="0"/>
              <a:t> binding and message propagation (i.e., signaling). </a:t>
            </a:r>
          </a:p>
          <a:p>
            <a:pPr eaLnBrk="1" hangingPunct="1">
              <a:buFont typeface="Arial" charset="0"/>
              <a:buChar char="•"/>
            </a:pPr>
            <a:r>
              <a:rPr lang="en-US" sz="2600" dirty="0" smtClean="0"/>
              <a:t>Two functional domains within the receptor:  </a:t>
            </a:r>
          </a:p>
          <a:p>
            <a:pPr eaLnBrk="1" hangingPunct="1">
              <a:buFont typeface="Wingdings" pitchFamily="2" charset="2"/>
              <a:buNone/>
            </a:pPr>
            <a:r>
              <a:rPr lang="en-US" sz="2600" b="1" i="1" dirty="0" smtClean="0"/>
              <a:t>		-</a:t>
            </a:r>
            <a:r>
              <a:rPr lang="en-US" sz="2600" b="1" i="1" dirty="0" err="1" smtClean="0"/>
              <a:t>ligand</a:t>
            </a:r>
            <a:r>
              <a:rPr lang="en-US" sz="2600" b="1" i="1" dirty="0" smtClean="0"/>
              <a:t>-binding</a:t>
            </a:r>
            <a:r>
              <a:rPr lang="en-US" sz="2600" i="1" dirty="0" smtClean="0"/>
              <a:t> domain</a:t>
            </a:r>
            <a:r>
              <a:rPr lang="en-US" sz="2600" dirty="0" smtClean="0"/>
              <a:t> and </a:t>
            </a:r>
          </a:p>
          <a:p>
            <a:pPr eaLnBrk="1" hangingPunct="1">
              <a:buFont typeface="Wingdings" pitchFamily="2" charset="2"/>
              <a:buNone/>
            </a:pPr>
            <a:r>
              <a:rPr lang="en-US" sz="2600" b="1" i="1" dirty="0" smtClean="0"/>
              <a:t>		-</a:t>
            </a:r>
            <a:r>
              <a:rPr lang="en-US" sz="2600" b="1" i="1" dirty="0" err="1" smtClean="0"/>
              <a:t>effector</a:t>
            </a:r>
            <a:r>
              <a:rPr lang="en-US" sz="2600" i="1" dirty="0" smtClean="0"/>
              <a:t> domain</a:t>
            </a:r>
            <a:r>
              <a:rPr lang="en-US" sz="2600" dirty="0" smtClean="0"/>
              <a:t>.</a:t>
            </a:r>
          </a:p>
          <a:p>
            <a:pPr eaLnBrk="1" hangingPunct="1">
              <a:buFont typeface="Arial" charset="0"/>
              <a:buChar char="•"/>
            </a:pPr>
            <a:r>
              <a:rPr lang="en-US" sz="2600" dirty="0" smtClean="0"/>
              <a:t>The regulatory actions of a receptor may be exerted directly on its cellular target(s), on </a:t>
            </a:r>
            <a:r>
              <a:rPr lang="en-US" sz="2600" i="1" dirty="0" err="1" smtClean="0"/>
              <a:t>effector</a:t>
            </a:r>
            <a:r>
              <a:rPr lang="en-US" sz="2600" i="1" dirty="0" smtClean="0"/>
              <a:t> protein(s),</a:t>
            </a:r>
            <a:r>
              <a:rPr lang="en-US" sz="2600" dirty="0" smtClean="0"/>
              <a:t> or may be conveyed by intermediary cellular signaling molecules called </a:t>
            </a:r>
            <a:r>
              <a:rPr lang="en-US" sz="2600" b="1" i="1" dirty="0" smtClean="0"/>
              <a:t>transducers</a:t>
            </a:r>
            <a:r>
              <a:rPr lang="en-US" sz="2600" i="1" dirty="0" smtClean="0"/>
              <a:t>.</a:t>
            </a:r>
            <a:endParaRPr lang="en-US" sz="2600" dirty="0" smtClean="0"/>
          </a:p>
          <a:p>
            <a:pPr eaLnBrk="1" hangingPunct="1">
              <a:buFont typeface="Arial" charset="0"/>
              <a:buChar char="•"/>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rtlCol="0">
            <a:normAutofit fontScale="90000"/>
          </a:bodyPr>
          <a:lstStyle/>
          <a:p>
            <a:pPr eaLnBrk="1" fontAlgn="auto" hangingPunct="1">
              <a:spcAft>
                <a:spcPts val="0"/>
              </a:spcAft>
              <a:defRPr/>
            </a:pPr>
            <a:r>
              <a:rPr lang="en-US" b="1" dirty="0" smtClean="0"/>
              <a:t>Receptors with intrinsic ion channel</a:t>
            </a:r>
            <a:endParaRPr lang="en-US" b="1" dirty="0"/>
          </a:p>
        </p:txBody>
      </p:sp>
      <p:sp>
        <p:nvSpPr>
          <p:cNvPr id="40963" name="Content Placeholder 2"/>
          <p:cNvSpPr>
            <a:spLocks noGrp="1"/>
          </p:cNvSpPr>
          <p:nvPr>
            <p:ph sz="quarter" idx="1"/>
          </p:nvPr>
        </p:nvSpPr>
        <p:spPr>
          <a:xfrm>
            <a:off x="457200" y="1600200"/>
            <a:ext cx="8229600" cy="4873625"/>
          </a:xfrm>
        </p:spPr>
        <p:txBody>
          <a:bodyPr/>
          <a:lstStyle/>
          <a:p>
            <a:pPr eaLnBrk="1" hangingPunct="1"/>
            <a:r>
              <a:rPr lang="en-US" dirty="0" err="1" smtClean="0"/>
              <a:t>Ligand</a:t>
            </a:r>
            <a:r>
              <a:rPr lang="en-US" dirty="0" smtClean="0"/>
              <a:t> gated ion channels.</a:t>
            </a:r>
          </a:p>
          <a:p>
            <a:pPr eaLnBrk="1" hangingPunct="1">
              <a:buNone/>
            </a:pPr>
            <a:endParaRPr lang="en-US" dirty="0" smtClean="0"/>
          </a:p>
          <a:p>
            <a:pPr eaLnBrk="1" hangingPunct="1"/>
            <a:r>
              <a:rPr lang="en-US" dirty="0" smtClean="0"/>
              <a:t>No intervention of G-protein or second messenger.</a:t>
            </a:r>
          </a:p>
          <a:p>
            <a:pPr eaLnBrk="1" hangingPunct="1">
              <a:buNone/>
            </a:pPr>
            <a:endParaRPr lang="en-US" dirty="0" smtClean="0"/>
          </a:p>
          <a:p>
            <a:pPr eaLnBrk="1" hangingPunct="1"/>
            <a:r>
              <a:rPr lang="en-US" dirty="0" smtClean="0"/>
              <a:t>Response is fastest (in milliseconds).</a:t>
            </a:r>
          </a:p>
          <a:p>
            <a:pPr eaLnBrk="1" hangingPunct="1">
              <a:buNone/>
            </a:pPr>
            <a:endParaRPr lang="en-US" dirty="0" smtClean="0"/>
          </a:p>
          <a:p>
            <a:pPr eaLnBrk="1" hangingPunct="1">
              <a:buNone/>
            </a:pPr>
            <a:r>
              <a:rPr lang="en-US" dirty="0" smtClean="0"/>
              <a:t> </a:t>
            </a:r>
            <a:r>
              <a:rPr lang="en-US" b="1" dirty="0" smtClean="0"/>
              <a:t>e.g</a:t>
            </a:r>
            <a:r>
              <a:rPr lang="en-US" dirty="0" smtClean="0"/>
              <a:t>.       GABA</a:t>
            </a:r>
            <a:r>
              <a:rPr lang="en-US" sz="1800" dirty="0" smtClean="0"/>
              <a:t>A</a:t>
            </a:r>
            <a:r>
              <a:rPr lang="en-US" dirty="0" smtClean="0"/>
              <a:t>, 5HT</a:t>
            </a:r>
            <a:r>
              <a:rPr lang="en-US" sz="2000" dirty="0" smtClean="0"/>
              <a:t>3</a:t>
            </a:r>
            <a:r>
              <a:rPr lang="en-US" dirty="0" smtClean="0"/>
              <a:t>, NMDA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a:bodyPr>
          <a:lstStyle/>
          <a:p>
            <a:pPr algn="l"/>
            <a:r>
              <a:rPr lang="en-IN" sz="3200" b="1" dirty="0" smtClean="0"/>
              <a:t>voltage-activated Na</a:t>
            </a:r>
            <a:r>
              <a:rPr lang="en-IN" sz="3200" b="1" baseline="30000" dirty="0" smtClean="0"/>
              <a:t>+</a:t>
            </a:r>
            <a:r>
              <a:rPr lang="en-IN" sz="3200" b="1" dirty="0" smtClean="0"/>
              <a:t> channel with the pore in the open and closed state.</a:t>
            </a:r>
            <a:endParaRPr lang="en-IN" sz="3200" b="1" dirty="0"/>
          </a:p>
        </p:txBody>
      </p:sp>
      <p:pic>
        <p:nvPicPr>
          <p:cNvPr id="4099" name="Picture 3"/>
          <p:cNvPicPr>
            <a:picLocks noGrp="1" noChangeAspect="1" noChangeArrowheads="1"/>
          </p:cNvPicPr>
          <p:nvPr>
            <p:ph idx="1"/>
          </p:nvPr>
        </p:nvPicPr>
        <p:blipFill>
          <a:blip r:embed="rId2"/>
          <a:srcRect/>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rmAutofit/>
          </a:bodyPr>
          <a:lstStyle/>
          <a:p>
            <a:pPr algn="l"/>
            <a:r>
              <a:rPr lang="en-IN" sz="2400" b="1" dirty="0" smtClean="0"/>
              <a:t>Structure of the nicotinic acetylcholine receptor (a typical </a:t>
            </a:r>
            <a:r>
              <a:rPr lang="en-IN" sz="2400" b="1" dirty="0" err="1" smtClean="0"/>
              <a:t>ligand</a:t>
            </a:r>
            <a:r>
              <a:rPr lang="en-IN" sz="2400" b="1" dirty="0" smtClean="0"/>
              <a:t>-gated ion channel. The five receptor subunits (α2, β, γ, δ) form a cluster surrounding a central </a:t>
            </a:r>
            <a:r>
              <a:rPr lang="en-IN" sz="2400" b="1" dirty="0" err="1" smtClean="0"/>
              <a:t>transmembrane</a:t>
            </a:r>
            <a:r>
              <a:rPr lang="en-IN" sz="2400" b="1" dirty="0" smtClean="0"/>
              <a:t> pore.</a:t>
            </a:r>
            <a:endParaRPr lang="en-IN" sz="2400" b="1" dirty="0"/>
          </a:p>
        </p:txBody>
      </p:sp>
      <p:pic>
        <p:nvPicPr>
          <p:cNvPr id="15362" name="Picture 2"/>
          <p:cNvPicPr>
            <a:picLocks noGrp="1" noChangeAspect="1" noChangeArrowheads="1"/>
          </p:cNvPicPr>
          <p:nvPr>
            <p:ph idx="1"/>
          </p:nvPr>
        </p:nvPicPr>
        <p:blipFill>
          <a:blip r:embed="rId2"/>
          <a:srcRect/>
          <a:stretch>
            <a:fillRect/>
          </a:stretch>
        </p:blipFill>
        <p:spPr bwMode="auto">
          <a:xfrm>
            <a:off x="0" y="1676400"/>
            <a:ext cx="9143999"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a:bodyPr>
          <a:lstStyle/>
          <a:p>
            <a:pPr algn="l"/>
            <a:r>
              <a:rPr lang="en-IN" sz="2400" b="1" dirty="0" err="1" smtClean="0"/>
              <a:t>Ligand</a:t>
            </a:r>
            <a:r>
              <a:rPr lang="en-IN" sz="2400" b="1" dirty="0" smtClean="0"/>
              <a:t>-gated nicotinic acetylcholine receptor expressed in the skeletal muscle neuromuscular junction. The pore is made up of five subunits, each with a large extracellular domain and four </a:t>
            </a:r>
            <a:r>
              <a:rPr lang="en-IN" sz="2400" b="1" dirty="0" err="1" smtClean="0"/>
              <a:t>transmembrane</a:t>
            </a:r>
            <a:r>
              <a:rPr lang="en-IN" sz="2400" b="1" dirty="0" smtClean="0"/>
              <a:t> helices. The helix that lines the pore is shown in blue.</a:t>
            </a:r>
            <a:r>
              <a:rPr lang="en-IN" sz="1200" dirty="0" smtClean="0"/>
              <a:t/>
            </a:r>
            <a:br>
              <a:rPr lang="en-IN" sz="1200" dirty="0" smtClean="0"/>
            </a:br>
            <a:endParaRPr lang="en-IN" sz="1200" dirty="0"/>
          </a:p>
        </p:txBody>
      </p:sp>
      <p:pic>
        <p:nvPicPr>
          <p:cNvPr id="5122" name="Picture 2"/>
          <p:cNvPicPr>
            <a:picLocks noGrp="1" noChangeAspect="1" noChangeArrowheads="1"/>
          </p:cNvPicPr>
          <p:nvPr>
            <p:ph idx="1"/>
          </p:nvPr>
        </p:nvPicPr>
        <p:blipFill>
          <a:blip r:embed="rId2"/>
          <a:srcRect/>
          <a:stretch>
            <a:fillRect/>
          </a:stretch>
        </p:blipFill>
        <p:spPr bwMode="auto">
          <a:xfrm>
            <a:off x="0" y="1600200"/>
            <a:ext cx="89916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fontAlgn="auto" hangingPunct="1">
              <a:spcAft>
                <a:spcPts val="0"/>
              </a:spcAft>
              <a:defRPr/>
            </a:pPr>
            <a:r>
              <a:rPr lang="en-US" b="1" dirty="0" smtClean="0"/>
              <a:t>Two state receptor model</a:t>
            </a:r>
          </a:p>
        </p:txBody>
      </p:sp>
      <p:sp>
        <p:nvSpPr>
          <p:cNvPr id="23555" name="Content Placeholder 2"/>
          <p:cNvSpPr>
            <a:spLocks noGrp="1"/>
          </p:cNvSpPr>
          <p:nvPr>
            <p:ph sz="quarter" idx="1"/>
          </p:nvPr>
        </p:nvSpPr>
        <p:spPr>
          <a:xfrm>
            <a:off x="457200" y="1600200"/>
            <a:ext cx="8305800" cy="4873625"/>
          </a:xfrm>
        </p:spPr>
        <p:txBody>
          <a:bodyPr/>
          <a:lstStyle/>
          <a:p>
            <a:pPr eaLnBrk="1" hangingPunct="1"/>
            <a:r>
              <a:rPr lang="en-US" dirty="0" smtClean="0"/>
              <a:t>A receptor may exist in two interchangeable states, active </a:t>
            </a:r>
            <a:r>
              <a:rPr lang="en-US" b="1" dirty="0" smtClean="0"/>
              <a:t>(</a:t>
            </a:r>
            <a:r>
              <a:rPr lang="en-US" b="1" i="1" dirty="0" smtClean="0"/>
              <a:t>Ra</a:t>
            </a:r>
            <a:r>
              <a:rPr lang="en-US" b="1" dirty="0" smtClean="0"/>
              <a:t>) </a:t>
            </a:r>
            <a:r>
              <a:rPr lang="en-US" dirty="0" smtClean="0"/>
              <a:t>&amp; inactive </a:t>
            </a:r>
            <a:r>
              <a:rPr lang="en-US" b="1" dirty="0" smtClean="0"/>
              <a:t>(</a:t>
            </a:r>
            <a:r>
              <a:rPr lang="en-US" b="1" i="1" dirty="0" err="1" smtClean="0"/>
              <a:t>Ri</a:t>
            </a:r>
            <a:r>
              <a:rPr lang="en-US" b="1" dirty="0" smtClean="0"/>
              <a:t>) </a:t>
            </a:r>
            <a:r>
              <a:rPr lang="en-US" dirty="0" smtClean="0"/>
              <a:t>which are in equilibrium.</a:t>
            </a:r>
          </a:p>
          <a:p>
            <a:pPr eaLnBrk="1" hangingPunct="1">
              <a:buNone/>
            </a:pPr>
            <a:endParaRPr lang="en-US" dirty="0" smtClean="0"/>
          </a:p>
          <a:p>
            <a:pPr eaLnBrk="1" hangingPunct="1"/>
            <a:r>
              <a:rPr lang="en-US" dirty="0" smtClean="0"/>
              <a:t>Binding of drug shift this equilibrium in either direction.</a:t>
            </a:r>
          </a:p>
          <a:p>
            <a:pPr eaLnBrk="1" hangingPunct="1"/>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b="1" dirty="0" smtClean="0"/>
              <a:t>PHYSIOLOGICAL RECEPTOR</a:t>
            </a:r>
            <a:endParaRPr lang="en-IN" b="1" dirty="0"/>
          </a:p>
        </p:txBody>
      </p:sp>
      <p:graphicFrame>
        <p:nvGraphicFramePr>
          <p:cNvPr id="5" name="Content Placeholder 4"/>
          <p:cNvGraphicFramePr>
            <a:graphicFrameLocks noGrp="1"/>
          </p:cNvGraphicFramePr>
          <p:nvPr>
            <p:ph idx="1"/>
          </p:nvPr>
        </p:nvGraphicFramePr>
        <p:xfrm>
          <a:off x="0" y="831141"/>
          <a:ext cx="9144000" cy="5809085"/>
        </p:xfrm>
        <a:graphic>
          <a:graphicData uri="http://schemas.openxmlformats.org/drawingml/2006/table">
            <a:tbl>
              <a:tblPr firstRow="1" bandRow="1">
                <a:tableStyleId>{5C22544A-7EE6-4342-B048-85BDC9FD1C3A}</a:tableStyleId>
              </a:tblPr>
              <a:tblGrid>
                <a:gridCol w="1309249"/>
                <a:gridCol w="2363982"/>
                <a:gridCol w="1945132"/>
                <a:gridCol w="1884407"/>
                <a:gridCol w="1641230"/>
              </a:tblGrid>
              <a:tr h="129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STRUCTURAL FAMILY</a:t>
                      </a:r>
                    </a:p>
                    <a:p>
                      <a:endParaRPr lang="en-IN" dirty="0"/>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FUNCTIONAL FAMILY</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PHYSIOLOGICAL LIGANDS</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EFFECTORS AND TRANSDUCERS</a:t>
                      </a:r>
                    </a:p>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EXAMPLE DRUGS</a:t>
                      </a:r>
                    </a:p>
                    <a:p>
                      <a:endParaRPr lang="en-IN" dirty="0"/>
                    </a:p>
                  </a:txBody>
                  <a:tcPr/>
                </a:tc>
              </a:tr>
              <a:tr h="84453">
                <a:tc>
                  <a:txBody>
                    <a:bodyPr/>
                    <a:lstStyle/>
                    <a:p>
                      <a:pPr algn="l"/>
                      <a:endParaRPr lang="en-IN" dirty="0"/>
                    </a:p>
                  </a:txBody>
                  <a:tcPr marL="28575" marR="28575" marT="28575" marB="28575"/>
                </a:tc>
                <a:tc>
                  <a:txBody>
                    <a:bodyPr/>
                    <a:lstStyle/>
                    <a:p>
                      <a:pPr algn="l"/>
                      <a:endParaRPr lang="en-IN" dirty="0"/>
                    </a:p>
                  </a:txBody>
                  <a:tcPr marL="28575" marR="28575" marT="28575" marB="28575"/>
                </a:tc>
                <a:tc>
                  <a:txBody>
                    <a:bodyPr/>
                    <a:lstStyle/>
                    <a:p>
                      <a:pPr algn="l"/>
                      <a:endParaRPr lang="en-IN" dirty="0"/>
                    </a:p>
                  </a:txBody>
                  <a:tcPr marL="28575" marR="28575" marT="28575" marB="28575"/>
                </a:tc>
                <a:tc>
                  <a:txBody>
                    <a:bodyPr/>
                    <a:lstStyle/>
                    <a:p>
                      <a:pPr algn="l"/>
                      <a:endParaRPr lang="en-IN" dirty="0"/>
                    </a:p>
                  </a:txBody>
                  <a:tcPr marL="28575" marR="28575" marT="28575" marB="28575"/>
                </a:tc>
                <a:tc>
                  <a:txBody>
                    <a:bodyPr/>
                    <a:lstStyle/>
                    <a:p>
                      <a:pPr algn="l"/>
                      <a:endParaRPr lang="en-IN" dirty="0"/>
                    </a:p>
                  </a:txBody>
                  <a:tcPr marL="28575" marR="28575" marT="28575" marB="28575"/>
                </a:tc>
              </a:tr>
              <a:tr h="1068514">
                <a:tc>
                  <a:txBody>
                    <a:bodyPr/>
                    <a:lstStyle/>
                    <a:p>
                      <a:pPr algn="l"/>
                      <a:r>
                        <a:rPr lang="en-IN" dirty="0"/>
                        <a:t> </a:t>
                      </a:r>
                      <a:r>
                        <a:rPr lang="en-IN" sz="2800" b="1" dirty="0" smtClean="0"/>
                        <a:t>GPCR</a:t>
                      </a:r>
                      <a:endParaRPr lang="en-IN" b="1" dirty="0"/>
                    </a:p>
                  </a:txBody>
                  <a:tcPr marL="28575" marR="28575" marT="28575" marB="28575"/>
                </a:tc>
                <a:tc>
                  <a:txBody>
                    <a:bodyPr/>
                    <a:lstStyle/>
                    <a:p>
                      <a:pPr algn="l"/>
                      <a:r>
                        <a:rPr lang="el-GR" dirty="0" smtClean="0"/>
                        <a:t>β</a:t>
                      </a:r>
                      <a:r>
                        <a:rPr lang="en-US" dirty="0" smtClean="0"/>
                        <a:t>  </a:t>
                      </a:r>
                      <a:r>
                        <a:rPr lang="en-IN" dirty="0" smtClean="0"/>
                        <a:t>Adrenergic  </a:t>
                      </a:r>
                      <a:r>
                        <a:rPr lang="en-IN" dirty="0"/>
                        <a:t>receptors</a:t>
                      </a:r>
                    </a:p>
                  </a:txBody>
                  <a:tcPr marL="28575" marR="28575" marT="28575" marB="28575"/>
                </a:tc>
                <a:tc>
                  <a:txBody>
                    <a:bodyPr/>
                    <a:lstStyle/>
                    <a:p>
                      <a:pPr algn="l"/>
                      <a:r>
                        <a:rPr lang="en-IN" dirty="0" smtClean="0"/>
                        <a:t>    NE</a:t>
                      </a:r>
                      <a:r>
                        <a:rPr lang="en-IN" dirty="0"/>
                        <a:t>, </a:t>
                      </a:r>
                      <a:r>
                        <a:rPr lang="en-IN" dirty="0" err="1"/>
                        <a:t>Epi</a:t>
                      </a:r>
                      <a:r>
                        <a:rPr lang="en-IN" dirty="0"/>
                        <a:t>, DA</a:t>
                      </a:r>
                    </a:p>
                  </a:txBody>
                  <a:tcPr marL="28575" marR="28575" marT="28575" marB="28575"/>
                </a:tc>
                <a:tc>
                  <a:txBody>
                    <a:bodyPr/>
                    <a:lstStyle/>
                    <a:p>
                      <a:pPr algn="l"/>
                      <a:r>
                        <a:rPr lang="en-IN" dirty="0" smtClean="0"/>
                        <a:t>      G</a:t>
                      </a:r>
                      <a:r>
                        <a:rPr lang="en-IN" baseline="-25000" dirty="0" smtClean="0"/>
                        <a:t>s  </a:t>
                      </a:r>
                      <a:r>
                        <a:rPr lang="en-IN" dirty="0" smtClean="0"/>
                        <a:t>;  </a:t>
                      </a:r>
                      <a:r>
                        <a:rPr lang="en-IN" dirty="0"/>
                        <a:t>AC</a:t>
                      </a:r>
                      <a:br>
                        <a:rPr lang="en-IN" dirty="0"/>
                      </a:br>
                      <a:r>
                        <a:rPr lang="en-IN" dirty="0"/>
                        <a:t> </a:t>
                      </a:r>
                    </a:p>
                  </a:txBody>
                  <a:tcPr marL="28575" marR="28575" marT="28575" marB="28575"/>
                </a:tc>
                <a:tc>
                  <a:txBody>
                    <a:bodyPr/>
                    <a:lstStyle/>
                    <a:p>
                      <a:pPr algn="l"/>
                      <a:r>
                        <a:rPr lang="en-IN" dirty="0" err="1" smtClean="0"/>
                        <a:t>Dobutamine</a:t>
                      </a:r>
                      <a:endParaRPr lang="en-IN" dirty="0"/>
                    </a:p>
                  </a:txBody>
                  <a:tcPr marL="28575" marR="28575" marT="28575" marB="28575"/>
                </a:tc>
              </a:tr>
              <a:tr h="1633935">
                <a:tc>
                  <a:txBody>
                    <a:bodyPr/>
                    <a:lstStyle/>
                    <a:p>
                      <a:pPr algn="l"/>
                      <a:r>
                        <a:rPr lang="en-IN" dirty="0"/>
                        <a:t> </a:t>
                      </a:r>
                    </a:p>
                  </a:txBody>
                  <a:tcPr marL="28575" marR="28575" marT="28575" marB="28575"/>
                </a:tc>
                <a:tc>
                  <a:txBody>
                    <a:bodyPr/>
                    <a:lstStyle/>
                    <a:p>
                      <a:pPr algn="l"/>
                      <a:r>
                        <a:rPr lang="en-IN" dirty="0" err="1" smtClean="0"/>
                        <a:t>Muscarinic</a:t>
                      </a:r>
                      <a:r>
                        <a:rPr lang="en-IN" dirty="0" smtClean="0"/>
                        <a:t>  </a:t>
                      </a:r>
                      <a:r>
                        <a:rPr lang="en-IN" dirty="0"/>
                        <a:t>cholinergic receptors</a:t>
                      </a:r>
                    </a:p>
                  </a:txBody>
                  <a:tcPr marL="28575" marR="28575" marT="28575" marB="28575"/>
                </a:tc>
                <a:tc>
                  <a:txBody>
                    <a:bodyPr/>
                    <a:lstStyle/>
                    <a:p>
                      <a:pPr algn="l"/>
                      <a:r>
                        <a:rPr lang="en-IN" dirty="0" smtClean="0"/>
                        <a:t>          </a:t>
                      </a:r>
                      <a:r>
                        <a:rPr lang="en-IN" dirty="0" err="1" smtClean="0"/>
                        <a:t>ACh</a:t>
                      </a:r>
                      <a:endParaRPr lang="en-IN" dirty="0"/>
                    </a:p>
                  </a:txBody>
                  <a:tcPr marL="28575" marR="28575" marT="28575" marB="28575"/>
                </a:tc>
                <a:tc>
                  <a:txBody>
                    <a:bodyPr/>
                    <a:lstStyle/>
                    <a:p>
                      <a:pPr algn="l"/>
                      <a:r>
                        <a:rPr lang="en-IN" sz="1800" b="0" dirty="0" err="1"/>
                        <a:t>G</a:t>
                      </a:r>
                      <a:r>
                        <a:rPr lang="en-IN" sz="1800" b="0" baseline="-25000" dirty="0" err="1"/>
                        <a:t>i</a:t>
                      </a:r>
                      <a:r>
                        <a:rPr lang="en-IN" sz="1800" b="0" dirty="0"/>
                        <a:t> </a:t>
                      </a:r>
                      <a:r>
                        <a:rPr lang="en-IN" sz="1800" b="0" dirty="0" smtClean="0"/>
                        <a:t>  and </a:t>
                      </a:r>
                      <a:r>
                        <a:rPr lang="en-IN" sz="1800" b="0" dirty="0" err="1"/>
                        <a:t>G</a:t>
                      </a:r>
                      <a:r>
                        <a:rPr lang="en-IN" sz="1800" b="0" baseline="-25000" dirty="0" err="1"/>
                        <a:t>q</a:t>
                      </a:r>
                      <a:r>
                        <a:rPr lang="en-IN" sz="1800" b="0" dirty="0"/>
                        <a:t>; AC</a:t>
                      </a:r>
                      <a:r>
                        <a:rPr lang="en-IN" sz="1800" b="0" dirty="0" smtClean="0"/>
                        <a:t>,</a:t>
                      </a:r>
                    </a:p>
                    <a:p>
                      <a:pPr algn="l"/>
                      <a:r>
                        <a:rPr lang="en-IN" sz="1800" b="0" dirty="0" smtClean="0"/>
                        <a:t>ion </a:t>
                      </a:r>
                      <a:r>
                        <a:rPr lang="en-IN" sz="1800" b="0" dirty="0"/>
                        <a:t>channels, </a:t>
                      </a:r>
                      <a:endParaRPr lang="en-IN" sz="1800" b="0" dirty="0" smtClean="0"/>
                    </a:p>
                    <a:p>
                      <a:pPr algn="l"/>
                      <a:r>
                        <a:rPr lang="en-IN" sz="1800" b="0" dirty="0" smtClean="0"/>
                        <a:t>PLC</a:t>
                      </a:r>
                      <a:r>
                        <a:rPr lang="en-IN" dirty="0"/>
                        <a:t/>
                      </a:r>
                      <a:br>
                        <a:rPr lang="en-IN" dirty="0"/>
                      </a:br>
                      <a:r>
                        <a:rPr lang="en-IN" dirty="0"/>
                        <a:t> </a:t>
                      </a:r>
                    </a:p>
                  </a:txBody>
                  <a:tcPr marL="28575" marR="28575" marT="28575" marB="28575"/>
                </a:tc>
                <a:tc>
                  <a:txBody>
                    <a:bodyPr/>
                    <a:lstStyle/>
                    <a:p>
                      <a:pPr algn="l"/>
                      <a:r>
                        <a:rPr lang="en-IN"/>
                        <a:t>Atropine</a:t>
                      </a:r>
                    </a:p>
                  </a:txBody>
                  <a:tcPr marL="28575" marR="28575" marT="28575" marB="28575"/>
                </a:tc>
              </a:tr>
              <a:tr h="1480960">
                <a:tc>
                  <a:txBody>
                    <a:bodyPr/>
                    <a:lstStyle/>
                    <a:p>
                      <a:pPr algn="l"/>
                      <a:r>
                        <a:rPr lang="en-IN"/>
                        <a:t> </a:t>
                      </a:r>
                    </a:p>
                  </a:txBody>
                  <a:tcPr marL="28575" marR="28575" marT="28575" marB="28575"/>
                </a:tc>
                <a:tc>
                  <a:txBody>
                    <a:bodyPr/>
                    <a:lstStyle/>
                    <a:p>
                      <a:pPr algn="l"/>
                      <a:r>
                        <a:rPr lang="en-IN" dirty="0" err="1" smtClean="0"/>
                        <a:t>Eicosanoid</a:t>
                      </a:r>
                      <a:r>
                        <a:rPr lang="en-IN" dirty="0" smtClean="0"/>
                        <a:t>  </a:t>
                      </a:r>
                      <a:r>
                        <a:rPr lang="en-IN" dirty="0"/>
                        <a:t>receptors</a:t>
                      </a:r>
                    </a:p>
                  </a:txBody>
                  <a:tcPr marL="28575" marR="28575" marT="28575" marB="28575"/>
                </a:tc>
                <a:tc>
                  <a:txBody>
                    <a:bodyPr/>
                    <a:lstStyle/>
                    <a:p>
                      <a:pPr algn="l"/>
                      <a:r>
                        <a:rPr lang="en-IN" dirty="0"/>
                        <a:t>Prostaglandins, </a:t>
                      </a:r>
                      <a:r>
                        <a:rPr lang="en-IN" dirty="0" err="1"/>
                        <a:t>leukotrienes</a:t>
                      </a:r>
                      <a:r>
                        <a:rPr lang="en-IN" dirty="0"/>
                        <a:t>, </a:t>
                      </a:r>
                      <a:r>
                        <a:rPr lang="en-IN" dirty="0" err="1"/>
                        <a:t>thromboxanes</a:t>
                      </a:r>
                      <a:endParaRPr lang="en-IN" dirty="0"/>
                    </a:p>
                  </a:txBody>
                  <a:tcPr marL="28575" marR="28575" marT="28575" marB="28575"/>
                </a:tc>
                <a:tc>
                  <a:txBody>
                    <a:bodyPr/>
                    <a:lstStyle/>
                    <a:p>
                      <a:pPr algn="l"/>
                      <a:r>
                        <a:rPr lang="nb-NO"/>
                        <a:t>G</a:t>
                      </a:r>
                      <a:r>
                        <a:rPr lang="nb-NO" baseline="-25000"/>
                        <a:t>s</a:t>
                      </a:r>
                      <a:r>
                        <a:rPr lang="nb-NO"/>
                        <a:t>, G</a:t>
                      </a:r>
                      <a:r>
                        <a:rPr lang="nb-NO" baseline="-25000"/>
                        <a:t>i</a:t>
                      </a:r>
                      <a:r>
                        <a:rPr lang="nb-NO"/>
                        <a:t> and G</a:t>
                      </a:r>
                      <a:r>
                        <a:rPr lang="nb-NO" baseline="-25000"/>
                        <a:t>q</a:t>
                      </a:r>
                      <a:r>
                        <a:rPr lang="nb-NO"/>
                        <a:t> proteins</a:t>
                      </a:r>
                      <a:br>
                        <a:rPr lang="nb-NO"/>
                      </a:br>
                      <a:r>
                        <a:rPr lang="nb-NO"/>
                        <a:t> </a:t>
                      </a:r>
                    </a:p>
                  </a:txBody>
                  <a:tcPr marL="28575" marR="28575" marT="28575" marB="28575"/>
                </a:tc>
                <a:tc>
                  <a:txBody>
                    <a:bodyPr/>
                    <a:lstStyle/>
                    <a:p>
                      <a:pPr algn="l"/>
                      <a:r>
                        <a:rPr lang="en-IN" dirty="0" err="1"/>
                        <a:t>Misoprostol</a:t>
                      </a:r>
                      <a:r>
                        <a:rPr lang="en-IN" dirty="0"/>
                        <a:t>, </a:t>
                      </a:r>
                      <a:r>
                        <a:rPr lang="en-IN" dirty="0" err="1"/>
                        <a:t>montelukast</a:t>
                      </a:r>
                      <a:endParaRPr lang="en-IN" dirty="0"/>
                    </a:p>
                  </a:txBody>
                  <a:tcPr marL="28575" marR="28575" marT="28575" marB="28575"/>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rtlCol="0">
            <a:normAutofit fontScale="90000"/>
          </a:bodyPr>
          <a:lstStyle/>
          <a:p>
            <a:pPr eaLnBrk="1" fontAlgn="auto" hangingPunct="1">
              <a:spcAft>
                <a:spcPts val="0"/>
              </a:spcAft>
              <a:defRPr/>
            </a:pPr>
            <a:r>
              <a:rPr lang="en-US" b="1" dirty="0" smtClean="0"/>
              <a:t>G Proteins</a:t>
            </a:r>
            <a:r>
              <a:rPr lang="en-US" dirty="0" smtClean="0"/>
              <a:t/>
            </a:r>
            <a:br>
              <a:rPr lang="en-US" dirty="0" smtClean="0"/>
            </a:br>
            <a:endParaRPr lang="en-US" dirty="0"/>
          </a:p>
        </p:txBody>
      </p:sp>
      <p:sp>
        <p:nvSpPr>
          <p:cNvPr id="3" name="Content Placeholder 2"/>
          <p:cNvSpPr>
            <a:spLocks noGrp="1"/>
          </p:cNvSpPr>
          <p:nvPr>
            <p:ph sz="quarter" idx="1"/>
          </p:nvPr>
        </p:nvSpPr>
        <p:spPr>
          <a:xfrm>
            <a:off x="228600" y="1219200"/>
            <a:ext cx="8686800" cy="5254625"/>
          </a:xfrm>
        </p:spPr>
        <p:txBody>
          <a:bodyPr rtlCol="0">
            <a:normAutofit fontScale="70000" lnSpcReduction="20000"/>
          </a:bodyPr>
          <a:lstStyle/>
          <a:p>
            <a:pPr marL="274320" indent="-274320" eaLnBrk="1" fontAlgn="auto" hangingPunct="1">
              <a:spcAft>
                <a:spcPts val="0"/>
              </a:spcAft>
              <a:buFont typeface="Arial" pitchFamily="34" charset="0"/>
              <a:buChar char="•"/>
              <a:defRPr/>
            </a:pPr>
            <a:r>
              <a:rPr lang="en-US" b="1" dirty="0" smtClean="0"/>
              <a:t>GPCRs</a:t>
            </a:r>
            <a:r>
              <a:rPr lang="en-US" dirty="0" smtClean="0"/>
              <a:t> </a:t>
            </a:r>
            <a:r>
              <a:rPr lang="en-US" sz="2900" dirty="0" smtClean="0"/>
              <a:t>a family of </a:t>
            </a:r>
            <a:r>
              <a:rPr lang="en-US" sz="2900" dirty="0" err="1" smtClean="0"/>
              <a:t>heterotrimeric</a:t>
            </a:r>
            <a:r>
              <a:rPr lang="en-US" sz="2900" dirty="0" smtClean="0"/>
              <a:t> GTP-binding regulatory proteins termed </a:t>
            </a:r>
            <a:r>
              <a:rPr lang="en-US" sz="2900" b="1" dirty="0" smtClean="0"/>
              <a:t>G proteins</a:t>
            </a:r>
            <a:r>
              <a:rPr lang="en-US" sz="2900" dirty="0" smtClean="0"/>
              <a:t>.</a:t>
            </a:r>
            <a:endParaRPr lang="en-US" dirty="0" smtClean="0"/>
          </a:p>
          <a:p>
            <a:pPr marL="274320" indent="-274320" eaLnBrk="1" fontAlgn="auto" hangingPunct="1">
              <a:spcAft>
                <a:spcPts val="0"/>
              </a:spcAft>
              <a:buNone/>
              <a:defRPr/>
            </a:pPr>
            <a:endParaRPr lang="en-US" dirty="0" smtClean="0"/>
          </a:p>
          <a:p>
            <a:pPr marL="274320" indent="-274320" eaLnBrk="1" fontAlgn="auto" hangingPunct="1">
              <a:spcAft>
                <a:spcPts val="0"/>
              </a:spcAft>
              <a:buFont typeface="Arial" pitchFamily="34" charset="0"/>
              <a:buChar char="•"/>
              <a:defRPr/>
            </a:pPr>
            <a:r>
              <a:rPr lang="en-US" b="1" dirty="0" smtClean="0"/>
              <a:t>G proteins </a:t>
            </a:r>
            <a:r>
              <a:rPr lang="en-US" dirty="0" smtClean="0"/>
              <a:t>are signal transducers that convey the information that agonist is bound to the receptor from the receptor to one or more </a:t>
            </a:r>
            <a:r>
              <a:rPr lang="en-US" dirty="0" err="1" smtClean="0"/>
              <a:t>effector</a:t>
            </a:r>
            <a:r>
              <a:rPr lang="en-US" dirty="0" smtClean="0"/>
              <a:t> proteins. </a:t>
            </a:r>
          </a:p>
          <a:p>
            <a:pPr marL="274320" indent="-274320" eaLnBrk="1" fontAlgn="auto" hangingPunct="1">
              <a:spcAft>
                <a:spcPts val="0"/>
              </a:spcAft>
              <a:buNone/>
              <a:defRPr/>
            </a:pPr>
            <a:endParaRPr lang="en-US" dirty="0" smtClean="0"/>
          </a:p>
          <a:p>
            <a:pPr marL="274320" indent="-274320" eaLnBrk="1" fontAlgn="auto" hangingPunct="1">
              <a:spcAft>
                <a:spcPts val="0"/>
              </a:spcAft>
              <a:buFont typeface="Arial" pitchFamily="34" charset="0"/>
              <a:buChar char="•"/>
              <a:defRPr/>
            </a:pPr>
            <a:r>
              <a:rPr lang="en-US" dirty="0" smtClean="0"/>
              <a:t>The G protein </a:t>
            </a:r>
            <a:r>
              <a:rPr lang="en-US" dirty="0" err="1" smtClean="0"/>
              <a:t>heterotrimer</a:t>
            </a:r>
            <a:r>
              <a:rPr lang="en-US" dirty="0" smtClean="0"/>
              <a:t> is composed of a guanine nucleotide-binding </a:t>
            </a:r>
            <a:r>
              <a:rPr lang="el-GR" b="1" dirty="0" smtClean="0"/>
              <a:t>α</a:t>
            </a:r>
            <a:r>
              <a:rPr lang="en-US" b="1" dirty="0" smtClean="0"/>
              <a:t> subunit</a:t>
            </a:r>
            <a:r>
              <a:rPr lang="en-US" dirty="0" smtClean="0"/>
              <a:t>, which confers specific recognition to both receptors and effectors, and an associated </a:t>
            </a:r>
            <a:r>
              <a:rPr lang="en-US" dirty="0" err="1" smtClean="0"/>
              <a:t>dimer</a:t>
            </a:r>
            <a:r>
              <a:rPr lang="en-US" dirty="0" smtClean="0"/>
              <a:t> of </a:t>
            </a:r>
            <a:r>
              <a:rPr lang="el-GR" b="1" dirty="0" smtClean="0"/>
              <a:t>β</a:t>
            </a:r>
            <a:r>
              <a:rPr lang="en-US" b="1" dirty="0" smtClean="0"/>
              <a:t> and </a:t>
            </a:r>
            <a:r>
              <a:rPr lang="el-GR" b="1" dirty="0" smtClean="0"/>
              <a:t>ϒ</a:t>
            </a:r>
            <a:r>
              <a:rPr lang="en-US" b="1" dirty="0" smtClean="0"/>
              <a:t> subunits.</a:t>
            </a:r>
          </a:p>
          <a:p>
            <a:pPr marL="274320" indent="-274320" eaLnBrk="1" fontAlgn="auto" hangingPunct="1">
              <a:spcAft>
                <a:spcPts val="0"/>
              </a:spcAft>
              <a:buFont typeface="Arial" pitchFamily="34" charset="0"/>
              <a:buChar char="•"/>
              <a:defRPr/>
            </a:pPr>
            <a:endParaRPr lang="en-US" dirty="0" smtClean="0"/>
          </a:p>
          <a:p>
            <a:pPr marL="274320" indent="-274320" eaLnBrk="1" fontAlgn="auto" hangingPunct="1">
              <a:spcAft>
                <a:spcPts val="0"/>
              </a:spcAft>
              <a:buFont typeface="Arial" pitchFamily="34" charset="0"/>
              <a:buChar char="•"/>
              <a:defRPr/>
            </a:pPr>
            <a:r>
              <a:rPr lang="en-US" dirty="0" smtClean="0"/>
              <a:t>G–protein-regulated effectors include enzymes such as </a:t>
            </a:r>
          </a:p>
          <a:p>
            <a:pPr marL="274320" indent="-274320" eaLnBrk="1" fontAlgn="auto" hangingPunct="1">
              <a:spcAft>
                <a:spcPts val="0"/>
              </a:spcAft>
              <a:buFont typeface="Arial" pitchFamily="34" charset="0"/>
              <a:buNone/>
              <a:defRPr/>
            </a:pPr>
            <a:r>
              <a:rPr lang="en-US" dirty="0" smtClean="0"/>
              <a:t>	-</a:t>
            </a:r>
            <a:r>
              <a:rPr lang="en-US" b="1" dirty="0" err="1" smtClean="0"/>
              <a:t>adenylyl</a:t>
            </a:r>
            <a:r>
              <a:rPr lang="en-US" b="1" dirty="0" smtClean="0"/>
              <a:t>  </a:t>
            </a:r>
            <a:r>
              <a:rPr lang="en-US" b="1" dirty="0" err="1" smtClean="0"/>
              <a:t>cyclase</a:t>
            </a:r>
            <a:r>
              <a:rPr lang="en-US" b="1" dirty="0" smtClean="0"/>
              <a:t>, </a:t>
            </a:r>
          </a:p>
          <a:p>
            <a:pPr marL="274320" indent="-274320" eaLnBrk="1" fontAlgn="auto" hangingPunct="1">
              <a:spcAft>
                <a:spcPts val="0"/>
              </a:spcAft>
              <a:buFont typeface="Arial" pitchFamily="34" charset="0"/>
              <a:buNone/>
              <a:defRPr/>
            </a:pPr>
            <a:r>
              <a:rPr lang="en-US" b="1" dirty="0" smtClean="0"/>
              <a:t>	-</a:t>
            </a:r>
            <a:r>
              <a:rPr lang="en-US" b="1" dirty="0" err="1" smtClean="0"/>
              <a:t>phospholipase</a:t>
            </a:r>
            <a:r>
              <a:rPr lang="en-US" b="1" dirty="0" smtClean="0"/>
              <a:t> C, </a:t>
            </a:r>
          </a:p>
          <a:p>
            <a:pPr marL="274320" indent="-274320" eaLnBrk="1" fontAlgn="auto" hangingPunct="1">
              <a:spcAft>
                <a:spcPts val="0"/>
              </a:spcAft>
              <a:buFont typeface="Arial" pitchFamily="34" charset="0"/>
              <a:buNone/>
              <a:defRPr/>
            </a:pPr>
            <a:r>
              <a:rPr lang="en-US" b="1" dirty="0" smtClean="0"/>
              <a:t>	-cyclic GMP </a:t>
            </a:r>
            <a:r>
              <a:rPr lang="en-US" b="1" dirty="0" err="1" smtClean="0"/>
              <a:t>phosphodiesterase</a:t>
            </a:r>
            <a:r>
              <a:rPr lang="en-US" b="1" dirty="0" smtClean="0"/>
              <a:t> (PDE6), </a:t>
            </a:r>
          </a:p>
          <a:p>
            <a:pPr marL="274320" indent="-274320" eaLnBrk="1" fontAlgn="auto" hangingPunct="1">
              <a:spcAft>
                <a:spcPts val="0"/>
              </a:spcAft>
              <a:buFont typeface="Arial" pitchFamily="34" charset="0"/>
              <a:buNone/>
              <a:defRPr/>
            </a:pPr>
            <a:r>
              <a:rPr lang="en-US" b="1" dirty="0" smtClean="0"/>
              <a:t>	-membrane ion channels selective for Ca</a:t>
            </a:r>
            <a:r>
              <a:rPr lang="en-US" b="1" baseline="30000" dirty="0" smtClean="0"/>
              <a:t>2+</a:t>
            </a:r>
            <a:r>
              <a:rPr lang="en-US" b="1" dirty="0" smtClean="0"/>
              <a:t> and K</a:t>
            </a:r>
            <a:r>
              <a:rPr lang="en-US" b="1" baseline="30000" dirty="0" smtClean="0"/>
              <a:t>+</a:t>
            </a:r>
            <a:r>
              <a:rPr lang="en-US" b="1" dirty="0" smtClean="0"/>
              <a:t>. </a:t>
            </a:r>
          </a:p>
          <a:p>
            <a:pPr marL="274320" indent="-274320"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417638"/>
          </a:xfrm>
        </p:spPr>
        <p:txBody>
          <a:bodyPr rtlCol="0">
            <a:normAutofit fontScale="90000"/>
          </a:bodyPr>
          <a:lstStyle/>
          <a:p>
            <a:pPr eaLnBrk="1" fontAlgn="auto" hangingPunct="1">
              <a:spcAft>
                <a:spcPts val="0"/>
              </a:spcAft>
              <a:defRPr/>
            </a:pPr>
            <a:r>
              <a:rPr lang="en-US" sz="4000" b="1" dirty="0" smtClean="0"/>
              <a:t>G Protein–Coupled Receptors </a:t>
            </a:r>
            <a:r>
              <a:rPr lang="en-US" dirty="0" smtClean="0"/>
              <a:t>(</a:t>
            </a:r>
            <a:r>
              <a:rPr lang="en-US" b="1" dirty="0" smtClean="0"/>
              <a:t>GCPRs</a:t>
            </a:r>
            <a:r>
              <a:rPr lang="en-US" dirty="0" smtClean="0"/>
              <a:t>)</a:t>
            </a:r>
            <a:br>
              <a:rPr lang="en-US" dirty="0" smtClean="0"/>
            </a:br>
            <a:endParaRPr lang="en-US" dirty="0"/>
          </a:p>
        </p:txBody>
      </p:sp>
      <p:sp>
        <p:nvSpPr>
          <p:cNvPr id="33795" name="Content Placeholder 2"/>
          <p:cNvSpPr>
            <a:spLocks noGrp="1"/>
          </p:cNvSpPr>
          <p:nvPr>
            <p:ph sz="quarter" idx="1"/>
          </p:nvPr>
        </p:nvSpPr>
        <p:spPr>
          <a:xfrm>
            <a:off x="152400" y="1752600"/>
            <a:ext cx="8763000" cy="4721225"/>
          </a:xfrm>
        </p:spPr>
        <p:txBody>
          <a:bodyPr/>
          <a:lstStyle/>
          <a:p>
            <a:pPr eaLnBrk="1" hangingPunct="1"/>
            <a:r>
              <a:rPr lang="en-US" dirty="0" smtClean="0"/>
              <a:t>GPCRs span the plasma membrane as a bundle of seven </a:t>
            </a:r>
            <a:r>
              <a:rPr lang="en-US" dirty="0" err="1" smtClean="0"/>
              <a:t>alfa</a:t>
            </a:r>
            <a:r>
              <a:rPr lang="en-US" dirty="0" smtClean="0"/>
              <a:t>-helices.</a:t>
            </a:r>
          </a:p>
          <a:p>
            <a:pPr eaLnBrk="1" hangingPunct="1">
              <a:buNone/>
            </a:pPr>
            <a:endParaRPr lang="en-US" dirty="0" smtClean="0"/>
          </a:p>
          <a:p>
            <a:pPr eaLnBrk="1" hangingPunct="1"/>
            <a:r>
              <a:rPr lang="en-US" dirty="0" smtClean="0"/>
              <a:t>Extracellular binding site for </a:t>
            </a:r>
            <a:r>
              <a:rPr lang="en-US" dirty="0" err="1" smtClean="0"/>
              <a:t>ligand</a:t>
            </a:r>
            <a:r>
              <a:rPr lang="en-US" dirty="0" smtClean="0"/>
              <a:t>.</a:t>
            </a:r>
          </a:p>
          <a:p>
            <a:pPr eaLnBrk="1" hangingPunct="1">
              <a:buNone/>
            </a:pPr>
            <a:endParaRPr lang="en-US" dirty="0" smtClean="0"/>
          </a:p>
          <a:p>
            <a:pPr eaLnBrk="1" hangingPunct="1"/>
            <a:r>
              <a:rPr lang="en-US" dirty="0" err="1" smtClean="0"/>
              <a:t>Cytosolic</a:t>
            </a:r>
            <a:r>
              <a:rPr lang="en-US" dirty="0" smtClean="0"/>
              <a:t> binding site for transducer  G-protein. </a:t>
            </a:r>
          </a:p>
          <a:p>
            <a:pPr eaLnBrk="1" hangingPunct="1"/>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fontAlgn="auto" hangingPunct="1">
              <a:spcAft>
                <a:spcPts val="0"/>
              </a:spcAft>
              <a:defRPr/>
            </a:pPr>
            <a:endParaRPr lang="en-US" smtClean="0"/>
          </a:p>
        </p:txBody>
      </p:sp>
      <p:pic>
        <p:nvPicPr>
          <p:cNvPr id="34819" name="Picture 1"/>
          <p:cNvPicPr>
            <a:picLocks noGrp="1" noChangeAspect="1" noChangeArrowheads="1"/>
          </p:cNvPicPr>
          <p:nvPr>
            <p:ph sz="quarter"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sz="quarter" idx="1"/>
          </p:nvPr>
        </p:nvSpPr>
        <p:spPr>
          <a:xfrm>
            <a:off x="228600" y="685800"/>
            <a:ext cx="8610600" cy="5788025"/>
          </a:xfrm>
        </p:spPr>
        <p:txBody>
          <a:bodyPr>
            <a:normAutofit/>
          </a:bodyPr>
          <a:lstStyle/>
          <a:p>
            <a:pPr eaLnBrk="1" hangingPunct="1">
              <a:buFont typeface="Arial" charset="0"/>
              <a:buChar char="•"/>
            </a:pPr>
            <a:r>
              <a:rPr lang="en-US" sz="2800" dirty="0" smtClean="0"/>
              <a:t>The subunits fall into four families (G</a:t>
            </a:r>
            <a:r>
              <a:rPr lang="en-US" sz="2800" baseline="-25000" dirty="0" smtClean="0"/>
              <a:t>s</a:t>
            </a:r>
            <a:r>
              <a:rPr lang="en-US" sz="2800" dirty="0" smtClean="0"/>
              <a:t>, </a:t>
            </a:r>
            <a:r>
              <a:rPr lang="en-US" sz="2800" dirty="0" err="1" smtClean="0"/>
              <a:t>G</a:t>
            </a:r>
            <a:r>
              <a:rPr lang="en-US" sz="2800" baseline="-25000" dirty="0" err="1" smtClean="0"/>
              <a:t>i</a:t>
            </a:r>
            <a:r>
              <a:rPr lang="en-US" sz="2800" dirty="0" smtClean="0"/>
              <a:t>, </a:t>
            </a:r>
            <a:r>
              <a:rPr lang="en-US" sz="2800" dirty="0" err="1" smtClean="0"/>
              <a:t>G</a:t>
            </a:r>
            <a:r>
              <a:rPr lang="en-US" sz="2800" baseline="-25000" dirty="0" err="1" smtClean="0"/>
              <a:t>q</a:t>
            </a:r>
            <a:r>
              <a:rPr lang="en-US" sz="2800" dirty="0" smtClean="0"/>
              <a:t>, and G</a:t>
            </a:r>
            <a:r>
              <a:rPr lang="en-US" sz="2800" baseline="-25000" dirty="0" smtClean="0"/>
              <a:t>12/13</a:t>
            </a:r>
            <a:r>
              <a:rPr lang="en-US" sz="2800" dirty="0" smtClean="0"/>
              <a:t>). </a:t>
            </a:r>
          </a:p>
          <a:p>
            <a:pPr eaLnBrk="1" hangingPunct="1">
              <a:buNone/>
            </a:pPr>
            <a:endParaRPr lang="en-US" sz="2800" dirty="0" smtClean="0"/>
          </a:p>
          <a:p>
            <a:pPr eaLnBrk="1" hangingPunct="1">
              <a:buFont typeface="Arial" charset="0"/>
              <a:buChar char="•"/>
            </a:pPr>
            <a:r>
              <a:rPr lang="en-US" sz="2800" dirty="0" smtClean="0"/>
              <a:t>The </a:t>
            </a:r>
            <a:r>
              <a:rPr lang="en-US" sz="2800" b="1" dirty="0" smtClean="0"/>
              <a:t>G</a:t>
            </a:r>
            <a:r>
              <a:rPr lang="en-US" sz="2800" b="1" baseline="-25000" dirty="0" smtClean="0"/>
              <a:t>s</a:t>
            </a:r>
            <a:r>
              <a:rPr lang="en-US" sz="2800" dirty="0" smtClean="0"/>
              <a:t> </a:t>
            </a:r>
            <a:r>
              <a:rPr lang="el-GR" sz="2800" dirty="0" smtClean="0"/>
              <a:t>α</a:t>
            </a:r>
            <a:r>
              <a:rPr lang="en-US" sz="2800" dirty="0" smtClean="0"/>
              <a:t>-subunit uniformly activates </a:t>
            </a:r>
            <a:r>
              <a:rPr lang="en-US" sz="2800" dirty="0" err="1" smtClean="0"/>
              <a:t>adenylyl</a:t>
            </a:r>
            <a:r>
              <a:rPr lang="en-US" sz="2800" dirty="0" smtClean="0"/>
              <a:t> </a:t>
            </a:r>
            <a:r>
              <a:rPr lang="en-US" sz="2800" dirty="0" err="1" smtClean="0"/>
              <a:t>cyclase</a:t>
            </a:r>
            <a:r>
              <a:rPr lang="en-US" sz="2800" dirty="0" smtClean="0"/>
              <a:t>; </a:t>
            </a:r>
          </a:p>
          <a:p>
            <a:pPr eaLnBrk="1" hangingPunct="1">
              <a:buFont typeface="Arial" charset="0"/>
              <a:buChar char="•"/>
            </a:pPr>
            <a:r>
              <a:rPr lang="en-US" sz="2800" dirty="0" smtClean="0"/>
              <a:t>the </a:t>
            </a:r>
            <a:r>
              <a:rPr lang="en-US" sz="2800" b="1" dirty="0" err="1" smtClean="0"/>
              <a:t>G</a:t>
            </a:r>
            <a:r>
              <a:rPr lang="en-US" sz="2800" b="1" baseline="-25000" dirty="0" err="1" smtClean="0"/>
              <a:t>i</a:t>
            </a:r>
            <a:r>
              <a:rPr lang="en-US" sz="2800" dirty="0" smtClean="0"/>
              <a:t> </a:t>
            </a:r>
            <a:r>
              <a:rPr lang="el-GR" sz="2800" dirty="0" smtClean="0"/>
              <a:t>α</a:t>
            </a:r>
            <a:r>
              <a:rPr lang="en-US" sz="2800" dirty="0" smtClean="0"/>
              <a:t>-subunit can inhibit certain </a:t>
            </a:r>
            <a:r>
              <a:rPr lang="en-US" sz="2800" dirty="0" err="1" smtClean="0"/>
              <a:t>isoforms</a:t>
            </a:r>
            <a:r>
              <a:rPr lang="en-US" sz="2800" dirty="0" smtClean="0"/>
              <a:t> of </a:t>
            </a:r>
            <a:r>
              <a:rPr lang="en-US" sz="2800" dirty="0" err="1" smtClean="0"/>
              <a:t>adenylyl</a:t>
            </a:r>
            <a:r>
              <a:rPr lang="en-US" sz="2800" dirty="0" smtClean="0"/>
              <a:t> </a:t>
            </a:r>
            <a:r>
              <a:rPr lang="en-US" sz="2800" dirty="0" err="1" smtClean="0"/>
              <a:t>cyclase</a:t>
            </a:r>
            <a:r>
              <a:rPr lang="en-US" sz="2800" dirty="0" smtClean="0"/>
              <a:t>; </a:t>
            </a:r>
          </a:p>
          <a:p>
            <a:pPr eaLnBrk="1" hangingPunct="1">
              <a:buFont typeface="Arial" charset="0"/>
              <a:buChar char="•"/>
            </a:pPr>
            <a:r>
              <a:rPr lang="en-US" sz="2800" dirty="0" smtClean="0"/>
              <a:t>the </a:t>
            </a:r>
            <a:r>
              <a:rPr lang="en-US" sz="2800" b="1" dirty="0" err="1" smtClean="0"/>
              <a:t>G</a:t>
            </a:r>
            <a:r>
              <a:rPr lang="en-US" sz="2800" b="1" baseline="-25000" dirty="0" err="1" smtClean="0"/>
              <a:t>q</a:t>
            </a:r>
            <a:r>
              <a:rPr lang="en-US" sz="2800" dirty="0" smtClean="0"/>
              <a:t> </a:t>
            </a:r>
            <a:r>
              <a:rPr lang="el-GR" sz="2800" dirty="0" smtClean="0"/>
              <a:t>α</a:t>
            </a:r>
            <a:r>
              <a:rPr lang="en-US" sz="2800" dirty="0" smtClean="0"/>
              <a:t>-subunit activates all forms of </a:t>
            </a:r>
            <a:r>
              <a:rPr lang="en-US" sz="2800" dirty="0" err="1" smtClean="0"/>
              <a:t>phospholipase</a:t>
            </a:r>
            <a:r>
              <a:rPr lang="en-US" sz="2800" dirty="0" smtClean="0"/>
              <a:t> C; </a:t>
            </a:r>
          </a:p>
          <a:p>
            <a:pPr eaLnBrk="1" hangingPunct="1">
              <a:buFont typeface="Arial" charset="0"/>
              <a:buChar char="•"/>
            </a:pPr>
            <a:r>
              <a:rPr lang="en-US" sz="2800" dirty="0" smtClean="0"/>
              <a:t>and the </a:t>
            </a:r>
            <a:r>
              <a:rPr lang="en-US" sz="2800" b="1" dirty="0" smtClean="0"/>
              <a:t>G</a:t>
            </a:r>
            <a:r>
              <a:rPr lang="en-US" sz="2800" b="1" baseline="-25000" dirty="0" smtClean="0"/>
              <a:t>12/13</a:t>
            </a:r>
            <a:r>
              <a:rPr lang="en-US" sz="2800" dirty="0" smtClean="0"/>
              <a:t> </a:t>
            </a:r>
            <a:r>
              <a:rPr lang="el-GR" sz="2800" dirty="0" smtClean="0"/>
              <a:t>α</a:t>
            </a:r>
            <a:r>
              <a:rPr lang="en-US" sz="2800" dirty="0" smtClean="0"/>
              <a:t>-subunits couple to guanine nucleotide exchange factors (GEFs), such as p115RhoGEF for the small GTP-binding proteins Rho and </a:t>
            </a:r>
            <a:r>
              <a:rPr lang="en-US" sz="2800" dirty="0" err="1" smtClean="0"/>
              <a:t>Rac</a:t>
            </a:r>
            <a:r>
              <a:rPr lang="en-US" sz="2800" dirty="0" smtClean="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074" name="Picture 2"/>
          <p:cNvPicPr>
            <a:picLocks noChangeAspect="1" noChangeArrowheads="1"/>
          </p:cNvPicPr>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spd="slow">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098" name="Picture 2"/>
          <p:cNvPicPr>
            <a:picLocks noChangeAspect="1" noChangeArrowheads="1"/>
          </p:cNvPicPr>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spd="slow">
    <p:push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7" name="Picture 3"/>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spd="slow">
    <p:diamon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fontAlgn="auto" hangingPunct="1">
              <a:spcAft>
                <a:spcPts val="0"/>
              </a:spcAft>
              <a:defRPr/>
            </a:pPr>
            <a:r>
              <a:rPr lang="en-US" b="1" smtClean="0"/>
              <a:t>Adenylyl cyclase-cAMP pathway</a:t>
            </a:r>
            <a:endParaRPr lang="en-US" smtClean="0"/>
          </a:p>
        </p:txBody>
      </p:sp>
      <p:sp>
        <p:nvSpPr>
          <p:cNvPr id="37891" name="Content Placeholder 2"/>
          <p:cNvSpPr>
            <a:spLocks noGrp="1"/>
          </p:cNvSpPr>
          <p:nvPr>
            <p:ph sz="quarter" idx="1"/>
          </p:nvPr>
        </p:nvSpPr>
        <p:spPr>
          <a:xfrm>
            <a:off x="457200" y="1600200"/>
            <a:ext cx="7467600" cy="4873625"/>
          </a:xfrm>
        </p:spPr>
        <p:txBody>
          <a:bodyPr>
            <a:normAutofit lnSpcReduction="10000"/>
          </a:bodyPr>
          <a:lstStyle/>
          <a:p>
            <a:pPr>
              <a:buNone/>
            </a:pPr>
            <a:r>
              <a:rPr lang="en-US" b="1" dirty="0" smtClean="0"/>
              <a:t>   </a:t>
            </a:r>
            <a:r>
              <a:rPr lang="en-US" dirty="0" smtClean="0"/>
              <a:t>↑</a:t>
            </a:r>
            <a:r>
              <a:rPr lang="en-US" b="1" dirty="0" smtClean="0"/>
              <a:t> </a:t>
            </a:r>
            <a:r>
              <a:rPr lang="en-US" b="1" dirty="0" err="1" smtClean="0"/>
              <a:t>cAMP</a:t>
            </a:r>
            <a:r>
              <a:rPr lang="en-US" b="1" dirty="0" smtClean="0"/>
              <a:t> (2</a:t>
            </a:r>
            <a:r>
              <a:rPr lang="en-US" b="1" baseline="30000" dirty="0" smtClean="0"/>
              <a:t>nd</a:t>
            </a:r>
            <a:r>
              <a:rPr lang="en-US" b="1" dirty="0" smtClean="0"/>
              <a:t> messenger)</a:t>
            </a:r>
          </a:p>
          <a:p>
            <a:pPr eaLnBrk="1" hangingPunct="1">
              <a:buFont typeface="Arial" charset="0"/>
              <a:buNone/>
            </a:pPr>
            <a:endParaRPr lang="en-US" b="1" dirty="0" smtClean="0"/>
          </a:p>
          <a:p>
            <a:pPr eaLnBrk="1" hangingPunct="1">
              <a:buFont typeface="Arial" charset="0"/>
              <a:buNone/>
            </a:pPr>
            <a:r>
              <a:rPr lang="en-US" b="1" dirty="0" smtClean="0"/>
              <a:t>   PK</a:t>
            </a:r>
            <a:r>
              <a:rPr lang="en-US" sz="1600" b="1" dirty="0" smtClean="0"/>
              <a:t>A</a:t>
            </a:r>
            <a:r>
              <a:rPr lang="en-US" b="1" dirty="0" smtClean="0"/>
              <a:t> </a:t>
            </a:r>
            <a:r>
              <a:rPr lang="en-US" b="1" dirty="0" err="1" smtClean="0"/>
              <a:t>phosphorylation</a:t>
            </a:r>
            <a:endParaRPr lang="en-US" b="1" dirty="0" smtClean="0"/>
          </a:p>
          <a:p>
            <a:pPr eaLnBrk="1" hangingPunct="1">
              <a:buFont typeface="Arial" charset="0"/>
              <a:buNone/>
            </a:pPr>
            <a:endParaRPr lang="en-US" b="1" dirty="0" smtClean="0"/>
          </a:p>
          <a:p>
            <a:pPr eaLnBrk="1" hangingPunct="1">
              <a:buFont typeface="Arial" charset="0"/>
              <a:buNone/>
            </a:pPr>
            <a:r>
              <a:rPr lang="en-US" b="1" dirty="0" smtClean="0"/>
              <a:t>   Various functions</a:t>
            </a:r>
          </a:p>
          <a:p>
            <a:pPr eaLnBrk="1" hangingPunct="1">
              <a:buFont typeface="Arial" charset="0"/>
              <a:buNone/>
            </a:pPr>
            <a:r>
              <a:rPr lang="en-US" dirty="0" smtClean="0"/>
              <a:t>	-↑ heart contraction</a:t>
            </a:r>
          </a:p>
          <a:p>
            <a:pPr eaLnBrk="1" hangingPunct="1">
              <a:buFont typeface="Arial" charset="0"/>
              <a:buNone/>
            </a:pPr>
            <a:r>
              <a:rPr lang="en-US" dirty="0" smtClean="0"/>
              <a:t>	-Smooth </a:t>
            </a:r>
            <a:r>
              <a:rPr lang="en-US" dirty="0" err="1" smtClean="0"/>
              <a:t>mus</a:t>
            </a:r>
            <a:r>
              <a:rPr lang="en-US" dirty="0" smtClean="0"/>
              <a:t> relaxation</a:t>
            </a:r>
          </a:p>
          <a:p>
            <a:pPr eaLnBrk="1" hangingPunct="1">
              <a:buFont typeface="Arial" charset="0"/>
              <a:buNone/>
            </a:pPr>
            <a:r>
              <a:rPr lang="en-US" dirty="0" smtClean="0"/>
              <a:t>	-</a:t>
            </a:r>
            <a:r>
              <a:rPr lang="en-US" dirty="0" err="1" smtClean="0"/>
              <a:t>Glycogenolysis</a:t>
            </a:r>
            <a:endParaRPr lang="en-US" dirty="0" smtClean="0"/>
          </a:p>
          <a:p>
            <a:pPr eaLnBrk="1" hangingPunct="1">
              <a:buFont typeface="Arial" charset="0"/>
              <a:buNone/>
            </a:pPr>
            <a:r>
              <a:rPr lang="en-US" dirty="0" smtClean="0"/>
              <a:t>	-</a:t>
            </a:r>
            <a:r>
              <a:rPr lang="en-US" dirty="0" err="1" smtClean="0"/>
              <a:t>lipolysis</a:t>
            </a:r>
            <a:endParaRPr lang="en-US" dirty="0" smtClean="0"/>
          </a:p>
        </p:txBody>
      </p:sp>
      <p:sp>
        <p:nvSpPr>
          <p:cNvPr id="4" name="Down Arrow 3"/>
          <p:cNvSpPr/>
          <p:nvPr/>
        </p:nvSpPr>
        <p:spPr>
          <a:xfrm>
            <a:off x="2133600" y="2209800"/>
            <a:ext cx="381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Down Arrow 4"/>
          <p:cNvSpPr/>
          <p:nvPr/>
        </p:nvSpPr>
        <p:spPr>
          <a:xfrm>
            <a:off x="2133600" y="3352800"/>
            <a:ext cx="381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0" y="457200"/>
            <a:ext cx="9144000" cy="6016625"/>
          </a:xfrm>
        </p:spPr>
        <p:txBody>
          <a:bodyPr>
            <a:normAutofit lnSpcReduction="10000"/>
          </a:bodyPr>
          <a:lstStyle/>
          <a:p>
            <a:pPr>
              <a:buFont typeface="Arial" charset="0"/>
              <a:buChar char="•"/>
            </a:pPr>
            <a:r>
              <a:rPr lang="en-US" sz="2800" b="1" i="1" dirty="0" err="1" smtClean="0"/>
              <a:t>Ligand</a:t>
            </a:r>
            <a:r>
              <a:rPr lang="en-US" sz="2800" dirty="0" smtClean="0"/>
              <a:t>- any molecule which attaches selectively to particular receptors.</a:t>
            </a:r>
          </a:p>
          <a:p>
            <a:pPr eaLnBrk="1" hangingPunct="1">
              <a:buNone/>
            </a:pPr>
            <a:endParaRPr lang="en-US" sz="2800" b="1" i="1" dirty="0" smtClean="0"/>
          </a:p>
          <a:p>
            <a:pPr eaLnBrk="1" hangingPunct="1">
              <a:buFont typeface="Arial" charset="0"/>
              <a:buChar char="•"/>
            </a:pPr>
            <a:r>
              <a:rPr lang="en-US" sz="2800" b="1" i="1" dirty="0" smtClean="0"/>
              <a:t>Affinity </a:t>
            </a:r>
            <a:r>
              <a:rPr lang="en-US" sz="2800" b="1" dirty="0" smtClean="0"/>
              <a:t>-</a:t>
            </a:r>
            <a:r>
              <a:rPr lang="en-US" sz="2800" dirty="0" smtClean="0"/>
              <a:t>The strength of the reversible interaction between a drug and its receptor, as measured by the </a:t>
            </a:r>
            <a:r>
              <a:rPr lang="en-US" sz="2800" i="1" dirty="0" smtClean="0"/>
              <a:t>dissociation constant</a:t>
            </a:r>
            <a:r>
              <a:rPr lang="en-US" sz="2800" dirty="0" smtClean="0"/>
              <a:t>, is defined as the affinity of one for the other. </a:t>
            </a:r>
          </a:p>
          <a:p>
            <a:pPr eaLnBrk="1" hangingPunct="1">
              <a:buFont typeface="Arial" charset="0"/>
              <a:buChar char="•"/>
            </a:pPr>
            <a:endParaRPr lang="en-US" sz="2800" dirty="0" smtClean="0"/>
          </a:p>
          <a:p>
            <a:pPr eaLnBrk="1" hangingPunct="1">
              <a:buFont typeface="Arial" charset="0"/>
              <a:buChar char="•"/>
            </a:pPr>
            <a:r>
              <a:rPr lang="en-US" sz="2800" b="1" i="1" dirty="0" smtClean="0"/>
              <a:t>Intrinsic activity </a:t>
            </a:r>
            <a:r>
              <a:rPr lang="en-US" sz="2800" dirty="0" smtClean="0"/>
              <a:t>– capacity to induce a functional change in the receptor. </a:t>
            </a:r>
          </a:p>
          <a:p>
            <a:pPr eaLnBrk="1" hangingPunct="1">
              <a:buFont typeface="Arial" charset="0"/>
              <a:buChar char="•"/>
            </a:pPr>
            <a:endParaRPr lang="en-US" sz="2800" dirty="0" smtClean="0"/>
          </a:p>
          <a:p>
            <a:pPr eaLnBrk="1" hangingPunct="1">
              <a:buFont typeface="Arial" charset="0"/>
              <a:buChar char="•"/>
            </a:pPr>
            <a:r>
              <a:rPr lang="en-US" sz="2800" b="1" i="1" dirty="0" smtClean="0"/>
              <a:t>Specificity -</a:t>
            </a:r>
            <a:r>
              <a:rPr lang="en-US" sz="2800" dirty="0" smtClean="0"/>
              <a:t> A drug that interacts with a single type of receptor that is expressed on only a limited number of differentiated cells will exhibit high specificity.</a:t>
            </a:r>
          </a:p>
          <a:p>
            <a:pPr eaLnBrk="1" hangingPunct="1">
              <a:buFont typeface="Arial" charset="0"/>
              <a:buChar char="•"/>
            </a:pP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50"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0"/>
            <a:ext cx="9144000" cy="990600"/>
          </a:xfrm>
        </p:spPr>
        <p:txBody>
          <a:bodyPr/>
          <a:lstStyle/>
          <a:p>
            <a:pPr eaLnBrk="1" fontAlgn="auto" hangingPunct="1">
              <a:spcAft>
                <a:spcPts val="0"/>
              </a:spcAft>
              <a:defRPr/>
            </a:pPr>
            <a:r>
              <a:rPr lang="en-US" b="1" dirty="0" err="1" smtClean="0"/>
              <a:t>Phospholipase</a:t>
            </a:r>
            <a:r>
              <a:rPr lang="en-US" b="1" dirty="0" smtClean="0"/>
              <a:t> C: IP</a:t>
            </a:r>
            <a:r>
              <a:rPr lang="en-US" sz="2400" b="1" dirty="0" smtClean="0"/>
              <a:t>3</a:t>
            </a:r>
            <a:r>
              <a:rPr lang="en-US" b="1" dirty="0" smtClean="0"/>
              <a:t>-DAG pathway</a:t>
            </a:r>
          </a:p>
        </p:txBody>
      </p:sp>
      <p:sp>
        <p:nvSpPr>
          <p:cNvPr id="38915" name="Content Placeholder 2"/>
          <p:cNvSpPr>
            <a:spLocks noGrp="1"/>
          </p:cNvSpPr>
          <p:nvPr>
            <p:ph sz="quarter" idx="1"/>
          </p:nvPr>
        </p:nvSpPr>
        <p:spPr>
          <a:xfrm>
            <a:off x="304800" y="1066800"/>
            <a:ext cx="8382000" cy="5562600"/>
          </a:xfrm>
        </p:spPr>
        <p:txBody>
          <a:bodyPr>
            <a:normAutofit fontScale="92500" lnSpcReduction="10000"/>
          </a:bodyPr>
          <a:lstStyle/>
          <a:p>
            <a:pPr eaLnBrk="1" hangingPunct="1">
              <a:buFont typeface="Arial" charset="0"/>
              <a:buNone/>
            </a:pPr>
            <a:r>
              <a:rPr lang="en-US" dirty="0" smtClean="0"/>
              <a:t>                	        </a:t>
            </a:r>
            <a:r>
              <a:rPr lang="en-US" b="1" dirty="0" smtClean="0"/>
              <a:t>PIP</a:t>
            </a:r>
            <a:r>
              <a:rPr lang="en-US" sz="2000" b="1" dirty="0" smtClean="0"/>
              <a:t>2</a:t>
            </a:r>
          </a:p>
          <a:p>
            <a:pPr eaLnBrk="1" hangingPunct="1">
              <a:buNone/>
            </a:pPr>
            <a:endParaRPr lang="en-US" dirty="0" smtClean="0"/>
          </a:p>
          <a:p>
            <a:pPr eaLnBrk="1" hangingPunct="1">
              <a:buFont typeface="Arial" charset="0"/>
              <a:buNone/>
            </a:pPr>
            <a:r>
              <a:rPr lang="en-US" dirty="0" smtClean="0"/>
              <a:t>		   </a:t>
            </a:r>
          </a:p>
          <a:p>
            <a:pPr eaLnBrk="1" hangingPunct="1">
              <a:buFont typeface="Arial" charset="0"/>
              <a:buNone/>
            </a:pPr>
            <a:r>
              <a:rPr lang="en-US" b="1" dirty="0" smtClean="0"/>
              <a:t>                IP</a:t>
            </a:r>
            <a:r>
              <a:rPr lang="en-US" sz="2000" b="1" dirty="0" smtClean="0"/>
              <a:t>3</a:t>
            </a:r>
            <a:r>
              <a:rPr lang="en-US" b="1" dirty="0" smtClean="0"/>
              <a:t>           +           DAG</a:t>
            </a:r>
          </a:p>
          <a:p>
            <a:pPr eaLnBrk="1" hangingPunct="1">
              <a:buFont typeface="Arial" charset="0"/>
              <a:buNone/>
            </a:pPr>
            <a:endParaRPr lang="en-US" dirty="0" smtClean="0"/>
          </a:p>
          <a:p>
            <a:pPr eaLnBrk="1" hangingPunct="1">
              <a:buFont typeface="Arial" charset="0"/>
              <a:buNone/>
            </a:pPr>
            <a:r>
              <a:rPr lang="en-US" dirty="0" smtClean="0"/>
              <a:t>		Mobilize    </a:t>
            </a:r>
            <a:r>
              <a:rPr lang="en-US" b="1" dirty="0" smtClean="0"/>
              <a:t>Ca </a:t>
            </a:r>
            <a:r>
              <a:rPr lang="en-US" b="1" baseline="30000" dirty="0" smtClean="0"/>
              <a:t>2+          </a:t>
            </a:r>
            <a:r>
              <a:rPr lang="en-US" b="1" dirty="0" err="1" smtClean="0"/>
              <a:t>PKc</a:t>
            </a:r>
            <a:r>
              <a:rPr lang="en-US" b="1" dirty="0" smtClean="0"/>
              <a:t> </a:t>
            </a:r>
            <a:r>
              <a:rPr lang="en-US" dirty="0" smtClean="0"/>
              <a:t>activation</a:t>
            </a:r>
          </a:p>
          <a:p>
            <a:pPr eaLnBrk="1" hangingPunct="1">
              <a:buFont typeface="Arial" charset="0"/>
              <a:buChar char="•"/>
            </a:pPr>
            <a:endParaRPr lang="en-US" dirty="0" smtClean="0"/>
          </a:p>
          <a:p>
            <a:pPr eaLnBrk="1" hangingPunct="1">
              <a:buFont typeface="Arial" charset="0"/>
              <a:buNone/>
            </a:pPr>
            <a:r>
              <a:rPr lang="en-US" dirty="0" smtClean="0"/>
              <a:t>	Activation of  </a:t>
            </a:r>
            <a:r>
              <a:rPr lang="en-US" b="1" dirty="0" smtClean="0"/>
              <a:t>CCPK, MLCK, </a:t>
            </a:r>
            <a:r>
              <a:rPr lang="en-US" b="1" dirty="0" err="1" smtClean="0"/>
              <a:t>PKc</a:t>
            </a:r>
            <a:endParaRPr lang="en-US" b="1" dirty="0" smtClean="0"/>
          </a:p>
          <a:p>
            <a:pPr eaLnBrk="1" hangingPunct="1">
              <a:buFont typeface="Arial" charset="0"/>
              <a:buNone/>
            </a:pPr>
            <a:r>
              <a:rPr lang="en-US" b="1" dirty="0" smtClean="0"/>
              <a:t>	-</a:t>
            </a:r>
            <a:r>
              <a:rPr lang="en-US" dirty="0" smtClean="0"/>
              <a:t>contraction</a:t>
            </a:r>
          </a:p>
          <a:p>
            <a:pPr eaLnBrk="1" hangingPunct="1">
              <a:buFont typeface="Arial" charset="0"/>
              <a:buNone/>
            </a:pPr>
            <a:r>
              <a:rPr lang="en-US" dirty="0" smtClean="0"/>
              <a:t>	-neural excitation</a:t>
            </a:r>
          </a:p>
          <a:p>
            <a:pPr eaLnBrk="1" hangingPunct="1">
              <a:buFont typeface="Arial" charset="0"/>
              <a:buNone/>
            </a:pPr>
            <a:r>
              <a:rPr lang="en-US" dirty="0" smtClean="0"/>
              <a:t>	-cell proliferation</a:t>
            </a:r>
          </a:p>
        </p:txBody>
      </p:sp>
      <p:sp>
        <p:nvSpPr>
          <p:cNvPr id="4" name="Down Arrow 3"/>
          <p:cNvSpPr/>
          <p:nvPr/>
        </p:nvSpPr>
        <p:spPr>
          <a:xfrm>
            <a:off x="2895600" y="15240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Down Arrow 4"/>
          <p:cNvSpPr/>
          <p:nvPr/>
        </p:nvSpPr>
        <p:spPr>
          <a:xfrm>
            <a:off x="4572000" y="19812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wn Arrow 5"/>
          <p:cNvSpPr/>
          <p:nvPr/>
        </p:nvSpPr>
        <p:spPr>
          <a:xfrm>
            <a:off x="1676400" y="20574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own Arrow 6"/>
          <p:cNvSpPr/>
          <p:nvPr/>
        </p:nvSpPr>
        <p:spPr>
          <a:xfrm>
            <a:off x="2971800" y="30480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srcRect/>
          <a:stretch>
            <a:fillRect/>
          </a:stretch>
        </p:blipFill>
        <p:spPr bwMode="auto">
          <a:xfrm>
            <a:off x="228600" y="228600"/>
            <a:ext cx="8610600" cy="6324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457200" indent="-457200">
              <a:buNone/>
            </a:pPr>
            <a:r>
              <a:rPr lang="en-IN" sz="1900" dirty="0" smtClean="0"/>
              <a:t>   </a:t>
            </a:r>
            <a:r>
              <a:rPr lang="en-IN" sz="3000" b="1" dirty="0" smtClean="0"/>
              <a:t>RESENSITIZATION AND DOWN-REGULATION OF RECEPTOR</a:t>
            </a:r>
            <a:endParaRPr lang="en-IN" sz="1900" b="1" dirty="0" smtClean="0"/>
          </a:p>
          <a:p>
            <a:pPr marL="457200" indent="-457200">
              <a:buNone/>
            </a:pPr>
            <a:endParaRPr lang="en-US" sz="2000" dirty="0" smtClean="0"/>
          </a:p>
          <a:p>
            <a:pPr marL="457200" indent="-457200">
              <a:buNone/>
            </a:pPr>
            <a:endParaRPr lang="en-IN" sz="2000" dirty="0" smtClean="0"/>
          </a:p>
          <a:p>
            <a:pPr marL="457200" indent="-457200">
              <a:buFont typeface="+mj-lt"/>
              <a:buAutoNum type="arabicPeriod"/>
            </a:pPr>
            <a:r>
              <a:rPr lang="en-IN" sz="2000" dirty="0" smtClean="0"/>
              <a:t>Agonist binding to receptors initiates </a:t>
            </a:r>
            <a:r>
              <a:rPr lang="en-IN" sz="2000" dirty="0" err="1" smtClean="0"/>
              <a:t>signaling</a:t>
            </a:r>
            <a:r>
              <a:rPr lang="en-IN" sz="2000" dirty="0" smtClean="0"/>
              <a:t> by promoting receptor interaction with G proteins (G</a:t>
            </a:r>
            <a:r>
              <a:rPr lang="en-IN" sz="2000" baseline="-25000" dirty="0" smtClean="0"/>
              <a:t>s</a:t>
            </a:r>
            <a:r>
              <a:rPr lang="en-IN" sz="2000" dirty="0" smtClean="0"/>
              <a:t>) located in the cytoplasm.</a:t>
            </a:r>
          </a:p>
          <a:p>
            <a:pPr marL="457200" indent="-457200">
              <a:buFont typeface="+mj-lt"/>
              <a:buAutoNum type="arabicPeriod"/>
            </a:pPr>
            <a:endParaRPr lang="en-IN" sz="2000" dirty="0" smtClean="0"/>
          </a:p>
          <a:p>
            <a:pPr marL="457200" indent="-457200">
              <a:buFont typeface="+mj-lt"/>
              <a:buAutoNum type="arabicPeriod"/>
            </a:pPr>
            <a:r>
              <a:rPr lang="en-IN" sz="2000" dirty="0" smtClean="0"/>
              <a:t> Agonist-activated receptors are </a:t>
            </a:r>
            <a:r>
              <a:rPr lang="en-IN" sz="2000" dirty="0" err="1" smtClean="0"/>
              <a:t>phosphorylated</a:t>
            </a:r>
            <a:r>
              <a:rPr lang="en-IN" sz="2000" dirty="0" smtClean="0"/>
              <a:t> by a </a:t>
            </a:r>
            <a:r>
              <a:rPr lang="en-IN" sz="2000" dirty="0" smtClean="0">
                <a:solidFill>
                  <a:srgbClr val="7030A0"/>
                </a:solidFill>
              </a:rPr>
              <a:t>G protein-coupled receptor </a:t>
            </a:r>
            <a:r>
              <a:rPr lang="en-IN" sz="2000" dirty="0" err="1" smtClean="0">
                <a:solidFill>
                  <a:srgbClr val="7030A0"/>
                </a:solidFill>
              </a:rPr>
              <a:t>kinase</a:t>
            </a:r>
            <a:r>
              <a:rPr lang="en-IN" sz="2000" dirty="0" smtClean="0">
                <a:solidFill>
                  <a:srgbClr val="7030A0"/>
                </a:solidFill>
              </a:rPr>
              <a:t> (GRK), </a:t>
            </a:r>
            <a:r>
              <a:rPr lang="en-IN" sz="2000" dirty="0" smtClean="0"/>
              <a:t>preventing receptor interaction with G</a:t>
            </a:r>
            <a:r>
              <a:rPr lang="en-IN" sz="2000" baseline="-25000" dirty="0" smtClean="0"/>
              <a:t>s</a:t>
            </a:r>
            <a:r>
              <a:rPr lang="en-IN" sz="2000" dirty="0" smtClean="0"/>
              <a:t> and promoting binding of a different protein, -</a:t>
            </a:r>
            <a:r>
              <a:rPr lang="el-GR" sz="2000" dirty="0" smtClean="0">
                <a:solidFill>
                  <a:srgbClr val="7030A0"/>
                </a:solidFill>
              </a:rPr>
              <a:t> β </a:t>
            </a:r>
            <a:r>
              <a:rPr lang="en-IN" sz="2000" dirty="0" err="1" smtClean="0"/>
              <a:t>arrestin</a:t>
            </a:r>
            <a:r>
              <a:rPr lang="en-IN" sz="2000" dirty="0" smtClean="0"/>
              <a:t> </a:t>
            </a:r>
            <a:r>
              <a:rPr lang="en-IN" sz="2000" dirty="0" smtClean="0">
                <a:solidFill>
                  <a:srgbClr val="7030A0"/>
                </a:solidFill>
              </a:rPr>
              <a:t>(</a:t>
            </a:r>
            <a:r>
              <a:rPr lang="el-GR" sz="2000" dirty="0" smtClean="0">
                <a:solidFill>
                  <a:srgbClr val="7030A0"/>
                </a:solidFill>
              </a:rPr>
              <a:t>β</a:t>
            </a:r>
            <a:r>
              <a:rPr lang="en-IN" sz="2000" dirty="0" smtClean="0">
                <a:solidFill>
                  <a:srgbClr val="7030A0"/>
                </a:solidFill>
              </a:rPr>
              <a:t>-</a:t>
            </a:r>
            <a:r>
              <a:rPr lang="en-IN" sz="2000" dirty="0" err="1" smtClean="0">
                <a:solidFill>
                  <a:srgbClr val="7030A0"/>
                </a:solidFill>
              </a:rPr>
              <a:t>Arr</a:t>
            </a:r>
            <a:r>
              <a:rPr lang="en-IN" sz="2000" dirty="0" smtClean="0">
                <a:solidFill>
                  <a:srgbClr val="7030A0"/>
                </a:solidFill>
              </a:rPr>
              <a:t>), </a:t>
            </a:r>
            <a:r>
              <a:rPr lang="en-IN" sz="2000" dirty="0" smtClean="0"/>
              <a:t>to the receptor.</a:t>
            </a:r>
          </a:p>
          <a:p>
            <a:pPr marL="457200" indent="-457200">
              <a:buFont typeface="+mj-lt"/>
              <a:buAutoNum type="arabicPeriod"/>
            </a:pPr>
            <a:endParaRPr lang="en-IN" sz="2000" dirty="0" smtClean="0"/>
          </a:p>
          <a:p>
            <a:pPr marL="457200" indent="-457200">
              <a:buFont typeface="+mj-lt"/>
              <a:buAutoNum type="arabicPeriod"/>
            </a:pPr>
            <a:r>
              <a:rPr lang="en-IN" sz="2000" dirty="0" smtClean="0"/>
              <a:t>The receptor-</a:t>
            </a:r>
            <a:r>
              <a:rPr lang="el-GR" sz="2000" dirty="0" smtClean="0">
                <a:solidFill>
                  <a:srgbClr val="7030A0"/>
                </a:solidFill>
              </a:rPr>
              <a:t> β </a:t>
            </a:r>
            <a:r>
              <a:rPr lang="en-IN" sz="2000" dirty="0" err="1" smtClean="0"/>
              <a:t>arrestin</a:t>
            </a:r>
            <a:r>
              <a:rPr lang="en-IN" sz="2000" dirty="0" smtClean="0"/>
              <a:t> complex binds to coated pits, promoting receptor internalization.</a:t>
            </a:r>
          </a:p>
          <a:p>
            <a:pPr marL="457200" indent="-457200">
              <a:buFont typeface="+mj-lt"/>
              <a:buAutoNum type="arabicPeriod"/>
            </a:pPr>
            <a:endParaRPr lang="en-IN" sz="2000" dirty="0" smtClean="0"/>
          </a:p>
          <a:p>
            <a:pPr marL="457200" indent="-457200">
              <a:buFont typeface="+mj-lt"/>
              <a:buAutoNum type="arabicPeriod"/>
            </a:pPr>
            <a:r>
              <a:rPr lang="en-IN" sz="2000" dirty="0" smtClean="0"/>
              <a:t>Dissociation of agonist from internalized receptors reduces -</a:t>
            </a:r>
            <a:r>
              <a:rPr lang="el-GR" sz="2000" dirty="0" smtClean="0"/>
              <a:t> β </a:t>
            </a:r>
            <a:r>
              <a:rPr lang="en-IN" sz="2000" dirty="0" err="1" smtClean="0"/>
              <a:t>Arr</a:t>
            </a:r>
            <a:r>
              <a:rPr lang="en-IN" sz="2000" dirty="0" smtClean="0"/>
              <a:t> binding affinity, allowing </a:t>
            </a:r>
            <a:r>
              <a:rPr lang="en-IN" sz="2000" dirty="0" err="1" smtClean="0"/>
              <a:t>dephosphorylation</a:t>
            </a:r>
            <a:r>
              <a:rPr lang="en-IN" sz="2000" dirty="0" smtClean="0"/>
              <a:t> of receptors by a </a:t>
            </a:r>
            <a:r>
              <a:rPr lang="en-IN" sz="2000" dirty="0" err="1" smtClean="0"/>
              <a:t>phosphatase</a:t>
            </a:r>
            <a:r>
              <a:rPr lang="en-IN" sz="2000" dirty="0" smtClean="0"/>
              <a:t>.</a:t>
            </a:r>
          </a:p>
          <a:p>
            <a:pPr marL="457200" indent="-457200">
              <a:buFont typeface="+mj-lt"/>
              <a:buAutoNum type="arabicPeriod"/>
            </a:pPr>
            <a:endParaRPr lang="en-IN" sz="2000" dirty="0" smtClean="0"/>
          </a:p>
          <a:p>
            <a:pPr marL="457200" indent="-457200">
              <a:buFont typeface="+mj-lt"/>
              <a:buAutoNum type="arabicPeriod"/>
            </a:pPr>
            <a:r>
              <a:rPr lang="en-IN" sz="2000" dirty="0" smtClean="0"/>
              <a:t>Return of receptors to the plasma membrane result in the efficient </a:t>
            </a:r>
            <a:r>
              <a:rPr lang="en-IN" sz="2000" dirty="0" err="1" smtClean="0">
                <a:solidFill>
                  <a:srgbClr val="7030A0"/>
                </a:solidFill>
              </a:rPr>
              <a:t>resensitization</a:t>
            </a:r>
            <a:r>
              <a:rPr lang="en-IN" sz="2000" dirty="0" smtClean="0"/>
              <a:t> of cellular responsiveness.</a:t>
            </a:r>
          </a:p>
          <a:p>
            <a:pPr marL="457200" indent="-457200">
              <a:buFont typeface="+mj-lt"/>
              <a:buAutoNum type="arabicPeriod"/>
            </a:pPr>
            <a:r>
              <a:rPr lang="en-IN" sz="2000" dirty="0" smtClean="0"/>
              <a:t>Repeated or prolonged exposure of cells to agonist </a:t>
            </a:r>
            <a:r>
              <a:rPr lang="en-IN" sz="2000" dirty="0" err="1" smtClean="0"/>
              <a:t>favors</a:t>
            </a:r>
            <a:r>
              <a:rPr lang="en-IN" sz="2000" dirty="0" smtClean="0"/>
              <a:t> the delivery of internalized receptors to </a:t>
            </a:r>
            <a:r>
              <a:rPr lang="en-IN" sz="2000" dirty="0" err="1" smtClean="0"/>
              <a:t>lysosomes</a:t>
            </a:r>
            <a:r>
              <a:rPr lang="en-IN" sz="2000" dirty="0" smtClean="0"/>
              <a:t> , promoting </a:t>
            </a:r>
            <a:r>
              <a:rPr lang="en-IN" sz="2000" dirty="0" smtClean="0">
                <a:solidFill>
                  <a:srgbClr val="7030A0"/>
                </a:solidFill>
              </a:rPr>
              <a:t>receptor down-regulation </a:t>
            </a:r>
            <a:r>
              <a:rPr lang="en-IN" sz="2000" dirty="0" smtClean="0"/>
              <a:t>rather than </a:t>
            </a:r>
            <a:r>
              <a:rPr lang="en-IN" sz="2000" dirty="0" err="1" smtClean="0"/>
              <a:t>resensitization</a:t>
            </a:r>
            <a:r>
              <a:rPr lang="en-IN" sz="2000" dirty="0" smtClean="0"/>
              <a:t>.</a:t>
            </a:r>
            <a:endParaRPr lang="en-IN"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5122" name="Picture 2"/>
          <p:cNvPicPr>
            <a:picLocks noGrp="1" noChangeAspect="1" noChangeArrowheads="1"/>
          </p:cNvPicPr>
          <p:nvPr>
            <p:ph idx="1"/>
          </p:nvPr>
        </p:nvPicPr>
        <p:blipFill>
          <a:blip r:embed="rId2"/>
          <a:srcRect/>
          <a:stretch>
            <a:fillRect/>
          </a:stretch>
        </p:blipFill>
        <p:spPr bwMode="auto">
          <a:xfrm>
            <a:off x="0" y="1219200"/>
            <a:ext cx="9143999" cy="56388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0" y="0"/>
            <a:ext cx="9144000" cy="1219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629400" y="1981200"/>
            <a:ext cx="857250" cy="361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fontAlgn="auto" hangingPunct="1">
              <a:spcAft>
                <a:spcPts val="0"/>
              </a:spcAft>
              <a:defRPr/>
            </a:pPr>
            <a:r>
              <a:rPr lang="en-US" b="1" i="1" dirty="0" smtClean="0"/>
              <a:t>Agonists</a:t>
            </a:r>
            <a:endParaRPr lang="en-US" b="1" dirty="0" smtClean="0"/>
          </a:p>
        </p:txBody>
      </p:sp>
      <p:sp>
        <p:nvSpPr>
          <p:cNvPr id="20483" name="Content Placeholder 2"/>
          <p:cNvSpPr>
            <a:spLocks noGrp="1"/>
          </p:cNvSpPr>
          <p:nvPr>
            <p:ph sz="quarter" idx="1"/>
          </p:nvPr>
        </p:nvSpPr>
        <p:spPr>
          <a:xfrm>
            <a:off x="152400" y="1600200"/>
            <a:ext cx="8991600" cy="4873625"/>
          </a:xfrm>
        </p:spPr>
        <p:txBody>
          <a:bodyPr>
            <a:normAutofit/>
          </a:bodyPr>
          <a:lstStyle/>
          <a:p>
            <a:pPr eaLnBrk="1" hangingPunct="1">
              <a:buFont typeface="Arial" charset="0"/>
              <a:buChar char="•"/>
            </a:pPr>
            <a:r>
              <a:rPr lang="en-US" sz="2400" dirty="0" smtClean="0"/>
              <a:t>Drugs that bind to physiological receptors and mimic the regulatory effects of the endogenous signaling compounds are termed </a:t>
            </a:r>
            <a:r>
              <a:rPr lang="en-US" sz="2400" i="1" dirty="0" smtClean="0"/>
              <a:t>agonists</a:t>
            </a:r>
            <a:r>
              <a:rPr lang="en-US" sz="2400" dirty="0" smtClean="0"/>
              <a:t>.</a:t>
            </a:r>
          </a:p>
          <a:p>
            <a:pPr eaLnBrk="1" hangingPunct="1">
              <a:buNone/>
            </a:pPr>
            <a:endParaRPr lang="en-US" sz="2400" dirty="0" smtClean="0"/>
          </a:p>
          <a:p>
            <a:pPr eaLnBrk="1" hangingPunct="1">
              <a:buFont typeface="Arial" charset="0"/>
              <a:buChar char="•"/>
            </a:pPr>
            <a:r>
              <a:rPr lang="en-US" sz="2400" dirty="0" smtClean="0"/>
              <a:t>If the drug binds to the same </a:t>
            </a:r>
            <a:r>
              <a:rPr lang="en-US" sz="2400" i="1" dirty="0" smtClean="0"/>
              <a:t>recognition site</a:t>
            </a:r>
            <a:r>
              <a:rPr lang="en-US" sz="2400" dirty="0" smtClean="0"/>
              <a:t> as the endogenous agonist (the primary or </a:t>
            </a:r>
            <a:r>
              <a:rPr lang="en-US" sz="2400" dirty="0" err="1" smtClean="0"/>
              <a:t>orthosteric</a:t>
            </a:r>
            <a:r>
              <a:rPr lang="en-US" sz="2400" dirty="0" smtClean="0"/>
              <a:t> site on the receptor) the drug is said to be a </a:t>
            </a:r>
            <a:r>
              <a:rPr lang="en-US" sz="2400" b="1" i="1" dirty="0" smtClean="0"/>
              <a:t>primary agonist</a:t>
            </a:r>
            <a:r>
              <a:rPr lang="en-US" sz="2400" dirty="0" smtClean="0"/>
              <a:t>.</a:t>
            </a:r>
          </a:p>
          <a:p>
            <a:pPr eaLnBrk="1" hangingPunct="1">
              <a:buNone/>
            </a:pPr>
            <a:endParaRPr lang="en-US" sz="2400" dirty="0" smtClean="0"/>
          </a:p>
          <a:p>
            <a:pPr eaLnBrk="1" hangingPunct="1">
              <a:buFont typeface="Arial" charset="0"/>
              <a:buChar char="•"/>
            </a:pPr>
            <a:r>
              <a:rPr lang="en-US" sz="2400" b="1" i="1" dirty="0" err="1" smtClean="0"/>
              <a:t>Allosteric</a:t>
            </a:r>
            <a:r>
              <a:rPr lang="en-US" sz="2400" b="1" dirty="0" smtClean="0"/>
              <a:t> agonists </a:t>
            </a:r>
            <a:r>
              <a:rPr lang="en-US" sz="2400" dirty="0" smtClean="0"/>
              <a:t>bind to a different region on the receptor referred to as an </a:t>
            </a:r>
            <a:r>
              <a:rPr lang="en-US" sz="2400" dirty="0" err="1" smtClean="0"/>
              <a:t>allosteric</a:t>
            </a:r>
            <a:r>
              <a:rPr lang="en-US" sz="2400" dirty="0" smtClean="0"/>
              <a:t> site.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fontAlgn="auto" hangingPunct="1">
              <a:spcAft>
                <a:spcPts val="0"/>
              </a:spcAft>
              <a:defRPr/>
            </a:pPr>
            <a:r>
              <a:rPr lang="en-US" smtClean="0"/>
              <a:t>Enzyme linked receptors</a:t>
            </a:r>
          </a:p>
        </p:txBody>
      </p:sp>
      <p:sp>
        <p:nvSpPr>
          <p:cNvPr id="41987" name="Content Placeholder 2"/>
          <p:cNvSpPr>
            <a:spLocks noGrp="1"/>
          </p:cNvSpPr>
          <p:nvPr>
            <p:ph sz="quarter" idx="1"/>
          </p:nvPr>
        </p:nvSpPr>
        <p:spPr>
          <a:xfrm>
            <a:off x="457200" y="2133600"/>
            <a:ext cx="7467600" cy="4340225"/>
          </a:xfrm>
        </p:spPr>
        <p:txBody>
          <a:bodyPr/>
          <a:lstStyle/>
          <a:p>
            <a:pPr eaLnBrk="1" hangingPunct="1"/>
            <a:r>
              <a:rPr lang="en-US" dirty="0" smtClean="0"/>
              <a:t>With intrinsic enzymatic activity.</a:t>
            </a:r>
          </a:p>
          <a:p>
            <a:pPr eaLnBrk="1" hangingPunct="1">
              <a:buNone/>
            </a:pPr>
            <a:endParaRPr lang="en-US" dirty="0" smtClean="0"/>
          </a:p>
          <a:p>
            <a:pPr eaLnBrk="1" hangingPunct="1"/>
            <a:r>
              <a:rPr lang="en-US" dirty="0" smtClean="0"/>
              <a:t>Without intrinsic enzymatic activity (but bind a JAK-STAT </a:t>
            </a:r>
            <a:r>
              <a:rPr lang="en-US" dirty="0" err="1" smtClean="0"/>
              <a:t>kinase</a:t>
            </a:r>
            <a:r>
              <a:rPr lang="en-US" dirty="0" smtClean="0"/>
              <a:t> on activation</a:t>
            </a:r>
          </a:p>
          <a:p>
            <a:pPr eaLnBrk="1" hangingPunct="1"/>
            <a:endParaRPr lang="en-US"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25562"/>
          </a:xfrm>
        </p:spPr>
        <p:txBody>
          <a:bodyPr>
            <a:normAutofit fontScale="90000"/>
          </a:bodyPr>
          <a:lstStyle/>
          <a:p>
            <a:r>
              <a:rPr lang="en-IN" dirty="0" smtClean="0"/>
              <a:t/>
            </a:r>
            <a:br>
              <a:rPr lang="en-IN" dirty="0" smtClean="0"/>
            </a:br>
            <a:r>
              <a:rPr lang="en-IN" dirty="0" smtClean="0"/>
              <a:t/>
            </a:r>
            <a:br>
              <a:rPr lang="en-IN" dirty="0" smtClean="0"/>
            </a:br>
            <a:r>
              <a:rPr lang="en-IN" dirty="0" smtClean="0"/>
              <a:t/>
            </a:r>
            <a:br>
              <a:rPr lang="en-IN" dirty="0" smtClean="0"/>
            </a:br>
            <a:endParaRPr lang="en-IN" dirty="0"/>
          </a:p>
        </p:txBody>
      </p:sp>
      <p:pic>
        <p:nvPicPr>
          <p:cNvPr id="6146" name="Picture 2"/>
          <p:cNvPicPr>
            <a:picLocks noGrp="1" noChangeAspect="1" noChangeArrowheads="1"/>
          </p:cNvPicPr>
          <p:nvPr>
            <p:ph idx="1"/>
          </p:nvPr>
        </p:nvPicPr>
        <p:blipFill>
          <a:blip r:embed="rId2"/>
          <a:srcRect/>
          <a:stretch>
            <a:fillRect/>
          </a:stretch>
        </p:blipFill>
        <p:spPr bwMode="auto">
          <a:xfrm>
            <a:off x="0" y="2209800"/>
            <a:ext cx="9144000" cy="4648200"/>
          </a:xfrm>
          <a:prstGeom prst="rect">
            <a:avLst/>
          </a:prstGeom>
          <a:noFill/>
          <a:ln w="9525">
            <a:noFill/>
            <a:miter lim="800000"/>
            <a:headEnd/>
            <a:tailEnd/>
          </a:ln>
          <a:effectLst/>
        </p:spPr>
      </p:pic>
      <p:sp>
        <p:nvSpPr>
          <p:cNvPr id="4" name="Rectangle 3"/>
          <p:cNvSpPr/>
          <p:nvPr/>
        </p:nvSpPr>
        <p:spPr>
          <a:xfrm>
            <a:off x="0" y="0"/>
            <a:ext cx="9144000" cy="2246769"/>
          </a:xfrm>
          <a:prstGeom prst="rect">
            <a:avLst/>
          </a:prstGeom>
        </p:spPr>
        <p:txBody>
          <a:bodyPr wrap="square">
            <a:spAutoFit/>
          </a:bodyPr>
          <a:lstStyle/>
          <a:p>
            <a:r>
              <a:rPr lang="en-IN" sz="2000" b="1" i="1" dirty="0" smtClean="0"/>
              <a:t>receptor tyrosine </a:t>
            </a:r>
            <a:r>
              <a:rPr lang="en-IN" sz="2000" b="1" i="1" dirty="0" err="1" smtClean="0"/>
              <a:t>kinase</a:t>
            </a:r>
            <a:r>
              <a:rPr lang="en-IN" sz="2000" b="1" i="1" dirty="0" smtClean="0"/>
              <a:t> and a cytokine receptor</a:t>
            </a:r>
            <a:r>
              <a:rPr lang="en-IN" sz="2000" i="1" dirty="0" smtClean="0"/>
              <a:t>.</a:t>
            </a:r>
            <a:r>
              <a:rPr lang="en-IN" sz="2000" dirty="0" smtClean="0"/>
              <a:t> Activation of the EGF receptor. The extracellular structure of the </a:t>
            </a:r>
            <a:r>
              <a:rPr lang="en-IN" sz="2000" dirty="0" err="1" smtClean="0"/>
              <a:t>unliganded</a:t>
            </a:r>
            <a:r>
              <a:rPr lang="en-IN" sz="2000" dirty="0" smtClean="0"/>
              <a:t> receptor (a) contains four domains (I-IV), which rearrange significantly upon binding two EGF molecules. (b). The conformational changes lead to activation of the </a:t>
            </a:r>
            <a:r>
              <a:rPr lang="en-IN" sz="2000" dirty="0" err="1" smtClean="0"/>
              <a:t>cytoplasmic</a:t>
            </a:r>
            <a:r>
              <a:rPr lang="en-IN" sz="2000" dirty="0" smtClean="0"/>
              <a:t> tyrosine </a:t>
            </a:r>
            <a:r>
              <a:rPr lang="en-IN" sz="2000" dirty="0" err="1" smtClean="0"/>
              <a:t>kinase</a:t>
            </a:r>
            <a:r>
              <a:rPr lang="en-IN" sz="2000" dirty="0" smtClean="0"/>
              <a:t> domains and tyrosine </a:t>
            </a:r>
            <a:r>
              <a:rPr lang="en-IN" sz="2000" dirty="0" err="1" smtClean="0"/>
              <a:t>phosphorylation</a:t>
            </a:r>
            <a:r>
              <a:rPr lang="en-IN" sz="2000" dirty="0" smtClean="0"/>
              <a:t> of intracellular regions to form SH2 binding sites. (c). The adapter molecule Grb2 binds to the </a:t>
            </a:r>
            <a:r>
              <a:rPr lang="en-IN" sz="2000" dirty="0" err="1" smtClean="0"/>
              <a:t>phosphoryated</a:t>
            </a:r>
            <a:r>
              <a:rPr lang="en-IN" sz="2000" dirty="0" smtClean="0"/>
              <a:t> tyrosine residues and activates the </a:t>
            </a:r>
            <a:r>
              <a:rPr lang="en-IN" sz="2000" dirty="0" err="1" smtClean="0"/>
              <a:t>Ras</a:t>
            </a:r>
            <a:r>
              <a:rPr lang="en-IN" sz="2000" dirty="0" smtClean="0"/>
              <a:t>-MAP </a:t>
            </a:r>
            <a:r>
              <a:rPr lang="en-IN" sz="2000" dirty="0" err="1" smtClean="0"/>
              <a:t>kinsase</a:t>
            </a:r>
            <a:r>
              <a:rPr lang="en-IN" sz="2000" dirty="0" smtClean="0"/>
              <a:t> cascade</a:t>
            </a:r>
            <a:endParaRPr lang="en-IN"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C:\Users\DR NARENDRA\Desktop\Cell signaling\bbCapture.PN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0" y="1676400"/>
            <a:ext cx="9144000" cy="3809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normAutofit/>
          </a:bodyPr>
          <a:lstStyle/>
          <a:p>
            <a:pPr algn="l"/>
            <a:r>
              <a:rPr lang="en-IN" sz="2400" b="1" dirty="0" smtClean="0">
                <a:solidFill>
                  <a:srgbClr val="FF0000"/>
                </a:solidFill>
              </a:rPr>
              <a:t>                                     </a:t>
            </a:r>
            <a:r>
              <a:rPr lang="en-IN" sz="3200" b="1" dirty="0" smtClean="0">
                <a:solidFill>
                  <a:srgbClr val="FF0000"/>
                </a:solidFill>
              </a:rPr>
              <a:t>JAKs- STATS PATHWAY</a:t>
            </a:r>
            <a:r>
              <a:rPr lang="en-IN" sz="1800" dirty="0" smtClean="0"/>
              <a:t/>
            </a:r>
            <a:br>
              <a:rPr lang="en-IN" sz="1800" dirty="0" smtClean="0"/>
            </a:br>
            <a:r>
              <a:rPr lang="en-IN" sz="1800" dirty="0" smtClean="0"/>
              <a:t>Binding of the cytokine causes </a:t>
            </a:r>
            <a:r>
              <a:rPr lang="en-IN" sz="1800" dirty="0" err="1" smtClean="0"/>
              <a:t>dimerization</a:t>
            </a:r>
            <a:r>
              <a:rPr lang="en-IN" sz="1800" dirty="0" smtClean="0"/>
              <a:t> of the receptor and recruits </a:t>
            </a:r>
            <a:r>
              <a:rPr lang="en-IN" sz="1800" dirty="0" smtClean="0">
                <a:solidFill>
                  <a:srgbClr val="FF0000"/>
                </a:solidFill>
              </a:rPr>
              <a:t>the Janus </a:t>
            </a:r>
            <a:r>
              <a:rPr lang="en-IN" sz="1800" dirty="0" err="1" smtClean="0">
                <a:solidFill>
                  <a:srgbClr val="FF0000"/>
                </a:solidFill>
              </a:rPr>
              <a:t>Kinases</a:t>
            </a:r>
            <a:r>
              <a:rPr lang="en-IN" sz="1800" dirty="0" smtClean="0">
                <a:solidFill>
                  <a:srgbClr val="FF0000"/>
                </a:solidFill>
              </a:rPr>
              <a:t> (JAKs) </a:t>
            </a:r>
            <a:r>
              <a:rPr lang="en-IN" sz="1800" dirty="0" smtClean="0"/>
              <a:t>to the </a:t>
            </a:r>
            <a:r>
              <a:rPr lang="en-IN" sz="1800" dirty="0" err="1" smtClean="0"/>
              <a:t>cytoplasmic</a:t>
            </a:r>
            <a:r>
              <a:rPr lang="en-IN" sz="1800" dirty="0" smtClean="0"/>
              <a:t> tails of the receptor. JAKs trans-</a:t>
            </a:r>
            <a:r>
              <a:rPr lang="en-IN" sz="1800" dirty="0" err="1" smtClean="0"/>
              <a:t>phosphorylate</a:t>
            </a:r>
            <a:r>
              <a:rPr lang="en-IN" sz="1800" dirty="0" smtClean="0"/>
              <a:t> and lead to the </a:t>
            </a:r>
            <a:r>
              <a:rPr lang="en-IN" sz="1800" dirty="0" err="1" smtClean="0"/>
              <a:t>phosphorylation</a:t>
            </a:r>
            <a:r>
              <a:rPr lang="en-IN" sz="1800" dirty="0" smtClean="0"/>
              <a:t> of the </a:t>
            </a:r>
            <a:r>
              <a:rPr lang="en-IN" sz="1800" dirty="0" smtClean="0">
                <a:solidFill>
                  <a:srgbClr val="0070C0"/>
                </a:solidFill>
              </a:rPr>
              <a:t>signal transducers and activators of transcription (STATs)</a:t>
            </a:r>
            <a:r>
              <a:rPr lang="en-IN" sz="1800" dirty="0" smtClean="0"/>
              <a:t>. The </a:t>
            </a:r>
            <a:r>
              <a:rPr lang="en-IN" sz="1800" dirty="0" err="1" smtClean="0"/>
              <a:t>phosphorylated</a:t>
            </a:r>
            <a:r>
              <a:rPr lang="en-IN" sz="1800" dirty="0" smtClean="0"/>
              <a:t> STATS </a:t>
            </a:r>
            <a:r>
              <a:rPr lang="en-IN" sz="1800" dirty="0" err="1" smtClean="0"/>
              <a:t>translocate</a:t>
            </a:r>
            <a:r>
              <a:rPr lang="en-IN" sz="1800" dirty="0" smtClean="0"/>
              <a:t> to the nucleus and regulate transcription. There are proteins termed suppressors of cytokine </a:t>
            </a:r>
            <a:r>
              <a:rPr lang="en-IN" sz="1800" dirty="0" err="1" smtClean="0"/>
              <a:t>signaling</a:t>
            </a:r>
            <a:r>
              <a:rPr lang="en-IN" sz="1800" dirty="0" smtClean="0"/>
              <a:t> (SOCS) that inhibit the JAK-STAT pathway </a:t>
            </a:r>
            <a:r>
              <a:rPr lang="en-IN" sz="1100" dirty="0" smtClean="0"/>
              <a:t/>
            </a:r>
            <a:br>
              <a:rPr lang="en-IN" sz="1100" dirty="0" smtClean="0"/>
            </a:br>
            <a:endParaRPr lang="en-IN" sz="1100" dirty="0"/>
          </a:p>
        </p:txBody>
      </p:sp>
      <p:pic>
        <p:nvPicPr>
          <p:cNvPr id="7170" name="Picture 2"/>
          <p:cNvPicPr>
            <a:picLocks noGrp="1" noChangeAspect="1" noChangeArrowheads="1"/>
          </p:cNvPicPr>
          <p:nvPr>
            <p:ph idx="1"/>
          </p:nvPr>
        </p:nvPicPr>
        <p:blipFill>
          <a:blip r:embed="rId2"/>
          <a:srcRect/>
          <a:stretch>
            <a:fillRect/>
          </a:stretch>
        </p:blipFill>
        <p:spPr bwMode="auto">
          <a:xfrm>
            <a:off x="0" y="2057400"/>
            <a:ext cx="91440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bwMode="auto">
          <a:xfrm>
            <a:off x="0" y="2895600"/>
            <a:ext cx="9144000" cy="2058194"/>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0" y="1219200"/>
            <a:ext cx="9144000"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NATRIURETIC PEPTIDE RECEPTORS</a:t>
            </a:r>
            <a:r>
              <a:rPr lang="en-IN" dirty="0" smtClean="0"/>
              <a:t/>
            </a:r>
            <a:br>
              <a:rPr lang="en-IN" dirty="0" smtClean="0"/>
            </a:br>
            <a:endParaRPr lang="en-IN" dirty="0"/>
          </a:p>
        </p:txBody>
      </p:sp>
      <p:pic>
        <p:nvPicPr>
          <p:cNvPr id="8194" name="Picture 2"/>
          <p:cNvPicPr>
            <a:picLocks noGrp="1" noChangeAspect="1" noChangeArrowheads="1"/>
          </p:cNvPicPr>
          <p:nvPr>
            <p:ph idx="1"/>
          </p:nvPr>
        </p:nvPicPr>
        <p:blipFill>
          <a:blip r:embed="rId2"/>
          <a:srcRect/>
          <a:stretch>
            <a:fillRect/>
          </a:stretch>
        </p:blipFill>
        <p:spPr bwMode="auto">
          <a:xfrm>
            <a:off x="0" y="914400"/>
            <a:ext cx="91440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fontScale="90000"/>
          </a:bodyPr>
          <a:lstStyle/>
          <a:p>
            <a:r>
              <a:rPr lang="en-IN" sz="3600" b="1" dirty="0" smtClean="0"/>
              <a:t>NO SYNTHASE AND SOLUBLE GUANYLATE CYCLASE</a:t>
            </a:r>
            <a:r>
              <a:rPr lang="en-IN" dirty="0" smtClean="0"/>
              <a:t/>
            </a:r>
            <a:br>
              <a:rPr lang="en-IN" dirty="0" smtClean="0"/>
            </a:br>
            <a:endParaRPr lang="en-IN" dirty="0"/>
          </a:p>
        </p:txBody>
      </p:sp>
      <p:sp>
        <p:nvSpPr>
          <p:cNvPr id="3" name="Content Placeholder 2"/>
          <p:cNvSpPr>
            <a:spLocks noGrp="1"/>
          </p:cNvSpPr>
          <p:nvPr>
            <p:ph idx="1"/>
          </p:nvPr>
        </p:nvSpPr>
        <p:spPr>
          <a:xfrm>
            <a:off x="0" y="990600"/>
            <a:ext cx="9144000" cy="5867400"/>
          </a:xfrm>
        </p:spPr>
        <p:txBody>
          <a:bodyPr>
            <a:normAutofit/>
          </a:bodyPr>
          <a:lstStyle/>
          <a:p>
            <a:pPr>
              <a:buNone/>
            </a:pPr>
            <a:r>
              <a:rPr lang="en-IN" sz="2400" dirty="0" smtClean="0"/>
              <a:t>The cellular effects of cyclic GMP on the vascular system are mediated by a number of mechanisms, but especially by PKG. For example, in vascular smooth muscle, activation of PKG leads to </a:t>
            </a:r>
            <a:r>
              <a:rPr lang="en-IN" sz="2400" dirty="0" err="1" smtClean="0"/>
              <a:t>vasodilation</a:t>
            </a:r>
            <a:r>
              <a:rPr lang="en-IN" sz="2400" dirty="0" smtClean="0"/>
              <a:t> by:</a:t>
            </a:r>
          </a:p>
          <a:p>
            <a:pPr>
              <a:buNone/>
            </a:pPr>
            <a:endParaRPr lang="en-IN" sz="2400" dirty="0" smtClean="0"/>
          </a:p>
          <a:p>
            <a:r>
              <a:rPr lang="en-IN" sz="2400" dirty="0" smtClean="0"/>
              <a:t>Inhibiting IP</a:t>
            </a:r>
            <a:r>
              <a:rPr lang="en-IN" sz="2400" baseline="-25000" dirty="0" smtClean="0"/>
              <a:t>3</a:t>
            </a:r>
            <a:r>
              <a:rPr lang="en-IN" sz="2400" dirty="0" smtClean="0"/>
              <a:t>-mediated Ca</a:t>
            </a:r>
            <a:r>
              <a:rPr lang="en-IN" sz="2400" baseline="30000" dirty="0" smtClean="0"/>
              <a:t>2+</a:t>
            </a:r>
            <a:r>
              <a:rPr lang="en-IN" sz="2400" dirty="0" smtClean="0"/>
              <a:t> release from intracellular stores. </a:t>
            </a:r>
          </a:p>
          <a:p>
            <a:pPr>
              <a:buNone/>
            </a:pPr>
            <a:endParaRPr lang="en-IN" sz="2400" dirty="0" smtClean="0"/>
          </a:p>
          <a:p>
            <a:r>
              <a:rPr lang="en-IN" sz="2400" dirty="0" err="1" smtClean="0"/>
              <a:t>Phosphorylating</a:t>
            </a:r>
            <a:r>
              <a:rPr lang="en-IN" sz="2400" dirty="0" smtClean="0"/>
              <a:t> voltage-gated Ca</a:t>
            </a:r>
            <a:r>
              <a:rPr lang="en-IN" sz="2400" baseline="30000" dirty="0" smtClean="0"/>
              <a:t>2+</a:t>
            </a:r>
            <a:r>
              <a:rPr lang="en-IN" sz="2400" dirty="0" smtClean="0"/>
              <a:t> channels to inhibit Ca</a:t>
            </a:r>
            <a:r>
              <a:rPr lang="en-IN" sz="2400" baseline="30000" dirty="0" smtClean="0"/>
              <a:t>2+</a:t>
            </a:r>
            <a:r>
              <a:rPr lang="en-IN" sz="2400" dirty="0" smtClean="0"/>
              <a:t> influx. </a:t>
            </a:r>
          </a:p>
          <a:p>
            <a:pPr>
              <a:buNone/>
            </a:pPr>
            <a:endParaRPr lang="en-IN" sz="2400" dirty="0" smtClean="0"/>
          </a:p>
          <a:p>
            <a:r>
              <a:rPr lang="en-IN" sz="2400" dirty="0" err="1" smtClean="0"/>
              <a:t>Phosphorylating</a:t>
            </a:r>
            <a:r>
              <a:rPr lang="en-IN" sz="2400" dirty="0" smtClean="0"/>
              <a:t> </a:t>
            </a:r>
            <a:r>
              <a:rPr lang="en-IN" sz="2400" dirty="0" err="1" smtClean="0"/>
              <a:t>phospholamban</a:t>
            </a:r>
            <a:r>
              <a:rPr lang="en-IN" sz="2400" dirty="0" smtClean="0"/>
              <a:t>, a modulator of the </a:t>
            </a:r>
            <a:r>
              <a:rPr lang="en-IN" sz="2400" dirty="0" err="1" smtClean="0"/>
              <a:t>sarcoplasmic</a:t>
            </a:r>
            <a:r>
              <a:rPr lang="en-IN" sz="2400" dirty="0" smtClean="0"/>
              <a:t> Ca</a:t>
            </a:r>
            <a:r>
              <a:rPr lang="en-IN" sz="2400" baseline="30000" dirty="0" smtClean="0"/>
              <a:t>2+</a:t>
            </a:r>
            <a:r>
              <a:rPr lang="en-IN" sz="2400" dirty="0" smtClean="0"/>
              <a:t> pump, leading to a more rapid reuptake of Ca</a:t>
            </a:r>
            <a:r>
              <a:rPr lang="en-IN" sz="2400" baseline="30000" dirty="0" smtClean="0"/>
              <a:t>2+</a:t>
            </a:r>
            <a:r>
              <a:rPr lang="en-IN" sz="2400" dirty="0" smtClean="0"/>
              <a:t> into intracellular stores. </a:t>
            </a:r>
          </a:p>
          <a:p>
            <a:r>
              <a:rPr lang="en-IN" sz="2400" dirty="0" err="1" smtClean="0"/>
              <a:t>Phosphorylating</a:t>
            </a:r>
            <a:r>
              <a:rPr lang="en-IN" sz="2400" dirty="0" smtClean="0"/>
              <a:t> and opening the Ca</a:t>
            </a:r>
            <a:r>
              <a:rPr lang="en-IN" sz="2400" baseline="30000" dirty="0" smtClean="0"/>
              <a:t>2+</a:t>
            </a:r>
            <a:r>
              <a:rPr lang="en-IN" sz="2400" dirty="0" smtClean="0"/>
              <a:t>-activated K</a:t>
            </a:r>
            <a:r>
              <a:rPr lang="en-IN" sz="2400" baseline="30000" dirty="0" smtClean="0"/>
              <a:t>+</a:t>
            </a:r>
            <a:r>
              <a:rPr lang="en-IN" sz="2400" dirty="0" smtClean="0"/>
              <a:t> channel leading to </a:t>
            </a:r>
            <a:r>
              <a:rPr lang="en-IN" sz="2400" dirty="0" err="1" smtClean="0"/>
              <a:t>hyperpolarization</a:t>
            </a:r>
            <a:r>
              <a:rPr lang="en-IN" sz="2400" dirty="0" smtClean="0"/>
              <a:t> of the cell membrane, which closes L-type Ca</a:t>
            </a:r>
            <a:r>
              <a:rPr lang="en-IN" sz="2400" baseline="30000" dirty="0" smtClean="0"/>
              <a:t>2+</a:t>
            </a:r>
            <a:r>
              <a:rPr lang="en-IN" sz="2400" dirty="0" smtClean="0"/>
              <a:t> channels and reduces the flux of Ca</a:t>
            </a:r>
            <a:r>
              <a:rPr lang="en-IN" sz="2400" baseline="30000" dirty="0" smtClean="0"/>
              <a:t>2+</a:t>
            </a:r>
            <a:r>
              <a:rPr lang="en-IN" sz="2400" dirty="0" smtClean="0"/>
              <a:t> into the cell.</a:t>
            </a:r>
          </a:p>
          <a:p>
            <a:endParaRPr lang="en-IN" sz="2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0" y="2514600"/>
            <a:ext cx="9144000" cy="3810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0" y="838200"/>
            <a:ext cx="9144000" cy="167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Receptors regulating gene expression</a:t>
            </a:r>
            <a:endParaRPr lang="en-US" b="1" dirty="0"/>
          </a:p>
        </p:txBody>
      </p:sp>
      <p:sp>
        <p:nvSpPr>
          <p:cNvPr id="45059" name="Content Placeholder 2"/>
          <p:cNvSpPr>
            <a:spLocks noGrp="1"/>
          </p:cNvSpPr>
          <p:nvPr>
            <p:ph sz="quarter" idx="1"/>
          </p:nvPr>
        </p:nvSpPr>
        <p:spPr>
          <a:xfrm>
            <a:off x="152400" y="1600200"/>
            <a:ext cx="8839200" cy="4873625"/>
          </a:xfrm>
        </p:spPr>
        <p:txBody>
          <a:bodyPr>
            <a:normAutofit lnSpcReduction="10000"/>
          </a:bodyPr>
          <a:lstStyle/>
          <a:p>
            <a:pPr eaLnBrk="1" hangingPunct="1">
              <a:buFont typeface="Arial" charset="0"/>
              <a:buChar char="•"/>
            </a:pPr>
            <a:r>
              <a:rPr lang="en-US" sz="2800" dirty="0" smtClean="0"/>
              <a:t>Several biologic </a:t>
            </a:r>
            <a:r>
              <a:rPr lang="en-US" sz="2800" dirty="0" err="1" smtClean="0"/>
              <a:t>ligands</a:t>
            </a:r>
            <a:r>
              <a:rPr lang="en-US" sz="2800" dirty="0" smtClean="0"/>
              <a:t> are sufficiently lipid-soluble to cross the plasma membrane and act on intracellular receptors. </a:t>
            </a:r>
          </a:p>
          <a:p>
            <a:pPr eaLnBrk="1" hangingPunct="1">
              <a:buNone/>
            </a:pPr>
            <a:r>
              <a:rPr lang="en-US" sz="2800" dirty="0" smtClean="0"/>
              <a:t>     e.g. </a:t>
            </a:r>
          </a:p>
          <a:p>
            <a:pPr eaLnBrk="1" hangingPunct="1">
              <a:buNone/>
            </a:pPr>
            <a:r>
              <a:rPr lang="en-US" sz="2800" dirty="0" smtClean="0"/>
              <a:t>    steroids (corticosteroids, </a:t>
            </a:r>
            <a:r>
              <a:rPr lang="en-US" sz="2800" dirty="0" err="1" smtClean="0"/>
              <a:t>mineralocorticoids</a:t>
            </a:r>
            <a:r>
              <a:rPr lang="en-US" sz="2800" dirty="0" smtClean="0"/>
              <a:t>, sex steroids, vitamin D), and thyroid hormone, whose receptors stimulate the transcription of genes by binding to specific DNA sequences near the gene whose expression is to be regulated. </a:t>
            </a:r>
          </a:p>
          <a:p>
            <a:pPr eaLnBrk="1" hangingPunct="1">
              <a:buNone/>
            </a:pPr>
            <a:endParaRPr lang="en-US" sz="2800" dirty="0" smtClean="0"/>
          </a:p>
          <a:p>
            <a:pPr eaLnBrk="1" hangingPunct="1">
              <a:buFont typeface="Arial" charset="0"/>
              <a:buChar char="•"/>
            </a:pPr>
            <a:r>
              <a:rPr lang="en-US" sz="2800" dirty="0" smtClean="0"/>
              <a:t>Target DNA sequences called </a:t>
            </a:r>
            <a:r>
              <a:rPr lang="en-US" sz="2800" b="1" dirty="0" smtClean="0"/>
              <a:t>response elements.</a:t>
            </a:r>
            <a:endParaRPr lang="en-US" sz="2800"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sz="quarter" idx="1"/>
          </p:nvPr>
        </p:nvSpPr>
        <p:spPr>
          <a:xfrm>
            <a:off x="0" y="1143001"/>
            <a:ext cx="9144000" cy="5029200"/>
          </a:xfrm>
        </p:spPr>
        <p:txBody>
          <a:bodyPr>
            <a:normAutofit lnSpcReduction="10000"/>
          </a:bodyPr>
          <a:lstStyle/>
          <a:p>
            <a:pPr eaLnBrk="1" hangingPunct="1">
              <a:buFont typeface="Arial" charset="0"/>
              <a:buChar char="•"/>
            </a:pPr>
            <a:r>
              <a:rPr lang="en-US" sz="2800" dirty="0" smtClean="0"/>
              <a:t>In the absence of hormone, the receptor is bound to </a:t>
            </a:r>
            <a:r>
              <a:rPr lang="en-US" sz="2800" b="1" dirty="0" smtClean="0"/>
              <a:t>hsp90</a:t>
            </a:r>
            <a:r>
              <a:rPr lang="en-US" sz="2800" dirty="0" smtClean="0"/>
              <a:t>, a protein that appears to prevent normal folding of several structural domains of the receptor. </a:t>
            </a:r>
          </a:p>
          <a:p>
            <a:pPr eaLnBrk="1" hangingPunct="1">
              <a:buNone/>
            </a:pPr>
            <a:endParaRPr lang="en-US" sz="2800" dirty="0" smtClean="0"/>
          </a:p>
          <a:p>
            <a:pPr eaLnBrk="1" hangingPunct="1">
              <a:buFont typeface="Arial" charset="0"/>
              <a:buChar char="•"/>
            </a:pPr>
            <a:r>
              <a:rPr lang="en-US" sz="2800" dirty="0" smtClean="0"/>
              <a:t>Binding of hormone to the </a:t>
            </a:r>
            <a:r>
              <a:rPr lang="en-US" sz="2800" dirty="0" err="1" smtClean="0"/>
              <a:t>ligand</a:t>
            </a:r>
            <a:r>
              <a:rPr lang="en-US" sz="2800" dirty="0" smtClean="0"/>
              <a:t>-binding domain triggers release of hsp90. </a:t>
            </a:r>
          </a:p>
          <a:p>
            <a:pPr eaLnBrk="1" hangingPunct="1">
              <a:buNone/>
            </a:pPr>
            <a:endParaRPr lang="en-US" sz="2800" dirty="0" smtClean="0"/>
          </a:p>
          <a:p>
            <a:pPr eaLnBrk="1" hangingPunct="1">
              <a:buFont typeface="Arial" charset="0"/>
              <a:buChar char="•"/>
            </a:pPr>
            <a:r>
              <a:rPr lang="en-US" sz="2800" dirty="0" smtClean="0"/>
              <a:t>This allows the DNA-binding and transcription-activating domains of the receptor to fold into their functionally active conformations, so that the activated receptor can initiate transcription of target genes.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026" name="Picture 2" descr="C:\Users\DR NARENDRA\Desktop\Cell signaling\aaCapture.PN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92162"/>
          </a:xfrm>
        </p:spPr>
        <p:txBody>
          <a:bodyPr>
            <a:normAutofit fontScale="90000"/>
          </a:bodyPr>
          <a:lstStyle/>
          <a:p>
            <a:pPr>
              <a:defRPr/>
            </a:pPr>
            <a:r>
              <a:rPr lang="en-US" b="1" dirty="0" smtClean="0"/>
              <a:t>Therapeutic window</a:t>
            </a:r>
            <a:br>
              <a:rPr lang="en-US" b="1" dirty="0" smtClean="0"/>
            </a:br>
            <a:endParaRPr lang="en-US" dirty="0"/>
          </a:p>
        </p:txBody>
      </p:sp>
      <p:sp>
        <p:nvSpPr>
          <p:cNvPr id="49155" name="Content Placeholder 2"/>
          <p:cNvSpPr>
            <a:spLocks noGrp="1"/>
          </p:cNvSpPr>
          <p:nvPr>
            <p:ph sz="quarter" idx="1"/>
          </p:nvPr>
        </p:nvSpPr>
        <p:spPr>
          <a:xfrm>
            <a:off x="228600" y="1295401"/>
            <a:ext cx="8610600" cy="4648200"/>
          </a:xfrm>
        </p:spPr>
        <p:txBody>
          <a:bodyPr>
            <a:normAutofit fontScale="77500" lnSpcReduction="20000"/>
          </a:bodyPr>
          <a:lstStyle/>
          <a:p>
            <a:pPr eaLnBrk="1" hangingPunct="1">
              <a:buFont typeface="Wingdings" pitchFamily="2" charset="2"/>
              <a:buNone/>
            </a:pPr>
            <a:endParaRPr lang="en-US" b="1" dirty="0" smtClean="0"/>
          </a:p>
          <a:p>
            <a:pPr eaLnBrk="1" hangingPunct="1"/>
            <a:r>
              <a:rPr lang="en-US" dirty="0" smtClean="0"/>
              <a:t>Therapeutic effect is seen only with in a narrow range of plasma conc.</a:t>
            </a:r>
          </a:p>
          <a:p>
            <a:pPr eaLnBrk="1" hangingPunct="1">
              <a:buNone/>
            </a:pPr>
            <a:endParaRPr lang="en-US" dirty="0" smtClean="0"/>
          </a:p>
          <a:p>
            <a:pPr eaLnBrk="1" hangingPunct="1"/>
            <a:r>
              <a:rPr lang="en-US" dirty="0" smtClean="0"/>
              <a:t>Both above &amp; below this range, beneficial effect is suboptimal.</a:t>
            </a:r>
          </a:p>
          <a:p>
            <a:pPr eaLnBrk="1" hangingPunct="1">
              <a:buNone/>
            </a:pPr>
            <a:endParaRPr lang="en-US" dirty="0" smtClean="0"/>
          </a:p>
          <a:p>
            <a:pPr eaLnBrk="1" hangingPunct="1"/>
            <a:r>
              <a:rPr lang="en-US" dirty="0" smtClean="0"/>
              <a:t>Drugs having low therapeutic window</a:t>
            </a:r>
          </a:p>
          <a:p>
            <a:pPr eaLnBrk="1" hangingPunct="1">
              <a:buNone/>
            </a:pPr>
            <a:r>
              <a:rPr lang="en-US" dirty="0" smtClean="0"/>
              <a:t>         </a:t>
            </a:r>
            <a:r>
              <a:rPr lang="en-US" dirty="0" err="1" smtClean="0"/>
              <a:t>Theophylline</a:t>
            </a:r>
            <a:endParaRPr lang="en-US" dirty="0" smtClean="0"/>
          </a:p>
          <a:p>
            <a:pPr eaLnBrk="1" hangingPunct="1">
              <a:buNone/>
            </a:pPr>
            <a:r>
              <a:rPr lang="en-US" dirty="0" smtClean="0"/>
              <a:t>         </a:t>
            </a:r>
            <a:r>
              <a:rPr lang="en-US" dirty="0" err="1" smtClean="0"/>
              <a:t>Carbamazepine</a:t>
            </a:r>
            <a:endParaRPr lang="en-US" dirty="0" smtClean="0"/>
          </a:p>
          <a:p>
            <a:pPr eaLnBrk="1" hangingPunct="1">
              <a:buNone/>
            </a:pPr>
            <a:r>
              <a:rPr lang="en-US" dirty="0" smtClean="0"/>
              <a:t>         </a:t>
            </a:r>
            <a:r>
              <a:rPr lang="en-US" dirty="0" err="1" smtClean="0"/>
              <a:t>Digoxin</a:t>
            </a:r>
            <a:endParaRPr lang="en-US" dirty="0" smtClean="0"/>
          </a:p>
          <a:p>
            <a:pPr eaLnBrk="1" hangingPunct="1">
              <a:buNone/>
            </a:pPr>
            <a:r>
              <a:rPr lang="en-US" dirty="0" smtClean="0"/>
              <a:t>         Lithium</a:t>
            </a:r>
          </a:p>
          <a:p>
            <a:pPr eaLnBrk="1" hangingPunct="1">
              <a:buNone/>
            </a:pPr>
            <a:r>
              <a:rPr lang="en-US" dirty="0" smtClean="0"/>
              <a:t>         </a:t>
            </a:r>
            <a:r>
              <a:rPr lang="en-US" dirty="0" err="1" smtClean="0"/>
              <a:t>Phenytoin</a:t>
            </a:r>
            <a:endParaRPr lang="en-US" dirty="0" smtClean="0"/>
          </a:p>
          <a:p>
            <a:pPr eaLnBrk="1" hangingPunct="1">
              <a:buNone/>
            </a:pPr>
            <a:endParaRPr lang="en-US" dirty="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fontAlgn="auto" hangingPunct="1">
              <a:spcAft>
                <a:spcPts val="0"/>
              </a:spcAft>
              <a:defRPr/>
            </a:pPr>
            <a:endParaRPr lang="en-US" smtClean="0"/>
          </a:p>
        </p:txBody>
      </p:sp>
      <p:pic>
        <p:nvPicPr>
          <p:cNvPr id="52227" name="Picture 2"/>
          <p:cNvPicPr>
            <a:picLocks noGrp="1" noChangeAspect="1" noChangeArrowheads="1"/>
          </p:cNvPicPr>
          <p:nvPr>
            <p:ph sz="quarter"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Img0011"/>
          <p:cNvPicPr>
            <a:picLocks noGrp="1" noChangeAspect="1" noChangeArrowheads="1"/>
          </p:cNvPicPr>
          <p:nvPr>
            <p:ph sz="quarter" idx="1"/>
          </p:nvPr>
        </p:nvPicPr>
        <p:blipFill>
          <a:blip r:embed="rId2"/>
          <a:srcRect/>
          <a:stretch>
            <a:fillRect/>
          </a:stretch>
        </p:blipFill>
        <p:spPr>
          <a:xfrm>
            <a:off x="1295400" y="0"/>
            <a:ext cx="6858000" cy="68580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fontAlgn="auto" hangingPunct="1">
              <a:spcAft>
                <a:spcPts val="0"/>
              </a:spcAft>
              <a:defRPr/>
            </a:pPr>
            <a:r>
              <a:rPr lang="en-US" smtClean="0"/>
              <a:t>Therapeutic Index</a:t>
            </a:r>
          </a:p>
        </p:txBody>
      </p:sp>
      <p:sp>
        <p:nvSpPr>
          <p:cNvPr id="51203" name="Content Placeholder 2"/>
          <p:cNvSpPr>
            <a:spLocks noGrp="1"/>
          </p:cNvSpPr>
          <p:nvPr>
            <p:ph sz="quarter" idx="1"/>
          </p:nvPr>
        </p:nvSpPr>
        <p:spPr>
          <a:xfrm>
            <a:off x="457200" y="1600200"/>
            <a:ext cx="7467600" cy="4873625"/>
          </a:xfrm>
        </p:spPr>
        <p:txBody>
          <a:bodyPr/>
          <a:lstStyle/>
          <a:p>
            <a:pPr eaLnBrk="1" hangingPunct="1">
              <a:spcBef>
                <a:spcPct val="50000"/>
              </a:spcBef>
              <a:buFont typeface="Wingdings" pitchFamily="2" charset="2"/>
              <a:buNone/>
            </a:pPr>
            <a:endParaRPr lang="en-US" b="1" smtClean="0">
              <a:solidFill>
                <a:srgbClr val="FF0066"/>
              </a:solidFill>
            </a:endParaRPr>
          </a:p>
          <a:p>
            <a:pPr eaLnBrk="1" hangingPunct="1">
              <a:spcBef>
                <a:spcPct val="50000"/>
              </a:spcBef>
              <a:buClr>
                <a:srgbClr val="FF0066"/>
              </a:buClr>
              <a:buFont typeface="Wingdings" pitchFamily="2" charset="2"/>
              <a:buChar char="v"/>
            </a:pPr>
            <a:r>
              <a:rPr lang="en-US" b="1" smtClean="0">
                <a:solidFill>
                  <a:schemeClr val="accent2"/>
                </a:solidFill>
              </a:rPr>
              <a:t> Is the ratio of the LD50 to ED50</a:t>
            </a:r>
          </a:p>
          <a:p>
            <a:pPr eaLnBrk="1" hangingPunct="1">
              <a:spcBef>
                <a:spcPct val="50000"/>
              </a:spcBef>
              <a:buClr>
                <a:srgbClr val="FF0066"/>
              </a:buClr>
              <a:buFont typeface="Wingdings" pitchFamily="2" charset="2"/>
              <a:buChar char="v"/>
            </a:pPr>
            <a:endParaRPr lang="en-US" b="1" smtClean="0">
              <a:solidFill>
                <a:schemeClr val="accent2"/>
              </a:solidFill>
            </a:endParaRPr>
          </a:p>
          <a:p>
            <a:pPr eaLnBrk="1" hangingPunct="1">
              <a:spcBef>
                <a:spcPct val="50000"/>
              </a:spcBef>
              <a:buClr>
                <a:srgbClr val="FF0066"/>
              </a:buClr>
              <a:buFont typeface="Wingdings" pitchFamily="2" charset="2"/>
              <a:buChar char="v"/>
            </a:pPr>
            <a:r>
              <a:rPr lang="en-US" b="1" smtClean="0">
                <a:solidFill>
                  <a:schemeClr val="accent2"/>
                </a:solidFill>
              </a:rPr>
              <a:t> Represent an estimate of the safety of a drug.</a:t>
            </a:r>
          </a:p>
          <a:p>
            <a:pPr eaLnBrk="1" hangingPunct="1"/>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457200"/>
            <a:ext cx="7467600" cy="960438"/>
          </a:xfrm>
        </p:spPr>
        <p:txBody>
          <a:bodyPr>
            <a:normAutofit fontScale="90000"/>
          </a:bodyPr>
          <a:lstStyle/>
          <a:p>
            <a:pPr eaLnBrk="1" fontAlgn="auto" hangingPunct="1">
              <a:spcAft>
                <a:spcPts val="0"/>
              </a:spcAft>
              <a:defRPr/>
            </a:pPr>
            <a:r>
              <a:rPr lang="en-US" sz="3200" b="1" dirty="0" smtClean="0">
                <a:solidFill>
                  <a:srgbClr val="FF0066"/>
                </a:solidFill>
              </a:rPr>
              <a:t>Importance of graded dose-response curves</a:t>
            </a:r>
            <a:br>
              <a:rPr lang="en-US" sz="3200" b="1" dirty="0" smtClean="0">
                <a:solidFill>
                  <a:srgbClr val="FF0066"/>
                </a:solidFill>
              </a:rPr>
            </a:br>
            <a:endParaRPr lang="en-US" dirty="0" smtClean="0"/>
          </a:p>
        </p:txBody>
      </p:sp>
      <p:sp>
        <p:nvSpPr>
          <p:cNvPr id="3" name="Content Placeholder 2"/>
          <p:cNvSpPr>
            <a:spLocks noGrp="1"/>
          </p:cNvSpPr>
          <p:nvPr>
            <p:ph sz="quarter" idx="1"/>
          </p:nvPr>
        </p:nvSpPr>
        <p:spPr>
          <a:xfrm>
            <a:off x="457200" y="1066800"/>
            <a:ext cx="7467600" cy="5483225"/>
          </a:xfrm>
        </p:spPr>
        <p:txBody>
          <a:bodyPr rtlCol="0">
            <a:normAutofit fontScale="62500" lnSpcReduction="20000"/>
          </a:bodyPr>
          <a:lstStyle/>
          <a:p>
            <a:pPr marL="274320" indent="-274320" eaLnBrk="1" fontAlgn="auto" hangingPunct="1">
              <a:spcBef>
                <a:spcPct val="50000"/>
              </a:spcBef>
              <a:spcAft>
                <a:spcPts val="0"/>
              </a:spcAft>
              <a:buFont typeface="Wingdings"/>
              <a:buNone/>
              <a:defRPr/>
            </a:pPr>
            <a:r>
              <a:rPr lang="en-US" sz="3600" dirty="0" smtClean="0">
                <a:solidFill>
                  <a:schemeClr val="accent2"/>
                </a:solidFill>
              </a:rPr>
              <a:t>	</a:t>
            </a:r>
            <a:r>
              <a:rPr lang="en-US" sz="3600" dirty="0" smtClean="0"/>
              <a:t>1.Calculation of the ED50 (The dose that produces 50% of the maximum response in one animal</a:t>
            </a:r>
          </a:p>
          <a:p>
            <a:pPr marL="640080" lvl="1" indent="-274320" eaLnBrk="1" fontAlgn="auto" hangingPunct="1">
              <a:spcBef>
                <a:spcPct val="50000"/>
              </a:spcBef>
              <a:spcAft>
                <a:spcPts val="0"/>
              </a:spcAft>
              <a:buClr>
                <a:srgbClr val="FF0066"/>
              </a:buClr>
              <a:buFont typeface="Wingdings" pitchFamily="2" charset="2"/>
              <a:buChar char="v"/>
              <a:defRPr/>
            </a:pPr>
            <a:r>
              <a:rPr lang="en-US" dirty="0" smtClean="0">
                <a:solidFill>
                  <a:schemeClr val="accent2"/>
                </a:solidFill>
              </a:rPr>
              <a:t>Comparing ED50 of different drugs on the same animal gives an idea about the </a:t>
            </a:r>
            <a:r>
              <a:rPr lang="en-US" dirty="0" err="1" smtClean="0">
                <a:solidFill>
                  <a:schemeClr val="accent2"/>
                </a:solidFill>
              </a:rPr>
              <a:t>equieffective</a:t>
            </a:r>
            <a:r>
              <a:rPr lang="en-US" dirty="0" smtClean="0">
                <a:solidFill>
                  <a:schemeClr val="accent2"/>
                </a:solidFill>
              </a:rPr>
              <a:t> doses </a:t>
            </a:r>
            <a:r>
              <a:rPr lang="en-US" dirty="0" err="1" smtClean="0">
                <a:solidFill>
                  <a:schemeClr val="accent2"/>
                </a:solidFill>
              </a:rPr>
              <a:t>i.e</a:t>
            </a:r>
            <a:r>
              <a:rPr lang="en-US" dirty="0" smtClean="0">
                <a:solidFill>
                  <a:schemeClr val="accent2"/>
                </a:solidFill>
              </a:rPr>
              <a:t> the doses that produce the same effect.</a:t>
            </a:r>
          </a:p>
          <a:p>
            <a:pPr marL="640080" lvl="1" indent="-274320" eaLnBrk="1" fontAlgn="auto" hangingPunct="1">
              <a:spcBef>
                <a:spcPct val="50000"/>
              </a:spcBef>
              <a:spcAft>
                <a:spcPts val="0"/>
              </a:spcAft>
              <a:buClr>
                <a:srgbClr val="FF0066"/>
              </a:buClr>
              <a:buFont typeface="Wingdings" pitchFamily="2" charset="2"/>
              <a:buChar char="v"/>
              <a:defRPr/>
            </a:pPr>
            <a:r>
              <a:rPr lang="en-US" dirty="0" smtClean="0">
                <a:solidFill>
                  <a:schemeClr val="accent2"/>
                </a:solidFill>
              </a:rPr>
              <a:t>Comparing ED50 of the same drug in different patients gives an idea about the relative sensitivity of the patients to the same drug </a:t>
            </a:r>
            <a:r>
              <a:rPr lang="en-US" dirty="0" err="1" smtClean="0">
                <a:solidFill>
                  <a:schemeClr val="accent2"/>
                </a:solidFill>
              </a:rPr>
              <a:t>i.e</a:t>
            </a:r>
            <a:r>
              <a:rPr lang="en-US" dirty="0" smtClean="0">
                <a:solidFill>
                  <a:schemeClr val="accent2"/>
                </a:solidFill>
              </a:rPr>
              <a:t> the degree of biological variation inherent in a population.</a:t>
            </a:r>
          </a:p>
          <a:p>
            <a:pPr marL="274320" indent="-274320" eaLnBrk="1" fontAlgn="auto" hangingPunct="1">
              <a:spcBef>
                <a:spcPct val="50000"/>
              </a:spcBef>
              <a:spcAft>
                <a:spcPts val="0"/>
              </a:spcAft>
              <a:buFont typeface="Wingdings"/>
              <a:buNone/>
              <a:defRPr/>
            </a:pPr>
            <a:r>
              <a:rPr lang="en-US" sz="3600" dirty="0" smtClean="0">
                <a:solidFill>
                  <a:schemeClr val="accent2"/>
                </a:solidFill>
              </a:rPr>
              <a:t>	</a:t>
            </a:r>
            <a:r>
              <a:rPr lang="en-US" sz="3600" dirty="0" smtClean="0"/>
              <a:t>2. Calculation of the maximum response</a:t>
            </a:r>
          </a:p>
          <a:p>
            <a:pPr marL="640080" lvl="1" indent="-274320" eaLnBrk="1" fontAlgn="auto" hangingPunct="1">
              <a:spcBef>
                <a:spcPct val="50000"/>
              </a:spcBef>
              <a:spcAft>
                <a:spcPts val="0"/>
              </a:spcAft>
              <a:buClr>
                <a:srgbClr val="FF0066"/>
              </a:buClr>
              <a:buFont typeface="Wingdings" pitchFamily="2" charset="2"/>
              <a:buChar char="v"/>
              <a:defRPr/>
            </a:pPr>
            <a:r>
              <a:rPr lang="en-US" dirty="0" smtClean="0">
                <a:solidFill>
                  <a:schemeClr val="accent2"/>
                </a:solidFill>
              </a:rPr>
              <a:t>Comparing the maximum response obtained by different drugs on the same organ gives an idea about the intrinsic activity. </a:t>
            </a:r>
          </a:p>
          <a:p>
            <a:pPr marL="274320" indent="-274320" eaLnBrk="1" fontAlgn="auto" hangingPunct="1">
              <a:spcBef>
                <a:spcPct val="50000"/>
              </a:spcBef>
              <a:spcAft>
                <a:spcPts val="0"/>
              </a:spcAft>
              <a:buFont typeface="Wingdings"/>
              <a:buNone/>
              <a:defRPr/>
            </a:pPr>
            <a:r>
              <a:rPr lang="en-US" sz="3600" dirty="0" smtClean="0">
                <a:solidFill>
                  <a:schemeClr val="accent2"/>
                </a:solidFill>
              </a:rPr>
              <a:t>	</a:t>
            </a:r>
            <a:r>
              <a:rPr lang="en-US" sz="3600" dirty="0" smtClean="0"/>
              <a:t>3. Determination of the </a:t>
            </a:r>
            <a:r>
              <a:rPr lang="en-US" sz="3600" dirty="0" err="1" smtClean="0"/>
              <a:t>stepiness</a:t>
            </a:r>
            <a:r>
              <a:rPr lang="en-US" sz="3600" dirty="0" smtClean="0"/>
              <a:t> of the dose response</a:t>
            </a:r>
          </a:p>
          <a:p>
            <a:pPr marL="640080" lvl="1" indent="-274320" eaLnBrk="1" fontAlgn="auto" hangingPunct="1">
              <a:spcBef>
                <a:spcPct val="50000"/>
              </a:spcBef>
              <a:spcAft>
                <a:spcPts val="0"/>
              </a:spcAft>
              <a:buClr>
                <a:srgbClr val="FF0066"/>
              </a:buClr>
              <a:buFont typeface="Wingdings" pitchFamily="2" charset="2"/>
              <a:buChar char="v"/>
              <a:defRPr/>
            </a:pPr>
            <a:r>
              <a:rPr lang="en-US" dirty="0" smtClean="0">
                <a:solidFill>
                  <a:schemeClr val="accent2"/>
                </a:solidFill>
              </a:rPr>
              <a:t>Any small change in the drug concentration produces significant increase in the tissue response. This means that maximum response to the drug could be reached very fast and the toxicity could be reached very fast too.</a:t>
            </a:r>
          </a:p>
          <a:p>
            <a:pPr marL="274320" indent="-274320" eaLnBrk="1" fontAlgn="auto" hangingPunct="1">
              <a:spcAft>
                <a:spcPts val="0"/>
              </a:spcAft>
              <a:buFont typeface="Arial" pitchFamily="34" charset="0"/>
              <a:buChar char="•"/>
              <a:defRPr/>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SYNERGISM</a:t>
            </a:r>
            <a:r>
              <a:rPr lang="en-IN" dirty="0" smtClean="0"/>
              <a:t/>
            </a:r>
            <a:br>
              <a:rPr lang="en-IN" dirty="0" smtClean="0"/>
            </a:br>
            <a:endParaRPr lang="en-IN" dirty="0"/>
          </a:p>
        </p:txBody>
      </p:sp>
      <p:sp>
        <p:nvSpPr>
          <p:cNvPr id="3" name="Content Placeholder 2"/>
          <p:cNvSpPr>
            <a:spLocks noGrp="1"/>
          </p:cNvSpPr>
          <p:nvPr>
            <p:ph idx="1"/>
          </p:nvPr>
        </p:nvSpPr>
        <p:spPr>
          <a:xfrm>
            <a:off x="304800" y="1219200"/>
            <a:ext cx="8534400" cy="4906963"/>
          </a:xfrm>
        </p:spPr>
        <p:txBody>
          <a:bodyPr>
            <a:normAutofit/>
          </a:bodyPr>
          <a:lstStyle/>
          <a:p>
            <a:pPr>
              <a:buNone/>
            </a:pPr>
            <a:r>
              <a:rPr lang="en-IN" dirty="0" smtClean="0"/>
              <a:t>                </a:t>
            </a:r>
            <a:r>
              <a:rPr lang="en-IN" b="1" dirty="0" smtClean="0"/>
              <a:t>(Greek: </a:t>
            </a:r>
            <a:r>
              <a:rPr lang="en-IN" b="1" dirty="0" err="1" smtClean="0"/>
              <a:t>Syn</a:t>
            </a:r>
            <a:r>
              <a:rPr lang="en-IN" b="1" dirty="0" smtClean="0"/>
              <a:t>-together; </a:t>
            </a:r>
            <a:r>
              <a:rPr lang="en-IN" b="1" dirty="0" err="1" smtClean="0"/>
              <a:t>ergon</a:t>
            </a:r>
            <a:r>
              <a:rPr lang="en-IN" b="1" dirty="0" smtClean="0"/>
              <a:t>-work)</a:t>
            </a:r>
          </a:p>
          <a:p>
            <a:pPr>
              <a:buNone/>
            </a:pPr>
            <a:endParaRPr lang="en-IN" sz="2800" dirty="0" smtClean="0"/>
          </a:p>
          <a:p>
            <a:r>
              <a:rPr lang="en-IN" sz="2800" b="1" dirty="0" smtClean="0">
                <a:solidFill>
                  <a:srgbClr val="002060"/>
                </a:solidFill>
              </a:rPr>
              <a:t>When the action of one drug is facilitated or increased by the other, they are said to be synergistic.</a:t>
            </a:r>
          </a:p>
          <a:p>
            <a:pPr>
              <a:buNone/>
            </a:pPr>
            <a:endParaRPr lang="en-IN" sz="2800" b="1" dirty="0" smtClean="0">
              <a:solidFill>
                <a:srgbClr val="002060"/>
              </a:solidFill>
            </a:endParaRPr>
          </a:p>
          <a:p>
            <a:r>
              <a:rPr lang="en-IN" sz="2800" b="1" dirty="0" smtClean="0">
                <a:solidFill>
                  <a:srgbClr val="002060"/>
                </a:solidFill>
              </a:rPr>
              <a:t>In a synergistic pair, both the drugs can have action in the same direction or given alone one may be inactive but still enhance the action of the other when given together. </a:t>
            </a:r>
            <a:endParaRPr lang="en-IN" b="1" dirty="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2011362"/>
          </a:xfrm>
        </p:spPr>
        <p:txBody>
          <a:bodyPr>
            <a:normAutofit/>
          </a:bodyPr>
          <a:lstStyle/>
          <a:p>
            <a:pPr algn="l"/>
            <a:r>
              <a:rPr lang="en-IN" sz="2800" b="1" dirty="0" smtClean="0">
                <a:solidFill>
                  <a:srgbClr val="002060"/>
                </a:solidFill>
              </a:rPr>
              <a:t>                                         </a:t>
            </a:r>
            <a:r>
              <a:rPr lang="en-IN" sz="4000" b="1" dirty="0" smtClean="0">
                <a:solidFill>
                  <a:srgbClr val="002060"/>
                </a:solidFill>
              </a:rPr>
              <a:t>Additive</a:t>
            </a:r>
            <a:r>
              <a:rPr lang="en-IN" sz="2800" b="1" dirty="0" smtClean="0">
                <a:solidFill>
                  <a:srgbClr val="002060"/>
                </a:solidFill>
              </a:rPr>
              <a:t> </a:t>
            </a:r>
            <a:br>
              <a:rPr lang="en-IN" sz="2800" b="1" dirty="0" smtClean="0">
                <a:solidFill>
                  <a:srgbClr val="002060"/>
                </a:solidFill>
              </a:rPr>
            </a:br>
            <a:r>
              <a:rPr lang="en-IN" sz="2800" b="1" dirty="0" smtClean="0"/>
              <a:t>The effect of the two drugs is in the same direction and simply adds up:</a:t>
            </a:r>
            <a:br>
              <a:rPr lang="en-IN" sz="2800" b="1" dirty="0" smtClean="0"/>
            </a:br>
            <a:r>
              <a:rPr lang="en-IN" sz="2800" b="1" dirty="0" smtClean="0"/>
              <a:t>effect of drugs A + B = effect of drug A + effect of drug B</a:t>
            </a:r>
            <a:endParaRPr lang="en-IN" sz="2800" b="1" dirty="0"/>
          </a:p>
        </p:txBody>
      </p:sp>
      <p:pic>
        <p:nvPicPr>
          <p:cNvPr id="1026" name="Picture 2"/>
          <p:cNvPicPr>
            <a:picLocks noGrp="1" noChangeAspect="1" noChangeArrowheads="1"/>
          </p:cNvPicPr>
          <p:nvPr>
            <p:ph idx="1"/>
          </p:nvPr>
        </p:nvPicPr>
        <p:blipFill>
          <a:blip r:embed="rId2"/>
          <a:srcRect/>
          <a:stretch>
            <a:fillRect/>
          </a:stretch>
        </p:blipFill>
        <p:spPr bwMode="auto">
          <a:xfrm>
            <a:off x="609600" y="2438400"/>
            <a:ext cx="7848600" cy="421005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990600"/>
          </a:xfrm>
        </p:spPr>
        <p:txBody>
          <a:bodyPr>
            <a:normAutofit/>
          </a:bodyPr>
          <a:lstStyle/>
          <a:p>
            <a:pPr eaLnBrk="1" fontAlgn="auto" hangingPunct="1">
              <a:spcAft>
                <a:spcPts val="0"/>
              </a:spcAft>
              <a:defRPr/>
            </a:pPr>
            <a:r>
              <a:rPr lang="en-US" b="1" i="1" dirty="0" smtClean="0"/>
              <a:t>Antagonist</a:t>
            </a:r>
            <a:endParaRPr lang="en-US" b="1" dirty="0" smtClean="0"/>
          </a:p>
        </p:txBody>
      </p:sp>
      <p:sp>
        <p:nvSpPr>
          <p:cNvPr id="3" name="Content Placeholder 2"/>
          <p:cNvSpPr>
            <a:spLocks noGrp="1"/>
          </p:cNvSpPr>
          <p:nvPr>
            <p:ph sz="quarter" idx="1"/>
          </p:nvPr>
        </p:nvSpPr>
        <p:spPr>
          <a:xfrm>
            <a:off x="152400" y="1066800"/>
            <a:ext cx="8839200" cy="5638800"/>
          </a:xfrm>
        </p:spPr>
        <p:txBody>
          <a:bodyPr rtlCol="0">
            <a:normAutofit fontScale="92500"/>
          </a:bodyPr>
          <a:lstStyle/>
          <a:p>
            <a:pPr marL="274320" indent="-274320" eaLnBrk="1" fontAlgn="auto" hangingPunct="1">
              <a:spcAft>
                <a:spcPts val="0"/>
              </a:spcAft>
              <a:buFont typeface="Arial" pitchFamily="34" charset="0"/>
              <a:buChar char="•"/>
              <a:defRPr/>
            </a:pPr>
            <a:r>
              <a:rPr lang="en-US" sz="2400" dirty="0" smtClean="0"/>
              <a:t>Drugs that block or reduce the action of an agonist are termed </a:t>
            </a:r>
            <a:r>
              <a:rPr lang="en-US" sz="2400" i="1" dirty="0" smtClean="0"/>
              <a:t>antagonists</a:t>
            </a:r>
            <a:r>
              <a:rPr lang="en-US" sz="2400" dirty="0" smtClean="0"/>
              <a:t>. </a:t>
            </a:r>
          </a:p>
          <a:p>
            <a:pPr marL="274320" indent="-274320" eaLnBrk="1" fontAlgn="auto" hangingPunct="1">
              <a:spcAft>
                <a:spcPts val="0"/>
              </a:spcAft>
              <a:buFont typeface="Arial" pitchFamily="34" charset="0"/>
              <a:buChar char="•"/>
              <a:defRPr/>
            </a:pPr>
            <a:r>
              <a:rPr lang="en-US" sz="2400" dirty="0" smtClean="0"/>
              <a:t>Antagonism most commonly results from competition with an agonist for the same or overlapping site on the receptor (a </a:t>
            </a:r>
            <a:r>
              <a:rPr lang="en-US" sz="2400" i="1" dirty="0" err="1" smtClean="0"/>
              <a:t>syntopic</a:t>
            </a:r>
            <a:r>
              <a:rPr lang="en-US" sz="2400" dirty="0" smtClean="0"/>
              <a:t> interaction)</a:t>
            </a:r>
          </a:p>
          <a:p>
            <a:pPr marL="274320" indent="-274320" eaLnBrk="1" fontAlgn="auto" hangingPunct="1">
              <a:spcAft>
                <a:spcPts val="0"/>
              </a:spcAft>
              <a:buFont typeface="Arial" pitchFamily="34" charset="0"/>
              <a:buChar char="•"/>
              <a:defRPr/>
            </a:pPr>
            <a:endParaRPr lang="en-US" sz="2400" dirty="0" smtClean="0"/>
          </a:p>
          <a:p>
            <a:pPr marL="274320" indent="-274320" eaLnBrk="1" fontAlgn="auto" hangingPunct="1">
              <a:spcAft>
                <a:spcPts val="0"/>
              </a:spcAft>
              <a:buFont typeface="Arial" pitchFamily="34" charset="0"/>
              <a:buChar char="•"/>
              <a:defRPr/>
            </a:pPr>
            <a:r>
              <a:rPr lang="en-US" sz="2200" b="1" dirty="0" smtClean="0"/>
              <a:t>Physical antagonist   </a:t>
            </a:r>
            <a:r>
              <a:rPr lang="en-US" sz="2200" dirty="0" smtClean="0"/>
              <a:t>binds to the drug and prevents its absorption like charcoal binds to alkaloids and prevents their absorption.</a:t>
            </a:r>
          </a:p>
          <a:p>
            <a:pPr marL="274320" indent="-274320" eaLnBrk="1" fontAlgn="auto" hangingPunct="1">
              <a:spcAft>
                <a:spcPts val="0"/>
              </a:spcAft>
              <a:buFont typeface="Arial" pitchFamily="34" charset="0"/>
              <a:buChar char="•"/>
              <a:defRPr/>
            </a:pPr>
            <a:r>
              <a:rPr lang="en-US" sz="2200" b="1" dirty="0" smtClean="0"/>
              <a:t>Chemical antagonist   </a:t>
            </a:r>
            <a:r>
              <a:rPr lang="en-US" sz="2200" dirty="0" smtClean="0"/>
              <a:t>combines with a substance chemically like chelating agents binds with the metals.</a:t>
            </a:r>
          </a:p>
          <a:p>
            <a:pPr marL="274320" indent="-274320" eaLnBrk="1" fontAlgn="auto" hangingPunct="1">
              <a:spcAft>
                <a:spcPts val="0"/>
              </a:spcAft>
              <a:buFont typeface="Arial" pitchFamily="34" charset="0"/>
              <a:buChar char="•"/>
              <a:defRPr/>
            </a:pPr>
            <a:r>
              <a:rPr lang="en-US" sz="2200" b="1" dirty="0" smtClean="0"/>
              <a:t>Physiological antagonist </a:t>
            </a:r>
            <a:r>
              <a:rPr lang="en-US" sz="2200" dirty="0" smtClean="0"/>
              <a:t>produces an action opposite to a substance but by binding to the different receptors e.g. adrenaline is a physiological antagonist of histamine because adrenaline causes </a:t>
            </a:r>
            <a:r>
              <a:rPr lang="en-US" sz="2200" dirty="0" err="1" smtClean="0"/>
              <a:t>bronchodilatation</a:t>
            </a:r>
            <a:r>
              <a:rPr lang="en-US" sz="2200" dirty="0" smtClean="0"/>
              <a:t> by binding to </a:t>
            </a:r>
            <a:r>
              <a:rPr lang="el-GR" sz="2200" dirty="0" smtClean="0"/>
              <a:t>β</a:t>
            </a:r>
            <a:r>
              <a:rPr lang="en-US" sz="2200" dirty="0" smtClean="0"/>
              <a:t>2 receptors, which is opposite to </a:t>
            </a:r>
            <a:r>
              <a:rPr lang="en-US" sz="2200" dirty="0" err="1" smtClean="0"/>
              <a:t>bronchoconstriction</a:t>
            </a:r>
            <a:r>
              <a:rPr lang="en-US" sz="2200" dirty="0" smtClean="0"/>
              <a:t> caused by histamine through H1 receptors.</a:t>
            </a:r>
          </a:p>
          <a:p>
            <a:pPr marL="274320" indent="-274320" eaLnBrk="1" fontAlgn="auto" hangingPunct="1">
              <a:spcAft>
                <a:spcPts val="0"/>
              </a:spcAft>
              <a:buFont typeface="Arial" pitchFamily="34" charset="0"/>
              <a:buChar char="•"/>
              <a:defRPr/>
            </a:pPr>
            <a:r>
              <a:rPr lang="en-US" sz="2200" b="1" dirty="0" smtClean="0"/>
              <a:t>Pharmacological antagonists</a:t>
            </a:r>
            <a:r>
              <a:rPr lang="en-US" sz="2200" dirty="0" smtClean="0"/>
              <a:t> produce no effect , shows no intrinsic activity.</a:t>
            </a:r>
          </a:p>
          <a:p>
            <a:pPr marL="274320" indent="-274320" eaLnBrk="1" fontAlgn="auto" hangingPunct="1">
              <a:spcAft>
                <a:spcPts val="0"/>
              </a:spcAft>
              <a:buFont typeface="Arial" pitchFamily="34" charset="0"/>
              <a:buChar char="•"/>
              <a:defRPr/>
            </a:pPr>
            <a:endParaRPr lang="en-US" sz="2200" dirty="0" smtClean="0"/>
          </a:p>
          <a:p>
            <a:pPr marL="274320" indent="-274320" eaLnBrk="1" fontAlgn="auto" hangingPunct="1">
              <a:spcAft>
                <a:spcPts val="0"/>
              </a:spcAft>
              <a:buFont typeface="Arial" pitchFamily="34" charset="0"/>
              <a:buChar char="•"/>
              <a:defRPr/>
            </a:pPr>
            <a:endParaRPr lang="en-US" sz="2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2316162"/>
          </a:xfrm>
        </p:spPr>
        <p:txBody>
          <a:bodyPr>
            <a:noAutofit/>
          </a:bodyPr>
          <a:lstStyle/>
          <a:p>
            <a:pPr algn="l"/>
            <a:r>
              <a:rPr lang="en-IN" sz="2400" b="1" dirty="0" smtClean="0"/>
              <a:t/>
            </a:r>
            <a:br>
              <a:rPr lang="en-IN" sz="2400" b="1" dirty="0" smtClean="0"/>
            </a:br>
            <a:r>
              <a:rPr lang="en-IN" sz="2400" b="1" dirty="0" smtClean="0"/>
              <a:t>                       </a:t>
            </a:r>
            <a:r>
              <a:rPr lang="en-IN" sz="3600" b="1" dirty="0" err="1" smtClean="0">
                <a:solidFill>
                  <a:srgbClr val="002060"/>
                </a:solidFill>
              </a:rPr>
              <a:t>Supraadditive</a:t>
            </a:r>
            <a:r>
              <a:rPr lang="en-IN" sz="3600" b="1" dirty="0" smtClean="0">
                <a:solidFill>
                  <a:srgbClr val="002060"/>
                </a:solidFill>
              </a:rPr>
              <a:t> </a:t>
            </a:r>
            <a:r>
              <a:rPr lang="en-IN" sz="2400" b="1" dirty="0" smtClean="0"/>
              <a:t>(</a:t>
            </a:r>
            <a:r>
              <a:rPr lang="en-IN" sz="2400" b="1" dirty="0" err="1" smtClean="0"/>
              <a:t>potentiation</a:t>
            </a:r>
            <a:r>
              <a:rPr lang="en-IN" sz="2400" b="1" dirty="0" smtClean="0"/>
              <a:t>) </a:t>
            </a:r>
            <a:br>
              <a:rPr lang="en-IN" sz="2400" b="1" dirty="0" smtClean="0"/>
            </a:br>
            <a:r>
              <a:rPr lang="en-IN" sz="2400" b="1" dirty="0" smtClean="0"/>
              <a:t>The effect of combination is greater than the individual effects</a:t>
            </a:r>
            <a:br>
              <a:rPr lang="en-IN" sz="2400" b="1" dirty="0" smtClean="0"/>
            </a:br>
            <a:r>
              <a:rPr lang="en-IN" sz="2400" b="1" dirty="0" smtClean="0"/>
              <a:t>of the components:</a:t>
            </a:r>
            <a:br>
              <a:rPr lang="en-IN" sz="2400" b="1" dirty="0" smtClean="0"/>
            </a:br>
            <a:r>
              <a:rPr lang="en-IN" sz="2400" b="1" dirty="0" smtClean="0"/>
              <a:t>effect of drug A+ B &gt; effect of drug A+ effect of drug B</a:t>
            </a:r>
            <a:br>
              <a:rPr lang="en-IN" sz="2400" b="1" dirty="0" smtClean="0"/>
            </a:br>
            <a:r>
              <a:rPr lang="en-IN" sz="2400" b="1" dirty="0" smtClean="0"/>
              <a:t>This is always the case when one component is inactive as such.</a:t>
            </a:r>
            <a:endParaRPr lang="en-IN" sz="2400" b="1" dirty="0"/>
          </a:p>
        </p:txBody>
      </p:sp>
      <p:pic>
        <p:nvPicPr>
          <p:cNvPr id="2050" name="Picture 2"/>
          <p:cNvPicPr>
            <a:picLocks noGrp="1" noChangeAspect="1" noChangeArrowheads="1"/>
          </p:cNvPicPr>
          <p:nvPr>
            <p:ph idx="1"/>
          </p:nvPr>
        </p:nvPicPr>
        <p:blipFill>
          <a:blip r:embed="rId2"/>
          <a:srcRect/>
          <a:stretch>
            <a:fillRect/>
          </a:stretch>
        </p:blipFill>
        <p:spPr bwMode="auto">
          <a:xfrm>
            <a:off x="1447800" y="2667000"/>
            <a:ext cx="6248400" cy="41910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fontAlgn="auto" hangingPunct="1">
              <a:spcAft>
                <a:spcPts val="0"/>
              </a:spcAft>
              <a:defRPr/>
            </a:pPr>
            <a:r>
              <a:rPr lang="en-US" b="1" dirty="0" smtClean="0"/>
              <a:t>Antagonism</a:t>
            </a:r>
          </a:p>
        </p:txBody>
      </p:sp>
      <p:sp>
        <p:nvSpPr>
          <p:cNvPr id="55299" name="Content Placeholder 2"/>
          <p:cNvSpPr>
            <a:spLocks noGrp="1"/>
          </p:cNvSpPr>
          <p:nvPr>
            <p:ph sz="quarter" idx="1"/>
          </p:nvPr>
        </p:nvSpPr>
        <p:spPr>
          <a:xfrm>
            <a:off x="457200" y="1600200"/>
            <a:ext cx="7467600" cy="4873625"/>
          </a:xfrm>
        </p:spPr>
        <p:txBody>
          <a:bodyPr>
            <a:normAutofit fontScale="92500"/>
          </a:bodyPr>
          <a:lstStyle/>
          <a:p>
            <a:pPr eaLnBrk="1" hangingPunct="1">
              <a:buFont typeface="Arial" charset="0"/>
              <a:buNone/>
            </a:pPr>
            <a:r>
              <a:rPr lang="en-US" b="1" dirty="0" smtClean="0"/>
              <a:t>Competitive antagonist</a:t>
            </a:r>
          </a:p>
          <a:p>
            <a:pPr eaLnBrk="1" hangingPunct="1">
              <a:buFont typeface="Arial" charset="0"/>
              <a:buChar char="•"/>
            </a:pPr>
            <a:r>
              <a:rPr lang="en-US" dirty="0" smtClean="0"/>
              <a:t>Same binding site as of agonist</a:t>
            </a:r>
          </a:p>
          <a:p>
            <a:pPr eaLnBrk="1" hangingPunct="1">
              <a:buFont typeface="Arial" charset="0"/>
              <a:buChar char="•"/>
            </a:pPr>
            <a:r>
              <a:rPr lang="en-US" dirty="0" smtClean="0"/>
              <a:t>resembles chemically with agonist</a:t>
            </a:r>
          </a:p>
          <a:p>
            <a:pPr eaLnBrk="1" hangingPunct="1">
              <a:buFont typeface="Arial" charset="0"/>
              <a:buChar char="•"/>
            </a:pPr>
            <a:r>
              <a:rPr lang="en-US" dirty="0" smtClean="0"/>
              <a:t>Right shift of DRC</a:t>
            </a:r>
          </a:p>
          <a:p>
            <a:pPr eaLnBrk="1" hangingPunct="1">
              <a:buFont typeface="Arial" charset="0"/>
              <a:buChar char="•"/>
            </a:pPr>
            <a:r>
              <a:rPr lang="en-US" dirty="0" smtClean="0"/>
              <a:t>Surmountable antagonism by increasing agonist dose</a:t>
            </a:r>
          </a:p>
          <a:p>
            <a:pPr eaLnBrk="1" hangingPunct="1">
              <a:buFont typeface="Arial" charset="0"/>
              <a:buChar char="•"/>
            </a:pPr>
            <a:r>
              <a:rPr lang="en-US" dirty="0" smtClean="0"/>
              <a:t>Inactivation of certain agonist molecules</a:t>
            </a:r>
          </a:p>
          <a:p>
            <a:pPr eaLnBrk="1" hangingPunct="1">
              <a:buFont typeface="Arial" charset="0"/>
              <a:buChar char="•"/>
            </a:pPr>
            <a:r>
              <a:rPr lang="en-US" dirty="0" smtClean="0"/>
              <a:t>Response depends on concentration of both</a:t>
            </a:r>
          </a:p>
          <a:p>
            <a:pPr eaLnBrk="1" hangingPunct="1">
              <a:buNone/>
            </a:pPr>
            <a:r>
              <a:rPr lang="en-US" dirty="0" smtClean="0"/>
              <a:t>     </a:t>
            </a:r>
            <a:r>
              <a:rPr lang="en-US" dirty="0" err="1" smtClean="0"/>
              <a:t>e.g</a:t>
            </a:r>
            <a:r>
              <a:rPr lang="en-US" dirty="0" smtClean="0"/>
              <a:t>  Ach – Atropine,     Morphine - </a:t>
            </a:r>
            <a:r>
              <a:rPr lang="en-US" dirty="0" err="1" smtClean="0"/>
              <a:t>Naloxone</a:t>
            </a:r>
            <a:endParaRPr lang="en-US"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9144000" cy="1417638"/>
          </a:xfrm>
        </p:spPr>
        <p:txBody>
          <a:bodyPr>
            <a:normAutofit fontScale="90000"/>
          </a:bodyPr>
          <a:lstStyle/>
          <a:p>
            <a:pPr>
              <a:defRPr/>
            </a:pPr>
            <a:r>
              <a:rPr lang="en-US" b="1" dirty="0" smtClean="0"/>
              <a:t>Non-Competitive antagonist</a:t>
            </a:r>
            <a:r>
              <a:rPr lang="en-US" dirty="0" smtClean="0"/>
              <a:t/>
            </a:r>
            <a:br>
              <a:rPr lang="en-US" dirty="0" smtClean="0"/>
            </a:br>
            <a:endParaRPr lang="en-US" dirty="0" smtClean="0"/>
          </a:p>
        </p:txBody>
      </p:sp>
      <p:sp>
        <p:nvSpPr>
          <p:cNvPr id="57347" name="Content Placeholder 2"/>
          <p:cNvSpPr>
            <a:spLocks noGrp="1"/>
          </p:cNvSpPr>
          <p:nvPr>
            <p:ph sz="quarter" idx="1"/>
          </p:nvPr>
        </p:nvSpPr>
        <p:spPr>
          <a:xfrm>
            <a:off x="304800" y="1600200"/>
            <a:ext cx="8610600" cy="4873625"/>
          </a:xfrm>
        </p:spPr>
        <p:txBody>
          <a:bodyPr>
            <a:normAutofit/>
          </a:bodyPr>
          <a:lstStyle/>
          <a:p>
            <a:pPr eaLnBrk="1" hangingPunct="1">
              <a:buFont typeface="Arial" charset="0"/>
              <a:buChar char="•"/>
            </a:pPr>
            <a:r>
              <a:rPr lang="en-US" sz="2800" dirty="0" smtClean="0"/>
              <a:t>Different binding site as of agonist.</a:t>
            </a:r>
          </a:p>
          <a:p>
            <a:pPr eaLnBrk="1" hangingPunct="1">
              <a:buFont typeface="Arial" charset="0"/>
              <a:buChar char="•"/>
            </a:pPr>
            <a:r>
              <a:rPr lang="en-US" sz="2800" dirty="0" smtClean="0"/>
              <a:t>Not resembles chemically with agonist.</a:t>
            </a:r>
          </a:p>
          <a:p>
            <a:pPr eaLnBrk="1" hangingPunct="1">
              <a:buFont typeface="Arial" charset="0"/>
              <a:buChar char="•"/>
            </a:pPr>
            <a:r>
              <a:rPr lang="en-US" sz="2800" dirty="0" smtClean="0"/>
              <a:t>Flattening/downward shift of DRC.</a:t>
            </a:r>
          </a:p>
          <a:p>
            <a:pPr eaLnBrk="1" hangingPunct="1">
              <a:buFont typeface="Arial" charset="0"/>
              <a:buChar char="•"/>
            </a:pPr>
            <a:r>
              <a:rPr lang="en-US" sz="2800" dirty="0" err="1" smtClean="0"/>
              <a:t>Unsurmountable</a:t>
            </a:r>
            <a:r>
              <a:rPr lang="en-US" sz="2800" dirty="0" smtClean="0"/>
              <a:t> antagonism (Maximum response is suppressed).</a:t>
            </a:r>
          </a:p>
          <a:p>
            <a:pPr eaLnBrk="1" hangingPunct="1">
              <a:buFont typeface="Arial" charset="0"/>
              <a:buChar char="•"/>
            </a:pPr>
            <a:r>
              <a:rPr lang="en-US" sz="2800" dirty="0" smtClean="0"/>
              <a:t>Inactivation of certain receptors.</a:t>
            </a:r>
          </a:p>
          <a:p>
            <a:pPr eaLnBrk="1" hangingPunct="1">
              <a:buFont typeface="Arial" charset="0"/>
              <a:buChar char="•"/>
            </a:pPr>
            <a:r>
              <a:rPr lang="en-US" sz="2800" dirty="0" smtClean="0"/>
              <a:t>Maximum response depends on concentration of antagonist</a:t>
            </a:r>
          </a:p>
          <a:p>
            <a:pPr eaLnBrk="1" hangingPunct="1">
              <a:buNone/>
            </a:pPr>
            <a:r>
              <a:rPr lang="en-US" sz="2800" dirty="0" smtClean="0"/>
              <a:t>     e.g.  Diazepam - </a:t>
            </a:r>
            <a:r>
              <a:rPr lang="en-US" sz="2800" dirty="0" err="1" smtClean="0"/>
              <a:t>Bicuculline</a:t>
            </a:r>
            <a:endParaRPr lang="en-US" sz="2800" dirty="0" smtClean="0"/>
          </a:p>
          <a:p>
            <a:pPr eaLnBrk="1" hangingPunct="1">
              <a:buFont typeface="Arial" charset="0"/>
              <a:buChar char="•"/>
            </a:pPr>
            <a:endParaRPr lang="en-US" dirty="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lstStyle/>
          <a:p>
            <a:pPr eaLnBrk="1" fontAlgn="auto" hangingPunct="1">
              <a:spcAft>
                <a:spcPts val="0"/>
              </a:spcAft>
              <a:defRPr/>
            </a:pPr>
            <a:endParaRPr lang="en-US" smtClean="0"/>
          </a:p>
        </p:txBody>
      </p:sp>
      <p:pic>
        <p:nvPicPr>
          <p:cNvPr id="56323" name="Picture 2"/>
          <p:cNvPicPr>
            <a:picLocks noGrp="1" noChangeAspect="1" noChangeArrowheads="1"/>
          </p:cNvPicPr>
          <p:nvPr>
            <p:ph sz="quarter" idx="1"/>
          </p:nvPr>
        </p:nvPicPr>
        <p:blipFill>
          <a:blip r:embed="rId2"/>
          <a:srcRect/>
          <a:stretch>
            <a:fillRect/>
          </a:stretch>
        </p:blipFill>
        <p:spPr>
          <a:xfrm>
            <a:off x="381000" y="228600"/>
            <a:ext cx="8458200" cy="64008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Body size</a:t>
            </a:r>
            <a:endParaRPr lang="en-IN" b="1" dirty="0"/>
          </a:p>
        </p:txBody>
      </p:sp>
      <p:pic>
        <p:nvPicPr>
          <p:cNvPr id="2050" name="Picture 2"/>
          <p:cNvPicPr>
            <a:picLocks noGrp="1" noChangeAspect="1" noChangeArrowheads="1"/>
          </p:cNvPicPr>
          <p:nvPr>
            <p:ph idx="1"/>
          </p:nvPr>
        </p:nvPicPr>
        <p:blipFill>
          <a:blip r:embed="rId2"/>
          <a:srcRect/>
          <a:stretch>
            <a:fillRect/>
          </a:stretch>
        </p:blipFill>
        <p:spPr bwMode="auto">
          <a:xfrm>
            <a:off x="1447800" y="3505200"/>
            <a:ext cx="6324600" cy="1981200"/>
          </a:xfrm>
          <a:prstGeom prst="rect">
            <a:avLst/>
          </a:prstGeom>
          <a:noFill/>
          <a:ln w="9525">
            <a:noFill/>
            <a:miter lim="800000"/>
            <a:headEnd/>
            <a:tailEnd/>
          </a:ln>
          <a:effectLst/>
        </p:spPr>
      </p:pic>
      <p:sp>
        <p:nvSpPr>
          <p:cNvPr id="5" name="Rectangle 4"/>
          <p:cNvSpPr/>
          <p:nvPr/>
        </p:nvSpPr>
        <p:spPr>
          <a:xfrm>
            <a:off x="304800" y="1447800"/>
            <a:ext cx="8458200" cy="1569660"/>
          </a:xfrm>
          <a:prstGeom prst="rect">
            <a:avLst/>
          </a:prstGeom>
        </p:spPr>
        <p:txBody>
          <a:bodyPr wrap="square">
            <a:spAutoFit/>
          </a:bodyPr>
          <a:lstStyle/>
          <a:p>
            <a:r>
              <a:rPr lang="en-IN" sz="2400" b="1" dirty="0" smtClean="0"/>
              <a:t>It influences the concentration of the drug attained at the site of action. The average adult dose refers to individuals of medium built. For exceptionally obese or lean individuals and for children dose may be calculated on body weight (BW) basis:</a:t>
            </a:r>
            <a:endParaRPr lang="en-IN" sz="24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Age</a:t>
            </a:r>
            <a:endParaRPr lang="en-IN" dirty="0"/>
          </a:p>
        </p:txBody>
      </p:sp>
      <p:pic>
        <p:nvPicPr>
          <p:cNvPr id="1026" name="Picture 2"/>
          <p:cNvPicPr>
            <a:picLocks noGrp="1" noChangeAspect="1" noChangeArrowheads="1"/>
          </p:cNvPicPr>
          <p:nvPr>
            <p:ph idx="1"/>
          </p:nvPr>
        </p:nvPicPr>
        <p:blipFill>
          <a:blip r:embed="rId2"/>
          <a:srcRect/>
          <a:stretch>
            <a:fillRect/>
          </a:stretch>
        </p:blipFill>
        <p:spPr bwMode="auto">
          <a:xfrm>
            <a:off x="1066800" y="2710656"/>
            <a:ext cx="7086600" cy="3766344"/>
          </a:xfrm>
          <a:prstGeom prst="rect">
            <a:avLst/>
          </a:prstGeom>
          <a:noFill/>
          <a:ln w="9525">
            <a:noFill/>
            <a:miter lim="800000"/>
            <a:headEnd/>
            <a:tailEnd/>
          </a:ln>
          <a:effectLst/>
        </p:spPr>
      </p:pic>
      <p:sp>
        <p:nvSpPr>
          <p:cNvPr id="5" name="Rectangle 4"/>
          <p:cNvSpPr/>
          <p:nvPr/>
        </p:nvSpPr>
        <p:spPr>
          <a:xfrm>
            <a:off x="457200" y="1676400"/>
            <a:ext cx="8382000" cy="830997"/>
          </a:xfrm>
          <a:prstGeom prst="rect">
            <a:avLst/>
          </a:prstGeom>
        </p:spPr>
        <p:txBody>
          <a:bodyPr wrap="square">
            <a:spAutoFit/>
          </a:bodyPr>
          <a:lstStyle/>
          <a:p>
            <a:r>
              <a:rPr lang="en-IN" sz="2400" b="1" dirty="0" smtClean="0"/>
              <a:t>The dose of a drug for children is often calculated from the adult dose</a:t>
            </a:r>
            <a:endParaRPr lang="en-IN" sz="24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70000" lnSpcReduction="20000"/>
          </a:bodyPr>
          <a:lstStyle/>
          <a:p>
            <a:pPr>
              <a:buFont typeface="Wingdings 2" pitchFamily="18" charset="2"/>
              <a:buNone/>
            </a:pPr>
            <a:r>
              <a:rPr lang="en-US" sz="3600" dirty="0" smtClean="0">
                <a:solidFill>
                  <a:srgbClr val="FF0000"/>
                </a:solidFill>
              </a:rPr>
              <a:t>Bibliography</a:t>
            </a:r>
          </a:p>
          <a:p>
            <a:r>
              <a:rPr lang="en-US" dirty="0" smtClean="0"/>
              <a:t>Essentials of Medical Pharmacology -7</a:t>
            </a:r>
            <a:r>
              <a:rPr lang="en-US" baseline="30000" dirty="0" smtClean="0"/>
              <a:t>th</a:t>
            </a:r>
            <a:r>
              <a:rPr lang="en-US" dirty="0" smtClean="0"/>
              <a:t> edition by KD </a:t>
            </a:r>
            <a:r>
              <a:rPr lang="en-US" dirty="0" err="1" smtClean="0"/>
              <a:t>Tripathi</a:t>
            </a:r>
            <a:endParaRPr lang="en-US" dirty="0" smtClean="0"/>
          </a:p>
          <a:p>
            <a:r>
              <a:rPr lang="en-US" dirty="0" smtClean="0"/>
              <a:t>Goodman &amp; Gilman's the Pharmacological Basis of Therapeutics  12</a:t>
            </a:r>
            <a:r>
              <a:rPr lang="en-US" baseline="30000" dirty="0" smtClean="0"/>
              <a:t>th</a:t>
            </a:r>
            <a:r>
              <a:rPr lang="en-US" dirty="0" smtClean="0"/>
              <a:t> edition by Laurence </a:t>
            </a:r>
            <a:r>
              <a:rPr lang="en-US" dirty="0" err="1" smtClean="0"/>
              <a:t>Brunton</a:t>
            </a:r>
            <a:r>
              <a:rPr lang="en-US" dirty="0" smtClean="0"/>
              <a:t> (Editor)</a:t>
            </a:r>
          </a:p>
          <a:p>
            <a:r>
              <a:rPr lang="en-US" dirty="0" smtClean="0"/>
              <a:t>Lippincott's Illustrated Reviews: Pharmacology  - 6</a:t>
            </a:r>
            <a:r>
              <a:rPr lang="en-US" baseline="30000" dirty="0" smtClean="0"/>
              <a:t>th</a:t>
            </a:r>
            <a:r>
              <a:rPr lang="en-US" dirty="0" smtClean="0"/>
              <a:t> edition  by Richard A. Harvey</a:t>
            </a:r>
          </a:p>
          <a:p>
            <a:r>
              <a:rPr lang="en-US" dirty="0" smtClean="0"/>
              <a:t>Basic and Clinical pharmacology 11</a:t>
            </a:r>
            <a:r>
              <a:rPr lang="en-US" baseline="30000" dirty="0" smtClean="0"/>
              <a:t>th</a:t>
            </a:r>
            <a:r>
              <a:rPr lang="en-US" dirty="0" smtClean="0"/>
              <a:t> edition by Bertram G </a:t>
            </a:r>
            <a:r>
              <a:rPr lang="en-US" dirty="0" err="1" smtClean="0"/>
              <a:t>Katzung</a:t>
            </a:r>
            <a:endParaRPr lang="en-US" dirty="0" smtClean="0"/>
          </a:p>
          <a:p>
            <a:r>
              <a:rPr lang="en-US" dirty="0" smtClean="0"/>
              <a:t>Rang &amp; Dale's Pharmacology -7</a:t>
            </a:r>
            <a:r>
              <a:rPr lang="en-US" baseline="30000" dirty="0" smtClean="0"/>
              <a:t>th</a:t>
            </a:r>
            <a:r>
              <a:rPr lang="en-US" dirty="0" smtClean="0"/>
              <a:t> edition </a:t>
            </a:r>
            <a:br>
              <a:rPr lang="en-US" dirty="0" smtClean="0"/>
            </a:br>
            <a:r>
              <a:rPr lang="en-US" dirty="0" smtClean="0"/>
              <a:t>by Humphrey P. Rang</a:t>
            </a:r>
          </a:p>
          <a:p>
            <a:r>
              <a:rPr lang="en-US" dirty="0" smtClean="0"/>
              <a:t>Clinical Pharmacology 11</a:t>
            </a:r>
            <a:r>
              <a:rPr lang="en-US" baseline="30000" dirty="0" smtClean="0"/>
              <a:t>th</a:t>
            </a:r>
            <a:r>
              <a:rPr lang="en-US" dirty="0" smtClean="0"/>
              <a:t> edition By Bennett and Brown, Churchill Livingstone</a:t>
            </a:r>
          </a:p>
          <a:p>
            <a:r>
              <a:rPr lang="en-US" dirty="0" smtClean="0"/>
              <a:t>Principles of Pharmacology 2</a:t>
            </a:r>
            <a:r>
              <a:rPr lang="en-US" baseline="30000" dirty="0" smtClean="0"/>
              <a:t>nd</a:t>
            </a:r>
            <a:r>
              <a:rPr lang="en-US" dirty="0" smtClean="0"/>
              <a:t> edition by HL Sharma and KK Sharma</a:t>
            </a:r>
          </a:p>
          <a:p>
            <a:r>
              <a:rPr lang="en-US" dirty="0" smtClean="0"/>
              <a:t>Review of Pharmacology by </a:t>
            </a:r>
            <a:r>
              <a:rPr lang="en-US" dirty="0" err="1" smtClean="0"/>
              <a:t>Gobind</a:t>
            </a:r>
            <a:r>
              <a:rPr lang="en-US" dirty="0" smtClean="0"/>
              <a:t> </a:t>
            </a:r>
            <a:r>
              <a:rPr lang="en-US" dirty="0" err="1" smtClean="0"/>
              <a:t>Sparsh</a:t>
            </a:r>
            <a:endParaRPr lang="en-US" dirty="0" smtClean="0"/>
          </a:p>
          <a:p>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quarter" idx="1"/>
          </p:nvPr>
        </p:nvSpPr>
        <p:spPr>
          <a:xfrm>
            <a:off x="304800" y="457200"/>
            <a:ext cx="8610600" cy="6016625"/>
          </a:xfrm>
        </p:spPr>
        <p:txBody>
          <a:bodyPr>
            <a:normAutofit/>
          </a:bodyPr>
          <a:lstStyle/>
          <a:p>
            <a:pPr eaLnBrk="1" hangingPunct="1">
              <a:buFont typeface="Arial" charset="0"/>
              <a:buChar char="•"/>
            </a:pPr>
            <a:endParaRPr lang="en-US" sz="2400" b="1" i="1" dirty="0" smtClean="0"/>
          </a:p>
          <a:p>
            <a:pPr eaLnBrk="1" hangingPunct="1">
              <a:buFont typeface="Arial" charset="0"/>
              <a:buChar char="•"/>
            </a:pPr>
            <a:endParaRPr lang="en-US" sz="2400" b="1" i="1" dirty="0" smtClean="0"/>
          </a:p>
          <a:p>
            <a:pPr eaLnBrk="1" hangingPunct="1">
              <a:buFont typeface="Arial" charset="0"/>
              <a:buChar char="•"/>
            </a:pPr>
            <a:r>
              <a:rPr lang="en-US" sz="2400" b="1" i="1" dirty="0" smtClean="0"/>
              <a:t>Partial agonists -</a:t>
            </a:r>
            <a:r>
              <a:rPr lang="en-US" sz="2400" dirty="0" smtClean="0"/>
              <a:t>Agents that are only partly as effective as agonists regardless of the concentration employed.</a:t>
            </a:r>
          </a:p>
          <a:p>
            <a:pPr eaLnBrk="1" hangingPunct="1">
              <a:buFont typeface="Arial" charset="0"/>
              <a:buChar char="•"/>
            </a:pPr>
            <a:endParaRPr lang="en-US" sz="2400" dirty="0" smtClean="0"/>
          </a:p>
          <a:p>
            <a:pPr eaLnBrk="1" hangingPunct="1">
              <a:buNone/>
            </a:pPr>
            <a:endParaRPr lang="en-US" sz="2400" dirty="0" smtClean="0"/>
          </a:p>
          <a:p>
            <a:pPr eaLnBrk="1" hangingPunct="1">
              <a:buFont typeface="Arial" charset="0"/>
              <a:buChar char="•"/>
            </a:pPr>
            <a:r>
              <a:rPr lang="en-US" sz="2400" b="1" i="1" dirty="0" smtClean="0"/>
              <a:t>Inverse agonists -</a:t>
            </a:r>
            <a:r>
              <a:rPr lang="en-US" sz="2400" dirty="0" smtClean="0"/>
              <a:t>Many receptors exhibit some constitutive activity in the absence of a regulatory </a:t>
            </a:r>
            <a:r>
              <a:rPr lang="en-US" sz="2400" dirty="0" err="1" smtClean="0"/>
              <a:t>ligand</a:t>
            </a:r>
            <a:r>
              <a:rPr lang="en-US" sz="2400" dirty="0" smtClean="0"/>
              <a:t>; drugs that stabilize such receptors in an inactive conformation are termed </a:t>
            </a:r>
            <a:r>
              <a:rPr lang="en-US" sz="2400" i="1" dirty="0" smtClean="0"/>
              <a:t>inverse agonists</a:t>
            </a:r>
            <a:r>
              <a:rPr lang="en-US" sz="2400" b="1" i="1" dirty="0" smtClean="0"/>
              <a:t> </a:t>
            </a:r>
            <a:r>
              <a:rPr lang="en-US" sz="2400" dirty="0" smtClean="0"/>
              <a:t>(produce effect opposite to that of agonist).</a:t>
            </a:r>
          </a:p>
          <a:p>
            <a:pPr eaLnBrk="1" hangingPunct="1">
              <a:buFont typeface="Arial" charset="0"/>
              <a:buChar char="•"/>
            </a:pPr>
            <a:endParaRPr lang="en-US" sz="2400" dirty="0" smtClean="0"/>
          </a:p>
          <a:p>
            <a:pPr eaLnBrk="1" hangingPunct="1">
              <a:buNone/>
            </a:pPr>
            <a:endParaRPr 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437</TotalTime>
  <Words>1836</Words>
  <Application>Microsoft Office PowerPoint</Application>
  <PresentationFormat>On-screen Show (4:3)</PresentationFormat>
  <Paragraphs>252</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 PHARMACODYNAMICS   </vt:lpstr>
      <vt:lpstr>Slide 2</vt:lpstr>
      <vt:lpstr>Two state receptor model</vt:lpstr>
      <vt:lpstr>Slide 4</vt:lpstr>
      <vt:lpstr>Agonists</vt:lpstr>
      <vt:lpstr>Slide 6</vt:lpstr>
      <vt:lpstr>Antagonist</vt:lpstr>
      <vt:lpstr>Slide 8</vt:lpstr>
      <vt:lpstr>Slide 9</vt:lpstr>
      <vt:lpstr>Slide 10</vt:lpstr>
      <vt:lpstr>Efficacy </vt:lpstr>
      <vt:lpstr>Slide 12</vt:lpstr>
      <vt:lpstr>Slide 13</vt:lpstr>
      <vt:lpstr>Slide 14</vt:lpstr>
      <vt:lpstr>Slide 15</vt:lpstr>
      <vt:lpstr>Slide 16</vt:lpstr>
      <vt:lpstr>Slide 17</vt:lpstr>
      <vt:lpstr>Slide 18</vt:lpstr>
      <vt:lpstr>Slide 19</vt:lpstr>
      <vt:lpstr>PHYSIOLOGICAL RECEPTORS</vt:lpstr>
      <vt:lpstr>Cellular Pathways Activated by Physiological Receptors</vt:lpstr>
      <vt:lpstr>Slide 22</vt:lpstr>
      <vt:lpstr>Receptors with intrinsic ion channel</vt:lpstr>
      <vt:lpstr>voltage-activated Na+ channel with the pore in the open and closed state.</vt:lpstr>
      <vt:lpstr>Slide 25</vt:lpstr>
      <vt:lpstr>Slide 26</vt:lpstr>
      <vt:lpstr>Slide 27</vt:lpstr>
      <vt:lpstr>Structure of the nicotinic acetylcholine receptor (a typical ligand-gated ion channel. The five receptor subunits (α2, β, γ, δ) form a cluster surrounding a central transmembrane pore.</vt:lpstr>
      <vt:lpstr>Ligand-gated nicotinic acetylcholine receptor expressed in the skeletal muscle neuromuscular junction. The pore is made up of five subunits, each with a large extracellular domain and four transmembrane helices. The helix that lines the pore is shown in blue. </vt:lpstr>
      <vt:lpstr>PHYSIOLOGICAL RECEPTOR</vt:lpstr>
      <vt:lpstr>G Proteins </vt:lpstr>
      <vt:lpstr>G Protein–Coupled Receptors (GCPRs) </vt:lpstr>
      <vt:lpstr>Slide 33</vt:lpstr>
      <vt:lpstr>Slide 34</vt:lpstr>
      <vt:lpstr>Slide 35</vt:lpstr>
      <vt:lpstr>Slide 36</vt:lpstr>
      <vt:lpstr>Slide 37</vt:lpstr>
      <vt:lpstr>Slide 38</vt:lpstr>
      <vt:lpstr>Adenylyl cyclase-cAMP pathway</vt:lpstr>
      <vt:lpstr>Slide 40</vt:lpstr>
      <vt:lpstr>Phospholipase C: IP3-DAG pathway</vt:lpstr>
      <vt:lpstr>Slide 42</vt:lpstr>
      <vt:lpstr>Slide 43</vt:lpstr>
      <vt:lpstr>Slide 44</vt:lpstr>
      <vt:lpstr>Slide 45</vt:lpstr>
      <vt:lpstr>Slide 46</vt:lpstr>
      <vt:lpstr>Slide 47</vt:lpstr>
      <vt:lpstr>Slide 48</vt:lpstr>
      <vt:lpstr>Slide 49</vt:lpstr>
      <vt:lpstr>Enzyme linked receptors</vt:lpstr>
      <vt:lpstr>   </vt:lpstr>
      <vt:lpstr>Slide 52</vt:lpstr>
      <vt:lpstr>Slide 53</vt:lpstr>
      <vt:lpstr>                                     JAKs- STATS PATHWAY Binding of the cytokine causes dimerization of the receptor and recruits the Janus Kinases (JAKs) to the cytoplasmic tails of the receptor. JAKs trans-phosphorylate and lead to the phosphorylation of the signal transducers and activators of transcription (STATs). The phosphorylated STATS translocate to the nucleus and regulate transcription. There are proteins termed suppressors of cytokine signaling (SOCS) that inhibit the JAK-STAT pathway  </vt:lpstr>
      <vt:lpstr>Slide 55</vt:lpstr>
      <vt:lpstr>NATRIURETIC PEPTIDE RECEPTORS </vt:lpstr>
      <vt:lpstr>NO SYNTHASE AND SOLUBLE GUANYLATE CYCLASE </vt:lpstr>
      <vt:lpstr>Slide 58</vt:lpstr>
      <vt:lpstr>Receptors regulating gene expression</vt:lpstr>
      <vt:lpstr>Slide 60</vt:lpstr>
      <vt:lpstr>Slide 61</vt:lpstr>
      <vt:lpstr>Slide 62</vt:lpstr>
      <vt:lpstr>Therapeutic window </vt:lpstr>
      <vt:lpstr>Slide 64</vt:lpstr>
      <vt:lpstr>Slide 65</vt:lpstr>
      <vt:lpstr>Therapeutic Index</vt:lpstr>
      <vt:lpstr>Importance of graded dose-response curves </vt:lpstr>
      <vt:lpstr>SYNERGISM </vt:lpstr>
      <vt:lpstr>                                         Additive  The effect of the two drugs is in the same direction and simply adds up: effect of drugs A + B = effect of drug A + effect of drug B</vt:lpstr>
      <vt:lpstr>                        Supraadditive (potentiation)  The effect of combination is greater than the individual effects of the components: effect of drug A+ B &gt; effect of drug A+ effect of drug B This is always the case when one component is inactive as such.</vt:lpstr>
      <vt:lpstr>Antagonism</vt:lpstr>
      <vt:lpstr>Non-Competitive antagonist </vt:lpstr>
      <vt:lpstr>Slide 73</vt:lpstr>
      <vt:lpstr>Body size</vt:lpstr>
      <vt:lpstr>Age</vt:lpstr>
      <vt:lpstr>Slide 76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PHARMACODYNAMIC   </dc:title>
  <dc:creator>DR NARENDRA</dc:creator>
  <cp:lastModifiedBy>user</cp:lastModifiedBy>
  <cp:revision>40</cp:revision>
  <dcterms:created xsi:type="dcterms:W3CDTF">2006-08-16T00:00:00Z</dcterms:created>
  <dcterms:modified xsi:type="dcterms:W3CDTF">2015-08-24T07:33:02Z</dcterms:modified>
</cp:coreProperties>
</file>