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8" r:id="rId2"/>
    <p:sldId id="256" r:id="rId3"/>
    <p:sldId id="257" r:id="rId4"/>
    <p:sldId id="259" r:id="rId5"/>
    <p:sldId id="260" r:id="rId6"/>
    <p:sldId id="272" r:id="rId7"/>
    <p:sldId id="261" r:id="rId8"/>
    <p:sldId id="262" r:id="rId9"/>
    <p:sldId id="263" r:id="rId10"/>
    <p:sldId id="264" r:id="rId11"/>
    <p:sldId id="265" r:id="rId12"/>
    <p:sldId id="266" r:id="rId13"/>
    <p:sldId id="267" r:id="rId14"/>
    <p:sldId id="268" r:id="rId15"/>
    <p:sldId id="269" r:id="rId16"/>
    <p:sldId id="319" r:id="rId17"/>
    <p:sldId id="320" r:id="rId18"/>
    <p:sldId id="321" r:id="rId19"/>
    <p:sldId id="317" r:id="rId20"/>
    <p:sldId id="318" r:id="rId21"/>
    <p:sldId id="322" r:id="rId22"/>
    <p:sldId id="270" r:id="rId23"/>
    <p:sldId id="305" r:id="rId24"/>
    <p:sldId id="302" r:id="rId25"/>
    <p:sldId id="307" r:id="rId26"/>
    <p:sldId id="303" r:id="rId27"/>
    <p:sldId id="273" r:id="rId28"/>
    <p:sldId id="274" r:id="rId29"/>
    <p:sldId id="304" r:id="rId30"/>
    <p:sldId id="278" r:id="rId31"/>
    <p:sldId id="275" r:id="rId32"/>
    <p:sldId id="308" r:id="rId33"/>
    <p:sldId id="309" r:id="rId34"/>
    <p:sldId id="277" r:id="rId35"/>
    <p:sldId id="310" r:id="rId36"/>
    <p:sldId id="279" r:id="rId37"/>
    <p:sldId id="311" r:id="rId38"/>
    <p:sldId id="312" r:id="rId39"/>
    <p:sldId id="281" r:id="rId40"/>
    <p:sldId id="282" r:id="rId41"/>
    <p:sldId id="313" r:id="rId42"/>
    <p:sldId id="283" r:id="rId43"/>
    <p:sldId id="284" r:id="rId44"/>
    <p:sldId id="285" r:id="rId45"/>
    <p:sldId id="287" r:id="rId46"/>
    <p:sldId id="288" r:id="rId47"/>
    <p:sldId id="316" r:id="rId48"/>
    <p:sldId id="324" r:id="rId49"/>
    <p:sldId id="327" r:id="rId50"/>
    <p:sldId id="328" r:id="rId51"/>
    <p:sldId id="329" r:id="rId52"/>
    <p:sldId id="330" r:id="rId53"/>
    <p:sldId id="331" r:id="rId54"/>
    <p:sldId id="323" r:id="rId55"/>
    <p:sldId id="332" r:id="rId56"/>
    <p:sldId id="333" r:id="rId57"/>
    <p:sldId id="334" r:id="rId58"/>
    <p:sldId id="33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C7C"/>
    <a:srgbClr val="DD0000"/>
    <a:srgbClr val="FFFF66"/>
    <a:srgbClr val="D5F60E"/>
    <a:srgbClr val="F9F90B"/>
    <a:srgbClr val="7E0000"/>
    <a:srgbClr val="FF9B9B"/>
    <a:srgbClr val="26D83B"/>
    <a:srgbClr val="1268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35" autoAdjust="0"/>
    <p:restoredTop sz="94660"/>
  </p:normalViewPr>
  <p:slideViewPr>
    <p:cSldViewPr>
      <p:cViewPr>
        <p:scale>
          <a:sx n="70" d="100"/>
          <a:sy n="70" d="100"/>
        </p:scale>
        <p:origin x="-462" y="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852F5-CDFD-45D5-828C-6684BB410462}" type="datetimeFigureOut">
              <a:rPr lang="en-US" smtClean="0"/>
              <a:pPr/>
              <a:t>9/15/2014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D788A-556C-47DE-BA85-9AA15F2B35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D788A-556C-47DE-BA85-9AA15F2B353F}"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D788A-556C-47DE-BA85-9AA15F2B353F}"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D788A-556C-47DE-BA85-9AA15F2B353F}"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Fresh title.png"/>
          <p:cNvPicPr>
            <a:picLocks noChangeAspect="1"/>
          </p:cNvPicPr>
          <p:nvPr/>
        </p:nvPicPr>
        <p:blipFill>
          <a:blip r:embed="rId2" cstate="print"/>
          <a:srcRect b="39770"/>
          <a:stretch>
            <a:fillRect/>
          </a:stretch>
        </p:blipFill>
        <p:spPr>
          <a:xfrm>
            <a:off x="377" y="1566826"/>
            <a:ext cx="9143245" cy="2243174"/>
          </a:xfrm>
          <a:prstGeom prst="rect">
            <a:avLst/>
          </a:prstGeom>
        </p:spPr>
      </p:pic>
      <p:sp>
        <p:nvSpPr>
          <p:cNvPr id="2" name="Title 1"/>
          <p:cNvSpPr>
            <a:spLocks noGrp="1"/>
          </p:cNvSpPr>
          <p:nvPr>
            <p:ph type="ctrTitle"/>
          </p:nvPr>
        </p:nvSpPr>
        <p:spPr>
          <a:xfrm>
            <a:off x="685800" y="1134035"/>
            <a:ext cx="7772400" cy="1470025"/>
          </a:xfrm>
        </p:spPr>
        <p:txBody>
          <a:bodyPr anchor="b" anchorCtr="0">
            <a:no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685800" y="4114800"/>
            <a:ext cx="5257800" cy="1371600"/>
          </a:xfrm>
        </p:spPr>
        <p:txBody>
          <a:bodyPr anchor="t" anchorCtr="0">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324600" y="6288741"/>
            <a:ext cx="1981200" cy="365125"/>
          </a:xfrm>
        </p:spPr>
        <p:txBody>
          <a:bodyPr/>
          <a:lstStyle>
            <a:lvl1pPr algn="r">
              <a:defRPr/>
            </a:lvl1p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a:xfrm>
            <a:off x="685800" y="6288741"/>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a:xfrm>
            <a:off x="8382000" y="6288741"/>
            <a:ext cx="685800" cy="365125"/>
          </a:xfrm>
        </p:spPr>
        <p:txBody>
          <a:bodyPr/>
          <a:lstStyle>
            <a:lvl1pPr>
              <a:defRPr sz="1100" b="1" kern="1200">
                <a:solidFill>
                  <a:schemeClr val="tx1">
                    <a:tint val="75000"/>
                  </a:schemeClr>
                </a:solidFill>
                <a:latin typeface="+mn-lt"/>
                <a:ea typeface="+mn-ea"/>
                <a:cs typeface="+mn-cs"/>
              </a:defRPr>
            </a:lvl1pPr>
          </a:lstStyle>
          <a:p>
            <a:fld id="{B6F15528-21DE-4FAA-801E-634DDDAF4B2B}" type="slidenum">
              <a:rPr lang="en-US" smtClean="0"/>
              <a:pPr/>
              <a:t>‹#›</a:t>
            </a:fld>
            <a:endParaRPr lang="en-US"/>
          </a:p>
        </p:txBody>
      </p:sp>
      <p:pic>
        <p:nvPicPr>
          <p:cNvPr id="10" name="Picture 9" descr="Fresh title.png"/>
          <p:cNvPicPr>
            <a:picLocks noChangeAspect="1"/>
          </p:cNvPicPr>
          <p:nvPr/>
        </p:nvPicPr>
        <p:blipFill>
          <a:blip r:embed="rId2" cstate="print"/>
          <a:srcRect t="33632" b="59388"/>
          <a:stretch>
            <a:fillRect/>
          </a:stretch>
        </p:blipFill>
        <p:spPr>
          <a:xfrm>
            <a:off x="0" y="6598024"/>
            <a:ext cx="9143245" cy="259976"/>
          </a:xfrm>
          <a:prstGeom prst="rect">
            <a:avLst/>
          </a:prstGeom>
        </p:spPr>
      </p:pic>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1752600" cy="45259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90600" y="1600200"/>
            <a:ext cx="52578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Fresh section.png"/>
          <p:cNvPicPr>
            <a:picLocks noChangeAspect="1"/>
          </p:cNvPicPr>
          <p:nvPr/>
        </p:nvPicPr>
        <p:blipFill>
          <a:blip r:embed="rId2" cstate="print"/>
          <a:stretch>
            <a:fillRect/>
          </a:stretch>
        </p:blipFill>
        <p:spPr>
          <a:xfrm>
            <a:off x="755" y="3767583"/>
            <a:ext cx="9143245" cy="3090417"/>
          </a:xfrm>
          <a:prstGeom prst="rect">
            <a:avLst/>
          </a:prstGeom>
        </p:spPr>
      </p:pic>
      <p:sp>
        <p:nvSpPr>
          <p:cNvPr id="2" name="Title 1"/>
          <p:cNvSpPr>
            <a:spLocks noGrp="1"/>
          </p:cNvSpPr>
          <p:nvPr>
            <p:ph type="title"/>
          </p:nvPr>
        </p:nvSpPr>
        <p:spPr>
          <a:xfrm>
            <a:off x="672353" y="2819400"/>
            <a:ext cx="7772400" cy="1828800"/>
          </a:xfrm>
        </p:spPr>
        <p:txBody>
          <a:bodyPr vert="horz" lIns="91440" tIns="45720" rIns="91440" bIns="45720" rtlCol="0" anchor="b" anchorCtr="0">
            <a:noAutofit/>
          </a:bodyPr>
          <a:lstStyle>
            <a:lvl1pPr algn="l" defTabSz="914400" rtl="0" eaLnBrk="1" latinLnBrk="0" hangingPunct="1">
              <a:spcBef>
                <a:spcPct val="0"/>
              </a:spcBef>
              <a:buNone/>
              <a:defRPr sz="60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72353" y="5257800"/>
            <a:ext cx="7772400" cy="685800"/>
          </a:xfrm>
        </p:spPr>
        <p:txBody>
          <a:bodyPr vert="horz" lIns="91440" tIns="45720" rIns="91440" bIns="45720" rtlCol="0" anchor="t" anchorCtr="0">
            <a:normAutofit/>
          </a:bodyPr>
          <a:lstStyle>
            <a:lvl1pPr marL="0" indent="0" algn="l" defTabSz="914400" rtl="0" eaLnBrk="1" latinLnBrk="0" hangingPunct="1">
              <a:spcBef>
                <a:spcPts val="0"/>
              </a:spcBef>
              <a:buFont typeface="Wingdings" pitchFamily="2" charset="2"/>
              <a:buNone/>
              <a:defRPr sz="1600" b="0" kern="1200">
                <a:solidFill>
                  <a:schemeClr val="tx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72353" y="6553200"/>
            <a:ext cx="1981200" cy="231013"/>
          </a:xfrm>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a:xfrm>
            <a:off x="3621024" y="6553200"/>
            <a:ext cx="2895600" cy="231013"/>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758953" y="6553200"/>
            <a:ext cx="685800" cy="231013"/>
          </a:xfrm>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63706"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0259"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D8BD707-D9CF-40AE-B4C6-C98DA3205C09}"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p:nvSpPr>
        <p:spPr>
          <a:xfrm>
            <a:off x="4675094"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Text Placeholder 4"/>
          <p:cNvSpPr>
            <a:spLocks noGrp="1"/>
          </p:cNvSpPr>
          <p:nvPr>
            <p:ph type="body" sz="quarter" idx="3"/>
          </p:nvPr>
        </p:nvSpPr>
        <p:spPr>
          <a:xfrm>
            <a:off x="4715435"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Rectangle 9"/>
          <p:cNvSpPr/>
          <p:nvPr/>
        </p:nvSpPr>
        <p:spPr>
          <a:xfrm>
            <a:off x="990600"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17494"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0"/>
              </a:spcBef>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1017494"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715435"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D8BD707-D9CF-40AE-B4C6-C98DA3205C09}" type="datetimeFigureOut">
              <a:rPr lang="en-US" smtClean="0"/>
              <a:pPr/>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D8BD707-D9CF-40AE-B4C6-C98DA3205C09}" type="datetimeFigureOut">
              <a:rPr lang="en-US" smtClean="0"/>
              <a:pPr/>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8848"/>
            <a:ext cx="7223760" cy="868680"/>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952500" y="1673352"/>
            <a:ext cx="7223760" cy="2587752"/>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52500" y="5367528"/>
            <a:ext cx="7223760" cy="804672"/>
          </a:xfrm>
        </p:spPr>
        <p:txBody>
          <a:bodyPr vert="horz" lIns="91440" tIns="45720" rIns="91440" bIns="45720" rtlCol="0">
            <a:normAutofit/>
          </a:bodyPr>
          <a:lstStyle>
            <a:lvl1pPr marL="0" indent="0">
              <a:buNone/>
              <a:defRPr sz="1600" b="0" kern="1200">
                <a:solidFill>
                  <a:schemeClr val="tx1"/>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8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a:xfrm>
            <a:off x="952500" y="6553200"/>
            <a:ext cx="1828800" cy="228600"/>
          </a:xfrm>
        </p:spPr>
        <p:txBody>
          <a:bodyPr/>
          <a:lstStyle/>
          <a:p>
            <a:fld id="{1D8BD707-D9CF-40AE-B4C6-C98DA3205C09}"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5800"/>
            <a:ext cx="7219950" cy="871538"/>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952500" y="1676400"/>
            <a:ext cx="7219950" cy="2590800"/>
          </a:xfrm>
          <a:ln w="127000">
            <a:solidFill>
              <a:srgbClr val="FFFFFF">
                <a:alpha val="10000"/>
              </a:srgbClr>
            </a:solidFill>
            <a:miter lim="800000"/>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52500" y="5367338"/>
            <a:ext cx="722376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52500" y="6553200"/>
            <a:ext cx="1828800" cy="228600"/>
          </a:xfrm>
        </p:spPr>
        <p:txBody>
          <a:bodyPr/>
          <a:lstStyle/>
          <a:p>
            <a:fld id="{1D8BD707-D9CF-40AE-B4C6-C98DA3205C09}"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Fresh Master.png"/>
          <p:cNvPicPr>
            <a:picLocks noChangeAspect="1"/>
          </p:cNvPicPr>
          <p:nvPr/>
        </p:nvPicPr>
        <p:blipFill>
          <a:blip r:embed="rId13" cstate="print"/>
          <a:stretch>
            <a:fillRect/>
          </a:stretch>
        </p:blipFill>
        <p:spPr>
          <a:xfrm>
            <a:off x="377" y="283"/>
            <a:ext cx="9143245" cy="6857434"/>
          </a:xfrm>
          <a:prstGeom prst="rect">
            <a:avLst/>
          </a:prstGeom>
        </p:spPr>
      </p:pic>
      <p:sp>
        <p:nvSpPr>
          <p:cNvPr id="2" name="Title Placeholder 1"/>
          <p:cNvSpPr>
            <a:spLocks noGrp="1"/>
          </p:cNvSpPr>
          <p:nvPr>
            <p:ph type="title"/>
          </p:nvPr>
        </p:nvSpPr>
        <p:spPr>
          <a:xfrm>
            <a:off x="672353" y="188259"/>
            <a:ext cx="7799294" cy="1461247"/>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952500" y="2057401"/>
            <a:ext cx="7239000" cy="3733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52500" y="6553200"/>
            <a:ext cx="1828800" cy="228600"/>
          </a:xfrm>
          <a:prstGeom prst="rect">
            <a:avLst/>
          </a:prstGeom>
        </p:spPr>
        <p:txBody>
          <a:bodyPr vert="horz" lIns="91440" tIns="45720" rIns="91440" bIns="45720" rtlCol="0" anchor="ctr"/>
          <a:lstStyle>
            <a:lvl1pPr algn="l">
              <a:defRPr sz="1100" b="1">
                <a:solidFill>
                  <a:schemeClr val="tx1">
                    <a:tint val="75000"/>
                  </a:schemeClr>
                </a:solidFill>
              </a:defRPr>
            </a:lvl1pPr>
          </a:lstStyle>
          <a:p>
            <a:fld id="{1D8BD707-D9CF-40AE-B4C6-C98DA3205C09}" type="datetimeFigureOut">
              <a:rPr lang="en-US" smtClean="0"/>
              <a:pPr/>
              <a:t>9/15/2014</a:t>
            </a:fld>
            <a:endParaRPr lang="en-US"/>
          </a:p>
        </p:txBody>
      </p:sp>
      <p:sp>
        <p:nvSpPr>
          <p:cNvPr id="5" name="Footer Placeholder 4"/>
          <p:cNvSpPr>
            <a:spLocks noGrp="1"/>
          </p:cNvSpPr>
          <p:nvPr>
            <p:ph type="ftr" sz="quarter" idx="3"/>
          </p:nvPr>
        </p:nvSpPr>
        <p:spPr>
          <a:xfrm>
            <a:off x="3124200" y="6553200"/>
            <a:ext cx="2895600" cy="228600"/>
          </a:xfrm>
          <a:prstGeom prst="rect">
            <a:avLst/>
          </a:prstGeom>
        </p:spPr>
        <p:txBody>
          <a:bodyPr vert="horz" lIns="91440" tIns="45720" rIns="91440" bIns="45720" rtlCol="0" anchor="ctr"/>
          <a:lstStyle>
            <a:lvl1pPr algn="ctr">
              <a:defRPr sz="1100" b="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77100" y="6553200"/>
            <a:ext cx="914400" cy="228600"/>
          </a:xfrm>
          <a:prstGeom prst="rect">
            <a:avLst/>
          </a:prstGeom>
        </p:spPr>
        <p:txBody>
          <a:bodyPr vert="horz" lIns="91440" tIns="45720" rIns="91440" bIns="45720" rtlCol="0" anchor="ctr"/>
          <a:lstStyle>
            <a:lvl1pPr algn="r">
              <a:defRPr sz="1100" b="1">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xStyles>
    <p:titleStyle>
      <a:lvl1pPr algn="l" defTabSz="914400" rtl="0" eaLnBrk="1" latinLnBrk="0" hangingPunct="1">
        <a:spcBef>
          <a:spcPct val="0"/>
        </a:spcBef>
        <a:buNone/>
        <a:defRPr sz="5400" b="1" kern="1200">
          <a:solidFill>
            <a:schemeClr val="tx1">
              <a:alpha val="90000"/>
            </a:schemeClr>
          </a:solidFill>
          <a:effectLst>
            <a:innerShdw blurRad="38100">
              <a:schemeClr val="tx1">
                <a:lumMod val="85000"/>
              </a:schemeClr>
            </a:innerShdw>
          </a:effectLst>
          <a:latin typeface="+mj-lt"/>
          <a:ea typeface="+mj-ea"/>
          <a:cs typeface="+mj-cs"/>
        </a:defRPr>
      </a:lvl1pPr>
    </p:titleStyle>
    <p:bodyStyle>
      <a:lvl1pPr marL="342900" indent="-342900" algn="l" defTabSz="914400" rtl="0" eaLnBrk="1" latinLnBrk="0" hangingPunct="1">
        <a:spcBef>
          <a:spcPts val="1800"/>
        </a:spcBef>
        <a:buFont typeface="Wingdings" pitchFamily="2" charset="2"/>
        <a:buChar char=""/>
        <a:defRPr sz="2000" b="0" kern="1200">
          <a:solidFill>
            <a:schemeClr val="tx1"/>
          </a:solidFill>
          <a:effectLst/>
          <a:latin typeface="+mn-lt"/>
          <a:ea typeface="+mn-ea"/>
          <a:cs typeface="+mn-cs"/>
        </a:defRPr>
      </a:lvl1pPr>
      <a:lvl2pPr marL="742950" indent="-285750" algn="l" defTabSz="914400" rtl="0" eaLnBrk="1" latinLnBrk="0" hangingPunct="1">
        <a:spcBef>
          <a:spcPts val="1800"/>
        </a:spcBef>
        <a:buFont typeface="Wingdings" pitchFamily="2" charset="2"/>
        <a:buChar char=""/>
        <a:defRPr sz="1800" b="0" kern="1200">
          <a:solidFill>
            <a:schemeClr val="tx1"/>
          </a:solidFill>
          <a:effectLst/>
          <a:latin typeface="+mn-lt"/>
          <a:ea typeface="+mn-ea"/>
          <a:cs typeface="+mn-cs"/>
        </a:defRPr>
      </a:lvl2pPr>
      <a:lvl3pPr marL="1143000" indent="-228600" algn="l" defTabSz="914400" rtl="0" eaLnBrk="1" latinLnBrk="0" hangingPunct="1">
        <a:spcBef>
          <a:spcPts val="1800"/>
        </a:spcBef>
        <a:buFont typeface="Wingdings" pitchFamily="2" charset="2"/>
        <a:buChar char=""/>
        <a:defRPr sz="1600" b="0" kern="1200">
          <a:solidFill>
            <a:schemeClr val="tx1"/>
          </a:solidFill>
          <a:effectLst/>
          <a:latin typeface="+mn-lt"/>
          <a:ea typeface="+mn-ea"/>
          <a:cs typeface="+mn-cs"/>
        </a:defRPr>
      </a:lvl3pPr>
      <a:lvl4pPr marL="1600200" indent="-228600" algn="l" defTabSz="914400" rtl="0" eaLnBrk="1" latinLnBrk="0" hangingPunct="1">
        <a:spcBef>
          <a:spcPts val="1800"/>
        </a:spcBef>
        <a:buFont typeface="Wingdings" pitchFamily="2" charset="2"/>
        <a:buChar char=""/>
        <a:defRPr sz="1600" b="0" kern="1200">
          <a:solidFill>
            <a:schemeClr val="tx1"/>
          </a:solidFill>
          <a:effectLst/>
          <a:latin typeface="+mn-lt"/>
          <a:ea typeface="+mn-ea"/>
          <a:cs typeface="+mn-cs"/>
        </a:defRPr>
      </a:lvl4pPr>
      <a:lvl5pPr marL="2057400" indent="-228600" algn="l" defTabSz="914400" rtl="0" eaLnBrk="1" latinLnBrk="0" hangingPunct="1">
        <a:spcBef>
          <a:spcPts val="1800"/>
        </a:spcBef>
        <a:buFont typeface="Wingdings" pitchFamily="2" charset="2"/>
        <a:buChar char="R"/>
        <a:defRPr sz="1600" b="0" kern="1200">
          <a:solidFill>
            <a:schemeClr val="tx1"/>
          </a:solidFill>
          <a:effectLst/>
          <a:latin typeface="+mn-lt"/>
          <a:ea typeface="+mn-ea"/>
          <a:cs typeface="+mn-cs"/>
        </a:defRPr>
      </a:lvl5pPr>
      <a:lvl6pPr marL="25146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6pPr>
      <a:lvl7pPr marL="29718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7pPr>
      <a:lvl8pPr marL="34290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8pPr>
      <a:lvl9pPr marL="38862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10600" cy="1904999"/>
          </a:xfrm>
          <a:noFill/>
          <a:effectLst>
            <a:outerShdw blurRad="50800" dist="50800" dir="5400000" algn="ctr" rotWithShape="0">
              <a:schemeClr val="bg2">
                <a:lumMod val="40000"/>
                <a:lumOff val="60000"/>
              </a:schemeClr>
            </a:outerShdw>
          </a:effectLst>
        </p:spPr>
        <p:txBody>
          <a:bodyPr>
            <a:normAutofit/>
          </a:bodyPr>
          <a:lstStyle/>
          <a:p>
            <a:pPr algn="ctr">
              <a:buNone/>
            </a:pPr>
            <a:r>
              <a:rPr lang="en-US" sz="5400" b="1" i="1" dirty="0" smtClean="0">
                <a:solidFill>
                  <a:srgbClr val="DD0000"/>
                </a:solidFill>
                <a:effectLst>
                  <a:outerShdw blurRad="50800" dist="50800" dir="5400000" algn="ctr" rotWithShape="0">
                    <a:srgbClr val="FFFF00"/>
                  </a:outerShdw>
                </a:effectLst>
              </a:rPr>
              <a:t>Traumatic injuries to the teeth</a:t>
            </a:r>
          </a:p>
          <a:p>
            <a:pPr algn="ctr"/>
            <a:endParaRPr lang="en-US" sz="5400" b="1" i="1" dirty="0" smtClean="0"/>
          </a:p>
        </p:txBody>
      </p:sp>
      <p:pic>
        <p:nvPicPr>
          <p:cNvPr id="1026" name="Picture 2"/>
          <p:cNvPicPr>
            <a:picLocks noChangeAspect="1" noChangeArrowheads="1"/>
          </p:cNvPicPr>
          <p:nvPr/>
        </p:nvPicPr>
        <p:blipFill>
          <a:blip r:embed="rId2" cstate="print"/>
          <a:srcRect/>
          <a:stretch>
            <a:fillRect/>
          </a:stretch>
        </p:blipFill>
        <p:spPr bwMode="auto">
          <a:xfrm>
            <a:off x="381000" y="2286001"/>
            <a:ext cx="3429000" cy="2872946"/>
          </a:xfrm>
          <a:prstGeom prst="rect">
            <a:avLst/>
          </a:prstGeom>
          <a:noFill/>
          <a:ln w="9525">
            <a:noFill/>
            <a:miter lim="800000"/>
            <a:headEnd/>
            <a:tailEnd/>
          </a:ln>
          <a:effectLst/>
        </p:spPr>
      </p:pic>
      <p:pic>
        <p:nvPicPr>
          <p:cNvPr id="1030" name="Picture 6" descr="https://encrypted-tbn2.gstatic.com/images?q=tbn:ANd9GcRvPFRa9F-2JkgQRCXVde3DjIMCxHYQZIHWrlfMERDVIHmg2oNX"/>
          <p:cNvPicPr>
            <a:picLocks noChangeAspect="1" noChangeArrowheads="1"/>
          </p:cNvPicPr>
          <p:nvPr/>
        </p:nvPicPr>
        <p:blipFill>
          <a:blip r:embed="rId3" cstate="print"/>
          <a:srcRect/>
          <a:stretch>
            <a:fillRect/>
          </a:stretch>
        </p:blipFill>
        <p:spPr bwMode="auto">
          <a:xfrm>
            <a:off x="4343400" y="2286000"/>
            <a:ext cx="4343400" cy="2895600"/>
          </a:xfrm>
          <a:prstGeom prst="rect">
            <a:avLst/>
          </a:prstGeom>
          <a:noFill/>
        </p:spPr>
      </p:pic>
      <p:sp>
        <p:nvSpPr>
          <p:cNvPr id="5" name="Rectangle 4"/>
          <p:cNvSpPr/>
          <p:nvPr/>
        </p:nvSpPr>
        <p:spPr>
          <a:xfrm>
            <a:off x="5410200" y="5562600"/>
            <a:ext cx="3352800" cy="646331"/>
          </a:xfrm>
          <a:prstGeom prst="rect">
            <a:avLst/>
          </a:prstGeom>
        </p:spPr>
        <p:txBody>
          <a:bodyPr wrap="square">
            <a:spAutoFit/>
          </a:bodyPr>
          <a:lstStyle/>
          <a:p>
            <a:r>
              <a:rPr lang="en-US" b="1" dirty="0" smtClean="0"/>
              <a:t>Presented by:</a:t>
            </a:r>
          </a:p>
          <a:p>
            <a:r>
              <a:rPr lang="en-US" b="1" dirty="0" smtClean="0">
                <a:solidFill>
                  <a:srgbClr val="FFFF00"/>
                </a:solidFill>
              </a:rPr>
              <a:t>Dr. Rajeev Kumar Singh</a:t>
            </a:r>
            <a:endParaRPr lang="en-US" b="1"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23047"/>
          </a:xfrm>
        </p:spPr>
        <p:txBody>
          <a:bodyPr/>
          <a:lstStyle/>
          <a:p>
            <a:pPr algn="ctr"/>
            <a:r>
              <a:rPr lang="en-US" sz="3200" dirty="0" smtClean="0">
                <a:solidFill>
                  <a:schemeClr val="tx1"/>
                </a:solidFill>
                <a:effectLst>
                  <a:outerShdw blurRad="50800" dist="50800" dir="5400000" algn="ctr" rotWithShape="0">
                    <a:srgbClr val="C00000"/>
                  </a:outerShdw>
                </a:effectLst>
              </a:rPr>
              <a:t>Tooth becomes non-vital</a:t>
            </a:r>
            <a:endParaRPr lang="en-US" sz="3200" dirty="0">
              <a:solidFill>
                <a:schemeClr val="tx1"/>
              </a:solidFill>
              <a:effectLst>
                <a:outerShdw blurRad="50800" dist="50800" dir="5400000" algn="ctr" rotWithShape="0">
                  <a:srgbClr val="C00000"/>
                </a:outerShdw>
              </a:effectLst>
            </a:endParaRPr>
          </a:p>
        </p:txBody>
      </p:sp>
      <p:sp>
        <p:nvSpPr>
          <p:cNvPr id="5" name="Rectangle 4"/>
          <p:cNvSpPr/>
          <p:nvPr/>
        </p:nvSpPr>
        <p:spPr>
          <a:xfrm>
            <a:off x="3962400" y="152400"/>
            <a:ext cx="1960793" cy="769441"/>
          </a:xfrm>
          <a:prstGeom prst="rect">
            <a:avLst/>
          </a:prstGeom>
          <a:effectLst>
            <a:outerShdw blurRad="50800" dist="50800" dir="5400000" algn="ctr" rotWithShape="0">
              <a:srgbClr val="FFFF00"/>
            </a:outerShdw>
          </a:effectLst>
        </p:spPr>
        <p:txBody>
          <a:bodyPr wrap="none">
            <a:spAutoFit/>
          </a:bodyPr>
          <a:lstStyle/>
          <a:p>
            <a:r>
              <a:rPr lang="en-US" sz="4400" b="1" dirty="0" smtClean="0">
                <a:solidFill>
                  <a:srgbClr val="C00000"/>
                </a:solidFill>
                <a:effectLst>
                  <a:innerShdw blurRad="38100">
                    <a:schemeClr val="tx1">
                      <a:lumMod val="85000"/>
                    </a:schemeClr>
                  </a:innerShdw>
                </a:effectLst>
                <a:latin typeface="+mj-lt"/>
                <a:ea typeface="+mj-ea"/>
                <a:cs typeface="+mj-cs"/>
              </a:rPr>
              <a:t>Class IV</a:t>
            </a:r>
          </a:p>
        </p:txBody>
      </p:sp>
      <p:sp>
        <p:nvSpPr>
          <p:cNvPr id="7" name="Rectangle 6"/>
          <p:cNvSpPr/>
          <p:nvPr/>
        </p:nvSpPr>
        <p:spPr>
          <a:xfrm>
            <a:off x="0" y="6027003"/>
            <a:ext cx="9144000" cy="830997"/>
          </a:xfrm>
          <a:prstGeom prst="rect">
            <a:avLst/>
          </a:prstGeom>
          <a:solidFill>
            <a:schemeClr val="bg2">
              <a:lumMod val="75000"/>
            </a:schemeClr>
          </a:solidFill>
        </p:spPr>
        <p:txBody>
          <a:bodyPr wrap="square">
            <a:spAutoFit/>
          </a:bodyPr>
          <a:lstStyle/>
          <a:p>
            <a:r>
              <a:rPr lang="en-US" sz="2400" b="1" dirty="0" smtClean="0">
                <a:effectLst>
                  <a:outerShdw blurRad="50800" dist="50800" dir="5400000" algn="ctr" rotWithShape="0">
                    <a:srgbClr val="FF0000"/>
                  </a:outerShdw>
                </a:effectLst>
                <a:latin typeface="Times New Roman" pitchFamily="18" charset="0"/>
                <a:cs typeface="Times New Roman" pitchFamily="18" charset="0"/>
              </a:rPr>
              <a:t>Traumatized tooth that has become non-vital with or without loss of tooth structure</a:t>
            </a:r>
          </a:p>
        </p:txBody>
      </p:sp>
      <p:pic>
        <p:nvPicPr>
          <p:cNvPr id="34818" name="Picture 2" descr="http://www.dentistmidland.com.au/images/content-image-bleaching.jpg"/>
          <p:cNvPicPr>
            <a:picLocks noChangeAspect="1" noChangeArrowheads="1"/>
          </p:cNvPicPr>
          <p:nvPr/>
        </p:nvPicPr>
        <p:blipFill>
          <a:blip r:embed="rId2"/>
          <a:srcRect/>
          <a:stretch>
            <a:fillRect/>
          </a:stretch>
        </p:blipFill>
        <p:spPr bwMode="auto">
          <a:xfrm>
            <a:off x="228600" y="1600200"/>
            <a:ext cx="3634360" cy="1905000"/>
          </a:xfrm>
          <a:prstGeom prst="rect">
            <a:avLst/>
          </a:prstGeom>
          <a:noFill/>
        </p:spPr>
      </p:pic>
      <p:pic>
        <p:nvPicPr>
          <p:cNvPr id="34820" name="Picture 4" descr="http://www.mchoralhealth.org/flvarnish/images/Mod3_3_NonVitalTooth.jpg"/>
          <p:cNvPicPr>
            <a:picLocks noChangeAspect="1" noChangeArrowheads="1"/>
          </p:cNvPicPr>
          <p:nvPr/>
        </p:nvPicPr>
        <p:blipFill>
          <a:blip r:embed="rId3"/>
          <a:srcRect/>
          <a:stretch>
            <a:fillRect/>
          </a:stretch>
        </p:blipFill>
        <p:spPr bwMode="auto">
          <a:xfrm>
            <a:off x="3505200" y="3962400"/>
            <a:ext cx="2084804" cy="1933576"/>
          </a:xfrm>
          <a:prstGeom prst="rect">
            <a:avLst/>
          </a:prstGeom>
          <a:noFill/>
        </p:spPr>
      </p:pic>
      <p:pic>
        <p:nvPicPr>
          <p:cNvPr id="34822" name="Picture 6" descr="http://www.jaypeejournals.com/eJournals/_eJournals/76/2010/July-September/images/11-2.jpg"/>
          <p:cNvPicPr>
            <a:picLocks noChangeAspect="1" noChangeArrowheads="1"/>
          </p:cNvPicPr>
          <p:nvPr/>
        </p:nvPicPr>
        <p:blipFill>
          <a:blip r:embed="rId4"/>
          <a:srcRect/>
          <a:stretch>
            <a:fillRect/>
          </a:stretch>
        </p:blipFill>
        <p:spPr bwMode="auto">
          <a:xfrm>
            <a:off x="6019800" y="1524000"/>
            <a:ext cx="2931743" cy="2896737"/>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1"/>
          </a:xfrm>
          <a:effectLst>
            <a:outerShdw blurRad="50800" dist="50800" dir="5400000" algn="ctr" rotWithShape="0">
              <a:srgbClr val="F9F90B"/>
            </a:outerShdw>
          </a:effectLst>
        </p:spPr>
        <p:txBody>
          <a:bodyPr/>
          <a:lstStyle/>
          <a:p>
            <a:pPr algn="ctr"/>
            <a:r>
              <a:rPr lang="en-US" sz="4400" dirty="0" smtClean="0">
                <a:solidFill>
                  <a:srgbClr val="C00000"/>
                </a:solidFill>
                <a:effectLst>
                  <a:innerShdw blurRad="38100">
                    <a:srgbClr val="FFFF66"/>
                  </a:innerShdw>
                </a:effectLst>
              </a:rPr>
              <a:t>Class V</a:t>
            </a:r>
            <a:r>
              <a:rPr lang="en-US" sz="4400" dirty="0" smtClean="0">
                <a:solidFill>
                  <a:srgbClr val="C00000"/>
                </a:solidFill>
              </a:rPr>
              <a:t/>
            </a:r>
            <a:br>
              <a:rPr lang="en-US" sz="4400" dirty="0" smtClean="0">
                <a:solidFill>
                  <a:srgbClr val="C00000"/>
                </a:solidFill>
              </a:rPr>
            </a:br>
            <a:endParaRPr lang="en-US" sz="3600" cap="small" dirty="0" smtClean="0"/>
          </a:p>
        </p:txBody>
      </p:sp>
      <p:sp>
        <p:nvSpPr>
          <p:cNvPr id="4" name="Content Placeholder 3"/>
          <p:cNvSpPr>
            <a:spLocks noGrp="1"/>
          </p:cNvSpPr>
          <p:nvPr>
            <p:ph sz="half" idx="2"/>
          </p:nvPr>
        </p:nvSpPr>
        <p:spPr>
          <a:xfrm>
            <a:off x="0" y="6172200"/>
            <a:ext cx="9144000" cy="685800"/>
          </a:xfrm>
          <a:solidFill>
            <a:schemeClr val="bg2">
              <a:lumMod val="75000"/>
              <a:alpha val="95000"/>
            </a:schemeClr>
          </a:solidFill>
        </p:spPr>
        <p:txBody>
          <a:bodyPr/>
          <a:lstStyle/>
          <a:p>
            <a:pPr algn="ctr">
              <a:buNone/>
            </a:pPr>
            <a:r>
              <a:rPr lang="en-US" sz="2800" b="1" dirty="0" smtClean="0">
                <a:effectLst>
                  <a:outerShdw blurRad="50800" dist="50800" dir="5400000" algn="ctr" rotWithShape="0">
                    <a:srgbClr val="FF0000"/>
                  </a:outerShdw>
                </a:effectLst>
                <a:latin typeface="Times New Roman" pitchFamily="18" charset="0"/>
                <a:cs typeface="Times New Roman" pitchFamily="18" charset="0"/>
              </a:rPr>
              <a:t>Teeth loss due to trauma</a:t>
            </a:r>
          </a:p>
          <a:p>
            <a:endParaRPr lang="en-US" dirty="0"/>
          </a:p>
        </p:txBody>
      </p:sp>
      <p:pic>
        <p:nvPicPr>
          <p:cNvPr id="6146" name="Picture 2" descr="http://www.dentaltraumaguide.org/Pictures/Avulsion/Avulsion1.jpg"/>
          <p:cNvPicPr>
            <a:picLocks noChangeAspect="1" noChangeArrowheads="1"/>
          </p:cNvPicPr>
          <p:nvPr/>
        </p:nvPicPr>
        <p:blipFill>
          <a:blip r:embed="rId2" cstate="print"/>
          <a:srcRect/>
          <a:stretch>
            <a:fillRect/>
          </a:stretch>
        </p:blipFill>
        <p:spPr bwMode="auto">
          <a:xfrm>
            <a:off x="304799" y="1524000"/>
            <a:ext cx="3214685" cy="2057400"/>
          </a:xfrm>
          <a:prstGeom prst="rect">
            <a:avLst/>
          </a:prstGeom>
          <a:noFill/>
        </p:spPr>
      </p:pic>
      <p:pic>
        <p:nvPicPr>
          <p:cNvPr id="6148" name="Picture 4" descr="http://www.dentaltraumaguide.org/Pictures/Avulsion/Avulsion3.jpg"/>
          <p:cNvPicPr>
            <a:picLocks noChangeAspect="1" noChangeArrowheads="1"/>
          </p:cNvPicPr>
          <p:nvPr/>
        </p:nvPicPr>
        <p:blipFill>
          <a:blip r:embed="rId3" cstate="print"/>
          <a:srcRect/>
          <a:stretch>
            <a:fillRect/>
          </a:stretch>
        </p:blipFill>
        <p:spPr bwMode="auto">
          <a:xfrm>
            <a:off x="5638800" y="1524000"/>
            <a:ext cx="3214685" cy="2057400"/>
          </a:xfrm>
          <a:prstGeom prst="rect">
            <a:avLst/>
          </a:prstGeom>
          <a:noFill/>
        </p:spPr>
      </p:pic>
      <p:pic>
        <p:nvPicPr>
          <p:cNvPr id="6150" name="Picture 6" descr="http://www.dentaltraumaguide.org/Pictures/Avulsion/Avulsion2.jpg"/>
          <p:cNvPicPr>
            <a:picLocks noChangeAspect="1" noChangeArrowheads="1"/>
          </p:cNvPicPr>
          <p:nvPr/>
        </p:nvPicPr>
        <p:blipFill>
          <a:blip r:embed="rId4" cstate="print"/>
          <a:srcRect/>
          <a:stretch>
            <a:fillRect/>
          </a:stretch>
        </p:blipFill>
        <p:spPr bwMode="auto">
          <a:xfrm>
            <a:off x="3962400" y="3733800"/>
            <a:ext cx="1219200" cy="2216729"/>
          </a:xfrm>
          <a:prstGeom prst="rect">
            <a:avLst/>
          </a:prstGeom>
          <a:noFill/>
        </p:spPr>
      </p:pic>
      <p:pic>
        <p:nvPicPr>
          <p:cNvPr id="6152" name="Picture 8" descr="http://www.dentaltraumaguide.org/Pictures/Avulsion/Avulsion4.jpg"/>
          <p:cNvPicPr>
            <a:picLocks noChangeAspect="1" noChangeArrowheads="1"/>
          </p:cNvPicPr>
          <p:nvPr/>
        </p:nvPicPr>
        <p:blipFill>
          <a:blip r:embed="rId5" cstate="print"/>
          <a:srcRect/>
          <a:stretch>
            <a:fillRect/>
          </a:stretch>
        </p:blipFill>
        <p:spPr bwMode="auto">
          <a:xfrm>
            <a:off x="990600" y="3733800"/>
            <a:ext cx="1219200" cy="2216729"/>
          </a:xfrm>
          <a:prstGeom prst="rect">
            <a:avLst/>
          </a:prstGeom>
          <a:noFill/>
        </p:spPr>
      </p:pic>
      <p:pic>
        <p:nvPicPr>
          <p:cNvPr id="6154" name="Picture 10" descr="http://www.dentaltraumaguide.org/Pictures/Avulsion/Avulsion5.jpg"/>
          <p:cNvPicPr>
            <a:picLocks noChangeAspect="1" noChangeArrowheads="1"/>
          </p:cNvPicPr>
          <p:nvPr/>
        </p:nvPicPr>
        <p:blipFill>
          <a:blip r:embed="rId6" cstate="print"/>
          <a:srcRect/>
          <a:stretch>
            <a:fillRect/>
          </a:stretch>
        </p:blipFill>
        <p:spPr bwMode="auto">
          <a:xfrm>
            <a:off x="6629400" y="3733800"/>
            <a:ext cx="1785937" cy="2286000"/>
          </a:xfrm>
          <a:prstGeom prst="rect">
            <a:avLst/>
          </a:prstGeom>
          <a:noFill/>
        </p:spPr>
      </p:pic>
      <p:sp>
        <p:nvSpPr>
          <p:cNvPr id="11" name="Rectangle 10"/>
          <p:cNvSpPr/>
          <p:nvPr/>
        </p:nvSpPr>
        <p:spPr>
          <a:xfrm>
            <a:off x="3657600" y="762000"/>
            <a:ext cx="1643014" cy="584775"/>
          </a:xfrm>
          <a:prstGeom prst="rect">
            <a:avLst/>
          </a:prstGeom>
        </p:spPr>
        <p:txBody>
          <a:bodyPr wrap="none">
            <a:spAutoFit/>
          </a:bodyPr>
          <a:lstStyle/>
          <a:p>
            <a:r>
              <a:rPr lang="en-US" sz="3200" b="1" dirty="0" smtClean="0">
                <a:effectLst>
                  <a:outerShdw blurRad="50800" dist="50800" dir="5400000" algn="ctr" rotWithShape="0">
                    <a:srgbClr val="C00000"/>
                  </a:outerShdw>
                </a:effectLst>
                <a:latin typeface="+mj-lt"/>
                <a:ea typeface="+mj-ea"/>
                <a:cs typeface="+mj-cs"/>
              </a:rPr>
              <a:t>Avulsion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effectLst>
            <a:outerShdw blurRad="50800" dist="50800" dir="5400000" algn="ctr" rotWithShape="0">
              <a:srgbClr val="F9F90B"/>
            </a:outerShdw>
          </a:effectLst>
        </p:spPr>
        <p:txBody>
          <a:bodyPr/>
          <a:lstStyle/>
          <a:p>
            <a:pPr algn="ctr"/>
            <a:r>
              <a:rPr lang="en-US" sz="4400" dirty="0" smtClean="0">
                <a:solidFill>
                  <a:srgbClr val="C00000"/>
                </a:solidFill>
              </a:rPr>
              <a:t>Class VI</a:t>
            </a:r>
            <a:br>
              <a:rPr lang="en-US" sz="4400" dirty="0" smtClean="0">
                <a:solidFill>
                  <a:srgbClr val="C00000"/>
                </a:solidFill>
              </a:rPr>
            </a:br>
            <a:endParaRPr lang="en-US" sz="3600" cap="small" dirty="0" smtClean="0"/>
          </a:p>
        </p:txBody>
      </p:sp>
      <p:pic>
        <p:nvPicPr>
          <p:cNvPr id="5122" name="Picture 2" descr="http://www.dentaltraumaguide.org/Pictures/Root%20fracture/root-fracture1.jpg"/>
          <p:cNvPicPr>
            <a:picLocks noChangeAspect="1" noChangeArrowheads="1"/>
          </p:cNvPicPr>
          <p:nvPr/>
        </p:nvPicPr>
        <p:blipFill>
          <a:blip r:embed="rId2" cstate="print"/>
          <a:srcRect/>
          <a:stretch>
            <a:fillRect/>
          </a:stretch>
        </p:blipFill>
        <p:spPr bwMode="auto">
          <a:xfrm>
            <a:off x="304800" y="1600200"/>
            <a:ext cx="3095623" cy="1981200"/>
          </a:xfrm>
          <a:prstGeom prst="rect">
            <a:avLst/>
          </a:prstGeom>
          <a:noFill/>
        </p:spPr>
      </p:pic>
      <p:pic>
        <p:nvPicPr>
          <p:cNvPr id="5124" name="Picture 4" descr="http://www.dentaltraumaguide.org/Pictures/Root%20fracture/root-fracture3.jpg"/>
          <p:cNvPicPr>
            <a:picLocks noChangeAspect="1" noChangeArrowheads="1"/>
          </p:cNvPicPr>
          <p:nvPr/>
        </p:nvPicPr>
        <p:blipFill>
          <a:blip r:embed="rId3" cstate="print"/>
          <a:srcRect/>
          <a:stretch>
            <a:fillRect/>
          </a:stretch>
        </p:blipFill>
        <p:spPr bwMode="auto">
          <a:xfrm>
            <a:off x="304800" y="3962400"/>
            <a:ext cx="3095623" cy="1981200"/>
          </a:xfrm>
          <a:prstGeom prst="rect">
            <a:avLst/>
          </a:prstGeom>
          <a:noFill/>
        </p:spPr>
      </p:pic>
      <p:pic>
        <p:nvPicPr>
          <p:cNvPr id="5126" name="Picture 6" descr="http://www.dentaltraumaguide.org/Pictures/Root%20fracture/root-fracture5.jpg"/>
          <p:cNvPicPr>
            <a:picLocks noChangeAspect="1" noChangeArrowheads="1"/>
          </p:cNvPicPr>
          <p:nvPr/>
        </p:nvPicPr>
        <p:blipFill>
          <a:blip r:embed="rId4" cstate="print"/>
          <a:srcRect/>
          <a:stretch>
            <a:fillRect/>
          </a:stretch>
        </p:blipFill>
        <p:spPr bwMode="auto">
          <a:xfrm>
            <a:off x="3881377" y="2537750"/>
            <a:ext cx="2133600" cy="2731010"/>
          </a:xfrm>
          <a:prstGeom prst="rect">
            <a:avLst/>
          </a:prstGeom>
          <a:noFill/>
        </p:spPr>
      </p:pic>
      <p:pic>
        <p:nvPicPr>
          <p:cNvPr id="5128" name="Picture 8" descr="http://www.dentaltraumaguide.org/Pictures/Root%20fracture/root-fracture2.jpg"/>
          <p:cNvPicPr>
            <a:picLocks noChangeAspect="1" noChangeArrowheads="1"/>
          </p:cNvPicPr>
          <p:nvPr/>
        </p:nvPicPr>
        <p:blipFill>
          <a:blip r:embed="rId5" cstate="print"/>
          <a:srcRect/>
          <a:stretch>
            <a:fillRect/>
          </a:stretch>
        </p:blipFill>
        <p:spPr bwMode="auto">
          <a:xfrm>
            <a:off x="6400800" y="3810000"/>
            <a:ext cx="1295400" cy="2355275"/>
          </a:xfrm>
          <a:prstGeom prst="rect">
            <a:avLst/>
          </a:prstGeom>
          <a:noFill/>
        </p:spPr>
      </p:pic>
      <p:pic>
        <p:nvPicPr>
          <p:cNvPr id="5130" name="Picture 10" descr="http://www.dentaltraumaguide.org/Pictures/Root%20fracture/root-fracture4.jpg"/>
          <p:cNvPicPr>
            <a:picLocks noChangeAspect="1" noChangeArrowheads="1"/>
          </p:cNvPicPr>
          <p:nvPr/>
        </p:nvPicPr>
        <p:blipFill>
          <a:blip r:embed="rId6" cstate="print"/>
          <a:srcRect/>
          <a:stretch>
            <a:fillRect/>
          </a:stretch>
        </p:blipFill>
        <p:spPr bwMode="auto">
          <a:xfrm>
            <a:off x="7696200" y="1524000"/>
            <a:ext cx="1219200" cy="2216729"/>
          </a:xfrm>
          <a:prstGeom prst="rect">
            <a:avLst/>
          </a:prstGeom>
          <a:noFill/>
        </p:spPr>
      </p:pic>
      <p:sp>
        <p:nvSpPr>
          <p:cNvPr id="10" name="Rectangle 9"/>
          <p:cNvSpPr/>
          <p:nvPr/>
        </p:nvSpPr>
        <p:spPr>
          <a:xfrm>
            <a:off x="0" y="6248400"/>
            <a:ext cx="9144000" cy="523220"/>
          </a:xfrm>
          <a:prstGeom prst="rect">
            <a:avLst/>
          </a:prstGeom>
          <a:solidFill>
            <a:schemeClr val="bg2">
              <a:lumMod val="75000"/>
            </a:schemeClr>
          </a:solidFill>
        </p:spPr>
        <p:txBody>
          <a:bodyPr wrap="square">
            <a:spAutoFit/>
          </a:bodyPr>
          <a:lstStyle/>
          <a:p>
            <a:pPr algn="ctr"/>
            <a:r>
              <a:rPr lang="en-US" sz="2800" b="1" dirty="0" smtClean="0">
                <a:effectLst>
                  <a:outerShdw blurRad="50800" dist="50800" dir="5400000" algn="ctr" rotWithShape="0">
                    <a:srgbClr val="C00000"/>
                  </a:outerShdw>
                </a:effectLst>
                <a:latin typeface="+mj-lt"/>
                <a:ea typeface="+mj-ea"/>
                <a:cs typeface="+mj-cs"/>
              </a:rPr>
              <a:t>Fracture of root with or without loss of crown structure</a:t>
            </a:r>
          </a:p>
        </p:txBody>
      </p:sp>
      <p:sp>
        <p:nvSpPr>
          <p:cNvPr id="9" name="Rectangle 8"/>
          <p:cNvSpPr/>
          <p:nvPr/>
        </p:nvSpPr>
        <p:spPr>
          <a:xfrm>
            <a:off x="3352800" y="762000"/>
            <a:ext cx="2589107" cy="584775"/>
          </a:xfrm>
          <a:prstGeom prst="rect">
            <a:avLst/>
          </a:prstGeom>
        </p:spPr>
        <p:txBody>
          <a:bodyPr wrap="none">
            <a:spAutoFit/>
          </a:bodyPr>
          <a:lstStyle/>
          <a:p>
            <a:r>
              <a:rPr lang="en-US" sz="3200" b="1" dirty="0" smtClean="0">
                <a:effectLst>
                  <a:outerShdw blurRad="50800" dist="50800" dir="5400000" algn="ctr" rotWithShape="0">
                    <a:srgbClr val="C00000"/>
                  </a:outerShdw>
                </a:effectLst>
                <a:latin typeface="+mj-lt"/>
                <a:ea typeface="+mj-ea"/>
                <a:cs typeface="+mj-cs"/>
              </a:rPr>
              <a:t>Root Fracture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amond(in)">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799294" cy="582706"/>
          </a:xfrm>
        </p:spPr>
        <p:txBody>
          <a:bodyPr/>
          <a:lstStyle/>
          <a:p>
            <a:pPr algn="ctr"/>
            <a:r>
              <a:rPr lang="en-US" sz="3200" dirty="0" smtClean="0">
                <a:solidFill>
                  <a:schemeClr val="tx1"/>
                </a:solidFill>
                <a:effectLst>
                  <a:outerShdw blurRad="50800" dist="50800" dir="5400000" algn="ctr" rotWithShape="0">
                    <a:srgbClr val="C00000"/>
                  </a:outerShdw>
                </a:effectLst>
              </a:rPr>
              <a:t>Tooth displacement</a:t>
            </a:r>
            <a:endParaRPr lang="en-US" sz="3200" dirty="0">
              <a:solidFill>
                <a:schemeClr val="tx1"/>
              </a:solidFill>
              <a:effectLst>
                <a:outerShdw blurRad="50800" dist="50800" dir="5400000" algn="ctr" rotWithShape="0">
                  <a:srgbClr val="C00000"/>
                </a:outerShdw>
              </a:effectLst>
            </a:endParaRPr>
          </a:p>
        </p:txBody>
      </p:sp>
      <p:pic>
        <p:nvPicPr>
          <p:cNvPr id="4100" name="Picture 4" descr="http://www.dentaltraumaguide.org/Pictures/intrusion/Intrusive-luxation1.jpg"/>
          <p:cNvPicPr>
            <a:picLocks noChangeAspect="1" noChangeArrowheads="1"/>
          </p:cNvPicPr>
          <p:nvPr/>
        </p:nvPicPr>
        <p:blipFill>
          <a:blip r:embed="rId2" cstate="print"/>
          <a:srcRect/>
          <a:stretch>
            <a:fillRect/>
          </a:stretch>
        </p:blipFill>
        <p:spPr bwMode="auto">
          <a:xfrm>
            <a:off x="3276600" y="4267200"/>
            <a:ext cx="2743200" cy="1755649"/>
          </a:xfrm>
          <a:prstGeom prst="rect">
            <a:avLst/>
          </a:prstGeom>
          <a:noFill/>
        </p:spPr>
      </p:pic>
      <p:pic>
        <p:nvPicPr>
          <p:cNvPr id="4102" name="Picture 6" descr="http://www.dentaltraumaguide.org/Pictures/intrusion/Intrusive-luxation4.jpg"/>
          <p:cNvPicPr>
            <a:picLocks noChangeAspect="1" noChangeArrowheads="1"/>
          </p:cNvPicPr>
          <p:nvPr/>
        </p:nvPicPr>
        <p:blipFill>
          <a:blip r:embed="rId3" cstate="print"/>
          <a:srcRect/>
          <a:stretch>
            <a:fillRect/>
          </a:stretch>
        </p:blipFill>
        <p:spPr bwMode="auto">
          <a:xfrm>
            <a:off x="4038600" y="1600200"/>
            <a:ext cx="1215389" cy="2209800"/>
          </a:xfrm>
          <a:prstGeom prst="rect">
            <a:avLst/>
          </a:prstGeom>
          <a:noFill/>
        </p:spPr>
      </p:pic>
      <p:pic>
        <p:nvPicPr>
          <p:cNvPr id="4104" name="Picture 8" descr="http://www.dentaltraumaguide.org/Pictures/Extrusion/Extrusive-luxation4.jpg"/>
          <p:cNvPicPr>
            <a:picLocks noChangeAspect="1" noChangeArrowheads="1"/>
          </p:cNvPicPr>
          <p:nvPr/>
        </p:nvPicPr>
        <p:blipFill>
          <a:blip r:embed="rId4" cstate="print"/>
          <a:srcRect/>
          <a:stretch>
            <a:fillRect/>
          </a:stretch>
        </p:blipFill>
        <p:spPr bwMode="auto">
          <a:xfrm>
            <a:off x="533400" y="1600200"/>
            <a:ext cx="1219200" cy="2216729"/>
          </a:xfrm>
          <a:prstGeom prst="rect">
            <a:avLst/>
          </a:prstGeom>
          <a:noFill/>
        </p:spPr>
      </p:pic>
      <p:sp>
        <p:nvSpPr>
          <p:cNvPr id="9" name="Rectangle 8"/>
          <p:cNvSpPr/>
          <p:nvPr/>
        </p:nvSpPr>
        <p:spPr>
          <a:xfrm>
            <a:off x="3657600" y="0"/>
            <a:ext cx="2111475" cy="769441"/>
          </a:xfrm>
          <a:prstGeom prst="rect">
            <a:avLst/>
          </a:prstGeom>
          <a:effectLst>
            <a:outerShdw blurRad="50800" dist="50800" dir="5400000" algn="ctr" rotWithShape="0">
              <a:srgbClr val="FFFF00"/>
            </a:outerShdw>
          </a:effectLst>
        </p:spPr>
        <p:txBody>
          <a:bodyPr wrap="none">
            <a:spAutoFit/>
          </a:bodyPr>
          <a:lstStyle/>
          <a:p>
            <a:r>
              <a:rPr lang="en-US" sz="4400" b="1" dirty="0" smtClean="0">
                <a:solidFill>
                  <a:srgbClr val="C00000"/>
                </a:solidFill>
                <a:effectLst>
                  <a:innerShdw blurRad="38100">
                    <a:schemeClr val="tx1">
                      <a:lumMod val="85000"/>
                    </a:schemeClr>
                  </a:innerShdw>
                </a:effectLst>
                <a:latin typeface="+mj-lt"/>
                <a:ea typeface="+mj-ea"/>
                <a:cs typeface="+mj-cs"/>
              </a:rPr>
              <a:t>Class VII</a:t>
            </a:r>
          </a:p>
        </p:txBody>
      </p:sp>
      <p:sp>
        <p:nvSpPr>
          <p:cNvPr id="10" name="Rectangle 9"/>
          <p:cNvSpPr/>
          <p:nvPr/>
        </p:nvSpPr>
        <p:spPr>
          <a:xfrm>
            <a:off x="0" y="6172200"/>
            <a:ext cx="9144000" cy="523220"/>
          </a:xfrm>
          <a:prstGeom prst="rect">
            <a:avLst/>
          </a:prstGeom>
          <a:solidFill>
            <a:schemeClr val="bg2">
              <a:lumMod val="75000"/>
            </a:schemeClr>
          </a:solidFill>
        </p:spPr>
        <p:txBody>
          <a:bodyPr wrap="square">
            <a:spAutoFit/>
          </a:bodyPr>
          <a:lstStyle/>
          <a:p>
            <a:r>
              <a:rPr lang="en-US" sz="2800" b="1" dirty="0" smtClean="0">
                <a:effectLst>
                  <a:outerShdw blurRad="50800" dist="50800" dir="5400000" algn="ctr" rotWithShape="0">
                    <a:srgbClr val="C00000"/>
                  </a:outerShdw>
                </a:effectLst>
                <a:latin typeface="+mj-lt"/>
                <a:ea typeface="+mj-ea"/>
                <a:cs typeface="+mj-cs"/>
              </a:rPr>
              <a:t>Displacement of the tooth without fracture of crown or root</a:t>
            </a:r>
          </a:p>
        </p:txBody>
      </p:sp>
      <p:pic>
        <p:nvPicPr>
          <p:cNvPr id="1026" name="Picture 2"/>
          <p:cNvPicPr>
            <a:picLocks noChangeAspect="1" noChangeArrowheads="1"/>
          </p:cNvPicPr>
          <p:nvPr/>
        </p:nvPicPr>
        <p:blipFill>
          <a:blip r:embed="rId5" cstate="print"/>
          <a:srcRect/>
          <a:stretch>
            <a:fillRect/>
          </a:stretch>
        </p:blipFill>
        <p:spPr bwMode="auto">
          <a:xfrm>
            <a:off x="7086600" y="1600200"/>
            <a:ext cx="1564080" cy="220980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plus(in)">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506506"/>
          </a:xfrm>
        </p:spPr>
        <p:txBody>
          <a:bodyPr/>
          <a:lstStyle/>
          <a:p>
            <a:pPr algn="ctr"/>
            <a:r>
              <a:rPr lang="en-US" sz="3200" dirty="0" smtClean="0">
                <a:solidFill>
                  <a:srgbClr val="DD0000"/>
                </a:solidFill>
                <a:effectLst>
                  <a:outerShdw blurRad="50800" dist="50800" dir="5400000" algn="ctr" rotWithShape="0">
                    <a:srgbClr val="C00000"/>
                  </a:outerShdw>
                </a:effectLst>
              </a:rPr>
              <a:t>Fracture of crown en masse </a:t>
            </a:r>
            <a:r>
              <a:rPr lang="en-US" sz="3200" dirty="0" smtClean="0">
                <a:solidFill>
                  <a:schemeClr val="tx1"/>
                </a:solidFill>
                <a:effectLst>
                  <a:outerShdw blurRad="50800" dist="50800" dir="5400000" algn="ctr" rotWithShape="0">
                    <a:srgbClr val="C00000"/>
                  </a:outerShdw>
                </a:effectLst>
              </a:rPr>
              <a:t>or its replacement</a:t>
            </a:r>
            <a:endParaRPr lang="en-US" sz="3200" dirty="0">
              <a:solidFill>
                <a:schemeClr val="tx1"/>
              </a:solidFill>
              <a:effectLst>
                <a:outerShdw blurRad="50800" dist="50800" dir="5400000" algn="ctr" rotWithShape="0">
                  <a:srgbClr val="C00000"/>
                </a:outerShdw>
              </a:effectLst>
            </a:endParaRPr>
          </a:p>
        </p:txBody>
      </p:sp>
      <p:sp>
        <p:nvSpPr>
          <p:cNvPr id="5" name="Rectangle 4"/>
          <p:cNvSpPr/>
          <p:nvPr/>
        </p:nvSpPr>
        <p:spPr>
          <a:xfrm>
            <a:off x="3505200" y="152400"/>
            <a:ext cx="2667000" cy="769441"/>
          </a:xfrm>
          <a:prstGeom prst="rect">
            <a:avLst/>
          </a:prstGeom>
          <a:effectLst>
            <a:outerShdw blurRad="50800" dist="50800" dir="5400000" algn="ctr" rotWithShape="0">
              <a:srgbClr val="FFFF00"/>
            </a:outerShdw>
          </a:effectLst>
        </p:spPr>
        <p:txBody>
          <a:bodyPr wrap="square">
            <a:spAutoFit/>
          </a:bodyPr>
          <a:lstStyle/>
          <a:p>
            <a:r>
              <a:rPr lang="en-US" sz="4400" b="1" dirty="0" smtClean="0">
                <a:solidFill>
                  <a:srgbClr val="C00000"/>
                </a:solidFill>
                <a:effectLst>
                  <a:innerShdw blurRad="38100">
                    <a:schemeClr val="tx1">
                      <a:lumMod val="85000"/>
                    </a:schemeClr>
                  </a:innerShdw>
                </a:effectLst>
                <a:latin typeface="+mj-lt"/>
                <a:ea typeface="+mj-ea"/>
                <a:cs typeface="+mj-cs"/>
              </a:rPr>
              <a:t>Class VIII</a:t>
            </a:r>
          </a:p>
        </p:txBody>
      </p:sp>
      <p:pic>
        <p:nvPicPr>
          <p:cNvPr id="33796" name="Picture 4" descr="http://www.greaterperio.com/editor/assets/1-Fracture%20tooth.png"/>
          <p:cNvPicPr>
            <a:picLocks noChangeAspect="1" noChangeArrowheads="1"/>
          </p:cNvPicPr>
          <p:nvPr/>
        </p:nvPicPr>
        <p:blipFill>
          <a:blip r:embed="rId2"/>
          <a:srcRect/>
          <a:stretch>
            <a:fillRect/>
          </a:stretch>
        </p:blipFill>
        <p:spPr bwMode="auto">
          <a:xfrm>
            <a:off x="2209800" y="2286000"/>
            <a:ext cx="4638675" cy="3057526"/>
          </a:xfrm>
          <a:prstGeom prst="rect">
            <a:avLst/>
          </a:prstGeom>
          <a:noFill/>
        </p:spPr>
      </p:pic>
      <p:sp>
        <p:nvSpPr>
          <p:cNvPr id="8" name="Rectangle 7"/>
          <p:cNvSpPr/>
          <p:nvPr/>
        </p:nvSpPr>
        <p:spPr>
          <a:xfrm>
            <a:off x="0" y="6248400"/>
            <a:ext cx="9144000" cy="461665"/>
          </a:xfrm>
          <a:prstGeom prst="rect">
            <a:avLst/>
          </a:prstGeom>
          <a:solidFill>
            <a:schemeClr val="bg2">
              <a:lumMod val="75000"/>
            </a:schemeClr>
          </a:solidFill>
        </p:spPr>
        <p:txBody>
          <a:bodyPr wrap="square">
            <a:spAutoFit/>
          </a:bodyPr>
          <a:lstStyle/>
          <a:p>
            <a:pPr algn="ctr"/>
            <a:r>
              <a:rPr lang="en-US" sz="2400" b="1" dirty="0" smtClean="0">
                <a:effectLst>
                  <a:outerShdw blurRad="50800" dist="50800" dir="5400000" algn="ctr" rotWithShape="0">
                    <a:srgbClr val="FF0000"/>
                  </a:outerShdw>
                </a:effectLst>
                <a:latin typeface="Times New Roman" pitchFamily="18" charset="0"/>
                <a:cs typeface="Times New Roman" pitchFamily="18" charset="0"/>
              </a:rPr>
              <a:t>Complete fracture of the crown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5200" y="152400"/>
            <a:ext cx="2667000" cy="769441"/>
          </a:xfrm>
          <a:prstGeom prst="rect">
            <a:avLst/>
          </a:prstGeom>
          <a:effectLst>
            <a:outerShdw blurRad="50800" dist="50800" dir="5400000" algn="ctr" rotWithShape="0">
              <a:srgbClr val="FFFF00"/>
            </a:outerShdw>
          </a:effectLst>
        </p:spPr>
        <p:txBody>
          <a:bodyPr wrap="square">
            <a:spAutoFit/>
          </a:bodyPr>
          <a:lstStyle/>
          <a:p>
            <a:r>
              <a:rPr lang="en-US" sz="4400" b="1" dirty="0" smtClean="0">
                <a:solidFill>
                  <a:srgbClr val="C00000"/>
                </a:solidFill>
                <a:effectLst>
                  <a:innerShdw blurRad="38100">
                    <a:schemeClr val="tx1">
                      <a:lumMod val="85000"/>
                    </a:schemeClr>
                  </a:innerShdw>
                </a:effectLst>
                <a:latin typeface="+mj-lt"/>
                <a:ea typeface="+mj-ea"/>
                <a:cs typeface="+mj-cs"/>
              </a:rPr>
              <a:t>Class IX</a:t>
            </a:r>
          </a:p>
        </p:txBody>
      </p:sp>
      <p:sp>
        <p:nvSpPr>
          <p:cNvPr id="6" name="Title 1"/>
          <p:cNvSpPr txBox="1">
            <a:spLocks/>
          </p:cNvSpPr>
          <p:nvPr/>
        </p:nvSpPr>
        <p:spPr>
          <a:xfrm>
            <a:off x="0" y="990600"/>
            <a:ext cx="9144000" cy="506506"/>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50800" dist="50800" dir="5400000" algn="ctr" rotWithShape="0">
                    <a:srgbClr val="C00000"/>
                  </a:outerShdw>
                </a:effectLst>
                <a:uLnTx/>
                <a:uFillTx/>
                <a:latin typeface="+mj-lt"/>
                <a:ea typeface="+mj-ea"/>
                <a:cs typeface="+mj-cs"/>
              </a:rPr>
              <a:t>Injuries to the primary teeth</a:t>
            </a:r>
            <a:endParaRPr kumimoji="0" lang="en-US" sz="3200" b="1" i="0" u="none" strike="noStrike" kern="1200" cap="none" spc="0" normalizeH="0" baseline="0" noProof="0" dirty="0">
              <a:ln>
                <a:noFill/>
              </a:ln>
              <a:solidFill>
                <a:schemeClr val="tx1"/>
              </a:solidFill>
              <a:effectLst>
                <a:outerShdw blurRad="50800" dist="50800" dir="5400000" algn="ctr" rotWithShape="0">
                  <a:srgbClr val="C00000"/>
                </a:outerShdw>
              </a:effectLst>
              <a:uLnTx/>
              <a:uFillTx/>
              <a:latin typeface="+mj-lt"/>
              <a:ea typeface="+mj-ea"/>
              <a:cs typeface="+mj-cs"/>
            </a:endParaRPr>
          </a:p>
        </p:txBody>
      </p:sp>
      <p:pic>
        <p:nvPicPr>
          <p:cNvPr id="29698" name="Picture 2" descr="http://www.dentaltraumaguide.org/Pictures/Primary/EnamelDentinPulp/enamel_dentin_pulp_fracture_front.jpg"/>
          <p:cNvPicPr>
            <a:picLocks noChangeAspect="1" noChangeArrowheads="1"/>
          </p:cNvPicPr>
          <p:nvPr/>
        </p:nvPicPr>
        <p:blipFill>
          <a:blip r:embed="rId2"/>
          <a:srcRect/>
          <a:stretch>
            <a:fillRect/>
          </a:stretch>
        </p:blipFill>
        <p:spPr bwMode="auto">
          <a:xfrm>
            <a:off x="0" y="1600200"/>
            <a:ext cx="3558789" cy="2590800"/>
          </a:xfrm>
          <a:prstGeom prst="rect">
            <a:avLst/>
          </a:prstGeom>
          <a:noFill/>
        </p:spPr>
      </p:pic>
      <p:pic>
        <p:nvPicPr>
          <p:cNvPr id="29701" name="Picture 5"/>
          <p:cNvPicPr>
            <a:picLocks noChangeAspect="1" noChangeArrowheads="1"/>
          </p:cNvPicPr>
          <p:nvPr/>
        </p:nvPicPr>
        <p:blipFill>
          <a:blip r:embed="rId3"/>
          <a:srcRect/>
          <a:stretch>
            <a:fillRect/>
          </a:stretch>
        </p:blipFill>
        <p:spPr bwMode="auto">
          <a:xfrm>
            <a:off x="6019800" y="1600200"/>
            <a:ext cx="3124200" cy="2613392"/>
          </a:xfrm>
          <a:prstGeom prst="rect">
            <a:avLst/>
          </a:prstGeom>
          <a:noFill/>
          <a:ln w="9525">
            <a:noFill/>
            <a:miter lim="800000"/>
            <a:headEnd/>
            <a:tailEnd/>
          </a:ln>
          <a:effectLst/>
        </p:spPr>
      </p:pic>
      <p:pic>
        <p:nvPicPr>
          <p:cNvPr id="29702" name="Picture 6"/>
          <p:cNvPicPr>
            <a:picLocks noChangeAspect="1" noChangeArrowheads="1"/>
          </p:cNvPicPr>
          <p:nvPr/>
        </p:nvPicPr>
        <p:blipFill>
          <a:blip r:embed="rId4"/>
          <a:srcRect/>
          <a:stretch>
            <a:fillRect/>
          </a:stretch>
        </p:blipFill>
        <p:spPr bwMode="auto">
          <a:xfrm>
            <a:off x="3581400" y="3657600"/>
            <a:ext cx="2447925" cy="2494775"/>
          </a:xfrm>
          <a:prstGeom prst="rect">
            <a:avLst/>
          </a:prstGeom>
          <a:noFill/>
          <a:ln w="9525">
            <a:noFill/>
            <a:miter lim="800000"/>
            <a:headEnd/>
            <a:tailEnd/>
          </a:ln>
          <a:effectLst/>
        </p:spPr>
      </p:pic>
      <p:sp>
        <p:nvSpPr>
          <p:cNvPr id="7" name="Rectangle 6"/>
          <p:cNvSpPr/>
          <p:nvPr/>
        </p:nvSpPr>
        <p:spPr>
          <a:xfrm>
            <a:off x="0" y="6248400"/>
            <a:ext cx="9144000" cy="461665"/>
          </a:xfrm>
          <a:prstGeom prst="rect">
            <a:avLst/>
          </a:prstGeom>
          <a:solidFill>
            <a:schemeClr val="bg2">
              <a:lumMod val="75000"/>
            </a:schemeClr>
          </a:solidFill>
        </p:spPr>
        <p:txBody>
          <a:bodyPr wrap="square">
            <a:spAutoFit/>
          </a:bodyPr>
          <a:lstStyle/>
          <a:p>
            <a:pPr algn="ctr"/>
            <a:r>
              <a:rPr lang="en-US" sz="2400" b="1" dirty="0" smtClean="0">
                <a:effectLst>
                  <a:outerShdw blurRad="50800" dist="50800" dir="5400000" algn="ctr" rotWithShape="0">
                    <a:srgbClr val="FF0000"/>
                  </a:outerShdw>
                </a:effectLst>
                <a:latin typeface="Times New Roman" pitchFamily="18" charset="0"/>
                <a:cs typeface="Times New Roman" pitchFamily="18" charset="0"/>
              </a:rPr>
              <a:t>Any injury to the primary tooth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05799" cy="658906"/>
          </a:xfrm>
          <a:effectLst>
            <a:outerShdw blurRad="50800" dist="50800" dir="5400000" algn="ctr" rotWithShape="0">
              <a:srgbClr val="FF0000"/>
            </a:outerShdw>
          </a:effectLst>
        </p:spPr>
        <p:txBody>
          <a:bodyPr/>
          <a:lstStyle/>
          <a:p>
            <a:r>
              <a:rPr lang="en-US" sz="4000" dirty="0" smtClean="0">
                <a:solidFill>
                  <a:srgbClr val="FFFF00"/>
                </a:solidFill>
              </a:rPr>
              <a:t>Treatment of various dental fractures</a:t>
            </a:r>
          </a:p>
        </p:txBody>
      </p:sp>
      <p:pic>
        <p:nvPicPr>
          <p:cNvPr id="31746" name="Picture 2" descr="https://encrypted-tbn1.gstatic.com/images?q=tbn:ANd9GcSzoU_MUGqYirXZUMS2KyZ1dqPxGrKVXnwek0z5GcgQgHzwPIP57w"/>
          <p:cNvPicPr>
            <a:picLocks noChangeAspect="1" noChangeArrowheads="1"/>
          </p:cNvPicPr>
          <p:nvPr/>
        </p:nvPicPr>
        <p:blipFill>
          <a:blip r:embed="rId2"/>
          <a:srcRect/>
          <a:stretch>
            <a:fillRect/>
          </a:stretch>
        </p:blipFill>
        <p:spPr bwMode="auto">
          <a:xfrm>
            <a:off x="2438400" y="1981200"/>
            <a:ext cx="4267200" cy="3587932"/>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324600" cy="735106"/>
          </a:xfrm>
          <a:effectLst>
            <a:outerShdw blurRad="50800" dist="50800" dir="5400000" algn="ctr" rotWithShape="0">
              <a:srgbClr val="FF0000"/>
            </a:outerShdw>
          </a:effectLst>
        </p:spPr>
        <p:txBody>
          <a:bodyPr/>
          <a:lstStyle/>
          <a:p>
            <a:r>
              <a:rPr lang="en-US" sz="2800" dirty="0" smtClean="0">
                <a:solidFill>
                  <a:srgbClr val="FFFF00"/>
                </a:solidFill>
                <a:latin typeface="+mn-lt"/>
                <a:ea typeface="+mn-ea"/>
                <a:cs typeface="+mn-cs"/>
              </a:rPr>
              <a:t>Management of Class 1 fracture</a:t>
            </a:r>
            <a:endParaRPr lang="en-US" sz="2800" dirty="0">
              <a:solidFill>
                <a:srgbClr val="FFFF00"/>
              </a:solidFill>
              <a:latin typeface="+mn-lt"/>
              <a:ea typeface="+mn-ea"/>
              <a:cs typeface="+mn-cs"/>
            </a:endParaRPr>
          </a:p>
        </p:txBody>
      </p:sp>
      <p:pic>
        <p:nvPicPr>
          <p:cNvPr id="62466" name="Picture 2" descr="C:\Documents and Settings\Rajeev\Desktop\D10_i140_L.gif"/>
          <p:cNvPicPr>
            <a:picLocks noChangeAspect="1" noChangeArrowheads="1"/>
          </p:cNvPicPr>
          <p:nvPr/>
        </p:nvPicPr>
        <p:blipFill>
          <a:blip r:embed="rId2"/>
          <a:srcRect/>
          <a:stretch>
            <a:fillRect/>
          </a:stretch>
        </p:blipFill>
        <p:spPr bwMode="auto">
          <a:xfrm>
            <a:off x="7010400" y="1447800"/>
            <a:ext cx="1649730" cy="2094895"/>
          </a:xfrm>
          <a:prstGeom prst="rect">
            <a:avLst/>
          </a:prstGeom>
          <a:noFill/>
        </p:spPr>
      </p:pic>
      <p:pic>
        <p:nvPicPr>
          <p:cNvPr id="62467" name="Picture 3" descr="C:\Documents and Settings\Rajeev\Desktop\D10_i160_L.gif"/>
          <p:cNvPicPr>
            <a:picLocks noChangeAspect="1" noChangeArrowheads="1"/>
          </p:cNvPicPr>
          <p:nvPr/>
        </p:nvPicPr>
        <p:blipFill>
          <a:blip r:embed="rId3"/>
          <a:srcRect/>
          <a:stretch>
            <a:fillRect/>
          </a:stretch>
        </p:blipFill>
        <p:spPr bwMode="auto">
          <a:xfrm>
            <a:off x="6172200" y="4191000"/>
            <a:ext cx="2667000" cy="1637367"/>
          </a:xfrm>
          <a:prstGeom prst="rect">
            <a:avLst/>
          </a:prstGeom>
          <a:noFill/>
        </p:spPr>
      </p:pic>
      <p:sp>
        <p:nvSpPr>
          <p:cNvPr id="8" name="Rectangle 7"/>
          <p:cNvSpPr/>
          <p:nvPr/>
        </p:nvSpPr>
        <p:spPr>
          <a:xfrm>
            <a:off x="0" y="1502688"/>
            <a:ext cx="5867400" cy="4801314"/>
          </a:xfrm>
          <a:prstGeom prst="rect">
            <a:avLst/>
          </a:prstGeom>
        </p:spPr>
        <p:txBody>
          <a:bodyPr wrap="square">
            <a:spAutoFit/>
          </a:bodyPr>
          <a:lstStyle/>
          <a:p>
            <a:pPr>
              <a:buClr>
                <a:srgbClr val="FF0000"/>
              </a:buClr>
              <a:buFont typeface="Bookman Old Style" pitchFamily="18" charset="0"/>
              <a:buChar char="☺"/>
            </a:pPr>
            <a:endParaRPr lang="en-US" dirty="0" smtClean="0"/>
          </a:p>
          <a:p>
            <a:pPr marL="395288" indent="-395288" algn="just">
              <a:buClr>
                <a:srgbClr val="FF0000"/>
              </a:buClr>
              <a:buFont typeface="Bookman Old Style" pitchFamily="18" charset="0"/>
              <a:buChar char="☺"/>
            </a:pPr>
            <a:r>
              <a:rPr lang="en-US" dirty="0" smtClean="0"/>
              <a:t>If a tooth fragment is available, it can be bonded to the tooth.</a:t>
            </a:r>
          </a:p>
          <a:p>
            <a:pPr algn="just">
              <a:buClr>
                <a:srgbClr val="FF0000"/>
              </a:buClr>
              <a:buFont typeface="Bookman Old Style" pitchFamily="18" charset="0"/>
              <a:buChar char="☺"/>
            </a:pPr>
            <a:endParaRPr lang="en-US" dirty="0" smtClean="0"/>
          </a:p>
          <a:p>
            <a:pPr marL="395288" indent="-395288" algn="just">
              <a:buClr>
                <a:srgbClr val="FF0000"/>
              </a:buClr>
              <a:buFont typeface="Bookman Old Style" pitchFamily="18" charset="0"/>
              <a:buChar char="☺"/>
            </a:pPr>
            <a:r>
              <a:rPr lang="en-US" dirty="0" smtClean="0"/>
              <a:t>In many cases no immediate treatment is needed other than smoothing of sharp fracture edges. The fracture can be left for later restoration which in most cases will consist of augmentation with composite resin material.</a:t>
            </a:r>
          </a:p>
          <a:p>
            <a:pPr algn="just">
              <a:buClr>
                <a:srgbClr val="FF0000"/>
              </a:buClr>
              <a:buFont typeface="Bookman Old Style" pitchFamily="18" charset="0"/>
              <a:buChar char="☺"/>
            </a:pPr>
            <a:endParaRPr lang="en-US" dirty="0" smtClean="0"/>
          </a:p>
          <a:p>
            <a:pPr marL="341313" indent="-341313" algn="just">
              <a:buClr>
                <a:srgbClr val="FF0000"/>
              </a:buClr>
              <a:buFont typeface="Bookman Old Style" pitchFamily="18" charset="0"/>
              <a:buChar char="☺"/>
            </a:pPr>
            <a:r>
              <a:rPr lang="en-US" dirty="0" smtClean="0"/>
              <a:t>Grinding or restoration with composite resin depending on the extent and location of the fracture.</a:t>
            </a:r>
          </a:p>
          <a:p>
            <a:pPr algn="just">
              <a:buClr>
                <a:srgbClr val="FF0000"/>
              </a:buClr>
              <a:buFont typeface="Bookman Old Style" pitchFamily="18" charset="0"/>
              <a:buChar char="☺"/>
            </a:pPr>
            <a:endParaRPr lang="en-US" dirty="0" smtClean="0"/>
          </a:p>
          <a:p>
            <a:pPr marL="341313" indent="-341313" algn="just">
              <a:buClr>
                <a:srgbClr val="FF0000"/>
              </a:buClr>
              <a:buFont typeface="Bookman Old Style" pitchFamily="18" charset="0"/>
              <a:buChar char="☺"/>
            </a:pPr>
            <a:r>
              <a:rPr lang="en-US" dirty="0" smtClean="0"/>
              <a:t>Clinical and radiographic control at 6-8 weeks    and 1 year.</a:t>
            </a:r>
          </a:p>
          <a:p>
            <a:pPr>
              <a:buClr>
                <a:schemeClr val="accent1"/>
              </a:buClr>
              <a:buFont typeface="Wingdings" pitchFamily="2" charset="2"/>
              <a:buChar char="v"/>
            </a:pPr>
            <a:endParaRPr lang="en-US"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447800"/>
            <a:ext cx="8382000" cy="5105400"/>
          </a:xfrm>
        </p:spPr>
        <p:txBody>
          <a:bodyPr>
            <a:normAutofit/>
          </a:bodyPr>
          <a:lstStyle/>
          <a:p>
            <a:r>
              <a:rPr lang="en-US" dirty="0" smtClean="0"/>
              <a:t>If a tooth fragment is available, it can be bonded to the tooth. Otherwise perform a </a:t>
            </a:r>
            <a:r>
              <a:rPr lang="en-US" u="sng" dirty="0" smtClean="0"/>
              <a:t>provisional treatment</a:t>
            </a:r>
            <a:r>
              <a:rPr lang="en-US" dirty="0" smtClean="0"/>
              <a:t> by covering the exposed dentin with glass-</a:t>
            </a:r>
            <a:r>
              <a:rPr lang="en-US" dirty="0" err="1" smtClean="0"/>
              <a:t>ionomer</a:t>
            </a:r>
            <a:r>
              <a:rPr lang="en-US" dirty="0" smtClean="0"/>
              <a:t> or a permanent restoration using a bonding agent and composite resin.</a:t>
            </a:r>
          </a:p>
          <a:p>
            <a:r>
              <a:rPr lang="en-US" dirty="0" smtClean="0"/>
              <a:t>The </a:t>
            </a:r>
            <a:r>
              <a:rPr lang="en-US" u="sng" dirty="0" smtClean="0"/>
              <a:t>definitive treatment</a:t>
            </a:r>
            <a:r>
              <a:rPr lang="en-US" dirty="0" smtClean="0"/>
              <a:t> for the fractured crown is restoration with accepted dental restorative materials.</a:t>
            </a:r>
          </a:p>
          <a:p>
            <a:r>
              <a:rPr lang="en-US" dirty="0" smtClean="0"/>
              <a:t>Radiograph of lip or cheek lacerations to search for tooth fragments or foreign material</a:t>
            </a:r>
          </a:p>
          <a:p>
            <a:r>
              <a:rPr lang="en-US" cap="small" dirty="0" smtClean="0"/>
              <a:t>Follow-up</a:t>
            </a:r>
          </a:p>
          <a:p>
            <a:r>
              <a:rPr lang="en-US" dirty="0" smtClean="0"/>
              <a:t>Clinical and radiographic control at 6-8 weeks and 1 year</a:t>
            </a:r>
          </a:p>
          <a:p>
            <a:endParaRPr lang="en-US" dirty="0"/>
          </a:p>
        </p:txBody>
      </p:sp>
      <p:sp>
        <p:nvSpPr>
          <p:cNvPr id="4" name="Title 1"/>
          <p:cNvSpPr txBox="1">
            <a:spLocks/>
          </p:cNvSpPr>
          <p:nvPr/>
        </p:nvSpPr>
        <p:spPr>
          <a:xfrm>
            <a:off x="1524000" y="381000"/>
            <a:ext cx="6324600" cy="735106"/>
          </a:xfrm>
          <a:prstGeom prst="rect">
            <a:avLst/>
          </a:prstGeom>
          <a:effectLst>
            <a:outerShdw blurRad="50800" dist="50800" dir="5400000" algn="ctr" rotWithShape="0">
              <a:srgbClr val="FF0000"/>
            </a:outerShdw>
          </a:effectLst>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innerShdw blurRad="38100">
                    <a:schemeClr val="tx1">
                      <a:lumMod val="85000"/>
                    </a:schemeClr>
                  </a:innerShdw>
                </a:effectLst>
                <a:uLnTx/>
                <a:uFillTx/>
                <a:latin typeface="+mn-lt"/>
                <a:ea typeface="+mn-ea"/>
                <a:cs typeface="+mn-cs"/>
              </a:rPr>
              <a:t>Management of Class 2 fracture</a:t>
            </a:r>
            <a:endParaRPr kumimoji="0" lang="en-US" sz="2800" b="1" i="0" u="none" strike="noStrike" kern="1200" cap="none" spc="0" normalizeH="0" baseline="0" noProof="0" dirty="0">
              <a:ln>
                <a:noFill/>
              </a:ln>
              <a:solidFill>
                <a:srgbClr val="FFFF00"/>
              </a:solidFill>
              <a:effectLst>
                <a:innerShdw blurRad="38100">
                  <a:schemeClr val="tx1">
                    <a:lumMod val="85000"/>
                  </a:schemeClr>
                </a:innerShdw>
              </a:effectLst>
              <a:uLnTx/>
              <a:uFillTx/>
              <a:latin typeface="+mn-lt"/>
              <a:ea typeface="+mn-ea"/>
              <a:cs typeface="+mn-cs"/>
            </a:endParaRPr>
          </a:p>
        </p:txBody>
      </p:sp>
      <p:pic>
        <p:nvPicPr>
          <p:cNvPr id="32770" name="Picture 2" descr="https://encrypted-tbn0.gstatic.com/images?q=tbn:ANd9GcR7OOHoQ9W27Yep9ho9ZWIsS7viC-n514snRcjaHNVlHN3iY_Dn"/>
          <p:cNvPicPr>
            <a:picLocks noChangeAspect="1" noChangeArrowheads="1"/>
          </p:cNvPicPr>
          <p:nvPr/>
        </p:nvPicPr>
        <p:blipFill>
          <a:blip r:embed="rId2"/>
          <a:srcRect/>
          <a:stretch>
            <a:fillRect/>
          </a:stretch>
        </p:blipFill>
        <p:spPr bwMode="auto">
          <a:xfrm>
            <a:off x="7623175" y="304800"/>
            <a:ext cx="1520825" cy="1139151"/>
          </a:xfrm>
          <a:prstGeom prst="rect">
            <a:avLst/>
          </a:prstGeom>
          <a:noFill/>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6705600" cy="658906"/>
          </a:xfrm>
          <a:effectLst>
            <a:outerShdw blurRad="50800" dist="50800" dir="5400000" algn="ctr" rotWithShape="0">
              <a:srgbClr val="FF0000"/>
            </a:outerShdw>
          </a:effectLst>
        </p:spPr>
        <p:txBody>
          <a:bodyPr/>
          <a:lstStyle/>
          <a:p>
            <a:r>
              <a:rPr lang="en-US" sz="2800" dirty="0" smtClean="0">
                <a:solidFill>
                  <a:srgbClr val="FFFF00"/>
                </a:solidFill>
                <a:latin typeface="+mn-lt"/>
                <a:ea typeface="+mn-ea"/>
                <a:cs typeface="+mn-cs"/>
              </a:rPr>
              <a:t>  </a:t>
            </a:r>
            <a:r>
              <a:rPr lang="en-US" sz="2400" dirty="0" smtClean="0">
                <a:solidFill>
                  <a:srgbClr val="FFFF00"/>
                </a:solidFill>
                <a:latin typeface="+mn-lt"/>
                <a:ea typeface="+mn-ea"/>
                <a:cs typeface="+mn-cs"/>
              </a:rPr>
              <a:t>Management of class III fracture</a:t>
            </a:r>
            <a:endParaRPr lang="en-US" sz="2800" dirty="0">
              <a:solidFill>
                <a:srgbClr val="FFFF00"/>
              </a:solidFill>
              <a:latin typeface="+mn-lt"/>
              <a:ea typeface="+mn-ea"/>
              <a:cs typeface="+mn-cs"/>
            </a:endParaRPr>
          </a:p>
        </p:txBody>
      </p:sp>
      <p:sp>
        <p:nvSpPr>
          <p:cNvPr id="9218" name="AutoShape 2" descr="data:image/jpeg;base64,/9j/4AAQSkZJRgABAQAAAQABAAD/2wCEAAkGBxQSEhQUEhQWFRQVFxcUFBQYFBQUFRQXFRUXFxcUFxQYHCggGBolHBUUITEhJSkrLi4uFx8zODMsNygtLisBCgoKDg0OGhAQFywcHBwsLCwsLCwsLCwsLCwsLCwsLCwrLCwsLCwsLCwsLCwsLCwsLCwsMzcrLCw3LCwsNysrLP/AABEIAKAA8AMBIgACEQEDEQH/xAAbAAACAwEBAQAAAAAAAAAAAAADBAECBQYAB//EADwQAAEDAgMFBwICCAcBAAAAAAEAAhEDIQQSMQVBUWFxBhMigZGh8LHBMtEUM0JicoLh8SNSU5KissIH/8QAGQEAAwEBAQAAAAAAAAAAAAAAAAECAwQF/8QAJBEAAgICAgIBBQEAAAAAAAAAAAECEQMhBBIxUSITMkFhcRT/2gAMAwEAAhEDEQA/AMkVpVhUWY58HrdW75Qe00Ptr+SE597JNz1PfoH/AAaL+KpTfZBa6UNtSyAG3GxQWu5fVDbUU25x8sgLLv47igvdCJOmqmGwJ87fOaGxJsAa+9HY6QLamx58F7KzgmcHh85cGgCG5jmeGCBzO+6lWDdCznlSDE3jd85JnGYGrTDO8aW943O3dmad+nyyWIEQWmOv3hNsE7Vohz90qGnVMlmVpLrPBgsIIcDznTf8Nh1wQBDTJEt5yLEcRMjyTCz1S94+RopZxQ6ZECPNS4ppitkvPhkT+LyghDapkeX91Zp+dP7osXZlSFGT+vJEBHz5ZEtuuiybYEUipYzU8ojinMNTBnNMcAQHEkGNdwMT1RKeFS2wv2I91O7+iIKRWpTwso4wSKIeSKMF1BBfQXROwKXqYAooazI551KFRwPE+pWrXw0JWoyyXU2Ukwbr/VVCrkJVTTKXYpRYTvIOvpvUOe3cEPIitppW2V0I708FNzKMaaJTp3RsfWPoWDCitopnu0anRTSE2hQUERmGWthsETHw+i0qGxj7b/y+apmMs8YnONwclFZguS67DbOa10lodG52mm+IlGo7PY2+XNyJP2TSZzy5aOZc55pNpOgsa4uZYZml34odwNrcglDhYOkjWL35WXZswDLS2YmbkZp06JZ+yhfxbrCNeUhVREeTExKmIZVnvWEPcSS8GWgmSPBEgSbwd2i9XwDW4d5YWk5qdXLnBew+JpkZYezzBGa6PicCQfkrMq0iNyLN4VKqYs6mwhvhgtgEiCH6nMQeceSXxWGYCQwktGhcACeJLQTHSU07ooIva+/hp9FJ0oW/RBmiYBEi4cQDoJsJ46IbbtyECJLpjxXAETw8It14rUpvZBDhADfwz+J5kB2lgAbjgEp3d4jkihr9lqp7wy7WGtHABrYiPIfCmGYb5qq0mLawODmEHPll1QrhsHO5alDZw324W9lo0KAEW3JhrEHnzzNiTcKIAA4yb3mLcOPqrjDDh7JzKvZUzByYnUoparQWm5qC9ibBSZy208EB4gNNVgvuu0xlJcliGZXEeim9nocedqgzMFyQ6+EXSNw6FiMJKgqGd2cg+nBhWYtHFYa/NJZIQd8WpI8jsCExEaUwYxTC09n4SbrLo6rqNnMgCyaOTkS6oewtENFky1qrTajhWeXJkBqtlVgFMIIsrlVS1FhSgLFnsmxEhZO0NmCJb59St0tQ5IMhJmkMji7Rw1ahBStQLqNsYSfGPMDd05Lm64Us9bDk7oCypuImx996vTCXkym6ATTN5Kh7A0JK6ilhsoHw+izti0Iud1/NbNNB5PIyW6JaxXDVLVZM47KwoIVoUFAgbkJwRihOSGI4hi5TblOCD5Lrqy53btPwk8FDZ1YJUzbpsV+7RaYRg1CM+xh7QwErBr4ct1Xb1KazMbggQhnXh5FaZybgqhPYnDwUrCD0FJNBsI3xAdF1+FYuU2f+MdV1mGKaODlsdpo4QGFGBWiPOYRpXlDSplBJK9Kgvn81EoA84obkRxQnFJlIBVbqFzO1cJlPJdNUKQ2lRzNUs6cGTrI48sunsDSv9ECuyDC2Nj0JMndZTZ6OXJULNzDMytATbCl2owKo8iTsOCplDA91aUzMmV4lQocUAVchEojyhEoYCtVZG0aeZpHEFbFVZmKWbNYM1KQRwEGnuR2pxEySFR1JEClMVmPjtnZpjd7LnsVgi0rtnBJ4zCB6KOrFyHHTOQw9nt6rrMMVgVMIW1GmLZlt0CoT2VyZKWzQpo7SlGOR2uWqOFhgvEqgcoc+ExBAV5okqjOkb9UQnh85poGMU8KHTfRKVqZCdwdS+sc9SE0cOHuy6B1gdbjkrpNEXTOfchv1hGqiJS1QrFmqZz20sORUAAEHetrZ1OBCBtBt2OgGDvTOE0WK+46Zzbgh0I9BhLgBqTYJcuWlsdgdU8QBADjHGBu5rdeTmb0VqUiGg8ZAvwPBCT2NA7qkWzl8Rg66ifJIlOSITPLxXpUOKQyrghFXehkoEL1lmYpaVQrPxJUs0iadNMNS9HRMNKmIMuF4rwUqySiqQiEKMqpBZj4tlgeCpRcncXTsVnNWVUza7Q/TejtekqTSmGrVGTQyXKzHIIK53bPbChRJaDncLEMh0dXTHuh6BRbOtokG2YN5nRAe+Iuvn9fthTqRLng+nuNUue0DCf1gk3k5pHmVDm/RqsH7PpIxEQtA7WcQJtG/evnFHaVQQW1gQdAS0j3WthduEWqNj95tx6bvdVGckTLAdNtIXzDRwkTrdZryr0ca1zLEHgQh1agTe9maVaAYq7T6+iJhTYH5xVGmQVfAnwdLeixlH5Wa38Ro6rW2CR3oneCOGoKyVrbBozWZPVaxWzFjGNBbTpNNiA4x/NpyWeFsdpW+NvT7rLa5W1shFWtUlikLyOqCwZZdUqUeabLUOvTsr6E9jMqBI4lq0KoWfiVm4msWPYYplpSeHTbVkkymwoVlRpVgVokTYxgqQc8A75jruXq7BmMCBuHDkhUnlpBGouPJam06Uw4WB+4Do/5LWK0ZydMyK9LVc5tah4Hef0XVVQIWFtmn4H9D9Fllga4pbPizKrmklrnNJ1IcQT1IWjQ7QYpkZa9S1rnN/wBgVmQrQg66HNo7WrYj9dUc4f5Zhv8AtFj1ISMK2VTlQOgcL0K5aqoCijmItKs9v4XOHRxCqvICja2T2lq0XAuOdn7TbAkcjx66wvouExTarQ5jgWm4O4/kV8hhP7I2tUwzpZdp/Ew6O/I80vBMoWfWGMPrZXwX7Q3zMdf7LLZtug5geKrQIDiC4AiTFxuM2R9mbSp1axFNwcAIJGkmDATnWjBRezbp7ls7DH+JM6LFWhs3EZHgnnK0ic8hna1XPU4RZLObCDVqySeZUGoqbQlZbOqkqrVGqzZQV1f2Qq9fMLeqtUbYJYiAZCt2Too51khiXJkuSte6l+C15G6GibplJ4dMU9UkhtjLRw1XsygKFVEWFpvW9TIfSHNpHRzLj2XPtC2dj1A2Wus1w9DpKqJMhLLIlYu1h4SOIW0yrBLTuWVtywJ4An0RkVx0PE/kfDC26vkXlZoWJ6qRAarZVbKrIKoGGKhppgBSQgdCppqoYmXBVhIXUHkUZURehA6B5F1fYCpFV7eQd7wfsuZAWv2WxIp4hs6O8HmdPdTImcbiz6fSfKfaVk0HrRY+Qt47PLkSQoceCISqhl0NCTKsUU3fVMU6fJS8ABLqHYHVqWUtEhVFIkdU+3CQFrFWRJ0ZOKYlO6BWvXwxvOizaxABRJDTC0KIiURrLrNo19E3SrpaG00PNZZVy3VGYpVdUQ6Eg5EKDXnXTkljWurZxKkYenvWD2yxuTDPO8jKOrrLeBK+df8A0LaIfUbSaZDLu/iOg9J9UTdKjbBDtNHGgIrQqkqWlYHq0SrhqhoV4QMgNUkKwUkJgBIVCjQqOCABkKFdQWpDo8FMLwClAqO87N7ebVaGvIFQWMmM/Mc+S6qk7+6+Mlq6HZ/a+tSaGua2oBYEktNuY1TUqOTLxr3E+mMcnKbwN11xGzO2lF4/xZpO4GXN6hwH1C6DCbZoPu2tTP8AO0fUrWMzilhkvwbjEtTpAoDtosAu9oHN7fzWZiO02Gp61mTwBzfRU5IhY5ejogdwXm4q5HBciO2uF/1fVrgs7aXbqi1p7qaj91i1vmT9kfVQ/wDPJnU7b26ym2XuDW8ePIcVxNXtpRvAff8Ad/quK2jj6ld+eo7Md3ADgBuShKznNyOuGCMUd3sHtQyqA2oQx/M2d0K6hrl8RaVrYHbFamIZUcBwmR7qU2vASxpn2Cm+ER7pC+YUu02IH7f/ABCKe1OJiM4H8oT7MzWHZ9Le8NEuIaBvJgBZ1ftPhaetTN/CC73C+Z4zH1Kv6x7ncJNh5JdzkuzN48dfk7navb0kFtBhbu7x0SOjeK4l7ySSTJNyTqTxQ5Xgk3Z0wxxj4CQvALwUSkWXBVwUNeBRY6DLxKFmU5kWMvKqQolUeTFtdyBMC2tGcuNmmNOQM+6nEVSA7LEtuQZ0g6eirVpS143u9JgD7IVSm8lxBaMwg6nSfzT0YSckqRf9KBaZJBDQ4wNJ3iUR2MaDF7GCYMAnifNKVMI4zBAlgaddyscKYcLQ5weTJnUEjROkZOWRIINoNuHTIJEAE6GFQY9uZ0k5YaW2POfsgnBOzOIIuZvP+aR9lb9COUtkXDRP8M+10UhJ5X4Cfp7ZO4ASbEGZ0hS7GttqbxoZEydNdyBWwjnT+ESAIAO4ypZhiDIyi4NpiwcP/XsjQqy+jxxbcwiSDM+E2iLAQpbi9JBuJsD9EN2DO4iznEaz4oG7oqvwhIbBEhsb/aEaJuSDNxQkg7jAsVU4tvPrB+qq1rhNxeDz3D7KjMM4gMEG9tZ4p0g7ySCOxTefofm5XwrhUcGt1JjQ8z9ithvY2s9pLnMBcWkfi0AcOH7w9FqbM2A+jWL5px3wqAS4kACqMtxf9aP9qBfUk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data:image/jpeg;base64,/9j/4AAQSkZJRgABAQAAAQABAAD/2wCEAAkGBxQSEhQUEhQWFRQVFxcUFBQYFBQUFRQXFRUXFxcUFxQYHCggGBolHBUUITEhJSkrLi4uFx8zODMsNygtLisBCgoKDg0OGhAQFywcHBwsLCwsLCwsLCwsLCwsLCwsLCwrLCwsLCwsLCwsLCwsLCwsLCwsMzcrLCw3LCwsNysrLP/AABEIAKAA8AMBIgACEQEDEQH/xAAbAAACAwEBAQAAAAAAAAAAAAADBAECBQYAB//EADwQAAEDAgMFBwICCAcBAAAAAAEAAhEDIQQSMQVBUWFxBhMigZGh8LHBMtEUM0JicoLh8SNSU5KissIH/8QAGQEAAwEBAQAAAAAAAAAAAAAAAAECAwQF/8QAJBEAAgICAgIBBQEAAAAAAAAAAAECEQMhBBIxUSITMkFhcRT/2gAMAwEAAhEDEQA/AMkVpVhUWY58HrdW75Qe00Ptr+SE597JNz1PfoH/AAaL+KpTfZBa6UNtSyAG3GxQWu5fVDbUU25x8sgLLv47igvdCJOmqmGwJ87fOaGxJsAa+9HY6QLamx58F7KzgmcHh85cGgCG5jmeGCBzO+6lWDdCznlSDE3jd85JnGYGrTDO8aW943O3dmad+nyyWIEQWmOv3hNsE7Vohz90qGnVMlmVpLrPBgsIIcDznTf8Nh1wQBDTJEt5yLEcRMjyTCz1S94+RopZxQ6ZECPNS4ppitkvPhkT+LyghDapkeX91Zp+dP7osXZlSFGT+vJEBHz5ZEtuuiybYEUipYzU8ojinMNTBnNMcAQHEkGNdwMT1RKeFS2wv2I91O7+iIKRWpTwso4wSKIeSKMF1BBfQXROwKXqYAooazI551KFRwPE+pWrXw0JWoyyXU2Ukwbr/VVCrkJVTTKXYpRYTvIOvpvUOe3cEPIitppW2V0I708FNzKMaaJTp3RsfWPoWDCitopnu0anRTSE2hQUERmGWthsETHw+i0qGxj7b/y+apmMs8YnONwclFZguS67DbOa10lodG52mm+IlGo7PY2+XNyJP2TSZzy5aOZc55pNpOgsa4uZYZml34odwNrcglDhYOkjWL35WXZswDLS2YmbkZp06JZ+yhfxbrCNeUhVREeTExKmIZVnvWEPcSS8GWgmSPBEgSbwd2i9XwDW4d5YWk5qdXLnBew+JpkZYezzBGa6PicCQfkrMq0iNyLN4VKqYs6mwhvhgtgEiCH6nMQeceSXxWGYCQwktGhcACeJLQTHSU07ooIva+/hp9FJ0oW/RBmiYBEi4cQDoJsJ46IbbtyECJLpjxXAETw8It14rUpvZBDhADfwz+J5kB2lgAbjgEp3d4jkihr9lqp7wy7WGtHABrYiPIfCmGYb5qq0mLawODmEHPll1QrhsHO5alDZw324W9lo0KAEW3JhrEHnzzNiTcKIAA4yb3mLcOPqrjDDh7JzKvZUzByYnUoparQWm5qC9ibBSZy208EB4gNNVgvuu0xlJcliGZXEeim9nocedqgzMFyQ6+EXSNw6FiMJKgqGd2cg+nBhWYtHFYa/NJZIQd8WpI8jsCExEaUwYxTC09n4SbrLo6rqNnMgCyaOTkS6oewtENFky1qrTajhWeXJkBqtlVgFMIIsrlVS1FhSgLFnsmxEhZO0NmCJb59St0tQ5IMhJmkMji7Rw1ahBStQLqNsYSfGPMDd05Lm64Us9bDk7oCypuImx996vTCXkym6ATTN5Kh7A0JK6ilhsoHw+izti0Iud1/NbNNB5PIyW6JaxXDVLVZM47KwoIVoUFAgbkJwRihOSGI4hi5TblOCD5Lrqy53btPwk8FDZ1YJUzbpsV+7RaYRg1CM+xh7QwErBr4ct1Xb1KazMbggQhnXh5FaZybgqhPYnDwUrCD0FJNBsI3xAdF1+FYuU2f+MdV1mGKaODlsdpo4QGFGBWiPOYRpXlDSplBJK9Kgvn81EoA84obkRxQnFJlIBVbqFzO1cJlPJdNUKQ2lRzNUs6cGTrI48sunsDSv9ECuyDC2Nj0JMndZTZ6OXJULNzDMytATbCl2owKo8iTsOCplDA91aUzMmV4lQocUAVchEojyhEoYCtVZG0aeZpHEFbFVZmKWbNYM1KQRwEGnuR2pxEySFR1JEClMVmPjtnZpjd7LnsVgi0rtnBJ4zCB6KOrFyHHTOQw9nt6rrMMVgVMIW1GmLZlt0CoT2VyZKWzQpo7SlGOR2uWqOFhgvEqgcoc+ExBAV5okqjOkb9UQnh85poGMU8KHTfRKVqZCdwdS+sc9SE0cOHuy6B1gdbjkrpNEXTOfchv1hGqiJS1QrFmqZz20sORUAAEHetrZ1OBCBtBt2OgGDvTOE0WK+46Zzbgh0I9BhLgBqTYJcuWlsdgdU8QBADjHGBu5rdeTmb0VqUiGg8ZAvwPBCT2NA7qkWzl8Rg66ifJIlOSITPLxXpUOKQyrghFXehkoEL1lmYpaVQrPxJUs0iadNMNS9HRMNKmIMuF4rwUqySiqQiEKMqpBZj4tlgeCpRcncXTsVnNWVUza7Q/TejtekqTSmGrVGTQyXKzHIIK53bPbChRJaDncLEMh0dXTHuh6BRbOtokG2YN5nRAe+Iuvn9fthTqRLng+nuNUue0DCf1gk3k5pHmVDm/RqsH7PpIxEQtA7WcQJtG/evnFHaVQQW1gQdAS0j3WthduEWqNj95tx6bvdVGckTLAdNtIXzDRwkTrdZryr0ca1zLEHgQh1agTe9maVaAYq7T6+iJhTYH5xVGmQVfAnwdLeixlH5Wa38Ro6rW2CR3oneCOGoKyVrbBozWZPVaxWzFjGNBbTpNNiA4x/NpyWeFsdpW+NvT7rLa5W1shFWtUlikLyOqCwZZdUqUeabLUOvTsr6E9jMqBI4lq0KoWfiVm4msWPYYplpSeHTbVkkymwoVlRpVgVokTYxgqQc8A75jruXq7BmMCBuHDkhUnlpBGouPJam06Uw4WB+4Do/5LWK0ZydMyK9LVc5tah4Hef0XVVQIWFtmn4H9D9Fllga4pbPizKrmklrnNJ1IcQT1IWjQ7QYpkZa9S1rnN/wBgVmQrQg66HNo7WrYj9dUc4f5Zhv8AtFj1ISMK2VTlQOgcL0K5aqoCijmItKs9v4XOHRxCqvICja2T2lq0XAuOdn7TbAkcjx66wvouExTarQ5jgWm4O4/kV8hhP7I2tUwzpZdp/Ew6O/I80vBMoWfWGMPrZXwX7Q3zMdf7LLZtug5geKrQIDiC4AiTFxuM2R9mbSp1axFNwcAIJGkmDATnWjBRezbp7ls7DH+JM6LFWhs3EZHgnnK0ic8hna1XPU4RZLObCDVqySeZUGoqbQlZbOqkqrVGqzZQV1f2Qq9fMLeqtUbYJYiAZCt2Too51khiXJkuSte6l+C15G6GibplJ4dMU9UkhtjLRw1XsygKFVEWFpvW9TIfSHNpHRzLj2XPtC2dj1A2Wus1w9DpKqJMhLLIlYu1h4SOIW0yrBLTuWVtywJ4An0RkVx0PE/kfDC26vkXlZoWJ6qRAarZVbKrIKoGGKhppgBSQgdCppqoYmXBVhIXUHkUZURehA6B5F1fYCpFV7eQd7wfsuZAWv2WxIp4hs6O8HmdPdTImcbiz6fSfKfaVk0HrRY+Qt47PLkSQoceCISqhl0NCTKsUU3fVMU6fJS8ABLqHYHVqWUtEhVFIkdU+3CQFrFWRJ0ZOKYlO6BWvXwxvOizaxABRJDTC0KIiURrLrNo19E3SrpaG00PNZZVy3VGYpVdUQ6Eg5EKDXnXTkljWurZxKkYenvWD2yxuTDPO8jKOrrLeBK+df8A0LaIfUbSaZDLu/iOg9J9UTdKjbBDtNHGgIrQqkqWlYHq0SrhqhoV4QMgNUkKwUkJgBIVCjQqOCABkKFdQWpDo8FMLwClAqO87N7ebVaGvIFQWMmM/Mc+S6qk7+6+Mlq6HZ/a+tSaGua2oBYEktNuY1TUqOTLxr3E+mMcnKbwN11xGzO2lF4/xZpO4GXN6hwH1C6DCbZoPu2tTP8AO0fUrWMzilhkvwbjEtTpAoDtosAu9oHN7fzWZiO02Gp61mTwBzfRU5IhY5ejogdwXm4q5HBciO2uF/1fVrgs7aXbqi1p7qaj91i1vmT9kfVQ/wDPJnU7b26ym2XuDW8ePIcVxNXtpRvAff8Ad/quK2jj6ld+eo7Md3ADgBuShKznNyOuGCMUd3sHtQyqA2oQx/M2d0K6hrl8RaVrYHbFamIZUcBwmR7qU2vASxpn2Cm+ER7pC+YUu02IH7f/ABCKe1OJiM4H8oT7MzWHZ9Le8NEuIaBvJgBZ1ftPhaetTN/CC73C+Z4zH1Kv6x7ncJNh5JdzkuzN48dfk7navb0kFtBhbu7x0SOjeK4l7ySSTJNyTqTxQ5Xgk3Z0wxxj4CQvALwUSkWXBVwUNeBRY6DLxKFmU5kWMvKqQolUeTFtdyBMC2tGcuNmmNOQM+6nEVSA7LEtuQZ0g6eirVpS143u9JgD7IVSm8lxBaMwg6nSfzT0YSckqRf9KBaZJBDQ4wNJ3iUR2MaDF7GCYMAnifNKVMI4zBAlgaddyscKYcLQ5weTJnUEjROkZOWRIINoNuHTIJEAE6GFQY9uZ0k5YaW2POfsgnBOzOIIuZvP+aR9lb9COUtkXDRP8M+10UhJ5X4Cfp7ZO4ASbEGZ0hS7GttqbxoZEydNdyBWwjnT+ESAIAO4ypZhiDIyi4NpiwcP/XsjQqy+jxxbcwiSDM+E2iLAQpbi9JBuJsD9EN2DO4iznEaz4oG7oqvwhIbBEhsb/aEaJuSDNxQkg7jAsVU4tvPrB+qq1rhNxeDz3D7KjMM4gMEG9tZ4p0g7ySCOxTefofm5XwrhUcGt1JjQ8z9ithvY2s9pLnMBcWkfi0AcOH7w9FqbM2A+jWL5px3wqAS4kACqMtxf9aP9qBfUk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data:image/jpeg;base64,/9j/4AAQSkZJRgABAQAAAQABAAD/2wCEAAkGBxQSEhQUEhQWFRQVFxcUFBQYFBQUFRQXFRUXFxcUFxQYHCggGBolHBUUITEhJSkrLi4uFx8zODMsNygtLisBCgoKDg0OGhAQFywcHBwsLCwsLCwsLCwsLCwsLCwsLCwrLCwsLCwsLCwsLCwsLCwsLCwsMzcrLCw3LCwsNysrLP/AABEIAKAA8AMBIgACEQEDEQH/xAAbAAACAwEBAQAAAAAAAAAAAAADBAECBQYAB//EADwQAAEDAgMFBwICCAcBAAAAAAEAAhEDIQQSMQVBUWFxBhMigZGh8LHBMtEUM0JicoLh8SNSU5KissIH/8QAGQEAAwEBAQAAAAAAAAAAAAAAAAECAwQF/8QAJBEAAgICAgIBBQEAAAAAAAAAAAECEQMhBBIxUSITMkFhcRT/2gAMAwEAAhEDEQA/AMkVpVhUWY58HrdW75Qe00Ptr+SE597JNz1PfoH/AAaL+KpTfZBa6UNtSyAG3GxQWu5fVDbUU25x8sgLLv47igvdCJOmqmGwJ87fOaGxJsAa+9HY6QLamx58F7KzgmcHh85cGgCG5jmeGCBzO+6lWDdCznlSDE3jd85JnGYGrTDO8aW943O3dmad+nyyWIEQWmOv3hNsE7Vohz90qGnVMlmVpLrPBgsIIcDznTf8Nh1wQBDTJEt5yLEcRMjyTCz1S94+RopZxQ6ZECPNS4ppitkvPhkT+LyghDapkeX91Zp+dP7osXZlSFGT+vJEBHz5ZEtuuiybYEUipYzU8ojinMNTBnNMcAQHEkGNdwMT1RKeFS2wv2I91O7+iIKRWpTwso4wSKIeSKMF1BBfQXROwKXqYAooazI551KFRwPE+pWrXw0JWoyyXU2Ukwbr/VVCrkJVTTKXYpRYTvIOvpvUOe3cEPIitppW2V0I708FNzKMaaJTp3RsfWPoWDCitopnu0anRTSE2hQUERmGWthsETHw+i0qGxj7b/y+apmMs8YnONwclFZguS67DbOa10lodG52mm+IlGo7PY2+XNyJP2TSZzy5aOZc55pNpOgsa4uZYZml34odwNrcglDhYOkjWL35WXZswDLS2YmbkZp06JZ+yhfxbrCNeUhVREeTExKmIZVnvWEPcSS8GWgmSPBEgSbwd2i9XwDW4d5YWk5qdXLnBew+JpkZYezzBGa6PicCQfkrMq0iNyLN4VKqYs6mwhvhgtgEiCH6nMQeceSXxWGYCQwktGhcACeJLQTHSU07ooIva+/hp9FJ0oW/RBmiYBEi4cQDoJsJ46IbbtyECJLpjxXAETw8It14rUpvZBDhADfwz+J5kB2lgAbjgEp3d4jkihr9lqp7wy7WGtHABrYiPIfCmGYb5qq0mLawODmEHPll1QrhsHO5alDZw324W9lo0KAEW3JhrEHnzzNiTcKIAA4yb3mLcOPqrjDDh7JzKvZUzByYnUoparQWm5qC9ibBSZy208EB4gNNVgvuu0xlJcliGZXEeim9nocedqgzMFyQ6+EXSNw6FiMJKgqGd2cg+nBhWYtHFYa/NJZIQd8WpI8jsCExEaUwYxTC09n4SbrLo6rqNnMgCyaOTkS6oewtENFky1qrTajhWeXJkBqtlVgFMIIsrlVS1FhSgLFnsmxEhZO0NmCJb59St0tQ5IMhJmkMji7Rw1ahBStQLqNsYSfGPMDd05Lm64Us9bDk7oCypuImx996vTCXkym6ATTN5Kh7A0JK6ilhsoHw+izti0Iud1/NbNNB5PIyW6JaxXDVLVZM47KwoIVoUFAgbkJwRihOSGI4hi5TblOCD5Lrqy53btPwk8FDZ1YJUzbpsV+7RaYRg1CM+xh7QwErBr4ct1Xb1KazMbggQhnXh5FaZybgqhPYnDwUrCD0FJNBsI3xAdF1+FYuU2f+MdV1mGKaODlsdpo4QGFGBWiPOYRpXlDSplBJK9Kgvn81EoA84obkRxQnFJlIBVbqFzO1cJlPJdNUKQ2lRzNUs6cGTrI48sunsDSv9ECuyDC2Nj0JMndZTZ6OXJULNzDMytATbCl2owKo8iTsOCplDA91aUzMmV4lQocUAVchEojyhEoYCtVZG0aeZpHEFbFVZmKWbNYM1KQRwEGnuR2pxEySFR1JEClMVmPjtnZpjd7LnsVgi0rtnBJ4zCB6KOrFyHHTOQw9nt6rrMMVgVMIW1GmLZlt0CoT2VyZKWzQpo7SlGOR2uWqOFhgvEqgcoc+ExBAV5okqjOkb9UQnh85poGMU8KHTfRKVqZCdwdS+sc9SE0cOHuy6B1gdbjkrpNEXTOfchv1hGqiJS1QrFmqZz20sORUAAEHetrZ1OBCBtBt2OgGDvTOE0WK+46Zzbgh0I9BhLgBqTYJcuWlsdgdU8QBADjHGBu5rdeTmb0VqUiGg8ZAvwPBCT2NA7qkWzl8Rg66ifJIlOSITPLxXpUOKQyrghFXehkoEL1lmYpaVQrPxJUs0iadNMNS9HRMNKmIMuF4rwUqySiqQiEKMqpBZj4tlgeCpRcncXTsVnNWVUza7Q/TejtekqTSmGrVGTQyXKzHIIK53bPbChRJaDncLEMh0dXTHuh6BRbOtokG2YN5nRAe+Iuvn9fthTqRLng+nuNUue0DCf1gk3k5pHmVDm/RqsH7PpIxEQtA7WcQJtG/evnFHaVQQW1gQdAS0j3WthduEWqNj95tx6bvdVGckTLAdNtIXzDRwkTrdZryr0ca1zLEHgQh1agTe9maVaAYq7T6+iJhTYH5xVGmQVfAnwdLeixlH5Wa38Ro6rW2CR3oneCOGoKyVrbBozWZPVaxWzFjGNBbTpNNiA4x/NpyWeFsdpW+NvT7rLa5W1shFWtUlikLyOqCwZZdUqUeabLUOvTsr6E9jMqBI4lq0KoWfiVm4msWPYYplpSeHTbVkkymwoVlRpVgVokTYxgqQc8A75jruXq7BmMCBuHDkhUnlpBGouPJam06Uw4WB+4Do/5LWK0ZydMyK9LVc5tah4Hef0XVVQIWFtmn4H9D9Fllga4pbPizKrmklrnNJ1IcQT1IWjQ7QYpkZa9S1rnN/wBgVmQrQg66HNo7WrYj9dUc4f5Zhv8AtFj1ISMK2VTlQOgcL0K5aqoCijmItKs9v4XOHRxCqvICja2T2lq0XAuOdn7TbAkcjx66wvouExTarQ5jgWm4O4/kV8hhP7I2tUwzpZdp/Ew6O/I80vBMoWfWGMPrZXwX7Q3zMdf7LLZtug5geKrQIDiC4AiTFxuM2R9mbSp1axFNwcAIJGkmDATnWjBRezbp7ls7DH+JM6LFWhs3EZHgnnK0ic8hna1XPU4RZLObCDVqySeZUGoqbQlZbOqkqrVGqzZQV1f2Qq9fMLeqtUbYJYiAZCt2Too51khiXJkuSte6l+C15G6GibplJ4dMU9UkhtjLRw1XsygKFVEWFpvW9TIfSHNpHRzLj2XPtC2dj1A2Wus1w9DpKqJMhLLIlYu1h4SOIW0yrBLTuWVtywJ4An0RkVx0PE/kfDC26vkXlZoWJ6qRAarZVbKrIKoGGKhppgBSQgdCppqoYmXBVhIXUHkUZURehA6B5F1fYCpFV7eQd7wfsuZAWv2WxIp4hs6O8HmdPdTImcbiz6fSfKfaVk0HrRY+Qt47PLkSQoceCISqhl0NCTKsUU3fVMU6fJS8ABLqHYHVqWUtEhVFIkdU+3CQFrFWRJ0ZOKYlO6BWvXwxvOizaxABRJDTC0KIiURrLrNo19E3SrpaG00PNZZVy3VGYpVdUQ6Eg5EKDXnXTkljWurZxKkYenvWD2yxuTDPO8jKOrrLeBK+df8A0LaIfUbSaZDLu/iOg9J9UTdKjbBDtNHGgIrQqkqWlYHq0SrhqhoV4QMgNUkKwUkJgBIVCjQqOCABkKFdQWpDo8FMLwClAqO87N7ebVaGvIFQWMmM/Mc+S6qk7+6+Mlq6HZ/a+tSaGua2oBYEktNuY1TUqOTLxr3E+mMcnKbwN11xGzO2lF4/xZpO4GXN6hwH1C6DCbZoPu2tTP8AO0fUrWMzilhkvwbjEtTpAoDtosAu9oHN7fzWZiO02Gp61mTwBzfRU5IhY5ejogdwXm4q5HBciO2uF/1fVrgs7aXbqi1p7qaj91i1vmT9kfVQ/wDPJnU7b26ym2XuDW8ePIcVxNXtpRvAff8Ad/quK2jj6ld+eo7Md3ADgBuShKznNyOuGCMUd3sHtQyqA2oQx/M2d0K6hrl8RaVrYHbFamIZUcBwmR7qU2vASxpn2Cm+ER7pC+YUu02IH7f/ABCKe1OJiM4H8oT7MzWHZ9Le8NEuIaBvJgBZ1ftPhaetTN/CC73C+Z4zH1Kv6x7ncJNh5JdzkuzN48dfk7navb0kFtBhbu7x0SOjeK4l7ySSTJNyTqTxQ5Xgk3Z0wxxj4CQvALwUSkWXBVwUNeBRY6DLxKFmU5kWMvKqQolUeTFtdyBMC2tGcuNmmNOQM+6nEVSA7LEtuQZ0g6eirVpS143u9JgD7IVSm8lxBaMwg6nSfzT0YSckqRf9KBaZJBDQ4wNJ3iUR2MaDF7GCYMAnifNKVMI4zBAlgaddyscKYcLQ5weTJnUEjROkZOWRIINoNuHTIJEAE6GFQY9uZ0k5YaW2POfsgnBOzOIIuZvP+aR9lb9COUtkXDRP8M+10UhJ5X4Cfp7ZO4ASbEGZ0hS7GttqbxoZEydNdyBWwjnT+ESAIAO4ypZhiDIyi4NpiwcP/XsjQqy+jxxbcwiSDM+E2iLAQpbi9JBuJsD9EN2DO4iznEaz4oG7oqvwhIbBEhsb/aEaJuSDNxQkg7jAsVU4tvPrB+qq1rhNxeDz3D7KjMM4gMEG9tZ4p0g7ySCOxTefofm5XwrhUcGt1JjQ8z9ithvY2s9pLnMBcWkfi0AcOH7w9FqbM2A+jWL5px3wqAS4kACqMtxf9aP9qBfUk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3" name="Picture 7" descr="C:\Documents and Settings\Dr. Rajeev\Desktop\Fractured-Tooth.jpg"/>
          <p:cNvPicPr>
            <a:picLocks noChangeAspect="1" noChangeArrowheads="1"/>
          </p:cNvPicPr>
          <p:nvPr/>
        </p:nvPicPr>
        <p:blipFill>
          <a:blip r:embed="rId2" cstate="print"/>
          <a:srcRect/>
          <a:stretch>
            <a:fillRect/>
          </a:stretch>
        </p:blipFill>
        <p:spPr bwMode="auto">
          <a:xfrm>
            <a:off x="0" y="0"/>
            <a:ext cx="2286000" cy="1447800"/>
          </a:xfrm>
          <a:prstGeom prst="rect">
            <a:avLst/>
          </a:prstGeom>
          <a:noFill/>
        </p:spPr>
      </p:pic>
      <p:pic>
        <p:nvPicPr>
          <p:cNvPr id="9225" name="Picture 9" descr="C:\Documents and Settings\Dr. Rajeev\Desktop\images.jpg"/>
          <p:cNvPicPr>
            <a:picLocks noChangeAspect="1" noChangeArrowheads="1"/>
          </p:cNvPicPr>
          <p:nvPr/>
        </p:nvPicPr>
        <p:blipFill>
          <a:blip r:embed="rId3" cstate="print"/>
          <a:srcRect/>
          <a:stretch>
            <a:fillRect/>
          </a:stretch>
        </p:blipFill>
        <p:spPr bwMode="auto">
          <a:xfrm>
            <a:off x="7848600" y="0"/>
            <a:ext cx="1295400" cy="1479000"/>
          </a:xfrm>
          <a:prstGeom prst="rect">
            <a:avLst/>
          </a:prstGeom>
          <a:noFill/>
        </p:spPr>
      </p:pic>
      <p:sp>
        <p:nvSpPr>
          <p:cNvPr id="9" name="Title 1"/>
          <p:cNvSpPr txBox="1">
            <a:spLocks/>
          </p:cNvSpPr>
          <p:nvPr/>
        </p:nvSpPr>
        <p:spPr>
          <a:xfrm>
            <a:off x="0" y="1600200"/>
            <a:ext cx="9144000" cy="658906"/>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50800" dist="50800" dir="5400000" algn="ctr" rotWithShape="0">
                    <a:srgbClr val="C00000"/>
                  </a:outerShdw>
                </a:effectLst>
                <a:uLnTx/>
                <a:uFillTx/>
                <a:latin typeface="+mj-lt"/>
                <a:ea typeface="+mj-ea"/>
                <a:cs typeface="+mj-cs"/>
              </a:rPr>
              <a:t>Factors affecting management of class III fractures </a:t>
            </a:r>
          </a:p>
        </p:txBody>
      </p:sp>
      <p:sp>
        <p:nvSpPr>
          <p:cNvPr id="10" name="Content Placeholder 2"/>
          <p:cNvSpPr>
            <a:spLocks noGrp="1"/>
          </p:cNvSpPr>
          <p:nvPr>
            <p:ph sz="half" idx="1"/>
          </p:nvPr>
        </p:nvSpPr>
        <p:spPr>
          <a:xfrm>
            <a:off x="533400" y="2362200"/>
            <a:ext cx="7239000" cy="3738563"/>
          </a:xfrm>
        </p:spPr>
        <p:txBody>
          <a:bodyPr>
            <a:normAutofit/>
          </a:bodyPr>
          <a:lstStyle/>
          <a:p>
            <a:r>
              <a:rPr lang="en-US" sz="2400" b="1" dirty="0" smtClean="0">
                <a:latin typeface="Times New Roman" pitchFamily="18" charset="0"/>
                <a:cs typeface="Times New Roman" pitchFamily="18" charset="0"/>
              </a:rPr>
              <a:t>Vitality of the pulp</a:t>
            </a:r>
          </a:p>
          <a:p>
            <a:r>
              <a:rPr lang="en-US" sz="2400" b="1" dirty="0" smtClean="0">
                <a:latin typeface="Times New Roman" pitchFamily="18" charset="0"/>
                <a:cs typeface="Times New Roman" pitchFamily="18" charset="0"/>
              </a:rPr>
              <a:t>Size of pulp exposure</a:t>
            </a:r>
          </a:p>
          <a:p>
            <a:r>
              <a:rPr lang="en-US" sz="2400" b="1" dirty="0" smtClean="0">
                <a:latin typeface="Times New Roman" pitchFamily="18" charset="0"/>
                <a:cs typeface="Times New Roman" pitchFamily="18" charset="0"/>
              </a:rPr>
              <a:t>Time elapsed since exposure</a:t>
            </a:r>
          </a:p>
          <a:p>
            <a:r>
              <a:rPr lang="en-US" sz="2400" b="1" dirty="0" smtClean="0">
                <a:latin typeface="Times New Roman" pitchFamily="18" charset="0"/>
                <a:cs typeface="Times New Roman" pitchFamily="18" charset="0"/>
              </a:rPr>
              <a:t>Stage of development of root apex</a:t>
            </a:r>
          </a:p>
          <a:p>
            <a:r>
              <a:rPr lang="en-US" sz="2400" b="1" dirty="0" smtClean="0">
                <a:latin typeface="Times New Roman" pitchFamily="18" charset="0"/>
                <a:cs typeface="Times New Roman" pitchFamily="18" charset="0"/>
              </a:rPr>
              <a:t>Restorability of fractured crown</a:t>
            </a:r>
            <a:endParaRPr lang="en-US" sz="2400"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305799" cy="963706"/>
          </a:xfrm>
          <a:effectLst>
            <a:outerShdw blurRad="50800" dist="50800" dir="5400000" algn="ctr" rotWithShape="0">
              <a:srgbClr val="FF0000"/>
            </a:outerShdw>
          </a:effectLst>
        </p:spPr>
        <p:txBody>
          <a:bodyPr/>
          <a:lstStyle/>
          <a:p>
            <a:pPr algn="ctr"/>
            <a:r>
              <a:rPr lang="en-US" sz="4000" dirty="0" smtClean="0">
                <a:solidFill>
                  <a:srgbClr val="FFFF00"/>
                </a:solidFill>
              </a:rPr>
              <a:t>Definitions</a:t>
            </a:r>
            <a:r>
              <a:rPr lang="en-US" sz="4800" dirty="0" smtClean="0">
                <a:solidFill>
                  <a:srgbClr val="FFFF00"/>
                </a:solidFill>
              </a:rPr>
              <a:t/>
            </a:r>
            <a:br>
              <a:rPr lang="en-US" sz="4800" dirty="0" smtClean="0">
                <a:solidFill>
                  <a:srgbClr val="FFFF00"/>
                </a:solidFill>
              </a:rPr>
            </a:br>
            <a:endParaRPr lang="en-US" sz="4800" dirty="0">
              <a:solidFill>
                <a:srgbClr val="FFFF00"/>
              </a:solidFill>
            </a:endParaRPr>
          </a:p>
        </p:txBody>
      </p:sp>
      <p:sp>
        <p:nvSpPr>
          <p:cNvPr id="3" name="Content Placeholder 2"/>
          <p:cNvSpPr>
            <a:spLocks noGrp="1"/>
          </p:cNvSpPr>
          <p:nvPr>
            <p:ph idx="1"/>
          </p:nvPr>
        </p:nvSpPr>
        <p:spPr>
          <a:xfrm>
            <a:off x="228600" y="1752600"/>
            <a:ext cx="8686800" cy="4953000"/>
          </a:xfrm>
        </p:spPr>
        <p:txBody>
          <a:bodyPr/>
          <a:lstStyle/>
          <a:p>
            <a:pPr algn="just"/>
            <a:r>
              <a:rPr lang="en-US" sz="2800" b="1" dirty="0" smtClean="0">
                <a:solidFill>
                  <a:srgbClr val="00B0F0"/>
                </a:solidFill>
                <a:effectLst>
                  <a:outerShdw blurRad="50800" dist="50800" dir="5400000" algn="ctr" rotWithShape="0">
                    <a:srgbClr val="FF0000"/>
                  </a:outerShdw>
                </a:effectLst>
              </a:rPr>
              <a:t>Trauma</a:t>
            </a:r>
            <a:r>
              <a:rPr lang="en-US" sz="2800" dirty="0" smtClean="0"/>
              <a:t> a physical injury or wound to the body</a:t>
            </a:r>
          </a:p>
          <a:p>
            <a:pPr algn="just"/>
            <a:r>
              <a:rPr lang="en-US" sz="2800" b="1" dirty="0" smtClean="0">
                <a:solidFill>
                  <a:srgbClr val="00B0F0"/>
                </a:solidFill>
                <a:effectLst>
                  <a:outerShdw blurRad="50800" dist="50800" dir="5400000" algn="ctr" rotWithShape="0">
                    <a:srgbClr val="FF0000"/>
                  </a:outerShdw>
                </a:effectLst>
              </a:rPr>
              <a:t>Traumatic</a:t>
            </a:r>
            <a:r>
              <a:rPr lang="en-US" sz="2800" dirty="0" smtClean="0"/>
              <a:t> relating to physical injuries or wounds to the body</a:t>
            </a:r>
          </a:p>
          <a:p>
            <a:pPr algn="just"/>
            <a:r>
              <a:rPr lang="en-US" sz="2800" b="1" dirty="0" smtClean="0">
                <a:solidFill>
                  <a:srgbClr val="00B0F0"/>
                </a:solidFill>
                <a:effectLst>
                  <a:outerShdw blurRad="50800" dist="50800" dir="5400000" algn="ctr" rotWithShape="0">
                    <a:srgbClr val="FF0000"/>
                  </a:outerShdw>
                </a:effectLst>
              </a:rPr>
              <a:t>Traumatology</a:t>
            </a:r>
            <a:r>
              <a:rPr lang="en-US" sz="2800" b="1" dirty="0" smtClean="0"/>
              <a:t> </a:t>
            </a:r>
            <a:r>
              <a:rPr lang="en-US" sz="2800" dirty="0" smtClean="0"/>
              <a:t> the branch of medicine that deals with serious injuries and wounds and their long-term consequences</a:t>
            </a:r>
            <a:endParaRPr lang="en-US" sz="2800"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6553200" y="3352800"/>
            <a:ext cx="2209800" cy="53340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276600" y="3429000"/>
            <a:ext cx="1676400" cy="53340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876800" y="1752600"/>
            <a:ext cx="2362200" cy="762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7200" y="1828800"/>
            <a:ext cx="2362200" cy="762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sz="half" idx="1"/>
          </p:nvPr>
        </p:nvSpPr>
        <p:spPr>
          <a:xfrm>
            <a:off x="609600" y="1981200"/>
            <a:ext cx="2438400" cy="533399"/>
          </a:xfrm>
        </p:spPr>
        <p:txBody>
          <a:bodyPr>
            <a:noAutofit/>
          </a:bodyPr>
          <a:lstStyle/>
          <a:p>
            <a:pPr>
              <a:buNone/>
            </a:pPr>
            <a:r>
              <a:rPr lang="en-US" sz="2400" b="1" dirty="0" smtClean="0">
                <a:solidFill>
                  <a:srgbClr val="FF0000"/>
                </a:solidFill>
              </a:rPr>
              <a:t>Closed apex</a:t>
            </a:r>
            <a:endParaRPr lang="en-US" sz="2400" b="1" dirty="0">
              <a:solidFill>
                <a:srgbClr val="FF0000"/>
              </a:solidFill>
            </a:endParaRPr>
          </a:p>
        </p:txBody>
      </p:sp>
      <p:sp>
        <p:nvSpPr>
          <p:cNvPr id="6" name="Content Placeholder 2"/>
          <p:cNvSpPr>
            <a:spLocks noGrp="1"/>
          </p:cNvSpPr>
          <p:nvPr>
            <p:ph sz="half" idx="1"/>
          </p:nvPr>
        </p:nvSpPr>
        <p:spPr>
          <a:xfrm>
            <a:off x="5105400" y="1828800"/>
            <a:ext cx="2019869" cy="533399"/>
          </a:xfrm>
        </p:spPr>
        <p:txBody>
          <a:bodyPr>
            <a:noAutofit/>
          </a:bodyPr>
          <a:lstStyle/>
          <a:p>
            <a:pPr>
              <a:buNone/>
            </a:pPr>
            <a:r>
              <a:rPr lang="en-US" sz="2400" b="1" dirty="0" smtClean="0">
                <a:solidFill>
                  <a:srgbClr val="FF0000"/>
                </a:solidFill>
              </a:rPr>
              <a:t>Open apex</a:t>
            </a:r>
            <a:endParaRPr lang="en-US" sz="2400" b="1" dirty="0">
              <a:solidFill>
                <a:srgbClr val="FF0000"/>
              </a:solidFill>
            </a:endParaRPr>
          </a:p>
        </p:txBody>
      </p:sp>
      <p:sp>
        <p:nvSpPr>
          <p:cNvPr id="7" name="Content Placeholder 2"/>
          <p:cNvSpPr>
            <a:spLocks noGrp="1"/>
          </p:cNvSpPr>
          <p:nvPr>
            <p:ph sz="half" idx="1"/>
          </p:nvPr>
        </p:nvSpPr>
        <p:spPr>
          <a:xfrm>
            <a:off x="1295400" y="3581400"/>
            <a:ext cx="914400" cy="533399"/>
          </a:xfrm>
          <a:effectLst>
            <a:outerShdw blurRad="50800" dist="50800" dir="5400000" algn="ctr" rotWithShape="0">
              <a:srgbClr val="FF0000"/>
            </a:outerShdw>
          </a:effectLst>
        </p:spPr>
        <p:txBody>
          <a:bodyPr>
            <a:noAutofit/>
          </a:bodyPr>
          <a:lstStyle/>
          <a:p>
            <a:pPr>
              <a:buNone/>
            </a:pPr>
            <a:r>
              <a:rPr lang="en-US" sz="2400" b="1" dirty="0" smtClean="0"/>
              <a:t>RCT </a:t>
            </a:r>
            <a:endParaRPr lang="en-US" sz="2400" b="1" dirty="0"/>
          </a:p>
        </p:txBody>
      </p:sp>
      <p:sp>
        <p:nvSpPr>
          <p:cNvPr id="8" name="Rectangle 7"/>
          <p:cNvSpPr/>
          <p:nvPr/>
        </p:nvSpPr>
        <p:spPr>
          <a:xfrm>
            <a:off x="3429000" y="3505200"/>
            <a:ext cx="1486304" cy="369332"/>
          </a:xfrm>
          <a:prstGeom prst="rect">
            <a:avLst/>
          </a:prstGeom>
        </p:spPr>
        <p:txBody>
          <a:bodyPr wrap="none">
            <a:spAutoFit/>
          </a:bodyPr>
          <a:lstStyle/>
          <a:p>
            <a:r>
              <a:rPr lang="en-US" b="1" dirty="0" smtClean="0">
                <a:solidFill>
                  <a:schemeClr val="bg2">
                    <a:lumMod val="75000"/>
                  </a:schemeClr>
                </a:solidFill>
              </a:rPr>
              <a:t>Vital tooth</a:t>
            </a:r>
            <a:endParaRPr lang="en-US" dirty="0">
              <a:solidFill>
                <a:schemeClr val="bg2">
                  <a:lumMod val="75000"/>
                </a:schemeClr>
              </a:solidFill>
            </a:endParaRPr>
          </a:p>
        </p:txBody>
      </p:sp>
      <p:sp>
        <p:nvSpPr>
          <p:cNvPr id="9" name="Rectangle 8"/>
          <p:cNvSpPr/>
          <p:nvPr/>
        </p:nvSpPr>
        <p:spPr>
          <a:xfrm>
            <a:off x="6629400" y="3429000"/>
            <a:ext cx="2012089" cy="369332"/>
          </a:xfrm>
          <a:prstGeom prst="rect">
            <a:avLst/>
          </a:prstGeom>
        </p:spPr>
        <p:txBody>
          <a:bodyPr wrap="none">
            <a:spAutoFit/>
          </a:bodyPr>
          <a:lstStyle/>
          <a:p>
            <a:r>
              <a:rPr lang="en-US" b="1" dirty="0" smtClean="0">
                <a:solidFill>
                  <a:schemeClr val="bg2">
                    <a:lumMod val="75000"/>
                  </a:schemeClr>
                </a:solidFill>
              </a:rPr>
              <a:t>Non-vital tooth</a:t>
            </a:r>
            <a:endParaRPr lang="en-US" dirty="0">
              <a:solidFill>
                <a:schemeClr val="bg2">
                  <a:lumMod val="75000"/>
                </a:schemeClr>
              </a:solidFill>
            </a:endParaRPr>
          </a:p>
        </p:txBody>
      </p:sp>
      <p:sp>
        <p:nvSpPr>
          <p:cNvPr id="10" name="Rectangle 9"/>
          <p:cNvSpPr/>
          <p:nvPr/>
        </p:nvSpPr>
        <p:spPr>
          <a:xfrm>
            <a:off x="1447800" y="4876800"/>
            <a:ext cx="2592376" cy="369332"/>
          </a:xfrm>
          <a:prstGeom prst="rect">
            <a:avLst/>
          </a:prstGeom>
          <a:effectLst>
            <a:outerShdw blurRad="50800" dist="50800" dir="5400000" algn="ctr" rotWithShape="0">
              <a:srgbClr val="FF0000"/>
            </a:outerShdw>
          </a:effectLst>
        </p:spPr>
        <p:txBody>
          <a:bodyPr wrap="none">
            <a:spAutoFit/>
          </a:bodyPr>
          <a:lstStyle/>
          <a:p>
            <a:r>
              <a:rPr lang="en-US" b="1" dirty="0" smtClean="0"/>
              <a:t>Direct Pulp Capping</a:t>
            </a:r>
            <a:endParaRPr lang="en-US" dirty="0"/>
          </a:p>
        </p:txBody>
      </p:sp>
      <p:sp>
        <p:nvSpPr>
          <p:cNvPr id="11" name="Rectangle 10"/>
          <p:cNvSpPr/>
          <p:nvPr/>
        </p:nvSpPr>
        <p:spPr>
          <a:xfrm>
            <a:off x="4724400" y="4876800"/>
            <a:ext cx="1479892" cy="369332"/>
          </a:xfrm>
          <a:prstGeom prst="rect">
            <a:avLst/>
          </a:prstGeom>
          <a:effectLst>
            <a:outerShdw blurRad="50800" dist="50800" dir="5400000" algn="ctr" rotWithShape="0">
              <a:srgbClr val="FF0000"/>
            </a:outerShdw>
          </a:effectLst>
        </p:spPr>
        <p:txBody>
          <a:bodyPr wrap="none">
            <a:spAutoFit/>
          </a:bodyPr>
          <a:lstStyle/>
          <a:p>
            <a:r>
              <a:rPr lang="en-US" b="1" dirty="0" smtClean="0"/>
              <a:t>Pulpotomy</a:t>
            </a:r>
            <a:endParaRPr lang="en-US" dirty="0"/>
          </a:p>
        </p:txBody>
      </p:sp>
      <p:sp>
        <p:nvSpPr>
          <p:cNvPr id="12" name="Rectangle 11"/>
          <p:cNvSpPr/>
          <p:nvPr/>
        </p:nvSpPr>
        <p:spPr>
          <a:xfrm>
            <a:off x="6934200" y="4876800"/>
            <a:ext cx="1784463" cy="369332"/>
          </a:xfrm>
          <a:prstGeom prst="rect">
            <a:avLst/>
          </a:prstGeom>
          <a:effectLst>
            <a:outerShdw blurRad="50800" dist="50800" dir="5400000" algn="ctr" rotWithShape="0">
              <a:srgbClr val="FF0000"/>
            </a:outerShdw>
          </a:effectLst>
        </p:spPr>
        <p:txBody>
          <a:bodyPr wrap="none">
            <a:spAutoFit/>
          </a:bodyPr>
          <a:lstStyle/>
          <a:p>
            <a:r>
              <a:rPr lang="en-US" b="1" dirty="0" smtClean="0"/>
              <a:t>Apexification</a:t>
            </a:r>
            <a:endParaRPr lang="en-US" dirty="0"/>
          </a:p>
        </p:txBody>
      </p:sp>
      <p:sp>
        <p:nvSpPr>
          <p:cNvPr id="13" name="Rectangle 12"/>
          <p:cNvSpPr/>
          <p:nvPr/>
        </p:nvSpPr>
        <p:spPr>
          <a:xfrm>
            <a:off x="838200" y="762000"/>
            <a:ext cx="7391400" cy="461665"/>
          </a:xfrm>
          <a:prstGeom prst="rect">
            <a:avLst/>
          </a:prstGeom>
          <a:effectLst>
            <a:outerShdw blurRad="50800" dist="50800" dir="5400000" algn="ctr" rotWithShape="0">
              <a:srgbClr val="C00000"/>
            </a:outerShdw>
          </a:effectLst>
        </p:spPr>
        <p:txBody>
          <a:bodyPr wrap="square">
            <a:spAutoFit/>
          </a:bodyPr>
          <a:lstStyle/>
          <a:p>
            <a:pPr algn="ctr">
              <a:buNone/>
            </a:pPr>
            <a:r>
              <a:rPr lang="en-US" sz="2400" b="1" dirty="0" smtClean="0"/>
              <a:t>Treatment summary for class III fractures </a:t>
            </a:r>
            <a:endParaRPr lang="en-US" sz="2400" b="1" dirty="0"/>
          </a:p>
        </p:txBody>
      </p:sp>
      <p:sp>
        <p:nvSpPr>
          <p:cNvPr id="16" name="Left Arrow 15"/>
          <p:cNvSpPr/>
          <p:nvPr/>
        </p:nvSpPr>
        <p:spPr>
          <a:xfrm rot="19550673">
            <a:off x="4669889" y="2890179"/>
            <a:ext cx="978408" cy="210202"/>
          </a:xfrm>
          <a:prstGeom prst="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12309220">
            <a:off x="6224919" y="2843785"/>
            <a:ext cx="978408" cy="210202"/>
          </a:xfrm>
          <a:prstGeom prst="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rot="19091305">
            <a:off x="2764888" y="4414179"/>
            <a:ext cx="978408" cy="210202"/>
          </a:xfrm>
          <a:prstGeom prst="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rot="12773855">
            <a:off x="4355777" y="4424636"/>
            <a:ext cx="978408" cy="210202"/>
          </a:xfrm>
          <a:prstGeom prst="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rot="16200000">
            <a:off x="1376416" y="3043184"/>
            <a:ext cx="774636" cy="174668"/>
          </a:xfrm>
          <a:prstGeom prst="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rot="16200000">
            <a:off x="7396216" y="4338584"/>
            <a:ext cx="774636" cy="174668"/>
          </a:xfrm>
          <a:prstGeom prst="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638800" y="1676400"/>
            <a:ext cx="2362200" cy="762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9600" y="1828800"/>
            <a:ext cx="2362200" cy="762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sz="half" idx="1"/>
          </p:nvPr>
        </p:nvSpPr>
        <p:spPr>
          <a:xfrm>
            <a:off x="762000" y="1981200"/>
            <a:ext cx="2438400" cy="533399"/>
          </a:xfrm>
        </p:spPr>
        <p:txBody>
          <a:bodyPr>
            <a:noAutofit/>
          </a:bodyPr>
          <a:lstStyle/>
          <a:p>
            <a:pPr>
              <a:buNone/>
            </a:pPr>
            <a:r>
              <a:rPr lang="en-US" sz="2400" b="1" dirty="0" smtClean="0">
                <a:solidFill>
                  <a:srgbClr val="FF0000"/>
                </a:solidFill>
              </a:rPr>
              <a:t>Closed apex</a:t>
            </a:r>
            <a:endParaRPr lang="en-US" sz="2400" b="1" dirty="0">
              <a:solidFill>
                <a:srgbClr val="FF0000"/>
              </a:solidFill>
            </a:endParaRPr>
          </a:p>
        </p:txBody>
      </p:sp>
      <p:sp>
        <p:nvSpPr>
          <p:cNvPr id="6" name="Content Placeholder 2"/>
          <p:cNvSpPr>
            <a:spLocks noGrp="1"/>
          </p:cNvSpPr>
          <p:nvPr>
            <p:ph sz="half" idx="1"/>
          </p:nvPr>
        </p:nvSpPr>
        <p:spPr>
          <a:xfrm>
            <a:off x="5867400" y="1828800"/>
            <a:ext cx="2019869" cy="533399"/>
          </a:xfrm>
        </p:spPr>
        <p:txBody>
          <a:bodyPr>
            <a:noAutofit/>
          </a:bodyPr>
          <a:lstStyle/>
          <a:p>
            <a:pPr>
              <a:buNone/>
            </a:pPr>
            <a:r>
              <a:rPr lang="en-US" sz="2400" b="1" dirty="0" smtClean="0">
                <a:solidFill>
                  <a:srgbClr val="FF0000"/>
                </a:solidFill>
              </a:rPr>
              <a:t>Open apex</a:t>
            </a:r>
            <a:endParaRPr lang="en-US" sz="2400" b="1" dirty="0">
              <a:solidFill>
                <a:srgbClr val="FF0000"/>
              </a:solidFill>
            </a:endParaRPr>
          </a:p>
        </p:txBody>
      </p:sp>
      <p:sp>
        <p:nvSpPr>
          <p:cNvPr id="7" name="Content Placeholder 2"/>
          <p:cNvSpPr>
            <a:spLocks noGrp="1"/>
          </p:cNvSpPr>
          <p:nvPr>
            <p:ph sz="half" idx="1"/>
          </p:nvPr>
        </p:nvSpPr>
        <p:spPr>
          <a:xfrm>
            <a:off x="1295400" y="3581400"/>
            <a:ext cx="914400" cy="533399"/>
          </a:xfrm>
          <a:effectLst>
            <a:outerShdw blurRad="50800" dist="50800" dir="5400000" algn="ctr" rotWithShape="0">
              <a:srgbClr val="FF0000"/>
            </a:outerShdw>
          </a:effectLst>
        </p:spPr>
        <p:txBody>
          <a:bodyPr>
            <a:noAutofit/>
          </a:bodyPr>
          <a:lstStyle/>
          <a:p>
            <a:pPr>
              <a:buNone/>
            </a:pPr>
            <a:r>
              <a:rPr lang="en-US" sz="2400" b="1" dirty="0" smtClean="0"/>
              <a:t>RCT </a:t>
            </a:r>
            <a:endParaRPr lang="en-US" sz="2400" b="1" dirty="0"/>
          </a:p>
        </p:txBody>
      </p:sp>
      <p:sp>
        <p:nvSpPr>
          <p:cNvPr id="12" name="Rectangle 11"/>
          <p:cNvSpPr/>
          <p:nvPr/>
        </p:nvSpPr>
        <p:spPr>
          <a:xfrm>
            <a:off x="5943600" y="3733800"/>
            <a:ext cx="1784463" cy="369332"/>
          </a:xfrm>
          <a:prstGeom prst="rect">
            <a:avLst/>
          </a:prstGeom>
          <a:effectLst>
            <a:outerShdw blurRad="50800" dist="50800" dir="5400000" algn="ctr" rotWithShape="0">
              <a:srgbClr val="FF0000"/>
            </a:outerShdw>
          </a:effectLst>
        </p:spPr>
        <p:txBody>
          <a:bodyPr wrap="none">
            <a:spAutoFit/>
          </a:bodyPr>
          <a:lstStyle/>
          <a:p>
            <a:r>
              <a:rPr lang="en-US" b="1" dirty="0" smtClean="0"/>
              <a:t>Apexification</a:t>
            </a:r>
            <a:endParaRPr lang="en-US" dirty="0"/>
          </a:p>
        </p:txBody>
      </p:sp>
      <p:sp>
        <p:nvSpPr>
          <p:cNvPr id="13" name="Rectangle 12"/>
          <p:cNvSpPr/>
          <p:nvPr/>
        </p:nvSpPr>
        <p:spPr>
          <a:xfrm>
            <a:off x="838200" y="762000"/>
            <a:ext cx="7391400" cy="461665"/>
          </a:xfrm>
          <a:prstGeom prst="rect">
            <a:avLst/>
          </a:prstGeom>
          <a:effectLst>
            <a:outerShdw blurRad="50800" dist="50800" dir="5400000" algn="ctr" rotWithShape="0">
              <a:srgbClr val="C00000"/>
            </a:outerShdw>
          </a:effectLst>
        </p:spPr>
        <p:txBody>
          <a:bodyPr wrap="square">
            <a:spAutoFit/>
          </a:bodyPr>
          <a:lstStyle/>
          <a:p>
            <a:pPr algn="ctr">
              <a:buNone/>
            </a:pPr>
            <a:r>
              <a:rPr lang="en-US" sz="2400" b="1" dirty="0" smtClean="0"/>
              <a:t>Class IV fracture</a:t>
            </a:r>
            <a:endParaRPr lang="en-US" sz="2400" b="1" dirty="0"/>
          </a:p>
        </p:txBody>
      </p:sp>
      <p:sp>
        <p:nvSpPr>
          <p:cNvPr id="17" name="Left Arrow 16"/>
          <p:cNvSpPr/>
          <p:nvPr/>
        </p:nvSpPr>
        <p:spPr>
          <a:xfrm rot="16200000">
            <a:off x="6397697" y="3051103"/>
            <a:ext cx="978408" cy="210202"/>
          </a:xfrm>
          <a:prstGeom prst="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rot="16200000">
            <a:off x="1300216" y="3119384"/>
            <a:ext cx="774636" cy="174668"/>
          </a:xfrm>
          <a:prstGeom prst="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39906"/>
          </a:xfrm>
          <a:effectLst>
            <a:outerShdw blurRad="50800" dist="50800" dir="5400000" algn="ctr" rotWithShape="0">
              <a:srgbClr val="FF0000"/>
            </a:outerShdw>
          </a:effectLst>
        </p:spPr>
        <p:txBody>
          <a:bodyPr/>
          <a:lstStyle/>
          <a:p>
            <a:pPr algn="ctr"/>
            <a:r>
              <a:rPr lang="en-US" sz="4000" dirty="0" smtClean="0">
                <a:solidFill>
                  <a:srgbClr val="FFFF00"/>
                </a:solidFill>
              </a:rPr>
              <a:t>Treatment of Class V fracture (Avulsion)</a:t>
            </a:r>
            <a:endParaRPr lang="en-US" sz="4000" dirty="0">
              <a:solidFill>
                <a:srgbClr val="FFFF00"/>
              </a:solidFill>
            </a:endParaRPr>
          </a:p>
        </p:txBody>
      </p:sp>
      <p:sp>
        <p:nvSpPr>
          <p:cNvPr id="3" name="Title 1"/>
          <p:cNvSpPr txBox="1">
            <a:spLocks/>
          </p:cNvSpPr>
          <p:nvPr/>
        </p:nvSpPr>
        <p:spPr>
          <a:xfrm>
            <a:off x="0" y="1600200"/>
            <a:ext cx="9144000" cy="658906"/>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50800" dist="50800" dir="5400000" algn="ctr" rotWithShape="0">
                    <a:srgbClr val="C00000"/>
                  </a:outerShdw>
                </a:effectLst>
                <a:uLnTx/>
                <a:uFillTx/>
                <a:latin typeface="+mj-lt"/>
                <a:ea typeface="+mj-ea"/>
                <a:cs typeface="+mj-cs"/>
              </a:rPr>
              <a:t>Factors affecting management of class</a:t>
            </a:r>
            <a:r>
              <a:rPr kumimoji="0" lang="en-US" sz="3200" b="1" i="0" u="none" strike="noStrike" kern="1200" cap="none" spc="0" normalizeH="0" noProof="0" dirty="0" smtClean="0">
                <a:ln>
                  <a:noFill/>
                </a:ln>
                <a:solidFill>
                  <a:schemeClr val="tx1"/>
                </a:solidFill>
                <a:effectLst>
                  <a:outerShdw blurRad="50800" dist="50800" dir="5400000" algn="ctr" rotWithShape="0">
                    <a:srgbClr val="C00000"/>
                  </a:outerShdw>
                </a:effectLst>
                <a:uLnTx/>
                <a:uFillTx/>
                <a:latin typeface="+mj-lt"/>
                <a:ea typeface="+mj-ea"/>
                <a:cs typeface="+mj-cs"/>
              </a:rPr>
              <a:t> V fracture</a:t>
            </a:r>
            <a:r>
              <a:rPr kumimoji="0" lang="en-US" sz="3200" b="1" i="0" u="none" strike="noStrike" kern="1200" cap="none" spc="0" normalizeH="0" baseline="0" noProof="0" dirty="0" smtClean="0">
                <a:ln>
                  <a:noFill/>
                </a:ln>
                <a:solidFill>
                  <a:schemeClr val="tx1"/>
                </a:solidFill>
                <a:effectLst>
                  <a:outerShdw blurRad="50800" dist="50800" dir="5400000" algn="ctr" rotWithShape="0">
                    <a:srgbClr val="C00000"/>
                  </a:outerShdw>
                </a:effectLst>
                <a:uLnTx/>
                <a:uFillTx/>
                <a:latin typeface="+mj-lt"/>
                <a:ea typeface="+mj-ea"/>
                <a:cs typeface="+mj-cs"/>
              </a:rPr>
              <a:t> </a:t>
            </a:r>
          </a:p>
        </p:txBody>
      </p:sp>
      <p:sp>
        <p:nvSpPr>
          <p:cNvPr id="4" name="Content Placeholder 2"/>
          <p:cNvSpPr>
            <a:spLocks noGrp="1"/>
          </p:cNvSpPr>
          <p:nvPr>
            <p:ph sz="half" idx="1"/>
          </p:nvPr>
        </p:nvSpPr>
        <p:spPr>
          <a:xfrm>
            <a:off x="0" y="2743200"/>
            <a:ext cx="6629400" cy="3446463"/>
          </a:xfrm>
        </p:spPr>
        <p:txBody>
          <a:bodyPr>
            <a:normAutofit/>
          </a:bodyPr>
          <a:lstStyle/>
          <a:p>
            <a:r>
              <a:rPr lang="en-US" sz="2000" dirty="0" smtClean="0"/>
              <a:t>Time interval between injury and treatment</a:t>
            </a:r>
          </a:p>
          <a:p>
            <a:endParaRPr lang="en-US" sz="2000" dirty="0" smtClean="0"/>
          </a:p>
          <a:p>
            <a:endParaRPr lang="en-US" sz="2000" dirty="0" smtClean="0"/>
          </a:p>
          <a:p>
            <a:endParaRPr lang="en-US" sz="2000" dirty="0" smtClean="0"/>
          </a:p>
          <a:p>
            <a:pPr>
              <a:spcBef>
                <a:spcPts val="0"/>
              </a:spcBef>
            </a:pPr>
            <a:r>
              <a:rPr lang="en-US" sz="2000" dirty="0" smtClean="0"/>
              <a:t>Conditions under which the tooth is</a:t>
            </a:r>
          </a:p>
          <a:p>
            <a:pPr>
              <a:spcBef>
                <a:spcPts val="0"/>
              </a:spcBef>
              <a:buNone/>
            </a:pPr>
            <a:r>
              <a:rPr lang="en-US" sz="2000" dirty="0" smtClean="0"/>
              <a:t>     stored</a:t>
            </a:r>
            <a:endParaRPr lang="en-US" sz="2000" dirty="0"/>
          </a:p>
        </p:txBody>
      </p:sp>
      <p:pic>
        <p:nvPicPr>
          <p:cNvPr id="31746" name="Picture 2" descr="https://encrypted-tbn0.gstatic.com/images?q=tbn:ANd9GcTr49E6Y2xYcJuKHkScH9Hde07gPNxWOHHt1Av1tZI-VPNthuo5"/>
          <p:cNvPicPr>
            <a:picLocks noChangeAspect="1" noChangeArrowheads="1"/>
          </p:cNvPicPr>
          <p:nvPr/>
        </p:nvPicPr>
        <p:blipFill>
          <a:blip r:embed="rId2"/>
          <a:srcRect/>
          <a:stretch>
            <a:fillRect/>
          </a:stretch>
        </p:blipFill>
        <p:spPr bwMode="auto">
          <a:xfrm>
            <a:off x="6172200" y="2514600"/>
            <a:ext cx="2457450" cy="1650258"/>
          </a:xfrm>
          <a:prstGeom prst="rect">
            <a:avLst/>
          </a:prstGeom>
          <a:noFill/>
        </p:spPr>
      </p:pic>
      <p:pic>
        <p:nvPicPr>
          <p:cNvPr id="31747" name="Picture 3"/>
          <p:cNvPicPr>
            <a:picLocks noChangeAspect="1" noChangeArrowheads="1"/>
          </p:cNvPicPr>
          <p:nvPr/>
        </p:nvPicPr>
        <p:blipFill>
          <a:blip r:embed="rId3"/>
          <a:srcRect/>
          <a:stretch>
            <a:fillRect/>
          </a:stretch>
        </p:blipFill>
        <p:spPr bwMode="auto">
          <a:xfrm>
            <a:off x="7612038" y="4498075"/>
            <a:ext cx="1101830" cy="1876425"/>
          </a:xfrm>
          <a:prstGeom prst="rect">
            <a:avLst/>
          </a:prstGeom>
          <a:noFill/>
          <a:ln w="9525">
            <a:noFill/>
            <a:miter lim="800000"/>
            <a:headEnd/>
            <a:tailEnd/>
          </a:ln>
          <a:effectLst/>
        </p:spPr>
      </p:pic>
      <p:pic>
        <p:nvPicPr>
          <p:cNvPr id="31749" name="Picture 5" descr="http://www.hagerwerken.de/media/993e9efaa3a1f1d/210/"/>
          <p:cNvPicPr>
            <a:picLocks noChangeAspect="1" noChangeArrowheads="1"/>
          </p:cNvPicPr>
          <p:nvPr/>
        </p:nvPicPr>
        <p:blipFill>
          <a:blip r:embed="rId4"/>
          <a:srcRect/>
          <a:stretch>
            <a:fillRect/>
          </a:stretch>
        </p:blipFill>
        <p:spPr bwMode="auto">
          <a:xfrm>
            <a:off x="5181600" y="4572000"/>
            <a:ext cx="2000250" cy="1504951"/>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0" y="838200"/>
            <a:ext cx="9144000" cy="5973618"/>
          </a:xfrm>
          <a:prstGeom prst="rect">
            <a:avLst/>
          </a:prstGeom>
          <a:noFill/>
          <a:ln w="9525">
            <a:noFill/>
            <a:miter lim="800000"/>
            <a:headEnd/>
            <a:tailEnd/>
          </a:ln>
          <a:effectLst/>
        </p:spPr>
      </p:pic>
      <p:sp>
        <p:nvSpPr>
          <p:cNvPr id="3" name="Rectangle 2"/>
          <p:cNvSpPr/>
          <p:nvPr/>
        </p:nvSpPr>
        <p:spPr>
          <a:xfrm>
            <a:off x="0" y="0"/>
            <a:ext cx="9144000" cy="584775"/>
          </a:xfrm>
          <a:prstGeom prst="rect">
            <a:avLst/>
          </a:prstGeom>
          <a:solidFill>
            <a:srgbClr val="C00000"/>
          </a:solidFill>
          <a:effectLst>
            <a:outerShdw blurRad="50800" dist="50800" dir="5400000" algn="ctr" rotWithShape="0">
              <a:srgbClr val="FFFF00"/>
            </a:outerShdw>
          </a:effectLst>
        </p:spPr>
        <p:txBody>
          <a:bodyPr wrap="square">
            <a:spAutoFit/>
          </a:bodyPr>
          <a:lstStyle/>
          <a:p>
            <a:pPr algn="ctr"/>
            <a:r>
              <a:rPr lang="en-US" sz="3200" b="1" dirty="0" smtClean="0"/>
              <a:t>Instructions to the patient on Telephone</a:t>
            </a:r>
            <a:endParaRPr lang="en-US" b="1"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5638800" cy="726141"/>
          </a:xfrm>
          <a:effectLst>
            <a:outerShdw blurRad="50800" dist="50800" dir="5400000" algn="ctr" rotWithShape="0">
              <a:srgbClr val="FF0000"/>
            </a:outerShdw>
          </a:effectLst>
        </p:spPr>
        <p:txBody>
          <a:bodyPr/>
          <a:lstStyle/>
          <a:p>
            <a:r>
              <a:rPr lang="en-US" sz="4000" dirty="0" smtClean="0">
                <a:solidFill>
                  <a:srgbClr val="FFFF00"/>
                </a:solidFill>
              </a:rPr>
              <a:t>First aid for avulsed teeth</a:t>
            </a:r>
            <a:endParaRPr lang="en-US" sz="4000" dirty="0">
              <a:solidFill>
                <a:srgbClr val="FFFF00"/>
              </a:solidFill>
            </a:endParaRPr>
          </a:p>
        </p:txBody>
      </p:sp>
      <p:pic>
        <p:nvPicPr>
          <p:cNvPr id="5" name="Picture 14" descr="http://www.rigbyadvanceddental.com/blog/wp-content/uploads/2012/03/Hanks-Balanced-Salt-Solution-21.png"/>
          <p:cNvPicPr>
            <a:picLocks noChangeAspect="1" noChangeArrowheads="1"/>
          </p:cNvPicPr>
          <p:nvPr/>
        </p:nvPicPr>
        <p:blipFill>
          <a:blip r:embed="rId3" cstate="print"/>
          <a:srcRect/>
          <a:stretch>
            <a:fillRect/>
          </a:stretch>
        </p:blipFill>
        <p:spPr bwMode="auto">
          <a:xfrm>
            <a:off x="6477000" y="4114800"/>
            <a:ext cx="2286000" cy="1714500"/>
          </a:xfrm>
          <a:prstGeom prst="rect">
            <a:avLst/>
          </a:prstGeom>
          <a:noFill/>
        </p:spPr>
      </p:pic>
      <p:pic>
        <p:nvPicPr>
          <p:cNvPr id="6" name="Picture 8" descr="http://chir.ag/calm-down/calm-down-intro.jpg"/>
          <p:cNvPicPr>
            <a:picLocks noChangeAspect="1" noChangeArrowheads="1"/>
          </p:cNvPicPr>
          <p:nvPr/>
        </p:nvPicPr>
        <p:blipFill>
          <a:blip r:embed="rId4" cstate="print"/>
          <a:stretch>
            <a:fillRect/>
          </a:stretch>
        </p:blipFill>
        <p:spPr bwMode="auto">
          <a:xfrm>
            <a:off x="3505200" y="1905000"/>
            <a:ext cx="1905000" cy="1430482"/>
          </a:xfrm>
          <a:prstGeom prst="rect">
            <a:avLst/>
          </a:prstGeom>
          <a:noFill/>
          <a:ln>
            <a:noFill/>
          </a:ln>
        </p:spPr>
      </p:pic>
      <p:pic>
        <p:nvPicPr>
          <p:cNvPr id="7" name="Picture 10" descr="https://encrypted-tbn1.gstatic.com/images?q=tbn:ANd9GcQBxusJKMKxATnkQRQCvi983tyExgj3e4ss7aIIRyJzNPYjEr3N"/>
          <p:cNvPicPr>
            <a:picLocks noChangeAspect="1" noChangeArrowheads="1"/>
          </p:cNvPicPr>
          <p:nvPr/>
        </p:nvPicPr>
        <p:blipFill>
          <a:blip r:embed="rId5" cstate="print"/>
          <a:srcRect/>
          <a:stretch>
            <a:fillRect/>
          </a:stretch>
        </p:blipFill>
        <p:spPr bwMode="auto">
          <a:xfrm>
            <a:off x="762000" y="4191000"/>
            <a:ext cx="1544171" cy="1733551"/>
          </a:xfrm>
          <a:prstGeom prst="rect">
            <a:avLst/>
          </a:prstGeom>
          <a:noFill/>
        </p:spPr>
      </p:pic>
      <p:pic>
        <p:nvPicPr>
          <p:cNvPr id="8" name="Picture 12" descr="http://images.wisegeek.com/faucet.jpg"/>
          <p:cNvPicPr>
            <a:picLocks noChangeAspect="1" noChangeArrowheads="1"/>
          </p:cNvPicPr>
          <p:nvPr/>
        </p:nvPicPr>
        <p:blipFill>
          <a:blip r:embed="rId6" cstate="print"/>
          <a:srcRect/>
          <a:stretch>
            <a:fillRect/>
          </a:stretch>
        </p:blipFill>
        <p:spPr bwMode="auto">
          <a:xfrm>
            <a:off x="3505200" y="3886200"/>
            <a:ext cx="1929956" cy="1676400"/>
          </a:xfrm>
          <a:prstGeom prst="rect">
            <a:avLst/>
          </a:prstGeom>
          <a:noFill/>
        </p:spPr>
      </p:pic>
      <p:sp>
        <p:nvSpPr>
          <p:cNvPr id="9" name="Rectangle 8"/>
          <p:cNvSpPr/>
          <p:nvPr/>
        </p:nvSpPr>
        <p:spPr>
          <a:xfrm>
            <a:off x="3124200" y="1524000"/>
            <a:ext cx="2725426" cy="369332"/>
          </a:xfrm>
          <a:prstGeom prst="rect">
            <a:avLst/>
          </a:prstGeom>
        </p:spPr>
        <p:txBody>
          <a:bodyPr wrap="none">
            <a:spAutoFit/>
          </a:bodyPr>
          <a:lstStyle/>
          <a:p>
            <a:r>
              <a:rPr lang="en-US" dirty="0" smtClean="0">
                <a:solidFill>
                  <a:srgbClr val="FFFF00"/>
                </a:solidFill>
              </a:rPr>
              <a:t>Keep the patient calm</a:t>
            </a:r>
          </a:p>
        </p:txBody>
      </p:sp>
      <p:sp>
        <p:nvSpPr>
          <p:cNvPr id="10" name="Rectangle 9"/>
          <p:cNvSpPr/>
          <p:nvPr/>
        </p:nvSpPr>
        <p:spPr>
          <a:xfrm>
            <a:off x="0" y="3505200"/>
            <a:ext cx="2895600" cy="646331"/>
          </a:xfrm>
          <a:prstGeom prst="rect">
            <a:avLst/>
          </a:prstGeom>
        </p:spPr>
        <p:txBody>
          <a:bodyPr wrap="square">
            <a:spAutoFit/>
          </a:bodyPr>
          <a:lstStyle/>
          <a:p>
            <a:pPr algn="ctr"/>
            <a:r>
              <a:rPr lang="en-US" dirty="0" smtClean="0"/>
              <a:t>Find the tooth &amp; pick</a:t>
            </a:r>
          </a:p>
          <a:p>
            <a:pPr algn="ctr"/>
            <a:r>
              <a:rPr lang="en-US" dirty="0" smtClean="0"/>
              <a:t> it up by the crown</a:t>
            </a:r>
          </a:p>
        </p:txBody>
      </p:sp>
      <p:sp>
        <p:nvSpPr>
          <p:cNvPr id="14" name="Rectangle 13"/>
          <p:cNvSpPr/>
          <p:nvPr/>
        </p:nvSpPr>
        <p:spPr>
          <a:xfrm>
            <a:off x="3505200" y="3505200"/>
            <a:ext cx="1928733" cy="369332"/>
          </a:xfrm>
          <a:prstGeom prst="rect">
            <a:avLst/>
          </a:prstGeom>
        </p:spPr>
        <p:txBody>
          <a:bodyPr wrap="none">
            <a:spAutoFit/>
          </a:bodyPr>
          <a:lstStyle/>
          <a:p>
            <a:r>
              <a:rPr lang="en-US" dirty="0" smtClean="0"/>
              <a:t>Clean the tooth</a:t>
            </a:r>
          </a:p>
        </p:txBody>
      </p:sp>
      <p:sp>
        <p:nvSpPr>
          <p:cNvPr id="15" name="Rectangle 14"/>
          <p:cNvSpPr/>
          <p:nvPr/>
        </p:nvSpPr>
        <p:spPr>
          <a:xfrm>
            <a:off x="5867400" y="3429000"/>
            <a:ext cx="3124200" cy="646331"/>
          </a:xfrm>
          <a:prstGeom prst="rect">
            <a:avLst/>
          </a:prstGeom>
        </p:spPr>
        <p:txBody>
          <a:bodyPr wrap="square">
            <a:spAutoFit/>
          </a:bodyPr>
          <a:lstStyle/>
          <a:p>
            <a:pPr algn="ctr"/>
            <a:r>
              <a:rPr lang="en-US" dirty="0" smtClean="0"/>
              <a:t>Place the tooth in a </a:t>
            </a:r>
          </a:p>
          <a:p>
            <a:pPr algn="ctr"/>
            <a:r>
              <a:rPr lang="en-US" dirty="0" smtClean="0"/>
              <a:t>suitable storage medium</a:t>
            </a:r>
          </a:p>
        </p:txBody>
      </p:sp>
      <p:sp>
        <p:nvSpPr>
          <p:cNvPr id="16" name="Rectangle 15"/>
          <p:cNvSpPr/>
          <p:nvPr/>
        </p:nvSpPr>
        <p:spPr>
          <a:xfrm>
            <a:off x="381000" y="6324600"/>
            <a:ext cx="8305800" cy="461665"/>
          </a:xfrm>
          <a:prstGeom prst="rect">
            <a:avLst/>
          </a:prstGeom>
          <a:effectLst>
            <a:outerShdw blurRad="50800" dist="50800" dir="5400000" algn="ctr" rotWithShape="0">
              <a:srgbClr val="D5F60E"/>
            </a:outerShdw>
          </a:effectLst>
        </p:spPr>
        <p:txBody>
          <a:bodyPr wrap="square">
            <a:spAutoFit/>
          </a:bodyPr>
          <a:lstStyle/>
          <a:p>
            <a:pPr algn="ctr"/>
            <a:r>
              <a:rPr lang="en-US" sz="2400" b="1" dirty="0" smtClean="0">
                <a:solidFill>
                  <a:schemeClr val="bg1"/>
                </a:solidFill>
              </a:rPr>
              <a:t>Seek emergency dental treatment immediately</a:t>
            </a:r>
            <a:endParaRPr lang="en-US" sz="2400" b="1" dirty="0">
              <a:solidFill>
                <a:schemeClr val="bg1"/>
              </a:solidFill>
            </a:endParaRPr>
          </a:p>
        </p:txBody>
      </p:sp>
      <p:pic>
        <p:nvPicPr>
          <p:cNvPr id="31746" name="Picture 2" descr="http://fotoditazin.com/uploads/posts/2013-11/1384376415_teeth-stomat.jpg"/>
          <p:cNvPicPr>
            <a:picLocks noChangeAspect="1" noChangeArrowheads="1"/>
          </p:cNvPicPr>
          <p:nvPr/>
        </p:nvPicPr>
        <p:blipFill>
          <a:blip r:embed="rId7" cstate="print"/>
          <a:srcRect/>
          <a:stretch>
            <a:fillRect/>
          </a:stretch>
        </p:blipFill>
        <p:spPr bwMode="auto">
          <a:xfrm>
            <a:off x="7162800" y="0"/>
            <a:ext cx="1981200" cy="14859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4"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par>
                                <p:cTn id="12" presetID="31" presetClass="entr" presetSubtype="0" fill="hold" nodeType="with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9" presetClass="entr" presetSubtype="0" accel="10000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99294" cy="887506"/>
          </a:xfrm>
          <a:effectLst>
            <a:outerShdw blurRad="50800" dist="50800" dir="5400000" algn="ctr" rotWithShape="0">
              <a:srgbClr val="FF0000"/>
            </a:outerShdw>
          </a:effectLst>
        </p:spPr>
        <p:txBody>
          <a:bodyPr/>
          <a:lstStyle/>
          <a:p>
            <a:pPr algn="ctr"/>
            <a:r>
              <a:rPr lang="en-US" sz="4000" dirty="0" smtClean="0">
                <a:solidFill>
                  <a:srgbClr val="FFFF00"/>
                </a:solidFill>
              </a:rPr>
              <a:t>Storage media for avulsed tooth</a:t>
            </a:r>
            <a:endParaRPr lang="en-US" sz="4000" dirty="0">
              <a:solidFill>
                <a:srgbClr val="FFFF00"/>
              </a:solidFill>
            </a:endParaRPr>
          </a:p>
        </p:txBody>
      </p:sp>
      <p:sp>
        <p:nvSpPr>
          <p:cNvPr id="3" name="Content Placeholder 2"/>
          <p:cNvSpPr>
            <a:spLocks noGrp="1"/>
          </p:cNvSpPr>
          <p:nvPr>
            <p:ph sz="half" idx="1"/>
          </p:nvPr>
        </p:nvSpPr>
        <p:spPr>
          <a:xfrm>
            <a:off x="381000" y="1828800"/>
            <a:ext cx="5715000" cy="3979863"/>
          </a:xfrm>
        </p:spPr>
        <p:txBody>
          <a:bodyPr/>
          <a:lstStyle/>
          <a:p>
            <a:r>
              <a:rPr lang="en-US" dirty="0" smtClean="0"/>
              <a:t>Tissue or cell culture media like Hank’s Balanced salt Solution (HBSS)</a:t>
            </a:r>
          </a:p>
          <a:p>
            <a:r>
              <a:rPr lang="en-US" dirty="0" smtClean="0"/>
              <a:t>Milk</a:t>
            </a:r>
          </a:p>
          <a:p>
            <a:r>
              <a:rPr lang="en-US" dirty="0" smtClean="0"/>
              <a:t>Isotonic Saline</a:t>
            </a:r>
          </a:p>
          <a:p>
            <a:r>
              <a:rPr lang="en-US" dirty="0" smtClean="0"/>
              <a:t>Contact lens solution</a:t>
            </a:r>
          </a:p>
          <a:p>
            <a:r>
              <a:rPr lang="en-US" dirty="0" smtClean="0"/>
              <a:t>Buccal vestibule or under the tongue</a:t>
            </a:r>
          </a:p>
          <a:p>
            <a:r>
              <a:rPr lang="en-US" dirty="0" smtClean="0"/>
              <a:t>Unsalted water</a:t>
            </a:r>
          </a:p>
          <a:p>
            <a:r>
              <a:rPr lang="en-US" dirty="0" smtClean="0"/>
              <a:t>Saliva</a:t>
            </a:r>
            <a:endParaRPr lang="en-US" dirty="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99294" cy="1039906"/>
          </a:xfrm>
          <a:effectLst>
            <a:outerShdw blurRad="50800" dist="50800" dir="5400000" algn="ctr" rotWithShape="0">
              <a:srgbClr val="FF0000"/>
            </a:outerShdw>
          </a:effectLst>
        </p:spPr>
        <p:txBody>
          <a:bodyPr/>
          <a:lstStyle/>
          <a:p>
            <a:pPr algn="ctr"/>
            <a:r>
              <a:rPr lang="en-US" sz="4000" dirty="0" smtClean="0">
                <a:solidFill>
                  <a:srgbClr val="FFFF00"/>
                </a:solidFill>
              </a:rPr>
              <a:t>Treatment of Avulsion</a:t>
            </a:r>
            <a:endParaRPr lang="en-US" sz="4000" dirty="0">
              <a:solidFill>
                <a:srgbClr val="FFFF00"/>
              </a:solidFill>
            </a:endParaRPr>
          </a:p>
        </p:txBody>
      </p:sp>
      <p:sp>
        <p:nvSpPr>
          <p:cNvPr id="5" name="Rectangle 4"/>
          <p:cNvSpPr/>
          <p:nvPr/>
        </p:nvSpPr>
        <p:spPr>
          <a:xfrm>
            <a:off x="0" y="3048000"/>
            <a:ext cx="4648200" cy="861774"/>
          </a:xfrm>
          <a:prstGeom prst="rect">
            <a:avLst/>
          </a:prstGeom>
        </p:spPr>
        <p:txBody>
          <a:bodyPr wrap="square">
            <a:spAutoFit/>
          </a:bodyPr>
          <a:lstStyle/>
          <a:p>
            <a:pPr algn="ctr"/>
            <a:r>
              <a:rPr lang="en-US" sz="1600" dirty="0" smtClean="0"/>
              <a:t>Tooth replanted prior to the patient's </a:t>
            </a:r>
          </a:p>
          <a:p>
            <a:pPr algn="ctr"/>
            <a:r>
              <a:rPr lang="en-US" sz="1600" dirty="0" smtClean="0"/>
              <a:t>arrival at the dental clinic</a:t>
            </a:r>
            <a:r>
              <a:rPr lang="en-US" dirty="0" smtClean="0"/>
              <a:t/>
            </a:r>
            <a:br>
              <a:rPr lang="en-US" dirty="0" smtClean="0"/>
            </a:br>
            <a:endParaRPr lang="en-US" dirty="0"/>
          </a:p>
        </p:txBody>
      </p:sp>
      <p:sp>
        <p:nvSpPr>
          <p:cNvPr id="6" name="Rectangle 5"/>
          <p:cNvSpPr/>
          <p:nvPr/>
        </p:nvSpPr>
        <p:spPr>
          <a:xfrm>
            <a:off x="0" y="4114800"/>
            <a:ext cx="4876800" cy="1077218"/>
          </a:xfrm>
          <a:prstGeom prst="rect">
            <a:avLst/>
          </a:prstGeom>
        </p:spPr>
        <p:txBody>
          <a:bodyPr wrap="square">
            <a:spAutoFit/>
          </a:bodyPr>
          <a:lstStyle/>
          <a:p>
            <a:pPr algn="ctr"/>
            <a:r>
              <a:rPr lang="en-US" sz="1600" dirty="0" smtClean="0"/>
              <a:t>Extraoral dry time less than 60 min.</a:t>
            </a:r>
          </a:p>
          <a:p>
            <a:pPr algn="ctr"/>
            <a:r>
              <a:rPr lang="en-US" sz="1600" dirty="0" smtClean="0"/>
              <a:t>The tooth has been kept in suitable </a:t>
            </a:r>
          </a:p>
          <a:p>
            <a:pPr algn="ctr"/>
            <a:r>
              <a:rPr lang="en-US" sz="1600" dirty="0" smtClean="0"/>
              <a:t>storage media and/or stored </a:t>
            </a:r>
          </a:p>
          <a:p>
            <a:pPr algn="ctr"/>
            <a:r>
              <a:rPr lang="en-US" sz="1600" dirty="0" smtClean="0"/>
              <a:t>dry less than 60 minutes.</a:t>
            </a:r>
            <a:endParaRPr lang="en-US" sz="1600" dirty="0"/>
          </a:p>
        </p:txBody>
      </p:sp>
      <p:sp>
        <p:nvSpPr>
          <p:cNvPr id="7" name="Rectangle 6"/>
          <p:cNvSpPr/>
          <p:nvPr/>
        </p:nvSpPr>
        <p:spPr>
          <a:xfrm>
            <a:off x="0" y="5638800"/>
            <a:ext cx="4876800" cy="584775"/>
          </a:xfrm>
          <a:prstGeom prst="rect">
            <a:avLst/>
          </a:prstGeom>
        </p:spPr>
        <p:txBody>
          <a:bodyPr wrap="square">
            <a:spAutoFit/>
          </a:bodyPr>
          <a:lstStyle/>
          <a:p>
            <a:pPr algn="ctr"/>
            <a:r>
              <a:rPr lang="en-US" sz="1600" dirty="0" smtClean="0"/>
              <a:t>Extraoral dry time exceeding 60 min or </a:t>
            </a:r>
          </a:p>
          <a:p>
            <a:pPr algn="ctr"/>
            <a:r>
              <a:rPr lang="en-US" sz="1600" dirty="0" smtClean="0"/>
              <a:t>other reasons suggesting non-viable cells</a:t>
            </a:r>
            <a:endParaRPr lang="en-US" sz="1600" dirty="0"/>
          </a:p>
        </p:txBody>
      </p:sp>
      <p:sp>
        <p:nvSpPr>
          <p:cNvPr id="8" name="Rectangle 7"/>
          <p:cNvSpPr/>
          <p:nvPr/>
        </p:nvSpPr>
        <p:spPr>
          <a:xfrm>
            <a:off x="4800600" y="3048000"/>
            <a:ext cx="4343400" cy="584775"/>
          </a:xfrm>
          <a:prstGeom prst="rect">
            <a:avLst/>
          </a:prstGeom>
        </p:spPr>
        <p:txBody>
          <a:bodyPr wrap="square">
            <a:spAutoFit/>
          </a:bodyPr>
          <a:lstStyle/>
          <a:p>
            <a:pPr algn="ctr"/>
            <a:r>
              <a:rPr lang="en-US" sz="1600" dirty="0" smtClean="0"/>
              <a:t>Tooth replanted prior to the patients </a:t>
            </a:r>
          </a:p>
          <a:p>
            <a:pPr algn="ctr"/>
            <a:r>
              <a:rPr lang="en-US" sz="1600" dirty="0" smtClean="0"/>
              <a:t>arrival at the dental clinic</a:t>
            </a:r>
            <a:endParaRPr lang="en-US" sz="1600" dirty="0"/>
          </a:p>
        </p:txBody>
      </p:sp>
      <p:sp>
        <p:nvSpPr>
          <p:cNvPr id="9" name="Rectangle 8"/>
          <p:cNvSpPr/>
          <p:nvPr/>
        </p:nvSpPr>
        <p:spPr>
          <a:xfrm>
            <a:off x="4419600" y="4114800"/>
            <a:ext cx="4724400" cy="1107996"/>
          </a:xfrm>
          <a:prstGeom prst="rect">
            <a:avLst/>
          </a:prstGeom>
        </p:spPr>
        <p:txBody>
          <a:bodyPr wrap="square">
            <a:spAutoFit/>
          </a:bodyPr>
          <a:lstStyle/>
          <a:p>
            <a:pPr algn="ctr"/>
            <a:r>
              <a:rPr lang="en-US" sz="1600" dirty="0" smtClean="0"/>
              <a:t>Extraoral dry time less than 60 min. </a:t>
            </a:r>
          </a:p>
          <a:p>
            <a:pPr algn="ctr"/>
            <a:r>
              <a:rPr lang="en-US" sz="1600" dirty="0" smtClean="0"/>
              <a:t>The tooth has been kept in suitable  </a:t>
            </a:r>
          </a:p>
          <a:p>
            <a:pPr algn="ctr"/>
            <a:r>
              <a:rPr lang="en-US" sz="1600" dirty="0" smtClean="0"/>
              <a:t>storage media and/or stored </a:t>
            </a:r>
          </a:p>
          <a:p>
            <a:pPr algn="ctr"/>
            <a:r>
              <a:rPr lang="en-US" sz="1600" dirty="0" smtClean="0"/>
              <a:t>dry less than 60 minutes</a:t>
            </a:r>
            <a:r>
              <a:rPr lang="en-US" dirty="0" smtClean="0"/>
              <a:t>.</a:t>
            </a:r>
            <a:endParaRPr lang="en-US" dirty="0"/>
          </a:p>
        </p:txBody>
      </p:sp>
      <p:sp>
        <p:nvSpPr>
          <p:cNvPr id="10" name="Rectangle 9"/>
          <p:cNvSpPr/>
          <p:nvPr/>
        </p:nvSpPr>
        <p:spPr>
          <a:xfrm>
            <a:off x="4800600" y="5638800"/>
            <a:ext cx="4343400" cy="584775"/>
          </a:xfrm>
          <a:prstGeom prst="rect">
            <a:avLst/>
          </a:prstGeom>
        </p:spPr>
        <p:txBody>
          <a:bodyPr wrap="square">
            <a:spAutoFit/>
          </a:bodyPr>
          <a:lstStyle/>
          <a:p>
            <a:pPr algn="ctr"/>
            <a:r>
              <a:rPr lang="en-US" sz="1600" dirty="0" smtClean="0"/>
              <a:t>Dry time longer than 60 min or other </a:t>
            </a:r>
          </a:p>
          <a:p>
            <a:pPr algn="ctr"/>
            <a:r>
              <a:rPr lang="en-US" sz="1600" dirty="0" smtClean="0"/>
              <a:t>reasons suggesting non-viable cells</a:t>
            </a:r>
            <a:endParaRPr lang="en-US" sz="1600" dirty="0"/>
          </a:p>
        </p:txBody>
      </p:sp>
      <p:sp>
        <p:nvSpPr>
          <p:cNvPr id="11" name="Rectangle 10"/>
          <p:cNvSpPr/>
          <p:nvPr/>
        </p:nvSpPr>
        <p:spPr>
          <a:xfrm>
            <a:off x="1676400" y="2514600"/>
            <a:ext cx="1802096" cy="400110"/>
          </a:xfrm>
          <a:prstGeom prst="rect">
            <a:avLst/>
          </a:prstGeom>
          <a:effectLst>
            <a:outerShdw blurRad="50800" dist="50800" dir="5400000" algn="ctr" rotWithShape="0">
              <a:srgbClr val="FF0000"/>
            </a:outerShdw>
          </a:effectLst>
        </p:spPr>
        <p:txBody>
          <a:bodyPr wrap="none">
            <a:spAutoFit/>
          </a:bodyPr>
          <a:lstStyle/>
          <a:p>
            <a:r>
              <a:rPr lang="en-US" sz="2000" b="1" dirty="0" smtClean="0">
                <a:solidFill>
                  <a:srgbClr val="FFFF00"/>
                </a:solidFill>
              </a:rPr>
              <a:t>Closed Apex</a:t>
            </a:r>
            <a:endParaRPr lang="en-US" sz="2000" b="1" dirty="0">
              <a:solidFill>
                <a:srgbClr val="FFFF00"/>
              </a:solidFill>
            </a:endParaRPr>
          </a:p>
        </p:txBody>
      </p:sp>
      <p:sp>
        <p:nvSpPr>
          <p:cNvPr id="12" name="Rectangle 11"/>
          <p:cNvSpPr/>
          <p:nvPr/>
        </p:nvSpPr>
        <p:spPr>
          <a:xfrm>
            <a:off x="5867400" y="2514600"/>
            <a:ext cx="1579278" cy="400110"/>
          </a:xfrm>
          <a:prstGeom prst="rect">
            <a:avLst/>
          </a:prstGeom>
          <a:effectLst>
            <a:outerShdw blurRad="50800" dist="50800" dir="5400000" algn="ctr" rotWithShape="0">
              <a:srgbClr val="FF0000"/>
            </a:outerShdw>
          </a:effectLst>
        </p:spPr>
        <p:txBody>
          <a:bodyPr wrap="none">
            <a:spAutoFit/>
          </a:bodyPr>
          <a:lstStyle/>
          <a:p>
            <a:r>
              <a:rPr lang="en-US" sz="2000" b="1" dirty="0" smtClean="0">
                <a:solidFill>
                  <a:srgbClr val="FFFF00"/>
                </a:solidFill>
              </a:rPr>
              <a:t>Open apex</a:t>
            </a:r>
            <a:endParaRPr lang="en-US" sz="2000" b="1" dirty="0">
              <a:solidFill>
                <a:srgbClr val="FFFF00"/>
              </a:solidFill>
            </a:endParaRPr>
          </a:p>
        </p:txBody>
      </p:sp>
      <p:pic>
        <p:nvPicPr>
          <p:cNvPr id="23554" name="Picture 2" descr="http://www.contempclindent.org/articles/2010/1/4/images/ContempClinDent_2010_1_4_251_76395_f2.jpg"/>
          <p:cNvPicPr>
            <a:picLocks noChangeAspect="1" noChangeArrowheads="1"/>
          </p:cNvPicPr>
          <p:nvPr/>
        </p:nvPicPr>
        <p:blipFill>
          <a:blip r:embed="rId2" cstate="print"/>
          <a:srcRect/>
          <a:stretch>
            <a:fillRect/>
          </a:stretch>
        </p:blipFill>
        <p:spPr bwMode="auto">
          <a:xfrm>
            <a:off x="7620000" y="838200"/>
            <a:ext cx="1452509" cy="2209800"/>
          </a:xfrm>
          <a:prstGeom prst="rect">
            <a:avLst/>
          </a:prstGeom>
          <a:noFill/>
        </p:spPr>
      </p:pic>
      <p:pic>
        <p:nvPicPr>
          <p:cNvPr id="23555" name="Picture 3"/>
          <p:cNvPicPr>
            <a:picLocks noChangeAspect="1" noChangeArrowheads="1"/>
          </p:cNvPicPr>
          <p:nvPr/>
        </p:nvPicPr>
        <p:blipFill>
          <a:blip r:embed="rId3" cstate="print"/>
          <a:srcRect/>
          <a:stretch>
            <a:fillRect/>
          </a:stretch>
        </p:blipFill>
        <p:spPr bwMode="auto">
          <a:xfrm>
            <a:off x="0" y="838200"/>
            <a:ext cx="1552303" cy="20447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99294" cy="685800"/>
          </a:xfrm>
          <a:effectLst>
            <a:outerShdw blurRad="50800" dist="50800" dir="5400000" algn="ctr" rotWithShape="0">
              <a:srgbClr val="FF0000"/>
            </a:outerShdw>
          </a:effectLst>
        </p:spPr>
        <p:txBody>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solidFill>
                  <a:srgbClr val="FFFF00"/>
                </a:solidFill>
              </a:rPr>
              <a:t>Closed Apex</a:t>
            </a:r>
            <a:endParaRPr lang="en-US" dirty="0"/>
          </a:p>
        </p:txBody>
      </p:sp>
      <p:sp>
        <p:nvSpPr>
          <p:cNvPr id="3" name="Content Placeholder 2"/>
          <p:cNvSpPr>
            <a:spLocks noGrp="1"/>
          </p:cNvSpPr>
          <p:nvPr>
            <p:ph sz="half" idx="1"/>
          </p:nvPr>
        </p:nvSpPr>
        <p:spPr>
          <a:xfrm>
            <a:off x="0" y="1524000"/>
            <a:ext cx="8458200" cy="4572000"/>
          </a:xfrm>
        </p:spPr>
        <p:txBody>
          <a:bodyPr>
            <a:normAutofit lnSpcReduction="10000"/>
          </a:bodyPr>
          <a:lstStyle/>
          <a:p>
            <a:r>
              <a:rPr lang="en-US" dirty="0" smtClean="0"/>
              <a:t>Leave the tooth in place.</a:t>
            </a:r>
          </a:p>
          <a:p>
            <a:r>
              <a:rPr lang="en-US" dirty="0" smtClean="0"/>
              <a:t>Clean the area with water spray, saline, or </a:t>
            </a:r>
            <a:r>
              <a:rPr lang="en-US" dirty="0" err="1" smtClean="0"/>
              <a:t>chlorhexidine</a:t>
            </a:r>
            <a:r>
              <a:rPr lang="en-US" dirty="0" smtClean="0"/>
              <a:t>.</a:t>
            </a:r>
          </a:p>
          <a:p>
            <a:r>
              <a:rPr lang="en-US" dirty="0" smtClean="0"/>
              <a:t>Suture gingival lacerations if present.</a:t>
            </a:r>
          </a:p>
          <a:p>
            <a:r>
              <a:rPr lang="en-US" dirty="0" smtClean="0"/>
              <a:t>Verify normal position of the replanted tooth both </a:t>
            </a:r>
          </a:p>
          <a:p>
            <a:pPr>
              <a:buNone/>
            </a:pPr>
            <a:r>
              <a:rPr lang="en-US" dirty="0" smtClean="0"/>
              <a:t>      clinically and radiographically.</a:t>
            </a:r>
          </a:p>
          <a:p>
            <a:r>
              <a:rPr lang="en-US" dirty="0" smtClean="0"/>
              <a:t>Apply a flexible splint for up to 2 weeks.</a:t>
            </a:r>
          </a:p>
          <a:p>
            <a:r>
              <a:rPr lang="en-US" dirty="0" smtClean="0"/>
              <a:t>Administer systemic antibiotics. </a:t>
            </a:r>
          </a:p>
          <a:p>
            <a:r>
              <a:rPr lang="en-US" dirty="0" smtClean="0"/>
              <a:t>If the avulsed tooth has been in contact with soil, and if tetanus coverage is uncertain, refer to physician for a tetanus booster.</a:t>
            </a:r>
          </a:p>
          <a:p>
            <a:r>
              <a:rPr lang="en-US" dirty="0" smtClean="0"/>
              <a:t>Initiate root canal treatment 7-10 days after replantation and before splint removal.</a:t>
            </a:r>
          </a:p>
          <a:p>
            <a:endParaRPr lang="en-US" dirty="0"/>
          </a:p>
        </p:txBody>
      </p:sp>
      <p:sp>
        <p:nvSpPr>
          <p:cNvPr id="5" name="Rectangle 4"/>
          <p:cNvSpPr/>
          <p:nvPr/>
        </p:nvSpPr>
        <p:spPr>
          <a:xfrm>
            <a:off x="2057400" y="609600"/>
            <a:ext cx="4800600" cy="1107996"/>
          </a:xfrm>
          <a:prstGeom prst="rect">
            <a:avLst/>
          </a:prstGeom>
          <a:effectLst>
            <a:outerShdw blurRad="50800" dist="50800" dir="5400000" algn="ctr" rotWithShape="0">
              <a:srgbClr val="FF0000"/>
            </a:outerShdw>
          </a:effectLst>
        </p:spPr>
        <p:txBody>
          <a:bodyPr wrap="square">
            <a:spAutoFit/>
          </a:bodyPr>
          <a:lstStyle/>
          <a:p>
            <a:pPr algn="ctr"/>
            <a:r>
              <a:rPr lang="en-US" sz="2400" b="1" dirty="0" smtClean="0">
                <a:effectLst>
                  <a:innerShdw blurRad="38100">
                    <a:srgbClr val="C00000"/>
                  </a:innerShdw>
                </a:effectLst>
                <a:latin typeface="+mj-lt"/>
                <a:ea typeface="+mj-ea"/>
                <a:cs typeface="+mj-cs"/>
              </a:rPr>
              <a:t>Tooth replanted prior to the </a:t>
            </a:r>
          </a:p>
          <a:p>
            <a:pPr algn="ctr"/>
            <a:r>
              <a:rPr lang="en-US" sz="2400" b="1" dirty="0" smtClean="0">
                <a:effectLst>
                  <a:innerShdw blurRad="38100">
                    <a:srgbClr val="C00000"/>
                  </a:innerShdw>
                </a:effectLst>
                <a:latin typeface="+mj-lt"/>
                <a:ea typeface="+mj-ea"/>
                <a:cs typeface="+mj-cs"/>
              </a:rPr>
              <a:t>patient's arrival at the dental clinic</a:t>
            </a:r>
            <a:r>
              <a:rPr lang="en-US" dirty="0" smtClean="0"/>
              <a:t/>
            </a:r>
            <a:br>
              <a:rPr lang="en-US" dirty="0" smtClean="0"/>
            </a:br>
            <a:endParaRPr lang="en-US" dirty="0"/>
          </a:p>
        </p:txBody>
      </p:sp>
      <p:pic>
        <p:nvPicPr>
          <p:cNvPr id="7" name="Picture 2" descr="http://www.dentalindia.com/avul1.jpg"/>
          <p:cNvPicPr>
            <a:picLocks noChangeAspect="1" noChangeArrowheads="1"/>
          </p:cNvPicPr>
          <p:nvPr/>
        </p:nvPicPr>
        <p:blipFill>
          <a:blip r:embed="rId2" cstate="print"/>
          <a:srcRect/>
          <a:stretch>
            <a:fillRect/>
          </a:stretch>
        </p:blipFill>
        <p:spPr bwMode="auto">
          <a:xfrm>
            <a:off x="6019800" y="2286000"/>
            <a:ext cx="3124200" cy="2343150"/>
          </a:xfrm>
          <a:prstGeom prst="rect">
            <a:avLst/>
          </a:prstGeom>
          <a:noFill/>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3975847" cy="658906"/>
          </a:xfrm>
          <a:effectLst>
            <a:outerShdw blurRad="50800" dist="50800" dir="5400000" algn="ctr" rotWithShape="0">
              <a:srgbClr val="FF0000"/>
            </a:outerShdw>
          </a:effectLst>
        </p:spPr>
        <p:txBody>
          <a:bodyPr/>
          <a:lstStyle/>
          <a:p>
            <a:r>
              <a:rPr lang="en-US" sz="3200" dirty="0" smtClean="0">
                <a:solidFill>
                  <a:schemeClr val="tx1"/>
                </a:solidFill>
                <a:effectLst>
                  <a:innerShdw blurRad="38100">
                    <a:srgbClr val="C00000"/>
                  </a:innerShdw>
                </a:effectLst>
              </a:rPr>
              <a:t>Patient instructions</a:t>
            </a:r>
            <a:endParaRPr lang="en-US" sz="6600" dirty="0"/>
          </a:p>
        </p:txBody>
      </p:sp>
      <p:pic>
        <p:nvPicPr>
          <p:cNvPr id="20482" name="Picture 2" descr="https://encrypted-tbn1.gstatic.com/images?q=tbn:ANd9GcRPYAnd5hwTsy0ttcEJuP1UyDaOPVZWDl7of9ip5LtNImnSe1Cw"/>
          <p:cNvPicPr>
            <a:picLocks noChangeAspect="1" noChangeArrowheads="1"/>
          </p:cNvPicPr>
          <p:nvPr/>
        </p:nvPicPr>
        <p:blipFill>
          <a:blip r:embed="rId2" cstate="print"/>
          <a:srcRect/>
          <a:stretch>
            <a:fillRect/>
          </a:stretch>
        </p:blipFill>
        <p:spPr bwMode="auto">
          <a:xfrm>
            <a:off x="1447800" y="4724400"/>
            <a:ext cx="1920975" cy="1895475"/>
          </a:xfrm>
          <a:prstGeom prst="rect">
            <a:avLst/>
          </a:prstGeom>
          <a:noFill/>
        </p:spPr>
      </p:pic>
      <p:sp>
        <p:nvSpPr>
          <p:cNvPr id="20484" name="AutoShape 4" descr="data:image/jpeg;base64,/9j/4AAQSkZJRgABAQAAAQABAAD/2wCEAAkGBhQSERUQEhQVFBQUFhYXGBgYGBgUGBUYGBcVGBgcGBcXHCYeGB8kGhUUHy8gIycpLCwsFR4xNTAqNSYrLSkBCQoKDgwOGg8PGi0lHiQsLy8sLC8uLCosNSwsKSksLCwsLCwsLCwsLCwsLCwsLC0pLCwsKSwsLCwsLCwpLCwsLP/AABEIAMwA9wMBIgACEQEDEQH/xAAcAAACAgMBAQAAAAAAAAAAAAAABgUHAgMEAQj/xABKEAACAQICBwUFBAcFBgYDAAABAgMAEQQhBQYSMUFRYRMicYGRBzJSobFCYnLBFCMzQ5LR8FNjgqLxFaOys8LSJFRzw9PhFkST/8QAGwEAAgMBAQEAAAAAAAAAAAAABAUAAwYCAQf/xAAxEQABAwIFAQYGAgMBAAAAAAABAAIDBBEFEiExQVETIjJhcaEUgZGx0fAjUkLB4TT/2gAMAwEAAhEDEQA/ALxoooqKIoooqKIoooqKIorw1y47SccK7crqi8yd/gN5PQVLr0Ak2C66xLUiaW9pgF1w6X++9wPJBn6kUoaS1hxE/wC0lYj4Qdlf4RkfOqHTtbtqmcOFzSau7o8/wrVx+tOGhyeZLjgp2z6LeoDF+06Efs4pH6myD8z8qriihzUuOyax4PC3xkn2ThiPaZOfcjjTx2nP1A+VcEuvmMb96F/CiD6g0vUVWZXnlGtoKduzApdtbsWf/wBh/Kw+grEa04v/AMxL/FUVeiuc7uqt+Gh/oPoFMprhix+/fz2T9RXVDr/i13urfiRf+m1LlF6gkeOVyaOB27B9E6Yb2nyj9pCjfhLIfntVM4P2lYdspFkjPhtj1XP5VWVFWCd4QsmFU7thb0V24DTcE37KVHPIEX/hOfyrvBqhKmtGa5YqDISF1+GTvj1PeHrVzakchLZsGcNY3X9VcN69pO0R7R4ZLLMDCx4+8nrvHmPOmyHEK6hlIZTuIIIPgRRLXtdsUolgkiNniy20V4K9rpUooooqKIoooqKIoooqKIoooqKIoorw1FF7WuacKCzEKALkk2AHU1w6a09FhU25Dv8AdUZs55AfnuFVZp/WiXFt3jsxg5RjcOp+I9fS1VSShnqjqShkqTpoOqadP+0cC8eFG0f7Rhl/hXj4nLoaRcZjXlbbkZnY8Sb+nIdBWiigHyOfutTT0cVOO6NevKKKweWxC5lmyVQCzMfuqMzU/o3UXFTd6QjDJyNpJT/hB2U8yT0qMic/YKT1kMHjd8lBMwAuTYc+FGG2pTaGOSY/3aMw8290etWNo/UTCREMY+2cfamPaHyU9xfJanwLCwyHLh6UWyk/sUjmx07RN+qrDD6n41/3SRj+8kF/4Yw31qQi9nkx9/ERr+CJm+bOPpT8RWJFENpoxwlkmK1Tv8reiTE9nQ+1iZT4JEv1Br0+zuP/AMxP/uv/AI6cLViRVnYx9EMa+p/uUnP7PRwxMnmkbfQCuWXUKUe7PG34o2X5q5+lPJFYkV4YIzwvW4lVN2eVXU+quKT92rj+7cE/wyBajMQjRm0qPH+NSg8icj5GrVIrXLYDvWCnffIfPKqnUbDsbI2LHahviAPsqtopxxmgsFITstHE3OJ0XPqlyp9KhsbqpMg2o7TpzXJ/4b2P+E+VCPpnN21TynxmCXR/dPnt9VD136K05NhmvE5UcV3q3iu7z31wX3jiMiDkQeRBzBoocEtKbOayVutiCrR1e19inIjl/VSHme4x6NwPQ+pprBqg6atWdeZMPaOW8kW4cXQdD9odD5cqLjqOHLP1mE278P0/CtOiufB41JUEkbBlbcR/XyrfRaQkW0K9oooqLxFFFFRRFFFFRReXqG1l1lTCJc9529xOZ5nkBzrdp/TiYWIyvmdyrxZuA/MnlVP6R0i88jSyG7N6AcABwAqiWXILDdM6ChNQ7M7wj38l7pHSUk8hllbaY+gHIDgK5aKKXk31K1rWhoytGiK7tC6DfFy9ksixKBcse855iNNxPU5C+41w1lHIVIZSQQbgg2IPQ10wgG5CrnY6SMtY6xVpaF1bgwo/UpZj70jd6R/xOc/IWHSo7XvWs4HCiaNVd3cRoDfZBIZiTY3NgpyvvIrj0Trj2sfYy5SZANuD5jf8LfI1hprQyYmMRvcbLB1I3q4BANtxyPGmzJGkXasLUU0rHlsm61aqe0LtGXDY0LDO1tlvdSQ/Dn7jcLbjwzyp3tVJ6T0cVm7LFi3d2Yn+y43sb8/dFt4t1qY1U9oT4bZhxe0+HN+zmN2ZFBsC3Fk5H3gLbxVEFSXnJILO9vkvJ6cNGZhu33VpmsSKIZldQ6EMrAEMDcEHcQRvFZGjUItZFeEVmRXhqLkhaiK1Tyqil2IVVFySbAAcSTuroIqrvaLrAZpv0NDaKLOU8GcZ2PReXxE8qqmmETcxVkMJldlC3ae9ojyEx4OyIN8zDM/hVh3R1OfhSssrM36RKrYuNSA5kMgQE5/tFbunlfLoay0XDDI2xO/ZKy2hY5orgixmG8q2YJ4XvXXHNLgcQNsXksAUBDRzRNvXK6sjLfM+NhSd0j3nM46J0yJkYytCn8Pq5gdJRF8Cq4fEIO9A5ujeZuRfcHGXMUoT4d4WbZ24ZIyQ6AlWUjfuO/jyIrowCTJMMRhl2XjLOqi7WS5JVjltAL3eo8qaNeNjEYaDS8QsJAIpwM7HMKT1VgyX43WpcPBI0IXtspsdipHQuGXHYOKWcXlsy9oLK/dZlBvxyG43HSofS2gJILse/H8Y4fjH2fHd4bqY9R4rYCC/FWPq7H6WqbYU27FssYzb23S6HEJaSU5Ddt9lV9FM+m9Vt8kA6mP80/7fTlSxSyWJ0RsVs6Otjq2Zmb8jkKX1d1lkwj3XvRk99L5HqOTdfWra0XpNJ4xLGbq3qDxBHAjlVHVMataxNhJdoXMbe+nMcx94f/VdwzZdDshcQw8TDtGeL7/9VyA17WjCYtZEWRCGVgCCOINb6YLKHTRFFFFRRFa55gilmNlUEkncAN5rM0ie0jTtlGEQ5tZpPw37q+ZF/Ic64e4Nbcq+nhM8gYOUqazaebFTF8wgyjXkvPxO8+Q4VE0UUsc4uNytxFG2JgY3YLGSQKCTuH9buJ6U4aD1C2oTJiSySuO4oP7EbxtDc7HiDu3C2+ufUbV/tXGMkHcQkQg/acGxk6hSCF63PAVYAo+CAWu5ZjE8ScX9nEbAc+aqfS2h5MO+xIN/usPdccwfy3iuGrfx2ASZDHIoZT8jwIO8EcxVdaw6svhjtZvETk/K+4OOB67j03VTNTlurdkfh+Ktm7kujvuoWp7Q+sOzaOU3XcG4jx5jrUDRQ7HlhuE0qKZk7crwnrHaPjxEZjkUOjD/AEKkbjyIpC09ox8FtMymaArsq1vdOdg9vdztnuNuByqW0TptoTsnvR8uI6r/ACpqikSVLizowsb5g8wQfoaN/jqAA4bLJ1FNLRu02PPHzVZan65zYG2yTNhj78ZyKHiyfCeNtx48xdGhtNQ4qITQOHQ+RU/Cw3qen1FVHrTqG0JOIwYJTe0e8qPu/EvTeOF+EDoDT8uHl7fDNsP9uM5pKORHHj1HSjScup1HXp5H8/VKsubRuh6dfT8L6HtWJFQWqeukOOTu9yZR34mPeXqPiXqN3G1T5rpVLi0njBDDJMd0aM/8IJ+oA86orbOTShiZW22vdNtb3OyzC3eN8xffVte0jE7GjpfvmNPV1J+QNK2g9cUEKYTHRRz4UAKGC96MAWBIG+3xLZh1pbVkOeGk2TOkBDC4BR2sTYJgMRg3YSS2X9HZCOzFszc5BfUHgbVx6E0GznZQZ5bTcAP63DjU1rDqYmFdMTG5fBSbI2x32gDbs+KG+TdeJtfZitaI4F7LCxlzzIITxLHNj/V6WzZgbW1RzCCNFIYqeHR8BO9juB96Rv5D5DqaTl1gaPB4nA2uJ5I3XLJR7zgcrlIwPOtGLxDM3b4h9t+A4Doo3VMajavtisQMVIv6mJgRfc7jNVHMA5k9AONe08bs1huVzK5rW3crF0Tguygii+CNFPiFAPzvXSRWwrWJFaUaCyzbtTdaiKXdYtX9u80Y7+9lH2+o+99fGmQisSK8ewSNs5W01Q+mkEkZVX0Uw606H2D2yDuse8OTHj4H6+NL1I5IzG7KV9EpKltTEJG/pTfqDrJ2Un6NIf1ch7pP2XP5N9fE1ZoNUHVu6mac/ScOCxvIndfqbZN5j5g0VTyXGUpFi1Jkd2zdjv6pgoooopI1pxWICIzsbKoLE9ALmqR0lj2nleZt7sT4DgPIWHlVke0XSPZ4XsxvlYL/AIR3m+gHnVXUFUu1yrSYNDZplPOgRW/R+jmxEyYdSRtnvMPsRjN28bZDqy1op09n2jbI+JIzkOwn4ENj/E+1/AtVwR53ozE6n4eAkbnQJtw8CoqxoAqqAqgbgALADyArYK1SThRtMQAKiptNuxtEuXxNn8qOnqooPGflysbDTyTatHzU5WMkYYFWAIIsQcwQd4IO+oJdH4h82lYeB2fpateL0PiAjGOeQNbIg7WYz3NlQYxFpPhNvkivgbf5i/zULrJqaY7ywAtHvKb2T8PFl6bx14Kt6sHDaYxEagyKJRbOw2HHW24/1nUfpTQUWLDT4QgSDN4vduT0+yxsfunpvrw5JScmh6J3SVskIDKjVv8Ab8pOrq0fpF4W2l3Hep3N/XOud0IJUggg2IIsQRwIOYrGqQS0p45rJWWOoKetH6RSZdpTmN44r4/zpW1u1BExM+Gsk28r7qyHmPhbruPG2+uPD4hkYOhsRx/reOlNmidNLN3T3X5cD1X+X1phBU/vVZSvwwxd5mrfcKooMU8coJLQ4iM5OLqysODDh+d6tnUz2jLORhsVaPEblbck34fhb7u48OVc+tGqEeMXa9yYCyyW39HH2h8xwqrsdhJMO5w+JQi2478uDI32h/XSigLas26dPT8JMddH79evr+VdXtF0VLPgikKl2WRH2RvIG0DYcT3gbdKqcq8TnaikRTvDIRY9LimzUv2ivEBDiyZIRYLPmzJfcJOLD728cb8LRjlDKGVgysAQQbgg5ggjIihZadsxzByvindAMpCqbVnXmKHCy4LERyTRPtBFXZuEYHaXvHKzZi3EmobR2i8XIAkOHkYbgxUqLcLlrL86vLZrw1z8HmsHO2XXxlrlrVW2hfZczMJMa9/7tDe/Rn3AdF9af4MMsahEUKqiwUCwA6CugisaKihbH4UHLK+Q95azWBFbiKwIq9ULURWJFbSKxIr1crmxOHDqUYXVhY1XONwhikaNt6m3iOB8xY+dWYwpV1zwPuTD8DfMr+YoOrjzMzdE8wOqMU/ZHZ33StTBqPpfsMUoJ7kvcbxPuHybL/EaX69B9aVsOV11sp4hLGWHlX0DRXDoHSPb4eOXiygn8Qyb5g0U1GuqwbgWkg8JC9peM2sQkXBI7+bk/kq0n1Oa6zbWOm6FV/hRRUHSyU3eVtqFmSnYPJYyE2Nszw6nh87Va2DgXDwJH9mJAvjsgD1J9SarfQsG3iYV4dopPgnf/wCinjTmKzWMeJ633D5E+lWCUU8Lpfok2KNNRUsg4tcrix0jTMrtkquMuQNx5nMXNM+i9Gi3KoTCxi1qnNHY2wsaSMmaTnl1/wCqqoBYMsegXXiINkXBrieet+MxgIsKippK4kqY3O/jVUMZI7y1dqCpU8CQPU/yqDxyMj9rEdiVeI3OORHGukz5uPvVw4ufjyogSHP+9EZHF3VJzaPi0lD2q/q517rG25gPdfmvI7x8qSsdgnhcxyKVYfMcCDxB51LaI02MPjoxfuYhhE3IMVYofUW8zT7pfQ0eJTYkG73WHvIeYP1G406Yzt2X/wAkPHWOoZMh1YfZVLXqmxuMiKkNNaDkwz7Li6n3XHut/I81PzGdR1CuaWmxWmjlZMzM03BTNofWHatHKbNwbcG8eR67jXdprQcWKj7OVb/CwyZDzU8PDcaS6m9D6wFLRyXKcDvK/wAx8x8qLhqLaFIa/CwbviHqPwoD/ZzYH/w8yhonJ2ZAMnJ5/C1uHTK43SmhNNy4A3jvLhWNzHxS+ZMZ+yeNvdPTfTbiMPHNGVcK8bjdvDDh/rSXpPRMmCJdbyYY7yc2j/HzX73rY5keeCWN5ngOp3HVLI5GPZ2Uo22PRWjorSsWJjEsLBlOXIqeIYHNSORrpIqpMBiXgf8AScI1r220OauOTDj0O8dKsTVzWiLFr3e5Io78Z95eo+Jb8R52oulrWVAsNHchB1FI6HXcdVLEViRWy1eEUeg1qtXhFbLVgxtvr1c2WsisStJOktdMRLIy4III0JHaOpcyEbyouAFvexzJ35VJ6oa1NituGZVSaIAnZvsuhy2gCSQQciLneOdUsqI3vMbXajhduhe1oeRoUwkVH6cwnaYeReOySPFe8PpbzqTIrWV4Vc4XBC4jcWPDhwVVVFZzJssy/CSPQkVhSAixsvpzXZgCrL9mWL2sO8Z/dyXHg4v9Q1FRHswntPKnxRhv4Wt/10UyhN2BYzEGZKhwHr9Uvazn/wAZiP8A1X+RtUZUtrZHs42cf3hPqAfzqJpc/wARWtpjeFnoPspfVNb4uPoHP+Rh+dTmKlvM5Pxn5ZflUFqq1sVH1Dj/ACN/Ku3EYu2JkjbIhyy/eUm9x6/SqqwE0wt1SqS3x5v/AFH3U9C9dkc/P+jUNFPXUJgRas87oduf3yXs0WYaKTeQVyTy1x4bHX2kb3kyPUHcfMV5NPVEcBidYrmKO+q4DPdpPx29AP51w4yWwJNeYOa4kbnLJ8jb8qidO6RCLzzyHFjwApy1pL7D90VzbBmv7qorGzlpFtvj7/gx936E1eeHm2kV/iUN6gGqHw8RCm+bG5Y9TwHQbvKr2wcWzGin7KKPRQPyp9RHvEDYWSTEwMrSdyT/AKXuKwiyoY5FDK28H+sj1GdV3rHqo+GvIl3h58U6P0+9u5242TQVuLHcaNkibINUFSVklK67duQqZrynDWTUvZvLhhdd7RjevVOY+76cqTxSqSMsNitrS1cdS3Mw/JSGitMNCbe8h3r+Y5H6/MN2GxSyLtKdpTl4cwRw8KQa6MDjnibaQ+IO5hyIqyKYs0OyErsObOM7NHfddul9V2hJnwguu9oRw5mP/s9OVRuHkEhE0DGOZTcEZEEb/wAwR/pTpo3SiTLdcmG9TvH8x1+lRentV+0JngISbeeCy/i5N9715jmpoxL/ACxGzkhZM6A9nKNP32Uvq3rwstocTsxTbgTZUl8CclORy9OVNQN86pHvTYlROjIIPfBGZkP1stjfqKb9EaYkwVhnLhTuAzaPqnTmnpY5H2LEBG5sNRo729FRNSZryRbfuyfrUt6wTs0UxW9xFJs+Ow1vO9qYMHi0lQSRsGRswR8/AjiDmKh8REVYg/601cUAwKvNBaRCQgLaxUfSpb2fxGTGzTD3EiEZPN3ZWt5BCfMVuPswWRy6TyQxsb7AUNv37BJ7o8QacdD6FiwsQhhWyi5JJuzMd7MeJNh6DlS2kw8QzOmvuiairMkYjt6rqIrEitpFYlabJdZVdpUfr5f/AFH/AOI1yV0Y+Talkbm7n1Y1z0hd4ivpkGkbb9Amj2cPbG25xOPmhor32brfG35RSH5xj868o+n8CyuKf+g+g+yw9oWG2cazcJERvlsn/hpaqwPafgO7DOPskofA95fmG9ar+g5hZ5Wgw2TPTt8tF2aHn2J4n5Ot/Amx+Rqa1w0fd1fNdrcw3q6i3zW2XGxpZp/7JcXhQGy21BvvKuOI8Df51ZHH20ToxvuEuxR3YTxznbwlKmF0yVsk9lO4P9hvP7B6H1qWTEUs4mdoJGgmGYy5hhwIvvBrGMKM4ZGj+7kyfwNu8rUikg1sdD7Ixrja7dQpnGYsrPC3B9qNvTaX5g104rGhVLE5KCT5C9KGP0nN2sMZEblWMndJQ2UEZhrhfe58K5tO6dcxGLs2VpCEB2kbeRe1jfderBSk5f3lV9qG5iprCYrZgS+8jaPixLfnUCcT2jmU7gSIx8i3nuHSubSumWKdmsbKXsgJK/kTwBrbgsHK1lGyu4AKDIx4ADcL+RotseW7juVxmBs3gJj1T0X22JjUi4B22/Ctj8zsjzq3r0tanatjBwln/avnIzNtWUbl2sgABcm2V70qac17xWOkfDaIVuzjIEuKAuTc2tDf5H3ja42RmXFLF2TNdys7Wz9vJ3dgn3TWs+FwgviZ44uIDHvHwQXY+Qpak9smC/driphzSA2/zFT8qVU9nmJhIkaAsWYbcrPFLJmQNoksT+VWLBqFhQAJFeU2sbuyqT4Lb5+gq9z7IUM6qCT20YANsyjEQH+8hI/4ST8q3YzBYTSIM+AmieXeyq3vfiU2aNvvEWPHnTq+i4mjETqHAULaQdoDYWFy2Z8TVZ68alaOgAmG3gcTvjfDbRUnnsggKLkDehz4144BwsVdFI6B2dhsVETQsjFGBVlNiCLEHqPSsK5NEa8idlwmkyBJ7sWMAt4LOBYFb/ayI48TUrpDRskD9nILHeDvVhzU8R/RtS2WEs1Gy19FiDKgZTo7p+FohmZGDKSCNxFN2htMiYbLWDjePi6gflSdWSOVIYEgjMEZEVzHIWFW1lGypbroeCmXWDV0yntoSFmAAIPuSgblbkRnZuHG43QOA0kULKVIsbPG29T1H0IyNMehtOiSyPk/DgG8OR6VlpzQCzgOp2JlFle18vhcfaXpvG8Z11VUkdWy48X7us010tG8seNP3ULgwGKeBjPhTtIc5IjuP8m5MPMEZU7aJ0xFik24zmPeVrbSHkw+hGR4E1WEGJkhkKMOzlX3lOYI5qftKefrY1lofFyT4h8Xh37LsxsIo3TZ3kLDcy3AAHnkc6Bo6malJZP4G89Og87ryqgZLZ0W5VtkVy6Q0hHAhkmdY0GW0xsLncBzPQVD6F12inDRkquISwaK+880J94dN43HgTE6zY4STRqwBEMckpHVtlI738JLedPJ6lsUJl3FrpZHAXvybapn0ZpiHEKWglSUA2Oyb7J6jePMVuxs/ZxvIfsqzegJqutTwRpOMrltwTBwOIXZK352Yim3XXG7GH2BvlIXyHeb6KPOuo6gSQiXqFY2lPxIh31Cr/xooopQvoVraJz9l2HvPNJ8Mar/ABsT/wC2KKmPZhgtnDPKf3sjEfhS0Y/zK586KaRCzAsTXSdpO4+f2U7rJozt8NJEPeK3X8S5r8xbzql7VfhFVNr3obsMSXA7k12HRvtj1N/8VU1LLjMmODz5XmI86hLlNGpukfegJ+8v/UPofWletuGxBjdXXIqbj+v630NDJ2bw5Oa6m+JhMfPHqNk+6Z0JHiU2JBn9lxbaXwP5bqrrTGpGLhJ2NmRODIpLAdU2t+fC4yqy9H44SxiRdx4cjxB8K6SKaSQMl73PVYWGrmpjk4HCo2HDGMkkkufeLZHLh0HSueIGWXb3pHcL1Y+8fLdV34jRwfM2Pjn+VaoNBqvugDwy/KhPgnXOqZDFWEAZdlWmE1NxGJMZjS2y4O090S2452ucjwB3VZer+qceGs578vxHct9+yOHK+/w3VKxLYW32517icUI42kf3UVmbwUEn5A0RFStjsTqQg6ivkm0GgKr32kaalxWIj0JhGs0lmxDjcqW2tk24bPeYcbqvE006B0LHhYEw8IsiDzZuLNzJOdVh7PZu0x36dOx28U8pHIe9sj1BAH3Vq0ZNMRqD3hYAknMgAZkm3hVp6qlo4CksfjkiwxklYKoK5n8QIHMnI5DlXuE1gikVTGwINrZkX9RVPax6xyYuS7EiNckS+SrzI3FjxP5VzYPTEkfum43Z8uXUdDXAIvquiDwrwfTaoQGNidwGbHwXefKorWfB/pERZkIjMbKSynIbStci20vunO2WRrLVTEhcJG7ZyOiF24t3Ra7HM2FqlotIgn8wf5V6HEG6hbcWK+b9MaPUO8W0HVTYMpDA5XDAjLjY2y31Y3s40gZo/wDZGO7xWMS4WS+bRbrIxzumeXIMCLLUnrj7LkxEomwpSCR2tIpBEbA73AX3XG+wyboczFa76NXR8GCxcJZnwEqLtWttxtlLtAbgzcOG2Rxrt7muN1zGHM06bFbNPavSYZu93oye64GR6EfZbpx4dIuridElSxAeNxuOYZTYj5WNIGsuqLQXliu8W8je0fjzXrw486XzU+XvN2Wnw/FRJaObfql2mPQ2sF7RynPcGPHo3XrS3RQzHlhuE2qaaOoZld8inPTeg48THsPcHPZdcmQkZ2PI8RuPGkXHs+BXs5Bssi/qmW+xKBkNk8DnmpzHXfTFojWAoNiW5Xgd5Xx5j6VPzwRYiPZYLJG3A5g/yPzFGOZFUtAespNBNRvNueeFSceK7VgHF3Y5MMjtE77+Jp2g7ibCgC9to/aawsNo8ayxPs3aOZZcKQ6g/s5CVIJHBwDffxAPjTBob2dyOwfGuoT+wiJs3SSQ2JH3VtfnVFZQmV4ZEbM31P8ApU01UIml0gu7jT/az9nmjCzyY0+6V7GL7w2ryMOhZVUc9hq4NbdJ9tiCFN0j7i8iftH1y8FFNutGllwsAjjsrMNhAAAEUWBIA3ADIdbcqrirJssbBC3YJthFOZHuqX87Io2WNlQXdiFUc2YhVHqRRTP7O9D9tiu3I7mHzHIysO6P8Kkt4stDxtzOsnVXOIYi5WTojR6wQxwLujRVvzsMz5m586K7AKKaLD3vqvaiNZtBjFQNHuYd5DyYbvI7j41L14a8IuLLpjyxwc3cKhpYirFWBDKSCDvBBsRWFWFr/qvtA4uId4D9YBxA+0OoG/p4VXtLJGFhstrSVLaiPMN+QpXQGmOwezfs297p94f1up6RwQCDcHMHnVYVN6v6wdl+rkzj4H4P/rpRdLUZe47ZJ8Ywvtf5oh3uR1/6ncGshWlJAQCDcHMEbjWwGmax3ktgNQuvchGjMYR/YSD1Fj8jUxeo7WfBGbBYmEb3hkA/Fskr8wK8K6adQq21N0Ttfo5IyhhSQ/iYbSfNr/4asoydpGYpCWjdSrLzBFju4jeOopH9mLbWHDNY7cShTe5HZFlZT6g+ANNcD7LbB3XrxzWkaIqIkeIbqsNNaKbDTPC2eycmG5lPusPEfO9acFgJJm2IUaRuSgt623edWdj9Gxyy7UkavsIAtxfNmYnxtsjfzNSOHxzxrsqQq8gAo9ABahLFXnRcGHAjRImBVo0RGB4MqgH6V0wzWNxRi7SC5AD8G/I8xStpjXLDYVjG7O8q2uka7rgEAyPZRkRu2q6C51Vj4PF7WfJW+X+lK2vUQfAYhDxikPmqFh8wKr+P2tznFROFWLDKdlox3tpGyZnc2JYDMWsARuzNNXtG0ts4Gawv2idmv+Owv8/nXhXSdNS5y+jsG53nDQX/AP5qPyqarg0Hgeww0EHGKGND4qiqfmDXdRCFO6TtZNSr3lwwz3tENx6x8vw+nIpVquel/WTVNcReSOyTc/sv0br971vwCmp83ebun2H4qY7RzbdeireujCY94jtI1uY4HxHGsMThmjcxupVl3g/1mOoyrVS/VpWq7kreoKsrVrTcM4soCSgZqc/NSd4+Y48zJ6R0gkEZlc2A9SeAA4k1UkcpUhlJDA3BBsQehrs0ppqXEFe1a+yLAAWF+JtzPOjW1Vm67rPyYIDMC09zlYaU0k08rSvvO4cFA3AeFclFeO4AJJsBmTyoIkk3Wga1sbco0AWSozMqIu07sFRfiY7h4cSeABNXPq3oNcJh0gB2iM3bdtu2bN5ndyAA4Ur+zrVYqP02ZSHdbRKRYxxn7RHBny8FsOJp8AphBHlFzuspiVX278rfCF7RRRV6VooooqKLFhVZ666n9iTiIR+qJuyj92TxH3fp4VZ1YSICCDmDlauHsDxYommqX0787fmFQtFOWt2oxivPhwWj3sgzMfVRxXpvHhuTQaWvYWGxWxpqmOobmZ8wpTQ+nngOye9HxXl1U8PDd9ac8Dj0lXaRrjjzHQjhVcVtw2JaNgyMVI4j+s/OiIaos0OoSyvwiOo77NHexVmA1mDSvo3W9T3Zhsn4hmvmN48r0xQTq4DKQwPEG4pmyRrxdpWPqKSanNpG2+31VYYOFtH6Tlwd9mKZu3wxO4E32k9NpSOOwOdTemNd8JC2zLJ2UgAJTZdiOWaqQdxsfCprXLVRcfBsX2JoztwyZ3R/EZ2NhfwBGYqiNdp5zOExUfZzxIEc8JLElXA3Zg7xkeFq4N2nTZWMcHt13Vz6v65QY0P2BN0NmVhstY7mAue6Tl5Z8KmO26V81aK0tJhpVmhYq67jvBHEEHIg8jVz6kaxPpCJ5DHsNGVUna7rEgk7N8xYAXBv7wzqsvczZW2TVNKLbszkPGqK1lxna4ueTeGkax6A7I+QFXcuj2+0yqOmZ9TYfI0qaX9mWFJLxySRfdycX6bXe+ZrgSFxuVLKv9WtBnFTrH9i42j03n5A1Zy6OXF6RgwSAmHB7M+IN7gso/URH625E8q58Dg1wSrhcGvb42Vbqpt3AbXklIyRBlvzNgB0fNUtWlwUHZhu0ldjJNKd8sh3noBuA4DqTVoGYrhzrDzU7evaxFeirVQsq9rGubH6UigXalcLyB3nwUZmvCbbrtrS42aLlc+m9AR4pLPkwHdcb1/mOn0OdVrpTRj4eQxSWuM7g3BB3EcR4HOmHTGvbtdIBsL8Z98+A3L8z4UqMxJJJJJzJOZPiaW1D2O23WtwqmqIR/IbN6fuy8oorGSUKCzGwHGhE8JA1KyJpp1G1POJZcXOtoFIaNCP2xG52HwA7h9o57gL7NUdQWnIxGLUrELFIWFmk5NKOC8QnH7XKrORbZUbDDbVyzWIYjn/AIojpyV6or2iii0iRRRRUURRRRUURRRRUUXhFJus+oKzEy4e0cpzKnJHP/QeoyPEZ3pzry1cuaHCxVsUr4nZmGxVE4zBvE5jlUo43g8uY4MOouK01d+ltCxYlNiZAw4cCp5qwzU+FV/pv2cSx3bDntk+E2WQeByV/wDKfGg305HhWjpsWY/uy6HrwlCt2GxbxnaRip6Hf4jcfOtUilWKMCrDerAqw8VOdeUPq0puckrdbEfVMWD1zdcpFD9R3T/I/Ks9NLo/SMYjxI2WHuuRsOhPwuLi3Q3B5UtUUQ2qeNDqlU2DU0hu0Fp8vwoDSfsemRi+EePGR8FDrHJ6X2T5Hyrs0FpDFaPj7D/ZuLUbRYkAvcmwvfs7bgOPCpQV0RaSlX3ZZB4O386s+JadwgnYI8eF9/ULVDrXjJcotH4xj95ezHmxXKu3CapaTxZviZEwUR3rGe1mI5bdyF8QfKhdY8QP3z+dj9RWf/5Nif7ZvRP+2uhURjgqg4NUcOb7/hO2r2rOHwUfZ4dLbVtpydqSQji7nM+G4cBUuKq99YsSf3z+Rt9K5ZsdI/vyO3izH6muvjGjYLxuAynxPHuVaWI0pFH78iL4sL+m+ojF69wL7gaQ9Bsj1b+VV6BXtUuq3HYI+LAom+NxPsmDH68TyZJaIfdzb+I/kBUBLIWJZiSTvJJJPiTWNFDOe525TeGmihFo2gIorxG2nEaK0kh3IgLt6DcOpsKbNCezSaWzYpuwT+zQhpT+J/dTwW56iumROcqp66GAd469ErYWF5pOxgRpZT9lfsjm7HJB1NWPqr7PEgKz4kiacZqB+yiP3Afeb77eQFM2idCw4aMRQRrGu+wGZPNic2PU513UbHCGa8rNVeIST6bDovBXtFFXJciiiiooiiiiooiiiiooiiiiooiiiiooivLV7RUUXDpPQ0OIXZmjWQDdcZr+Fhmp6gik/SfsuU54aYp9yQdovkwsw89qn6iuXMa7cK6KeSI3Y4hU1j9T8ZDfagZx8UREo/hFn/y1CPKFOy3db4WBRv4Wsav8itOIwaSDZkRXHJgGHoaodTNOyaRYxK3xgH2VE0VbeJ1BwLm/6OiH+7LRf8sgVG4j2XYWxKyYhOgkDf8AMVqqNMeCjG4zGd2lVtRTLpLUxIr7M0x8ey/KKon/AGIP7WT/AHf/AGVx8O5EjFIiNiuCimbR2pKSW2p5xu3dkP8A2qY8P7K8LYFnxD9DLsj/AHarXQp3FVvxeJvBVbE1qjxKsdlLyN8MYMh9EBq38L7P8AhuMMjHnJtS/wDMJqdw+ESMbKKqDkoCj0FWCm6lCPxo/wCDfqqewGp+Nm93DmIfFOwj/wAgu/yFM+jfZSuRxUzSfcj/AFKebXLt6in+1e1c2FjeEtlxCeXQusPJcOi9DQ4ZOzgiSJeSgC/Unex6m9dtq9oq1Ak33RRRRUURRRRUURRRRUURRRRUU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RUQEhQVFBQUFhYXGBgYGBgUGBUYGBcVGBgcGBcXHCYeGB8kGhUUHy8gIycpLCwsFR4xNTAqNSYrLSkBCQoKDgwOGg8PGi0lHiQsLy8sLC8uLCosNSwsKSksLCwsLCwsLCwsLCwsLCwsLC0pLCwsKSwsLCwsLCwpLCwsLP/AABEIAMwA9wMBIgACEQEDEQH/xAAcAAACAgMBAQAAAAAAAAAAAAAABgUHAgMEAQj/xABKEAACAQICBwUFBAcFBgYDAAABAgMAEQQhBQYSMUFRYRMicYGRBzJSobFCYnLBFCMzQ5LR8FNjgqLxFaOys8LSJFRzw9PhFkST/8QAGwEAAgMBAQEAAAAAAAAAAAAABAUAAwYCAQf/xAAxEQABAwIFAQYGAgMBAAAAAAABAAIDBBEFEiExQVETIjJhcaEUgZGx0fAjUkLB4TT/2gAMAwEAAhEDEQA/ALxoooqKIoooqKIoooqKIorw1y47SccK7crqi8yd/gN5PQVLr0Ak2C66xLUiaW9pgF1w6X++9wPJBn6kUoaS1hxE/wC0lYj4Qdlf4RkfOqHTtbtqmcOFzSau7o8/wrVx+tOGhyeZLjgp2z6LeoDF+06Efs4pH6myD8z8qriihzUuOyax4PC3xkn2ThiPaZOfcjjTx2nP1A+VcEuvmMb96F/CiD6g0vUVWZXnlGtoKduzApdtbsWf/wBh/Kw+grEa04v/AMxL/FUVeiuc7uqt+Gh/oPoFMprhix+/fz2T9RXVDr/i13urfiRf+m1LlF6gkeOVyaOB27B9E6Yb2nyj9pCjfhLIfntVM4P2lYdspFkjPhtj1XP5VWVFWCd4QsmFU7thb0V24DTcE37KVHPIEX/hOfyrvBqhKmtGa5YqDISF1+GTvj1PeHrVzakchLZsGcNY3X9VcN69pO0R7R4ZLLMDCx4+8nrvHmPOmyHEK6hlIZTuIIIPgRRLXtdsUolgkiNniy20V4K9rpUooooqKIoooqKIoooqKIoooqKIoorw1FF7WuacKCzEKALkk2AHU1w6a09FhU25Dv8AdUZs55AfnuFVZp/WiXFt3jsxg5RjcOp+I9fS1VSShnqjqShkqTpoOqadP+0cC8eFG0f7Rhl/hXj4nLoaRcZjXlbbkZnY8Sb+nIdBWiigHyOfutTT0cVOO6NevKKKweWxC5lmyVQCzMfuqMzU/o3UXFTd6QjDJyNpJT/hB2U8yT0qMic/YKT1kMHjd8lBMwAuTYc+FGG2pTaGOSY/3aMw8290etWNo/UTCREMY+2cfamPaHyU9xfJanwLCwyHLh6UWyk/sUjmx07RN+qrDD6n41/3SRj+8kF/4Yw31qQi9nkx9/ERr+CJm+bOPpT8RWJFENpoxwlkmK1Tv8reiTE9nQ+1iZT4JEv1Br0+zuP/AMxP/uv/AI6cLViRVnYx9EMa+p/uUnP7PRwxMnmkbfQCuWXUKUe7PG34o2X5q5+lPJFYkV4YIzwvW4lVN2eVXU+quKT92rj+7cE/wyBajMQjRm0qPH+NSg8icj5GrVIrXLYDvWCnffIfPKqnUbDsbI2LHahviAPsqtopxxmgsFITstHE3OJ0XPqlyp9KhsbqpMg2o7TpzXJ/4b2P+E+VCPpnN21TynxmCXR/dPnt9VD136K05NhmvE5UcV3q3iu7z31wX3jiMiDkQeRBzBoocEtKbOayVutiCrR1e19inIjl/VSHme4x6NwPQ+pprBqg6atWdeZMPaOW8kW4cXQdD9odD5cqLjqOHLP1mE278P0/CtOiufB41JUEkbBlbcR/XyrfRaQkW0K9oooqLxFFFFRRFFFFRReXqG1l1lTCJc9529xOZ5nkBzrdp/TiYWIyvmdyrxZuA/MnlVP6R0i88jSyG7N6AcABwAqiWXILDdM6ChNQ7M7wj38l7pHSUk8hllbaY+gHIDgK5aKKXk31K1rWhoytGiK7tC6DfFy9ksixKBcse855iNNxPU5C+41w1lHIVIZSQQbgg2IPQ10wgG5CrnY6SMtY6xVpaF1bgwo/UpZj70jd6R/xOc/IWHSo7XvWs4HCiaNVd3cRoDfZBIZiTY3NgpyvvIrj0Trj2sfYy5SZANuD5jf8LfI1hprQyYmMRvcbLB1I3q4BANtxyPGmzJGkXasLUU0rHlsm61aqe0LtGXDY0LDO1tlvdSQ/Dn7jcLbjwzyp3tVJ6T0cVm7LFi3d2Yn+y43sb8/dFt4t1qY1U9oT4bZhxe0+HN+zmN2ZFBsC3Fk5H3gLbxVEFSXnJILO9vkvJ6cNGZhu33VpmsSKIZldQ6EMrAEMDcEHcQRvFZGjUItZFeEVmRXhqLkhaiK1Tyqil2IVVFySbAAcSTuroIqrvaLrAZpv0NDaKLOU8GcZ2PReXxE8qqmmETcxVkMJldlC3ae9ojyEx4OyIN8zDM/hVh3R1OfhSssrM36RKrYuNSA5kMgQE5/tFbunlfLoay0XDDI2xO/ZKy2hY5orgixmG8q2YJ4XvXXHNLgcQNsXksAUBDRzRNvXK6sjLfM+NhSd0j3nM46J0yJkYytCn8Pq5gdJRF8Cq4fEIO9A5ujeZuRfcHGXMUoT4d4WbZ24ZIyQ6AlWUjfuO/jyIrowCTJMMRhl2XjLOqi7WS5JVjltAL3eo8qaNeNjEYaDS8QsJAIpwM7HMKT1VgyX43WpcPBI0IXtspsdipHQuGXHYOKWcXlsy9oLK/dZlBvxyG43HSofS2gJILse/H8Y4fjH2fHd4bqY9R4rYCC/FWPq7H6WqbYU27FssYzb23S6HEJaSU5Ddt9lV9FM+m9Vt8kA6mP80/7fTlSxSyWJ0RsVs6Otjq2Zmb8jkKX1d1lkwj3XvRk99L5HqOTdfWra0XpNJ4xLGbq3qDxBHAjlVHVMataxNhJdoXMbe+nMcx94f/VdwzZdDshcQw8TDtGeL7/9VyA17WjCYtZEWRCGVgCCOINb6YLKHTRFFFFRRFa55gilmNlUEkncAN5rM0ie0jTtlGEQ5tZpPw37q+ZF/Ic64e4Nbcq+nhM8gYOUqazaebFTF8wgyjXkvPxO8+Q4VE0UUsc4uNytxFG2JgY3YLGSQKCTuH9buJ6U4aD1C2oTJiSySuO4oP7EbxtDc7HiDu3C2+ufUbV/tXGMkHcQkQg/acGxk6hSCF63PAVYAo+CAWu5ZjE8ScX9nEbAc+aqfS2h5MO+xIN/usPdccwfy3iuGrfx2ASZDHIoZT8jwIO8EcxVdaw6svhjtZvETk/K+4OOB67j03VTNTlurdkfh+Ktm7kujvuoWp7Q+sOzaOU3XcG4jx5jrUDRQ7HlhuE0qKZk7crwnrHaPjxEZjkUOjD/AEKkbjyIpC09ox8FtMymaArsq1vdOdg9vdztnuNuByqW0TptoTsnvR8uI6r/ACpqikSVLizowsb5g8wQfoaN/jqAA4bLJ1FNLRu02PPHzVZan65zYG2yTNhj78ZyKHiyfCeNtx48xdGhtNQ4qITQOHQ+RU/Cw3qen1FVHrTqG0JOIwYJTe0e8qPu/EvTeOF+EDoDT8uHl7fDNsP9uM5pKORHHj1HSjScup1HXp5H8/VKsubRuh6dfT8L6HtWJFQWqeukOOTu9yZR34mPeXqPiXqN3G1T5rpVLi0njBDDJMd0aM/8IJ+oA86orbOTShiZW22vdNtb3OyzC3eN8xffVte0jE7GjpfvmNPV1J+QNK2g9cUEKYTHRRz4UAKGC96MAWBIG+3xLZh1pbVkOeGk2TOkBDC4BR2sTYJgMRg3YSS2X9HZCOzFszc5BfUHgbVx6E0GznZQZ5bTcAP63DjU1rDqYmFdMTG5fBSbI2x32gDbs+KG+TdeJtfZitaI4F7LCxlzzIITxLHNj/V6WzZgbW1RzCCNFIYqeHR8BO9juB96Rv5D5DqaTl1gaPB4nA2uJ5I3XLJR7zgcrlIwPOtGLxDM3b4h9t+A4Doo3VMajavtisQMVIv6mJgRfc7jNVHMA5k9AONe08bs1huVzK5rW3crF0Tguygii+CNFPiFAPzvXSRWwrWJFaUaCyzbtTdaiKXdYtX9u80Y7+9lH2+o+99fGmQisSK8ewSNs5W01Q+mkEkZVX0Uw606H2D2yDuse8OTHj4H6+NL1I5IzG7KV9EpKltTEJG/pTfqDrJ2Un6NIf1ch7pP2XP5N9fE1ZoNUHVu6mac/ScOCxvIndfqbZN5j5g0VTyXGUpFi1Jkd2zdjv6pgoooopI1pxWICIzsbKoLE9ALmqR0lj2nleZt7sT4DgPIWHlVke0XSPZ4XsxvlYL/AIR3m+gHnVXUFUu1yrSYNDZplPOgRW/R+jmxEyYdSRtnvMPsRjN28bZDqy1op09n2jbI+JIzkOwn4ENj/E+1/AtVwR53ozE6n4eAkbnQJtw8CoqxoAqqAqgbgALADyArYK1SThRtMQAKiptNuxtEuXxNn8qOnqooPGflysbDTyTatHzU5WMkYYFWAIIsQcwQd4IO+oJdH4h82lYeB2fpateL0PiAjGOeQNbIg7WYz3NlQYxFpPhNvkivgbf5i/zULrJqaY7ywAtHvKb2T8PFl6bx14Kt6sHDaYxEagyKJRbOw2HHW24/1nUfpTQUWLDT4QgSDN4vduT0+yxsfunpvrw5JScmh6J3SVskIDKjVv8Ab8pOrq0fpF4W2l3Hep3N/XOud0IJUggg2IIsQRwIOYrGqQS0p45rJWWOoKetH6RSZdpTmN44r4/zpW1u1BExM+Gsk28r7qyHmPhbruPG2+uPD4hkYOhsRx/reOlNmidNLN3T3X5cD1X+X1phBU/vVZSvwwxd5mrfcKooMU8coJLQ4iM5OLqysODDh+d6tnUz2jLORhsVaPEblbck34fhb7u48OVc+tGqEeMXa9yYCyyW39HH2h8xwqrsdhJMO5w+JQi2478uDI32h/XSigLas26dPT8JMddH79evr+VdXtF0VLPgikKl2WRH2RvIG0DYcT3gbdKqcq8TnaikRTvDIRY9LimzUv2ivEBDiyZIRYLPmzJfcJOLD728cb8LRjlDKGVgysAQQbgg5ggjIihZadsxzByvindAMpCqbVnXmKHCy4LERyTRPtBFXZuEYHaXvHKzZi3EmobR2i8XIAkOHkYbgxUqLcLlrL86vLZrw1z8HmsHO2XXxlrlrVW2hfZczMJMa9/7tDe/Rn3AdF9af4MMsahEUKqiwUCwA6CugisaKihbH4UHLK+Q95azWBFbiKwIq9ULURWJFbSKxIr1crmxOHDqUYXVhY1XONwhikaNt6m3iOB8xY+dWYwpV1zwPuTD8DfMr+YoOrjzMzdE8wOqMU/ZHZ33StTBqPpfsMUoJ7kvcbxPuHybL/EaX69B9aVsOV11sp4hLGWHlX0DRXDoHSPb4eOXiygn8Qyb5g0U1GuqwbgWkg8JC9peM2sQkXBI7+bk/kq0n1Oa6zbWOm6FV/hRRUHSyU3eVtqFmSnYPJYyE2Nszw6nh87Va2DgXDwJH9mJAvjsgD1J9SarfQsG3iYV4dopPgnf/wCinjTmKzWMeJ633D5E+lWCUU8Lpfok2KNNRUsg4tcrix0jTMrtkquMuQNx5nMXNM+i9Gi3KoTCxi1qnNHY2wsaSMmaTnl1/wCqqoBYMsegXXiINkXBrieet+MxgIsKippK4kqY3O/jVUMZI7y1dqCpU8CQPU/yqDxyMj9rEdiVeI3OORHGukz5uPvVw4ufjyogSHP+9EZHF3VJzaPi0lD2q/q517rG25gPdfmvI7x8qSsdgnhcxyKVYfMcCDxB51LaI02MPjoxfuYhhE3IMVYofUW8zT7pfQ0eJTYkG73WHvIeYP1G406Yzt2X/wAkPHWOoZMh1YfZVLXqmxuMiKkNNaDkwz7Li6n3XHut/I81PzGdR1CuaWmxWmjlZMzM03BTNofWHatHKbNwbcG8eR67jXdprQcWKj7OVb/CwyZDzU8PDcaS6m9D6wFLRyXKcDvK/wAx8x8qLhqLaFIa/CwbviHqPwoD/ZzYH/w8yhonJ2ZAMnJ5/C1uHTK43SmhNNy4A3jvLhWNzHxS+ZMZ+yeNvdPTfTbiMPHNGVcK8bjdvDDh/rSXpPRMmCJdbyYY7yc2j/HzX73rY5keeCWN5ngOp3HVLI5GPZ2Uo22PRWjorSsWJjEsLBlOXIqeIYHNSORrpIqpMBiXgf8AScI1r220OauOTDj0O8dKsTVzWiLFr3e5Io78Z95eo+Jb8R52oulrWVAsNHchB1FI6HXcdVLEViRWy1eEUeg1qtXhFbLVgxtvr1c2WsisStJOktdMRLIy4III0JHaOpcyEbyouAFvexzJ35VJ6oa1NituGZVSaIAnZvsuhy2gCSQQciLneOdUsqI3vMbXajhduhe1oeRoUwkVH6cwnaYeReOySPFe8PpbzqTIrWV4Vc4XBC4jcWPDhwVVVFZzJssy/CSPQkVhSAixsvpzXZgCrL9mWL2sO8Z/dyXHg4v9Q1FRHswntPKnxRhv4Wt/10UyhN2BYzEGZKhwHr9Uvazn/wAZiP8A1X+RtUZUtrZHs42cf3hPqAfzqJpc/wARWtpjeFnoPspfVNb4uPoHP+Rh+dTmKlvM5Pxn5ZflUFqq1sVH1Dj/ACN/Ku3EYu2JkjbIhyy/eUm9x6/SqqwE0wt1SqS3x5v/AFH3U9C9dkc/P+jUNFPXUJgRas87oduf3yXs0WYaKTeQVyTy1x4bHX2kb3kyPUHcfMV5NPVEcBidYrmKO+q4DPdpPx29AP51w4yWwJNeYOa4kbnLJ8jb8qidO6RCLzzyHFjwApy1pL7D90VzbBmv7qorGzlpFtvj7/gx936E1eeHm2kV/iUN6gGqHw8RCm+bG5Y9TwHQbvKr2wcWzGin7KKPRQPyp9RHvEDYWSTEwMrSdyT/AKXuKwiyoY5FDK28H+sj1GdV3rHqo+GvIl3h58U6P0+9u5242TQVuLHcaNkibINUFSVklK67duQqZrynDWTUvZvLhhdd7RjevVOY+76cqTxSqSMsNitrS1cdS3Mw/JSGitMNCbe8h3r+Y5H6/MN2GxSyLtKdpTl4cwRw8KQa6MDjnibaQ+IO5hyIqyKYs0OyErsObOM7NHfddul9V2hJnwguu9oRw5mP/s9OVRuHkEhE0DGOZTcEZEEb/wAwR/pTpo3SiTLdcmG9TvH8x1+lRentV+0JngISbeeCy/i5N9715jmpoxL/ACxGzkhZM6A9nKNP32Uvq3rwstocTsxTbgTZUl8CclORy9OVNQN86pHvTYlROjIIPfBGZkP1stjfqKb9EaYkwVhnLhTuAzaPqnTmnpY5H2LEBG5sNRo729FRNSZryRbfuyfrUt6wTs0UxW9xFJs+Ow1vO9qYMHi0lQSRsGRswR8/AjiDmKh8REVYg/601cUAwKvNBaRCQgLaxUfSpb2fxGTGzTD3EiEZPN3ZWt5BCfMVuPswWRy6TyQxsb7AUNv37BJ7o8QacdD6FiwsQhhWyi5JJuzMd7MeJNh6DlS2kw8QzOmvuiairMkYjt6rqIrEitpFYlabJdZVdpUfr5f/AFH/AOI1yV0Y+Talkbm7n1Y1z0hd4ivpkGkbb9Amj2cPbG25xOPmhor32brfG35RSH5xj868o+n8CyuKf+g+g+yw9oWG2cazcJERvlsn/hpaqwPafgO7DOPskofA95fmG9ar+g5hZ5Wgw2TPTt8tF2aHn2J4n5Ot/Amx+Rqa1w0fd1fNdrcw3q6i3zW2XGxpZp/7JcXhQGy21BvvKuOI8Df51ZHH20ToxvuEuxR3YTxznbwlKmF0yVsk9lO4P9hvP7B6H1qWTEUs4mdoJGgmGYy5hhwIvvBrGMKM4ZGj+7kyfwNu8rUikg1sdD7Ixrja7dQpnGYsrPC3B9qNvTaX5g104rGhVLE5KCT5C9KGP0nN2sMZEblWMndJQ2UEZhrhfe58K5tO6dcxGLs2VpCEB2kbeRe1jfderBSk5f3lV9qG5iprCYrZgS+8jaPixLfnUCcT2jmU7gSIx8i3nuHSubSumWKdmsbKXsgJK/kTwBrbgsHK1lGyu4AKDIx4ADcL+RotseW7juVxmBs3gJj1T0X22JjUi4B22/Ctj8zsjzq3r0tanatjBwln/avnIzNtWUbl2sgABcm2V70qac17xWOkfDaIVuzjIEuKAuTc2tDf5H3ja42RmXFLF2TNdys7Wz9vJ3dgn3TWs+FwgviZ44uIDHvHwQXY+Qpak9smC/driphzSA2/zFT8qVU9nmJhIkaAsWYbcrPFLJmQNoksT+VWLBqFhQAJFeU2sbuyqT4Lb5+gq9z7IUM6qCT20YANsyjEQH+8hI/4ST8q3YzBYTSIM+AmieXeyq3vfiU2aNvvEWPHnTq+i4mjETqHAULaQdoDYWFy2Z8TVZ68alaOgAmG3gcTvjfDbRUnnsggKLkDehz4144BwsVdFI6B2dhsVETQsjFGBVlNiCLEHqPSsK5NEa8idlwmkyBJ7sWMAt4LOBYFb/ayI48TUrpDRskD9nILHeDvVhzU8R/RtS2WEs1Gy19FiDKgZTo7p+FohmZGDKSCNxFN2htMiYbLWDjePi6gflSdWSOVIYEgjMEZEVzHIWFW1lGypbroeCmXWDV0yntoSFmAAIPuSgblbkRnZuHG43QOA0kULKVIsbPG29T1H0IyNMehtOiSyPk/DgG8OR6VlpzQCzgOp2JlFle18vhcfaXpvG8Z11VUkdWy48X7us010tG8seNP3ULgwGKeBjPhTtIc5IjuP8m5MPMEZU7aJ0xFik24zmPeVrbSHkw+hGR4E1WEGJkhkKMOzlX3lOYI5qftKefrY1lofFyT4h8Xh37LsxsIo3TZ3kLDcy3AAHnkc6Bo6malJZP4G89Og87ryqgZLZ0W5VtkVy6Q0hHAhkmdY0GW0xsLncBzPQVD6F12inDRkquISwaK+880J94dN43HgTE6zY4STRqwBEMckpHVtlI738JLedPJ6lsUJl3FrpZHAXvybapn0ZpiHEKWglSUA2Oyb7J6jePMVuxs/ZxvIfsqzegJqutTwRpOMrltwTBwOIXZK352Yim3XXG7GH2BvlIXyHeb6KPOuo6gSQiXqFY2lPxIh31Cr/xooopQvoVraJz9l2HvPNJ8Mar/ABsT/wC2KKmPZhgtnDPKf3sjEfhS0Y/zK586KaRCzAsTXSdpO4+f2U7rJozt8NJEPeK3X8S5r8xbzql7VfhFVNr3obsMSXA7k12HRvtj1N/8VU1LLjMmODz5XmI86hLlNGpukfegJ+8v/UPofWletuGxBjdXXIqbj+v630NDJ2bw5Oa6m+JhMfPHqNk+6Z0JHiU2JBn9lxbaXwP5bqrrTGpGLhJ2NmRODIpLAdU2t+fC4yqy9H44SxiRdx4cjxB8K6SKaSQMl73PVYWGrmpjk4HCo2HDGMkkkufeLZHLh0HSueIGWXb3pHcL1Y+8fLdV34jRwfM2Pjn+VaoNBqvugDwy/KhPgnXOqZDFWEAZdlWmE1NxGJMZjS2y4O090S2452ucjwB3VZer+qceGs578vxHct9+yOHK+/w3VKxLYW32517icUI42kf3UVmbwUEn5A0RFStjsTqQg6ivkm0GgKr32kaalxWIj0JhGs0lmxDjcqW2tk24bPeYcbqvE006B0LHhYEw8IsiDzZuLNzJOdVh7PZu0x36dOx28U8pHIe9sj1BAH3Vq0ZNMRqD3hYAknMgAZkm3hVp6qlo4CksfjkiwxklYKoK5n8QIHMnI5DlXuE1gikVTGwINrZkX9RVPax6xyYuS7EiNckS+SrzI3FjxP5VzYPTEkfum43Z8uXUdDXAIvquiDwrwfTaoQGNidwGbHwXefKorWfB/pERZkIjMbKSynIbStci20vunO2WRrLVTEhcJG7ZyOiF24t3Ra7HM2FqlotIgn8wf5V6HEG6hbcWK+b9MaPUO8W0HVTYMpDA5XDAjLjY2y31Y3s40gZo/wDZGO7xWMS4WS+bRbrIxzumeXIMCLLUnrj7LkxEomwpSCR2tIpBEbA73AX3XG+wyboczFa76NXR8GCxcJZnwEqLtWttxtlLtAbgzcOG2Rxrt7muN1zGHM06bFbNPavSYZu93oye64GR6EfZbpx4dIuridElSxAeNxuOYZTYj5WNIGsuqLQXliu8W8je0fjzXrw486XzU+XvN2Wnw/FRJaObfql2mPQ2sF7RynPcGPHo3XrS3RQzHlhuE2qaaOoZld8inPTeg48THsPcHPZdcmQkZ2PI8RuPGkXHs+BXs5Bssi/qmW+xKBkNk8DnmpzHXfTFojWAoNiW5Xgd5Xx5j6VPzwRYiPZYLJG3A5g/yPzFGOZFUtAespNBNRvNueeFSceK7VgHF3Y5MMjtE77+Jp2g7ibCgC9to/aawsNo8ayxPs3aOZZcKQ6g/s5CVIJHBwDffxAPjTBob2dyOwfGuoT+wiJs3SSQ2JH3VtfnVFZQmV4ZEbM31P8ApU01UIml0gu7jT/az9nmjCzyY0+6V7GL7w2ryMOhZVUc9hq4NbdJ9tiCFN0j7i8iftH1y8FFNutGllwsAjjsrMNhAAAEUWBIA3ADIdbcqrirJssbBC3YJthFOZHuqX87Io2WNlQXdiFUc2YhVHqRRTP7O9D9tiu3I7mHzHIysO6P8Kkt4stDxtzOsnVXOIYi5WTojR6wQxwLujRVvzsMz5m586K7AKKaLD3vqvaiNZtBjFQNHuYd5DyYbvI7j41L14a8IuLLpjyxwc3cKhpYirFWBDKSCDvBBsRWFWFr/qvtA4uId4D9YBxA+0OoG/p4VXtLJGFhstrSVLaiPMN+QpXQGmOwezfs297p94f1up6RwQCDcHMHnVYVN6v6wdl+rkzj4H4P/rpRdLUZe47ZJ8Ywvtf5oh3uR1/6ncGshWlJAQCDcHMEbjWwGmax3ktgNQuvchGjMYR/YSD1Fj8jUxeo7WfBGbBYmEb3hkA/Fskr8wK8K6adQq21N0Ttfo5IyhhSQ/iYbSfNr/4asoydpGYpCWjdSrLzBFju4jeOopH9mLbWHDNY7cShTe5HZFlZT6g+ANNcD7LbB3XrxzWkaIqIkeIbqsNNaKbDTPC2eycmG5lPusPEfO9acFgJJm2IUaRuSgt623edWdj9Gxyy7UkavsIAtxfNmYnxtsjfzNSOHxzxrsqQq8gAo9ABahLFXnRcGHAjRImBVo0RGB4MqgH6V0wzWNxRi7SC5AD8G/I8xStpjXLDYVjG7O8q2uka7rgEAyPZRkRu2q6C51Vj4PF7WfJW+X+lK2vUQfAYhDxikPmqFh8wKr+P2tznFROFWLDKdlox3tpGyZnc2JYDMWsARuzNNXtG0ts4Gawv2idmv+Owv8/nXhXSdNS5y+jsG53nDQX/AP5qPyqarg0Hgeww0EHGKGND4qiqfmDXdRCFO6TtZNSr3lwwz3tENx6x8vw+nIpVquel/WTVNcReSOyTc/sv0br971vwCmp83ebun2H4qY7RzbdeireujCY94jtI1uY4HxHGsMThmjcxupVl3g/1mOoyrVS/VpWq7kreoKsrVrTcM4soCSgZqc/NSd4+Y48zJ6R0gkEZlc2A9SeAA4k1UkcpUhlJDA3BBsQehrs0ppqXEFe1a+yLAAWF+JtzPOjW1Vm67rPyYIDMC09zlYaU0k08rSvvO4cFA3AeFclFeO4AJJsBmTyoIkk3Wga1sbco0AWSozMqIu07sFRfiY7h4cSeABNXPq3oNcJh0gB2iM3bdtu2bN5ndyAA4Ur+zrVYqP02ZSHdbRKRYxxn7RHBny8FsOJp8AphBHlFzuspiVX278rfCF7RRRV6VooooqKLFhVZ666n9iTiIR+qJuyj92TxH3fp4VZ1YSICCDmDlauHsDxYommqX0787fmFQtFOWt2oxivPhwWj3sgzMfVRxXpvHhuTQaWvYWGxWxpqmOobmZ8wpTQ+nngOye9HxXl1U8PDd9ac8Dj0lXaRrjjzHQjhVcVtw2JaNgyMVI4j+s/OiIaos0OoSyvwiOo77NHexVmA1mDSvo3W9T3Zhsn4hmvmN48r0xQTq4DKQwPEG4pmyRrxdpWPqKSanNpG2+31VYYOFtH6Tlwd9mKZu3wxO4E32k9NpSOOwOdTemNd8JC2zLJ2UgAJTZdiOWaqQdxsfCprXLVRcfBsX2JoztwyZ3R/EZ2NhfwBGYqiNdp5zOExUfZzxIEc8JLElXA3Zg7xkeFq4N2nTZWMcHt13Vz6v65QY0P2BN0NmVhstY7mAue6Tl5Z8KmO26V81aK0tJhpVmhYq67jvBHEEHIg8jVz6kaxPpCJ5DHsNGVUna7rEgk7N8xYAXBv7wzqsvczZW2TVNKLbszkPGqK1lxna4ueTeGkax6A7I+QFXcuj2+0yqOmZ9TYfI0qaX9mWFJLxySRfdycX6bXe+ZrgSFxuVLKv9WtBnFTrH9i42j03n5A1Zy6OXF6RgwSAmHB7M+IN7gso/URH625E8q58Dg1wSrhcGvb42Vbqpt3AbXklIyRBlvzNgB0fNUtWlwUHZhu0ldjJNKd8sh3noBuA4DqTVoGYrhzrDzU7evaxFeirVQsq9rGubH6UigXalcLyB3nwUZmvCbbrtrS42aLlc+m9AR4pLPkwHdcb1/mOn0OdVrpTRj4eQxSWuM7g3BB3EcR4HOmHTGvbtdIBsL8Z98+A3L8z4UqMxJJJJJzJOZPiaW1D2O23WtwqmqIR/IbN6fuy8oorGSUKCzGwHGhE8JA1KyJpp1G1POJZcXOtoFIaNCP2xG52HwA7h9o57gL7NUdQWnIxGLUrELFIWFmk5NKOC8QnH7XKrORbZUbDDbVyzWIYjn/AIojpyV6or2iii0iRRRRUURRRRUURRRRUUXhFJus+oKzEy4e0cpzKnJHP/QeoyPEZ3pzry1cuaHCxVsUr4nZmGxVE4zBvE5jlUo43g8uY4MOouK01d+ltCxYlNiZAw4cCp5qwzU+FV/pv2cSx3bDntk+E2WQeByV/wDKfGg305HhWjpsWY/uy6HrwlCt2GxbxnaRip6Hf4jcfOtUilWKMCrDerAqw8VOdeUPq0puckrdbEfVMWD1zdcpFD9R3T/I/Ks9NLo/SMYjxI2WHuuRsOhPwuLi3Q3B5UtUUQ2qeNDqlU2DU0hu0Fp8vwoDSfsemRi+EePGR8FDrHJ6X2T5Hyrs0FpDFaPj7D/ZuLUbRYkAvcmwvfs7bgOPCpQV0RaSlX3ZZB4O386s+JadwgnYI8eF9/ULVDrXjJcotH4xj95ezHmxXKu3CapaTxZviZEwUR3rGe1mI5bdyF8QfKhdY8QP3z+dj9RWf/5Nif7ZvRP+2uhURjgqg4NUcOb7/hO2r2rOHwUfZ4dLbVtpydqSQji7nM+G4cBUuKq99YsSf3z+Rt9K5ZsdI/vyO3izH6muvjGjYLxuAynxPHuVaWI0pFH78iL4sL+m+ojF69wL7gaQ9Bsj1b+VV6BXtUuq3HYI+LAom+NxPsmDH68TyZJaIfdzb+I/kBUBLIWJZiSTvJJJPiTWNFDOe525TeGmihFo2gIorxG2nEaK0kh3IgLt6DcOpsKbNCezSaWzYpuwT+zQhpT+J/dTwW56iumROcqp66GAd469ErYWF5pOxgRpZT9lfsjm7HJB1NWPqr7PEgKz4kiacZqB+yiP3Afeb77eQFM2idCw4aMRQRrGu+wGZPNic2PU513UbHCGa8rNVeIST6bDovBXtFFXJciiiiooiiiiooiiiiooiiiiooiiiiooivLV7RUUXDpPQ0OIXZmjWQDdcZr+Fhmp6gik/SfsuU54aYp9yQdovkwsw89qn6iuXMa7cK6KeSI3Y4hU1j9T8ZDfagZx8UREo/hFn/y1CPKFOy3db4WBRv4Wsav8itOIwaSDZkRXHJgGHoaodTNOyaRYxK3xgH2VE0VbeJ1BwLm/6OiH+7LRf8sgVG4j2XYWxKyYhOgkDf8AMVqqNMeCjG4zGd2lVtRTLpLUxIr7M0x8ey/KKon/AGIP7WT/AHf/AGVx8O5EjFIiNiuCimbR2pKSW2p5xu3dkP8A2qY8P7K8LYFnxD9DLsj/AHarXQp3FVvxeJvBVbE1qjxKsdlLyN8MYMh9EBq38L7P8AhuMMjHnJtS/wDMJqdw+ESMbKKqDkoCj0FWCm6lCPxo/wCDfqqewGp+Nm93DmIfFOwj/wAgu/yFM+jfZSuRxUzSfcj/AFKebXLt6in+1e1c2FjeEtlxCeXQusPJcOi9DQ4ZOzgiSJeSgC/Unex6m9dtq9oq1Ak33RRRRUURRRRUURRRRUURRRRUU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http://www.st-marys-jun.hants.sch.uk/_files/images/Links/CFB3CC3D6029AB8CE57B6C95BF84964D.jpg"/>
          <p:cNvPicPr>
            <a:picLocks noChangeAspect="1" noChangeArrowheads="1"/>
          </p:cNvPicPr>
          <p:nvPr/>
        </p:nvPicPr>
        <p:blipFill>
          <a:blip r:embed="rId3" cstate="print"/>
          <a:srcRect/>
          <a:stretch>
            <a:fillRect/>
          </a:stretch>
        </p:blipFill>
        <p:spPr bwMode="auto">
          <a:xfrm>
            <a:off x="914400" y="2057400"/>
            <a:ext cx="2133600" cy="1759035"/>
          </a:xfrm>
          <a:prstGeom prst="rect">
            <a:avLst/>
          </a:prstGeom>
          <a:noFill/>
        </p:spPr>
      </p:pic>
      <p:pic>
        <p:nvPicPr>
          <p:cNvPr id="20490" name="Picture 10" descr="http://ec2.images-amazon.com/images/I/21EIo66WyUL._AA300_.jpg"/>
          <p:cNvPicPr>
            <a:picLocks noChangeAspect="1" noChangeArrowheads="1"/>
          </p:cNvPicPr>
          <p:nvPr/>
        </p:nvPicPr>
        <p:blipFill>
          <a:blip r:embed="rId4" cstate="print"/>
          <a:srcRect/>
          <a:stretch>
            <a:fillRect/>
          </a:stretch>
        </p:blipFill>
        <p:spPr bwMode="auto">
          <a:xfrm>
            <a:off x="6096000" y="4572000"/>
            <a:ext cx="2057400" cy="2057400"/>
          </a:xfrm>
          <a:prstGeom prst="rect">
            <a:avLst/>
          </a:prstGeom>
          <a:noFill/>
        </p:spPr>
      </p:pic>
      <p:pic>
        <p:nvPicPr>
          <p:cNvPr id="20492" name="Picture 12" descr="http://photos2.demandstudios.com/dm-resize/photos.demandstudios.com%2F91%2F219%2Ffotolia_10509432_XS.jpg?w=400&amp;h=10000&amp;keep_ratio=1"/>
          <p:cNvPicPr>
            <a:picLocks noChangeAspect="1" noChangeArrowheads="1"/>
          </p:cNvPicPr>
          <p:nvPr/>
        </p:nvPicPr>
        <p:blipFill>
          <a:blip r:embed="rId5" cstate="print"/>
          <a:srcRect/>
          <a:stretch>
            <a:fillRect/>
          </a:stretch>
        </p:blipFill>
        <p:spPr bwMode="auto">
          <a:xfrm>
            <a:off x="6019800" y="2286000"/>
            <a:ext cx="2133600" cy="1418845"/>
          </a:xfrm>
          <a:prstGeom prst="rect">
            <a:avLst/>
          </a:prstGeom>
          <a:noFill/>
        </p:spPr>
      </p:pic>
      <p:sp>
        <p:nvSpPr>
          <p:cNvPr id="10" name="Rectangle 9"/>
          <p:cNvSpPr/>
          <p:nvPr/>
        </p:nvSpPr>
        <p:spPr>
          <a:xfrm>
            <a:off x="228600" y="1676400"/>
            <a:ext cx="4370107" cy="369332"/>
          </a:xfrm>
          <a:prstGeom prst="rect">
            <a:avLst/>
          </a:prstGeom>
        </p:spPr>
        <p:txBody>
          <a:bodyPr wrap="none">
            <a:spAutoFit/>
          </a:bodyPr>
          <a:lstStyle/>
          <a:p>
            <a:r>
              <a:rPr lang="en-US" dirty="0" smtClean="0"/>
              <a:t>Avoid participation in contact sports</a:t>
            </a:r>
          </a:p>
        </p:txBody>
      </p:sp>
      <p:sp>
        <p:nvSpPr>
          <p:cNvPr id="11" name="Rectangle 10"/>
          <p:cNvSpPr/>
          <p:nvPr/>
        </p:nvSpPr>
        <p:spPr>
          <a:xfrm>
            <a:off x="5334000" y="1752600"/>
            <a:ext cx="3268844" cy="369332"/>
          </a:xfrm>
          <a:prstGeom prst="rect">
            <a:avLst/>
          </a:prstGeom>
        </p:spPr>
        <p:txBody>
          <a:bodyPr wrap="none">
            <a:spAutoFit/>
          </a:bodyPr>
          <a:lstStyle/>
          <a:p>
            <a:r>
              <a:rPr lang="en-US" dirty="0" smtClean="0"/>
              <a:t>Soft food for up to 2 weeks</a:t>
            </a:r>
          </a:p>
        </p:txBody>
      </p:sp>
      <p:sp>
        <p:nvSpPr>
          <p:cNvPr id="12" name="Rectangle 11"/>
          <p:cNvSpPr/>
          <p:nvPr/>
        </p:nvSpPr>
        <p:spPr>
          <a:xfrm>
            <a:off x="228600" y="3962400"/>
            <a:ext cx="4343400" cy="646331"/>
          </a:xfrm>
          <a:prstGeom prst="rect">
            <a:avLst/>
          </a:prstGeom>
        </p:spPr>
        <p:txBody>
          <a:bodyPr wrap="square">
            <a:spAutoFit/>
          </a:bodyPr>
          <a:lstStyle/>
          <a:p>
            <a:r>
              <a:rPr lang="en-US" dirty="0" smtClean="0"/>
              <a:t>Brush teeth with a soft toothbrush after each meal</a:t>
            </a:r>
          </a:p>
        </p:txBody>
      </p:sp>
      <p:sp>
        <p:nvSpPr>
          <p:cNvPr id="13" name="Rectangle 12"/>
          <p:cNvSpPr/>
          <p:nvPr/>
        </p:nvSpPr>
        <p:spPr>
          <a:xfrm>
            <a:off x="4876800" y="3810000"/>
            <a:ext cx="4267200" cy="646331"/>
          </a:xfrm>
          <a:prstGeom prst="rect">
            <a:avLst/>
          </a:prstGeom>
        </p:spPr>
        <p:txBody>
          <a:bodyPr wrap="square">
            <a:spAutoFit/>
          </a:bodyPr>
          <a:lstStyle/>
          <a:p>
            <a:r>
              <a:rPr lang="en-US" dirty="0" smtClean="0"/>
              <a:t>Use a </a:t>
            </a:r>
            <a:r>
              <a:rPr lang="en-US" dirty="0" err="1" smtClean="0"/>
              <a:t>chlorhexidine</a:t>
            </a:r>
            <a:r>
              <a:rPr lang="en-US" dirty="0" smtClean="0"/>
              <a:t> (0.1 %) mouth rinse twice a day for 1 week.</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0"/>
            <a:ext cx="8458200" cy="3831818"/>
          </a:xfrm>
          <a:prstGeom prst="rect">
            <a:avLst/>
          </a:prstGeom>
        </p:spPr>
        <p:txBody>
          <a:bodyPr wrap="square">
            <a:spAutoFit/>
          </a:bodyPr>
          <a:lstStyle/>
          <a:p>
            <a:pPr marL="287338" indent="-287338">
              <a:lnSpc>
                <a:spcPct val="150000"/>
              </a:lnSpc>
              <a:buFont typeface="Wingdings" pitchFamily="2" charset="2"/>
              <a:buChar char="v"/>
            </a:pPr>
            <a:r>
              <a:rPr lang="en-US" dirty="0" smtClean="0"/>
              <a:t>Root canal treatment 7-10 days after replantation. Place calcium  hydroxide as an intra-canal medicament for up to 1 month followed by root canal filling with an acceptable material. </a:t>
            </a:r>
          </a:p>
          <a:p>
            <a:pPr marL="287338" indent="-287338">
              <a:lnSpc>
                <a:spcPct val="150000"/>
              </a:lnSpc>
              <a:buFont typeface="Wingdings" pitchFamily="2" charset="2"/>
              <a:buChar char="v"/>
            </a:pPr>
            <a:r>
              <a:rPr lang="en-US" dirty="0" smtClean="0"/>
              <a:t>Alternatively an antibiotic-corticosteroid paste may be placed immediately or shortly following replantation and left for at least 2 weeks.</a:t>
            </a:r>
          </a:p>
          <a:p>
            <a:pPr>
              <a:lnSpc>
                <a:spcPct val="150000"/>
              </a:lnSpc>
              <a:buFont typeface="Wingdings" pitchFamily="2" charset="2"/>
              <a:buChar char="v"/>
            </a:pPr>
            <a:r>
              <a:rPr lang="en-US" dirty="0" smtClean="0"/>
              <a:t> Splint removal and clinical and radiographic  follow-up after 2 weeks.</a:t>
            </a:r>
          </a:p>
          <a:p>
            <a:pPr marL="287338" indent="-287338">
              <a:lnSpc>
                <a:spcPct val="150000"/>
              </a:lnSpc>
              <a:buFont typeface="Wingdings" pitchFamily="2" charset="2"/>
              <a:buChar char="v"/>
            </a:pPr>
            <a:r>
              <a:rPr lang="en-US" dirty="0" smtClean="0"/>
              <a:t>Clinical and radiographic follow-up after 4 weeks, 3 months, 6 months,  1  year and then yearly thereafter.</a:t>
            </a:r>
          </a:p>
        </p:txBody>
      </p:sp>
      <p:pic>
        <p:nvPicPr>
          <p:cNvPr id="20482" name="Picture 2" descr="http://1.bp.blogspot.com/-C8UEFPkIoFw/T6E2OCvOmtI/AAAAAAAAA2c/96kgAcGsnAQ/s1600/R5.jpg"/>
          <p:cNvPicPr>
            <a:picLocks noChangeAspect="1" noChangeArrowheads="1"/>
          </p:cNvPicPr>
          <p:nvPr/>
        </p:nvPicPr>
        <p:blipFill>
          <a:blip r:embed="rId2" cstate="print"/>
          <a:srcRect/>
          <a:stretch>
            <a:fillRect/>
          </a:stretch>
        </p:blipFill>
        <p:spPr bwMode="auto">
          <a:xfrm>
            <a:off x="7391400" y="0"/>
            <a:ext cx="1752600" cy="2336800"/>
          </a:xfrm>
          <a:prstGeom prst="rect">
            <a:avLst/>
          </a:prstGeom>
          <a:noFill/>
        </p:spPr>
      </p:pic>
      <p:sp>
        <p:nvSpPr>
          <p:cNvPr id="5" name="Title 1"/>
          <p:cNvSpPr txBox="1">
            <a:spLocks/>
          </p:cNvSpPr>
          <p:nvPr/>
        </p:nvSpPr>
        <p:spPr>
          <a:xfrm>
            <a:off x="3124200" y="609600"/>
            <a:ext cx="1981200" cy="658906"/>
          </a:xfrm>
          <a:prstGeom prst="rect">
            <a:avLst/>
          </a:prstGeom>
          <a:effectLst>
            <a:outerShdw blurRad="50800" dist="50800" dir="5400000" algn="ctr" rotWithShape="0">
              <a:srgbClr val="FF0000"/>
            </a:outerShdw>
          </a:effectLst>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innerShdw blurRad="38100">
                    <a:srgbClr val="C00000"/>
                  </a:innerShdw>
                </a:effectLst>
                <a:uLnTx/>
                <a:uFillTx/>
                <a:latin typeface="+mj-lt"/>
                <a:ea typeface="+mj-ea"/>
                <a:cs typeface="+mj-cs"/>
              </a:rPr>
              <a:t>Follow-up</a:t>
            </a:r>
            <a:endParaRPr kumimoji="0" lang="en-US" sz="6600" b="1" i="0" u="none" strike="noStrike" kern="1200" cap="none" spc="0" normalizeH="0" baseline="0" noProof="0" dirty="0">
              <a:ln>
                <a:noFill/>
              </a:ln>
              <a:solidFill>
                <a:schemeClr val="tx1">
                  <a:alpha val="90000"/>
                </a:schemeClr>
              </a:solidFill>
              <a:effectLst>
                <a:innerShdw blurRad="38100">
                  <a:schemeClr val="tx1">
                    <a:lumMod val="85000"/>
                  </a:schemeClr>
                </a:innerShdw>
              </a:effectLst>
              <a:uLnTx/>
              <a:uFillTx/>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99294" cy="1143000"/>
          </a:xfrm>
          <a:effectLst>
            <a:outerShdw blurRad="50800" dist="50800" dir="5400000" algn="ctr" rotWithShape="0">
              <a:srgbClr val="FF0000"/>
            </a:outerShdw>
          </a:effectLst>
        </p:spPr>
        <p:txBody>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solidFill>
                  <a:srgbClr val="FFFF00"/>
                </a:solidFill>
              </a:rPr>
              <a:t>Epidemiology</a:t>
            </a:r>
            <a:br>
              <a:rPr lang="en-US" sz="4000" dirty="0" smtClean="0">
                <a:solidFill>
                  <a:srgbClr val="FFFF00"/>
                </a:solidFill>
              </a:rPr>
            </a:br>
            <a:endParaRPr lang="en-US" sz="4000" dirty="0" smtClean="0">
              <a:solidFill>
                <a:srgbClr val="FFFF00"/>
              </a:solidFill>
            </a:endParaRPr>
          </a:p>
        </p:txBody>
      </p:sp>
      <p:sp>
        <p:nvSpPr>
          <p:cNvPr id="3" name="Content Placeholder 2"/>
          <p:cNvSpPr>
            <a:spLocks noGrp="1"/>
          </p:cNvSpPr>
          <p:nvPr>
            <p:ph idx="1"/>
          </p:nvPr>
        </p:nvSpPr>
        <p:spPr>
          <a:xfrm>
            <a:off x="304800" y="1600200"/>
            <a:ext cx="8610600" cy="4953000"/>
          </a:xfrm>
          <a:noFill/>
        </p:spPr>
        <p:txBody>
          <a:bodyPr/>
          <a:lstStyle/>
          <a:p>
            <a:pPr algn="just">
              <a:buClr>
                <a:srgbClr val="00B0F0"/>
              </a:buClr>
            </a:pPr>
            <a:r>
              <a:rPr lang="en-US" sz="2800" dirty="0" smtClean="0"/>
              <a:t>Dental trauma is common in childhood &amp; adolescent</a:t>
            </a:r>
          </a:p>
          <a:p>
            <a:pPr algn="just">
              <a:buClr>
                <a:srgbClr val="00B0F0"/>
              </a:buClr>
            </a:pPr>
            <a:r>
              <a:rPr lang="en-US" sz="2800" dirty="0" smtClean="0"/>
              <a:t>Incidence of dental trauma is 31-40% of boys &amp; 16-30% of girls at 5 years of age</a:t>
            </a:r>
          </a:p>
          <a:p>
            <a:pPr algn="just">
              <a:buClr>
                <a:srgbClr val="00B0F0"/>
              </a:buClr>
            </a:pPr>
            <a:r>
              <a:rPr lang="en-US" sz="2800" dirty="0" smtClean="0"/>
              <a:t>Incidence of dental trauma is 12-33% of boys &amp; 4-19% of girls at 12 years of age</a:t>
            </a:r>
          </a:p>
          <a:p>
            <a:pPr algn="just">
              <a:buClr>
                <a:srgbClr val="00B0F0"/>
              </a:buClr>
            </a:pPr>
            <a:r>
              <a:rPr lang="en-US" sz="2800" dirty="0" smtClean="0"/>
              <a:t>Boys are affected almost twice as often as girls in both the dentitions</a:t>
            </a:r>
          </a:p>
          <a:p>
            <a:pPr algn="just"/>
            <a:endParaRPr lang="en-US" dirty="0" smtClean="0"/>
          </a:p>
          <a:p>
            <a:pPr algn="just"/>
            <a:endParaRPr lang="en-US"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87506"/>
          </a:xfrm>
          <a:effectLst>
            <a:outerShdw blurRad="50800" dist="50800" dir="5400000" algn="ctr" rotWithShape="0">
              <a:srgbClr val="FF0000"/>
            </a:outerShdw>
          </a:effectLst>
        </p:spPr>
        <p:txBody>
          <a:bodyPr/>
          <a:lstStyle/>
          <a:p>
            <a:pPr algn="ctr"/>
            <a:r>
              <a:rPr lang="en-US" sz="1800" dirty="0" smtClean="0"/>
              <a:t/>
            </a:r>
            <a:br>
              <a:rPr lang="en-US" sz="1800" dirty="0" smtClean="0"/>
            </a:br>
            <a:r>
              <a:rPr lang="en-US" sz="2000" dirty="0" smtClean="0">
                <a:solidFill>
                  <a:schemeClr val="tx1"/>
                </a:solidFill>
                <a:effectLst>
                  <a:innerShdw blurRad="38100">
                    <a:srgbClr val="C00000"/>
                  </a:innerShdw>
                </a:effectLst>
              </a:rPr>
              <a:t>Extra-oral dry time less than 60 min. The tooth has been kept in suitable storage media and/or stored dry less than 60 minutes</a:t>
            </a:r>
            <a:endParaRPr lang="en-US" sz="3200" dirty="0">
              <a:solidFill>
                <a:schemeClr val="tx1"/>
              </a:solidFill>
              <a:effectLst>
                <a:innerShdw blurRad="38100">
                  <a:srgbClr val="C00000"/>
                </a:innerShdw>
              </a:effectLst>
            </a:endParaRPr>
          </a:p>
        </p:txBody>
      </p:sp>
      <p:sp>
        <p:nvSpPr>
          <p:cNvPr id="3" name="Content Placeholder 2"/>
          <p:cNvSpPr>
            <a:spLocks noGrp="1"/>
          </p:cNvSpPr>
          <p:nvPr>
            <p:ph sz="half" idx="1"/>
          </p:nvPr>
        </p:nvSpPr>
        <p:spPr>
          <a:xfrm>
            <a:off x="228600" y="1676400"/>
            <a:ext cx="8382000" cy="4724400"/>
          </a:xfrm>
        </p:spPr>
        <p:txBody>
          <a:bodyPr>
            <a:normAutofit/>
          </a:bodyPr>
          <a:lstStyle/>
          <a:p>
            <a:r>
              <a:rPr lang="en-US" dirty="0" smtClean="0"/>
              <a:t>Clean the root surface and apical foramen with a stream of saline and soak the tooth in saline thereby removing contamination and dead cells from the root surface.</a:t>
            </a:r>
          </a:p>
          <a:p>
            <a:r>
              <a:rPr lang="en-US" dirty="0" smtClean="0"/>
              <a:t>Administer local anesthesia</a:t>
            </a:r>
          </a:p>
          <a:p>
            <a:r>
              <a:rPr lang="en-US" dirty="0" smtClean="0"/>
              <a:t>Irrigate the socket with saline.</a:t>
            </a:r>
          </a:p>
          <a:p>
            <a:r>
              <a:rPr lang="en-US" dirty="0" smtClean="0"/>
              <a:t>Examine the alveolar socket. If there is a fracture of the socket wall, reposition it with a suitable instrument.</a:t>
            </a:r>
          </a:p>
          <a:p>
            <a:r>
              <a:rPr lang="en-US" dirty="0" smtClean="0"/>
              <a:t>Replant the tooth slowly with slight digital pressure. Do not use force.</a:t>
            </a:r>
          </a:p>
          <a:p>
            <a:endParaRPr lang="en-US" dirty="0"/>
          </a:p>
        </p:txBody>
      </p:sp>
      <p:pic>
        <p:nvPicPr>
          <p:cNvPr id="5" name="Picture 4" descr="https://www2.aofoundation.org/AOFileServerSurgery/MyPortalFiles?FilePath=/Surgery/en/_img/surgery/05-RedFix/98/D26_i300_L.gif"/>
          <p:cNvPicPr>
            <a:picLocks noChangeAspect="1" noChangeArrowheads="1"/>
          </p:cNvPicPr>
          <p:nvPr/>
        </p:nvPicPr>
        <p:blipFill>
          <a:blip r:embed="rId2" cstate="print"/>
          <a:srcRect/>
          <a:stretch>
            <a:fillRect/>
          </a:stretch>
        </p:blipFill>
        <p:spPr bwMode="auto">
          <a:xfrm>
            <a:off x="5562600" y="4724400"/>
            <a:ext cx="2286000" cy="1693334"/>
          </a:xfrm>
          <a:prstGeom prst="rect">
            <a:avLst/>
          </a:prstGeom>
          <a:noFill/>
        </p:spPr>
      </p:pic>
      <p:sp>
        <p:nvSpPr>
          <p:cNvPr id="7" name="Rectangle 6"/>
          <p:cNvSpPr/>
          <p:nvPr/>
        </p:nvSpPr>
        <p:spPr>
          <a:xfrm>
            <a:off x="3276600" y="0"/>
            <a:ext cx="2800767" cy="707886"/>
          </a:xfrm>
          <a:prstGeom prst="rect">
            <a:avLst/>
          </a:prstGeom>
          <a:effectLst>
            <a:outerShdw blurRad="50800" dist="50800" dir="5400000" algn="ctr" rotWithShape="0">
              <a:srgbClr val="FF0000"/>
            </a:outerShdw>
          </a:effectLst>
        </p:spPr>
        <p:txBody>
          <a:bodyPr wrap="none">
            <a:spAutoFit/>
          </a:bodyPr>
          <a:lstStyle/>
          <a:p>
            <a:pPr algn="ctr"/>
            <a:r>
              <a:rPr lang="en-US" sz="4000" b="1" dirty="0" smtClean="0">
                <a:solidFill>
                  <a:srgbClr val="FFFF00"/>
                </a:solidFill>
                <a:effectLst>
                  <a:innerShdw blurRad="38100">
                    <a:schemeClr val="tx1">
                      <a:lumMod val="85000"/>
                    </a:schemeClr>
                  </a:innerShdw>
                </a:effectLst>
                <a:latin typeface="+mj-lt"/>
                <a:ea typeface="+mj-ea"/>
                <a:cs typeface="+mj-cs"/>
              </a:rPr>
              <a:t>Closed apex</a:t>
            </a:r>
            <a:endParaRPr lang="en-US" dirty="0"/>
          </a:p>
        </p:txBody>
      </p:sp>
      <p:pic>
        <p:nvPicPr>
          <p:cNvPr id="4" name="Picture 2" descr="https://www2.aofoundation.org/AOFileServerSurgery/MyPortalFiles?FilePath=/Surgery/en/_img/surgery/05-RedFix/98/D22_i200_L.gif"/>
          <p:cNvPicPr>
            <a:picLocks noChangeAspect="1" noChangeArrowheads="1"/>
          </p:cNvPicPr>
          <p:nvPr/>
        </p:nvPicPr>
        <p:blipFill>
          <a:blip r:embed="rId3"/>
          <a:srcRect/>
          <a:stretch>
            <a:fillRect/>
          </a:stretch>
        </p:blipFill>
        <p:spPr bwMode="auto">
          <a:xfrm>
            <a:off x="1447800" y="4800600"/>
            <a:ext cx="2217761" cy="1642786"/>
          </a:xfrm>
          <a:prstGeom prst="rect">
            <a:avLst/>
          </a:prstGeom>
          <a:noFill/>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600200"/>
            <a:ext cx="8534400" cy="4876800"/>
          </a:xfrm>
        </p:spPr>
        <p:txBody>
          <a:bodyPr>
            <a:normAutofit/>
          </a:bodyPr>
          <a:lstStyle/>
          <a:p>
            <a:r>
              <a:rPr lang="en-US" dirty="0" smtClean="0"/>
              <a:t>Suture gingival lacerations if present.</a:t>
            </a:r>
          </a:p>
          <a:p>
            <a:r>
              <a:rPr lang="en-US" dirty="0" smtClean="0"/>
              <a:t>Verify normal position of the replanted tooth both, clinically and radiographically.</a:t>
            </a:r>
          </a:p>
          <a:p>
            <a:r>
              <a:rPr lang="en-US" dirty="0" smtClean="0"/>
              <a:t>Apply a flexible splint for up to 2 weeks, keep away from the gingiva.</a:t>
            </a:r>
          </a:p>
          <a:p>
            <a:r>
              <a:rPr lang="en-US" dirty="0" smtClean="0"/>
              <a:t>Administer systemic antibiotics.</a:t>
            </a:r>
          </a:p>
          <a:p>
            <a:r>
              <a:rPr lang="en-US" dirty="0" smtClean="0"/>
              <a:t>If the avulsed tooth has been in contact with soil, and if tetanus coverage is uncertain, refer to physician for a tetanus booster.</a:t>
            </a:r>
          </a:p>
          <a:p>
            <a:r>
              <a:rPr lang="en-US" dirty="0" smtClean="0"/>
              <a:t>Initiate root canal treatment 7-10 days after replantation and before splint removal.</a:t>
            </a:r>
          </a:p>
          <a:p>
            <a:endParaRPr lang="en-US" dirty="0"/>
          </a:p>
        </p:txBody>
      </p:sp>
      <p:pic>
        <p:nvPicPr>
          <p:cNvPr id="18435" name="Picture 3"/>
          <p:cNvPicPr>
            <a:picLocks noChangeAspect="1" noChangeArrowheads="1"/>
          </p:cNvPicPr>
          <p:nvPr/>
        </p:nvPicPr>
        <p:blipFill>
          <a:blip r:embed="rId2" cstate="print"/>
          <a:srcRect/>
          <a:stretch>
            <a:fillRect/>
          </a:stretch>
        </p:blipFill>
        <p:spPr bwMode="auto">
          <a:xfrm>
            <a:off x="5638800" y="4876800"/>
            <a:ext cx="2514600" cy="1745046"/>
          </a:xfrm>
          <a:prstGeom prst="rect">
            <a:avLst/>
          </a:prstGeom>
          <a:noFill/>
          <a:ln w="9525">
            <a:noFill/>
            <a:miter lim="800000"/>
            <a:headEnd/>
            <a:tailEnd/>
          </a:ln>
          <a:effectLst/>
        </p:spPr>
      </p:pic>
      <p:pic>
        <p:nvPicPr>
          <p:cNvPr id="18433" name="Picture 1" descr="C:\Documents and Settings\Dr. Rajeev\Desktop\Picture2.jpg"/>
          <p:cNvPicPr>
            <a:picLocks noChangeAspect="1" noChangeArrowheads="1"/>
          </p:cNvPicPr>
          <p:nvPr/>
        </p:nvPicPr>
        <p:blipFill>
          <a:blip r:embed="rId3"/>
          <a:srcRect/>
          <a:stretch>
            <a:fillRect/>
          </a:stretch>
        </p:blipFill>
        <p:spPr bwMode="auto">
          <a:xfrm>
            <a:off x="1828800" y="4876800"/>
            <a:ext cx="2672655" cy="1794681"/>
          </a:xfrm>
          <a:prstGeom prst="rect">
            <a:avLst/>
          </a:prstGeom>
          <a:noFill/>
        </p:spPr>
      </p:pic>
      <p:sp>
        <p:nvSpPr>
          <p:cNvPr id="7" name="Rectangle 6"/>
          <p:cNvSpPr/>
          <p:nvPr/>
        </p:nvSpPr>
        <p:spPr>
          <a:xfrm>
            <a:off x="0" y="609600"/>
            <a:ext cx="1324016" cy="369332"/>
          </a:xfrm>
          <a:prstGeom prst="rect">
            <a:avLst/>
          </a:prstGeom>
          <a:effectLst>
            <a:outerShdw blurRad="50800" dist="50800" dir="5400000" algn="ctr" rotWithShape="0">
              <a:srgbClr val="FF0000"/>
            </a:outerShdw>
          </a:effectLst>
        </p:spPr>
        <p:txBody>
          <a:bodyPr wrap="none">
            <a:spAutoFit/>
          </a:bodyPr>
          <a:lstStyle/>
          <a:p>
            <a:pPr algn="ctr"/>
            <a:r>
              <a:rPr lang="en-US" b="1" dirty="0" smtClean="0">
                <a:solidFill>
                  <a:srgbClr val="FFFF00"/>
                </a:solidFill>
                <a:effectLst>
                  <a:innerShdw blurRad="38100">
                    <a:schemeClr val="tx1">
                      <a:lumMod val="85000"/>
                    </a:schemeClr>
                  </a:innerShdw>
                </a:effectLst>
                <a:latin typeface="+mj-lt"/>
                <a:ea typeface="+mj-ea"/>
                <a:cs typeface="+mj-cs"/>
              </a:rPr>
              <a:t>Closed apex</a:t>
            </a:r>
            <a:endParaRPr lang="en-US" sz="1000" dirty="0"/>
          </a:p>
        </p:txBody>
      </p:sp>
      <p:sp>
        <p:nvSpPr>
          <p:cNvPr id="8" name="Title 1"/>
          <p:cNvSpPr>
            <a:spLocks noGrp="1"/>
          </p:cNvSpPr>
          <p:nvPr>
            <p:ph type="title"/>
          </p:nvPr>
        </p:nvSpPr>
        <p:spPr>
          <a:xfrm>
            <a:off x="0" y="533400"/>
            <a:ext cx="7010400" cy="887506"/>
          </a:xfrm>
          <a:effectLst>
            <a:outerShdw blurRad="50800" dist="50800" dir="5400000" algn="ctr" rotWithShape="0">
              <a:srgbClr val="FF0000"/>
            </a:outerShdw>
          </a:effectLst>
        </p:spPr>
        <p:txBody>
          <a:bodyPr/>
          <a:lstStyle/>
          <a:p>
            <a:r>
              <a:rPr lang="en-US" sz="1400" dirty="0" smtClean="0"/>
              <a:t/>
            </a:r>
            <a:br>
              <a:rPr lang="en-US" sz="1400" dirty="0" smtClean="0"/>
            </a:br>
            <a:r>
              <a:rPr lang="en-US" sz="1600" dirty="0" smtClean="0">
                <a:solidFill>
                  <a:schemeClr val="tx1"/>
                </a:solidFill>
                <a:effectLst>
                  <a:innerShdw blurRad="38100">
                    <a:srgbClr val="C00000"/>
                  </a:innerShdw>
                </a:effectLst>
              </a:rPr>
              <a:t>Extra-oral dry time less than 60 min. The tooth has been kept in suitable storage </a:t>
            </a:r>
            <a:br>
              <a:rPr lang="en-US" sz="1600" dirty="0" smtClean="0">
                <a:solidFill>
                  <a:schemeClr val="tx1"/>
                </a:solidFill>
                <a:effectLst>
                  <a:innerShdw blurRad="38100">
                    <a:srgbClr val="C00000"/>
                  </a:innerShdw>
                </a:effectLst>
              </a:rPr>
            </a:br>
            <a:r>
              <a:rPr lang="en-US" sz="1600" dirty="0" smtClean="0">
                <a:solidFill>
                  <a:schemeClr val="tx1"/>
                </a:solidFill>
                <a:effectLst>
                  <a:innerShdw blurRad="38100">
                    <a:srgbClr val="C00000"/>
                  </a:innerShdw>
                </a:effectLst>
              </a:rPr>
              <a:t>media and/or stored dry less than 60 minutes</a:t>
            </a:r>
            <a:endParaRPr lang="en-US" sz="2400" dirty="0">
              <a:solidFill>
                <a:schemeClr val="tx1"/>
              </a:solidFill>
              <a:effectLst>
                <a:innerShdw blurRad="38100">
                  <a:srgbClr val="C00000"/>
                </a:innerShdw>
              </a:effectLst>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3975847" cy="658906"/>
          </a:xfrm>
          <a:effectLst>
            <a:outerShdw blurRad="50800" dist="50800" dir="5400000" algn="ctr" rotWithShape="0">
              <a:srgbClr val="FF0000"/>
            </a:outerShdw>
          </a:effectLst>
        </p:spPr>
        <p:txBody>
          <a:bodyPr/>
          <a:lstStyle/>
          <a:p>
            <a:r>
              <a:rPr lang="en-US" sz="3200" dirty="0" smtClean="0">
                <a:solidFill>
                  <a:schemeClr val="tx1"/>
                </a:solidFill>
                <a:effectLst>
                  <a:innerShdw blurRad="38100">
                    <a:srgbClr val="C00000"/>
                  </a:innerShdw>
                </a:effectLst>
              </a:rPr>
              <a:t>Patient instructions</a:t>
            </a:r>
            <a:endParaRPr lang="en-US" sz="6600" dirty="0"/>
          </a:p>
        </p:txBody>
      </p:sp>
      <p:pic>
        <p:nvPicPr>
          <p:cNvPr id="20482" name="Picture 2" descr="https://encrypted-tbn1.gstatic.com/images?q=tbn:ANd9GcRPYAnd5hwTsy0ttcEJuP1UyDaOPVZWDl7of9ip5LtNImnSe1Cw"/>
          <p:cNvPicPr>
            <a:picLocks noChangeAspect="1" noChangeArrowheads="1"/>
          </p:cNvPicPr>
          <p:nvPr/>
        </p:nvPicPr>
        <p:blipFill>
          <a:blip r:embed="rId2" cstate="print"/>
          <a:srcRect/>
          <a:stretch>
            <a:fillRect/>
          </a:stretch>
        </p:blipFill>
        <p:spPr bwMode="auto">
          <a:xfrm>
            <a:off x="1447800" y="4724400"/>
            <a:ext cx="1920975" cy="1895475"/>
          </a:xfrm>
          <a:prstGeom prst="rect">
            <a:avLst/>
          </a:prstGeom>
          <a:noFill/>
        </p:spPr>
      </p:pic>
      <p:sp>
        <p:nvSpPr>
          <p:cNvPr id="20484" name="AutoShape 4" descr="data:image/jpeg;base64,/9j/4AAQSkZJRgABAQAAAQABAAD/2wCEAAkGBhQSERUQEhQVFBQUFhYXGBgYGBgUGBUYGBcVGBgcGBcXHCYeGB8kGhUUHy8gIycpLCwsFR4xNTAqNSYrLSkBCQoKDgwOGg8PGi0lHiQsLy8sLC8uLCosNSwsKSksLCwsLCwsLCwsLCwsLCwsLC0pLCwsKSwsLCwsLCwpLCwsLP/AABEIAMwA9wMBIgACEQEDEQH/xAAcAAACAgMBAQAAAAAAAAAAAAAABgUHAgMEAQj/xABKEAACAQICBwUFBAcFBgYDAAABAgMAEQQhBQYSMUFRYRMicYGRBzJSobFCYnLBFCMzQ5LR8FNjgqLxFaOys8LSJFRzw9PhFkST/8QAGwEAAgMBAQEAAAAAAAAAAAAABAUAAwYCAQf/xAAxEQABAwIFAQYGAgMBAAAAAAABAAIDBBEFEiExQVETIjJhcaEUgZGx0fAjUkLB4TT/2gAMAwEAAhEDEQA/ALxoooqKIoooqKIoooqKIorw1y47SccK7crqi8yd/gN5PQVLr0Ak2C66xLUiaW9pgF1w6X++9wPJBn6kUoaS1hxE/wC0lYj4Qdlf4RkfOqHTtbtqmcOFzSau7o8/wrVx+tOGhyeZLjgp2z6LeoDF+06Efs4pH6myD8z8qriihzUuOyax4PC3xkn2ThiPaZOfcjjTx2nP1A+VcEuvmMb96F/CiD6g0vUVWZXnlGtoKduzApdtbsWf/wBh/Kw+grEa04v/AMxL/FUVeiuc7uqt+Gh/oPoFMprhix+/fz2T9RXVDr/i13urfiRf+m1LlF6gkeOVyaOB27B9E6Yb2nyj9pCjfhLIfntVM4P2lYdspFkjPhtj1XP5VWVFWCd4QsmFU7thb0V24DTcE37KVHPIEX/hOfyrvBqhKmtGa5YqDISF1+GTvj1PeHrVzakchLZsGcNY3X9VcN69pO0R7R4ZLLMDCx4+8nrvHmPOmyHEK6hlIZTuIIIPgRRLXtdsUolgkiNniy20V4K9rpUooooqKIoooqKIoooqKIoooqKIoorw1FF7WuacKCzEKALkk2AHU1w6a09FhU25Dv8AdUZs55AfnuFVZp/WiXFt3jsxg5RjcOp+I9fS1VSShnqjqShkqTpoOqadP+0cC8eFG0f7Rhl/hXj4nLoaRcZjXlbbkZnY8Sb+nIdBWiigHyOfutTT0cVOO6NevKKKweWxC5lmyVQCzMfuqMzU/o3UXFTd6QjDJyNpJT/hB2U8yT0qMic/YKT1kMHjd8lBMwAuTYc+FGG2pTaGOSY/3aMw8290etWNo/UTCREMY+2cfamPaHyU9xfJanwLCwyHLh6UWyk/sUjmx07RN+qrDD6n41/3SRj+8kF/4Yw31qQi9nkx9/ERr+CJm+bOPpT8RWJFENpoxwlkmK1Tv8reiTE9nQ+1iZT4JEv1Br0+zuP/AMxP/uv/AI6cLViRVnYx9EMa+p/uUnP7PRwxMnmkbfQCuWXUKUe7PG34o2X5q5+lPJFYkV4YIzwvW4lVN2eVXU+quKT92rj+7cE/wyBajMQjRm0qPH+NSg8icj5GrVIrXLYDvWCnffIfPKqnUbDsbI2LHahviAPsqtopxxmgsFITstHE3OJ0XPqlyp9KhsbqpMg2o7TpzXJ/4b2P+E+VCPpnN21TynxmCXR/dPnt9VD136K05NhmvE5UcV3q3iu7z31wX3jiMiDkQeRBzBoocEtKbOayVutiCrR1e19inIjl/VSHme4x6NwPQ+pprBqg6atWdeZMPaOW8kW4cXQdD9odD5cqLjqOHLP1mE278P0/CtOiufB41JUEkbBlbcR/XyrfRaQkW0K9oooqLxFFFFRRFFFFRReXqG1l1lTCJc9529xOZ5nkBzrdp/TiYWIyvmdyrxZuA/MnlVP6R0i88jSyG7N6AcABwAqiWXILDdM6ChNQ7M7wj38l7pHSUk8hllbaY+gHIDgK5aKKXk31K1rWhoytGiK7tC6DfFy9ksixKBcse855iNNxPU5C+41w1lHIVIZSQQbgg2IPQ10wgG5CrnY6SMtY6xVpaF1bgwo/UpZj70jd6R/xOc/IWHSo7XvWs4HCiaNVd3cRoDfZBIZiTY3NgpyvvIrj0Trj2sfYy5SZANuD5jf8LfI1hprQyYmMRvcbLB1I3q4BANtxyPGmzJGkXasLUU0rHlsm61aqe0LtGXDY0LDO1tlvdSQ/Dn7jcLbjwzyp3tVJ6T0cVm7LFi3d2Yn+y43sb8/dFt4t1qY1U9oT4bZhxe0+HN+zmN2ZFBsC3Fk5H3gLbxVEFSXnJILO9vkvJ6cNGZhu33VpmsSKIZldQ6EMrAEMDcEHcQRvFZGjUItZFeEVmRXhqLkhaiK1Tyqil2IVVFySbAAcSTuroIqrvaLrAZpv0NDaKLOU8GcZ2PReXxE8qqmmETcxVkMJldlC3ae9ojyEx4OyIN8zDM/hVh3R1OfhSssrM36RKrYuNSA5kMgQE5/tFbunlfLoay0XDDI2xO/ZKy2hY5orgixmG8q2YJ4XvXXHNLgcQNsXksAUBDRzRNvXK6sjLfM+NhSd0j3nM46J0yJkYytCn8Pq5gdJRF8Cq4fEIO9A5ujeZuRfcHGXMUoT4d4WbZ24ZIyQ6AlWUjfuO/jyIrowCTJMMRhl2XjLOqi7WS5JVjltAL3eo8qaNeNjEYaDS8QsJAIpwM7HMKT1VgyX43WpcPBI0IXtspsdipHQuGXHYOKWcXlsy9oLK/dZlBvxyG43HSofS2gJILse/H8Y4fjH2fHd4bqY9R4rYCC/FWPq7H6WqbYU27FssYzb23S6HEJaSU5Ddt9lV9FM+m9Vt8kA6mP80/7fTlSxSyWJ0RsVs6Otjq2Zmb8jkKX1d1lkwj3XvRk99L5HqOTdfWra0XpNJ4xLGbq3qDxBHAjlVHVMataxNhJdoXMbe+nMcx94f/VdwzZdDshcQw8TDtGeL7/9VyA17WjCYtZEWRCGVgCCOINb6YLKHTRFFFFRRFa55gilmNlUEkncAN5rM0ie0jTtlGEQ5tZpPw37q+ZF/Ic64e4Nbcq+nhM8gYOUqazaebFTF8wgyjXkvPxO8+Q4VE0UUsc4uNytxFG2JgY3YLGSQKCTuH9buJ6U4aD1C2oTJiSySuO4oP7EbxtDc7HiDu3C2+ufUbV/tXGMkHcQkQg/acGxk6hSCF63PAVYAo+CAWu5ZjE8ScX9nEbAc+aqfS2h5MO+xIN/usPdccwfy3iuGrfx2ASZDHIoZT8jwIO8EcxVdaw6svhjtZvETk/K+4OOB67j03VTNTlurdkfh+Ktm7kujvuoWp7Q+sOzaOU3XcG4jx5jrUDRQ7HlhuE0qKZk7crwnrHaPjxEZjkUOjD/AEKkbjyIpC09ox8FtMymaArsq1vdOdg9vdztnuNuByqW0TptoTsnvR8uI6r/ACpqikSVLizowsb5g8wQfoaN/jqAA4bLJ1FNLRu02PPHzVZan65zYG2yTNhj78ZyKHiyfCeNtx48xdGhtNQ4qITQOHQ+RU/Cw3qen1FVHrTqG0JOIwYJTe0e8qPu/EvTeOF+EDoDT8uHl7fDNsP9uM5pKORHHj1HSjScup1HXp5H8/VKsubRuh6dfT8L6HtWJFQWqeukOOTu9yZR34mPeXqPiXqN3G1T5rpVLi0njBDDJMd0aM/8IJ+oA86orbOTShiZW22vdNtb3OyzC3eN8xffVte0jE7GjpfvmNPV1J+QNK2g9cUEKYTHRRz4UAKGC96MAWBIG+3xLZh1pbVkOeGk2TOkBDC4BR2sTYJgMRg3YSS2X9HZCOzFszc5BfUHgbVx6E0GznZQZ5bTcAP63DjU1rDqYmFdMTG5fBSbI2x32gDbs+KG+TdeJtfZitaI4F7LCxlzzIITxLHNj/V6WzZgbW1RzCCNFIYqeHR8BO9juB96Rv5D5DqaTl1gaPB4nA2uJ5I3XLJR7zgcrlIwPOtGLxDM3b4h9t+A4Doo3VMajavtisQMVIv6mJgRfc7jNVHMA5k9AONe08bs1huVzK5rW3crF0Tguygii+CNFPiFAPzvXSRWwrWJFaUaCyzbtTdaiKXdYtX9u80Y7+9lH2+o+99fGmQisSK8ewSNs5W01Q+mkEkZVX0Uw606H2D2yDuse8OTHj4H6+NL1I5IzG7KV9EpKltTEJG/pTfqDrJ2Un6NIf1ch7pP2XP5N9fE1ZoNUHVu6mac/ScOCxvIndfqbZN5j5g0VTyXGUpFi1Jkd2zdjv6pgoooopI1pxWICIzsbKoLE9ALmqR0lj2nleZt7sT4DgPIWHlVke0XSPZ4XsxvlYL/AIR3m+gHnVXUFUu1yrSYNDZplPOgRW/R+jmxEyYdSRtnvMPsRjN28bZDqy1op09n2jbI+JIzkOwn4ENj/E+1/AtVwR53ozE6n4eAkbnQJtw8CoqxoAqqAqgbgALADyArYK1SThRtMQAKiptNuxtEuXxNn8qOnqooPGflysbDTyTatHzU5WMkYYFWAIIsQcwQd4IO+oJdH4h82lYeB2fpateL0PiAjGOeQNbIg7WYz3NlQYxFpPhNvkivgbf5i/zULrJqaY7ywAtHvKb2T8PFl6bx14Kt6sHDaYxEagyKJRbOw2HHW24/1nUfpTQUWLDT4QgSDN4vduT0+yxsfunpvrw5JScmh6J3SVskIDKjVv8Ab8pOrq0fpF4W2l3Hep3N/XOud0IJUggg2IIsQRwIOYrGqQS0p45rJWWOoKetH6RSZdpTmN44r4/zpW1u1BExM+Gsk28r7qyHmPhbruPG2+uPD4hkYOhsRx/reOlNmidNLN3T3X5cD1X+X1phBU/vVZSvwwxd5mrfcKooMU8coJLQ4iM5OLqysODDh+d6tnUz2jLORhsVaPEblbck34fhb7u48OVc+tGqEeMXa9yYCyyW39HH2h8xwqrsdhJMO5w+JQi2478uDI32h/XSigLas26dPT8JMddH79evr+VdXtF0VLPgikKl2WRH2RvIG0DYcT3gbdKqcq8TnaikRTvDIRY9LimzUv2ivEBDiyZIRYLPmzJfcJOLD728cb8LRjlDKGVgysAQQbgg5ggjIihZadsxzByvindAMpCqbVnXmKHCy4LERyTRPtBFXZuEYHaXvHKzZi3EmobR2i8XIAkOHkYbgxUqLcLlrL86vLZrw1z8HmsHO2XXxlrlrVW2hfZczMJMa9/7tDe/Rn3AdF9af4MMsahEUKqiwUCwA6CugisaKihbH4UHLK+Q95azWBFbiKwIq9ULURWJFbSKxIr1crmxOHDqUYXVhY1XONwhikaNt6m3iOB8xY+dWYwpV1zwPuTD8DfMr+YoOrjzMzdE8wOqMU/ZHZ33StTBqPpfsMUoJ7kvcbxPuHybL/EaX69B9aVsOV11sp4hLGWHlX0DRXDoHSPb4eOXiygn8Qyb5g0U1GuqwbgWkg8JC9peM2sQkXBI7+bk/kq0n1Oa6zbWOm6FV/hRRUHSyU3eVtqFmSnYPJYyE2Nszw6nh87Va2DgXDwJH9mJAvjsgD1J9SarfQsG3iYV4dopPgnf/wCinjTmKzWMeJ633D5E+lWCUU8Lpfok2KNNRUsg4tcrix0jTMrtkquMuQNx5nMXNM+i9Gi3KoTCxi1qnNHY2wsaSMmaTnl1/wCqqoBYMsegXXiINkXBrieet+MxgIsKippK4kqY3O/jVUMZI7y1dqCpU8CQPU/yqDxyMj9rEdiVeI3OORHGukz5uPvVw4ufjyogSHP+9EZHF3VJzaPi0lD2q/q517rG25gPdfmvI7x8qSsdgnhcxyKVYfMcCDxB51LaI02MPjoxfuYhhE3IMVYofUW8zT7pfQ0eJTYkG73WHvIeYP1G406Yzt2X/wAkPHWOoZMh1YfZVLXqmxuMiKkNNaDkwz7Li6n3XHut/I81PzGdR1CuaWmxWmjlZMzM03BTNofWHatHKbNwbcG8eR67jXdprQcWKj7OVb/CwyZDzU8PDcaS6m9D6wFLRyXKcDvK/wAx8x8qLhqLaFIa/CwbviHqPwoD/ZzYH/w8yhonJ2ZAMnJ5/C1uHTK43SmhNNy4A3jvLhWNzHxS+ZMZ+yeNvdPTfTbiMPHNGVcK8bjdvDDh/rSXpPRMmCJdbyYY7yc2j/HzX73rY5keeCWN5ngOp3HVLI5GPZ2Uo22PRWjorSsWJjEsLBlOXIqeIYHNSORrpIqpMBiXgf8AScI1r220OauOTDj0O8dKsTVzWiLFr3e5Io78Z95eo+Jb8R52oulrWVAsNHchB1FI6HXcdVLEViRWy1eEUeg1qtXhFbLVgxtvr1c2WsisStJOktdMRLIy4III0JHaOpcyEbyouAFvexzJ35VJ6oa1NituGZVSaIAnZvsuhy2gCSQQciLneOdUsqI3vMbXajhduhe1oeRoUwkVH6cwnaYeReOySPFe8PpbzqTIrWV4Vc4XBC4jcWPDhwVVVFZzJssy/CSPQkVhSAixsvpzXZgCrL9mWL2sO8Z/dyXHg4v9Q1FRHswntPKnxRhv4Wt/10UyhN2BYzEGZKhwHr9Uvazn/wAZiP8A1X+RtUZUtrZHs42cf3hPqAfzqJpc/wARWtpjeFnoPspfVNb4uPoHP+Rh+dTmKlvM5Pxn5ZflUFqq1sVH1Dj/ACN/Ku3EYu2JkjbIhyy/eUm9x6/SqqwE0wt1SqS3x5v/AFH3U9C9dkc/P+jUNFPXUJgRas87oduf3yXs0WYaKTeQVyTy1x4bHX2kb3kyPUHcfMV5NPVEcBidYrmKO+q4DPdpPx29AP51w4yWwJNeYOa4kbnLJ8jb8qidO6RCLzzyHFjwApy1pL7D90VzbBmv7qorGzlpFtvj7/gx936E1eeHm2kV/iUN6gGqHw8RCm+bG5Y9TwHQbvKr2wcWzGin7KKPRQPyp9RHvEDYWSTEwMrSdyT/AKXuKwiyoY5FDK28H+sj1GdV3rHqo+GvIl3h58U6P0+9u5242TQVuLHcaNkibINUFSVklK67duQqZrynDWTUvZvLhhdd7RjevVOY+76cqTxSqSMsNitrS1cdS3Mw/JSGitMNCbe8h3r+Y5H6/MN2GxSyLtKdpTl4cwRw8KQa6MDjnibaQ+IO5hyIqyKYs0OyErsObOM7NHfddul9V2hJnwguu9oRw5mP/s9OVRuHkEhE0DGOZTcEZEEb/wAwR/pTpo3SiTLdcmG9TvH8x1+lRentV+0JngISbeeCy/i5N9715jmpoxL/ACxGzkhZM6A9nKNP32Uvq3rwstocTsxTbgTZUl8CclORy9OVNQN86pHvTYlROjIIPfBGZkP1stjfqKb9EaYkwVhnLhTuAzaPqnTmnpY5H2LEBG5sNRo729FRNSZryRbfuyfrUt6wTs0UxW9xFJs+Ow1vO9qYMHi0lQSRsGRswR8/AjiDmKh8REVYg/601cUAwKvNBaRCQgLaxUfSpb2fxGTGzTD3EiEZPN3ZWt5BCfMVuPswWRy6TyQxsb7AUNv37BJ7o8QacdD6FiwsQhhWyi5JJuzMd7MeJNh6DlS2kw8QzOmvuiairMkYjt6rqIrEitpFYlabJdZVdpUfr5f/AFH/AOI1yV0Y+Talkbm7n1Y1z0hd4ivpkGkbb9Amj2cPbG25xOPmhor32brfG35RSH5xj868o+n8CyuKf+g+g+yw9oWG2cazcJERvlsn/hpaqwPafgO7DOPskofA95fmG9ar+g5hZ5Wgw2TPTt8tF2aHn2J4n5Ot/Amx+Rqa1w0fd1fNdrcw3q6i3zW2XGxpZp/7JcXhQGy21BvvKuOI8Df51ZHH20ToxvuEuxR3YTxznbwlKmF0yVsk9lO4P9hvP7B6H1qWTEUs4mdoJGgmGYy5hhwIvvBrGMKM4ZGj+7kyfwNu8rUikg1sdD7Ixrja7dQpnGYsrPC3B9qNvTaX5g104rGhVLE5KCT5C9KGP0nN2sMZEblWMndJQ2UEZhrhfe58K5tO6dcxGLs2VpCEB2kbeRe1jfderBSk5f3lV9qG5iprCYrZgS+8jaPixLfnUCcT2jmU7gSIx8i3nuHSubSumWKdmsbKXsgJK/kTwBrbgsHK1lGyu4AKDIx4ADcL+RotseW7juVxmBs3gJj1T0X22JjUi4B22/Ctj8zsjzq3r0tanatjBwln/avnIzNtWUbl2sgABcm2V70qac17xWOkfDaIVuzjIEuKAuTc2tDf5H3ja42RmXFLF2TNdys7Wz9vJ3dgn3TWs+FwgviZ44uIDHvHwQXY+Qpak9smC/driphzSA2/zFT8qVU9nmJhIkaAsWYbcrPFLJmQNoksT+VWLBqFhQAJFeU2sbuyqT4Lb5+gq9z7IUM6qCT20YANsyjEQH+8hI/4ST8q3YzBYTSIM+AmieXeyq3vfiU2aNvvEWPHnTq+i4mjETqHAULaQdoDYWFy2Z8TVZ68alaOgAmG3gcTvjfDbRUnnsggKLkDehz4144BwsVdFI6B2dhsVETQsjFGBVlNiCLEHqPSsK5NEa8idlwmkyBJ7sWMAt4LOBYFb/ayI48TUrpDRskD9nILHeDvVhzU8R/RtS2WEs1Gy19FiDKgZTo7p+FohmZGDKSCNxFN2htMiYbLWDjePi6gflSdWSOVIYEgjMEZEVzHIWFW1lGypbroeCmXWDV0yntoSFmAAIPuSgblbkRnZuHG43QOA0kULKVIsbPG29T1H0IyNMehtOiSyPk/DgG8OR6VlpzQCzgOp2JlFle18vhcfaXpvG8Z11VUkdWy48X7us010tG8seNP3ULgwGKeBjPhTtIc5IjuP8m5MPMEZU7aJ0xFik24zmPeVrbSHkw+hGR4E1WEGJkhkKMOzlX3lOYI5qftKefrY1lofFyT4h8Xh37LsxsIo3TZ3kLDcy3AAHnkc6Bo6malJZP4G89Og87ryqgZLZ0W5VtkVy6Q0hHAhkmdY0GW0xsLncBzPQVD6F12inDRkquISwaK+880J94dN43HgTE6zY4STRqwBEMckpHVtlI738JLedPJ6lsUJl3FrpZHAXvybapn0ZpiHEKWglSUA2Oyb7J6jePMVuxs/ZxvIfsqzegJqutTwRpOMrltwTBwOIXZK352Yim3XXG7GH2BvlIXyHeb6KPOuo6gSQiXqFY2lPxIh31Cr/xooopQvoVraJz9l2HvPNJ8Mar/ABsT/wC2KKmPZhgtnDPKf3sjEfhS0Y/zK586KaRCzAsTXSdpO4+f2U7rJozt8NJEPeK3X8S5r8xbzql7VfhFVNr3obsMSXA7k12HRvtj1N/8VU1LLjMmODz5XmI86hLlNGpukfegJ+8v/UPofWletuGxBjdXXIqbj+v630NDJ2bw5Oa6m+JhMfPHqNk+6Z0JHiU2JBn9lxbaXwP5bqrrTGpGLhJ2NmRODIpLAdU2t+fC4yqy9H44SxiRdx4cjxB8K6SKaSQMl73PVYWGrmpjk4HCo2HDGMkkkufeLZHLh0HSueIGWXb3pHcL1Y+8fLdV34jRwfM2Pjn+VaoNBqvugDwy/KhPgnXOqZDFWEAZdlWmE1NxGJMZjS2y4O090S2452ucjwB3VZer+qceGs578vxHct9+yOHK+/w3VKxLYW32517icUI42kf3UVmbwUEn5A0RFStjsTqQg6ivkm0GgKr32kaalxWIj0JhGs0lmxDjcqW2tk24bPeYcbqvE006B0LHhYEw8IsiDzZuLNzJOdVh7PZu0x36dOx28U8pHIe9sj1BAH3Vq0ZNMRqD3hYAknMgAZkm3hVp6qlo4CksfjkiwxklYKoK5n8QIHMnI5DlXuE1gikVTGwINrZkX9RVPax6xyYuS7EiNckS+SrzI3FjxP5VzYPTEkfum43Z8uXUdDXAIvquiDwrwfTaoQGNidwGbHwXefKorWfB/pERZkIjMbKSynIbStci20vunO2WRrLVTEhcJG7ZyOiF24t3Ra7HM2FqlotIgn8wf5V6HEG6hbcWK+b9MaPUO8W0HVTYMpDA5XDAjLjY2y31Y3s40gZo/wDZGO7xWMS4WS+bRbrIxzumeXIMCLLUnrj7LkxEomwpSCR2tIpBEbA73AX3XG+wyboczFa76NXR8GCxcJZnwEqLtWttxtlLtAbgzcOG2Rxrt7muN1zGHM06bFbNPavSYZu93oye64GR6EfZbpx4dIuridElSxAeNxuOYZTYj5WNIGsuqLQXliu8W8je0fjzXrw486XzU+XvN2Wnw/FRJaObfql2mPQ2sF7RynPcGPHo3XrS3RQzHlhuE2qaaOoZld8inPTeg48THsPcHPZdcmQkZ2PI8RuPGkXHs+BXs5Bssi/qmW+xKBkNk8DnmpzHXfTFojWAoNiW5Xgd5Xx5j6VPzwRYiPZYLJG3A5g/yPzFGOZFUtAespNBNRvNueeFSceK7VgHF3Y5MMjtE77+Jp2g7ibCgC9to/aawsNo8ayxPs3aOZZcKQ6g/s5CVIJHBwDffxAPjTBob2dyOwfGuoT+wiJs3SSQ2JH3VtfnVFZQmV4ZEbM31P8ApU01UIml0gu7jT/az9nmjCzyY0+6V7GL7w2ryMOhZVUc9hq4NbdJ9tiCFN0j7i8iftH1y8FFNutGllwsAjjsrMNhAAAEUWBIA3ADIdbcqrirJssbBC3YJthFOZHuqX87Io2WNlQXdiFUc2YhVHqRRTP7O9D9tiu3I7mHzHIysO6P8Kkt4stDxtzOsnVXOIYi5WTojR6wQxwLujRVvzsMz5m586K7AKKaLD3vqvaiNZtBjFQNHuYd5DyYbvI7j41L14a8IuLLpjyxwc3cKhpYirFWBDKSCDvBBsRWFWFr/qvtA4uId4D9YBxA+0OoG/p4VXtLJGFhstrSVLaiPMN+QpXQGmOwezfs297p94f1up6RwQCDcHMHnVYVN6v6wdl+rkzj4H4P/rpRdLUZe47ZJ8Ywvtf5oh3uR1/6ncGshWlJAQCDcHMEbjWwGmax3ktgNQuvchGjMYR/YSD1Fj8jUxeo7WfBGbBYmEb3hkA/Fskr8wK8K6adQq21N0Ttfo5IyhhSQ/iYbSfNr/4asoydpGYpCWjdSrLzBFju4jeOopH9mLbWHDNY7cShTe5HZFlZT6g+ANNcD7LbB3XrxzWkaIqIkeIbqsNNaKbDTPC2eycmG5lPusPEfO9acFgJJm2IUaRuSgt623edWdj9Gxyy7UkavsIAtxfNmYnxtsjfzNSOHxzxrsqQq8gAo9ABahLFXnRcGHAjRImBVo0RGB4MqgH6V0wzWNxRi7SC5AD8G/I8xStpjXLDYVjG7O8q2uka7rgEAyPZRkRu2q6C51Vj4PF7WfJW+X+lK2vUQfAYhDxikPmqFh8wKr+P2tznFROFWLDKdlox3tpGyZnc2JYDMWsARuzNNXtG0ts4Gawv2idmv+Owv8/nXhXSdNS5y+jsG53nDQX/AP5qPyqarg0Hgeww0EHGKGND4qiqfmDXdRCFO6TtZNSr3lwwz3tENx6x8vw+nIpVquel/WTVNcReSOyTc/sv0br971vwCmp83ebun2H4qY7RzbdeireujCY94jtI1uY4HxHGsMThmjcxupVl3g/1mOoyrVS/VpWq7kreoKsrVrTcM4soCSgZqc/NSd4+Y48zJ6R0gkEZlc2A9SeAA4k1UkcpUhlJDA3BBsQehrs0ppqXEFe1a+yLAAWF+JtzPOjW1Vm67rPyYIDMC09zlYaU0k08rSvvO4cFA3AeFclFeO4AJJsBmTyoIkk3Wga1sbco0AWSozMqIu07sFRfiY7h4cSeABNXPq3oNcJh0gB2iM3bdtu2bN5ndyAA4Ur+zrVYqP02ZSHdbRKRYxxn7RHBny8FsOJp8AphBHlFzuspiVX278rfCF7RRRV6VooooqKLFhVZ666n9iTiIR+qJuyj92TxH3fp4VZ1YSICCDmDlauHsDxYommqX0787fmFQtFOWt2oxivPhwWj3sgzMfVRxXpvHhuTQaWvYWGxWxpqmOobmZ8wpTQ+nngOye9HxXl1U8PDd9ac8Dj0lXaRrjjzHQjhVcVtw2JaNgyMVI4j+s/OiIaos0OoSyvwiOo77NHexVmA1mDSvo3W9T3Zhsn4hmvmN48r0xQTq4DKQwPEG4pmyRrxdpWPqKSanNpG2+31VYYOFtH6Tlwd9mKZu3wxO4E32k9NpSOOwOdTemNd8JC2zLJ2UgAJTZdiOWaqQdxsfCprXLVRcfBsX2JoztwyZ3R/EZ2NhfwBGYqiNdp5zOExUfZzxIEc8JLElXA3Zg7xkeFq4N2nTZWMcHt13Vz6v65QY0P2BN0NmVhstY7mAue6Tl5Z8KmO26V81aK0tJhpVmhYq67jvBHEEHIg8jVz6kaxPpCJ5DHsNGVUna7rEgk7N8xYAXBv7wzqsvczZW2TVNKLbszkPGqK1lxna4ueTeGkax6A7I+QFXcuj2+0yqOmZ9TYfI0qaX9mWFJLxySRfdycX6bXe+ZrgSFxuVLKv9WtBnFTrH9i42j03n5A1Zy6OXF6RgwSAmHB7M+IN7gso/URH625E8q58Dg1wSrhcGvb42Vbqpt3AbXklIyRBlvzNgB0fNUtWlwUHZhu0ldjJNKd8sh3noBuA4DqTVoGYrhzrDzU7evaxFeirVQsq9rGubH6UigXalcLyB3nwUZmvCbbrtrS42aLlc+m9AR4pLPkwHdcb1/mOn0OdVrpTRj4eQxSWuM7g3BB3EcR4HOmHTGvbtdIBsL8Z98+A3L8z4UqMxJJJJJzJOZPiaW1D2O23WtwqmqIR/IbN6fuy8oorGSUKCzGwHGhE8JA1KyJpp1G1POJZcXOtoFIaNCP2xG52HwA7h9o57gL7NUdQWnIxGLUrELFIWFmk5NKOC8QnH7XKrORbZUbDDbVyzWIYjn/AIojpyV6or2iii0iRRRRUURRRRUURRRRUUXhFJus+oKzEy4e0cpzKnJHP/QeoyPEZ3pzry1cuaHCxVsUr4nZmGxVE4zBvE5jlUo43g8uY4MOouK01d+ltCxYlNiZAw4cCp5qwzU+FV/pv2cSx3bDntk+E2WQeByV/wDKfGg305HhWjpsWY/uy6HrwlCt2GxbxnaRip6Hf4jcfOtUilWKMCrDerAqw8VOdeUPq0puckrdbEfVMWD1zdcpFD9R3T/I/Ks9NLo/SMYjxI2WHuuRsOhPwuLi3Q3B5UtUUQ2qeNDqlU2DU0hu0Fp8vwoDSfsemRi+EePGR8FDrHJ6X2T5Hyrs0FpDFaPj7D/ZuLUbRYkAvcmwvfs7bgOPCpQV0RaSlX3ZZB4O386s+JadwgnYI8eF9/ULVDrXjJcotH4xj95ezHmxXKu3CapaTxZviZEwUR3rGe1mI5bdyF8QfKhdY8QP3z+dj9RWf/5Nif7ZvRP+2uhURjgqg4NUcOb7/hO2r2rOHwUfZ4dLbVtpydqSQji7nM+G4cBUuKq99YsSf3z+Rt9K5ZsdI/vyO3izH6muvjGjYLxuAynxPHuVaWI0pFH78iL4sL+m+ojF69wL7gaQ9Bsj1b+VV6BXtUuq3HYI+LAom+NxPsmDH68TyZJaIfdzb+I/kBUBLIWJZiSTvJJJPiTWNFDOe525TeGmihFo2gIorxG2nEaK0kh3IgLt6DcOpsKbNCezSaWzYpuwT+zQhpT+J/dTwW56iumROcqp66GAd469ErYWF5pOxgRpZT9lfsjm7HJB1NWPqr7PEgKz4kiacZqB+yiP3Afeb77eQFM2idCw4aMRQRrGu+wGZPNic2PU513UbHCGa8rNVeIST6bDovBXtFFXJciiiiooiiiiooiiiiooiiiiooiiiiooivLV7RUUXDpPQ0OIXZmjWQDdcZr+Fhmp6gik/SfsuU54aYp9yQdovkwsw89qn6iuXMa7cK6KeSI3Y4hU1j9T8ZDfagZx8UREo/hFn/y1CPKFOy3db4WBRv4Wsav8itOIwaSDZkRXHJgGHoaodTNOyaRYxK3xgH2VE0VbeJ1BwLm/6OiH+7LRf8sgVG4j2XYWxKyYhOgkDf8AMVqqNMeCjG4zGd2lVtRTLpLUxIr7M0x8ey/KKon/AGIP7WT/AHf/AGVx8O5EjFIiNiuCimbR2pKSW2p5xu3dkP8A2qY8P7K8LYFnxD9DLsj/AHarXQp3FVvxeJvBVbE1qjxKsdlLyN8MYMh9EBq38L7P8AhuMMjHnJtS/wDMJqdw+ESMbKKqDkoCj0FWCm6lCPxo/wCDfqqewGp+Nm93DmIfFOwj/wAgu/yFM+jfZSuRxUzSfcj/AFKebXLt6in+1e1c2FjeEtlxCeXQusPJcOi9DQ4ZOzgiSJeSgC/Unex6m9dtq9oq1Ak33RRRRUURRRRUURRRRUURRRRUU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RUQEhQVFBQUFhYXGBgYGBgUGBUYGBcVGBgcGBcXHCYeGB8kGhUUHy8gIycpLCwsFR4xNTAqNSYrLSkBCQoKDgwOGg8PGi0lHiQsLy8sLC8uLCosNSwsKSksLCwsLCwsLCwsLCwsLCwsLC0pLCwsKSwsLCwsLCwpLCwsLP/AABEIAMwA9wMBIgACEQEDEQH/xAAcAAACAgMBAQAAAAAAAAAAAAAABgUHAgMEAQj/xABKEAACAQICBwUFBAcFBgYDAAABAgMAEQQhBQYSMUFRYRMicYGRBzJSobFCYnLBFCMzQ5LR8FNjgqLxFaOys8LSJFRzw9PhFkST/8QAGwEAAgMBAQEAAAAAAAAAAAAABAUAAwYCAQf/xAAxEQABAwIFAQYGAgMBAAAAAAABAAIDBBEFEiExQVETIjJhcaEUgZGx0fAjUkLB4TT/2gAMAwEAAhEDEQA/ALxoooqKIoooqKIoooqKIorw1y47SccK7crqi8yd/gN5PQVLr0Ak2C66xLUiaW9pgF1w6X++9wPJBn6kUoaS1hxE/wC0lYj4Qdlf4RkfOqHTtbtqmcOFzSau7o8/wrVx+tOGhyeZLjgp2z6LeoDF+06Efs4pH6myD8z8qriihzUuOyax4PC3xkn2ThiPaZOfcjjTx2nP1A+VcEuvmMb96F/CiD6g0vUVWZXnlGtoKduzApdtbsWf/wBh/Kw+grEa04v/AMxL/FUVeiuc7uqt+Gh/oPoFMprhix+/fz2T9RXVDr/i13urfiRf+m1LlF6gkeOVyaOB27B9E6Yb2nyj9pCjfhLIfntVM4P2lYdspFkjPhtj1XP5VWVFWCd4QsmFU7thb0V24DTcE37KVHPIEX/hOfyrvBqhKmtGa5YqDISF1+GTvj1PeHrVzakchLZsGcNY3X9VcN69pO0R7R4ZLLMDCx4+8nrvHmPOmyHEK6hlIZTuIIIPgRRLXtdsUolgkiNniy20V4K9rpUooooqKIoooqKIoooqKIoooqKIoorw1FF7WuacKCzEKALkk2AHU1w6a09FhU25Dv8AdUZs55AfnuFVZp/WiXFt3jsxg5RjcOp+I9fS1VSShnqjqShkqTpoOqadP+0cC8eFG0f7Rhl/hXj4nLoaRcZjXlbbkZnY8Sb+nIdBWiigHyOfutTT0cVOO6NevKKKweWxC5lmyVQCzMfuqMzU/o3UXFTd6QjDJyNpJT/hB2U8yT0qMic/YKT1kMHjd8lBMwAuTYc+FGG2pTaGOSY/3aMw8290etWNo/UTCREMY+2cfamPaHyU9xfJanwLCwyHLh6UWyk/sUjmx07RN+qrDD6n41/3SRj+8kF/4Yw31qQi9nkx9/ERr+CJm+bOPpT8RWJFENpoxwlkmK1Tv8reiTE9nQ+1iZT4JEv1Br0+zuP/AMxP/uv/AI6cLViRVnYx9EMa+p/uUnP7PRwxMnmkbfQCuWXUKUe7PG34o2X5q5+lPJFYkV4YIzwvW4lVN2eVXU+quKT92rj+7cE/wyBajMQjRm0qPH+NSg8icj5GrVIrXLYDvWCnffIfPKqnUbDsbI2LHahviAPsqtopxxmgsFITstHE3OJ0XPqlyp9KhsbqpMg2o7TpzXJ/4b2P+E+VCPpnN21TynxmCXR/dPnt9VD136K05NhmvE5UcV3q3iu7z31wX3jiMiDkQeRBzBoocEtKbOayVutiCrR1e19inIjl/VSHme4x6NwPQ+pprBqg6atWdeZMPaOW8kW4cXQdD9odD5cqLjqOHLP1mE278P0/CtOiufB41JUEkbBlbcR/XyrfRaQkW0K9oooqLxFFFFRRFFFFRReXqG1l1lTCJc9529xOZ5nkBzrdp/TiYWIyvmdyrxZuA/MnlVP6R0i88jSyG7N6AcABwAqiWXILDdM6ChNQ7M7wj38l7pHSUk8hllbaY+gHIDgK5aKKXk31K1rWhoytGiK7tC6DfFy9ksixKBcse855iNNxPU5C+41w1lHIVIZSQQbgg2IPQ10wgG5CrnY6SMtY6xVpaF1bgwo/UpZj70jd6R/xOc/IWHSo7XvWs4HCiaNVd3cRoDfZBIZiTY3NgpyvvIrj0Trj2sfYy5SZANuD5jf8LfI1hprQyYmMRvcbLB1I3q4BANtxyPGmzJGkXasLUU0rHlsm61aqe0LtGXDY0LDO1tlvdSQ/Dn7jcLbjwzyp3tVJ6T0cVm7LFi3d2Yn+y43sb8/dFt4t1qY1U9oT4bZhxe0+HN+zmN2ZFBsC3Fk5H3gLbxVEFSXnJILO9vkvJ6cNGZhu33VpmsSKIZldQ6EMrAEMDcEHcQRvFZGjUItZFeEVmRXhqLkhaiK1Tyqil2IVVFySbAAcSTuroIqrvaLrAZpv0NDaKLOU8GcZ2PReXxE8qqmmETcxVkMJldlC3ae9ojyEx4OyIN8zDM/hVh3R1OfhSssrM36RKrYuNSA5kMgQE5/tFbunlfLoay0XDDI2xO/ZKy2hY5orgixmG8q2YJ4XvXXHNLgcQNsXksAUBDRzRNvXK6sjLfM+NhSd0j3nM46J0yJkYytCn8Pq5gdJRF8Cq4fEIO9A5ujeZuRfcHGXMUoT4d4WbZ24ZIyQ6AlWUjfuO/jyIrowCTJMMRhl2XjLOqi7WS5JVjltAL3eo8qaNeNjEYaDS8QsJAIpwM7HMKT1VgyX43WpcPBI0IXtspsdipHQuGXHYOKWcXlsy9oLK/dZlBvxyG43HSofS2gJILse/H8Y4fjH2fHd4bqY9R4rYCC/FWPq7H6WqbYU27FssYzb23S6HEJaSU5Ddt9lV9FM+m9Vt8kA6mP80/7fTlSxSyWJ0RsVs6Otjq2Zmb8jkKX1d1lkwj3XvRk99L5HqOTdfWra0XpNJ4xLGbq3qDxBHAjlVHVMataxNhJdoXMbe+nMcx94f/VdwzZdDshcQw8TDtGeL7/9VyA17WjCYtZEWRCGVgCCOINb6YLKHTRFFFFRRFa55gilmNlUEkncAN5rM0ie0jTtlGEQ5tZpPw37q+ZF/Ic64e4Nbcq+nhM8gYOUqazaebFTF8wgyjXkvPxO8+Q4VE0UUsc4uNytxFG2JgY3YLGSQKCTuH9buJ6U4aD1C2oTJiSySuO4oP7EbxtDc7HiDu3C2+ufUbV/tXGMkHcQkQg/acGxk6hSCF63PAVYAo+CAWu5ZjE8ScX9nEbAc+aqfS2h5MO+xIN/usPdccwfy3iuGrfx2ASZDHIoZT8jwIO8EcxVdaw6svhjtZvETk/K+4OOB67j03VTNTlurdkfh+Ktm7kujvuoWp7Q+sOzaOU3XcG4jx5jrUDRQ7HlhuE0qKZk7crwnrHaPjxEZjkUOjD/AEKkbjyIpC09ox8FtMymaArsq1vdOdg9vdztnuNuByqW0TptoTsnvR8uI6r/ACpqikSVLizowsb5g8wQfoaN/jqAA4bLJ1FNLRu02PPHzVZan65zYG2yTNhj78ZyKHiyfCeNtx48xdGhtNQ4qITQOHQ+RU/Cw3qen1FVHrTqG0JOIwYJTe0e8qPu/EvTeOF+EDoDT8uHl7fDNsP9uM5pKORHHj1HSjScup1HXp5H8/VKsubRuh6dfT8L6HtWJFQWqeukOOTu9yZR34mPeXqPiXqN3G1T5rpVLi0njBDDJMd0aM/8IJ+oA86orbOTShiZW22vdNtb3OyzC3eN8xffVte0jE7GjpfvmNPV1J+QNK2g9cUEKYTHRRz4UAKGC96MAWBIG+3xLZh1pbVkOeGk2TOkBDC4BR2sTYJgMRg3YSS2X9HZCOzFszc5BfUHgbVx6E0GznZQZ5bTcAP63DjU1rDqYmFdMTG5fBSbI2x32gDbs+KG+TdeJtfZitaI4F7LCxlzzIITxLHNj/V6WzZgbW1RzCCNFIYqeHR8BO9juB96Rv5D5DqaTl1gaPB4nA2uJ5I3XLJR7zgcrlIwPOtGLxDM3b4h9t+A4Doo3VMajavtisQMVIv6mJgRfc7jNVHMA5k9AONe08bs1huVzK5rW3crF0Tguygii+CNFPiFAPzvXSRWwrWJFaUaCyzbtTdaiKXdYtX9u80Y7+9lH2+o+99fGmQisSK8ewSNs5W01Q+mkEkZVX0Uw606H2D2yDuse8OTHj4H6+NL1I5IzG7KV9EpKltTEJG/pTfqDrJ2Un6NIf1ch7pP2XP5N9fE1ZoNUHVu6mac/ScOCxvIndfqbZN5j5g0VTyXGUpFi1Jkd2zdjv6pgoooopI1pxWICIzsbKoLE9ALmqR0lj2nleZt7sT4DgPIWHlVke0XSPZ4XsxvlYL/AIR3m+gHnVXUFUu1yrSYNDZplPOgRW/R+jmxEyYdSRtnvMPsRjN28bZDqy1op09n2jbI+JIzkOwn4ENj/E+1/AtVwR53ozE6n4eAkbnQJtw8CoqxoAqqAqgbgALADyArYK1SThRtMQAKiptNuxtEuXxNn8qOnqooPGflysbDTyTatHzU5WMkYYFWAIIsQcwQd4IO+oJdH4h82lYeB2fpateL0PiAjGOeQNbIg7WYz3NlQYxFpPhNvkivgbf5i/zULrJqaY7ywAtHvKb2T8PFl6bx14Kt6sHDaYxEagyKJRbOw2HHW24/1nUfpTQUWLDT4QgSDN4vduT0+yxsfunpvrw5JScmh6J3SVskIDKjVv8Ab8pOrq0fpF4W2l3Hep3N/XOud0IJUggg2IIsQRwIOYrGqQS0p45rJWWOoKetH6RSZdpTmN44r4/zpW1u1BExM+Gsk28r7qyHmPhbruPG2+uPD4hkYOhsRx/reOlNmidNLN3T3X5cD1X+X1phBU/vVZSvwwxd5mrfcKooMU8coJLQ4iM5OLqysODDh+d6tnUz2jLORhsVaPEblbck34fhb7u48OVc+tGqEeMXa9yYCyyW39HH2h8xwqrsdhJMO5w+JQi2478uDI32h/XSigLas26dPT8JMddH79evr+VdXtF0VLPgikKl2WRH2RvIG0DYcT3gbdKqcq8TnaikRTvDIRY9LimzUv2ivEBDiyZIRYLPmzJfcJOLD728cb8LRjlDKGVgysAQQbgg5ggjIihZadsxzByvindAMpCqbVnXmKHCy4LERyTRPtBFXZuEYHaXvHKzZi3EmobR2i8XIAkOHkYbgxUqLcLlrL86vLZrw1z8HmsHO2XXxlrlrVW2hfZczMJMa9/7tDe/Rn3AdF9af4MMsahEUKqiwUCwA6CugisaKihbH4UHLK+Q95azWBFbiKwIq9ULURWJFbSKxIr1crmxOHDqUYXVhY1XONwhikaNt6m3iOB8xY+dWYwpV1zwPuTD8DfMr+YoOrjzMzdE8wOqMU/ZHZ33StTBqPpfsMUoJ7kvcbxPuHybL/EaX69B9aVsOV11sp4hLGWHlX0DRXDoHSPb4eOXiygn8Qyb5g0U1GuqwbgWkg8JC9peM2sQkXBI7+bk/kq0n1Oa6zbWOm6FV/hRRUHSyU3eVtqFmSnYPJYyE2Nszw6nh87Va2DgXDwJH9mJAvjsgD1J9SarfQsG3iYV4dopPgnf/wCinjTmKzWMeJ633D5E+lWCUU8Lpfok2KNNRUsg4tcrix0jTMrtkquMuQNx5nMXNM+i9Gi3KoTCxi1qnNHY2wsaSMmaTnl1/wCqqoBYMsegXXiINkXBrieet+MxgIsKippK4kqY3O/jVUMZI7y1dqCpU8CQPU/yqDxyMj9rEdiVeI3OORHGukz5uPvVw4ufjyogSHP+9EZHF3VJzaPi0lD2q/q517rG25gPdfmvI7x8qSsdgnhcxyKVYfMcCDxB51LaI02MPjoxfuYhhE3IMVYofUW8zT7pfQ0eJTYkG73WHvIeYP1G406Yzt2X/wAkPHWOoZMh1YfZVLXqmxuMiKkNNaDkwz7Li6n3XHut/I81PzGdR1CuaWmxWmjlZMzM03BTNofWHatHKbNwbcG8eR67jXdprQcWKj7OVb/CwyZDzU8PDcaS6m9D6wFLRyXKcDvK/wAx8x8qLhqLaFIa/CwbviHqPwoD/ZzYH/w8yhonJ2ZAMnJ5/C1uHTK43SmhNNy4A3jvLhWNzHxS+ZMZ+yeNvdPTfTbiMPHNGVcK8bjdvDDh/rSXpPRMmCJdbyYY7yc2j/HzX73rY5keeCWN5ngOp3HVLI5GPZ2Uo22PRWjorSsWJjEsLBlOXIqeIYHNSORrpIqpMBiXgf8AScI1r220OauOTDj0O8dKsTVzWiLFr3e5Io78Z95eo+Jb8R52oulrWVAsNHchB1FI6HXcdVLEViRWy1eEUeg1qtXhFbLVgxtvr1c2WsisStJOktdMRLIy4III0JHaOpcyEbyouAFvexzJ35VJ6oa1NituGZVSaIAnZvsuhy2gCSQQciLneOdUsqI3vMbXajhduhe1oeRoUwkVH6cwnaYeReOySPFe8PpbzqTIrWV4Vc4XBC4jcWPDhwVVVFZzJssy/CSPQkVhSAixsvpzXZgCrL9mWL2sO8Z/dyXHg4v9Q1FRHswntPKnxRhv4Wt/10UyhN2BYzEGZKhwHr9Uvazn/wAZiP8A1X+RtUZUtrZHs42cf3hPqAfzqJpc/wARWtpjeFnoPspfVNb4uPoHP+Rh+dTmKlvM5Pxn5ZflUFqq1sVH1Dj/ACN/Ku3EYu2JkjbIhyy/eUm9x6/SqqwE0wt1SqS3x5v/AFH3U9C9dkc/P+jUNFPXUJgRas87oduf3yXs0WYaKTeQVyTy1x4bHX2kb3kyPUHcfMV5NPVEcBidYrmKO+q4DPdpPx29AP51w4yWwJNeYOa4kbnLJ8jb8qidO6RCLzzyHFjwApy1pL7D90VzbBmv7qorGzlpFtvj7/gx936E1eeHm2kV/iUN6gGqHw8RCm+bG5Y9TwHQbvKr2wcWzGin7KKPRQPyp9RHvEDYWSTEwMrSdyT/AKXuKwiyoY5FDK28H+sj1GdV3rHqo+GvIl3h58U6P0+9u5242TQVuLHcaNkibINUFSVklK67duQqZrynDWTUvZvLhhdd7RjevVOY+76cqTxSqSMsNitrS1cdS3Mw/JSGitMNCbe8h3r+Y5H6/MN2GxSyLtKdpTl4cwRw8KQa6MDjnibaQ+IO5hyIqyKYs0OyErsObOM7NHfddul9V2hJnwguu9oRw5mP/s9OVRuHkEhE0DGOZTcEZEEb/wAwR/pTpo3SiTLdcmG9TvH8x1+lRentV+0JngISbeeCy/i5N9715jmpoxL/ACxGzkhZM6A9nKNP32Uvq3rwstocTsxTbgTZUl8CclORy9OVNQN86pHvTYlROjIIPfBGZkP1stjfqKb9EaYkwVhnLhTuAzaPqnTmnpY5H2LEBG5sNRo729FRNSZryRbfuyfrUt6wTs0UxW9xFJs+Ow1vO9qYMHi0lQSRsGRswR8/AjiDmKh8REVYg/601cUAwKvNBaRCQgLaxUfSpb2fxGTGzTD3EiEZPN3ZWt5BCfMVuPswWRy6TyQxsb7AUNv37BJ7o8QacdD6FiwsQhhWyi5JJuzMd7MeJNh6DlS2kw8QzOmvuiairMkYjt6rqIrEitpFYlabJdZVdpUfr5f/AFH/AOI1yV0Y+Talkbm7n1Y1z0hd4ivpkGkbb9Amj2cPbG25xOPmhor32brfG35RSH5xj868o+n8CyuKf+g+g+yw9oWG2cazcJERvlsn/hpaqwPafgO7DOPskofA95fmG9ar+g5hZ5Wgw2TPTt8tF2aHn2J4n5Ot/Amx+Rqa1w0fd1fNdrcw3q6i3zW2XGxpZp/7JcXhQGy21BvvKuOI8Df51ZHH20ToxvuEuxR3YTxznbwlKmF0yVsk9lO4P9hvP7B6H1qWTEUs4mdoJGgmGYy5hhwIvvBrGMKM4ZGj+7kyfwNu8rUikg1sdD7Ixrja7dQpnGYsrPC3B9qNvTaX5g104rGhVLE5KCT5C9KGP0nN2sMZEblWMndJQ2UEZhrhfe58K5tO6dcxGLs2VpCEB2kbeRe1jfderBSk5f3lV9qG5iprCYrZgS+8jaPixLfnUCcT2jmU7gSIx8i3nuHSubSumWKdmsbKXsgJK/kTwBrbgsHK1lGyu4AKDIx4ADcL+RotseW7juVxmBs3gJj1T0X22JjUi4B22/Ctj8zsjzq3r0tanatjBwln/avnIzNtWUbl2sgABcm2V70qac17xWOkfDaIVuzjIEuKAuTc2tDf5H3ja42RmXFLF2TNdys7Wz9vJ3dgn3TWs+FwgviZ44uIDHvHwQXY+Qpak9smC/driphzSA2/zFT8qVU9nmJhIkaAsWYbcrPFLJmQNoksT+VWLBqFhQAJFeU2sbuyqT4Lb5+gq9z7IUM6qCT20YANsyjEQH+8hI/4ST8q3YzBYTSIM+AmieXeyq3vfiU2aNvvEWPHnTq+i4mjETqHAULaQdoDYWFy2Z8TVZ68alaOgAmG3gcTvjfDbRUnnsggKLkDehz4144BwsVdFI6B2dhsVETQsjFGBVlNiCLEHqPSsK5NEa8idlwmkyBJ7sWMAt4LOBYFb/ayI48TUrpDRskD9nILHeDvVhzU8R/RtS2WEs1Gy19FiDKgZTo7p+FohmZGDKSCNxFN2htMiYbLWDjePi6gflSdWSOVIYEgjMEZEVzHIWFW1lGypbroeCmXWDV0yntoSFmAAIPuSgblbkRnZuHG43QOA0kULKVIsbPG29T1H0IyNMehtOiSyPk/DgG8OR6VlpzQCzgOp2JlFle18vhcfaXpvG8Z11VUkdWy48X7us010tG8seNP3ULgwGKeBjPhTtIc5IjuP8m5MPMEZU7aJ0xFik24zmPeVrbSHkw+hGR4E1WEGJkhkKMOzlX3lOYI5qftKefrY1lofFyT4h8Xh37LsxsIo3TZ3kLDcy3AAHnkc6Bo6malJZP4G89Og87ryqgZLZ0W5VtkVy6Q0hHAhkmdY0GW0xsLncBzPQVD6F12inDRkquISwaK+880J94dN43HgTE6zY4STRqwBEMckpHVtlI738JLedPJ6lsUJl3FrpZHAXvybapn0ZpiHEKWglSUA2Oyb7J6jePMVuxs/ZxvIfsqzegJqutTwRpOMrltwTBwOIXZK352Yim3XXG7GH2BvlIXyHeb6KPOuo6gSQiXqFY2lPxIh31Cr/xooopQvoVraJz9l2HvPNJ8Mar/ABsT/wC2KKmPZhgtnDPKf3sjEfhS0Y/zK586KaRCzAsTXSdpO4+f2U7rJozt8NJEPeK3X8S5r8xbzql7VfhFVNr3obsMSXA7k12HRvtj1N/8VU1LLjMmODz5XmI86hLlNGpukfegJ+8v/UPofWletuGxBjdXXIqbj+v630NDJ2bw5Oa6m+JhMfPHqNk+6Z0JHiU2JBn9lxbaXwP5bqrrTGpGLhJ2NmRODIpLAdU2t+fC4yqy9H44SxiRdx4cjxB8K6SKaSQMl73PVYWGrmpjk4HCo2HDGMkkkufeLZHLh0HSueIGWXb3pHcL1Y+8fLdV34jRwfM2Pjn+VaoNBqvugDwy/KhPgnXOqZDFWEAZdlWmE1NxGJMZjS2y4O090S2452ucjwB3VZer+qceGs578vxHct9+yOHK+/w3VKxLYW32517icUI42kf3UVmbwUEn5A0RFStjsTqQg6ivkm0GgKr32kaalxWIj0JhGs0lmxDjcqW2tk24bPeYcbqvE006B0LHhYEw8IsiDzZuLNzJOdVh7PZu0x36dOx28U8pHIe9sj1BAH3Vq0ZNMRqD3hYAknMgAZkm3hVp6qlo4CksfjkiwxklYKoK5n8QIHMnI5DlXuE1gikVTGwINrZkX9RVPax6xyYuS7EiNckS+SrzI3FjxP5VzYPTEkfum43Z8uXUdDXAIvquiDwrwfTaoQGNidwGbHwXefKorWfB/pERZkIjMbKSynIbStci20vunO2WRrLVTEhcJG7ZyOiF24t3Ra7HM2FqlotIgn8wf5V6HEG6hbcWK+b9MaPUO8W0HVTYMpDA5XDAjLjY2y31Y3s40gZo/wDZGO7xWMS4WS+bRbrIxzumeXIMCLLUnrj7LkxEomwpSCR2tIpBEbA73AX3XG+wyboczFa76NXR8GCxcJZnwEqLtWttxtlLtAbgzcOG2Rxrt7muN1zGHM06bFbNPavSYZu93oye64GR6EfZbpx4dIuridElSxAeNxuOYZTYj5WNIGsuqLQXliu8W8je0fjzXrw486XzU+XvN2Wnw/FRJaObfql2mPQ2sF7RynPcGPHo3XrS3RQzHlhuE2qaaOoZld8inPTeg48THsPcHPZdcmQkZ2PI8RuPGkXHs+BXs5Bssi/qmW+xKBkNk8DnmpzHXfTFojWAoNiW5Xgd5Xx5j6VPzwRYiPZYLJG3A5g/yPzFGOZFUtAespNBNRvNueeFSceK7VgHF3Y5MMjtE77+Jp2g7ibCgC9to/aawsNo8ayxPs3aOZZcKQ6g/s5CVIJHBwDffxAPjTBob2dyOwfGuoT+wiJs3SSQ2JH3VtfnVFZQmV4ZEbM31P8ApU01UIml0gu7jT/az9nmjCzyY0+6V7GL7w2ryMOhZVUc9hq4NbdJ9tiCFN0j7i8iftH1y8FFNutGllwsAjjsrMNhAAAEUWBIA3ADIdbcqrirJssbBC3YJthFOZHuqX87Io2WNlQXdiFUc2YhVHqRRTP7O9D9tiu3I7mHzHIysO6P8Kkt4stDxtzOsnVXOIYi5WTojR6wQxwLujRVvzsMz5m586K7AKKaLD3vqvaiNZtBjFQNHuYd5DyYbvI7j41L14a8IuLLpjyxwc3cKhpYirFWBDKSCDvBBsRWFWFr/qvtA4uId4D9YBxA+0OoG/p4VXtLJGFhstrSVLaiPMN+QpXQGmOwezfs297p94f1up6RwQCDcHMHnVYVN6v6wdl+rkzj4H4P/rpRdLUZe47ZJ8Ywvtf5oh3uR1/6ncGshWlJAQCDcHMEbjWwGmax3ktgNQuvchGjMYR/YSD1Fj8jUxeo7WfBGbBYmEb3hkA/Fskr8wK8K6adQq21N0Ttfo5IyhhSQ/iYbSfNr/4asoydpGYpCWjdSrLzBFju4jeOopH9mLbWHDNY7cShTe5HZFlZT6g+ANNcD7LbB3XrxzWkaIqIkeIbqsNNaKbDTPC2eycmG5lPusPEfO9acFgJJm2IUaRuSgt623edWdj9Gxyy7UkavsIAtxfNmYnxtsjfzNSOHxzxrsqQq8gAo9ABahLFXnRcGHAjRImBVo0RGB4MqgH6V0wzWNxRi7SC5AD8G/I8xStpjXLDYVjG7O8q2uka7rgEAyPZRkRu2q6C51Vj4PF7WfJW+X+lK2vUQfAYhDxikPmqFh8wKr+P2tznFROFWLDKdlox3tpGyZnc2JYDMWsARuzNNXtG0ts4Gawv2idmv+Owv8/nXhXSdNS5y+jsG53nDQX/AP5qPyqarg0Hgeww0EHGKGND4qiqfmDXdRCFO6TtZNSr3lwwz3tENx6x8vw+nIpVquel/WTVNcReSOyTc/sv0br971vwCmp83ebun2H4qY7RzbdeireujCY94jtI1uY4HxHGsMThmjcxupVl3g/1mOoyrVS/VpWq7kreoKsrVrTcM4soCSgZqc/NSd4+Y48zJ6R0gkEZlc2A9SeAA4k1UkcpUhlJDA3BBsQehrs0ppqXEFe1a+yLAAWF+JtzPOjW1Vm67rPyYIDMC09zlYaU0k08rSvvO4cFA3AeFclFeO4AJJsBmTyoIkk3Wga1sbco0AWSozMqIu07sFRfiY7h4cSeABNXPq3oNcJh0gB2iM3bdtu2bN5ndyAA4Ur+zrVYqP02ZSHdbRKRYxxn7RHBny8FsOJp8AphBHlFzuspiVX278rfCF7RRRV6VooooqKLFhVZ666n9iTiIR+qJuyj92TxH3fp4VZ1YSICCDmDlauHsDxYommqX0787fmFQtFOWt2oxivPhwWj3sgzMfVRxXpvHhuTQaWvYWGxWxpqmOobmZ8wpTQ+nngOye9HxXl1U8PDd9ac8Dj0lXaRrjjzHQjhVcVtw2JaNgyMVI4j+s/OiIaos0OoSyvwiOo77NHexVmA1mDSvo3W9T3Zhsn4hmvmN48r0xQTq4DKQwPEG4pmyRrxdpWPqKSanNpG2+31VYYOFtH6Tlwd9mKZu3wxO4E32k9NpSOOwOdTemNd8JC2zLJ2UgAJTZdiOWaqQdxsfCprXLVRcfBsX2JoztwyZ3R/EZ2NhfwBGYqiNdp5zOExUfZzxIEc8JLElXA3Zg7xkeFq4N2nTZWMcHt13Vz6v65QY0P2BN0NmVhstY7mAue6Tl5Z8KmO26V81aK0tJhpVmhYq67jvBHEEHIg8jVz6kaxPpCJ5DHsNGVUna7rEgk7N8xYAXBv7wzqsvczZW2TVNKLbszkPGqK1lxna4ueTeGkax6A7I+QFXcuj2+0yqOmZ9TYfI0qaX9mWFJLxySRfdycX6bXe+ZrgSFxuVLKv9WtBnFTrH9i42j03n5A1Zy6OXF6RgwSAmHB7M+IN7gso/URH625E8q58Dg1wSrhcGvb42Vbqpt3AbXklIyRBlvzNgB0fNUtWlwUHZhu0ldjJNKd8sh3noBuA4DqTVoGYrhzrDzU7evaxFeirVQsq9rGubH6UigXalcLyB3nwUZmvCbbrtrS42aLlc+m9AR4pLPkwHdcb1/mOn0OdVrpTRj4eQxSWuM7g3BB3EcR4HOmHTGvbtdIBsL8Z98+A3L8z4UqMxJJJJJzJOZPiaW1D2O23WtwqmqIR/IbN6fuy8oorGSUKCzGwHGhE8JA1KyJpp1G1POJZcXOtoFIaNCP2xG52HwA7h9o57gL7NUdQWnIxGLUrELFIWFmk5NKOC8QnH7XKrORbZUbDDbVyzWIYjn/AIojpyV6or2iii0iRRRRUURRRRUURRRRUUXhFJus+oKzEy4e0cpzKnJHP/QeoyPEZ3pzry1cuaHCxVsUr4nZmGxVE4zBvE5jlUo43g8uY4MOouK01d+ltCxYlNiZAw4cCp5qwzU+FV/pv2cSx3bDntk+E2WQeByV/wDKfGg305HhWjpsWY/uy6HrwlCt2GxbxnaRip6Hf4jcfOtUilWKMCrDerAqw8VOdeUPq0puckrdbEfVMWD1zdcpFD9R3T/I/Ks9NLo/SMYjxI2WHuuRsOhPwuLi3Q3B5UtUUQ2qeNDqlU2DU0hu0Fp8vwoDSfsemRi+EePGR8FDrHJ6X2T5Hyrs0FpDFaPj7D/ZuLUbRYkAvcmwvfs7bgOPCpQV0RaSlX3ZZB4O386s+JadwgnYI8eF9/ULVDrXjJcotH4xj95ezHmxXKu3CapaTxZviZEwUR3rGe1mI5bdyF8QfKhdY8QP3z+dj9RWf/5Nif7ZvRP+2uhURjgqg4NUcOb7/hO2r2rOHwUfZ4dLbVtpydqSQji7nM+G4cBUuKq99YsSf3z+Rt9K5ZsdI/vyO3izH6muvjGjYLxuAynxPHuVaWI0pFH78iL4sL+m+ojF69wL7gaQ9Bsj1b+VV6BXtUuq3HYI+LAom+NxPsmDH68TyZJaIfdzb+I/kBUBLIWJZiSTvJJJPiTWNFDOe525TeGmihFo2gIorxG2nEaK0kh3IgLt6DcOpsKbNCezSaWzYpuwT+zQhpT+J/dTwW56iumROcqp66GAd469ErYWF5pOxgRpZT9lfsjm7HJB1NWPqr7PEgKz4kiacZqB+yiP3Afeb77eQFM2idCw4aMRQRrGu+wGZPNic2PU513UbHCGa8rNVeIST6bDovBXtFFXJciiiiooiiiiooiiiiooiiiiooiiiiooivLV7RUUXDpPQ0OIXZmjWQDdcZr+Fhmp6gik/SfsuU54aYp9yQdovkwsw89qn6iuXMa7cK6KeSI3Y4hU1j9T8ZDfagZx8UREo/hFn/y1CPKFOy3db4WBRv4Wsav8itOIwaSDZkRXHJgGHoaodTNOyaRYxK3xgH2VE0VbeJ1BwLm/6OiH+7LRf8sgVG4j2XYWxKyYhOgkDf8AMVqqNMeCjG4zGd2lVtRTLpLUxIr7M0x8ey/KKon/AGIP7WT/AHf/AGVx8O5EjFIiNiuCimbR2pKSW2p5xu3dkP8A2qY8P7K8LYFnxD9DLsj/AHarXQp3FVvxeJvBVbE1qjxKsdlLyN8MYMh9EBq38L7P8AhuMMjHnJtS/wDMJqdw+ESMbKKqDkoCj0FWCm6lCPxo/wCDfqqewGp+Nm93DmIfFOwj/wAgu/yFM+jfZSuRxUzSfcj/AFKebXLt6in+1e1c2FjeEtlxCeXQusPJcOi9DQ4ZOzgiSJeSgC/Unex6m9dtq9oq1Ak33RRRRUURRRRUURRRRUURRRRUU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http://www.st-marys-jun.hants.sch.uk/_files/images/Links/CFB3CC3D6029AB8CE57B6C95BF84964D.jpg"/>
          <p:cNvPicPr>
            <a:picLocks noChangeAspect="1" noChangeArrowheads="1"/>
          </p:cNvPicPr>
          <p:nvPr/>
        </p:nvPicPr>
        <p:blipFill>
          <a:blip r:embed="rId3" cstate="print"/>
          <a:srcRect/>
          <a:stretch>
            <a:fillRect/>
          </a:stretch>
        </p:blipFill>
        <p:spPr bwMode="auto">
          <a:xfrm>
            <a:off x="1295400" y="2133600"/>
            <a:ext cx="2133600" cy="1759035"/>
          </a:xfrm>
          <a:prstGeom prst="rect">
            <a:avLst/>
          </a:prstGeom>
          <a:noFill/>
        </p:spPr>
      </p:pic>
      <p:pic>
        <p:nvPicPr>
          <p:cNvPr id="20490" name="Picture 10" descr="http://ec2.images-amazon.com/images/I/21EIo66WyUL._AA300_.jpg"/>
          <p:cNvPicPr>
            <a:picLocks noChangeAspect="1" noChangeArrowheads="1"/>
          </p:cNvPicPr>
          <p:nvPr/>
        </p:nvPicPr>
        <p:blipFill>
          <a:blip r:embed="rId4" cstate="print"/>
          <a:srcRect/>
          <a:stretch>
            <a:fillRect/>
          </a:stretch>
        </p:blipFill>
        <p:spPr bwMode="auto">
          <a:xfrm>
            <a:off x="6096000" y="4572000"/>
            <a:ext cx="2057400" cy="2057400"/>
          </a:xfrm>
          <a:prstGeom prst="rect">
            <a:avLst/>
          </a:prstGeom>
          <a:noFill/>
        </p:spPr>
      </p:pic>
      <p:pic>
        <p:nvPicPr>
          <p:cNvPr id="20492" name="Picture 12" descr="http://photos2.demandstudios.com/dm-resize/photos.demandstudios.com%2F91%2F219%2Ffotolia_10509432_XS.jpg?w=400&amp;h=10000&amp;keep_ratio=1"/>
          <p:cNvPicPr>
            <a:picLocks noChangeAspect="1" noChangeArrowheads="1"/>
          </p:cNvPicPr>
          <p:nvPr/>
        </p:nvPicPr>
        <p:blipFill>
          <a:blip r:embed="rId5" cstate="print"/>
          <a:srcRect/>
          <a:stretch>
            <a:fillRect/>
          </a:stretch>
        </p:blipFill>
        <p:spPr bwMode="auto">
          <a:xfrm>
            <a:off x="6019800" y="2286000"/>
            <a:ext cx="2133600" cy="1418845"/>
          </a:xfrm>
          <a:prstGeom prst="rect">
            <a:avLst/>
          </a:prstGeom>
          <a:noFill/>
        </p:spPr>
      </p:pic>
      <p:sp>
        <p:nvSpPr>
          <p:cNvPr id="10" name="Rectangle 9"/>
          <p:cNvSpPr/>
          <p:nvPr/>
        </p:nvSpPr>
        <p:spPr>
          <a:xfrm>
            <a:off x="228600" y="1676400"/>
            <a:ext cx="4370107" cy="369332"/>
          </a:xfrm>
          <a:prstGeom prst="rect">
            <a:avLst/>
          </a:prstGeom>
        </p:spPr>
        <p:txBody>
          <a:bodyPr wrap="none">
            <a:spAutoFit/>
          </a:bodyPr>
          <a:lstStyle/>
          <a:p>
            <a:r>
              <a:rPr lang="en-US" dirty="0" smtClean="0"/>
              <a:t>Avoid participation in contact sports</a:t>
            </a:r>
          </a:p>
        </p:txBody>
      </p:sp>
      <p:sp>
        <p:nvSpPr>
          <p:cNvPr id="11" name="Rectangle 10"/>
          <p:cNvSpPr/>
          <p:nvPr/>
        </p:nvSpPr>
        <p:spPr>
          <a:xfrm>
            <a:off x="5334000" y="1752600"/>
            <a:ext cx="3268844" cy="369332"/>
          </a:xfrm>
          <a:prstGeom prst="rect">
            <a:avLst/>
          </a:prstGeom>
        </p:spPr>
        <p:txBody>
          <a:bodyPr wrap="none">
            <a:spAutoFit/>
          </a:bodyPr>
          <a:lstStyle/>
          <a:p>
            <a:r>
              <a:rPr lang="en-US" dirty="0" smtClean="0"/>
              <a:t>Soft food for up to 2 weeks</a:t>
            </a:r>
          </a:p>
        </p:txBody>
      </p:sp>
      <p:sp>
        <p:nvSpPr>
          <p:cNvPr id="12" name="Rectangle 11"/>
          <p:cNvSpPr/>
          <p:nvPr/>
        </p:nvSpPr>
        <p:spPr>
          <a:xfrm>
            <a:off x="228600" y="3962400"/>
            <a:ext cx="4343400" cy="646331"/>
          </a:xfrm>
          <a:prstGeom prst="rect">
            <a:avLst/>
          </a:prstGeom>
        </p:spPr>
        <p:txBody>
          <a:bodyPr wrap="square">
            <a:spAutoFit/>
          </a:bodyPr>
          <a:lstStyle/>
          <a:p>
            <a:r>
              <a:rPr lang="en-US" dirty="0" smtClean="0"/>
              <a:t>Brush teeth with a soft toothbrush after each meal</a:t>
            </a:r>
          </a:p>
        </p:txBody>
      </p:sp>
      <p:sp>
        <p:nvSpPr>
          <p:cNvPr id="13" name="Rectangle 12"/>
          <p:cNvSpPr/>
          <p:nvPr/>
        </p:nvSpPr>
        <p:spPr>
          <a:xfrm>
            <a:off x="4876800" y="3810000"/>
            <a:ext cx="4267200" cy="646331"/>
          </a:xfrm>
          <a:prstGeom prst="rect">
            <a:avLst/>
          </a:prstGeom>
        </p:spPr>
        <p:txBody>
          <a:bodyPr wrap="square">
            <a:spAutoFit/>
          </a:bodyPr>
          <a:lstStyle/>
          <a:p>
            <a:r>
              <a:rPr lang="en-US" dirty="0" smtClean="0"/>
              <a:t>Use a </a:t>
            </a:r>
            <a:r>
              <a:rPr lang="en-US" dirty="0" err="1" smtClean="0"/>
              <a:t>chlorhexidine</a:t>
            </a:r>
            <a:r>
              <a:rPr lang="en-US" dirty="0" smtClean="0"/>
              <a:t> (0.1 %) mouth rinse twice a day for 1 week.</a:t>
            </a: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0"/>
            <a:ext cx="8458200" cy="3831818"/>
          </a:xfrm>
          <a:prstGeom prst="rect">
            <a:avLst/>
          </a:prstGeom>
        </p:spPr>
        <p:txBody>
          <a:bodyPr wrap="square">
            <a:spAutoFit/>
          </a:bodyPr>
          <a:lstStyle/>
          <a:p>
            <a:pPr marL="287338" indent="-287338" algn="just">
              <a:lnSpc>
                <a:spcPct val="150000"/>
              </a:lnSpc>
              <a:buFont typeface="Wingdings" pitchFamily="2" charset="2"/>
              <a:buChar char="v"/>
            </a:pPr>
            <a:r>
              <a:rPr lang="en-US" dirty="0" smtClean="0"/>
              <a:t>Root canal treatment 7-10 days after replantation. Place calcium  hydroxide as an intra-canal medicament for up to 1 month followed by root canal filling with an acceptable material. </a:t>
            </a:r>
          </a:p>
          <a:p>
            <a:pPr marL="287338" indent="-287338" algn="just">
              <a:lnSpc>
                <a:spcPct val="150000"/>
              </a:lnSpc>
              <a:buFont typeface="Wingdings" pitchFamily="2" charset="2"/>
              <a:buChar char="v"/>
            </a:pPr>
            <a:r>
              <a:rPr lang="en-US" dirty="0" smtClean="0"/>
              <a:t>Alternatively an antibiotic-corticosteroid paste may be placed immediately or shortly following replantation and left for at least 2 weeks.</a:t>
            </a:r>
          </a:p>
          <a:p>
            <a:pPr algn="just">
              <a:lnSpc>
                <a:spcPct val="150000"/>
              </a:lnSpc>
              <a:buFont typeface="Wingdings" pitchFamily="2" charset="2"/>
              <a:buChar char="v"/>
            </a:pPr>
            <a:r>
              <a:rPr lang="en-US" dirty="0" smtClean="0"/>
              <a:t> Splint removal and clinical and radiographic  follow-up after 2 weeks.</a:t>
            </a:r>
          </a:p>
          <a:p>
            <a:pPr marL="287338" indent="-287338" algn="just">
              <a:lnSpc>
                <a:spcPct val="150000"/>
              </a:lnSpc>
              <a:buFont typeface="Wingdings" pitchFamily="2" charset="2"/>
              <a:buChar char="v"/>
            </a:pPr>
            <a:r>
              <a:rPr lang="en-US" dirty="0" smtClean="0"/>
              <a:t>Clinical and radiographic follow-up after 4 weeks, 3 months, 6 months,  1  year and then yearly thereafter.</a:t>
            </a:r>
          </a:p>
        </p:txBody>
      </p:sp>
      <p:pic>
        <p:nvPicPr>
          <p:cNvPr id="20482" name="Picture 2" descr="http://1.bp.blogspot.com/-C8UEFPkIoFw/T6E2OCvOmtI/AAAAAAAAA2c/96kgAcGsnAQ/s1600/R5.jpg"/>
          <p:cNvPicPr>
            <a:picLocks noChangeAspect="1" noChangeArrowheads="1"/>
          </p:cNvPicPr>
          <p:nvPr/>
        </p:nvPicPr>
        <p:blipFill>
          <a:blip r:embed="rId2" cstate="print"/>
          <a:srcRect/>
          <a:stretch>
            <a:fillRect/>
          </a:stretch>
        </p:blipFill>
        <p:spPr bwMode="auto">
          <a:xfrm>
            <a:off x="7391400" y="0"/>
            <a:ext cx="1752600" cy="2336800"/>
          </a:xfrm>
          <a:prstGeom prst="rect">
            <a:avLst/>
          </a:prstGeom>
          <a:noFill/>
        </p:spPr>
      </p:pic>
      <p:sp>
        <p:nvSpPr>
          <p:cNvPr id="5" name="Title 1"/>
          <p:cNvSpPr txBox="1">
            <a:spLocks/>
          </p:cNvSpPr>
          <p:nvPr/>
        </p:nvSpPr>
        <p:spPr>
          <a:xfrm>
            <a:off x="3124200" y="609600"/>
            <a:ext cx="1981200" cy="658906"/>
          </a:xfrm>
          <a:prstGeom prst="rect">
            <a:avLst/>
          </a:prstGeom>
          <a:effectLst>
            <a:outerShdw blurRad="50800" dist="50800" dir="5400000" algn="ctr" rotWithShape="0">
              <a:srgbClr val="FF0000"/>
            </a:outerShdw>
          </a:effectLst>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innerShdw blurRad="38100">
                    <a:srgbClr val="C00000"/>
                  </a:innerShdw>
                </a:effectLst>
                <a:uLnTx/>
                <a:uFillTx/>
                <a:latin typeface="+mj-lt"/>
                <a:ea typeface="+mj-ea"/>
                <a:cs typeface="+mj-cs"/>
              </a:rPr>
              <a:t>Follow-up</a:t>
            </a:r>
            <a:endParaRPr kumimoji="0" lang="en-US" sz="6600" b="1" i="0" u="none" strike="noStrike" kern="1200" cap="none" spc="0" normalizeH="0" baseline="0" noProof="0" dirty="0">
              <a:ln>
                <a:noFill/>
              </a:ln>
              <a:solidFill>
                <a:schemeClr val="tx1">
                  <a:alpha val="90000"/>
                </a:schemeClr>
              </a:solidFill>
              <a:effectLst>
                <a:innerShdw blurRad="38100">
                  <a:schemeClr val="tx1">
                    <a:lumMod val="85000"/>
                  </a:schemeClr>
                </a:innerShdw>
              </a:effectLst>
              <a:uLnTx/>
              <a:uFillTx/>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096000" cy="1039906"/>
          </a:xfrm>
          <a:effectLst>
            <a:outerShdw blurRad="50800" dist="50800" dir="5400000" algn="ctr" rotWithShape="0">
              <a:srgbClr val="FF0000"/>
            </a:outerShdw>
          </a:effectLst>
        </p:spPr>
        <p:txBody>
          <a:bodyPr/>
          <a:lstStyle/>
          <a:p>
            <a:pPr algn="ctr"/>
            <a:r>
              <a:rPr lang="en-US" sz="2000" dirty="0" smtClean="0"/>
              <a:t/>
            </a:r>
            <a:br>
              <a:rPr lang="en-US" sz="2000" dirty="0" smtClean="0"/>
            </a:br>
            <a:r>
              <a:rPr lang="en-US" sz="2400" dirty="0" smtClean="0">
                <a:solidFill>
                  <a:schemeClr val="tx1"/>
                </a:solidFill>
                <a:effectLst>
                  <a:innerShdw blurRad="38100">
                    <a:srgbClr val="C00000"/>
                  </a:innerShdw>
                </a:effectLst>
              </a:rPr>
              <a:t>Extra-oral dry time exceeding 60 min or other </a:t>
            </a:r>
            <a:br>
              <a:rPr lang="en-US" sz="2400" dirty="0" smtClean="0">
                <a:solidFill>
                  <a:schemeClr val="tx1"/>
                </a:solidFill>
                <a:effectLst>
                  <a:innerShdw blurRad="38100">
                    <a:srgbClr val="C00000"/>
                  </a:innerShdw>
                </a:effectLst>
              </a:rPr>
            </a:br>
            <a:r>
              <a:rPr lang="en-US" sz="2400" dirty="0" smtClean="0">
                <a:solidFill>
                  <a:schemeClr val="tx1"/>
                </a:solidFill>
                <a:effectLst>
                  <a:innerShdw blurRad="38100">
                    <a:srgbClr val="C00000"/>
                  </a:innerShdw>
                </a:effectLst>
              </a:rPr>
              <a:t>reasons suggesting non-viable cells</a:t>
            </a:r>
            <a:endParaRPr lang="en-US" sz="3200" dirty="0">
              <a:solidFill>
                <a:schemeClr val="tx1"/>
              </a:solidFill>
              <a:effectLst>
                <a:innerShdw blurRad="38100">
                  <a:srgbClr val="C00000"/>
                </a:innerShdw>
              </a:effectLst>
            </a:endParaRPr>
          </a:p>
        </p:txBody>
      </p:sp>
      <p:sp>
        <p:nvSpPr>
          <p:cNvPr id="3" name="Content Placeholder 2"/>
          <p:cNvSpPr>
            <a:spLocks noGrp="1"/>
          </p:cNvSpPr>
          <p:nvPr>
            <p:ph sz="half" idx="1"/>
          </p:nvPr>
        </p:nvSpPr>
        <p:spPr>
          <a:xfrm>
            <a:off x="228600" y="1676400"/>
            <a:ext cx="6248400" cy="4572000"/>
          </a:xfrm>
        </p:spPr>
        <p:txBody>
          <a:bodyPr>
            <a:normAutofit lnSpcReduction="10000"/>
          </a:bodyPr>
          <a:lstStyle/>
          <a:p>
            <a:pPr algn="just">
              <a:lnSpc>
                <a:spcPct val="200000"/>
              </a:lnSpc>
            </a:pPr>
            <a:r>
              <a:rPr lang="en-US" dirty="0" smtClean="0"/>
              <a:t>Delayed replantation has a poor long-term prognosis. The periodontal ligament will be necrotic and can not be expected to heal. The goal in delayed replantation is, in addition to restoring the tooth for esthetic, functional and psychological reasons, to maintain alveolar bone contour. </a:t>
            </a:r>
          </a:p>
          <a:p>
            <a:pPr>
              <a:lnSpc>
                <a:spcPct val="200000"/>
              </a:lnSpc>
            </a:pPr>
            <a:r>
              <a:rPr lang="en-US" dirty="0" smtClean="0"/>
              <a:t>However, the expected eventual outcome is </a:t>
            </a:r>
            <a:r>
              <a:rPr lang="en-US" dirty="0" err="1" smtClean="0"/>
              <a:t>ankylosis</a:t>
            </a:r>
            <a:r>
              <a:rPr lang="en-US" dirty="0" smtClean="0"/>
              <a:t> and resorption of the root and the tooth will be lost eventually.</a:t>
            </a:r>
          </a:p>
          <a:p>
            <a:endParaRPr lang="en-US" dirty="0"/>
          </a:p>
        </p:txBody>
      </p:sp>
      <p:pic>
        <p:nvPicPr>
          <p:cNvPr id="15362" name="Picture 2" descr="http://www.ijds.in/article-image-733-FIG_2._AVULSED_11.jpg"/>
          <p:cNvPicPr>
            <a:picLocks noChangeAspect="1" noChangeArrowheads="1"/>
          </p:cNvPicPr>
          <p:nvPr/>
        </p:nvPicPr>
        <p:blipFill>
          <a:blip r:embed="rId2" cstate="print"/>
          <a:srcRect/>
          <a:stretch>
            <a:fillRect/>
          </a:stretch>
        </p:blipFill>
        <p:spPr bwMode="auto">
          <a:xfrm>
            <a:off x="7038975" y="0"/>
            <a:ext cx="2105025" cy="1476375"/>
          </a:xfrm>
          <a:prstGeom prst="rect">
            <a:avLst/>
          </a:prstGeom>
          <a:noFill/>
        </p:spPr>
      </p:pic>
      <p:sp>
        <p:nvSpPr>
          <p:cNvPr id="6" name="Title 1"/>
          <p:cNvSpPr txBox="1">
            <a:spLocks/>
          </p:cNvSpPr>
          <p:nvPr/>
        </p:nvSpPr>
        <p:spPr>
          <a:xfrm>
            <a:off x="304800" y="0"/>
            <a:ext cx="7799294" cy="685800"/>
          </a:xfrm>
          <a:prstGeom prst="rect">
            <a:avLst/>
          </a:prstGeom>
          <a:effectLst>
            <a:outerShdw blurRad="50800" dist="50800" dir="5400000" algn="ctr" rotWithShape="0">
              <a:srgbClr val="FF0000"/>
            </a:outerShdw>
          </a:effectLst>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54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54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54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54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54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54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54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54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54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3600" b="1" i="0" u="none" strike="noStrike" kern="1200" cap="none" spc="0" normalizeH="0" baseline="0" noProof="0" dirty="0" smtClean="0">
                <a:ln>
                  <a:noFill/>
                </a:ln>
                <a:solidFill>
                  <a:srgbClr val="FFFF00"/>
                </a:solidFill>
                <a:effectLst>
                  <a:innerShdw blurRad="38100">
                    <a:schemeClr val="tx1">
                      <a:lumMod val="85000"/>
                    </a:schemeClr>
                  </a:innerShdw>
                </a:effectLst>
                <a:uLnTx/>
                <a:uFillTx/>
                <a:latin typeface="+mj-lt"/>
                <a:ea typeface="+mj-ea"/>
                <a:cs typeface="+mj-cs"/>
              </a:rPr>
              <a:t>Closed Apex</a:t>
            </a:r>
            <a:endParaRPr kumimoji="0" lang="en-US" sz="5400" b="1" i="0" u="none" strike="noStrike" kern="1200" cap="none" spc="0" normalizeH="0" baseline="0" noProof="0" dirty="0">
              <a:ln>
                <a:noFill/>
              </a:ln>
              <a:solidFill>
                <a:schemeClr val="tx1">
                  <a:alpha val="90000"/>
                </a:schemeClr>
              </a:solidFill>
              <a:effectLst>
                <a:innerShdw blurRad="38100">
                  <a:schemeClr val="tx1">
                    <a:lumMod val="85000"/>
                  </a:schemeClr>
                </a:innerShdw>
              </a:effectLst>
              <a:uLnTx/>
              <a:uFillTx/>
              <a:latin typeface="+mj-lt"/>
              <a:ea typeface="+mj-ea"/>
              <a:cs typeface="+mj-cs"/>
            </a:endParaRPr>
          </a:p>
        </p:txBody>
      </p:sp>
      <p:pic>
        <p:nvPicPr>
          <p:cNvPr id="4" name="Picture 2" descr="http://www.endodoncja.pl/zdj/rozne04/foto34.jpg"/>
          <p:cNvPicPr>
            <a:picLocks noChangeAspect="1" noChangeArrowheads="1"/>
          </p:cNvPicPr>
          <p:nvPr/>
        </p:nvPicPr>
        <p:blipFill>
          <a:blip r:embed="rId3"/>
          <a:srcRect/>
          <a:stretch>
            <a:fillRect/>
          </a:stretch>
        </p:blipFill>
        <p:spPr bwMode="auto">
          <a:xfrm>
            <a:off x="6781800" y="2133600"/>
            <a:ext cx="2147221" cy="3495676"/>
          </a:xfrm>
          <a:prstGeom prst="rect">
            <a:avLst/>
          </a:prstGeom>
          <a:noFill/>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600200"/>
            <a:ext cx="8599227" cy="3738563"/>
          </a:xfrm>
        </p:spPr>
        <p:txBody>
          <a:bodyPr>
            <a:normAutofit/>
          </a:bodyPr>
          <a:lstStyle/>
          <a:p>
            <a:r>
              <a:rPr lang="en-US" sz="1800" dirty="0" smtClean="0"/>
              <a:t>Remove attached non-viable soft tissue carefully, with gauze.</a:t>
            </a:r>
          </a:p>
          <a:p>
            <a:r>
              <a:rPr lang="en-US" sz="1800" dirty="0" smtClean="0"/>
              <a:t>Root canal treatment can be performed prior to replantation, or it can be done 7-10 days later.</a:t>
            </a:r>
          </a:p>
          <a:p>
            <a:r>
              <a:rPr lang="en-US" sz="1800" dirty="0" smtClean="0"/>
              <a:t>Administer local anesthesia &amp; Irrigate the socket with saline.</a:t>
            </a:r>
          </a:p>
          <a:p>
            <a:r>
              <a:rPr lang="en-US" sz="1800" dirty="0" smtClean="0"/>
              <a:t>Examine the alveolar socket. If there is a fracture of the socket wall, reposition it with a suitable instrument.</a:t>
            </a:r>
          </a:p>
          <a:p>
            <a:r>
              <a:rPr lang="en-US" sz="1800" dirty="0" smtClean="0"/>
              <a:t>Replant the tooth slowly with slight digital Do not use force.</a:t>
            </a:r>
          </a:p>
          <a:p>
            <a:r>
              <a:rPr lang="en-US" sz="1800" dirty="0" smtClean="0"/>
              <a:t>Suture gingival lacerations if present. pressure.</a:t>
            </a:r>
          </a:p>
          <a:p>
            <a:endParaRPr lang="en-US" dirty="0"/>
          </a:p>
        </p:txBody>
      </p:sp>
      <p:pic>
        <p:nvPicPr>
          <p:cNvPr id="6" name="Picture 3" descr="C:\Documents and Settings\Dr. Rajeev\Desktop\0511_McFarland_03.jpg"/>
          <p:cNvPicPr>
            <a:picLocks noChangeAspect="1" noChangeArrowheads="1"/>
          </p:cNvPicPr>
          <p:nvPr/>
        </p:nvPicPr>
        <p:blipFill>
          <a:blip r:embed="rId2" cstate="print"/>
          <a:srcRect/>
          <a:stretch>
            <a:fillRect/>
          </a:stretch>
        </p:blipFill>
        <p:spPr bwMode="auto">
          <a:xfrm>
            <a:off x="6172200" y="4800600"/>
            <a:ext cx="2902858" cy="1905000"/>
          </a:xfrm>
          <a:prstGeom prst="rect">
            <a:avLst/>
          </a:prstGeom>
          <a:noFill/>
        </p:spPr>
      </p:pic>
      <p:sp>
        <p:nvSpPr>
          <p:cNvPr id="7" name="Title 1"/>
          <p:cNvSpPr txBox="1">
            <a:spLocks/>
          </p:cNvSpPr>
          <p:nvPr/>
        </p:nvSpPr>
        <p:spPr>
          <a:xfrm>
            <a:off x="0" y="304800"/>
            <a:ext cx="1676400" cy="685800"/>
          </a:xfrm>
          <a:prstGeom prst="rect">
            <a:avLst/>
          </a:prstGeom>
          <a:effectLst>
            <a:outerShdw blurRad="50800" dist="50800" dir="5400000" algn="ctr" rotWithShape="0">
              <a:srgbClr val="FF0000"/>
            </a:outerShdw>
          </a:effectLst>
        </p:spPr>
        <p:txBody>
          <a:bodyPr vert="horz" lIns="91440" tIns="45720" rIns="91440" bIns="45720" rtlCol="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2000" b="1" i="0" u="none" strike="noStrike" kern="1200" cap="none" spc="0" normalizeH="0" baseline="0" noProof="0" dirty="0" smtClean="0">
                <a:ln>
                  <a:noFill/>
                </a:ln>
                <a:solidFill>
                  <a:srgbClr val="FFFF00"/>
                </a:solidFill>
                <a:effectLst>
                  <a:innerShdw blurRad="38100">
                    <a:schemeClr val="tx1">
                      <a:lumMod val="85000"/>
                    </a:schemeClr>
                  </a:innerShdw>
                </a:effectLst>
                <a:uLnTx/>
                <a:uFillTx/>
                <a:latin typeface="+mj-lt"/>
                <a:ea typeface="+mj-ea"/>
                <a:cs typeface="+mj-cs"/>
              </a:rPr>
              <a:t>Closed Apex</a:t>
            </a:r>
            <a:endParaRPr kumimoji="0" lang="en-US" sz="3600" b="1" i="0" u="none" strike="noStrike" kern="1200" cap="none" spc="0" normalizeH="0" baseline="0" noProof="0" dirty="0">
              <a:ln>
                <a:noFill/>
              </a:ln>
              <a:solidFill>
                <a:schemeClr val="tx1">
                  <a:alpha val="90000"/>
                </a:schemeClr>
              </a:solidFill>
              <a:effectLst>
                <a:innerShdw blurRad="38100">
                  <a:schemeClr val="tx1">
                    <a:lumMod val="85000"/>
                  </a:schemeClr>
                </a:innerShdw>
              </a:effectLst>
              <a:uLnTx/>
              <a:uFillTx/>
              <a:latin typeface="+mj-lt"/>
              <a:ea typeface="+mj-ea"/>
              <a:cs typeface="+mj-cs"/>
            </a:endParaRPr>
          </a:p>
        </p:txBody>
      </p:sp>
      <p:sp>
        <p:nvSpPr>
          <p:cNvPr id="8" name="Title 1"/>
          <p:cNvSpPr>
            <a:spLocks noGrp="1"/>
          </p:cNvSpPr>
          <p:nvPr>
            <p:ph type="title"/>
          </p:nvPr>
        </p:nvSpPr>
        <p:spPr>
          <a:xfrm>
            <a:off x="68239" y="762000"/>
            <a:ext cx="9075761" cy="506506"/>
          </a:xfrm>
          <a:effectLst>
            <a:outerShdw blurRad="50800" dist="50800" dir="5400000" algn="ctr" rotWithShape="0">
              <a:srgbClr val="FF0000"/>
            </a:outerShdw>
          </a:effectLst>
        </p:spPr>
        <p:txBody>
          <a:bodyPr/>
          <a:lstStyle/>
          <a:p>
            <a:r>
              <a:rPr lang="en-US" sz="1400" dirty="0" smtClean="0"/>
              <a:t/>
            </a:r>
            <a:br>
              <a:rPr lang="en-US" sz="1400" dirty="0" smtClean="0"/>
            </a:br>
            <a:r>
              <a:rPr lang="en-US" sz="1600" dirty="0" smtClean="0">
                <a:solidFill>
                  <a:schemeClr val="tx1"/>
                </a:solidFill>
                <a:effectLst>
                  <a:innerShdw blurRad="38100">
                    <a:srgbClr val="C00000"/>
                  </a:innerShdw>
                </a:effectLst>
              </a:rPr>
              <a:t>Extra-oral dry time exceeding 60 min or other reasons suggesting non-viable cells</a:t>
            </a:r>
            <a:endParaRPr lang="en-US" sz="2000" dirty="0">
              <a:solidFill>
                <a:schemeClr val="tx1"/>
              </a:solidFill>
              <a:effectLst>
                <a:innerShdw blurRad="38100">
                  <a:srgbClr val="C00000"/>
                </a:innerShdw>
              </a:effectLst>
            </a:endParaRP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752600"/>
            <a:ext cx="8763000" cy="4800600"/>
          </a:xfrm>
        </p:spPr>
        <p:txBody>
          <a:bodyPr/>
          <a:lstStyle/>
          <a:p>
            <a:r>
              <a:rPr lang="en-US" dirty="0" smtClean="0"/>
              <a:t>Verify normal position of the replanted tooth clinically and radiographically.</a:t>
            </a:r>
          </a:p>
          <a:p>
            <a:r>
              <a:rPr lang="en-US" dirty="0" smtClean="0"/>
              <a:t>Stabilize the tooth for 4 weeks using a flexible splint.  </a:t>
            </a:r>
          </a:p>
          <a:p>
            <a:r>
              <a:rPr lang="en-US" dirty="0" smtClean="0"/>
              <a:t>Administer systemic antibiotics. </a:t>
            </a:r>
          </a:p>
          <a:p>
            <a:r>
              <a:rPr lang="en-US" dirty="0" smtClean="0"/>
              <a:t>If the avulsed tooth has been in contact with soil, and if tetanus coverage is uncertain, refer to physician for a tetanus booster.</a:t>
            </a:r>
          </a:p>
          <a:p>
            <a:r>
              <a:rPr lang="en-US" dirty="0" smtClean="0"/>
              <a:t>To slow down osseous replacement of the tooth, treatment of the root surface with fluoride prior to replantation has been suggested (2 % sodium fluoride solution for 20 min.</a:t>
            </a:r>
          </a:p>
        </p:txBody>
      </p:sp>
      <p:sp>
        <p:nvSpPr>
          <p:cNvPr id="4" name="Title 1"/>
          <p:cNvSpPr txBox="1">
            <a:spLocks/>
          </p:cNvSpPr>
          <p:nvPr/>
        </p:nvSpPr>
        <p:spPr>
          <a:xfrm>
            <a:off x="0" y="304800"/>
            <a:ext cx="1676400" cy="685800"/>
          </a:xfrm>
          <a:prstGeom prst="rect">
            <a:avLst/>
          </a:prstGeom>
          <a:effectLst>
            <a:outerShdw blurRad="50800" dist="50800" dir="5400000" algn="ctr" rotWithShape="0">
              <a:srgbClr val="FF0000"/>
            </a:outerShdw>
          </a:effectLst>
        </p:spPr>
        <p:txBody>
          <a:bodyPr vert="horz" lIns="91440" tIns="45720" rIns="91440" bIns="45720" rtlCol="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36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2000" b="1" i="0" u="none" strike="noStrike" kern="1200" cap="none" spc="0" normalizeH="0" baseline="0" noProof="0" dirty="0" smtClean="0">
                <a:ln>
                  <a:noFill/>
                </a:ln>
                <a:solidFill>
                  <a:srgbClr val="FFFF00"/>
                </a:solidFill>
                <a:effectLst>
                  <a:innerShdw blurRad="38100">
                    <a:schemeClr val="tx1">
                      <a:lumMod val="85000"/>
                    </a:schemeClr>
                  </a:innerShdw>
                </a:effectLst>
                <a:uLnTx/>
                <a:uFillTx/>
                <a:latin typeface="+mj-lt"/>
                <a:ea typeface="+mj-ea"/>
                <a:cs typeface="+mj-cs"/>
              </a:rPr>
              <a:t>Closed Apex</a:t>
            </a:r>
            <a:endParaRPr kumimoji="0" lang="en-US" sz="3600" b="1" i="0" u="none" strike="noStrike" kern="1200" cap="none" spc="0" normalizeH="0" baseline="0" noProof="0" dirty="0">
              <a:ln>
                <a:noFill/>
              </a:ln>
              <a:solidFill>
                <a:schemeClr val="tx1">
                  <a:alpha val="90000"/>
                </a:schemeClr>
              </a:solidFill>
              <a:effectLst>
                <a:innerShdw blurRad="38100">
                  <a:schemeClr val="tx1">
                    <a:lumMod val="85000"/>
                  </a:schemeClr>
                </a:innerShdw>
              </a:effectLst>
              <a:uLnTx/>
              <a:uFillTx/>
              <a:latin typeface="+mj-lt"/>
              <a:ea typeface="+mj-ea"/>
              <a:cs typeface="+mj-cs"/>
            </a:endParaRPr>
          </a:p>
        </p:txBody>
      </p:sp>
      <p:sp>
        <p:nvSpPr>
          <p:cNvPr id="5" name="Title 1"/>
          <p:cNvSpPr>
            <a:spLocks noGrp="1"/>
          </p:cNvSpPr>
          <p:nvPr>
            <p:ph type="title"/>
          </p:nvPr>
        </p:nvSpPr>
        <p:spPr>
          <a:xfrm>
            <a:off x="68239" y="762000"/>
            <a:ext cx="9075761" cy="506506"/>
          </a:xfrm>
          <a:effectLst>
            <a:outerShdw blurRad="50800" dist="50800" dir="5400000" algn="ctr" rotWithShape="0">
              <a:srgbClr val="FF0000"/>
            </a:outerShdw>
          </a:effectLst>
        </p:spPr>
        <p:txBody>
          <a:bodyPr/>
          <a:lstStyle/>
          <a:p>
            <a:r>
              <a:rPr lang="en-US" sz="1400" dirty="0" smtClean="0"/>
              <a:t/>
            </a:r>
            <a:br>
              <a:rPr lang="en-US" sz="1400" dirty="0" smtClean="0"/>
            </a:br>
            <a:r>
              <a:rPr lang="en-US" sz="1600" dirty="0" smtClean="0">
                <a:solidFill>
                  <a:schemeClr val="tx1"/>
                </a:solidFill>
                <a:effectLst>
                  <a:innerShdw blurRad="38100">
                    <a:srgbClr val="C00000"/>
                  </a:innerShdw>
                </a:effectLst>
              </a:rPr>
              <a:t>Extra-oral dry time exceeding 60 min or other reasons suggesting non-viable cells</a:t>
            </a:r>
            <a:endParaRPr lang="en-US" sz="2000" dirty="0">
              <a:solidFill>
                <a:schemeClr val="tx1"/>
              </a:solidFill>
              <a:effectLst>
                <a:innerShdw blurRad="38100">
                  <a:srgbClr val="C00000"/>
                </a:innerShdw>
              </a:effectLst>
            </a:endParaRPr>
          </a:p>
        </p:txBody>
      </p:sp>
      <p:pic>
        <p:nvPicPr>
          <p:cNvPr id="14338" name="Picture 2" descr="http://penyakittetanus.com/wp-content/uploads/2012/11/suntik-antitetanus.jpg"/>
          <p:cNvPicPr>
            <a:picLocks noChangeAspect="1" noChangeArrowheads="1"/>
          </p:cNvPicPr>
          <p:nvPr/>
        </p:nvPicPr>
        <p:blipFill>
          <a:blip r:embed="rId2"/>
          <a:srcRect/>
          <a:stretch>
            <a:fillRect/>
          </a:stretch>
        </p:blipFill>
        <p:spPr bwMode="auto">
          <a:xfrm>
            <a:off x="3124200" y="4648200"/>
            <a:ext cx="2667000" cy="1600201"/>
          </a:xfrm>
          <a:prstGeom prst="rect">
            <a:avLst/>
          </a:prstGeom>
          <a:noFill/>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3975847" cy="658906"/>
          </a:xfrm>
          <a:effectLst>
            <a:outerShdw blurRad="50800" dist="50800" dir="5400000" algn="ctr" rotWithShape="0">
              <a:srgbClr val="FF0000"/>
            </a:outerShdw>
          </a:effectLst>
        </p:spPr>
        <p:txBody>
          <a:bodyPr/>
          <a:lstStyle/>
          <a:p>
            <a:r>
              <a:rPr lang="en-US" sz="3200" dirty="0" smtClean="0">
                <a:solidFill>
                  <a:schemeClr val="tx1"/>
                </a:solidFill>
                <a:effectLst>
                  <a:innerShdw blurRad="38100">
                    <a:srgbClr val="C00000"/>
                  </a:innerShdw>
                </a:effectLst>
              </a:rPr>
              <a:t>Patient instructions</a:t>
            </a:r>
            <a:endParaRPr lang="en-US" sz="6600" dirty="0"/>
          </a:p>
        </p:txBody>
      </p:sp>
      <p:pic>
        <p:nvPicPr>
          <p:cNvPr id="20482" name="Picture 2" descr="https://encrypted-tbn1.gstatic.com/images?q=tbn:ANd9GcRPYAnd5hwTsy0ttcEJuP1UyDaOPVZWDl7of9ip5LtNImnSe1Cw"/>
          <p:cNvPicPr>
            <a:picLocks noChangeAspect="1" noChangeArrowheads="1"/>
          </p:cNvPicPr>
          <p:nvPr/>
        </p:nvPicPr>
        <p:blipFill>
          <a:blip r:embed="rId2" cstate="print"/>
          <a:srcRect/>
          <a:stretch>
            <a:fillRect/>
          </a:stretch>
        </p:blipFill>
        <p:spPr bwMode="auto">
          <a:xfrm>
            <a:off x="1447800" y="4724400"/>
            <a:ext cx="1920975" cy="1895475"/>
          </a:xfrm>
          <a:prstGeom prst="rect">
            <a:avLst/>
          </a:prstGeom>
          <a:noFill/>
        </p:spPr>
      </p:pic>
      <p:sp>
        <p:nvSpPr>
          <p:cNvPr id="20484" name="AutoShape 4" descr="data:image/jpeg;base64,/9j/4AAQSkZJRgABAQAAAQABAAD/2wCEAAkGBhQSERUQEhQVFBQUFhYXGBgYGBgUGBUYGBcVGBgcGBcXHCYeGB8kGhUUHy8gIycpLCwsFR4xNTAqNSYrLSkBCQoKDgwOGg8PGi0lHiQsLy8sLC8uLCosNSwsKSksLCwsLCwsLCwsLCwsLCwsLC0pLCwsKSwsLCwsLCwpLCwsLP/AABEIAMwA9wMBIgACEQEDEQH/xAAcAAACAgMBAQAAAAAAAAAAAAAABgUHAgMEAQj/xABKEAACAQICBwUFBAcFBgYDAAABAgMAEQQhBQYSMUFRYRMicYGRBzJSobFCYnLBFCMzQ5LR8FNjgqLxFaOys8LSJFRzw9PhFkST/8QAGwEAAgMBAQEAAAAAAAAAAAAABAUAAwYCAQf/xAAxEQABAwIFAQYGAgMBAAAAAAABAAIDBBEFEiExQVETIjJhcaEUgZGx0fAjUkLB4TT/2gAMAwEAAhEDEQA/ALxoooqKIoooqKIoooqKIorw1y47SccK7crqi8yd/gN5PQVLr0Ak2C66xLUiaW9pgF1w6X++9wPJBn6kUoaS1hxE/wC0lYj4Qdlf4RkfOqHTtbtqmcOFzSau7o8/wrVx+tOGhyeZLjgp2z6LeoDF+06Efs4pH6myD8z8qriihzUuOyax4PC3xkn2ThiPaZOfcjjTx2nP1A+VcEuvmMb96F/CiD6g0vUVWZXnlGtoKduzApdtbsWf/wBh/Kw+grEa04v/AMxL/FUVeiuc7uqt+Gh/oPoFMprhix+/fz2T9RXVDr/i13urfiRf+m1LlF6gkeOVyaOB27B9E6Yb2nyj9pCjfhLIfntVM4P2lYdspFkjPhtj1XP5VWVFWCd4QsmFU7thb0V24DTcE37KVHPIEX/hOfyrvBqhKmtGa5YqDISF1+GTvj1PeHrVzakchLZsGcNY3X9VcN69pO0R7R4ZLLMDCx4+8nrvHmPOmyHEK6hlIZTuIIIPgRRLXtdsUolgkiNniy20V4K9rpUooooqKIoooqKIoooqKIoooqKIoorw1FF7WuacKCzEKALkk2AHU1w6a09FhU25Dv8AdUZs55AfnuFVZp/WiXFt3jsxg5RjcOp+I9fS1VSShnqjqShkqTpoOqadP+0cC8eFG0f7Rhl/hXj4nLoaRcZjXlbbkZnY8Sb+nIdBWiigHyOfutTT0cVOO6NevKKKweWxC5lmyVQCzMfuqMzU/o3UXFTd6QjDJyNpJT/hB2U8yT0qMic/YKT1kMHjd8lBMwAuTYc+FGG2pTaGOSY/3aMw8290etWNo/UTCREMY+2cfamPaHyU9xfJanwLCwyHLh6UWyk/sUjmx07RN+qrDD6n41/3SRj+8kF/4Yw31qQi9nkx9/ERr+CJm+bOPpT8RWJFENpoxwlkmK1Tv8reiTE9nQ+1iZT4JEv1Br0+zuP/AMxP/uv/AI6cLViRVnYx9EMa+p/uUnP7PRwxMnmkbfQCuWXUKUe7PG34o2X5q5+lPJFYkV4YIzwvW4lVN2eVXU+quKT92rj+7cE/wyBajMQjRm0qPH+NSg8icj5GrVIrXLYDvWCnffIfPKqnUbDsbI2LHahviAPsqtopxxmgsFITstHE3OJ0XPqlyp9KhsbqpMg2o7TpzXJ/4b2P+E+VCPpnN21TynxmCXR/dPnt9VD136K05NhmvE5UcV3q3iu7z31wX3jiMiDkQeRBzBoocEtKbOayVutiCrR1e19inIjl/VSHme4x6NwPQ+pprBqg6atWdeZMPaOW8kW4cXQdD9odD5cqLjqOHLP1mE278P0/CtOiufB41JUEkbBlbcR/XyrfRaQkW0K9oooqLxFFFFRRFFFFRReXqG1l1lTCJc9529xOZ5nkBzrdp/TiYWIyvmdyrxZuA/MnlVP6R0i88jSyG7N6AcABwAqiWXILDdM6ChNQ7M7wj38l7pHSUk8hllbaY+gHIDgK5aKKXk31K1rWhoytGiK7tC6DfFy9ksixKBcse855iNNxPU5C+41w1lHIVIZSQQbgg2IPQ10wgG5CrnY6SMtY6xVpaF1bgwo/UpZj70jd6R/xOc/IWHSo7XvWs4HCiaNVd3cRoDfZBIZiTY3NgpyvvIrj0Trj2sfYy5SZANuD5jf8LfI1hprQyYmMRvcbLB1I3q4BANtxyPGmzJGkXasLUU0rHlsm61aqe0LtGXDY0LDO1tlvdSQ/Dn7jcLbjwzyp3tVJ6T0cVm7LFi3d2Yn+y43sb8/dFt4t1qY1U9oT4bZhxe0+HN+zmN2ZFBsC3Fk5H3gLbxVEFSXnJILO9vkvJ6cNGZhu33VpmsSKIZldQ6EMrAEMDcEHcQRvFZGjUItZFeEVmRXhqLkhaiK1Tyqil2IVVFySbAAcSTuroIqrvaLrAZpv0NDaKLOU8GcZ2PReXxE8qqmmETcxVkMJldlC3ae9ojyEx4OyIN8zDM/hVh3R1OfhSssrM36RKrYuNSA5kMgQE5/tFbunlfLoay0XDDI2xO/ZKy2hY5orgixmG8q2YJ4XvXXHNLgcQNsXksAUBDRzRNvXK6sjLfM+NhSd0j3nM46J0yJkYytCn8Pq5gdJRF8Cq4fEIO9A5ujeZuRfcHGXMUoT4d4WbZ24ZIyQ6AlWUjfuO/jyIrowCTJMMRhl2XjLOqi7WS5JVjltAL3eo8qaNeNjEYaDS8QsJAIpwM7HMKT1VgyX43WpcPBI0IXtspsdipHQuGXHYOKWcXlsy9oLK/dZlBvxyG43HSofS2gJILse/H8Y4fjH2fHd4bqY9R4rYCC/FWPq7H6WqbYU27FssYzb23S6HEJaSU5Ddt9lV9FM+m9Vt8kA6mP80/7fTlSxSyWJ0RsVs6Otjq2Zmb8jkKX1d1lkwj3XvRk99L5HqOTdfWra0XpNJ4xLGbq3qDxBHAjlVHVMataxNhJdoXMbe+nMcx94f/VdwzZdDshcQw8TDtGeL7/9VyA17WjCYtZEWRCGVgCCOINb6YLKHTRFFFFRRFa55gilmNlUEkncAN5rM0ie0jTtlGEQ5tZpPw37q+ZF/Ic64e4Nbcq+nhM8gYOUqazaebFTF8wgyjXkvPxO8+Q4VE0UUsc4uNytxFG2JgY3YLGSQKCTuH9buJ6U4aD1C2oTJiSySuO4oP7EbxtDc7HiDu3C2+ufUbV/tXGMkHcQkQg/acGxk6hSCF63PAVYAo+CAWu5ZjE8ScX9nEbAc+aqfS2h5MO+xIN/usPdccwfy3iuGrfx2ASZDHIoZT8jwIO8EcxVdaw6svhjtZvETk/K+4OOB67j03VTNTlurdkfh+Ktm7kujvuoWp7Q+sOzaOU3XcG4jx5jrUDRQ7HlhuE0qKZk7crwnrHaPjxEZjkUOjD/AEKkbjyIpC09ox8FtMymaArsq1vdOdg9vdztnuNuByqW0TptoTsnvR8uI6r/ACpqikSVLizowsb5g8wQfoaN/jqAA4bLJ1FNLRu02PPHzVZan65zYG2yTNhj78ZyKHiyfCeNtx48xdGhtNQ4qITQOHQ+RU/Cw3qen1FVHrTqG0JOIwYJTe0e8qPu/EvTeOF+EDoDT8uHl7fDNsP9uM5pKORHHj1HSjScup1HXp5H8/VKsubRuh6dfT8L6HtWJFQWqeukOOTu9yZR34mPeXqPiXqN3G1T5rpVLi0njBDDJMd0aM/8IJ+oA86orbOTShiZW22vdNtb3OyzC3eN8xffVte0jE7GjpfvmNPV1J+QNK2g9cUEKYTHRRz4UAKGC96MAWBIG+3xLZh1pbVkOeGk2TOkBDC4BR2sTYJgMRg3YSS2X9HZCOzFszc5BfUHgbVx6E0GznZQZ5bTcAP63DjU1rDqYmFdMTG5fBSbI2x32gDbs+KG+TdeJtfZitaI4F7LCxlzzIITxLHNj/V6WzZgbW1RzCCNFIYqeHR8BO9juB96Rv5D5DqaTl1gaPB4nA2uJ5I3XLJR7zgcrlIwPOtGLxDM3b4h9t+A4Doo3VMajavtisQMVIv6mJgRfc7jNVHMA5k9AONe08bs1huVzK5rW3crF0Tguygii+CNFPiFAPzvXSRWwrWJFaUaCyzbtTdaiKXdYtX9u80Y7+9lH2+o+99fGmQisSK8ewSNs5W01Q+mkEkZVX0Uw606H2D2yDuse8OTHj4H6+NL1I5IzG7KV9EpKltTEJG/pTfqDrJ2Un6NIf1ch7pP2XP5N9fE1ZoNUHVu6mac/ScOCxvIndfqbZN5j5g0VTyXGUpFi1Jkd2zdjv6pgoooopI1pxWICIzsbKoLE9ALmqR0lj2nleZt7sT4DgPIWHlVke0XSPZ4XsxvlYL/AIR3m+gHnVXUFUu1yrSYNDZplPOgRW/R+jmxEyYdSRtnvMPsRjN28bZDqy1op09n2jbI+JIzkOwn4ENj/E+1/AtVwR53ozE6n4eAkbnQJtw8CoqxoAqqAqgbgALADyArYK1SThRtMQAKiptNuxtEuXxNn8qOnqooPGflysbDTyTatHzU5WMkYYFWAIIsQcwQd4IO+oJdH4h82lYeB2fpateL0PiAjGOeQNbIg7WYz3NlQYxFpPhNvkivgbf5i/zULrJqaY7ywAtHvKb2T8PFl6bx14Kt6sHDaYxEagyKJRbOw2HHW24/1nUfpTQUWLDT4QgSDN4vduT0+yxsfunpvrw5JScmh6J3SVskIDKjVv8Ab8pOrq0fpF4W2l3Hep3N/XOud0IJUggg2IIsQRwIOYrGqQS0p45rJWWOoKetH6RSZdpTmN44r4/zpW1u1BExM+Gsk28r7qyHmPhbruPG2+uPD4hkYOhsRx/reOlNmidNLN3T3X5cD1X+X1phBU/vVZSvwwxd5mrfcKooMU8coJLQ4iM5OLqysODDh+d6tnUz2jLORhsVaPEblbck34fhb7u48OVc+tGqEeMXa9yYCyyW39HH2h8xwqrsdhJMO5w+JQi2478uDI32h/XSigLas26dPT8JMddH79evr+VdXtF0VLPgikKl2WRH2RvIG0DYcT3gbdKqcq8TnaikRTvDIRY9LimzUv2ivEBDiyZIRYLPmzJfcJOLD728cb8LRjlDKGVgysAQQbgg5ggjIihZadsxzByvindAMpCqbVnXmKHCy4LERyTRPtBFXZuEYHaXvHKzZi3EmobR2i8XIAkOHkYbgxUqLcLlrL86vLZrw1z8HmsHO2XXxlrlrVW2hfZczMJMa9/7tDe/Rn3AdF9af4MMsahEUKqiwUCwA6CugisaKihbH4UHLK+Q95azWBFbiKwIq9ULURWJFbSKxIr1crmxOHDqUYXVhY1XONwhikaNt6m3iOB8xY+dWYwpV1zwPuTD8DfMr+YoOrjzMzdE8wOqMU/ZHZ33StTBqPpfsMUoJ7kvcbxPuHybL/EaX69B9aVsOV11sp4hLGWHlX0DRXDoHSPb4eOXiygn8Qyb5g0U1GuqwbgWkg8JC9peM2sQkXBI7+bk/kq0n1Oa6zbWOm6FV/hRRUHSyU3eVtqFmSnYPJYyE2Nszw6nh87Va2DgXDwJH9mJAvjsgD1J9SarfQsG3iYV4dopPgnf/wCinjTmKzWMeJ633D5E+lWCUU8Lpfok2KNNRUsg4tcrix0jTMrtkquMuQNx5nMXNM+i9Gi3KoTCxi1qnNHY2wsaSMmaTnl1/wCqqoBYMsegXXiINkXBrieet+MxgIsKippK4kqY3O/jVUMZI7y1dqCpU8CQPU/yqDxyMj9rEdiVeI3OORHGukz5uPvVw4ufjyogSHP+9EZHF3VJzaPi0lD2q/q517rG25gPdfmvI7x8qSsdgnhcxyKVYfMcCDxB51LaI02MPjoxfuYhhE3IMVYofUW8zT7pfQ0eJTYkG73WHvIeYP1G406Yzt2X/wAkPHWOoZMh1YfZVLXqmxuMiKkNNaDkwz7Li6n3XHut/I81PzGdR1CuaWmxWmjlZMzM03BTNofWHatHKbNwbcG8eR67jXdprQcWKj7OVb/CwyZDzU8PDcaS6m9D6wFLRyXKcDvK/wAx8x8qLhqLaFIa/CwbviHqPwoD/ZzYH/w8yhonJ2ZAMnJ5/C1uHTK43SmhNNy4A3jvLhWNzHxS+ZMZ+yeNvdPTfTbiMPHNGVcK8bjdvDDh/rSXpPRMmCJdbyYY7yc2j/HzX73rY5keeCWN5ngOp3HVLI5GPZ2Uo22PRWjorSsWJjEsLBlOXIqeIYHNSORrpIqpMBiXgf8AScI1r220OauOTDj0O8dKsTVzWiLFr3e5Io78Z95eo+Jb8R52oulrWVAsNHchB1FI6HXcdVLEViRWy1eEUeg1qtXhFbLVgxtvr1c2WsisStJOktdMRLIy4III0JHaOpcyEbyouAFvexzJ35VJ6oa1NituGZVSaIAnZvsuhy2gCSQQciLneOdUsqI3vMbXajhduhe1oeRoUwkVH6cwnaYeReOySPFe8PpbzqTIrWV4Vc4XBC4jcWPDhwVVVFZzJssy/CSPQkVhSAixsvpzXZgCrL9mWL2sO8Z/dyXHg4v9Q1FRHswntPKnxRhv4Wt/10UyhN2BYzEGZKhwHr9Uvazn/wAZiP8A1X+RtUZUtrZHs42cf3hPqAfzqJpc/wARWtpjeFnoPspfVNb4uPoHP+Rh+dTmKlvM5Pxn5ZflUFqq1sVH1Dj/ACN/Ku3EYu2JkjbIhyy/eUm9x6/SqqwE0wt1SqS3x5v/AFH3U9C9dkc/P+jUNFPXUJgRas87oduf3yXs0WYaKTeQVyTy1x4bHX2kb3kyPUHcfMV5NPVEcBidYrmKO+q4DPdpPx29AP51w4yWwJNeYOa4kbnLJ8jb8qidO6RCLzzyHFjwApy1pL7D90VzbBmv7qorGzlpFtvj7/gx936E1eeHm2kV/iUN6gGqHw8RCm+bG5Y9TwHQbvKr2wcWzGin7KKPRQPyp9RHvEDYWSTEwMrSdyT/AKXuKwiyoY5FDK28H+sj1GdV3rHqo+GvIl3h58U6P0+9u5242TQVuLHcaNkibINUFSVklK67duQqZrynDWTUvZvLhhdd7RjevVOY+76cqTxSqSMsNitrS1cdS3Mw/JSGitMNCbe8h3r+Y5H6/MN2GxSyLtKdpTl4cwRw8KQa6MDjnibaQ+IO5hyIqyKYs0OyErsObOM7NHfddul9V2hJnwguu9oRw5mP/s9OVRuHkEhE0DGOZTcEZEEb/wAwR/pTpo3SiTLdcmG9TvH8x1+lRentV+0JngISbeeCy/i5N9715jmpoxL/ACxGzkhZM6A9nKNP32Uvq3rwstocTsxTbgTZUl8CclORy9OVNQN86pHvTYlROjIIPfBGZkP1stjfqKb9EaYkwVhnLhTuAzaPqnTmnpY5H2LEBG5sNRo729FRNSZryRbfuyfrUt6wTs0UxW9xFJs+Ow1vO9qYMHi0lQSRsGRswR8/AjiDmKh8REVYg/601cUAwKvNBaRCQgLaxUfSpb2fxGTGzTD3EiEZPN3ZWt5BCfMVuPswWRy6TyQxsb7AUNv37BJ7o8QacdD6FiwsQhhWyi5JJuzMd7MeJNh6DlS2kw8QzOmvuiairMkYjt6rqIrEitpFYlabJdZVdpUfr5f/AFH/AOI1yV0Y+Talkbm7n1Y1z0hd4ivpkGkbb9Amj2cPbG25xOPmhor32brfG35RSH5xj868o+n8CyuKf+g+g+yw9oWG2cazcJERvlsn/hpaqwPafgO7DOPskofA95fmG9ar+g5hZ5Wgw2TPTt8tF2aHn2J4n5Ot/Amx+Rqa1w0fd1fNdrcw3q6i3zW2XGxpZp/7JcXhQGy21BvvKuOI8Df51ZHH20ToxvuEuxR3YTxznbwlKmF0yVsk9lO4P9hvP7B6H1qWTEUs4mdoJGgmGYy5hhwIvvBrGMKM4ZGj+7kyfwNu8rUikg1sdD7Ixrja7dQpnGYsrPC3B9qNvTaX5g104rGhVLE5KCT5C9KGP0nN2sMZEblWMndJQ2UEZhrhfe58K5tO6dcxGLs2VpCEB2kbeRe1jfderBSk5f3lV9qG5iprCYrZgS+8jaPixLfnUCcT2jmU7gSIx8i3nuHSubSumWKdmsbKXsgJK/kTwBrbgsHK1lGyu4AKDIx4ADcL+RotseW7juVxmBs3gJj1T0X22JjUi4B22/Ctj8zsjzq3r0tanatjBwln/avnIzNtWUbl2sgABcm2V70qac17xWOkfDaIVuzjIEuKAuTc2tDf5H3ja42RmXFLF2TNdys7Wz9vJ3dgn3TWs+FwgviZ44uIDHvHwQXY+Qpak9smC/driphzSA2/zFT8qVU9nmJhIkaAsWYbcrPFLJmQNoksT+VWLBqFhQAJFeU2sbuyqT4Lb5+gq9z7IUM6qCT20YANsyjEQH+8hI/4ST8q3YzBYTSIM+AmieXeyq3vfiU2aNvvEWPHnTq+i4mjETqHAULaQdoDYWFy2Z8TVZ68alaOgAmG3gcTvjfDbRUnnsggKLkDehz4144BwsVdFI6B2dhsVETQsjFGBVlNiCLEHqPSsK5NEa8idlwmkyBJ7sWMAt4LOBYFb/ayI48TUrpDRskD9nILHeDvVhzU8R/RtS2WEs1Gy19FiDKgZTo7p+FohmZGDKSCNxFN2htMiYbLWDjePi6gflSdWSOVIYEgjMEZEVzHIWFW1lGypbroeCmXWDV0yntoSFmAAIPuSgblbkRnZuHG43QOA0kULKVIsbPG29T1H0IyNMehtOiSyPk/DgG8OR6VlpzQCzgOp2JlFle18vhcfaXpvG8Z11VUkdWy48X7us010tG8seNP3ULgwGKeBjPhTtIc5IjuP8m5MPMEZU7aJ0xFik24zmPeVrbSHkw+hGR4E1WEGJkhkKMOzlX3lOYI5qftKefrY1lofFyT4h8Xh37LsxsIo3TZ3kLDcy3AAHnkc6Bo6malJZP4G89Og87ryqgZLZ0W5VtkVy6Q0hHAhkmdY0GW0xsLncBzPQVD6F12inDRkquISwaK+880J94dN43HgTE6zY4STRqwBEMckpHVtlI738JLedPJ6lsUJl3FrpZHAXvybapn0ZpiHEKWglSUA2Oyb7J6jePMVuxs/ZxvIfsqzegJqutTwRpOMrltwTBwOIXZK352Yim3XXG7GH2BvlIXyHeb6KPOuo6gSQiXqFY2lPxIh31Cr/xooopQvoVraJz9l2HvPNJ8Mar/ABsT/wC2KKmPZhgtnDPKf3sjEfhS0Y/zK586KaRCzAsTXSdpO4+f2U7rJozt8NJEPeK3X8S5r8xbzql7VfhFVNr3obsMSXA7k12HRvtj1N/8VU1LLjMmODz5XmI86hLlNGpukfegJ+8v/UPofWletuGxBjdXXIqbj+v630NDJ2bw5Oa6m+JhMfPHqNk+6Z0JHiU2JBn9lxbaXwP5bqrrTGpGLhJ2NmRODIpLAdU2t+fC4yqy9H44SxiRdx4cjxB8K6SKaSQMl73PVYWGrmpjk4HCo2HDGMkkkufeLZHLh0HSueIGWXb3pHcL1Y+8fLdV34jRwfM2Pjn+VaoNBqvugDwy/KhPgnXOqZDFWEAZdlWmE1NxGJMZjS2y4O090S2452ucjwB3VZer+qceGs578vxHct9+yOHK+/w3VKxLYW32517icUI42kf3UVmbwUEn5A0RFStjsTqQg6ivkm0GgKr32kaalxWIj0JhGs0lmxDjcqW2tk24bPeYcbqvE006B0LHhYEw8IsiDzZuLNzJOdVh7PZu0x36dOx28U8pHIe9sj1BAH3Vq0ZNMRqD3hYAknMgAZkm3hVp6qlo4CksfjkiwxklYKoK5n8QIHMnI5DlXuE1gikVTGwINrZkX9RVPax6xyYuS7EiNckS+SrzI3FjxP5VzYPTEkfum43Z8uXUdDXAIvquiDwrwfTaoQGNidwGbHwXefKorWfB/pERZkIjMbKSynIbStci20vunO2WRrLVTEhcJG7ZyOiF24t3Ra7HM2FqlotIgn8wf5V6HEG6hbcWK+b9MaPUO8W0HVTYMpDA5XDAjLjY2y31Y3s40gZo/wDZGO7xWMS4WS+bRbrIxzumeXIMCLLUnrj7LkxEomwpSCR2tIpBEbA73AX3XG+wyboczFa76NXR8GCxcJZnwEqLtWttxtlLtAbgzcOG2Rxrt7muN1zGHM06bFbNPavSYZu93oye64GR6EfZbpx4dIuridElSxAeNxuOYZTYj5WNIGsuqLQXliu8W8je0fjzXrw486XzU+XvN2Wnw/FRJaObfql2mPQ2sF7RynPcGPHo3XrS3RQzHlhuE2qaaOoZld8inPTeg48THsPcHPZdcmQkZ2PI8RuPGkXHs+BXs5Bssi/qmW+xKBkNk8DnmpzHXfTFojWAoNiW5Xgd5Xx5j6VPzwRYiPZYLJG3A5g/yPzFGOZFUtAespNBNRvNueeFSceK7VgHF3Y5MMjtE77+Jp2g7ibCgC9to/aawsNo8ayxPs3aOZZcKQ6g/s5CVIJHBwDffxAPjTBob2dyOwfGuoT+wiJs3SSQ2JH3VtfnVFZQmV4ZEbM31P8ApU01UIml0gu7jT/az9nmjCzyY0+6V7GL7w2ryMOhZVUc9hq4NbdJ9tiCFN0j7i8iftH1y8FFNutGllwsAjjsrMNhAAAEUWBIA3ADIdbcqrirJssbBC3YJthFOZHuqX87Io2WNlQXdiFUc2YhVHqRRTP7O9D9tiu3I7mHzHIysO6P8Kkt4stDxtzOsnVXOIYi5WTojR6wQxwLujRVvzsMz5m586K7AKKaLD3vqvaiNZtBjFQNHuYd5DyYbvI7j41L14a8IuLLpjyxwc3cKhpYirFWBDKSCDvBBsRWFWFr/qvtA4uId4D9YBxA+0OoG/p4VXtLJGFhstrSVLaiPMN+QpXQGmOwezfs297p94f1up6RwQCDcHMHnVYVN6v6wdl+rkzj4H4P/rpRdLUZe47ZJ8Ywvtf5oh3uR1/6ncGshWlJAQCDcHMEbjWwGmax3ktgNQuvchGjMYR/YSD1Fj8jUxeo7WfBGbBYmEb3hkA/Fskr8wK8K6adQq21N0Ttfo5IyhhSQ/iYbSfNr/4asoydpGYpCWjdSrLzBFju4jeOopH9mLbWHDNY7cShTe5HZFlZT6g+ANNcD7LbB3XrxzWkaIqIkeIbqsNNaKbDTPC2eycmG5lPusPEfO9acFgJJm2IUaRuSgt623edWdj9Gxyy7UkavsIAtxfNmYnxtsjfzNSOHxzxrsqQq8gAo9ABahLFXnRcGHAjRImBVo0RGB4MqgH6V0wzWNxRi7SC5AD8G/I8xStpjXLDYVjG7O8q2uka7rgEAyPZRkRu2q6C51Vj4PF7WfJW+X+lK2vUQfAYhDxikPmqFh8wKr+P2tznFROFWLDKdlox3tpGyZnc2JYDMWsARuzNNXtG0ts4Gawv2idmv+Owv8/nXhXSdNS5y+jsG53nDQX/AP5qPyqarg0Hgeww0EHGKGND4qiqfmDXdRCFO6TtZNSr3lwwz3tENx6x8vw+nIpVquel/WTVNcReSOyTc/sv0br971vwCmp83ebun2H4qY7RzbdeireujCY94jtI1uY4HxHGsMThmjcxupVl3g/1mOoyrVS/VpWq7kreoKsrVrTcM4soCSgZqc/NSd4+Y48zJ6R0gkEZlc2A9SeAA4k1UkcpUhlJDA3BBsQehrs0ppqXEFe1a+yLAAWF+JtzPOjW1Vm67rPyYIDMC09zlYaU0k08rSvvO4cFA3AeFclFeO4AJJsBmTyoIkk3Wga1sbco0AWSozMqIu07sFRfiY7h4cSeABNXPq3oNcJh0gB2iM3bdtu2bN5ndyAA4Ur+zrVYqP02ZSHdbRKRYxxn7RHBny8FsOJp8AphBHlFzuspiVX278rfCF7RRRV6VooooqKLFhVZ666n9iTiIR+qJuyj92TxH3fp4VZ1YSICCDmDlauHsDxYommqX0787fmFQtFOWt2oxivPhwWj3sgzMfVRxXpvHhuTQaWvYWGxWxpqmOobmZ8wpTQ+nngOye9HxXl1U8PDd9ac8Dj0lXaRrjjzHQjhVcVtw2JaNgyMVI4j+s/OiIaos0OoSyvwiOo77NHexVmA1mDSvo3W9T3Zhsn4hmvmN48r0xQTq4DKQwPEG4pmyRrxdpWPqKSanNpG2+31VYYOFtH6Tlwd9mKZu3wxO4E32k9NpSOOwOdTemNd8JC2zLJ2UgAJTZdiOWaqQdxsfCprXLVRcfBsX2JoztwyZ3R/EZ2NhfwBGYqiNdp5zOExUfZzxIEc8JLElXA3Zg7xkeFq4N2nTZWMcHt13Vz6v65QY0P2BN0NmVhstY7mAue6Tl5Z8KmO26V81aK0tJhpVmhYq67jvBHEEHIg8jVz6kaxPpCJ5DHsNGVUna7rEgk7N8xYAXBv7wzqsvczZW2TVNKLbszkPGqK1lxna4ueTeGkax6A7I+QFXcuj2+0yqOmZ9TYfI0qaX9mWFJLxySRfdycX6bXe+ZrgSFxuVLKv9WtBnFTrH9i42j03n5A1Zy6OXF6RgwSAmHB7M+IN7gso/URH625E8q58Dg1wSrhcGvb42Vbqpt3AbXklIyRBlvzNgB0fNUtWlwUHZhu0ldjJNKd8sh3noBuA4DqTVoGYrhzrDzU7evaxFeirVQsq9rGubH6UigXalcLyB3nwUZmvCbbrtrS42aLlc+m9AR4pLPkwHdcb1/mOn0OdVrpTRj4eQxSWuM7g3BB3EcR4HOmHTGvbtdIBsL8Z98+A3L8z4UqMxJJJJJzJOZPiaW1D2O23WtwqmqIR/IbN6fuy8oorGSUKCzGwHGhE8JA1KyJpp1G1POJZcXOtoFIaNCP2xG52HwA7h9o57gL7NUdQWnIxGLUrELFIWFmk5NKOC8QnH7XKrORbZUbDDbVyzWIYjn/AIojpyV6or2iii0iRRRRUURRRRUURRRRUUXhFJus+oKzEy4e0cpzKnJHP/QeoyPEZ3pzry1cuaHCxVsUr4nZmGxVE4zBvE5jlUo43g8uY4MOouK01d+ltCxYlNiZAw4cCp5qwzU+FV/pv2cSx3bDntk+E2WQeByV/wDKfGg305HhWjpsWY/uy6HrwlCt2GxbxnaRip6Hf4jcfOtUilWKMCrDerAqw8VOdeUPq0puckrdbEfVMWD1zdcpFD9R3T/I/Ks9NLo/SMYjxI2WHuuRsOhPwuLi3Q3B5UtUUQ2qeNDqlU2DU0hu0Fp8vwoDSfsemRi+EePGR8FDrHJ6X2T5Hyrs0FpDFaPj7D/ZuLUbRYkAvcmwvfs7bgOPCpQV0RaSlX3ZZB4O386s+JadwgnYI8eF9/ULVDrXjJcotH4xj95ezHmxXKu3CapaTxZviZEwUR3rGe1mI5bdyF8QfKhdY8QP3z+dj9RWf/5Nif7ZvRP+2uhURjgqg4NUcOb7/hO2r2rOHwUfZ4dLbVtpydqSQji7nM+G4cBUuKq99YsSf3z+Rt9K5ZsdI/vyO3izH6muvjGjYLxuAynxPHuVaWI0pFH78iL4sL+m+ojF69wL7gaQ9Bsj1b+VV6BXtUuq3HYI+LAom+NxPsmDH68TyZJaIfdzb+I/kBUBLIWJZiSTvJJJPiTWNFDOe525TeGmihFo2gIorxG2nEaK0kh3IgLt6DcOpsKbNCezSaWzYpuwT+zQhpT+J/dTwW56iumROcqp66GAd469ErYWF5pOxgRpZT9lfsjm7HJB1NWPqr7PEgKz4kiacZqB+yiP3Afeb77eQFM2idCw4aMRQRrGu+wGZPNic2PU513UbHCGa8rNVeIST6bDovBXtFFXJciiiiooiiiiooiiiiooiiiiooiiiiooivLV7RUUXDpPQ0OIXZmjWQDdcZr+Fhmp6gik/SfsuU54aYp9yQdovkwsw89qn6iuXMa7cK6KeSI3Y4hU1j9T8ZDfagZx8UREo/hFn/y1CPKFOy3db4WBRv4Wsav8itOIwaSDZkRXHJgGHoaodTNOyaRYxK3xgH2VE0VbeJ1BwLm/6OiH+7LRf8sgVG4j2XYWxKyYhOgkDf8AMVqqNMeCjG4zGd2lVtRTLpLUxIr7M0x8ey/KKon/AGIP7WT/AHf/AGVx8O5EjFIiNiuCimbR2pKSW2p5xu3dkP8A2qY8P7K8LYFnxD9DLsj/AHarXQp3FVvxeJvBVbE1qjxKsdlLyN8MYMh9EBq38L7P8AhuMMjHnJtS/wDMJqdw+ESMbKKqDkoCj0FWCm6lCPxo/wCDfqqewGp+Nm93DmIfFOwj/wAgu/yFM+jfZSuRxUzSfcj/AFKebXLt6in+1e1c2FjeEtlxCeXQusPJcOi9DQ4ZOzgiSJeSgC/Unex6m9dtq9oq1Ak33RRRRUURRRRUURRRRUURRRRUU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RUQEhQVFBQUFhYXGBgYGBgUGBUYGBcVGBgcGBcXHCYeGB8kGhUUHy8gIycpLCwsFR4xNTAqNSYrLSkBCQoKDgwOGg8PGi0lHiQsLy8sLC8uLCosNSwsKSksLCwsLCwsLCwsLCwsLCwsLC0pLCwsKSwsLCwsLCwpLCwsLP/AABEIAMwA9wMBIgACEQEDEQH/xAAcAAACAgMBAQAAAAAAAAAAAAAABgUHAgMEAQj/xABKEAACAQICBwUFBAcFBgYDAAABAgMAEQQhBQYSMUFRYRMicYGRBzJSobFCYnLBFCMzQ5LR8FNjgqLxFaOys8LSJFRzw9PhFkST/8QAGwEAAgMBAQEAAAAAAAAAAAAABAUAAwYCAQf/xAAxEQABAwIFAQYGAgMBAAAAAAABAAIDBBEFEiExQVETIjJhcaEUgZGx0fAjUkLB4TT/2gAMAwEAAhEDEQA/ALxoooqKIoooqKIoooqKIorw1y47SccK7crqi8yd/gN5PQVLr0Ak2C66xLUiaW9pgF1w6X++9wPJBn6kUoaS1hxE/wC0lYj4Qdlf4RkfOqHTtbtqmcOFzSau7o8/wrVx+tOGhyeZLjgp2z6LeoDF+06Efs4pH6myD8z8qriihzUuOyax4PC3xkn2ThiPaZOfcjjTx2nP1A+VcEuvmMb96F/CiD6g0vUVWZXnlGtoKduzApdtbsWf/wBh/Kw+grEa04v/AMxL/FUVeiuc7uqt+Gh/oPoFMprhix+/fz2T9RXVDr/i13urfiRf+m1LlF6gkeOVyaOB27B9E6Yb2nyj9pCjfhLIfntVM4P2lYdspFkjPhtj1XP5VWVFWCd4QsmFU7thb0V24DTcE37KVHPIEX/hOfyrvBqhKmtGa5YqDISF1+GTvj1PeHrVzakchLZsGcNY3X9VcN69pO0R7R4ZLLMDCx4+8nrvHmPOmyHEK6hlIZTuIIIPgRRLXtdsUolgkiNniy20V4K9rpUooooqKIoooqKIoooqKIoooqKIoorw1FF7WuacKCzEKALkk2AHU1w6a09FhU25Dv8AdUZs55AfnuFVZp/WiXFt3jsxg5RjcOp+I9fS1VSShnqjqShkqTpoOqadP+0cC8eFG0f7Rhl/hXj4nLoaRcZjXlbbkZnY8Sb+nIdBWiigHyOfutTT0cVOO6NevKKKweWxC5lmyVQCzMfuqMzU/o3UXFTd6QjDJyNpJT/hB2U8yT0qMic/YKT1kMHjd8lBMwAuTYc+FGG2pTaGOSY/3aMw8290etWNo/UTCREMY+2cfamPaHyU9xfJanwLCwyHLh6UWyk/sUjmx07RN+qrDD6n41/3SRj+8kF/4Yw31qQi9nkx9/ERr+CJm+bOPpT8RWJFENpoxwlkmK1Tv8reiTE9nQ+1iZT4JEv1Br0+zuP/AMxP/uv/AI6cLViRVnYx9EMa+p/uUnP7PRwxMnmkbfQCuWXUKUe7PG34o2X5q5+lPJFYkV4YIzwvW4lVN2eVXU+quKT92rj+7cE/wyBajMQjRm0qPH+NSg8icj5GrVIrXLYDvWCnffIfPKqnUbDsbI2LHahviAPsqtopxxmgsFITstHE3OJ0XPqlyp9KhsbqpMg2o7TpzXJ/4b2P+E+VCPpnN21TynxmCXR/dPnt9VD136K05NhmvE5UcV3q3iu7z31wX3jiMiDkQeRBzBoocEtKbOayVutiCrR1e19inIjl/VSHme4x6NwPQ+pprBqg6atWdeZMPaOW8kW4cXQdD9odD5cqLjqOHLP1mE278P0/CtOiufB41JUEkbBlbcR/XyrfRaQkW0K9oooqLxFFFFRRFFFFRReXqG1l1lTCJc9529xOZ5nkBzrdp/TiYWIyvmdyrxZuA/MnlVP6R0i88jSyG7N6AcABwAqiWXILDdM6ChNQ7M7wj38l7pHSUk8hllbaY+gHIDgK5aKKXk31K1rWhoytGiK7tC6DfFy9ksixKBcse855iNNxPU5C+41w1lHIVIZSQQbgg2IPQ10wgG5CrnY6SMtY6xVpaF1bgwo/UpZj70jd6R/xOc/IWHSo7XvWs4HCiaNVd3cRoDfZBIZiTY3NgpyvvIrj0Trj2sfYy5SZANuD5jf8LfI1hprQyYmMRvcbLB1I3q4BANtxyPGmzJGkXasLUU0rHlsm61aqe0LtGXDY0LDO1tlvdSQ/Dn7jcLbjwzyp3tVJ6T0cVm7LFi3d2Yn+y43sb8/dFt4t1qY1U9oT4bZhxe0+HN+zmN2ZFBsC3Fk5H3gLbxVEFSXnJILO9vkvJ6cNGZhu33VpmsSKIZldQ6EMrAEMDcEHcQRvFZGjUItZFeEVmRXhqLkhaiK1Tyqil2IVVFySbAAcSTuroIqrvaLrAZpv0NDaKLOU8GcZ2PReXxE8qqmmETcxVkMJldlC3ae9ojyEx4OyIN8zDM/hVh3R1OfhSssrM36RKrYuNSA5kMgQE5/tFbunlfLoay0XDDI2xO/ZKy2hY5orgixmG8q2YJ4XvXXHNLgcQNsXksAUBDRzRNvXK6sjLfM+NhSd0j3nM46J0yJkYytCn8Pq5gdJRF8Cq4fEIO9A5ujeZuRfcHGXMUoT4d4WbZ24ZIyQ6AlWUjfuO/jyIrowCTJMMRhl2XjLOqi7WS5JVjltAL3eo8qaNeNjEYaDS8QsJAIpwM7HMKT1VgyX43WpcPBI0IXtspsdipHQuGXHYOKWcXlsy9oLK/dZlBvxyG43HSofS2gJILse/H8Y4fjH2fHd4bqY9R4rYCC/FWPq7H6WqbYU27FssYzb23S6HEJaSU5Ddt9lV9FM+m9Vt8kA6mP80/7fTlSxSyWJ0RsVs6Otjq2Zmb8jkKX1d1lkwj3XvRk99L5HqOTdfWra0XpNJ4xLGbq3qDxBHAjlVHVMataxNhJdoXMbe+nMcx94f/VdwzZdDshcQw8TDtGeL7/9VyA17WjCYtZEWRCGVgCCOINb6YLKHTRFFFFRRFa55gilmNlUEkncAN5rM0ie0jTtlGEQ5tZpPw37q+ZF/Ic64e4Nbcq+nhM8gYOUqazaebFTF8wgyjXkvPxO8+Q4VE0UUsc4uNytxFG2JgY3YLGSQKCTuH9buJ6U4aD1C2oTJiSySuO4oP7EbxtDc7HiDu3C2+ufUbV/tXGMkHcQkQg/acGxk6hSCF63PAVYAo+CAWu5ZjE8ScX9nEbAc+aqfS2h5MO+xIN/usPdccwfy3iuGrfx2ASZDHIoZT8jwIO8EcxVdaw6svhjtZvETk/K+4OOB67j03VTNTlurdkfh+Ktm7kujvuoWp7Q+sOzaOU3XcG4jx5jrUDRQ7HlhuE0qKZk7crwnrHaPjxEZjkUOjD/AEKkbjyIpC09ox8FtMymaArsq1vdOdg9vdztnuNuByqW0TptoTsnvR8uI6r/ACpqikSVLizowsb5g8wQfoaN/jqAA4bLJ1FNLRu02PPHzVZan65zYG2yTNhj78ZyKHiyfCeNtx48xdGhtNQ4qITQOHQ+RU/Cw3qen1FVHrTqG0JOIwYJTe0e8qPu/EvTeOF+EDoDT8uHl7fDNsP9uM5pKORHHj1HSjScup1HXp5H8/VKsubRuh6dfT8L6HtWJFQWqeukOOTu9yZR34mPeXqPiXqN3G1T5rpVLi0njBDDJMd0aM/8IJ+oA86orbOTShiZW22vdNtb3OyzC3eN8xffVte0jE7GjpfvmNPV1J+QNK2g9cUEKYTHRRz4UAKGC96MAWBIG+3xLZh1pbVkOeGk2TOkBDC4BR2sTYJgMRg3YSS2X9HZCOzFszc5BfUHgbVx6E0GznZQZ5bTcAP63DjU1rDqYmFdMTG5fBSbI2x32gDbs+KG+TdeJtfZitaI4F7LCxlzzIITxLHNj/V6WzZgbW1RzCCNFIYqeHR8BO9juB96Rv5D5DqaTl1gaPB4nA2uJ5I3XLJR7zgcrlIwPOtGLxDM3b4h9t+A4Doo3VMajavtisQMVIv6mJgRfc7jNVHMA5k9AONe08bs1huVzK5rW3crF0Tguygii+CNFPiFAPzvXSRWwrWJFaUaCyzbtTdaiKXdYtX9u80Y7+9lH2+o+99fGmQisSK8ewSNs5W01Q+mkEkZVX0Uw606H2D2yDuse8OTHj4H6+NL1I5IzG7KV9EpKltTEJG/pTfqDrJ2Un6NIf1ch7pP2XP5N9fE1ZoNUHVu6mac/ScOCxvIndfqbZN5j5g0VTyXGUpFi1Jkd2zdjv6pgoooopI1pxWICIzsbKoLE9ALmqR0lj2nleZt7sT4DgPIWHlVke0XSPZ4XsxvlYL/AIR3m+gHnVXUFUu1yrSYNDZplPOgRW/R+jmxEyYdSRtnvMPsRjN28bZDqy1op09n2jbI+JIzkOwn4ENj/E+1/AtVwR53ozE6n4eAkbnQJtw8CoqxoAqqAqgbgALADyArYK1SThRtMQAKiptNuxtEuXxNn8qOnqooPGflysbDTyTatHzU5WMkYYFWAIIsQcwQd4IO+oJdH4h82lYeB2fpateL0PiAjGOeQNbIg7WYz3NlQYxFpPhNvkivgbf5i/zULrJqaY7ywAtHvKb2T8PFl6bx14Kt6sHDaYxEagyKJRbOw2HHW24/1nUfpTQUWLDT4QgSDN4vduT0+yxsfunpvrw5JScmh6J3SVskIDKjVv8Ab8pOrq0fpF4W2l3Hep3N/XOud0IJUggg2IIsQRwIOYrGqQS0p45rJWWOoKetH6RSZdpTmN44r4/zpW1u1BExM+Gsk28r7qyHmPhbruPG2+uPD4hkYOhsRx/reOlNmidNLN3T3X5cD1X+X1phBU/vVZSvwwxd5mrfcKooMU8coJLQ4iM5OLqysODDh+d6tnUz2jLORhsVaPEblbck34fhb7u48OVc+tGqEeMXa9yYCyyW39HH2h8xwqrsdhJMO5w+JQi2478uDI32h/XSigLas26dPT8JMddH79evr+VdXtF0VLPgikKl2WRH2RvIG0DYcT3gbdKqcq8TnaikRTvDIRY9LimzUv2ivEBDiyZIRYLPmzJfcJOLD728cb8LRjlDKGVgysAQQbgg5ggjIihZadsxzByvindAMpCqbVnXmKHCy4LERyTRPtBFXZuEYHaXvHKzZi3EmobR2i8XIAkOHkYbgxUqLcLlrL86vLZrw1z8HmsHO2XXxlrlrVW2hfZczMJMa9/7tDe/Rn3AdF9af4MMsahEUKqiwUCwA6CugisaKihbH4UHLK+Q95azWBFbiKwIq9ULURWJFbSKxIr1crmxOHDqUYXVhY1XONwhikaNt6m3iOB8xY+dWYwpV1zwPuTD8DfMr+YoOrjzMzdE8wOqMU/ZHZ33StTBqPpfsMUoJ7kvcbxPuHybL/EaX69B9aVsOV11sp4hLGWHlX0DRXDoHSPb4eOXiygn8Qyb5g0U1GuqwbgWkg8JC9peM2sQkXBI7+bk/kq0n1Oa6zbWOm6FV/hRRUHSyU3eVtqFmSnYPJYyE2Nszw6nh87Va2DgXDwJH9mJAvjsgD1J9SarfQsG3iYV4dopPgnf/wCinjTmKzWMeJ633D5E+lWCUU8Lpfok2KNNRUsg4tcrix0jTMrtkquMuQNx5nMXNM+i9Gi3KoTCxi1qnNHY2wsaSMmaTnl1/wCqqoBYMsegXXiINkXBrieet+MxgIsKippK4kqY3O/jVUMZI7y1dqCpU8CQPU/yqDxyMj9rEdiVeI3OORHGukz5uPvVw4ufjyogSHP+9EZHF3VJzaPi0lD2q/q517rG25gPdfmvI7x8qSsdgnhcxyKVYfMcCDxB51LaI02MPjoxfuYhhE3IMVYofUW8zT7pfQ0eJTYkG73WHvIeYP1G406Yzt2X/wAkPHWOoZMh1YfZVLXqmxuMiKkNNaDkwz7Li6n3XHut/I81PzGdR1CuaWmxWmjlZMzM03BTNofWHatHKbNwbcG8eR67jXdprQcWKj7OVb/CwyZDzU8PDcaS6m9D6wFLRyXKcDvK/wAx8x8qLhqLaFIa/CwbviHqPwoD/ZzYH/w8yhonJ2ZAMnJ5/C1uHTK43SmhNNy4A3jvLhWNzHxS+ZMZ+yeNvdPTfTbiMPHNGVcK8bjdvDDh/rSXpPRMmCJdbyYY7yc2j/HzX73rY5keeCWN5ngOp3HVLI5GPZ2Uo22PRWjorSsWJjEsLBlOXIqeIYHNSORrpIqpMBiXgf8AScI1r220OauOTDj0O8dKsTVzWiLFr3e5Io78Z95eo+Jb8R52oulrWVAsNHchB1FI6HXcdVLEViRWy1eEUeg1qtXhFbLVgxtvr1c2WsisStJOktdMRLIy4III0JHaOpcyEbyouAFvexzJ35VJ6oa1NituGZVSaIAnZvsuhy2gCSQQciLneOdUsqI3vMbXajhduhe1oeRoUwkVH6cwnaYeReOySPFe8PpbzqTIrWV4Vc4XBC4jcWPDhwVVVFZzJssy/CSPQkVhSAixsvpzXZgCrL9mWL2sO8Z/dyXHg4v9Q1FRHswntPKnxRhv4Wt/10UyhN2BYzEGZKhwHr9Uvazn/wAZiP8A1X+RtUZUtrZHs42cf3hPqAfzqJpc/wARWtpjeFnoPspfVNb4uPoHP+Rh+dTmKlvM5Pxn5ZflUFqq1sVH1Dj/ACN/Ku3EYu2JkjbIhyy/eUm9x6/SqqwE0wt1SqS3x5v/AFH3U9C9dkc/P+jUNFPXUJgRas87oduf3yXs0WYaKTeQVyTy1x4bHX2kb3kyPUHcfMV5NPVEcBidYrmKO+q4DPdpPx29AP51w4yWwJNeYOa4kbnLJ8jb8qidO6RCLzzyHFjwApy1pL7D90VzbBmv7qorGzlpFtvj7/gx936E1eeHm2kV/iUN6gGqHw8RCm+bG5Y9TwHQbvKr2wcWzGin7KKPRQPyp9RHvEDYWSTEwMrSdyT/AKXuKwiyoY5FDK28H+sj1GdV3rHqo+GvIl3h58U6P0+9u5242TQVuLHcaNkibINUFSVklK67duQqZrynDWTUvZvLhhdd7RjevVOY+76cqTxSqSMsNitrS1cdS3Mw/JSGitMNCbe8h3r+Y5H6/MN2GxSyLtKdpTl4cwRw8KQa6MDjnibaQ+IO5hyIqyKYs0OyErsObOM7NHfddul9V2hJnwguu9oRw5mP/s9OVRuHkEhE0DGOZTcEZEEb/wAwR/pTpo3SiTLdcmG9TvH8x1+lRentV+0JngISbeeCy/i5N9715jmpoxL/ACxGzkhZM6A9nKNP32Uvq3rwstocTsxTbgTZUl8CclORy9OVNQN86pHvTYlROjIIPfBGZkP1stjfqKb9EaYkwVhnLhTuAzaPqnTmnpY5H2LEBG5sNRo729FRNSZryRbfuyfrUt6wTs0UxW9xFJs+Ow1vO9qYMHi0lQSRsGRswR8/AjiDmKh8REVYg/601cUAwKvNBaRCQgLaxUfSpb2fxGTGzTD3EiEZPN3ZWt5BCfMVuPswWRy6TyQxsb7AUNv37BJ7o8QacdD6FiwsQhhWyi5JJuzMd7MeJNh6DlS2kw8QzOmvuiairMkYjt6rqIrEitpFYlabJdZVdpUfr5f/AFH/AOI1yV0Y+Talkbm7n1Y1z0hd4ivpkGkbb9Amj2cPbG25xOPmhor32brfG35RSH5xj868o+n8CyuKf+g+g+yw9oWG2cazcJERvlsn/hpaqwPafgO7DOPskofA95fmG9ar+g5hZ5Wgw2TPTt8tF2aHn2J4n5Ot/Amx+Rqa1w0fd1fNdrcw3q6i3zW2XGxpZp/7JcXhQGy21BvvKuOI8Df51ZHH20ToxvuEuxR3YTxznbwlKmF0yVsk9lO4P9hvP7B6H1qWTEUs4mdoJGgmGYy5hhwIvvBrGMKM4ZGj+7kyfwNu8rUikg1sdD7Ixrja7dQpnGYsrPC3B9qNvTaX5g104rGhVLE5KCT5C9KGP0nN2sMZEblWMndJQ2UEZhrhfe58K5tO6dcxGLs2VpCEB2kbeRe1jfderBSk5f3lV9qG5iprCYrZgS+8jaPixLfnUCcT2jmU7gSIx8i3nuHSubSumWKdmsbKXsgJK/kTwBrbgsHK1lGyu4AKDIx4ADcL+RotseW7juVxmBs3gJj1T0X22JjUi4B22/Ctj8zsjzq3r0tanatjBwln/avnIzNtWUbl2sgABcm2V70qac17xWOkfDaIVuzjIEuKAuTc2tDf5H3ja42RmXFLF2TNdys7Wz9vJ3dgn3TWs+FwgviZ44uIDHvHwQXY+Qpak9smC/driphzSA2/zFT8qVU9nmJhIkaAsWYbcrPFLJmQNoksT+VWLBqFhQAJFeU2sbuyqT4Lb5+gq9z7IUM6qCT20YANsyjEQH+8hI/4ST8q3YzBYTSIM+AmieXeyq3vfiU2aNvvEWPHnTq+i4mjETqHAULaQdoDYWFy2Z8TVZ68alaOgAmG3gcTvjfDbRUnnsggKLkDehz4144BwsVdFI6B2dhsVETQsjFGBVlNiCLEHqPSsK5NEa8idlwmkyBJ7sWMAt4LOBYFb/ayI48TUrpDRskD9nILHeDvVhzU8R/RtS2WEs1Gy19FiDKgZTo7p+FohmZGDKSCNxFN2htMiYbLWDjePi6gflSdWSOVIYEgjMEZEVzHIWFW1lGypbroeCmXWDV0yntoSFmAAIPuSgblbkRnZuHG43QOA0kULKVIsbPG29T1H0IyNMehtOiSyPk/DgG8OR6VlpzQCzgOp2JlFle18vhcfaXpvG8Z11VUkdWy48X7us010tG8seNP3ULgwGKeBjPhTtIc5IjuP8m5MPMEZU7aJ0xFik24zmPeVrbSHkw+hGR4E1WEGJkhkKMOzlX3lOYI5qftKefrY1lofFyT4h8Xh37LsxsIo3TZ3kLDcy3AAHnkc6Bo6malJZP4G89Og87ryqgZLZ0W5VtkVy6Q0hHAhkmdY0GW0xsLncBzPQVD6F12inDRkquISwaK+880J94dN43HgTE6zY4STRqwBEMckpHVtlI738JLedPJ6lsUJl3FrpZHAXvybapn0ZpiHEKWglSUA2Oyb7J6jePMVuxs/ZxvIfsqzegJqutTwRpOMrltwTBwOIXZK352Yim3XXG7GH2BvlIXyHeb6KPOuo6gSQiXqFY2lPxIh31Cr/xooopQvoVraJz9l2HvPNJ8Mar/ABsT/wC2KKmPZhgtnDPKf3sjEfhS0Y/zK586KaRCzAsTXSdpO4+f2U7rJozt8NJEPeK3X8S5r8xbzql7VfhFVNr3obsMSXA7k12HRvtj1N/8VU1LLjMmODz5XmI86hLlNGpukfegJ+8v/UPofWletuGxBjdXXIqbj+v630NDJ2bw5Oa6m+JhMfPHqNk+6Z0JHiU2JBn9lxbaXwP5bqrrTGpGLhJ2NmRODIpLAdU2t+fC4yqy9H44SxiRdx4cjxB8K6SKaSQMl73PVYWGrmpjk4HCo2HDGMkkkufeLZHLh0HSueIGWXb3pHcL1Y+8fLdV34jRwfM2Pjn+VaoNBqvugDwy/KhPgnXOqZDFWEAZdlWmE1NxGJMZjS2y4O090S2452ucjwB3VZer+qceGs578vxHct9+yOHK+/w3VKxLYW32517icUI42kf3UVmbwUEn5A0RFStjsTqQg6ivkm0GgKr32kaalxWIj0JhGs0lmxDjcqW2tk24bPeYcbqvE006B0LHhYEw8IsiDzZuLNzJOdVh7PZu0x36dOx28U8pHIe9sj1BAH3Vq0ZNMRqD3hYAknMgAZkm3hVp6qlo4CksfjkiwxklYKoK5n8QIHMnI5DlXuE1gikVTGwINrZkX9RVPax6xyYuS7EiNckS+SrzI3FjxP5VzYPTEkfum43Z8uXUdDXAIvquiDwrwfTaoQGNidwGbHwXefKorWfB/pERZkIjMbKSynIbStci20vunO2WRrLVTEhcJG7ZyOiF24t3Ra7HM2FqlotIgn8wf5V6HEG6hbcWK+b9MaPUO8W0HVTYMpDA5XDAjLjY2y31Y3s40gZo/wDZGO7xWMS4WS+bRbrIxzumeXIMCLLUnrj7LkxEomwpSCR2tIpBEbA73AX3XG+wyboczFa76NXR8GCxcJZnwEqLtWttxtlLtAbgzcOG2Rxrt7muN1zGHM06bFbNPavSYZu93oye64GR6EfZbpx4dIuridElSxAeNxuOYZTYj5WNIGsuqLQXliu8W8je0fjzXrw486XzU+XvN2Wnw/FRJaObfql2mPQ2sF7RynPcGPHo3XrS3RQzHlhuE2qaaOoZld8inPTeg48THsPcHPZdcmQkZ2PI8RuPGkXHs+BXs5Bssi/qmW+xKBkNk8DnmpzHXfTFojWAoNiW5Xgd5Xx5j6VPzwRYiPZYLJG3A5g/yPzFGOZFUtAespNBNRvNueeFSceK7VgHF3Y5MMjtE77+Jp2g7ibCgC9to/aawsNo8ayxPs3aOZZcKQ6g/s5CVIJHBwDffxAPjTBob2dyOwfGuoT+wiJs3SSQ2JH3VtfnVFZQmV4ZEbM31P8ApU01UIml0gu7jT/az9nmjCzyY0+6V7GL7w2ryMOhZVUc9hq4NbdJ9tiCFN0j7i8iftH1y8FFNutGllwsAjjsrMNhAAAEUWBIA3ADIdbcqrirJssbBC3YJthFOZHuqX87Io2WNlQXdiFUc2YhVHqRRTP7O9D9tiu3I7mHzHIysO6P8Kkt4stDxtzOsnVXOIYi5WTojR6wQxwLujRVvzsMz5m586K7AKKaLD3vqvaiNZtBjFQNHuYd5DyYbvI7j41L14a8IuLLpjyxwc3cKhpYirFWBDKSCDvBBsRWFWFr/qvtA4uId4D9YBxA+0OoG/p4VXtLJGFhstrSVLaiPMN+QpXQGmOwezfs297p94f1up6RwQCDcHMHnVYVN6v6wdl+rkzj4H4P/rpRdLUZe47ZJ8Ywvtf5oh3uR1/6ncGshWlJAQCDcHMEbjWwGmax3ktgNQuvchGjMYR/YSD1Fj8jUxeo7WfBGbBYmEb3hkA/Fskr8wK8K6adQq21N0Ttfo5IyhhSQ/iYbSfNr/4asoydpGYpCWjdSrLzBFju4jeOopH9mLbWHDNY7cShTe5HZFlZT6g+ANNcD7LbB3XrxzWkaIqIkeIbqsNNaKbDTPC2eycmG5lPusPEfO9acFgJJm2IUaRuSgt623edWdj9Gxyy7UkavsIAtxfNmYnxtsjfzNSOHxzxrsqQq8gAo9ABahLFXnRcGHAjRImBVo0RGB4MqgH6V0wzWNxRi7SC5AD8G/I8xStpjXLDYVjG7O8q2uka7rgEAyPZRkRu2q6C51Vj4PF7WfJW+X+lK2vUQfAYhDxikPmqFh8wKr+P2tznFROFWLDKdlox3tpGyZnc2JYDMWsARuzNNXtG0ts4Gawv2idmv+Owv8/nXhXSdNS5y+jsG53nDQX/AP5qPyqarg0Hgeww0EHGKGND4qiqfmDXdRCFO6TtZNSr3lwwz3tENx6x8vw+nIpVquel/WTVNcReSOyTc/sv0br971vwCmp83ebun2H4qY7RzbdeireujCY94jtI1uY4HxHGsMThmjcxupVl3g/1mOoyrVS/VpWq7kreoKsrVrTcM4soCSgZqc/NSd4+Y48zJ6R0gkEZlc2A9SeAA4k1UkcpUhlJDA3BBsQehrs0ppqXEFe1a+yLAAWF+JtzPOjW1Vm67rPyYIDMC09zlYaU0k08rSvvO4cFA3AeFclFeO4AJJsBmTyoIkk3Wga1sbco0AWSozMqIu07sFRfiY7h4cSeABNXPq3oNcJh0gB2iM3bdtu2bN5ndyAA4Ur+zrVYqP02ZSHdbRKRYxxn7RHBny8FsOJp8AphBHlFzuspiVX278rfCF7RRRV6VooooqKLFhVZ666n9iTiIR+qJuyj92TxH3fp4VZ1YSICCDmDlauHsDxYommqX0787fmFQtFOWt2oxivPhwWj3sgzMfVRxXpvHhuTQaWvYWGxWxpqmOobmZ8wpTQ+nngOye9HxXl1U8PDd9ac8Dj0lXaRrjjzHQjhVcVtw2JaNgyMVI4j+s/OiIaos0OoSyvwiOo77NHexVmA1mDSvo3W9T3Zhsn4hmvmN48r0xQTq4DKQwPEG4pmyRrxdpWPqKSanNpG2+31VYYOFtH6Tlwd9mKZu3wxO4E32k9NpSOOwOdTemNd8JC2zLJ2UgAJTZdiOWaqQdxsfCprXLVRcfBsX2JoztwyZ3R/EZ2NhfwBGYqiNdp5zOExUfZzxIEc8JLElXA3Zg7xkeFq4N2nTZWMcHt13Vz6v65QY0P2BN0NmVhstY7mAue6Tl5Z8KmO26V81aK0tJhpVmhYq67jvBHEEHIg8jVz6kaxPpCJ5DHsNGVUna7rEgk7N8xYAXBv7wzqsvczZW2TVNKLbszkPGqK1lxna4ueTeGkax6A7I+QFXcuj2+0yqOmZ9TYfI0qaX9mWFJLxySRfdycX6bXe+ZrgSFxuVLKv9WtBnFTrH9i42j03n5A1Zy6OXF6RgwSAmHB7M+IN7gso/URH625E8q58Dg1wSrhcGvb42Vbqpt3AbXklIyRBlvzNgB0fNUtWlwUHZhu0ldjJNKd8sh3noBuA4DqTVoGYrhzrDzU7evaxFeirVQsq9rGubH6UigXalcLyB3nwUZmvCbbrtrS42aLlc+m9AR4pLPkwHdcb1/mOn0OdVrpTRj4eQxSWuM7g3BB3EcR4HOmHTGvbtdIBsL8Z98+A3L8z4UqMxJJJJJzJOZPiaW1D2O23WtwqmqIR/IbN6fuy8oorGSUKCzGwHGhE8JA1KyJpp1G1POJZcXOtoFIaNCP2xG52HwA7h9o57gL7NUdQWnIxGLUrELFIWFmk5NKOC8QnH7XKrORbZUbDDbVyzWIYjn/AIojpyV6or2iii0iRRRRUURRRRUURRRRUUXhFJus+oKzEy4e0cpzKnJHP/QeoyPEZ3pzry1cuaHCxVsUr4nZmGxVE4zBvE5jlUo43g8uY4MOouK01d+ltCxYlNiZAw4cCp5qwzU+FV/pv2cSx3bDntk+E2WQeByV/wDKfGg305HhWjpsWY/uy6HrwlCt2GxbxnaRip6Hf4jcfOtUilWKMCrDerAqw8VOdeUPq0puckrdbEfVMWD1zdcpFD9R3T/I/Ks9NLo/SMYjxI2WHuuRsOhPwuLi3Q3B5UtUUQ2qeNDqlU2DU0hu0Fp8vwoDSfsemRi+EePGR8FDrHJ6X2T5Hyrs0FpDFaPj7D/ZuLUbRYkAvcmwvfs7bgOPCpQV0RaSlX3ZZB4O386s+JadwgnYI8eF9/ULVDrXjJcotH4xj95ezHmxXKu3CapaTxZviZEwUR3rGe1mI5bdyF8QfKhdY8QP3z+dj9RWf/5Nif7ZvRP+2uhURjgqg4NUcOb7/hO2r2rOHwUfZ4dLbVtpydqSQji7nM+G4cBUuKq99YsSf3z+Rt9K5ZsdI/vyO3izH6muvjGjYLxuAynxPHuVaWI0pFH78iL4sL+m+ojF69wL7gaQ9Bsj1b+VV6BXtUuq3HYI+LAom+NxPsmDH68TyZJaIfdzb+I/kBUBLIWJZiSTvJJJPiTWNFDOe525TeGmihFo2gIorxG2nEaK0kh3IgLt6DcOpsKbNCezSaWzYpuwT+zQhpT+J/dTwW56iumROcqp66GAd469ErYWF5pOxgRpZT9lfsjm7HJB1NWPqr7PEgKz4kiacZqB+yiP3Afeb77eQFM2idCw4aMRQRrGu+wGZPNic2PU513UbHCGa8rNVeIST6bDovBXtFFXJciiiiooiiiiooiiiiooiiiiooiiiiooivLV7RUUXDpPQ0OIXZmjWQDdcZr+Fhmp6gik/SfsuU54aYp9yQdovkwsw89qn6iuXMa7cK6KeSI3Y4hU1j9T8ZDfagZx8UREo/hFn/y1CPKFOy3db4WBRv4Wsav8itOIwaSDZkRXHJgGHoaodTNOyaRYxK3xgH2VE0VbeJ1BwLm/6OiH+7LRf8sgVG4j2XYWxKyYhOgkDf8AMVqqNMeCjG4zGd2lVtRTLpLUxIr7M0x8ey/KKon/AGIP7WT/AHf/AGVx8O5EjFIiNiuCimbR2pKSW2p5xu3dkP8A2qY8P7K8LYFnxD9DLsj/AHarXQp3FVvxeJvBVbE1qjxKsdlLyN8MYMh9EBq38L7P8AhuMMjHnJtS/wDMJqdw+ESMbKKqDkoCj0FWCm6lCPxo/wCDfqqewGp+Nm93DmIfFOwj/wAgu/yFM+jfZSuRxUzSfcj/AFKebXLt6in+1e1c2FjeEtlxCeXQusPJcOi9DQ4ZOzgiSJeSgC/Unex6m9dtq9oq1Ak33RRRRUURRRRUURRRRUURRRRUU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http://www.st-marys-jun.hants.sch.uk/_files/images/Links/CFB3CC3D6029AB8CE57B6C95BF84964D.jpg"/>
          <p:cNvPicPr>
            <a:picLocks noChangeAspect="1" noChangeArrowheads="1"/>
          </p:cNvPicPr>
          <p:nvPr/>
        </p:nvPicPr>
        <p:blipFill>
          <a:blip r:embed="rId3" cstate="print"/>
          <a:srcRect/>
          <a:stretch>
            <a:fillRect/>
          </a:stretch>
        </p:blipFill>
        <p:spPr bwMode="auto">
          <a:xfrm>
            <a:off x="914400" y="2057400"/>
            <a:ext cx="2133600" cy="1759035"/>
          </a:xfrm>
          <a:prstGeom prst="rect">
            <a:avLst/>
          </a:prstGeom>
          <a:noFill/>
        </p:spPr>
      </p:pic>
      <p:pic>
        <p:nvPicPr>
          <p:cNvPr id="20490" name="Picture 10" descr="http://ec2.images-amazon.com/images/I/21EIo66WyUL._AA300_.jpg"/>
          <p:cNvPicPr>
            <a:picLocks noChangeAspect="1" noChangeArrowheads="1"/>
          </p:cNvPicPr>
          <p:nvPr/>
        </p:nvPicPr>
        <p:blipFill>
          <a:blip r:embed="rId4" cstate="print"/>
          <a:srcRect/>
          <a:stretch>
            <a:fillRect/>
          </a:stretch>
        </p:blipFill>
        <p:spPr bwMode="auto">
          <a:xfrm>
            <a:off x="6096000" y="4572000"/>
            <a:ext cx="2057400" cy="2057400"/>
          </a:xfrm>
          <a:prstGeom prst="rect">
            <a:avLst/>
          </a:prstGeom>
          <a:noFill/>
        </p:spPr>
      </p:pic>
      <p:pic>
        <p:nvPicPr>
          <p:cNvPr id="20492" name="Picture 12" descr="http://photos2.demandstudios.com/dm-resize/photos.demandstudios.com%2F91%2F219%2Ffotolia_10509432_XS.jpg?w=400&amp;h=10000&amp;keep_ratio=1"/>
          <p:cNvPicPr>
            <a:picLocks noChangeAspect="1" noChangeArrowheads="1"/>
          </p:cNvPicPr>
          <p:nvPr/>
        </p:nvPicPr>
        <p:blipFill>
          <a:blip r:embed="rId5" cstate="print"/>
          <a:srcRect/>
          <a:stretch>
            <a:fillRect/>
          </a:stretch>
        </p:blipFill>
        <p:spPr bwMode="auto">
          <a:xfrm>
            <a:off x="6019800" y="2286000"/>
            <a:ext cx="2133600" cy="1418845"/>
          </a:xfrm>
          <a:prstGeom prst="rect">
            <a:avLst/>
          </a:prstGeom>
          <a:noFill/>
        </p:spPr>
      </p:pic>
      <p:sp>
        <p:nvSpPr>
          <p:cNvPr id="10" name="Rectangle 9"/>
          <p:cNvSpPr/>
          <p:nvPr/>
        </p:nvSpPr>
        <p:spPr>
          <a:xfrm>
            <a:off x="228600" y="1676400"/>
            <a:ext cx="4370107" cy="369332"/>
          </a:xfrm>
          <a:prstGeom prst="rect">
            <a:avLst/>
          </a:prstGeom>
        </p:spPr>
        <p:txBody>
          <a:bodyPr wrap="none">
            <a:spAutoFit/>
          </a:bodyPr>
          <a:lstStyle/>
          <a:p>
            <a:r>
              <a:rPr lang="en-US" dirty="0" smtClean="0"/>
              <a:t>Avoid participation in contact sports</a:t>
            </a:r>
          </a:p>
        </p:txBody>
      </p:sp>
      <p:sp>
        <p:nvSpPr>
          <p:cNvPr id="11" name="Rectangle 10"/>
          <p:cNvSpPr/>
          <p:nvPr/>
        </p:nvSpPr>
        <p:spPr>
          <a:xfrm>
            <a:off x="5334000" y="1752600"/>
            <a:ext cx="3268844" cy="369332"/>
          </a:xfrm>
          <a:prstGeom prst="rect">
            <a:avLst/>
          </a:prstGeom>
        </p:spPr>
        <p:txBody>
          <a:bodyPr wrap="none">
            <a:spAutoFit/>
          </a:bodyPr>
          <a:lstStyle/>
          <a:p>
            <a:r>
              <a:rPr lang="en-US" dirty="0" smtClean="0"/>
              <a:t>Soft food for up to 2 weeks</a:t>
            </a:r>
          </a:p>
        </p:txBody>
      </p:sp>
      <p:sp>
        <p:nvSpPr>
          <p:cNvPr id="12" name="Rectangle 11"/>
          <p:cNvSpPr/>
          <p:nvPr/>
        </p:nvSpPr>
        <p:spPr>
          <a:xfrm>
            <a:off x="228600" y="3962400"/>
            <a:ext cx="4343400" cy="646331"/>
          </a:xfrm>
          <a:prstGeom prst="rect">
            <a:avLst/>
          </a:prstGeom>
        </p:spPr>
        <p:txBody>
          <a:bodyPr wrap="square">
            <a:spAutoFit/>
          </a:bodyPr>
          <a:lstStyle/>
          <a:p>
            <a:r>
              <a:rPr lang="en-US" dirty="0" smtClean="0"/>
              <a:t>Brush teeth with a soft toothbrush after each meal</a:t>
            </a:r>
          </a:p>
        </p:txBody>
      </p:sp>
      <p:sp>
        <p:nvSpPr>
          <p:cNvPr id="13" name="Rectangle 12"/>
          <p:cNvSpPr/>
          <p:nvPr/>
        </p:nvSpPr>
        <p:spPr>
          <a:xfrm>
            <a:off x="4876800" y="3810000"/>
            <a:ext cx="4267200" cy="646331"/>
          </a:xfrm>
          <a:prstGeom prst="rect">
            <a:avLst/>
          </a:prstGeom>
        </p:spPr>
        <p:txBody>
          <a:bodyPr wrap="square">
            <a:spAutoFit/>
          </a:bodyPr>
          <a:lstStyle/>
          <a:p>
            <a:r>
              <a:rPr lang="en-US" dirty="0" smtClean="0"/>
              <a:t>Use a </a:t>
            </a:r>
            <a:r>
              <a:rPr lang="en-US" dirty="0" err="1" smtClean="0"/>
              <a:t>chlorhexidine</a:t>
            </a:r>
            <a:r>
              <a:rPr lang="en-US" dirty="0" smtClean="0"/>
              <a:t> (0.1 %) mouth rinse twice a day for 1 week.</a:t>
            </a: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0"/>
            <a:ext cx="8458200" cy="3831818"/>
          </a:xfrm>
          <a:prstGeom prst="rect">
            <a:avLst/>
          </a:prstGeom>
        </p:spPr>
        <p:txBody>
          <a:bodyPr wrap="square">
            <a:spAutoFit/>
          </a:bodyPr>
          <a:lstStyle/>
          <a:p>
            <a:pPr marL="287338" indent="-287338">
              <a:lnSpc>
                <a:spcPct val="150000"/>
              </a:lnSpc>
              <a:buFont typeface="Wingdings" pitchFamily="2" charset="2"/>
              <a:buChar char="v"/>
            </a:pPr>
            <a:r>
              <a:rPr lang="en-US" dirty="0" smtClean="0"/>
              <a:t>Root canal treatment 7-10 days after replantation. Place calcium  hydroxide as an intra-canal medicament for up to 1 month followed by root canal filling with an acceptable material. </a:t>
            </a:r>
          </a:p>
          <a:p>
            <a:pPr marL="287338" indent="-287338">
              <a:lnSpc>
                <a:spcPct val="150000"/>
              </a:lnSpc>
              <a:buFont typeface="Wingdings" pitchFamily="2" charset="2"/>
              <a:buChar char="v"/>
            </a:pPr>
            <a:r>
              <a:rPr lang="en-US" dirty="0" smtClean="0"/>
              <a:t>Alternatively an antibiotic-corticosteroid paste may be placed immediately or shortly following replantation and left for at least 2 weeks.</a:t>
            </a:r>
          </a:p>
          <a:p>
            <a:pPr>
              <a:lnSpc>
                <a:spcPct val="150000"/>
              </a:lnSpc>
              <a:buFont typeface="Wingdings" pitchFamily="2" charset="2"/>
              <a:buChar char="v"/>
            </a:pPr>
            <a:r>
              <a:rPr lang="en-US" dirty="0" smtClean="0"/>
              <a:t> Splint removal and clinical and radiographic  follow-up after 2 weeks.</a:t>
            </a:r>
          </a:p>
          <a:p>
            <a:pPr marL="287338" indent="-287338">
              <a:lnSpc>
                <a:spcPct val="150000"/>
              </a:lnSpc>
              <a:buFont typeface="Wingdings" pitchFamily="2" charset="2"/>
              <a:buChar char="v"/>
            </a:pPr>
            <a:r>
              <a:rPr lang="en-US" dirty="0" smtClean="0"/>
              <a:t>Clinical and radiographic follow-up after 4 weeks, 3 months, 6 months,  1  year and then yearly thereafter.</a:t>
            </a:r>
          </a:p>
        </p:txBody>
      </p:sp>
      <p:pic>
        <p:nvPicPr>
          <p:cNvPr id="20482" name="Picture 2" descr="http://1.bp.blogspot.com/-C8UEFPkIoFw/T6E2OCvOmtI/AAAAAAAAA2c/96kgAcGsnAQ/s1600/R5.jpg"/>
          <p:cNvPicPr>
            <a:picLocks noChangeAspect="1" noChangeArrowheads="1"/>
          </p:cNvPicPr>
          <p:nvPr/>
        </p:nvPicPr>
        <p:blipFill>
          <a:blip r:embed="rId2" cstate="print"/>
          <a:srcRect/>
          <a:stretch>
            <a:fillRect/>
          </a:stretch>
        </p:blipFill>
        <p:spPr bwMode="auto">
          <a:xfrm>
            <a:off x="7391400" y="0"/>
            <a:ext cx="1752600" cy="2336800"/>
          </a:xfrm>
          <a:prstGeom prst="rect">
            <a:avLst/>
          </a:prstGeom>
          <a:noFill/>
        </p:spPr>
      </p:pic>
      <p:sp>
        <p:nvSpPr>
          <p:cNvPr id="5" name="Title 1"/>
          <p:cNvSpPr txBox="1">
            <a:spLocks/>
          </p:cNvSpPr>
          <p:nvPr/>
        </p:nvSpPr>
        <p:spPr>
          <a:xfrm>
            <a:off x="3124200" y="609600"/>
            <a:ext cx="1981200" cy="658906"/>
          </a:xfrm>
          <a:prstGeom prst="rect">
            <a:avLst/>
          </a:prstGeom>
          <a:effectLst>
            <a:outerShdw blurRad="50800" dist="50800" dir="5400000" algn="ctr" rotWithShape="0">
              <a:srgbClr val="FF0000"/>
            </a:outerShdw>
          </a:effectLst>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innerShdw blurRad="38100">
                    <a:srgbClr val="C00000"/>
                  </a:innerShdw>
                </a:effectLst>
                <a:uLnTx/>
                <a:uFillTx/>
                <a:latin typeface="+mj-lt"/>
                <a:ea typeface="+mj-ea"/>
                <a:cs typeface="+mj-cs"/>
              </a:rPr>
              <a:t>Follow-up</a:t>
            </a:r>
            <a:endParaRPr kumimoji="0" lang="en-US" sz="6600" b="1" i="0" u="none" strike="noStrike" kern="1200" cap="none" spc="0" normalizeH="0" baseline="0" noProof="0" dirty="0">
              <a:ln>
                <a:noFill/>
              </a:ln>
              <a:solidFill>
                <a:schemeClr val="tx1">
                  <a:alpha val="90000"/>
                </a:schemeClr>
              </a:solidFill>
              <a:effectLst>
                <a:innerShdw blurRad="38100">
                  <a:schemeClr val="tx1">
                    <a:lumMod val="85000"/>
                  </a:schemeClr>
                </a:innerShdw>
              </a:effectLst>
              <a:uLnTx/>
              <a:uFillTx/>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752600"/>
            <a:ext cx="6248400" cy="4495800"/>
          </a:xfrm>
        </p:spPr>
        <p:txBody>
          <a:bodyPr>
            <a:normAutofit lnSpcReduction="10000"/>
          </a:bodyPr>
          <a:lstStyle/>
          <a:p>
            <a:pPr algn="just">
              <a:lnSpc>
                <a:spcPct val="200000"/>
              </a:lnSpc>
            </a:pPr>
            <a:r>
              <a:rPr lang="en-US" sz="2000" b="1" dirty="0" smtClean="0">
                <a:latin typeface="Times New Roman" pitchFamily="18" charset="0"/>
                <a:cs typeface="Times New Roman" pitchFamily="18" charset="0"/>
              </a:rPr>
              <a:t>Ankylosis is unavoidable after delayed replantation and must be taken into consideration. In children and adolescents </a:t>
            </a:r>
            <a:r>
              <a:rPr lang="en-US" sz="2000" b="1" dirty="0" err="1" smtClean="0">
                <a:latin typeface="Times New Roman" pitchFamily="18" charset="0"/>
                <a:cs typeface="Times New Roman" pitchFamily="18" charset="0"/>
              </a:rPr>
              <a:t>ankylosis</a:t>
            </a:r>
            <a:r>
              <a:rPr lang="en-US" sz="2000" b="1" dirty="0" smtClean="0">
                <a:latin typeface="Times New Roman" pitchFamily="18" charset="0"/>
                <a:cs typeface="Times New Roman" pitchFamily="18" charset="0"/>
              </a:rPr>
              <a:t> is frequently associated with </a:t>
            </a:r>
            <a:r>
              <a:rPr lang="en-US" sz="2000" b="1" dirty="0" err="1" smtClean="0">
                <a:latin typeface="Times New Roman" pitchFamily="18" charset="0"/>
                <a:cs typeface="Times New Roman" pitchFamily="18" charset="0"/>
              </a:rPr>
              <a:t>infraposition</a:t>
            </a:r>
            <a:r>
              <a:rPr lang="en-US" sz="2000" b="1" dirty="0" smtClean="0">
                <a:latin typeface="Times New Roman" pitchFamily="18" charset="0"/>
                <a:cs typeface="Times New Roman" pitchFamily="18" charset="0"/>
              </a:rPr>
              <a:t>.</a:t>
            </a:r>
          </a:p>
          <a:p>
            <a:pPr algn="just">
              <a:lnSpc>
                <a:spcPct val="200000"/>
              </a:lnSpc>
            </a:pPr>
            <a:r>
              <a:rPr lang="en-US" sz="2000" b="1" dirty="0" smtClean="0">
                <a:latin typeface="Times New Roman" pitchFamily="18" charset="0"/>
                <a:cs typeface="Times New Roman" pitchFamily="18" charset="0"/>
              </a:rPr>
              <a:t>Careful follow-up is required and good communication is necessary to ensure the patient and guardian of this likely outcome. </a:t>
            </a:r>
          </a:p>
        </p:txBody>
      </p:sp>
      <p:sp>
        <p:nvSpPr>
          <p:cNvPr id="4" name="Title 1"/>
          <p:cNvSpPr txBox="1">
            <a:spLocks/>
          </p:cNvSpPr>
          <p:nvPr/>
        </p:nvSpPr>
        <p:spPr>
          <a:xfrm>
            <a:off x="304800" y="685800"/>
            <a:ext cx="2133600" cy="582706"/>
          </a:xfrm>
          <a:prstGeom prst="rect">
            <a:avLst/>
          </a:prstGeom>
          <a:effectLst>
            <a:outerShdw blurRad="50800" dist="50800" dir="5400000" algn="ctr" rotWithShape="0">
              <a:srgbClr val="FF0000"/>
            </a:outerShdw>
          </a:effectLst>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innerShdw blurRad="38100">
                    <a:srgbClr val="C00000"/>
                  </a:innerShdw>
                </a:effectLst>
                <a:uLnTx/>
                <a:uFillTx/>
                <a:latin typeface="+mj-lt"/>
                <a:ea typeface="+mj-ea"/>
                <a:cs typeface="+mj-cs"/>
              </a:rPr>
              <a:t>Follow-up</a:t>
            </a:r>
            <a:endParaRPr kumimoji="0" lang="en-US" sz="5400" b="1" i="0" u="none" strike="noStrike" kern="1200" cap="none" spc="0" normalizeH="0" baseline="0" noProof="0" dirty="0">
              <a:ln>
                <a:noFill/>
              </a:ln>
              <a:solidFill>
                <a:schemeClr val="tx1">
                  <a:alpha val="90000"/>
                </a:schemeClr>
              </a:solidFill>
              <a:effectLst>
                <a:innerShdw blurRad="38100">
                  <a:schemeClr val="tx1">
                    <a:lumMod val="85000"/>
                  </a:schemeClr>
                </a:innerShdw>
              </a:effectLst>
              <a:uLnTx/>
              <a:uFillTx/>
              <a:latin typeface="+mj-lt"/>
              <a:ea typeface="+mj-ea"/>
              <a:cs typeface="+mj-cs"/>
            </a:endParaRPr>
          </a:p>
        </p:txBody>
      </p:sp>
      <p:pic>
        <p:nvPicPr>
          <p:cNvPr id="12290" name="Picture 2" descr="http://www.endodontics.ca/wp-content/uploads/2008/04/gandyc20mar07.jpg"/>
          <p:cNvPicPr>
            <a:picLocks noChangeAspect="1" noChangeArrowheads="1"/>
          </p:cNvPicPr>
          <p:nvPr/>
        </p:nvPicPr>
        <p:blipFill>
          <a:blip r:embed="rId2"/>
          <a:srcRect/>
          <a:stretch>
            <a:fillRect/>
          </a:stretch>
        </p:blipFill>
        <p:spPr bwMode="auto">
          <a:xfrm>
            <a:off x="6781800" y="2133600"/>
            <a:ext cx="2133600" cy="3283777"/>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99294" cy="506506"/>
          </a:xfrm>
          <a:effectLst>
            <a:outerShdw blurRad="50800" dist="50800" dir="5400000" algn="ctr" rotWithShape="0">
              <a:srgbClr val="FF0000"/>
            </a:outerShdw>
          </a:effectLst>
        </p:spPr>
        <p:txBody>
          <a:bodyPr/>
          <a:lstStyle/>
          <a:p>
            <a:pPr algn="ctr"/>
            <a:r>
              <a:rPr lang="en-US" sz="4000" dirty="0" smtClean="0">
                <a:solidFill>
                  <a:srgbClr val="FFFF00"/>
                </a:solidFill>
              </a:rPr>
              <a:t>Etiology</a:t>
            </a:r>
            <a:r>
              <a:rPr lang="en-US" dirty="0" smtClean="0"/>
              <a:t> </a:t>
            </a:r>
            <a:endParaRPr lang="en-US" dirty="0"/>
          </a:p>
        </p:txBody>
      </p:sp>
      <p:sp>
        <p:nvSpPr>
          <p:cNvPr id="3" name="Content Placeholder 2"/>
          <p:cNvSpPr>
            <a:spLocks noGrp="1"/>
          </p:cNvSpPr>
          <p:nvPr>
            <p:ph idx="1"/>
          </p:nvPr>
        </p:nvSpPr>
        <p:spPr>
          <a:xfrm>
            <a:off x="304800" y="1447800"/>
            <a:ext cx="8610600" cy="4953000"/>
          </a:xfrm>
          <a:effectLst/>
        </p:spPr>
        <p:txBody>
          <a:bodyPr>
            <a:normAutofit/>
          </a:bodyPr>
          <a:lstStyle/>
          <a:p>
            <a:pPr algn="just">
              <a:buClr>
                <a:srgbClr val="00B0F0"/>
              </a:buClr>
            </a:pPr>
            <a:r>
              <a:rPr lang="en-US" sz="2800" dirty="0" smtClean="0"/>
              <a:t>Most accident prone age is between 2 &amp; 4 years for the primary dentition &amp; 7 &amp; 10 years for the permanent dentition</a:t>
            </a:r>
          </a:p>
          <a:p>
            <a:pPr algn="just">
              <a:buClr>
                <a:srgbClr val="00B0F0"/>
              </a:buClr>
            </a:pPr>
            <a:endParaRPr lang="en-US" sz="2800" dirty="0" smtClean="0"/>
          </a:p>
        </p:txBody>
      </p:sp>
      <p:sp>
        <p:nvSpPr>
          <p:cNvPr id="4" name="Rectangle 3"/>
          <p:cNvSpPr txBox="1">
            <a:spLocks noChangeArrowheads="1"/>
          </p:cNvSpPr>
          <p:nvPr/>
        </p:nvSpPr>
        <p:spPr>
          <a:xfrm>
            <a:off x="685800" y="3124200"/>
            <a:ext cx="3581400" cy="3352800"/>
          </a:xfrm>
          <a:prstGeom prst="rect">
            <a:avLst/>
          </a:prstGeom>
          <a:noFill/>
          <a:effectLst>
            <a:outerShdw blurRad="50800" dist="50800" dir="5400000" algn="ctr" rotWithShape="0">
              <a:srgbClr val="BB052C"/>
            </a:outerShdw>
          </a:effectLst>
        </p:spPr>
        <p:txBody>
          <a:bodyPr vert="horz" lIns="91440" tIns="45720" rIns="91440" bIns="45720" rtlCol="0">
            <a:normAutofit/>
          </a:bodyPr>
          <a:lstStyle/>
          <a:p>
            <a:pPr marL="342900" indent="-342900">
              <a:spcBef>
                <a:spcPts val="1800"/>
              </a:spcBef>
            </a:pPr>
            <a:r>
              <a:rPr lang="en-US" sz="2000" b="1" dirty="0" smtClean="0">
                <a:solidFill>
                  <a:srgbClr val="00B0F0"/>
                </a:solidFill>
              </a:rPr>
              <a:t>Pre-School Child:</a:t>
            </a:r>
          </a:p>
          <a:p>
            <a:pPr marL="342900" indent="-342900">
              <a:spcBef>
                <a:spcPts val="1800"/>
              </a:spcBef>
              <a:buFont typeface="Wingdings" pitchFamily="2" charset="2"/>
              <a:buChar char=""/>
            </a:pPr>
            <a:r>
              <a:rPr lang="en-US" sz="2000" dirty="0" smtClean="0"/>
              <a:t>Fall injuries.</a:t>
            </a:r>
          </a:p>
          <a:p>
            <a:pPr marL="342900" indent="-342900">
              <a:spcBef>
                <a:spcPts val="1800"/>
              </a:spcBef>
              <a:buFont typeface="Wingdings" pitchFamily="2" charset="2"/>
              <a:buChar char=""/>
            </a:pPr>
            <a:r>
              <a:rPr lang="en-US" sz="2000" dirty="0" smtClean="0"/>
              <a:t>Child abuse.</a:t>
            </a:r>
          </a:p>
          <a:p>
            <a:pPr marL="342900" indent="-342900">
              <a:spcBef>
                <a:spcPts val="1800"/>
              </a:spcBef>
              <a:buFont typeface="Wingdings" pitchFamily="2" charset="2"/>
              <a:buChar char=""/>
            </a:pPr>
            <a:r>
              <a:rPr lang="en-US" sz="2000" dirty="0" smtClean="0"/>
              <a:t>Injury during play.</a:t>
            </a:r>
          </a:p>
          <a:p>
            <a:pPr marL="342900" indent="-342900">
              <a:spcBef>
                <a:spcPts val="1800"/>
              </a:spcBef>
              <a:buFont typeface="Wingdings" pitchFamily="2" charset="2"/>
              <a:buChar char=""/>
            </a:pPr>
            <a:r>
              <a:rPr lang="en-US" sz="2000" dirty="0" smtClean="0"/>
              <a:t>Seizures.</a:t>
            </a:r>
          </a:p>
          <a:p>
            <a:pPr marL="342900" indent="-342900">
              <a:spcBef>
                <a:spcPts val="1800"/>
              </a:spcBef>
            </a:pPr>
            <a:endParaRPr lang="en-US" sz="2000" dirty="0" smtClean="0"/>
          </a:p>
        </p:txBody>
      </p:sp>
      <p:sp>
        <p:nvSpPr>
          <p:cNvPr id="5" name="Rectangle 4"/>
          <p:cNvSpPr txBox="1">
            <a:spLocks noChangeArrowheads="1"/>
          </p:cNvSpPr>
          <p:nvPr/>
        </p:nvSpPr>
        <p:spPr>
          <a:xfrm>
            <a:off x="4914900" y="3124200"/>
            <a:ext cx="3771900" cy="3657600"/>
          </a:xfrm>
          <a:prstGeom prst="rect">
            <a:avLst/>
          </a:prstGeom>
          <a:effectLst>
            <a:outerShdw blurRad="50800" dist="50800" dir="5400000" algn="ctr" rotWithShape="0">
              <a:srgbClr val="DD0000"/>
            </a:outerShdw>
          </a:effectLst>
        </p:spPr>
        <p:txBody>
          <a:bodyPr/>
          <a:lstStyle/>
          <a:p>
            <a:pPr marL="342900" marR="0" lvl="0" indent="-342900" algn="l" defTabSz="914400" rtl="0" eaLnBrk="1" fontAlgn="auto" latinLnBrk="0" hangingPunct="1">
              <a:lnSpc>
                <a:spcPct val="100000"/>
              </a:lnSpc>
              <a:spcBef>
                <a:spcPts val="1800"/>
              </a:spcBef>
              <a:spcAft>
                <a:spcPts val="0"/>
              </a:spcAft>
              <a:buClrTx/>
              <a:buSzTx/>
              <a:tabLst/>
              <a:defRPr/>
            </a:pPr>
            <a:r>
              <a:rPr kumimoji="0" lang="en-US" sz="2000" b="1" i="0" u="none" strike="noStrike" kern="1200" cap="none" spc="0" normalizeH="0" baseline="0" noProof="0" dirty="0" smtClean="0">
                <a:ln>
                  <a:noFill/>
                </a:ln>
                <a:solidFill>
                  <a:srgbClr val="00B0F0"/>
                </a:solidFill>
                <a:effectLst/>
                <a:uLnTx/>
                <a:uFillTx/>
                <a:latin typeface="+mn-lt"/>
                <a:ea typeface="+mn-ea"/>
                <a:cs typeface="+mn-cs"/>
              </a:rPr>
              <a:t>School Age:</a:t>
            </a:r>
          </a:p>
          <a:p>
            <a:pPr marL="342900" marR="0" lvl="0" indent="-342900" algn="l" defTabSz="914400" rtl="0" eaLnBrk="1" fontAlgn="auto" latinLnBrk="0" hangingPunct="1">
              <a:lnSpc>
                <a:spcPct val="100000"/>
              </a:lnSpc>
              <a:spcBef>
                <a:spcPts val="1800"/>
              </a:spcBef>
              <a:spcAft>
                <a:spcPts val="0"/>
              </a:spcAft>
              <a:buClrTx/>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Athletic injuries.</a:t>
            </a:r>
          </a:p>
          <a:p>
            <a:pPr marL="342900" marR="0" lvl="0" indent="-342900" algn="l" defTabSz="914400" rtl="0" eaLnBrk="1" fontAlgn="auto" latinLnBrk="0" hangingPunct="1">
              <a:lnSpc>
                <a:spcPct val="100000"/>
              </a:lnSpc>
              <a:spcBef>
                <a:spcPts val="1800"/>
              </a:spcBef>
              <a:spcAft>
                <a:spcPts val="0"/>
              </a:spcAft>
              <a:buClrTx/>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Fighting.</a:t>
            </a:r>
          </a:p>
          <a:p>
            <a:pPr marL="342900" marR="0" lvl="0" indent="-342900" algn="l" defTabSz="914400" rtl="0" eaLnBrk="1" fontAlgn="auto" latinLnBrk="0" hangingPunct="1">
              <a:lnSpc>
                <a:spcPct val="100000"/>
              </a:lnSpc>
              <a:spcBef>
                <a:spcPts val="1800"/>
              </a:spcBef>
              <a:spcAft>
                <a:spcPts val="0"/>
              </a:spcAft>
              <a:buClrTx/>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Auto accidents.</a:t>
            </a:r>
          </a:p>
          <a:p>
            <a:pPr marL="342900" marR="0" lvl="0" indent="-342900" algn="l" defTabSz="914400" rtl="0" eaLnBrk="1" fontAlgn="auto" latinLnBrk="0" hangingPunct="1">
              <a:lnSpc>
                <a:spcPct val="100000"/>
              </a:lnSpc>
              <a:spcBef>
                <a:spcPts val="1800"/>
              </a:spcBef>
              <a:spcAft>
                <a:spcPts val="0"/>
              </a:spcAft>
              <a:buClrTx/>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Seizure disorders.</a:t>
            </a:r>
          </a:p>
          <a:p>
            <a:pPr marL="342900" marR="0" lvl="0" indent="-342900" algn="l" defTabSz="914400" rtl="0" eaLnBrk="1" fontAlgn="auto" latinLnBrk="0" hangingPunct="1">
              <a:lnSpc>
                <a:spcPct val="100000"/>
              </a:lnSpc>
              <a:spcBef>
                <a:spcPts val="18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4">
                                            <p:txEl>
                                              <p:pRg st="0" end="0"/>
                                            </p:txEl>
                                          </p:spTgt>
                                        </p:tgtEl>
                                        <p:attrNameLst>
                                          <p:attrName>ppt_c</p:attrName>
                                        </p:attrNameLst>
                                      </p:cBhvr>
                                      <p:to>
                                        <a:schemeClr val="tx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4">
                                            <p:txEl>
                                              <p:pRg st="1" end="1"/>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4">
                                            <p:txEl>
                                              <p:pRg st="2" end="2"/>
                                            </p:txEl>
                                          </p:spTgt>
                                        </p:tgtEl>
                                        <p:attrNameLst>
                                          <p:attrName>ppt_c</p:attrName>
                                        </p:attrNameLst>
                                      </p:cBhvr>
                                      <p:to>
                                        <a:schemeClr val="tx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4">
                                            <p:txEl>
                                              <p:pRg st="3" end="3"/>
                                            </p:txEl>
                                          </p:spTgt>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4">
                                            <p:txEl>
                                              <p:pRg st="4" end="4"/>
                                            </p:txEl>
                                          </p:spTgt>
                                        </p:tgtEl>
                                        <p:attrNameLst>
                                          <p:attrName>ppt_c</p:attrName>
                                        </p:attrNameLst>
                                      </p:cBhvr>
                                      <p:to>
                                        <a:schemeClr val="tx1"/>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0" end="0"/>
                                            </p:txEl>
                                          </p:spTgt>
                                        </p:tgtEl>
                                        <p:attrNameLst>
                                          <p:attrName>ppt_c</p:attrName>
                                        </p:attrNameLst>
                                      </p:cBhvr>
                                      <p:to>
                                        <a:schemeClr val="tx1"/>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1" end="1"/>
                                            </p:txEl>
                                          </p:spTgt>
                                        </p:tgtEl>
                                        <p:attrNameLst>
                                          <p:attrName>ppt_c</p:attrName>
                                        </p:attrNameLst>
                                      </p:cBhvr>
                                      <p:to>
                                        <a:schemeClr val="tx1"/>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2" end="2"/>
                                            </p:txEl>
                                          </p:spTgt>
                                        </p:tgtEl>
                                        <p:attrNameLst>
                                          <p:attrName>ppt_c</p:attrName>
                                        </p:attrNameLst>
                                      </p:cBhvr>
                                      <p:to>
                                        <a:schemeClr val="tx1"/>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3" end="3"/>
                                            </p:txEl>
                                          </p:spTgt>
                                        </p:tgtEl>
                                        <p:attrNameLst>
                                          <p:attrName>ppt_c</p:attrName>
                                        </p:attrNameLst>
                                      </p:cBhvr>
                                      <p:to>
                                        <a:schemeClr val="tx1"/>
                                      </p:to>
                                    </p:animClr>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P spid="5" grpId="0" uiExpand="1"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76400"/>
            <a:ext cx="8382000" cy="4419600"/>
          </a:xfrm>
        </p:spPr>
        <p:txBody>
          <a:bodyPr>
            <a:normAutofit lnSpcReduction="10000"/>
          </a:bodyPr>
          <a:lstStyle/>
          <a:p>
            <a:r>
              <a:rPr lang="en-US" dirty="0" smtClean="0"/>
              <a:t>Leave the tooth in place.</a:t>
            </a:r>
          </a:p>
          <a:p>
            <a:r>
              <a:rPr lang="en-US" dirty="0" smtClean="0"/>
              <a:t>Clean the area with water spray, saline, or </a:t>
            </a:r>
            <a:r>
              <a:rPr lang="en-US" dirty="0" err="1" smtClean="0"/>
              <a:t>chlorhexidine</a:t>
            </a:r>
            <a:r>
              <a:rPr lang="en-US" dirty="0" smtClean="0"/>
              <a:t>.</a:t>
            </a:r>
          </a:p>
          <a:p>
            <a:r>
              <a:rPr lang="en-US" dirty="0" smtClean="0"/>
              <a:t>Suture gingival laceration if present.</a:t>
            </a:r>
          </a:p>
          <a:p>
            <a:r>
              <a:rPr lang="en-US" dirty="0" smtClean="0"/>
              <a:t>Verify normal position of the replanted tooth </a:t>
            </a:r>
          </a:p>
          <a:p>
            <a:pPr>
              <a:lnSpc>
                <a:spcPct val="110000"/>
              </a:lnSpc>
              <a:spcBef>
                <a:spcPts val="0"/>
              </a:spcBef>
              <a:buNone/>
            </a:pPr>
            <a:r>
              <a:rPr lang="en-US" dirty="0" smtClean="0"/>
              <a:t>       both clinically and radiographically.</a:t>
            </a:r>
          </a:p>
          <a:p>
            <a:r>
              <a:rPr lang="en-US" dirty="0" smtClean="0"/>
              <a:t>Apply a flexible splint for up to 1-2 weeks.</a:t>
            </a:r>
          </a:p>
          <a:p>
            <a:r>
              <a:rPr lang="en-US" dirty="0" smtClean="0"/>
              <a:t>Administer systemic antibiotics. </a:t>
            </a:r>
          </a:p>
          <a:p>
            <a:r>
              <a:rPr lang="en-US" dirty="0" smtClean="0"/>
              <a:t>If the avulsed tooth has been in contact with soil and if tetanus coverage is uncertain, refer to physician for a tetanus booster.</a:t>
            </a:r>
          </a:p>
          <a:p>
            <a:r>
              <a:rPr lang="en-US" dirty="0" smtClean="0"/>
              <a:t>The goal for replanting still-developing (immature) teeth in children is to allow for possible revascularization of the tooth pulp. If that does not occur, root canal treatment is recommended.</a:t>
            </a:r>
          </a:p>
          <a:p>
            <a:endParaRPr lang="en-US" dirty="0"/>
          </a:p>
        </p:txBody>
      </p:sp>
      <p:pic>
        <p:nvPicPr>
          <p:cNvPr id="4" name="Picture 2" descr="https://www2.aofoundation.org/AOFileServerSurgery/MyPortalFiles?FilePath=/Surgery/en/_img/surgery/05-RedFix/98/D26_i225_L.gif"/>
          <p:cNvPicPr>
            <a:picLocks noChangeAspect="1" noChangeArrowheads="1"/>
          </p:cNvPicPr>
          <p:nvPr/>
        </p:nvPicPr>
        <p:blipFill>
          <a:blip r:embed="rId2" cstate="print"/>
          <a:srcRect/>
          <a:stretch>
            <a:fillRect/>
          </a:stretch>
        </p:blipFill>
        <p:spPr bwMode="auto">
          <a:xfrm>
            <a:off x="6400800" y="2514600"/>
            <a:ext cx="2743200" cy="2032000"/>
          </a:xfrm>
          <a:prstGeom prst="rect">
            <a:avLst/>
          </a:prstGeom>
          <a:noFill/>
        </p:spPr>
      </p:pic>
      <p:sp>
        <p:nvSpPr>
          <p:cNvPr id="6" name="Rectangle 5"/>
          <p:cNvSpPr/>
          <p:nvPr/>
        </p:nvSpPr>
        <p:spPr>
          <a:xfrm>
            <a:off x="838200" y="685800"/>
            <a:ext cx="6477000" cy="1107996"/>
          </a:xfrm>
          <a:prstGeom prst="rect">
            <a:avLst/>
          </a:prstGeom>
          <a:effectLst>
            <a:outerShdw blurRad="50800" dist="50800" dir="5400000" algn="ctr" rotWithShape="0">
              <a:srgbClr val="FF0000"/>
            </a:outerShdw>
          </a:effectLst>
        </p:spPr>
        <p:txBody>
          <a:bodyPr wrap="square">
            <a:spAutoFit/>
          </a:bodyPr>
          <a:lstStyle/>
          <a:p>
            <a:r>
              <a:rPr lang="en-US" sz="2400" b="1" dirty="0" smtClean="0">
                <a:effectLst>
                  <a:innerShdw blurRad="38100">
                    <a:srgbClr val="C00000"/>
                  </a:innerShdw>
                </a:effectLst>
                <a:latin typeface="+mj-lt"/>
                <a:ea typeface="+mj-ea"/>
                <a:cs typeface="+mj-cs"/>
              </a:rPr>
              <a:t>Tooth replanted prior to the patient's arrival </a:t>
            </a:r>
          </a:p>
          <a:p>
            <a:r>
              <a:rPr lang="en-US" sz="2400" b="1" dirty="0" smtClean="0">
                <a:effectLst>
                  <a:innerShdw blurRad="38100">
                    <a:srgbClr val="C00000"/>
                  </a:innerShdw>
                </a:effectLst>
                <a:latin typeface="+mj-lt"/>
                <a:ea typeface="+mj-ea"/>
                <a:cs typeface="+mj-cs"/>
              </a:rPr>
              <a:t>at the dental clinic</a:t>
            </a:r>
            <a:r>
              <a:rPr lang="en-US" dirty="0" smtClean="0"/>
              <a:t/>
            </a:r>
            <a:br>
              <a:rPr lang="en-US" dirty="0" smtClean="0"/>
            </a:br>
            <a:endParaRPr lang="en-US" dirty="0"/>
          </a:p>
        </p:txBody>
      </p:sp>
      <p:sp>
        <p:nvSpPr>
          <p:cNvPr id="8" name="Rectangle 7"/>
          <p:cNvSpPr/>
          <p:nvPr/>
        </p:nvSpPr>
        <p:spPr>
          <a:xfrm>
            <a:off x="3276600" y="0"/>
            <a:ext cx="2470549" cy="707886"/>
          </a:xfrm>
          <a:prstGeom prst="rect">
            <a:avLst/>
          </a:prstGeom>
          <a:effectLst>
            <a:outerShdw blurRad="50800" dist="50800" dir="5400000" algn="ctr" rotWithShape="0">
              <a:srgbClr val="FF0000"/>
            </a:outerShdw>
          </a:effectLst>
        </p:spPr>
        <p:txBody>
          <a:bodyPr wrap="none">
            <a:spAutoFit/>
          </a:bodyPr>
          <a:lstStyle/>
          <a:p>
            <a:pPr algn="ctr"/>
            <a:r>
              <a:rPr lang="en-US" sz="4000" b="1" dirty="0" smtClean="0">
                <a:solidFill>
                  <a:srgbClr val="FFFF00"/>
                </a:solidFill>
                <a:effectLst>
                  <a:innerShdw blurRad="38100">
                    <a:schemeClr val="tx1">
                      <a:lumMod val="85000"/>
                    </a:schemeClr>
                  </a:innerShdw>
                </a:effectLst>
                <a:latin typeface="+mj-lt"/>
                <a:ea typeface="+mj-ea"/>
                <a:cs typeface="+mj-cs"/>
              </a:rPr>
              <a:t>Open apex</a:t>
            </a:r>
            <a:endParaRPr lang="en-US" dirty="0"/>
          </a:p>
        </p:txBody>
      </p:sp>
      <p:pic>
        <p:nvPicPr>
          <p:cNvPr id="7" name="Picture 6" descr="http://www.dentaltraumaguide.org/Pictures%5CPrognosis%5CRootDev4.jpg"/>
          <p:cNvPicPr>
            <a:picLocks noChangeAspect="1" noChangeArrowheads="1"/>
          </p:cNvPicPr>
          <p:nvPr/>
        </p:nvPicPr>
        <p:blipFill>
          <a:blip r:embed="rId3" cstate="print"/>
          <a:srcRect/>
          <a:stretch>
            <a:fillRect/>
          </a:stretch>
        </p:blipFill>
        <p:spPr bwMode="auto">
          <a:xfrm>
            <a:off x="8000999" y="0"/>
            <a:ext cx="1088571" cy="1828800"/>
          </a:xfrm>
          <a:prstGeom prst="rect">
            <a:avLst/>
          </a:prstGeom>
          <a:noFill/>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3975847" cy="658906"/>
          </a:xfrm>
          <a:effectLst>
            <a:outerShdw blurRad="50800" dist="50800" dir="5400000" algn="ctr" rotWithShape="0">
              <a:srgbClr val="FF0000"/>
            </a:outerShdw>
          </a:effectLst>
        </p:spPr>
        <p:txBody>
          <a:bodyPr/>
          <a:lstStyle/>
          <a:p>
            <a:r>
              <a:rPr lang="en-US" sz="3200" dirty="0" smtClean="0">
                <a:solidFill>
                  <a:schemeClr val="tx1"/>
                </a:solidFill>
                <a:effectLst>
                  <a:innerShdw blurRad="38100">
                    <a:srgbClr val="C00000"/>
                  </a:innerShdw>
                </a:effectLst>
              </a:rPr>
              <a:t>Patient instructions</a:t>
            </a:r>
            <a:endParaRPr lang="en-US" sz="6600" dirty="0"/>
          </a:p>
        </p:txBody>
      </p:sp>
      <p:pic>
        <p:nvPicPr>
          <p:cNvPr id="20482" name="Picture 2" descr="https://encrypted-tbn1.gstatic.com/images?q=tbn:ANd9GcRPYAnd5hwTsy0ttcEJuP1UyDaOPVZWDl7of9ip5LtNImnSe1Cw"/>
          <p:cNvPicPr>
            <a:picLocks noChangeAspect="1" noChangeArrowheads="1"/>
          </p:cNvPicPr>
          <p:nvPr/>
        </p:nvPicPr>
        <p:blipFill>
          <a:blip r:embed="rId2" cstate="print"/>
          <a:srcRect/>
          <a:stretch>
            <a:fillRect/>
          </a:stretch>
        </p:blipFill>
        <p:spPr bwMode="auto">
          <a:xfrm>
            <a:off x="1447800" y="4724400"/>
            <a:ext cx="1920975" cy="1895475"/>
          </a:xfrm>
          <a:prstGeom prst="rect">
            <a:avLst/>
          </a:prstGeom>
          <a:noFill/>
        </p:spPr>
      </p:pic>
      <p:sp>
        <p:nvSpPr>
          <p:cNvPr id="20484" name="AutoShape 4" descr="data:image/jpeg;base64,/9j/4AAQSkZJRgABAQAAAQABAAD/2wCEAAkGBhQSERUQEhQVFBQUFhYXGBgYGBgUGBUYGBcVGBgcGBcXHCYeGB8kGhUUHy8gIycpLCwsFR4xNTAqNSYrLSkBCQoKDgwOGg8PGi0lHiQsLy8sLC8uLCosNSwsKSksLCwsLCwsLCwsLCwsLCwsLC0pLCwsKSwsLCwsLCwpLCwsLP/AABEIAMwA9wMBIgACEQEDEQH/xAAcAAACAgMBAQAAAAAAAAAAAAAABgUHAgMEAQj/xABKEAACAQICBwUFBAcFBgYDAAABAgMAEQQhBQYSMUFRYRMicYGRBzJSobFCYnLBFCMzQ5LR8FNjgqLxFaOys8LSJFRzw9PhFkST/8QAGwEAAgMBAQEAAAAAAAAAAAAABAUAAwYCAQf/xAAxEQABAwIFAQYGAgMBAAAAAAABAAIDBBEFEiExQVETIjJhcaEUgZGx0fAjUkLB4TT/2gAMAwEAAhEDEQA/ALxoooqKIoooqKIoooqKIorw1y47SccK7crqi8yd/gN5PQVLr0Ak2C66xLUiaW9pgF1w6X++9wPJBn6kUoaS1hxE/wC0lYj4Qdlf4RkfOqHTtbtqmcOFzSau7o8/wrVx+tOGhyeZLjgp2z6LeoDF+06Efs4pH6myD8z8qriihzUuOyax4PC3xkn2ThiPaZOfcjjTx2nP1A+VcEuvmMb96F/CiD6g0vUVWZXnlGtoKduzApdtbsWf/wBh/Kw+grEa04v/AMxL/FUVeiuc7uqt+Gh/oPoFMprhix+/fz2T9RXVDr/i13urfiRf+m1LlF6gkeOVyaOB27B9E6Yb2nyj9pCjfhLIfntVM4P2lYdspFkjPhtj1XP5VWVFWCd4QsmFU7thb0V24DTcE37KVHPIEX/hOfyrvBqhKmtGa5YqDISF1+GTvj1PeHrVzakchLZsGcNY3X9VcN69pO0R7R4ZLLMDCx4+8nrvHmPOmyHEK6hlIZTuIIIPgRRLXtdsUolgkiNniy20V4K9rpUooooqKIoooqKIoooqKIoooqKIoorw1FF7WuacKCzEKALkk2AHU1w6a09FhU25Dv8AdUZs55AfnuFVZp/WiXFt3jsxg5RjcOp+I9fS1VSShnqjqShkqTpoOqadP+0cC8eFG0f7Rhl/hXj4nLoaRcZjXlbbkZnY8Sb+nIdBWiigHyOfutTT0cVOO6NevKKKweWxC5lmyVQCzMfuqMzU/o3UXFTd6QjDJyNpJT/hB2U8yT0qMic/YKT1kMHjd8lBMwAuTYc+FGG2pTaGOSY/3aMw8290etWNo/UTCREMY+2cfamPaHyU9xfJanwLCwyHLh6UWyk/sUjmx07RN+qrDD6n41/3SRj+8kF/4Yw31qQi9nkx9/ERr+CJm+bOPpT8RWJFENpoxwlkmK1Tv8reiTE9nQ+1iZT4JEv1Br0+zuP/AMxP/uv/AI6cLViRVnYx9EMa+p/uUnP7PRwxMnmkbfQCuWXUKUe7PG34o2X5q5+lPJFYkV4YIzwvW4lVN2eVXU+quKT92rj+7cE/wyBajMQjRm0qPH+NSg8icj5GrVIrXLYDvWCnffIfPKqnUbDsbI2LHahviAPsqtopxxmgsFITstHE3OJ0XPqlyp9KhsbqpMg2o7TpzXJ/4b2P+E+VCPpnN21TynxmCXR/dPnt9VD136K05NhmvE5UcV3q3iu7z31wX3jiMiDkQeRBzBoocEtKbOayVutiCrR1e19inIjl/VSHme4x6NwPQ+pprBqg6atWdeZMPaOW8kW4cXQdD9odD5cqLjqOHLP1mE278P0/CtOiufB41JUEkbBlbcR/XyrfRaQkW0K9oooqLxFFFFRRFFFFRReXqG1l1lTCJc9529xOZ5nkBzrdp/TiYWIyvmdyrxZuA/MnlVP6R0i88jSyG7N6AcABwAqiWXILDdM6ChNQ7M7wj38l7pHSUk8hllbaY+gHIDgK5aKKXk31K1rWhoytGiK7tC6DfFy9ksixKBcse855iNNxPU5C+41w1lHIVIZSQQbgg2IPQ10wgG5CrnY6SMtY6xVpaF1bgwo/UpZj70jd6R/xOc/IWHSo7XvWs4HCiaNVd3cRoDfZBIZiTY3NgpyvvIrj0Trj2sfYy5SZANuD5jf8LfI1hprQyYmMRvcbLB1I3q4BANtxyPGmzJGkXasLUU0rHlsm61aqe0LtGXDY0LDO1tlvdSQ/Dn7jcLbjwzyp3tVJ6T0cVm7LFi3d2Yn+y43sb8/dFt4t1qY1U9oT4bZhxe0+HN+zmN2ZFBsC3Fk5H3gLbxVEFSXnJILO9vkvJ6cNGZhu33VpmsSKIZldQ6EMrAEMDcEHcQRvFZGjUItZFeEVmRXhqLkhaiK1Tyqil2IVVFySbAAcSTuroIqrvaLrAZpv0NDaKLOU8GcZ2PReXxE8qqmmETcxVkMJldlC3ae9ojyEx4OyIN8zDM/hVh3R1OfhSssrM36RKrYuNSA5kMgQE5/tFbunlfLoay0XDDI2xO/ZKy2hY5orgixmG8q2YJ4XvXXHNLgcQNsXksAUBDRzRNvXK6sjLfM+NhSd0j3nM46J0yJkYytCn8Pq5gdJRF8Cq4fEIO9A5ujeZuRfcHGXMUoT4d4WbZ24ZIyQ6AlWUjfuO/jyIrowCTJMMRhl2XjLOqi7WS5JVjltAL3eo8qaNeNjEYaDS8QsJAIpwM7HMKT1VgyX43WpcPBI0IXtspsdipHQuGXHYOKWcXlsy9oLK/dZlBvxyG43HSofS2gJILse/H8Y4fjH2fHd4bqY9R4rYCC/FWPq7H6WqbYU27FssYzb23S6HEJaSU5Ddt9lV9FM+m9Vt8kA6mP80/7fTlSxSyWJ0RsVs6Otjq2Zmb8jkKX1d1lkwj3XvRk99L5HqOTdfWra0XpNJ4xLGbq3qDxBHAjlVHVMataxNhJdoXMbe+nMcx94f/VdwzZdDshcQw8TDtGeL7/9VyA17WjCYtZEWRCGVgCCOINb6YLKHTRFFFFRRFa55gilmNlUEkncAN5rM0ie0jTtlGEQ5tZpPw37q+ZF/Ic64e4Nbcq+nhM8gYOUqazaebFTF8wgyjXkvPxO8+Q4VE0UUsc4uNytxFG2JgY3YLGSQKCTuH9buJ6U4aD1C2oTJiSySuO4oP7EbxtDc7HiDu3C2+ufUbV/tXGMkHcQkQg/acGxk6hSCF63PAVYAo+CAWu5ZjE8ScX9nEbAc+aqfS2h5MO+xIN/usPdccwfy3iuGrfx2ASZDHIoZT8jwIO8EcxVdaw6svhjtZvETk/K+4OOB67j03VTNTlurdkfh+Ktm7kujvuoWp7Q+sOzaOU3XcG4jx5jrUDRQ7HlhuE0qKZk7crwnrHaPjxEZjkUOjD/AEKkbjyIpC09ox8FtMymaArsq1vdOdg9vdztnuNuByqW0TptoTsnvR8uI6r/ACpqikSVLizowsb5g8wQfoaN/jqAA4bLJ1FNLRu02PPHzVZan65zYG2yTNhj78ZyKHiyfCeNtx48xdGhtNQ4qITQOHQ+RU/Cw3qen1FVHrTqG0JOIwYJTe0e8qPu/EvTeOF+EDoDT8uHl7fDNsP9uM5pKORHHj1HSjScup1HXp5H8/VKsubRuh6dfT8L6HtWJFQWqeukOOTu9yZR34mPeXqPiXqN3G1T5rpVLi0njBDDJMd0aM/8IJ+oA86orbOTShiZW22vdNtb3OyzC3eN8xffVte0jE7GjpfvmNPV1J+QNK2g9cUEKYTHRRz4UAKGC96MAWBIG+3xLZh1pbVkOeGk2TOkBDC4BR2sTYJgMRg3YSS2X9HZCOzFszc5BfUHgbVx6E0GznZQZ5bTcAP63DjU1rDqYmFdMTG5fBSbI2x32gDbs+KG+TdeJtfZitaI4F7LCxlzzIITxLHNj/V6WzZgbW1RzCCNFIYqeHR8BO9juB96Rv5D5DqaTl1gaPB4nA2uJ5I3XLJR7zgcrlIwPOtGLxDM3b4h9t+A4Doo3VMajavtisQMVIv6mJgRfc7jNVHMA5k9AONe08bs1huVzK5rW3crF0Tguygii+CNFPiFAPzvXSRWwrWJFaUaCyzbtTdaiKXdYtX9u80Y7+9lH2+o+99fGmQisSK8ewSNs5W01Q+mkEkZVX0Uw606H2D2yDuse8OTHj4H6+NL1I5IzG7KV9EpKltTEJG/pTfqDrJ2Un6NIf1ch7pP2XP5N9fE1ZoNUHVu6mac/ScOCxvIndfqbZN5j5g0VTyXGUpFi1Jkd2zdjv6pgoooopI1pxWICIzsbKoLE9ALmqR0lj2nleZt7sT4DgPIWHlVke0XSPZ4XsxvlYL/AIR3m+gHnVXUFUu1yrSYNDZplPOgRW/R+jmxEyYdSRtnvMPsRjN28bZDqy1op09n2jbI+JIzkOwn4ENj/E+1/AtVwR53ozE6n4eAkbnQJtw8CoqxoAqqAqgbgALADyArYK1SThRtMQAKiptNuxtEuXxNn8qOnqooPGflysbDTyTatHzU5WMkYYFWAIIsQcwQd4IO+oJdH4h82lYeB2fpateL0PiAjGOeQNbIg7WYz3NlQYxFpPhNvkivgbf5i/zULrJqaY7ywAtHvKb2T8PFl6bx14Kt6sHDaYxEagyKJRbOw2HHW24/1nUfpTQUWLDT4QgSDN4vduT0+yxsfunpvrw5JScmh6J3SVskIDKjVv8Ab8pOrq0fpF4W2l3Hep3N/XOud0IJUggg2IIsQRwIOYrGqQS0p45rJWWOoKetH6RSZdpTmN44r4/zpW1u1BExM+Gsk28r7qyHmPhbruPG2+uPD4hkYOhsRx/reOlNmidNLN3T3X5cD1X+X1phBU/vVZSvwwxd5mrfcKooMU8coJLQ4iM5OLqysODDh+d6tnUz2jLORhsVaPEblbck34fhb7u48OVc+tGqEeMXa9yYCyyW39HH2h8xwqrsdhJMO5w+JQi2478uDI32h/XSigLas26dPT8JMddH79evr+VdXtF0VLPgikKl2WRH2RvIG0DYcT3gbdKqcq8TnaikRTvDIRY9LimzUv2ivEBDiyZIRYLPmzJfcJOLD728cb8LRjlDKGVgysAQQbgg5ggjIihZadsxzByvindAMpCqbVnXmKHCy4LERyTRPtBFXZuEYHaXvHKzZi3EmobR2i8XIAkOHkYbgxUqLcLlrL86vLZrw1z8HmsHO2XXxlrlrVW2hfZczMJMa9/7tDe/Rn3AdF9af4MMsahEUKqiwUCwA6CugisaKihbH4UHLK+Q95azWBFbiKwIq9ULURWJFbSKxIr1crmxOHDqUYXVhY1XONwhikaNt6m3iOB8xY+dWYwpV1zwPuTD8DfMr+YoOrjzMzdE8wOqMU/ZHZ33StTBqPpfsMUoJ7kvcbxPuHybL/EaX69B9aVsOV11sp4hLGWHlX0DRXDoHSPb4eOXiygn8Qyb5g0U1GuqwbgWkg8JC9peM2sQkXBI7+bk/kq0n1Oa6zbWOm6FV/hRRUHSyU3eVtqFmSnYPJYyE2Nszw6nh87Va2DgXDwJH9mJAvjsgD1J9SarfQsG3iYV4dopPgnf/wCinjTmKzWMeJ633D5E+lWCUU8Lpfok2KNNRUsg4tcrix0jTMrtkquMuQNx5nMXNM+i9Gi3KoTCxi1qnNHY2wsaSMmaTnl1/wCqqoBYMsegXXiINkXBrieet+MxgIsKippK4kqY3O/jVUMZI7y1dqCpU8CQPU/yqDxyMj9rEdiVeI3OORHGukz5uPvVw4ufjyogSHP+9EZHF3VJzaPi0lD2q/q517rG25gPdfmvI7x8qSsdgnhcxyKVYfMcCDxB51LaI02MPjoxfuYhhE3IMVYofUW8zT7pfQ0eJTYkG73WHvIeYP1G406Yzt2X/wAkPHWOoZMh1YfZVLXqmxuMiKkNNaDkwz7Li6n3XHut/I81PzGdR1CuaWmxWmjlZMzM03BTNofWHatHKbNwbcG8eR67jXdprQcWKj7OVb/CwyZDzU8PDcaS6m9D6wFLRyXKcDvK/wAx8x8qLhqLaFIa/CwbviHqPwoD/ZzYH/w8yhonJ2ZAMnJ5/C1uHTK43SmhNNy4A3jvLhWNzHxS+ZMZ+yeNvdPTfTbiMPHNGVcK8bjdvDDh/rSXpPRMmCJdbyYY7yc2j/HzX73rY5keeCWN5ngOp3HVLI5GPZ2Uo22PRWjorSsWJjEsLBlOXIqeIYHNSORrpIqpMBiXgf8AScI1r220OauOTDj0O8dKsTVzWiLFr3e5Io78Z95eo+Jb8R52oulrWVAsNHchB1FI6HXcdVLEViRWy1eEUeg1qtXhFbLVgxtvr1c2WsisStJOktdMRLIy4III0JHaOpcyEbyouAFvexzJ35VJ6oa1NituGZVSaIAnZvsuhy2gCSQQciLneOdUsqI3vMbXajhduhe1oeRoUwkVH6cwnaYeReOySPFe8PpbzqTIrWV4Vc4XBC4jcWPDhwVVVFZzJssy/CSPQkVhSAixsvpzXZgCrL9mWL2sO8Z/dyXHg4v9Q1FRHswntPKnxRhv4Wt/10UyhN2BYzEGZKhwHr9Uvazn/wAZiP8A1X+RtUZUtrZHs42cf3hPqAfzqJpc/wARWtpjeFnoPspfVNb4uPoHP+Rh+dTmKlvM5Pxn5ZflUFqq1sVH1Dj/ACN/Ku3EYu2JkjbIhyy/eUm9x6/SqqwE0wt1SqS3x5v/AFH3U9C9dkc/P+jUNFPXUJgRas87oduf3yXs0WYaKTeQVyTy1x4bHX2kb3kyPUHcfMV5NPVEcBidYrmKO+q4DPdpPx29AP51w4yWwJNeYOa4kbnLJ8jb8qidO6RCLzzyHFjwApy1pL7D90VzbBmv7qorGzlpFtvj7/gx936E1eeHm2kV/iUN6gGqHw8RCm+bG5Y9TwHQbvKr2wcWzGin7KKPRQPyp9RHvEDYWSTEwMrSdyT/AKXuKwiyoY5FDK28H+sj1GdV3rHqo+GvIl3h58U6P0+9u5242TQVuLHcaNkibINUFSVklK67duQqZrynDWTUvZvLhhdd7RjevVOY+76cqTxSqSMsNitrS1cdS3Mw/JSGitMNCbe8h3r+Y5H6/MN2GxSyLtKdpTl4cwRw8KQa6MDjnibaQ+IO5hyIqyKYs0OyErsObOM7NHfddul9V2hJnwguu9oRw5mP/s9OVRuHkEhE0DGOZTcEZEEb/wAwR/pTpo3SiTLdcmG9TvH8x1+lRentV+0JngISbeeCy/i5N9715jmpoxL/ACxGzkhZM6A9nKNP32Uvq3rwstocTsxTbgTZUl8CclORy9OVNQN86pHvTYlROjIIPfBGZkP1stjfqKb9EaYkwVhnLhTuAzaPqnTmnpY5H2LEBG5sNRo729FRNSZryRbfuyfrUt6wTs0UxW9xFJs+Ow1vO9qYMHi0lQSRsGRswR8/AjiDmKh8REVYg/601cUAwKvNBaRCQgLaxUfSpb2fxGTGzTD3EiEZPN3ZWt5BCfMVuPswWRy6TyQxsb7AUNv37BJ7o8QacdD6FiwsQhhWyi5JJuzMd7MeJNh6DlS2kw8QzOmvuiairMkYjt6rqIrEitpFYlabJdZVdpUfr5f/AFH/AOI1yV0Y+Talkbm7n1Y1z0hd4ivpkGkbb9Amj2cPbG25xOPmhor32brfG35RSH5xj868o+n8CyuKf+g+g+yw9oWG2cazcJERvlsn/hpaqwPafgO7DOPskofA95fmG9ar+g5hZ5Wgw2TPTt8tF2aHn2J4n5Ot/Amx+Rqa1w0fd1fNdrcw3q6i3zW2XGxpZp/7JcXhQGy21BvvKuOI8Df51ZHH20ToxvuEuxR3YTxznbwlKmF0yVsk9lO4P9hvP7B6H1qWTEUs4mdoJGgmGYy5hhwIvvBrGMKM4ZGj+7kyfwNu8rUikg1sdD7Ixrja7dQpnGYsrPC3B9qNvTaX5g104rGhVLE5KCT5C9KGP0nN2sMZEblWMndJQ2UEZhrhfe58K5tO6dcxGLs2VpCEB2kbeRe1jfderBSk5f3lV9qG5iprCYrZgS+8jaPixLfnUCcT2jmU7gSIx8i3nuHSubSumWKdmsbKXsgJK/kTwBrbgsHK1lGyu4AKDIx4ADcL+RotseW7juVxmBs3gJj1T0X22JjUi4B22/Ctj8zsjzq3r0tanatjBwln/avnIzNtWUbl2sgABcm2V70qac17xWOkfDaIVuzjIEuKAuTc2tDf5H3ja42RmXFLF2TNdys7Wz9vJ3dgn3TWs+FwgviZ44uIDHvHwQXY+Qpak9smC/driphzSA2/zFT8qVU9nmJhIkaAsWYbcrPFLJmQNoksT+VWLBqFhQAJFeU2sbuyqT4Lb5+gq9z7IUM6qCT20YANsyjEQH+8hI/4ST8q3YzBYTSIM+AmieXeyq3vfiU2aNvvEWPHnTq+i4mjETqHAULaQdoDYWFy2Z8TVZ68alaOgAmG3gcTvjfDbRUnnsggKLkDehz4144BwsVdFI6B2dhsVETQsjFGBVlNiCLEHqPSsK5NEa8idlwmkyBJ7sWMAt4LOBYFb/ayI48TUrpDRskD9nILHeDvVhzU8R/RtS2WEs1Gy19FiDKgZTo7p+FohmZGDKSCNxFN2htMiYbLWDjePi6gflSdWSOVIYEgjMEZEVzHIWFW1lGypbroeCmXWDV0yntoSFmAAIPuSgblbkRnZuHG43QOA0kULKVIsbPG29T1H0IyNMehtOiSyPk/DgG8OR6VlpzQCzgOp2JlFle18vhcfaXpvG8Z11VUkdWy48X7us010tG8seNP3ULgwGKeBjPhTtIc5IjuP8m5MPMEZU7aJ0xFik24zmPeVrbSHkw+hGR4E1WEGJkhkKMOzlX3lOYI5qftKefrY1lofFyT4h8Xh37LsxsIo3TZ3kLDcy3AAHnkc6Bo6malJZP4G89Og87ryqgZLZ0W5VtkVy6Q0hHAhkmdY0GW0xsLncBzPQVD6F12inDRkquISwaK+880J94dN43HgTE6zY4STRqwBEMckpHVtlI738JLedPJ6lsUJl3FrpZHAXvybapn0ZpiHEKWglSUA2Oyb7J6jePMVuxs/ZxvIfsqzegJqutTwRpOMrltwTBwOIXZK352Yim3XXG7GH2BvlIXyHeb6KPOuo6gSQiXqFY2lPxIh31Cr/xooopQvoVraJz9l2HvPNJ8Mar/ABsT/wC2KKmPZhgtnDPKf3sjEfhS0Y/zK586KaRCzAsTXSdpO4+f2U7rJozt8NJEPeK3X8S5r8xbzql7VfhFVNr3obsMSXA7k12HRvtj1N/8VU1LLjMmODz5XmI86hLlNGpukfegJ+8v/UPofWletuGxBjdXXIqbj+v630NDJ2bw5Oa6m+JhMfPHqNk+6Z0JHiU2JBn9lxbaXwP5bqrrTGpGLhJ2NmRODIpLAdU2t+fC4yqy9H44SxiRdx4cjxB8K6SKaSQMl73PVYWGrmpjk4HCo2HDGMkkkufeLZHLh0HSueIGWXb3pHcL1Y+8fLdV34jRwfM2Pjn+VaoNBqvugDwy/KhPgnXOqZDFWEAZdlWmE1NxGJMZjS2y4O090S2452ucjwB3VZer+qceGs578vxHct9+yOHK+/w3VKxLYW32517icUI42kf3UVmbwUEn5A0RFStjsTqQg6ivkm0GgKr32kaalxWIj0JhGs0lmxDjcqW2tk24bPeYcbqvE006B0LHhYEw8IsiDzZuLNzJOdVh7PZu0x36dOx28U8pHIe9sj1BAH3Vq0ZNMRqD3hYAknMgAZkm3hVp6qlo4CksfjkiwxklYKoK5n8QIHMnI5DlXuE1gikVTGwINrZkX9RVPax6xyYuS7EiNckS+SrzI3FjxP5VzYPTEkfum43Z8uXUdDXAIvquiDwrwfTaoQGNidwGbHwXefKorWfB/pERZkIjMbKSynIbStci20vunO2WRrLVTEhcJG7ZyOiF24t3Ra7HM2FqlotIgn8wf5V6HEG6hbcWK+b9MaPUO8W0HVTYMpDA5XDAjLjY2y31Y3s40gZo/wDZGO7xWMS4WS+bRbrIxzumeXIMCLLUnrj7LkxEomwpSCR2tIpBEbA73AX3XG+wyboczFa76NXR8GCxcJZnwEqLtWttxtlLtAbgzcOG2Rxrt7muN1zGHM06bFbNPavSYZu93oye64GR6EfZbpx4dIuridElSxAeNxuOYZTYj5WNIGsuqLQXliu8W8je0fjzXrw486XzU+XvN2Wnw/FRJaObfql2mPQ2sF7RynPcGPHo3XrS3RQzHlhuE2qaaOoZld8inPTeg48THsPcHPZdcmQkZ2PI8RuPGkXHs+BXs5Bssi/qmW+xKBkNk8DnmpzHXfTFojWAoNiW5Xgd5Xx5j6VPzwRYiPZYLJG3A5g/yPzFGOZFUtAespNBNRvNueeFSceK7VgHF3Y5MMjtE77+Jp2g7ibCgC9to/aawsNo8ayxPs3aOZZcKQ6g/s5CVIJHBwDffxAPjTBob2dyOwfGuoT+wiJs3SSQ2JH3VtfnVFZQmV4ZEbM31P8ApU01UIml0gu7jT/az9nmjCzyY0+6V7GL7w2ryMOhZVUc9hq4NbdJ9tiCFN0j7i8iftH1y8FFNutGllwsAjjsrMNhAAAEUWBIA3ADIdbcqrirJssbBC3YJthFOZHuqX87Io2WNlQXdiFUc2YhVHqRRTP7O9D9tiu3I7mHzHIysO6P8Kkt4stDxtzOsnVXOIYi5WTojR6wQxwLujRVvzsMz5m586K7AKKaLD3vqvaiNZtBjFQNHuYd5DyYbvI7j41L14a8IuLLpjyxwc3cKhpYirFWBDKSCDvBBsRWFWFr/qvtA4uId4D9YBxA+0OoG/p4VXtLJGFhstrSVLaiPMN+QpXQGmOwezfs297p94f1up6RwQCDcHMHnVYVN6v6wdl+rkzj4H4P/rpRdLUZe47ZJ8Ywvtf5oh3uR1/6ncGshWlJAQCDcHMEbjWwGmax3ktgNQuvchGjMYR/YSD1Fj8jUxeo7WfBGbBYmEb3hkA/Fskr8wK8K6adQq21N0Ttfo5IyhhSQ/iYbSfNr/4asoydpGYpCWjdSrLzBFju4jeOopH9mLbWHDNY7cShTe5HZFlZT6g+ANNcD7LbB3XrxzWkaIqIkeIbqsNNaKbDTPC2eycmG5lPusPEfO9acFgJJm2IUaRuSgt623edWdj9Gxyy7UkavsIAtxfNmYnxtsjfzNSOHxzxrsqQq8gAo9ABahLFXnRcGHAjRImBVo0RGB4MqgH6V0wzWNxRi7SC5AD8G/I8xStpjXLDYVjG7O8q2uka7rgEAyPZRkRu2q6C51Vj4PF7WfJW+X+lK2vUQfAYhDxikPmqFh8wKr+P2tznFROFWLDKdlox3tpGyZnc2JYDMWsARuzNNXtG0ts4Gawv2idmv+Owv8/nXhXSdNS5y+jsG53nDQX/AP5qPyqarg0Hgeww0EHGKGND4qiqfmDXdRCFO6TtZNSr3lwwz3tENx6x8vw+nIpVquel/WTVNcReSOyTc/sv0br971vwCmp83ebun2H4qY7RzbdeireujCY94jtI1uY4HxHGsMThmjcxupVl3g/1mOoyrVS/VpWq7kreoKsrVrTcM4soCSgZqc/NSd4+Y48zJ6R0gkEZlc2A9SeAA4k1UkcpUhlJDA3BBsQehrs0ppqXEFe1a+yLAAWF+JtzPOjW1Vm67rPyYIDMC09zlYaU0k08rSvvO4cFA3AeFclFeO4AJJsBmTyoIkk3Wga1sbco0AWSozMqIu07sFRfiY7h4cSeABNXPq3oNcJh0gB2iM3bdtu2bN5ndyAA4Ur+zrVYqP02ZSHdbRKRYxxn7RHBny8FsOJp8AphBHlFzuspiVX278rfCF7RRRV6VooooqKLFhVZ666n9iTiIR+qJuyj92TxH3fp4VZ1YSICCDmDlauHsDxYommqX0787fmFQtFOWt2oxivPhwWj3sgzMfVRxXpvHhuTQaWvYWGxWxpqmOobmZ8wpTQ+nngOye9HxXl1U8PDd9ac8Dj0lXaRrjjzHQjhVcVtw2JaNgyMVI4j+s/OiIaos0OoSyvwiOo77NHexVmA1mDSvo3W9T3Zhsn4hmvmN48r0xQTq4DKQwPEG4pmyRrxdpWPqKSanNpG2+31VYYOFtH6Tlwd9mKZu3wxO4E32k9NpSOOwOdTemNd8JC2zLJ2UgAJTZdiOWaqQdxsfCprXLVRcfBsX2JoztwyZ3R/EZ2NhfwBGYqiNdp5zOExUfZzxIEc8JLElXA3Zg7xkeFq4N2nTZWMcHt13Vz6v65QY0P2BN0NmVhstY7mAue6Tl5Z8KmO26V81aK0tJhpVmhYq67jvBHEEHIg8jVz6kaxPpCJ5DHsNGVUna7rEgk7N8xYAXBv7wzqsvczZW2TVNKLbszkPGqK1lxna4ueTeGkax6A7I+QFXcuj2+0yqOmZ9TYfI0qaX9mWFJLxySRfdycX6bXe+ZrgSFxuVLKv9WtBnFTrH9i42j03n5A1Zy6OXF6RgwSAmHB7M+IN7gso/URH625E8q58Dg1wSrhcGvb42Vbqpt3AbXklIyRBlvzNgB0fNUtWlwUHZhu0ldjJNKd8sh3noBuA4DqTVoGYrhzrDzU7evaxFeirVQsq9rGubH6UigXalcLyB3nwUZmvCbbrtrS42aLlc+m9AR4pLPkwHdcb1/mOn0OdVrpTRj4eQxSWuM7g3BB3EcR4HOmHTGvbtdIBsL8Z98+A3L8z4UqMxJJJJJzJOZPiaW1D2O23WtwqmqIR/IbN6fuy8oorGSUKCzGwHGhE8JA1KyJpp1G1POJZcXOtoFIaNCP2xG52HwA7h9o57gL7NUdQWnIxGLUrELFIWFmk5NKOC8QnH7XKrORbZUbDDbVyzWIYjn/AIojpyV6or2iii0iRRRRUURRRRUURRRRUUXhFJus+oKzEy4e0cpzKnJHP/QeoyPEZ3pzry1cuaHCxVsUr4nZmGxVE4zBvE5jlUo43g8uY4MOouK01d+ltCxYlNiZAw4cCp5qwzU+FV/pv2cSx3bDntk+E2WQeByV/wDKfGg305HhWjpsWY/uy6HrwlCt2GxbxnaRip6Hf4jcfOtUilWKMCrDerAqw8VOdeUPq0puckrdbEfVMWD1zdcpFD9R3T/I/Ks9NLo/SMYjxI2WHuuRsOhPwuLi3Q3B5UtUUQ2qeNDqlU2DU0hu0Fp8vwoDSfsemRi+EePGR8FDrHJ6X2T5Hyrs0FpDFaPj7D/ZuLUbRYkAvcmwvfs7bgOPCpQV0RaSlX3ZZB4O386s+JadwgnYI8eF9/ULVDrXjJcotH4xj95ezHmxXKu3CapaTxZviZEwUR3rGe1mI5bdyF8QfKhdY8QP3z+dj9RWf/5Nif7ZvRP+2uhURjgqg4NUcOb7/hO2r2rOHwUfZ4dLbVtpydqSQji7nM+G4cBUuKq99YsSf3z+Rt9K5ZsdI/vyO3izH6muvjGjYLxuAynxPHuVaWI0pFH78iL4sL+m+ojF69wL7gaQ9Bsj1b+VV6BXtUuq3HYI+LAom+NxPsmDH68TyZJaIfdzb+I/kBUBLIWJZiSTvJJJPiTWNFDOe525TeGmihFo2gIorxG2nEaK0kh3IgLt6DcOpsKbNCezSaWzYpuwT+zQhpT+J/dTwW56iumROcqp66GAd469ErYWF5pOxgRpZT9lfsjm7HJB1NWPqr7PEgKz4kiacZqB+yiP3Afeb77eQFM2idCw4aMRQRrGu+wGZPNic2PU513UbHCGa8rNVeIST6bDovBXtFFXJciiiiooiiiiooiiiiooiiiiooiiiiooivLV7RUUXDpPQ0OIXZmjWQDdcZr+Fhmp6gik/SfsuU54aYp9yQdovkwsw89qn6iuXMa7cK6KeSI3Y4hU1j9T8ZDfagZx8UREo/hFn/y1CPKFOy3db4WBRv4Wsav8itOIwaSDZkRXHJgGHoaodTNOyaRYxK3xgH2VE0VbeJ1BwLm/6OiH+7LRf8sgVG4j2XYWxKyYhOgkDf8AMVqqNMeCjG4zGd2lVtRTLpLUxIr7M0x8ey/KKon/AGIP7WT/AHf/AGVx8O5EjFIiNiuCimbR2pKSW2p5xu3dkP8A2qY8P7K8LYFnxD9DLsj/AHarXQp3FVvxeJvBVbE1qjxKsdlLyN8MYMh9EBq38L7P8AhuMMjHnJtS/wDMJqdw+ESMbKKqDkoCj0FWCm6lCPxo/wCDfqqewGp+Nm93DmIfFOwj/wAgu/yFM+jfZSuRxUzSfcj/AFKebXLt6in+1e1c2FjeEtlxCeXQusPJcOi9DQ4ZOzgiSJeSgC/Unex6m9dtq9oq1Ak33RRRRUURRRRUURRRRUURRRRUU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RUQEhQVFBQUFhYXGBgYGBgUGBUYGBcVGBgcGBcXHCYeGB8kGhUUHy8gIycpLCwsFR4xNTAqNSYrLSkBCQoKDgwOGg8PGi0lHiQsLy8sLC8uLCosNSwsKSksLCwsLCwsLCwsLCwsLCwsLC0pLCwsKSwsLCwsLCwpLCwsLP/AABEIAMwA9wMBIgACEQEDEQH/xAAcAAACAgMBAQAAAAAAAAAAAAAABgUHAgMEAQj/xABKEAACAQICBwUFBAcFBgYDAAABAgMAEQQhBQYSMUFRYRMicYGRBzJSobFCYnLBFCMzQ5LR8FNjgqLxFaOys8LSJFRzw9PhFkST/8QAGwEAAgMBAQEAAAAAAAAAAAAABAUAAwYCAQf/xAAxEQABAwIFAQYGAgMBAAAAAAABAAIDBBEFEiExQVETIjJhcaEUgZGx0fAjUkLB4TT/2gAMAwEAAhEDEQA/ALxoooqKIoooqKIoooqKIorw1y47SccK7crqi8yd/gN5PQVLr0Ak2C66xLUiaW9pgF1w6X++9wPJBn6kUoaS1hxE/wC0lYj4Qdlf4RkfOqHTtbtqmcOFzSau7o8/wrVx+tOGhyeZLjgp2z6LeoDF+06Efs4pH6myD8z8qriihzUuOyax4PC3xkn2ThiPaZOfcjjTx2nP1A+VcEuvmMb96F/CiD6g0vUVWZXnlGtoKduzApdtbsWf/wBh/Kw+grEa04v/AMxL/FUVeiuc7uqt+Gh/oPoFMprhix+/fz2T9RXVDr/i13urfiRf+m1LlF6gkeOVyaOB27B9E6Yb2nyj9pCjfhLIfntVM4P2lYdspFkjPhtj1XP5VWVFWCd4QsmFU7thb0V24DTcE37KVHPIEX/hOfyrvBqhKmtGa5YqDISF1+GTvj1PeHrVzakchLZsGcNY3X9VcN69pO0R7R4ZLLMDCx4+8nrvHmPOmyHEK6hlIZTuIIIPgRRLXtdsUolgkiNniy20V4K9rpUooooqKIoooqKIoooqKIoooqKIoorw1FF7WuacKCzEKALkk2AHU1w6a09FhU25Dv8AdUZs55AfnuFVZp/WiXFt3jsxg5RjcOp+I9fS1VSShnqjqShkqTpoOqadP+0cC8eFG0f7Rhl/hXj4nLoaRcZjXlbbkZnY8Sb+nIdBWiigHyOfutTT0cVOO6NevKKKweWxC5lmyVQCzMfuqMzU/o3UXFTd6QjDJyNpJT/hB2U8yT0qMic/YKT1kMHjd8lBMwAuTYc+FGG2pTaGOSY/3aMw8290etWNo/UTCREMY+2cfamPaHyU9xfJanwLCwyHLh6UWyk/sUjmx07RN+qrDD6n41/3SRj+8kF/4Yw31qQi9nkx9/ERr+CJm+bOPpT8RWJFENpoxwlkmK1Tv8reiTE9nQ+1iZT4JEv1Br0+zuP/AMxP/uv/AI6cLViRVnYx9EMa+p/uUnP7PRwxMnmkbfQCuWXUKUe7PG34o2X5q5+lPJFYkV4YIzwvW4lVN2eVXU+quKT92rj+7cE/wyBajMQjRm0qPH+NSg8icj5GrVIrXLYDvWCnffIfPKqnUbDsbI2LHahviAPsqtopxxmgsFITstHE3OJ0XPqlyp9KhsbqpMg2o7TpzXJ/4b2P+E+VCPpnN21TynxmCXR/dPnt9VD136K05NhmvE5UcV3q3iu7z31wX3jiMiDkQeRBzBoocEtKbOayVutiCrR1e19inIjl/VSHme4x6NwPQ+pprBqg6atWdeZMPaOW8kW4cXQdD9odD5cqLjqOHLP1mE278P0/CtOiufB41JUEkbBlbcR/XyrfRaQkW0K9oooqLxFFFFRRFFFFRReXqG1l1lTCJc9529xOZ5nkBzrdp/TiYWIyvmdyrxZuA/MnlVP6R0i88jSyG7N6AcABwAqiWXILDdM6ChNQ7M7wj38l7pHSUk8hllbaY+gHIDgK5aKKXk31K1rWhoytGiK7tC6DfFy9ksixKBcse855iNNxPU5C+41w1lHIVIZSQQbgg2IPQ10wgG5CrnY6SMtY6xVpaF1bgwo/UpZj70jd6R/xOc/IWHSo7XvWs4HCiaNVd3cRoDfZBIZiTY3NgpyvvIrj0Trj2sfYy5SZANuD5jf8LfI1hprQyYmMRvcbLB1I3q4BANtxyPGmzJGkXasLUU0rHlsm61aqe0LtGXDY0LDO1tlvdSQ/Dn7jcLbjwzyp3tVJ6T0cVm7LFi3d2Yn+y43sb8/dFt4t1qY1U9oT4bZhxe0+HN+zmN2ZFBsC3Fk5H3gLbxVEFSXnJILO9vkvJ6cNGZhu33VpmsSKIZldQ6EMrAEMDcEHcQRvFZGjUItZFeEVmRXhqLkhaiK1Tyqil2IVVFySbAAcSTuroIqrvaLrAZpv0NDaKLOU8GcZ2PReXxE8qqmmETcxVkMJldlC3ae9ojyEx4OyIN8zDM/hVh3R1OfhSssrM36RKrYuNSA5kMgQE5/tFbunlfLoay0XDDI2xO/ZKy2hY5orgixmG8q2YJ4XvXXHNLgcQNsXksAUBDRzRNvXK6sjLfM+NhSd0j3nM46J0yJkYytCn8Pq5gdJRF8Cq4fEIO9A5ujeZuRfcHGXMUoT4d4WbZ24ZIyQ6AlWUjfuO/jyIrowCTJMMRhl2XjLOqi7WS5JVjltAL3eo8qaNeNjEYaDS8QsJAIpwM7HMKT1VgyX43WpcPBI0IXtspsdipHQuGXHYOKWcXlsy9oLK/dZlBvxyG43HSofS2gJILse/H8Y4fjH2fHd4bqY9R4rYCC/FWPq7H6WqbYU27FssYzb23S6HEJaSU5Ddt9lV9FM+m9Vt8kA6mP80/7fTlSxSyWJ0RsVs6Otjq2Zmb8jkKX1d1lkwj3XvRk99L5HqOTdfWra0XpNJ4xLGbq3qDxBHAjlVHVMataxNhJdoXMbe+nMcx94f/VdwzZdDshcQw8TDtGeL7/9VyA17WjCYtZEWRCGVgCCOINb6YLKHTRFFFFRRFa55gilmNlUEkncAN5rM0ie0jTtlGEQ5tZpPw37q+ZF/Ic64e4Nbcq+nhM8gYOUqazaebFTF8wgyjXkvPxO8+Q4VE0UUsc4uNytxFG2JgY3YLGSQKCTuH9buJ6U4aD1C2oTJiSySuO4oP7EbxtDc7HiDu3C2+ufUbV/tXGMkHcQkQg/acGxk6hSCF63PAVYAo+CAWu5ZjE8ScX9nEbAc+aqfS2h5MO+xIN/usPdccwfy3iuGrfx2ASZDHIoZT8jwIO8EcxVdaw6svhjtZvETk/K+4OOB67j03VTNTlurdkfh+Ktm7kujvuoWp7Q+sOzaOU3XcG4jx5jrUDRQ7HlhuE0qKZk7crwnrHaPjxEZjkUOjD/AEKkbjyIpC09ox8FtMymaArsq1vdOdg9vdztnuNuByqW0TptoTsnvR8uI6r/ACpqikSVLizowsb5g8wQfoaN/jqAA4bLJ1FNLRu02PPHzVZan65zYG2yTNhj78ZyKHiyfCeNtx48xdGhtNQ4qITQOHQ+RU/Cw3qen1FVHrTqG0JOIwYJTe0e8qPu/EvTeOF+EDoDT8uHl7fDNsP9uM5pKORHHj1HSjScup1HXp5H8/VKsubRuh6dfT8L6HtWJFQWqeukOOTu9yZR34mPeXqPiXqN3G1T5rpVLi0njBDDJMd0aM/8IJ+oA86orbOTShiZW22vdNtb3OyzC3eN8xffVte0jE7GjpfvmNPV1J+QNK2g9cUEKYTHRRz4UAKGC96MAWBIG+3xLZh1pbVkOeGk2TOkBDC4BR2sTYJgMRg3YSS2X9HZCOzFszc5BfUHgbVx6E0GznZQZ5bTcAP63DjU1rDqYmFdMTG5fBSbI2x32gDbs+KG+TdeJtfZitaI4F7LCxlzzIITxLHNj/V6WzZgbW1RzCCNFIYqeHR8BO9juB96Rv5D5DqaTl1gaPB4nA2uJ5I3XLJR7zgcrlIwPOtGLxDM3b4h9t+A4Doo3VMajavtisQMVIv6mJgRfc7jNVHMA5k9AONe08bs1huVzK5rW3crF0Tguygii+CNFPiFAPzvXSRWwrWJFaUaCyzbtTdaiKXdYtX9u80Y7+9lH2+o+99fGmQisSK8ewSNs5W01Q+mkEkZVX0Uw606H2D2yDuse8OTHj4H6+NL1I5IzG7KV9EpKltTEJG/pTfqDrJ2Un6NIf1ch7pP2XP5N9fE1ZoNUHVu6mac/ScOCxvIndfqbZN5j5g0VTyXGUpFi1Jkd2zdjv6pgoooopI1pxWICIzsbKoLE9ALmqR0lj2nleZt7sT4DgPIWHlVke0XSPZ4XsxvlYL/AIR3m+gHnVXUFUu1yrSYNDZplPOgRW/R+jmxEyYdSRtnvMPsRjN28bZDqy1op09n2jbI+JIzkOwn4ENj/E+1/AtVwR53ozE6n4eAkbnQJtw8CoqxoAqqAqgbgALADyArYK1SThRtMQAKiptNuxtEuXxNn8qOnqooPGflysbDTyTatHzU5WMkYYFWAIIsQcwQd4IO+oJdH4h82lYeB2fpateL0PiAjGOeQNbIg7WYz3NlQYxFpPhNvkivgbf5i/zULrJqaY7ywAtHvKb2T8PFl6bx14Kt6sHDaYxEagyKJRbOw2HHW24/1nUfpTQUWLDT4QgSDN4vduT0+yxsfunpvrw5JScmh6J3SVskIDKjVv8Ab8pOrq0fpF4W2l3Hep3N/XOud0IJUggg2IIsQRwIOYrGqQS0p45rJWWOoKetH6RSZdpTmN44r4/zpW1u1BExM+Gsk28r7qyHmPhbruPG2+uPD4hkYOhsRx/reOlNmidNLN3T3X5cD1X+X1phBU/vVZSvwwxd5mrfcKooMU8coJLQ4iM5OLqysODDh+d6tnUz2jLORhsVaPEblbck34fhb7u48OVc+tGqEeMXa9yYCyyW39HH2h8xwqrsdhJMO5w+JQi2478uDI32h/XSigLas26dPT8JMddH79evr+VdXtF0VLPgikKl2WRH2RvIG0DYcT3gbdKqcq8TnaikRTvDIRY9LimzUv2ivEBDiyZIRYLPmzJfcJOLD728cb8LRjlDKGVgysAQQbgg5ggjIihZadsxzByvindAMpCqbVnXmKHCy4LERyTRPtBFXZuEYHaXvHKzZi3EmobR2i8XIAkOHkYbgxUqLcLlrL86vLZrw1z8HmsHO2XXxlrlrVW2hfZczMJMa9/7tDe/Rn3AdF9af4MMsahEUKqiwUCwA6CugisaKihbH4UHLK+Q95azWBFbiKwIq9ULURWJFbSKxIr1crmxOHDqUYXVhY1XONwhikaNt6m3iOB8xY+dWYwpV1zwPuTD8DfMr+YoOrjzMzdE8wOqMU/ZHZ33StTBqPpfsMUoJ7kvcbxPuHybL/EaX69B9aVsOV11sp4hLGWHlX0DRXDoHSPb4eOXiygn8Qyb5g0U1GuqwbgWkg8JC9peM2sQkXBI7+bk/kq0n1Oa6zbWOm6FV/hRRUHSyU3eVtqFmSnYPJYyE2Nszw6nh87Va2DgXDwJH9mJAvjsgD1J9SarfQsG3iYV4dopPgnf/wCinjTmKzWMeJ633D5E+lWCUU8Lpfok2KNNRUsg4tcrix0jTMrtkquMuQNx5nMXNM+i9Gi3KoTCxi1qnNHY2wsaSMmaTnl1/wCqqoBYMsegXXiINkXBrieet+MxgIsKippK4kqY3O/jVUMZI7y1dqCpU8CQPU/yqDxyMj9rEdiVeI3OORHGukz5uPvVw4ufjyogSHP+9EZHF3VJzaPi0lD2q/q517rG25gPdfmvI7x8qSsdgnhcxyKVYfMcCDxB51LaI02MPjoxfuYhhE3IMVYofUW8zT7pfQ0eJTYkG73WHvIeYP1G406Yzt2X/wAkPHWOoZMh1YfZVLXqmxuMiKkNNaDkwz7Li6n3XHut/I81PzGdR1CuaWmxWmjlZMzM03BTNofWHatHKbNwbcG8eR67jXdprQcWKj7OVb/CwyZDzU8PDcaS6m9D6wFLRyXKcDvK/wAx8x8qLhqLaFIa/CwbviHqPwoD/ZzYH/w8yhonJ2ZAMnJ5/C1uHTK43SmhNNy4A3jvLhWNzHxS+ZMZ+yeNvdPTfTbiMPHNGVcK8bjdvDDh/rSXpPRMmCJdbyYY7yc2j/HzX73rY5keeCWN5ngOp3HVLI5GPZ2Uo22PRWjorSsWJjEsLBlOXIqeIYHNSORrpIqpMBiXgf8AScI1r220OauOTDj0O8dKsTVzWiLFr3e5Io78Z95eo+Jb8R52oulrWVAsNHchB1FI6HXcdVLEViRWy1eEUeg1qtXhFbLVgxtvr1c2WsisStJOktdMRLIy4III0JHaOpcyEbyouAFvexzJ35VJ6oa1NituGZVSaIAnZvsuhy2gCSQQciLneOdUsqI3vMbXajhduhe1oeRoUwkVH6cwnaYeReOySPFe8PpbzqTIrWV4Vc4XBC4jcWPDhwVVVFZzJssy/CSPQkVhSAixsvpzXZgCrL9mWL2sO8Z/dyXHg4v9Q1FRHswntPKnxRhv4Wt/10UyhN2BYzEGZKhwHr9Uvazn/wAZiP8A1X+RtUZUtrZHs42cf3hPqAfzqJpc/wARWtpjeFnoPspfVNb4uPoHP+Rh+dTmKlvM5Pxn5ZflUFqq1sVH1Dj/ACN/Ku3EYu2JkjbIhyy/eUm9x6/SqqwE0wt1SqS3x5v/AFH3U9C9dkc/P+jUNFPXUJgRas87oduf3yXs0WYaKTeQVyTy1x4bHX2kb3kyPUHcfMV5NPVEcBidYrmKO+q4DPdpPx29AP51w4yWwJNeYOa4kbnLJ8jb8qidO6RCLzzyHFjwApy1pL7D90VzbBmv7qorGzlpFtvj7/gx936E1eeHm2kV/iUN6gGqHw8RCm+bG5Y9TwHQbvKr2wcWzGin7KKPRQPyp9RHvEDYWSTEwMrSdyT/AKXuKwiyoY5FDK28H+sj1GdV3rHqo+GvIl3h58U6P0+9u5242TQVuLHcaNkibINUFSVklK67duQqZrynDWTUvZvLhhdd7RjevVOY+76cqTxSqSMsNitrS1cdS3Mw/JSGitMNCbe8h3r+Y5H6/MN2GxSyLtKdpTl4cwRw8KQa6MDjnibaQ+IO5hyIqyKYs0OyErsObOM7NHfddul9V2hJnwguu9oRw5mP/s9OVRuHkEhE0DGOZTcEZEEb/wAwR/pTpo3SiTLdcmG9TvH8x1+lRentV+0JngISbeeCy/i5N9715jmpoxL/ACxGzkhZM6A9nKNP32Uvq3rwstocTsxTbgTZUl8CclORy9OVNQN86pHvTYlROjIIPfBGZkP1stjfqKb9EaYkwVhnLhTuAzaPqnTmnpY5H2LEBG5sNRo729FRNSZryRbfuyfrUt6wTs0UxW9xFJs+Ow1vO9qYMHi0lQSRsGRswR8/AjiDmKh8REVYg/601cUAwKvNBaRCQgLaxUfSpb2fxGTGzTD3EiEZPN3ZWt5BCfMVuPswWRy6TyQxsb7AUNv37BJ7o8QacdD6FiwsQhhWyi5JJuzMd7MeJNh6DlS2kw8QzOmvuiairMkYjt6rqIrEitpFYlabJdZVdpUfr5f/AFH/AOI1yV0Y+Talkbm7n1Y1z0hd4ivpkGkbb9Amj2cPbG25xOPmhor32brfG35RSH5xj868o+n8CyuKf+g+g+yw9oWG2cazcJERvlsn/hpaqwPafgO7DOPskofA95fmG9ar+g5hZ5Wgw2TPTt8tF2aHn2J4n5Ot/Amx+Rqa1w0fd1fNdrcw3q6i3zW2XGxpZp/7JcXhQGy21BvvKuOI8Df51ZHH20ToxvuEuxR3YTxznbwlKmF0yVsk9lO4P9hvP7B6H1qWTEUs4mdoJGgmGYy5hhwIvvBrGMKM4ZGj+7kyfwNu8rUikg1sdD7Ixrja7dQpnGYsrPC3B9qNvTaX5g104rGhVLE5KCT5C9KGP0nN2sMZEblWMndJQ2UEZhrhfe58K5tO6dcxGLs2VpCEB2kbeRe1jfderBSk5f3lV9qG5iprCYrZgS+8jaPixLfnUCcT2jmU7gSIx8i3nuHSubSumWKdmsbKXsgJK/kTwBrbgsHK1lGyu4AKDIx4ADcL+RotseW7juVxmBs3gJj1T0X22JjUi4B22/Ctj8zsjzq3r0tanatjBwln/avnIzNtWUbl2sgABcm2V70qac17xWOkfDaIVuzjIEuKAuTc2tDf5H3ja42RmXFLF2TNdys7Wz9vJ3dgn3TWs+FwgviZ44uIDHvHwQXY+Qpak9smC/driphzSA2/zFT8qVU9nmJhIkaAsWYbcrPFLJmQNoksT+VWLBqFhQAJFeU2sbuyqT4Lb5+gq9z7IUM6qCT20YANsyjEQH+8hI/4ST8q3YzBYTSIM+AmieXeyq3vfiU2aNvvEWPHnTq+i4mjETqHAULaQdoDYWFy2Z8TVZ68alaOgAmG3gcTvjfDbRUnnsggKLkDehz4144BwsVdFI6B2dhsVETQsjFGBVlNiCLEHqPSsK5NEa8idlwmkyBJ7sWMAt4LOBYFb/ayI48TUrpDRskD9nILHeDvVhzU8R/RtS2WEs1Gy19FiDKgZTo7p+FohmZGDKSCNxFN2htMiYbLWDjePi6gflSdWSOVIYEgjMEZEVzHIWFW1lGypbroeCmXWDV0yntoSFmAAIPuSgblbkRnZuHG43QOA0kULKVIsbPG29T1H0IyNMehtOiSyPk/DgG8OR6VlpzQCzgOp2JlFle18vhcfaXpvG8Z11VUkdWy48X7us010tG8seNP3ULgwGKeBjPhTtIc5IjuP8m5MPMEZU7aJ0xFik24zmPeVrbSHkw+hGR4E1WEGJkhkKMOzlX3lOYI5qftKefrY1lofFyT4h8Xh37LsxsIo3TZ3kLDcy3AAHnkc6Bo6malJZP4G89Og87ryqgZLZ0W5VtkVy6Q0hHAhkmdY0GW0xsLncBzPQVD6F12inDRkquISwaK+880J94dN43HgTE6zY4STRqwBEMckpHVtlI738JLedPJ6lsUJl3FrpZHAXvybapn0ZpiHEKWglSUA2Oyb7J6jePMVuxs/ZxvIfsqzegJqutTwRpOMrltwTBwOIXZK352Yim3XXG7GH2BvlIXyHeb6KPOuo6gSQiXqFY2lPxIh31Cr/xooopQvoVraJz9l2HvPNJ8Mar/ABsT/wC2KKmPZhgtnDPKf3sjEfhS0Y/zK586KaRCzAsTXSdpO4+f2U7rJozt8NJEPeK3X8S5r8xbzql7VfhFVNr3obsMSXA7k12HRvtj1N/8VU1LLjMmODz5XmI86hLlNGpukfegJ+8v/UPofWletuGxBjdXXIqbj+v630NDJ2bw5Oa6m+JhMfPHqNk+6Z0JHiU2JBn9lxbaXwP5bqrrTGpGLhJ2NmRODIpLAdU2t+fC4yqy9H44SxiRdx4cjxB8K6SKaSQMl73PVYWGrmpjk4HCo2HDGMkkkufeLZHLh0HSueIGWXb3pHcL1Y+8fLdV34jRwfM2Pjn+VaoNBqvugDwy/KhPgnXOqZDFWEAZdlWmE1NxGJMZjS2y4O090S2452ucjwB3VZer+qceGs578vxHct9+yOHK+/w3VKxLYW32517icUI42kf3UVmbwUEn5A0RFStjsTqQg6ivkm0GgKr32kaalxWIj0JhGs0lmxDjcqW2tk24bPeYcbqvE006B0LHhYEw8IsiDzZuLNzJOdVh7PZu0x36dOx28U8pHIe9sj1BAH3Vq0ZNMRqD3hYAknMgAZkm3hVp6qlo4CksfjkiwxklYKoK5n8QIHMnI5DlXuE1gikVTGwINrZkX9RVPax6xyYuS7EiNckS+SrzI3FjxP5VzYPTEkfum43Z8uXUdDXAIvquiDwrwfTaoQGNidwGbHwXefKorWfB/pERZkIjMbKSynIbStci20vunO2WRrLVTEhcJG7ZyOiF24t3Ra7HM2FqlotIgn8wf5V6HEG6hbcWK+b9MaPUO8W0HVTYMpDA5XDAjLjY2y31Y3s40gZo/wDZGO7xWMS4WS+bRbrIxzumeXIMCLLUnrj7LkxEomwpSCR2tIpBEbA73AX3XG+wyboczFa76NXR8GCxcJZnwEqLtWttxtlLtAbgzcOG2Rxrt7muN1zGHM06bFbNPavSYZu93oye64GR6EfZbpx4dIuridElSxAeNxuOYZTYj5WNIGsuqLQXliu8W8je0fjzXrw486XzU+XvN2Wnw/FRJaObfql2mPQ2sF7RynPcGPHo3XrS3RQzHlhuE2qaaOoZld8inPTeg48THsPcHPZdcmQkZ2PI8RuPGkXHs+BXs5Bssi/qmW+xKBkNk8DnmpzHXfTFojWAoNiW5Xgd5Xx5j6VPzwRYiPZYLJG3A5g/yPzFGOZFUtAespNBNRvNueeFSceK7VgHF3Y5MMjtE77+Jp2g7ibCgC9to/aawsNo8ayxPs3aOZZcKQ6g/s5CVIJHBwDffxAPjTBob2dyOwfGuoT+wiJs3SSQ2JH3VtfnVFZQmV4ZEbM31P8ApU01UIml0gu7jT/az9nmjCzyY0+6V7GL7w2ryMOhZVUc9hq4NbdJ9tiCFN0j7i8iftH1y8FFNutGllwsAjjsrMNhAAAEUWBIA3ADIdbcqrirJssbBC3YJthFOZHuqX87Io2WNlQXdiFUc2YhVHqRRTP7O9D9tiu3I7mHzHIysO6P8Kkt4stDxtzOsnVXOIYi5WTojR6wQxwLujRVvzsMz5m586K7AKKaLD3vqvaiNZtBjFQNHuYd5DyYbvI7j41L14a8IuLLpjyxwc3cKhpYirFWBDKSCDvBBsRWFWFr/qvtA4uId4D9YBxA+0OoG/p4VXtLJGFhstrSVLaiPMN+QpXQGmOwezfs297p94f1up6RwQCDcHMHnVYVN6v6wdl+rkzj4H4P/rpRdLUZe47ZJ8Ywvtf5oh3uR1/6ncGshWlJAQCDcHMEbjWwGmax3ktgNQuvchGjMYR/YSD1Fj8jUxeo7WfBGbBYmEb3hkA/Fskr8wK8K6adQq21N0Ttfo5IyhhSQ/iYbSfNr/4asoydpGYpCWjdSrLzBFju4jeOopH9mLbWHDNY7cShTe5HZFlZT6g+ANNcD7LbB3XrxzWkaIqIkeIbqsNNaKbDTPC2eycmG5lPusPEfO9acFgJJm2IUaRuSgt623edWdj9Gxyy7UkavsIAtxfNmYnxtsjfzNSOHxzxrsqQq8gAo9ABahLFXnRcGHAjRImBVo0RGB4MqgH6V0wzWNxRi7SC5AD8G/I8xStpjXLDYVjG7O8q2uka7rgEAyPZRkRu2q6C51Vj4PF7WfJW+X+lK2vUQfAYhDxikPmqFh8wKr+P2tznFROFWLDKdlox3tpGyZnc2JYDMWsARuzNNXtG0ts4Gawv2idmv+Owv8/nXhXSdNS5y+jsG53nDQX/AP5qPyqarg0Hgeww0EHGKGND4qiqfmDXdRCFO6TtZNSr3lwwz3tENx6x8vw+nIpVquel/WTVNcReSOyTc/sv0br971vwCmp83ebun2H4qY7RzbdeireujCY94jtI1uY4HxHGsMThmjcxupVl3g/1mOoyrVS/VpWq7kreoKsrVrTcM4soCSgZqc/NSd4+Y48zJ6R0gkEZlc2A9SeAA4k1UkcpUhlJDA3BBsQehrs0ppqXEFe1a+yLAAWF+JtzPOjW1Vm67rPyYIDMC09zlYaU0k08rSvvO4cFA3AeFclFeO4AJJsBmTyoIkk3Wga1sbco0AWSozMqIu07sFRfiY7h4cSeABNXPq3oNcJh0gB2iM3bdtu2bN5ndyAA4Ur+zrVYqP02ZSHdbRKRYxxn7RHBny8FsOJp8AphBHlFzuspiVX278rfCF7RRRV6VooooqKLFhVZ666n9iTiIR+qJuyj92TxH3fp4VZ1YSICCDmDlauHsDxYommqX0787fmFQtFOWt2oxivPhwWj3sgzMfVRxXpvHhuTQaWvYWGxWxpqmOobmZ8wpTQ+nngOye9HxXl1U8PDd9ac8Dj0lXaRrjjzHQjhVcVtw2JaNgyMVI4j+s/OiIaos0OoSyvwiOo77NHexVmA1mDSvo3W9T3Zhsn4hmvmN48r0xQTq4DKQwPEG4pmyRrxdpWPqKSanNpG2+31VYYOFtH6Tlwd9mKZu3wxO4E32k9NpSOOwOdTemNd8JC2zLJ2UgAJTZdiOWaqQdxsfCprXLVRcfBsX2JoztwyZ3R/EZ2NhfwBGYqiNdp5zOExUfZzxIEc8JLElXA3Zg7xkeFq4N2nTZWMcHt13Vz6v65QY0P2BN0NmVhstY7mAue6Tl5Z8KmO26V81aK0tJhpVmhYq67jvBHEEHIg8jVz6kaxPpCJ5DHsNGVUna7rEgk7N8xYAXBv7wzqsvczZW2TVNKLbszkPGqK1lxna4ueTeGkax6A7I+QFXcuj2+0yqOmZ9TYfI0qaX9mWFJLxySRfdycX6bXe+ZrgSFxuVLKv9WtBnFTrH9i42j03n5A1Zy6OXF6RgwSAmHB7M+IN7gso/URH625E8q58Dg1wSrhcGvb42Vbqpt3AbXklIyRBlvzNgB0fNUtWlwUHZhu0ldjJNKd8sh3noBuA4DqTVoGYrhzrDzU7evaxFeirVQsq9rGubH6UigXalcLyB3nwUZmvCbbrtrS42aLlc+m9AR4pLPkwHdcb1/mOn0OdVrpTRj4eQxSWuM7g3BB3EcR4HOmHTGvbtdIBsL8Z98+A3L8z4UqMxJJJJJzJOZPiaW1D2O23WtwqmqIR/IbN6fuy8oorGSUKCzGwHGhE8JA1KyJpp1G1POJZcXOtoFIaNCP2xG52HwA7h9o57gL7NUdQWnIxGLUrELFIWFmk5NKOC8QnH7XKrORbZUbDDbVyzWIYjn/AIojpyV6or2iii0iRRRRUURRRRUURRRRUUXhFJus+oKzEy4e0cpzKnJHP/QeoyPEZ3pzry1cuaHCxVsUr4nZmGxVE4zBvE5jlUo43g8uY4MOouK01d+ltCxYlNiZAw4cCp5qwzU+FV/pv2cSx3bDntk+E2WQeByV/wDKfGg305HhWjpsWY/uy6HrwlCt2GxbxnaRip6Hf4jcfOtUilWKMCrDerAqw8VOdeUPq0puckrdbEfVMWD1zdcpFD9R3T/I/Ks9NLo/SMYjxI2WHuuRsOhPwuLi3Q3B5UtUUQ2qeNDqlU2DU0hu0Fp8vwoDSfsemRi+EePGR8FDrHJ6X2T5Hyrs0FpDFaPj7D/ZuLUbRYkAvcmwvfs7bgOPCpQV0RaSlX3ZZB4O386s+JadwgnYI8eF9/ULVDrXjJcotH4xj95ezHmxXKu3CapaTxZviZEwUR3rGe1mI5bdyF8QfKhdY8QP3z+dj9RWf/5Nif7ZvRP+2uhURjgqg4NUcOb7/hO2r2rOHwUfZ4dLbVtpydqSQji7nM+G4cBUuKq99YsSf3z+Rt9K5ZsdI/vyO3izH6muvjGjYLxuAynxPHuVaWI0pFH78iL4sL+m+ojF69wL7gaQ9Bsj1b+VV6BXtUuq3HYI+LAom+NxPsmDH68TyZJaIfdzb+I/kBUBLIWJZiSTvJJJPiTWNFDOe525TeGmihFo2gIorxG2nEaK0kh3IgLt6DcOpsKbNCezSaWzYpuwT+zQhpT+J/dTwW56iumROcqp66GAd469ErYWF5pOxgRpZT9lfsjm7HJB1NWPqr7PEgKz4kiacZqB+yiP3Afeb77eQFM2idCw4aMRQRrGu+wGZPNic2PU513UbHCGa8rNVeIST6bDovBXtFFXJciiiiooiiiiooiiiiooiiiiooiiiiooivLV7RUUXDpPQ0OIXZmjWQDdcZr+Fhmp6gik/SfsuU54aYp9yQdovkwsw89qn6iuXMa7cK6KeSI3Y4hU1j9T8ZDfagZx8UREo/hFn/y1CPKFOy3db4WBRv4Wsav8itOIwaSDZkRXHJgGHoaodTNOyaRYxK3xgH2VE0VbeJ1BwLm/6OiH+7LRf8sgVG4j2XYWxKyYhOgkDf8AMVqqNMeCjG4zGd2lVtRTLpLUxIr7M0x8ey/KKon/AGIP7WT/AHf/AGVx8O5EjFIiNiuCimbR2pKSW2p5xu3dkP8A2qY8P7K8LYFnxD9DLsj/AHarXQp3FVvxeJvBVbE1qjxKsdlLyN8MYMh9EBq38L7P8AhuMMjHnJtS/wDMJqdw+ESMbKKqDkoCj0FWCm6lCPxo/wCDfqqewGp+Nm93DmIfFOwj/wAgu/yFM+jfZSuRxUzSfcj/AFKebXLt6in+1e1c2FjeEtlxCeXQusPJcOi9DQ4ZOzgiSJeSgC/Unex6m9dtq9oq1Ak33RRRRUURRRRUURRRRUURRRRUU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http://www.st-marys-jun.hants.sch.uk/_files/images/Links/CFB3CC3D6029AB8CE57B6C95BF84964D.jpg"/>
          <p:cNvPicPr>
            <a:picLocks noChangeAspect="1" noChangeArrowheads="1"/>
          </p:cNvPicPr>
          <p:nvPr/>
        </p:nvPicPr>
        <p:blipFill>
          <a:blip r:embed="rId3" cstate="print"/>
          <a:srcRect/>
          <a:stretch>
            <a:fillRect/>
          </a:stretch>
        </p:blipFill>
        <p:spPr bwMode="auto">
          <a:xfrm>
            <a:off x="914400" y="2057400"/>
            <a:ext cx="2133600" cy="1759035"/>
          </a:xfrm>
          <a:prstGeom prst="rect">
            <a:avLst/>
          </a:prstGeom>
          <a:noFill/>
        </p:spPr>
      </p:pic>
      <p:pic>
        <p:nvPicPr>
          <p:cNvPr id="20490" name="Picture 10" descr="http://ec2.images-amazon.com/images/I/21EIo66WyUL._AA300_.jpg"/>
          <p:cNvPicPr>
            <a:picLocks noChangeAspect="1" noChangeArrowheads="1"/>
          </p:cNvPicPr>
          <p:nvPr/>
        </p:nvPicPr>
        <p:blipFill>
          <a:blip r:embed="rId4" cstate="print"/>
          <a:srcRect/>
          <a:stretch>
            <a:fillRect/>
          </a:stretch>
        </p:blipFill>
        <p:spPr bwMode="auto">
          <a:xfrm>
            <a:off x="6096000" y="4572000"/>
            <a:ext cx="2057400" cy="2057400"/>
          </a:xfrm>
          <a:prstGeom prst="rect">
            <a:avLst/>
          </a:prstGeom>
          <a:noFill/>
        </p:spPr>
      </p:pic>
      <p:pic>
        <p:nvPicPr>
          <p:cNvPr id="20492" name="Picture 12" descr="http://photos2.demandstudios.com/dm-resize/photos.demandstudios.com%2F91%2F219%2Ffotolia_10509432_XS.jpg?w=400&amp;h=10000&amp;keep_ratio=1"/>
          <p:cNvPicPr>
            <a:picLocks noChangeAspect="1" noChangeArrowheads="1"/>
          </p:cNvPicPr>
          <p:nvPr/>
        </p:nvPicPr>
        <p:blipFill>
          <a:blip r:embed="rId5" cstate="print"/>
          <a:srcRect/>
          <a:stretch>
            <a:fillRect/>
          </a:stretch>
        </p:blipFill>
        <p:spPr bwMode="auto">
          <a:xfrm>
            <a:off x="6019800" y="2286000"/>
            <a:ext cx="2133600" cy="1418845"/>
          </a:xfrm>
          <a:prstGeom prst="rect">
            <a:avLst/>
          </a:prstGeom>
          <a:noFill/>
        </p:spPr>
      </p:pic>
      <p:sp>
        <p:nvSpPr>
          <p:cNvPr id="10" name="Rectangle 9"/>
          <p:cNvSpPr/>
          <p:nvPr/>
        </p:nvSpPr>
        <p:spPr>
          <a:xfrm>
            <a:off x="228600" y="1676400"/>
            <a:ext cx="4370107" cy="369332"/>
          </a:xfrm>
          <a:prstGeom prst="rect">
            <a:avLst/>
          </a:prstGeom>
        </p:spPr>
        <p:txBody>
          <a:bodyPr wrap="none">
            <a:spAutoFit/>
          </a:bodyPr>
          <a:lstStyle/>
          <a:p>
            <a:r>
              <a:rPr lang="en-US" dirty="0" smtClean="0"/>
              <a:t>Avoid participation in contact sports</a:t>
            </a:r>
          </a:p>
        </p:txBody>
      </p:sp>
      <p:sp>
        <p:nvSpPr>
          <p:cNvPr id="11" name="Rectangle 10"/>
          <p:cNvSpPr/>
          <p:nvPr/>
        </p:nvSpPr>
        <p:spPr>
          <a:xfrm>
            <a:off x="5334000" y="1752600"/>
            <a:ext cx="3268844" cy="369332"/>
          </a:xfrm>
          <a:prstGeom prst="rect">
            <a:avLst/>
          </a:prstGeom>
        </p:spPr>
        <p:txBody>
          <a:bodyPr wrap="none">
            <a:spAutoFit/>
          </a:bodyPr>
          <a:lstStyle/>
          <a:p>
            <a:r>
              <a:rPr lang="en-US" dirty="0" smtClean="0"/>
              <a:t>Soft food for up to 2 weeks</a:t>
            </a:r>
          </a:p>
        </p:txBody>
      </p:sp>
      <p:sp>
        <p:nvSpPr>
          <p:cNvPr id="12" name="Rectangle 11"/>
          <p:cNvSpPr/>
          <p:nvPr/>
        </p:nvSpPr>
        <p:spPr>
          <a:xfrm>
            <a:off x="228600" y="3962400"/>
            <a:ext cx="4343400" cy="646331"/>
          </a:xfrm>
          <a:prstGeom prst="rect">
            <a:avLst/>
          </a:prstGeom>
        </p:spPr>
        <p:txBody>
          <a:bodyPr wrap="square">
            <a:spAutoFit/>
          </a:bodyPr>
          <a:lstStyle/>
          <a:p>
            <a:r>
              <a:rPr lang="en-US" dirty="0" smtClean="0"/>
              <a:t>Brush teeth with a soft toothbrush after each meal</a:t>
            </a:r>
          </a:p>
        </p:txBody>
      </p:sp>
      <p:sp>
        <p:nvSpPr>
          <p:cNvPr id="13" name="Rectangle 12"/>
          <p:cNvSpPr/>
          <p:nvPr/>
        </p:nvSpPr>
        <p:spPr>
          <a:xfrm>
            <a:off x="4876800" y="3810000"/>
            <a:ext cx="4267200" cy="646331"/>
          </a:xfrm>
          <a:prstGeom prst="rect">
            <a:avLst/>
          </a:prstGeom>
        </p:spPr>
        <p:txBody>
          <a:bodyPr wrap="square">
            <a:spAutoFit/>
          </a:bodyPr>
          <a:lstStyle/>
          <a:p>
            <a:r>
              <a:rPr lang="en-US" dirty="0" smtClean="0"/>
              <a:t>Use a </a:t>
            </a:r>
            <a:r>
              <a:rPr lang="en-US" dirty="0" err="1" smtClean="0"/>
              <a:t>chlorhexidine</a:t>
            </a:r>
            <a:r>
              <a:rPr lang="en-US" dirty="0" smtClean="0"/>
              <a:t> (0.1 %) mouth rinse twice a day for 1 week.</a:t>
            </a: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76400"/>
            <a:ext cx="8382000" cy="4572000"/>
          </a:xfrm>
        </p:spPr>
        <p:txBody>
          <a:bodyPr>
            <a:normAutofit/>
          </a:bodyPr>
          <a:lstStyle/>
          <a:p>
            <a:pPr>
              <a:buNone/>
            </a:pPr>
            <a:endParaRPr lang="en-US" dirty="0" smtClean="0"/>
          </a:p>
          <a:p>
            <a:pPr>
              <a:lnSpc>
                <a:spcPct val="200000"/>
              </a:lnSpc>
            </a:pPr>
            <a:r>
              <a:rPr lang="en-US" b="1" dirty="0" smtClean="0">
                <a:latin typeface="Times New Roman" pitchFamily="18" charset="0"/>
                <a:cs typeface="Times New Roman" pitchFamily="18" charset="0"/>
              </a:rPr>
              <a:t>For immature teeth, root canal treatment should be avoided unless there is clinical or radiographic evidence of pulp necrosis.</a:t>
            </a:r>
          </a:p>
          <a:p>
            <a:pPr>
              <a:lnSpc>
                <a:spcPct val="200000"/>
              </a:lnSpc>
            </a:pPr>
            <a:r>
              <a:rPr lang="en-US" b="1" dirty="0" smtClean="0">
                <a:latin typeface="Times New Roman" pitchFamily="18" charset="0"/>
                <a:cs typeface="Times New Roman" pitchFamily="18" charset="0"/>
              </a:rPr>
              <a:t>Splint removal and clinical and radiographic control after 2 weeks.</a:t>
            </a:r>
          </a:p>
          <a:p>
            <a:pPr>
              <a:lnSpc>
                <a:spcPct val="200000"/>
              </a:lnSpc>
            </a:pPr>
            <a:r>
              <a:rPr lang="en-US" b="1" dirty="0" smtClean="0">
                <a:latin typeface="Times New Roman" pitchFamily="18" charset="0"/>
                <a:cs typeface="Times New Roman" pitchFamily="18" charset="0"/>
              </a:rPr>
              <a:t>Clinical and radiographic control after 4 weeks, 3 months, 6 months, 1 year and then yearly thereafter.</a:t>
            </a:r>
          </a:p>
          <a:p>
            <a:endParaRPr lang="en-US" dirty="0"/>
          </a:p>
        </p:txBody>
      </p:sp>
      <p:sp>
        <p:nvSpPr>
          <p:cNvPr id="5" name="Title 1"/>
          <p:cNvSpPr txBox="1">
            <a:spLocks/>
          </p:cNvSpPr>
          <p:nvPr/>
        </p:nvSpPr>
        <p:spPr>
          <a:xfrm>
            <a:off x="3124200" y="609600"/>
            <a:ext cx="1981200" cy="658906"/>
          </a:xfrm>
          <a:prstGeom prst="rect">
            <a:avLst/>
          </a:prstGeom>
          <a:effectLst>
            <a:outerShdw blurRad="50800" dist="50800" dir="5400000" algn="ctr" rotWithShape="0">
              <a:srgbClr val="FF0000"/>
            </a:outerShdw>
          </a:effectLst>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innerShdw blurRad="38100">
                    <a:srgbClr val="C00000"/>
                  </a:innerShdw>
                </a:effectLst>
                <a:uLnTx/>
                <a:uFillTx/>
                <a:latin typeface="+mj-lt"/>
                <a:ea typeface="+mj-ea"/>
                <a:cs typeface="+mj-cs"/>
              </a:rPr>
              <a:t>Follow-up</a:t>
            </a:r>
            <a:endParaRPr kumimoji="0" lang="en-US" sz="6600" b="1" i="0" u="none" strike="noStrike" kern="1200" cap="none" spc="0" normalizeH="0" baseline="0" noProof="0" dirty="0">
              <a:ln>
                <a:noFill/>
              </a:ln>
              <a:solidFill>
                <a:schemeClr val="tx1">
                  <a:alpha val="90000"/>
                </a:schemeClr>
              </a:solidFill>
              <a:effectLst>
                <a:innerShdw blurRad="38100">
                  <a:schemeClr val="tx1">
                    <a:lumMod val="85000"/>
                  </a:schemeClr>
                </a:innerShdw>
              </a:effectLst>
              <a:uLnTx/>
              <a:uFillTx/>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8458200" cy="4648200"/>
          </a:xfrm>
        </p:spPr>
        <p:txBody>
          <a:bodyPr>
            <a:normAutofit fontScale="92500" lnSpcReduction="10000"/>
          </a:bodyPr>
          <a:lstStyle/>
          <a:p>
            <a:r>
              <a:rPr lang="en-US" dirty="0" smtClean="0"/>
              <a:t>Clean the root surface and apical foramen with a stream of saline.</a:t>
            </a:r>
          </a:p>
          <a:p>
            <a:r>
              <a:rPr lang="en-US" dirty="0" smtClean="0"/>
              <a:t>Topical application of antibiotics has been shown to enhance chances for revascularization of the pulp and can be considered if available (</a:t>
            </a:r>
            <a:r>
              <a:rPr lang="en-US" dirty="0" err="1" smtClean="0"/>
              <a:t>minocycline</a:t>
            </a:r>
            <a:r>
              <a:rPr lang="en-US" dirty="0" smtClean="0"/>
              <a:t> or </a:t>
            </a:r>
            <a:r>
              <a:rPr lang="en-US" dirty="0" err="1" smtClean="0"/>
              <a:t>doxycycline</a:t>
            </a:r>
            <a:r>
              <a:rPr lang="en-US" dirty="0" smtClean="0"/>
              <a:t> 1 mg per 20 ml saline for 5 minutes soak).</a:t>
            </a:r>
          </a:p>
          <a:p>
            <a:r>
              <a:rPr lang="en-US" dirty="0" smtClean="0"/>
              <a:t>Administer local anesthesia.</a:t>
            </a:r>
          </a:p>
          <a:p>
            <a:r>
              <a:rPr lang="en-US" dirty="0" smtClean="0"/>
              <a:t>Examine the alveolar socket. If there is a fracture of the socket wall, reposition it with a suitable instrument.</a:t>
            </a:r>
          </a:p>
          <a:p>
            <a:r>
              <a:rPr lang="en-US" dirty="0" smtClean="0"/>
              <a:t>Irrigate the socket with saline.</a:t>
            </a:r>
          </a:p>
          <a:p>
            <a:r>
              <a:rPr lang="en-US" dirty="0" smtClean="0"/>
              <a:t>Replant the tooth slowly with slight digital pressure.</a:t>
            </a:r>
          </a:p>
          <a:p>
            <a:r>
              <a:rPr lang="en-US" dirty="0" smtClean="0"/>
              <a:t>Suture gingival lacerations, especially in the cervical area.</a:t>
            </a:r>
          </a:p>
          <a:p>
            <a:r>
              <a:rPr lang="en-US" dirty="0" smtClean="0"/>
              <a:t>Verify normal position of the replanted tooth clinically and radiographically.</a:t>
            </a:r>
          </a:p>
          <a:p>
            <a:r>
              <a:rPr lang="en-US" dirty="0" smtClean="0"/>
              <a:t>Apply a flexible splint for up to 2 weeks.</a:t>
            </a:r>
          </a:p>
          <a:p>
            <a:endParaRPr lang="en-US" dirty="0"/>
          </a:p>
        </p:txBody>
      </p:sp>
      <p:sp>
        <p:nvSpPr>
          <p:cNvPr id="4" name="Rectangle 3"/>
          <p:cNvSpPr/>
          <p:nvPr/>
        </p:nvSpPr>
        <p:spPr>
          <a:xfrm>
            <a:off x="3276600" y="0"/>
            <a:ext cx="2470549" cy="707886"/>
          </a:xfrm>
          <a:prstGeom prst="rect">
            <a:avLst/>
          </a:prstGeom>
          <a:effectLst>
            <a:outerShdw blurRad="50800" dist="50800" dir="5400000" algn="ctr" rotWithShape="0">
              <a:srgbClr val="FF0000"/>
            </a:outerShdw>
          </a:effectLst>
        </p:spPr>
        <p:txBody>
          <a:bodyPr wrap="none">
            <a:spAutoFit/>
          </a:bodyPr>
          <a:lstStyle/>
          <a:p>
            <a:pPr algn="ctr"/>
            <a:r>
              <a:rPr lang="en-US" sz="4000" b="1" dirty="0" smtClean="0">
                <a:solidFill>
                  <a:srgbClr val="FFFF00"/>
                </a:solidFill>
                <a:effectLst>
                  <a:innerShdw blurRad="38100">
                    <a:schemeClr val="tx1">
                      <a:lumMod val="85000"/>
                    </a:schemeClr>
                  </a:innerShdw>
                </a:effectLst>
                <a:latin typeface="+mj-lt"/>
                <a:ea typeface="+mj-ea"/>
                <a:cs typeface="+mj-cs"/>
              </a:rPr>
              <a:t>Open apex</a:t>
            </a:r>
            <a:endParaRPr lang="en-US" dirty="0"/>
          </a:p>
        </p:txBody>
      </p:sp>
      <p:sp>
        <p:nvSpPr>
          <p:cNvPr id="5" name="Title 1"/>
          <p:cNvSpPr txBox="1">
            <a:spLocks/>
          </p:cNvSpPr>
          <p:nvPr/>
        </p:nvSpPr>
        <p:spPr>
          <a:xfrm>
            <a:off x="0" y="457200"/>
            <a:ext cx="8001000" cy="887506"/>
          </a:xfrm>
          <a:prstGeom prst="rect">
            <a:avLst/>
          </a:prstGeom>
          <a:effectLst>
            <a:outerShdw blurRad="50800" dist="50800" dir="5400000" algn="ctr" rotWithShape="0">
              <a:srgbClr val="FF0000"/>
            </a:outerShdw>
          </a:effectLst>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18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2000" b="1" i="0" u="none" strike="noStrike" kern="1200" cap="none" spc="0" normalizeH="0" baseline="0" noProof="0" dirty="0" smtClean="0">
                <a:ln>
                  <a:noFill/>
                </a:ln>
                <a:solidFill>
                  <a:schemeClr val="tx1"/>
                </a:solidFill>
                <a:effectLst>
                  <a:innerShdw blurRad="38100">
                    <a:srgbClr val="C00000"/>
                  </a:innerShdw>
                </a:effectLst>
                <a:uLnTx/>
                <a:uFillTx/>
                <a:latin typeface="+mj-lt"/>
                <a:ea typeface="+mj-ea"/>
                <a:cs typeface="+mj-cs"/>
              </a:rPr>
              <a:t>Extra-oral dry time less than 60 min. The tooth has been kept in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innerShdw blurRad="38100">
                    <a:srgbClr val="C00000"/>
                  </a:innerShdw>
                </a:effectLst>
                <a:uLnTx/>
                <a:uFillTx/>
                <a:latin typeface="+mj-lt"/>
                <a:ea typeface="+mj-ea"/>
                <a:cs typeface="+mj-cs"/>
              </a:rPr>
              <a:t> suitable storage media and/or stored dry less than 60 minutes</a:t>
            </a:r>
            <a:endParaRPr kumimoji="0" lang="en-US" sz="3200" b="1" i="0" u="none" strike="noStrike" kern="1200" cap="none" spc="0" normalizeH="0" baseline="0" noProof="0" dirty="0">
              <a:ln>
                <a:noFill/>
              </a:ln>
              <a:solidFill>
                <a:schemeClr val="tx1"/>
              </a:solidFill>
              <a:effectLst>
                <a:innerShdw blurRad="38100">
                  <a:srgbClr val="C00000"/>
                </a:innerShdw>
              </a:effectLst>
              <a:uLnTx/>
              <a:uFillTx/>
              <a:latin typeface="+mj-lt"/>
              <a:ea typeface="+mj-ea"/>
              <a:cs typeface="+mj-cs"/>
            </a:endParaRPr>
          </a:p>
        </p:txBody>
      </p:sp>
      <p:pic>
        <p:nvPicPr>
          <p:cNvPr id="7" name="Picture 6" descr="http://www.dentaltraumaguide.org/Pictures%5CPrognosis%5CRootDev4.jpg"/>
          <p:cNvPicPr>
            <a:picLocks noChangeAspect="1" noChangeArrowheads="1"/>
          </p:cNvPicPr>
          <p:nvPr/>
        </p:nvPicPr>
        <p:blipFill>
          <a:blip r:embed="rId3" cstate="print"/>
          <a:srcRect/>
          <a:stretch>
            <a:fillRect/>
          </a:stretch>
        </p:blipFill>
        <p:spPr bwMode="auto">
          <a:xfrm>
            <a:off x="8000999" y="0"/>
            <a:ext cx="1088571" cy="1828800"/>
          </a:xfrm>
          <a:prstGeom prst="rect">
            <a:avLst/>
          </a:prstGeom>
          <a:noFill/>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676400"/>
            <a:ext cx="8534400" cy="4724400"/>
          </a:xfrm>
        </p:spPr>
        <p:txBody>
          <a:bodyPr/>
          <a:lstStyle/>
          <a:p>
            <a:pPr>
              <a:lnSpc>
                <a:spcPct val="200000"/>
              </a:lnSpc>
            </a:pPr>
            <a:r>
              <a:rPr lang="en-US" dirty="0" smtClean="0"/>
              <a:t>Administer systemic antibiotics. </a:t>
            </a:r>
          </a:p>
          <a:p>
            <a:pPr>
              <a:lnSpc>
                <a:spcPct val="200000"/>
              </a:lnSpc>
            </a:pPr>
            <a:r>
              <a:rPr lang="en-US" dirty="0" smtClean="0"/>
              <a:t>If the avulsed tooth has been in contact with soil and if tetanus coverage is uncertain, refer to physician for a tetanus booster.</a:t>
            </a:r>
          </a:p>
          <a:p>
            <a:pPr>
              <a:lnSpc>
                <a:spcPct val="200000"/>
              </a:lnSpc>
            </a:pPr>
            <a:r>
              <a:rPr lang="en-US" dirty="0" smtClean="0">
                <a:solidFill>
                  <a:srgbClr val="FFFF00"/>
                </a:solidFill>
              </a:rPr>
              <a:t>The goal for replanting still-developing (immature) teeth in children is to allow for possible revascularization of the pulp space. The risk of infection-related root resorption should be weighed up against the chances of revascularization. Such resorption is very rapid in children. If revascularization does not occur, root canal treatment may be recommended.</a:t>
            </a:r>
          </a:p>
          <a:p>
            <a:endParaRPr lang="en-US" dirty="0"/>
          </a:p>
        </p:txBody>
      </p:sp>
      <p:sp>
        <p:nvSpPr>
          <p:cNvPr id="4" name="Rectangle 3"/>
          <p:cNvSpPr/>
          <p:nvPr/>
        </p:nvSpPr>
        <p:spPr>
          <a:xfrm>
            <a:off x="0" y="457200"/>
            <a:ext cx="1329979" cy="400110"/>
          </a:xfrm>
          <a:prstGeom prst="rect">
            <a:avLst/>
          </a:prstGeom>
          <a:effectLst>
            <a:outerShdw blurRad="50800" dist="50800" dir="5400000" algn="ctr" rotWithShape="0">
              <a:srgbClr val="FF0000"/>
            </a:outerShdw>
          </a:effectLst>
        </p:spPr>
        <p:txBody>
          <a:bodyPr wrap="none">
            <a:spAutoFit/>
          </a:bodyPr>
          <a:lstStyle/>
          <a:p>
            <a:pPr algn="ctr"/>
            <a:r>
              <a:rPr lang="en-US" sz="2000" b="1" dirty="0" smtClean="0">
                <a:solidFill>
                  <a:srgbClr val="FFFF00"/>
                </a:solidFill>
                <a:effectLst>
                  <a:innerShdw blurRad="38100">
                    <a:schemeClr val="tx1">
                      <a:lumMod val="85000"/>
                    </a:schemeClr>
                  </a:innerShdw>
                </a:effectLst>
                <a:latin typeface="+mj-lt"/>
                <a:ea typeface="+mj-ea"/>
                <a:cs typeface="+mj-cs"/>
              </a:rPr>
              <a:t>Open apex</a:t>
            </a:r>
            <a:endParaRPr lang="en-US" sz="1050" dirty="0"/>
          </a:p>
        </p:txBody>
      </p:sp>
      <p:sp>
        <p:nvSpPr>
          <p:cNvPr id="5" name="Title 1"/>
          <p:cNvSpPr txBox="1">
            <a:spLocks/>
          </p:cNvSpPr>
          <p:nvPr/>
        </p:nvSpPr>
        <p:spPr>
          <a:xfrm>
            <a:off x="0" y="457200"/>
            <a:ext cx="9144000" cy="887506"/>
          </a:xfrm>
          <a:prstGeom prst="rect">
            <a:avLst/>
          </a:prstGeom>
          <a:effectLst>
            <a:outerShdw blurRad="50800" dist="50800" dir="5400000" algn="ctr" rotWithShape="0">
              <a:srgbClr val="FF0000"/>
            </a:outerShdw>
          </a:effectLst>
        </p:spPr>
        <p:txBody>
          <a:bodyPr vert="horz" lIns="91440" tIns="45720" rIns="91440" bIns="45720" rtlCol="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1400" b="1" i="0" u="none" strike="noStrike" kern="1200" cap="none"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r>
              <a:rPr kumimoji="0" lang="en-US" sz="1600" b="1" i="0" u="none" strike="noStrike" kern="1200" cap="none" spc="0" normalizeH="0" baseline="0" noProof="0" dirty="0" smtClean="0">
                <a:ln>
                  <a:noFill/>
                </a:ln>
                <a:solidFill>
                  <a:schemeClr val="tx1"/>
                </a:solidFill>
                <a:effectLst>
                  <a:innerShdw blurRad="38100">
                    <a:srgbClr val="C00000"/>
                  </a:innerShdw>
                </a:effectLst>
                <a:uLnTx/>
                <a:uFillTx/>
                <a:latin typeface="+mj-lt"/>
                <a:ea typeface="+mj-ea"/>
                <a:cs typeface="+mj-cs"/>
              </a:rPr>
              <a:t>Extra-oral dry time less than 60 min. The tooth has been kept in suitable storage media and/or stored dry less than 60 minutes</a:t>
            </a:r>
            <a:endParaRPr kumimoji="0" lang="en-US" sz="2400" b="1" i="0" u="none" strike="noStrike" kern="1200" cap="none" spc="0" normalizeH="0" baseline="0" noProof="0" dirty="0">
              <a:ln>
                <a:noFill/>
              </a:ln>
              <a:solidFill>
                <a:schemeClr val="tx1"/>
              </a:solidFill>
              <a:effectLst>
                <a:innerShdw blurRad="38100">
                  <a:srgbClr val="C00000"/>
                </a:innerShdw>
              </a:effectLst>
              <a:uLnTx/>
              <a:uFillTx/>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6771"/>
            <a:ext cx="7010400" cy="1039906"/>
          </a:xfrm>
        </p:spPr>
        <p:txBody>
          <a:bodyPr/>
          <a:lstStyle/>
          <a:p>
            <a:pPr algn="ctr"/>
            <a:r>
              <a:rPr lang="en-US" sz="3200" dirty="0" smtClean="0">
                <a:solidFill>
                  <a:schemeClr val="tx1"/>
                </a:solidFill>
                <a:effectLst>
                  <a:outerShdw blurRad="50800" dist="50800" dir="5400000" algn="ctr" rotWithShape="0">
                    <a:srgbClr val="C00000"/>
                  </a:outerShdw>
                </a:effectLst>
              </a:rPr>
              <a:t/>
            </a:r>
            <a:br>
              <a:rPr lang="en-US" sz="3200" dirty="0" smtClean="0">
                <a:solidFill>
                  <a:schemeClr val="tx1"/>
                </a:solidFill>
                <a:effectLst>
                  <a:outerShdw blurRad="50800" dist="50800" dir="5400000" algn="ctr" rotWithShape="0">
                    <a:srgbClr val="C00000"/>
                  </a:outerShdw>
                </a:effectLst>
              </a:rPr>
            </a:br>
            <a:r>
              <a:rPr lang="en-US" sz="2800" dirty="0" smtClean="0">
                <a:solidFill>
                  <a:schemeClr val="tx1"/>
                </a:solidFill>
                <a:effectLst>
                  <a:outerShdw blurRad="50800" dist="50800" dir="5400000" algn="ctr" rotWithShape="0">
                    <a:srgbClr val="C00000"/>
                  </a:outerShdw>
                </a:effectLst>
              </a:rPr>
              <a:t>Dry time longer than 60 min or other reasons </a:t>
            </a:r>
            <a:br>
              <a:rPr lang="en-US" sz="2800" dirty="0" smtClean="0">
                <a:solidFill>
                  <a:schemeClr val="tx1"/>
                </a:solidFill>
                <a:effectLst>
                  <a:outerShdw blurRad="50800" dist="50800" dir="5400000" algn="ctr" rotWithShape="0">
                    <a:srgbClr val="C00000"/>
                  </a:outerShdw>
                </a:effectLst>
              </a:rPr>
            </a:br>
            <a:r>
              <a:rPr lang="en-US" sz="2800" dirty="0" smtClean="0">
                <a:solidFill>
                  <a:schemeClr val="tx1"/>
                </a:solidFill>
                <a:effectLst>
                  <a:outerShdw blurRad="50800" dist="50800" dir="5400000" algn="ctr" rotWithShape="0">
                    <a:srgbClr val="C00000"/>
                  </a:outerShdw>
                </a:effectLst>
              </a:rPr>
              <a:t>suggesting non-viable cells</a:t>
            </a:r>
            <a:endParaRPr lang="en-US" sz="3200" dirty="0">
              <a:solidFill>
                <a:schemeClr val="tx1"/>
              </a:solidFill>
              <a:effectLst>
                <a:outerShdw blurRad="50800" dist="50800" dir="5400000" algn="ctr" rotWithShape="0">
                  <a:srgbClr val="C00000"/>
                </a:outerShdw>
              </a:effectLst>
            </a:endParaRPr>
          </a:p>
        </p:txBody>
      </p:sp>
      <p:sp>
        <p:nvSpPr>
          <p:cNvPr id="3" name="Content Placeholder 2"/>
          <p:cNvSpPr>
            <a:spLocks noGrp="1"/>
          </p:cNvSpPr>
          <p:nvPr>
            <p:ph sz="half" idx="1"/>
          </p:nvPr>
        </p:nvSpPr>
        <p:spPr>
          <a:xfrm>
            <a:off x="304800" y="1600200"/>
            <a:ext cx="8382000" cy="4800600"/>
          </a:xfrm>
        </p:spPr>
        <p:txBody>
          <a:bodyPr>
            <a:normAutofit/>
          </a:bodyPr>
          <a:lstStyle/>
          <a:p>
            <a:endParaRPr lang="en-US" dirty="0" smtClean="0"/>
          </a:p>
          <a:p>
            <a:r>
              <a:rPr lang="en-US" b="1" dirty="0" smtClean="0">
                <a:latin typeface="Times New Roman" pitchFamily="18" charset="0"/>
                <a:cs typeface="Times New Roman" pitchFamily="18" charset="0"/>
              </a:rPr>
              <a:t>Remove attached non-viable soft tissue with gauze.</a:t>
            </a:r>
          </a:p>
          <a:p>
            <a:r>
              <a:rPr lang="en-US" b="1" dirty="0" smtClean="0">
                <a:solidFill>
                  <a:srgbClr val="FFFF00"/>
                </a:solidFill>
                <a:latin typeface="Times New Roman" pitchFamily="18" charset="0"/>
                <a:cs typeface="Times New Roman" pitchFamily="18" charset="0"/>
              </a:rPr>
              <a:t>Root canal treatment can be carried out prior to replantation or later.</a:t>
            </a:r>
          </a:p>
          <a:p>
            <a:r>
              <a:rPr lang="en-US" b="1" dirty="0" smtClean="0">
                <a:latin typeface="Times New Roman" pitchFamily="18" charset="0"/>
                <a:cs typeface="Times New Roman" pitchFamily="18" charset="0"/>
              </a:rPr>
              <a:t>Administer local anesthesia.</a:t>
            </a:r>
          </a:p>
          <a:p>
            <a:r>
              <a:rPr lang="en-US" b="1" dirty="0" smtClean="0">
                <a:latin typeface="Times New Roman" pitchFamily="18" charset="0"/>
                <a:cs typeface="Times New Roman" pitchFamily="18" charset="0"/>
              </a:rPr>
              <a:t>Irrigate the socket with saline.</a:t>
            </a:r>
          </a:p>
          <a:p>
            <a:r>
              <a:rPr lang="en-US" b="1" dirty="0" smtClean="0">
                <a:latin typeface="Times New Roman" pitchFamily="18" charset="0"/>
                <a:cs typeface="Times New Roman" pitchFamily="18" charset="0"/>
              </a:rPr>
              <a:t>Examine the alveolar socket. if there is a fracture of the socket wall, reposition it with a suitable instrument.</a:t>
            </a:r>
          </a:p>
          <a:p>
            <a:r>
              <a:rPr lang="en-US" b="1" dirty="0" smtClean="0">
                <a:latin typeface="Times New Roman" pitchFamily="18" charset="0"/>
                <a:cs typeface="Times New Roman" pitchFamily="18" charset="0"/>
              </a:rPr>
              <a:t>Replant the tooth slowly with slight digital pressure.</a:t>
            </a:r>
          </a:p>
          <a:p>
            <a:r>
              <a:rPr lang="en-US" b="1" dirty="0" smtClean="0">
                <a:latin typeface="Times New Roman" pitchFamily="18" charset="0"/>
                <a:cs typeface="Times New Roman" pitchFamily="18" charset="0"/>
              </a:rPr>
              <a:t>Suture gingival lacerations if present.</a:t>
            </a:r>
          </a:p>
          <a:p>
            <a:endParaRPr lang="en-US" dirty="0"/>
          </a:p>
        </p:txBody>
      </p:sp>
      <p:sp>
        <p:nvSpPr>
          <p:cNvPr id="4" name="Rectangle 3"/>
          <p:cNvSpPr/>
          <p:nvPr/>
        </p:nvSpPr>
        <p:spPr>
          <a:xfrm>
            <a:off x="3235657" y="56866"/>
            <a:ext cx="2560316" cy="584775"/>
          </a:xfrm>
          <a:prstGeom prst="rect">
            <a:avLst/>
          </a:prstGeom>
          <a:effectLst>
            <a:outerShdw blurRad="50800" dist="50800" dir="5400000" algn="ctr" rotWithShape="0">
              <a:srgbClr val="FF0000"/>
            </a:outerShdw>
          </a:effectLst>
        </p:spPr>
        <p:txBody>
          <a:bodyPr wrap="none">
            <a:spAutoFit/>
          </a:bodyPr>
          <a:lstStyle/>
          <a:p>
            <a:r>
              <a:rPr lang="en-US" sz="3200" b="1" dirty="0" smtClean="0">
                <a:solidFill>
                  <a:srgbClr val="FFFF00"/>
                </a:solidFill>
              </a:rPr>
              <a:t>Open apex </a:t>
            </a:r>
            <a:endParaRPr lang="en-US" sz="3200" b="1" dirty="0"/>
          </a:p>
        </p:txBody>
      </p:sp>
      <p:sp>
        <p:nvSpPr>
          <p:cNvPr id="13314" name="AutoShape 2" descr="data:image/jpeg;base64,/9j/4AAQSkZJRgABAQAAAQABAAD/2wCEAAkGBg8QDxQQDRANDw8PEBAQEA8NDQ8NDQ8PFhAVFRMQFBIXHCYeFxkjGRIUHy8gIycpLCwsFR4xNTAqNSYrLCkBCQoKDQwMDQwMDSkYFBgpKSkpKSkpKSkpKSkpKSkpKSkpKSkpKSkpKSkpKSkpKSkpKSkpKSkpKSkpKSkpKSkpKf/AABEIAIYAUAMBIgACEQEDEQH/xAAcAAACAgMBAQAAAAAAAAAAAAAAAQUHAgMGCAT/xAA2EAACAQICBwUHAgcAAAAAAAAAAQIDEQQhBQYHEjFRYUFxgZGhEyMkUrHB8BSCFSIyQnKi4f/EABYBAQEBAAAAAAAAAAAAAAAAAAABAv/EABURAQEAAAAAAAAAAAAAAAAAAAAB/9oADAMBAAIRAxEAPwCrJPPxC4nxAwyyTGpvmzC4XA2OTfFvxC5gmO4Gdx3Ndx3A2SfIW8Y3C4GuTzv+cRXCXF95jcodx3MbggMrjR9ODw7lGUuWRlhsK3NK3aiD5XFriBKax4T2VayyTjF+hFgMLiADXJ/UxY5ITKMd4zizDdNtOLbsuLIrptB4Hew0pPtuzZofCJ14p/N9id0fgPZ4NprPcPn1ewt8RDv+wRFa90N2rB8428jlztto0LOHe8ziQBDEBRrEF/zxABpEpq7gva4iEbXSd33EYjsNneF3q0pclYDtMdQ3cO8uSIzVml8Snbgn9Cb1gVsP4xI3VNfEftZBH7SsMtxNLgyuC1do9D3TduwqpIoAYAyDW0Iyl+eYihIsPZnQvGb6leotzZPopyw8p2ycmu8CV1mXubc39CO1Mp3xH7X9DodccHu0Y97IXUyHxFuasFZ7RqXw0uiKYPQGvmiJSws2k3aLv5FASjZ25ZBKQ365gFgNbAQIDOCPSeouhHhtH0Kclabgpz7P5pZ29SgtUdHfqMdh6LzVSvTUv8VK8vRM9Rz6cEWK5LXle7iurOf1NaWKjfmTuvVT+ldCA1XyxEX1RBZeLwaqU5waupRa9Dy/rHo90MXVptWtNtdzzR6qp8yhdtGi1SxtOqlZV6Tv1lGf/UKK9AAREaUAkO5R2GyuCelaD+Xfl/q19z0PKqvU867Ma6hpKm38svoXrSxilJ5537QqD11neS6IhtAR99F9UTuncDKq7x6I+XRGiZwleWWYFgRqLd8CptutG9LDT5VJx843+xYv6zKxX22Z72BpP5ay9U0BTd/ywhXBdeHmRGhMBgyiR0Bj/YYiFS9knmWrgda4Xupcc+JTKPqw2kakODy5MC9oacjJXuL+OR7WVBhdapx438OB9UdbG+137iKtZ6wR5rzOY2j6WjWwCSeaqxfHqcbU1n6sjtI6ZlWiof2p3AjkZWFFAEa2hqAwKE4goAABujg8xgBna440swAAdJpXMAA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ata:image/jpeg;base64,/9j/4AAQSkZJRgABAQAAAQABAAD/2wCEAAkGBg8QDxQQDRANDw8PEBAQEA8NDQ8NDQ8PFhAVFRMQFBIXHCYeFxkjGRIUHy8gIycpLCwsFR4xNTAqNSYrLCkBCQoKDQwMDQwMDSkYFBgpKSkpKSkpKSkpKSkpKSkpKSkpKSkpKSkpKSkpKSkpKSkpKSkpKSkpKSkpKSkpKSkpKf/AABEIAIYAUAMBIgACEQEDEQH/xAAcAAACAgMBAQAAAAAAAAAAAAAAAQUHAgMGCAT/xAA2EAACAQICBwUHAgcAAAAAAAAAAQIDEQQhBQYHEjFRYUFxgZGhEyMkUrHB8BSCFSIyQnKi4f/EABYBAQEBAAAAAAAAAAAAAAAAAAABAv/EABURAQEAAAAAAAAAAAAAAAAAAAAB/9oADAMBAAIRAxEAPwCrJPPxC4nxAwyyTGpvmzC4XA2OTfFvxC5gmO4Gdx3Ndx3A2SfIW8Y3C4GuTzv+cRXCXF95jcodx3MbggMrjR9ODw7lGUuWRlhsK3NK3aiD5XFriBKax4T2VayyTjF+hFgMLiADXJ/UxY5ITKMd4zizDdNtOLbsuLIrptB4Hew0pPtuzZofCJ14p/N9id0fgPZ4NprPcPn1ewt8RDv+wRFa90N2rB8428jlztto0LOHe8ziQBDEBRrEF/zxABpEpq7gva4iEbXSd33EYjsNneF3q0pclYDtMdQ3cO8uSIzVml8Snbgn9Cb1gVsP4xI3VNfEftZBH7SsMtxNLgyuC1do9D3TduwqpIoAYAyDW0Iyl+eYihIsPZnQvGb6leotzZPopyw8p2ycmu8CV1mXubc39CO1Mp3xH7X9DodccHu0Y97IXUyHxFuasFZ7RqXw0uiKYPQGvmiJSws2k3aLv5FASjZ25ZBKQ365gFgNbAQIDOCPSeouhHhtH0Kclabgpz7P5pZ29SgtUdHfqMdh6LzVSvTUv8VK8vRM9Rz6cEWK5LXle7iurOf1NaWKjfmTuvVT+ldCA1XyxEX1RBZeLwaqU5waupRa9Dy/rHo90MXVptWtNtdzzR6qp8yhdtGi1SxtOqlZV6Tv1lGf/UKK9AAREaUAkO5R2GyuCelaD+Xfl/q19z0PKqvU867Ma6hpKm38svoXrSxilJ5537QqD11neS6IhtAR99F9UTuncDKq7x6I+XRGiZwleWWYFgRqLd8CptutG9LDT5VJx843+xYv6zKxX22Z72BpP5ay9U0BTd/ywhXBdeHmRGhMBgyiR0Bj/YYiFS9knmWrgda4Xupcc+JTKPqw2kakODy5MC9oacjJXuL+OR7WVBhdapx438OB9UdbG+137iKtZ6wR5rzOY2j6WjWwCSeaqxfHqcbU1n6sjtI6ZlWiof2p3AjkZWFFAEa2hqAwKE4goAABujg8xgBna440swAAdJpXMAA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8" name="Picture 6" descr="http://www.dentaltraumaguide.org/Pictures%5CPrognosis%5CRootDev4.jpg"/>
          <p:cNvPicPr>
            <a:picLocks noChangeAspect="1" noChangeArrowheads="1"/>
          </p:cNvPicPr>
          <p:nvPr/>
        </p:nvPicPr>
        <p:blipFill>
          <a:blip r:embed="rId2" cstate="print"/>
          <a:srcRect/>
          <a:stretch>
            <a:fillRect/>
          </a:stretch>
        </p:blipFill>
        <p:spPr bwMode="auto">
          <a:xfrm>
            <a:off x="8000999" y="0"/>
            <a:ext cx="1088571" cy="1828800"/>
          </a:xfrm>
          <a:prstGeom prst="rect">
            <a:avLst/>
          </a:prstGeom>
          <a:noFill/>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828800"/>
            <a:ext cx="8458200" cy="4648200"/>
          </a:xfrm>
        </p:spPr>
        <p:txBody>
          <a:bodyPr>
            <a:normAutofit fontScale="92500" lnSpcReduction="10000"/>
          </a:bodyPr>
          <a:lstStyle/>
          <a:p>
            <a:pPr>
              <a:lnSpc>
                <a:spcPct val="200000"/>
              </a:lnSpc>
            </a:pPr>
            <a:r>
              <a:rPr lang="en-US" dirty="0" smtClean="0"/>
              <a:t>Verify normal position of the replanted tooth clinically and radiographically.</a:t>
            </a:r>
          </a:p>
          <a:p>
            <a:pPr>
              <a:lnSpc>
                <a:spcPct val="200000"/>
              </a:lnSpc>
            </a:pPr>
            <a:r>
              <a:rPr lang="en-US" dirty="0" smtClean="0"/>
              <a:t>Stabilize the tooth for 4 weeks using a flexible splint.</a:t>
            </a:r>
          </a:p>
          <a:p>
            <a:pPr>
              <a:lnSpc>
                <a:spcPct val="200000"/>
              </a:lnSpc>
            </a:pPr>
            <a:r>
              <a:rPr lang="en-US" dirty="0" smtClean="0"/>
              <a:t>Administer systemic antibiotics. </a:t>
            </a:r>
          </a:p>
          <a:p>
            <a:pPr>
              <a:lnSpc>
                <a:spcPct val="200000"/>
              </a:lnSpc>
            </a:pPr>
            <a:r>
              <a:rPr lang="en-US" dirty="0" smtClean="0"/>
              <a:t>If the avulsed tooth has been in contact with soil or if tetanus coverage is uncertain, refer to physician for evaluation of the need for a tetanus booster.</a:t>
            </a:r>
          </a:p>
          <a:p>
            <a:pPr>
              <a:lnSpc>
                <a:spcPct val="200000"/>
              </a:lnSpc>
            </a:pPr>
            <a:r>
              <a:rPr lang="en-US" dirty="0" smtClean="0"/>
              <a:t>To slow down osseous replacement of the tooth, treatment of the root surface with fluoride prior to replantation has been suggested (2 % sodium fluoride solution for 20 min.</a:t>
            </a:r>
          </a:p>
          <a:p>
            <a:endParaRPr lang="en-US" dirty="0"/>
          </a:p>
        </p:txBody>
      </p:sp>
      <p:sp>
        <p:nvSpPr>
          <p:cNvPr id="5" name="Rectangle 4"/>
          <p:cNvSpPr/>
          <p:nvPr/>
        </p:nvSpPr>
        <p:spPr>
          <a:xfrm>
            <a:off x="228600" y="609600"/>
            <a:ext cx="1665841" cy="400110"/>
          </a:xfrm>
          <a:prstGeom prst="rect">
            <a:avLst/>
          </a:prstGeom>
          <a:effectLst>
            <a:outerShdw blurRad="50800" dist="50800" dir="5400000" algn="ctr" rotWithShape="0">
              <a:srgbClr val="FF0000"/>
            </a:outerShdw>
          </a:effectLst>
        </p:spPr>
        <p:txBody>
          <a:bodyPr wrap="none">
            <a:spAutoFit/>
          </a:bodyPr>
          <a:lstStyle/>
          <a:p>
            <a:r>
              <a:rPr lang="en-US" sz="2000" b="1" dirty="0" smtClean="0">
                <a:solidFill>
                  <a:srgbClr val="FFFF00"/>
                </a:solidFill>
              </a:rPr>
              <a:t>Open apex </a:t>
            </a:r>
            <a:endParaRPr lang="en-US" sz="2000" b="1" dirty="0"/>
          </a:p>
        </p:txBody>
      </p:sp>
      <p:sp>
        <p:nvSpPr>
          <p:cNvPr id="6" name="Title 1"/>
          <p:cNvSpPr>
            <a:spLocks noGrp="1"/>
          </p:cNvSpPr>
          <p:nvPr>
            <p:ph type="title"/>
          </p:nvPr>
        </p:nvSpPr>
        <p:spPr>
          <a:xfrm>
            <a:off x="0" y="486771"/>
            <a:ext cx="8763000" cy="1039906"/>
          </a:xfrm>
        </p:spPr>
        <p:txBody>
          <a:bodyPr/>
          <a:lstStyle/>
          <a:p>
            <a:r>
              <a:rPr lang="en-US" sz="1600" dirty="0" smtClean="0">
                <a:solidFill>
                  <a:schemeClr val="tx1"/>
                </a:solidFill>
                <a:effectLst>
                  <a:outerShdw blurRad="50800" dist="50800" dir="5400000" algn="ctr" rotWithShape="0">
                    <a:srgbClr val="C00000"/>
                  </a:outerShdw>
                </a:effectLst>
              </a:rPr>
              <a:t>Dry time longer than 60 min or other reasons suggesting non-viable cells</a:t>
            </a:r>
            <a:endParaRPr lang="en-US" sz="1800" dirty="0">
              <a:solidFill>
                <a:schemeClr val="tx1"/>
              </a:solidFill>
              <a:effectLst>
                <a:outerShdw blurRad="50800" dist="50800" dir="5400000" algn="ctr" rotWithShape="0">
                  <a:srgbClr val="C00000"/>
                </a:outerShdw>
              </a:effectLst>
            </a:endParaRP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malwarwick.com/wp-content/uploads/2013/09/Thank-You.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95400"/>
            <a:ext cx="6400800" cy="2604060"/>
          </a:xfrm>
        </p:spPr>
        <p:txBody>
          <a:bodyPr/>
          <a:lstStyle/>
          <a:p>
            <a:r>
              <a:rPr lang="en-AU" sz="19900" dirty="0" smtClean="0">
                <a:solidFill>
                  <a:srgbClr val="C00000"/>
                </a:solidFill>
              </a:rPr>
              <a:t>MCQ</a:t>
            </a:r>
            <a:r>
              <a:rPr lang="en-AU" sz="19900" baseline="-25000" dirty="0" smtClean="0">
                <a:solidFill>
                  <a:srgbClr val="C00000"/>
                </a:solidFill>
              </a:rPr>
              <a:t>S</a:t>
            </a:r>
            <a:endParaRPr lang="en-US" sz="19900" dirty="0">
              <a:solidFill>
                <a:srgbClr val="C00000"/>
              </a:solidFill>
            </a:endParaRPr>
          </a:p>
        </p:txBody>
      </p:sp>
    </p:spTree>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2070847"/>
          </a:xfrm>
        </p:spPr>
        <p:txBody>
          <a:bodyPr/>
          <a:lstStyle/>
          <a:p>
            <a:pPr marL="682625" indent="-682625"/>
            <a:r>
              <a:rPr lang="en-AU" sz="3200" dirty="0" smtClean="0">
                <a:solidFill>
                  <a:srgbClr val="FFFF00"/>
                </a:solidFill>
              </a:rPr>
              <a:t>Q1- Ellis &amp; </a:t>
            </a:r>
            <a:r>
              <a:rPr lang="en-AU" sz="3200" dirty="0" err="1" smtClean="0">
                <a:solidFill>
                  <a:srgbClr val="FFFF00"/>
                </a:solidFill>
              </a:rPr>
              <a:t>Devey</a:t>
            </a:r>
            <a:r>
              <a:rPr lang="en-AU" sz="3200" dirty="0" smtClean="0">
                <a:solidFill>
                  <a:srgbClr val="FFFF00"/>
                </a:solidFill>
              </a:rPr>
              <a:t> classified tooth avulsion in which of the following class:</a:t>
            </a:r>
            <a:r>
              <a:rPr lang="en-US" dirty="0" smtClean="0"/>
              <a:t/>
            </a:r>
            <a:br>
              <a:rPr lang="en-US" dirty="0" smtClean="0"/>
            </a:br>
            <a:endParaRPr lang="en-US" dirty="0"/>
          </a:p>
        </p:txBody>
      </p:sp>
      <p:sp>
        <p:nvSpPr>
          <p:cNvPr id="3" name="Content Placeholder 2"/>
          <p:cNvSpPr>
            <a:spLocks noGrp="1"/>
          </p:cNvSpPr>
          <p:nvPr>
            <p:ph sz="half" idx="1"/>
          </p:nvPr>
        </p:nvSpPr>
        <p:spPr>
          <a:xfrm>
            <a:off x="381000" y="1828800"/>
            <a:ext cx="8305800" cy="3979863"/>
          </a:xfrm>
        </p:spPr>
        <p:txBody>
          <a:bodyPr>
            <a:noAutofit/>
          </a:bodyPr>
          <a:lstStyle/>
          <a:p>
            <a:pPr>
              <a:buNone/>
            </a:pPr>
            <a:r>
              <a:rPr lang="en-AU" sz="2400" b="1" dirty="0" smtClean="0">
                <a:solidFill>
                  <a:srgbClr val="FF0000"/>
                </a:solidFill>
              </a:rPr>
              <a:t>a) </a:t>
            </a:r>
            <a:r>
              <a:rPr lang="en-AU" sz="2400" b="1" dirty="0" smtClean="0">
                <a:solidFill>
                  <a:srgbClr val="FFFC7C"/>
                </a:solidFill>
              </a:rPr>
              <a:t>Class IV</a:t>
            </a:r>
            <a:endParaRPr lang="en-US" sz="2400" b="1" dirty="0" smtClean="0">
              <a:solidFill>
                <a:srgbClr val="FFFC7C"/>
              </a:solidFill>
            </a:endParaRPr>
          </a:p>
          <a:p>
            <a:pPr>
              <a:buNone/>
            </a:pPr>
            <a:r>
              <a:rPr lang="en-US" sz="2400" b="1" dirty="0" smtClean="0">
                <a:solidFill>
                  <a:srgbClr val="FF0000"/>
                </a:solidFill>
              </a:rPr>
              <a:t>b) </a:t>
            </a:r>
            <a:r>
              <a:rPr lang="en-US" sz="2400" b="1" dirty="0" smtClean="0">
                <a:solidFill>
                  <a:srgbClr val="FFFC7C"/>
                </a:solidFill>
              </a:rPr>
              <a:t>Class V</a:t>
            </a:r>
            <a:endParaRPr lang="en-US" sz="2400" b="1" dirty="0" smtClean="0">
              <a:solidFill>
                <a:srgbClr val="FFFC7C"/>
              </a:solidFill>
            </a:endParaRPr>
          </a:p>
          <a:p>
            <a:pPr>
              <a:buNone/>
            </a:pPr>
            <a:r>
              <a:rPr lang="en-US" sz="2400" b="1" dirty="0" smtClean="0">
                <a:solidFill>
                  <a:srgbClr val="FF0000"/>
                </a:solidFill>
              </a:rPr>
              <a:t>c) </a:t>
            </a:r>
            <a:r>
              <a:rPr lang="en-US" sz="2400" b="1" dirty="0" smtClean="0">
                <a:solidFill>
                  <a:srgbClr val="FFFC7C"/>
                </a:solidFill>
              </a:rPr>
              <a:t>Class VI</a:t>
            </a:r>
            <a:endParaRPr lang="en-US" sz="2400" b="1" dirty="0" smtClean="0">
              <a:solidFill>
                <a:srgbClr val="FFFC7C"/>
              </a:solidFill>
            </a:endParaRPr>
          </a:p>
          <a:p>
            <a:pPr>
              <a:buNone/>
            </a:pPr>
            <a:r>
              <a:rPr lang="en-US" sz="2400" b="1" dirty="0" smtClean="0">
                <a:solidFill>
                  <a:srgbClr val="FF0000"/>
                </a:solidFill>
              </a:rPr>
              <a:t>d) </a:t>
            </a:r>
            <a:r>
              <a:rPr lang="en-US" sz="2400" b="1" dirty="0" smtClean="0">
                <a:solidFill>
                  <a:srgbClr val="FFFC7C"/>
                </a:solidFill>
              </a:rPr>
              <a:t>Class VII</a:t>
            </a:r>
            <a:endParaRPr lang="en-US" sz="2400" b="1" dirty="0" smtClean="0">
              <a:solidFill>
                <a:srgbClr val="FFFC7C"/>
              </a:solidFill>
            </a:endParaRPr>
          </a:p>
          <a:p>
            <a:pPr>
              <a:buNone/>
            </a:pPr>
            <a:endParaRPr lang="en-US" sz="2800" dirty="0"/>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09600"/>
            <a:ext cx="7799294" cy="685800"/>
          </a:xfrm>
          <a:effectLst>
            <a:outerShdw blurRad="50800" dist="50800" dir="5400000" algn="ctr" rotWithShape="0">
              <a:srgbClr val="FF0000"/>
            </a:outerShdw>
          </a:effectLst>
        </p:spPr>
        <p:txBody>
          <a:bodyPr vert="horz" lIns="91440" tIns="45720" rIns="91440" bIns="45720" rtlCol="0" anchor="b" anchorCtr="0">
            <a:noAutofit/>
          </a:bodyPr>
          <a:lstStyle/>
          <a:p>
            <a:pPr algn="ctr"/>
            <a:r>
              <a:rPr lang="en-US" sz="4000" dirty="0" smtClean="0">
                <a:solidFill>
                  <a:srgbClr val="FFFF00"/>
                </a:solidFill>
              </a:rPr>
              <a:t>Type of trauma</a:t>
            </a:r>
          </a:p>
        </p:txBody>
      </p:sp>
      <p:sp>
        <p:nvSpPr>
          <p:cNvPr id="5" name="Content Placeholder 4"/>
          <p:cNvSpPr>
            <a:spLocks noGrp="1"/>
          </p:cNvSpPr>
          <p:nvPr>
            <p:ph sz="half" idx="1"/>
          </p:nvPr>
        </p:nvSpPr>
        <p:spPr>
          <a:xfrm>
            <a:off x="1143000" y="1676400"/>
            <a:ext cx="3429000" cy="4284663"/>
          </a:xfrm>
          <a:effectLst>
            <a:outerShdw blurRad="50800" dist="50800" dir="5400000" algn="ctr" rotWithShape="0">
              <a:srgbClr val="FF0000"/>
            </a:outerShdw>
          </a:effectLst>
        </p:spPr>
        <p:txBody>
          <a:bodyPr>
            <a:normAutofit/>
          </a:bodyPr>
          <a:lstStyle/>
          <a:p>
            <a:r>
              <a:rPr lang="en-US" sz="2000" dirty="0" smtClean="0"/>
              <a:t>Direct trauma :</a:t>
            </a:r>
          </a:p>
          <a:p>
            <a:pPr>
              <a:buNone/>
            </a:pPr>
            <a:r>
              <a:rPr lang="en-US" sz="2000" dirty="0" smtClean="0"/>
              <a:t>    When the tooth itself is struck </a:t>
            </a:r>
            <a:endParaRPr lang="en-US" sz="2000" dirty="0"/>
          </a:p>
        </p:txBody>
      </p:sp>
      <p:sp>
        <p:nvSpPr>
          <p:cNvPr id="6" name="Content Placeholder 5"/>
          <p:cNvSpPr>
            <a:spLocks noGrp="1"/>
          </p:cNvSpPr>
          <p:nvPr>
            <p:ph sz="half" idx="2"/>
          </p:nvPr>
        </p:nvSpPr>
        <p:spPr>
          <a:xfrm>
            <a:off x="4800600" y="1600200"/>
            <a:ext cx="3429000" cy="4284663"/>
          </a:xfrm>
          <a:effectLst>
            <a:outerShdw blurRad="50800" dist="50800" dir="5400000" algn="ctr" rotWithShape="0">
              <a:srgbClr val="FF0000"/>
            </a:outerShdw>
          </a:effectLst>
        </p:spPr>
        <p:txBody>
          <a:bodyPr>
            <a:normAutofit/>
          </a:bodyPr>
          <a:lstStyle/>
          <a:p>
            <a:r>
              <a:rPr lang="en-US" sz="2000" dirty="0" smtClean="0"/>
              <a:t>Indirect trauma:</a:t>
            </a:r>
          </a:p>
          <a:p>
            <a:pPr>
              <a:buNone/>
            </a:pPr>
            <a:r>
              <a:rPr lang="en-US" sz="2000" dirty="0" smtClean="0"/>
              <a:t>    When the lower dental arch is forcefully closed against the upper</a:t>
            </a:r>
            <a:endParaRPr lang="en-US" sz="2000" dirty="0"/>
          </a:p>
        </p:txBody>
      </p:sp>
      <p:pic>
        <p:nvPicPr>
          <p:cNvPr id="45060" name="Picture 4" descr="http://t1.gstatic.com/images?q=tbn:ANd9GcQ6sdlGJudVMzFJpLytV5yjhKEflT9edTb7dWJy5ShNbkgANZifgA"/>
          <p:cNvPicPr>
            <a:picLocks noChangeAspect="1" noChangeArrowheads="1"/>
          </p:cNvPicPr>
          <p:nvPr/>
        </p:nvPicPr>
        <p:blipFill>
          <a:blip r:embed="rId2" cstate="print"/>
          <a:srcRect/>
          <a:stretch>
            <a:fillRect/>
          </a:stretch>
        </p:blipFill>
        <p:spPr bwMode="auto">
          <a:xfrm>
            <a:off x="5257800" y="4038600"/>
            <a:ext cx="3191916" cy="2124076"/>
          </a:xfrm>
          <a:prstGeom prst="rect">
            <a:avLst/>
          </a:prstGeom>
          <a:noFill/>
        </p:spPr>
      </p:pic>
      <p:pic>
        <p:nvPicPr>
          <p:cNvPr id="39938" name="Picture 2" descr="http://joedalesio.files.wordpress.com/2013/08/toothout.jpg?w=490"/>
          <p:cNvPicPr>
            <a:picLocks noChangeAspect="1" noChangeArrowheads="1"/>
          </p:cNvPicPr>
          <p:nvPr/>
        </p:nvPicPr>
        <p:blipFill>
          <a:blip r:embed="rId3" cstate="print"/>
          <a:srcRect/>
          <a:stretch>
            <a:fillRect/>
          </a:stretch>
        </p:blipFill>
        <p:spPr bwMode="auto">
          <a:xfrm>
            <a:off x="914400" y="3733800"/>
            <a:ext cx="3255388" cy="2438400"/>
          </a:xfrm>
          <a:prstGeom prst="rect">
            <a:avLst/>
          </a:prstGeom>
          <a:noFill/>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2070847"/>
          </a:xfrm>
        </p:spPr>
        <p:txBody>
          <a:bodyPr/>
          <a:lstStyle/>
          <a:p>
            <a:pPr marL="682625" indent="-682625"/>
            <a:r>
              <a:rPr lang="en-AU" sz="3200" dirty="0" smtClean="0">
                <a:solidFill>
                  <a:srgbClr val="FFFF00"/>
                </a:solidFill>
              </a:rPr>
              <a:t>Q2- According to Ellis &amp; </a:t>
            </a:r>
            <a:r>
              <a:rPr lang="en-AU" sz="3200" dirty="0" err="1" smtClean="0">
                <a:solidFill>
                  <a:srgbClr val="FFFF00"/>
                </a:solidFill>
              </a:rPr>
              <a:t>Devey</a:t>
            </a:r>
            <a:r>
              <a:rPr lang="en-AU" sz="3200" dirty="0" smtClean="0">
                <a:solidFill>
                  <a:srgbClr val="FFFF00"/>
                </a:solidFill>
              </a:rPr>
              <a:t> classification,  class III fracture of anterior tooth is:</a:t>
            </a:r>
            <a:r>
              <a:rPr lang="en-US" dirty="0" smtClean="0"/>
              <a:t/>
            </a:r>
            <a:br>
              <a:rPr lang="en-US" dirty="0" smtClean="0"/>
            </a:br>
            <a:endParaRPr lang="en-US" dirty="0"/>
          </a:p>
        </p:txBody>
      </p:sp>
      <p:sp>
        <p:nvSpPr>
          <p:cNvPr id="3" name="Content Placeholder 2"/>
          <p:cNvSpPr>
            <a:spLocks noGrp="1"/>
          </p:cNvSpPr>
          <p:nvPr>
            <p:ph sz="half" idx="1"/>
          </p:nvPr>
        </p:nvSpPr>
        <p:spPr>
          <a:xfrm>
            <a:off x="381000" y="1828800"/>
            <a:ext cx="8305800" cy="3979863"/>
          </a:xfrm>
        </p:spPr>
        <p:txBody>
          <a:bodyPr>
            <a:noAutofit/>
          </a:bodyPr>
          <a:lstStyle/>
          <a:p>
            <a:pPr>
              <a:buNone/>
            </a:pPr>
            <a:r>
              <a:rPr lang="en-AU" sz="2400" b="1" dirty="0" smtClean="0">
                <a:solidFill>
                  <a:srgbClr val="FF0000"/>
                </a:solidFill>
              </a:rPr>
              <a:t>a) </a:t>
            </a:r>
            <a:r>
              <a:rPr lang="en-US" sz="2400" b="1" dirty="0" smtClean="0">
                <a:solidFill>
                  <a:srgbClr val="FFFC7C"/>
                </a:solidFill>
              </a:rPr>
              <a:t>Enamel and dentin fracture without pulp </a:t>
            </a:r>
            <a:r>
              <a:rPr lang="en-US" sz="2400" b="1" dirty="0" err="1" smtClean="0">
                <a:solidFill>
                  <a:srgbClr val="FFFC7C"/>
                </a:solidFill>
              </a:rPr>
              <a:t>exposur</a:t>
            </a:r>
            <a:endParaRPr lang="en-US" sz="2400" b="1" dirty="0" smtClean="0">
              <a:solidFill>
                <a:srgbClr val="FFFC7C"/>
              </a:solidFill>
            </a:endParaRPr>
          </a:p>
          <a:p>
            <a:pPr>
              <a:buNone/>
            </a:pPr>
            <a:r>
              <a:rPr lang="en-US" sz="2400" b="1" dirty="0" smtClean="0">
                <a:solidFill>
                  <a:srgbClr val="FF0000"/>
                </a:solidFill>
              </a:rPr>
              <a:t>b) </a:t>
            </a:r>
            <a:r>
              <a:rPr lang="en-US" sz="2400" b="1" dirty="0" smtClean="0">
                <a:solidFill>
                  <a:srgbClr val="FFFC7C"/>
                </a:solidFill>
              </a:rPr>
              <a:t>Crown fracture with pulp exposure </a:t>
            </a:r>
          </a:p>
          <a:p>
            <a:pPr>
              <a:buNone/>
            </a:pPr>
            <a:r>
              <a:rPr lang="en-US" sz="2400" b="1" dirty="0" smtClean="0">
                <a:solidFill>
                  <a:srgbClr val="FF0000"/>
                </a:solidFill>
              </a:rPr>
              <a:t>c) </a:t>
            </a:r>
            <a:r>
              <a:rPr lang="en-US" sz="2400" b="1" dirty="0" smtClean="0">
                <a:solidFill>
                  <a:srgbClr val="FFFC7C"/>
                </a:solidFill>
              </a:rPr>
              <a:t>Traumatized tooth that has become non-vital with or without loss of tooth structure</a:t>
            </a:r>
          </a:p>
          <a:p>
            <a:pPr>
              <a:buNone/>
            </a:pPr>
            <a:r>
              <a:rPr lang="en-US" sz="2400" b="1" dirty="0" smtClean="0">
                <a:solidFill>
                  <a:srgbClr val="FF0000"/>
                </a:solidFill>
              </a:rPr>
              <a:t>d) </a:t>
            </a:r>
            <a:r>
              <a:rPr lang="en-US" sz="2400" b="1" dirty="0" smtClean="0">
                <a:solidFill>
                  <a:srgbClr val="FFFC7C"/>
                </a:solidFill>
              </a:rPr>
              <a:t>Fracture of root with or without loss of crown </a:t>
            </a:r>
            <a:r>
              <a:rPr lang="en-US" sz="2400" b="1" dirty="0" err="1" smtClean="0">
                <a:solidFill>
                  <a:srgbClr val="FFFC7C"/>
                </a:solidFill>
              </a:rPr>
              <a:t>structur</a:t>
            </a:r>
            <a:endParaRPr lang="en-US" sz="2400" b="1" dirty="0" smtClean="0">
              <a:solidFill>
                <a:srgbClr val="FFFC7C"/>
              </a:solidFill>
            </a:endParaRPr>
          </a:p>
          <a:p>
            <a:pPr>
              <a:buNone/>
            </a:pPr>
            <a:endParaRPr lang="en-US" sz="2800" dirty="0"/>
          </a:p>
        </p:txBody>
      </p:sp>
    </p:spTree>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2604247"/>
          </a:xfrm>
        </p:spPr>
        <p:txBody>
          <a:bodyPr/>
          <a:lstStyle/>
          <a:p>
            <a:pPr marL="682625" indent="-682625"/>
            <a:r>
              <a:rPr lang="en-AU" sz="3200" dirty="0" smtClean="0">
                <a:solidFill>
                  <a:srgbClr val="FFFF00"/>
                </a:solidFill>
              </a:rPr>
              <a:t>Q3- Which of the following is treatment of choice for class III fracture in a non vital tooth with open apex:</a:t>
            </a:r>
            <a:r>
              <a:rPr lang="en-US" dirty="0" smtClean="0"/>
              <a:t/>
            </a:r>
            <a:br>
              <a:rPr lang="en-US" dirty="0" smtClean="0"/>
            </a:br>
            <a:endParaRPr lang="en-US" dirty="0"/>
          </a:p>
        </p:txBody>
      </p:sp>
      <p:sp>
        <p:nvSpPr>
          <p:cNvPr id="3" name="Content Placeholder 2"/>
          <p:cNvSpPr>
            <a:spLocks noGrp="1"/>
          </p:cNvSpPr>
          <p:nvPr>
            <p:ph sz="half" idx="1"/>
          </p:nvPr>
        </p:nvSpPr>
        <p:spPr>
          <a:xfrm>
            <a:off x="381000" y="2667000"/>
            <a:ext cx="8305800" cy="3141663"/>
          </a:xfrm>
        </p:spPr>
        <p:txBody>
          <a:bodyPr>
            <a:noAutofit/>
          </a:bodyPr>
          <a:lstStyle/>
          <a:p>
            <a:pPr>
              <a:buNone/>
            </a:pPr>
            <a:r>
              <a:rPr lang="en-AU" sz="2400" b="1" dirty="0" smtClean="0">
                <a:solidFill>
                  <a:srgbClr val="FF0000"/>
                </a:solidFill>
              </a:rPr>
              <a:t>a) </a:t>
            </a:r>
            <a:r>
              <a:rPr lang="en-AU" sz="2400" b="1" dirty="0" smtClean="0">
                <a:solidFill>
                  <a:srgbClr val="FFFC7C"/>
                </a:solidFill>
              </a:rPr>
              <a:t>RCT</a:t>
            </a:r>
            <a:endParaRPr lang="en-US" sz="2400" b="1" dirty="0" smtClean="0">
              <a:solidFill>
                <a:srgbClr val="FFFC7C"/>
              </a:solidFill>
            </a:endParaRPr>
          </a:p>
          <a:p>
            <a:pPr>
              <a:buNone/>
            </a:pPr>
            <a:r>
              <a:rPr lang="en-US" sz="2400" b="1" dirty="0" smtClean="0">
                <a:solidFill>
                  <a:srgbClr val="FF0000"/>
                </a:solidFill>
              </a:rPr>
              <a:t>b) </a:t>
            </a:r>
            <a:r>
              <a:rPr lang="en-US" sz="2400" b="1" dirty="0" smtClean="0">
                <a:solidFill>
                  <a:srgbClr val="FFFC7C"/>
                </a:solidFill>
              </a:rPr>
              <a:t>Direct pulp capping</a:t>
            </a:r>
            <a:endParaRPr lang="en-US" sz="2400" b="1" dirty="0" smtClean="0">
              <a:solidFill>
                <a:srgbClr val="FFFC7C"/>
              </a:solidFill>
            </a:endParaRPr>
          </a:p>
          <a:p>
            <a:pPr>
              <a:buNone/>
            </a:pPr>
            <a:r>
              <a:rPr lang="en-US" sz="2400" b="1" dirty="0" smtClean="0">
                <a:solidFill>
                  <a:srgbClr val="FF0000"/>
                </a:solidFill>
              </a:rPr>
              <a:t>c) </a:t>
            </a:r>
            <a:r>
              <a:rPr lang="en-US" sz="2400" b="1" dirty="0" smtClean="0">
                <a:solidFill>
                  <a:srgbClr val="FFFC7C"/>
                </a:solidFill>
              </a:rPr>
              <a:t>Pulpotomy</a:t>
            </a:r>
            <a:endParaRPr lang="en-US" sz="2400" b="1" dirty="0" smtClean="0">
              <a:solidFill>
                <a:srgbClr val="FFFC7C"/>
              </a:solidFill>
            </a:endParaRPr>
          </a:p>
          <a:p>
            <a:pPr>
              <a:buNone/>
            </a:pPr>
            <a:r>
              <a:rPr lang="en-US" sz="2400" b="1" dirty="0" smtClean="0">
                <a:solidFill>
                  <a:srgbClr val="FF0000"/>
                </a:solidFill>
              </a:rPr>
              <a:t>d) </a:t>
            </a:r>
            <a:r>
              <a:rPr lang="en-US" sz="2400" b="1" dirty="0" smtClean="0">
                <a:solidFill>
                  <a:srgbClr val="FFFC7C"/>
                </a:solidFill>
              </a:rPr>
              <a:t>Apexification</a:t>
            </a:r>
            <a:endParaRPr lang="en-US" sz="2400" b="1" dirty="0" smtClean="0">
              <a:solidFill>
                <a:srgbClr val="FFFC7C"/>
              </a:solidFill>
            </a:endParaRPr>
          </a:p>
          <a:p>
            <a:pPr>
              <a:buNone/>
            </a:pPr>
            <a:endParaRPr lang="en-US" sz="2800" dirty="0"/>
          </a:p>
        </p:txBody>
      </p:sp>
    </p:spTree>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2604247"/>
          </a:xfrm>
        </p:spPr>
        <p:txBody>
          <a:bodyPr/>
          <a:lstStyle/>
          <a:p>
            <a:pPr marL="682625" indent="-682625"/>
            <a:r>
              <a:rPr lang="en-AU" sz="3200" dirty="0" smtClean="0">
                <a:solidFill>
                  <a:srgbClr val="FFFF00"/>
                </a:solidFill>
              </a:rPr>
              <a:t>Q4- Which of the following is considered best storage media for avulsed tooth:</a:t>
            </a:r>
            <a:r>
              <a:rPr lang="en-US" dirty="0" smtClean="0"/>
              <a:t/>
            </a:r>
            <a:br>
              <a:rPr lang="en-US" dirty="0" smtClean="0"/>
            </a:br>
            <a:endParaRPr lang="en-US" dirty="0"/>
          </a:p>
        </p:txBody>
      </p:sp>
      <p:sp>
        <p:nvSpPr>
          <p:cNvPr id="3" name="Content Placeholder 2"/>
          <p:cNvSpPr>
            <a:spLocks noGrp="1"/>
          </p:cNvSpPr>
          <p:nvPr>
            <p:ph sz="half" idx="1"/>
          </p:nvPr>
        </p:nvSpPr>
        <p:spPr>
          <a:xfrm>
            <a:off x="381000" y="1828800"/>
            <a:ext cx="8305800" cy="3979863"/>
          </a:xfrm>
        </p:spPr>
        <p:txBody>
          <a:bodyPr>
            <a:noAutofit/>
          </a:bodyPr>
          <a:lstStyle/>
          <a:p>
            <a:pPr>
              <a:buNone/>
            </a:pPr>
            <a:r>
              <a:rPr lang="en-AU" sz="2400" b="1" dirty="0" smtClean="0">
                <a:solidFill>
                  <a:srgbClr val="FF0000"/>
                </a:solidFill>
              </a:rPr>
              <a:t>a) </a:t>
            </a:r>
            <a:r>
              <a:rPr lang="en-AU" sz="2400" b="1" dirty="0" smtClean="0">
                <a:solidFill>
                  <a:srgbClr val="FFFC7C"/>
                </a:solidFill>
              </a:rPr>
              <a:t>HBSS</a:t>
            </a:r>
            <a:endParaRPr lang="en-US" sz="2400" b="1" dirty="0" smtClean="0">
              <a:solidFill>
                <a:srgbClr val="FFFC7C"/>
              </a:solidFill>
            </a:endParaRPr>
          </a:p>
          <a:p>
            <a:pPr>
              <a:buNone/>
            </a:pPr>
            <a:r>
              <a:rPr lang="en-US" sz="2400" b="1" dirty="0" smtClean="0">
                <a:solidFill>
                  <a:srgbClr val="FF0000"/>
                </a:solidFill>
              </a:rPr>
              <a:t>b) </a:t>
            </a:r>
            <a:r>
              <a:rPr lang="en-US" sz="2400" b="1" dirty="0" smtClean="0">
                <a:solidFill>
                  <a:srgbClr val="FFFC7C"/>
                </a:solidFill>
              </a:rPr>
              <a:t>W</a:t>
            </a:r>
            <a:r>
              <a:rPr lang="en-US" sz="2400" b="1" dirty="0" smtClean="0">
                <a:solidFill>
                  <a:srgbClr val="FFFC7C"/>
                </a:solidFill>
              </a:rPr>
              <a:t>ater</a:t>
            </a:r>
            <a:endParaRPr lang="en-US" sz="2400" b="1" dirty="0" smtClean="0">
              <a:solidFill>
                <a:srgbClr val="FFFC7C"/>
              </a:solidFill>
            </a:endParaRPr>
          </a:p>
          <a:p>
            <a:pPr>
              <a:buNone/>
            </a:pPr>
            <a:r>
              <a:rPr lang="en-US" sz="2400" b="1" dirty="0" smtClean="0">
                <a:solidFill>
                  <a:srgbClr val="FF0000"/>
                </a:solidFill>
              </a:rPr>
              <a:t>c) </a:t>
            </a:r>
            <a:r>
              <a:rPr lang="en-US" sz="2400" b="1" dirty="0" smtClean="0">
                <a:solidFill>
                  <a:srgbClr val="FFFC7C"/>
                </a:solidFill>
              </a:rPr>
              <a:t>Saliva</a:t>
            </a:r>
            <a:endParaRPr lang="en-US" sz="2400" b="1" dirty="0" smtClean="0">
              <a:solidFill>
                <a:srgbClr val="FFFC7C"/>
              </a:solidFill>
            </a:endParaRPr>
          </a:p>
          <a:p>
            <a:pPr>
              <a:buNone/>
            </a:pPr>
            <a:r>
              <a:rPr lang="en-US" sz="2400" b="1" dirty="0" smtClean="0">
                <a:solidFill>
                  <a:srgbClr val="FF0000"/>
                </a:solidFill>
              </a:rPr>
              <a:t>d) </a:t>
            </a:r>
            <a:r>
              <a:rPr lang="en-US" sz="2400" b="1" dirty="0" err="1" smtClean="0">
                <a:solidFill>
                  <a:srgbClr val="FFFC7C"/>
                </a:solidFill>
              </a:rPr>
              <a:t>Glycerine</a:t>
            </a:r>
            <a:endParaRPr lang="en-US" sz="2400" b="1" dirty="0" smtClean="0">
              <a:solidFill>
                <a:srgbClr val="FFFC7C"/>
              </a:solidFill>
            </a:endParaRPr>
          </a:p>
          <a:p>
            <a:pPr>
              <a:buNone/>
            </a:pPr>
            <a:endParaRPr lang="en-US" sz="2800" dirty="0"/>
          </a:p>
        </p:txBody>
      </p:sp>
    </p:spTree>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2070847"/>
          </a:xfrm>
        </p:spPr>
        <p:txBody>
          <a:bodyPr/>
          <a:lstStyle/>
          <a:p>
            <a:pPr marL="682625" indent="-682625"/>
            <a:r>
              <a:rPr lang="en-AU" sz="3200" dirty="0" smtClean="0">
                <a:solidFill>
                  <a:srgbClr val="FFFF00"/>
                </a:solidFill>
              </a:rPr>
              <a:t>Q5- </a:t>
            </a:r>
            <a:r>
              <a:rPr lang="en-AU" sz="3200" dirty="0" smtClean="0">
                <a:solidFill>
                  <a:srgbClr val="FFFF00"/>
                </a:solidFill>
              </a:rPr>
              <a:t>which </a:t>
            </a:r>
            <a:r>
              <a:rPr lang="en-AU" sz="3200" dirty="0" smtClean="0">
                <a:solidFill>
                  <a:srgbClr val="FFFF00"/>
                </a:solidFill>
              </a:rPr>
              <a:t>of the following is treatment of choice in a Class III fractured vital tooth with open apex:</a:t>
            </a:r>
            <a:r>
              <a:rPr lang="en-US" dirty="0" smtClean="0"/>
              <a:t/>
            </a:r>
            <a:br>
              <a:rPr lang="en-US" dirty="0" smtClean="0"/>
            </a:br>
            <a:endParaRPr lang="en-US" dirty="0"/>
          </a:p>
        </p:txBody>
      </p:sp>
      <p:sp>
        <p:nvSpPr>
          <p:cNvPr id="3" name="Content Placeholder 2"/>
          <p:cNvSpPr>
            <a:spLocks noGrp="1"/>
          </p:cNvSpPr>
          <p:nvPr>
            <p:ph sz="half" idx="1"/>
          </p:nvPr>
        </p:nvSpPr>
        <p:spPr>
          <a:xfrm>
            <a:off x="381000" y="2743200"/>
            <a:ext cx="8305800" cy="3065463"/>
          </a:xfrm>
        </p:spPr>
        <p:txBody>
          <a:bodyPr>
            <a:noAutofit/>
          </a:bodyPr>
          <a:lstStyle/>
          <a:p>
            <a:pPr>
              <a:buNone/>
            </a:pPr>
            <a:r>
              <a:rPr lang="en-AU" sz="2400" b="1" dirty="0" smtClean="0">
                <a:solidFill>
                  <a:srgbClr val="FF0000"/>
                </a:solidFill>
              </a:rPr>
              <a:t>a) </a:t>
            </a:r>
            <a:r>
              <a:rPr lang="en-AU" sz="2400" b="1" dirty="0" smtClean="0">
                <a:solidFill>
                  <a:srgbClr val="FFFC7C"/>
                </a:solidFill>
              </a:rPr>
              <a:t>RCT</a:t>
            </a:r>
            <a:endParaRPr lang="en-US" sz="2400" b="1" dirty="0" smtClean="0">
              <a:solidFill>
                <a:srgbClr val="FFFC7C"/>
              </a:solidFill>
            </a:endParaRPr>
          </a:p>
          <a:p>
            <a:pPr>
              <a:buNone/>
            </a:pPr>
            <a:r>
              <a:rPr lang="en-US" sz="2400" b="1" dirty="0" smtClean="0">
                <a:solidFill>
                  <a:srgbClr val="FF0000"/>
                </a:solidFill>
              </a:rPr>
              <a:t>b) </a:t>
            </a:r>
            <a:r>
              <a:rPr lang="en-US" sz="2400" b="1" dirty="0" smtClean="0">
                <a:solidFill>
                  <a:srgbClr val="FFFC7C"/>
                </a:solidFill>
              </a:rPr>
              <a:t>Pulpotomy</a:t>
            </a:r>
          </a:p>
          <a:p>
            <a:pPr>
              <a:buNone/>
            </a:pPr>
            <a:r>
              <a:rPr lang="en-US" sz="2400" b="1" dirty="0" smtClean="0">
                <a:solidFill>
                  <a:srgbClr val="FF0000"/>
                </a:solidFill>
              </a:rPr>
              <a:t>c) </a:t>
            </a:r>
            <a:r>
              <a:rPr lang="en-US" sz="2400" b="1" dirty="0" smtClean="0">
                <a:solidFill>
                  <a:srgbClr val="FFFC7C"/>
                </a:solidFill>
              </a:rPr>
              <a:t>Apexification</a:t>
            </a:r>
            <a:endParaRPr lang="en-US" sz="2400" b="1" dirty="0" smtClean="0">
              <a:solidFill>
                <a:srgbClr val="FFFC7C"/>
              </a:solidFill>
            </a:endParaRPr>
          </a:p>
          <a:p>
            <a:pPr>
              <a:buNone/>
            </a:pPr>
            <a:r>
              <a:rPr lang="en-US" sz="2400" b="1" dirty="0" smtClean="0">
                <a:solidFill>
                  <a:srgbClr val="FF0000"/>
                </a:solidFill>
              </a:rPr>
              <a:t>d) </a:t>
            </a:r>
            <a:r>
              <a:rPr lang="en-US" sz="2400" b="1" dirty="0" smtClean="0">
                <a:solidFill>
                  <a:srgbClr val="FFFC7C"/>
                </a:solidFill>
              </a:rPr>
              <a:t>No treatment required</a:t>
            </a:r>
            <a:endParaRPr lang="en-US" sz="2400" b="1" dirty="0" smtClean="0">
              <a:solidFill>
                <a:srgbClr val="FFFC7C"/>
              </a:solidFill>
            </a:endParaRPr>
          </a:p>
          <a:p>
            <a:pPr>
              <a:buNone/>
            </a:pPr>
            <a:endParaRPr lang="en-US" sz="2800" dirty="0"/>
          </a:p>
        </p:txBody>
      </p:sp>
    </p:spTree>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2070847"/>
          </a:xfrm>
        </p:spPr>
        <p:txBody>
          <a:bodyPr/>
          <a:lstStyle/>
          <a:p>
            <a:pPr marL="682625" indent="-682625"/>
            <a:r>
              <a:rPr lang="en-AU" sz="3200" dirty="0" smtClean="0">
                <a:solidFill>
                  <a:srgbClr val="FFFF00"/>
                </a:solidFill>
              </a:rPr>
              <a:t>Q6- </a:t>
            </a:r>
            <a:r>
              <a:rPr lang="en-AU" sz="3200" dirty="0" smtClean="0">
                <a:solidFill>
                  <a:srgbClr val="FFFF00"/>
                </a:solidFill>
              </a:rPr>
              <a:t>which </a:t>
            </a:r>
            <a:r>
              <a:rPr lang="en-AU" sz="3200" dirty="0" smtClean="0">
                <a:solidFill>
                  <a:srgbClr val="FFFF00"/>
                </a:solidFill>
              </a:rPr>
              <a:t>of the following is </a:t>
            </a:r>
            <a:r>
              <a:rPr lang="en-AU" sz="3200" dirty="0" smtClean="0">
                <a:solidFill>
                  <a:srgbClr val="FFFF00"/>
                </a:solidFill>
              </a:rPr>
              <a:t>TRUE i</a:t>
            </a:r>
            <a:r>
              <a:rPr lang="en-AU" sz="3200" dirty="0" smtClean="0">
                <a:solidFill>
                  <a:srgbClr val="FFFF00"/>
                </a:solidFill>
              </a:rPr>
              <a:t>n a case of  avulsed </a:t>
            </a:r>
            <a:r>
              <a:rPr lang="en-AU" sz="3200" dirty="0" smtClean="0">
                <a:solidFill>
                  <a:srgbClr val="FFFF00"/>
                </a:solidFill>
              </a:rPr>
              <a:t>tooth that is </a:t>
            </a:r>
            <a:r>
              <a:rPr lang="en-AU" sz="3200" dirty="0" smtClean="0">
                <a:solidFill>
                  <a:srgbClr val="FFFF00"/>
                </a:solidFill>
              </a:rPr>
              <a:t>replanted immediately:</a:t>
            </a:r>
            <a:r>
              <a:rPr lang="en-US" dirty="0" smtClean="0"/>
              <a:t/>
            </a:r>
            <a:br>
              <a:rPr lang="en-US" dirty="0" smtClean="0"/>
            </a:br>
            <a:endParaRPr lang="en-US" dirty="0"/>
          </a:p>
        </p:txBody>
      </p:sp>
      <p:sp>
        <p:nvSpPr>
          <p:cNvPr id="3" name="Content Placeholder 2"/>
          <p:cNvSpPr>
            <a:spLocks noGrp="1"/>
          </p:cNvSpPr>
          <p:nvPr>
            <p:ph sz="half" idx="1"/>
          </p:nvPr>
        </p:nvSpPr>
        <p:spPr>
          <a:xfrm>
            <a:off x="381000" y="1676400"/>
            <a:ext cx="8305800" cy="4132263"/>
          </a:xfrm>
        </p:spPr>
        <p:txBody>
          <a:bodyPr>
            <a:noAutofit/>
          </a:bodyPr>
          <a:lstStyle/>
          <a:p>
            <a:pPr>
              <a:buNone/>
            </a:pPr>
            <a:r>
              <a:rPr lang="en-AU" sz="2400" b="1" dirty="0" smtClean="0">
                <a:solidFill>
                  <a:srgbClr val="FF0000"/>
                </a:solidFill>
              </a:rPr>
              <a:t>a) </a:t>
            </a:r>
            <a:r>
              <a:rPr lang="en-AU" sz="2400" b="1" dirty="0" smtClean="0">
                <a:solidFill>
                  <a:srgbClr val="FFFC7C"/>
                </a:solidFill>
              </a:rPr>
              <a:t>There </a:t>
            </a:r>
            <a:r>
              <a:rPr lang="en-AU" sz="2400" b="1" dirty="0" smtClean="0">
                <a:solidFill>
                  <a:srgbClr val="FFFC7C"/>
                </a:solidFill>
              </a:rPr>
              <a:t>is always peri-dental inflammation</a:t>
            </a:r>
            <a:endParaRPr lang="en-US" sz="2400" b="1" dirty="0" smtClean="0">
              <a:solidFill>
                <a:srgbClr val="FFFC7C"/>
              </a:solidFill>
            </a:endParaRPr>
          </a:p>
          <a:p>
            <a:pPr>
              <a:buNone/>
            </a:pPr>
            <a:r>
              <a:rPr lang="en-US" sz="2400" b="1" dirty="0" smtClean="0">
                <a:solidFill>
                  <a:srgbClr val="FF0000"/>
                </a:solidFill>
              </a:rPr>
              <a:t>b) </a:t>
            </a:r>
            <a:r>
              <a:rPr lang="en-US" sz="2400" b="1" dirty="0" smtClean="0">
                <a:solidFill>
                  <a:srgbClr val="FFFC7C"/>
                </a:solidFill>
              </a:rPr>
              <a:t>The </a:t>
            </a:r>
            <a:r>
              <a:rPr lang="en-US" sz="2400" b="1" dirty="0" smtClean="0">
                <a:solidFill>
                  <a:srgbClr val="FFFC7C"/>
                </a:solidFill>
              </a:rPr>
              <a:t>socket is prepared by carefully removing the clot and irrigating gently with sterile normal </a:t>
            </a:r>
            <a:r>
              <a:rPr lang="en-US" sz="2400" b="1" dirty="0" smtClean="0">
                <a:solidFill>
                  <a:srgbClr val="FFFC7C"/>
                </a:solidFill>
              </a:rPr>
              <a:t>saline</a:t>
            </a:r>
          </a:p>
          <a:p>
            <a:pPr>
              <a:buNone/>
            </a:pPr>
            <a:r>
              <a:rPr lang="en-US" sz="2400" b="1" dirty="0" smtClean="0">
                <a:solidFill>
                  <a:srgbClr val="FF0000"/>
                </a:solidFill>
              </a:rPr>
              <a:t>c) </a:t>
            </a:r>
            <a:r>
              <a:rPr lang="en-US" sz="2400" b="1" dirty="0" err="1" smtClean="0">
                <a:solidFill>
                  <a:srgbClr val="FFFC7C"/>
                </a:solidFill>
              </a:rPr>
              <a:t>Reimplantation</a:t>
            </a:r>
            <a:r>
              <a:rPr lang="en-US" sz="2400" b="1" dirty="0" smtClean="0">
                <a:solidFill>
                  <a:srgbClr val="FFFC7C"/>
                </a:solidFill>
              </a:rPr>
              <a:t> </a:t>
            </a:r>
            <a:r>
              <a:rPr lang="en-US" sz="2400" b="1" dirty="0" smtClean="0">
                <a:solidFill>
                  <a:srgbClr val="FFFC7C"/>
                </a:solidFill>
              </a:rPr>
              <a:t>should occur within 12 hours</a:t>
            </a:r>
          </a:p>
          <a:p>
            <a:pPr>
              <a:buNone/>
            </a:pPr>
            <a:r>
              <a:rPr lang="en-US" sz="2400" b="1" dirty="0" smtClean="0">
                <a:solidFill>
                  <a:srgbClr val="FF0000"/>
                </a:solidFill>
              </a:rPr>
              <a:t>d) </a:t>
            </a:r>
            <a:r>
              <a:rPr lang="en-US" sz="2400" b="1" dirty="0" smtClean="0">
                <a:solidFill>
                  <a:srgbClr val="FFFC7C"/>
                </a:solidFill>
              </a:rPr>
              <a:t>A </a:t>
            </a:r>
            <a:r>
              <a:rPr lang="en-US" sz="2400" b="1" dirty="0" smtClean="0">
                <a:solidFill>
                  <a:srgbClr val="FFFC7C"/>
                </a:solidFill>
              </a:rPr>
              <a:t>tooth that has </a:t>
            </a:r>
            <a:r>
              <a:rPr lang="en-US" sz="2400" b="1" dirty="0" smtClean="0">
                <a:solidFill>
                  <a:srgbClr val="FFFC7C"/>
                </a:solidFill>
              </a:rPr>
              <a:t>been </a:t>
            </a:r>
            <a:r>
              <a:rPr lang="en-US" sz="2400" b="1" dirty="0" smtClean="0">
                <a:solidFill>
                  <a:srgbClr val="FFFC7C"/>
                </a:solidFill>
              </a:rPr>
              <a:t>dry for more than 60 </a:t>
            </a:r>
            <a:r>
              <a:rPr lang="en-US" sz="2400" b="1" dirty="0" smtClean="0">
                <a:solidFill>
                  <a:srgbClr val="FFFC7C"/>
                </a:solidFill>
              </a:rPr>
              <a:t>minutes </a:t>
            </a:r>
            <a:r>
              <a:rPr lang="en-US" sz="2400" b="1" dirty="0" smtClean="0">
                <a:solidFill>
                  <a:srgbClr val="FFFC7C"/>
                </a:solidFill>
              </a:rPr>
              <a:t>can often be successfully re-implanted</a:t>
            </a:r>
          </a:p>
          <a:p>
            <a:endParaRPr lang="en-US" sz="2800" dirty="0"/>
          </a:p>
        </p:txBody>
      </p:sp>
    </p:spTree>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2070847"/>
          </a:xfrm>
        </p:spPr>
        <p:txBody>
          <a:bodyPr/>
          <a:lstStyle/>
          <a:p>
            <a:pPr marL="682625" indent="-682625"/>
            <a:r>
              <a:rPr lang="en-AU" sz="3200" dirty="0" smtClean="0">
                <a:solidFill>
                  <a:srgbClr val="FFFF00"/>
                </a:solidFill>
              </a:rPr>
              <a:t>Q7- Ankylosis of tooth is commonly seen when:</a:t>
            </a:r>
            <a:r>
              <a:rPr lang="en-US" dirty="0" smtClean="0"/>
              <a:t/>
            </a:r>
            <a:br>
              <a:rPr lang="en-US" dirty="0" smtClean="0"/>
            </a:br>
            <a:endParaRPr lang="en-US" dirty="0"/>
          </a:p>
        </p:txBody>
      </p:sp>
      <p:sp>
        <p:nvSpPr>
          <p:cNvPr id="3" name="Content Placeholder 2"/>
          <p:cNvSpPr>
            <a:spLocks noGrp="1"/>
          </p:cNvSpPr>
          <p:nvPr>
            <p:ph sz="half" idx="1"/>
          </p:nvPr>
        </p:nvSpPr>
        <p:spPr>
          <a:xfrm>
            <a:off x="228600" y="1905000"/>
            <a:ext cx="8305800" cy="3065463"/>
          </a:xfrm>
        </p:spPr>
        <p:txBody>
          <a:bodyPr>
            <a:noAutofit/>
          </a:bodyPr>
          <a:lstStyle/>
          <a:p>
            <a:pPr>
              <a:buNone/>
            </a:pPr>
            <a:r>
              <a:rPr lang="en-AU" sz="2400" b="1" dirty="0" smtClean="0">
                <a:solidFill>
                  <a:srgbClr val="FF0000"/>
                </a:solidFill>
              </a:rPr>
              <a:t>a) </a:t>
            </a:r>
            <a:r>
              <a:rPr lang="en-AU" sz="2400" b="1" dirty="0" err="1" smtClean="0">
                <a:solidFill>
                  <a:srgbClr val="FFFC7C"/>
                </a:solidFill>
              </a:rPr>
              <a:t>Extraoral</a:t>
            </a:r>
            <a:r>
              <a:rPr lang="en-AU" sz="2400" b="1" dirty="0" smtClean="0">
                <a:solidFill>
                  <a:srgbClr val="FFFC7C"/>
                </a:solidFill>
              </a:rPr>
              <a:t> dry time is less than 30 minutes</a:t>
            </a:r>
            <a:endParaRPr lang="en-US" sz="2400" b="1" dirty="0" smtClean="0">
              <a:solidFill>
                <a:srgbClr val="FFFC7C"/>
              </a:solidFill>
            </a:endParaRPr>
          </a:p>
          <a:p>
            <a:pPr>
              <a:buNone/>
            </a:pPr>
            <a:r>
              <a:rPr lang="en-US" sz="2400" b="1" dirty="0" smtClean="0">
                <a:solidFill>
                  <a:srgbClr val="FF0000"/>
                </a:solidFill>
              </a:rPr>
              <a:t>b) </a:t>
            </a:r>
            <a:r>
              <a:rPr lang="en-AU" sz="2400" b="1" dirty="0" err="1" smtClean="0">
                <a:solidFill>
                  <a:srgbClr val="FFFC7C"/>
                </a:solidFill>
              </a:rPr>
              <a:t>Extraoral</a:t>
            </a:r>
            <a:r>
              <a:rPr lang="en-AU" sz="2400" b="1" dirty="0" smtClean="0">
                <a:solidFill>
                  <a:srgbClr val="FFFC7C"/>
                </a:solidFill>
              </a:rPr>
              <a:t> dry time is </a:t>
            </a:r>
            <a:r>
              <a:rPr lang="en-AU" sz="2400" b="1" dirty="0" smtClean="0">
                <a:solidFill>
                  <a:srgbClr val="FFFC7C"/>
                </a:solidFill>
              </a:rPr>
              <a:t>more </a:t>
            </a:r>
            <a:r>
              <a:rPr lang="en-AU" sz="2400" b="1" dirty="0" smtClean="0">
                <a:solidFill>
                  <a:srgbClr val="FFFC7C"/>
                </a:solidFill>
              </a:rPr>
              <a:t>than 30 minutes</a:t>
            </a:r>
            <a:endParaRPr lang="en-US" sz="2400" b="1" dirty="0" smtClean="0">
              <a:solidFill>
                <a:srgbClr val="FFFC7C"/>
              </a:solidFill>
            </a:endParaRPr>
          </a:p>
          <a:p>
            <a:pPr>
              <a:buNone/>
            </a:pPr>
            <a:r>
              <a:rPr lang="en-US" sz="2400" b="1" dirty="0" smtClean="0">
                <a:solidFill>
                  <a:srgbClr val="FF0000"/>
                </a:solidFill>
              </a:rPr>
              <a:t>c) </a:t>
            </a:r>
            <a:r>
              <a:rPr lang="en-AU" sz="2400" b="1" dirty="0" err="1" smtClean="0">
                <a:solidFill>
                  <a:srgbClr val="FFFC7C"/>
                </a:solidFill>
              </a:rPr>
              <a:t>Extraoral</a:t>
            </a:r>
            <a:r>
              <a:rPr lang="en-AU" sz="2400" b="1" dirty="0" smtClean="0">
                <a:solidFill>
                  <a:srgbClr val="FFFC7C"/>
                </a:solidFill>
              </a:rPr>
              <a:t> dry time is less than </a:t>
            </a:r>
            <a:r>
              <a:rPr lang="en-AU" sz="2400" b="1" dirty="0" smtClean="0">
                <a:solidFill>
                  <a:srgbClr val="FFFC7C"/>
                </a:solidFill>
              </a:rPr>
              <a:t>60 </a:t>
            </a:r>
            <a:r>
              <a:rPr lang="en-AU" sz="2400" b="1" dirty="0" smtClean="0">
                <a:solidFill>
                  <a:srgbClr val="FFFC7C"/>
                </a:solidFill>
              </a:rPr>
              <a:t>minutes</a:t>
            </a:r>
            <a:endParaRPr lang="en-US" sz="2400" b="1" dirty="0" smtClean="0">
              <a:solidFill>
                <a:srgbClr val="FFFC7C"/>
              </a:solidFill>
            </a:endParaRPr>
          </a:p>
          <a:p>
            <a:pPr>
              <a:buNone/>
            </a:pPr>
            <a:r>
              <a:rPr lang="en-US" sz="2400" b="1" dirty="0" smtClean="0">
                <a:solidFill>
                  <a:srgbClr val="FF0000"/>
                </a:solidFill>
              </a:rPr>
              <a:t>d) </a:t>
            </a:r>
            <a:r>
              <a:rPr lang="en-AU" sz="2400" b="1" dirty="0" err="1" smtClean="0">
                <a:solidFill>
                  <a:srgbClr val="FFFC7C"/>
                </a:solidFill>
              </a:rPr>
              <a:t>Extraoral</a:t>
            </a:r>
            <a:r>
              <a:rPr lang="en-AU" sz="2400" b="1" dirty="0" smtClean="0">
                <a:solidFill>
                  <a:srgbClr val="FFFC7C"/>
                </a:solidFill>
              </a:rPr>
              <a:t> dry time is </a:t>
            </a:r>
            <a:r>
              <a:rPr lang="en-AU" sz="2400" b="1" dirty="0" smtClean="0">
                <a:solidFill>
                  <a:srgbClr val="FFFC7C"/>
                </a:solidFill>
              </a:rPr>
              <a:t>more </a:t>
            </a:r>
            <a:r>
              <a:rPr lang="en-AU" sz="2400" b="1" dirty="0" smtClean="0">
                <a:solidFill>
                  <a:srgbClr val="FFFC7C"/>
                </a:solidFill>
              </a:rPr>
              <a:t>than 30 minutes</a:t>
            </a:r>
            <a:endParaRPr lang="en-US" sz="2400" b="1" dirty="0" smtClean="0">
              <a:solidFill>
                <a:srgbClr val="FFFC7C"/>
              </a:solidFill>
            </a:endParaRPr>
          </a:p>
          <a:p>
            <a:pPr>
              <a:buNone/>
            </a:pPr>
            <a:endParaRPr lang="en-US" sz="2800" dirty="0"/>
          </a:p>
        </p:txBody>
      </p:sp>
    </p:spTree>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2070847"/>
          </a:xfrm>
        </p:spPr>
        <p:txBody>
          <a:bodyPr/>
          <a:lstStyle/>
          <a:p>
            <a:pPr marL="682625" indent="-682625"/>
            <a:r>
              <a:rPr lang="en-AU" sz="3200" dirty="0" smtClean="0">
                <a:solidFill>
                  <a:srgbClr val="FFFF00"/>
                </a:solidFill>
              </a:rPr>
              <a:t>Q8- Splinting of teeth in cases of reimplantation in children is recommended for a period of:</a:t>
            </a:r>
            <a:r>
              <a:rPr lang="en-US" dirty="0" smtClean="0"/>
              <a:t/>
            </a:r>
            <a:br>
              <a:rPr lang="en-US" dirty="0" smtClean="0"/>
            </a:br>
            <a:endParaRPr lang="en-US" dirty="0"/>
          </a:p>
        </p:txBody>
      </p:sp>
      <p:sp>
        <p:nvSpPr>
          <p:cNvPr id="3" name="Content Placeholder 2"/>
          <p:cNvSpPr>
            <a:spLocks noGrp="1"/>
          </p:cNvSpPr>
          <p:nvPr>
            <p:ph sz="half" idx="1"/>
          </p:nvPr>
        </p:nvSpPr>
        <p:spPr>
          <a:xfrm>
            <a:off x="228600" y="1905000"/>
            <a:ext cx="8305800" cy="3065463"/>
          </a:xfrm>
        </p:spPr>
        <p:txBody>
          <a:bodyPr>
            <a:noAutofit/>
          </a:bodyPr>
          <a:lstStyle/>
          <a:p>
            <a:pPr>
              <a:buNone/>
            </a:pPr>
            <a:r>
              <a:rPr lang="en-AU" sz="2400" b="1" dirty="0" smtClean="0">
                <a:solidFill>
                  <a:srgbClr val="FF0000"/>
                </a:solidFill>
              </a:rPr>
              <a:t>a) </a:t>
            </a:r>
            <a:r>
              <a:rPr lang="en-AU" sz="2400" b="1" dirty="0" smtClean="0">
                <a:solidFill>
                  <a:srgbClr val="FFFC7C"/>
                </a:solidFill>
              </a:rPr>
              <a:t>1-2 weeks</a:t>
            </a:r>
            <a:endParaRPr lang="en-US" sz="2400" b="1" dirty="0" smtClean="0">
              <a:solidFill>
                <a:srgbClr val="FFFC7C"/>
              </a:solidFill>
            </a:endParaRPr>
          </a:p>
          <a:p>
            <a:pPr>
              <a:buNone/>
            </a:pPr>
            <a:r>
              <a:rPr lang="en-US" sz="2400" b="1" dirty="0" smtClean="0">
                <a:solidFill>
                  <a:srgbClr val="FF0000"/>
                </a:solidFill>
              </a:rPr>
              <a:t>b) </a:t>
            </a:r>
            <a:r>
              <a:rPr lang="en-AU" sz="2400" b="1" dirty="0" smtClean="0">
                <a:solidFill>
                  <a:srgbClr val="FFFC7C"/>
                </a:solidFill>
              </a:rPr>
              <a:t>2-3 </a:t>
            </a:r>
            <a:r>
              <a:rPr lang="en-AU" sz="2400" b="1" dirty="0" smtClean="0">
                <a:solidFill>
                  <a:srgbClr val="FFFC7C"/>
                </a:solidFill>
              </a:rPr>
              <a:t>weeks</a:t>
            </a:r>
            <a:endParaRPr lang="en-US" sz="2400" b="1" dirty="0" smtClean="0">
              <a:solidFill>
                <a:srgbClr val="FFFC7C"/>
              </a:solidFill>
            </a:endParaRPr>
          </a:p>
          <a:p>
            <a:pPr>
              <a:buNone/>
            </a:pPr>
            <a:r>
              <a:rPr lang="en-US" sz="2400" b="1" dirty="0" smtClean="0">
                <a:solidFill>
                  <a:srgbClr val="FF0000"/>
                </a:solidFill>
              </a:rPr>
              <a:t>c) </a:t>
            </a:r>
            <a:r>
              <a:rPr lang="en-AU" sz="2400" b="1" dirty="0" smtClean="0">
                <a:solidFill>
                  <a:srgbClr val="FFFC7C"/>
                </a:solidFill>
              </a:rPr>
              <a:t>3-4 </a:t>
            </a:r>
            <a:r>
              <a:rPr lang="en-AU" sz="2400" b="1" dirty="0" smtClean="0">
                <a:solidFill>
                  <a:srgbClr val="FFFC7C"/>
                </a:solidFill>
              </a:rPr>
              <a:t>weeks</a:t>
            </a:r>
            <a:endParaRPr lang="en-US" sz="2400" b="1" dirty="0" smtClean="0">
              <a:solidFill>
                <a:srgbClr val="FFFC7C"/>
              </a:solidFill>
            </a:endParaRPr>
          </a:p>
          <a:p>
            <a:pPr>
              <a:buNone/>
            </a:pPr>
            <a:r>
              <a:rPr lang="en-US" sz="2400" b="1" dirty="0" smtClean="0">
                <a:solidFill>
                  <a:srgbClr val="FF0000"/>
                </a:solidFill>
              </a:rPr>
              <a:t>d) </a:t>
            </a:r>
            <a:r>
              <a:rPr lang="en-AU" sz="2400" b="1" dirty="0" smtClean="0">
                <a:solidFill>
                  <a:srgbClr val="FFFC7C"/>
                </a:solidFill>
              </a:rPr>
              <a:t>4-5 </a:t>
            </a:r>
            <a:r>
              <a:rPr lang="en-AU" sz="2400" b="1" dirty="0" smtClean="0">
                <a:solidFill>
                  <a:srgbClr val="FFFC7C"/>
                </a:solidFill>
              </a:rPr>
              <a:t>weeks</a:t>
            </a:r>
            <a:endParaRPr lang="en-US" sz="2400" b="1" dirty="0" smtClean="0">
              <a:solidFill>
                <a:srgbClr val="FFFC7C"/>
              </a:solidFill>
            </a:endParaRPr>
          </a:p>
          <a:p>
            <a:pPr>
              <a:buNone/>
            </a:pPr>
            <a:endParaRPr lang="en-US" sz="2800" dirty="0"/>
          </a:p>
        </p:txBody>
      </p:sp>
    </p:spTree>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2070847"/>
          </a:xfrm>
        </p:spPr>
        <p:txBody>
          <a:bodyPr/>
          <a:lstStyle/>
          <a:p>
            <a:pPr marL="682625" indent="-682625"/>
            <a:r>
              <a:rPr lang="en-AU" sz="3200" dirty="0" smtClean="0">
                <a:solidFill>
                  <a:srgbClr val="FFFF00"/>
                </a:solidFill>
              </a:rPr>
              <a:t>Q8- Identify the class of fracture in the picture given:</a:t>
            </a:r>
            <a:r>
              <a:rPr lang="en-US" dirty="0" smtClean="0"/>
              <a:t/>
            </a:r>
            <a:br>
              <a:rPr lang="en-US" dirty="0" smtClean="0"/>
            </a:br>
            <a:endParaRPr lang="en-US" dirty="0"/>
          </a:p>
        </p:txBody>
      </p:sp>
      <p:sp>
        <p:nvSpPr>
          <p:cNvPr id="3" name="Content Placeholder 2"/>
          <p:cNvSpPr>
            <a:spLocks noGrp="1"/>
          </p:cNvSpPr>
          <p:nvPr>
            <p:ph sz="half" idx="1"/>
          </p:nvPr>
        </p:nvSpPr>
        <p:spPr>
          <a:xfrm>
            <a:off x="228600" y="2971800"/>
            <a:ext cx="8305800" cy="3065463"/>
          </a:xfrm>
        </p:spPr>
        <p:txBody>
          <a:bodyPr>
            <a:noAutofit/>
          </a:bodyPr>
          <a:lstStyle/>
          <a:p>
            <a:pPr>
              <a:buNone/>
            </a:pPr>
            <a:r>
              <a:rPr lang="en-AU" sz="2400" b="1" dirty="0" smtClean="0">
                <a:solidFill>
                  <a:srgbClr val="FF0000"/>
                </a:solidFill>
              </a:rPr>
              <a:t>a) </a:t>
            </a:r>
            <a:r>
              <a:rPr lang="en-AU" sz="2400" b="1" dirty="0" smtClean="0">
                <a:solidFill>
                  <a:srgbClr val="FFFC7C"/>
                </a:solidFill>
              </a:rPr>
              <a:t>Ellis Class I</a:t>
            </a:r>
            <a:endParaRPr lang="en-US" sz="2400" b="1" dirty="0" smtClean="0">
              <a:solidFill>
                <a:srgbClr val="FFFC7C"/>
              </a:solidFill>
            </a:endParaRPr>
          </a:p>
          <a:p>
            <a:pPr>
              <a:buNone/>
            </a:pPr>
            <a:r>
              <a:rPr lang="en-US" sz="2400" b="1" dirty="0" smtClean="0">
                <a:solidFill>
                  <a:srgbClr val="FF0000"/>
                </a:solidFill>
              </a:rPr>
              <a:t>b) </a:t>
            </a:r>
            <a:r>
              <a:rPr lang="en-AU" sz="2400" b="1" dirty="0" smtClean="0">
                <a:solidFill>
                  <a:srgbClr val="FFFC7C"/>
                </a:solidFill>
              </a:rPr>
              <a:t>Ellis Class </a:t>
            </a:r>
            <a:r>
              <a:rPr lang="en-AU" sz="2400" b="1" dirty="0" smtClean="0">
                <a:solidFill>
                  <a:srgbClr val="FFFC7C"/>
                </a:solidFill>
              </a:rPr>
              <a:t>II</a:t>
            </a:r>
            <a:endParaRPr lang="en-US" sz="2400" b="1" dirty="0" smtClean="0">
              <a:solidFill>
                <a:srgbClr val="FFFC7C"/>
              </a:solidFill>
            </a:endParaRPr>
          </a:p>
          <a:p>
            <a:pPr>
              <a:buNone/>
            </a:pPr>
            <a:r>
              <a:rPr lang="en-US" sz="2400" b="1" dirty="0" smtClean="0">
                <a:solidFill>
                  <a:srgbClr val="FF0000"/>
                </a:solidFill>
              </a:rPr>
              <a:t>c) </a:t>
            </a:r>
            <a:r>
              <a:rPr lang="en-AU" sz="2400" b="1" dirty="0" smtClean="0">
                <a:solidFill>
                  <a:srgbClr val="FFFC7C"/>
                </a:solidFill>
              </a:rPr>
              <a:t>Ellis Class </a:t>
            </a:r>
            <a:r>
              <a:rPr lang="en-AU" sz="2400" b="1" dirty="0" smtClean="0">
                <a:solidFill>
                  <a:srgbClr val="FFFC7C"/>
                </a:solidFill>
              </a:rPr>
              <a:t>III</a:t>
            </a:r>
            <a:endParaRPr lang="en-US" sz="2400" b="1" dirty="0" smtClean="0">
              <a:solidFill>
                <a:srgbClr val="FFFC7C"/>
              </a:solidFill>
            </a:endParaRPr>
          </a:p>
          <a:p>
            <a:pPr>
              <a:buNone/>
            </a:pPr>
            <a:r>
              <a:rPr lang="en-US" sz="2400" b="1" dirty="0" smtClean="0">
                <a:solidFill>
                  <a:srgbClr val="FF0000"/>
                </a:solidFill>
              </a:rPr>
              <a:t>d) </a:t>
            </a:r>
            <a:r>
              <a:rPr lang="en-AU" sz="2400" b="1" dirty="0" smtClean="0">
                <a:solidFill>
                  <a:srgbClr val="FFFC7C"/>
                </a:solidFill>
              </a:rPr>
              <a:t>Ellis Class </a:t>
            </a:r>
            <a:r>
              <a:rPr lang="en-AU" sz="2400" b="1" dirty="0" smtClean="0">
                <a:solidFill>
                  <a:srgbClr val="FFFC7C"/>
                </a:solidFill>
              </a:rPr>
              <a:t>IX</a:t>
            </a:r>
            <a:endParaRPr lang="en-US" sz="2400" b="1" dirty="0" smtClean="0">
              <a:solidFill>
                <a:srgbClr val="FFFC7C"/>
              </a:solidFill>
            </a:endParaRPr>
          </a:p>
          <a:p>
            <a:pPr>
              <a:buNone/>
            </a:pPr>
            <a:endParaRPr lang="en-US" sz="2800" dirty="0"/>
          </a:p>
        </p:txBody>
      </p:sp>
      <p:sp>
        <p:nvSpPr>
          <p:cNvPr id="1026" name="AutoShape 2" descr="data:image/jpeg;base64,/9j/4AAQSkZJRgABAQAAAQABAAD/2wCEAAkGBxQSEhUUExQUFBQUFBQUFBQVFBQVFBQUFBUWFhQUFBQYHCggGBolHBQUITEhJSkrLi4uFx8zODMsNygtLisBCgoKDg0OGhAQGy8cHxwsLSwsLCwsLCwsLCwsLCwsLCwsLCwsLCwsLCwsLCwsLCwsLCwsLCwsLCwsLCwsLCwsLP/AABEIAMMBAwMBIgACEQEDEQH/xAAcAAABBQEBAQAAAAAAAAAAAAADAAECBAUGBwj/xABCEAACAQMABQgFCQYHAQAAAAAAAQIDBBEFEiExUQYTQWFxkbLRUoGSobEHFCIjMjRyc/AWQlPB0vEVJENigqLhM//EABoBAAIDAQEAAAAAAAAAAAAAAAECAAMEBQb/xAApEQACAgEEAgEDBAMAAAAAAAAAAQIRAxIhMVEEE0EyUpEVImFxBRSB/9oADAMBAAIRAxEAPwCjY1JOnBuUm3CO1yk9uF1lpVHxftMp2L+rh+CHhRbSMLkzrRjGuB3N8X3sG23+9P2peZNQyWIUkTUw6Y9FNUpt/bn7cvMm4Nfvz9qXmXFgDUJbBpXQHbvcpY4a0vMjKq+hy9qXmSk+IGTFt9jKEehuefTKftS8yLuJelJf8pZ+Iske0FvsdQj0S56XpS9qXmRdafpS9qXmLeOqZLfYVCPQuel6cval5jKvL0pe1LzFKmJUWC5DLHHofn5elL2peY7ry9KXtS8xnQYuZJchvVHoj84l6Uval5j8/J/vS9qXmOqa6RPCJcuw+qPRHnZ+nP2peZJVJenP2peZFzINh/d2H1R6QeNZ+nP2peYRV36Uval5lTIkHfsX1R6Lirv0pe0/Mmq3+5+0/MoomkTfsHrj0Xo1et+0/MnGT4v2mUUEjUaJ+7sHqj0aK9feycX+sspU6pZpTJcuxHjj0WoJdP8AMJGKfQCgy3SgTU+xXCPQJUl+sjTt8r/0tJdQSMOoGp9g0x6M5VZR+ipSSWdmsxDXKxJ9o5vh9KOVk+p/2YWj4fV0/wAEPCi5qf2B6Nh9VT/Lh4UWH2GJ8nUXAopIUs9omxN4XAgRpZ6e4r1P0hnIG2wMI+eOwHKqtyXrZNxGUV0E3GBtCigzp9YOVRIlDLcQ6mivKo2RaDRYolh3KIu6YAi2QtjFFmNZveKpVKiqEtcBZpCc4LIHWJpkGaJJiyQZKCCK0OLATCGTII0NGAWMGJVETVZEFcWSVMfmycKyDQkiCNMCoBoInq5CqmEQlQL9CZVo0i5Spi0IyzBbdiLMaYCisFuMSaRGYOkV9ZLtXwQ4tJr62XavghG2L2Rycn1v+zJ0fF81T/Lh4UWtUp6Pn9VT/Lh4UGnVwZPk6a4FUkQk+I0p7RqkthBgbSJU0iCq52CnPABqslUksgpV0uBVqzBJguy2MCxKs2DwRjMhKoNwWKIZzwBlWBuYNsDZZGKCKWWPNg4yE9oC1IZyJxkPTt29yDwtH0jaWPaAZHUmWJUcEXTJpHSTAOox4zJ8yKNIFDaEOqrGUiWoEjABHBAchIvJGohqZKA8doPFMLBsHDaGWwlFTgHt5bTRpIz7dM2LO3c3vx1b2MkZskKJUYl+hTC0NES34fcXY2uNjQ2hmZtfBXp0ixCk8hIU+BcoU+IVFlcnRx2mFitPtXwQifKFYuKnbHwoRpS2OVP6mc5ZT+qp/lw8KCa20Do5rmofgh4UEbMbOpHgmlkjKCW8hUmkijWuGBjpNlmtWKc6wGVTIxKLoxonrZHyD1iEphLUgkqgN1AUmQYKLFEPrjZBxQRhSGSCUomto6xUmsvBk0pYLtG7aHVIMoSfB3VnoiGrmKW4qXPJ6rL7MTCoaUmsYb7zXs+UlWO6RZqXyZ/VkjugdXknXUXJx2GQ7bDwzrJ8rK04OLxt2bjDccvIslH4L8M8lP2V/wAM924N0TV1EBnESi9SM50hc2XdQTp7AUNqM+dMiqJfceohKLJQVIHRoF+NvFLfllVU2SimErlv8liMV1s0tH3koPYlsMxV02WaM0RFU4Wt0dvozSawtZvONuWl3JGnzcKnTtZwFGrh7DUtb9rpZap/DOfk8Xe47HQ1rPV3CoRBW+ktZYx6/wDwkqmWPsUVNKpHIcpfvNTtj4IiG5Q/eKnbHwoQ5zZcs5Oxk+bp/gj4UEnUwirQqJU6ePQh4UAr1jE+TrwjaROtXKzqg2yEngiRojEPrkXUBLISMA0WqIkyTiycIhEiUOkB5sTSHlIg1+mQs09kJyEmBq11HiwUbpvciDXE0YyQeKKVu5M1Lam319fQMI8iiEpFunEPbWOTQoaLyRFb8iJUoxD6pbnYau/IN049eQ7EU9XAHUGSXaGtKUpPCin1s3bWg8YSj2pII05OHJgQpf7WL5rN7oPuO4stHpb0mWqtnHgHSY5eak6SPO5aLq4y1hdZHRljCrJxlVUOGtsTfBPidje2KwcppGw5p6y2N7/ULTsvx5/Ymrp/Bdrcmnn6GZx9JPGwenyW18qMsNb87g2hb+VTFNS9SeEdtY2aih6T4KM2fJg2b3PO63JupTeFKL47UiVtoOvP7KT9aOy0naJzS6X8DcsrZRisLAVjVlWTz5Rgny2eW3miq1LbOLS49AKhX6zuPlAp/wCWb4HkFlWeduRJwp7GzxMzzwtnfULl42FyhePicPSryT2N4Oi0bca2Mi8FuTAqsBpd5rTfWvghhaV/+svV8EMalweXy/W/7ZwkKn0Ifgj8EQ1iFB/Qj+GPwQZRMuk7kOEQkNFZC7N38iajgDNEUQpwC6hFMlF5IO6W7EBrXEV0lh0Sjc2mdpKKv9iN0i1CDaT6H0h4UVwz2gbKDaWdprwo7EC+iieRvlmVc2Ce3cUVaar6jp3QKFzaAc65Hx5PhgrG21uw3rS2B6Mt9iNy1twrfcTJk3J2dua9rakLSibVrRLYoyzmVnZZW7YY+ktFY2pbPgdeqYK4oZT7BnBMGLyXBnD28ehbXuwdRoeylFZm8v3I5m05z53JPOqnv6F1e47yglhCQV8mvzMrSS7CRpkZoMjN0/fxoUZVJbop9/QXM5cd2UtJ3UKcXKclGK2tvgedaX5TU7yao28kll5k3hy7FwPOOUvKOteVZSnUk4N/RhnEEuj6K2ZMmjWcJKUW008premI4No1YfLjhndXR9J8jOTkaSU3hyxvWcvr2v4Hb04HjnIb5WaFOkoXanGa2a0Y6yl17Nx6loblDb3MNelUi1jO9J+tDQSiqM/l5p5pub3JaS2SiaNKWUuw8l5ZfKLCnexpwetTjsm10PielaCvY1acZReU0mHibKpq8a/gp8uEvmlTJ4nZ9PaesfKlpFUrXVztmzyLRldZ3i5fg6/+J+h2b1nRydDounhoztH6rS2o0efjHZF5ZX/J0ssrWlFXTD+un6vChA777bz1fBCL09jyeVfvl/bOAt/sR/DH4IMRt4/Qi/8AbH4IJkzs7+JWkKOwWuJmFpTS/wC7T9cvICTZZkyQxxtl690mobEsv3LtLtjPWSfE5Sg8+s6TQ0tmBqowzzPJubcIZI3NPCyydJmbpq92apGUW7LujJRqfZNyhbbNx55ovTvMVtv2Hv6us9K0dpCnOOtFqSa6GiOAfZfBJWrJU9GObwllgbnlRZ0s69aCkt8U9aXdHLOb0v8AKhqpxs4NSaa52aWxPe4QfT24AsVsSWbSdhbW2q3HKyt6W3D4GraUzxjkvytnRqt1pSnGcnKUntak977D2Pk/pSjXSlCpFp8Gs9xbprYiyalZuWtE2Kdukl0kLbm8b1/Ma80xQt4OVarTpxXTOSiveWKNGeU2y1GIOvsOPuPlZ0ZBtc9Kf4KVSS9TxgydJfLVZpPmqVepLozGMI56MuTzj1MNIFlLSmnVS0pGnJ4jPKW3ZrZwsrvPS7KTklLDaxnOHjvPlrT2m6l1XlXn9GTexJ/Zw8rD7ek6Gy+U/SFKmqcZ02orCcoOUu1/Sxn1CaaZdLPrVP4PpGMjzT5aNMRp26pa6155+in9LhnHDeeVX/LvSFZYnd1Un0U2qXvppP3mDUqym3KUpSk98pNyk+1vawsrQJoiywojSpksDh0BTDUbmcfszlHO/Vk1ntwBlHAkQRbB4M7Xkh8oFexWpjnILcm9q6kcTTYWIrL409jq+VfLCtfzTl9GK3R4GZaykukpWyyzWoUimcm2drxMVR2Na2uW8JNrHXtydLoHMpLpOas6B2nJO2zJFcpGydQg2PphYrSX4fChBOUCxcT/AOPhiI2R4R5DJvJv+Tz6hJ6kfwx+CHjkaEvoQ/BH4IacthmfJ6LHtFGfpq4xHGd5zrRpaUqOT6kZ5ZHg5/lPVMnb1Mby9ZaT1ai4bmZrQKaGoz6mkek84tXKexnE6Y0jmpLG5bCmtKVVHUU2l7+8oykRQ3Enl22HlLI6qtLCbSe9JvD7QbYkWUZ7Y+RIWB8BAILbXM6ctanKUJcYtp+4GRIHg3JcrL1rDuq2OqWPetplXFeU5a05SnL0pScpd72gUOwB1MTkJMbBJIgFYkOIdIg6Q6CxQ0IhYoVsujEUUE1B4xJYEbNcMWxWqwAYL0kAdIZMz5cW4OKDQCQoNouaO0XOo9mxcXsA5IbHilaJ2NM6HR9tlrYPo7k1VfDHHJ0OitDSi9u9L9YMztndxSjCPJbttFYp5xk6bktZpLWFZ01Gjjia2h6GrENcGLNmelo5TlJ95qdsfBEQuU33mp2x8ERzWuDgy5ZwNvQ+hDPoR256kVL+qlsRnxrTUUlnGFs9QCvUl0ooaO5jk6VlW4eWVWWJRyQ5sZMz5YSbsCDqBpIBUHRklsBkQYVxIao5naZFIJGI8IliMANjwhYBQGcS4okJwF1FrxbFXA+AkoEdUayrSRwLBJRJRpksKiQwTUA0aYRUxXIujhbK6pk4wLEaQVURHM0Q8WRWUAsIB40QipiOZqh4yQCNMk4lhQIyoSe5C2aNHRT6Q9Ohl7C1R0f6W81LS2S6E+0LkSPjOW7K9rZY6zUtrfj7gsKTexLHqNCysH0oRs1RxRgg9hKcOODsND5msPbs3vf3mZYaNysPgbttT5vV68BjZkzyi+OQ8qKzhLYa1rHCSKlCnrNNM0aMRzm5ZbUcDyo+9VO2PgiIXKj71U7Y+CI5oXBzXyeY83iEfwx+CK04N7zao0804fgj4UVLi3Mt7nbxy2Rlu1BStzR3C5vJLNCr5MWrblKrby4HSO1yN81aGU2irJ4sMnzRztO3fSmT+Ztm7zQ3NrgT2sT9Pj2YMaON5KJucwuAztY8ET2BXgtcMyUhNGsrOPALC1S6Aay5eG3yYPMvoQ/zaXB9x0Sok1QJ7GH9Nj8s5tWkuD7gkbV8GdDzI/MAeRlkf8dBGAqD6wsKPUbXMCVHqBqLl4tGTGl1BY0GaitOAWFm30AsdYV8mbGzYWFl1GlCyZapaPlvwQbRFGVG09RJUsGz809XYJWKIFNGXChl7jRtLN7y1Stkt5o2dLaSiSltsDoUOo2rC21luxwCRs/svG/C8mdJo20jGO5SeN/QPGLbMGfOoxKFjbbM/E0I0E0s5ZNtLZxLVKK7i1RSMGTK3uSt7ZRWwsUokovA7YGkY3Js855U/eqvbHwRHG5T/eqnbHwREWrgzPk4+1o5pw/BDwoDWomlZR+qp/lw8KFOBi+TrxujAqUSGqa1ajkqVaAUy5SK1OXUE2Mi6eB4rqGLEybgn0EOYXAWSHONPHeKy6KZOVsiMbMPCfEPRlnoIWJyBU7JB4WMSxBdQaCyMixaim7FEo2aLmpgaJKLE2VZ2KFGwXSy4yO0FBTkV/mKIOyRby0RlMlBuQGNtFB4NbgaZOLGA1fJNsdzGUSaiAGlCdTPb+toSnCXWSpwLtDWW4hGqK6t+JpaNtm5JJZ/Wwsxo52Y1pPh0Z44Nqw0bzay8N79nuGUbMubOoxNSGioqCcnl7+ruJVqn7qz1JYA0m3hbdmzLeA1Onjalkv2XBxnd/udkKVDplv6EXLajnsBxi5PcXorEReSvJNgnvI1pk5PBVlPIjFirOD5SP8AzNTtj4YiG5R/eanbHwxHLlwZZfUzC0fH6qn+XDwoJXpj6Pj9VT/Lh4UWHEwvk7EeEZSpsU6Bp82LmSDWYk7QBKhg6GVuQqWWQpjKRzKo582NzHcb1Syz0FGdphjWi+ErKcKayXaUElsIqh1FuhS6iUaESUG0tiSxv6WWra1ctnv2fEnb0nFrYn1GvawyvR+HcOojOTSKVXRerHOtH2k/ctpU+as7XRtgqrxhPZveF3YLn7LvOcx7svf2os9fRmfmwg6mzzzmMEeaO20nyecduM9ef5HP19HSXQK4NGjF5EMitMx3AHKmak7TG/JD5qn1etiUaE0ZvNEo0zRVoTdul0EompFOFELCgWFS6g9KljoJQHJIqUbN52bTp9CaGlJpySSBaMxrLK2dR09K+ityyy2EFyczzPJyVpii5RsoxjiOxZ3bjOrwSeFl9gfXnPZuXAJC1UUWX0cqLcXcmZ0LZye14XA0aNPV3BadJcAiiLQJ5b2FAUhOWANSoRlaVg7iZXRGc8slSRQ3bNCVI4XlJ95qdsfDEcXKX7zU7Y+CI5pjwYZcszqdNRSispRSSWXsSWESa7e9iEDTHob2T7Yku3vY/f3sYRNK6J7J9sfPb3i1nxYhB0ronsn2xP8AW0i6af8AdiEDSuie2fb/ACQVrHh735k+aX6bEIOldB9+T7n+WPFY/uwirSXSxCJSD78v3P8ALCU9IVI7YzafqLK5SXK/1Zd0fIYQwkpyly7GqcobmWyVVv8A4xXwQD/Eaj/e9y8hCIRTkls6ISuJPeyGu+IhAaQ6z5fuf5Ytd8WPzj4sQgUif7GX7n+WOq8uI6uZcfgIRKQPfk+5/lk1pCot0vcvIJHTVdbp/wDWPkMINIDyTfLYVcpLlbqv/WH9I/7TXX8V+zD+kYQRLY65TXX8V+zD+kX7T3X8V+zD+kQiEsj+0dz/ABX7MPIZ6fuH/qP2YeQhApB1Mj/jVf8AiPuj5DrT1wv9R+zHyHEDSug65dl61to14qpVWtOWdaWWs4bS2JpbkhCEEU//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SEhUUExQUFBQUFBQUFBQVFBQVFBQUFBUWFhQUFBQYHCggGBolHBQUITEhJSkrLi4uFx8zODMsNygtLisBCgoKDg0OGhAQGy8cHxwsLSwsLCwsLCwsLCwsLCwsLCwsLCwsLCwsLCwsLCwsLCwsLCwsLCwsLCwsLCwsLCwsLP/AABEIAMMBAwMBIgACEQEDEQH/xAAcAAABBQEBAQAAAAAAAAAAAAADAAECBAUGBwj/xABCEAACAQMABQgFCQYHAQAAAAAAAQIDBBEFEiExUQYTQWFxkbLRUoGSobEHFCIjMjRyc/AWQlPB0vEVJENigqLhM//EABoBAAIDAQEAAAAAAAAAAAAAAAECAAMEBQb/xAApEQACAgEEAgEDBAMAAAAAAAAAAQIRAxIhMVEEE0EyUpEVImFxBRSB/9oADAMBAAIRAxEAPwCjY1JOnBuUm3CO1yk9uF1lpVHxftMp2L+rh+CHhRbSMLkzrRjGuB3N8X3sG23+9P2peZNQyWIUkTUw6Y9FNUpt/bn7cvMm4Nfvz9qXmXFgDUJbBpXQHbvcpY4a0vMjKq+hy9qXmSk+IGTFt9jKEehuefTKftS8yLuJelJf8pZ+Iske0FvsdQj0S56XpS9qXmRdafpS9qXmLeOqZLfYVCPQuel6cval5jKvL0pe1LzFKmJUWC5DLHHofn5elL2peY7ry9KXtS8xnQYuZJchvVHoj84l6Uval5j8/J/vS9qXmOqa6RPCJcuw+qPRHnZ+nP2peZJVJenP2peZFzINh/d2H1R6QeNZ+nP2peYRV36Uval5lTIkHfsX1R6Lirv0pe0/Mmq3+5+0/MoomkTfsHrj0Xo1et+0/MnGT4v2mUUEjUaJ+7sHqj0aK9feycX+sspU6pZpTJcuxHjj0WoJdP8AMJGKfQCgy3SgTU+xXCPQJUl+sjTt8r/0tJdQSMOoGp9g0x6M5VZR+ipSSWdmsxDXKxJ9o5vh9KOVk+p/2YWj4fV0/wAEPCi5qf2B6Nh9VT/Lh4UWH2GJ8nUXAopIUs9omxN4XAgRpZ6e4r1P0hnIG2wMI+eOwHKqtyXrZNxGUV0E3GBtCigzp9YOVRIlDLcQ6mivKo2RaDRYolh3KIu6YAi2QtjFFmNZveKpVKiqEtcBZpCc4LIHWJpkGaJJiyQZKCCK0OLATCGTII0NGAWMGJVETVZEFcWSVMfmycKyDQkiCNMCoBoInq5CqmEQlQL9CZVo0i5Spi0IyzBbdiLMaYCisFuMSaRGYOkV9ZLtXwQ4tJr62XavghG2L2Rycn1v+zJ0fF81T/Lh4UWtUp6Pn9VT/Lh4UGnVwZPk6a4FUkQk+I0p7RqkthBgbSJU0iCq52CnPABqslUksgpV0uBVqzBJguy2MCxKs2DwRjMhKoNwWKIZzwBlWBuYNsDZZGKCKWWPNg4yE9oC1IZyJxkPTt29yDwtH0jaWPaAZHUmWJUcEXTJpHSTAOox4zJ8yKNIFDaEOqrGUiWoEjABHBAchIvJGohqZKA8doPFMLBsHDaGWwlFTgHt5bTRpIz7dM2LO3c3vx1b2MkZskKJUYl+hTC0NES34fcXY2uNjQ2hmZtfBXp0ixCk8hIU+BcoU+IVFlcnRx2mFitPtXwQifKFYuKnbHwoRpS2OVP6mc5ZT+qp/lw8KCa20Do5rmofgh4UEbMbOpHgmlkjKCW8hUmkijWuGBjpNlmtWKc6wGVTIxKLoxonrZHyD1iEphLUgkqgN1AUmQYKLFEPrjZBxQRhSGSCUomto6xUmsvBk0pYLtG7aHVIMoSfB3VnoiGrmKW4qXPJ6rL7MTCoaUmsYb7zXs+UlWO6RZqXyZ/VkjugdXknXUXJx2GQ7bDwzrJ8rK04OLxt2bjDccvIslH4L8M8lP2V/wAM924N0TV1EBnESi9SM50hc2XdQTp7AUNqM+dMiqJfceohKLJQVIHRoF+NvFLfllVU2SimErlv8liMV1s0tH3koPYlsMxV02WaM0RFU4Wt0dvozSawtZvONuWl3JGnzcKnTtZwFGrh7DUtb9rpZap/DOfk8Xe47HQ1rPV3CoRBW+ktZYx6/wDwkqmWPsUVNKpHIcpfvNTtj4IiG5Q/eKnbHwoQ5zZcs5Oxk+bp/gj4UEnUwirQqJU6ePQh4UAr1jE+TrwjaROtXKzqg2yEngiRojEPrkXUBLISMA0WqIkyTiycIhEiUOkB5sTSHlIg1+mQs09kJyEmBq11HiwUbpvciDXE0YyQeKKVu5M1Lam319fQMI8iiEpFunEPbWOTQoaLyRFb8iJUoxD6pbnYau/IN049eQ7EU9XAHUGSXaGtKUpPCin1s3bWg8YSj2pII05OHJgQpf7WL5rN7oPuO4stHpb0mWqtnHgHSY5eak6SPO5aLq4y1hdZHRljCrJxlVUOGtsTfBPidje2KwcppGw5p6y2N7/ULTsvx5/Ymrp/Bdrcmnn6GZx9JPGwenyW18qMsNb87g2hb+VTFNS9SeEdtY2aih6T4KM2fJg2b3PO63JupTeFKL47UiVtoOvP7KT9aOy0naJzS6X8DcsrZRisLAVjVlWTz5Rgny2eW3miq1LbOLS49AKhX6zuPlAp/wCWb4HkFlWeduRJwp7GzxMzzwtnfULl42FyhePicPSryT2N4Oi0bca2Mi8FuTAqsBpd5rTfWvghhaV/+svV8EMalweXy/W/7ZwkKn0Ifgj8EQ1iFB/Qj+GPwQZRMuk7kOEQkNFZC7N38iajgDNEUQpwC6hFMlF5IO6W7EBrXEV0lh0Sjc2mdpKKv9iN0i1CDaT6H0h4UVwz2gbKDaWdprwo7EC+iieRvlmVc2Ce3cUVaar6jp3QKFzaAc65Hx5PhgrG21uw3rS2B6Mt9iNy1twrfcTJk3J2dua9rakLSibVrRLYoyzmVnZZW7YY+ktFY2pbPgdeqYK4oZT7BnBMGLyXBnD28ehbXuwdRoeylFZm8v3I5m05z53JPOqnv6F1e47yglhCQV8mvzMrSS7CRpkZoMjN0/fxoUZVJbop9/QXM5cd2UtJ3UKcXKclGK2tvgedaX5TU7yao28kll5k3hy7FwPOOUvKOteVZSnUk4N/RhnEEuj6K2ZMmjWcJKUW008premI4No1YfLjhndXR9J8jOTkaSU3hyxvWcvr2v4Hb04HjnIb5WaFOkoXanGa2a0Y6yl17Nx6loblDb3MNelUi1jO9J+tDQSiqM/l5p5pub3JaS2SiaNKWUuw8l5ZfKLCnexpwetTjsm10PielaCvY1acZReU0mHibKpq8a/gp8uEvmlTJ4nZ9PaesfKlpFUrXVztmzyLRldZ3i5fg6/+J+h2b1nRydDounhoztH6rS2o0efjHZF5ZX/J0ssrWlFXTD+un6vChA777bz1fBCL09jyeVfvl/bOAt/sR/DH4IMRt4/Qi/8AbH4IJkzs7+JWkKOwWuJmFpTS/wC7T9cvICTZZkyQxxtl690mobEsv3LtLtjPWSfE5Sg8+s6TQ0tmBqowzzPJubcIZI3NPCyydJmbpq92apGUW7LujJRqfZNyhbbNx55ovTvMVtv2Hv6us9K0dpCnOOtFqSa6GiOAfZfBJWrJU9GObwllgbnlRZ0s69aCkt8U9aXdHLOb0v8AKhqpxs4NSaa52aWxPe4QfT24AsVsSWbSdhbW2q3HKyt6W3D4GraUzxjkvytnRqt1pSnGcnKUntak977D2Pk/pSjXSlCpFp8Gs9xbprYiyalZuWtE2Kdukl0kLbm8b1/Ma80xQt4OVarTpxXTOSiveWKNGeU2y1GIOvsOPuPlZ0ZBtc9Kf4KVSS9TxgydJfLVZpPmqVepLozGMI56MuTzj1MNIFlLSmnVS0pGnJ4jPKW3ZrZwsrvPS7KTklLDaxnOHjvPlrT2m6l1XlXn9GTexJ/Zw8rD7ek6Gy+U/SFKmqcZ02orCcoOUu1/Sxn1CaaZdLPrVP4PpGMjzT5aNMRp26pa6155+in9LhnHDeeVX/LvSFZYnd1Un0U2qXvppP3mDUqym3KUpSk98pNyk+1vawsrQJoiywojSpksDh0BTDUbmcfszlHO/Vk1ntwBlHAkQRbB4M7Xkh8oFexWpjnILcm9q6kcTTYWIrL409jq+VfLCtfzTl9GK3R4GZaykukpWyyzWoUimcm2drxMVR2Na2uW8JNrHXtydLoHMpLpOas6B2nJO2zJFcpGydQg2PphYrSX4fChBOUCxcT/AOPhiI2R4R5DJvJv+Tz6hJ6kfwx+CHjkaEvoQ/BH4IacthmfJ6LHtFGfpq4xHGd5zrRpaUqOT6kZ5ZHg5/lPVMnb1Mby9ZaT1ai4bmZrQKaGoz6mkek84tXKexnE6Y0jmpLG5bCmtKVVHUU2l7+8oykRQ3Enl22HlLI6qtLCbSe9JvD7QbYkWUZ7Y+RIWB8BAILbXM6ctanKUJcYtp+4GRIHg3JcrL1rDuq2OqWPetplXFeU5a05SnL0pScpd72gUOwB1MTkJMbBJIgFYkOIdIg6Q6CxQ0IhYoVsujEUUE1B4xJYEbNcMWxWqwAYL0kAdIZMz5cW4OKDQCQoNouaO0XOo9mxcXsA5IbHilaJ2NM6HR9tlrYPo7k1VfDHHJ0OitDSi9u9L9YMztndxSjCPJbttFYp5xk6bktZpLWFZ01Gjjia2h6GrENcGLNmelo5TlJ95qdsfBEQuU33mp2x8ERzWuDgy5ZwNvQ+hDPoR256kVL+qlsRnxrTUUlnGFs9QCvUl0ooaO5jk6VlW4eWVWWJRyQ5sZMz5YSbsCDqBpIBUHRklsBkQYVxIao5naZFIJGI8IliMANjwhYBQGcS4okJwF1FrxbFXA+AkoEdUayrSRwLBJRJRpksKiQwTUA0aYRUxXIujhbK6pk4wLEaQVURHM0Q8WRWUAsIB40QipiOZqh4yQCNMk4lhQIyoSe5C2aNHRT6Q9Ohl7C1R0f6W81LS2S6E+0LkSPjOW7K9rZY6zUtrfj7gsKTexLHqNCysH0oRs1RxRgg9hKcOODsND5msPbs3vf3mZYaNysPgbttT5vV68BjZkzyi+OQ8qKzhLYa1rHCSKlCnrNNM0aMRzm5ZbUcDyo+9VO2PgiIXKj71U7Y+CI5oXBzXyeY83iEfwx+CK04N7zao0804fgj4UVLi3Mt7nbxy2Rlu1BStzR3C5vJLNCr5MWrblKrby4HSO1yN81aGU2irJ4sMnzRztO3fSmT+Ztm7zQ3NrgT2sT9Pj2YMaON5KJucwuAztY8ET2BXgtcMyUhNGsrOPALC1S6Aay5eG3yYPMvoQ/zaXB9x0Sok1QJ7GH9Nj8s5tWkuD7gkbV8GdDzI/MAeRlkf8dBGAqD6wsKPUbXMCVHqBqLl4tGTGl1BY0GaitOAWFm30AsdYV8mbGzYWFl1GlCyZapaPlvwQbRFGVG09RJUsGz809XYJWKIFNGXChl7jRtLN7y1Stkt5o2dLaSiSltsDoUOo2rC21luxwCRs/svG/C8mdJo20jGO5SeN/QPGLbMGfOoxKFjbbM/E0I0E0s5ZNtLZxLVKK7i1RSMGTK3uSt7ZRWwsUokovA7YGkY3Js855U/eqvbHwRHG5T/eqnbHwREWrgzPk4+1o5pw/BDwoDWomlZR+qp/lw8KFOBi+TrxujAqUSGqa1ajkqVaAUy5SK1OXUE2Mi6eB4rqGLEybgn0EOYXAWSHONPHeKy6KZOVsiMbMPCfEPRlnoIWJyBU7JB4WMSxBdQaCyMixaim7FEo2aLmpgaJKLE2VZ2KFGwXSy4yO0FBTkV/mKIOyRby0RlMlBuQGNtFB4NbgaZOLGA1fJNsdzGUSaiAGlCdTPb+toSnCXWSpwLtDWW4hGqK6t+JpaNtm5JJZ/Wwsxo52Y1pPh0Z44Nqw0bzay8N79nuGUbMubOoxNSGioqCcnl7+ruJVqn7qz1JYA0m3hbdmzLeA1Onjalkv2XBxnd/udkKVDplv6EXLajnsBxi5PcXorEReSvJNgnvI1pk5PBVlPIjFirOD5SP8AzNTtj4YiG5R/eanbHwxHLlwZZfUzC0fH6qn+XDwoJXpj6Pj9VT/Lh4UWHEwvk7EeEZSpsU6Bp82LmSDWYk7QBKhg6GVuQqWWQpjKRzKo582NzHcb1Syz0FGdphjWi+ErKcKayXaUElsIqh1FuhS6iUaESUG0tiSxv6WWra1ctnv2fEnb0nFrYn1GvawyvR+HcOojOTSKVXRerHOtH2k/ctpU+as7XRtgqrxhPZveF3YLn7LvOcx7svf2os9fRmfmwg6mzzzmMEeaO20nyecduM9ef5HP19HSXQK4NGjF5EMitMx3AHKmak7TG/JD5qn1etiUaE0ZvNEo0zRVoTdul0EompFOFELCgWFS6g9KljoJQHJIqUbN52bTp9CaGlJpySSBaMxrLK2dR09K+ityyy2EFyczzPJyVpii5RsoxjiOxZ3bjOrwSeFl9gfXnPZuXAJC1UUWX0cqLcXcmZ0LZye14XA0aNPV3BadJcAiiLQJ5b2FAUhOWANSoRlaVg7iZXRGc8slSRQ3bNCVI4XlJ95qdsfDEcXKX7zU7Y+CI5pjwYZcszqdNRSispRSSWXsSWESa7e9iEDTHob2T7Yku3vY/f3sYRNK6J7J9sfPb3i1nxYhB0ronsn2xP8AW0i6af8AdiEDSuie2fb/ACQVrHh735k+aX6bEIOldB9+T7n+WPFY/uwirSXSxCJSD78v3P8ALCU9IVI7YzafqLK5SXK/1Zd0fIYQwkpyly7GqcobmWyVVv8A4xXwQD/Eaj/e9y8hCIRTkls6ISuJPeyGu+IhAaQ6z5fuf5Ytd8WPzj4sQgUif7GX7n+WOq8uI6uZcfgIRKQPfk+5/lk1pCot0vcvIJHTVdbp/wDWPkMINIDyTfLYVcpLlbqv/WH9I/7TXX8V+zD+kYQRLY65TXX8V+zD+kX7T3X8V+zD+kQiEsj+0dz/ABX7MPIZ6fuH/qP2YeQhApB1Mj/jVf8AiPuj5DrT1wv9R+zHyHEDSug65dl61to14qpVWtOWdaWWs4bS2JpbkhCEEU//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descr="C:\Documents and Settings\Rajeev\Desktop\download.jpg"/>
          <p:cNvPicPr>
            <a:picLocks noChangeAspect="1" noChangeArrowheads="1"/>
          </p:cNvPicPr>
          <p:nvPr/>
        </p:nvPicPr>
        <p:blipFill>
          <a:blip r:embed="rId2"/>
          <a:srcRect/>
          <a:stretch>
            <a:fillRect/>
          </a:stretch>
        </p:blipFill>
        <p:spPr bwMode="auto">
          <a:xfrm>
            <a:off x="4724400" y="2362200"/>
            <a:ext cx="3947160" cy="2971800"/>
          </a:xfrm>
          <a:prstGeom prst="rect">
            <a:avLst/>
          </a:prstGeom>
          <a:noFill/>
        </p:spPr>
      </p:pic>
    </p:spTree>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2070847"/>
          </a:xfrm>
        </p:spPr>
        <p:txBody>
          <a:bodyPr/>
          <a:lstStyle/>
          <a:p>
            <a:pPr marL="682625" indent="-682625"/>
            <a:r>
              <a:rPr lang="en-AU" sz="3200" dirty="0" smtClean="0">
                <a:solidFill>
                  <a:srgbClr val="FFFF00"/>
                </a:solidFill>
              </a:rPr>
              <a:t>Q8- Identify the class of fracture in the x-ray given:</a:t>
            </a:r>
            <a:r>
              <a:rPr lang="en-US" dirty="0" smtClean="0"/>
              <a:t/>
            </a:r>
            <a:br>
              <a:rPr lang="en-US" dirty="0" smtClean="0"/>
            </a:br>
            <a:endParaRPr lang="en-US" dirty="0"/>
          </a:p>
        </p:txBody>
      </p:sp>
      <p:sp>
        <p:nvSpPr>
          <p:cNvPr id="3" name="Content Placeholder 2"/>
          <p:cNvSpPr>
            <a:spLocks noGrp="1"/>
          </p:cNvSpPr>
          <p:nvPr>
            <p:ph sz="half" idx="1"/>
          </p:nvPr>
        </p:nvSpPr>
        <p:spPr>
          <a:xfrm>
            <a:off x="228600" y="2971800"/>
            <a:ext cx="8305800" cy="3065463"/>
          </a:xfrm>
        </p:spPr>
        <p:txBody>
          <a:bodyPr>
            <a:noAutofit/>
          </a:bodyPr>
          <a:lstStyle/>
          <a:p>
            <a:pPr>
              <a:buNone/>
            </a:pPr>
            <a:r>
              <a:rPr lang="en-AU" sz="2400" b="1" dirty="0" smtClean="0">
                <a:solidFill>
                  <a:srgbClr val="FF0000"/>
                </a:solidFill>
              </a:rPr>
              <a:t>a) </a:t>
            </a:r>
            <a:r>
              <a:rPr lang="en-AU" sz="2400" b="1" dirty="0" smtClean="0">
                <a:solidFill>
                  <a:srgbClr val="FFFC7C"/>
                </a:solidFill>
              </a:rPr>
              <a:t>Ellis Class IV</a:t>
            </a:r>
            <a:endParaRPr lang="en-US" sz="2400" b="1" dirty="0" smtClean="0">
              <a:solidFill>
                <a:srgbClr val="FFFC7C"/>
              </a:solidFill>
            </a:endParaRPr>
          </a:p>
          <a:p>
            <a:pPr>
              <a:buNone/>
            </a:pPr>
            <a:r>
              <a:rPr lang="en-US" sz="2400" b="1" dirty="0" smtClean="0">
                <a:solidFill>
                  <a:srgbClr val="FF0000"/>
                </a:solidFill>
              </a:rPr>
              <a:t>b) </a:t>
            </a:r>
            <a:r>
              <a:rPr lang="en-AU" sz="2400" b="1" dirty="0" smtClean="0">
                <a:solidFill>
                  <a:srgbClr val="FFFC7C"/>
                </a:solidFill>
              </a:rPr>
              <a:t>Ellis Class V</a:t>
            </a:r>
            <a:endParaRPr lang="en-US" sz="2400" b="1" dirty="0" smtClean="0">
              <a:solidFill>
                <a:srgbClr val="FFFC7C"/>
              </a:solidFill>
            </a:endParaRPr>
          </a:p>
          <a:p>
            <a:pPr>
              <a:buNone/>
            </a:pPr>
            <a:r>
              <a:rPr lang="en-US" sz="2400" b="1" dirty="0" smtClean="0">
                <a:solidFill>
                  <a:srgbClr val="FF0000"/>
                </a:solidFill>
              </a:rPr>
              <a:t>c) </a:t>
            </a:r>
            <a:r>
              <a:rPr lang="en-AU" sz="2400" b="1" dirty="0" smtClean="0">
                <a:solidFill>
                  <a:srgbClr val="FFFC7C"/>
                </a:solidFill>
              </a:rPr>
              <a:t>Ellis Class </a:t>
            </a:r>
            <a:r>
              <a:rPr lang="en-AU" sz="2400" b="1" dirty="0" smtClean="0">
                <a:solidFill>
                  <a:srgbClr val="FFFC7C"/>
                </a:solidFill>
              </a:rPr>
              <a:t>VI</a:t>
            </a:r>
            <a:endParaRPr lang="en-US" sz="2400" b="1" dirty="0" smtClean="0">
              <a:solidFill>
                <a:srgbClr val="FFFC7C"/>
              </a:solidFill>
            </a:endParaRPr>
          </a:p>
          <a:p>
            <a:pPr>
              <a:buNone/>
            </a:pPr>
            <a:r>
              <a:rPr lang="en-US" sz="2400" b="1" dirty="0" smtClean="0">
                <a:solidFill>
                  <a:srgbClr val="FF0000"/>
                </a:solidFill>
              </a:rPr>
              <a:t>d) </a:t>
            </a:r>
            <a:r>
              <a:rPr lang="en-AU" sz="2400" b="1" dirty="0" smtClean="0">
                <a:solidFill>
                  <a:srgbClr val="FFFC7C"/>
                </a:solidFill>
              </a:rPr>
              <a:t>Ellis </a:t>
            </a:r>
            <a:r>
              <a:rPr lang="en-AU" sz="2400" b="1" smtClean="0">
                <a:solidFill>
                  <a:srgbClr val="FFFC7C"/>
                </a:solidFill>
              </a:rPr>
              <a:t>Class </a:t>
            </a:r>
            <a:r>
              <a:rPr lang="en-AU" sz="2400" b="1" smtClean="0">
                <a:solidFill>
                  <a:srgbClr val="FFFC7C"/>
                </a:solidFill>
              </a:rPr>
              <a:t>VII</a:t>
            </a:r>
            <a:endParaRPr lang="en-US" sz="2400" b="1" dirty="0" smtClean="0">
              <a:solidFill>
                <a:srgbClr val="FFFC7C"/>
              </a:solidFill>
            </a:endParaRPr>
          </a:p>
          <a:p>
            <a:pPr>
              <a:buNone/>
            </a:pPr>
            <a:endParaRPr lang="en-US" sz="2800" dirty="0"/>
          </a:p>
        </p:txBody>
      </p:sp>
      <p:sp>
        <p:nvSpPr>
          <p:cNvPr id="1026" name="AutoShape 2" descr="data:image/jpeg;base64,/9j/4AAQSkZJRgABAQAAAQABAAD/2wCEAAkGBxQSEhUUExQUFBQUFBQUFBQVFBQVFBQUFBUWFhQUFBQYHCggGBolHBQUITEhJSkrLi4uFx8zODMsNygtLisBCgoKDg0OGhAQGy8cHxwsLSwsLCwsLCwsLCwsLCwsLCwsLCwsLCwsLCwsLCwsLCwsLCwsLCwsLCwsLCwsLCwsLP/AABEIAMMBAwMBIgACEQEDEQH/xAAcAAABBQEBAQAAAAAAAAAAAAADAAECBAUGBwj/xABCEAACAQMABQgFCQYHAQAAAAAAAQIDBBEFEiExUQYTQWFxkbLRUoGSobEHFCIjMjRyc/AWQlPB0vEVJENigqLhM//EABoBAAIDAQEAAAAAAAAAAAAAAAECAAMEBQb/xAApEQACAgEEAgEDBAMAAAAAAAAAAQIRAxIhMVEEE0EyUpEVImFxBRSB/9oADAMBAAIRAxEAPwCjY1JOnBuUm3CO1yk9uF1lpVHxftMp2L+rh+CHhRbSMLkzrRjGuB3N8X3sG23+9P2peZNQyWIUkTUw6Y9FNUpt/bn7cvMm4Nfvz9qXmXFgDUJbBpXQHbvcpY4a0vMjKq+hy9qXmSk+IGTFt9jKEehuefTKftS8yLuJelJf8pZ+Iske0FvsdQj0S56XpS9qXmRdafpS9qXmLeOqZLfYVCPQuel6cval5jKvL0pe1LzFKmJUWC5DLHHofn5elL2peY7ry9KXtS8xnQYuZJchvVHoj84l6Uval5j8/J/vS9qXmOqa6RPCJcuw+qPRHnZ+nP2peZJVJenP2peZFzINh/d2H1R6QeNZ+nP2peYRV36Uval5lTIkHfsX1R6Lirv0pe0/Mmq3+5+0/MoomkTfsHrj0Xo1et+0/MnGT4v2mUUEjUaJ+7sHqj0aK9feycX+sspU6pZpTJcuxHjj0WoJdP8AMJGKfQCgy3SgTU+xXCPQJUl+sjTt8r/0tJdQSMOoGp9g0x6M5VZR+ipSSWdmsxDXKxJ9o5vh9KOVk+p/2YWj4fV0/wAEPCi5qf2B6Nh9VT/Lh4UWH2GJ8nUXAopIUs9omxN4XAgRpZ6e4r1P0hnIG2wMI+eOwHKqtyXrZNxGUV0E3GBtCigzp9YOVRIlDLcQ6mivKo2RaDRYolh3KIu6YAi2QtjFFmNZveKpVKiqEtcBZpCc4LIHWJpkGaJJiyQZKCCK0OLATCGTII0NGAWMGJVETVZEFcWSVMfmycKyDQkiCNMCoBoInq5CqmEQlQL9CZVo0i5Spi0IyzBbdiLMaYCisFuMSaRGYOkV9ZLtXwQ4tJr62XavghG2L2Rycn1v+zJ0fF81T/Lh4UWtUp6Pn9VT/Lh4UGnVwZPk6a4FUkQk+I0p7RqkthBgbSJU0iCq52CnPABqslUksgpV0uBVqzBJguy2MCxKs2DwRjMhKoNwWKIZzwBlWBuYNsDZZGKCKWWPNg4yE9oC1IZyJxkPTt29yDwtH0jaWPaAZHUmWJUcEXTJpHSTAOox4zJ8yKNIFDaEOqrGUiWoEjABHBAchIvJGohqZKA8doPFMLBsHDaGWwlFTgHt5bTRpIz7dM2LO3c3vx1b2MkZskKJUYl+hTC0NES34fcXY2uNjQ2hmZtfBXp0ixCk8hIU+BcoU+IVFlcnRx2mFitPtXwQifKFYuKnbHwoRpS2OVP6mc5ZT+qp/lw8KCa20Do5rmofgh4UEbMbOpHgmlkjKCW8hUmkijWuGBjpNlmtWKc6wGVTIxKLoxonrZHyD1iEphLUgkqgN1AUmQYKLFEPrjZBxQRhSGSCUomto6xUmsvBk0pYLtG7aHVIMoSfB3VnoiGrmKW4qXPJ6rL7MTCoaUmsYb7zXs+UlWO6RZqXyZ/VkjugdXknXUXJx2GQ7bDwzrJ8rK04OLxt2bjDccvIslH4L8M8lP2V/wAM924N0TV1EBnESi9SM50hc2XdQTp7AUNqM+dMiqJfceohKLJQVIHRoF+NvFLfllVU2SimErlv8liMV1s0tH3koPYlsMxV02WaM0RFU4Wt0dvozSawtZvONuWl3JGnzcKnTtZwFGrh7DUtb9rpZap/DOfk8Xe47HQ1rPV3CoRBW+ktZYx6/wDwkqmWPsUVNKpHIcpfvNTtj4IiG5Q/eKnbHwoQ5zZcs5Oxk+bp/gj4UEnUwirQqJU6ePQh4UAr1jE+TrwjaROtXKzqg2yEngiRojEPrkXUBLISMA0WqIkyTiycIhEiUOkB5sTSHlIg1+mQs09kJyEmBq11HiwUbpvciDXE0YyQeKKVu5M1Lam319fQMI8iiEpFunEPbWOTQoaLyRFb8iJUoxD6pbnYau/IN049eQ7EU9XAHUGSXaGtKUpPCin1s3bWg8YSj2pII05OHJgQpf7WL5rN7oPuO4stHpb0mWqtnHgHSY5eak6SPO5aLq4y1hdZHRljCrJxlVUOGtsTfBPidje2KwcppGw5p6y2N7/ULTsvx5/Ymrp/Bdrcmnn6GZx9JPGwenyW18qMsNb87g2hb+VTFNS9SeEdtY2aih6T4KM2fJg2b3PO63JupTeFKL47UiVtoOvP7KT9aOy0naJzS6X8DcsrZRisLAVjVlWTz5Rgny2eW3miq1LbOLS49AKhX6zuPlAp/wCWb4HkFlWeduRJwp7GzxMzzwtnfULl42FyhePicPSryT2N4Oi0bca2Mi8FuTAqsBpd5rTfWvghhaV/+svV8EMalweXy/W/7ZwkKn0Ifgj8EQ1iFB/Qj+GPwQZRMuk7kOEQkNFZC7N38iajgDNEUQpwC6hFMlF5IO6W7EBrXEV0lh0Sjc2mdpKKv9iN0i1CDaT6H0h4UVwz2gbKDaWdprwo7EC+iieRvlmVc2Ce3cUVaar6jp3QKFzaAc65Hx5PhgrG21uw3rS2B6Mt9iNy1twrfcTJk3J2dua9rakLSibVrRLYoyzmVnZZW7YY+ktFY2pbPgdeqYK4oZT7BnBMGLyXBnD28ehbXuwdRoeylFZm8v3I5m05z53JPOqnv6F1e47yglhCQV8mvzMrSS7CRpkZoMjN0/fxoUZVJbop9/QXM5cd2UtJ3UKcXKclGK2tvgedaX5TU7yao28kll5k3hy7FwPOOUvKOteVZSnUk4N/RhnEEuj6K2ZMmjWcJKUW008premI4No1YfLjhndXR9J8jOTkaSU3hyxvWcvr2v4Hb04HjnIb5WaFOkoXanGa2a0Y6yl17Nx6loblDb3MNelUi1jO9J+tDQSiqM/l5p5pub3JaS2SiaNKWUuw8l5ZfKLCnexpwetTjsm10PielaCvY1acZReU0mHibKpq8a/gp8uEvmlTJ4nZ9PaesfKlpFUrXVztmzyLRldZ3i5fg6/+J+h2b1nRydDounhoztH6rS2o0efjHZF5ZX/J0ssrWlFXTD+un6vChA777bz1fBCL09jyeVfvl/bOAt/sR/DH4IMRt4/Qi/8AbH4IJkzs7+JWkKOwWuJmFpTS/wC7T9cvICTZZkyQxxtl690mobEsv3LtLtjPWSfE5Sg8+s6TQ0tmBqowzzPJubcIZI3NPCyydJmbpq92apGUW7LujJRqfZNyhbbNx55ovTvMVtv2Hv6us9K0dpCnOOtFqSa6GiOAfZfBJWrJU9GObwllgbnlRZ0s69aCkt8U9aXdHLOb0v8AKhqpxs4NSaa52aWxPe4QfT24AsVsSWbSdhbW2q3HKyt6W3D4GraUzxjkvytnRqt1pSnGcnKUntak977D2Pk/pSjXSlCpFp8Gs9xbprYiyalZuWtE2Kdukl0kLbm8b1/Ma80xQt4OVarTpxXTOSiveWKNGeU2y1GIOvsOPuPlZ0ZBtc9Kf4KVSS9TxgydJfLVZpPmqVepLozGMI56MuTzj1MNIFlLSmnVS0pGnJ4jPKW3ZrZwsrvPS7KTklLDaxnOHjvPlrT2m6l1XlXn9GTexJ/Zw8rD7ek6Gy+U/SFKmqcZ02orCcoOUu1/Sxn1CaaZdLPrVP4PpGMjzT5aNMRp26pa6155+in9LhnHDeeVX/LvSFZYnd1Un0U2qXvppP3mDUqym3KUpSk98pNyk+1vawsrQJoiywojSpksDh0BTDUbmcfszlHO/Vk1ntwBlHAkQRbB4M7Xkh8oFexWpjnILcm9q6kcTTYWIrL409jq+VfLCtfzTl9GK3R4GZaykukpWyyzWoUimcm2drxMVR2Na2uW8JNrHXtydLoHMpLpOas6B2nJO2zJFcpGydQg2PphYrSX4fChBOUCxcT/AOPhiI2R4R5DJvJv+Tz6hJ6kfwx+CHjkaEvoQ/BH4IacthmfJ6LHtFGfpq4xHGd5zrRpaUqOT6kZ5ZHg5/lPVMnb1Mby9ZaT1ai4bmZrQKaGoz6mkek84tXKexnE6Y0jmpLG5bCmtKVVHUU2l7+8oykRQ3Enl22HlLI6qtLCbSe9JvD7QbYkWUZ7Y+RIWB8BAILbXM6ctanKUJcYtp+4GRIHg3JcrL1rDuq2OqWPetplXFeU5a05SnL0pScpd72gUOwB1MTkJMbBJIgFYkOIdIg6Q6CxQ0IhYoVsujEUUE1B4xJYEbNcMWxWqwAYL0kAdIZMz5cW4OKDQCQoNouaO0XOo9mxcXsA5IbHilaJ2NM6HR9tlrYPo7k1VfDHHJ0OitDSi9u9L9YMztndxSjCPJbttFYp5xk6bktZpLWFZ01Gjjia2h6GrENcGLNmelo5TlJ95qdsfBEQuU33mp2x8ERzWuDgy5ZwNvQ+hDPoR256kVL+qlsRnxrTUUlnGFs9QCvUl0ooaO5jk6VlW4eWVWWJRyQ5sZMz5YSbsCDqBpIBUHRklsBkQYVxIao5naZFIJGI8IliMANjwhYBQGcS4okJwF1FrxbFXA+AkoEdUayrSRwLBJRJRpksKiQwTUA0aYRUxXIujhbK6pk4wLEaQVURHM0Q8WRWUAsIB40QipiOZqh4yQCNMk4lhQIyoSe5C2aNHRT6Q9Ohl7C1R0f6W81LS2S6E+0LkSPjOW7K9rZY6zUtrfj7gsKTexLHqNCysH0oRs1RxRgg9hKcOODsND5msPbs3vf3mZYaNysPgbttT5vV68BjZkzyi+OQ8qKzhLYa1rHCSKlCnrNNM0aMRzm5ZbUcDyo+9VO2PgiIXKj71U7Y+CI5oXBzXyeY83iEfwx+CK04N7zao0804fgj4UVLi3Mt7nbxy2Rlu1BStzR3C5vJLNCr5MWrblKrby4HSO1yN81aGU2irJ4sMnzRztO3fSmT+Ztm7zQ3NrgT2sT9Pj2YMaON5KJucwuAztY8ET2BXgtcMyUhNGsrOPALC1S6Aay5eG3yYPMvoQ/zaXB9x0Sok1QJ7GH9Nj8s5tWkuD7gkbV8GdDzI/MAeRlkf8dBGAqD6wsKPUbXMCVHqBqLl4tGTGl1BY0GaitOAWFm30AsdYV8mbGzYWFl1GlCyZapaPlvwQbRFGVG09RJUsGz809XYJWKIFNGXChl7jRtLN7y1Stkt5o2dLaSiSltsDoUOo2rC21luxwCRs/svG/C8mdJo20jGO5SeN/QPGLbMGfOoxKFjbbM/E0I0E0s5ZNtLZxLVKK7i1RSMGTK3uSt7ZRWwsUokovA7YGkY3Js855U/eqvbHwRHG5T/eqnbHwREWrgzPk4+1o5pw/BDwoDWomlZR+qp/lw8KFOBi+TrxujAqUSGqa1ajkqVaAUy5SK1OXUE2Mi6eB4rqGLEybgn0EOYXAWSHONPHeKy6KZOVsiMbMPCfEPRlnoIWJyBU7JB4WMSxBdQaCyMixaim7FEo2aLmpgaJKLE2VZ2KFGwXSy4yO0FBTkV/mKIOyRby0RlMlBuQGNtFB4NbgaZOLGA1fJNsdzGUSaiAGlCdTPb+toSnCXWSpwLtDWW4hGqK6t+JpaNtm5JJZ/Wwsxo52Y1pPh0Z44Nqw0bzay8N79nuGUbMubOoxNSGioqCcnl7+ruJVqn7qz1JYA0m3hbdmzLeA1Onjalkv2XBxnd/udkKVDplv6EXLajnsBxi5PcXorEReSvJNgnvI1pk5PBVlPIjFirOD5SP8AzNTtj4YiG5R/eanbHwxHLlwZZfUzC0fH6qn+XDwoJXpj6Pj9VT/Lh4UWHEwvk7EeEZSpsU6Bp82LmSDWYk7QBKhg6GVuQqWWQpjKRzKo582NzHcb1Syz0FGdphjWi+ErKcKayXaUElsIqh1FuhS6iUaESUG0tiSxv6WWra1ctnv2fEnb0nFrYn1GvawyvR+HcOojOTSKVXRerHOtH2k/ctpU+as7XRtgqrxhPZveF3YLn7LvOcx7svf2os9fRmfmwg6mzzzmMEeaO20nyecduM9ef5HP19HSXQK4NGjF5EMitMx3AHKmak7TG/JD5qn1etiUaE0ZvNEo0zRVoTdul0EompFOFELCgWFS6g9KljoJQHJIqUbN52bTp9CaGlJpySSBaMxrLK2dR09K+ityyy2EFyczzPJyVpii5RsoxjiOxZ3bjOrwSeFl9gfXnPZuXAJC1UUWX0cqLcXcmZ0LZye14XA0aNPV3BadJcAiiLQJ5b2FAUhOWANSoRlaVg7iZXRGc8slSRQ3bNCVI4XlJ95qdsfDEcXKX7zU7Y+CI5pjwYZcszqdNRSispRSSWXsSWESa7e9iEDTHob2T7Yku3vY/f3sYRNK6J7J9sfPb3i1nxYhB0ronsn2xP8AW0i6af8AdiEDSuie2fb/ACQVrHh735k+aX6bEIOldB9+T7n+WPFY/uwirSXSxCJSD78v3P8ALCU9IVI7YzafqLK5SXK/1Zd0fIYQwkpyly7GqcobmWyVVv8A4xXwQD/Eaj/e9y8hCIRTkls6ISuJPeyGu+IhAaQ6z5fuf5Ytd8WPzj4sQgUif7GX7n+WOq8uI6uZcfgIRKQPfk+5/lk1pCot0vcvIJHTVdbp/wDWPkMINIDyTfLYVcpLlbqv/WH9I/7TXX8V+zD+kYQRLY65TXX8V+zD+kX7T3X8V+zD+kQiEsj+0dz/ABX7MPIZ6fuH/qP2YeQhApB1Mj/jVf8AiPuj5DrT1wv9R+zHyHEDSug65dl61to14qpVWtOWdaWWs4bS2JpbkhCEEU//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SEhUUExQUFBQUFBQUFBQVFBQVFBQUFBUWFhQUFBQYHCggGBolHBQUITEhJSkrLi4uFx8zODMsNygtLisBCgoKDg0OGhAQGy8cHxwsLSwsLCwsLCwsLCwsLCwsLCwsLCwsLCwsLCwsLCwsLCwsLCwsLCwsLCwsLCwsLCwsLP/AABEIAMMBAwMBIgACEQEDEQH/xAAcAAABBQEBAQAAAAAAAAAAAAADAAECBAUGBwj/xABCEAACAQMABQgFCQYHAQAAAAAAAQIDBBEFEiExUQYTQWFxkbLRUoGSobEHFCIjMjRyc/AWQlPB0vEVJENigqLhM//EABoBAAIDAQEAAAAAAAAAAAAAAAECAAMEBQb/xAApEQACAgEEAgEDBAMAAAAAAAAAAQIRAxIhMVEEE0EyUpEVImFxBRSB/9oADAMBAAIRAxEAPwCjY1JOnBuUm3CO1yk9uF1lpVHxftMp2L+rh+CHhRbSMLkzrRjGuB3N8X3sG23+9P2peZNQyWIUkTUw6Y9FNUpt/bn7cvMm4Nfvz9qXmXFgDUJbBpXQHbvcpY4a0vMjKq+hy9qXmSk+IGTFt9jKEehuefTKftS8yLuJelJf8pZ+Iske0FvsdQj0S56XpS9qXmRdafpS9qXmLeOqZLfYVCPQuel6cval5jKvL0pe1LzFKmJUWC5DLHHofn5elL2peY7ry9KXtS8xnQYuZJchvVHoj84l6Uval5j8/J/vS9qXmOqa6RPCJcuw+qPRHnZ+nP2peZJVJenP2peZFzINh/d2H1R6QeNZ+nP2peYRV36Uval5lTIkHfsX1R6Lirv0pe0/Mmq3+5+0/MoomkTfsHrj0Xo1et+0/MnGT4v2mUUEjUaJ+7sHqj0aK9feycX+sspU6pZpTJcuxHjj0WoJdP8AMJGKfQCgy3SgTU+xXCPQJUl+sjTt8r/0tJdQSMOoGp9g0x6M5VZR+ipSSWdmsxDXKxJ9o5vh9KOVk+p/2YWj4fV0/wAEPCi5qf2B6Nh9VT/Lh4UWH2GJ8nUXAopIUs9omxN4XAgRpZ6e4r1P0hnIG2wMI+eOwHKqtyXrZNxGUV0E3GBtCigzp9YOVRIlDLcQ6mivKo2RaDRYolh3KIu6YAi2QtjFFmNZveKpVKiqEtcBZpCc4LIHWJpkGaJJiyQZKCCK0OLATCGTII0NGAWMGJVETVZEFcWSVMfmycKyDQkiCNMCoBoInq5CqmEQlQL9CZVo0i5Spi0IyzBbdiLMaYCisFuMSaRGYOkV9ZLtXwQ4tJr62XavghG2L2Rycn1v+zJ0fF81T/Lh4UWtUp6Pn9VT/Lh4UGnVwZPk6a4FUkQk+I0p7RqkthBgbSJU0iCq52CnPABqslUksgpV0uBVqzBJguy2MCxKs2DwRjMhKoNwWKIZzwBlWBuYNsDZZGKCKWWPNg4yE9oC1IZyJxkPTt29yDwtH0jaWPaAZHUmWJUcEXTJpHSTAOox4zJ8yKNIFDaEOqrGUiWoEjABHBAchIvJGohqZKA8doPFMLBsHDaGWwlFTgHt5bTRpIz7dM2LO3c3vx1b2MkZskKJUYl+hTC0NES34fcXY2uNjQ2hmZtfBXp0ixCk8hIU+BcoU+IVFlcnRx2mFitPtXwQifKFYuKnbHwoRpS2OVP6mc5ZT+qp/lw8KCa20Do5rmofgh4UEbMbOpHgmlkjKCW8hUmkijWuGBjpNlmtWKc6wGVTIxKLoxonrZHyD1iEphLUgkqgN1AUmQYKLFEPrjZBxQRhSGSCUomto6xUmsvBk0pYLtG7aHVIMoSfB3VnoiGrmKW4qXPJ6rL7MTCoaUmsYb7zXs+UlWO6RZqXyZ/VkjugdXknXUXJx2GQ7bDwzrJ8rK04OLxt2bjDccvIslH4L8M8lP2V/wAM924N0TV1EBnESi9SM50hc2XdQTp7AUNqM+dMiqJfceohKLJQVIHRoF+NvFLfllVU2SimErlv8liMV1s0tH3koPYlsMxV02WaM0RFU4Wt0dvozSawtZvONuWl3JGnzcKnTtZwFGrh7DUtb9rpZap/DOfk8Xe47HQ1rPV3CoRBW+ktZYx6/wDwkqmWPsUVNKpHIcpfvNTtj4IiG5Q/eKnbHwoQ5zZcs5Oxk+bp/gj4UEnUwirQqJU6ePQh4UAr1jE+TrwjaROtXKzqg2yEngiRojEPrkXUBLISMA0WqIkyTiycIhEiUOkB5sTSHlIg1+mQs09kJyEmBq11HiwUbpvciDXE0YyQeKKVu5M1Lam319fQMI8iiEpFunEPbWOTQoaLyRFb8iJUoxD6pbnYau/IN049eQ7EU9XAHUGSXaGtKUpPCin1s3bWg8YSj2pII05OHJgQpf7WL5rN7oPuO4stHpb0mWqtnHgHSY5eak6SPO5aLq4y1hdZHRljCrJxlVUOGtsTfBPidje2KwcppGw5p6y2N7/ULTsvx5/Ymrp/Bdrcmnn6GZx9JPGwenyW18qMsNb87g2hb+VTFNS9SeEdtY2aih6T4KM2fJg2b3PO63JupTeFKL47UiVtoOvP7KT9aOy0naJzS6X8DcsrZRisLAVjVlWTz5Rgny2eW3miq1LbOLS49AKhX6zuPlAp/wCWb4HkFlWeduRJwp7GzxMzzwtnfULl42FyhePicPSryT2N4Oi0bca2Mi8FuTAqsBpd5rTfWvghhaV/+svV8EMalweXy/W/7ZwkKn0Ifgj8EQ1iFB/Qj+GPwQZRMuk7kOEQkNFZC7N38iajgDNEUQpwC6hFMlF5IO6W7EBrXEV0lh0Sjc2mdpKKv9iN0i1CDaT6H0h4UVwz2gbKDaWdprwo7EC+iieRvlmVc2Ce3cUVaar6jp3QKFzaAc65Hx5PhgrG21uw3rS2B6Mt9iNy1twrfcTJk3J2dua9rakLSibVrRLYoyzmVnZZW7YY+ktFY2pbPgdeqYK4oZT7BnBMGLyXBnD28ehbXuwdRoeylFZm8v3I5m05z53JPOqnv6F1e47yglhCQV8mvzMrSS7CRpkZoMjN0/fxoUZVJbop9/QXM5cd2UtJ3UKcXKclGK2tvgedaX5TU7yao28kll5k3hy7FwPOOUvKOteVZSnUk4N/RhnEEuj6K2ZMmjWcJKUW008premI4No1YfLjhndXR9J8jOTkaSU3hyxvWcvr2v4Hb04HjnIb5WaFOkoXanGa2a0Y6yl17Nx6loblDb3MNelUi1jO9J+tDQSiqM/l5p5pub3JaS2SiaNKWUuw8l5ZfKLCnexpwetTjsm10PielaCvY1acZReU0mHibKpq8a/gp8uEvmlTJ4nZ9PaesfKlpFUrXVztmzyLRldZ3i5fg6/+J+h2b1nRydDounhoztH6rS2o0efjHZF5ZX/J0ssrWlFXTD+un6vChA777bz1fBCL09jyeVfvl/bOAt/sR/DH4IMRt4/Qi/8AbH4IJkzs7+JWkKOwWuJmFpTS/wC7T9cvICTZZkyQxxtl690mobEsv3LtLtjPWSfE5Sg8+s6TQ0tmBqowzzPJubcIZI3NPCyydJmbpq92apGUW7LujJRqfZNyhbbNx55ovTvMVtv2Hv6us9K0dpCnOOtFqSa6GiOAfZfBJWrJU9GObwllgbnlRZ0s69aCkt8U9aXdHLOb0v8AKhqpxs4NSaa52aWxPe4QfT24AsVsSWbSdhbW2q3HKyt6W3D4GraUzxjkvytnRqt1pSnGcnKUntak977D2Pk/pSjXSlCpFp8Gs9xbprYiyalZuWtE2Kdukl0kLbm8b1/Ma80xQt4OVarTpxXTOSiveWKNGeU2y1GIOvsOPuPlZ0ZBtc9Kf4KVSS9TxgydJfLVZpPmqVepLozGMI56MuTzj1MNIFlLSmnVS0pGnJ4jPKW3ZrZwsrvPS7KTklLDaxnOHjvPlrT2m6l1XlXn9GTexJ/Zw8rD7ek6Gy+U/SFKmqcZ02orCcoOUu1/Sxn1CaaZdLPrVP4PpGMjzT5aNMRp26pa6155+in9LhnHDeeVX/LvSFZYnd1Un0U2qXvppP3mDUqym3KUpSk98pNyk+1vawsrQJoiywojSpksDh0BTDUbmcfszlHO/Vk1ntwBlHAkQRbB4M7Xkh8oFexWpjnILcm9q6kcTTYWIrL409jq+VfLCtfzTl9GK3R4GZaykukpWyyzWoUimcm2drxMVR2Na2uW8JNrHXtydLoHMpLpOas6B2nJO2zJFcpGydQg2PphYrSX4fChBOUCxcT/AOPhiI2R4R5DJvJv+Tz6hJ6kfwx+CHjkaEvoQ/BH4IacthmfJ6LHtFGfpq4xHGd5zrRpaUqOT6kZ5ZHg5/lPVMnb1Mby9ZaT1ai4bmZrQKaGoz6mkek84tXKexnE6Y0jmpLG5bCmtKVVHUU2l7+8oykRQ3Enl22HlLI6qtLCbSe9JvD7QbYkWUZ7Y+RIWB8BAILbXM6ctanKUJcYtp+4GRIHg3JcrL1rDuq2OqWPetplXFeU5a05SnL0pScpd72gUOwB1MTkJMbBJIgFYkOIdIg6Q6CxQ0IhYoVsujEUUE1B4xJYEbNcMWxWqwAYL0kAdIZMz5cW4OKDQCQoNouaO0XOo9mxcXsA5IbHilaJ2NM6HR9tlrYPo7k1VfDHHJ0OitDSi9u9L9YMztndxSjCPJbttFYp5xk6bktZpLWFZ01Gjjia2h6GrENcGLNmelo5TlJ95qdsfBEQuU33mp2x8ERzWuDgy5ZwNvQ+hDPoR256kVL+qlsRnxrTUUlnGFs9QCvUl0ooaO5jk6VlW4eWVWWJRyQ5sZMz5YSbsCDqBpIBUHRklsBkQYVxIao5naZFIJGI8IliMANjwhYBQGcS4okJwF1FrxbFXA+AkoEdUayrSRwLBJRJRpksKiQwTUA0aYRUxXIujhbK6pk4wLEaQVURHM0Q8WRWUAsIB40QipiOZqh4yQCNMk4lhQIyoSe5C2aNHRT6Q9Ohl7C1R0f6W81LS2S6E+0LkSPjOW7K9rZY6zUtrfj7gsKTexLHqNCysH0oRs1RxRgg9hKcOODsND5msPbs3vf3mZYaNysPgbttT5vV68BjZkzyi+OQ8qKzhLYa1rHCSKlCnrNNM0aMRzm5ZbUcDyo+9VO2PgiIXKj71U7Y+CI5oXBzXyeY83iEfwx+CK04N7zao0804fgj4UVLi3Mt7nbxy2Rlu1BStzR3C5vJLNCr5MWrblKrby4HSO1yN81aGU2irJ4sMnzRztO3fSmT+Ztm7zQ3NrgT2sT9Pj2YMaON5KJucwuAztY8ET2BXgtcMyUhNGsrOPALC1S6Aay5eG3yYPMvoQ/zaXB9x0Sok1QJ7GH9Nj8s5tWkuD7gkbV8GdDzI/MAeRlkf8dBGAqD6wsKPUbXMCVHqBqLl4tGTGl1BY0GaitOAWFm30AsdYV8mbGzYWFl1GlCyZapaPlvwQbRFGVG09RJUsGz809XYJWKIFNGXChl7jRtLN7y1Stkt5o2dLaSiSltsDoUOo2rC21luxwCRs/svG/C8mdJo20jGO5SeN/QPGLbMGfOoxKFjbbM/E0I0E0s5ZNtLZxLVKK7i1RSMGTK3uSt7ZRWwsUokovA7YGkY3Js855U/eqvbHwRHG5T/eqnbHwREWrgzPk4+1o5pw/BDwoDWomlZR+qp/lw8KFOBi+TrxujAqUSGqa1ajkqVaAUy5SK1OXUE2Mi6eB4rqGLEybgn0EOYXAWSHONPHeKy6KZOVsiMbMPCfEPRlnoIWJyBU7JB4WMSxBdQaCyMixaim7FEo2aLmpgaJKLE2VZ2KFGwXSy4yO0FBTkV/mKIOyRby0RlMlBuQGNtFB4NbgaZOLGA1fJNsdzGUSaiAGlCdTPb+toSnCXWSpwLtDWW4hGqK6t+JpaNtm5JJZ/Wwsxo52Y1pPh0Z44Nqw0bzay8N79nuGUbMubOoxNSGioqCcnl7+ruJVqn7qz1JYA0m3hbdmzLeA1Onjalkv2XBxnd/udkKVDplv6EXLajnsBxi5PcXorEReSvJNgnvI1pk5PBVlPIjFirOD5SP8AzNTtj4YiG5R/eanbHwxHLlwZZfUzC0fH6qn+XDwoJXpj6Pj9VT/Lh4UWHEwvk7EeEZSpsU6Bp82LmSDWYk7QBKhg6GVuQqWWQpjKRzKo582NzHcb1Syz0FGdphjWi+ErKcKayXaUElsIqh1FuhS6iUaESUG0tiSxv6WWra1ctnv2fEnb0nFrYn1GvawyvR+HcOojOTSKVXRerHOtH2k/ctpU+as7XRtgqrxhPZveF3YLn7LvOcx7svf2os9fRmfmwg6mzzzmMEeaO20nyecduM9ef5HP19HSXQK4NGjF5EMitMx3AHKmak7TG/JD5qn1etiUaE0ZvNEo0zRVoTdul0EompFOFELCgWFS6g9KljoJQHJIqUbN52bTp9CaGlJpySSBaMxrLK2dR09K+ityyy2EFyczzPJyVpii5RsoxjiOxZ3bjOrwSeFl9gfXnPZuXAJC1UUWX0cqLcXcmZ0LZye14XA0aNPV3BadJcAiiLQJ5b2FAUhOWANSoRlaVg7iZXRGc8slSRQ3bNCVI4XlJ95qdsfDEcXKX7zU7Y+CI5pjwYZcszqdNRSispRSSWXsSWESa7e9iEDTHob2T7Yku3vY/f3sYRNK6J7J9sfPb3i1nxYhB0ronsn2xP8AW0i6af8AdiEDSuie2fb/ACQVrHh735k+aX6bEIOldB9+T7n+WPFY/uwirSXSxCJSD78v3P8ALCU9IVI7YzafqLK5SXK/1Zd0fIYQwkpyly7GqcobmWyVVv8A4xXwQD/Eaj/e9y8hCIRTkls6ISuJPeyGu+IhAaQ6z5fuf5Ytd8WPzj4sQgUif7GX7n+WOq8uI6uZcfgIRKQPfk+5/lk1pCot0vcvIJHTVdbp/wDWPkMINIDyTfLYVcpLlbqv/WH9I/7TXX8V+zD+kYQRLY65TXX8V+zD+kX7T3X8V+zD+kQiEsj+0dz/ABX7MPIZ6fuH/qP2YeQhApB1Mj/jVf8AiPuj5DrT1wv9R+zHyHEDSug65dl61to14qpVWtOWdaWWs4bS2JpbkhCEEU//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5778" name="Picture 2" descr="C:\Documents and Settings\Rajeev\Desktop\horizontal-fracture.jpg"/>
          <p:cNvPicPr>
            <a:picLocks noChangeAspect="1" noChangeArrowheads="1"/>
          </p:cNvPicPr>
          <p:nvPr/>
        </p:nvPicPr>
        <p:blipFill>
          <a:blip r:embed="rId2"/>
          <a:srcRect/>
          <a:stretch>
            <a:fillRect/>
          </a:stretch>
        </p:blipFill>
        <p:spPr bwMode="auto">
          <a:xfrm>
            <a:off x="5486400" y="1981200"/>
            <a:ext cx="2771775" cy="3695700"/>
          </a:xfrm>
          <a:prstGeom prst="rect">
            <a:avLst/>
          </a:prstGeom>
          <a:noFill/>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 y="341194"/>
            <a:ext cx="9144000" cy="1461247"/>
          </a:xfrm>
          <a:ln>
            <a:noFill/>
          </a:ln>
          <a:effectLst>
            <a:outerShdw blurRad="50800" dist="50800" dir="5400000" algn="ctr" rotWithShape="0">
              <a:srgbClr val="FF0000"/>
            </a:outerShdw>
          </a:effectLst>
          <a:scene3d>
            <a:camera prst="orthographicFront">
              <a:rot lat="0" lon="0" rev="0"/>
            </a:camera>
            <a:lightRig rig="threePt" dir="t"/>
          </a:scene3d>
          <a:sp3d>
            <a:bevelT/>
          </a:sp3d>
        </p:spPr>
        <p:txBody>
          <a:bodyPr/>
          <a:lstStyle/>
          <a:p>
            <a:pPr algn="ctr"/>
            <a:r>
              <a:rPr lang="en-US" sz="4000" dirty="0" smtClean="0">
                <a:solidFill>
                  <a:srgbClr val="FFFF00"/>
                </a:solidFill>
              </a:rPr>
              <a:t>Ellis classification</a:t>
            </a:r>
            <a:br>
              <a:rPr lang="en-US" sz="4000" dirty="0" smtClean="0">
                <a:solidFill>
                  <a:srgbClr val="FFFF00"/>
                </a:solidFill>
              </a:rPr>
            </a:br>
            <a:endParaRPr lang="en-US" sz="4000" dirty="0">
              <a:solidFill>
                <a:srgbClr val="FFFF00"/>
              </a:solidFill>
            </a:endParaRPr>
          </a:p>
        </p:txBody>
      </p:sp>
      <p:sp>
        <p:nvSpPr>
          <p:cNvPr id="3" name="Content Placeholder 2"/>
          <p:cNvSpPr>
            <a:spLocks noGrp="1"/>
          </p:cNvSpPr>
          <p:nvPr>
            <p:ph idx="1"/>
          </p:nvPr>
        </p:nvSpPr>
        <p:spPr>
          <a:xfrm>
            <a:off x="0" y="1524000"/>
            <a:ext cx="9144000" cy="3733800"/>
          </a:xfrm>
        </p:spPr>
        <p:txBody>
          <a:bodyPr>
            <a:normAutofit fontScale="25000" lnSpcReduction="20000"/>
          </a:bodyPr>
          <a:lstStyle/>
          <a:p>
            <a:pPr fontAlgn="t">
              <a:buNone/>
            </a:pPr>
            <a:r>
              <a:rPr lang="en-US" sz="6400" b="1" dirty="0" smtClean="0">
                <a:solidFill>
                  <a:srgbClr val="FFFF00"/>
                </a:solidFill>
              </a:rPr>
              <a:t>Class I: </a:t>
            </a:r>
            <a:r>
              <a:rPr lang="en-US" sz="6400" b="1" dirty="0" smtClean="0"/>
              <a:t>Enamel fracture</a:t>
            </a:r>
          </a:p>
          <a:p>
            <a:pPr fontAlgn="t">
              <a:buNone/>
            </a:pPr>
            <a:r>
              <a:rPr lang="en-US" sz="6400" b="1" dirty="0" smtClean="0">
                <a:solidFill>
                  <a:srgbClr val="FFFF00"/>
                </a:solidFill>
              </a:rPr>
              <a:t>Class II: </a:t>
            </a:r>
            <a:r>
              <a:rPr lang="en-US" sz="6400" b="1" dirty="0" smtClean="0"/>
              <a:t>Enamel and dentin fracture without pulp exposure</a:t>
            </a:r>
          </a:p>
          <a:p>
            <a:pPr fontAlgn="t">
              <a:buNone/>
            </a:pPr>
            <a:r>
              <a:rPr lang="en-US" sz="6400" b="1" dirty="0" smtClean="0">
                <a:solidFill>
                  <a:srgbClr val="FFFF00"/>
                </a:solidFill>
              </a:rPr>
              <a:t>Class III: </a:t>
            </a:r>
            <a:r>
              <a:rPr lang="en-US" sz="6400" b="1" dirty="0" smtClean="0"/>
              <a:t>Crown fracture with pulp exposure </a:t>
            </a:r>
          </a:p>
          <a:p>
            <a:pPr marL="974725" indent="-974725" fontAlgn="t">
              <a:buNone/>
            </a:pPr>
            <a:r>
              <a:rPr lang="en-US" sz="6400" b="1" dirty="0" smtClean="0">
                <a:solidFill>
                  <a:srgbClr val="FFFF00"/>
                </a:solidFill>
              </a:rPr>
              <a:t>Class IV: </a:t>
            </a:r>
            <a:r>
              <a:rPr lang="en-US" sz="6400" b="1" dirty="0" smtClean="0"/>
              <a:t>Traumatized tooth that has become non-vital with or without loss of tooth structure</a:t>
            </a:r>
          </a:p>
          <a:p>
            <a:pPr marL="914400" indent="-914400" fontAlgn="t">
              <a:buNone/>
            </a:pPr>
            <a:r>
              <a:rPr lang="en-US" sz="6400" b="1" dirty="0" smtClean="0">
                <a:solidFill>
                  <a:srgbClr val="FFFF00"/>
                </a:solidFill>
              </a:rPr>
              <a:t>Class V:</a:t>
            </a:r>
            <a:r>
              <a:rPr lang="en-US" sz="6400" b="1" dirty="0" smtClean="0"/>
              <a:t> Teeth lost as a result of trauma (Avulsion)</a:t>
            </a:r>
          </a:p>
          <a:p>
            <a:pPr marL="914400" indent="-914400" fontAlgn="t">
              <a:buNone/>
            </a:pPr>
            <a:r>
              <a:rPr lang="en-US" sz="6400" b="1" dirty="0" smtClean="0">
                <a:solidFill>
                  <a:srgbClr val="FFFF00"/>
                </a:solidFill>
              </a:rPr>
              <a:t>Class VI: </a:t>
            </a:r>
            <a:r>
              <a:rPr lang="en-US" sz="6400" b="1" dirty="0" smtClean="0"/>
              <a:t>Fracture of root with or without loss of crown structure</a:t>
            </a:r>
          </a:p>
          <a:p>
            <a:pPr fontAlgn="t">
              <a:buNone/>
            </a:pPr>
            <a:r>
              <a:rPr lang="en-US" sz="6400" b="1" dirty="0" smtClean="0">
                <a:solidFill>
                  <a:srgbClr val="FFFF00"/>
                </a:solidFill>
              </a:rPr>
              <a:t>Class VII: </a:t>
            </a:r>
            <a:r>
              <a:rPr lang="en-US" sz="6400" b="1" dirty="0" smtClean="0"/>
              <a:t>Displacement of the tooth without fracture of crown or root</a:t>
            </a:r>
          </a:p>
          <a:p>
            <a:pPr fontAlgn="t">
              <a:buNone/>
            </a:pPr>
            <a:r>
              <a:rPr lang="en-US" sz="6400" b="1" dirty="0" smtClean="0">
                <a:solidFill>
                  <a:srgbClr val="FFFF00"/>
                </a:solidFill>
              </a:rPr>
              <a:t>Class VIII: </a:t>
            </a:r>
            <a:r>
              <a:rPr lang="en-US" sz="6400" b="1" dirty="0" smtClean="0"/>
              <a:t>Fracture of the crown en masse and its replacement</a:t>
            </a:r>
          </a:p>
          <a:p>
            <a:pPr fontAlgn="t">
              <a:buNone/>
            </a:pPr>
            <a:r>
              <a:rPr lang="en-US" sz="6400" b="1" dirty="0" smtClean="0">
                <a:solidFill>
                  <a:srgbClr val="FFFF00"/>
                </a:solidFill>
              </a:rPr>
              <a:t>Class IX: </a:t>
            </a:r>
            <a:r>
              <a:rPr lang="en-US" sz="6400" b="1" dirty="0" smtClean="0"/>
              <a:t>Fracture of deciduous teeth</a:t>
            </a:r>
            <a:r>
              <a:rPr lang="en-US" dirty="0" smtClean="0"/>
              <a:t/>
            </a:r>
            <a:br>
              <a:rPr lang="en-US" dirty="0" smtClean="0"/>
            </a:b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par>
                                <p:cTn id="12" presetID="2" presetClass="entr" presetSubtype="1"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6" presetID="40" presetClass="entr" presetSubtype="0" fill="hold" nodeType="withEffect">
                                  <p:stCondLst>
                                    <p:cond delay="0"/>
                                  </p:stCondLst>
                                  <p:iterate type="lt">
                                    <p:tmPct val="1000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anim calcmode="lin" valueType="num">
                                      <p:cBhvr>
                                        <p:cTn id="19" dur="5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17"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strVal val="#ppt_h"/>
                                          </p:val>
                                        </p:tav>
                                        <p:tav tm="100000">
                                          <p:val>
                                            <p:strVal val="#ppt_h"/>
                                          </p:val>
                                        </p:tav>
                                      </p:tavLst>
                                    </p:anim>
                                  </p:childTnLst>
                                </p:cTn>
                              </p:par>
                              <p:par>
                                <p:cTn id="29" presetID="4"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500"/>
                                        <p:tgtEl>
                                          <p:spTgt spid="3">
                                            <p:txEl>
                                              <p:pRg st="6" end="6"/>
                                            </p:txEl>
                                          </p:spTgt>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p:cTn id="3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7" end="7"/>
                                            </p:txEl>
                                          </p:spTgt>
                                        </p:tgtEl>
                                      </p:cBhvr>
                                    </p:animEffect>
                                  </p:childTnLst>
                                </p:cTn>
                              </p:par>
                              <p:par>
                                <p:cTn id="38" presetID="24"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to="" calcmode="lin" valueType="num">
                                      <p:cBhvr>
                                        <p:cTn id="40"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219200"/>
          </a:xfrm>
          <a:effectLst>
            <a:outerShdw blurRad="50800" dist="50800" dir="5400000" algn="ctr" rotWithShape="0">
              <a:srgbClr val="FFFF66"/>
            </a:outerShdw>
          </a:effectLst>
        </p:spPr>
        <p:txBody>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sz="4400" dirty="0" smtClean="0">
                <a:solidFill>
                  <a:srgbClr val="C00000"/>
                </a:solidFill>
              </a:rPr>
              <a:t>CLASS I</a:t>
            </a:r>
            <a:r>
              <a:rPr lang="en-US" dirty="0" smtClean="0">
                <a:solidFill>
                  <a:srgbClr val="C00000"/>
                </a:solidFill>
              </a:rPr>
              <a:t/>
            </a:r>
            <a:br>
              <a:rPr lang="en-US" dirty="0" smtClean="0">
                <a:solidFill>
                  <a:srgbClr val="C00000"/>
                </a:solidFill>
              </a:rPr>
            </a:br>
            <a:r>
              <a:rPr lang="en-US" sz="3200" dirty="0" smtClean="0">
                <a:solidFill>
                  <a:schemeClr val="tx1"/>
                </a:solidFill>
              </a:rPr>
              <a:t/>
            </a:r>
            <a:br>
              <a:rPr lang="en-US" sz="3200" dirty="0" smtClean="0">
                <a:solidFill>
                  <a:schemeClr val="tx1"/>
                </a:solidFill>
              </a:rPr>
            </a:br>
            <a:endParaRPr lang="en-US" sz="3200" dirty="0">
              <a:solidFill>
                <a:schemeClr val="tx1"/>
              </a:solidFill>
            </a:endParaRPr>
          </a:p>
        </p:txBody>
      </p:sp>
      <p:pic>
        <p:nvPicPr>
          <p:cNvPr id="10244" name="Picture 4" descr="http://www.dentaltraumaguide.org/Pictures/Enamel/crown-fracture-emanel4.jpg"/>
          <p:cNvPicPr>
            <a:picLocks noChangeAspect="1" noChangeArrowheads="1"/>
          </p:cNvPicPr>
          <p:nvPr/>
        </p:nvPicPr>
        <p:blipFill>
          <a:blip r:embed="rId2" cstate="print"/>
          <a:srcRect/>
          <a:stretch>
            <a:fillRect/>
          </a:stretch>
        </p:blipFill>
        <p:spPr bwMode="auto">
          <a:xfrm>
            <a:off x="3733800" y="4114800"/>
            <a:ext cx="2623183" cy="2057400"/>
          </a:xfrm>
          <a:prstGeom prst="rect">
            <a:avLst/>
          </a:prstGeom>
          <a:noFill/>
        </p:spPr>
      </p:pic>
      <p:pic>
        <p:nvPicPr>
          <p:cNvPr id="10246" name="Picture 6" descr="http://www.dentaltraumaguide.org/Pictures/Enamel/crown-fracture-emanel3.jpg"/>
          <p:cNvPicPr>
            <a:picLocks noChangeAspect="1" noChangeArrowheads="1"/>
          </p:cNvPicPr>
          <p:nvPr/>
        </p:nvPicPr>
        <p:blipFill>
          <a:blip r:embed="rId3" cstate="print"/>
          <a:srcRect/>
          <a:stretch>
            <a:fillRect/>
          </a:stretch>
        </p:blipFill>
        <p:spPr bwMode="auto">
          <a:xfrm>
            <a:off x="152400" y="2895600"/>
            <a:ext cx="2857500" cy="1828801"/>
          </a:xfrm>
          <a:prstGeom prst="rect">
            <a:avLst/>
          </a:prstGeom>
          <a:noFill/>
        </p:spPr>
      </p:pic>
      <p:pic>
        <p:nvPicPr>
          <p:cNvPr id="10248" name="Picture 8" descr="http://www.dentaltraumaguide.org/Pictures/Enamel/crown-fracture-emanel1.jpg"/>
          <p:cNvPicPr>
            <a:picLocks noChangeAspect="1" noChangeArrowheads="1"/>
          </p:cNvPicPr>
          <p:nvPr/>
        </p:nvPicPr>
        <p:blipFill>
          <a:blip r:embed="rId4" cstate="print"/>
          <a:srcRect/>
          <a:stretch>
            <a:fillRect/>
          </a:stretch>
        </p:blipFill>
        <p:spPr bwMode="auto">
          <a:xfrm>
            <a:off x="3657600" y="1524000"/>
            <a:ext cx="2686048" cy="1719072"/>
          </a:xfrm>
          <a:prstGeom prst="rect">
            <a:avLst/>
          </a:prstGeom>
          <a:noFill/>
        </p:spPr>
      </p:pic>
      <p:pic>
        <p:nvPicPr>
          <p:cNvPr id="10250" name="Picture 10" descr="http://www.dentaltraumaguide.org/Pictures/Enamel/crown-fracture-emanel5.jpg"/>
          <p:cNvPicPr>
            <a:picLocks noChangeAspect="1" noChangeArrowheads="1"/>
          </p:cNvPicPr>
          <p:nvPr/>
        </p:nvPicPr>
        <p:blipFill>
          <a:blip r:embed="rId5" cstate="print"/>
          <a:srcRect/>
          <a:stretch>
            <a:fillRect/>
          </a:stretch>
        </p:blipFill>
        <p:spPr bwMode="auto">
          <a:xfrm>
            <a:off x="7162800" y="2590800"/>
            <a:ext cx="1828800" cy="2340866"/>
          </a:xfrm>
          <a:prstGeom prst="rect">
            <a:avLst/>
          </a:prstGeom>
          <a:noFill/>
        </p:spPr>
      </p:pic>
      <p:sp>
        <p:nvSpPr>
          <p:cNvPr id="7" name="Rectangle 6"/>
          <p:cNvSpPr/>
          <p:nvPr/>
        </p:nvSpPr>
        <p:spPr>
          <a:xfrm>
            <a:off x="0" y="6248400"/>
            <a:ext cx="9144000" cy="477054"/>
          </a:xfrm>
          <a:prstGeom prst="rect">
            <a:avLst/>
          </a:prstGeom>
          <a:solidFill>
            <a:schemeClr val="bg2">
              <a:lumMod val="75000"/>
            </a:schemeClr>
          </a:solidFill>
          <a:ln>
            <a:noFill/>
          </a:ln>
          <a:effectLst/>
        </p:spPr>
        <p:txBody>
          <a:bodyPr wrap="square">
            <a:spAutoFit/>
          </a:bodyPr>
          <a:lstStyle/>
          <a:p>
            <a:pPr algn="ctr"/>
            <a:r>
              <a:rPr lang="en-US" sz="2400" b="1" dirty="0" smtClean="0">
                <a:effectLst>
                  <a:outerShdw blurRad="50800" dist="50800" dir="5400000" algn="ctr" rotWithShape="0">
                    <a:srgbClr val="FF0000"/>
                  </a:outerShdw>
                </a:effectLst>
                <a:latin typeface="Times New Roman" pitchFamily="18" charset="0"/>
                <a:cs typeface="Times New Roman" pitchFamily="18" charset="0"/>
              </a:rPr>
              <a:t>A fracture confined to the enamel with loss of tooth structure</a:t>
            </a:r>
          </a:p>
        </p:txBody>
      </p:sp>
      <p:sp>
        <p:nvSpPr>
          <p:cNvPr id="8" name="Rectangle 7"/>
          <p:cNvSpPr/>
          <p:nvPr/>
        </p:nvSpPr>
        <p:spPr>
          <a:xfrm>
            <a:off x="0" y="762000"/>
            <a:ext cx="9144000" cy="584775"/>
          </a:xfrm>
          <a:prstGeom prst="rect">
            <a:avLst/>
          </a:prstGeom>
          <a:effectLst>
            <a:outerShdw blurRad="50800" dist="50800" dir="5400000" algn="ctr" rotWithShape="0">
              <a:srgbClr val="C00000"/>
            </a:outerShdw>
          </a:effectLst>
        </p:spPr>
        <p:txBody>
          <a:bodyPr wrap="square">
            <a:spAutoFit/>
          </a:bodyPr>
          <a:lstStyle/>
          <a:p>
            <a:pPr algn="ctr"/>
            <a:r>
              <a:rPr lang="en-US" sz="3200" b="1" dirty="0" smtClean="0">
                <a:effectLst>
                  <a:innerShdw blurRad="38100">
                    <a:srgbClr val="C00000"/>
                  </a:innerShdw>
                </a:effectLst>
                <a:latin typeface="+mj-lt"/>
                <a:ea typeface="+mj-ea"/>
                <a:cs typeface="+mj-cs"/>
              </a:rPr>
              <a:t>Enamel fracture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524000"/>
          </a:xfrm>
          <a:effectLst>
            <a:outerShdw blurRad="50800" dist="50800" dir="5400000" algn="ctr" rotWithShape="0">
              <a:srgbClr val="F9F90B"/>
            </a:outerShdw>
          </a:effectLst>
        </p:spPr>
        <p:txBody>
          <a:bodyPr/>
          <a:lstStyle/>
          <a:p>
            <a:pPr algn="ctr"/>
            <a:r>
              <a:rPr lang="en-US" sz="4400" dirty="0" smtClean="0">
                <a:solidFill>
                  <a:srgbClr val="C00000"/>
                </a:solidFill>
              </a:rPr>
              <a:t>Class II</a:t>
            </a:r>
            <a:br>
              <a:rPr lang="en-US" sz="4400" dirty="0" smtClean="0">
                <a:solidFill>
                  <a:srgbClr val="C00000"/>
                </a:solidFill>
              </a:rPr>
            </a:br>
            <a:r>
              <a:rPr lang="en-US" cap="small" dirty="0" smtClean="0"/>
              <a:t/>
            </a:r>
            <a:br>
              <a:rPr lang="en-US" cap="small" dirty="0" smtClean="0"/>
            </a:br>
            <a:endParaRPr lang="en-US" dirty="0"/>
          </a:p>
        </p:txBody>
      </p:sp>
      <p:sp>
        <p:nvSpPr>
          <p:cNvPr id="3" name="Content Placeholder 2"/>
          <p:cNvSpPr>
            <a:spLocks noGrp="1"/>
          </p:cNvSpPr>
          <p:nvPr>
            <p:ph sz="half" idx="1"/>
          </p:nvPr>
        </p:nvSpPr>
        <p:spPr>
          <a:xfrm>
            <a:off x="0" y="6019800"/>
            <a:ext cx="9144000" cy="838200"/>
          </a:xfrm>
          <a:solidFill>
            <a:schemeClr val="bg2">
              <a:lumMod val="75000"/>
            </a:schemeClr>
          </a:solidFill>
          <a:effectLst>
            <a:outerShdw blurRad="50800" dist="50800" dir="5400000" algn="ctr" rotWithShape="0">
              <a:schemeClr val="bg2">
                <a:lumMod val="60000"/>
                <a:lumOff val="40000"/>
              </a:schemeClr>
            </a:outerShdw>
          </a:effectLst>
        </p:spPr>
        <p:txBody>
          <a:bodyPr>
            <a:noAutofit/>
          </a:bodyPr>
          <a:lstStyle/>
          <a:p>
            <a:pPr marL="0" indent="0">
              <a:buNone/>
            </a:pPr>
            <a:r>
              <a:rPr lang="en-US" sz="2400" b="1" dirty="0" smtClean="0">
                <a:effectLst>
                  <a:outerShdw blurRad="50800" dist="50800" dir="5400000" algn="ctr" rotWithShape="0">
                    <a:srgbClr val="FF0000"/>
                  </a:outerShdw>
                </a:effectLst>
                <a:latin typeface="Times New Roman" pitchFamily="18" charset="0"/>
                <a:cs typeface="Times New Roman" pitchFamily="18" charset="0"/>
              </a:rPr>
              <a:t>A fracture confined to enamel and dentin with loss of tooth structure  but not involving the pulp</a:t>
            </a:r>
            <a:endParaRPr lang="en-US" sz="1050" b="1" dirty="0">
              <a:effectLst>
                <a:outerShdw blurRad="50800" dist="50800" dir="5400000" algn="ctr" rotWithShape="0">
                  <a:srgbClr val="FF0000"/>
                </a:outerShdw>
              </a:effectLst>
              <a:latin typeface="Times New Roman" pitchFamily="18" charset="0"/>
              <a:cs typeface="Times New Roman" pitchFamily="18" charset="0"/>
            </a:endParaRPr>
          </a:p>
        </p:txBody>
      </p:sp>
      <p:pic>
        <p:nvPicPr>
          <p:cNvPr id="9218" name="Picture 2" descr="http://www.dentaltraumaguide.org/Pictures/Enamel%20dentin/crown-fracture-emanel-dentin1.jpg"/>
          <p:cNvPicPr>
            <a:picLocks noChangeAspect="1" noChangeArrowheads="1"/>
          </p:cNvPicPr>
          <p:nvPr/>
        </p:nvPicPr>
        <p:blipFill>
          <a:blip r:embed="rId2" cstate="print"/>
          <a:srcRect/>
          <a:stretch>
            <a:fillRect/>
          </a:stretch>
        </p:blipFill>
        <p:spPr bwMode="auto">
          <a:xfrm>
            <a:off x="3352800" y="1524000"/>
            <a:ext cx="2895601" cy="1853186"/>
          </a:xfrm>
          <a:prstGeom prst="rect">
            <a:avLst/>
          </a:prstGeom>
          <a:noFill/>
        </p:spPr>
      </p:pic>
      <p:pic>
        <p:nvPicPr>
          <p:cNvPr id="9220" name="Picture 4" descr="http://www.dentaltraumaguide.org/Pictures/Enamel%20dentin/crown-fracture-emanel-dentin3.jpg"/>
          <p:cNvPicPr>
            <a:picLocks noChangeAspect="1" noChangeArrowheads="1"/>
          </p:cNvPicPr>
          <p:nvPr/>
        </p:nvPicPr>
        <p:blipFill>
          <a:blip r:embed="rId3" cstate="print"/>
          <a:srcRect/>
          <a:stretch>
            <a:fillRect/>
          </a:stretch>
        </p:blipFill>
        <p:spPr bwMode="auto">
          <a:xfrm>
            <a:off x="-1" y="2971800"/>
            <a:ext cx="2976561" cy="1905000"/>
          </a:xfrm>
          <a:prstGeom prst="rect">
            <a:avLst/>
          </a:prstGeom>
          <a:noFill/>
        </p:spPr>
      </p:pic>
      <p:pic>
        <p:nvPicPr>
          <p:cNvPr id="9222" name="Picture 6" descr="http://www.dentaltraumaguide.org/Pictures/Enamel%20dentin/crown-fracture-emanel-dentin2.jpg"/>
          <p:cNvPicPr>
            <a:picLocks noChangeAspect="1" noChangeArrowheads="1"/>
          </p:cNvPicPr>
          <p:nvPr/>
        </p:nvPicPr>
        <p:blipFill>
          <a:blip r:embed="rId4" cstate="print"/>
          <a:srcRect/>
          <a:stretch>
            <a:fillRect/>
          </a:stretch>
        </p:blipFill>
        <p:spPr bwMode="auto">
          <a:xfrm>
            <a:off x="5181600" y="3581400"/>
            <a:ext cx="1299210" cy="2362202"/>
          </a:xfrm>
          <a:prstGeom prst="rect">
            <a:avLst/>
          </a:prstGeom>
          <a:noFill/>
        </p:spPr>
      </p:pic>
      <p:pic>
        <p:nvPicPr>
          <p:cNvPr id="9224" name="Picture 8" descr="http://www.dentaltraumaguide.org/Pictures/Enamel%20dentin/crown-fracture-emanel-dentin4.jpg"/>
          <p:cNvPicPr>
            <a:picLocks noChangeAspect="1" noChangeArrowheads="1"/>
          </p:cNvPicPr>
          <p:nvPr/>
        </p:nvPicPr>
        <p:blipFill>
          <a:blip r:embed="rId5" cstate="print"/>
          <a:srcRect/>
          <a:stretch>
            <a:fillRect/>
          </a:stretch>
        </p:blipFill>
        <p:spPr bwMode="auto">
          <a:xfrm>
            <a:off x="3200400" y="3581400"/>
            <a:ext cx="1295400" cy="2355274"/>
          </a:xfrm>
          <a:prstGeom prst="rect">
            <a:avLst/>
          </a:prstGeom>
          <a:noFill/>
        </p:spPr>
      </p:pic>
      <p:pic>
        <p:nvPicPr>
          <p:cNvPr id="9226" name="Picture 10" descr="http://www.dentaltraumaguide.org/Pictures/Enamel%20dentin/crown-fracture-emanel-dentin5.jpg"/>
          <p:cNvPicPr>
            <a:picLocks noChangeAspect="1" noChangeArrowheads="1"/>
          </p:cNvPicPr>
          <p:nvPr/>
        </p:nvPicPr>
        <p:blipFill>
          <a:blip r:embed="rId6" cstate="print"/>
          <a:srcRect/>
          <a:stretch>
            <a:fillRect/>
          </a:stretch>
        </p:blipFill>
        <p:spPr bwMode="auto">
          <a:xfrm>
            <a:off x="6781800" y="2743200"/>
            <a:ext cx="2133600" cy="2731009"/>
          </a:xfrm>
          <a:prstGeom prst="rect">
            <a:avLst/>
          </a:prstGeom>
          <a:noFill/>
        </p:spPr>
      </p:pic>
      <p:sp>
        <p:nvSpPr>
          <p:cNvPr id="9" name="Title 1"/>
          <p:cNvSpPr txBox="1">
            <a:spLocks/>
          </p:cNvSpPr>
          <p:nvPr/>
        </p:nvSpPr>
        <p:spPr>
          <a:xfrm>
            <a:off x="0" y="457200"/>
            <a:ext cx="9144000" cy="1945341"/>
          </a:xfrm>
          <a:prstGeom prst="rect">
            <a:avLst/>
          </a:prstGeom>
          <a:effectLst>
            <a:outerShdw blurRad="50800" dist="50800" dir="5400000" algn="ctr" rotWithShape="0">
              <a:schemeClr val="bg2">
                <a:lumMod val="60000"/>
                <a:lumOff val="40000"/>
              </a:schemeClr>
            </a:outerShdw>
          </a:effectLst>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innerShdw blurRad="38100">
                    <a:schemeClr val="tx1">
                      <a:lumMod val="85000"/>
                    </a:schemeClr>
                  </a:innerShdw>
                </a:effectLst>
                <a:uLnTx/>
                <a:uFillTx/>
                <a:latin typeface="+mj-lt"/>
                <a:ea typeface="+mj-ea"/>
                <a:cs typeface="+mj-cs"/>
              </a:rPr>
              <a:t/>
            </a:r>
            <a:br>
              <a:rPr kumimoji="0" lang="en-US" sz="4400" b="1" i="0" u="none" strike="noStrike" kern="1200" cap="none" spc="0" normalizeH="0" baseline="0" noProof="0" dirty="0" smtClean="0">
                <a:ln>
                  <a:noFill/>
                </a:ln>
                <a:solidFill>
                  <a:srgbClr val="C00000"/>
                </a:solidFill>
                <a:effectLst>
                  <a:innerShdw blurRad="38100">
                    <a:schemeClr val="tx1">
                      <a:lumMod val="85000"/>
                    </a:schemeClr>
                  </a:innerShdw>
                </a:effectLst>
                <a:uLnTx/>
                <a:uFillTx/>
                <a:latin typeface="+mj-lt"/>
                <a:ea typeface="+mj-ea"/>
                <a:cs typeface="+mj-cs"/>
              </a:rPr>
            </a:br>
            <a:r>
              <a:rPr kumimoji="0" lang="en-US" sz="5400" b="1" i="0" u="none" strike="noStrike" kern="1200" cap="small"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t/>
            </a:r>
            <a:br>
              <a:rPr kumimoji="0" lang="en-US" sz="5400" b="1" i="0" u="none" strike="noStrike" kern="1200" cap="small" spc="0" normalizeH="0" baseline="0" noProof="0" dirty="0" smtClean="0">
                <a:ln>
                  <a:noFill/>
                </a:ln>
                <a:solidFill>
                  <a:schemeClr val="tx1">
                    <a:alpha val="90000"/>
                  </a:schemeClr>
                </a:solidFill>
                <a:effectLst>
                  <a:innerShdw blurRad="38100">
                    <a:schemeClr val="tx1">
                      <a:lumMod val="85000"/>
                    </a:schemeClr>
                  </a:innerShdw>
                </a:effectLst>
                <a:uLnTx/>
                <a:uFillTx/>
                <a:latin typeface="+mj-lt"/>
                <a:ea typeface="+mj-ea"/>
                <a:cs typeface="+mj-cs"/>
              </a:rPr>
            </a:br>
            <a:endParaRPr kumimoji="0" lang="en-US" sz="5400" b="1" i="0" u="none" strike="noStrike" kern="1200" cap="none" spc="0" normalizeH="0" baseline="0" noProof="0" dirty="0">
              <a:ln>
                <a:noFill/>
              </a:ln>
              <a:solidFill>
                <a:schemeClr val="tx1">
                  <a:alpha val="90000"/>
                </a:schemeClr>
              </a:solidFill>
              <a:effectLst>
                <a:innerShdw blurRad="38100">
                  <a:schemeClr val="tx1">
                    <a:lumMod val="85000"/>
                  </a:schemeClr>
                </a:innerShdw>
              </a:effectLst>
              <a:uLnTx/>
              <a:uFillTx/>
              <a:latin typeface="+mj-lt"/>
              <a:ea typeface="+mj-ea"/>
              <a:cs typeface="+mj-cs"/>
            </a:endParaRPr>
          </a:p>
        </p:txBody>
      </p:sp>
      <p:sp>
        <p:nvSpPr>
          <p:cNvPr id="10" name="Rectangle 9"/>
          <p:cNvSpPr/>
          <p:nvPr/>
        </p:nvSpPr>
        <p:spPr>
          <a:xfrm>
            <a:off x="1219200" y="685800"/>
            <a:ext cx="6629400" cy="584775"/>
          </a:xfrm>
          <a:prstGeom prst="rect">
            <a:avLst/>
          </a:prstGeom>
          <a:effectLst>
            <a:outerShdw blurRad="50800" dist="50800" dir="5400000" algn="ctr" rotWithShape="0">
              <a:srgbClr val="C00000"/>
            </a:outerShdw>
          </a:effectLst>
        </p:spPr>
        <p:txBody>
          <a:bodyPr wrap="square">
            <a:spAutoFit/>
          </a:bodyPr>
          <a:lstStyle/>
          <a:p>
            <a:pPr algn="ctr"/>
            <a:r>
              <a:rPr lang="en-US" sz="3200" b="1" dirty="0" smtClean="0">
                <a:effectLst>
                  <a:innerShdw blurRad="38100">
                    <a:schemeClr val="tx1">
                      <a:lumMod val="85000"/>
                    </a:schemeClr>
                  </a:innerShdw>
                </a:effectLst>
                <a:latin typeface="+mj-lt"/>
                <a:ea typeface="+mj-ea"/>
                <a:cs typeface="+mj-cs"/>
              </a:rPr>
              <a:t>Enamel-dentin fracture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a:effectLst>
            <a:outerShdw blurRad="50800" dist="50800" dir="5400000" algn="ctr" rotWithShape="0">
              <a:srgbClr val="FFFC7C"/>
            </a:outerShdw>
          </a:effectLst>
        </p:spPr>
        <p:txBody>
          <a:bodyPr/>
          <a:lstStyle/>
          <a:p>
            <a:pPr algn="ctr"/>
            <a:r>
              <a:rPr lang="en-US" sz="4400" dirty="0" smtClean="0">
                <a:solidFill>
                  <a:srgbClr val="C00000"/>
                </a:solidFill>
              </a:rPr>
              <a:t>Class III</a:t>
            </a:r>
            <a:br>
              <a:rPr lang="en-US" sz="4400" dirty="0" smtClean="0">
                <a:solidFill>
                  <a:srgbClr val="C00000"/>
                </a:solidFill>
              </a:rPr>
            </a:br>
            <a:endParaRPr lang="en-US" sz="4400" dirty="0" smtClean="0">
              <a:solidFill>
                <a:srgbClr val="C00000"/>
              </a:solidFill>
            </a:endParaRPr>
          </a:p>
        </p:txBody>
      </p:sp>
      <p:sp>
        <p:nvSpPr>
          <p:cNvPr id="3" name="Content Placeholder 2"/>
          <p:cNvSpPr>
            <a:spLocks noGrp="1"/>
          </p:cNvSpPr>
          <p:nvPr>
            <p:ph sz="half" idx="1"/>
          </p:nvPr>
        </p:nvSpPr>
        <p:spPr>
          <a:xfrm>
            <a:off x="0" y="5791200"/>
            <a:ext cx="9144000" cy="1066800"/>
          </a:xfrm>
          <a:solidFill>
            <a:schemeClr val="bg2">
              <a:lumMod val="75000"/>
              <a:alpha val="96000"/>
            </a:schemeClr>
          </a:solidFill>
        </p:spPr>
        <p:txBody>
          <a:bodyPr>
            <a:noAutofit/>
          </a:bodyPr>
          <a:lstStyle/>
          <a:p>
            <a:pPr marL="60325" indent="-60325">
              <a:buNone/>
            </a:pPr>
            <a:r>
              <a:rPr lang="en-US" sz="2800" b="1" dirty="0" smtClean="0">
                <a:effectLst>
                  <a:outerShdw blurRad="50800" dist="50800" dir="5400000" algn="ctr" rotWithShape="0">
                    <a:srgbClr val="FF0000"/>
                  </a:outerShdw>
                </a:effectLst>
                <a:latin typeface="Times New Roman" pitchFamily="18" charset="0"/>
                <a:cs typeface="Times New Roman" pitchFamily="18" charset="0"/>
              </a:rPr>
              <a:t>A fracture involving enamel and dentin with loss of tooth structure and exposure of the pulp</a:t>
            </a:r>
          </a:p>
        </p:txBody>
      </p:sp>
      <p:pic>
        <p:nvPicPr>
          <p:cNvPr id="8194" name="Picture 2" descr="http://www.dentaltraumaguide.org/Pictures/Enamel%20dentin%20pulp/crown-fracture-with-pulp-exposure1.jpg"/>
          <p:cNvPicPr>
            <a:picLocks noChangeAspect="1" noChangeArrowheads="1"/>
          </p:cNvPicPr>
          <p:nvPr/>
        </p:nvPicPr>
        <p:blipFill>
          <a:blip r:embed="rId3" cstate="print"/>
          <a:srcRect/>
          <a:stretch>
            <a:fillRect/>
          </a:stretch>
        </p:blipFill>
        <p:spPr bwMode="auto">
          <a:xfrm>
            <a:off x="3352800" y="1524000"/>
            <a:ext cx="2895600" cy="1853186"/>
          </a:xfrm>
          <a:prstGeom prst="rect">
            <a:avLst/>
          </a:prstGeom>
          <a:noFill/>
        </p:spPr>
      </p:pic>
      <p:pic>
        <p:nvPicPr>
          <p:cNvPr id="8196" name="Picture 4" descr="http://www.dentaltraumaguide.org/Pictures/Enamel%20dentin%20pulp/crown-fracture-with-pulp-exposure3.jpg"/>
          <p:cNvPicPr>
            <a:picLocks noChangeAspect="1" noChangeArrowheads="1"/>
          </p:cNvPicPr>
          <p:nvPr/>
        </p:nvPicPr>
        <p:blipFill>
          <a:blip r:embed="rId4" cstate="print"/>
          <a:srcRect/>
          <a:stretch>
            <a:fillRect/>
          </a:stretch>
        </p:blipFill>
        <p:spPr bwMode="auto">
          <a:xfrm>
            <a:off x="152400" y="2971800"/>
            <a:ext cx="2857498" cy="1828800"/>
          </a:xfrm>
          <a:prstGeom prst="rect">
            <a:avLst/>
          </a:prstGeom>
          <a:noFill/>
        </p:spPr>
      </p:pic>
      <p:pic>
        <p:nvPicPr>
          <p:cNvPr id="8198" name="Picture 6" descr="http://www.dentaltraumaguide.org/Pictures/Enamel%20dentin%20pulp/crown-fracture-with-pulp-exposure2.jpg"/>
          <p:cNvPicPr>
            <a:picLocks noChangeAspect="1" noChangeArrowheads="1"/>
          </p:cNvPicPr>
          <p:nvPr/>
        </p:nvPicPr>
        <p:blipFill>
          <a:blip r:embed="rId5" cstate="print"/>
          <a:srcRect/>
          <a:stretch>
            <a:fillRect/>
          </a:stretch>
        </p:blipFill>
        <p:spPr bwMode="auto">
          <a:xfrm>
            <a:off x="5029200" y="3581400"/>
            <a:ext cx="1226821" cy="2230584"/>
          </a:xfrm>
          <a:prstGeom prst="rect">
            <a:avLst/>
          </a:prstGeom>
          <a:noFill/>
        </p:spPr>
      </p:pic>
      <p:pic>
        <p:nvPicPr>
          <p:cNvPr id="8200" name="Picture 8" descr="http://www.dentaltraumaguide.org/Pictures/Enamel%20dentin%20pulp/crown-fracture-with-pulp-exposure4.jpg"/>
          <p:cNvPicPr>
            <a:picLocks noChangeAspect="1" noChangeArrowheads="1"/>
          </p:cNvPicPr>
          <p:nvPr/>
        </p:nvPicPr>
        <p:blipFill>
          <a:blip r:embed="rId6" cstate="print"/>
          <a:srcRect/>
          <a:stretch>
            <a:fillRect/>
          </a:stretch>
        </p:blipFill>
        <p:spPr bwMode="auto">
          <a:xfrm>
            <a:off x="3429000" y="3581400"/>
            <a:ext cx="1219200" cy="2216729"/>
          </a:xfrm>
          <a:prstGeom prst="rect">
            <a:avLst/>
          </a:prstGeom>
          <a:noFill/>
        </p:spPr>
      </p:pic>
      <p:pic>
        <p:nvPicPr>
          <p:cNvPr id="8202" name="Picture 10" descr="http://www.dentaltraumaguide.org/Pictures/Enamel%20dentin%20pulp/crown-fracture-with-pulp-exposure5.jpg"/>
          <p:cNvPicPr>
            <a:picLocks noChangeAspect="1" noChangeArrowheads="1"/>
          </p:cNvPicPr>
          <p:nvPr/>
        </p:nvPicPr>
        <p:blipFill>
          <a:blip r:embed="rId7" cstate="print"/>
          <a:srcRect/>
          <a:stretch>
            <a:fillRect/>
          </a:stretch>
        </p:blipFill>
        <p:spPr bwMode="auto">
          <a:xfrm>
            <a:off x="6858000" y="2590800"/>
            <a:ext cx="2133600" cy="2731010"/>
          </a:xfrm>
          <a:prstGeom prst="rect">
            <a:avLst/>
          </a:prstGeom>
          <a:noFill/>
        </p:spPr>
      </p:pic>
      <p:sp>
        <p:nvSpPr>
          <p:cNvPr id="9" name="Rectangle 8"/>
          <p:cNvSpPr/>
          <p:nvPr/>
        </p:nvSpPr>
        <p:spPr>
          <a:xfrm>
            <a:off x="0" y="685800"/>
            <a:ext cx="9144000" cy="861774"/>
          </a:xfrm>
          <a:prstGeom prst="rect">
            <a:avLst/>
          </a:prstGeom>
        </p:spPr>
        <p:txBody>
          <a:bodyPr wrap="square">
            <a:spAutoFit/>
          </a:bodyPr>
          <a:lstStyle/>
          <a:p>
            <a:pPr algn="ctr"/>
            <a:r>
              <a:rPr lang="en-US" sz="3200" b="1" dirty="0" smtClean="0">
                <a:effectLst>
                  <a:outerShdw blurRad="50800" dist="50800" dir="5400000" algn="ctr" rotWithShape="0">
                    <a:srgbClr val="C00000"/>
                  </a:outerShdw>
                </a:effectLst>
                <a:latin typeface="+mj-lt"/>
                <a:ea typeface="+mj-ea"/>
                <a:cs typeface="+mj-cs"/>
              </a:rPr>
              <a:t>Enamel-dentin-pulp fracture</a:t>
            </a:r>
            <a:r>
              <a:rPr lang="en-US" sz="3200" b="1" dirty="0" smtClean="0">
                <a:solidFill>
                  <a:schemeClr val="bg2">
                    <a:lumMod val="20000"/>
                    <a:lumOff val="80000"/>
                  </a:schemeClr>
                </a:solidFill>
                <a:effectLst>
                  <a:outerShdw blurRad="50800" dist="50800" dir="5400000" algn="ctr" rotWithShape="0">
                    <a:srgbClr val="C00000"/>
                  </a:outerShdw>
                </a:effectLst>
                <a:latin typeface="+mj-lt"/>
                <a:ea typeface="+mj-ea"/>
                <a:cs typeface="+mj-cs"/>
              </a:rPr>
              <a:t> </a:t>
            </a:r>
            <a:r>
              <a:rPr lang="en-US" sz="2400" cap="small" dirty="0" smtClean="0">
                <a:effectLst>
                  <a:outerShdw blurRad="50800" dist="50800" dir="5400000" algn="ctr" rotWithShape="0">
                    <a:srgbClr val="C00000"/>
                  </a:outerShdw>
                </a:effectLst>
              </a:rPr>
              <a:t/>
            </a:r>
            <a:br>
              <a:rPr lang="en-US" sz="2400" cap="small" dirty="0" smtClean="0">
                <a:effectLst>
                  <a:outerShdw blurRad="50800" dist="50800" dir="5400000" algn="ctr" rotWithShape="0">
                    <a:srgbClr val="C00000"/>
                  </a:outerShdw>
                </a:effectLst>
              </a:rPr>
            </a:br>
            <a:endParaRPr lang="en-US" dirty="0">
              <a:effectLst>
                <a:outerShdw blurRad="50800" dist="50800" dir="5400000" algn="ctr" rotWithShape="0">
                  <a:srgbClr val="C00000"/>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esh">
  <a:themeElements>
    <a:clrScheme name="Custom 1">
      <a:dk1>
        <a:srgbClr val="0C002C"/>
      </a:dk1>
      <a:lt1>
        <a:srgbClr val="FFFFFF"/>
      </a:lt1>
      <a:dk2>
        <a:srgbClr val="236626"/>
      </a:dk2>
      <a:lt2>
        <a:srgbClr val="D7C8FE"/>
      </a:lt2>
      <a:accent1>
        <a:srgbClr val="4203E7"/>
      </a:accent1>
      <a:accent2>
        <a:srgbClr val="842F73"/>
      </a:accent2>
      <a:accent3>
        <a:srgbClr val="7532A8"/>
      </a:accent3>
      <a:accent4>
        <a:srgbClr val="F7A107"/>
      </a:accent4>
      <a:accent5>
        <a:srgbClr val="C86DCF"/>
      </a:accent5>
      <a:accent6>
        <a:srgbClr val="E6B500"/>
      </a:accent6>
      <a:hlink>
        <a:srgbClr val="FFDE66"/>
      </a:hlink>
      <a:folHlink>
        <a:srgbClr val="D490C5"/>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1355</TotalTime>
  <Words>2694</Words>
  <Application>Microsoft Office PowerPoint</Application>
  <PresentationFormat>On-screen Show (4:3)</PresentationFormat>
  <Paragraphs>337</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Fresh</vt:lpstr>
      <vt:lpstr>Slide 1</vt:lpstr>
      <vt:lpstr>Definitions </vt:lpstr>
      <vt:lpstr>       Epidemiology </vt:lpstr>
      <vt:lpstr>Etiology </vt:lpstr>
      <vt:lpstr>Type of trauma</vt:lpstr>
      <vt:lpstr>Ellis classification </vt:lpstr>
      <vt:lpstr>                           CLASS I  </vt:lpstr>
      <vt:lpstr>Class II  </vt:lpstr>
      <vt:lpstr>Class III </vt:lpstr>
      <vt:lpstr>Tooth becomes non-vital</vt:lpstr>
      <vt:lpstr>Class V </vt:lpstr>
      <vt:lpstr>Class VI </vt:lpstr>
      <vt:lpstr>Tooth displacement</vt:lpstr>
      <vt:lpstr>Fracture of crown en masse or its replacement</vt:lpstr>
      <vt:lpstr>Slide 15</vt:lpstr>
      <vt:lpstr>Treatment of various dental fractures</vt:lpstr>
      <vt:lpstr>Management of Class 1 fracture</vt:lpstr>
      <vt:lpstr>Slide 18</vt:lpstr>
      <vt:lpstr>  Management of class III fracture</vt:lpstr>
      <vt:lpstr>Slide 20</vt:lpstr>
      <vt:lpstr>Slide 21</vt:lpstr>
      <vt:lpstr>Treatment of Class V fracture (Avulsion)</vt:lpstr>
      <vt:lpstr>Slide 23</vt:lpstr>
      <vt:lpstr>First aid for avulsed teeth</vt:lpstr>
      <vt:lpstr>Storage media for avulsed tooth</vt:lpstr>
      <vt:lpstr>Treatment of Avulsion</vt:lpstr>
      <vt:lpstr>     Closed Apex</vt:lpstr>
      <vt:lpstr>Patient instructions</vt:lpstr>
      <vt:lpstr>Slide 29</vt:lpstr>
      <vt:lpstr> Extra-oral dry time less than 60 min. The tooth has been kept in suitable storage media and/or stored dry less than 60 minutes</vt:lpstr>
      <vt:lpstr> Extra-oral dry time less than 60 min. The tooth has been kept in suitable storage  media and/or stored dry less than 60 minutes</vt:lpstr>
      <vt:lpstr>Patient instructions</vt:lpstr>
      <vt:lpstr>Slide 33</vt:lpstr>
      <vt:lpstr> Extra-oral dry time exceeding 60 min or other  reasons suggesting non-viable cells</vt:lpstr>
      <vt:lpstr> Extra-oral dry time exceeding 60 min or other reasons suggesting non-viable cells</vt:lpstr>
      <vt:lpstr> Extra-oral dry time exceeding 60 min or other reasons suggesting non-viable cells</vt:lpstr>
      <vt:lpstr>Patient instructions</vt:lpstr>
      <vt:lpstr>Slide 38</vt:lpstr>
      <vt:lpstr>Slide 39</vt:lpstr>
      <vt:lpstr>Slide 40</vt:lpstr>
      <vt:lpstr>Patient instructions</vt:lpstr>
      <vt:lpstr>Slide 42</vt:lpstr>
      <vt:lpstr>Slide 43</vt:lpstr>
      <vt:lpstr>Slide 44</vt:lpstr>
      <vt:lpstr> Dry time longer than 60 min or other reasons  suggesting non-viable cells</vt:lpstr>
      <vt:lpstr>Dry time longer than 60 min or other reasons suggesting non-viable cells</vt:lpstr>
      <vt:lpstr>Slide 47</vt:lpstr>
      <vt:lpstr>MCQS</vt:lpstr>
      <vt:lpstr>Q1- Ellis &amp; Devey classified tooth avulsion in which of the following class: </vt:lpstr>
      <vt:lpstr>Q2- According to Ellis &amp; Devey classification,  class III fracture of anterior tooth is: </vt:lpstr>
      <vt:lpstr>Q3- Which of the following is treatment of choice for class III fracture in a non vital tooth with open apex: </vt:lpstr>
      <vt:lpstr>Q4- Which of the following is considered best storage media for avulsed tooth: </vt:lpstr>
      <vt:lpstr>Q5- which of the following is treatment of choice in a Class III fractured vital tooth with open apex: </vt:lpstr>
      <vt:lpstr>Q6- which of the following is TRUE in a case of  avulsed tooth that is replanted immediately: </vt:lpstr>
      <vt:lpstr>Q7- Ankylosis of tooth is commonly seen when: </vt:lpstr>
      <vt:lpstr>Q8- Splinting of teeth in cases of reimplantation in children is recommended for a period of: </vt:lpstr>
      <vt:lpstr>Q8- Identify the class of fracture in the picture given: </vt:lpstr>
      <vt:lpstr>Q8- Identify the class of fracture in the x-ray given: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TRAUMATIC DENTAL INJURIES </dc:title>
  <dc:creator>Dr. Rajeev</dc:creator>
  <cp:lastModifiedBy>Dr. Rajeev</cp:lastModifiedBy>
  <cp:revision>212</cp:revision>
  <dcterms:created xsi:type="dcterms:W3CDTF">2006-08-16T00:00:00Z</dcterms:created>
  <dcterms:modified xsi:type="dcterms:W3CDTF">2014-09-15T05:54:42Z</dcterms:modified>
</cp:coreProperties>
</file>