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76"/>
  </p:notesMasterIdLst>
  <p:sldIdLst>
    <p:sldId id="394" r:id="rId2"/>
    <p:sldId id="403" r:id="rId3"/>
    <p:sldId id="418" r:id="rId4"/>
    <p:sldId id="399" r:id="rId5"/>
    <p:sldId id="396" r:id="rId6"/>
    <p:sldId id="409" r:id="rId7"/>
    <p:sldId id="407" r:id="rId8"/>
    <p:sldId id="365" r:id="rId9"/>
    <p:sldId id="374" r:id="rId10"/>
    <p:sldId id="367" r:id="rId11"/>
    <p:sldId id="347" r:id="rId12"/>
    <p:sldId id="345" r:id="rId13"/>
    <p:sldId id="416" r:id="rId14"/>
    <p:sldId id="415" r:id="rId15"/>
    <p:sldId id="386" r:id="rId16"/>
    <p:sldId id="387" r:id="rId17"/>
    <p:sldId id="388" r:id="rId18"/>
    <p:sldId id="390" r:id="rId19"/>
    <p:sldId id="383" r:id="rId20"/>
    <p:sldId id="400" r:id="rId21"/>
    <p:sldId id="353" r:id="rId22"/>
    <p:sldId id="369" r:id="rId23"/>
    <p:sldId id="398" r:id="rId24"/>
    <p:sldId id="391" r:id="rId25"/>
    <p:sldId id="291" r:id="rId26"/>
    <p:sldId id="357" r:id="rId27"/>
    <p:sldId id="358" r:id="rId28"/>
    <p:sldId id="359" r:id="rId29"/>
    <p:sldId id="292" r:id="rId30"/>
    <p:sldId id="311" r:id="rId31"/>
    <p:sldId id="312" r:id="rId32"/>
    <p:sldId id="310" r:id="rId33"/>
    <p:sldId id="294" r:id="rId34"/>
    <p:sldId id="296" r:id="rId35"/>
    <p:sldId id="299" r:id="rId36"/>
    <p:sldId id="298" r:id="rId37"/>
    <p:sldId id="300" r:id="rId38"/>
    <p:sldId id="423" r:id="rId39"/>
    <p:sldId id="422" r:id="rId40"/>
    <p:sldId id="303" r:id="rId41"/>
    <p:sldId id="304" r:id="rId42"/>
    <p:sldId id="305" r:id="rId43"/>
    <p:sldId id="278" r:id="rId44"/>
    <p:sldId id="308" r:id="rId45"/>
    <p:sldId id="329" r:id="rId46"/>
    <p:sldId id="326" r:id="rId47"/>
    <p:sldId id="306" r:id="rId48"/>
    <p:sldId id="336" r:id="rId49"/>
    <p:sldId id="328" r:id="rId50"/>
    <p:sldId id="314" r:id="rId51"/>
    <p:sldId id="315" r:id="rId52"/>
    <p:sldId id="316" r:id="rId53"/>
    <p:sldId id="330" r:id="rId54"/>
    <p:sldId id="318" r:id="rId55"/>
    <p:sldId id="263" r:id="rId56"/>
    <p:sldId id="360" r:id="rId57"/>
    <p:sldId id="428" r:id="rId58"/>
    <p:sldId id="264" r:id="rId59"/>
    <p:sldId id="313" r:id="rId60"/>
    <p:sldId id="287" r:id="rId61"/>
    <p:sldId id="279" r:id="rId62"/>
    <p:sldId id="320" r:id="rId63"/>
    <p:sldId id="321" r:id="rId64"/>
    <p:sldId id="268" r:id="rId65"/>
    <p:sldId id="269" r:id="rId66"/>
    <p:sldId id="270" r:id="rId67"/>
    <p:sldId id="322" r:id="rId68"/>
    <p:sldId id="333" r:id="rId69"/>
    <p:sldId id="325" r:id="rId70"/>
    <p:sldId id="324" r:id="rId71"/>
    <p:sldId id="339" r:id="rId72"/>
    <p:sldId id="340" r:id="rId73"/>
    <p:sldId id="382" r:id="rId74"/>
    <p:sldId id="427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4706" autoAdjust="0"/>
    <p:restoredTop sz="82034" autoAdjust="0"/>
  </p:normalViewPr>
  <p:slideViewPr>
    <p:cSldViewPr>
      <p:cViewPr varScale="1">
        <p:scale>
          <a:sx n="63" d="100"/>
          <a:sy n="63" d="100"/>
        </p:scale>
        <p:origin x="-141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22506"/>
    </p:cViewPr>
  </p:sorterViewPr>
  <p:notesViewPr>
    <p:cSldViewPr>
      <p:cViewPr varScale="1">
        <p:scale>
          <a:sx n="59" d="100"/>
          <a:sy n="59" d="100"/>
        </p:scale>
        <p:origin x="-2508" y="-7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9D38F-1754-494B-818E-E591C2CE886B}" type="datetimeFigureOut">
              <a:rPr lang="en-US" smtClean="0"/>
              <a:pPr/>
              <a:t>8/25/2015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C95A1-43ED-4963-A9A2-DF304A80598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833568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Soft tissue &amp; bone – cranium</a:t>
            </a:r>
          </a:p>
          <a:p>
            <a:r>
              <a:rPr lang="en-US" dirty="0" err="1" smtClean="0"/>
              <a:t>Apperaence</a:t>
            </a:r>
            <a:r>
              <a:rPr lang="en-US" dirty="0" smtClean="0"/>
              <a:t>-look</a:t>
            </a:r>
          </a:p>
          <a:p>
            <a:r>
              <a:rPr lang="en-US" dirty="0" smtClean="0"/>
              <a:t>Daily  life function- sight</a:t>
            </a:r>
            <a:r>
              <a:rPr lang="en-US" baseline="0" dirty="0" smtClean="0"/>
              <a:t> smell hearing eating breathing </a:t>
            </a:r>
            <a:r>
              <a:rPr lang="en-US" baseline="0" dirty="0" err="1" smtClean="0"/>
              <a:t>talkin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C95A1-43ED-4963-A9A2-DF304A805983}" type="slidenum">
              <a:rPr lang="en-IN" smtClean="0"/>
              <a:pPr/>
              <a:t>3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891068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C95A1-43ED-4963-A9A2-DF304A805983}" type="slidenum">
              <a:rPr lang="en-IN" smtClean="0"/>
              <a:pPr/>
              <a:t>61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25909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 of posterior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divn</a:t>
            </a:r>
            <a:r>
              <a:rPr lang="en-US" baseline="0" dirty="0" smtClean="0"/>
              <a:t> of Mandibular Nerve &amp; mixed in nature due to Mylohyoid branch.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C95A1-43ED-4963-A9A2-DF304A805983}" type="slidenum">
              <a:rPr lang="en-IN" smtClean="0"/>
              <a:pPr/>
              <a:t>64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498321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C95A1-43ED-4963-A9A2-DF304A805983}" type="slidenum">
              <a:rPr lang="en-IN" smtClean="0"/>
              <a:pPr/>
              <a:t>15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499478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implication-is that direct impact of personnel</a:t>
            </a:r>
            <a:r>
              <a:rPr lang="en-US" baseline="0" dirty="0" smtClean="0"/>
              <a:t> violence cause fracture at site of impact one or other side body of MND.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Etiology changes the location of fracture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C95A1-43ED-4963-A9A2-DF304A805983}" type="slidenum">
              <a:rPr lang="en-IN" smtClean="0"/>
              <a:pPr/>
              <a:t>22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040360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C95A1-43ED-4963-A9A2-DF304A805983}" type="slidenum">
              <a:rPr lang="en-IN" smtClean="0"/>
              <a:pPr/>
              <a:t>23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568760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Help in stabilizing fragment,</a:t>
            </a:r>
          </a:p>
          <a:p>
            <a:r>
              <a:rPr lang="en-US" dirty="0" smtClean="0"/>
              <a:t>Source of infection</a:t>
            </a:r>
          </a:p>
          <a:p>
            <a:r>
              <a:rPr lang="en-US" dirty="0" smtClean="0"/>
              <a:t>mobile tooth, fractured root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C95A1-43ED-4963-A9A2-DF304A805983}" type="slidenum">
              <a:rPr lang="en-IN" smtClean="0"/>
              <a:pPr/>
              <a:t>26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075152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VF –vertical direction of fracture opposes the muscle pull of med </a:t>
            </a:r>
            <a:r>
              <a:rPr lang="en-US" dirty="0" err="1" smtClean="0"/>
              <a:t>pty</a:t>
            </a:r>
            <a:r>
              <a:rPr lang="en-US" dirty="0" smtClean="0"/>
              <a:t> and </a:t>
            </a:r>
            <a:r>
              <a:rPr lang="en-US" dirty="0" err="1" smtClean="0"/>
              <a:t>masster</a:t>
            </a:r>
            <a:r>
              <a:rPr lang="en-US" dirty="0" smtClean="0"/>
              <a:t>- no displacement</a:t>
            </a:r>
          </a:p>
          <a:p>
            <a:r>
              <a:rPr lang="en-US" dirty="0" smtClean="0"/>
              <a:t>VUF-if fracture lines unopposed the muscle pull fragments will be displaced medially upwards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C95A1-43ED-4963-A9A2-DF304A805983}" type="slidenum">
              <a:rPr lang="en-IN" smtClean="0"/>
              <a:pPr/>
              <a:t>34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049608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HF- if  horizontal direction of fracture opposes the muscle pull( </a:t>
            </a:r>
            <a:r>
              <a:rPr lang="en-US" dirty="0" err="1" smtClean="0"/>
              <a:t>masster</a:t>
            </a:r>
            <a:r>
              <a:rPr lang="en-US" dirty="0" smtClean="0"/>
              <a:t> ,medial pterygoid muscle ),so fragments will not be </a:t>
            </a:r>
            <a:r>
              <a:rPr lang="en-US" dirty="0" err="1" smtClean="0"/>
              <a:t>displced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HUF-if horizontal direction of fracture line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favours</a:t>
            </a:r>
            <a:r>
              <a:rPr lang="en-US" baseline="0" dirty="0" smtClean="0"/>
              <a:t> unopposed action of muscle ( </a:t>
            </a:r>
            <a:r>
              <a:rPr lang="en-US" baseline="0" dirty="0" err="1" smtClean="0"/>
              <a:t>Mass,Medptry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mucle</a:t>
            </a:r>
            <a:r>
              <a:rPr lang="en-US" baseline="0" dirty="0" smtClean="0"/>
              <a:t>, fragments will be displaced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C95A1-43ED-4963-A9A2-DF304A805983}" type="slidenum">
              <a:rPr lang="en-IN" smtClean="0"/>
              <a:pPr/>
              <a:t>36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615123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C95A1-43ED-4963-A9A2-DF304A805983}" type="slidenum">
              <a:rPr lang="en-IN" smtClean="0"/>
              <a:pPr/>
              <a:t>47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598839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Resultant</a:t>
            </a:r>
            <a:r>
              <a:rPr lang="en-US" baseline="0" dirty="0" smtClean="0"/>
              <a:t> pull in downwards inward direction- Buckle handle fracture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C95A1-43ED-4963-A9A2-DF304A805983}" type="slidenum">
              <a:rPr lang="en-IN" smtClean="0"/>
              <a:pPr/>
              <a:t>55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011961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ransition spd="med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 spd="med">
    <p:wipe dir="d"/>
  </p:transition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4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     </a:t>
            </a:r>
            <a:endParaRPr lang="en-US" sz="5600" dirty="0" smtClean="0"/>
          </a:p>
          <a:p>
            <a:r>
              <a:rPr lang="en-US" sz="5600" dirty="0" smtClean="0"/>
              <a:t>                                                                                                                   7thAUG 2015</a:t>
            </a:r>
            <a:r>
              <a:rPr lang="en-US" dirty="0" smtClean="0"/>
              <a:t>  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             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71600" y="2209800"/>
            <a:ext cx="7620000" cy="18288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FRACTURE  OF MANDIBLE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432610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077200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ESSENCE" pitchFamily="2" charset="0"/>
              </a:rPr>
              <a:t>Incidence - </a:t>
            </a: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ESSENCE" pitchFamily="2" charset="0"/>
              </a:rPr>
              <a:t>Oikarinen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ESSENCE" pitchFamily="2" charset="0"/>
              </a:rPr>
              <a:t> &amp; </a:t>
            </a: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ESSENCE" pitchFamily="2" charset="0"/>
              </a:rPr>
              <a:t>Malmstrom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ESSENCE" pitchFamily="2" charset="0"/>
              </a:rPr>
              <a:t> 1969</a:t>
            </a:r>
            <a:endParaRPr lang="en-IN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 ESSENCE" pitchFamily="2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err="1" smtClean="0"/>
              <a:t>Analyed</a:t>
            </a:r>
            <a:r>
              <a:rPr lang="en-US" dirty="0" smtClean="0"/>
              <a:t> 600 mandibular fractures</a:t>
            </a: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Subcondlyar # - 33.4%</a:t>
            </a:r>
          </a:p>
          <a:p>
            <a:r>
              <a:rPr lang="en-US" dirty="0" smtClean="0"/>
              <a:t>Angle-               17.4%</a:t>
            </a:r>
          </a:p>
          <a:p>
            <a:r>
              <a:rPr lang="en-US" dirty="0" smtClean="0"/>
              <a:t>Ramus                 5.4%</a:t>
            </a:r>
          </a:p>
          <a:p>
            <a:r>
              <a:rPr lang="en-US" dirty="0" smtClean="0"/>
              <a:t>Body                   33.6%</a:t>
            </a:r>
          </a:p>
          <a:p>
            <a:r>
              <a:rPr lang="en-US" dirty="0" smtClean="0"/>
              <a:t>Alveolar              6.7%</a:t>
            </a:r>
          </a:p>
          <a:p>
            <a:r>
              <a:rPr lang="en-US" dirty="0" smtClean="0"/>
              <a:t>Midline                2.9 %</a:t>
            </a:r>
          </a:p>
          <a:p>
            <a:r>
              <a:rPr lang="en-US" dirty="0" smtClean="0"/>
              <a:t>Coronoid Process  1.3%</a:t>
            </a:r>
          </a:p>
          <a:p>
            <a:endParaRPr lang="en-US" dirty="0" smtClean="0"/>
          </a:p>
          <a:p>
            <a:pPr>
              <a:buFont typeface="Wingdings" pitchFamily="2" charset="2"/>
              <a:buChar char="q"/>
            </a:pPr>
            <a:endParaRPr lang="en-US" dirty="0" smtClean="0"/>
          </a:p>
          <a:p>
            <a:pPr>
              <a:buFont typeface="Wingdings" pitchFamily="2" charset="2"/>
              <a:buChar char="q"/>
            </a:pP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1352233991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University of Freiburg Germany  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2009</a:t>
            </a:r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Study of 444 patients</a:t>
            </a:r>
          </a:p>
          <a:p>
            <a:r>
              <a:rPr lang="en-US" dirty="0" smtClean="0"/>
              <a:t>Male         74%</a:t>
            </a:r>
          </a:p>
          <a:p>
            <a:r>
              <a:rPr lang="en-US" dirty="0" smtClean="0"/>
              <a:t>Female      26%</a:t>
            </a:r>
          </a:p>
          <a:p>
            <a:r>
              <a:rPr lang="en-US" dirty="0" smtClean="0"/>
              <a:t>RTA           32%</a:t>
            </a:r>
          </a:p>
          <a:p>
            <a:r>
              <a:rPr lang="en-US" dirty="0" smtClean="0"/>
              <a:t>Fights        28%</a:t>
            </a:r>
          </a:p>
          <a:p>
            <a:r>
              <a:rPr lang="en-US" dirty="0" smtClean="0"/>
              <a:t>Fall           26%</a:t>
            </a:r>
          </a:p>
          <a:p>
            <a:r>
              <a:rPr lang="en-US" dirty="0" smtClean="0"/>
              <a:t>Sports       10%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Condylar       42%                  </a:t>
            </a:r>
          </a:p>
          <a:p>
            <a:pPr>
              <a:buNone/>
            </a:pPr>
            <a:r>
              <a:rPr lang="en-US" dirty="0" smtClean="0"/>
              <a:t>                          </a:t>
            </a:r>
          </a:p>
          <a:p>
            <a:pPr>
              <a:buNone/>
            </a:pPr>
            <a:r>
              <a:rPr lang="en-US" dirty="0" smtClean="0"/>
              <a:t>     Angle           20%</a:t>
            </a:r>
          </a:p>
          <a:p>
            <a:r>
              <a:rPr lang="en-US" dirty="0" smtClean="0"/>
              <a:t>Symphysis &amp; Para Sym.               21%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 smtClean="0"/>
              <a:t>Etiology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incidence</a:t>
            </a:r>
            <a:endParaRPr lang="en-US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Indian Studies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4648200" cy="44196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Motor cycle-                71%                      </a:t>
            </a:r>
          </a:p>
          <a:p>
            <a:r>
              <a:rPr lang="en-US" sz="2000" dirty="0" smtClean="0"/>
              <a:t>Cars                           15%</a:t>
            </a:r>
          </a:p>
          <a:p>
            <a:r>
              <a:rPr lang="en-US" sz="2000" dirty="0" err="1" smtClean="0"/>
              <a:t>Assults</a:t>
            </a:r>
            <a:r>
              <a:rPr lang="en-US" sz="2000" dirty="0" smtClean="0"/>
              <a:t>                          6%</a:t>
            </a:r>
          </a:p>
          <a:p>
            <a:r>
              <a:rPr lang="en-US" sz="2000" dirty="0" err="1" smtClean="0"/>
              <a:t>Misc</a:t>
            </a:r>
            <a:r>
              <a:rPr lang="en-US" sz="2000" dirty="0" smtClean="0"/>
              <a:t>                             8 %</a:t>
            </a:r>
          </a:p>
          <a:p>
            <a:r>
              <a:rPr lang="en-US" sz="2000" b="1" dirty="0" smtClean="0"/>
              <a:t>Ahmadabad (n=2546)</a:t>
            </a:r>
          </a:p>
          <a:p>
            <a:r>
              <a:rPr lang="en-US" sz="2000" dirty="0" smtClean="0"/>
              <a:t>Two wheelers                55%</a:t>
            </a:r>
          </a:p>
          <a:p>
            <a:r>
              <a:rPr lang="en-US" sz="2000" dirty="0" smtClean="0"/>
              <a:t>Car/4 </a:t>
            </a:r>
            <a:r>
              <a:rPr lang="en-US" sz="2000" dirty="0" err="1" smtClean="0"/>
              <a:t>wheelrs</a:t>
            </a:r>
            <a:r>
              <a:rPr lang="en-US" sz="2000" dirty="0" smtClean="0"/>
              <a:t>              22%</a:t>
            </a:r>
          </a:p>
          <a:p>
            <a:r>
              <a:rPr lang="en-US" sz="2000" dirty="0" smtClean="0"/>
              <a:t>Tri </a:t>
            </a:r>
            <a:r>
              <a:rPr lang="en-US" sz="2000" dirty="0" err="1" smtClean="0"/>
              <a:t>Rikshaw</a:t>
            </a:r>
            <a:r>
              <a:rPr lang="en-US" sz="2000" dirty="0" smtClean="0"/>
              <a:t>                   15%</a:t>
            </a:r>
          </a:p>
          <a:p>
            <a:r>
              <a:rPr lang="en-US" sz="2000" dirty="0" err="1" smtClean="0"/>
              <a:t>Assults</a:t>
            </a:r>
            <a:r>
              <a:rPr lang="en-US" sz="2000" dirty="0" smtClean="0"/>
              <a:t>                         18%</a:t>
            </a:r>
          </a:p>
          <a:p>
            <a:r>
              <a:rPr lang="en-US" sz="2000" dirty="0" smtClean="0"/>
              <a:t>Fall                             12%  </a:t>
            </a:r>
          </a:p>
          <a:p>
            <a:endParaRPr lang="en-US" sz="2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 smtClean="0"/>
              <a:t>Chennai 2008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10200" y="2590800"/>
            <a:ext cx="3276600" cy="3733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153400" cy="9906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Zix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Juergen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 et al ( 2011)</a:t>
            </a:r>
            <a:b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                      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Swiss Med </a:t>
            </a:r>
            <a:r>
              <a:rPr lang="en-US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weeky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141:w13207</a:t>
            </a:r>
            <a:endParaRPr 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09600" y="2133599"/>
            <a:ext cx="3886200" cy="4027967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study of 420 Patients</a:t>
            </a:r>
          </a:p>
          <a:p>
            <a:r>
              <a:rPr lang="en-US" dirty="0" smtClean="0"/>
              <a:t>RTA        28%</a:t>
            </a:r>
          </a:p>
          <a:p>
            <a:r>
              <a:rPr lang="en-US" dirty="0" smtClean="0"/>
              <a:t>Sports     21%</a:t>
            </a:r>
          </a:p>
          <a:p>
            <a:r>
              <a:rPr lang="en-US" dirty="0" smtClean="0"/>
              <a:t>Alcohol   13% ?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800600" y="2133600"/>
            <a:ext cx="3886200" cy="3418367"/>
          </a:xfrm>
        </p:spPr>
        <p:txBody>
          <a:bodyPr/>
          <a:lstStyle/>
          <a:p>
            <a:r>
              <a:rPr lang="en-US" dirty="0" smtClean="0"/>
              <a:t>Condyle Fracture 43%</a:t>
            </a:r>
          </a:p>
          <a:p>
            <a:r>
              <a:rPr lang="en-US" dirty="0" smtClean="0"/>
              <a:t>Symphysis/Para  35%</a:t>
            </a:r>
            <a:endParaRPr lang="en-US" dirty="0"/>
          </a:p>
        </p:txBody>
      </p:sp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Level I trauma center AIIMS  (2007-2010 )                       </a:t>
            </a:r>
            <a:b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                                      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CTR2014)</a:t>
            </a:r>
            <a:endParaRPr lang="en-US" sz="49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2057400"/>
            <a:ext cx="3886200" cy="45720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542 Patients</a:t>
            </a:r>
          </a:p>
          <a:p>
            <a:r>
              <a:rPr lang="en-US" dirty="0" smtClean="0"/>
              <a:t>RTA            54.6%</a:t>
            </a:r>
          </a:p>
          <a:p>
            <a:r>
              <a:rPr lang="en-US" dirty="0" smtClean="0"/>
              <a:t>Fall            22.3%</a:t>
            </a:r>
          </a:p>
          <a:p>
            <a:r>
              <a:rPr lang="en-US" dirty="0" smtClean="0"/>
              <a:t>Fight          18.5%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2057400"/>
            <a:ext cx="3886200" cy="45720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Location</a:t>
            </a:r>
          </a:p>
          <a:p>
            <a:r>
              <a:rPr lang="en-US" sz="2800" dirty="0" smtClean="0"/>
              <a:t>Body          29.6%</a:t>
            </a:r>
          </a:p>
          <a:p>
            <a:r>
              <a:rPr lang="en-US" sz="2800" dirty="0" smtClean="0"/>
              <a:t>Angle         24.6%</a:t>
            </a:r>
          </a:p>
          <a:p>
            <a:r>
              <a:rPr lang="en-US" sz="2800" dirty="0" smtClean="0"/>
              <a:t>Ramus        19.5%</a:t>
            </a:r>
          </a:p>
          <a:p>
            <a:r>
              <a:rPr lang="en-US" sz="2800" dirty="0" err="1" smtClean="0"/>
              <a:t>Dento</a:t>
            </a:r>
            <a:r>
              <a:rPr lang="en-US" sz="2800" dirty="0" smtClean="0"/>
              <a:t> </a:t>
            </a:r>
            <a:r>
              <a:rPr lang="en-US" sz="2800" dirty="0" err="1" smtClean="0"/>
              <a:t>Alv</a:t>
            </a:r>
            <a:r>
              <a:rPr lang="en-US" sz="2800" dirty="0" smtClean="0"/>
              <a:t>   14.6%</a:t>
            </a:r>
          </a:p>
          <a:p>
            <a:r>
              <a:rPr lang="en-US" sz="2800" dirty="0" smtClean="0"/>
              <a:t>Symphysis  11%</a:t>
            </a:r>
          </a:p>
          <a:p>
            <a:r>
              <a:rPr lang="en-US" sz="2800" dirty="0" smtClean="0"/>
              <a:t>Condyle      0.8%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2143721029"/>
      </p:ext>
    </p:extLst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Death                30%</a:t>
            </a:r>
          </a:p>
          <a:p>
            <a:r>
              <a:rPr lang="en-US" sz="2000" dirty="0" smtClean="0"/>
              <a:t>Facial Injuries     50%</a:t>
            </a:r>
            <a:endParaRPr lang="en-US" sz="200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idx="1"/>
          </p:nvPr>
        </p:nvSpPr>
        <p:spPr/>
      </p:sp>
      <p:sp>
        <p:nvSpPr>
          <p:cNvPr id="8" name="Picture Placeholder 5"/>
          <p:cNvSpPr txBox="1">
            <a:spLocks/>
          </p:cNvSpPr>
          <p:nvPr/>
        </p:nvSpPr>
        <p:spPr>
          <a:xfrm>
            <a:off x="1547876" y="0"/>
            <a:ext cx="7583424" cy="4568952"/>
          </a:xfrm>
          <a:prstGeom prst="rect">
            <a:avLst/>
          </a:prstGeom>
          <a:solidFill>
            <a:schemeClr val="accent1">
              <a:tint val="40000"/>
            </a:schemeClr>
          </a:solidFill>
          <a:ln>
            <a:noFill/>
          </a:ln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176" y="136782"/>
            <a:ext cx="7236579" cy="4359018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1600200"/>
            <a:ext cx="2446269" cy="1829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1" y="5267325"/>
            <a:ext cx="297180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Helmet     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More than 80 percent of all motorcycle crashes result in injury or death to the motorcyclist.</a:t>
            </a:r>
          </a:p>
          <a:p>
            <a:r>
              <a:rPr lang="en-US" dirty="0" smtClean="0"/>
              <a:t>Per mile driven, a motorcyclist is 16 times more likely to die in a crash than an automobile driver. Wearing a motorcycle helmet reduces that risk by almost one-third (29 percent).</a:t>
            </a:r>
          </a:p>
          <a:p>
            <a:r>
              <a:rPr lang="en-US" dirty="0" smtClean="0"/>
              <a:t>Head injury is a leading cause of death in motor cycle crashes. Riders who </a:t>
            </a:r>
            <a:r>
              <a:rPr lang="en-US" dirty="0" err="1" smtClean="0"/>
              <a:t>don�t</a:t>
            </a:r>
            <a:r>
              <a:rPr lang="en-US" dirty="0" smtClean="0"/>
              <a:t> wear helmets and who experience a crash are 40 percent more likely to sustain a fatal head injury.</a:t>
            </a:r>
          </a:p>
          <a:p>
            <a:r>
              <a:rPr lang="en-US" dirty="0" smtClean="0"/>
              <a:t>A study of 900 motorcycle crashes (conducted by the University of Southern California) showed that wearing a helmet was the single most critical factor in preventing or reducing head and neck injuries among motorcycle drivers and passengers.</a:t>
            </a:r>
          </a:p>
          <a:p>
            <a:r>
              <a:rPr lang="en-US" dirty="0" smtClean="0"/>
              <a:t>From 1984 through 1995, helmets saved the lives of more than 7,400 motorcyclists. But more than 6,300 additional deaths could have been prevented if all riders had been wearing helmets.</a:t>
            </a:r>
          </a:p>
          <a:p>
            <a:endParaRPr lang="en-US" dirty="0"/>
          </a:p>
        </p:txBody>
      </p:sp>
      <p:pic>
        <p:nvPicPr>
          <p:cNvPr id="2050" name="Picture 2" descr="C:\Users\RKS\Desktop\wear h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-1"/>
            <a:ext cx="2362200" cy="149941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AIIMS study   </a:t>
            </a:r>
            <a:r>
              <a:rPr lang="en-US" sz="3600" dirty="0" smtClean="0"/>
              <a:t>2008</a:t>
            </a:r>
            <a:br>
              <a:rPr lang="en-US" sz="3600" dirty="0" smtClean="0"/>
            </a:br>
            <a:r>
              <a:rPr lang="en-US" sz="3600" dirty="0" smtClean="0"/>
              <a:t>                                              </a:t>
            </a:r>
            <a:r>
              <a:rPr lang="en-US" sz="3100" dirty="0" smtClean="0"/>
              <a:t>Kumar et al., 2008</a:t>
            </a:r>
            <a:br>
              <a:rPr lang="en-US" sz="3100" dirty="0" smtClean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531352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Two-wheeled vehicles largely dominates share is around 70%. </a:t>
            </a:r>
          </a:p>
          <a:p>
            <a:r>
              <a:rPr lang="en-US" dirty="0" smtClean="0"/>
              <a:t>RTA in Delhi  30%. </a:t>
            </a:r>
          </a:p>
          <a:p>
            <a:r>
              <a:rPr lang="en-US" dirty="0" smtClean="0"/>
              <a:t>Injuries to the head and main cause of death 60% </a:t>
            </a:r>
          </a:p>
          <a:p>
            <a:r>
              <a:rPr lang="en-US" dirty="0" smtClean="0"/>
              <a:t>of All India Institute of Medical Sciences’ (AIIMS) admissions —</a:t>
            </a:r>
          </a:p>
        </p:txBody>
      </p:sp>
      <p:pic>
        <p:nvPicPr>
          <p:cNvPr id="1026" name="Picture 2" descr="C:\Users\RKS\Desktop\-helme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0744" y="4343401"/>
            <a:ext cx="4025658" cy="1905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Chennai road fatalities</a:t>
            </a:r>
            <a:endParaRPr lang="en-US" dirty="0"/>
          </a:p>
        </p:txBody>
      </p:sp>
      <p:pic>
        <p:nvPicPr>
          <p:cNvPr id="2050" name="Picture 2" descr="C:\Users\RKS\Desktop\bac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6" y="0"/>
            <a:ext cx="3071814" cy="1328352"/>
          </a:xfrm>
          <a:prstGeom prst="rect">
            <a:avLst/>
          </a:prstGeom>
          <a:noFill/>
        </p:spPr>
      </p:pic>
      <p:pic>
        <p:nvPicPr>
          <p:cNvPr id="2051" name="Picture 3" descr="C:\Users\RKS\Desktop\download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676400"/>
            <a:ext cx="5969913" cy="2743200"/>
          </a:xfrm>
          <a:prstGeom prst="rect">
            <a:avLst/>
          </a:prstGeom>
          <a:noFill/>
        </p:spPr>
      </p:pic>
      <p:pic>
        <p:nvPicPr>
          <p:cNvPr id="2052" name="Picture 4" descr="C:\Users\RKS\Desktop\imag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3034" y="4495800"/>
            <a:ext cx="5263166" cy="209935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0"/>
            <a:ext cx="8153400" cy="1295400"/>
          </a:xfrm>
        </p:spPr>
        <p:txBody>
          <a:bodyPr/>
          <a:lstStyle/>
          <a:p>
            <a:r>
              <a:rPr lang="en-US" dirty="0" smtClean="0"/>
              <a:t>  Other factors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Accidents due to poor Vision  about 50%</a:t>
            </a:r>
          </a:p>
          <a:p>
            <a:r>
              <a:rPr lang="en-US" dirty="0" smtClean="0"/>
              <a:t>Adding other factors ( </a:t>
            </a:r>
            <a:r>
              <a:rPr lang="en-US" dirty="0" err="1" smtClean="0"/>
              <a:t>Mobile,Bad</a:t>
            </a:r>
            <a:r>
              <a:rPr lang="en-US" dirty="0" smtClean="0"/>
              <a:t> weather )                  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                            </a:t>
            </a:r>
          </a:p>
          <a:p>
            <a:endParaRPr lang="en-US" dirty="0" smtClean="0"/>
          </a:p>
          <a:p>
            <a:r>
              <a:rPr lang="en-US" dirty="0" smtClean="0"/>
              <a:t>                                      </a:t>
            </a:r>
          </a:p>
        </p:txBody>
      </p:sp>
      <p:pic>
        <p:nvPicPr>
          <p:cNvPr id="3074" name="Picture 2" descr="C:\Users\RKS\Desktop\article-0-06CBE1DF000005DC-228_233x4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6600" y="1"/>
            <a:ext cx="1143000" cy="1529930"/>
          </a:xfrm>
          <a:prstGeom prst="rect">
            <a:avLst/>
          </a:prstGeom>
          <a:noFill/>
        </p:spPr>
      </p:pic>
      <p:pic>
        <p:nvPicPr>
          <p:cNvPr id="10" name="Picture 6" descr="C:\Users\RKS\Desktop\mobi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2819400"/>
            <a:ext cx="3276600" cy="1905778"/>
          </a:xfrm>
          <a:prstGeom prst="rect">
            <a:avLst/>
          </a:prstGeom>
          <a:noFill/>
        </p:spPr>
      </p:pic>
      <p:pic>
        <p:nvPicPr>
          <p:cNvPr id="13" name="Picture 7" descr="C:\Users\RKS\Desktop\mis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4800600"/>
            <a:ext cx="3733800" cy="1828800"/>
          </a:xfrm>
          <a:prstGeom prst="rect">
            <a:avLst/>
          </a:prstGeom>
          <a:noFill/>
        </p:spPr>
      </p:pic>
      <p:pic>
        <p:nvPicPr>
          <p:cNvPr id="9" name="Picture 4" descr="C:\Users\RKS\Desktop\spee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5400" y="2667000"/>
            <a:ext cx="3352800" cy="2057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2701160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</a:t>
            </a:r>
            <a:r>
              <a:rPr lang="en-US" dirty="0" smtClean="0">
                <a:solidFill>
                  <a:srgbClr val="FF0000"/>
                </a:solidFill>
              </a:rPr>
              <a:t>ALCOHOL 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447800"/>
            <a:ext cx="8153400" cy="4495800"/>
          </a:xfrm>
        </p:spPr>
        <p:txBody>
          <a:bodyPr>
            <a:normAutofit fontScale="62500" lnSpcReduction="20000"/>
          </a:bodyPr>
          <a:lstStyle/>
          <a:p>
            <a:endParaRPr lang="en-US" dirty="0" smtClean="0"/>
          </a:p>
          <a:p>
            <a:r>
              <a:rPr lang="en-US" sz="3800" dirty="0" err="1" smtClean="0"/>
              <a:t>Assult</a:t>
            </a:r>
            <a:r>
              <a:rPr lang="en-US" sz="3800" dirty="0" smtClean="0"/>
              <a:t>  </a:t>
            </a:r>
            <a:r>
              <a:rPr lang="en-US" sz="3200" dirty="0" smtClean="0"/>
              <a:t>   55%   ( &gt;</a:t>
            </a:r>
            <a:r>
              <a:rPr lang="en-US" sz="4500" dirty="0" smtClean="0">
                <a:solidFill>
                  <a:srgbClr val="FF0000"/>
                </a:solidFill>
              </a:rPr>
              <a:t>100mg/dl</a:t>
            </a:r>
            <a:endParaRPr lang="en-US" sz="3200" dirty="0" smtClean="0">
              <a:solidFill>
                <a:srgbClr val="FF0000"/>
              </a:solidFill>
            </a:endParaRPr>
          </a:p>
          <a:p>
            <a:r>
              <a:rPr lang="en-US" sz="3200" dirty="0"/>
              <a:t> </a:t>
            </a:r>
            <a:r>
              <a:rPr lang="en-US" sz="3200" dirty="0" smtClean="0"/>
              <a:t>   </a:t>
            </a:r>
            <a:r>
              <a:rPr lang="en-US" sz="3800" dirty="0" smtClean="0"/>
              <a:t>Facial injuries   </a:t>
            </a:r>
            <a:r>
              <a:rPr lang="en-US" sz="3200" dirty="0" smtClean="0"/>
              <a:t>24%</a:t>
            </a:r>
          </a:p>
          <a:p>
            <a:r>
              <a:rPr lang="en-US" sz="3200" dirty="0" smtClean="0"/>
              <a:t>RTA       Alcohol &amp; or drug      </a:t>
            </a: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  </a:t>
            </a:r>
            <a:r>
              <a:rPr lang="en-US" sz="3200" dirty="0" err="1" smtClean="0">
                <a:solidFill>
                  <a:srgbClr val="FF0000"/>
                </a:solidFill>
              </a:rPr>
              <a:t>disproportionaly</a:t>
            </a:r>
            <a:r>
              <a:rPr lang="en-US" sz="3200" dirty="0" smtClean="0">
                <a:solidFill>
                  <a:srgbClr val="FF0000"/>
                </a:solidFill>
              </a:rPr>
              <a:t> intensification   </a:t>
            </a:r>
          </a:p>
          <a:p>
            <a:pPr>
              <a:buFontTx/>
              <a:buChar char="-"/>
            </a:pPr>
            <a:r>
              <a:rPr lang="en-US" sz="3200" dirty="0" smtClean="0">
                <a:solidFill>
                  <a:srgbClr val="FF0000"/>
                </a:solidFill>
              </a:rPr>
              <a:t>   of injury </a:t>
            </a:r>
          </a:p>
          <a:p>
            <a:pPr>
              <a:buFontTx/>
              <a:buChar char="-"/>
            </a:pPr>
            <a:endParaRPr lang="en-US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en-US" sz="4000" dirty="0" smtClean="0"/>
              <a:t>Speed- </a:t>
            </a:r>
            <a:r>
              <a:rPr lang="en-US" sz="4000" dirty="0"/>
              <a:t>( K=1/2 M</a:t>
            </a:r>
            <a:r>
              <a:rPr lang="en-US" sz="4000" dirty="0">
                <a:solidFill>
                  <a:srgbClr val="FF0000"/>
                </a:solidFill>
              </a:rPr>
              <a:t>V2</a:t>
            </a:r>
            <a:r>
              <a:rPr lang="en-US" sz="4000" dirty="0"/>
              <a:t>)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                           </a:t>
            </a:r>
          </a:p>
          <a:p>
            <a:pPr>
              <a:buFontTx/>
              <a:buChar char="-"/>
            </a:pPr>
            <a:endParaRPr lang="en-US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en-US" sz="3200" dirty="0" smtClean="0">
                <a:solidFill>
                  <a:srgbClr val="FF0000"/>
                </a:solidFill>
              </a:rPr>
              <a:t>   seriousness of injury sustained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Up Arrow 3"/>
          <p:cNvSpPr/>
          <p:nvPr/>
        </p:nvSpPr>
        <p:spPr>
          <a:xfrm>
            <a:off x="675416" y="3704130"/>
            <a:ext cx="228600" cy="6858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685800" y="4876800"/>
            <a:ext cx="218438" cy="419100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75" y="1732722"/>
            <a:ext cx="3306059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82827"/>
            <a:ext cx="2133600" cy="1025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76" y="3886200"/>
            <a:ext cx="3306059" cy="2628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77329120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 UP Tops Road fatalities ( 83949)                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7" name="Picture 3" descr="C:\Users\RKS\Desktop\rksingh15\IMG_20150608_15001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871245" y="2291557"/>
            <a:ext cx="3592513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Content Placeholder 2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914400" y="1870696"/>
            <a:ext cx="3397956" cy="3991402"/>
          </a:xfrm>
          <a:prstGeom prst="rect">
            <a:avLst/>
          </a:prstGeom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</a:rPr>
              <a:t>Urban Interpersonal violence    </a:t>
            </a:r>
            <a:endParaRPr lang="en-IN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 ESSENCE" pitchFamily="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Reduced incidence of condylar fracture</a:t>
            </a:r>
          </a:p>
          <a:p>
            <a:r>
              <a:rPr lang="en-US" dirty="0" smtClean="0"/>
              <a:t>Increased Body Fracture</a:t>
            </a:r>
          </a:p>
          <a:p>
            <a:endParaRPr lang="en-US" dirty="0" smtClean="0"/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 Ellis, Moos and El Attar       1985</a:t>
            </a:r>
          </a:p>
          <a:p>
            <a:pPr>
              <a:buFont typeface="Wingdings" pitchFamily="2" charset="2"/>
              <a:buChar char="v"/>
            </a:pPr>
            <a:r>
              <a:rPr lang="en-US" dirty="0" err="1" smtClean="0"/>
              <a:t>Busuito</a:t>
            </a:r>
            <a:r>
              <a:rPr lang="en-US" dirty="0" smtClean="0"/>
              <a:t>, Smith &amp; Robson        1986</a:t>
            </a:r>
          </a:p>
          <a:p>
            <a:pPr>
              <a:buFont typeface="Wingdings" pitchFamily="2" charset="2"/>
              <a:buChar char="v"/>
            </a:pPr>
            <a:endParaRPr lang="en-IN" dirty="0"/>
          </a:p>
        </p:txBody>
      </p:sp>
      <p:sp>
        <p:nvSpPr>
          <p:cNvPr id="6" name="Up Arrow 5"/>
          <p:cNvSpPr/>
          <p:nvPr/>
        </p:nvSpPr>
        <p:spPr>
          <a:xfrm>
            <a:off x="5181600" y="2209800"/>
            <a:ext cx="304800" cy="5334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 flipH="1">
            <a:off x="7391400" y="1676400"/>
            <a:ext cx="304800" cy="45720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Up Arrow 7"/>
          <p:cNvSpPr/>
          <p:nvPr/>
        </p:nvSpPr>
        <p:spPr>
          <a:xfrm>
            <a:off x="7848600" y="381000"/>
            <a:ext cx="304800" cy="7620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 descr="C:\Users\RKS\Desktop\clexmpic\fracture MNew Folder\Checklist-Establishing-a-Workplace-Violence-Plan_image.jpg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4267200"/>
            <a:ext cx="2655907" cy="2276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250591110"/>
      </p:ext>
    </p:extLst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Not consistent within all groups and hospitals</a:t>
            </a:r>
          </a:p>
          <a:p>
            <a:r>
              <a:rPr lang="en-US" dirty="0" smtClean="0"/>
              <a:t>Location and community demographics</a:t>
            </a:r>
          </a:p>
          <a:p>
            <a:r>
              <a:rPr lang="en-US" dirty="0" smtClean="0"/>
              <a:t>Trauma reported from industrial urban- Altercations</a:t>
            </a:r>
          </a:p>
          <a:p>
            <a:r>
              <a:rPr lang="en-US" dirty="0" smtClean="0"/>
              <a:t>Rural setting-  RTA</a:t>
            </a:r>
          </a:p>
          <a:p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3581400"/>
            <a:ext cx="4343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0"/>
            <a:ext cx="92964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</a:rPr>
              <a:t>The Teeth</a:t>
            </a:r>
            <a:endParaRPr lang="en-IN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 ESSENCE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en-US" dirty="0" smtClean="0"/>
              <a:t>Relative area of weakness &amp; potential source of infection</a:t>
            </a:r>
          </a:p>
          <a:p>
            <a:r>
              <a:rPr lang="en-US" dirty="0" smtClean="0"/>
              <a:t>If tooth in # line</a:t>
            </a:r>
          </a:p>
          <a:p>
            <a:pPr>
              <a:buFont typeface="Courier New" pitchFamily="49" charset="0"/>
              <a:buChar char="o"/>
            </a:pPr>
            <a:r>
              <a:rPr lang="en-US" dirty="0" smtClean="0"/>
              <a:t>      compound #</a:t>
            </a:r>
          </a:p>
          <a:p>
            <a:pPr>
              <a:buFont typeface="Courier New" pitchFamily="49" charset="0"/>
              <a:buChar char="o"/>
            </a:pPr>
            <a:r>
              <a:rPr lang="en-US" dirty="0" smtClean="0"/>
              <a:t>     if devitalize- potential source of infn</a:t>
            </a:r>
          </a:p>
          <a:p>
            <a:pPr>
              <a:buFont typeface="Courier New" pitchFamily="49" charset="0"/>
              <a:buChar char="o"/>
            </a:pPr>
            <a:r>
              <a:rPr lang="en-US" dirty="0" smtClean="0"/>
              <a:t>      hampers healing process</a:t>
            </a:r>
          </a:p>
          <a:p>
            <a:pPr>
              <a:buFont typeface="Courier New" pitchFamily="49" charset="0"/>
              <a:buChar char="o"/>
            </a:pPr>
            <a:endParaRPr lang="en-US" dirty="0" smtClean="0"/>
          </a:p>
        </p:txBody>
      </p:sp>
      <p:pic>
        <p:nvPicPr>
          <p:cNvPr id="6" name="Picture 2" descr="C:\Users\RKS\Desktop\813381709144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4191000"/>
            <a:ext cx="3254038" cy="243203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/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>TOOTH IN FRACTURE LINE  REMOVE/ RETAIN  ?</a:t>
            </a:r>
            <a:r>
              <a:rPr lang="en-IN" sz="3200" dirty="0" smtClean="0">
                <a:solidFill>
                  <a:srgbClr val="FF0000"/>
                </a:solidFill>
              </a:rPr>
              <a:t/>
            </a:r>
            <a:br>
              <a:rPr lang="en-IN" sz="3200" dirty="0" smtClean="0">
                <a:solidFill>
                  <a:srgbClr val="FF0000"/>
                </a:solidFill>
              </a:rPr>
            </a:br>
            <a:endParaRPr lang="en-US" sz="3200" dirty="0"/>
          </a:p>
        </p:txBody>
      </p:sp>
      <p:pic>
        <p:nvPicPr>
          <p:cNvPr id="1026" name="Picture 2" descr="C:\Users\RKS\Desktop\rksingh15\Lectppt16\tooth in #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37416" y="2286000"/>
            <a:ext cx="4218858" cy="2895600"/>
          </a:xfrm>
          <a:prstGeom prst="rect">
            <a:avLst/>
          </a:prstGeom>
          <a:noFill/>
        </p:spPr>
      </p:pic>
      <p:pic>
        <p:nvPicPr>
          <p:cNvPr id="1029" name="Picture 5" descr="C:\Users\RKS\Desktop\rksingh15\Lectppt16\33746tn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105400" y="2286000"/>
            <a:ext cx="3492500" cy="2819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TOOTH IN FRACTURE LINE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C:\Users\RKS\Desktop\rksingh15\Lectppt16\images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1752600"/>
            <a:ext cx="41148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C:\Users\RKS\Desktop\rksingh15\Lectppt16\Mandibular fx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657600" y="4343400"/>
            <a:ext cx="523875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8200" y="3581400"/>
            <a:ext cx="4298950" cy="3086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RKS\Desktop\rksingh15\Lectppt16\91_D_AN12_p120_L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28600" y="1676400"/>
            <a:ext cx="4320539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610600" cy="9906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</a:rPr>
              <a:t>2-Muscle &amp; their attachments </a:t>
            </a:r>
            <a:endParaRPr lang="en-IN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 ESSENCE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981200"/>
            <a:ext cx="8153400" cy="4495800"/>
          </a:xfrm>
        </p:spPr>
        <p:txBody>
          <a:bodyPr/>
          <a:lstStyle/>
          <a:p>
            <a:r>
              <a:rPr lang="en-US" dirty="0" smtClean="0"/>
              <a:t>Periosteum of mandible is stout and </a:t>
            </a:r>
            <a:r>
              <a:rPr lang="en-US" dirty="0" err="1" smtClean="0"/>
              <a:t>unyeilding</a:t>
            </a:r>
            <a:endParaRPr lang="en-US" dirty="0" smtClean="0"/>
          </a:p>
          <a:p>
            <a:r>
              <a:rPr lang="en-US" dirty="0" smtClean="0"/>
              <a:t>No displacement of fragments unless </a:t>
            </a:r>
            <a:r>
              <a:rPr lang="en-US" dirty="0" err="1" smtClean="0"/>
              <a:t>periosteum</a:t>
            </a:r>
            <a:r>
              <a:rPr lang="en-US" dirty="0" smtClean="0"/>
              <a:t> detach from bone</a:t>
            </a:r>
          </a:p>
          <a:p>
            <a:r>
              <a:rPr lang="en-US" dirty="0" smtClean="0"/>
              <a:t>Detached fragments pulled by – Attached muscle </a:t>
            </a:r>
          </a:p>
          <a:p>
            <a:pPr>
              <a:buNone/>
            </a:pPr>
            <a:r>
              <a:rPr lang="en-US" dirty="0" smtClean="0"/>
              <a:t>   </a:t>
            </a:r>
          </a:p>
          <a:p>
            <a:r>
              <a:rPr lang="en-US" dirty="0" smtClean="0"/>
              <a:t>Displacement of fractured  fragment depends upon the attached  muscles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IN" dirty="0"/>
          </a:p>
        </p:txBody>
      </p:sp>
      <p:pic>
        <p:nvPicPr>
          <p:cNvPr id="1026" name="Picture 2" descr="C:\Users\RKSingh\Desktop\photo\IMG-20140920-WA0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228600"/>
            <a:ext cx="2302933" cy="10363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29200" y="2362200"/>
            <a:ext cx="3124200" cy="2783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2362200"/>
            <a:ext cx="3112061" cy="266712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Muscle attachments</a:t>
            </a:r>
            <a:endParaRPr lang="en-IN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F:\clexmpic\muscle of mst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828800"/>
            <a:ext cx="6223379" cy="4495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304800" y="1828800"/>
            <a:ext cx="2590800" cy="43434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Temporalis M</a:t>
            </a:r>
          </a:p>
          <a:p>
            <a:r>
              <a:rPr lang="en-US" sz="2000" dirty="0" smtClean="0"/>
              <a:t>Lateral Pterygoid M</a:t>
            </a:r>
          </a:p>
          <a:p>
            <a:r>
              <a:rPr lang="en-US" sz="2000" dirty="0" smtClean="0"/>
              <a:t>Medial pterygoid M</a:t>
            </a:r>
          </a:p>
          <a:p>
            <a:r>
              <a:rPr lang="en-US" sz="2000" dirty="0" err="1" smtClean="0"/>
              <a:t>Supr</a:t>
            </a:r>
            <a:r>
              <a:rPr lang="en-US" sz="2000" dirty="0" smtClean="0"/>
              <a:t> constrictor M</a:t>
            </a:r>
          </a:p>
          <a:p>
            <a:r>
              <a:rPr lang="en-US" sz="2000" dirty="0" smtClean="0"/>
              <a:t>Mylohyoid M</a:t>
            </a:r>
          </a:p>
          <a:p>
            <a:r>
              <a:rPr lang="en-US" sz="2000" dirty="0" err="1" smtClean="0"/>
              <a:t>Genohyoid,Genioglossus</a:t>
            </a:r>
            <a:r>
              <a:rPr lang="en-US" sz="2000" dirty="0" smtClean="0"/>
              <a:t> M</a:t>
            </a:r>
          </a:p>
          <a:p>
            <a:r>
              <a:rPr lang="en-US" sz="2000" dirty="0" smtClean="0"/>
              <a:t>Anterior belly of Diagastric M</a:t>
            </a:r>
            <a:endParaRPr lang="en-IN" sz="2000" dirty="0"/>
          </a:p>
        </p:txBody>
      </p:sp>
      <p:pic>
        <p:nvPicPr>
          <p:cNvPr id="5122" name="Picture 2" descr="C:\Users\RKSingh\Desktop\IMG_20140922_22013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48000" y="1752600"/>
            <a:ext cx="5893964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ESSENCE" pitchFamily="2" charset="0"/>
              </a:rPr>
              <a:t>Muscular Attachment</a:t>
            </a:r>
            <a:endParaRPr lang="en-IN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 ESSENCE" pitchFamily="2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  <a:cs typeface="Arial" pitchFamily="34" charset="0"/>
              </a:rPr>
              <a:t> 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  <a:cs typeface="Arial" pitchFamily="34" charset="0"/>
              </a:rPr>
              <a:t>Masster  &amp;  Medial Pterygoid Muscle</a:t>
            </a:r>
            <a:endParaRPr lang="en-IN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 ESSENCE" pitchFamily="2" charset="0"/>
              <a:cs typeface="Arial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 descr="F: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2133600"/>
            <a:ext cx="3352800" cy="3639396"/>
          </a:xfrm>
          <a:prstGeom prst="rect">
            <a:avLst/>
          </a:prstGeom>
          <a:noFill/>
        </p:spPr>
      </p:pic>
      <p:pic>
        <p:nvPicPr>
          <p:cNvPr id="2050" name="Picture 2" descr="F:\clexmpic\THE-MASSETER-MUSCLE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73717" y="1752600"/>
            <a:ext cx="4322083" cy="4267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</a:rPr>
              <a:t>Classified-View &amp; fracture line direction</a:t>
            </a:r>
            <a:endParaRPr lang="en-IN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 ESSENCE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981200"/>
            <a:ext cx="8153400" cy="4495800"/>
          </a:xfrm>
        </p:spPr>
        <p:txBody>
          <a:bodyPr/>
          <a:lstStyle/>
          <a:p>
            <a:r>
              <a:rPr lang="en-US" sz="2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Direction of  fracture line  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resists muscle pull</a:t>
            </a:r>
          </a:p>
          <a:p>
            <a:r>
              <a:rPr lang="en-US" dirty="0" smtClean="0"/>
              <a:t>Vertical direction –( View) </a:t>
            </a:r>
          </a:p>
          <a:p>
            <a:r>
              <a:rPr lang="en-US" dirty="0" smtClean="0"/>
              <a:t>   V favorable</a:t>
            </a:r>
          </a:p>
          <a:p>
            <a:r>
              <a:rPr lang="en-US" dirty="0" smtClean="0"/>
              <a:t>  V unfavorable</a:t>
            </a:r>
          </a:p>
          <a:p>
            <a:r>
              <a:rPr lang="en-US" dirty="0" smtClean="0"/>
              <a:t>View horizontal direction</a:t>
            </a:r>
          </a:p>
          <a:p>
            <a:r>
              <a:rPr lang="en-US" dirty="0" smtClean="0"/>
              <a:t>  H favorable </a:t>
            </a:r>
          </a:p>
          <a:p>
            <a:r>
              <a:rPr lang="en-US" dirty="0" smtClean="0"/>
              <a:t>  H unfavorable</a:t>
            </a:r>
            <a:endParaRPr lang="en-IN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</a:rPr>
              <a:t>Vertically </a:t>
            </a:r>
            <a:r>
              <a:rPr lang="en-US" sz="4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</a:rPr>
              <a:t>favourable</a:t>
            </a:r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</a:rPr>
              <a:t> &amp; </a:t>
            </a:r>
            <a:r>
              <a:rPr lang="en-US" sz="4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</a:rPr>
              <a:t>Unfavourble</a:t>
            </a:r>
            <a:endParaRPr lang="en-IN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 ESSENCE" pitchFamily="2" charset="0"/>
            </a:endParaRPr>
          </a:p>
        </p:txBody>
      </p:sp>
      <p:pic>
        <p:nvPicPr>
          <p:cNvPr id="5" name="Picture 2" descr="C:\Users\RKSingh\Desktop\IMG_20140922_20520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0"/>
            <a:ext cx="9148670" cy="533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153400" cy="990600"/>
          </a:xfrm>
        </p:spPr>
        <p:txBody>
          <a:bodyPr>
            <a:normAutofit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</a:rPr>
              <a:t>Muscle pull &amp; view in Horizontal direction </a:t>
            </a:r>
            <a:endParaRPr lang="en-IN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 ESSENCE" pitchFamily="2" charset="0"/>
            </a:endParaRPr>
          </a:p>
        </p:txBody>
      </p:sp>
      <p:pic>
        <p:nvPicPr>
          <p:cNvPr id="4" name="Picture 6" descr="C:\Users\RKSingh\Desktop\photo\fracture MNew Folder\angle unfa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2133600"/>
            <a:ext cx="8314266" cy="31813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</a:rPr>
              <a:t>HF &amp; HUF facture</a:t>
            </a:r>
            <a:endParaRPr lang="en-IN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 ESSENCE" pitchFamily="2" charset="0"/>
            </a:endParaRPr>
          </a:p>
        </p:txBody>
      </p:sp>
      <p:pic>
        <p:nvPicPr>
          <p:cNvPr id="4098" name="Picture 2" descr="C:\Users\RKSingh\Desktop\IMG_20140922_20584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lum bright="-3000" contrast="18000"/>
          </a:blip>
          <a:srcRect/>
          <a:stretch>
            <a:fillRect/>
          </a:stretch>
        </p:blipFill>
        <p:spPr bwMode="auto">
          <a:xfrm>
            <a:off x="0" y="1447800"/>
            <a:ext cx="9144000" cy="51744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</a:rPr>
              <a:t>Favorable fracture Line- V/H</a:t>
            </a:r>
            <a:endParaRPr lang="en-IN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 ESSENCE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fragments easy to stabilize</a:t>
            </a:r>
          </a:p>
          <a:p>
            <a:r>
              <a:rPr lang="en-US" dirty="0" smtClean="0"/>
              <a:t>If tooth in posterior fragment – prevents gross dis</a:t>
            </a:r>
          </a:p>
          <a:p>
            <a:pPr marL="0" indent="0">
              <a:buNone/>
            </a:pPr>
            <a:r>
              <a:rPr lang="en-US" dirty="0" smtClean="0"/>
              <a:t>   placement of </a:t>
            </a:r>
            <a:r>
              <a:rPr lang="en-US" dirty="0" err="1" smtClean="0"/>
              <a:t>postr</a:t>
            </a:r>
            <a:r>
              <a:rPr lang="en-US" dirty="0" smtClean="0"/>
              <a:t> fragment in upward direction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IN" dirty="0"/>
          </a:p>
        </p:txBody>
      </p:sp>
      <p:pic>
        <p:nvPicPr>
          <p:cNvPr id="4" name="Picture 2" descr="C:\Users\RKS\Desktop\IMG_20150719_204313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3429000"/>
            <a:ext cx="3973574" cy="29319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ESSENCE" pitchFamily="2" charset="0"/>
              </a:rPr>
              <a:t> Angle region</a:t>
            </a:r>
            <a:endParaRPr lang="en-IN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 ESSENCE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Influenced by</a:t>
            </a:r>
          </a:p>
          <a:p>
            <a:r>
              <a:rPr lang="en-US" dirty="0" smtClean="0"/>
              <a:t> Medial pterygoid –massteric sling ( medial pterygoid is stronger component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                           </a:t>
            </a:r>
            <a:endParaRPr lang="en-IN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50472" y="2971800"/>
            <a:ext cx="3393528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153400" cy="86995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</a:rPr>
              <a:t>Displaced  fracture</a:t>
            </a:r>
            <a:endParaRPr lang="en-IN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 ESSENCE" pitchFamily="2" charset="0"/>
            </a:endParaRPr>
          </a:p>
        </p:txBody>
      </p:sp>
      <p:pic>
        <p:nvPicPr>
          <p:cNvPr id="2050" name="Picture 2" descr="C:\Users\RKSingh\Desktop\rksingh per\clinical pict\Picture 00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09600" y="2522433"/>
            <a:ext cx="3886200" cy="3413334"/>
          </a:xfrm>
          <a:prstGeom prst="rect">
            <a:avLst/>
          </a:prstGeom>
          <a:noFill/>
        </p:spPr>
      </p:pic>
      <p:sp>
        <p:nvSpPr>
          <p:cNvPr id="5" name="Text Placeholder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Inwards &amp; upwards displacement</a:t>
            </a:r>
            <a:endParaRPr lang="en-IN" dirty="0"/>
          </a:p>
        </p:txBody>
      </p:sp>
      <p:pic>
        <p:nvPicPr>
          <p:cNvPr id="2051" name="Picture 3" descr="C:\Users\RKSingh\Desktop\rksingh per\clinical pict\Picture 03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438400"/>
            <a:ext cx="3657600" cy="3581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Importance of Facial injury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Soft tissue &amp; bone- </a:t>
            </a:r>
            <a:r>
              <a:rPr lang="en-US" dirty="0" err="1" smtClean="0"/>
              <a:t>antr</a:t>
            </a:r>
            <a:r>
              <a:rPr lang="en-US" dirty="0" smtClean="0"/>
              <a:t> protection to cranium</a:t>
            </a:r>
          </a:p>
          <a:p>
            <a:r>
              <a:rPr lang="en-US" dirty="0" smtClean="0"/>
              <a:t>Face appearance- Look </a:t>
            </a:r>
          </a:p>
          <a:p>
            <a:r>
              <a:rPr lang="en-US" dirty="0" smtClean="0"/>
              <a:t>Whole </a:t>
            </a:r>
            <a:r>
              <a:rPr lang="en-US" dirty="0" err="1" smtClean="0"/>
              <a:t>antr</a:t>
            </a:r>
            <a:r>
              <a:rPr lang="en-US" dirty="0" smtClean="0"/>
              <a:t> region with functions of daily life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- Sight ,</a:t>
            </a:r>
            <a:r>
              <a:rPr lang="en-US" dirty="0" err="1" smtClean="0"/>
              <a:t>smell,eating,breathing</a:t>
            </a:r>
            <a:r>
              <a:rPr lang="en-US" dirty="0" smtClean="0"/>
              <a:t> &amp; Talking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200" dirty="0" smtClean="0">
                <a:solidFill>
                  <a:srgbClr val="C00000"/>
                </a:solidFill>
              </a:rPr>
              <a:t>Any significant impairment – Life style &amp; Quality of Life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526931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228600"/>
            <a:ext cx="8153400" cy="869950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</a:rPr>
              <a:t>Body fracture</a:t>
            </a:r>
            <a:endParaRPr lang="en-IN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 ESSENCE" pitchFamily="2" charset="0"/>
            </a:endParaRPr>
          </a:p>
        </p:txBody>
      </p:sp>
      <p:pic>
        <p:nvPicPr>
          <p:cNvPr id="1026" name="Picture 2" descr="F:\muscle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 bwMode="auto">
          <a:xfrm rot="5400000">
            <a:off x="4365552" y="1762621"/>
            <a:ext cx="4178865" cy="4311227"/>
          </a:xfrm>
          <a:prstGeom prst="rect">
            <a:avLst/>
          </a:prstGeom>
          <a:noFill/>
        </p:spPr>
      </p:pic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8229600" y="5486400"/>
            <a:ext cx="457200" cy="533400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124200" cy="4114800"/>
          </a:xfrm>
        </p:spPr>
        <p:txBody>
          <a:bodyPr/>
          <a:lstStyle/>
          <a:p>
            <a:r>
              <a:rPr lang="en-US" dirty="0" smtClean="0"/>
              <a:t>Muscles</a:t>
            </a:r>
          </a:p>
          <a:p>
            <a:endParaRPr lang="en-US" dirty="0" smtClean="0"/>
          </a:p>
          <a:p>
            <a:r>
              <a:rPr lang="en-US" dirty="0" smtClean="0"/>
              <a:t>Mylohyoid M</a:t>
            </a:r>
          </a:p>
          <a:p>
            <a:r>
              <a:rPr lang="en-US" dirty="0" smtClean="0"/>
              <a:t>Medial pterygoid M</a:t>
            </a:r>
          </a:p>
          <a:p>
            <a:r>
              <a:rPr lang="en-US" dirty="0" err="1" smtClean="0"/>
              <a:t>Antr</a:t>
            </a:r>
            <a:r>
              <a:rPr lang="en-US" dirty="0" smtClean="0"/>
              <a:t> belly of Diagastric M</a:t>
            </a:r>
            <a:endParaRPr lang="en-IN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8001000" y="1752600"/>
            <a:ext cx="685800" cy="381000"/>
          </a:xfrm>
        </p:spPr>
        <p:txBody>
          <a:bodyPr>
            <a:normAutofit lnSpcReduction="10000"/>
          </a:bodyPr>
          <a:lstStyle/>
          <a:p>
            <a:endParaRPr lang="en-IN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304800"/>
            <a:ext cx="9448800" cy="9906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</a:rPr>
              <a:t>Symphesis and Para symphysis fracture</a:t>
            </a:r>
            <a:endParaRPr lang="en-IN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 ESSENCE" pitchFamily="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0" y="1752600"/>
            <a:ext cx="3886200" cy="4572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Mylohyoid M</a:t>
            </a:r>
          </a:p>
          <a:p>
            <a:endParaRPr lang="en-US" sz="2400" dirty="0" smtClean="0"/>
          </a:p>
          <a:p>
            <a:r>
              <a:rPr lang="en-US" sz="2400" dirty="0" smtClean="0"/>
              <a:t>Geniohyoid M</a:t>
            </a:r>
          </a:p>
          <a:p>
            <a:endParaRPr lang="en-US" sz="2400" dirty="0" smtClean="0"/>
          </a:p>
          <a:p>
            <a:r>
              <a:rPr lang="en-US" sz="2400" dirty="0" smtClean="0"/>
              <a:t>Genioglossus M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Antr</a:t>
            </a:r>
            <a:r>
              <a:rPr lang="en-US" sz="2400" dirty="0" smtClean="0"/>
              <a:t> belly of Diagastric M</a:t>
            </a:r>
            <a:endParaRPr lang="en-IN" sz="2400" dirty="0"/>
          </a:p>
        </p:txBody>
      </p:sp>
      <p:pic>
        <p:nvPicPr>
          <p:cNvPr id="9" name="Picture 2" descr="F:\F66124-8-f252SubMandGlnd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 bwMode="auto">
          <a:xfrm>
            <a:off x="4267200" y="2286000"/>
            <a:ext cx="4419600" cy="3505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915400" cy="9906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</a:rPr>
              <a:t>Muscles attached in symphyseal region</a:t>
            </a:r>
            <a:endParaRPr lang="en-IN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 ESSENCE" pitchFamily="2" charset="0"/>
            </a:endParaRPr>
          </a:p>
        </p:txBody>
      </p:sp>
      <p:pic>
        <p:nvPicPr>
          <p:cNvPr id="7" name="Picture 2" descr="F:\F66124-8-f252SubMandGlnd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609600" y="1752600"/>
            <a:ext cx="3581400" cy="3276600"/>
          </a:xfrm>
          <a:prstGeom prst="rect">
            <a:avLst/>
          </a:prstGeom>
          <a:noFill/>
        </p:spPr>
      </p:pic>
      <p:pic>
        <p:nvPicPr>
          <p:cNvPr id="3075" name="Picture 3" descr="C:\Users\RKSingh\Desktop\IMG_20140924_14493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53000" y="1981200"/>
            <a:ext cx="3582072" cy="3276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</a:rPr>
              <a:t>Genial tubercle</a:t>
            </a:r>
            <a:endParaRPr lang="en-IN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 ESSENCE" pitchFamily="2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Geniolgossus</a:t>
            </a:r>
          </a:p>
          <a:p>
            <a:endParaRPr lang="en-US" dirty="0" smtClean="0"/>
          </a:p>
          <a:p>
            <a:r>
              <a:rPr lang="en-US" dirty="0" err="1" smtClean="0"/>
              <a:t>Geniohyoid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C:\Users\RKS\Desktop\rksingh15\picha\geniohyoi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1676400"/>
            <a:ext cx="3429000" cy="3666027"/>
          </a:xfrm>
          <a:prstGeom prst="rect">
            <a:avLst/>
          </a:prstGeom>
          <a:noFill/>
        </p:spPr>
      </p:pic>
      <p:sp>
        <p:nvSpPr>
          <p:cNvPr id="9" name="Content Placeholder 8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765699" cy="374443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" name="Picture 3" descr="C:\Users\RKS\Desktop\rksingh15\picha\tong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676400" y="3810000"/>
            <a:ext cx="2362200" cy="21653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3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3050"/>
            <a:ext cx="8991600" cy="869950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</a:rPr>
              <a:t>Symphyseal &amp; Para symphyseal fracture</a:t>
            </a:r>
            <a:endParaRPr lang="en-IN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 ESSENCE" pitchFamily="2" charset="0"/>
            </a:endParaRPr>
          </a:p>
        </p:txBody>
      </p:sp>
      <p:pic>
        <p:nvPicPr>
          <p:cNvPr id="5122" name="Picture 2" descr="C:\Users\RKSingh\Desktop\IMG_20140922_20524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876800" y="1828800"/>
            <a:ext cx="3691312" cy="4191000"/>
          </a:xfrm>
          <a:prstGeom prst="rect">
            <a:avLst/>
          </a:prstGeom>
          <a:noFill/>
        </p:spPr>
      </p:pic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5638800"/>
            <a:ext cx="1295400" cy="381000"/>
          </a:xfrm>
        </p:spPr>
        <p:txBody>
          <a:bodyPr>
            <a:normAutofit fontScale="77500" lnSpcReduction="20000"/>
          </a:bodyPr>
          <a:lstStyle/>
          <a:p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4343400"/>
          </a:xfrm>
        </p:spPr>
        <p:txBody>
          <a:bodyPr/>
          <a:lstStyle/>
          <a:p>
            <a:r>
              <a:rPr lang="en-US" dirty="0" smtClean="0"/>
              <a:t>Midline fracture- no displacement</a:t>
            </a:r>
          </a:p>
          <a:p>
            <a:r>
              <a:rPr lang="en-US" dirty="0" smtClean="0"/>
              <a:t>Geniohyoid &amp; </a:t>
            </a:r>
            <a:r>
              <a:rPr lang="en-US" dirty="0" err="1" smtClean="0"/>
              <a:t>mylohyoid</a:t>
            </a:r>
            <a:r>
              <a:rPr lang="en-US" dirty="0" smtClean="0"/>
              <a:t> M And </a:t>
            </a:r>
            <a:r>
              <a:rPr lang="en-US" dirty="0" err="1" smtClean="0"/>
              <a:t>antr</a:t>
            </a:r>
            <a:r>
              <a:rPr lang="en-US" dirty="0" smtClean="0"/>
              <a:t> belly of Diagastric- in both side balanced</a:t>
            </a:r>
          </a:p>
          <a:p>
            <a:r>
              <a:rPr lang="en-US" dirty="0" smtClean="0"/>
              <a:t>Oblique </a:t>
            </a:r>
            <a:r>
              <a:rPr lang="en-US" dirty="0" err="1" smtClean="0"/>
              <a:t>sf</a:t>
            </a:r>
            <a:r>
              <a:rPr lang="en-US" dirty="0" smtClean="0"/>
              <a:t> </a:t>
            </a:r>
            <a:r>
              <a:rPr lang="en-US" dirty="0" err="1" smtClean="0"/>
              <a:t>parasymphysis</a:t>
            </a:r>
            <a:r>
              <a:rPr lang="en-US" dirty="0" smtClean="0"/>
              <a:t> #-forces unequal due to pull of </a:t>
            </a:r>
            <a:r>
              <a:rPr lang="en-US" dirty="0" err="1" smtClean="0"/>
              <a:t>genoihyoid</a:t>
            </a:r>
            <a:r>
              <a:rPr lang="en-US" dirty="0" smtClean="0"/>
              <a:t> </a:t>
            </a:r>
            <a:r>
              <a:rPr lang="en-US" dirty="0" err="1" smtClean="0"/>
              <a:t>Genioglodssus</a:t>
            </a:r>
            <a:r>
              <a:rPr lang="en-US" dirty="0" smtClean="0"/>
              <a:t> and </a:t>
            </a:r>
            <a:r>
              <a:rPr lang="en-US" dirty="0" err="1" smtClean="0"/>
              <a:t>mylohyoid</a:t>
            </a:r>
            <a:r>
              <a:rPr lang="en-US" dirty="0" smtClean="0"/>
              <a:t> one side pulls the fragment –inwards &amp; downwards</a:t>
            </a:r>
          </a:p>
          <a:p>
            <a:r>
              <a:rPr lang="en-US" dirty="0" smtClean="0"/>
              <a:t>Resulting- </a:t>
            </a:r>
            <a:r>
              <a:rPr lang="en-US" dirty="0" err="1" smtClean="0"/>
              <a:t>collaspse</a:t>
            </a:r>
            <a:r>
              <a:rPr lang="en-US" dirty="0" smtClean="0"/>
              <a:t> of arch</a:t>
            </a: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fracture MNew Folder\IMG-20140914-WA0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52600" y="381000"/>
            <a:ext cx="10896600" cy="6172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</a:rPr>
              <a:t>Oblique surface-fracture displacement</a:t>
            </a:r>
            <a:endParaRPr lang="en-IN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 ESSENCE" pitchFamily="2" charset="0"/>
            </a:endParaRPr>
          </a:p>
        </p:txBody>
      </p:sp>
      <p:pic>
        <p:nvPicPr>
          <p:cNvPr id="1026" name="Picture 2" descr="C:\Users\RKSingh\Desktop\photo\DSCN649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95400"/>
            <a:ext cx="8686800" cy="5562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</a:rPr>
              <a:t>Bilateral </a:t>
            </a:r>
            <a:r>
              <a:rPr lang="en-US" sz="4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</a:rPr>
              <a:t>parasymphyseal</a:t>
            </a:r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</a:rPr>
              <a:t> fracture</a:t>
            </a:r>
            <a:endParaRPr lang="en-IN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 ESSENCE" pitchFamily="2" charset="0"/>
            </a:endParaRPr>
          </a:p>
        </p:txBody>
      </p:sp>
      <p:pic>
        <p:nvPicPr>
          <p:cNvPr id="6146" name="Picture 2" descr="C:\Users\RKSingh\Desktop\IMG_20140922_20531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191000" y="1905000"/>
            <a:ext cx="4677833" cy="4953000"/>
          </a:xfrm>
          <a:prstGeom prst="rect">
            <a:avLst/>
          </a:prstGeom>
          <a:noFill/>
        </p:spPr>
      </p:pic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534400" y="6629400"/>
            <a:ext cx="609600" cy="228600"/>
          </a:xfrm>
        </p:spPr>
        <p:txBody>
          <a:bodyPr>
            <a:normAutofit fontScale="32500" lnSpcReduction="20000"/>
          </a:bodyPr>
          <a:lstStyle/>
          <a:p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228600" y="1752600"/>
            <a:ext cx="3810000" cy="5105400"/>
          </a:xfrm>
        </p:spPr>
        <p:txBody>
          <a:bodyPr/>
          <a:lstStyle/>
          <a:p>
            <a:r>
              <a:rPr lang="en-US" dirty="0" smtClean="0"/>
              <a:t>Displacement of fragment due to</a:t>
            </a:r>
          </a:p>
          <a:p>
            <a:r>
              <a:rPr lang="en-US" dirty="0" smtClean="0"/>
              <a:t>Geniohyoid &amp; </a:t>
            </a:r>
            <a:r>
              <a:rPr lang="en-US" dirty="0" err="1" smtClean="0"/>
              <a:t>grnioglossus</a:t>
            </a:r>
            <a:r>
              <a:rPr lang="en-US" dirty="0" smtClean="0"/>
              <a:t> pulls the fragment inwards and downwards</a:t>
            </a:r>
          </a:p>
          <a:p>
            <a:r>
              <a:rPr lang="en-US" dirty="0" smtClean="0"/>
              <a:t>Mylohyoid &amp; </a:t>
            </a:r>
            <a:r>
              <a:rPr lang="en-US" dirty="0" err="1" smtClean="0"/>
              <a:t>antr</a:t>
            </a:r>
            <a:r>
              <a:rPr lang="en-US" dirty="0" smtClean="0"/>
              <a:t> belly of Diagastric pulls other fragments resulting </a:t>
            </a:r>
            <a:r>
              <a:rPr lang="en-US" dirty="0" err="1" smtClean="0"/>
              <a:t>collaspe</a:t>
            </a:r>
            <a:r>
              <a:rPr lang="en-US" dirty="0" smtClean="0"/>
              <a:t> of arch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BUTTER FLY FRACTURE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IN" dirty="0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4267200"/>
            <a:ext cx="7391400" cy="1676400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</a:rPr>
              <a:t>Butterfly Fracture</a:t>
            </a:r>
            <a:endParaRPr lang="en-IN" sz="6000" dirty="0">
              <a:latin typeface="AR ESSENCE" pitchFamily="2" charset="0"/>
            </a:endParaRPr>
          </a:p>
        </p:txBody>
      </p:sp>
      <p:pic>
        <p:nvPicPr>
          <p:cNvPr id="7" name="Picture Placeholder 6" descr="DSCN706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9835" b="9835"/>
          <a:stretch>
            <a:fillRect/>
          </a:stretch>
        </p:blipFill>
        <p:spPr>
          <a:xfrm>
            <a:off x="1517754" y="0"/>
            <a:ext cx="7626246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RKSingh\Desktop\butterfl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5105400"/>
            <a:ext cx="2743200" cy="1541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7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770" decel="100000"/>
                                        <p:tgtEl>
                                          <p:spTgt spid="10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</a:rPr>
              <a:t>Bilateral fracture</a:t>
            </a:r>
            <a:endParaRPr lang="en-IN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 ESSENCE" pitchFamily="2" charset="0"/>
            </a:endParaRPr>
          </a:p>
        </p:txBody>
      </p:sp>
      <p:pic>
        <p:nvPicPr>
          <p:cNvPr id="1026" name="Picture 2" descr="F:\fracture MNew Folder\IMG-20140914-WA000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7650" y="1600200"/>
            <a:ext cx="8003650" cy="4495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? </a:t>
            </a:r>
            <a:r>
              <a:rPr lang="en-US" dirty="0" smtClean="0">
                <a:solidFill>
                  <a:srgbClr val="C00000"/>
                </a:solidFill>
              </a:rPr>
              <a:t>Trauma care provider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Etiology</a:t>
            </a:r>
          </a:p>
          <a:p>
            <a:r>
              <a:rPr lang="en-US" dirty="0" smtClean="0"/>
              <a:t>Incidence</a:t>
            </a:r>
          </a:p>
          <a:p>
            <a:r>
              <a:rPr lang="en-US" dirty="0" err="1" smtClean="0"/>
              <a:t>Involv</a:t>
            </a:r>
            <a:r>
              <a:rPr lang="en-US" dirty="0" smtClean="0"/>
              <a:t> vital structures</a:t>
            </a:r>
          </a:p>
          <a:p>
            <a:r>
              <a:rPr lang="en-US" dirty="0" smtClean="0"/>
              <a:t>Life </a:t>
            </a:r>
            <a:r>
              <a:rPr lang="en-US" dirty="0" err="1" smtClean="0"/>
              <a:t>threating</a:t>
            </a:r>
            <a:r>
              <a:rPr lang="en-US" dirty="0" smtClean="0"/>
              <a:t> conditions</a:t>
            </a:r>
          </a:p>
          <a:p>
            <a:endParaRPr lang="en-US" dirty="0" smtClean="0"/>
          </a:p>
          <a:p>
            <a:pPr marL="320040" lvl="2" indent="-320040">
              <a:spcBef>
                <a:spcPts val="700"/>
              </a:spcBef>
              <a:buSzPct val="60000"/>
              <a:buFont typeface="Wingdings"/>
              <a:buChar char=""/>
            </a:pPr>
            <a:r>
              <a:rPr lang="en-US" i="1" dirty="0" smtClean="0">
                <a:solidFill>
                  <a:srgbClr val="92D050"/>
                </a:solidFill>
              </a:rPr>
              <a:t>HEALING (TREATMENT)WITHOUT COMPLICATION</a:t>
            </a:r>
          </a:p>
          <a:p>
            <a:pPr marL="320040" lvl="2" indent="-320040">
              <a:spcBef>
                <a:spcPts val="700"/>
              </a:spcBef>
              <a:buSzPct val="60000"/>
              <a:buFont typeface="Wingdings"/>
              <a:buChar char=""/>
            </a:pPr>
            <a:r>
              <a:rPr lang="en-US" i="1" dirty="0" smtClean="0">
                <a:solidFill>
                  <a:srgbClr val="92D050"/>
                </a:solidFill>
              </a:rPr>
              <a:t>Restore </a:t>
            </a:r>
            <a:r>
              <a:rPr lang="en-US" i="1" dirty="0" err="1" smtClean="0">
                <a:solidFill>
                  <a:srgbClr val="92D050"/>
                </a:solidFill>
              </a:rPr>
              <a:t>Pretrauma</a:t>
            </a:r>
            <a:r>
              <a:rPr lang="en-US" i="1" dirty="0" smtClean="0">
                <a:solidFill>
                  <a:srgbClr val="92D050"/>
                </a:solidFill>
              </a:rPr>
              <a:t> appearance and functions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828800"/>
            <a:ext cx="4495800" cy="23743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50936662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</a:rPr>
              <a:t>Condylar process- Lat pterygoid M</a:t>
            </a:r>
            <a:endParaRPr lang="en-IN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 ESSENCE" pitchFamily="2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 descr="C:\Users\RKSingh\Desktop\condlr fr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2286000"/>
            <a:ext cx="3931674" cy="4343400"/>
          </a:xfrm>
          <a:prstGeom prst="rect">
            <a:avLst/>
          </a:prstGeom>
          <a:noFill/>
        </p:spPr>
      </p:pic>
      <p:pic>
        <p:nvPicPr>
          <p:cNvPr id="1027" name="Picture 3" descr="C:\Users\RKSingh\Desktop\condly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495800" y="2286000"/>
            <a:ext cx="4191000" cy="41792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</a:rPr>
              <a:t>Lateral Pt muscle pull</a:t>
            </a:r>
            <a:endParaRPr lang="en-IN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 ESSENCE" pitchFamily="2" charset="0"/>
            </a:endParaRPr>
          </a:p>
        </p:txBody>
      </p:sp>
      <p:pic>
        <p:nvPicPr>
          <p:cNvPr id="2050" name="Picture 2" descr="C:\Users\RKSingh\Desktop\petrygoid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1518233"/>
            <a:ext cx="8229600" cy="480636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</a:rPr>
              <a:t>Condylar displacement-ant   medially</a:t>
            </a:r>
            <a:endParaRPr lang="en-IN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 ESSENCE" pitchFamily="2" charset="0"/>
            </a:endParaRPr>
          </a:p>
        </p:txBody>
      </p:sp>
      <p:pic>
        <p:nvPicPr>
          <p:cNvPr id="3074" name="Picture 2" descr="C:\Users\RKSingh\Desktop\condylar fract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228600" y="1447800"/>
            <a:ext cx="4366109" cy="5181600"/>
          </a:xfrm>
          <a:prstGeom prst="rect">
            <a:avLst/>
          </a:prstGeom>
          <a:noFill/>
        </p:spPr>
      </p:pic>
      <p:sp>
        <p:nvSpPr>
          <p:cNvPr id="8" name="Content Placeholder 7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Lat Pterygoid muscle pull- AM direction</a:t>
            </a:r>
          </a:p>
          <a:p>
            <a:endParaRPr lang="en-US" dirty="0" smtClean="0"/>
          </a:p>
          <a:p>
            <a:endParaRPr lang="en-IN" dirty="0"/>
          </a:p>
        </p:txBody>
      </p:sp>
      <p:pic>
        <p:nvPicPr>
          <p:cNvPr id="3075" name="Picture 3" descr="C:\Users\RKSingh\Desktop\condl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3197325"/>
            <a:ext cx="2819400" cy="2857329"/>
          </a:xfrm>
          <a:prstGeom prst="rect">
            <a:avLst/>
          </a:prstGeom>
          <a:noFill/>
        </p:spPr>
      </p:pic>
      <p:pic>
        <p:nvPicPr>
          <p:cNvPr id="6" name="Picture 2" descr="C:\Users\RKSingh\Desktop\peterygoi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0" y="129708"/>
            <a:ext cx="1143000" cy="102393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228600"/>
            <a:ext cx="8153400" cy="990600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</a:rPr>
              <a:t>Bleeding from ear</a:t>
            </a:r>
            <a:endParaRPr lang="en-IN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 ESSENCE" pitchFamily="2" charset="0"/>
            </a:endParaRPr>
          </a:p>
        </p:txBody>
      </p:sp>
      <p:pic>
        <p:nvPicPr>
          <p:cNvPr id="1026" name="Picture 2" descr="C:\Users\RKSingh\Desktop\download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2360499" y="1601900"/>
            <a:ext cx="5354053" cy="519825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</a:rPr>
              <a:t>Coronoid Process- Temporalis M</a:t>
            </a:r>
            <a:endParaRPr lang="en-IN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 ESSENCE" pitchFamily="2" charset="0"/>
            </a:endParaRPr>
          </a:p>
        </p:txBody>
      </p:sp>
      <p:pic>
        <p:nvPicPr>
          <p:cNvPr id="5122" name="Picture 2" descr="C:\Users\RKSingh\Desktop\temporalis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600200"/>
            <a:ext cx="3905926" cy="44958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471" y="2514600"/>
            <a:ext cx="4915531" cy="3200400"/>
          </a:xfrm>
          <a:prstGeom prst="rect">
            <a:avLst/>
          </a:prstGeom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</a:rPr>
              <a:t>Edentulous Mandible fracture</a:t>
            </a:r>
            <a:endParaRPr lang="en-IN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 ESSENCE" pitchFamily="2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>
          <a:xfrm>
            <a:off x="228600" y="1981200"/>
            <a:ext cx="2743200" cy="4343400"/>
          </a:xfrm>
        </p:spPr>
        <p:txBody>
          <a:bodyPr>
            <a:normAutofit/>
          </a:bodyPr>
          <a:lstStyle/>
          <a:p>
            <a:r>
              <a:rPr lang="en-US" dirty="0" smtClean="0"/>
              <a:t>Due to higher attachment of </a:t>
            </a:r>
            <a:r>
              <a:rPr lang="en-US" dirty="0" err="1" smtClean="0"/>
              <a:t>mylhyoid</a:t>
            </a:r>
            <a:r>
              <a:rPr lang="en-US" dirty="0" smtClean="0"/>
              <a:t> muscle-resolved ridge</a:t>
            </a:r>
          </a:p>
          <a:p>
            <a:r>
              <a:rPr lang="en-US" dirty="0" err="1" smtClean="0"/>
              <a:t>Opp</a:t>
            </a:r>
            <a:r>
              <a:rPr lang="en-US" dirty="0" smtClean="0"/>
              <a:t> </a:t>
            </a:r>
            <a:r>
              <a:rPr lang="en-US" dirty="0" err="1" smtClean="0"/>
              <a:t>masster</a:t>
            </a:r>
            <a:r>
              <a:rPr lang="en-US" dirty="0" smtClean="0"/>
              <a:t> muscle </a:t>
            </a:r>
            <a:r>
              <a:rPr lang="en-US" dirty="0" err="1" smtClean="0"/>
              <a:t>attachemnt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Mylohyoid M</a:t>
            </a:r>
          </a:p>
          <a:p>
            <a:r>
              <a:rPr lang="en-US" dirty="0" smtClean="0"/>
              <a:t>Ant belly of Diagastric M</a:t>
            </a:r>
            <a:endParaRPr lang="en-IN" dirty="0"/>
          </a:p>
        </p:txBody>
      </p:sp>
      <p:pic>
        <p:nvPicPr>
          <p:cNvPr id="7171" name="Picture 3" descr="C:\Users\RKSingh\Desktop\IMG_20140922_20534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276600" y="1981200"/>
            <a:ext cx="3968021" cy="4419600"/>
          </a:xfrm>
          <a:prstGeom prst="rect">
            <a:avLst/>
          </a:prstGeom>
          <a:noFill/>
        </p:spPr>
      </p:pic>
      <p:pic>
        <p:nvPicPr>
          <p:cNvPr id="2050" name="Picture 2" descr="C:\Users\RKSingh\Desktop\bucket handl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8679990">
            <a:off x="7484539" y="5364194"/>
            <a:ext cx="1235566" cy="1293852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/>
          <p:nvPr/>
        </p:nvCxnSpPr>
        <p:spPr>
          <a:xfrm>
            <a:off x="6324600" y="5029200"/>
            <a:ext cx="828000" cy="5040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Edentulous mandible fracture</a:t>
            </a:r>
            <a:endParaRPr 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C:\Users\RKS\Desktop\IMG_20150213_13362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282982" y="-990600"/>
            <a:ext cx="1067941" cy="990600"/>
          </a:xfrm>
          <a:prstGeom prst="rect">
            <a:avLst/>
          </a:prstGeom>
          <a:noFill/>
        </p:spPr>
      </p:pic>
      <p:pic>
        <p:nvPicPr>
          <p:cNvPr id="1027" name="Picture 3" descr="C:\Users\RKS\Desktop\IMG_20150213_13364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11" name="Text Placeholder 10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426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                     Scan</a:t>
            </a:r>
            <a:endParaRPr lang="en-US" dirty="0"/>
          </a:p>
        </p:txBody>
      </p:sp>
      <p:pic>
        <p:nvPicPr>
          <p:cNvPr id="14" name="Picture 2" descr="C:\Users\RKS\Desktop\DSCN637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2438400"/>
            <a:ext cx="3810000" cy="3429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881" y="2784474"/>
            <a:ext cx="2876550" cy="1590675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24000" y="1524000"/>
            <a:ext cx="7620000" cy="99060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                                                                                                       14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Aug 2015                   </a:t>
            </a:r>
            <a:r>
              <a:rPr lang="en-US" sz="3200" dirty="0" smtClean="0">
                <a:solidFill>
                  <a:srgbClr val="002060"/>
                </a:solidFill>
              </a:rPr>
              <a:t>In </a:t>
            </a:r>
            <a:r>
              <a:rPr lang="en-US" sz="3600" dirty="0" smtClean="0">
                <a:solidFill>
                  <a:srgbClr val="002060"/>
                </a:solidFill>
              </a:rPr>
              <a:t>Continuation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180222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</a:rPr>
              <a:t>3-Blood supply of Mandible</a:t>
            </a:r>
            <a:endParaRPr lang="en-IN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 ESSENCE" pitchFamily="2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2590800" cy="4343400"/>
          </a:xfrm>
        </p:spPr>
        <p:txBody>
          <a:bodyPr/>
          <a:lstStyle/>
          <a:p>
            <a:r>
              <a:rPr lang="en-US" dirty="0" err="1" smtClean="0"/>
              <a:t>Inf</a:t>
            </a:r>
            <a:r>
              <a:rPr lang="en-US" dirty="0" smtClean="0"/>
              <a:t> </a:t>
            </a:r>
            <a:r>
              <a:rPr lang="en-US" dirty="0" err="1" smtClean="0"/>
              <a:t>Alv</a:t>
            </a:r>
            <a:r>
              <a:rPr lang="en-US" dirty="0" smtClean="0"/>
              <a:t> </a:t>
            </a:r>
            <a:r>
              <a:rPr lang="en-US" dirty="0" err="1" smtClean="0"/>
              <a:t>Arterry</a:t>
            </a:r>
            <a:endParaRPr lang="en-US" dirty="0" smtClean="0"/>
          </a:p>
          <a:p>
            <a:r>
              <a:rPr lang="en-US" dirty="0" smtClean="0"/>
              <a:t>Facial A</a:t>
            </a:r>
          </a:p>
          <a:p>
            <a:r>
              <a:rPr lang="en-US" dirty="0" err="1" smtClean="0"/>
              <a:t>Peristeal</a:t>
            </a:r>
            <a:r>
              <a:rPr lang="en-US" dirty="0" smtClean="0"/>
              <a:t> blood supply</a:t>
            </a:r>
            <a:endParaRPr lang="en-IN" dirty="0"/>
          </a:p>
        </p:txBody>
      </p:sp>
      <p:pic>
        <p:nvPicPr>
          <p:cNvPr id="7" name="Content Placeholder 6" descr="bld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810000" y="1905000"/>
            <a:ext cx="3748922" cy="3429000"/>
          </a:xfrm>
          <a:prstGeom prst="rect">
            <a:avLst/>
          </a:prstGeom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</a:rPr>
              <a:t>Periosteal blood supply</a:t>
            </a:r>
            <a:endParaRPr lang="en-IN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 ESSENCE" pitchFamily="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85800" y="2133600"/>
            <a:ext cx="8153400" cy="4495800"/>
          </a:xfrm>
        </p:spPr>
        <p:txBody>
          <a:bodyPr/>
          <a:lstStyle/>
          <a:p>
            <a:r>
              <a:rPr lang="en-US" dirty="0" smtClean="0"/>
              <a:t>Lost with the tooth lost changes</a:t>
            </a:r>
          </a:p>
          <a:p>
            <a:r>
              <a:rPr lang="en-US" dirty="0" smtClean="0"/>
              <a:t>IAA gradually diminishes in size </a:t>
            </a:r>
          </a:p>
          <a:p>
            <a:r>
              <a:rPr lang="en-US" dirty="0" smtClean="0"/>
              <a:t>May eventually dis appear</a:t>
            </a:r>
            <a:endParaRPr lang="en-IN" dirty="0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Development </a:t>
            </a:r>
            <a:endParaRPr lang="en-IN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9144000" cy="4953000"/>
          </a:xfrm>
        </p:spPr>
        <p:txBody>
          <a:bodyPr/>
          <a:lstStyle/>
          <a:p>
            <a:pPr lvl="2"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Embryo logically Mandible is a membranous bone resembling a bent long bone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with two articular cartilage and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two nutrient arteries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This arch of 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Cortico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cancellous bone projected - downwards &amp; forward from the base of skull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Constitutes the rigid component of facial skeleton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   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                                                            </a:t>
            </a:r>
            <a:endParaRPr lang="en-IN" sz="2400" dirty="0" smtClean="0">
              <a:latin typeface="Arial" pitchFamily="34" charset="0"/>
              <a:cs typeface="Arial" pitchFamily="34" charset="0"/>
            </a:endParaRPr>
          </a:p>
          <a:p>
            <a:endParaRPr lang="en-IN" dirty="0">
              <a:latin typeface="+mj-lt"/>
            </a:endParaRPr>
          </a:p>
        </p:txBody>
      </p:sp>
      <p:pic>
        <p:nvPicPr>
          <p:cNvPr id="7" name="Picture 2" descr="E:\pictrma\hang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1714" y="4571999"/>
            <a:ext cx="2828086" cy="17526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</a:rPr>
              <a:t>Blood supply</a:t>
            </a:r>
            <a:endParaRPr lang="en-IN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 ESSENCE" pitchFamily="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2209800" cy="4343400"/>
          </a:xfrm>
        </p:spPr>
        <p:txBody>
          <a:bodyPr/>
          <a:lstStyle/>
          <a:p>
            <a:r>
              <a:rPr lang="en-US" sz="2000" dirty="0" smtClean="0"/>
              <a:t>External Carotid A and its branches</a:t>
            </a:r>
          </a:p>
          <a:p>
            <a:r>
              <a:rPr lang="en-US" sz="2000" dirty="0" smtClean="0"/>
              <a:t>Maxillary A</a:t>
            </a:r>
          </a:p>
          <a:p>
            <a:r>
              <a:rPr lang="en-US" sz="2000" dirty="0" smtClean="0"/>
              <a:t>Facial A</a:t>
            </a:r>
          </a:p>
          <a:p>
            <a:endParaRPr lang="en-IN" dirty="0"/>
          </a:p>
        </p:txBody>
      </p:sp>
      <p:pic>
        <p:nvPicPr>
          <p:cNvPr id="4098" name="Picture 2" descr="C:\Users\RKSingh\Desktop\IMG_20140922_22065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1981200"/>
            <a:ext cx="4267200" cy="3505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</a:rPr>
              <a:t>Arterial blood supply(Facial A)</a:t>
            </a:r>
            <a:endParaRPr lang="en-IN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 ESSENCE" pitchFamily="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09600" y="1752600"/>
            <a:ext cx="2362200" cy="3352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Body&amp; Angle </a:t>
            </a:r>
            <a:r>
              <a:rPr lang="en-US" dirty="0" err="1" smtClean="0"/>
              <a:t>fract</a:t>
            </a:r>
            <a:endParaRPr lang="en-US" dirty="0" smtClean="0"/>
          </a:p>
          <a:p>
            <a:r>
              <a:rPr lang="en-US" dirty="0" smtClean="0"/>
              <a:t>Comminuted #</a:t>
            </a:r>
          </a:p>
          <a:p>
            <a:r>
              <a:rPr lang="en-US" dirty="0" smtClean="0"/>
              <a:t>Gunshot inj.</a:t>
            </a:r>
          </a:p>
          <a:p>
            <a:r>
              <a:rPr lang="en-US" dirty="0" smtClean="0"/>
              <a:t>Axe/</a:t>
            </a:r>
            <a:r>
              <a:rPr lang="en-US" dirty="0" err="1" smtClean="0"/>
              <a:t>shrp</a:t>
            </a:r>
            <a:r>
              <a:rPr lang="en-US" dirty="0" smtClean="0"/>
              <a:t> obj</a:t>
            </a:r>
            <a:endParaRPr lang="en-US" dirty="0"/>
          </a:p>
        </p:txBody>
      </p:sp>
      <p:pic>
        <p:nvPicPr>
          <p:cNvPr id="7" name="Picture 2" descr="C:\Users\RKSingh\Desktop\IMG_20140922_22125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825625"/>
            <a:ext cx="3962400" cy="31273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</a:rPr>
              <a:t>Injury to Vessels</a:t>
            </a:r>
            <a:endParaRPr lang="en-IN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 ESSENCE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Inf</a:t>
            </a:r>
            <a:r>
              <a:rPr lang="en-US" dirty="0" smtClean="0">
                <a:solidFill>
                  <a:srgbClr val="FF0000"/>
                </a:solidFill>
              </a:rPr>
              <a:t> Al Artery- </a:t>
            </a:r>
            <a:r>
              <a:rPr lang="en-US" dirty="0" smtClean="0"/>
              <a:t>Body and angle fracture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Facial A</a:t>
            </a:r>
            <a:r>
              <a:rPr lang="en-US" dirty="0" smtClean="0"/>
              <a:t>- Angle fracture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Sublingual A</a:t>
            </a:r>
            <a:r>
              <a:rPr lang="en-US" dirty="0" smtClean="0"/>
              <a:t>- Parasymphyseal Fracture</a:t>
            </a:r>
          </a:p>
          <a:p>
            <a:endParaRPr lang="en-IN" dirty="0" smtClean="0"/>
          </a:p>
          <a:p>
            <a:endParaRPr lang="en-IN" dirty="0" smtClean="0"/>
          </a:p>
          <a:p>
            <a:endParaRPr lang="en-IN" dirty="0"/>
          </a:p>
        </p:txBody>
      </p:sp>
      <p:pic>
        <p:nvPicPr>
          <p:cNvPr id="6146" name="Picture 2" descr="C:\Users\RKSingh\Desktop\bleed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429000"/>
            <a:ext cx="2514600" cy="2667000"/>
          </a:xfrm>
          <a:prstGeom prst="rect">
            <a:avLst/>
          </a:prstGeom>
          <a:noFill/>
        </p:spPr>
      </p:pic>
      <p:pic>
        <p:nvPicPr>
          <p:cNvPr id="7" name="Picture 2" descr="C:\Users\RKS\Desktop\download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3352408"/>
            <a:ext cx="1828800" cy="244154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7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77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</a:rPr>
              <a:t>Bleeding from fracture</a:t>
            </a:r>
            <a:endParaRPr lang="en-IN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 ESSENCE" pitchFamily="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Wound/Laceration</a:t>
            </a:r>
          </a:p>
          <a:p>
            <a:r>
              <a:rPr lang="en-US" dirty="0" smtClean="0"/>
              <a:t>Blood stained saliva</a:t>
            </a:r>
          </a:p>
          <a:p>
            <a:r>
              <a:rPr lang="en-US" dirty="0" smtClean="0"/>
              <a:t>Bleeding from mouth</a:t>
            </a:r>
            <a:endParaRPr lang="en-US" dirty="0"/>
          </a:p>
        </p:txBody>
      </p:sp>
      <p:pic>
        <p:nvPicPr>
          <p:cNvPr id="7" name="Picture 2" descr="C:\Users\RKSingh\Desktop\images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5219702" y="2171705"/>
            <a:ext cx="3200396" cy="2971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</a:rPr>
              <a:t>4-Nerve supply of mandible &amp; muscles</a:t>
            </a:r>
            <a:endParaRPr lang="en-IN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 ESSENCE" pitchFamily="2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err="1" smtClean="0"/>
              <a:t>Inf</a:t>
            </a:r>
            <a:r>
              <a:rPr lang="en-US" dirty="0" smtClean="0"/>
              <a:t> </a:t>
            </a:r>
            <a:r>
              <a:rPr lang="en-US" dirty="0" err="1" smtClean="0"/>
              <a:t>Alv</a:t>
            </a:r>
            <a:r>
              <a:rPr lang="en-US" dirty="0" smtClean="0"/>
              <a:t> N</a:t>
            </a:r>
          </a:p>
          <a:p>
            <a:r>
              <a:rPr lang="en-US" dirty="0" smtClean="0"/>
              <a:t>Mental  N</a:t>
            </a:r>
          </a:p>
          <a:p>
            <a:r>
              <a:rPr lang="en-US" dirty="0" smtClean="0"/>
              <a:t>Nerve to Mylohyoid</a:t>
            </a:r>
          </a:p>
          <a:p>
            <a:endParaRPr lang="en-IN" dirty="0"/>
          </a:p>
        </p:txBody>
      </p:sp>
      <p:pic>
        <p:nvPicPr>
          <p:cNvPr id="6146" name="Picture 2" descr="C:\Users\RKSingh\Desktop\IMG_20140922_22032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676400"/>
            <a:ext cx="3657600" cy="4038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</a:rPr>
              <a:t>Nerve Injury</a:t>
            </a:r>
            <a:endParaRPr lang="en-IN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 ESSENCE" pitchFamily="2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533400" y="1828800"/>
            <a:ext cx="8153400" cy="4495800"/>
          </a:xfrm>
        </p:spPr>
        <p:txBody>
          <a:bodyPr/>
          <a:lstStyle/>
          <a:p>
            <a:r>
              <a:rPr lang="en-US" dirty="0" err="1" smtClean="0"/>
              <a:t>Inf</a:t>
            </a:r>
            <a:r>
              <a:rPr lang="en-US" dirty="0" smtClean="0"/>
              <a:t> </a:t>
            </a:r>
            <a:r>
              <a:rPr lang="en-US" dirty="0" err="1" smtClean="0"/>
              <a:t>Al.N</a:t>
            </a:r>
            <a:r>
              <a:rPr lang="en-US" dirty="0" smtClean="0"/>
              <a:t>- </a:t>
            </a:r>
            <a:r>
              <a:rPr lang="en-US" dirty="0" smtClean="0">
                <a:solidFill>
                  <a:srgbClr val="FF0000"/>
                </a:solidFill>
              </a:rPr>
              <a:t>body and angle </a:t>
            </a:r>
            <a:r>
              <a:rPr lang="en-US" dirty="0" smtClean="0"/>
              <a:t>fracture-mental n-paresthesia anesthesia over lip</a:t>
            </a:r>
          </a:p>
          <a:p>
            <a:r>
              <a:rPr lang="en-US" dirty="0" smtClean="0"/>
              <a:t>Facial N branches-       Fracture of </a:t>
            </a:r>
            <a:r>
              <a:rPr lang="en-US" dirty="0" smtClean="0">
                <a:solidFill>
                  <a:srgbClr val="FF0000"/>
                </a:solidFill>
              </a:rPr>
              <a:t>Ramus</a:t>
            </a:r>
          </a:p>
          <a:p>
            <a:r>
              <a:rPr lang="en-US" dirty="0" smtClean="0"/>
              <a:t>Mandibular </a:t>
            </a:r>
            <a:r>
              <a:rPr lang="en-US" dirty="0" err="1" smtClean="0"/>
              <a:t>br</a:t>
            </a:r>
            <a:r>
              <a:rPr lang="en-US" dirty="0" smtClean="0"/>
              <a:t> of Facial N- </a:t>
            </a:r>
            <a:r>
              <a:rPr lang="en-US" dirty="0" smtClean="0">
                <a:solidFill>
                  <a:srgbClr val="FF0000"/>
                </a:solidFill>
              </a:rPr>
              <a:t>Body</a:t>
            </a:r>
            <a:r>
              <a:rPr lang="en-US" dirty="0" smtClean="0"/>
              <a:t> fracture</a:t>
            </a:r>
          </a:p>
          <a:p>
            <a:endParaRPr lang="en-US" dirty="0" smtClean="0"/>
          </a:p>
          <a:p>
            <a:endParaRPr lang="en-IN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0" y="4267200"/>
            <a:ext cx="209292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4419600"/>
            <a:ext cx="2971800" cy="2104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</a:rPr>
              <a:t>Temporo </a:t>
            </a:r>
            <a:r>
              <a:rPr lang="en-US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</a:rPr>
              <a:t>mandibular joint</a:t>
            </a:r>
            <a:endParaRPr lang="en-IN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 ESSENCE" pitchFamily="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8194" name="Picture 2" descr="C:\Users\RKSingh\Desktop\download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438400"/>
            <a:ext cx="2667000" cy="2286000"/>
          </a:xfrm>
          <a:prstGeom prst="rect">
            <a:avLst/>
          </a:prstGeom>
          <a:noFill/>
        </p:spPr>
      </p:pic>
      <p:pic>
        <p:nvPicPr>
          <p:cNvPr id="8195" name="Picture 3" descr="C:\Users\RKSingh\Desktop\images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1" y="2362200"/>
            <a:ext cx="2895599" cy="2590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Injury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4419600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9218" name="Picture 2" descr="C:\Users\RKSingh\Desktop\images (2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66799" y="2209800"/>
            <a:ext cx="2895601" cy="2819400"/>
          </a:xfrm>
          <a:prstGeom prst="rect">
            <a:avLst/>
          </a:prstGeom>
          <a:noFill/>
        </p:spPr>
      </p:pic>
      <p:pic>
        <p:nvPicPr>
          <p:cNvPr id="9219" name="Picture 3" descr="C:\Users\RKSingh\Desktop\images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2057399"/>
            <a:ext cx="3429000" cy="30480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92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92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</a:rPr>
              <a:t>Effects of trauma-TMJ</a:t>
            </a:r>
            <a:endParaRPr lang="en-IN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 ESSENCE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TMJ effusion(-Fracture)</a:t>
            </a:r>
          </a:p>
          <a:p>
            <a:r>
              <a:rPr lang="en-US" dirty="0" err="1" smtClean="0"/>
              <a:t>Heamorthrosis</a:t>
            </a:r>
            <a:endParaRPr lang="en-US" dirty="0" smtClean="0"/>
          </a:p>
          <a:p>
            <a:r>
              <a:rPr lang="en-US" dirty="0" smtClean="0"/>
              <a:t>Meniscus damage(IDTMJ)</a:t>
            </a:r>
          </a:p>
          <a:p>
            <a:r>
              <a:rPr lang="en-US" dirty="0" smtClean="0"/>
              <a:t>TMJ </a:t>
            </a:r>
            <a:r>
              <a:rPr lang="en-US" dirty="0" err="1" smtClean="0"/>
              <a:t>ankylosis</a:t>
            </a: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42" name="Picture 2" descr="C:\Users\RKSingh\Desktop\images (4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10199" y="2514601"/>
            <a:ext cx="2895601" cy="304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869950"/>
          </a:xfrm>
        </p:spPr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</a:rPr>
              <a:t>Internal derangement of TMJ</a:t>
            </a:r>
            <a:endParaRPr lang="en-IN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 ESSENCE" pitchFamily="2" charset="0"/>
            </a:endParaRPr>
          </a:p>
        </p:txBody>
      </p:sp>
      <p:pic>
        <p:nvPicPr>
          <p:cNvPr id="12290" name="Picture 2" descr="C:\Users\RKSingh\Desktop\images (6)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 bwMode="auto">
          <a:xfrm>
            <a:off x="4953000" y="2438400"/>
            <a:ext cx="3124200" cy="3124200"/>
          </a:xfrm>
          <a:prstGeom prst="rect">
            <a:avLst/>
          </a:prstGeom>
          <a:noFill/>
        </p:spPr>
      </p:pic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8001000" y="5257800"/>
            <a:ext cx="685800" cy="762000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4267200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2291" name="Picture 3" descr="C:\Users\RKSingh\Desktop\images (7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286000"/>
            <a:ext cx="3515171" cy="3124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Mandible act mechanically as curved beam in the axial plane</a:t>
            </a:r>
          </a:p>
          <a:p>
            <a:r>
              <a:rPr lang="en-US" dirty="0" smtClean="0"/>
              <a:t>Supported by muscles inserted in the angle and ascending </a:t>
            </a:r>
            <a:r>
              <a:rPr lang="en-US" dirty="0" err="1" smtClean="0"/>
              <a:t>ramus</a:t>
            </a:r>
            <a:r>
              <a:rPr lang="en-US" dirty="0" smtClean="0"/>
              <a:t> region.</a:t>
            </a:r>
          </a:p>
          <a:p>
            <a:r>
              <a:rPr lang="en-US" dirty="0" smtClean="0"/>
              <a:t>Curved </a:t>
            </a:r>
            <a:r>
              <a:rPr lang="en-US" dirty="0" err="1" smtClean="0"/>
              <a:t>sts</a:t>
            </a:r>
            <a:r>
              <a:rPr lang="en-US" dirty="0" smtClean="0"/>
              <a:t> has pair of sling         </a:t>
            </a:r>
          </a:p>
          <a:p>
            <a:pPr>
              <a:buNone/>
            </a:pPr>
            <a:r>
              <a:rPr lang="en-US" dirty="0" smtClean="0"/>
              <a:t>support-</a:t>
            </a:r>
            <a:r>
              <a:rPr lang="en-US" dirty="0" err="1" smtClean="0"/>
              <a:t>Pterygo</a:t>
            </a:r>
            <a:r>
              <a:rPr lang="en-US" dirty="0" smtClean="0"/>
              <a:t> </a:t>
            </a:r>
            <a:r>
              <a:rPr lang="en-US" dirty="0" err="1" smtClean="0"/>
              <a:t>gmasstric</a:t>
            </a:r>
            <a:r>
              <a:rPr lang="en-US" dirty="0" smtClean="0"/>
              <a:t> sling. </a:t>
            </a:r>
          </a:p>
          <a:p>
            <a:r>
              <a:rPr lang="en-US" dirty="0" smtClean="0"/>
              <a:t>                                      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5067300" y="4838700"/>
            <a:ext cx="1524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E:\pictrma\sm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1031714">
            <a:off x="5589439" y="3161173"/>
            <a:ext cx="2747414" cy="24472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0" y="228600"/>
            <a:ext cx="8153400" cy="990600"/>
          </a:xfrm>
        </p:spPr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ESSENCE" pitchFamily="2" charset="0"/>
              </a:rPr>
              <a:t>TMJ Ankylosis</a:t>
            </a:r>
            <a:endParaRPr lang="en-IN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 ESSENCE" pitchFamily="2" charset="0"/>
            </a:endParaRPr>
          </a:p>
        </p:txBody>
      </p:sp>
      <p:pic>
        <p:nvPicPr>
          <p:cNvPr id="11266" name="Picture 2" descr="C:\Users\RKSingh\Desktop\images (5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62200" y="1713596"/>
            <a:ext cx="4572000" cy="41538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Area of weakness-</a:t>
            </a:r>
            <a:r>
              <a:rPr lang="en-US" sz="3600" b="1" dirty="0" smtClean="0">
                <a:solidFill>
                  <a:srgbClr val="FF0000"/>
                </a:solidFill>
              </a:rPr>
              <a:t>Vulnerable to Fracture</a:t>
            </a:r>
            <a:endParaRPr lang="en-IN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Junction of </a:t>
            </a:r>
            <a:r>
              <a:rPr lang="en-US" sz="2400" dirty="0" err="1" smtClean="0"/>
              <a:t>alv</a:t>
            </a:r>
            <a:r>
              <a:rPr lang="en-US" sz="2400" dirty="0" smtClean="0"/>
              <a:t> bone and basal </a:t>
            </a:r>
            <a:r>
              <a:rPr lang="en-US" sz="2400" dirty="0" err="1" smtClean="0"/>
              <a:t>mnd</a:t>
            </a:r>
            <a:r>
              <a:rPr lang="en-US" sz="2400" dirty="0" smtClean="0"/>
              <a:t> bone-so </a:t>
            </a:r>
            <a:r>
              <a:rPr lang="en-US" sz="2400" b="1" dirty="0" smtClean="0">
                <a:solidFill>
                  <a:srgbClr val="FF0000"/>
                </a:solidFill>
              </a:rPr>
              <a:t>DA #</a:t>
            </a:r>
            <a:r>
              <a:rPr lang="en-US" sz="2400" dirty="0" smtClean="0"/>
              <a:t> are independent to mandibular fracture.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Symphyseal #</a:t>
            </a:r>
            <a:r>
              <a:rPr lang="en-US" sz="2400" b="1" dirty="0" smtClean="0"/>
              <a:t>-</a:t>
            </a:r>
            <a:r>
              <a:rPr lang="en-US" sz="2400" dirty="0" smtClean="0"/>
              <a:t>formed by the union of two half of mandible in centre at </a:t>
            </a:r>
            <a:r>
              <a:rPr lang="en-US" sz="2400" dirty="0" err="1" smtClean="0"/>
              <a:t>irst</a:t>
            </a:r>
            <a:r>
              <a:rPr lang="en-US" sz="2400" dirty="0" smtClean="0"/>
              <a:t> year of life. So area of weakness.</a:t>
            </a:r>
          </a:p>
          <a:p>
            <a:r>
              <a:rPr lang="en-US" sz="2400" dirty="0" smtClean="0"/>
              <a:t>Parasymphyseal region- lateral to the mental prominence-presence of </a:t>
            </a:r>
            <a:r>
              <a:rPr lang="en-US" sz="2400" dirty="0" smtClean="0">
                <a:solidFill>
                  <a:srgbClr val="FF0000"/>
                </a:solidFill>
              </a:rPr>
              <a:t>mental </a:t>
            </a:r>
            <a:r>
              <a:rPr lang="en-US" sz="2400" dirty="0" err="1" smtClean="0">
                <a:solidFill>
                  <a:srgbClr val="FF0000"/>
                </a:solidFill>
              </a:rPr>
              <a:t>formen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Body region-junction of thicker body with Ramus-angle </a:t>
            </a:r>
            <a:r>
              <a:rPr lang="en-US" sz="2400" dirty="0" err="1" smtClean="0"/>
              <a:t>regionand</a:t>
            </a:r>
            <a:r>
              <a:rPr lang="en-US" sz="2400" dirty="0" smtClean="0"/>
              <a:t> due </a:t>
            </a:r>
            <a:r>
              <a:rPr lang="en-US" sz="2400" dirty="0" smtClean="0">
                <a:solidFill>
                  <a:srgbClr val="FF0000"/>
                </a:solidFill>
              </a:rPr>
              <a:t>to curvature </a:t>
            </a:r>
            <a:r>
              <a:rPr lang="en-US" sz="2400" dirty="0" smtClean="0"/>
              <a:t>of trajectories in this region.</a:t>
            </a:r>
          </a:p>
          <a:p>
            <a:endParaRPr lang="en-IN" sz="2400" dirty="0"/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 Anatomical  variations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Strength of lower jaw varies with presence r absence of tooth.</a:t>
            </a:r>
          </a:p>
          <a:p>
            <a:r>
              <a:rPr lang="en-US" sz="2400" dirty="0" smtClean="0"/>
              <a:t>Presence of impacted tooth r long root of </a:t>
            </a:r>
            <a:r>
              <a:rPr lang="en-US" sz="2400" dirty="0" err="1" smtClean="0"/>
              <a:t>cannine</a:t>
            </a:r>
            <a:r>
              <a:rPr lang="en-US" sz="2400" dirty="0" smtClean="0"/>
              <a:t> make the area vulnerable for fracture.</a:t>
            </a:r>
          </a:p>
          <a:p>
            <a:r>
              <a:rPr lang="en-US" sz="2400" dirty="0" smtClean="0"/>
              <a:t>Condylar region-slender neck of condyle render to fracture as a result of direct violence to </a:t>
            </a:r>
            <a:r>
              <a:rPr lang="en-US" sz="2400" dirty="0" err="1" smtClean="0"/>
              <a:t>chin.acts</a:t>
            </a:r>
            <a:r>
              <a:rPr lang="en-US" sz="2400" dirty="0" smtClean="0"/>
              <a:t> as safety mechanism to prevent injury to middle cranial fossa.</a:t>
            </a:r>
          </a:p>
          <a:p>
            <a:r>
              <a:rPr lang="en-US" sz="2400" dirty="0" smtClean="0"/>
              <a:t>Curve of mandible is more distorted from trauma-so buccal and lingual plate fractures at different level-this may give appearance of double fracture.</a:t>
            </a:r>
          </a:p>
          <a:p>
            <a:endParaRPr lang="en-US" sz="2400" dirty="0" smtClean="0"/>
          </a:p>
          <a:p>
            <a:endParaRPr lang="en-IN" sz="2400" dirty="0"/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Referrence</a:t>
            </a:r>
            <a:r>
              <a:rPr lang="en-US" dirty="0" smtClean="0"/>
              <a:t> Books-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dirty="0" smtClean="0"/>
              <a:t>Text book of Oral&amp; </a:t>
            </a:r>
            <a:r>
              <a:rPr lang="en-US" sz="2800" dirty="0" err="1" smtClean="0"/>
              <a:t>MaxFac</a:t>
            </a:r>
            <a:r>
              <a:rPr lang="en-US" sz="2800" dirty="0" smtClean="0"/>
              <a:t> Surgery- </a:t>
            </a:r>
            <a:r>
              <a:rPr lang="en-US" sz="2400" dirty="0" err="1" smtClean="0"/>
              <a:t>N.Malik</a:t>
            </a:r>
            <a:endParaRPr lang="en-US" sz="2800" dirty="0" smtClean="0"/>
          </a:p>
          <a:p>
            <a:r>
              <a:rPr lang="en-US" sz="2800" dirty="0" smtClean="0"/>
              <a:t>Kelly’s fractures of the mandible-</a:t>
            </a:r>
            <a:r>
              <a:rPr lang="en-US" sz="2400" dirty="0" smtClean="0"/>
              <a:t>Peter Banks</a:t>
            </a:r>
            <a:r>
              <a:rPr lang="en-US" sz="2800" dirty="0" smtClean="0"/>
              <a:t>,</a:t>
            </a:r>
            <a:endParaRPr lang="en-US" sz="2000" dirty="0" smtClean="0"/>
          </a:p>
          <a:p>
            <a:r>
              <a:rPr lang="en-US" sz="2800" dirty="0" smtClean="0"/>
              <a:t>Oral &amp; Maxillofacial Surgery- </a:t>
            </a:r>
            <a:r>
              <a:rPr lang="en-US" sz="2400" dirty="0" err="1" smtClean="0"/>
              <a:t>R.J.Fonseca</a:t>
            </a:r>
            <a:endParaRPr lang="en-US" sz="2800" dirty="0" smtClean="0"/>
          </a:p>
          <a:p>
            <a:r>
              <a:rPr lang="en-US" sz="2800" dirty="0" smtClean="0"/>
              <a:t>Principles of Internal fixation of the </a:t>
            </a:r>
            <a:r>
              <a:rPr lang="en-US" sz="2800" dirty="0" err="1" smtClean="0"/>
              <a:t>Craniomaxillofacial</a:t>
            </a:r>
            <a:r>
              <a:rPr lang="en-US" sz="2800" dirty="0" smtClean="0"/>
              <a:t> </a:t>
            </a:r>
            <a:r>
              <a:rPr lang="en-US" sz="2400" dirty="0" smtClean="0"/>
              <a:t>Skeleton-</a:t>
            </a:r>
            <a:r>
              <a:rPr lang="en-US" sz="2400" dirty="0" err="1" smtClean="0"/>
              <a:t>Ehrenfeld,Manson</a:t>
            </a:r>
            <a:r>
              <a:rPr lang="en-US" sz="2400" dirty="0" smtClean="0"/>
              <a:t>&amp; </a:t>
            </a:r>
            <a:r>
              <a:rPr lang="en-US" sz="2400" dirty="0" err="1" smtClean="0"/>
              <a:t>Prein</a:t>
            </a:r>
            <a:r>
              <a:rPr lang="en-US" sz="2400" dirty="0" smtClean="0"/>
              <a:t>.</a:t>
            </a:r>
            <a:endParaRPr lang="en-US" sz="2800" dirty="0" smtClean="0"/>
          </a:p>
          <a:p>
            <a:r>
              <a:rPr lang="en-US" sz="2800" dirty="0" smtClean="0"/>
              <a:t> Maxillofacial Surgery Reconstruction- </a:t>
            </a:r>
            <a:r>
              <a:rPr lang="en-US" sz="2400" dirty="0" smtClean="0"/>
              <a:t>Peter ward Booth</a:t>
            </a:r>
            <a:endParaRPr lang="en-US" sz="280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C:\Users\RKS\Desktop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4625340"/>
            <a:ext cx="2912165" cy="2232660"/>
          </a:xfrm>
          <a:prstGeom prst="rect">
            <a:avLst/>
          </a:prstGeom>
          <a:noFill/>
        </p:spPr>
      </p:pic>
      <p:pic>
        <p:nvPicPr>
          <p:cNvPr id="1027" name="Picture 3" descr="C:\Users\RKS\Desktop\images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52400"/>
            <a:ext cx="2256748" cy="1143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90600" y="1524000"/>
            <a:ext cx="5410200" cy="1905000"/>
          </a:xfrm>
        </p:spPr>
        <p:txBody>
          <a:bodyPr>
            <a:prstTxWarp prst="textTriangle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relaxedInset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END</a:t>
            </a:r>
            <a:endParaRPr lang="en-US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3810001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28475170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084 -0.37731 C -0.39566 -0.34375 -0.32032 -0.31018 -0.23646 -0.30255 C -0.15261 -0.29467 -0.03299 -0.33842 0.03229 -0.32986 C 0.09757 -0.32083 0.09687 -0.24815 0.15573 -0.24884 C 0.21458 -0.24884 0.33958 -0.3456 0.38541 -0.33194 C 0.43125 -0.31736 0.41093 -0.21296 0.43073 -0.16342 C 0.45052 -0.11342 0.50833 -0.08704 0.50416 -0.03449 C 0.5 0.01829 0.40989 0.07917 0.40573 0.15278 C 0.40156 0.22708 0.48611 0.35741 0.47916 0.41134 C 0.47222 0.46435 0.42152 0.45671 0.36354 0.47361 C 0.30555 0.49005 0.16944 0.52199 0.13073 0.51111 C 0.09201 0.49977 0.15538 0.45278 0.13073 0.40718 C 0.10607 0.36065 0.00173 0.28565 -0.01771 0.23449 C -0.03716 0.18287 0.00833 0.11875 0.01354 0.09722 " pathEditMode="relative" rAng="0" ptsTypes="AAAAAAAAA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50" y="4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ESSENCE" pitchFamily="2" charset="0"/>
              </a:rPr>
              <a:t/>
            </a:r>
            <a:b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ESSENCE" pitchFamily="2" charset="0"/>
              </a:rPr>
            </a:b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ESSENCE" pitchFamily="2" charset="0"/>
              </a:rPr>
              <a:t>Force to Fracture  (</a:t>
            </a:r>
            <a:r>
              <a:rPr lang="en-US" sz="24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ESSENCE" pitchFamily="2" charset="0"/>
              </a:rPr>
              <a:t>Nahum 1975</a:t>
            </a:r>
            <a:r>
              <a:rPr lang="en-US" sz="4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ESSENCE" pitchFamily="2" charset="0"/>
              </a:rPr>
              <a:t>)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ESSENCE" pitchFamily="2" charset="0"/>
              </a:rPr>
              <a:t/>
            </a:r>
            <a:b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ESSENCE" pitchFamily="2" charset="0"/>
              </a:rPr>
            </a:b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ESSENCE" pitchFamily="2" charset="0"/>
              </a:rPr>
              <a:t>                      </a:t>
            </a:r>
            <a:endParaRPr lang="en-IN" sz="36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 ESSENCE" pitchFamily="2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 Curved beam like bone                                      </a:t>
            </a:r>
          </a:p>
          <a:p>
            <a:r>
              <a:rPr lang="en-US" sz="2400" dirty="0" smtClean="0"/>
              <a:t> Condylar Neck #- 425 lb frontal impact</a:t>
            </a:r>
          </a:p>
          <a:p>
            <a:endParaRPr lang="en-US" sz="2400" dirty="0" smtClean="0"/>
          </a:p>
          <a:p>
            <a:r>
              <a:rPr lang="en-US" sz="2400" dirty="0" smtClean="0"/>
              <a:t>Symphysis-800-900 lb Front impact with both condylar #</a:t>
            </a:r>
          </a:p>
          <a:p>
            <a:endParaRPr lang="en-US" sz="2400" dirty="0" smtClean="0"/>
          </a:p>
          <a:p>
            <a:r>
              <a:rPr lang="en-US" sz="2400" smtClean="0"/>
              <a:t>Mandible </a:t>
            </a:r>
            <a:r>
              <a:rPr lang="en-US" sz="2400" dirty="0" smtClean="0"/>
              <a:t>more sensitive to lateral impact than frontal</a:t>
            </a:r>
          </a:p>
          <a:p>
            <a:pPr>
              <a:buNone/>
            </a:pPr>
            <a:r>
              <a:rPr lang="en-US" sz="2400" dirty="0" smtClean="0"/>
              <a:t>     impact( cushioned by opening and </a:t>
            </a:r>
            <a:r>
              <a:rPr lang="en-US" sz="2400" dirty="0" err="1" smtClean="0"/>
              <a:t>retrusion</a:t>
            </a:r>
            <a:r>
              <a:rPr lang="en-US" sz="2400" dirty="0" smtClean="0"/>
              <a:t> of jaw                                                      </a:t>
            </a:r>
            <a:endParaRPr lang="en-IN" sz="2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29867000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3276600"/>
            <a:ext cx="81534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Incidence &amp; Etiology</a:t>
            </a:r>
            <a:endParaRPr lang="en-US"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1806</TotalTime>
  <Words>1594</Words>
  <Application>Microsoft Office PowerPoint</Application>
  <PresentationFormat>On-screen Show (4:3)</PresentationFormat>
  <Paragraphs>358</Paragraphs>
  <Slides>74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5" baseType="lpstr">
      <vt:lpstr>Median</vt:lpstr>
      <vt:lpstr>FRACTURE  OF MANDIBLE</vt:lpstr>
      <vt:lpstr>Slide 2</vt:lpstr>
      <vt:lpstr>Slide 3</vt:lpstr>
      <vt:lpstr>Importance of Facial injury</vt:lpstr>
      <vt:lpstr> ? Trauma care provider</vt:lpstr>
      <vt:lpstr>Development </vt:lpstr>
      <vt:lpstr>Slide 7</vt:lpstr>
      <vt:lpstr> Force to Fracture  (Nahum 1975)                       </vt:lpstr>
      <vt:lpstr>Incidence &amp; Etiology</vt:lpstr>
      <vt:lpstr>Incidence - Oikarinen &amp; Malmstrom 1969</vt:lpstr>
      <vt:lpstr>University of Freiburg Germany  2009</vt:lpstr>
      <vt:lpstr>Indian Studies</vt:lpstr>
      <vt:lpstr>  Zix Juergen A et al ( 2011)                                            Swiss Med weeky 141:w13207</vt:lpstr>
      <vt:lpstr> Level I trauma center AIIMS  (2007-2010 )                                                                                   CTR2014)</vt:lpstr>
      <vt:lpstr>Slide 15</vt:lpstr>
      <vt:lpstr>Helmet      </vt:lpstr>
      <vt:lpstr> AIIMS study   2008                                               Kumar et al., 2008 </vt:lpstr>
      <vt:lpstr>Chennai road fatalities</vt:lpstr>
      <vt:lpstr>  Other factors</vt:lpstr>
      <vt:lpstr>                 ALCOHOL   </vt:lpstr>
      <vt:lpstr> UP Tops Road fatalities ( 83949)                 </vt:lpstr>
      <vt:lpstr>Urban Interpersonal violence    </vt:lpstr>
      <vt:lpstr>Predictability</vt:lpstr>
      <vt:lpstr>Slide 24</vt:lpstr>
      <vt:lpstr>The Teeth</vt:lpstr>
      <vt:lpstr> TOOTH IN FRACTURE LINE  REMOVE/ RETAIN  ? </vt:lpstr>
      <vt:lpstr>TOOTH IN FRACTURE LINE</vt:lpstr>
      <vt:lpstr>Slide 28</vt:lpstr>
      <vt:lpstr>2-Muscle &amp; their attachments </vt:lpstr>
      <vt:lpstr>Muscle attachments</vt:lpstr>
      <vt:lpstr>Muscular Attachment</vt:lpstr>
      <vt:lpstr> Masster  &amp;  Medial Pterygoid Muscle</vt:lpstr>
      <vt:lpstr>Classified-View &amp; fracture line direction</vt:lpstr>
      <vt:lpstr>Vertically favourable &amp; Unfavourble</vt:lpstr>
      <vt:lpstr>Muscle pull &amp; view in Horizontal direction </vt:lpstr>
      <vt:lpstr>HF &amp; HUF facture</vt:lpstr>
      <vt:lpstr>Favorable fracture Line- V/H</vt:lpstr>
      <vt:lpstr> Angle region</vt:lpstr>
      <vt:lpstr>Displaced  fracture</vt:lpstr>
      <vt:lpstr>Body fracture</vt:lpstr>
      <vt:lpstr>Symphesis and Para symphysis fracture</vt:lpstr>
      <vt:lpstr>Muscles attached in symphyseal region</vt:lpstr>
      <vt:lpstr>Genial tubercle</vt:lpstr>
      <vt:lpstr>Symphyseal &amp; Para symphyseal fracture</vt:lpstr>
      <vt:lpstr>Slide 45</vt:lpstr>
      <vt:lpstr>Oblique surface-fracture displacement</vt:lpstr>
      <vt:lpstr>Bilateral parasymphyseal fracture</vt:lpstr>
      <vt:lpstr>Butterfly Fracture</vt:lpstr>
      <vt:lpstr>Bilateral fracture</vt:lpstr>
      <vt:lpstr>Condylar process- Lat pterygoid M</vt:lpstr>
      <vt:lpstr>Lateral Pt muscle pull</vt:lpstr>
      <vt:lpstr>Condylar displacement-ant   medially</vt:lpstr>
      <vt:lpstr>Bleeding from ear</vt:lpstr>
      <vt:lpstr>Coronoid Process- Temporalis M</vt:lpstr>
      <vt:lpstr>Edentulous Mandible fracture</vt:lpstr>
      <vt:lpstr>Edentulous mandible fracture</vt:lpstr>
      <vt:lpstr>                                                                                                       14th Aug 2015                   In Continuation</vt:lpstr>
      <vt:lpstr>3-Blood supply of Mandible</vt:lpstr>
      <vt:lpstr>Periosteal blood supply</vt:lpstr>
      <vt:lpstr>Blood supply</vt:lpstr>
      <vt:lpstr>Arterial blood supply(Facial A)</vt:lpstr>
      <vt:lpstr>Injury to Vessels</vt:lpstr>
      <vt:lpstr>Bleeding from fracture</vt:lpstr>
      <vt:lpstr>4-Nerve supply of mandible &amp; muscles</vt:lpstr>
      <vt:lpstr>Nerve Injury</vt:lpstr>
      <vt:lpstr>Temporo mandibular joint</vt:lpstr>
      <vt:lpstr>Injury</vt:lpstr>
      <vt:lpstr>Effects of trauma-TMJ</vt:lpstr>
      <vt:lpstr>Internal derangement of TMJ</vt:lpstr>
      <vt:lpstr>TMJ Ankylosis</vt:lpstr>
      <vt:lpstr>Area of weakness-Vulnerable to Fracture</vt:lpstr>
      <vt:lpstr> Anatomical  variations</vt:lpstr>
      <vt:lpstr>Referrence Books-  </vt:lpstr>
      <vt:lpstr>END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SURGICAL ANATOMY</dc:title>
  <dc:creator>RKSingh</dc:creator>
  <cp:lastModifiedBy>RKS</cp:lastModifiedBy>
  <cp:revision>608</cp:revision>
  <dcterms:created xsi:type="dcterms:W3CDTF">2006-08-16T00:00:00Z</dcterms:created>
  <dcterms:modified xsi:type="dcterms:W3CDTF">2015-08-25T14:43:44Z</dcterms:modified>
</cp:coreProperties>
</file>