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53" r:id="rId3"/>
    <p:sldId id="342" r:id="rId4"/>
    <p:sldId id="350" r:id="rId5"/>
    <p:sldId id="266" r:id="rId6"/>
    <p:sldId id="294" r:id="rId7"/>
    <p:sldId id="295" r:id="rId8"/>
    <p:sldId id="271" r:id="rId9"/>
    <p:sldId id="272" r:id="rId10"/>
    <p:sldId id="333" r:id="rId11"/>
    <p:sldId id="334" r:id="rId12"/>
    <p:sldId id="343" r:id="rId13"/>
    <p:sldId id="344" r:id="rId14"/>
    <p:sldId id="345" r:id="rId15"/>
    <p:sldId id="346" r:id="rId16"/>
    <p:sldId id="336" r:id="rId17"/>
    <p:sldId id="311" r:id="rId18"/>
    <p:sldId id="260" r:id="rId19"/>
    <p:sldId id="322" r:id="rId20"/>
    <p:sldId id="318" r:id="rId21"/>
    <p:sldId id="319" r:id="rId22"/>
    <p:sldId id="320" r:id="rId23"/>
    <p:sldId id="275" r:id="rId24"/>
    <p:sldId id="276" r:id="rId25"/>
    <p:sldId id="321" r:id="rId26"/>
    <p:sldId id="279" r:id="rId27"/>
    <p:sldId id="281" r:id="rId28"/>
    <p:sldId id="280" r:id="rId29"/>
    <p:sldId id="282" r:id="rId30"/>
    <p:sldId id="301" r:id="rId31"/>
    <p:sldId id="283" r:id="rId32"/>
    <p:sldId id="284" r:id="rId33"/>
    <p:sldId id="285" r:id="rId34"/>
    <p:sldId id="306" r:id="rId35"/>
    <p:sldId id="307" r:id="rId36"/>
    <p:sldId id="308" r:id="rId37"/>
    <p:sldId id="302" r:id="rId38"/>
    <p:sldId id="286" r:id="rId39"/>
    <p:sldId id="316" r:id="rId40"/>
    <p:sldId id="317" r:id="rId41"/>
    <p:sldId id="289" r:id="rId42"/>
    <p:sldId id="290" r:id="rId43"/>
    <p:sldId id="351" r:id="rId44"/>
    <p:sldId id="352" r:id="rId45"/>
    <p:sldId id="293" r:id="rId46"/>
    <p:sldId id="325" r:id="rId47"/>
    <p:sldId id="291" r:id="rId48"/>
    <p:sldId id="327" r:id="rId49"/>
    <p:sldId id="32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85" autoAdjust="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Lockwood%20DN%5bAuthor%5d&amp;cauthor=true&amp;cauthor_uid=23356024" TargetMode="External"/><Relationship Id="rId2" Type="http://schemas.openxmlformats.org/officeDocument/2006/relationships/hyperlink" Target="http://www.ncbi.nlm.nih.gov/pubmed/2335602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?term=Cunha%20Mda%20G%5bAuthor%5d&amp;cauthor=true&amp;cauthor_uid=2335602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imesofindia.indiatimes.com/toireporter/author-Umesh-Isalkar.cm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Ghuidella%20C%5bAuthor%5d&amp;cauthor=true&amp;cauthor_uid=23356027" TargetMode="External"/><Relationship Id="rId3" Type="http://schemas.openxmlformats.org/officeDocument/2006/relationships/hyperlink" Target="http://www.ncbi.nlm.nih.gov/pubmed?term=Cunha%20Mda%20G%5bAuthor%5d&amp;cauthor=true&amp;cauthor_uid=23356027" TargetMode="External"/><Relationship Id="rId7" Type="http://schemas.openxmlformats.org/officeDocument/2006/relationships/hyperlink" Target="http://www.ncbi.nlm.nih.gov/pubmed?term=Ura%20S%5bAuthor%5d&amp;cauthor=true&amp;cauthor_uid=23356027" TargetMode="External"/><Relationship Id="rId12" Type="http://schemas.openxmlformats.org/officeDocument/2006/relationships/hyperlink" Target="http://www.ncbi.nlm.nih.gov/pubmed?term=Filho%20B%5bAuthor%5d&amp;cauthor=true&amp;cauthor_uid=23356027" TargetMode="External"/><Relationship Id="rId2" Type="http://schemas.openxmlformats.org/officeDocument/2006/relationships/hyperlink" Target="http://www.ncbi.nlm.nih.gov/pubmed/23356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?term=Cruz%20RC%5bAuthor%5d&amp;cauthor=true&amp;cauthor_uid=23356027" TargetMode="External"/><Relationship Id="rId11" Type="http://schemas.openxmlformats.org/officeDocument/2006/relationships/hyperlink" Target="http://www.ncbi.nlm.nih.gov/pubmed?term=Campos%20AA%5bAuthor%5d&amp;cauthor=true&amp;cauthor_uid=23356027" TargetMode="External"/><Relationship Id="rId5" Type="http://schemas.openxmlformats.org/officeDocument/2006/relationships/hyperlink" Target="http://www.ncbi.nlm.nih.gov/pubmed?term=Schettini%20AP%5bAuthor%5d&amp;cauthor=true&amp;cauthor_uid=23356027" TargetMode="External"/><Relationship Id="rId10" Type="http://schemas.openxmlformats.org/officeDocument/2006/relationships/hyperlink" Target="http://www.ncbi.nlm.nih.gov/pubmed?term=Avelleira%20JC%5bAuthor%5d&amp;cauthor=true&amp;cauthor_uid=23356027" TargetMode="External"/><Relationship Id="rId4" Type="http://schemas.openxmlformats.org/officeDocument/2006/relationships/hyperlink" Target="http://www.ncbi.nlm.nih.gov/pubmed?term=Virmond%20M%5bAuthor%5d&amp;cauthor=true&amp;cauthor_uid=23356027" TargetMode="External"/><Relationship Id="rId9" Type="http://schemas.openxmlformats.org/officeDocument/2006/relationships/hyperlink" Target="http://www.ncbi.nlm.nih.gov/pubmed?term=Viana%20Fdos%20R%5bAuthor%5d&amp;cauthor=true&amp;cauthor_uid=23356027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prahealthinaction.org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MDT &amp; NEWER REGIMENS IN LEPROSY</a:t>
            </a:r>
            <a:endParaRPr lang="e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4267200"/>
            <a:ext cx="2514600" cy="838200"/>
          </a:xfrm>
        </p:spPr>
        <p:txBody>
          <a:bodyPr>
            <a:normAutofit/>
          </a:bodyPr>
          <a:lstStyle/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KGMU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Need for new Drugs and Regimens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Duration of treatment is too long </a:t>
            </a:r>
          </a:p>
          <a:p>
            <a:pPr marL="914400" lvl="1" indent="-514350">
              <a:buNone/>
            </a:pPr>
            <a:r>
              <a:rPr lang="en-US" sz="2600" dirty="0" smtClean="0"/>
              <a:t>	(operational point of view).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err="1" smtClean="0"/>
              <a:t>Dapsone</a:t>
            </a:r>
            <a:r>
              <a:rPr lang="en-US" sz="2600" dirty="0" smtClean="0"/>
              <a:t> and </a:t>
            </a:r>
            <a:r>
              <a:rPr lang="en-US" sz="2600" dirty="0" err="1" smtClean="0"/>
              <a:t>Clofazimine</a:t>
            </a:r>
            <a:r>
              <a:rPr lang="en-US" sz="2600" dirty="0" smtClean="0"/>
              <a:t> are only </a:t>
            </a:r>
            <a:r>
              <a:rPr lang="en-US" sz="2600" b="1" dirty="0" smtClean="0"/>
              <a:t>weakly bactericidal</a:t>
            </a:r>
            <a:r>
              <a:rPr lang="en-US" sz="2600" dirty="0" smtClean="0"/>
              <a:t> against M. </a:t>
            </a:r>
            <a:r>
              <a:rPr lang="en-US" sz="2600" dirty="0" err="1" smtClean="0"/>
              <a:t>leprae</a:t>
            </a:r>
            <a:r>
              <a:rPr lang="en-US" sz="2600" dirty="0" smtClean="0"/>
              <a:t>, results in long duration of treatment and low compliance rate.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Daily dosing of </a:t>
            </a:r>
            <a:r>
              <a:rPr lang="en-US" sz="2600" dirty="0" err="1" smtClean="0"/>
              <a:t>Dapsone</a:t>
            </a:r>
            <a:r>
              <a:rPr lang="en-US" sz="2600" dirty="0" smtClean="0"/>
              <a:t> and </a:t>
            </a:r>
            <a:r>
              <a:rPr lang="en-US" sz="2600" dirty="0" err="1" smtClean="0"/>
              <a:t>Clofazimine</a:t>
            </a:r>
            <a:r>
              <a:rPr lang="en-US" sz="2600" dirty="0" smtClean="0"/>
              <a:t> cannot be supervised.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Some patients cannot tolerate any of the drugs in MDT. 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Newer  chemotherapeutic  agents  for  Leprosy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2000"/>
                <a:gridCol w="2667000"/>
                <a:gridCol w="4800600"/>
              </a:tblGrid>
              <a:tr h="70757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err="1" smtClean="0"/>
                        <a:t>Fluoroquinolones</a:t>
                      </a:r>
                      <a:r>
                        <a:rPr lang="en-US" sz="2200" b="0" dirty="0" smtClean="0"/>
                        <a:t> </a:t>
                      </a:r>
                      <a:endParaRPr lang="en-IN" sz="2200" b="0" dirty="0" smtClean="0"/>
                    </a:p>
                    <a:p>
                      <a:endParaRPr lang="en-IN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Ofloxacin</a:t>
                      </a:r>
                      <a:r>
                        <a:rPr lang="en-US" sz="2200" b="0" dirty="0" smtClean="0"/>
                        <a:t>, </a:t>
                      </a:r>
                      <a:r>
                        <a:rPr lang="en-US" sz="2200" b="0" dirty="0" err="1" smtClean="0"/>
                        <a:t>Pefloxacin</a:t>
                      </a:r>
                      <a:r>
                        <a:rPr lang="en-US" sz="2200" b="0" dirty="0" smtClean="0"/>
                        <a:t>, </a:t>
                      </a:r>
                      <a:r>
                        <a:rPr lang="en-US" sz="2200" b="0" dirty="0" err="1" smtClean="0"/>
                        <a:t>Sparfloxacin</a:t>
                      </a:r>
                      <a:r>
                        <a:rPr lang="en-US" sz="2200" b="0" dirty="0" smtClean="0"/>
                        <a:t>, </a:t>
                      </a:r>
                      <a:r>
                        <a:rPr lang="en-US" sz="2200" b="0" dirty="0" err="1" smtClean="0"/>
                        <a:t>Temafloxacin</a:t>
                      </a:r>
                      <a:r>
                        <a:rPr lang="en-US" sz="2200" b="0" dirty="0" smtClean="0"/>
                        <a:t>,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baseline="0" dirty="0" err="1" smtClean="0"/>
                        <a:t>Moxifloxacin</a:t>
                      </a:r>
                      <a:r>
                        <a:rPr lang="en-US" sz="2200" b="0" baseline="0" dirty="0" smtClean="0"/>
                        <a:t> and </a:t>
                      </a:r>
                      <a:r>
                        <a:rPr lang="en-US" sz="2200" b="0" baseline="0" dirty="0" err="1" smtClean="0"/>
                        <a:t>Sitafloxacin</a:t>
                      </a:r>
                      <a:endParaRPr lang="en-IN" sz="2200" b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Tetracyclines</a:t>
                      </a:r>
                      <a:r>
                        <a:rPr lang="en-US" sz="2200" dirty="0" smtClean="0"/>
                        <a:t> 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Minocycline</a:t>
                      </a:r>
                      <a:r>
                        <a:rPr lang="en-US" sz="2200" dirty="0" smtClean="0"/>
                        <a:t> </a:t>
                      </a:r>
                      <a:endParaRPr lang="en-IN" sz="22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Macrolides</a:t>
                      </a:r>
                      <a:r>
                        <a:rPr lang="en-US" sz="2200" dirty="0" smtClean="0"/>
                        <a:t> 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Clarithromycin</a:t>
                      </a:r>
                      <a:endParaRPr lang="en-IN" sz="22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Ansamycins</a:t>
                      </a:r>
                      <a:r>
                        <a:rPr lang="en-US" sz="2200" baseline="0" dirty="0" smtClean="0"/>
                        <a:t> 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Rifabutin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dirty="0" err="1" smtClean="0"/>
                        <a:t>Rifapentin</a:t>
                      </a:r>
                      <a:r>
                        <a:rPr lang="en-US" sz="2200" dirty="0" smtClean="0"/>
                        <a:t>, R- 76-1</a:t>
                      </a:r>
                      <a:endParaRPr lang="en-IN" sz="22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Dihydrofolate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reductase</a:t>
                      </a:r>
                      <a:r>
                        <a:rPr lang="en-US" sz="2200" dirty="0" smtClean="0"/>
                        <a:t> inhibitors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Brodimoprim</a:t>
                      </a:r>
                      <a:r>
                        <a:rPr lang="en-US" sz="2200" baseline="0" dirty="0" smtClean="0"/>
                        <a:t> and K- 130</a:t>
                      </a:r>
                      <a:endParaRPr lang="en-IN" sz="2200" b="1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Fusidic</a:t>
                      </a:r>
                      <a:r>
                        <a:rPr lang="en-US" sz="2200" dirty="0" smtClean="0"/>
                        <a:t> acid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200" b="1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Beta </a:t>
                      </a:r>
                      <a:r>
                        <a:rPr lang="en-US" sz="2200" dirty="0" err="1" smtClean="0"/>
                        <a:t>lactam</a:t>
                      </a:r>
                      <a:r>
                        <a:rPr lang="en-US" sz="2200" dirty="0" smtClean="0"/>
                        <a:t> antibiotics</a:t>
                      </a:r>
                      <a:endParaRPr lang="en-IN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Fluoroquinolones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 smtClean="0"/>
              <a:t>Act by inhibiting the alpha sub unit of the enzyme DNA </a:t>
            </a:r>
            <a:r>
              <a:rPr lang="en-IN" dirty="0" err="1" smtClean="0"/>
              <a:t>gyrase</a:t>
            </a:r>
            <a:endParaRPr lang="en-IN" dirty="0" smtClean="0"/>
          </a:p>
          <a:p>
            <a:r>
              <a:rPr lang="en-IN" dirty="0" err="1" smtClean="0"/>
              <a:t>Ofloxacin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r>
              <a:rPr lang="en-IN" dirty="0" smtClean="0"/>
              <a:t>Bactericidal against </a:t>
            </a:r>
            <a:r>
              <a:rPr lang="en-IN" i="1" dirty="0" smtClean="0"/>
              <a:t>M </a:t>
            </a:r>
            <a:r>
              <a:rPr lang="en-IN" i="1" dirty="0" err="1" smtClean="0"/>
              <a:t>leprae</a:t>
            </a:r>
            <a:r>
              <a:rPr lang="en-IN" i="1" dirty="0" smtClean="0"/>
              <a:t> </a:t>
            </a:r>
            <a:r>
              <a:rPr lang="en-IN" dirty="0" smtClean="0"/>
              <a:t>(less so than a single dose of </a:t>
            </a:r>
            <a:r>
              <a:rPr lang="en-IN" dirty="0" err="1" smtClean="0"/>
              <a:t>rifamicin</a:t>
            </a:r>
            <a:r>
              <a:rPr lang="en-IN" dirty="0" smtClean="0"/>
              <a:t>)</a:t>
            </a:r>
          </a:p>
          <a:p>
            <a:endParaRPr lang="en-IN" dirty="0" smtClean="0"/>
          </a:p>
          <a:p>
            <a:r>
              <a:rPr lang="en-IN" dirty="0" smtClean="0"/>
              <a:t>In a trial of OFLO alone and its combination with </a:t>
            </a:r>
            <a:r>
              <a:rPr lang="en-IN" dirty="0" err="1" smtClean="0"/>
              <a:t>dapsone</a:t>
            </a:r>
            <a:r>
              <a:rPr lang="en-IN" dirty="0" smtClean="0"/>
              <a:t> (DDS) and </a:t>
            </a:r>
            <a:r>
              <a:rPr lang="en-IN" dirty="0" err="1" smtClean="0"/>
              <a:t>clofazimine</a:t>
            </a:r>
            <a:r>
              <a:rPr lang="en-IN" dirty="0" smtClean="0"/>
              <a:t> (CLF), 24 patients with newly diagnosed </a:t>
            </a:r>
            <a:r>
              <a:rPr lang="en-IN" dirty="0" err="1" smtClean="0"/>
              <a:t>lepromatous</a:t>
            </a:r>
            <a:r>
              <a:rPr lang="en-IN" dirty="0" smtClean="0"/>
              <a:t> leprosy were allocated randomly to three treatment groups and treated for 56 days by OFLO daily</a:t>
            </a:r>
          </a:p>
          <a:p>
            <a:endParaRPr lang="en-IN" b="1" dirty="0" smtClean="0"/>
          </a:p>
          <a:p>
            <a:r>
              <a:rPr lang="en-IN" b="1" dirty="0" smtClean="0"/>
              <a:t>400mg OFLO + 100mg DDS+ 50mg CLF daily plus 300mg CLF once every 28 days</a:t>
            </a:r>
          </a:p>
          <a:p>
            <a:endParaRPr lang="en-IN" dirty="0" smtClean="0"/>
          </a:p>
          <a:p>
            <a:r>
              <a:rPr lang="en-IN" dirty="0" smtClean="0"/>
              <a:t>More than 99%, &gt; 99.99%, and &gt; 99.99% of the viable </a:t>
            </a:r>
            <a:r>
              <a:rPr lang="en-IN" i="1" dirty="0" smtClean="0"/>
              <a:t>M </a:t>
            </a:r>
            <a:r>
              <a:rPr lang="en-IN" i="1" dirty="0" err="1" smtClean="0"/>
              <a:t>leprae</a:t>
            </a:r>
            <a:r>
              <a:rPr lang="en-IN" dirty="0" smtClean="0"/>
              <a:t> were estimated to be killed by 14, 28, and 56 days of treatment respectively.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8458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600" dirty="0" err="1" smtClean="0"/>
              <a:t>Ji</a:t>
            </a:r>
            <a:r>
              <a:rPr lang="en-IN" sz="1600" dirty="0" smtClean="0"/>
              <a:t> </a:t>
            </a:r>
            <a:r>
              <a:rPr lang="en-IN" sz="1600" dirty="0" err="1" smtClean="0"/>
              <a:t>B,Perane</a:t>
            </a:r>
            <a:r>
              <a:rPr lang="en-IN" sz="1600" dirty="0" smtClean="0"/>
              <a:t> EG, </a:t>
            </a:r>
            <a:r>
              <a:rPr lang="en-IN" sz="1600" dirty="0" err="1" smtClean="0"/>
              <a:t>Petinon</a:t>
            </a:r>
            <a:r>
              <a:rPr lang="en-IN" sz="1600" dirty="0" smtClean="0"/>
              <a:t> C, et al. Clinical trial of </a:t>
            </a:r>
            <a:r>
              <a:rPr lang="en-IN" sz="1600" dirty="0" err="1" smtClean="0"/>
              <a:t>ofloxacin</a:t>
            </a:r>
            <a:r>
              <a:rPr lang="en-IN" sz="1600" dirty="0" smtClean="0"/>
              <a:t> alone and in combination with </a:t>
            </a:r>
            <a:r>
              <a:rPr lang="en-IN" sz="1600" dirty="0" err="1" smtClean="0"/>
              <a:t>dapsone</a:t>
            </a:r>
            <a:r>
              <a:rPr lang="en-IN" sz="1600" dirty="0" smtClean="0"/>
              <a:t> and </a:t>
            </a:r>
            <a:r>
              <a:rPr lang="en-IN" sz="1600" dirty="0" err="1" smtClean="0"/>
              <a:t>clofazimine</a:t>
            </a:r>
            <a:r>
              <a:rPr lang="en-IN" sz="1600" dirty="0" smtClean="0"/>
              <a:t> for the treatment of </a:t>
            </a:r>
            <a:r>
              <a:rPr lang="en-IN" sz="1600" dirty="0" err="1" smtClean="0"/>
              <a:t>lepromatous</a:t>
            </a:r>
            <a:r>
              <a:rPr lang="en-IN" sz="1600" dirty="0" smtClean="0"/>
              <a:t> leprosy, </a:t>
            </a:r>
            <a:r>
              <a:rPr lang="en-IN" sz="1600" dirty="0" err="1" smtClean="0"/>
              <a:t>Antimicrob</a:t>
            </a:r>
            <a:r>
              <a:rPr lang="en-IN" sz="1600" dirty="0" smtClean="0"/>
              <a:t> Ag </a:t>
            </a:r>
            <a:r>
              <a:rPr lang="en-IN" sz="1600" dirty="0" err="1" smtClean="0"/>
              <a:t>Chemother</a:t>
            </a:r>
            <a:r>
              <a:rPr lang="en-IN" sz="1600" dirty="0" smtClean="0"/>
              <a:t> 1994;38:662-667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 </a:t>
            </a:r>
            <a:r>
              <a:rPr lang="en-IN" dirty="0" err="1" smtClean="0"/>
              <a:t>Macrolides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 It acts by linking to the 50s sub-unit, thus inhibiting bacterial protein synthesis</a:t>
            </a:r>
          </a:p>
          <a:p>
            <a:endParaRPr lang="en-IN" sz="2400" dirty="0" smtClean="0"/>
          </a:p>
          <a:p>
            <a:r>
              <a:rPr lang="en-IN" sz="2400" dirty="0" err="1" smtClean="0"/>
              <a:t>Clarithromycin</a:t>
            </a:r>
            <a:r>
              <a:rPr lang="en-IN" sz="2400" dirty="0" smtClean="0"/>
              <a:t> (CLARI) appears the most promising</a:t>
            </a:r>
          </a:p>
          <a:p>
            <a:r>
              <a:rPr lang="en-IN" sz="2400" dirty="0" smtClean="0"/>
              <a:t>Less bactericidal than RMP</a:t>
            </a:r>
          </a:p>
          <a:p>
            <a:endParaRPr lang="en-IN" sz="2400" dirty="0" smtClean="0"/>
          </a:p>
          <a:p>
            <a:r>
              <a:rPr lang="en-IN" sz="2400" dirty="0" smtClean="0"/>
              <a:t>When administered in a dosage of 500mg daily to leprosy patients, the drug killed 99% of </a:t>
            </a:r>
            <a:r>
              <a:rPr lang="en-IN" sz="2400" i="1" dirty="0" smtClean="0"/>
              <a:t>M </a:t>
            </a:r>
            <a:r>
              <a:rPr lang="en-IN" sz="2400" i="1" dirty="0" err="1" smtClean="0"/>
              <a:t>leprae</a:t>
            </a:r>
            <a:r>
              <a:rPr lang="en-IN" sz="2400" dirty="0" smtClean="0"/>
              <a:t> by 28 days, and 99.9% by 58 days.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19800"/>
            <a:ext cx="883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Jacobson RR. Needed research in the chemotherapy of leprosy related to the individual patient, </a:t>
            </a:r>
            <a:r>
              <a:rPr lang="en-IN" dirty="0" err="1" smtClean="0"/>
              <a:t>Int</a:t>
            </a:r>
            <a:r>
              <a:rPr lang="en-IN" dirty="0" smtClean="0"/>
              <a:t> J </a:t>
            </a:r>
            <a:r>
              <a:rPr lang="en-IN" dirty="0" err="1" smtClean="0"/>
              <a:t>Lepr</a:t>
            </a:r>
            <a:r>
              <a:rPr lang="en-IN" dirty="0" smtClean="0"/>
              <a:t>, 1996; 64 Suppl:S16-S 20.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Minocycline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It binds reversibly to the 30S unit of the ribosome thus blocking the binding of </a:t>
            </a:r>
            <a:r>
              <a:rPr lang="en-IN" dirty="0" err="1" smtClean="0"/>
              <a:t>aminoacyl</a:t>
            </a:r>
            <a:r>
              <a:rPr lang="en-IN" dirty="0" smtClean="0"/>
              <a:t> transfer RNA to the messenger RNA-ribosomal complex, thereby inhibiting protein synthesis</a:t>
            </a:r>
          </a:p>
          <a:p>
            <a:endParaRPr lang="en-IN" dirty="0" smtClean="0"/>
          </a:p>
          <a:p>
            <a:r>
              <a:rPr lang="en-IN" dirty="0" smtClean="0"/>
              <a:t>its </a:t>
            </a:r>
            <a:r>
              <a:rPr lang="en-IN" dirty="0" err="1" smtClean="0"/>
              <a:t>lipophilicity</a:t>
            </a:r>
            <a:r>
              <a:rPr lang="en-IN" dirty="0" smtClean="0"/>
              <a:t> permits it to penetrate the bacterial wall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drug is bactericidal against </a:t>
            </a:r>
            <a:r>
              <a:rPr lang="en-IN" i="1" dirty="0" smtClean="0"/>
              <a:t>M </a:t>
            </a:r>
            <a:r>
              <a:rPr lang="en-IN" i="1" dirty="0" err="1" smtClean="0"/>
              <a:t>leprae</a:t>
            </a:r>
            <a:r>
              <a:rPr lang="en-IN" dirty="0" smtClean="0"/>
              <a:t> </a:t>
            </a:r>
          </a:p>
          <a:p>
            <a:endParaRPr lang="en-IN" dirty="0" smtClean="0"/>
          </a:p>
          <a:p>
            <a:r>
              <a:rPr lang="en-IN" dirty="0" smtClean="0"/>
              <a:t>The clearance of viable </a:t>
            </a:r>
            <a:r>
              <a:rPr lang="en-IN" i="1" dirty="0" smtClean="0"/>
              <a:t>M </a:t>
            </a:r>
            <a:r>
              <a:rPr lang="en-IN" i="1" dirty="0" err="1" smtClean="0"/>
              <a:t>leprae</a:t>
            </a:r>
            <a:r>
              <a:rPr lang="en-IN" dirty="0" smtClean="0"/>
              <a:t> from the skin by </a:t>
            </a:r>
            <a:r>
              <a:rPr lang="en-IN" dirty="0" err="1" smtClean="0"/>
              <a:t>minocycline</a:t>
            </a:r>
            <a:r>
              <a:rPr lang="en-IN" dirty="0" smtClean="0"/>
              <a:t> was faster than that reported for CLF and DDS but slower than that for RMP and similar to that by OFLO. </a:t>
            </a:r>
          </a:p>
          <a:p>
            <a:endParaRPr lang="en-IN" dirty="0" smtClean="0"/>
          </a:p>
          <a:p>
            <a:r>
              <a:rPr lang="en-IN" dirty="0" smtClean="0"/>
              <a:t>Lesser reactions especially in </a:t>
            </a:r>
            <a:r>
              <a:rPr lang="en-IN" dirty="0" err="1" smtClean="0"/>
              <a:t>lepromatous</a:t>
            </a:r>
            <a:r>
              <a:rPr lang="en-IN" dirty="0" smtClean="0"/>
              <a:t> cases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8458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err="1" smtClean="0"/>
              <a:t>Gelber</a:t>
            </a:r>
            <a:r>
              <a:rPr lang="en-IN" dirty="0" smtClean="0"/>
              <a:t> RH, Fukuda K, Byrd S, et al. A clinical trial of </a:t>
            </a:r>
            <a:r>
              <a:rPr lang="en-IN" dirty="0" err="1" smtClean="0"/>
              <a:t>minocycline</a:t>
            </a:r>
            <a:r>
              <a:rPr lang="en-IN" dirty="0" smtClean="0"/>
              <a:t> in </a:t>
            </a:r>
            <a:r>
              <a:rPr lang="en-IN" dirty="0" err="1" smtClean="0"/>
              <a:t>lepromatous</a:t>
            </a:r>
            <a:r>
              <a:rPr lang="en-IN" dirty="0" smtClean="0"/>
              <a:t> leprosy. Med J, 1992;304:91-92.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Combination of newer anti - leprosy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Because of greater bactericidal activity, the addition of OFLO, MINO, or CLARI or some combination of these drugs to WHO/ MDT or substituting one of these drugs might permit </a:t>
            </a:r>
            <a:r>
              <a:rPr lang="en-IN" b="1" dirty="0" smtClean="0"/>
              <a:t>shortening of the treatment</a:t>
            </a:r>
          </a:p>
          <a:p>
            <a:endParaRPr lang="en-IN" b="1" dirty="0" smtClean="0"/>
          </a:p>
          <a:p>
            <a:r>
              <a:rPr lang="en-IN" dirty="0" smtClean="0"/>
              <a:t>The results of a trial now in progress of a combination of </a:t>
            </a:r>
            <a:r>
              <a:rPr lang="en-IN" b="1" dirty="0" smtClean="0"/>
              <a:t>OFLO and RMP </a:t>
            </a:r>
            <a:r>
              <a:rPr lang="en-IN" dirty="0" smtClean="0"/>
              <a:t>administered daily for one month is awaited</a:t>
            </a:r>
          </a:p>
          <a:p>
            <a:endParaRPr lang="en-IN" dirty="0" smtClean="0"/>
          </a:p>
          <a:p>
            <a:r>
              <a:rPr lang="en-IN" dirty="0" smtClean="0"/>
              <a:t>Earlier a one month trial of RMP combined with MINO (both given daily) for </a:t>
            </a:r>
            <a:r>
              <a:rPr lang="en-IN" b="1" dirty="0" smtClean="0"/>
              <a:t>one month </a:t>
            </a:r>
            <a:r>
              <a:rPr lang="en-IN" dirty="0" smtClean="0"/>
              <a:t>has been reported to give satisfactory results in a mixed group of 20 PB and MB patients and no relapses were reported after 2 years of follow-up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ROM therapy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0000" lnSpcReduction="20000"/>
          </a:bodyPr>
          <a:lstStyle/>
          <a:p>
            <a:r>
              <a:rPr lang="en-IN" sz="6000" dirty="0" smtClean="0"/>
              <a:t>ROM is the first fully </a:t>
            </a:r>
            <a:r>
              <a:rPr lang="en-IN" sz="6000" dirty="0" err="1" smtClean="0"/>
              <a:t>supervisable</a:t>
            </a:r>
            <a:r>
              <a:rPr lang="en-IN" sz="6000" dirty="0" smtClean="0"/>
              <a:t>, monthly administered regimen, started in </a:t>
            </a:r>
            <a:r>
              <a:rPr lang="en-IN" sz="6000" b="1" dirty="0" smtClean="0"/>
              <a:t>1998</a:t>
            </a:r>
          </a:p>
          <a:p>
            <a:endParaRPr lang="en-IN" sz="6000" dirty="0" smtClean="0"/>
          </a:p>
          <a:p>
            <a:r>
              <a:rPr lang="en-IN" sz="6000" dirty="0" smtClean="0"/>
              <a:t> Its efficacy of monthly doses for treatment of MB and PB leprosy has been tested in field trials in three different countries</a:t>
            </a:r>
          </a:p>
          <a:p>
            <a:endParaRPr lang="en-IN" sz="6000" dirty="0" smtClean="0"/>
          </a:p>
          <a:p>
            <a:r>
              <a:rPr lang="en-IN" sz="6000" dirty="0" smtClean="0"/>
              <a:t>A </a:t>
            </a:r>
            <a:r>
              <a:rPr lang="en-IN" sz="6000" b="1" dirty="0" smtClean="0"/>
              <a:t>third category </a:t>
            </a:r>
            <a:r>
              <a:rPr lang="en-IN" sz="6000" dirty="0" smtClean="0"/>
              <a:t>has been introduced as </a:t>
            </a:r>
            <a:r>
              <a:rPr lang="en-IN" sz="6000" b="1" dirty="0" smtClean="0"/>
              <a:t>single lesion </a:t>
            </a:r>
            <a:r>
              <a:rPr lang="en-IN" sz="6000" b="1" dirty="0" err="1" smtClean="0"/>
              <a:t>paucibacillary</a:t>
            </a:r>
            <a:r>
              <a:rPr lang="en-IN" sz="6000" b="1" dirty="0" smtClean="0"/>
              <a:t> leprosy (SLPB), </a:t>
            </a:r>
            <a:r>
              <a:rPr lang="en-IN" sz="6000" dirty="0" smtClean="0"/>
              <a:t>where single dose </a:t>
            </a:r>
            <a:r>
              <a:rPr lang="en-IN" sz="6000" dirty="0" err="1" smtClean="0"/>
              <a:t>rifampicin</a:t>
            </a:r>
            <a:r>
              <a:rPr lang="en-IN" sz="6000" dirty="0" smtClean="0"/>
              <a:t> 600 mg, </a:t>
            </a:r>
            <a:r>
              <a:rPr lang="en-IN" sz="6000" dirty="0" err="1" smtClean="0"/>
              <a:t>ofloxacin</a:t>
            </a:r>
            <a:r>
              <a:rPr lang="en-IN" sz="6000" dirty="0" smtClean="0"/>
              <a:t> 400 mg, and </a:t>
            </a:r>
            <a:r>
              <a:rPr lang="en-IN" sz="6000" dirty="0" err="1" smtClean="0"/>
              <a:t>minocycline</a:t>
            </a:r>
            <a:r>
              <a:rPr lang="en-IN" sz="6000" dirty="0" smtClean="0"/>
              <a:t> 100 mg (ROM) therapy was recommended for cure</a:t>
            </a:r>
          </a:p>
          <a:p>
            <a:endParaRPr lang="en-US" sz="2800" dirty="0" smtClean="0"/>
          </a:p>
          <a:p>
            <a:endParaRPr lang="en-US" sz="2900" dirty="0" smtClean="0"/>
          </a:p>
          <a:p>
            <a:r>
              <a:rPr lang="en-IN" sz="2900" b="1" dirty="0" err="1" smtClean="0"/>
              <a:t>Ji</a:t>
            </a:r>
            <a:r>
              <a:rPr lang="en-IN" sz="2900" b="1" dirty="0" smtClean="0"/>
              <a:t> B</a:t>
            </a:r>
            <a:r>
              <a:rPr lang="en-IN" sz="2900" dirty="0" smtClean="0"/>
              <a:t>. Bactericidal activity of a single-dose com-</a:t>
            </a:r>
            <a:r>
              <a:rPr lang="en-IN" sz="2900" dirty="0" err="1" smtClean="0"/>
              <a:t>bination</a:t>
            </a:r>
            <a:r>
              <a:rPr lang="en-IN" sz="2900" dirty="0" smtClean="0"/>
              <a:t> of </a:t>
            </a:r>
            <a:r>
              <a:rPr lang="en-IN" sz="2900" dirty="0" err="1" smtClean="0"/>
              <a:t>ofloxacin</a:t>
            </a:r>
            <a:r>
              <a:rPr lang="en-IN" sz="2900" dirty="0" smtClean="0"/>
              <a:t> plus </a:t>
            </a:r>
            <a:r>
              <a:rPr lang="en-IN" sz="2900" dirty="0" err="1" smtClean="0"/>
              <a:t>minocycline</a:t>
            </a:r>
            <a:r>
              <a:rPr lang="en-IN" sz="2900" dirty="0" smtClean="0"/>
              <a:t>, with or without </a:t>
            </a:r>
            <a:r>
              <a:rPr lang="en-IN" sz="2900" dirty="0" err="1" smtClean="0"/>
              <a:t>rifampin</a:t>
            </a:r>
            <a:r>
              <a:rPr lang="en-IN" sz="2900" dirty="0" smtClean="0"/>
              <a:t>, against </a:t>
            </a:r>
            <a:r>
              <a:rPr lang="en-IN" sz="2900" i="1" dirty="0" smtClean="0"/>
              <a:t>Mycobacterium </a:t>
            </a:r>
            <a:r>
              <a:rPr lang="en-IN" sz="2900" i="1" dirty="0" err="1" smtClean="0"/>
              <a:t>leprae</a:t>
            </a:r>
            <a:r>
              <a:rPr lang="en-IN" sz="2900" dirty="0" smtClean="0"/>
              <a:t> in mice and in </a:t>
            </a:r>
            <a:r>
              <a:rPr lang="en-IN" sz="2900" dirty="0" err="1" smtClean="0"/>
              <a:t>lepromatous</a:t>
            </a:r>
            <a:r>
              <a:rPr lang="en-IN" sz="2900" dirty="0" smtClean="0"/>
              <a:t> patients. </a:t>
            </a:r>
            <a:r>
              <a:rPr lang="en-IN" sz="2900" dirty="0" err="1" smtClean="0"/>
              <a:t>Antimicrob</a:t>
            </a:r>
            <a:r>
              <a:rPr lang="en-IN" sz="2900" dirty="0" smtClean="0"/>
              <a:t> Agents </a:t>
            </a:r>
            <a:r>
              <a:rPr lang="en-IN" sz="2900" dirty="0" err="1" smtClean="0"/>
              <a:t>Chemother</a:t>
            </a:r>
            <a:r>
              <a:rPr lang="en-IN" sz="2900" dirty="0" smtClean="0"/>
              <a:t>. </a:t>
            </a:r>
            <a:r>
              <a:rPr lang="en-IN" sz="2900" b="1" dirty="0" smtClean="0"/>
              <a:t>1998</a:t>
            </a:r>
            <a:r>
              <a:rPr lang="en-IN" sz="2900" dirty="0" smtClean="0"/>
              <a:t>;42:1115–20</a:t>
            </a:r>
          </a:p>
          <a:p>
            <a:endParaRPr lang="en-IN" sz="2900" dirty="0" smtClean="0"/>
          </a:p>
          <a:p>
            <a:r>
              <a:rPr lang="en-IN" sz="2900" b="1" dirty="0" err="1" smtClean="0"/>
              <a:t>Daumerie</a:t>
            </a:r>
            <a:r>
              <a:rPr lang="en-IN" sz="2900" b="1" dirty="0" smtClean="0"/>
              <a:t> D</a:t>
            </a:r>
            <a:r>
              <a:rPr lang="en-IN" sz="2900" dirty="0" smtClean="0"/>
              <a:t>. Current World Health Organization-sponsored studies in the chemotherapy of </a:t>
            </a:r>
            <a:r>
              <a:rPr lang="en-IN" sz="2900" dirty="0" err="1" smtClean="0"/>
              <a:t>leprosy.Lepr</a:t>
            </a:r>
            <a:r>
              <a:rPr lang="en-IN" sz="2900" dirty="0" smtClean="0"/>
              <a:t> Rev. </a:t>
            </a:r>
            <a:r>
              <a:rPr lang="en-IN" sz="2900" b="1" dirty="0" smtClean="0"/>
              <a:t>2000</a:t>
            </a:r>
            <a:r>
              <a:rPr lang="en-IN" sz="2900" dirty="0" smtClean="0"/>
              <a:t>;71:88–90</a:t>
            </a:r>
          </a:p>
          <a:p>
            <a:endParaRPr lang="en-IN" sz="2900" dirty="0" smtClean="0"/>
          </a:p>
          <a:p>
            <a:r>
              <a:rPr lang="en-IN" sz="2900" dirty="0" smtClean="0"/>
              <a:t>Efficacy of single dose multi drug therapy for treatment of single lesion </a:t>
            </a:r>
            <a:r>
              <a:rPr lang="en-IN" sz="2900" dirty="0" err="1" smtClean="0"/>
              <a:t>paucibacillary</a:t>
            </a:r>
            <a:r>
              <a:rPr lang="en-IN" sz="2900" dirty="0" smtClean="0"/>
              <a:t> leprosy. Single lesion multi </a:t>
            </a:r>
            <a:r>
              <a:rPr lang="en-IN" sz="2900" dirty="0" err="1" smtClean="0"/>
              <a:t>centered</a:t>
            </a:r>
            <a:r>
              <a:rPr lang="en-IN" sz="2900" dirty="0" smtClean="0"/>
              <a:t> trial group. </a:t>
            </a:r>
            <a:r>
              <a:rPr lang="en-IN" sz="2900" b="1" dirty="0" smtClean="0"/>
              <a:t>Indian J </a:t>
            </a:r>
            <a:r>
              <a:rPr lang="en-IN" sz="2900" b="1" dirty="0" err="1" smtClean="0"/>
              <a:t>Lepr</a:t>
            </a:r>
            <a:r>
              <a:rPr lang="en-IN" sz="2900" dirty="0" smtClean="0"/>
              <a:t>. </a:t>
            </a:r>
            <a:r>
              <a:rPr lang="en-IN" sz="2900" b="1" dirty="0" smtClean="0"/>
              <a:t>1997</a:t>
            </a:r>
            <a:r>
              <a:rPr lang="en-IN" sz="2900" dirty="0" smtClean="0"/>
              <a:t>;69:121–9</a:t>
            </a:r>
          </a:p>
          <a:p>
            <a:endParaRPr lang="en-IN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ROM 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Advantages of ROM therapy </a:t>
            </a:r>
          </a:p>
          <a:p>
            <a:pPr lvl="1"/>
            <a:r>
              <a:rPr lang="en-US" sz="2400" dirty="0" smtClean="0"/>
              <a:t>Improved compliance</a:t>
            </a:r>
          </a:p>
          <a:p>
            <a:pPr lvl="1"/>
            <a:r>
              <a:rPr lang="en-US" sz="2400" dirty="0" smtClean="0"/>
              <a:t>Absence of skin pigmentation</a:t>
            </a:r>
          </a:p>
          <a:p>
            <a:pPr lvl="1"/>
            <a:r>
              <a:rPr lang="en-US" sz="2400" dirty="0" smtClean="0"/>
              <a:t>Decreased chances of severe reactions</a:t>
            </a:r>
          </a:p>
          <a:p>
            <a:pPr lvl="1"/>
            <a:endParaRPr lang="en-US" sz="2400" dirty="0" smtClean="0"/>
          </a:p>
          <a:p>
            <a:r>
              <a:rPr lang="en-US" sz="2400" b="1" u="sng" dirty="0" smtClean="0"/>
              <a:t>Disadvantages </a:t>
            </a:r>
          </a:p>
          <a:p>
            <a:pPr lvl="1"/>
            <a:r>
              <a:rPr lang="en-US" sz="2400" dirty="0" smtClean="0"/>
              <a:t>Less protective for single lesion and PB than MDT 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ROM – 12 Therapy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IN" sz="3800" b="1" dirty="0" err="1" smtClean="0"/>
              <a:t>Oﬂoxacin</a:t>
            </a:r>
            <a:r>
              <a:rPr lang="en-IN" sz="3800" dirty="0" smtClean="0"/>
              <a:t> and </a:t>
            </a:r>
            <a:r>
              <a:rPr lang="en-IN" sz="3800" b="1" dirty="0" err="1" smtClean="0"/>
              <a:t>minocycline</a:t>
            </a:r>
            <a:r>
              <a:rPr lang="en-IN" sz="3800" dirty="0" smtClean="0"/>
              <a:t> have been shown to be more bactericidal than </a:t>
            </a:r>
            <a:r>
              <a:rPr lang="en-IN" sz="3800" dirty="0" err="1" smtClean="0"/>
              <a:t>dapsone</a:t>
            </a:r>
            <a:r>
              <a:rPr lang="en-IN" sz="3800" dirty="0" smtClean="0"/>
              <a:t> and </a:t>
            </a:r>
            <a:r>
              <a:rPr lang="en-IN" sz="3800" dirty="0" err="1" smtClean="0"/>
              <a:t>clofazimine</a:t>
            </a:r>
            <a:r>
              <a:rPr lang="en-IN" sz="3800" dirty="0" smtClean="0"/>
              <a:t> in both mice and clinical trials</a:t>
            </a:r>
          </a:p>
          <a:p>
            <a:endParaRPr lang="en-US" sz="3800" dirty="0" smtClean="0"/>
          </a:p>
          <a:p>
            <a:r>
              <a:rPr lang="en-IN" sz="3800" b="1" dirty="0" smtClean="0"/>
              <a:t>Four studies </a:t>
            </a:r>
            <a:r>
              <a:rPr lang="en-IN" sz="3800" dirty="0" smtClean="0"/>
              <a:t>compared single dose ROM with WHO-MDT for treating </a:t>
            </a:r>
            <a:r>
              <a:rPr lang="en-IN" sz="3800" b="1" dirty="0" smtClean="0"/>
              <a:t>PB leprosy</a:t>
            </a:r>
            <a:r>
              <a:rPr lang="en-IN" sz="3800" dirty="0" smtClean="0"/>
              <a:t> and combining these studies it was found that single dose ROM is slightly less effective than WHO-MDT with a relative risk of 0·91 (95% </a:t>
            </a:r>
            <a:r>
              <a:rPr lang="en-IN" sz="3800" dirty="0" err="1" smtClean="0"/>
              <a:t>conﬁdence</a:t>
            </a:r>
            <a:r>
              <a:rPr lang="en-IN" sz="3800" dirty="0" smtClean="0"/>
              <a:t> intervals 231%) but still has a very high cure rate</a:t>
            </a:r>
          </a:p>
          <a:p>
            <a:endParaRPr lang="en-IN" sz="3800" dirty="0" smtClean="0"/>
          </a:p>
          <a:p>
            <a:r>
              <a:rPr lang="en-IN" sz="3800" b="1" dirty="0" smtClean="0"/>
              <a:t>Only two studies </a:t>
            </a:r>
            <a:r>
              <a:rPr lang="en-IN" sz="3800" dirty="0" smtClean="0"/>
              <a:t>have been reported using multiple doses of ROM in </a:t>
            </a:r>
            <a:r>
              <a:rPr lang="en-IN" sz="3800" dirty="0" err="1" smtClean="0"/>
              <a:t>lepromatous</a:t>
            </a:r>
            <a:r>
              <a:rPr lang="en-IN" sz="3800" dirty="0" smtClean="0"/>
              <a:t> leprosy (LL). One in the </a:t>
            </a:r>
            <a:r>
              <a:rPr lang="en-IN" sz="3800" b="1" dirty="0" smtClean="0"/>
              <a:t>Philippines</a:t>
            </a:r>
            <a:r>
              <a:rPr lang="en-IN" sz="3800" dirty="0" smtClean="0"/>
              <a:t> by </a:t>
            </a:r>
            <a:r>
              <a:rPr lang="en-IN" sz="3800" b="1" dirty="0" smtClean="0"/>
              <a:t>Villahermosa et al.</a:t>
            </a:r>
            <a:endParaRPr lang="en-US" sz="3800" b="1" dirty="0" smtClean="0"/>
          </a:p>
          <a:p>
            <a:endParaRPr lang="en-US" sz="3800" b="1" u="sng" dirty="0" smtClean="0">
              <a:hlinkClick r:id="rId2" tooltip="Leprosy review."/>
            </a:endParaRPr>
          </a:p>
          <a:p>
            <a:r>
              <a:rPr lang="en-IN" sz="2900" u="sng" dirty="0" err="1" smtClean="0">
                <a:hlinkClick r:id="rId2" tooltip="Leprosy review."/>
              </a:rPr>
              <a:t>Lepr</a:t>
            </a:r>
            <a:r>
              <a:rPr lang="en-IN" sz="2900" u="sng" dirty="0" smtClean="0">
                <a:hlinkClick r:id="rId2" tooltip="Leprosy review."/>
              </a:rPr>
              <a:t> Rev.</a:t>
            </a:r>
            <a:r>
              <a:rPr lang="en-IN" sz="2900" dirty="0" smtClean="0"/>
              <a:t> 2012 Sep;83(3):241-4.</a:t>
            </a:r>
          </a:p>
          <a:p>
            <a:r>
              <a:rPr lang="en-IN" sz="2900" b="1" dirty="0" smtClean="0"/>
              <a:t>Developing new MDT regimens for MB patients; time to test ROM 12 month regimens globally.</a:t>
            </a:r>
          </a:p>
          <a:p>
            <a:r>
              <a:rPr lang="en-IN" sz="2900" u="sng" dirty="0" smtClean="0">
                <a:hlinkClick r:id="rId3"/>
              </a:rPr>
              <a:t>Lockwood DN</a:t>
            </a:r>
            <a:r>
              <a:rPr lang="en-IN" sz="2900" dirty="0" smtClean="0"/>
              <a:t>, </a:t>
            </a:r>
            <a:r>
              <a:rPr lang="en-IN" sz="2900" u="sng" dirty="0" smtClean="0">
                <a:hlinkClick r:id="rId4"/>
              </a:rPr>
              <a:t>Cunha </a:t>
            </a:r>
            <a:r>
              <a:rPr lang="en-IN" sz="2900" u="sng" dirty="0" err="1" smtClean="0">
                <a:hlinkClick r:id="rId4"/>
              </a:rPr>
              <a:t>Mda</a:t>
            </a:r>
            <a:r>
              <a:rPr lang="en-IN" sz="2900" u="sng" dirty="0" smtClean="0">
                <a:hlinkClick r:id="rId4"/>
              </a:rPr>
              <a:t> G</a:t>
            </a:r>
            <a:r>
              <a:rPr lang="en-IN" sz="2900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ROM – 12 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400" dirty="0" smtClean="0"/>
              <a:t>Comparing 21 patients with BL and LL who were given either monthly ROM or the standard MDT which comprised monthly </a:t>
            </a:r>
            <a:r>
              <a:rPr lang="en-IN" sz="2400" dirty="0" err="1" smtClean="0"/>
              <a:t>rifampicin</a:t>
            </a:r>
            <a:r>
              <a:rPr lang="en-IN" sz="2400" dirty="0" smtClean="0"/>
              <a:t> (600 mg), and </a:t>
            </a:r>
            <a:r>
              <a:rPr lang="en-IN" sz="2400" dirty="0" err="1" smtClean="0"/>
              <a:t>clofazimine</a:t>
            </a:r>
            <a:r>
              <a:rPr lang="en-IN" sz="2400" dirty="0" smtClean="0"/>
              <a:t> (300 mg) with daily </a:t>
            </a:r>
            <a:r>
              <a:rPr lang="en-IN" sz="2400" dirty="0" err="1" smtClean="0"/>
              <a:t>dapsone</a:t>
            </a:r>
            <a:r>
              <a:rPr lang="en-IN" sz="2400" dirty="0" smtClean="0"/>
              <a:t> (100 mg) and </a:t>
            </a:r>
            <a:r>
              <a:rPr lang="en-IN" sz="2400" dirty="0" err="1" smtClean="0"/>
              <a:t>clofazimine</a:t>
            </a:r>
            <a:r>
              <a:rPr lang="en-IN" sz="2400" dirty="0" smtClean="0"/>
              <a:t> (50 mg) for 24 months</a:t>
            </a:r>
          </a:p>
          <a:p>
            <a:endParaRPr lang="en-IN" sz="2400" dirty="0" smtClean="0"/>
          </a:p>
          <a:p>
            <a:r>
              <a:rPr lang="en-IN" sz="2400" dirty="0" smtClean="0"/>
              <a:t> These patients had a mean Bacterial Index (BI) of 4 (range 2·7– 5·1) at entry to the study and it fell to 1·18 (range 0 – 3·5)</a:t>
            </a:r>
          </a:p>
          <a:p>
            <a:endParaRPr lang="en-IN" sz="2400" dirty="0" smtClean="0"/>
          </a:p>
          <a:p>
            <a:r>
              <a:rPr lang="en-IN" sz="2400" dirty="0" smtClean="0"/>
              <a:t>A study done in </a:t>
            </a:r>
            <a:r>
              <a:rPr lang="en-IN" sz="2400" b="1" dirty="0" smtClean="0"/>
              <a:t>Brazil</a:t>
            </a:r>
            <a:r>
              <a:rPr lang="en-IN" sz="2400" dirty="0" smtClean="0"/>
              <a:t> had a similar design, allocating patients to either monthly ROM or MB-MDT. These patients mostly had </a:t>
            </a:r>
            <a:r>
              <a:rPr lang="en-IN" sz="2400" b="1" dirty="0" smtClean="0"/>
              <a:t>LL </a:t>
            </a:r>
            <a:r>
              <a:rPr lang="en-IN" sz="2400" dirty="0" smtClean="0"/>
              <a:t>and both groups had a </a:t>
            </a:r>
            <a:r>
              <a:rPr lang="en-IN" sz="2400" b="1" dirty="0" smtClean="0"/>
              <a:t>similar fall in BI (3·5 to 2·5) after 24 months of treatment </a:t>
            </a:r>
            <a:r>
              <a:rPr lang="en-IN" sz="2400" dirty="0" smtClean="0"/>
              <a:t>and similar clinical and histological improvements</a:t>
            </a:r>
          </a:p>
          <a:p>
            <a:endParaRPr lang="en-IN" sz="2400" dirty="0" smtClean="0"/>
          </a:p>
          <a:p>
            <a:r>
              <a:rPr lang="en-IN" sz="2400" dirty="0" smtClean="0"/>
              <a:t>In the </a:t>
            </a:r>
            <a:r>
              <a:rPr lang="en-IN" sz="2400" b="1" dirty="0" smtClean="0"/>
              <a:t>Philippines study </a:t>
            </a:r>
            <a:r>
              <a:rPr lang="en-IN" sz="2400" dirty="0" smtClean="0"/>
              <a:t>the </a:t>
            </a:r>
            <a:r>
              <a:rPr lang="en-IN" sz="2400" b="1" dirty="0" smtClean="0"/>
              <a:t>BI continued to fall after the completion of antibiotic treatment and no relapses</a:t>
            </a:r>
            <a:r>
              <a:rPr lang="en-IN" sz="2400" dirty="0" smtClean="0"/>
              <a:t> were recorded during the subsequent 64 months after treatment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Top five states in India which have highest number of leprosy cases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b="1" dirty="0" smtClean="0"/>
              <a:t>State	        2009-10    2010-11      2011-12       2012-13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>
                <a:solidFill>
                  <a:srgbClr val="FF0000"/>
                </a:solidFill>
              </a:rPr>
              <a:t>Uttar Pradesh     27,473       25,509      24,627           24,222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Bihar                     21,431       20,547      17,801          22,001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Maharashtra        15,071       15,498      17,892         18,715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West Bengal         11,453      10,321       12,169         11,683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Gujarat                  7,373         7,309         7,496            9,010</a:t>
            </a:r>
          </a:p>
          <a:p>
            <a:r>
              <a:rPr lang="en-IN" sz="1600" b="1" dirty="0" smtClean="0"/>
              <a:t>Most leprosy cases detected late</a:t>
            </a:r>
          </a:p>
          <a:p>
            <a:r>
              <a:rPr lang="en-IN" sz="1600" b="1" dirty="0" err="1" smtClean="0">
                <a:hlinkClick r:id="rId2"/>
              </a:rPr>
              <a:t>Umesh</a:t>
            </a:r>
            <a:r>
              <a:rPr lang="en-IN" sz="1600" b="1" dirty="0" smtClean="0">
                <a:hlinkClick r:id="rId2"/>
              </a:rPr>
              <a:t> </a:t>
            </a:r>
            <a:r>
              <a:rPr lang="en-IN" sz="1600" b="1" dirty="0" err="1" smtClean="0">
                <a:hlinkClick r:id="rId2"/>
              </a:rPr>
              <a:t>Isalkar</a:t>
            </a:r>
            <a:r>
              <a:rPr lang="en-IN" sz="1600" b="1" dirty="0" smtClean="0"/>
              <a:t>, TNN | Jan 30, 2014 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 – ROM Therapy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300 patients, detected on active search in </a:t>
            </a:r>
            <a:r>
              <a:rPr lang="en-IN" sz="2400" b="1" dirty="0" smtClean="0"/>
              <a:t>Agra </a:t>
            </a:r>
            <a:r>
              <a:rPr lang="en-IN" sz="2400" dirty="0" smtClean="0"/>
              <a:t>district, who had single lesion leprosy but no nerve thickening, were randomly allocated (using random number table) to two treatment groups, 151 to ROM and 149 to C-ROM for </a:t>
            </a:r>
            <a:r>
              <a:rPr lang="en-IN" sz="2400" b="1" dirty="0" smtClean="0"/>
              <a:t>2 years</a:t>
            </a:r>
            <a:r>
              <a:rPr lang="en-IN" sz="2400" dirty="0" smtClean="0"/>
              <a:t>.</a:t>
            </a:r>
          </a:p>
          <a:p>
            <a:endParaRPr lang="en-IN" sz="2400" dirty="0" smtClean="0"/>
          </a:p>
          <a:p>
            <a:r>
              <a:rPr lang="en-IN" sz="2400" dirty="0" smtClean="0"/>
              <a:t> All the patients were given single dose of ROM or C-ROM</a:t>
            </a:r>
          </a:p>
          <a:p>
            <a:pPr>
              <a:buNone/>
            </a:pPr>
            <a:r>
              <a:rPr lang="en-IN" sz="2400" dirty="0" smtClean="0"/>
              <a:t>	 (</a:t>
            </a:r>
            <a:r>
              <a:rPr lang="en-IN" sz="2400" b="1" dirty="0" err="1" smtClean="0"/>
              <a:t>clarithromycin</a:t>
            </a:r>
            <a:r>
              <a:rPr lang="en-IN" sz="2400" b="1" dirty="0" smtClean="0"/>
              <a:t> 250 mg</a:t>
            </a:r>
            <a:r>
              <a:rPr lang="en-IN" sz="2400" dirty="0" smtClean="0"/>
              <a:t>) and followed up every 6 months for </a:t>
            </a:r>
            <a:r>
              <a:rPr lang="en-IN" sz="2400" b="1" dirty="0" smtClean="0"/>
              <a:t>5 years </a:t>
            </a:r>
            <a:r>
              <a:rPr lang="en-IN" sz="2400" dirty="0" smtClean="0"/>
              <a:t>for disease status, cure rate, reaction and relapse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 – ROM 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400" b="1" dirty="0" smtClean="0"/>
              <a:t>Results</a:t>
            </a:r>
            <a:r>
              <a:rPr lang="en-IN" sz="2400" dirty="0" smtClean="0"/>
              <a:t>: The cure rate at 2 years was 93·1% in ROM and 91·4% in</a:t>
            </a:r>
          </a:p>
          <a:p>
            <a:pPr>
              <a:buNone/>
            </a:pPr>
            <a:r>
              <a:rPr lang="en-IN" sz="2400" dirty="0" smtClean="0"/>
              <a:t>	 C-ROM group.</a:t>
            </a:r>
          </a:p>
          <a:p>
            <a:endParaRPr lang="en-IN" sz="2400" dirty="0" smtClean="0"/>
          </a:p>
          <a:p>
            <a:r>
              <a:rPr lang="en-IN" sz="2400" dirty="0" smtClean="0"/>
              <a:t>By this time three relapses had occurred in the ROM group while two patients were found to have relapsed in the C-ROM group. Thus, there was no statistical difference in relapse rates </a:t>
            </a:r>
          </a:p>
          <a:p>
            <a:pPr>
              <a:buNone/>
            </a:pPr>
            <a:r>
              <a:rPr lang="en-IN" sz="2400" dirty="0" smtClean="0"/>
              <a:t>	(2·1% vs. 1·41%, P ¼ 0·287) in the two groups.</a:t>
            </a:r>
          </a:p>
          <a:p>
            <a:endParaRPr lang="en-IN" sz="2400" dirty="0" smtClean="0"/>
          </a:p>
          <a:p>
            <a:r>
              <a:rPr lang="en-IN" sz="2400" dirty="0" smtClean="0"/>
              <a:t> Long term observations over 3–5 years revealed nine relapses (</a:t>
            </a:r>
            <a:r>
              <a:rPr lang="en-IN" sz="2400" dirty="0" err="1" smtClean="0"/>
              <a:t>ﬁve</a:t>
            </a:r>
            <a:r>
              <a:rPr lang="en-IN" sz="2400" dirty="0" smtClean="0"/>
              <a:t> in ROM, four in C-ROM) giving relapse rate of 1·05/100 Person years in ROM and 0·90/100 person years in C-ROM group – again no </a:t>
            </a:r>
            <a:r>
              <a:rPr lang="en-IN" sz="2400" dirty="0" err="1" smtClean="0"/>
              <a:t>signiﬁcant</a:t>
            </a:r>
            <a:r>
              <a:rPr lang="en-IN" sz="2400" dirty="0" smtClean="0"/>
              <a:t> difference was observed (P ¼ 0·87)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 – ROM 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b="1" dirty="0" smtClean="0"/>
              <a:t>Conclusion</a:t>
            </a:r>
            <a:r>
              <a:rPr lang="en-IN" sz="2600" b="1" dirty="0" smtClean="0"/>
              <a:t>:</a:t>
            </a:r>
            <a:r>
              <a:rPr lang="en-IN" sz="2600" dirty="0" smtClean="0"/>
              <a:t> The study shows that addition of </a:t>
            </a:r>
            <a:r>
              <a:rPr lang="en-IN" sz="2600" dirty="0" err="1" smtClean="0"/>
              <a:t>clarithromycin</a:t>
            </a:r>
            <a:r>
              <a:rPr lang="en-IN" sz="2600" dirty="0" smtClean="0"/>
              <a:t> to ROM does not </a:t>
            </a:r>
            <a:r>
              <a:rPr lang="en-IN" sz="2600" dirty="0" err="1" smtClean="0"/>
              <a:t>signiﬁcantly</a:t>
            </a:r>
            <a:r>
              <a:rPr lang="en-IN" sz="2600" dirty="0" smtClean="0"/>
              <a:t> improve the </a:t>
            </a:r>
            <a:r>
              <a:rPr lang="en-IN" sz="2600" dirty="0" err="1" smtClean="0"/>
              <a:t>efﬁcacy</a:t>
            </a:r>
            <a:r>
              <a:rPr lang="en-IN" sz="2600" dirty="0" smtClean="0"/>
              <a:t> as measured in terms of cure rates and relapse rates in single skin lesion leprosy patients.</a:t>
            </a:r>
          </a:p>
          <a:p>
            <a:endParaRPr lang="en-US" sz="28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r>
              <a:rPr lang="en-IN" sz="1400" dirty="0" smtClean="0"/>
              <a:t>A randomised controlled trial assessing the effect of adding </a:t>
            </a:r>
            <a:r>
              <a:rPr lang="en-IN" sz="1400" dirty="0" err="1" smtClean="0"/>
              <a:t>clarithromycin</a:t>
            </a:r>
            <a:r>
              <a:rPr lang="en-IN" sz="1400" dirty="0" smtClean="0"/>
              <a:t> to </a:t>
            </a:r>
            <a:r>
              <a:rPr lang="en-IN" sz="1400" dirty="0" err="1" smtClean="0"/>
              <a:t>Rifampicin</a:t>
            </a:r>
            <a:r>
              <a:rPr lang="en-IN" sz="1400" dirty="0" smtClean="0"/>
              <a:t>, </a:t>
            </a:r>
            <a:r>
              <a:rPr lang="en-IN" sz="1400" dirty="0" err="1" smtClean="0"/>
              <a:t>oﬂoxacin</a:t>
            </a:r>
            <a:r>
              <a:rPr lang="en-IN" sz="1400" dirty="0" smtClean="0"/>
              <a:t> and </a:t>
            </a:r>
            <a:r>
              <a:rPr lang="en-IN" sz="1400" dirty="0" err="1" smtClean="0"/>
              <a:t>minocycline</a:t>
            </a:r>
            <a:r>
              <a:rPr lang="en-IN" sz="1400" dirty="0" smtClean="0"/>
              <a:t> in the treatment of single lesion </a:t>
            </a:r>
            <a:r>
              <a:rPr lang="en-IN" sz="1400" dirty="0" err="1" smtClean="0"/>
              <a:t>paucibacillary</a:t>
            </a:r>
            <a:r>
              <a:rPr lang="en-IN" sz="1400" dirty="0" smtClean="0"/>
              <a:t> leprosy in </a:t>
            </a:r>
            <a:r>
              <a:rPr lang="en-IN" sz="1400" b="1" dirty="0" smtClean="0"/>
              <a:t>Agra District, India</a:t>
            </a:r>
          </a:p>
          <a:p>
            <a:pPr>
              <a:buNone/>
            </a:pPr>
            <a:r>
              <a:rPr lang="en-IN" sz="1400" dirty="0" smtClean="0"/>
              <a:t>	</a:t>
            </a:r>
            <a:r>
              <a:rPr lang="en-IN" sz="1400" b="1" dirty="0" smtClean="0"/>
              <a:t>ANITA GIRDHAR, ANIL KUMAR &amp; BHAWNESWAR KUMAR GIRDHAR</a:t>
            </a:r>
          </a:p>
          <a:p>
            <a:pPr>
              <a:buNone/>
            </a:pPr>
            <a:r>
              <a:rPr lang="en-IN" sz="1400" dirty="0" smtClean="0"/>
              <a:t>	Epidemiology and Clinical Divisions, National JALMA </a:t>
            </a:r>
            <a:r>
              <a:rPr lang="en-IN" sz="1400" dirty="0" err="1" smtClean="0"/>
              <a:t>Institutefor</a:t>
            </a:r>
            <a:r>
              <a:rPr lang="en-IN" sz="1400" dirty="0" smtClean="0"/>
              <a:t> Leprosy &amp; Other </a:t>
            </a:r>
            <a:r>
              <a:rPr lang="en-IN" sz="1400" dirty="0" err="1" smtClean="0"/>
              <a:t>Mycobacterial</a:t>
            </a:r>
            <a:r>
              <a:rPr lang="en-IN" sz="1400" dirty="0" smtClean="0"/>
              <a:t> Diseases (ICMR), </a:t>
            </a:r>
            <a:r>
              <a:rPr lang="en-IN" sz="1400" dirty="0" err="1" smtClean="0"/>
              <a:t>Taj</a:t>
            </a:r>
            <a:r>
              <a:rPr lang="en-IN" sz="1400" dirty="0" smtClean="0"/>
              <a:t> </a:t>
            </a:r>
            <a:r>
              <a:rPr lang="en-IN" sz="1400" dirty="0" err="1" smtClean="0"/>
              <a:t>Ganj,Agra</a:t>
            </a:r>
            <a:r>
              <a:rPr lang="en-IN" sz="1400" dirty="0" smtClean="0"/>
              <a:t> 282001, India</a:t>
            </a:r>
          </a:p>
          <a:p>
            <a:pPr>
              <a:buNone/>
            </a:pPr>
            <a:r>
              <a:rPr lang="en-IN" sz="1400" dirty="0" smtClean="0"/>
              <a:t>	</a:t>
            </a:r>
            <a:r>
              <a:rPr lang="en-IN" sz="1400" b="1" dirty="0" err="1" smtClean="0"/>
              <a:t>Lepr</a:t>
            </a:r>
            <a:r>
              <a:rPr lang="en-IN" sz="1400" b="1" dirty="0" smtClean="0"/>
              <a:t> Rev (2011) 82, 46–54</a:t>
            </a:r>
            <a:endParaRPr lang="en-IN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ROM Trial (intermittent Therapy)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ROM therapy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( R 600 mg, O 400 mg, M 100 mg) / month</a:t>
            </a:r>
          </a:p>
          <a:p>
            <a:r>
              <a:rPr lang="en-US" sz="2600" dirty="0" smtClean="0"/>
              <a:t>Given once a month in both PB and MB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u="sng" dirty="0" smtClean="0"/>
              <a:t>Objective of study</a:t>
            </a:r>
          </a:p>
          <a:p>
            <a:pPr lvl="1"/>
            <a:r>
              <a:rPr lang="en-US" sz="2600" dirty="0" smtClean="0"/>
              <a:t>Clinical response</a:t>
            </a:r>
          </a:p>
          <a:p>
            <a:pPr lvl="1"/>
            <a:r>
              <a:rPr lang="en-US" sz="2600" dirty="0" smtClean="0"/>
              <a:t>Side effects</a:t>
            </a:r>
          </a:p>
          <a:p>
            <a:pPr lvl="1"/>
            <a:r>
              <a:rPr lang="en-US" sz="2600" dirty="0" smtClean="0"/>
              <a:t>Reactions ( ENL and reversal)</a:t>
            </a:r>
          </a:p>
          <a:p>
            <a:pPr lvl="1"/>
            <a:r>
              <a:rPr lang="en-US" sz="2600" dirty="0" smtClean="0"/>
              <a:t>Feasibility for mass programs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ROM Trial (intermittent Therapy)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12 or 24 doses of ROM once monthly in MB cases</a:t>
            </a:r>
          </a:p>
          <a:p>
            <a:r>
              <a:rPr lang="en-US" sz="2600" dirty="0" smtClean="0"/>
              <a:t>3 or 6 doses of ROM in PB cases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u="sng" dirty="0" smtClean="0"/>
              <a:t>Results were</a:t>
            </a:r>
          </a:p>
          <a:p>
            <a:pPr lvl="1"/>
            <a:r>
              <a:rPr lang="en-US" sz="2600" dirty="0" smtClean="0"/>
              <a:t>Decrease in BI and clinical regression </a:t>
            </a:r>
          </a:p>
          <a:p>
            <a:pPr lvl="1"/>
            <a:r>
              <a:rPr lang="en-US" sz="2600" dirty="0" smtClean="0"/>
              <a:t>10 MB cases and 11 PB cases developed reactions        ( type 1 and type 2)</a:t>
            </a:r>
          </a:p>
          <a:p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 (Continuous therapy for 28 days)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600" u="sng" dirty="0" smtClean="0"/>
              <a:t>4 combinations were tried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MDT – 12 doses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MDT – 12 doses + </a:t>
            </a:r>
            <a:r>
              <a:rPr lang="en-US" sz="2600" dirty="0" err="1" smtClean="0"/>
              <a:t>ofloxacin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err="1" smtClean="0"/>
              <a:t>Rifampicin</a:t>
            </a:r>
            <a:r>
              <a:rPr lang="en-US" sz="2600" b="1" dirty="0" smtClean="0"/>
              <a:t> + </a:t>
            </a:r>
            <a:r>
              <a:rPr lang="en-US" sz="2600" b="1" dirty="0" err="1" smtClean="0"/>
              <a:t>ofloxacin</a:t>
            </a:r>
            <a:r>
              <a:rPr lang="en-US" sz="2600" b="1" dirty="0" smtClean="0"/>
              <a:t> (RO)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MDT – 24 doses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/>
            <a:r>
              <a:rPr lang="en-US" sz="2600" dirty="0" smtClean="0"/>
              <a:t>In all group fall in BI were comparable</a:t>
            </a:r>
          </a:p>
          <a:p>
            <a:pPr marL="514350" indent="-514350"/>
            <a:r>
              <a:rPr lang="en-US" sz="2600" dirty="0" smtClean="0"/>
              <a:t>More chances of relapse in RO therapy</a:t>
            </a:r>
          </a:p>
          <a:p>
            <a:pPr marL="514350" indent="-514350">
              <a:buNone/>
            </a:pPr>
            <a:r>
              <a:rPr lang="en-US" sz="2600" dirty="0" smtClean="0"/>
              <a:t>	 ( &gt; 38% in a 5 yr follow up)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Uniform MDT ( U – MDT)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 smtClean="0"/>
              <a:t>Uniform </a:t>
            </a:r>
            <a:r>
              <a:rPr lang="en-IN" sz="2600" dirty="0"/>
              <a:t>leprosy treatment that </a:t>
            </a:r>
            <a:r>
              <a:rPr lang="en-IN" sz="2600" b="1" dirty="0"/>
              <a:t>would not require disease </a:t>
            </a:r>
            <a:r>
              <a:rPr lang="en-IN" sz="2600" b="1" dirty="0" smtClean="0"/>
              <a:t>classification</a:t>
            </a:r>
          </a:p>
          <a:p>
            <a:r>
              <a:rPr lang="en-US" sz="2600" dirty="0" smtClean="0"/>
              <a:t>Therapy given for </a:t>
            </a:r>
            <a:r>
              <a:rPr lang="en-US" sz="2600" b="1" dirty="0" smtClean="0"/>
              <a:t>6 months </a:t>
            </a:r>
            <a:r>
              <a:rPr lang="en-US" sz="2600" dirty="0" smtClean="0"/>
              <a:t>period</a:t>
            </a:r>
          </a:p>
          <a:p>
            <a:r>
              <a:rPr lang="en-US" sz="2600" dirty="0" err="1" smtClean="0"/>
              <a:t>Rifampicin</a:t>
            </a:r>
            <a:r>
              <a:rPr lang="en-US" sz="2600" dirty="0" smtClean="0"/>
              <a:t> 600 mg/</a:t>
            </a:r>
            <a:r>
              <a:rPr lang="en-US" sz="2600" dirty="0" err="1" smtClean="0"/>
              <a:t>mt</a:t>
            </a:r>
            <a:r>
              <a:rPr lang="en-US" sz="2600" dirty="0" smtClean="0"/>
              <a:t>, </a:t>
            </a:r>
            <a:r>
              <a:rPr lang="en-US" sz="2600" dirty="0" err="1" smtClean="0"/>
              <a:t>Dapsone</a:t>
            </a:r>
            <a:r>
              <a:rPr lang="en-US" sz="2600" dirty="0" smtClean="0"/>
              <a:t> 100 mg daily and </a:t>
            </a:r>
            <a:r>
              <a:rPr lang="en-US" sz="2600" dirty="0" err="1" smtClean="0"/>
              <a:t>clofazimine</a:t>
            </a:r>
            <a:r>
              <a:rPr lang="en-US" sz="2600" dirty="0" smtClean="0"/>
              <a:t> at 50 mg/day and 300 mg/</a:t>
            </a:r>
            <a:r>
              <a:rPr lang="en-US" sz="2600" dirty="0" err="1" smtClean="0"/>
              <a:t>mt</a:t>
            </a:r>
            <a:endParaRPr lang="en-US" sz="2600" dirty="0" smtClean="0"/>
          </a:p>
          <a:p>
            <a:r>
              <a:rPr lang="en-US" sz="2800" b="1" u="sng" dirty="0" smtClean="0"/>
              <a:t>Advantage</a:t>
            </a:r>
          </a:p>
          <a:p>
            <a:pPr lvl="1"/>
            <a:r>
              <a:rPr lang="en-US" sz="2400" dirty="0" smtClean="0"/>
              <a:t>Shortens the course of treatment</a:t>
            </a:r>
          </a:p>
          <a:p>
            <a:pPr lvl="1"/>
            <a:r>
              <a:rPr lang="en-IN" sz="2400" dirty="0"/>
              <a:t>I</a:t>
            </a:r>
            <a:r>
              <a:rPr lang="en-IN" sz="2400" dirty="0" smtClean="0"/>
              <a:t>ncreases </a:t>
            </a:r>
            <a:r>
              <a:rPr lang="en-IN" sz="2400" dirty="0"/>
              <a:t>patient adherence to treatment </a:t>
            </a:r>
            <a:endParaRPr lang="en-IN" sz="2400" dirty="0" smtClean="0"/>
          </a:p>
          <a:p>
            <a:pPr lvl="1"/>
            <a:r>
              <a:rPr lang="en-IN" sz="2400" dirty="0" smtClean="0"/>
              <a:t>Improves the performance of health workers in the field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IN" sz="2100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Uniform MDT ( U – MDT)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IN" sz="2000" dirty="0" smtClean="0"/>
              <a:t>One is reducing the duration of treatment for MB patients from 12 months to 6 months.</a:t>
            </a:r>
          </a:p>
          <a:p>
            <a:endParaRPr lang="en-IN" sz="2000" dirty="0" smtClean="0"/>
          </a:p>
          <a:p>
            <a:r>
              <a:rPr lang="en-IN" sz="2000" dirty="0" smtClean="0"/>
              <a:t>Evidence from experimental studies suggests </a:t>
            </a:r>
            <a:r>
              <a:rPr lang="en-IN" sz="2000" b="1" dirty="0" smtClean="0"/>
              <a:t>that 2–3 months’ MDT is capable of killing almost all viable bacilli </a:t>
            </a:r>
            <a:r>
              <a:rPr lang="en-IN" sz="2000" dirty="0" smtClean="0"/>
              <a:t>in the mouse footpad model     </a:t>
            </a:r>
            <a:r>
              <a:rPr lang="en-IN" sz="2000" b="1" dirty="0" smtClean="0"/>
              <a:t>(</a:t>
            </a:r>
            <a:r>
              <a:rPr lang="en-IN" sz="2000" b="1" dirty="0" err="1" smtClean="0"/>
              <a:t>Ji</a:t>
            </a:r>
            <a:r>
              <a:rPr lang="en-IN" sz="2000" b="1" dirty="0" smtClean="0"/>
              <a:t> et al. 1996a; </a:t>
            </a:r>
            <a:r>
              <a:rPr lang="en-IN" sz="2000" b="1" dirty="0" err="1" smtClean="0"/>
              <a:t>Banerjee</a:t>
            </a:r>
            <a:r>
              <a:rPr lang="en-IN" sz="2000" b="1" dirty="0" smtClean="0"/>
              <a:t> et al. 1997). </a:t>
            </a:r>
          </a:p>
          <a:p>
            <a:endParaRPr lang="en-IN" sz="2000" dirty="0" smtClean="0"/>
          </a:p>
          <a:p>
            <a:r>
              <a:rPr lang="en-IN" sz="2000" dirty="0" smtClean="0"/>
              <a:t>An experimental study further suggests that the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rifampicin</a:t>
            </a:r>
            <a:r>
              <a:rPr lang="en-IN" sz="2000" b="1" dirty="0" smtClean="0"/>
              <a:t>-resistant mutants </a:t>
            </a:r>
            <a:r>
              <a:rPr lang="en-IN" sz="2000" dirty="0" smtClean="0"/>
              <a:t>in an untreated </a:t>
            </a:r>
            <a:r>
              <a:rPr lang="en-IN" sz="2000" dirty="0" err="1" smtClean="0"/>
              <a:t>lepromatous</a:t>
            </a:r>
            <a:r>
              <a:rPr lang="en-IN" sz="2000" dirty="0" smtClean="0"/>
              <a:t> patient </a:t>
            </a:r>
            <a:r>
              <a:rPr lang="en-IN" sz="2000" b="1" dirty="0" smtClean="0"/>
              <a:t>are likely to be eliminated by 3 months’ daily treatment with </a:t>
            </a:r>
            <a:r>
              <a:rPr lang="en-IN" sz="2000" b="1" dirty="0" err="1" smtClean="0"/>
              <a:t>dapsone–clofazimine</a:t>
            </a:r>
            <a:r>
              <a:rPr lang="en-IN" sz="2000" b="1" dirty="0"/>
              <a:t> </a:t>
            </a:r>
            <a:r>
              <a:rPr lang="en-IN" sz="2000" b="1" dirty="0" smtClean="0"/>
              <a:t>combination </a:t>
            </a:r>
            <a:r>
              <a:rPr lang="en-IN" sz="2000" dirty="0" smtClean="0"/>
              <a:t>and by that time </a:t>
            </a:r>
            <a:r>
              <a:rPr lang="en-IN" sz="2000" dirty="0" err="1" smtClean="0"/>
              <a:t>rifampicin</a:t>
            </a:r>
            <a:r>
              <a:rPr lang="en-IN" sz="2000" dirty="0" smtClean="0"/>
              <a:t> with three monthly doses would have killed over 99.999% of the viable Mycobacterium </a:t>
            </a:r>
            <a:r>
              <a:rPr lang="en-IN" sz="2000" dirty="0" err="1" smtClean="0"/>
              <a:t>leprae</a:t>
            </a:r>
            <a:r>
              <a:rPr lang="en-IN" sz="2000" dirty="0" smtClean="0"/>
              <a:t> </a:t>
            </a:r>
            <a:r>
              <a:rPr lang="en-IN" sz="2000" b="1" dirty="0" smtClean="0"/>
              <a:t>(</a:t>
            </a:r>
            <a:r>
              <a:rPr lang="en-IN" sz="2000" b="1" dirty="0" err="1" smtClean="0"/>
              <a:t>Ji</a:t>
            </a:r>
            <a:r>
              <a:rPr lang="en-IN" sz="2000" b="1" dirty="0" smtClean="0"/>
              <a:t> et al. 1996a).</a:t>
            </a:r>
          </a:p>
          <a:p>
            <a:endParaRPr lang="en-IN" sz="2000" dirty="0" smtClean="0"/>
          </a:p>
          <a:p>
            <a:r>
              <a:rPr lang="en-IN" sz="2000" b="1" dirty="0"/>
              <a:t>L</a:t>
            </a:r>
            <a:r>
              <a:rPr lang="en-IN" sz="2000" b="1" dirty="0" smtClean="0"/>
              <a:t>oss of infectivity of M. </a:t>
            </a:r>
            <a:r>
              <a:rPr lang="en-IN" sz="2000" b="1" dirty="0" err="1" smtClean="0"/>
              <a:t>leprae</a:t>
            </a:r>
            <a:r>
              <a:rPr lang="en-IN" sz="2000" b="1" dirty="0" smtClean="0"/>
              <a:t> </a:t>
            </a:r>
            <a:r>
              <a:rPr lang="en-IN" sz="2000" dirty="0" smtClean="0"/>
              <a:t>after only </a:t>
            </a:r>
            <a:r>
              <a:rPr lang="en-IN" sz="2000" b="1" dirty="0" smtClean="0"/>
              <a:t>1 month </a:t>
            </a:r>
            <a:r>
              <a:rPr lang="en-IN" sz="2000" dirty="0" smtClean="0"/>
              <a:t>of WHO MB– MDT or with a single dose of </a:t>
            </a:r>
            <a:r>
              <a:rPr lang="en-IN" sz="2000" dirty="0" err="1" smtClean="0"/>
              <a:t>rifampicin</a:t>
            </a:r>
            <a:r>
              <a:rPr lang="en-IN" sz="2000" dirty="0" smtClean="0"/>
              <a:t> was documented </a:t>
            </a:r>
            <a:r>
              <a:rPr lang="en-IN" sz="2000" b="1" dirty="0" smtClean="0"/>
              <a:t>(</a:t>
            </a:r>
            <a:r>
              <a:rPr lang="en-IN" sz="2000" b="1" dirty="0" err="1" smtClean="0"/>
              <a:t>Ji</a:t>
            </a:r>
            <a:r>
              <a:rPr lang="en-IN" sz="2000" b="1" dirty="0" smtClean="0"/>
              <a:t> et al. 1996b)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Uniform MDT ( U – MDT)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2800" dirty="0"/>
              <a:t>During the follow-up, only 27 patients (0.9%) developed new </a:t>
            </a:r>
            <a:r>
              <a:rPr lang="en-IN" sz="2800" dirty="0" smtClean="0"/>
              <a:t>lesions</a:t>
            </a:r>
          </a:p>
          <a:p>
            <a:r>
              <a:rPr lang="en-IN" sz="2800" dirty="0" smtClean="0"/>
              <a:t>78</a:t>
            </a:r>
            <a:r>
              <a:rPr lang="en-IN" sz="2800" dirty="0"/>
              <a:t>% of which were caused by </a:t>
            </a:r>
            <a:r>
              <a:rPr lang="en-IN" sz="2800" dirty="0" smtClean="0"/>
              <a:t>reactions</a:t>
            </a:r>
          </a:p>
          <a:p>
            <a:r>
              <a:rPr lang="en-IN" sz="2800" dirty="0" smtClean="0"/>
              <a:t>Six </a:t>
            </a:r>
            <a:r>
              <a:rPr lang="en-IN" sz="2800" dirty="0"/>
              <a:t>patients had clinically confirmed </a:t>
            </a:r>
            <a:r>
              <a:rPr lang="en-IN" sz="2800" dirty="0" smtClean="0"/>
              <a:t>relapse</a:t>
            </a:r>
          </a:p>
          <a:p>
            <a:r>
              <a:rPr lang="en-IN" sz="2800" dirty="0" smtClean="0"/>
              <a:t>2.9</a:t>
            </a:r>
            <a:r>
              <a:rPr lang="en-IN" sz="2800" dirty="0"/>
              <a:t>% of patients were lost during the follow-up period</a:t>
            </a:r>
            <a:r>
              <a:rPr lang="en-IN" sz="2800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2800" b="1" dirty="0" smtClean="0"/>
              <a:t>In </a:t>
            </a:r>
            <a:r>
              <a:rPr lang="en-IN" sz="2800" b="1" dirty="0"/>
              <a:t>general, the PB patients responded better than the MB patients (27% vs. 6%, p &lt; 0.001). </a:t>
            </a:r>
            <a:endParaRPr lang="en-IN" sz="28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b="1" dirty="0" smtClean="0"/>
              <a:t>Too short to treat MB leprosy.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 smtClean="0"/>
              <a:t>Other drawbacks</a:t>
            </a:r>
          </a:p>
          <a:p>
            <a:pPr lvl="1"/>
            <a:r>
              <a:rPr lang="en-US" sz="2900" dirty="0" err="1" smtClean="0"/>
              <a:t>Clofazimine</a:t>
            </a:r>
            <a:r>
              <a:rPr lang="en-US" sz="2900" dirty="0" smtClean="0"/>
              <a:t> is relatively expensive drug (increase cost of treatment of PB cases)</a:t>
            </a:r>
          </a:p>
          <a:p>
            <a:pPr lvl="1"/>
            <a:r>
              <a:rPr lang="en-US" sz="2900" dirty="0" smtClean="0"/>
              <a:t>Unethically expose patients to additional risk of side effects</a:t>
            </a:r>
            <a:endParaRPr lang="en-IN" sz="29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A clinical trial for uniform multidrug therapy for leprosy patients in Brazil 8,755</a:t>
            </a:r>
          </a:p>
          <a:p>
            <a:r>
              <a:rPr lang="en-IN" sz="2000" b="1" dirty="0" smtClean="0"/>
              <a:t>The trial was coordinated by the National Institute of Epidemiology of the Indian Council of Medical Research. From November 2003-May 2007, 2,912 patients (India, 2,746, China, 166)</a:t>
            </a:r>
          </a:p>
          <a:p>
            <a:r>
              <a:rPr lang="en-US" sz="2000" dirty="0" smtClean="0"/>
              <a:t>R- MDT </a:t>
            </a:r>
            <a:r>
              <a:rPr lang="en-US" sz="2000" dirty="0" err="1" smtClean="0"/>
              <a:t>vs</a:t>
            </a:r>
            <a:r>
              <a:rPr lang="en-US" sz="2000" dirty="0" smtClean="0"/>
              <a:t> U-MDT</a:t>
            </a:r>
            <a:endParaRPr lang="en-IN" sz="2000" dirty="0" smtClean="0"/>
          </a:p>
          <a:p>
            <a:endParaRPr lang="en-US" sz="2000" dirty="0" smtClean="0"/>
          </a:p>
          <a:p>
            <a:endParaRPr lang="en-I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Accompanied MDT ( A- MDT)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Recommended by WHO specially for field programs</a:t>
            </a:r>
          </a:p>
          <a:p>
            <a:r>
              <a:rPr lang="en-US" sz="2400" dirty="0" smtClean="0"/>
              <a:t>Providing certain patients with a full course of treatment on their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visit </a:t>
            </a:r>
          </a:p>
          <a:p>
            <a:r>
              <a:rPr lang="en-US" sz="2400" dirty="0" smtClean="0"/>
              <a:t>Medicines to be given to a person who will provide the supervise treatment</a:t>
            </a:r>
          </a:p>
          <a:p>
            <a:r>
              <a:rPr lang="en-US" sz="2400" b="1" u="sng" dirty="0" smtClean="0"/>
              <a:t>Advantage </a:t>
            </a:r>
          </a:p>
          <a:p>
            <a:pPr lvl="1"/>
            <a:r>
              <a:rPr lang="en-US" sz="2400" dirty="0" smtClean="0"/>
              <a:t>User friendly and flexible</a:t>
            </a:r>
          </a:p>
          <a:p>
            <a:pPr lvl="1"/>
            <a:r>
              <a:rPr lang="en-US" sz="2400" dirty="0" smtClean="0"/>
              <a:t>Suitable for mobile population</a:t>
            </a:r>
          </a:p>
          <a:p>
            <a:pPr lvl="1"/>
            <a:r>
              <a:rPr lang="en-US" sz="2400" dirty="0" smtClean="0"/>
              <a:t>Remote areas, migrant </a:t>
            </a:r>
            <a:r>
              <a:rPr lang="en-US" sz="2400" dirty="0" err="1" smtClean="0"/>
              <a:t>labourers</a:t>
            </a:r>
            <a:endParaRPr lang="en-US" sz="2400" dirty="0" smtClean="0"/>
          </a:p>
          <a:p>
            <a:pPr lvl="1"/>
            <a:r>
              <a:rPr lang="en-US" sz="2400" dirty="0" smtClean="0"/>
              <a:t>Urban slums, during wars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Introduction: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b="1" u="sng" dirty="0" smtClean="0"/>
              <a:t>Pre – Antibiotic Era</a:t>
            </a:r>
          </a:p>
          <a:p>
            <a:r>
              <a:rPr lang="en-US" sz="2400" dirty="0" smtClean="0"/>
              <a:t>Chaulmoogra oil / </a:t>
            </a:r>
            <a:r>
              <a:rPr lang="en-US" sz="2400" dirty="0" err="1" smtClean="0"/>
              <a:t>Hydnocarpus</a:t>
            </a:r>
            <a:r>
              <a:rPr lang="en-US" sz="2400" dirty="0" smtClean="0"/>
              <a:t> oil</a:t>
            </a:r>
          </a:p>
          <a:p>
            <a:r>
              <a:rPr lang="en-US" sz="2400" dirty="0" smtClean="0"/>
              <a:t>Obtained from the fruit ( </a:t>
            </a:r>
            <a:r>
              <a:rPr lang="en-US" sz="2400" b="1" dirty="0" smtClean="0"/>
              <a:t>seed</a:t>
            </a:r>
            <a:r>
              <a:rPr lang="en-US" sz="2400" dirty="0" smtClean="0"/>
              <a:t>) of a tree native to coastal regions ( </a:t>
            </a:r>
            <a:r>
              <a:rPr lang="en-US" sz="2400" dirty="0" err="1" smtClean="0"/>
              <a:t>ghats</a:t>
            </a:r>
            <a:r>
              <a:rPr lang="en-US" sz="2400" dirty="0" smtClean="0"/>
              <a:t> ) of South </a:t>
            </a:r>
            <a:r>
              <a:rPr lang="en-US" sz="2400" dirty="0"/>
              <a:t>E</a:t>
            </a:r>
            <a:r>
              <a:rPr lang="en-US" sz="2400" dirty="0" smtClean="0"/>
              <a:t>ast Asia( India and Burma)</a:t>
            </a:r>
          </a:p>
          <a:p>
            <a:r>
              <a:rPr lang="en-US" sz="2400" dirty="0" smtClean="0"/>
              <a:t>It was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formally described by </a:t>
            </a:r>
            <a:r>
              <a:rPr lang="en-US" sz="2400" b="1" dirty="0" err="1" smtClean="0"/>
              <a:t>Mouat</a:t>
            </a:r>
            <a:r>
              <a:rPr lang="en-US" sz="2400" b="1" dirty="0" smtClean="0"/>
              <a:t> (1854)</a:t>
            </a:r>
          </a:p>
          <a:p>
            <a:r>
              <a:rPr lang="en-US" sz="2400" dirty="0" smtClean="0"/>
              <a:t>Used with camphorated oil (with added </a:t>
            </a:r>
            <a:r>
              <a:rPr lang="en-US" sz="2400" dirty="0" err="1" smtClean="0"/>
              <a:t>resorcin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Orally, </a:t>
            </a:r>
            <a:r>
              <a:rPr lang="en-US" sz="2400" dirty="0" err="1" smtClean="0"/>
              <a:t>intradermal</a:t>
            </a:r>
            <a:r>
              <a:rPr lang="en-US" sz="2400" dirty="0" smtClean="0"/>
              <a:t> and topical</a:t>
            </a:r>
          </a:p>
          <a:p>
            <a:r>
              <a:rPr lang="en-US" sz="2400" dirty="0" smtClean="0"/>
              <a:t>Response was inconsistent ( LL)</a:t>
            </a:r>
          </a:p>
          <a:p>
            <a:r>
              <a:rPr lang="en-US" sz="2400" dirty="0" smtClean="0"/>
              <a:t>Activity against M. </a:t>
            </a:r>
            <a:r>
              <a:rPr lang="en-US" sz="2400" dirty="0" err="1" smtClean="0"/>
              <a:t>leprae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in the mouse footpad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Levy 1975</a:t>
            </a:r>
            <a:r>
              <a:rPr lang="en-US" sz="2400" dirty="0" smtClean="0"/>
              <a:t>)</a:t>
            </a:r>
            <a:endParaRPr lang="en-IN" sz="2400" dirty="0"/>
          </a:p>
        </p:txBody>
      </p:sp>
      <p:pic>
        <p:nvPicPr>
          <p:cNvPr id="2050" name="Picture 2" descr="C:\Users\hp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156441"/>
            <a:ext cx="3886200" cy="2701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Accompanied MDT ( A- MDT)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Disadvantages of A - MDT</a:t>
            </a:r>
          </a:p>
          <a:p>
            <a:pPr lvl="1"/>
            <a:r>
              <a:rPr lang="en-US" sz="2400" dirty="0" smtClean="0"/>
              <a:t>It was wishful thinking rather than evidence based thinking</a:t>
            </a:r>
          </a:p>
          <a:p>
            <a:pPr lvl="1"/>
            <a:r>
              <a:rPr lang="en-US" sz="2400" dirty="0" smtClean="0"/>
              <a:t>Who should be chosen for giving medications to the patient?</a:t>
            </a:r>
          </a:p>
          <a:p>
            <a:pPr lvl="1"/>
            <a:r>
              <a:rPr lang="en-US" sz="2400" dirty="0" smtClean="0"/>
              <a:t>How to train health workers to supervise </a:t>
            </a:r>
          </a:p>
          <a:p>
            <a:pPr lvl="1">
              <a:buNone/>
            </a:pPr>
            <a:r>
              <a:rPr lang="en-US" sz="2400" dirty="0" smtClean="0"/>
              <a:t>	A – MDT?</a:t>
            </a:r>
          </a:p>
          <a:p>
            <a:pPr lvl="1"/>
            <a:r>
              <a:rPr lang="en-US" sz="2400" dirty="0" smtClean="0"/>
              <a:t>Routine or in special situation?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Moxifloxacin</a:t>
            </a:r>
            <a:r>
              <a:rPr lang="en-US" sz="3600" b="1" dirty="0" smtClean="0"/>
              <a:t> based Regimens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powerful bactericidal agent </a:t>
            </a:r>
            <a:r>
              <a:rPr lang="en-US" sz="2400" dirty="0" err="1" smtClean="0"/>
              <a:t>aginst</a:t>
            </a:r>
            <a:r>
              <a:rPr lang="en-US" sz="2400" dirty="0" smtClean="0"/>
              <a:t> M. </a:t>
            </a:r>
            <a:r>
              <a:rPr lang="en-US" sz="2400" dirty="0" err="1" smtClean="0"/>
              <a:t>leprae</a:t>
            </a:r>
            <a:endParaRPr lang="en-US" sz="2400" dirty="0" smtClean="0"/>
          </a:p>
          <a:p>
            <a:r>
              <a:rPr lang="en-US" sz="2400" dirty="0" smtClean="0"/>
              <a:t>Synthetic broad spectrum antibiotic with inhibition of the DNA </a:t>
            </a:r>
            <a:r>
              <a:rPr lang="en-US" sz="2400" dirty="0" err="1" smtClean="0"/>
              <a:t>gyrase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Preliminary observations on 54 patients in </a:t>
            </a:r>
            <a:r>
              <a:rPr lang="en-US" sz="2400" b="1" dirty="0"/>
              <a:t>M</a:t>
            </a:r>
            <a:r>
              <a:rPr lang="en-US" sz="2400" b="1" dirty="0" smtClean="0"/>
              <a:t>umbai 2009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Rifampicin</a:t>
            </a:r>
            <a:r>
              <a:rPr lang="en-US" sz="2400" dirty="0" smtClean="0"/>
              <a:t> 600 mg + </a:t>
            </a:r>
            <a:r>
              <a:rPr lang="en-US" sz="2400" dirty="0" err="1" smtClean="0"/>
              <a:t>moxifloxacin</a:t>
            </a:r>
            <a:r>
              <a:rPr lang="en-US" sz="2400" dirty="0" smtClean="0"/>
              <a:t> 400 mg + </a:t>
            </a:r>
            <a:r>
              <a:rPr lang="en-US" sz="2400" dirty="0" err="1" smtClean="0"/>
              <a:t>minocycline</a:t>
            </a:r>
            <a:r>
              <a:rPr lang="en-US" sz="2400" dirty="0" smtClean="0"/>
              <a:t> 200 mg)/ month </a:t>
            </a:r>
          </a:p>
          <a:p>
            <a:r>
              <a:rPr lang="en-US" sz="2400" dirty="0" smtClean="0"/>
              <a:t> 6 months for smear negative</a:t>
            </a:r>
          </a:p>
          <a:p>
            <a:r>
              <a:rPr lang="en-US" sz="2400" dirty="0" smtClean="0"/>
              <a:t> 12 months for smear positive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Moxifloxacin</a:t>
            </a:r>
            <a:r>
              <a:rPr lang="en-US" sz="3600" b="1" dirty="0" smtClean="0"/>
              <a:t> based Regimens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Results </a:t>
            </a:r>
          </a:p>
          <a:p>
            <a:pPr lvl="1"/>
            <a:r>
              <a:rPr lang="en-US" sz="2600" dirty="0" smtClean="0"/>
              <a:t>Remarkable clinical regression within 2 – 3 months in all cases </a:t>
            </a:r>
          </a:p>
          <a:p>
            <a:pPr lvl="1"/>
            <a:r>
              <a:rPr lang="en-US" sz="2600" dirty="0" smtClean="0"/>
              <a:t>No S/E seen with drugs</a:t>
            </a:r>
          </a:p>
          <a:p>
            <a:pPr lvl="1"/>
            <a:r>
              <a:rPr lang="en-US" sz="2600" dirty="0" smtClean="0"/>
              <a:t>Mild ENL was noticed in one patient and type 1 reaction in another patient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2600" dirty="0" smtClean="0"/>
              <a:t>Still long term observations are needed to draw any conclusions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Moxifloxacin</a:t>
            </a:r>
            <a:r>
              <a:rPr lang="en-US" sz="3600" b="1" dirty="0" smtClean="0"/>
              <a:t> based Regimens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Other trials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combination of </a:t>
            </a:r>
            <a:r>
              <a:rPr lang="en-US" sz="2400" b="1" dirty="0" err="1" smtClean="0"/>
              <a:t>moxifloxacin</a:t>
            </a:r>
            <a:r>
              <a:rPr lang="en-US" sz="2400" b="1" dirty="0" smtClean="0"/>
              <a:t> with </a:t>
            </a:r>
            <a:r>
              <a:rPr lang="en-US" sz="2400" b="1" dirty="0" err="1" smtClean="0"/>
              <a:t>rifapentine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minocycline</a:t>
            </a:r>
            <a:r>
              <a:rPr lang="en-US" sz="2400" dirty="0" smtClean="0"/>
              <a:t> ( </a:t>
            </a:r>
            <a:r>
              <a:rPr lang="en-US" sz="2400" b="1" dirty="0" err="1" smtClean="0">
                <a:solidFill>
                  <a:srgbClr val="FF0000"/>
                </a:solidFill>
              </a:rPr>
              <a:t>PMMx</a:t>
            </a:r>
            <a:r>
              <a:rPr lang="en-US" sz="2400" dirty="0" smtClean="0"/>
              <a:t>)  was recommended for human trial by </a:t>
            </a:r>
            <a:r>
              <a:rPr lang="en-US" sz="2400" b="1" dirty="0" err="1" smtClean="0"/>
              <a:t>Ji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Grosset</a:t>
            </a:r>
            <a:r>
              <a:rPr lang="en-US" sz="2400" b="1" dirty="0" smtClean="0"/>
              <a:t> in 2000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a clinical trial by </a:t>
            </a:r>
            <a:r>
              <a:rPr lang="en-US" sz="2400" b="1" dirty="0" smtClean="0"/>
              <a:t>Eleanor and </a:t>
            </a:r>
            <a:r>
              <a:rPr lang="en-US" sz="2400" b="1" dirty="0" err="1" smtClean="0"/>
              <a:t>Pardillo</a:t>
            </a:r>
            <a:r>
              <a:rPr lang="en-US" sz="2400" b="1" dirty="0" smtClean="0"/>
              <a:t> et al in 2008 </a:t>
            </a:r>
            <a:r>
              <a:rPr lang="en-US" sz="2400" dirty="0" err="1" smtClean="0"/>
              <a:t>moxifloxacin</a:t>
            </a:r>
            <a:r>
              <a:rPr lang="en-US" sz="2400" dirty="0" smtClean="0"/>
              <a:t> alone was proved to be highly effective in a group of 8 MB patients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Ofloxacin</a:t>
            </a:r>
            <a:r>
              <a:rPr lang="en-US" sz="3600" b="1" dirty="0" smtClean="0"/>
              <a:t> based Regimen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Recently antimicrobials of the </a:t>
            </a:r>
            <a:r>
              <a:rPr lang="en-IN" sz="2400" dirty="0" err="1" smtClean="0"/>
              <a:t>fluoroquinolone</a:t>
            </a:r>
            <a:r>
              <a:rPr lang="en-IN" sz="2400" dirty="0" smtClean="0"/>
              <a:t> class (</a:t>
            </a:r>
            <a:r>
              <a:rPr lang="en-IN" sz="2400" b="1" dirty="0" err="1" smtClean="0"/>
              <a:t>pefloxacin</a:t>
            </a:r>
            <a:r>
              <a:rPr lang="en-IN" sz="2400" b="1" dirty="0" smtClean="0"/>
              <a:t> </a:t>
            </a:r>
            <a:r>
              <a:rPr lang="en-IN" sz="2400" dirty="0" smtClean="0"/>
              <a:t>and </a:t>
            </a:r>
            <a:r>
              <a:rPr lang="en-IN" sz="2400" b="1" dirty="0" err="1" smtClean="0"/>
              <a:t>ofloxacin</a:t>
            </a:r>
            <a:r>
              <a:rPr lang="en-IN" sz="2400" dirty="0" smtClean="0"/>
              <a:t>) were found far more effective against Mycobacterium </a:t>
            </a:r>
            <a:r>
              <a:rPr lang="en-IN" sz="2400" dirty="0" err="1" smtClean="0"/>
              <a:t>leprae</a:t>
            </a:r>
            <a:r>
              <a:rPr lang="en-IN" sz="2400" dirty="0" smtClean="0"/>
              <a:t> in studies with both mice and patients than </a:t>
            </a:r>
            <a:r>
              <a:rPr lang="en-IN" sz="2400" dirty="0" err="1" smtClean="0"/>
              <a:t>dapsone</a:t>
            </a:r>
            <a:r>
              <a:rPr lang="en-IN" sz="2400" dirty="0" smtClean="0"/>
              <a:t> and </a:t>
            </a:r>
            <a:r>
              <a:rPr lang="en-IN" sz="2400" dirty="0" err="1" smtClean="0"/>
              <a:t>clofazimine</a:t>
            </a:r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As </a:t>
            </a:r>
            <a:r>
              <a:rPr lang="en-IN" sz="2400" b="1" dirty="0" smtClean="0"/>
              <a:t>multicentre trial participants</a:t>
            </a:r>
            <a:r>
              <a:rPr lang="en-IN" sz="2400" dirty="0" smtClean="0"/>
              <a:t>, evaluation of the therapeutic efficacy, in terms of rate of relapse, of two new multidrug regimens containing </a:t>
            </a:r>
            <a:r>
              <a:rPr lang="en-IN" sz="2400" dirty="0" err="1" smtClean="0"/>
              <a:t>ofloxacin</a:t>
            </a:r>
            <a:r>
              <a:rPr lang="en-IN" sz="2400" dirty="0" smtClean="0"/>
              <a:t>, comparing them to 1 year and 2 years of standard WHO-MDT regimen in </a:t>
            </a:r>
            <a:r>
              <a:rPr lang="en-IN" sz="2400" dirty="0" err="1" smtClean="0"/>
              <a:t>multibacillary</a:t>
            </a:r>
            <a:r>
              <a:rPr lang="en-IN" sz="2400" dirty="0" smtClean="0"/>
              <a:t> (MB) leprosy patients.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Ofloxacin</a:t>
            </a:r>
            <a:r>
              <a:rPr lang="en-US" sz="3600" b="1" dirty="0" smtClean="0"/>
              <a:t> based Regimen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A total of </a:t>
            </a:r>
            <a:r>
              <a:rPr lang="en-IN" b="1" dirty="0" smtClean="0"/>
              <a:t>198 MB </a:t>
            </a:r>
            <a:r>
              <a:rPr lang="en-IN" dirty="0" smtClean="0"/>
              <a:t>patients were recruited to participate in a randomized, double-blind trial. </a:t>
            </a:r>
          </a:p>
          <a:p>
            <a:endParaRPr lang="en-IN" dirty="0" smtClean="0"/>
          </a:p>
          <a:p>
            <a:r>
              <a:rPr lang="en-IN" b="1" dirty="0" smtClean="0"/>
              <a:t>53 patients </a:t>
            </a:r>
            <a:r>
              <a:rPr lang="en-IN" dirty="0" smtClean="0"/>
              <a:t>were treated with </a:t>
            </a:r>
            <a:r>
              <a:rPr lang="en-IN" b="1" dirty="0" smtClean="0"/>
              <a:t>1 year of WHO-MDT </a:t>
            </a:r>
            <a:r>
              <a:rPr lang="en-IN" dirty="0" smtClean="0"/>
              <a:t>(a regimen including </a:t>
            </a:r>
            <a:r>
              <a:rPr lang="en-IN" dirty="0" err="1" smtClean="0"/>
              <a:t>dapsone</a:t>
            </a:r>
            <a:r>
              <a:rPr lang="en-IN" dirty="0" smtClean="0"/>
              <a:t>, </a:t>
            </a:r>
            <a:r>
              <a:rPr lang="en-IN" dirty="0" err="1" smtClean="0"/>
              <a:t>clofazimine</a:t>
            </a:r>
            <a:r>
              <a:rPr lang="en-IN" dirty="0" smtClean="0"/>
              <a:t>, and </a:t>
            </a:r>
            <a:r>
              <a:rPr lang="en-IN" dirty="0" err="1" smtClean="0"/>
              <a:t>rifampin</a:t>
            </a:r>
            <a:r>
              <a:rPr lang="en-IN" dirty="0" smtClean="0"/>
              <a:t>),</a:t>
            </a:r>
          </a:p>
          <a:p>
            <a:endParaRPr lang="en-IN" dirty="0" smtClean="0"/>
          </a:p>
          <a:p>
            <a:r>
              <a:rPr lang="en-IN" b="1" dirty="0" smtClean="0"/>
              <a:t>55 patients </a:t>
            </a:r>
            <a:r>
              <a:rPr lang="en-IN" dirty="0" smtClean="0"/>
              <a:t>received </a:t>
            </a:r>
            <a:r>
              <a:rPr lang="en-IN" b="1" dirty="0" smtClean="0"/>
              <a:t>1 year of WHO-MDT plus an initial 1 month of daily </a:t>
            </a:r>
            <a:r>
              <a:rPr lang="en-IN" b="1" dirty="0" err="1" smtClean="0"/>
              <a:t>ofloxacin</a:t>
            </a:r>
            <a:endParaRPr lang="en-IN" b="1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b="1" dirty="0" smtClean="0"/>
              <a:t>63 patients </a:t>
            </a:r>
            <a:r>
              <a:rPr lang="en-IN" dirty="0" smtClean="0"/>
              <a:t>were treated with </a:t>
            </a:r>
            <a:r>
              <a:rPr lang="en-IN" b="1" dirty="0" smtClean="0"/>
              <a:t>1 month of daily </a:t>
            </a:r>
            <a:r>
              <a:rPr lang="en-IN" b="1" dirty="0" err="1" smtClean="0"/>
              <a:t>rifampin</a:t>
            </a:r>
            <a:r>
              <a:rPr lang="en-IN" b="1" dirty="0" smtClean="0"/>
              <a:t> and daily </a:t>
            </a:r>
            <a:r>
              <a:rPr lang="en-IN" b="1" dirty="0" err="1" smtClean="0"/>
              <a:t>ofloxacin</a:t>
            </a:r>
            <a:endParaRPr lang="en-IN" b="1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b="1" dirty="0" smtClean="0"/>
              <a:t>27 </a:t>
            </a:r>
            <a:r>
              <a:rPr lang="en-IN" dirty="0" smtClean="0"/>
              <a:t>were treated with </a:t>
            </a:r>
            <a:r>
              <a:rPr lang="en-IN" b="1" dirty="0" smtClean="0"/>
              <a:t>2 years of WHO-MDT</a:t>
            </a:r>
          </a:p>
          <a:p>
            <a:endParaRPr lang="en-IN" dirty="0" smtClean="0"/>
          </a:p>
          <a:p>
            <a:r>
              <a:rPr lang="en-IN" dirty="0" smtClean="0"/>
              <a:t> Patients were regularly monitored for signs of relapse, in at least </a:t>
            </a:r>
            <a:r>
              <a:rPr lang="en-IN" b="1" dirty="0" smtClean="0"/>
              <a:t>7 years </a:t>
            </a:r>
            <a:r>
              <a:rPr lang="en-IN" dirty="0" smtClean="0"/>
              <a:t>follow-up after being released from treatment.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Ofloxacin</a:t>
            </a:r>
            <a:r>
              <a:rPr lang="en-US" sz="3600" b="1" dirty="0" smtClean="0"/>
              <a:t> based Regimen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IN" sz="3300" b="1" dirty="0" smtClean="0"/>
              <a:t>Relapse occurred in those treated with 1-month regimen alone at a significant higher rate </a:t>
            </a:r>
            <a:r>
              <a:rPr lang="en-IN" sz="3300" dirty="0" smtClean="0"/>
              <a:t>(P &lt; 0.001): 38.8%, whereas in the other three regimens that included WHO-MDT it ranged from 0 to 5%</a:t>
            </a:r>
          </a:p>
          <a:p>
            <a:endParaRPr lang="en-IN" sz="3300" dirty="0" smtClean="0"/>
          </a:p>
          <a:p>
            <a:r>
              <a:rPr lang="en-IN" sz="3300" dirty="0" smtClean="0"/>
              <a:t>This study found that a short-course treatment for MB patients with </a:t>
            </a:r>
            <a:r>
              <a:rPr lang="en-IN" sz="3300" dirty="0" err="1" smtClean="0"/>
              <a:t>rifampicin-ofloxacin</a:t>
            </a:r>
            <a:r>
              <a:rPr lang="en-IN" sz="3300" dirty="0" smtClean="0"/>
              <a:t> combination had a </a:t>
            </a:r>
            <a:r>
              <a:rPr lang="en-IN" sz="3300" b="1" dirty="0" smtClean="0"/>
              <a:t>higher failure rate</a:t>
            </a:r>
            <a:r>
              <a:rPr lang="en-IN" sz="3300" dirty="0" smtClean="0"/>
              <a:t>. </a:t>
            </a:r>
            <a:r>
              <a:rPr lang="en-IN" sz="3300" b="1" dirty="0" smtClean="0"/>
              <a:t>The addition of one month of daily </a:t>
            </a:r>
            <a:r>
              <a:rPr lang="en-IN" sz="3300" b="1" dirty="0" err="1" smtClean="0"/>
              <a:t>ofloxacin</a:t>
            </a:r>
            <a:r>
              <a:rPr lang="en-IN" sz="3300" b="1" dirty="0" smtClean="0"/>
              <a:t> to 12 months MB WHO-MDT did not increase its efficacy</a:t>
            </a:r>
          </a:p>
          <a:p>
            <a:endParaRPr lang="en-IN" sz="3400" dirty="0" smtClean="0"/>
          </a:p>
          <a:p>
            <a:endParaRPr lang="en-IN" dirty="0" smtClean="0"/>
          </a:p>
          <a:p>
            <a:endParaRPr lang="en-IN" sz="2000" u="sng" dirty="0" smtClean="0">
              <a:hlinkClick r:id="rId2" tooltip="Leprosy review."/>
            </a:endParaRPr>
          </a:p>
          <a:p>
            <a:endParaRPr lang="en-IN" sz="2000" u="sng" dirty="0" smtClean="0">
              <a:hlinkClick r:id="rId2" tooltip="Leprosy review."/>
            </a:endParaRPr>
          </a:p>
          <a:p>
            <a:r>
              <a:rPr lang="en-IN" sz="2000" u="sng" dirty="0" err="1" smtClean="0">
                <a:hlinkClick r:id="rId2" tooltip="Leprosy review."/>
              </a:rPr>
              <a:t>epr</a:t>
            </a:r>
            <a:r>
              <a:rPr lang="en-IN" sz="2000" u="sng" dirty="0" smtClean="0">
                <a:hlinkClick r:id="rId2" tooltip="Leprosy review."/>
              </a:rPr>
              <a:t> Rev.</a:t>
            </a:r>
            <a:r>
              <a:rPr lang="en-IN" sz="2000" dirty="0" smtClean="0"/>
              <a:t> 2012 Sep;83(3):261-8.</a:t>
            </a:r>
          </a:p>
          <a:p>
            <a:r>
              <a:rPr lang="en-IN" sz="2000" b="1" dirty="0" smtClean="0"/>
              <a:t>OFLOXACIN multicentre trial in MB leprosy FUAM-Manaus and ILSL-Bauru, Brazil.</a:t>
            </a:r>
          </a:p>
          <a:p>
            <a:r>
              <a:rPr lang="en-IN" sz="2000" u="sng" dirty="0" smtClean="0">
                <a:hlinkClick r:id="rId3"/>
              </a:rPr>
              <a:t>Cunha </a:t>
            </a:r>
            <a:r>
              <a:rPr lang="en-IN" sz="2000" u="sng" dirty="0" err="1" smtClean="0">
                <a:hlinkClick r:id="rId3"/>
              </a:rPr>
              <a:t>Mda</a:t>
            </a:r>
            <a:r>
              <a:rPr lang="en-IN" sz="2000" u="sng" dirty="0" smtClean="0">
                <a:hlinkClick r:id="rId3"/>
              </a:rPr>
              <a:t> G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4"/>
              </a:rPr>
              <a:t>Virmond</a:t>
            </a:r>
            <a:r>
              <a:rPr lang="en-IN" sz="2000" u="sng" dirty="0" smtClean="0">
                <a:hlinkClick r:id="rId4"/>
              </a:rPr>
              <a:t> M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5"/>
              </a:rPr>
              <a:t>Schettini</a:t>
            </a:r>
            <a:r>
              <a:rPr lang="en-IN" sz="2000" u="sng" dirty="0" smtClean="0">
                <a:hlinkClick r:id="rId5"/>
              </a:rPr>
              <a:t> AP</a:t>
            </a:r>
            <a:r>
              <a:rPr lang="en-IN" sz="2000" dirty="0" smtClean="0"/>
              <a:t>, </a:t>
            </a:r>
            <a:r>
              <a:rPr lang="en-IN" sz="2000" u="sng" dirty="0" smtClean="0">
                <a:hlinkClick r:id="rId6"/>
              </a:rPr>
              <a:t>Cruz RC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7"/>
              </a:rPr>
              <a:t>Ura</a:t>
            </a:r>
            <a:r>
              <a:rPr lang="en-IN" sz="2000" u="sng" dirty="0" smtClean="0">
                <a:hlinkClick r:id="rId7"/>
              </a:rPr>
              <a:t> S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8"/>
              </a:rPr>
              <a:t>Ghuidella</a:t>
            </a:r>
            <a:r>
              <a:rPr lang="en-IN" sz="2000" u="sng" dirty="0" smtClean="0">
                <a:hlinkClick r:id="rId8"/>
              </a:rPr>
              <a:t> C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9"/>
              </a:rPr>
              <a:t>Viana</a:t>
            </a:r>
            <a:r>
              <a:rPr lang="en-IN" sz="2000" u="sng" dirty="0" smtClean="0">
                <a:hlinkClick r:id="rId9"/>
              </a:rPr>
              <a:t> </a:t>
            </a:r>
            <a:r>
              <a:rPr lang="en-IN" sz="2000" u="sng" dirty="0" err="1" smtClean="0">
                <a:hlinkClick r:id="rId9"/>
              </a:rPr>
              <a:t>Fdos</a:t>
            </a:r>
            <a:r>
              <a:rPr lang="en-IN" sz="2000" u="sng" dirty="0" smtClean="0">
                <a:hlinkClick r:id="rId9"/>
              </a:rPr>
              <a:t> R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10"/>
              </a:rPr>
              <a:t>Avelleira</a:t>
            </a:r>
            <a:r>
              <a:rPr lang="en-IN" sz="2000" u="sng" dirty="0" smtClean="0">
                <a:hlinkClick r:id="rId10"/>
              </a:rPr>
              <a:t> JC</a:t>
            </a:r>
            <a:r>
              <a:rPr lang="en-IN" sz="2000" dirty="0" smtClean="0"/>
              <a:t>, </a:t>
            </a:r>
            <a:r>
              <a:rPr lang="en-IN" sz="2000" u="sng" dirty="0" smtClean="0">
                <a:hlinkClick r:id="rId11"/>
              </a:rPr>
              <a:t>Campos AA</a:t>
            </a:r>
            <a:r>
              <a:rPr lang="en-IN" sz="2000" dirty="0" smtClean="0"/>
              <a:t>, </a:t>
            </a:r>
            <a:r>
              <a:rPr lang="en-IN" sz="2000" u="sng" dirty="0" err="1" smtClean="0">
                <a:hlinkClick r:id="rId12"/>
              </a:rPr>
              <a:t>Filho</a:t>
            </a:r>
            <a:r>
              <a:rPr lang="en-IN" sz="2000" u="sng" dirty="0" smtClean="0">
                <a:hlinkClick r:id="rId12"/>
              </a:rPr>
              <a:t> B</a:t>
            </a:r>
            <a:r>
              <a:rPr lang="en-IN" sz="2000" dirty="0" smtClean="0"/>
              <a:t>.</a:t>
            </a:r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Quadruple regimen</a:t>
            </a:r>
            <a:br>
              <a:rPr lang="en-IN" sz="3600" b="1" dirty="0" smtClean="0"/>
            </a:b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600" dirty="0" smtClean="0"/>
              <a:t>In a study at </a:t>
            </a:r>
            <a:r>
              <a:rPr lang="en-IN" sz="2600" b="1" dirty="0" smtClean="0"/>
              <a:t>Belgium</a:t>
            </a:r>
            <a:r>
              <a:rPr lang="en-IN" sz="2600" dirty="0" smtClean="0"/>
              <a:t>, MB patients were given weekly supervised doses of </a:t>
            </a:r>
            <a:r>
              <a:rPr lang="en-IN" sz="2600" dirty="0" err="1" smtClean="0"/>
              <a:t>rifampicin</a:t>
            </a:r>
            <a:r>
              <a:rPr lang="en-IN" sz="2600" dirty="0" smtClean="0"/>
              <a:t>, </a:t>
            </a:r>
            <a:r>
              <a:rPr lang="en-IN" sz="2600" dirty="0" err="1" smtClean="0"/>
              <a:t>ofloxacin</a:t>
            </a:r>
            <a:r>
              <a:rPr lang="en-IN" sz="2600" dirty="0" smtClean="0"/>
              <a:t>, </a:t>
            </a:r>
            <a:r>
              <a:rPr lang="en-IN" sz="2600" dirty="0" err="1" smtClean="0"/>
              <a:t>clofazimine</a:t>
            </a:r>
            <a:r>
              <a:rPr lang="en-IN" sz="2600" dirty="0" smtClean="0"/>
              <a:t>, and </a:t>
            </a:r>
            <a:r>
              <a:rPr lang="en-IN" sz="2600" dirty="0" err="1" smtClean="0"/>
              <a:t>minocycline</a:t>
            </a:r>
            <a:r>
              <a:rPr lang="en-IN" sz="2600" dirty="0" smtClean="0"/>
              <a:t> for 6 weeks</a:t>
            </a:r>
          </a:p>
          <a:p>
            <a:r>
              <a:rPr lang="en-IN" sz="2600" dirty="0" smtClean="0"/>
              <a:t> Initial results are highly encouraging. </a:t>
            </a:r>
            <a:r>
              <a:rPr lang="en-IN" sz="2600" dirty="0" err="1" smtClean="0"/>
              <a:t>Relepse</a:t>
            </a:r>
            <a:r>
              <a:rPr lang="en-IN" sz="2600" dirty="0" smtClean="0"/>
              <a:t> rate was only 2%</a:t>
            </a:r>
          </a:p>
          <a:p>
            <a:r>
              <a:rPr lang="en-IN" sz="2600" dirty="0" smtClean="0"/>
              <a:t> However, long-term follow-up is needed in all these shortened regimens</a:t>
            </a:r>
          </a:p>
          <a:p>
            <a:endParaRPr lang="en-US" sz="2800" dirty="0" smtClean="0"/>
          </a:p>
          <a:p>
            <a:r>
              <a:rPr lang="en-IN" sz="1700" dirty="0" smtClean="0"/>
              <a:t>World Health Organisation. Report of the ninth meeting of the WHO technical advisory group on leprosy control: Cairo, Egypt, 6-7 March 2008. </a:t>
            </a:r>
            <a:r>
              <a:rPr lang="en-IN" sz="1700" dirty="0" err="1" smtClean="0"/>
              <a:t>Lepr</a:t>
            </a:r>
            <a:r>
              <a:rPr lang="en-IN" sz="1700" dirty="0" smtClean="0"/>
              <a:t> Rev. 2008;79:452–70</a:t>
            </a:r>
            <a:endParaRPr lang="en-IN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Other Regimens for special situations(WHO)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Allergy or inter-current disease such as chronic hepatitis or severe </a:t>
            </a:r>
            <a:r>
              <a:rPr lang="en-US" sz="2800" dirty="0" err="1" smtClean="0"/>
              <a:t>dapsone</a:t>
            </a:r>
            <a:r>
              <a:rPr lang="en-US" sz="2800" dirty="0" smtClean="0"/>
              <a:t> toxicity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Infected with </a:t>
            </a:r>
            <a:r>
              <a:rPr lang="en-US" sz="2800" dirty="0" err="1" smtClean="0"/>
              <a:t>rifampicin</a:t>
            </a:r>
            <a:r>
              <a:rPr lang="en-US" sz="2800" dirty="0" smtClean="0"/>
              <a:t> - resistant M. </a:t>
            </a:r>
            <a:r>
              <a:rPr lang="en-US" sz="2800" dirty="0" err="1" smtClean="0"/>
              <a:t>leprae</a:t>
            </a:r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800" dirty="0" smtClean="0"/>
              <a:t>Who refuse to accept </a:t>
            </a:r>
            <a:r>
              <a:rPr lang="en-US" sz="2800" dirty="0" err="1" smtClean="0"/>
              <a:t>clofazimine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Other Regimens for special situations(WHO)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Who refuse to accept </a:t>
            </a:r>
            <a:r>
              <a:rPr lang="en-US" b="1" u="sng" dirty="0" err="1" smtClean="0"/>
              <a:t>clofazimine</a:t>
            </a:r>
            <a:endParaRPr lang="en-US" b="1" u="sng" dirty="0" smtClean="0"/>
          </a:p>
          <a:p>
            <a:pPr marL="514350" indent="-514350">
              <a:buFont typeface="+mj-lt"/>
              <a:buAutoNum type="alphaUcPeriod"/>
            </a:pPr>
            <a:endParaRPr lang="en-US" b="1" u="sng" dirty="0" smtClean="0"/>
          </a:p>
          <a:p>
            <a:r>
              <a:rPr lang="en-US" sz="2800" dirty="0" smtClean="0"/>
              <a:t>In 1993 WHO advocated daily </a:t>
            </a:r>
            <a:r>
              <a:rPr lang="en-US" sz="2800" dirty="0" err="1" smtClean="0"/>
              <a:t>ofloxacin</a:t>
            </a:r>
            <a:r>
              <a:rPr lang="en-US" sz="2800" dirty="0" smtClean="0"/>
              <a:t> 400 mg or </a:t>
            </a:r>
            <a:r>
              <a:rPr lang="en-US" sz="2800" dirty="0" err="1" smtClean="0"/>
              <a:t>minocyclin</a:t>
            </a:r>
            <a:r>
              <a:rPr lang="en-US" sz="2800" dirty="0" smtClean="0"/>
              <a:t> 100 mg</a:t>
            </a:r>
          </a:p>
          <a:p>
            <a:pPr>
              <a:buNone/>
            </a:pPr>
            <a:r>
              <a:rPr lang="en-US" sz="2800" dirty="0" smtClean="0"/>
              <a:t>				or</a:t>
            </a:r>
          </a:p>
          <a:p>
            <a:r>
              <a:rPr lang="en-US" sz="2800" dirty="0" smtClean="0"/>
              <a:t>Monthly ROM for 24 months</a:t>
            </a:r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Evolution of treatment regimens in Leprosy</a:t>
            </a:r>
            <a:endParaRPr lang="en-IN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1142999"/>
          <a:ext cx="91439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3987801"/>
                <a:gridCol w="990600"/>
                <a:gridCol w="990600"/>
                <a:gridCol w="2666998"/>
              </a:tblGrid>
              <a:tr h="648970">
                <a:tc>
                  <a:txBody>
                    <a:bodyPr/>
                    <a:lstStyle/>
                    <a:p>
                      <a:r>
                        <a:rPr lang="en-US" dirty="0" smtClean="0"/>
                        <a:t>S.NO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REGIMEN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IN" dirty="0"/>
                    </a:p>
                  </a:txBody>
                  <a:tcPr/>
                </a:tc>
              </a:tr>
              <a:tr h="64897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monotherapy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1960s</a:t>
                      </a:r>
                      <a:r>
                        <a:rPr lang="en-US" baseline="0" dirty="0" smtClean="0"/>
                        <a:t> to 1980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Lifelong (</a:t>
                      </a:r>
                      <a:r>
                        <a:rPr lang="en-US" dirty="0" err="1" smtClean="0"/>
                        <a:t>continous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</a:tr>
              <a:tr h="64897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– MDT</a:t>
                      </a:r>
                      <a:r>
                        <a:rPr lang="en-US" baseline="0" dirty="0" smtClean="0"/>
                        <a:t> (21 days intensive therapy subsequently reduced to 14 days)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or till SSS is –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</a:t>
                      </a:r>
                      <a:endParaRPr lang="en-IN" dirty="0"/>
                    </a:p>
                  </a:txBody>
                  <a:tcPr/>
                </a:tc>
              </a:tr>
              <a:tr h="64897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– MDT(modified by IAL and NLEP)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or till SSS is –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– MDT (FDT 24)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mts</a:t>
                      </a:r>
                      <a:r>
                        <a:rPr lang="en-US" baseline="0" dirty="0" smtClean="0"/>
                        <a:t> (daily)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– MDT ( FDT – 12)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(daily)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– MDT (FDT – 6)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(daily)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 -12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(monthly)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 – 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mts</a:t>
                      </a:r>
                      <a:r>
                        <a:rPr lang="en-US" dirty="0" smtClean="0"/>
                        <a:t> (monthly)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 (continuous</a:t>
                      </a:r>
                      <a:r>
                        <a:rPr lang="en-US" baseline="0" dirty="0" smtClean="0"/>
                        <a:t> treatment for 28 days)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PB/MB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days (daily)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 - 1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SSLPB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r>
                        <a:rPr lang="en-US" baseline="0" dirty="0" smtClean="0"/>
                        <a:t> (single dose)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PMMx</a:t>
                      </a:r>
                      <a:r>
                        <a:rPr lang="en-US" dirty="0" smtClean="0"/>
                        <a:t> - 1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 (single dose)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Other Regimens for special situations(WHO)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Allergy or inter-current disease such as chronic hepatitis or Severe </a:t>
            </a:r>
            <a:r>
              <a:rPr lang="en-US" b="1" u="sng" dirty="0" err="1" smtClean="0"/>
              <a:t>dapsone</a:t>
            </a:r>
            <a:r>
              <a:rPr lang="en-US" b="1" u="sng" dirty="0" smtClean="0"/>
              <a:t> toxicity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581400"/>
          <a:ext cx="6324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5720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PB cases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Dapsone</a:t>
                      </a:r>
                      <a:r>
                        <a:rPr lang="en-US" sz="2400" baseline="0" dirty="0" smtClean="0"/>
                        <a:t> should be stopped 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err="1" smtClean="0"/>
                        <a:t>Clofazimine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err="1" smtClean="0"/>
                        <a:t>sustituted</a:t>
                      </a:r>
                      <a:r>
                        <a:rPr lang="en-US" sz="2400" baseline="0" dirty="0" smtClean="0"/>
                        <a:t> for </a:t>
                      </a:r>
                      <a:r>
                        <a:rPr lang="en-US" sz="2400" baseline="0" dirty="0" err="1" smtClean="0"/>
                        <a:t>dapsone</a:t>
                      </a:r>
                      <a:r>
                        <a:rPr lang="en-US" sz="2400" baseline="0" dirty="0" smtClean="0"/>
                        <a:t> for a  period of 6 months</a:t>
                      </a:r>
                      <a:endParaRPr lang="en-IN" sz="24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MB cases</a:t>
                      </a:r>
                      <a:r>
                        <a:rPr lang="en-US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Dapsone</a:t>
                      </a:r>
                      <a:r>
                        <a:rPr lang="en-US" sz="2400" dirty="0" smtClean="0"/>
                        <a:t> should</a:t>
                      </a:r>
                      <a:r>
                        <a:rPr lang="en-US" sz="2400" baseline="0" dirty="0" smtClean="0"/>
                        <a:t> be stopped 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No further modification is required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Other Regimens for special situations(WHO)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600" b="1" u="sng" dirty="0" smtClean="0"/>
              <a:t>Infected with </a:t>
            </a:r>
            <a:r>
              <a:rPr lang="en-US" sz="2600" b="1" u="sng" dirty="0" err="1" smtClean="0"/>
              <a:t>rifampicin</a:t>
            </a:r>
            <a:r>
              <a:rPr lang="en-US" sz="2600" b="1" u="sng" dirty="0" smtClean="0"/>
              <a:t> - resistant M. </a:t>
            </a:r>
            <a:r>
              <a:rPr lang="en-US" sz="2600" b="1" u="sng" dirty="0" err="1" smtClean="0"/>
              <a:t>leprae</a:t>
            </a:r>
            <a:endParaRPr lang="en-US" sz="2600" b="1" u="sng" dirty="0" smtClean="0"/>
          </a:p>
          <a:p>
            <a:r>
              <a:rPr lang="en-US" sz="2600" dirty="0" smtClean="0"/>
              <a:t>Commonly also resistant to </a:t>
            </a:r>
            <a:r>
              <a:rPr lang="en-US" sz="2600" dirty="0" err="1" smtClean="0"/>
              <a:t>dapsone</a:t>
            </a:r>
            <a:endParaRPr lang="en-US" sz="2600" dirty="0" smtClean="0"/>
          </a:p>
          <a:p>
            <a:r>
              <a:rPr lang="en-US" sz="2600" dirty="0" smtClean="0"/>
              <a:t>In these cases their treatment depends almost entirely on </a:t>
            </a:r>
            <a:r>
              <a:rPr lang="en-US" sz="2600" dirty="0" err="1" smtClean="0"/>
              <a:t>clofazimine</a:t>
            </a:r>
            <a:endParaRPr lang="en-US" sz="2600" dirty="0" smtClean="0"/>
          </a:p>
          <a:p>
            <a:r>
              <a:rPr lang="en-US" sz="2600" dirty="0" err="1" smtClean="0"/>
              <a:t>Clofazimine</a:t>
            </a:r>
            <a:r>
              <a:rPr lang="en-US" sz="2600" dirty="0" smtClean="0"/>
              <a:t> in combination with </a:t>
            </a:r>
            <a:r>
              <a:rPr lang="en-US" sz="2600" dirty="0" err="1" smtClean="0"/>
              <a:t>ofloxacin</a:t>
            </a:r>
            <a:r>
              <a:rPr lang="en-US" sz="2600" dirty="0" smtClean="0"/>
              <a:t> and </a:t>
            </a:r>
            <a:r>
              <a:rPr lang="en-US" sz="2600" dirty="0" err="1" smtClean="0"/>
              <a:t>minocycline</a:t>
            </a:r>
            <a:r>
              <a:rPr lang="en-US" sz="2600" dirty="0" smtClean="0"/>
              <a:t>  is most effective  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 smtClean="0"/>
              <a:t>Infected with </a:t>
            </a:r>
            <a:r>
              <a:rPr lang="en-US" sz="4000" b="1" u="sng" dirty="0" err="1" smtClean="0"/>
              <a:t>rifampicin</a:t>
            </a:r>
            <a:r>
              <a:rPr lang="en-US" sz="4000" b="1" u="sng" dirty="0" smtClean="0"/>
              <a:t> – resistant</a:t>
            </a:r>
            <a:br>
              <a:rPr lang="en-US" sz="4000" b="1" u="sng" dirty="0" smtClean="0"/>
            </a:br>
            <a:r>
              <a:rPr lang="en-US" sz="4000" b="1" u="sng" dirty="0" smtClean="0"/>
              <a:t> M. </a:t>
            </a:r>
            <a:r>
              <a:rPr lang="en-US" sz="4000" b="1" u="sng" dirty="0" err="1" smtClean="0"/>
              <a:t>leprae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51054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057400"/>
                <a:gridCol w="6172200"/>
              </a:tblGrid>
              <a:tr h="1731142"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PB cases</a:t>
                      </a:r>
                      <a:r>
                        <a:rPr lang="en-US" sz="2200" b="0" baseline="0" dirty="0" smtClean="0"/>
                        <a:t> </a:t>
                      </a:r>
                      <a:endParaRPr lang="en-IN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(50 mg of </a:t>
                      </a:r>
                      <a:r>
                        <a:rPr lang="en-US" sz="2200" b="0" dirty="0" err="1" smtClean="0"/>
                        <a:t>clofazimine</a:t>
                      </a:r>
                      <a:r>
                        <a:rPr lang="en-US" sz="2200" b="0" dirty="0" smtClean="0"/>
                        <a:t> + 400 mg of  </a:t>
                      </a:r>
                      <a:r>
                        <a:rPr lang="en-US" sz="2200" b="0" dirty="0" err="1" smtClean="0"/>
                        <a:t>ofloxacin</a:t>
                      </a:r>
                      <a:r>
                        <a:rPr lang="en-US" sz="2200" b="0" dirty="0" smtClean="0"/>
                        <a:t> + 100 mg </a:t>
                      </a:r>
                      <a:r>
                        <a:rPr lang="en-US" sz="2200" b="0" dirty="0" err="1" smtClean="0"/>
                        <a:t>minocycline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sz="2200" b="0" dirty="0" smtClean="0"/>
                        <a:t> 500 mg of </a:t>
                      </a:r>
                      <a:r>
                        <a:rPr lang="en-US" sz="2200" b="0" dirty="0" err="1" smtClean="0"/>
                        <a:t>clarithromycin</a:t>
                      </a:r>
                      <a:r>
                        <a:rPr lang="en-US" sz="2200" b="0" baseline="0" dirty="0" smtClean="0"/>
                        <a:t>) daily for 6 months</a:t>
                      </a:r>
                      <a:endParaRPr lang="en-IN" sz="2200" b="0" dirty="0"/>
                    </a:p>
                  </a:txBody>
                  <a:tcPr/>
                </a:tc>
              </a:tr>
              <a:tr h="3374258"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MB cases </a:t>
                      </a:r>
                      <a:endParaRPr lang="en-IN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Daily administration of any 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two drugs</a:t>
                      </a:r>
                    </a:p>
                    <a:p>
                      <a:r>
                        <a:rPr lang="en-US" sz="2200" b="0" dirty="0" smtClean="0"/>
                        <a:t> ( </a:t>
                      </a:r>
                      <a:r>
                        <a:rPr lang="en-US" sz="2200" b="0" dirty="0" err="1" smtClean="0"/>
                        <a:t>minocycline</a:t>
                      </a:r>
                      <a:r>
                        <a:rPr lang="en-US" sz="2200" b="0" dirty="0" smtClean="0"/>
                        <a:t> 100 mg,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baseline="0" dirty="0" err="1" smtClean="0"/>
                        <a:t>ofloxacin</a:t>
                      </a:r>
                      <a:r>
                        <a:rPr lang="en-US" sz="2200" b="0" baseline="0" dirty="0" smtClean="0"/>
                        <a:t> 400 mg, </a:t>
                      </a:r>
                      <a:r>
                        <a:rPr lang="en-US" sz="2200" b="0" baseline="0" dirty="0" err="1" smtClean="0"/>
                        <a:t>clarithromycin</a:t>
                      </a:r>
                      <a:r>
                        <a:rPr lang="en-US" sz="2200" b="0" baseline="0" dirty="0" smtClean="0"/>
                        <a:t> 500 mg) along with </a:t>
                      </a:r>
                      <a:r>
                        <a:rPr lang="en-US" sz="2200" b="0" baseline="0" dirty="0" err="1" smtClean="0"/>
                        <a:t>clofazimine</a:t>
                      </a:r>
                      <a:r>
                        <a:rPr lang="en-US" sz="2200" b="0" baseline="0" dirty="0" smtClean="0"/>
                        <a:t> 50 mg daily for 6 months followed by daily</a:t>
                      </a:r>
                    </a:p>
                    <a:p>
                      <a:r>
                        <a:rPr lang="en-US" sz="2200" b="0" baseline="0" dirty="0" smtClean="0"/>
                        <a:t> ( 50 mg of </a:t>
                      </a:r>
                      <a:r>
                        <a:rPr lang="en-US" sz="2200" b="0" baseline="0" dirty="0" err="1" smtClean="0"/>
                        <a:t>clofazimine</a:t>
                      </a:r>
                      <a:r>
                        <a:rPr lang="en-US" sz="2200" b="0" baseline="0" dirty="0" smtClean="0"/>
                        <a:t> + 100 mg of </a:t>
                      </a:r>
                      <a:r>
                        <a:rPr lang="en-US" sz="2200" b="0" baseline="0" dirty="0" err="1" smtClean="0"/>
                        <a:t>minocycline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sz="2200" b="0" baseline="0" dirty="0" smtClean="0"/>
                        <a:t> 400 mg </a:t>
                      </a:r>
                      <a:r>
                        <a:rPr lang="en-US" sz="2200" b="0" baseline="0" dirty="0" err="1" smtClean="0"/>
                        <a:t>ofloxacin</a:t>
                      </a:r>
                      <a:r>
                        <a:rPr lang="en-US" sz="2200" b="0" baseline="0" dirty="0" smtClean="0"/>
                        <a:t>) for at least additional 18 months</a:t>
                      </a:r>
                      <a:endParaRPr lang="en-IN" sz="2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phase regimens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While the initial results of such </a:t>
            </a:r>
            <a:r>
              <a:rPr lang="en-IN" sz="2400" b="1" dirty="0" smtClean="0"/>
              <a:t>intensive short course regimens </a:t>
            </a:r>
            <a:r>
              <a:rPr lang="en-IN" sz="2400" dirty="0" smtClean="0"/>
              <a:t>have been described to be promising, a larger group of patients must be followed up for a much longer period of time in order to demonstrate that the relapse rate is satisfactorily low</a:t>
            </a:r>
          </a:p>
          <a:p>
            <a:endParaRPr lang="en-IN" sz="2400" dirty="0" smtClean="0"/>
          </a:p>
          <a:p>
            <a:r>
              <a:rPr lang="en-IN" sz="2400" dirty="0" smtClean="0"/>
              <a:t>Compromised immunity </a:t>
            </a:r>
          </a:p>
          <a:p>
            <a:r>
              <a:rPr lang="en-IN" sz="2400" dirty="0" err="1" smtClean="0"/>
              <a:t>Multibacillary</a:t>
            </a:r>
            <a:r>
              <a:rPr lang="en-IN" sz="2400" dirty="0" smtClean="0"/>
              <a:t> disease with a very high bacterial load</a:t>
            </a:r>
          </a:p>
          <a:p>
            <a:r>
              <a:rPr lang="en-IN" sz="2400" b="1" dirty="0" smtClean="0"/>
              <a:t>Intensive regimen </a:t>
            </a:r>
            <a:r>
              <a:rPr lang="en-IN" sz="2400" dirty="0" smtClean="0"/>
              <a:t>for 6–12 months </a:t>
            </a:r>
          </a:p>
          <a:p>
            <a:r>
              <a:rPr lang="en-IN" sz="2400" b="1" dirty="0" smtClean="0"/>
              <a:t>Continuous phase</a:t>
            </a:r>
            <a:r>
              <a:rPr lang="en-IN" sz="2400" dirty="0" smtClean="0"/>
              <a:t> for another 18 months</a:t>
            </a:r>
          </a:p>
          <a:p>
            <a:r>
              <a:rPr lang="en-IN" sz="2400" dirty="0" err="1" smtClean="0"/>
              <a:t>Rifapentine</a:t>
            </a:r>
            <a:r>
              <a:rPr lang="en-IN" sz="2400" dirty="0" smtClean="0"/>
              <a:t>, 900 mg, appears superior to </a:t>
            </a:r>
            <a:r>
              <a:rPr lang="en-IN" sz="2400" dirty="0" err="1" smtClean="0"/>
              <a:t>rifampin</a:t>
            </a:r>
            <a:r>
              <a:rPr lang="en-IN" sz="2400" dirty="0" smtClean="0"/>
              <a:t> in these combinations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phase regimens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Proposed newer “intensive” drug regimens for </a:t>
            </a:r>
            <a:r>
              <a:rPr lang="en-IN" sz="2400" b="1" dirty="0" err="1" smtClean="0"/>
              <a:t>rifampin</a:t>
            </a:r>
            <a:r>
              <a:rPr lang="en-IN" sz="2400" b="1" dirty="0" smtClean="0"/>
              <a:t>-sensitive </a:t>
            </a:r>
            <a:r>
              <a:rPr lang="en-IN" sz="2400" b="1" dirty="0" err="1" smtClean="0"/>
              <a:t>multibacillary</a:t>
            </a:r>
            <a:r>
              <a:rPr lang="en-IN" sz="2400" b="1" dirty="0" smtClean="0"/>
              <a:t> patients</a:t>
            </a:r>
            <a:r>
              <a:rPr lang="en-IN" sz="2400" dirty="0" smtClean="0"/>
              <a:t> include </a:t>
            </a:r>
            <a:r>
              <a:rPr lang="en-IN" sz="2400" dirty="0" err="1" smtClean="0"/>
              <a:t>rifapentine</a:t>
            </a:r>
            <a:r>
              <a:rPr lang="en-IN" sz="2400" dirty="0" smtClean="0"/>
              <a:t>, 900 mg; </a:t>
            </a:r>
            <a:r>
              <a:rPr lang="en-IN" sz="2400" dirty="0" err="1" smtClean="0"/>
              <a:t>moxifloxacin</a:t>
            </a:r>
            <a:r>
              <a:rPr lang="en-IN" sz="2400" dirty="0" smtClean="0"/>
              <a:t>, 400 mg; and </a:t>
            </a:r>
            <a:r>
              <a:rPr lang="en-IN" sz="2400" dirty="0" err="1" smtClean="0"/>
              <a:t>clarithromycin</a:t>
            </a:r>
            <a:r>
              <a:rPr lang="en-IN" sz="2400" dirty="0" smtClean="0"/>
              <a:t>, 1000 mg (or </a:t>
            </a:r>
            <a:r>
              <a:rPr lang="en-IN" sz="2400" dirty="0" err="1" smtClean="0"/>
              <a:t>minocycline</a:t>
            </a:r>
            <a:r>
              <a:rPr lang="en-IN" sz="2400" dirty="0" smtClean="0"/>
              <a:t>, 200 mg), all once monthly for 12 months</a:t>
            </a:r>
          </a:p>
          <a:p>
            <a:endParaRPr lang="en-IN" sz="2400" dirty="0" smtClean="0"/>
          </a:p>
          <a:p>
            <a:r>
              <a:rPr lang="en-IN" sz="2400" dirty="0" smtClean="0"/>
              <a:t>For </a:t>
            </a:r>
            <a:r>
              <a:rPr lang="en-IN" sz="2400" b="1" dirty="0" err="1" smtClean="0"/>
              <a:t>rifampin</a:t>
            </a:r>
            <a:r>
              <a:rPr lang="en-IN" sz="2400" b="1" dirty="0" smtClean="0"/>
              <a:t>-resistant patients</a:t>
            </a:r>
            <a:r>
              <a:rPr lang="en-IN" sz="2400" dirty="0" smtClean="0"/>
              <a:t>, </a:t>
            </a:r>
            <a:r>
              <a:rPr lang="en-IN" sz="2400" dirty="0" err="1" smtClean="0"/>
              <a:t>moxifloxacin</a:t>
            </a:r>
            <a:r>
              <a:rPr lang="en-IN" sz="2400" dirty="0" smtClean="0"/>
              <a:t>, 400 mg; </a:t>
            </a:r>
            <a:r>
              <a:rPr lang="en-IN" sz="2400" dirty="0" err="1" smtClean="0"/>
              <a:t>clofazimine</a:t>
            </a:r>
            <a:r>
              <a:rPr lang="en-IN" sz="2400" dirty="0" smtClean="0"/>
              <a:t>, 50 mg; </a:t>
            </a:r>
            <a:r>
              <a:rPr lang="en-IN" sz="2400" dirty="0" err="1" smtClean="0"/>
              <a:t>clarithromycin</a:t>
            </a:r>
            <a:r>
              <a:rPr lang="en-IN" sz="2400" dirty="0" smtClean="0"/>
              <a:t>, 500 mg; and </a:t>
            </a:r>
            <a:r>
              <a:rPr lang="en-IN" sz="2400" dirty="0" err="1" smtClean="0"/>
              <a:t>minocycline</a:t>
            </a:r>
            <a:r>
              <a:rPr lang="en-IN" sz="2400" dirty="0" smtClean="0"/>
              <a:t>, 100 mg, are given daily, supervised for 6 months. The continuous phase of treatment could comprise </a:t>
            </a:r>
            <a:r>
              <a:rPr lang="en-IN" sz="2400" dirty="0" err="1" smtClean="0"/>
              <a:t>moxifloxacin</a:t>
            </a:r>
            <a:r>
              <a:rPr lang="en-IN" sz="2400" dirty="0" smtClean="0"/>
              <a:t>, 400 mg; </a:t>
            </a:r>
            <a:r>
              <a:rPr lang="en-IN" sz="2400" dirty="0" err="1" smtClean="0"/>
              <a:t>clarithromycin</a:t>
            </a:r>
            <a:r>
              <a:rPr lang="en-IN" sz="2400" dirty="0" smtClean="0"/>
              <a:t>, 1000 mg; and </a:t>
            </a:r>
            <a:r>
              <a:rPr lang="en-IN" sz="2400" dirty="0" err="1" smtClean="0"/>
              <a:t>minocycline</a:t>
            </a:r>
            <a:r>
              <a:rPr lang="en-IN" sz="2400" dirty="0" smtClean="0"/>
              <a:t>, 200 mg, once monthly, supervised for an additional 18 months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Role of immunotherapy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Two problem existing after chemotherapy</a:t>
            </a:r>
          </a:p>
          <a:p>
            <a:pPr lvl="1"/>
            <a:r>
              <a:rPr lang="en-US" sz="2600" dirty="0" err="1" smtClean="0"/>
              <a:t>Persisters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Large pool of dead </a:t>
            </a:r>
            <a:r>
              <a:rPr lang="en-US" sz="2600" dirty="0" err="1" smtClean="0"/>
              <a:t>oraganism</a:t>
            </a:r>
            <a:endParaRPr lang="en-US" sz="2600" dirty="0" smtClean="0"/>
          </a:p>
          <a:p>
            <a:pPr lvl="1"/>
            <a:endParaRPr lang="en-US" sz="2600" dirty="0" smtClean="0"/>
          </a:p>
          <a:p>
            <a:r>
              <a:rPr lang="en-IN" sz="2600" dirty="0" err="1" smtClean="0"/>
              <a:t>Immunomodulators</a:t>
            </a:r>
            <a:r>
              <a:rPr lang="en-IN" sz="2600" dirty="0" smtClean="0"/>
              <a:t> that can </a:t>
            </a:r>
            <a:r>
              <a:rPr lang="en-IN" sz="2600" b="1" dirty="0" smtClean="0"/>
              <a:t>stimulate CMI </a:t>
            </a:r>
            <a:r>
              <a:rPr lang="en-IN" sz="2600" dirty="0" smtClean="0"/>
              <a:t>have been applied to reduce this pool problem of </a:t>
            </a:r>
            <a:r>
              <a:rPr lang="en-IN" sz="2600" dirty="0" err="1" smtClean="0"/>
              <a:t>persisters</a:t>
            </a:r>
            <a:r>
              <a:rPr lang="en-IN" sz="2600" dirty="0" smtClean="0"/>
              <a:t>.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Role of immunotherapy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u="sng" dirty="0" smtClean="0"/>
              <a:t>These agents can be divided into three broad categories: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N" sz="2400" dirty="0" smtClean="0"/>
              <a:t>Drugs such as </a:t>
            </a:r>
            <a:r>
              <a:rPr lang="en-IN" sz="2400" dirty="0" err="1" smtClean="0"/>
              <a:t>levamisole</a:t>
            </a:r>
            <a:r>
              <a:rPr lang="en-IN" sz="2400" dirty="0" smtClean="0"/>
              <a:t> and zinc.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N" sz="2400" dirty="0" err="1" smtClean="0"/>
              <a:t>Antigenically</a:t>
            </a:r>
            <a:r>
              <a:rPr lang="en-IN" sz="2400" dirty="0" smtClean="0"/>
              <a:t> related </a:t>
            </a:r>
            <a:r>
              <a:rPr lang="en-IN" sz="2400" dirty="0" err="1" smtClean="0"/>
              <a:t>mycobacteria</a:t>
            </a:r>
            <a:r>
              <a:rPr lang="en-IN" sz="2400" dirty="0" smtClean="0"/>
              <a:t> such as BCG, ICRC bacillus, BCG plus killed </a:t>
            </a:r>
            <a:r>
              <a:rPr lang="en-IN" sz="2400" i="1" dirty="0" smtClean="0"/>
              <a:t>M. </a:t>
            </a:r>
            <a:r>
              <a:rPr lang="en-IN" sz="2400" i="1" dirty="0" err="1" smtClean="0"/>
              <a:t>leprae</a:t>
            </a:r>
            <a:r>
              <a:rPr lang="en-IN" sz="2400" i="1" dirty="0" smtClean="0"/>
              <a:t>, Mycobacterium w (Mw)</a:t>
            </a:r>
            <a:r>
              <a:rPr lang="en-IN" sz="2400" dirty="0" smtClean="0"/>
              <a:t>, and </a:t>
            </a:r>
            <a:r>
              <a:rPr lang="en-IN" sz="2400" i="1" dirty="0" smtClean="0"/>
              <a:t>M. </a:t>
            </a:r>
            <a:r>
              <a:rPr lang="en-IN" sz="2400" i="1" dirty="0" err="1" smtClean="0"/>
              <a:t>vaccae</a:t>
            </a:r>
            <a:r>
              <a:rPr lang="en-IN" sz="2400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N" sz="2400" dirty="0" smtClean="0"/>
              <a:t>Other </a:t>
            </a:r>
            <a:r>
              <a:rPr lang="en-IN" sz="2400" dirty="0" err="1" smtClean="0"/>
              <a:t>immunomodulators</a:t>
            </a:r>
            <a:r>
              <a:rPr lang="en-IN" sz="2400" dirty="0" smtClean="0"/>
              <a:t> such as transfer factor, recombinant interferon </a:t>
            </a:r>
            <a:r>
              <a:rPr lang="el-GR" sz="2400" dirty="0" smtClean="0"/>
              <a:t>γ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IN" sz="2400" dirty="0" smtClean="0"/>
              <a:t>IFN </a:t>
            </a:r>
            <a:r>
              <a:rPr lang="el-GR" sz="2400" dirty="0" smtClean="0"/>
              <a:t>γ), </a:t>
            </a:r>
            <a:r>
              <a:rPr lang="en-IN" sz="2400" dirty="0" smtClean="0"/>
              <a:t>and interleukin-2.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Conclusion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evolution of WHO MDT treatment regimens has undergone a sea change due to consistent research and painstaking follow-up, which is necessary in a chronic disease like leprosy to draw practical conclusions to understand the efficacy of several drugs.</a:t>
            </a:r>
          </a:p>
          <a:p>
            <a:r>
              <a:rPr lang="en-US" sz="2400" dirty="0" smtClean="0"/>
              <a:t>Time duration of treatment of MB leprosy is still in debate with increase cases of relapse and </a:t>
            </a:r>
            <a:r>
              <a:rPr lang="en-US" sz="2400" dirty="0" err="1" smtClean="0"/>
              <a:t>persisters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Future hope lies in combination therapy of MDT  and other newer regimens and immunotherapy.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References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Rook’s book of dermatology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edition.</a:t>
            </a:r>
          </a:p>
          <a:p>
            <a:r>
              <a:rPr lang="en-US" sz="2800" dirty="0" smtClean="0"/>
              <a:t>Fitzpatrick book of dermatology.</a:t>
            </a:r>
          </a:p>
          <a:p>
            <a:r>
              <a:rPr lang="en-US" sz="2800" dirty="0" smtClean="0"/>
              <a:t>Indian association of Dermatologist, </a:t>
            </a:r>
            <a:r>
              <a:rPr lang="en-US" sz="2800" dirty="0" err="1" smtClean="0"/>
              <a:t>Venerologist</a:t>
            </a:r>
            <a:r>
              <a:rPr lang="en-US" sz="2800" dirty="0" smtClean="0"/>
              <a:t>, and </a:t>
            </a:r>
            <a:r>
              <a:rPr lang="en-US" sz="2800" dirty="0" err="1" smtClean="0"/>
              <a:t>Leprologist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Lever’ histopathology of the skin.</a:t>
            </a:r>
          </a:p>
          <a:p>
            <a:r>
              <a:rPr lang="en-US" sz="2800" dirty="0" smtClean="0"/>
              <a:t>IADVL journal </a:t>
            </a:r>
          </a:p>
          <a:p>
            <a:r>
              <a:rPr lang="en-US" sz="2800" dirty="0" smtClean="0"/>
              <a:t>JAMA Dermatology </a:t>
            </a:r>
            <a:r>
              <a:rPr lang="en-US" sz="2800" dirty="0" err="1" smtClean="0"/>
              <a:t>jounal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IAL textbook of leprosy</a:t>
            </a:r>
          </a:p>
          <a:p>
            <a:r>
              <a:rPr lang="en-US" sz="2800" dirty="0" smtClean="0"/>
              <a:t>Leprosy review / </a:t>
            </a:r>
            <a:r>
              <a:rPr lang="en-US" sz="2800" dirty="0" smtClean="0">
                <a:hlinkClick r:id="rId2"/>
              </a:rPr>
              <a:t>www.leprahealthinaction.org</a:t>
            </a:r>
            <a:endParaRPr lang="en-US" sz="2800" dirty="0" smtClean="0"/>
          </a:p>
          <a:p>
            <a:r>
              <a:rPr lang="en-US" sz="2800" dirty="0" smtClean="0"/>
              <a:t>Hastings book of Leprosy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1632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DR ROHIT\Desktop\564912_371151549631485_25390331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0050"/>
            <a:ext cx="7848600" cy="588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02943" y="631150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THANK YOU</a:t>
            </a: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2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Introduction: History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b="1" i="1" u="sng" dirty="0" smtClean="0"/>
              <a:t>The </a:t>
            </a:r>
            <a:r>
              <a:rPr lang="en-US" sz="2400" b="1" i="1" u="sng" dirty="0" err="1" smtClean="0"/>
              <a:t>Sulphone</a:t>
            </a:r>
            <a:r>
              <a:rPr lang="en-US" sz="2400" b="1" i="1" u="sng" dirty="0" smtClean="0"/>
              <a:t> </a:t>
            </a:r>
            <a:r>
              <a:rPr lang="en-US" sz="2400" b="1" i="1" u="sng" dirty="0" err="1" smtClean="0"/>
              <a:t>Monotherapy</a:t>
            </a:r>
            <a:r>
              <a:rPr lang="en-US" sz="2400" b="1" i="1" u="sng" dirty="0" smtClean="0"/>
              <a:t> Era</a:t>
            </a:r>
          </a:p>
          <a:p>
            <a:r>
              <a:rPr lang="en-IN" sz="2400" dirty="0" smtClean="0"/>
              <a:t>The introduction of effective antimicrobial treatment for leprosy, </a:t>
            </a:r>
            <a:r>
              <a:rPr lang="en-IN" sz="2400" dirty="0" err="1" smtClean="0"/>
              <a:t>ﬁrst</a:t>
            </a:r>
            <a:r>
              <a:rPr lang="en-IN" sz="2400" dirty="0" smtClean="0"/>
              <a:t> with the </a:t>
            </a:r>
            <a:r>
              <a:rPr lang="en-IN" sz="2400" dirty="0" err="1" smtClean="0"/>
              <a:t>sulphones</a:t>
            </a:r>
            <a:r>
              <a:rPr lang="en-IN" sz="2400" dirty="0" smtClean="0"/>
              <a:t>  by </a:t>
            </a:r>
            <a:r>
              <a:rPr lang="en-IN" sz="2400" b="1" i="1" dirty="0" err="1" smtClean="0"/>
              <a:t>Faget</a:t>
            </a:r>
            <a:r>
              <a:rPr lang="en-IN" sz="2400" b="1" i="1" dirty="0" smtClean="0"/>
              <a:t> </a:t>
            </a:r>
            <a:r>
              <a:rPr lang="en-IN" sz="2400" b="1" dirty="0" smtClean="0"/>
              <a:t>in 1943</a:t>
            </a:r>
          </a:p>
          <a:p>
            <a:endParaRPr lang="en-IN" sz="2400" b="1" dirty="0" smtClean="0"/>
          </a:p>
          <a:p>
            <a:r>
              <a:rPr lang="en-IN" sz="2400" dirty="0" smtClean="0"/>
              <a:t>Initially </a:t>
            </a:r>
            <a:r>
              <a:rPr lang="en-IN" sz="2400" b="1" dirty="0" err="1" smtClean="0"/>
              <a:t>promin</a:t>
            </a:r>
            <a:r>
              <a:rPr lang="en-IN" sz="2400" b="1" dirty="0" smtClean="0"/>
              <a:t> </a:t>
            </a:r>
            <a:r>
              <a:rPr lang="en-IN" sz="2400" dirty="0" smtClean="0"/>
              <a:t>and </a:t>
            </a:r>
            <a:r>
              <a:rPr lang="en-IN" sz="2400" b="1" dirty="0" err="1" smtClean="0"/>
              <a:t>solapsone</a:t>
            </a:r>
            <a:r>
              <a:rPr lang="en-IN" sz="2400" dirty="0" smtClean="0"/>
              <a:t>, intravenous  </a:t>
            </a:r>
            <a:r>
              <a:rPr lang="en-IN" sz="2400" dirty="0" err="1" smtClean="0"/>
              <a:t>injectable</a:t>
            </a:r>
            <a:r>
              <a:rPr lang="en-IN" sz="2400" dirty="0" smtClean="0"/>
              <a:t> </a:t>
            </a:r>
            <a:r>
              <a:rPr lang="en-IN" sz="2400" dirty="0" err="1" smtClean="0"/>
              <a:t>sulphones</a:t>
            </a:r>
            <a:r>
              <a:rPr lang="en-IN" sz="2400" dirty="0" smtClean="0"/>
              <a:t>, were utilised, but these </a:t>
            </a:r>
            <a:r>
              <a:rPr lang="en-IN" sz="2400" dirty="0" err="1" smtClean="0"/>
              <a:t>injectables</a:t>
            </a:r>
            <a:r>
              <a:rPr lang="en-IN" sz="2400" dirty="0" smtClean="0"/>
              <a:t> were soon abandoned for </a:t>
            </a:r>
            <a:r>
              <a:rPr lang="en-IN" sz="2400" b="1" dirty="0" smtClean="0"/>
              <a:t>oral </a:t>
            </a:r>
            <a:r>
              <a:rPr lang="en-IN" sz="2400" b="1" dirty="0" err="1" smtClean="0"/>
              <a:t>dapsone</a:t>
            </a:r>
            <a:endParaRPr lang="en-IN" sz="2400" b="1" dirty="0" smtClean="0"/>
          </a:p>
          <a:p>
            <a:endParaRPr lang="en-IN" sz="2400" b="1" dirty="0" smtClean="0"/>
          </a:p>
          <a:p>
            <a:r>
              <a:rPr lang="en-IN" sz="2400" b="1" dirty="0" err="1" smtClean="0"/>
              <a:t>Monotherapy</a:t>
            </a:r>
            <a:r>
              <a:rPr lang="en-IN" sz="2400" b="1" dirty="0" smtClean="0"/>
              <a:t> with </a:t>
            </a:r>
            <a:r>
              <a:rPr lang="en-IN" sz="2400" b="1" dirty="0" err="1" smtClean="0"/>
              <a:t>dapsone</a:t>
            </a:r>
            <a:r>
              <a:rPr lang="en-IN" sz="2400" b="1" dirty="0" smtClean="0"/>
              <a:t> </a:t>
            </a:r>
            <a:r>
              <a:rPr lang="en-IN" sz="2400" dirty="0" smtClean="0"/>
              <a:t>became the standard of care throughout the world in </a:t>
            </a:r>
            <a:r>
              <a:rPr lang="en-IN" sz="2400" b="1" dirty="0" smtClean="0"/>
              <a:t>1950s</a:t>
            </a:r>
            <a:endParaRPr lang="en-US" sz="2400" b="1" dirty="0" smtClean="0"/>
          </a:p>
        </p:txBody>
      </p:sp>
      <p:pic>
        <p:nvPicPr>
          <p:cNvPr id="4" name="Picture 2" descr="C:\Users\hp\Desktop\g-23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8600"/>
            <a:ext cx="310515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 – MDT ( WHO)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47500" lnSpcReduction="20000"/>
          </a:bodyPr>
          <a:lstStyle/>
          <a:p>
            <a:r>
              <a:rPr lang="en-IN" sz="4400" dirty="0" smtClean="0"/>
              <a:t>In </a:t>
            </a:r>
            <a:r>
              <a:rPr lang="en-IN" sz="4400" b="1" dirty="0" smtClean="0"/>
              <a:t>1981</a:t>
            </a:r>
            <a:r>
              <a:rPr lang="en-IN" sz="4400" dirty="0" smtClean="0"/>
              <a:t>, WHO recommended a classification for operational purpose as </a:t>
            </a:r>
            <a:r>
              <a:rPr lang="en-IN" sz="4400" dirty="0" err="1" smtClean="0"/>
              <a:t>pauci</a:t>
            </a:r>
            <a:r>
              <a:rPr lang="en-IN" sz="4400" dirty="0" smtClean="0"/>
              <a:t>- and multi-bacillary (PB and MB)</a:t>
            </a:r>
          </a:p>
          <a:p>
            <a:endParaRPr lang="en-IN" sz="4400" dirty="0" smtClean="0"/>
          </a:p>
          <a:p>
            <a:r>
              <a:rPr lang="en-IN" sz="4400" dirty="0" smtClean="0"/>
              <a:t>In the </a:t>
            </a:r>
            <a:r>
              <a:rPr lang="en-IN" sz="4400" b="1" dirty="0" smtClean="0"/>
              <a:t>beginning of 1981</a:t>
            </a:r>
            <a:r>
              <a:rPr lang="en-IN" sz="4400" dirty="0" smtClean="0"/>
              <a:t>, WHO recommended to treat </a:t>
            </a:r>
            <a:r>
              <a:rPr lang="en-IN" sz="4400" b="1" dirty="0" smtClean="0"/>
              <a:t>MB cases </a:t>
            </a:r>
            <a:r>
              <a:rPr lang="en-IN" sz="4400" dirty="0" smtClean="0"/>
              <a:t>till two consecutive skin smear negative results were achieved</a:t>
            </a:r>
          </a:p>
          <a:p>
            <a:endParaRPr lang="en-IN" sz="4400" dirty="0" smtClean="0"/>
          </a:p>
          <a:p>
            <a:r>
              <a:rPr lang="en-IN" sz="4400" dirty="0" smtClean="0"/>
              <a:t>Subsequently, in </a:t>
            </a:r>
            <a:r>
              <a:rPr lang="en-IN" sz="4400" b="1" dirty="0" smtClean="0"/>
              <a:t>1992</a:t>
            </a:r>
            <a:r>
              <a:rPr lang="en-IN" sz="4400" dirty="0" smtClean="0"/>
              <a:t>, fixed duration therapy </a:t>
            </a:r>
            <a:r>
              <a:rPr lang="en-IN" sz="4400" b="1" dirty="0" smtClean="0"/>
              <a:t>(FDT) </a:t>
            </a:r>
            <a:r>
              <a:rPr lang="en-IN" sz="4400" dirty="0" smtClean="0"/>
              <a:t>was introduced where </a:t>
            </a:r>
            <a:r>
              <a:rPr lang="en-IN" sz="4400" b="1" dirty="0" smtClean="0"/>
              <a:t>MB patients </a:t>
            </a:r>
            <a:r>
              <a:rPr lang="en-IN" sz="4400" dirty="0" smtClean="0"/>
              <a:t>were given treatment for 2 years or 24 pulses in a period of 36 months by which time the dependability of skin smear was removed</a:t>
            </a:r>
          </a:p>
          <a:p>
            <a:endParaRPr lang="en-IN" sz="4400" dirty="0" smtClean="0"/>
          </a:p>
          <a:p>
            <a:r>
              <a:rPr lang="en-IN" sz="4400" dirty="0" smtClean="0"/>
              <a:t>Later, in </a:t>
            </a:r>
            <a:r>
              <a:rPr lang="en-IN" sz="4400" b="1" dirty="0" smtClean="0"/>
              <a:t>1995</a:t>
            </a:r>
            <a:r>
              <a:rPr lang="en-IN" sz="4400" dirty="0" smtClean="0"/>
              <a:t>, WHO redefined the therapy with 12 pulses of </a:t>
            </a:r>
            <a:r>
              <a:rPr lang="en-IN" sz="4400" b="1" dirty="0" smtClean="0"/>
              <a:t>MDT–MB</a:t>
            </a:r>
          </a:p>
          <a:p>
            <a:endParaRPr lang="en-IN" sz="4400" dirty="0" smtClean="0"/>
          </a:p>
          <a:p>
            <a:r>
              <a:rPr lang="en-US" sz="4400" dirty="0" smtClean="0"/>
              <a:t>In </a:t>
            </a:r>
            <a:r>
              <a:rPr lang="en-US" sz="4400" b="1" dirty="0" smtClean="0"/>
              <a:t>1997 </a:t>
            </a:r>
            <a:r>
              <a:rPr lang="en-US" sz="4400" dirty="0" smtClean="0"/>
              <a:t>shortening of </a:t>
            </a:r>
            <a:r>
              <a:rPr lang="en-US" sz="4400" b="1" dirty="0" smtClean="0"/>
              <a:t>MB-MDT</a:t>
            </a:r>
            <a:r>
              <a:rPr lang="en-US" sz="4400" dirty="0" smtClean="0"/>
              <a:t> to 12 doses were accepted by </a:t>
            </a:r>
            <a:r>
              <a:rPr lang="en-US" sz="4400" b="1" dirty="0" smtClean="0"/>
              <a:t>Indian govt. </a:t>
            </a:r>
            <a:endParaRPr lang="en-IN" sz="4400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 – MDT ( WHO)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The duration of </a:t>
            </a:r>
            <a:r>
              <a:rPr lang="en-IN" sz="2400" b="1" dirty="0" smtClean="0"/>
              <a:t>PB therapy  </a:t>
            </a:r>
            <a:r>
              <a:rPr lang="en-IN" sz="2400" dirty="0" smtClean="0"/>
              <a:t>for 6 months, or six pulses to be completed within 9 months. </a:t>
            </a:r>
          </a:p>
          <a:p>
            <a:endParaRPr lang="en-IN" sz="2400" dirty="0" smtClean="0"/>
          </a:p>
          <a:p>
            <a:r>
              <a:rPr lang="en-IN" sz="2400" b="1" dirty="0" err="1" smtClean="0"/>
              <a:t>Lepromin</a:t>
            </a:r>
            <a:r>
              <a:rPr lang="en-IN" sz="2400" b="1" dirty="0" smtClean="0"/>
              <a:t>-positive</a:t>
            </a:r>
            <a:endParaRPr lang="en-IN" sz="2400" dirty="0" smtClean="0"/>
          </a:p>
          <a:p>
            <a:r>
              <a:rPr lang="en-IN" sz="2400" dirty="0" smtClean="0"/>
              <a:t>Residual organisms - tackled by the immunity of the host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21818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9254" y="0"/>
            <a:ext cx="67544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5478</TotalTime>
  <Words>2713</Words>
  <Application>Microsoft Office PowerPoint</Application>
  <PresentationFormat>On-screen Show (4:3)</PresentationFormat>
  <Paragraphs>428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MDT &amp; NEWER REGIMENS IN LEPROSY</vt:lpstr>
      <vt:lpstr>Top five states in India which have highest number of leprosy cases</vt:lpstr>
      <vt:lpstr>Introduction: History</vt:lpstr>
      <vt:lpstr>Evolution of treatment regimens in Leprosy</vt:lpstr>
      <vt:lpstr>Introduction: History</vt:lpstr>
      <vt:lpstr>R – MDT ( WHO)</vt:lpstr>
      <vt:lpstr>R – MDT ( WHO)</vt:lpstr>
      <vt:lpstr>Slide 8</vt:lpstr>
      <vt:lpstr>Slide 9</vt:lpstr>
      <vt:lpstr>Need for new Drugs and Regimens</vt:lpstr>
      <vt:lpstr>Newer  chemotherapeutic  agents  for  Leprosy</vt:lpstr>
      <vt:lpstr>Fluoroquinolones</vt:lpstr>
      <vt:lpstr> Macrolides</vt:lpstr>
      <vt:lpstr>Minocycline</vt:lpstr>
      <vt:lpstr>Combination of newer anti - leprosy drugs</vt:lpstr>
      <vt:lpstr>ROM therapy</vt:lpstr>
      <vt:lpstr>ROM therapy</vt:lpstr>
      <vt:lpstr>ROM – 12 Therapy</vt:lpstr>
      <vt:lpstr>ROM – 12 Therapy</vt:lpstr>
      <vt:lpstr>C – ROM Therapy</vt:lpstr>
      <vt:lpstr>C – ROM Therapy</vt:lpstr>
      <vt:lpstr>C – ROM Therapy</vt:lpstr>
      <vt:lpstr>ROM Trial (intermittent Therapy)</vt:lpstr>
      <vt:lpstr>ROM Trial (intermittent Therapy)</vt:lpstr>
      <vt:lpstr>RO (Continuous therapy for 28 days)</vt:lpstr>
      <vt:lpstr>Uniform MDT ( U – MDT)</vt:lpstr>
      <vt:lpstr>Uniform MDT ( U – MDT)</vt:lpstr>
      <vt:lpstr>Uniform MDT ( U – MDT)</vt:lpstr>
      <vt:lpstr>Accompanied MDT ( A- MDT)</vt:lpstr>
      <vt:lpstr>Accompanied MDT ( A- MDT)</vt:lpstr>
      <vt:lpstr>Moxifloxacin based Regimens</vt:lpstr>
      <vt:lpstr>Moxifloxacin based Regimens</vt:lpstr>
      <vt:lpstr>Moxifloxacin based Regimens</vt:lpstr>
      <vt:lpstr>Ofloxacin based Regimen</vt:lpstr>
      <vt:lpstr>Ofloxacin based Regimen</vt:lpstr>
      <vt:lpstr>Ofloxacin based Regimen</vt:lpstr>
      <vt:lpstr> Quadruple regimen </vt:lpstr>
      <vt:lpstr>Other Regimens for special situations(WHO)</vt:lpstr>
      <vt:lpstr>Other Regimens for special situations(WHO)</vt:lpstr>
      <vt:lpstr>Other Regimens for special situations(WHO)</vt:lpstr>
      <vt:lpstr>Other Regimens for special situations(WHO)</vt:lpstr>
      <vt:lpstr>Infected with rifampicin – resistant  M. leprae </vt:lpstr>
      <vt:lpstr>Intensive phase regimens</vt:lpstr>
      <vt:lpstr>Intensive phase regimens</vt:lpstr>
      <vt:lpstr>Role of immunotherapy</vt:lpstr>
      <vt:lpstr>Role of immunotherapy</vt:lpstr>
      <vt:lpstr>Conclusion </vt:lpstr>
      <vt:lpstr>References</vt:lpstr>
      <vt:lpstr>Slide 49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Nishant Verma</cp:lastModifiedBy>
  <cp:revision>255</cp:revision>
  <dcterms:created xsi:type="dcterms:W3CDTF">2006-08-16T00:00:00Z</dcterms:created>
  <dcterms:modified xsi:type="dcterms:W3CDTF">2015-08-24T10:18:34Z</dcterms:modified>
</cp:coreProperties>
</file>