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9" r:id="rId5"/>
    <p:sldId id="258" r:id="rId6"/>
    <p:sldId id="260" r:id="rId7"/>
    <p:sldId id="261" r:id="rId8"/>
    <p:sldId id="262" r:id="rId9"/>
    <p:sldId id="263" r:id="rId10"/>
    <p:sldId id="264" r:id="rId11"/>
    <p:sldId id="266" r:id="rId12"/>
    <p:sldId id="273" r:id="rId13"/>
    <p:sldId id="267" r:id="rId14"/>
    <p:sldId id="271" r:id="rId15"/>
    <p:sldId id="268" r:id="rId16"/>
    <p:sldId id="272" r:id="rId17"/>
    <p:sldId id="269" r:id="rId18"/>
    <p:sldId id="270"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1380" y="-7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6E6C1A2-D2DF-4325-942B-CF336FC76119}" type="datetimeFigureOut">
              <a:rPr lang="en-US" smtClean="0"/>
              <a:pPr/>
              <a:t>3/12/2015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3FB8E84-E968-4940-B02D-5B4CF14586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FB8E84-E968-4940-B02D-5B4CF14586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FB8E84-E968-4940-B02D-5B4CF14586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FB8E84-E968-4940-B02D-5B4CF14586B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FB8E84-E968-4940-B02D-5B4CF14586B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B8E84-E968-4940-B02D-5B4CF14586B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FB8E84-E968-4940-B02D-5B4CF14586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FB8E84-E968-4940-B02D-5B4CF14586B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6E6C1A2-D2DF-4325-942B-CF336FC76119}" type="datetimeFigureOut">
              <a:rPr lang="en-US" smtClean="0"/>
              <a:pPr/>
              <a:t>3/12/2015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FB8E84-E968-4940-B02D-5B4CF14586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6E6C1A2-D2DF-4325-942B-CF336FC76119}"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B8E84-E968-4940-B02D-5B4CF14586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6E6C1A2-D2DF-4325-942B-CF336FC76119}" type="datetimeFigureOut">
              <a:rPr lang="en-US" smtClean="0"/>
              <a:pPr/>
              <a:t>3/12/2015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3FB8E84-E968-4940-B02D-5B4CF14586B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E6C1A2-D2DF-4325-942B-CF336FC76119}" type="datetimeFigureOut">
              <a:rPr lang="en-US" smtClean="0"/>
              <a:pPr/>
              <a:t>3/12/2015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FB8E84-E968-4940-B02D-5B4CF14586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6400800" cy="1676400"/>
          </a:xfrm>
        </p:spPr>
        <p:txBody>
          <a:bodyPr>
            <a:normAutofit/>
          </a:bodyPr>
          <a:lstStyle/>
          <a:p>
            <a:r>
              <a:rPr lang="en-US" sz="3200" dirty="0" smtClean="0">
                <a:latin typeface="Berlin Sans FB Demi" pitchFamily="34" charset="0"/>
              </a:rPr>
              <a:t> ROOT CANAL ANATOMY AND </a:t>
            </a:r>
            <a:br>
              <a:rPr lang="en-US" sz="3200" dirty="0" smtClean="0">
                <a:latin typeface="Berlin Sans FB Demi" pitchFamily="34" charset="0"/>
              </a:rPr>
            </a:br>
            <a:r>
              <a:rPr lang="en-US" sz="3200" dirty="0" smtClean="0">
                <a:latin typeface="Berlin Sans FB Demi" pitchFamily="34" charset="0"/>
              </a:rPr>
              <a:t> ACCESS CAVITY PREPERATION</a:t>
            </a:r>
            <a:endParaRPr lang="en-US" sz="3200" dirty="0">
              <a:latin typeface="Berlin Sans FB Demi" pitchFamily="34" charset="0"/>
            </a:endParaRPr>
          </a:p>
        </p:txBody>
      </p:sp>
      <p:sp>
        <p:nvSpPr>
          <p:cNvPr id="4" name="Subtitle 3"/>
          <p:cNvSpPr>
            <a:spLocks noGrp="1"/>
          </p:cNvSpPr>
          <p:nvPr>
            <p:ph type="subTitle" idx="1"/>
          </p:nvPr>
        </p:nvSpPr>
        <p:spPr>
          <a:xfrm>
            <a:off x="2514600" y="3611607"/>
            <a:ext cx="5867400" cy="1199704"/>
          </a:xfrm>
        </p:spPr>
        <p:txBody>
          <a:bodyPr/>
          <a:lstStyle/>
          <a:p>
            <a:r>
              <a:rPr lang="en-US" b="1" dirty="0" smtClean="0"/>
              <a:t>Dr. </a:t>
            </a:r>
            <a:r>
              <a:rPr lang="en-US" b="1" dirty="0" err="1" smtClean="0"/>
              <a:t>Rakesh</a:t>
            </a:r>
            <a:r>
              <a:rPr lang="en-US" b="1" dirty="0" smtClean="0"/>
              <a:t> </a:t>
            </a:r>
            <a:r>
              <a:rPr lang="en-US" b="1" dirty="0" err="1" smtClean="0"/>
              <a:t>kumar</a:t>
            </a:r>
            <a:r>
              <a:rPr lang="en-US" b="1" dirty="0" smtClean="0"/>
              <a:t> </a:t>
            </a:r>
            <a:r>
              <a:rPr lang="en-US" b="1" dirty="0" err="1" smtClean="0"/>
              <a:t>yadav</a:t>
            </a:r>
            <a:endParaRPr lang="en-US" b="1" dirty="0" smtClean="0"/>
          </a:p>
          <a:p>
            <a:r>
              <a:rPr lang="en-US" b="1" dirty="0" smtClean="0"/>
              <a:t>Associate professor</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Magnification and illumination</a:t>
            </a:r>
          </a:p>
          <a:p>
            <a:r>
              <a:rPr lang="en-US" dirty="0" smtClean="0"/>
              <a:t> Hand pieces</a:t>
            </a:r>
          </a:p>
          <a:p>
            <a:r>
              <a:rPr lang="en-US" dirty="0" smtClean="0"/>
              <a:t> Burs</a:t>
            </a:r>
          </a:p>
          <a:p>
            <a:r>
              <a:rPr lang="en-US" dirty="0" smtClean="0"/>
              <a:t>Endodontic explorer (DG-16, DE-17)</a:t>
            </a:r>
          </a:p>
          <a:p>
            <a:r>
              <a:rPr lang="en-US" dirty="0" smtClean="0"/>
              <a:t> Endodontic spoon</a:t>
            </a:r>
          </a:p>
          <a:p>
            <a:r>
              <a:rPr lang="en-US" dirty="0" smtClean="0"/>
              <a:t> #17 operative explorer</a:t>
            </a:r>
          </a:p>
          <a:p>
            <a:r>
              <a:rPr lang="en-US" dirty="0" smtClean="0"/>
              <a:t> Ultrasonic unit and tips</a:t>
            </a:r>
          </a:p>
          <a:p>
            <a:endParaRPr lang="en-US" dirty="0"/>
          </a:p>
        </p:txBody>
      </p:sp>
      <p:sp>
        <p:nvSpPr>
          <p:cNvPr id="3" name="Title 2"/>
          <p:cNvSpPr>
            <a:spLocks noGrp="1"/>
          </p:cNvSpPr>
          <p:nvPr>
            <p:ph type="title"/>
          </p:nvPr>
        </p:nvSpPr>
        <p:spPr>
          <a:xfrm>
            <a:off x="0" y="0"/>
            <a:ext cx="9525000" cy="838200"/>
          </a:xfrm>
        </p:spPr>
        <p:txBody>
          <a:bodyPr>
            <a:normAutofit fontScale="90000"/>
          </a:bodyPr>
          <a:lstStyle/>
          <a:p>
            <a:r>
              <a:rPr lang="en-US" b="0" dirty="0" smtClean="0"/>
              <a:t/>
            </a:r>
            <a:br>
              <a:rPr lang="en-US" b="0" dirty="0" smtClean="0"/>
            </a:br>
            <a:r>
              <a:rPr lang="en-US" sz="4400" b="0" dirty="0" smtClean="0"/>
              <a:t> </a:t>
            </a:r>
            <a:r>
              <a:rPr lang="en-US" sz="3600" dirty="0" smtClean="0"/>
              <a:t>Armamentaria of Access </a:t>
            </a:r>
            <a:r>
              <a:rPr lang="en-US" sz="3600" dirty="0" err="1" smtClean="0"/>
              <a:t>CavityPreparation</a:t>
            </a:r>
            <a:r>
              <a:rPr lang="en-US" sz="3600" dirty="0" smtClean="0"/>
              <a:t> </a:t>
            </a:r>
            <a:r>
              <a:rPr lang="en-US" b="0" dirty="0" smtClean="0"/>
              <a:t/>
            </a:r>
            <a:br>
              <a:rPr lang="en-US" b="0"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The access cavity is initiated in the middle of the palatal/lingual side of the tooth.</a:t>
            </a:r>
          </a:p>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Initial preparation should be at </a:t>
            </a:r>
            <a:r>
              <a:rPr lang="en-US" sz="2800" dirty="0" smtClean="0">
                <a:solidFill>
                  <a:srgbClr val="000000"/>
                </a:solidFill>
                <a:latin typeface="Century Schoolbook" pitchFamily="16" charset="0"/>
              </a:rPr>
              <a:t>90° to the palatal/lingual aspect of the tooth. </a:t>
            </a:r>
          </a:p>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Once dentine has been reached the </a:t>
            </a:r>
            <a:r>
              <a:rPr lang="en-GB" sz="2800" dirty="0" err="1" smtClean="0">
                <a:solidFill>
                  <a:srgbClr val="000000"/>
                </a:solidFill>
                <a:latin typeface="Century Schoolbook" pitchFamily="16" charset="0"/>
              </a:rPr>
              <a:t>angulation</a:t>
            </a:r>
            <a:r>
              <a:rPr lang="en-GB" sz="2800" dirty="0" smtClean="0">
                <a:solidFill>
                  <a:srgbClr val="000000"/>
                </a:solidFill>
                <a:latin typeface="Century Schoolbook" pitchFamily="16" charset="0"/>
              </a:rPr>
              <a:t> of the bur is changed to follow a long axis of the tooth using a slow </a:t>
            </a:r>
            <a:r>
              <a:rPr lang="en-US" sz="2800" dirty="0" err="1" smtClean="0">
                <a:solidFill>
                  <a:srgbClr val="000000"/>
                </a:solidFill>
                <a:latin typeface="Century Schoolbook" pitchFamily="16" charset="0"/>
              </a:rPr>
              <a:t>handpiece</a:t>
            </a:r>
            <a:r>
              <a:rPr lang="en-US" sz="2800" dirty="0" smtClean="0">
                <a:solidFill>
                  <a:srgbClr val="000000"/>
                </a:solidFill>
                <a:latin typeface="Century Schoolbook" pitchFamily="16" charset="0"/>
              </a:rPr>
              <a:t>.</a:t>
            </a:r>
          </a:p>
          <a:p>
            <a:endParaRPr lang="en-US" dirty="0"/>
          </a:p>
        </p:txBody>
      </p:sp>
      <p:sp>
        <p:nvSpPr>
          <p:cNvPr id="3" name="Title 2"/>
          <p:cNvSpPr>
            <a:spLocks noGrp="1"/>
          </p:cNvSpPr>
          <p:nvPr>
            <p:ph type="title"/>
          </p:nvPr>
        </p:nvSpPr>
        <p:spPr/>
        <p:txBody>
          <a:bodyPr>
            <a:normAutofit fontScale="90000"/>
          </a:bodyPr>
          <a:lstStyle/>
          <a:p>
            <a:r>
              <a:rPr lang="en-US" sz="4400" dirty="0" smtClean="0"/>
              <a:t>Access </a:t>
            </a:r>
            <a:r>
              <a:rPr lang="en-US" sz="4400" dirty="0" err="1" smtClean="0"/>
              <a:t>CavityPreparation</a:t>
            </a:r>
            <a:r>
              <a:rPr lang="en-US" sz="4400" dirty="0" smtClean="0"/>
              <a:t/>
            </a:r>
            <a:br>
              <a:rPr lang="en-US" sz="4400" dirty="0" smtClean="0"/>
            </a:br>
            <a:r>
              <a:rPr lang="en-US" sz="4400" dirty="0" smtClean="0"/>
              <a:t>Anterior teeth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4"/>
          <p:cNvPicPr>
            <a:picLocks noGrp="1" noChangeAspect="1" noChangeArrowheads="1"/>
          </p:cNvPicPr>
          <p:nvPr>
            <p:ph idx="1"/>
          </p:nvPr>
        </p:nvPicPr>
        <p:blipFill>
          <a:blip r:embed="rId2" cstate="print"/>
          <a:srcRect/>
          <a:stretch>
            <a:fillRect/>
          </a:stretch>
        </p:blipFill>
        <p:spPr>
          <a:xfrm>
            <a:off x="228601" y="1481138"/>
            <a:ext cx="3505199" cy="4525962"/>
          </a:xfrm>
          <a:noFill/>
        </p:spPr>
      </p:pic>
      <p:pic>
        <p:nvPicPr>
          <p:cNvPr id="5" name="Picture 2"/>
          <p:cNvPicPr>
            <a:picLocks noChangeAspect="1" noChangeArrowheads="1"/>
          </p:cNvPicPr>
          <p:nvPr/>
        </p:nvPicPr>
        <p:blipFill>
          <a:blip r:embed="rId3" cstate="print"/>
          <a:srcRect/>
          <a:stretch>
            <a:fillRect/>
          </a:stretch>
        </p:blipFill>
        <p:spPr>
          <a:xfrm>
            <a:off x="3886200" y="1371600"/>
            <a:ext cx="4648200" cy="502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The access cavity is initiated in the middle of the palatal side of the tooth.</a:t>
            </a:r>
          </a:p>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Initial preparation should be at </a:t>
            </a:r>
            <a:r>
              <a:rPr lang="en-US" sz="2800" dirty="0" smtClean="0">
                <a:solidFill>
                  <a:srgbClr val="000000"/>
                </a:solidFill>
                <a:latin typeface="Century Schoolbook" pitchFamily="16" charset="0"/>
              </a:rPr>
              <a:t>90° to the palatal aspect of the tooth. </a:t>
            </a:r>
          </a:p>
          <a:p>
            <a:pPr marL="436563" indent="-319088">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Once dentine has been reached the </a:t>
            </a:r>
            <a:r>
              <a:rPr lang="en-GB" sz="2800" dirty="0" err="1" smtClean="0">
                <a:solidFill>
                  <a:srgbClr val="000000"/>
                </a:solidFill>
                <a:latin typeface="Century Schoolbook" pitchFamily="16" charset="0"/>
              </a:rPr>
              <a:t>angulation</a:t>
            </a:r>
            <a:r>
              <a:rPr lang="en-GB" sz="2800" dirty="0" smtClean="0">
                <a:solidFill>
                  <a:srgbClr val="000000"/>
                </a:solidFill>
                <a:latin typeface="Century Schoolbook" pitchFamily="16" charset="0"/>
              </a:rPr>
              <a:t> of the bur is changed to follow a long axis of the tooth using a slow </a:t>
            </a:r>
            <a:r>
              <a:rPr lang="en-US" sz="2800" dirty="0" err="1" smtClean="0">
                <a:solidFill>
                  <a:srgbClr val="000000"/>
                </a:solidFill>
                <a:latin typeface="Century Schoolbook" pitchFamily="16" charset="0"/>
              </a:rPr>
              <a:t>handpiece</a:t>
            </a:r>
            <a:r>
              <a:rPr lang="en-US" sz="2800" dirty="0" smtClean="0">
                <a:solidFill>
                  <a:srgbClr val="000000"/>
                </a:solidFill>
                <a:latin typeface="Century Schoolbook" pitchFamily="16" charset="0"/>
              </a:rPr>
              <a:t>.</a:t>
            </a:r>
          </a:p>
          <a:p>
            <a:endParaRPr lang="en-IN" dirty="0"/>
          </a:p>
        </p:txBody>
      </p:sp>
      <p:sp>
        <p:nvSpPr>
          <p:cNvPr id="3" name="Title 2"/>
          <p:cNvSpPr>
            <a:spLocks noGrp="1"/>
          </p:cNvSpPr>
          <p:nvPr>
            <p:ph type="title"/>
          </p:nvPr>
        </p:nvSpPr>
        <p:spPr/>
        <p:txBody>
          <a:bodyPr/>
          <a:lstStyle/>
          <a:p>
            <a:r>
              <a:rPr lang="en-US" dirty="0" smtClean="0"/>
              <a:t>Premolar teeth</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rcRect/>
          <a:stretch>
            <a:fillRect/>
          </a:stretch>
        </p:blipFill>
        <p:spPr>
          <a:xfrm>
            <a:off x="4267200" y="1371600"/>
            <a:ext cx="4876800" cy="5257800"/>
          </a:xfrm>
          <a:noFill/>
        </p:spPr>
      </p:pic>
      <p:pic>
        <p:nvPicPr>
          <p:cNvPr id="8" name="Picture 2"/>
          <p:cNvPicPr>
            <a:picLocks noChangeAspect="1" noChangeArrowheads="1"/>
          </p:cNvPicPr>
          <p:nvPr/>
        </p:nvPicPr>
        <p:blipFill>
          <a:blip r:embed="rId3" cstate="print"/>
          <a:srcRect/>
          <a:stretch>
            <a:fillRect/>
          </a:stretch>
        </p:blipFill>
        <p:spPr>
          <a:xfrm>
            <a:off x="228600" y="1447800"/>
            <a:ext cx="4419600" cy="480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36563" indent="-319088">
              <a:lnSpc>
                <a:spcPct val="90000"/>
              </a:lnSpc>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Initial Preparation is done in the </a:t>
            </a:r>
            <a:r>
              <a:rPr lang="en-GB" sz="2800" dirty="0" err="1" smtClean="0">
                <a:solidFill>
                  <a:srgbClr val="000000"/>
                </a:solidFill>
                <a:latin typeface="Century Schoolbook" pitchFamily="16" charset="0"/>
              </a:rPr>
              <a:t>mesial</a:t>
            </a:r>
            <a:r>
              <a:rPr lang="en-GB" sz="2800" dirty="0" smtClean="0">
                <a:solidFill>
                  <a:srgbClr val="000000"/>
                </a:solidFill>
                <a:latin typeface="Century Schoolbook" pitchFamily="16" charset="0"/>
              </a:rPr>
              <a:t> pit.</a:t>
            </a:r>
          </a:p>
          <a:p>
            <a:pPr marL="436563" indent="-319088">
              <a:lnSpc>
                <a:spcPct val="90000"/>
              </a:lnSpc>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The cavity is then extended in the </a:t>
            </a:r>
            <a:r>
              <a:rPr lang="en-GB" sz="2800" dirty="0" err="1" smtClean="0">
                <a:solidFill>
                  <a:srgbClr val="000000"/>
                </a:solidFill>
                <a:latin typeface="Century Schoolbook" pitchFamily="16" charset="0"/>
              </a:rPr>
              <a:t>mesial</a:t>
            </a:r>
            <a:r>
              <a:rPr lang="en-GB" sz="2800" dirty="0" smtClean="0">
                <a:solidFill>
                  <a:srgbClr val="000000"/>
                </a:solidFill>
                <a:latin typeface="Century Schoolbook" pitchFamily="16" charset="0"/>
              </a:rPr>
              <a:t> half of the tooth to include all canals.</a:t>
            </a:r>
          </a:p>
          <a:p>
            <a:pPr marL="436563" indent="-319088">
              <a:lnSpc>
                <a:spcPct val="90000"/>
              </a:lnSpc>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The </a:t>
            </a:r>
            <a:r>
              <a:rPr lang="en-GB" sz="2800" dirty="0" err="1" smtClean="0">
                <a:solidFill>
                  <a:srgbClr val="000000"/>
                </a:solidFill>
                <a:latin typeface="Century Schoolbook" pitchFamily="16" charset="0"/>
              </a:rPr>
              <a:t>mesial</a:t>
            </a:r>
            <a:r>
              <a:rPr lang="en-GB" sz="2800" dirty="0" smtClean="0">
                <a:solidFill>
                  <a:srgbClr val="000000"/>
                </a:solidFill>
                <a:latin typeface="Century Schoolbook" pitchFamily="16" charset="0"/>
              </a:rPr>
              <a:t> marginal ridge must not be damaged in upper molars as the cavity should lay </a:t>
            </a:r>
            <a:r>
              <a:rPr lang="en-GB" sz="2800" dirty="0" err="1" smtClean="0">
                <a:solidFill>
                  <a:srgbClr val="000000"/>
                </a:solidFill>
                <a:latin typeface="Century Schoolbook" pitchFamily="16" charset="0"/>
              </a:rPr>
              <a:t>mesially</a:t>
            </a:r>
            <a:r>
              <a:rPr lang="en-GB" sz="2800" dirty="0" smtClean="0">
                <a:solidFill>
                  <a:srgbClr val="000000"/>
                </a:solidFill>
                <a:latin typeface="Century Schoolbook" pitchFamily="16" charset="0"/>
              </a:rPr>
              <a:t> to it.</a:t>
            </a:r>
          </a:p>
          <a:p>
            <a:pPr marL="436563" indent="-319088">
              <a:lnSpc>
                <a:spcPct val="90000"/>
              </a:lnSpc>
              <a:buClr>
                <a:srgbClr val="F0A22E"/>
              </a:buClr>
              <a:buSzPct val="80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entury Schoolbook" pitchFamily="16" charset="0"/>
              </a:rPr>
              <a:t>However lower molar teeth, have a distal canal, which is located just past the middle of the tooth.</a:t>
            </a:r>
          </a:p>
          <a:p>
            <a:endParaRPr lang="en-IN" dirty="0"/>
          </a:p>
        </p:txBody>
      </p:sp>
      <p:sp>
        <p:nvSpPr>
          <p:cNvPr id="3" name="Title 2"/>
          <p:cNvSpPr>
            <a:spLocks noGrp="1"/>
          </p:cNvSpPr>
          <p:nvPr>
            <p:ph type="title"/>
          </p:nvPr>
        </p:nvSpPr>
        <p:spPr/>
        <p:txBody>
          <a:bodyPr/>
          <a:lstStyle/>
          <a:p>
            <a:r>
              <a:rPr lang="en-US" dirty="0" smtClean="0"/>
              <a:t>Molars</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457200" y="4267200"/>
            <a:ext cx="3657600" cy="1981200"/>
          </a:xfrm>
          <a:prstGeom prst="rect">
            <a:avLst/>
          </a:prstGeom>
          <a:noFill/>
          <a:ln w="9525" algn="ctr">
            <a:noFill/>
            <a:miter lim="800000"/>
            <a:headEnd/>
            <a:tailEnd/>
          </a:ln>
        </p:spPr>
      </p:pic>
      <p:pic>
        <p:nvPicPr>
          <p:cNvPr id="5" name="Picture 3"/>
          <p:cNvPicPr>
            <a:picLocks noChangeAspect="1" noChangeArrowheads="1"/>
          </p:cNvPicPr>
          <p:nvPr/>
        </p:nvPicPr>
        <p:blipFill>
          <a:blip r:embed="rId3" cstate="print"/>
          <a:srcRect/>
          <a:stretch>
            <a:fillRect/>
          </a:stretch>
        </p:blipFill>
        <p:spPr>
          <a:xfrm>
            <a:off x="0" y="1676400"/>
            <a:ext cx="4114800" cy="1828800"/>
          </a:xfrm>
          <a:prstGeom prst="rect">
            <a:avLst/>
          </a:prstGeom>
          <a:noFill/>
        </p:spPr>
      </p:pic>
      <p:pic>
        <p:nvPicPr>
          <p:cNvPr id="6" name="Picture 2"/>
          <p:cNvPicPr>
            <a:picLocks noChangeAspect="1" noChangeArrowheads="1"/>
          </p:cNvPicPr>
          <p:nvPr/>
        </p:nvPicPr>
        <p:blipFill>
          <a:blip r:embed="rId4" cstate="print"/>
          <a:srcRect/>
          <a:stretch>
            <a:fillRect/>
          </a:stretch>
        </p:blipFill>
        <p:spPr>
          <a:xfrm>
            <a:off x="4572000" y="2057400"/>
            <a:ext cx="3733800"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grpSp>
        <p:nvGrpSpPr>
          <p:cNvPr id="4" name="Group 4"/>
          <p:cNvGrpSpPr>
            <a:grpSpLocks noGrp="1"/>
          </p:cNvGrpSpPr>
          <p:nvPr>
            <p:ph idx="1"/>
          </p:nvPr>
        </p:nvGrpSpPr>
        <p:grpSpPr bwMode="auto">
          <a:xfrm>
            <a:off x="609600" y="1447800"/>
            <a:ext cx="4724400" cy="4602162"/>
            <a:chOff x="340" y="1525"/>
            <a:chExt cx="2075" cy="1799"/>
          </a:xfrm>
        </p:grpSpPr>
        <p:pic>
          <p:nvPicPr>
            <p:cNvPr id="5" name="Picture 5"/>
            <p:cNvPicPr>
              <a:picLocks noChangeAspect="1" noChangeArrowheads="1"/>
            </p:cNvPicPr>
            <p:nvPr/>
          </p:nvPicPr>
          <p:blipFill>
            <a:blip r:embed="rId2" cstate="print"/>
            <a:srcRect/>
            <a:stretch>
              <a:fillRect/>
            </a:stretch>
          </p:blipFill>
          <p:spPr bwMode="auto">
            <a:xfrm>
              <a:off x="340" y="1525"/>
              <a:ext cx="2075" cy="1799"/>
            </a:xfrm>
            <a:prstGeom prst="rect">
              <a:avLst/>
            </a:prstGeom>
            <a:noFill/>
            <a:ln w="9525">
              <a:noFill/>
              <a:round/>
              <a:headEnd/>
              <a:tailEnd/>
            </a:ln>
            <a:effectLst/>
          </p:spPr>
        </p:pic>
        <p:sp>
          <p:nvSpPr>
            <p:cNvPr id="6" name="Text Box 6"/>
            <p:cNvSpPr txBox="1">
              <a:spLocks noChangeArrowheads="1"/>
            </p:cNvSpPr>
            <p:nvPr/>
          </p:nvSpPr>
          <p:spPr bwMode="auto">
            <a:xfrm>
              <a:off x="340" y="1525"/>
              <a:ext cx="2075" cy="1799"/>
            </a:xfrm>
            <a:prstGeom prst="rect">
              <a:avLst/>
            </a:prstGeom>
            <a:noFill/>
            <a:ln w="9525">
              <a:noFill/>
              <a:round/>
              <a:headEnd/>
              <a:tailEnd/>
            </a:ln>
            <a:effectLst/>
          </p:spPr>
          <p:txBody>
            <a:bodyPr wrap="none" anchor="ctr"/>
            <a:lstStyle/>
            <a:p>
              <a:endParaRPr lang="en-US"/>
            </a:p>
          </p:txBody>
        </p:sp>
      </p:grpSp>
      <p:pic>
        <p:nvPicPr>
          <p:cNvPr id="7" name="Picture 7"/>
          <p:cNvPicPr>
            <a:picLocks noChangeAspect="1" noChangeArrowheads="1"/>
          </p:cNvPicPr>
          <p:nvPr/>
        </p:nvPicPr>
        <p:blipFill>
          <a:blip r:embed="rId3" cstate="print"/>
          <a:srcRect/>
          <a:stretch>
            <a:fillRect/>
          </a:stretch>
        </p:blipFill>
        <p:spPr bwMode="auto">
          <a:xfrm>
            <a:off x="5029200" y="1447800"/>
            <a:ext cx="3857625" cy="4571999"/>
          </a:xfrm>
          <a:prstGeom prst="rect">
            <a:avLst/>
          </a:prstGeom>
          <a:noFill/>
          <a:ln w="9525">
            <a:noFill/>
            <a:round/>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724400"/>
          </a:xfrm>
        </p:spPr>
        <p:txBody>
          <a:bodyPr>
            <a:normAutofit fontScale="85000" lnSpcReduction="10000"/>
          </a:bodyPr>
          <a:lstStyle/>
          <a:p>
            <a:pPr>
              <a:defRPr/>
            </a:pPr>
            <a:r>
              <a:rPr lang="en-US" sz="2600" b="1" dirty="0" smtClean="0">
                <a:latin typeface="Arial Black" pitchFamily="34" charset="0"/>
                <a:cs typeface="Aharoni" pitchFamily="2" charset="-79"/>
              </a:rPr>
              <a:t>After the roof of the pulp chamber has been penetrated</a:t>
            </a:r>
          </a:p>
          <a:p>
            <a:pPr>
              <a:buNone/>
              <a:defRPr/>
            </a:pPr>
            <a:r>
              <a:rPr lang="en-US" sz="2600" b="1" dirty="0" smtClean="0">
                <a:latin typeface="Arial Black" pitchFamily="34" charset="0"/>
                <a:cs typeface="Aharoni" pitchFamily="2" charset="-79"/>
              </a:rPr>
              <a:t>and the access cavity prepared, the entrances to the</a:t>
            </a:r>
          </a:p>
          <a:p>
            <a:pPr>
              <a:buNone/>
              <a:defRPr/>
            </a:pPr>
            <a:r>
              <a:rPr lang="en-US" sz="2600" b="1" dirty="0" smtClean="0">
                <a:latin typeface="Arial Black" pitchFamily="34" charset="0"/>
                <a:cs typeface="Aharoni" pitchFamily="2" charset="-79"/>
              </a:rPr>
              <a:t>pulp canals must be probed.</a:t>
            </a:r>
          </a:p>
          <a:p>
            <a:pPr>
              <a:defRPr/>
            </a:pPr>
            <a:r>
              <a:rPr lang="en-US" sz="2600" b="1" dirty="0" smtClean="0">
                <a:latin typeface="Arial Black" pitchFamily="34" charset="0"/>
                <a:cs typeface="Aharoni" pitchFamily="2" charset="-79"/>
              </a:rPr>
              <a:t>A hooked explorer can be used to determine if</a:t>
            </a:r>
          </a:p>
          <a:p>
            <a:pPr>
              <a:buNone/>
              <a:defRPr/>
            </a:pPr>
            <a:r>
              <a:rPr lang="en-US" sz="2600" b="1" dirty="0" smtClean="0">
                <a:latin typeface="Arial Black" pitchFamily="34" charset="0"/>
                <a:cs typeface="Aharoni" pitchFamily="2" charset="-79"/>
              </a:rPr>
              <a:t>enough dentin has been removed</a:t>
            </a:r>
          </a:p>
          <a:p>
            <a:pPr>
              <a:defRPr/>
            </a:pPr>
            <a:r>
              <a:rPr lang="en-US" sz="2600" b="1" dirty="0" smtClean="0">
                <a:latin typeface="Arial Black" pitchFamily="34" charset="0"/>
                <a:cs typeface="Aharoni" pitchFamily="2" charset="-79"/>
              </a:rPr>
              <a:t>The canal entrances are found by feeling with a thin,</a:t>
            </a:r>
          </a:p>
          <a:p>
            <a:pPr>
              <a:buNone/>
              <a:defRPr/>
            </a:pPr>
            <a:r>
              <a:rPr lang="en-US" sz="2600" b="1" dirty="0" smtClean="0">
                <a:latin typeface="Arial Black" pitchFamily="34" charset="0"/>
                <a:cs typeface="Aharoni" pitchFamily="2" charset="-79"/>
              </a:rPr>
              <a:t>stiff explorer. If the explorer sticks in a spot, a size 15</a:t>
            </a:r>
          </a:p>
          <a:p>
            <a:pPr>
              <a:buNone/>
              <a:defRPr/>
            </a:pPr>
            <a:r>
              <a:rPr lang="en-US" sz="2600" b="1" dirty="0" smtClean="0">
                <a:latin typeface="Arial Black" pitchFamily="34" charset="0"/>
                <a:cs typeface="Aharoni" pitchFamily="2" charset="-79"/>
              </a:rPr>
              <a:t>Hedstr6m file is used to verify that the spot is indeed</a:t>
            </a:r>
          </a:p>
          <a:p>
            <a:pPr>
              <a:buNone/>
              <a:defRPr/>
            </a:pPr>
            <a:r>
              <a:rPr lang="en-US" sz="2600" b="1" dirty="0" smtClean="0">
                <a:latin typeface="Arial Black" pitchFamily="34" charset="0"/>
                <a:cs typeface="Aharoni" pitchFamily="2" charset="-79"/>
              </a:rPr>
              <a:t>the entrance to a root canal and not a perforation. Only</a:t>
            </a:r>
          </a:p>
          <a:p>
            <a:pPr>
              <a:buNone/>
              <a:defRPr/>
            </a:pPr>
            <a:r>
              <a:rPr lang="en-US" sz="2600" b="1" dirty="0" smtClean="0">
                <a:latin typeface="Arial Black" pitchFamily="34" charset="0"/>
                <a:cs typeface="Aharoni" pitchFamily="2" charset="-79"/>
              </a:rPr>
              <a:t>then is the opening gently enlarged. Narrow root canals</a:t>
            </a:r>
          </a:p>
          <a:p>
            <a:pPr>
              <a:buNone/>
              <a:defRPr/>
            </a:pPr>
            <a:r>
              <a:rPr lang="en-US" sz="2600" b="1" dirty="0" smtClean="0">
                <a:latin typeface="Arial Black" pitchFamily="34" charset="0"/>
                <a:cs typeface="Aharoni" pitchFamily="2" charset="-79"/>
              </a:rPr>
              <a:t>must first be enlarged </a:t>
            </a:r>
            <a:r>
              <a:rPr lang="en-US" sz="2600" b="1" dirty="0" err="1" smtClean="0">
                <a:latin typeface="Arial Black" pitchFamily="34" charset="0"/>
                <a:cs typeface="Aharoni" pitchFamily="2" charset="-79"/>
              </a:rPr>
              <a:t>coronally</a:t>
            </a:r>
            <a:r>
              <a:rPr lang="en-US" sz="2600" b="1" dirty="0" smtClean="0">
                <a:latin typeface="Arial Black" pitchFamily="34" charset="0"/>
                <a:cs typeface="Aharoni" pitchFamily="2" charset="-79"/>
              </a:rPr>
              <a:t> with a Hedstr6m file</a:t>
            </a:r>
          </a:p>
          <a:p>
            <a:pPr>
              <a:buNone/>
              <a:defRPr/>
            </a:pPr>
            <a:r>
              <a:rPr lang="en-US" sz="2600" b="1" dirty="0" smtClean="0">
                <a:latin typeface="Arial Black" pitchFamily="34" charset="0"/>
                <a:cs typeface="Aharoni" pitchFamily="2" charset="-79"/>
              </a:rPr>
              <a:t>before the deep preparation with Gates-Glidden burs can be started.</a:t>
            </a:r>
          </a:p>
          <a:p>
            <a:pPr>
              <a:defRPr/>
            </a:pPr>
            <a:endParaRPr lang="en-US" sz="2400" b="1" dirty="0" smtClean="0"/>
          </a:p>
          <a:p>
            <a:pPr>
              <a:defRPr/>
            </a:pPr>
            <a:endParaRPr lang="ar-YE" dirty="0" smtClean="0"/>
          </a:p>
          <a:p>
            <a:endParaRPr lang="en-IN" dirty="0"/>
          </a:p>
        </p:txBody>
      </p:sp>
      <p:sp>
        <p:nvSpPr>
          <p:cNvPr id="3" name="Title 2"/>
          <p:cNvSpPr>
            <a:spLocks noGrp="1"/>
          </p:cNvSpPr>
          <p:nvPr>
            <p:ph type="title"/>
          </p:nvPr>
        </p:nvSpPr>
        <p:spPr/>
        <p:txBody>
          <a:bodyPr/>
          <a:lstStyle/>
          <a:p>
            <a:r>
              <a:rPr lang="en-US" smtClean="0"/>
              <a:t> </a:t>
            </a: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  Access openings is provide to-</a:t>
            </a:r>
          </a:p>
          <a:p>
            <a:endParaRPr lang="en-US" dirty="0" smtClean="0"/>
          </a:p>
          <a:p>
            <a:r>
              <a:rPr lang="en-US" dirty="0" smtClean="0"/>
              <a:t> a. Facilitate canal medication </a:t>
            </a:r>
          </a:p>
          <a:p>
            <a:endParaRPr lang="en-US" dirty="0" smtClean="0"/>
          </a:p>
          <a:p>
            <a:r>
              <a:rPr lang="en-US" dirty="0" smtClean="0"/>
              <a:t>b. Provide good access for irrigation </a:t>
            </a:r>
          </a:p>
          <a:p>
            <a:endParaRPr lang="en-US" dirty="0" smtClean="0"/>
          </a:p>
          <a:p>
            <a:r>
              <a:rPr lang="en-US" dirty="0" smtClean="0"/>
              <a:t>c. Aid in locating canal orifices </a:t>
            </a:r>
          </a:p>
          <a:p>
            <a:endParaRPr lang="en-US" dirty="0" smtClean="0"/>
          </a:p>
          <a:p>
            <a:r>
              <a:rPr lang="en-US" dirty="0" smtClean="0"/>
              <a:t>d. Provide straight line access to the apex</a:t>
            </a:r>
            <a:endParaRPr lang="en-US" dirty="0"/>
          </a:p>
        </p:txBody>
      </p:sp>
      <p:sp>
        <p:nvSpPr>
          <p:cNvPr id="3" name="Title 2"/>
          <p:cNvSpPr>
            <a:spLocks noGrp="1"/>
          </p:cNvSpPr>
          <p:nvPr>
            <p:ph type="title"/>
          </p:nvPr>
        </p:nvSpPr>
        <p:spPr/>
        <p:txBody>
          <a:bodyPr/>
          <a:lstStyle/>
          <a:p>
            <a:r>
              <a:rPr lang="en-US" dirty="0" smtClean="0"/>
              <a:t>MCQ 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latin typeface="Berlin Sans FB Demi" pitchFamily="34" charset="0"/>
              </a:rPr>
              <a:t> ROOT CANAL ANATOMY AND </a:t>
            </a:r>
            <a:br>
              <a:rPr lang="en-US" sz="4400" dirty="0" smtClean="0">
                <a:latin typeface="Berlin Sans FB Demi" pitchFamily="34" charset="0"/>
              </a:rPr>
            </a:br>
            <a:r>
              <a:rPr lang="en-US" sz="4400" dirty="0" smtClean="0">
                <a:latin typeface="Berlin Sans FB Demi" pitchFamily="34" charset="0"/>
              </a:rPr>
              <a:t> ACCESS CAVITY PREPERATION</a:t>
            </a:r>
            <a:endParaRPr lang="en-US" dirty="0"/>
          </a:p>
        </p:txBody>
      </p:sp>
      <p:sp>
        <p:nvSpPr>
          <p:cNvPr id="4" name="Subtitle 2"/>
          <p:cNvSpPr>
            <a:spLocks noGrp="1"/>
          </p:cNvSpPr>
          <p:nvPr>
            <p:ph idx="1"/>
          </p:nvPr>
        </p:nvSpPr>
        <p:spPr/>
        <p:txBody>
          <a:bodyPr>
            <a:normAutofit/>
          </a:bodyPr>
          <a:lstStyle/>
          <a:p>
            <a:pPr>
              <a:buNone/>
            </a:pPr>
            <a:r>
              <a:rPr lang="en-US" sz="2800" dirty="0" smtClean="0">
                <a:latin typeface="Arial Rounded MT Bold" pitchFamily="34" charset="0"/>
              </a:rPr>
              <a:t> </a:t>
            </a:r>
            <a:r>
              <a:rPr lang="en-US" sz="2200" dirty="0" smtClean="0">
                <a:latin typeface="Arial Rounded MT Bold" pitchFamily="34" charset="0"/>
              </a:rPr>
              <a:t>The hard tissue surrounding the dental pulp can take a variety of configurations and shapes </a:t>
            </a:r>
          </a:p>
          <a:p>
            <a:pPr>
              <a:buNone/>
            </a:pPr>
            <a:r>
              <a:rPr lang="en-US" sz="2200" dirty="0" smtClean="0">
                <a:latin typeface="Arial Rounded MT Bold" pitchFamily="34" charset="0"/>
              </a:rPr>
              <a:t>           thorough knowledge of tooth </a:t>
            </a:r>
            <a:r>
              <a:rPr lang="en-US" sz="2200" dirty="0" smtClean="0">
                <a:solidFill>
                  <a:schemeClr val="tx1">
                    <a:lumMod val="85000"/>
                    <a:lumOff val="15000"/>
                  </a:schemeClr>
                </a:solidFill>
                <a:latin typeface="Arial Rounded MT Bold" pitchFamily="34" charset="0"/>
              </a:rPr>
              <a:t>morphology</a:t>
            </a:r>
          </a:p>
          <a:p>
            <a:pPr>
              <a:buNone/>
            </a:pPr>
            <a:r>
              <a:rPr lang="en-US" sz="2200" dirty="0" smtClean="0">
                <a:latin typeface="Arial Rounded MT Bold" pitchFamily="34" charset="0"/>
              </a:rPr>
              <a:t>          Careful interpretation of angled radiographs</a:t>
            </a:r>
          </a:p>
          <a:p>
            <a:pPr>
              <a:buNone/>
            </a:pPr>
            <a:r>
              <a:rPr lang="en-US" sz="2200" dirty="0" smtClean="0">
                <a:latin typeface="Arial Rounded MT Bold" pitchFamily="34" charset="0"/>
              </a:rPr>
              <a:t>          Adequate access and interior exploration. </a:t>
            </a:r>
          </a:p>
          <a:p>
            <a:pPr>
              <a:buNone/>
            </a:pPr>
            <a:r>
              <a:rPr lang="en-US" sz="2200" dirty="0" smtClean="0">
                <a:latin typeface="Arial Rounded MT Bold" pitchFamily="34" charset="0"/>
              </a:rPr>
              <a:t>           That are prerequisites for root canal treatment </a:t>
            </a:r>
            <a:r>
              <a:rPr lang="en-US" sz="2600" dirty="0" smtClean="0">
                <a:latin typeface="Arial Rounded MT Bold" pitchFamily="34" charset="0"/>
              </a:rPr>
              <a:t>….</a:t>
            </a:r>
            <a:endParaRPr lang="en-US" sz="2600" dirty="0">
              <a:latin typeface="Arial Rounded MT Bold"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Which  instrument is helpful in making access opening</a:t>
            </a:r>
            <a:r>
              <a:rPr lang="en-US" dirty="0" smtClean="0"/>
              <a:t>- </a:t>
            </a:r>
          </a:p>
          <a:p>
            <a:endParaRPr lang="en-US" dirty="0" smtClean="0"/>
          </a:p>
          <a:p>
            <a:r>
              <a:rPr lang="en-US" dirty="0" smtClean="0"/>
              <a:t>a. Gates </a:t>
            </a:r>
            <a:r>
              <a:rPr lang="en-US" dirty="0" err="1" smtClean="0"/>
              <a:t>glidden</a:t>
            </a:r>
            <a:r>
              <a:rPr lang="en-US" dirty="0" smtClean="0"/>
              <a:t> drill</a:t>
            </a:r>
          </a:p>
          <a:p>
            <a:endParaRPr lang="en-US" dirty="0" smtClean="0"/>
          </a:p>
          <a:p>
            <a:r>
              <a:rPr lang="en-US" dirty="0" smtClean="0"/>
              <a:t> b. K-file</a:t>
            </a:r>
          </a:p>
          <a:p>
            <a:endParaRPr lang="en-US" dirty="0" smtClean="0"/>
          </a:p>
          <a:p>
            <a:r>
              <a:rPr lang="en-US" dirty="0" smtClean="0"/>
              <a:t> c. Inverted bur</a:t>
            </a:r>
          </a:p>
          <a:p>
            <a:endParaRPr lang="en-US" dirty="0" smtClean="0"/>
          </a:p>
          <a:p>
            <a:r>
              <a:rPr lang="en-US" dirty="0" smtClean="0"/>
              <a:t> d. Round bur</a:t>
            </a:r>
            <a:endParaRPr lang="en-US" dirty="0"/>
          </a:p>
        </p:txBody>
      </p:sp>
      <p:sp>
        <p:nvSpPr>
          <p:cNvPr id="3" name="Title 2"/>
          <p:cNvSpPr>
            <a:spLocks noGrp="1"/>
          </p:cNvSpPr>
          <p:nvPr>
            <p:ph type="title"/>
          </p:nvPr>
        </p:nvSpPr>
        <p:spPr/>
        <p:txBody>
          <a:bodyPr/>
          <a:lstStyle/>
          <a:p>
            <a:r>
              <a:rPr lang="en-US" dirty="0" smtClean="0"/>
              <a:t>MCQ2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Access cavity shape in </a:t>
            </a:r>
            <a:r>
              <a:rPr lang="en-US" b="1" dirty="0" err="1" smtClean="0"/>
              <a:t>mandibular</a:t>
            </a:r>
            <a:r>
              <a:rPr lang="en-US" b="1" dirty="0" smtClean="0"/>
              <a:t> 1st molar with 4 canals</a:t>
            </a:r>
          </a:p>
          <a:p>
            <a:pPr>
              <a:buNone/>
            </a:pPr>
            <a:endParaRPr lang="en-US" dirty="0" smtClean="0"/>
          </a:p>
          <a:p>
            <a:pPr>
              <a:buNone/>
            </a:pPr>
            <a:r>
              <a:rPr lang="en-US" dirty="0" smtClean="0"/>
              <a:t> a. Trapezoidal</a:t>
            </a:r>
          </a:p>
          <a:p>
            <a:pPr>
              <a:buNone/>
            </a:pPr>
            <a:endParaRPr lang="en-US" dirty="0" smtClean="0"/>
          </a:p>
          <a:p>
            <a:pPr>
              <a:buNone/>
            </a:pPr>
            <a:r>
              <a:rPr lang="en-US" dirty="0" smtClean="0"/>
              <a:t> b. Round </a:t>
            </a:r>
          </a:p>
          <a:p>
            <a:pPr>
              <a:buNone/>
            </a:pPr>
            <a:endParaRPr lang="en-US" dirty="0" smtClean="0"/>
          </a:p>
          <a:p>
            <a:pPr>
              <a:buNone/>
            </a:pPr>
            <a:r>
              <a:rPr lang="en-US" dirty="0" smtClean="0"/>
              <a:t>c. Oval </a:t>
            </a:r>
          </a:p>
          <a:p>
            <a:pPr>
              <a:buNone/>
            </a:pPr>
            <a:endParaRPr lang="en-US" dirty="0" smtClean="0"/>
          </a:p>
          <a:p>
            <a:pPr>
              <a:buNone/>
            </a:pPr>
            <a:r>
              <a:rPr lang="en-US" dirty="0" smtClean="0"/>
              <a:t>d. Triangular</a:t>
            </a:r>
            <a:endParaRPr lang="en-US" dirty="0"/>
          </a:p>
        </p:txBody>
      </p:sp>
      <p:sp>
        <p:nvSpPr>
          <p:cNvPr id="3" name="Title 2"/>
          <p:cNvSpPr>
            <a:spLocks noGrp="1"/>
          </p:cNvSpPr>
          <p:nvPr>
            <p:ph type="title"/>
          </p:nvPr>
        </p:nvSpPr>
        <p:spPr/>
        <p:txBody>
          <a:bodyPr/>
          <a:lstStyle/>
          <a:p>
            <a:r>
              <a:rPr lang="en-US" dirty="0" smtClean="0"/>
              <a:t>MCQ3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The fourth root canal if present in a maxillary 1st molar is usually present in -</a:t>
            </a:r>
          </a:p>
          <a:p>
            <a:endParaRPr lang="en-US" dirty="0" smtClean="0"/>
          </a:p>
          <a:p>
            <a:r>
              <a:rPr lang="en-US" dirty="0" smtClean="0"/>
              <a:t>a. </a:t>
            </a:r>
            <a:r>
              <a:rPr lang="en-US" dirty="0" err="1" smtClean="0"/>
              <a:t>Mesiolingual</a:t>
            </a:r>
            <a:r>
              <a:rPr lang="en-US" dirty="0" smtClean="0"/>
              <a:t> root</a:t>
            </a:r>
          </a:p>
          <a:p>
            <a:endParaRPr lang="en-US" dirty="0" smtClean="0"/>
          </a:p>
          <a:p>
            <a:r>
              <a:rPr lang="en-US" dirty="0" smtClean="0"/>
              <a:t> b. </a:t>
            </a:r>
            <a:r>
              <a:rPr lang="en-US" dirty="0" err="1" smtClean="0"/>
              <a:t>Mesiobuccal</a:t>
            </a:r>
            <a:r>
              <a:rPr lang="en-US" dirty="0" smtClean="0"/>
              <a:t> </a:t>
            </a:r>
          </a:p>
          <a:p>
            <a:endParaRPr lang="en-US" dirty="0" smtClean="0"/>
          </a:p>
          <a:p>
            <a:r>
              <a:rPr lang="en-US" dirty="0" smtClean="0"/>
              <a:t>c. Palatal root </a:t>
            </a:r>
          </a:p>
          <a:p>
            <a:endParaRPr lang="en-US" dirty="0" smtClean="0"/>
          </a:p>
          <a:p>
            <a:r>
              <a:rPr lang="en-US" dirty="0" smtClean="0"/>
              <a:t>d. Distal root</a:t>
            </a:r>
            <a:endParaRPr lang="en-US" dirty="0"/>
          </a:p>
        </p:txBody>
      </p:sp>
      <p:sp>
        <p:nvSpPr>
          <p:cNvPr id="3" name="Title 2"/>
          <p:cNvSpPr>
            <a:spLocks noGrp="1"/>
          </p:cNvSpPr>
          <p:nvPr>
            <p:ph type="title"/>
          </p:nvPr>
        </p:nvSpPr>
        <p:spPr/>
        <p:txBody>
          <a:bodyPr/>
          <a:lstStyle/>
          <a:p>
            <a:r>
              <a:rPr lang="en-US" dirty="0" smtClean="0"/>
              <a:t>MCQ4</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pPr>
              <a:buNone/>
            </a:pPr>
            <a:r>
              <a:rPr lang="en-US" b="1" dirty="0" smtClean="0"/>
              <a:t>Bifurcations and trifurcations are most commonly observed in-</a:t>
            </a:r>
          </a:p>
          <a:p>
            <a:pPr>
              <a:buNone/>
            </a:pPr>
            <a:endParaRPr lang="en-US" dirty="0" smtClean="0"/>
          </a:p>
          <a:p>
            <a:pPr>
              <a:buNone/>
            </a:pPr>
            <a:r>
              <a:rPr lang="en-US" dirty="0" smtClean="0"/>
              <a:t> a. Maxillary 1st premolar</a:t>
            </a:r>
          </a:p>
          <a:p>
            <a:pPr>
              <a:buNone/>
            </a:pPr>
            <a:endParaRPr lang="en-US" dirty="0" smtClean="0"/>
          </a:p>
          <a:p>
            <a:pPr>
              <a:buNone/>
            </a:pPr>
            <a:r>
              <a:rPr lang="en-US" dirty="0" smtClean="0"/>
              <a:t> b. Maxillary 2nd premolar</a:t>
            </a:r>
          </a:p>
          <a:p>
            <a:pPr>
              <a:buNone/>
            </a:pPr>
            <a:endParaRPr lang="en-US" dirty="0" smtClean="0"/>
          </a:p>
          <a:p>
            <a:pPr>
              <a:buNone/>
            </a:pPr>
            <a:r>
              <a:rPr lang="en-US" dirty="0" smtClean="0"/>
              <a:t> c. </a:t>
            </a:r>
            <a:r>
              <a:rPr lang="en-US" dirty="0" err="1" smtClean="0"/>
              <a:t>Mandibular</a:t>
            </a:r>
            <a:r>
              <a:rPr lang="en-US" dirty="0" smtClean="0"/>
              <a:t> 1st premolar </a:t>
            </a:r>
          </a:p>
          <a:p>
            <a:pPr>
              <a:buNone/>
            </a:pPr>
            <a:endParaRPr lang="en-US" dirty="0" smtClean="0"/>
          </a:p>
          <a:p>
            <a:pPr>
              <a:buNone/>
            </a:pPr>
            <a:r>
              <a:rPr lang="en-US" dirty="0" smtClean="0"/>
              <a:t>d. </a:t>
            </a:r>
            <a:r>
              <a:rPr lang="en-US" dirty="0" err="1" smtClean="0"/>
              <a:t>Mandibular</a:t>
            </a:r>
            <a:r>
              <a:rPr lang="en-US" dirty="0" smtClean="0"/>
              <a:t> 2nd premolar</a:t>
            </a:r>
          </a:p>
          <a:p>
            <a:endParaRPr lang="en-US" dirty="0"/>
          </a:p>
        </p:txBody>
      </p:sp>
      <p:sp>
        <p:nvSpPr>
          <p:cNvPr id="3" name="Title 2"/>
          <p:cNvSpPr>
            <a:spLocks noGrp="1"/>
          </p:cNvSpPr>
          <p:nvPr>
            <p:ph type="title"/>
          </p:nvPr>
        </p:nvSpPr>
        <p:spPr/>
        <p:txBody>
          <a:bodyPr/>
          <a:lstStyle/>
          <a:p>
            <a:r>
              <a:rPr lang="en-US" dirty="0" smtClean="0"/>
              <a:t>MCQ5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7467600" cy="1143000"/>
          </a:xfrm>
        </p:spPr>
        <p:txBody>
          <a:bodyPr/>
          <a:lstStyle/>
          <a:p>
            <a:r>
              <a:rPr lang="en-US" sz="4400" dirty="0" smtClean="0">
                <a:latin typeface="Berlin Sans FB Demi" pitchFamily="34" charset="0"/>
              </a:rPr>
              <a:t>ROOT CANAL ANATOMY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752601"/>
            <a:ext cx="7239000" cy="3886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0"/>
            <a:ext cx="8305800" cy="838200"/>
          </a:xfrm>
        </p:spPr>
        <p:txBody>
          <a:bodyPr/>
          <a:lstStyle/>
          <a:p>
            <a:r>
              <a:rPr lang="en-US" dirty="0" smtClean="0"/>
              <a:t>   the apical constriction &amp; </a:t>
            </a:r>
            <a:r>
              <a:rPr lang="en-US" dirty="0" err="1" smtClean="0"/>
              <a:t>cementodentinal</a:t>
            </a:r>
            <a:r>
              <a:rPr lang="en-US" dirty="0" smtClean="0"/>
              <a:t> junction</a:t>
            </a:r>
            <a:br>
              <a:rPr lang="en-US" dirty="0" smtClean="0"/>
            </a:br>
            <a:r>
              <a:rPr lang="en-US" dirty="0" smtClean="0"/>
              <a:t>apical foramina(AC,…CDJ,…AF……………………….)             </a:t>
            </a:r>
            <a:endParaRPr lang="en-US" dirty="0"/>
          </a:p>
        </p:txBody>
      </p:sp>
      <p:sp>
        <p:nvSpPr>
          <p:cNvPr id="3" name="Text Placeholder 2"/>
          <p:cNvSpPr>
            <a:spLocks noGrp="1"/>
          </p:cNvSpPr>
          <p:nvPr>
            <p:ph type="body" idx="2"/>
          </p:nvPr>
        </p:nvSpPr>
        <p:spPr>
          <a:xfrm>
            <a:off x="152400" y="4495800"/>
            <a:ext cx="8839200" cy="2209800"/>
          </a:xfrm>
        </p:spPr>
        <p:txBody>
          <a:bodyPr/>
          <a:lstStyle/>
          <a:p>
            <a:r>
              <a:rPr lang="en-US" sz="1800" b="1" dirty="0" smtClean="0"/>
              <a:t>The AC generally is considered the part of the root canal with the smallest diameter; it also is the reference point clinicians use most often as the apical termination for shaping, cleaning, and </a:t>
            </a:r>
            <a:r>
              <a:rPr lang="en-US" sz="1800" b="1" dirty="0" err="1" smtClean="0"/>
              <a:t>obturation.The</a:t>
            </a:r>
            <a:r>
              <a:rPr lang="en-US" sz="1800" b="1" dirty="0" smtClean="0"/>
              <a:t> CDJ is the point in the canal where cementum meets dentin; it is the point where pulp tissue ends and periodontal tissue begins. The AF is the “circumference or rounded edge, like a funnel or crater, that differentiates the termination of the </a:t>
            </a:r>
            <a:r>
              <a:rPr lang="en-US" sz="1800" b="1" dirty="0" err="1" smtClean="0"/>
              <a:t>cemental</a:t>
            </a:r>
            <a:r>
              <a:rPr lang="en-US" sz="1800" b="1" dirty="0" smtClean="0"/>
              <a:t> canal from the exterior surface of the root</a:t>
            </a:r>
            <a:r>
              <a:rPr lang="en-US" dirty="0" smtClean="0"/>
              <a:t>..</a:t>
            </a:r>
            <a:endParaRPr lang="en-US" dirty="0"/>
          </a:p>
        </p:txBody>
      </p:sp>
      <p:pic>
        <p:nvPicPr>
          <p:cNvPr id="3074" name="Picture 2" descr="C:\Documents and Settings\Administrator\Desktop\f007-017-9780323064897.jpg"/>
          <p:cNvPicPr>
            <a:picLocks noGrp="1" noChangeAspect="1" noChangeArrowheads="1"/>
          </p:cNvPicPr>
          <p:nvPr>
            <p:ph sz="half" idx="1"/>
          </p:nvPr>
        </p:nvPicPr>
        <p:blipFill>
          <a:blip r:embed="rId2" cstate="print"/>
          <a:srcRect/>
          <a:stretch>
            <a:fillRect/>
          </a:stretch>
        </p:blipFill>
        <p:spPr bwMode="auto">
          <a:xfrm>
            <a:off x="2133600" y="228599"/>
            <a:ext cx="4572000" cy="3429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lstStyle/>
          <a:p>
            <a:r>
              <a:rPr lang="en-US" b="0" dirty="0" smtClean="0"/>
              <a:t>Types of canals:</a:t>
            </a:r>
            <a:br>
              <a:rPr lang="en-US" b="0" dirty="0" smtClean="0"/>
            </a:br>
            <a:r>
              <a:rPr lang="en-US" b="0" dirty="0" err="1" smtClean="0"/>
              <a:t>Vertucci's</a:t>
            </a:r>
            <a:r>
              <a:rPr lang="en-US" b="0" dirty="0" smtClean="0"/>
              <a:t> canal configurations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1828800"/>
            <a:ext cx="8534400" cy="434340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To remove all caries, </a:t>
            </a:r>
          </a:p>
          <a:p>
            <a:r>
              <a:rPr lang="en-US" dirty="0" smtClean="0"/>
              <a:t> To conserve sound tooth structure</a:t>
            </a:r>
          </a:p>
          <a:p>
            <a:r>
              <a:rPr lang="en-US" dirty="0" smtClean="0"/>
              <a:t> To completely </a:t>
            </a:r>
            <a:r>
              <a:rPr lang="en-US" dirty="0" err="1" smtClean="0"/>
              <a:t>unroof</a:t>
            </a:r>
            <a:r>
              <a:rPr lang="en-US" dirty="0" smtClean="0"/>
              <a:t> the pulp chamber</a:t>
            </a:r>
          </a:p>
          <a:p>
            <a:r>
              <a:rPr lang="en-US" dirty="0" smtClean="0"/>
              <a:t> To remove all coronal pulp tissue.</a:t>
            </a:r>
          </a:p>
          <a:p>
            <a:r>
              <a:rPr lang="en-US" dirty="0" smtClean="0"/>
              <a:t> To locate all root canal orifices</a:t>
            </a:r>
          </a:p>
          <a:p>
            <a:r>
              <a:rPr lang="en-US" dirty="0" smtClean="0"/>
              <a:t> To achieve straight- or direct-line access</a:t>
            </a:r>
          </a:p>
          <a:p>
            <a:r>
              <a:rPr lang="en-US" dirty="0" smtClean="0"/>
              <a:t> To establish restorative margins to minimize marginal leakage of the restored tooth.</a:t>
            </a:r>
            <a:endParaRPr lang="en-US" dirty="0"/>
          </a:p>
        </p:txBody>
      </p:sp>
      <p:sp>
        <p:nvSpPr>
          <p:cNvPr id="3" name="Title 2"/>
          <p:cNvSpPr>
            <a:spLocks noGrp="1"/>
          </p:cNvSpPr>
          <p:nvPr>
            <p:ph type="title"/>
          </p:nvPr>
        </p:nvSpPr>
        <p:spPr/>
        <p:txBody>
          <a:bodyPr>
            <a:normAutofit/>
          </a:bodyPr>
          <a:lstStyle/>
          <a:p>
            <a:r>
              <a:rPr lang="en-US" sz="3200" b="0" dirty="0" smtClean="0">
                <a:solidFill>
                  <a:schemeClr val="tx1"/>
                </a:solidFill>
                <a:latin typeface="Arial Rounded MT Bold" pitchFamily="34" charset="0"/>
              </a:rPr>
              <a:t>objectives of access cavity preparation</a:t>
            </a:r>
            <a:endParaRPr lang="en-US" sz="3200" dirty="0">
              <a:solidFill>
                <a:schemeClr val="tx1"/>
              </a:solidFill>
              <a:latin typeface="Arial Rounded MT Bol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2800"/>
            <a:ext cx="9144000" cy="1143000"/>
          </a:xfrm>
        </p:spPr>
        <p:txBody>
          <a:bodyPr/>
          <a:lstStyle/>
          <a:p>
            <a:r>
              <a:rPr lang="en-US" dirty="0" smtClean="0"/>
              <a:t>An </a:t>
            </a:r>
            <a:r>
              <a:rPr lang="en-US" i="1" dirty="0" smtClean="0"/>
              <a:t>isthmus</a:t>
            </a:r>
            <a:r>
              <a:rPr lang="en-US" dirty="0" smtClean="0"/>
              <a:t> is a narrow, ribbon-shaped communication between two root canals that contains pulp or pulpally derived tissue.</a:t>
            </a:r>
            <a:endParaRPr lang="en-US" dirty="0"/>
          </a:p>
        </p:txBody>
      </p:sp>
      <p:sp>
        <p:nvSpPr>
          <p:cNvPr id="3" name="Text Placeholder 2"/>
          <p:cNvSpPr>
            <a:spLocks noGrp="1"/>
          </p:cNvSpPr>
          <p:nvPr>
            <p:ph type="body" idx="2"/>
          </p:nvPr>
        </p:nvSpPr>
        <p:spPr>
          <a:xfrm>
            <a:off x="228600" y="4495800"/>
            <a:ext cx="8610600" cy="2362200"/>
          </a:xfrm>
        </p:spPr>
        <p:txBody>
          <a:bodyPr>
            <a:normAutofit/>
          </a:bodyPr>
          <a:lstStyle/>
          <a:p>
            <a:r>
              <a:rPr lang="en-US" sz="2000" dirty="0" smtClean="0"/>
              <a:t>Type I is an incomplete isthmus; it is a faint communication between two canals. Type II is characterized by two canals with a definite connection between them (complete isthmus). Type III is a very short, complete isthmus between two canals. Type IV is a complete or incomplete isthmus between three or more canals. Type V is marked by two or three canal openings without visible connections</a:t>
            </a:r>
            <a:endParaRPr lang="en-US" sz="2000" dirty="0"/>
          </a:p>
        </p:txBody>
      </p:sp>
      <p:pic>
        <p:nvPicPr>
          <p:cNvPr id="1026" name="Picture 2" descr="C:\Documents and Settings\Administrator\Desktop\f007-021-9780323064897.jpg"/>
          <p:cNvPicPr>
            <a:picLocks noGrp="1" noChangeAspect="1" noChangeArrowheads="1"/>
          </p:cNvPicPr>
          <p:nvPr>
            <p:ph sz="half" idx="1"/>
          </p:nvPr>
        </p:nvPicPr>
        <p:blipFill>
          <a:blip r:embed="rId2" cstate="print"/>
          <a:srcRect/>
          <a:stretch>
            <a:fillRect/>
          </a:stretch>
        </p:blipFill>
        <p:spPr bwMode="auto">
          <a:xfrm>
            <a:off x="0" y="1"/>
            <a:ext cx="9144000" cy="32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i="1" dirty="0" smtClean="0"/>
              <a:t>Law of the CEJ:</a:t>
            </a:r>
            <a:r>
              <a:rPr lang="en-US" dirty="0" smtClean="0"/>
              <a:t> The distance from the external surface of the clinical crown to the wall of the pulp chamber is the same throughout the circumference of the tooth at the level of the CEJ, making the CEJ is the most consistent repeatable landmark for locating the position of the pulp chamber.</a:t>
            </a:r>
          </a:p>
          <a:p>
            <a:r>
              <a:rPr lang="en-US" i="1" dirty="0" smtClean="0"/>
              <a:t>First law of symmetry:</a:t>
            </a:r>
            <a:r>
              <a:rPr lang="en-US" dirty="0" smtClean="0"/>
              <a:t> Except for the maxillary molars, canal orifices are equidistant from a line drawn in a </a:t>
            </a:r>
            <a:r>
              <a:rPr lang="en-US" dirty="0" err="1" smtClean="0"/>
              <a:t>mesiodistal</a:t>
            </a:r>
            <a:r>
              <a:rPr lang="en-US" dirty="0" smtClean="0"/>
              <a:t> direction through the center of the pulp chamber floor.</a:t>
            </a:r>
          </a:p>
          <a:p>
            <a:r>
              <a:rPr lang="en-US" i="1" dirty="0" smtClean="0"/>
              <a:t>Second law of symmetry:</a:t>
            </a:r>
            <a:r>
              <a:rPr lang="en-US" dirty="0" smtClean="0"/>
              <a:t> Except for the maxillary molars, canal orifices lie on a line perpendicular to a line drawn in a </a:t>
            </a:r>
            <a:r>
              <a:rPr lang="en-US" dirty="0" err="1" smtClean="0"/>
              <a:t>mesiodistal</a:t>
            </a:r>
            <a:r>
              <a:rPr lang="en-US" dirty="0" smtClean="0"/>
              <a:t> direction across the center of the pulp chamber floor.</a:t>
            </a:r>
          </a:p>
          <a:p>
            <a:endParaRPr lang="en-US" dirty="0"/>
          </a:p>
        </p:txBody>
      </p:sp>
      <p:sp>
        <p:nvSpPr>
          <p:cNvPr id="3" name="Title 2"/>
          <p:cNvSpPr>
            <a:spLocks noGrp="1"/>
          </p:cNvSpPr>
          <p:nvPr>
            <p:ph type="title"/>
          </p:nvPr>
        </p:nvSpPr>
        <p:spPr>
          <a:xfrm>
            <a:off x="457200" y="381000"/>
            <a:ext cx="8686800" cy="990600"/>
          </a:xfrm>
        </p:spPr>
        <p:txBody>
          <a:bodyPr>
            <a:normAutofit fontScale="90000"/>
          </a:bodyPr>
          <a:lstStyle/>
          <a:p>
            <a:r>
              <a:rPr lang="en-US" dirty="0" smtClean="0"/>
              <a:t>Krasner and </a:t>
            </a:r>
            <a:r>
              <a:rPr lang="en-US" dirty="0" err="1" smtClean="0"/>
              <a:t>Rankow</a:t>
            </a:r>
            <a:r>
              <a:rPr lang="en-US" dirty="0" smtClean="0"/>
              <a:t> Law of access opening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i="1" dirty="0" smtClean="0"/>
              <a:t>Law of color change:</a:t>
            </a:r>
            <a:r>
              <a:rPr lang="en-US" dirty="0" smtClean="0"/>
              <a:t> The pulp chamber floor is always darker in color than the walls.</a:t>
            </a:r>
          </a:p>
          <a:p>
            <a:r>
              <a:rPr lang="en-US" i="1" dirty="0" smtClean="0"/>
              <a:t>First law of orifice location:</a:t>
            </a:r>
            <a:r>
              <a:rPr lang="en-US" dirty="0" smtClean="0"/>
              <a:t> The orifices of the root canals are always located at the junction of the walls and the floor.</a:t>
            </a:r>
          </a:p>
          <a:p>
            <a:r>
              <a:rPr lang="en-US" i="1" dirty="0" smtClean="0"/>
              <a:t>Second law of orifice location:</a:t>
            </a:r>
            <a:r>
              <a:rPr lang="en-US" dirty="0" smtClean="0"/>
              <a:t> The orifices of the root canals are always located at the angles in the floor–wall junction.</a:t>
            </a:r>
          </a:p>
          <a:p>
            <a:r>
              <a:rPr lang="en-US" i="1" dirty="0" smtClean="0"/>
              <a:t>Third law of orifice location:</a:t>
            </a:r>
            <a:r>
              <a:rPr lang="en-US" dirty="0" smtClean="0"/>
              <a:t> The orifices of the root canals are always located at the terminus of the roots’ developmental fusion lines.</a:t>
            </a:r>
          </a:p>
          <a:p>
            <a:pPr>
              <a:buNone/>
            </a:pPr>
            <a:r>
              <a:rPr lang="en-US" dirty="0" smtClean="0"/>
              <a:t/>
            </a:r>
            <a:br>
              <a:rPr lang="en-US" dirty="0" smtClean="0"/>
            </a:b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333</TotalTime>
  <Words>781</Words>
  <Application>Microsoft Office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 ROOT CANAL ANATOMY AND   ACCESS CAVITY PREPERATION</vt:lpstr>
      <vt:lpstr> ROOT CANAL ANATOMY AND   ACCESS CAVITY PREPERATION</vt:lpstr>
      <vt:lpstr>ROOT CANAL ANATOMY</vt:lpstr>
      <vt:lpstr>   the apical constriction &amp; cementodentinal junction apical foramina(AC,…CDJ,…AF……………………….)             </vt:lpstr>
      <vt:lpstr>Types of canals: Vertucci's canal configurations</vt:lpstr>
      <vt:lpstr>objectives of access cavity preparation</vt:lpstr>
      <vt:lpstr>An isthmus is a narrow, ribbon-shaped communication between two root canals that contains pulp or pulpally derived tissue.</vt:lpstr>
      <vt:lpstr>Krasner and Rankow Law of access opening</vt:lpstr>
      <vt:lpstr>Slide 9</vt:lpstr>
      <vt:lpstr>  Armamentaria of Access CavityPreparation  </vt:lpstr>
      <vt:lpstr>Access CavityPreparation Anterior teeth</vt:lpstr>
      <vt:lpstr>Slide 12</vt:lpstr>
      <vt:lpstr>Premolar teeth</vt:lpstr>
      <vt:lpstr>Slide 14</vt:lpstr>
      <vt:lpstr>Molars</vt:lpstr>
      <vt:lpstr>Slide 16</vt:lpstr>
      <vt:lpstr>Slide 17</vt:lpstr>
      <vt:lpstr> </vt:lpstr>
      <vt:lpstr>MCQ 1</vt:lpstr>
      <vt:lpstr>MCQ2</vt:lpstr>
      <vt:lpstr>MCQ3</vt:lpstr>
      <vt:lpstr>MCQ4</vt:lpstr>
      <vt:lpstr>MCQ5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oem</dc:creator>
  <cp:lastModifiedBy>oem</cp:lastModifiedBy>
  <cp:revision>37</cp:revision>
  <dcterms:created xsi:type="dcterms:W3CDTF">2015-02-11T05:39:24Z</dcterms:created>
  <dcterms:modified xsi:type="dcterms:W3CDTF">2015-03-12T10:19:41Z</dcterms:modified>
</cp:coreProperties>
</file>