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6" r:id="rId2"/>
    <p:sldId id="257" r:id="rId3"/>
    <p:sldId id="258" r:id="rId4"/>
    <p:sldId id="281" r:id="rId5"/>
    <p:sldId id="259" r:id="rId6"/>
    <p:sldId id="261" r:id="rId7"/>
    <p:sldId id="263" r:id="rId8"/>
    <p:sldId id="265" r:id="rId9"/>
    <p:sldId id="264" r:id="rId10"/>
    <p:sldId id="266" r:id="rId11"/>
    <p:sldId id="267" r:id="rId12"/>
    <p:sldId id="270" r:id="rId13"/>
    <p:sldId id="271" r:id="rId14"/>
    <p:sldId id="272" r:id="rId15"/>
    <p:sldId id="273" r:id="rId16"/>
    <p:sldId id="274" r:id="rId17"/>
    <p:sldId id="301" r:id="rId18"/>
    <p:sldId id="302" r:id="rId19"/>
    <p:sldId id="275" r:id="rId20"/>
    <p:sldId id="276" r:id="rId21"/>
    <p:sldId id="268" r:id="rId22"/>
    <p:sldId id="277" r:id="rId23"/>
    <p:sldId id="278" r:id="rId24"/>
    <p:sldId id="279"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280" r:id="rId43"/>
    <p:sldId id="28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0" d="100"/>
          <a:sy n="60" d="100"/>
        </p:scale>
        <p:origin x="-1104" y="-3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9640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2439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0401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354927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9940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7355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19820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5042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0439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196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8254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5968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831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1153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6233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1592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9244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2/12/2015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5180085"/>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893" y="799863"/>
            <a:ext cx="11312418" cy="1927572"/>
          </a:xfrm>
        </p:spPr>
        <p:txBody>
          <a:bodyPr/>
          <a:lstStyle/>
          <a:p>
            <a:r>
              <a:rPr lang="en-IN" dirty="0" smtClean="0">
                <a:solidFill>
                  <a:srgbClr val="FFFF00"/>
                </a:solidFill>
              </a:rPr>
              <a:t>Working length determination</a:t>
            </a:r>
            <a:endParaRPr lang="en-IN" dirty="0">
              <a:solidFill>
                <a:srgbClr val="FFFF00"/>
              </a:solidFill>
            </a:endParaRPr>
          </a:p>
        </p:txBody>
      </p:sp>
      <p:sp>
        <p:nvSpPr>
          <p:cNvPr id="3" name="Subtitle 2"/>
          <p:cNvSpPr>
            <a:spLocks noGrp="1"/>
          </p:cNvSpPr>
          <p:nvPr>
            <p:ph type="subTitle" idx="1"/>
          </p:nvPr>
        </p:nvSpPr>
        <p:spPr>
          <a:xfrm>
            <a:off x="2885089" y="2916620"/>
            <a:ext cx="6369269" cy="2560683"/>
          </a:xfrm>
        </p:spPr>
        <p:txBody>
          <a:bodyPr>
            <a:noAutofit/>
          </a:bodyPr>
          <a:lstStyle/>
          <a:p>
            <a:pPr>
              <a:lnSpc>
                <a:spcPct val="100000"/>
              </a:lnSpc>
            </a:pPr>
            <a:r>
              <a:rPr lang="en-IN" sz="2800" b="1" dirty="0" smtClean="0"/>
              <a:t>Prof. P</a:t>
            </a:r>
            <a:r>
              <a:rPr lang="en-IN" sz="2800" b="1" dirty="0" smtClean="0"/>
              <a:t>romila </a:t>
            </a:r>
            <a:r>
              <a:rPr lang="en-IN" sz="2800" b="1" dirty="0" smtClean="0"/>
              <a:t>V</a:t>
            </a:r>
            <a:r>
              <a:rPr lang="en-IN" sz="2800" b="1" dirty="0" smtClean="0"/>
              <a:t>erma</a:t>
            </a:r>
            <a:r>
              <a:rPr lang="en-IN" sz="2800" b="1" dirty="0" smtClean="0"/>
              <a:t> </a:t>
            </a:r>
          </a:p>
          <a:p>
            <a:pPr>
              <a:lnSpc>
                <a:spcPct val="100000"/>
              </a:lnSpc>
            </a:pPr>
            <a:r>
              <a:rPr lang="en-IN" sz="2800" b="1" dirty="0" smtClean="0"/>
              <a:t>Department Of Conservative Dentistry</a:t>
            </a:r>
          </a:p>
          <a:p>
            <a:pPr>
              <a:lnSpc>
                <a:spcPct val="100000"/>
              </a:lnSpc>
            </a:pPr>
            <a:r>
              <a:rPr lang="en-IN" sz="2800" b="1" dirty="0" smtClean="0"/>
              <a:t>&amp;</a:t>
            </a:r>
          </a:p>
          <a:p>
            <a:pPr>
              <a:lnSpc>
                <a:spcPct val="100000"/>
              </a:lnSpc>
            </a:pPr>
            <a:r>
              <a:rPr lang="en-IN" sz="2800" b="1" dirty="0" smtClean="0"/>
              <a:t> </a:t>
            </a:r>
            <a:r>
              <a:rPr lang="en-IN" sz="2800" b="1" dirty="0" err="1" smtClean="0"/>
              <a:t>Endodontics</a:t>
            </a:r>
            <a:r>
              <a:rPr lang="en-IN" sz="2800" b="1" dirty="0" smtClean="0"/>
              <a:t> </a:t>
            </a:r>
            <a:endParaRPr lang="en-IN" sz="2800" b="1" dirty="0"/>
          </a:p>
        </p:txBody>
      </p:sp>
    </p:spTree>
    <p:extLst>
      <p:ext uri="{BB962C8B-B14F-4D97-AF65-F5344CB8AC3E}">
        <p14:creationId xmlns:p14="http://schemas.microsoft.com/office/powerpoint/2010/main" xmlns="" val="364623761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222738"/>
            <a:ext cx="11746523" cy="6400800"/>
          </a:xfrm>
        </p:spPr>
        <p:txBody>
          <a:bodyPr>
            <a:normAutofit/>
          </a:bodyPr>
          <a:lstStyle/>
          <a:p>
            <a:r>
              <a:rPr lang="en-IN" sz="2400" dirty="0"/>
              <a:t>the endodontic file is set at this tentative working length, and the instrument is inserted in the canal </a:t>
            </a:r>
            <a:endParaRPr lang="en-IN" sz="2400" dirty="0" smtClean="0"/>
          </a:p>
          <a:p>
            <a:r>
              <a:rPr lang="en-IN" sz="2400" dirty="0" smtClean="0"/>
              <a:t>on </a:t>
            </a:r>
            <a:r>
              <a:rPr lang="en-IN" sz="2400" dirty="0"/>
              <a:t>the radiograph the difference between the end of file and root end is measured and this value is either subtracted or added to the initial working length measurement depending on weather the file is </a:t>
            </a:r>
            <a:r>
              <a:rPr lang="en-IN" sz="2400" dirty="0" err="1"/>
              <a:t>shortof</a:t>
            </a:r>
            <a:r>
              <a:rPr lang="en-IN" sz="2400" dirty="0"/>
              <a:t> apex or extended beyond </a:t>
            </a:r>
            <a:r>
              <a:rPr lang="en-IN" sz="2400" dirty="0" smtClean="0"/>
              <a:t>apex</a:t>
            </a:r>
          </a:p>
          <a:p>
            <a:r>
              <a:rPr lang="en-IN" sz="2400" dirty="0" smtClean="0"/>
              <a:t>From </a:t>
            </a:r>
            <a:r>
              <a:rPr lang="en-IN" sz="2400" dirty="0"/>
              <a:t>this adjusted working length 1mm “ safety allowance” is subtracted again to confirm with the apical termination of instrument</a:t>
            </a:r>
          </a:p>
          <a:p>
            <a:pPr marL="0" indent="0">
              <a:buNone/>
            </a:pPr>
            <a:endParaRPr lang="en-IN" dirty="0"/>
          </a:p>
        </p:txBody>
      </p:sp>
      <p:pic>
        <p:nvPicPr>
          <p:cNvPr id="5" name="Picture 4" descr="10-58c"/>
          <p:cNvPicPr>
            <a:picLocks noChangeAspect="1" noChangeArrowheads="1"/>
          </p:cNvPicPr>
          <p:nvPr/>
        </p:nvPicPr>
        <p:blipFill>
          <a:blip r:embed="rId2" cstate="print"/>
          <a:srcRect/>
          <a:stretch>
            <a:fillRect/>
          </a:stretch>
        </p:blipFill>
        <p:spPr bwMode="auto">
          <a:xfrm>
            <a:off x="2946401" y="4269433"/>
            <a:ext cx="5396528" cy="2588567"/>
          </a:xfrm>
          <a:prstGeom prst="rect">
            <a:avLst/>
          </a:prstGeom>
          <a:noFill/>
          <a:ln w="9525">
            <a:noFill/>
            <a:miter lim="800000"/>
            <a:headEnd/>
            <a:tailEnd/>
          </a:ln>
        </p:spPr>
      </p:pic>
    </p:spTree>
    <p:extLst>
      <p:ext uri="{BB962C8B-B14F-4D97-AF65-F5344CB8AC3E}">
        <p14:creationId xmlns:p14="http://schemas.microsoft.com/office/powerpoint/2010/main" xmlns="" val="214873105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934" y="-137886"/>
            <a:ext cx="10353761" cy="1326321"/>
          </a:xfrm>
        </p:spPr>
        <p:txBody>
          <a:bodyPr/>
          <a:lstStyle/>
          <a:p>
            <a:r>
              <a:rPr lang="en-IN" dirty="0" err="1" smtClean="0">
                <a:solidFill>
                  <a:srgbClr val="FFFF00"/>
                </a:solidFill>
              </a:rPr>
              <a:t>Weine’s</a:t>
            </a:r>
            <a:r>
              <a:rPr lang="en-IN" dirty="0" smtClean="0">
                <a:solidFill>
                  <a:srgbClr val="FFFF00"/>
                </a:solidFill>
              </a:rPr>
              <a:t> modification</a:t>
            </a:r>
            <a:endParaRPr lang="en-IN" dirty="0">
              <a:solidFill>
                <a:srgbClr val="FFFF00"/>
              </a:solidFill>
            </a:endParaRPr>
          </a:p>
        </p:txBody>
      </p:sp>
      <p:sp>
        <p:nvSpPr>
          <p:cNvPr id="4" name="عنصر نائب للمحتوى 2"/>
          <p:cNvSpPr>
            <a:spLocks noGrp="1"/>
          </p:cNvSpPr>
          <p:nvPr>
            <p:ph idx="1"/>
          </p:nvPr>
        </p:nvSpPr>
        <p:spPr bwMode="auto">
          <a:xfrm>
            <a:off x="0" y="1008184"/>
            <a:ext cx="12192000" cy="2965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A .If, </a:t>
            </a:r>
            <a:r>
              <a:rPr kumimoji="0" lang="en-US" sz="2400" b="0" i="0" u="none" strike="noStrike" kern="0" cap="none" spc="0" normalizeH="0" baseline="0" noProof="0" dirty="0" err="1" smtClean="0">
                <a:ln>
                  <a:noFill/>
                </a:ln>
                <a:solidFill>
                  <a:srgbClr val="FFFFCC"/>
                </a:solidFill>
                <a:effectLst/>
                <a:uLnTx/>
                <a:uFillTx/>
                <a:latin typeface="Times New Roman"/>
                <a:ea typeface="+mn-ea"/>
                <a:cs typeface="+mn-cs"/>
              </a:rPr>
              <a:t>radiographically</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 there is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no resorption </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of the root end or bone, shorten the length by the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standard 1.0 mm</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B. If </a:t>
            </a:r>
            <a:r>
              <a:rPr kumimoji="0" lang="en-US" sz="2400" b="0" i="0" u="none" strike="noStrike" kern="0" cap="none" spc="0" normalizeH="0" baseline="0" noProof="0" dirty="0" err="1" smtClean="0">
                <a:ln>
                  <a:noFill/>
                </a:ln>
                <a:solidFill>
                  <a:srgbClr val="FFFFCC"/>
                </a:solidFill>
                <a:effectLst/>
                <a:uLnTx/>
                <a:uFillTx/>
                <a:latin typeface="Times New Roman"/>
                <a:ea typeface="+mn-ea"/>
                <a:cs typeface="+mn-cs"/>
              </a:rPr>
              <a:t>periapical</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bone resorption </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is apparent, shorten by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1.5 mm</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 and</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C. if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both root and bone resorption </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are apparent, shorten by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2.0 mm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FFFFCC"/>
              </a:solidFill>
              <a:effectLst/>
              <a:uLnTx/>
              <a:uFillTx/>
              <a:latin typeface="Times New Roman"/>
              <a:ea typeface="+mn-ea"/>
              <a:cs typeface="+mn-cs"/>
            </a:endParaRPr>
          </a:p>
        </p:txBody>
      </p:sp>
      <p:pic>
        <p:nvPicPr>
          <p:cNvPr id="5" name="Picture 4" descr="10-84"/>
          <p:cNvPicPr>
            <a:picLocks noChangeAspect="1" noChangeArrowheads="1"/>
          </p:cNvPicPr>
          <p:nvPr/>
        </p:nvPicPr>
        <p:blipFill>
          <a:blip r:embed="rId2" cstate="print"/>
          <a:srcRect/>
          <a:stretch>
            <a:fillRect/>
          </a:stretch>
        </p:blipFill>
        <p:spPr bwMode="auto">
          <a:xfrm>
            <a:off x="1872343" y="3624620"/>
            <a:ext cx="7707086" cy="3020173"/>
          </a:xfrm>
          <a:prstGeom prst="rect">
            <a:avLst/>
          </a:prstGeom>
          <a:noFill/>
          <a:ln w="9525">
            <a:noFill/>
            <a:miter lim="800000"/>
            <a:headEnd/>
            <a:tailEnd/>
          </a:ln>
        </p:spPr>
      </p:pic>
    </p:spTree>
    <p:extLst>
      <p:ext uri="{BB962C8B-B14F-4D97-AF65-F5344CB8AC3E}">
        <p14:creationId xmlns:p14="http://schemas.microsoft.com/office/powerpoint/2010/main" xmlns="" val="147829621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smtClean="0">
                <a:solidFill>
                  <a:srgbClr val="FFFF00"/>
                </a:solidFill>
              </a:rPr>
              <a:t>Electronic method of determining working length:</a:t>
            </a:r>
            <a:br>
              <a:rPr lang="en-IN" dirty="0" smtClean="0">
                <a:solidFill>
                  <a:srgbClr val="FFFF00"/>
                </a:solidFill>
              </a:rPr>
            </a:br>
            <a:r>
              <a:rPr lang="en-IN" dirty="0" smtClean="0">
                <a:solidFill>
                  <a:srgbClr val="FFFF00"/>
                </a:solidFill>
              </a:rPr>
              <a:t>electronic apex locators</a:t>
            </a:r>
            <a:endParaRPr lang="en-IN" dirty="0">
              <a:solidFill>
                <a:srgbClr val="FFFF00"/>
              </a:solidFill>
            </a:endParaRPr>
          </a:p>
        </p:txBody>
      </p:sp>
      <p:sp>
        <p:nvSpPr>
          <p:cNvPr id="3" name="Content Placeholder 2"/>
          <p:cNvSpPr>
            <a:spLocks noGrp="1"/>
          </p:cNvSpPr>
          <p:nvPr>
            <p:ph idx="1"/>
          </p:nvPr>
        </p:nvSpPr>
        <p:spPr>
          <a:xfrm>
            <a:off x="319314" y="2226692"/>
            <a:ext cx="11872686" cy="4478907"/>
          </a:xfrm>
        </p:spPr>
        <p:txBody>
          <a:bodyPr>
            <a:normAutofit/>
          </a:bodyPr>
          <a:lstStyle/>
          <a:p>
            <a:r>
              <a:rPr lang="en-IN" sz="2400" dirty="0" smtClean="0"/>
              <a:t>With a apex locator the working length is determined by comparing the electrical resistance of the periodontal membrane with that of gingiva surrounding the tooth, both of which should be similar</a:t>
            </a:r>
          </a:p>
          <a:p>
            <a:r>
              <a:rPr lang="en-IN" sz="2400" dirty="0" smtClean="0"/>
              <a:t>A probe , such as a file, is attached to an electronic instrument with an electric cord and is inserted through the root canal until it contacts the surrounding  PDL.</a:t>
            </a:r>
          </a:p>
          <a:p>
            <a:r>
              <a:rPr lang="en-IN" sz="2400" dirty="0" smtClean="0"/>
              <a:t>When the probe touches the soft tissues of the PDL, the electrical resistance gauges for both gingiva and PDL would have similar readings.</a:t>
            </a:r>
          </a:p>
          <a:p>
            <a:r>
              <a:rPr lang="en-IN" sz="2400" dirty="0" smtClean="0"/>
              <a:t>By measuring the depth of insertion of the probe, one may determine the exact working length of root canal</a:t>
            </a:r>
            <a:endParaRPr lang="en-IN" sz="2400" dirty="0"/>
          </a:p>
        </p:txBody>
      </p:sp>
    </p:spTree>
    <p:extLst>
      <p:ext uri="{BB962C8B-B14F-4D97-AF65-F5344CB8AC3E}">
        <p14:creationId xmlns:p14="http://schemas.microsoft.com/office/powerpoint/2010/main" xmlns="" val="320964936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rPr>
              <a:t>Classification of apex locators</a:t>
            </a:r>
            <a:endParaRPr lang="en-IN" dirty="0">
              <a:solidFill>
                <a:srgbClr val="FFFF00"/>
              </a:solidFill>
            </a:endParaRPr>
          </a:p>
        </p:txBody>
      </p:sp>
      <p:sp>
        <p:nvSpPr>
          <p:cNvPr id="3" name="Content Placeholder 2"/>
          <p:cNvSpPr>
            <a:spLocks noGrp="1"/>
          </p:cNvSpPr>
          <p:nvPr>
            <p:ph idx="1"/>
          </p:nvPr>
        </p:nvSpPr>
        <p:spPr>
          <a:xfrm>
            <a:off x="913795" y="2096063"/>
            <a:ext cx="10353762" cy="4159593"/>
          </a:xfrm>
        </p:spPr>
        <p:txBody>
          <a:bodyPr>
            <a:normAutofit/>
          </a:bodyPr>
          <a:lstStyle/>
          <a:p>
            <a:r>
              <a:rPr lang="en-US" sz="2400" dirty="0"/>
              <a:t>First-generation apex locators </a:t>
            </a:r>
            <a:r>
              <a:rPr lang="en-US" sz="2400" dirty="0">
                <a:solidFill>
                  <a:srgbClr val="FFFF00"/>
                </a:solidFill>
              </a:rPr>
              <a:t>– </a:t>
            </a:r>
            <a:r>
              <a:rPr lang="en-US" sz="2400" dirty="0">
                <a:solidFill>
                  <a:srgbClr val="FF0000"/>
                </a:solidFill>
              </a:rPr>
              <a:t>based </a:t>
            </a:r>
            <a:r>
              <a:rPr lang="en-US" sz="2400" dirty="0" smtClean="0">
                <a:solidFill>
                  <a:srgbClr val="FF0000"/>
                </a:solidFill>
              </a:rPr>
              <a:t>on  </a:t>
            </a:r>
            <a:r>
              <a:rPr lang="en-US" sz="2400" dirty="0">
                <a:solidFill>
                  <a:srgbClr val="FF0000"/>
                </a:solidFill>
              </a:rPr>
              <a:t>Resistance</a:t>
            </a:r>
          </a:p>
          <a:p>
            <a:r>
              <a:rPr lang="en-US" sz="2400" dirty="0"/>
              <a:t>Second-generation apex locators – </a:t>
            </a:r>
            <a:r>
              <a:rPr lang="en-US" sz="2400" dirty="0">
                <a:solidFill>
                  <a:srgbClr val="FF0000"/>
                </a:solidFill>
              </a:rPr>
              <a:t>based on Impedance</a:t>
            </a:r>
          </a:p>
          <a:p>
            <a:r>
              <a:rPr lang="en-US" sz="2400" dirty="0"/>
              <a:t>Third-generation apex locators </a:t>
            </a:r>
            <a:r>
              <a:rPr lang="en-US" sz="2400" dirty="0">
                <a:solidFill>
                  <a:srgbClr val="FF0000"/>
                </a:solidFill>
              </a:rPr>
              <a:t>– based on Frequency </a:t>
            </a:r>
            <a:r>
              <a:rPr lang="en-US" sz="2400" dirty="0" smtClean="0">
                <a:solidFill>
                  <a:srgbClr val="FF0000"/>
                </a:solidFill>
              </a:rPr>
              <a:t>or comparative  </a:t>
            </a:r>
          </a:p>
          <a:p>
            <a:pPr marL="0" indent="0">
              <a:buNone/>
            </a:pPr>
            <a:r>
              <a:rPr lang="en-US" sz="2400" dirty="0">
                <a:solidFill>
                  <a:srgbClr val="FF0000"/>
                </a:solidFill>
              </a:rPr>
              <a:t> </a:t>
            </a:r>
            <a:r>
              <a:rPr lang="en-US" sz="2400" dirty="0" smtClean="0">
                <a:solidFill>
                  <a:srgbClr val="FF0000"/>
                </a:solidFill>
              </a:rPr>
              <a:t>                                                            impedence</a:t>
            </a:r>
            <a:endParaRPr lang="en-US" sz="2400" dirty="0">
              <a:solidFill>
                <a:srgbClr val="FF0000"/>
              </a:solidFill>
            </a:endParaRPr>
          </a:p>
          <a:p>
            <a:r>
              <a:rPr lang="en-IN" sz="2400" dirty="0" smtClean="0"/>
              <a:t>Fourth generation apex locator-  </a:t>
            </a:r>
            <a:r>
              <a:rPr lang="en-IN" sz="2400" dirty="0" smtClean="0">
                <a:solidFill>
                  <a:srgbClr val="FF0000"/>
                </a:solidFill>
              </a:rPr>
              <a:t>measures resistance and capacitance        </a:t>
            </a:r>
          </a:p>
          <a:p>
            <a:pPr marL="0" indent="0">
              <a:buNone/>
            </a:pPr>
            <a:r>
              <a:rPr lang="en-IN" sz="2400" dirty="0">
                <a:solidFill>
                  <a:srgbClr val="FF0000"/>
                </a:solidFill>
              </a:rPr>
              <a:t> </a:t>
            </a:r>
            <a:r>
              <a:rPr lang="en-IN" sz="2400" dirty="0" smtClean="0">
                <a:solidFill>
                  <a:srgbClr val="FF0000"/>
                </a:solidFill>
              </a:rPr>
              <a:t>                                                          separately rather than the resulting                  </a:t>
            </a:r>
          </a:p>
          <a:p>
            <a:pPr marL="0" indent="0">
              <a:buNone/>
            </a:pPr>
            <a:r>
              <a:rPr lang="en-IN" sz="2400" dirty="0">
                <a:solidFill>
                  <a:srgbClr val="FF0000"/>
                </a:solidFill>
              </a:rPr>
              <a:t> </a:t>
            </a:r>
            <a:r>
              <a:rPr lang="en-IN" sz="2400" dirty="0" smtClean="0">
                <a:solidFill>
                  <a:srgbClr val="FF0000"/>
                </a:solidFill>
              </a:rPr>
              <a:t>                                                           </a:t>
            </a:r>
            <a:r>
              <a:rPr lang="en-IN" sz="2400" dirty="0" err="1" smtClean="0">
                <a:solidFill>
                  <a:srgbClr val="FF0000"/>
                </a:solidFill>
              </a:rPr>
              <a:t>impedence</a:t>
            </a:r>
            <a:endParaRPr lang="en-IN" sz="2400" dirty="0">
              <a:solidFill>
                <a:srgbClr val="FF0000"/>
              </a:solidFill>
            </a:endParaRPr>
          </a:p>
        </p:txBody>
      </p:sp>
    </p:spTree>
    <p:extLst>
      <p:ext uri="{BB962C8B-B14F-4D97-AF65-F5344CB8AC3E}">
        <p14:creationId xmlns:p14="http://schemas.microsoft.com/office/powerpoint/2010/main" xmlns="" val="368097811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90" y="46346"/>
            <a:ext cx="10353761" cy="1326321"/>
          </a:xfrm>
        </p:spPr>
        <p:txBody>
          <a:bodyPr/>
          <a:lstStyle/>
          <a:p>
            <a:r>
              <a:rPr lang="en-IN" dirty="0" smtClean="0">
                <a:solidFill>
                  <a:srgbClr val="FFFF00"/>
                </a:solidFill>
              </a:rPr>
              <a:t>First generation apex locator</a:t>
            </a:r>
            <a:endParaRPr lang="en-IN" dirty="0">
              <a:solidFill>
                <a:srgbClr val="FFFF00"/>
              </a:solidFill>
            </a:endParaRPr>
          </a:p>
        </p:txBody>
      </p:sp>
      <p:sp>
        <p:nvSpPr>
          <p:cNvPr id="3" name="Content Placeholder 2"/>
          <p:cNvSpPr>
            <a:spLocks noGrp="1"/>
          </p:cNvSpPr>
          <p:nvPr>
            <p:ph idx="1"/>
          </p:nvPr>
        </p:nvSpPr>
        <p:spPr>
          <a:xfrm>
            <a:off x="855738" y="1372667"/>
            <a:ext cx="10353762" cy="4761936"/>
          </a:xfrm>
        </p:spPr>
        <p:txBody>
          <a:bodyPr/>
          <a:lstStyle/>
          <a:p>
            <a:r>
              <a:rPr lang="en-IN" sz="2400" dirty="0"/>
              <a:t>First-generation apex locator devices, also known as resistance apex locators</a:t>
            </a:r>
          </a:p>
          <a:p>
            <a:r>
              <a:rPr lang="en-IN" sz="2400" dirty="0"/>
              <a:t>Measure opposition to the flow of direct current or resistance. </a:t>
            </a:r>
          </a:p>
          <a:p>
            <a:r>
              <a:rPr lang="en-IN" sz="2400" dirty="0"/>
              <a:t>When the tip of the reamer reaches the apex in the canal, the resistance value is 6.5 kilo-ohms (current 40 mA)</a:t>
            </a:r>
          </a:p>
          <a:p>
            <a:r>
              <a:rPr lang="en-IN" sz="2400" dirty="0"/>
              <a:t>often yield inaccurate results in presence of electrolytes, excessive moisture, vital pulp tissue, exudates and </a:t>
            </a:r>
            <a:r>
              <a:rPr lang="en-IN" sz="2400" dirty="0" smtClean="0"/>
              <a:t>blood</a:t>
            </a:r>
          </a:p>
          <a:p>
            <a:r>
              <a:rPr lang="en-IN" sz="2400" dirty="0" smtClean="0"/>
              <a:t>Examples</a:t>
            </a:r>
            <a:r>
              <a:rPr lang="en-IN" sz="2400" dirty="0" smtClean="0">
                <a:solidFill>
                  <a:srgbClr val="FF0000"/>
                </a:solidFill>
              </a:rPr>
              <a:t>:</a:t>
            </a:r>
          </a:p>
          <a:p>
            <a:r>
              <a:rPr lang="en-IN" sz="2400" dirty="0" smtClean="0">
                <a:solidFill>
                  <a:srgbClr val="FF0000"/>
                </a:solidFill>
              </a:rPr>
              <a:t> </a:t>
            </a:r>
            <a:r>
              <a:rPr lang="en-IN" sz="2400" dirty="0" err="1" smtClean="0">
                <a:solidFill>
                  <a:srgbClr val="FF0000"/>
                </a:solidFill>
              </a:rPr>
              <a:t>Neosono</a:t>
            </a:r>
            <a:r>
              <a:rPr lang="en-IN" sz="2400" dirty="0" smtClean="0">
                <a:solidFill>
                  <a:srgbClr val="FF0000"/>
                </a:solidFill>
              </a:rPr>
              <a:t> apex locator</a:t>
            </a:r>
            <a:endParaRPr lang="en-IN" sz="2400" dirty="0">
              <a:solidFill>
                <a:srgbClr val="FF0000"/>
              </a:solidFill>
            </a:endParaRPr>
          </a:p>
        </p:txBody>
      </p:sp>
      <p:pic>
        <p:nvPicPr>
          <p:cNvPr id="4" name="صورة 4" descr="endex-pgimg.jpg"/>
          <p:cNvPicPr>
            <a:picLocks noChangeAspect="1"/>
          </p:cNvPicPr>
          <p:nvPr/>
        </p:nvPicPr>
        <p:blipFill>
          <a:blip r:embed="rId2" cstate="print"/>
          <a:stretch>
            <a:fillRect/>
          </a:stretch>
        </p:blipFill>
        <p:spPr>
          <a:xfrm>
            <a:off x="8665029" y="4811704"/>
            <a:ext cx="3018971" cy="2046296"/>
          </a:xfrm>
          <a:prstGeom prst="rect">
            <a:avLst/>
          </a:prstGeom>
        </p:spPr>
      </p:pic>
    </p:spTree>
    <p:extLst>
      <p:ext uri="{BB962C8B-B14F-4D97-AF65-F5344CB8AC3E}">
        <p14:creationId xmlns:p14="http://schemas.microsoft.com/office/powerpoint/2010/main" xmlns="" val="163247335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06" y="0"/>
            <a:ext cx="10353761" cy="1326321"/>
          </a:xfrm>
        </p:spPr>
        <p:txBody>
          <a:bodyPr/>
          <a:lstStyle/>
          <a:p>
            <a:r>
              <a:rPr lang="en-IN" dirty="0" smtClean="0">
                <a:solidFill>
                  <a:srgbClr val="FFFF00"/>
                </a:solidFill>
              </a:rPr>
              <a:t>Second generation apex locator</a:t>
            </a:r>
            <a:endParaRPr lang="en-IN" dirty="0">
              <a:solidFill>
                <a:srgbClr val="FFFF00"/>
              </a:solidFill>
            </a:endParaRPr>
          </a:p>
        </p:txBody>
      </p:sp>
      <p:sp>
        <p:nvSpPr>
          <p:cNvPr id="4" name="Content Placeholder 3"/>
          <p:cNvSpPr>
            <a:spLocks noGrp="1" noChangeArrowheads="1"/>
          </p:cNvSpPr>
          <p:nvPr>
            <p:ph idx="1"/>
          </p:nvPr>
        </p:nvSpPr>
        <p:spPr bwMode="auto">
          <a:xfrm>
            <a:off x="0" y="1935921"/>
            <a:ext cx="12061371" cy="47987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 typeface="Wingdings" charset="0"/>
              <a:buChar char="p"/>
              <a:defRPr/>
            </a:pPr>
            <a:r>
              <a:rPr lang="en-US" sz="2800" dirty="0" smtClean="0">
                <a:ea typeface="+mn-ea"/>
                <a:cs typeface="+mn-cs"/>
              </a:rPr>
              <a:t>Second-generation apex locators, also known as impedance apex locators</a:t>
            </a:r>
          </a:p>
          <a:p>
            <a:pPr eaLnBrk="1" hangingPunct="1">
              <a:lnSpc>
                <a:spcPct val="80000"/>
              </a:lnSpc>
              <a:buFont typeface="Wingdings" charset="0"/>
              <a:buChar char="p"/>
              <a:defRPr/>
            </a:pPr>
            <a:endParaRPr lang="en-US" sz="2800" dirty="0" smtClean="0">
              <a:ea typeface="+mn-ea"/>
              <a:cs typeface="+mn-cs"/>
            </a:endParaRPr>
          </a:p>
          <a:p>
            <a:pPr eaLnBrk="1" hangingPunct="1">
              <a:lnSpc>
                <a:spcPct val="80000"/>
              </a:lnSpc>
              <a:buFont typeface="Wingdings" charset="0"/>
              <a:buChar char="p"/>
              <a:defRPr/>
            </a:pPr>
            <a:r>
              <a:rPr lang="en-US" sz="2800" dirty="0" smtClean="0">
                <a:ea typeface="+mn-ea"/>
                <a:cs typeface="+mn-cs"/>
              </a:rPr>
              <a:t>measure opposition to the flow of alternating current or impedance</a:t>
            </a:r>
          </a:p>
          <a:p>
            <a:pPr eaLnBrk="1" hangingPunct="1">
              <a:lnSpc>
                <a:spcPct val="80000"/>
              </a:lnSpc>
              <a:buFont typeface="Wingdings" charset="0"/>
              <a:buChar char="p"/>
              <a:defRPr/>
            </a:pPr>
            <a:endParaRPr lang="en-US" sz="2800" dirty="0" smtClean="0">
              <a:ea typeface="+mn-ea"/>
              <a:cs typeface="+mn-cs"/>
            </a:endParaRPr>
          </a:p>
          <a:p>
            <a:pPr eaLnBrk="1" hangingPunct="1">
              <a:lnSpc>
                <a:spcPct val="110000"/>
              </a:lnSpc>
              <a:buFont typeface="Wingdings" charset="0"/>
              <a:buChar char="p"/>
              <a:defRPr/>
            </a:pPr>
            <a:r>
              <a:rPr lang="en-US" sz="2800" dirty="0" smtClean="0">
                <a:ea typeface="+mn-ea"/>
                <a:cs typeface="+mn-cs"/>
              </a:rPr>
              <a:t>Uses the electronic mechanism that the highest impedance is at the apical constriction where impedance changes drastically</a:t>
            </a:r>
          </a:p>
          <a:p>
            <a:pPr eaLnBrk="1" hangingPunct="1">
              <a:lnSpc>
                <a:spcPct val="110000"/>
              </a:lnSpc>
              <a:buFont typeface="Wingdings" charset="0"/>
              <a:buChar char="p"/>
              <a:defRPr/>
            </a:pPr>
            <a:endParaRPr lang="en-US" sz="2800" b="1" dirty="0"/>
          </a:p>
          <a:p>
            <a:pPr eaLnBrk="1" hangingPunct="1">
              <a:lnSpc>
                <a:spcPct val="110000"/>
              </a:lnSpc>
              <a:buFont typeface="Wingdings" charset="0"/>
              <a:buChar char="p"/>
              <a:defRPr/>
            </a:pPr>
            <a:r>
              <a:rPr lang="en-US" sz="2800" b="1" dirty="0" smtClean="0">
                <a:ea typeface="+mn-ea"/>
                <a:cs typeface="+mn-cs"/>
              </a:rPr>
              <a:t>Examples</a:t>
            </a:r>
            <a:r>
              <a:rPr lang="en-US" sz="2800" b="1" dirty="0" smtClean="0">
                <a:solidFill>
                  <a:srgbClr val="C00000"/>
                </a:solidFill>
                <a:ea typeface="+mn-ea"/>
                <a:cs typeface="+mn-cs"/>
              </a:rPr>
              <a:t> </a:t>
            </a:r>
          </a:p>
          <a:p>
            <a:pPr eaLnBrk="1" hangingPunct="1">
              <a:lnSpc>
                <a:spcPct val="110000"/>
              </a:lnSpc>
              <a:buFont typeface="Wingdings" charset="0"/>
              <a:buChar char="p"/>
              <a:defRPr/>
            </a:pPr>
            <a:r>
              <a:rPr lang="en-US" sz="2800" b="1" dirty="0" err="1" smtClean="0">
                <a:solidFill>
                  <a:srgbClr val="C00000"/>
                </a:solidFill>
                <a:ea typeface="+mn-ea"/>
                <a:cs typeface="+mn-cs"/>
              </a:rPr>
              <a:t>endocater</a:t>
            </a:r>
            <a:r>
              <a:rPr lang="en-US" sz="2800" b="1" dirty="0" smtClean="0">
                <a:solidFill>
                  <a:srgbClr val="C00000"/>
                </a:solidFill>
                <a:ea typeface="+mn-ea"/>
                <a:cs typeface="+mn-cs"/>
              </a:rPr>
              <a:t>,</a:t>
            </a:r>
          </a:p>
          <a:p>
            <a:pPr eaLnBrk="1" hangingPunct="1">
              <a:lnSpc>
                <a:spcPct val="110000"/>
              </a:lnSpc>
              <a:buFont typeface="Wingdings" charset="0"/>
              <a:buChar char="p"/>
              <a:defRPr/>
            </a:pPr>
            <a:r>
              <a:rPr lang="en-US" sz="2800" b="1" dirty="0" smtClean="0">
                <a:solidFill>
                  <a:srgbClr val="C00000"/>
                </a:solidFill>
                <a:ea typeface="+mn-ea"/>
                <a:cs typeface="+mn-cs"/>
              </a:rPr>
              <a:t> </a:t>
            </a:r>
            <a:r>
              <a:rPr lang="en-US" sz="2800" b="1" dirty="0" err="1" smtClean="0">
                <a:solidFill>
                  <a:srgbClr val="C00000"/>
                </a:solidFill>
                <a:ea typeface="+mn-ea"/>
                <a:cs typeface="+mn-cs"/>
              </a:rPr>
              <a:t>sono</a:t>
            </a:r>
            <a:r>
              <a:rPr lang="en-US" sz="2800" b="1" dirty="0" smtClean="0">
                <a:solidFill>
                  <a:srgbClr val="C00000"/>
                </a:solidFill>
                <a:ea typeface="+mn-ea"/>
                <a:cs typeface="+mn-cs"/>
              </a:rPr>
              <a:t> explorer, </a:t>
            </a:r>
          </a:p>
          <a:p>
            <a:pPr eaLnBrk="1" hangingPunct="1">
              <a:lnSpc>
                <a:spcPct val="110000"/>
              </a:lnSpc>
              <a:buFont typeface="Wingdings" charset="0"/>
              <a:buChar char="p"/>
              <a:defRPr/>
            </a:pPr>
            <a:r>
              <a:rPr lang="en-US" sz="2800" b="1" dirty="0" smtClean="0">
                <a:solidFill>
                  <a:srgbClr val="C00000"/>
                </a:solidFill>
                <a:ea typeface="+mn-ea"/>
                <a:cs typeface="+mn-cs"/>
              </a:rPr>
              <a:t>apex finder</a:t>
            </a:r>
          </a:p>
          <a:p>
            <a:pPr eaLnBrk="1" hangingPunct="1">
              <a:lnSpc>
                <a:spcPct val="110000"/>
              </a:lnSpc>
              <a:buFont typeface="Wingdings" charset="0"/>
              <a:buChar char="p"/>
              <a:defRPr/>
            </a:pPr>
            <a:r>
              <a:rPr lang="en-US" sz="2800" b="1" dirty="0" smtClean="0">
                <a:solidFill>
                  <a:srgbClr val="C00000"/>
                </a:solidFill>
                <a:ea typeface="+mn-ea"/>
                <a:cs typeface="+mn-cs"/>
              </a:rPr>
              <a:t> </a:t>
            </a:r>
            <a:r>
              <a:rPr lang="en-US" sz="2800" b="1" dirty="0" err="1" smtClean="0">
                <a:solidFill>
                  <a:srgbClr val="C00000"/>
                </a:solidFill>
                <a:ea typeface="+mn-ea"/>
                <a:cs typeface="+mn-cs"/>
              </a:rPr>
              <a:t>endoanalyzer</a:t>
            </a:r>
            <a:endParaRPr lang="en-US" sz="2800" b="1" dirty="0" smtClean="0">
              <a:solidFill>
                <a:srgbClr val="C00000"/>
              </a:solidFill>
              <a:ea typeface="+mn-ea"/>
              <a:cs typeface="+mn-cs"/>
            </a:endParaRPr>
          </a:p>
          <a:p>
            <a:pPr marL="0" indent="0" eaLnBrk="1" hangingPunct="1">
              <a:lnSpc>
                <a:spcPct val="110000"/>
              </a:lnSpc>
              <a:buNone/>
              <a:defRPr/>
            </a:pPr>
            <a:endParaRPr lang="en-US" sz="2800" b="1" dirty="0" smtClean="0">
              <a:ea typeface="+mn-ea"/>
              <a:cs typeface="+mn-cs"/>
            </a:endParaRPr>
          </a:p>
          <a:p>
            <a:pPr eaLnBrk="1" hangingPunct="1">
              <a:lnSpc>
                <a:spcPct val="80000"/>
              </a:lnSpc>
              <a:buFont typeface="Wingdings" charset="0"/>
              <a:buChar char="p"/>
              <a:defRPr/>
            </a:pPr>
            <a:endParaRPr lang="en-US" sz="2800" dirty="0" smtClean="0">
              <a:ea typeface="+mn-ea"/>
              <a:cs typeface="+mn-cs"/>
            </a:endParaRPr>
          </a:p>
        </p:txBody>
      </p:sp>
    </p:spTree>
    <p:extLst>
      <p:ext uri="{BB962C8B-B14F-4D97-AF65-F5344CB8AC3E}">
        <p14:creationId xmlns:p14="http://schemas.microsoft.com/office/powerpoint/2010/main" xmlns="" val="332496790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rPr>
              <a:t>Third generation apex locator</a:t>
            </a:r>
            <a:endParaRPr lang="en-IN" dirty="0">
              <a:solidFill>
                <a:srgbClr val="FFFF00"/>
              </a:solidFill>
            </a:endParaRPr>
          </a:p>
        </p:txBody>
      </p:sp>
      <p:sp>
        <p:nvSpPr>
          <p:cNvPr id="3" name="Content Placeholder 2"/>
          <p:cNvSpPr>
            <a:spLocks noGrp="1"/>
          </p:cNvSpPr>
          <p:nvPr>
            <p:ph idx="1"/>
          </p:nvPr>
        </p:nvSpPr>
        <p:spPr/>
        <p:txBody>
          <a:bodyPr>
            <a:normAutofit fontScale="92500"/>
          </a:bodyPr>
          <a:lstStyle/>
          <a:p>
            <a:r>
              <a:rPr lang="en-IN" sz="2800" dirty="0" smtClean="0"/>
              <a:t>Works on the principle of frequency or comparative  </a:t>
            </a:r>
            <a:r>
              <a:rPr lang="en-IN" sz="2800" dirty="0" err="1" smtClean="0"/>
              <a:t>impedence</a:t>
            </a:r>
            <a:endParaRPr lang="en-IN" sz="2800" dirty="0" smtClean="0"/>
          </a:p>
          <a:p>
            <a:r>
              <a:rPr lang="en-IN" sz="2800" dirty="0" smtClean="0"/>
              <a:t>Examples: </a:t>
            </a:r>
            <a:r>
              <a:rPr lang="en-IN" sz="2800" dirty="0" err="1">
                <a:solidFill>
                  <a:srgbClr val="FF0000"/>
                </a:solidFill>
              </a:rPr>
              <a:t>E</a:t>
            </a:r>
            <a:r>
              <a:rPr lang="en-IN" sz="2800" dirty="0" err="1" smtClean="0">
                <a:solidFill>
                  <a:srgbClr val="FF0000"/>
                </a:solidFill>
              </a:rPr>
              <a:t>ndex</a:t>
            </a:r>
            <a:r>
              <a:rPr lang="en-IN" sz="2800" dirty="0" smtClean="0">
                <a:solidFill>
                  <a:srgbClr val="FF0000"/>
                </a:solidFill>
              </a:rPr>
              <a:t>, </a:t>
            </a:r>
          </a:p>
          <a:p>
            <a:r>
              <a:rPr lang="en-IN" sz="2800" dirty="0" smtClean="0">
                <a:solidFill>
                  <a:srgbClr val="FF0000"/>
                </a:solidFill>
              </a:rPr>
              <a:t>                 Root </a:t>
            </a:r>
            <a:r>
              <a:rPr lang="en-IN" sz="2800" dirty="0" err="1" smtClean="0">
                <a:solidFill>
                  <a:srgbClr val="FF0000"/>
                </a:solidFill>
              </a:rPr>
              <a:t>zx</a:t>
            </a:r>
            <a:r>
              <a:rPr lang="en-IN" sz="2800" dirty="0" smtClean="0">
                <a:solidFill>
                  <a:srgbClr val="FF0000"/>
                </a:solidFill>
              </a:rPr>
              <a:t>,</a:t>
            </a:r>
          </a:p>
          <a:p>
            <a:r>
              <a:rPr lang="en-IN" sz="2800" dirty="0" smtClean="0">
                <a:solidFill>
                  <a:srgbClr val="FF0000"/>
                </a:solidFill>
              </a:rPr>
              <a:t>                 </a:t>
            </a:r>
            <a:r>
              <a:rPr lang="en-IN" sz="2800" dirty="0" err="1" smtClean="0">
                <a:solidFill>
                  <a:srgbClr val="FF0000"/>
                </a:solidFill>
              </a:rPr>
              <a:t>Neosono</a:t>
            </a:r>
            <a:endParaRPr lang="en-IN" sz="2800" dirty="0" smtClean="0">
              <a:solidFill>
                <a:srgbClr val="FF0000"/>
              </a:solidFill>
            </a:endParaRPr>
          </a:p>
          <a:p>
            <a:r>
              <a:rPr lang="en-IN" sz="2800" dirty="0">
                <a:solidFill>
                  <a:srgbClr val="FF0000"/>
                </a:solidFill>
              </a:rPr>
              <a:t> </a:t>
            </a:r>
            <a:r>
              <a:rPr lang="en-IN" sz="2800" dirty="0" smtClean="0">
                <a:solidFill>
                  <a:srgbClr val="FF0000"/>
                </a:solidFill>
              </a:rPr>
              <a:t>               </a:t>
            </a:r>
            <a:r>
              <a:rPr lang="en-IN" sz="2800" dirty="0" err="1" smtClean="0">
                <a:solidFill>
                  <a:srgbClr val="FF0000"/>
                </a:solidFill>
              </a:rPr>
              <a:t>Ultima</a:t>
            </a:r>
            <a:r>
              <a:rPr lang="en-IN" sz="2800" dirty="0" smtClean="0">
                <a:solidFill>
                  <a:srgbClr val="FF0000"/>
                </a:solidFill>
              </a:rPr>
              <a:t> </a:t>
            </a:r>
            <a:r>
              <a:rPr lang="en-IN" sz="2800" dirty="0" err="1" smtClean="0">
                <a:solidFill>
                  <a:srgbClr val="FF0000"/>
                </a:solidFill>
              </a:rPr>
              <a:t>Ez</a:t>
            </a:r>
            <a:r>
              <a:rPr lang="en-IN" sz="2800" dirty="0" smtClean="0">
                <a:solidFill>
                  <a:srgbClr val="FF0000"/>
                </a:solidFill>
              </a:rPr>
              <a:t>,</a:t>
            </a:r>
          </a:p>
          <a:p>
            <a:r>
              <a:rPr lang="en-IN" sz="2800" dirty="0">
                <a:solidFill>
                  <a:srgbClr val="FF0000"/>
                </a:solidFill>
              </a:rPr>
              <a:t> </a:t>
            </a:r>
            <a:r>
              <a:rPr lang="en-IN" sz="2800" dirty="0" smtClean="0">
                <a:solidFill>
                  <a:srgbClr val="FF0000"/>
                </a:solidFill>
              </a:rPr>
              <a:t>               Mark V plus,</a:t>
            </a:r>
          </a:p>
          <a:p>
            <a:pPr marL="0" indent="0">
              <a:buNone/>
            </a:pPr>
            <a:endParaRPr lang="en-IN" sz="2800" dirty="0" smtClean="0"/>
          </a:p>
        </p:txBody>
      </p:sp>
    </p:spTree>
    <p:extLst>
      <p:ext uri="{BB962C8B-B14F-4D97-AF65-F5344CB8AC3E}">
        <p14:creationId xmlns:p14="http://schemas.microsoft.com/office/powerpoint/2010/main" xmlns="" val="398313614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FREQUENCYAPEX LOCATORS</a:t>
            </a:r>
            <a:endParaRPr lang="en-US" dirty="0"/>
          </a:p>
        </p:txBody>
      </p:sp>
      <p:sp>
        <p:nvSpPr>
          <p:cNvPr id="3" name="Content Placeholder 2"/>
          <p:cNvSpPr>
            <a:spLocks noGrp="1"/>
          </p:cNvSpPr>
          <p:nvPr>
            <p:ph idx="1"/>
          </p:nvPr>
        </p:nvSpPr>
        <p:spPr/>
        <p:txBody>
          <a:bodyPr>
            <a:noAutofit/>
          </a:bodyPr>
          <a:lstStyle/>
          <a:p>
            <a:r>
              <a:rPr lang="en-US" sz="4000" dirty="0" smtClean="0">
                <a:latin typeface="Calibri" pitchFamily="34" charset="0"/>
              </a:rPr>
              <a:t>Uses two wavelength: one high (8kHz) and one low(400Hz)</a:t>
            </a:r>
          </a:p>
          <a:p>
            <a:r>
              <a:rPr lang="en-US" sz="4000" dirty="0" smtClean="0">
                <a:latin typeface="Calibri" pitchFamily="34" charset="0"/>
              </a:rPr>
              <a:t>They assess the apical terminus by the simultaneous measurements of the impedence of two different frequencies that are used to calculate the quotient of the impedence</a:t>
            </a:r>
          </a:p>
          <a:p>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68014"/>
            <a:ext cx="10353761" cy="1324305"/>
          </a:xfrm>
        </p:spPr>
        <p:txBody>
          <a:bodyPr>
            <a:normAutofit/>
          </a:bodyPr>
          <a:lstStyle/>
          <a:p>
            <a:r>
              <a:rPr lang="en-US" dirty="0" smtClean="0"/>
              <a:t>New advancement electronic apex locators</a:t>
            </a:r>
            <a:endParaRPr lang="en-US" dirty="0"/>
          </a:p>
        </p:txBody>
      </p:sp>
      <p:sp>
        <p:nvSpPr>
          <p:cNvPr id="3" name="Content Placeholder 2"/>
          <p:cNvSpPr>
            <a:spLocks noGrp="1"/>
          </p:cNvSpPr>
          <p:nvPr>
            <p:ph idx="1"/>
          </p:nvPr>
        </p:nvSpPr>
        <p:spPr>
          <a:xfrm>
            <a:off x="913795" y="772509"/>
            <a:ext cx="10353762" cy="5785945"/>
          </a:xfrm>
        </p:spPr>
        <p:txBody>
          <a:bodyPr>
            <a:noAutofit/>
          </a:bodyPr>
          <a:lstStyle/>
          <a:p>
            <a:r>
              <a:rPr lang="en-US" sz="3200" b="1" dirty="0" smtClean="0">
                <a:latin typeface="Calibri" pitchFamily="34" charset="0"/>
              </a:rPr>
              <a:t>Integration of the apex locators with the battery powered endodontic slow speed hand piece.</a:t>
            </a:r>
          </a:p>
          <a:p>
            <a:r>
              <a:rPr lang="en-US" sz="3200" b="1" dirty="0" smtClean="0">
                <a:latin typeface="Calibri" pitchFamily="34" charset="0"/>
              </a:rPr>
              <a:t>File start to automatically rotate the moment the instruments is introduced in to the canal.</a:t>
            </a:r>
          </a:p>
          <a:p>
            <a:r>
              <a:rPr lang="en-US" sz="3200" b="1" dirty="0" smtClean="0">
                <a:latin typeface="Calibri" pitchFamily="34" charset="0"/>
              </a:rPr>
              <a:t>If the preset torque level for the instruments is exceeded then the hand piece automatically stops and reverse rotation.</a:t>
            </a:r>
          </a:p>
          <a:p>
            <a:r>
              <a:rPr lang="en-US" sz="3200" b="1" dirty="0" smtClean="0">
                <a:latin typeface="Calibri" pitchFamily="34" charset="0"/>
              </a:rPr>
              <a:t>The integrated apex locators stops the file rotation and reverse the moment the file tip extends beyond the apical constriction.</a:t>
            </a:r>
            <a:endParaRPr lang="en-US" sz="3200" b="1"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rPr>
              <a:t>Advantages of apex locator</a:t>
            </a:r>
            <a:endParaRPr lang="en-IN" dirty="0">
              <a:solidFill>
                <a:srgbClr val="FFFF00"/>
              </a:solidFill>
            </a:endParaRPr>
          </a:p>
        </p:txBody>
      </p:sp>
      <p:sp>
        <p:nvSpPr>
          <p:cNvPr id="4" name="Content Placeholder 3"/>
          <p:cNvSpPr>
            <a:spLocks noGrp="1" noChangeArrowheads="1"/>
          </p:cNvSpPr>
          <p:nvPr>
            <p:ph idx="1"/>
          </p:nvPr>
        </p:nvSpPr>
        <p:spPr bwMode="auto">
          <a:xfrm>
            <a:off x="913795" y="2096064"/>
            <a:ext cx="10353762" cy="44934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charset="0"/>
              <a:buChar char="p"/>
              <a:defRPr/>
            </a:pPr>
            <a:r>
              <a:rPr lang="en-US" smtClean="0">
                <a:ea typeface="+mn-ea"/>
                <a:cs typeface="+mn-cs"/>
              </a:rPr>
              <a:t>Devices are mobile, light weight and easy to use</a:t>
            </a:r>
          </a:p>
          <a:p>
            <a:pPr eaLnBrk="1" hangingPunct="1">
              <a:buFont typeface="Wingdings" charset="0"/>
              <a:buChar char="p"/>
              <a:defRPr/>
            </a:pPr>
            <a:r>
              <a:rPr lang="en-US" smtClean="0">
                <a:ea typeface="+mn-ea"/>
                <a:cs typeface="+mn-cs"/>
              </a:rPr>
              <a:t>Much less time required</a:t>
            </a:r>
          </a:p>
          <a:p>
            <a:pPr eaLnBrk="1" hangingPunct="1">
              <a:buFont typeface="Wingdings" charset="0"/>
              <a:buChar char="p"/>
              <a:defRPr/>
            </a:pPr>
            <a:r>
              <a:rPr lang="en-US" smtClean="0">
                <a:ea typeface="+mn-ea"/>
                <a:cs typeface="+mn-cs"/>
              </a:rPr>
              <a:t>Additional radiation to the patient can be reduced (particularly useful in cases of pregnancy)</a:t>
            </a:r>
          </a:p>
          <a:p>
            <a:pPr eaLnBrk="1" hangingPunct="1">
              <a:buFont typeface="Wingdings" charset="0"/>
              <a:buChar char="p"/>
              <a:defRPr/>
            </a:pPr>
            <a:r>
              <a:rPr lang="en-US" smtClean="0">
                <a:ea typeface="+mn-ea"/>
                <a:cs typeface="+mn-cs"/>
              </a:rPr>
              <a:t>80 - 97 % accuracy observed </a:t>
            </a:r>
          </a:p>
          <a:p>
            <a:pPr eaLnBrk="1" hangingPunct="1">
              <a:buFont typeface="Wingdings" charset="0"/>
              <a:buNone/>
              <a:defRPr/>
            </a:pPr>
            <a:endParaRPr lang="en-US" smtClean="0">
              <a:ea typeface="+mn-ea"/>
              <a:cs typeface="+mn-cs"/>
            </a:endParaRPr>
          </a:p>
        </p:txBody>
      </p:sp>
    </p:spTree>
    <p:extLst>
      <p:ext uri="{BB962C8B-B14F-4D97-AF65-F5344CB8AC3E}">
        <p14:creationId xmlns:p14="http://schemas.microsoft.com/office/powerpoint/2010/main" xmlns="" val="359611282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6600" dirty="0" smtClean="0">
                <a:solidFill>
                  <a:srgbClr val="FFFF00"/>
                </a:solidFill>
                <a:latin typeface="Calibri" pitchFamily="34" charset="0"/>
              </a:rPr>
              <a:t>WORKING LENGTH</a:t>
            </a:r>
            <a:endParaRPr lang="en-IN" sz="6600" dirty="0">
              <a:solidFill>
                <a:srgbClr val="FFFF00"/>
              </a:solidFill>
              <a:latin typeface="Calibri" pitchFamily="34" charset="0"/>
            </a:endParaRPr>
          </a:p>
        </p:txBody>
      </p:sp>
      <p:sp>
        <p:nvSpPr>
          <p:cNvPr id="3" name="Content Placeholder 2"/>
          <p:cNvSpPr>
            <a:spLocks noGrp="1"/>
          </p:cNvSpPr>
          <p:nvPr>
            <p:ph idx="1"/>
          </p:nvPr>
        </p:nvSpPr>
        <p:spPr/>
        <p:txBody>
          <a:bodyPr>
            <a:noAutofit/>
          </a:bodyPr>
          <a:lstStyle/>
          <a:p>
            <a:pPr algn="just"/>
            <a:r>
              <a:rPr lang="en-IN" sz="4800" b="1" dirty="0" smtClean="0"/>
              <a:t>Working length is defined as the distance from a coronal reference point to the point at which canal preparation and </a:t>
            </a:r>
            <a:r>
              <a:rPr lang="en-IN" sz="4800" b="1" dirty="0" err="1" smtClean="0"/>
              <a:t>obturation</a:t>
            </a:r>
            <a:r>
              <a:rPr lang="en-IN" sz="4800" b="1" dirty="0" smtClean="0"/>
              <a:t> should terminate</a:t>
            </a:r>
            <a:endParaRPr lang="en-IN" sz="4800" b="1" dirty="0"/>
          </a:p>
        </p:txBody>
      </p:sp>
    </p:spTree>
    <p:extLst>
      <p:ext uri="{BB962C8B-B14F-4D97-AF65-F5344CB8AC3E}">
        <p14:creationId xmlns:p14="http://schemas.microsoft.com/office/powerpoint/2010/main" xmlns="" val="421705966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3200"/>
            <a:ext cx="10353761" cy="1326321"/>
          </a:xfrm>
        </p:spPr>
        <p:txBody>
          <a:bodyPr/>
          <a:lstStyle/>
          <a:p>
            <a:r>
              <a:rPr lang="en-IN" dirty="0" smtClean="0">
                <a:solidFill>
                  <a:srgbClr val="FFFF00"/>
                </a:solidFill>
              </a:rPr>
              <a:t>Disadvantages OF APEX LOCATORS</a:t>
            </a:r>
            <a:endParaRPr lang="en-IN" dirty="0">
              <a:solidFill>
                <a:srgbClr val="FFFF00"/>
              </a:solidFill>
            </a:endParaRPr>
          </a:p>
        </p:txBody>
      </p:sp>
      <p:sp>
        <p:nvSpPr>
          <p:cNvPr id="4" name="Content Placeholder 3"/>
          <p:cNvSpPr>
            <a:spLocks noGrp="1" noChangeArrowheads="1"/>
          </p:cNvSpPr>
          <p:nvPr>
            <p:ph idx="1"/>
          </p:nvPr>
        </p:nvSpPr>
        <p:spPr bwMode="auto">
          <a:xfrm>
            <a:off x="913795" y="1065064"/>
            <a:ext cx="10353762" cy="47551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endParaRPr lang="en-US" dirty="0" smtClean="0"/>
          </a:p>
          <a:p>
            <a:pPr eaLnBrk="1" hangingPunct="1">
              <a:lnSpc>
                <a:spcPct val="90000"/>
              </a:lnSpc>
            </a:pPr>
            <a:r>
              <a:rPr lang="en-US" dirty="0" smtClean="0"/>
              <a:t>Accuracy limited to mature root apices</a:t>
            </a:r>
          </a:p>
          <a:p>
            <a:pPr eaLnBrk="1" hangingPunct="1">
              <a:lnSpc>
                <a:spcPct val="90000"/>
              </a:lnSpc>
            </a:pPr>
            <a:endParaRPr lang="en-US" dirty="0" smtClean="0"/>
          </a:p>
          <a:p>
            <a:pPr eaLnBrk="1" hangingPunct="1">
              <a:lnSpc>
                <a:spcPct val="90000"/>
              </a:lnSpc>
            </a:pPr>
            <a:r>
              <a:rPr lang="en-US" dirty="0" smtClean="0"/>
              <a:t>Extensive </a:t>
            </a:r>
            <a:r>
              <a:rPr lang="en-US" dirty="0" err="1" smtClean="0"/>
              <a:t>periapical</a:t>
            </a:r>
            <a:r>
              <a:rPr lang="en-US" dirty="0" smtClean="0"/>
              <a:t> lesion can give faulty readings</a:t>
            </a:r>
          </a:p>
          <a:p>
            <a:pPr eaLnBrk="1" hangingPunct="1">
              <a:lnSpc>
                <a:spcPct val="90000"/>
              </a:lnSpc>
            </a:pPr>
            <a:endParaRPr lang="en-US" dirty="0" smtClean="0"/>
          </a:p>
          <a:p>
            <a:pPr eaLnBrk="1" hangingPunct="1">
              <a:lnSpc>
                <a:spcPct val="90000"/>
              </a:lnSpc>
            </a:pPr>
            <a:r>
              <a:rPr lang="en-US" dirty="0" smtClean="0"/>
              <a:t>Weak batteries can affect accuracy</a:t>
            </a:r>
          </a:p>
          <a:p>
            <a:pPr eaLnBrk="1" hangingPunct="1">
              <a:lnSpc>
                <a:spcPct val="90000"/>
              </a:lnSpc>
            </a:pPr>
            <a:endParaRPr lang="en-US" dirty="0" smtClean="0"/>
          </a:p>
          <a:p>
            <a:pPr eaLnBrk="1" hangingPunct="1">
              <a:lnSpc>
                <a:spcPct val="90000"/>
              </a:lnSpc>
            </a:pPr>
            <a:r>
              <a:rPr lang="en-US" dirty="0" smtClean="0"/>
              <a:t>Can interfere with functioning of artificial cardiac pacemakers – </a:t>
            </a:r>
            <a:r>
              <a:rPr lang="en-US" dirty="0" err="1" smtClean="0"/>
              <a:t>cuatious</a:t>
            </a:r>
            <a:r>
              <a:rPr lang="en-US" dirty="0" smtClean="0"/>
              <a:t> use in such patients</a:t>
            </a:r>
          </a:p>
        </p:txBody>
      </p:sp>
    </p:spTree>
    <p:extLst>
      <p:ext uri="{BB962C8B-B14F-4D97-AF65-F5344CB8AC3E}">
        <p14:creationId xmlns:p14="http://schemas.microsoft.com/office/powerpoint/2010/main" xmlns="" val="135887396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38" y="0"/>
            <a:ext cx="10353761" cy="1326321"/>
          </a:xfrm>
        </p:spPr>
        <p:txBody>
          <a:bodyPr/>
          <a:lstStyle/>
          <a:p>
            <a:r>
              <a:rPr lang="en-IN" dirty="0" smtClean="0">
                <a:solidFill>
                  <a:srgbClr val="FFFF00"/>
                </a:solidFill>
              </a:rPr>
              <a:t>xeroradiography</a:t>
            </a:r>
            <a:endParaRPr lang="en-IN" dirty="0">
              <a:solidFill>
                <a:srgbClr val="FFFF00"/>
              </a:solidFill>
            </a:endParaRPr>
          </a:p>
        </p:txBody>
      </p:sp>
      <p:sp>
        <p:nvSpPr>
          <p:cNvPr id="3" name="Content Placeholder 2"/>
          <p:cNvSpPr>
            <a:spLocks noGrp="1"/>
          </p:cNvSpPr>
          <p:nvPr>
            <p:ph idx="1"/>
          </p:nvPr>
        </p:nvSpPr>
        <p:spPr>
          <a:xfrm>
            <a:off x="145142" y="986971"/>
            <a:ext cx="12046857" cy="4659086"/>
          </a:xfrm>
        </p:spPr>
        <p:txBody>
          <a:bodyPr>
            <a:normAutofit/>
          </a:bodyPr>
          <a:lstStyle/>
          <a:p>
            <a:r>
              <a:rPr lang="en-US" sz="2400" dirty="0"/>
              <a:t>Xeroradiography – an electrostatic imaging system </a:t>
            </a:r>
            <a:r>
              <a:rPr lang="en-US" sz="2400" dirty="0" smtClean="0"/>
              <a:t> </a:t>
            </a:r>
            <a:r>
              <a:rPr lang="en-US" sz="2400" dirty="0"/>
              <a:t>that uses a uniformly charged x-ray sensitive selenium alloy photoreceptor plate in a light-proof cassette.</a:t>
            </a:r>
          </a:p>
          <a:p>
            <a:pPr algn="ctr"/>
            <a:endParaRPr lang="en-IN" sz="2400" dirty="0"/>
          </a:p>
        </p:txBody>
      </p:sp>
      <p:sp>
        <p:nvSpPr>
          <p:cNvPr id="4" name="Rectangle 3"/>
          <p:cNvSpPr>
            <a:spLocks noGrp="1" noChangeArrowheads="1"/>
          </p:cNvSpPr>
          <p:nvPr/>
        </p:nvSpPr>
        <p:spPr bwMode="auto">
          <a:xfrm>
            <a:off x="145143" y="2113970"/>
            <a:ext cx="12046857" cy="51845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Advantages: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1.Produces image of superior quality – edge enhancement property and sharper contrast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2.Radiation levels are reduced to only 1/3</a:t>
            </a:r>
            <a:r>
              <a:rPr kumimoji="0" lang="en-US" sz="2400" b="0" i="0" u="none" strike="noStrike" kern="0" cap="none" spc="0" normalizeH="0" baseline="30000" noProof="0" dirty="0" smtClean="0">
                <a:ln>
                  <a:noFill/>
                </a:ln>
                <a:solidFill>
                  <a:srgbClr val="FFFFCC"/>
                </a:solidFill>
                <a:effectLst/>
                <a:uLnTx/>
                <a:uFillTx/>
                <a:latin typeface="Times New Roman"/>
                <a:ea typeface="+mn-ea"/>
                <a:cs typeface="+mn-cs"/>
              </a:rPr>
              <a:t>rd</a:t>
            </a: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3.Rapid – require only 20 sec to produce a permanent dry image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Disadvantages: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1.Large areas of bone &gt; 2 cm are shown better with conventional intra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oral film technique than with </a:t>
            </a:r>
            <a:r>
              <a:rPr kumimoji="0" lang="en-US" sz="2400" b="0" i="0" u="none" strike="noStrike" kern="0" cap="none" spc="0" normalizeH="0" baseline="0" noProof="0" dirty="0" err="1" smtClean="0">
                <a:ln>
                  <a:noFill/>
                </a:ln>
                <a:solidFill>
                  <a:srgbClr val="FFFFCC"/>
                </a:solidFill>
                <a:effectLst/>
                <a:uLnTx/>
                <a:uFillTx/>
                <a:latin typeface="Times New Roman"/>
                <a:ea typeface="+mn-ea"/>
                <a:cs typeface="+mn-cs"/>
              </a:rPr>
              <a:t>xeroradiography</a:t>
            </a: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2.Greater degree of </a:t>
            </a:r>
            <a:r>
              <a:rPr kumimoji="0" lang="en-US" sz="2400" b="0" i="0" u="none" strike="noStrike" kern="0" cap="none" spc="0" normalizeH="0" baseline="0" noProof="0" dirty="0" err="1" smtClean="0">
                <a:ln>
                  <a:noFill/>
                </a:ln>
                <a:solidFill>
                  <a:srgbClr val="FFFFCC"/>
                </a:solidFill>
                <a:effectLst/>
                <a:uLnTx/>
                <a:uFillTx/>
                <a:latin typeface="Times New Roman"/>
                <a:ea typeface="+mn-ea"/>
                <a:cs typeface="+mn-cs"/>
              </a:rPr>
              <a:t>artefacts</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 than in conventional technique</a:t>
            </a:r>
          </a:p>
        </p:txBody>
      </p:sp>
    </p:spTree>
    <p:extLst>
      <p:ext uri="{BB962C8B-B14F-4D97-AF65-F5344CB8AC3E}">
        <p14:creationId xmlns:p14="http://schemas.microsoft.com/office/powerpoint/2010/main" xmlns="" val="186793195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22" y="-232229"/>
            <a:ext cx="10353761" cy="1326321"/>
          </a:xfrm>
        </p:spPr>
        <p:txBody>
          <a:bodyPr/>
          <a:lstStyle/>
          <a:p>
            <a:r>
              <a:rPr lang="en-IN" dirty="0" smtClean="0">
                <a:solidFill>
                  <a:srgbClr val="FFFF00"/>
                </a:solidFill>
              </a:rPr>
              <a:t>Digital tactile sense</a:t>
            </a:r>
            <a:endParaRPr lang="en-IN" dirty="0">
              <a:solidFill>
                <a:srgbClr val="FFFF00"/>
              </a:solidFill>
            </a:endParaRPr>
          </a:p>
        </p:txBody>
      </p:sp>
      <p:sp>
        <p:nvSpPr>
          <p:cNvPr id="3" name="Content Placeholder 2"/>
          <p:cNvSpPr>
            <a:spLocks noGrp="1"/>
          </p:cNvSpPr>
          <p:nvPr>
            <p:ph idx="1"/>
          </p:nvPr>
        </p:nvSpPr>
        <p:spPr>
          <a:xfrm>
            <a:off x="0" y="1406149"/>
            <a:ext cx="12015593" cy="6046937"/>
          </a:xfrm>
        </p:spPr>
        <p:txBody>
          <a:bodyPr>
            <a:normAutofit fontScale="25000" lnSpcReduction="20000"/>
          </a:bodyPr>
          <a:lstStyle/>
          <a:p>
            <a:pPr marL="0" indent="0">
              <a:lnSpc>
                <a:spcPct val="90000"/>
              </a:lnSpc>
              <a:buNone/>
              <a:defRPr/>
            </a:pPr>
            <a:r>
              <a:rPr lang="en-US" sz="9600" dirty="0" smtClean="0"/>
              <a:t>Although it may appear to be very simple, its accuracy depends on sufficient experience.</a:t>
            </a:r>
          </a:p>
          <a:p>
            <a:pPr>
              <a:lnSpc>
                <a:spcPct val="90000"/>
              </a:lnSpc>
              <a:defRPr/>
            </a:pPr>
            <a:endParaRPr lang="en-US" sz="9600" dirty="0" smtClean="0"/>
          </a:p>
          <a:p>
            <a:pPr marL="0" indent="0">
              <a:lnSpc>
                <a:spcPct val="90000"/>
              </a:lnSpc>
              <a:buNone/>
              <a:defRPr/>
            </a:pPr>
            <a:r>
              <a:rPr lang="en-US" sz="9600" dirty="0" smtClean="0"/>
              <a:t>Confirmation may be done either by the radiographic or electronic method.</a:t>
            </a:r>
          </a:p>
          <a:p>
            <a:pPr>
              <a:lnSpc>
                <a:spcPct val="90000"/>
              </a:lnSpc>
              <a:buFont typeface="Wingdings" charset="0"/>
              <a:buChar char="p"/>
              <a:defRPr/>
            </a:pPr>
            <a:endParaRPr lang="en-US" sz="9600" dirty="0" smtClean="0"/>
          </a:p>
          <a:p>
            <a:pPr marL="0" indent="0">
              <a:lnSpc>
                <a:spcPct val="90000"/>
              </a:lnSpc>
              <a:buNone/>
              <a:defRPr/>
            </a:pPr>
            <a:r>
              <a:rPr lang="en-US" sz="9600" dirty="0" smtClean="0"/>
              <a:t>If the </a:t>
            </a:r>
            <a:r>
              <a:rPr lang="en-US" sz="9600" b="1" dirty="0" smtClean="0"/>
              <a:t>coronal portion </a:t>
            </a:r>
            <a:r>
              <a:rPr lang="en-US" sz="9600" dirty="0" smtClean="0"/>
              <a:t>of the canal is not constricted, an experienced clinician may detect an increase in resistance as the file approaches the apical 2 to 3 mm.</a:t>
            </a:r>
          </a:p>
          <a:p>
            <a:pPr marL="0" indent="0">
              <a:lnSpc>
                <a:spcPct val="90000"/>
              </a:lnSpc>
              <a:buNone/>
              <a:defRPr/>
            </a:pPr>
            <a:endParaRPr lang="en-US" sz="9600" dirty="0" smtClean="0"/>
          </a:p>
          <a:p>
            <a:pPr marL="0" indent="0">
              <a:lnSpc>
                <a:spcPct val="90000"/>
              </a:lnSpc>
              <a:buNone/>
              <a:defRPr/>
            </a:pPr>
            <a:r>
              <a:rPr lang="en-US" sz="9600" dirty="0" smtClean="0"/>
              <a:t>Tactile sensation, although useful in experienced hands, has many limitations. </a:t>
            </a:r>
          </a:p>
          <a:p>
            <a:pPr marL="0" indent="0">
              <a:lnSpc>
                <a:spcPct val="90000"/>
              </a:lnSpc>
              <a:buNone/>
              <a:defRPr/>
            </a:pPr>
            <a:endParaRPr lang="en-US" sz="9600" dirty="0" smtClean="0"/>
          </a:p>
          <a:p>
            <a:pPr>
              <a:lnSpc>
                <a:spcPct val="90000"/>
              </a:lnSpc>
              <a:buNone/>
              <a:defRPr/>
            </a:pPr>
            <a:r>
              <a:rPr lang="en-US" sz="9600" dirty="0" smtClean="0"/>
              <a:t>The anatomical variations in apical constriction, location of apical constriction,  tooth size, tooth type, age make working length assessment unreliable.</a:t>
            </a:r>
          </a:p>
          <a:p>
            <a:pPr>
              <a:lnSpc>
                <a:spcPct val="90000"/>
              </a:lnSpc>
              <a:buNone/>
              <a:defRPr/>
            </a:pPr>
            <a:endParaRPr lang="en-US" sz="9600" dirty="0" smtClean="0"/>
          </a:p>
          <a:p>
            <a:pPr>
              <a:lnSpc>
                <a:spcPct val="90000"/>
              </a:lnSpc>
              <a:buNone/>
              <a:defRPr/>
            </a:pPr>
            <a:r>
              <a:rPr lang="en-US" sz="9600" dirty="0" smtClean="0"/>
              <a:t> In some cases the canal is </a:t>
            </a:r>
            <a:r>
              <a:rPr lang="en-US" sz="9600" dirty="0" err="1" smtClean="0"/>
              <a:t>sclerosed</a:t>
            </a:r>
            <a:r>
              <a:rPr lang="en-US" sz="9600" dirty="0" smtClean="0"/>
              <a:t> or the constriction has been destroyed by inflammatory resorption</a:t>
            </a:r>
            <a:endParaRPr lang="en-US" altLang="ja-JP" sz="9600" dirty="0" smtClean="0"/>
          </a:p>
          <a:p>
            <a:endParaRPr lang="en-IN" dirty="0"/>
          </a:p>
        </p:txBody>
      </p:sp>
    </p:spTree>
    <p:extLst>
      <p:ext uri="{BB962C8B-B14F-4D97-AF65-F5344CB8AC3E}">
        <p14:creationId xmlns:p14="http://schemas.microsoft.com/office/powerpoint/2010/main" xmlns="" val="66109926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 </a:t>
            </a:r>
            <a:r>
              <a:rPr lang="en-US" sz="3600" dirty="0">
                <a:solidFill>
                  <a:srgbClr val="FFFF00"/>
                </a:solidFill>
              </a:rPr>
              <a:t>Apical periodontal sensitivity</a:t>
            </a:r>
            <a:endParaRPr lang="en-IN" dirty="0">
              <a:solidFill>
                <a:srgbClr val="FFFF00"/>
              </a:solidFill>
            </a:endParaRPr>
          </a:p>
        </p:txBody>
      </p:sp>
      <p:sp>
        <p:nvSpPr>
          <p:cNvPr id="3" name="Content Placeholder 2"/>
          <p:cNvSpPr>
            <a:spLocks noGrp="1"/>
          </p:cNvSpPr>
          <p:nvPr>
            <p:ph idx="1"/>
          </p:nvPr>
        </p:nvSpPr>
        <p:spPr>
          <a:xfrm>
            <a:off x="913795" y="2220686"/>
            <a:ext cx="10828262" cy="3715657"/>
          </a:xfrm>
        </p:spPr>
        <p:txBody>
          <a:bodyPr/>
          <a:lstStyle/>
          <a:p>
            <a:pPr marL="342900" lvl="0" indent="-342900" fontAlgn="base">
              <a:lnSpc>
                <a:spcPct val="80000"/>
              </a:lnSpc>
              <a:spcBef>
                <a:spcPct val="20000"/>
              </a:spcBef>
              <a:spcAft>
                <a:spcPct val="0"/>
              </a:spcAft>
              <a:buFontTx/>
              <a:buChar char="•"/>
            </a:pPr>
            <a:endParaRPr lang="en-US" sz="2800" kern="0" dirty="0" smtClean="0">
              <a:solidFill>
                <a:srgbClr val="FFFFCC"/>
              </a:solidFill>
              <a:effectLst/>
              <a:latin typeface="Times New Roman"/>
            </a:endParaRPr>
          </a:p>
          <a:p>
            <a:pPr marL="342900" lvl="0" indent="-342900" fontAlgn="base">
              <a:lnSpc>
                <a:spcPct val="80000"/>
              </a:lnSpc>
              <a:spcBef>
                <a:spcPct val="20000"/>
              </a:spcBef>
              <a:spcAft>
                <a:spcPct val="0"/>
              </a:spcAft>
              <a:buFontTx/>
              <a:buChar char="•"/>
            </a:pPr>
            <a:r>
              <a:rPr lang="en-US" sz="2800" kern="0" dirty="0" smtClean="0">
                <a:solidFill>
                  <a:srgbClr val="FFFFCC"/>
                </a:solidFill>
                <a:effectLst/>
                <a:latin typeface="Times New Roman"/>
              </a:rPr>
              <a:t>Based on patient’s pain perception</a:t>
            </a:r>
            <a:endParaRPr lang="en-US" sz="2800" kern="0" dirty="0">
              <a:solidFill>
                <a:srgbClr val="FFFFCC"/>
              </a:solidFill>
              <a:effectLst/>
              <a:latin typeface="Times New Roman"/>
            </a:endParaRPr>
          </a:p>
          <a:p>
            <a:pPr marL="342900" lvl="0" indent="-342900" fontAlgn="base">
              <a:lnSpc>
                <a:spcPct val="80000"/>
              </a:lnSpc>
              <a:spcBef>
                <a:spcPct val="20000"/>
              </a:spcBef>
              <a:spcAft>
                <a:spcPct val="0"/>
              </a:spcAft>
              <a:buFontTx/>
              <a:buChar char="•"/>
            </a:pPr>
            <a:endParaRPr lang="en-US" sz="2800" kern="0" dirty="0" smtClean="0">
              <a:solidFill>
                <a:srgbClr val="FFFFCC"/>
              </a:solidFill>
              <a:effectLst/>
              <a:latin typeface="Times New Roman"/>
            </a:endParaRPr>
          </a:p>
          <a:p>
            <a:pPr marL="342900" lvl="0" indent="-342900" fontAlgn="base">
              <a:lnSpc>
                <a:spcPct val="80000"/>
              </a:lnSpc>
              <a:spcBef>
                <a:spcPct val="20000"/>
              </a:spcBef>
              <a:spcAft>
                <a:spcPct val="0"/>
              </a:spcAft>
              <a:buFontTx/>
              <a:buChar char="•"/>
            </a:pPr>
            <a:r>
              <a:rPr lang="en-US" sz="2800" kern="0" dirty="0" smtClean="0">
                <a:solidFill>
                  <a:srgbClr val="FFFFCC"/>
                </a:solidFill>
                <a:effectLst/>
                <a:latin typeface="Times New Roman"/>
              </a:rPr>
              <a:t>Any </a:t>
            </a:r>
            <a:r>
              <a:rPr lang="en-US" sz="2800" kern="0" dirty="0">
                <a:solidFill>
                  <a:srgbClr val="FFFFCC"/>
                </a:solidFill>
                <a:effectLst/>
                <a:latin typeface="Times New Roman"/>
              </a:rPr>
              <a:t>method of working length determination, based on the patient</a:t>
            </a:r>
            <a:r>
              <a:rPr lang="ja-JP" altLang="en-US" sz="2800" kern="0" dirty="0">
                <a:solidFill>
                  <a:srgbClr val="FFFFCC"/>
                </a:solidFill>
                <a:effectLst/>
                <a:latin typeface="Arial" pitchFamily="34" charset="0"/>
              </a:rPr>
              <a:t>’</a:t>
            </a:r>
            <a:r>
              <a:rPr lang="en-US" altLang="ja-JP" sz="2800" kern="0" dirty="0">
                <a:solidFill>
                  <a:srgbClr val="FFFFCC"/>
                </a:solidFill>
                <a:effectLst/>
                <a:latin typeface="Times New Roman"/>
              </a:rPr>
              <a:t>s response to pain, does not meet the ideal method of determining WL</a:t>
            </a:r>
          </a:p>
          <a:p>
            <a:endParaRPr lang="en-IN" dirty="0"/>
          </a:p>
        </p:txBody>
      </p:sp>
    </p:spTree>
    <p:extLst>
      <p:ext uri="{BB962C8B-B14F-4D97-AF65-F5344CB8AC3E}">
        <p14:creationId xmlns:p14="http://schemas.microsoft.com/office/powerpoint/2010/main" xmlns="" val="50939436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24" y="-275770"/>
            <a:ext cx="10353761" cy="1326321"/>
          </a:xfrm>
        </p:spPr>
        <p:txBody>
          <a:bodyPr/>
          <a:lstStyle/>
          <a:p>
            <a:r>
              <a:rPr lang="en-IN" dirty="0" smtClean="0">
                <a:solidFill>
                  <a:srgbClr val="FFFF00"/>
                </a:solidFill>
              </a:rPr>
              <a:t>Paper point method</a:t>
            </a:r>
            <a:endParaRPr lang="en-IN" dirty="0">
              <a:solidFill>
                <a:srgbClr val="FFFF00"/>
              </a:solidFill>
            </a:endParaRPr>
          </a:p>
        </p:txBody>
      </p:sp>
      <p:sp>
        <p:nvSpPr>
          <p:cNvPr id="3" name="Content Placeholder 2"/>
          <p:cNvSpPr>
            <a:spLocks noGrp="1"/>
          </p:cNvSpPr>
          <p:nvPr>
            <p:ph idx="1"/>
          </p:nvPr>
        </p:nvSpPr>
        <p:spPr>
          <a:xfrm>
            <a:off x="434824" y="1277257"/>
            <a:ext cx="11757176" cy="5355771"/>
          </a:xfrm>
        </p:spPr>
        <p:txBody>
          <a:bodyPr>
            <a:normAutofit/>
          </a:bodyPr>
          <a:lstStyle/>
          <a:p>
            <a:pPr marL="342900" lvl="0" indent="-342900" fontAlgn="base">
              <a:lnSpc>
                <a:spcPct val="100000"/>
              </a:lnSpc>
              <a:spcBef>
                <a:spcPct val="20000"/>
              </a:spcBef>
              <a:spcAft>
                <a:spcPct val="0"/>
              </a:spcAft>
              <a:buFont typeface="Wingdings" charset="0"/>
              <a:buChar char="p"/>
              <a:defRPr/>
            </a:pPr>
            <a:r>
              <a:rPr lang="en-US" sz="2400" kern="0" dirty="0">
                <a:solidFill>
                  <a:srgbClr val="FFFFCC"/>
                </a:solidFill>
                <a:effectLst/>
                <a:latin typeface="Times New Roman"/>
              </a:rPr>
              <a:t>In a root canal with </a:t>
            </a:r>
            <a:r>
              <a:rPr lang="en-US" sz="2400" kern="0" dirty="0">
                <a:solidFill>
                  <a:srgbClr val="FF0000"/>
                </a:solidFill>
                <a:effectLst/>
                <a:latin typeface="Times New Roman"/>
              </a:rPr>
              <a:t>an immature (wide open) apex</a:t>
            </a:r>
            <a:r>
              <a:rPr lang="en-US" sz="2400" kern="0" dirty="0">
                <a:solidFill>
                  <a:srgbClr val="FFFFCC"/>
                </a:solidFill>
                <a:effectLst/>
                <a:latin typeface="Times New Roman"/>
              </a:rPr>
              <a:t>, the most reliable means of determining WL is to gently pass the </a:t>
            </a:r>
            <a:r>
              <a:rPr lang="en-US" sz="2400" b="1" kern="0" dirty="0">
                <a:solidFill>
                  <a:srgbClr val="FFFFCC"/>
                </a:solidFill>
                <a:effectLst/>
                <a:latin typeface="Times New Roman"/>
              </a:rPr>
              <a:t>blunt end </a:t>
            </a:r>
            <a:r>
              <a:rPr lang="en-US" sz="2400" kern="0" dirty="0">
                <a:solidFill>
                  <a:srgbClr val="FFFFCC"/>
                </a:solidFill>
                <a:effectLst/>
                <a:latin typeface="Times New Roman"/>
              </a:rPr>
              <a:t>of a paper point into the canal after profound </a:t>
            </a:r>
            <a:r>
              <a:rPr lang="en-US" sz="2400" kern="0" dirty="0" smtClean="0">
                <a:solidFill>
                  <a:srgbClr val="FFFFCC"/>
                </a:solidFill>
                <a:effectLst/>
                <a:latin typeface="Times New Roman"/>
              </a:rPr>
              <a:t>anesthesia</a:t>
            </a:r>
          </a:p>
          <a:p>
            <a:pPr marL="342900" lvl="0" indent="-342900" fontAlgn="base">
              <a:lnSpc>
                <a:spcPct val="100000"/>
              </a:lnSpc>
              <a:spcBef>
                <a:spcPct val="20000"/>
              </a:spcBef>
              <a:spcAft>
                <a:spcPct val="0"/>
              </a:spcAft>
              <a:buFont typeface="Wingdings" charset="0"/>
              <a:buChar char="p"/>
              <a:defRPr/>
            </a:pPr>
            <a:endParaRPr lang="en-US" sz="2400" kern="0" dirty="0">
              <a:solidFill>
                <a:srgbClr val="FFFFCC"/>
              </a:solidFill>
              <a:effectLst/>
              <a:latin typeface="Times New Roman"/>
            </a:endParaRPr>
          </a:p>
          <a:p>
            <a:pPr marL="342900" lvl="0" indent="-342900" fontAlgn="base">
              <a:lnSpc>
                <a:spcPct val="100000"/>
              </a:lnSpc>
              <a:spcBef>
                <a:spcPct val="20000"/>
              </a:spcBef>
              <a:spcAft>
                <a:spcPct val="0"/>
              </a:spcAft>
              <a:buFont typeface="Wingdings" charset="0"/>
              <a:buChar char="p"/>
              <a:defRPr/>
            </a:pPr>
            <a:r>
              <a:rPr lang="en-US" sz="2400" kern="0" dirty="0">
                <a:solidFill>
                  <a:srgbClr val="FFFFCC"/>
                </a:solidFill>
                <a:effectLst/>
                <a:latin typeface="Times New Roman"/>
              </a:rPr>
              <a:t>The moisture or blood on the portion of the paper point that passes beyond the apex - an estimation of WL or the junction between the root apex and the bone</a:t>
            </a:r>
            <a:r>
              <a:rPr lang="en-US" sz="2400" kern="0" dirty="0" smtClean="0">
                <a:solidFill>
                  <a:srgbClr val="FFFFCC"/>
                </a:solidFill>
                <a:effectLst/>
                <a:latin typeface="Times New Roman"/>
              </a:rPr>
              <a:t>.</a:t>
            </a:r>
          </a:p>
          <a:p>
            <a:pPr marL="342900" lvl="0" indent="-342900" fontAlgn="base">
              <a:lnSpc>
                <a:spcPct val="100000"/>
              </a:lnSpc>
              <a:spcBef>
                <a:spcPct val="20000"/>
              </a:spcBef>
              <a:spcAft>
                <a:spcPct val="0"/>
              </a:spcAft>
              <a:buFont typeface="Wingdings" charset="0"/>
              <a:buChar char="p"/>
              <a:defRPr/>
            </a:pPr>
            <a:endParaRPr lang="en-US" sz="2400" kern="0" dirty="0">
              <a:solidFill>
                <a:srgbClr val="FFFFCC"/>
              </a:solidFill>
              <a:effectLst/>
              <a:latin typeface="Times New Roman"/>
            </a:endParaRPr>
          </a:p>
          <a:p>
            <a:pPr marL="342900" lvl="0" indent="-342900" fontAlgn="base">
              <a:lnSpc>
                <a:spcPct val="100000"/>
              </a:lnSpc>
              <a:spcBef>
                <a:spcPct val="20000"/>
              </a:spcBef>
              <a:spcAft>
                <a:spcPct val="0"/>
              </a:spcAft>
              <a:buNone/>
            </a:pPr>
            <a:r>
              <a:rPr lang="en-US" sz="2400" kern="0" dirty="0">
                <a:solidFill>
                  <a:srgbClr val="FF0000"/>
                </a:solidFill>
                <a:effectLst/>
                <a:latin typeface="Times New Roman"/>
              </a:rPr>
              <a:t>This method, however, may give unreliable data </a:t>
            </a:r>
          </a:p>
          <a:p>
            <a:pPr marL="342900" lvl="0" indent="-342900" fontAlgn="base">
              <a:lnSpc>
                <a:spcPct val="100000"/>
              </a:lnSpc>
              <a:spcBef>
                <a:spcPct val="20000"/>
              </a:spcBef>
              <a:spcAft>
                <a:spcPct val="0"/>
              </a:spcAft>
              <a:buFontTx/>
              <a:buChar char="•"/>
            </a:pPr>
            <a:r>
              <a:rPr lang="en-US" sz="2400" kern="0" dirty="0">
                <a:solidFill>
                  <a:srgbClr val="FFFFCC"/>
                </a:solidFill>
                <a:effectLst/>
                <a:latin typeface="Times New Roman"/>
              </a:rPr>
              <a:t>If the pulp not completely removed</a:t>
            </a:r>
          </a:p>
          <a:p>
            <a:pPr marL="342900" lvl="0" indent="-342900" fontAlgn="base">
              <a:lnSpc>
                <a:spcPct val="100000"/>
              </a:lnSpc>
              <a:spcBef>
                <a:spcPct val="20000"/>
              </a:spcBef>
              <a:spcAft>
                <a:spcPct val="0"/>
              </a:spcAft>
              <a:buFontTx/>
              <a:buChar char="•"/>
            </a:pPr>
            <a:r>
              <a:rPr lang="en-US" sz="2400" kern="0" dirty="0">
                <a:solidFill>
                  <a:srgbClr val="FFFFCC"/>
                </a:solidFill>
                <a:effectLst/>
                <a:latin typeface="Times New Roman"/>
              </a:rPr>
              <a:t>If the tooth – </a:t>
            </a:r>
            <a:r>
              <a:rPr lang="en-US" sz="2400" kern="0" dirty="0" err="1">
                <a:solidFill>
                  <a:srgbClr val="FFFFCC"/>
                </a:solidFill>
                <a:effectLst/>
                <a:latin typeface="Times New Roman"/>
              </a:rPr>
              <a:t>pulpless</a:t>
            </a:r>
            <a:r>
              <a:rPr lang="en-US" sz="2400" kern="0" dirty="0">
                <a:solidFill>
                  <a:srgbClr val="FFFFCC"/>
                </a:solidFill>
                <a:effectLst/>
                <a:latin typeface="Times New Roman"/>
              </a:rPr>
              <a:t> but a </a:t>
            </a:r>
            <a:r>
              <a:rPr lang="en-US" sz="2400" kern="0" dirty="0" err="1">
                <a:solidFill>
                  <a:srgbClr val="FFFFCC"/>
                </a:solidFill>
                <a:effectLst/>
                <a:latin typeface="Times New Roman"/>
              </a:rPr>
              <a:t>periapical</a:t>
            </a:r>
            <a:r>
              <a:rPr lang="en-US" sz="2400" kern="0" dirty="0">
                <a:solidFill>
                  <a:srgbClr val="FFFFCC"/>
                </a:solidFill>
                <a:effectLst/>
                <a:latin typeface="Times New Roman"/>
              </a:rPr>
              <a:t> </a:t>
            </a:r>
          </a:p>
          <a:p>
            <a:pPr marL="342900" lvl="0" indent="-342900" fontAlgn="base">
              <a:lnSpc>
                <a:spcPct val="100000"/>
              </a:lnSpc>
              <a:spcBef>
                <a:spcPct val="20000"/>
              </a:spcBef>
              <a:spcAft>
                <a:spcPct val="0"/>
              </a:spcAft>
              <a:buNone/>
            </a:pPr>
            <a:r>
              <a:rPr lang="en-US" sz="2400" kern="0" dirty="0">
                <a:solidFill>
                  <a:srgbClr val="FFFFCC"/>
                </a:solidFill>
                <a:effectLst/>
                <a:latin typeface="Times New Roman"/>
              </a:rPr>
              <a:t>     lesion rich in blood supply present</a:t>
            </a:r>
          </a:p>
          <a:p>
            <a:pPr marL="342900" lvl="0" indent="-342900" fontAlgn="base">
              <a:lnSpc>
                <a:spcPct val="100000"/>
              </a:lnSpc>
              <a:spcBef>
                <a:spcPct val="20000"/>
              </a:spcBef>
              <a:spcAft>
                <a:spcPct val="0"/>
              </a:spcAft>
              <a:buFontTx/>
              <a:buChar char="•"/>
            </a:pPr>
            <a:r>
              <a:rPr lang="en-US" sz="2400" kern="0" dirty="0">
                <a:solidFill>
                  <a:srgbClr val="FFFFCC"/>
                </a:solidFill>
                <a:effectLst/>
                <a:latin typeface="Times New Roman"/>
              </a:rPr>
              <a:t>If paper point – left in canal for a long time</a:t>
            </a:r>
          </a:p>
          <a:p>
            <a:endParaRPr lang="en-IN" dirty="0"/>
          </a:p>
        </p:txBody>
      </p:sp>
    </p:spTree>
    <p:extLst>
      <p:ext uri="{BB962C8B-B14F-4D97-AF65-F5344CB8AC3E}">
        <p14:creationId xmlns:p14="http://schemas.microsoft.com/office/powerpoint/2010/main" xmlns="" val="265343460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Calibri" pitchFamily="34" charset="0"/>
              </a:rPr>
              <a:t>REFERENCE POINT </a:t>
            </a:r>
            <a:endParaRPr lang="en-US" sz="4800" dirty="0">
              <a:latin typeface="Calibri" pitchFamily="34" charset="0"/>
            </a:endParaRPr>
          </a:p>
        </p:txBody>
      </p:sp>
      <p:sp>
        <p:nvSpPr>
          <p:cNvPr id="3" name="Content Placeholder 2"/>
          <p:cNvSpPr>
            <a:spLocks noGrp="1"/>
          </p:cNvSpPr>
          <p:nvPr>
            <p:ph idx="1"/>
          </p:nvPr>
        </p:nvSpPr>
        <p:spPr/>
        <p:txBody>
          <a:bodyPr>
            <a:normAutofit fontScale="77500" lnSpcReduction="20000"/>
          </a:bodyPr>
          <a:lstStyle/>
          <a:p>
            <a:r>
              <a:rPr lang="en-US" sz="5800" b="1" dirty="0" smtClean="0">
                <a:latin typeface="Calibri" pitchFamily="34" charset="0"/>
              </a:rPr>
              <a:t>The reference point is the site on the </a:t>
            </a:r>
            <a:r>
              <a:rPr lang="en-US" sz="5800" b="1" dirty="0" err="1" smtClean="0">
                <a:latin typeface="Calibri" pitchFamily="34" charset="0"/>
              </a:rPr>
              <a:t>occlusal</a:t>
            </a:r>
            <a:r>
              <a:rPr lang="en-US" sz="5800" b="1" dirty="0" smtClean="0">
                <a:latin typeface="Calibri" pitchFamily="34" charset="0"/>
              </a:rPr>
              <a:t> or </a:t>
            </a:r>
            <a:r>
              <a:rPr lang="en-US" sz="5800" b="1" dirty="0" err="1" smtClean="0">
                <a:latin typeface="Calibri" pitchFamily="34" charset="0"/>
              </a:rPr>
              <a:t>incisal</a:t>
            </a:r>
            <a:r>
              <a:rPr lang="en-US" sz="5800" b="1" dirty="0" smtClean="0">
                <a:latin typeface="Calibri" pitchFamily="34" charset="0"/>
              </a:rPr>
              <a:t> surface from which measurements are made. This point is used throughout canal preparation and </a:t>
            </a:r>
            <a:r>
              <a:rPr lang="en-US" sz="5800" b="1" dirty="0" err="1" smtClean="0">
                <a:latin typeface="Calibri" pitchFamily="34" charset="0"/>
              </a:rPr>
              <a:t>obturation</a:t>
            </a:r>
            <a:r>
              <a:rPr lang="en-US" sz="5800" b="1" dirty="0" smtClean="0">
                <a:latin typeface="Calibri" pitchFamily="34" charset="0"/>
              </a:rPr>
              <a:t>.</a:t>
            </a:r>
            <a:endParaRPr lang="ar-SA" sz="5800" b="1"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651641"/>
          </a:xfrm>
        </p:spPr>
        <p:txBody>
          <a:bodyPr>
            <a:normAutofit fontScale="90000"/>
          </a:bodyPr>
          <a:lstStyle/>
          <a:p>
            <a:r>
              <a:rPr lang="en-US" sz="4400" dirty="0" smtClean="0">
                <a:latin typeface="Calibri" pitchFamily="34" charset="0"/>
              </a:rPr>
              <a:t>SELECTION</a:t>
            </a:r>
            <a:endParaRPr lang="en-US" sz="4400" dirty="0">
              <a:latin typeface="Calibri" pitchFamily="34" charset="0"/>
            </a:endParaRPr>
          </a:p>
        </p:txBody>
      </p:sp>
      <p:sp>
        <p:nvSpPr>
          <p:cNvPr id="3" name="Content Placeholder 2"/>
          <p:cNvSpPr>
            <a:spLocks noGrp="1"/>
          </p:cNvSpPr>
          <p:nvPr>
            <p:ph idx="1"/>
          </p:nvPr>
        </p:nvSpPr>
        <p:spPr>
          <a:xfrm>
            <a:off x="913795" y="1198179"/>
            <a:ext cx="10353762" cy="4056994"/>
          </a:xfrm>
        </p:spPr>
        <p:txBody>
          <a:bodyPr>
            <a:noAutofit/>
          </a:bodyPr>
          <a:lstStyle/>
          <a:p>
            <a:pPr algn="just"/>
            <a:r>
              <a:rPr lang="en-US" sz="4000" b="1" dirty="0" smtClean="0">
                <a:latin typeface="Calibri" pitchFamily="34" charset="0"/>
              </a:rPr>
              <a:t>A reference point is chosen that is stable and easily visualized during preparation. Usually this is the highest point on the </a:t>
            </a:r>
            <a:r>
              <a:rPr lang="en-US" sz="4000" b="1" dirty="0" err="1" smtClean="0">
                <a:latin typeface="Calibri" pitchFamily="34" charset="0"/>
              </a:rPr>
              <a:t>incisal</a:t>
            </a:r>
            <a:r>
              <a:rPr lang="en-US" sz="4000" b="1" dirty="0" smtClean="0">
                <a:latin typeface="Calibri" pitchFamily="34" charset="0"/>
              </a:rPr>
              <a:t> edge on anterior teeth and a </a:t>
            </a:r>
            <a:r>
              <a:rPr lang="en-US" sz="4000" b="1" dirty="0" err="1" smtClean="0">
                <a:latin typeface="Calibri" pitchFamily="34" charset="0"/>
              </a:rPr>
              <a:t>buccal</a:t>
            </a:r>
            <a:r>
              <a:rPr lang="en-US" sz="4000" b="1" dirty="0" smtClean="0">
                <a:latin typeface="Calibri" pitchFamily="34" charset="0"/>
              </a:rPr>
              <a:t> cusp tip on posterior teeth. The same reference point is best used for all canals in </a:t>
            </a:r>
            <a:r>
              <a:rPr lang="en-US" sz="4000" b="1" dirty="0" err="1" smtClean="0">
                <a:latin typeface="Calibri" pitchFamily="34" charset="0"/>
              </a:rPr>
              <a:t>multirooted</a:t>
            </a:r>
            <a:r>
              <a:rPr lang="en-US" sz="4000" b="1" dirty="0" smtClean="0">
                <a:latin typeface="Calibri" pitchFamily="34" charset="0"/>
              </a:rPr>
              <a:t> teeth. The </a:t>
            </a:r>
            <a:r>
              <a:rPr lang="en-US" sz="4000" b="1" dirty="0" err="1" smtClean="0">
                <a:latin typeface="Calibri" pitchFamily="34" charset="0"/>
              </a:rPr>
              <a:t>mesiobuccal</a:t>
            </a:r>
            <a:r>
              <a:rPr lang="en-US" sz="4000" b="1" dirty="0" smtClean="0">
                <a:latin typeface="Calibri" pitchFamily="34" charset="0"/>
              </a:rPr>
              <a:t> cusp tip is preferred in molars.</a:t>
            </a:r>
            <a:endParaRPr lang="ar-SA" sz="4000" b="1" dirty="0" smtClean="0">
              <a:latin typeface="Calibri" pitchFamily="34" charset="0"/>
            </a:endParaRPr>
          </a:p>
          <a:p>
            <a:pPr algn="just"/>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671" y="1"/>
            <a:ext cx="10353761" cy="1056290"/>
          </a:xfrm>
        </p:spPr>
        <p:txBody>
          <a:bodyPr/>
          <a:lstStyle/>
          <a:p>
            <a:r>
              <a:rPr lang="en-US" dirty="0" smtClean="0"/>
              <a:t>STABILITY</a:t>
            </a:r>
            <a:endParaRPr lang="en-US" dirty="0"/>
          </a:p>
        </p:txBody>
      </p:sp>
      <p:sp>
        <p:nvSpPr>
          <p:cNvPr id="3" name="Content Placeholder 2"/>
          <p:cNvSpPr>
            <a:spLocks noGrp="1"/>
          </p:cNvSpPr>
          <p:nvPr>
            <p:ph idx="1"/>
          </p:nvPr>
        </p:nvSpPr>
        <p:spPr>
          <a:xfrm>
            <a:off x="913795" y="788276"/>
            <a:ext cx="10353762" cy="5002924"/>
          </a:xfrm>
        </p:spPr>
        <p:txBody>
          <a:bodyPr>
            <a:normAutofit lnSpcReduction="10000"/>
          </a:bodyPr>
          <a:lstStyle/>
          <a:p>
            <a:pPr algn="just"/>
            <a:r>
              <a:rPr lang="en-US" sz="4000" b="1" dirty="0" smtClean="0">
                <a:latin typeface="Calibri" pitchFamily="34" charset="0"/>
              </a:rPr>
              <a:t>A reference point that will not change during or </a:t>
            </a:r>
            <a:r>
              <a:rPr lang="en-US" sz="4000" b="1" dirty="0" smtClean="0">
                <a:latin typeface="Calibri" pitchFamily="34" charset="0"/>
                <a:cs typeface="Times New Roman" pitchFamily="18" charset="0"/>
              </a:rPr>
              <a:t>between appointments is selected. If it is necessary to use an undermined cusp, it should be reduced considerably before access preparation. Areas other than cusp tips, such as marginal ridges or the floor of the chamber, are unreliable or difficult to visualize.</a:t>
            </a:r>
            <a:endParaRPr lang="ar-SA" sz="4000" b="1" dirty="0" smtClean="0">
              <a:latin typeface="Calibri" pitchFamily="34"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913795" y="0"/>
            <a:ext cx="5106004" cy="6857999"/>
          </a:xfrm>
        </p:spPr>
        <p:txBody>
          <a:bodyPr>
            <a:noAutofit/>
          </a:bodyPr>
          <a:lstStyle/>
          <a:p>
            <a:pPr algn="justLow">
              <a:spcBef>
                <a:spcPts val="0"/>
              </a:spcBef>
              <a:defRPr/>
            </a:pPr>
            <a:r>
              <a:rPr lang="en-US" sz="2800" b="1" dirty="0" smtClean="0">
                <a:ln w="1905"/>
                <a:effectLst>
                  <a:innerShdw blurRad="69850" dist="43180" dir="5400000">
                    <a:srgbClr val="000000">
                      <a:alpha val="65000"/>
                    </a:srgbClr>
                  </a:innerShdw>
                </a:effectLst>
                <a:latin typeface="Calibri" pitchFamily="34" charset="0"/>
              </a:rPr>
              <a:t>Do not use weakened enamel walls or diagonal lines of fracture as a reference site for length-of-tooth measurement.</a:t>
            </a:r>
          </a:p>
          <a:p>
            <a:pPr algn="justLow">
              <a:spcBef>
                <a:spcPts val="0"/>
              </a:spcBef>
              <a:defRPr/>
            </a:pPr>
            <a:endParaRPr lang="en-US" sz="2800" b="1" dirty="0" smtClean="0">
              <a:ln w="1905"/>
              <a:effectLst>
                <a:innerShdw blurRad="69850" dist="43180" dir="5400000">
                  <a:srgbClr val="000000">
                    <a:alpha val="65000"/>
                  </a:srgbClr>
                </a:innerShdw>
              </a:effectLst>
              <a:latin typeface="Calibri" pitchFamily="34" charset="0"/>
            </a:endParaRPr>
          </a:p>
          <a:p>
            <a:pPr algn="justLow">
              <a:spcBef>
                <a:spcPts val="0"/>
              </a:spcBef>
              <a:defRPr/>
            </a:pPr>
            <a:r>
              <a:rPr lang="en-US" sz="2800" b="1" dirty="0" smtClean="0">
                <a:ln w="1905"/>
                <a:effectLst>
                  <a:innerShdw blurRad="69850" dist="43180" dir="5400000">
                    <a:srgbClr val="000000">
                      <a:alpha val="65000"/>
                    </a:srgbClr>
                  </a:innerShdw>
                </a:effectLst>
                <a:latin typeface="Calibri" pitchFamily="34" charset="0"/>
              </a:rPr>
              <a:t>B, Weakened cusps or </a:t>
            </a:r>
            <a:r>
              <a:rPr lang="en-US" sz="2800" b="1" dirty="0" err="1" smtClean="0">
                <a:ln w="1905"/>
                <a:effectLst>
                  <a:innerShdw blurRad="69850" dist="43180" dir="5400000">
                    <a:srgbClr val="000000">
                      <a:alpha val="65000"/>
                    </a:srgbClr>
                  </a:innerShdw>
                </a:effectLst>
                <a:latin typeface="Calibri" pitchFamily="34" charset="0"/>
              </a:rPr>
              <a:t>incisal</a:t>
            </a:r>
            <a:r>
              <a:rPr lang="en-US" sz="2800" b="1" dirty="0" smtClean="0">
                <a:ln w="1905"/>
                <a:effectLst>
                  <a:innerShdw blurRad="69850" dist="43180" dir="5400000">
                    <a:srgbClr val="000000">
                      <a:alpha val="65000"/>
                    </a:srgbClr>
                  </a:innerShdw>
                </a:effectLst>
                <a:latin typeface="Calibri" pitchFamily="34" charset="0"/>
              </a:rPr>
              <a:t> edges are reduced to a well-supported tooth structure.</a:t>
            </a:r>
          </a:p>
          <a:p>
            <a:pPr algn="justLow">
              <a:spcBef>
                <a:spcPts val="0"/>
              </a:spcBef>
              <a:defRPr/>
            </a:pPr>
            <a:endParaRPr lang="en-US" sz="2800" b="1" dirty="0" smtClean="0">
              <a:ln w="1905"/>
              <a:effectLst>
                <a:innerShdw blurRad="69850" dist="43180" dir="5400000">
                  <a:srgbClr val="000000">
                    <a:alpha val="65000"/>
                  </a:srgbClr>
                </a:innerShdw>
              </a:effectLst>
              <a:latin typeface="Calibri" pitchFamily="34" charset="0"/>
            </a:endParaRPr>
          </a:p>
          <a:p>
            <a:pPr algn="justLow">
              <a:spcBef>
                <a:spcPts val="0"/>
              </a:spcBef>
              <a:defRPr/>
            </a:pPr>
            <a:r>
              <a:rPr lang="en-US" sz="2800" b="1" dirty="0" smtClean="0">
                <a:ln w="1905"/>
                <a:effectLst>
                  <a:innerShdw blurRad="69850" dist="43180" dir="5400000">
                    <a:srgbClr val="000000">
                      <a:alpha val="65000"/>
                    </a:srgbClr>
                  </a:innerShdw>
                </a:effectLst>
                <a:latin typeface="Calibri" pitchFamily="34" charset="0"/>
              </a:rPr>
              <a:t> Diagonal surfaces should be flattened to give an accurate site of reference</a:t>
            </a:r>
            <a:endParaRPr lang="en-US" sz="2800" dirty="0">
              <a:latin typeface="Calibri" pitchFamily="34" charset="0"/>
            </a:endParaRPr>
          </a:p>
        </p:txBody>
      </p:sp>
      <p:pic>
        <p:nvPicPr>
          <p:cNvPr id="7" name="Picture 2"/>
          <p:cNvPicPr>
            <a:picLocks noGrp="1" noChangeAspect="1" noChangeArrowheads="1"/>
          </p:cNvPicPr>
          <p:nvPr>
            <p:ph sz="half" idx="2"/>
          </p:nvPr>
        </p:nvPicPr>
        <p:blipFill>
          <a:blip r:embed="rId2"/>
          <a:srcRect/>
          <a:stretch>
            <a:fillRect/>
          </a:stretch>
        </p:blipFill>
        <p:spPr bwMode="auto">
          <a:xfrm>
            <a:off x="6053959" y="0"/>
            <a:ext cx="6138041"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ln w="1905"/>
                <a:effectLst>
                  <a:innerShdw blurRad="69850" dist="43180" dir="5400000">
                    <a:srgbClr val="000000">
                      <a:alpha val="65000"/>
                    </a:srgbClr>
                  </a:innerShdw>
                </a:effectLst>
              </a:rPr>
              <a:t>Determination of Working Length by Radiographic Methods</a:t>
            </a:r>
            <a:r>
              <a:rPr lang="ar-SA" sz="3600" dirty="0" smtClean="0">
                <a:ln w="1905"/>
                <a:solidFill>
                  <a:srgbClr val="C00000"/>
                </a:solidFill>
                <a:effectLst>
                  <a:innerShdw blurRad="69850" dist="43180" dir="5400000">
                    <a:srgbClr val="000000">
                      <a:alpha val="65000"/>
                    </a:srgbClr>
                  </a:innerShdw>
                </a:effectLst>
              </a:rPr>
              <a:t/>
            </a:r>
            <a:br>
              <a:rPr lang="ar-SA" sz="3600" dirty="0" smtClean="0">
                <a:ln w="1905"/>
                <a:solidFill>
                  <a:srgbClr val="C00000"/>
                </a:solidFill>
                <a:effectLst>
                  <a:innerShdw blurRad="69850" dist="43180" dir="5400000">
                    <a:srgbClr val="000000">
                      <a:alpha val="65000"/>
                    </a:srgbClr>
                  </a:innerShdw>
                </a:effectLst>
              </a:rPr>
            </a:br>
            <a:endParaRPr lang="en-US" dirty="0"/>
          </a:p>
        </p:txBody>
      </p:sp>
      <p:sp>
        <p:nvSpPr>
          <p:cNvPr id="6" name="Content Placeholder 5"/>
          <p:cNvSpPr>
            <a:spLocks noGrp="1"/>
          </p:cNvSpPr>
          <p:nvPr>
            <p:ph idx="1"/>
          </p:nvPr>
        </p:nvSpPr>
        <p:spPr/>
        <p:txBody>
          <a:bodyPr>
            <a:normAutofit fontScale="40000" lnSpcReduction="20000"/>
          </a:bodyPr>
          <a:lstStyle/>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Good, undistorted, preoperative radiographs showing         the total length and all roots of the involved tooth.</a:t>
            </a:r>
          </a:p>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 Adequate coronal access to all canals.</a:t>
            </a:r>
          </a:p>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 An endodontic millimeter ruler.</a:t>
            </a:r>
          </a:p>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  Working knowledge of the average length of all of the teeth.</a:t>
            </a:r>
          </a:p>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  A definite, repeatable plane of reference to an anatomic landmark on the tooth, a fact that should be noted on the patient’s record.</a:t>
            </a:r>
            <a:endParaRPr lang="ar-SA" sz="5800" b="1" dirty="0" smtClean="0">
              <a:ln w="1905"/>
              <a:effectLst>
                <a:innerShdw blurRad="69850" dist="43180" dir="5400000">
                  <a:srgbClr val="000000">
                    <a:alpha val="65000"/>
                  </a:srgbClr>
                </a:innerShdw>
              </a:effectLst>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69" y="-136769"/>
            <a:ext cx="10353761" cy="1326321"/>
          </a:xfrm>
        </p:spPr>
        <p:txBody>
          <a:bodyPr>
            <a:normAutofit/>
          </a:bodyPr>
          <a:lstStyle/>
          <a:p>
            <a:r>
              <a:rPr lang="en-IN" sz="3200" dirty="0" smtClean="0">
                <a:solidFill>
                  <a:srgbClr val="FFFF00"/>
                </a:solidFill>
              </a:rPr>
              <a:t>Anatomical considerations</a:t>
            </a:r>
            <a:endParaRPr lang="en-IN" sz="3200" dirty="0">
              <a:solidFill>
                <a:srgbClr val="FFFF00"/>
              </a:solidFill>
            </a:endParaRPr>
          </a:p>
        </p:txBody>
      </p:sp>
      <p:sp>
        <p:nvSpPr>
          <p:cNvPr id="3" name="Content Placeholder 2"/>
          <p:cNvSpPr>
            <a:spLocks noGrp="1"/>
          </p:cNvSpPr>
          <p:nvPr>
            <p:ph idx="1"/>
          </p:nvPr>
        </p:nvSpPr>
        <p:spPr>
          <a:xfrm>
            <a:off x="559869" y="1189552"/>
            <a:ext cx="10353762" cy="5399934"/>
          </a:xfrm>
        </p:spPr>
        <p:txBody>
          <a:bodyPr>
            <a:normAutofit fontScale="25000" lnSpcReduction="20000"/>
          </a:bodyPr>
          <a:lstStyle/>
          <a:p>
            <a:pPr algn="just"/>
            <a:r>
              <a:rPr lang="en-IN" sz="14400" b="1" dirty="0" smtClean="0">
                <a:solidFill>
                  <a:srgbClr val="FF0000"/>
                </a:solidFill>
                <a:latin typeface="Calibri" pitchFamily="34" charset="0"/>
              </a:rPr>
              <a:t>Anatomic apex:  </a:t>
            </a:r>
            <a:r>
              <a:rPr lang="en-IN" sz="14400" b="1" dirty="0" smtClean="0">
                <a:latin typeface="Calibri" pitchFamily="34" charset="0"/>
              </a:rPr>
              <a:t>it is defined as the tip or end of the root determined </a:t>
            </a:r>
            <a:r>
              <a:rPr lang="en-IN" sz="14400" b="1" dirty="0" smtClean="0">
                <a:latin typeface="Calibri" pitchFamily="34" charset="0"/>
              </a:rPr>
              <a:t>morphologically.</a:t>
            </a:r>
            <a:endParaRPr lang="en-IN" sz="14400" b="1" dirty="0" smtClean="0">
              <a:latin typeface="Calibri" pitchFamily="34" charset="0"/>
            </a:endParaRPr>
          </a:p>
          <a:p>
            <a:pPr algn="just"/>
            <a:r>
              <a:rPr lang="en-IN" sz="14400" b="1" dirty="0" smtClean="0">
                <a:solidFill>
                  <a:srgbClr val="FF0000"/>
                </a:solidFill>
                <a:latin typeface="Calibri" pitchFamily="34" charset="0"/>
              </a:rPr>
              <a:t>Radiographic apex</a:t>
            </a:r>
            <a:r>
              <a:rPr lang="en-IN" sz="14400" b="1" dirty="0" smtClean="0">
                <a:latin typeface="Calibri" pitchFamily="34" charset="0"/>
              </a:rPr>
              <a:t>: it is defined as the tip or end of the root determined </a:t>
            </a:r>
            <a:r>
              <a:rPr lang="en-IN" sz="14400" b="1" dirty="0" err="1" smtClean="0">
                <a:latin typeface="Calibri" pitchFamily="34" charset="0"/>
              </a:rPr>
              <a:t>radiographicaly</a:t>
            </a:r>
            <a:r>
              <a:rPr lang="en-IN" sz="14400" b="1" dirty="0" smtClean="0">
                <a:latin typeface="Calibri" pitchFamily="34" charset="0"/>
              </a:rPr>
              <a:t>.</a:t>
            </a:r>
            <a:endParaRPr lang="en-IN" sz="14400" b="1" dirty="0" smtClean="0">
              <a:latin typeface="Calibri" pitchFamily="34" charset="0"/>
            </a:endParaRPr>
          </a:p>
          <a:p>
            <a:pPr algn="just"/>
            <a:r>
              <a:rPr lang="en-IN" sz="14400" b="1" dirty="0" smtClean="0">
                <a:latin typeface="Calibri" pitchFamily="34" charset="0"/>
              </a:rPr>
              <a:t> </a:t>
            </a:r>
            <a:r>
              <a:rPr lang="en-IN" sz="14400" b="1" dirty="0" smtClean="0">
                <a:solidFill>
                  <a:srgbClr val="FF0000"/>
                </a:solidFill>
                <a:latin typeface="Calibri" pitchFamily="34" charset="0"/>
              </a:rPr>
              <a:t>Apical foramen (Major diameter): </a:t>
            </a:r>
            <a:r>
              <a:rPr lang="en-IN" sz="14400" b="1" dirty="0" smtClean="0">
                <a:latin typeface="Calibri" pitchFamily="34" charset="0"/>
              </a:rPr>
              <a:t>it is the main apical opening of the root canal.it is frequently eccentrically located away from the anatomic or radiographic </a:t>
            </a:r>
            <a:r>
              <a:rPr lang="en-IN" sz="14400" b="1" dirty="0" smtClean="0">
                <a:latin typeface="Calibri" pitchFamily="34" charset="0"/>
              </a:rPr>
              <a:t>apex.</a:t>
            </a:r>
            <a:endParaRPr lang="en-IN" sz="14400" b="1" dirty="0" smtClean="0">
              <a:latin typeface="Calibri" pitchFamily="34" charset="0"/>
            </a:endParaRPr>
          </a:p>
          <a:p>
            <a:endParaRPr lang="en-IN" sz="11200" dirty="0" smtClean="0"/>
          </a:p>
          <a:p>
            <a:pPr marL="0" indent="0">
              <a:buNone/>
            </a:pPr>
            <a:endParaRPr lang="en-IN" sz="11200" dirty="0" smtClean="0"/>
          </a:p>
          <a:p>
            <a:endParaRPr lang="en-IN" sz="11200" dirty="0" smtClean="0"/>
          </a:p>
          <a:p>
            <a:endParaRPr lang="en-IN" dirty="0"/>
          </a:p>
        </p:txBody>
      </p:sp>
    </p:spTree>
    <p:extLst>
      <p:ext uri="{BB962C8B-B14F-4D97-AF65-F5344CB8AC3E}">
        <p14:creationId xmlns:p14="http://schemas.microsoft.com/office/powerpoint/2010/main" xmlns="" val="120183707"/>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499" y="278525"/>
            <a:ext cx="10353761" cy="698938"/>
          </a:xfrm>
        </p:spPr>
        <p:txBody>
          <a:bodyPr/>
          <a:lstStyle/>
          <a:p>
            <a:r>
              <a:rPr lang="en-US" dirty="0" smtClean="0"/>
              <a:t>ESTIMATED WORKING LENGTH</a:t>
            </a:r>
            <a:endParaRPr lang="en-US" dirty="0"/>
          </a:p>
        </p:txBody>
      </p:sp>
      <p:sp>
        <p:nvSpPr>
          <p:cNvPr id="5" name="Content Placeholder 4"/>
          <p:cNvSpPr>
            <a:spLocks noGrp="1"/>
          </p:cNvSpPr>
          <p:nvPr>
            <p:ph sz="half" idx="1"/>
          </p:nvPr>
        </p:nvSpPr>
        <p:spPr>
          <a:xfrm>
            <a:off x="913795" y="1340069"/>
            <a:ext cx="5106004" cy="5517931"/>
          </a:xfrm>
        </p:spPr>
        <p:txBody>
          <a:bodyPr>
            <a:normAutofit/>
          </a:bodyPr>
          <a:lstStyle/>
          <a:p>
            <a:pPr algn="just"/>
            <a:r>
              <a:rPr lang="en-US" sz="3600" b="1" dirty="0" smtClean="0">
                <a:latin typeface="Times New Roman" pitchFamily="18" charset="0"/>
              </a:rPr>
              <a:t>The diagnostic film, which is made using a paralleling technique, is measured from the reference point to the apex with a </a:t>
            </a:r>
            <a:r>
              <a:rPr lang="en-US" sz="3600" b="1" dirty="0" smtClean="0">
                <a:latin typeface="Times New Roman" pitchFamily="18" charset="0"/>
              </a:rPr>
              <a:t>millimeter </a:t>
            </a:r>
            <a:r>
              <a:rPr lang="en-US" sz="3600" b="1" dirty="0" smtClean="0">
                <a:latin typeface="Times New Roman" pitchFamily="18" charset="0"/>
              </a:rPr>
              <a:t>endodontic ruler.</a:t>
            </a:r>
            <a:endParaRPr lang="en-US" sz="3600"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6743881" y="1024759"/>
            <a:ext cx="5111787" cy="58332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Content Placeholder 10"/>
          <p:cNvSpPr>
            <a:spLocks noGrp="1"/>
          </p:cNvSpPr>
          <p:nvPr>
            <p:ph idx="1"/>
          </p:nvPr>
        </p:nvSpPr>
        <p:spPr>
          <a:xfrm>
            <a:off x="913795" y="409903"/>
            <a:ext cx="10353762" cy="5381297"/>
          </a:xfrm>
        </p:spPr>
        <p:txBody>
          <a:bodyPr>
            <a:normAutofit/>
          </a:bodyPr>
          <a:lstStyle/>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A, Initial measurement. </a:t>
            </a:r>
          </a:p>
          <a:p>
            <a:pPr algn="justLow">
              <a:spcBef>
                <a:spcPts val="0"/>
              </a:spcBef>
              <a:defRPr/>
            </a:pPr>
            <a:r>
              <a:rPr lang="en-US" sz="4000" b="1" dirty="0" smtClean="0">
                <a:latin typeface="Calibri" pitchFamily="34" charset="0"/>
              </a:rPr>
              <a:t>The tooth is measured on a good preoperative radiograph using the long cone technique.</a:t>
            </a:r>
          </a:p>
          <a:p>
            <a:pPr algn="justLow">
              <a:spcBef>
                <a:spcPts val="0"/>
              </a:spcBef>
              <a:defRPr/>
            </a:pPr>
            <a:r>
              <a:rPr lang="en-US" sz="4000" b="1" dirty="0" smtClean="0">
                <a:latin typeface="Calibri" pitchFamily="34" charset="0"/>
              </a:rPr>
              <a:t> In this case, </a:t>
            </a:r>
            <a:r>
              <a:rPr lang="en-US" sz="4000" dirty="0" smtClean="0">
                <a:latin typeface="Calibri" pitchFamily="34" charset="0"/>
              </a:rPr>
              <a:t>the tooth appears to be </a:t>
            </a:r>
            <a:r>
              <a:rPr lang="en-US" sz="4000" b="1" dirty="0" smtClean="0">
                <a:latin typeface="Calibri" pitchFamily="34" charset="0"/>
              </a:rPr>
              <a:t>23 mm </a:t>
            </a:r>
            <a:r>
              <a:rPr lang="en-US" sz="4000" dirty="0" smtClean="0">
                <a:latin typeface="Calibri" pitchFamily="34" charset="0"/>
              </a:rPr>
              <a:t>long on the radiograph</a:t>
            </a:r>
            <a:r>
              <a:rPr lang="en-US" sz="4000" dirty="0" smtClean="0">
                <a:latin typeface="Calibri" pitchFamily="34" charset="0"/>
              </a:rPr>
              <a:t>.</a:t>
            </a:r>
            <a:r>
              <a:rPr lang="en-US" sz="4000" b="1" dirty="0" smtClean="0">
                <a:ln w="1905"/>
                <a:solidFill>
                  <a:srgbClr val="C00000"/>
                </a:solidFill>
                <a:effectLst>
                  <a:innerShdw blurRad="69850" dist="43180" dir="5400000">
                    <a:srgbClr val="000000">
                      <a:alpha val="65000"/>
                    </a:srgbClr>
                  </a:innerShdw>
                </a:effectLst>
                <a:latin typeface="Calibri" pitchFamily="34" charset="0"/>
              </a:rPr>
              <a:t> </a:t>
            </a:r>
            <a:endParaRPr lang="en-US" sz="4000" b="1" dirty="0" smtClean="0">
              <a:ln w="1905"/>
              <a:solidFill>
                <a:srgbClr val="C00000"/>
              </a:solidFill>
              <a:effectLst>
                <a:innerShdw blurRad="69850" dist="43180" dir="5400000">
                  <a:srgbClr val="000000">
                    <a:alpha val="65000"/>
                  </a:srgbClr>
                </a:innerShdw>
              </a:effectLst>
              <a:latin typeface="Calibri" pitchFamily="34" charset="0"/>
            </a:endParaRPr>
          </a:p>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 Subtract at least” 1.0 mm “safety allowance” for possible image distortion or magnification. </a:t>
            </a:r>
          </a:p>
          <a:p>
            <a:pPr algn="justLow">
              <a:spcBef>
                <a:spcPts val="0"/>
              </a:spcBef>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3795" y="2758966"/>
            <a:ext cx="10353762" cy="3032234"/>
          </a:xfrm>
        </p:spPr>
        <p:txBody>
          <a:bodyPr>
            <a:normAutofit fontScale="92500" lnSpcReduction="20000"/>
          </a:bodyPr>
          <a:lstStyle/>
          <a:p>
            <a:pPr>
              <a:buNone/>
            </a:pPr>
            <a:r>
              <a:rPr lang="en-US" b="1" dirty="0" smtClean="0">
                <a:ln w="1905"/>
                <a:effectLst>
                  <a:innerShdw blurRad="69850" dist="43180" dir="5400000">
                    <a:srgbClr val="000000">
                      <a:alpha val="65000"/>
                    </a:srgbClr>
                  </a:innerShdw>
                </a:effectLst>
              </a:rPr>
              <a:t>. </a:t>
            </a:r>
            <a:r>
              <a:rPr lang="en-US" sz="4800" b="1" dirty="0" smtClean="0">
                <a:ln w="1905"/>
                <a:effectLst>
                  <a:innerShdw blurRad="69850" dist="43180" dir="5400000">
                    <a:srgbClr val="000000">
                      <a:alpha val="65000"/>
                    </a:srgbClr>
                  </a:innerShdw>
                </a:effectLst>
              </a:rPr>
              <a:t>Set the endodontic ruler at this tentative working length and adjust the stop on the instrument at that level</a:t>
            </a:r>
            <a:endParaRPr lang="en-US" sz="4800" dirty="0"/>
          </a:p>
        </p:txBody>
      </p:sp>
      <p:pic>
        <p:nvPicPr>
          <p:cNvPr id="4" name="Picture 2"/>
          <p:cNvPicPr>
            <a:picLocks noChangeAspect="1" noChangeArrowheads="1"/>
          </p:cNvPicPr>
          <p:nvPr/>
        </p:nvPicPr>
        <p:blipFill>
          <a:blip r:embed="rId2" cstate="print"/>
          <a:srcRect/>
          <a:stretch>
            <a:fillRect/>
          </a:stretch>
        </p:blipFill>
        <p:spPr bwMode="auto">
          <a:xfrm>
            <a:off x="756744" y="0"/>
            <a:ext cx="10562897" cy="28575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583324"/>
            <a:ext cx="10353762" cy="5207876"/>
          </a:xfrm>
        </p:spPr>
        <p:txBody>
          <a:bodyPr>
            <a:normAutofit lnSpcReduction="10000"/>
          </a:bodyPr>
          <a:lstStyle/>
          <a:p>
            <a:pPr algn="justLow">
              <a:spcBef>
                <a:spcPts val="0"/>
              </a:spcBef>
              <a:defRPr/>
            </a:pPr>
            <a:r>
              <a:rPr lang="en-US" sz="4000" b="1" dirty="0" err="1" smtClean="0">
                <a:ln w="1905"/>
                <a:effectLst>
                  <a:innerShdw blurRad="69850" dist="43180" dir="5400000">
                    <a:srgbClr val="000000">
                      <a:alpha val="65000"/>
                    </a:srgbClr>
                  </a:innerShdw>
                </a:effectLst>
              </a:rPr>
              <a:t>B</a:t>
            </a:r>
            <a:r>
              <a:rPr lang="en-US" sz="4000" b="1" dirty="0" err="1" smtClean="0">
                <a:ln w="1905"/>
                <a:solidFill>
                  <a:schemeClr val="accent6"/>
                </a:solidFill>
                <a:effectLst>
                  <a:innerShdw blurRad="69850" dist="43180" dir="5400000">
                    <a:srgbClr val="000000">
                      <a:alpha val="65000"/>
                    </a:srgbClr>
                  </a:innerShdw>
                </a:effectLst>
              </a:rPr>
              <a:t>Tentative</a:t>
            </a:r>
            <a:r>
              <a:rPr lang="en-US" sz="4000" b="1" dirty="0" smtClean="0">
                <a:ln w="1905"/>
                <a:solidFill>
                  <a:schemeClr val="accent6"/>
                </a:solidFill>
                <a:effectLst>
                  <a:innerShdw blurRad="69850" dist="43180" dir="5400000">
                    <a:srgbClr val="000000">
                      <a:alpha val="65000"/>
                    </a:srgbClr>
                  </a:innerShdw>
                </a:effectLst>
              </a:rPr>
              <a:t> </a:t>
            </a:r>
            <a:r>
              <a:rPr lang="en-US" sz="4000" b="1" dirty="0" smtClean="0">
                <a:ln w="1905"/>
                <a:solidFill>
                  <a:schemeClr val="accent6"/>
                </a:solidFill>
                <a:effectLst>
                  <a:innerShdw blurRad="69850" dist="43180" dir="5400000">
                    <a:srgbClr val="000000">
                      <a:alpha val="65000"/>
                    </a:srgbClr>
                  </a:innerShdw>
                </a:effectLst>
              </a:rPr>
              <a:t>working length</a:t>
            </a:r>
            <a:r>
              <a:rPr lang="en-US" sz="4000" b="1" dirty="0" smtClean="0">
                <a:ln w="1905"/>
                <a:solidFill>
                  <a:srgbClr val="C00000"/>
                </a:solidFill>
                <a:effectLst>
                  <a:innerShdw blurRad="69850" dist="43180" dir="5400000">
                    <a:srgbClr val="000000">
                      <a:alpha val="65000"/>
                    </a:srgbClr>
                  </a:innerShdw>
                </a:effectLst>
              </a:rPr>
              <a:t>.</a:t>
            </a:r>
          </a:p>
          <a:p>
            <a:pPr algn="justLow">
              <a:spcBef>
                <a:spcPts val="0"/>
              </a:spcBef>
              <a:defRPr/>
            </a:pPr>
            <a:r>
              <a:rPr lang="en-US" sz="4000" b="1" dirty="0" smtClean="0">
                <a:ln w="1905"/>
                <a:solidFill>
                  <a:srgbClr val="C00000"/>
                </a:solidFill>
                <a:effectLst>
                  <a:innerShdw blurRad="69850" dist="43180" dir="5400000">
                    <a:srgbClr val="000000">
                      <a:alpha val="65000"/>
                    </a:srgbClr>
                  </a:innerShdw>
                </a:effectLst>
              </a:rPr>
              <a:t> </a:t>
            </a:r>
            <a:endParaRPr lang="en-US" sz="4000" b="1" dirty="0" smtClean="0">
              <a:ln w="1905"/>
              <a:solidFill>
                <a:srgbClr val="C00000"/>
              </a:solidFill>
              <a:effectLst>
                <a:innerShdw blurRad="69850" dist="43180" dir="5400000">
                  <a:srgbClr val="000000">
                    <a:alpha val="65000"/>
                  </a:srgbClr>
                </a:innerShdw>
              </a:effectLst>
            </a:endParaRPr>
          </a:p>
          <a:p>
            <a:pPr algn="justLow">
              <a:spcBef>
                <a:spcPts val="0"/>
              </a:spcBef>
              <a:defRPr/>
            </a:pPr>
            <a:r>
              <a:rPr lang="en-US" sz="4000" b="1" dirty="0" smtClean="0"/>
              <a:t>As a safety factor, allowing for image distortion or </a:t>
            </a:r>
            <a:r>
              <a:rPr lang="en-US" sz="4000" b="1" dirty="0" err="1" smtClean="0"/>
              <a:t>magnification,subtract</a:t>
            </a:r>
            <a:r>
              <a:rPr lang="en-US" sz="4000" b="1" dirty="0" smtClean="0"/>
              <a:t> </a:t>
            </a:r>
            <a:r>
              <a:rPr lang="en-US" sz="4000" b="1" dirty="0" smtClean="0"/>
              <a:t>at least 1 mm from the initial measurement for a tentative working length of 22 mm.</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913795" y="0"/>
            <a:ext cx="5106004" cy="6857999"/>
          </a:xfrm>
        </p:spPr>
        <p:txBody>
          <a:bodyPr>
            <a:normAutofit fontScale="77500" lnSpcReduction="20000"/>
          </a:bodyPr>
          <a:lstStyle/>
          <a:p>
            <a:pPr marL="457200" indent="-457200" algn="justLow">
              <a:spcBef>
                <a:spcPts val="0"/>
              </a:spcBef>
              <a:buClr>
                <a:srgbClr val="FF0000"/>
              </a:buClr>
              <a:buSzPct val="106000"/>
              <a:defRPr/>
            </a:pPr>
            <a:r>
              <a:rPr lang="en-US" sz="4000" b="1" dirty="0" smtClean="0">
                <a:ln w="1905"/>
                <a:effectLst>
                  <a:innerShdw blurRad="69850" dist="43180" dir="5400000">
                    <a:srgbClr val="000000">
                      <a:alpha val="65000"/>
                    </a:srgbClr>
                  </a:innerShdw>
                </a:effectLst>
              </a:rPr>
              <a:t>. Place the instrument in the canal until the stop is at the plane of reference , the instrument is left at that level and the rubber stop readjusted to this new point of reference.</a:t>
            </a:r>
          </a:p>
          <a:p>
            <a:pPr marL="457200" indent="-457200" algn="justLow">
              <a:spcBef>
                <a:spcPts val="0"/>
              </a:spcBef>
              <a:buClr>
                <a:srgbClr val="FF0000"/>
              </a:buClr>
              <a:buSzPct val="106000"/>
              <a:defRPr/>
            </a:pPr>
            <a:endParaRPr lang="en-US" sz="4000" b="1" dirty="0" smtClean="0">
              <a:ln w="1905"/>
              <a:effectLst>
                <a:innerShdw blurRad="69850" dist="43180" dir="5400000">
                  <a:srgbClr val="000000">
                    <a:alpha val="65000"/>
                  </a:srgbClr>
                </a:innerShdw>
              </a:effectLst>
            </a:endParaRPr>
          </a:p>
          <a:p>
            <a:pPr marL="457200" indent="-457200" algn="justLow">
              <a:spcBef>
                <a:spcPts val="0"/>
              </a:spcBef>
              <a:buClr>
                <a:srgbClr val="FF0000"/>
              </a:buClr>
              <a:buSzPct val="106000"/>
              <a:defRPr/>
            </a:pPr>
            <a:r>
              <a:rPr lang="en-US" sz="4000" b="1" dirty="0" smtClean="0">
                <a:ln w="1905"/>
                <a:effectLst>
                  <a:innerShdw blurRad="69850" dist="43180" dir="5400000">
                    <a:srgbClr val="000000">
                      <a:alpha val="65000"/>
                    </a:srgbClr>
                  </a:innerShdw>
                </a:effectLst>
              </a:rPr>
              <a:t> 5. Expose, develop, and clear the radiograph.</a:t>
            </a:r>
          </a:p>
          <a:p>
            <a:endParaRPr lang="en-US" dirty="0"/>
          </a:p>
        </p:txBody>
      </p:sp>
      <p:pic>
        <p:nvPicPr>
          <p:cNvPr id="7" name="Picture 4"/>
          <p:cNvPicPr>
            <a:picLocks noGrp="1" noChangeAspect="1" noChangeArrowheads="1"/>
          </p:cNvPicPr>
          <p:nvPr>
            <p:ph sz="half" idx="2"/>
          </p:nvPr>
        </p:nvPicPr>
        <p:blipFill>
          <a:blip r:embed="rId2" cstate="print"/>
          <a:srcRect/>
          <a:stretch>
            <a:fillRect/>
          </a:stretch>
        </p:blipFill>
        <p:spPr bwMode="auto">
          <a:xfrm>
            <a:off x="6979948" y="0"/>
            <a:ext cx="5212052" cy="66688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a:xfrm>
            <a:off x="913795" y="189186"/>
            <a:ext cx="10353762" cy="6668814"/>
          </a:xfrm>
        </p:spPr>
        <p:txBody>
          <a:bodyPr>
            <a:normAutofit fontScale="77500" lnSpcReduction="20000"/>
          </a:bodyPr>
          <a:lstStyle/>
          <a:p>
            <a:pPr algn="justLow">
              <a:spcBef>
                <a:spcPts val="0"/>
              </a:spcBef>
              <a:defRPr/>
            </a:pPr>
            <a:r>
              <a:rPr lang="en-US" sz="4000" b="1" dirty="0" smtClean="0">
                <a:ln w="1905"/>
                <a:effectLst>
                  <a:innerShdw blurRad="69850" dist="43180" dir="5400000">
                    <a:srgbClr val="000000">
                      <a:alpha val="65000"/>
                    </a:srgbClr>
                  </a:innerShdw>
                </a:effectLst>
              </a:rPr>
              <a:t>C, Final working length. </a:t>
            </a:r>
          </a:p>
          <a:p>
            <a:pPr algn="justLow">
              <a:spcBef>
                <a:spcPts val="0"/>
              </a:spcBef>
              <a:defRPr/>
            </a:pPr>
            <a:r>
              <a:rPr lang="en-US" sz="4000" b="1" dirty="0" smtClean="0">
                <a:ln w="1905"/>
                <a:effectLst>
                  <a:innerShdw blurRad="69850" dist="43180" dir="5400000">
                    <a:srgbClr val="000000">
                      <a:alpha val="65000"/>
                    </a:srgbClr>
                  </a:innerShdw>
                </a:effectLst>
              </a:rPr>
              <a:t>The instrument is inserted into the tooth to this length and a radiograph is taken. </a:t>
            </a:r>
          </a:p>
          <a:p>
            <a:pPr algn="justLow">
              <a:spcBef>
                <a:spcPts val="0"/>
              </a:spcBef>
              <a:defRPr/>
            </a:pPr>
            <a:endParaRPr lang="en-US" sz="4000" b="1" dirty="0" smtClean="0">
              <a:ln w="1905"/>
              <a:effectLst>
                <a:innerShdw blurRad="69850" dist="43180" dir="5400000">
                  <a:srgbClr val="000000">
                    <a:alpha val="65000"/>
                  </a:srgbClr>
                </a:innerShdw>
              </a:effectLst>
            </a:endParaRPr>
          </a:p>
          <a:p>
            <a:pPr algn="justLow">
              <a:spcBef>
                <a:spcPts val="0"/>
              </a:spcBef>
              <a:defRPr/>
            </a:pP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Radiograph shows </a:t>
            </a:r>
          </a:p>
          <a:p>
            <a:pPr algn="justLow">
              <a:spcBef>
                <a:spcPts val="0"/>
              </a:spcBef>
              <a:defRPr/>
            </a:pPr>
            <a:r>
              <a:rPr lang="en-US" sz="4000" b="1" dirty="0" smtClean="0"/>
              <a:t>That the image of the instrument appears to be 1.5 mm from the </a:t>
            </a:r>
            <a:r>
              <a:rPr lang="en-US" sz="4000" b="1" dirty="0" smtClean="0">
                <a:ln w="1905"/>
                <a:effectLst>
                  <a:innerShdw blurRad="69850" dist="43180" dir="5400000">
                    <a:srgbClr val="000000">
                      <a:alpha val="65000"/>
                    </a:srgbClr>
                  </a:innerShdw>
                </a:effectLst>
              </a:rPr>
              <a:t>radiographic end of the root</a:t>
            </a:r>
            <a:r>
              <a:rPr lang="en-US" sz="4000" b="1" dirty="0" smtClean="0"/>
              <a:t>. This is added to the tentative working </a:t>
            </a:r>
            <a:r>
              <a:rPr lang="en-US" sz="4000" b="1" dirty="0" err="1" smtClean="0"/>
              <a:t>length,giving</a:t>
            </a:r>
            <a:r>
              <a:rPr lang="en-US" sz="4000" b="1" dirty="0" smtClean="0"/>
              <a:t> a total length of 23.5 mm. </a:t>
            </a:r>
          </a:p>
          <a:p>
            <a:pPr algn="justLow">
              <a:spcBef>
                <a:spcPts val="0"/>
              </a:spcBef>
              <a:defRPr/>
            </a:pPr>
            <a:r>
              <a:rPr lang="en-US" sz="4000" b="1" dirty="0" smtClean="0"/>
              <a:t>From this, subtract 1.0 mm as adjustment for apical termination short of the </a:t>
            </a:r>
            <a:r>
              <a:rPr lang="en-US" sz="4000" b="1" dirty="0" err="1" smtClean="0"/>
              <a:t>cementodentinal</a:t>
            </a:r>
            <a:r>
              <a:rPr lang="en-US" sz="4000" b="1" dirty="0" smtClean="0"/>
              <a:t> junction. The final working length is 22.5 mm.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913795" y="252249"/>
            <a:ext cx="5106004" cy="6243144"/>
          </a:xfrm>
        </p:spPr>
        <p:txBody>
          <a:bodyPr>
            <a:normAutofit fontScale="70000" lnSpcReduction="20000"/>
          </a:bodyPr>
          <a:lstStyle/>
          <a:p>
            <a:r>
              <a:rPr lang="en-US" sz="4000" b="1" dirty="0" smtClean="0">
                <a:ln w="1905"/>
                <a:effectLst>
                  <a:innerShdw blurRad="69850" dist="43180" dir="5400000">
                    <a:srgbClr val="000000">
                      <a:alpha val="65000"/>
                    </a:srgbClr>
                  </a:innerShdw>
                </a:effectLst>
              </a:rPr>
              <a:t>6. On the radiograph, measure the difference between the end of the instrument and the end of the root and add this amount to the original measured length the instrument extended into the tooth  If, through some oversight, the exploring instrument has gone beyond the apex, subtract this difference.</a:t>
            </a:r>
          </a:p>
          <a:p>
            <a:endParaRPr lang="en-US"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7053717" y="283779"/>
            <a:ext cx="4675827" cy="6337738"/>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913795" y="189186"/>
            <a:ext cx="10353762" cy="6668814"/>
          </a:xfrm>
        </p:spPr>
        <p:txBody>
          <a:bodyPr>
            <a:normAutofit fontScale="92500" lnSpcReduction="20000"/>
          </a:bodyPr>
          <a:lstStyle/>
          <a:p>
            <a:pPr algn="justLow">
              <a:spcBef>
                <a:spcPts val="0"/>
              </a:spcBef>
              <a:defRPr/>
            </a:pPr>
            <a:r>
              <a:rPr lang="en-US" b="1" dirty="0" smtClean="0">
                <a:ln w="1905"/>
                <a:effectLst>
                  <a:innerShdw blurRad="69850" dist="43180" dir="5400000">
                    <a:srgbClr val="000000">
                      <a:alpha val="65000"/>
                    </a:srgbClr>
                  </a:innerShdw>
                </a:effectLst>
              </a:rPr>
              <a:t>	</a:t>
            </a:r>
            <a:r>
              <a:rPr lang="en-US" sz="4000" b="1" dirty="0" smtClean="0">
                <a:ln w="1905"/>
                <a:effectLst>
                  <a:innerShdw blurRad="69850" dist="43180" dir="5400000">
                    <a:srgbClr val="000000">
                      <a:alpha val="65000"/>
                    </a:srgbClr>
                  </a:innerShdw>
                </a:effectLst>
              </a:rPr>
              <a:t>From this adjusted length of tooth, subtract a 1.0 mm “safety factor” to conform with the apical termination of the root canal at the apical constriction. </a:t>
            </a:r>
          </a:p>
          <a:p>
            <a:pPr algn="justLow">
              <a:spcBef>
                <a:spcPts val="0"/>
              </a:spcBef>
              <a:defRPr/>
            </a:pPr>
            <a:r>
              <a:rPr lang="en-US" sz="4000" b="1" dirty="0" smtClean="0">
                <a:ln w="1905"/>
                <a:effectLst>
                  <a:innerShdw blurRad="69850" dist="43180" dir="5400000">
                    <a:srgbClr val="000000">
                      <a:alpha val="65000"/>
                    </a:srgbClr>
                  </a:innerShdw>
                </a:effectLst>
              </a:rPr>
              <a:t>If there is root </a:t>
            </a:r>
            <a:r>
              <a:rPr lang="en-US" sz="4000" b="1" dirty="0" err="1" smtClean="0">
                <a:ln w="1905"/>
                <a:effectLst>
                  <a:innerShdw blurRad="69850" dist="43180" dir="5400000">
                    <a:srgbClr val="000000">
                      <a:alpha val="65000"/>
                    </a:srgbClr>
                  </a:innerShdw>
                </a:effectLst>
              </a:rPr>
              <a:t>resorption</a:t>
            </a:r>
            <a:r>
              <a:rPr lang="en-US" sz="4000" b="1" dirty="0" smtClean="0">
                <a:ln w="1905"/>
                <a:effectLst>
                  <a:innerShdw blurRad="69850" dist="43180" dir="5400000">
                    <a:srgbClr val="000000">
                      <a:alpha val="65000"/>
                    </a:srgbClr>
                  </a:innerShdw>
                </a:effectLst>
              </a:rPr>
              <a:t>, the apical constriction is probably destroyed—hence the shorter move back up the canal.</a:t>
            </a:r>
          </a:p>
          <a:p>
            <a:pPr algn="justLow">
              <a:spcBef>
                <a:spcPts val="0"/>
              </a:spcBef>
              <a:defRPr/>
            </a:pPr>
            <a:endParaRPr lang="en-US" sz="4000" b="1" dirty="0" smtClean="0">
              <a:ln w="1905"/>
              <a:effectLst>
                <a:innerShdw blurRad="69850" dist="43180" dir="5400000">
                  <a:srgbClr val="000000">
                    <a:alpha val="65000"/>
                  </a:srgbClr>
                </a:innerShdw>
              </a:effectLst>
            </a:endParaRPr>
          </a:p>
          <a:p>
            <a:pPr algn="justLow">
              <a:spcBef>
                <a:spcPts val="0"/>
              </a:spcBef>
              <a:defRPr/>
            </a:pPr>
            <a:r>
              <a:rPr lang="en-US" sz="4000" b="1" dirty="0" smtClean="0">
                <a:ln w="1905"/>
                <a:effectLst>
                  <a:innerShdw blurRad="69850" dist="43180" dir="5400000">
                    <a:srgbClr val="000000">
                      <a:alpha val="65000"/>
                    </a:srgbClr>
                  </a:innerShdw>
                </a:effectLst>
              </a:rPr>
              <a:t>8. 	Set the endodontic ruler at this new corrected length and readjust the stop on the exploring instrument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Low">
              <a:spcBef>
                <a:spcPts val="0"/>
              </a:spcBef>
              <a:defRPr/>
            </a:pPr>
            <a:r>
              <a:rPr lang="en-US" sz="2800" b="1" dirty="0" smtClean="0">
                <a:ln w="1905"/>
                <a:solidFill>
                  <a:srgbClr val="C00000"/>
                </a:solidFill>
                <a:effectLst>
                  <a:innerShdw blurRad="69850" dist="43180" dir="5400000">
                    <a:srgbClr val="000000">
                      <a:alpha val="65000"/>
                    </a:srgbClr>
                  </a:innerShdw>
                </a:effectLst>
              </a:rPr>
              <a:t>D, Setting instruments.</a:t>
            </a:r>
          </a:p>
          <a:p>
            <a:pPr algn="justLow">
              <a:spcBef>
                <a:spcPts val="0"/>
              </a:spcBef>
              <a:defRPr/>
            </a:pPr>
            <a:r>
              <a:rPr lang="en-US" sz="4000" b="1" dirty="0" smtClean="0">
                <a:ln w="1905"/>
                <a:effectLst>
                  <a:innerShdw blurRad="69850" dist="43180" dir="5400000">
                    <a:srgbClr val="000000">
                      <a:alpha val="65000"/>
                    </a:srgbClr>
                  </a:innerShdw>
                </a:effectLst>
              </a:rPr>
              <a:t>The final working length </a:t>
            </a:r>
          </a:p>
          <a:p>
            <a:pPr algn="justLow">
              <a:spcBef>
                <a:spcPts val="0"/>
              </a:spcBef>
              <a:defRPr/>
            </a:pPr>
            <a:r>
              <a:rPr lang="en-US" sz="4000" b="1" dirty="0" smtClean="0"/>
              <a:t>of 22.5 mm is used to set stops on instruments used to enlarge the root canal.</a:t>
            </a:r>
            <a:endParaRPr lang="ar-SA" sz="4000" b="1" dirty="0" smtClean="0"/>
          </a:p>
          <a:p>
            <a:endParaRPr lang="en-US" sz="4000" dirty="0"/>
          </a:p>
        </p:txBody>
      </p:sp>
      <p:pic>
        <p:nvPicPr>
          <p:cNvPr id="4" name="Picture 2"/>
          <p:cNvPicPr>
            <a:picLocks noChangeAspect="1" noChangeArrowheads="1"/>
          </p:cNvPicPr>
          <p:nvPr/>
        </p:nvPicPr>
        <p:blipFill>
          <a:blip r:embed="rId2" cstate="print"/>
          <a:srcRect/>
          <a:stretch>
            <a:fillRect/>
          </a:stretch>
        </p:blipFill>
        <p:spPr bwMode="auto">
          <a:xfrm>
            <a:off x="0" y="-17838"/>
            <a:ext cx="9144000" cy="2798765"/>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583324"/>
            <a:ext cx="10353762" cy="5207876"/>
          </a:xfrm>
        </p:spPr>
        <p:txBody>
          <a:bodyPr>
            <a:normAutofit fontScale="92500" lnSpcReduction="10000"/>
          </a:bodyPr>
          <a:lstStyle/>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Because of the possibility of radiographic distortion, sharply curving roots, and operator measuring error, a confirmatory radiograph of the adjusted length is highly desirable.</a:t>
            </a:r>
          </a:p>
          <a:p>
            <a:pPr algn="justLow">
              <a:spcBef>
                <a:spcPts val="0"/>
              </a:spcBef>
              <a:defRPr/>
            </a:pPr>
            <a:endParaRPr lang="en-US" sz="4000" b="1" dirty="0" smtClean="0">
              <a:ln w="1905"/>
              <a:effectLst>
                <a:innerShdw blurRad="69850" dist="43180" dir="5400000">
                  <a:srgbClr val="000000">
                    <a:alpha val="65000"/>
                  </a:srgbClr>
                </a:innerShdw>
              </a:effectLst>
              <a:latin typeface="Calibri" pitchFamily="34" charset="0"/>
            </a:endParaRPr>
          </a:p>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10.	When the length of the tooth has been accurately confirmed, reset the endodontic ruler at this measurement.</a:t>
            </a:r>
          </a:p>
          <a:p>
            <a:pPr algn="justLow">
              <a:spcBef>
                <a:spcPts val="0"/>
              </a:spcBef>
              <a:defRPr/>
            </a:pPr>
            <a:endParaRPr lang="en-US" b="1" dirty="0" smtClean="0">
              <a:ln w="1905"/>
              <a:effectLst>
                <a:innerShdw blurRad="69850" dist="43180" dir="5400000">
                  <a:srgbClr val="000000">
                    <a:alpha val="65000"/>
                  </a:srgbClr>
                </a:innerShdw>
              </a:effectLst>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13795" y="362607"/>
            <a:ext cx="10353762" cy="5951107"/>
          </a:xfrm>
        </p:spPr>
        <p:txBody>
          <a:bodyPr>
            <a:normAutofit fontScale="92500" lnSpcReduction="10000"/>
          </a:bodyPr>
          <a:lstStyle/>
          <a:p>
            <a:pPr lvl="0"/>
            <a:r>
              <a:rPr lang="en-IN" sz="4800" b="1" dirty="0">
                <a:latin typeface="Calibri" pitchFamily="34" charset="0"/>
              </a:rPr>
              <a:t>Apical constriction (Minor diameter): </a:t>
            </a:r>
            <a:endParaRPr lang="en-IN" sz="4800" b="1" dirty="0" smtClean="0">
              <a:latin typeface="Calibri" pitchFamily="34" charset="0"/>
            </a:endParaRPr>
          </a:p>
          <a:p>
            <a:pPr lvl="0"/>
            <a:r>
              <a:rPr lang="en-IN" sz="3600" b="1" dirty="0" smtClean="0">
                <a:solidFill>
                  <a:prstClr val="white"/>
                </a:solidFill>
                <a:latin typeface="Calibri" pitchFamily="34" charset="0"/>
              </a:rPr>
              <a:t>it </a:t>
            </a:r>
            <a:r>
              <a:rPr lang="en-IN" sz="3600" b="1" dirty="0">
                <a:solidFill>
                  <a:prstClr val="white"/>
                </a:solidFill>
                <a:latin typeface="Calibri" pitchFamily="34" charset="0"/>
              </a:rPr>
              <a:t>is the apical portion of the root canal having the narrowest diameter  </a:t>
            </a:r>
          </a:p>
          <a:p>
            <a:pPr lvl="0" algn="just"/>
            <a:r>
              <a:rPr lang="en-IN" sz="4000" b="1" dirty="0" err="1">
                <a:latin typeface="Calibri" pitchFamily="34" charset="0"/>
              </a:rPr>
              <a:t>Cementodentinal</a:t>
            </a:r>
            <a:r>
              <a:rPr lang="en-IN" sz="4000" b="1" dirty="0">
                <a:latin typeface="Calibri" pitchFamily="34" charset="0"/>
              </a:rPr>
              <a:t> Junction</a:t>
            </a:r>
            <a:r>
              <a:rPr lang="en-IN" sz="3600" dirty="0">
                <a:latin typeface="Calibri" pitchFamily="34" charset="0"/>
              </a:rPr>
              <a:t>: </a:t>
            </a:r>
            <a:r>
              <a:rPr lang="en-IN" sz="3600" dirty="0">
                <a:solidFill>
                  <a:prstClr val="white"/>
                </a:solidFill>
                <a:latin typeface="Calibri" pitchFamily="34" charset="0"/>
              </a:rPr>
              <a:t>it is the region where the dentin and cementum are united. It is a histological landmark and cannot be located clinically or radiographically</a:t>
            </a:r>
            <a:r>
              <a:rPr lang="en-IN" sz="3600" dirty="0" smtClean="0">
                <a:solidFill>
                  <a:prstClr val="white"/>
                </a:solidFill>
                <a:latin typeface="Calibri" pitchFamily="34" charset="0"/>
              </a:rPr>
              <a:t>. The </a:t>
            </a:r>
            <a:r>
              <a:rPr lang="en-IN" sz="3600" dirty="0">
                <a:solidFill>
                  <a:prstClr val="white"/>
                </a:solidFill>
                <a:latin typeface="Calibri" pitchFamily="34" charset="0"/>
              </a:rPr>
              <a:t>CDJ does not </a:t>
            </a:r>
            <a:r>
              <a:rPr lang="en-IN" sz="3600" dirty="0" smtClean="0">
                <a:solidFill>
                  <a:prstClr val="white"/>
                </a:solidFill>
                <a:latin typeface="Calibri" pitchFamily="34" charset="0"/>
              </a:rPr>
              <a:t>always </a:t>
            </a:r>
            <a:r>
              <a:rPr lang="en-IN" sz="3600" dirty="0">
                <a:solidFill>
                  <a:prstClr val="white"/>
                </a:solidFill>
                <a:latin typeface="Calibri" pitchFamily="34" charset="0"/>
              </a:rPr>
              <a:t>coincide with apical constriction and is located 0.5 -3mmshort of anatomic apex</a:t>
            </a:r>
          </a:p>
          <a:p>
            <a:endParaRPr lang="en-IN" dirty="0"/>
          </a:p>
        </p:txBody>
      </p:sp>
    </p:spTree>
    <p:extLst>
      <p:ext uri="{BB962C8B-B14F-4D97-AF65-F5344CB8AC3E}">
        <p14:creationId xmlns:p14="http://schemas.microsoft.com/office/powerpoint/2010/main" xmlns="" val="157805187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599090"/>
            <a:ext cx="10353762" cy="5192110"/>
          </a:xfrm>
        </p:spPr>
        <p:txBody>
          <a:bodyPr>
            <a:normAutofit fontScale="85000" lnSpcReduction="20000"/>
          </a:bodyPr>
          <a:lstStyle/>
          <a:p>
            <a:pPr algn="justLow">
              <a:spcBef>
                <a:spcPts val="0"/>
              </a:spcBef>
              <a:defRPr/>
            </a:pPr>
            <a:r>
              <a:rPr lang="en-US" sz="2400" b="1" dirty="0" smtClean="0">
                <a:ln w="1905"/>
                <a:effectLst>
                  <a:innerShdw blurRad="69850" dist="43180" dir="5400000">
                    <a:srgbClr val="000000">
                      <a:alpha val="65000"/>
                    </a:srgbClr>
                  </a:innerShdw>
                </a:effectLst>
              </a:rPr>
              <a:t>11</a:t>
            </a:r>
            <a:r>
              <a:rPr lang="en-US" sz="4000" b="1" dirty="0" smtClean="0">
                <a:ln w="1905"/>
                <a:effectLst>
                  <a:innerShdw blurRad="69850" dist="43180" dir="5400000">
                    <a:srgbClr val="000000">
                      <a:alpha val="65000"/>
                    </a:srgbClr>
                  </a:innerShdw>
                </a:effectLst>
                <a:latin typeface="Calibri" pitchFamily="34" charset="0"/>
              </a:rPr>
              <a:t>. 	Record this final working length and the coronal point of reference on the patient’s record.</a:t>
            </a:r>
          </a:p>
          <a:p>
            <a:pPr algn="justLow">
              <a:spcBef>
                <a:spcPts val="0"/>
              </a:spcBef>
              <a:defRPr/>
            </a:pPr>
            <a:endParaRPr lang="en-US" sz="4000" b="1" dirty="0" smtClean="0">
              <a:ln w="1905"/>
              <a:effectLst>
                <a:innerShdw blurRad="69850" dist="43180" dir="5400000">
                  <a:srgbClr val="000000">
                    <a:alpha val="65000"/>
                  </a:srgbClr>
                </a:innerShdw>
              </a:effectLst>
              <a:latin typeface="Calibri" pitchFamily="34" charset="0"/>
            </a:endParaRPr>
          </a:p>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12.	 Once again, it is important to emphasize that the final working length may shorten by as much as 1 mm as a curved canal is straightened out by instrumentation. It is therefore recommended that the “length of the tooth” in a curved canal be reconfirmed after instrumentation is completed.</a:t>
            </a:r>
            <a:endParaRPr lang="ar-SA" sz="4000" b="1" dirty="0" smtClean="0">
              <a:ln w="1905"/>
              <a:effectLst>
                <a:innerShdw blurRad="69850" dist="43180" dir="5400000">
                  <a:srgbClr val="000000">
                    <a:alpha val="65000"/>
                  </a:srgbClr>
                </a:innerShdw>
              </a:effectLst>
              <a:latin typeface="Calibri" pitchFamily="34" charset="0"/>
            </a:endParaRPr>
          </a:p>
          <a:p>
            <a:endParaRPr lang="en-US" sz="4000" dirty="0">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081048" y="0"/>
            <a:ext cx="9144000"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66" y="304800"/>
            <a:ext cx="10353761" cy="1326321"/>
          </a:xfrm>
        </p:spPr>
        <p:txBody>
          <a:bodyPr/>
          <a:lstStyle/>
          <a:p>
            <a:r>
              <a:rPr lang="en-IN" dirty="0" smtClean="0">
                <a:solidFill>
                  <a:srgbClr val="FFFF00"/>
                </a:solidFill>
              </a:rPr>
              <a:t>SUMMARY AND CONCLUSION</a:t>
            </a:r>
            <a:endParaRPr lang="en-IN" dirty="0">
              <a:solidFill>
                <a:srgbClr val="FFFF00"/>
              </a:solidFill>
            </a:endParaRPr>
          </a:p>
        </p:txBody>
      </p:sp>
      <p:sp>
        <p:nvSpPr>
          <p:cNvPr id="3" name="Content Placeholder 2"/>
          <p:cNvSpPr>
            <a:spLocks noGrp="1"/>
          </p:cNvSpPr>
          <p:nvPr>
            <p:ph idx="1"/>
          </p:nvPr>
        </p:nvSpPr>
        <p:spPr>
          <a:xfrm>
            <a:off x="0" y="2096064"/>
            <a:ext cx="12192000" cy="4761936"/>
          </a:xfrm>
        </p:spPr>
        <p:txBody>
          <a:bodyPr>
            <a:normAutofit lnSpcReduction="10000"/>
          </a:bodyPr>
          <a:lstStyle/>
          <a:p>
            <a:pPr marL="342900" lvl="0" indent="-342900" fontAlgn="base">
              <a:lnSpc>
                <a:spcPct val="90000"/>
              </a:lnSpc>
              <a:spcBef>
                <a:spcPct val="20000"/>
              </a:spcBef>
              <a:spcAft>
                <a:spcPct val="0"/>
              </a:spcAft>
              <a:buFontTx/>
              <a:buChar char="•"/>
            </a:pPr>
            <a:r>
              <a:rPr lang="en-US" sz="2800" kern="0" dirty="0">
                <a:solidFill>
                  <a:srgbClr val="FFFFCC"/>
                </a:solidFill>
                <a:effectLst/>
                <a:latin typeface="Times New Roman"/>
              </a:rPr>
              <a:t>The </a:t>
            </a:r>
            <a:r>
              <a:rPr lang="en-US" sz="2800" b="1" kern="0" dirty="0" err="1">
                <a:solidFill>
                  <a:srgbClr val="FF0000"/>
                </a:solidFill>
                <a:effectLst/>
                <a:latin typeface="Times New Roman"/>
              </a:rPr>
              <a:t>cementodentinal</a:t>
            </a:r>
            <a:r>
              <a:rPr lang="en-US" sz="2800" b="1" kern="0" dirty="0">
                <a:solidFill>
                  <a:srgbClr val="FF0000"/>
                </a:solidFill>
                <a:effectLst/>
                <a:latin typeface="Times New Roman"/>
              </a:rPr>
              <a:t> junction</a:t>
            </a:r>
            <a:r>
              <a:rPr lang="en-US" sz="2800" kern="0" dirty="0">
                <a:solidFill>
                  <a:srgbClr val="FF0000"/>
                </a:solidFill>
                <a:effectLst/>
                <a:latin typeface="Times New Roman"/>
              </a:rPr>
              <a:t> </a:t>
            </a:r>
            <a:r>
              <a:rPr lang="en-US" sz="2800" kern="0" dirty="0">
                <a:solidFill>
                  <a:srgbClr val="FFFFCC"/>
                </a:solidFill>
                <a:effectLst/>
                <a:latin typeface="Times New Roman"/>
              </a:rPr>
              <a:t>or minor diameter is a practical and anatomic termination point for the preparation and </a:t>
            </a:r>
            <a:r>
              <a:rPr lang="en-US" sz="2800" kern="0" dirty="0" err="1">
                <a:solidFill>
                  <a:srgbClr val="FFFFCC"/>
                </a:solidFill>
                <a:effectLst/>
                <a:latin typeface="Times New Roman"/>
              </a:rPr>
              <a:t>obturation</a:t>
            </a:r>
            <a:r>
              <a:rPr lang="en-US" sz="2800" kern="0" dirty="0">
                <a:solidFill>
                  <a:srgbClr val="FFFFCC"/>
                </a:solidFill>
                <a:effectLst/>
                <a:latin typeface="Times New Roman"/>
              </a:rPr>
              <a:t> of the root canal – and this cannot be determined </a:t>
            </a:r>
            <a:r>
              <a:rPr lang="en-US" sz="2800" kern="0" dirty="0" err="1">
                <a:solidFill>
                  <a:srgbClr val="FFFFCC"/>
                </a:solidFill>
                <a:effectLst/>
                <a:latin typeface="Times New Roman"/>
              </a:rPr>
              <a:t>radiographicaly</a:t>
            </a:r>
            <a:r>
              <a:rPr lang="en-US" sz="2800" kern="0" dirty="0" smtClean="0">
                <a:solidFill>
                  <a:srgbClr val="FFFFCC"/>
                </a:solidFill>
                <a:effectLst/>
                <a:latin typeface="Times New Roman"/>
              </a:rPr>
              <a:t>.</a:t>
            </a:r>
          </a:p>
          <a:p>
            <a:pPr marL="342900" lvl="0" indent="-342900" fontAlgn="base">
              <a:lnSpc>
                <a:spcPct val="90000"/>
              </a:lnSpc>
              <a:spcBef>
                <a:spcPct val="20000"/>
              </a:spcBef>
              <a:spcAft>
                <a:spcPct val="0"/>
              </a:spcAft>
              <a:buFontTx/>
              <a:buChar char="•"/>
            </a:pPr>
            <a:endParaRPr lang="en-US" sz="2800" kern="0" dirty="0">
              <a:solidFill>
                <a:srgbClr val="FFFFCC"/>
              </a:solidFill>
              <a:effectLst/>
              <a:latin typeface="Times New Roman"/>
            </a:endParaRPr>
          </a:p>
          <a:p>
            <a:pPr marL="342900" lvl="0" indent="-342900" fontAlgn="base">
              <a:lnSpc>
                <a:spcPct val="90000"/>
              </a:lnSpc>
              <a:spcBef>
                <a:spcPct val="20000"/>
              </a:spcBef>
              <a:spcAft>
                <a:spcPct val="0"/>
              </a:spcAft>
              <a:buFontTx/>
              <a:buChar char="•"/>
            </a:pPr>
            <a:r>
              <a:rPr lang="en-US" sz="2800" kern="0" dirty="0">
                <a:solidFill>
                  <a:srgbClr val="FFFFCC"/>
                </a:solidFill>
                <a:effectLst/>
                <a:latin typeface="Times New Roman"/>
              </a:rPr>
              <a:t>Modern apex locators can determine this position with accuracies greater than 90% but with some limitations</a:t>
            </a:r>
            <a:r>
              <a:rPr lang="en-US" sz="2800" kern="0" dirty="0" smtClean="0">
                <a:solidFill>
                  <a:srgbClr val="FFFFCC"/>
                </a:solidFill>
                <a:effectLst/>
                <a:latin typeface="Times New Roman"/>
              </a:rPr>
              <a:t>.</a:t>
            </a:r>
          </a:p>
          <a:p>
            <a:pPr marL="342900" lvl="0" indent="-342900" fontAlgn="base">
              <a:lnSpc>
                <a:spcPct val="90000"/>
              </a:lnSpc>
              <a:spcBef>
                <a:spcPct val="20000"/>
              </a:spcBef>
              <a:spcAft>
                <a:spcPct val="0"/>
              </a:spcAft>
              <a:buFontTx/>
              <a:buChar char="•"/>
            </a:pPr>
            <a:endParaRPr lang="en-US" sz="2800" kern="0" dirty="0">
              <a:solidFill>
                <a:srgbClr val="FFFFCC"/>
              </a:solidFill>
              <a:effectLst/>
              <a:latin typeface="Times New Roman"/>
            </a:endParaRPr>
          </a:p>
          <a:p>
            <a:pPr marL="342900" lvl="0" indent="-342900" fontAlgn="base">
              <a:lnSpc>
                <a:spcPct val="90000"/>
              </a:lnSpc>
              <a:spcBef>
                <a:spcPct val="20000"/>
              </a:spcBef>
              <a:spcAft>
                <a:spcPct val="0"/>
              </a:spcAft>
              <a:buFontTx/>
              <a:buChar char="•"/>
            </a:pPr>
            <a:r>
              <a:rPr lang="en-US" sz="2800" kern="0" dirty="0">
                <a:solidFill>
                  <a:srgbClr val="FFFFCC"/>
                </a:solidFill>
                <a:effectLst/>
                <a:latin typeface="Times New Roman"/>
              </a:rPr>
              <a:t>No individual method is truly satisfactory in determining endodontic working length</a:t>
            </a:r>
            <a:r>
              <a:rPr lang="en-US" sz="2800" kern="0" dirty="0" smtClean="0">
                <a:solidFill>
                  <a:srgbClr val="FFFFCC"/>
                </a:solidFill>
                <a:effectLst/>
                <a:latin typeface="Times New Roman"/>
              </a:rPr>
              <a:t>.</a:t>
            </a:r>
          </a:p>
          <a:p>
            <a:pPr marL="342900" lvl="0" indent="-342900" fontAlgn="base">
              <a:lnSpc>
                <a:spcPct val="90000"/>
              </a:lnSpc>
              <a:spcBef>
                <a:spcPct val="20000"/>
              </a:spcBef>
              <a:spcAft>
                <a:spcPct val="0"/>
              </a:spcAft>
              <a:buFontTx/>
              <a:buChar char="•"/>
            </a:pPr>
            <a:endParaRPr lang="en-US" sz="2800" kern="0" dirty="0">
              <a:solidFill>
                <a:srgbClr val="FFFFCC"/>
              </a:solidFill>
              <a:effectLst/>
              <a:latin typeface="Times New Roman"/>
            </a:endParaRPr>
          </a:p>
          <a:p>
            <a:pPr marL="342900" lvl="0" indent="-342900" fontAlgn="base">
              <a:lnSpc>
                <a:spcPct val="90000"/>
              </a:lnSpc>
              <a:spcBef>
                <a:spcPct val="20000"/>
              </a:spcBef>
              <a:spcAft>
                <a:spcPct val="0"/>
              </a:spcAft>
              <a:buFontTx/>
              <a:buChar char="•"/>
            </a:pPr>
            <a:r>
              <a:rPr lang="en-US" sz="2800" kern="0" dirty="0">
                <a:solidFill>
                  <a:srgbClr val="FFFFCC"/>
                </a:solidFill>
                <a:effectLst/>
                <a:latin typeface="Times New Roman"/>
              </a:rPr>
              <a:t>Therefore, combination of methods should be used to assess the accurate working length determination</a:t>
            </a:r>
          </a:p>
          <a:p>
            <a:endParaRPr lang="en-IN" dirty="0"/>
          </a:p>
        </p:txBody>
      </p:sp>
    </p:spTree>
    <p:extLst>
      <p:ext uri="{BB962C8B-B14F-4D97-AF65-F5344CB8AC3E}">
        <p14:creationId xmlns:p14="http://schemas.microsoft.com/office/powerpoint/2010/main" xmlns="" val="98977851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48" y="2438400"/>
            <a:ext cx="10353761" cy="1326321"/>
          </a:xfrm>
        </p:spPr>
        <p:txBody>
          <a:bodyPr/>
          <a:lstStyle/>
          <a:p>
            <a:r>
              <a:rPr lang="en-IN" dirty="0" smtClean="0"/>
              <a:t>Thank you</a:t>
            </a:r>
            <a:endParaRPr lang="en-IN" dirty="0"/>
          </a:p>
        </p:txBody>
      </p:sp>
      <p:sp>
        <p:nvSpPr>
          <p:cNvPr id="3" name="Content Placeholder 2"/>
          <p:cNvSpPr>
            <a:spLocks noGrp="1"/>
          </p:cNvSpPr>
          <p:nvPr>
            <p:ph idx="1"/>
          </p:nvPr>
        </p:nvSpPr>
        <p:spPr/>
        <p:txBody>
          <a:bodyPr/>
          <a:lstStyle/>
          <a:p>
            <a:r>
              <a:rPr lang="en-IN" smtClean="0"/>
              <a:t>     </a:t>
            </a:r>
            <a:endParaRPr lang="en-IN" dirty="0"/>
          </a:p>
        </p:txBody>
      </p:sp>
    </p:spTree>
    <p:extLst>
      <p:ext uri="{BB962C8B-B14F-4D97-AF65-F5344CB8AC3E}">
        <p14:creationId xmlns:p14="http://schemas.microsoft.com/office/powerpoint/2010/main" xmlns="" val="406781963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3903" y="246743"/>
            <a:ext cx="7035925" cy="6313714"/>
          </a:xfrm>
          <a:prstGeom prst="rect">
            <a:avLst/>
          </a:prstGeom>
        </p:spPr>
      </p:pic>
    </p:spTree>
    <p:extLst>
      <p:ext uri="{BB962C8B-B14F-4D97-AF65-F5344CB8AC3E}">
        <p14:creationId xmlns:p14="http://schemas.microsoft.com/office/powerpoint/2010/main" xmlns="" val="392135025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08" y="507691"/>
            <a:ext cx="10353761" cy="1326321"/>
          </a:xfrm>
        </p:spPr>
        <p:txBody>
          <a:bodyPr/>
          <a:lstStyle/>
          <a:p>
            <a:r>
              <a:rPr lang="en-IN" dirty="0" smtClean="0">
                <a:solidFill>
                  <a:srgbClr val="92D050"/>
                </a:solidFill>
              </a:rPr>
              <a:t>METHODS OF WORKING LENGTH DETERMINATION</a:t>
            </a:r>
            <a:endParaRPr lang="en-IN" dirty="0">
              <a:solidFill>
                <a:srgbClr val="92D050"/>
              </a:solidFill>
            </a:endParaRPr>
          </a:p>
        </p:txBody>
      </p:sp>
      <p:sp>
        <p:nvSpPr>
          <p:cNvPr id="3" name="Content Placeholder 2"/>
          <p:cNvSpPr>
            <a:spLocks noGrp="1"/>
          </p:cNvSpPr>
          <p:nvPr>
            <p:ph sz="half" idx="1"/>
          </p:nvPr>
        </p:nvSpPr>
        <p:spPr>
          <a:xfrm>
            <a:off x="1178203" y="2006837"/>
            <a:ext cx="5106004" cy="3702881"/>
          </a:xfrm>
        </p:spPr>
        <p:txBody>
          <a:bodyPr/>
          <a:lstStyle/>
          <a:p>
            <a:pPr marL="0" indent="0">
              <a:buNone/>
            </a:pPr>
            <a:r>
              <a:rPr lang="en-IN" dirty="0" smtClean="0">
                <a:solidFill>
                  <a:srgbClr val="C00000"/>
                </a:solidFill>
              </a:rPr>
              <a:t>RADIOGRAPHICAL  METHOD</a:t>
            </a:r>
          </a:p>
          <a:p>
            <a:pPr marL="0" indent="0">
              <a:buNone/>
            </a:pPr>
            <a:r>
              <a:rPr lang="en-IN" dirty="0" smtClean="0"/>
              <a:t>1.Grossman’s formula</a:t>
            </a:r>
          </a:p>
          <a:p>
            <a:pPr marL="0" indent="0">
              <a:buNone/>
            </a:pPr>
            <a:r>
              <a:rPr lang="en-IN" dirty="0" smtClean="0"/>
              <a:t>2. Ingles method</a:t>
            </a:r>
          </a:p>
          <a:p>
            <a:pPr marL="0" indent="0">
              <a:buNone/>
            </a:pPr>
            <a:r>
              <a:rPr lang="en-IN" dirty="0" smtClean="0"/>
              <a:t>3.Weine’s method</a:t>
            </a:r>
          </a:p>
          <a:p>
            <a:pPr marL="0" indent="0">
              <a:buNone/>
            </a:pPr>
            <a:r>
              <a:rPr lang="en-IN" dirty="0" smtClean="0"/>
              <a:t>4.Radiovisiography</a:t>
            </a:r>
          </a:p>
          <a:p>
            <a:pPr marL="0" indent="0">
              <a:buNone/>
            </a:pPr>
            <a:r>
              <a:rPr lang="en-IN" dirty="0" smtClean="0"/>
              <a:t>5.Xeroradiography</a:t>
            </a:r>
            <a:endParaRPr lang="en-IN" dirty="0"/>
          </a:p>
        </p:txBody>
      </p:sp>
      <p:sp>
        <p:nvSpPr>
          <p:cNvPr id="4" name="Content Placeholder 3"/>
          <p:cNvSpPr>
            <a:spLocks noGrp="1"/>
          </p:cNvSpPr>
          <p:nvPr>
            <p:ph sz="half" idx="2"/>
          </p:nvPr>
        </p:nvSpPr>
        <p:spPr>
          <a:xfrm>
            <a:off x="6828619" y="2006837"/>
            <a:ext cx="5094154" cy="3702881"/>
          </a:xfrm>
        </p:spPr>
        <p:txBody>
          <a:bodyPr/>
          <a:lstStyle/>
          <a:p>
            <a:pPr marL="0" indent="0">
              <a:buNone/>
            </a:pPr>
            <a:r>
              <a:rPr lang="en-IN" dirty="0" smtClean="0">
                <a:solidFill>
                  <a:srgbClr val="FFFF00"/>
                </a:solidFill>
              </a:rPr>
              <a:t>NON RADIOGRAPHICAL METHOD</a:t>
            </a:r>
          </a:p>
          <a:p>
            <a:pPr marL="0" indent="0">
              <a:buNone/>
            </a:pPr>
            <a:r>
              <a:rPr lang="en-IN" dirty="0" smtClean="0"/>
              <a:t>1.Digital tactile sense</a:t>
            </a:r>
          </a:p>
          <a:p>
            <a:pPr marL="0" indent="0">
              <a:buNone/>
            </a:pPr>
            <a:r>
              <a:rPr lang="en-IN" dirty="0" smtClean="0"/>
              <a:t>2.Apical periodontal sensitivity</a:t>
            </a:r>
          </a:p>
          <a:p>
            <a:pPr marL="0" indent="0">
              <a:buNone/>
            </a:pPr>
            <a:r>
              <a:rPr lang="en-IN" dirty="0" smtClean="0"/>
              <a:t>3.Paper point method</a:t>
            </a:r>
          </a:p>
          <a:p>
            <a:pPr marL="0" indent="0">
              <a:buNone/>
            </a:pPr>
            <a:r>
              <a:rPr lang="en-IN" dirty="0" smtClean="0"/>
              <a:t>4.Electonic apex locator</a:t>
            </a:r>
          </a:p>
        </p:txBody>
      </p:sp>
    </p:spTree>
    <p:extLst>
      <p:ext uri="{BB962C8B-B14F-4D97-AF65-F5344CB8AC3E}">
        <p14:creationId xmlns:p14="http://schemas.microsoft.com/office/powerpoint/2010/main" xmlns="" val="132241320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604" y="199293"/>
            <a:ext cx="11799042" cy="867508"/>
          </a:xfrm>
        </p:spPr>
        <p:txBody>
          <a:bodyPr>
            <a:normAutofit/>
          </a:bodyPr>
          <a:lstStyle/>
          <a:p>
            <a:r>
              <a:rPr lang="en-IN" dirty="0" smtClean="0">
                <a:solidFill>
                  <a:srgbClr val="FFFF00"/>
                </a:solidFill>
              </a:rPr>
              <a:t>Grossman’s method</a:t>
            </a:r>
            <a:endParaRPr lang="en-IN" dirty="0">
              <a:solidFill>
                <a:srgbClr val="FFFF00"/>
              </a:solidFill>
            </a:endParaRPr>
          </a:p>
        </p:txBody>
      </p:sp>
      <p:sp>
        <p:nvSpPr>
          <p:cNvPr id="3" name="Content Placeholder 2"/>
          <p:cNvSpPr>
            <a:spLocks noGrp="1"/>
          </p:cNvSpPr>
          <p:nvPr>
            <p:ph idx="1"/>
          </p:nvPr>
        </p:nvSpPr>
        <p:spPr>
          <a:xfrm>
            <a:off x="111604" y="1203528"/>
            <a:ext cx="11482520" cy="4081998"/>
          </a:xfrm>
        </p:spPr>
        <p:txBody>
          <a:bodyPr/>
          <a:lstStyle/>
          <a:p>
            <a:r>
              <a:rPr lang="en-US" dirty="0">
                <a:solidFill>
                  <a:srgbClr val="FF0000"/>
                </a:solidFill>
              </a:rPr>
              <a:t>CLT = KLI × ALT / ALI    </a:t>
            </a:r>
            <a:r>
              <a:rPr lang="en-US" dirty="0"/>
              <a:t>Where, CLT= correct length of the tooth</a:t>
            </a:r>
          </a:p>
          <a:p>
            <a:pPr algn="r">
              <a:buNone/>
            </a:pPr>
            <a:r>
              <a:rPr lang="en-US" dirty="0"/>
              <a:t>KLI= known length of the instrument in the tooth</a:t>
            </a:r>
          </a:p>
          <a:p>
            <a:pPr algn="r">
              <a:buNone/>
            </a:pPr>
            <a:r>
              <a:rPr lang="en-US" dirty="0"/>
              <a:t>ALT= apparent length of the tooth on radiograph</a:t>
            </a:r>
          </a:p>
          <a:p>
            <a:pPr algn="r">
              <a:buNone/>
            </a:pPr>
            <a:r>
              <a:rPr lang="en-US" dirty="0"/>
              <a:t>ALI= apparent length of the instrument on </a:t>
            </a:r>
            <a:r>
              <a:rPr lang="en-US" dirty="0" smtClean="0"/>
              <a:t>radiograph</a:t>
            </a:r>
            <a:endParaRPr lang="en-IN" dirty="0"/>
          </a:p>
        </p:txBody>
      </p:sp>
      <p:pic>
        <p:nvPicPr>
          <p:cNvPr id="5" name="Picture 4"/>
          <p:cNvPicPr>
            <a:picLocks noChangeAspect="1" noChangeArrowheads="1"/>
          </p:cNvPicPr>
          <p:nvPr/>
        </p:nvPicPr>
        <p:blipFill>
          <a:blip r:embed="rId2" cstate="print">
            <a:lum bright="-6000" contrast="24000"/>
          </a:blip>
          <a:srcRect/>
          <a:stretch>
            <a:fillRect/>
          </a:stretch>
        </p:blipFill>
        <p:spPr bwMode="auto">
          <a:xfrm>
            <a:off x="2157046" y="3421955"/>
            <a:ext cx="6339535" cy="1863571"/>
          </a:xfrm>
          <a:prstGeom prst="rect">
            <a:avLst/>
          </a:prstGeom>
          <a:noFill/>
          <a:ln w="9525">
            <a:noFill/>
            <a:miter lim="800000"/>
            <a:headEnd/>
            <a:tailEnd/>
          </a:ln>
        </p:spPr>
      </p:pic>
      <p:sp>
        <p:nvSpPr>
          <p:cNvPr id="6" name="Rectangle 5"/>
          <p:cNvSpPr/>
          <p:nvPr/>
        </p:nvSpPr>
        <p:spPr>
          <a:xfrm>
            <a:off x="222739" y="5604970"/>
            <a:ext cx="11875476" cy="1089529"/>
          </a:xfrm>
          <a:prstGeom prst="rect">
            <a:avLst/>
          </a:prstGeom>
        </p:spPr>
        <p:txBody>
          <a:bodyPr wrap="square">
            <a:spAutoFit/>
          </a:bodyPr>
          <a:lstStyle/>
          <a:p>
            <a:pPr marL="342900" lvl="0" indent="-342900" defTabSz="914400" fontAlgn="base">
              <a:lnSpc>
                <a:spcPct val="80000"/>
              </a:lnSpc>
              <a:spcBef>
                <a:spcPct val="20000"/>
              </a:spcBef>
              <a:spcAft>
                <a:spcPct val="0"/>
              </a:spcAft>
              <a:defRPr/>
            </a:pPr>
            <a:r>
              <a:rPr lang="en-US" kern="0">
                <a:solidFill>
                  <a:srgbClr val="FFFFCC"/>
                </a:solidFill>
                <a:latin typeface="Times New Roman"/>
              </a:rPr>
              <a:t>A,The length of the tooth is measured on the diagnostic radiograph (schematic view). </a:t>
            </a:r>
          </a:p>
          <a:p>
            <a:pPr marL="342900" lvl="0" indent="-342900" defTabSz="914400" fontAlgn="base">
              <a:lnSpc>
                <a:spcPct val="80000"/>
              </a:lnSpc>
              <a:spcBef>
                <a:spcPct val="20000"/>
              </a:spcBef>
              <a:spcAft>
                <a:spcPct val="0"/>
              </a:spcAft>
              <a:defRPr/>
            </a:pPr>
            <a:r>
              <a:rPr lang="en-US" i="1" kern="0">
                <a:solidFill>
                  <a:srgbClr val="FFFFCC"/>
                </a:solidFill>
                <a:latin typeface="Times New Roman"/>
              </a:rPr>
              <a:t>B, </a:t>
            </a:r>
            <a:r>
              <a:rPr lang="en-US" kern="0">
                <a:solidFill>
                  <a:srgbClr val="FFFFCC"/>
                </a:solidFill>
                <a:latin typeface="Times New Roman"/>
              </a:rPr>
              <a:t>This measurement is transferred to a diagnostic instrument prepared with a silicone stop, the instrument is placed in the root canal, and a radiograph is made. </a:t>
            </a:r>
          </a:p>
          <a:p>
            <a:pPr marL="342900" lvl="0" indent="-342900" defTabSz="914400" fontAlgn="base">
              <a:lnSpc>
                <a:spcPct val="80000"/>
              </a:lnSpc>
              <a:spcBef>
                <a:spcPct val="20000"/>
              </a:spcBef>
              <a:spcAft>
                <a:spcPct val="0"/>
              </a:spcAft>
              <a:defRPr/>
            </a:pPr>
            <a:r>
              <a:rPr lang="en-US" kern="0">
                <a:solidFill>
                  <a:srgbClr val="FFFFCC"/>
                </a:solidFill>
                <a:latin typeface="Times New Roman"/>
              </a:rPr>
              <a:t>C and </a:t>
            </a:r>
            <a:r>
              <a:rPr lang="en-US" i="1" kern="0">
                <a:solidFill>
                  <a:srgbClr val="FFFFCC"/>
                </a:solidFill>
                <a:latin typeface="Times New Roman"/>
              </a:rPr>
              <a:t>D, </a:t>
            </a:r>
            <a:r>
              <a:rPr lang="en-US" kern="0">
                <a:solidFill>
                  <a:srgbClr val="FFFFCC"/>
                </a:solidFill>
                <a:latin typeface="Times New Roman"/>
              </a:rPr>
              <a:t>The root canal and working lengths are determined from the radiograph.</a:t>
            </a:r>
            <a:endParaRPr lang="en-US" kern="0" dirty="0">
              <a:solidFill>
                <a:srgbClr val="FFFFCC"/>
              </a:solidFill>
              <a:latin typeface="Times New Roman"/>
            </a:endParaRPr>
          </a:p>
        </p:txBody>
      </p:sp>
    </p:spTree>
    <p:extLst>
      <p:ext uri="{BB962C8B-B14F-4D97-AF65-F5344CB8AC3E}">
        <p14:creationId xmlns:p14="http://schemas.microsoft.com/office/powerpoint/2010/main" xmlns="" val="277028664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http://image.slidesharecdn.com/cleaningandshapingtherootcanalsystem-120111231423-phpapp02/95/cleaning-and-shaping-the-root-canal-system-21-728.jpg?cb=1326346078"/>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45143"/>
            <a:ext cx="12191999" cy="6595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225515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64" y="0"/>
            <a:ext cx="10353761" cy="1326321"/>
          </a:xfrm>
        </p:spPr>
        <p:txBody>
          <a:bodyPr/>
          <a:lstStyle/>
          <a:p>
            <a:r>
              <a:rPr lang="en-IN" dirty="0" smtClean="0">
                <a:solidFill>
                  <a:srgbClr val="FFFF00"/>
                </a:solidFill>
              </a:rPr>
              <a:t>Ingle’s method</a:t>
            </a:r>
            <a:endParaRPr lang="en-IN" dirty="0">
              <a:solidFill>
                <a:srgbClr val="FFFF00"/>
              </a:solidFill>
            </a:endParaRPr>
          </a:p>
        </p:txBody>
      </p:sp>
      <p:sp>
        <p:nvSpPr>
          <p:cNvPr id="3" name="Content Placeholder 2"/>
          <p:cNvSpPr>
            <a:spLocks noGrp="1"/>
          </p:cNvSpPr>
          <p:nvPr>
            <p:ph idx="1"/>
          </p:nvPr>
        </p:nvSpPr>
        <p:spPr>
          <a:xfrm>
            <a:off x="913795" y="1113692"/>
            <a:ext cx="10574820" cy="5134708"/>
          </a:xfrm>
        </p:spPr>
        <p:txBody>
          <a:bodyPr>
            <a:normAutofit/>
          </a:bodyPr>
          <a:lstStyle/>
          <a:p>
            <a:r>
              <a:rPr lang="en-IN" sz="2400" dirty="0" smtClean="0"/>
              <a:t>Tooth  length is measured in the pre operative radiograph</a:t>
            </a:r>
          </a:p>
          <a:p>
            <a:endParaRPr lang="en-IN" sz="2400" dirty="0"/>
          </a:p>
          <a:p>
            <a:endParaRPr lang="en-IN" sz="2400" dirty="0" smtClean="0"/>
          </a:p>
          <a:p>
            <a:endParaRPr lang="en-IN" sz="2400" dirty="0" smtClean="0"/>
          </a:p>
          <a:p>
            <a:endParaRPr lang="en-IN" sz="2400" dirty="0" smtClean="0"/>
          </a:p>
          <a:p>
            <a:r>
              <a:rPr lang="en-IN" sz="2400" dirty="0" smtClean="0">
                <a:solidFill>
                  <a:srgbClr val="FF0000"/>
                </a:solidFill>
              </a:rPr>
              <a:t>1 mm “safety allowance” </a:t>
            </a:r>
            <a:r>
              <a:rPr lang="en-IN" sz="2400" dirty="0" smtClean="0"/>
              <a:t>is subtracted for possible image distortion</a:t>
            </a:r>
          </a:p>
          <a:p>
            <a:endParaRPr lang="en-IN" sz="2400" dirty="0"/>
          </a:p>
          <a:p>
            <a:endParaRPr lang="en-IN" dirty="0" smtClean="0"/>
          </a:p>
          <a:p>
            <a:endParaRPr lang="en-IN" dirty="0" smtClean="0"/>
          </a:p>
        </p:txBody>
      </p:sp>
      <p:pic>
        <p:nvPicPr>
          <p:cNvPr id="4" name="Picture 3" descr="10-58"/>
          <p:cNvPicPr>
            <a:picLocks noChangeAspect="1" noChangeArrowheads="1"/>
          </p:cNvPicPr>
          <p:nvPr/>
        </p:nvPicPr>
        <p:blipFill>
          <a:blip r:embed="rId2" cstate="print"/>
          <a:srcRect/>
          <a:stretch>
            <a:fillRect/>
          </a:stretch>
        </p:blipFill>
        <p:spPr bwMode="auto">
          <a:xfrm>
            <a:off x="4049486" y="1859027"/>
            <a:ext cx="3190956" cy="2023039"/>
          </a:xfrm>
          <a:prstGeom prst="rect">
            <a:avLst/>
          </a:prstGeom>
          <a:noFill/>
          <a:ln w="9525">
            <a:noFill/>
            <a:miter lim="800000"/>
            <a:headEnd/>
            <a:tailEnd/>
          </a:ln>
        </p:spPr>
      </p:pic>
      <p:pic>
        <p:nvPicPr>
          <p:cNvPr id="5" name="Picture 4" descr="10-58b"/>
          <p:cNvPicPr>
            <a:picLocks noChangeAspect="1" noChangeArrowheads="1"/>
          </p:cNvPicPr>
          <p:nvPr/>
        </p:nvPicPr>
        <p:blipFill>
          <a:blip r:embed="rId3" cstate="print"/>
          <a:srcRect/>
          <a:stretch>
            <a:fillRect/>
          </a:stretch>
        </p:blipFill>
        <p:spPr bwMode="auto">
          <a:xfrm>
            <a:off x="3276564" y="4611762"/>
            <a:ext cx="5849282" cy="1879870"/>
          </a:xfrm>
          <a:prstGeom prst="rect">
            <a:avLst/>
          </a:prstGeom>
          <a:noFill/>
          <a:ln w="9525">
            <a:noFill/>
            <a:miter lim="800000"/>
            <a:headEnd/>
            <a:tailEnd/>
          </a:ln>
        </p:spPr>
      </p:pic>
    </p:spTree>
    <p:extLst>
      <p:ext uri="{BB962C8B-B14F-4D97-AF65-F5344CB8AC3E}">
        <p14:creationId xmlns:p14="http://schemas.microsoft.com/office/powerpoint/2010/main" xmlns="" val="220973562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
  <TotalTime>569</TotalTime>
  <Words>2073</Words>
  <Application>Microsoft Office PowerPoint</Application>
  <PresentationFormat>Custom</PresentationFormat>
  <Paragraphs>212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Damask</vt:lpstr>
      <vt:lpstr>Working length determination</vt:lpstr>
      <vt:lpstr>WORKING LENGTH</vt:lpstr>
      <vt:lpstr>Anatomical considerations</vt:lpstr>
      <vt:lpstr>Slide 4</vt:lpstr>
      <vt:lpstr>Slide 5</vt:lpstr>
      <vt:lpstr>METHODS OF WORKING LENGTH DETERMINATION</vt:lpstr>
      <vt:lpstr>Grossman’s method</vt:lpstr>
      <vt:lpstr>Slide 8</vt:lpstr>
      <vt:lpstr>Ingle’s method</vt:lpstr>
      <vt:lpstr>Slide 10</vt:lpstr>
      <vt:lpstr>Weine’s modification</vt:lpstr>
      <vt:lpstr>Electronic method of determining working length: electronic apex locators</vt:lpstr>
      <vt:lpstr>Classification of apex locators</vt:lpstr>
      <vt:lpstr>First generation apex locator</vt:lpstr>
      <vt:lpstr>Second generation apex locator</vt:lpstr>
      <vt:lpstr>Third generation apex locator</vt:lpstr>
      <vt:lpstr>MULTIPLE FREQUENCYAPEX LOCATORS</vt:lpstr>
      <vt:lpstr>New advancement electronic apex locators</vt:lpstr>
      <vt:lpstr>Advantages of apex locator</vt:lpstr>
      <vt:lpstr>Disadvantages OF APEX LOCATORS</vt:lpstr>
      <vt:lpstr>xeroradiography</vt:lpstr>
      <vt:lpstr>Digital tactile sense</vt:lpstr>
      <vt:lpstr> Apical periodontal sensitivity</vt:lpstr>
      <vt:lpstr>Paper point method</vt:lpstr>
      <vt:lpstr>REFERENCE POINT </vt:lpstr>
      <vt:lpstr>SELECTION</vt:lpstr>
      <vt:lpstr>STABILITY</vt:lpstr>
      <vt:lpstr>Slide 28</vt:lpstr>
      <vt:lpstr>Determination of Working Length by Radiographic Methods </vt:lpstr>
      <vt:lpstr>ESTIMATED WORKING LENGTH</vt:lpstr>
      <vt:lpstr>Slide 31</vt:lpstr>
      <vt:lpstr>Slide 32</vt:lpstr>
      <vt:lpstr>Slide 33</vt:lpstr>
      <vt:lpstr>Slide 34</vt:lpstr>
      <vt:lpstr>Slide 35</vt:lpstr>
      <vt:lpstr>Slide 36</vt:lpstr>
      <vt:lpstr>Slide 37</vt:lpstr>
      <vt:lpstr>Slide 38</vt:lpstr>
      <vt:lpstr>Slide 39</vt:lpstr>
      <vt:lpstr>Slide 40</vt:lpstr>
      <vt:lpstr>Slide 41</vt:lpstr>
      <vt:lpstr>SUMMARY AND 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length determination</dc:title>
  <dc:creator>sanghmitra suman</dc:creator>
  <cp:lastModifiedBy>SONY</cp:lastModifiedBy>
  <cp:revision>44</cp:revision>
  <dcterms:created xsi:type="dcterms:W3CDTF">2014-11-19T13:45:25Z</dcterms:created>
  <dcterms:modified xsi:type="dcterms:W3CDTF">2015-02-12T08:20:20Z</dcterms:modified>
</cp:coreProperties>
</file>