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5" r:id="rId7"/>
    <p:sldId id="266" r:id="rId8"/>
    <p:sldId id="264" r:id="rId9"/>
    <p:sldId id="267" r:id="rId10"/>
    <p:sldId id="268" r:id="rId11"/>
    <p:sldId id="270" r:id="rId12"/>
    <p:sldId id="271" r:id="rId13"/>
    <p:sldId id="276" r:id="rId14"/>
    <p:sldId id="277" r:id="rId15"/>
    <p:sldId id="278" r:id="rId16"/>
    <p:sldId id="279" r:id="rId17"/>
    <p:sldId id="280" r:id="rId18"/>
    <p:sldId id="281" r:id="rId19"/>
    <p:sldId id="284" r:id="rId20"/>
    <p:sldId id="282" r:id="rId21"/>
    <p:sldId id="283" r:id="rId22"/>
    <p:sldId id="286" r:id="rId23"/>
    <p:sldId id="287" r:id="rId24"/>
    <p:sldId id="288" r:id="rId25"/>
    <p:sldId id="289" r:id="rId26"/>
    <p:sldId id="290"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40" autoAdjust="0"/>
  </p:normalViewPr>
  <p:slideViewPr>
    <p:cSldViewPr>
      <p:cViewPr varScale="1">
        <p:scale>
          <a:sx n="69" d="100"/>
          <a:sy n="69" d="100"/>
        </p:scale>
        <p:origin x="-540" y="-102"/>
      </p:cViewPr>
      <p:guideLst>
        <p:guide orient="horz" pos="2160"/>
        <p:guide pos="2880"/>
      </p:guideLst>
    </p:cSldViewPr>
  </p:slideViewPr>
  <p:outlineViewPr>
    <p:cViewPr>
      <p:scale>
        <a:sx n="33" d="100"/>
        <a:sy n="33" d="100"/>
      </p:scale>
      <p:origin x="0" y="38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Newer concepts in classification of carious lesions</a:t>
            </a:r>
            <a:endParaRPr lang="en-IN" dirty="0"/>
          </a:p>
        </p:txBody>
      </p:sp>
      <p:sp>
        <p:nvSpPr>
          <p:cNvPr id="3" name="Subtitle 2"/>
          <p:cNvSpPr>
            <a:spLocks noGrp="1"/>
          </p:cNvSpPr>
          <p:nvPr>
            <p:ph type="subTitle" idx="1"/>
          </p:nvPr>
        </p:nvSpPr>
        <p:spPr/>
        <p:txBody>
          <a:bodyPr/>
          <a:lstStyle/>
          <a:p>
            <a:r>
              <a:rPr lang="en-US" sz="4000" dirty="0" smtClean="0"/>
              <a:t>Dr. Rhythm</a:t>
            </a:r>
          </a:p>
          <a:p>
            <a:r>
              <a:rPr lang="en-US" sz="4000" dirty="0" smtClean="0"/>
              <a:t>Assistant Professor</a:t>
            </a:r>
          </a:p>
          <a:p>
            <a:endParaRPr lang="en-IN" dirty="0"/>
          </a:p>
        </p:txBody>
      </p:sp>
      <p:pic>
        <p:nvPicPr>
          <p:cNvPr id="1026" name="Picture 2"/>
          <p:cNvPicPr>
            <a:picLocks noChangeAspect="1" noChangeArrowheads="1"/>
          </p:cNvPicPr>
          <p:nvPr/>
        </p:nvPicPr>
        <p:blipFill>
          <a:blip r:embed="rId2"/>
          <a:srcRect/>
          <a:stretch>
            <a:fillRect/>
          </a:stretch>
        </p:blipFill>
        <p:spPr bwMode="auto">
          <a:xfrm>
            <a:off x="6787333" y="4267200"/>
            <a:ext cx="1823267" cy="220980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Black’s criterion</a:t>
            </a:r>
            <a:endParaRPr lang="en-IN" dirty="0"/>
          </a:p>
        </p:txBody>
      </p:sp>
      <p:sp>
        <p:nvSpPr>
          <p:cNvPr id="3" name="Content Placeholder 2"/>
          <p:cNvSpPr>
            <a:spLocks noGrp="1"/>
          </p:cNvSpPr>
          <p:nvPr>
            <p:ph idx="1"/>
          </p:nvPr>
        </p:nvSpPr>
        <p:spPr>
          <a:xfrm>
            <a:off x="457200" y="1371600"/>
            <a:ext cx="8229600" cy="4525963"/>
          </a:xfrm>
        </p:spPr>
        <p:txBody>
          <a:bodyPr/>
          <a:lstStyle/>
          <a:p>
            <a:pPr>
              <a:buNone/>
            </a:pPr>
            <a:endParaRPr lang="en-IN" dirty="0" smtClean="0"/>
          </a:p>
          <a:p>
            <a:pPr>
              <a:buNone/>
            </a:pPr>
            <a:r>
              <a:rPr lang="en-IN" dirty="0" smtClean="0"/>
              <a:t>1) To remove tooth structure to gain access </a:t>
            </a:r>
            <a:r>
              <a:rPr lang="en-IN" dirty="0" err="1" smtClean="0"/>
              <a:t>andvisibility</a:t>
            </a:r>
            <a:endParaRPr lang="en-IN" dirty="0" smtClean="0"/>
          </a:p>
          <a:p>
            <a:pPr>
              <a:buNone/>
            </a:pPr>
            <a:r>
              <a:rPr lang="en-IN" dirty="0" smtClean="0"/>
              <a:t>2) To remove all traces of affected dentine from the floor of the cavity</a:t>
            </a:r>
          </a:p>
          <a:p>
            <a:pPr>
              <a:buNone/>
            </a:pPr>
            <a:r>
              <a:rPr lang="en-IN" dirty="0" smtClean="0"/>
              <a:t>3) To make room for the insertion of the restorative material itself</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sp>
        <p:nvSpPr>
          <p:cNvPr id="6" name="Content Placeholder 5"/>
          <p:cNvSpPr>
            <a:spLocks noGrp="1"/>
          </p:cNvSpPr>
          <p:nvPr>
            <p:ph idx="1"/>
          </p:nvPr>
        </p:nvSpPr>
        <p:spPr/>
        <p:txBody>
          <a:bodyPr>
            <a:normAutofit/>
          </a:bodyPr>
          <a:lstStyle/>
          <a:p>
            <a:r>
              <a:rPr lang="en-IN" sz="3600" dirty="0" smtClean="0">
                <a:latin typeface="Times New Roman" pitchFamily="18" charset="0"/>
                <a:cs typeface="Times New Roman" pitchFamily="18" charset="0"/>
              </a:rPr>
              <a:t>4) To provide a mechanical interlocking retentive designs, and</a:t>
            </a:r>
          </a:p>
          <a:p>
            <a:pPr>
              <a:buNone/>
            </a:pPr>
            <a:r>
              <a:rPr lang="en-IN" sz="3600" dirty="0" smtClean="0">
                <a:latin typeface="Times New Roman" pitchFamily="18" charset="0"/>
                <a:cs typeface="Times New Roman" pitchFamily="18" charset="0"/>
              </a:rPr>
              <a:t>    5) To extend the cavity to ‘self cleansing’ areas to avoid recurrent caries.</a:t>
            </a:r>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Classification (Mount &amp; Hume, 1998)</a:t>
            </a:r>
            <a:br>
              <a:rPr lang="en-IN" b="1" dirty="0" smtClean="0"/>
            </a:br>
            <a:endParaRPr lang="en-IN"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IN" dirty="0" smtClean="0"/>
              <a:t>                                                Size</a:t>
            </a:r>
          </a:p>
          <a:p>
            <a:pPr>
              <a:buNone/>
            </a:pPr>
            <a:r>
              <a:rPr lang="en-IN" dirty="0" smtClean="0"/>
              <a:t>                      Minimal  Moderate  Enlarged   Extensive</a:t>
            </a:r>
          </a:p>
          <a:p>
            <a:pPr>
              <a:buNone/>
            </a:pPr>
            <a:r>
              <a:rPr lang="en-IN" dirty="0" smtClean="0">
                <a:solidFill>
                  <a:srgbClr val="FFFF00"/>
                </a:solidFill>
              </a:rPr>
              <a:t>                              1             2                 3              4</a:t>
            </a:r>
          </a:p>
          <a:p>
            <a:pPr>
              <a:buNone/>
            </a:pPr>
            <a:r>
              <a:rPr lang="en-IN" dirty="0" smtClean="0"/>
              <a:t>Site</a:t>
            </a:r>
          </a:p>
          <a:p>
            <a:pPr>
              <a:buNone/>
            </a:pPr>
            <a:r>
              <a:rPr lang="fr-FR" dirty="0" err="1" smtClean="0"/>
              <a:t>Pit</a:t>
            </a:r>
            <a:r>
              <a:rPr lang="fr-FR" dirty="0" smtClean="0"/>
              <a:t>/fissure    </a:t>
            </a:r>
            <a:r>
              <a:rPr lang="fr-FR" dirty="0" smtClean="0">
                <a:solidFill>
                  <a:srgbClr val="FFFF00"/>
                </a:solidFill>
              </a:rPr>
              <a:t>1 </a:t>
            </a:r>
            <a:r>
              <a:rPr lang="fr-FR" dirty="0" smtClean="0"/>
              <a:t>    1.1         1.2              1.3             1.4</a:t>
            </a:r>
          </a:p>
          <a:p>
            <a:pPr>
              <a:buNone/>
            </a:pPr>
            <a:r>
              <a:rPr lang="en-IN" dirty="0" smtClean="0"/>
              <a:t>Contact area </a:t>
            </a:r>
            <a:r>
              <a:rPr lang="en-IN" dirty="0" smtClean="0">
                <a:solidFill>
                  <a:srgbClr val="FFFF00"/>
                </a:solidFill>
              </a:rPr>
              <a:t>2</a:t>
            </a:r>
            <a:r>
              <a:rPr lang="en-IN" dirty="0" smtClean="0"/>
              <a:t>    2.1         2.2             2.3             2.4</a:t>
            </a:r>
          </a:p>
          <a:p>
            <a:pPr>
              <a:buNone/>
            </a:pPr>
            <a:r>
              <a:rPr lang="en-IN" dirty="0" smtClean="0"/>
              <a:t>Cervical </a:t>
            </a:r>
            <a:r>
              <a:rPr lang="en-IN" dirty="0" smtClean="0">
                <a:solidFill>
                  <a:srgbClr val="FFFF00"/>
                </a:solidFill>
              </a:rPr>
              <a:t>3 </a:t>
            </a:r>
            <a:r>
              <a:rPr lang="en-IN" dirty="0" smtClean="0"/>
              <a:t>            3.1         3.2             3.3             3.4</a:t>
            </a:r>
          </a:p>
          <a:p>
            <a:pPr>
              <a:buNone/>
            </a:pPr>
            <a:r>
              <a:rPr lang="en-IN" dirty="0" smtClean="0">
                <a:solidFill>
                  <a:srgbClr val="FFFF00"/>
                </a:solidFill>
              </a:rPr>
              <a:t>              </a:t>
            </a:r>
          </a:p>
          <a:p>
            <a:pPr>
              <a:buNone/>
            </a:pPr>
            <a:r>
              <a:rPr lang="en-IN" dirty="0" smtClean="0">
                <a:solidFill>
                  <a:srgbClr val="FFFF00"/>
                </a:solidFill>
              </a:rPr>
              <a:t>                </a:t>
            </a:r>
            <a:r>
              <a:rPr lang="en-IN" i="1" dirty="0" smtClean="0">
                <a:solidFill>
                  <a:srgbClr val="FFFF00"/>
                </a:solidFill>
              </a:rPr>
              <a:t>Australian Dental Journal 1998;43:3.</a:t>
            </a:r>
            <a:endParaRPr lang="en-IN" i="1"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sites of carious lesions</a:t>
            </a:r>
            <a:endParaRPr lang="en-IN" dirty="0"/>
          </a:p>
        </p:txBody>
      </p:sp>
      <p:sp>
        <p:nvSpPr>
          <p:cNvPr id="3" name="Content Placeholder 2"/>
          <p:cNvSpPr>
            <a:spLocks noGrp="1"/>
          </p:cNvSpPr>
          <p:nvPr>
            <p:ph idx="1"/>
          </p:nvPr>
        </p:nvSpPr>
        <p:spPr/>
        <p:txBody>
          <a:bodyPr/>
          <a:lstStyle/>
          <a:p>
            <a:r>
              <a:rPr lang="en-IN" sz="3600" i="1" dirty="0" smtClean="0">
                <a:solidFill>
                  <a:srgbClr val="FFFF00"/>
                </a:solidFill>
              </a:rPr>
              <a:t>Site 1.</a:t>
            </a:r>
            <a:r>
              <a:rPr lang="en-IN" sz="3600" i="1" dirty="0" smtClean="0"/>
              <a:t> Pits, fissures and enamel defects on </a:t>
            </a:r>
            <a:r>
              <a:rPr lang="en-IN" sz="3600" i="1" dirty="0" err="1" smtClean="0"/>
              <a:t>occlusal</a:t>
            </a:r>
            <a:r>
              <a:rPr lang="en-IN" sz="3600" i="1" dirty="0" smtClean="0"/>
              <a:t> </a:t>
            </a:r>
            <a:r>
              <a:rPr lang="en-IN" sz="3600" dirty="0" smtClean="0"/>
              <a:t>surfaces of posterior teeth or other smooth surfaces, such as </a:t>
            </a:r>
            <a:r>
              <a:rPr lang="en-IN" sz="3600" dirty="0" err="1" smtClean="0"/>
              <a:t>cingulum</a:t>
            </a:r>
            <a:r>
              <a:rPr lang="en-IN" sz="3600" dirty="0" smtClean="0"/>
              <a:t> pits on </a:t>
            </a:r>
            <a:r>
              <a:rPr lang="en-IN" sz="3600" dirty="0" err="1" smtClean="0"/>
              <a:t>anteriors</a:t>
            </a:r>
            <a:r>
              <a:rPr lang="en-IN" sz="3600" dirty="0" smtClean="0"/>
              <a:t>.</a:t>
            </a:r>
            <a:endParaRPr lang="en-IN" sz="3600" dirty="0"/>
          </a:p>
        </p:txBody>
      </p:sp>
      <p:pic>
        <p:nvPicPr>
          <p:cNvPr id="30722" name="Picture 2"/>
          <p:cNvPicPr>
            <a:picLocks noChangeAspect="1" noChangeArrowheads="1"/>
          </p:cNvPicPr>
          <p:nvPr/>
        </p:nvPicPr>
        <p:blipFill>
          <a:blip r:embed="rId2"/>
          <a:srcRect/>
          <a:stretch>
            <a:fillRect/>
          </a:stretch>
        </p:blipFill>
        <p:spPr bwMode="auto">
          <a:xfrm>
            <a:off x="5238750" y="3667125"/>
            <a:ext cx="2381250" cy="2886075"/>
          </a:xfrm>
          <a:prstGeom prst="rect">
            <a:avLst/>
          </a:prstGeom>
          <a:noFill/>
          <a:ln w="9525">
            <a:noFill/>
            <a:miter lim="800000"/>
            <a:headEnd/>
            <a:tailEnd/>
          </a:ln>
          <a:effectLst/>
        </p:spPr>
      </p:pic>
      <p:cxnSp>
        <p:nvCxnSpPr>
          <p:cNvPr id="6" name="Straight Arrow Connector 5"/>
          <p:cNvCxnSpPr/>
          <p:nvPr/>
        </p:nvCxnSpPr>
        <p:spPr>
          <a:xfrm>
            <a:off x="5715000" y="3581400"/>
            <a:ext cx="914400" cy="914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600" i="1" dirty="0" smtClean="0">
                <a:solidFill>
                  <a:srgbClr val="FFFF00"/>
                </a:solidFill>
              </a:rPr>
              <a:t>Site 2.</a:t>
            </a:r>
            <a:r>
              <a:rPr lang="en-IN" sz="3600" i="1" dirty="0" smtClean="0"/>
              <a:t> </a:t>
            </a:r>
            <a:r>
              <a:rPr lang="en-IN" sz="3600" dirty="0" err="1" smtClean="0"/>
              <a:t>Approximal</a:t>
            </a:r>
            <a:r>
              <a:rPr lang="en-IN" sz="3600" dirty="0" smtClean="0"/>
              <a:t> enamel immediately below areas in contact with adjacent teeth.</a:t>
            </a:r>
            <a:endParaRPr lang="en-IN" sz="3600" dirty="0"/>
          </a:p>
        </p:txBody>
      </p:sp>
      <p:pic>
        <p:nvPicPr>
          <p:cNvPr id="31746" name="Picture 2"/>
          <p:cNvPicPr>
            <a:picLocks noChangeAspect="1" noChangeArrowheads="1"/>
          </p:cNvPicPr>
          <p:nvPr/>
        </p:nvPicPr>
        <p:blipFill>
          <a:blip r:embed="rId2"/>
          <a:srcRect/>
          <a:stretch>
            <a:fillRect/>
          </a:stretch>
        </p:blipFill>
        <p:spPr bwMode="auto">
          <a:xfrm>
            <a:off x="5924550" y="3133725"/>
            <a:ext cx="2381250" cy="2886075"/>
          </a:xfrm>
          <a:prstGeom prst="rect">
            <a:avLst/>
          </a:prstGeom>
          <a:noFill/>
          <a:ln w="9525">
            <a:noFill/>
            <a:miter lim="800000"/>
            <a:headEnd/>
            <a:tailEnd/>
          </a:ln>
          <a:effectLst/>
        </p:spPr>
      </p:pic>
      <p:cxnSp>
        <p:nvCxnSpPr>
          <p:cNvPr id="6" name="Straight Arrow Connector 5"/>
          <p:cNvCxnSpPr/>
          <p:nvPr/>
        </p:nvCxnSpPr>
        <p:spPr>
          <a:xfrm>
            <a:off x="7543800" y="4876800"/>
            <a:ext cx="914400" cy="914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solidFill>
                  <a:srgbClr val="FFFF00"/>
                </a:solidFill>
              </a:rPr>
              <a:t>Site 3. </a:t>
            </a:r>
            <a:r>
              <a:rPr lang="en-IN" dirty="0" smtClean="0"/>
              <a:t>The cervical one-third of the crown or,</a:t>
            </a:r>
          </a:p>
          <a:p>
            <a:pPr>
              <a:buNone/>
            </a:pPr>
            <a:r>
              <a:rPr lang="en-IN" dirty="0" smtClean="0"/>
              <a:t>    following gingival recession, the exposed root.</a:t>
            </a:r>
            <a:endParaRPr lang="en-IN" dirty="0"/>
          </a:p>
        </p:txBody>
      </p:sp>
      <p:pic>
        <p:nvPicPr>
          <p:cNvPr id="32772" name="Picture 4"/>
          <p:cNvPicPr>
            <a:picLocks noChangeAspect="1" noChangeArrowheads="1"/>
          </p:cNvPicPr>
          <p:nvPr/>
        </p:nvPicPr>
        <p:blipFill>
          <a:blip r:embed="rId2"/>
          <a:srcRect/>
          <a:stretch>
            <a:fillRect/>
          </a:stretch>
        </p:blipFill>
        <p:spPr bwMode="auto">
          <a:xfrm>
            <a:off x="5848350" y="3209925"/>
            <a:ext cx="2381250" cy="2886075"/>
          </a:xfrm>
          <a:prstGeom prst="rect">
            <a:avLst/>
          </a:prstGeom>
          <a:noFill/>
          <a:ln w="9525">
            <a:noFill/>
            <a:miter lim="800000"/>
            <a:headEnd/>
            <a:tailEnd/>
          </a:ln>
          <a:effectLst/>
        </p:spPr>
      </p:pic>
      <p:cxnSp>
        <p:nvCxnSpPr>
          <p:cNvPr id="9" name="Straight Arrow Connector 8"/>
          <p:cNvCxnSpPr/>
          <p:nvPr/>
        </p:nvCxnSpPr>
        <p:spPr>
          <a:xfrm>
            <a:off x="5105400" y="4191000"/>
            <a:ext cx="914400" cy="914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sizes </a:t>
            </a:r>
            <a:r>
              <a:rPr lang="en-US" smtClean="0"/>
              <a:t>of the lesion</a:t>
            </a:r>
            <a:endParaRPr lang="en-IN" dirty="0"/>
          </a:p>
        </p:txBody>
      </p:sp>
      <p:sp>
        <p:nvSpPr>
          <p:cNvPr id="3" name="Content Placeholder 2"/>
          <p:cNvSpPr>
            <a:spLocks noGrp="1"/>
          </p:cNvSpPr>
          <p:nvPr>
            <p:ph idx="1"/>
          </p:nvPr>
        </p:nvSpPr>
        <p:spPr/>
        <p:txBody>
          <a:bodyPr/>
          <a:lstStyle/>
          <a:p>
            <a:pPr>
              <a:buNone/>
            </a:pPr>
            <a:r>
              <a:rPr lang="en-IN" i="1" dirty="0" smtClean="0">
                <a:solidFill>
                  <a:srgbClr val="FFFF00"/>
                </a:solidFill>
              </a:rPr>
              <a:t>    Size 1</a:t>
            </a:r>
            <a:r>
              <a:rPr lang="en-IN" i="1" dirty="0" smtClean="0"/>
              <a:t>. Minimal involvement of dentine just</a:t>
            </a:r>
          </a:p>
          <a:p>
            <a:pPr>
              <a:buNone/>
            </a:pPr>
            <a:r>
              <a:rPr lang="en-IN" dirty="0" smtClean="0"/>
              <a:t>    beyond treatment by re-mineralization alone.</a:t>
            </a:r>
          </a:p>
          <a:p>
            <a:pPr>
              <a:buNone/>
            </a:pPr>
            <a:r>
              <a:rPr lang="pt-BR" i="1" dirty="0" smtClean="0"/>
              <a:t>   </a:t>
            </a:r>
            <a:r>
              <a:rPr lang="pt-BR" i="1" dirty="0" smtClean="0">
                <a:solidFill>
                  <a:srgbClr val="FFFF00"/>
                </a:solidFill>
              </a:rPr>
              <a:t> Size 2.</a:t>
            </a:r>
            <a:r>
              <a:rPr lang="pt-BR" i="1" dirty="0" smtClean="0"/>
              <a:t> Moderate involvement of dentine.</a:t>
            </a:r>
          </a:p>
          <a:p>
            <a:pPr>
              <a:buNone/>
            </a:pPr>
            <a:r>
              <a:rPr lang="en-IN" i="1" dirty="0" smtClean="0"/>
              <a:t>    </a:t>
            </a:r>
            <a:r>
              <a:rPr lang="en-IN" i="1" dirty="0" smtClean="0">
                <a:solidFill>
                  <a:srgbClr val="FFFF00"/>
                </a:solidFill>
              </a:rPr>
              <a:t>Size 3.</a:t>
            </a:r>
            <a:r>
              <a:rPr lang="en-IN" i="1" dirty="0" smtClean="0"/>
              <a:t> The cavity is enlarged beyond moderate.</a:t>
            </a:r>
          </a:p>
          <a:p>
            <a:pPr>
              <a:buNone/>
            </a:pPr>
            <a:r>
              <a:rPr lang="en-IN" i="1" dirty="0" smtClean="0">
                <a:solidFill>
                  <a:srgbClr val="FFFF00"/>
                </a:solidFill>
              </a:rPr>
              <a:t>    Size 4.</a:t>
            </a:r>
            <a:r>
              <a:rPr lang="en-IN" i="1" dirty="0" smtClean="0"/>
              <a:t> Extensive caries with bulk loss of tooth</a:t>
            </a:r>
          </a:p>
          <a:p>
            <a:pPr>
              <a:buNone/>
            </a:pPr>
            <a:r>
              <a:rPr lang="en-IN" dirty="0" smtClean="0"/>
              <a:t>    structure has already occurred.</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a:t>
            </a:r>
            <a:r>
              <a:rPr lang="en-IN" dirty="0" smtClean="0">
                <a:solidFill>
                  <a:srgbClr val="FFFF00"/>
                </a:solidFill>
              </a:rPr>
              <a:t>Size 1</a:t>
            </a:r>
            <a:r>
              <a:rPr lang="en-IN" dirty="0" smtClean="0"/>
              <a:t> cavity will necessarily be a new lesion and adhesive restorative materials are ideal, and should always be used for restoration under these circumstances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Cavities in the </a:t>
            </a:r>
            <a:r>
              <a:rPr lang="en-IN" dirty="0" smtClean="0">
                <a:solidFill>
                  <a:srgbClr val="FFFF00"/>
                </a:solidFill>
              </a:rPr>
              <a:t>Size 2, 3 and 4 </a:t>
            </a:r>
            <a:r>
              <a:rPr lang="en-IN" dirty="0" smtClean="0"/>
              <a:t>range may be new lesions that have progressed to a considerable extent without the patient presenting for treatment or they may result from a breakdown of an old restoration which requires replacement.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endParaRPr lang="en-IN" dirty="0" smtClean="0"/>
          </a:p>
          <a:p>
            <a:r>
              <a:rPr lang="en-IN" b="1" i="1" dirty="0" smtClean="0"/>
              <a:t>Black Class I  </a:t>
            </a:r>
            <a:r>
              <a:rPr lang="en-IN" dirty="0" smtClean="0">
                <a:solidFill>
                  <a:srgbClr val="FFFF00"/>
                </a:solidFill>
              </a:rPr>
              <a:t>Site 1, Size 2 (#1.2).</a:t>
            </a:r>
          </a:p>
        </p:txBody>
      </p:sp>
      <p:pic>
        <p:nvPicPr>
          <p:cNvPr id="1026" name="Picture 2"/>
          <p:cNvPicPr>
            <a:picLocks noChangeAspect="1" noChangeArrowheads="1"/>
          </p:cNvPicPr>
          <p:nvPr/>
        </p:nvPicPr>
        <p:blipFill>
          <a:blip r:embed="rId2"/>
          <a:srcRect/>
          <a:stretch>
            <a:fillRect/>
          </a:stretch>
        </p:blipFill>
        <p:spPr bwMode="auto">
          <a:xfrm>
            <a:off x="762000" y="2990850"/>
            <a:ext cx="5019675" cy="1733550"/>
          </a:xfrm>
          <a:prstGeom prst="rect">
            <a:avLst/>
          </a:prstGeom>
          <a:noFill/>
          <a:ln w="9525">
            <a:solidFill>
              <a:schemeClr val="tx1"/>
            </a:solidFill>
            <a:miter lim="800000"/>
            <a:headEnd/>
            <a:tailEnd/>
          </a:ln>
          <a:effectLst/>
        </p:spPr>
      </p:pic>
      <p:pic>
        <p:nvPicPr>
          <p:cNvPr id="1027" name="Picture 3"/>
          <p:cNvPicPr>
            <a:picLocks noChangeAspect="1" noChangeArrowheads="1"/>
          </p:cNvPicPr>
          <p:nvPr/>
        </p:nvPicPr>
        <p:blipFill>
          <a:blip r:embed="rId3"/>
          <a:srcRect l="1423" t="34082" r="4459"/>
          <a:stretch>
            <a:fillRect/>
          </a:stretch>
        </p:blipFill>
        <p:spPr bwMode="auto">
          <a:xfrm>
            <a:off x="3366655" y="4876800"/>
            <a:ext cx="4939145" cy="1752600"/>
          </a:xfrm>
          <a:prstGeom prst="rect">
            <a:avLst/>
          </a:prstGeom>
          <a:noFill/>
          <a:ln w="9525">
            <a:solidFill>
              <a:schemeClr val="tx1"/>
            </a:solid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71600"/>
            <a:ext cx="8229600" cy="4525963"/>
          </a:xfrm>
        </p:spPr>
        <p:txBody>
          <a:bodyPr>
            <a:normAutofit/>
          </a:bodyPr>
          <a:lstStyle/>
          <a:p>
            <a:pPr>
              <a:buNone/>
            </a:pPr>
            <a:r>
              <a:rPr lang="en-IN" sz="3600" dirty="0" smtClean="0">
                <a:latin typeface="Times New Roman" pitchFamily="18" charset="0"/>
                <a:cs typeface="Times New Roman" pitchFamily="18" charset="0"/>
              </a:rPr>
              <a:t>   Earlier,  cavities were designed without the present understanding of the action of the fluoride ion and, in the presence of restorative materials which had no inherent therapeutic properties, were subject to micro leakage and were often not aesthetic.</a:t>
            </a:r>
            <a:endParaRPr lang="en-IN" sz="3600"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a:srcRect/>
          <a:stretch>
            <a:fillRect/>
          </a:stretch>
        </p:blipFill>
        <p:spPr bwMode="auto">
          <a:xfrm>
            <a:off x="7177890" y="4800600"/>
            <a:ext cx="1508910" cy="182880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i="1" dirty="0" smtClean="0"/>
              <a:t>Black Class II  </a:t>
            </a:r>
            <a:r>
              <a:rPr lang="en-IN" dirty="0" smtClean="0">
                <a:solidFill>
                  <a:srgbClr val="FFFF00"/>
                </a:solidFill>
              </a:rPr>
              <a:t>Site 2, Size 2 (#2.2) </a:t>
            </a:r>
            <a:r>
              <a:rPr lang="en-IN" dirty="0" smtClean="0"/>
              <a:t>in both posteriors and </a:t>
            </a:r>
            <a:r>
              <a:rPr lang="en-IN" dirty="0" err="1" smtClean="0"/>
              <a:t>anteriors</a:t>
            </a:r>
            <a:r>
              <a:rPr lang="en-IN" dirty="0" smtClean="0"/>
              <a:t>.</a:t>
            </a:r>
          </a:p>
          <a:p>
            <a:endParaRPr lang="en-IN" dirty="0"/>
          </a:p>
        </p:txBody>
      </p:sp>
      <p:pic>
        <p:nvPicPr>
          <p:cNvPr id="2050" name="Picture 2"/>
          <p:cNvPicPr>
            <a:picLocks noChangeAspect="1" noChangeArrowheads="1"/>
          </p:cNvPicPr>
          <p:nvPr/>
        </p:nvPicPr>
        <p:blipFill>
          <a:blip r:embed="rId2"/>
          <a:srcRect/>
          <a:stretch>
            <a:fillRect/>
          </a:stretch>
        </p:blipFill>
        <p:spPr bwMode="auto">
          <a:xfrm>
            <a:off x="1828800" y="2514600"/>
            <a:ext cx="2809875" cy="16859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371850" y="4362450"/>
            <a:ext cx="5010150" cy="17335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i="1" dirty="0" smtClean="0"/>
              <a:t>Black Class III</a:t>
            </a:r>
            <a:r>
              <a:rPr lang="en-IN" dirty="0" smtClean="0"/>
              <a:t> </a:t>
            </a:r>
            <a:r>
              <a:rPr lang="en-IN" dirty="0" smtClean="0">
                <a:solidFill>
                  <a:srgbClr val="FFFF00"/>
                </a:solidFill>
              </a:rPr>
              <a:t>Site 2, Size 2 (#2.2) and</a:t>
            </a:r>
          </a:p>
          <a:p>
            <a:pPr>
              <a:buNone/>
            </a:pPr>
            <a:r>
              <a:rPr lang="en-IN" dirty="0" smtClean="0">
                <a:solidFill>
                  <a:srgbClr val="FFFF00"/>
                </a:solidFill>
              </a:rPr>
              <a:t>   extends to Site 2, Size 3 (#2.3)</a:t>
            </a:r>
          </a:p>
          <a:p>
            <a:pPr>
              <a:buNone/>
            </a:pPr>
            <a:r>
              <a:rPr lang="en-IN" b="1" i="1" dirty="0" smtClean="0"/>
              <a:t>   Black Class IV</a:t>
            </a:r>
            <a:r>
              <a:rPr lang="en-IN" dirty="0" smtClean="0"/>
              <a:t> </a:t>
            </a:r>
            <a:r>
              <a:rPr lang="en-IN" dirty="0" smtClean="0">
                <a:solidFill>
                  <a:srgbClr val="FFFF00"/>
                </a:solidFill>
              </a:rPr>
              <a:t>Site 2, Size 4 (#2.4)</a:t>
            </a:r>
          </a:p>
          <a:p>
            <a:pPr>
              <a:buNone/>
            </a:pPr>
            <a:endParaRPr lang="en-IN" dirty="0" smtClean="0">
              <a:solidFill>
                <a:srgbClr val="FFFF00"/>
              </a:solidFill>
            </a:endParaRPr>
          </a:p>
          <a:p>
            <a:endParaRPr lang="en-IN" dirty="0"/>
          </a:p>
        </p:txBody>
      </p:sp>
      <p:pic>
        <p:nvPicPr>
          <p:cNvPr id="4" name="Picture 3"/>
          <p:cNvPicPr>
            <a:picLocks noChangeAspect="1" noChangeArrowheads="1"/>
          </p:cNvPicPr>
          <p:nvPr/>
        </p:nvPicPr>
        <p:blipFill>
          <a:blip r:embed="rId2"/>
          <a:srcRect t="-8696" r="47723"/>
          <a:stretch>
            <a:fillRect/>
          </a:stretch>
        </p:blipFill>
        <p:spPr bwMode="auto">
          <a:xfrm>
            <a:off x="3124200" y="3886200"/>
            <a:ext cx="2647951" cy="1905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i="1" dirty="0" smtClean="0"/>
              <a:t>Black Class V </a:t>
            </a:r>
            <a:r>
              <a:rPr lang="en-IN" dirty="0" smtClean="0"/>
              <a:t>An erosion/abrasion lesion or a small carious cavity would be a </a:t>
            </a:r>
            <a:r>
              <a:rPr lang="en-IN" dirty="0" smtClean="0">
                <a:solidFill>
                  <a:srgbClr val="FFFF00"/>
                </a:solidFill>
              </a:rPr>
              <a:t>Site 3, Size 1 (#3.1) or Site 3, Size 2 (#3.2)</a:t>
            </a:r>
            <a:r>
              <a:rPr lang="en-IN" dirty="0" smtClean="0"/>
              <a:t> and </a:t>
            </a:r>
            <a:r>
              <a:rPr lang="en-IN" dirty="0" err="1" smtClean="0"/>
              <a:t>interproximal</a:t>
            </a:r>
            <a:r>
              <a:rPr lang="en-IN" dirty="0" smtClean="0"/>
              <a:t> lesions would generally be recorded as </a:t>
            </a:r>
            <a:r>
              <a:rPr lang="en-IN" dirty="0" smtClean="0">
                <a:solidFill>
                  <a:srgbClr val="FFFF00"/>
                </a:solidFill>
              </a:rPr>
              <a:t>Site 3, Size 3(#3.3) or Site 3, Size 4 (#3.4).</a:t>
            </a:r>
            <a:endParaRPr lang="en-IN" dirty="0">
              <a:solidFill>
                <a:srgbClr val="FFFF00"/>
              </a:solidFill>
            </a:endParaRPr>
          </a:p>
        </p:txBody>
      </p:sp>
      <p:pic>
        <p:nvPicPr>
          <p:cNvPr id="3075" name="Picture 3"/>
          <p:cNvPicPr>
            <a:picLocks noChangeAspect="1" noChangeArrowheads="1"/>
          </p:cNvPicPr>
          <p:nvPr/>
        </p:nvPicPr>
        <p:blipFill>
          <a:blip r:embed="rId2"/>
          <a:srcRect/>
          <a:stretch>
            <a:fillRect/>
          </a:stretch>
        </p:blipFill>
        <p:spPr bwMode="auto">
          <a:xfrm>
            <a:off x="2085975" y="4114800"/>
            <a:ext cx="4972050" cy="26289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IN" dirty="0"/>
          </a:p>
        </p:txBody>
      </p:sp>
      <p:sp>
        <p:nvSpPr>
          <p:cNvPr id="3" name="Content Placeholder 2"/>
          <p:cNvSpPr>
            <a:spLocks noGrp="1"/>
          </p:cNvSpPr>
          <p:nvPr>
            <p:ph idx="1"/>
          </p:nvPr>
        </p:nvSpPr>
        <p:spPr/>
        <p:txBody>
          <a:bodyPr/>
          <a:lstStyle/>
          <a:p>
            <a:r>
              <a:rPr lang="en-US" dirty="0" smtClean="0"/>
              <a:t>Q1 The new classification is based on</a:t>
            </a:r>
          </a:p>
          <a:p>
            <a:r>
              <a:rPr lang="en-US" dirty="0" smtClean="0"/>
              <a:t>A. frequency of lesion</a:t>
            </a:r>
          </a:p>
          <a:p>
            <a:r>
              <a:rPr lang="en-US" dirty="0" smtClean="0"/>
              <a:t>B. shape of lesion</a:t>
            </a:r>
          </a:p>
          <a:p>
            <a:r>
              <a:rPr lang="en-US" dirty="0" smtClean="0"/>
              <a:t>C. site of lesion</a:t>
            </a:r>
          </a:p>
          <a:p>
            <a:r>
              <a:rPr lang="en-US" dirty="0" smtClean="0"/>
              <a:t>D. depth of lesion</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 2 Black’s principles are based on</a:t>
            </a:r>
          </a:p>
          <a:p>
            <a:r>
              <a:rPr lang="en-US" dirty="0" smtClean="0"/>
              <a:t>A. extension and prevention</a:t>
            </a:r>
          </a:p>
          <a:p>
            <a:r>
              <a:rPr lang="en-US" dirty="0" smtClean="0"/>
              <a:t>B. extension for prevention</a:t>
            </a:r>
          </a:p>
          <a:p>
            <a:r>
              <a:rPr lang="en-US" dirty="0" smtClean="0"/>
              <a:t>C. prevention of extension</a:t>
            </a:r>
          </a:p>
          <a:p>
            <a:r>
              <a:rPr lang="en-US" dirty="0" smtClean="0"/>
              <a:t>D. extensive prevention.</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Q.3 Site 1 lesion corresponds to</a:t>
            </a:r>
          </a:p>
          <a:p>
            <a:r>
              <a:rPr lang="en-US" dirty="0" smtClean="0"/>
              <a:t>A. pit and fissure caries</a:t>
            </a:r>
          </a:p>
          <a:p>
            <a:r>
              <a:rPr lang="en-US" dirty="0" smtClean="0"/>
              <a:t>B. smooth surface lesions</a:t>
            </a:r>
          </a:p>
          <a:p>
            <a:r>
              <a:rPr lang="en-US" dirty="0" smtClean="0"/>
              <a:t>C. erosive defects</a:t>
            </a:r>
          </a:p>
          <a:p>
            <a:r>
              <a:rPr lang="en-US" dirty="0" smtClean="0"/>
              <a:t>D. anterior tooth caries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Q.4 Site 2 lesions correspond to</a:t>
            </a:r>
          </a:p>
          <a:p>
            <a:r>
              <a:rPr lang="en-US" dirty="0" smtClean="0"/>
              <a:t>A. Blacks class III</a:t>
            </a:r>
          </a:p>
          <a:p>
            <a:r>
              <a:rPr lang="en-US" dirty="0" smtClean="0"/>
              <a:t>B. Black’s class I</a:t>
            </a:r>
          </a:p>
          <a:p>
            <a:r>
              <a:rPr lang="en-US" dirty="0" smtClean="0"/>
              <a:t>C. Black’s class V</a:t>
            </a:r>
          </a:p>
          <a:p>
            <a:r>
              <a:rPr lang="en-US" dirty="0" smtClean="0"/>
              <a:t>D. Black’s class VI</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Q. 5 Caries on </a:t>
            </a:r>
            <a:r>
              <a:rPr lang="en-US" smtClean="0"/>
              <a:t>exposed proximal </a:t>
            </a:r>
            <a:r>
              <a:rPr lang="en-US" dirty="0" smtClean="0"/>
              <a:t>root surface are classified under</a:t>
            </a:r>
          </a:p>
          <a:p>
            <a:r>
              <a:rPr lang="en-US" dirty="0" smtClean="0"/>
              <a:t>A. Site 3</a:t>
            </a:r>
          </a:p>
          <a:p>
            <a:r>
              <a:rPr lang="en-US" dirty="0" smtClean="0"/>
              <a:t>B. Site 2</a:t>
            </a:r>
          </a:p>
          <a:p>
            <a:r>
              <a:rPr lang="en-US" dirty="0" smtClean="0"/>
              <a:t>C. Site 1</a:t>
            </a:r>
          </a:p>
          <a:p>
            <a:r>
              <a:rPr lang="en-US" dirty="0" smtClean="0"/>
              <a:t>D. Not classified.</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sz="3600" dirty="0" smtClean="0">
                <a:latin typeface="Times New Roman" pitchFamily="18" charset="0"/>
                <a:cs typeface="Times New Roman" pitchFamily="18" charset="0"/>
              </a:rPr>
              <a:t>In the absence of adhesive restorative materials, it was regarded as essential to remove all unsupported enamel regardless of its location.</a:t>
            </a:r>
            <a:endParaRPr lang="en-IN" sz="36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6787333" y="4267200"/>
            <a:ext cx="1823267" cy="2209800"/>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4cdbf0e1bdad0a0071d49264e164819e.jpg"/>
          <p:cNvPicPr>
            <a:picLocks noChangeAspect="1"/>
          </p:cNvPicPr>
          <p:nvPr/>
        </p:nvPicPr>
        <p:blipFill>
          <a:blip r:embed="rId2">
            <a:grayscl/>
          </a:blip>
          <a:stretch>
            <a:fillRect/>
          </a:stretch>
        </p:blipFill>
        <p:spPr>
          <a:xfrm>
            <a:off x="838200" y="628650"/>
            <a:ext cx="7493000" cy="5619750"/>
          </a:xfrm>
          <a:prstGeom prst="rect">
            <a:avLst/>
          </a:prstGeom>
        </p:spPr>
        <p:style>
          <a:lnRef idx="3">
            <a:schemeClr val="lt1"/>
          </a:lnRef>
          <a:fillRef idx="1">
            <a:schemeClr val="dk1"/>
          </a:fillRef>
          <a:effectRef idx="1">
            <a:schemeClr val="dk1"/>
          </a:effectRef>
          <a:fontRef idx="minor">
            <a:schemeClr val="lt1"/>
          </a:fontRef>
        </p:style>
      </p:pic>
      <p:sp>
        <p:nvSpPr>
          <p:cNvPr id="2" name="Title 1"/>
          <p:cNvSpPr>
            <a:spLocks noGrp="1"/>
          </p:cNvSpPr>
          <p:nvPr>
            <p:ph type="title"/>
          </p:nvPr>
        </p:nvSpPr>
        <p:spPr>
          <a:xfrm rot="-1440000">
            <a:off x="2591319" y="2124274"/>
            <a:ext cx="8229600" cy="1143000"/>
          </a:xfrm>
        </p:spPr>
        <p:txBody>
          <a:bodyPr/>
          <a:lstStyle/>
          <a:p>
            <a:r>
              <a:rPr lang="en-IN" dirty="0" smtClean="0">
                <a:solidFill>
                  <a:schemeClr val="accent2">
                    <a:lumMod val="75000"/>
                  </a:schemeClr>
                </a:solidFill>
              </a:rPr>
              <a:t>Paradigm shift</a:t>
            </a:r>
            <a:endParaRPr lang="en-IN" dirty="0">
              <a:solidFill>
                <a:schemeClr val="accent2">
                  <a:lumMod val="75000"/>
                </a:schemeClr>
              </a:solidFill>
            </a:endParaRPr>
          </a:p>
        </p:txBody>
      </p:sp>
      <p:sp>
        <p:nvSpPr>
          <p:cNvPr id="6" name="Cloud 5"/>
          <p:cNvSpPr/>
          <p:nvPr/>
        </p:nvSpPr>
        <p:spPr>
          <a:xfrm>
            <a:off x="628640" y="457200"/>
            <a:ext cx="5467360" cy="2257444"/>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800" dirty="0" smtClean="0">
                <a:solidFill>
                  <a:schemeClr val="bg1"/>
                </a:solidFill>
                <a:latin typeface="Britannic Bold" pitchFamily="34" charset="0"/>
                <a:cs typeface="Browallia New" pitchFamily="34" charset="-34"/>
              </a:rPr>
              <a:t>MACRO DENTISTRY </a:t>
            </a:r>
          </a:p>
          <a:p>
            <a:pPr algn="ctr"/>
            <a:r>
              <a:rPr lang="en-IN" sz="2800" dirty="0" smtClean="0">
                <a:solidFill>
                  <a:schemeClr val="bg1"/>
                </a:solidFill>
                <a:latin typeface="Britannic Bold" pitchFamily="34" charset="0"/>
                <a:cs typeface="Browallia New" pitchFamily="34" charset="-34"/>
              </a:rPr>
              <a:t>G.V BLACKS </a:t>
            </a:r>
          </a:p>
          <a:p>
            <a:pPr algn="ctr"/>
            <a:r>
              <a:rPr lang="en-IN" sz="2800" i="1" dirty="0" smtClean="0">
                <a:solidFill>
                  <a:schemeClr val="bg1"/>
                </a:solidFill>
                <a:latin typeface="Britannic Bold" pitchFamily="34" charset="0"/>
                <a:cs typeface="Browallia New" pitchFamily="34" charset="-34"/>
              </a:rPr>
              <a:t>“EXTENSION FOR PREVENTION”</a:t>
            </a:r>
            <a:endParaRPr lang="en-IN" sz="2800" i="1" dirty="0">
              <a:solidFill>
                <a:schemeClr val="bg1"/>
              </a:solidFill>
              <a:latin typeface="Britannic Bold" pitchFamily="34" charset="0"/>
              <a:cs typeface="Browallia New" pitchFamily="34" charset="-34"/>
            </a:endParaRPr>
          </a:p>
        </p:txBody>
      </p:sp>
      <p:sp>
        <p:nvSpPr>
          <p:cNvPr id="8" name="Down Arrow 7"/>
          <p:cNvSpPr/>
          <p:nvPr/>
        </p:nvSpPr>
        <p:spPr>
          <a:xfrm rot="-1380000">
            <a:off x="4350769" y="2752779"/>
            <a:ext cx="797155" cy="17600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Cloud 8"/>
          <p:cNvSpPr/>
          <p:nvPr/>
        </p:nvSpPr>
        <p:spPr>
          <a:xfrm>
            <a:off x="4786314" y="4429132"/>
            <a:ext cx="3519486" cy="1895468"/>
          </a:xfrm>
          <a:prstGeom prst="cloud">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IN" sz="2400" dirty="0" smtClean="0">
                <a:solidFill>
                  <a:schemeClr val="bg1"/>
                </a:solidFill>
                <a:latin typeface="Britannic Bold" pitchFamily="34" charset="0"/>
              </a:rPr>
              <a:t>MICRO  DENTISRY </a:t>
            </a:r>
          </a:p>
          <a:p>
            <a:pPr algn="ctr"/>
            <a:r>
              <a:rPr lang="en-IN" sz="2400" i="1" dirty="0" smtClean="0">
                <a:solidFill>
                  <a:schemeClr val="bg1"/>
                </a:solidFill>
                <a:latin typeface="Britannic Bold" pitchFamily="34" charset="0"/>
              </a:rPr>
              <a:t>“PREVENTION OF EXTENSION”</a:t>
            </a:r>
            <a:endParaRPr lang="en-IN" sz="2400" i="1" dirty="0">
              <a:solidFill>
                <a:schemeClr val="bg1"/>
              </a:solidFill>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900" decel="100000" fill="hold"/>
                                        <p:tgtEl>
                                          <p:spTgt spid="8"/>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16" presetID="1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lide(fromBottom)">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3600" dirty="0" smtClean="0"/>
              <a:t>In the presence of a better understanding of the  caries process and improved knowledge of the function of fluoride, it is now possible to limit the size of a cavity</a:t>
            </a:r>
            <a:endParaRPr lang="en-IN"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a:t>
            </a:r>
            <a:endParaRPr lang="en-IN" dirty="0"/>
          </a:p>
        </p:txBody>
      </p:sp>
      <p:pic>
        <p:nvPicPr>
          <p:cNvPr id="4" name="Picture 1"/>
          <p:cNvPicPr>
            <a:picLocks noGrp="1" noChangeAspect="1" noChangeArrowheads="1"/>
          </p:cNvPicPr>
          <p:nvPr>
            <p:ph idx="1"/>
          </p:nvPr>
        </p:nvPicPr>
        <p:blipFill>
          <a:blip r:embed="rId2"/>
          <a:srcRect/>
          <a:stretch>
            <a:fillRect/>
          </a:stretch>
        </p:blipFill>
        <p:spPr bwMode="auto">
          <a:xfrm>
            <a:off x="533400" y="1981200"/>
            <a:ext cx="8308909"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4" name="Content Placeholder 3"/>
          <p:cNvSpPr>
            <a:spLocks noGrp="1"/>
          </p:cNvSpPr>
          <p:nvPr>
            <p:ph idx="1"/>
          </p:nvPr>
        </p:nvSpPr>
        <p:spPr>
          <a:xfrm>
            <a:off x="457200" y="1600200"/>
            <a:ext cx="8229600" cy="2960811"/>
          </a:xfrm>
          <a:prstGeom prst="rect">
            <a:avLst/>
          </a:prstGeom>
        </p:spPr>
        <p:txBody>
          <a:bodyPr wrap="square">
            <a:spAutoFit/>
          </a:bodyPr>
          <a:lstStyle/>
          <a:p>
            <a:pPr>
              <a:buNone/>
            </a:pPr>
            <a:r>
              <a:rPr lang="en-US" sz="3600" b="1" dirty="0" smtClean="0">
                <a:latin typeface="Bradley Hand ITC" pitchFamily="66" charset="0"/>
                <a:cs typeface="Times New Roman" pitchFamily="18" charset="0"/>
              </a:rPr>
              <a:t>   CLINICAL EXAMINATION</a:t>
            </a:r>
          </a:p>
          <a:p>
            <a:pPr>
              <a:buNone/>
            </a:pPr>
            <a:r>
              <a:rPr lang="en-US" sz="3200" b="1" i="1" dirty="0" smtClean="0">
                <a:latin typeface="Bradley Hand ITC" pitchFamily="66" charset="0"/>
                <a:cs typeface="Times New Roman" pitchFamily="18" charset="0"/>
              </a:rPr>
              <a:t>    </a:t>
            </a:r>
            <a:r>
              <a:rPr lang="en-US" sz="3200" b="1" i="1" dirty="0" err="1" smtClean="0">
                <a:latin typeface="Times New Roman" pitchFamily="18" charset="0"/>
                <a:cs typeface="Times New Roman" pitchFamily="18" charset="0"/>
              </a:rPr>
              <a:t>G.V.Black</a:t>
            </a:r>
            <a:r>
              <a:rPr lang="en-US" b="1" dirty="0" smtClean="0">
                <a:latin typeface="Times New Roman" pitchFamily="18" charset="0"/>
                <a:cs typeface="Times New Roman" pitchFamily="18" charset="0"/>
              </a:rPr>
              <a:t> – </a:t>
            </a:r>
            <a:r>
              <a:rPr lang="en-US" sz="2800" b="1" dirty="0" smtClean="0">
                <a:latin typeface="Times New Roman" pitchFamily="18" charset="0"/>
                <a:cs typeface="Times New Roman" pitchFamily="18" charset="0"/>
              </a:rPr>
              <a:t>“ a sharp explorer should be used with some pressure &amp; if a very slight pull is required to remove it i.e. ‘CATCH POINT’, the pit should be marked for restoration even if there are no signs of decay</a:t>
            </a:r>
            <a:r>
              <a:rPr lang="en-US" sz="2800" dirty="0" smtClean="0">
                <a:latin typeface="Times New Roman" pitchFamily="18" charset="0"/>
                <a:cs typeface="Times New Roman" pitchFamily="18" charset="0"/>
              </a:rPr>
              <a:t>” .</a:t>
            </a:r>
          </a:p>
        </p:txBody>
      </p:sp>
      <p:pic>
        <p:nvPicPr>
          <p:cNvPr id="5" name="Picture 4" descr="explorer_tooth"/>
          <p:cNvPicPr>
            <a:picLocks noChangeAspect="1" noChangeArrowheads="1"/>
          </p:cNvPicPr>
          <p:nvPr/>
        </p:nvPicPr>
        <p:blipFill>
          <a:blip r:embed="rId2" cstate="print"/>
          <a:srcRect/>
          <a:stretch>
            <a:fillRect/>
          </a:stretch>
        </p:blipFill>
        <p:spPr bwMode="auto">
          <a:xfrm>
            <a:off x="6096000" y="4159854"/>
            <a:ext cx="2971800" cy="2621946"/>
          </a:xfrm>
          <a:prstGeom prst="rect">
            <a:avLst/>
          </a:prstGeom>
          <a:noFill/>
          <a:ln w="9525">
            <a:solidFill>
              <a:srgbClr val="00206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sp>
        <p:nvSpPr>
          <p:cNvPr id="6" name="Text Placeholder 5"/>
          <p:cNvSpPr>
            <a:spLocks noGrp="1"/>
          </p:cNvSpPr>
          <p:nvPr>
            <p:ph type="body" sz="half" idx="2"/>
          </p:nvPr>
        </p:nvSpPr>
        <p:spPr/>
        <p:txBody>
          <a:bodyPr/>
          <a:lstStyle/>
          <a:p>
            <a:endParaRPr lang="en-IN" dirty="0"/>
          </a:p>
        </p:txBody>
      </p:sp>
      <p:pic>
        <p:nvPicPr>
          <p:cNvPr id="8" name="Picture 4" descr="scan0001"/>
          <p:cNvPicPr>
            <a:picLocks noGrp="1" noChangeAspect="1" noChangeArrowheads="1"/>
          </p:cNvPicPr>
          <p:nvPr>
            <p:ph idx="1"/>
          </p:nvPr>
        </p:nvPicPr>
        <p:blipFill>
          <a:blip r:embed="rId2" cstate="print"/>
          <a:stretch>
            <a:fillRect/>
          </a:stretch>
        </p:blipFill>
        <p:spPr>
          <a:xfrm>
            <a:off x="756918" y="1676400"/>
            <a:ext cx="2443482" cy="3886200"/>
          </a:xfrm>
          <a:prstGeom prst="rect">
            <a:avLst/>
          </a:prstGeom>
          <a:noFill/>
          <a:ln>
            <a:solidFill>
              <a:srgbClr val="000000"/>
            </a:solidFill>
          </a:ln>
        </p:spPr>
      </p:pic>
      <p:sp>
        <p:nvSpPr>
          <p:cNvPr id="9" name="Content Placeholder 8"/>
          <p:cNvSpPr>
            <a:spLocks noGrp="1"/>
          </p:cNvSpPr>
          <p:nvPr>
            <p:ph idx="1"/>
          </p:nvPr>
        </p:nvSpPr>
        <p:spPr>
          <a:xfrm>
            <a:off x="3575050" y="273050"/>
            <a:ext cx="5111750" cy="5620000"/>
          </a:xfrm>
          <a:prstGeom prst="rect">
            <a:avLst/>
          </a:prstGeom>
        </p:spPr>
        <p:txBody>
          <a:bodyPr wrap="square">
            <a:spAutoFit/>
          </a:bodyPr>
          <a:lstStyle/>
          <a:p>
            <a:endParaRPr lang="en-IN" sz="2800" b="1" dirty="0" smtClean="0">
              <a:latin typeface="Bradley Hand ITC" pitchFamily="66" charset="0"/>
              <a:cs typeface="Times New Roman" pitchFamily="18" charset="0"/>
            </a:endParaRPr>
          </a:p>
          <a:p>
            <a:endParaRPr lang="en-IN" sz="2800" b="1" dirty="0" smtClean="0">
              <a:latin typeface="Bradley Hand ITC" pitchFamily="66" charset="0"/>
              <a:cs typeface="Times New Roman" pitchFamily="18" charset="0"/>
            </a:endParaRPr>
          </a:p>
          <a:p>
            <a:endParaRPr lang="en-IN" sz="2800" b="1" dirty="0" smtClean="0">
              <a:latin typeface="Bradley Hand ITC" pitchFamily="66" charset="0"/>
              <a:cs typeface="Times New Roman" pitchFamily="18" charset="0"/>
            </a:endParaRPr>
          </a:p>
          <a:p>
            <a:endParaRPr lang="en-IN" sz="2800" b="1" dirty="0" smtClean="0">
              <a:latin typeface="Bradley Hand ITC" pitchFamily="66" charset="0"/>
              <a:cs typeface="Times New Roman" pitchFamily="18" charset="0"/>
            </a:endParaRPr>
          </a:p>
          <a:p>
            <a:pPr>
              <a:buNone/>
            </a:pPr>
            <a:r>
              <a:rPr lang="en-IN" b="1" dirty="0" smtClean="0">
                <a:latin typeface="Times New Roman" pitchFamily="18" charset="0"/>
                <a:cs typeface="Times New Roman" pitchFamily="18" charset="0"/>
              </a:rPr>
              <a:t>   The enamel is damaged by forceful probing with sharp sickle probes, so probes used to examine </a:t>
            </a:r>
            <a:r>
              <a:rPr lang="en-IN" b="1" dirty="0" err="1" smtClean="0">
                <a:latin typeface="Times New Roman" pitchFamily="18" charset="0"/>
                <a:cs typeface="Times New Roman" pitchFamily="18" charset="0"/>
              </a:rPr>
              <a:t>occlusal</a:t>
            </a:r>
            <a:r>
              <a:rPr lang="en-IN" b="1" dirty="0" smtClean="0">
                <a:latin typeface="Times New Roman" pitchFamily="18" charset="0"/>
                <a:cs typeface="Times New Roman" pitchFamily="18" charset="0"/>
              </a:rPr>
              <a:t> surfaces should be blunt and the probing forces light</a:t>
            </a:r>
            <a:endParaRPr lang="en-IN" b="1" dirty="0">
              <a:latin typeface="Times New Roman" pitchFamily="18" charset="0"/>
              <a:cs typeface="Times New Roman" pitchFamily="18" charset="0"/>
            </a:endParaRPr>
          </a:p>
        </p:txBody>
      </p:sp>
      <p:sp>
        <p:nvSpPr>
          <p:cNvPr id="10" name="Rectangle 9"/>
          <p:cNvSpPr/>
          <p:nvPr/>
        </p:nvSpPr>
        <p:spPr>
          <a:xfrm>
            <a:off x="2133600" y="244495"/>
            <a:ext cx="7072362" cy="1508105"/>
          </a:xfrm>
          <a:prstGeom prst="rect">
            <a:avLst/>
          </a:prstGeom>
        </p:spPr>
        <p:txBody>
          <a:bodyPr wrap="square">
            <a:spAutoFit/>
          </a:bodyPr>
          <a:lstStyle/>
          <a:p>
            <a:pPr algn="ctr"/>
            <a:r>
              <a:rPr lang="en-US" sz="3600" dirty="0" smtClean="0">
                <a:latin typeface="Castellar" pitchFamily="18" charset="0"/>
              </a:rPr>
              <a:t> </a:t>
            </a:r>
            <a:r>
              <a:rPr lang="en-US" sz="2800" dirty="0" smtClean="0">
                <a:latin typeface="Castellar" pitchFamily="18" charset="0"/>
                <a:cs typeface="Times New Roman" pitchFamily="18" charset="0"/>
              </a:rPr>
              <a:t>“ </a:t>
            </a:r>
            <a:r>
              <a:rPr lang="en-US" sz="2800" b="1" dirty="0" smtClean="0">
                <a:latin typeface="Castellar" pitchFamily="18" charset="0"/>
                <a:cs typeface="Times New Roman" pitchFamily="18" charset="0"/>
              </a:rPr>
              <a:t>SHARP EYES </a:t>
            </a:r>
          </a:p>
          <a:p>
            <a:pPr algn="ctr"/>
            <a:r>
              <a:rPr lang="en-US" sz="2800" b="1" dirty="0" smtClean="0">
                <a:latin typeface="Castellar" pitchFamily="18" charset="0"/>
                <a:cs typeface="Times New Roman" pitchFamily="18" charset="0"/>
              </a:rPr>
              <a:t>BUT</a:t>
            </a:r>
          </a:p>
          <a:p>
            <a:pPr algn="ctr"/>
            <a:r>
              <a:rPr lang="en-US" sz="2800" b="1" dirty="0" smtClean="0">
                <a:latin typeface="Castellar" pitchFamily="18" charset="0"/>
                <a:cs typeface="Times New Roman" pitchFamily="18" charset="0"/>
              </a:rPr>
              <a:t> BLUNT  PROBE</a:t>
            </a:r>
            <a:r>
              <a:rPr lang="en-US" sz="2800" dirty="0" smtClean="0">
                <a:latin typeface="Castellar" pitchFamily="18" charset="0"/>
                <a:cs typeface="Times New Roman" pitchFamily="18" charset="0"/>
              </a:rPr>
              <a:t>”</a:t>
            </a:r>
            <a:endParaRPr lang="en-US" sz="2800" dirty="0">
              <a:latin typeface="Castellar"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Limitations of Black’s Classification</a:t>
            </a:r>
            <a:endParaRPr lang="en-IN" dirty="0"/>
          </a:p>
        </p:txBody>
      </p:sp>
      <p:sp>
        <p:nvSpPr>
          <p:cNvPr id="6" name="Content Placeholder 5"/>
          <p:cNvSpPr>
            <a:spLocks noGrp="1"/>
          </p:cNvSpPr>
          <p:nvPr>
            <p:ph idx="1"/>
          </p:nvPr>
        </p:nvSpPr>
        <p:spPr/>
        <p:txBody>
          <a:bodyPr>
            <a:normAutofit/>
          </a:bodyPr>
          <a:lstStyle/>
          <a:p>
            <a:r>
              <a:rPr lang="en-IN" sz="3600" dirty="0" smtClean="0">
                <a:latin typeface="Times New Roman" pitchFamily="18" charset="0"/>
                <a:cs typeface="Times New Roman" pitchFamily="18" charset="0"/>
              </a:rPr>
              <a:t>The five categories of carious lesion were related to the site of the lesion and to the nature of the intended restoration</a:t>
            </a:r>
          </a:p>
          <a:p>
            <a:pPr>
              <a:buNone/>
            </a:pPr>
            <a:r>
              <a:rPr lang="en-IN" sz="3600" dirty="0" smtClean="0">
                <a:latin typeface="Times New Roman" pitchFamily="18" charset="0"/>
                <a:cs typeface="Times New Roman" pitchFamily="18" charset="0"/>
              </a:rPr>
              <a:t>    but they did not take into account the dimensions of a cavity</a:t>
            </a:r>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820</Words>
  <Application>Microsoft Office PowerPoint</Application>
  <PresentationFormat>On-screen Show (4:3)</PresentationFormat>
  <Paragraphs>90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Newer concepts in classification of carious lesions</vt:lpstr>
      <vt:lpstr>Slide 2</vt:lpstr>
      <vt:lpstr>Slide 3</vt:lpstr>
      <vt:lpstr>Paradigm shift</vt:lpstr>
      <vt:lpstr>Slide 5</vt:lpstr>
      <vt:lpstr>PARADIGM SHIFT</vt:lpstr>
      <vt:lpstr>Slide 7</vt:lpstr>
      <vt:lpstr>Slide 8</vt:lpstr>
      <vt:lpstr>Limitations of Black’s Classification</vt:lpstr>
      <vt:lpstr>Black’s criterion</vt:lpstr>
      <vt:lpstr>Slide 11</vt:lpstr>
      <vt:lpstr>Classification (Mount &amp; Hume, 1998) </vt:lpstr>
      <vt:lpstr>Three sites of carious lesions</vt:lpstr>
      <vt:lpstr>Slide 14</vt:lpstr>
      <vt:lpstr>Slide 15</vt:lpstr>
      <vt:lpstr>4 sizes of the lesion</vt:lpstr>
      <vt:lpstr>Slide 17</vt:lpstr>
      <vt:lpstr>Slide 18</vt:lpstr>
      <vt:lpstr>Slide 19</vt:lpstr>
      <vt:lpstr>Slide 20</vt:lpstr>
      <vt:lpstr>Slide 21</vt:lpstr>
      <vt:lpstr>Slide 22</vt:lpstr>
      <vt:lpstr>MCQ</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Newer concepts in classification of carious lesions</dc:title>
  <dc:creator>Rhythm</dc:creator>
  <cp:lastModifiedBy>oem</cp:lastModifiedBy>
  <cp:revision>8</cp:revision>
  <dcterms:created xsi:type="dcterms:W3CDTF">2006-08-16T00:00:00Z</dcterms:created>
  <dcterms:modified xsi:type="dcterms:W3CDTF">2015-03-12T10:24:03Z</dcterms:modified>
</cp:coreProperties>
</file>