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2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13D0B-CE44-4F9B-92CF-9A0E2DC82ACB}" v="428" dt="2020-07-30T18:39:1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06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83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51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29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9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93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3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6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9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6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17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690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fw.gov.in/pdf/Guidelinesforhomequarantine.pdf" TargetMode="External"/><Relationship Id="rId2" Type="http://schemas.openxmlformats.org/officeDocument/2006/relationships/hyperlink" Target="https://www.mygov.in/aarogya-setu-ap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2">
            <a:extLst>
              <a:ext uri="{FF2B5EF4-FFF2-40B4-BE49-F238E27FC236}">
                <a16:creationId xmlns="" xmlns:a16="http://schemas.microsoft.com/office/drawing/2014/main" id="{1900EB9D-F30A-4E3A-A2E9-047674C79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24">
            <a:extLst>
              <a:ext uri="{FF2B5EF4-FFF2-40B4-BE49-F238E27FC236}">
                <a16:creationId xmlns="" xmlns:a16="http://schemas.microsoft.com/office/drawing/2014/main" id="{3B8D2098-75F9-4FF9-9C60-6B734564F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FB96753D-C2B1-43D3-AA6E-173A366E3C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>
              <a:extLst>
                <a:ext uri="{FF2B5EF4-FFF2-40B4-BE49-F238E27FC236}">
                  <a16:creationId xmlns="" xmlns:a16="http://schemas.microsoft.com/office/drawing/2014/main" id="{A61A934B-C654-4533-A7FB-D4DF27557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">
              <a:extLst>
                <a:ext uri="{FF2B5EF4-FFF2-40B4-BE49-F238E27FC236}">
                  <a16:creationId xmlns="" xmlns:a16="http://schemas.microsoft.com/office/drawing/2014/main" id="{83F12A30-4ED4-4040-8641-2826D77DE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="" xmlns:a16="http://schemas.microsoft.com/office/drawing/2014/main" id="{B072F79D-A822-4A08-836C-2311A8C0B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="" xmlns:a16="http://schemas.microsoft.com/office/drawing/2014/main" id="{35FFB68A-EF2F-439F-8235-8954FBCFC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="" xmlns:a16="http://schemas.microsoft.com/office/drawing/2014/main" id="{04999A61-A2EB-461C-A688-7AB58A69B0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="" xmlns:a16="http://schemas.microsoft.com/office/drawing/2014/main" id="{61F71243-2354-47A6-9F23-389B060DE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="" xmlns:a16="http://schemas.microsoft.com/office/drawing/2014/main" id="{083EAAFA-248E-42B1-AFAC-01A3BB2BB9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="" xmlns:a16="http://schemas.microsoft.com/office/drawing/2014/main" id="{18B64564-4656-40D3-878F-4FEBE156CD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="" xmlns:a16="http://schemas.microsoft.com/office/drawing/2014/main" id="{AE69E474-D111-4F5A-B7CA-0C07BBFD3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="" xmlns:a16="http://schemas.microsoft.com/office/drawing/2014/main" id="{4679FA9B-2C54-4209-8391-314EC236A2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="" xmlns:a16="http://schemas.microsoft.com/office/drawing/2014/main" id="{02E8CA09-FF2F-4D2F-A4F4-CA10F68D35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92DCDDA2-F6BC-4709-BE45-F7F0119B73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="" xmlns:a16="http://schemas.microsoft.com/office/drawing/2014/main" id="{7CE4605E-ABDC-481A-966D-505C0B3AF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>
              <a:extLst>
                <a:ext uri="{FF2B5EF4-FFF2-40B4-BE49-F238E27FC236}">
                  <a16:creationId xmlns="" xmlns:a16="http://schemas.microsoft.com/office/drawing/2014/main" id="{4A568BF4-C619-44B7-A66F-17787B56D6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">
              <a:extLst>
                <a:ext uri="{FF2B5EF4-FFF2-40B4-BE49-F238E27FC236}">
                  <a16:creationId xmlns="" xmlns:a16="http://schemas.microsoft.com/office/drawing/2014/main" id="{1E5E1B9D-4B4B-420E-AFFA-7B0A3E398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>
              <a:extLst>
                <a:ext uri="{FF2B5EF4-FFF2-40B4-BE49-F238E27FC236}">
                  <a16:creationId xmlns="" xmlns:a16="http://schemas.microsoft.com/office/drawing/2014/main" id="{1FC21640-BB8B-4A89-A419-22B4F2D46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>
              <a:extLst>
                <a:ext uri="{FF2B5EF4-FFF2-40B4-BE49-F238E27FC236}">
                  <a16:creationId xmlns="" xmlns:a16="http://schemas.microsoft.com/office/drawing/2014/main" id="{3318F821-9C3A-4D9E-BC0C-BE8442C5D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="" xmlns:a16="http://schemas.microsoft.com/office/drawing/2014/main" id="{C40B3150-A66B-4C04-B7AD-C994819A48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689389FF-2E8E-48A9-9C43-A6624BEB6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94" r="1" b="97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3" name="Group 45">
            <a:extLst>
              <a:ext uri="{FF2B5EF4-FFF2-40B4-BE49-F238E27FC236}">
                <a16:creationId xmlns="" xmlns:a16="http://schemas.microsoft.com/office/drawing/2014/main" id="{F614BF36-BC31-495E-B91D-4BDE46CAA8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186483"/>
            <a:ext cx="12192000" cy="4477933"/>
            <a:chOff x="0" y="1186483"/>
            <a:chExt cx="12192000" cy="4477933"/>
          </a:xfrm>
        </p:grpSpPr>
        <p:sp>
          <p:nvSpPr>
            <p:cNvPr id="74" name="Rectangle 46">
              <a:extLst>
                <a:ext uri="{FF2B5EF4-FFF2-40B4-BE49-F238E27FC236}">
                  <a16:creationId xmlns="" xmlns:a16="http://schemas.microsoft.com/office/drawing/2014/main" id="{95803F16-9D17-4AE3-8818-6C0D9495A6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48" y="1186483"/>
              <a:ext cx="12188952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39">
              <a:extLst>
                <a:ext uri="{FF2B5EF4-FFF2-40B4-BE49-F238E27FC236}">
                  <a16:creationId xmlns="" xmlns:a16="http://schemas.microsoft.com/office/drawing/2014/main" id="{FFF165CE-3DCC-4E21-9CB7-3E1EF3733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85852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48">
              <a:extLst>
                <a:ext uri="{FF2B5EF4-FFF2-40B4-BE49-F238E27FC236}">
                  <a16:creationId xmlns="" xmlns:a16="http://schemas.microsoft.com/office/drawing/2014/main" id="{466AA121-6165-4EFB-8908-B9A044CE5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1991156"/>
              <a:ext cx="1219200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lgerian" pitchFamily="82" charset="0"/>
                <a:ea typeface="Tahoma" pitchFamily="34" charset="0"/>
                <a:cs typeface="Tahoma" pitchFamily="34" charset="0"/>
              </a:rPr>
              <a:t>Government of India</a:t>
            </a:r>
          </a:p>
          <a:p>
            <a:r>
              <a:rPr lang="en-US" sz="4800" dirty="0">
                <a:latin typeface="Algerian" pitchFamily="82" charset="0"/>
                <a:ea typeface="Tahoma" pitchFamily="34" charset="0"/>
                <a:cs typeface="Tahoma" pitchFamily="34" charset="0"/>
              </a:rPr>
              <a:t>Ministry of Health &amp; Family </a:t>
            </a:r>
            <a:r>
              <a:rPr lang="en-US" sz="4800" dirty="0" smtClean="0">
                <a:latin typeface="Algerian" pitchFamily="82" charset="0"/>
                <a:ea typeface="Tahoma" pitchFamily="34" charset="0"/>
                <a:cs typeface="Tahoma" pitchFamily="34" charset="0"/>
              </a:rPr>
              <a:t>Welfare</a:t>
            </a:r>
            <a:endParaRPr lang="en-US" sz="4800" dirty="0">
              <a:latin typeface="Algerian" pitchFamily="8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+mj-lt"/>
                <a:cs typeface="+mj-lt"/>
              </a:rPr>
              <a:t>Revised guidelines for Home Isolation of very mild/pre-symptomatic/asymptomatic COVID-19 cases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6A3809-5112-4224-A13C-0352AFCE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6" y="0"/>
            <a:ext cx="10002982" cy="6858000"/>
          </a:xfrm>
        </p:spPr>
        <p:txBody>
          <a:bodyPr anchor="t">
            <a:normAutofit/>
          </a:bodyPr>
          <a:lstStyle/>
          <a:p>
            <a:pPr algn="just">
              <a:buNone/>
            </a:pPr>
            <a:endParaRPr lang="en-US" sz="2600" dirty="0" smtClean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ea typeface="+mn-lt"/>
                <a:cs typeface="Times New Roman" pitchFamily="18" charset="0"/>
              </a:rPr>
              <a:t>Hands 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must be washed often with soap and water for </a:t>
            </a:r>
            <a:r>
              <a:rPr lang="en-US" sz="26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at least 40 seconds or clean with alcohol based sanitizer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ea typeface="+mn-lt"/>
                <a:cs typeface="Times New Roman" pitchFamily="18" charset="0"/>
              </a:rPr>
              <a:t>Don’t 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share personal items with other people.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Clean </a:t>
            </a:r>
            <a:r>
              <a:rPr lang="en-US" sz="26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surfaces in the room</a:t>
            </a:r>
            <a:r>
              <a:rPr lang="en-US" sz="2600" u="sng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that are touched often (tabletops, door knobs, handles, etc) with</a:t>
            </a:r>
            <a:r>
              <a:rPr lang="en-US" sz="26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1% hypochlorite solution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ea typeface="+mn-lt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patient must strictly follow the physician’s instructions and medication advice.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ea typeface="+mn-lt"/>
                <a:cs typeface="Times New Roman" pitchFamily="18" charset="0"/>
              </a:rPr>
              <a:t>The patient will self-monitor his/her health with daily temperature monitoring and report promptly if develops any deterioration of symptom.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home isolation\images (8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22" y="191365"/>
            <a:ext cx="1786089" cy="1180235"/>
          </a:xfrm>
          <a:prstGeom prst="rect">
            <a:avLst/>
          </a:prstGeom>
          <a:noFill/>
        </p:spPr>
      </p:pic>
      <p:pic>
        <p:nvPicPr>
          <p:cNvPr id="6147" name="Picture 3" descr="E:\home isolation\images (89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8393"/>
            <a:ext cx="2049607" cy="2049607"/>
          </a:xfrm>
          <a:prstGeom prst="rect">
            <a:avLst/>
          </a:prstGeom>
          <a:noFill/>
        </p:spPr>
      </p:pic>
      <p:pic>
        <p:nvPicPr>
          <p:cNvPr id="6148" name="Picture 4" descr="E:\home isolation\images (86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64" y="1997443"/>
            <a:ext cx="1593273" cy="199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26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="" xmlns:a16="http://schemas.microsoft.com/office/drawing/2014/main" id="{F3C5918A-1DC5-4CF3-AA27-00AA3088A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="" xmlns:a16="http://schemas.microsoft.com/office/drawing/2014/main" id="{B786683A-6FD6-4BF7-B3B0-DC39767739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Freeform: Shape 11">
            <a:extLst>
              <a:ext uri="{FF2B5EF4-FFF2-40B4-BE49-F238E27FC236}">
                <a16:creationId xmlns="" xmlns:a16="http://schemas.microsoft.com/office/drawing/2014/main" id="{05169E50-59FB-4AEE-B61D-44A882A4C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Freeform: Shape 13">
            <a:extLst>
              <a:ext uri="{FF2B5EF4-FFF2-40B4-BE49-F238E27FC236}">
                <a16:creationId xmlns="" xmlns:a16="http://schemas.microsoft.com/office/drawing/2014/main" id="{117C30F0-5A38-4B60-B632-3AF7C2780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: Shape 15">
            <a:extLst>
              <a:ext uri="{FF2B5EF4-FFF2-40B4-BE49-F238E27FC236}">
                <a16:creationId xmlns="" xmlns:a16="http://schemas.microsoft.com/office/drawing/2014/main" id="{A200CBA5-3F2B-4AAC-9F86-99AFECC19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4B3A89-1AFF-4FE8-86F8-3F85458F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4317072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Times New Roman" pitchFamily="18" charset="0"/>
                <a:ea typeface="+mj-lt"/>
                <a:cs typeface="Times New Roman" pitchFamily="18" charset="0"/>
              </a:rPr>
              <a:t>Instructions for care-givers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11394D-AEE3-47C6-BEB0-31AF6A170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-1"/>
            <a:ext cx="6691745" cy="66917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u="sng" dirty="0" smtClean="0">
                <a:latin typeface="Times New Roman" pitchFamily="18" charset="0"/>
                <a:ea typeface="+mn-lt"/>
                <a:cs typeface="Times New Roman" pitchFamily="18" charset="0"/>
              </a:rPr>
              <a:t>1</a:t>
            </a:r>
            <a:r>
              <a:rPr lang="en-US" sz="2400" b="1" u="sng" dirty="0">
                <a:latin typeface="Times New Roman" pitchFamily="18" charset="0"/>
                <a:ea typeface="+mn-lt"/>
                <a:cs typeface="Times New Roman" pitchFamily="18" charset="0"/>
              </a:rPr>
              <a:t>. Mask: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caregiver should wear a triple </a:t>
            </a:r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layer mask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appropriately when in the same room with the ill person.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Front 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portion of the mask should not be touched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or handled during use.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the mask gets wet or dirty with secretions, it must be changed immediately.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Discard 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the mask after use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 and perform hand hygiene after disposal of the mask.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He/she should avoid touching own face, nose or mouth.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home isolation\images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146" y="4286250"/>
            <a:ext cx="2571750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E:\home isolation\images (9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5556" y="318558"/>
            <a:ext cx="1753899" cy="210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3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FDE57-DD83-4CFD-85B3-C38A14CE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55660" cy="245644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+mj-lt"/>
                <a:cs typeface="Times New Roman" pitchFamily="18" charset="0"/>
              </a:rPr>
              <a:t>2.Hand</a:t>
            </a:r>
            <a:r>
              <a:rPr lang="en-US" dirty="0">
                <a:latin typeface="Times New Roman" pitchFamily="18" charset="0"/>
                <a:ea typeface="+mj-lt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ea typeface="+mj-lt"/>
                <a:cs typeface="Times New Roman" pitchFamily="18" charset="0"/>
              </a:rPr>
              <a:t>Hygiene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E9605-CF72-4CE4-9118-7595F9D1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18" y="-235528"/>
            <a:ext cx="7716982" cy="7093528"/>
          </a:xfrm>
        </p:spPr>
        <p:txBody>
          <a:bodyPr>
            <a:noAutofit/>
          </a:bodyPr>
          <a:lstStyle/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Hand hygiene must be ensured following contact with ill person or his immediate environment.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Hand hygiene should also be practiced before and after preparing food, before eating, after using the toilet, and whenever hands look dirty.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Use soap and water for hand </a:t>
            </a:r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washing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if hands are not visibly soiled</a:t>
            </a:r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at least for 40 seconds. Alcohol-based hand rub can be used,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After using soap and water, use of disposable paper towels to dry hands is desirable. If not available, use dedicated clean cloth towels and replace them when they become wet.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ea typeface="+mn-lt"/>
                <a:cs typeface="Times New Roman" pitchFamily="18" charset="0"/>
              </a:rPr>
              <a:t>Perform </a:t>
            </a:r>
            <a:r>
              <a:rPr lang="en-US" sz="2400" dirty="0">
                <a:latin typeface="Times New Roman" pitchFamily="18" charset="0"/>
                <a:ea typeface="+mn-lt"/>
                <a:cs typeface="Times New Roman" pitchFamily="18" charset="0"/>
              </a:rPr>
              <a:t>hand hygiene before and after removing gloves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home isolation\images (8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733" y="4112199"/>
            <a:ext cx="2498951" cy="1651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31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BC08B-C5F7-4260-9552-BAFEDD5C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492"/>
            <a:ext cx="4918364" cy="40039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Exposure to patient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environment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9E7A2D-278B-4C44-88EC-69B53C67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45" y="193963"/>
            <a:ext cx="7329055" cy="59436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Avoid direct contact with body fluids 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of the patient, particularly oral or respiratory secretions. </a:t>
            </a:r>
            <a:endParaRPr lang="en-US" sz="2800" u="sng" dirty="0" smtClean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Use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disposable gloves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 while handling the patient.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Avoid exposure to potentially contaminated items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 in his immediate environment (e.g. avoid sharing cigarettes, eating utensils, dishes, drinks, used towels or bed linen).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100AB5-80D2-4050-8EF3-8125D28DD9F3}"/>
              </a:ext>
            </a:extLst>
          </p:cNvPr>
          <p:cNvSpPr txBox="1"/>
          <p:nvPr/>
        </p:nvSpPr>
        <p:spPr>
          <a:xfrm>
            <a:off x="4724400" y="44473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E:\home isolation\images (8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87" y="4059382"/>
            <a:ext cx="2627168" cy="262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E:\home isolation\images (8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818" y="270163"/>
            <a:ext cx="1842655" cy="184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534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1EC653-6390-401E-A3B7-EED25B25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037" y="0"/>
            <a:ext cx="10099964" cy="6858000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Food must be provided to the patient in his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room.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Utensils and dishes used by the patient should be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cleaned with soap/detergent and water wearing gloves.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 The utensils and dishes may be re-used. Clean hands after taking off gloves or handling used items.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Use triple layer medical mask and disposable gloves while cleaning or handling surfaces, clothing or linen used by the patient.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Perform hand hygiene before and after removing gloves.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8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0F08744-9D7B-4693-B8D6-2A5210AE96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="" xmlns:a16="http://schemas.microsoft.com/office/drawing/2014/main" id="{5B2E630F-F386-44FA-B1A1-C10A9BF43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73567C09-8B4D-49A6-A711-C44C5807D8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EAC8B-702D-416A-A950-F0F9F683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2349925"/>
            <a:ext cx="2937164" cy="245644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Care of the patient and family members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39F30C-3877-48DA-BF3B-BE1B56747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28" y="831273"/>
            <a:ext cx="7633854" cy="5597236"/>
          </a:xfrm>
        </p:spPr>
        <p:txBody>
          <a:bodyPr>
            <a:noAutofit/>
          </a:bodyPr>
          <a:lstStyle/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care giver will make sure that the patient follows the prescribed treatment.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The care giver and all close contact will self-monitor their health </a:t>
            </a:r>
            <a:r>
              <a:rPr lang="en-US" sz="2800" b="1" u="sng" dirty="0">
                <a:latin typeface="Times New Roman" pitchFamily="18" charset="0"/>
                <a:ea typeface="+mn-lt"/>
                <a:cs typeface="Times New Roman" pitchFamily="18" charset="0"/>
              </a:rPr>
              <a:t>with daily temperature monitoring</a:t>
            </a:r>
            <a:r>
              <a:rPr lang="en-US" sz="2800" dirty="0">
                <a:latin typeface="Times New Roman" pitchFamily="18" charset="0"/>
                <a:ea typeface="+mn-lt"/>
                <a:cs typeface="Times New Roman" pitchFamily="18" charset="0"/>
              </a:rPr>
              <a:t> and report promptly if they develop any symptom suggestive of COVID-19 (</a:t>
            </a:r>
            <a:r>
              <a:rPr lang="en-US" sz="2800" b="1" u="sng" dirty="0">
                <a:latin typeface="Times New Roman" pitchFamily="18" charset="0"/>
                <a:ea typeface="+mn-lt"/>
                <a:cs typeface="Times New Roman" pitchFamily="18" charset="0"/>
              </a:rPr>
              <a:t>fever/cough/difficulty in breathing</a:t>
            </a:r>
            <a:r>
              <a:rPr lang="en-US" sz="2800" b="1" u="sng" dirty="0" smtClean="0">
                <a:latin typeface="Times New Roman" pitchFamily="18" charset="0"/>
                <a:ea typeface="+mn-lt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home isolation\images (9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11" y="4472854"/>
            <a:ext cx="3280666" cy="184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Picture 3" descr="E:\home isolation\images (99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94" y="621292"/>
            <a:ext cx="3161755" cy="1775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E:\home isolation\images (96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7939" y="166256"/>
            <a:ext cx="1884218" cy="1884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704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4DB7353-7D7A-431B-A5B6-A3845E6F2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9E8D15D6-6183-4BE1-A315-C7EC9C1A5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82A253FA-4E60-4B4D-94B0-93ECFCF309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E1B39AD1-11BD-457B-822C-A873607F41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CC286005-78D5-4BE4-AA8B-75CDC07E78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09E4A22D-7E83-4F24-97FE-931A93CAC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4351E96B-8DD4-4D5E-A9F0-C47F5F33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BFF78610-2475-4756-9EC8-5DA7D8902D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C7ACAE44-681D-4CBC-B2AB-E5131DF5A8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CA22E4A0-73AA-4722-9C16-F3AF9A33E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BB36E626-EBEB-41C0-B224-8DB049DB4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D603DEC5-BED4-4DB6-A253-F61CC36742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86AE9DE6-CA9A-479B-A0FB-0E1BAC7A65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6CB8DC8-E75F-4574-A290-AAB7031BE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1CA657E1-3A52-4C23-AA47-EBB2D5C414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ED4F701B-2A93-464F-A673-54EED5C4C4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9977C34F-F6C9-4749-B201-7B928802D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3A913E6B-DBE9-4291-A34C-36069ECB8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7D415C04-AB5C-4B76-9E49-EEBAEE64D0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="" xmlns:a16="http://schemas.microsoft.com/office/drawing/2014/main" id="{151FDC11-E872-4EAE-A597-822F9FE17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B24766B-81CA-44C7-BF11-77A12BA4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A2F9962-DEB8-461C-8B4C-C0ED0D8A7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C0672E08-EB09-4B8E-8522-24BBC2CFF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447AB64-F3EC-4A1F-BFD4-F0F9DB3DAD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6BDBA639-2A71-4A60-A71A-FF1836F546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E208A8B-5EBD-4532-BE72-26414FA7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15D09196-B338-4AB5-A71B-CFD5FFCA6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F50B4463-128A-4677-A285-C017E6C54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1D9B95CD-F023-4DFA-9678-1E02713F74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1DDF47A8-BE7B-43F3-A500-F5A4656D83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2DD394DE-76FB-42F8-85F2-FD436F4232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B95F2EFB-87E6-4400-AAF3-7EB8B4F15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1D463476-2BC7-418C-9D6F-51444B11A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="" xmlns:a16="http://schemas.microsoft.com/office/drawing/2014/main" id="{24011122-2495-478A-81BF-ABBDEA1DA8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C79E87C5-E5B3-476B-B539-FC9CF4A33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="" xmlns:a16="http://schemas.microsoft.com/office/drawing/2014/main" id="{956029CA-2B38-434D-9044-5FF3A1ECD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="" xmlns:a16="http://schemas.microsoft.com/office/drawing/2014/main" id="{9514CFB6-E8DB-43DC-B1CD-9CC2D4B2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="" xmlns:a16="http://schemas.microsoft.com/office/drawing/2014/main" id="{BD8C1FC8-E550-45BE-9F30-822BAB378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="" xmlns:a16="http://schemas.microsoft.com/office/drawing/2014/main" id="{D1646B5D-A7B7-41EC-9591-0E0C0F4F94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="" xmlns:a16="http://schemas.microsoft.com/office/drawing/2014/main" id="{E2118E93-481E-4843-987E-378187AA3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="" xmlns:a16="http://schemas.microsoft.com/office/drawing/2014/main" id="{77038464-F4E2-47EC-A87F-18469191E3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="" xmlns:a16="http://schemas.microsoft.com/office/drawing/2014/main" id="{FB3BBEB1-E146-408F-95B7-EE2F269DE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="" xmlns:a16="http://schemas.microsoft.com/office/drawing/2014/main" id="{C765B285-56EC-47FC-B116-274EBBD61A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="" xmlns:a16="http://schemas.microsoft.com/office/drawing/2014/main" id="{CB4A6191-6913-42EA-905E-8A174AE2C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="" xmlns:a16="http://schemas.microsoft.com/office/drawing/2014/main" id="{8ADEEF92-F481-475A-845C-5E940F0D5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D9C506D7-84CB-4057-A44A-465313E78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="" xmlns:a16="http://schemas.microsoft.com/office/drawing/2014/main" id="{7842FC68-61FD-4700-8A22-BB8B07188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4EFDE9-15C6-4035-9818-3DEC9EEB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964" y="2034128"/>
            <a:ext cx="7095759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latin typeface="Algerian" pitchFamily="82" charset="0"/>
                <a:cs typeface="Calibri Light"/>
              </a:rPr>
              <a:t>STAY AT HOME,STAY SAFE</a:t>
            </a:r>
            <a:endParaRPr lang="en-US" sz="4800" dirty="0">
              <a:latin typeface="Algerian" pitchFamily="82" charset="0"/>
            </a:endParaRPr>
          </a:p>
        </p:txBody>
      </p:sp>
      <p:pic>
        <p:nvPicPr>
          <p:cNvPr id="1026" name="Picture 2" descr="E:\home isolation\images (8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54" y="3865417"/>
            <a:ext cx="2570019" cy="2570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7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C2B8C2-35BA-48C1-B141-7B643EA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1" y="277091"/>
            <a:ext cx="9531927" cy="928254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  <a:latin typeface="Algerian" pitchFamily="82" charset="0"/>
                <a:ea typeface="+mj-lt"/>
                <a:cs typeface="+mj-lt"/>
              </a:rPr>
              <a:t>Patients </a:t>
            </a:r>
            <a:r>
              <a:rPr lang="en-US" sz="3600" dirty="0" smtClean="0">
                <a:solidFill>
                  <a:schemeClr val="accent1"/>
                </a:solidFill>
                <a:latin typeface="Algerian" pitchFamily="82" charset="0"/>
                <a:ea typeface="+mj-lt"/>
                <a:cs typeface="+mj-lt"/>
              </a:rPr>
              <a:t> eligible  for  home  </a:t>
            </a:r>
            <a:r>
              <a:rPr lang="en-US" sz="3600" dirty="0">
                <a:solidFill>
                  <a:schemeClr val="accent1"/>
                </a:solidFill>
                <a:latin typeface="Algerian" pitchFamily="82" charset="0"/>
                <a:ea typeface="+mj-lt"/>
                <a:cs typeface="+mj-lt"/>
              </a:rPr>
              <a:t>isolation</a:t>
            </a:r>
            <a:endParaRPr lang="en-US" sz="3600" dirty="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AFD46A-256F-4189-8D83-D48857F4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191490"/>
            <a:ext cx="9809018" cy="56665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The person should be 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clinically assigned as a very mild/pre-symptomatic/asymptomatic case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hould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have the </a:t>
            </a: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facility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at their residence for </a:t>
            </a: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self-isolation.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Patients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suffering from immune compromised status are not eligible for home isolation.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Elderly patients aged more than 60 years and those with co-morbid conditions such as 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Hypertension, Diabetes, Heart disease, Chronic lung/liver/ kidney disease,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Cerebro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-vascular disease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 etc shall only be allowed home isolation after proper evaluation by the treating medical officer.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care giver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 should be available to provide care on 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24 x7 basis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home isolation\images (9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09" y="1964316"/>
            <a:ext cx="1982614" cy="2261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98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="" xmlns:a16="http://schemas.microsoft.com/office/drawing/2014/main" id="{F3C5918A-1DC5-4CF3-AA27-00AA3088A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="" xmlns:a16="http://schemas.microsoft.com/office/drawing/2014/main" id="{B786683A-6FD6-4BF7-B3B0-DC39767739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" name="Freeform: Shape 11">
            <a:extLst>
              <a:ext uri="{FF2B5EF4-FFF2-40B4-BE49-F238E27FC236}">
                <a16:creationId xmlns="" xmlns:a16="http://schemas.microsoft.com/office/drawing/2014/main" id="{05169E50-59FB-4AEE-B61D-44A882A4C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: Shape 13">
            <a:extLst>
              <a:ext uri="{FF2B5EF4-FFF2-40B4-BE49-F238E27FC236}">
                <a16:creationId xmlns="" xmlns:a16="http://schemas.microsoft.com/office/drawing/2014/main" id="{117C30F0-5A38-4B60-B632-3AF7C2780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" name="Freeform: Shape 15">
            <a:extLst>
              <a:ext uri="{FF2B5EF4-FFF2-40B4-BE49-F238E27FC236}">
                <a16:creationId xmlns="" xmlns:a16="http://schemas.microsoft.com/office/drawing/2014/main" id="{A200CBA5-3F2B-4AAC-9F86-99AFECC19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5B9BDF-4152-455E-9C7B-643E2E79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1FABEF-FB9C-403E-A1CA-35701F0A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1672"/>
            <a:ext cx="6941127" cy="6636327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The care giver and all close contacts of such cases should take</a:t>
            </a:r>
            <a:r>
              <a:rPr lang="en-US" sz="2200" b="1" u="sng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 Hydroxychloroquine prophylaxis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 as per protocol 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ea typeface="+mj-lt"/>
                <a:cs typeface="Times New Roman" pitchFamily="18" charset="0"/>
              </a:rPr>
              <a:t>Download </a:t>
            </a:r>
            <a:r>
              <a:rPr lang="en-US" sz="2200" b="1" u="sng" dirty="0">
                <a:solidFill>
                  <a:srgbClr val="00206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Arogya Setu App 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on mobile (available at: 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  <a:hlinkClick r:id="rId2"/>
              </a:rPr>
              <a:t>https://www.mygov.in/aarogya-setu-app/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) and it should remain active at all </a:t>
            </a:r>
            <a:r>
              <a:rPr lang="en-US" sz="2200" dirty="0" smtClean="0">
                <a:latin typeface="Times New Roman" pitchFamily="18" charset="0"/>
                <a:ea typeface="+mj-lt"/>
                <a:cs typeface="Times New Roman" pitchFamily="18" charset="0"/>
              </a:rPr>
              <a:t>times.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ea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patient shall agree to monitor his health and regularly inform his health status to the District Surveillance Officer, who will facilitate further follow up by the surveillance teams.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ea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patient will fill in an undertaking on self-isolation (Annexure I) and shall follow home quarantine guidelines..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ea typeface="+mj-lt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addition to the guidelines on home-quarantine available </a:t>
            </a:r>
            <a:r>
              <a:rPr lang="en-US" sz="2200" dirty="0" err="1" smtClean="0">
                <a:latin typeface="Times New Roman" pitchFamily="18" charset="0"/>
                <a:ea typeface="+mj-lt"/>
                <a:cs typeface="Times New Roman" pitchFamily="18" charset="0"/>
              </a:rPr>
              <a:t>at:</a:t>
            </a:r>
            <a:r>
              <a:rPr lang="en-US" sz="2200" dirty="0" err="1" smtClean="0">
                <a:latin typeface="Times New Roman" pitchFamily="18" charset="0"/>
                <a:ea typeface="+mj-lt"/>
                <a:cs typeface="Times New Roman" pitchFamily="18" charset="0"/>
                <a:hlinkClick r:id="rId3"/>
              </a:rPr>
              <a:t>https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  <a:hlinkClick r:id="rId3"/>
              </a:rPr>
              <a:t>://www.mohfw.gov.in/pdf/Guidelinesforhomequarantine.pdf</a:t>
            </a:r>
            <a:r>
              <a:rPr lang="en-US" sz="2200" dirty="0">
                <a:latin typeface="Times New Roman" pitchFamily="18" charset="0"/>
                <a:ea typeface="+mj-lt"/>
                <a:cs typeface="Times New Roman" pitchFamily="18" charset="0"/>
              </a:rPr>
              <a:t>, the required instructions for the care giver and the patient as in Annexure II shall be also followed.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home isolation\images (90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2491" y="595746"/>
            <a:ext cx="2286000" cy="2286000"/>
          </a:xfrm>
          <a:prstGeom prst="rect">
            <a:avLst/>
          </a:prstGeom>
          <a:noFill/>
        </p:spPr>
      </p:pic>
      <p:pic>
        <p:nvPicPr>
          <p:cNvPr id="1026" name="Picture 2" descr="E:\home isolation\IMG_20200731_133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590" y="3456710"/>
            <a:ext cx="3124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965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Annexure-I</a:t>
            </a:r>
            <a:endParaRPr lang="en-US" dirty="0"/>
          </a:p>
        </p:txBody>
      </p:sp>
      <p:pic>
        <p:nvPicPr>
          <p:cNvPr id="1026" name="Picture 2" descr="E:\home isolation\IMG_20200731_143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954" y="318655"/>
            <a:ext cx="7611046" cy="6433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="" xmlns:a16="http://schemas.microsoft.com/office/drawing/2014/main" id="{90F08744-9D7B-4693-B8D6-2A5210AE96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2">
            <a:extLst>
              <a:ext uri="{FF2B5EF4-FFF2-40B4-BE49-F238E27FC236}">
                <a16:creationId xmlns="" xmlns:a16="http://schemas.microsoft.com/office/drawing/2014/main" id="{5B2E630F-F386-44FA-B1A1-C10A9BF43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="" xmlns:a16="http://schemas.microsoft.com/office/drawing/2014/main" id="{73567C09-8B4D-49A6-A711-C44C5807D8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DD8CD-E6CC-40E1-A36C-509AE993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349925"/>
            <a:ext cx="2784764" cy="245644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Algerian" pitchFamily="82" charset="0"/>
                <a:ea typeface="+mj-lt"/>
                <a:cs typeface="Times New Roman" pitchFamily="18" charset="0"/>
              </a:rPr>
              <a:t>When to seek medical </a:t>
            </a:r>
            <a:r>
              <a:rPr lang="en-US" sz="3200" dirty="0" smtClean="0">
                <a:latin typeface="Algerian" pitchFamily="82" charset="0"/>
                <a:ea typeface="+mj-lt"/>
                <a:cs typeface="Times New Roman" pitchFamily="18" charset="0"/>
              </a:rPr>
              <a:t>attention??</a:t>
            </a:r>
            <a:endParaRPr lang="en-US" sz="32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359128-F3B4-47F7-B75D-6C1AE7DE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5261842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Difficulty </a:t>
            </a:r>
            <a:r>
              <a:rPr lang="en-US" sz="2400" dirty="0">
                <a:ea typeface="+mj-lt"/>
                <a:cs typeface="+mj-lt"/>
              </a:rPr>
              <a:t>in breathing,</a:t>
            </a:r>
            <a:endParaRPr lang="en-US" sz="24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Dip </a:t>
            </a:r>
            <a:r>
              <a:rPr lang="en-US" sz="2400" dirty="0">
                <a:ea typeface="+mj-lt"/>
                <a:cs typeface="+mj-lt"/>
              </a:rPr>
              <a:t>in oxygen saturation </a:t>
            </a:r>
            <a:r>
              <a:rPr lang="en-US" sz="2400" b="1" u="sng" dirty="0">
                <a:ea typeface="+mj-lt"/>
                <a:cs typeface="+mj-lt"/>
              </a:rPr>
              <a:t>(SpO2 &lt; 95%)</a:t>
            </a:r>
            <a:endParaRPr lang="en-US" sz="2400" b="1" u="sng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Persistent </a:t>
            </a:r>
            <a:r>
              <a:rPr lang="en-US" sz="2400" dirty="0">
                <a:ea typeface="+mj-lt"/>
                <a:cs typeface="+mj-lt"/>
              </a:rPr>
              <a:t>pain/pressure in the chest,</a:t>
            </a:r>
            <a:endParaRPr lang="en-US" sz="24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Mental </a:t>
            </a:r>
            <a:r>
              <a:rPr lang="en-US" sz="2400" dirty="0">
                <a:ea typeface="+mj-lt"/>
                <a:cs typeface="+mj-lt"/>
              </a:rPr>
              <a:t>confusion or inability to arouse,</a:t>
            </a:r>
            <a:endParaRPr lang="en-US" sz="24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Slurred </a:t>
            </a:r>
            <a:r>
              <a:rPr lang="en-US" sz="2400" dirty="0">
                <a:ea typeface="+mj-lt"/>
                <a:cs typeface="+mj-lt"/>
              </a:rPr>
              <a:t>speech/seizures</a:t>
            </a:r>
            <a:endParaRPr lang="en-US" sz="24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Weakness </a:t>
            </a:r>
            <a:r>
              <a:rPr lang="en-US" sz="2400" dirty="0">
                <a:ea typeface="+mj-lt"/>
                <a:cs typeface="+mj-lt"/>
              </a:rPr>
              <a:t>or numbness in any limb or face</a:t>
            </a:r>
            <a:endParaRPr lang="en-US" sz="24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ea typeface="+mj-lt"/>
                <a:cs typeface="+mj-lt"/>
              </a:rPr>
              <a:t>Developing </a:t>
            </a:r>
            <a:r>
              <a:rPr lang="en-US" sz="2400" dirty="0">
                <a:ea typeface="+mj-lt"/>
                <a:cs typeface="+mj-lt"/>
              </a:rPr>
              <a:t>bluish discolorations of lips/face</a:t>
            </a:r>
            <a:endParaRPr lang="en-US" sz="2400" dirty="0"/>
          </a:p>
        </p:txBody>
      </p:sp>
      <p:pic>
        <p:nvPicPr>
          <p:cNvPr id="8" name="Picture 2" descr="E:\home isolation\2f4b00_e983f1af635247f6bd9e22c7ec5da1f2_m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109"/>
            <a:ext cx="3435929" cy="2147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E:\home isolation\images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13" y="4873336"/>
            <a:ext cx="2554035" cy="1984664"/>
          </a:xfrm>
          <a:prstGeom prst="rect">
            <a:avLst/>
          </a:prstGeom>
          <a:noFill/>
        </p:spPr>
      </p:pic>
      <p:pic>
        <p:nvPicPr>
          <p:cNvPr id="3075" name="Picture 3" descr="E:\home isolation\images (8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1766" y="2701635"/>
            <a:ext cx="1655692" cy="2341419"/>
          </a:xfrm>
          <a:prstGeom prst="rect">
            <a:avLst/>
          </a:prstGeom>
          <a:noFill/>
        </p:spPr>
      </p:pic>
      <p:pic>
        <p:nvPicPr>
          <p:cNvPr id="3076" name="Picture 4" descr="E:\home isolation\images (97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04763" y="0"/>
            <a:ext cx="1620982" cy="1731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8980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3C5918A-1DC5-4CF3-AA27-00AA3088A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786683A-6FD6-4BF7-B3B0-DC39767739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5169E50-59FB-4AEE-B61D-44A882A4C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17C30F0-5A38-4B60-B632-3AF7C2780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200CBA5-3F2B-4AAC-9F86-99AFECC19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36082-1F7D-43A0-B736-E56EB3EC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7" y="1124998"/>
            <a:ext cx="4136963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Times New Roman" pitchFamily="18" charset="0"/>
                <a:ea typeface="+mj-lt"/>
                <a:cs typeface="Times New Roman" pitchFamily="18" charset="0"/>
              </a:rPr>
              <a:t>Role of State/District Health Authorities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CDC794-39D6-4DA9-AA32-12E99B5E3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871855" cy="6858000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States/ Districts should monitor all such cases.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health status of those under home isolation should be monitored by the field staff/surveillance teams through personal visit </a:t>
            </a: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.The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clinical status of each case shall be recorded by the field staff/call center (body temperature, pulse rate and oxygen saturation). </a:t>
            </a:r>
            <a:endParaRPr lang="en-US" sz="2400" dirty="0" smtClean="0">
              <a:latin typeface="Times New Roman" pitchFamily="18" charset="0"/>
              <a:ea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+mj-lt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+mj-lt"/>
                <a:cs typeface="Times New Roman" pitchFamily="18" charset="0"/>
              </a:rPr>
              <a:t>field staff will guide the patient on measuring these parameters and provide the instructions (for patients and their care givers), as detailed in Annexure II.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3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E5CF28-2710-4BEB-B9CF-725118F9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164" y="180109"/>
            <a:ext cx="9822871" cy="6677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n-US" sz="2800" dirty="0" smtClean="0">
              <a:latin typeface="Times New Roman" pitchFamily="18" charset="0"/>
              <a:ea typeface="+mj-lt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ea typeface="+mj-lt"/>
                <a:cs typeface="Times New Roman" pitchFamily="18" charset="0"/>
              </a:rPr>
              <a:t>Details about patients under home isolation should also be updated on COVID-19 portal and facility app (with DSO as user).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ea typeface="+mj-lt"/>
                <a:cs typeface="Times New Roman" pitchFamily="18" charset="0"/>
              </a:rPr>
              <a:t>Mechanism </a:t>
            </a:r>
            <a:r>
              <a:rPr lang="en-US" sz="2800" dirty="0">
                <a:latin typeface="Times New Roman" pitchFamily="18" charset="0"/>
                <a:ea typeface="+mj-lt"/>
                <a:cs typeface="Times New Roman" pitchFamily="18" charset="0"/>
              </a:rPr>
              <a:t>to shift patient in case of violation or need for treatment has to be established and implemented.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ea typeface="+mj-lt"/>
                <a:cs typeface="Times New Roman" pitchFamily="18" charset="0"/>
              </a:rPr>
              <a:t>All </a:t>
            </a:r>
            <a:r>
              <a:rPr lang="en-US" sz="2800" dirty="0">
                <a:latin typeface="Times New Roman" pitchFamily="18" charset="0"/>
                <a:ea typeface="+mj-lt"/>
                <a:cs typeface="Times New Roman" pitchFamily="18" charset="0"/>
              </a:rPr>
              <a:t>family members and close contacts shall be monitored and tested as per protocol by the field staff</a:t>
            </a:r>
            <a:r>
              <a:rPr lang="en-US" sz="2800" dirty="0" smtClean="0">
                <a:latin typeface="Times New Roman" pitchFamily="18" charset="0"/>
                <a:ea typeface="+mj-lt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91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="" xmlns:a16="http://schemas.microsoft.com/office/drawing/2014/main" id="{29831267-5CAE-41B8-A1CC-66FE1628A6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379EE808-85F9-455B-B8F9-FBE90075F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C89DCC09-ED44-478A-8F79-A02EBAF7A5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E2E2454-5C03-4173-B8FE-1AB94658D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2E8C684E-09F3-4317-A7D3-3D18C3593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C5505EC4-4943-4963-98E8-69AF3FDF03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4562C7B8-8AFB-4DDB-B72F-284990D5C4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C3443E48-282C-4250-A466-0EC71FB9E1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E1DA5A47-4EF3-4987-A0B2-0D48C03004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97C0249-6965-4479-85DD-65D339807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593CC77F-968A-4E39-A274-827827914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1238E5CF-CAEC-4B5C-9DB6-A40F03FB3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BD96636-6E63-4D65-A35C-92653FC48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8D56D53D-1432-4D95-B0DD-3799916FD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415107AD-3A21-4847-8F6C-C40629276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74B4AC16-93AF-4037-B469-BD1BAB95C9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57AEC385-0F84-4743-A483-0E97114463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90B47478-85F0-4BCA-9C98-48B633FD5A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C8F8E9C6-76DE-42DF-9CD7-B9789CDE1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660FFC41-5F89-4B42-913F-7FB178063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1B956442-7A16-4B5B-908F-D69FC0A933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B54D797E-632B-4287-907B-A96D2CCBF4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BF7D9703-D82B-498D-AA68-475F298FA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8D580F2-1EDA-4B5F-98EB-EF8F18E9B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0F2EADF-2A67-482F-B290-DED5172BB6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="" xmlns:a16="http://schemas.microsoft.com/office/drawing/2014/main" id="{39BCFDA0-B04D-4835-A135-02F8969F33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DD3C0B8-C176-40C2-93F5-670E2BAC7D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45D9E1-C398-4D94-BEC6-BB6FD421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ea typeface="+mj-lt"/>
                <a:cs typeface="Times New Roman" pitchFamily="18" charset="0"/>
              </a:rPr>
              <a:t>When to discontinue </a:t>
            </a:r>
            <a:r>
              <a:rPr lang="en-US" dirty="0" smtClean="0">
                <a:latin typeface="Times New Roman" pitchFamily="18" charset="0"/>
                <a:ea typeface="+mj-lt"/>
                <a:cs typeface="Times New Roman" pitchFamily="18" charset="0"/>
              </a:rPr>
              <a:t>Home Isolation??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FAA989-B64C-46E0-97BC-E0368FA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346364"/>
            <a:ext cx="7564582" cy="6248401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ea typeface="+mj-lt"/>
                <a:cs typeface="Times New Roman" pitchFamily="18" charset="0"/>
              </a:rPr>
              <a:t>atient </a:t>
            </a:r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under home isolation will stand discharged after 10 days of symptom onset </a:t>
            </a:r>
            <a:endParaRPr lang="en-US" sz="3200" dirty="0" smtClean="0">
              <a:latin typeface="Times New Roman" pitchFamily="18" charset="0"/>
              <a:ea typeface="+mj-lt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ea typeface="+mj-lt"/>
                <a:cs typeface="Times New Roman" pitchFamily="18" charset="0"/>
              </a:rPr>
              <a:t>o </a:t>
            </a:r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fever for 3 </a:t>
            </a:r>
            <a:r>
              <a:rPr lang="en-US" sz="3200" dirty="0" smtClean="0">
                <a:latin typeface="Times New Roman" pitchFamily="18" charset="0"/>
                <a:ea typeface="+mj-lt"/>
                <a:cs typeface="Times New Roman" pitchFamily="18" charset="0"/>
              </a:rPr>
              <a:t>days continuously..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ea typeface="+mj-lt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patient will be advised to isolate at home and self-monitor their health for further 7 days. </a:t>
            </a:r>
            <a:endParaRPr lang="en-US" sz="3200" dirty="0" smtClean="0">
              <a:latin typeface="Times New Roman" pitchFamily="18" charset="0"/>
              <a:ea typeface="+mj-lt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ea typeface="+mj-lt"/>
                <a:cs typeface="Times New Roman" pitchFamily="18" charset="0"/>
              </a:rPr>
              <a:t>There </a:t>
            </a:r>
            <a:r>
              <a:rPr lang="en-US" sz="3200" dirty="0">
                <a:latin typeface="Times New Roman" pitchFamily="18" charset="0"/>
                <a:ea typeface="+mj-lt"/>
                <a:cs typeface="Times New Roman" pitchFamily="18" charset="0"/>
              </a:rPr>
              <a:t>is no need for testing after the home isolation period is over.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home isolation\images (9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720" y="4577195"/>
            <a:ext cx="3000942" cy="1976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2065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F494E-245A-4C2B-A2F9-8B6A45E8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ea typeface="+mj-lt"/>
                <a:cs typeface="Times New Roman" pitchFamily="18" charset="0"/>
              </a:rPr>
              <a:t>Instructions for the patient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AC5248-6713-4283-B122-09A2A157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28" y="0"/>
            <a:ext cx="7689272" cy="6858000"/>
          </a:xfrm>
        </p:spPr>
        <p:txBody>
          <a:bodyPr anchor="ctr">
            <a:normAutofit/>
          </a:bodyPr>
          <a:lstStyle/>
          <a:p>
            <a:pPr algn="just"/>
            <a:r>
              <a:rPr lang="en-US" sz="2400" dirty="0">
                <a:ea typeface="+mn-lt"/>
                <a:cs typeface="+mn-lt"/>
              </a:rPr>
              <a:t>Patient should at all times use </a:t>
            </a:r>
            <a:r>
              <a:rPr lang="en-US" sz="2400" b="1" u="sng" dirty="0">
                <a:ea typeface="+mn-lt"/>
                <a:cs typeface="+mn-lt"/>
              </a:rPr>
              <a:t>triple layer medical mask</a:t>
            </a:r>
            <a:r>
              <a:rPr lang="en-US" sz="2400" dirty="0">
                <a:ea typeface="+mn-lt"/>
                <a:cs typeface="+mn-lt"/>
              </a:rPr>
              <a:t>. </a:t>
            </a:r>
            <a:endParaRPr lang="en-US" sz="2400" dirty="0" smtClean="0">
              <a:ea typeface="+mn-lt"/>
              <a:cs typeface="+mn-lt"/>
            </a:endParaRPr>
          </a:p>
          <a:p>
            <a:pPr algn="just"/>
            <a:r>
              <a:rPr lang="en-US" sz="2400" dirty="0" smtClean="0">
                <a:ea typeface="+mn-lt"/>
                <a:cs typeface="+mn-lt"/>
              </a:rPr>
              <a:t>Discard </a:t>
            </a:r>
            <a:r>
              <a:rPr lang="en-US" sz="2400" dirty="0">
                <a:ea typeface="+mn-lt"/>
                <a:cs typeface="+mn-lt"/>
              </a:rPr>
              <a:t>mask</a:t>
            </a:r>
            <a:r>
              <a:rPr lang="en-US" sz="2400" b="1" u="sng" dirty="0">
                <a:ea typeface="+mn-lt"/>
                <a:cs typeface="+mn-lt"/>
              </a:rPr>
              <a:t> after 8 hours of use or earlier if they become wet or visibly soiled.</a:t>
            </a:r>
            <a:endParaRPr lang="en-US" sz="2400" b="1" u="sng" dirty="0"/>
          </a:p>
          <a:p>
            <a:pPr algn="just"/>
            <a:r>
              <a:rPr lang="en-US" sz="2400" dirty="0" smtClean="0">
                <a:ea typeface="+mn-lt"/>
                <a:cs typeface="+mn-lt"/>
              </a:rPr>
              <a:t>Mask </a:t>
            </a:r>
            <a:r>
              <a:rPr lang="en-US" sz="2400" dirty="0">
                <a:ea typeface="+mn-lt"/>
                <a:cs typeface="+mn-lt"/>
              </a:rPr>
              <a:t>should be discarded only after disinfecting it with</a:t>
            </a:r>
            <a:r>
              <a:rPr lang="en-US" sz="2400" b="1" u="sng" dirty="0">
                <a:ea typeface="+mn-lt"/>
                <a:cs typeface="+mn-lt"/>
              </a:rPr>
              <a:t> 1% Sodium Hypo-chlorite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 algn="just"/>
            <a:r>
              <a:rPr lang="en-US" sz="2400" dirty="0" smtClean="0">
                <a:ea typeface="+mn-lt"/>
                <a:cs typeface="+mn-lt"/>
              </a:rPr>
              <a:t>Patient </a:t>
            </a:r>
            <a:r>
              <a:rPr lang="en-US" sz="2400" dirty="0">
                <a:ea typeface="+mn-lt"/>
                <a:cs typeface="+mn-lt"/>
              </a:rPr>
              <a:t>must stay in the identified room and away from other people in </a:t>
            </a:r>
            <a:r>
              <a:rPr lang="en-US" sz="2400" dirty="0" smtClean="0">
                <a:ea typeface="+mn-lt"/>
                <a:cs typeface="+mn-lt"/>
              </a:rPr>
              <a:t>home.</a:t>
            </a:r>
            <a:endParaRPr lang="en-US" sz="2400" dirty="0"/>
          </a:p>
          <a:p>
            <a:pPr algn="just"/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Patient must take rest and drink lot of fluids to maintain adequate hydration</a:t>
            </a:r>
            <a:endParaRPr lang="en-US" sz="2400" dirty="0"/>
          </a:p>
          <a:p>
            <a:pPr algn="just"/>
            <a:r>
              <a:rPr lang="en-US" sz="2400" dirty="0" smtClean="0">
                <a:ea typeface="+mn-lt"/>
                <a:cs typeface="+mn-lt"/>
              </a:rPr>
              <a:t>Follow </a:t>
            </a:r>
            <a:r>
              <a:rPr lang="en-US" sz="2400" b="1" u="sng" dirty="0">
                <a:ea typeface="+mn-lt"/>
                <a:cs typeface="+mn-lt"/>
              </a:rPr>
              <a:t>respiratory etiquettes</a:t>
            </a:r>
            <a:r>
              <a:rPr lang="en-US" sz="2400" dirty="0">
                <a:ea typeface="+mn-lt"/>
                <a:cs typeface="+mn-lt"/>
              </a:rPr>
              <a:t> all the time.</a:t>
            </a:r>
            <a:endParaRPr lang="en-US" sz="2400" dirty="0"/>
          </a:p>
        </p:txBody>
      </p:sp>
      <p:pic>
        <p:nvPicPr>
          <p:cNvPr id="5122" name="Picture 2" descr="E:\home isolation\images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782" y="0"/>
            <a:ext cx="2571750" cy="2244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E:\home isolation\images (98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697" y="4461165"/>
            <a:ext cx="1846728" cy="2133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7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1008</Words>
  <Application>Microsoft Office PowerPoint</Application>
  <PresentationFormat>Custom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Atlas</vt:lpstr>
      <vt:lpstr>Government of India Ministry of Health &amp; Family Welfare</vt:lpstr>
      <vt:lpstr>Patients  eligible  for  home  isolation</vt:lpstr>
      <vt:lpstr>Slide 3</vt:lpstr>
      <vt:lpstr>Annexure-I</vt:lpstr>
      <vt:lpstr>When to seek medical attention??</vt:lpstr>
      <vt:lpstr>Role of State/District Health Authorities</vt:lpstr>
      <vt:lpstr>Slide 7</vt:lpstr>
      <vt:lpstr>When to discontinue Home Isolation??</vt:lpstr>
      <vt:lpstr>Instructions for the patient</vt:lpstr>
      <vt:lpstr>Slide 10</vt:lpstr>
      <vt:lpstr>Instructions for care-givers</vt:lpstr>
      <vt:lpstr>2.Hand Hygiene</vt:lpstr>
      <vt:lpstr>Exposure to patient environment</vt:lpstr>
      <vt:lpstr>Slide 14</vt:lpstr>
      <vt:lpstr>Care of the patient and family members</vt:lpstr>
      <vt:lpstr>STAY AT HOME,STAY SAFE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 Anil Misra</cp:lastModifiedBy>
  <cp:revision>174</cp:revision>
  <dcterms:created xsi:type="dcterms:W3CDTF">2020-07-30T18:04:07Z</dcterms:created>
  <dcterms:modified xsi:type="dcterms:W3CDTF">2020-07-31T10:52:40Z</dcterms:modified>
</cp:coreProperties>
</file>