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83" r:id="rId3"/>
    <p:sldId id="264" r:id="rId4"/>
    <p:sldId id="256" r:id="rId5"/>
    <p:sldId id="265" r:id="rId6"/>
    <p:sldId id="266" r:id="rId7"/>
    <p:sldId id="267" r:id="rId8"/>
    <p:sldId id="268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2" r:id="rId20"/>
    <p:sldId id="281" r:id="rId21"/>
    <p:sldId id="26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D1E6-9E9D-4416-865E-EC2F923970BB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6EFEA-2126-40EB-A9EE-FDC6CCA7A1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D1E6-9E9D-4416-865E-EC2F923970BB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6EFEA-2126-40EB-A9EE-FDC6CCA7A1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D1E6-9E9D-4416-865E-EC2F923970BB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6EFEA-2126-40EB-A9EE-FDC6CCA7A1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D1E6-9E9D-4416-865E-EC2F923970BB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6EFEA-2126-40EB-A9EE-FDC6CCA7A1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D1E6-9E9D-4416-865E-EC2F923970BB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6EFEA-2126-40EB-A9EE-FDC6CCA7A1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D1E6-9E9D-4416-865E-EC2F923970BB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6EFEA-2126-40EB-A9EE-FDC6CCA7A1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D1E6-9E9D-4416-865E-EC2F923970BB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6EFEA-2126-40EB-A9EE-FDC6CCA7A1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D1E6-9E9D-4416-865E-EC2F923970BB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6EFEA-2126-40EB-A9EE-FDC6CCA7A1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D1E6-9E9D-4416-865E-EC2F923970BB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6EFEA-2126-40EB-A9EE-FDC6CCA7A1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D1E6-9E9D-4416-865E-EC2F923970BB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6EFEA-2126-40EB-A9EE-FDC6CCA7A1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D1E6-9E9D-4416-865E-EC2F923970BB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6EFEA-2126-40EB-A9EE-FDC6CCA7A1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9D1E6-9E9D-4416-865E-EC2F923970BB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6EFEA-2126-40EB-A9EE-FDC6CCA7A1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35562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b="1" dirty="0">
                <a:latin typeface="Arial Narrow" pitchFamily="34" charset="0"/>
              </a:rPr>
              <a:t>PHARYNX-II</a:t>
            </a:r>
          </a:p>
        </p:txBody>
      </p:sp>
      <p:sp>
        <p:nvSpPr>
          <p:cNvPr id="5" name="Rectangle 4"/>
          <p:cNvSpPr/>
          <p:nvPr/>
        </p:nvSpPr>
        <p:spPr>
          <a:xfrm>
            <a:off x="5029200" y="5934670"/>
            <a:ext cx="4114800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36525"/>
            <a:r>
              <a:rPr lang="en-US" dirty="0">
                <a:latin typeface="Arial Narrow" pitchFamily="34" charset="0"/>
              </a:rPr>
              <a:t>Presented by :-  Dr. </a:t>
            </a:r>
            <a:r>
              <a:rPr lang="en-US" dirty="0" err="1">
                <a:latin typeface="Arial Narrow" pitchFamily="34" charset="0"/>
              </a:rPr>
              <a:t>Sushma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Tomar</a:t>
            </a:r>
            <a:endParaRPr lang="en-US" dirty="0">
              <a:latin typeface="Arial Narrow" pitchFamily="34" charset="0"/>
            </a:endParaRPr>
          </a:p>
          <a:p>
            <a:pPr marL="136525"/>
            <a:r>
              <a:rPr lang="en-US" dirty="0">
                <a:latin typeface="Arial Narrow" pitchFamily="34" charset="0"/>
              </a:rPr>
              <a:t> 	            Associate Professor</a:t>
            </a:r>
          </a:p>
          <a:p>
            <a:pPr marL="136525"/>
            <a:r>
              <a:rPr lang="en-US" dirty="0">
                <a:latin typeface="Arial Narrow" pitchFamily="34" charset="0"/>
              </a:rPr>
              <a:t>	            Department of Anatomy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 Narrow" pitchFamily="34" charset="0"/>
              </a:rPr>
              <a:t>Applied Aspects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62000"/>
            <a:ext cx="9144000" cy="5364163"/>
          </a:xfrm>
        </p:spPr>
        <p:txBody>
          <a:bodyPr/>
          <a:lstStyle/>
          <a:p>
            <a:r>
              <a:rPr lang="en-US" dirty="0">
                <a:latin typeface="Arial Narrow" pitchFamily="34" charset="0"/>
              </a:rPr>
              <a:t>As oropharynx is a common channel for both food and air, sometimes food may enter into respiratory tract and cause choking.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981200"/>
            <a:ext cx="7467600" cy="4667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>
            <a:normAutofit/>
          </a:bodyPr>
          <a:lstStyle/>
          <a:p>
            <a:r>
              <a:rPr lang="en-US" sz="8000" b="1" dirty="0" err="1">
                <a:latin typeface="Arial Narrow" pitchFamily="34" charset="0"/>
              </a:rPr>
              <a:t>Laryngopharynx</a:t>
            </a:r>
            <a:r>
              <a:rPr lang="en-US" sz="8000" b="1" dirty="0">
                <a:latin typeface="Arial Narrow" pitchFamily="34" charset="0"/>
              </a:rPr>
              <a:t> [</a:t>
            </a:r>
            <a:r>
              <a:rPr lang="en-US" sz="8000" b="1" dirty="0" err="1">
                <a:solidFill>
                  <a:srgbClr val="FF0000"/>
                </a:solidFill>
                <a:latin typeface="Arial Narrow" pitchFamily="34" charset="0"/>
              </a:rPr>
              <a:t>Hypopharynx</a:t>
            </a:r>
            <a:r>
              <a:rPr lang="en-US" sz="8000" b="1" dirty="0">
                <a:latin typeface="Arial Narrow" pitchFamily="34" charset="0"/>
              </a:rPr>
              <a:t>]</a:t>
            </a:r>
            <a:endParaRPr lang="en-US" sz="8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 Narrow" pitchFamily="34" charset="0"/>
              </a:rPr>
              <a:t>Introduction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533400"/>
            <a:ext cx="4495800" cy="63246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>
                <a:solidFill>
                  <a:srgbClr val="C00000"/>
                </a:solidFill>
                <a:latin typeface="Arial Narrow" pitchFamily="34" charset="0"/>
              </a:rPr>
              <a:t>Vertical Extent-</a:t>
            </a:r>
          </a:p>
          <a:p>
            <a:pPr>
              <a:buNone/>
            </a:pPr>
            <a:endParaRPr lang="en-US" dirty="0">
              <a:solidFill>
                <a:srgbClr val="0000FF"/>
              </a:solidFill>
              <a:latin typeface="Arial Narrow" pitchFamily="34" charset="0"/>
            </a:endParaRPr>
          </a:p>
          <a:p>
            <a:pPr>
              <a:buNone/>
            </a:pPr>
            <a:r>
              <a:rPr lang="en-US" dirty="0">
                <a:solidFill>
                  <a:srgbClr val="0000FF"/>
                </a:solidFill>
                <a:latin typeface="Arial Narrow" pitchFamily="34" charset="0"/>
              </a:rPr>
              <a:t>Anteriorly-</a:t>
            </a:r>
          </a:p>
          <a:p>
            <a:r>
              <a:rPr lang="en-US" dirty="0">
                <a:latin typeface="Arial Narrow" pitchFamily="34" charset="0"/>
              </a:rPr>
              <a:t>From upper border of epiglottis to lower border of lamina of </a:t>
            </a:r>
            <a:r>
              <a:rPr lang="en-US" dirty="0" err="1">
                <a:latin typeface="Arial Narrow" pitchFamily="34" charset="0"/>
              </a:rPr>
              <a:t>cricoid</a:t>
            </a:r>
            <a:r>
              <a:rPr lang="en-US" dirty="0">
                <a:latin typeface="Arial Narrow" pitchFamily="34" charset="0"/>
              </a:rPr>
              <a:t> cartilage.</a:t>
            </a:r>
          </a:p>
          <a:p>
            <a:pPr>
              <a:buNone/>
            </a:pPr>
            <a:endParaRPr lang="en-US" dirty="0">
              <a:solidFill>
                <a:srgbClr val="0000FF"/>
              </a:solidFill>
              <a:latin typeface="Arial Narrow" pitchFamily="34" charset="0"/>
            </a:endParaRPr>
          </a:p>
          <a:p>
            <a:pPr>
              <a:buNone/>
            </a:pPr>
            <a:r>
              <a:rPr lang="en-US" dirty="0" err="1">
                <a:solidFill>
                  <a:srgbClr val="0000FF"/>
                </a:solidFill>
                <a:latin typeface="Arial Narrow" pitchFamily="34" charset="0"/>
              </a:rPr>
              <a:t>Posteriorly</a:t>
            </a:r>
            <a:r>
              <a:rPr lang="en-US" dirty="0">
                <a:solidFill>
                  <a:srgbClr val="0000FF"/>
                </a:solidFill>
                <a:latin typeface="Arial Narrow" pitchFamily="34" charset="0"/>
              </a:rPr>
              <a:t>-</a:t>
            </a:r>
          </a:p>
          <a:p>
            <a:r>
              <a:rPr lang="en-US" dirty="0">
                <a:latin typeface="Arial Narrow" pitchFamily="34" charset="0"/>
              </a:rPr>
              <a:t>From C3 vertebra to the lower border of C6 vertebra.</a:t>
            </a:r>
          </a:p>
          <a:p>
            <a:pPr>
              <a:buNone/>
            </a:pPr>
            <a:endParaRPr lang="en-US" dirty="0">
              <a:latin typeface="Arial Narrow" pitchFamily="34" charset="0"/>
            </a:endParaRPr>
          </a:p>
          <a:p>
            <a:pPr>
              <a:buNone/>
            </a:pPr>
            <a:r>
              <a:rPr lang="en-US" b="1" dirty="0">
                <a:solidFill>
                  <a:srgbClr val="C00000"/>
                </a:solidFill>
                <a:latin typeface="Arial Narrow" pitchFamily="34" charset="0"/>
              </a:rPr>
              <a:t>Communications-</a:t>
            </a:r>
          </a:p>
          <a:p>
            <a:pPr>
              <a:buNone/>
            </a:pPr>
            <a:r>
              <a:rPr lang="en-US" dirty="0">
                <a:solidFill>
                  <a:srgbClr val="0000FF"/>
                </a:solidFill>
                <a:latin typeface="Arial Narrow" pitchFamily="34" charset="0"/>
              </a:rPr>
              <a:t>Anteriorly-</a:t>
            </a:r>
            <a:r>
              <a:rPr lang="en-US" dirty="0">
                <a:latin typeface="Arial Narrow" pitchFamily="34" charset="0"/>
              </a:rPr>
              <a:t> with Laryngeal cavity.</a:t>
            </a:r>
          </a:p>
          <a:p>
            <a:pPr>
              <a:buNone/>
            </a:pPr>
            <a:r>
              <a:rPr lang="en-US" dirty="0">
                <a:solidFill>
                  <a:srgbClr val="0000FF"/>
                </a:solidFill>
                <a:latin typeface="Arial Narrow" pitchFamily="34" charset="0"/>
              </a:rPr>
              <a:t>Superiorly-</a:t>
            </a:r>
            <a:r>
              <a:rPr lang="en-US" dirty="0">
                <a:latin typeface="Arial Narrow" pitchFamily="34" charset="0"/>
              </a:rPr>
              <a:t> with Oropharynx.</a:t>
            </a:r>
          </a:p>
          <a:p>
            <a:pPr>
              <a:buNone/>
            </a:pPr>
            <a:r>
              <a:rPr lang="en-US" dirty="0">
                <a:solidFill>
                  <a:srgbClr val="0000FF"/>
                </a:solidFill>
                <a:latin typeface="Arial Narrow" pitchFamily="34" charset="0"/>
              </a:rPr>
              <a:t>Inferiorly-</a:t>
            </a:r>
            <a:r>
              <a:rPr lang="en-US" dirty="0">
                <a:latin typeface="Arial Narrow" pitchFamily="34" charset="0"/>
              </a:rPr>
              <a:t> with Esophagus.</a:t>
            </a:r>
          </a:p>
          <a:p>
            <a:pPr>
              <a:buFont typeface="Wingdings" pitchFamily="2" charset="2"/>
              <a:buChar char="v"/>
            </a:pPr>
            <a:endParaRPr lang="en-US" dirty="0">
              <a:latin typeface="Arial Narrow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 err="1">
                <a:latin typeface="Arial Narrow" pitchFamily="34" charset="0"/>
              </a:rPr>
              <a:t>Laryngopharynx</a:t>
            </a:r>
            <a:r>
              <a:rPr lang="en-US" dirty="0">
                <a:latin typeface="Arial Narrow" pitchFamily="34" charset="0"/>
              </a:rPr>
              <a:t> communicates with laryngeal inlet through </a:t>
            </a:r>
            <a:r>
              <a:rPr lang="en-US" dirty="0">
                <a:solidFill>
                  <a:srgbClr val="FF0066"/>
                </a:solidFill>
                <a:latin typeface="Arial Narrow" pitchFamily="34" charset="0"/>
              </a:rPr>
              <a:t>Laryngeal Inlet.</a:t>
            </a:r>
            <a:endParaRPr lang="en-US" dirty="0"/>
          </a:p>
          <a:p>
            <a:endParaRPr lang="en-US" dirty="0"/>
          </a:p>
        </p:txBody>
      </p:sp>
      <p:pic>
        <p:nvPicPr>
          <p:cNvPr id="9" name="Picture 2" descr="C:\Users\HP\Pictures\505-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r="22641"/>
          <a:stretch>
            <a:fillRect/>
          </a:stretch>
        </p:blipFill>
        <p:spPr bwMode="auto">
          <a:xfrm>
            <a:off x="4200230" y="1371600"/>
            <a:ext cx="4709397" cy="4200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267200" y="4267200"/>
            <a:ext cx="685800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162800" y="4953000"/>
            <a:ext cx="990600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0" y="5181600"/>
            <a:ext cx="1143000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162800" y="3886200"/>
            <a:ext cx="990600" cy="369332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 Narrow" pitchFamily="34" charset="0"/>
              </a:rPr>
              <a:t>Features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90600"/>
            <a:ext cx="3048000" cy="5867400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 Narrow" pitchFamily="34" charset="0"/>
              </a:rPr>
              <a:t>Laryngeal Inlet.</a:t>
            </a:r>
          </a:p>
          <a:p>
            <a:endParaRPr lang="en-US" sz="2000" dirty="0">
              <a:latin typeface="Arial Narrow" pitchFamily="34" charset="0"/>
            </a:endParaRPr>
          </a:p>
          <a:p>
            <a:r>
              <a:rPr lang="en-US" sz="2000" dirty="0" err="1">
                <a:latin typeface="Arial Narrow" pitchFamily="34" charset="0"/>
              </a:rPr>
              <a:t>Piriform</a:t>
            </a:r>
            <a:r>
              <a:rPr lang="en-US" sz="2000" dirty="0">
                <a:latin typeface="Arial Narrow" pitchFamily="34" charset="0"/>
              </a:rPr>
              <a:t> fossa/recess.</a:t>
            </a:r>
          </a:p>
          <a:p>
            <a:pPr>
              <a:buFont typeface="Wingdings" pitchFamily="2" charset="2"/>
              <a:buChar char="v"/>
            </a:pPr>
            <a:endParaRPr lang="en-US" sz="2000" dirty="0">
              <a:latin typeface="Arial Narrow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dirty="0">
                <a:latin typeface="Arial Narrow" pitchFamily="34" charset="0"/>
              </a:rPr>
              <a:t>Laryngeal Inlet closes during deglutition.</a:t>
            </a:r>
          </a:p>
          <a:p>
            <a:pPr>
              <a:buNone/>
            </a:pPr>
            <a:endParaRPr lang="en-US" sz="2000" b="1" dirty="0">
              <a:solidFill>
                <a:srgbClr val="C00000"/>
              </a:solidFill>
              <a:latin typeface="Arial Narrow" pitchFamily="34" charset="0"/>
            </a:endParaRPr>
          </a:p>
          <a:p>
            <a:pPr>
              <a:buNone/>
            </a:pPr>
            <a:r>
              <a:rPr lang="en-US" sz="2000" b="1" dirty="0" err="1">
                <a:solidFill>
                  <a:srgbClr val="C00000"/>
                </a:solidFill>
                <a:latin typeface="Arial Narrow" pitchFamily="34" charset="0"/>
              </a:rPr>
              <a:t>Piriform</a:t>
            </a:r>
            <a:r>
              <a:rPr lang="en-US" sz="2000" b="1" dirty="0">
                <a:solidFill>
                  <a:srgbClr val="C00000"/>
                </a:solidFill>
                <a:latin typeface="Arial Narrow" pitchFamily="34" charset="0"/>
              </a:rPr>
              <a:t> fossa [Smuggler’s Fossa]-</a:t>
            </a:r>
          </a:p>
          <a:p>
            <a:pPr>
              <a:buNone/>
            </a:pPr>
            <a:endParaRPr lang="en-US" sz="2000" dirty="0">
              <a:solidFill>
                <a:srgbClr val="0000FF"/>
              </a:solidFill>
              <a:latin typeface="Arial Narrow" pitchFamily="34" charset="0"/>
            </a:endParaRPr>
          </a:p>
          <a:p>
            <a:pPr>
              <a:buNone/>
            </a:pPr>
            <a:r>
              <a:rPr lang="en-US" sz="2000" dirty="0">
                <a:solidFill>
                  <a:srgbClr val="0000FF"/>
                </a:solidFill>
                <a:latin typeface="Arial Narrow" pitchFamily="34" charset="0"/>
              </a:rPr>
              <a:t>Location-</a:t>
            </a:r>
          </a:p>
          <a:p>
            <a:r>
              <a:rPr lang="en-US" sz="2000" dirty="0">
                <a:latin typeface="Arial Narrow" pitchFamily="34" charset="0"/>
              </a:rPr>
              <a:t>Anterior part of lateral wall, on each side of laryngeal inlet.</a:t>
            </a:r>
          </a:p>
          <a:p>
            <a:endParaRPr lang="en-US" sz="2000" dirty="0">
              <a:latin typeface="Arial Narrow" pitchFamily="34" charset="0"/>
            </a:endParaRPr>
          </a:p>
          <a:p>
            <a:endParaRPr lang="en-US" sz="2000" dirty="0">
              <a:latin typeface="Arial Narrow" pitchFamily="34" charset="0"/>
            </a:endParaRPr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t="2625"/>
          <a:stretch>
            <a:fillRect/>
          </a:stretch>
        </p:blipFill>
        <p:spPr bwMode="auto">
          <a:xfrm>
            <a:off x="2971800" y="1066800"/>
            <a:ext cx="6019800" cy="54572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7239000" y="4572000"/>
            <a:ext cx="990600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Arial Narrow" pitchFamily="34" charset="0"/>
              </a:rPr>
              <a:t>Piriform</a:t>
            </a:r>
            <a:r>
              <a:rPr lang="en-US" dirty="0">
                <a:solidFill>
                  <a:srgbClr val="FF0000"/>
                </a:solidFill>
                <a:latin typeface="Arial Narrow" pitchFamily="34" charset="0"/>
              </a:rPr>
              <a:t> fossa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096000" y="4191000"/>
            <a:ext cx="1143000" cy="381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 Narrow" pitchFamily="34" charset="0"/>
              </a:rPr>
              <a:t>Pharyngeal Wall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09600"/>
            <a:ext cx="4495800" cy="6096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>
                <a:latin typeface="Arial Narrow" pitchFamily="34" charset="0"/>
              </a:rPr>
              <a:t>Consists of </a:t>
            </a:r>
            <a:r>
              <a:rPr lang="en-US" sz="2000" dirty="0">
                <a:solidFill>
                  <a:srgbClr val="FF0000"/>
                </a:solidFill>
                <a:latin typeface="Arial Narrow" pitchFamily="34" charset="0"/>
              </a:rPr>
              <a:t>4 l</a:t>
            </a:r>
            <a:r>
              <a:rPr lang="en-US" sz="2000" dirty="0">
                <a:latin typeface="Arial Narrow" pitchFamily="34" charset="0"/>
              </a:rPr>
              <a:t>ayers (from </a:t>
            </a:r>
            <a:r>
              <a:rPr lang="en-US" sz="2000" dirty="0">
                <a:solidFill>
                  <a:srgbClr val="0000FF"/>
                </a:solidFill>
                <a:latin typeface="Arial Narrow" pitchFamily="34" charset="0"/>
              </a:rPr>
              <a:t>within outwards</a:t>
            </a:r>
            <a:r>
              <a:rPr lang="en-US" sz="2000" dirty="0">
                <a:latin typeface="Arial Narrow" pitchFamily="34" charset="0"/>
              </a:rPr>
              <a:t>)-</a:t>
            </a:r>
          </a:p>
          <a:p>
            <a:endParaRPr lang="en-US" sz="2000" dirty="0">
              <a:latin typeface="Arial Narrow" pitchFamily="34" charset="0"/>
            </a:endParaRPr>
          </a:p>
          <a:p>
            <a:endParaRPr lang="en-US" sz="2000" dirty="0">
              <a:latin typeface="Arial Narrow" pitchFamily="34" charset="0"/>
            </a:endParaRPr>
          </a:p>
          <a:p>
            <a:r>
              <a:rPr lang="en-US" sz="2000" dirty="0">
                <a:latin typeface="Arial Narrow" pitchFamily="34" charset="0"/>
              </a:rPr>
              <a:t>Mucous membrane.</a:t>
            </a:r>
          </a:p>
          <a:p>
            <a:endParaRPr lang="en-US" sz="2000" dirty="0">
              <a:latin typeface="Arial Narrow" pitchFamily="34" charset="0"/>
            </a:endParaRPr>
          </a:p>
          <a:p>
            <a:endParaRPr lang="en-US" sz="2000" dirty="0">
              <a:latin typeface="Arial Narrow" pitchFamily="34" charset="0"/>
            </a:endParaRPr>
          </a:p>
          <a:p>
            <a:r>
              <a:rPr lang="en-US" sz="2000" dirty="0" err="1">
                <a:latin typeface="Arial Narrow" pitchFamily="34" charset="0"/>
              </a:rPr>
              <a:t>Pharyngobasilar</a:t>
            </a:r>
            <a:r>
              <a:rPr lang="en-US" sz="2000" dirty="0">
                <a:latin typeface="Arial Narrow" pitchFamily="34" charset="0"/>
              </a:rPr>
              <a:t> fascia (Pharyngeal aponeurosis).</a:t>
            </a:r>
          </a:p>
          <a:p>
            <a:pPr>
              <a:buNone/>
            </a:pPr>
            <a:endParaRPr lang="en-US" sz="2000" dirty="0">
              <a:latin typeface="Arial Narrow" pitchFamily="34" charset="0"/>
            </a:endParaRPr>
          </a:p>
          <a:p>
            <a:endParaRPr lang="en-US" sz="2000" dirty="0">
              <a:latin typeface="Arial Narrow" pitchFamily="34" charset="0"/>
            </a:endParaRPr>
          </a:p>
          <a:p>
            <a:r>
              <a:rPr lang="en-US" sz="2000" dirty="0">
                <a:latin typeface="Arial Narrow" pitchFamily="34" charset="0"/>
              </a:rPr>
              <a:t>Muscle layer.</a:t>
            </a:r>
          </a:p>
          <a:p>
            <a:endParaRPr lang="en-US" sz="2000" dirty="0">
              <a:latin typeface="Arial Narrow" pitchFamily="34" charset="0"/>
            </a:endParaRPr>
          </a:p>
          <a:p>
            <a:endParaRPr lang="en-US" sz="2000" dirty="0">
              <a:latin typeface="Arial Narrow" pitchFamily="34" charset="0"/>
            </a:endParaRPr>
          </a:p>
          <a:p>
            <a:r>
              <a:rPr lang="en-US" sz="2000" dirty="0" err="1">
                <a:latin typeface="Arial Narrow" pitchFamily="34" charset="0"/>
              </a:rPr>
              <a:t>Buccopharyngeal</a:t>
            </a:r>
            <a:r>
              <a:rPr lang="en-US" sz="2000" dirty="0">
                <a:latin typeface="Arial Narrow" pitchFamily="34" charset="0"/>
              </a:rPr>
              <a:t> fascia.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7097" t="6597" r="11317" b="7322"/>
          <a:stretch>
            <a:fillRect/>
          </a:stretch>
        </p:blipFill>
        <p:spPr bwMode="auto">
          <a:xfrm>
            <a:off x="4495800" y="660400"/>
            <a:ext cx="4419600" cy="596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Arial Narrow" pitchFamily="34" charset="0"/>
              </a:rPr>
              <a:t>Mucous Membrane</a:t>
            </a:r>
            <a:br>
              <a:rPr lang="en-US" sz="3600" b="1" dirty="0">
                <a:latin typeface="Arial Narrow" pitchFamily="34" charset="0"/>
              </a:rPr>
            </a:b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457200"/>
            <a:ext cx="4495800" cy="6400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000" b="1" dirty="0">
                <a:solidFill>
                  <a:srgbClr val="C00000"/>
                </a:solidFill>
                <a:latin typeface="Arial Narrow" pitchFamily="34" charset="0"/>
              </a:rPr>
              <a:t>Epithelium-</a:t>
            </a:r>
            <a:r>
              <a:rPr lang="en-US" sz="2000" dirty="0">
                <a:latin typeface="Arial Narrow" pitchFamily="34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Arial Narrow" pitchFamily="34" charset="0"/>
              </a:rPr>
              <a:t>Stratified </a:t>
            </a:r>
            <a:r>
              <a:rPr lang="en-US" sz="2000" dirty="0" err="1">
                <a:solidFill>
                  <a:srgbClr val="0000FF"/>
                </a:solidFill>
                <a:latin typeface="Arial Narrow" pitchFamily="34" charset="0"/>
              </a:rPr>
              <a:t>squamous</a:t>
            </a:r>
            <a:r>
              <a:rPr lang="en-US" sz="2000" dirty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en-US" sz="2000" dirty="0">
                <a:latin typeface="Arial Narrow" pitchFamily="34" charset="0"/>
              </a:rPr>
              <a:t>except </a:t>
            </a:r>
            <a:r>
              <a:rPr lang="en-US" sz="2000" dirty="0" err="1">
                <a:latin typeface="Arial Narrow" pitchFamily="34" charset="0"/>
              </a:rPr>
              <a:t>nasopharynx</a:t>
            </a:r>
            <a:r>
              <a:rPr lang="en-US" sz="2000" dirty="0">
                <a:latin typeface="Arial Narrow" pitchFamily="34" charset="0"/>
              </a:rPr>
              <a:t>.</a:t>
            </a:r>
          </a:p>
          <a:p>
            <a:r>
              <a:rPr lang="en-US" sz="2000" dirty="0" err="1">
                <a:latin typeface="Arial Narrow" pitchFamily="34" charset="0"/>
              </a:rPr>
              <a:t>Nasopharynx</a:t>
            </a:r>
            <a:r>
              <a:rPr lang="en-US" sz="2000" dirty="0">
                <a:latin typeface="Arial Narrow" pitchFamily="34" charset="0"/>
              </a:rPr>
              <a:t> is lined by </a:t>
            </a:r>
            <a:r>
              <a:rPr lang="en-US" sz="2000" dirty="0">
                <a:solidFill>
                  <a:srgbClr val="0000FF"/>
                </a:solidFill>
                <a:latin typeface="Arial Narrow" pitchFamily="34" charset="0"/>
              </a:rPr>
              <a:t>ciliated columnar </a:t>
            </a:r>
            <a:r>
              <a:rPr lang="en-US" sz="2000" dirty="0">
                <a:latin typeface="Arial Narrow" pitchFamily="34" charset="0"/>
              </a:rPr>
              <a:t>epithelium.</a:t>
            </a:r>
          </a:p>
          <a:p>
            <a:r>
              <a:rPr lang="en-US" sz="2000" dirty="0">
                <a:latin typeface="Arial Narrow" pitchFamily="34" charset="0"/>
              </a:rPr>
              <a:t>Epithelium tends to </a:t>
            </a:r>
            <a:r>
              <a:rPr lang="en-US" sz="2000" dirty="0" err="1">
                <a:latin typeface="Arial Narrow" pitchFamily="34" charset="0"/>
              </a:rPr>
              <a:t>invaginate</a:t>
            </a:r>
            <a:r>
              <a:rPr lang="en-US" sz="2000" dirty="0">
                <a:latin typeface="Arial Narrow" pitchFamily="34" charset="0"/>
              </a:rPr>
              <a:t> in sub epithelial collections of lymphoid tissue in the form of clefts (crypts).</a:t>
            </a:r>
          </a:p>
          <a:p>
            <a:pPr>
              <a:buNone/>
            </a:pPr>
            <a:endParaRPr lang="en-US" sz="2000" b="1" dirty="0">
              <a:solidFill>
                <a:srgbClr val="C00000"/>
              </a:solidFill>
              <a:latin typeface="Arial Narrow" pitchFamily="34" charset="0"/>
            </a:endParaRPr>
          </a:p>
          <a:p>
            <a:pPr>
              <a:buNone/>
            </a:pPr>
            <a:r>
              <a:rPr lang="en-US" sz="2000" b="1" dirty="0" err="1">
                <a:solidFill>
                  <a:srgbClr val="C00000"/>
                </a:solidFill>
                <a:latin typeface="Arial Narrow" pitchFamily="34" charset="0"/>
              </a:rPr>
              <a:t>Waldeyer’s</a:t>
            </a:r>
            <a:r>
              <a:rPr lang="en-US" sz="2000" b="1" dirty="0">
                <a:solidFill>
                  <a:srgbClr val="C00000"/>
                </a:solidFill>
                <a:latin typeface="Arial Narrow" pitchFamily="34" charset="0"/>
              </a:rPr>
              <a:t> Ring-</a:t>
            </a:r>
          </a:p>
          <a:p>
            <a:r>
              <a:rPr lang="en-US" sz="2000" dirty="0">
                <a:latin typeface="Arial Narrow" pitchFamily="34" charset="0"/>
              </a:rPr>
              <a:t>Aggregations of lymphoid tissue underneath the epithelium of pharyngeal wall in the form of an interrupted ring.</a:t>
            </a:r>
          </a:p>
          <a:p>
            <a:r>
              <a:rPr lang="en-US" sz="2000" dirty="0">
                <a:latin typeface="Arial Narrow" pitchFamily="34" charset="0"/>
              </a:rPr>
              <a:t>Surround the commencement of air and food passages.</a:t>
            </a:r>
          </a:p>
          <a:p>
            <a:r>
              <a:rPr lang="en-US" sz="2000" dirty="0">
                <a:latin typeface="Arial Narrow" pitchFamily="34" charset="0"/>
              </a:rPr>
              <a:t>Lymphoid collections in the </a:t>
            </a:r>
            <a:r>
              <a:rPr lang="en-US" sz="2000" dirty="0" err="1">
                <a:latin typeface="Arial Narrow" pitchFamily="34" charset="0"/>
              </a:rPr>
              <a:t>Waldeyer’s</a:t>
            </a:r>
            <a:r>
              <a:rPr lang="en-US" sz="2000" dirty="0">
                <a:latin typeface="Arial Narrow" pitchFamily="34" charset="0"/>
              </a:rPr>
              <a:t> ring are:</a:t>
            </a:r>
          </a:p>
          <a:p>
            <a:r>
              <a:rPr lang="en-US" sz="2000" dirty="0">
                <a:solidFill>
                  <a:srgbClr val="FF0066"/>
                </a:solidFill>
                <a:latin typeface="Arial Narrow" pitchFamily="34" charset="0"/>
              </a:rPr>
              <a:t>Nasopharyngeal (Pharyngeal) Tonsil [Adenoids]- </a:t>
            </a:r>
            <a:r>
              <a:rPr lang="en-US" sz="2000" dirty="0" err="1">
                <a:solidFill>
                  <a:srgbClr val="FF0066"/>
                </a:solidFill>
                <a:latin typeface="Arial Narrow" pitchFamily="34" charset="0"/>
              </a:rPr>
              <a:t>Posteriorly</a:t>
            </a:r>
            <a:endParaRPr lang="en-US" sz="2000" dirty="0">
              <a:solidFill>
                <a:srgbClr val="FF0066"/>
              </a:solidFill>
              <a:latin typeface="Arial Narrow" pitchFamily="34" charset="0"/>
            </a:endParaRPr>
          </a:p>
          <a:p>
            <a:r>
              <a:rPr lang="en-US" sz="2000" dirty="0">
                <a:solidFill>
                  <a:srgbClr val="FF0066"/>
                </a:solidFill>
                <a:latin typeface="Arial Narrow" pitchFamily="34" charset="0"/>
              </a:rPr>
              <a:t>Tubal Tonsils- Postero-laterally</a:t>
            </a:r>
          </a:p>
          <a:p>
            <a:r>
              <a:rPr lang="en-US" sz="2000" dirty="0">
                <a:solidFill>
                  <a:srgbClr val="FF0066"/>
                </a:solidFill>
                <a:latin typeface="Arial Narrow" pitchFamily="34" charset="0"/>
              </a:rPr>
              <a:t>Palatine Tonsils- Antero-laterally</a:t>
            </a:r>
          </a:p>
          <a:p>
            <a:r>
              <a:rPr lang="en-US" sz="2000" dirty="0">
                <a:solidFill>
                  <a:srgbClr val="FF0066"/>
                </a:solidFill>
                <a:latin typeface="Arial Narrow" pitchFamily="34" charset="0"/>
              </a:rPr>
              <a:t>Lingual Tonsils- Anteriorly.</a:t>
            </a:r>
          </a:p>
          <a:p>
            <a:endParaRPr lang="en-US" sz="2000" dirty="0">
              <a:solidFill>
                <a:srgbClr val="FF0066"/>
              </a:solidFill>
              <a:latin typeface="Arial Narrow" pitchFamily="34" charset="0"/>
            </a:endParaRPr>
          </a:p>
          <a:p>
            <a:endParaRPr lang="en-US" sz="2000" dirty="0">
              <a:latin typeface="Arial Narrow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43396" t="23115" r="1372" b="20398"/>
          <a:stretch>
            <a:fillRect/>
          </a:stretch>
        </p:blipFill>
        <p:spPr bwMode="auto">
          <a:xfrm>
            <a:off x="4572000" y="1981200"/>
            <a:ext cx="4267200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572001" y="54864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rial Narrow" pitchFamily="34" charset="0"/>
              </a:rPr>
              <a:t>These lymphoid collections prevent the invasion of microorganisms in the air and food passages.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P\Pictures\Waldeyers-tonsillar-ring-Tonsillar-tissue-localization-in-the-upper-airways.pn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415" y="979846"/>
            <a:ext cx="8849185" cy="49637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276600" y="0"/>
            <a:ext cx="31140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Arial Narrow" pitchFamily="34" charset="0"/>
              </a:rPr>
              <a:t>Waldeyer’s</a:t>
            </a:r>
            <a:r>
              <a:rPr lang="en-US" sz="3600" b="1" dirty="0">
                <a:latin typeface="Arial Narrow" pitchFamily="34" charset="0"/>
              </a:rPr>
              <a:t> Ring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sz="3600" b="1" dirty="0" err="1">
                <a:latin typeface="Arial Narrow" pitchFamily="34" charset="0"/>
              </a:rPr>
              <a:t>Pharyngobasilar</a:t>
            </a:r>
            <a:r>
              <a:rPr lang="en-US" sz="3600" b="1" dirty="0">
                <a:latin typeface="Arial Narrow" pitchFamily="34" charset="0"/>
              </a:rPr>
              <a:t> Fascia</a:t>
            </a:r>
            <a:br>
              <a:rPr lang="en-US" sz="3600" b="1" dirty="0">
                <a:latin typeface="Arial Narrow" pitchFamily="34" charset="0"/>
              </a:rPr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533400"/>
            <a:ext cx="9144000" cy="55927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>
                <a:latin typeface="Arial Narrow" pitchFamily="34" charset="0"/>
              </a:rPr>
              <a:t>Fibrous thickening of </a:t>
            </a:r>
            <a:r>
              <a:rPr lang="en-US" sz="2000" dirty="0" err="1">
                <a:latin typeface="Arial Narrow" pitchFamily="34" charset="0"/>
              </a:rPr>
              <a:t>submucosa</a:t>
            </a:r>
            <a:r>
              <a:rPr lang="en-US" sz="2000" dirty="0">
                <a:latin typeface="Arial Narrow" pitchFamily="34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>
                <a:latin typeface="Arial Narrow" pitchFamily="34" charset="0"/>
              </a:rPr>
              <a:t>It is thick near the base of skull but thin and indistinct inferiorly.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>
                <a:latin typeface="Arial Narrow" pitchFamily="34" charset="0"/>
              </a:rPr>
              <a:t>It is </a:t>
            </a:r>
            <a:r>
              <a:rPr lang="en-US" sz="2000" dirty="0">
                <a:solidFill>
                  <a:srgbClr val="0000FF"/>
                </a:solidFill>
                <a:latin typeface="Arial Narrow" pitchFamily="34" charset="0"/>
              </a:rPr>
              <a:t>thickest:</a:t>
            </a:r>
          </a:p>
          <a:p>
            <a:r>
              <a:rPr lang="en-US" sz="2000" dirty="0">
                <a:latin typeface="Arial Narrow" pitchFamily="34" charset="0"/>
              </a:rPr>
              <a:t>where it fills the gap between upper border of superior constrictor and base of skull.</a:t>
            </a:r>
          </a:p>
          <a:p>
            <a:r>
              <a:rPr lang="en-US" sz="2000" dirty="0">
                <a:latin typeface="Arial Narrow" pitchFamily="34" charset="0"/>
              </a:rPr>
              <a:t>where it forms the </a:t>
            </a:r>
            <a:r>
              <a:rPr lang="en-US" sz="2000" dirty="0">
                <a:solidFill>
                  <a:srgbClr val="FF0066"/>
                </a:solidFill>
                <a:latin typeface="Arial Narrow" pitchFamily="34" charset="0"/>
              </a:rPr>
              <a:t>pharyngeal </a:t>
            </a:r>
            <a:r>
              <a:rPr lang="en-US" sz="2000" dirty="0" err="1">
                <a:solidFill>
                  <a:srgbClr val="FF0066"/>
                </a:solidFill>
                <a:latin typeface="Arial Narrow" pitchFamily="34" charset="0"/>
              </a:rPr>
              <a:t>raphe</a:t>
            </a:r>
            <a:r>
              <a:rPr lang="en-US" sz="2000" dirty="0">
                <a:solidFill>
                  <a:srgbClr val="FF0066"/>
                </a:solidFill>
                <a:latin typeface="Arial Narrow" pitchFamily="34" charset="0"/>
              </a:rPr>
              <a:t> </a:t>
            </a:r>
            <a:r>
              <a:rPr lang="en-US" sz="2000" dirty="0">
                <a:latin typeface="Arial Narrow" pitchFamily="34" charset="0"/>
              </a:rPr>
              <a:t>(</a:t>
            </a:r>
            <a:r>
              <a:rPr lang="en-US" sz="2000" dirty="0" err="1">
                <a:latin typeface="Arial Narrow" pitchFamily="34" charset="0"/>
              </a:rPr>
              <a:t>posteriorly</a:t>
            </a:r>
            <a:r>
              <a:rPr lang="en-US" sz="2000" dirty="0">
                <a:latin typeface="Arial Narrow" pitchFamily="34" charset="0"/>
              </a:rPr>
              <a:t>). 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6247" t="6597" r="11317" b="7322"/>
          <a:stretch>
            <a:fillRect/>
          </a:stretch>
        </p:blipFill>
        <p:spPr bwMode="auto">
          <a:xfrm>
            <a:off x="990600" y="2427814"/>
            <a:ext cx="3200400" cy="42778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 l="9091" t="4384"/>
          <a:stretch>
            <a:fillRect/>
          </a:stretch>
        </p:blipFill>
        <p:spPr bwMode="auto">
          <a:xfrm>
            <a:off x="5562600" y="2286000"/>
            <a:ext cx="3048000" cy="43692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696200" y="4800600"/>
            <a:ext cx="685800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2286000"/>
            <a:ext cx="914400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 Narrow" pitchFamily="34" charset="0"/>
              </a:rPr>
              <a:t>Muscle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85800"/>
            <a:ext cx="9144000" cy="54403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>
                <a:solidFill>
                  <a:srgbClr val="FF0000"/>
                </a:solidFill>
                <a:latin typeface="Arial Narrow" pitchFamily="34" charset="0"/>
              </a:rPr>
              <a:t>2</a:t>
            </a:r>
            <a:r>
              <a:rPr lang="en-US" sz="2000" dirty="0">
                <a:latin typeface="Arial Narrow" pitchFamily="34" charset="0"/>
              </a:rPr>
              <a:t> layers of </a:t>
            </a:r>
            <a:r>
              <a:rPr lang="en-US" sz="2000" dirty="0">
                <a:solidFill>
                  <a:srgbClr val="0000FF"/>
                </a:solidFill>
                <a:latin typeface="Arial Narrow" pitchFamily="34" charset="0"/>
              </a:rPr>
              <a:t>striated</a:t>
            </a:r>
            <a:r>
              <a:rPr lang="en-US" sz="2000" dirty="0">
                <a:latin typeface="Arial Narrow" pitchFamily="34" charset="0"/>
              </a:rPr>
              <a:t> muscles.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>
                <a:latin typeface="Arial Narrow" pitchFamily="34" charset="0"/>
              </a:rPr>
              <a:t>Outer layer of </a:t>
            </a:r>
            <a:r>
              <a:rPr lang="en-US" sz="2000" dirty="0">
                <a:solidFill>
                  <a:srgbClr val="0000FF"/>
                </a:solidFill>
                <a:latin typeface="Arial Narrow" pitchFamily="34" charset="0"/>
              </a:rPr>
              <a:t>3 pairs </a:t>
            </a:r>
            <a:r>
              <a:rPr lang="en-US" sz="2000" dirty="0">
                <a:latin typeface="Arial Narrow" pitchFamily="34" charset="0"/>
              </a:rPr>
              <a:t>of circular muscles (constrictor muscles):</a:t>
            </a:r>
          </a:p>
          <a:p>
            <a:r>
              <a:rPr lang="en-US" sz="2000" dirty="0">
                <a:solidFill>
                  <a:srgbClr val="FF0066"/>
                </a:solidFill>
                <a:latin typeface="Arial Narrow" pitchFamily="34" charset="0"/>
              </a:rPr>
              <a:t>Superior constrictor.</a:t>
            </a:r>
          </a:p>
          <a:p>
            <a:r>
              <a:rPr lang="en-US" sz="2000" dirty="0">
                <a:solidFill>
                  <a:srgbClr val="FF0066"/>
                </a:solidFill>
                <a:latin typeface="Arial Narrow" pitchFamily="34" charset="0"/>
              </a:rPr>
              <a:t>Middle constrictor.</a:t>
            </a:r>
          </a:p>
          <a:p>
            <a:r>
              <a:rPr lang="en-US" sz="2000" dirty="0">
                <a:solidFill>
                  <a:srgbClr val="FF0066"/>
                </a:solidFill>
                <a:latin typeface="Arial Narrow" pitchFamily="34" charset="0"/>
              </a:rPr>
              <a:t>Inferior constrictor.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>
                <a:latin typeface="Arial Narrow" pitchFamily="34" charset="0"/>
              </a:rPr>
              <a:t>Inner layer of </a:t>
            </a:r>
            <a:r>
              <a:rPr lang="en-US" sz="2000" dirty="0">
                <a:solidFill>
                  <a:srgbClr val="FF0000"/>
                </a:solidFill>
                <a:latin typeface="Arial Narrow" pitchFamily="34" charset="0"/>
              </a:rPr>
              <a:t>3 pairs </a:t>
            </a:r>
            <a:r>
              <a:rPr lang="en-US" sz="2000" dirty="0">
                <a:latin typeface="Arial Narrow" pitchFamily="34" charset="0"/>
              </a:rPr>
              <a:t>of longitudinal muscles.</a:t>
            </a:r>
          </a:p>
          <a:p>
            <a:r>
              <a:rPr lang="en-US" sz="2000" dirty="0" err="1">
                <a:solidFill>
                  <a:srgbClr val="0000FF"/>
                </a:solidFill>
                <a:latin typeface="Arial Narrow" pitchFamily="34" charset="0"/>
              </a:rPr>
              <a:t>Stylopharyngeus</a:t>
            </a:r>
            <a:r>
              <a:rPr lang="en-US" sz="2000" dirty="0">
                <a:solidFill>
                  <a:srgbClr val="0000FF"/>
                </a:solidFill>
                <a:latin typeface="Arial Narrow" pitchFamily="34" charset="0"/>
              </a:rPr>
              <a:t>.</a:t>
            </a:r>
          </a:p>
          <a:p>
            <a:r>
              <a:rPr lang="en-US" sz="2000" dirty="0" err="1">
                <a:solidFill>
                  <a:srgbClr val="0000FF"/>
                </a:solidFill>
                <a:latin typeface="Arial Narrow" pitchFamily="34" charset="0"/>
              </a:rPr>
              <a:t>Salpingopharyngeus</a:t>
            </a:r>
            <a:r>
              <a:rPr lang="en-US" sz="2000" dirty="0">
                <a:solidFill>
                  <a:srgbClr val="0000FF"/>
                </a:solidFill>
                <a:latin typeface="Arial Narrow" pitchFamily="34" charset="0"/>
              </a:rPr>
              <a:t>.</a:t>
            </a:r>
          </a:p>
          <a:p>
            <a:r>
              <a:rPr lang="en-US" sz="2000" dirty="0" err="1">
                <a:solidFill>
                  <a:srgbClr val="0000FF"/>
                </a:solidFill>
                <a:latin typeface="Arial Narrow" pitchFamily="34" charset="0"/>
              </a:rPr>
              <a:t>Palatopharyngeus</a:t>
            </a:r>
            <a:r>
              <a:rPr lang="en-US" sz="2000" dirty="0">
                <a:solidFill>
                  <a:srgbClr val="0000FF"/>
                </a:solidFill>
                <a:latin typeface="Arial Narrow" pitchFamily="34" charset="0"/>
              </a:rPr>
              <a:t>.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5660" t="6669"/>
          <a:stretch>
            <a:fillRect/>
          </a:stretch>
        </p:blipFill>
        <p:spPr bwMode="auto">
          <a:xfrm>
            <a:off x="3048001" y="2916294"/>
            <a:ext cx="5943600" cy="37632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429000" y="5029200"/>
            <a:ext cx="1295400" cy="369332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81400" y="3962400"/>
            <a:ext cx="990600" cy="369332"/>
          </a:xfrm>
          <a:prstGeom prst="rect">
            <a:avLst/>
          </a:prstGeom>
          <a:noFill/>
          <a:ln w="1905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24200" y="3429000"/>
            <a:ext cx="1371600" cy="369332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86600" y="3962400"/>
            <a:ext cx="914400" cy="369332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34200" y="5029200"/>
            <a:ext cx="1600200" cy="369332"/>
          </a:xfrm>
          <a:prstGeom prst="rect">
            <a:avLst/>
          </a:prstGeom>
          <a:noFill/>
          <a:ln w="1905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05600" y="5562600"/>
            <a:ext cx="1676400" cy="369332"/>
          </a:xfrm>
          <a:prstGeom prst="rect">
            <a:avLst/>
          </a:prstGeom>
          <a:noFill/>
          <a:ln w="1905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2800" y="3429000"/>
            <a:ext cx="1143000" cy="369332"/>
          </a:xfrm>
          <a:prstGeom prst="rect">
            <a:avLst/>
          </a:prstGeom>
          <a:noFill/>
          <a:ln w="1905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P\Pictures\Posterior-View-of-the-Muscles-of-the-Pharynx-Circular-and-Longitunidal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 l="1768" t="2658" r="1010"/>
          <a:stretch>
            <a:fillRect/>
          </a:stretch>
        </p:blipFill>
        <p:spPr bwMode="auto">
          <a:xfrm>
            <a:off x="457200" y="304800"/>
            <a:ext cx="8382000" cy="617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rial Narrow" pitchFamily="34" charset="0"/>
              </a:rPr>
              <a:t>Lesson Plan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>
                <a:solidFill>
                  <a:srgbClr val="0000FF"/>
                </a:solidFill>
                <a:latin typeface="Arial Narrow" pitchFamily="34" charset="0"/>
              </a:rPr>
              <a:t>Oropharynx:</a:t>
            </a:r>
          </a:p>
          <a:p>
            <a:r>
              <a:rPr lang="en-US" dirty="0">
                <a:latin typeface="Arial Narrow" pitchFamily="34" charset="0"/>
              </a:rPr>
              <a:t>Introduction</a:t>
            </a:r>
          </a:p>
          <a:p>
            <a:r>
              <a:rPr lang="en-US" dirty="0" err="1">
                <a:latin typeface="Arial Narrow" pitchFamily="34" charset="0"/>
              </a:rPr>
              <a:t>Oropharyngeal</a:t>
            </a:r>
            <a:r>
              <a:rPr lang="en-US" dirty="0">
                <a:latin typeface="Arial Narrow" pitchFamily="34" charset="0"/>
              </a:rPr>
              <a:t> Isthmus</a:t>
            </a:r>
          </a:p>
          <a:p>
            <a:r>
              <a:rPr lang="en-US" dirty="0">
                <a:latin typeface="Arial Narrow" pitchFamily="34" charset="0"/>
              </a:rPr>
              <a:t>Features</a:t>
            </a:r>
          </a:p>
          <a:p>
            <a:pPr>
              <a:buFont typeface="Wingdings" pitchFamily="2" charset="2"/>
              <a:buChar char="v"/>
            </a:pPr>
            <a:endParaRPr lang="en-US" dirty="0">
              <a:latin typeface="Arial Narrow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 err="1">
                <a:solidFill>
                  <a:srgbClr val="0000FF"/>
                </a:solidFill>
                <a:latin typeface="Arial Narrow" pitchFamily="34" charset="0"/>
              </a:rPr>
              <a:t>Laryngopharynx</a:t>
            </a:r>
            <a:r>
              <a:rPr lang="en-US" dirty="0">
                <a:solidFill>
                  <a:srgbClr val="0000FF"/>
                </a:solidFill>
                <a:latin typeface="Arial Narrow" pitchFamily="34" charset="0"/>
              </a:rPr>
              <a:t>:</a:t>
            </a:r>
          </a:p>
          <a:p>
            <a:r>
              <a:rPr lang="en-US" dirty="0">
                <a:latin typeface="Arial Narrow" pitchFamily="34" charset="0"/>
              </a:rPr>
              <a:t>Introduction</a:t>
            </a:r>
          </a:p>
          <a:p>
            <a:r>
              <a:rPr lang="en-US" dirty="0">
                <a:latin typeface="Arial Narrow" pitchFamily="34" charset="0"/>
              </a:rPr>
              <a:t>Features</a:t>
            </a:r>
          </a:p>
          <a:p>
            <a:pPr>
              <a:buFont typeface="Wingdings" pitchFamily="2" charset="2"/>
              <a:buChar char="v"/>
            </a:pPr>
            <a:endParaRPr lang="en-US" dirty="0">
              <a:latin typeface="Arial Narrow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>
                <a:solidFill>
                  <a:srgbClr val="0000FF"/>
                </a:solidFill>
                <a:latin typeface="Arial Narrow" pitchFamily="34" charset="0"/>
              </a:rPr>
              <a:t>Pharyngeal Wall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r>
              <a:rPr lang="en-US" sz="3600" b="1" dirty="0" err="1">
                <a:latin typeface="Arial Narrow" pitchFamily="34" charset="0"/>
              </a:rPr>
              <a:t>Buccopharyngeal</a:t>
            </a:r>
            <a:r>
              <a:rPr lang="en-US" sz="3600" b="1" dirty="0">
                <a:latin typeface="Arial Narrow" pitchFamily="34" charset="0"/>
              </a:rPr>
              <a:t> Fascia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14400"/>
            <a:ext cx="4495800" cy="59436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Arial Narrow" pitchFamily="34" charset="0"/>
              </a:rPr>
              <a:t>It is a layer of loose </a:t>
            </a:r>
            <a:r>
              <a:rPr lang="en-US" dirty="0" err="1">
                <a:latin typeface="Arial Narrow" pitchFamily="34" charset="0"/>
              </a:rPr>
              <a:t>areolar</a:t>
            </a:r>
            <a:r>
              <a:rPr lang="en-US" dirty="0">
                <a:latin typeface="Arial Narrow" pitchFamily="34" charset="0"/>
              </a:rPr>
              <a:t> tissue.</a:t>
            </a:r>
          </a:p>
          <a:p>
            <a:endParaRPr lang="en-US" dirty="0">
              <a:latin typeface="Arial Narrow" pitchFamily="34" charset="0"/>
            </a:endParaRPr>
          </a:p>
          <a:p>
            <a:r>
              <a:rPr lang="en-US" dirty="0">
                <a:latin typeface="Arial Narrow" pitchFamily="34" charset="0"/>
              </a:rPr>
              <a:t>It covers the outer surface of constrictor muscles.</a:t>
            </a:r>
          </a:p>
          <a:p>
            <a:endParaRPr lang="en-US" dirty="0">
              <a:latin typeface="Arial Narrow" pitchFamily="34" charset="0"/>
            </a:endParaRPr>
          </a:p>
          <a:p>
            <a:r>
              <a:rPr lang="en-US" dirty="0">
                <a:latin typeface="Arial Narrow" pitchFamily="34" charset="0"/>
              </a:rPr>
              <a:t>In the upper part, it is prolonged forwards to cover the </a:t>
            </a:r>
            <a:r>
              <a:rPr lang="en-US" dirty="0">
                <a:solidFill>
                  <a:srgbClr val="0000FF"/>
                </a:solidFill>
                <a:latin typeface="Arial Narrow" pitchFamily="34" charset="0"/>
              </a:rPr>
              <a:t>Buccinator muscles.</a:t>
            </a:r>
          </a:p>
          <a:p>
            <a:endParaRPr lang="en-US" dirty="0">
              <a:latin typeface="Arial Narrow" pitchFamily="34" charset="0"/>
            </a:endParaRPr>
          </a:p>
          <a:p>
            <a:r>
              <a:rPr lang="en-US" dirty="0">
                <a:latin typeface="Arial Narrow" pitchFamily="34" charset="0"/>
              </a:rPr>
              <a:t>It blends with the </a:t>
            </a:r>
            <a:r>
              <a:rPr lang="en-US" dirty="0" err="1">
                <a:latin typeface="Arial Narrow" pitchFamily="34" charset="0"/>
              </a:rPr>
              <a:t>pharyngobasilar</a:t>
            </a:r>
            <a:r>
              <a:rPr lang="en-US" dirty="0">
                <a:latin typeface="Arial Narrow" pitchFamily="34" charset="0"/>
              </a:rPr>
              <a:t> fascia, above the upper border of superior constrictor muscles.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4284" t="6597" r="11317" b="7322"/>
          <a:stretch>
            <a:fillRect/>
          </a:stretch>
        </p:blipFill>
        <p:spPr bwMode="auto">
          <a:xfrm>
            <a:off x="4548705" y="914400"/>
            <a:ext cx="4377425" cy="5714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FFCDE1-8524-4139-B4F6-2A0A4B4D8F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1371600"/>
            <a:ext cx="850392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>
            <a:normAutofit/>
          </a:bodyPr>
          <a:lstStyle/>
          <a:p>
            <a:r>
              <a:rPr lang="en-US" sz="8000" b="1" dirty="0">
                <a:latin typeface="Arial Narrow" pitchFamily="34" charset="0"/>
              </a:rPr>
              <a:t>Oropharynx</a:t>
            </a:r>
            <a:endParaRPr lang="en-US" sz="8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 Narrow" pitchFamily="34" charset="0"/>
              </a:rPr>
              <a:t>Introduction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685800"/>
            <a:ext cx="9144000" cy="5440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>
                <a:solidFill>
                  <a:srgbClr val="C00000"/>
                </a:solidFill>
                <a:latin typeface="Arial Narrow" pitchFamily="34" charset="0"/>
              </a:rPr>
              <a:t>Extent-</a:t>
            </a:r>
          </a:p>
          <a:p>
            <a:r>
              <a:rPr lang="en-US" sz="2000" dirty="0">
                <a:latin typeface="Arial Narrow" pitchFamily="34" charset="0"/>
              </a:rPr>
              <a:t>From lower surface of soft palate to upper border of epiglottis.</a:t>
            </a:r>
          </a:p>
          <a:p>
            <a:pPr>
              <a:buNone/>
            </a:pPr>
            <a:endParaRPr lang="en-US" sz="2000" b="1" dirty="0">
              <a:solidFill>
                <a:srgbClr val="C00000"/>
              </a:solidFill>
              <a:latin typeface="Arial Narrow" pitchFamily="34" charset="0"/>
            </a:endParaRPr>
          </a:p>
          <a:p>
            <a:pPr>
              <a:buNone/>
            </a:pPr>
            <a:r>
              <a:rPr lang="en-US" sz="2000" b="1" dirty="0">
                <a:solidFill>
                  <a:srgbClr val="C00000"/>
                </a:solidFill>
                <a:latin typeface="Arial Narrow" pitchFamily="34" charset="0"/>
              </a:rPr>
              <a:t>Communications-</a:t>
            </a:r>
          </a:p>
          <a:p>
            <a:pPr>
              <a:buNone/>
            </a:pPr>
            <a:endParaRPr lang="en-US" sz="2000" dirty="0">
              <a:solidFill>
                <a:srgbClr val="0000FF"/>
              </a:solidFill>
              <a:latin typeface="Arial Narrow" pitchFamily="34" charset="0"/>
            </a:endParaRPr>
          </a:p>
          <a:p>
            <a:pPr>
              <a:buNone/>
            </a:pPr>
            <a:r>
              <a:rPr lang="en-US" sz="2000" dirty="0">
                <a:solidFill>
                  <a:srgbClr val="0000FF"/>
                </a:solidFill>
                <a:latin typeface="Arial Narrow" pitchFamily="34" charset="0"/>
              </a:rPr>
              <a:t>Anteriorly-</a:t>
            </a:r>
            <a:r>
              <a:rPr lang="en-US" sz="2000" dirty="0">
                <a:latin typeface="Arial Narrow" pitchFamily="34" charset="0"/>
              </a:rPr>
              <a:t> with Oral cavity.</a:t>
            </a:r>
          </a:p>
          <a:p>
            <a:pPr>
              <a:buNone/>
            </a:pPr>
            <a:endParaRPr lang="en-US" sz="2000" dirty="0">
              <a:solidFill>
                <a:srgbClr val="0000FF"/>
              </a:solidFill>
              <a:latin typeface="Arial Narrow" pitchFamily="34" charset="0"/>
            </a:endParaRPr>
          </a:p>
          <a:p>
            <a:pPr>
              <a:buNone/>
            </a:pPr>
            <a:r>
              <a:rPr lang="en-US" sz="2000" dirty="0">
                <a:solidFill>
                  <a:srgbClr val="0000FF"/>
                </a:solidFill>
                <a:latin typeface="Arial Narrow" pitchFamily="34" charset="0"/>
              </a:rPr>
              <a:t>Above- </a:t>
            </a:r>
            <a:r>
              <a:rPr lang="en-US" sz="2000" dirty="0">
                <a:latin typeface="Arial Narrow" pitchFamily="34" charset="0"/>
              </a:rPr>
              <a:t>with </a:t>
            </a:r>
            <a:r>
              <a:rPr lang="en-US" sz="2000" dirty="0" err="1">
                <a:latin typeface="Arial Narrow" pitchFamily="34" charset="0"/>
              </a:rPr>
              <a:t>Nasopharynx</a:t>
            </a:r>
            <a:r>
              <a:rPr lang="en-US" sz="2000" dirty="0">
                <a:latin typeface="Arial Narrow" pitchFamily="34" charset="0"/>
              </a:rPr>
              <a:t>.</a:t>
            </a:r>
          </a:p>
          <a:p>
            <a:pPr>
              <a:buNone/>
            </a:pPr>
            <a:endParaRPr lang="en-US" sz="2000" dirty="0">
              <a:solidFill>
                <a:srgbClr val="0000FF"/>
              </a:solidFill>
              <a:latin typeface="Arial Narrow" pitchFamily="34" charset="0"/>
            </a:endParaRPr>
          </a:p>
          <a:p>
            <a:pPr>
              <a:buNone/>
            </a:pPr>
            <a:r>
              <a:rPr lang="en-US" sz="2000" dirty="0">
                <a:solidFill>
                  <a:srgbClr val="0000FF"/>
                </a:solidFill>
                <a:latin typeface="Arial Narrow" pitchFamily="34" charset="0"/>
              </a:rPr>
              <a:t>Inferiorly- </a:t>
            </a:r>
            <a:r>
              <a:rPr lang="en-US" sz="2000" dirty="0">
                <a:latin typeface="Arial Narrow" pitchFamily="34" charset="0"/>
              </a:rPr>
              <a:t>with </a:t>
            </a:r>
            <a:r>
              <a:rPr lang="en-US" sz="2000" dirty="0" err="1">
                <a:latin typeface="Arial Narrow" pitchFamily="34" charset="0"/>
              </a:rPr>
              <a:t>Laryngopharynx</a:t>
            </a:r>
            <a:r>
              <a:rPr lang="en-US" sz="2000" dirty="0">
                <a:latin typeface="Arial Narrow" pitchFamily="34" charset="0"/>
              </a:rPr>
              <a:t>.</a:t>
            </a:r>
          </a:p>
          <a:p>
            <a:pPr>
              <a:buNone/>
            </a:pPr>
            <a:endParaRPr lang="en-US" sz="2000" dirty="0">
              <a:latin typeface="Arial Narrow" pitchFamily="34" charset="0"/>
            </a:endParaRPr>
          </a:p>
        </p:txBody>
      </p:sp>
      <p:pic>
        <p:nvPicPr>
          <p:cNvPr id="7" name="Picture 2" descr="C:\Users\HP\Pictures\bx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476162"/>
            <a:ext cx="5791200" cy="51939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696200" y="3657600"/>
            <a:ext cx="838200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86600" y="2667000"/>
            <a:ext cx="838200" cy="369332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0" y="3505200"/>
            <a:ext cx="838200" cy="369332"/>
          </a:xfrm>
          <a:prstGeom prst="rect">
            <a:avLst/>
          </a:prstGeom>
          <a:noFill/>
          <a:ln w="1905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10400" y="2286000"/>
            <a:ext cx="914400" cy="369332"/>
          </a:xfrm>
          <a:prstGeom prst="rect">
            <a:avLst/>
          </a:prstGeom>
          <a:noFill/>
          <a:ln w="1905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6553200" y="3886200"/>
            <a:ext cx="3048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6591300" y="4152900"/>
            <a:ext cx="2286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>
            <a:off x="6324600" y="3733800"/>
            <a:ext cx="381000" cy="304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772400" y="4419600"/>
            <a:ext cx="1143000" cy="369332"/>
          </a:xfrm>
          <a:prstGeom prst="rect">
            <a:avLst/>
          </a:prstGeom>
          <a:noFill/>
          <a:ln w="1905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err="1">
                <a:latin typeface="Arial Narrow" pitchFamily="34" charset="0"/>
              </a:rPr>
              <a:t>Oropharyngeal</a:t>
            </a:r>
            <a:r>
              <a:rPr lang="en-US" sz="3600" b="1" dirty="0">
                <a:latin typeface="Arial Narrow" pitchFamily="34" charset="0"/>
              </a:rPr>
              <a:t> Isthmus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457200"/>
            <a:ext cx="5943600" cy="5668963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 Narrow" pitchFamily="34" charset="0"/>
              </a:rPr>
              <a:t>It is a communicating channel between oropharynx and oral cavity.</a:t>
            </a:r>
          </a:p>
          <a:p>
            <a:pPr>
              <a:buNone/>
            </a:pPr>
            <a:r>
              <a:rPr lang="en-US" sz="2000" b="1" dirty="0">
                <a:solidFill>
                  <a:srgbClr val="C00000"/>
                </a:solidFill>
                <a:latin typeface="Arial Narrow" pitchFamily="34" charset="0"/>
              </a:rPr>
              <a:t>Boundaries-</a:t>
            </a:r>
          </a:p>
          <a:p>
            <a:pPr>
              <a:buNone/>
            </a:pPr>
            <a:r>
              <a:rPr lang="en-US" sz="2000" dirty="0">
                <a:solidFill>
                  <a:srgbClr val="0000FF"/>
                </a:solidFill>
                <a:latin typeface="Arial Narrow" pitchFamily="34" charset="0"/>
              </a:rPr>
              <a:t>Above-</a:t>
            </a:r>
            <a:r>
              <a:rPr lang="en-US" sz="2000" dirty="0">
                <a:latin typeface="Arial Narrow" pitchFamily="34" charset="0"/>
              </a:rPr>
              <a:t> Soft Palate</a:t>
            </a:r>
          </a:p>
          <a:p>
            <a:pPr>
              <a:buNone/>
            </a:pPr>
            <a:r>
              <a:rPr lang="en-US" sz="2000" dirty="0">
                <a:solidFill>
                  <a:srgbClr val="0000FF"/>
                </a:solidFill>
                <a:latin typeface="Arial Narrow" pitchFamily="34" charset="0"/>
              </a:rPr>
              <a:t>Below-</a:t>
            </a:r>
            <a:r>
              <a:rPr lang="en-US" sz="2000" dirty="0">
                <a:latin typeface="Arial Narrow" pitchFamily="34" charset="0"/>
              </a:rPr>
              <a:t> Dorsal surface of posterior 1/3</a:t>
            </a:r>
            <a:r>
              <a:rPr lang="en-US" sz="2000" baseline="30000" dirty="0">
                <a:latin typeface="Arial Narrow" pitchFamily="34" charset="0"/>
              </a:rPr>
              <a:t>rd</a:t>
            </a:r>
            <a:r>
              <a:rPr lang="en-US" sz="2000" dirty="0">
                <a:latin typeface="Arial Narrow" pitchFamily="34" charset="0"/>
              </a:rPr>
              <a:t> of tongue.</a:t>
            </a:r>
          </a:p>
          <a:p>
            <a:pPr>
              <a:buNone/>
            </a:pPr>
            <a:r>
              <a:rPr lang="en-US" sz="2000" dirty="0">
                <a:solidFill>
                  <a:srgbClr val="0000FF"/>
                </a:solidFill>
                <a:latin typeface="Arial Narrow" pitchFamily="34" charset="0"/>
              </a:rPr>
              <a:t>Laterally-</a:t>
            </a:r>
            <a:r>
              <a:rPr lang="en-US" sz="2000" dirty="0">
                <a:latin typeface="Arial Narrow" pitchFamily="34" charset="0"/>
              </a:rPr>
              <a:t> </a:t>
            </a:r>
            <a:r>
              <a:rPr lang="en-US" sz="2000" dirty="0" err="1">
                <a:latin typeface="Arial Narrow" pitchFamily="34" charset="0"/>
              </a:rPr>
              <a:t>Palatoglossal</a:t>
            </a:r>
            <a:r>
              <a:rPr lang="en-US" sz="2000" dirty="0">
                <a:latin typeface="Arial Narrow" pitchFamily="34" charset="0"/>
              </a:rPr>
              <a:t> arch.</a:t>
            </a:r>
          </a:p>
          <a:p>
            <a:r>
              <a:rPr lang="en-US" sz="2000" dirty="0" err="1">
                <a:solidFill>
                  <a:srgbClr val="FF0000"/>
                </a:solidFill>
                <a:latin typeface="Arial Narrow" pitchFamily="34" charset="0"/>
              </a:rPr>
              <a:t>Oropharyngeal</a:t>
            </a:r>
            <a:r>
              <a:rPr lang="en-US" sz="2000" dirty="0">
                <a:solidFill>
                  <a:srgbClr val="FF0000"/>
                </a:solidFill>
                <a:latin typeface="Arial Narrow" pitchFamily="34" charset="0"/>
              </a:rPr>
              <a:t> Isthmus is closed during deglutition.</a:t>
            </a:r>
          </a:p>
        </p:txBody>
      </p:sp>
      <p:pic>
        <p:nvPicPr>
          <p:cNvPr id="5" name="Picture 2" descr="C:\Users\HP\Pictures\slide_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4020" t="10508" r="43396" b="8988"/>
          <a:stretch>
            <a:fillRect/>
          </a:stretch>
        </p:blipFill>
        <p:spPr bwMode="auto">
          <a:xfrm>
            <a:off x="5562600" y="2819400"/>
            <a:ext cx="3357564" cy="38551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43813" b="5071"/>
          <a:stretch>
            <a:fillRect/>
          </a:stretch>
        </p:blipFill>
        <p:spPr bwMode="auto">
          <a:xfrm>
            <a:off x="2590800" y="3124200"/>
            <a:ext cx="2814408" cy="35662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108578"/>
            <a:ext cx="2924175" cy="25100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924800" y="4343400"/>
            <a:ext cx="533400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3733800"/>
            <a:ext cx="838200" cy="646331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467600" y="2971800"/>
            <a:ext cx="457200" cy="369332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153400" y="914400"/>
            <a:ext cx="609600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153400" y="1371600"/>
            <a:ext cx="609600" cy="646331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153400" y="533400"/>
            <a:ext cx="609600" cy="369332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096000" y="990600"/>
            <a:ext cx="609600" cy="276999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rial Narrow" pitchFamily="34" charset="0"/>
              </a:rPr>
              <a:t>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latin typeface="Arial Narrow" pitchFamily="34" charset="0"/>
              </a:rPr>
              <a:t>Palatine tonsils.</a:t>
            </a:r>
          </a:p>
          <a:p>
            <a:endParaRPr lang="en-US" dirty="0">
              <a:latin typeface="Arial Narrow" pitchFamily="34" charset="0"/>
            </a:endParaRPr>
          </a:p>
          <a:p>
            <a:r>
              <a:rPr lang="en-US" dirty="0">
                <a:latin typeface="Arial Narrow" pitchFamily="34" charset="0"/>
              </a:rPr>
              <a:t>Anterior </a:t>
            </a:r>
            <a:r>
              <a:rPr lang="en-US" dirty="0" err="1">
                <a:latin typeface="Arial Narrow" pitchFamily="34" charset="0"/>
              </a:rPr>
              <a:t>faucial</a:t>
            </a:r>
            <a:r>
              <a:rPr lang="en-US" dirty="0">
                <a:latin typeface="Arial Narrow" pitchFamily="34" charset="0"/>
              </a:rPr>
              <a:t> pillar ( </a:t>
            </a:r>
            <a:r>
              <a:rPr lang="en-US" dirty="0" err="1">
                <a:latin typeface="Arial Narrow" pitchFamily="34" charset="0"/>
              </a:rPr>
              <a:t>Palatoglossal</a:t>
            </a:r>
            <a:r>
              <a:rPr lang="en-US" dirty="0">
                <a:latin typeface="Arial Narrow" pitchFamily="34" charset="0"/>
              </a:rPr>
              <a:t> arch).</a:t>
            </a:r>
          </a:p>
          <a:p>
            <a:endParaRPr lang="en-US" dirty="0">
              <a:latin typeface="Arial Narrow" pitchFamily="34" charset="0"/>
            </a:endParaRPr>
          </a:p>
          <a:p>
            <a:r>
              <a:rPr lang="en-US" dirty="0">
                <a:latin typeface="Arial Narrow" pitchFamily="34" charset="0"/>
              </a:rPr>
              <a:t>Posterior </a:t>
            </a:r>
            <a:r>
              <a:rPr lang="en-US" dirty="0" err="1">
                <a:latin typeface="Arial Narrow" pitchFamily="34" charset="0"/>
              </a:rPr>
              <a:t>faucial</a:t>
            </a:r>
            <a:r>
              <a:rPr lang="en-US" dirty="0">
                <a:latin typeface="Arial Narrow" pitchFamily="34" charset="0"/>
              </a:rPr>
              <a:t> pillar (</a:t>
            </a:r>
            <a:r>
              <a:rPr lang="en-US" dirty="0" err="1">
                <a:latin typeface="Arial Narrow" pitchFamily="34" charset="0"/>
              </a:rPr>
              <a:t>Palatopharyngeal</a:t>
            </a:r>
            <a:r>
              <a:rPr lang="en-US" dirty="0">
                <a:latin typeface="Arial Narrow" pitchFamily="34" charset="0"/>
              </a:rPr>
              <a:t> arch).</a:t>
            </a:r>
          </a:p>
          <a:p>
            <a:endParaRPr lang="en-US" dirty="0">
              <a:latin typeface="Arial Narrow" pitchFamily="34" charset="0"/>
            </a:endParaRPr>
          </a:p>
          <a:p>
            <a:r>
              <a:rPr lang="en-US" dirty="0">
                <a:latin typeface="Arial Narrow" pitchFamily="34" charset="0"/>
              </a:rPr>
              <a:t>Lingual tonsils.</a:t>
            </a:r>
          </a:p>
          <a:p>
            <a:endParaRPr lang="en-US" dirty="0">
              <a:latin typeface="Arial Narrow" pitchFamily="34" charset="0"/>
            </a:endParaRPr>
          </a:p>
          <a:p>
            <a:r>
              <a:rPr lang="en-US" dirty="0">
                <a:latin typeface="Arial Narrow" pitchFamily="34" charset="0"/>
              </a:rPr>
              <a:t>Upper free end of Epiglottis.</a:t>
            </a:r>
          </a:p>
          <a:p>
            <a:endParaRPr lang="en-US" dirty="0">
              <a:latin typeface="Arial Narrow" pitchFamily="34" charset="0"/>
            </a:endParaRPr>
          </a:p>
          <a:p>
            <a:r>
              <a:rPr lang="en-US" dirty="0">
                <a:latin typeface="Arial Narrow" pitchFamily="34" charset="0"/>
              </a:rPr>
              <a:t>Median and lateral glossoepiglottic folds.</a:t>
            </a:r>
          </a:p>
          <a:p>
            <a:endParaRPr lang="en-US" dirty="0">
              <a:latin typeface="Arial Narrow" pitchFamily="34" charset="0"/>
            </a:endParaRPr>
          </a:p>
          <a:p>
            <a:r>
              <a:rPr lang="en-US" dirty="0">
                <a:latin typeface="Arial Narrow" pitchFamily="34" charset="0"/>
              </a:rPr>
              <a:t>Epiglottic valleculae.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6858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latin typeface="Arial Narrow" pitchFamily="34" charset="0"/>
              </a:rPr>
              <a:t>Features in Lateral Wall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685800"/>
            <a:ext cx="5791200" cy="5440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>
                <a:solidFill>
                  <a:srgbClr val="C00000"/>
                </a:solidFill>
                <a:latin typeface="Arial Narrow" pitchFamily="34" charset="0"/>
              </a:rPr>
              <a:t>Palatine Tonsil-</a:t>
            </a:r>
            <a:endParaRPr lang="en-US" sz="2000" dirty="0">
              <a:solidFill>
                <a:srgbClr val="C00000"/>
              </a:solidFill>
              <a:latin typeface="Arial Narrow" pitchFamily="34" charset="0"/>
            </a:endParaRPr>
          </a:p>
          <a:p>
            <a:pPr>
              <a:buNone/>
            </a:pPr>
            <a:r>
              <a:rPr lang="en-US" sz="2000" b="1" dirty="0">
                <a:solidFill>
                  <a:srgbClr val="0000FF"/>
                </a:solidFill>
                <a:latin typeface="Arial Narrow" pitchFamily="34" charset="0"/>
              </a:rPr>
              <a:t>Location:</a:t>
            </a:r>
          </a:p>
          <a:p>
            <a:r>
              <a:rPr lang="en-US" sz="2000" dirty="0">
                <a:latin typeface="Arial Narrow" pitchFamily="34" charset="0"/>
              </a:rPr>
              <a:t>In the </a:t>
            </a:r>
            <a:r>
              <a:rPr lang="en-US" sz="2000" dirty="0" err="1">
                <a:latin typeface="Arial Narrow" pitchFamily="34" charset="0"/>
              </a:rPr>
              <a:t>tonsillar</a:t>
            </a:r>
            <a:r>
              <a:rPr lang="en-US" sz="2000" dirty="0">
                <a:latin typeface="Arial Narrow" pitchFamily="34" charset="0"/>
              </a:rPr>
              <a:t> fossa.</a:t>
            </a:r>
          </a:p>
          <a:p>
            <a:r>
              <a:rPr lang="en-US" sz="2000" dirty="0" err="1">
                <a:latin typeface="Arial Narrow" pitchFamily="34" charset="0"/>
              </a:rPr>
              <a:t>Tonsillar</a:t>
            </a:r>
            <a:r>
              <a:rPr lang="en-US" sz="2000" dirty="0">
                <a:latin typeface="Arial Narrow" pitchFamily="34" charset="0"/>
              </a:rPr>
              <a:t> fossa is located in the lateral wall of oropharynx.</a:t>
            </a:r>
          </a:p>
          <a:p>
            <a:r>
              <a:rPr lang="en-US" sz="2000" dirty="0" err="1">
                <a:latin typeface="Arial Narrow" pitchFamily="34" charset="0"/>
              </a:rPr>
              <a:t>Tonsillar</a:t>
            </a:r>
            <a:r>
              <a:rPr lang="en-US" sz="2000" dirty="0">
                <a:latin typeface="Arial Narrow" pitchFamily="34" charset="0"/>
              </a:rPr>
              <a:t> fossa is bounded anteriorly by the anterior </a:t>
            </a:r>
            <a:r>
              <a:rPr lang="en-US" sz="2000" dirty="0" err="1">
                <a:latin typeface="Arial Narrow" pitchFamily="34" charset="0"/>
              </a:rPr>
              <a:t>faucial</a:t>
            </a:r>
            <a:r>
              <a:rPr lang="en-US" sz="2000" dirty="0">
                <a:latin typeface="Arial Narrow" pitchFamily="34" charset="0"/>
              </a:rPr>
              <a:t> pillar (</a:t>
            </a:r>
            <a:r>
              <a:rPr lang="en-US" sz="2000" dirty="0" err="1">
                <a:latin typeface="Arial Narrow" pitchFamily="34" charset="0"/>
              </a:rPr>
              <a:t>palatoglossal</a:t>
            </a:r>
            <a:r>
              <a:rPr lang="en-US" sz="2000" dirty="0">
                <a:latin typeface="Arial Narrow" pitchFamily="34" charset="0"/>
              </a:rPr>
              <a:t> </a:t>
            </a:r>
            <a:r>
              <a:rPr lang="en-US" sz="2000" dirty="0">
                <a:solidFill>
                  <a:srgbClr val="FF0066"/>
                </a:solidFill>
                <a:latin typeface="Arial Narrow" pitchFamily="34" charset="0"/>
              </a:rPr>
              <a:t>arch).</a:t>
            </a:r>
          </a:p>
          <a:p>
            <a:r>
              <a:rPr lang="en-US" sz="2000" dirty="0" err="1">
                <a:latin typeface="Arial Narrow" pitchFamily="34" charset="0"/>
              </a:rPr>
              <a:t>Tonsillar</a:t>
            </a:r>
            <a:r>
              <a:rPr lang="en-US" sz="2000" dirty="0">
                <a:latin typeface="Arial Narrow" pitchFamily="34" charset="0"/>
              </a:rPr>
              <a:t> fossa is bounded </a:t>
            </a:r>
            <a:r>
              <a:rPr lang="en-US" sz="2000" dirty="0" err="1">
                <a:latin typeface="Arial Narrow" pitchFamily="34" charset="0"/>
              </a:rPr>
              <a:t>posteriorly</a:t>
            </a:r>
            <a:r>
              <a:rPr lang="en-US" sz="2000" dirty="0">
                <a:latin typeface="Arial Narrow" pitchFamily="34" charset="0"/>
              </a:rPr>
              <a:t> by the  posterior </a:t>
            </a:r>
            <a:r>
              <a:rPr lang="en-US" sz="2000" dirty="0" err="1">
                <a:latin typeface="Arial Narrow" pitchFamily="34" charset="0"/>
              </a:rPr>
              <a:t>faucial</a:t>
            </a:r>
            <a:r>
              <a:rPr lang="en-US" sz="2000" dirty="0">
                <a:latin typeface="Arial Narrow" pitchFamily="34" charset="0"/>
              </a:rPr>
              <a:t> pillar</a:t>
            </a:r>
            <a:r>
              <a:rPr lang="en-US" sz="2000" dirty="0">
                <a:solidFill>
                  <a:srgbClr val="FF0066"/>
                </a:solidFill>
                <a:latin typeface="Arial Narrow" pitchFamily="34" charset="0"/>
              </a:rPr>
              <a:t> (</a:t>
            </a:r>
            <a:r>
              <a:rPr lang="en-US" sz="2000" dirty="0" err="1">
                <a:solidFill>
                  <a:srgbClr val="FF0066"/>
                </a:solidFill>
                <a:latin typeface="Arial Narrow" pitchFamily="34" charset="0"/>
              </a:rPr>
              <a:t>palatopharyngeal</a:t>
            </a:r>
            <a:r>
              <a:rPr lang="en-US" sz="2000" dirty="0">
                <a:solidFill>
                  <a:srgbClr val="FF0066"/>
                </a:solidFill>
                <a:latin typeface="Arial Narrow" pitchFamily="34" charset="0"/>
              </a:rPr>
              <a:t> arch).</a:t>
            </a:r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86933" y="3505200"/>
            <a:ext cx="3728467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541663"/>
            <a:ext cx="3505200" cy="31697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152400"/>
            <a:ext cx="3080774" cy="31142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1" name="Straight Arrow Connector 10"/>
          <p:cNvCxnSpPr/>
          <p:nvPr/>
        </p:nvCxnSpPr>
        <p:spPr>
          <a:xfrm>
            <a:off x="2286000" y="1676400"/>
            <a:ext cx="57150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105400" y="2286000"/>
            <a:ext cx="3276600" cy="76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334000" y="1828800"/>
            <a:ext cx="2514600" cy="1219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257800" y="4267200"/>
            <a:ext cx="838200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733800" y="4876800"/>
            <a:ext cx="914400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429000" y="4343400"/>
            <a:ext cx="990600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257800" y="4648200"/>
            <a:ext cx="838200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553200" y="2590800"/>
            <a:ext cx="1600200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 Narrow" pitchFamily="34" charset="0"/>
              </a:rPr>
              <a:t>Posterior 1/3</a:t>
            </a:r>
            <a:r>
              <a:rPr lang="en-US" baseline="30000" dirty="0">
                <a:latin typeface="Arial Narrow" pitchFamily="34" charset="0"/>
              </a:rPr>
              <a:t>rd</a:t>
            </a:r>
            <a:r>
              <a:rPr lang="en-US" dirty="0">
                <a:latin typeface="Arial Narrow" pitchFamily="34" charset="0"/>
              </a:rPr>
              <a:t> of Tongue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24600" y="914400"/>
            <a:ext cx="838200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 Narrow" pitchFamily="34" charset="0"/>
              </a:rPr>
              <a:t>Uvula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 Narrow" pitchFamily="34" charset="0"/>
              </a:rPr>
              <a:t>Features in Lateral Wall </a:t>
            </a:r>
            <a:r>
              <a:rPr lang="en-US" sz="3600" b="1" dirty="0" err="1">
                <a:latin typeface="Arial Narrow" pitchFamily="34" charset="0"/>
              </a:rPr>
              <a:t>contd</a:t>
            </a:r>
            <a:r>
              <a:rPr lang="en-US" sz="3600" b="1" dirty="0">
                <a:latin typeface="Arial Narrow" pitchFamily="34" charset="0"/>
              </a:rPr>
              <a:t>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62000"/>
            <a:ext cx="9144000" cy="5364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>
                <a:solidFill>
                  <a:srgbClr val="C00000"/>
                </a:solidFill>
                <a:latin typeface="Arial Narrow" pitchFamily="34" charset="0"/>
              </a:rPr>
              <a:t>Anterior </a:t>
            </a:r>
            <a:r>
              <a:rPr lang="en-US" sz="2000" b="1" dirty="0" err="1">
                <a:solidFill>
                  <a:srgbClr val="C00000"/>
                </a:solidFill>
                <a:latin typeface="Arial Narrow" pitchFamily="34" charset="0"/>
              </a:rPr>
              <a:t>faucial</a:t>
            </a:r>
            <a:r>
              <a:rPr lang="en-US" sz="2000" b="1" dirty="0">
                <a:solidFill>
                  <a:srgbClr val="C00000"/>
                </a:solidFill>
                <a:latin typeface="Arial Narrow" pitchFamily="34" charset="0"/>
              </a:rPr>
              <a:t> pillar ( </a:t>
            </a:r>
            <a:r>
              <a:rPr lang="en-US" sz="2000" b="1" dirty="0" err="1">
                <a:solidFill>
                  <a:srgbClr val="C00000"/>
                </a:solidFill>
                <a:latin typeface="Arial Narrow" pitchFamily="34" charset="0"/>
              </a:rPr>
              <a:t>Palatoglossal</a:t>
            </a:r>
            <a:r>
              <a:rPr lang="en-US" sz="2000" b="1" dirty="0">
                <a:solidFill>
                  <a:srgbClr val="C00000"/>
                </a:solidFill>
                <a:latin typeface="Arial Narrow" pitchFamily="34" charset="0"/>
              </a:rPr>
              <a:t> arch)-</a:t>
            </a:r>
          </a:p>
          <a:p>
            <a:r>
              <a:rPr lang="en-US" sz="2000" dirty="0">
                <a:latin typeface="Arial Narrow" pitchFamily="34" charset="0"/>
              </a:rPr>
              <a:t>Runs downwards and forwards from soft palate to lateral margin of tongue (at the junction of anterior 2/3</a:t>
            </a:r>
            <a:r>
              <a:rPr lang="en-US" sz="2000" baseline="30000" dirty="0">
                <a:latin typeface="Arial Narrow" pitchFamily="34" charset="0"/>
              </a:rPr>
              <a:t>rd</a:t>
            </a:r>
            <a:r>
              <a:rPr lang="en-US" sz="2000" dirty="0">
                <a:latin typeface="Arial Narrow" pitchFamily="34" charset="0"/>
              </a:rPr>
              <a:t> and posterior 1/3</a:t>
            </a:r>
            <a:r>
              <a:rPr lang="en-US" sz="2000" baseline="30000" dirty="0">
                <a:latin typeface="Arial Narrow" pitchFamily="34" charset="0"/>
              </a:rPr>
              <a:t>rd </a:t>
            </a:r>
            <a:r>
              <a:rPr lang="en-US" sz="2000" dirty="0">
                <a:latin typeface="Arial Narrow" pitchFamily="34" charset="0"/>
              </a:rPr>
              <a:t>).</a:t>
            </a:r>
          </a:p>
          <a:p>
            <a:r>
              <a:rPr lang="en-US" sz="2000" dirty="0">
                <a:latin typeface="Arial Narrow" pitchFamily="34" charset="0"/>
              </a:rPr>
              <a:t>It contains </a:t>
            </a:r>
            <a:r>
              <a:rPr lang="en-US" sz="2000" dirty="0" err="1">
                <a:solidFill>
                  <a:srgbClr val="0000FF"/>
                </a:solidFill>
                <a:latin typeface="Arial Narrow" pitchFamily="34" charset="0"/>
              </a:rPr>
              <a:t>Palatoglossus</a:t>
            </a:r>
            <a:r>
              <a:rPr lang="en-US" sz="2000" dirty="0">
                <a:solidFill>
                  <a:srgbClr val="0000FF"/>
                </a:solidFill>
                <a:latin typeface="Arial Narrow" pitchFamily="34" charset="0"/>
              </a:rPr>
              <a:t> muscle.</a:t>
            </a:r>
          </a:p>
          <a:p>
            <a:pPr>
              <a:buNone/>
            </a:pPr>
            <a:r>
              <a:rPr lang="en-US" sz="2000" b="1" dirty="0">
                <a:solidFill>
                  <a:srgbClr val="C00000"/>
                </a:solidFill>
                <a:latin typeface="Arial Narrow" pitchFamily="34" charset="0"/>
              </a:rPr>
              <a:t>Posterior </a:t>
            </a:r>
            <a:r>
              <a:rPr lang="en-US" sz="2000" b="1" dirty="0" err="1">
                <a:solidFill>
                  <a:srgbClr val="C00000"/>
                </a:solidFill>
                <a:latin typeface="Arial Narrow" pitchFamily="34" charset="0"/>
              </a:rPr>
              <a:t>faucial</a:t>
            </a:r>
            <a:r>
              <a:rPr lang="en-US" sz="2000" b="1" dirty="0">
                <a:solidFill>
                  <a:srgbClr val="C00000"/>
                </a:solidFill>
                <a:latin typeface="Arial Narrow" pitchFamily="34" charset="0"/>
              </a:rPr>
              <a:t> pillar (</a:t>
            </a:r>
            <a:r>
              <a:rPr lang="en-US" sz="2000" b="1" dirty="0" err="1">
                <a:solidFill>
                  <a:srgbClr val="C00000"/>
                </a:solidFill>
                <a:latin typeface="Arial Narrow" pitchFamily="34" charset="0"/>
              </a:rPr>
              <a:t>Palatopharyngeal</a:t>
            </a:r>
            <a:r>
              <a:rPr lang="en-US" sz="2000" b="1" dirty="0">
                <a:solidFill>
                  <a:srgbClr val="C00000"/>
                </a:solidFill>
                <a:latin typeface="Arial Narrow" pitchFamily="34" charset="0"/>
              </a:rPr>
              <a:t> arch)-</a:t>
            </a:r>
          </a:p>
          <a:p>
            <a:r>
              <a:rPr lang="en-US" sz="2000" dirty="0">
                <a:latin typeface="Arial Narrow" pitchFamily="34" charset="0"/>
              </a:rPr>
              <a:t>Runs downwards and backwards to the pharyngeal wall.</a:t>
            </a:r>
          </a:p>
          <a:p>
            <a:r>
              <a:rPr lang="en-US" sz="2000" dirty="0">
                <a:latin typeface="Arial Narrow" pitchFamily="34" charset="0"/>
              </a:rPr>
              <a:t>It contains </a:t>
            </a:r>
            <a:r>
              <a:rPr lang="en-US" sz="2000" dirty="0" err="1">
                <a:solidFill>
                  <a:srgbClr val="0000FF"/>
                </a:solidFill>
                <a:latin typeface="Arial Narrow" pitchFamily="34" charset="0"/>
              </a:rPr>
              <a:t>Palatopharyngeus</a:t>
            </a:r>
            <a:r>
              <a:rPr lang="en-US" sz="2000" dirty="0">
                <a:solidFill>
                  <a:srgbClr val="0000FF"/>
                </a:solidFill>
                <a:latin typeface="Arial Narrow" pitchFamily="34" charset="0"/>
              </a:rPr>
              <a:t> muscle.</a:t>
            </a:r>
          </a:p>
          <a:p>
            <a:endParaRPr lang="en-US" dirty="0">
              <a:latin typeface="Arial Narrow" pitchFamily="34" charset="0"/>
            </a:endParaRPr>
          </a:p>
          <a:p>
            <a:endParaRPr lang="en-US" dirty="0">
              <a:latin typeface="Arial Narrow" pitchFamily="34" charset="0"/>
            </a:endParaRPr>
          </a:p>
          <a:p>
            <a:endParaRPr lang="en-US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t="2271"/>
          <a:stretch>
            <a:fillRect/>
          </a:stretch>
        </p:blipFill>
        <p:spPr bwMode="auto">
          <a:xfrm>
            <a:off x="4419600" y="2895600"/>
            <a:ext cx="4495800" cy="37714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 l="10417" t="41667" r="10417"/>
          <a:stretch>
            <a:fillRect/>
          </a:stretch>
        </p:blipFill>
        <p:spPr bwMode="auto">
          <a:xfrm>
            <a:off x="152400" y="4419600"/>
            <a:ext cx="4136571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124200" y="6096000"/>
            <a:ext cx="914400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24200" y="5486400"/>
            <a:ext cx="1143000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19600" y="3810000"/>
            <a:ext cx="1143000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419600" y="4191000"/>
            <a:ext cx="1143000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 Narrow" pitchFamily="34" charset="0"/>
              </a:rPr>
              <a:t>Features in Anterior Wall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09600"/>
            <a:ext cx="9144000" cy="55165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1900" b="1" dirty="0">
                <a:solidFill>
                  <a:srgbClr val="C00000"/>
                </a:solidFill>
                <a:latin typeface="Arial Narrow" pitchFamily="34" charset="0"/>
              </a:rPr>
              <a:t>Lingual tonsils-</a:t>
            </a:r>
          </a:p>
          <a:p>
            <a:r>
              <a:rPr lang="en-US" sz="1900" dirty="0">
                <a:latin typeface="Arial Narrow" pitchFamily="34" charset="0"/>
              </a:rPr>
              <a:t>These are the collections of lymphoid tissue underneath the mucosa of pharyngeal part of tongue.</a:t>
            </a:r>
          </a:p>
          <a:p>
            <a:pPr>
              <a:buFont typeface="Wingdings" pitchFamily="2" charset="2"/>
              <a:buChar char="v"/>
            </a:pPr>
            <a:r>
              <a:rPr lang="en-US" sz="1900" b="1" dirty="0">
                <a:solidFill>
                  <a:srgbClr val="C00000"/>
                </a:solidFill>
                <a:latin typeface="Arial Narrow" pitchFamily="34" charset="0"/>
              </a:rPr>
              <a:t>Upper free end of Epiglottis.</a:t>
            </a:r>
          </a:p>
          <a:p>
            <a:pPr>
              <a:buFont typeface="Wingdings" pitchFamily="2" charset="2"/>
              <a:buChar char="v"/>
            </a:pPr>
            <a:r>
              <a:rPr lang="en-US" sz="1900" b="1" dirty="0">
                <a:solidFill>
                  <a:srgbClr val="C00000"/>
                </a:solidFill>
                <a:latin typeface="Arial Narrow" pitchFamily="34" charset="0"/>
              </a:rPr>
              <a:t>Median glossoepiglottic fold-</a:t>
            </a:r>
          </a:p>
          <a:p>
            <a:r>
              <a:rPr lang="en-US" sz="1900" dirty="0">
                <a:latin typeface="Arial Narrow" pitchFamily="34" charset="0"/>
              </a:rPr>
              <a:t>A mucosal fold connecting anterior surface of epiglottis to the dorsal surface of posterior 1/3</a:t>
            </a:r>
            <a:r>
              <a:rPr lang="en-US" sz="1900" baseline="30000" dirty="0">
                <a:latin typeface="Arial Narrow" pitchFamily="34" charset="0"/>
              </a:rPr>
              <a:t>rd</a:t>
            </a:r>
            <a:r>
              <a:rPr lang="en-US" sz="1900" dirty="0">
                <a:latin typeface="Arial Narrow" pitchFamily="34" charset="0"/>
              </a:rPr>
              <a:t> of tongue.</a:t>
            </a:r>
          </a:p>
          <a:p>
            <a:pPr>
              <a:buFont typeface="Wingdings" pitchFamily="2" charset="2"/>
              <a:buChar char="v"/>
            </a:pPr>
            <a:r>
              <a:rPr lang="en-US" sz="1900" b="1" dirty="0">
                <a:solidFill>
                  <a:srgbClr val="C00000"/>
                </a:solidFill>
                <a:latin typeface="Arial Narrow" pitchFamily="34" charset="0"/>
              </a:rPr>
              <a:t>Lateral glossoepiglottic folds-</a:t>
            </a:r>
          </a:p>
          <a:p>
            <a:r>
              <a:rPr lang="en-US" sz="1900" dirty="0">
                <a:latin typeface="Arial Narrow" pitchFamily="34" charset="0"/>
              </a:rPr>
              <a:t>Mucosal folds connecting edges of epiglottis to the dorsal surface of posterior 1/3</a:t>
            </a:r>
            <a:r>
              <a:rPr lang="en-US" sz="1900" baseline="30000" dirty="0">
                <a:latin typeface="Arial Narrow" pitchFamily="34" charset="0"/>
              </a:rPr>
              <a:t>rd</a:t>
            </a:r>
            <a:r>
              <a:rPr lang="en-US" sz="1900" dirty="0">
                <a:latin typeface="Arial Narrow" pitchFamily="34" charset="0"/>
              </a:rPr>
              <a:t> of tongue.</a:t>
            </a:r>
          </a:p>
          <a:p>
            <a:pPr>
              <a:buFont typeface="Wingdings" pitchFamily="2" charset="2"/>
              <a:buChar char="v"/>
            </a:pPr>
            <a:r>
              <a:rPr lang="en-US" sz="1900" b="1" dirty="0">
                <a:solidFill>
                  <a:srgbClr val="C00000"/>
                </a:solidFill>
                <a:latin typeface="Arial Narrow" pitchFamily="34" charset="0"/>
              </a:rPr>
              <a:t>Epiglottic valleculae-</a:t>
            </a:r>
          </a:p>
          <a:p>
            <a:r>
              <a:rPr lang="en-US" sz="1900" dirty="0">
                <a:latin typeface="Arial Narrow" pitchFamily="34" charset="0"/>
              </a:rPr>
              <a:t>Shallow </a:t>
            </a:r>
            <a:r>
              <a:rPr lang="en-US" sz="1900" dirty="0" err="1">
                <a:latin typeface="Arial Narrow" pitchFamily="34" charset="0"/>
              </a:rPr>
              <a:t>fossae</a:t>
            </a:r>
            <a:r>
              <a:rPr lang="en-US" sz="1900" dirty="0">
                <a:latin typeface="Arial Narrow" pitchFamily="34" charset="0"/>
              </a:rPr>
              <a:t> between median and lateral glossoepiglottic folds.</a:t>
            </a:r>
          </a:p>
          <a:p>
            <a:endParaRPr lang="en-US" sz="1900" dirty="0">
              <a:latin typeface="Arial Narrow" pitchFamily="34" charset="0"/>
            </a:endParaRPr>
          </a:p>
          <a:p>
            <a:endParaRPr lang="en-US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53000" y="4114800"/>
            <a:ext cx="4038600" cy="25847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4953000" y="4114800"/>
            <a:ext cx="1447800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543800" y="4114800"/>
            <a:ext cx="533400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543800" y="5181600"/>
            <a:ext cx="685800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772400" y="4800600"/>
            <a:ext cx="914400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732</Words>
  <Application>Microsoft Office PowerPoint</Application>
  <PresentationFormat>On-screen Show (4:3)</PresentationFormat>
  <Paragraphs>158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Arial Narrow</vt:lpstr>
      <vt:lpstr>Calibri</vt:lpstr>
      <vt:lpstr>Wingdings</vt:lpstr>
      <vt:lpstr>Office Theme</vt:lpstr>
      <vt:lpstr>PHARYNX-II</vt:lpstr>
      <vt:lpstr>Lesson Plan</vt:lpstr>
      <vt:lpstr>Oropharynx</vt:lpstr>
      <vt:lpstr>Introduction</vt:lpstr>
      <vt:lpstr>Oropharyngeal Isthmus</vt:lpstr>
      <vt:lpstr>Features</vt:lpstr>
      <vt:lpstr>Features in Lateral Wall</vt:lpstr>
      <vt:lpstr>Features in Lateral Wall contd…</vt:lpstr>
      <vt:lpstr>Features in Anterior Wall</vt:lpstr>
      <vt:lpstr>Applied Aspects</vt:lpstr>
      <vt:lpstr>Laryngopharynx [Hypopharynx]</vt:lpstr>
      <vt:lpstr>Introduction</vt:lpstr>
      <vt:lpstr>Features</vt:lpstr>
      <vt:lpstr>Pharyngeal Wall</vt:lpstr>
      <vt:lpstr>Mucous Membrane </vt:lpstr>
      <vt:lpstr>PowerPoint Presentation</vt:lpstr>
      <vt:lpstr>Pharyngobasilar Fascia </vt:lpstr>
      <vt:lpstr>Muscle Layer</vt:lpstr>
      <vt:lpstr>PowerPoint Presentation</vt:lpstr>
      <vt:lpstr>Buccopharyngeal Fascia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Nasopharynx</dc:title>
  <dc:creator>HP</dc:creator>
  <cp:lastModifiedBy>Yash nehra</cp:lastModifiedBy>
  <cp:revision>174</cp:revision>
  <dcterms:created xsi:type="dcterms:W3CDTF">2020-05-04T08:43:00Z</dcterms:created>
  <dcterms:modified xsi:type="dcterms:W3CDTF">2020-12-19T08:35:05Z</dcterms:modified>
</cp:coreProperties>
</file>