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57" r:id="rId4"/>
    <p:sldId id="259" r:id="rId5"/>
    <p:sldId id="260" r:id="rId6"/>
    <p:sldId id="262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9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D854-9ABE-4DEE-B29F-0BC1959E055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C6A2E-BD9F-40CF-BCF9-8C9E0DEF1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6A2E-BD9F-40CF-BCF9-8C9E0DEF12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A850E-F39A-4F52-84D1-EBAA16DDFC1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7CB4-1FE3-4078-8848-C0A650AEF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atin typeface="Arial Narrow" pitchFamily="34" charset="0"/>
              </a:rPr>
              <a:t>PHARYNX-I</a:t>
            </a:r>
            <a:endParaRPr lang="en-US" sz="60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5934670"/>
            <a:ext cx="41148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6525"/>
            <a:r>
              <a:rPr lang="en-US" dirty="0" smtClean="0">
                <a:latin typeface="Arial Narrow" pitchFamily="34" charset="0"/>
              </a:rPr>
              <a:t>Presented by :-  Dr. </a:t>
            </a:r>
            <a:r>
              <a:rPr lang="en-US" dirty="0" err="1" smtClean="0">
                <a:latin typeface="Arial Narrow" pitchFamily="34" charset="0"/>
              </a:rPr>
              <a:t>Sushma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Tomar</a:t>
            </a:r>
            <a:endParaRPr lang="en-US" dirty="0" smtClean="0">
              <a:latin typeface="Arial Narrow" pitchFamily="34" charset="0"/>
            </a:endParaRPr>
          </a:p>
          <a:p>
            <a:pPr marL="136525"/>
            <a:r>
              <a:rPr lang="en-US" dirty="0" smtClean="0">
                <a:latin typeface="Arial Narrow" pitchFamily="34" charset="0"/>
              </a:rPr>
              <a:t> 	            Associate Professor</a:t>
            </a:r>
          </a:p>
          <a:p>
            <a:pPr marL="136525"/>
            <a:r>
              <a:rPr lang="en-US" dirty="0" smtClean="0">
                <a:latin typeface="Arial Narrow" pitchFamily="34" charset="0"/>
              </a:rPr>
              <a:t>	            Department of Anatomy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 Narrow" pitchFamily="34" charset="0"/>
              </a:rPr>
              <a:t>Nasopharynx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contd</a:t>
            </a:r>
            <a:r>
              <a:rPr lang="en-US" sz="3600" b="1" dirty="0" smtClean="0">
                <a:latin typeface="Arial Narrow" pitchFamily="34" charset="0"/>
              </a:rPr>
              <a:t>…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Features:</a:t>
            </a:r>
          </a:p>
          <a:p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Nasopharyngeal (Pharyngeal) Tonsil).</a:t>
            </a:r>
          </a:p>
          <a:p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Orifice of </a:t>
            </a:r>
            <a:r>
              <a:rPr lang="en-US" sz="2000" dirty="0" err="1" smtClean="0">
                <a:solidFill>
                  <a:srgbClr val="FF0066"/>
                </a:solidFill>
                <a:latin typeface="Arial Narrow" pitchFamily="34" charset="0"/>
              </a:rPr>
              <a:t>Pharyngo</a:t>
            </a:r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-tympanic tube (Auditory tube or Eustachian tube).</a:t>
            </a:r>
          </a:p>
          <a:p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Tubal elevation.</a:t>
            </a:r>
          </a:p>
          <a:p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Tubal tonsil.</a:t>
            </a:r>
          </a:p>
          <a:p>
            <a:r>
              <a:rPr lang="en-US" sz="2000" dirty="0" err="1" smtClean="0">
                <a:solidFill>
                  <a:srgbClr val="FF0066"/>
                </a:solidFill>
                <a:latin typeface="Arial Narrow" pitchFamily="34" charset="0"/>
              </a:rPr>
              <a:t>Salpingopharyngeal</a:t>
            </a:r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 fold.</a:t>
            </a:r>
          </a:p>
          <a:p>
            <a:r>
              <a:rPr lang="en-US" sz="2000" dirty="0" err="1" smtClean="0">
                <a:solidFill>
                  <a:srgbClr val="FF0066"/>
                </a:solidFill>
                <a:latin typeface="Arial Narrow" pitchFamily="34" charset="0"/>
              </a:rPr>
              <a:t>Salpingopalatine</a:t>
            </a:r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 fold.</a:t>
            </a:r>
          </a:p>
          <a:p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Pharyngeal recess (Fossa of </a:t>
            </a:r>
            <a:r>
              <a:rPr lang="en-US" sz="2000" dirty="0" err="1" smtClean="0">
                <a:solidFill>
                  <a:srgbClr val="FF0066"/>
                </a:solidFill>
                <a:latin typeface="Arial Narrow" pitchFamily="34" charset="0"/>
              </a:rPr>
              <a:t>Rosenmüller</a:t>
            </a:r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).</a:t>
            </a:r>
          </a:p>
          <a:p>
            <a:pPr>
              <a:buNone/>
            </a:pPr>
            <a:endParaRPr lang="en-US" sz="20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Nasopharyngeal (Pharyngeal) Tonsil [Adenoids]-</a:t>
            </a:r>
          </a:p>
          <a:p>
            <a:r>
              <a:rPr lang="en-US" sz="2000" dirty="0" smtClean="0">
                <a:latin typeface="Arial Narrow" pitchFamily="34" charset="0"/>
              </a:rPr>
              <a:t>A collection of lymphoid tissue.</a:t>
            </a:r>
          </a:p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Location- </a:t>
            </a:r>
            <a:r>
              <a:rPr lang="en-US" sz="2000" dirty="0" smtClean="0">
                <a:latin typeface="Arial Narrow" pitchFamily="34" charset="0"/>
              </a:rPr>
              <a:t>At the junction of roof and posterior wall of </a:t>
            </a:r>
            <a:r>
              <a:rPr lang="en-US" sz="2000" dirty="0" err="1" smtClean="0">
                <a:latin typeface="Arial Narrow" pitchFamily="34" charset="0"/>
              </a:rPr>
              <a:t>nasopharynx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r>
              <a:rPr lang="en-US" sz="2000" dirty="0" smtClean="0">
                <a:latin typeface="Arial Narrow" pitchFamily="34" charset="0"/>
              </a:rPr>
              <a:t>Contains nasopharyngeal bursa.</a:t>
            </a:r>
          </a:p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Nasopharyngeal (Pharyngeal)  bursa [Pouch of </a:t>
            </a:r>
            <a:r>
              <a:rPr lang="en-US" sz="2000" b="1" dirty="0" err="1" smtClean="0">
                <a:latin typeface="Arial Narrow" pitchFamily="34" charset="0"/>
              </a:rPr>
              <a:t>Luschka</a:t>
            </a:r>
            <a:r>
              <a:rPr lang="en-US" sz="2000" b="1" dirty="0" smtClean="0">
                <a:latin typeface="Arial Narrow" pitchFamily="34" charset="0"/>
              </a:rPr>
              <a:t>]-</a:t>
            </a:r>
          </a:p>
          <a:p>
            <a:r>
              <a:rPr lang="en-US" sz="2000" dirty="0" smtClean="0">
                <a:latin typeface="Arial Narrow" pitchFamily="34" charset="0"/>
              </a:rPr>
              <a:t>A mucous </a:t>
            </a:r>
            <a:r>
              <a:rPr lang="en-US" sz="2000" dirty="0" err="1" smtClean="0">
                <a:latin typeface="Arial Narrow" pitchFamily="34" charset="0"/>
              </a:rPr>
              <a:t>diverticulum</a:t>
            </a:r>
            <a:r>
              <a:rPr lang="en-US" sz="2000" dirty="0" smtClean="0">
                <a:latin typeface="Arial Narrow" pitchFamily="34" charset="0"/>
              </a:rPr>
              <a:t> which extends upwards into the substance of pharyngeal tonsil from its apex.</a:t>
            </a:r>
          </a:p>
          <a:p>
            <a:r>
              <a:rPr lang="en-US" sz="2000" dirty="0" smtClean="0">
                <a:latin typeface="Arial Narrow" pitchFamily="34" charset="0"/>
              </a:rPr>
              <a:t>It is developed due to adhesion of notochord to the dorsal wall of pharyngeal part of foregut.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</p:txBody>
      </p:sp>
      <p:pic>
        <p:nvPicPr>
          <p:cNvPr id="6" name="Content Placeholder 5" descr="C:\Users\HP\Pictures\slide-6-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556" t="15741"/>
          <a:stretch>
            <a:fillRect/>
          </a:stretch>
        </p:blipFill>
        <p:spPr bwMode="auto">
          <a:xfrm>
            <a:off x="4800600" y="811866"/>
            <a:ext cx="4196523" cy="2807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2500" t="4611" r="1563" b="7781"/>
          <a:stretch>
            <a:fillRect/>
          </a:stretch>
        </p:blipFill>
        <p:spPr bwMode="auto">
          <a:xfrm>
            <a:off x="4800600" y="3810000"/>
            <a:ext cx="4191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 Narrow" pitchFamily="34" charset="0"/>
              </a:rPr>
              <a:t>Nasopharynx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contd</a:t>
            </a:r>
            <a:r>
              <a:rPr lang="en-US" sz="3600" b="1" dirty="0" smtClean="0">
                <a:latin typeface="Arial Narrow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91440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Arial Narrow" pitchFamily="34" charset="0"/>
              </a:rPr>
              <a:t>Orifice of </a:t>
            </a:r>
            <a:r>
              <a:rPr lang="en-US" sz="1800" b="1" dirty="0" err="1" smtClean="0">
                <a:solidFill>
                  <a:srgbClr val="0000FF"/>
                </a:solidFill>
                <a:latin typeface="Arial Narrow" pitchFamily="34" charset="0"/>
              </a:rPr>
              <a:t>Pharyngo</a:t>
            </a:r>
            <a:r>
              <a:rPr lang="en-US" sz="1800" b="1" dirty="0" smtClean="0">
                <a:solidFill>
                  <a:srgbClr val="0000FF"/>
                </a:solidFill>
                <a:latin typeface="Arial Narrow" pitchFamily="34" charset="0"/>
              </a:rPr>
              <a:t>-tympanic tube (Auditory tube or Eustachian tube)-</a:t>
            </a:r>
          </a:p>
          <a:p>
            <a:pPr>
              <a:buNone/>
            </a:pPr>
            <a:r>
              <a:rPr lang="en-US" sz="1800" b="1" dirty="0" smtClean="0">
                <a:latin typeface="Arial Narrow" pitchFamily="34" charset="0"/>
              </a:rPr>
              <a:t>Location- </a:t>
            </a:r>
          </a:p>
          <a:p>
            <a:r>
              <a:rPr lang="en-US" sz="1800" dirty="0" smtClean="0">
                <a:latin typeface="Arial Narrow" pitchFamily="34" charset="0"/>
              </a:rPr>
              <a:t>On lateral wall of </a:t>
            </a:r>
            <a:r>
              <a:rPr lang="en-US" sz="1800" dirty="0" err="1" smtClean="0">
                <a:latin typeface="Arial Narrow" pitchFamily="34" charset="0"/>
              </a:rPr>
              <a:t>nasopharynx</a:t>
            </a:r>
            <a:r>
              <a:rPr lang="en-US" sz="1800" dirty="0" smtClean="0">
                <a:latin typeface="Arial Narrow" pitchFamily="34" charset="0"/>
              </a:rPr>
              <a:t>, approximately </a:t>
            </a:r>
            <a:r>
              <a:rPr lang="en-US" sz="1800" dirty="0" smtClean="0">
                <a:solidFill>
                  <a:srgbClr val="FF0000"/>
                </a:solidFill>
                <a:latin typeface="Arial Narrow" pitchFamily="34" charset="0"/>
              </a:rPr>
              <a:t>1.25 cm </a:t>
            </a:r>
            <a:r>
              <a:rPr lang="en-US" sz="1800" dirty="0" smtClean="0">
                <a:latin typeface="Arial Narrow" pitchFamily="34" charset="0"/>
              </a:rPr>
              <a:t>behind inferior nasal </a:t>
            </a:r>
            <a:r>
              <a:rPr lang="en-US" sz="1800" dirty="0" err="1" smtClean="0">
                <a:latin typeface="Arial Narrow" pitchFamily="34" charset="0"/>
              </a:rPr>
              <a:t>concha</a:t>
            </a:r>
            <a:r>
              <a:rPr lang="en-US" sz="18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Arial Narrow" pitchFamily="34" charset="0"/>
              </a:rPr>
              <a:t>Tubal elevation-</a:t>
            </a:r>
          </a:p>
          <a:p>
            <a:pPr marL="0" indent="0">
              <a:spcBef>
                <a:spcPts val="0"/>
              </a:spcBef>
            </a:pPr>
            <a:r>
              <a:rPr lang="en-US" sz="1800" dirty="0" smtClean="0">
                <a:latin typeface="Arial Narrow" pitchFamily="34" charset="0"/>
              </a:rPr>
              <a:t>Upper and posterior margins of orifice of </a:t>
            </a:r>
            <a:r>
              <a:rPr lang="en-US" sz="1800" dirty="0" err="1" smtClean="0">
                <a:latin typeface="Arial Narrow" pitchFamily="34" charset="0"/>
              </a:rPr>
              <a:t>eustachian</a:t>
            </a:r>
            <a:r>
              <a:rPr lang="en-US" sz="1800" dirty="0" smtClean="0">
                <a:latin typeface="Arial Narrow" pitchFamily="34" charset="0"/>
              </a:rPr>
              <a:t> tube are elevated due to collection of lymphoid tissue.</a:t>
            </a:r>
          </a:p>
          <a:p>
            <a:pPr marL="0" indent="0">
              <a:spcBef>
                <a:spcPts val="0"/>
              </a:spcBef>
            </a:pPr>
            <a:r>
              <a:rPr lang="en-US" sz="1800" dirty="0" smtClean="0">
                <a:latin typeface="Arial Narrow" pitchFamily="34" charset="0"/>
              </a:rPr>
              <a:t>These elevated margins are known as tubal elevation.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Arial Narrow" pitchFamily="34" charset="0"/>
              </a:rPr>
              <a:t>Tubal tonsil-</a:t>
            </a:r>
          </a:p>
          <a:p>
            <a:r>
              <a:rPr lang="en-US" sz="1800" dirty="0" smtClean="0">
                <a:latin typeface="Arial Narrow" pitchFamily="34" charset="0"/>
              </a:rPr>
              <a:t>Collection of lymphoid tissue in tubal elevation is known as tubal tonsil.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endParaRPr lang="en-US" sz="2400" dirty="0" smtClean="0">
              <a:latin typeface="Arial Narrow" pitchFamily="34" charset="0"/>
            </a:endParaRPr>
          </a:p>
          <a:p>
            <a:endParaRPr lang="en-US" sz="2400" dirty="0"/>
          </a:p>
        </p:txBody>
      </p:sp>
      <p:pic>
        <p:nvPicPr>
          <p:cNvPr id="5" name="Content Placeholder 5" descr="C:\Users\HP\Pictures\slide-6-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556" t="15741"/>
          <a:stretch>
            <a:fillRect/>
          </a:stretch>
        </p:blipFill>
        <p:spPr bwMode="auto">
          <a:xfrm>
            <a:off x="1752600" y="3148854"/>
            <a:ext cx="5222291" cy="3494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 Narrow" pitchFamily="34" charset="0"/>
              </a:rPr>
              <a:t>Nasopharynx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contd</a:t>
            </a:r>
            <a:r>
              <a:rPr lang="en-US" sz="3600" b="1" dirty="0" smtClean="0">
                <a:latin typeface="Arial Narrow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Salpingopharyngeal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fold-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A mucous fold which extends vertically downwards on the side wall of pharynx from tubal  elevation. 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It contains </a:t>
            </a:r>
            <a:r>
              <a:rPr lang="en-US" sz="2000" dirty="0" err="1" smtClean="0">
                <a:solidFill>
                  <a:srgbClr val="FF0066"/>
                </a:solidFill>
                <a:latin typeface="Arial Narrow" pitchFamily="34" charset="0"/>
              </a:rPr>
              <a:t>Salpingopharyngeus</a:t>
            </a:r>
            <a:r>
              <a:rPr lang="en-US" sz="2000" dirty="0" smtClean="0">
                <a:latin typeface="Arial Narrow" pitchFamily="34" charset="0"/>
              </a:rPr>
              <a:t> muscle.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Salpingopalatine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fold-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A mucous fold which extends downwards and forwards to the soft palate from tubal elevation.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It contains </a:t>
            </a:r>
            <a:r>
              <a:rPr lang="en-US" sz="2000" dirty="0" err="1" smtClean="0">
                <a:solidFill>
                  <a:srgbClr val="FF0066"/>
                </a:solidFill>
                <a:latin typeface="Arial Narrow" pitchFamily="34" charset="0"/>
              </a:rPr>
              <a:t>Levator</a:t>
            </a:r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Arial Narrow" pitchFamily="34" charset="0"/>
              </a:rPr>
              <a:t>Palati</a:t>
            </a:r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muscle.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Pharyngeal recess (Fossa of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Rosenmüller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).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It is a deep depression behind the tubal elevation.</a:t>
            </a:r>
          </a:p>
          <a:p>
            <a:endParaRPr lang="en-US" dirty="0" smtClean="0">
              <a:latin typeface="Arial Narrow" pitchFamily="34" charset="0"/>
            </a:endParaRPr>
          </a:p>
          <a:p>
            <a:endParaRPr lang="en-US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3010" r="1887" b="6518"/>
          <a:stretch>
            <a:fillRect/>
          </a:stretch>
        </p:blipFill>
        <p:spPr bwMode="auto">
          <a:xfrm>
            <a:off x="4419600" y="3516923"/>
            <a:ext cx="4495800" cy="3112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Applied Aspects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6248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Adenoids-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solidFill>
                  <a:srgbClr val="FF0066"/>
                </a:solidFill>
                <a:latin typeface="Arial Narrow" pitchFamily="34" charset="0"/>
              </a:rPr>
              <a:t>Enlarged nasopharyngeal tonsils </a:t>
            </a:r>
            <a:r>
              <a:rPr lang="en-US" sz="2000" dirty="0" smtClean="0">
                <a:latin typeface="Arial Narrow" pitchFamily="34" charset="0"/>
              </a:rPr>
              <a:t>due to infection.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Block the posterior </a:t>
            </a:r>
            <a:r>
              <a:rPr lang="en-US" sz="2000" dirty="0" err="1" smtClean="0">
                <a:latin typeface="Arial Narrow" pitchFamily="34" charset="0"/>
              </a:rPr>
              <a:t>nares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Clinical Features-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Nasal obstruction.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Nasal discharge.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Mouth breathing.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Snoring.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Protrusion of tongue.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Toneless voice</a:t>
            </a:r>
          </a:p>
          <a:p>
            <a:pPr marL="0" indent="0">
              <a:spcBef>
                <a:spcPts val="0"/>
              </a:spcBef>
            </a:pPr>
            <a:r>
              <a:rPr lang="en-US" sz="2000" dirty="0" smtClean="0">
                <a:latin typeface="Arial Narrow" pitchFamily="34" charset="0"/>
              </a:rPr>
              <a:t>Small nose.</a:t>
            </a:r>
          </a:p>
          <a:p>
            <a:pPr marL="0" indent="0">
              <a:spcBef>
                <a:spcPts val="0"/>
              </a:spcBef>
            </a:pPr>
            <a:r>
              <a:rPr lang="en-US" sz="2000" dirty="0" err="1" smtClean="0">
                <a:latin typeface="Arial Narrow" pitchFamily="34" charset="0"/>
              </a:rPr>
              <a:t>Epistaxis</a:t>
            </a:r>
            <a:r>
              <a:rPr lang="en-US" sz="2000" dirty="0" smtClean="0">
                <a:latin typeface="Arial Narrow" pitchFamily="34" charset="0"/>
              </a:rPr>
              <a:t> (Nose Bleeding).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smtClean="0">
                <a:latin typeface="Arial Narrow" pitchFamily="34" charset="0"/>
              </a:rPr>
              <a:t>Nasopharyngeal tonsils are prominent in children up to the age of 6 years.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smtClean="0">
                <a:latin typeface="Arial Narrow" pitchFamily="34" charset="0"/>
              </a:rPr>
              <a:t>They gradually undergo atrophy at puberty.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smtClean="0">
                <a:latin typeface="Arial Narrow" pitchFamily="34" charset="0"/>
              </a:rPr>
              <a:t>They completely disappear by the age of 20 years.</a:t>
            </a:r>
          </a:p>
          <a:p>
            <a:pPr marL="0" indent="0">
              <a:spcBef>
                <a:spcPts val="0"/>
              </a:spcBef>
            </a:pP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831724"/>
            <a:ext cx="4756783" cy="5494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Adenoid </a:t>
            </a:r>
            <a:r>
              <a:rPr lang="en-US" sz="3600" b="1" dirty="0" err="1" smtClean="0">
                <a:latin typeface="Arial Narrow" pitchFamily="34" charset="0"/>
              </a:rPr>
              <a:t>Facies</a:t>
            </a:r>
            <a:r>
              <a:rPr lang="en-US" sz="3600" b="1" dirty="0" smtClean="0">
                <a:latin typeface="Arial Narrow" pitchFamily="34" charset="0"/>
              </a:rPr>
              <a:t> [Long Face Syndrome]</a:t>
            </a:r>
            <a:br>
              <a:rPr lang="en-US" sz="3600" b="1" dirty="0" smtClean="0">
                <a:latin typeface="Arial Narrow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6248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 Narrow" pitchFamily="34" charset="0"/>
              </a:rPr>
              <a:t>Long, open-mouthed face of children with adenoid hypertrophy.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 Narrow" pitchFamily="34" charset="0"/>
              </a:rPr>
              <a:t>These children are ‘</a:t>
            </a:r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Obligatory Mouth Breathers</a:t>
            </a:r>
            <a:r>
              <a:rPr lang="en-US" dirty="0" smtClean="0">
                <a:latin typeface="Arial Narrow" pitchFamily="34" charset="0"/>
              </a:rPr>
              <a:t>’.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 Narrow" pitchFamily="34" charset="0"/>
              </a:rPr>
              <a:t>Persistent mouth breathing may be associated with development of craniofacial anomalies.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 Narrow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characteristic facial appearance </a:t>
            </a:r>
            <a:r>
              <a:rPr lang="en-US" dirty="0" smtClean="0">
                <a:latin typeface="Arial Narrow" pitchFamily="34" charset="0"/>
              </a:rPr>
              <a:t>consists of: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Underdeveloped thin nostrils</a:t>
            </a:r>
          </a:p>
          <a:p>
            <a:r>
              <a:rPr lang="en-US" dirty="0" smtClean="0">
                <a:latin typeface="Arial Narrow" pitchFamily="34" charset="0"/>
              </a:rPr>
              <a:t>Short upper lip</a:t>
            </a:r>
          </a:p>
          <a:p>
            <a:r>
              <a:rPr lang="en-US" dirty="0" smtClean="0">
                <a:latin typeface="Arial Narrow" pitchFamily="34" charset="0"/>
              </a:rPr>
              <a:t>Prominent upper teeth</a:t>
            </a:r>
          </a:p>
          <a:p>
            <a:r>
              <a:rPr lang="en-US" dirty="0" smtClean="0">
                <a:latin typeface="Arial Narrow" pitchFamily="34" charset="0"/>
              </a:rPr>
              <a:t>Crowded teeth</a:t>
            </a:r>
          </a:p>
          <a:p>
            <a:r>
              <a:rPr lang="en-US" dirty="0" smtClean="0">
                <a:latin typeface="Arial Narrow" pitchFamily="34" charset="0"/>
              </a:rPr>
              <a:t>Narrow upper alveolus. </a:t>
            </a:r>
          </a:p>
          <a:p>
            <a:r>
              <a:rPr lang="en-US" dirty="0" smtClean="0">
                <a:latin typeface="Arial Narrow" pitchFamily="34" charset="0"/>
              </a:rPr>
              <a:t>High-arched palate</a:t>
            </a:r>
          </a:p>
          <a:p>
            <a:r>
              <a:rPr lang="en-US" dirty="0" err="1" smtClean="0">
                <a:latin typeface="Arial Narrow" pitchFamily="34" charset="0"/>
              </a:rPr>
              <a:t>Hypoplastic</a:t>
            </a:r>
            <a:r>
              <a:rPr lang="en-US" dirty="0" smtClean="0">
                <a:latin typeface="Arial Narrow" pitchFamily="34" charset="0"/>
              </a:rPr>
              <a:t> maxilla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9434" t="1443" r="59871" b="40823"/>
          <a:stretch>
            <a:fillRect/>
          </a:stretch>
        </p:blipFill>
        <p:spPr bwMode="auto">
          <a:xfrm>
            <a:off x="6629400" y="1143000"/>
            <a:ext cx="2286000" cy="3153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HP\Pictures\6-Figure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143000"/>
            <a:ext cx="2209800" cy="3151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476" t="69468" r="54532" b="4803"/>
          <a:stretch>
            <a:fillRect/>
          </a:stretch>
        </p:blipFill>
        <p:spPr bwMode="auto">
          <a:xfrm>
            <a:off x="4267200" y="4464150"/>
            <a:ext cx="4648200" cy="2192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b="6080"/>
          <a:stretch>
            <a:fillRect/>
          </a:stretch>
        </p:blipFill>
        <p:spPr bwMode="auto">
          <a:xfrm>
            <a:off x="228600" y="1143000"/>
            <a:ext cx="8667750" cy="4579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Nasopharyngeal Swab</a:t>
            </a:r>
            <a:endParaRPr lang="en-US" sz="3600" b="1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483" y="1600200"/>
            <a:ext cx="8768205" cy="449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6e9cbee9a02782cff1f3c67319ce46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7762"/>
            <a:ext cx="4572000" cy="64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Lesson Plan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 Narrow" pitchFamily="34" charset="0"/>
              </a:rPr>
              <a:t>Introduction</a:t>
            </a:r>
          </a:p>
          <a:p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 Narrow" pitchFamily="34" charset="0"/>
              </a:rPr>
              <a:t>Boundaries</a:t>
            </a:r>
          </a:p>
          <a:p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 Narrow" pitchFamily="34" charset="0"/>
              </a:rPr>
              <a:t>Subdivisions</a:t>
            </a:r>
          </a:p>
          <a:p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rial Narrow" pitchFamily="34" charset="0"/>
              </a:rPr>
              <a:t>Nasopharynx</a:t>
            </a:r>
            <a:r>
              <a:rPr lang="en-US" dirty="0" smtClean="0">
                <a:latin typeface="Arial Narrow" pitchFamily="34" charset="0"/>
              </a:rPr>
              <a:t>: 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Location.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Communications.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Pharyngeal Isthmus.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Features.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Applied Aspects.</a:t>
            </a:r>
            <a:endParaRPr lang="en-US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Introduction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54403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Pharynx is  a </a:t>
            </a:r>
            <a:r>
              <a:rPr lang="en-US" sz="2000" dirty="0" err="1" smtClean="0">
                <a:latin typeface="Arial Narrow" pitchFamily="34" charset="0"/>
              </a:rPr>
              <a:t>fibromuscular</a:t>
            </a:r>
            <a:r>
              <a:rPr lang="en-US" sz="2000" dirty="0" smtClean="0">
                <a:latin typeface="Arial Narrow" pitchFamily="34" charset="0"/>
              </a:rPr>
              <a:t> tube.</a:t>
            </a:r>
          </a:p>
          <a:p>
            <a:r>
              <a:rPr lang="en-US" sz="2000" dirty="0" smtClean="0">
                <a:latin typeface="Arial Narrow" pitchFamily="34" charset="0"/>
              </a:rPr>
              <a:t>It is a common channel for both food and air.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Location-</a:t>
            </a:r>
            <a:r>
              <a:rPr lang="en-US" sz="2000" dirty="0" smtClean="0">
                <a:latin typeface="Arial Narrow" pitchFamily="34" charset="0"/>
              </a:rPr>
              <a:t> Behind the cavities of nose, mouth and the larynx.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Shape -</a:t>
            </a:r>
            <a:r>
              <a:rPr lang="en-US" sz="2000" dirty="0" smtClean="0">
                <a:latin typeface="Arial Narrow" pitchFamily="34" charset="0"/>
              </a:rPr>
              <a:t> funnel shaped.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Extent-</a:t>
            </a:r>
            <a:r>
              <a:rPr lang="en-US" sz="2000" dirty="0" smtClean="0">
                <a:latin typeface="Arial Narrow" pitchFamily="34" charset="0"/>
              </a:rPr>
              <a:t> From the base of the skull to the esophagus.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11468"/>
            <a:ext cx="6460167" cy="409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HP\Pictures\anatomy-of-pharynx-3-638.jpg"/>
          <p:cNvPicPr>
            <a:picLocks noChangeAspect="1" noChangeArrowheads="1"/>
          </p:cNvPicPr>
          <p:nvPr/>
        </p:nvPicPr>
        <p:blipFill>
          <a:blip r:embed="rId3"/>
          <a:srcRect l="19810" t="62188" r="67721" b="13557"/>
          <a:stretch>
            <a:fillRect/>
          </a:stretch>
        </p:blipFill>
        <p:spPr bwMode="auto">
          <a:xfrm>
            <a:off x="6705600" y="3200400"/>
            <a:ext cx="2236699" cy="2816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Introduction </a:t>
            </a:r>
            <a:r>
              <a:rPr lang="en-US" sz="3600" b="1" dirty="0" err="1" smtClean="0">
                <a:latin typeface="Arial Narrow" pitchFamily="34" charset="0"/>
              </a:rPr>
              <a:t>contd</a:t>
            </a:r>
            <a:r>
              <a:rPr lang="en-US" sz="3600" b="1" dirty="0" smtClean="0">
                <a:latin typeface="Arial Narrow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29718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Dimensions-</a:t>
            </a:r>
          </a:p>
          <a:p>
            <a:pPr>
              <a:buFont typeface="Wingdings" pitchFamily="2" charset="2"/>
              <a:buChar char="v"/>
            </a:pPr>
            <a:endParaRPr lang="en-US" sz="2200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00FF"/>
                </a:solidFill>
                <a:latin typeface="Arial Narrow" pitchFamily="34" charset="0"/>
              </a:rPr>
              <a:t>Length-</a:t>
            </a:r>
            <a:r>
              <a:rPr lang="en-US" sz="2200" dirty="0" smtClean="0">
                <a:latin typeface="Arial Narrow" pitchFamily="34" charset="0"/>
              </a:rPr>
              <a:t> 12-14 cm</a:t>
            </a:r>
          </a:p>
          <a:p>
            <a:pPr>
              <a:buFont typeface="Wingdings" pitchFamily="2" charset="2"/>
              <a:buChar char="v"/>
            </a:pPr>
            <a:endParaRPr lang="en-US" sz="2200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00FF"/>
                </a:solidFill>
                <a:latin typeface="Arial Narrow" pitchFamily="34" charset="0"/>
              </a:rPr>
              <a:t>Width- </a:t>
            </a:r>
          </a:p>
          <a:p>
            <a:endParaRPr lang="en-US" sz="2200" dirty="0" smtClean="0">
              <a:solidFill>
                <a:srgbClr val="FF0066"/>
              </a:solidFill>
              <a:latin typeface="Arial Narrow" pitchFamily="34" charset="0"/>
            </a:endParaRPr>
          </a:p>
          <a:p>
            <a:r>
              <a:rPr lang="en-US" sz="2200" dirty="0" smtClean="0">
                <a:solidFill>
                  <a:srgbClr val="FF0066"/>
                </a:solidFill>
                <a:latin typeface="Arial Narrow" pitchFamily="34" charset="0"/>
              </a:rPr>
              <a:t>At base- </a:t>
            </a:r>
            <a:r>
              <a:rPr lang="en-US" sz="2200" dirty="0" smtClean="0">
                <a:latin typeface="Arial Narrow" pitchFamily="34" charset="0"/>
              </a:rPr>
              <a:t>3.5 cm</a:t>
            </a:r>
          </a:p>
          <a:p>
            <a:endParaRPr lang="en-US" sz="2200" dirty="0" smtClean="0">
              <a:solidFill>
                <a:srgbClr val="FF0066"/>
              </a:solidFill>
              <a:latin typeface="Arial Narrow" pitchFamily="34" charset="0"/>
            </a:endParaRPr>
          </a:p>
          <a:p>
            <a:r>
              <a:rPr lang="en-US" sz="2200" dirty="0" smtClean="0">
                <a:solidFill>
                  <a:srgbClr val="FF0066"/>
                </a:solidFill>
                <a:latin typeface="Arial Narrow" pitchFamily="34" charset="0"/>
              </a:rPr>
              <a:t>At </a:t>
            </a:r>
            <a:r>
              <a:rPr lang="en-US" sz="2200" dirty="0" err="1" smtClean="0">
                <a:solidFill>
                  <a:srgbClr val="FF0066"/>
                </a:solidFill>
                <a:latin typeface="Arial Narrow" pitchFamily="34" charset="0"/>
              </a:rPr>
              <a:t>pharyngo</a:t>
            </a:r>
            <a:r>
              <a:rPr lang="en-US" sz="2200" dirty="0" smtClean="0">
                <a:solidFill>
                  <a:srgbClr val="FF0066"/>
                </a:solidFill>
                <a:latin typeface="Arial Narrow" pitchFamily="34" charset="0"/>
              </a:rPr>
              <a:t>-esophageal junction- </a:t>
            </a:r>
            <a:r>
              <a:rPr lang="en-US" sz="2200" dirty="0" smtClean="0">
                <a:latin typeface="Arial Narrow" pitchFamily="34" charset="0"/>
              </a:rPr>
              <a:t>1.5 cm</a:t>
            </a:r>
            <a:endParaRPr lang="en-US" sz="2200" dirty="0">
              <a:latin typeface="Arial Narrow" pitchFamily="34" charset="0"/>
            </a:endParaRPr>
          </a:p>
        </p:txBody>
      </p:sp>
      <p:pic>
        <p:nvPicPr>
          <p:cNvPr id="8" name="Picture 2" descr="C:\Users\HP\Pictures\slide_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091" t="10909" r="44091" b="10909"/>
          <a:stretch>
            <a:fillRect/>
          </a:stretch>
        </p:blipFill>
        <p:spPr bwMode="auto">
          <a:xfrm>
            <a:off x="3733800" y="741948"/>
            <a:ext cx="5181600" cy="5863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 Narrow" pitchFamily="34" charset="0"/>
              </a:rPr>
              <a:t>Boundaries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Superior-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</a:rPr>
              <a:t>Base of skull </a:t>
            </a:r>
            <a:r>
              <a:rPr lang="en-US" sz="2000" dirty="0" smtClean="0">
                <a:latin typeface="Arial Narrow" pitchFamily="34" charset="0"/>
              </a:rPr>
              <a:t>[ posterior part of body of Sphenoid &amp; Basilar part of Occipital bone in front of pharyngeal tubercle.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Inferior-</a:t>
            </a:r>
          </a:p>
          <a:p>
            <a:r>
              <a:rPr lang="en-US" sz="2000" dirty="0" smtClean="0">
                <a:latin typeface="Arial Narrow" pitchFamily="34" charset="0"/>
              </a:rPr>
              <a:t>Continuous with esophagus at the level of </a:t>
            </a:r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</a:rPr>
              <a:t>lower border of </a:t>
            </a:r>
            <a:r>
              <a:rPr lang="en-US" sz="2000" dirty="0" err="1" smtClean="0">
                <a:solidFill>
                  <a:srgbClr val="0000FF"/>
                </a:solidFill>
                <a:latin typeface="Arial Narrow" pitchFamily="34" charset="0"/>
              </a:rPr>
              <a:t>cricoid</a:t>
            </a:r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</a:rPr>
              <a:t> cartilage </a:t>
            </a:r>
            <a:r>
              <a:rPr lang="en-US" sz="2000" dirty="0" smtClean="0">
                <a:latin typeface="Arial Narrow" pitchFamily="34" charset="0"/>
              </a:rPr>
              <a:t>anteriorly and </a:t>
            </a:r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</a:rPr>
              <a:t>lower border of C6 vertebra </a:t>
            </a:r>
            <a:r>
              <a:rPr lang="en-US" sz="2000" dirty="0" err="1" smtClean="0">
                <a:latin typeface="Arial Narrow" pitchFamily="34" charset="0"/>
              </a:rPr>
              <a:t>posteriorly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4098" name="Picture 2" descr="C:\Users\HP\Pictures\slide_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8200" t="7229" b="43701"/>
          <a:stretch>
            <a:fillRect/>
          </a:stretch>
        </p:blipFill>
        <p:spPr bwMode="auto">
          <a:xfrm>
            <a:off x="4419600" y="2667000"/>
            <a:ext cx="4500450" cy="3962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Boundaries </a:t>
            </a:r>
            <a:r>
              <a:rPr lang="en-US" sz="3600" b="1" dirty="0" err="1" smtClean="0">
                <a:latin typeface="Arial Narrow" pitchFamily="34" charset="0"/>
              </a:rPr>
              <a:t>contd</a:t>
            </a:r>
            <a:r>
              <a:rPr lang="en-US" sz="3600" b="1" dirty="0" smtClean="0">
                <a:latin typeface="Arial Narrow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91440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Posterior-</a:t>
            </a:r>
          </a:p>
          <a:p>
            <a:r>
              <a:rPr lang="en-US" sz="2000" dirty="0" err="1" smtClean="0">
                <a:latin typeface="Arial Narrow" pitchFamily="34" charset="0"/>
              </a:rPr>
              <a:t>Prevertebral</a:t>
            </a:r>
            <a:r>
              <a:rPr lang="en-US" sz="2000" dirty="0" smtClean="0">
                <a:latin typeface="Arial Narrow" pitchFamily="34" charset="0"/>
              </a:rPr>
              <a:t> fascia.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Anterior-</a:t>
            </a:r>
          </a:p>
          <a:p>
            <a:r>
              <a:rPr lang="en-US" sz="2000" dirty="0" smtClean="0">
                <a:latin typeface="Arial Narrow" pitchFamily="34" charset="0"/>
              </a:rPr>
              <a:t>Opens into cavities of nose, mouth and larynx.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Lateral-</a:t>
            </a:r>
          </a:p>
          <a:p>
            <a:r>
              <a:rPr lang="en-US" sz="2000" dirty="0" smtClean="0">
                <a:latin typeface="Arial Narrow" pitchFamily="34" charset="0"/>
              </a:rPr>
              <a:t>Neurovascular bundle of neck.</a:t>
            </a:r>
          </a:p>
          <a:p>
            <a:r>
              <a:rPr lang="en-US" sz="2000" dirty="0" err="1" smtClean="0">
                <a:latin typeface="Arial Narrow" pitchFamily="34" charset="0"/>
              </a:rPr>
              <a:t>Styloid</a:t>
            </a:r>
            <a:r>
              <a:rPr lang="en-US" sz="2000" dirty="0" smtClean="0">
                <a:latin typeface="Arial Narrow" pitchFamily="34" charset="0"/>
              </a:rPr>
              <a:t> process with its attached muscles and ligaments.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6146" name="Picture 2" descr="C:\Users\HP\Pictures\070417_0758_DeepCerv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4038600" cy="352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HP\Pictures\77273f0b54cd5571bbd8236a196b0c11a3f93c20.png"/>
          <p:cNvPicPr>
            <a:picLocks noChangeAspect="1" noChangeArrowheads="1"/>
          </p:cNvPicPr>
          <p:nvPr/>
        </p:nvPicPr>
        <p:blipFill>
          <a:blip r:embed="rId3"/>
          <a:srcRect l="24573" t="21025" r="17959"/>
          <a:stretch>
            <a:fillRect/>
          </a:stretch>
        </p:blipFill>
        <p:spPr bwMode="auto">
          <a:xfrm>
            <a:off x="5700800" y="2819400"/>
            <a:ext cx="3214600" cy="3773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Subdivisions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6248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3</a:t>
            </a:r>
            <a:endParaRPr lang="en-US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 Narrow" pitchFamily="34" charset="0"/>
              </a:rPr>
              <a:t>From above downwards:</a:t>
            </a:r>
          </a:p>
          <a:p>
            <a:endParaRPr lang="en-US" dirty="0" smtClean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 Narrow" pitchFamily="34" charset="0"/>
              </a:rPr>
              <a:t>Nasopharynx</a:t>
            </a:r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endParaRPr lang="en-US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dirty="0" smtClean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Oropharynx.</a:t>
            </a:r>
          </a:p>
          <a:p>
            <a:endParaRPr lang="en-US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dirty="0" smtClean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Arial Narrow" pitchFamily="34" charset="0"/>
              </a:rPr>
              <a:t>Laryngopharynx</a:t>
            </a:r>
            <a:r>
              <a:rPr lang="en-US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  <a:endParaRPr lang="en-US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7170" name="Picture 2" descr="C:\Users\HP\Pictures\505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22641"/>
          <a:stretch>
            <a:fillRect/>
          </a:stretch>
        </p:blipFill>
        <p:spPr bwMode="auto">
          <a:xfrm>
            <a:off x="3205109" y="1600200"/>
            <a:ext cx="5636965" cy="5027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77000" y="2057400"/>
            <a:ext cx="11430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4267200"/>
            <a:ext cx="11430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5257800"/>
            <a:ext cx="13716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 Narrow" pitchFamily="34" charset="0"/>
              </a:rPr>
              <a:t>Nasopharynx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Location- </a:t>
            </a:r>
          </a:p>
          <a:p>
            <a:r>
              <a:rPr lang="en-US" sz="2000" dirty="0" smtClean="0">
                <a:latin typeface="Arial Narrow" pitchFamily="34" charset="0"/>
              </a:rPr>
              <a:t>Behind </a:t>
            </a:r>
            <a:r>
              <a:rPr lang="en-US" sz="2000" dirty="0" err="1" smtClean="0">
                <a:latin typeface="Arial Narrow" pitchFamily="34" charset="0"/>
              </a:rPr>
              <a:t>choanae</a:t>
            </a:r>
            <a:r>
              <a:rPr lang="en-US" sz="2000" dirty="0" smtClean="0">
                <a:latin typeface="Arial Narrow" pitchFamily="34" charset="0"/>
              </a:rPr>
              <a:t> (posterior nasal apertures) and above soft palate.</a:t>
            </a:r>
          </a:p>
          <a:p>
            <a:pPr>
              <a:buNone/>
            </a:pPr>
            <a:endParaRPr lang="en-US" sz="20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Communications-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</a:rPr>
              <a:t>Anteriorly-</a:t>
            </a:r>
            <a:r>
              <a:rPr lang="en-US" sz="2000" dirty="0" smtClean="0">
                <a:latin typeface="Arial Narrow" pitchFamily="34" charset="0"/>
              </a:rPr>
              <a:t> with nasal cavities.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</a:rPr>
              <a:t>Inferiorly-</a:t>
            </a:r>
            <a:r>
              <a:rPr lang="en-US" sz="2000" dirty="0" smtClean="0">
                <a:latin typeface="Arial Narrow" pitchFamily="34" charset="0"/>
              </a:rPr>
              <a:t> with oropharynx.</a:t>
            </a:r>
          </a:p>
          <a:p>
            <a:endParaRPr lang="en-US" sz="2000" dirty="0"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2704" y="3048000"/>
            <a:ext cx="4210322" cy="3638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t="3010"/>
          <a:stretch>
            <a:fillRect/>
          </a:stretch>
        </p:blipFill>
        <p:spPr bwMode="auto">
          <a:xfrm>
            <a:off x="228599" y="3505200"/>
            <a:ext cx="4399241" cy="3203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 Narrow" pitchFamily="34" charset="0"/>
              </a:rPr>
              <a:t>Pharyngeal Isthmus [</a:t>
            </a:r>
            <a:r>
              <a:rPr lang="en-US" sz="3600" b="1" dirty="0" smtClean="0">
                <a:solidFill>
                  <a:srgbClr val="0000FF"/>
                </a:solidFill>
                <a:latin typeface="Arial Narrow" pitchFamily="34" charset="0"/>
              </a:rPr>
              <a:t>Nasopharyngeal Isthmus</a:t>
            </a:r>
            <a:r>
              <a:rPr lang="en-US" sz="3600" b="1" dirty="0" smtClean="0">
                <a:latin typeface="Arial Narrow" pitchFamily="34" charset="0"/>
              </a:rPr>
              <a:t>]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038600" cy="5287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An opening bounded anteriorly by the soft palate and </a:t>
            </a:r>
            <a:r>
              <a:rPr lang="en-US" sz="2000" dirty="0" err="1" smtClean="0">
                <a:latin typeface="Arial Narrow" pitchFamily="34" charset="0"/>
              </a:rPr>
              <a:t>posteriorly</a:t>
            </a:r>
            <a:r>
              <a:rPr lang="en-US" sz="2000" dirty="0" smtClean="0">
                <a:latin typeface="Arial Narrow" pitchFamily="34" charset="0"/>
              </a:rPr>
              <a:t> by the posterior wall of pharynx (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Passavant’s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ridge</a:t>
            </a:r>
            <a:r>
              <a:rPr lang="en-US" sz="2000" dirty="0" smtClean="0">
                <a:latin typeface="Arial Narrow" pitchFamily="34" charset="0"/>
              </a:rPr>
              <a:t>).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4" name="Picture 3" descr="C:\Users\HP\Pictures\slide-6-1024.jpg"/>
          <p:cNvPicPr>
            <a:picLocks noChangeAspect="1" noChangeArrowheads="1"/>
          </p:cNvPicPr>
          <p:nvPr/>
        </p:nvPicPr>
        <p:blipFill>
          <a:blip r:embed="rId2" cstate="print"/>
          <a:srcRect l="5556" t="15741"/>
          <a:stretch>
            <a:fillRect/>
          </a:stretch>
        </p:blipFill>
        <p:spPr bwMode="auto">
          <a:xfrm>
            <a:off x="4038600" y="838200"/>
            <a:ext cx="4873450" cy="3260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HP\Pictures\q7699.png"/>
          <p:cNvPicPr>
            <a:picLocks noChangeAspect="1" noChangeArrowheads="1"/>
          </p:cNvPicPr>
          <p:nvPr/>
        </p:nvPicPr>
        <p:blipFill>
          <a:blip r:embed="rId3" cstate="print"/>
          <a:srcRect l="6566" b="13725"/>
          <a:stretch>
            <a:fillRect/>
          </a:stretch>
        </p:blipFill>
        <p:spPr bwMode="auto">
          <a:xfrm>
            <a:off x="91182" y="2639976"/>
            <a:ext cx="3795018" cy="392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267200"/>
            <a:ext cx="4876800" cy="232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622</Words>
  <Application>Microsoft Office PowerPoint</Application>
  <PresentationFormat>On-screen Show (4:3)</PresentationFormat>
  <Paragraphs>143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PHARYNX-I</vt:lpstr>
      <vt:lpstr>Lesson Plan</vt:lpstr>
      <vt:lpstr>Introduction</vt:lpstr>
      <vt:lpstr>Introduction contd…</vt:lpstr>
      <vt:lpstr>Boundaries</vt:lpstr>
      <vt:lpstr>Boundaries contd…</vt:lpstr>
      <vt:lpstr>Subdivisions</vt:lpstr>
      <vt:lpstr>Nasopharynx</vt:lpstr>
      <vt:lpstr>Pharyngeal Isthmus [Nasopharyngeal Isthmus]</vt:lpstr>
      <vt:lpstr>Nasopharynx contd…</vt:lpstr>
      <vt:lpstr>Nasopharynx contd…</vt:lpstr>
      <vt:lpstr>Nasopharynx contd…</vt:lpstr>
      <vt:lpstr>Applied Aspects</vt:lpstr>
      <vt:lpstr>Adenoid Facies [Long Face Syndrome] </vt:lpstr>
      <vt:lpstr>Slide 15</vt:lpstr>
      <vt:lpstr>Nasopharyngeal Swab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PHARYNX</dc:title>
  <dc:creator>HP</dc:creator>
  <cp:lastModifiedBy>HP</cp:lastModifiedBy>
  <cp:revision>119</cp:revision>
  <dcterms:created xsi:type="dcterms:W3CDTF">2020-04-29T06:27:40Z</dcterms:created>
  <dcterms:modified xsi:type="dcterms:W3CDTF">2020-05-26T07:45:47Z</dcterms:modified>
</cp:coreProperties>
</file>