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65" r:id="rId6"/>
    <p:sldId id="267" r:id="rId7"/>
    <p:sldId id="278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9" r:id="rId16"/>
    <p:sldId id="276" r:id="rId17"/>
    <p:sldId id="281" r:id="rId18"/>
    <p:sldId id="282" r:id="rId19"/>
    <p:sldId id="283" r:id="rId20"/>
    <p:sldId id="284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63E7-B6E0-4DE4-A476-F7F3E70E22E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1113-B9CA-43A1-B9A6-164052708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63E7-B6E0-4DE4-A476-F7F3E70E22E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1113-B9CA-43A1-B9A6-164052708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63E7-B6E0-4DE4-A476-F7F3E70E22E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1113-B9CA-43A1-B9A6-164052708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63E7-B6E0-4DE4-A476-F7F3E70E22E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1113-B9CA-43A1-B9A6-164052708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63E7-B6E0-4DE4-A476-F7F3E70E22E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1113-B9CA-43A1-B9A6-164052708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63E7-B6E0-4DE4-A476-F7F3E70E22E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1113-B9CA-43A1-B9A6-164052708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63E7-B6E0-4DE4-A476-F7F3E70E22E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1113-B9CA-43A1-B9A6-164052708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63E7-B6E0-4DE4-A476-F7F3E70E22E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1113-B9CA-43A1-B9A6-164052708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63E7-B6E0-4DE4-A476-F7F3E70E22E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1113-B9CA-43A1-B9A6-164052708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63E7-B6E0-4DE4-A476-F7F3E70E22E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1113-B9CA-43A1-B9A6-164052708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63E7-B6E0-4DE4-A476-F7F3E70E22E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1113-B9CA-43A1-B9A6-164052708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63E7-B6E0-4DE4-A476-F7F3E70E22E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1113-B9CA-43A1-B9A6-164052708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Autofit/>
          </a:bodyPr>
          <a:lstStyle/>
          <a:p>
            <a:r>
              <a:rPr lang="en-US" sz="6000" b="1" dirty="0"/>
              <a:t>Parotid Region</a:t>
            </a:r>
            <a:br>
              <a:rPr lang="en-US" sz="6000" b="1" dirty="0"/>
            </a:br>
            <a:r>
              <a:rPr lang="en-US" sz="2800" b="1" dirty="0"/>
              <a:t>[</a:t>
            </a:r>
            <a:r>
              <a:rPr lang="en-US" sz="2800" b="1" dirty="0" err="1"/>
              <a:t>para</a:t>
            </a:r>
            <a:r>
              <a:rPr lang="en-US" sz="2800" b="1" dirty="0"/>
              <a:t>=around, </a:t>
            </a:r>
            <a:r>
              <a:rPr lang="en-US" sz="2800" b="1" dirty="0" err="1"/>
              <a:t>otic</a:t>
            </a:r>
            <a:r>
              <a:rPr lang="en-US" sz="2800" b="1" dirty="0"/>
              <a:t>=ear]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029200" y="5934670"/>
            <a:ext cx="41148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6525"/>
            <a:r>
              <a:rPr lang="en-US" dirty="0"/>
              <a:t>Presented by :-  Dr. </a:t>
            </a:r>
            <a:r>
              <a:rPr lang="en-US" dirty="0" err="1"/>
              <a:t>Sushma</a:t>
            </a:r>
            <a:r>
              <a:rPr lang="en-US" dirty="0"/>
              <a:t> </a:t>
            </a:r>
            <a:r>
              <a:rPr lang="en-US" dirty="0" err="1"/>
              <a:t>Tomar</a:t>
            </a:r>
            <a:endParaRPr lang="en-US" dirty="0"/>
          </a:p>
          <a:p>
            <a:pPr marL="136525"/>
            <a:r>
              <a:rPr lang="en-US" dirty="0"/>
              <a:t> 	              Associate Professor</a:t>
            </a:r>
          </a:p>
          <a:p>
            <a:pPr marL="136525"/>
            <a:r>
              <a:rPr lang="en-US" dirty="0"/>
              <a:t>	              Department of Anatomy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/>
              <a:t>Relations of Apex</a:t>
            </a:r>
          </a:p>
        </p:txBody>
      </p:sp>
      <p:pic>
        <p:nvPicPr>
          <p:cNvPr id="5" name="Picture 2" descr="C:\Users\HP\Pictures\070417_0853_ParotidGla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414280"/>
            <a:ext cx="3933963" cy="4245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r>
              <a:rPr lang="en-US" dirty="0"/>
              <a:t>Apex overlaps the posterior belly of </a:t>
            </a:r>
            <a:r>
              <a:rPr lang="en-US" dirty="0" err="1"/>
              <a:t>digastric</a:t>
            </a:r>
            <a:r>
              <a:rPr lang="en-US" dirty="0"/>
              <a:t> muscle.</a:t>
            </a:r>
          </a:p>
        </p:txBody>
      </p:sp>
      <p:pic>
        <p:nvPicPr>
          <p:cNvPr id="8" name="Picture 5" descr="C:\Documents and Settings\user\My Documents\My Pictures\parotid-duct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654" t="11046"/>
          <a:stretch>
            <a:fillRect/>
          </a:stretch>
        </p:blipFill>
        <p:spPr bwMode="auto">
          <a:xfrm>
            <a:off x="228600" y="2895600"/>
            <a:ext cx="4511068" cy="3758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Relations of Superior surface (Base)</a:t>
            </a:r>
            <a:endParaRPr lang="en-US" sz="3600" dirty="0"/>
          </a:p>
        </p:txBody>
      </p:sp>
      <p:pic>
        <p:nvPicPr>
          <p:cNvPr id="4" name="Picture 2" descr="C:\Users\HP\Pictures\070417_0853_ParotidGlan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8638" y="914400"/>
            <a:ext cx="52959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33600" y="1447800"/>
            <a:ext cx="1295400" cy="553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990600"/>
            <a:ext cx="1371600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914400"/>
            <a:ext cx="1828800" cy="553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3600" b="1" dirty="0"/>
              <a:t>Relations of Anteromedial and </a:t>
            </a:r>
            <a:r>
              <a:rPr lang="en-US" sz="3600" b="1" dirty="0" err="1"/>
              <a:t>Posteromedial</a:t>
            </a:r>
            <a:r>
              <a:rPr lang="en-US" sz="3600" b="1" dirty="0"/>
              <a:t> surfaces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</a:rPr>
              <a:t>Anteromedial surface-</a:t>
            </a:r>
          </a:p>
          <a:p>
            <a:r>
              <a:rPr lang="en-US" sz="2400" dirty="0"/>
              <a:t>Deeply grooved by posterior border of </a:t>
            </a:r>
            <a:r>
              <a:rPr lang="en-US" sz="2400" dirty="0" err="1"/>
              <a:t>ramus</a:t>
            </a:r>
            <a:r>
              <a:rPr lang="en-US" sz="2400" dirty="0"/>
              <a:t> of mandible.</a:t>
            </a:r>
          </a:p>
          <a:p>
            <a:pPr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Posteromedial</a:t>
            </a:r>
            <a:r>
              <a:rPr lang="en-US" sz="2400" b="1" dirty="0">
                <a:solidFill>
                  <a:srgbClr val="C00000"/>
                </a:solidFill>
              </a:rPr>
              <a:t> surface-</a:t>
            </a:r>
          </a:p>
          <a:p>
            <a:r>
              <a:rPr lang="en-US" sz="2400" dirty="0"/>
              <a:t>Molded onto mastoid and styloid processes.</a:t>
            </a:r>
          </a:p>
          <a:p>
            <a:endParaRPr lang="en-US" dirty="0"/>
          </a:p>
        </p:txBody>
      </p:sp>
      <p:pic>
        <p:nvPicPr>
          <p:cNvPr id="6" name="Picture 2" descr="C:\Users\HP\Pictures\070417_0853_ParotidGlan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3271944"/>
            <a:ext cx="8839200" cy="3375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86200" y="4114800"/>
            <a:ext cx="609600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724400"/>
            <a:ext cx="60960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4191000"/>
            <a:ext cx="1143000" cy="27699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257800"/>
            <a:ext cx="990600" cy="27699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724400"/>
            <a:ext cx="914400" cy="27699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600" b="1" dirty="0"/>
              <a:t>Structures entering into </a:t>
            </a:r>
            <a:r>
              <a:rPr lang="en-US" sz="3600" b="1" dirty="0" err="1"/>
              <a:t>Posteromedial</a:t>
            </a:r>
            <a:r>
              <a:rPr lang="en-US" sz="3600" b="1" dirty="0"/>
              <a:t> surface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80" r="1980" b="8527"/>
          <a:stretch>
            <a:fillRect/>
          </a:stretch>
        </p:blipFill>
        <p:spPr bwMode="auto">
          <a:xfrm>
            <a:off x="436132" y="914400"/>
            <a:ext cx="8427918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43000" y="2286000"/>
            <a:ext cx="1371600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724400"/>
            <a:ext cx="1524000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Relations of Anterior and Posterior borders </a:t>
            </a:r>
            <a:endParaRPr lang="en-US" sz="3600" dirty="0"/>
          </a:p>
        </p:txBody>
      </p:sp>
      <p:pic>
        <p:nvPicPr>
          <p:cNvPr id="4" name="Picture 2" descr="C:\Users\HP\Pictures\070417_0853_ParotidGlan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8638" y="914400"/>
            <a:ext cx="52959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Relations of Medial border</a:t>
            </a:r>
            <a:endParaRPr lang="en-US" dirty="0"/>
          </a:p>
        </p:txBody>
      </p:sp>
      <p:pic>
        <p:nvPicPr>
          <p:cNvPr id="4" name="Picture 2" descr="C:\Users\HP\Pictures\070417_0853_ParotidGlan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0231" y="2209800"/>
            <a:ext cx="8784154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2286000"/>
            <a:ext cx="914400" cy="27699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667000"/>
            <a:ext cx="91440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Parotid Duct/Stenson's Duct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Length </a:t>
            </a:r>
            <a:r>
              <a:rPr lang="en-US" dirty="0"/>
              <a:t>–</a:t>
            </a:r>
            <a:r>
              <a:rPr lang="en-US" dirty="0">
                <a:solidFill>
                  <a:srgbClr val="0000FF"/>
                </a:solidFill>
              </a:rPr>
              <a:t>5 </a:t>
            </a:r>
            <a:r>
              <a:rPr lang="en-US" dirty="0"/>
              <a:t>cm</a:t>
            </a:r>
          </a:p>
          <a:p>
            <a:pPr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Direction- </a:t>
            </a:r>
            <a:r>
              <a:rPr lang="en-US" dirty="0"/>
              <a:t>Forwards and slightly downwards on masseter.</a:t>
            </a:r>
          </a:p>
          <a:p>
            <a:r>
              <a:rPr lang="en-US" dirty="0"/>
              <a:t> It runs between buccinator and oral mucosa and opens into the vestibule of mouth opposite the  crown of </a:t>
            </a:r>
            <a:r>
              <a:rPr lang="en-US" dirty="0">
                <a:solidFill>
                  <a:srgbClr val="0000FF"/>
                </a:solidFill>
              </a:rPr>
              <a:t>upper second molar</a:t>
            </a:r>
            <a:r>
              <a:rPr lang="en-US" dirty="0"/>
              <a:t> tooth.</a:t>
            </a:r>
          </a:p>
        </p:txBody>
      </p:sp>
      <p:pic>
        <p:nvPicPr>
          <p:cNvPr id="12290" name="Picture 2" descr="C:\Users\HP\Pictures\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9111" y="4267200"/>
            <a:ext cx="4404667" cy="2413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16114"/>
          <a:stretch>
            <a:fillRect/>
          </a:stretch>
        </p:blipFill>
        <p:spPr bwMode="auto">
          <a:xfrm>
            <a:off x="4495800" y="762000"/>
            <a:ext cx="4427278" cy="327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866BBC-5734-44D5-A979-F986080E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Parotid Duct/Stenson's Duct </a:t>
            </a:r>
            <a:r>
              <a:rPr lang="en-US" sz="4400" b="1" dirty="0" err="1"/>
              <a:t>contd</a:t>
            </a:r>
            <a:r>
              <a:rPr lang="en-US" sz="4400" b="1" dirty="0"/>
              <a:t>…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45642-700E-4F21-8CB0-FC3352B7B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5287963"/>
          </a:xfrm>
        </p:spPr>
        <p:txBody>
          <a:bodyPr/>
          <a:lstStyle/>
          <a:p>
            <a:r>
              <a:rPr lang="en-US" dirty="0"/>
              <a:t>It </a:t>
            </a:r>
            <a:r>
              <a:rPr lang="en-US" dirty="0">
                <a:solidFill>
                  <a:srgbClr val="C00000"/>
                </a:solidFill>
              </a:rPr>
              <a:t>pierces:</a:t>
            </a:r>
          </a:p>
          <a:p>
            <a:pPr>
              <a:buNone/>
            </a:pPr>
            <a:r>
              <a:rPr lang="en-US" dirty="0"/>
              <a:t> 1.buccal pad of fat</a:t>
            </a:r>
          </a:p>
          <a:p>
            <a:pPr>
              <a:buNone/>
            </a:pPr>
            <a:r>
              <a:rPr lang="en-US" dirty="0"/>
              <a:t> 2.buccopharyngeal fascia</a:t>
            </a:r>
          </a:p>
          <a:p>
            <a:pPr>
              <a:buNone/>
            </a:pPr>
            <a:r>
              <a:rPr lang="en-US" dirty="0"/>
              <a:t> 3.buccinator muscle</a:t>
            </a:r>
          </a:p>
          <a:p>
            <a:pPr>
              <a:buNone/>
            </a:pPr>
            <a:r>
              <a:rPr lang="en-US" dirty="0"/>
              <a:t> 4.buccal mucosa</a:t>
            </a:r>
          </a:p>
          <a:p>
            <a:endParaRPr lang="en-IN" dirty="0"/>
          </a:p>
        </p:txBody>
      </p:sp>
      <p:pic>
        <p:nvPicPr>
          <p:cNvPr id="8" name="Picture 2" descr="C:\Users\HP\Pictures\070417_0853_ParotidGlan6.jpg">
            <a:extLst>
              <a:ext uri="{FF2B5EF4-FFF2-40B4-BE49-F238E27FC236}">
                <a16:creationId xmlns:a16="http://schemas.microsoft.com/office/drawing/2014/main" id="{60F3F4F6-B384-43C4-8E00-77FCE6B373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2295237" y="3429000"/>
            <a:ext cx="6620164" cy="3321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Structures within Parotid gland</a:t>
            </a:r>
          </a:p>
        </p:txBody>
      </p:sp>
      <p:pic>
        <p:nvPicPr>
          <p:cNvPr id="4" name="Picture 2" descr="C:\Users\HP\Pictures\Parotid+Glan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22253" t="26104" r="4312" b="2548"/>
          <a:stretch/>
        </p:blipFill>
        <p:spPr bwMode="auto">
          <a:xfrm>
            <a:off x="609600" y="685801"/>
            <a:ext cx="7842913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Lobes of Parotid Gland </a:t>
            </a:r>
            <a:br>
              <a:rPr lang="en-US" sz="3600" b="1" dirty="0"/>
            </a:br>
            <a:r>
              <a:rPr lang="en-US" sz="3600" b="1" dirty="0"/>
              <a:t>&amp;</a:t>
            </a:r>
            <a:br>
              <a:rPr lang="en-US" sz="3600" b="1" dirty="0"/>
            </a:br>
            <a:r>
              <a:rPr lang="en-US" sz="3600" b="1" dirty="0" err="1"/>
              <a:t>Patey’s</a:t>
            </a:r>
            <a:r>
              <a:rPr lang="en-US" sz="3600" b="1" dirty="0"/>
              <a:t> </a:t>
            </a:r>
            <a:r>
              <a:rPr lang="en-US" sz="3600" b="1" dirty="0" err="1"/>
              <a:t>Fasciovenous</a:t>
            </a:r>
            <a:r>
              <a:rPr lang="en-US" sz="3600" b="1" dirty="0"/>
              <a:t> Plane</a:t>
            </a:r>
          </a:p>
        </p:txBody>
      </p:sp>
      <p:pic>
        <p:nvPicPr>
          <p:cNvPr id="2050" name="Picture 2" descr="C:\Users\HP\Pictures\salivary-glands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382" t="41760" r="19906" b="20357"/>
          <a:stretch>
            <a:fillRect/>
          </a:stretch>
        </p:blipFill>
        <p:spPr bwMode="auto">
          <a:xfrm>
            <a:off x="228600" y="3048000"/>
            <a:ext cx="8713694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/>
              <a:t>Boundaries of Parotid Region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609600"/>
            <a:ext cx="91440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Anterior-</a:t>
            </a:r>
          </a:p>
          <a:p>
            <a:r>
              <a:rPr lang="en-US" sz="2000" dirty="0"/>
              <a:t>Anterior border of </a:t>
            </a:r>
            <a:r>
              <a:rPr lang="en-US" sz="2000" dirty="0" err="1"/>
              <a:t>Masseter</a:t>
            </a:r>
            <a:r>
              <a:rPr lang="en-US" sz="2000" dirty="0"/>
              <a:t>.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Above-</a:t>
            </a:r>
          </a:p>
          <a:p>
            <a:r>
              <a:rPr lang="en-US" sz="2000" dirty="0" err="1"/>
              <a:t>Zygomatic</a:t>
            </a:r>
            <a:r>
              <a:rPr lang="en-US" sz="2000" dirty="0"/>
              <a:t> arch.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Posterior-</a:t>
            </a:r>
          </a:p>
          <a:p>
            <a:pPr>
              <a:buNone/>
            </a:pPr>
            <a:r>
              <a:rPr lang="en-US" sz="2000" dirty="0"/>
              <a:t>Mastoid process.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Below-</a:t>
            </a:r>
          </a:p>
          <a:p>
            <a:r>
              <a:rPr lang="en-US" sz="2000" dirty="0"/>
              <a:t>An imaginary line joining the angle of mandible with mastoid process.</a:t>
            </a:r>
          </a:p>
        </p:txBody>
      </p:sp>
      <p:pic>
        <p:nvPicPr>
          <p:cNvPr id="6" name="Picture 2" descr="C:\Users\HP\Pictures\070417_0848_ParotidRegi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2057400" y="3581400"/>
            <a:ext cx="4734559" cy="3097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19800" y="5638800"/>
            <a:ext cx="68580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5105400"/>
            <a:ext cx="99060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4191000"/>
            <a:ext cx="99060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4400"/>
          </a:xfrm>
        </p:spPr>
        <p:txBody>
          <a:bodyPr/>
          <a:lstStyle/>
          <a:p>
            <a:pPr algn="l"/>
            <a:r>
              <a:rPr lang="en-US" b="1" dirty="0"/>
              <a:t>Frey’s Syndrome</a:t>
            </a:r>
          </a:p>
        </p:txBody>
      </p:sp>
      <p:pic>
        <p:nvPicPr>
          <p:cNvPr id="1026" name="Picture 2" descr="C:\Users\HP\Pictures\freys-syndrome-665x2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692" r="56015"/>
          <a:stretch>
            <a:fillRect/>
          </a:stretch>
        </p:blipFill>
        <p:spPr bwMode="auto">
          <a:xfrm>
            <a:off x="4861828" y="2057400"/>
            <a:ext cx="404475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HP\Pictures\freys-syndrome-665x285.jpg"/>
          <p:cNvPicPr>
            <a:picLocks noChangeAspect="1" noChangeArrowheads="1"/>
          </p:cNvPicPr>
          <p:nvPr/>
        </p:nvPicPr>
        <p:blipFill>
          <a:blip r:embed="rId2"/>
          <a:srcRect l="50000" b="49152"/>
          <a:stretch>
            <a:fillRect/>
          </a:stretch>
        </p:blipFill>
        <p:spPr bwMode="auto">
          <a:xfrm>
            <a:off x="4572000" y="0"/>
            <a:ext cx="4390907" cy="1913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HP\Pictures\JMedSci_2019_39_1_1_243816_f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2057400"/>
            <a:ext cx="4455750" cy="4629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3601" t="1684" r="4576" b="9085"/>
          <a:stretch>
            <a:fillRect/>
          </a:stretch>
        </p:blipFill>
        <p:spPr bwMode="auto">
          <a:xfrm>
            <a:off x="1295400" y="214042"/>
            <a:ext cx="6248400" cy="649155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b="1" dirty="0"/>
              <a:t>Parotid Gland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Parotid Gland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5287963"/>
          </a:xfrm>
        </p:spPr>
        <p:txBody>
          <a:bodyPr/>
          <a:lstStyle/>
          <a:p>
            <a:r>
              <a:rPr lang="en-US" dirty="0"/>
              <a:t>It is the largest salivary gland.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Location-</a:t>
            </a:r>
          </a:p>
          <a:p>
            <a:r>
              <a:rPr lang="en-US" dirty="0" err="1"/>
              <a:t>Retromandibular</a:t>
            </a:r>
            <a:r>
              <a:rPr lang="en-US" dirty="0"/>
              <a:t> fossa (posterior to </a:t>
            </a:r>
            <a:r>
              <a:rPr lang="en-US" dirty="0" err="1"/>
              <a:t>ramus</a:t>
            </a:r>
            <a:r>
              <a:rPr lang="en-US" dirty="0"/>
              <a:t> of mandible).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3953837" y="838200"/>
            <a:ext cx="4973619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0B81E0-E805-49AB-8880-BC7C0A1F1293}"/>
              </a:ext>
            </a:extLst>
          </p:cNvPr>
          <p:cNvSpPr txBox="1"/>
          <p:nvPr/>
        </p:nvSpPr>
        <p:spPr>
          <a:xfrm>
            <a:off x="6209330" y="914400"/>
            <a:ext cx="1182070" cy="2180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Boundaries of Parotid Bed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609600"/>
            <a:ext cx="91440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Anterior-</a:t>
            </a:r>
          </a:p>
          <a:p>
            <a:r>
              <a:rPr lang="en-US" sz="2000" dirty="0"/>
              <a:t>Posterior border of </a:t>
            </a:r>
            <a:r>
              <a:rPr lang="en-US" sz="2000" dirty="0" err="1"/>
              <a:t>ramus</a:t>
            </a:r>
            <a:r>
              <a:rPr lang="en-US" sz="2000" dirty="0"/>
              <a:t> of mandible.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Posterior-</a:t>
            </a:r>
          </a:p>
          <a:p>
            <a:r>
              <a:rPr lang="en-US" sz="2000" dirty="0"/>
              <a:t>Mastoid process.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Above-</a:t>
            </a:r>
          </a:p>
          <a:p>
            <a:r>
              <a:rPr lang="en-US" sz="2000" dirty="0"/>
              <a:t>External acoustic </a:t>
            </a:r>
            <a:r>
              <a:rPr lang="en-US" sz="2000" dirty="0" err="1"/>
              <a:t>meatus</a:t>
            </a:r>
            <a:r>
              <a:rPr lang="en-US" sz="2000" dirty="0"/>
              <a:t>.</a:t>
            </a:r>
          </a:p>
          <a:p>
            <a:r>
              <a:rPr lang="en-US" sz="2000" dirty="0"/>
              <a:t>Posterior part of </a:t>
            </a:r>
            <a:r>
              <a:rPr lang="en-US" sz="2000" dirty="0" err="1"/>
              <a:t>Temporomandibular</a:t>
            </a:r>
            <a:r>
              <a:rPr lang="en-US" sz="2000" dirty="0"/>
              <a:t> joint.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Medial-</a:t>
            </a:r>
          </a:p>
          <a:p>
            <a:r>
              <a:rPr lang="en-US" sz="2000" dirty="0" err="1"/>
              <a:t>Styloid</a:t>
            </a:r>
            <a:r>
              <a:rPr lang="en-US" sz="2000" dirty="0"/>
              <a:t> process.</a:t>
            </a:r>
          </a:p>
        </p:txBody>
      </p:sp>
      <p:pic>
        <p:nvPicPr>
          <p:cNvPr id="6" name="Picture 2" descr="C:\Users\HP\Pictures\PAROTID+BED+(RELATIONSHIPS+OF+PAROTID+GLAND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267200" y="3219450"/>
            <a:ext cx="4648200" cy="3486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96200" y="4191000"/>
            <a:ext cx="121920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4038600"/>
            <a:ext cx="121920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3581400"/>
            <a:ext cx="144780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4343400"/>
            <a:ext cx="121920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Extension of Parotid Gland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95800" cy="5867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Above-</a:t>
            </a:r>
          </a:p>
          <a:p>
            <a:r>
              <a:rPr lang="en-US" dirty="0"/>
              <a:t>To the External auditory </a:t>
            </a:r>
            <a:r>
              <a:rPr lang="en-US" dirty="0" err="1"/>
              <a:t>meatus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Below-</a:t>
            </a:r>
          </a:p>
          <a:p>
            <a:r>
              <a:rPr lang="en-US" dirty="0"/>
              <a:t>To the upper part of carotid triangle.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Medial-</a:t>
            </a:r>
          </a:p>
          <a:p>
            <a:r>
              <a:rPr lang="en-US" dirty="0"/>
              <a:t>To the </a:t>
            </a:r>
            <a:r>
              <a:rPr lang="en-US" dirty="0" err="1"/>
              <a:t>styloid</a:t>
            </a:r>
            <a:r>
              <a:rPr lang="en-US" dirty="0"/>
              <a:t> process.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Anterior-</a:t>
            </a:r>
          </a:p>
          <a:p>
            <a:r>
              <a:rPr lang="en-US" dirty="0"/>
              <a:t>Extends over </a:t>
            </a:r>
            <a:r>
              <a:rPr lang="en-US" dirty="0" err="1"/>
              <a:t>Masseter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Posterior-</a:t>
            </a:r>
          </a:p>
          <a:p>
            <a:r>
              <a:rPr lang="en-US" dirty="0"/>
              <a:t>Overlaps </a:t>
            </a:r>
            <a:r>
              <a:rPr lang="en-US" dirty="0" err="1"/>
              <a:t>Sternocleidomastoid</a:t>
            </a:r>
            <a:r>
              <a:rPr lang="en-US" dirty="0"/>
              <a:t> muscle.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6114"/>
          <a:stretch>
            <a:fillRect/>
          </a:stretch>
        </p:blipFill>
        <p:spPr bwMode="auto">
          <a:xfrm>
            <a:off x="3886200" y="1752600"/>
            <a:ext cx="5143971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Accessory Parotid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>
            <a:normAutofit/>
          </a:bodyPr>
          <a:lstStyle/>
          <a:p>
            <a:r>
              <a:rPr lang="en-US" sz="2400" dirty="0"/>
              <a:t>A part of the forward extension of parotid gland is detached from the rest of the gland and is known as </a:t>
            </a:r>
            <a:r>
              <a:rPr lang="en-US" sz="2400" dirty="0">
                <a:solidFill>
                  <a:srgbClr val="0000FF"/>
                </a:solidFill>
              </a:rPr>
              <a:t>accessory parotid gland.</a:t>
            </a:r>
          </a:p>
        </p:txBody>
      </p:sp>
      <p:pic>
        <p:nvPicPr>
          <p:cNvPr id="5" name="Picture 2" descr="C:\Users\HP\Pictures\461df9c99429dd968d348bba5924012f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52600"/>
            <a:ext cx="619125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AEAB03-422C-4005-83EC-F3C5A623D5CB}"/>
              </a:ext>
            </a:extLst>
          </p:cNvPr>
          <p:cNvSpPr txBox="1"/>
          <p:nvPr/>
        </p:nvSpPr>
        <p:spPr>
          <a:xfrm>
            <a:off x="6705600" y="2667000"/>
            <a:ext cx="962025" cy="553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Capsule of Parotid Gland</a:t>
            </a:r>
            <a:endParaRPr lang="en-US" sz="3600" dirty="0"/>
          </a:p>
        </p:txBody>
      </p:sp>
      <p:pic>
        <p:nvPicPr>
          <p:cNvPr id="6" name="Picture 2" descr="C:\Users\HP\Pictures\070417_0853_ParotidGlan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447" t="4854" r="2158" b="3432"/>
          <a:stretch>
            <a:fillRect/>
          </a:stretch>
        </p:blipFill>
        <p:spPr bwMode="auto">
          <a:xfrm>
            <a:off x="101600" y="914400"/>
            <a:ext cx="88900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0" y="2971800"/>
            <a:ext cx="2743200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581400"/>
            <a:ext cx="2362200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Presenting Parts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876800" y="762000"/>
            <a:ext cx="3949455" cy="2849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685800"/>
            <a:ext cx="8686800" cy="6172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Shape-</a:t>
            </a:r>
            <a:r>
              <a:rPr lang="en-US" b="1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Three – sided pyramid.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Apex is directed downwards.</a:t>
            </a:r>
          </a:p>
          <a:p>
            <a:pPr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Surfaces-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4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Superior (Base)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Superficial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Anteromedial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/>
              <a:t>Posteromedial</a:t>
            </a:r>
            <a:endParaRPr lang="en-US" dirty="0"/>
          </a:p>
          <a:p>
            <a:pPr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Borders- </a:t>
            </a:r>
            <a:r>
              <a:rPr lang="en-US" dirty="0">
                <a:solidFill>
                  <a:srgbClr val="0000FF"/>
                </a:solidFill>
              </a:rPr>
              <a:t>3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Anterior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Posterior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Medial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9873" y="3733800"/>
            <a:ext cx="4007427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357</Words>
  <Application>Microsoft Office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Parotid Region [para=around, otic=ear]</vt:lpstr>
      <vt:lpstr>Boundaries of Parotid Region</vt:lpstr>
      <vt:lpstr>Parotid Gland</vt:lpstr>
      <vt:lpstr>Parotid Gland</vt:lpstr>
      <vt:lpstr>Boundaries of Parotid Bed</vt:lpstr>
      <vt:lpstr>Extension of Parotid Gland</vt:lpstr>
      <vt:lpstr>Accessory Parotid Gland</vt:lpstr>
      <vt:lpstr>Capsule of Parotid Gland</vt:lpstr>
      <vt:lpstr>Presenting Parts</vt:lpstr>
      <vt:lpstr>Relations of Apex</vt:lpstr>
      <vt:lpstr>Relations of Superior surface (Base)</vt:lpstr>
      <vt:lpstr>Relations of Anteromedial and Posteromedial surfaces</vt:lpstr>
      <vt:lpstr>Structures entering into Posteromedial surface</vt:lpstr>
      <vt:lpstr>Relations of Anterior and Posterior borders </vt:lpstr>
      <vt:lpstr>Relations of Medial border</vt:lpstr>
      <vt:lpstr>Parotid Duct/Stenson's Duct</vt:lpstr>
      <vt:lpstr>Parotid Duct/Stenson's Duct contd…</vt:lpstr>
      <vt:lpstr>Structures within Parotid gland</vt:lpstr>
      <vt:lpstr>Lobes of Parotid Gland  &amp; Patey’s Fasciovenous Plane</vt:lpstr>
      <vt:lpstr>Frey’s Syndrome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Yash nehra</cp:lastModifiedBy>
  <cp:revision>102</cp:revision>
  <dcterms:created xsi:type="dcterms:W3CDTF">2019-01-10T05:03:09Z</dcterms:created>
  <dcterms:modified xsi:type="dcterms:W3CDTF">2020-10-19T00:47:00Z</dcterms:modified>
</cp:coreProperties>
</file>