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4" r:id="rId4"/>
    <p:sldId id="266" r:id="rId5"/>
    <p:sldId id="265" r:id="rId6"/>
    <p:sldId id="267" r:id="rId7"/>
    <p:sldId id="268" r:id="rId8"/>
    <p:sldId id="270" r:id="rId9"/>
    <p:sldId id="271" r:id="rId10"/>
    <p:sldId id="272" r:id="rId11"/>
    <p:sldId id="269" r:id="rId12"/>
    <p:sldId id="279" r:id="rId13"/>
    <p:sldId id="280" r:id="rId14"/>
    <p:sldId id="257" r:id="rId15"/>
    <p:sldId id="258" r:id="rId16"/>
    <p:sldId id="259" r:id="rId17"/>
    <p:sldId id="275" r:id="rId18"/>
    <p:sldId id="273" r:id="rId19"/>
    <p:sldId id="260" r:id="rId20"/>
    <p:sldId id="274" r:id="rId21"/>
    <p:sldId id="285" r:id="rId22"/>
    <p:sldId id="276" r:id="rId23"/>
    <p:sldId id="277" r:id="rId24"/>
    <p:sldId id="261" r:id="rId25"/>
    <p:sldId id="278" r:id="rId26"/>
    <p:sldId id="282" r:id="rId27"/>
    <p:sldId id="284" r:id="rId28"/>
    <p:sldId id="262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3C61-A97B-440C-A7AB-93DBBC787673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FF41-7DBF-4912-B393-B8FE0E20B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3C61-A97B-440C-A7AB-93DBBC787673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FF41-7DBF-4912-B393-B8FE0E20B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3C61-A97B-440C-A7AB-93DBBC787673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FF41-7DBF-4912-B393-B8FE0E20B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3C61-A97B-440C-A7AB-93DBBC787673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FF41-7DBF-4912-B393-B8FE0E20B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3C61-A97B-440C-A7AB-93DBBC787673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FF41-7DBF-4912-B393-B8FE0E20B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3C61-A97B-440C-A7AB-93DBBC787673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FF41-7DBF-4912-B393-B8FE0E20B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3C61-A97B-440C-A7AB-93DBBC787673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FF41-7DBF-4912-B393-B8FE0E20B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3C61-A97B-440C-A7AB-93DBBC787673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FF41-7DBF-4912-B393-B8FE0E20B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3C61-A97B-440C-A7AB-93DBBC787673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FF41-7DBF-4912-B393-B8FE0E20B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3C61-A97B-440C-A7AB-93DBBC787673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FF41-7DBF-4912-B393-B8FE0E20B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3C61-A97B-440C-A7AB-93DBBC787673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FF41-7DBF-4912-B393-B8FE0E20B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E3C61-A97B-440C-A7AB-93DBBC787673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FF41-7DBF-4912-B393-B8FE0E20B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000" b="1" dirty="0">
                <a:latin typeface="Arial Narrow" pitchFamily="34" charset="0"/>
              </a:rPr>
              <a:t>Nasal Cavity-I</a:t>
            </a:r>
            <a:endParaRPr lang="en-US" sz="80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5715000"/>
            <a:ext cx="19812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Presented by:-</a:t>
            </a:r>
          </a:p>
          <a:p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Dr. </a:t>
            </a:r>
            <a:r>
              <a:rPr lang="en-US" sz="1600" dirty="0" err="1">
                <a:solidFill>
                  <a:schemeClr val="tx1"/>
                </a:solidFill>
                <a:latin typeface="Arial Narrow" pitchFamily="34" charset="0"/>
              </a:rPr>
              <a:t>Sushma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itchFamily="34" charset="0"/>
              </a:rPr>
              <a:t>Tomar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Associate Professor</a:t>
            </a:r>
          </a:p>
          <a:p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Department of Anatomy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Roof of Nasal Cavity </a:t>
            </a:r>
            <a:r>
              <a:rPr lang="en-US" sz="3600" b="1" dirty="0" err="1">
                <a:latin typeface="Arial Narrow" pitchFamily="34" charset="0"/>
              </a:rPr>
              <a:t>contd</a:t>
            </a:r>
            <a:r>
              <a:rPr lang="en-US" sz="3600" b="1" dirty="0">
                <a:latin typeface="Arial Narrow" pitchFamily="34" charset="0"/>
              </a:rPr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9144000" cy="5364163"/>
          </a:xfrm>
        </p:spPr>
        <p:txBody>
          <a:bodyPr/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Posterior 1/3</a:t>
            </a:r>
            <a:r>
              <a:rPr lang="en-US" sz="2000" b="1" baseline="30000" dirty="0">
                <a:solidFill>
                  <a:srgbClr val="C00000"/>
                </a:solidFill>
                <a:latin typeface="Arial Narrow" pitchFamily="34" charset="0"/>
              </a:rPr>
              <a:t>rd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–</a:t>
            </a:r>
          </a:p>
          <a:p>
            <a:r>
              <a:rPr lang="en-US" sz="2000" dirty="0">
                <a:latin typeface="Arial Narrow" pitchFamily="34" charset="0"/>
              </a:rPr>
              <a:t>Slopes downwards and backwards.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Formed by:</a:t>
            </a:r>
          </a:p>
          <a:p>
            <a:r>
              <a:rPr lang="en-US" sz="2000" dirty="0">
                <a:latin typeface="Arial Narrow" pitchFamily="34" charset="0"/>
              </a:rPr>
              <a:t>Anterior surface of body of Sphenoid bone.</a:t>
            </a:r>
          </a:p>
          <a:p>
            <a:endParaRPr lang="en-US" dirty="0"/>
          </a:p>
        </p:txBody>
      </p:sp>
      <p:pic>
        <p:nvPicPr>
          <p:cNvPr id="5" name="Picture 2" descr="C:\Users\HP\Pictures\nose-and-paranasal-sinuses-26-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660" t="15576" b="11544"/>
          <a:stretch>
            <a:fillRect/>
          </a:stretch>
        </p:blipFill>
        <p:spPr bwMode="auto">
          <a:xfrm>
            <a:off x="838200" y="2286000"/>
            <a:ext cx="7459718" cy="4326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Floor of Nasal Cavity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5165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Narrow" pitchFamily="34" charset="0"/>
              </a:rPr>
              <a:t>Almost horizontal.</a:t>
            </a:r>
          </a:p>
          <a:p>
            <a:pPr>
              <a:buNone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Formed by:</a:t>
            </a:r>
          </a:p>
          <a:p>
            <a:r>
              <a:rPr lang="en-US" sz="2000" dirty="0">
                <a:latin typeface="Arial Narrow" pitchFamily="34" charset="0"/>
              </a:rPr>
              <a:t>Upper surface of hard palate.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Anterior 3/4</a:t>
            </a:r>
            <a:r>
              <a:rPr lang="en-US" sz="2000" baseline="30000" dirty="0">
                <a:solidFill>
                  <a:srgbClr val="0000FF"/>
                </a:solidFill>
                <a:latin typeface="Arial Narrow" pitchFamily="34" charset="0"/>
              </a:rPr>
              <a:t>th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 –</a:t>
            </a:r>
          </a:p>
          <a:p>
            <a:r>
              <a:rPr lang="en-US" sz="2000" dirty="0">
                <a:latin typeface="Arial Narrow" pitchFamily="34" charset="0"/>
              </a:rPr>
              <a:t>By palatine process of Maxilla.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Posterior 1/4</a:t>
            </a:r>
            <a:r>
              <a:rPr lang="en-US" sz="2000" baseline="30000" dirty="0">
                <a:solidFill>
                  <a:srgbClr val="0000FF"/>
                </a:solidFill>
                <a:latin typeface="Arial Narrow" pitchFamily="34" charset="0"/>
              </a:rPr>
              <a:t>th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 –</a:t>
            </a:r>
          </a:p>
          <a:p>
            <a:r>
              <a:rPr lang="en-US" sz="2000" dirty="0">
                <a:latin typeface="Arial Narrow" pitchFamily="34" charset="0"/>
              </a:rPr>
              <a:t>Horizontal plate of Palatine bone.</a:t>
            </a:r>
          </a:p>
          <a:p>
            <a:endParaRPr lang="en-US" dirty="0"/>
          </a:p>
        </p:txBody>
      </p:sp>
      <p:pic>
        <p:nvPicPr>
          <p:cNvPr id="6" name="Picture 2" descr="C:\Users\HP\Pictures\nose-and-paranasal-sinuses-27-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5094" t="18089" r="7547" b="16571"/>
          <a:stretch>
            <a:fillRect/>
          </a:stretch>
        </p:blipFill>
        <p:spPr bwMode="auto">
          <a:xfrm>
            <a:off x="3505200" y="3200400"/>
            <a:ext cx="5407271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b="1" dirty="0">
                <a:latin typeface="Arial Narrow" pitchFamily="34" charset="0"/>
              </a:rPr>
              <a:t>Nasal Septum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762000"/>
            <a:ext cx="9144000" cy="5364163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</a:rPr>
              <a:t>A median </a:t>
            </a:r>
            <a:r>
              <a:rPr lang="en-US" dirty="0" err="1">
                <a:solidFill>
                  <a:srgbClr val="0000FF"/>
                </a:solidFill>
                <a:latin typeface="Arial Narrow" pitchFamily="34" charset="0"/>
              </a:rPr>
              <a:t>osseocartilaginous</a:t>
            </a:r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partition between two nasal cavities. 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Forms the medial wall of nasal cavity.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2830" t="15485"/>
          <a:stretch>
            <a:fillRect/>
          </a:stretch>
        </p:blipFill>
        <p:spPr bwMode="auto">
          <a:xfrm>
            <a:off x="228600" y="2362200"/>
            <a:ext cx="3733800" cy="4278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9579" y="2667000"/>
            <a:ext cx="4738583" cy="4010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895600" y="4495800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 Narrow" pitchFamily="34" charset="0"/>
              </a:rPr>
              <a:t>Nasal Septum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86C5A9-D005-4006-A265-7791C67EE8DC}"/>
              </a:ext>
            </a:extLst>
          </p:cNvPr>
          <p:cNvCxnSpPr>
            <a:cxnSpLocks/>
          </p:cNvCxnSpPr>
          <p:nvPr/>
        </p:nvCxnSpPr>
        <p:spPr>
          <a:xfrm>
            <a:off x="2209800" y="4648200"/>
            <a:ext cx="762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38800" y="4343400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 Narrow" pitchFamily="34" charset="0"/>
              </a:rPr>
              <a:t>Nasal Septum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Parts of Nasal Septum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6096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dirty="0">
                <a:latin typeface="Arial Narrow" pitchFamily="34" charset="0"/>
              </a:rPr>
              <a:t> parts:</a:t>
            </a:r>
          </a:p>
          <a:p>
            <a:endParaRPr lang="en-US" dirty="0">
              <a:solidFill>
                <a:srgbClr val="0000FF"/>
              </a:solidFill>
              <a:latin typeface="Arial Narrow" pitchFamily="34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Bony part.</a:t>
            </a:r>
          </a:p>
          <a:p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Cartilaginous part.</a:t>
            </a:r>
          </a:p>
          <a:p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Membranous part.</a:t>
            </a:r>
          </a:p>
          <a:p>
            <a:endParaRPr lang="en-US" dirty="0">
              <a:latin typeface="Arial Narrow" pitchFamily="34" charset="0"/>
            </a:endParaRPr>
          </a:p>
          <a:p>
            <a:pPr>
              <a:buNone/>
            </a:pPr>
            <a:endParaRPr lang="en-US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Framework of Bony Part-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latin typeface="Arial Narrow" pitchFamily="34" charset="0"/>
              </a:rPr>
              <a:t>Ethmoid</a:t>
            </a:r>
            <a:r>
              <a:rPr lang="en-US" dirty="0">
                <a:latin typeface="Arial Narrow" pitchFamily="34" charset="0"/>
              </a:rPr>
              <a:t>- perpendicular plate</a:t>
            </a:r>
          </a:p>
          <a:p>
            <a:pPr marL="571500" indent="-571500">
              <a:buFont typeface="+mj-lt"/>
              <a:buAutoNum type="romanUcPeriod"/>
            </a:pPr>
            <a:endParaRPr lang="en-US" dirty="0">
              <a:latin typeface="Arial Narrow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latin typeface="Arial Narrow" pitchFamily="34" charset="0"/>
              </a:rPr>
              <a:t>Vomer</a:t>
            </a:r>
          </a:p>
          <a:p>
            <a:pPr marL="571500" indent="-571500">
              <a:buFont typeface="+mj-lt"/>
              <a:buAutoNum type="romanUcPeriod"/>
            </a:pPr>
            <a:endParaRPr lang="en-US" dirty="0">
              <a:latin typeface="Arial Narrow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latin typeface="Arial Narrow" pitchFamily="34" charset="0"/>
              </a:rPr>
              <a:t>Frontal - nasal spine</a:t>
            </a:r>
          </a:p>
          <a:p>
            <a:pPr marL="571500" indent="-571500">
              <a:buFont typeface="+mj-lt"/>
              <a:buAutoNum type="romanUcPeriod"/>
            </a:pPr>
            <a:endParaRPr lang="en-US" dirty="0">
              <a:latin typeface="Arial Narrow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latin typeface="Arial Narrow" pitchFamily="34" charset="0"/>
              </a:rPr>
              <a:t>Nasal- crest</a:t>
            </a:r>
          </a:p>
          <a:p>
            <a:pPr marL="571500" indent="-571500">
              <a:buFont typeface="+mj-lt"/>
              <a:buAutoNum type="romanUcPeriod"/>
            </a:pPr>
            <a:endParaRPr lang="en-US" dirty="0">
              <a:latin typeface="Arial Narrow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latin typeface="Arial Narrow" pitchFamily="34" charset="0"/>
              </a:rPr>
              <a:t>Sphenoid- crest</a:t>
            </a:r>
          </a:p>
          <a:p>
            <a:pPr marL="571500" indent="-571500">
              <a:buFont typeface="+mj-lt"/>
              <a:buAutoNum type="romanUcPeriod"/>
            </a:pPr>
            <a:endParaRPr lang="en-US" dirty="0">
              <a:latin typeface="Arial Narrow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latin typeface="Arial Narrow" pitchFamily="34" charset="0"/>
              </a:rPr>
              <a:t>Maxilla- palatine process</a:t>
            </a:r>
          </a:p>
          <a:p>
            <a:pPr marL="571500" indent="-571500">
              <a:buFont typeface="+mj-lt"/>
              <a:buAutoNum type="romanUcPeriod"/>
            </a:pPr>
            <a:endParaRPr lang="en-US" dirty="0">
              <a:latin typeface="Arial Narrow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latin typeface="Arial Narrow" pitchFamily="34" charset="0"/>
              </a:rPr>
              <a:t>Palatine- horizontal plate</a:t>
            </a:r>
          </a:p>
        </p:txBody>
      </p:sp>
      <p:pic>
        <p:nvPicPr>
          <p:cNvPr id="5" name="Picture 2" descr="C:\Users\HP\Pictures\Walls,+floor,+and+roof+Medial+w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1509" t="20571" r="3850"/>
          <a:stretch>
            <a:fillRect/>
          </a:stretch>
        </p:blipFill>
        <p:spPr bwMode="auto">
          <a:xfrm>
            <a:off x="3934745" y="926068"/>
            <a:ext cx="5056855" cy="5513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2541AD-3CA7-4227-B3CF-494058A22324}"/>
              </a:ext>
            </a:extLst>
          </p:cNvPr>
          <p:cNvSpPr txBox="1"/>
          <p:nvPr/>
        </p:nvSpPr>
        <p:spPr>
          <a:xfrm>
            <a:off x="6019800" y="1491734"/>
            <a:ext cx="28194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247116-05B0-45FF-9EBF-E353CDA53DF3}"/>
              </a:ext>
            </a:extLst>
          </p:cNvPr>
          <p:cNvSpPr txBox="1"/>
          <p:nvPr/>
        </p:nvSpPr>
        <p:spPr>
          <a:xfrm>
            <a:off x="5753100" y="6012597"/>
            <a:ext cx="647700" cy="4266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A613C-4FBA-488C-BF55-94177502691B}"/>
              </a:ext>
            </a:extLst>
          </p:cNvPr>
          <p:cNvSpPr txBox="1"/>
          <p:nvPr/>
        </p:nvSpPr>
        <p:spPr>
          <a:xfrm>
            <a:off x="6106444" y="882134"/>
            <a:ext cx="197075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82B2E-274F-4223-A244-425873ED1B71}"/>
              </a:ext>
            </a:extLst>
          </p:cNvPr>
          <p:cNvSpPr txBox="1"/>
          <p:nvPr/>
        </p:nvSpPr>
        <p:spPr>
          <a:xfrm>
            <a:off x="3934744" y="2057400"/>
            <a:ext cx="942055" cy="4132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DD544-89E6-4195-ACF6-BD10E155B5C5}"/>
              </a:ext>
            </a:extLst>
          </p:cNvPr>
          <p:cNvSpPr txBox="1"/>
          <p:nvPr/>
        </p:nvSpPr>
        <p:spPr>
          <a:xfrm>
            <a:off x="7086600" y="5366266"/>
            <a:ext cx="17526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5AD83C-0A00-4B3B-9455-C52852A56061}"/>
              </a:ext>
            </a:extLst>
          </p:cNvPr>
          <p:cNvCxnSpPr>
            <a:cxnSpLocks/>
          </p:cNvCxnSpPr>
          <p:nvPr/>
        </p:nvCxnSpPr>
        <p:spPr>
          <a:xfrm flipV="1">
            <a:off x="1981200" y="3276600"/>
            <a:ext cx="4953000" cy="1905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Narrow" pitchFamily="34" charset="0"/>
              </a:rPr>
              <a:t>Cartilaginous Part</a:t>
            </a:r>
            <a:br>
              <a:rPr lang="en-US" sz="3600" b="1" dirty="0">
                <a:latin typeface="Arial Narrow" pitchFamily="34" charset="0"/>
              </a:rPr>
            </a:b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3987314" cy="5440363"/>
          </a:xfrm>
        </p:spPr>
        <p:txBody>
          <a:bodyPr>
            <a:normAutofit/>
          </a:bodyPr>
          <a:lstStyle/>
          <a:p>
            <a:endParaRPr lang="en-US" sz="2000" dirty="0">
              <a:latin typeface="Arial Narrow" pitchFamily="34" charset="0"/>
            </a:endParaRP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Framework of Cartilaginous Part-</a:t>
            </a:r>
          </a:p>
          <a:p>
            <a:endParaRPr lang="en-US" sz="2000" dirty="0">
              <a:latin typeface="Arial Narrow" pitchFamily="34" charset="0"/>
            </a:endParaRPr>
          </a:p>
          <a:p>
            <a:r>
              <a:rPr lang="en-US" sz="2000" dirty="0" err="1">
                <a:latin typeface="Arial Narrow" pitchFamily="34" charset="0"/>
              </a:rPr>
              <a:t>Septal</a:t>
            </a:r>
            <a:r>
              <a:rPr lang="en-US" sz="2000" dirty="0">
                <a:latin typeface="Arial Narrow" pitchFamily="34" charset="0"/>
              </a:rPr>
              <a:t> cartilage</a:t>
            </a:r>
          </a:p>
          <a:p>
            <a:endParaRPr lang="en-US" sz="2000" dirty="0">
              <a:latin typeface="Arial Narrow" pitchFamily="34" charset="0"/>
            </a:endParaRPr>
          </a:p>
          <a:p>
            <a:r>
              <a:rPr lang="en-US" sz="2000" dirty="0">
                <a:latin typeface="Arial Narrow" pitchFamily="34" charset="0"/>
              </a:rPr>
              <a:t>Medial </a:t>
            </a:r>
            <a:r>
              <a:rPr lang="en-US" sz="2000" dirty="0" err="1">
                <a:latin typeface="Arial Narrow" pitchFamily="34" charset="0"/>
              </a:rPr>
              <a:t>crura</a:t>
            </a:r>
            <a:r>
              <a:rPr lang="en-US" sz="2000" dirty="0">
                <a:latin typeface="Arial Narrow" pitchFamily="34" charset="0"/>
              </a:rPr>
              <a:t> (septal processes) of 2 major alar cartilages.</a:t>
            </a:r>
          </a:p>
        </p:txBody>
      </p:sp>
      <p:pic>
        <p:nvPicPr>
          <p:cNvPr id="5" name="Picture 2" descr="C:\Users\HP\Pictures\Walls,+floor,+and+roof+Medial+w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1509" t="20571" r="3850"/>
          <a:stretch>
            <a:fillRect/>
          </a:stretch>
        </p:blipFill>
        <p:spPr bwMode="auto">
          <a:xfrm>
            <a:off x="4051214" y="1219200"/>
            <a:ext cx="4943866" cy="5389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HP\Pictures\nose-8-63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" y="3733800"/>
            <a:ext cx="3834914" cy="2878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7456FC-4575-4512-98E5-9E6ED3150196}"/>
              </a:ext>
            </a:extLst>
          </p:cNvPr>
          <p:cNvSpPr txBox="1"/>
          <p:nvPr/>
        </p:nvSpPr>
        <p:spPr>
          <a:xfrm>
            <a:off x="1600200" y="5562600"/>
            <a:ext cx="762000" cy="5635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E0BE4-CE10-48AA-98E2-D19CC552BCA7}"/>
              </a:ext>
            </a:extLst>
          </p:cNvPr>
          <p:cNvSpPr txBox="1"/>
          <p:nvPr/>
        </p:nvSpPr>
        <p:spPr>
          <a:xfrm>
            <a:off x="4073210" y="3048000"/>
            <a:ext cx="762000" cy="4734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9187-3FAA-4139-AF22-C8EFD9D5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 Narrow" pitchFamily="34" charset="0"/>
              </a:rPr>
              <a:t>Cartilaginous Part </a:t>
            </a:r>
            <a:r>
              <a:rPr lang="en-US" sz="3600" b="1" dirty="0" err="1">
                <a:latin typeface="Arial Narrow" pitchFamily="34" charset="0"/>
              </a:rPr>
              <a:t>contd</a:t>
            </a:r>
            <a:r>
              <a:rPr lang="en-US" sz="3600" b="1" dirty="0">
                <a:latin typeface="Arial Narrow" pitchFamily="34" charset="0"/>
              </a:rPr>
              <a:t>…</a:t>
            </a:r>
            <a:br>
              <a:rPr lang="en-US" sz="3600" b="1" dirty="0">
                <a:latin typeface="Arial Narrow" pitchFamily="34" charset="0"/>
              </a:rPr>
            </a:br>
            <a:endParaRPr lang="en-IN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E0603-73E2-49F8-A1B1-669094376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609600"/>
            <a:ext cx="91440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Columellar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Septum-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Medial </a:t>
            </a:r>
            <a:r>
              <a:rPr lang="en-US" sz="2400" dirty="0" err="1">
                <a:latin typeface="Arial Narrow" panose="020B0606020202030204" pitchFamily="34" charset="0"/>
              </a:rPr>
              <a:t>crura</a:t>
            </a:r>
            <a:r>
              <a:rPr lang="en-US" sz="2400" dirty="0">
                <a:latin typeface="Arial Narrow" panose="020B0606020202030204" pitchFamily="34" charset="0"/>
              </a:rPr>
              <a:t> of 2 major alar cartilages are united together in the midline by a fibrous tissue to form columellar septum (</a:t>
            </a:r>
            <a:r>
              <a:rPr 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columella</a:t>
            </a:r>
            <a:r>
              <a:rPr lang="en-US" sz="2400" dirty="0">
                <a:latin typeface="Arial Narrow" panose="020B0606020202030204" pitchFamily="34" charset="0"/>
              </a:rPr>
              <a:t>).</a:t>
            </a:r>
            <a:endParaRPr lang="en-IN" sz="2400" dirty="0"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A8806F-5A28-4F8B-80AC-B7F5D1AC3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"/>
          <a:stretch>
            <a:fillRect/>
          </a:stretch>
        </p:blipFill>
        <p:spPr>
          <a:xfrm>
            <a:off x="152400" y="3200400"/>
            <a:ext cx="51054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HP\Pictures\nose-7-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56604" t="8037" r="5660" b="34162"/>
          <a:stretch>
            <a:fillRect/>
          </a:stretch>
        </p:blipFill>
        <p:spPr bwMode="auto">
          <a:xfrm>
            <a:off x="5357191" y="2590800"/>
            <a:ext cx="3578087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4E0BE4-CE10-48AA-98E2-D19CC552BCA7}"/>
              </a:ext>
            </a:extLst>
          </p:cNvPr>
          <p:cNvSpPr txBox="1"/>
          <p:nvPr/>
        </p:nvSpPr>
        <p:spPr>
          <a:xfrm>
            <a:off x="228600" y="5181600"/>
            <a:ext cx="9144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E0BE4-CE10-48AA-98E2-D19CC552BCA7}"/>
              </a:ext>
            </a:extLst>
          </p:cNvPr>
          <p:cNvSpPr txBox="1"/>
          <p:nvPr/>
        </p:nvSpPr>
        <p:spPr>
          <a:xfrm>
            <a:off x="6477000" y="2971800"/>
            <a:ext cx="22860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Pictures\Nostrils-Anatomy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56604" t="31335" b="5994"/>
          <a:stretch>
            <a:fillRect/>
          </a:stretch>
        </p:blipFill>
        <p:spPr bwMode="auto">
          <a:xfrm>
            <a:off x="1371600" y="304800"/>
            <a:ext cx="6560127" cy="627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4E0BE4-CE10-48AA-98E2-D19CC552BCA7}"/>
              </a:ext>
            </a:extLst>
          </p:cNvPr>
          <p:cNvSpPr txBox="1"/>
          <p:nvPr/>
        </p:nvSpPr>
        <p:spPr>
          <a:xfrm>
            <a:off x="5715000" y="3048000"/>
            <a:ext cx="164179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Narrow" pitchFamily="34" charset="0"/>
              </a:rPr>
              <a:t>of</a:t>
            </a:r>
          </a:p>
          <a:p>
            <a:pPr algn="ctr"/>
            <a:r>
              <a:rPr lang="en-US" sz="2400" dirty="0">
                <a:latin typeface="Arial Narrow" pitchFamily="34" charset="0"/>
              </a:rPr>
              <a:t>Major </a:t>
            </a:r>
            <a:r>
              <a:rPr lang="en-US" sz="2400" dirty="0" err="1">
                <a:latin typeface="Arial Narrow" pitchFamily="34" charset="0"/>
              </a:rPr>
              <a:t>Alar</a:t>
            </a:r>
            <a:r>
              <a:rPr lang="en-US" sz="2400" dirty="0">
                <a:latin typeface="Arial Narrow" pitchFamily="34" charset="0"/>
              </a:rPr>
              <a:t> Cartilage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04800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770C-7EA5-457C-A368-38DD0FE1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Membranous Part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D79B7-93F9-443D-936B-E09787D7C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08818"/>
            <a:ext cx="9143999" cy="54403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Between the columella and caudal border of septal cartilage, a small portion of septum is made up of double layer of skin and is referred as 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membranous septum. </a:t>
            </a: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Both columellar and membranous parts of the septum are freely movable from side to side.</a:t>
            </a:r>
            <a:endParaRPr lang="en-IN" sz="2000" dirty="0">
              <a:latin typeface="Arial Narrow" panose="020B0606020202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BF9462-DFAE-416D-921F-1FCC25CC77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8"/>
          <a:stretch/>
        </p:blipFill>
        <p:spPr>
          <a:xfrm>
            <a:off x="1507792" y="2262429"/>
            <a:ext cx="6603682" cy="4507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B5E2E0-E9DA-44E4-AD33-D656803D5D2A}"/>
              </a:ext>
            </a:extLst>
          </p:cNvPr>
          <p:cNvSpPr txBox="1"/>
          <p:nvPr/>
        </p:nvSpPr>
        <p:spPr>
          <a:xfrm>
            <a:off x="1507792" y="4267200"/>
            <a:ext cx="1311608" cy="5496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F19F5-8A7A-4DD6-A1D1-87CECC3F7D0A}"/>
              </a:ext>
            </a:extLst>
          </p:cNvPr>
          <p:cNvSpPr txBox="1"/>
          <p:nvPr/>
        </p:nvSpPr>
        <p:spPr>
          <a:xfrm>
            <a:off x="1676400" y="5029200"/>
            <a:ext cx="1143000" cy="5496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4E0BE4-CE10-48AA-98E2-D19CC552BCA7}"/>
              </a:ext>
            </a:extLst>
          </p:cNvPr>
          <p:cNvSpPr txBox="1"/>
          <p:nvPr/>
        </p:nvSpPr>
        <p:spPr>
          <a:xfrm>
            <a:off x="3657600" y="4343400"/>
            <a:ext cx="11430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86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Arterial Supply of Nasal Septum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4958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Septal</a:t>
            </a:r>
            <a:r>
              <a:rPr lang="en-US" dirty="0">
                <a:latin typeface="Arial Narrow" panose="020B0606020202030204" pitchFamily="34" charset="0"/>
              </a:rPr>
              <a:t> b/o </a:t>
            </a:r>
            <a:r>
              <a:rPr lang="en-US" dirty="0">
                <a:solidFill>
                  <a:srgbClr val="FF0066"/>
                </a:solidFill>
                <a:latin typeface="Arial Narrow" panose="020B0606020202030204" pitchFamily="34" charset="0"/>
              </a:rPr>
              <a:t>Anterior </a:t>
            </a:r>
            <a:r>
              <a:rPr lang="en-US" dirty="0" err="1">
                <a:solidFill>
                  <a:srgbClr val="FF0066"/>
                </a:solidFill>
                <a:latin typeface="Arial Narrow" panose="020B0606020202030204" pitchFamily="34" charset="0"/>
              </a:rPr>
              <a:t>Ethmoidal</a:t>
            </a:r>
            <a:r>
              <a:rPr lang="en-US" dirty="0">
                <a:solidFill>
                  <a:srgbClr val="FF0066"/>
                </a:solidFill>
                <a:latin typeface="Arial Narrow" panose="020B0606020202030204" pitchFamily="34" charset="0"/>
              </a:rPr>
              <a:t> artery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err="1">
                <a:latin typeface="Arial Narrow" panose="020B0606020202030204" pitchFamily="34" charset="0"/>
              </a:rPr>
              <a:t>Septal</a:t>
            </a:r>
            <a:r>
              <a:rPr lang="en-US" dirty="0">
                <a:latin typeface="Arial Narrow" panose="020B0606020202030204" pitchFamily="34" charset="0"/>
              </a:rPr>
              <a:t> b/o </a:t>
            </a:r>
            <a:r>
              <a:rPr lang="en-US" dirty="0">
                <a:solidFill>
                  <a:srgbClr val="FF0066"/>
                </a:solidFill>
                <a:latin typeface="Arial Narrow" panose="020B0606020202030204" pitchFamily="34" charset="0"/>
              </a:rPr>
              <a:t>Posterior </a:t>
            </a:r>
            <a:r>
              <a:rPr lang="en-US" dirty="0" err="1">
                <a:solidFill>
                  <a:srgbClr val="FF0066"/>
                </a:solidFill>
                <a:latin typeface="Arial Narrow" panose="020B0606020202030204" pitchFamily="34" charset="0"/>
              </a:rPr>
              <a:t>Ethmoidal</a:t>
            </a:r>
            <a:r>
              <a:rPr lang="en-US" dirty="0">
                <a:solidFill>
                  <a:srgbClr val="FF0066"/>
                </a:solidFill>
                <a:latin typeface="Arial Narrow" panose="020B0606020202030204" pitchFamily="34" charset="0"/>
              </a:rPr>
              <a:t> artery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err="1">
                <a:latin typeface="Arial Narrow" panose="020B0606020202030204" pitchFamily="34" charset="0"/>
              </a:rPr>
              <a:t>Septal</a:t>
            </a:r>
            <a:r>
              <a:rPr lang="en-US" dirty="0">
                <a:latin typeface="Arial Narrow" panose="020B0606020202030204" pitchFamily="34" charset="0"/>
              </a:rPr>
              <a:t> b/o </a:t>
            </a:r>
            <a:r>
              <a:rPr lang="en-US" dirty="0" err="1">
                <a:solidFill>
                  <a:srgbClr val="FF0066"/>
                </a:solidFill>
                <a:latin typeface="Arial Narrow" panose="020B0606020202030204" pitchFamily="34" charset="0"/>
              </a:rPr>
              <a:t>Sphenopalatine</a:t>
            </a:r>
            <a:r>
              <a:rPr lang="en-US" dirty="0">
                <a:solidFill>
                  <a:srgbClr val="FF0066"/>
                </a:solidFill>
                <a:latin typeface="Arial Narrow" panose="020B0606020202030204" pitchFamily="34" charset="0"/>
              </a:rPr>
              <a:t> artery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err="1">
                <a:latin typeface="Arial Narrow" panose="020B0606020202030204" pitchFamily="34" charset="0"/>
              </a:rPr>
              <a:t>Septal</a:t>
            </a:r>
            <a:r>
              <a:rPr lang="en-US" dirty="0">
                <a:latin typeface="Arial Narrow" panose="020B0606020202030204" pitchFamily="34" charset="0"/>
              </a:rPr>
              <a:t> b/o </a:t>
            </a:r>
            <a:r>
              <a:rPr lang="en-US" dirty="0">
                <a:solidFill>
                  <a:srgbClr val="FF0066"/>
                </a:solidFill>
                <a:latin typeface="Arial Narrow" panose="020B0606020202030204" pitchFamily="34" charset="0"/>
              </a:rPr>
              <a:t>Greater Palatine artery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err="1">
                <a:latin typeface="Arial Narrow" panose="020B0606020202030204" pitchFamily="34" charset="0"/>
              </a:rPr>
              <a:t>Septal</a:t>
            </a:r>
            <a:r>
              <a:rPr lang="en-US" dirty="0">
                <a:latin typeface="Arial Narrow" panose="020B0606020202030204" pitchFamily="34" charset="0"/>
              </a:rPr>
              <a:t> b/o </a:t>
            </a:r>
            <a:r>
              <a:rPr lang="en-US" dirty="0">
                <a:solidFill>
                  <a:srgbClr val="FF0066"/>
                </a:solidFill>
                <a:latin typeface="Arial Narrow" panose="020B0606020202030204" pitchFamily="34" charset="0"/>
              </a:rPr>
              <a:t>Superior labial artery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4615"/>
          <a:stretch>
            <a:fillRect/>
          </a:stretch>
        </p:blipFill>
        <p:spPr bwMode="auto">
          <a:xfrm>
            <a:off x="4518151" y="1066800"/>
            <a:ext cx="4486683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B93530-5FFF-4EED-BBA2-D813E89595DB}"/>
              </a:ext>
            </a:extLst>
          </p:cNvPr>
          <p:cNvSpPr txBox="1"/>
          <p:nvPr/>
        </p:nvSpPr>
        <p:spPr>
          <a:xfrm>
            <a:off x="5943600" y="2006340"/>
            <a:ext cx="1066800" cy="3558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58EDC-2048-43F5-8983-955DE9A8BDC3}"/>
              </a:ext>
            </a:extLst>
          </p:cNvPr>
          <p:cNvSpPr txBox="1"/>
          <p:nvPr/>
        </p:nvSpPr>
        <p:spPr>
          <a:xfrm>
            <a:off x="7032751" y="1981201"/>
            <a:ext cx="1196849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1CC70-C238-4C1C-9FF6-37166ED34BB7}"/>
              </a:ext>
            </a:extLst>
          </p:cNvPr>
          <p:cNvSpPr txBox="1"/>
          <p:nvPr/>
        </p:nvSpPr>
        <p:spPr>
          <a:xfrm>
            <a:off x="7947151" y="4800600"/>
            <a:ext cx="1057683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5727E-F673-4046-9B99-F1EEA3162483}"/>
              </a:ext>
            </a:extLst>
          </p:cNvPr>
          <p:cNvSpPr txBox="1"/>
          <p:nvPr/>
        </p:nvSpPr>
        <p:spPr>
          <a:xfrm>
            <a:off x="6096000" y="5105400"/>
            <a:ext cx="1196849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9ACCB-087F-463C-9CA3-C17F80C57D6D}"/>
              </a:ext>
            </a:extLst>
          </p:cNvPr>
          <p:cNvSpPr txBox="1"/>
          <p:nvPr/>
        </p:nvSpPr>
        <p:spPr>
          <a:xfrm>
            <a:off x="4572000" y="5029200"/>
            <a:ext cx="103736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Lesson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Arial Narrow" pitchFamily="34" charset="0"/>
              </a:rPr>
              <a:t>Introduction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 Narrow" pitchFamily="34" charset="0"/>
              </a:rPr>
              <a:t>Parts of Nasal Cavity:</a:t>
            </a:r>
          </a:p>
          <a:p>
            <a:r>
              <a:rPr lang="en-US" dirty="0">
                <a:latin typeface="Arial Narrow" pitchFamily="34" charset="0"/>
              </a:rPr>
              <a:t>Vestibule</a:t>
            </a:r>
          </a:p>
          <a:p>
            <a:r>
              <a:rPr lang="en-US" dirty="0">
                <a:latin typeface="Arial Narrow" pitchFamily="34" charset="0"/>
              </a:rPr>
              <a:t>Nasal Cavity Proper</a:t>
            </a:r>
          </a:p>
          <a:p>
            <a:pPr>
              <a:buFont typeface="Wingdings" pitchFamily="2" charset="2"/>
              <a:buChar char="v"/>
            </a:pPr>
            <a:endParaRPr lang="en-US" dirty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 Narrow" pitchFamily="34" charset="0"/>
              </a:rPr>
              <a:t>Roof of Nasal Cavity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 Narrow" pitchFamily="34" charset="0"/>
              </a:rPr>
              <a:t>Floor of Nasal Cavity</a:t>
            </a:r>
          </a:p>
          <a:p>
            <a:pPr>
              <a:buFont typeface="Wingdings" pitchFamily="2" charset="2"/>
              <a:buChar char="v"/>
            </a:pPr>
            <a:endParaRPr lang="en-US" dirty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 Narrow" pitchFamily="34" charset="0"/>
              </a:rPr>
              <a:t>Nasal Septum:</a:t>
            </a:r>
          </a:p>
          <a:p>
            <a:r>
              <a:rPr lang="en-US" dirty="0">
                <a:latin typeface="Arial Narrow" pitchFamily="34" charset="0"/>
              </a:rPr>
              <a:t>Introduction</a:t>
            </a:r>
          </a:p>
          <a:p>
            <a:r>
              <a:rPr lang="en-US" dirty="0">
                <a:latin typeface="Arial Narrow" pitchFamily="34" charset="0"/>
              </a:rPr>
              <a:t>Parts</a:t>
            </a:r>
          </a:p>
          <a:p>
            <a:r>
              <a:rPr lang="en-US" dirty="0">
                <a:latin typeface="Arial Narrow" pitchFamily="34" charset="0"/>
              </a:rPr>
              <a:t>Arterial Supply</a:t>
            </a:r>
          </a:p>
          <a:p>
            <a:r>
              <a:rPr lang="en-US" dirty="0">
                <a:latin typeface="Arial Narrow" pitchFamily="34" charset="0"/>
              </a:rPr>
              <a:t>Venous Drainage</a:t>
            </a:r>
          </a:p>
          <a:p>
            <a:r>
              <a:rPr lang="en-US" dirty="0">
                <a:latin typeface="Arial Narrow" pitchFamily="34" charset="0"/>
              </a:rPr>
              <a:t>Nerve Supply</a:t>
            </a:r>
          </a:p>
          <a:p>
            <a:r>
              <a:rPr lang="en-US" dirty="0">
                <a:latin typeface="Arial Narrow" pitchFamily="34" charset="0"/>
              </a:rPr>
              <a:t>Lymphatic Drainage</a:t>
            </a:r>
          </a:p>
          <a:p>
            <a:r>
              <a:rPr lang="en-US" dirty="0">
                <a:latin typeface="Arial Narrow" pitchFamily="34" charset="0"/>
              </a:rPr>
              <a:t>Applied Aspects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A0D9-E796-49DC-A408-3EC7F0EE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Little’s Area</a:t>
            </a:r>
            <a:endParaRPr lang="en-IN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65C82-FF2D-4608-B6CC-4CE74F813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Arial Narrow" pitchFamily="34" charset="0"/>
              </a:rPr>
              <a:t>An area in anteroinferior part of nasal septum just above the vestibule.</a:t>
            </a: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Arial Narrow" pitchFamily="34" charset="0"/>
              </a:rPr>
              <a:t>It is highly vascular.</a:t>
            </a: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Arial Narrow" pitchFamily="34" charset="0"/>
              </a:rPr>
              <a:t>In this area, an arterial plexus is formed by the following arteries:</a:t>
            </a:r>
          </a:p>
          <a:p>
            <a:r>
              <a:rPr lang="en-US" sz="2000" dirty="0" err="1">
                <a:latin typeface="Arial Narrow" panose="020B0606020202030204" pitchFamily="34" charset="0"/>
              </a:rPr>
              <a:t>Septal</a:t>
            </a:r>
            <a:r>
              <a:rPr lang="en-US" sz="2000" dirty="0">
                <a:latin typeface="Arial Narrow" panose="020B0606020202030204" pitchFamily="34" charset="0"/>
              </a:rPr>
              <a:t> b/o 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Anterior </a:t>
            </a:r>
            <a:r>
              <a:rPr lang="en-US" sz="20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Ethmoidal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 artery</a:t>
            </a:r>
          </a:p>
          <a:p>
            <a:r>
              <a:rPr lang="en-US" sz="2000" dirty="0" err="1">
                <a:latin typeface="Arial Narrow" panose="020B0606020202030204" pitchFamily="34" charset="0"/>
              </a:rPr>
              <a:t>Septal</a:t>
            </a:r>
            <a:r>
              <a:rPr lang="en-US" sz="2000" dirty="0">
                <a:latin typeface="Arial Narrow" panose="020B0606020202030204" pitchFamily="34" charset="0"/>
              </a:rPr>
              <a:t> b/o </a:t>
            </a:r>
            <a:r>
              <a:rPr lang="en-US" sz="20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Sphenopalatine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 artery</a:t>
            </a:r>
          </a:p>
          <a:p>
            <a:r>
              <a:rPr lang="en-US" sz="2000" dirty="0" err="1">
                <a:latin typeface="Arial Narrow" panose="020B0606020202030204" pitchFamily="34" charset="0"/>
              </a:rPr>
              <a:t>Septal</a:t>
            </a:r>
            <a:r>
              <a:rPr lang="en-US" sz="2000" dirty="0">
                <a:latin typeface="Arial Narrow" panose="020B0606020202030204" pitchFamily="34" charset="0"/>
              </a:rPr>
              <a:t> b/o 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Greater Palatine artery</a:t>
            </a:r>
          </a:p>
          <a:p>
            <a:r>
              <a:rPr lang="en-US" sz="2000" dirty="0" err="1">
                <a:latin typeface="Arial Narrow" panose="020B0606020202030204" pitchFamily="34" charset="0"/>
              </a:rPr>
              <a:t>Septal</a:t>
            </a:r>
            <a:r>
              <a:rPr lang="en-US" sz="2000" dirty="0">
                <a:latin typeface="Arial Narrow" panose="020B0606020202030204" pitchFamily="34" charset="0"/>
              </a:rPr>
              <a:t> b/o 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Superior labial artery.</a:t>
            </a: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Arial Narrow" panose="020B0606020202030204" pitchFamily="34" charset="0"/>
              </a:rPr>
              <a:t>This plexus is known as </a:t>
            </a:r>
            <a:r>
              <a:rPr lang="en-US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Kiesselbach’s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plexus.</a:t>
            </a:r>
          </a:p>
          <a:p>
            <a:pPr>
              <a:buFont typeface="Wingdings" pitchFamily="2" charset="2"/>
              <a:buChar char="v"/>
            </a:pPr>
            <a:endParaRPr 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Arial Narrow" panose="020B0606020202030204" pitchFamily="34" charset="0"/>
              </a:rPr>
              <a:t>In Little’s area, </a:t>
            </a:r>
            <a:r>
              <a:rPr lang="en-US" sz="2000" dirty="0" err="1">
                <a:latin typeface="Arial Narrow" panose="020B0606020202030204" pitchFamily="34" charset="0"/>
              </a:rPr>
              <a:t>submucous</a:t>
            </a:r>
            <a:r>
              <a:rPr lang="en-US" sz="2000" dirty="0">
                <a:latin typeface="Arial Narrow" panose="020B0606020202030204" pitchFamily="34" charset="0"/>
              </a:rPr>
              <a:t> venous plexus is also more marked.</a:t>
            </a:r>
          </a:p>
          <a:p>
            <a:pPr>
              <a:buNone/>
            </a:pPr>
            <a:endParaRPr lang="en-US" sz="20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Applied aspect-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Little’s area is the </a:t>
            </a:r>
            <a:r>
              <a:rPr lang="en-US" sz="2000" b="1" dirty="0">
                <a:latin typeface="Arial Narrow" panose="020B0606020202030204" pitchFamily="34" charset="0"/>
              </a:rPr>
              <a:t>commonest site of </a:t>
            </a:r>
            <a:r>
              <a:rPr lang="en-US" sz="2000" b="1" dirty="0" err="1">
                <a:latin typeface="Arial Narrow" panose="020B0606020202030204" pitchFamily="34" charset="0"/>
              </a:rPr>
              <a:t>epistaxis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(bleeding through the nasal cavity) in children and young adults usually due to 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finger nail trauma </a:t>
            </a:r>
            <a:r>
              <a:rPr lang="en-US" sz="2000" dirty="0">
                <a:latin typeface="Arial Narrow" panose="020B0606020202030204" pitchFamily="34" charset="0"/>
              </a:rPr>
              <a:t>during 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pricking of nose.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itchFamily="34" charset="0"/>
            </a:endParaRPr>
          </a:p>
          <a:p>
            <a:endParaRPr lang="en-IN" sz="2400" dirty="0">
              <a:latin typeface="Arial Narrow" pitchFamily="34" charset="0"/>
            </a:endParaRPr>
          </a:p>
        </p:txBody>
      </p:sp>
      <p:pic>
        <p:nvPicPr>
          <p:cNvPr id="10" name="Picture 4" descr="C:\Users\HP\Pictures\e79598_6ab17219b3be4999a94ce69c4d1a703b~mv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562" t="4937" r="5337" b="14202"/>
          <a:stretch>
            <a:fillRect/>
          </a:stretch>
        </p:blipFill>
        <p:spPr bwMode="auto">
          <a:xfrm>
            <a:off x="4876800" y="2209800"/>
            <a:ext cx="4114800" cy="2543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09ACCB-087F-463C-9CA3-C17F80C57D6D}"/>
              </a:ext>
            </a:extLst>
          </p:cNvPr>
          <p:cNvSpPr txBox="1"/>
          <p:nvPr/>
        </p:nvSpPr>
        <p:spPr>
          <a:xfrm>
            <a:off x="4876800" y="3429000"/>
            <a:ext cx="6096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HP\Pictures\pcj_0085_00000762_100000_large_121020101647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599" y="385708"/>
            <a:ext cx="2254321" cy="1690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500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HP\Pictures\s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181975" cy="6519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471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Pictures\update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8333" r="9524" b="5453"/>
          <a:stretch>
            <a:fillRect/>
          </a:stretch>
        </p:blipFill>
        <p:spPr bwMode="auto">
          <a:xfrm>
            <a:off x="228600" y="685800"/>
            <a:ext cx="8702186" cy="5421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Venous Drainage of Nasal Septum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9144000" cy="5364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>
                <a:latin typeface="Arial Narrow" pitchFamily="34" charset="0"/>
              </a:rPr>
              <a:t>In nasal septum, veins accompany the arteries.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>
                <a:latin typeface="Arial Narrow" pitchFamily="34" charset="0"/>
              </a:rPr>
              <a:t>A venous plexus is formed beneath the mucosa.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>
                <a:latin typeface="Arial Narrow" pitchFamily="34" charset="0"/>
              </a:rPr>
              <a:t>Veins drain into:</a:t>
            </a:r>
          </a:p>
          <a:p>
            <a:pPr marL="0" indent="0">
              <a:spcBef>
                <a:spcPts val="0"/>
              </a:spcBef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Facial vein.</a:t>
            </a:r>
          </a:p>
          <a:p>
            <a:pPr marL="0" indent="0">
              <a:spcBef>
                <a:spcPts val="0"/>
              </a:spcBef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Pterygoid venous plexus.</a:t>
            </a:r>
          </a:p>
          <a:p>
            <a:pPr marL="0" indent="0">
              <a:spcBef>
                <a:spcPts val="0"/>
              </a:spcBef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Pharyngeal venous plexus</a:t>
            </a:r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.</a:t>
            </a:r>
          </a:p>
          <a:p>
            <a:endParaRPr lang="en-US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6566"/>
          <a:stretch>
            <a:fillRect/>
          </a:stretch>
        </p:blipFill>
        <p:spPr bwMode="auto">
          <a:xfrm>
            <a:off x="1143000" y="2780543"/>
            <a:ext cx="7848601" cy="3901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Nerve Supply of Nasal Septum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C00000"/>
                </a:solidFill>
                <a:latin typeface="Arial Narrow" pitchFamily="34" charset="0"/>
              </a:rPr>
              <a:t>Anterosuperior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Part-</a:t>
            </a:r>
          </a:p>
          <a:p>
            <a:pPr marL="0" indent="0">
              <a:spcBef>
                <a:spcPts val="0"/>
              </a:spcBef>
            </a:pP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Internal nasal </a:t>
            </a:r>
            <a:r>
              <a:rPr lang="en-US" sz="2000" dirty="0">
                <a:latin typeface="Arial Narrow" pitchFamily="34" charset="0"/>
              </a:rPr>
              <a:t>nerve (a branch of Anterior </a:t>
            </a:r>
            <a:r>
              <a:rPr lang="en-US" sz="2000" dirty="0" err="1">
                <a:latin typeface="Arial Narrow" pitchFamily="34" charset="0"/>
              </a:rPr>
              <a:t>Ethmoidal</a:t>
            </a:r>
            <a:r>
              <a:rPr lang="en-US" sz="2000" dirty="0">
                <a:latin typeface="Arial Narrow" pitchFamily="34" charset="0"/>
              </a:rPr>
              <a:t> Nerve).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C00000"/>
                </a:solidFill>
                <a:latin typeface="Arial Narrow" pitchFamily="34" charset="0"/>
              </a:rPr>
              <a:t>Anteroinferior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Part-</a:t>
            </a:r>
          </a:p>
          <a:p>
            <a:pPr marL="0" indent="0">
              <a:spcBef>
                <a:spcPts val="0"/>
              </a:spcBef>
            </a:pP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Anterior Superior Alveolar </a:t>
            </a:r>
            <a:r>
              <a:rPr lang="en-US" sz="2000" dirty="0">
                <a:latin typeface="Arial Narrow" pitchFamily="34" charset="0"/>
              </a:rPr>
              <a:t>Nerve (a branch of </a:t>
            </a:r>
            <a:r>
              <a:rPr lang="en-US" sz="2000" dirty="0" err="1">
                <a:latin typeface="Arial Narrow" pitchFamily="34" charset="0"/>
              </a:rPr>
              <a:t>Infraorbital</a:t>
            </a:r>
            <a:r>
              <a:rPr lang="en-US" sz="2000" dirty="0">
                <a:latin typeface="Arial Narrow" pitchFamily="34" charset="0"/>
              </a:rPr>
              <a:t> nerve).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C00000"/>
                </a:solidFill>
                <a:latin typeface="Arial Narrow" pitchFamily="34" charset="0"/>
              </a:rPr>
              <a:t>Posterosuperior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Part-</a:t>
            </a:r>
          </a:p>
          <a:p>
            <a:pPr marL="0" indent="0">
              <a:spcBef>
                <a:spcPts val="0"/>
              </a:spcBef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Medial posterior superior nasal </a:t>
            </a:r>
            <a:r>
              <a:rPr lang="en-US" sz="2000" dirty="0">
                <a:latin typeface="Arial Narrow" pitchFamily="34" charset="0"/>
              </a:rPr>
              <a:t>nerves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( branches of </a:t>
            </a:r>
            <a:r>
              <a:rPr lang="en-US" sz="2000" dirty="0" err="1">
                <a:latin typeface="Arial Narrow" pitchFamily="34" charset="0"/>
              </a:rPr>
              <a:t>Pterygopalatine</a:t>
            </a:r>
            <a:r>
              <a:rPr lang="en-US" sz="2000" dirty="0">
                <a:latin typeface="Arial Narrow" pitchFamily="34" charset="0"/>
              </a:rPr>
              <a:t> ganglion).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C00000"/>
                </a:solidFill>
                <a:latin typeface="Arial Narrow" pitchFamily="34" charset="0"/>
              </a:rPr>
              <a:t>Posteroinferior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Part-</a:t>
            </a:r>
          </a:p>
          <a:p>
            <a:pPr marL="0" indent="0">
              <a:spcBef>
                <a:spcPts val="0"/>
              </a:spcBef>
            </a:pPr>
            <a:r>
              <a:rPr lang="en-US" sz="2000" dirty="0" err="1">
                <a:solidFill>
                  <a:srgbClr val="0000FF"/>
                </a:solidFill>
                <a:latin typeface="Arial Narrow" pitchFamily="34" charset="0"/>
              </a:rPr>
              <a:t>Nasopalatine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nerve ( a branch of </a:t>
            </a:r>
            <a:r>
              <a:rPr lang="en-US" sz="2000" dirty="0" err="1">
                <a:latin typeface="Arial Narrow" pitchFamily="34" charset="0"/>
              </a:rPr>
              <a:t>Pterygopalatine</a:t>
            </a:r>
            <a:r>
              <a:rPr lang="en-US" sz="2000" dirty="0">
                <a:latin typeface="Arial Narrow" pitchFamily="34" charset="0"/>
              </a:rPr>
              <a:t> ganglion).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Olfactory Part  (upper 1/3</a:t>
            </a:r>
            <a:r>
              <a:rPr lang="en-US" sz="2000" b="1" baseline="30000" dirty="0">
                <a:solidFill>
                  <a:srgbClr val="C00000"/>
                </a:solidFill>
                <a:latin typeface="Arial Narrow" pitchFamily="34" charset="0"/>
              </a:rPr>
              <a:t>rd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of nasal septum just below </a:t>
            </a:r>
            <a:r>
              <a:rPr lang="en-US" sz="2000" b="1" dirty="0" err="1">
                <a:solidFill>
                  <a:srgbClr val="C00000"/>
                </a:solidFill>
                <a:latin typeface="Arial Narrow" pitchFamily="34" charset="0"/>
              </a:rPr>
              <a:t>cribriform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plate)-</a:t>
            </a:r>
          </a:p>
          <a:p>
            <a:pPr marL="0" indent="0">
              <a:spcBef>
                <a:spcPts val="0"/>
              </a:spcBef>
            </a:pPr>
            <a:r>
              <a:rPr lang="en-US" sz="2000" dirty="0">
                <a:solidFill>
                  <a:srgbClr val="FF0066"/>
                </a:solidFill>
                <a:latin typeface="Arial Narrow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Olfactory Nerves.</a:t>
            </a:r>
          </a:p>
          <a:p>
            <a:pPr marL="0" indent="0">
              <a:spcBef>
                <a:spcPts val="0"/>
              </a:spcBef>
            </a:pPr>
            <a:endParaRPr lang="en-US" sz="2000" dirty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0" dirty="0">
              <a:latin typeface="Arial Narrow" pitchFamily="34" charset="0"/>
            </a:endParaRPr>
          </a:p>
          <a:p>
            <a:pPr>
              <a:buNone/>
            </a:pPr>
            <a:endParaRPr lang="en-US" sz="2400" b="1" dirty="0">
              <a:solidFill>
                <a:srgbClr val="C00000"/>
              </a:solidFill>
              <a:latin typeface="Arial Narrow" pitchFamily="34" charset="0"/>
            </a:endParaRPr>
          </a:p>
          <a:p>
            <a:endParaRPr lang="en-US" sz="2400" dirty="0">
              <a:latin typeface="Arial Narrow" pitchFamily="34" charset="0"/>
            </a:endParaRPr>
          </a:p>
          <a:p>
            <a:pPr>
              <a:buNone/>
            </a:pPr>
            <a:endParaRPr lang="en-US" sz="2400" b="1" dirty="0">
              <a:solidFill>
                <a:srgbClr val="C00000"/>
              </a:solidFill>
              <a:latin typeface="Arial Narrow" pitchFamily="34" charset="0"/>
            </a:endParaRPr>
          </a:p>
          <a:p>
            <a:endParaRPr lang="en-US" sz="2400" dirty="0">
              <a:latin typeface="Arial Narrow" pitchFamily="34" charset="0"/>
            </a:endParaRPr>
          </a:p>
          <a:p>
            <a:pPr>
              <a:buNone/>
            </a:pPr>
            <a:endParaRPr lang="en-US" sz="2400" dirty="0">
              <a:solidFill>
                <a:srgbClr val="FF0066"/>
              </a:solidFill>
              <a:latin typeface="Arial Narrow" pitchFamily="34" charset="0"/>
            </a:endParaRPr>
          </a:p>
          <a:p>
            <a:pPr>
              <a:buNone/>
            </a:pPr>
            <a:endParaRPr lang="en-US" sz="2400" dirty="0">
              <a:latin typeface="Arial Narrow" pitchFamily="34" charset="0"/>
            </a:endParaRPr>
          </a:p>
          <a:p>
            <a:endParaRPr lang="en-US" sz="2400" dirty="0">
              <a:solidFill>
                <a:srgbClr val="FF0066"/>
              </a:solidFill>
              <a:latin typeface="Arial Narrow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C:\Users\HP\Pictures\070517_0552_NasalCavity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394" t="3176" r="2441" b="4726"/>
          <a:stretch>
            <a:fillRect/>
          </a:stretch>
        </p:blipFill>
        <p:spPr bwMode="auto">
          <a:xfrm>
            <a:off x="2819400" y="3629534"/>
            <a:ext cx="6172200" cy="3076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09ACCB-087F-463C-9CA3-C17F80C57D6D}"/>
              </a:ext>
            </a:extLst>
          </p:cNvPr>
          <p:cNvSpPr txBox="1"/>
          <p:nvPr/>
        </p:nvSpPr>
        <p:spPr>
          <a:xfrm>
            <a:off x="4800600" y="3581400"/>
            <a:ext cx="990600" cy="27699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9ACCB-087F-463C-9CA3-C17F80C57D6D}"/>
              </a:ext>
            </a:extLst>
          </p:cNvPr>
          <p:cNvSpPr txBox="1"/>
          <p:nvPr/>
        </p:nvSpPr>
        <p:spPr>
          <a:xfrm>
            <a:off x="7620000" y="4343400"/>
            <a:ext cx="1295400" cy="27699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9ACCB-087F-463C-9CA3-C17F80C57D6D}"/>
              </a:ext>
            </a:extLst>
          </p:cNvPr>
          <p:cNvSpPr txBox="1"/>
          <p:nvPr/>
        </p:nvSpPr>
        <p:spPr>
          <a:xfrm>
            <a:off x="7010400" y="6172200"/>
            <a:ext cx="1828800" cy="27699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9ACCB-087F-463C-9CA3-C17F80C57D6D}"/>
              </a:ext>
            </a:extLst>
          </p:cNvPr>
          <p:cNvSpPr txBox="1"/>
          <p:nvPr/>
        </p:nvSpPr>
        <p:spPr>
          <a:xfrm>
            <a:off x="3124200" y="5715000"/>
            <a:ext cx="1066800" cy="27699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9ACCB-087F-463C-9CA3-C17F80C57D6D}"/>
              </a:ext>
            </a:extLst>
          </p:cNvPr>
          <p:cNvSpPr txBox="1"/>
          <p:nvPr/>
        </p:nvSpPr>
        <p:spPr>
          <a:xfrm>
            <a:off x="2819400" y="4876800"/>
            <a:ext cx="1524000" cy="27699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Lymphatic Drainage of Nasal Septum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Anterior ½-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Drains into:</a:t>
            </a:r>
          </a:p>
          <a:p>
            <a:r>
              <a:rPr lang="en-US" dirty="0" err="1">
                <a:solidFill>
                  <a:srgbClr val="0000FF"/>
                </a:solidFill>
                <a:latin typeface="Arial Narrow" pitchFamily="34" charset="0"/>
              </a:rPr>
              <a:t>Submandibular</a:t>
            </a:r>
            <a:r>
              <a:rPr lang="en-US" dirty="0">
                <a:latin typeface="Arial Narrow" pitchFamily="34" charset="0"/>
              </a:rPr>
              <a:t> lymph nodes.</a:t>
            </a:r>
          </a:p>
          <a:p>
            <a:pPr>
              <a:buNone/>
            </a:pPr>
            <a:endParaRPr lang="en-US" dirty="0">
              <a:latin typeface="Arial Narrow" pitchFamily="34" charset="0"/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Posterior ½-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Drains into:</a:t>
            </a:r>
          </a:p>
          <a:p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Retropharyngeal</a:t>
            </a:r>
            <a:r>
              <a:rPr lang="en-US" dirty="0">
                <a:latin typeface="Arial Narrow" pitchFamily="34" charset="0"/>
              </a:rPr>
              <a:t> lymph nodes.</a:t>
            </a:r>
          </a:p>
          <a:p>
            <a:endParaRPr lang="en-US" dirty="0"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0050" t="3367" r="3201" b="2350"/>
          <a:stretch>
            <a:fillRect/>
          </a:stretch>
        </p:blipFill>
        <p:spPr bwMode="auto">
          <a:xfrm>
            <a:off x="4868636" y="838200"/>
            <a:ext cx="398145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09ACCB-087F-463C-9CA3-C17F80C57D6D}"/>
              </a:ext>
            </a:extLst>
          </p:cNvPr>
          <p:cNvSpPr txBox="1"/>
          <p:nvPr/>
        </p:nvSpPr>
        <p:spPr>
          <a:xfrm>
            <a:off x="6934200" y="762000"/>
            <a:ext cx="1066800" cy="27699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9ACCB-087F-463C-9CA3-C17F80C57D6D}"/>
              </a:ext>
            </a:extLst>
          </p:cNvPr>
          <p:cNvSpPr txBox="1"/>
          <p:nvPr/>
        </p:nvSpPr>
        <p:spPr>
          <a:xfrm>
            <a:off x="7391400" y="4876800"/>
            <a:ext cx="1371600" cy="27699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Applied Aspects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Arial Narrow" pitchFamily="34" charset="0"/>
              </a:rPr>
              <a:t>Nasal Septum is seldom exactly in median plane.</a:t>
            </a:r>
          </a:p>
          <a:p>
            <a:r>
              <a:rPr lang="en-US" sz="2000" dirty="0">
                <a:latin typeface="Arial Narrow" pitchFamily="34" charset="0"/>
              </a:rPr>
              <a:t>Usually it bulges to right or left side, 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more frequently to </a:t>
            </a:r>
            <a:r>
              <a:rPr lang="en-US" sz="2000" dirty="0">
                <a:latin typeface="Arial Narrow" pitchFamily="34" charset="0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right.</a:t>
            </a:r>
          </a:p>
          <a:p>
            <a:pPr>
              <a:buNone/>
            </a:pP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DNS [Deviated Nasal Septum]-</a:t>
            </a:r>
          </a:p>
          <a:p>
            <a:r>
              <a:rPr lang="en-US" sz="2000" dirty="0">
                <a:latin typeface="Arial Narrow" pitchFamily="34" charset="0"/>
              </a:rPr>
              <a:t>An important cause of nasal obstruction.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Sex Predilection-</a:t>
            </a:r>
          </a:p>
          <a:p>
            <a:r>
              <a:rPr lang="en-US" sz="2000" dirty="0">
                <a:latin typeface="Arial Narrow" pitchFamily="34" charset="0"/>
              </a:rPr>
              <a:t>Male&gt;Female.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Etiology-</a:t>
            </a:r>
          </a:p>
          <a:p>
            <a:r>
              <a:rPr lang="en-US" sz="2000" dirty="0">
                <a:latin typeface="Arial Narrow" pitchFamily="34" charset="0"/>
              </a:rPr>
              <a:t>Trauma.</a:t>
            </a:r>
          </a:p>
          <a:p>
            <a:r>
              <a:rPr lang="en-US" sz="2000" dirty="0">
                <a:latin typeface="Arial Narrow" pitchFamily="34" charset="0"/>
              </a:rPr>
              <a:t>Developmental error.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Clinical Features-</a:t>
            </a:r>
          </a:p>
          <a:p>
            <a:r>
              <a:rPr lang="en-US" sz="2000" dirty="0">
                <a:latin typeface="Arial Narrow" pitchFamily="34" charset="0"/>
              </a:rPr>
              <a:t>Mechanical nasal obstruction.</a:t>
            </a:r>
          </a:p>
          <a:p>
            <a:r>
              <a:rPr lang="en-US" sz="2000" dirty="0">
                <a:latin typeface="Arial Narrow" pitchFamily="34" charset="0"/>
              </a:rPr>
              <a:t>Sinusitis.</a:t>
            </a:r>
          </a:p>
          <a:p>
            <a:r>
              <a:rPr lang="en-US" sz="2000" dirty="0">
                <a:latin typeface="Arial Narrow" pitchFamily="34" charset="0"/>
              </a:rPr>
              <a:t>Headache etc.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Treatment-</a:t>
            </a:r>
          </a:p>
          <a:p>
            <a:pPr>
              <a:buNone/>
            </a:pPr>
            <a:r>
              <a:rPr lang="en-US" sz="2000" dirty="0">
                <a:solidFill>
                  <a:srgbClr val="FF0066"/>
                </a:solidFill>
                <a:latin typeface="Arial Narrow" pitchFamily="34" charset="0"/>
              </a:rPr>
              <a:t>Surgical correction-</a:t>
            </a:r>
          </a:p>
          <a:p>
            <a:r>
              <a:rPr lang="en-US" sz="2000" dirty="0">
                <a:latin typeface="Arial Narrow" pitchFamily="34" charset="0"/>
              </a:rPr>
              <a:t>SMR (</a:t>
            </a:r>
            <a:r>
              <a:rPr lang="en-US" sz="2000" dirty="0" err="1">
                <a:latin typeface="Arial Narrow" pitchFamily="34" charset="0"/>
              </a:rPr>
              <a:t>Submucosal</a:t>
            </a:r>
            <a:r>
              <a:rPr lang="en-US" sz="2000" dirty="0">
                <a:latin typeface="Arial Narrow" pitchFamily="34" charset="0"/>
              </a:rPr>
              <a:t> resection).</a:t>
            </a:r>
          </a:p>
          <a:p>
            <a:r>
              <a:rPr lang="en-US" sz="2000" dirty="0" err="1">
                <a:latin typeface="Arial Narrow" pitchFamily="34" charset="0"/>
              </a:rPr>
              <a:t>Septoplasty</a:t>
            </a:r>
            <a:r>
              <a:rPr lang="en-US" sz="2000" dirty="0">
                <a:latin typeface="Arial Narrow" pitchFamily="34" charset="0"/>
              </a:rPr>
              <a:t>.</a:t>
            </a:r>
          </a:p>
          <a:p>
            <a:endParaRPr lang="en-US" sz="2000" dirty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19718" y="4114800"/>
            <a:ext cx="5809503" cy="246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Applied Aspects </a:t>
            </a:r>
            <a:r>
              <a:rPr lang="en-US" sz="3600" b="1" dirty="0" err="1">
                <a:latin typeface="Arial Narrow" pitchFamily="34" charset="0"/>
              </a:rPr>
              <a:t>contd</a:t>
            </a:r>
            <a:r>
              <a:rPr lang="en-US" sz="3600" b="1" dirty="0">
                <a:latin typeface="Arial Narrow" pitchFamily="34" charset="0"/>
              </a:rPr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495800" cy="5059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err="1">
                <a:solidFill>
                  <a:srgbClr val="C00000"/>
                </a:solidFill>
                <a:latin typeface="Arial Narrow" pitchFamily="34" charset="0"/>
              </a:rPr>
              <a:t>Supratip</a:t>
            </a: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 depression of External Nose-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 err="1">
                <a:latin typeface="Arial Narrow" pitchFamily="34" charset="0"/>
              </a:rPr>
              <a:t>Septal</a:t>
            </a:r>
            <a:r>
              <a:rPr lang="en-US" dirty="0">
                <a:latin typeface="Arial Narrow" pitchFamily="34" charset="0"/>
              </a:rPr>
              <a:t> cartilage provides support to dorsum of anterior 2/3</a:t>
            </a:r>
            <a:r>
              <a:rPr lang="en-US" baseline="30000" dirty="0">
                <a:latin typeface="Arial Narrow" pitchFamily="34" charset="0"/>
              </a:rPr>
              <a:t>rd</a:t>
            </a:r>
            <a:r>
              <a:rPr lang="en-US" dirty="0">
                <a:latin typeface="Arial Narrow" pitchFamily="34" charset="0"/>
              </a:rPr>
              <a:t> of nose.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Excessive removal </a:t>
            </a:r>
            <a:r>
              <a:rPr lang="en-US" dirty="0">
                <a:latin typeface="Arial Narrow" pitchFamily="34" charset="0"/>
              </a:rPr>
              <a:t>of </a:t>
            </a:r>
            <a:r>
              <a:rPr lang="en-US" dirty="0" err="1">
                <a:latin typeface="Arial Narrow" pitchFamily="34" charset="0"/>
              </a:rPr>
              <a:t>septal</a:t>
            </a:r>
            <a:r>
              <a:rPr lang="en-US" dirty="0">
                <a:latin typeface="Arial Narrow" pitchFamily="34" charset="0"/>
              </a:rPr>
              <a:t> cartilage during </a:t>
            </a:r>
            <a:r>
              <a:rPr lang="en-US" dirty="0" err="1">
                <a:latin typeface="Arial Narrow" pitchFamily="34" charset="0"/>
              </a:rPr>
              <a:t>submucosal</a:t>
            </a:r>
            <a:r>
              <a:rPr lang="en-US" dirty="0">
                <a:latin typeface="Arial Narrow" pitchFamily="34" charset="0"/>
              </a:rPr>
              <a:t> resection can lead to </a:t>
            </a:r>
            <a:r>
              <a:rPr lang="en-US" dirty="0" err="1">
                <a:latin typeface="Arial Narrow" pitchFamily="34" charset="0"/>
              </a:rPr>
              <a:t>Supratip</a:t>
            </a:r>
            <a:r>
              <a:rPr lang="en-US" dirty="0">
                <a:latin typeface="Arial Narrow" pitchFamily="34" charset="0"/>
              </a:rPr>
              <a:t> depression of External Nose.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Destruction</a:t>
            </a:r>
            <a:r>
              <a:rPr lang="en-US" dirty="0">
                <a:latin typeface="Arial Narrow" pitchFamily="34" charset="0"/>
              </a:rPr>
              <a:t> of </a:t>
            </a:r>
            <a:r>
              <a:rPr lang="en-US" dirty="0" err="1">
                <a:latin typeface="Arial Narrow" pitchFamily="34" charset="0"/>
              </a:rPr>
              <a:t>septal</a:t>
            </a:r>
            <a:r>
              <a:rPr lang="en-US" dirty="0">
                <a:latin typeface="Arial Narrow" pitchFamily="34" charset="0"/>
              </a:rPr>
              <a:t> cartilage due to disease may result into this deformity.</a:t>
            </a:r>
          </a:p>
          <a:p>
            <a:endParaRPr lang="en-US" dirty="0">
              <a:latin typeface="Arial Narrow" pitchFamily="34" charset="0"/>
            </a:endParaRPr>
          </a:p>
        </p:txBody>
      </p:sp>
      <p:pic>
        <p:nvPicPr>
          <p:cNvPr id="5" name="Picture 3" descr="C:\Users\HP\Pictures\Wide-depression-on-the-supratip-of-the-nose-in-a-preoperative-view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8749" y="1066800"/>
            <a:ext cx="4505358" cy="5059363"/>
          </a:xfrm>
          <a:prstGeom prst="rect">
            <a:avLst/>
          </a:prstGeom>
          <a:noFill/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5AD83C-0A00-4B3B-9455-C52852A56061}"/>
              </a:ext>
            </a:extLst>
          </p:cNvPr>
          <p:cNvCxnSpPr>
            <a:cxnSpLocks/>
          </p:cNvCxnSpPr>
          <p:nvPr/>
        </p:nvCxnSpPr>
        <p:spPr>
          <a:xfrm>
            <a:off x="3886200" y="1295400"/>
            <a:ext cx="2743200" cy="2590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Pictures\thank_you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933313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C61E8-BB0E-47DC-B0DB-E7360E500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6" y="218120"/>
            <a:ext cx="8846496" cy="61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9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 Narrow" pitchFamily="34" charset="0"/>
              </a:rPr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685800"/>
            <a:ext cx="5029200" cy="6172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arrow" pitchFamily="34" charset="0"/>
              </a:rPr>
              <a:t>Internal nose is divided into right and left nasal cavities by a nasal septum.</a:t>
            </a:r>
          </a:p>
          <a:p>
            <a:endParaRPr lang="en-US" sz="2400" dirty="0">
              <a:latin typeface="Arial Narrow" pitchFamily="34" charset="0"/>
            </a:endParaRPr>
          </a:p>
          <a:p>
            <a:endParaRPr lang="en-US" sz="2400" dirty="0">
              <a:latin typeface="Arial Narrow" pitchFamily="34" charset="0"/>
            </a:endParaRPr>
          </a:p>
          <a:p>
            <a:endParaRPr lang="en-US" sz="2400" dirty="0">
              <a:latin typeface="Arial Narrow" pitchFamily="34" charset="0"/>
            </a:endParaRPr>
          </a:p>
          <a:p>
            <a:r>
              <a:rPr lang="en-US" sz="2400" dirty="0">
                <a:latin typeface="Arial Narrow" pitchFamily="34" charset="0"/>
              </a:rPr>
              <a:t>Each nasal cavity communicates with the exterior through </a:t>
            </a:r>
            <a:r>
              <a:rPr lang="en-US" sz="2400" dirty="0">
                <a:solidFill>
                  <a:srgbClr val="0000FF"/>
                </a:solidFill>
                <a:latin typeface="Arial Narrow" pitchFamily="34" charset="0"/>
              </a:rPr>
              <a:t>nostril</a:t>
            </a:r>
            <a:r>
              <a:rPr lang="en-US" sz="2400" dirty="0">
                <a:latin typeface="Arial Narrow" pitchFamily="34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Arial Narrow" pitchFamily="34" charset="0"/>
              </a:rPr>
              <a:t>naris</a:t>
            </a:r>
            <a:r>
              <a:rPr lang="en-US" sz="2400" dirty="0">
                <a:latin typeface="Arial Narrow" pitchFamily="34" charset="0"/>
              </a:rPr>
              <a:t>).</a:t>
            </a:r>
          </a:p>
          <a:p>
            <a:endParaRPr lang="en-US" sz="2400" dirty="0">
              <a:latin typeface="Arial Narrow" pitchFamily="34" charset="0"/>
            </a:endParaRPr>
          </a:p>
          <a:p>
            <a:endParaRPr lang="en-US" sz="2400" dirty="0">
              <a:latin typeface="Arial Narrow" pitchFamily="34" charset="0"/>
            </a:endParaRPr>
          </a:p>
          <a:p>
            <a:endParaRPr lang="en-US" sz="2400" dirty="0">
              <a:latin typeface="Arial Narrow" pitchFamily="34" charset="0"/>
            </a:endParaRPr>
          </a:p>
          <a:p>
            <a:r>
              <a:rPr lang="en-US" sz="2400" dirty="0">
                <a:latin typeface="Arial Narrow" pitchFamily="34" charset="0"/>
              </a:rPr>
              <a:t>Each nasal cavity communicates with the nasopharynx  through </a:t>
            </a:r>
            <a:r>
              <a:rPr lang="en-US" sz="2400" dirty="0">
                <a:solidFill>
                  <a:srgbClr val="0000FF"/>
                </a:solidFill>
                <a:latin typeface="Arial Narrow" pitchFamily="34" charset="0"/>
              </a:rPr>
              <a:t>posterior nasal aperture </a:t>
            </a:r>
            <a:r>
              <a:rPr lang="en-US" sz="2400" dirty="0">
                <a:latin typeface="Arial Narrow" pitchFamily="34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Arial Narrow" pitchFamily="34" charset="0"/>
              </a:rPr>
              <a:t>choana</a:t>
            </a:r>
            <a:r>
              <a:rPr lang="en-US" sz="2400" dirty="0">
                <a:latin typeface="Arial Narrow" pitchFamily="34" charset="0"/>
              </a:rPr>
              <a:t>).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52400"/>
            <a:ext cx="3860191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751796"/>
            <a:ext cx="3848226" cy="2868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8458200" y="5029200"/>
            <a:ext cx="45720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5334000" y="762000"/>
            <a:ext cx="83820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7924800" y="609600"/>
            <a:ext cx="76200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8077200" y="2971800"/>
            <a:ext cx="76200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Arial Narrow" pitchFamily="34" charset="0"/>
              </a:rPr>
              <a:t>Nostri</a:t>
            </a:r>
            <a:r>
              <a:rPr lang="en-US" dirty="0"/>
              <a:t>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86C5A9-D005-4006-A265-7791C67EE8DC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391400" y="2514600"/>
            <a:ext cx="685800" cy="5957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Pictures\B9780443066849500408_gr4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"/>
            <a:ext cx="4610100" cy="307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t="6780"/>
          <a:stretch>
            <a:fillRect/>
          </a:stretch>
        </p:blipFill>
        <p:spPr bwMode="auto">
          <a:xfrm>
            <a:off x="2209800" y="3505200"/>
            <a:ext cx="4495800" cy="314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5562600" y="4191000"/>
            <a:ext cx="1066800" cy="553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3657600" y="2819400"/>
            <a:ext cx="45720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Parts of Nasal Cavity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dirty="0">
                <a:latin typeface="Arial Narrow" pitchFamily="34" charset="0"/>
              </a:rPr>
              <a:t> parts:</a:t>
            </a:r>
          </a:p>
          <a:p>
            <a:r>
              <a:rPr lang="en-US" sz="2400" dirty="0">
                <a:solidFill>
                  <a:srgbClr val="0000FF"/>
                </a:solidFill>
                <a:latin typeface="Arial Narrow" pitchFamily="34" charset="0"/>
              </a:rPr>
              <a:t>Vestibule</a:t>
            </a:r>
          </a:p>
          <a:p>
            <a:r>
              <a:rPr lang="en-US" sz="2400" dirty="0">
                <a:solidFill>
                  <a:srgbClr val="0000FF"/>
                </a:solidFill>
                <a:latin typeface="Arial Narrow" pitchFamily="34" charset="0"/>
              </a:rPr>
              <a:t>Nasal cavity proper</a:t>
            </a:r>
          </a:p>
          <a:p>
            <a:pPr>
              <a:buNone/>
            </a:pPr>
            <a:endParaRPr lang="en-US" sz="2400" dirty="0">
              <a:latin typeface="Arial Narrow" pitchFamily="34" charset="0"/>
            </a:endParaRPr>
          </a:p>
          <a:p>
            <a:pPr>
              <a:buNone/>
            </a:pPr>
            <a:endParaRPr lang="en-US" sz="2400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Vestibule-</a:t>
            </a:r>
          </a:p>
          <a:p>
            <a:r>
              <a:rPr lang="en-US" sz="2400" dirty="0">
                <a:latin typeface="Arial Narrow" pitchFamily="34" charset="0"/>
              </a:rPr>
              <a:t>A small </a:t>
            </a:r>
            <a:r>
              <a:rPr lang="en-US" sz="2400" dirty="0" err="1">
                <a:latin typeface="Arial Narrow" pitchFamily="34" charset="0"/>
              </a:rPr>
              <a:t>anteroinferior</a:t>
            </a:r>
            <a:r>
              <a:rPr lang="en-US" sz="2400" dirty="0">
                <a:latin typeface="Arial Narrow" pitchFamily="34" charset="0"/>
              </a:rPr>
              <a:t> part.</a:t>
            </a:r>
          </a:p>
          <a:p>
            <a:r>
              <a:rPr lang="en-US" sz="2400" dirty="0">
                <a:latin typeface="Arial Narrow" pitchFamily="34" charset="0"/>
              </a:rPr>
              <a:t>Lined by skin.</a:t>
            </a:r>
          </a:p>
          <a:p>
            <a:pPr>
              <a:buNone/>
            </a:pPr>
            <a:endParaRPr lang="en-US" sz="2400" dirty="0">
              <a:latin typeface="Arial Narrow" pitchFamily="34" charset="0"/>
            </a:endParaRPr>
          </a:p>
          <a:p>
            <a:pPr>
              <a:buNone/>
            </a:pPr>
            <a:endParaRPr lang="en-US" sz="2400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Nasal Cavity Proper-</a:t>
            </a:r>
          </a:p>
          <a:p>
            <a:r>
              <a:rPr lang="en-US" sz="2400" dirty="0">
                <a:latin typeface="Arial Narrow" pitchFamily="34" charset="0"/>
              </a:rPr>
              <a:t>Large </a:t>
            </a:r>
            <a:r>
              <a:rPr lang="en-US" sz="2400" dirty="0" err="1">
                <a:latin typeface="Arial Narrow" pitchFamily="34" charset="0"/>
              </a:rPr>
              <a:t>posterosuperior</a:t>
            </a:r>
            <a:r>
              <a:rPr lang="en-US" sz="2400" dirty="0">
                <a:latin typeface="Arial Narrow" pitchFamily="34" charset="0"/>
              </a:rPr>
              <a:t> part.</a:t>
            </a:r>
          </a:p>
          <a:p>
            <a:r>
              <a:rPr lang="en-US" sz="2400" dirty="0">
                <a:latin typeface="Arial Narrow" pitchFamily="34" charset="0"/>
              </a:rPr>
              <a:t>Lined by mucosa.</a:t>
            </a:r>
          </a:p>
          <a:p>
            <a:endParaRPr lang="en-US" sz="2400" dirty="0">
              <a:latin typeface="Arial Narrow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 descr="C:\Users\HP\Pictures\slide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262856"/>
            <a:ext cx="54864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3505200" y="3733800"/>
            <a:ext cx="45720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Vestibule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95800" cy="513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arrow" pitchFamily="34" charset="0"/>
              </a:rPr>
              <a:t>Its upper limit on lateral wall of nasal cavity is marked by </a:t>
            </a:r>
            <a:r>
              <a:rPr lang="en-US" sz="2400" dirty="0" err="1">
                <a:solidFill>
                  <a:srgbClr val="0000FF"/>
                </a:solidFill>
                <a:latin typeface="Arial Narrow" pitchFamily="34" charset="0"/>
              </a:rPr>
              <a:t>Limen</a:t>
            </a:r>
            <a:r>
              <a:rPr lang="en-US" sz="2400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Narrow" pitchFamily="34" charset="0"/>
              </a:rPr>
              <a:t>nasi</a:t>
            </a:r>
            <a:r>
              <a:rPr lang="en-US" sz="2400" dirty="0">
                <a:solidFill>
                  <a:srgbClr val="0000FF"/>
                </a:solidFill>
                <a:latin typeface="Arial Narrow" pitchFamily="34" charset="0"/>
              </a:rPr>
              <a:t>.</a:t>
            </a:r>
          </a:p>
          <a:p>
            <a:endParaRPr lang="en-US" sz="2400" dirty="0">
              <a:solidFill>
                <a:srgbClr val="0000FF"/>
              </a:solidFill>
              <a:latin typeface="Arial Narrow" pitchFamily="34" charset="0"/>
            </a:endParaRPr>
          </a:p>
          <a:p>
            <a:r>
              <a:rPr lang="en-US" sz="2400" dirty="0">
                <a:latin typeface="Arial Narrow" pitchFamily="34" charset="0"/>
              </a:rPr>
              <a:t>Its medial wall is formed by </a:t>
            </a:r>
            <a:r>
              <a:rPr lang="en-US" sz="2400" dirty="0" err="1">
                <a:solidFill>
                  <a:srgbClr val="0000FF"/>
                </a:solidFill>
                <a:latin typeface="Arial Narrow" pitchFamily="34" charset="0"/>
              </a:rPr>
              <a:t>columella</a:t>
            </a:r>
            <a:r>
              <a:rPr lang="en-US" sz="2400" dirty="0">
                <a:solidFill>
                  <a:srgbClr val="0000FF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9" name="Picture 2" descr="C:\Users\HP\Pictures\9781626230927_c016_f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120081" y="990600"/>
            <a:ext cx="4871519" cy="2674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191000" y="2971800"/>
            <a:ext cx="4572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0878"/>
            <a:ext cx="9144000" cy="300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191000" y="2590800"/>
            <a:ext cx="4572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Nasal Cavity Proper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61722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Boundaries-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Roof.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Floor.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Medial wall (Nasal Septum).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Lateral wall.</a:t>
            </a:r>
          </a:p>
        </p:txBody>
      </p:sp>
      <p:pic>
        <p:nvPicPr>
          <p:cNvPr id="13314" name="Picture 2" descr="C:\Users\HP\Pictures\070517_0552_NasalCavity10.p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8600" y="875795"/>
            <a:ext cx="4620323" cy="5250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0" y="3276600"/>
            <a:ext cx="7620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Lateral Wall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685800"/>
            <a:ext cx="8382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Roof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5181600"/>
            <a:ext cx="6858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Floor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7200" y="2286000"/>
            <a:ext cx="9144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Nasal Septum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86C5A9-D005-4006-A265-7791C67EE8DC}"/>
              </a:ext>
            </a:extLst>
          </p:cNvPr>
          <p:cNvCxnSpPr>
            <a:cxnSpLocks/>
          </p:cNvCxnSpPr>
          <p:nvPr/>
        </p:nvCxnSpPr>
        <p:spPr>
          <a:xfrm>
            <a:off x="7239000" y="2438400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86C5A9-D005-4006-A265-7791C67EE8DC}"/>
              </a:ext>
            </a:extLst>
          </p:cNvPr>
          <p:cNvCxnSpPr>
            <a:cxnSpLocks/>
          </p:cNvCxnSpPr>
          <p:nvPr/>
        </p:nvCxnSpPr>
        <p:spPr>
          <a:xfrm>
            <a:off x="8077200" y="3048000"/>
            <a:ext cx="3810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86C5A9-D005-4006-A265-7791C67EE8DC}"/>
              </a:ext>
            </a:extLst>
          </p:cNvPr>
          <p:cNvCxnSpPr>
            <a:cxnSpLocks/>
          </p:cNvCxnSpPr>
          <p:nvPr/>
        </p:nvCxnSpPr>
        <p:spPr>
          <a:xfrm rot="5400000">
            <a:off x="6934200" y="4953000"/>
            <a:ext cx="6096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86C5A9-D005-4006-A265-7791C67EE8D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334000" y="1447800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Roof of Nasal Cavity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533400"/>
            <a:ext cx="4495800" cy="6324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Arial Narrow" pitchFamily="34" charset="0"/>
              </a:rPr>
              <a:t>Divided into 3 parts: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Anterior 1/3</a:t>
            </a:r>
            <a:r>
              <a:rPr lang="en-US" baseline="30000" dirty="0">
                <a:latin typeface="Arial Narrow" pitchFamily="34" charset="0"/>
              </a:rPr>
              <a:t>rd</a:t>
            </a:r>
            <a:r>
              <a:rPr lang="en-US" dirty="0">
                <a:latin typeface="Arial Narrow" pitchFamily="34" charset="0"/>
              </a:rPr>
              <a:t> .</a:t>
            </a:r>
          </a:p>
          <a:p>
            <a:r>
              <a:rPr lang="en-US" dirty="0">
                <a:latin typeface="Arial Narrow" pitchFamily="34" charset="0"/>
              </a:rPr>
              <a:t>Middle 1/3</a:t>
            </a:r>
            <a:r>
              <a:rPr lang="en-US" baseline="30000" dirty="0">
                <a:latin typeface="Arial Narrow" pitchFamily="34" charset="0"/>
              </a:rPr>
              <a:t>rd</a:t>
            </a:r>
            <a:r>
              <a:rPr lang="en-US" dirty="0">
                <a:latin typeface="Arial Narrow" pitchFamily="34" charset="0"/>
              </a:rPr>
              <a:t> .</a:t>
            </a:r>
          </a:p>
          <a:p>
            <a:r>
              <a:rPr lang="en-US" dirty="0">
                <a:latin typeface="Arial Narrow" pitchFamily="34" charset="0"/>
              </a:rPr>
              <a:t>Posterior 1/3</a:t>
            </a:r>
            <a:r>
              <a:rPr lang="en-US" baseline="30000" dirty="0">
                <a:latin typeface="Arial Narrow" pitchFamily="34" charset="0"/>
              </a:rPr>
              <a:t>rd</a:t>
            </a:r>
            <a:r>
              <a:rPr lang="en-US" dirty="0">
                <a:latin typeface="Arial Narrow" pitchFamily="34" charset="0"/>
              </a:rPr>
              <a:t> .</a:t>
            </a:r>
          </a:p>
          <a:p>
            <a:pPr>
              <a:buNone/>
            </a:pPr>
            <a:endParaRPr lang="en-US" dirty="0">
              <a:latin typeface="Arial Narrow" pitchFamily="34" charset="0"/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Anterior 1/3</a:t>
            </a:r>
            <a:r>
              <a:rPr lang="en-US" b="1" baseline="30000" dirty="0">
                <a:solidFill>
                  <a:srgbClr val="C00000"/>
                </a:solidFill>
                <a:latin typeface="Arial Narrow" pitchFamily="34" charset="0"/>
              </a:rPr>
              <a:t>rd</a:t>
            </a: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 –</a:t>
            </a:r>
          </a:p>
          <a:p>
            <a:r>
              <a:rPr lang="en-US" dirty="0">
                <a:latin typeface="Arial Narrow" pitchFamily="34" charset="0"/>
              </a:rPr>
              <a:t>Slopes downwards and forwards.</a:t>
            </a:r>
          </a:p>
          <a:p>
            <a:pPr>
              <a:buNone/>
            </a:pPr>
            <a:endParaRPr lang="en-US" dirty="0">
              <a:latin typeface="Arial Narrow" pitchFamily="34" charset="0"/>
            </a:endParaRP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Formed by:</a:t>
            </a:r>
          </a:p>
          <a:p>
            <a:r>
              <a:rPr lang="en-US" dirty="0">
                <a:latin typeface="Arial Narrow" pitchFamily="34" charset="0"/>
              </a:rPr>
              <a:t>Nasal spine of Frontal bone.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Nasal bone.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Junction of </a:t>
            </a:r>
            <a:r>
              <a:rPr lang="en-US" dirty="0" err="1">
                <a:latin typeface="Arial Narrow" pitchFamily="34" charset="0"/>
              </a:rPr>
              <a:t>Septal</a:t>
            </a:r>
            <a:r>
              <a:rPr lang="en-US" dirty="0">
                <a:latin typeface="Arial Narrow" pitchFamily="34" charset="0"/>
              </a:rPr>
              <a:t> and Lateral cartilages</a:t>
            </a:r>
          </a:p>
        </p:txBody>
      </p:sp>
      <p:pic>
        <p:nvPicPr>
          <p:cNvPr id="6" name="Picture 2" descr="C:\Users\HP\Pictures\nose-and-paranasal-sinuses-26-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660" t="15576" b="11544"/>
          <a:stretch>
            <a:fillRect/>
          </a:stretch>
        </p:blipFill>
        <p:spPr bwMode="auto">
          <a:xfrm>
            <a:off x="3957145" y="2109216"/>
            <a:ext cx="5034455" cy="2919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791200" y="2133600"/>
            <a:ext cx="1729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Arial Narrow" pitchFamily="34" charset="0"/>
              </a:rPr>
              <a:t>Nasal spine of Frontal bone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3800" y="2667000"/>
            <a:ext cx="824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Arial Narrow" pitchFamily="34" charset="0"/>
              </a:rPr>
              <a:t>Nasal bone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29600" y="3124200"/>
            <a:ext cx="114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 Narrow" pitchFamily="34" charset="0"/>
              </a:rPr>
              <a:t>Junction of </a:t>
            </a:r>
          </a:p>
          <a:p>
            <a:r>
              <a:rPr lang="en-US" sz="1100" dirty="0" err="1">
                <a:latin typeface="Arial Narrow" pitchFamily="34" charset="0"/>
              </a:rPr>
              <a:t>Septal</a:t>
            </a:r>
            <a:r>
              <a:rPr lang="en-US" sz="1100" dirty="0">
                <a:latin typeface="Arial Narrow" pitchFamily="34" charset="0"/>
              </a:rPr>
              <a:t> and  </a:t>
            </a:r>
          </a:p>
          <a:p>
            <a:r>
              <a:rPr lang="en-US" sz="1100" dirty="0">
                <a:latin typeface="Arial Narrow" pitchFamily="34" charset="0"/>
              </a:rPr>
              <a:t>Lateral </a:t>
            </a:r>
          </a:p>
          <a:p>
            <a:r>
              <a:rPr lang="en-US" sz="1100" dirty="0">
                <a:latin typeface="Arial Narrow" pitchFamily="34" charset="0"/>
              </a:rPr>
              <a:t> cartilages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86C5A9-D005-4006-A265-7791C67EE8D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81800" y="2667000"/>
            <a:ext cx="6096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86C5A9-D005-4006-A265-7791C67EE8DC}"/>
              </a:ext>
            </a:extLst>
          </p:cNvPr>
          <p:cNvCxnSpPr>
            <a:cxnSpLocks/>
          </p:cNvCxnSpPr>
          <p:nvPr/>
        </p:nvCxnSpPr>
        <p:spPr>
          <a:xfrm flipV="1">
            <a:off x="7315200" y="2819400"/>
            <a:ext cx="3048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86C5A9-D005-4006-A265-7791C67EE8DC}"/>
              </a:ext>
            </a:extLst>
          </p:cNvPr>
          <p:cNvCxnSpPr>
            <a:cxnSpLocks/>
          </p:cNvCxnSpPr>
          <p:nvPr/>
        </p:nvCxnSpPr>
        <p:spPr>
          <a:xfrm>
            <a:off x="7848600" y="3429000"/>
            <a:ext cx="457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Roof of Nasal Cavity </a:t>
            </a:r>
            <a:r>
              <a:rPr lang="en-US" sz="3600" b="1" dirty="0" err="1">
                <a:latin typeface="Arial Narrow" pitchFamily="34" charset="0"/>
              </a:rPr>
              <a:t>contd</a:t>
            </a:r>
            <a:r>
              <a:rPr lang="en-US" sz="3600" b="1" dirty="0">
                <a:latin typeface="Arial Narrow" pitchFamily="34" charset="0"/>
              </a:rPr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9144000" cy="5364163"/>
          </a:xfrm>
        </p:spPr>
        <p:txBody>
          <a:bodyPr/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Middle 1/3</a:t>
            </a:r>
            <a:r>
              <a:rPr lang="en-US" sz="2000" b="1" baseline="30000" dirty="0">
                <a:solidFill>
                  <a:srgbClr val="C00000"/>
                </a:solidFill>
                <a:latin typeface="Arial Narrow" pitchFamily="34" charset="0"/>
              </a:rPr>
              <a:t>rd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–</a:t>
            </a:r>
          </a:p>
          <a:p>
            <a:r>
              <a:rPr lang="en-US" sz="2000" dirty="0">
                <a:latin typeface="Arial Narrow" pitchFamily="34" charset="0"/>
              </a:rPr>
              <a:t>Horizontal.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Formed by:</a:t>
            </a:r>
          </a:p>
          <a:p>
            <a:r>
              <a:rPr lang="en-US" sz="2000" dirty="0" err="1">
                <a:latin typeface="Arial Narrow" pitchFamily="34" charset="0"/>
              </a:rPr>
              <a:t>Cribriform</a:t>
            </a:r>
            <a:r>
              <a:rPr lang="en-US" sz="2000" dirty="0">
                <a:latin typeface="Arial Narrow" pitchFamily="34" charset="0"/>
              </a:rPr>
              <a:t> plate of </a:t>
            </a:r>
            <a:r>
              <a:rPr lang="en-US" sz="2000" dirty="0" err="1">
                <a:latin typeface="Arial Narrow" pitchFamily="34" charset="0"/>
              </a:rPr>
              <a:t>Ethmoid</a:t>
            </a:r>
            <a:r>
              <a:rPr lang="en-US" sz="2000" dirty="0">
                <a:latin typeface="Arial Narrow" pitchFamily="34" charset="0"/>
              </a:rPr>
              <a:t> bone.</a:t>
            </a:r>
          </a:p>
          <a:p>
            <a:r>
              <a:rPr lang="en-US" sz="2000" dirty="0">
                <a:latin typeface="Arial Narrow" pitchFamily="34" charset="0"/>
              </a:rPr>
              <a:t>Through the </a:t>
            </a:r>
            <a:r>
              <a:rPr lang="en-US" sz="2000" dirty="0" err="1">
                <a:latin typeface="Arial Narrow" pitchFamily="34" charset="0"/>
              </a:rPr>
              <a:t>cribriform</a:t>
            </a:r>
            <a:r>
              <a:rPr lang="en-US" sz="2000" dirty="0">
                <a:latin typeface="Arial Narrow" pitchFamily="34" charset="0"/>
              </a:rPr>
              <a:t> plate, </a:t>
            </a:r>
            <a:r>
              <a:rPr lang="en-US" sz="2000" dirty="0">
                <a:solidFill>
                  <a:srgbClr val="FF0066"/>
                </a:solidFill>
                <a:latin typeface="Arial Narrow" pitchFamily="34" charset="0"/>
              </a:rPr>
              <a:t>olfactory nerves </a:t>
            </a:r>
            <a:r>
              <a:rPr lang="en-US" sz="2000" dirty="0">
                <a:latin typeface="Arial Narrow" pitchFamily="34" charset="0"/>
              </a:rPr>
              <a:t>enter the cranial cavity.</a:t>
            </a:r>
          </a:p>
          <a:p>
            <a:endParaRPr lang="en-US" sz="2000" dirty="0">
              <a:latin typeface="Arial Narrow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C:\Users\HP\Pictures\nose-and-paranasal-sinuses-26-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660" t="15576" b="11544"/>
          <a:stretch>
            <a:fillRect/>
          </a:stretch>
        </p:blipFill>
        <p:spPr bwMode="auto">
          <a:xfrm>
            <a:off x="1143000" y="2743200"/>
            <a:ext cx="6781800" cy="3933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86C5A9-D005-4006-A265-7791C67EE8D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14700" y="3238500"/>
            <a:ext cx="14478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86C5A9-D005-4006-A265-7791C67EE8D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94906" y="3238500"/>
            <a:ext cx="14485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898</Words>
  <Application>Microsoft Office PowerPoint</Application>
  <PresentationFormat>On-screen Show (4:3)</PresentationFormat>
  <Paragraphs>247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Wingdings</vt:lpstr>
      <vt:lpstr>Office Theme</vt:lpstr>
      <vt:lpstr>Nasal Cavity-I</vt:lpstr>
      <vt:lpstr>Lesson Plan</vt:lpstr>
      <vt:lpstr>Introduction</vt:lpstr>
      <vt:lpstr>PowerPoint Presentation</vt:lpstr>
      <vt:lpstr>Parts of Nasal Cavity</vt:lpstr>
      <vt:lpstr>Vestibule</vt:lpstr>
      <vt:lpstr>Nasal Cavity Proper</vt:lpstr>
      <vt:lpstr>Roof of Nasal Cavity</vt:lpstr>
      <vt:lpstr>Roof of Nasal Cavity contd…</vt:lpstr>
      <vt:lpstr>Roof of Nasal Cavity contd…</vt:lpstr>
      <vt:lpstr>Floor of Nasal Cavity</vt:lpstr>
      <vt:lpstr>Nasal Septum</vt:lpstr>
      <vt:lpstr>Introduction</vt:lpstr>
      <vt:lpstr>Parts of Nasal Septum</vt:lpstr>
      <vt:lpstr>Cartilaginous Part </vt:lpstr>
      <vt:lpstr>Cartilaginous Part contd… </vt:lpstr>
      <vt:lpstr>PowerPoint Presentation</vt:lpstr>
      <vt:lpstr>Membranous Part</vt:lpstr>
      <vt:lpstr>Arterial Supply of Nasal Septum</vt:lpstr>
      <vt:lpstr>Little’s Area</vt:lpstr>
      <vt:lpstr>PowerPoint Presentation</vt:lpstr>
      <vt:lpstr>PowerPoint Presentation</vt:lpstr>
      <vt:lpstr>Venous Drainage of Nasal Septum</vt:lpstr>
      <vt:lpstr>Nerve Supply of Nasal Septum</vt:lpstr>
      <vt:lpstr>Lymphatic Drainage of Nasal Septum</vt:lpstr>
      <vt:lpstr>Applied Aspects</vt:lpstr>
      <vt:lpstr>Applied Aspects contd…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Nasal Septum</dc:title>
  <dc:creator>HP</dc:creator>
  <cp:lastModifiedBy>Yash nehra</cp:lastModifiedBy>
  <cp:revision>181</cp:revision>
  <dcterms:created xsi:type="dcterms:W3CDTF">2020-06-03T07:23:41Z</dcterms:created>
  <dcterms:modified xsi:type="dcterms:W3CDTF">2020-06-09T08:48:52Z</dcterms:modified>
</cp:coreProperties>
</file>