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616" r:id="rId2"/>
    <p:sldId id="617" r:id="rId3"/>
    <p:sldId id="618" r:id="rId4"/>
    <p:sldId id="619" r:id="rId5"/>
    <p:sldId id="620" r:id="rId6"/>
    <p:sldId id="621" r:id="rId7"/>
    <p:sldId id="622" r:id="rId8"/>
    <p:sldId id="623" r:id="rId9"/>
    <p:sldId id="624" r:id="rId10"/>
    <p:sldId id="626" r:id="rId11"/>
    <p:sldId id="625" r:id="rId12"/>
    <p:sldId id="630" r:id="rId13"/>
    <p:sldId id="627" r:id="rId14"/>
    <p:sldId id="628" r:id="rId15"/>
    <p:sldId id="629" r:id="rId16"/>
    <p:sldId id="661" r:id="rId17"/>
    <p:sldId id="632" r:id="rId18"/>
    <p:sldId id="633" r:id="rId19"/>
    <p:sldId id="634" r:id="rId20"/>
    <p:sldId id="635" r:id="rId21"/>
    <p:sldId id="636" r:id="rId22"/>
    <p:sldId id="637" r:id="rId23"/>
    <p:sldId id="638" r:id="rId24"/>
    <p:sldId id="639" r:id="rId25"/>
    <p:sldId id="640" r:id="rId26"/>
    <p:sldId id="641" r:id="rId27"/>
    <p:sldId id="642" r:id="rId28"/>
    <p:sldId id="643" r:id="rId29"/>
    <p:sldId id="644" r:id="rId30"/>
    <p:sldId id="658" r:id="rId31"/>
    <p:sldId id="647" r:id="rId32"/>
    <p:sldId id="648" r:id="rId33"/>
    <p:sldId id="649" r:id="rId34"/>
    <p:sldId id="650" r:id="rId35"/>
    <p:sldId id="651" r:id="rId36"/>
    <p:sldId id="652" r:id="rId37"/>
    <p:sldId id="653" r:id="rId38"/>
    <p:sldId id="654" r:id="rId39"/>
    <p:sldId id="600" r:id="rId40"/>
    <p:sldId id="604" r:id="rId41"/>
    <p:sldId id="605" r:id="rId42"/>
    <p:sldId id="659" r:id="rId43"/>
    <p:sldId id="660" r:id="rId44"/>
    <p:sldId id="608" r:id="rId45"/>
    <p:sldId id="609" r:id="rId46"/>
    <p:sldId id="610" r:id="rId47"/>
    <p:sldId id="611" r:id="rId48"/>
    <p:sldId id="612" r:id="rId49"/>
    <p:sldId id="613" r:id="rId50"/>
    <p:sldId id="614" r:id="rId51"/>
    <p:sldId id="615" r:id="rId52"/>
    <p:sldId id="655" r:id="rId53"/>
    <p:sldId id="656" r:id="rId54"/>
    <p:sldId id="65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723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3352E-8621-D745-9887-5D6EEE1E15BA}" type="datetimeFigureOut">
              <a:rPr lang="en-US" smtClean="0"/>
              <a:pPr/>
              <a:t>15/03/2017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63282-6F65-8146-97BD-2CF6D06FA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23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15/03/2017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15/03/2017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15/03/2017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15/03/2017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15/03/2017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15/03/2017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15/03/2017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15/03/2017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15/03/2017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15/03/2017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15/03/2017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15/03/2017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pPr/>
              <a:t>15/03/2017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abetic_nephropathy" TargetMode="External"/><Relationship Id="rId2" Type="http://schemas.openxmlformats.org/officeDocument/2006/relationships/hyperlink" Target="https://en.wikipedia.org/wiki/Priscilla_White_(physician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schemic_heart_disease" TargetMode="External"/><Relationship Id="rId5" Type="http://schemas.openxmlformats.org/officeDocument/2006/relationships/hyperlink" Target="https://en.wikipedia.org/wiki/Nephropathy" TargetMode="External"/><Relationship Id="rId4" Type="http://schemas.openxmlformats.org/officeDocument/2006/relationships/hyperlink" Target="https://en.wikipedia.org/wiki/Retinopathy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8299" y="2548291"/>
            <a:ext cx="6517646" cy="1323833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MY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Gestational </a:t>
            </a:r>
            <a:br>
              <a:rPr lang="en-MY" altLang="en-US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MY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Diabetes Mellitus – </a:t>
            </a:r>
            <a:br>
              <a:rPr lang="en-MY" altLang="en-US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MY" altLang="en-US" sz="2400" b="1" dirty="0" smtClean="0">
                <a:solidFill>
                  <a:schemeClr val="accent6">
                    <a:lumMod val="75000"/>
                  </a:schemeClr>
                </a:solidFill>
              </a:rPr>
              <a:t>One Disease Two Lives at Stake</a:t>
            </a:r>
            <a:endParaRPr lang="en-MY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228299" y="4653136"/>
            <a:ext cx="6741994" cy="122396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altLang="zh-CN" b="1" dirty="0" smtClean="0">
                <a:solidFill>
                  <a:srgbClr val="002060"/>
                </a:solidFill>
              </a:rPr>
              <a:t>Dr. VK </a:t>
            </a:r>
            <a:r>
              <a:rPr lang="en-US" altLang="zh-CN" b="1" dirty="0" err="1" smtClean="0">
                <a:solidFill>
                  <a:srgbClr val="002060"/>
                </a:solidFill>
              </a:rPr>
              <a:t>Srivastava</a:t>
            </a:r>
            <a:endParaRPr lang="en-US" altLang="zh-CN" b="1" dirty="0" smtClean="0">
              <a:solidFill>
                <a:srgbClr val="002060"/>
              </a:solidFill>
            </a:endParaRPr>
          </a:p>
          <a:p>
            <a:pPr algn="r"/>
            <a:r>
              <a:rPr lang="en-US" altLang="zh-CN" sz="1300" dirty="0" smtClean="0">
                <a:solidFill>
                  <a:srgbClr val="002060"/>
                </a:solidFill>
              </a:rPr>
              <a:t>MD, DPH, </a:t>
            </a:r>
            <a:r>
              <a:rPr lang="en-US" altLang="zh-CN" sz="1300" dirty="0" err="1" smtClean="0">
                <a:solidFill>
                  <a:srgbClr val="002060"/>
                </a:solidFill>
              </a:rPr>
              <a:t>MSc</a:t>
            </a:r>
            <a:r>
              <a:rPr lang="en-US" altLang="zh-CN" sz="1300" dirty="0" smtClean="0">
                <a:solidFill>
                  <a:srgbClr val="002060"/>
                </a:solidFill>
              </a:rPr>
              <a:t> Comm. Med. (London), FAMS, FIPSM, FIPHA, </a:t>
            </a:r>
            <a:r>
              <a:rPr lang="en-US" altLang="zh-CN" sz="1300" dirty="0" smtClean="0">
                <a:solidFill>
                  <a:srgbClr val="002060"/>
                </a:solidFill>
              </a:rPr>
              <a:t>FSMS</a:t>
            </a:r>
          </a:p>
          <a:p>
            <a:pPr algn="r"/>
            <a:r>
              <a:rPr lang="en-US" altLang="zh-CN" sz="1600" b="1" dirty="0" smtClean="0">
                <a:solidFill>
                  <a:srgbClr val="002060"/>
                </a:solidFill>
              </a:rPr>
              <a:t>Secretary, International Epidemiological Association &amp;</a:t>
            </a:r>
          </a:p>
          <a:p>
            <a:pPr algn="r"/>
            <a:r>
              <a:rPr lang="en-US" altLang="zh-CN" b="1" dirty="0" smtClean="0">
                <a:solidFill>
                  <a:srgbClr val="002060"/>
                </a:solidFill>
              </a:rPr>
              <a:t>  Prof</a:t>
            </a:r>
            <a:r>
              <a:rPr lang="en-US" altLang="zh-CN" b="1" dirty="0" smtClean="0">
                <a:solidFill>
                  <a:srgbClr val="002060"/>
                </a:solidFill>
              </a:rPr>
              <a:t>. &amp; </a:t>
            </a:r>
            <a:r>
              <a:rPr lang="en-US" altLang="zh-CN" b="1" dirty="0" smtClean="0">
                <a:solidFill>
                  <a:srgbClr val="002060"/>
                </a:solidFill>
              </a:rPr>
              <a:t>Head, Department  </a:t>
            </a:r>
            <a:r>
              <a:rPr lang="en-US" altLang="zh-CN" b="1" dirty="0" smtClean="0">
                <a:solidFill>
                  <a:srgbClr val="002060"/>
                </a:solidFill>
              </a:rPr>
              <a:t>of Community </a:t>
            </a:r>
            <a:r>
              <a:rPr lang="en-US" altLang="zh-CN" b="1" dirty="0" smtClean="0">
                <a:solidFill>
                  <a:srgbClr val="002060"/>
                </a:solidFill>
              </a:rPr>
              <a:t>Medicine,</a:t>
            </a:r>
          </a:p>
          <a:p>
            <a:pPr algn="r"/>
            <a:r>
              <a:rPr lang="en-US" altLang="zh-CN" b="1" dirty="0" smtClean="0">
                <a:solidFill>
                  <a:srgbClr val="002060"/>
                </a:solidFill>
              </a:rPr>
              <a:t>Hind </a:t>
            </a:r>
            <a:r>
              <a:rPr lang="en-US" altLang="zh-CN" b="1" dirty="0" smtClean="0">
                <a:solidFill>
                  <a:srgbClr val="002060"/>
                </a:solidFill>
              </a:rPr>
              <a:t>Institute of Medical Sciences, </a:t>
            </a:r>
            <a:r>
              <a:rPr lang="en-US" altLang="zh-CN" b="1" dirty="0" err="1" smtClean="0">
                <a:solidFill>
                  <a:srgbClr val="002060"/>
                </a:solidFill>
              </a:rPr>
              <a:t>Lucknow</a:t>
            </a:r>
            <a:r>
              <a:rPr lang="en-US" altLang="zh-CN" b="1" dirty="0" smtClean="0">
                <a:solidFill>
                  <a:srgbClr val="002060"/>
                </a:solidFill>
              </a:rPr>
              <a:t> </a:t>
            </a:r>
            <a:r>
              <a:rPr lang="en-US" altLang="zh-CN" b="1" dirty="0" smtClean="0">
                <a:solidFill>
                  <a:srgbClr val="002060"/>
                </a:solidFill>
              </a:rPr>
              <a:t>Metro.</a:t>
            </a:r>
            <a:endParaRPr lang="en-US" altLang="zh-CN" b="1" dirty="0" smtClean="0">
              <a:solidFill>
                <a:srgbClr val="002060"/>
              </a:solidFill>
            </a:endParaRPr>
          </a:p>
        </p:txBody>
      </p:sp>
      <p:pic>
        <p:nvPicPr>
          <p:cNvPr id="406530" name="Picture 2" descr="C:\Users\Administrator\Desktop\image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1946" y="813270"/>
            <a:ext cx="3505200" cy="23969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73400" y="193675"/>
            <a:ext cx="2290763" cy="646331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MY" altLang="en-US" dirty="0">
                <a:solidFill>
                  <a:srgbClr val="0070C0"/>
                </a:solidFill>
              </a:rPr>
              <a:t>Maternal </a:t>
            </a:r>
            <a:r>
              <a:rPr lang="en-MY" altLang="en-US" dirty="0" smtClean="0">
                <a:solidFill>
                  <a:srgbClr val="0070C0"/>
                </a:solidFill>
              </a:rPr>
              <a:t>Hyperglycaemia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03550" y="1160463"/>
            <a:ext cx="2290763" cy="668337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MY" altLang="en-US" dirty="0" smtClean="0">
                <a:solidFill>
                  <a:srgbClr val="0070C0"/>
                </a:solidFill>
              </a:rPr>
              <a:t>Foetal </a:t>
            </a:r>
            <a:r>
              <a:rPr lang="en-MY" altLang="en-US" dirty="0">
                <a:solidFill>
                  <a:srgbClr val="0070C0"/>
                </a:solidFill>
              </a:rPr>
              <a:t>hyperglycaemia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03550" y="2193925"/>
            <a:ext cx="2290763" cy="66675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MY" altLang="en-US" dirty="0" smtClean="0">
                <a:solidFill>
                  <a:srgbClr val="0070C0"/>
                </a:solidFill>
              </a:rPr>
              <a:t>Foetal </a:t>
            </a:r>
            <a:r>
              <a:rPr lang="en-MY" altLang="en-US" dirty="0">
                <a:solidFill>
                  <a:srgbClr val="0070C0"/>
                </a:solidFill>
              </a:rPr>
              <a:t>osmotic </a:t>
            </a:r>
            <a:r>
              <a:rPr lang="en-MY" altLang="en-US" dirty="0" err="1">
                <a:solidFill>
                  <a:srgbClr val="0070C0"/>
                </a:solidFill>
              </a:rPr>
              <a:t>diuresis</a:t>
            </a:r>
            <a:endParaRPr lang="en-MY" altLang="en-US" dirty="0">
              <a:solidFill>
                <a:srgbClr val="0070C0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073400" y="4005263"/>
            <a:ext cx="2290763" cy="393700"/>
          </a:xfrm>
          <a:prstGeom prst="rect">
            <a:avLst/>
          </a:prstGeom>
          <a:solidFill>
            <a:srgbClr val="FF6600"/>
          </a:solidFill>
          <a:ln w="2857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MY" altLang="en-US"/>
              <a:t>Polyhydramnios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073400" y="3198813"/>
            <a:ext cx="2290763" cy="369332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MY" altLang="en-US" dirty="0" err="1">
                <a:solidFill>
                  <a:srgbClr val="0070C0"/>
                </a:solidFill>
              </a:rPr>
              <a:t>Polyhydramnios</a:t>
            </a:r>
            <a:endParaRPr lang="en-MY" altLang="en-US" dirty="0">
              <a:solidFill>
                <a:srgbClr val="0070C0"/>
              </a:solidFill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040438" y="3525838"/>
            <a:ext cx="2292350" cy="393700"/>
          </a:xfrm>
          <a:prstGeom prst="rect">
            <a:avLst/>
          </a:prstGeom>
          <a:solidFill>
            <a:srgbClr val="FF0000"/>
          </a:solidFill>
          <a:ln w="2857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MY" altLang="en-US">
                <a:solidFill>
                  <a:schemeClr val="bg1"/>
                </a:solidFill>
              </a:rPr>
              <a:t>Fetal macrosomia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040438" y="1160463"/>
            <a:ext cx="2292350" cy="668337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MY" altLang="en-US" dirty="0" smtClean="0">
                <a:solidFill>
                  <a:srgbClr val="0070C0"/>
                </a:solidFill>
              </a:rPr>
              <a:t>Foetal </a:t>
            </a:r>
            <a:r>
              <a:rPr lang="en-MY" altLang="en-US" dirty="0" err="1">
                <a:solidFill>
                  <a:srgbClr val="0070C0"/>
                </a:solidFill>
              </a:rPr>
              <a:t>hyperinsulinaemia</a:t>
            </a:r>
            <a:endParaRPr lang="en-MY" altLang="en-US" dirty="0">
              <a:solidFill>
                <a:srgbClr val="0070C0"/>
              </a:solidFill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040438" y="2133600"/>
            <a:ext cx="2292350" cy="646331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MY" altLang="en-US" dirty="0" smtClean="0">
                <a:solidFill>
                  <a:srgbClr val="0070C0"/>
                </a:solidFill>
              </a:rPr>
              <a:t>Foetal </a:t>
            </a:r>
            <a:r>
              <a:rPr lang="en-MY" altLang="en-US" dirty="0">
                <a:solidFill>
                  <a:srgbClr val="0070C0"/>
                </a:solidFill>
              </a:rPr>
              <a:t>hypoglycaemia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040438" y="2781300"/>
            <a:ext cx="2292350" cy="369332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MY" altLang="en-US" dirty="0">
                <a:solidFill>
                  <a:srgbClr val="0070C0"/>
                </a:solidFill>
              </a:rPr>
              <a:t>Increased IGF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069013" y="4645025"/>
            <a:ext cx="2290762" cy="668338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MY" altLang="en-US" dirty="0">
                <a:solidFill>
                  <a:srgbClr val="0070C0"/>
                </a:solidFill>
              </a:rPr>
              <a:t>Obstructed labour</a:t>
            </a:r>
          </a:p>
          <a:p>
            <a:pPr algn="ctr"/>
            <a:r>
              <a:rPr lang="en-MY" altLang="en-US" dirty="0">
                <a:solidFill>
                  <a:srgbClr val="0070C0"/>
                </a:solidFill>
              </a:rPr>
              <a:t>Shoulder </a:t>
            </a:r>
            <a:r>
              <a:rPr lang="en-MY" altLang="en-US" dirty="0" err="1">
                <a:solidFill>
                  <a:srgbClr val="0070C0"/>
                </a:solidFill>
              </a:rPr>
              <a:t>Dystocia</a:t>
            </a:r>
            <a:endParaRPr lang="en-MY" altLang="en-US" dirty="0">
              <a:solidFill>
                <a:srgbClr val="0070C0"/>
              </a:solidFill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137275" y="5786438"/>
            <a:ext cx="2292350" cy="668337"/>
          </a:xfrm>
          <a:prstGeom prst="rect">
            <a:avLst/>
          </a:prstGeom>
          <a:solidFill>
            <a:srgbClr val="9999FF"/>
          </a:solidFill>
          <a:ln w="2857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MY" altLang="en-US" dirty="0" err="1"/>
              <a:t>Erb's</a:t>
            </a:r>
            <a:r>
              <a:rPr lang="en-MY" altLang="en-US" dirty="0"/>
              <a:t> </a:t>
            </a:r>
            <a:r>
              <a:rPr lang="en-MY" altLang="en-US" dirty="0" smtClean="0"/>
              <a:t>Palsy</a:t>
            </a:r>
            <a:r>
              <a:rPr lang="en-MY" altLang="en-US" dirty="0"/>
              <a:t>/ </a:t>
            </a:r>
            <a:r>
              <a:rPr lang="en-MY" altLang="en-US" dirty="0" smtClean="0"/>
              <a:t>       Birth </a:t>
            </a:r>
            <a:r>
              <a:rPr lang="en-MY" altLang="en-US" dirty="0"/>
              <a:t>Asphyxia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95288" y="1206500"/>
            <a:ext cx="2292350" cy="668338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MY" altLang="en-US" dirty="0">
                <a:solidFill>
                  <a:srgbClr val="0070C0"/>
                </a:solidFill>
              </a:rPr>
              <a:t>Decreased </a:t>
            </a:r>
            <a:r>
              <a:rPr lang="en-MY" altLang="en-US" dirty="0" err="1">
                <a:solidFill>
                  <a:srgbClr val="0070C0"/>
                </a:solidFill>
              </a:rPr>
              <a:t>cortisol</a:t>
            </a:r>
            <a:r>
              <a:rPr lang="en-MY" altLang="en-US" dirty="0">
                <a:solidFill>
                  <a:srgbClr val="0070C0"/>
                </a:solidFill>
              </a:rPr>
              <a:t> production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95288" y="3457575"/>
            <a:ext cx="2292350" cy="666750"/>
          </a:xfrm>
          <a:prstGeom prst="rect">
            <a:avLst/>
          </a:prstGeom>
          <a:solidFill>
            <a:srgbClr val="00FF99"/>
          </a:solidFill>
          <a:ln w="2857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MY" altLang="en-US"/>
              <a:t>Respiratory distress syndrome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68300" y="2249488"/>
            <a:ext cx="2290763" cy="92333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MY" altLang="en-US" dirty="0">
                <a:solidFill>
                  <a:srgbClr val="0070C0"/>
                </a:solidFill>
              </a:rPr>
              <a:t>D</a:t>
            </a:r>
            <a:r>
              <a:rPr lang="en-MY" altLang="en-US" dirty="0" smtClean="0">
                <a:solidFill>
                  <a:srgbClr val="0070C0"/>
                </a:solidFill>
              </a:rPr>
              <a:t>ecreased </a:t>
            </a:r>
            <a:r>
              <a:rPr lang="en-MY" altLang="en-US" dirty="0">
                <a:solidFill>
                  <a:srgbClr val="0070C0"/>
                </a:solidFill>
              </a:rPr>
              <a:t>surfactant synthesis in lung</a:t>
            </a: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4213225" y="833438"/>
            <a:ext cx="0" cy="327025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4156075" y="1847850"/>
            <a:ext cx="1588" cy="327025"/>
          </a:xfrm>
          <a:prstGeom prst="line">
            <a:avLst/>
          </a:prstGeom>
          <a:noFill/>
          <a:ln w="9525" cap="flat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4170363" y="2916238"/>
            <a:ext cx="1587" cy="327025"/>
          </a:xfrm>
          <a:prstGeom prst="line">
            <a:avLst/>
          </a:prstGeom>
          <a:noFill/>
          <a:ln w="9525" cap="flat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4184650" y="3592513"/>
            <a:ext cx="0" cy="327025"/>
          </a:xfrm>
          <a:prstGeom prst="line">
            <a:avLst/>
          </a:prstGeom>
          <a:noFill/>
          <a:ln w="9525" cap="flat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7224713" y="1843088"/>
            <a:ext cx="1587" cy="327025"/>
          </a:xfrm>
          <a:prstGeom prst="line">
            <a:avLst/>
          </a:prstGeom>
          <a:noFill/>
          <a:ln w="9525" cap="flat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7224713" y="2495550"/>
            <a:ext cx="1587" cy="327025"/>
          </a:xfrm>
          <a:prstGeom prst="line">
            <a:avLst/>
          </a:prstGeom>
          <a:noFill/>
          <a:ln w="9525" cap="flat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7183438" y="3130550"/>
            <a:ext cx="0" cy="327025"/>
          </a:xfrm>
          <a:prstGeom prst="line">
            <a:avLst/>
          </a:prstGeom>
          <a:noFill/>
          <a:ln w="9525" cap="flat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H="1">
            <a:off x="7183438" y="4006850"/>
            <a:ext cx="1587" cy="638175"/>
          </a:xfrm>
          <a:prstGeom prst="line">
            <a:avLst/>
          </a:prstGeom>
          <a:noFill/>
          <a:ln w="9525" cap="flat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1547813" y="3190875"/>
            <a:ext cx="1587" cy="327025"/>
          </a:xfrm>
          <a:prstGeom prst="line">
            <a:avLst/>
          </a:prstGeom>
          <a:noFill/>
          <a:ln w="9525" cap="flat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 flipH="1">
            <a:off x="7178674" y="5148263"/>
            <a:ext cx="1588" cy="638175"/>
          </a:xfrm>
          <a:prstGeom prst="line">
            <a:avLst/>
          </a:prstGeom>
          <a:noFill/>
          <a:ln w="9525" cap="flat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>
            <a:off x="1603375" y="1844675"/>
            <a:ext cx="1588" cy="327025"/>
          </a:xfrm>
          <a:prstGeom prst="line">
            <a:avLst/>
          </a:prstGeom>
          <a:noFill/>
          <a:ln w="9525" cap="flat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>
            <a:off x="5294313" y="1557338"/>
            <a:ext cx="746125" cy="0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 flipH="1">
            <a:off x="2687638" y="1557338"/>
            <a:ext cx="315912" cy="1587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5288" y="333375"/>
            <a:ext cx="8677275" cy="6382385"/>
            <a:chOff x="0" y="0"/>
            <a:chExt cx="13665" cy="10050"/>
          </a:xfrm>
        </p:grpSpPr>
        <p:sp>
          <p:nvSpPr>
            <p:cNvPr id="12291" name="Text Box 3"/>
            <p:cNvSpPr txBox="1">
              <a:spLocks noChangeArrowheads="1"/>
            </p:cNvSpPr>
            <p:nvPr/>
          </p:nvSpPr>
          <p:spPr bwMode="auto">
            <a:xfrm>
              <a:off x="0" y="240"/>
              <a:ext cx="4297" cy="1008"/>
            </a:xfrm>
            <a:prstGeom prst="rect">
              <a:avLst/>
            </a:prstGeom>
            <a:solidFill>
              <a:srgbClr val="FFFF00"/>
            </a:solidFill>
            <a:ln w="28575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MY" altLang="en-US" b="1" dirty="0">
                  <a:solidFill>
                    <a:srgbClr val="0070C0"/>
                  </a:solidFill>
                </a:rPr>
                <a:t>Hyperglycaemia in </a:t>
              </a:r>
              <a:r>
                <a:rPr lang="en-MY" altLang="en-US" b="1" dirty="0" smtClean="0">
                  <a:solidFill>
                    <a:srgbClr val="0070C0"/>
                  </a:solidFill>
                </a:rPr>
                <a:t>    1st </a:t>
              </a:r>
              <a:r>
                <a:rPr lang="en-MY" altLang="en-US" b="1" dirty="0">
                  <a:solidFill>
                    <a:srgbClr val="0070C0"/>
                  </a:solidFill>
                </a:rPr>
                <a:t>trimester</a:t>
              </a:r>
            </a:p>
          </p:txBody>
        </p:sp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42" y="1750"/>
              <a:ext cx="4300" cy="1028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MY" altLang="en-US" b="1" dirty="0">
                  <a:solidFill>
                    <a:srgbClr val="0070C0"/>
                  </a:solidFill>
                </a:rPr>
                <a:t>Impaired organogenesis</a:t>
              </a:r>
            </a:p>
          </p:txBody>
        </p:sp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152" y="3438"/>
              <a:ext cx="4298" cy="1027"/>
            </a:xfrm>
            <a:prstGeom prst="rect">
              <a:avLst/>
            </a:prstGeom>
            <a:solidFill>
              <a:srgbClr val="FF3399"/>
            </a:solidFill>
            <a:ln w="28575" cap="flat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MY" altLang="en-US" b="1" dirty="0">
                  <a:solidFill>
                    <a:schemeClr val="bg1"/>
                  </a:solidFill>
                </a:rPr>
                <a:t>Congenital abnormalities</a:t>
              </a:r>
            </a:p>
          </p:txBody>
        </p:sp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5270" y="0"/>
              <a:ext cx="4540" cy="921"/>
            </a:xfrm>
            <a:prstGeom prst="rect">
              <a:avLst/>
            </a:prstGeom>
            <a:solidFill>
              <a:srgbClr val="FFFF00"/>
            </a:solidFill>
            <a:ln w="28575" cap="flat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MY" altLang="en-US" sz="1600" b="1" dirty="0">
                  <a:solidFill>
                    <a:srgbClr val="0070C0"/>
                  </a:solidFill>
                </a:rPr>
                <a:t>Chronic maternal </a:t>
              </a:r>
              <a:r>
                <a:rPr lang="en-MY" altLang="en-US" sz="1600" b="1" dirty="0" smtClean="0">
                  <a:solidFill>
                    <a:srgbClr val="0070C0"/>
                  </a:solidFill>
                </a:rPr>
                <a:t>hyperglycaemia</a:t>
              </a:r>
              <a:endParaRPr lang="en-MY" alt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5510" y="2515"/>
              <a:ext cx="4297" cy="1028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MY" altLang="en-US" b="1" dirty="0" smtClean="0">
                  <a:solidFill>
                    <a:srgbClr val="0070C0"/>
                  </a:solidFill>
                </a:rPr>
                <a:t>Foetal                    hyper-</a:t>
              </a:r>
              <a:r>
                <a:rPr lang="en-MY" altLang="en-US" b="1" dirty="0" err="1" smtClean="0">
                  <a:solidFill>
                    <a:srgbClr val="0070C0"/>
                  </a:solidFill>
                </a:rPr>
                <a:t>insulinemia</a:t>
              </a:r>
              <a:endParaRPr lang="en-MY" alt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5487" y="1400"/>
              <a:ext cx="4300" cy="595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MY" altLang="en-US" b="1" dirty="0" smtClean="0">
                  <a:solidFill>
                    <a:srgbClr val="0070C0"/>
                  </a:solidFill>
                </a:rPr>
                <a:t>Foetal </a:t>
              </a:r>
              <a:r>
                <a:rPr lang="en-MY" altLang="en-US" b="1" dirty="0">
                  <a:solidFill>
                    <a:srgbClr val="0070C0"/>
                  </a:solidFill>
                </a:rPr>
                <a:t>hyperglycaemia</a:t>
              </a:r>
              <a:endParaRPr lang="en-MY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5445" y="3860"/>
              <a:ext cx="4297" cy="1028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MY" altLang="en-US" b="1" dirty="0">
                  <a:solidFill>
                    <a:srgbClr val="0070C0"/>
                  </a:solidFill>
                </a:rPr>
                <a:t>Increased </a:t>
              </a:r>
              <a:r>
                <a:rPr lang="en-MY" altLang="en-US" b="1" dirty="0" smtClean="0">
                  <a:solidFill>
                    <a:srgbClr val="0070C0"/>
                  </a:solidFill>
                </a:rPr>
                <a:t>foetal </a:t>
              </a:r>
              <a:r>
                <a:rPr lang="en-MY" altLang="en-US" b="1" dirty="0">
                  <a:solidFill>
                    <a:srgbClr val="0070C0"/>
                  </a:solidFill>
                </a:rPr>
                <a:t>oxygen demand</a:t>
              </a:r>
              <a:endParaRPr lang="en-MY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10547" y="240"/>
              <a:ext cx="3033" cy="3620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MY" altLang="en-US" b="1" dirty="0" err="1">
                  <a:solidFill>
                    <a:srgbClr val="0070C0"/>
                  </a:solidFill>
                </a:rPr>
                <a:t>Glycosylated</a:t>
              </a:r>
              <a:r>
                <a:rPr lang="en-MY" altLang="en-US" b="1" dirty="0">
                  <a:solidFill>
                    <a:srgbClr val="0070C0"/>
                  </a:solidFill>
                </a:rPr>
                <a:t> </a:t>
              </a:r>
              <a:r>
                <a:rPr lang="en-MY" altLang="en-US" b="1" dirty="0" err="1">
                  <a:solidFill>
                    <a:srgbClr val="0070C0"/>
                  </a:solidFill>
                </a:rPr>
                <a:t>Hb</a:t>
              </a:r>
              <a:r>
                <a:rPr lang="en-MY" altLang="en-US" b="1" dirty="0">
                  <a:solidFill>
                    <a:srgbClr val="0070C0"/>
                  </a:solidFill>
                </a:rPr>
                <a:t> carries less oxygen molecule and O</a:t>
              </a:r>
              <a:r>
                <a:rPr lang="en-MY" altLang="en-US" sz="1400" b="1" dirty="0">
                  <a:solidFill>
                    <a:srgbClr val="0070C0"/>
                  </a:solidFill>
                </a:rPr>
                <a:t>2</a:t>
              </a:r>
              <a:r>
                <a:rPr lang="en-MY" altLang="en-US" b="1" dirty="0">
                  <a:solidFill>
                    <a:srgbClr val="0070C0"/>
                  </a:solidFill>
                </a:rPr>
                <a:t> binds more avidly and releases O</a:t>
              </a:r>
              <a:r>
                <a:rPr lang="en-MY" altLang="en-US" sz="1400" b="1" dirty="0">
                  <a:solidFill>
                    <a:srgbClr val="0070C0"/>
                  </a:solidFill>
                </a:rPr>
                <a:t>2 </a:t>
              </a:r>
              <a:r>
                <a:rPr lang="en-MY" altLang="en-US" b="1" dirty="0">
                  <a:solidFill>
                    <a:srgbClr val="0070C0"/>
                  </a:solidFill>
                </a:rPr>
                <a:t>less </a:t>
              </a:r>
              <a:endParaRPr lang="en-MY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5445" y="5155"/>
              <a:ext cx="4297" cy="1030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MY" altLang="en-US" b="1" dirty="0">
                  <a:solidFill>
                    <a:srgbClr val="0070C0"/>
                  </a:solidFill>
                </a:rPr>
                <a:t>Decreased Oxygen tension </a:t>
              </a:r>
              <a:r>
                <a:rPr lang="en-MY" altLang="en-US" b="1" dirty="0" smtClean="0">
                  <a:solidFill>
                    <a:srgbClr val="0070C0"/>
                  </a:solidFill>
                </a:rPr>
                <a:t>(hypoxemia)</a:t>
              </a:r>
              <a:endParaRPr lang="en-MY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5445" y="6555"/>
              <a:ext cx="4297" cy="1030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MY" altLang="en-US" b="1" dirty="0">
                  <a:solidFill>
                    <a:srgbClr val="0070C0"/>
                  </a:solidFill>
                </a:rPr>
                <a:t>Increase in anaerobic metabolism</a:t>
              </a:r>
              <a:endParaRPr lang="en-MY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2301" name="Text Box 13"/>
            <p:cNvSpPr txBox="1">
              <a:spLocks noChangeArrowheads="1"/>
            </p:cNvSpPr>
            <p:nvPr/>
          </p:nvSpPr>
          <p:spPr bwMode="auto">
            <a:xfrm>
              <a:off x="5445" y="8098"/>
              <a:ext cx="4297" cy="1027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MY" altLang="en-US" b="1" dirty="0">
                  <a:solidFill>
                    <a:srgbClr val="0070C0"/>
                  </a:solidFill>
                </a:rPr>
                <a:t>I</a:t>
              </a:r>
              <a:r>
                <a:rPr lang="en-MY" altLang="en-US" b="1" dirty="0" smtClean="0">
                  <a:solidFill>
                    <a:srgbClr val="0070C0"/>
                  </a:solidFill>
                </a:rPr>
                <a:t>ncreased </a:t>
              </a:r>
              <a:r>
                <a:rPr lang="en-MY" altLang="en-US" b="1" dirty="0">
                  <a:solidFill>
                    <a:srgbClr val="0070C0"/>
                  </a:solidFill>
                </a:rPr>
                <a:t>lactate and </a:t>
              </a:r>
              <a:r>
                <a:rPr lang="en-MY" altLang="en-US" b="1" dirty="0" smtClean="0">
                  <a:solidFill>
                    <a:srgbClr val="0070C0"/>
                  </a:solidFill>
                </a:rPr>
                <a:t>academia</a:t>
              </a:r>
              <a:endParaRPr lang="en-MY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2302" name="Text Box 14"/>
            <p:cNvSpPr txBox="1">
              <a:spLocks noChangeArrowheads="1"/>
            </p:cNvSpPr>
            <p:nvPr/>
          </p:nvSpPr>
          <p:spPr bwMode="auto">
            <a:xfrm>
              <a:off x="5270" y="9453"/>
              <a:ext cx="4297" cy="597"/>
            </a:xfrm>
            <a:prstGeom prst="rect">
              <a:avLst/>
            </a:prstGeom>
            <a:solidFill>
              <a:srgbClr val="990033"/>
            </a:solidFill>
            <a:ln w="28575" cap="flat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MY" altLang="en-US" b="1" dirty="0">
                  <a:solidFill>
                    <a:schemeClr val="bg1"/>
                  </a:solidFill>
                </a:rPr>
                <a:t>Abortion/ IUD</a:t>
              </a:r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>
              <a:off x="7597" y="835"/>
              <a:ext cx="3" cy="565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7642" y="1995"/>
              <a:ext cx="0" cy="563"/>
            </a:xfrm>
            <a:prstGeom prst="line">
              <a:avLst/>
            </a:prstGeom>
            <a:noFill/>
            <a:ln w="28575" cap="flat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>
              <a:off x="7620" y="3438"/>
              <a:ext cx="2" cy="562"/>
            </a:xfrm>
            <a:prstGeom prst="line">
              <a:avLst/>
            </a:prstGeom>
            <a:noFill/>
            <a:ln w="28575" cap="flat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2306" name="Line 18"/>
            <p:cNvSpPr>
              <a:spLocks noChangeShapeType="1"/>
            </p:cNvSpPr>
            <p:nvPr/>
          </p:nvSpPr>
          <p:spPr bwMode="auto">
            <a:xfrm>
              <a:off x="7642" y="4815"/>
              <a:ext cx="0" cy="563"/>
            </a:xfrm>
            <a:prstGeom prst="line">
              <a:avLst/>
            </a:prstGeom>
            <a:noFill/>
            <a:ln w="28575" cap="flat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>
              <a:off x="7555" y="6148"/>
              <a:ext cx="0" cy="562"/>
            </a:xfrm>
            <a:prstGeom prst="line">
              <a:avLst/>
            </a:prstGeom>
            <a:noFill/>
            <a:ln w="28575" cap="flat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2308" name="Line 20"/>
            <p:cNvSpPr>
              <a:spLocks noChangeShapeType="1"/>
            </p:cNvSpPr>
            <p:nvPr/>
          </p:nvSpPr>
          <p:spPr bwMode="auto">
            <a:xfrm>
              <a:off x="7532" y="7635"/>
              <a:ext cx="0" cy="563"/>
            </a:xfrm>
            <a:prstGeom prst="line">
              <a:avLst/>
            </a:prstGeom>
            <a:noFill/>
            <a:ln w="28575" cap="flat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2309" name="Line 21"/>
            <p:cNvSpPr>
              <a:spLocks noChangeShapeType="1"/>
            </p:cNvSpPr>
            <p:nvPr/>
          </p:nvSpPr>
          <p:spPr bwMode="auto">
            <a:xfrm>
              <a:off x="7555" y="9055"/>
              <a:ext cx="0" cy="563"/>
            </a:xfrm>
            <a:prstGeom prst="line">
              <a:avLst/>
            </a:prstGeom>
            <a:noFill/>
            <a:ln w="28575" cap="flat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2310" name="Line 22"/>
            <p:cNvSpPr>
              <a:spLocks noChangeShapeType="1"/>
            </p:cNvSpPr>
            <p:nvPr/>
          </p:nvSpPr>
          <p:spPr bwMode="auto">
            <a:xfrm>
              <a:off x="2197" y="1208"/>
              <a:ext cx="3" cy="562"/>
            </a:xfrm>
            <a:prstGeom prst="line">
              <a:avLst/>
            </a:prstGeom>
            <a:noFill/>
            <a:ln w="28575" cap="flat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2311" name="Line 23"/>
            <p:cNvSpPr>
              <a:spLocks noChangeShapeType="1"/>
            </p:cNvSpPr>
            <p:nvPr/>
          </p:nvSpPr>
          <p:spPr bwMode="auto">
            <a:xfrm>
              <a:off x="2175" y="2875"/>
              <a:ext cx="0" cy="563"/>
            </a:xfrm>
            <a:prstGeom prst="line">
              <a:avLst/>
            </a:prstGeom>
            <a:noFill/>
            <a:ln w="28575" cap="flat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2312" name="Line 24"/>
            <p:cNvSpPr>
              <a:spLocks noChangeShapeType="1"/>
            </p:cNvSpPr>
            <p:nvPr/>
          </p:nvSpPr>
          <p:spPr bwMode="auto">
            <a:xfrm>
              <a:off x="9807" y="835"/>
              <a:ext cx="740" cy="3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2313" name="Text Box 25"/>
            <p:cNvSpPr txBox="1">
              <a:spLocks noChangeArrowheads="1"/>
            </p:cNvSpPr>
            <p:nvPr/>
          </p:nvSpPr>
          <p:spPr bwMode="auto">
            <a:xfrm>
              <a:off x="10547" y="5155"/>
              <a:ext cx="3118" cy="1030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MY" altLang="en-US" b="1" dirty="0">
                  <a:solidFill>
                    <a:srgbClr val="0070C0"/>
                  </a:solidFill>
                </a:rPr>
                <a:t>Increased </a:t>
              </a:r>
              <a:r>
                <a:rPr lang="en-MY" altLang="en-US" b="1" dirty="0" err="1">
                  <a:solidFill>
                    <a:srgbClr val="0070C0"/>
                  </a:solidFill>
                </a:rPr>
                <a:t>erythropoiesis</a:t>
              </a:r>
              <a:endParaRPr lang="en-MY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2314" name="Text Box 26"/>
            <p:cNvSpPr txBox="1">
              <a:spLocks noChangeArrowheads="1"/>
            </p:cNvSpPr>
            <p:nvPr/>
          </p:nvSpPr>
          <p:spPr bwMode="auto">
            <a:xfrm>
              <a:off x="10547" y="6730"/>
              <a:ext cx="3118" cy="933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MY" altLang="en-US" sz="1600" b="1" dirty="0" err="1">
                  <a:solidFill>
                    <a:srgbClr val="0070C0"/>
                  </a:solidFill>
                </a:rPr>
                <a:t>Polcythaemia</a:t>
              </a:r>
              <a:r>
                <a:rPr lang="en-MY" altLang="en-US" sz="1600" b="1" dirty="0">
                  <a:solidFill>
                    <a:srgbClr val="0070C0"/>
                  </a:solidFill>
                </a:rPr>
                <a:t> and </a:t>
              </a:r>
              <a:r>
                <a:rPr lang="en-MY" altLang="en-US" sz="1600" b="1" dirty="0" smtClean="0">
                  <a:solidFill>
                    <a:srgbClr val="0070C0"/>
                  </a:solidFill>
                </a:rPr>
                <a:t>hyper viscosity</a:t>
              </a:r>
              <a:endParaRPr lang="en-MY" altLang="en-US" sz="1600" dirty="0">
                <a:solidFill>
                  <a:srgbClr val="0070C0"/>
                </a:solidFill>
              </a:endParaRPr>
            </a:p>
          </p:txBody>
        </p:sp>
        <p:sp>
          <p:nvSpPr>
            <p:cNvPr id="12315" name="Text Box 27"/>
            <p:cNvSpPr txBox="1">
              <a:spLocks noChangeArrowheads="1"/>
            </p:cNvSpPr>
            <p:nvPr/>
          </p:nvSpPr>
          <p:spPr bwMode="auto">
            <a:xfrm>
              <a:off x="10167" y="8540"/>
              <a:ext cx="3413" cy="1309"/>
            </a:xfrm>
            <a:prstGeom prst="rect">
              <a:avLst/>
            </a:prstGeom>
            <a:solidFill>
              <a:schemeClr val="accent6"/>
            </a:solidFill>
            <a:ln w="28575" cap="flat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MY" alt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RBC breakdown and </a:t>
              </a:r>
              <a:r>
                <a:rPr lang="en-MY" altLang="en-US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Neonatal hyper-</a:t>
              </a:r>
              <a:r>
                <a:rPr lang="en-MY" altLang="en-US" sz="16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bilirubinem</a:t>
              </a:r>
              <a:r>
                <a:rPr lang="en-MY" altLang="en-US" sz="1600" b="1" dirty="0" err="1" smtClean="0">
                  <a:solidFill>
                    <a:schemeClr val="bg1"/>
                  </a:solidFill>
                </a:rPr>
                <a:t>ia</a:t>
              </a:r>
              <a:endParaRPr lang="en-MY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>
              <a:off x="9787" y="5670"/>
              <a:ext cx="760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2317" name="Line 29"/>
            <p:cNvSpPr>
              <a:spLocks noChangeShapeType="1"/>
            </p:cNvSpPr>
            <p:nvPr/>
          </p:nvSpPr>
          <p:spPr bwMode="auto">
            <a:xfrm>
              <a:off x="12135" y="6185"/>
              <a:ext cx="0" cy="545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12318" name="Line 30"/>
            <p:cNvSpPr>
              <a:spLocks noChangeShapeType="1"/>
            </p:cNvSpPr>
            <p:nvPr/>
          </p:nvSpPr>
          <p:spPr bwMode="auto">
            <a:xfrm>
              <a:off x="12135" y="7663"/>
              <a:ext cx="0" cy="877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07576"/>
            <a:ext cx="8042276" cy="929654"/>
          </a:xfrm>
        </p:spPr>
        <p:txBody>
          <a:bodyPr>
            <a:normAutofit/>
          </a:bodyPr>
          <a:lstStyle/>
          <a:p>
            <a:pPr algn="ctr"/>
            <a:r>
              <a:rPr lang="en-MY" altLang="en-US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GDM: Risk </a:t>
            </a:r>
            <a:r>
              <a:rPr lang="en-MY" altLang="en-US" sz="3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Factors</a:t>
            </a:r>
            <a:endParaRPr lang="en-US" altLang="en-US" sz="3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70000"/>
            <a:ext cx="4038600" cy="4679280"/>
          </a:xfrm>
          <a:solidFill>
            <a:srgbClr val="99FF66"/>
          </a:solidFill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en-MY" altLang="en-US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MY" alt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Age </a:t>
            </a:r>
            <a:r>
              <a:rPr lang="en-MY" alt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&gt;25years</a:t>
            </a:r>
          </a:p>
          <a:p>
            <a:pPr>
              <a:lnSpc>
                <a:spcPct val="80000"/>
              </a:lnSpc>
            </a:pPr>
            <a:r>
              <a:rPr lang="en-MY" alt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BMI &gt;25kg/m</a:t>
            </a:r>
            <a:r>
              <a:rPr lang="en-MY" alt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Times New Roman" pitchFamily="18" charset="0"/>
              </a:rPr>
              <a:t>²</a:t>
            </a:r>
          </a:p>
          <a:p>
            <a:pPr>
              <a:lnSpc>
                <a:spcPct val="80000"/>
              </a:lnSpc>
            </a:pPr>
            <a:r>
              <a:rPr lang="en-MY" alt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Times New Roman" pitchFamily="18" charset="0"/>
              </a:rPr>
              <a:t>Increased weight gain during pregnancy</a:t>
            </a:r>
          </a:p>
          <a:p>
            <a:pPr>
              <a:lnSpc>
                <a:spcPct val="80000"/>
              </a:lnSpc>
            </a:pPr>
            <a:r>
              <a:rPr lang="en-MY" alt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Times New Roman" pitchFamily="18" charset="0"/>
              </a:rPr>
              <a:t>Previous history of large for gestational age infants</a:t>
            </a:r>
          </a:p>
          <a:p>
            <a:pPr>
              <a:lnSpc>
                <a:spcPct val="80000"/>
              </a:lnSpc>
            </a:pPr>
            <a:r>
              <a:rPr lang="en-MY" alt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Times New Roman" pitchFamily="18" charset="0"/>
              </a:rPr>
              <a:t>History of GDM during previous pregnancies</a:t>
            </a:r>
          </a:p>
          <a:p>
            <a:pPr>
              <a:lnSpc>
                <a:spcPct val="80000"/>
              </a:lnSpc>
            </a:pPr>
            <a:r>
              <a:rPr lang="en-MY" alt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Times New Roman" pitchFamily="18" charset="0"/>
              </a:rPr>
              <a:t>previous stillbirth with pancreatic islet hyperplasia on autopsy</a:t>
            </a:r>
          </a:p>
          <a:p>
            <a:pPr>
              <a:lnSpc>
                <a:spcPct val="80000"/>
              </a:lnSpc>
            </a:pPr>
            <a:r>
              <a:rPr lang="en-MY" alt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Times New Roman" pitchFamily="18" charset="0"/>
              </a:rPr>
              <a:t>Ethnic group ( East Asian, Pacific Island ancestry)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4038600" cy="4648200"/>
          </a:xfrm>
          <a:solidFill>
            <a:srgbClr val="FFC000"/>
          </a:solidFill>
        </p:spPr>
        <p:txBody>
          <a:bodyPr/>
          <a:lstStyle/>
          <a:p>
            <a:endParaRPr lang="en-MY" altLang="en-US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MY" alt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Elevated </a:t>
            </a:r>
            <a:r>
              <a:rPr lang="en-MY" alt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fasting or random blood glucose levels during pregnancy</a:t>
            </a:r>
          </a:p>
          <a:p>
            <a:r>
              <a:rPr lang="en-MY" alt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Family history of diabetes in first degree relatives</a:t>
            </a:r>
          </a:p>
          <a:p>
            <a:r>
              <a:rPr lang="en-MY" alt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History of metabolic X syndrome</a:t>
            </a:r>
          </a:p>
          <a:p>
            <a:r>
              <a:rPr lang="en-MY" alt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History of type I or type II Diabetes Mellitus</a:t>
            </a:r>
          </a:p>
          <a:p>
            <a:r>
              <a:rPr lang="en-MY" alt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Unexplained </a:t>
            </a:r>
            <a:r>
              <a:rPr lang="en-MY" altLang="en-US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fetal</a:t>
            </a:r>
            <a:r>
              <a:rPr lang="en-MY" alt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loss</a:t>
            </a:r>
            <a:endParaRPr lang="en-US" alt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ctr"/>
            <a:r>
              <a:rPr lang="en-MY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GDM: Maternal Complications</a:t>
            </a:r>
            <a:endParaRPr lang="en-IN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310185"/>
            <a:ext cx="4537881" cy="4927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During Pregnancy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MY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Abortion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MY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Preterm labour (due to infection or </a:t>
            </a:r>
            <a:r>
              <a:rPr kumimoji="0" lang="en-MY" alt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polyhydramnios</a:t>
            </a:r>
            <a:r>
              <a:rPr kumimoji="0" lang="en-MY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MY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Pre-</a:t>
            </a:r>
            <a:r>
              <a:rPr kumimoji="0" lang="en-MY" alt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eclampsia</a:t>
            </a:r>
            <a:endParaRPr kumimoji="0" lang="en-MY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MY" alt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Polyhydramnios</a:t>
            </a:r>
            <a:endParaRPr kumimoji="0" lang="en-MY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MY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Maternal distress due to oversized </a:t>
            </a:r>
            <a:r>
              <a:rPr kumimoji="0" lang="en-MY" alt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fetus</a:t>
            </a:r>
            <a:r>
              <a:rPr kumimoji="0" lang="en-MY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MY" alt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polydramnios</a:t>
            </a:r>
            <a:endParaRPr kumimoji="0" lang="en-MY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MY" alt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Microangiopathy</a:t>
            </a:r>
            <a:r>
              <a:rPr kumimoji="0" lang="en-MY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MY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Nephropathy, retinopathy, neuropathy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MY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 vessel disease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MY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Coronary artery disease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MY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Thromboembolic</a:t>
            </a:r>
            <a:r>
              <a:rPr kumimoji="0" lang="en-MY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disease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MY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MY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Hypo and hyperglycaemia</a:t>
            </a:r>
            <a:endParaRPr kumimoji="0" lang="en-MY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353050" y="1310185"/>
            <a:ext cx="3409950" cy="2622872"/>
          </a:xfrm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altLang="en-US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During labour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MY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Prolonged labour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MY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Shoulder </a:t>
            </a:r>
            <a:r>
              <a:rPr kumimoji="0" lang="en-MY" alt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dystocia</a:t>
            </a:r>
            <a:endParaRPr kumimoji="0" lang="en-MY" alt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MY" alt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Perineal</a:t>
            </a:r>
            <a:r>
              <a:rPr kumimoji="0" lang="en-MY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injuries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MY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MY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Operative interference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MY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Increased risk of Caesarean delivery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MY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364163" y="4221089"/>
            <a:ext cx="3409950" cy="2016224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MY" altLang="en-US" sz="18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alt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Puerperium</a:t>
            </a:r>
            <a:endParaRPr kumimoji="0" lang="en-MY" altLang="en-US" sz="24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MY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Puerperal sepsis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MY" alt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Lactational</a:t>
            </a:r>
            <a:r>
              <a:rPr kumimoji="0" lang="en-MY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failure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MY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MY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13" y="190153"/>
            <a:ext cx="8229600" cy="790575"/>
          </a:xfrm>
        </p:spPr>
        <p:txBody>
          <a:bodyPr/>
          <a:lstStyle/>
          <a:p>
            <a:pPr algn="ctr"/>
            <a:r>
              <a:rPr lang="en-MY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GDM: Foetal </a:t>
            </a:r>
            <a:r>
              <a:rPr lang="en-MY" altLang="en-US" sz="3200" b="1" dirty="0">
                <a:solidFill>
                  <a:schemeClr val="accent6">
                    <a:lumMod val="75000"/>
                  </a:schemeClr>
                </a:solidFill>
              </a:rPr>
              <a:t>Complications</a:t>
            </a:r>
            <a:endParaRPr lang="en-US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270000"/>
            <a:ext cx="3840480" cy="5111328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MY" altLang="en-US" b="1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MY" altLang="en-US" b="1" dirty="0" smtClean="0">
                <a:solidFill>
                  <a:srgbClr val="002060"/>
                </a:solidFill>
              </a:rPr>
              <a:t>1st </a:t>
            </a:r>
            <a:r>
              <a:rPr lang="en-MY" altLang="en-US" b="1" dirty="0">
                <a:solidFill>
                  <a:srgbClr val="002060"/>
                </a:solidFill>
              </a:rPr>
              <a:t>T</a:t>
            </a:r>
            <a:r>
              <a:rPr lang="en-MY" altLang="en-US" b="1" dirty="0" smtClean="0">
                <a:solidFill>
                  <a:srgbClr val="002060"/>
                </a:solidFill>
              </a:rPr>
              <a:t>rimester</a:t>
            </a:r>
            <a:endParaRPr lang="en-MY" altLang="en-US" b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MY" altLang="en-US" dirty="0" smtClean="0">
                <a:solidFill>
                  <a:srgbClr val="002060"/>
                </a:solidFill>
              </a:rPr>
              <a:t>    Congenital abnormalities</a:t>
            </a:r>
          </a:p>
          <a:p>
            <a:pPr lvl="1">
              <a:lnSpc>
                <a:spcPct val="150000"/>
              </a:lnSpc>
            </a:pPr>
            <a:r>
              <a:rPr lang="en-MY" altLang="en-US" dirty="0" smtClean="0">
                <a:solidFill>
                  <a:srgbClr val="002060"/>
                </a:solidFill>
              </a:rPr>
              <a:t>Cardiac </a:t>
            </a:r>
            <a:r>
              <a:rPr lang="en-MY" altLang="en-US" dirty="0">
                <a:solidFill>
                  <a:srgbClr val="002060"/>
                </a:solidFill>
              </a:rPr>
              <a:t>: ASD, VSD</a:t>
            </a:r>
          </a:p>
          <a:p>
            <a:pPr lvl="1">
              <a:lnSpc>
                <a:spcPct val="150000"/>
              </a:lnSpc>
            </a:pPr>
            <a:r>
              <a:rPr lang="en-MY" altLang="en-US" dirty="0">
                <a:solidFill>
                  <a:srgbClr val="002060"/>
                </a:solidFill>
              </a:rPr>
              <a:t>NTD</a:t>
            </a:r>
          </a:p>
          <a:p>
            <a:pPr lvl="1">
              <a:lnSpc>
                <a:spcPct val="150000"/>
              </a:lnSpc>
            </a:pPr>
            <a:r>
              <a:rPr lang="en-MY" altLang="en-US" dirty="0">
                <a:solidFill>
                  <a:srgbClr val="002060"/>
                </a:solidFill>
              </a:rPr>
              <a:t>Sacral agenesis/ CRS</a:t>
            </a:r>
          </a:p>
          <a:p>
            <a:pPr lvl="1">
              <a:lnSpc>
                <a:spcPct val="150000"/>
              </a:lnSpc>
            </a:pPr>
            <a:r>
              <a:rPr lang="en-MY" altLang="en-US" dirty="0">
                <a:solidFill>
                  <a:srgbClr val="002060"/>
                </a:solidFill>
              </a:rPr>
              <a:t>PCKD</a:t>
            </a:r>
          </a:p>
          <a:p>
            <a:pPr lvl="1">
              <a:lnSpc>
                <a:spcPct val="150000"/>
              </a:lnSpc>
            </a:pPr>
            <a:r>
              <a:rPr lang="en-MY" altLang="en-US" dirty="0">
                <a:solidFill>
                  <a:srgbClr val="002060"/>
                </a:solidFill>
              </a:rPr>
              <a:t>Renal agenesis</a:t>
            </a:r>
          </a:p>
          <a:p>
            <a:pPr lvl="1">
              <a:lnSpc>
                <a:spcPct val="150000"/>
              </a:lnSpc>
            </a:pPr>
            <a:r>
              <a:rPr lang="en-MY" altLang="en-US" dirty="0">
                <a:solidFill>
                  <a:srgbClr val="002060"/>
                </a:solidFill>
              </a:rPr>
              <a:t>Duodenal </a:t>
            </a:r>
            <a:r>
              <a:rPr lang="en-MY" altLang="en-US" dirty="0" err="1">
                <a:solidFill>
                  <a:srgbClr val="002060"/>
                </a:solidFill>
              </a:rPr>
              <a:t>atresia</a:t>
            </a:r>
            <a:endParaRPr lang="en-MY" altLang="en-US" dirty="0">
              <a:solidFill>
                <a:srgbClr val="00206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MY" altLang="en-US" dirty="0" err="1" smtClean="0">
                <a:solidFill>
                  <a:srgbClr val="002060"/>
                </a:solidFill>
              </a:rPr>
              <a:t>Tracheo-esophageal</a:t>
            </a:r>
            <a:r>
              <a:rPr lang="en-MY" altLang="en-US" dirty="0" smtClean="0">
                <a:solidFill>
                  <a:srgbClr val="002060"/>
                </a:solidFill>
              </a:rPr>
              <a:t> </a:t>
            </a:r>
            <a:r>
              <a:rPr lang="en-MY" altLang="en-US" dirty="0">
                <a:solidFill>
                  <a:srgbClr val="002060"/>
                </a:solidFill>
              </a:rPr>
              <a:t>fistula</a:t>
            </a:r>
            <a:r>
              <a:rPr lang="en-MY" altLang="en-US" b="1" dirty="0">
                <a:solidFill>
                  <a:srgbClr val="002060"/>
                </a:solidFill>
              </a:rPr>
              <a:t>	</a:t>
            </a:r>
          </a:p>
          <a:p>
            <a:pPr>
              <a:lnSpc>
                <a:spcPct val="80000"/>
              </a:lnSpc>
            </a:pPr>
            <a:endParaRPr lang="en-US" alt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14948" y="1270000"/>
            <a:ext cx="3706765" cy="5111328"/>
          </a:xfrm>
          <a:solidFill>
            <a:srgbClr val="99FF66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en-MY" altLang="en-US" b="1" dirty="0" smtClean="0">
              <a:solidFill>
                <a:srgbClr val="0070C0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MY" altLang="en-US" sz="2000" b="1" dirty="0" smtClean="0">
                <a:solidFill>
                  <a:srgbClr val="002060"/>
                </a:solidFill>
              </a:rPr>
              <a:t>2nd Trimester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MY" altLang="en-US" b="1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MY" altLang="en-US" dirty="0" err="1">
                <a:solidFill>
                  <a:srgbClr val="002060"/>
                </a:solidFill>
              </a:rPr>
              <a:t>Macrosomia</a:t>
            </a:r>
            <a:endParaRPr lang="en-MY" altLang="en-US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endParaRPr lang="en-US" altLang="en-US" b="1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MY" altLang="en-US" b="1" dirty="0" smtClean="0">
                <a:solidFill>
                  <a:srgbClr val="002060"/>
                </a:solidFill>
              </a:rPr>
              <a:t>During delivery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MY" altLang="en-US" b="1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MY" altLang="en-US" dirty="0">
                <a:solidFill>
                  <a:srgbClr val="002060"/>
                </a:solidFill>
              </a:rPr>
              <a:t>Birth asphyxia</a:t>
            </a:r>
          </a:p>
          <a:p>
            <a:pPr lvl="1">
              <a:lnSpc>
                <a:spcPct val="80000"/>
              </a:lnSpc>
            </a:pPr>
            <a:r>
              <a:rPr lang="en-MY" altLang="en-US" dirty="0">
                <a:solidFill>
                  <a:srgbClr val="002060"/>
                </a:solidFill>
              </a:rPr>
              <a:t>Shoulder </a:t>
            </a:r>
            <a:r>
              <a:rPr lang="en-MY" altLang="en-US" dirty="0" err="1">
                <a:solidFill>
                  <a:srgbClr val="002060"/>
                </a:solidFill>
              </a:rPr>
              <a:t>dystocia</a:t>
            </a:r>
            <a:endParaRPr lang="en-MY" altLang="en-US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endParaRPr lang="en-MY" altLang="en-US" b="1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MY" altLang="en-US" b="1" dirty="0">
                <a:solidFill>
                  <a:srgbClr val="002060"/>
                </a:solidFill>
              </a:rPr>
              <a:t>After </a:t>
            </a:r>
            <a:r>
              <a:rPr lang="en-MY" altLang="en-US" b="1" dirty="0" smtClean="0">
                <a:solidFill>
                  <a:srgbClr val="002060"/>
                </a:solidFill>
              </a:rPr>
              <a:t>delivery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MY" altLang="en-US" b="1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MY" altLang="en-US" dirty="0">
                <a:solidFill>
                  <a:srgbClr val="002060"/>
                </a:solidFill>
              </a:rPr>
              <a:t>RDS</a:t>
            </a:r>
          </a:p>
          <a:p>
            <a:pPr lvl="1">
              <a:lnSpc>
                <a:spcPct val="80000"/>
              </a:lnSpc>
            </a:pPr>
            <a:r>
              <a:rPr lang="en-MY" altLang="en-US" dirty="0">
                <a:solidFill>
                  <a:srgbClr val="002060"/>
                </a:solidFill>
              </a:rPr>
              <a:t>Hypoglycaemia</a:t>
            </a:r>
          </a:p>
          <a:p>
            <a:pPr lvl="1">
              <a:lnSpc>
                <a:spcPct val="80000"/>
              </a:lnSpc>
            </a:pPr>
            <a:r>
              <a:rPr lang="en-MY" altLang="en-US" dirty="0" err="1">
                <a:solidFill>
                  <a:srgbClr val="002060"/>
                </a:solidFill>
              </a:rPr>
              <a:t>Polycythaemia</a:t>
            </a:r>
            <a:endParaRPr lang="en-MY" altLang="en-US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MY" altLang="en-US" dirty="0">
                <a:solidFill>
                  <a:srgbClr val="002060"/>
                </a:solidFill>
              </a:rPr>
              <a:t>neonatal jaundice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Group 2"/>
          <p:cNvGraphicFramePr>
            <a:graphicFrameLocks noGrp="1"/>
          </p:cNvGraphicFramePr>
          <p:nvPr/>
        </p:nvGraphicFramePr>
        <p:xfrm>
          <a:off x="330200" y="345852"/>
          <a:ext cx="8569325" cy="6378372"/>
        </p:xfrm>
        <a:graphic>
          <a:graphicData uri="http://schemas.openxmlformats.org/drawingml/2006/table">
            <a:tbl>
              <a:tblPr/>
              <a:tblGrid>
                <a:gridCol w="4279900"/>
                <a:gridCol w="4289425"/>
              </a:tblGrid>
              <a:tr h="581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GESTATIONAL DIABETES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PRE-EXISTING DIABETES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5637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MY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</a:t>
                      </a:r>
                      <a:r>
                        <a:rPr kumimoji="0" lang="en-MY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No increased risk of congenital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MY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 anomalies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MY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Increases risk of foetal </a:t>
                      </a:r>
                      <a:r>
                        <a:rPr kumimoji="0" lang="en-MY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macrosomia</a:t>
                      </a:r>
                      <a:endParaRPr kumimoji="0" lang="en-MY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MY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Increases risk of having Caesarean section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MY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Increased risk for metabolic syndrome and type II diabetes later in life (&gt;50% women with gestational diabetes develop type II DM)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MY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Babies born to women with gestation diabetes are at increased risk for obesity, glucose intolerance and diabetes in adolescence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MY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MY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Higher risk of congenital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MY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 malformations and miscarriages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MY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Recurrent urinary tract infections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MY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</a:t>
                      </a:r>
                      <a:r>
                        <a:rPr kumimoji="0" lang="en-MY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Vulvo</a:t>
                      </a:r>
                      <a:r>
                        <a:rPr kumimoji="0" lang="en-MY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-vaginal infections with poor control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MY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Associated with risk of  (PPPPRIM)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MY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Pre-</a:t>
                      </a:r>
                      <a:r>
                        <a:rPr kumimoji="0" lang="en-MY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eclampsia</a:t>
                      </a:r>
                      <a:r>
                        <a:rPr kumimoji="0" lang="en-MY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,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MY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</a:t>
                      </a:r>
                      <a:r>
                        <a:rPr kumimoji="0" lang="en-MY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Polyhydraminos</a:t>
                      </a:r>
                      <a:r>
                        <a:rPr kumimoji="0" lang="en-MY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,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MY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PPROM,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MY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Preterm labour,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MY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Risk of operative deliveries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MY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IUGR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MY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</a:t>
                      </a:r>
                      <a:r>
                        <a:rPr kumimoji="0" lang="en-MY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Macrosomia</a:t>
                      </a:r>
                      <a:endParaRPr kumimoji="0" lang="en-MY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MY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</a:t>
                      </a:r>
                      <a:r>
                        <a:rPr kumimoji="0" lang="en-MY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Ketoacidosis</a:t>
                      </a:r>
                      <a:r>
                        <a:rPr kumimoji="0" lang="en-MY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in type I, progression of  </a:t>
                      </a:r>
                      <a:r>
                        <a:rPr kumimoji="0" lang="en-MY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microvascular</a:t>
                      </a:r>
                      <a:r>
                        <a:rPr kumimoji="0" lang="en-MY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complications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MY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MY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Caesarean section rates invariably increased due to </a:t>
                      </a:r>
                      <a:r>
                        <a:rPr kumimoji="0" lang="en-MY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fetal</a:t>
                      </a:r>
                      <a:r>
                        <a:rPr kumimoji="0" lang="en-MY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</a:t>
                      </a:r>
                      <a:r>
                        <a:rPr kumimoji="0" lang="en-MY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macrosomia</a:t>
                      </a:r>
                      <a:r>
                        <a:rPr kumimoji="0" lang="en-MY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, poor blood sugar control, </a:t>
                      </a:r>
                      <a:r>
                        <a:rPr kumimoji="0" lang="en-MY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polyhydramnios</a:t>
                      </a:r>
                      <a:r>
                        <a:rPr kumimoji="0" lang="en-MY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or associated with failure of inductio</a:t>
                      </a:r>
                      <a:r>
                        <a:rPr kumimoji="0" lang="en-MY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7427" name="Picture 19" descr="macros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6969" y="5285060"/>
            <a:ext cx="18811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40392"/>
            <a:ext cx="8042276" cy="859809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The White classification, named after 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hlinkClick r:id="rId2" tooltip="Priscilla White (physician)"/>
              </a:rPr>
              <a:t>Priscilla White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on </a:t>
            </a:r>
            <a:b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the effect of diabetes types on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perinatal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outcome. </a:t>
            </a:r>
            <a:b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endParaRPr lang="en-US" sz="16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217" y="1241946"/>
            <a:ext cx="7786333" cy="470165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It distinguishes between gestational diabetes (type A) and diabetes that 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existed before pregnancy (pre-gestational diabetes). </a:t>
            </a:r>
          </a:p>
          <a:p>
            <a:pPr>
              <a:spcBef>
                <a:spcPts val="600"/>
              </a:spcBef>
              <a:buNone/>
            </a:pPr>
            <a:endParaRPr lang="en-US" sz="1600" b="1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There are 2 classes of gestational diabetes (diabetes which began during pregnancy):</a:t>
            </a:r>
          </a:p>
          <a:p>
            <a:pPr lvl="1"/>
            <a:r>
              <a:rPr lang="en-US" sz="1200" b="1" dirty="0" smtClean="0">
                <a:solidFill>
                  <a:srgbClr val="002060"/>
                </a:solidFill>
              </a:rPr>
              <a:t>Class A</a:t>
            </a:r>
            <a:r>
              <a:rPr lang="en-US" sz="1200" b="1" baseline="-25000" dirty="0" smtClean="0">
                <a:solidFill>
                  <a:srgbClr val="002060"/>
                </a:solidFill>
              </a:rPr>
              <a:t>1</a:t>
            </a:r>
            <a:r>
              <a:rPr lang="en-US" sz="1200" b="1" dirty="0" smtClean="0">
                <a:solidFill>
                  <a:srgbClr val="002060"/>
                </a:solidFill>
              </a:rPr>
              <a:t>: gestational diabetes; diet controlled</a:t>
            </a:r>
          </a:p>
          <a:p>
            <a:pPr lvl="1"/>
            <a:r>
              <a:rPr lang="en-US" sz="1200" b="1" dirty="0" smtClean="0">
                <a:solidFill>
                  <a:srgbClr val="002060"/>
                </a:solidFill>
              </a:rPr>
              <a:t>Class A</a:t>
            </a:r>
            <a:r>
              <a:rPr lang="en-US" sz="12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1200" b="1" dirty="0" smtClean="0">
                <a:solidFill>
                  <a:srgbClr val="002060"/>
                </a:solidFill>
              </a:rPr>
              <a:t>: gestational diabetes; medication controlled</a:t>
            </a:r>
          </a:p>
          <a:p>
            <a:pPr lvl="1">
              <a:buNone/>
            </a:pPr>
            <a:endParaRPr lang="en-US" sz="12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The second group of diabetes which existed before pregnancy can be split up 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into these classes:</a:t>
            </a:r>
          </a:p>
          <a:p>
            <a:pPr lvl="1"/>
            <a:r>
              <a:rPr lang="en-US" sz="1200" b="1" dirty="0" smtClean="0">
                <a:solidFill>
                  <a:srgbClr val="002060"/>
                </a:solidFill>
              </a:rPr>
              <a:t>Class B: onset at age 20 or older or with duration of less than 10 years</a:t>
            </a:r>
          </a:p>
          <a:p>
            <a:pPr lvl="1"/>
            <a:r>
              <a:rPr lang="en-US" sz="1200" b="1" dirty="0" smtClean="0">
                <a:solidFill>
                  <a:srgbClr val="002060"/>
                </a:solidFill>
              </a:rPr>
              <a:t>Class C: onset at age 10-19 or duration of 10–19 years</a:t>
            </a:r>
          </a:p>
          <a:p>
            <a:pPr lvl="1"/>
            <a:r>
              <a:rPr lang="en-US" sz="1200" b="1" dirty="0" smtClean="0">
                <a:solidFill>
                  <a:srgbClr val="002060"/>
                </a:solidFill>
              </a:rPr>
              <a:t>Class D: onset before age 10 or duration greater than 20 years</a:t>
            </a:r>
          </a:p>
          <a:p>
            <a:pPr lvl="1"/>
            <a:r>
              <a:rPr lang="en-US" sz="1200" b="1" dirty="0" smtClean="0">
                <a:solidFill>
                  <a:srgbClr val="002060"/>
                </a:solidFill>
              </a:rPr>
              <a:t>Class E: overt diabetes mellitus with calcified pelvic vessels</a:t>
            </a:r>
          </a:p>
          <a:p>
            <a:pPr lvl="1"/>
            <a:r>
              <a:rPr lang="en-US" sz="1200" b="1" dirty="0" smtClean="0">
                <a:solidFill>
                  <a:srgbClr val="002060"/>
                </a:solidFill>
              </a:rPr>
              <a:t>Class F: </a:t>
            </a:r>
            <a:r>
              <a:rPr lang="en-US" sz="1200" b="1" dirty="0" smtClean="0">
                <a:solidFill>
                  <a:srgbClr val="002060"/>
                </a:solidFill>
                <a:hlinkClick r:id="rId3" tooltip="Diabetic nephropathy"/>
              </a:rPr>
              <a:t>diabetic nephropathy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lvl="1"/>
            <a:r>
              <a:rPr lang="en-US" sz="1200" b="1" dirty="0" smtClean="0">
                <a:solidFill>
                  <a:srgbClr val="002060"/>
                </a:solidFill>
              </a:rPr>
              <a:t>Class R: proliferative </a:t>
            </a:r>
            <a:r>
              <a:rPr lang="en-US" sz="1200" b="1" dirty="0" smtClean="0">
                <a:solidFill>
                  <a:srgbClr val="002060"/>
                </a:solidFill>
                <a:hlinkClick r:id="rId4" tooltip="Retinopathy"/>
              </a:rPr>
              <a:t>retinopathy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lvl="1"/>
            <a:r>
              <a:rPr lang="en-US" sz="1200" b="1" dirty="0" smtClean="0">
                <a:solidFill>
                  <a:srgbClr val="002060"/>
                </a:solidFill>
              </a:rPr>
              <a:t>Class RF: </a:t>
            </a:r>
            <a:r>
              <a:rPr lang="en-US" sz="1200" b="1" dirty="0" smtClean="0">
                <a:solidFill>
                  <a:srgbClr val="002060"/>
                </a:solidFill>
                <a:hlinkClick r:id="rId4" tooltip="Retinopathy"/>
              </a:rPr>
              <a:t>retinopathy</a:t>
            </a:r>
            <a:r>
              <a:rPr lang="en-US" sz="1200" b="1" dirty="0" smtClean="0">
                <a:solidFill>
                  <a:srgbClr val="002060"/>
                </a:solidFill>
              </a:rPr>
              <a:t> and </a:t>
            </a:r>
            <a:r>
              <a:rPr lang="en-US" sz="1200" b="1" dirty="0" smtClean="0">
                <a:solidFill>
                  <a:srgbClr val="002060"/>
                </a:solidFill>
                <a:hlinkClick r:id="rId5" tooltip="Nephropathy"/>
              </a:rPr>
              <a:t>nephropathy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lvl="1"/>
            <a:r>
              <a:rPr lang="en-US" sz="1200" b="1" dirty="0" smtClean="0">
                <a:solidFill>
                  <a:srgbClr val="002060"/>
                </a:solidFill>
              </a:rPr>
              <a:t>Class H: </a:t>
            </a:r>
            <a:r>
              <a:rPr lang="en-US" sz="1200" b="1" dirty="0" smtClean="0">
                <a:solidFill>
                  <a:srgbClr val="002060"/>
                </a:solidFill>
                <a:hlinkClick r:id="rId6" tooltip="Ischemic heart disease"/>
              </a:rPr>
              <a:t>ischemic heart disease</a:t>
            </a:r>
            <a:endParaRPr lang="en-US" sz="1200" b="1" dirty="0" smtClean="0">
              <a:solidFill>
                <a:srgbClr val="002060"/>
              </a:solidFill>
            </a:endParaRPr>
          </a:p>
          <a:p>
            <a:pPr lvl="1"/>
            <a:r>
              <a:rPr lang="en-US" sz="1200" b="1" dirty="0" smtClean="0">
                <a:solidFill>
                  <a:srgbClr val="002060"/>
                </a:solidFill>
              </a:rPr>
              <a:t>Class T: prior kidney transplant</a:t>
            </a:r>
            <a:endParaRPr lang="en-US" sz="1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876801" y="1357298"/>
            <a:ext cx="3624290" cy="49244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SzPct val="100000"/>
              <a:buFont typeface="Wingdings" pitchFamily="2" charset="2"/>
              <a:buNone/>
            </a:pPr>
            <a:r>
              <a:rPr lang="en-MY" altLang="en-US" sz="2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Signs</a:t>
            </a:r>
          </a:p>
          <a:p>
            <a:pPr>
              <a:buSzPct val="100000"/>
              <a:buFont typeface="Wingdings" pitchFamily="2" charset="2"/>
              <a:buChar char="Ø"/>
            </a:pPr>
            <a:endParaRPr lang="en-MY" alt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§"/>
            </a:pPr>
            <a:r>
              <a:rPr lang="en-MY" alt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alt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Elevated </a:t>
            </a:r>
            <a:r>
              <a:rPr lang="en-MY" alt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serum </a:t>
            </a:r>
            <a:r>
              <a:rPr lang="en-MY" alt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glucose</a:t>
            </a:r>
            <a:endParaRPr lang="en-MY" alt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§"/>
            </a:pPr>
            <a:endParaRPr lang="en-MY" alt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§"/>
            </a:pPr>
            <a:r>
              <a:rPr lang="en-MY" alt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altLang="en-US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Glycosuria</a:t>
            </a:r>
            <a:r>
              <a:rPr lang="en-MY" alt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alt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MY" alt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MY" alt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uncertain </a:t>
            </a:r>
            <a:r>
              <a:rPr lang="en-MY" alt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significance</a:t>
            </a:r>
            <a:endParaRPr lang="en-MY" alt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§"/>
            </a:pPr>
            <a:endParaRPr lang="en-MY" alt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§"/>
            </a:pPr>
            <a:r>
              <a:rPr lang="en-MY" alt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altLang="en-US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Ketonuria</a:t>
            </a:r>
            <a:endParaRPr lang="en-MY" alt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§"/>
            </a:pPr>
            <a:endParaRPr lang="en-MY" alt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§"/>
            </a:pPr>
            <a:r>
              <a:rPr lang="en-MY" alt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Elevated </a:t>
            </a:r>
            <a:r>
              <a:rPr lang="en-MY" altLang="en-US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glycosylated</a:t>
            </a:r>
            <a:r>
              <a:rPr lang="en-MY" alt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haemoglobin</a:t>
            </a:r>
          </a:p>
          <a:p>
            <a:pPr>
              <a:buSzPct val="100000"/>
              <a:buFont typeface="Wingdings" pitchFamily="2" charset="2"/>
              <a:buChar char="§"/>
            </a:pPr>
            <a:endParaRPr lang="en-MY" alt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§"/>
            </a:pPr>
            <a:r>
              <a:rPr lang="en-MY" alt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Greater </a:t>
            </a:r>
            <a:r>
              <a:rPr lang="en-MY" alt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than normal abdominal </a:t>
            </a:r>
            <a:r>
              <a:rPr lang="en-MY" alt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circumference</a:t>
            </a:r>
            <a:endParaRPr lang="en-MY" alt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970314" y="352409"/>
            <a:ext cx="4942115" cy="79057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MY" alt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MY" alt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GDM: Diagnosis</a:t>
            </a:r>
            <a:endParaRPr lang="en-US" alt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85786" y="1357298"/>
            <a:ext cx="3914772" cy="4924425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MY" altLang="en-US" sz="2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Symptoms</a:t>
            </a:r>
          </a:p>
          <a:p>
            <a:endParaRPr lang="en-MY" alt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MY" alt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altLang="en-US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Asymtomatic</a:t>
            </a:r>
            <a:endParaRPr lang="en-MY" alt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MY" alt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MY" alt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Insidious onset</a:t>
            </a:r>
          </a:p>
          <a:p>
            <a:pPr>
              <a:buFont typeface="Wingdings" pitchFamily="2" charset="2"/>
              <a:buChar char="§"/>
            </a:pPr>
            <a:endParaRPr lang="en-MY" alt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§"/>
            </a:pPr>
            <a:r>
              <a:rPr lang="en-MY" alt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MY" altLang="en-US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Polyuria</a:t>
            </a:r>
            <a:r>
              <a:rPr lang="en-MY" alt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MY" altLang="en-US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polyuria</a:t>
            </a:r>
            <a:r>
              <a:rPr lang="en-MY" alt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MY" altLang="en-US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polyphagia</a:t>
            </a:r>
            <a:endParaRPr lang="en-MY" alt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§"/>
            </a:pPr>
            <a:endParaRPr lang="en-MY" alt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§"/>
            </a:pPr>
            <a:r>
              <a:rPr lang="en-MY" alt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Fatigue and </a:t>
            </a:r>
            <a:r>
              <a:rPr lang="en-MY" alt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weight loss</a:t>
            </a:r>
          </a:p>
          <a:p>
            <a:pPr>
              <a:buSzPct val="100000"/>
              <a:buFont typeface="Wingdings" pitchFamily="2" charset="2"/>
              <a:buChar char="§"/>
            </a:pPr>
            <a:endParaRPr lang="en-MY" alt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§"/>
            </a:pPr>
            <a:r>
              <a:rPr lang="en-MY" alt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Women </a:t>
            </a:r>
            <a:r>
              <a:rPr lang="en-MY" alt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established diabetes may have </a:t>
            </a:r>
            <a:r>
              <a:rPr lang="en-MY" alt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retinopathy </a:t>
            </a:r>
            <a:r>
              <a:rPr lang="en-MY" alt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en-MY" alt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neuropathy</a:t>
            </a:r>
            <a:endParaRPr lang="en-MY" alt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9148" y="2206625"/>
            <a:ext cx="6805956" cy="2979524"/>
          </a:xfrm>
        </p:spPr>
        <p:txBody>
          <a:bodyPr/>
          <a:lstStyle/>
          <a:p>
            <a:r>
              <a:rPr lang="en-MY" altLang="en-US" sz="3200" b="1" dirty="0" smtClean="0"/>
              <a:t/>
            </a:r>
            <a:br>
              <a:rPr lang="en-MY" altLang="en-US" sz="3200" b="1" dirty="0" smtClean="0"/>
            </a:br>
            <a:r>
              <a:rPr lang="en-MY" altLang="en-US" sz="3200" b="1" dirty="0" smtClean="0"/>
              <a:t/>
            </a:r>
            <a:br>
              <a:rPr lang="en-MY" altLang="en-US" sz="3200" b="1" dirty="0" smtClean="0"/>
            </a:br>
            <a:r>
              <a:rPr lang="en-MY" altLang="en-US" sz="4000" b="1" dirty="0" smtClean="0">
                <a:solidFill>
                  <a:schemeClr val="accent6">
                    <a:lumMod val="75000"/>
                  </a:schemeClr>
                </a:solidFill>
              </a:rPr>
              <a:t>Principles of Management </a:t>
            </a:r>
            <a:r>
              <a:rPr lang="en-MY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MY" altLang="en-US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MY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MY" altLang="en-US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MY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MY" altLang="en-US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MY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MY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National Guidelines for Diagnosis and Management of GDM-2014)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alt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5593" y="693638"/>
            <a:ext cx="7028597" cy="589252"/>
          </a:xfrm>
        </p:spPr>
        <p:txBody>
          <a:bodyPr/>
          <a:lstStyle/>
          <a:p>
            <a:r>
              <a:rPr lang="en-MY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Who should be tested 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55343" y="1651379"/>
            <a:ext cx="7742570" cy="4176712"/>
          </a:xfrm>
        </p:spPr>
        <p:txBody>
          <a:bodyPr>
            <a:noAutofit/>
          </a:bodyPr>
          <a:lstStyle/>
          <a:p>
            <a:pPr algn="just"/>
            <a:r>
              <a:rPr lang="en-IN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IN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first testing </a:t>
            </a:r>
            <a:r>
              <a:rPr lang="en-IN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first </a:t>
            </a:r>
            <a:r>
              <a:rPr lang="en-IN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antenatal contact as </a:t>
            </a:r>
            <a:r>
              <a:rPr lang="en-IN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early as possible</a:t>
            </a:r>
            <a:endParaRPr lang="en-IN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second testing </a:t>
            </a:r>
            <a:r>
              <a:rPr lang="en-IN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-24-28 </a:t>
            </a:r>
            <a:r>
              <a:rPr lang="en-IN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weeks of </a:t>
            </a:r>
            <a:r>
              <a:rPr lang="en-IN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pregnancy if </a:t>
            </a:r>
            <a:r>
              <a:rPr lang="en-IN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first test is </a:t>
            </a:r>
            <a:r>
              <a:rPr lang="en-IN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negative</a:t>
            </a:r>
            <a:endParaRPr lang="en-IN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IN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least 4 weeks gap between the two </a:t>
            </a:r>
            <a:r>
              <a:rPr lang="en-IN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tests</a:t>
            </a:r>
            <a:endParaRPr lang="en-IN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 Pregnant Women to be tested even </a:t>
            </a:r>
            <a:r>
              <a:rPr lang="en-IN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if </a:t>
            </a:r>
            <a:r>
              <a:rPr lang="en-IN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they come </a:t>
            </a:r>
            <a:r>
              <a:rPr lang="en-IN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late </a:t>
            </a:r>
            <a:r>
              <a:rPr lang="en-IN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pregnancy</a:t>
            </a:r>
            <a:endParaRPr lang="en-IN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IN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If </a:t>
            </a:r>
            <a:r>
              <a:rPr lang="en-IN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presents </a:t>
            </a:r>
            <a:r>
              <a:rPr lang="en-IN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beyond 28 weeks of </a:t>
            </a:r>
            <a:r>
              <a:rPr lang="en-IN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pregnancy-only </a:t>
            </a:r>
            <a:r>
              <a:rPr lang="en-IN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one </a:t>
            </a:r>
            <a:r>
              <a:rPr lang="en-IN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test to be done</a:t>
            </a:r>
            <a:endParaRPr lang="en-IN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altLang="en-US" sz="3600" b="1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en-US" alt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2072" y="1600201"/>
            <a:ext cx="7001301" cy="4343400"/>
          </a:xfrm>
        </p:spPr>
        <p:txBody>
          <a:bodyPr>
            <a:noAutofit/>
          </a:bodyPr>
          <a:lstStyle/>
          <a:p>
            <a:pPr algn="just"/>
            <a:r>
              <a:rPr lang="en-IN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Gestational Diabetes Mellitus (GDM) is defined as Impaired </a:t>
            </a:r>
            <a:r>
              <a:rPr lang="en-IN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Glucose Tolerance </a:t>
            </a:r>
            <a:r>
              <a:rPr lang="en-IN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(IGT) with onset or first recognition during </a:t>
            </a:r>
            <a:r>
              <a:rPr lang="en-IN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pregnancy</a:t>
            </a:r>
          </a:p>
          <a:p>
            <a:pPr algn="just"/>
            <a:r>
              <a:rPr lang="en-IN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Worldwide, one </a:t>
            </a:r>
            <a:r>
              <a:rPr lang="en-IN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in 10 pregnancies is associated with diabetes, 90% of which are </a:t>
            </a:r>
            <a:r>
              <a:rPr lang="en-IN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GDM</a:t>
            </a:r>
          </a:p>
          <a:p>
            <a:pPr algn="just"/>
            <a:r>
              <a:rPr lang="en-IN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Undiagnosed </a:t>
            </a:r>
            <a:r>
              <a:rPr lang="en-IN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or inadequately treated GDM can lead to significant </a:t>
            </a:r>
            <a:r>
              <a:rPr lang="en-IN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maternal &amp; foetal complications</a:t>
            </a:r>
          </a:p>
          <a:p>
            <a:pPr algn="just"/>
            <a:r>
              <a:rPr lang="en-IN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Women </a:t>
            </a:r>
            <a:r>
              <a:rPr lang="en-IN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with GDM and their </a:t>
            </a:r>
            <a:r>
              <a:rPr lang="en-IN" sz="2000" dirty="0" err="1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offsprings</a:t>
            </a:r>
            <a:r>
              <a:rPr lang="en-IN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are at </a:t>
            </a:r>
            <a:r>
              <a:rPr lang="en-IN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increased risk of developing </a:t>
            </a:r>
            <a:r>
              <a:rPr lang="en-IN" sz="2000" dirty="0" smtClean="0">
                <a:solidFill>
                  <a:srgbClr val="002060"/>
                </a:solidFill>
              </a:rPr>
              <a:t>T</a:t>
            </a:r>
            <a:r>
              <a:rPr lang="en-IN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ype </a:t>
            </a:r>
            <a:r>
              <a:rPr lang="en-IN" sz="2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2 diabetes later in </a:t>
            </a:r>
            <a:r>
              <a:rPr lang="en-IN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life</a:t>
            </a:r>
            <a:endParaRPr lang="en-IN" sz="20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41945" y="406400"/>
            <a:ext cx="7651229" cy="931081"/>
          </a:xfrm>
        </p:spPr>
        <p:txBody>
          <a:bodyPr/>
          <a:lstStyle/>
          <a:p>
            <a:r>
              <a:rPr lang="en-MY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How to Test: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68991" y="1815152"/>
            <a:ext cx="7728922" cy="4206136"/>
          </a:xfrm>
        </p:spPr>
        <p:txBody>
          <a:bodyPr>
            <a:normAutofit/>
          </a:bodyPr>
          <a:lstStyle/>
          <a:p>
            <a:pPr algn="just"/>
            <a:r>
              <a:rPr lang="en-IN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Single </a:t>
            </a:r>
            <a:r>
              <a:rPr lang="en-IN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step testing </a:t>
            </a:r>
            <a:r>
              <a:rPr lang="en-IN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- 75 gm </a:t>
            </a:r>
            <a:r>
              <a:rPr lang="en-IN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oral glucose &amp; </a:t>
            </a:r>
            <a:r>
              <a:rPr lang="en-IN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measure plasma glucose </a:t>
            </a:r>
            <a:r>
              <a:rPr lang="en-IN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hour after </a:t>
            </a:r>
            <a:r>
              <a:rPr lang="en-IN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ingestion</a:t>
            </a:r>
          </a:p>
          <a:p>
            <a:pPr algn="just"/>
            <a:r>
              <a:rPr lang="en-IN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75 gm </a:t>
            </a:r>
            <a:r>
              <a:rPr lang="en-IN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glucose </a:t>
            </a:r>
            <a:r>
              <a:rPr lang="en-IN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mixed with 300 ml </a:t>
            </a:r>
            <a:r>
              <a:rPr lang="en-IN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water </a:t>
            </a:r>
            <a:r>
              <a:rPr lang="en-IN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ingested whether </a:t>
            </a:r>
            <a:r>
              <a:rPr lang="en-IN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PW comes in fasting or non-fasting </a:t>
            </a:r>
            <a:r>
              <a:rPr lang="en-IN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state</a:t>
            </a:r>
          </a:p>
          <a:p>
            <a:pPr algn="just"/>
            <a:r>
              <a:rPr lang="en-IN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IN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plasma standardised </a:t>
            </a:r>
            <a:r>
              <a:rPr lang="en-IN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glucometer</a:t>
            </a:r>
            <a:r>
              <a:rPr lang="en-IN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should be used to evaluate </a:t>
            </a:r>
            <a:r>
              <a:rPr lang="en-IN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blood glucose </a:t>
            </a:r>
            <a:r>
              <a:rPr lang="en-IN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hours after the oral glucose </a:t>
            </a:r>
            <a:r>
              <a:rPr lang="en-IN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load</a:t>
            </a:r>
          </a:p>
          <a:p>
            <a:pPr algn="just"/>
            <a:r>
              <a:rPr lang="en-IN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threshold plasma glucose level of </a:t>
            </a:r>
            <a:r>
              <a:rPr lang="en-IN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≥140 mg/dl is taken as cut off for diagnosis of GDM.</a:t>
            </a:r>
          </a:p>
          <a:p>
            <a:pPr algn="just"/>
            <a:endParaRPr lang="en-IN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2638" y="423081"/>
            <a:ext cx="7328849" cy="6050676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221470"/>
            <a:ext cx="8042276" cy="632331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707" y="107576"/>
            <a:ext cx="7417843" cy="1162424"/>
          </a:xfrm>
        </p:spPr>
        <p:txBody>
          <a:bodyPr/>
          <a:lstStyle/>
          <a:p>
            <a:r>
              <a:rPr lang="en-MY" altLang="en-US" sz="3200" b="1" dirty="0">
                <a:solidFill>
                  <a:schemeClr val="accent6">
                    <a:lumMod val="75000"/>
                  </a:schemeClr>
                </a:solidFill>
              </a:rPr>
              <a:t>Antenatal </a:t>
            </a:r>
            <a:r>
              <a:rPr lang="en-MY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care:</a:t>
            </a:r>
            <a:endParaRPr lang="en-US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751" y="1542197"/>
            <a:ext cx="7797162" cy="4982428"/>
          </a:xfrm>
        </p:spPr>
        <p:txBody>
          <a:bodyPr/>
          <a:lstStyle/>
          <a:p>
            <a:pPr algn="just"/>
            <a:r>
              <a:rPr lang="en-MY" alt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 diabetic women are managed in a multidisciplinary combined obstetric and diabetic clinic with specialist </a:t>
            </a:r>
            <a:r>
              <a:rPr lang="en-MY" alt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obstetrician, </a:t>
            </a:r>
            <a:r>
              <a:rPr lang="en-MY" alt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diabetologist</a:t>
            </a:r>
            <a:r>
              <a:rPr lang="en-MY" alt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specialist midwife, paediatrician and dietician</a:t>
            </a:r>
          </a:p>
          <a:p>
            <a:pPr algn="just"/>
            <a:r>
              <a:rPr lang="en-MY" alt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 women should </a:t>
            </a:r>
            <a:r>
              <a:rPr lang="en-MY" alt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receive </a:t>
            </a:r>
            <a:r>
              <a:rPr lang="en-MY" alt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dietary instruction, with individual recommendations based on weight and height</a:t>
            </a:r>
          </a:p>
          <a:p>
            <a:pPr algn="just"/>
            <a:r>
              <a:rPr lang="en-MY" alt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Patient should </a:t>
            </a:r>
            <a:r>
              <a:rPr lang="en-MY" alt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receive </a:t>
            </a:r>
            <a:r>
              <a:rPr lang="en-MY" alt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nutrition counselling from a registered dietician</a:t>
            </a:r>
          </a:p>
          <a:p>
            <a:pPr algn="just"/>
            <a:r>
              <a:rPr lang="en-MY" alt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Daily calories should be made up approximately 40% carbohydrate, 20% proteins and 40% fats.</a:t>
            </a:r>
          </a:p>
          <a:p>
            <a:pPr algn="just"/>
            <a:r>
              <a:rPr lang="en-MY" alt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should improve blood glucose levels</a:t>
            </a:r>
          </a:p>
          <a:p>
            <a:pPr algn="just"/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111911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Medical Nutritional Therapy:</a:t>
            </a:r>
            <a:endParaRPr lang="en-IN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7606"/>
            <a:ext cx="2366749" cy="4464050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    </a:t>
            </a:r>
            <a:r>
              <a:rPr lang="en-IN" sz="2000" b="1" dirty="0" smtClean="0">
                <a:solidFill>
                  <a:srgbClr val="002060"/>
                </a:solidFill>
              </a:rPr>
              <a:t>Recommended diet should provide</a:t>
            </a:r>
          </a:p>
          <a:p>
            <a:pPr>
              <a:buNone/>
            </a:pPr>
            <a:r>
              <a:rPr lang="en-IN" sz="2000" b="1" dirty="0" smtClean="0">
                <a:solidFill>
                  <a:srgbClr val="002060"/>
                </a:solidFill>
              </a:rPr>
              <a:t>    1800 Kcal/ day</a:t>
            </a:r>
          </a:p>
          <a:p>
            <a:pPr lvl="1"/>
            <a:r>
              <a:rPr lang="en-IN" sz="2000" b="1" dirty="0" smtClean="0">
                <a:solidFill>
                  <a:srgbClr val="002060"/>
                </a:solidFill>
              </a:rPr>
              <a:t>50%-60% -carbohydrate</a:t>
            </a:r>
          </a:p>
          <a:p>
            <a:pPr lvl="1"/>
            <a:r>
              <a:rPr lang="en-IN" sz="2000" b="1" dirty="0" smtClean="0">
                <a:solidFill>
                  <a:srgbClr val="002060"/>
                </a:solidFill>
              </a:rPr>
              <a:t>10-20% - Proteins</a:t>
            </a:r>
          </a:p>
          <a:p>
            <a:pPr lvl="1"/>
            <a:r>
              <a:rPr lang="en-IN" sz="2000" b="1" dirty="0" smtClean="0">
                <a:solidFill>
                  <a:srgbClr val="002060"/>
                </a:solidFill>
              </a:rPr>
              <a:t>25-30% - Fa</a:t>
            </a:r>
            <a:r>
              <a:rPr lang="en-IN" sz="2000" b="1" dirty="0" smtClean="0"/>
              <a:t>t</a:t>
            </a:r>
            <a:endParaRPr lang="en-IN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87605"/>
            <a:ext cx="6244989" cy="515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4677" y="145752"/>
            <a:ext cx="6480720" cy="64516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751" y="107576"/>
            <a:ext cx="7690799" cy="1093427"/>
          </a:xfrm>
        </p:spPr>
        <p:txBody>
          <a:bodyPr/>
          <a:lstStyle/>
          <a:p>
            <a:r>
              <a:rPr lang="en-MY" alt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Role of </a:t>
            </a:r>
            <a:r>
              <a:rPr lang="en-MY" alt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Ultrasound:</a:t>
            </a:r>
            <a:endParaRPr lang="en-US" alt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751" y="1600201"/>
            <a:ext cx="7690800" cy="4343400"/>
          </a:xfrm>
        </p:spPr>
        <p:txBody>
          <a:bodyPr>
            <a:normAutofit/>
          </a:bodyPr>
          <a:lstStyle/>
          <a:p>
            <a:r>
              <a:rPr lang="en-MY" alt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Preferably done in first trimester to confirm gestational age by dates</a:t>
            </a:r>
          </a:p>
          <a:p>
            <a:r>
              <a:rPr lang="en-MY" alt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Repeated at 18 to 20 weeks gestation to evaluate the </a:t>
            </a:r>
            <a:r>
              <a:rPr lang="en-MY" alt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foetus </a:t>
            </a:r>
            <a:r>
              <a:rPr lang="en-MY" alt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congenital anomalies</a:t>
            </a:r>
          </a:p>
          <a:p>
            <a:r>
              <a:rPr lang="en-MY" alt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Particularly important in patients with pre-existing type 1 and 2 diabetes and </a:t>
            </a:r>
            <a:r>
              <a:rPr lang="en-MY" alt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elevated </a:t>
            </a:r>
            <a:r>
              <a:rPr lang="en-MY" alt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first trimester HbA1c (&gt;6.5%)</a:t>
            </a:r>
          </a:p>
          <a:p>
            <a:r>
              <a:rPr lang="en-MY" alt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Should be done at 30 to 32 weeks and 36-38 weeks of gestation to evaluate </a:t>
            </a:r>
            <a:r>
              <a:rPr lang="en-MY" alt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foetal </a:t>
            </a:r>
            <a:r>
              <a:rPr lang="en-MY" alt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size, amniotic fluid index, and to </a:t>
            </a:r>
            <a:r>
              <a:rPr lang="en-MY" alt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help </a:t>
            </a:r>
            <a:r>
              <a:rPr lang="en-MY" alt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ascertain the mode of delivery</a:t>
            </a:r>
            <a:endParaRPr lang="en-US" alt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300251"/>
            <a:ext cx="8042276" cy="723332"/>
          </a:xfrm>
        </p:spPr>
        <p:txBody>
          <a:bodyPr/>
          <a:lstStyle/>
          <a:p>
            <a:r>
              <a:rPr lang="en-MY" alt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Tests of </a:t>
            </a:r>
            <a:r>
              <a:rPr lang="en-MY" alt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Foetal </a:t>
            </a:r>
            <a:r>
              <a:rPr lang="en-MY" alt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wellbeing</a:t>
            </a:r>
            <a:endParaRPr lang="en-US" alt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628799"/>
            <a:ext cx="5371003" cy="48228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MY" altLang="en-US" dirty="0">
                <a:solidFill>
                  <a:srgbClr val="002060"/>
                </a:solidFill>
              </a:rPr>
              <a:t>Daily </a:t>
            </a:r>
            <a:r>
              <a:rPr lang="en-MY" altLang="en-US" dirty="0" smtClean="0">
                <a:solidFill>
                  <a:srgbClr val="002060"/>
                </a:solidFill>
              </a:rPr>
              <a:t>foetal </a:t>
            </a:r>
            <a:r>
              <a:rPr lang="en-MY" altLang="en-US" dirty="0">
                <a:solidFill>
                  <a:srgbClr val="002060"/>
                </a:solidFill>
              </a:rPr>
              <a:t>movement counting: </a:t>
            </a:r>
            <a:r>
              <a:rPr lang="en-MY" altLang="en-US" dirty="0" smtClean="0">
                <a:solidFill>
                  <a:srgbClr val="002060"/>
                </a:solidFill>
              </a:rPr>
              <a:t>       32 </a:t>
            </a:r>
            <a:r>
              <a:rPr lang="en-MY" altLang="en-US" dirty="0">
                <a:solidFill>
                  <a:srgbClr val="002060"/>
                </a:solidFill>
              </a:rPr>
              <a:t>weeks gestation and continue until </a:t>
            </a:r>
            <a:r>
              <a:rPr lang="en-MY" altLang="en-US" dirty="0" smtClean="0">
                <a:solidFill>
                  <a:srgbClr val="002060"/>
                </a:solidFill>
              </a:rPr>
              <a:t>delivery.</a:t>
            </a:r>
            <a:endParaRPr lang="en-MY" altLang="en-US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MY" altLang="en-US" dirty="0" smtClean="0">
                <a:solidFill>
                  <a:srgbClr val="002060"/>
                </a:solidFill>
              </a:rPr>
              <a:t>Amniotic </a:t>
            </a:r>
            <a:r>
              <a:rPr lang="en-MY" altLang="en-US" dirty="0">
                <a:solidFill>
                  <a:srgbClr val="002060"/>
                </a:solidFill>
              </a:rPr>
              <a:t>fluid index and biophysical </a:t>
            </a:r>
            <a:r>
              <a:rPr lang="en-MY" altLang="en-US" dirty="0" smtClean="0">
                <a:solidFill>
                  <a:srgbClr val="002060"/>
                </a:solidFill>
              </a:rPr>
              <a:t>profile.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MY" altLang="en-US" dirty="0" smtClean="0">
                <a:solidFill>
                  <a:srgbClr val="002060"/>
                </a:solidFill>
              </a:rPr>
              <a:t>These </a:t>
            </a:r>
            <a:r>
              <a:rPr lang="en-MY" altLang="en-US" dirty="0">
                <a:solidFill>
                  <a:srgbClr val="002060"/>
                </a:solidFill>
              </a:rPr>
              <a:t>tests are usually conducted twice weekly and are </a:t>
            </a:r>
            <a:r>
              <a:rPr lang="en-MY" altLang="en-US" dirty="0" smtClean="0">
                <a:solidFill>
                  <a:srgbClr val="002060"/>
                </a:solidFill>
              </a:rPr>
              <a:t>instituted </a:t>
            </a:r>
            <a:r>
              <a:rPr lang="en-MY" altLang="en-US" dirty="0">
                <a:solidFill>
                  <a:srgbClr val="002060"/>
                </a:solidFill>
              </a:rPr>
              <a:t>at </a:t>
            </a:r>
            <a:r>
              <a:rPr lang="en-MY" altLang="en-US" dirty="0" smtClean="0">
                <a:solidFill>
                  <a:srgbClr val="002060"/>
                </a:solidFill>
              </a:rPr>
              <a:t>     32   to </a:t>
            </a:r>
            <a:r>
              <a:rPr lang="en-MY" altLang="en-US" dirty="0">
                <a:solidFill>
                  <a:srgbClr val="002060"/>
                </a:solidFill>
              </a:rPr>
              <a:t>34 weeks of gestation in women on insulin and can be done from </a:t>
            </a:r>
            <a:r>
              <a:rPr lang="en-MY" altLang="en-US" dirty="0" smtClean="0">
                <a:solidFill>
                  <a:srgbClr val="002060"/>
                </a:solidFill>
              </a:rPr>
              <a:t>     34-36 </a:t>
            </a:r>
            <a:r>
              <a:rPr lang="en-MY" altLang="en-US" dirty="0">
                <a:solidFill>
                  <a:srgbClr val="002060"/>
                </a:solidFill>
              </a:rPr>
              <a:t>weeks of gestation in women whose diabetes is controlled by </a:t>
            </a:r>
            <a:r>
              <a:rPr lang="en-MY" altLang="en-US" dirty="0" smtClean="0">
                <a:solidFill>
                  <a:srgbClr val="002060"/>
                </a:solidFill>
              </a:rPr>
              <a:t>diet.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MY" altLang="en-US" dirty="0" smtClean="0">
                <a:solidFill>
                  <a:srgbClr val="002060"/>
                </a:solidFill>
              </a:rPr>
              <a:t>Some clinicians manage </a:t>
            </a:r>
            <a:r>
              <a:rPr lang="en-MY" altLang="en-US" dirty="0">
                <a:solidFill>
                  <a:srgbClr val="002060"/>
                </a:solidFill>
              </a:rPr>
              <a:t>patients with </a:t>
            </a:r>
            <a:r>
              <a:rPr lang="en-MY" altLang="en-US" dirty="0" smtClean="0">
                <a:solidFill>
                  <a:srgbClr val="002060"/>
                </a:solidFill>
              </a:rPr>
              <a:t>dietary control without </a:t>
            </a:r>
            <a:r>
              <a:rPr lang="en-MY" altLang="en-US" dirty="0">
                <a:solidFill>
                  <a:srgbClr val="002060"/>
                </a:solidFill>
              </a:rPr>
              <a:t>any additional testing</a:t>
            </a:r>
            <a:r>
              <a:rPr lang="en-MY" altLang="en-US" dirty="0"/>
              <a:t>.</a:t>
            </a:r>
            <a:endParaRPr lang="en-US" altLang="en-US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00000">
            <a:off x="5869722" y="2045916"/>
            <a:ext cx="276860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01651" y="332656"/>
            <a:ext cx="2630487" cy="3693319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MY" altLang="en-US" b="1" dirty="0" err="1">
                <a:solidFill>
                  <a:srgbClr val="002060"/>
                </a:solidFill>
              </a:rPr>
              <a:t>Sulfonylureas</a:t>
            </a:r>
            <a:endParaRPr lang="en-MY" altLang="en-US" b="1" dirty="0">
              <a:solidFill>
                <a:srgbClr val="002060"/>
              </a:solidFill>
            </a:endParaRPr>
          </a:p>
          <a:p>
            <a:endParaRPr lang="en-US" altLang="en-US" dirty="0">
              <a:solidFill>
                <a:srgbClr val="002060"/>
              </a:solidFill>
            </a:endParaRPr>
          </a:p>
          <a:p>
            <a:r>
              <a:rPr lang="en-MY" altLang="en-US" dirty="0">
                <a:solidFill>
                  <a:srgbClr val="002060"/>
                </a:solidFill>
              </a:rPr>
              <a:t>Insulin </a:t>
            </a:r>
            <a:r>
              <a:rPr lang="en-MY" altLang="en-US" dirty="0" err="1">
                <a:solidFill>
                  <a:srgbClr val="002060"/>
                </a:solidFill>
              </a:rPr>
              <a:t>secretagogues</a:t>
            </a:r>
            <a:endParaRPr lang="en-MY" altLang="en-US" dirty="0">
              <a:solidFill>
                <a:srgbClr val="002060"/>
              </a:solidFill>
            </a:endParaRPr>
          </a:p>
          <a:p>
            <a:r>
              <a:rPr lang="en-MY" altLang="en-US" dirty="0" err="1" smtClean="0">
                <a:solidFill>
                  <a:srgbClr val="002060"/>
                </a:solidFill>
              </a:rPr>
              <a:t>Glipizide</a:t>
            </a:r>
            <a:r>
              <a:rPr lang="en-MY" altLang="en-US" dirty="0">
                <a:solidFill>
                  <a:srgbClr val="002060"/>
                </a:solidFill>
              </a:rPr>
              <a:t>, </a:t>
            </a:r>
            <a:r>
              <a:rPr lang="en-MY" altLang="en-US" dirty="0" err="1">
                <a:solidFill>
                  <a:srgbClr val="002060"/>
                </a:solidFill>
              </a:rPr>
              <a:t>glyburide</a:t>
            </a:r>
            <a:endParaRPr lang="en-MY" altLang="en-US" dirty="0">
              <a:solidFill>
                <a:srgbClr val="002060"/>
              </a:solidFill>
            </a:endParaRPr>
          </a:p>
          <a:p>
            <a:endParaRPr lang="en-MY" altLang="en-US" dirty="0" smtClean="0">
              <a:solidFill>
                <a:srgbClr val="002060"/>
              </a:solidFill>
            </a:endParaRPr>
          </a:p>
          <a:p>
            <a:r>
              <a:rPr lang="en-MY" altLang="en-US" dirty="0" smtClean="0">
                <a:solidFill>
                  <a:srgbClr val="002060"/>
                </a:solidFill>
              </a:rPr>
              <a:t>Increase </a:t>
            </a:r>
            <a:r>
              <a:rPr lang="en-MY" altLang="en-US" dirty="0">
                <a:solidFill>
                  <a:srgbClr val="002060"/>
                </a:solidFill>
              </a:rPr>
              <a:t>insulin secretion, decrease hepatic glucose production with resultant reversal or hyperglycaemia and indirect improvement of insulin sensitivity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6229350" y="404664"/>
            <a:ext cx="2628900" cy="1477328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MY" altLang="en-US" b="1" dirty="0" err="1">
                <a:solidFill>
                  <a:srgbClr val="002060"/>
                </a:solidFill>
              </a:rPr>
              <a:t>Meglitinides</a:t>
            </a:r>
            <a:endParaRPr lang="en-MY" altLang="en-US" b="1" dirty="0">
              <a:solidFill>
                <a:srgbClr val="002060"/>
              </a:solidFill>
            </a:endParaRPr>
          </a:p>
          <a:p>
            <a:r>
              <a:rPr lang="en-MY" altLang="en-US" b="1" dirty="0" err="1">
                <a:solidFill>
                  <a:srgbClr val="002060"/>
                </a:solidFill>
              </a:rPr>
              <a:t>Biguanide</a:t>
            </a:r>
            <a:r>
              <a:rPr lang="en-MY" altLang="en-US" dirty="0" err="1">
                <a:solidFill>
                  <a:srgbClr val="002060"/>
                </a:solidFill>
              </a:rPr>
              <a:t>s</a:t>
            </a:r>
            <a:endParaRPr lang="en-MY" altLang="en-US" dirty="0">
              <a:solidFill>
                <a:srgbClr val="002060"/>
              </a:solidFill>
            </a:endParaRPr>
          </a:p>
          <a:p>
            <a:endParaRPr lang="en-MY" altLang="en-US" dirty="0" smtClean="0">
              <a:solidFill>
                <a:srgbClr val="002060"/>
              </a:solidFill>
            </a:endParaRPr>
          </a:p>
          <a:p>
            <a:r>
              <a:rPr lang="en-MY" altLang="en-US" dirty="0" smtClean="0">
                <a:solidFill>
                  <a:srgbClr val="002060"/>
                </a:solidFill>
              </a:rPr>
              <a:t>Decrease </a:t>
            </a:r>
            <a:r>
              <a:rPr lang="en-MY" altLang="en-US" dirty="0">
                <a:solidFill>
                  <a:srgbClr val="002060"/>
                </a:solidFill>
              </a:rPr>
              <a:t>insulin resistance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229350" y="4264025"/>
            <a:ext cx="2628900" cy="2031325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MY" altLang="en-US" b="1" dirty="0">
                <a:solidFill>
                  <a:srgbClr val="002060"/>
                </a:solidFill>
              </a:rPr>
              <a:t>Alpha </a:t>
            </a:r>
            <a:r>
              <a:rPr lang="en-MY" altLang="en-US" b="1" dirty="0" err="1">
                <a:solidFill>
                  <a:srgbClr val="002060"/>
                </a:solidFill>
              </a:rPr>
              <a:t>glucosidase</a:t>
            </a:r>
            <a:r>
              <a:rPr lang="en-MY" altLang="en-US" b="1" dirty="0">
                <a:solidFill>
                  <a:srgbClr val="002060"/>
                </a:solidFill>
              </a:rPr>
              <a:t> inhibitors </a:t>
            </a:r>
            <a:r>
              <a:rPr lang="en-MY" altLang="en-US" b="1" dirty="0" err="1">
                <a:solidFill>
                  <a:srgbClr val="002060"/>
                </a:solidFill>
              </a:rPr>
              <a:t>eg</a:t>
            </a:r>
            <a:r>
              <a:rPr lang="en-MY" altLang="en-US" b="1" dirty="0">
                <a:solidFill>
                  <a:srgbClr val="002060"/>
                </a:solidFill>
              </a:rPr>
              <a:t> </a:t>
            </a:r>
            <a:r>
              <a:rPr lang="en-MY" altLang="en-US" b="1" dirty="0" err="1">
                <a:solidFill>
                  <a:srgbClr val="002060"/>
                </a:solidFill>
              </a:rPr>
              <a:t>acarbose</a:t>
            </a:r>
            <a:r>
              <a:rPr lang="en-MY" altLang="en-US" b="1" dirty="0">
                <a:solidFill>
                  <a:srgbClr val="002060"/>
                </a:solidFill>
              </a:rPr>
              <a:t>) </a:t>
            </a:r>
            <a:endParaRPr lang="en-MY" altLang="en-US" b="1" dirty="0" smtClean="0">
              <a:solidFill>
                <a:srgbClr val="002060"/>
              </a:solidFill>
            </a:endParaRPr>
          </a:p>
          <a:p>
            <a:endParaRPr lang="en-MY" altLang="en-US" dirty="0" smtClean="0">
              <a:solidFill>
                <a:srgbClr val="002060"/>
              </a:solidFill>
            </a:endParaRPr>
          </a:p>
          <a:p>
            <a:r>
              <a:rPr lang="en-MY" altLang="en-US" dirty="0" smtClean="0">
                <a:solidFill>
                  <a:srgbClr val="002060"/>
                </a:solidFill>
              </a:rPr>
              <a:t>Decrease </a:t>
            </a:r>
            <a:r>
              <a:rPr lang="en-MY" altLang="en-US" dirty="0">
                <a:solidFill>
                  <a:srgbClr val="002060"/>
                </a:solidFill>
              </a:rPr>
              <a:t>intestinal absorption of starch and glucose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11560" y="5057775"/>
            <a:ext cx="2628900" cy="9144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MY" altLang="en-US" b="1" dirty="0" err="1">
                <a:solidFill>
                  <a:srgbClr val="002060"/>
                </a:solidFill>
              </a:rPr>
              <a:t>Thiazolidinediones</a:t>
            </a:r>
            <a:endParaRPr lang="en-MY" altLang="en-US" b="1" dirty="0">
              <a:solidFill>
                <a:srgbClr val="002060"/>
              </a:solidFill>
            </a:endParaRPr>
          </a:p>
          <a:p>
            <a:r>
              <a:rPr lang="en-MY" altLang="en-US" dirty="0" err="1">
                <a:solidFill>
                  <a:srgbClr val="002060"/>
                </a:solidFill>
              </a:rPr>
              <a:t>Eg</a:t>
            </a:r>
            <a:r>
              <a:rPr lang="en-MY" altLang="en-US" dirty="0">
                <a:solidFill>
                  <a:srgbClr val="002060"/>
                </a:solidFill>
              </a:rPr>
              <a:t> </a:t>
            </a:r>
            <a:r>
              <a:rPr lang="en-MY" altLang="en-US" dirty="0" err="1">
                <a:solidFill>
                  <a:srgbClr val="002060"/>
                </a:solidFill>
              </a:rPr>
              <a:t>rosiglitazone</a:t>
            </a:r>
            <a:r>
              <a:rPr lang="en-MY" altLang="en-US" dirty="0">
                <a:solidFill>
                  <a:srgbClr val="002060"/>
                </a:solidFill>
              </a:rPr>
              <a:t> and </a:t>
            </a:r>
            <a:r>
              <a:rPr lang="en-MY" altLang="en-US" dirty="0" err="1">
                <a:solidFill>
                  <a:srgbClr val="002060"/>
                </a:solidFill>
              </a:rPr>
              <a:t>pioglitazone</a:t>
            </a:r>
            <a:endParaRPr lang="en-MY" altLang="en-US" dirty="0">
              <a:solidFill>
                <a:srgbClr val="002060"/>
              </a:solidFill>
            </a:endParaRPr>
          </a:p>
        </p:txBody>
      </p:sp>
      <p:sp>
        <p:nvSpPr>
          <p:cNvPr id="39942" name="WordArt 6"/>
          <p:cNvSpPr>
            <a:spLocks noChangeArrowheads="1" noChangeShapeType="1"/>
          </p:cNvSpPr>
          <p:nvPr/>
        </p:nvSpPr>
        <p:spPr bwMode="auto">
          <a:xfrm>
            <a:off x="3348038" y="2565400"/>
            <a:ext cx="3168650" cy="169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N" sz="3600" kern="10" dirty="0"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6999"/>
                    </a:srgbClr>
                  </a:prstShdw>
                </a:effectLst>
                <a:latin typeface="Arial Black"/>
              </a:rPr>
              <a:t>ORAL </a:t>
            </a:r>
          </a:p>
          <a:p>
            <a:pPr algn="ctr"/>
            <a:r>
              <a:rPr lang="en-IN" sz="3600" kern="10" dirty="0"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6999"/>
                    </a:srgbClr>
                  </a:prstShdw>
                </a:effectLst>
                <a:latin typeface="Arial Black"/>
              </a:rPr>
              <a:t>HYPOGLYCAEMIC </a:t>
            </a:r>
          </a:p>
          <a:p>
            <a:pPr algn="ctr"/>
            <a:r>
              <a:rPr lang="en-IN" sz="3600" kern="10" dirty="0" smtClean="0"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6999"/>
                    </a:srgbClr>
                  </a:prstShdw>
                </a:effectLst>
                <a:latin typeface="Arial Black"/>
              </a:rPr>
              <a:t>AGENTS</a:t>
            </a:r>
            <a:endParaRPr lang="en-IN" sz="3600" kern="10" dirty="0">
              <a:ln w="12700" cmpd="sng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6999"/>
                  </a:srgbClr>
                </a:prstShdw>
              </a:effectLst>
              <a:latin typeface="Arial Black"/>
            </a:endParaRP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V="1">
            <a:off x="5364163" y="1812925"/>
            <a:ext cx="865187" cy="503238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5878513" y="3644900"/>
            <a:ext cx="638175" cy="619125"/>
          </a:xfrm>
          <a:prstGeom prst="line">
            <a:avLst/>
          </a:prstGeom>
          <a:noFill/>
          <a:ln w="57150" cap="flat" cmpd="thickThin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H="1" flipV="1">
            <a:off x="2882900" y="1812925"/>
            <a:ext cx="841375" cy="752475"/>
          </a:xfrm>
          <a:prstGeom prst="line">
            <a:avLst/>
          </a:prstGeom>
          <a:noFill/>
          <a:ln w="57150" cap="flat" cmpd="thickThin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 flipH="1">
            <a:off x="3132138" y="3894138"/>
            <a:ext cx="757237" cy="1163637"/>
          </a:xfrm>
          <a:prstGeom prst="line">
            <a:avLst/>
          </a:prstGeom>
          <a:noFill/>
          <a:ln w="57150" cap="flat" cmpd="thickThin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cxnSp>
        <p:nvCxnSpPr>
          <p:cNvPr id="12" name="Straight Connector 11"/>
          <p:cNvCxnSpPr/>
          <p:nvPr/>
        </p:nvCxnSpPr>
        <p:spPr>
          <a:xfrm>
            <a:off x="501651" y="656568"/>
            <a:ext cx="8532440" cy="5976664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0" y="404664"/>
            <a:ext cx="8858250" cy="5976664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1560" y="6262826"/>
            <a:ext cx="8246690" cy="3847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rgbClr val="002060"/>
                </a:solidFill>
              </a:rPr>
              <a:t>Not Recommended in National Guidelines -  only Insulin to be used                                                                              </a:t>
            </a:r>
            <a:endParaRPr lang="en-IN" sz="1900" b="1" dirty="0">
              <a:solidFill>
                <a:srgbClr val="002060"/>
              </a:solidFill>
            </a:endParaRPr>
          </a:p>
        </p:txBody>
      </p:sp>
      <p:pic>
        <p:nvPicPr>
          <p:cNvPr id="379905" name="Picture 1" descr="C:\Users\Administrator\Desktop\gestational-diabetes-pregnant-with-twins-surgery-insipidus-during-management-hw3.jpg"/>
          <p:cNvPicPr>
            <a:picLocks noChangeAspect="1" noChangeArrowheads="1"/>
          </p:cNvPicPr>
          <p:nvPr/>
        </p:nvPicPr>
        <p:blipFill>
          <a:blip r:embed="rId2" cstate="print"/>
          <a:srcRect l="57791" t="28571" b="15139"/>
          <a:stretch>
            <a:fillRect/>
          </a:stretch>
        </p:blipFill>
        <p:spPr bwMode="auto">
          <a:xfrm>
            <a:off x="6714035" y="2092634"/>
            <a:ext cx="2144215" cy="18015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96599"/>
            <a:ext cx="8042276" cy="898622"/>
          </a:xfrm>
        </p:spPr>
        <p:txBody>
          <a:bodyPr/>
          <a:lstStyle/>
          <a:p>
            <a:pPr algn="ctr"/>
            <a:r>
              <a:rPr lang="en-MY" altLang="en-US" sz="3200" b="1" dirty="0">
                <a:solidFill>
                  <a:schemeClr val="accent6">
                    <a:lumMod val="75000"/>
                  </a:schemeClr>
                </a:solidFill>
              </a:rPr>
              <a:t>Time and </a:t>
            </a:r>
            <a:r>
              <a:rPr lang="en-MY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Mode </a:t>
            </a:r>
            <a:r>
              <a:rPr lang="en-MY" altLang="en-US" sz="3200" b="1" dirty="0">
                <a:solidFill>
                  <a:schemeClr val="accent6">
                    <a:lumMod val="75000"/>
                  </a:schemeClr>
                </a:solidFill>
              </a:rPr>
              <a:t>of </a:t>
            </a:r>
            <a:r>
              <a:rPr lang="en-MY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Delivery</a:t>
            </a:r>
            <a:endParaRPr lang="en-US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7230" y="1269242"/>
            <a:ext cx="7724633" cy="5082749"/>
          </a:xfrm>
        </p:spPr>
        <p:txBody>
          <a:bodyPr>
            <a:normAutofit fontScale="85000" lnSpcReduction="20000"/>
          </a:bodyPr>
          <a:lstStyle/>
          <a:p>
            <a:r>
              <a:rPr lang="en-MY" altLang="en-US" dirty="0">
                <a:solidFill>
                  <a:srgbClr val="002060"/>
                </a:solidFill>
              </a:rPr>
              <a:t>All pregnant women advised during the antenatal care about the potential risks of pregnancy progressing beyond term</a:t>
            </a:r>
          </a:p>
          <a:p>
            <a:r>
              <a:rPr lang="en-MY" altLang="en-US" b="1" dirty="0">
                <a:solidFill>
                  <a:srgbClr val="002060"/>
                </a:solidFill>
              </a:rPr>
              <a:t>Gestational diabetes</a:t>
            </a:r>
          </a:p>
          <a:p>
            <a:pPr lvl="1"/>
            <a:r>
              <a:rPr lang="en-MY" altLang="en-US" dirty="0">
                <a:solidFill>
                  <a:srgbClr val="002060"/>
                </a:solidFill>
              </a:rPr>
              <a:t>GDM on diet with no complications can be delivered at 40 weeks</a:t>
            </a:r>
          </a:p>
          <a:p>
            <a:pPr lvl="1"/>
            <a:r>
              <a:rPr lang="en-MY" altLang="en-US" dirty="0">
                <a:solidFill>
                  <a:srgbClr val="002060"/>
                </a:solidFill>
              </a:rPr>
              <a:t>GDM on insulin should be delivered by induction of labour at 38-39 weeks</a:t>
            </a:r>
          </a:p>
          <a:p>
            <a:r>
              <a:rPr lang="en-MY" altLang="en-US" b="1" dirty="0">
                <a:solidFill>
                  <a:srgbClr val="002060"/>
                </a:solidFill>
              </a:rPr>
              <a:t>Pre-existing diabetes</a:t>
            </a:r>
          </a:p>
          <a:p>
            <a:pPr lvl="1"/>
            <a:r>
              <a:rPr lang="en-MY" altLang="en-US" dirty="0">
                <a:solidFill>
                  <a:srgbClr val="002060"/>
                </a:solidFill>
              </a:rPr>
              <a:t>Diabetes itself not an indication for Caesarean Section</a:t>
            </a:r>
          </a:p>
          <a:p>
            <a:pPr lvl="1"/>
            <a:r>
              <a:rPr lang="en-MY" altLang="en-US" dirty="0">
                <a:solidFill>
                  <a:srgbClr val="002060"/>
                </a:solidFill>
              </a:rPr>
              <a:t>Pregnant women with diabetes who have a normally grown </a:t>
            </a:r>
            <a:r>
              <a:rPr lang="en-MY" altLang="en-US" dirty="0" err="1">
                <a:solidFill>
                  <a:srgbClr val="002060"/>
                </a:solidFill>
              </a:rPr>
              <a:t>fetus</a:t>
            </a:r>
            <a:r>
              <a:rPr lang="en-MY" altLang="en-US" dirty="0">
                <a:solidFill>
                  <a:srgbClr val="002060"/>
                </a:solidFill>
              </a:rPr>
              <a:t> should be offered elective birth through induction of labour, or by elective caesarean if indicated, after 38 completed weeks</a:t>
            </a:r>
          </a:p>
          <a:p>
            <a:pPr lvl="1"/>
            <a:r>
              <a:rPr lang="en-MY" altLang="en-US" dirty="0">
                <a:solidFill>
                  <a:srgbClr val="002060"/>
                </a:solidFill>
              </a:rPr>
              <a:t>Pregnant women with ultrasound features of </a:t>
            </a:r>
            <a:r>
              <a:rPr lang="en-MY" altLang="en-US" dirty="0" err="1">
                <a:solidFill>
                  <a:srgbClr val="002060"/>
                </a:solidFill>
              </a:rPr>
              <a:t>macrosomic</a:t>
            </a:r>
            <a:r>
              <a:rPr lang="en-MY" altLang="en-US" dirty="0">
                <a:solidFill>
                  <a:srgbClr val="002060"/>
                </a:solidFill>
              </a:rPr>
              <a:t> </a:t>
            </a:r>
            <a:r>
              <a:rPr lang="en-MY" altLang="en-US" dirty="0" err="1">
                <a:solidFill>
                  <a:srgbClr val="002060"/>
                </a:solidFill>
              </a:rPr>
              <a:t>fetus</a:t>
            </a:r>
            <a:r>
              <a:rPr lang="en-MY" altLang="en-US" dirty="0">
                <a:solidFill>
                  <a:srgbClr val="002060"/>
                </a:solidFill>
              </a:rPr>
              <a:t> (</a:t>
            </a:r>
            <a:r>
              <a:rPr lang="en-MY" altLang="en-US" dirty="0" err="1">
                <a:solidFill>
                  <a:srgbClr val="002060"/>
                </a:solidFill>
              </a:rPr>
              <a:t>fetal</a:t>
            </a:r>
            <a:r>
              <a:rPr lang="en-MY" altLang="en-US" dirty="0">
                <a:solidFill>
                  <a:srgbClr val="002060"/>
                </a:solidFill>
              </a:rPr>
              <a:t> weight more than 4.5kg) and poorly controlled blood sugar are delivered by elective caesarean section.</a:t>
            </a:r>
            <a:endParaRPr lang="en-US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313898"/>
            <a:ext cx="8042276" cy="956101"/>
          </a:xfrm>
        </p:spPr>
        <p:txBody>
          <a:bodyPr/>
          <a:lstStyle/>
          <a:p>
            <a:pPr algn="ctr"/>
            <a:r>
              <a:rPr lang="en-MY" altLang="en-US" sz="3600" b="1" dirty="0" smtClean="0">
                <a:solidFill>
                  <a:schemeClr val="accent6">
                    <a:lumMod val="75000"/>
                  </a:schemeClr>
                </a:solidFill>
              </a:rPr>
              <a:t>The Problem</a:t>
            </a:r>
            <a:endParaRPr lang="en-US" alt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8990" y="1610436"/>
            <a:ext cx="7622561" cy="4873644"/>
          </a:xfrm>
        </p:spPr>
        <p:txBody>
          <a:bodyPr>
            <a:normAutofit/>
          </a:bodyPr>
          <a:lstStyle/>
          <a:p>
            <a:pPr algn="just"/>
            <a:r>
              <a:rPr lang="en-IN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In India, prevalence of GDM is appox.10-14.3%        - much higher than the west</a:t>
            </a:r>
          </a:p>
          <a:p>
            <a:pPr algn="just"/>
            <a:r>
              <a:rPr lang="en-IN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As of 2010, India has:-</a:t>
            </a:r>
          </a:p>
          <a:p>
            <a:pPr lvl="2" algn="just"/>
            <a:r>
              <a:rPr lang="en-IN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22 mill. women </a:t>
            </a:r>
            <a:r>
              <a:rPr lang="en-IN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with diabetes </a:t>
            </a:r>
            <a:r>
              <a:rPr lang="en-IN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in the age group </a:t>
            </a:r>
            <a:r>
              <a:rPr lang="en-IN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IN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20-39 with an </a:t>
            </a:r>
            <a:r>
              <a:rPr lang="en-IN" dirty="0" smtClean="0">
                <a:solidFill>
                  <a:srgbClr val="002060"/>
                </a:solidFill>
              </a:rPr>
              <a:t>a</a:t>
            </a:r>
            <a:r>
              <a:rPr lang="en-IN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dditional </a:t>
            </a:r>
            <a:r>
              <a:rPr lang="en-IN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54 </a:t>
            </a:r>
            <a:r>
              <a:rPr lang="en-IN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mill. women </a:t>
            </a:r>
            <a:r>
              <a:rPr lang="en-IN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in this age </a:t>
            </a:r>
            <a:r>
              <a:rPr lang="en-IN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group with </a:t>
            </a:r>
            <a:r>
              <a:rPr lang="en-IN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impaired glucose tolerance (IGT</a:t>
            </a:r>
            <a:r>
              <a:rPr lang="en-IN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IN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In view of high </a:t>
            </a:r>
            <a:r>
              <a:rPr lang="en-IN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prevalence of GDM in Indian women, </a:t>
            </a:r>
            <a:r>
              <a:rPr lang="en-IN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Govt. </a:t>
            </a:r>
            <a:r>
              <a:rPr lang="en-IN" dirty="0" smtClean="0">
                <a:solidFill>
                  <a:srgbClr val="002060"/>
                </a:solidFill>
              </a:rPr>
              <a:t>o</a:t>
            </a:r>
            <a:r>
              <a:rPr lang="en-IN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f India has </a:t>
            </a:r>
            <a:r>
              <a:rPr lang="en-IN" dirty="0" smtClean="0">
                <a:solidFill>
                  <a:srgbClr val="002060"/>
                </a:solidFill>
              </a:rPr>
              <a:t>released </a:t>
            </a:r>
            <a:r>
              <a:rPr lang="en-IN" i="1" dirty="0" smtClean="0">
                <a:solidFill>
                  <a:schemeClr val="accent6">
                    <a:lumMod val="50000"/>
                  </a:schemeClr>
                </a:solidFill>
              </a:rPr>
              <a:t>National Guidelines for Diagnosis &amp; Management of Gestational Diabetes Mellitus</a:t>
            </a:r>
            <a:r>
              <a:rPr lang="en-IN" dirty="0" smtClean="0">
                <a:solidFill>
                  <a:srgbClr val="002060"/>
                </a:solidFill>
              </a:rPr>
              <a:t> in Dec 2014.</a:t>
            </a:r>
            <a:endParaRPr lang="en-US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34887" y="1037230"/>
            <a:ext cx="8229600" cy="732697"/>
          </a:xfrm>
        </p:spPr>
        <p:txBody>
          <a:bodyPr/>
          <a:lstStyle/>
          <a:p>
            <a:r>
              <a:rPr lang="en-IN" sz="32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Post-delivery </a:t>
            </a:r>
            <a:r>
              <a:rPr lang="en-IN" sz="3200" b="1" dirty="0" smtClean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IN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ollow up of GDM Cases </a:t>
            </a:r>
            <a:r>
              <a:rPr lang="en-IN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IN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513" y="1037230"/>
            <a:ext cx="8060973" cy="512807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endParaRPr lang="en-US" altLang="en-US" dirty="0"/>
          </a:p>
          <a:p>
            <a:r>
              <a:rPr lang="en-IN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Women </a:t>
            </a:r>
            <a:r>
              <a:rPr lang="en-IN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with </a:t>
            </a:r>
            <a:r>
              <a:rPr lang="en-IN" dirty="0" smtClean="0">
                <a:solidFill>
                  <a:srgbClr val="002060"/>
                </a:solidFill>
              </a:rPr>
              <a:t>GDM are </a:t>
            </a:r>
            <a:r>
              <a:rPr lang="en-IN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at higher </a:t>
            </a:r>
            <a:r>
              <a:rPr lang="en-IN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risk </a:t>
            </a:r>
            <a:r>
              <a:rPr lang="en-IN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for Type 2 </a:t>
            </a:r>
            <a:r>
              <a:rPr lang="en-IN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Diabetes </a:t>
            </a:r>
            <a:r>
              <a:rPr lang="en-IN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mellitus.</a:t>
            </a:r>
            <a:endParaRPr lang="en-IN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r>
              <a:rPr lang="en-IN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Maternal glucose levels usually return to normal after delivery.</a:t>
            </a:r>
          </a:p>
          <a:p>
            <a:r>
              <a:rPr lang="en-IN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GDM cases are not discharged after 48 hours unlike others, FPG </a:t>
            </a:r>
            <a:r>
              <a:rPr lang="en-IN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&amp; 2 hr PPPG is performed on the 3rd day </a:t>
            </a:r>
            <a:r>
              <a:rPr lang="en-IN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of delivery </a:t>
            </a:r>
            <a:endParaRPr lang="en-IN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r>
              <a:rPr lang="en-IN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Subsequently, ANM to perform 75 g GTT at 6 weeks </a:t>
            </a:r>
            <a:r>
              <a:rPr lang="en-IN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postpartum</a:t>
            </a:r>
          </a:p>
          <a:p>
            <a:pPr>
              <a:lnSpc>
                <a:spcPct val="110000"/>
              </a:lnSpc>
            </a:pPr>
            <a:r>
              <a:rPr lang="en-IN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Cut </a:t>
            </a:r>
            <a:r>
              <a:rPr lang="en-IN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offs for normal blood </a:t>
            </a:r>
            <a:r>
              <a:rPr lang="en-IN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glucose values </a:t>
            </a:r>
            <a:r>
              <a:rPr lang="en-IN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en-IN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:</a:t>
            </a:r>
            <a:endParaRPr lang="en-IN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lvl="1">
              <a:lnSpc>
                <a:spcPct val="110000"/>
              </a:lnSpc>
            </a:pPr>
            <a:r>
              <a:rPr lang="en-IN" sz="18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N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Fasting plasma glucose: ≥ 126 mg/dl</a:t>
            </a:r>
          </a:p>
          <a:p>
            <a:pPr lvl="1"/>
            <a:r>
              <a:rPr lang="en-IN" sz="20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75 g OGTT 2 hour plasma glucose</a:t>
            </a:r>
          </a:p>
          <a:p>
            <a:pPr lvl="6"/>
            <a:r>
              <a:rPr lang="en-IN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Normal</a:t>
            </a:r>
            <a:r>
              <a:rPr lang="en-IN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: &lt; 140 mg/dl</a:t>
            </a:r>
          </a:p>
          <a:p>
            <a:pPr lvl="6"/>
            <a:r>
              <a:rPr lang="en-IN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IGT</a:t>
            </a:r>
            <a:r>
              <a:rPr lang="en-IN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: 140-199mg/dl</a:t>
            </a:r>
          </a:p>
          <a:p>
            <a:pPr lvl="6"/>
            <a:r>
              <a:rPr lang="en-IN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Diabetes</a:t>
            </a:r>
            <a:r>
              <a:rPr lang="en-IN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: ≥ 200 mg/dl</a:t>
            </a:r>
            <a:endParaRPr lang="en-US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206625"/>
            <a:ext cx="8280920" cy="1393825"/>
          </a:xfrm>
        </p:spPr>
        <p:txBody>
          <a:bodyPr/>
          <a:lstStyle/>
          <a:p>
            <a:pPr algn="ctr"/>
            <a:r>
              <a:rPr lang="en-IN" sz="3200" b="1" dirty="0" smtClean="0">
                <a:solidFill>
                  <a:schemeClr val="accent6">
                    <a:lumMod val="75000"/>
                  </a:schemeClr>
                </a:solidFill>
              </a:rPr>
              <a:t>Operational Aspects of </a:t>
            </a:r>
            <a:br>
              <a:rPr lang="en-IN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IN" sz="3200" b="1" dirty="0" smtClean="0">
                <a:solidFill>
                  <a:schemeClr val="accent6">
                    <a:lumMod val="75000"/>
                  </a:schemeClr>
                </a:solidFill>
              </a:rPr>
              <a:t>National GDM Guidelines</a:t>
            </a:r>
            <a:endParaRPr lang="en-US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102" y="518615"/>
            <a:ext cx="7799697" cy="1709501"/>
          </a:xfrm>
        </p:spPr>
        <p:txBody>
          <a:bodyPr/>
          <a:lstStyle/>
          <a:p>
            <a:pPr algn="l"/>
            <a:r>
              <a:rPr lang="en-IN" sz="3200" b="1" dirty="0" smtClean="0"/>
              <a:t/>
            </a:r>
            <a:br>
              <a:rPr lang="en-IN" sz="3200" b="1" dirty="0" smtClean="0"/>
            </a:br>
            <a:r>
              <a:rPr lang="en-IN" sz="3200" b="1" dirty="0" smtClean="0">
                <a:solidFill>
                  <a:schemeClr val="accent6">
                    <a:lumMod val="75000"/>
                  </a:schemeClr>
                </a:solidFill>
              </a:rPr>
              <a:t>Role of Health Personnel at different levels of Health Facility:</a:t>
            </a:r>
            <a:r>
              <a:rPr lang="en-IN" b="1" dirty="0" smtClean="0"/>
              <a:t/>
            </a:r>
            <a:br>
              <a:rPr lang="en-IN" b="1" dirty="0" smtClean="0"/>
            </a:b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103" y="1856096"/>
            <a:ext cx="7810809" cy="4200216"/>
          </a:xfrm>
        </p:spPr>
        <p:txBody>
          <a:bodyPr/>
          <a:lstStyle/>
          <a:p>
            <a:pPr>
              <a:buNone/>
            </a:pPr>
            <a:r>
              <a:rPr lang="en-IN" b="1" dirty="0" smtClean="0"/>
              <a:t>  </a:t>
            </a:r>
            <a:r>
              <a:rPr lang="en-IN" b="1" dirty="0" smtClean="0">
                <a:solidFill>
                  <a:srgbClr val="002060"/>
                </a:solidFill>
              </a:rPr>
              <a:t>Village Level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ASHA: To mobilise &amp; counsel PW for timely testing &amp; follow up</a:t>
            </a:r>
          </a:p>
          <a:p>
            <a:pPr>
              <a:buNone/>
            </a:pP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b="1" dirty="0" smtClean="0">
                <a:solidFill>
                  <a:srgbClr val="002060"/>
                </a:solidFill>
              </a:rPr>
              <a:t>Sub-centre Level</a:t>
            </a:r>
          </a:p>
          <a:p>
            <a:pPr>
              <a:buNone/>
            </a:pPr>
            <a:endParaRPr lang="en-IN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IN" dirty="0" smtClean="0">
                <a:solidFill>
                  <a:srgbClr val="002060"/>
                </a:solidFill>
              </a:rPr>
              <a:t>ANM: Testing/MNT/Referral of cases needing medical</a:t>
            </a:r>
          </a:p>
          <a:p>
            <a:pPr>
              <a:spcBef>
                <a:spcPts val="0"/>
              </a:spcBef>
              <a:buNone/>
            </a:pPr>
            <a:r>
              <a:rPr lang="en-IN" dirty="0" smtClean="0">
                <a:solidFill>
                  <a:srgbClr val="002060"/>
                </a:solidFill>
              </a:rPr>
              <a:t>    management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Maintaining records, monitoring &amp; follow up</a:t>
            </a:r>
            <a:endParaRPr lang="en-IN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627" y="801687"/>
            <a:ext cx="8229600" cy="1218182"/>
          </a:xfrm>
        </p:spPr>
        <p:txBody>
          <a:bodyPr/>
          <a:lstStyle/>
          <a:p>
            <a:pPr algn="l"/>
            <a:r>
              <a:rPr lang="en-IN" sz="3200" b="1" dirty="0" smtClean="0">
                <a:solidFill>
                  <a:schemeClr val="accent6">
                    <a:lumMod val="75000"/>
                  </a:schemeClr>
                </a:solidFill>
              </a:rPr>
              <a:t>Role of Health Personnel at different levels of Health Facility...contd. </a:t>
            </a:r>
            <a:r>
              <a:rPr lang="en-IN" b="1" dirty="0" smtClean="0"/>
              <a:t/>
            </a:r>
            <a:br>
              <a:rPr lang="en-IN" b="1" dirty="0" smtClean="0"/>
            </a:b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627" y="1592262"/>
            <a:ext cx="7947286" cy="446405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IN" b="1" dirty="0" smtClean="0"/>
              <a:t>    </a:t>
            </a:r>
            <a:r>
              <a:rPr lang="en-IN" b="1" dirty="0" smtClean="0">
                <a:solidFill>
                  <a:srgbClr val="002060"/>
                </a:solidFill>
              </a:rPr>
              <a:t>PHC/ UPHC Level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002060"/>
                </a:solidFill>
              </a:rPr>
              <a:t>GDM controlled on MNT can be delivered by ANM/SN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002060"/>
                </a:solidFill>
              </a:rPr>
              <a:t>GDM on Medical management with Insulin therapy- by MOs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GDM not controlled by Insulin therapy/GDM with complications should –to referred to higher facility for care by a specialist</a:t>
            </a:r>
          </a:p>
          <a:p>
            <a:pPr>
              <a:lnSpc>
                <a:spcPct val="150000"/>
              </a:lnSpc>
            </a:pPr>
            <a:r>
              <a:rPr lang="en-IN" dirty="0" smtClean="0">
                <a:solidFill>
                  <a:srgbClr val="002060"/>
                </a:solidFill>
              </a:rPr>
              <a:t>Maintaining records, monitoring &amp; follow up</a:t>
            </a:r>
            <a:endParaRPr lang="en-IN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922" y="450377"/>
            <a:ext cx="7908878" cy="1141886"/>
          </a:xfrm>
        </p:spPr>
        <p:txBody>
          <a:bodyPr/>
          <a:lstStyle/>
          <a:p>
            <a:pPr algn="l"/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sz="3200" b="1" dirty="0" smtClean="0">
                <a:solidFill>
                  <a:schemeClr val="accent6">
                    <a:lumMod val="75000"/>
                  </a:schemeClr>
                </a:solidFill>
              </a:rPr>
              <a:t>Role of Health Personnel at different levels of Health Facility </a:t>
            </a:r>
            <a:r>
              <a:rPr lang="en-IN" sz="2000" b="1" dirty="0" smtClean="0">
                <a:solidFill>
                  <a:schemeClr val="accent6">
                    <a:lumMod val="75000"/>
                  </a:schemeClr>
                </a:solidFill>
              </a:rPr>
              <a:t>..contd.</a:t>
            </a:r>
            <a:endParaRPr lang="en-IN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229" y="1801504"/>
            <a:ext cx="7660683" cy="42548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IN" b="1" dirty="0" smtClean="0">
                <a:solidFill>
                  <a:srgbClr val="002060"/>
                </a:solidFill>
              </a:rPr>
              <a:t>DH &amp; All </a:t>
            </a:r>
            <a:r>
              <a:rPr lang="en-IN" b="1" dirty="0" err="1" smtClean="0">
                <a:solidFill>
                  <a:srgbClr val="002060"/>
                </a:solidFill>
              </a:rPr>
              <a:t>CEmOC</a:t>
            </a:r>
            <a:r>
              <a:rPr lang="en-IN" b="1" dirty="0" smtClean="0">
                <a:solidFill>
                  <a:srgbClr val="002060"/>
                </a:solidFill>
              </a:rPr>
              <a:t> centres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All jobs as defined under PHC level</a:t>
            </a:r>
          </a:p>
          <a:p>
            <a:pPr>
              <a:buNone/>
            </a:pPr>
            <a:r>
              <a:rPr lang="en-IN" dirty="0" smtClean="0">
                <a:solidFill>
                  <a:srgbClr val="002060"/>
                </a:solidFill>
              </a:rPr>
              <a:t>            +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Specialist/Gynaecologist/MO: Management of all types of GDM cases</a:t>
            </a:r>
          </a:p>
          <a:p>
            <a:pPr>
              <a:buNone/>
            </a:pPr>
            <a:endParaRPr lang="en-IN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IN" b="1" dirty="0" smtClean="0">
                <a:solidFill>
                  <a:srgbClr val="002060"/>
                </a:solidFill>
              </a:rPr>
              <a:t>MC &amp; other Super-speciality centres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Comprehensive management of GDM including all referral cases</a:t>
            </a:r>
            <a:endParaRPr lang="en-IN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933" y="107576"/>
            <a:ext cx="7581617" cy="1336956"/>
          </a:xfrm>
        </p:spPr>
        <p:txBody>
          <a:bodyPr/>
          <a:lstStyle/>
          <a:p>
            <a:r>
              <a:rPr lang="en-IN" sz="3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Capacity building of Health personnel under GDM Guidelines</a:t>
            </a:r>
            <a:endParaRPr lang="en-IN" sz="3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934" y="1413582"/>
            <a:ext cx="7378490" cy="501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34370"/>
          </a:xfrm>
        </p:spPr>
        <p:txBody>
          <a:bodyPr/>
          <a:lstStyle/>
          <a:p>
            <a:pPr algn="ctr"/>
            <a:r>
              <a:rPr lang="en-IN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Training needs for different cadres</a:t>
            </a:r>
            <a:endParaRPr lang="en-IN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954" y="1729882"/>
            <a:ext cx="8570795" cy="371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0575"/>
          </a:xfrm>
        </p:spPr>
        <p:txBody>
          <a:bodyPr/>
          <a:lstStyle/>
          <a:p>
            <a:r>
              <a:rPr lang="en-IN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Training needs for different cadres</a:t>
            </a:r>
            <a:endParaRPr lang="en-IN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146411"/>
            <a:ext cx="8255553" cy="537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Training needs for different cadres</a:t>
            </a:r>
            <a:endParaRPr lang="en-IN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4" y="1992572"/>
            <a:ext cx="8267179" cy="345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</a:rPr>
              <a:t>Screening for GDM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0185" y="1992573"/>
            <a:ext cx="7281366" cy="43434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002060"/>
                </a:solidFill>
              </a:rPr>
              <a:t>Most patients with GDM have normal fasting glucose levels.</a:t>
            </a:r>
          </a:p>
          <a:p>
            <a:pPr eaLnBrk="1" hangingPunct="1"/>
            <a:endParaRPr lang="en-US" altLang="zh-CN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altLang="zh-CN" dirty="0" smtClean="0">
                <a:solidFill>
                  <a:srgbClr val="002060"/>
                </a:solidFill>
              </a:rPr>
              <a:t>The challenge of glucose tolerance must be done for most cases with GDM.</a:t>
            </a:r>
          </a:p>
          <a:p>
            <a:pPr eaLnBrk="1" hangingPunct="1"/>
            <a:endParaRPr lang="en-US" altLang="zh-CN" dirty="0" smtClean="0"/>
          </a:p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-66956"/>
            <a:ext cx="8042276" cy="1336956"/>
          </a:xfrm>
        </p:spPr>
        <p:txBody>
          <a:bodyPr/>
          <a:lstStyle/>
          <a:p>
            <a:pPr algn="ctr"/>
            <a:r>
              <a:rPr lang="en-MY" alt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Patho</a:t>
            </a:r>
            <a:r>
              <a:rPr lang="en-MY" altLang="en-US" sz="3600" b="1" dirty="0" smtClean="0">
                <a:solidFill>
                  <a:schemeClr val="accent6">
                    <a:lumMod val="75000"/>
                  </a:schemeClr>
                </a:solidFill>
              </a:rPr>
              <a:t>-physiology</a:t>
            </a:r>
            <a:endParaRPr lang="en-US" alt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9933" y="1760560"/>
            <a:ext cx="7687979" cy="3973489"/>
          </a:xfrm>
        </p:spPr>
        <p:txBody>
          <a:bodyPr>
            <a:normAutofit/>
          </a:bodyPr>
          <a:lstStyle/>
          <a:p>
            <a:pPr algn="just"/>
            <a:r>
              <a:rPr lang="en-MY" altLang="en-US" dirty="0">
                <a:solidFill>
                  <a:srgbClr val="002060"/>
                </a:solidFill>
              </a:rPr>
              <a:t>GDM </a:t>
            </a:r>
            <a:r>
              <a:rPr lang="en-MY" altLang="en-US" dirty="0" smtClean="0">
                <a:solidFill>
                  <a:srgbClr val="002060"/>
                </a:solidFill>
              </a:rPr>
              <a:t>is characterised </a:t>
            </a:r>
            <a:r>
              <a:rPr lang="en-MY" altLang="en-US" dirty="0">
                <a:solidFill>
                  <a:srgbClr val="002060"/>
                </a:solidFill>
              </a:rPr>
              <a:t>by </a:t>
            </a:r>
            <a:r>
              <a:rPr lang="en-MY" altLang="en-US" dirty="0" smtClean="0">
                <a:solidFill>
                  <a:srgbClr val="002060"/>
                </a:solidFill>
              </a:rPr>
              <a:t>hyper-</a:t>
            </a:r>
            <a:r>
              <a:rPr lang="en-MY" altLang="en-US" dirty="0" err="1" smtClean="0">
                <a:solidFill>
                  <a:srgbClr val="002060"/>
                </a:solidFill>
              </a:rPr>
              <a:t>insulinaemia</a:t>
            </a:r>
            <a:r>
              <a:rPr lang="en-MY" altLang="en-US" dirty="0" smtClean="0">
                <a:solidFill>
                  <a:srgbClr val="002060"/>
                </a:solidFill>
              </a:rPr>
              <a:t> </a:t>
            </a:r>
            <a:r>
              <a:rPr lang="en-MY" altLang="en-US" dirty="0">
                <a:solidFill>
                  <a:srgbClr val="002060"/>
                </a:solidFill>
              </a:rPr>
              <a:t>and insulin </a:t>
            </a:r>
            <a:r>
              <a:rPr lang="en-MY" altLang="en-US" dirty="0" smtClean="0">
                <a:solidFill>
                  <a:srgbClr val="002060"/>
                </a:solidFill>
              </a:rPr>
              <a:t>resistance</a:t>
            </a:r>
            <a:endParaRPr lang="en-MY" altLang="en-US" dirty="0">
              <a:solidFill>
                <a:srgbClr val="002060"/>
              </a:solidFill>
            </a:endParaRPr>
          </a:p>
          <a:p>
            <a:pPr algn="just"/>
            <a:r>
              <a:rPr lang="en-MY" altLang="en-US" dirty="0" smtClean="0">
                <a:solidFill>
                  <a:srgbClr val="002060"/>
                </a:solidFill>
              </a:rPr>
              <a:t>In </a:t>
            </a:r>
            <a:r>
              <a:rPr lang="en-MY" altLang="en-US" dirty="0">
                <a:solidFill>
                  <a:srgbClr val="002060"/>
                </a:solidFill>
              </a:rPr>
              <a:t>first trimester and early second trimester, increased insulin </a:t>
            </a:r>
            <a:r>
              <a:rPr lang="en-MY" altLang="en-US" dirty="0" smtClean="0">
                <a:solidFill>
                  <a:srgbClr val="002060"/>
                </a:solidFill>
              </a:rPr>
              <a:t>–due to high </a:t>
            </a:r>
            <a:r>
              <a:rPr lang="en-MY" altLang="en-US" dirty="0">
                <a:solidFill>
                  <a:srgbClr val="002060"/>
                </a:solidFill>
              </a:rPr>
              <a:t>levels of </a:t>
            </a:r>
            <a:r>
              <a:rPr lang="en-MY" altLang="en-US" dirty="0" smtClean="0">
                <a:solidFill>
                  <a:srgbClr val="002060"/>
                </a:solidFill>
              </a:rPr>
              <a:t>oestrogen</a:t>
            </a:r>
            <a:endParaRPr lang="en-MY" altLang="en-US" dirty="0">
              <a:solidFill>
                <a:srgbClr val="002060"/>
              </a:solidFill>
            </a:endParaRPr>
          </a:p>
          <a:p>
            <a:pPr algn="just"/>
            <a:r>
              <a:rPr lang="en-MY" altLang="en-US" dirty="0" smtClean="0">
                <a:solidFill>
                  <a:srgbClr val="002060"/>
                </a:solidFill>
              </a:rPr>
              <a:t>In </a:t>
            </a:r>
            <a:r>
              <a:rPr lang="en-MY" altLang="en-US" dirty="0">
                <a:solidFill>
                  <a:srgbClr val="002060"/>
                </a:solidFill>
              </a:rPr>
              <a:t>late second and early third </a:t>
            </a:r>
            <a:r>
              <a:rPr lang="en-MY" altLang="en-US" dirty="0" smtClean="0">
                <a:solidFill>
                  <a:srgbClr val="002060"/>
                </a:solidFill>
              </a:rPr>
              <a:t>trimesters, insulin </a:t>
            </a:r>
            <a:r>
              <a:rPr lang="en-MY" altLang="en-US" dirty="0">
                <a:solidFill>
                  <a:srgbClr val="002060"/>
                </a:solidFill>
              </a:rPr>
              <a:t>resistance </a:t>
            </a:r>
            <a:r>
              <a:rPr lang="en-MY" altLang="en-US" dirty="0" smtClean="0">
                <a:solidFill>
                  <a:srgbClr val="002060"/>
                </a:solidFill>
              </a:rPr>
              <a:t>- due </a:t>
            </a:r>
            <a:r>
              <a:rPr lang="en-MY" altLang="en-US" dirty="0">
                <a:solidFill>
                  <a:srgbClr val="002060"/>
                </a:solidFill>
              </a:rPr>
              <a:t>to a number of antagonistic hormones especially, placental </a:t>
            </a:r>
            <a:r>
              <a:rPr lang="en-MY" altLang="en-US" dirty="0" err="1">
                <a:solidFill>
                  <a:srgbClr val="002060"/>
                </a:solidFill>
              </a:rPr>
              <a:t>lactogen</a:t>
            </a:r>
            <a:r>
              <a:rPr lang="en-MY" altLang="en-US" dirty="0">
                <a:solidFill>
                  <a:srgbClr val="002060"/>
                </a:solidFill>
              </a:rPr>
              <a:t>, </a:t>
            </a:r>
            <a:r>
              <a:rPr lang="en-MY" altLang="en-US" dirty="0" err="1">
                <a:solidFill>
                  <a:srgbClr val="002060"/>
                </a:solidFill>
              </a:rPr>
              <a:t>leptin</a:t>
            </a:r>
            <a:r>
              <a:rPr lang="en-MY" altLang="en-US" dirty="0">
                <a:solidFill>
                  <a:srgbClr val="002060"/>
                </a:solidFill>
              </a:rPr>
              <a:t>, progesterone, </a:t>
            </a:r>
            <a:r>
              <a:rPr lang="en-MY" altLang="en-US" dirty="0" err="1">
                <a:solidFill>
                  <a:srgbClr val="002060"/>
                </a:solidFill>
              </a:rPr>
              <a:t>prolactin</a:t>
            </a:r>
            <a:r>
              <a:rPr lang="en-MY" altLang="en-US" dirty="0">
                <a:solidFill>
                  <a:srgbClr val="002060"/>
                </a:solidFill>
              </a:rPr>
              <a:t>, </a:t>
            </a:r>
            <a:r>
              <a:rPr lang="en-MY" altLang="en-US" dirty="0" err="1">
                <a:solidFill>
                  <a:srgbClr val="002060"/>
                </a:solidFill>
              </a:rPr>
              <a:t>cortisol</a:t>
            </a:r>
            <a:r>
              <a:rPr lang="en-MY" altLang="en-US" dirty="0">
                <a:solidFill>
                  <a:srgbClr val="002060"/>
                </a:solidFill>
              </a:rPr>
              <a:t> and </a:t>
            </a:r>
            <a:r>
              <a:rPr lang="en-MY" altLang="en-US" dirty="0" err="1">
                <a:solidFill>
                  <a:srgbClr val="002060"/>
                </a:solidFill>
              </a:rPr>
              <a:t>adiponection</a:t>
            </a:r>
            <a:endParaRPr lang="en-US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</a:rPr>
              <a:t>Screening –at the 24 weeks visit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1945" y="2074460"/>
            <a:ext cx="7349605" cy="4343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800" dirty="0" smtClean="0">
                <a:solidFill>
                  <a:srgbClr val="002060"/>
                </a:solidFill>
              </a:rPr>
              <a:t>OGTT should be done.</a:t>
            </a:r>
          </a:p>
          <a:p>
            <a:pPr eaLnBrk="1" hangingPunct="1"/>
            <a:r>
              <a:rPr lang="en-US" altLang="zh-CN" sz="2800" dirty="0" smtClean="0">
                <a:solidFill>
                  <a:srgbClr val="002060"/>
                </a:solidFill>
              </a:rPr>
              <a:t>There are some controversies.</a:t>
            </a:r>
          </a:p>
          <a:p>
            <a:pPr eaLnBrk="1" hangingPunct="1"/>
            <a:r>
              <a:rPr lang="en-US" altLang="zh-CN" sz="2800" dirty="0" smtClean="0">
                <a:solidFill>
                  <a:srgbClr val="002060"/>
                </a:solidFill>
              </a:rPr>
              <a:t>whether the universal or selective OGTT should be done?</a:t>
            </a:r>
          </a:p>
          <a:p>
            <a:pPr eaLnBrk="1" hangingPunct="1"/>
            <a:r>
              <a:rPr lang="en-US" altLang="zh-CN" sz="2800" dirty="0" smtClean="0">
                <a:solidFill>
                  <a:srgbClr val="002060"/>
                </a:solidFill>
              </a:rPr>
              <a:t>Which blood glucose level should be the optimal cutoff for diagnosis?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</a:rPr>
              <a:t>Screening Strategy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9367" y="2047164"/>
            <a:ext cx="7172184" cy="43434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002060"/>
                </a:solidFill>
              </a:rPr>
              <a:t>Every pregnant woman to undergo OGTT at about 24 weeks of gestation.</a:t>
            </a:r>
          </a:p>
          <a:p>
            <a:pPr eaLnBrk="1" hangingPunct="1"/>
            <a:endParaRPr lang="en-US" altLang="zh-CN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altLang="zh-CN" dirty="0" smtClean="0">
                <a:solidFill>
                  <a:srgbClr val="002060"/>
                </a:solidFill>
              </a:rPr>
              <a:t>If the GDM symptoms are present after 24 weeks, the OGTT should be done aga</a:t>
            </a:r>
            <a:r>
              <a:rPr lang="en-US" altLang="zh-CN" dirty="0" smtClean="0"/>
              <a:t>in.</a:t>
            </a:r>
          </a:p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56949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Target Blood Glucose Values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22914" name="Picture 2" descr="C:\Users\Administrator\Desktop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7303"/>
          <a:stretch>
            <a:fillRect/>
          </a:stretch>
        </p:blipFill>
        <p:spPr bwMode="auto">
          <a:xfrm>
            <a:off x="805219" y="1444640"/>
            <a:ext cx="7560860" cy="4737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9" name="Picture 3" descr="C:\Users\Administrator\Desktop\normal-blood-sugar-levels-chart-pregnant-wom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775" y="859365"/>
            <a:ext cx="7335415" cy="4913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</a:rPr>
              <a:t>Ante-partum Management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9115" y="1910687"/>
            <a:ext cx="7328199" cy="434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CN" dirty="0" smtClean="0">
                <a:solidFill>
                  <a:srgbClr val="002060"/>
                </a:solidFill>
              </a:rPr>
              <a:t>There is a consensus that once diabetes is diagnosed, the treatment should be recommended  for diabetes during pregnancy.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dirty="0" smtClean="0">
                <a:solidFill>
                  <a:srgbClr val="002060"/>
                </a:solidFill>
              </a:rPr>
              <a:t>The goals of treatment are to prevent </a:t>
            </a:r>
            <a:r>
              <a:rPr lang="en-US" altLang="zh-CN" dirty="0" err="1" smtClean="0">
                <a:solidFill>
                  <a:srgbClr val="002060"/>
                </a:solidFill>
              </a:rPr>
              <a:t>macrosomia</a:t>
            </a:r>
            <a:r>
              <a:rPr lang="en-US" altLang="zh-CN" dirty="0" smtClean="0">
                <a:solidFill>
                  <a:srgbClr val="002060"/>
                </a:solidFill>
              </a:rPr>
              <a:t>, avoid ketosis, and detect pregnancy complications (</a:t>
            </a:r>
            <a:r>
              <a:rPr lang="en-US" altLang="zh-CN" dirty="0" err="1" smtClean="0">
                <a:solidFill>
                  <a:srgbClr val="002060"/>
                </a:solidFill>
              </a:rPr>
              <a:t>eg</a:t>
            </a:r>
            <a:r>
              <a:rPr lang="en-US" altLang="zh-CN" dirty="0" smtClean="0">
                <a:solidFill>
                  <a:srgbClr val="002060"/>
                </a:solidFill>
              </a:rPr>
              <a:t>, hypertension, intrauterine growth restriction, and fetal distress).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dirty="0" smtClean="0">
                <a:solidFill>
                  <a:srgbClr val="002060"/>
                </a:solidFill>
              </a:rPr>
              <a:t>The management includes diet, exercise and insulin.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</a:rPr>
              <a:t>Diet Therapy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457" y="1746250"/>
            <a:ext cx="7875256" cy="51117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solidFill>
                  <a:srgbClr val="002060"/>
                </a:solidFill>
              </a:rPr>
              <a:t>The goals of diet therapy in GDM are to avoid ketosis, achieve normal blood glucose levels, obtain proper nutrition, and gain weight appropriately.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solidFill>
                  <a:srgbClr val="002060"/>
                </a:solidFill>
              </a:rPr>
              <a:t>The amount and distribution of carbohydrate should be based on clinical outcome measures (</a:t>
            </a:r>
            <a:r>
              <a:rPr lang="en-US" altLang="zh-CN" sz="2400" dirty="0" err="1" smtClean="0">
                <a:solidFill>
                  <a:srgbClr val="002060"/>
                </a:solidFill>
              </a:rPr>
              <a:t>eg</a:t>
            </a:r>
            <a:r>
              <a:rPr lang="en-US" altLang="zh-CN" sz="2400" dirty="0" smtClean="0">
                <a:solidFill>
                  <a:srgbClr val="002060"/>
                </a:solidFill>
              </a:rPr>
              <a:t>, hunger, blood glucose levels, weight gain), but a minimum of 175 g of carbohydrate per day should be provided.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solidFill>
                  <a:srgbClr val="002060"/>
                </a:solidFill>
              </a:rPr>
              <a:t> Carbohydrate should be distributed throughout the day in 5 to 7 meals and snacks.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solidFill>
                  <a:srgbClr val="002060"/>
                </a:solidFill>
              </a:rPr>
              <a:t> Use of a low–</a:t>
            </a:r>
            <a:r>
              <a:rPr lang="en-US" altLang="zh-CN" sz="2400" dirty="0" err="1" smtClean="0">
                <a:solidFill>
                  <a:srgbClr val="002060"/>
                </a:solidFill>
              </a:rPr>
              <a:t>glycemic</a:t>
            </a:r>
            <a:r>
              <a:rPr lang="en-US" altLang="zh-CN" sz="2400" dirty="0" smtClean="0">
                <a:solidFill>
                  <a:srgbClr val="002060"/>
                </a:solidFill>
              </a:rPr>
              <a:t> index diet decreases the need for </a:t>
            </a:r>
            <a:r>
              <a:rPr lang="en-US" altLang="zh-CN" sz="2400" dirty="0" err="1" smtClean="0">
                <a:solidFill>
                  <a:srgbClr val="002060"/>
                </a:solidFill>
              </a:rPr>
              <a:t>insulinto</a:t>
            </a:r>
            <a:r>
              <a:rPr lang="en-US" altLang="zh-CN" sz="2400" dirty="0" smtClean="0">
                <a:solidFill>
                  <a:srgbClr val="002060"/>
                </a:solidFill>
              </a:rPr>
              <a:t> maintain </a:t>
            </a:r>
            <a:r>
              <a:rPr lang="en-US" altLang="zh-CN" sz="2400" dirty="0" err="1" smtClean="0">
                <a:solidFill>
                  <a:srgbClr val="002060"/>
                </a:solidFill>
              </a:rPr>
              <a:t>euglycemia</a:t>
            </a:r>
            <a:r>
              <a:rPr lang="en-US" altLang="zh-CN" sz="2400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</a:rPr>
              <a:t>Exercise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5593" y="1883391"/>
            <a:ext cx="7335957" cy="43434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002060"/>
                </a:solidFill>
              </a:rPr>
              <a:t>Experts recommend that women with GDM should exercise regularly to control blood glucose levels.</a:t>
            </a:r>
          </a:p>
          <a:p>
            <a:pPr eaLnBrk="1" hangingPunct="1"/>
            <a:endParaRPr lang="en-US" altLang="zh-CN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altLang="zh-CN" dirty="0" smtClean="0">
                <a:solidFill>
                  <a:srgbClr val="002060"/>
                </a:solidFill>
              </a:rPr>
              <a:t>but an improvement in clinical outcomes has not been demonstrated from compliance with this recommendation.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</a:rPr>
              <a:t>Insulin Therapy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355" y="1828800"/>
            <a:ext cx="76291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CN" dirty="0" smtClean="0">
                <a:solidFill>
                  <a:srgbClr val="002060"/>
                </a:solidFill>
              </a:rPr>
              <a:t>Traditionally, insulin is used if dietary management does not maintain  blood   glucose at normal levels.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dirty="0" smtClean="0">
                <a:solidFill>
                  <a:srgbClr val="002060"/>
                </a:solidFill>
              </a:rPr>
              <a:t>Insulin may be initiated at 0.7 U/kg actual body weight/d given in divided dosages: two-thirds of the daily dosage before breakfast  and the remainder of the dosage before dinner.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dirty="0" smtClean="0">
                <a:solidFill>
                  <a:srgbClr val="002060"/>
                </a:solidFill>
              </a:rPr>
              <a:t>Insulin therapy  require close monitoring and adjustment based on blood glucose levels, meal choices, and activity levels.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</a:rPr>
              <a:t>Obstetrics Management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5469" y="1801504"/>
            <a:ext cx="7486082" cy="434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CN" sz="2600" dirty="0" smtClean="0">
                <a:solidFill>
                  <a:srgbClr val="002060"/>
                </a:solidFill>
              </a:rPr>
              <a:t>The goal of intra-partum GDM management is to avoid operative delivery, shoulder </a:t>
            </a:r>
            <a:r>
              <a:rPr lang="en-US" altLang="zh-CN" sz="2600" dirty="0" err="1" smtClean="0">
                <a:solidFill>
                  <a:srgbClr val="002060"/>
                </a:solidFill>
              </a:rPr>
              <a:t>dystocia</a:t>
            </a:r>
            <a:r>
              <a:rPr lang="en-US" altLang="zh-CN" sz="2600" dirty="0" smtClean="0">
                <a:solidFill>
                  <a:srgbClr val="002060"/>
                </a:solidFill>
              </a:rPr>
              <a:t>, birth trauma, and neonatal hypoglycemia.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600" dirty="0" smtClean="0">
                <a:solidFill>
                  <a:srgbClr val="002060"/>
                </a:solidFill>
              </a:rPr>
              <a:t>For patients who have maintained excellent control of blood glucose levels with diet and exercise, delivery is recommended at 40 weeks.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600" dirty="0" smtClean="0">
                <a:solidFill>
                  <a:srgbClr val="002060"/>
                </a:solidFill>
              </a:rPr>
              <a:t>For patients with medication-requiring GDM, induction at 38 to 39 weeks’ gestation is recommended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</a:rPr>
              <a:t>Obstetrics management…</a:t>
            </a:r>
            <a:r>
              <a:rPr lang="en-US" altLang="zh-CN" sz="2000" b="1" dirty="0" err="1" smtClean="0">
                <a:solidFill>
                  <a:schemeClr val="accent6">
                    <a:lumMod val="75000"/>
                  </a:schemeClr>
                </a:solidFill>
              </a:rPr>
              <a:t>contd</a:t>
            </a:r>
            <a:endParaRPr lang="en-US" altLang="zh-CN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2743" y="1883391"/>
            <a:ext cx="7086600" cy="4525963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002060"/>
                </a:solidFill>
              </a:rPr>
              <a:t>In general, women with gestational diabetes who do not require insulin seldom require early delivery or other interventions.</a:t>
            </a:r>
          </a:p>
          <a:p>
            <a:pPr eaLnBrk="1" hangingPunct="1"/>
            <a:endParaRPr lang="en-US" altLang="zh-CN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altLang="zh-CN" dirty="0" smtClean="0">
                <a:solidFill>
                  <a:srgbClr val="002060"/>
                </a:solidFill>
              </a:rPr>
              <a:t>Elective cesarean delivery to avoid brachial plexus injuries in </a:t>
            </a:r>
            <a:r>
              <a:rPr lang="en-US" altLang="zh-CN" dirty="0" err="1" smtClean="0">
                <a:solidFill>
                  <a:srgbClr val="002060"/>
                </a:solidFill>
              </a:rPr>
              <a:t>macrosomic</a:t>
            </a:r>
            <a:r>
              <a:rPr lang="en-US" altLang="zh-CN" dirty="0" smtClean="0">
                <a:solidFill>
                  <a:srgbClr val="002060"/>
                </a:solidFill>
              </a:rPr>
              <a:t> infants is an important issue.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d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200"/>
          <a:stretch>
            <a:fillRect/>
          </a:stretch>
        </p:blipFill>
        <p:spPr>
          <a:xfrm>
            <a:off x="1282889" y="684145"/>
            <a:ext cx="6741994" cy="5116154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</a:rPr>
              <a:t>Postpartum Management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0185" y="1970314"/>
            <a:ext cx="7281366" cy="43434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002060"/>
                </a:solidFill>
              </a:rPr>
              <a:t>In most women with GDM, hyperglycemia rapidly resolves shortly after delivery. </a:t>
            </a:r>
          </a:p>
          <a:p>
            <a:pPr eaLnBrk="1" hangingPunct="1"/>
            <a:endParaRPr lang="en-US" altLang="zh-CN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altLang="zh-CN" dirty="0" smtClean="0">
                <a:solidFill>
                  <a:srgbClr val="002060"/>
                </a:solidFill>
              </a:rPr>
              <a:t>It is reasonable to measure a single random or fasting blood glucose level before discharge from the hospital.</a:t>
            </a:r>
          </a:p>
          <a:p>
            <a:pPr eaLnBrk="1" hangingPunct="1"/>
            <a:endParaRPr lang="en-US" altLang="zh-CN" dirty="0" smtClean="0"/>
          </a:p>
          <a:p>
            <a:pPr eaLnBrk="1" hangingPunct="1"/>
            <a:endParaRPr lang="en-US" altLang="zh-CN" dirty="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chemeClr val="accent6">
                    <a:lumMod val="75000"/>
                  </a:schemeClr>
                </a:solidFill>
              </a:rPr>
              <a:t>Postpartum Management</a:t>
            </a:r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</a:rPr>
              <a:t>..</a:t>
            </a:r>
            <a:r>
              <a:rPr lang="en-US" altLang="zh-CN" sz="2000" b="1" dirty="0" err="1" smtClean="0">
                <a:solidFill>
                  <a:schemeClr val="accent6">
                    <a:lumMod val="75000"/>
                  </a:schemeClr>
                </a:solidFill>
              </a:rPr>
              <a:t>contd</a:t>
            </a:r>
            <a:endParaRPr lang="en-US" altLang="zh-CN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7230" y="1746250"/>
            <a:ext cx="7554321" cy="479102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2400" dirty="0" smtClean="0">
                <a:solidFill>
                  <a:srgbClr val="002060"/>
                </a:solidFill>
              </a:rPr>
              <a:t>Postpartum glucose tolerance testing is important for women who had GDM.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dirty="0" smtClean="0">
                <a:solidFill>
                  <a:srgbClr val="002060"/>
                </a:solidFill>
              </a:rPr>
              <a:t>Women with GDM have a 7-fold increased risk of developing type 2 diabetes mellitus compared with those who had a </a:t>
            </a:r>
            <a:r>
              <a:rPr lang="en-US" altLang="zh-CN" sz="2400" dirty="0" err="1" smtClean="0">
                <a:solidFill>
                  <a:srgbClr val="002060"/>
                </a:solidFill>
              </a:rPr>
              <a:t>normoglycemic</a:t>
            </a:r>
            <a:r>
              <a:rPr lang="en-US" altLang="zh-CN" sz="2400" dirty="0" smtClean="0">
                <a:solidFill>
                  <a:srgbClr val="002060"/>
                </a:solidFill>
              </a:rPr>
              <a:t> pregnancy.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dirty="0" smtClean="0">
                <a:solidFill>
                  <a:srgbClr val="002060"/>
                </a:solidFill>
              </a:rPr>
              <a:t>At 6 to 12 weeks postpartum, only one-third of women with persistent glucose intolerance have an abnormal fasting blood glucose level.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dirty="0" smtClean="0">
                <a:solidFill>
                  <a:srgbClr val="002060"/>
                </a:solidFill>
              </a:rPr>
              <a:t>Therefore, to detect all women with glucose intolerance, a 75-g, fasting, 2-hour, oral glucose tolerance test is recommended.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07576"/>
            <a:ext cx="8042276" cy="116242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Summary- Key Points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8173" y="1501254"/>
            <a:ext cx="7619740" cy="473605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4000"/>
              </a:lnSpc>
            </a:pPr>
            <a:r>
              <a:rPr lang="en-IN" dirty="0" smtClean="0">
                <a:solidFill>
                  <a:srgbClr val="002060"/>
                </a:solidFill>
              </a:rPr>
              <a:t>Universal testing of all PW for GDM</a:t>
            </a:r>
          </a:p>
          <a:p>
            <a:pPr>
              <a:lnSpc>
                <a:spcPct val="114000"/>
              </a:lnSpc>
            </a:pPr>
            <a:r>
              <a:rPr lang="en-IN" dirty="0" smtClean="0">
                <a:solidFill>
                  <a:srgbClr val="002060"/>
                </a:solidFill>
              </a:rPr>
              <a:t>Testing recommended twice in pregnancy at 1st antenatal visit and then at 24-28 weeks of gestation</a:t>
            </a:r>
          </a:p>
          <a:p>
            <a:pPr>
              <a:lnSpc>
                <a:spcPct val="114000"/>
              </a:lnSpc>
            </a:pPr>
            <a:r>
              <a:rPr lang="en-IN" dirty="0" smtClean="0">
                <a:solidFill>
                  <a:srgbClr val="002060"/>
                </a:solidFill>
              </a:rPr>
              <a:t>Single step 75 g 2 hr PPPG test to be performed</a:t>
            </a:r>
          </a:p>
          <a:p>
            <a:pPr>
              <a:lnSpc>
                <a:spcPct val="114000"/>
              </a:lnSpc>
            </a:pPr>
            <a:r>
              <a:rPr lang="en-IN" dirty="0" smtClean="0">
                <a:solidFill>
                  <a:srgbClr val="002060"/>
                </a:solidFill>
              </a:rPr>
              <a:t>PW testing positive (2 hr PPPG &gt; 140mg/dl) should be started on MNT for 2 weeks</a:t>
            </a:r>
          </a:p>
          <a:p>
            <a:pPr>
              <a:lnSpc>
                <a:spcPct val="114000"/>
              </a:lnSpc>
            </a:pPr>
            <a:r>
              <a:rPr lang="en-IN" dirty="0" smtClean="0">
                <a:solidFill>
                  <a:srgbClr val="002060"/>
                </a:solidFill>
              </a:rPr>
              <a:t>If 2 hr PPPG ≥ 120 mg/</a:t>
            </a:r>
            <a:r>
              <a:rPr lang="en-IN" dirty="0" err="1" smtClean="0">
                <a:solidFill>
                  <a:srgbClr val="002060"/>
                </a:solidFill>
              </a:rPr>
              <a:t>dL</a:t>
            </a:r>
            <a:r>
              <a:rPr lang="en-IN" dirty="0" smtClean="0">
                <a:solidFill>
                  <a:srgbClr val="002060"/>
                </a:solidFill>
              </a:rPr>
              <a:t> after MNT, medical management (Insulin therapy) of PW to be started</a:t>
            </a:r>
          </a:p>
          <a:p>
            <a:pPr>
              <a:lnSpc>
                <a:spcPct val="114000"/>
              </a:lnSpc>
            </a:pPr>
            <a:r>
              <a:rPr lang="en-IN" dirty="0" smtClean="0">
                <a:solidFill>
                  <a:srgbClr val="002060"/>
                </a:solidFill>
              </a:rPr>
              <a:t>PW to be monitored by 2 hr PPPG throughout preg</a:t>
            </a:r>
            <a:r>
              <a:rPr lang="en-IN" dirty="0" smtClean="0"/>
              <a:t>nancy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07576"/>
            <a:ext cx="8042276" cy="970597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Summary-Key Points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..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contd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457" y="1610436"/>
            <a:ext cx="8091030" cy="4123614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>
                <a:solidFill>
                  <a:srgbClr val="002060"/>
                </a:solidFill>
              </a:rPr>
              <a:t>Antenatal visits 2 weekly in 2</a:t>
            </a:r>
            <a:r>
              <a:rPr lang="en-IN" baseline="30000" dirty="0" smtClean="0">
                <a:solidFill>
                  <a:srgbClr val="002060"/>
                </a:solidFill>
              </a:rPr>
              <a:t>nd</a:t>
            </a:r>
            <a:r>
              <a:rPr lang="en-IN" dirty="0" smtClean="0">
                <a:solidFill>
                  <a:srgbClr val="002060"/>
                </a:solidFill>
              </a:rPr>
              <a:t>  trimester &amp; weekly in 3</a:t>
            </a:r>
            <a:r>
              <a:rPr lang="en-IN" baseline="30000" dirty="0" smtClean="0">
                <a:solidFill>
                  <a:srgbClr val="002060"/>
                </a:solidFill>
              </a:rPr>
              <a:t>rd</a:t>
            </a:r>
            <a:r>
              <a:rPr lang="en-IN" dirty="0" smtClean="0">
                <a:solidFill>
                  <a:srgbClr val="002060"/>
                </a:solidFill>
              </a:rPr>
              <a:t>  trimester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PW on Insulin therapy with uncontrolled Blood glucose levels (2 hr PPPG ≥120 mg/dl) or insulin requirement &gt;20 U/day should be referred for delivery at </a:t>
            </a:r>
            <a:r>
              <a:rPr lang="en-IN" dirty="0" err="1" smtClean="0">
                <a:solidFill>
                  <a:srgbClr val="002060"/>
                </a:solidFill>
              </a:rPr>
              <a:t>CEmOC</a:t>
            </a:r>
            <a:r>
              <a:rPr lang="en-IN" dirty="0" smtClean="0">
                <a:solidFill>
                  <a:srgbClr val="002060"/>
                </a:solidFill>
              </a:rPr>
              <a:t> centres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GDM pregnancies associated with delay in lung maturity of foetus- routine delivery prior to 39 weeks not recommended.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Vaginal delivery preferred, LSCS for only obstetric indications or foetal </a:t>
            </a:r>
            <a:r>
              <a:rPr lang="en-IN" dirty="0" err="1" smtClean="0">
                <a:solidFill>
                  <a:srgbClr val="002060"/>
                </a:solidFill>
              </a:rPr>
              <a:t>macrosomia</a:t>
            </a:r>
            <a:endParaRPr lang="en-IN" dirty="0" smtClean="0">
              <a:solidFill>
                <a:srgbClr val="002060"/>
              </a:solidFill>
            </a:endParaRPr>
          </a:p>
          <a:p>
            <a:r>
              <a:rPr lang="en-IN" dirty="0" smtClean="0">
                <a:solidFill>
                  <a:srgbClr val="002060"/>
                </a:solidFill>
              </a:rPr>
              <a:t>Postpartum evaluation of </a:t>
            </a:r>
            <a:r>
              <a:rPr lang="en-IN" dirty="0" err="1" smtClean="0">
                <a:solidFill>
                  <a:srgbClr val="002060"/>
                </a:solidFill>
              </a:rPr>
              <a:t>glycaemic</a:t>
            </a:r>
            <a:r>
              <a:rPr lang="en-IN" dirty="0" smtClean="0">
                <a:solidFill>
                  <a:srgbClr val="002060"/>
                </a:solidFill>
              </a:rPr>
              <a:t> status by a 75 g OGTT at 6 weeks after delivery.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ppy en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5218" y="586855"/>
            <a:ext cx="7750688" cy="5609230"/>
          </a:xfrm>
          <a:prstGeom prst="rect">
            <a:avLst/>
          </a:prstGeom>
        </p:spPr>
      </p:pic>
      <p:sp>
        <p:nvSpPr>
          <p:cNvPr id="6" name="WordArt 4"/>
          <p:cNvSpPr>
            <a:spLocks noChangeArrowheads="1" noChangeShapeType="1"/>
          </p:cNvSpPr>
          <p:nvPr/>
        </p:nvSpPr>
        <p:spPr bwMode="auto">
          <a:xfrm rot="21254972">
            <a:off x="2036678" y="3523938"/>
            <a:ext cx="5581288" cy="18646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N" sz="3600" kern="10" dirty="0"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8999"/>
                    </a:srgbClr>
                  </a:prstShdw>
                </a:effectLst>
                <a:latin typeface="Arial Black"/>
              </a:rPr>
              <a:t>Thank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>Implications of Diabetes in Pregnancy</a:t>
            </a:r>
            <a:endParaRPr lang="en-US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495729" y="2251881"/>
            <a:ext cx="709582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MY" altLang="en-US" sz="2000" b="1" dirty="0" smtClean="0">
                <a:solidFill>
                  <a:srgbClr val="002060"/>
                </a:solidFill>
              </a:rPr>
              <a:t>The risk </a:t>
            </a:r>
            <a:r>
              <a:rPr lang="en-MY" altLang="en-US" sz="2000" b="1" dirty="0">
                <a:solidFill>
                  <a:srgbClr val="002060"/>
                </a:solidFill>
              </a:rPr>
              <a:t>of serious injury at </a:t>
            </a:r>
            <a:r>
              <a:rPr lang="en-MY" altLang="en-US" sz="2000" b="1" dirty="0" smtClean="0">
                <a:solidFill>
                  <a:srgbClr val="002060"/>
                </a:solidFill>
              </a:rPr>
              <a:t>birth         </a:t>
            </a:r>
            <a:r>
              <a:rPr lang="en-MY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- 	Doubles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MY" altLang="en-US" sz="20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MY" altLang="en-US" sz="2000" b="1" dirty="0" smtClean="0">
                <a:solidFill>
                  <a:srgbClr val="002060"/>
                </a:solidFill>
              </a:rPr>
              <a:t>The likelihood </a:t>
            </a:r>
            <a:r>
              <a:rPr lang="en-MY" altLang="en-US" sz="2000" b="1" dirty="0">
                <a:solidFill>
                  <a:srgbClr val="002060"/>
                </a:solidFill>
              </a:rPr>
              <a:t>of Caesarean </a:t>
            </a:r>
            <a:r>
              <a:rPr lang="en-MY" altLang="en-US" sz="2000" b="1" dirty="0" smtClean="0">
                <a:solidFill>
                  <a:srgbClr val="002060"/>
                </a:solidFill>
              </a:rPr>
              <a:t>delivery   </a:t>
            </a:r>
            <a:r>
              <a:rPr lang="en-MY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- 	Triples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en-MY" altLang="en-US" sz="20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MY" altLang="en-US" sz="2000" b="1" dirty="0" smtClean="0">
                <a:solidFill>
                  <a:srgbClr val="002060"/>
                </a:solidFill>
              </a:rPr>
              <a:t>The incidence </a:t>
            </a:r>
            <a:r>
              <a:rPr lang="en-MY" altLang="en-US" sz="2000" b="1" dirty="0">
                <a:solidFill>
                  <a:srgbClr val="002060"/>
                </a:solidFill>
              </a:rPr>
              <a:t>of </a:t>
            </a:r>
            <a:r>
              <a:rPr lang="en-MY" altLang="en-US" sz="2000" b="1" dirty="0" smtClean="0">
                <a:solidFill>
                  <a:srgbClr val="002060"/>
                </a:solidFill>
              </a:rPr>
              <a:t>Neonatal Intensive </a:t>
            </a:r>
          </a:p>
          <a:p>
            <a:r>
              <a:rPr lang="en-MY" altLang="en-US" sz="2000" b="1" dirty="0" smtClean="0">
                <a:solidFill>
                  <a:srgbClr val="002060"/>
                </a:solidFill>
              </a:rPr>
              <a:t>   Care Unit admission                               </a:t>
            </a:r>
            <a:r>
              <a:rPr lang="en-MY" altLang="en-US" sz="20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MY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    Quadruples </a:t>
            </a:r>
            <a:endParaRPr lang="en-US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0114" y="543005"/>
            <a:ext cx="8221437" cy="1336956"/>
          </a:xfrm>
        </p:spPr>
        <p:txBody>
          <a:bodyPr/>
          <a:lstStyle/>
          <a:p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Pregnancy and Diabetes- </a:t>
            </a:r>
            <a:b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The vicious cycle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219" name="WordArt 3"/>
          <p:cNvSpPr>
            <a:spLocks noChangeArrowheads="1" noChangeShapeType="1"/>
          </p:cNvSpPr>
          <p:nvPr/>
        </p:nvSpPr>
        <p:spPr bwMode="auto">
          <a:xfrm>
            <a:off x="1387735" y="3575049"/>
            <a:ext cx="253656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N" sz="3600" kern="10" dirty="0"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8000"/>
                    </a:srgbClr>
                  </a:prstShdw>
                </a:effectLst>
                <a:latin typeface="Arial Black"/>
              </a:rPr>
              <a:t>Pregnancy</a:t>
            </a:r>
          </a:p>
        </p:txBody>
      </p:sp>
      <p:sp>
        <p:nvSpPr>
          <p:cNvPr id="9220" name="WordArt 4"/>
          <p:cNvSpPr>
            <a:spLocks noChangeArrowheads="1" noChangeShapeType="1"/>
          </p:cNvSpPr>
          <p:nvPr/>
        </p:nvSpPr>
        <p:spPr bwMode="auto">
          <a:xfrm>
            <a:off x="5349922" y="3575049"/>
            <a:ext cx="2982011" cy="5619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N" sz="3600" kern="10" dirty="0">
                <a:ln w="12700" cap="flat" cmpd="sng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8000"/>
                    </a:srgbClr>
                  </a:prstShdw>
                </a:effectLst>
                <a:latin typeface="Arial Black"/>
              </a:rPr>
              <a:t>Diabetes </a:t>
            </a:r>
            <a:r>
              <a:rPr lang="en-IN" sz="3600" kern="10" dirty="0" smtClean="0">
                <a:ln w="12700" cap="flat" cmpd="sng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8000"/>
                    </a:srgbClr>
                  </a:prstShdw>
                </a:effectLst>
                <a:latin typeface="Arial Black"/>
              </a:rPr>
              <a:t>Mellitus</a:t>
            </a:r>
            <a:endParaRPr lang="en-IN" sz="3600" kern="10" dirty="0">
              <a:ln w="12700" cap="flat" cmpd="sng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8000"/>
                  </a:srgbClr>
                </a:prstShdw>
              </a:effectLst>
              <a:latin typeface="Arial Black"/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4160839" y="3780430"/>
            <a:ext cx="936625" cy="0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4160839" y="4135437"/>
            <a:ext cx="936625" cy="1588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07576"/>
            <a:ext cx="8042276" cy="984245"/>
          </a:xfrm>
        </p:spPr>
        <p:txBody>
          <a:bodyPr/>
          <a:lstStyle/>
          <a:p>
            <a:pPr algn="ctr"/>
            <a:r>
              <a:rPr lang="en-MY" altLang="en-US" sz="3200" b="1" dirty="0">
                <a:solidFill>
                  <a:schemeClr val="accent6">
                    <a:lumMod val="75000"/>
                  </a:schemeClr>
                </a:solidFill>
              </a:rPr>
              <a:t>Effects of Pregnancy on Diabetes</a:t>
            </a:r>
            <a:endParaRPr lang="en-US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9115" y="1815152"/>
            <a:ext cx="7578797" cy="48443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MY" altLang="en-US" dirty="0" smtClean="0">
                <a:solidFill>
                  <a:srgbClr val="002060"/>
                </a:solidFill>
              </a:rPr>
              <a:t>During pregnancy, there is altered </a:t>
            </a:r>
            <a:r>
              <a:rPr lang="en-MY" altLang="en-US" dirty="0">
                <a:solidFill>
                  <a:srgbClr val="002060"/>
                </a:solidFill>
              </a:rPr>
              <a:t>carbohydrate metabolism and impaired insulin </a:t>
            </a:r>
            <a:r>
              <a:rPr lang="en-MY" altLang="en-US" dirty="0" smtClean="0">
                <a:solidFill>
                  <a:srgbClr val="002060"/>
                </a:solidFill>
              </a:rPr>
              <a:t>action</a:t>
            </a:r>
          </a:p>
          <a:p>
            <a:pPr>
              <a:lnSpc>
                <a:spcPct val="90000"/>
              </a:lnSpc>
            </a:pPr>
            <a:r>
              <a:rPr lang="en-MY" altLang="en-US" dirty="0" smtClean="0">
                <a:solidFill>
                  <a:srgbClr val="002060"/>
                </a:solidFill>
              </a:rPr>
              <a:t>Insulin </a:t>
            </a:r>
            <a:r>
              <a:rPr lang="en-MY" altLang="en-US" dirty="0">
                <a:solidFill>
                  <a:srgbClr val="002060"/>
                </a:solidFill>
              </a:rPr>
              <a:t>requirement increases as pregnancy </a:t>
            </a:r>
            <a:r>
              <a:rPr lang="en-MY" altLang="en-US" dirty="0" smtClean="0">
                <a:solidFill>
                  <a:srgbClr val="002060"/>
                </a:solidFill>
              </a:rPr>
              <a:t>advances</a:t>
            </a:r>
          </a:p>
          <a:p>
            <a:pPr>
              <a:lnSpc>
                <a:spcPct val="90000"/>
              </a:lnSpc>
            </a:pPr>
            <a:r>
              <a:rPr lang="en-MY" altLang="en-US" dirty="0" smtClean="0">
                <a:solidFill>
                  <a:srgbClr val="002060"/>
                </a:solidFill>
              </a:rPr>
              <a:t>Accelerated </a:t>
            </a:r>
            <a:r>
              <a:rPr lang="en-MY" altLang="en-US" dirty="0">
                <a:solidFill>
                  <a:srgbClr val="002060"/>
                </a:solidFill>
              </a:rPr>
              <a:t>starvation----rapid activation of </a:t>
            </a:r>
            <a:r>
              <a:rPr lang="en-MY" altLang="en-US" dirty="0" err="1">
                <a:solidFill>
                  <a:srgbClr val="002060"/>
                </a:solidFill>
              </a:rPr>
              <a:t>lipolysis</a:t>
            </a:r>
            <a:r>
              <a:rPr lang="en-MY" altLang="en-US" dirty="0">
                <a:solidFill>
                  <a:srgbClr val="002060"/>
                </a:solidFill>
              </a:rPr>
              <a:t> with short period of </a:t>
            </a:r>
            <a:r>
              <a:rPr lang="en-MY" altLang="en-US" dirty="0" smtClean="0">
                <a:solidFill>
                  <a:srgbClr val="002060"/>
                </a:solidFill>
              </a:rPr>
              <a:t>fasting</a:t>
            </a:r>
          </a:p>
          <a:p>
            <a:pPr>
              <a:lnSpc>
                <a:spcPct val="90000"/>
              </a:lnSpc>
            </a:pPr>
            <a:r>
              <a:rPr lang="en-MY" altLang="en-US" dirty="0" smtClean="0">
                <a:solidFill>
                  <a:srgbClr val="002060"/>
                </a:solidFill>
              </a:rPr>
              <a:t>Higher risks of </a:t>
            </a:r>
            <a:r>
              <a:rPr lang="en-MY" altLang="en-US" dirty="0" err="1" smtClean="0">
                <a:solidFill>
                  <a:srgbClr val="002060"/>
                </a:solidFill>
              </a:rPr>
              <a:t>Ketoacidosis</a:t>
            </a:r>
            <a:r>
              <a:rPr lang="en-MY" altLang="en-US" dirty="0" smtClean="0">
                <a:solidFill>
                  <a:srgbClr val="002060"/>
                </a:solidFill>
              </a:rPr>
              <a:t> complications</a:t>
            </a:r>
            <a:endParaRPr lang="en-MY" altLang="en-US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n-MY" altLang="en-US" dirty="0" smtClean="0">
                <a:solidFill>
                  <a:srgbClr val="002060"/>
                </a:solidFill>
              </a:rPr>
              <a:t>Accelerates </a:t>
            </a:r>
            <a:r>
              <a:rPr lang="en-MY" altLang="en-US" dirty="0">
                <a:solidFill>
                  <a:srgbClr val="002060"/>
                </a:solidFill>
              </a:rPr>
              <a:t>vascular changes </a:t>
            </a:r>
            <a:endParaRPr lang="en-US" alt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331" y="641445"/>
            <a:ext cx="5036024" cy="5459104"/>
          </a:xfrm>
        </p:spPr>
        <p:txBody>
          <a:bodyPr/>
          <a:lstStyle/>
          <a:p>
            <a:pPr marL="514350" indent="-514350" algn="l">
              <a:lnSpc>
                <a:spcPts val="2160"/>
              </a:lnSpc>
              <a:buFont typeface="+mj-lt"/>
              <a:buAutoNum type="arabicPeriod"/>
            </a:pPr>
            <a:r>
              <a:rPr lang="en-MY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MY" altLang="en-US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MY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MY" altLang="en-US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MY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MY" altLang="en-US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MY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MY" altLang="en-US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MY" altLang="en-US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MY" altLang="en-US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MY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Effect of Diabetes </a:t>
            </a:r>
            <a:br>
              <a:rPr lang="en-MY" altLang="en-US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MY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on Pregnancy:</a:t>
            </a:r>
            <a:r>
              <a:rPr lang="en-MY" altLang="en-US" sz="1800" b="1" dirty="0" smtClean="0">
                <a:solidFill>
                  <a:srgbClr val="002060"/>
                </a:solidFill>
              </a:rPr>
              <a:t/>
            </a:r>
            <a:br>
              <a:rPr lang="en-MY" altLang="en-US" sz="1800" b="1" dirty="0" smtClean="0">
                <a:solidFill>
                  <a:srgbClr val="002060"/>
                </a:solidFill>
              </a:rPr>
            </a:br>
            <a:r>
              <a:rPr lang="en-MY" altLang="en-US" sz="1800" b="1" dirty="0" smtClean="0">
                <a:solidFill>
                  <a:srgbClr val="002060"/>
                </a:solidFill>
              </a:rPr>
              <a:t/>
            </a:r>
            <a:br>
              <a:rPr lang="en-MY" altLang="en-US" sz="1800" b="1" dirty="0" smtClean="0">
                <a:solidFill>
                  <a:srgbClr val="002060"/>
                </a:solidFill>
              </a:rPr>
            </a:br>
            <a:r>
              <a:rPr lang="en-MY" altLang="en-US" sz="1800" b="1" dirty="0" smtClean="0">
                <a:solidFill>
                  <a:srgbClr val="002060"/>
                </a:solidFill>
              </a:rPr>
              <a:t>1. Respiratory Distress Syndrome</a:t>
            </a:r>
            <a:br>
              <a:rPr lang="en-MY" altLang="en-US" sz="1800" b="1" dirty="0" smtClean="0">
                <a:solidFill>
                  <a:srgbClr val="002060"/>
                </a:solidFill>
              </a:rPr>
            </a:br>
            <a:r>
              <a:rPr lang="en-MY" altLang="en-US" sz="1800" b="1" dirty="0" smtClean="0">
                <a:solidFill>
                  <a:srgbClr val="002060"/>
                </a:solidFill>
              </a:rPr>
              <a:t/>
            </a:r>
            <a:br>
              <a:rPr lang="en-MY" altLang="en-US" sz="1800" b="1" dirty="0" smtClean="0">
                <a:solidFill>
                  <a:srgbClr val="002060"/>
                </a:solidFill>
              </a:rPr>
            </a:br>
            <a:r>
              <a:rPr lang="en-MY" altLang="en-US" sz="1800" b="1" dirty="0" smtClean="0">
                <a:solidFill>
                  <a:srgbClr val="002060"/>
                </a:solidFill>
              </a:rPr>
              <a:t>2. </a:t>
            </a:r>
            <a:r>
              <a:rPr lang="en-MY" altLang="en-US" sz="1800" b="1" dirty="0" err="1" smtClean="0">
                <a:solidFill>
                  <a:srgbClr val="002060"/>
                </a:solidFill>
              </a:rPr>
              <a:t>Polydydramnios</a:t>
            </a:r>
            <a:r>
              <a:rPr lang="en-MY" altLang="en-US" sz="1800" b="1" dirty="0" smtClean="0">
                <a:solidFill>
                  <a:srgbClr val="002060"/>
                </a:solidFill>
              </a:rPr>
              <a:t/>
            </a:r>
            <a:br>
              <a:rPr lang="en-MY" altLang="en-US" sz="1800" b="1" dirty="0" smtClean="0">
                <a:solidFill>
                  <a:srgbClr val="002060"/>
                </a:solidFill>
              </a:rPr>
            </a:br>
            <a:r>
              <a:rPr lang="en-MY" altLang="en-US" sz="1800" b="1" dirty="0" smtClean="0">
                <a:solidFill>
                  <a:srgbClr val="002060"/>
                </a:solidFill>
              </a:rPr>
              <a:t/>
            </a:r>
            <a:br>
              <a:rPr lang="en-MY" altLang="en-US" sz="1800" b="1" dirty="0" smtClean="0">
                <a:solidFill>
                  <a:srgbClr val="002060"/>
                </a:solidFill>
              </a:rPr>
            </a:br>
            <a:r>
              <a:rPr lang="en-MY" altLang="en-US" sz="1800" b="1" dirty="0" smtClean="0">
                <a:solidFill>
                  <a:srgbClr val="002060"/>
                </a:solidFill>
              </a:rPr>
              <a:t>3. Foetal </a:t>
            </a:r>
            <a:r>
              <a:rPr lang="en-MY" altLang="en-US" sz="1800" b="1" dirty="0" err="1" smtClean="0">
                <a:solidFill>
                  <a:srgbClr val="002060"/>
                </a:solidFill>
              </a:rPr>
              <a:t>macrosomia</a:t>
            </a:r>
            <a:r>
              <a:rPr lang="en-MY" altLang="en-US" sz="1800" b="1" dirty="0" smtClean="0">
                <a:solidFill>
                  <a:srgbClr val="002060"/>
                </a:solidFill>
              </a:rPr>
              <a:t/>
            </a:r>
            <a:br>
              <a:rPr lang="en-MY" altLang="en-US" sz="1800" b="1" dirty="0" smtClean="0">
                <a:solidFill>
                  <a:srgbClr val="002060"/>
                </a:solidFill>
              </a:rPr>
            </a:br>
            <a:r>
              <a:rPr lang="en-MY" altLang="en-US" sz="1800" b="1" dirty="0" smtClean="0">
                <a:solidFill>
                  <a:srgbClr val="002060"/>
                </a:solidFill>
              </a:rPr>
              <a:t/>
            </a:r>
            <a:br>
              <a:rPr lang="en-MY" altLang="en-US" sz="1800" b="1" dirty="0" smtClean="0">
                <a:solidFill>
                  <a:srgbClr val="002060"/>
                </a:solidFill>
              </a:rPr>
            </a:br>
            <a:r>
              <a:rPr lang="en-MY" altLang="en-US" sz="1800" b="1" dirty="0" smtClean="0">
                <a:solidFill>
                  <a:srgbClr val="002060"/>
                </a:solidFill>
              </a:rPr>
              <a:t>4. </a:t>
            </a:r>
            <a:r>
              <a:rPr lang="en-MY" altLang="en-US" sz="1800" b="1" dirty="0" err="1" smtClean="0">
                <a:solidFill>
                  <a:srgbClr val="002060"/>
                </a:solidFill>
              </a:rPr>
              <a:t>Erb’s</a:t>
            </a:r>
            <a:r>
              <a:rPr lang="en-MY" altLang="en-US" sz="1800" b="1" dirty="0" smtClean="0">
                <a:solidFill>
                  <a:srgbClr val="002060"/>
                </a:solidFill>
              </a:rPr>
              <a:t> Palsy</a:t>
            </a:r>
            <a:br>
              <a:rPr lang="en-MY" altLang="en-US" sz="1800" b="1" dirty="0" smtClean="0">
                <a:solidFill>
                  <a:srgbClr val="002060"/>
                </a:solidFill>
              </a:rPr>
            </a:br>
            <a:r>
              <a:rPr lang="en-MY" altLang="en-US" sz="1800" b="1" dirty="0" smtClean="0">
                <a:solidFill>
                  <a:srgbClr val="002060"/>
                </a:solidFill>
              </a:rPr>
              <a:t/>
            </a:r>
            <a:br>
              <a:rPr lang="en-MY" altLang="en-US" sz="1800" b="1" dirty="0" smtClean="0">
                <a:solidFill>
                  <a:srgbClr val="002060"/>
                </a:solidFill>
              </a:rPr>
            </a:br>
            <a:r>
              <a:rPr lang="en-MY" altLang="en-US" sz="1800" b="1" dirty="0" smtClean="0">
                <a:solidFill>
                  <a:srgbClr val="002060"/>
                </a:solidFill>
              </a:rPr>
              <a:t>5. Birth asphyxia</a:t>
            </a:r>
            <a:br>
              <a:rPr lang="en-MY" altLang="en-US" sz="1800" b="1" dirty="0" smtClean="0">
                <a:solidFill>
                  <a:srgbClr val="002060"/>
                </a:solidFill>
              </a:rPr>
            </a:br>
            <a:r>
              <a:rPr lang="en-MY" altLang="en-US" sz="1800" b="1" dirty="0" smtClean="0">
                <a:solidFill>
                  <a:srgbClr val="002060"/>
                </a:solidFill>
              </a:rPr>
              <a:t/>
            </a:r>
            <a:br>
              <a:rPr lang="en-MY" altLang="en-US" sz="1800" b="1" dirty="0" smtClean="0">
                <a:solidFill>
                  <a:srgbClr val="002060"/>
                </a:solidFill>
              </a:rPr>
            </a:br>
            <a:r>
              <a:rPr lang="en-MY" altLang="en-US" sz="1800" b="1" dirty="0" smtClean="0">
                <a:solidFill>
                  <a:srgbClr val="002060"/>
                </a:solidFill>
              </a:rPr>
              <a:t>6. Abortion/Intra uterine death </a:t>
            </a:r>
            <a:br>
              <a:rPr lang="en-MY" altLang="en-US" sz="1800" b="1" dirty="0" smtClean="0">
                <a:solidFill>
                  <a:srgbClr val="002060"/>
                </a:solidFill>
              </a:rPr>
            </a:br>
            <a:r>
              <a:rPr lang="en-MY" altLang="en-US" sz="1800" b="1" dirty="0" smtClean="0">
                <a:solidFill>
                  <a:srgbClr val="002060"/>
                </a:solidFill>
              </a:rPr>
              <a:t/>
            </a:r>
            <a:br>
              <a:rPr lang="en-MY" altLang="en-US" sz="1800" b="1" dirty="0" smtClean="0">
                <a:solidFill>
                  <a:srgbClr val="002060"/>
                </a:solidFill>
              </a:rPr>
            </a:br>
            <a:r>
              <a:rPr lang="en-MY" altLang="en-US" sz="1800" b="1" dirty="0" smtClean="0">
                <a:solidFill>
                  <a:srgbClr val="002060"/>
                </a:solidFill>
              </a:rPr>
              <a:t>7. Neonatal </a:t>
            </a:r>
            <a:r>
              <a:rPr lang="en-MY" altLang="en-US" sz="1800" b="1" dirty="0" err="1" smtClean="0">
                <a:solidFill>
                  <a:srgbClr val="002060"/>
                </a:solidFill>
              </a:rPr>
              <a:t>hyperbilirubinemia</a:t>
            </a:r>
            <a:r>
              <a:rPr lang="en-MY" altLang="en-US" sz="1800" b="1" dirty="0" smtClean="0">
                <a:solidFill>
                  <a:srgbClr val="002060"/>
                </a:solidFill>
              </a:rPr>
              <a:t> </a:t>
            </a:r>
            <a:r>
              <a:rPr lang="en-MY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MY" altLang="en-US" sz="1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MY" altLang="en-US" sz="1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MY" altLang="en-US" sz="1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MY" altLang="en-US" sz="1800" b="1" dirty="0" smtClean="0">
                <a:solidFill>
                  <a:srgbClr val="002060"/>
                </a:solidFill>
              </a:rPr>
              <a:t>8. Congenital malformations</a:t>
            </a:r>
            <a:endParaRPr lang="en-MY" alt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 l="12065"/>
          <a:stretch>
            <a:fillRect/>
          </a:stretch>
        </p:blipFill>
        <p:spPr bwMode="auto">
          <a:xfrm>
            <a:off x="6032310" y="3224093"/>
            <a:ext cx="2586251" cy="233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741</TotalTime>
  <Words>2554</Words>
  <Application>Microsoft Office PowerPoint</Application>
  <PresentationFormat>On-screen Show (4:3)</PresentationFormat>
  <Paragraphs>362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Breeze</vt:lpstr>
      <vt:lpstr>Gestational  Diabetes Mellitus –  One Disease Two Lives at Stake</vt:lpstr>
      <vt:lpstr>Introduction</vt:lpstr>
      <vt:lpstr>The Problem</vt:lpstr>
      <vt:lpstr>Patho-physiology</vt:lpstr>
      <vt:lpstr>Slide 5</vt:lpstr>
      <vt:lpstr>Implications of Diabetes in Pregnancy</vt:lpstr>
      <vt:lpstr> Pregnancy and Diabetes-  The vicious cycle</vt:lpstr>
      <vt:lpstr>Effects of Pregnancy on Diabetes</vt:lpstr>
      <vt:lpstr>     Effect of Diabetes  on Pregnancy:  1. Respiratory Distress Syndrome  2. Polydydramnios  3. Foetal macrosomia  4. Erb’s Palsy  5. Birth asphyxia  6. Abortion/Intra uterine death   7. Neonatal hyperbilirubinemia   8. Congenital malformations</vt:lpstr>
      <vt:lpstr>Slide 10</vt:lpstr>
      <vt:lpstr>Slide 11</vt:lpstr>
      <vt:lpstr>GDM: Risk Factors</vt:lpstr>
      <vt:lpstr>GDM: Maternal Complications</vt:lpstr>
      <vt:lpstr>GDM: Foetal Complications</vt:lpstr>
      <vt:lpstr>Slide 15</vt:lpstr>
      <vt:lpstr>The White classification, named after Priscilla White on  the effect of diabetes types on perinatal outcome.   </vt:lpstr>
      <vt:lpstr>   GDM: Diagnosis</vt:lpstr>
      <vt:lpstr>  Principles of Management    (National Guidelines for Diagnosis and Management of GDM-2014) </vt:lpstr>
      <vt:lpstr>Who should be tested :</vt:lpstr>
      <vt:lpstr>How to Test:</vt:lpstr>
      <vt:lpstr>Slide 21</vt:lpstr>
      <vt:lpstr>Slide 22</vt:lpstr>
      <vt:lpstr>Antenatal care:</vt:lpstr>
      <vt:lpstr>Medical Nutritional Therapy:</vt:lpstr>
      <vt:lpstr>Slide 25</vt:lpstr>
      <vt:lpstr>Role of Ultrasound:</vt:lpstr>
      <vt:lpstr>Tests of Foetal wellbeing</vt:lpstr>
      <vt:lpstr>Slide 28</vt:lpstr>
      <vt:lpstr>Time and Mode of Delivery</vt:lpstr>
      <vt:lpstr>Post-delivery Follow up of GDM Cases  </vt:lpstr>
      <vt:lpstr>Operational Aspects of  National GDM Guidelines</vt:lpstr>
      <vt:lpstr> Role of Health Personnel at different levels of Health Facility: </vt:lpstr>
      <vt:lpstr>Role of Health Personnel at different levels of Health Facility...contd.  </vt:lpstr>
      <vt:lpstr> Role of Health Personnel at different levels of Health Facility ..contd.</vt:lpstr>
      <vt:lpstr>Capacity building of Health personnel under GDM Guidelines</vt:lpstr>
      <vt:lpstr>Training needs for different cadres</vt:lpstr>
      <vt:lpstr>Training needs for different cadres</vt:lpstr>
      <vt:lpstr>Training needs for different cadres</vt:lpstr>
      <vt:lpstr>Screening for GDM</vt:lpstr>
      <vt:lpstr>Screening –at the 24 weeks visit</vt:lpstr>
      <vt:lpstr>Screening Strategy </vt:lpstr>
      <vt:lpstr>Target Blood Glucose Values</vt:lpstr>
      <vt:lpstr>Slide 43</vt:lpstr>
      <vt:lpstr>Ante-partum Management</vt:lpstr>
      <vt:lpstr>Diet Therapy</vt:lpstr>
      <vt:lpstr>Exercise </vt:lpstr>
      <vt:lpstr>Insulin Therapy</vt:lpstr>
      <vt:lpstr>Obstetrics Management</vt:lpstr>
      <vt:lpstr>Obstetrics management…contd</vt:lpstr>
      <vt:lpstr>Postpartum Management</vt:lpstr>
      <vt:lpstr>Postpartum Management..contd</vt:lpstr>
      <vt:lpstr>Summary- Key Points</vt:lpstr>
      <vt:lpstr>Summary-Key Points..contd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neeraj kumar</dc:creator>
  <cp:lastModifiedBy>user</cp:lastModifiedBy>
  <cp:revision>73</cp:revision>
  <dcterms:created xsi:type="dcterms:W3CDTF">2016-04-15T17:04:39Z</dcterms:created>
  <dcterms:modified xsi:type="dcterms:W3CDTF">2017-03-15T04:01:31Z</dcterms:modified>
</cp:coreProperties>
</file>