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2" r:id="rId2"/>
    <p:sldId id="264" r:id="rId3"/>
    <p:sldId id="266" r:id="rId4"/>
    <p:sldId id="282" r:id="rId5"/>
    <p:sldId id="283" r:id="rId6"/>
    <p:sldId id="303" r:id="rId7"/>
    <p:sldId id="284" r:id="rId8"/>
    <p:sldId id="286" r:id="rId9"/>
    <p:sldId id="312" r:id="rId10"/>
    <p:sldId id="304" r:id="rId11"/>
    <p:sldId id="301" r:id="rId12"/>
    <p:sldId id="313" r:id="rId13"/>
    <p:sldId id="294" r:id="rId14"/>
    <p:sldId id="305" r:id="rId15"/>
    <p:sldId id="306" r:id="rId16"/>
    <p:sldId id="307" r:id="rId17"/>
    <p:sldId id="298" r:id="rId18"/>
    <p:sldId id="310" r:id="rId19"/>
    <p:sldId id="308" r:id="rId20"/>
    <p:sldId id="299" r:id="rId21"/>
    <p:sldId id="309" r:id="rId22"/>
    <p:sldId id="275" r:id="rId23"/>
    <p:sldId id="258" r:id="rId24"/>
    <p:sldId id="259" r:id="rId25"/>
    <p:sldId id="272" r:id="rId26"/>
    <p:sldId id="311" r:id="rId27"/>
    <p:sldId id="277" r:id="rId28"/>
    <p:sldId id="271" r:id="rId29"/>
    <p:sldId id="26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01BBE-8BBF-4D7F-90F4-8511FFE4C9C8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F004D-7401-4CF6-8C18-BEF7521CFBE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A1E1F-6E3C-4345-AB79-947AFD893DEC}" type="datetimeFigureOut">
              <a:rPr lang="en-US" smtClean="0"/>
              <a:pPr/>
              <a:t>11/10/2014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470AE-7FA5-49C5-AEFC-BA47AC78364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9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700" b="1" dirty="0" smtClean="0">
                <a:latin typeface="Arial" pitchFamily="34" charset="0"/>
                <a:cs typeface="Arial" pitchFamily="34" charset="0"/>
              </a:rPr>
              <a:t>Dr Archna Ghildiyal</a:t>
            </a:r>
          </a:p>
          <a:p>
            <a:r>
              <a:rPr lang="en-US" sz="67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Associate Professor</a:t>
            </a:r>
          </a:p>
          <a:p>
            <a:r>
              <a:rPr lang="en-US" sz="6700" dirty="0" smtClean="0">
                <a:latin typeface="Arial" pitchFamily="34" charset="0"/>
                <a:cs typeface="Arial" pitchFamily="34" charset="0"/>
              </a:rPr>
              <a:t>              Department of Physiology</a:t>
            </a:r>
          </a:p>
          <a:p>
            <a:r>
              <a:rPr lang="en-US" sz="6700" dirty="0" smtClean="0">
                <a:latin typeface="Arial" pitchFamily="34" charset="0"/>
                <a:cs typeface="Arial" pitchFamily="34" charset="0"/>
              </a:rPr>
              <a:t>KGMU</a:t>
            </a:r>
            <a:endParaRPr lang="en-IN" sz="670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Respiratory System</a:t>
            </a:r>
            <a:endParaRPr lang="en-IN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PRO\Documents\internal_respiration13310779311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285750"/>
            <a:ext cx="5562600" cy="628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Transport in Dissolved state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venous blood=45 mmHg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(amount dissolved=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2.7ml/dl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of arterial blood=40 mmHg(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2.4 ml/dl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dissolved 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0.3 ml of CO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transported in dissolved form by each 100 ml of blood flow</a:t>
            </a:r>
            <a:endParaRPr lang="en-IN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Combination with </a:t>
            </a:r>
            <a:r>
              <a:rPr lang="en-US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Hb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&amp; Plasma Proteins</a:t>
            </a:r>
            <a:endParaRPr lang="en-IN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Carbon dioxide molecule </a:t>
            </a:r>
            <a:r>
              <a:rPr kumimoji="1" lang="en-US" altLang="zh-C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reversibly</a:t>
            </a: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 attaches to an amino portion of hemoglobin.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+HB                HbCO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+Plasma proteins in tissue capillaries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(CO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Transport in small amount)</a:t>
            </a:r>
          </a:p>
          <a:p>
            <a:endParaRPr lang="en-US" dirty="0" smtClean="0"/>
          </a:p>
          <a:p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00364" y="3571876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3143240" y="3714752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bicarbonate ions</a:t>
            </a:r>
          </a:p>
        </p:txBody>
      </p:sp>
      <p:pic>
        <p:nvPicPr>
          <p:cNvPr id="6147" name="Picture 2" descr="P:\Biology\OCR Biology Active Teach\prod_1\atm\asb_1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525588"/>
            <a:ext cx="6481762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Dissolved CO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O→H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>
              <a:buNone/>
            </a:pPr>
            <a:endParaRPr lang="en-IN" sz="3600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Catalyst: carbonic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anhydrase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Rbc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protein enzyme)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5000 fold increase in rate of reaction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Within a very small fraction of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Dissociation of carbonic acid into bicarbonate &amp; H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ions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Hemoglobin protein is a powerful acid base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buffer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Chloride shift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To maintain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electrical neutrality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of Red cells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HCO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diffuses out of the cell and is replaced by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from plasma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Chloride content of venous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Rbc’s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&gt;arterial red cells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Carbon dioxide dissociation curve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Haladane</a:t>
            </a:r>
            <a:r>
              <a:rPr lang="en-US" sz="36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effect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Lungs-Binding of 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(stronger acid forms)  tends to displace 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from the blood and into the alveoli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Released H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binds with HCO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 to form carbonic acid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Lungs- P</a:t>
            </a:r>
            <a:r>
              <a:rPr lang="en-GB" sz="3600" baseline="-25000" dirty="0" smtClean="0">
                <a:latin typeface="Arial" pitchFamily="34" charset="0"/>
                <a:cs typeface="Arial" pitchFamily="34" charset="0"/>
              </a:rPr>
              <a:t>CO2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is low 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GB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diffuses out of the capillaries into the alveoli to be exhaled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Volume percent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vol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%) refers to the milliliters of Gas extracted from a  100-ml sample of whole blood</a:t>
            </a:r>
          </a:p>
          <a:p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Normal conc. Of 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 blood in all forms =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 volume %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Only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volume %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of total is exchanged during normal transport of 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from tissues to the lungs(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Conc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of 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in Tissues 52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vol%,Lungs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48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vol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%)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LECTURE:7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Contents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Pulmonary circulation- features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Gaseous transport: 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-Hb dissociation curve</a:t>
            </a: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Carbon dioxide dissociation curve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5" descr="w_CO2dis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7572427" cy="5011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dissociation curve is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 linear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than 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dissociation curve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Deoxygenated blood carries more 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than oxygenated blood for a given P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CO2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(due to better ability of reduced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 mop up/wash more H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Question:1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 </a:t>
            </a:r>
            <a:r>
              <a:rPr lang="en-IN" sz="1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you increase the left </a:t>
            </a:r>
            <a:r>
              <a:rPr lang="en-IN" sz="1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atrial</a:t>
            </a:r>
            <a:r>
              <a:rPr lang="en-IN" sz="1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pressure from</a:t>
            </a:r>
          </a:p>
          <a:p>
            <a:pPr>
              <a:buNone/>
            </a:pPr>
            <a:r>
              <a:rPr lang="en-IN" sz="1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 mmHg to 15 mmHg, what effect would</a:t>
            </a:r>
          </a:p>
          <a:p>
            <a:pPr>
              <a:buNone/>
            </a:pPr>
            <a:r>
              <a:rPr lang="en-IN" sz="1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that have on pulmonary circulation?</a:t>
            </a:r>
          </a:p>
          <a:p>
            <a:pPr>
              <a:buNone/>
            </a:pPr>
            <a:endParaRPr lang="en-IN" sz="1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sz="12800" dirty="0" smtClean="0">
                <a:latin typeface="Arial" pitchFamily="34" charset="0"/>
                <a:cs typeface="Arial" pitchFamily="34" charset="0"/>
              </a:rPr>
              <a:t>A. It would force blood the opposite direction</a:t>
            </a:r>
          </a:p>
          <a:p>
            <a:pPr>
              <a:buNone/>
            </a:pPr>
            <a:r>
              <a:rPr lang="en-IN" sz="12800" dirty="0" smtClean="0">
                <a:latin typeface="Arial" pitchFamily="34" charset="0"/>
                <a:cs typeface="Arial" pitchFamily="34" charset="0"/>
              </a:rPr>
              <a:t>B. It would increase the speed at which blood moves through the pulmonary circulation</a:t>
            </a:r>
          </a:p>
          <a:p>
            <a:pPr>
              <a:buNone/>
            </a:pPr>
            <a:r>
              <a:rPr lang="en-IN" sz="12800" dirty="0" smtClean="0">
                <a:latin typeface="Arial" pitchFamily="34" charset="0"/>
                <a:cs typeface="Arial" pitchFamily="34" charset="0"/>
              </a:rPr>
              <a:t>C. No change</a:t>
            </a:r>
          </a:p>
          <a:p>
            <a:pPr>
              <a:buNone/>
            </a:pPr>
            <a:r>
              <a:rPr lang="en-IN" sz="12800" dirty="0" smtClean="0">
                <a:latin typeface="Arial" pitchFamily="34" charset="0"/>
                <a:cs typeface="Arial" pitchFamily="34" charset="0"/>
              </a:rPr>
              <a:t>D. Blood flow would almost or completely stop</a:t>
            </a:r>
            <a:br>
              <a:rPr lang="en-IN" sz="12800" dirty="0" smtClean="0">
                <a:latin typeface="Arial" pitchFamily="34" charset="0"/>
                <a:cs typeface="Arial" pitchFamily="34" charset="0"/>
              </a:rPr>
            </a:br>
            <a:r>
              <a:rPr lang="en-IN" sz="1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12800" dirty="0" smtClean="0">
                <a:latin typeface="Arial" pitchFamily="34" charset="0"/>
                <a:cs typeface="Arial" pitchFamily="34" charset="0"/>
              </a:rPr>
            </a:br>
            <a:r>
              <a:rPr lang="en-IN" sz="9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9000" dirty="0" smtClean="0">
                <a:latin typeface="Arial" pitchFamily="34" charset="0"/>
                <a:cs typeface="Arial" pitchFamily="34" charset="0"/>
              </a:rPr>
            </a:br>
            <a:r>
              <a:rPr lang="en-IN" sz="9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9000" dirty="0" smtClean="0">
                <a:latin typeface="Arial" pitchFamily="34" charset="0"/>
                <a:cs typeface="Arial" pitchFamily="34" charset="0"/>
              </a:rPr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Question:2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Pulmonary circulation differs from systemic circulation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r>
              <a:rPr lang="en-IN" sz="3600" dirty="0" smtClean="0">
                <a:latin typeface="Arial" pitchFamily="34" charset="0"/>
                <a:cs typeface="Arial" pitchFamily="34" charset="0"/>
              </a:rPr>
              <a:t>A) Pulmonary </a:t>
            </a:r>
            <a:r>
              <a:rPr lang="en-IN" sz="3600" dirty="0" err="1" smtClean="0">
                <a:latin typeface="Arial" pitchFamily="34" charset="0"/>
                <a:cs typeface="Arial" pitchFamily="34" charset="0"/>
              </a:rPr>
              <a:t>vasodilation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 in hypoxia</a:t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r>
              <a:rPr lang="en-IN" sz="3600" dirty="0" smtClean="0">
                <a:latin typeface="Arial" pitchFamily="34" charset="0"/>
                <a:cs typeface="Arial" pitchFamily="34" charset="0"/>
              </a:rPr>
              <a:t>B) Pulmonary vasoconstriction in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    hypoxia</a:t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r>
              <a:rPr lang="en-IN" sz="3600" dirty="0" smtClean="0">
                <a:latin typeface="Arial" pitchFamily="34" charset="0"/>
                <a:cs typeface="Arial" pitchFamily="34" charset="0"/>
              </a:rPr>
              <a:t>C) Decreased blood volume during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     systole</a:t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r>
              <a:rPr lang="en-IN" sz="3600" dirty="0" smtClean="0">
                <a:latin typeface="Arial" pitchFamily="34" charset="0"/>
                <a:cs typeface="Arial" pitchFamily="34" charset="0"/>
              </a:rPr>
              <a:t>D) Increased basal vasoconstrictor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     tone</a:t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r>
              <a:rPr lang="en-IN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Question:3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As blood passes through systemic capillaries, the 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enzyme carbonic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anhydrase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catalyzes</a:t>
            </a:r>
          </a:p>
          <a:p>
            <a:pPr>
              <a:buNone/>
            </a:pPr>
            <a:endParaRPr lang="en-IN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 A. Conversion of dissolved CO</a:t>
            </a:r>
            <a:r>
              <a:rPr lang="en-IN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 to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     carbonic acid 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 B.  Conversion of carbonic acid to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     bicarbonate ion 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 C. Conversion of gaseous CO</a:t>
            </a:r>
            <a:r>
              <a:rPr lang="en-IN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 to dissolved 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     CO</a:t>
            </a:r>
            <a:r>
              <a:rPr lang="en-IN" baseline="-25000" dirty="0" smtClean="0">
                <a:latin typeface="Arial" pitchFamily="34" charset="0"/>
                <a:cs typeface="Arial" pitchFamily="34" charset="0"/>
              </a:rPr>
              <a:t>2 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 D. Binding of carbon dioxide to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hemoglobin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     thus displacing oxygen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Question:4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sz="1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which of the following is alveolar PCO2 directly</a:t>
            </a:r>
          </a:p>
          <a:p>
            <a:pPr>
              <a:buNone/>
            </a:pPr>
            <a:r>
              <a:rPr lang="en-IN" sz="1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proportional?</a:t>
            </a:r>
          </a:p>
          <a:p>
            <a:pPr>
              <a:buNone/>
            </a:pPr>
            <a:r>
              <a:rPr lang="en-IN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11200" dirty="0" smtClean="0">
                <a:latin typeface="Arial" pitchFamily="34" charset="0"/>
                <a:cs typeface="Arial" pitchFamily="34" charset="0"/>
              </a:rPr>
            </a:br>
            <a:r>
              <a:rPr lang="en-IN" sz="11200" dirty="0" smtClean="0">
                <a:latin typeface="Arial" pitchFamily="34" charset="0"/>
                <a:cs typeface="Arial" pitchFamily="34" charset="0"/>
              </a:rPr>
              <a:t>A. Rate of CO2 production and alveolar ventilation</a:t>
            </a:r>
          </a:p>
          <a:p>
            <a:pPr>
              <a:buNone/>
            </a:pPr>
            <a:r>
              <a:rPr lang="en-IN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11200" dirty="0" smtClean="0">
                <a:latin typeface="Arial" pitchFamily="34" charset="0"/>
                <a:cs typeface="Arial" pitchFamily="34" charset="0"/>
              </a:rPr>
            </a:br>
            <a:r>
              <a:rPr lang="en-IN" sz="11200" dirty="0" smtClean="0">
                <a:latin typeface="Arial" pitchFamily="34" charset="0"/>
                <a:cs typeface="Arial" pitchFamily="34" charset="0"/>
              </a:rPr>
              <a:t>B. Rate of CO2 production and rate of O2 consumption</a:t>
            </a:r>
          </a:p>
          <a:p>
            <a:pPr>
              <a:buNone/>
            </a:pPr>
            <a:r>
              <a:rPr lang="en-IN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11200" dirty="0" smtClean="0">
                <a:latin typeface="Arial" pitchFamily="34" charset="0"/>
                <a:cs typeface="Arial" pitchFamily="34" charset="0"/>
              </a:rPr>
            </a:br>
            <a:r>
              <a:rPr lang="en-IN" sz="11200" dirty="0" smtClean="0">
                <a:latin typeface="Arial" pitchFamily="34" charset="0"/>
                <a:cs typeface="Arial" pitchFamily="34" charset="0"/>
              </a:rPr>
              <a:t>C. Alveolar ventilation and rate of O2 consumption</a:t>
            </a:r>
          </a:p>
          <a:p>
            <a:pPr>
              <a:buNone/>
            </a:pPr>
            <a:r>
              <a:rPr lang="en-IN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11200" dirty="0" smtClean="0">
                <a:latin typeface="Arial" pitchFamily="34" charset="0"/>
                <a:cs typeface="Arial" pitchFamily="34" charset="0"/>
              </a:rPr>
            </a:br>
            <a:r>
              <a:rPr lang="en-IN" sz="11200" dirty="0" smtClean="0">
                <a:latin typeface="Arial" pitchFamily="34" charset="0"/>
                <a:cs typeface="Arial" pitchFamily="34" charset="0"/>
              </a:rPr>
              <a:t>D. Alveolar ventilation, rate of O2 consumption, and rate of CO2 production</a:t>
            </a:r>
            <a:br>
              <a:rPr lang="en-IN" sz="11200" dirty="0" smtClean="0">
                <a:latin typeface="Arial" pitchFamily="34" charset="0"/>
                <a:cs typeface="Arial" pitchFamily="34" charset="0"/>
              </a:rPr>
            </a:br>
            <a:r>
              <a:rPr lang="en-IN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11200" dirty="0" smtClean="0">
                <a:latin typeface="Arial" pitchFamily="34" charset="0"/>
                <a:cs typeface="Arial" pitchFamily="34" charset="0"/>
              </a:rPr>
            </a:br>
            <a:r>
              <a:rPr lang="en-IN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11200" dirty="0" smtClean="0">
                <a:latin typeface="Arial" pitchFamily="34" charset="0"/>
                <a:cs typeface="Arial" pitchFamily="34" charset="0"/>
              </a:rPr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Question:5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The normal </a:t>
            </a:r>
            <a:r>
              <a:rPr lang="en-IN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arterio</a:t>
            </a: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-venous difference for CO2 is: 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A. 2ml/100ml 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B. 4ml/100ml 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C. 6ml/100ml 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D. 10ml/100ml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Answers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5-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Guyton &amp;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Hall.Text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book of Medical Physiology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Ganong’s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Review of Medical Physiology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Berne &amp; Levy Physiology</a:t>
            </a: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R5_Kuh8EjJup0J0XG4Q4QL0CN4Sz49nBIKY5fLulWo5tdfN4fE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85794"/>
            <a:ext cx="5500726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Objectives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Partial pressure of gases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Transport : Methods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Chloride Shift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-Hb dissociation curve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Haldane effect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Pulmonary </a:t>
            </a:r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Circulation:Features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Lungs Receive blood from-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Pulmonary arteries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(deoxygenated)&amp;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Bronchial arteries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(oxygenated)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Pulmonary arteries-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Thin wall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(thickness 1/3 rd that of aorta)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Smaller arteries &amp; arterioles have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larger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diameter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than their counterpart systemic arteries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Pulmonary vessels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Distensible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Large compliance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(to accommodate stroke volume output of right ventricle)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Constrict in response to localized hypoxia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dirty="0" smtClean="0">
                <a:latin typeface="Arial" pitchFamily="34" charset="0"/>
                <a:cs typeface="Arial" pitchFamily="34" charset="0"/>
                <a:sym typeface="Wingdings"/>
              </a:rPr>
              <a:t>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level)-Diverts pulmonary blood from poorly ventilated areas of lungs to well ventilated regions)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IPRO\Documents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3633" y="571481"/>
            <a:ext cx="5833582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Effects of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 in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pulmonary blood flow and vascular pressure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-Recruitment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- Distention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Effects of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high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Lung volume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-Alveolar vessels-compression by enlarging alveoli,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/>
              </a:rPr>
              <a:t> 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Resistance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-Extra alveolar vessels-distention,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/>
              </a:rPr>
              <a:t>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Resistance</a:t>
            </a:r>
          </a:p>
          <a:p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Effects of chemical &amp; </a:t>
            </a:r>
            <a:r>
              <a:rPr lang="en-US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humoral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substances</a:t>
            </a:r>
            <a:endParaRPr lang="en-IN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Vasoconstrictors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Alveolar hypoxia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ᾳ-adrenergic agonists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Thromboxane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Norepinephrine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Angiotensin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Histamine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Endothelin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Vasodilators</a:t>
            </a:r>
          </a:p>
          <a:p>
            <a:r>
              <a:rPr lang="el-GR" sz="32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-adrenergic agonists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Bradykinin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Prostacyclin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Nitric oxide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Carbondioxide</a:t>
            </a:r>
            <a:r>
              <a:rPr lang="en-GB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Transport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Three Forms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1.Dissolved in the plasma  7%</a:t>
            </a:r>
          </a:p>
          <a:p>
            <a:pPr>
              <a:buNone/>
            </a:pPr>
            <a:r>
              <a:rPr kumimoji="1" lang="en-US" altLang="zh-CN" sz="3600" dirty="0" smtClean="0">
                <a:latin typeface="Arial" pitchFamily="34" charset="0"/>
                <a:cs typeface="Arial" pitchFamily="34" charset="0"/>
              </a:rPr>
              <a:t>2.Chemically Bound to Hemoglobin in RBC’s</a:t>
            </a:r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   (as </a:t>
            </a:r>
            <a:r>
              <a:rPr lang="en-GB" sz="3600" dirty="0" err="1" smtClean="0">
                <a:latin typeface="Arial" pitchFamily="34" charset="0"/>
                <a:cs typeface="Arial" pitchFamily="34" charset="0"/>
              </a:rPr>
              <a:t>carbaminohaemoglobin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) 23%</a:t>
            </a:r>
          </a:p>
          <a:p>
            <a:pPr>
              <a:lnSpc>
                <a:spcPct val="90000"/>
              </a:lnSpc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3.As Bicarbonate ions (HCO</a:t>
            </a:r>
            <a:r>
              <a:rPr lang="en-GB" sz="3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sz="36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) in  plasma 70% </a:t>
            </a:r>
          </a:p>
          <a:p>
            <a:pPr>
              <a:lnSpc>
                <a:spcPct val="90000"/>
              </a:lnSpc>
            </a:pPr>
            <a:endParaRPr lang="en-GB" sz="3600" baseline="30000" dirty="0" smtClean="0">
              <a:latin typeface="Arial" pitchFamily="34" charset="0"/>
              <a:cs typeface="Arial" pitchFamily="34" charset="0"/>
            </a:endParaRPr>
          </a:p>
          <a:p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616</Words>
  <Application>Microsoft Office PowerPoint</Application>
  <PresentationFormat>On-screen Show (4:3)</PresentationFormat>
  <Paragraphs>149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Respiratory System</vt:lpstr>
      <vt:lpstr> LECTURE:7 </vt:lpstr>
      <vt:lpstr>Learning Objectives</vt:lpstr>
      <vt:lpstr> Pulmonary Circulation:Features</vt:lpstr>
      <vt:lpstr>Pulmonary vessels</vt:lpstr>
      <vt:lpstr>Slide 6</vt:lpstr>
      <vt:lpstr>Contd…</vt:lpstr>
      <vt:lpstr>Effects of chemical &amp; humoral substances</vt:lpstr>
      <vt:lpstr>Carbondioxide Transport</vt:lpstr>
      <vt:lpstr>Slide 10</vt:lpstr>
      <vt:lpstr> Transport in Dissolved state</vt:lpstr>
      <vt:lpstr>Combination with Hb &amp; Plasma Proteins</vt:lpstr>
      <vt:lpstr>AS bicarbonate ions</vt:lpstr>
      <vt:lpstr>Contd…</vt:lpstr>
      <vt:lpstr>Contd…</vt:lpstr>
      <vt:lpstr>Chloride shift</vt:lpstr>
      <vt:lpstr>Carbon dioxide dissociation curve</vt:lpstr>
      <vt:lpstr>Contd…</vt:lpstr>
      <vt:lpstr>Contd…</vt:lpstr>
      <vt:lpstr>Carbon dioxide dissociation curve</vt:lpstr>
      <vt:lpstr>Contd…</vt:lpstr>
      <vt:lpstr>Question:1</vt:lpstr>
      <vt:lpstr>Question:2</vt:lpstr>
      <vt:lpstr>Question:3</vt:lpstr>
      <vt:lpstr>Question:4</vt:lpstr>
      <vt:lpstr>Question:5</vt:lpstr>
      <vt:lpstr>Answers</vt:lpstr>
      <vt:lpstr>References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LECTURE7</dc:title>
  <dc:creator>WIPRO</dc:creator>
  <cp:lastModifiedBy>VIVEKK36</cp:lastModifiedBy>
  <cp:revision>121</cp:revision>
  <dcterms:created xsi:type="dcterms:W3CDTF">2014-10-12T04:17:54Z</dcterms:created>
  <dcterms:modified xsi:type="dcterms:W3CDTF">2014-11-11T07:58:05Z</dcterms:modified>
</cp:coreProperties>
</file>