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9" r:id="rId10"/>
    <p:sldId id="270" r:id="rId11"/>
    <p:sldId id="271" r:id="rId12"/>
    <p:sldId id="27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5266F-E548-4D81-A17B-FE91F2164BD1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CD795-23AF-4512-8410-C3FAE3AB0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D795-23AF-4512-8410-C3FAE3AB06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4D15-DECA-4460-9E93-A26CEDA0641A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C873-1459-4BFC-A5BE-2B9C98164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6685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BASIC CONCEPT OF DENTAL IMPLANT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“An artificial dental root that is surgically inserted into the jaw bone &amp;that can be used by the dentist as platform for prosthesis”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ts1.mm.bing.net/th?&amp;id=HN.608010513089169322&amp;w=300&amp;h=300&amp;c=0&amp;pid=1.9&amp;rs=0&amp;p=0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2209800" y="35052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VASCULAR SUPPLY&amp;INFLAMMATION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due to lack of </a:t>
            </a:r>
            <a:r>
              <a:rPr lang="en-US" dirty="0" err="1" smtClean="0"/>
              <a:t>Pdl</a:t>
            </a:r>
            <a:endParaRPr lang="en-US" dirty="0" smtClean="0"/>
          </a:p>
          <a:p>
            <a:r>
              <a:rPr lang="en-US" dirty="0" smtClean="0"/>
              <a:t>Capillary loops below JE&amp;SE similar to normal </a:t>
            </a:r>
            <a:r>
              <a:rPr lang="en-US" dirty="0" err="1" smtClean="0"/>
              <a:t>periodontium</a:t>
            </a:r>
            <a:endParaRPr lang="en-US" dirty="0" smtClean="0"/>
          </a:p>
          <a:p>
            <a:r>
              <a:rPr lang="en-US" dirty="0" smtClean="0"/>
              <a:t>Inflammatory response similar to periodontal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TEETH  vs. IMPLANTS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</a:t>
            </a:r>
            <a:r>
              <a:rPr lang="en-US" dirty="0" err="1" smtClean="0"/>
              <a:t>Pdl</a:t>
            </a:r>
            <a:endParaRPr lang="en-US" dirty="0" smtClean="0"/>
          </a:p>
          <a:p>
            <a:r>
              <a:rPr lang="en-US" dirty="0" smtClean="0"/>
              <a:t>Implant can not intrude/migrate</a:t>
            </a:r>
          </a:p>
          <a:p>
            <a:r>
              <a:rPr lang="en-US" dirty="0" err="1" smtClean="0"/>
              <a:t>Proprioception</a:t>
            </a:r>
            <a:r>
              <a:rPr lang="en-US" dirty="0" smtClean="0"/>
              <a:t>   -</a:t>
            </a:r>
            <a:r>
              <a:rPr lang="en-US" dirty="0" err="1" smtClean="0"/>
              <a:t>ce</a:t>
            </a:r>
            <a:endParaRPr lang="en-US" dirty="0" smtClean="0"/>
          </a:p>
          <a:p>
            <a:r>
              <a:rPr lang="en-US" dirty="0" smtClean="0"/>
              <a:t>C/I in growing individuals</a:t>
            </a:r>
          </a:p>
          <a:p>
            <a:r>
              <a:rPr lang="en-US" dirty="0" smtClean="0"/>
              <a:t>Overload/</a:t>
            </a:r>
            <a:r>
              <a:rPr lang="en-US" dirty="0" err="1" smtClean="0"/>
              <a:t>parafunctional</a:t>
            </a:r>
            <a:r>
              <a:rPr lang="en-US" dirty="0" smtClean="0"/>
              <a:t> habits cause </a:t>
            </a:r>
            <a:r>
              <a:rPr lang="en-US" dirty="0" err="1" smtClean="0"/>
              <a:t>microstrain</a:t>
            </a:r>
            <a:r>
              <a:rPr lang="en-US" dirty="0" smtClean="0"/>
              <a:t>/</a:t>
            </a:r>
            <a:r>
              <a:rPr lang="en-US" dirty="0" err="1" smtClean="0"/>
              <a:t>microfracture</a:t>
            </a:r>
            <a:r>
              <a:rPr lang="en-US" dirty="0" smtClean="0"/>
              <a:t> in bone     </a:t>
            </a:r>
            <a:r>
              <a:rPr lang="en-US" dirty="0" err="1" smtClean="0"/>
              <a:t>bone</a:t>
            </a:r>
            <a:r>
              <a:rPr lang="en-US" dirty="0" smtClean="0"/>
              <a:t> loss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77000" y="4724400"/>
            <a:ext cx="4572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TEETH  vs. IMPLANTS Contd..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shows the difference between peri-implant and periodontal mucosa</a:t>
            </a:r>
          </a:p>
          <a:p>
            <a:pPr>
              <a:buNone/>
            </a:pPr>
            <a:r>
              <a:rPr lang="en-US" dirty="0" smtClean="0"/>
              <a:t>(a)Stratified </a:t>
            </a:r>
            <a:r>
              <a:rPr lang="en-US" dirty="0" err="1" smtClean="0"/>
              <a:t>squamous</a:t>
            </a:r>
            <a:r>
              <a:rPr lang="en-US" dirty="0" smtClean="0"/>
              <a:t> keratinized epithelium</a:t>
            </a:r>
          </a:p>
          <a:p>
            <a:pPr>
              <a:buNone/>
            </a:pPr>
            <a:r>
              <a:rPr lang="en-US" dirty="0" smtClean="0"/>
              <a:t>(b)</a:t>
            </a:r>
            <a:r>
              <a:rPr lang="en-US" dirty="0" err="1" smtClean="0"/>
              <a:t>Sulcus</a:t>
            </a:r>
            <a:r>
              <a:rPr lang="en-US" dirty="0" smtClean="0"/>
              <a:t> lined with </a:t>
            </a:r>
            <a:r>
              <a:rPr lang="en-US" dirty="0" err="1" smtClean="0"/>
              <a:t>sulcular</a:t>
            </a:r>
            <a:r>
              <a:rPr lang="en-US" dirty="0" smtClean="0"/>
              <a:t> epithelium</a:t>
            </a:r>
          </a:p>
          <a:p>
            <a:pPr>
              <a:buNone/>
            </a:pPr>
            <a:r>
              <a:rPr lang="en-US" dirty="0" smtClean="0"/>
              <a:t>(c)Viable </a:t>
            </a:r>
            <a:r>
              <a:rPr lang="en-US" dirty="0" err="1" smtClean="0"/>
              <a:t>bioloigic</a:t>
            </a:r>
            <a:r>
              <a:rPr lang="en-US" dirty="0" smtClean="0"/>
              <a:t> seal between implant and epithelial cells</a:t>
            </a:r>
          </a:p>
          <a:p>
            <a:pPr>
              <a:buNone/>
            </a:pPr>
            <a:r>
              <a:rPr lang="en-US" dirty="0" smtClean="0"/>
              <a:t>(d)Attachment of collagen fibers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which describes the </a:t>
            </a:r>
            <a:r>
              <a:rPr lang="en-US" dirty="0" err="1" smtClean="0"/>
              <a:t>ultrastructural</a:t>
            </a:r>
            <a:r>
              <a:rPr lang="en-US" dirty="0" smtClean="0"/>
              <a:t> contact between bone and implant is </a:t>
            </a:r>
          </a:p>
          <a:p>
            <a:pPr>
              <a:buNone/>
            </a:pPr>
            <a:r>
              <a:rPr lang="en-US" dirty="0" smtClean="0"/>
              <a:t>(a)Fibrous integration</a:t>
            </a:r>
          </a:p>
          <a:p>
            <a:pPr>
              <a:buNone/>
            </a:pPr>
            <a:r>
              <a:rPr lang="en-US" dirty="0" smtClean="0"/>
              <a:t>(b)</a:t>
            </a:r>
            <a:r>
              <a:rPr lang="en-US" dirty="0" err="1" smtClean="0"/>
              <a:t>Osseointegration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(c)</a:t>
            </a:r>
            <a:r>
              <a:rPr lang="en-US" dirty="0" err="1" smtClean="0"/>
              <a:t>Ankylosis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(d)</a:t>
            </a:r>
            <a:r>
              <a:rPr lang="en-US" dirty="0" err="1" smtClean="0"/>
              <a:t>Bonyintegration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less frequently used dental implant biomaterial is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Alloys of titanium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 aluminum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Vanadium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Platinum </a:t>
            </a:r>
          </a:p>
          <a:p>
            <a:pPr marL="514350" indent="-514350">
              <a:buAutoNum type="alphaLcParenBoth"/>
            </a:pPr>
            <a:endParaRPr lang="en-US" dirty="0" smtClean="0"/>
          </a:p>
          <a:p>
            <a:pPr marL="514350" indent="-514350">
              <a:buAutoNum type="alphaLcParenBoth"/>
            </a:pPr>
            <a:endParaRPr lang="en-US" dirty="0" smtClean="0"/>
          </a:p>
          <a:p>
            <a:pPr marL="514350" indent="-514350">
              <a:buAutoNum type="alphaLcParenBoth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dental biomaterial in </a:t>
            </a:r>
            <a:r>
              <a:rPr lang="en-US" dirty="0" err="1" smtClean="0"/>
              <a:t>implantology</a:t>
            </a:r>
            <a:r>
              <a:rPr lang="en-US" dirty="0" smtClean="0"/>
              <a:t> is </a:t>
            </a:r>
          </a:p>
          <a:p>
            <a:pPr>
              <a:buNone/>
            </a:pPr>
            <a:r>
              <a:rPr lang="en-US" dirty="0" smtClean="0"/>
              <a:t>(a)Gold</a:t>
            </a:r>
          </a:p>
          <a:p>
            <a:pPr>
              <a:buNone/>
            </a:pPr>
            <a:r>
              <a:rPr lang="en-US" dirty="0" smtClean="0"/>
              <a:t>(b)Chromium</a:t>
            </a:r>
          </a:p>
          <a:p>
            <a:pPr>
              <a:buNone/>
            </a:pPr>
            <a:r>
              <a:rPr lang="en-US" dirty="0" smtClean="0"/>
              <a:t>(c)Nickel</a:t>
            </a:r>
          </a:p>
          <a:p>
            <a:pPr>
              <a:buNone/>
            </a:pPr>
            <a:r>
              <a:rPr lang="en-US" dirty="0" smtClean="0"/>
              <a:t>(d)Titanium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responsible to prevent the attachment of collagen fibers to the implant surface </a:t>
            </a:r>
          </a:p>
          <a:p>
            <a:pPr>
              <a:buNone/>
            </a:pPr>
            <a:r>
              <a:rPr lang="en-US" dirty="0" smtClean="0"/>
              <a:t>(a)Plasma sprayed implant surface</a:t>
            </a:r>
          </a:p>
          <a:p>
            <a:pPr>
              <a:buNone/>
            </a:pPr>
            <a:r>
              <a:rPr lang="en-US" dirty="0" smtClean="0"/>
              <a:t>(b)Biocompatibility of implant surface</a:t>
            </a:r>
          </a:p>
          <a:p>
            <a:pPr>
              <a:buNone/>
            </a:pPr>
            <a:r>
              <a:rPr lang="en-US" dirty="0" smtClean="0"/>
              <a:t>(c)Absence of </a:t>
            </a:r>
            <a:r>
              <a:rPr lang="en-US" dirty="0" err="1" smtClean="0"/>
              <a:t>cementum</a:t>
            </a:r>
            <a:r>
              <a:rPr lang="en-US" dirty="0" smtClean="0"/>
              <a:t> on implant surface</a:t>
            </a:r>
          </a:p>
          <a:p>
            <a:pPr>
              <a:buNone/>
            </a:pPr>
            <a:r>
              <a:rPr lang="en-US" dirty="0" smtClean="0"/>
              <a:t>(d)Acid etched/ blast implant surface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HISTORY OF DENTAL IMPLANT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1950s </a:t>
            </a:r>
            <a:r>
              <a:rPr lang="en-US" dirty="0" err="1" smtClean="0"/>
              <a:t>P.I.Branemark</a:t>
            </a:r>
            <a:r>
              <a:rPr lang="en-US" dirty="0" smtClean="0"/>
              <a:t> &amp; associates</a:t>
            </a:r>
          </a:p>
          <a:p>
            <a:r>
              <a:rPr lang="en-US" dirty="0" smtClean="0"/>
              <a:t>1965 first patient</a:t>
            </a:r>
            <a:endParaRPr lang="en-US" b="1" dirty="0" smtClean="0"/>
          </a:p>
          <a:p>
            <a:r>
              <a:rPr lang="en-US" dirty="0" smtClean="0"/>
              <a:t>1976 Schroder et al.</a:t>
            </a:r>
          </a:p>
          <a:p>
            <a:r>
              <a:rPr lang="en-US" dirty="0" smtClean="0"/>
              <a:t>1978 Schulte(German)</a:t>
            </a:r>
          </a:p>
          <a:p>
            <a:r>
              <a:rPr lang="en-US" dirty="0" smtClean="0"/>
              <a:t>1981 </a:t>
            </a:r>
            <a:r>
              <a:rPr lang="en-US" dirty="0" err="1" smtClean="0"/>
              <a:t>Albrektsson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OSSEOINTEGRATION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 direct </a:t>
            </a:r>
            <a:r>
              <a:rPr lang="en-US" dirty="0" err="1" smtClean="0"/>
              <a:t>structural&amp;functional</a:t>
            </a:r>
            <a:r>
              <a:rPr lang="en-US" dirty="0" smtClean="0"/>
              <a:t> connection between bone and the surface of a load-carrying implant”(</a:t>
            </a:r>
            <a:r>
              <a:rPr lang="en-US" dirty="0" err="1" smtClean="0"/>
              <a:t>Branemark</a:t>
            </a:r>
            <a:r>
              <a:rPr lang="en-US" dirty="0" smtClean="0"/>
              <a:t> 1960)</a:t>
            </a:r>
          </a:p>
          <a:p>
            <a:r>
              <a:rPr lang="en-US" u="sng" dirty="0" smtClean="0"/>
              <a:t>Fibro-osseous integration</a:t>
            </a:r>
            <a:endParaRPr lang="en-US" u="sng" dirty="0"/>
          </a:p>
          <a:p>
            <a:pPr>
              <a:buNone/>
            </a:pPr>
            <a:r>
              <a:rPr lang="en-US" dirty="0" smtClean="0"/>
              <a:t>    -soft tissue(</a:t>
            </a:r>
            <a:r>
              <a:rPr lang="en-US" dirty="0" err="1" smtClean="0"/>
              <a:t>fibres</a:t>
            </a:r>
            <a:r>
              <a:rPr lang="en-US" dirty="0" smtClean="0"/>
              <a:t>)interposed between the implant surface &amp; bone</a:t>
            </a:r>
          </a:p>
          <a:p>
            <a:r>
              <a:rPr lang="en-US" u="sng" dirty="0" err="1" smtClean="0"/>
              <a:t>Biointegration</a:t>
            </a:r>
            <a:endParaRPr lang="en-US" u="sng" dirty="0"/>
          </a:p>
          <a:p>
            <a:pPr>
              <a:buNone/>
            </a:pPr>
            <a:r>
              <a:rPr lang="en-US" dirty="0" smtClean="0"/>
              <a:t>    -implant is covered with bioactive material like </a:t>
            </a:r>
            <a:r>
              <a:rPr lang="en-US" dirty="0" err="1" smtClean="0"/>
              <a:t>hydroxyapatite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RATIONALE FOR IMPLANT THERAPY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Tooth loss related to age</a:t>
            </a:r>
          </a:p>
          <a:p>
            <a:r>
              <a:rPr lang="en-US" dirty="0" smtClean="0"/>
              <a:t>Anatomic consequences</a:t>
            </a:r>
          </a:p>
          <a:p>
            <a:r>
              <a:rPr lang="en-US" dirty="0" smtClean="0"/>
              <a:t>Poor performance of RPD</a:t>
            </a:r>
          </a:p>
          <a:p>
            <a:r>
              <a:rPr lang="en-US" dirty="0" smtClean="0"/>
              <a:t>Predictable long term results of implant-supported prosthesis</a:t>
            </a:r>
          </a:p>
          <a:p>
            <a:r>
              <a:rPr lang="en-US" dirty="0" smtClean="0"/>
              <a:t>Eliminating the need to grind healthy tooth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CLASSIFICATION OF DENTAL IMPLANT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Based on type of Anchorage</a:t>
            </a:r>
          </a:p>
          <a:p>
            <a:pPr>
              <a:buNone/>
            </a:pPr>
            <a:r>
              <a:rPr lang="en-US" dirty="0" smtClean="0"/>
              <a:t>                      -</a:t>
            </a:r>
            <a:r>
              <a:rPr lang="en-US" dirty="0" err="1" smtClean="0"/>
              <a:t>submucosal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-</a:t>
            </a:r>
            <a:r>
              <a:rPr lang="en-US" dirty="0" err="1" smtClean="0"/>
              <a:t>subperiosteal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-</a:t>
            </a:r>
            <a:r>
              <a:rPr lang="en-US" dirty="0" err="1" smtClean="0"/>
              <a:t>transosteal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-</a:t>
            </a:r>
            <a:r>
              <a:rPr lang="en-US" dirty="0" err="1" smtClean="0"/>
              <a:t>endoosteal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CLASSIFICATION OF DENTAL IMPLANT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Based on </a:t>
            </a:r>
            <a:r>
              <a:rPr lang="en-US" u="sng" dirty="0" err="1" smtClean="0"/>
              <a:t>shape&amp;form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Root form</a:t>
            </a:r>
            <a:r>
              <a:rPr lang="en-US" dirty="0" smtClean="0"/>
              <a:t>-solid </a:t>
            </a:r>
            <a:r>
              <a:rPr lang="en-US" dirty="0" err="1" smtClean="0"/>
              <a:t>cylinderical</a:t>
            </a:r>
            <a:r>
              <a:rPr lang="en-US" dirty="0" smtClean="0"/>
              <a:t>/tapered</a:t>
            </a:r>
          </a:p>
          <a:p>
            <a:pPr>
              <a:buNone/>
            </a:pPr>
            <a:r>
              <a:rPr lang="en-US" dirty="0" smtClean="0"/>
              <a:t>                     -pin type</a:t>
            </a:r>
          </a:p>
          <a:p>
            <a:pPr>
              <a:buNone/>
            </a:pPr>
            <a:r>
              <a:rPr lang="en-US" dirty="0" smtClean="0"/>
              <a:t>                     -screw type</a:t>
            </a:r>
          </a:p>
          <a:p>
            <a:pPr>
              <a:buNone/>
            </a:pPr>
            <a:r>
              <a:rPr lang="en-US" dirty="0" smtClean="0"/>
              <a:t>                     -basket type</a:t>
            </a:r>
          </a:p>
          <a:p>
            <a:pPr>
              <a:buNone/>
            </a:pPr>
            <a:r>
              <a:rPr lang="en-US" dirty="0" smtClean="0"/>
              <a:t>                     -hollow cylinder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CLASSIFICATION OF DENTAL IMPLANT </a:t>
            </a:r>
            <a:r>
              <a:rPr lang="en-US" dirty="0" err="1" smtClean="0">
                <a:solidFill>
                  <a:srgbClr val="C00000"/>
                </a:solidFill>
              </a:rPr>
              <a:t>Contd</a:t>
            </a:r>
            <a:r>
              <a:rPr lang="en-US" dirty="0" smtClean="0">
                <a:solidFill>
                  <a:srgbClr val="C00000"/>
                </a:solidFill>
              </a:rPr>
              <a:t>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Blade form</a:t>
            </a:r>
            <a:r>
              <a:rPr lang="en-US" dirty="0" smtClean="0"/>
              <a:t>-conventional blade design</a:t>
            </a:r>
          </a:p>
          <a:p>
            <a:pPr>
              <a:buNone/>
            </a:pPr>
            <a:r>
              <a:rPr lang="en-US" dirty="0" smtClean="0"/>
              <a:t>                   -vented blade design</a:t>
            </a:r>
          </a:p>
          <a:p>
            <a:r>
              <a:rPr lang="en-US" u="sng" dirty="0" smtClean="0"/>
              <a:t>Based on the surface texture</a:t>
            </a:r>
          </a:p>
          <a:p>
            <a:pPr>
              <a:buNone/>
            </a:pPr>
            <a:r>
              <a:rPr lang="en-US" dirty="0" smtClean="0"/>
              <a:t>                   -surface with pure titanium</a:t>
            </a:r>
          </a:p>
          <a:p>
            <a:pPr>
              <a:buNone/>
            </a:pPr>
            <a:r>
              <a:rPr lang="en-US" dirty="0" smtClean="0"/>
              <a:t>                   -acid-etched surface</a:t>
            </a:r>
          </a:p>
          <a:p>
            <a:pPr>
              <a:buNone/>
            </a:pPr>
            <a:r>
              <a:rPr lang="en-US" dirty="0" smtClean="0"/>
              <a:t>                   -porous beaded surface</a:t>
            </a:r>
          </a:p>
          <a:p>
            <a:pPr>
              <a:buNone/>
            </a:pPr>
            <a:r>
              <a:rPr lang="en-US" dirty="0" smtClean="0"/>
              <a:t>                   -</a:t>
            </a:r>
            <a:r>
              <a:rPr lang="en-US" dirty="0" err="1" smtClean="0"/>
              <a:t>hydroxyapatite</a:t>
            </a:r>
            <a:r>
              <a:rPr lang="en-US" dirty="0" smtClean="0"/>
              <a:t> coated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PERI-IMPLANT MUCOSA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Dense lamina propria covered by stratified </a:t>
            </a:r>
            <a:r>
              <a:rPr lang="en-US" dirty="0" err="1" smtClean="0"/>
              <a:t>squamous</a:t>
            </a:r>
            <a:r>
              <a:rPr lang="en-US" dirty="0" smtClean="0"/>
              <a:t> </a:t>
            </a:r>
            <a:r>
              <a:rPr lang="en-US" dirty="0" err="1" smtClean="0"/>
              <a:t>keartinized</a:t>
            </a:r>
            <a:r>
              <a:rPr lang="en-US" dirty="0" smtClean="0"/>
              <a:t> epithelium</a:t>
            </a:r>
          </a:p>
          <a:p>
            <a:r>
              <a:rPr lang="en-US" dirty="0" smtClean="0"/>
              <a:t>Implant-epithelium junction is analogous to the JE</a:t>
            </a:r>
          </a:p>
          <a:p>
            <a:r>
              <a:rPr lang="en-US" dirty="0" smtClean="0"/>
              <a:t>Epithelial cells attach to the titanium implant by means of </a:t>
            </a:r>
            <a:r>
              <a:rPr lang="en-US" dirty="0" err="1" smtClean="0"/>
              <a:t>hemidesmosomes&amp;basal</a:t>
            </a:r>
            <a:r>
              <a:rPr lang="en-US" dirty="0" smtClean="0"/>
              <a:t> lamina</a:t>
            </a:r>
          </a:p>
          <a:p>
            <a:r>
              <a:rPr lang="en-US" dirty="0" err="1" smtClean="0"/>
              <a:t>Sulcus</a:t>
            </a:r>
            <a:r>
              <a:rPr lang="en-US" dirty="0" smtClean="0"/>
              <a:t> </a:t>
            </a:r>
            <a:r>
              <a:rPr lang="en-US" dirty="0" err="1" smtClean="0"/>
              <a:t>arround</a:t>
            </a:r>
            <a:r>
              <a:rPr lang="en-US" dirty="0" smtClean="0"/>
              <a:t> implant lined by </a:t>
            </a:r>
            <a:r>
              <a:rPr lang="en-US" dirty="0" err="1" smtClean="0"/>
              <a:t>sulcular</a:t>
            </a:r>
            <a:r>
              <a:rPr lang="en-US" dirty="0" smtClean="0"/>
              <a:t> epithelium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PERI-IMPLANT MUCOSA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of </a:t>
            </a:r>
            <a:r>
              <a:rPr lang="en-US" dirty="0" err="1" smtClean="0"/>
              <a:t>sulcus</a:t>
            </a:r>
            <a:r>
              <a:rPr lang="en-US" dirty="0" smtClean="0"/>
              <a:t> 1.5-2.0mm</a:t>
            </a:r>
          </a:p>
          <a:p>
            <a:r>
              <a:rPr lang="en-US" dirty="0" smtClean="0"/>
              <a:t>Collagen fibers are </a:t>
            </a:r>
            <a:r>
              <a:rPr lang="en-US" dirty="0" err="1" smtClean="0"/>
              <a:t>nonattached&amp;parallel</a:t>
            </a:r>
            <a:r>
              <a:rPr lang="en-US" dirty="0" smtClean="0"/>
              <a:t> due lack of </a:t>
            </a:r>
            <a:r>
              <a:rPr lang="en-US" dirty="0" err="1" smtClean="0"/>
              <a:t>cementum</a:t>
            </a:r>
            <a:endParaRPr lang="en-US" dirty="0" smtClean="0"/>
          </a:p>
          <a:p>
            <a:r>
              <a:rPr lang="en-US" dirty="0" smtClean="0"/>
              <a:t>Marginal </a:t>
            </a:r>
            <a:r>
              <a:rPr lang="en-US" dirty="0" err="1" smtClean="0"/>
              <a:t>periimplant</a:t>
            </a:r>
            <a:r>
              <a:rPr lang="en-US" dirty="0" smtClean="0"/>
              <a:t> mucosa contains significantly more </a:t>
            </a:r>
            <a:r>
              <a:rPr lang="en-US" dirty="0" err="1" smtClean="0"/>
              <a:t>collagen&amp;fewer</a:t>
            </a:r>
            <a:r>
              <a:rPr lang="en-US" dirty="0" smtClean="0"/>
              <a:t> fibroblasts</a:t>
            </a:r>
          </a:p>
          <a:p>
            <a:r>
              <a:rPr lang="en-US" dirty="0" smtClean="0"/>
              <a:t>Periodontal ligament absent</a:t>
            </a:r>
          </a:p>
          <a:p>
            <a:r>
              <a:rPr lang="en-US" dirty="0" smtClean="0"/>
              <a:t>Biologic width(3-4mm)=epithelial attachment(2mm)+</a:t>
            </a:r>
            <a:r>
              <a:rPr lang="en-US" dirty="0" err="1" smtClean="0"/>
              <a:t>supracrestal</a:t>
            </a:r>
            <a:r>
              <a:rPr lang="en-US" dirty="0" smtClean="0"/>
              <a:t> CT(1-2mm)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491</Words>
  <Application>Microsoft Office PowerPoint</Application>
  <PresentationFormat>On-screen Show (4:3)</PresentationFormat>
  <Paragraphs>110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BASIC CONCEPT OF DENTAL IMPLANT</vt:lpstr>
      <vt:lpstr>HISTORY OF DENTAL IMPLANT</vt:lpstr>
      <vt:lpstr>OSSEOINTEGRATION</vt:lpstr>
      <vt:lpstr>RATIONALE FOR IMPLANT THERAPY</vt:lpstr>
      <vt:lpstr>CLASSIFICATION OF DENTAL IMPLANT</vt:lpstr>
      <vt:lpstr>CLASSIFICATION OF DENTAL IMPLANT Contd..</vt:lpstr>
      <vt:lpstr>CLASSIFICATION OF DENTAL IMPLANT Contd…</vt:lpstr>
      <vt:lpstr>PERI-IMPLANT MUCOSA</vt:lpstr>
      <vt:lpstr>PERI-IMPLANT MUCOSA Contd..</vt:lpstr>
      <vt:lpstr>VASCULAR SUPPLY&amp;INFLAMMATION</vt:lpstr>
      <vt:lpstr>TEETH  vs. IMPLANTS</vt:lpstr>
      <vt:lpstr>TEETH  vs. IMPLANTS Contd..</vt:lpstr>
      <vt:lpstr>MCQ-1</vt:lpstr>
      <vt:lpstr>MCQ-2</vt:lpstr>
      <vt:lpstr>MCQ-3</vt:lpstr>
      <vt:lpstr>MCQ-4</vt:lpstr>
      <vt:lpstr>MCQ-5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DENTAL IMPLANT</dc:title>
  <dc:creator>hp</dc:creator>
  <cp:lastModifiedBy>oem</cp:lastModifiedBy>
  <cp:revision>23</cp:revision>
  <dcterms:created xsi:type="dcterms:W3CDTF">2015-02-24T05:30:48Z</dcterms:created>
  <dcterms:modified xsi:type="dcterms:W3CDTF">2015-03-12T10:17:27Z</dcterms:modified>
</cp:coreProperties>
</file>