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2" r:id="rId19"/>
    <p:sldId id="275" r:id="rId20"/>
    <p:sldId id="276" r:id="rId21"/>
    <p:sldId id="277" r:id="rId22"/>
    <p:sldId id="271"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300" r:id="rId45"/>
    <p:sldId id="301" r:id="rId46"/>
    <p:sldId id="298" r:id="rId47"/>
    <p:sldId id="302" r:id="rId48"/>
    <p:sldId id="303" r:id="rId49"/>
    <p:sldId id="304" r:id="rId50"/>
    <p:sldId id="305" r:id="rId51"/>
    <p:sldId id="306" r:id="rId52"/>
    <p:sldId id="308" r:id="rId53"/>
    <p:sldId id="307" r:id="rId54"/>
    <p:sldId id="309" r:id="rId55"/>
    <p:sldId id="310" r:id="rId56"/>
    <p:sldId id="311" r:id="rId57"/>
    <p:sldId id="312" r:id="rId58"/>
    <p:sldId id="314" r:id="rId59"/>
    <p:sldId id="315" r:id="rId60"/>
    <p:sldId id="316" r:id="rId61"/>
    <p:sldId id="317" r:id="rId62"/>
    <p:sldId id="31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8/25/2015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8/25/2015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8/25/2015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8/25/2015</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8/25/2015</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8/25/2015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8/25/2015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Excel_97-2003_Worksheet2.xls"/></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Secondaries</a:t>
            </a:r>
            <a:r>
              <a:rPr lang="en-US" dirty="0" smtClean="0"/>
              <a:t> in bone</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Epidemiology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sz="quarter" idx="1"/>
          </p:nvPr>
        </p:nvSpPr>
        <p:spPr/>
        <p:txBody>
          <a:bodyPr>
            <a:normAutofit/>
          </a:bodyPr>
          <a:lstStyle/>
          <a:p>
            <a:pPr>
              <a:lnSpc>
                <a:spcPct val="80000"/>
              </a:lnSpc>
            </a:pPr>
            <a:r>
              <a:rPr lang="en-US" sz="2400" dirty="0" smtClean="0"/>
              <a:t>Secondary bone tumor most frequently occur in patient over 40 year old</a:t>
            </a:r>
          </a:p>
          <a:p>
            <a:pPr>
              <a:lnSpc>
                <a:spcPct val="80000"/>
              </a:lnSpc>
            </a:pPr>
            <a:endParaRPr lang="en-US" sz="2400" dirty="0" smtClean="0"/>
          </a:p>
          <a:p>
            <a:pPr>
              <a:lnSpc>
                <a:spcPct val="80000"/>
              </a:lnSpc>
            </a:pPr>
            <a:r>
              <a:rPr lang="en-US" sz="2400" dirty="0" smtClean="0"/>
              <a:t>Common site of origin are lung, prostate, breast &amp; liver</a:t>
            </a:r>
          </a:p>
          <a:p>
            <a:pPr>
              <a:lnSpc>
                <a:spcPct val="80000"/>
              </a:lnSpc>
            </a:pPr>
            <a:endParaRPr lang="en-US" sz="2400" dirty="0" smtClean="0"/>
          </a:p>
          <a:p>
            <a:pPr>
              <a:lnSpc>
                <a:spcPct val="80000"/>
              </a:lnSpc>
            </a:pPr>
            <a:r>
              <a:rPr lang="en-US" sz="2400" dirty="0" smtClean="0"/>
              <a:t>Common site of deposit are vertebrae, pelvis, femur &amp; ribs</a:t>
            </a:r>
          </a:p>
          <a:p>
            <a:pPr>
              <a:lnSpc>
                <a:spcPct val="80000"/>
              </a:lnSpc>
            </a:pPr>
            <a:endParaRPr lang="en-US" sz="2400" dirty="0" smtClean="0"/>
          </a:p>
          <a:p>
            <a:pPr>
              <a:lnSpc>
                <a:spcPct val="80000"/>
              </a:lnSpc>
            </a:pPr>
            <a:r>
              <a:rPr lang="en-US" sz="2400" dirty="0" smtClean="0"/>
              <a:t>Clinical presentation is extensive and non specific</a:t>
            </a:r>
          </a:p>
          <a:p>
            <a:pPr>
              <a:lnSpc>
                <a:spcPct val="80000"/>
              </a:lnSpc>
            </a:pPr>
            <a:endParaRPr lang="en-US" sz="2400" dirty="0" smtClean="0"/>
          </a:p>
          <a:p>
            <a:pPr>
              <a:lnSpc>
                <a:spcPct val="80000"/>
              </a:lnSpc>
            </a:pPr>
            <a:r>
              <a:rPr lang="en-US" sz="2400" dirty="0" smtClean="0"/>
              <a:t>Most lesion present with </a:t>
            </a:r>
            <a:r>
              <a:rPr lang="en-US" sz="2400" dirty="0" err="1" smtClean="0"/>
              <a:t>osteolytic</a:t>
            </a:r>
            <a:r>
              <a:rPr lang="en-US" sz="2400" dirty="0" smtClean="0"/>
              <a:t> pattern</a:t>
            </a:r>
          </a:p>
          <a:p>
            <a:pPr>
              <a:lnSpc>
                <a:spcPct val="80000"/>
              </a:lnSpc>
            </a:pPr>
            <a:endParaRPr lang="en-US" sz="2400" dirty="0" smtClean="0"/>
          </a:p>
          <a:p>
            <a:pPr>
              <a:lnSpc>
                <a:spcPct val="80000"/>
              </a:lnSpc>
            </a:pPr>
            <a:r>
              <a:rPr lang="en-US" sz="2400" dirty="0" smtClean="0"/>
              <a:t>Secondary of unknown origin account for 24%</a:t>
            </a:r>
          </a:p>
          <a:p>
            <a:pPr>
              <a:lnSpc>
                <a:spcPct val="80000"/>
              </a:lnSpc>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sz="quarter" idx="1"/>
          </p:nvPr>
        </p:nvSpPr>
        <p:spPr>
          <a:xfrm>
            <a:off x="612648" y="1600200"/>
            <a:ext cx="8153400" cy="4953000"/>
          </a:xfrm>
        </p:spPr>
        <p:txBody>
          <a:bodyPr>
            <a:normAutofit lnSpcReduction="10000"/>
          </a:bodyPr>
          <a:lstStyle/>
          <a:p>
            <a:r>
              <a:rPr lang="en-US" sz="2400" dirty="0" smtClean="0"/>
              <a:t>Male : Female       2.12  :1</a:t>
            </a:r>
          </a:p>
          <a:p>
            <a:endParaRPr lang="en-US" sz="2400" dirty="0" smtClean="0"/>
          </a:p>
          <a:p>
            <a:r>
              <a:rPr lang="en-US" sz="2400" dirty="0" smtClean="0"/>
              <a:t>Mean age           55.7  years   &amp;  81.51% Over 41 years</a:t>
            </a:r>
          </a:p>
          <a:p>
            <a:endParaRPr lang="en-US" sz="2400" dirty="0" smtClean="0"/>
          </a:p>
          <a:p>
            <a:r>
              <a:rPr lang="en-US" sz="2400" dirty="0" smtClean="0"/>
              <a:t>Primary site :-</a:t>
            </a:r>
          </a:p>
          <a:p>
            <a:pPr>
              <a:buNone/>
            </a:pPr>
            <a:r>
              <a:rPr lang="en-US" sz="2400" dirty="0" smtClean="0"/>
              <a:t>                       lung	         21.8%</a:t>
            </a:r>
          </a:p>
          <a:p>
            <a:pPr>
              <a:buNone/>
            </a:pPr>
            <a:r>
              <a:rPr lang="en-US" sz="2400" dirty="0" smtClean="0"/>
              <a:t>                       prostate      13.1%</a:t>
            </a:r>
          </a:p>
          <a:p>
            <a:pPr>
              <a:buNone/>
            </a:pPr>
            <a:r>
              <a:rPr lang="en-US" sz="2400" dirty="0" smtClean="0"/>
              <a:t>                       breast         07.4%</a:t>
            </a:r>
          </a:p>
          <a:p>
            <a:pPr>
              <a:buNone/>
            </a:pPr>
            <a:r>
              <a:rPr lang="en-US" sz="2400" dirty="0" smtClean="0"/>
              <a:t>                       liver            06.4%</a:t>
            </a:r>
          </a:p>
          <a:p>
            <a:pPr>
              <a:buNone/>
            </a:pPr>
            <a:r>
              <a:rPr lang="en-US" sz="2400" dirty="0" smtClean="0"/>
              <a:t>                       G.I.T           05.7%</a:t>
            </a:r>
          </a:p>
          <a:p>
            <a:pPr>
              <a:buNone/>
            </a:pPr>
            <a:r>
              <a:rPr lang="en-US" sz="2400" dirty="0" smtClean="0"/>
              <a:t>                       unknown      24.6%         	</a:t>
            </a:r>
          </a:p>
          <a:p>
            <a:pPr>
              <a:lnSpc>
                <a:spcPct val="80000"/>
              </a:lnSpc>
            </a:pPr>
            <a:endParaRPr lang="en-US" sz="2400" dirty="0" smtClean="0"/>
          </a:p>
          <a:p>
            <a:endParaRPr lang="en-US" sz="2400" dirty="0"/>
          </a:p>
        </p:txBody>
      </p:sp>
      <p:graphicFrame>
        <p:nvGraphicFramePr>
          <p:cNvPr id="1026" name="Object 2"/>
          <p:cNvGraphicFramePr>
            <a:graphicFrameLocks noChangeAspect="1"/>
          </p:cNvGraphicFramePr>
          <p:nvPr/>
        </p:nvGraphicFramePr>
        <p:xfrm>
          <a:off x="3276600" y="2667000"/>
          <a:ext cx="6796216" cy="4191000"/>
        </p:xfrm>
        <a:graphic>
          <a:graphicData uri="http://schemas.openxmlformats.org/presentationml/2006/ole">
            <mc:AlternateContent xmlns:mc="http://schemas.openxmlformats.org/markup-compatibility/2006">
              <mc:Choice xmlns:v="urn:schemas-microsoft-com:vml" Requires="v">
                <p:oleObj spid="_x0000_s1027" name="Chart" r:id="rId4" imgW="7086600" imgH="5495849" progId="Excel.Sheet.8">
                  <p:embed/>
                </p:oleObj>
              </mc:Choice>
              <mc:Fallback>
                <p:oleObj name="Chart" r:id="rId4" imgW="7086600" imgH="5495849"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667000"/>
                        <a:ext cx="6796216"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3"/>
          <p:cNvGraphicFramePr>
            <a:graphicFrameLocks noChangeAspect="1"/>
          </p:cNvGraphicFramePr>
          <p:nvPr/>
        </p:nvGraphicFramePr>
        <p:xfrm>
          <a:off x="3581400" y="1956486"/>
          <a:ext cx="5333999" cy="4901513"/>
        </p:xfrm>
        <a:graphic>
          <a:graphicData uri="http://schemas.openxmlformats.org/presentationml/2006/ole">
            <mc:AlternateContent xmlns:mc="http://schemas.openxmlformats.org/markup-compatibility/2006">
              <mc:Choice xmlns:v="urn:schemas-microsoft-com:vml" Requires="v">
                <p:oleObj spid="_x0000_s2052" name="Chart" r:id="rId4" imgW="3695700" imgH="2695651" progId="Excel.Sheet.8">
                  <p:embed/>
                </p:oleObj>
              </mc:Choice>
              <mc:Fallback>
                <p:oleObj name="Chart" r:id="rId4" imgW="3695700" imgH="2695651" progId="Excel.Shee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956486"/>
                        <a:ext cx="5333999" cy="490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sz="quarter" idx="1"/>
          </p:nvPr>
        </p:nvSpPr>
        <p:spPr>
          <a:xfrm>
            <a:off x="612648" y="1600200"/>
            <a:ext cx="8153400" cy="4953000"/>
          </a:xfrm>
        </p:spPr>
        <p:txBody>
          <a:bodyPr>
            <a:normAutofit/>
          </a:bodyPr>
          <a:lstStyle/>
          <a:p>
            <a:r>
              <a:rPr lang="en-US" sz="2400" dirty="0" smtClean="0"/>
              <a:t>Common sites of deposition:</a:t>
            </a:r>
          </a:p>
          <a:p>
            <a:pPr lvl="1"/>
            <a:r>
              <a:rPr lang="en-US" sz="2100" dirty="0" smtClean="0"/>
              <a:t>Spine     47.7 %</a:t>
            </a:r>
          </a:p>
          <a:p>
            <a:pPr lvl="1"/>
            <a:r>
              <a:rPr lang="en-US" sz="2100" dirty="0" smtClean="0"/>
              <a:t>Pelvis     18.2 %</a:t>
            </a:r>
          </a:p>
          <a:p>
            <a:pPr lvl="1"/>
            <a:r>
              <a:rPr lang="en-US" sz="2100" dirty="0" smtClean="0"/>
              <a:t>Femur    15.4 %              </a:t>
            </a:r>
          </a:p>
          <a:p>
            <a:pPr lvl="1"/>
            <a:r>
              <a:rPr lang="en-US" sz="2100" dirty="0" smtClean="0"/>
              <a:t>Ribs       12.6 %</a:t>
            </a:r>
          </a:p>
          <a:p>
            <a:pPr lvl="1"/>
            <a:r>
              <a:rPr lang="en-US" sz="2100" dirty="0" smtClean="0"/>
              <a:t>Multi      20.5 %</a:t>
            </a:r>
          </a:p>
          <a:p>
            <a:endParaRPr lang="en-US" sz="2400" dirty="0" smtClean="0"/>
          </a:p>
          <a:p>
            <a:pPr>
              <a:lnSpc>
                <a:spcPct val="80000"/>
              </a:lnSpc>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sz="quarter" idx="1"/>
          </p:nvPr>
        </p:nvSpPr>
        <p:spPr>
          <a:xfrm>
            <a:off x="612648" y="1600200"/>
            <a:ext cx="8153400" cy="4953000"/>
          </a:xfrm>
        </p:spPr>
        <p:txBody>
          <a:bodyPr>
            <a:normAutofit/>
          </a:bodyPr>
          <a:lstStyle/>
          <a:p>
            <a:r>
              <a:rPr lang="en-US" sz="2400" dirty="0" smtClean="0"/>
              <a:t>Primary tumor diagnose before 2dry 	29.7 %</a:t>
            </a:r>
          </a:p>
          <a:p>
            <a:r>
              <a:rPr lang="en-US" sz="2400" dirty="0" smtClean="0"/>
              <a:t>Median metastatic time           		319 days</a:t>
            </a:r>
          </a:p>
          <a:p>
            <a:r>
              <a:rPr lang="en-US" sz="2400" dirty="0" smtClean="0"/>
              <a:t>Uncertain time in                   		70.3 %</a:t>
            </a:r>
          </a:p>
          <a:p>
            <a:r>
              <a:rPr lang="en-US" sz="2400" dirty="0" err="1" smtClean="0"/>
              <a:t>Osteolytic</a:t>
            </a:r>
            <a:r>
              <a:rPr lang="en-US" sz="2400" dirty="0" smtClean="0"/>
              <a:t> pattern                 		80.7 %</a:t>
            </a:r>
          </a:p>
          <a:p>
            <a:r>
              <a:rPr lang="en-US" sz="2400" dirty="0" err="1" smtClean="0"/>
              <a:t>Osteosclerotic</a:t>
            </a:r>
            <a:r>
              <a:rPr lang="en-US" sz="2400" dirty="0" smtClean="0"/>
              <a:t> pattern in         		10.5 %</a:t>
            </a:r>
            <a:endParaRPr lang="ar-SA" sz="2400" dirty="0" smtClean="0"/>
          </a:p>
          <a:p>
            <a:r>
              <a:rPr lang="en-US" sz="2400" dirty="0" smtClean="0"/>
              <a:t>Mixed pattern in                     		09.8 %</a:t>
            </a:r>
          </a:p>
          <a:p>
            <a:endParaRPr lang="en-US" sz="2400" dirty="0" smtClean="0"/>
          </a:p>
          <a:p>
            <a:pPr>
              <a:lnSpc>
                <a:spcPct val="80000"/>
              </a:lnSpc>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Pathogenesis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sz="quarter" idx="1"/>
          </p:nvPr>
        </p:nvSpPr>
        <p:spPr/>
        <p:txBody>
          <a:bodyPr>
            <a:normAutofit/>
          </a:bodyPr>
          <a:lstStyle/>
          <a:p>
            <a:pPr algn="just"/>
            <a:r>
              <a:rPr lang="en-GB" sz="2400" dirty="0" smtClean="0"/>
              <a:t>Mechanism of Signal Transduction Mediated by Transforming Growth Factor </a:t>
            </a:r>
            <a:r>
              <a:rPr lang="el-GR" sz="2400" dirty="0" smtClean="0"/>
              <a:t>β</a:t>
            </a:r>
            <a:r>
              <a:rPr lang="en-GB" sz="2400" dirty="0" smtClean="0"/>
              <a:t> (TGF-</a:t>
            </a:r>
            <a:r>
              <a:rPr lang="el-GR" sz="2400" dirty="0" smtClean="0"/>
              <a:t>β</a:t>
            </a:r>
            <a:r>
              <a:rPr lang="en-GB" sz="2400" dirty="0" smtClean="0"/>
              <a:t>). </a:t>
            </a:r>
          </a:p>
          <a:p>
            <a:pPr algn="just"/>
            <a:endParaRPr lang="en-GB" sz="2400" dirty="0" smtClean="0"/>
          </a:p>
          <a:p>
            <a:pPr algn="just"/>
            <a:r>
              <a:rPr lang="en-GB" sz="2400" dirty="0" smtClean="0"/>
              <a:t>In the extracellular space TGF-</a:t>
            </a:r>
            <a:r>
              <a:rPr lang="el-GR" sz="2400" dirty="0" smtClean="0"/>
              <a:t>β</a:t>
            </a:r>
            <a:r>
              <a:rPr lang="en-GB" sz="2400" dirty="0" smtClean="0"/>
              <a:t> binds either to the type III TGF-</a:t>
            </a:r>
            <a:r>
              <a:rPr lang="el-GR" sz="2400" dirty="0" smtClean="0"/>
              <a:t>β</a:t>
            </a:r>
            <a:r>
              <a:rPr lang="en-GB" sz="2400" dirty="0" smtClean="0"/>
              <a:t> receptor (RIII), which presents it to the type II receptor (RII), or directly to RII on the cell membrane. </a:t>
            </a:r>
          </a:p>
          <a:p>
            <a:pPr algn="just"/>
            <a:endParaRPr lang="en-GB" sz="2400" dirty="0" smtClean="0"/>
          </a:p>
          <a:p>
            <a:pPr algn="just"/>
            <a:r>
              <a:rPr lang="en-GB" sz="2400" dirty="0" smtClean="0"/>
              <a:t>The binding of TGF-</a:t>
            </a:r>
            <a:r>
              <a:rPr lang="el-GR" sz="2400" dirty="0" smtClean="0"/>
              <a:t>β</a:t>
            </a:r>
            <a:r>
              <a:rPr lang="en-GB" sz="2400" dirty="0" smtClean="0"/>
              <a:t> to RII then leads to binding of the type I receptor (RI) to the complex and the </a:t>
            </a:r>
            <a:r>
              <a:rPr lang="en-GB" sz="2400" dirty="0" err="1" smtClean="0"/>
              <a:t>phosphorylation</a:t>
            </a:r>
            <a:r>
              <a:rPr lang="en-GB" sz="2400" dirty="0" smtClean="0"/>
              <a:t> of RI.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sz="quarter" idx="1"/>
          </p:nvPr>
        </p:nvSpPr>
        <p:spPr/>
        <p:txBody>
          <a:bodyPr>
            <a:normAutofit/>
          </a:bodyPr>
          <a:lstStyle/>
          <a:p>
            <a:pPr algn="just"/>
            <a:r>
              <a:rPr lang="en-GB" sz="2400" dirty="0" smtClean="0"/>
              <a:t>This </a:t>
            </a:r>
            <a:r>
              <a:rPr lang="en-GB" sz="2400" dirty="0" err="1" smtClean="0"/>
              <a:t>phosphorylation</a:t>
            </a:r>
            <a:r>
              <a:rPr lang="en-GB" sz="2400" dirty="0" smtClean="0"/>
              <a:t> activates the RI protein </a:t>
            </a:r>
            <a:r>
              <a:rPr lang="en-GB" sz="2400" dirty="0" err="1" smtClean="0"/>
              <a:t>kinase</a:t>
            </a:r>
            <a:r>
              <a:rPr lang="en-GB" sz="2400" dirty="0" smtClean="0"/>
              <a:t>, which then </a:t>
            </a:r>
            <a:r>
              <a:rPr lang="en-GB" sz="2400" dirty="0" err="1" smtClean="0"/>
              <a:t>phosphorylates</a:t>
            </a:r>
            <a:r>
              <a:rPr lang="en-GB" sz="2400" dirty="0" smtClean="0"/>
              <a:t> the transcription factor Smad2 or Smad3. </a:t>
            </a:r>
          </a:p>
          <a:p>
            <a:pPr algn="just"/>
            <a:endParaRPr lang="en-GB" sz="2400" dirty="0" smtClean="0"/>
          </a:p>
          <a:p>
            <a:pPr algn="just"/>
            <a:r>
              <a:rPr lang="en-GB" sz="2400" dirty="0" err="1" smtClean="0"/>
              <a:t>Phosphorylated</a:t>
            </a:r>
            <a:r>
              <a:rPr lang="en-GB" sz="2400" dirty="0" smtClean="0"/>
              <a:t> Smad2 or Smad3 binds to Smad4, the common </a:t>
            </a:r>
            <a:r>
              <a:rPr lang="en-GB" sz="2400" dirty="0" err="1" smtClean="0"/>
              <a:t>Smad</a:t>
            </a:r>
            <a:r>
              <a:rPr lang="en-GB" sz="2400" dirty="0" smtClean="0"/>
              <a:t>, and the resulting complex moves from the cytoplasm into the nucleus. </a:t>
            </a:r>
          </a:p>
          <a:p>
            <a:pPr algn="just"/>
            <a:endParaRPr lang="en-GB" sz="2400" dirty="0" smtClean="0"/>
          </a:p>
          <a:p>
            <a:pPr algn="just"/>
            <a:r>
              <a:rPr lang="en-GB" sz="2400" dirty="0" smtClean="0"/>
              <a:t>In the nucleus, the </a:t>
            </a:r>
            <a:r>
              <a:rPr lang="en-GB" sz="2400" dirty="0" err="1" smtClean="0"/>
              <a:t>Smad</a:t>
            </a:r>
            <a:r>
              <a:rPr lang="en-GB" sz="2400" dirty="0" smtClean="0"/>
              <a:t> complex interacts in a cell-specific manner with various other transcription factors to regulate the transcription of TGF-</a:t>
            </a:r>
            <a:r>
              <a:rPr lang="el-GR" sz="2400" dirty="0" smtClean="0"/>
              <a:t>β</a:t>
            </a:r>
            <a:r>
              <a:rPr lang="en-GB" sz="2400" dirty="0" smtClean="0"/>
              <a:t>-responsive genes and mediate the effects of TGF-</a:t>
            </a:r>
            <a:r>
              <a:rPr lang="el-GR" sz="2400" dirty="0" smtClean="0"/>
              <a:t>β</a:t>
            </a:r>
            <a:r>
              <a:rPr lang="en-GB" sz="2400" dirty="0" smtClean="0"/>
              <a:t> at the cellular level. </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lstStyle/>
          <a:p>
            <a:r>
              <a:rPr lang="en-US" dirty="0" smtClean="0"/>
              <a:t>Pathogenesis…</a:t>
            </a:r>
            <a:endParaRPr lang="en-US" dirty="0"/>
          </a:p>
        </p:txBody>
      </p:sp>
      <p:pic>
        <p:nvPicPr>
          <p:cNvPr id="4" name="Content Placeholder 3"/>
          <p:cNvPicPr>
            <a:picLocks noGrp="1" noChangeAspect="1" noChangeArrowheads="1"/>
          </p:cNvPicPr>
          <p:nvPr>
            <p:ph sz="quarter" idx="1"/>
          </p:nvPr>
        </p:nvPicPr>
        <p:blipFill>
          <a:blip r:embed="rId2" cstate="print"/>
          <a:srcRect/>
          <a:stretch>
            <a:fillRect/>
          </a:stretch>
        </p:blipFill>
        <p:spPr bwMode="auto">
          <a:xfrm>
            <a:off x="3223751" y="1556084"/>
            <a:ext cx="5386849" cy="4793454"/>
          </a:xfrm>
          <a:prstGeom prst="rect">
            <a:avLst/>
          </a:prstGeom>
          <a:noFill/>
        </p:spPr>
      </p:pic>
      <p:sp>
        <p:nvSpPr>
          <p:cNvPr id="6" name="Rectangle 5"/>
          <p:cNvSpPr/>
          <p:nvPr/>
        </p:nvSpPr>
        <p:spPr>
          <a:xfrm>
            <a:off x="4572000" y="6556699"/>
            <a:ext cx="4572000" cy="301301"/>
          </a:xfrm>
          <a:prstGeom prst="rect">
            <a:avLst/>
          </a:prstGeom>
        </p:spPr>
        <p:txBody>
          <a:bodyPr>
            <a:spAutoFit/>
          </a:bodyPr>
          <a:lstStyle/>
          <a:p>
            <a:pPr defTabSz="828675">
              <a:lnSpc>
                <a:spcPct val="97000"/>
              </a:lnSpc>
              <a:buClr>
                <a:srgbClr val="FFFFFF"/>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sz="1400" dirty="0" err="1" smtClean="0"/>
              <a:t>Blobe</a:t>
            </a:r>
            <a:r>
              <a:rPr lang="en-GB" sz="1400" dirty="0" smtClean="0"/>
              <a:t> G et al. N </a:t>
            </a:r>
            <a:r>
              <a:rPr lang="en-GB" sz="1400" dirty="0" err="1" smtClean="0"/>
              <a:t>Engl</a:t>
            </a:r>
            <a:r>
              <a:rPr lang="en-GB" sz="1400" dirty="0" smtClean="0"/>
              <a:t> J Med 2000;342:1350-1358</a:t>
            </a:r>
            <a:endParaRPr lang="en-GB" sz="1400" dirty="0"/>
          </a:p>
        </p:txBody>
      </p:sp>
      <p:pic>
        <p:nvPicPr>
          <p:cNvPr id="7" name="Picture 3"/>
          <p:cNvPicPr>
            <a:picLocks noChangeAspect="1" noChangeArrowheads="1"/>
          </p:cNvPicPr>
          <p:nvPr/>
        </p:nvPicPr>
        <p:blipFill>
          <a:blip r:embed="rId3" cstate="print"/>
          <a:srcRect/>
          <a:stretch>
            <a:fillRect/>
          </a:stretch>
        </p:blipFill>
        <p:spPr bwMode="auto">
          <a:xfrm>
            <a:off x="381000" y="1524000"/>
            <a:ext cx="2971800" cy="48958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lstStyle/>
          <a:p>
            <a:r>
              <a:rPr lang="en-US" dirty="0" smtClean="0"/>
              <a:t>Pathogenesis…</a:t>
            </a:r>
            <a:endParaRPr lang="en-US" dirty="0"/>
          </a:p>
        </p:txBody>
      </p:sp>
      <p:sp>
        <p:nvSpPr>
          <p:cNvPr id="6" name="Rectangle 5"/>
          <p:cNvSpPr/>
          <p:nvPr/>
        </p:nvSpPr>
        <p:spPr>
          <a:xfrm>
            <a:off x="4572000" y="6556699"/>
            <a:ext cx="4572000" cy="301301"/>
          </a:xfrm>
          <a:prstGeom prst="rect">
            <a:avLst/>
          </a:prstGeom>
        </p:spPr>
        <p:txBody>
          <a:bodyPr>
            <a:spAutoFit/>
          </a:bodyPr>
          <a:lstStyle/>
          <a:p>
            <a:pPr defTabSz="828675">
              <a:lnSpc>
                <a:spcPct val="97000"/>
              </a:lnSpc>
              <a:buClr>
                <a:srgbClr val="FFFFFF"/>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sz="1400" dirty="0" err="1" smtClean="0"/>
              <a:t>Blobe</a:t>
            </a:r>
            <a:r>
              <a:rPr lang="en-GB" sz="1400" dirty="0" smtClean="0"/>
              <a:t> G et al. N </a:t>
            </a:r>
            <a:r>
              <a:rPr lang="en-GB" sz="1400" dirty="0" err="1" smtClean="0"/>
              <a:t>Engl</a:t>
            </a:r>
            <a:r>
              <a:rPr lang="en-GB" sz="1400" dirty="0" smtClean="0"/>
              <a:t> J Med 2000;342:1350-1358</a:t>
            </a:r>
            <a:endParaRPr lang="en-GB" sz="1400" dirty="0"/>
          </a:p>
        </p:txBody>
      </p:sp>
      <p:pic>
        <p:nvPicPr>
          <p:cNvPr id="9" name="Picture 3"/>
          <p:cNvPicPr>
            <a:picLocks noChangeAspect="1" noChangeArrowheads="1"/>
          </p:cNvPicPr>
          <p:nvPr/>
        </p:nvPicPr>
        <p:blipFill>
          <a:blip r:embed="rId2" cstate="print"/>
          <a:srcRect/>
          <a:stretch>
            <a:fillRect/>
          </a:stretch>
        </p:blipFill>
        <p:spPr bwMode="auto">
          <a:xfrm>
            <a:off x="685800" y="1587500"/>
            <a:ext cx="7772400" cy="503106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sz="quarter" idx="1"/>
          </p:nvPr>
        </p:nvSpPr>
        <p:spPr/>
        <p:txBody>
          <a:bodyPr/>
          <a:lstStyle/>
          <a:p>
            <a:r>
              <a:rPr lang="en-US" dirty="0" smtClean="0"/>
              <a:t>Introduction</a:t>
            </a:r>
          </a:p>
          <a:p>
            <a:r>
              <a:rPr lang="en-US" dirty="0" smtClean="0"/>
              <a:t>Epidemiology</a:t>
            </a:r>
          </a:p>
          <a:p>
            <a:r>
              <a:rPr lang="en-US" dirty="0" smtClean="0"/>
              <a:t>Pathogenesis</a:t>
            </a:r>
          </a:p>
          <a:p>
            <a:r>
              <a:rPr lang="en-US" dirty="0" smtClean="0"/>
              <a:t>Clinical features</a:t>
            </a:r>
          </a:p>
          <a:p>
            <a:r>
              <a:rPr lang="en-US" dirty="0" smtClean="0"/>
              <a:t>Diagnosis</a:t>
            </a:r>
          </a:p>
          <a:p>
            <a:r>
              <a:rPr lang="en-US" dirty="0" smtClean="0"/>
              <a:t>Management</a:t>
            </a:r>
          </a:p>
          <a:p>
            <a:pPr lvl="1"/>
            <a:r>
              <a:rPr lang="en-US" dirty="0" smtClean="0"/>
              <a:t>Medical management </a:t>
            </a:r>
          </a:p>
          <a:p>
            <a:pPr lvl="1"/>
            <a:r>
              <a:rPr lang="en-US" dirty="0" smtClean="0"/>
              <a:t>Surgical management</a:t>
            </a:r>
          </a:p>
          <a:p>
            <a:endParaRPr lang="en-US" dirty="0"/>
          </a:p>
        </p:txBody>
      </p:sp>
      <p:sp>
        <p:nvSpPr>
          <p:cNvPr id="11266" name="AutoShape 2" descr="http://healthclop.com/wp-content/uploads/2013/01/how_does_cancer_of_prostate_spread_into_bon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0" name="Picture 6" descr="http://www.drugdevelopment-technology.com/projects/xgeva-cancer/images/3-xgeva-cancer.jpg"/>
          <p:cNvPicPr>
            <a:picLocks noChangeAspect="1" noChangeArrowheads="1"/>
          </p:cNvPicPr>
          <p:nvPr/>
        </p:nvPicPr>
        <p:blipFill>
          <a:blip r:embed="rId2" cstate="print"/>
          <a:srcRect/>
          <a:stretch>
            <a:fillRect/>
          </a:stretch>
        </p:blipFill>
        <p:spPr bwMode="auto">
          <a:xfrm>
            <a:off x="5410200" y="2286000"/>
            <a:ext cx="3155873" cy="3143250"/>
          </a:xfrm>
          <a:prstGeom prst="rect">
            <a:avLst/>
          </a:prstGeom>
          <a:noFill/>
        </p:spPr>
      </p:pic>
      <p:sp>
        <p:nvSpPr>
          <p:cNvPr id="7" name="Rectangle 6"/>
          <p:cNvSpPr/>
          <p:nvPr/>
        </p:nvSpPr>
        <p:spPr>
          <a:xfrm>
            <a:off x="990600" y="1676400"/>
            <a:ext cx="1752600" cy="381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0600" y="2209800"/>
            <a:ext cx="2133600" cy="381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90600" y="2743200"/>
            <a:ext cx="1981200" cy="381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90600" y="3276600"/>
            <a:ext cx="2438400" cy="381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0600" y="3810000"/>
            <a:ext cx="1524000" cy="381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4343400"/>
            <a:ext cx="2057400" cy="381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95400" y="4876800"/>
            <a:ext cx="30480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95400" y="5334000"/>
            <a:ext cx="30480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sz="quarter" idx="1"/>
          </p:nvPr>
        </p:nvSpPr>
        <p:spPr/>
        <p:txBody>
          <a:bodyPr>
            <a:normAutofit/>
          </a:bodyPr>
          <a:lstStyle/>
          <a:p>
            <a:r>
              <a:rPr lang="en-US" sz="2400" dirty="0" smtClean="0"/>
              <a:t>Bone </a:t>
            </a:r>
            <a:r>
              <a:rPr lang="en-US" sz="2400" dirty="0" err="1" smtClean="0"/>
              <a:t>secondaries</a:t>
            </a:r>
            <a:r>
              <a:rPr lang="en-US" sz="2400" dirty="0" smtClean="0"/>
              <a:t> are common because-</a:t>
            </a:r>
          </a:p>
          <a:p>
            <a:pPr lvl="1"/>
            <a:r>
              <a:rPr lang="en-US" sz="2000" dirty="0" smtClean="0"/>
              <a:t>Bone is big organ</a:t>
            </a:r>
          </a:p>
          <a:p>
            <a:pPr lvl="1"/>
            <a:r>
              <a:rPr lang="en-US" sz="2000" dirty="0" smtClean="0"/>
              <a:t>Have rich blood supply</a:t>
            </a:r>
          </a:p>
          <a:p>
            <a:pPr lvl="1"/>
            <a:r>
              <a:rPr lang="en-US" sz="2000" dirty="0" smtClean="0"/>
              <a:t>Heterogeneous cellular element </a:t>
            </a:r>
          </a:p>
          <a:p>
            <a:pPr lvl="1"/>
            <a:r>
              <a:rPr lang="en-US" sz="2000" dirty="0" smtClean="0"/>
              <a:t>Wide orientation along the body</a:t>
            </a:r>
          </a:p>
          <a:p>
            <a:pPr lvl="1"/>
            <a:r>
              <a:rPr lang="en-US" sz="2000" dirty="0" smtClean="0"/>
              <a:t>Continues modeling through life</a:t>
            </a:r>
          </a:p>
          <a:p>
            <a:endParaRPr lang="en-US" sz="2400" dirty="0" smtClean="0"/>
          </a:p>
          <a:p>
            <a:r>
              <a:rPr lang="en-US" sz="2400" dirty="0" smtClean="0"/>
              <a:t>Mode of transmission:</a:t>
            </a:r>
          </a:p>
          <a:p>
            <a:pPr lvl="1"/>
            <a:r>
              <a:rPr lang="en-US" sz="2000" dirty="0" smtClean="0"/>
              <a:t>Direct spread</a:t>
            </a:r>
          </a:p>
          <a:p>
            <a:pPr lvl="1"/>
            <a:r>
              <a:rPr lang="en-US" sz="2000" dirty="0" err="1" smtClean="0"/>
              <a:t>Heamatogenous</a:t>
            </a:r>
            <a:endParaRPr lang="en-US" sz="2000" dirty="0" smtClean="0"/>
          </a:p>
          <a:p>
            <a:pPr lvl="1"/>
            <a:r>
              <a:rPr lang="en-US" sz="2000" dirty="0" smtClean="0"/>
              <a:t>Lymphatic </a:t>
            </a:r>
          </a:p>
          <a:p>
            <a:endParaRPr lang="en-US" sz="2400" dirty="0"/>
          </a:p>
        </p:txBody>
      </p:sp>
      <p:pic>
        <p:nvPicPr>
          <p:cNvPr id="4" name="Picture 4" descr="http://healthclop.com/wp-content/uploads/2013/01/how_does_cancer_of_prostate_spread_into_bones.jpg"/>
          <p:cNvPicPr>
            <a:picLocks noChangeAspect="1" noChangeArrowheads="1"/>
          </p:cNvPicPr>
          <p:nvPr/>
        </p:nvPicPr>
        <p:blipFill>
          <a:blip r:embed="rId2" cstate="print"/>
          <a:srcRect/>
          <a:stretch>
            <a:fillRect/>
          </a:stretch>
        </p:blipFill>
        <p:spPr bwMode="auto">
          <a:xfrm>
            <a:off x="3962400" y="4114800"/>
            <a:ext cx="4724400" cy="242009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sz="quarter" idx="1"/>
          </p:nvPr>
        </p:nvSpPr>
        <p:spPr>
          <a:xfrm>
            <a:off x="612648" y="1600200"/>
            <a:ext cx="4264152" cy="4495800"/>
          </a:xfrm>
        </p:spPr>
        <p:txBody>
          <a:bodyPr/>
          <a:lstStyle/>
          <a:p>
            <a:r>
              <a:rPr lang="en-US" dirty="0" smtClean="0"/>
              <a:t>Batson </a:t>
            </a:r>
            <a:r>
              <a:rPr lang="en-US" dirty="0" err="1" smtClean="0"/>
              <a:t>valveless</a:t>
            </a:r>
            <a:endParaRPr lang="en-US" dirty="0" smtClean="0"/>
          </a:p>
          <a:p>
            <a:endParaRPr lang="en-US" dirty="0" smtClean="0"/>
          </a:p>
          <a:p>
            <a:r>
              <a:rPr lang="en-US" dirty="0" smtClean="0"/>
              <a:t>Connecting inside and outside vertebra and </a:t>
            </a:r>
            <a:r>
              <a:rPr lang="en-US" dirty="0" err="1" smtClean="0"/>
              <a:t>segmentally</a:t>
            </a:r>
            <a:r>
              <a:rPr lang="en-US" dirty="0" smtClean="0"/>
              <a:t> from pelvis to the skull</a:t>
            </a:r>
          </a:p>
          <a:p>
            <a:endParaRPr lang="en-US" dirty="0"/>
          </a:p>
        </p:txBody>
      </p:sp>
      <p:pic>
        <p:nvPicPr>
          <p:cNvPr id="4" name="Picture 4" descr="076"/>
          <p:cNvPicPr>
            <a:picLocks noChangeAspect="1" noChangeArrowheads="1"/>
          </p:cNvPicPr>
          <p:nvPr/>
        </p:nvPicPr>
        <p:blipFill>
          <a:blip r:embed="rId2" cstate="print"/>
          <a:srcRect l="12281" r="12280"/>
          <a:stretch>
            <a:fillRect/>
          </a:stretch>
        </p:blipFill>
        <p:spPr bwMode="auto">
          <a:xfrm>
            <a:off x="5057588" y="1905000"/>
            <a:ext cx="3019612" cy="3581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Clinical features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sz="quarter" idx="1"/>
          </p:nvPr>
        </p:nvSpPr>
        <p:spPr/>
        <p:txBody>
          <a:bodyPr>
            <a:normAutofit lnSpcReduction="10000"/>
          </a:bodyPr>
          <a:lstStyle/>
          <a:p>
            <a:pPr algn="just"/>
            <a:r>
              <a:rPr lang="en-US" sz="2400" dirty="0" smtClean="0"/>
              <a:t>Patients typically complain of increasing and persistent pain at the site of bony metastases. </a:t>
            </a:r>
          </a:p>
          <a:p>
            <a:pPr algn="just"/>
            <a:endParaRPr lang="en-US" sz="2400" dirty="0" smtClean="0"/>
          </a:p>
          <a:p>
            <a:pPr algn="just"/>
            <a:r>
              <a:rPr lang="en-US" sz="2400" dirty="0" smtClean="0"/>
              <a:t>In ‘high-risk’ patients, increasing or new back pain, rib pain or pelvic/hip pain are common symptoms of developing bone metastases. </a:t>
            </a:r>
          </a:p>
          <a:p>
            <a:pPr algn="just"/>
            <a:endParaRPr lang="en-US" sz="2400" dirty="0" smtClean="0"/>
          </a:p>
          <a:p>
            <a:pPr algn="just"/>
            <a:r>
              <a:rPr lang="en-US" sz="2400" dirty="0" smtClean="0"/>
              <a:t>Rarer symptoms include cranial nerve involvement from base-of-skull metastases, pathological fracture from minimal or no trauma (typically ribs or long bones), </a:t>
            </a:r>
            <a:r>
              <a:rPr lang="en-US" sz="2400" dirty="0" err="1" smtClean="0"/>
              <a:t>sternal</a:t>
            </a:r>
            <a:r>
              <a:rPr lang="en-US" sz="2400" dirty="0" smtClean="0"/>
              <a:t> pain or sciatica or bladder disturbance from </a:t>
            </a:r>
            <a:r>
              <a:rPr lang="en-US" sz="2400" dirty="0" err="1" smtClean="0"/>
              <a:t>tumour</a:t>
            </a:r>
            <a:r>
              <a:rPr lang="en-US" sz="2400" dirty="0" smtClean="0"/>
              <a:t> impingement on the sacral </a:t>
            </a:r>
            <a:r>
              <a:rPr lang="en-US" sz="2400" dirty="0" err="1" smtClean="0"/>
              <a:t>formina</a:t>
            </a:r>
            <a:r>
              <a:rPr lang="en-US" sz="2400" dirty="0" smtClean="0"/>
              <a:t>.</a:t>
            </a:r>
            <a:endParaRPr lang="en-US" sz="2400" dirty="0"/>
          </a:p>
        </p:txBody>
      </p:sp>
      <p:sp>
        <p:nvSpPr>
          <p:cNvPr id="4" name="Rectangle 3"/>
          <p:cNvSpPr/>
          <p:nvPr/>
        </p:nvSpPr>
        <p:spPr>
          <a:xfrm>
            <a:off x="4191000" y="6324600"/>
            <a:ext cx="4572000" cy="523220"/>
          </a:xfrm>
          <a:prstGeom prst="rect">
            <a:avLst/>
          </a:prstGeom>
        </p:spPr>
        <p:txBody>
          <a:bodyPr>
            <a:spAutoFit/>
          </a:bodyPr>
          <a:lstStyle/>
          <a:p>
            <a:pPr algn="r"/>
            <a:r>
              <a:rPr lang="en-US" sz="1400" dirty="0" err="1" smtClean="0"/>
              <a:t>Jakofsky</a:t>
            </a:r>
            <a:r>
              <a:rPr lang="en-US" sz="1400" dirty="0" smtClean="0"/>
              <a:t> DJ et al. Metastatic disease to bone. Hospital physician 2004 Nov: 21-39.</a:t>
            </a:r>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sz="2400" dirty="0" smtClean="0"/>
              <a:t>Vertebral metastases may progress to cause spinal cord compression. </a:t>
            </a:r>
          </a:p>
          <a:p>
            <a:pPr algn="just"/>
            <a:r>
              <a:rPr lang="en-US" sz="2400" dirty="0" smtClean="0"/>
              <a:t>Often the symptoms from this are relatively subtle for a number of weeks, but paradoxically this is the time when early treatment is most effective at preventing catastrophic loss of function. </a:t>
            </a:r>
          </a:p>
          <a:p>
            <a:pPr algn="just"/>
            <a:r>
              <a:rPr lang="en-US" sz="2400" dirty="0" smtClean="0"/>
              <a:t>Therefore any patient at high risk of vertebral metastasis who notices subtle difficulty in walking or a deterioration in leg function, even if no neurological signs are present, should be considered for an urgent magnetic resonance imaging (MRI) scan to exclude spinal cord compression before the condition progresses to paraplegia with loss of sphincter function. </a:t>
            </a:r>
          </a:p>
          <a:p>
            <a:pPr algn="just"/>
            <a:r>
              <a:rPr lang="en-US" sz="2400" dirty="0" smtClean="0"/>
              <a:t>By the time these symptoms occur, treatment is unlikely to restore function. </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t>Bone metastases may give symptoms of </a:t>
            </a:r>
            <a:r>
              <a:rPr lang="en-US" sz="2400" dirty="0" err="1" smtClean="0"/>
              <a:t>anaemia</a:t>
            </a:r>
            <a:r>
              <a:rPr lang="en-US" sz="2400" dirty="0" smtClean="0"/>
              <a:t> and investigation is required in more advanced disease. </a:t>
            </a:r>
          </a:p>
          <a:p>
            <a:pPr algn="just"/>
            <a:endParaRPr lang="en-US" sz="2400" dirty="0" smtClean="0"/>
          </a:p>
          <a:p>
            <a:pPr algn="just"/>
            <a:r>
              <a:rPr lang="en-US" sz="2400" dirty="0" smtClean="0"/>
              <a:t>The full blood count may also show reduced white cell and platelet numbers, owing to bone marrow involvement. </a:t>
            </a:r>
          </a:p>
          <a:p>
            <a:pPr algn="just"/>
            <a:endParaRPr lang="en-US" sz="2400" dirty="0" smtClean="0"/>
          </a:p>
          <a:p>
            <a:pPr algn="just"/>
            <a:r>
              <a:rPr lang="en-US" sz="2400" dirty="0" smtClean="0"/>
              <a:t>Such </a:t>
            </a:r>
            <a:r>
              <a:rPr lang="en-US" sz="2400" dirty="0" err="1" smtClean="0"/>
              <a:t>haematological</a:t>
            </a:r>
            <a:r>
              <a:rPr lang="en-US" sz="2400" dirty="0" smtClean="0"/>
              <a:t> abnormalities are particularly common in advanced prostate cancer and these patients may eventually die from </a:t>
            </a:r>
            <a:r>
              <a:rPr lang="en-US" sz="2400" dirty="0" err="1" smtClean="0"/>
              <a:t>pancytopenia</a:t>
            </a:r>
            <a:r>
              <a:rPr lang="en-US" sz="2400" dirty="0" smtClean="0"/>
              <a:t> and disseminated intravascular coagulation associated with the bony </a:t>
            </a:r>
            <a:r>
              <a:rPr lang="en-US" sz="2400" dirty="0" err="1" smtClean="0"/>
              <a:t>secondaries</a:t>
            </a:r>
            <a:r>
              <a:rPr lang="en-US" sz="2400" dirty="0" smtClean="0"/>
              <a:t>. </a:t>
            </a:r>
            <a:endParaRPr lang="en-US" sz="2400" dirty="0"/>
          </a:p>
        </p:txBody>
      </p:sp>
      <p:sp>
        <p:nvSpPr>
          <p:cNvPr id="4" name="Rectangle 3"/>
          <p:cNvSpPr/>
          <p:nvPr/>
        </p:nvSpPr>
        <p:spPr>
          <a:xfrm>
            <a:off x="2286000" y="6334780"/>
            <a:ext cx="6553200" cy="523220"/>
          </a:xfrm>
          <a:prstGeom prst="rect">
            <a:avLst/>
          </a:prstGeom>
        </p:spPr>
        <p:txBody>
          <a:bodyPr wrap="square">
            <a:spAutoFit/>
          </a:bodyPr>
          <a:lstStyle/>
          <a:p>
            <a:pPr algn="r"/>
            <a:r>
              <a:rPr lang="en-US" sz="1400" dirty="0" err="1" smtClean="0"/>
              <a:t>Campbells</a:t>
            </a:r>
            <a:r>
              <a:rPr lang="en-US" sz="1400" dirty="0" smtClean="0"/>
              <a:t> Operative </a:t>
            </a:r>
            <a:r>
              <a:rPr lang="en-US" sz="1400" dirty="0" err="1" smtClean="0"/>
              <a:t>Orthopaedics</a:t>
            </a:r>
            <a:r>
              <a:rPr lang="en-US" sz="1400" dirty="0" smtClean="0"/>
              <a:t>. </a:t>
            </a:r>
            <a:r>
              <a:rPr lang="en-US" sz="1400" dirty="0" err="1" smtClean="0"/>
              <a:t>Canale</a:t>
            </a:r>
            <a:r>
              <a:rPr lang="en-US" sz="1400" dirty="0" smtClean="0"/>
              <a:t> ST, </a:t>
            </a:r>
            <a:r>
              <a:rPr lang="en-US" sz="1400" dirty="0" err="1" smtClean="0"/>
              <a:t>Beaty</a:t>
            </a:r>
            <a:r>
              <a:rPr lang="en-US" sz="1400" dirty="0" smtClean="0"/>
              <a:t> JH editor.</a:t>
            </a:r>
          </a:p>
          <a:p>
            <a:pPr algn="r"/>
            <a:r>
              <a:rPr lang="en-US" sz="1400" dirty="0" smtClean="0"/>
              <a:t>12</a:t>
            </a:r>
            <a:r>
              <a:rPr lang="en-US" sz="1400" baseline="30000" dirty="0" smtClean="0"/>
              <a:t>th</a:t>
            </a:r>
            <a:r>
              <a:rPr lang="en-US" sz="1400" dirty="0" smtClean="0"/>
              <a:t> edition</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t>Often the alkaline </a:t>
            </a:r>
            <a:r>
              <a:rPr lang="en-US" sz="2400" dirty="0" err="1" smtClean="0"/>
              <a:t>phosphatase</a:t>
            </a:r>
            <a:r>
              <a:rPr lang="en-US" sz="2400" dirty="0" smtClean="0"/>
              <a:t> level is raised when bone metastases are present, but the occurrence of </a:t>
            </a:r>
            <a:r>
              <a:rPr lang="en-US" sz="2400" dirty="0" err="1" smtClean="0"/>
              <a:t>hypercalcaemia</a:t>
            </a:r>
            <a:r>
              <a:rPr lang="en-US" sz="2400" dirty="0" smtClean="0"/>
              <a:t> is less common and often occurs as a </a:t>
            </a:r>
            <a:r>
              <a:rPr lang="en-US" sz="2400" dirty="0" err="1" smtClean="0"/>
              <a:t>paraneoplastic</a:t>
            </a:r>
            <a:r>
              <a:rPr lang="en-US" sz="2400" dirty="0" smtClean="0"/>
              <a:t> phenomenon in the absence of bone metastases. </a:t>
            </a:r>
          </a:p>
          <a:p>
            <a:pPr algn="just"/>
            <a:endParaRPr lang="en-US" sz="2400" dirty="0" smtClean="0"/>
          </a:p>
          <a:p>
            <a:pPr algn="just"/>
            <a:r>
              <a:rPr lang="en-US" sz="2400" dirty="0" smtClean="0"/>
              <a:t>It is found more commonly in association with certain cancers, such as lung cancer.</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Diagnosis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92500" lnSpcReduction="10000"/>
          </a:bodyPr>
          <a:lstStyle/>
          <a:p>
            <a:pPr algn="just"/>
            <a:r>
              <a:rPr lang="en-US" sz="2400" dirty="0" smtClean="0"/>
              <a:t>It is generally unhelpful to check ‘</a:t>
            </a:r>
            <a:r>
              <a:rPr lang="en-US" sz="2400" dirty="0" err="1" smtClean="0"/>
              <a:t>tumour</a:t>
            </a:r>
            <a:r>
              <a:rPr lang="en-US" sz="2400" dirty="0" smtClean="0"/>
              <a:t> markers’ during investigation of suspected metastatic bone disease, although such tests can be used to assess the efficacy of treatment in patients in whom metastatic disease has been confirmed. </a:t>
            </a:r>
          </a:p>
          <a:p>
            <a:pPr algn="just"/>
            <a:endParaRPr lang="en-US" sz="2400" dirty="0" smtClean="0"/>
          </a:p>
          <a:p>
            <a:pPr algn="just"/>
            <a:r>
              <a:rPr lang="en-US" sz="2400" dirty="0" smtClean="0"/>
              <a:t>Cancer patients with concerning bone pain should have an initial radiograph of the affected site. </a:t>
            </a:r>
          </a:p>
          <a:p>
            <a:pPr algn="just"/>
            <a:endParaRPr lang="en-US" sz="2400" dirty="0" smtClean="0"/>
          </a:p>
          <a:p>
            <a:pPr algn="just"/>
            <a:r>
              <a:rPr lang="en-US" sz="2400" dirty="0" smtClean="0"/>
              <a:t>Surprisingly often, this will demonstrate a benign cause for the pain, which requires no further work-up.</a:t>
            </a:r>
          </a:p>
          <a:p>
            <a:pPr algn="just"/>
            <a:endParaRPr lang="en-US" sz="2400" dirty="0" smtClean="0"/>
          </a:p>
          <a:p>
            <a:pPr algn="just"/>
            <a:r>
              <a:rPr lang="en-US" sz="2400" dirty="0" smtClean="0"/>
              <a:t>Sometimes radiographs will show non-specific abnormality, the nature of which can be clarified by further imaging such as computed tomography (CT) or MRI</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57200" y="1676399"/>
            <a:ext cx="3352800" cy="2688719"/>
          </a:xfrm>
          <a:prstGeom prst="rect">
            <a:avLst/>
          </a:prstGeom>
          <a:noFill/>
          <a:ln w="9525">
            <a:noFill/>
            <a:miter lim="800000"/>
            <a:headEnd/>
            <a:tailEnd/>
          </a:ln>
          <a:effectLst/>
        </p:spPr>
      </p:pic>
      <p:sp>
        <p:nvSpPr>
          <p:cNvPr id="6" name="Rectangle 5"/>
          <p:cNvSpPr/>
          <p:nvPr/>
        </p:nvSpPr>
        <p:spPr>
          <a:xfrm>
            <a:off x="4038600" y="1828800"/>
            <a:ext cx="4572000" cy="923330"/>
          </a:xfrm>
          <a:prstGeom prst="rect">
            <a:avLst/>
          </a:prstGeom>
        </p:spPr>
        <p:txBody>
          <a:bodyPr>
            <a:spAutoFit/>
          </a:bodyPr>
          <a:lstStyle/>
          <a:p>
            <a:r>
              <a:rPr lang="en-US" dirty="0" smtClean="0"/>
              <a:t>Cancer patient receiving steroids complaining </a:t>
            </a:r>
          </a:p>
          <a:p>
            <a:r>
              <a:rPr lang="en-US" dirty="0" smtClean="0"/>
              <a:t>of heel pain. A radiograph demonstrated two </a:t>
            </a:r>
            <a:r>
              <a:rPr lang="en-US" dirty="0" err="1" smtClean="0"/>
              <a:t>calcaneal</a:t>
            </a:r>
            <a:r>
              <a:rPr lang="en-US" dirty="0" smtClean="0"/>
              <a:t> stress fractures.</a:t>
            </a:r>
            <a:endParaRPr lang="en-US" dirty="0"/>
          </a:p>
        </p:txBody>
      </p:sp>
      <p:sp>
        <p:nvSpPr>
          <p:cNvPr id="7" name="Rectangle 6"/>
          <p:cNvSpPr/>
          <p:nvPr/>
        </p:nvSpPr>
        <p:spPr>
          <a:xfrm>
            <a:off x="381000" y="5352871"/>
            <a:ext cx="4572000" cy="1200329"/>
          </a:xfrm>
          <a:prstGeom prst="rect">
            <a:avLst/>
          </a:prstGeom>
        </p:spPr>
        <p:txBody>
          <a:bodyPr>
            <a:spAutoFit/>
          </a:bodyPr>
          <a:lstStyle/>
          <a:p>
            <a:r>
              <a:rPr lang="en-US" dirty="0" smtClean="0"/>
              <a:t>Cancer patient receiving steroids complaining of hip pain. T1-weighted magnetic resonance </a:t>
            </a:r>
          </a:p>
          <a:p>
            <a:r>
              <a:rPr lang="en-US" dirty="0" smtClean="0"/>
              <a:t>image demonstrated right femoral head </a:t>
            </a:r>
            <a:r>
              <a:rPr lang="en-US" dirty="0" err="1" smtClean="0"/>
              <a:t>avascular</a:t>
            </a:r>
            <a:r>
              <a:rPr lang="en-US" dirty="0" smtClean="0"/>
              <a:t> necrosis</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4953000" y="3505199"/>
            <a:ext cx="3657600" cy="2939753"/>
          </a:xfrm>
          <a:prstGeom prst="rect">
            <a:avLst/>
          </a:prstGeom>
          <a:noFill/>
          <a:ln w="9525">
            <a:noFill/>
            <a:miter lim="800000"/>
            <a:headEnd/>
            <a:tailEnd/>
          </a:ln>
          <a:effectLst/>
        </p:spPr>
      </p:pic>
      <p:sp>
        <p:nvSpPr>
          <p:cNvPr id="9" name="Left Arrow 8"/>
          <p:cNvSpPr/>
          <p:nvPr/>
        </p:nvSpPr>
        <p:spPr>
          <a:xfrm>
            <a:off x="3733800" y="1905000"/>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724400" y="54102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Introduction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6" name="Rectangle 5"/>
          <p:cNvSpPr/>
          <p:nvPr/>
        </p:nvSpPr>
        <p:spPr>
          <a:xfrm>
            <a:off x="3886200" y="1828800"/>
            <a:ext cx="4572000" cy="1200329"/>
          </a:xfrm>
          <a:prstGeom prst="rect">
            <a:avLst/>
          </a:prstGeom>
        </p:spPr>
        <p:txBody>
          <a:bodyPr>
            <a:spAutoFit/>
          </a:bodyPr>
          <a:lstStyle/>
          <a:p>
            <a:r>
              <a:rPr lang="en-US" dirty="0" smtClean="0"/>
              <a:t>Cancer patient complaining of left pelvic and </a:t>
            </a:r>
          </a:p>
          <a:p>
            <a:r>
              <a:rPr lang="en-US" dirty="0" smtClean="0"/>
              <a:t>hip pain. A radiograph demonstrated acute left pubic </a:t>
            </a:r>
            <a:r>
              <a:rPr lang="en-US" dirty="0" err="1" smtClean="0"/>
              <a:t>rami</a:t>
            </a:r>
            <a:r>
              <a:rPr lang="en-US" dirty="0" smtClean="0"/>
              <a:t> fractures and left femoral Paget’s disease.</a:t>
            </a:r>
            <a:endParaRPr lang="en-US" dirty="0"/>
          </a:p>
        </p:txBody>
      </p:sp>
      <p:sp>
        <p:nvSpPr>
          <p:cNvPr id="7" name="Rectangle 6"/>
          <p:cNvSpPr/>
          <p:nvPr/>
        </p:nvSpPr>
        <p:spPr>
          <a:xfrm>
            <a:off x="304800" y="5380672"/>
            <a:ext cx="4572000" cy="1477328"/>
          </a:xfrm>
          <a:prstGeom prst="rect">
            <a:avLst/>
          </a:prstGeom>
        </p:spPr>
        <p:txBody>
          <a:bodyPr>
            <a:spAutoFit/>
          </a:bodyPr>
          <a:lstStyle/>
          <a:p>
            <a:r>
              <a:rPr lang="en-US" dirty="0" smtClean="0"/>
              <a:t>Lung cancer patient complaining of </a:t>
            </a:r>
            <a:r>
              <a:rPr lang="en-US" dirty="0" err="1" smtClean="0"/>
              <a:t>generalised</a:t>
            </a:r>
            <a:r>
              <a:rPr lang="en-US" dirty="0" smtClean="0"/>
              <a:t> </a:t>
            </a:r>
          </a:p>
          <a:p>
            <a:r>
              <a:rPr lang="en-US" dirty="0" smtClean="0"/>
              <a:t>limb pain.   A knee radiograph demonstrated multifocal </a:t>
            </a:r>
            <a:r>
              <a:rPr lang="en-US" dirty="0" err="1" smtClean="0"/>
              <a:t>periosteal</a:t>
            </a:r>
            <a:r>
              <a:rPr lang="en-US" dirty="0" smtClean="0"/>
              <a:t> thickening consistent with hypertrophic pulmonary </a:t>
            </a:r>
            <a:r>
              <a:rPr lang="en-US" dirty="0" err="1" smtClean="0"/>
              <a:t>osteoarthropathy</a:t>
            </a:r>
            <a:r>
              <a:rPr lang="en-US" dirty="0" smtClean="0"/>
              <a:t> (HPOA).</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57200" y="1676400"/>
            <a:ext cx="3048000" cy="3588327"/>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5181600" y="2879124"/>
            <a:ext cx="3486150" cy="3721701"/>
          </a:xfrm>
          <a:prstGeom prst="rect">
            <a:avLst/>
          </a:prstGeom>
          <a:noFill/>
          <a:ln w="9525">
            <a:noFill/>
            <a:miter lim="800000"/>
            <a:headEnd/>
            <a:tailEnd/>
          </a:ln>
          <a:effectLst/>
        </p:spPr>
      </p:pic>
      <p:sp>
        <p:nvSpPr>
          <p:cNvPr id="9" name="Left Arrow 8"/>
          <p:cNvSpPr/>
          <p:nvPr/>
        </p:nvSpPr>
        <p:spPr>
          <a:xfrm>
            <a:off x="3581400" y="1905000"/>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800600" y="54102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7" name="Rectangle 6"/>
          <p:cNvSpPr/>
          <p:nvPr/>
        </p:nvSpPr>
        <p:spPr>
          <a:xfrm>
            <a:off x="457200" y="5276671"/>
            <a:ext cx="8382000" cy="1200329"/>
          </a:xfrm>
          <a:prstGeom prst="rect">
            <a:avLst/>
          </a:prstGeom>
        </p:spPr>
        <p:txBody>
          <a:bodyPr wrap="square">
            <a:spAutoFit/>
          </a:bodyPr>
          <a:lstStyle/>
          <a:p>
            <a:r>
              <a:rPr lang="en-US" dirty="0" smtClean="0"/>
              <a:t>Patient with </a:t>
            </a:r>
            <a:r>
              <a:rPr lang="en-US" dirty="0" err="1" smtClean="0"/>
              <a:t>haematological</a:t>
            </a:r>
            <a:r>
              <a:rPr lang="en-US" dirty="0" smtClean="0"/>
              <a:t> malignancy complaining of knee pain.   </a:t>
            </a:r>
          </a:p>
          <a:p>
            <a:r>
              <a:rPr lang="en-US" dirty="0" smtClean="0"/>
              <a:t>A:   A radiograph showed non-specific sclerosis within the distal femur and proximal tibia. </a:t>
            </a:r>
          </a:p>
          <a:p>
            <a:r>
              <a:rPr lang="en-US" dirty="0" smtClean="0"/>
              <a:t>B: Subsequent T2-weighted magnetic resonance imaging showed that this was due to </a:t>
            </a:r>
            <a:r>
              <a:rPr lang="en-US" dirty="0" err="1" smtClean="0"/>
              <a:t>medullary</a:t>
            </a:r>
            <a:r>
              <a:rPr lang="en-US" dirty="0" smtClean="0"/>
              <a:t> bone infarcts.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752600" y="1600200"/>
            <a:ext cx="5410200" cy="3500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70000" lnSpcReduction="20000"/>
          </a:bodyPr>
          <a:lstStyle/>
          <a:p>
            <a:pPr algn="just"/>
            <a:r>
              <a:rPr lang="en-US" dirty="0" smtClean="0"/>
              <a:t>Pelvic insufficiency fractures are a pitfall in the imaging of cancer patients. </a:t>
            </a:r>
          </a:p>
          <a:p>
            <a:pPr algn="just"/>
            <a:endParaRPr lang="en-US" dirty="0" smtClean="0"/>
          </a:p>
          <a:p>
            <a:pPr algn="just"/>
            <a:r>
              <a:rPr lang="en-US" dirty="0" smtClean="0"/>
              <a:t>A well-</a:t>
            </a:r>
            <a:r>
              <a:rPr lang="en-US" dirty="0" err="1" smtClean="0"/>
              <a:t>recognised</a:t>
            </a:r>
            <a:r>
              <a:rPr lang="en-US" dirty="0" smtClean="0"/>
              <a:t> cause of bone pain in the elderly, they are  especially common in cancer patients who have received steroids or pelvic radiotherapy. </a:t>
            </a:r>
          </a:p>
          <a:p>
            <a:pPr algn="just"/>
            <a:endParaRPr lang="en-US" dirty="0" smtClean="0"/>
          </a:p>
          <a:p>
            <a:pPr algn="just"/>
            <a:r>
              <a:rPr lang="en-US" dirty="0" smtClean="0"/>
              <a:t>They may occur at several sites in the pelvis but typically the sacral ala and pubic </a:t>
            </a:r>
            <a:r>
              <a:rPr lang="en-US" dirty="0" err="1" smtClean="0"/>
              <a:t>rami</a:t>
            </a:r>
            <a:r>
              <a:rPr lang="en-US" dirty="0" smtClean="0"/>
              <a:t>.  </a:t>
            </a:r>
          </a:p>
          <a:p>
            <a:pPr algn="just"/>
            <a:endParaRPr lang="en-US" dirty="0" smtClean="0"/>
          </a:p>
          <a:p>
            <a:pPr algn="just"/>
            <a:r>
              <a:rPr lang="en-US" dirty="0" smtClean="0"/>
              <a:t>Often invisible on radiographs, they may be mistaken</a:t>
            </a:r>
          </a:p>
          <a:p>
            <a:pPr algn="just">
              <a:buNone/>
            </a:pPr>
            <a:r>
              <a:rPr lang="en-US" dirty="0" smtClean="0"/>
              <a:t>	for metastases on isotope bone scans where they </a:t>
            </a:r>
          </a:p>
          <a:p>
            <a:pPr algn="just">
              <a:buNone/>
            </a:pPr>
            <a:r>
              <a:rPr lang="en-US" dirty="0" smtClean="0"/>
              <a:t>	cause intense tracer uptake, or on CT scan where </a:t>
            </a:r>
          </a:p>
          <a:p>
            <a:pPr algn="just">
              <a:buNone/>
            </a:pPr>
            <a:r>
              <a:rPr lang="en-US" dirty="0" smtClean="0"/>
              <a:t>	their tendency to heal by sclerosis may be </a:t>
            </a:r>
          </a:p>
          <a:p>
            <a:pPr algn="just">
              <a:buNone/>
            </a:pPr>
            <a:r>
              <a:rPr lang="en-US" dirty="0" smtClean="0"/>
              <a:t>	misinterpreted by radiologists primed to search for </a:t>
            </a:r>
          </a:p>
          <a:p>
            <a:pPr algn="just">
              <a:buNone/>
            </a:pPr>
            <a:r>
              <a:rPr lang="en-US" dirty="0" smtClean="0"/>
              <a:t>	metastatic disease</a:t>
            </a:r>
            <a:endParaRPr lang="en-US" dirty="0"/>
          </a:p>
        </p:txBody>
      </p:sp>
      <p:pic>
        <p:nvPicPr>
          <p:cNvPr id="45058" name="Picture 2"/>
          <p:cNvPicPr>
            <a:picLocks noChangeAspect="1" noChangeArrowheads="1"/>
          </p:cNvPicPr>
          <p:nvPr/>
        </p:nvPicPr>
        <p:blipFill>
          <a:blip r:embed="rId2" cstate="print"/>
          <a:srcRect/>
          <a:stretch>
            <a:fillRect/>
          </a:stretch>
        </p:blipFill>
        <p:spPr bwMode="auto">
          <a:xfrm>
            <a:off x="6629400" y="4038600"/>
            <a:ext cx="2055813" cy="2667000"/>
          </a:xfrm>
          <a:prstGeom prst="rect">
            <a:avLst/>
          </a:prstGeom>
          <a:noFill/>
          <a:ln w="9525">
            <a:noFill/>
            <a:miter lim="800000"/>
            <a:headEnd/>
            <a:tailEnd/>
          </a:ln>
          <a:effectLst/>
        </p:spPr>
      </p:pic>
      <p:sp>
        <p:nvSpPr>
          <p:cNvPr id="5" name="Rectangle 4"/>
          <p:cNvSpPr/>
          <p:nvPr/>
        </p:nvSpPr>
        <p:spPr>
          <a:xfrm>
            <a:off x="838200" y="6334780"/>
            <a:ext cx="6096000" cy="523220"/>
          </a:xfrm>
          <a:prstGeom prst="rect">
            <a:avLst/>
          </a:prstGeom>
        </p:spPr>
        <p:txBody>
          <a:bodyPr wrap="square">
            <a:spAutoFit/>
          </a:bodyPr>
          <a:lstStyle/>
          <a:p>
            <a:r>
              <a:rPr lang="en-US" sz="1400" dirty="0" smtClean="0"/>
              <a:t>Coronal computed tomography image from cancer staging scan demonstrating three vertically oriented sacral insufficiency fractures.</a:t>
            </a:r>
            <a:endParaRPr lang="en-US" sz="1400" dirty="0"/>
          </a:p>
        </p:txBody>
      </p:sp>
      <p:sp>
        <p:nvSpPr>
          <p:cNvPr id="6" name="Right Arrow 5"/>
          <p:cNvSpPr/>
          <p:nvPr/>
        </p:nvSpPr>
        <p:spPr>
          <a:xfrm>
            <a:off x="6324600" y="65532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pPr algn="just"/>
            <a:r>
              <a:rPr lang="en-US" sz="2400" dirty="0" smtClean="0"/>
              <a:t>If bone pain is due to metastatic disease, a radiograph may show bone destruction (typical of lung cancer), bone sclerosis (typical of prostate cancer), or a mixture of both patterns (common with breast cancer)</a:t>
            </a:r>
            <a:endParaRPr lang="en-US" sz="2400" dirty="0"/>
          </a:p>
        </p:txBody>
      </p:sp>
      <p:sp>
        <p:nvSpPr>
          <p:cNvPr id="5" name="Rectangle 4"/>
          <p:cNvSpPr/>
          <p:nvPr/>
        </p:nvSpPr>
        <p:spPr>
          <a:xfrm>
            <a:off x="838200" y="5867400"/>
            <a:ext cx="3810000" cy="738664"/>
          </a:xfrm>
          <a:prstGeom prst="rect">
            <a:avLst/>
          </a:prstGeom>
        </p:spPr>
        <p:txBody>
          <a:bodyPr wrap="square">
            <a:spAutoFit/>
          </a:bodyPr>
          <a:lstStyle/>
          <a:p>
            <a:r>
              <a:rPr lang="en-US" sz="1400" dirty="0" smtClean="0"/>
              <a:t>Radiograph of patient with rectal cancer, showing</a:t>
            </a:r>
          </a:p>
          <a:p>
            <a:r>
              <a:rPr lang="en-US" sz="1400" dirty="0" err="1" smtClean="0"/>
              <a:t>lytic</a:t>
            </a:r>
            <a:r>
              <a:rPr lang="en-US" sz="1400" dirty="0" smtClean="0"/>
              <a:t> right inferior pubic </a:t>
            </a:r>
            <a:r>
              <a:rPr lang="en-US" sz="1400" dirty="0" err="1" smtClean="0"/>
              <a:t>ramus</a:t>
            </a:r>
            <a:r>
              <a:rPr lang="en-US" sz="1400" dirty="0" smtClean="0"/>
              <a:t> metastasis and a colonic stent.</a:t>
            </a:r>
            <a:endParaRPr lang="en-US" sz="1400" dirty="0"/>
          </a:p>
        </p:txBody>
      </p:sp>
      <p:pic>
        <p:nvPicPr>
          <p:cNvPr id="46082" name="Picture 2"/>
          <p:cNvPicPr>
            <a:picLocks noChangeAspect="1" noChangeArrowheads="1"/>
          </p:cNvPicPr>
          <p:nvPr/>
        </p:nvPicPr>
        <p:blipFill>
          <a:blip r:embed="rId2" cstate="print"/>
          <a:srcRect/>
          <a:stretch>
            <a:fillRect/>
          </a:stretch>
        </p:blipFill>
        <p:spPr bwMode="auto">
          <a:xfrm>
            <a:off x="1676400" y="3190875"/>
            <a:ext cx="2771690" cy="2676525"/>
          </a:xfrm>
          <a:prstGeom prst="rect">
            <a:avLst/>
          </a:prstGeom>
          <a:noFill/>
          <a:ln w="9525">
            <a:noFill/>
            <a:miter lim="800000"/>
            <a:headEnd/>
            <a:tailEnd/>
          </a:ln>
          <a:effectLst/>
        </p:spPr>
      </p:pic>
      <p:pic>
        <p:nvPicPr>
          <p:cNvPr id="46083" name="Picture 3"/>
          <p:cNvPicPr>
            <a:picLocks noChangeAspect="1" noChangeArrowheads="1"/>
          </p:cNvPicPr>
          <p:nvPr/>
        </p:nvPicPr>
        <p:blipFill>
          <a:blip r:embed="rId3" cstate="print"/>
          <a:srcRect/>
          <a:stretch>
            <a:fillRect/>
          </a:stretch>
        </p:blipFill>
        <p:spPr bwMode="auto">
          <a:xfrm>
            <a:off x="5029200" y="3124200"/>
            <a:ext cx="2762250" cy="2774749"/>
          </a:xfrm>
          <a:prstGeom prst="rect">
            <a:avLst/>
          </a:prstGeom>
          <a:noFill/>
          <a:ln w="9525">
            <a:noFill/>
            <a:miter lim="800000"/>
            <a:headEnd/>
            <a:tailEnd/>
          </a:ln>
          <a:effectLst/>
        </p:spPr>
      </p:pic>
      <p:sp>
        <p:nvSpPr>
          <p:cNvPr id="9" name="Rectangle 8"/>
          <p:cNvSpPr/>
          <p:nvPr/>
        </p:nvSpPr>
        <p:spPr>
          <a:xfrm>
            <a:off x="5029200" y="5943600"/>
            <a:ext cx="3657600" cy="954107"/>
          </a:xfrm>
          <a:prstGeom prst="rect">
            <a:avLst/>
          </a:prstGeom>
        </p:spPr>
        <p:txBody>
          <a:bodyPr wrap="square">
            <a:spAutoFit/>
          </a:bodyPr>
          <a:lstStyle/>
          <a:p>
            <a:r>
              <a:rPr lang="en-US" sz="1400" dirty="0" smtClean="0"/>
              <a:t>Radiograph of patient with prostrate cancer, showing sclerotic metastases in L4, the right sacrum and both </a:t>
            </a:r>
            <a:r>
              <a:rPr lang="en-US" sz="1400" dirty="0" err="1" smtClean="0"/>
              <a:t>acetabula</a:t>
            </a:r>
            <a:r>
              <a:rPr lang="en-US" sz="1400" dirty="0" smtClean="0"/>
              <a:t>, along with a </a:t>
            </a:r>
            <a:r>
              <a:rPr lang="en-US" sz="1400" dirty="0" err="1" smtClean="0"/>
              <a:t>ureteric</a:t>
            </a:r>
            <a:r>
              <a:rPr lang="en-US" sz="1400" dirty="0" smtClean="0"/>
              <a:t> stent.</a:t>
            </a:r>
            <a:endParaRPr lang="en-U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sz="quarter" idx="1"/>
          </p:nvPr>
        </p:nvSpPr>
        <p:spPr>
          <a:xfrm>
            <a:off x="612648" y="1600200"/>
            <a:ext cx="4873752" cy="5257800"/>
          </a:xfrm>
        </p:spPr>
        <p:txBody>
          <a:bodyPr>
            <a:normAutofit/>
          </a:bodyPr>
          <a:lstStyle/>
          <a:p>
            <a:pPr algn="just"/>
            <a:r>
              <a:rPr lang="en-US" sz="2400" dirty="0" smtClean="0"/>
              <a:t>Where single long bones such as the femur, tibia or </a:t>
            </a:r>
            <a:r>
              <a:rPr lang="en-US" sz="2400" dirty="0" err="1" smtClean="0"/>
              <a:t>humerus</a:t>
            </a:r>
            <a:r>
              <a:rPr lang="en-US" sz="2400" dirty="0" smtClean="0"/>
              <a:t> are affected, it is important to assess the risk of pathological fracture through the weakened bone, as elective </a:t>
            </a:r>
            <a:r>
              <a:rPr lang="en-US" sz="2400" dirty="0" err="1" smtClean="0"/>
              <a:t>orthopaedic</a:t>
            </a:r>
            <a:r>
              <a:rPr lang="en-US" sz="2400" dirty="0" smtClean="0"/>
              <a:t> surgical treatment may be indicated to relieve pain and prevent a future fracture requiring emergency admission</a:t>
            </a:r>
            <a:endParaRPr lang="en-US" sz="2400" dirty="0"/>
          </a:p>
        </p:txBody>
      </p:sp>
      <p:sp>
        <p:nvSpPr>
          <p:cNvPr id="5" name="Rectangle 4"/>
          <p:cNvSpPr/>
          <p:nvPr/>
        </p:nvSpPr>
        <p:spPr>
          <a:xfrm>
            <a:off x="1752600" y="5486400"/>
            <a:ext cx="3810000" cy="1169551"/>
          </a:xfrm>
          <a:prstGeom prst="rect">
            <a:avLst/>
          </a:prstGeom>
        </p:spPr>
        <p:txBody>
          <a:bodyPr wrap="square">
            <a:spAutoFit/>
          </a:bodyPr>
          <a:lstStyle/>
          <a:p>
            <a:r>
              <a:rPr lang="en-US" sz="1400" dirty="0" smtClean="0"/>
              <a:t>Radiograph of patient with breast cancer and</a:t>
            </a:r>
          </a:p>
          <a:p>
            <a:r>
              <a:rPr lang="en-US" sz="1400" dirty="0" smtClean="0"/>
              <a:t>myeloma, who sustained a pathological fracture of the </a:t>
            </a:r>
            <a:r>
              <a:rPr lang="en-US" sz="1400" dirty="0" err="1" smtClean="0"/>
              <a:t>midhumeral</a:t>
            </a:r>
            <a:r>
              <a:rPr lang="en-US" sz="1400" dirty="0" smtClean="0"/>
              <a:t> shaft through a </a:t>
            </a:r>
            <a:r>
              <a:rPr lang="en-US" sz="1400" dirty="0" err="1" smtClean="0"/>
              <a:t>lytic</a:t>
            </a:r>
            <a:r>
              <a:rPr lang="en-US" sz="1400" dirty="0" smtClean="0"/>
              <a:t> metastasis. Prophylactic </a:t>
            </a:r>
            <a:r>
              <a:rPr lang="en-US" sz="1400" dirty="0" err="1" smtClean="0"/>
              <a:t>intramedullary</a:t>
            </a:r>
            <a:r>
              <a:rPr lang="en-US" sz="1400" dirty="0" smtClean="0"/>
              <a:t> nailing could have saved this complication.</a:t>
            </a:r>
            <a:endParaRPr lang="en-US" sz="1400" dirty="0"/>
          </a:p>
        </p:txBody>
      </p:sp>
      <p:pic>
        <p:nvPicPr>
          <p:cNvPr id="47106" name="Picture 2"/>
          <p:cNvPicPr>
            <a:picLocks noChangeAspect="1" noChangeArrowheads="1"/>
          </p:cNvPicPr>
          <p:nvPr/>
        </p:nvPicPr>
        <p:blipFill>
          <a:blip r:embed="rId2" cstate="print"/>
          <a:srcRect/>
          <a:stretch>
            <a:fillRect/>
          </a:stretch>
        </p:blipFill>
        <p:spPr bwMode="auto">
          <a:xfrm>
            <a:off x="5638800" y="1600200"/>
            <a:ext cx="3267107" cy="5053013"/>
          </a:xfrm>
          <a:prstGeom prst="rect">
            <a:avLst/>
          </a:prstGeom>
          <a:noFill/>
          <a:ln w="9525">
            <a:noFill/>
            <a:miter lim="800000"/>
            <a:headEnd/>
            <a:tailEnd/>
          </a:ln>
          <a:effectLst/>
        </p:spPr>
      </p:pic>
      <p:sp>
        <p:nvSpPr>
          <p:cNvPr id="10" name="Right Arrow 9"/>
          <p:cNvSpPr/>
          <p:nvPr/>
        </p:nvSpPr>
        <p:spPr>
          <a:xfrm>
            <a:off x="5181600" y="54864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pPr algn="just"/>
            <a:r>
              <a:rPr lang="en-US" sz="2400" dirty="0" smtClean="0"/>
              <a:t>An isotope bone scan is a sensitive method to show metastatic disease at unsuspected and possibly symptomless sites and is commonly used as a staging investigation.</a:t>
            </a:r>
          </a:p>
          <a:p>
            <a:pPr algn="just"/>
            <a:endParaRPr lang="en-US" sz="2400" dirty="0" smtClean="0"/>
          </a:p>
          <a:p>
            <a:pPr algn="just"/>
            <a:r>
              <a:rPr lang="en-US" sz="2400" dirty="0" smtClean="0"/>
              <a:t>Increased tracer uptake on a bone scan indicates increased activity of </a:t>
            </a:r>
            <a:r>
              <a:rPr lang="en-US" sz="2400" dirty="0" err="1" smtClean="0"/>
              <a:t>osteoblasts</a:t>
            </a:r>
            <a:r>
              <a:rPr lang="en-US" sz="2400" dirty="0" smtClean="0"/>
              <a:t>, a non-specific reaction to any bony insult, including </a:t>
            </a:r>
            <a:r>
              <a:rPr lang="en-US" sz="2400" dirty="0" err="1" smtClean="0"/>
              <a:t>tumour</a:t>
            </a:r>
            <a:r>
              <a:rPr lang="en-US" sz="2400" dirty="0" smtClean="0"/>
              <a:t>, trauma, infection, osteoarthritis or inflammatory disease. </a:t>
            </a:r>
          </a:p>
          <a:p>
            <a:pPr algn="just"/>
            <a:endParaRPr lang="en-US" sz="2400" dirty="0" smtClean="0"/>
          </a:p>
          <a:p>
            <a:pPr algn="just"/>
            <a:r>
              <a:rPr lang="en-US" sz="2400" dirty="0" smtClean="0"/>
              <a:t>This makes bone scans very sensitive to bone pathology but rather non-specific as to its nature.</a:t>
            </a:r>
            <a:endParaRPr lang="en-US" sz="2400" dirty="0"/>
          </a:p>
        </p:txBody>
      </p:sp>
      <p:sp>
        <p:nvSpPr>
          <p:cNvPr id="5" name="Rectangle 4"/>
          <p:cNvSpPr/>
          <p:nvPr/>
        </p:nvSpPr>
        <p:spPr>
          <a:xfrm>
            <a:off x="3276600" y="6334780"/>
            <a:ext cx="5410200" cy="523220"/>
          </a:xfrm>
          <a:prstGeom prst="rect">
            <a:avLst/>
          </a:prstGeom>
        </p:spPr>
        <p:txBody>
          <a:bodyPr wrap="square">
            <a:spAutoFit/>
          </a:bodyPr>
          <a:lstStyle/>
          <a:p>
            <a:r>
              <a:rPr lang="en-US" sz="1400" dirty="0" smtClean="0"/>
              <a:t>Love C, Tomas MB, </a:t>
            </a:r>
            <a:r>
              <a:rPr lang="en-US" sz="1400" dirty="0" err="1" smtClean="0"/>
              <a:t>Kalapparambath</a:t>
            </a:r>
            <a:r>
              <a:rPr lang="en-US" sz="1400" dirty="0" smtClean="0"/>
              <a:t> TP et al. Radionuclide bone </a:t>
            </a:r>
          </a:p>
          <a:p>
            <a:r>
              <a:rPr lang="en-US" sz="1400" dirty="0" smtClean="0"/>
              <a:t>imaging: an </a:t>
            </a:r>
            <a:r>
              <a:rPr lang="en-US" sz="1400" dirty="0" err="1" smtClean="0"/>
              <a:t>illlustrative</a:t>
            </a:r>
            <a:r>
              <a:rPr lang="en-US" sz="1400" dirty="0" smtClean="0"/>
              <a:t> review.  </a:t>
            </a:r>
            <a:r>
              <a:rPr lang="en-US" sz="1400" dirty="0" err="1" smtClean="0"/>
              <a:t>Radiographics</a:t>
            </a:r>
            <a:r>
              <a:rPr lang="en-US" sz="1400" dirty="0" smtClean="0"/>
              <a:t> 2003; 23:341–58. </a:t>
            </a:r>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Diagnosis…</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pPr algn="just"/>
            <a:r>
              <a:rPr lang="en-US" sz="2400" dirty="0" smtClean="0"/>
              <a:t>When interpreting bone scans, the chance of making a false positive diagnosis of metastatic bone disease is reduced if the pattern of abnormality and underlying likelihood of metastatic disease are taken into account.</a:t>
            </a:r>
            <a:endParaRPr lang="en-US" sz="2400" dirty="0"/>
          </a:p>
        </p:txBody>
      </p:sp>
      <p:sp>
        <p:nvSpPr>
          <p:cNvPr id="5" name="Rectangle 4"/>
          <p:cNvSpPr/>
          <p:nvPr/>
        </p:nvSpPr>
        <p:spPr>
          <a:xfrm>
            <a:off x="762000" y="5943600"/>
            <a:ext cx="7924800" cy="954107"/>
          </a:xfrm>
          <a:prstGeom prst="rect">
            <a:avLst/>
          </a:prstGeom>
        </p:spPr>
        <p:txBody>
          <a:bodyPr wrap="square">
            <a:spAutoFit/>
          </a:bodyPr>
          <a:lstStyle/>
          <a:p>
            <a:pPr algn="just"/>
            <a:r>
              <a:rPr lang="en-US" sz="1400" dirty="0" smtClean="0"/>
              <a:t>Asymptomatic cancer patient. A: Isotope bone scan showed increased uptake in sternum and right sacrum, thought suspicious of metastatic disease. B: Subsequent </a:t>
            </a:r>
            <a:r>
              <a:rPr lang="en-US" sz="1400" dirty="0" err="1" smtClean="0"/>
              <a:t>sagittal</a:t>
            </a:r>
            <a:r>
              <a:rPr lang="en-US" sz="1400" dirty="0" smtClean="0"/>
              <a:t> chest and C: axial pelvic compute tomography (CT) images demonstrated </a:t>
            </a:r>
            <a:r>
              <a:rPr lang="en-US" sz="1400" dirty="0" err="1" smtClean="0"/>
              <a:t>manubriosternal</a:t>
            </a:r>
            <a:r>
              <a:rPr lang="en-US" sz="1400" dirty="0" smtClean="0"/>
              <a:t> osteoarthritis and a right sacral insufficiency fracture, which account for bone scan findings.</a:t>
            </a:r>
            <a:endParaRPr lang="en-US" sz="1400" dirty="0"/>
          </a:p>
        </p:txBody>
      </p:sp>
      <p:pic>
        <p:nvPicPr>
          <p:cNvPr id="48130" name="Picture 2"/>
          <p:cNvPicPr>
            <a:picLocks noChangeAspect="1" noChangeArrowheads="1"/>
          </p:cNvPicPr>
          <p:nvPr/>
        </p:nvPicPr>
        <p:blipFill>
          <a:blip r:embed="rId2" cstate="print"/>
          <a:srcRect/>
          <a:stretch>
            <a:fillRect/>
          </a:stretch>
        </p:blipFill>
        <p:spPr bwMode="auto">
          <a:xfrm>
            <a:off x="1371600" y="3200400"/>
            <a:ext cx="6172200" cy="27354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Diagnosis…</a:t>
            </a:r>
            <a:endParaRPr lang="en-US" dirty="0"/>
          </a:p>
        </p:txBody>
      </p:sp>
      <p:sp>
        <p:nvSpPr>
          <p:cNvPr id="5" name="Rectangle 4"/>
          <p:cNvSpPr/>
          <p:nvPr/>
        </p:nvSpPr>
        <p:spPr>
          <a:xfrm>
            <a:off x="914400" y="4648200"/>
            <a:ext cx="7924800" cy="1169551"/>
          </a:xfrm>
          <a:prstGeom prst="rect">
            <a:avLst/>
          </a:prstGeom>
        </p:spPr>
        <p:txBody>
          <a:bodyPr wrap="square">
            <a:spAutoFit/>
          </a:bodyPr>
          <a:lstStyle/>
          <a:p>
            <a:pPr algn="just"/>
            <a:r>
              <a:rPr lang="en-US" sz="1400" dirty="0" smtClean="0"/>
              <a:t>Breast cancer patient with shoulder pain but low probability of metastatic disease. </a:t>
            </a:r>
          </a:p>
          <a:p>
            <a:pPr algn="just"/>
            <a:r>
              <a:rPr lang="en-US" sz="1400" dirty="0" smtClean="0"/>
              <a:t>A: Isotope bone scan showed increased uptake in left </a:t>
            </a:r>
            <a:r>
              <a:rPr lang="en-US" sz="1400" dirty="0" err="1" smtClean="0"/>
              <a:t>humerus</a:t>
            </a:r>
            <a:r>
              <a:rPr lang="en-US" sz="1400" dirty="0" smtClean="0"/>
              <a:t>, thought suspicious of metastatic disease. </a:t>
            </a:r>
          </a:p>
          <a:p>
            <a:pPr algn="just"/>
            <a:r>
              <a:rPr lang="en-US" sz="1400" dirty="0" smtClean="0"/>
              <a:t>B: Subsequent radiograph and </a:t>
            </a:r>
          </a:p>
          <a:p>
            <a:pPr algn="just"/>
            <a:r>
              <a:rPr lang="en-US" sz="1400" dirty="0" smtClean="0"/>
              <a:t>C: T1-weighted magnetic resonance images showed a pattern of </a:t>
            </a:r>
            <a:r>
              <a:rPr lang="en-US" sz="1400" dirty="0" err="1" smtClean="0"/>
              <a:t>mineralisation</a:t>
            </a:r>
            <a:r>
              <a:rPr lang="en-US" sz="1400" dirty="0" smtClean="0"/>
              <a:t> and humeral marrow appearance typical of a benign </a:t>
            </a:r>
            <a:r>
              <a:rPr lang="en-US" sz="1400" dirty="0" err="1" smtClean="0"/>
              <a:t>enchondroma</a:t>
            </a:r>
            <a:r>
              <a:rPr lang="en-US" sz="1400" dirty="0" smtClean="0"/>
              <a:t>.</a:t>
            </a:r>
            <a:endParaRPr lang="en-US" sz="1400" dirty="0"/>
          </a:p>
        </p:txBody>
      </p:sp>
      <p:pic>
        <p:nvPicPr>
          <p:cNvPr id="49154" name="Picture 2"/>
          <p:cNvPicPr>
            <a:picLocks noChangeAspect="1" noChangeArrowheads="1"/>
          </p:cNvPicPr>
          <p:nvPr/>
        </p:nvPicPr>
        <p:blipFill>
          <a:blip r:embed="rId2" cstate="print"/>
          <a:srcRect/>
          <a:stretch>
            <a:fillRect/>
          </a:stretch>
        </p:blipFill>
        <p:spPr bwMode="auto">
          <a:xfrm>
            <a:off x="1066800" y="1676400"/>
            <a:ext cx="7738666"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Diagnosis…</a:t>
            </a:r>
            <a:endParaRPr lang="en-US" dirty="0"/>
          </a:p>
        </p:txBody>
      </p:sp>
      <p:sp>
        <p:nvSpPr>
          <p:cNvPr id="3" name="Content Placeholder 2"/>
          <p:cNvSpPr>
            <a:spLocks noGrp="1"/>
          </p:cNvSpPr>
          <p:nvPr>
            <p:ph sz="quarter" idx="1"/>
          </p:nvPr>
        </p:nvSpPr>
        <p:spPr>
          <a:xfrm>
            <a:off x="612648" y="1600200"/>
            <a:ext cx="5178552" cy="5257800"/>
          </a:xfrm>
        </p:spPr>
        <p:txBody>
          <a:bodyPr>
            <a:normAutofit/>
          </a:bodyPr>
          <a:lstStyle/>
          <a:p>
            <a:pPr algn="just"/>
            <a:r>
              <a:rPr lang="en-US" sz="2300" dirty="0" smtClean="0"/>
              <a:t>Computed tomography and MRI scans are also sensitive ways to detect metastatic bone disease but have higher specificity than an isotope bone scan. </a:t>
            </a:r>
          </a:p>
          <a:p>
            <a:pPr algn="just"/>
            <a:endParaRPr lang="en-US" sz="2300" dirty="0" smtClean="0"/>
          </a:p>
          <a:p>
            <a:pPr algn="just"/>
            <a:r>
              <a:rPr lang="en-US" sz="2300" dirty="0" smtClean="0"/>
              <a:t>In practice, these tests are used to image specific body parts relevant to staging the patient’s cancer and in this situation do not give the comprehensive skeletal coverage offered by a bone scan.</a:t>
            </a:r>
            <a:endParaRPr lang="en-US" sz="2300" dirty="0"/>
          </a:p>
        </p:txBody>
      </p:sp>
      <p:sp>
        <p:nvSpPr>
          <p:cNvPr id="5" name="Rectangle 4"/>
          <p:cNvSpPr/>
          <p:nvPr/>
        </p:nvSpPr>
        <p:spPr>
          <a:xfrm>
            <a:off x="1676400" y="5943600"/>
            <a:ext cx="4267200" cy="738664"/>
          </a:xfrm>
          <a:prstGeom prst="rect">
            <a:avLst/>
          </a:prstGeom>
        </p:spPr>
        <p:txBody>
          <a:bodyPr wrap="square">
            <a:spAutoFit/>
          </a:bodyPr>
          <a:lstStyle/>
          <a:p>
            <a:r>
              <a:rPr lang="en-US" sz="1400" dirty="0" err="1" smtClean="0"/>
              <a:t>Sagittal</a:t>
            </a:r>
            <a:r>
              <a:rPr lang="en-US" sz="1400" dirty="0" smtClean="0"/>
              <a:t> lumbar spine computed tomography</a:t>
            </a:r>
          </a:p>
          <a:p>
            <a:r>
              <a:rPr lang="en-US" sz="1400" dirty="0" smtClean="0"/>
              <a:t>image from lymphoma patient showing sclerotic and </a:t>
            </a:r>
            <a:r>
              <a:rPr lang="en-US" sz="1400" dirty="0" err="1" smtClean="0"/>
              <a:t>lytic</a:t>
            </a:r>
            <a:endParaRPr lang="en-US" sz="1400" dirty="0" smtClean="0"/>
          </a:p>
          <a:p>
            <a:r>
              <a:rPr lang="en-US" sz="1400" dirty="0" smtClean="0"/>
              <a:t>bone disease.</a:t>
            </a:r>
            <a:endParaRPr lang="en-US" sz="1400" dirty="0"/>
          </a:p>
        </p:txBody>
      </p:sp>
      <p:pic>
        <p:nvPicPr>
          <p:cNvPr id="50178" name="Picture 2"/>
          <p:cNvPicPr>
            <a:picLocks noChangeAspect="1" noChangeArrowheads="1"/>
          </p:cNvPicPr>
          <p:nvPr/>
        </p:nvPicPr>
        <p:blipFill>
          <a:blip r:embed="rId2" cstate="print"/>
          <a:srcRect/>
          <a:stretch>
            <a:fillRect/>
          </a:stretch>
        </p:blipFill>
        <p:spPr bwMode="auto">
          <a:xfrm>
            <a:off x="5943600" y="1752600"/>
            <a:ext cx="282919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Diagnosis…</a:t>
            </a:r>
            <a:endParaRPr lang="en-US" dirty="0"/>
          </a:p>
        </p:txBody>
      </p:sp>
      <p:sp>
        <p:nvSpPr>
          <p:cNvPr id="3" name="Content Placeholder 2"/>
          <p:cNvSpPr>
            <a:spLocks noGrp="1"/>
          </p:cNvSpPr>
          <p:nvPr>
            <p:ph sz="quarter" idx="1"/>
          </p:nvPr>
        </p:nvSpPr>
        <p:spPr>
          <a:xfrm>
            <a:off x="612648" y="1600200"/>
            <a:ext cx="5178552" cy="4343400"/>
          </a:xfrm>
        </p:spPr>
        <p:txBody>
          <a:bodyPr>
            <a:normAutofit fontScale="92500" lnSpcReduction="10000"/>
          </a:bodyPr>
          <a:lstStyle/>
          <a:p>
            <a:pPr algn="just"/>
            <a:r>
              <a:rPr lang="en-US" sz="2400" dirty="0" smtClean="0"/>
              <a:t>Vertebral body compression fractures are common in patients with cancer. </a:t>
            </a:r>
          </a:p>
          <a:p>
            <a:pPr algn="just"/>
            <a:endParaRPr lang="en-US" sz="2400" dirty="0" smtClean="0"/>
          </a:p>
          <a:p>
            <a:pPr algn="just"/>
            <a:r>
              <a:rPr lang="en-US" sz="2400" dirty="0" smtClean="0"/>
              <a:t>Radiographs and bone scans commonly fail to differentiate whether these are due to osteoporosis or metastatic infiltration. </a:t>
            </a:r>
          </a:p>
          <a:p>
            <a:pPr algn="just"/>
            <a:endParaRPr lang="en-US" sz="2400" dirty="0" smtClean="0"/>
          </a:p>
          <a:p>
            <a:pPr algn="just"/>
            <a:r>
              <a:rPr lang="en-US" sz="2400" dirty="0" smtClean="0"/>
              <a:t>MRI can usually make this distinction, but differentiation between metastasis and a very acute osteoporotic fracture can prove difficult</a:t>
            </a:r>
            <a:endParaRPr lang="en-US" sz="2300" dirty="0"/>
          </a:p>
        </p:txBody>
      </p:sp>
      <p:sp>
        <p:nvSpPr>
          <p:cNvPr id="5" name="Rectangle 4"/>
          <p:cNvSpPr/>
          <p:nvPr/>
        </p:nvSpPr>
        <p:spPr>
          <a:xfrm>
            <a:off x="1219200" y="5867400"/>
            <a:ext cx="5029200" cy="954107"/>
          </a:xfrm>
          <a:prstGeom prst="rect">
            <a:avLst/>
          </a:prstGeom>
        </p:spPr>
        <p:txBody>
          <a:bodyPr wrap="square">
            <a:spAutoFit/>
          </a:bodyPr>
          <a:lstStyle/>
          <a:p>
            <a:r>
              <a:rPr lang="en-US" sz="1400" dirty="0" smtClean="0"/>
              <a:t>T1-weighted lumbar spine MRI showing multiple chronic osteoporotic vertebral compression fractures </a:t>
            </a:r>
            <a:r>
              <a:rPr lang="en-US" sz="1400" dirty="0" err="1" smtClean="0"/>
              <a:t>characterised</a:t>
            </a:r>
            <a:r>
              <a:rPr lang="en-US" sz="1400" dirty="0" smtClean="0"/>
              <a:t> by ‘normal’ marrow</a:t>
            </a:r>
          </a:p>
          <a:p>
            <a:r>
              <a:rPr lang="en-US" sz="1400" dirty="0" smtClean="0"/>
              <a:t>signal. By contrast, note an acute fracture at D8 exhibiting marrow signal similar to that of metastatic infiltration.</a:t>
            </a:r>
            <a:endParaRPr lang="en-US" sz="1400" dirty="0"/>
          </a:p>
        </p:txBody>
      </p:sp>
      <p:pic>
        <p:nvPicPr>
          <p:cNvPr id="51202" name="Picture 2"/>
          <p:cNvPicPr>
            <a:picLocks noChangeAspect="1" noChangeArrowheads="1"/>
          </p:cNvPicPr>
          <p:nvPr/>
        </p:nvPicPr>
        <p:blipFill>
          <a:blip r:embed="rId2" cstate="print"/>
          <a:srcRect/>
          <a:stretch>
            <a:fillRect/>
          </a:stretch>
        </p:blipFill>
        <p:spPr bwMode="auto">
          <a:xfrm>
            <a:off x="6248400" y="1676400"/>
            <a:ext cx="2566987" cy="45905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t>The skeleton is a common site for metastatic spread from epithelial </a:t>
            </a:r>
            <a:r>
              <a:rPr lang="en-US" sz="2400" dirty="0" err="1" smtClean="0"/>
              <a:t>tumours</a:t>
            </a:r>
            <a:r>
              <a:rPr lang="en-US" sz="2400" dirty="0" smtClean="0"/>
              <a:t>, so patients may present with symptoms from secondary bone cancer to a number of different specialists. </a:t>
            </a:r>
          </a:p>
          <a:p>
            <a:pPr algn="just"/>
            <a:endParaRPr lang="en-US" sz="2400" dirty="0" smtClean="0"/>
          </a:p>
          <a:p>
            <a:pPr algn="just"/>
            <a:r>
              <a:rPr lang="en-US" sz="2400" dirty="0" smtClean="0"/>
              <a:t>In terms of numbers of patients, the most common cancers to present with bony </a:t>
            </a:r>
            <a:r>
              <a:rPr lang="en-US" sz="2400" dirty="0" err="1" smtClean="0"/>
              <a:t>secondaries</a:t>
            </a:r>
            <a:r>
              <a:rPr lang="en-US" sz="2400" dirty="0" smtClean="0"/>
              <a:t> are prostate, breast and lung. </a:t>
            </a:r>
          </a:p>
          <a:p>
            <a:pPr algn="just"/>
            <a:endParaRPr lang="en-US" sz="2400" dirty="0" smtClean="0"/>
          </a:p>
          <a:p>
            <a:pPr algn="just"/>
            <a:r>
              <a:rPr lang="en-US" sz="2400" dirty="0" smtClean="0"/>
              <a:t>Certain patterns of bony spread are common, and an identification of these can guide the need for further  investigations. </a:t>
            </a:r>
            <a:endParaRPr lang="en-US" sz="2400" dirty="0"/>
          </a:p>
        </p:txBody>
      </p:sp>
      <p:sp>
        <p:nvSpPr>
          <p:cNvPr id="4" name="Rectangle 3"/>
          <p:cNvSpPr/>
          <p:nvPr/>
        </p:nvSpPr>
        <p:spPr>
          <a:xfrm>
            <a:off x="2286000" y="6334780"/>
            <a:ext cx="6553200" cy="523220"/>
          </a:xfrm>
          <a:prstGeom prst="rect">
            <a:avLst/>
          </a:prstGeom>
        </p:spPr>
        <p:txBody>
          <a:bodyPr wrap="square">
            <a:spAutoFit/>
          </a:bodyPr>
          <a:lstStyle/>
          <a:p>
            <a:pPr algn="r"/>
            <a:r>
              <a:rPr lang="en-US" sz="1400" dirty="0" smtClean="0"/>
              <a:t>British </a:t>
            </a:r>
            <a:r>
              <a:rPr lang="en-US" sz="1400" dirty="0" err="1" smtClean="0"/>
              <a:t>Orthopaedic</a:t>
            </a:r>
            <a:r>
              <a:rPr lang="en-US" sz="1400" dirty="0" smtClean="0"/>
              <a:t> Association. Metastatic bone disease:  a guide to </a:t>
            </a:r>
          </a:p>
          <a:p>
            <a:pPr algn="r"/>
            <a:r>
              <a:rPr lang="en-US" sz="1400" dirty="0" smtClean="0"/>
              <a:t>good practice. London: British </a:t>
            </a:r>
            <a:r>
              <a:rPr lang="en-US" sz="1400" dirty="0" err="1" smtClean="0"/>
              <a:t>Orthopaedic</a:t>
            </a:r>
            <a:r>
              <a:rPr lang="en-US" sz="1400" dirty="0" smtClean="0"/>
              <a:t> Association; 2001</a:t>
            </a:r>
            <a:endParaRPr lang="en-US"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Diagnosis…</a:t>
            </a:r>
            <a:endParaRPr lang="en-US" dirty="0"/>
          </a:p>
        </p:txBody>
      </p:sp>
      <p:sp>
        <p:nvSpPr>
          <p:cNvPr id="3" name="Content Placeholder 2"/>
          <p:cNvSpPr>
            <a:spLocks noGrp="1"/>
          </p:cNvSpPr>
          <p:nvPr>
            <p:ph sz="quarter" idx="1"/>
          </p:nvPr>
        </p:nvSpPr>
        <p:spPr>
          <a:xfrm>
            <a:off x="612648" y="1600200"/>
            <a:ext cx="5178552" cy="4343400"/>
          </a:xfrm>
        </p:spPr>
        <p:txBody>
          <a:bodyPr>
            <a:normAutofit/>
          </a:bodyPr>
          <a:lstStyle/>
          <a:p>
            <a:pPr algn="just"/>
            <a:r>
              <a:rPr lang="en-US" sz="2000" dirty="0" smtClean="0"/>
              <a:t>In patients with metastases, an MRI scan can uniquely demonstrate the extent of metastatic spinal canal disease.</a:t>
            </a:r>
            <a:endParaRPr lang="en-US" sz="2300" dirty="0"/>
          </a:p>
        </p:txBody>
      </p:sp>
      <p:sp>
        <p:nvSpPr>
          <p:cNvPr id="5" name="Rectangle 4"/>
          <p:cNvSpPr/>
          <p:nvPr/>
        </p:nvSpPr>
        <p:spPr>
          <a:xfrm>
            <a:off x="1219200" y="5867400"/>
            <a:ext cx="4648200" cy="738664"/>
          </a:xfrm>
          <a:prstGeom prst="rect">
            <a:avLst/>
          </a:prstGeom>
        </p:spPr>
        <p:txBody>
          <a:bodyPr wrap="square">
            <a:spAutoFit/>
          </a:bodyPr>
          <a:lstStyle/>
          <a:p>
            <a:pPr algn="just"/>
            <a:r>
              <a:rPr lang="en-US" sz="1400" dirty="0" smtClean="0"/>
              <a:t>Axial &amp; </a:t>
            </a:r>
            <a:r>
              <a:rPr lang="en-US" sz="1400" dirty="0" err="1" smtClean="0"/>
              <a:t>Sagittal</a:t>
            </a:r>
            <a:r>
              <a:rPr lang="en-US" sz="1400" dirty="0" smtClean="0"/>
              <a:t> T1-weighted lumbar spine MRI from a lymphoma patient showing multifocal bone marrow infiltration and D10 vertebral body compression fracture.</a:t>
            </a:r>
            <a:endParaRPr lang="en-US" sz="1400" dirty="0"/>
          </a:p>
        </p:txBody>
      </p:sp>
      <p:pic>
        <p:nvPicPr>
          <p:cNvPr id="52226" name="Picture 2"/>
          <p:cNvPicPr>
            <a:picLocks noChangeAspect="1" noChangeArrowheads="1"/>
          </p:cNvPicPr>
          <p:nvPr/>
        </p:nvPicPr>
        <p:blipFill>
          <a:blip r:embed="rId2" cstate="print"/>
          <a:srcRect/>
          <a:stretch>
            <a:fillRect/>
          </a:stretch>
        </p:blipFill>
        <p:spPr bwMode="auto">
          <a:xfrm>
            <a:off x="5966216" y="1905000"/>
            <a:ext cx="2967582" cy="4576763"/>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cstate="print"/>
          <a:srcRect/>
          <a:stretch>
            <a:fillRect/>
          </a:stretch>
        </p:blipFill>
        <p:spPr bwMode="auto">
          <a:xfrm>
            <a:off x="2971800" y="2819400"/>
            <a:ext cx="2438400" cy="2956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1">
              <a:buClr>
                <a:srgbClr val="7FD13B"/>
              </a:buClr>
              <a:buFont typeface="Wingdings 2"/>
              <a:buChar char=""/>
            </a:pPr>
            <a:r>
              <a:rPr lang="en-US" sz="2600" dirty="0" smtClean="0">
                <a:solidFill>
                  <a:prstClr val="black"/>
                </a:solidFill>
              </a:rPr>
              <a:t>Medical management </a:t>
            </a:r>
          </a:p>
          <a:p>
            <a:pPr lvl="1">
              <a:buClr>
                <a:srgbClr val="7FD13B"/>
              </a:buClr>
              <a:buFont typeface="Wingdings 2"/>
              <a:buChar char=""/>
            </a:pPr>
            <a:r>
              <a:rPr lang="en-US" sz="2600" dirty="0" smtClean="0">
                <a:solidFill>
                  <a:prstClr val="black"/>
                </a:solidFill>
              </a:rPr>
              <a:t>Surgical management</a:t>
            </a:r>
          </a:p>
          <a:p>
            <a:endParaRPr lang="en-US" dirty="0"/>
          </a:p>
        </p:txBody>
      </p:sp>
      <p:sp>
        <p:nvSpPr>
          <p:cNvPr id="3" name="Title 2"/>
          <p:cNvSpPr>
            <a:spLocks noGrp="1"/>
          </p:cNvSpPr>
          <p:nvPr>
            <p:ph type="title"/>
          </p:nvPr>
        </p:nvSpPr>
        <p:spPr/>
        <p:txBody>
          <a:bodyPr/>
          <a:lstStyle/>
          <a:p>
            <a:r>
              <a:rPr lang="en-US" dirty="0" smtClean="0"/>
              <a:t>Management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t>Adequate analgesia is required and often </a:t>
            </a:r>
            <a:r>
              <a:rPr lang="en-US" dirty="0" smtClean="0">
                <a:solidFill>
                  <a:schemeClr val="accent2"/>
                </a:solidFill>
              </a:rPr>
              <a:t>morphine</a:t>
            </a:r>
            <a:r>
              <a:rPr lang="en-US" dirty="0" smtClean="0"/>
              <a:t> or related analgesics are necessary. </a:t>
            </a:r>
          </a:p>
          <a:p>
            <a:pPr algn="just"/>
            <a:endParaRPr lang="en-US" dirty="0" smtClean="0"/>
          </a:p>
          <a:p>
            <a:pPr algn="just"/>
            <a:r>
              <a:rPr lang="en-US" dirty="0" smtClean="0"/>
              <a:t>Non-steroidal </a:t>
            </a:r>
            <a:r>
              <a:rPr lang="en-US" dirty="0" err="1" smtClean="0"/>
              <a:t>antiinflammatory</a:t>
            </a:r>
            <a:r>
              <a:rPr lang="en-US" dirty="0" smtClean="0"/>
              <a:t> drugs </a:t>
            </a:r>
            <a:r>
              <a:rPr lang="en-US" dirty="0" smtClean="0">
                <a:solidFill>
                  <a:schemeClr val="accent2"/>
                </a:solidFill>
              </a:rPr>
              <a:t>(NSAIDs) </a:t>
            </a:r>
            <a:r>
              <a:rPr lang="en-US" dirty="0" smtClean="0"/>
              <a:t>are particularly useful in many cases of bony pain, if they can be tolerated. </a:t>
            </a:r>
          </a:p>
          <a:p>
            <a:pPr algn="just"/>
            <a:endParaRPr lang="en-US" dirty="0" smtClean="0"/>
          </a:p>
          <a:p>
            <a:pPr algn="just"/>
            <a:r>
              <a:rPr lang="en-US" dirty="0" smtClean="0"/>
              <a:t>Systemic treatment of the cancer is often helpful in relieving pain, for example the use of </a:t>
            </a:r>
            <a:r>
              <a:rPr lang="en-US" dirty="0" smtClean="0">
                <a:solidFill>
                  <a:schemeClr val="accent2"/>
                </a:solidFill>
              </a:rPr>
              <a:t>chemotherapy</a:t>
            </a:r>
            <a:r>
              <a:rPr lang="en-US" dirty="0" smtClean="0"/>
              <a:t> or appropriate hormonal blockade.</a:t>
            </a:r>
            <a:endParaRPr lang="en-US" dirty="0"/>
          </a:p>
        </p:txBody>
      </p:sp>
      <p:sp>
        <p:nvSpPr>
          <p:cNvPr id="4" name="Rectangle 3"/>
          <p:cNvSpPr/>
          <p:nvPr/>
        </p:nvSpPr>
        <p:spPr>
          <a:xfrm>
            <a:off x="3352800" y="6334780"/>
            <a:ext cx="4664675" cy="523220"/>
          </a:xfrm>
          <a:prstGeom prst="rect">
            <a:avLst/>
          </a:prstGeom>
        </p:spPr>
        <p:txBody>
          <a:bodyPr wrap="none">
            <a:spAutoFit/>
          </a:bodyPr>
          <a:lstStyle/>
          <a:p>
            <a:r>
              <a:rPr lang="en-US" sz="1400" dirty="0" smtClean="0"/>
              <a:t>Oliver TB et al. Diagnosis &amp; Management of bone metastases. </a:t>
            </a:r>
          </a:p>
          <a:p>
            <a:r>
              <a:rPr lang="en-US" sz="1400" dirty="0" smtClean="0"/>
              <a:t>J R </a:t>
            </a:r>
            <a:r>
              <a:rPr lang="en-US" sz="1400" dirty="0" err="1" smtClean="0"/>
              <a:t>Coll</a:t>
            </a:r>
            <a:r>
              <a:rPr lang="en-US" sz="1400" dirty="0" smtClean="0"/>
              <a:t> Physicians </a:t>
            </a:r>
            <a:r>
              <a:rPr lang="en-US" sz="1400" dirty="0" err="1" smtClean="0"/>
              <a:t>Edinb</a:t>
            </a:r>
            <a:r>
              <a:rPr lang="en-US" sz="1400" dirty="0" smtClean="0"/>
              <a:t> 2011; 41:330–8</a:t>
            </a:r>
            <a:endParaRPr lang="en-US" sz="1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solidFill>
                  <a:schemeClr val="accent2"/>
                </a:solidFill>
              </a:rPr>
              <a:t>Radiotherapy</a:t>
            </a:r>
            <a:r>
              <a:rPr lang="en-US" sz="2400" dirty="0" smtClean="0"/>
              <a:t> may also be useful, but there is a limit to how much radiation dose can be given to one area.</a:t>
            </a:r>
          </a:p>
          <a:p>
            <a:pPr algn="just"/>
            <a:endParaRPr lang="en-US" sz="2400" dirty="0" smtClean="0"/>
          </a:p>
          <a:p>
            <a:pPr algn="just"/>
            <a:r>
              <a:rPr lang="en-US" sz="2400" dirty="0" smtClean="0"/>
              <a:t>Since, extensive irradiation of the axial skeleton has detrimental effects on the synthetic function of the bone marrow and may lead to poorly tolerated chemotherapy (should this be required), due to unexpectedly severe chemotherapy-induced </a:t>
            </a:r>
            <a:r>
              <a:rPr lang="en-US" sz="2400" dirty="0" err="1" smtClean="0"/>
              <a:t>neutropenia</a:t>
            </a:r>
            <a:r>
              <a:rPr lang="en-US" sz="2400" dirty="0" smtClean="0"/>
              <a:t> caused by the previous radiation treatment.</a:t>
            </a:r>
            <a:endParaRPr lang="en-US" sz="2400" dirty="0"/>
          </a:p>
        </p:txBody>
      </p:sp>
      <p:sp>
        <p:nvSpPr>
          <p:cNvPr id="4" name="Rectangle 3"/>
          <p:cNvSpPr/>
          <p:nvPr/>
        </p:nvSpPr>
        <p:spPr>
          <a:xfrm>
            <a:off x="1828800" y="6096000"/>
            <a:ext cx="6705600" cy="738664"/>
          </a:xfrm>
          <a:prstGeom prst="rect">
            <a:avLst/>
          </a:prstGeom>
        </p:spPr>
        <p:txBody>
          <a:bodyPr wrap="square">
            <a:spAutoFit/>
          </a:bodyPr>
          <a:lstStyle/>
          <a:p>
            <a:pPr algn="r"/>
            <a:r>
              <a:rPr lang="en-US" sz="1400" dirty="0" smtClean="0"/>
              <a:t>Fairchild A, Barnes E, </a:t>
            </a:r>
            <a:r>
              <a:rPr lang="en-US" sz="1400" dirty="0" err="1" smtClean="0"/>
              <a:t>Ghosh</a:t>
            </a:r>
            <a:r>
              <a:rPr lang="en-US" sz="1400" dirty="0" smtClean="0"/>
              <a:t> S, et al. International patterns of practice in palliative radiotherapy for painful bone metastases: evidence-based practice? </a:t>
            </a:r>
            <a:r>
              <a:rPr lang="en-US" sz="1400" dirty="0" err="1" smtClean="0"/>
              <a:t>Int</a:t>
            </a:r>
            <a:r>
              <a:rPr lang="en-US" sz="1400" dirty="0" smtClean="0"/>
              <a:t> J </a:t>
            </a:r>
            <a:r>
              <a:rPr lang="en-US" sz="1400" dirty="0" err="1" smtClean="0"/>
              <a:t>Radiat</a:t>
            </a:r>
            <a:r>
              <a:rPr lang="en-US" sz="1400" dirty="0" smtClean="0"/>
              <a:t> </a:t>
            </a:r>
            <a:r>
              <a:rPr lang="en-US" sz="1400" dirty="0" err="1" smtClean="0"/>
              <a:t>Oncol</a:t>
            </a:r>
            <a:r>
              <a:rPr lang="en-US" sz="1400" dirty="0" smtClean="0"/>
              <a:t> </a:t>
            </a:r>
            <a:r>
              <a:rPr lang="en-US" sz="1400" dirty="0" err="1" smtClean="0"/>
              <a:t>Biol</a:t>
            </a:r>
            <a:r>
              <a:rPr lang="en-US" sz="1400" dirty="0" smtClean="0"/>
              <a:t> Phys 2009;75:1281-1628.</a:t>
            </a:r>
            <a:endParaRPr lang="en-US"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sz="quarter" idx="1"/>
          </p:nvPr>
        </p:nvSpPr>
        <p:spPr/>
        <p:txBody>
          <a:bodyPr>
            <a:noAutofit/>
          </a:bodyPr>
          <a:lstStyle/>
          <a:p>
            <a:pPr algn="just"/>
            <a:r>
              <a:rPr lang="en-US" sz="2400" dirty="0" err="1" smtClean="0">
                <a:solidFill>
                  <a:schemeClr val="accent2"/>
                </a:solidFill>
              </a:rPr>
              <a:t>Bisphosphonates</a:t>
            </a:r>
            <a:r>
              <a:rPr lang="en-US" sz="2400" dirty="0" smtClean="0"/>
              <a:t> have been shown to prevent deterioration in breast cancer and myeloma and,  although they have not been proven to be effective in reducing skeletal morbidity in all cancers, are required for the treatment of </a:t>
            </a:r>
            <a:r>
              <a:rPr lang="en-US" sz="2400" dirty="0" err="1" smtClean="0"/>
              <a:t>hypercalcaemia</a:t>
            </a:r>
            <a:r>
              <a:rPr lang="en-US" sz="2400" dirty="0" smtClean="0"/>
              <a:t>, if present. </a:t>
            </a:r>
          </a:p>
          <a:p>
            <a:pPr algn="just"/>
            <a:endParaRPr lang="en-US" sz="2400" dirty="0" smtClean="0"/>
          </a:p>
          <a:p>
            <a:pPr algn="just"/>
            <a:r>
              <a:rPr lang="en-US" sz="2400" dirty="0" smtClean="0"/>
              <a:t>All </a:t>
            </a:r>
            <a:r>
              <a:rPr lang="en-US" sz="2400" dirty="0" err="1" smtClean="0"/>
              <a:t>bisphosphonates</a:t>
            </a:r>
            <a:r>
              <a:rPr lang="en-US" sz="2400" dirty="0" smtClean="0"/>
              <a:t> tend to have some degree of </a:t>
            </a:r>
            <a:r>
              <a:rPr lang="en-US" sz="2400" dirty="0" err="1" smtClean="0"/>
              <a:t>nephrotoxicity</a:t>
            </a:r>
            <a:r>
              <a:rPr lang="en-US" sz="2400" dirty="0" smtClean="0"/>
              <a:t>, and this needs to be considered when treating patients with abnormal renal function. </a:t>
            </a:r>
            <a:endParaRPr lang="en-US" sz="2400" dirty="0"/>
          </a:p>
        </p:txBody>
      </p:sp>
      <p:sp>
        <p:nvSpPr>
          <p:cNvPr id="4" name="Rectangle 3"/>
          <p:cNvSpPr/>
          <p:nvPr/>
        </p:nvSpPr>
        <p:spPr>
          <a:xfrm>
            <a:off x="1676400" y="6211669"/>
            <a:ext cx="7010400" cy="523220"/>
          </a:xfrm>
          <a:prstGeom prst="rect">
            <a:avLst/>
          </a:prstGeom>
        </p:spPr>
        <p:txBody>
          <a:bodyPr wrap="square">
            <a:spAutoFit/>
          </a:bodyPr>
          <a:lstStyle/>
          <a:p>
            <a:pPr algn="r"/>
            <a:r>
              <a:rPr lang="en-US" sz="1400" dirty="0" err="1" smtClean="0"/>
              <a:t>Mhaskar</a:t>
            </a:r>
            <a:r>
              <a:rPr lang="en-US" sz="1400" dirty="0" smtClean="0"/>
              <a:t> R, </a:t>
            </a:r>
            <a:r>
              <a:rPr lang="en-US" sz="1400" dirty="0" err="1" smtClean="0"/>
              <a:t>Redzepovic</a:t>
            </a:r>
            <a:r>
              <a:rPr lang="en-US" sz="1400" dirty="0" smtClean="0"/>
              <a:t> J, Wheatley K et al. </a:t>
            </a:r>
            <a:r>
              <a:rPr lang="en-US" sz="1400" dirty="0" err="1" smtClean="0"/>
              <a:t>Bisphosphonates</a:t>
            </a:r>
            <a:r>
              <a:rPr lang="en-US" sz="1400" dirty="0" smtClean="0"/>
              <a:t> in	</a:t>
            </a:r>
          </a:p>
          <a:p>
            <a:pPr algn="r"/>
            <a:r>
              <a:rPr lang="en-US" sz="1400" dirty="0" smtClean="0"/>
              <a:t>multiple myeloma. Cochrane Database </a:t>
            </a:r>
            <a:r>
              <a:rPr lang="en-US" sz="1400" dirty="0" err="1" smtClean="0"/>
              <a:t>Syst</a:t>
            </a:r>
            <a:r>
              <a:rPr lang="en-US" sz="1400" dirty="0" smtClean="0"/>
              <a:t> Rev 2010; 3:   CD003188. </a:t>
            </a:r>
            <a:endParaRPr lang="en-US" sz="1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sz="quarter" idx="1"/>
          </p:nvPr>
        </p:nvSpPr>
        <p:spPr/>
        <p:txBody>
          <a:bodyPr>
            <a:noAutofit/>
          </a:bodyPr>
          <a:lstStyle/>
          <a:p>
            <a:pPr algn="just"/>
            <a:r>
              <a:rPr lang="en-US" sz="2400" dirty="0" smtClean="0"/>
              <a:t>It is likely that all </a:t>
            </a:r>
            <a:r>
              <a:rPr lang="en-US" sz="2400" dirty="0" err="1" smtClean="0"/>
              <a:t>bisphosphonates</a:t>
            </a:r>
            <a:r>
              <a:rPr lang="en-US" sz="2400" dirty="0" smtClean="0"/>
              <a:t> have some beneficial activity in this situation; commonly used drugs include </a:t>
            </a:r>
            <a:r>
              <a:rPr lang="en-US" sz="2400" dirty="0" err="1" smtClean="0">
                <a:solidFill>
                  <a:schemeClr val="accent2"/>
                </a:solidFill>
              </a:rPr>
              <a:t>zoledronic</a:t>
            </a:r>
            <a:r>
              <a:rPr lang="en-US" sz="2400" dirty="0" smtClean="0">
                <a:solidFill>
                  <a:schemeClr val="accent2"/>
                </a:solidFill>
              </a:rPr>
              <a:t> acid, </a:t>
            </a:r>
            <a:r>
              <a:rPr lang="en-US" sz="2400" dirty="0" err="1" smtClean="0">
                <a:solidFill>
                  <a:schemeClr val="accent2"/>
                </a:solidFill>
              </a:rPr>
              <a:t>pamidronate</a:t>
            </a:r>
            <a:r>
              <a:rPr lang="en-US" sz="2400" dirty="0" smtClean="0">
                <a:solidFill>
                  <a:schemeClr val="accent2"/>
                </a:solidFill>
              </a:rPr>
              <a:t>, </a:t>
            </a:r>
            <a:r>
              <a:rPr lang="en-US" sz="2400" dirty="0" err="1" smtClean="0">
                <a:solidFill>
                  <a:schemeClr val="accent2"/>
                </a:solidFill>
              </a:rPr>
              <a:t>clodronate</a:t>
            </a:r>
            <a:r>
              <a:rPr lang="en-US" sz="2400" dirty="0" smtClean="0">
                <a:solidFill>
                  <a:schemeClr val="accent2"/>
                </a:solidFill>
              </a:rPr>
              <a:t> and </a:t>
            </a:r>
            <a:r>
              <a:rPr lang="en-US" sz="2400" dirty="0" err="1" smtClean="0">
                <a:solidFill>
                  <a:schemeClr val="accent2"/>
                </a:solidFill>
              </a:rPr>
              <a:t>ibandronic</a:t>
            </a:r>
            <a:r>
              <a:rPr lang="en-US" sz="2400" dirty="0" smtClean="0">
                <a:solidFill>
                  <a:schemeClr val="accent2"/>
                </a:solidFill>
              </a:rPr>
              <a:t> acid</a:t>
            </a:r>
            <a:r>
              <a:rPr lang="en-US" sz="2400" dirty="0" smtClean="0"/>
              <a:t>. </a:t>
            </a:r>
          </a:p>
          <a:p>
            <a:pPr algn="just"/>
            <a:endParaRPr lang="en-US" sz="2400" dirty="0" smtClean="0"/>
          </a:p>
          <a:p>
            <a:pPr algn="just"/>
            <a:r>
              <a:rPr lang="en-US" sz="2400" dirty="0" smtClean="0"/>
              <a:t>The choice is often determined by patient need and preference (oral versus intravenous) and what trials have been done in the particular </a:t>
            </a:r>
            <a:r>
              <a:rPr lang="en-US" sz="2400" dirty="0" err="1" smtClean="0"/>
              <a:t>tumour</a:t>
            </a:r>
            <a:r>
              <a:rPr lang="en-US" sz="2400" dirty="0" smtClean="0"/>
              <a:t> site.</a:t>
            </a:r>
          </a:p>
          <a:p>
            <a:pPr algn="just"/>
            <a:endParaRPr lang="en-US" sz="2400" dirty="0" smtClean="0"/>
          </a:p>
          <a:p>
            <a:pPr algn="just"/>
            <a:r>
              <a:rPr lang="en-US" sz="2400" dirty="0" smtClean="0"/>
              <a:t>If initial analgesic intervention is inadequate, then </a:t>
            </a:r>
            <a:r>
              <a:rPr lang="en-US" sz="2400" dirty="0" smtClean="0">
                <a:solidFill>
                  <a:schemeClr val="accent2"/>
                </a:solidFill>
              </a:rPr>
              <a:t>radiotherapy</a:t>
            </a:r>
            <a:r>
              <a:rPr lang="en-US" sz="2400" dirty="0" smtClean="0"/>
              <a:t> can be considered.</a:t>
            </a: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sz="quarter" idx="1"/>
          </p:nvPr>
        </p:nvSpPr>
        <p:spPr/>
        <p:txBody>
          <a:bodyPr>
            <a:normAutofit/>
          </a:bodyPr>
          <a:lstStyle/>
          <a:p>
            <a:pPr algn="just">
              <a:buNone/>
            </a:pPr>
            <a:r>
              <a:rPr lang="en-US" sz="2400" dirty="0" err="1" smtClean="0">
                <a:solidFill>
                  <a:schemeClr val="accent2"/>
                </a:solidFill>
              </a:rPr>
              <a:t>Orthopaedic</a:t>
            </a:r>
            <a:r>
              <a:rPr lang="en-US" sz="2400" dirty="0" smtClean="0">
                <a:solidFill>
                  <a:schemeClr val="accent2"/>
                </a:solidFill>
              </a:rPr>
              <a:t> surgery:</a:t>
            </a:r>
          </a:p>
          <a:p>
            <a:pPr algn="just"/>
            <a:r>
              <a:rPr lang="en-US" sz="2400" dirty="0" smtClean="0"/>
              <a:t>Since some patients with metastatic bone disease (MBD) will survive three years or more and metastatic pathological fractures rarely unite, it is important to consider fixation of any pathological fracture or </a:t>
            </a:r>
            <a:r>
              <a:rPr lang="en-US" sz="2400" dirty="0" err="1" smtClean="0"/>
              <a:t>lytic</a:t>
            </a:r>
            <a:r>
              <a:rPr lang="en-US" sz="2400" dirty="0" smtClean="0"/>
              <a:t> lesion. </a:t>
            </a:r>
          </a:p>
          <a:p>
            <a:pPr algn="just"/>
            <a:endParaRPr lang="en-US" sz="2400" dirty="0" smtClean="0"/>
          </a:p>
          <a:p>
            <a:pPr algn="just"/>
            <a:r>
              <a:rPr lang="en-US" sz="2400" dirty="0" smtClean="0"/>
              <a:t>The decision to operate may be influenced by the histological sub-type of the </a:t>
            </a:r>
            <a:r>
              <a:rPr lang="en-US" sz="2400" dirty="0" err="1" smtClean="0"/>
              <a:t>tumour</a:t>
            </a:r>
            <a:r>
              <a:rPr lang="en-US" sz="2400" dirty="0" smtClean="0"/>
              <a:t>, as some cancers carry a much poorer prognosis than others, although longevity will not be the only consideration if the operation is expected to provide good palliation.  </a:t>
            </a:r>
            <a:endParaRPr lang="en-US" sz="2400" dirty="0"/>
          </a:p>
        </p:txBody>
      </p:sp>
      <p:sp>
        <p:nvSpPr>
          <p:cNvPr id="4" name="Rectangle 3"/>
          <p:cNvSpPr/>
          <p:nvPr/>
        </p:nvSpPr>
        <p:spPr>
          <a:xfrm>
            <a:off x="2286000" y="6324600"/>
            <a:ext cx="6553200" cy="523220"/>
          </a:xfrm>
          <a:prstGeom prst="rect">
            <a:avLst/>
          </a:prstGeom>
        </p:spPr>
        <p:txBody>
          <a:bodyPr wrap="square">
            <a:spAutoFit/>
          </a:bodyPr>
          <a:lstStyle/>
          <a:p>
            <a:pPr algn="r"/>
            <a:r>
              <a:rPr lang="en-US" sz="1400" dirty="0" err="1" smtClean="0"/>
              <a:t>Campbells</a:t>
            </a:r>
            <a:r>
              <a:rPr lang="en-US" sz="1400" dirty="0" smtClean="0"/>
              <a:t> Operative </a:t>
            </a:r>
            <a:r>
              <a:rPr lang="en-US" sz="1400" dirty="0" err="1" smtClean="0"/>
              <a:t>Orthopaedics</a:t>
            </a:r>
            <a:r>
              <a:rPr lang="en-US" sz="1400" dirty="0" smtClean="0"/>
              <a:t>. </a:t>
            </a:r>
            <a:r>
              <a:rPr lang="en-US" sz="1400" dirty="0" err="1" smtClean="0"/>
              <a:t>Canale</a:t>
            </a:r>
            <a:r>
              <a:rPr lang="en-US" sz="1400" dirty="0" smtClean="0"/>
              <a:t> ST, </a:t>
            </a:r>
            <a:r>
              <a:rPr lang="en-US" sz="1400" dirty="0" err="1" smtClean="0"/>
              <a:t>Beaty</a:t>
            </a:r>
            <a:r>
              <a:rPr lang="en-US" sz="1400" dirty="0" smtClean="0"/>
              <a:t> JH editor.</a:t>
            </a:r>
          </a:p>
          <a:p>
            <a:pPr algn="r"/>
            <a:r>
              <a:rPr lang="en-US" sz="1400" dirty="0" smtClean="0"/>
              <a:t>12</a:t>
            </a:r>
            <a:r>
              <a:rPr lang="en-US" sz="1400" baseline="30000" dirty="0" smtClean="0"/>
              <a:t>th</a:t>
            </a:r>
            <a:r>
              <a:rPr lang="en-US" sz="1400" dirty="0" smtClean="0"/>
              <a:t> edition</a:t>
            </a:r>
            <a:endParaRPr lang="en-US" sz="1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sz="quarter" idx="1"/>
          </p:nvPr>
        </p:nvSpPr>
        <p:spPr/>
        <p:txBody>
          <a:bodyPr>
            <a:normAutofit/>
          </a:bodyPr>
          <a:lstStyle/>
          <a:p>
            <a:pPr algn="just"/>
            <a:r>
              <a:rPr lang="en-US" sz="2400" dirty="0" err="1" smtClean="0"/>
              <a:t>Mirel’s</a:t>
            </a:r>
            <a:r>
              <a:rPr lang="en-US" sz="2400" dirty="0" smtClean="0"/>
              <a:t> scoring system can be used for prophylactic fixation of long bones. </a:t>
            </a:r>
            <a:endParaRPr lang="en-US" sz="2400" dirty="0"/>
          </a:p>
        </p:txBody>
      </p:sp>
      <p:pic>
        <p:nvPicPr>
          <p:cNvPr id="26626" name="Picture 2"/>
          <p:cNvPicPr>
            <a:picLocks noChangeAspect="1" noChangeArrowheads="1"/>
          </p:cNvPicPr>
          <p:nvPr/>
        </p:nvPicPr>
        <p:blipFill>
          <a:blip r:embed="rId2" cstate="print"/>
          <a:srcRect/>
          <a:stretch>
            <a:fillRect/>
          </a:stretch>
        </p:blipFill>
        <p:spPr bwMode="auto">
          <a:xfrm>
            <a:off x="1066800" y="2590800"/>
            <a:ext cx="7064229"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t>Care should be taken to thoroughly investigate bone lesions, especially a solitary </a:t>
            </a:r>
            <a:r>
              <a:rPr lang="en-US" sz="2400" dirty="0" err="1" smtClean="0"/>
              <a:t>lytic</a:t>
            </a:r>
            <a:r>
              <a:rPr lang="en-US" sz="2400" dirty="0" smtClean="0"/>
              <a:t> lesion (which may not be a metastasis). </a:t>
            </a:r>
          </a:p>
          <a:p>
            <a:pPr algn="just"/>
            <a:endParaRPr lang="en-US" sz="2400" dirty="0" smtClean="0"/>
          </a:p>
          <a:p>
            <a:pPr algn="just"/>
            <a:r>
              <a:rPr lang="en-US" sz="2400" dirty="0" smtClean="0"/>
              <a:t>There should be no rush to fix the fracture; traction or </a:t>
            </a:r>
            <a:r>
              <a:rPr lang="en-US" sz="2400" dirty="0" err="1" smtClean="0"/>
              <a:t>splintage</a:t>
            </a:r>
            <a:r>
              <a:rPr lang="en-US" sz="2400" dirty="0" smtClean="0"/>
              <a:t> will keep the patient comfortable while investigations are performed and the case discussed with the lead surgeon for MBD. </a:t>
            </a:r>
          </a:p>
          <a:p>
            <a:pPr algn="just"/>
            <a:endParaRPr lang="en-US" sz="2400" dirty="0" smtClean="0"/>
          </a:p>
        </p:txBody>
      </p:sp>
      <p:sp>
        <p:nvSpPr>
          <p:cNvPr id="5" name="Rectangle 4"/>
          <p:cNvSpPr/>
          <p:nvPr/>
        </p:nvSpPr>
        <p:spPr>
          <a:xfrm>
            <a:off x="1752600" y="6119336"/>
            <a:ext cx="6781800" cy="738664"/>
          </a:xfrm>
          <a:prstGeom prst="rect">
            <a:avLst/>
          </a:prstGeom>
        </p:spPr>
        <p:txBody>
          <a:bodyPr wrap="square">
            <a:spAutoFit/>
          </a:bodyPr>
          <a:lstStyle/>
          <a:p>
            <a:pPr algn="r"/>
            <a:r>
              <a:rPr lang="en-US" sz="1400" dirty="0" err="1" smtClean="0"/>
              <a:t>Janjan</a:t>
            </a:r>
            <a:r>
              <a:rPr lang="en-US" sz="1400" dirty="0" smtClean="0"/>
              <a:t> N, Lutz S, </a:t>
            </a:r>
            <a:r>
              <a:rPr lang="en-US" sz="1400" dirty="0" err="1" smtClean="0"/>
              <a:t>Bedwinek</a:t>
            </a:r>
            <a:r>
              <a:rPr lang="en-US" sz="1400" dirty="0" smtClean="0"/>
              <a:t> J, et al. Therapeutic guidelines for the treatment of bone metastasis: A report from the American College of Radiology Appropriateness Criteria Expert Panel on Radiation Oncology. J Palliative Medicine 2009;12:417-426.</a:t>
            </a:r>
            <a:endParaRPr lang="en-US" sz="1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t>Surgery aims to relieve pain and restore function and prevent the  need for emergency intervention for an unexpected pathological fracture.</a:t>
            </a:r>
          </a:p>
          <a:p>
            <a:pPr algn="just"/>
            <a:endParaRPr lang="en-US" sz="2400" dirty="0" smtClean="0"/>
          </a:p>
          <a:p>
            <a:pPr algn="just"/>
            <a:r>
              <a:rPr lang="en-US" sz="2400" dirty="0" smtClean="0"/>
              <a:t>The surgery must be planned to allow immediate weight bearing and aim to last the lifetime of the patient. </a:t>
            </a:r>
          </a:p>
          <a:p>
            <a:pPr algn="just"/>
            <a:endParaRPr lang="en-US" sz="2400" dirty="0" smtClean="0"/>
          </a:p>
          <a:p>
            <a:pPr algn="just"/>
            <a:r>
              <a:rPr lang="en-US" sz="2400" dirty="0" smtClean="0"/>
              <a:t>Surgery for spinal metastases should aim for decompression and </a:t>
            </a:r>
            <a:r>
              <a:rPr lang="en-US" sz="2400" dirty="0" err="1" smtClean="0"/>
              <a:t>stabilisation</a:t>
            </a:r>
            <a:r>
              <a:rPr lang="en-US" sz="2400"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62001" y="1595438"/>
            <a:ext cx="7619999" cy="51002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t>Fixation of pathological fractures or </a:t>
            </a:r>
            <a:r>
              <a:rPr lang="en-US" sz="2400" dirty="0" err="1" smtClean="0"/>
              <a:t>lytic</a:t>
            </a:r>
            <a:r>
              <a:rPr lang="en-US" sz="2400" dirty="0" smtClean="0"/>
              <a:t> lesions tends to have higher failure rates than other types of fracture as the bone rarely heals. </a:t>
            </a:r>
          </a:p>
          <a:p>
            <a:pPr algn="just"/>
            <a:endParaRPr lang="en-US" sz="2400" dirty="0" smtClean="0"/>
          </a:p>
          <a:p>
            <a:pPr algn="just"/>
            <a:r>
              <a:rPr lang="en-US" sz="2400" dirty="0" smtClean="0"/>
              <a:t>Therefore, for lesions around the hip or proximal femur, a cemented hip prosthesis (standard or </a:t>
            </a:r>
            <a:r>
              <a:rPr lang="en-US" sz="2400" dirty="0" err="1" smtClean="0"/>
              <a:t>tumour</a:t>
            </a:r>
            <a:r>
              <a:rPr lang="en-US" sz="2400" dirty="0" smtClean="0"/>
              <a:t> prosthesis) is recommended due to its low failure rate.</a:t>
            </a:r>
          </a:p>
        </p:txBody>
      </p:sp>
      <p:sp>
        <p:nvSpPr>
          <p:cNvPr id="4" name="Rectangle 3"/>
          <p:cNvSpPr/>
          <p:nvPr/>
        </p:nvSpPr>
        <p:spPr>
          <a:xfrm>
            <a:off x="2286000" y="6324600"/>
            <a:ext cx="6553200" cy="523220"/>
          </a:xfrm>
          <a:prstGeom prst="rect">
            <a:avLst/>
          </a:prstGeom>
        </p:spPr>
        <p:txBody>
          <a:bodyPr wrap="square">
            <a:spAutoFit/>
          </a:bodyPr>
          <a:lstStyle/>
          <a:p>
            <a:pPr algn="r"/>
            <a:r>
              <a:rPr lang="en-US" sz="1400" dirty="0" err="1" smtClean="0"/>
              <a:t>Campbells</a:t>
            </a:r>
            <a:r>
              <a:rPr lang="en-US" sz="1400" dirty="0" smtClean="0"/>
              <a:t> Operative </a:t>
            </a:r>
            <a:r>
              <a:rPr lang="en-US" sz="1400" dirty="0" err="1" smtClean="0"/>
              <a:t>Orthopaedics</a:t>
            </a:r>
            <a:r>
              <a:rPr lang="en-US" sz="1400" dirty="0" smtClean="0"/>
              <a:t>. </a:t>
            </a:r>
            <a:r>
              <a:rPr lang="en-US" sz="1400" dirty="0" err="1" smtClean="0"/>
              <a:t>Canale</a:t>
            </a:r>
            <a:r>
              <a:rPr lang="en-US" sz="1400" dirty="0" smtClean="0"/>
              <a:t> ST, </a:t>
            </a:r>
            <a:r>
              <a:rPr lang="en-US" sz="1400" dirty="0" err="1" smtClean="0"/>
              <a:t>Beaty</a:t>
            </a:r>
            <a:r>
              <a:rPr lang="en-US" sz="1400" dirty="0" smtClean="0"/>
              <a:t> JH editor.</a:t>
            </a:r>
          </a:p>
          <a:p>
            <a:pPr algn="r"/>
            <a:r>
              <a:rPr lang="en-US" sz="1400" dirty="0" smtClean="0"/>
              <a:t>12</a:t>
            </a:r>
            <a:r>
              <a:rPr lang="en-US" sz="1400" baseline="30000" dirty="0" smtClean="0"/>
              <a:t>th</a:t>
            </a:r>
            <a:r>
              <a:rPr lang="en-US" sz="1400" dirty="0" smtClean="0"/>
              <a:t> edition</a:t>
            </a:r>
            <a:endParaRPr lang="en-US" sz="1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pPr algn="just"/>
            <a:r>
              <a:rPr lang="en-US" sz="2400" dirty="0" smtClean="0"/>
              <a:t>If there is any doubt about the underlying pathology a biopsy should be performed. </a:t>
            </a:r>
          </a:p>
          <a:p>
            <a:pPr algn="just"/>
            <a:endParaRPr lang="en-US" sz="2400" dirty="0" smtClean="0"/>
          </a:p>
          <a:p>
            <a:pPr algn="just"/>
            <a:r>
              <a:rPr lang="en-US" sz="2400" dirty="0" smtClean="0"/>
              <a:t>This must be done under X-ray guidance and after discussion with the surgical team to avoid biopsy tracts passing through unaffected muscle compartments. </a:t>
            </a:r>
          </a:p>
          <a:p>
            <a:pPr algn="just"/>
            <a:endParaRPr lang="en-US" sz="2400" dirty="0" smtClean="0"/>
          </a:p>
          <a:p>
            <a:pPr algn="just"/>
            <a:r>
              <a:rPr lang="en-US" sz="2400" dirty="0" smtClean="0"/>
              <a:t>A solitary renal metastasis will have a good prognosis if a radical excision is carried out at a regional centre. </a:t>
            </a:r>
          </a:p>
          <a:p>
            <a:pPr algn="just"/>
            <a:endParaRPr lang="en-US" sz="2400" dirty="0" smtClean="0"/>
          </a:p>
          <a:p>
            <a:pPr algn="just"/>
            <a:r>
              <a:rPr lang="en-US" sz="2400" dirty="0" err="1" smtClean="0"/>
              <a:t>Reamings</a:t>
            </a:r>
            <a:r>
              <a:rPr lang="en-US" sz="2400" dirty="0" smtClean="0"/>
              <a:t> taken at the time of surgery may help confirm the diagnosis.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sz="quarter" idx="1"/>
          </p:nvPr>
        </p:nvSpPr>
        <p:spPr>
          <a:xfrm>
            <a:off x="612648" y="1600200"/>
            <a:ext cx="8153400" cy="4800600"/>
          </a:xfrm>
        </p:spPr>
        <p:txBody>
          <a:bodyPr>
            <a:normAutofit fontScale="92500" lnSpcReduction="20000"/>
          </a:bodyPr>
          <a:lstStyle/>
          <a:p>
            <a:pPr algn="just"/>
            <a:r>
              <a:rPr lang="en-US" sz="2400" dirty="0" smtClean="0"/>
              <a:t>Radiotherapy can help control symptoms, but it will not relieve pain which is mechanical in nature.  </a:t>
            </a:r>
          </a:p>
          <a:p>
            <a:pPr algn="just"/>
            <a:endParaRPr lang="en-US" sz="2400" dirty="0" smtClean="0"/>
          </a:p>
          <a:p>
            <a:pPr algn="just"/>
            <a:r>
              <a:rPr lang="en-US" sz="2400" dirty="0" smtClean="0"/>
              <a:t>If the lesion is at high risk of fracture, fixation is performed before radiotherapy. </a:t>
            </a:r>
          </a:p>
          <a:p>
            <a:pPr algn="just"/>
            <a:endParaRPr lang="en-US" sz="2400" dirty="0" smtClean="0"/>
          </a:p>
          <a:p>
            <a:pPr algn="just"/>
            <a:r>
              <a:rPr lang="en-US" sz="2400" dirty="0" smtClean="0"/>
              <a:t>After the fixation, radiotherapy is often given, although it is not clear how much additional benefit this confers. </a:t>
            </a:r>
          </a:p>
          <a:p>
            <a:pPr algn="just"/>
            <a:endParaRPr lang="en-US" sz="2400" dirty="0" smtClean="0"/>
          </a:p>
          <a:p>
            <a:pPr algn="just"/>
            <a:r>
              <a:rPr lang="en-US" sz="2400" dirty="0" smtClean="0"/>
              <a:t>However, only 30–40% of pathological fractures unite after radiotherapy. </a:t>
            </a:r>
          </a:p>
          <a:p>
            <a:pPr algn="just"/>
            <a:endParaRPr lang="en-US" sz="2400" dirty="0" smtClean="0"/>
          </a:p>
          <a:p>
            <a:pPr algn="just"/>
            <a:r>
              <a:rPr lang="en-US" sz="2400" dirty="0" smtClean="0"/>
              <a:t>Patients whose life expectancy is less than six weeks are unlikely to benefit from major reconstructive surgery.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sz="quarter" idx="1"/>
          </p:nvPr>
        </p:nvSpPr>
        <p:spPr>
          <a:xfrm>
            <a:off x="612648" y="1600200"/>
            <a:ext cx="8153400" cy="4800600"/>
          </a:xfrm>
        </p:spPr>
        <p:txBody>
          <a:bodyPr>
            <a:normAutofit/>
          </a:bodyPr>
          <a:lstStyle/>
          <a:p>
            <a:pPr algn="just"/>
            <a:r>
              <a:rPr lang="en-US" sz="2400" dirty="0" smtClean="0"/>
              <a:t>In </a:t>
            </a:r>
            <a:r>
              <a:rPr lang="en-US" sz="2400" dirty="0" err="1" smtClean="0"/>
              <a:t>Mirel’s</a:t>
            </a:r>
            <a:r>
              <a:rPr lang="en-US" sz="2400" dirty="0" smtClean="0"/>
              <a:t> scoring system, a score of eight or more indicates high risk of fracture and the need for prophylactic fixation before radiotherapy. </a:t>
            </a:r>
          </a:p>
          <a:p>
            <a:pPr algn="just"/>
            <a:endParaRPr lang="en-US" sz="2400" dirty="0" smtClean="0"/>
          </a:p>
          <a:p>
            <a:pPr algn="just"/>
            <a:r>
              <a:rPr lang="en-US" sz="2400" dirty="0" smtClean="0"/>
              <a:t>Generally speaking, if 50% of a single cortex of a long bone is destroyed, in any X-ray view, then fracture is inevitable.  </a:t>
            </a:r>
          </a:p>
          <a:p>
            <a:pPr algn="just"/>
            <a:endParaRPr lang="en-US" sz="2400" dirty="0" smtClean="0"/>
          </a:p>
          <a:p>
            <a:pPr algn="just"/>
            <a:r>
              <a:rPr lang="en-US" sz="2400" dirty="0" smtClean="0"/>
              <a:t>Avulsion of the lesser </a:t>
            </a:r>
            <a:r>
              <a:rPr lang="en-US" sz="2400" dirty="0" err="1" smtClean="0"/>
              <a:t>trochanter</a:t>
            </a:r>
            <a:r>
              <a:rPr lang="en-US" sz="2400" dirty="0" smtClean="0"/>
              <a:t> indicates impending hip fracture.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sz="quarter" idx="1"/>
          </p:nvPr>
        </p:nvSpPr>
        <p:spPr>
          <a:xfrm>
            <a:off x="612648" y="1600200"/>
            <a:ext cx="8153400" cy="4800600"/>
          </a:xfrm>
        </p:spPr>
        <p:txBody>
          <a:bodyPr>
            <a:normAutofit/>
          </a:bodyPr>
          <a:lstStyle/>
          <a:p>
            <a:pPr algn="just">
              <a:buNone/>
            </a:pPr>
            <a:r>
              <a:rPr lang="en-US" sz="2400" dirty="0" err="1" smtClean="0">
                <a:solidFill>
                  <a:schemeClr val="accent2"/>
                </a:solidFill>
              </a:rPr>
              <a:t>Percutaneous</a:t>
            </a:r>
            <a:r>
              <a:rPr lang="en-US" sz="2400" dirty="0" smtClean="0">
                <a:solidFill>
                  <a:schemeClr val="accent2"/>
                </a:solidFill>
              </a:rPr>
              <a:t> </a:t>
            </a:r>
            <a:r>
              <a:rPr lang="en-US" sz="2400" dirty="0" err="1" smtClean="0">
                <a:solidFill>
                  <a:schemeClr val="accent2"/>
                </a:solidFill>
              </a:rPr>
              <a:t>cementoplasty</a:t>
            </a:r>
            <a:r>
              <a:rPr lang="en-US" sz="2400" dirty="0" smtClean="0">
                <a:solidFill>
                  <a:schemeClr val="accent2"/>
                </a:solidFill>
              </a:rPr>
              <a:t>/</a:t>
            </a:r>
            <a:r>
              <a:rPr lang="en-US" sz="2400" dirty="0" err="1" smtClean="0">
                <a:solidFill>
                  <a:schemeClr val="accent2"/>
                </a:solidFill>
              </a:rPr>
              <a:t>vertebroplasty</a:t>
            </a:r>
            <a:r>
              <a:rPr lang="en-US" sz="2400" dirty="0" smtClean="0">
                <a:solidFill>
                  <a:schemeClr val="accent2"/>
                </a:solidFill>
              </a:rPr>
              <a:t>:</a:t>
            </a:r>
          </a:p>
          <a:p>
            <a:pPr algn="just"/>
            <a:r>
              <a:rPr lang="en-US" sz="2400" dirty="0" smtClean="0"/>
              <a:t>Painful bony metastases refractory to analgesia in the axial skeleton can be treated effectively with image-guided injection of acrylic bone cement (</a:t>
            </a:r>
            <a:r>
              <a:rPr lang="en-US" sz="2400" dirty="0" err="1" smtClean="0">
                <a:solidFill>
                  <a:srgbClr val="0070C0"/>
                </a:solidFill>
              </a:rPr>
              <a:t>polymethylmethacrylate</a:t>
            </a:r>
            <a:r>
              <a:rPr lang="en-US" sz="2400" dirty="0" smtClean="0">
                <a:solidFill>
                  <a:srgbClr val="0070C0"/>
                </a:solidFill>
              </a:rPr>
              <a:t> </a:t>
            </a:r>
            <a:r>
              <a:rPr lang="en-US" sz="2400" dirty="0" smtClean="0"/>
              <a:t>[PMMA]), and this could be done after lesion ablation with radiofrequency ablation or </a:t>
            </a:r>
            <a:r>
              <a:rPr lang="en-US" sz="2400" dirty="0" err="1" smtClean="0"/>
              <a:t>cryotherapy</a:t>
            </a:r>
            <a:r>
              <a:rPr lang="en-US" sz="2400" dirty="0" smtClean="0"/>
              <a:t>. </a:t>
            </a:r>
          </a:p>
          <a:p>
            <a:pPr algn="just"/>
            <a:endParaRPr lang="en-US" sz="2400" dirty="0" smtClean="0"/>
          </a:p>
          <a:p>
            <a:pPr algn="just"/>
            <a:r>
              <a:rPr lang="en-US" sz="2400" dirty="0" smtClean="0"/>
              <a:t>The response is generally good and quicker than radiotherapy and these procedures can be performed before or after radiotherapy.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pPr algn="just"/>
            <a:r>
              <a:rPr lang="en-US" sz="2400" dirty="0" smtClean="0"/>
              <a:t>Indications: </a:t>
            </a:r>
          </a:p>
          <a:p>
            <a:pPr marL="822960" lvl="1" indent="-457200" algn="just">
              <a:buFont typeface="+mj-lt"/>
              <a:buAutoNum type="arabicPeriod"/>
            </a:pPr>
            <a:r>
              <a:rPr lang="en-US" sz="2100" dirty="0" smtClean="0"/>
              <a:t>painful bony metastases in the spine and pelvis mostly, </a:t>
            </a:r>
          </a:p>
          <a:p>
            <a:pPr marL="822960" lvl="1" indent="-457200" algn="just">
              <a:buFont typeface="+mj-lt"/>
              <a:buAutoNum type="arabicPeriod"/>
            </a:pPr>
            <a:r>
              <a:rPr lang="en-US" sz="2100" dirty="0" smtClean="0"/>
              <a:t>but it can be used in the scapula and ribs as well. </a:t>
            </a:r>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buNone/>
            </a:pPr>
            <a:endParaRPr lang="en-US" sz="2400" dirty="0" smtClean="0"/>
          </a:p>
          <a:p>
            <a:pPr algn="just"/>
            <a:endParaRPr lang="en-US" sz="2400" dirty="0" smtClean="0"/>
          </a:p>
        </p:txBody>
      </p:sp>
      <p:pic>
        <p:nvPicPr>
          <p:cNvPr id="27650" name="Picture 2"/>
          <p:cNvPicPr>
            <a:picLocks noChangeAspect="1" noChangeArrowheads="1"/>
          </p:cNvPicPr>
          <p:nvPr/>
        </p:nvPicPr>
        <p:blipFill>
          <a:blip r:embed="rId2" cstate="print"/>
          <a:srcRect/>
          <a:stretch>
            <a:fillRect/>
          </a:stretch>
        </p:blipFill>
        <p:spPr bwMode="auto">
          <a:xfrm>
            <a:off x="1524000" y="2943225"/>
            <a:ext cx="2133600" cy="2238375"/>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cstate="print"/>
          <a:srcRect/>
          <a:stretch>
            <a:fillRect/>
          </a:stretch>
        </p:blipFill>
        <p:spPr bwMode="auto">
          <a:xfrm>
            <a:off x="5257800" y="2895600"/>
            <a:ext cx="2433638" cy="2199530"/>
          </a:xfrm>
          <a:prstGeom prst="rect">
            <a:avLst/>
          </a:prstGeom>
          <a:noFill/>
          <a:ln w="9525">
            <a:noFill/>
            <a:miter lim="800000"/>
            <a:headEnd/>
            <a:tailEnd/>
          </a:ln>
          <a:effectLst/>
        </p:spPr>
      </p:pic>
      <p:sp>
        <p:nvSpPr>
          <p:cNvPr id="6" name="Rectangle 5"/>
          <p:cNvSpPr/>
          <p:nvPr/>
        </p:nvSpPr>
        <p:spPr>
          <a:xfrm>
            <a:off x="4953000" y="5105400"/>
            <a:ext cx="3886200" cy="923330"/>
          </a:xfrm>
          <a:prstGeom prst="rect">
            <a:avLst/>
          </a:prstGeom>
        </p:spPr>
        <p:txBody>
          <a:bodyPr wrap="square">
            <a:spAutoFit/>
          </a:bodyPr>
          <a:lstStyle/>
          <a:p>
            <a:pPr algn="just"/>
            <a:r>
              <a:rPr lang="en-US" dirty="0" err="1" smtClean="0"/>
              <a:t>Percutaneous</a:t>
            </a:r>
            <a:r>
              <a:rPr lang="en-US" dirty="0" smtClean="0"/>
              <a:t> </a:t>
            </a:r>
            <a:r>
              <a:rPr lang="en-US" dirty="0" err="1" smtClean="0"/>
              <a:t>vertebroplasty</a:t>
            </a:r>
            <a:r>
              <a:rPr lang="en-US" dirty="0" smtClean="0"/>
              <a:t> of a painful metastatic deposit in a thoracic vertebral body</a:t>
            </a:r>
            <a:endParaRPr lang="en-US" dirty="0"/>
          </a:p>
        </p:txBody>
      </p:sp>
      <p:sp>
        <p:nvSpPr>
          <p:cNvPr id="7" name="Rectangle 6"/>
          <p:cNvSpPr/>
          <p:nvPr/>
        </p:nvSpPr>
        <p:spPr>
          <a:xfrm>
            <a:off x="685800" y="5181600"/>
            <a:ext cx="3886200" cy="923330"/>
          </a:xfrm>
          <a:prstGeom prst="rect">
            <a:avLst/>
          </a:prstGeom>
        </p:spPr>
        <p:txBody>
          <a:bodyPr wrap="square">
            <a:spAutoFit/>
          </a:bodyPr>
          <a:lstStyle/>
          <a:p>
            <a:r>
              <a:rPr lang="en-US" dirty="0" smtClean="0"/>
              <a:t>Lung metastases in the superior pubic </a:t>
            </a:r>
            <a:r>
              <a:rPr lang="en-US" dirty="0" err="1" smtClean="0"/>
              <a:t>ramus</a:t>
            </a:r>
            <a:r>
              <a:rPr lang="en-US" dirty="0" smtClean="0"/>
              <a:t> and </a:t>
            </a:r>
            <a:r>
              <a:rPr lang="en-US" dirty="0" err="1" smtClean="0"/>
              <a:t>acetabular</a:t>
            </a:r>
            <a:r>
              <a:rPr lang="en-US" dirty="0" smtClean="0"/>
              <a:t> margin treated by </a:t>
            </a:r>
            <a:r>
              <a:rPr lang="en-US" dirty="0" err="1" smtClean="0"/>
              <a:t>cementoplasty</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pPr algn="just"/>
            <a:r>
              <a:rPr lang="en-US" sz="2400" dirty="0" smtClean="0"/>
              <a:t>It can be performed in focal, painful bony deposits in the spine even if there is no collapse. </a:t>
            </a:r>
          </a:p>
          <a:p>
            <a:pPr algn="just"/>
            <a:endParaRPr lang="en-US" sz="2400" dirty="0" smtClean="0"/>
          </a:p>
          <a:p>
            <a:pPr algn="just"/>
            <a:r>
              <a:rPr lang="en-US" sz="2400" dirty="0" smtClean="0"/>
              <a:t>If some height reduction is required, then </a:t>
            </a:r>
            <a:r>
              <a:rPr lang="en-US" sz="2400" dirty="0" err="1" smtClean="0"/>
              <a:t>kyphoplasty</a:t>
            </a:r>
            <a:r>
              <a:rPr lang="en-US" sz="2400" dirty="0" smtClean="0"/>
              <a:t> (balloon reduction of the vertebral body before cement injection) can also be used.</a:t>
            </a:r>
          </a:p>
          <a:p>
            <a:pPr algn="just"/>
            <a:endParaRPr lang="en-US" sz="2400" dirty="0" smtClean="0"/>
          </a:p>
          <a:p>
            <a:pPr algn="just"/>
            <a:endParaRPr lang="en-US" sz="2400" dirty="0" smtClean="0"/>
          </a:p>
          <a:p>
            <a:pPr algn="just"/>
            <a:r>
              <a:rPr lang="en-US" sz="2400" dirty="0" smtClean="0"/>
              <a:t>BUT, long bones do not respond well.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pPr algn="just"/>
            <a:r>
              <a:rPr lang="en-US" sz="2400" dirty="0" smtClean="0"/>
              <a:t>Contra-indications:</a:t>
            </a:r>
          </a:p>
          <a:p>
            <a:pPr marL="457200" indent="-457200" algn="just">
              <a:buFont typeface="+mj-lt"/>
              <a:buAutoNum type="arabicPeriod"/>
            </a:pPr>
            <a:r>
              <a:rPr lang="en-US" sz="2400" dirty="0" smtClean="0"/>
              <a:t>Posterior cortical breach in the spine (risk of cement leak compressing the spine)</a:t>
            </a:r>
          </a:p>
          <a:p>
            <a:pPr marL="457200" indent="-457200" algn="just">
              <a:buFont typeface="+mj-lt"/>
              <a:buAutoNum type="arabicPeriod"/>
            </a:pPr>
            <a:r>
              <a:rPr lang="en-US" sz="2400" dirty="0" smtClean="0"/>
              <a:t>Cortical breach into the </a:t>
            </a:r>
            <a:r>
              <a:rPr lang="en-US" sz="2400" dirty="0" err="1" smtClean="0"/>
              <a:t>articular</a:t>
            </a:r>
            <a:r>
              <a:rPr lang="en-US" sz="2400" dirty="0" smtClean="0"/>
              <a:t> surface of a major joint</a:t>
            </a:r>
          </a:p>
          <a:p>
            <a:pPr marL="457200" indent="-457200" algn="just">
              <a:buFont typeface="+mj-lt"/>
              <a:buAutoNum type="arabicPeriod"/>
            </a:pPr>
            <a:r>
              <a:rPr lang="en-US" sz="2400" dirty="0" smtClean="0"/>
              <a:t>Local infection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remember</a:t>
            </a:r>
            <a:endParaRPr lang="en-US" dirty="0"/>
          </a:p>
        </p:txBody>
      </p:sp>
      <p:sp>
        <p:nvSpPr>
          <p:cNvPr id="3" name="Content Placeholder 2"/>
          <p:cNvSpPr>
            <a:spLocks noGrp="1"/>
          </p:cNvSpPr>
          <p:nvPr>
            <p:ph idx="1"/>
          </p:nvPr>
        </p:nvSpPr>
        <p:spPr/>
        <p:txBody>
          <a:bodyPr/>
          <a:lstStyle/>
          <a:p>
            <a:r>
              <a:rPr lang="en-US" dirty="0"/>
              <a:t>M/C cause – Lung Carcinoma</a:t>
            </a:r>
          </a:p>
          <a:p>
            <a:r>
              <a:rPr lang="en-US" dirty="0"/>
              <a:t>Male – Prostate Carcinoma</a:t>
            </a:r>
          </a:p>
          <a:p>
            <a:r>
              <a:rPr lang="en-US" dirty="0"/>
              <a:t>Female – Breast Carcinoma</a:t>
            </a:r>
          </a:p>
          <a:p>
            <a:r>
              <a:rPr lang="en-US" dirty="0"/>
              <a:t>M/C Area – D-L Spine</a:t>
            </a:r>
          </a:p>
          <a:p>
            <a:r>
              <a:rPr lang="en-US" dirty="0"/>
              <a:t>In prostate carcinoma – </a:t>
            </a:r>
          </a:p>
          <a:p>
            <a:pPr marL="0" indent="0">
              <a:buNone/>
            </a:pPr>
            <a:r>
              <a:rPr lang="en-US" dirty="0"/>
              <a:t>Pelvis &gt; Lumber spine &gt; Dorsal spine</a:t>
            </a:r>
          </a:p>
          <a:p>
            <a:endParaRPr lang="en-US" dirty="0"/>
          </a:p>
          <a:p>
            <a:endParaRPr lang="en-US" dirty="0"/>
          </a:p>
        </p:txBody>
      </p:sp>
    </p:spTree>
    <p:extLst>
      <p:ext uri="{BB962C8B-B14F-4D97-AF65-F5344CB8AC3E}">
        <p14:creationId xmlns:p14="http://schemas.microsoft.com/office/powerpoint/2010/main" val="4154633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M/C lesion – Lytic lesion</a:t>
            </a:r>
          </a:p>
          <a:p>
            <a:r>
              <a:rPr lang="en-US" dirty="0"/>
              <a:t>Purely </a:t>
            </a:r>
            <a:r>
              <a:rPr lang="en-US" dirty="0" err="1"/>
              <a:t>osteoblastic</a:t>
            </a:r>
            <a:r>
              <a:rPr lang="en-US" dirty="0"/>
              <a:t> sec. – Prostate</a:t>
            </a:r>
          </a:p>
          <a:p>
            <a:pPr marL="0" indent="0">
              <a:buNone/>
            </a:pPr>
            <a:r>
              <a:rPr lang="en-US" dirty="0"/>
              <a:t>                                                - Carcinoid</a:t>
            </a:r>
          </a:p>
          <a:p>
            <a:pPr marL="0" indent="0">
              <a:buNone/>
            </a:pPr>
            <a:r>
              <a:rPr lang="en-US" dirty="0"/>
              <a:t>Metastasis do not cross elbow and knee</a:t>
            </a:r>
          </a:p>
        </p:txBody>
      </p:sp>
    </p:spTree>
    <p:extLst>
      <p:ext uri="{BB962C8B-B14F-4D97-AF65-F5344CB8AC3E}">
        <p14:creationId xmlns:p14="http://schemas.microsoft.com/office/powerpoint/2010/main" val="115725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t>Secondary breast cancer for example typically presents with multiple metastases affecting the axial skeleton, with a concentration of metastases in the skull, spine, ribs, pelvis and proximal long bones, whereas single metastases or metastases in distal long bones are relatively rarer. </a:t>
            </a:r>
          </a:p>
          <a:p>
            <a:pPr algn="just"/>
            <a:endParaRPr lang="en-US" sz="2400" dirty="0" smtClean="0"/>
          </a:p>
          <a:p>
            <a:pPr algn="just"/>
            <a:r>
              <a:rPr lang="en-US" sz="2400" dirty="0" smtClean="0"/>
              <a:t>The pathological features of the original breast </a:t>
            </a:r>
            <a:r>
              <a:rPr lang="en-US" sz="2400" dirty="0" err="1" smtClean="0"/>
              <a:t>tumour</a:t>
            </a:r>
            <a:r>
              <a:rPr lang="en-US" sz="2400" dirty="0" smtClean="0"/>
              <a:t> can be used to predict the risk of systemic recurrence.</a:t>
            </a: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Bone tm. Which have bony metastasis – </a:t>
            </a:r>
          </a:p>
          <a:p>
            <a:pPr marL="514350" indent="-514350">
              <a:buFont typeface="+mj-lt"/>
              <a:buAutoNum type="arabicPeriod"/>
            </a:pPr>
            <a:r>
              <a:rPr lang="en-US" dirty="0" smtClean="0"/>
              <a:t>Osteosarcoma</a:t>
            </a:r>
          </a:p>
          <a:p>
            <a:pPr marL="514350" indent="-514350">
              <a:buFont typeface="+mj-lt"/>
              <a:buAutoNum type="arabicPeriod"/>
            </a:pPr>
            <a:r>
              <a:rPr lang="en-US" dirty="0" err="1" smtClean="0"/>
              <a:t>Neuroblastoma</a:t>
            </a:r>
            <a:endParaRPr lang="en-US" dirty="0"/>
          </a:p>
          <a:p>
            <a:pPr marL="514350" indent="-514350">
              <a:buFont typeface="+mj-lt"/>
              <a:buAutoNum type="arabicPeriod"/>
            </a:pPr>
            <a:r>
              <a:rPr lang="en-US" dirty="0" smtClean="0"/>
              <a:t>Ewing sarcoma</a:t>
            </a:r>
          </a:p>
        </p:txBody>
      </p:sp>
    </p:spTree>
    <p:extLst>
      <p:ext uri="{BB962C8B-B14F-4D97-AF65-F5344CB8AC3E}">
        <p14:creationId xmlns:p14="http://schemas.microsoft.com/office/powerpoint/2010/main" val="1040039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ctrTitle"/>
          </p:nvPr>
        </p:nvSpPr>
        <p:spPr/>
        <p:txBody>
          <a:bodyPr/>
          <a:lstStyle/>
          <a:p>
            <a:pPr eaLnBrk="1" hangingPunct="1"/>
            <a:r>
              <a:rPr lang="en-US">
                <a:cs typeface="Arial" charset="0"/>
              </a:rPr>
              <a:t>THANK YOU</a:t>
            </a:r>
          </a:p>
        </p:txBody>
      </p:sp>
    </p:spTree>
    <p:extLst>
      <p:ext uri="{BB962C8B-B14F-4D97-AF65-F5344CB8AC3E}">
        <p14:creationId xmlns:p14="http://schemas.microsoft.com/office/powerpoint/2010/main" val="14437070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t>The risk of secondary spread in breast cancer is related to-</a:t>
            </a:r>
          </a:p>
          <a:p>
            <a:pPr lvl="1" algn="just"/>
            <a:endParaRPr lang="en-US" sz="2100" dirty="0" smtClean="0"/>
          </a:p>
          <a:p>
            <a:pPr lvl="1" algn="just"/>
            <a:r>
              <a:rPr lang="en-US" sz="2100" dirty="0" smtClean="0"/>
              <a:t>the grade of the cancer (grade 3 </a:t>
            </a:r>
            <a:r>
              <a:rPr lang="en-US" sz="2100" dirty="0" err="1" smtClean="0"/>
              <a:t>tumours</a:t>
            </a:r>
            <a:r>
              <a:rPr lang="en-US" sz="2100" dirty="0" smtClean="0"/>
              <a:t> being more likely to metastasize than grade 1), </a:t>
            </a:r>
          </a:p>
          <a:p>
            <a:pPr lvl="1" algn="just"/>
            <a:endParaRPr lang="en-US" sz="2100" dirty="0" smtClean="0"/>
          </a:p>
          <a:p>
            <a:pPr lvl="1" algn="just"/>
            <a:r>
              <a:rPr lang="en-US" sz="2100" dirty="0" smtClean="0"/>
              <a:t>the size of the original primary </a:t>
            </a:r>
            <a:r>
              <a:rPr lang="en-US" sz="2100" dirty="0" err="1" smtClean="0"/>
              <a:t>tumour</a:t>
            </a:r>
            <a:r>
              <a:rPr lang="en-US" sz="2100" dirty="0" smtClean="0"/>
              <a:t> (with larger </a:t>
            </a:r>
            <a:r>
              <a:rPr lang="en-US" sz="2100" dirty="0" err="1" smtClean="0"/>
              <a:t>tumours</a:t>
            </a:r>
            <a:r>
              <a:rPr lang="en-US" sz="2100" dirty="0" smtClean="0"/>
              <a:t> posing a bigger risk) and </a:t>
            </a:r>
          </a:p>
          <a:p>
            <a:pPr lvl="1" algn="just"/>
            <a:endParaRPr lang="en-US" sz="2100" dirty="0" smtClean="0"/>
          </a:p>
          <a:p>
            <a:pPr lvl="1" algn="just"/>
            <a:r>
              <a:rPr lang="en-US" sz="2100" dirty="0" smtClean="0"/>
              <a:t>the lymph node status of the </a:t>
            </a:r>
            <a:r>
              <a:rPr lang="en-US" sz="2100" dirty="0" err="1" smtClean="0"/>
              <a:t>axilla</a:t>
            </a:r>
            <a:r>
              <a:rPr lang="en-US" sz="2100" dirty="0" smtClean="0"/>
              <a:t> at the time of the original surgery (with heavily ‘node-positive’ patients – those with metastatic cancer within the </a:t>
            </a:r>
            <a:r>
              <a:rPr lang="en-US" sz="2100" dirty="0" err="1" smtClean="0"/>
              <a:t>axillary</a:t>
            </a:r>
            <a:r>
              <a:rPr lang="en-US" sz="2100" dirty="0" smtClean="0"/>
              <a:t> nodes at the time of surgical staging – more likely to relapse systemically than ‘node-negative’ ones)</a:t>
            </a:r>
            <a:endParaRPr lang="en-US" sz="2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t>The abnormal investigations need to be interpreted in light of the patient’s risk of developing metastatic disease.    </a:t>
            </a:r>
          </a:p>
          <a:p>
            <a:pPr algn="just"/>
            <a:endParaRPr lang="en-US" sz="2400" dirty="0" smtClean="0"/>
          </a:p>
          <a:p>
            <a:pPr algn="just"/>
            <a:r>
              <a:rPr lang="en-US" sz="2400" dirty="0" smtClean="0"/>
              <a:t>A patient who has been treated for a small grade 1 breast cancer, particularly a </a:t>
            </a:r>
            <a:r>
              <a:rPr lang="en-US" sz="2400" dirty="0" err="1" smtClean="0"/>
              <a:t>tumour</a:t>
            </a:r>
            <a:r>
              <a:rPr lang="en-US" sz="2400" dirty="0" smtClean="0"/>
              <a:t> of special type such as a tubular carcinoma, is highly unlikely to ever have a recurrence. </a:t>
            </a:r>
          </a:p>
          <a:p>
            <a:pPr algn="just"/>
            <a:endParaRPr lang="en-US" sz="2400" dirty="0" smtClean="0"/>
          </a:p>
          <a:p>
            <a:pPr algn="just"/>
            <a:r>
              <a:rPr lang="en-US" sz="2400" dirty="0" smtClean="0"/>
              <a:t>A positive bone scan in such a case is therefore more likely to represent either benign disease or secondary spread from a second, undiagnosed primary cancer.</a:t>
            </a:r>
            <a:endParaRPr lang="en-US" sz="2100" dirty="0"/>
          </a:p>
        </p:txBody>
      </p:sp>
      <p:sp>
        <p:nvSpPr>
          <p:cNvPr id="4" name="Rectangle 3"/>
          <p:cNvSpPr/>
          <p:nvPr/>
        </p:nvSpPr>
        <p:spPr>
          <a:xfrm>
            <a:off x="1066800" y="6096000"/>
            <a:ext cx="7696200" cy="738664"/>
          </a:xfrm>
          <a:prstGeom prst="rect">
            <a:avLst/>
          </a:prstGeom>
        </p:spPr>
        <p:txBody>
          <a:bodyPr wrap="square">
            <a:spAutoFit/>
          </a:bodyPr>
          <a:lstStyle/>
          <a:p>
            <a:pPr algn="r"/>
            <a:r>
              <a:rPr lang="en-US" sz="1400" dirty="0" smtClean="0"/>
              <a:t>Chow E, Finkelstein JA, </a:t>
            </a:r>
            <a:r>
              <a:rPr lang="en-US" sz="1400" dirty="0" err="1" smtClean="0"/>
              <a:t>Sahgal</a:t>
            </a:r>
            <a:r>
              <a:rPr lang="en-US" sz="1400" dirty="0" smtClean="0"/>
              <a:t> A, Coleman RE. Metastatic cancer to the bone. In: </a:t>
            </a:r>
            <a:r>
              <a:rPr lang="en-US" sz="1400" dirty="0" err="1" smtClean="0"/>
              <a:t>DeVita</a:t>
            </a:r>
            <a:r>
              <a:rPr lang="en-US" sz="1400" dirty="0" smtClean="0"/>
              <a:t> VT, Lawrence TS, Rosenberg SA, eds. </a:t>
            </a:r>
            <a:r>
              <a:rPr lang="en-US" sz="1400" dirty="0" err="1" smtClean="0"/>
              <a:t>DeVita</a:t>
            </a:r>
            <a:r>
              <a:rPr lang="en-US" sz="1400" dirty="0" smtClean="0"/>
              <a:t>, Hellman, and Rosenberg's Cancer: Principles &amp; Practice of Oncology. 9th ed. Philadelphia, Pa: Lippincott Williams &amp; Wilkins; 2011: 2192−2204.</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t>On the other hand, a patient with a ‘positive’ bone scan who has been treated for a grade 3 cancer measuring 50 mm in diameter two years previously and who had all 14 </a:t>
            </a:r>
            <a:r>
              <a:rPr lang="en-US" sz="2400" dirty="0" err="1" smtClean="0"/>
              <a:t>axillary</a:t>
            </a:r>
            <a:r>
              <a:rPr lang="en-US" sz="2400" dirty="0" smtClean="0"/>
              <a:t> nodes involved by </a:t>
            </a:r>
            <a:r>
              <a:rPr lang="en-US" sz="2400" dirty="0" err="1" smtClean="0"/>
              <a:t>tumour</a:t>
            </a:r>
            <a:r>
              <a:rPr lang="en-US" sz="2400" dirty="0" smtClean="0"/>
              <a:t> at the time of surgery, is much more likely to have metastatic breast cancer.</a:t>
            </a:r>
          </a:p>
          <a:p>
            <a:pPr algn="just"/>
            <a:endParaRPr lang="en-US" sz="2400" dirty="0" smtClean="0"/>
          </a:p>
          <a:p>
            <a:pPr algn="just"/>
            <a:r>
              <a:rPr lang="en-US" sz="2400" dirty="0" smtClean="0"/>
              <a:t>Certain pathological types of </a:t>
            </a:r>
            <a:r>
              <a:rPr lang="en-US" sz="2400" dirty="0" err="1" smtClean="0"/>
              <a:t>tumour</a:t>
            </a:r>
            <a:r>
              <a:rPr lang="en-US" sz="2400" dirty="0" smtClean="0"/>
              <a:t> are less likely to spread to bone and these include ovarian cancer, which tends to cause problems throughout the peritoneum, and primary central nervous system (CNS) </a:t>
            </a:r>
            <a:r>
              <a:rPr lang="en-US" sz="2400" dirty="0" err="1" smtClean="0"/>
              <a:t>tumours</a:t>
            </a:r>
            <a:r>
              <a:rPr lang="en-US" sz="2400" dirty="0" smtClean="0"/>
              <a:t>, which ‘never’ </a:t>
            </a:r>
            <a:r>
              <a:rPr lang="en-US" sz="2400" dirty="0" err="1" smtClean="0"/>
              <a:t>metastasise</a:t>
            </a:r>
            <a:r>
              <a:rPr lang="en-US" sz="2400" dirty="0" smtClean="0"/>
              <a:t> outside the CNS.</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228</TotalTime>
  <Words>3379</Words>
  <Application>Microsoft Office PowerPoint</Application>
  <PresentationFormat>On-screen Show (4:3)</PresentationFormat>
  <Paragraphs>345</Paragraphs>
  <Slides>62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9" baseType="lpstr">
      <vt:lpstr>Arial</vt:lpstr>
      <vt:lpstr>Calibri</vt:lpstr>
      <vt:lpstr>Tw Cen MT</vt:lpstr>
      <vt:lpstr>Wingdings</vt:lpstr>
      <vt:lpstr>Wingdings 2</vt:lpstr>
      <vt:lpstr>Median</vt:lpstr>
      <vt:lpstr>Chart</vt:lpstr>
      <vt:lpstr>Secondaries in bone</vt:lpstr>
      <vt:lpstr>Content</vt:lpstr>
      <vt:lpstr>Introduction</vt:lpstr>
      <vt:lpstr>Introduction</vt:lpstr>
      <vt:lpstr>Introduction…</vt:lpstr>
      <vt:lpstr>Introduction…</vt:lpstr>
      <vt:lpstr>Introduction…</vt:lpstr>
      <vt:lpstr>Introduction…</vt:lpstr>
      <vt:lpstr>Introduction…</vt:lpstr>
      <vt:lpstr>Epidemiology</vt:lpstr>
      <vt:lpstr>Epidemiology</vt:lpstr>
      <vt:lpstr>Epidemiology…</vt:lpstr>
      <vt:lpstr>Epidemiology…</vt:lpstr>
      <vt:lpstr>Epidemiology…</vt:lpstr>
      <vt:lpstr>Pathogenesis</vt:lpstr>
      <vt:lpstr>Pathogenesis</vt:lpstr>
      <vt:lpstr>Pathogenesis…</vt:lpstr>
      <vt:lpstr>Pathogenesis…</vt:lpstr>
      <vt:lpstr>Pathogenesis…</vt:lpstr>
      <vt:lpstr>Pathogenesis…</vt:lpstr>
      <vt:lpstr>Pathogenesis…</vt:lpstr>
      <vt:lpstr>Clinical features</vt:lpstr>
      <vt:lpstr>Clinical features</vt:lpstr>
      <vt:lpstr>Clinical features…</vt:lpstr>
      <vt:lpstr>Clinical features…</vt:lpstr>
      <vt:lpstr>Clinical features…</vt:lpstr>
      <vt:lpstr>Diagnosis</vt:lpstr>
      <vt:lpstr>Diagnosis</vt:lpstr>
      <vt:lpstr>Diagnosis…</vt:lpstr>
      <vt:lpstr>Diagnosis…</vt:lpstr>
      <vt:lpstr>Diagnosis…</vt:lpstr>
      <vt:lpstr>Diagnosis…</vt:lpstr>
      <vt:lpstr>Diagnosis…</vt:lpstr>
      <vt:lpstr>Diagnosis…</vt:lpstr>
      <vt:lpstr>Diagnosis…</vt:lpstr>
      <vt:lpstr>Diagnosis…</vt:lpstr>
      <vt:lpstr>Diagnosis…</vt:lpstr>
      <vt:lpstr>Diagnosis…</vt:lpstr>
      <vt:lpstr>Diagnosis…</vt:lpstr>
      <vt:lpstr>Diagnosis…</vt:lpstr>
      <vt:lpstr>Management</vt:lpstr>
      <vt:lpstr>Medical Management</vt:lpstr>
      <vt:lpstr>Medical Management…</vt:lpstr>
      <vt:lpstr>Medical Management…</vt:lpstr>
      <vt:lpstr>Medical Management…</vt:lpstr>
      <vt:lpstr>Surgical Management</vt:lpstr>
      <vt:lpstr>Surgical Management…</vt:lpstr>
      <vt:lpstr>Surgical Management…</vt:lpstr>
      <vt:lpstr>Surgical Management…</vt:lpstr>
      <vt:lpstr>Surgical Management…</vt:lpstr>
      <vt:lpstr>Surgical Management…</vt:lpstr>
      <vt:lpstr>Surgical Management…</vt:lpstr>
      <vt:lpstr>Surgical Management…</vt:lpstr>
      <vt:lpstr>Surgical Management…</vt:lpstr>
      <vt:lpstr>Surgical Management…</vt:lpstr>
      <vt:lpstr>Surgical Management…</vt:lpstr>
      <vt:lpstr>Surgical Management…</vt:lpstr>
      <vt:lpstr>Points to remember</vt:lpstr>
      <vt:lpstr>PowerPoint Presentation</vt:lpstr>
      <vt:lpstr>PowerPoint Presentation</vt:lpstr>
      <vt:lpstr>THANK YOU</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dc:creator>
  <cp:lastModifiedBy>VINEET KUMAR</cp:lastModifiedBy>
  <cp:revision>36</cp:revision>
  <dcterms:created xsi:type="dcterms:W3CDTF">2006-08-16T00:00:00Z</dcterms:created>
  <dcterms:modified xsi:type="dcterms:W3CDTF">2015-08-25T04:13:53Z</dcterms:modified>
</cp:coreProperties>
</file>