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0" r:id="rId3"/>
    <p:sldId id="297" r:id="rId4"/>
    <p:sldId id="298" r:id="rId5"/>
    <p:sldId id="284" r:id="rId6"/>
    <p:sldId id="301" r:id="rId7"/>
    <p:sldId id="267" r:id="rId8"/>
    <p:sldId id="293" r:id="rId9"/>
    <p:sldId id="292" r:id="rId10"/>
    <p:sldId id="305" r:id="rId11"/>
    <p:sldId id="279" r:id="rId12"/>
    <p:sldId id="280" r:id="rId13"/>
    <p:sldId id="302" r:id="rId14"/>
    <p:sldId id="304" r:id="rId15"/>
    <p:sldId id="288" r:id="rId16"/>
    <p:sldId id="303" r:id="rId17"/>
    <p:sldId id="296" r:id="rId18"/>
    <p:sldId id="263" r:id="rId19"/>
    <p:sldId id="338" r:id="rId20"/>
    <p:sldId id="291" r:id="rId21"/>
    <p:sldId id="346" r:id="rId22"/>
    <p:sldId id="324" r:id="rId23"/>
    <p:sldId id="306" r:id="rId24"/>
    <p:sldId id="347" r:id="rId25"/>
    <p:sldId id="307" r:id="rId26"/>
    <p:sldId id="261" r:id="rId27"/>
    <p:sldId id="308" r:id="rId28"/>
    <p:sldId id="309" r:id="rId29"/>
    <p:sldId id="310" r:id="rId30"/>
    <p:sldId id="312" r:id="rId31"/>
    <p:sldId id="295" r:id="rId32"/>
    <p:sldId id="311" r:id="rId33"/>
    <p:sldId id="323" r:id="rId34"/>
    <p:sldId id="345" r:id="rId35"/>
    <p:sldId id="329" r:id="rId36"/>
    <p:sldId id="331" r:id="rId37"/>
    <p:sldId id="330" r:id="rId38"/>
    <p:sldId id="332" r:id="rId39"/>
    <p:sldId id="341" r:id="rId40"/>
    <p:sldId id="271" r:id="rId41"/>
    <p:sldId id="336" r:id="rId42"/>
    <p:sldId id="342" r:id="rId43"/>
    <p:sldId id="353" r:id="rId44"/>
    <p:sldId id="354" r:id="rId45"/>
    <p:sldId id="334" r:id="rId46"/>
    <p:sldId id="335" r:id="rId47"/>
    <p:sldId id="322" r:id="rId48"/>
    <p:sldId id="325" r:id="rId49"/>
    <p:sldId id="350" r:id="rId50"/>
    <p:sldId id="351" r:id="rId51"/>
    <p:sldId id="319" r:id="rId52"/>
    <p:sldId id="326" r:id="rId53"/>
    <p:sldId id="274" r:id="rId54"/>
    <p:sldId id="273" r:id="rId55"/>
    <p:sldId id="313" r:id="rId56"/>
    <p:sldId id="282" r:id="rId57"/>
    <p:sldId id="314" r:id="rId58"/>
    <p:sldId id="277" r:id="rId59"/>
    <p:sldId id="315" r:id="rId60"/>
    <p:sldId id="352" r:id="rId61"/>
    <p:sldId id="316" r:id="rId62"/>
    <p:sldId id="317" r:id="rId63"/>
    <p:sldId id="278" r:id="rId64"/>
    <p:sldId id="318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/>
              <a:t>Histology</a:t>
            </a:r>
            <a:br>
              <a:rPr lang="en-US" sz="8000" b="1" dirty="0" smtClean="0"/>
            </a:br>
            <a:r>
              <a:rPr lang="en-US" sz="8000" b="1" dirty="0" smtClean="0"/>
              <a:t>of </a:t>
            </a:r>
            <a:br>
              <a:rPr lang="en-US" sz="8000" b="1" dirty="0" smtClean="0"/>
            </a:br>
            <a:r>
              <a:rPr lang="en-US" sz="8000" b="1" dirty="0" smtClean="0"/>
              <a:t>Blood Vessels</a:t>
            </a:r>
            <a:endParaRPr lang="en-US" sz="8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Interesting features of Elastic Artery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Fibrous elements in </a:t>
            </a:r>
            <a:r>
              <a:rPr lang="en-US" b="1" dirty="0" err="1" smtClean="0">
                <a:solidFill>
                  <a:srgbClr val="0070C0"/>
                </a:solidFill>
              </a:rPr>
              <a:t>intima</a:t>
            </a:r>
            <a:r>
              <a:rPr lang="en-US" b="1" dirty="0" smtClean="0">
                <a:solidFill>
                  <a:srgbClr val="0070C0"/>
                </a:solidFill>
              </a:rPr>
              <a:t> and adventitia </a:t>
            </a:r>
            <a:r>
              <a:rPr lang="en-US" dirty="0" smtClean="0"/>
              <a:t>(</a:t>
            </a:r>
            <a:r>
              <a:rPr lang="en-US" b="1" dirty="0" smtClean="0"/>
              <a:t>mainly collagen</a:t>
            </a:r>
            <a:r>
              <a:rPr lang="en-US" dirty="0" smtClean="0"/>
              <a:t>) run </a:t>
            </a:r>
            <a:r>
              <a:rPr lang="en-US" b="1" dirty="0" smtClean="0"/>
              <a:t>longitudinally </a:t>
            </a:r>
            <a:r>
              <a:rPr lang="en-US" dirty="0" smtClean="0"/>
              <a:t>that is along the length of the vessel.</a:t>
            </a:r>
          </a:p>
          <a:p>
            <a:endParaRPr lang="en-US" dirty="0" smtClean="0"/>
          </a:p>
          <a:p>
            <a:r>
              <a:rPr lang="en-US" b="1" dirty="0" smtClean="0"/>
              <a:t>Elastic </a:t>
            </a:r>
            <a:r>
              <a:rPr lang="en-US" b="1" dirty="0" err="1" smtClean="0"/>
              <a:t>fibres</a:t>
            </a:r>
            <a:r>
              <a:rPr lang="en-US" b="1" dirty="0" smtClean="0"/>
              <a:t> </a:t>
            </a:r>
            <a:r>
              <a:rPr lang="en-US" dirty="0" smtClean="0"/>
              <a:t>in the </a:t>
            </a:r>
            <a:r>
              <a:rPr lang="en-US" b="1" i="1" dirty="0" smtClean="0">
                <a:solidFill>
                  <a:srgbClr val="0070C0"/>
                </a:solidFill>
              </a:rPr>
              <a:t>internal and external elastic lamina </a:t>
            </a:r>
            <a:r>
              <a:rPr lang="en-US" dirty="0" smtClean="0"/>
              <a:t>are often in the form of </a:t>
            </a:r>
            <a:r>
              <a:rPr lang="en-US" b="1" i="1" dirty="0" smtClean="0">
                <a:solidFill>
                  <a:srgbClr val="0070C0"/>
                </a:solidFill>
              </a:rPr>
              <a:t>fenestrated sheets(holes in them)</a:t>
            </a: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Internal Elastic Lamina and External Elastic Lamina are not prominent  because of the presence of large amount of </a:t>
            </a:r>
            <a:r>
              <a:rPr lang="en-US" b="1" i="1" dirty="0" err="1" smtClean="0">
                <a:solidFill>
                  <a:srgbClr val="0070C0"/>
                </a:solidFill>
              </a:rPr>
              <a:t>elastin</a:t>
            </a:r>
            <a:r>
              <a:rPr lang="en-US" b="1" i="1" dirty="0" smtClean="0">
                <a:solidFill>
                  <a:srgbClr val="0070C0"/>
                </a:solidFill>
              </a:rPr>
              <a:t> within the media .</a:t>
            </a:r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b="1" dirty="0" smtClean="0">
                <a:solidFill>
                  <a:srgbClr val="0070C0"/>
                </a:solidFill>
              </a:rPr>
              <a:t>T adventitia</a:t>
            </a:r>
            <a:r>
              <a:rPr lang="en-US" dirty="0" smtClean="0"/>
              <a:t>, small blood vessels may be found, termed </a:t>
            </a:r>
            <a:r>
              <a:rPr lang="en-US" dirty="0" err="1" smtClean="0"/>
              <a:t>Vasa</a:t>
            </a:r>
            <a:r>
              <a:rPr lang="en-US" dirty="0" smtClean="0"/>
              <a:t> </a:t>
            </a:r>
            <a:r>
              <a:rPr lang="en-US" dirty="0" err="1" smtClean="0"/>
              <a:t>Vasorum</a:t>
            </a:r>
            <a:r>
              <a:rPr lang="en-US" dirty="0" smtClean="0"/>
              <a:t>. </a:t>
            </a:r>
            <a:r>
              <a:rPr lang="en-US" b="1" i="1" dirty="0" smtClean="0">
                <a:solidFill>
                  <a:srgbClr val="0070C0"/>
                </a:solidFill>
              </a:rPr>
              <a:t>They serve to nourish the vessel.</a:t>
            </a:r>
            <a:endParaRPr lang="en-US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Elastic Artery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Presence of </a:t>
            </a:r>
            <a:r>
              <a:rPr lang="en-US" b="1" dirty="0" smtClean="0"/>
              <a:t>elastic </a:t>
            </a:r>
            <a:r>
              <a:rPr lang="en-US" b="1" dirty="0" err="1" smtClean="0"/>
              <a:t>fibres</a:t>
            </a:r>
            <a:r>
              <a:rPr lang="en-US" b="1" dirty="0" smtClean="0"/>
              <a:t> </a:t>
            </a:r>
            <a:r>
              <a:rPr lang="en-US" dirty="0" smtClean="0"/>
              <a:t>in the wall </a:t>
            </a:r>
            <a:r>
              <a:rPr lang="en-US" b="1" i="1" dirty="0" smtClean="0">
                <a:solidFill>
                  <a:srgbClr val="0070C0"/>
                </a:solidFill>
              </a:rPr>
              <a:t>allows it to expand during contraction (systole) and recoil during relaxation (diastole).</a:t>
            </a:r>
          </a:p>
          <a:p>
            <a:r>
              <a:rPr lang="en-US" dirty="0" smtClean="0"/>
              <a:t>This maintains </a:t>
            </a:r>
            <a:r>
              <a:rPr lang="en-US" b="1" dirty="0" smtClean="0"/>
              <a:t>necessary Blood Pressure and permits the blood to flow more evenly </a:t>
            </a:r>
            <a:r>
              <a:rPr lang="en-US" dirty="0" smtClean="0"/>
              <a:t>through other arterial channels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18000"/>
          </a:blip>
          <a:srcRect/>
          <a:stretch>
            <a:fillRect/>
          </a:stretch>
        </p:blipFill>
        <p:spPr bwMode="auto">
          <a:xfrm rot="5400000">
            <a:off x="4229099" y="1943101"/>
            <a:ext cx="5181603" cy="3886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Prominent Elastic </a:t>
            </a:r>
            <a:r>
              <a:rPr lang="en-US" sz="3600" b="1" dirty="0" err="1" smtClean="0"/>
              <a:t>fibres</a:t>
            </a:r>
            <a:r>
              <a:rPr lang="en-US" sz="3600" b="1" dirty="0" smtClean="0"/>
              <a:t> in T Media of Elastic Artery</a:t>
            </a:r>
            <a:endParaRPr lang="en-US" sz="3600" b="1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1430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Changes due to age in Large Artery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458200" cy="5867400"/>
          </a:xfrm>
        </p:spPr>
        <p:txBody>
          <a:bodyPr>
            <a:noAutofit/>
          </a:bodyPr>
          <a:lstStyle/>
          <a:p>
            <a:r>
              <a:rPr lang="en-US" sz="2300" b="1" dirty="0" smtClean="0"/>
              <a:t>Thickening of Tunica </a:t>
            </a:r>
            <a:r>
              <a:rPr lang="en-US" sz="2300" b="1" dirty="0" err="1" smtClean="0"/>
              <a:t>Intima</a:t>
            </a:r>
            <a:r>
              <a:rPr lang="en-US" sz="2300" b="1" dirty="0" smtClean="0"/>
              <a:t> </a:t>
            </a:r>
            <a:r>
              <a:rPr lang="en-US" sz="2300" dirty="0" smtClean="0"/>
              <a:t>due to migration and proliferation of </a:t>
            </a:r>
            <a:r>
              <a:rPr lang="en-US" sz="2300" b="1" i="1" dirty="0" smtClean="0">
                <a:solidFill>
                  <a:srgbClr val="0070C0"/>
                </a:solidFill>
              </a:rPr>
              <a:t>smooth muscle cells from T Media.</a:t>
            </a:r>
          </a:p>
          <a:p>
            <a:r>
              <a:rPr lang="en-US" sz="2300" b="1" dirty="0" smtClean="0"/>
              <a:t>Accumulation of lipid in the </a:t>
            </a:r>
            <a:r>
              <a:rPr lang="en-US" sz="2300" b="1" dirty="0" err="1" smtClean="0"/>
              <a:t>Myointimal</a:t>
            </a:r>
            <a:r>
              <a:rPr lang="en-US" sz="2300" b="1" dirty="0" smtClean="0"/>
              <a:t> cells </a:t>
            </a:r>
            <a:r>
              <a:rPr lang="en-US" sz="2300" dirty="0" smtClean="0"/>
              <a:t>and macrophages.</a:t>
            </a:r>
          </a:p>
          <a:p>
            <a:r>
              <a:rPr lang="en-US" sz="2300" b="1" dirty="0" smtClean="0"/>
              <a:t>Formation of </a:t>
            </a:r>
            <a:r>
              <a:rPr lang="en-US" sz="2300" b="1" dirty="0" err="1" smtClean="0"/>
              <a:t>fibrofatty</a:t>
            </a:r>
            <a:r>
              <a:rPr lang="en-US" sz="2300" b="1" dirty="0" smtClean="0"/>
              <a:t> plaques  </a:t>
            </a:r>
            <a:r>
              <a:rPr lang="en-US" sz="2300" dirty="0" smtClean="0"/>
              <a:t>by the deposition of fat and collagen in T </a:t>
            </a:r>
            <a:r>
              <a:rPr lang="en-US" sz="2300" dirty="0" err="1" smtClean="0"/>
              <a:t>Intima</a:t>
            </a:r>
            <a:r>
              <a:rPr lang="en-US" sz="2300" dirty="0" smtClean="0"/>
              <a:t> (</a:t>
            </a:r>
            <a:r>
              <a:rPr lang="en-US" sz="2300" b="1" dirty="0" err="1" smtClean="0">
                <a:solidFill>
                  <a:srgbClr val="C00000"/>
                </a:solidFill>
              </a:rPr>
              <a:t>Atheroma</a:t>
            </a:r>
            <a:r>
              <a:rPr lang="en-US" sz="2300" b="1" dirty="0" smtClean="0">
                <a:solidFill>
                  <a:srgbClr val="C00000"/>
                </a:solidFill>
              </a:rPr>
              <a:t>)</a:t>
            </a:r>
          </a:p>
          <a:p>
            <a:r>
              <a:rPr lang="en-US" sz="2300" b="1" dirty="0" err="1" smtClean="0"/>
              <a:t>Atheroma</a:t>
            </a:r>
            <a:r>
              <a:rPr lang="en-US" sz="2300" b="1" dirty="0" smtClean="0"/>
              <a:t> l</a:t>
            </a:r>
            <a:r>
              <a:rPr lang="en-US" sz="2300" dirty="0" smtClean="0"/>
              <a:t>eads to narrowing of the arterial lumen and consequently reduced blood flow.</a:t>
            </a:r>
          </a:p>
          <a:p>
            <a:r>
              <a:rPr lang="en-US" sz="2300" b="1" dirty="0" smtClean="0"/>
              <a:t>Calcification of T Media </a:t>
            </a:r>
            <a:r>
              <a:rPr lang="en-US" sz="2300" dirty="0" smtClean="0"/>
              <a:t>(</a:t>
            </a:r>
            <a:r>
              <a:rPr lang="en-US" sz="2300" b="1" dirty="0" smtClean="0">
                <a:solidFill>
                  <a:srgbClr val="C00000"/>
                </a:solidFill>
              </a:rPr>
              <a:t>Arteriosclerosis)</a:t>
            </a:r>
          </a:p>
          <a:p>
            <a:r>
              <a:rPr lang="en-US" sz="2300" b="1" dirty="0" smtClean="0">
                <a:solidFill>
                  <a:srgbClr val="C00000"/>
                </a:solidFill>
              </a:rPr>
              <a:t>Atherosclerosis(</a:t>
            </a:r>
            <a:r>
              <a:rPr lang="en-US" sz="2300" b="1" dirty="0" err="1" smtClean="0">
                <a:solidFill>
                  <a:srgbClr val="C00000"/>
                </a:solidFill>
              </a:rPr>
              <a:t>atheroma+arteriosclerosis</a:t>
            </a:r>
            <a:r>
              <a:rPr lang="en-US" sz="2300" b="1" dirty="0" smtClean="0">
                <a:solidFill>
                  <a:srgbClr val="C00000"/>
                </a:solidFill>
              </a:rPr>
              <a:t>)</a:t>
            </a:r>
          </a:p>
          <a:p>
            <a:r>
              <a:rPr lang="en-US" sz="2300" b="1" i="1" dirty="0" smtClean="0">
                <a:solidFill>
                  <a:srgbClr val="0070C0"/>
                </a:solidFill>
              </a:rPr>
              <a:t>Damage to the endothelium can cause coagulation of blood forming a thrombus which </a:t>
            </a:r>
            <a:r>
              <a:rPr lang="en-US" sz="2300" dirty="0" smtClean="0"/>
              <a:t>can completely obstruct the artery leading to death of the tissue it supplies</a:t>
            </a:r>
          </a:p>
          <a:p>
            <a:r>
              <a:rPr lang="en-US" sz="2300" dirty="0" smtClean="0"/>
              <a:t>If this happens with Myocardium: </a:t>
            </a:r>
            <a:r>
              <a:rPr lang="en-US" sz="2300" b="1" dirty="0" smtClean="0">
                <a:solidFill>
                  <a:srgbClr val="0070C0"/>
                </a:solidFill>
              </a:rPr>
              <a:t>Coronary thrombosis </a:t>
            </a:r>
            <a:r>
              <a:rPr lang="en-US" sz="2300" dirty="0" smtClean="0"/>
              <a:t>leading to </a:t>
            </a:r>
            <a:r>
              <a:rPr lang="en-US" sz="2300" b="1" dirty="0" smtClean="0">
                <a:solidFill>
                  <a:srgbClr val="0070C0"/>
                </a:solidFill>
              </a:rPr>
              <a:t>Myocardial Infarction </a:t>
            </a:r>
            <a:r>
              <a:rPr lang="en-US" sz="2300" dirty="0" smtClean="0"/>
              <a:t>(may manifest as heart attack)</a:t>
            </a:r>
          </a:p>
          <a:p>
            <a:r>
              <a:rPr lang="en-US" sz="2300" b="1" dirty="0" smtClean="0"/>
              <a:t>In brain</a:t>
            </a:r>
            <a:r>
              <a:rPr lang="en-US" sz="2300" dirty="0" smtClean="0"/>
              <a:t>: </a:t>
            </a:r>
            <a:r>
              <a:rPr lang="en-US" sz="2300" b="1" dirty="0" smtClean="0">
                <a:solidFill>
                  <a:srgbClr val="0070C0"/>
                </a:solidFill>
              </a:rPr>
              <a:t>Cerebral thrombosis leading to stroke and paralysis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Aneurysm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Tunica media </a:t>
            </a:r>
            <a:r>
              <a:rPr lang="en-US" dirty="0" smtClean="0"/>
              <a:t>may undergo </a:t>
            </a:r>
            <a:r>
              <a:rPr lang="en-US" b="1" dirty="0" smtClean="0"/>
              <a:t>atrophy </a:t>
            </a:r>
            <a:r>
              <a:rPr lang="en-US" dirty="0" smtClean="0"/>
              <a:t>resulting in </a:t>
            </a:r>
            <a:r>
              <a:rPr lang="en-US" b="1" i="1" dirty="0" smtClean="0">
                <a:solidFill>
                  <a:srgbClr val="0070C0"/>
                </a:solidFill>
              </a:rPr>
              <a:t>loss of elasticity of the wall.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weakened wall may get stretched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70C0"/>
                </a:solidFill>
              </a:rPr>
              <a:t>forming aneurysm.</a:t>
            </a:r>
          </a:p>
          <a:p>
            <a:r>
              <a:rPr lang="en-US" dirty="0" smtClean="0"/>
              <a:t>Its rupture may cause death.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rnceus.com/sah/images/aneurysm.jpg"/>
          <p:cNvPicPr>
            <a:picLocks noChangeAspect="1" noChangeArrowheads="1"/>
          </p:cNvPicPr>
          <p:nvPr/>
        </p:nvPicPr>
        <p:blipFill>
          <a:blip r:embed="rId2" cstate="print"/>
          <a:srcRect b="1340"/>
          <a:stretch>
            <a:fillRect/>
          </a:stretch>
        </p:blipFill>
        <p:spPr bwMode="auto">
          <a:xfrm>
            <a:off x="4617304" y="2133600"/>
            <a:ext cx="4526696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Muscular Artery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638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b="1" i="1" dirty="0" smtClean="0">
                <a:solidFill>
                  <a:srgbClr val="C00000"/>
                </a:solidFill>
              </a:rPr>
              <a:t>Large elastic arteries branch and become medium-sized muscular arteries.</a:t>
            </a:r>
          </a:p>
          <a:p>
            <a:pPr>
              <a:buNone/>
            </a:pPr>
            <a:r>
              <a:rPr lang="en-US" b="1" i="1" dirty="0" smtClean="0">
                <a:solidFill>
                  <a:srgbClr val="C00000"/>
                </a:solidFill>
              </a:rPr>
              <a:t>	Most numerous vessels in the body.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Examples: </a:t>
            </a:r>
            <a:r>
              <a:rPr lang="en-US" b="1" i="1" dirty="0" smtClean="0">
                <a:solidFill>
                  <a:srgbClr val="0070C0"/>
                </a:solidFill>
              </a:rPr>
              <a:t>Branches of External Carotid artery, radial &amp; </a:t>
            </a:r>
            <a:r>
              <a:rPr lang="en-US" b="1" i="1" dirty="0" err="1" smtClean="0">
                <a:solidFill>
                  <a:srgbClr val="0070C0"/>
                </a:solidFill>
              </a:rPr>
              <a:t>Ulnar</a:t>
            </a:r>
            <a:r>
              <a:rPr lang="en-US" b="1" i="1" dirty="0" smtClean="0">
                <a:solidFill>
                  <a:srgbClr val="0070C0"/>
                </a:solidFill>
              </a:rPr>
              <a:t> arteries, femoral, </a:t>
            </a:r>
            <a:r>
              <a:rPr lang="en-US" b="1" i="1" dirty="0" err="1" smtClean="0">
                <a:solidFill>
                  <a:srgbClr val="0070C0"/>
                </a:solidFill>
              </a:rPr>
              <a:t>popliteal</a:t>
            </a:r>
            <a:r>
              <a:rPr lang="en-US" b="1" i="1" dirty="0" smtClean="0">
                <a:solidFill>
                  <a:srgbClr val="0070C0"/>
                </a:solidFill>
              </a:rPr>
              <a:t> etc</a:t>
            </a:r>
          </a:p>
          <a:p>
            <a:r>
              <a:rPr lang="en-US" dirty="0" smtClean="0"/>
              <a:t>Distributes blood to various parts of the body.</a:t>
            </a:r>
          </a:p>
          <a:p>
            <a:r>
              <a:rPr lang="en-US" dirty="0" smtClean="0"/>
              <a:t>Wall thickness=1/4 the luminal diameter.</a:t>
            </a:r>
          </a:p>
          <a:p>
            <a:r>
              <a:rPr lang="en-US" b="1" i="1" dirty="0" smtClean="0">
                <a:solidFill>
                  <a:srgbClr val="0070C0"/>
                </a:solidFill>
              </a:rPr>
              <a:t>Presence of smooth muscle in its wall helps to control flow and pressure of blood through vasoconstriction and vasodilatation.</a:t>
            </a:r>
            <a:endParaRPr lang="en-US" b="1" i="1" dirty="0">
              <a:solidFill>
                <a:srgbClr val="0070C0"/>
              </a:solidFill>
            </a:endParaRPr>
          </a:p>
        </p:txBody>
      </p:sp>
      <p:pic>
        <p:nvPicPr>
          <p:cNvPr id="7" name="Picture 2" descr="http://wahoo.nsm.umass.edu/histology/sites/wahoo.nsm.umass.edu.histology/files/imagecache/full/muscularartery_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Muscular Artery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196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	</a:t>
            </a:r>
            <a:endParaRPr lang="en-US" b="1" dirty="0" smtClean="0"/>
          </a:p>
          <a:p>
            <a:r>
              <a:rPr lang="en-US" sz="3800" b="1" dirty="0" smtClean="0">
                <a:solidFill>
                  <a:srgbClr val="C00000"/>
                </a:solidFill>
              </a:rPr>
              <a:t>T </a:t>
            </a:r>
            <a:r>
              <a:rPr lang="en-US" sz="3800" b="1" dirty="0" err="1" smtClean="0">
                <a:solidFill>
                  <a:srgbClr val="C00000"/>
                </a:solidFill>
              </a:rPr>
              <a:t>Intima</a:t>
            </a:r>
            <a:r>
              <a:rPr lang="en-US" sz="3800" b="1" dirty="0" smtClean="0">
                <a:solidFill>
                  <a:srgbClr val="C00000"/>
                </a:solidFill>
              </a:rPr>
              <a:t>: </a:t>
            </a:r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b="1" i="1" dirty="0" smtClean="0">
                <a:solidFill>
                  <a:srgbClr val="0070C0"/>
                </a:solidFill>
              </a:rPr>
              <a:t>Endothelium</a:t>
            </a:r>
          </a:p>
          <a:p>
            <a:pPr>
              <a:buNone/>
            </a:pPr>
            <a:r>
              <a:rPr lang="en-US" b="1" i="1" dirty="0" smtClean="0">
                <a:solidFill>
                  <a:srgbClr val="0070C0"/>
                </a:solidFill>
              </a:rPr>
              <a:t>	Internal Elastic lamina </a:t>
            </a:r>
            <a:r>
              <a:rPr lang="en-US" dirty="0" smtClean="0"/>
              <a:t>(No </a:t>
            </a:r>
            <a:r>
              <a:rPr lang="en-US" dirty="0" err="1" smtClean="0"/>
              <a:t>subendothelial</a:t>
            </a:r>
            <a:r>
              <a:rPr lang="en-US" dirty="0" smtClean="0"/>
              <a:t> Tissue)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	Internal Elastic Lamina </a:t>
            </a:r>
            <a:r>
              <a:rPr lang="en-US" b="1" i="1" dirty="0" smtClean="0">
                <a:solidFill>
                  <a:srgbClr val="0070C0"/>
                </a:solidFill>
              </a:rPr>
              <a:t>is a bright </a:t>
            </a:r>
            <a:r>
              <a:rPr lang="en-US" b="1" i="1" dirty="0" err="1" smtClean="0">
                <a:solidFill>
                  <a:srgbClr val="0070C0"/>
                </a:solidFill>
              </a:rPr>
              <a:t>refractile</a:t>
            </a:r>
            <a:r>
              <a:rPr lang="en-US" b="1" i="1" dirty="0" smtClean="0">
                <a:solidFill>
                  <a:srgbClr val="0070C0"/>
                </a:solidFill>
              </a:rPr>
              <a:t> membrane thrown into wavy folds due to contraction of the elastic membrane during the fixation process.</a:t>
            </a:r>
            <a:endParaRPr lang="en-US" b="1" i="1" dirty="0">
              <a:solidFill>
                <a:srgbClr val="0070C0"/>
              </a:solidFill>
            </a:endParaRPr>
          </a:p>
        </p:txBody>
      </p:sp>
      <p:pic>
        <p:nvPicPr>
          <p:cNvPr id="7" name="Picture 2" descr="http://www.lab.anhb.uwa.edu.au/mb140/corepages/vascular/Images/VesWal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678780"/>
            <a:ext cx="3598664" cy="47982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Muscular Artery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T Media</a:t>
            </a:r>
            <a:r>
              <a:rPr lang="en-US" dirty="0" smtClean="0"/>
              <a:t>: </a:t>
            </a:r>
            <a:r>
              <a:rPr lang="en-US" b="1" i="1" dirty="0" smtClean="0">
                <a:solidFill>
                  <a:srgbClr val="0070C0"/>
                </a:solidFill>
              </a:rPr>
              <a:t>40 layers of smooth muscle cells arranged circularly, hence the name muscular artery.</a:t>
            </a:r>
          </a:p>
          <a:p>
            <a:r>
              <a:rPr lang="en-US" dirty="0" smtClean="0"/>
              <a:t>Contains </a:t>
            </a:r>
            <a:r>
              <a:rPr lang="en-US" b="1" dirty="0" smtClean="0"/>
              <a:t>few collagen and elastic </a:t>
            </a:r>
            <a:r>
              <a:rPr lang="en-US" b="1" dirty="0" err="1" smtClean="0"/>
              <a:t>fibres</a:t>
            </a:r>
            <a:r>
              <a:rPr lang="en-US" b="1" dirty="0" smtClean="0"/>
              <a:t> </a:t>
            </a:r>
            <a:r>
              <a:rPr lang="en-US" dirty="0" smtClean="0"/>
              <a:t>intermixed with smooth muscle cells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4" name="Picture 2" descr="http://bcrc.bio.umass.edu/histology/files/images/2009_10_20_15_8_23.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8800" y="2133600"/>
            <a:ext cx="46736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Muscular Artery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b="1" dirty="0" smtClean="0"/>
              <a:t>T Adventitia:</a:t>
            </a:r>
          </a:p>
          <a:p>
            <a:r>
              <a:rPr lang="en-US" b="1" i="1" dirty="0" smtClean="0">
                <a:solidFill>
                  <a:srgbClr val="0070C0"/>
                </a:solidFill>
              </a:rPr>
              <a:t>Elastic and collagen </a:t>
            </a:r>
            <a:r>
              <a:rPr lang="en-US" b="1" i="1" dirty="0" err="1" smtClean="0">
                <a:solidFill>
                  <a:srgbClr val="0070C0"/>
                </a:solidFill>
              </a:rPr>
              <a:t>fibres</a:t>
            </a:r>
            <a:r>
              <a:rPr lang="en-US" b="1" i="1" dirty="0" smtClean="0">
                <a:solidFill>
                  <a:srgbClr val="0070C0"/>
                </a:solidFill>
              </a:rPr>
              <a:t> running longitudinally</a:t>
            </a:r>
          </a:p>
          <a:p>
            <a:r>
              <a:rPr lang="en-US" dirty="0" smtClean="0"/>
              <a:t>Contains </a:t>
            </a:r>
            <a:r>
              <a:rPr lang="en-US" dirty="0" err="1" smtClean="0"/>
              <a:t>vasa</a:t>
            </a:r>
            <a:r>
              <a:rPr lang="en-US" dirty="0" smtClean="0"/>
              <a:t> </a:t>
            </a:r>
            <a:r>
              <a:rPr lang="en-US" dirty="0" err="1" smtClean="0"/>
              <a:t>vasorum</a:t>
            </a:r>
            <a:r>
              <a:rPr lang="en-US" dirty="0" smtClean="0"/>
              <a:t> and </a:t>
            </a:r>
            <a:r>
              <a:rPr lang="en-US" dirty="0" err="1" smtClean="0"/>
              <a:t>unmyelinated</a:t>
            </a:r>
            <a:r>
              <a:rPr lang="en-US" dirty="0" smtClean="0"/>
              <a:t> sympathetic nerve </a:t>
            </a:r>
            <a:r>
              <a:rPr lang="en-US" dirty="0" err="1" smtClean="0"/>
              <a:t>fibres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21506" name="Picture 2" descr="http://courseweb.edteched.uottawa.ca/medicine-histology/English/Cardiovascular/Lg_Images/fig14hmmed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86000"/>
            <a:ext cx="4343400" cy="32816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Low Power View of Medium Sized Artery</a:t>
            </a:r>
            <a:endParaRPr lang="en-US" dirty="0"/>
          </a:p>
        </p:txBody>
      </p:sp>
      <p:pic>
        <p:nvPicPr>
          <p:cNvPr id="19458" name="Picture 2" descr="http://courseweb.edteched.uottawa.ca/medicine-histology/English/Cardiovascular/Lg_Images/fig13lmmed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371600"/>
            <a:ext cx="6934200" cy="5239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Main functions of Vascular system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 smtClean="0">
                <a:solidFill>
                  <a:schemeClr val="tx2"/>
                </a:solidFill>
                <a:latin typeface="Times New Roman" pitchFamily="18" charset="0"/>
              </a:rPr>
              <a:t>Transport of oxygen, </a:t>
            </a:r>
            <a:r>
              <a:rPr lang="en-US" b="1" i="1" dirty="0" err="1" smtClean="0">
                <a:solidFill>
                  <a:schemeClr val="tx2"/>
                </a:solidFill>
                <a:latin typeface="Times New Roman" pitchFamily="18" charset="0"/>
              </a:rPr>
              <a:t>carbondioxide</a:t>
            </a:r>
            <a:r>
              <a:rPr lang="en-US" b="1" i="1" dirty="0" smtClean="0">
                <a:solidFill>
                  <a:schemeClr val="tx2"/>
                </a:solidFill>
                <a:latin typeface="Times New Roman" pitchFamily="18" charset="0"/>
              </a:rPr>
              <a:t>, nutrients, hormones, metabolic products, cells of immune defense system and many other essential products</a:t>
            </a:r>
          </a:p>
          <a:p>
            <a:r>
              <a:rPr lang="en-US" b="1" i="1" dirty="0" smtClean="0">
                <a:solidFill>
                  <a:schemeClr val="tx2"/>
                </a:solidFill>
                <a:latin typeface="Times New Roman" pitchFamily="18" charset="0"/>
              </a:rPr>
              <a:t>Gaseous exchange</a:t>
            </a:r>
          </a:p>
          <a:p>
            <a:r>
              <a:rPr lang="en-US" b="1" i="1" dirty="0" smtClean="0">
                <a:solidFill>
                  <a:schemeClr val="tx2"/>
                </a:solidFill>
                <a:latin typeface="Times New Roman" pitchFamily="18" charset="0"/>
              </a:rPr>
              <a:t>Temperature control</a:t>
            </a:r>
          </a:p>
          <a:p>
            <a:endParaRPr lang="en-US" b="1" i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endParaRPr lang="en-US" b="1" i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Muscular Artery</a:t>
            </a:r>
            <a:endParaRPr lang="en-US" b="1" dirty="0"/>
          </a:p>
        </p:txBody>
      </p:sp>
      <p:pic>
        <p:nvPicPr>
          <p:cNvPr id="4" name="Picture 2" descr="http://cwx.prenhall.com/bookbind/pubbooks/martini10/chapter22/medialib/Fig22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95400"/>
            <a:ext cx="7543800" cy="5054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Muscular Artery</a:t>
            </a:r>
            <a:endParaRPr lang="en-US" dirty="0"/>
          </a:p>
        </p:txBody>
      </p:sp>
      <p:pic>
        <p:nvPicPr>
          <p:cNvPr id="48130" name="Picture 2" descr="http://wahoo.nsm.umass.edu/histology/sites/wahoo.nsm.umass.edu.histology/files/imagecache/full/muscularartery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181100"/>
            <a:ext cx="7162800" cy="5372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Cross section of Muscular artery(100X) stained specifically for </a:t>
            </a:r>
            <a:r>
              <a:rPr lang="en-US" b="1" dirty="0" err="1" smtClean="0"/>
              <a:t>elastin</a:t>
            </a:r>
            <a:endParaRPr lang="en-U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3113" t="8615" r="57461" b="71964"/>
          <a:stretch>
            <a:fillRect/>
          </a:stretch>
        </p:blipFill>
        <p:spPr bwMode="auto">
          <a:xfrm>
            <a:off x="228600" y="1600200"/>
            <a:ext cx="61531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5652" t="19944" r="14921" b="53353"/>
          <a:stretch>
            <a:fillRect/>
          </a:stretch>
        </p:blipFill>
        <p:spPr bwMode="auto">
          <a:xfrm>
            <a:off x="6019800" y="4343400"/>
            <a:ext cx="2895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Difference between Elastic &amp; Muscular artery</a:t>
            </a:r>
            <a:endParaRPr lang="en-US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b="1" dirty="0" smtClean="0"/>
              <a:t>Elastic Artery</a:t>
            </a:r>
          </a:p>
          <a:p>
            <a:r>
              <a:rPr lang="en-US" b="1" i="1" dirty="0" smtClean="0">
                <a:solidFill>
                  <a:srgbClr val="0070C0"/>
                </a:solidFill>
              </a:rPr>
              <a:t>T </a:t>
            </a:r>
            <a:r>
              <a:rPr lang="en-US" b="1" i="1" dirty="0" err="1" smtClean="0">
                <a:solidFill>
                  <a:srgbClr val="0070C0"/>
                </a:solidFill>
              </a:rPr>
              <a:t>Intima</a:t>
            </a:r>
            <a:r>
              <a:rPr lang="en-US" b="1" i="1" dirty="0" smtClean="0">
                <a:solidFill>
                  <a:srgbClr val="0070C0"/>
                </a:solidFill>
              </a:rPr>
              <a:t>:</a:t>
            </a:r>
            <a:r>
              <a:rPr lang="en-US" dirty="0" smtClean="0"/>
              <a:t> is much thicker, sometimes 20% of the total wall thickness.</a:t>
            </a:r>
          </a:p>
          <a:p>
            <a:r>
              <a:rPr lang="en-US" dirty="0" err="1" smtClean="0"/>
              <a:t>Subendothelial</a:t>
            </a:r>
            <a:r>
              <a:rPr lang="en-US" dirty="0" smtClean="0"/>
              <a:t> C T has more elastic </a:t>
            </a:r>
            <a:r>
              <a:rPr lang="en-US" dirty="0" err="1" smtClean="0"/>
              <a:t>fibres</a:t>
            </a:r>
            <a:r>
              <a:rPr lang="en-US" dirty="0" smtClean="0"/>
              <a:t>  </a:t>
            </a:r>
          </a:p>
          <a:p>
            <a:r>
              <a:rPr lang="en-US" dirty="0" smtClean="0"/>
              <a:t>IEL is not distinct (as it has the same structure as the elastic membranes of the media)</a:t>
            </a:r>
          </a:p>
          <a:p>
            <a:r>
              <a:rPr lang="en-US" b="1" i="1" dirty="0" smtClean="0">
                <a:solidFill>
                  <a:srgbClr val="0070C0"/>
                </a:solidFill>
              </a:rPr>
              <a:t>T </a:t>
            </a:r>
            <a:r>
              <a:rPr lang="en-US" b="1" i="1" dirty="0" err="1" smtClean="0">
                <a:solidFill>
                  <a:srgbClr val="0070C0"/>
                </a:solidFill>
              </a:rPr>
              <a:t>Media:Elastic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fibres</a:t>
            </a:r>
            <a:r>
              <a:rPr lang="en-US" b="1" i="1" dirty="0" smtClean="0">
                <a:solidFill>
                  <a:srgbClr val="0070C0"/>
                </a:solidFill>
              </a:rPr>
              <a:t> ++</a:t>
            </a: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b="1" dirty="0" smtClean="0"/>
              <a:t>Muscular Artery</a:t>
            </a:r>
          </a:p>
          <a:p>
            <a:r>
              <a:rPr lang="en-US" b="1" i="1" dirty="0" smtClean="0">
                <a:solidFill>
                  <a:srgbClr val="0070C0"/>
                </a:solidFill>
              </a:rPr>
              <a:t>T </a:t>
            </a:r>
            <a:r>
              <a:rPr lang="en-US" b="1" i="1" dirty="0" err="1" smtClean="0">
                <a:solidFill>
                  <a:srgbClr val="0070C0"/>
                </a:solidFill>
              </a:rPr>
              <a:t>Intim</a:t>
            </a:r>
            <a:r>
              <a:rPr lang="en-US" dirty="0" err="1" smtClean="0"/>
              <a:t>a</a:t>
            </a:r>
            <a:r>
              <a:rPr lang="en-US" dirty="0" smtClean="0">
                <a:solidFill>
                  <a:srgbClr val="C00000"/>
                </a:solidFill>
              </a:rPr>
              <a:t>: </a:t>
            </a:r>
            <a:r>
              <a:rPr lang="en-US" b="1" dirty="0" smtClean="0">
                <a:solidFill>
                  <a:srgbClr val="C00000"/>
                </a:solidFill>
              </a:rPr>
              <a:t>IEL is well demarcated.</a:t>
            </a:r>
          </a:p>
          <a:p>
            <a:r>
              <a:rPr lang="en-US" b="1" i="1" dirty="0" smtClean="0">
                <a:solidFill>
                  <a:srgbClr val="0070C0"/>
                </a:solidFill>
              </a:rPr>
              <a:t>T Media: Smooth M +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EEL is also very prominent.</a:t>
            </a:r>
          </a:p>
          <a:p>
            <a:r>
              <a:rPr lang="en-US" dirty="0" smtClean="0"/>
              <a:t>T adventitia: Thickness is more and sometimes may be equal to the thickness of the media.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Elastic and Muscular artery</a:t>
            </a:r>
            <a:endParaRPr lang="en-US" dirty="0"/>
          </a:p>
        </p:txBody>
      </p:sp>
      <p:pic>
        <p:nvPicPr>
          <p:cNvPr id="7" name="Picture 2" descr="http://bcrc.bio.umass.edu/courses/spring2012/biol/biol523/sites/default/files/2012_2_29_14_25_43.jpg?133054578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581400"/>
            <a:ext cx="3919008" cy="2939256"/>
          </a:xfrm>
          <a:prstGeom prst="rect">
            <a:avLst/>
          </a:prstGeom>
          <a:noFill/>
        </p:spPr>
      </p:pic>
      <p:pic>
        <p:nvPicPr>
          <p:cNvPr id="12" name="Picture 2" descr="http://courseweb.edteched.uottawa.ca/medicine-histology/English/Cardiovascular/Lg_Images/fig12hmaort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4976309" cy="37598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Arteriole</a:t>
            </a:r>
            <a:endParaRPr lang="en-US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Smallest branches of the arterial system.</a:t>
            </a:r>
          </a:p>
          <a:p>
            <a:r>
              <a:rPr lang="en-US" b="1" dirty="0" smtClean="0"/>
              <a:t>Deliver blood to the smallest blood vessels, the capillaries.</a:t>
            </a:r>
          </a:p>
          <a:p>
            <a:r>
              <a:rPr lang="en-US" b="1" dirty="0" smtClean="0"/>
              <a:t>Diameter - less than 100 Micron m</a:t>
            </a:r>
          </a:p>
          <a:p>
            <a:r>
              <a:rPr lang="en-US" b="1" dirty="0" smtClean="0"/>
              <a:t>Larger Arterioles: </a:t>
            </a:r>
            <a:r>
              <a:rPr lang="en-US" b="1" dirty="0" err="1" smtClean="0"/>
              <a:t>Dia</a:t>
            </a:r>
            <a:r>
              <a:rPr lang="en-US" b="1" dirty="0" smtClean="0"/>
              <a:t> 100-50 Micron m</a:t>
            </a:r>
          </a:p>
          <a:p>
            <a:r>
              <a:rPr lang="en-US" b="1" dirty="0" smtClean="0"/>
              <a:t>Terminal Arterioles: </a:t>
            </a:r>
            <a:r>
              <a:rPr lang="en-US" b="1" dirty="0" err="1" smtClean="0"/>
              <a:t>Dia</a:t>
            </a:r>
            <a:r>
              <a:rPr lang="en-US" b="1" dirty="0" smtClean="0"/>
              <a:t> less than 50 Micron m</a:t>
            </a:r>
          </a:p>
          <a:p>
            <a:r>
              <a:rPr lang="en-US" b="1" i="1" dirty="0" smtClean="0">
                <a:solidFill>
                  <a:srgbClr val="0070C0"/>
                </a:solidFill>
              </a:rPr>
              <a:t>Wall is relatively thicker than the lumen.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Serve as a transition vessel between muscular arteries and capillaries.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724400" y="1676400"/>
            <a:ext cx="3962400" cy="44497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Three coats are present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T </a:t>
            </a:r>
            <a:r>
              <a:rPr lang="en-US" b="1" dirty="0" err="1" smtClean="0">
                <a:solidFill>
                  <a:srgbClr val="C00000"/>
                </a:solidFill>
              </a:rPr>
              <a:t>Intima</a:t>
            </a:r>
            <a:r>
              <a:rPr lang="en-US" b="1" dirty="0" smtClean="0"/>
              <a:t>: Endothelium +</a:t>
            </a:r>
          </a:p>
          <a:p>
            <a:pPr>
              <a:buNone/>
            </a:pPr>
            <a:r>
              <a:rPr lang="en-US" b="1" dirty="0" smtClean="0"/>
              <a:t> 	no </a:t>
            </a:r>
            <a:r>
              <a:rPr lang="en-US" b="1" dirty="0" err="1" smtClean="0"/>
              <a:t>subendothelial</a:t>
            </a:r>
            <a:r>
              <a:rPr lang="en-US" b="1" dirty="0" smtClean="0"/>
              <a:t> layer </a:t>
            </a:r>
          </a:p>
          <a:p>
            <a:pPr>
              <a:buNone/>
            </a:pPr>
            <a:r>
              <a:rPr lang="en-US" b="1" dirty="0" smtClean="0"/>
              <a:t>	thin or absent IEL.</a:t>
            </a: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T Media</a:t>
            </a:r>
            <a:r>
              <a:rPr lang="en-US" b="1" dirty="0" smtClean="0"/>
              <a:t>: 1-5 layers of circularly arranged smooth muscle cells.</a:t>
            </a: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T Adventitia</a:t>
            </a:r>
            <a:r>
              <a:rPr lang="en-US" b="1" dirty="0" smtClean="0"/>
              <a:t>: thin and poorly developed. Made up of a thin network of  collagen fibers.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Capillary and Arteriole</a:t>
            </a:r>
            <a:endParaRPr lang="en-US" b="1" dirty="0"/>
          </a:p>
        </p:txBody>
      </p:sp>
      <p:pic>
        <p:nvPicPr>
          <p:cNvPr id="23554" name="Picture 2" descr="http://www.bio.davidson.edu/courses/genomics/method/histo/art2_40_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4999"/>
            <a:ext cx="3276600" cy="2841333"/>
          </a:xfrm>
          <a:prstGeom prst="rect">
            <a:avLst/>
          </a:prstGeom>
          <a:noFill/>
        </p:spPr>
      </p:pic>
      <p:pic>
        <p:nvPicPr>
          <p:cNvPr id="23556" name="Picture 4" descr="http://www.bio.davidson.edu/courses/genomics/method/histo/art2_40_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1226" y="1981200"/>
            <a:ext cx="5372774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Capillaries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191000" cy="5059363"/>
          </a:xfrm>
        </p:spPr>
        <p:txBody>
          <a:bodyPr/>
          <a:lstStyle/>
          <a:p>
            <a:r>
              <a:rPr lang="en-US" dirty="0" smtClean="0"/>
              <a:t>Arterioles break up into small blood vessels, the capillaries.</a:t>
            </a:r>
          </a:p>
          <a:p>
            <a:r>
              <a:rPr lang="en-US" dirty="0" smtClean="0"/>
              <a:t>Often referred to as </a:t>
            </a:r>
            <a:r>
              <a:rPr lang="en-US" b="1" i="1" dirty="0" smtClean="0">
                <a:solidFill>
                  <a:srgbClr val="C00000"/>
                </a:solidFill>
              </a:rPr>
              <a:t>Exchange vessels </a:t>
            </a:r>
            <a:r>
              <a:rPr lang="en-US" b="1" i="1" dirty="0" smtClean="0">
                <a:solidFill>
                  <a:srgbClr val="00B0F0"/>
                </a:solidFill>
              </a:rPr>
              <a:t>as they are involved in the exchange of gases, nutrients and </a:t>
            </a:r>
            <a:r>
              <a:rPr lang="en-US" b="1" i="1" dirty="0" err="1" smtClean="0">
                <a:solidFill>
                  <a:srgbClr val="00B0F0"/>
                </a:solidFill>
              </a:rPr>
              <a:t>metabolities</a:t>
            </a:r>
            <a:r>
              <a:rPr lang="en-US" b="1" i="1" dirty="0" smtClean="0">
                <a:solidFill>
                  <a:srgbClr val="00B0F0"/>
                </a:solidFill>
              </a:rPr>
              <a:t> between blood and tissue.</a:t>
            </a:r>
            <a:endParaRPr lang="en-US" b="1" i="1" dirty="0">
              <a:solidFill>
                <a:srgbClr val="00B0F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24400" y="1066800"/>
            <a:ext cx="3962400" cy="5059363"/>
          </a:xfrm>
        </p:spPr>
        <p:txBody>
          <a:bodyPr/>
          <a:lstStyle/>
          <a:p>
            <a:r>
              <a:rPr lang="en-US" b="1" dirty="0" smtClean="0"/>
              <a:t>Tissues with high metabolic rate have abundant capillary networ</a:t>
            </a:r>
            <a:r>
              <a:rPr lang="en-US" dirty="0" smtClean="0"/>
              <a:t>k</a:t>
            </a:r>
            <a:r>
              <a:rPr lang="en-US" b="1" dirty="0" smtClean="0">
                <a:solidFill>
                  <a:srgbClr val="0070C0"/>
                </a:solidFill>
              </a:rPr>
              <a:t>. Example: </a:t>
            </a:r>
            <a:r>
              <a:rPr lang="en-US" b="1" dirty="0" smtClean="0">
                <a:solidFill>
                  <a:srgbClr val="C00000"/>
                </a:solidFill>
              </a:rPr>
              <a:t>kidney, liver and cardiac muscle.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Capillary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Diameter – 8 micron m,(7-9 micron m)equal to the size</a:t>
            </a:r>
            <a:r>
              <a:rPr lang="en-US" dirty="0" smtClean="0"/>
              <a:t> of an erythrocyte.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Wall has only one layer-the </a:t>
            </a:r>
            <a:r>
              <a:rPr lang="en-US" b="1" dirty="0" err="1" smtClean="0">
                <a:solidFill>
                  <a:srgbClr val="C00000"/>
                </a:solidFill>
              </a:rPr>
              <a:t>Intima</a:t>
            </a:r>
            <a:r>
              <a:rPr lang="en-US" b="1" dirty="0" smtClean="0">
                <a:solidFill>
                  <a:srgbClr val="C00000"/>
                </a:solidFill>
              </a:rPr>
              <a:t>-</a:t>
            </a:r>
            <a:r>
              <a:rPr lang="en-US" dirty="0" smtClean="0"/>
              <a:t>Consists of 1-3 </a:t>
            </a:r>
            <a:r>
              <a:rPr lang="en-US" dirty="0" err="1" smtClean="0"/>
              <a:t>circimferentially</a:t>
            </a:r>
            <a:r>
              <a:rPr lang="en-US" dirty="0" smtClean="0"/>
              <a:t>  arranged endothelial cells</a:t>
            </a:r>
          </a:p>
          <a:p>
            <a:r>
              <a:rPr lang="en-US" dirty="0" smtClean="0"/>
              <a:t>Underlying basal lamina</a:t>
            </a:r>
          </a:p>
          <a:p>
            <a:r>
              <a:rPr lang="en-US" dirty="0" smtClean="0"/>
              <a:t>Few randomly </a:t>
            </a:r>
            <a:r>
              <a:rPr lang="en-US" b="1" dirty="0" smtClean="0"/>
              <a:t>scattered </a:t>
            </a:r>
            <a:r>
              <a:rPr lang="en-US" b="1" dirty="0" err="1" smtClean="0"/>
              <a:t>Pericytes</a:t>
            </a:r>
            <a:r>
              <a:rPr lang="en-US" b="1" dirty="0" smtClean="0"/>
              <a:t>, branching </a:t>
            </a:r>
            <a:r>
              <a:rPr lang="en-US" b="1" dirty="0" err="1" smtClean="0"/>
              <a:t>perivascular</a:t>
            </a:r>
            <a:r>
              <a:rPr lang="en-US" b="1" dirty="0" smtClean="0"/>
              <a:t> cells.</a:t>
            </a:r>
          </a:p>
          <a:p>
            <a:r>
              <a:rPr lang="en-US" b="1" dirty="0" smtClean="0"/>
              <a:t>Lacks T Media </a:t>
            </a:r>
            <a:r>
              <a:rPr lang="en-US" dirty="0" smtClean="0"/>
              <a:t>and therefore no smooth muscle cells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</a:rPr>
              <a:t>Pericytes</a:t>
            </a:r>
            <a:r>
              <a:rPr lang="en-US" sz="4000" b="1" dirty="0" smtClean="0">
                <a:solidFill>
                  <a:srgbClr val="C00000"/>
                </a:solidFill>
              </a:rPr>
              <a:t> or Adventitial cells </a:t>
            </a:r>
            <a:r>
              <a:rPr lang="en-US" sz="4000" b="1" dirty="0" smtClean="0">
                <a:solidFill>
                  <a:srgbClr val="0070C0"/>
                </a:solidFill>
              </a:rPr>
              <a:t>contain contractile filaments in the cytoplasm and can transform into other cells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Types of Capillaries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267200" cy="49831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3600" b="1" i="1" dirty="0" smtClean="0">
                <a:solidFill>
                  <a:srgbClr val="0070C0"/>
                </a:solidFill>
              </a:rPr>
              <a:t>Continuous or Somatic </a:t>
            </a:r>
          </a:p>
          <a:p>
            <a:r>
              <a:rPr lang="en-US" sz="3600" b="1" dirty="0" smtClean="0"/>
              <a:t>Commonest type</a:t>
            </a:r>
          </a:p>
          <a:p>
            <a:r>
              <a:rPr lang="en-US" sz="3600" b="1" dirty="0" smtClean="0"/>
              <a:t>Present in connective tissue, muscle, brain, lung etc</a:t>
            </a:r>
          </a:p>
          <a:p>
            <a:r>
              <a:rPr lang="en-US" sz="3600" b="1" dirty="0" smtClean="0"/>
              <a:t>Endothelial cells form the continuous lining of the capillary.</a:t>
            </a:r>
          </a:p>
          <a:p>
            <a:r>
              <a:rPr lang="en-US" sz="3600" b="1" dirty="0" smtClean="0"/>
              <a:t>Tight junctions, </a:t>
            </a:r>
            <a:r>
              <a:rPr lang="en-US" sz="3600" b="1" dirty="0" err="1" smtClean="0"/>
              <a:t>desmosomes</a:t>
            </a:r>
            <a:r>
              <a:rPr lang="en-US" sz="3600" b="1" dirty="0" smtClean="0"/>
              <a:t> and gap junctions are seen.</a:t>
            </a:r>
            <a:endParaRPr lang="en-US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211763"/>
          </a:xfrm>
        </p:spPr>
        <p:txBody>
          <a:bodyPr>
            <a:normAutofit fontScale="77500" lnSpcReduction="20000"/>
          </a:bodyPr>
          <a:lstStyle/>
          <a:p>
            <a:endParaRPr lang="en-US" b="1" i="1" dirty="0" smtClean="0">
              <a:solidFill>
                <a:srgbClr val="0070C0"/>
              </a:solidFill>
            </a:endParaRPr>
          </a:p>
          <a:p>
            <a:r>
              <a:rPr lang="en-US" b="1" i="1" dirty="0" smtClean="0">
                <a:solidFill>
                  <a:srgbClr val="0070C0"/>
                </a:solidFill>
              </a:rPr>
              <a:t>Fenestrated or visceral</a:t>
            </a:r>
          </a:p>
          <a:p>
            <a:r>
              <a:rPr lang="en-US" b="1" dirty="0" smtClean="0"/>
              <a:t>Tiny pores(openings , fenestrations) are present in the cytoplasm of endothelial cells.</a:t>
            </a:r>
          </a:p>
          <a:p>
            <a:r>
              <a:rPr lang="en-US" b="1" dirty="0" smtClean="0"/>
              <a:t>Pores  are often closed by a thin diaphragm(thinner than the cell membranes)</a:t>
            </a:r>
          </a:p>
          <a:p>
            <a:r>
              <a:rPr lang="en-US" b="1" dirty="0" smtClean="0"/>
              <a:t>Pores are so designed for </a:t>
            </a:r>
            <a:r>
              <a:rPr lang="en-US" b="1" i="1" dirty="0" smtClean="0">
                <a:solidFill>
                  <a:srgbClr val="C00000"/>
                </a:solidFill>
              </a:rPr>
              <a:t>rapid exchange of molecules between blood and tissue(greater permeability) </a:t>
            </a:r>
          </a:p>
          <a:p>
            <a:r>
              <a:rPr lang="en-US" b="1" dirty="0" smtClean="0"/>
              <a:t>Examples: Kidney </a:t>
            </a:r>
            <a:r>
              <a:rPr lang="en-US" b="1" dirty="0" err="1" smtClean="0"/>
              <a:t>glomeruli</a:t>
            </a:r>
            <a:r>
              <a:rPr lang="en-US" b="1" dirty="0" smtClean="0"/>
              <a:t> intestinal </a:t>
            </a:r>
            <a:r>
              <a:rPr lang="en-US" b="1" dirty="0" err="1" smtClean="0"/>
              <a:t>villi</a:t>
            </a:r>
            <a:r>
              <a:rPr lang="en-US" b="1" dirty="0" smtClean="0"/>
              <a:t>, choroid plexus, endocrine glands etc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Types of Blood Vessels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Arteries:</a:t>
            </a:r>
            <a:r>
              <a:rPr lang="en-US" dirty="0" smtClean="0"/>
              <a:t> </a:t>
            </a:r>
            <a:r>
              <a:rPr lang="en-US" b="1" i="1" dirty="0" smtClean="0">
                <a:solidFill>
                  <a:srgbClr val="0070C0"/>
                </a:solidFill>
              </a:rPr>
              <a:t>Large or Elastic Artery</a:t>
            </a:r>
          </a:p>
          <a:p>
            <a:pPr lvl="4">
              <a:buNone/>
            </a:pP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sz="3200" b="1" i="1" dirty="0" smtClean="0">
                <a:solidFill>
                  <a:srgbClr val="0070C0"/>
                </a:solidFill>
              </a:rPr>
              <a:t>Medium sized or Muscular Arter</a:t>
            </a:r>
            <a:r>
              <a:rPr lang="en-US" sz="3200" b="1" dirty="0" smtClean="0">
                <a:solidFill>
                  <a:srgbClr val="0070C0"/>
                </a:solidFill>
              </a:rPr>
              <a:t>y</a:t>
            </a:r>
          </a:p>
          <a:p>
            <a:r>
              <a:rPr lang="en-US" b="1" dirty="0" smtClean="0"/>
              <a:t>Arterioles</a:t>
            </a:r>
          </a:p>
          <a:p>
            <a:r>
              <a:rPr lang="en-US" b="1" dirty="0" smtClean="0"/>
              <a:t>Capillaries</a:t>
            </a:r>
            <a:r>
              <a:rPr lang="en-US" dirty="0" smtClean="0"/>
              <a:t>: </a:t>
            </a:r>
            <a:r>
              <a:rPr lang="en-US" b="1" i="1" dirty="0" smtClean="0">
                <a:solidFill>
                  <a:srgbClr val="0070C0"/>
                </a:solidFill>
              </a:rPr>
              <a:t>Continuous capillary</a:t>
            </a:r>
          </a:p>
          <a:p>
            <a:pPr lvl="5">
              <a:buNone/>
            </a:pPr>
            <a:r>
              <a:rPr lang="en-US" sz="3200" b="1" i="1" dirty="0" smtClean="0">
                <a:solidFill>
                  <a:srgbClr val="0070C0"/>
                </a:solidFill>
              </a:rPr>
              <a:t>Fenestrated capillary</a:t>
            </a:r>
          </a:p>
          <a:p>
            <a:pPr lvl="5">
              <a:buNone/>
            </a:pPr>
            <a:r>
              <a:rPr lang="en-US" sz="3200" b="1" i="1" dirty="0" smtClean="0">
                <a:solidFill>
                  <a:srgbClr val="0070C0"/>
                </a:solidFill>
              </a:rPr>
              <a:t>Sinusoidal capillary</a:t>
            </a:r>
          </a:p>
          <a:p>
            <a:r>
              <a:rPr lang="en-US" b="1" dirty="0" err="1" smtClean="0"/>
              <a:t>Venules</a:t>
            </a:r>
            <a:endParaRPr lang="en-US" b="1" dirty="0" smtClean="0"/>
          </a:p>
          <a:p>
            <a:r>
              <a:rPr lang="en-US" b="1" dirty="0" smtClean="0"/>
              <a:t>Veins:</a:t>
            </a:r>
            <a:r>
              <a:rPr lang="en-US" dirty="0" smtClean="0"/>
              <a:t> </a:t>
            </a:r>
            <a:r>
              <a:rPr lang="en-US" b="1" i="1" dirty="0" smtClean="0">
                <a:solidFill>
                  <a:srgbClr val="0070C0"/>
                </a:solidFill>
              </a:rPr>
              <a:t>Medium sized Vein</a:t>
            </a:r>
          </a:p>
          <a:p>
            <a:pPr lvl="3">
              <a:buNone/>
            </a:pPr>
            <a:r>
              <a:rPr lang="en-US" sz="3200" b="1" i="1" dirty="0" smtClean="0">
                <a:solidFill>
                  <a:srgbClr val="0070C0"/>
                </a:solidFill>
              </a:rPr>
              <a:t>Large Vein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Sinusoidal capillary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199"/>
          </a:xfrm>
        </p:spPr>
        <p:txBody>
          <a:bodyPr>
            <a:noAutofit/>
          </a:bodyPr>
          <a:lstStyle/>
          <a:p>
            <a:r>
              <a:rPr lang="en-US" sz="2300" dirty="0" smtClean="0"/>
              <a:t>Also </a:t>
            </a:r>
            <a:r>
              <a:rPr lang="en-US" sz="2300" b="1" i="1" dirty="0" smtClean="0">
                <a:solidFill>
                  <a:srgbClr val="0070C0"/>
                </a:solidFill>
              </a:rPr>
              <a:t>called Discontinuous capillaries </a:t>
            </a:r>
            <a:r>
              <a:rPr lang="en-US" sz="2300" dirty="0" smtClean="0"/>
              <a:t>because basal lamina is not </a:t>
            </a:r>
            <a:r>
              <a:rPr lang="en-US" sz="2300" b="1" dirty="0" smtClean="0">
                <a:solidFill>
                  <a:srgbClr val="C00000"/>
                </a:solidFill>
              </a:rPr>
              <a:t>continuous(Lumen is lined by discontinuous endothelium)</a:t>
            </a:r>
          </a:p>
          <a:p>
            <a:r>
              <a:rPr lang="en-US" sz="2300" dirty="0" smtClean="0"/>
              <a:t>Thin walled, irregular and tortuous </a:t>
            </a:r>
          </a:p>
          <a:p>
            <a:r>
              <a:rPr lang="en-US" sz="2300" b="1" dirty="0" smtClean="0"/>
              <a:t>Have</a:t>
            </a:r>
            <a:r>
              <a:rPr lang="en-US" sz="2300" dirty="0" smtClean="0"/>
              <a:t> </a:t>
            </a:r>
            <a:r>
              <a:rPr lang="en-US" sz="2300" b="1" dirty="0" smtClean="0"/>
              <a:t>much wider irregular lumen (30-40 micron m) which slow down the flow of blood.</a:t>
            </a:r>
          </a:p>
          <a:p>
            <a:r>
              <a:rPr lang="en-US" sz="2300" dirty="0" smtClean="0"/>
              <a:t>Wide gaps are present between the individual endothelial cells</a:t>
            </a:r>
          </a:p>
          <a:p>
            <a:r>
              <a:rPr lang="en-US" sz="2300" dirty="0" smtClean="0"/>
              <a:t>These two facts permit passage of blood cells and macromolecules.</a:t>
            </a:r>
          </a:p>
          <a:p>
            <a:r>
              <a:rPr lang="en-US" sz="2300" b="1" dirty="0" smtClean="0">
                <a:solidFill>
                  <a:srgbClr val="C00000"/>
                </a:solidFill>
              </a:rPr>
              <a:t>Found in liver and </a:t>
            </a:r>
            <a:r>
              <a:rPr lang="en-US" sz="2300" b="1" dirty="0" err="1" smtClean="0">
                <a:solidFill>
                  <a:srgbClr val="C00000"/>
                </a:solidFill>
              </a:rPr>
              <a:t>haemopoietic</a:t>
            </a:r>
            <a:r>
              <a:rPr lang="en-US" sz="2300" b="1" dirty="0" smtClean="0">
                <a:solidFill>
                  <a:srgbClr val="C00000"/>
                </a:solidFill>
              </a:rPr>
              <a:t> organs like red bone marrow and spleen.</a:t>
            </a:r>
          </a:p>
          <a:p>
            <a:r>
              <a:rPr lang="en-US" sz="2300" dirty="0" err="1" smtClean="0"/>
              <a:t>Phagocytic</a:t>
            </a:r>
            <a:r>
              <a:rPr lang="en-US" sz="2300" dirty="0" smtClean="0"/>
              <a:t> cells may be seen in its wall(e.g. </a:t>
            </a:r>
            <a:r>
              <a:rPr lang="en-US" sz="2300" dirty="0" err="1" smtClean="0"/>
              <a:t>kuffer</a:t>
            </a:r>
            <a:r>
              <a:rPr lang="en-US" sz="2300" dirty="0" smtClean="0"/>
              <a:t> cells in liver)</a:t>
            </a:r>
          </a:p>
          <a:p>
            <a:endParaRPr lang="en-US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Capillaries with RBCs( Longitudinal Plane)</a:t>
            </a:r>
            <a:endParaRPr lang="en-US" dirty="0"/>
          </a:p>
        </p:txBody>
      </p:sp>
      <p:pic>
        <p:nvPicPr>
          <p:cNvPr id="52226" name="Picture 2" descr="http://www.histol.chuvashia.com/images/cvs/capill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8242568" cy="5165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Functions of Capillary Endothelium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>
            <a:normAutofit fontScale="70000" lnSpcReduction="20000"/>
          </a:bodyPr>
          <a:lstStyle/>
          <a:p>
            <a:r>
              <a:rPr lang="en-US" b="1" i="1" u="sng" dirty="0" smtClean="0">
                <a:solidFill>
                  <a:srgbClr val="0070C0"/>
                </a:solidFill>
              </a:rPr>
              <a:t>Permeability</a:t>
            </a:r>
            <a:r>
              <a:rPr lang="en-US" dirty="0" smtClean="0"/>
              <a:t>: </a:t>
            </a:r>
          </a:p>
          <a:p>
            <a:r>
              <a:rPr lang="en-US" b="1" dirty="0" smtClean="0"/>
              <a:t>Allows exchange of water, CO2 and metabolites between blood and tissue</a:t>
            </a:r>
          </a:p>
          <a:p>
            <a:r>
              <a:rPr lang="en-US" b="1" dirty="0" smtClean="0"/>
              <a:t>.Allows migration of leucocytes from blood to tissue (</a:t>
            </a:r>
            <a:r>
              <a:rPr lang="en-US" b="1" dirty="0" err="1" smtClean="0"/>
              <a:t>diapedesis</a:t>
            </a:r>
            <a:r>
              <a:rPr lang="en-US" b="1" dirty="0" smtClean="0"/>
              <a:t>) which is increased during inflammation. </a:t>
            </a:r>
          </a:p>
          <a:p>
            <a:r>
              <a:rPr lang="en-US" b="1" dirty="0" smtClean="0"/>
              <a:t>Forms Blood brain Barrier-the tight junctions between the endothelial cells</a:t>
            </a:r>
          </a:p>
          <a:p>
            <a:r>
              <a:rPr lang="en-US" b="1" i="1" u="sng" dirty="0" smtClean="0">
                <a:solidFill>
                  <a:srgbClr val="0070C0"/>
                </a:solidFill>
              </a:rPr>
              <a:t>Metabolic function: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b="1" dirty="0" smtClean="0"/>
              <a:t>Activates- </a:t>
            </a:r>
            <a:r>
              <a:rPr lang="en-US" b="1" dirty="0" err="1" smtClean="0"/>
              <a:t>angiotensin</a:t>
            </a:r>
            <a:r>
              <a:rPr lang="en-US" b="1" dirty="0" smtClean="0"/>
              <a:t> I to </a:t>
            </a:r>
            <a:r>
              <a:rPr lang="en-US" b="1" dirty="0" err="1" smtClean="0"/>
              <a:t>angiotensin</a:t>
            </a:r>
            <a:r>
              <a:rPr lang="en-US" b="1" dirty="0" smtClean="0"/>
              <a:t> II</a:t>
            </a:r>
          </a:p>
          <a:p>
            <a:pPr>
              <a:buNone/>
            </a:pPr>
            <a:r>
              <a:rPr lang="en-US" b="1" dirty="0" smtClean="0"/>
              <a:t>	Inactivates </a:t>
            </a:r>
            <a:r>
              <a:rPr lang="en-US" b="1" dirty="0" err="1" smtClean="0"/>
              <a:t>bradikinin,serotonin.prostaglandin.norepinephrin</a:t>
            </a:r>
            <a:r>
              <a:rPr lang="en-US" b="1" dirty="0" smtClean="0"/>
              <a:t> and thrombin into inert compounds</a:t>
            </a:r>
          </a:p>
          <a:p>
            <a:pPr>
              <a:buNone/>
            </a:pPr>
            <a:r>
              <a:rPr lang="en-US" b="1" dirty="0" smtClean="0"/>
              <a:t>	Breaks down lipoproteins into triglycerides and cholesterol</a:t>
            </a:r>
            <a:r>
              <a:rPr lang="en-US" dirty="0" smtClean="0"/>
              <a:t>.</a:t>
            </a:r>
          </a:p>
          <a:p>
            <a:r>
              <a:rPr lang="en-US" b="1" i="1" dirty="0" err="1" smtClean="0">
                <a:solidFill>
                  <a:srgbClr val="0070C0"/>
                </a:solidFill>
              </a:rPr>
              <a:t>Nonthrombogenic</a:t>
            </a:r>
            <a:r>
              <a:rPr lang="en-US" b="1" i="1" dirty="0" smtClean="0">
                <a:solidFill>
                  <a:srgbClr val="0070C0"/>
                </a:solidFill>
              </a:rPr>
              <a:t> Function</a:t>
            </a:r>
            <a:r>
              <a:rPr lang="en-US" dirty="0" smtClean="0"/>
              <a:t>: </a:t>
            </a:r>
          </a:p>
          <a:p>
            <a:r>
              <a:rPr lang="en-US" b="1" dirty="0" smtClean="0"/>
              <a:t>Platelets normally do not adhere to an intact endothelium because </a:t>
            </a:r>
            <a:r>
              <a:rPr lang="en-US" b="1" dirty="0" err="1" smtClean="0"/>
              <a:t>Prostacyclin</a:t>
            </a:r>
            <a:r>
              <a:rPr lang="en-US" b="1" dirty="0" smtClean="0"/>
              <a:t>  is released by endothelium which is a powerful inhibitor of platelet aggregation  and thus prevents clot formation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of Histological features of Capillary and Arteries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3424" t="47310" r="3764" b="24935"/>
          <a:stretch>
            <a:fillRect/>
          </a:stretch>
        </p:blipFill>
        <p:spPr bwMode="auto">
          <a:xfrm>
            <a:off x="228600" y="1828800"/>
            <a:ext cx="8432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 Power of Small Artery and arteriole</a:t>
            </a:r>
            <a:endParaRPr lang="en-US" dirty="0"/>
          </a:p>
        </p:txBody>
      </p:sp>
      <p:pic>
        <p:nvPicPr>
          <p:cNvPr id="26626" name="Picture 2" descr="http://courseweb.edteched.uottawa.ca/medicine-histology/English/Cardiovascular/Lg_Images/fig16vasavasve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447800"/>
            <a:ext cx="6553200" cy="49513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Venous System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Veins are thin walled</a:t>
            </a:r>
          </a:p>
          <a:p>
            <a:r>
              <a:rPr lang="en-US" b="1" dirty="0" smtClean="0"/>
              <a:t>Carry blood from capillaries to heart</a:t>
            </a:r>
          </a:p>
          <a:p>
            <a:r>
              <a:rPr lang="en-US" b="1" dirty="0" smtClean="0"/>
              <a:t>Large veins are formed by the union of smaller vein like tributary of a river.</a:t>
            </a:r>
          </a:p>
          <a:p>
            <a:r>
              <a:rPr lang="en-US" b="1" dirty="0" smtClean="0"/>
              <a:t>Often provided with valves</a:t>
            </a:r>
          </a:p>
          <a:p>
            <a:r>
              <a:rPr lang="en-US" b="1" dirty="0" smtClean="0"/>
              <a:t>Valves serve to prevent reflux of blood.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Features of venous system to distinguish them from arteries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The ratio of wall thickness to lumen diameter is less </a:t>
            </a:r>
          </a:p>
          <a:p>
            <a:r>
              <a:rPr lang="en-US" sz="2000" b="1" dirty="0" smtClean="0"/>
              <a:t>Media is thin and poorly developed </a:t>
            </a:r>
            <a:r>
              <a:rPr lang="en-US" sz="2000" b="1" dirty="0" smtClean="0">
                <a:solidFill>
                  <a:srgbClr val="FF0000"/>
                </a:solidFill>
              </a:rPr>
              <a:t>(</a:t>
            </a:r>
            <a:r>
              <a:rPr lang="en-US" sz="2000" b="1" dirty="0" err="1" smtClean="0">
                <a:solidFill>
                  <a:srgbClr val="FF0000"/>
                </a:solidFill>
              </a:rPr>
              <a:t>Intima</a:t>
            </a:r>
            <a:r>
              <a:rPr lang="en-US" sz="2000" b="1" dirty="0" smtClean="0">
                <a:solidFill>
                  <a:srgbClr val="FF0000"/>
                </a:solidFill>
              </a:rPr>
              <a:t> and adventitia are more prominent)</a:t>
            </a:r>
          </a:p>
          <a:p>
            <a:r>
              <a:rPr lang="en-US" sz="2000" b="1" dirty="0" smtClean="0"/>
              <a:t>Internal and external elastic lamina are difficult to distinguish</a:t>
            </a:r>
            <a:endParaRPr lang="en-US" sz="2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An artery will always have a larger wall-thickness-to-lumen ratio than a vein of corresponding size.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courseweb.edteched.uottawa.ca/medicine-histology/English/Cardiovascular/Lg_Images/fig21nerveve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233333"/>
            <a:ext cx="3473823" cy="2624667"/>
          </a:xfrm>
          <a:prstGeom prst="rect">
            <a:avLst/>
          </a:prstGeom>
          <a:noFill/>
        </p:spPr>
      </p:pic>
      <p:pic>
        <p:nvPicPr>
          <p:cNvPr id="6" name="Picture 2" descr="http://wahoo.nsm.umass.edu/histology/sites/wahoo.nsm.umass.edu.histology/files/imagecache/full/muscularartery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962400"/>
            <a:ext cx="32512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Types of Veins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Large sized Veins</a:t>
            </a:r>
          </a:p>
          <a:p>
            <a:r>
              <a:rPr lang="en-US" dirty="0" smtClean="0"/>
              <a:t>Medium sized veins</a:t>
            </a:r>
          </a:p>
          <a:p>
            <a:r>
              <a:rPr lang="en-US" dirty="0" err="1" smtClean="0"/>
              <a:t>Venules</a:t>
            </a:r>
            <a:endParaRPr lang="en-US" dirty="0" smtClean="0"/>
          </a:p>
          <a:p>
            <a:r>
              <a:rPr lang="en-US" b="1" i="1" dirty="0" smtClean="0">
                <a:solidFill>
                  <a:srgbClr val="FF0000"/>
                </a:solidFill>
              </a:rPr>
              <a:t>A clear distinction between T </a:t>
            </a:r>
            <a:r>
              <a:rPr lang="en-US" b="1" i="1" dirty="0" err="1" smtClean="0">
                <a:solidFill>
                  <a:srgbClr val="FF0000"/>
                </a:solidFill>
              </a:rPr>
              <a:t>intima</a:t>
            </a:r>
            <a:r>
              <a:rPr lang="en-US" b="1" i="1" dirty="0" smtClean="0">
                <a:solidFill>
                  <a:srgbClr val="FF0000"/>
                </a:solidFill>
              </a:rPr>
              <a:t>, media and adventitia cannot be made </a:t>
            </a:r>
            <a:r>
              <a:rPr lang="en-US" b="1" i="1" dirty="0" err="1" smtClean="0">
                <a:solidFill>
                  <a:srgbClr val="FF0000"/>
                </a:solidFill>
              </a:rPr>
              <a:t>outin</a:t>
            </a:r>
            <a:r>
              <a:rPr lang="en-US" b="1" i="1" dirty="0" smtClean="0">
                <a:solidFill>
                  <a:srgbClr val="FF0000"/>
                </a:solidFill>
              </a:rPr>
              <a:t> small veins as all the layers consist predominantly of fibrous </a:t>
            </a:r>
            <a:r>
              <a:rPr lang="en-US" dirty="0" smtClean="0">
                <a:solidFill>
                  <a:srgbClr val="FF0000"/>
                </a:solidFill>
              </a:rPr>
              <a:t>tissue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Same 3 layered </a:t>
            </a:r>
            <a:r>
              <a:rPr lang="en-US" dirty="0" err="1" smtClean="0"/>
              <a:t>organisation</a:t>
            </a:r>
            <a:r>
              <a:rPr lang="en-US" dirty="0" smtClean="0"/>
              <a:t> as arterial system.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T </a:t>
            </a:r>
            <a:r>
              <a:rPr lang="en-US" b="1" dirty="0" err="1" smtClean="0">
                <a:solidFill>
                  <a:srgbClr val="0070C0"/>
                </a:solidFill>
              </a:rPr>
              <a:t>intima</a:t>
            </a:r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T media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T adventitia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Histological features of Large vein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	Examples: SVC and IVC</a:t>
            </a:r>
          </a:p>
          <a:p>
            <a:r>
              <a:rPr lang="en-US" dirty="0" smtClean="0"/>
              <a:t>T </a:t>
            </a:r>
            <a:r>
              <a:rPr lang="en-US" dirty="0" err="1" smtClean="0"/>
              <a:t>intima</a:t>
            </a:r>
            <a:r>
              <a:rPr lang="en-US" dirty="0" smtClean="0"/>
              <a:t>: well developed, endothelium and </a:t>
            </a:r>
            <a:r>
              <a:rPr lang="en-US" dirty="0" err="1" smtClean="0"/>
              <a:t>subendothelial</a:t>
            </a:r>
            <a:r>
              <a:rPr lang="en-US" dirty="0" smtClean="0"/>
              <a:t> C T +</a:t>
            </a:r>
          </a:p>
          <a:p>
            <a:r>
              <a:rPr lang="en-US" dirty="0" smtClean="0"/>
              <a:t>T media: thin or –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T adventitia: well developed, thickest coat, many longitudinal bundles of smooth muscle fibers are embedded in C T.</a:t>
            </a:r>
          </a:p>
          <a:p>
            <a:r>
              <a:rPr lang="en-US" dirty="0" smtClean="0"/>
              <a:t>Longitudinal bundles facilitate </a:t>
            </a:r>
            <a:r>
              <a:rPr lang="en-US" b="1" i="1" dirty="0" smtClean="0"/>
              <a:t>shortening and elongation of the vena cava </a:t>
            </a:r>
            <a:r>
              <a:rPr lang="en-US" dirty="0" smtClean="0"/>
              <a:t>with respiration.</a:t>
            </a:r>
            <a:endParaRPr lang="en-US" dirty="0"/>
          </a:p>
        </p:txBody>
      </p:sp>
      <p:pic>
        <p:nvPicPr>
          <p:cNvPr id="7" name="Picture 2" descr="http://courseweb.edteched.uottawa.ca/medicine-histology/English/Cardiovascular/Lg_Images/fig18wallbigvei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7496" y="2057400"/>
            <a:ext cx="4538382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Power View of Large Vein</a:t>
            </a:r>
            <a:endParaRPr lang="en-US" dirty="0"/>
          </a:p>
        </p:txBody>
      </p:sp>
      <p:pic>
        <p:nvPicPr>
          <p:cNvPr id="32770" name="Picture 2" descr="http://courseweb.edteched.uottawa.ca/medicine-histology/English/Cardiovascular/Lg_Images/fig17lmbigve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100667"/>
            <a:ext cx="7620000" cy="5757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Structure of Blood Vessels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	All blood vessels except capillaries have 3 basic Tunics or Coats </a:t>
            </a:r>
            <a:r>
              <a:rPr lang="en-US" dirty="0" smtClean="0"/>
              <a:t>concentrically </a:t>
            </a:r>
            <a:r>
              <a:rPr lang="en-US" dirty="0" err="1" smtClean="0"/>
              <a:t>arrranged</a:t>
            </a:r>
            <a:endParaRPr lang="en-US" dirty="0" smtClean="0"/>
          </a:p>
          <a:p>
            <a:r>
              <a:rPr lang="en-US" b="1" dirty="0" smtClean="0">
                <a:solidFill>
                  <a:srgbClr val="0070C0"/>
                </a:solidFill>
              </a:rPr>
              <a:t>Tunica </a:t>
            </a:r>
            <a:r>
              <a:rPr lang="en-US" b="1" dirty="0" err="1" smtClean="0">
                <a:solidFill>
                  <a:srgbClr val="0070C0"/>
                </a:solidFill>
              </a:rPr>
              <a:t>Intima</a:t>
            </a:r>
            <a:endParaRPr lang="en-US" dirty="0" smtClean="0"/>
          </a:p>
          <a:p>
            <a:r>
              <a:rPr lang="en-US" b="1" dirty="0" smtClean="0">
                <a:solidFill>
                  <a:srgbClr val="0070C0"/>
                </a:solidFill>
              </a:rPr>
              <a:t>Tunica Media</a:t>
            </a:r>
            <a:r>
              <a:rPr lang="en-US" dirty="0" smtClean="0">
                <a:solidFill>
                  <a:srgbClr val="0070C0"/>
                </a:solidFill>
              </a:rPr>
              <a:t>:</a:t>
            </a:r>
            <a:endParaRPr lang="en-US" dirty="0" smtClean="0"/>
          </a:p>
          <a:p>
            <a:r>
              <a:rPr lang="en-US" b="1" dirty="0" smtClean="0">
                <a:solidFill>
                  <a:srgbClr val="0070C0"/>
                </a:solidFill>
              </a:rPr>
              <a:t>Tunica Adventitia 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Picture 2" descr="http://medquarterly.com/mq88/MQIMAGES/Notes/Cardiology/HistologyVessels_html_21f4f4a.jpg"/>
          <p:cNvPicPr>
            <a:picLocks noChangeAspect="1" noChangeArrowheads="1"/>
          </p:cNvPicPr>
          <p:nvPr/>
        </p:nvPicPr>
        <p:blipFill>
          <a:blip r:embed="rId2" cstate="print"/>
          <a:srcRect r="3351"/>
          <a:stretch>
            <a:fillRect/>
          </a:stretch>
        </p:blipFill>
        <p:spPr bwMode="auto">
          <a:xfrm>
            <a:off x="4455110" y="2286000"/>
            <a:ext cx="4688889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Power View of Large Vein</a:t>
            </a:r>
            <a:endParaRPr lang="en-US" dirty="0"/>
          </a:p>
        </p:txBody>
      </p:sp>
      <p:pic>
        <p:nvPicPr>
          <p:cNvPr id="31746" name="Picture 2" descr="http://courseweb.edteched.uottawa.ca/medicine-histology/English/Cardiovascular/Lg_Images/fig18wallbigve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5218" y="1447800"/>
            <a:ext cx="7052982" cy="5328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Medium sized Vein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 </a:t>
            </a:r>
            <a:r>
              <a:rPr lang="en-US" b="1" dirty="0" err="1" smtClean="0">
                <a:solidFill>
                  <a:srgbClr val="C00000"/>
                </a:solidFill>
              </a:rPr>
              <a:t>intima</a:t>
            </a:r>
            <a:r>
              <a:rPr lang="en-US" dirty="0" smtClean="0"/>
              <a:t>: endothelium &amp; thin layer of </a:t>
            </a:r>
            <a:r>
              <a:rPr lang="en-US" dirty="0" err="1" smtClean="0"/>
              <a:t>subendothelium</a:t>
            </a:r>
            <a:endParaRPr lang="en-US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T media</a:t>
            </a:r>
            <a:r>
              <a:rPr lang="en-US" dirty="0" smtClean="0"/>
              <a:t>: Few circularly arranged smooth muscle fibers embedded in C T having predominantly collagen fibers, less elastic fibers.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T </a:t>
            </a:r>
            <a:r>
              <a:rPr lang="en-US" b="1" dirty="0" err="1" smtClean="0">
                <a:solidFill>
                  <a:srgbClr val="C00000"/>
                </a:solidFill>
              </a:rPr>
              <a:t>adventitia</a:t>
            </a:r>
            <a:r>
              <a:rPr lang="en-US" dirty="0" err="1" smtClean="0"/>
              <a:t>:loose</a:t>
            </a:r>
            <a:r>
              <a:rPr lang="en-US" dirty="0" smtClean="0"/>
              <a:t> </a:t>
            </a:r>
            <a:r>
              <a:rPr lang="en-US" dirty="0" err="1" smtClean="0"/>
              <a:t>fibroelastic</a:t>
            </a:r>
            <a:r>
              <a:rPr lang="en-US" dirty="0" smtClean="0"/>
              <a:t> C T with </a:t>
            </a:r>
            <a:r>
              <a:rPr lang="en-US" dirty="0" err="1" smtClean="0"/>
              <a:t>vasa</a:t>
            </a:r>
            <a:r>
              <a:rPr lang="en-US" dirty="0" smtClean="0"/>
              <a:t> </a:t>
            </a:r>
            <a:r>
              <a:rPr lang="en-US" dirty="0" err="1" smtClean="0"/>
              <a:t>vasorum</a:t>
            </a:r>
            <a:r>
              <a:rPr lang="en-US" dirty="0" smtClean="0"/>
              <a:t> and nerve </a:t>
            </a:r>
            <a:r>
              <a:rPr lang="en-US" dirty="0" err="1" smtClean="0"/>
              <a:t>fibres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2" descr="http://courseweb.edteched.uottawa.ca/medicine-histology/English/Cardiovascular/Lg_Images/fig19mmvalv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79915"/>
            <a:ext cx="4572000" cy="345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Power View of Medium Vein</a:t>
            </a:r>
            <a:endParaRPr lang="en-US" dirty="0"/>
          </a:p>
        </p:txBody>
      </p:sp>
      <p:pic>
        <p:nvPicPr>
          <p:cNvPr id="30722" name="Picture 2" descr="http://courseweb.edteched.uottawa.ca/medicine-histology/English/Cardiovascular/Lg_Images/fig21nerveve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828800"/>
            <a:ext cx="6096000" cy="46058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Differences between Medium sized Vein and a medium sized artery</a:t>
            </a:r>
            <a:endParaRPr lang="en-US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Medium sized vein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collapsed </a:t>
            </a:r>
            <a:r>
              <a:rPr lang="en-US" b="1" dirty="0" smtClean="0"/>
              <a:t>larger lumen</a:t>
            </a:r>
          </a:p>
          <a:p>
            <a:r>
              <a:rPr lang="en-US" b="1" dirty="0" smtClean="0"/>
              <a:t>Thin wall</a:t>
            </a:r>
          </a:p>
          <a:p>
            <a:r>
              <a:rPr lang="en-US" b="1" dirty="0" smtClean="0"/>
              <a:t>No IEL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T media has large quantity of collagen (</a:t>
            </a:r>
            <a:r>
              <a:rPr lang="en-US" dirty="0" smtClean="0"/>
              <a:t>few smooth muscles and less elastic fibers) </a:t>
            </a:r>
            <a:r>
              <a:rPr lang="en-US" b="1" dirty="0" smtClean="0">
                <a:solidFill>
                  <a:srgbClr val="C00000"/>
                </a:solidFill>
              </a:rPr>
              <a:t>that is the reason veins are easily compressed</a:t>
            </a:r>
            <a:r>
              <a:rPr lang="en-US" dirty="0" smtClean="0"/>
              <a:t>.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T adventitia is thicker than T media in large veins</a:t>
            </a:r>
          </a:p>
          <a:p>
            <a:r>
              <a:rPr lang="en-US" b="1" dirty="0" smtClean="0"/>
              <a:t>Presence of valves to prevent back flow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Medium sized artery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endParaRPr lang="en-US" b="1" dirty="0" smtClean="0"/>
          </a:p>
          <a:p>
            <a:r>
              <a:rPr lang="en-US" b="1" dirty="0" smtClean="0"/>
              <a:t>Thick wall</a:t>
            </a:r>
          </a:p>
          <a:p>
            <a:r>
              <a:rPr lang="en-US" b="1" dirty="0" smtClean="0"/>
              <a:t>Arteries retain their patency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Internal Elastic Lamina is present only in arteries</a:t>
            </a:r>
            <a:endParaRPr lang="en-US" b="1" dirty="0" smtClean="0"/>
          </a:p>
          <a:p>
            <a:r>
              <a:rPr lang="en-US" b="1" dirty="0" smtClean="0">
                <a:solidFill>
                  <a:srgbClr val="0070C0"/>
                </a:solidFill>
              </a:rPr>
              <a:t>T media is thicker than adventitia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Artery and Vein</a:t>
            </a:r>
            <a:endParaRPr lang="en-US" b="1" dirty="0"/>
          </a:p>
        </p:txBody>
      </p:sp>
      <p:pic>
        <p:nvPicPr>
          <p:cNvPr id="44034" name="Picture 2" descr="http://humansanatomy.org/wp-content/uploads/Blood-Vessels-stru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4762500" cy="4933950"/>
          </a:xfrm>
          <a:prstGeom prst="rect">
            <a:avLst/>
          </a:prstGeom>
          <a:noFill/>
        </p:spPr>
      </p:pic>
      <p:pic>
        <p:nvPicPr>
          <p:cNvPr id="44036" name="Picture 4" descr="http://humansanatomy.org/wp-content/uploads/Blood-Vessels-structur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76400"/>
            <a:ext cx="3897994" cy="4810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Venules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Receive blood from capillaries</a:t>
            </a:r>
          </a:p>
          <a:p>
            <a:r>
              <a:rPr lang="en-US" b="1" dirty="0" smtClean="0"/>
              <a:t>Have a larger diameter than arterioles(0.5-1 mm)</a:t>
            </a:r>
          </a:p>
          <a:p>
            <a:r>
              <a:rPr lang="en-US" b="1" dirty="0" smtClean="0"/>
              <a:t>Small </a:t>
            </a:r>
            <a:r>
              <a:rPr lang="en-US" b="1" dirty="0" err="1" smtClean="0"/>
              <a:t>venules</a:t>
            </a:r>
            <a:r>
              <a:rPr lang="en-US" b="1" dirty="0" smtClean="0"/>
              <a:t>(post capillary </a:t>
            </a:r>
            <a:r>
              <a:rPr lang="en-US" b="1" dirty="0" err="1" smtClean="0"/>
              <a:t>venules</a:t>
            </a:r>
            <a:r>
              <a:rPr lang="en-US" b="1" dirty="0" smtClean="0"/>
              <a:t>) take part in exchange of metabolites between blood and tissue </a:t>
            </a:r>
          </a:p>
          <a:p>
            <a:r>
              <a:rPr lang="en-US" b="1" dirty="0" smtClean="0"/>
              <a:t>Also permit leucocytes migration as do capillaries.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Venules</a:t>
            </a:r>
            <a:r>
              <a:rPr lang="en-US" b="1" dirty="0" smtClean="0">
                <a:solidFill>
                  <a:srgbClr val="C00000"/>
                </a:solidFill>
              </a:rPr>
              <a:t> are sensitive to inflammatory agents resulting in leakage of fluids and defensive cells.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The post capillary </a:t>
            </a:r>
            <a:r>
              <a:rPr lang="en-US" b="1" dirty="0" err="1" smtClean="0">
                <a:solidFill>
                  <a:srgbClr val="C00000"/>
                </a:solidFill>
              </a:rPr>
              <a:t>venules</a:t>
            </a:r>
            <a:r>
              <a:rPr lang="en-US" b="1" dirty="0" smtClean="0">
                <a:solidFill>
                  <a:srgbClr val="C00000"/>
                </a:solidFill>
              </a:rPr>
              <a:t> in mucosa associated lymphoid tissue(MALT) are lined by tall </a:t>
            </a:r>
            <a:r>
              <a:rPr lang="en-US" b="1" dirty="0" err="1" smtClean="0">
                <a:solidFill>
                  <a:srgbClr val="C00000"/>
                </a:solidFill>
              </a:rPr>
              <a:t>cuboidal</a:t>
            </a:r>
            <a:r>
              <a:rPr lang="en-US" b="1" dirty="0" smtClean="0">
                <a:solidFill>
                  <a:srgbClr val="C00000"/>
                </a:solidFill>
              </a:rPr>
              <a:t> endothelial cells and are called high endothelial </a:t>
            </a:r>
            <a:r>
              <a:rPr lang="en-US" b="1" dirty="0" err="1" smtClean="0">
                <a:solidFill>
                  <a:srgbClr val="C00000"/>
                </a:solidFill>
              </a:rPr>
              <a:t>venules</a:t>
            </a:r>
            <a:r>
              <a:rPr lang="en-US" b="1" dirty="0" smtClean="0">
                <a:solidFill>
                  <a:srgbClr val="C00000"/>
                </a:solidFill>
              </a:rPr>
              <a:t>(HEV)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Three layers of </a:t>
            </a:r>
            <a:r>
              <a:rPr lang="en-US" b="1" dirty="0" err="1" smtClean="0"/>
              <a:t>Venules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Wall is thin</a:t>
            </a:r>
          </a:p>
          <a:p>
            <a:r>
              <a:rPr lang="en-US" b="1" dirty="0" smtClean="0"/>
              <a:t>Large collapsed lumen</a:t>
            </a:r>
          </a:p>
          <a:p>
            <a:r>
              <a:rPr lang="en-US" b="1" dirty="0" smtClean="0"/>
              <a:t>T </a:t>
            </a:r>
            <a:r>
              <a:rPr lang="en-US" b="1" dirty="0" err="1" smtClean="0"/>
              <a:t>intima</a:t>
            </a:r>
            <a:r>
              <a:rPr lang="en-US" b="1" dirty="0" smtClean="0"/>
              <a:t>: endothelium</a:t>
            </a:r>
          </a:p>
          <a:p>
            <a:r>
              <a:rPr lang="en-US" b="1" dirty="0" smtClean="0"/>
              <a:t>T media: 1-2 layers of smooth muscle fibers.</a:t>
            </a:r>
          </a:p>
          <a:p>
            <a:r>
              <a:rPr lang="en-US" b="1" dirty="0" smtClean="0"/>
              <a:t>T adventitia: thick and composed of connective tissue rich in collagen </a:t>
            </a:r>
            <a:r>
              <a:rPr lang="en-US" b="1" dirty="0" err="1" smtClean="0"/>
              <a:t>fibres</a:t>
            </a:r>
            <a:r>
              <a:rPr lang="en-US" b="1" dirty="0" smtClean="0"/>
              <a:t>.</a:t>
            </a:r>
            <a:endParaRPr lang="en-US" b="1" dirty="0"/>
          </a:p>
        </p:txBody>
      </p:sp>
      <p:pic>
        <p:nvPicPr>
          <p:cNvPr id="5" name="Picture 2" descr="http://www.siumed.edu/~dking2/intro/images/IN032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1402" y="1600200"/>
            <a:ext cx="4752598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Cross section of a </a:t>
            </a:r>
            <a:r>
              <a:rPr lang="en-US" dirty="0" err="1" smtClean="0"/>
              <a:t>venule</a:t>
            </a:r>
            <a:r>
              <a:rPr lang="en-US" dirty="0" smtClean="0"/>
              <a:t> and arteriole(200X)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6863" t="7576" r="4902" b="53030"/>
          <a:stretch>
            <a:fillRect/>
          </a:stretch>
        </p:blipFill>
        <p:spPr bwMode="auto">
          <a:xfrm rot="10800000">
            <a:off x="571500" y="1524000"/>
            <a:ext cx="85725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Arterioles, </a:t>
            </a:r>
            <a:r>
              <a:rPr lang="en-US" dirty="0" err="1" smtClean="0"/>
              <a:t>venules</a:t>
            </a:r>
            <a:r>
              <a:rPr lang="en-US" dirty="0" smtClean="0"/>
              <a:t> and capillaries within adipose tissue(200X)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46776" t="47507" r="14656" b="28054"/>
          <a:stretch>
            <a:fillRect/>
          </a:stretch>
        </p:blipFill>
        <p:spPr bwMode="auto">
          <a:xfrm>
            <a:off x="304800" y="1447800"/>
            <a:ext cx="5105400" cy="414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4593" t="62547" r="49608" b="9254"/>
          <a:stretch>
            <a:fillRect/>
          </a:stretch>
        </p:blipFill>
        <p:spPr bwMode="auto">
          <a:xfrm>
            <a:off x="5867400" y="3810000"/>
            <a:ext cx="2895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Cross section of a vein and an artery(200X)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3758" t="49429" r="5662" b="30152"/>
          <a:stretch>
            <a:fillRect/>
          </a:stretch>
        </p:blipFill>
        <p:spPr bwMode="auto">
          <a:xfrm rot="10800000">
            <a:off x="0" y="1905000"/>
            <a:ext cx="5181599" cy="337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0347" t="45783" r="49073" b="26506"/>
          <a:stretch>
            <a:fillRect/>
          </a:stretch>
        </p:blipFill>
        <p:spPr bwMode="auto">
          <a:xfrm rot="10800000">
            <a:off x="5562600" y="3505200"/>
            <a:ext cx="3276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Arteries and Veins</a:t>
            </a:r>
            <a:endParaRPr lang="en-US" b="1" dirty="0"/>
          </a:p>
        </p:txBody>
      </p:sp>
      <p:pic>
        <p:nvPicPr>
          <p:cNvPr id="41986" name="Picture 2" descr="http://bio379.keenecommons.net/_/rsrc/1291829011214/home/fall-session-2010/class-blog/group-4/lecturenotes/lecturenotes1013/Structure%20variation%20of%20blood%20vessels.jpg?height=726&amp;width=849"/>
          <p:cNvPicPr>
            <a:picLocks noChangeAspect="1" noChangeArrowheads="1"/>
          </p:cNvPicPr>
          <p:nvPr/>
        </p:nvPicPr>
        <p:blipFill>
          <a:blip r:embed="rId2" cstate="print"/>
          <a:srcRect b="4798"/>
          <a:stretch>
            <a:fillRect/>
          </a:stretch>
        </p:blipFill>
        <p:spPr bwMode="auto">
          <a:xfrm>
            <a:off x="685800" y="809625"/>
            <a:ext cx="8086725" cy="6048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Cross section of artery and vein</a:t>
            </a:r>
            <a:endParaRPr lang="en-US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29412" t="49242" r="23529" b="6061"/>
          <a:stretch>
            <a:fillRect/>
          </a:stretch>
        </p:blipFill>
        <p:spPr bwMode="auto">
          <a:xfrm rot="10800000">
            <a:off x="1905000" y="1143000"/>
            <a:ext cx="4343400" cy="533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1842" t="58064" r="2632" b="24637"/>
          <a:stretch>
            <a:fillRect/>
          </a:stretch>
        </p:blipFill>
        <p:spPr bwMode="auto">
          <a:xfrm>
            <a:off x="0" y="2133600"/>
            <a:ext cx="9024346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 of Histology of Veins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4706" t="15152" b="20454"/>
          <a:stretch>
            <a:fillRect/>
          </a:stretch>
        </p:blipFill>
        <p:spPr bwMode="auto">
          <a:xfrm>
            <a:off x="1447800" y="228600"/>
            <a:ext cx="66294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High Power View of Medium Sized Vein and valve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Valves + in most Veins</a:t>
            </a:r>
          </a:p>
          <a:p>
            <a:r>
              <a:rPr lang="en-US" b="1" dirty="0" smtClean="0"/>
              <a:t>For unidirectional flow of blood</a:t>
            </a:r>
          </a:p>
          <a:p>
            <a:r>
              <a:rPr lang="en-US" b="1" dirty="0" smtClean="0"/>
              <a:t>Made of 2 </a:t>
            </a:r>
            <a:r>
              <a:rPr lang="en-US" b="1" dirty="0" err="1" smtClean="0"/>
              <a:t>semilunar</a:t>
            </a:r>
            <a:r>
              <a:rPr lang="en-US" b="1" dirty="0" smtClean="0"/>
              <a:t> cusps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Each cusp is </a:t>
            </a:r>
            <a:r>
              <a:rPr lang="en-US" b="1" dirty="0" err="1" smtClean="0">
                <a:solidFill>
                  <a:srgbClr val="C00000"/>
                </a:solidFill>
              </a:rPr>
              <a:t>afold</a:t>
            </a:r>
            <a:r>
              <a:rPr lang="en-US" b="1" dirty="0" smtClean="0">
                <a:solidFill>
                  <a:srgbClr val="C00000"/>
                </a:solidFill>
              </a:rPr>
              <a:t> of endothelium with </a:t>
            </a:r>
            <a:r>
              <a:rPr lang="en-US" b="1" dirty="0" err="1" smtClean="0">
                <a:solidFill>
                  <a:srgbClr val="C00000"/>
                </a:solidFill>
              </a:rPr>
              <a:t>elasitic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fibre</a:t>
            </a:r>
            <a:r>
              <a:rPr lang="en-US" b="1" dirty="0" smtClean="0">
                <a:solidFill>
                  <a:srgbClr val="C00000"/>
                </a:solidFill>
              </a:rPr>
              <a:t> rich connective tissue in them.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28674" name="Picture 2" descr="http://courseweb.edteched.uottawa.ca/medicine-histology/English/Cardiovascular/Lg_Images/fig20hmveinval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362200"/>
            <a:ext cx="4639235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Medium Vein and Valve</a:t>
            </a:r>
            <a:endParaRPr lang="en-US" dirty="0"/>
          </a:p>
        </p:txBody>
      </p:sp>
      <p:pic>
        <p:nvPicPr>
          <p:cNvPr id="29698" name="Picture 2" descr="http://courseweb.edteched.uottawa.ca/medicine-histology/English/Cardiovascular/Lg_Images/fig19mmval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73387"/>
            <a:ext cx="7391400" cy="5584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 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	A large artery is characterized by the presence of</a:t>
            </a:r>
          </a:p>
          <a:p>
            <a:pPr>
              <a:buNone/>
            </a:pPr>
            <a:r>
              <a:rPr lang="en-US" b="1" dirty="0" smtClean="0"/>
              <a:t>	a) A Well Developed Internal Elastic Lamina</a:t>
            </a:r>
          </a:p>
          <a:p>
            <a:pPr>
              <a:buNone/>
            </a:pPr>
            <a:r>
              <a:rPr lang="en-US" b="1" dirty="0" smtClean="0"/>
              <a:t>	b)Elastic </a:t>
            </a:r>
            <a:r>
              <a:rPr lang="en-US" b="1" dirty="0" err="1" smtClean="0"/>
              <a:t>Fibres</a:t>
            </a:r>
            <a:r>
              <a:rPr lang="en-US" b="1" dirty="0" smtClean="0"/>
              <a:t> In Tunica Media</a:t>
            </a:r>
          </a:p>
          <a:p>
            <a:pPr>
              <a:buNone/>
            </a:pPr>
            <a:r>
              <a:rPr lang="en-US" b="1" dirty="0" smtClean="0"/>
              <a:t>	c) Smooth Muscle </a:t>
            </a:r>
            <a:r>
              <a:rPr lang="en-US" b="1" dirty="0" err="1" smtClean="0"/>
              <a:t>Fibres</a:t>
            </a:r>
            <a:r>
              <a:rPr lang="en-US" b="1" dirty="0" smtClean="0"/>
              <a:t> In Tunica Adventitia</a:t>
            </a:r>
          </a:p>
          <a:p>
            <a:pPr>
              <a:buNone/>
            </a:pPr>
            <a:r>
              <a:rPr lang="en-US" b="1" dirty="0" smtClean="0"/>
              <a:t>	d)</a:t>
            </a:r>
            <a:r>
              <a:rPr lang="en-US" b="1" dirty="0" err="1" smtClean="0"/>
              <a:t>Mesothelial</a:t>
            </a:r>
            <a:r>
              <a:rPr lang="en-US" b="1" dirty="0" smtClean="0"/>
              <a:t> lining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30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Identify the vessel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	Atherosclerosis in an artery is due to</a:t>
            </a:r>
          </a:p>
          <a:p>
            <a:pPr>
              <a:buNone/>
            </a:pPr>
            <a:r>
              <a:rPr lang="en-US" b="1" dirty="0" smtClean="0"/>
              <a:t>	a) Thickening of T </a:t>
            </a:r>
            <a:r>
              <a:rPr lang="en-US" b="1" dirty="0" err="1" smtClean="0"/>
              <a:t>intima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	b) accumulation of lipid in </a:t>
            </a:r>
            <a:r>
              <a:rPr lang="en-US" b="1" dirty="0" err="1" smtClean="0"/>
              <a:t>myointimal</a:t>
            </a:r>
            <a:r>
              <a:rPr lang="en-US" b="1" dirty="0" smtClean="0"/>
              <a:t> cells</a:t>
            </a:r>
          </a:p>
          <a:p>
            <a:pPr>
              <a:buNone/>
            </a:pPr>
            <a:r>
              <a:rPr lang="en-US" b="1" dirty="0" smtClean="0"/>
              <a:t>	c) Calcification of T media</a:t>
            </a:r>
          </a:p>
          <a:p>
            <a:pPr>
              <a:buNone/>
            </a:pPr>
            <a:r>
              <a:rPr lang="en-US" b="1" dirty="0" smtClean="0"/>
              <a:t>	d) All of the above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	Medium-sized artery is characterized by the presence of</a:t>
            </a:r>
          </a:p>
          <a:p>
            <a:pPr>
              <a:buNone/>
            </a:pPr>
            <a:r>
              <a:rPr lang="en-US" b="1" dirty="0" smtClean="0"/>
              <a:t>	a) a well developed Internal elastic lamina</a:t>
            </a:r>
          </a:p>
          <a:p>
            <a:pPr>
              <a:buNone/>
            </a:pPr>
            <a:r>
              <a:rPr lang="en-US" b="1" dirty="0" smtClean="0"/>
              <a:t>	b) a well developed </a:t>
            </a:r>
            <a:r>
              <a:rPr lang="en-US" b="1" dirty="0" err="1" smtClean="0"/>
              <a:t>subendothelial</a:t>
            </a:r>
            <a:r>
              <a:rPr lang="en-US" b="1" dirty="0" smtClean="0"/>
              <a:t> connective tissue</a:t>
            </a:r>
          </a:p>
          <a:p>
            <a:pPr>
              <a:buNone/>
            </a:pPr>
            <a:r>
              <a:rPr lang="en-US" b="1" dirty="0" smtClean="0"/>
              <a:t>	c)elastic </a:t>
            </a:r>
            <a:r>
              <a:rPr lang="en-US" b="1" dirty="0" err="1" smtClean="0"/>
              <a:t>fibres</a:t>
            </a:r>
            <a:r>
              <a:rPr lang="en-US" b="1" dirty="0" smtClean="0"/>
              <a:t> in tunica media.</a:t>
            </a:r>
          </a:p>
          <a:p>
            <a:pPr>
              <a:buNone/>
            </a:pPr>
            <a:r>
              <a:rPr lang="en-US" b="1" dirty="0" smtClean="0"/>
              <a:t>	d)smooth muscle </a:t>
            </a:r>
            <a:r>
              <a:rPr lang="en-US" b="1" dirty="0" err="1" smtClean="0"/>
              <a:t>fibres</a:t>
            </a:r>
            <a:r>
              <a:rPr lang="en-US" b="1" dirty="0" smtClean="0"/>
              <a:t> in tunica adventitia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Arteries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Thick walled blood vessels </a:t>
            </a:r>
            <a:r>
              <a:rPr lang="en-US" dirty="0" smtClean="0"/>
              <a:t>that carry blood from heart to the capillaries.</a:t>
            </a:r>
          </a:p>
          <a:p>
            <a:r>
              <a:rPr lang="en-US" dirty="0" smtClean="0"/>
              <a:t>They </a:t>
            </a:r>
            <a:r>
              <a:rPr lang="en-US" b="1" dirty="0" smtClean="0"/>
              <a:t>divide repeatedly like branch of a tree </a:t>
            </a:r>
            <a:r>
              <a:rPr lang="en-US" dirty="0" smtClean="0"/>
              <a:t>and gradually become smaller in size.</a:t>
            </a:r>
          </a:p>
          <a:p>
            <a:r>
              <a:rPr lang="en-US" dirty="0" smtClean="0"/>
              <a:t>However, their </a:t>
            </a:r>
            <a:r>
              <a:rPr lang="en-US" b="1" dirty="0" smtClean="0"/>
              <a:t>luminal surface is increased many times(800 fold) </a:t>
            </a:r>
            <a:r>
              <a:rPr lang="en-US" dirty="0" smtClean="0"/>
              <a:t>compared to that of a large artery (aorta).</a:t>
            </a:r>
          </a:p>
          <a:p>
            <a:r>
              <a:rPr lang="en-US" dirty="0" smtClean="0"/>
              <a:t>This causes a </a:t>
            </a:r>
            <a:r>
              <a:rPr lang="en-US" b="1" dirty="0" smtClean="0"/>
              <a:t>decrease in the rate of blood flow, </a:t>
            </a:r>
            <a:r>
              <a:rPr lang="en-US" b="1" i="1" dirty="0" smtClean="0">
                <a:solidFill>
                  <a:srgbClr val="0070C0"/>
                </a:solidFill>
              </a:rPr>
              <a:t>facilitating an exchange of substances through capillaries.</a:t>
            </a:r>
            <a:endParaRPr lang="en-US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the vessel</a:t>
            </a:r>
            <a:endParaRPr lang="en-US" dirty="0"/>
          </a:p>
        </p:txBody>
      </p:sp>
      <p:pic>
        <p:nvPicPr>
          <p:cNvPr id="31746" name="Picture 2" descr="http://courseweb.edteched.uottawa.ca/medicine-histology/English/Cardiovascular/Lg_Images/fig18wallbigve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5218" y="1447800"/>
            <a:ext cx="7052982" cy="5328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b="1" dirty="0" err="1" smtClean="0"/>
              <a:t>Pericytes</a:t>
            </a:r>
            <a:r>
              <a:rPr lang="en-US" b="1" dirty="0" smtClean="0"/>
              <a:t> are</a:t>
            </a:r>
          </a:p>
          <a:p>
            <a:pPr>
              <a:buNone/>
            </a:pPr>
            <a:r>
              <a:rPr lang="en-US" b="1" dirty="0" smtClean="0"/>
              <a:t>	a) Modified endothelial cells</a:t>
            </a:r>
          </a:p>
          <a:p>
            <a:pPr>
              <a:buNone/>
            </a:pPr>
            <a:r>
              <a:rPr lang="en-US" b="1" dirty="0" smtClean="0"/>
              <a:t>	b) </a:t>
            </a:r>
            <a:r>
              <a:rPr lang="en-US" b="1" dirty="0" err="1" smtClean="0"/>
              <a:t>Phagocytic</a:t>
            </a:r>
            <a:r>
              <a:rPr lang="en-US" b="1" dirty="0" smtClean="0"/>
              <a:t> cells</a:t>
            </a:r>
          </a:p>
          <a:p>
            <a:pPr>
              <a:buNone/>
            </a:pPr>
            <a:r>
              <a:rPr lang="en-US" b="1" dirty="0" smtClean="0"/>
              <a:t>	c) </a:t>
            </a:r>
            <a:r>
              <a:rPr lang="en-US" b="1" dirty="0" err="1" smtClean="0"/>
              <a:t>Pluripotent</a:t>
            </a:r>
            <a:r>
              <a:rPr lang="en-US" b="1" dirty="0" smtClean="0"/>
              <a:t> cells found in association with capillaries</a:t>
            </a:r>
          </a:p>
          <a:p>
            <a:pPr>
              <a:buNone/>
            </a:pPr>
            <a:r>
              <a:rPr lang="en-US" b="1" dirty="0" smtClean="0"/>
              <a:t>	d) Found in tunica media of arterioles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	Capillary endothelial cells are involved in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	a) Conversion of </a:t>
            </a:r>
            <a:r>
              <a:rPr lang="en-US" b="1" dirty="0" err="1" smtClean="0"/>
              <a:t>angiotensin</a:t>
            </a:r>
            <a:r>
              <a:rPr lang="en-US" b="1" dirty="0" smtClean="0"/>
              <a:t> I to </a:t>
            </a:r>
            <a:r>
              <a:rPr lang="en-US" b="1" dirty="0" err="1" smtClean="0"/>
              <a:t>angiotensin</a:t>
            </a:r>
            <a:r>
              <a:rPr lang="en-US" b="1" dirty="0" smtClean="0"/>
              <a:t> II</a:t>
            </a:r>
          </a:p>
          <a:p>
            <a:pPr>
              <a:buNone/>
            </a:pPr>
            <a:r>
              <a:rPr lang="en-US" b="1" dirty="0" smtClean="0"/>
              <a:t>	b)Exchange of metabolites</a:t>
            </a:r>
          </a:p>
          <a:p>
            <a:pPr>
              <a:buNone/>
            </a:pPr>
            <a:r>
              <a:rPr lang="en-US" b="1" dirty="0" smtClean="0"/>
              <a:t>	c)</a:t>
            </a:r>
            <a:r>
              <a:rPr lang="en-US" b="1" dirty="0" err="1" smtClean="0"/>
              <a:t>Diapedesis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	d) All of the above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Identify the vessel</a:t>
            </a:r>
            <a:endParaRPr 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71780"/>
            <a:ext cx="7848600" cy="598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	Capillaries in endocrine glands are lined with</a:t>
            </a:r>
          </a:p>
          <a:p>
            <a:pPr>
              <a:buNone/>
            </a:pPr>
            <a:r>
              <a:rPr lang="en-US" b="1" dirty="0" smtClean="0"/>
              <a:t>	a) Continuous  endothelium</a:t>
            </a:r>
          </a:p>
          <a:p>
            <a:pPr>
              <a:buNone/>
            </a:pPr>
            <a:r>
              <a:rPr lang="en-US" b="1" dirty="0" smtClean="0"/>
              <a:t>	b) Discontinuous  endothelium</a:t>
            </a:r>
          </a:p>
          <a:p>
            <a:pPr>
              <a:buNone/>
            </a:pPr>
            <a:r>
              <a:rPr lang="en-US" b="1" dirty="0" smtClean="0"/>
              <a:t>	c) Fenestrated endothelium</a:t>
            </a:r>
          </a:p>
          <a:p>
            <a:pPr>
              <a:buNone/>
            </a:pPr>
            <a:r>
              <a:rPr lang="en-US" b="1" dirty="0" smtClean="0"/>
              <a:t>	d) Sinusoidal endothelium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Low Power View of Large </a:t>
            </a:r>
            <a:r>
              <a:rPr lang="en-US" b="1" dirty="0" err="1" smtClean="0"/>
              <a:t>Artrery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Examples of Large artery:</a:t>
            </a:r>
          </a:p>
          <a:p>
            <a:r>
              <a:rPr lang="en-US" b="1" i="1" dirty="0" smtClean="0">
                <a:solidFill>
                  <a:srgbClr val="0070C0"/>
                </a:solidFill>
              </a:rPr>
              <a:t>Aorta and its branches</a:t>
            </a:r>
          </a:p>
          <a:p>
            <a:r>
              <a:rPr lang="en-US" b="1" i="1" dirty="0" err="1" smtClean="0">
                <a:solidFill>
                  <a:srgbClr val="0070C0"/>
                </a:solidFill>
              </a:rPr>
              <a:t>Brachiocephalic</a:t>
            </a:r>
            <a:r>
              <a:rPr lang="en-US" b="1" i="1" dirty="0" smtClean="0">
                <a:solidFill>
                  <a:srgbClr val="0070C0"/>
                </a:solidFill>
              </a:rPr>
              <a:t>, Carotid carotid, </a:t>
            </a:r>
            <a:r>
              <a:rPr lang="en-US" b="1" i="1" dirty="0" err="1" smtClean="0">
                <a:solidFill>
                  <a:srgbClr val="0070C0"/>
                </a:solidFill>
              </a:rPr>
              <a:t>Subclavian</a:t>
            </a:r>
            <a:r>
              <a:rPr lang="en-US" b="1" i="1" dirty="0" smtClean="0">
                <a:solidFill>
                  <a:srgbClr val="0070C0"/>
                </a:solidFill>
              </a:rPr>
              <a:t>, </a:t>
            </a:r>
            <a:r>
              <a:rPr lang="en-US" b="1" i="1" dirty="0" err="1" smtClean="0">
                <a:solidFill>
                  <a:srgbClr val="0070C0"/>
                </a:solidFill>
              </a:rPr>
              <a:t>axillary</a:t>
            </a:r>
            <a:r>
              <a:rPr lang="en-US" b="1" i="1" dirty="0" smtClean="0">
                <a:solidFill>
                  <a:srgbClr val="0070C0"/>
                </a:solidFill>
              </a:rPr>
              <a:t> and common </a:t>
            </a:r>
            <a:r>
              <a:rPr lang="en-US" b="1" i="1" dirty="0" err="1" smtClean="0">
                <a:solidFill>
                  <a:srgbClr val="0070C0"/>
                </a:solidFill>
              </a:rPr>
              <a:t>iliacs</a:t>
            </a:r>
            <a:r>
              <a:rPr lang="en-US" b="1" i="1" dirty="0" smtClean="0">
                <a:solidFill>
                  <a:srgbClr val="0070C0"/>
                </a:solidFill>
              </a:rPr>
              <a:t>, pulmonary &amp; vertebral</a:t>
            </a:r>
          </a:p>
          <a:p>
            <a:r>
              <a:rPr lang="en-US" dirty="0" smtClean="0"/>
              <a:t>It conducts blood from heart.</a:t>
            </a:r>
          </a:p>
          <a:p>
            <a:r>
              <a:rPr lang="en-US" dirty="0" smtClean="0"/>
              <a:t>Thickness of the wall is 1/10 the luminal diameter.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pic>
        <p:nvPicPr>
          <p:cNvPr id="24578" name="Picture 2" descr="http://courseweb.edteched.uottawa.ca/medicine-histology/English/Cardiovascular/Lg_Images/fig11lmaor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52693"/>
            <a:ext cx="4267200" cy="3224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Elastic Artery(stained with </a:t>
            </a:r>
            <a:r>
              <a:rPr lang="en-US" b="1" dirty="0" err="1" smtClean="0"/>
              <a:t>orcein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4038600" cy="57150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B0F0"/>
                </a:solidFill>
              </a:rPr>
              <a:t>	</a:t>
            </a:r>
            <a:r>
              <a:rPr lang="en-US" sz="5900" b="1" dirty="0" smtClean="0"/>
              <a:t>Tunica </a:t>
            </a:r>
            <a:r>
              <a:rPr lang="en-US" sz="5900" b="1" dirty="0" err="1" smtClean="0"/>
              <a:t>Intima</a:t>
            </a:r>
            <a:r>
              <a:rPr lang="en-US" sz="5900" dirty="0" smtClean="0"/>
              <a:t>: </a:t>
            </a:r>
          </a:p>
          <a:p>
            <a:r>
              <a:rPr lang="en-US" sz="4800" b="1" i="1" dirty="0" smtClean="0">
                <a:solidFill>
                  <a:srgbClr val="0070C0"/>
                </a:solidFill>
              </a:rPr>
              <a:t>Endothelium</a:t>
            </a:r>
            <a:r>
              <a:rPr lang="en-US" sz="4800" b="1" dirty="0" smtClean="0"/>
              <a:t> </a:t>
            </a:r>
          </a:p>
          <a:p>
            <a:r>
              <a:rPr lang="en-US" sz="4800" b="1" i="1" dirty="0" smtClean="0">
                <a:solidFill>
                  <a:srgbClr val="0070C0"/>
                </a:solidFill>
              </a:rPr>
              <a:t>Basal lamina </a:t>
            </a:r>
            <a:r>
              <a:rPr lang="en-US" sz="4800" b="1" dirty="0" smtClean="0"/>
              <a:t>:A thin layer of glycoprotein</a:t>
            </a:r>
          </a:p>
          <a:p>
            <a:r>
              <a:rPr lang="en-US" sz="4800" b="1" i="1" dirty="0" err="1" smtClean="0">
                <a:solidFill>
                  <a:srgbClr val="0070C0"/>
                </a:solidFill>
              </a:rPr>
              <a:t>Subendothelial</a:t>
            </a:r>
            <a:r>
              <a:rPr lang="en-US" sz="4800" b="1" i="1" dirty="0" smtClean="0">
                <a:solidFill>
                  <a:srgbClr val="0070C0"/>
                </a:solidFill>
              </a:rPr>
              <a:t> C T </a:t>
            </a:r>
            <a:r>
              <a:rPr lang="en-US" sz="4800" b="1" dirty="0" smtClean="0"/>
              <a:t>which contains </a:t>
            </a:r>
            <a:r>
              <a:rPr lang="en-US" sz="4800" b="1" dirty="0" err="1" smtClean="0"/>
              <a:t>fibrocytes</a:t>
            </a:r>
            <a:r>
              <a:rPr lang="en-US" sz="4800" b="1" dirty="0" smtClean="0"/>
              <a:t>, macrophages and smooth muscle like-cells called </a:t>
            </a:r>
            <a:r>
              <a:rPr lang="en-US" sz="4800" b="1" dirty="0" err="1" smtClean="0"/>
              <a:t>Myointimal</a:t>
            </a:r>
            <a:r>
              <a:rPr lang="en-US" sz="4800" b="1" dirty="0" smtClean="0"/>
              <a:t> Cells.</a:t>
            </a:r>
          </a:p>
          <a:p>
            <a:r>
              <a:rPr lang="en-US" sz="4800" b="1" dirty="0" smtClean="0"/>
              <a:t>The collagen and elastic </a:t>
            </a:r>
            <a:r>
              <a:rPr lang="en-US" sz="4800" b="1" dirty="0" err="1" smtClean="0"/>
              <a:t>fibres</a:t>
            </a:r>
            <a:r>
              <a:rPr lang="en-US" sz="4800" b="1" dirty="0" smtClean="0"/>
              <a:t> are longitudinally arranged.</a:t>
            </a:r>
          </a:p>
          <a:p>
            <a:r>
              <a:rPr lang="en-US" sz="4800" b="1" i="1" dirty="0" smtClean="0">
                <a:solidFill>
                  <a:srgbClr val="0070C0"/>
                </a:solidFill>
              </a:rPr>
              <a:t>Internal Elastic Lamina </a:t>
            </a:r>
            <a:r>
              <a:rPr lang="en-US" sz="4800" b="1" dirty="0" smtClean="0"/>
              <a:t>forms the </a:t>
            </a:r>
            <a:r>
              <a:rPr lang="en-US" sz="4800" b="1" dirty="0" err="1" smtClean="0"/>
              <a:t>boundry</a:t>
            </a:r>
            <a:r>
              <a:rPr lang="en-US" sz="4800" b="1" dirty="0" smtClean="0"/>
              <a:t> between T </a:t>
            </a:r>
            <a:r>
              <a:rPr lang="en-US" sz="4800" b="1" dirty="0" err="1" smtClean="0"/>
              <a:t>Intima</a:t>
            </a:r>
            <a:r>
              <a:rPr lang="en-US" sz="4800" b="1" dirty="0" smtClean="0"/>
              <a:t> and T media. Consists of elastic </a:t>
            </a:r>
            <a:r>
              <a:rPr lang="en-US" sz="4800" b="1" dirty="0" err="1" smtClean="0"/>
              <a:t>fibres</a:t>
            </a:r>
            <a:r>
              <a:rPr lang="en-US" sz="4800" b="1" dirty="0" smtClean="0"/>
              <a:t> is  poorly defined and is fenestrated</a:t>
            </a:r>
          </a:p>
          <a:p>
            <a:endParaRPr lang="en-US" sz="4800" b="1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endParaRPr lang="en-US"/>
          </a:p>
        </p:txBody>
      </p:sp>
      <p:pic>
        <p:nvPicPr>
          <p:cNvPr id="51202" name="Picture 2" descr="http://www.histol.chuvashia.com/images/cvs/aorta-02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371600"/>
            <a:ext cx="4095750" cy="45170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Elastic Artery (stained with </a:t>
            </a:r>
            <a:r>
              <a:rPr lang="en-US" b="1" dirty="0" err="1" smtClean="0"/>
              <a:t>orcein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 smtClean="0"/>
              <a:t>	</a:t>
            </a:r>
            <a:r>
              <a:rPr lang="en-US" sz="4000" b="1" dirty="0" smtClean="0">
                <a:solidFill>
                  <a:srgbClr val="C00000"/>
                </a:solidFill>
              </a:rPr>
              <a:t>Tunica Media: </a:t>
            </a:r>
          </a:p>
          <a:p>
            <a:r>
              <a:rPr lang="en-US" sz="3200" b="1" dirty="0" smtClean="0"/>
              <a:t>Elastic tissue in the form of </a:t>
            </a:r>
            <a:r>
              <a:rPr lang="en-US" sz="3200" b="1" dirty="0" smtClean="0">
                <a:solidFill>
                  <a:srgbClr val="0070C0"/>
                </a:solidFill>
              </a:rPr>
              <a:t>40-70 fenestrated elastic membranes  </a:t>
            </a:r>
          </a:p>
          <a:p>
            <a:r>
              <a:rPr lang="en-US" sz="3200" b="1" dirty="0" smtClean="0"/>
              <a:t> Smooth muscles and collagen </a:t>
            </a:r>
            <a:r>
              <a:rPr lang="en-US" sz="3200" b="1" dirty="0" err="1" smtClean="0"/>
              <a:t>fibres</a:t>
            </a:r>
            <a:r>
              <a:rPr lang="en-US" sz="3200" b="1" dirty="0" smtClean="0"/>
              <a:t> in matrix </a:t>
            </a:r>
          </a:p>
          <a:p>
            <a:r>
              <a:rPr lang="en-US" sz="3200" b="1" dirty="0" smtClean="0"/>
              <a:t>Matrix rich in </a:t>
            </a:r>
            <a:r>
              <a:rPr lang="en-US" sz="3200" b="1" dirty="0" err="1" smtClean="0">
                <a:solidFill>
                  <a:srgbClr val="0070C0"/>
                </a:solidFill>
              </a:rPr>
              <a:t>chondroitin</a:t>
            </a:r>
            <a:r>
              <a:rPr lang="en-US" sz="3200" b="1" dirty="0" smtClean="0">
                <a:solidFill>
                  <a:srgbClr val="0070C0"/>
                </a:solidFill>
              </a:rPr>
              <a:t> sulfate.</a:t>
            </a:r>
          </a:p>
          <a:p>
            <a:r>
              <a:rPr lang="en-US" sz="3200" b="1" dirty="0" smtClean="0"/>
              <a:t>A layer of elastic  fibers external elastic lamina forms the boundary between T media and T adventitia.</a:t>
            </a:r>
            <a:endParaRPr lang="en-US" sz="32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3200" b="1" dirty="0" smtClean="0"/>
              <a:t>	</a:t>
            </a:r>
            <a:r>
              <a:rPr lang="en-US" sz="4000" b="1" dirty="0" smtClean="0">
                <a:solidFill>
                  <a:srgbClr val="C00000"/>
                </a:solidFill>
              </a:rPr>
              <a:t>Tunica Adventitia</a:t>
            </a:r>
            <a:r>
              <a:rPr lang="en-US" sz="3200" b="1" dirty="0" smtClean="0"/>
              <a:t>: </a:t>
            </a:r>
            <a:r>
              <a:rPr lang="en-US" sz="3200" b="1" dirty="0" err="1" smtClean="0"/>
              <a:t>Fibroelastic</a:t>
            </a:r>
            <a:r>
              <a:rPr lang="en-US" sz="3200" b="1" dirty="0" smtClean="0"/>
              <a:t> C T having </a:t>
            </a:r>
            <a:r>
              <a:rPr lang="en-US" sz="3200" b="1" dirty="0" err="1" smtClean="0"/>
              <a:t>Vasa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Vasorum</a:t>
            </a:r>
            <a:r>
              <a:rPr lang="en-US" sz="3200" b="1" dirty="0" smtClean="0"/>
              <a:t> and </a:t>
            </a:r>
            <a:r>
              <a:rPr lang="en-US" sz="3200" b="1" dirty="0" err="1" smtClean="0"/>
              <a:t>unmyelinated</a:t>
            </a:r>
            <a:r>
              <a:rPr lang="en-US" sz="3200" b="1" dirty="0" smtClean="0"/>
              <a:t> sympathetic </a:t>
            </a:r>
            <a:r>
              <a:rPr lang="en-US" sz="3200" b="1" dirty="0" err="1" smtClean="0"/>
              <a:t>fibres</a:t>
            </a:r>
            <a:r>
              <a:rPr lang="en-US" sz="3200" b="1" dirty="0" smtClean="0"/>
              <a:t>.</a:t>
            </a:r>
          </a:p>
          <a:p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pic>
        <p:nvPicPr>
          <p:cNvPr id="50178" name="Picture 2" descr="http://www.histol.chuvashia.com/images/cvs/aorta-01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4682" y="2514600"/>
            <a:ext cx="3793067" cy="2438400"/>
          </a:xfrm>
          <a:prstGeom prst="rect">
            <a:avLst/>
          </a:prstGeom>
          <a:noFill/>
        </p:spPr>
      </p:pic>
      <p:sp>
        <p:nvSpPr>
          <p:cNvPr id="50180" name="AutoShape 4" descr="http://www.histol.chuvashia.com/images/cvs/aorta-02-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1200</TotalTime>
  <Words>1500</Words>
  <Application>Microsoft Office PowerPoint</Application>
  <PresentationFormat>On-screen Show (4:3)</PresentationFormat>
  <Paragraphs>284</Paragraphs>
  <Slides>64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Office Theme</vt:lpstr>
      <vt:lpstr>Histology of  Blood Vessels</vt:lpstr>
      <vt:lpstr>Main functions of Vascular system</vt:lpstr>
      <vt:lpstr>Types of Blood Vessels</vt:lpstr>
      <vt:lpstr>Structure of Blood Vessels</vt:lpstr>
      <vt:lpstr>Arteries and Veins</vt:lpstr>
      <vt:lpstr>Arteries</vt:lpstr>
      <vt:lpstr>Low Power View of Large Artrery</vt:lpstr>
      <vt:lpstr>Elastic Artery(stained with orcein)</vt:lpstr>
      <vt:lpstr>Elastic Artery (stained with orcein)</vt:lpstr>
      <vt:lpstr>Interesting features of Elastic Artery</vt:lpstr>
      <vt:lpstr>Elastic Artery</vt:lpstr>
      <vt:lpstr>Prominent Elastic fibres in T Media of Elastic Artery</vt:lpstr>
      <vt:lpstr>Changes due to age in Large Artery</vt:lpstr>
      <vt:lpstr>Aneurysm</vt:lpstr>
      <vt:lpstr>Muscular Artery</vt:lpstr>
      <vt:lpstr>Muscular Artery</vt:lpstr>
      <vt:lpstr>Muscular Artery</vt:lpstr>
      <vt:lpstr>Muscular Artery</vt:lpstr>
      <vt:lpstr>Low Power View of Medium Sized Artery</vt:lpstr>
      <vt:lpstr>Muscular Artery</vt:lpstr>
      <vt:lpstr>Muscular Artery</vt:lpstr>
      <vt:lpstr>Cross section of Muscular artery(100X) stained specifically for elastin</vt:lpstr>
      <vt:lpstr>Difference between Elastic &amp; Muscular artery</vt:lpstr>
      <vt:lpstr>Elastic and Muscular artery</vt:lpstr>
      <vt:lpstr>Arteriole</vt:lpstr>
      <vt:lpstr>Capillary and Arteriole</vt:lpstr>
      <vt:lpstr>Capillaries</vt:lpstr>
      <vt:lpstr>Capillary</vt:lpstr>
      <vt:lpstr>Types of Capillaries</vt:lpstr>
      <vt:lpstr>Sinusoidal capillary</vt:lpstr>
      <vt:lpstr>Capillaries with RBCs( Longitudinal Plane)</vt:lpstr>
      <vt:lpstr>Functions of Capillary Endothelium</vt:lpstr>
      <vt:lpstr>Summary of Histological features of Capillary and Arteries</vt:lpstr>
      <vt:lpstr>High Power of Small Artery and arteriole</vt:lpstr>
      <vt:lpstr>Venous System</vt:lpstr>
      <vt:lpstr>Features of venous system to distinguish them from arteries</vt:lpstr>
      <vt:lpstr>Types of Veins</vt:lpstr>
      <vt:lpstr>Histological features of Large vein</vt:lpstr>
      <vt:lpstr>Low Power View of Large Vein</vt:lpstr>
      <vt:lpstr>High Power View of Large Vein</vt:lpstr>
      <vt:lpstr>Medium sized Vein</vt:lpstr>
      <vt:lpstr>High Power View of Medium Vein</vt:lpstr>
      <vt:lpstr>Differences between Medium sized Vein and a medium sized artery</vt:lpstr>
      <vt:lpstr>Artery and Vein</vt:lpstr>
      <vt:lpstr>Venules</vt:lpstr>
      <vt:lpstr>Three layers of Venules</vt:lpstr>
      <vt:lpstr>Cross section of a venule and arteriole(200X)</vt:lpstr>
      <vt:lpstr>Arterioles, venules and capillaries within adipose tissue(200X)</vt:lpstr>
      <vt:lpstr>Cross section of a vein and an artery(200X)</vt:lpstr>
      <vt:lpstr>Cross section of artery and vein</vt:lpstr>
      <vt:lpstr>Summary of Histology of Veins</vt:lpstr>
      <vt:lpstr>Slide 52</vt:lpstr>
      <vt:lpstr>High Power View of Medium Sized Vein and valve</vt:lpstr>
      <vt:lpstr>Medium Vein and Valve</vt:lpstr>
      <vt:lpstr>MCQ 1</vt:lpstr>
      <vt:lpstr>Identify the vessel</vt:lpstr>
      <vt:lpstr>MCQ 2</vt:lpstr>
      <vt:lpstr>Slide 58</vt:lpstr>
      <vt:lpstr>MCQ</vt:lpstr>
      <vt:lpstr>Identify the vessel</vt:lpstr>
      <vt:lpstr>MCQ</vt:lpstr>
      <vt:lpstr>MCQ</vt:lpstr>
      <vt:lpstr>Identify the vessel</vt:lpstr>
      <vt:lpstr>MCQ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.</cp:lastModifiedBy>
  <cp:revision>140</cp:revision>
  <dcterms:created xsi:type="dcterms:W3CDTF">2006-08-16T00:00:00Z</dcterms:created>
  <dcterms:modified xsi:type="dcterms:W3CDTF">2015-01-21T09:14:13Z</dcterms:modified>
</cp:coreProperties>
</file>