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51" r:id="rId2"/>
    <p:sldId id="350" r:id="rId3"/>
    <p:sldId id="256" r:id="rId4"/>
    <p:sldId id="257" r:id="rId5"/>
    <p:sldId id="258" r:id="rId6"/>
    <p:sldId id="307" r:id="rId7"/>
    <p:sldId id="266" r:id="rId8"/>
    <p:sldId id="306" r:id="rId9"/>
    <p:sldId id="273" r:id="rId10"/>
    <p:sldId id="317" r:id="rId11"/>
    <p:sldId id="309" r:id="rId12"/>
    <p:sldId id="329" r:id="rId13"/>
    <p:sldId id="311" r:id="rId14"/>
    <p:sldId id="331" r:id="rId15"/>
    <p:sldId id="312" r:id="rId16"/>
    <p:sldId id="316" r:id="rId17"/>
    <p:sldId id="277" r:id="rId18"/>
    <p:sldId id="320" r:id="rId19"/>
    <p:sldId id="332" r:id="rId20"/>
    <p:sldId id="279" r:id="rId21"/>
    <p:sldId id="325" r:id="rId22"/>
    <p:sldId id="334" r:id="rId23"/>
    <p:sldId id="335" r:id="rId24"/>
    <p:sldId id="336" r:id="rId25"/>
    <p:sldId id="337" r:id="rId26"/>
    <p:sldId id="338" r:id="rId27"/>
    <p:sldId id="339" r:id="rId28"/>
    <p:sldId id="340" r:id="rId29"/>
    <p:sldId id="341" r:id="rId30"/>
    <p:sldId id="342" r:id="rId31"/>
    <p:sldId id="343" r:id="rId32"/>
    <p:sldId id="344" r:id="rId33"/>
    <p:sldId id="345" r:id="rId34"/>
    <p:sldId id="346" r:id="rId35"/>
    <p:sldId id="347" r:id="rId36"/>
    <p:sldId id="348" r:id="rId37"/>
    <p:sldId id="34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164" y="-8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7E77C82-852A-4E45-90C5-44936C3E8EE9}" type="datetimeFigureOut">
              <a:rPr lang="en-IN" smtClean="0"/>
              <a:pPr/>
              <a:t>8/31/2014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4DD15B-5FC4-457E-8227-E20A26178DB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E77C82-852A-4E45-90C5-44936C3E8EE9}" type="datetimeFigureOut">
              <a:rPr lang="en-IN" smtClean="0"/>
              <a:pPr/>
              <a:t>8/31/2014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4DD15B-5FC4-457E-8227-E20A26178DB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E77C82-852A-4E45-90C5-44936C3E8EE9}" type="datetimeFigureOut">
              <a:rPr lang="en-IN" smtClean="0"/>
              <a:pPr/>
              <a:t>8/31/2014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4DD15B-5FC4-457E-8227-E20A26178DB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E77C82-852A-4E45-90C5-44936C3E8EE9}" type="datetimeFigureOut">
              <a:rPr lang="en-IN" smtClean="0"/>
              <a:pPr/>
              <a:t>8/31/2014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4DD15B-5FC4-457E-8227-E20A26178DB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E77C82-852A-4E45-90C5-44936C3E8EE9}" type="datetimeFigureOut">
              <a:rPr lang="en-IN" smtClean="0"/>
              <a:pPr/>
              <a:t>8/31/2014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4DD15B-5FC4-457E-8227-E20A26178DB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7E77C82-852A-4E45-90C5-44936C3E8EE9}" type="datetimeFigureOut">
              <a:rPr lang="en-IN" smtClean="0"/>
              <a:pPr/>
              <a:t>8/31/2014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4DD15B-5FC4-457E-8227-E20A26178DB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7E77C82-852A-4E45-90C5-44936C3E8EE9}" type="datetimeFigureOut">
              <a:rPr lang="en-IN" smtClean="0"/>
              <a:pPr/>
              <a:t>8/31/2014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94DD15B-5FC4-457E-8227-E20A26178DB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7E77C82-852A-4E45-90C5-44936C3E8EE9}" type="datetimeFigureOut">
              <a:rPr lang="en-IN" smtClean="0"/>
              <a:pPr/>
              <a:t>8/31/2014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94DD15B-5FC4-457E-8227-E20A26178DB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E77C82-852A-4E45-90C5-44936C3E8EE9}" type="datetimeFigureOut">
              <a:rPr lang="en-IN" smtClean="0"/>
              <a:pPr/>
              <a:t>8/31/2014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94DD15B-5FC4-457E-8227-E20A26178DB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E77C82-852A-4E45-90C5-44936C3E8EE9}" type="datetimeFigureOut">
              <a:rPr lang="en-IN" smtClean="0"/>
              <a:pPr/>
              <a:t>8/31/2014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4DD15B-5FC4-457E-8227-E20A26178DB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E77C82-852A-4E45-90C5-44936C3E8EE9}" type="datetimeFigureOut">
              <a:rPr lang="en-IN" smtClean="0"/>
              <a:pPr/>
              <a:t>8/31/2014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4DD15B-5FC4-457E-8227-E20A26178DB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77C82-852A-4E45-90C5-44936C3E8EE9}" type="datetimeFigureOut">
              <a:rPr lang="en-IN" smtClean="0"/>
              <a:pPr/>
              <a:t>8/31/2014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4DD15B-5FC4-457E-8227-E20A26178DB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8024" y="4406900"/>
            <a:ext cx="4176464" cy="1362075"/>
          </a:xfrm>
        </p:spPr>
        <p:txBody>
          <a:bodyPr>
            <a:noAutofit/>
          </a:bodyPr>
          <a:lstStyle/>
          <a:p>
            <a:r>
              <a:rPr lang="en-US" sz="2800" dirty="0" smtClean="0"/>
              <a:t>DR.BANDNA GUPTA MD</a:t>
            </a:r>
            <a:br>
              <a:rPr lang="en-US" sz="2800" dirty="0" smtClean="0"/>
            </a:br>
            <a:r>
              <a:rPr lang="en-US" sz="2800" dirty="0" smtClean="0"/>
              <a:t>ASSISTANT PROFESSOR</a:t>
            </a:r>
            <a:br>
              <a:rPr lang="en-US" sz="2800" dirty="0" smtClean="0"/>
            </a:br>
            <a:r>
              <a:rPr lang="en-US" sz="2800" dirty="0" smtClean="0"/>
              <a:t>DEPT.OF PSYCHIATRY</a:t>
            </a:r>
            <a:br>
              <a:rPr lang="en-US" sz="2800" dirty="0" smtClean="0"/>
            </a:br>
            <a:endParaRPr lang="en-IN" sz="2800" dirty="0"/>
          </a:p>
        </p:txBody>
      </p:sp>
      <p:sp>
        <p:nvSpPr>
          <p:cNvPr id="3" name="Text Placeholder 2"/>
          <p:cNvSpPr>
            <a:spLocks noGrp="1"/>
          </p:cNvSpPr>
          <p:nvPr>
            <p:ph type="body" idx="1"/>
          </p:nvPr>
        </p:nvSpPr>
        <p:spPr>
          <a:xfrm>
            <a:off x="251520" y="2348881"/>
            <a:ext cx="8712967" cy="864095"/>
          </a:xfrm>
        </p:spPr>
        <p:txBody>
          <a:bodyPr>
            <a:noAutofit/>
          </a:bodyPr>
          <a:lstStyle/>
          <a:p>
            <a:r>
              <a:rPr lang="en-US" sz="4400" dirty="0" smtClean="0"/>
              <a:t>           </a:t>
            </a:r>
          </a:p>
          <a:p>
            <a:endParaRPr lang="en-US" sz="4400" dirty="0"/>
          </a:p>
          <a:p>
            <a:endParaRPr lang="en-US" sz="4400" dirty="0" smtClean="0"/>
          </a:p>
          <a:p>
            <a:endParaRPr lang="en-US" sz="4400" dirty="0"/>
          </a:p>
          <a:p>
            <a:endParaRPr lang="en-US" sz="4400" dirty="0" smtClean="0"/>
          </a:p>
          <a:p>
            <a:r>
              <a:rPr lang="en-US" sz="4400" dirty="0"/>
              <a:t> </a:t>
            </a:r>
            <a:r>
              <a:rPr lang="en-US" sz="4400" dirty="0" smtClean="0"/>
              <a:t>         </a:t>
            </a:r>
            <a:r>
              <a:rPr lang="en-US" sz="4400" b="1" dirty="0" smtClean="0">
                <a:solidFill>
                  <a:schemeClr val="tx1"/>
                </a:solidFill>
              </a:rPr>
              <a:t>ORGANIC BRAIN SYNDROME</a:t>
            </a:r>
          </a:p>
          <a:p>
            <a:r>
              <a:rPr lang="en-US" sz="4400" b="1" dirty="0" smtClean="0">
                <a:solidFill>
                  <a:schemeClr val="tx1"/>
                </a:solidFill>
              </a:rPr>
              <a:t>         (DELIRIUM AND   DEMENTIA)</a:t>
            </a:r>
            <a:endParaRPr lang="en-IN" sz="44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467544" y="548680"/>
            <a:ext cx="8424936" cy="5940088"/>
          </a:xfrm>
          <a:prstGeom prst="rect">
            <a:avLst/>
          </a:prstGeom>
          <a:noFill/>
          <a:ln w="9525">
            <a:noFill/>
            <a:miter lim="800000"/>
            <a:headEnd/>
            <a:tailEnd/>
          </a:ln>
          <a:effectLst/>
        </p:spPr>
        <p:txBody>
          <a:bodyPr wrap="square">
            <a:spAutoFit/>
          </a:bodyPr>
          <a:lstStyle/>
          <a:p>
            <a:r>
              <a:rPr lang="en-US" sz="4000" b="1" dirty="0">
                <a:solidFill>
                  <a:srgbClr val="006600"/>
                </a:solidFill>
                <a:latin typeface="Times New Roman" pitchFamily="18" charset="0"/>
              </a:rPr>
              <a:t>Subtypes of Delirium</a:t>
            </a:r>
          </a:p>
          <a:p>
            <a:endParaRPr lang="en-US" sz="3600" b="1" dirty="0">
              <a:solidFill>
                <a:schemeClr val="tx2"/>
              </a:solidFill>
            </a:endParaRPr>
          </a:p>
          <a:p>
            <a:r>
              <a:rPr lang="en-US" sz="2400" i="0" dirty="0">
                <a:solidFill>
                  <a:srgbClr val="0000FF"/>
                </a:solidFill>
              </a:rPr>
              <a:t> </a:t>
            </a:r>
            <a:r>
              <a:rPr lang="en-US" sz="2800" b="1" dirty="0">
                <a:solidFill>
                  <a:srgbClr val="0000FF"/>
                </a:solidFill>
                <a:latin typeface="Times New Roman" pitchFamily="18" charset="0"/>
              </a:rPr>
              <a:t> </a:t>
            </a:r>
            <a:r>
              <a:rPr lang="en-US" sz="2800" b="1" dirty="0" smtClean="0">
                <a:solidFill>
                  <a:srgbClr val="006600"/>
                </a:solidFill>
                <a:latin typeface="Times New Roman" pitchFamily="18" charset="0"/>
              </a:rPr>
              <a:t>1.Hyperactive</a:t>
            </a:r>
            <a:r>
              <a:rPr lang="en-US" sz="3200" b="1" dirty="0" smtClean="0">
                <a:solidFill>
                  <a:schemeClr val="tx2"/>
                </a:solidFill>
                <a:latin typeface="Times New Roman" pitchFamily="18" charset="0"/>
              </a:rPr>
              <a:t>. </a:t>
            </a:r>
            <a:r>
              <a:rPr lang="en-US" sz="2400" i="0" dirty="0" smtClean="0">
                <a:solidFill>
                  <a:srgbClr val="0000FF"/>
                </a:solidFill>
              </a:rPr>
              <a:t>Patients </a:t>
            </a:r>
            <a:r>
              <a:rPr lang="en-US" sz="2400" i="0" dirty="0">
                <a:solidFill>
                  <a:srgbClr val="0000FF"/>
                </a:solidFill>
              </a:rPr>
              <a:t>here are agitated, </a:t>
            </a:r>
            <a:r>
              <a:rPr lang="en-US" sz="2400" i="0" dirty="0" err="1" smtClean="0">
                <a:solidFill>
                  <a:srgbClr val="0000FF"/>
                </a:solidFill>
              </a:rPr>
              <a:t>disoriented,and</a:t>
            </a:r>
            <a:r>
              <a:rPr lang="en-US" sz="2400" i="0" dirty="0" smtClean="0">
                <a:solidFill>
                  <a:srgbClr val="0000FF"/>
                </a:solidFill>
              </a:rPr>
              <a:t> </a:t>
            </a:r>
            <a:r>
              <a:rPr lang="en-US" sz="2400" i="0" dirty="0">
                <a:solidFill>
                  <a:srgbClr val="0000FF"/>
                </a:solidFill>
              </a:rPr>
              <a:t>delusional, and may experience </a:t>
            </a:r>
            <a:r>
              <a:rPr lang="en-US" sz="2400" i="0" dirty="0" smtClean="0">
                <a:solidFill>
                  <a:srgbClr val="0000FF"/>
                </a:solidFill>
              </a:rPr>
              <a:t>hallucinations. </a:t>
            </a:r>
            <a:r>
              <a:rPr lang="en-US" sz="2400" i="0" dirty="0">
                <a:solidFill>
                  <a:srgbClr val="0000FF"/>
                </a:solidFill>
              </a:rPr>
              <a:t>This presentation can be confused with that of </a:t>
            </a:r>
            <a:r>
              <a:rPr lang="en-US" sz="2400" i="0" dirty="0" smtClean="0">
                <a:solidFill>
                  <a:srgbClr val="0000FF"/>
                </a:solidFill>
              </a:rPr>
              <a:t>schizophrenia</a:t>
            </a:r>
            <a:r>
              <a:rPr lang="en-US" sz="2400" i="0" dirty="0">
                <a:solidFill>
                  <a:srgbClr val="0000FF"/>
                </a:solidFill>
              </a:rPr>
              <a:t>, agitated dementia, or a psychotic </a:t>
            </a:r>
            <a:r>
              <a:rPr lang="en-US" sz="2400" dirty="0" smtClean="0">
                <a:solidFill>
                  <a:srgbClr val="0000FF"/>
                </a:solidFill>
              </a:rPr>
              <a:t> </a:t>
            </a:r>
            <a:r>
              <a:rPr lang="en-US" sz="2400" i="0" dirty="0" smtClean="0">
                <a:solidFill>
                  <a:srgbClr val="0000FF"/>
                </a:solidFill>
              </a:rPr>
              <a:t>disorder</a:t>
            </a:r>
            <a:r>
              <a:rPr lang="en-US" sz="2400" i="0" dirty="0">
                <a:solidFill>
                  <a:srgbClr val="0000FF"/>
                </a:solidFill>
              </a:rPr>
              <a:t>.</a:t>
            </a:r>
            <a:r>
              <a:rPr lang="en-US" sz="2400" i="0" dirty="0"/>
              <a:t> </a:t>
            </a:r>
            <a:endParaRPr lang="en-US" sz="2400" i="0" dirty="0" smtClean="0"/>
          </a:p>
          <a:p>
            <a:endParaRPr lang="en-US" sz="2400" i="0" dirty="0">
              <a:solidFill>
                <a:srgbClr val="0000FF"/>
              </a:solidFill>
            </a:endParaRPr>
          </a:p>
          <a:p>
            <a:r>
              <a:rPr lang="en-US" i="0" dirty="0">
                <a:solidFill>
                  <a:srgbClr val="0000FF"/>
                </a:solidFill>
              </a:rPr>
              <a:t>   </a:t>
            </a:r>
            <a:r>
              <a:rPr lang="en-US" sz="2800" b="1" dirty="0" smtClean="0">
                <a:solidFill>
                  <a:srgbClr val="006600"/>
                </a:solidFill>
                <a:latin typeface="Times New Roman" pitchFamily="18" charset="0"/>
              </a:rPr>
              <a:t>2.Hypoactive</a:t>
            </a:r>
            <a:r>
              <a:rPr lang="en-US" sz="2800" b="1" dirty="0" smtClean="0">
                <a:solidFill>
                  <a:srgbClr val="0000FF"/>
                </a:solidFill>
                <a:latin typeface="Times New Roman" pitchFamily="18" charset="0"/>
              </a:rPr>
              <a:t>. </a:t>
            </a:r>
            <a:r>
              <a:rPr lang="en-US" sz="2400" i="0" dirty="0" smtClean="0">
                <a:solidFill>
                  <a:srgbClr val="0000FF"/>
                </a:solidFill>
              </a:rPr>
              <a:t>Patients </a:t>
            </a:r>
            <a:r>
              <a:rPr lang="en-US" sz="2400" i="0" dirty="0">
                <a:solidFill>
                  <a:srgbClr val="0000FF"/>
                </a:solidFill>
              </a:rPr>
              <a:t>in this subtype are </a:t>
            </a:r>
            <a:r>
              <a:rPr lang="en-US" sz="2400" i="0" dirty="0" err="1" smtClean="0">
                <a:solidFill>
                  <a:srgbClr val="0000FF"/>
                </a:solidFill>
              </a:rPr>
              <a:t>subdued,quietly</a:t>
            </a:r>
            <a:r>
              <a:rPr lang="en-US" sz="2400" i="0" dirty="0" smtClean="0">
                <a:solidFill>
                  <a:srgbClr val="0000FF"/>
                </a:solidFill>
              </a:rPr>
              <a:t> </a:t>
            </a:r>
            <a:r>
              <a:rPr lang="en-US" sz="2400" i="0" dirty="0">
                <a:solidFill>
                  <a:srgbClr val="0000FF"/>
                </a:solidFill>
              </a:rPr>
              <a:t>confused, disoriented, and apathetic. Delirium </a:t>
            </a:r>
            <a:r>
              <a:rPr lang="en-US" sz="2400" i="0" dirty="0" smtClean="0">
                <a:solidFill>
                  <a:srgbClr val="0000FF"/>
                </a:solidFill>
              </a:rPr>
              <a:t>in </a:t>
            </a:r>
            <a:r>
              <a:rPr lang="en-US" sz="2400" i="0" dirty="0">
                <a:solidFill>
                  <a:srgbClr val="0000FF"/>
                </a:solidFill>
              </a:rPr>
              <a:t>these patients may go unrecognized or be </a:t>
            </a:r>
            <a:r>
              <a:rPr lang="en-US" sz="2400" i="0" dirty="0" smtClean="0">
                <a:solidFill>
                  <a:srgbClr val="0000FF"/>
                </a:solidFill>
              </a:rPr>
              <a:t> </a:t>
            </a:r>
            <a:r>
              <a:rPr lang="en-US" sz="2400" i="0" dirty="0">
                <a:solidFill>
                  <a:srgbClr val="0000FF"/>
                </a:solidFill>
              </a:rPr>
              <a:t>confused with depression or dementia.</a:t>
            </a:r>
          </a:p>
          <a:p>
            <a:endParaRPr lang="en-US" sz="2400" i="0" dirty="0">
              <a:solidFill>
                <a:srgbClr val="0000FF"/>
              </a:solidFill>
            </a:endParaRPr>
          </a:p>
          <a:p>
            <a:r>
              <a:rPr lang="en-US" i="0" dirty="0">
                <a:solidFill>
                  <a:srgbClr val="0000FF"/>
                </a:solidFill>
              </a:rPr>
              <a:t>   </a:t>
            </a:r>
            <a:r>
              <a:rPr lang="en-US" sz="2800" b="1" dirty="0">
                <a:solidFill>
                  <a:srgbClr val="006600"/>
                </a:solidFill>
                <a:latin typeface="Times New Roman" pitchFamily="18" charset="0"/>
              </a:rPr>
              <a:t>3.Mixed.</a:t>
            </a:r>
            <a:r>
              <a:rPr lang="en-US" sz="2400" i="0" dirty="0">
                <a:solidFill>
                  <a:srgbClr val="0000FF"/>
                </a:solidFill>
              </a:rPr>
              <a:t> </a:t>
            </a:r>
            <a:r>
              <a:rPr lang="en-US" sz="2400" i="0" dirty="0" smtClean="0">
                <a:solidFill>
                  <a:srgbClr val="0000FF"/>
                </a:solidFill>
              </a:rPr>
              <a:t>This is </a:t>
            </a:r>
            <a:r>
              <a:rPr lang="en-US" sz="2400" i="0" dirty="0">
                <a:solidFill>
                  <a:srgbClr val="0000FF"/>
                </a:solidFill>
              </a:rPr>
              <a:t>characterized by fluctuations </a:t>
            </a:r>
            <a:r>
              <a:rPr lang="en-US" sz="2400" i="0" dirty="0" smtClean="0">
                <a:solidFill>
                  <a:srgbClr val="0000FF"/>
                </a:solidFill>
              </a:rPr>
              <a:t>between the </a:t>
            </a:r>
            <a:r>
              <a:rPr lang="en-US" sz="2400" i="0" dirty="0">
                <a:solidFill>
                  <a:srgbClr val="0000FF"/>
                </a:solidFill>
              </a:rPr>
              <a:t>hyperactive and hypoactive subtypes.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      Diagnosing the delirium</a:t>
            </a:r>
            <a:endParaRPr lang="en-IN" dirty="0">
              <a:solidFill>
                <a:srgbClr val="00B050"/>
              </a:solidFill>
            </a:endParaRPr>
          </a:p>
        </p:txBody>
      </p:sp>
      <p:sp>
        <p:nvSpPr>
          <p:cNvPr id="3" name="Content Placeholder 2"/>
          <p:cNvSpPr>
            <a:spLocks noGrp="1"/>
          </p:cNvSpPr>
          <p:nvPr>
            <p:ph idx="1"/>
          </p:nvPr>
        </p:nvSpPr>
        <p:spPr>
          <a:xfrm>
            <a:off x="457200" y="1412776"/>
            <a:ext cx="8229600" cy="4525963"/>
          </a:xfrm>
        </p:spPr>
        <p:txBody>
          <a:bodyPr>
            <a:noAutofit/>
          </a:bodyPr>
          <a:lstStyle/>
          <a:p>
            <a:r>
              <a:rPr lang="en-US" sz="3600" b="1" dirty="0" smtClean="0">
                <a:solidFill>
                  <a:srgbClr val="006600"/>
                </a:solidFill>
                <a:latin typeface="Times New Roman" pitchFamily="18" charset="0"/>
              </a:rPr>
              <a:t>Diagnostic Criteria for Delirium</a:t>
            </a:r>
          </a:p>
          <a:p>
            <a:endParaRPr lang="en-US" sz="2400" b="1" dirty="0" smtClean="0">
              <a:solidFill>
                <a:schemeClr val="tx2"/>
              </a:solidFill>
            </a:endParaRPr>
          </a:p>
          <a:p>
            <a:pPr>
              <a:buFontTx/>
              <a:buAutoNum type="alphaUcPeriod"/>
            </a:pPr>
            <a:r>
              <a:rPr lang="en-US" sz="2400" dirty="0" smtClean="0">
                <a:solidFill>
                  <a:srgbClr val="0000FF"/>
                </a:solidFill>
              </a:rPr>
              <a:t>Disturbance of consciousness (i.e., reduced clarity of awareness about the environment) with reduced ability to focus, sustain, or shift attention.</a:t>
            </a:r>
          </a:p>
          <a:p>
            <a:endParaRPr lang="en-US" sz="2400" dirty="0" smtClean="0">
              <a:solidFill>
                <a:srgbClr val="0000FF"/>
              </a:solidFill>
            </a:endParaRPr>
          </a:p>
          <a:p>
            <a:pPr>
              <a:buNone/>
            </a:pPr>
            <a:r>
              <a:rPr lang="en-US" sz="2400" dirty="0" smtClean="0">
                <a:solidFill>
                  <a:srgbClr val="0000FF"/>
                </a:solidFill>
              </a:rPr>
              <a:t>B. A change in cognition (e.g., memory deficit, disorientation, language disturbance) or development of a perceptual disturbance that is not better accounted for by a preexisting, established, or evolving dementia.</a:t>
            </a:r>
          </a:p>
          <a:p>
            <a:pPr>
              <a:buNone/>
            </a:pPr>
            <a:endParaRPr lang="en-US" sz="2400" dirty="0" smtClean="0">
              <a:solidFill>
                <a:srgbClr val="0000FF"/>
              </a:solidFill>
            </a:endParaRPr>
          </a:p>
          <a:p>
            <a:endParaRPr lang="en-US" sz="2400" dirty="0" smtClean="0">
              <a:solidFill>
                <a:srgbClr val="0000FF"/>
              </a:solidFill>
            </a:endParaRPr>
          </a:p>
          <a:p>
            <a:endParaRPr lang="en-US" sz="2400" dirty="0" smtClean="0">
              <a:solidFill>
                <a:srgbClr val="0000FF"/>
              </a:solidFill>
            </a:endParaRPr>
          </a:p>
          <a:p>
            <a:endParaRPr lang="en-IN"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      Diagnosing the delirium</a:t>
            </a:r>
            <a:endParaRPr lang="en-IN" dirty="0"/>
          </a:p>
        </p:txBody>
      </p:sp>
      <p:sp>
        <p:nvSpPr>
          <p:cNvPr id="3" name="Content Placeholder 2"/>
          <p:cNvSpPr>
            <a:spLocks noGrp="1"/>
          </p:cNvSpPr>
          <p:nvPr>
            <p:ph idx="1"/>
          </p:nvPr>
        </p:nvSpPr>
        <p:spPr/>
        <p:txBody>
          <a:bodyPr>
            <a:normAutofit lnSpcReduction="10000"/>
          </a:bodyPr>
          <a:lstStyle/>
          <a:p>
            <a:pPr>
              <a:buNone/>
            </a:pPr>
            <a:r>
              <a:rPr lang="en-US" dirty="0" smtClean="0">
                <a:solidFill>
                  <a:srgbClr val="0000FF"/>
                </a:solidFill>
              </a:rPr>
              <a:t>C.    The disturbance develops over a short period of time (usually hours to days) and tends to fluctuate during the course of a day.</a:t>
            </a:r>
          </a:p>
          <a:p>
            <a:endParaRPr lang="en-US" dirty="0" smtClean="0">
              <a:solidFill>
                <a:srgbClr val="0000FF"/>
              </a:solidFill>
            </a:endParaRPr>
          </a:p>
          <a:p>
            <a:pPr>
              <a:buNone/>
            </a:pPr>
            <a:r>
              <a:rPr lang="en-US" dirty="0" smtClean="0">
                <a:solidFill>
                  <a:srgbClr val="0000FF"/>
                </a:solidFill>
              </a:rPr>
              <a:t>D.     Evidence from the history, physical examination, or laboratory findings indicate that the disturbance is caused by direct physiologic consequences of a general medical condition.</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512168"/>
          </a:xfrm>
        </p:spPr>
        <p:txBody>
          <a:bodyPr>
            <a:noAutofit/>
          </a:bodyPr>
          <a:lstStyle/>
          <a:p>
            <a:pPr lvl="0"/>
            <a:r>
              <a:rPr lang="en-US" sz="3600" b="1" i="1" dirty="0" smtClean="0">
                <a:solidFill>
                  <a:srgbClr val="006600"/>
                </a:solidFill>
                <a:latin typeface="Times New Roman" pitchFamily="18" charset="0"/>
              </a:rPr>
              <a:t/>
            </a:r>
            <a:br>
              <a:rPr lang="en-US" sz="3600" b="1" i="1" dirty="0" smtClean="0">
                <a:solidFill>
                  <a:srgbClr val="006600"/>
                </a:solidFill>
                <a:latin typeface="Times New Roman" pitchFamily="18" charset="0"/>
              </a:rPr>
            </a:br>
            <a:r>
              <a:rPr lang="en-US" sz="3600" b="1" i="1" dirty="0" smtClean="0">
                <a:solidFill>
                  <a:srgbClr val="006600"/>
                </a:solidFill>
                <a:latin typeface="Times New Roman" pitchFamily="18" charset="0"/>
              </a:rPr>
              <a:t>                Management  of Delirium </a:t>
            </a:r>
            <a:br>
              <a:rPr lang="en-US" sz="3600" b="1" i="1" dirty="0" smtClean="0">
                <a:solidFill>
                  <a:srgbClr val="006600"/>
                </a:solidFill>
                <a:latin typeface="Times New Roman" pitchFamily="18" charset="0"/>
              </a:rPr>
            </a:br>
            <a:endParaRPr lang="en-IN" sz="3600" dirty="0"/>
          </a:p>
        </p:txBody>
      </p:sp>
      <p:sp>
        <p:nvSpPr>
          <p:cNvPr id="3" name="Content Placeholder 2"/>
          <p:cNvSpPr>
            <a:spLocks noGrp="1"/>
          </p:cNvSpPr>
          <p:nvPr>
            <p:ph idx="1"/>
          </p:nvPr>
        </p:nvSpPr>
        <p:spPr>
          <a:xfrm>
            <a:off x="251520" y="1447800"/>
            <a:ext cx="8435280" cy="4572000"/>
          </a:xfrm>
        </p:spPr>
        <p:txBody>
          <a:bodyPr>
            <a:noAutofit/>
          </a:bodyPr>
          <a:lstStyle/>
          <a:p>
            <a:pPr>
              <a:buNone/>
            </a:pPr>
            <a:r>
              <a:rPr lang="en-US" sz="2400" dirty="0" smtClean="0">
                <a:solidFill>
                  <a:srgbClr val="3333FF"/>
                </a:solidFill>
              </a:rPr>
              <a:t>The diagnosis of delirium is made clinically through history, physical examination, mental status examination, serial observation of the patient</a:t>
            </a:r>
          </a:p>
          <a:p>
            <a:pPr>
              <a:buNone/>
            </a:pPr>
            <a:r>
              <a:rPr lang="en-US" sz="2400" b="1" i="1" dirty="0" smtClean="0">
                <a:solidFill>
                  <a:srgbClr val="006600"/>
                </a:solidFill>
                <a:latin typeface="Times New Roman" pitchFamily="18" charset="0"/>
              </a:rPr>
              <a:t>    History and General Examination</a:t>
            </a:r>
          </a:p>
          <a:p>
            <a:pPr>
              <a:lnSpc>
                <a:spcPct val="90000"/>
              </a:lnSpc>
              <a:buClr>
                <a:srgbClr val="006600"/>
              </a:buClr>
              <a:buSzTx/>
            </a:pPr>
            <a:r>
              <a:rPr lang="en-US" sz="2000" dirty="0" smtClean="0">
                <a:solidFill>
                  <a:srgbClr val="006600"/>
                </a:solidFill>
              </a:rPr>
              <a:t>History</a:t>
            </a:r>
          </a:p>
          <a:p>
            <a:pPr lvl="1">
              <a:lnSpc>
                <a:spcPct val="90000"/>
              </a:lnSpc>
            </a:pPr>
            <a:r>
              <a:rPr lang="en-US" sz="1800" dirty="0" smtClean="0">
                <a:solidFill>
                  <a:srgbClr val="0000FF"/>
                </a:solidFill>
              </a:rPr>
              <a:t>Onset and features</a:t>
            </a:r>
          </a:p>
          <a:p>
            <a:pPr lvl="1">
              <a:lnSpc>
                <a:spcPct val="90000"/>
              </a:lnSpc>
            </a:pPr>
            <a:r>
              <a:rPr lang="en-US" sz="1800" dirty="0" smtClean="0">
                <a:solidFill>
                  <a:srgbClr val="0000FF"/>
                </a:solidFill>
              </a:rPr>
              <a:t>Baseline or history of underlying dementia, neurological conditions (stroke, seizures)</a:t>
            </a:r>
          </a:p>
          <a:p>
            <a:pPr lvl="1">
              <a:lnSpc>
                <a:spcPct val="90000"/>
              </a:lnSpc>
            </a:pPr>
            <a:r>
              <a:rPr lang="en-US" sz="1800" dirty="0" smtClean="0">
                <a:solidFill>
                  <a:srgbClr val="0000FF"/>
                </a:solidFill>
              </a:rPr>
              <a:t>Risk factors for delirium </a:t>
            </a:r>
          </a:p>
          <a:p>
            <a:pPr lvl="1">
              <a:lnSpc>
                <a:spcPct val="90000"/>
              </a:lnSpc>
            </a:pPr>
            <a:r>
              <a:rPr lang="en-US" sz="1800" dirty="0" smtClean="0">
                <a:solidFill>
                  <a:srgbClr val="0000FF"/>
                </a:solidFill>
              </a:rPr>
              <a:t>General medical illnesses / medications</a:t>
            </a:r>
          </a:p>
          <a:p>
            <a:pPr lvl="1">
              <a:lnSpc>
                <a:spcPct val="90000"/>
              </a:lnSpc>
              <a:buFont typeface="Tahoma" pitchFamily="34" charset="0"/>
              <a:buNone/>
            </a:pPr>
            <a:endParaRPr lang="en-US" sz="1800" dirty="0" smtClean="0">
              <a:solidFill>
                <a:srgbClr val="0000FF"/>
              </a:solidFill>
            </a:endParaRPr>
          </a:p>
          <a:p>
            <a:pPr>
              <a:lnSpc>
                <a:spcPct val="90000"/>
              </a:lnSpc>
              <a:buClr>
                <a:srgbClr val="006600"/>
              </a:buClr>
              <a:buSzTx/>
            </a:pPr>
            <a:r>
              <a:rPr lang="en-US" sz="2000" dirty="0" smtClean="0">
                <a:solidFill>
                  <a:srgbClr val="006600"/>
                </a:solidFill>
              </a:rPr>
              <a:t>General Examination (Emphasis)</a:t>
            </a:r>
          </a:p>
          <a:p>
            <a:pPr lvl="1">
              <a:lnSpc>
                <a:spcPct val="90000"/>
              </a:lnSpc>
            </a:pPr>
            <a:r>
              <a:rPr lang="en-US" sz="1800" dirty="0" smtClean="0">
                <a:solidFill>
                  <a:srgbClr val="0000FF"/>
                </a:solidFill>
              </a:rPr>
              <a:t>B.P., Pulse, Temperature, pallor, </a:t>
            </a:r>
            <a:r>
              <a:rPr lang="en-US" sz="1800" dirty="0" err="1" smtClean="0">
                <a:solidFill>
                  <a:srgbClr val="0000FF"/>
                </a:solidFill>
              </a:rPr>
              <a:t>icterus</a:t>
            </a:r>
            <a:r>
              <a:rPr lang="en-US" sz="1800" dirty="0" smtClean="0">
                <a:solidFill>
                  <a:srgbClr val="0000FF"/>
                </a:solidFill>
              </a:rPr>
              <a:t>, cyanosis, clubbing, </a:t>
            </a:r>
            <a:r>
              <a:rPr lang="en-US" sz="1800" dirty="0" err="1" smtClean="0">
                <a:solidFill>
                  <a:srgbClr val="0000FF"/>
                </a:solidFill>
              </a:rPr>
              <a:t>lymphadenopathy</a:t>
            </a:r>
            <a:r>
              <a:rPr lang="en-US" sz="1800" dirty="0" smtClean="0">
                <a:solidFill>
                  <a:srgbClr val="0000FF"/>
                </a:solidFill>
              </a:rPr>
              <a:t>, edema</a:t>
            </a:r>
          </a:p>
          <a:p>
            <a:pPr lvl="1">
              <a:lnSpc>
                <a:spcPct val="90000"/>
              </a:lnSpc>
            </a:pPr>
            <a:r>
              <a:rPr lang="en-US" sz="1800" dirty="0" smtClean="0">
                <a:solidFill>
                  <a:srgbClr val="0000FF"/>
                </a:solidFill>
              </a:rPr>
              <a:t>trauma </a:t>
            </a:r>
          </a:p>
          <a:p>
            <a:pPr>
              <a:lnSpc>
                <a:spcPct val="90000"/>
              </a:lnSpc>
            </a:pPr>
            <a:endParaRPr lang="en-US" sz="1400" dirty="0" smtClean="0">
              <a:solidFill>
                <a:srgbClr val="0000FF"/>
              </a:solidFill>
            </a:endParaRPr>
          </a:p>
          <a:p>
            <a:pPr>
              <a:buNone/>
            </a:pPr>
            <a:r>
              <a:rPr lang="en-US" sz="2000" i="1" dirty="0" smtClean="0">
                <a:solidFill>
                  <a:srgbClr val="006600"/>
                </a:solidFill>
              </a:rPr>
              <a:t>  </a:t>
            </a:r>
            <a:endParaRPr lang="en-IN"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006600"/>
                </a:solidFill>
                <a:latin typeface="Times New Roman" pitchFamily="18" charset="0"/>
              </a:rPr>
              <a:t>Management  of Delirium</a:t>
            </a:r>
            <a:endParaRPr lang="en-IN" dirty="0"/>
          </a:p>
        </p:txBody>
      </p:sp>
      <p:sp>
        <p:nvSpPr>
          <p:cNvPr id="3" name="Content Placeholder 2"/>
          <p:cNvSpPr>
            <a:spLocks noGrp="1"/>
          </p:cNvSpPr>
          <p:nvPr>
            <p:ph idx="1"/>
          </p:nvPr>
        </p:nvSpPr>
        <p:spPr>
          <a:xfrm>
            <a:off x="0" y="1600200"/>
            <a:ext cx="9144000" cy="4525963"/>
          </a:xfrm>
        </p:spPr>
        <p:txBody>
          <a:bodyPr>
            <a:normAutofit lnSpcReduction="10000"/>
          </a:bodyPr>
          <a:lstStyle/>
          <a:p>
            <a:pPr>
              <a:buNone/>
            </a:pPr>
            <a:r>
              <a:rPr lang="en-US" sz="3400" i="1" dirty="0" smtClean="0">
                <a:solidFill>
                  <a:srgbClr val="006600"/>
                </a:solidFill>
              </a:rPr>
              <a:t> </a:t>
            </a:r>
            <a:r>
              <a:rPr lang="en-US" sz="3800" i="1" dirty="0" smtClean="0">
                <a:solidFill>
                  <a:srgbClr val="006600"/>
                </a:solidFill>
              </a:rPr>
              <a:t>Systemic examination</a:t>
            </a:r>
            <a:r>
              <a:rPr lang="en-US" sz="3800" i="1" dirty="0" smtClean="0"/>
              <a:t> </a:t>
            </a:r>
            <a:endParaRPr lang="en-US" sz="3600" dirty="0" smtClean="0"/>
          </a:p>
          <a:p>
            <a:pPr>
              <a:buFont typeface="Wingdings" pitchFamily="2" charset="2"/>
              <a:buChar char="Ø"/>
            </a:pPr>
            <a:r>
              <a:rPr lang="en-US" dirty="0" smtClean="0">
                <a:solidFill>
                  <a:srgbClr val="0000FF"/>
                </a:solidFill>
              </a:rPr>
              <a:t>RESPIRATORY SYSTEM : </a:t>
            </a:r>
            <a:r>
              <a:rPr lang="en-US" dirty="0" err="1" smtClean="0">
                <a:solidFill>
                  <a:srgbClr val="0000FF"/>
                </a:solidFill>
              </a:rPr>
              <a:t>Tachypnea</a:t>
            </a:r>
            <a:r>
              <a:rPr lang="en-US" dirty="0" smtClean="0">
                <a:solidFill>
                  <a:srgbClr val="0000FF"/>
                </a:solidFill>
              </a:rPr>
              <a:t>, </a:t>
            </a:r>
            <a:r>
              <a:rPr lang="en-US" dirty="0" err="1" smtClean="0">
                <a:solidFill>
                  <a:srgbClr val="0000FF"/>
                </a:solidFill>
              </a:rPr>
              <a:t>rales</a:t>
            </a:r>
            <a:r>
              <a:rPr lang="en-US" dirty="0" smtClean="0">
                <a:solidFill>
                  <a:srgbClr val="0000FF"/>
                </a:solidFill>
              </a:rPr>
              <a:t>, irregular rate.</a:t>
            </a:r>
            <a:endParaRPr lang="en-US" dirty="0" smtClean="0"/>
          </a:p>
          <a:p>
            <a:pPr>
              <a:buFont typeface="Wingdings" pitchFamily="2" charset="2"/>
              <a:buChar char="Ø"/>
            </a:pPr>
            <a:r>
              <a:rPr lang="en-US" dirty="0" smtClean="0">
                <a:solidFill>
                  <a:srgbClr val="0000FF"/>
                </a:solidFill>
              </a:rPr>
              <a:t>CVS</a:t>
            </a:r>
          </a:p>
          <a:p>
            <a:pPr>
              <a:buFont typeface="Wingdings" pitchFamily="2" charset="2"/>
              <a:buChar char="Ø"/>
            </a:pPr>
            <a:r>
              <a:rPr lang="en-US" dirty="0" smtClean="0">
                <a:solidFill>
                  <a:srgbClr val="0000FF"/>
                </a:solidFill>
              </a:rPr>
              <a:t>ABDOMEN</a:t>
            </a:r>
          </a:p>
          <a:p>
            <a:pPr>
              <a:buFont typeface="Wingdings" pitchFamily="2" charset="2"/>
              <a:buChar char="Ø"/>
            </a:pPr>
            <a:r>
              <a:rPr lang="en-US" dirty="0" smtClean="0">
                <a:solidFill>
                  <a:srgbClr val="0000FF"/>
                </a:solidFill>
              </a:rPr>
              <a:t>CNS: Language Deficits, </a:t>
            </a:r>
            <a:r>
              <a:rPr lang="en-US" dirty="0" err="1" smtClean="0">
                <a:solidFill>
                  <a:srgbClr val="0000FF"/>
                </a:solidFill>
              </a:rPr>
              <a:t>Fundoscopic</a:t>
            </a:r>
            <a:r>
              <a:rPr lang="en-US" dirty="0" smtClean="0">
                <a:solidFill>
                  <a:srgbClr val="0000FF"/>
                </a:solidFill>
              </a:rPr>
              <a:t> Exam (</a:t>
            </a:r>
            <a:r>
              <a:rPr lang="en-US" dirty="0" err="1" smtClean="0">
                <a:solidFill>
                  <a:srgbClr val="0000FF"/>
                </a:solidFill>
              </a:rPr>
              <a:t>Papilledema</a:t>
            </a:r>
            <a:r>
              <a:rPr lang="en-US" dirty="0" smtClean="0">
                <a:solidFill>
                  <a:srgbClr val="0000FF"/>
                </a:solidFill>
              </a:rPr>
              <a:t>), Pupils, Ocular Movements (</a:t>
            </a:r>
            <a:r>
              <a:rPr lang="en-US" dirty="0" err="1" smtClean="0">
                <a:solidFill>
                  <a:srgbClr val="0000FF"/>
                </a:solidFill>
              </a:rPr>
              <a:t>Nystagmus</a:t>
            </a:r>
            <a:r>
              <a:rPr lang="en-US" dirty="0" smtClean="0">
                <a:solidFill>
                  <a:srgbClr val="0000FF"/>
                </a:solidFill>
              </a:rPr>
              <a:t>), Focal Motor/Sensory/ Coordination Deficits.</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752600" y="506760"/>
            <a:ext cx="5105400" cy="762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1" u="none" strike="noStrike" kern="1200" cap="none" spc="0" normalizeH="0" baseline="0" noProof="0" dirty="0" smtClean="0">
                <a:ln>
                  <a:noFill/>
                </a:ln>
                <a:solidFill>
                  <a:srgbClr val="006600"/>
                </a:solidFill>
                <a:effectLst/>
                <a:uLnTx/>
                <a:uFillTx/>
                <a:latin typeface="Times New Roman" pitchFamily="18" charset="0"/>
                <a:ea typeface="+mj-ea"/>
                <a:cs typeface="+mj-cs"/>
              </a:rPr>
              <a:t>Screening Tools</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0" y="1690464"/>
            <a:ext cx="9144000" cy="4114800"/>
          </a:xfrm>
          <a:prstGeom prst="rect">
            <a:avLst/>
          </a:prstGeom>
        </p:spPr>
        <p:txBody>
          <a:bodyPr/>
          <a:lstStyle/>
          <a:p>
            <a:pPr marL="609600" marR="0" lvl="0" indent="-609600" algn="l" defTabSz="914400" rtl="0" eaLnBrk="1" fontAlgn="auto" latinLnBrk="0" hangingPunct="1">
              <a:lnSpc>
                <a:spcPct val="100000"/>
              </a:lnSpc>
              <a:spcBef>
                <a:spcPct val="20000"/>
              </a:spcBef>
              <a:spcAft>
                <a:spcPts val="0"/>
              </a:spcAft>
              <a:buClr>
                <a:schemeClr val="tx2"/>
              </a:buClr>
              <a:buSzPct val="70000"/>
              <a:buFontTx/>
              <a:buAutoNum type="arabicParenR"/>
              <a:tabLst/>
              <a:defRPr/>
            </a:pPr>
            <a:r>
              <a:rPr kumimoji="0" lang="en-US" sz="3200" b="0" i="0" u="none" strike="noStrike" kern="1200" cap="none" spc="0" normalizeH="0" baseline="0" noProof="0" dirty="0" err="1" smtClean="0">
                <a:ln>
                  <a:noFill/>
                </a:ln>
                <a:solidFill>
                  <a:srgbClr val="0000FF"/>
                </a:solidFill>
                <a:effectLst/>
                <a:uLnTx/>
                <a:uFillTx/>
                <a:latin typeface="+mn-lt"/>
                <a:ea typeface="+mn-ea"/>
                <a:cs typeface="+mn-cs"/>
              </a:rPr>
              <a:t>Folstein</a:t>
            </a:r>
            <a:r>
              <a:rPr kumimoji="0" lang="en-US" sz="3200" b="0" i="0" u="none" strike="noStrike" kern="1200" cap="none" spc="0" normalizeH="0" baseline="0" noProof="0" dirty="0" smtClean="0">
                <a:ln>
                  <a:noFill/>
                </a:ln>
                <a:solidFill>
                  <a:srgbClr val="0000FF"/>
                </a:solidFill>
                <a:effectLst/>
                <a:uLnTx/>
                <a:uFillTx/>
                <a:latin typeface="+mn-lt"/>
                <a:ea typeface="+mn-ea"/>
                <a:cs typeface="+mn-cs"/>
              </a:rPr>
              <a:t> Mini-Mental State Examination (MMSE) : to assess improvement</a:t>
            </a:r>
          </a:p>
          <a:p>
            <a:pPr marL="609600" marR="0" lvl="0" indent="-609600" algn="l" defTabSz="914400" rtl="0" eaLnBrk="1" fontAlgn="auto" latinLnBrk="0" hangingPunct="1">
              <a:lnSpc>
                <a:spcPct val="100000"/>
              </a:lnSpc>
              <a:spcBef>
                <a:spcPct val="20000"/>
              </a:spcBef>
              <a:spcAft>
                <a:spcPts val="0"/>
              </a:spcAft>
              <a:buClr>
                <a:schemeClr val="tx2"/>
              </a:buClr>
              <a:buSzPct val="70000"/>
              <a:buFontTx/>
              <a:buAutoNum type="arabicParenR"/>
              <a:tabLst/>
              <a:defRPr/>
            </a:pPr>
            <a:r>
              <a:rPr kumimoji="0" lang="en-US" sz="3200" b="0" i="0" u="none" strike="noStrike" kern="1200" cap="none" spc="0" normalizeH="0" baseline="0" noProof="0" dirty="0" smtClean="0">
                <a:ln>
                  <a:noFill/>
                </a:ln>
                <a:solidFill>
                  <a:srgbClr val="0000FF"/>
                </a:solidFill>
                <a:effectLst/>
                <a:uLnTx/>
                <a:uFillTx/>
                <a:latin typeface="+mn-lt"/>
                <a:ea typeface="+mn-ea"/>
                <a:cs typeface="+mn-cs"/>
              </a:rPr>
              <a:t>The Memorial Delirium Assessment Scale (MDAS) : measure the severity</a:t>
            </a:r>
          </a:p>
          <a:p>
            <a:pPr marL="609600" marR="0" lvl="0" indent="-609600" algn="l" defTabSz="914400" rtl="0" eaLnBrk="1" fontAlgn="auto" latinLnBrk="0" hangingPunct="1">
              <a:lnSpc>
                <a:spcPct val="100000"/>
              </a:lnSpc>
              <a:spcBef>
                <a:spcPct val="20000"/>
              </a:spcBef>
              <a:spcAft>
                <a:spcPts val="0"/>
              </a:spcAft>
              <a:buClr>
                <a:schemeClr val="tx2"/>
              </a:buClr>
              <a:buSzPct val="70000"/>
              <a:buFontTx/>
              <a:buAutoNum type="arabicParenR"/>
              <a:tabLst/>
              <a:defRPr/>
            </a:pPr>
            <a:endParaRPr kumimoji="0" lang="en-US" sz="3200" b="0" i="0" u="none" strike="noStrike" kern="1200" cap="none" spc="0" normalizeH="0" baseline="0" noProof="0" dirty="0">
              <a:ln>
                <a:noFill/>
              </a:ln>
              <a:solidFill>
                <a:srgbClr val="0000FF"/>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691680" y="146720"/>
            <a:ext cx="5112568" cy="762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u="none" strike="noStrike" kern="1200" cap="none" spc="0" normalizeH="0" baseline="0" noProof="0" dirty="0" smtClean="0">
                <a:ln>
                  <a:noFill/>
                </a:ln>
                <a:solidFill>
                  <a:srgbClr val="006600"/>
                </a:solidFill>
                <a:effectLst/>
                <a:uLnTx/>
                <a:uFillTx/>
                <a:latin typeface="Times New Roman" pitchFamily="18" charset="0"/>
                <a:ea typeface="+mj-ea"/>
                <a:cs typeface="+mj-cs"/>
              </a:rPr>
              <a:t>INVESTIGATION</a:t>
            </a:r>
            <a:endParaRPr kumimoji="0" lang="en-US" sz="4000" b="0" u="none" strike="noStrike" kern="1200" cap="none" spc="0" normalizeH="0" baseline="0" noProof="0" dirty="0">
              <a:ln>
                <a:noFill/>
              </a:ln>
              <a:solidFill>
                <a:srgbClr val="006600"/>
              </a:solidFill>
              <a:effectLst/>
              <a:uLnTx/>
              <a:uFillTx/>
              <a:latin typeface="Times New Roman" pitchFamily="18" charset="0"/>
              <a:ea typeface="+mj-ea"/>
              <a:cs typeface="+mj-cs"/>
            </a:endParaRPr>
          </a:p>
        </p:txBody>
      </p:sp>
      <p:sp>
        <p:nvSpPr>
          <p:cNvPr id="3" name="Rectangle 3"/>
          <p:cNvSpPr txBox="1">
            <a:spLocks noChangeArrowheads="1"/>
          </p:cNvSpPr>
          <p:nvPr/>
        </p:nvSpPr>
        <p:spPr>
          <a:xfrm>
            <a:off x="0" y="990600"/>
            <a:ext cx="9396536" cy="5410200"/>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rgbClr val="0000FF"/>
                </a:solidFill>
                <a:effectLst/>
                <a:uLnTx/>
                <a:uFillTx/>
                <a:latin typeface="+mn-lt"/>
                <a:ea typeface="+mn-ea"/>
                <a:cs typeface="+mn-cs"/>
              </a:rPr>
              <a:t>CBC with Differential; CXR, blood and urine cultures, RPR</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FF"/>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rgbClr val="0000FF"/>
                </a:solidFill>
                <a:effectLst/>
                <a:uLnTx/>
                <a:uFillTx/>
                <a:latin typeface="+mn-lt"/>
                <a:ea typeface="+mn-ea"/>
                <a:cs typeface="+mn-cs"/>
              </a:rPr>
              <a:t>Full electrolytes / LFTs / Possible NH3</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FF"/>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rgbClr val="0000FF"/>
                </a:solidFill>
                <a:effectLst/>
                <a:uLnTx/>
                <a:uFillTx/>
                <a:latin typeface="+mn-lt"/>
                <a:ea typeface="+mn-ea"/>
                <a:cs typeface="+mn-cs"/>
              </a:rPr>
              <a:t>Nutritional (B12, </a:t>
            </a:r>
            <a:r>
              <a:rPr kumimoji="0" lang="en-US" sz="2000" b="0" i="0" u="none" strike="noStrike" kern="1200" cap="none" spc="0" normalizeH="0" baseline="0" noProof="0" dirty="0" err="1" smtClean="0">
                <a:ln>
                  <a:noFill/>
                </a:ln>
                <a:solidFill>
                  <a:srgbClr val="0000FF"/>
                </a:solidFill>
                <a:effectLst/>
                <a:uLnTx/>
                <a:uFillTx/>
                <a:latin typeface="+mn-lt"/>
                <a:ea typeface="+mn-ea"/>
                <a:cs typeface="+mn-cs"/>
              </a:rPr>
              <a:t>folate</a:t>
            </a:r>
            <a:r>
              <a:rPr kumimoji="0" lang="en-US" sz="2000" b="0" i="0" u="none" strike="noStrike" kern="1200" cap="none" spc="0" normalizeH="0" baseline="0" noProof="0" dirty="0" smtClean="0">
                <a:ln>
                  <a:noFill/>
                </a:ln>
                <a:solidFill>
                  <a:srgbClr val="0000FF"/>
                </a:solidFill>
                <a:effectLst/>
                <a:uLnTx/>
                <a:uFillTx/>
                <a:latin typeface="+mn-lt"/>
                <a:ea typeface="+mn-ea"/>
                <a:cs typeface="+mn-cs"/>
              </a:rPr>
              <a:t>, thiamine)</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FF"/>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rgbClr val="0000FF"/>
                </a:solidFill>
                <a:effectLst/>
                <a:uLnTx/>
                <a:uFillTx/>
                <a:latin typeface="+mn-lt"/>
                <a:ea typeface="+mn-ea"/>
                <a:cs typeface="+mn-cs"/>
              </a:rPr>
              <a:t>Toxicology Screen/Drug Levels</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FF"/>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rgbClr val="0000FF"/>
                </a:solidFill>
                <a:effectLst/>
                <a:uLnTx/>
                <a:uFillTx/>
                <a:latin typeface="+mn-lt"/>
                <a:ea typeface="+mn-ea"/>
                <a:cs typeface="+mn-cs"/>
              </a:rPr>
              <a:t>Pulse-ox / ABG</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FF"/>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rgbClr val="0000FF"/>
                </a:solidFill>
                <a:effectLst/>
                <a:uLnTx/>
                <a:uFillTx/>
                <a:latin typeface="+mn-lt"/>
                <a:ea typeface="+mn-ea"/>
                <a:cs typeface="+mn-cs"/>
              </a:rPr>
              <a:t>CNS imaging- CT first if focal findings </a:t>
            </a:r>
          </a:p>
          <a:p>
            <a:pPr marL="342900" marR="0" lvl="0" indent="-342900" algn="l" defTabSz="914400" rtl="0" eaLnBrk="1" fontAlgn="auto" latinLnBrk="0" hangingPunct="1">
              <a:lnSpc>
                <a:spcPct val="80000"/>
              </a:lnSpc>
              <a:spcBef>
                <a:spcPct val="20000"/>
              </a:spcBef>
              <a:spcAft>
                <a:spcPts val="0"/>
              </a:spcAft>
              <a:buClrTx/>
              <a:buSzTx/>
              <a:buFontTx/>
              <a:buNone/>
              <a:tabLst/>
              <a:defRPr/>
            </a:pPr>
            <a:endParaRPr kumimoji="0" lang="en-US" sz="2000" b="0" i="0" u="none" strike="noStrike" kern="1200" cap="none" spc="0" normalizeH="0" baseline="0" noProof="0" dirty="0" smtClean="0">
              <a:ln>
                <a:noFill/>
              </a:ln>
              <a:solidFill>
                <a:srgbClr val="0000FF"/>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rgbClr val="0000FF"/>
                </a:solidFill>
                <a:effectLst/>
                <a:uLnTx/>
                <a:uFillTx/>
                <a:latin typeface="+mn-lt"/>
                <a:ea typeface="+mn-ea"/>
                <a:cs typeface="+mn-cs"/>
              </a:rPr>
              <a:t>EEG (Slowing in delirium; evaluate for asymmetric patterns, </a:t>
            </a:r>
            <a:r>
              <a:rPr kumimoji="0" lang="en-US" sz="2000" b="0" i="0" u="none" strike="noStrike" kern="1200" cap="none" spc="0" normalizeH="0" baseline="0" noProof="0" dirty="0" err="1" smtClean="0">
                <a:ln>
                  <a:noFill/>
                </a:ln>
                <a:solidFill>
                  <a:srgbClr val="0000FF"/>
                </a:solidFill>
                <a:effectLst/>
                <a:uLnTx/>
                <a:uFillTx/>
                <a:latin typeface="+mn-lt"/>
                <a:ea typeface="+mn-ea"/>
                <a:cs typeface="+mn-cs"/>
              </a:rPr>
              <a:t>epileptiform</a:t>
            </a:r>
            <a:r>
              <a:rPr kumimoji="0" lang="en-US" sz="2000" b="0" i="0" u="none" strike="noStrike" kern="1200" cap="none" spc="0" normalizeH="0" baseline="0" noProof="0" dirty="0" smtClean="0">
                <a:ln>
                  <a:noFill/>
                </a:ln>
                <a:solidFill>
                  <a:srgbClr val="0000FF"/>
                </a:solidFill>
                <a:effectLst/>
                <a:uLnTx/>
                <a:uFillTx/>
                <a:latin typeface="+mn-lt"/>
                <a:ea typeface="+mn-ea"/>
                <a:cs typeface="+mn-cs"/>
              </a:rPr>
              <a:t> discharges, </a:t>
            </a:r>
            <a:r>
              <a:rPr kumimoji="0" lang="en-US" sz="2000" b="0" i="0" u="none" strike="noStrike" kern="1200" cap="none" spc="0" normalizeH="0" baseline="0" noProof="0" dirty="0" err="1" smtClean="0">
                <a:ln>
                  <a:noFill/>
                </a:ln>
                <a:solidFill>
                  <a:srgbClr val="0000FF"/>
                </a:solidFill>
                <a:effectLst/>
                <a:uLnTx/>
                <a:uFillTx/>
                <a:latin typeface="+mn-lt"/>
                <a:ea typeface="+mn-ea"/>
                <a:cs typeface="+mn-cs"/>
              </a:rPr>
              <a:t>triphasic</a:t>
            </a:r>
            <a:r>
              <a:rPr kumimoji="0" lang="en-US" sz="2000" b="0" i="0" u="none" strike="noStrike" kern="1200" cap="none" spc="0" normalizeH="0" baseline="0" noProof="0" dirty="0" smtClean="0">
                <a:ln>
                  <a:noFill/>
                </a:ln>
                <a:solidFill>
                  <a:srgbClr val="0000FF"/>
                </a:solidFill>
                <a:effectLst/>
                <a:uLnTx/>
                <a:uFillTx/>
                <a:latin typeface="+mn-lt"/>
                <a:ea typeface="+mn-ea"/>
                <a:cs typeface="+mn-cs"/>
              </a:rPr>
              <a:t> wave forms)</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rgbClr val="0000FF"/>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rgbClr val="0000FF"/>
                </a:solidFill>
                <a:effectLst/>
                <a:uLnTx/>
                <a:uFillTx/>
                <a:latin typeface="+mn-lt"/>
                <a:ea typeface="+mn-ea"/>
                <a:cs typeface="+mn-cs"/>
              </a:rPr>
              <a:t>Lumbar Puncture if there is evidence for increased ICP, S/O Meningitis  </a:t>
            </a:r>
            <a:endParaRPr kumimoji="0" lang="en-US" sz="2000" b="0" i="0" u="none" strike="noStrike" kern="1200" cap="none" spc="0" normalizeH="0" baseline="0" noProof="0" dirty="0">
              <a:ln>
                <a:noFill/>
              </a:ln>
              <a:solidFill>
                <a:srgbClr val="0000FF"/>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670"/>
            <a:ext cx="8229600" cy="778098"/>
          </a:xfrm>
        </p:spPr>
        <p:txBody>
          <a:bodyPr>
            <a:noAutofit/>
          </a:bodyPr>
          <a:lstStyle/>
          <a:p>
            <a:r>
              <a:rPr lang="en-IN" sz="4800" dirty="0" smtClean="0">
                <a:solidFill>
                  <a:srgbClr val="00B050"/>
                </a:solidFill>
              </a:rPr>
              <a:t>              </a:t>
            </a:r>
            <a:br>
              <a:rPr lang="en-IN" sz="4800" dirty="0" smtClean="0">
                <a:solidFill>
                  <a:srgbClr val="00B050"/>
                </a:solidFill>
              </a:rPr>
            </a:br>
            <a:r>
              <a:rPr lang="en-IN" sz="4800" dirty="0" smtClean="0">
                <a:solidFill>
                  <a:srgbClr val="00B050"/>
                </a:solidFill>
              </a:rPr>
              <a:t>            </a:t>
            </a:r>
            <a:br>
              <a:rPr lang="en-IN" sz="4800" dirty="0" smtClean="0">
                <a:solidFill>
                  <a:srgbClr val="00B050"/>
                </a:solidFill>
              </a:rPr>
            </a:br>
            <a:r>
              <a:rPr lang="en-IN" sz="4800" dirty="0" smtClean="0">
                <a:solidFill>
                  <a:srgbClr val="00B050"/>
                </a:solidFill>
              </a:rPr>
              <a:t>          Management</a:t>
            </a:r>
            <a:r>
              <a:rPr lang="en-IN" sz="4800" dirty="0">
                <a:solidFill>
                  <a:srgbClr val="00B050"/>
                </a:solidFill>
              </a:rPr>
              <a:t/>
            </a:r>
            <a:br>
              <a:rPr lang="en-IN" sz="4800" dirty="0">
                <a:solidFill>
                  <a:srgbClr val="00B050"/>
                </a:solidFill>
              </a:rPr>
            </a:br>
            <a:endParaRPr lang="en-IN" sz="4800" dirty="0">
              <a:solidFill>
                <a:srgbClr val="00B050"/>
              </a:solidFill>
            </a:endParaRPr>
          </a:p>
        </p:txBody>
      </p:sp>
      <p:sp>
        <p:nvSpPr>
          <p:cNvPr id="3" name="Content Placeholder 2"/>
          <p:cNvSpPr>
            <a:spLocks noGrp="1"/>
          </p:cNvSpPr>
          <p:nvPr>
            <p:ph idx="1"/>
          </p:nvPr>
        </p:nvSpPr>
        <p:spPr>
          <a:xfrm>
            <a:off x="251520" y="692696"/>
            <a:ext cx="8892480" cy="5327104"/>
          </a:xfrm>
        </p:spPr>
        <p:txBody>
          <a:bodyPr>
            <a:noAutofit/>
          </a:bodyPr>
          <a:lstStyle/>
          <a:p>
            <a:pPr>
              <a:buFontTx/>
              <a:buNone/>
            </a:pPr>
            <a:r>
              <a:rPr lang="en-US" sz="2800" dirty="0" smtClean="0">
                <a:solidFill>
                  <a:srgbClr val="3333FF"/>
                </a:solidFill>
              </a:rPr>
              <a:t>Treatment should  be focused on Identifying the cause  and then treating it!</a:t>
            </a:r>
          </a:p>
          <a:p>
            <a:pPr>
              <a:buNone/>
            </a:pPr>
            <a:endParaRPr lang="en-IN" sz="2800" dirty="0" smtClean="0">
              <a:solidFill>
                <a:srgbClr val="3333FF"/>
              </a:solidFill>
            </a:endParaRPr>
          </a:p>
          <a:p>
            <a:pPr>
              <a:buNone/>
            </a:pPr>
            <a:r>
              <a:rPr lang="en-IN" sz="2800" dirty="0" smtClean="0">
                <a:solidFill>
                  <a:srgbClr val="3333FF"/>
                </a:solidFill>
              </a:rPr>
              <a:t>There </a:t>
            </a:r>
            <a:r>
              <a:rPr lang="en-IN" sz="2800" dirty="0">
                <a:solidFill>
                  <a:srgbClr val="3333FF"/>
                </a:solidFill>
              </a:rPr>
              <a:t>are three major goals of delirium treatment. </a:t>
            </a:r>
          </a:p>
          <a:p>
            <a:pPr lvl="1"/>
            <a:r>
              <a:rPr lang="en-IN" sz="2000" dirty="0">
                <a:solidFill>
                  <a:srgbClr val="3333FF"/>
                </a:solidFill>
              </a:rPr>
              <a:t>One is to find and to reverse the contributors to the delirium.</a:t>
            </a:r>
          </a:p>
          <a:p>
            <a:pPr lvl="1"/>
            <a:r>
              <a:rPr lang="en-IN" sz="2000" dirty="0">
                <a:solidFill>
                  <a:srgbClr val="3333FF"/>
                </a:solidFill>
              </a:rPr>
              <a:t> The second is to ensure the patient's safety while educating patients, family, and staff</a:t>
            </a:r>
          </a:p>
          <a:p>
            <a:pPr lvl="1"/>
            <a:r>
              <a:rPr lang="en-IN" sz="2000" dirty="0">
                <a:solidFill>
                  <a:srgbClr val="3333FF"/>
                </a:solidFill>
              </a:rPr>
              <a:t> The third is the symptomatic treatment of </a:t>
            </a:r>
            <a:r>
              <a:rPr lang="en-IN" sz="2000" dirty="0" err="1">
                <a:solidFill>
                  <a:srgbClr val="3333FF"/>
                </a:solidFill>
              </a:rPr>
              <a:t>behavioral</a:t>
            </a:r>
            <a:r>
              <a:rPr lang="en-IN" sz="2000" dirty="0">
                <a:solidFill>
                  <a:srgbClr val="3333FF"/>
                </a:solidFill>
              </a:rPr>
              <a:t> disturbances associated with delirium</a:t>
            </a:r>
            <a:r>
              <a:rPr lang="en-IN" sz="2000" dirty="0" smtClean="0">
                <a:solidFill>
                  <a:srgbClr val="3333FF"/>
                </a:solidFill>
              </a:rPr>
              <a:t>.</a:t>
            </a:r>
          </a:p>
          <a:p>
            <a:pPr>
              <a:buNone/>
            </a:pPr>
            <a:endParaRPr lang="en-IN" sz="2800" dirty="0" smtClean="0">
              <a:solidFill>
                <a:srgbClr val="3333FF"/>
              </a:solidFill>
            </a:endParaRPr>
          </a:p>
          <a:p>
            <a:pPr>
              <a:buNone/>
            </a:pPr>
            <a:r>
              <a:rPr lang="en-IN" sz="2800" dirty="0" smtClean="0">
                <a:solidFill>
                  <a:srgbClr val="3333FF"/>
                </a:solidFill>
              </a:rPr>
              <a:t>Management can be divided in to</a:t>
            </a:r>
          </a:p>
          <a:p>
            <a:pPr lvl="1">
              <a:buNone/>
            </a:pPr>
            <a:r>
              <a:rPr lang="en-IN" sz="2000" dirty="0" smtClean="0">
                <a:solidFill>
                  <a:srgbClr val="3333FF"/>
                </a:solidFill>
              </a:rPr>
              <a:t>Pharmacological </a:t>
            </a:r>
          </a:p>
          <a:p>
            <a:pPr lvl="1">
              <a:buNone/>
            </a:pPr>
            <a:r>
              <a:rPr lang="en-IN" sz="2000" dirty="0" smtClean="0">
                <a:solidFill>
                  <a:srgbClr val="3333FF"/>
                </a:solidFill>
              </a:rPr>
              <a:t>Non-pharmacological </a:t>
            </a:r>
          </a:p>
          <a:p>
            <a:pPr lvl="1">
              <a:buNone/>
            </a:pPr>
            <a:endParaRPr lang="en-IN" sz="2000" dirty="0">
              <a:solidFill>
                <a:srgbClr val="3333FF"/>
              </a:solidFill>
            </a:endParaRPr>
          </a:p>
          <a:p>
            <a:pPr>
              <a:buNone/>
            </a:pPr>
            <a:endParaRPr lang="en-US" sz="2400" dirty="0" smtClean="0">
              <a:solidFill>
                <a:srgbClr val="3333FF"/>
              </a:solidFill>
            </a:endParaRPr>
          </a:p>
          <a:p>
            <a:endParaRPr lang="en-IN" sz="2800" dirty="0" smtClean="0">
              <a:solidFill>
                <a:srgbClr val="3333FF"/>
              </a:solidFill>
            </a:endParaRPr>
          </a:p>
          <a:p>
            <a:endParaRPr lang="en-IN" sz="2800" dirty="0"/>
          </a:p>
          <a:p>
            <a:pPr>
              <a:buNone/>
            </a:pPr>
            <a:r>
              <a:rPr lang="en-IN" sz="2800" dirty="0"/>
              <a:t> </a:t>
            </a:r>
          </a:p>
          <a:p>
            <a:pPr>
              <a:buNone/>
            </a:pPr>
            <a:r>
              <a:rPr lang="en-IN" sz="2000" dirty="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PHARMACOLOGICAL</a:t>
            </a:r>
            <a:endParaRPr lang="en-IN" dirty="0"/>
          </a:p>
        </p:txBody>
      </p:sp>
      <p:sp>
        <p:nvSpPr>
          <p:cNvPr id="3" name="Content Placeholder 2"/>
          <p:cNvSpPr>
            <a:spLocks noGrp="1"/>
          </p:cNvSpPr>
          <p:nvPr>
            <p:ph idx="1"/>
          </p:nvPr>
        </p:nvSpPr>
        <p:spPr>
          <a:xfrm>
            <a:off x="467544" y="1639341"/>
            <a:ext cx="8229600" cy="4525963"/>
          </a:xfrm>
        </p:spPr>
        <p:txBody>
          <a:bodyPr>
            <a:noAutofit/>
          </a:bodyPr>
          <a:lstStyle/>
          <a:p>
            <a:pPr>
              <a:buNone/>
            </a:pPr>
            <a:r>
              <a:rPr lang="en-IN" dirty="0" smtClean="0">
                <a:solidFill>
                  <a:srgbClr val="3333FF"/>
                </a:solidFill>
              </a:rPr>
              <a:t>Pharmacological and other somatic treatment –</a:t>
            </a:r>
          </a:p>
          <a:p>
            <a:r>
              <a:rPr lang="en-US" dirty="0" smtClean="0">
                <a:solidFill>
                  <a:srgbClr val="3333FF"/>
                </a:solidFill>
              </a:rPr>
              <a:t>Treatment of underlying medical condition</a:t>
            </a:r>
          </a:p>
          <a:p>
            <a:r>
              <a:rPr lang="en-IN" sz="3200" dirty="0" smtClean="0">
                <a:solidFill>
                  <a:srgbClr val="FF0000"/>
                </a:solidFill>
              </a:rPr>
              <a:t> </a:t>
            </a:r>
            <a:r>
              <a:rPr lang="en-US" sz="3200" b="1" i="1" dirty="0" smtClean="0">
                <a:solidFill>
                  <a:srgbClr val="FF0000"/>
                </a:solidFill>
              </a:rPr>
              <a:t>Antipsychotics</a:t>
            </a:r>
            <a:r>
              <a:rPr lang="en-US" sz="3600" dirty="0" smtClean="0">
                <a:solidFill>
                  <a:srgbClr val="FF0000"/>
                </a:solidFill>
              </a:rPr>
              <a:t> </a:t>
            </a:r>
          </a:p>
          <a:p>
            <a:r>
              <a:rPr lang="en-IN" sz="2400" dirty="0" smtClean="0">
                <a:solidFill>
                  <a:srgbClr val="3333FF"/>
                </a:solidFill>
              </a:rPr>
              <a:t>Antipsychotics may be considered if psychosis, severely disorganized thought process, or extreme physical or verbal agitation places the patient or others at risk of harm</a:t>
            </a:r>
          </a:p>
          <a:p>
            <a:r>
              <a:rPr lang="en-IN" sz="2400" dirty="0" smtClean="0">
                <a:solidFill>
                  <a:srgbClr val="3333FF"/>
                </a:solidFill>
              </a:rPr>
              <a:t> Low-dose, high-potency antipsychotic agents have been the most frequently studied agents in the treatment of delirium. </a:t>
            </a:r>
          </a:p>
          <a:p>
            <a:pPr>
              <a:buNone/>
            </a:pPr>
            <a:endParaRPr lang="en-IN" sz="2400" dirty="0" smtClean="0">
              <a:solidFill>
                <a:srgbClr val="3333FF"/>
              </a:solidFill>
            </a:endParaRPr>
          </a:p>
          <a:p>
            <a:pPr>
              <a:buNone/>
            </a:pPr>
            <a:endParaRPr lang="en-IN" sz="2000" dirty="0" smtClean="0">
              <a:solidFill>
                <a:srgbClr val="3333FF"/>
              </a:solidFill>
            </a:endParaRPr>
          </a:p>
          <a:p>
            <a:endParaRPr lang="en-IN" sz="2000" dirty="0">
              <a:solidFill>
                <a:srgbClr val="3333FF"/>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PHARMACOLOGICAL</a:t>
            </a:r>
            <a:endParaRPr lang="en-IN" dirty="0"/>
          </a:p>
        </p:txBody>
      </p:sp>
      <p:sp>
        <p:nvSpPr>
          <p:cNvPr id="3" name="Content Placeholder 2"/>
          <p:cNvSpPr>
            <a:spLocks noGrp="1"/>
          </p:cNvSpPr>
          <p:nvPr>
            <p:ph idx="1"/>
          </p:nvPr>
        </p:nvSpPr>
        <p:spPr/>
        <p:txBody>
          <a:bodyPr>
            <a:normAutofit/>
          </a:bodyPr>
          <a:lstStyle/>
          <a:p>
            <a:r>
              <a:rPr lang="en-IN" dirty="0" smtClean="0">
                <a:solidFill>
                  <a:srgbClr val="3333FF"/>
                </a:solidFill>
              </a:rPr>
              <a:t>They may benefit an agitated patient by allowing completion of diagnostic tests and protecting the patient and others from harm.</a:t>
            </a:r>
          </a:p>
          <a:p>
            <a:r>
              <a:rPr lang="en-IN" dirty="0" smtClean="0">
                <a:solidFill>
                  <a:srgbClr val="3333FF"/>
                </a:solidFill>
              </a:rPr>
              <a:t> Agents such as haloperidol have the longest track record in delirium management and may be given orally, intramuscularly (IM), or IV.</a:t>
            </a:r>
          </a:p>
          <a:p>
            <a:pPr>
              <a:buNone/>
            </a:pP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lstStyle/>
          <a:p>
            <a:r>
              <a:rPr lang="en-US" dirty="0" smtClean="0"/>
              <a:t>    ORGANIC BRAIN SYNDROME</a:t>
            </a:r>
            <a:endParaRPr lang="en-IN" dirty="0"/>
          </a:p>
        </p:txBody>
      </p:sp>
      <p:sp>
        <p:nvSpPr>
          <p:cNvPr id="3" name="Content Placeholder 2"/>
          <p:cNvSpPr>
            <a:spLocks noGrp="1"/>
          </p:cNvSpPr>
          <p:nvPr>
            <p:ph idx="1"/>
          </p:nvPr>
        </p:nvSpPr>
        <p:spPr>
          <a:xfrm>
            <a:off x="251520" y="1447800"/>
            <a:ext cx="8435280" cy="3853408"/>
          </a:xfrm>
        </p:spPr>
        <p:txBody>
          <a:bodyPr>
            <a:normAutofit fontScale="25000" lnSpcReduction="20000"/>
          </a:bodyPr>
          <a:lstStyle/>
          <a:p>
            <a:pPr marL="801688" indent="-801688" algn="just">
              <a:lnSpc>
                <a:spcPct val="85000"/>
              </a:lnSpc>
              <a:spcBef>
                <a:spcPct val="15000"/>
              </a:spcBef>
              <a:buFont typeface="Wingdings" pitchFamily="2" charset="2"/>
              <a:buNone/>
              <a:tabLst>
                <a:tab pos="801688" algn="l"/>
              </a:tabLst>
            </a:pPr>
            <a:r>
              <a:rPr lang="en-IN" sz="9800" dirty="0" smtClean="0">
                <a:solidFill>
                  <a:srgbClr val="00B050"/>
                </a:solidFill>
              </a:rPr>
              <a:t>          </a:t>
            </a:r>
            <a:r>
              <a:rPr lang="en-IN" sz="12800" dirty="0" smtClean="0">
                <a:solidFill>
                  <a:srgbClr val="00B050"/>
                </a:solidFill>
              </a:rPr>
              <a:t>Organic brain syndrome (OBS) is a general term      used to describe decreased mental function due to a medical disease, other than a psychiatric illness</a:t>
            </a:r>
            <a:r>
              <a:rPr lang="en-IN" sz="7200" dirty="0" smtClean="0">
                <a:solidFill>
                  <a:srgbClr val="00B050"/>
                </a:solidFill>
              </a:rPr>
              <a:t>.</a:t>
            </a:r>
            <a:r>
              <a:rPr lang="en-US" sz="8000" dirty="0" smtClean="0">
                <a:solidFill>
                  <a:srgbClr val="00B050"/>
                </a:solidFill>
              </a:rPr>
              <a:t> </a:t>
            </a:r>
            <a:r>
              <a:rPr lang="en-US" sz="9600" b="1" dirty="0" smtClean="0"/>
              <a:t> </a:t>
            </a:r>
            <a:endParaRPr lang="en-US" sz="7400" b="1" dirty="0" smtClean="0"/>
          </a:p>
          <a:p>
            <a:pPr marL="801688" indent="-801688" algn="just">
              <a:lnSpc>
                <a:spcPct val="85000"/>
              </a:lnSpc>
              <a:spcBef>
                <a:spcPct val="15000"/>
              </a:spcBef>
              <a:buFont typeface="Wingdings" pitchFamily="2" charset="2"/>
              <a:buNone/>
              <a:tabLst>
                <a:tab pos="801688" algn="l"/>
              </a:tabLst>
            </a:pPr>
            <a:endParaRPr lang="en-US" sz="7400" b="1" dirty="0" smtClean="0"/>
          </a:p>
          <a:p>
            <a:pPr marL="801688" indent="-801688" algn="just">
              <a:lnSpc>
                <a:spcPct val="85000"/>
              </a:lnSpc>
              <a:spcBef>
                <a:spcPct val="15000"/>
              </a:spcBef>
              <a:buFont typeface="Wingdings" pitchFamily="2" charset="2"/>
              <a:buNone/>
              <a:tabLst>
                <a:tab pos="801688" algn="l"/>
              </a:tabLst>
            </a:pPr>
            <a:endParaRPr lang="en-US" sz="7400" b="1" dirty="0" smtClean="0"/>
          </a:p>
          <a:p>
            <a:pPr marL="801688" indent="-801688" algn="just">
              <a:lnSpc>
                <a:spcPct val="85000"/>
              </a:lnSpc>
              <a:spcBef>
                <a:spcPct val="15000"/>
              </a:spcBef>
              <a:buFont typeface="Wingdings" pitchFamily="2" charset="2"/>
              <a:buNone/>
              <a:tabLst>
                <a:tab pos="801688" algn="l"/>
              </a:tabLst>
            </a:pPr>
            <a:endParaRPr lang="en-US" sz="7400" b="1" dirty="0" smtClean="0"/>
          </a:p>
          <a:p>
            <a:pPr marL="801688" indent="-801688" algn="just">
              <a:lnSpc>
                <a:spcPct val="85000"/>
              </a:lnSpc>
              <a:spcBef>
                <a:spcPct val="15000"/>
              </a:spcBef>
              <a:buFont typeface="Wingdings" pitchFamily="2" charset="2"/>
              <a:buNone/>
              <a:tabLst>
                <a:tab pos="801688" algn="l"/>
              </a:tabLst>
            </a:pPr>
            <a:r>
              <a:rPr lang="en-US" sz="7400" b="1" dirty="0" smtClean="0"/>
              <a:t>                    Organic, including symptomatic, mental disorders—(as per ICD-10)</a:t>
            </a:r>
            <a:endParaRPr lang="en-US" sz="7400" b="1" dirty="0" smtClean="0">
              <a:solidFill>
                <a:schemeClr val="accent2"/>
              </a:solidFill>
            </a:endParaRPr>
          </a:p>
          <a:p>
            <a:pPr marL="801688" indent="-801688">
              <a:lnSpc>
                <a:spcPct val="85000"/>
              </a:lnSpc>
              <a:spcBef>
                <a:spcPct val="15000"/>
              </a:spcBef>
              <a:buFont typeface="Wingdings" pitchFamily="2" charset="2"/>
              <a:buNone/>
              <a:tabLst>
                <a:tab pos="801688" algn="l"/>
              </a:tabLst>
            </a:pPr>
            <a:endParaRPr lang="en-US" sz="7400" b="1" dirty="0" smtClean="0">
              <a:solidFill>
                <a:schemeClr val="accent2"/>
              </a:solidFill>
            </a:endParaRPr>
          </a:p>
          <a:p>
            <a:pPr marL="801688" indent="-801688">
              <a:lnSpc>
                <a:spcPct val="85000"/>
              </a:lnSpc>
              <a:spcBef>
                <a:spcPct val="15000"/>
              </a:spcBef>
              <a:buFont typeface="Wingdings" pitchFamily="2" charset="2"/>
              <a:buNone/>
              <a:tabLst>
                <a:tab pos="801688" algn="l"/>
              </a:tabLst>
            </a:pPr>
            <a:r>
              <a:rPr lang="en-US" sz="7400" b="1" dirty="0" smtClean="0">
                <a:solidFill>
                  <a:schemeClr val="accent2"/>
                </a:solidFill>
              </a:rPr>
              <a:t>F00	Dementia in Alzheimer’s disease</a:t>
            </a:r>
          </a:p>
          <a:p>
            <a:pPr marL="801688" indent="-801688">
              <a:lnSpc>
                <a:spcPct val="85000"/>
              </a:lnSpc>
              <a:spcBef>
                <a:spcPct val="15000"/>
              </a:spcBef>
              <a:buFont typeface="Wingdings" pitchFamily="2" charset="2"/>
              <a:buNone/>
              <a:tabLst>
                <a:tab pos="801688" algn="l"/>
              </a:tabLst>
            </a:pPr>
            <a:r>
              <a:rPr lang="en-US" sz="7400" b="1" dirty="0" smtClean="0">
                <a:solidFill>
                  <a:schemeClr val="accent2"/>
                </a:solidFill>
              </a:rPr>
              <a:t>F01	Vascular dementia</a:t>
            </a:r>
          </a:p>
          <a:p>
            <a:pPr marL="801688" indent="-801688">
              <a:lnSpc>
                <a:spcPct val="85000"/>
              </a:lnSpc>
              <a:spcBef>
                <a:spcPct val="15000"/>
              </a:spcBef>
              <a:buFont typeface="Wingdings" pitchFamily="2" charset="2"/>
              <a:buNone/>
              <a:tabLst>
                <a:tab pos="801688" algn="l"/>
              </a:tabLst>
            </a:pPr>
            <a:r>
              <a:rPr lang="en-US" sz="7400" b="1" dirty="0" smtClean="0">
                <a:solidFill>
                  <a:schemeClr val="accent2"/>
                </a:solidFill>
              </a:rPr>
              <a:t>P02	Dementia in other diseases classified elsewhere</a:t>
            </a:r>
          </a:p>
          <a:p>
            <a:pPr marL="801688" indent="-801688">
              <a:lnSpc>
                <a:spcPct val="85000"/>
              </a:lnSpc>
              <a:spcBef>
                <a:spcPct val="15000"/>
              </a:spcBef>
              <a:buFont typeface="Wingdings" pitchFamily="2" charset="2"/>
              <a:buNone/>
              <a:tabLst>
                <a:tab pos="801688" algn="l"/>
              </a:tabLst>
            </a:pPr>
            <a:r>
              <a:rPr lang="en-US" sz="7400" b="1" dirty="0" smtClean="0">
                <a:solidFill>
                  <a:schemeClr val="accent2"/>
                </a:solidFill>
              </a:rPr>
              <a:t>F03	Unspecified dementia</a:t>
            </a:r>
          </a:p>
          <a:p>
            <a:pPr marL="801688" indent="-801688">
              <a:lnSpc>
                <a:spcPct val="85000"/>
              </a:lnSpc>
              <a:spcBef>
                <a:spcPct val="15000"/>
              </a:spcBef>
              <a:buFont typeface="Wingdings" pitchFamily="2" charset="2"/>
              <a:buNone/>
              <a:tabLst>
                <a:tab pos="801688" algn="l"/>
              </a:tabLst>
            </a:pPr>
            <a:r>
              <a:rPr lang="en-US" sz="7400" b="1" dirty="0" smtClean="0">
                <a:solidFill>
                  <a:schemeClr val="accent2"/>
                </a:solidFill>
              </a:rPr>
              <a:t>F04	Organic amnesic syndrome, not induced by alcohol and other psychoactive substances</a:t>
            </a:r>
          </a:p>
          <a:p>
            <a:pPr marL="801688" indent="-801688">
              <a:lnSpc>
                <a:spcPct val="85000"/>
              </a:lnSpc>
              <a:spcBef>
                <a:spcPct val="15000"/>
              </a:spcBef>
              <a:buFont typeface="Wingdings" pitchFamily="2" charset="2"/>
              <a:buNone/>
              <a:tabLst>
                <a:tab pos="801688" algn="l"/>
              </a:tabLst>
            </a:pPr>
            <a:r>
              <a:rPr lang="en-US" sz="7400" b="1" dirty="0" smtClean="0">
                <a:solidFill>
                  <a:schemeClr val="accent2"/>
                </a:solidFill>
              </a:rPr>
              <a:t>F05	Delirium, not induced by alcohol and other psychoactive substances</a:t>
            </a:r>
          </a:p>
          <a:p>
            <a:pPr marL="801688" indent="-801688">
              <a:lnSpc>
                <a:spcPct val="85000"/>
              </a:lnSpc>
              <a:spcBef>
                <a:spcPct val="15000"/>
              </a:spcBef>
              <a:buFont typeface="Wingdings" pitchFamily="2" charset="2"/>
              <a:buNone/>
              <a:tabLst>
                <a:tab pos="801688" algn="l"/>
              </a:tabLst>
            </a:pPr>
            <a:r>
              <a:rPr lang="en-US" sz="7400" b="1" dirty="0" smtClean="0">
                <a:solidFill>
                  <a:schemeClr val="accent2"/>
                </a:solidFill>
              </a:rPr>
              <a:t>F06	Other mental disorders due to brain damage and dysfunction and to physical disease</a:t>
            </a:r>
          </a:p>
          <a:p>
            <a:pPr marL="801688" indent="-801688">
              <a:lnSpc>
                <a:spcPct val="85000"/>
              </a:lnSpc>
              <a:spcBef>
                <a:spcPct val="15000"/>
              </a:spcBef>
              <a:buFont typeface="Wingdings" pitchFamily="2" charset="2"/>
              <a:buNone/>
              <a:tabLst>
                <a:tab pos="801688" algn="l"/>
              </a:tabLst>
            </a:pPr>
            <a:r>
              <a:rPr lang="en-US" sz="7400" b="1" dirty="0" smtClean="0">
                <a:solidFill>
                  <a:schemeClr val="accent2"/>
                </a:solidFill>
              </a:rPr>
              <a:t>F07	Personality and behavioral disorders due to brain disease, damage and dysfunction</a:t>
            </a:r>
          </a:p>
          <a:p>
            <a:pPr marL="801688" indent="-801688">
              <a:lnSpc>
                <a:spcPct val="85000"/>
              </a:lnSpc>
              <a:spcBef>
                <a:spcPct val="15000"/>
              </a:spcBef>
              <a:buFont typeface="Wingdings" pitchFamily="2" charset="2"/>
              <a:buNone/>
              <a:tabLst>
                <a:tab pos="801688" algn="l"/>
              </a:tabLst>
            </a:pPr>
            <a:r>
              <a:rPr lang="en-US" sz="7400" b="1" dirty="0" smtClean="0">
                <a:solidFill>
                  <a:schemeClr val="accent2"/>
                </a:solidFill>
              </a:rPr>
              <a:t>F09	Unspecified organic or symptomatic mental disorder</a:t>
            </a:r>
            <a:endParaRPr lang="en-US" sz="7400" b="1" i="1" dirty="0" smtClean="0">
              <a:solidFill>
                <a:schemeClr val="accent2"/>
              </a:solidFill>
            </a:endParaRPr>
          </a:p>
          <a:p>
            <a:endParaRPr lang="en-IN" sz="3400" dirty="0" smtClean="0"/>
          </a:p>
          <a:p>
            <a:endParaRPr lang="en-IN" sz="3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NON -PHARMACOLOGICAL</a:t>
            </a:r>
            <a:endParaRPr lang="en-IN" dirty="0"/>
          </a:p>
        </p:txBody>
      </p:sp>
      <p:sp>
        <p:nvSpPr>
          <p:cNvPr id="3" name="Content Placeholder 2"/>
          <p:cNvSpPr>
            <a:spLocks noGrp="1"/>
          </p:cNvSpPr>
          <p:nvPr>
            <p:ph idx="1"/>
          </p:nvPr>
        </p:nvSpPr>
        <p:spPr>
          <a:xfrm>
            <a:off x="323528" y="1447800"/>
            <a:ext cx="8363272" cy="4572000"/>
          </a:xfrm>
        </p:spPr>
        <p:txBody>
          <a:bodyPr>
            <a:normAutofit fontScale="62500" lnSpcReduction="20000"/>
          </a:bodyPr>
          <a:lstStyle/>
          <a:p>
            <a:pPr>
              <a:buNone/>
            </a:pPr>
            <a:r>
              <a:rPr lang="en-IN" sz="5100" dirty="0" smtClean="0">
                <a:solidFill>
                  <a:srgbClr val="3333FF"/>
                </a:solidFill>
              </a:rPr>
              <a:t>        Non-pharmacological  management</a:t>
            </a:r>
          </a:p>
          <a:p>
            <a:pPr>
              <a:buNone/>
            </a:pPr>
            <a:endParaRPr lang="en-IN" dirty="0" smtClean="0">
              <a:solidFill>
                <a:srgbClr val="3333FF"/>
              </a:solidFill>
            </a:endParaRPr>
          </a:p>
          <a:p>
            <a:pPr>
              <a:buNone/>
            </a:pPr>
            <a:r>
              <a:rPr lang="en-US" sz="2900" b="1" i="1" dirty="0" smtClean="0">
                <a:solidFill>
                  <a:srgbClr val="00B050"/>
                </a:solidFill>
                <a:latin typeface="Times New Roman" pitchFamily="18" charset="0"/>
              </a:rPr>
              <a:t>ENVIRONMENT &amp; SUPPORTIVE MANAGEMENT</a:t>
            </a:r>
          </a:p>
          <a:p>
            <a:pPr>
              <a:buNone/>
            </a:pPr>
            <a:endParaRPr lang="en-US" sz="2600" b="1" i="1" dirty="0" smtClean="0">
              <a:solidFill>
                <a:srgbClr val="3333FF"/>
              </a:solidFill>
              <a:latin typeface="Times New Roman" pitchFamily="18" charset="0"/>
            </a:endParaRPr>
          </a:p>
          <a:p>
            <a:pPr>
              <a:lnSpc>
                <a:spcPct val="90000"/>
              </a:lnSpc>
              <a:buFontTx/>
              <a:buNone/>
            </a:pPr>
            <a:r>
              <a:rPr lang="en-US" b="1" i="1" dirty="0" smtClean="0">
                <a:solidFill>
                  <a:srgbClr val="FF0000"/>
                </a:solidFill>
              </a:rPr>
              <a:t>1.Providing support and orientation</a:t>
            </a:r>
            <a:r>
              <a:rPr lang="en-US" dirty="0" smtClean="0">
                <a:solidFill>
                  <a:srgbClr val="FF0000"/>
                </a:solidFill>
              </a:rPr>
              <a:t> </a:t>
            </a:r>
          </a:p>
          <a:p>
            <a:pPr>
              <a:lnSpc>
                <a:spcPct val="90000"/>
              </a:lnSpc>
            </a:pPr>
            <a:r>
              <a:rPr lang="en-US" dirty="0" smtClean="0">
                <a:solidFill>
                  <a:srgbClr val="3333FF"/>
                </a:solidFill>
              </a:rPr>
              <a:t>communicate clearly, repeated verbal reminders</a:t>
            </a:r>
          </a:p>
          <a:p>
            <a:pPr>
              <a:lnSpc>
                <a:spcPct val="90000"/>
              </a:lnSpc>
            </a:pPr>
            <a:r>
              <a:rPr lang="en-US" dirty="0" smtClean="0">
                <a:solidFill>
                  <a:srgbClr val="3333FF"/>
                </a:solidFill>
              </a:rPr>
              <a:t>Signpost such as clock, calendar  </a:t>
            </a:r>
          </a:p>
          <a:p>
            <a:pPr>
              <a:lnSpc>
                <a:spcPct val="90000"/>
              </a:lnSpc>
            </a:pPr>
            <a:r>
              <a:rPr lang="en-US" dirty="0" smtClean="0">
                <a:solidFill>
                  <a:srgbClr val="3333FF"/>
                </a:solidFill>
              </a:rPr>
              <a:t>Familiar objects from patients home in room</a:t>
            </a:r>
          </a:p>
          <a:p>
            <a:pPr>
              <a:lnSpc>
                <a:spcPct val="90000"/>
              </a:lnSpc>
            </a:pPr>
            <a:r>
              <a:rPr lang="en-US" dirty="0" smtClean="0">
                <a:solidFill>
                  <a:srgbClr val="3333FF"/>
                </a:solidFill>
              </a:rPr>
              <a:t>Consistency in staff</a:t>
            </a:r>
          </a:p>
          <a:p>
            <a:pPr>
              <a:lnSpc>
                <a:spcPct val="90000"/>
              </a:lnSpc>
            </a:pPr>
            <a:r>
              <a:rPr lang="en-US" dirty="0" smtClean="0">
                <a:solidFill>
                  <a:srgbClr val="3333FF"/>
                </a:solidFill>
              </a:rPr>
              <a:t>Involve family for feeling of security and orientation</a:t>
            </a:r>
          </a:p>
          <a:p>
            <a:pPr>
              <a:lnSpc>
                <a:spcPct val="90000"/>
              </a:lnSpc>
              <a:buFontTx/>
              <a:buNone/>
            </a:pPr>
            <a:endParaRPr lang="en-US" dirty="0" smtClean="0">
              <a:solidFill>
                <a:srgbClr val="3333FF"/>
              </a:solidFill>
            </a:endParaRPr>
          </a:p>
          <a:p>
            <a:pPr>
              <a:lnSpc>
                <a:spcPct val="90000"/>
              </a:lnSpc>
              <a:buFontTx/>
              <a:buNone/>
            </a:pPr>
            <a:r>
              <a:rPr lang="en-US" dirty="0" smtClean="0">
                <a:solidFill>
                  <a:srgbClr val="FF0000"/>
                </a:solidFill>
              </a:rPr>
              <a:t>2. </a:t>
            </a:r>
            <a:r>
              <a:rPr lang="en-US" b="1" i="1" dirty="0" smtClean="0">
                <a:solidFill>
                  <a:srgbClr val="FF0000"/>
                </a:solidFill>
              </a:rPr>
              <a:t>Providing an unambiguous environment</a:t>
            </a:r>
          </a:p>
          <a:p>
            <a:pPr>
              <a:lnSpc>
                <a:spcPct val="90000"/>
              </a:lnSpc>
            </a:pPr>
            <a:r>
              <a:rPr lang="en-US" dirty="0" smtClean="0">
                <a:solidFill>
                  <a:srgbClr val="3333FF"/>
                </a:solidFill>
              </a:rPr>
              <a:t>Remove unnecessary objects, adequate space b/w beds</a:t>
            </a:r>
          </a:p>
          <a:p>
            <a:pPr>
              <a:lnSpc>
                <a:spcPct val="90000"/>
              </a:lnSpc>
            </a:pPr>
            <a:r>
              <a:rPr lang="en-US" dirty="0" smtClean="0">
                <a:solidFill>
                  <a:srgbClr val="3333FF"/>
                </a:solidFill>
              </a:rPr>
              <a:t>Avoid using medical jargon in patients presence, may induce paranoia </a:t>
            </a:r>
          </a:p>
          <a:p>
            <a:pPr>
              <a:lnSpc>
                <a:spcPct val="90000"/>
              </a:lnSpc>
            </a:pPr>
            <a:r>
              <a:rPr lang="en-US" dirty="0" smtClean="0">
                <a:solidFill>
                  <a:srgbClr val="3333FF"/>
                </a:solidFill>
              </a:rPr>
              <a:t>Adequate lightening, control excess noise    </a:t>
            </a:r>
          </a:p>
          <a:p>
            <a:endParaRPr lang="en-IN" dirty="0">
              <a:solidFill>
                <a:srgbClr val="3333FF"/>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-PHARMACOLOGICAL</a:t>
            </a:r>
            <a:endParaRPr lang="en-IN" dirty="0"/>
          </a:p>
        </p:txBody>
      </p:sp>
      <p:sp>
        <p:nvSpPr>
          <p:cNvPr id="3" name="Content Placeholder 2"/>
          <p:cNvSpPr>
            <a:spLocks noGrp="1"/>
          </p:cNvSpPr>
          <p:nvPr>
            <p:ph idx="1"/>
          </p:nvPr>
        </p:nvSpPr>
        <p:spPr>
          <a:xfrm>
            <a:off x="251520" y="1447800"/>
            <a:ext cx="8435280" cy="4572000"/>
          </a:xfrm>
        </p:spPr>
        <p:txBody>
          <a:bodyPr>
            <a:normAutofit fontScale="92500" lnSpcReduction="20000"/>
          </a:bodyPr>
          <a:lstStyle/>
          <a:p>
            <a:pPr>
              <a:buFontTx/>
              <a:buNone/>
            </a:pPr>
            <a:r>
              <a:rPr lang="en-US" sz="3600" b="1" i="1" dirty="0" smtClean="0">
                <a:solidFill>
                  <a:srgbClr val="3333FF"/>
                </a:solidFill>
                <a:latin typeface="Times New Roman" pitchFamily="18" charset="0"/>
              </a:rPr>
              <a:t>3. </a:t>
            </a:r>
            <a:r>
              <a:rPr lang="en-US" b="1" i="1" dirty="0" smtClean="0">
                <a:solidFill>
                  <a:schemeClr val="accent1"/>
                </a:solidFill>
                <a:latin typeface="Times New Roman" pitchFamily="18" charset="0"/>
              </a:rPr>
              <a:t>Maintaining competence</a:t>
            </a:r>
          </a:p>
          <a:p>
            <a:pPr>
              <a:buFontTx/>
              <a:buNone/>
            </a:pPr>
            <a:endParaRPr lang="en-US" b="1" i="1" dirty="0" smtClean="0">
              <a:solidFill>
                <a:srgbClr val="3333FF"/>
              </a:solidFill>
              <a:latin typeface="Times New Roman" pitchFamily="18" charset="0"/>
            </a:endParaRPr>
          </a:p>
          <a:p>
            <a:r>
              <a:rPr lang="en-US" dirty="0" smtClean="0">
                <a:solidFill>
                  <a:srgbClr val="3333FF"/>
                </a:solidFill>
              </a:rPr>
              <a:t>Identify and correct sensory impairment like glasses, hearing aids</a:t>
            </a:r>
          </a:p>
          <a:p>
            <a:r>
              <a:rPr lang="en-US" dirty="0" smtClean="0">
                <a:solidFill>
                  <a:srgbClr val="3333FF"/>
                </a:solidFill>
              </a:rPr>
              <a:t>Encourage self care and participation in treatment </a:t>
            </a:r>
          </a:p>
          <a:p>
            <a:r>
              <a:rPr lang="en-US" dirty="0" smtClean="0">
                <a:solidFill>
                  <a:srgbClr val="3333FF"/>
                </a:solidFill>
              </a:rPr>
              <a:t>Allow maximum uninterrupted sleep</a:t>
            </a:r>
          </a:p>
          <a:p>
            <a:r>
              <a:rPr lang="en-US" dirty="0" smtClean="0">
                <a:solidFill>
                  <a:srgbClr val="3333FF"/>
                </a:solidFill>
              </a:rPr>
              <a:t>Maintain activity levels : ambulatory patients should walk 3 times a day and non ambulatory should undergo full range of movements for 15 minutes thrice a day </a:t>
            </a:r>
          </a:p>
          <a:p>
            <a:pPr>
              <a:buNone/>
            </a:pPr>
            <a:endParaRPr lang="en-US" dirty="0" smtClean="0">
              <a:solidFill>
                <a:srgbClr val="3333FF"/>
              </a:solidFill>
            </a:endParaRPr>
          </a:p>
          <a:p>
            <a:pPr>
              <a:buNone/>
            </a:pPr>
            <a:endParaRPr lang="en-IN" dirty="0" smtClean="0">
              <a:solidFill>
                <a:srgbClr val="3333FF"/>
              </a:solidFill>
            </a:endParaRPr>
          </a:p>
          <a:p>
            <a:pPr>
              <a:buNone/>
            </a:pPr>
            <a:endParaRPr lang="en-IN" dirty="0" smtClean="0">
              <a:solidFill>
                <a:srgbClr val="3333FF"/>
              </a:solidFill>
            </a:endParaRPr>
          </a:p>
          <a:p>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74638"/>
            <a:ext cx="6347048" cy="706090"/>
          </a:xfrm>
        </p:spPr>
        <p:txBody>
          <a:bodyPr>
            <a:normAutofit fontScale="90000"/>
          </a:bodyPr>
          <a:lstStyle/>
          <a:p>
            <a:r>
              <a:rPr lang="en-US" dirty="0" smtClean="0"/>
              <a:t>NON -PHARMACOLOGICAL</a:t>
            </a:r>
            <a:endParaRPr lang="en-IN" dirty="0"/>
          </a:p>
        </p:txBody>
      </p:sp>
      <p:sp>
        <p:nvSpPr>
          <p:cNvPr id="3" name="Content Placeholder 2"/>
          <p:cNvSpPr>
            <a:spLocks noGrp="1"/>
          </p:cNvSpPr>
          <p:nvPr>
            <p:ph idx="1"/>
          </p:nvPr>
        </p:nvSpPr>
        <p:spPr>
          <a:xfrm>
            <a:off x="179512" y="1447800"/>
            <a:ext cx="8507288" cy="4572000"/>
          </a:xfrm>
        </p:spPr>
        <p:txBody>
          <a:bodyPr>
            <a:normAutofit fontScale="85000" lnSpcReduction="20000"/>
          </a:bodyPr>
          <a:lstStyle/>
          <a:p>
            <a:pPr>
              <a:buNone/>
            </a:pPr>
            <a:r>
              <a:rPr lang="en-IN" dirty="0" smtClean="0">
                <a:solidFill>
                  <a:srgbClr val="3333FF"/>
                </a:solidFill>
              </a:rPr>
              <a:t>4</a:t>
            </a:r>
            <a:r>
              <a:rPr lang="en-IN" dirty="0" smtClean="0">
                <a:solidFill>
                  <a:schemeClr val="accent1"/>
                </a:solidFill>
              </a:rPr>
              <a:t>. </a:t>
            </a:r>
            <a:r>
              <a:rPr lang="en-IN" b="1" dirty="0" smtClean="0">
                <a:solidFill>
                  <a:schemeClr val="accent1"/>
                </a:solidFill>
              </a:rPr>
              <a:t>Patient and Family Education</a:t>
            </a:r>
            <a:r>
              <a:rPr lang="en-IN" dirty="0" smtClean="0">
                <a:solidFill>
                  <a:schemeClr val="accent1"/>
                </a:solidFill>
              </a:rPr>
              <a:t>-</a:t>
            </a:r>
          </a:p>
          <a:p>
            <a:r>
              <a:rPr lang="en-IN" dirty="0" smtClean="0">
                <a:solidFill>
                  <a:srgbClr val="3333FF"/>
                </a:solidFill>
              </a:rPr>
              <a:t>Families can be educated as to appropriate ways to be supportive to the patient, as well as to what information is important to convey to the medical team.</a:t>
            </a:r>
          </a:p>
          <a:p>
            <a:endParaRPr lang="en-IN" dirty="0" smtClean="0">
              <a:solidFill>
                <a:srgbClr val="3333FF"/>
              </a:solidFill>
            </a:endParaRPr>
          </a:p>
          <a:p>
            <a:r>
              <a:rPr lang="en-IN" dirty="0" smtClean="0">
                <a:solidFill>
                  <a:srgbClr val="3333FF"/>
                </a:solidFill>
              </a:rPr>
              <a:t>As the delirium symptoms resolve, the patient and family should be educated about the long-term prognosis.</a:t>
            </a:r>
          </a:p>
          <a:p>
            <a:pPr>
              <a:buNone/>
            </a:pPr>
            <a:endParaRPr lang="en-IN" dirty="0" smtClean="0">
              <a:solidFill>
                <a:srgbClr val="3333FF"/>
              </a:solidFill>
            </a:endParaRPr>
          </a:p>
          <a:p>
            <a:r>
              <a:rPr lang="en-IN" dirty="0" smtClean="0">
                <a:solidFill>
                  <a:srgbClr val="3333FF"/>
                </a:solidFill>
              </a:rPr>
              <a:t>The knowledge about delirium's risk of increased mortality and functional and cognitive decline may be shared with the patient and family as clinically appropriate.</a:t>
            </a:r>
          </a:p>
          <a:p>
            <a:pPr>
              <a:buNone/>
            </a:pP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68" y="1143000"/>
            <a:ext cx="9243243" cy="2362200"/>
          </a:xfrm>
        </p:spPr>
        <p:txBody>
          <a:bodyPr/>
          <a:lstStyle/>
          <a:p>
            <a:pPr eaLnBrk="1" fontAlgn="auto" hangingPunct="1">
              <a:spcAft>
                <a:spcPts val="0"/>
              </a:spcAft>
              <a:defRPr/>
            </a:pPr>
            <a:r>
              <a:rPr lang="en-US" dirty="0" smtClean="0">
                <a:solidFill>
                  <a:schemeClr val="tx2">
                    <a:satMod val="130000"/>
                  </a:schemeClr>
                </a:solidFill>
              </a:rPr>
              <a:t>               Dementia</a:t>
            </a:r>
            <a:endParaRPr lang="en-US" dirty="0">
              <a:solidFill>
                <a:schemeClr val="tx2">
                  <a:satMod val="130000"/>
                </a:schemeClr>
              </a:solidFill>
            </a:endParaRPr>
          </a:p>
        </p:txBody>
      </p:sp>
      <p:sp>
        <p:nvSpPr>
          <p:cNvPr id="3" name="Subtitle 2"/>
          <p:cNvSpPr>
            <a:spLocks noGrp="1"/>
          </p:cNvSpPr>
          <p:nvPr>
            <p:ph type="subTitle" idx="1"/>
          </p:nvPr>
        </p:nvSpPr>
        <p:spPr>
          <a:xfrm>
            <a:off x="1447800" y="2286000"/>
            <a:ext cx="2835275" cy="1752600"/>
          </a:xfrm>
        </p:spPr>
        <p:txBody>
          <a:bodyPr>
            <a:normAutofit/>
          </a:bodyPr>
          <a:lstStyle/>
          <a:p>
            <a:pPr eaLnBrk="1" fontAlgn="auto" hangingPunct="1">
              <a:spcAft>
                <a:spcPts val="0"/>
              </a:spcAft>
              <a:buFont typeface="Wingdings 2"/>
              <a:buNone/>
              <a:defRPr/>
            </a:pPr>
            <a:endParaRPr lang="en-US" dirty="0" smtClean="0"/>
          </a:p>
          <a:p>
            <a:pPr eaLnBrk="1" fontAlgn="auto" hangingPunct="1">
              <a:spcAft>
                <a:spcPts val="0"/>
              </a:spcAft>
              <a:buFont typeface="Wingdings 2"/>
              <a:buNone/>
              <a:defRPr/>
            </a:pPr>
            <a:r>
              <a:rPr lang="en-US" dirty="0" smtClean="0"/>
              <a:t>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               Definition </a:t>
            </a:r>
            <a:endParaRPr lang="en-US" dirty="0">
              <a:solidFill>
                <a:schemeClr val="tx2">
                  <a:satMod val="130000"/>
                </a:schemeClr>
              </a:solidFill>
            </a:endParaRPr>
          </a:p>
        </p:txBody>
      </p:sp>
      <p:sp>
        <p:nvSpPr>
          <p:cNvPr id="9219" name="Content Placeholder 2"/>
          <p:cNvSpPr>
            <a:spLocks noGrp="1"/>
          </p:cNvSpPr>
          <p:nvPr>
            <p:ph idx="1"/>
          </p:nvPr>
        </p:nvSpPr>
        <p:spPr>
          <a:xfrm>
            <a:off x="1143000" y="1447800"/>
            <a:ext cx="7791450" cy="4800600"/>
          </a:xfrm>
        </p:spPr>
        <p:txBody>
          <a:bodyPr/>
          <a:lstStyle/>
          <a:p>
            <a:pPr eaLnBrk="1" hangingPunct="1">
              <a:buNone/>
            </a:pPr>
            <a:r>
              <a:rPr lang="en-US" sz="2800" dirty="0" smtClean="0"/>
              <a:t>          Dementia is a syndrome manifested by </a:t>
            </a:r>
          </a:p>
          <a:p>
            <a:pPr eaLnBrk="1" hangingPunct="1">
              <a:buFont typeface="Wingdings" pitchFamily="2" charset="2"/>
              <a:buChar char="Ø"/>
            </a:pPr>
            <a:r>
              <a:rPr lang="en-US" sz="2400" dirty="0" smtClean="0">
                <a:solidFill>
                  <a:srgbClr val="FF0000"/>
                </a:solidFill>
              </a:rPr>
              <a:t>several cognitive deficits </a:t>
            </a:r>
            <a:r>
              <a:rPr lang="en-US" sz="2400" dirty="0" smtClean="0"/>
              <a:t>that include memory impairment involving at least one of the following: </a:t>
            </a:r>
          </a:p>
          <a:p>
            <a:pPr eaLnBrk="1" hangingPunct="1"/>
            <a:r>
              <a:rPr lang="en-US" sz="2400" dirty="0" smtClean="0">
                <a:solidFill>
                  <a:srgbClr val="00B050"/>
                </a:solidFill>
              </a:rPr>
              <a:t>Aphasia </a:t>
            </a:r>
            <a:r>
              <a:rPr lang="en-US" sz="2400" dirty="0" smtClean="0"/>
              <a:t>(language disturbance), </a:t>
            </a:r>
          </a:p>
          <a:p>
            <a:pPr eaLnBrk="1" hangingPunct="1"/>
            <a:r>
              <a:rPr lang="en-US" sz="2400" dirty="0" err="1" smtClean="0">
                <a:solidFill>
                  <a:srgbClr val="00B050"/>
                </a:solidFill>
              </a:rPr>
              <a:t>Agnosia</a:t>
            </a:r>
            <a:r>
              <a:rPr lang="en-US" sz="2400" dirty="0" smtClean="0">
                <a:solidFill>
                  <a:srgbClr val="00B050"/>
                </a:solidFill>
              </a:rPr>
              <a:t> </a:t>
            </a:r>
            <a:r>
              <a:rPr lang="en-US" sz="2400" dirty="0" smtClean="0"/>
              <a:t>(inability to carry out motor </a:t>
            </a:r>
          </a:p>
          <a:p>
            <a:pPr eaLnBrk="1" hangingPunct="1"/>
            <a:r>
              <a:rPr lang="en-US" sz="2400" dirty="0" smtClean="0">
                <a:solidFill>
                  <a:srgbClr val="00B050"/>
                </a:solidFill>
              </a:rPr>
              <a:t>Activities despite intact motor function</a:t>
            </a:r>
            <a:r>
              <a:rPr lang="en-US" sz="2400" dirty="0" smtClean="0"/>
              <a:t> </a:t>
            </a:r>
          </a:p>
          <a:p>
            <a:pPr eaLnBrk="1" hangingPunct="1"/>
            <a:r>
              <a:rPr lang="en-US" sz="2400" dirty="0" err="1" smtClean="0">
                <a:solidFill>
                  <a:srgbClr val="00B050"/>
                </a:solidFill>
              </a:rPr>
              <a:t>Apraxia</a:t>
            </a:r>
            <a:r>
              <a:rPr lang="en-US" sz="2400" dirty="0" smtClean="0">
                <a:solidFill>
                  <a:srgbClr val="00B050"/>
                </a:solidFill>
              </a:rPr>
              <a:t> </a:t>
            </a:r>
            <a:r>
              <a:rPr lang="en-US" sz="2400" dirty="0" smtClean="0"/>
              <a:t>(failure to recognize or identify objects despite intact sensory function) </a:t>
            </a:r>
          </a:p>
          <a:p>
            <a:pPr eaLnBrk="1" hangingPunct="1">
              <a:buFont typeface="Wingdings" pitchFamily="2" charset="2"/>
              <a:buChar char="Ø"/>
            </a:pPr>
            <a:r>
              <a:rPr lang="en-US" sz="2400" dirty="0" smtClean="0"/>
              <a:t> </a:t>
            </a:r>
            <a:r>
              <a:rPr lang="en-US" sz="2400" dirty="0" smtClean="0">
                <a:solidFill>
                  <a:srgbClr val="FF0000"/>
                </a:solidFill>
              </a:rPr>
              <a:t>interferes</a:t>
            </a:r>
            <a:r>
              <a:rPr lang="en-US" sz="2400" dirty="0" smtClean="0"/>
              <a:t> with social, occupational, or interpersonal skills</a:t>
            </a:r>
            <a:r>
              <a:rPr lang="en-US" dirty="0" smtClean="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Additional features</a:t>
            </a:r>
            <a:endParaRPr lang="en-US" dirty="0">
              <a:solidFill>
                <a:schemeClr val="tx2">
                  <a:satMod val="130000"/>
                </a:schemeClr>
              </a:solidFill>
            </a:endParaRPr>
          </a:p>
        </p:txBody>
      </p:sp>
      <p:sp>
        <p:nvSpPr>
          <p:cNvPr id="10243" name="Content Placeholder 2"/>
          <p:cNvSpPr>
            <a:spLocks noGrp="1"/>
          </p:cNvSpPr>
          <p:nvPr>
            <p:ph idx="1"/>
          </p:nvPr>
        </p:nvSpPr>
        <p:spPr/>
        <p:txBody>
          <a:bodyPr>
            <a:normAutofit lnSpcReduction="10000"/>
          </a:bodyPr>
          <a:lstStyle/>
          <a:p>
            <a:pPr eaLnBrk="1" hangingPunct="1"/>
            <a:r>
              <a:rPr lang="en-US" dirty="0" smtClean="0"/>
              <a:t>Emotional </a:t>
            </a:r>
            <a:r>
              <a:rPr lang="en-US" dirty="0" err="1" smtClean="0"/>
              <a:t>lability</a:t>
            </a:r>
            <a:endParaRPr lang="en-US" dirty="0" smtClean="0"/>
          </a:p>
          <a:p>
            <a:pPr eaLnBrk="1" hangingPunct="1"/>
            <a:r>
              <a:rPr lang="en-US" dirty="0" smtClean="0"/>
              <a:t>Impairment of intellect </a:t>
            </a:r>
          </a:p>
          <a:p>
            <a:pPr eaLnBrk="1" hangingPunct="1"/>
            <a:r>
              <a:rPr lang="en-US" dirty="0" smtClean="0"/>
              <a:t>Mood, personality, judgment, and social behavior</a:t>
            </a:r>
          </a:p>
          <a:p>
            <a:pPr eaLnBrk="1" hangingPunct="1"/>
            <a:r>
              <a:rPr lang="en-US" dirty="0" smtClean="0"/>
              <a:t>Thought abnormalities</a:t>
            </a:r>
          </a:p>
          <a:p>
            <a:pPr eaLnBrk="1" hangingPunct="1"/>
            <a:r>
              <a:rPr lang="en-US" dirty="0" smtClean="0"/>
              <a:t>Urinary and fecal </a:t>
            </a:r>
            <a:r>
              <a:rPr lang="en-US" dirty="0" err="1" smtClean="0"/>
              <a:t>incontenence</a:t>
            </a:r>
            <a:endParaRPr lang="en-US" dirty="0" smtClean="0"/>
          </a:p>
          <a:p>
            <a:pPr eaLnBrk="1" hangingPunct="1"/>
            <a:r>
              <a:rPr lang="en-US" dirty="0" smtClean="0"/>
              <a:t>Disorientation </a:t>
            </a:r>
          </a:p>
          <a:p>
            <a:pPr eaLnBrk="1" hangingPunct="1"/>
            <a:r>
              <a:rPr lang="en-US" dirty="0" smtClean="0"/>
              <a:t>Neurological signs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1066800" y="609600"/>
            <a:ext cx="7848600" cy="5355312"/>
          </a:xfrm>
          <a:prstGeom prst="rect">
            <a:avLst/>
          </a:prstGeom>
          <a:noFill/>
          <a:ln w="9525">
            <a:noFill/>
            <a:miter lim="800000"/>
            <a:headEnd/>
            <a:tailEnd/>
          </a:ln>
        </p:spPr>
        <p:txBody>
          <a:bodyPr>
            <a:spAutoFit/>
          </a:bodyPr>
          <a:lstStyle/>
          <a:p>
            <a:pPr lvl="1">
              <a:lnSpc>
                <a:spcPct val="90000"/>
              </a:lnSpc>
            </a:pPr>
            <a:endParaRPr lang="en-US" sz="2000" dirty="0" smtClean="0">
              <a:solidFill>
                <a:srgbClr val="FF0000"/>
              </a:solidFill>
            </a:endParaRPr>
          </a:p>
          <a:p>
            <a:pPr lvl="1">
              <a:lnSpc>
                <a:spcPct val="90000"/>
              </a:lnSpc>
            </a:pPr>
            <a:endParaRPr lang="en-US" sz="2000" dirty="0">
              <a:solidFill>
                <a:srgbClr val="FF0000"/>
              </a:solidFill>
            </a:endParaRPr>
          </a:p>
          <a:p>
            <a:pPr lvl="1">
              <a:lnSpc>
                <a:spcPct val="90000"/>
              </a:lnSpc>
            </a:pPr>
            <a:endParaRPr lang="en-US" sz="2000" dirty="0" smtClean="0">
              <a:solidFill>
                <a:srgbClr val="FF0000"/>
              </a:solidFill>
            </a:endParaRPr>
          </a:p>
          <a:p>
            <a:pPr lvl="1">
              <a:lnSpc>
                <a:spcPct val="90000"/>
              </a:lnSpc>
            </a:pPr>
            <a:r>
              <a:rPr lang="en-US" sz="2000" dirty="0" smtClean="0">
                <a:solidFill>
                  <a:srgbClr val="FF0000"/>
                </a:solidFill>
              </a:rPr>
              <a:t>D</a:t>
            </a:r>
            <a:r>
              <a:rPr lang="en-US" sz="2000" dirty="0"/>
              <a:t>= Drugs, Delirium</a:t>
            </a:r>
          </a:p>
          <a:p>
            <a:pPr lvl="1">
              <a:lnSpc>
                <a:spcPct val="90000"/>
              </a:lnSpc>
            </a:pPr>
            <a:endParaRPr lang="en-US" sz="2000" dirty="0"/>
          </a:p>
          <a:p>
            <a:pPr lvl="1">
              <a:lnSpc>
                <a:spcPct val="90000"/>
              </a:lnSpc>
            </a:pPr>
            <a:r>
              <a:rPr lang="en-US" sz="2000" dirty="0">
                <a:solidFill>
                  <a:srgbClr val="FF0000"/>
                </a:solidFill>
              </a:rPr>
              <a:t>E</a:t>
            </a:r>
            <a:r>
              <a:rPr lang="en-US" sz="2000" dirty="0"/>
              <a:t>=	Emotions (such as depression) and      	Endocrine Disorders</a:t>
            </a:r>
          </a:p>
          <a:p>
            <a:pPr lvl="1">
              <a:lnSpc>
                <a:spcPct val="90000"/>
              </a:lnSpc>
            </a:pPr>
            <a:endParaRPr lang="en-US" sz="2000" dirty="0"/>
          </a:p>
          <a:p>
            <a:pPr lvl="1">
              <a:lnSpc>
                <a:spcPct val="90000"/>
              </a:lnSpc>
            </a:pPr>
            <a:r>
              <a:rPr lang="en-US" sz="2000" dirty="0">
                <a:solidFill>
                  <a:srgbClr val="FF0000"/>
                </a:solidFill>
              </a:rPr>
              <a:t>M</a:t>
            </a:r>
            <a:r>
              <a:rPr lang="en-US" sz="2000" dirty="0"/>
              <a:t>=Metabolic Disturbances</a:t>
            </a:r>
          </a:p>
          <a:p>
            <a:pPr lvl="1">
              <a:lnSpc>
                <a:spcPct val="90000"/>
              </a:lnSpc>
            </a:pPr>
            <a:endParaRPr lang="en-US" sz="2000" dirty="0"/>
          </a:p>
          <a:p>
            <a:pPr lvl="1">
              <a:lnSpc>
                <a:spcPct val="90000"/>
              </a:lnSpc>
            </a:pPr>
            <a:r>
              <a:rPr lang="en-US" sz="2000" dirty="0">
                <a:solidFill>
                  <a:srgbClr val="FF0000"/>
                </a:solidFill>
              </a:rPr>
              <a:t>E</a:t>
            </a:r>
            <a:r>
              <a:rPr lang="en-US" sz="2000" dirty="0"/>
              <a:t>=	Eye and Ear Impairments</a:t>
            </a:r>
          </a:p>
          <a:p>
            <a:pPr lvl="1">
              <a:lnSpc>
                <a:spcPct val="90000"/>
              </a:lnSpc>
            </a:pPr>
            <a:endParaRPr lang="en-US" sz="2000" dirty="0"/>
          </a:p>
          <a:p>
            <a:pPr lvl="1">
              <a:lnSpc>
                <a:spcPct val="90000"/>
              </a:lnSpc>
            </a:pPr>
            <a:r>
              <a:rPr lang="en-US" sz="2000" dirty="0">
                <a:solidFill>
                  <a:srgbClr val="FF0000"/>
                </a:solidFill>
              </a:rPr>
              <a:t>N</a:t>
            </a:r>
            <a:r>
              <a:rPr lang="en-US" sz="2000" dirty="0"/>
              <a:t>=Nutritional Disorders</a:t>
            </a:r>
          </a:p>
          <a:p>
            <a:pPr lvl="1">
              <a:lnSpc>
                <a:spcPct val="90000"/>
              </a:lnSpc>
            </a:pPr>
            <a:endParaRPr lang="en-US" sz="2000" dirty="0"/>
          </a:p>
          <a:p>
            <a:pPr lvl="1">
              <a:lnSpc>
                <a:spcPct val="90000"/>
              </a:lnSpc>
            </a:pPr>
            <a:r>
              <a:rPr lang="en-US" sz="2000" dirty="0">
                <a:solidFill>
                  <a:srgbClr val="FF0000"/>
                </a:solidFill>
              </a:rPr>
              <a:t>T</a:t>
            </a:r>
            <a:r>
              <a:rPr lang="en-US" sz="2000" dirty="0"/>
              <a:t>=	Tumors, Toxicity, Trauma to Head</a:t>
            </a:r>
          </a:p>
          <a:p>
            <a:pPr lvl="1">
              <a:lnSpc>
                <a:spcPct val="90000"/>
              </a:lnSpc>
            </a:pPr>
            <a:endParaRPr lang="en-US" sz="2000" dirty="0"/>
          </a:p>
          <a:p>
            <a:pPr lvl="1">
              <a:lnSpc>
                <a:spcPct val="90000"/>
              </a:lnSpc>
            </a:pPr>
            <a:r>
              <a:rPr lang="en-US" sz="2000" dirty="0">
                <a:solidFill>
                  <a:srgbClr val="FF0000"/>
                </a:solidFill>
              </a:rPr>
              <a:t>I</a:t>
            </a:r>
            <a:r>
              <a:rPr lang="en-US" sz="2000" dirty="0"/>
              <a:t>=	Infectious Disorders</a:t>
            </a:r>
          </a:p>
          <a:p>
            <a:pPr lvl="1">
              <a:lnSpc>
                <a:spcPct val="90000"/>
              </a:lnSpc>
            </a:pPr>
            <a:endParaRPr lang="en-US" sz="2000" dirty="0"/>
          </a:p>
          <a:p>
            <a:pPr lvl="1">
              <a:lnSpc>
                <a:spcPct val="90000"/>
              </a:lnSpc>
            </a:pPr>
            <a:r>
              <a:rPr lang="en-US" sz="2000" dirty="0">
                <a:solidFill>
                  <a:srgbClr val="FF0000"/>
                </a:solidFill>
              </a:rPr>
              <a:t>A</a:t>
            </a:r>
            <a:r>
              <a:rPr lang="en-US" sz="2000" dirty="0"/>
              <a:t>=	Alcohol, Arteriosclerosis</a:t>
            </a:r>
          </a:p>
        </p:txBody>
      </p:sp>
      <p:sp>
        <p:nvSpPr>
          <p:cNvPr id="3" name="Title 2"/>
          <p:cNvSpPr>
            <a:spLocks noGrp="1"/>
          </p:cNvSpPr>
          <p:nvPr>
            <p:ph type="title"/>
          </p:nvPr>
        </p:nvSpPr>
        <p:spPr>
          <a:xfrm>
            <a:off x="1435100" y="0"/>
            <a:ext cx="7499350" cy="457200"/>
          </a:xfrm>
        </p:spPr>
        <p:txBody>
          <a:bodyPr>
            <a:normAutofit fontScale="90000"/>
          </a:bodyPr>
          <a:lstStyle/>
          <a:p>
            <a:r>
              <a:rPr lang="en-US" sz="3600" dirty="0" smtClean="0"/>
              <a:t>PNEUMONICS  OF POSSIBLE CAUSES</a:t>
            </a:r>
            <a:endParaRPr lang="en-IN" sz="3600" dirty="0"/>
          </a:p>
        </p:txBody>
      </p:sp>
      <p:sp>
        <p:nvSpPr>
          <p:cNvPr id="4" name="Content Placeholder 3"/>
          <p:cNvSpPr>
            <a:spLocks noGrp="1"/>
          </p:cNvSpPr>
          <p:nvPr>
            <p:ph idx="1"/>
          </p:nvPr>
        </p:nvSpPr>
        <p:spPr>
          <a:xfrm>
            <a:off x="685800" y="533400"/>
            <a:ext cx="8248650" cy="5715000"/>
          </a:xfrm>
        </p:spPr>
        <p:txBody>
          <a:bodyPr/>
          <a:lstStyle/>
          <a:p>
            <a:pPr>
              <a:buNone/>
            </a:pPr>
            <a:endParaRPr lang="en-IN"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Possible Etiologies of Dementia</a:t>
            </a:r>
            <a:endParaRPr lang="en-US" dirty="0">
              <a:solidFill>
                <a:schemeClr val="tx2">
                  <a:satMod val="130000"/>
                </a:schemeClr>
              </a:solidFill>
            </a:endParaRPr>
          </a:p>
        </p:txBody>
      </p:sp>
      <p:sp>
        <p:nvSpPr>
          <p:cNvPr id="3" name="Content Placeholder 2"/>
          <p:cNvSpPr>
            <a:spLocks noGrp="1"/>
          </p:cNvSpPr>
          <p:nvPr>
            <p:ph idx="1"/>
          </p:nvPr>
        </p:nvSpPr>
        <p:spPr>
          <a:xfrm>
            <a:off x="1295400" y="1219200"/>
            <a:ext cx="7639050" cy="5334000"/>
          </a:xfrm>
        </p:spPr>
        <p:txBody>
          <a:bodyPr>
            <a:normAutofit fontScale="47500" lnSpcReduction="20000"/>
          </a:bodyPr>
          <a:lstStyle/>
          <a:p>
            <a:pPr marL="365760" indent="-283464" eaLnBrk="1" fontAlgn="auto" hangingPunct="1">
              <a:spcAft>
                <a:spcPts val="0"/>
              </a:spcAft>
              <a:buFont typeface="Wingdings" pitchFamily="2" charset="2"/>
              <a:buChar char="q"/>
              <a:defRPr/>
            </a:pPr>
            <a:r>
              <a:rPr lang="en-US" sz="4400" b="1" dirty="0" smtClean="0"/>
              <a:t>Degenerative dementias</a:t>
            </a:r>
            <a:r>
              <a:rPr lang="en-US" sz="4400" dirty="0" smtClean="0"/>
              <a:t/>
            </a:r>
            <a:br>
              <a:rPr lang="en-US" sz="4400" dirty="0" smtClean="0"/>
            </a:br>
            <a:r>
              <a:rPr lang="en-US" sz="4400" dirty="0" smtClean="0"/>
              <a:t>   Alzheimer's disease</a:t>
            </a:r>
            <a:br>
              <a:rPr lang="en-US" sz="4400" dirty="0" smtClean="0"/>
            </a:br>
            <a:r>
              <a:rPr lang="en-US" sz="4400" dirty="0" smtClean="0"/>
              <a:t>   Frontotemporal dementias </a:t>
            </a:r>
            <a:br>
              <a:rPr lang="en-US" sz="4400" dirty="0" smtClean="0"/>
            </a:br>
            <a:r>
              <a:rPr lang="en-US" sz="4400" dirty="0" smtClean="0"/>
              <a:t>   Parkinson's disease</a:t>
            </a:r>
            <a:br>
              <a:rPr lang="en-US" sz="4400" dirty="0" smtClean="0"/>
            </a:br>
            <a:r>
              <a:rPr lang="en-US" sz="4400" dirty="0" smtClean="0"/>
              <a:t>   Lewy body dementia   </a:t>
            </a:r>
          </a:p>
          <a:p>
            <a:pPr marL="365760" indent="-283464" eaLnBrk="1" fontAlgn="auto" hangingPunct="1">
              <a:spcAft>
                <a:spcPts val="0"/>
              </a:spcAft>
              <a:buFont typeface="Wingdings" pitchFamily="2" charset="2"/>
              <a:buChar char="q"/>
              <a:defRPr/>
            </a:pPr>
            <a:r>
              <a:rPr lang="en-US" sz="4400" dirty="0" smtClean="0"/>
              <a:t> </a:t>
            </a:r>
            <a:r>
              <a:rPr lang="en-US" sz="4400" b="1" dirty="0" smtClean="0"/>
              <a:t>Miscellaneous</a:t>
            </a:r>
            <a:r>
              <a:rPr lang="en-US" sz="4400" dirty="0" smtClean="0"/>
              <a:t/>
            </a:r>
            <a:br>
              <a:rPr lang="en-US" sz="4400" dirty="0" smtClean="0"/>
            </a:br>
            <a:r>
              <a:rPr lang="en-US" sz="4400" dirty="0" smtClean="0"/>
              <a:t>   Huntington's disease</a:t>
            </a:r>
            <a:br>
              <a:rPr lang="en-US" sz="4400" dirty="0" smtClean="0"/>
            </a:br>
            <a:r>
              <a:rPr lang="en-US" sz="4400" dirty="0" smtClean="0"/>
              <a:t>   Wilson's disease</a:t>
            </a:r>
          </a:p>
          <a:p>
            <a:pPr marL="365760" indent="-283464" eaLnBrk="1" fontAlgn="auto" hangingPunct="1">
              <a:spcAft>
                <a:spcPts val="0"/>
              </a:spcAft>
              <a:buFont typeface="Wingdings" pitchFamily="2" charset="2"/>
              <a:buChar char="q"/>
              <a:defRPr/>
            </a:pPr>
            <a:r>
              <a:rPr lang="en-US" sz="4400" dirty="0" smtClean="0"/>
              <a:t>  </a:t>
            </a:r>
            <a:r>
              <a:rPr lang="en-US" sz="4400" b="1" dirty="0" smtClean="0"/>
              <a:t>Psychiatric</a:t>
            </a:r>
            <a:r>
              <a:rPr lang="en-US" sz="4400" dirty="0" smtClean="0"/>
              <a:t/>
            </a:r>
            <a:br>
              <a:rPr lang="en-US" sz="4400" dirty="0" smtClean="0"/>
            </a:br>
            <a:r>
              <a:rPr lang="en-US" sz="4400" dirty="0" smtClean="0"/>
              <a:t>   </a:t>
            </a:r>
            <a:r>
              <a:rPr lang="en-US" sz="4400" dirty="0" err="1" smtClean="0"/>
              <a:t>Pseudodementia</a:t>
            </a:r>
            <a:r>
              <a:rPr lang="en-US" sz="4400" dirty="0" smtClean="0"/>
              <a:t> of depression</a:t>
            </a:r>
            <a:br>
              <a:rPr lang="en-US" sz="4400" dirty="0" smtClean="0"/>
            </a:br>
            <a:r>
              <a:rPr lang="en-US" sz="4400" dirty="0" smtClean="0"/>
              <a:t>   Cognitive decline in late-life schizophrenia</a:t>
            </a:r>
          </a:p>
          <a:p>
            <a:pPr marL="365760" indent="-283464" eaLnBrk="1" fontAlgn="auto" hangingPunct="1">
              <a:spcAft>
                <a:spcPts val="0"/>
              </a:spcAft>
              <a:buFont typeface="Wingdings" pitchFamily="2" charset="2"/>
              <a:buChar char="q"/>
              <a:defRPr/>
            </a:pPr>
            <a:r>
              <a:rPr lang="en-US" sz="4400" b="1" dirty="0" smtClean="0"/>
              <a:t>Physiologic</a:t>
            </a:r>
            <a:r>
              <a:rPr lang="en-US" sz="4400" dirty="0" smtClean="0"/>
              <a:t/>
            </a:r>
            <a:br>
              <a:rPr lang="en-US" sz="4400" dirty="0" smtClean="0"/>
            </a:br>
            <a:r>
              <a:rPr lang="en-US" sz="4400" dirty="0" smtClean="0"/>
              <a:t>   Normal pressure hydrocephalus</a:t>
            </a:r>
          </a:p>
          <a:p>
            <a:pPr marL="365760" indent="-283464" eaLnBrk="1" fontAlgn="auto" hangingPunct="1">
              <a:spcAft>
                <a:spcPts val="0"/>
              </a:spcAft>
              <a:buFont typeface="Wingdings" pitchFamily="2" charset="2"/>
              <a:buChar char="q"/>
              <a:defRPr/>
            </a:pPr>
            <a:r>
              <a:rPr lang="en-US" sz="4400" b="1" dirty="0" smtClean="0"/>
              <a:t>Metabolic</a:t>
            </a:r>
            <a:r>
              <a:rPr lang="en-US" sz="4400" dirty="0" smtClean="0"/>
              <a:t/>
            </a:r>
            <a:br>
              <a:rPr lang="en-US" sz="4400" dirty="0" smtClean="0"/>
            </a:br>
            <a:r>
              <a:rPr lang="en-US" sz="4400" dirty="0" smtClean="0"/>
              <a:t>   Vitamin deficiencies (e.g., vitamin B</a:t>
            </a:r>
            <a:r>
              <a:rPr lang="en-US" sz="4400" baseline="-25000" dirty="0" smtClean="0"/>
              <a:t>12</a:t>
            </a:r>
            <a:r>
              <a:rPr lang="en-US" sz="4400" dirty="0" smtClean="0"/>
              <a:t>, </a:t>
            </a:r>
            <a:r>
              <a:rPr lang="en-US" sz="4400" dirty="0" err="1" smtClean="0"/>
              <a:t>folate</a:t>
            </a:r>
            <a:r>
              <a:rPr lang="en-US" sz="4400" dirty="0" smtClean="0"/>
              <a:t>)</a:t>
            </a:r>
            <a:br>
              <a:rPr lang="en-US" sz="4400" dirty="0" smtClean="0"/>
            </a:br>
            <a:r>
              <a:rPr lang="en-US" sz="4400" dirty="0" smtClean="0"/>
              <a:t>   </a:t>
            </a:r>
            <a:r>
              <a:rPr lang="en-US" sz="4400" dirty="0" err="1" smtClean="0"/>
              <a:t>Endocrinopathies</a:t>
            </a:r>
            <a:r>
              <a:rPr lang="en-US" sz="4400" dirty="0" smtClean="0"/>
              <a:t> (e.g., hypothyroidism)</a:t>
            </a:r>
            <a:br>
              <a:rPr lang="en-US" sz="4400" dirty="0" smtClean="0"/>
            </a:br>
            <a:r>
              <a:rPr lang="en-US" sz="4400" dirty="0" smtClean="0"/>
              <a:t>   Chronic metabolic disturbances (e.g., uremia)</a:t>
            </a:r>
            <a:br>
              <a:rPr lang="en-US" sz="4400" dirty="0" smtClean="0"/>
            </a:b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28600"/>
            <a:ext cx="6248400" cy="609600"/>
          </a:xfrm>
        </p:spPr>
        <p:txBody>
          <a:bodyPr>
            <a:normAutofit/>
          </a:bodyPr>
          <a:lstStyle/>
          <a:p>
            <a:pPr eaLnBrk="1" fontAlgn="auto" hangingPunct="1">
              <a:spcAft>
                <a:spcPts val="0"/>
              </a:spcAft>
              <a:defRPr/>
            </a:pPr>
            <a:r>
              <a:rPr lang="en-US" sz="2800" dirty="0" smtClean="0">
                <a:solidFill>
                  <a:schemeClr val="tx2">
                    <a:satMod val="130000"/>
                  </a:schemeClr>
                </a:solidFill>
              </a:rPr>
              <a:t>Possible Etiologies of Dementia</a:t>
            </a:r>
            <a:endParaRPr lang="en-US" sz="2800" dirty="0">
              <a:solidFill>
                <a:schemeClr val="tx2">
                  <a:satMod val="130000"/>
                </a:schemeClr>
              </a:solidFill>
            </a:endParaRPr>
          </a:p>
        </p:txBody>
      </p:sp>
      <p:sp>
        <p:nvSpPr>
          <p:cNvPr id="3" name="Content Placeholder 2"/>
          <p:cNvSpPr>
            <a:spLocks noGrp="1"/>
          </p:cNvSpPr>
          <p:nvPr>
            <p:ph idx="1"/>
          </p:nvPr>
        </p:nvSpPr>
        <p:spPr>
          <a:xfrm>
            <a:off x="990600" y="762000"/>
            <a:ext cx="7943850" cy="6096000"/>
          </a:xfrm>
        </p:spPr>
        <p:txBody>
          <a:bodyPr>
            <a:normAutofit fontScale="70000" lnSpcReduction="20000"/>
          </a:bodyPr>
          <a:lstStyle/>
          <a:p>
            <a:pPr marL="365760" indent="-283464" eaLnBrk="1" fontAlgn="auto" hangingPunct="1">
              <a:spcAft>
                <a:spcPts val="0"/>
              </a:spcAft>
              <a:buFont typeface="Wingdings" pitchFamily="2" charset="2"/>
              <a:buChar char="q"/>
              <a:defRPr/>
            </a:pPr>
            <a:r>
              <a:rPr lang="en-US" b="1" dirty="0" smtClean="0"/>
              <a:t>Tumor</a:t>
            </a:r>
            <a:r>
              <a:rPr lang="en-US" dirty="0" smtClean="0"/>
              <a:t/>
            </a:r>
            <a:br>
              <a:rPr lang="en-US" dirty="0" smtClean="0"/>
            </a:br>
            <a:r>
              <a:rPr lang="en-US" dirty="0" smtClean="0"/>
              <a:t>Primary or metastatic</a:t>
            </a:r>
          </a:p>
          <a:p>
            <a:pPr marL="365760" indent="-283464" eaLnBrk="1" fontAlgn="auto" hangingPunct="1">
              <a:spcAft>
                <a:spcPts val="0"/>
              </a:spcAft>
              <a:buFont typeface="Wingdings" pitchFamily="2" charset="2"/>
              <a:buChar char="q"/>
              <a:defRPr/>
            </a:pPr>
            <a:r>
              <a:rPr lang="en-US" b="1" dirty="0" smtClean="0"/>
              <a:t>Traumatic</a:t>
            </a:r>
            <a:r>
              <a:rPr lang="en-US" dirty="0" smtClean="0"/>
              <a:t/>
            </a:r>
            <a:br>
              <a:rPr lang="en-US" dirty="0" smtClean="0"/>
            </a:br>
            <a:r>
              <a:rPr lang="en-US" dirty="0" smtClean="0"/>
              <a:t>    Posttraumatic dementia</a:t>
            </a:r>
            <a:br>
              <a:rPr lang="en-US" dirty="0" smtClean="0"/>
            </a:br>
            <a:r>
              <a:rPr lang="en-US" dirty="0" smtClean="0"/>
              <a:t>   Subdural hematoma</a:t>
            </a:r>
          </a:p>
          <a:p>
            <a:pPr marL="365760" indent="-283464" eaLnBrk="1" fontAlgn="auto" hangingPunct="1">
              <a:spcAft>
                <a:spcPts val="0"/>
              </a:spcAft>
              <a:buFont typeface="Wingdings" pitchFamily="2" charset="2"/>
              <a:buChar char="q"/>
              <a:defRPr/>
            </a:pPr>
            <a:r>
              <a:rPr lang="en-US" b="1" dirty="0" smtClean="0"/>
              <a:t>Infection</a:t>
            </a:r>
            <a:r>
              <a:rPr lang="en-US" dirty="0" smtClean="0"/>
              <a:t/>
            </a:r>
            <a:br>
              <a:rPr lang="en-US" dirty="0" smtClean="0"/>
            </a:br>
            <a:r>
              <a:rPr lang="en-US" dirty="0" smtClean="0"/>
              <a:t>    </a:t>
            </a:r>
            <a:r>
              <a:rPr lang="en-US" dirty="0" err="1" smtClean="0"/>
              <a:t>Prion</a:t>
            </a:r>
            <a:r>
              <a:rPr lang="en-US" dirty="0" smtClean="0"/>
              <a:t> diseases (e.g., Creutzfeldt-Jakob disease</a:t>
            </a:r>
            <a:br>
              <a:rPr lang="en-US" dirty="0" smtClean="0"/>
            </a:br>
            <a:r>
              <a:rPr lang="en-US" dirty="0" smtClean="0"/>
              <a:t>    Acquired immune deficiency syndrome (AIDS)</a:t>
            </a:r>
            <a:br>
              <a:rPr lang="en-US" dirty="0" smtClean="0"/>
            </a:br>
            <a:r>
              <a:rPr lang="en-US" dirty="0" smtClean="0"/>
              <a:t>    Syphilis</a:t>
            </a:r>
          </a:p>
          <a:p>
            <a:pPr marL="365760" indent="-283464" eaLnBrk="1" fontAlgn="auto" hangingPunct="1">
              <a:spcAft>
                <a:spcPts val="0"/>
              </a:spcAft>
              <a:buFont typeface="Wingdings" pitchFamily="2" charset="2"/>
              <a:buChar char="q"/>
              <a:defRPr/>
            </a:pPr>
            <a:r>
              <a:rPr lang="en-US" b="1" dirty="0" smtClean="0"/>
              <a:t>Cardiac, vascular, and anoxia</a:t>
            </a:r>
            <a:r>
              <a:rPr lang="en-US" dirty="0" smtClean="0"/>
              <a:t/>
            </a:r>
            <a:br>
              <a:rPr lang="en-US" dirty="0" smtClean="0"/>
            </a:br>
            <a:r>
              <a:rPr lang="en-US" dirty="0" smtClean="0"/>
              <a:t>   Infarction </a:t>
            </a:r>
            <a:br>
              <a:rPr lang="en-US" dirty="0" smtClean="0"/>
            </a:br>
            <a:r>
              <a:rPr lang="en-US" dirty="0" smtClean="0"/>
              <a:t>   Hemodynamic insufficiency (e.g., </a:t>
            </a:r>
            <a:r>
              <a:rPr lang="en-US" dirty="0" err="1" smtClean="0"/>
              <a:t>hypoperfusion</a:t>
            </a:r>
            <a:r>
              <a:rPr lang="en-US" dirty="0" smtClean="0"/>
              <a:t> or hypoxia)</a:t>
            </a:r>
          </a:p>
          <a:p>
            <a:pPr marL="365760" indent="-283464" eaLnBrk="1" fontAlgn="auto" hangingPunct="1">
              <a:spcAft>
                <a:spcPts val="0"/>
              </a:spcAft>
              <a:buFont typeface="Wingdings" pitchFamily="2" charset="2"/>
              <a:buChar char="q"/>
              <a:defRPr/>
            </a:pPr>
            <a:r>
              <a:rPr lang="en-US" b="1" dirty="0" err="1" smtClean="0"/>
              <a:t>Demyelinating</a:t>
            </a:r>
            <a:r>
              <a:rPr lang="en-US" b="1" dirty="0" smtClean="0"/>
              <a:t> diseases</a:t>
            </a:r>
            <a:r>
              <a:rPr lang="en-US" dirty="0" smtClean="0"/>
              <a:t/>
            </a:r>
            <a:br>
              <a:rPr lang="en-US" dirty="0" smtClean="0"/>
            </a:br>
            <a:r>
              <a:rPr lang="en-US" dirty="0" smtClean="0"/>
              <a:t>   Multiple sclerosis</a:t>
            </a:r>
          </a:p>
          <a:p>
            <a:pPr marL="365760" indent="-283464" eaLnBrk="1" fontAlgn="auto" hangingPunct="1">
              <a:spcAft>
                <a:spcPts val="0"/>
              </a:spcAft>
              <a:buFont typeface="Wingdings" pitchFamily="2" charset="2"/>
              <a:buChar char="q"/>
              <a:defRPr/>
            </a:pPr>
            <a:r>
              <a:rPr lang="en-US" b="1" dirty="0" smtClean="0"/>
              <a:t>Drugs and toxins</a:t>
            </a:r>
            <a:r>
              <a:rPr lang="en-US" dirty="0" smtClean="0"/>
              <a:t/>
            </a:r>
            <a:br>
              <a:rPr lang="en-US" dirty="0" smtClean="0"/>
            </a:br>
            <a:r>
              <a:rPr lang="en-US" dirty="0" smtClean="0"/>
              <a:t>   Alcohol</a:t>
            </a:r>
            <a:br>
              <a:rPr lang="en-US" dirty="0" smtClean="0"/>
            </a:br>
            <a:r>
              <a:rPr lang="en-US" dirty="0" smtClean="0"/>
              <a:t>   Irradiation</a:t>
            </a:r>
            <a:br>
              <a:rPr lang="en-US" dirty="0" smtClean="0"/>
            </a:br>
            <a:r>
              <a:rPr lang="en-US" dirty="0" smtClean="0"/>
              <a:t>   </a:t>
            </a:r>
            <a:r>
              <a:rPr lang="en-US" dirty="0" err="1" smtClean="0"/>
              <a:t>Pseudodementia</a:t>
            </a:r>
            <a:r>
              <a:rPr lang="en-US" dirty="0" smtClean="0"/>
              <a:t> due to medications (e.g., </a:t>
            </a:r>
            <a:r>
              <a:rPr lang="en-US" dirty="0" err="1" smtClean="0"/>
              <a:t>anticholinergics</a:t>
            </a:r>
            <a:r>
              <a:rPr lang="en-US" dirty="0" smtClean="0"/>
              <a:t>)</a:t>
            </a:r>
            <a:br>
              <a:rPr lang="en-US" dirty="0" smtClean="0"/>
            </a:br>
            <a:r>
              <a:rPr lang="en-US" dirty="0" smtClean="0"/>
              <a:t>   Carbon monoxide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8153400" cy="5973763"/>
          </a:xfrm>
        </p:spPr>
        <p:txBody>
          <a:bodyPr>
            <a:normAutofit fontScale="90000"/>
          </a:bodyPr>
          <a:lstStyle/>
          <a:p>
            <a:pPr>
              <a:lnSpc>
                <a:spcPct val="150000"/>
              </a:lnSpc>
              <a:defRPr/>
            </a:pPr>
            <a:r>
              <a:rPr lang="en-US" sz="4000" b="1" u="sng" dirty="0" smtClean="0">
                <a:solidFill>
                  <a:schemeClr val="tx1"/>
                </a:solidFill>
              </a:rPr>
              <a:t>DIAGNOSIS</a:t>
            </a:r>
            <a:r>
              <a:rPr lang="en-US" sz="2800" b="1" u="sng" dirty="0" smtClean="0">
                <a:solidFill>
                  <a:schemeClr val="tx1"/>
                </a:solidFill>
              </a:rPr>
              <a:t/>
            </a:r>
            <a:br>
              <a:rPr lang="en-US" sz="2800" b="1" u="sng" dirty="0" smtClean="0">
                <a:solidFill>
                  <a:schemeClr val="tx1"/>
                </a:solidFill>
              </a:rPr>
            </a:br>
            <a:r>
              <a:rPr lang="en-US" sz="2800" dirty="0" smtClean="0">
                <a:solidFill>
                  <a:schemeClr val="tx1"/>
                </a:solidFill>
                <a:effectLst/>
              </a:rPr>
              <a:t>According to the ICD-10 the following features are required for the diagnosis:-</a:t>
            </a:r>
            <a:br>
              <a:rPr lang="en-US" sz="2800" dirty="0" smtClean="0">
                <a:solidFill>
                  <a:schemeClr val="tx1"/>
                </a:solidFill>
                <a:effectLst/>
              </a:rPr>
            </a:br>
            <a:r>
              <a:rPr lang="en-US" sz="2800" dirty="0" smtClean="0">
                <a:solidFill>
                  <a:schemeClr val="tx1"/>
                </a:solidFill>
                <a:effectLst/>
              </a:rPr>
              <a:t>1)evidence of decline in both memory and </a:t>
            </a:r>
            <a:r>
              <a:rPr lang="en-US" sz="2800" dirty="0" err="1" smtClean="0">
                <a:solidFill>
                  <a:schemeClr val="tx1"/>
                </a:solidFill>
                <a:effectLst/>
              </a:rPr>
              <a:t>thinking,sufficient</a:t>
            </a:r>
            <a:r>
              <a:rPr lang="en-US" sz="2800" dirty="0" smtClean="0">
                <a:solidFill>
                  <a:schemeClr val="tx1"/>
                </a:solidFill>
                <a:effectLst/>
              </a:rPr>
              <a:t> enough to impair personal activities of daily living.</a:t>
            </a:r>
            <a:br>
              <a:rPr lang="en-US" sz="2800" dirty="0" smtClean="0">
                <a:solidFill>
                  <a:schemeClr val="tx1"/>
                </a:solidFill>
                <a:effectLst/>
              </a:rPr>
            </a:br>
            <a:r>
              <a:rPr lang="en-US" sz="2800" dirty="0" smtClean="0">
                <a:solidFill>
                  <a:schemeClr val="tx1"/>
                </a:solidFill>
                <a:effectLst/>
              </a:rPr>
              <a:t>2)Memory impairment typically affects the registration, storage and retrieval of new information(recent memory)but previously learned material(remote memory) may also be lost, particularly in later stages. </a:t>
            </a:r>
            <a:endParaRPr lang="en-US" sz="2800" b="1" u="sng"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44824"/>
            <a:ext cx="8784976" cy="2016224"/>
          </a:xfrm>
        </p:spPr>
        <p:txBody>
          <a:bodyPr>
            <a:noAutofit/>
          </a:bodyPr>
          <a:lstStyle/>
          <a:p>
            <a:r>
              <a:rPr lang="en-US" dirty="0" smtClean="0">
                <a:solidFill>
                  <a:srgbClr val="00B050"/>
                </a:solidFill>
              </a:rPr>
              <a:t>    </a:t>
            </a:r>
            <a:r>
              <a:rPr lang="en-US" dirty="0" smtClean="0">
                <a:solidFill>
                  <a:schemeClr val="tx1"/>
                </a:solidFill>
              </a:rPr>
              <a:t>DELIRIUM- CLINICAL FEATURE AND</a:t>
            </a:r>
            <a:br>
              <a:rPr lang="en-US" dirty="0" smtClean="0">
                <a:solidFill>
                  <a:schemeClr val="tx1"/>
                </a:solidFill>
              </a:rPr>
            </a:br>
            <a:r>
              <a:rPr lang="en-US" dirty="0" smtClean="0">
                <a:solidFill>
                  <a:schemeClr val="tx1"/>
                </a:solidFill>
              </a:rPr>
              <a:t>                            MANAGEMENT</a:t>
            </a:r>
            <a:endParaRPr lang="en-IN"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57400" y="274638"/>
            <a:ext cx="6877050" cy="1143000"/>
          </a:xfrm>
        </p:spPr>
        <p:txBody>
          <a:bodyPr/>
          <a:lstStyle/>
          <a:p>
            <a:r>
              <a:rPr lang="en-US" sz="4400" u="sng" dirty="0" smtClean="0">
                <a:solidFill>
                  <a:schemeClr val="tx1"/>
                </a:solidFill>
              </a:rPr>
              <a:t>DIAGNOSIS(contd.)</a:t>
            </a:r>
            <a:endParaRPr lang="en-IN" dirty="0"/>
          </a:p>
        </p:txBody>
      </p:sp>
      <p:sp>
        <p:nvSpPr>
          <p:cNvPr id="5" name="Title 1"/>
          <p:cNvSpPr>
            <a:spLocks noGrp="1"/>
          </p:cNvSpPr>
          <p:nvPr>
            <p:ph idx="1"/>
          </p:nvPr>
        </p:nvSpPr>
        <p:spPr>
          <a:xfrm>
            <a:off x="838200" y="1905000"/>
            <a:ext cx="8096250" cy="4343400"/>
          </a:xfrm>
        </p:spPr>
        <p:txBody>
          <a:bodyPr>
            <a:noAutofit/>
          </a:bodyPr>
          <a:lstStyle/>
          <a:p>
            <a:pPr>
              <a:lnSpc>
                <a:spcPct val="150000"/>
              </a:lnSpc>
              <a:buNone/>
              <a:defRPr/>
            </a:pPr>
            <a:r>
              <a:rPr lang="en-US" dirty="0" smtClean="0"/>
              <a:t>   </a:t>
            </a:r>
            <a:r>
              <a:rPr lang="en-US" dirty="0" smtClean="0">
                <a:solidFill>
                  <a:schemeClr val="tx1"/>
                </a:solidFill>
              </a:rPr>
              <a:t> </a:t>
            </a:r>
            <a:r>
              <a:rPr lang="en-US" sz="2800" dirty="0" smtClean="0">
                <a:solidFill>
                  <a:schemeClr val="tx1"/>
                </a:solidFill>
              </a:rPr>
              <a:t>3)Thinking is impaired, the flow of ideas is reduced, and the reasoning capacity is also impaired.</a:t>
            </a:r>
            <a:br>
              <a:rPr lang="en-US" sz="2800" dirty="0" smtClean="0">
                <a:solidFill>
                  <a:schemeClr val="tx1"/>
                </a:solidFill>
              </a:rPr>
            </a:br>
            <a:r>
              <a:rPr lang="en-US" sz="2800" dirty="0" smtClean="0">
                <a:solidFill>
                  <a:schemeClr val="tx1"/>
                </a:solidFill>
              </a:rPr>
              <a:t> 4) Presence of clear consciousness.(Consciousness can be impaired if delirium is also  present).</a:t>
            </a:r>
            <a:br>
              <a:rPr lang="en-US" sz="2800" dirty="0" smtClean="0">
                <a:solidFill>
                  <a:schemeClr val="tx1"/>
                </a:solidFill>
              </a:rPr>
            </a:br>
            <a:r>
              <a:rPr lang="en-US" sz="2800" dirty="0" smtClean="0">
                <a:solidFill>
                  <a:schemeClr val="tx1"/>
                </a:solidFill>
              </a:rPr>
              <a:t> 5) Duration of at least 6 months.</a:t>
            </a:r>
            <a:endParaRPr lang="en-US" sz="2800"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152400" y="228600"/>
          <a:ext cx="8839200" cy="6400800"/>
        </p:xfrm>
        <a:graphic>
          <a:graphicData uri="http://schemas.openxmlformats.org/drawingml/2006/table">
            <a:tbl>
              <a:tblPr firstRow="1" bandRow="1">
                <a:tableStyleId>{5C22544A-7EE6-4342-B048-85BDC9FD1C3A}</a:tableStyleId>
              </a:tblPr>
              <a:tblGrid>
                <a:gridCol w="2743200"/>
                <a:gridCol w="3149600"/>
                <a:gridCol w="2946400"/>
              </a:tblGrid>
              <a:tr h="914400">
                <a:tc>
                  <a:txBody>
                    <a:bodyPr/>
                    <a:lstStyle/>
                    <a:p>
                      <a:r>
                        <a:rPr lang="en-US" dirty="0" smtClean="0"/>
                        <a:t>Features</a:t>
                      </a:r>
                      <a:endParaRPr lang="en-US" dirty="0"/>
                    </a:p>
                  </a:txBody>
                  <a:tcPr/>
                </a:tc>
                <a:tc>
                  <a:txBody>
                    <a:bodyPr/>
                    <a:lstStyle/>
                    <a:p>
                      <a:r>
                        <a:rPr lang="en-US" dirty="0" smtClean="0"/>
                        <a:t>Cortical dementia </a:t>
                      </a:r>
                      <a:endParaRPr lang="en-US" dirty="0"/>
                    </a:p>
                  </a:txBody>
                  <a:tcPr/>
                </a:tc>
                <a:tc>
                  <a:txBody>
                    <a:bodyPr/>
                    <a:lstStyle/>
                    <a:p>
                      <a:r>
                        <a:rPr lang="en-US" dirty="0" err="1" smtClean="0"/>
                        <a:t>Subcortical</a:t>
                      </a:r>
                      <a:r>
                        <a:rPr lang="en-US" dirty="0" smtClean="0"/>
                        <a:t> dementia </a:t>
                      </a:r>
                      <a:endParaRPr lang="en-US" dirty="0"/>
                    </a:p>
                  </a:txBody>
                  <a:tcPr/>
                </a:tc>
              </a:tr>
              <a:tr h="914400">
                <a:tc>
                  <a:txBody>
                    <a:bodyPr/>
                    <a:lstStyle/>
                    <a:p>
                      <a:r>
                        <a:rPr lang="en-US" dirty="0" smtClean="0"/>
                        <a:t>1.Site of lesion</a:t>
                      </a:r>
                      <a:endParaRPr lang="en-US" dirty="0"/>
                    </a:p>
                  </a:txBody>
                  <a:tcPr/>
                </a:tc>
                <a:tc>
                  <a:txBody>
                    <a:bodyPr/>
                    <a:lstStyle/>
                    <a:p>
                      <a:r>
                        <a:rPr lang="en-US" dirty="0" smtClean="0"/>
                        <a:t>            Cortex</a:t>
                      </a:r>
                      <a:endParaRPr lang="en-US" dirty="0"/>
                    </a:p>
                  </a:txBody>
                  <a:tcPr/>
                </a:tc>
                <a:tc>
                  <a:txBody>
                    <a:bodyPr/>
                    <a:lstStyle/>
                    <a:p>
                      <a:r>
                        <a:rPr lang="en-US" dirty="0" smtClean="0"/>
                        <a:t>Subcortical grey matter</a:t>
                      </a:r>
                    </a:p>
                    <a:p>
                      <a:r>
                        <a:rPr lang="en-US" dirty="0" smtClean="0"/>
                        <a:t>(</a:t>
                      </a:r>
                      <a:r>
                        <a:rPr lang="en-US" dirty="0" err="1" smtClean="0"/>
                        <a:t>thalamus,basal</a:t>
                      </a:r>
                      <a:r>
                        <a:rPr lang="en-US" dirty="0" smtClean="0"/>
                        <a:t> </a:t>
                      </a:r>
                      <a:r>
                        <a:rPr lang="en-US" dirty="0" err="1" smtClean="0"/>
                        <a:t>ganglia,brain</a:t>
                      </a:r>
                      <a:r>
                        <a:rPr lang="en-US" dirty="0" smtClean="0"/>
                        <a:t> stem)</a:t>
                      </a:r>
                      <a:endParaRPr lang="en-US" dirty="0"/>
                    </a:p>
                  </a:txBody>
                  <a:tcPr/>
                </a:tc>
              </a:tr>
              <a:tr h="914400">
                <a:tc>
                  <a:txBody>
                    <a:bodyPr/>
                    <a:lstStyle/>
                    <a:p>
                      <a:r>
                        <a:rPr lang="en-US" dirty="0" smtClean="0"/>
                        <a:t>2.Examples</a:t>
                      </a:r>
                      <a:endParaRPr lang="en-US" dirty="0"/>
                    </a:p>
                  </a:txBody>
                  <a:tcPr/>
                </a:tc>
                <a:tc>
                  <a:txBody>
                    <a:bodyPr/>
                    <a:lstStyle/>
                    <a:p>
                      <a:r>
                        <a:rPr lang="en-US" dirty="0" smtClean="0"/>
                        <a:t>Alzheimer’s disease</a:t>
                      </a:r>
                    </a:p>
                    <a:p>
                      <a:r>
                        <a:rPr lang="en-US" dirty="0" smtClean="0"/>
                        <a:t>Pick’s disease</a:t>
                      </a:r>
                      <a:endParaRPr lang="en-US" dirty="0"/>
                    </a:p>
                  </a:txBody>
                  <a:tcPr/>
                </a:tc>
                <a:tc>
                  <a:txBody>
                    <a:bodyPr/>
                    <a:lstStyle/>
                    <a:p>
                      <a:r>
                        <a:rPr lang="en-US" dirty="0" smtClean="0"/>
                        <a:t>Huntington’ chorea</a:t>
                      </a:r>
                    </a:p>
                    <a:p>
                      <a:r>
                        <a:rPr lang="en-US" dirty="0" smtClean="0"/>
                        <a:t>Parkinson’s disease</a:t>
                      </a:r>
                      <a:endParaRPr lang="en-US" dirty="0"/>
                    </a:p>
                  </a:txBody>
                  <a:tcPr/>
                </a:tc>
              </a:tr>
              <a:tr h="914400">
                <a:tc>
                  <a:txBody>
                    <a:bodyPr/>
                    <a:lstStyle/>
                    <a:p>
                      <a:r>
                        <a:rPr lang="en-US" dirty="0" smtClean="0"/>
                        <a:t>3.Severity </a:t>
                      </a:r>
                      <a:endParaRPr lang="en-US" dirty="0"/>
                    </a:p>
                  </a:txBody>
                  <a:tcPr/>
                </a:tc>
                <a:tc>
                  <a:txBody>
                    <a:bodyPr/>
                    <a:lstStyle/>
                    <a:p>
                      <a:r>
                        <a:rPr lang="en-US" dirty="0" smtClean="0"/>
                        <a:t>Severe</a:t>
                      </a:r>
                      <a:endParaRPr lang="en-US" dirty="0"/>
                    </a:p>
                  </a:txBody>
                  <a:tcPr/>
                </a:tc>
                <a:tc>
                  <a:txBody>
                    <a:bodyPr/>
                    <a:lstStyle/>
                    <a:p>
                      <a:r>
                        <a:rPr lang="en-US" dirty="0" smtClean="0"/>
                        <a:t>Mild to moderate `</a:t>
                      </a:r>
                      <a:endParaRPr lang="en-US" dirty="0"/>
                    </a:p>
                  </a:txBody>
                  <a:tcPr/>
                </a:tc>
              </a:tr>
              <a:tr h="914400">
                <a:tc>
                  <a:txBody>
                    <a:bodyPr/>
                    <a:lstStyle/>
                    <a:p>
                      <a:r>
                        <a:rPr lang="en-US" dirty="0" smtClean="0"/>
                        <a:t>4.Motor system </a:t>
                      </a:r>
                      <a:endParaRPr lang="en-US" dirty="0"/>
                    </a:p>
                  </a:txBody>
                  <a:tcPr/>
                </a:tc>
                <a:tc>
                  <a:txBody>
                    <a:bodyPr/>
                    <a:lstStyle/>
                    <a:p>
                      <a:r>
                        <a:rPr lang="en-US" dirty="0" smtClean="0"/>
                        <a:t>Usually</a:t>
                      </a:r>
                      <a:r>
                        <a:rPr lang="en-US" baseline="0" dirty="0" smtClean="0"/>
                        <a:t> normal</a:t>
                      </a:r>
                      <a:endParaRPr lang="en-US" dirty="0"/>
                    </a:p>
                  </a:txBody>
                  <a:tcPr/>
                </a:tc>
                <a:tc>
                  <a:txBody>
                    <a:bodyPr/>
                    <a:lstStyle/>
                    <a:p>
                      <a:r>
                        <a:rPr lang="en-US" dirty="0" smtClean="0"/>
                        <a:t>Flexed\Extended posture,</a:t>
                      </a:r>
                    </a:p>
                    <a:p>
                      <a:r>
                        <a:rPr lang="en-US" dirty="0" smtClean="0"/>
                        <a:t>Tremors, chorea</a:t>
                      </a:r>
                      <a:endParaRPr lang="en-US" dirty="0"/>
                    </a:p>
                  </a:txBody>
                  <a:tcPr/>
                </a:tc>
              </a:tr>
              <a:tr h="914400">
                <a:tc>
                  <a:txBody>
                    <a:bodyPr/>
                    <a:lstStyle/>
                    <a:p>
                      <a:r>
                        <a:rPr lang="en-US" dirty="0" smtClean="0"/>
                        <a:t>5.Other</a:t>
                      </a:r>
                      <a:r>
                        <a:rPr lang="en-US" baseline="0" dirty="0" smtClean="0"/>
                        <a:t> features</a:t>
                      </a:r>
                      <a:endParaRPr lang="en-US" dirty="0"/>
                    </a:p>
                  </a:txBody>
                  <a:tcPr/>
                </a:tc>
                <a:tc>
                  <a:txBody>
                    <a:bodyPr/>
                    <a:lstStyle/>
                    <a:p>
                      <a:r>
                        <a:rPr lang="en-US" dirty="0" smtClean="0"/>
                        <a:t>Depression uncommon.</a:t>
                      </a:r>
                    </a:p>
                    <a:p>
                      <a:r>
                        <a:rPr lang="en-US" dirty="0" smtClean="0"/>
                        <a:t>Severe </a:t>
                      </a:r>
                      <a:r>
                        <a:rPr lang="en-US" dirty="0" err="1" smtClean="0"/>
                        <a:t>aphasia,amnesia,agnosia</a:t>
                      </a:r>
                      <a:r>
                        <a:rPr lang="en-US" dirty="0" smtClean="0"/>
                        <a:t>,</a:t>
                      </a:r>
                      <a:endParaRPr lang="en-US" dirty="0"/>
                    </a:p>
                  </a:txBody>
                  <a:tcPr/>
                </a:tc>
                <a:tc>
                  <a:txBody>
                    <a:bodyPr/>
                    <a:lstStyle/>
                    <a:p>
                      <a:r>
                        <a:rPr lang="en-US" dirty="0" smtClean="0"/>
                        <a:t>Delusions, depression</a:t>
                      </a:r>
                    </a:p>
                    <a:p>
                      <a:r>
                        <a:rPr lang="en-US" dirty="0" smtClean="0"/>
                        <a:t> rarely mania</a:t>
                      </a:r>
                      <a:endParaRPr lang="en-US" dirty="0"/>
                    </a:p>
                  </a:txBody>
                  <a:tcPr/>
                </a:tc>
              </a:tr>
              <a:tr h="91440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realage.com/health_guides/Alzheimer/img%5CLivingWithAlzheimers_artv2.jpg"/>
          <p:cNvPicPr>
            <a:picLocks noChangeAspect="1" noChangeArrowheads="1"/>
          </p:cNvPicPr>
          <p:nvPr/>
        </p:nvPicPr>
        <p:blipFill>
          <a:blip r:embed="rId2" cstate="print"/>
          <a:srcRect/>
          <a:stretch>
            <a:fillRect/>
          </a:stretch>
        </p:blipFill>
        <p:spPr bwMode="auto">
          <a:xfrm>
            <a:off x="1600200" y="609600"/>
            <a:ext cx="6788150" cy="556260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435100" y="274638"/>
            <a:ext cx="7499350" cy="1143000"/>
          </a:xfrm>
        </p:spPr>
        <p:txBody>
          <a:bodyPr/>
          <a:lstStyle/>
          <a:p>
            <a:pPr>
              <a:defRPr/>
            </a:pPr>
            <a:r>
              <a:rPr lang="en-US"/>
              <a:t>Normal vs AD Brain</a:t>
            </a:r>
          </a:p>
        </p:txBody>
      </p:sp>
      <p:pic>
        <p:nvPicPr>
          <p:cNvPr id="22531" name="Picture 3" descr="new_norm_brain"/>
          <p:cNvPicPr>
            <a:picLocks noGrp="1" noChangeAspect="1" noChangeArrowheads="1"/>
          </p:cNvPicPr>
          <p:nvPr>
            <p:ph sz="half" idx="1"/>
          </p:nvPr>
        </p:nvPicPr>
        <p:blipFill>
          <a:blip r:embed="rId2" cstate="print"/>
          <a:srcRect/>
          <a:stretch>
            <a:fillRect/>
          </a:stretch>
        </p:blipFill>
        <p:spPr>
          <a:xfrm>
            <a:off x="914400" y="1828800"/>
            <a:ext cx="4114800" cy="2744788"/>
          </a:xfrm>
          <a:noFill/>
        </p:spPr>
      </p:pic>
      <p:pic>
        <p:nvPicPr>
          <p:cNvPr id="22532" name="Picture 4" descr="Alz_brain_new"/>
          <p:cNvPicPr>
            <a:picLocks noGrp="1" noChangeAspect="1" noChangeArrowheads="1"/>
          </p:cNvPicPr>
          <p:nvPr>
            <p:ph sz="half" idx="2"/>
          </p:nvPr>
        </p:nvPicPr>
        <p:blipFill>
          <a:blip r:embed="rId3" cstate="print"/>
          <a:srcRect/>
          <a:stretch>
            <a:fillRect/>
          </a:stretch>
        </p:blipFill>
        <p:spPr>
          <a:xfrm>
            <a:off x="5105400" y="2133600"/>
            <a:ext cx="3276600" cy="2263775"/>
          </a:xfrm>
          <a:noFill/>
        </p:spPr>
      </p:pic>
      <p:sp>
        <p:nvSpPr>
          <p:cNvPr id="22533" name="Text Box 5"/>
          <p:cNvSpPr txBox="1">
            <a:spLocks noChangeArrowheads="1"/>
          </p:cNvSpPr>
          <p:nvPr/>
        </p:nvSpPr>
        <p:spPr bwMode="auto">
          <a:xfrm>
            <a:off x="1447800" y="4800600"/>
            <a:ext cx="3124200" cy="641350"/>
          </a:xfrm>
          <a:prstGeom prst="rect">
            <a:avLst/>
          </a:prstGeom>
          <a:noFill/>
          <a:ln w="12700" cap="sq">
            <a:noFill/>
            <a:miter lim="800000"/>
            <a:headEnd type="none" w="sm" len="sm"/>
            <a:tailEnd type="none" w="sm" len="sm"/>
          </a:ln>
        </p:spPr>
        <p:txBody>
          <a:bodyPr>
            <a:spAutoFit/>
          </a:bodyPr>
          <a:lstStyle/>
          <a:p>
            <a:pPr>
              <a:spcBef>
                <a:spcPct val="50000"/>
              </a:spcBef>
            </a:pPr>
            <a:r>
              <a:rPr lang="en-US" sz="3600"/>
              <a:t>Normal brain</a:t>
            </a:r>
          </a:p>
        </p:txBody>
      </p:sp>
      <p:sp>
        <p:nvSpPr>
          <p:cNvPr id="22534" name="Text Box 6"/>
          <p:cNvSpPr txBox="1">
            <a:spLocks noChangeArrowheads="1"/>
          </p:cNvSpPr>
          <p:nvPr/>
        </p:nvSpPr>
        <p:spPr bwMode="auto">
          <a:xfrm>
            <a:off x="5029200" y="4800600"/>
            <a:ext cx="3810000" cy="641350"/>
          </a:xfrm>
          <a:prstGeom prst="rect">
            <a:avLst/>
          </a:prstGeom>
          <a:noFill/>
          <a:ln w="12700" cap="sq">
            <a:noFill/>
            <a:miter lim="800000"/>
            <a:headEnd type="none" w="sm" len="sm"/>
            <a:tailEnd type="none" w="sm" len="sm"/>
          </a:ln>
        </p:spPr>
        <p:txBody>
          <a:bodyPr>
            <a:spAutoFit/>
          </a:bodyPr>
          <a:lstStyle/>
          <a:p>
            <a:pPr>
              <a:spcBef>
                <a:spcPct val="50000"/>
              </a:spcBef>
            </a:pPr>
            <a:r>
              <a:rPr lang="en-US" sz="3600"/>
              <a:t>Alzheimer’s brain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Basic Investigations </a:t>
            </a:r>
            <a:endParaRPr lang="en-US" dirty="0">
              <a:solidFill>
                <a:schemeClr val="tx2">
                  <a:satMod val="130000"/>
                </a:schemeClr>
              </a:solidFill>
            </a:endParaRPr>
          </a:p>
        </p:txBody>
      </p:sp>
      <p:sp>
        <p:nvSpPr>
          <p:cNvPr id="32771" name="Content Placeholder 2"/>
          <p:cNvSpPr>
            <a:spLocks noGrp="1"/>
          </p:cNvSpPr>
          <p:nvPr>
            <p:ph idx="1"/>
          </p:nvPr>
        </p:nvSpPr>
        <p:spPr/>
        <p:txBody>
          <a:bodyPr>
            <a:normAutofit lnSpcReduction="10000"/>
          </a:bodyPr>
          <a:lstStyle/>
          <a:p>
            <a:pPr eaLnBrk="1" hangingPunct="1"/>
            <a:r>
              <a:rPr lang="en-US" smtClean="0"/>
              <a:t>CBC</a:t>
            </a:r>
          </a:p>
          <a:p>
            <a:pPr eaLnBrk="1" hangingPunct="1"/>
            <a:r>
              <a:rPr lang="en-US" smtClean="0"/>
              <a:t>Urinalysis</a:t>
            </a:r>
          </a:p>
          <a:p>
            <a:pPr eaLnBrk="1" hangingPunct="1"/>
            <a:r>
              <a:rPr lang="en-US" smtClean="0"/>
              <a:t>Blood glucose</a:t>
            </a:r>
          </a:p>
          <a:p>
            <a:pPr eaLnBrk="1" hangingPunct="1"/>
            <a:r>
              <a:rPr lang="en-US" smtClean="0"/>
              <a:t>Electrolytes</a:t>
            </a:r>
          </a:p>
          <a:p>
            <a:pPr eaLnBrk="1" hangingPunct="1"/>
            <a:r>
              <a:rPr lang="en-US" smtClean="0"/>
              <a:t>RFT, TFT,</a:t>
            </a:r>
          </a:p>
          <a:p>
            <a:pPr eaLnBrk="1" hangingPunct="1"/>
            <a:r>
              <a:rPr lang="en-US" smtClean="0"/>
              <a:t>Arterial PO2/PCO2</a:t>
            </a:r>
          </a:p>
          <a:p>
            <a:pPr eaLnBrk="1" hangingPunct="1"/>
            <a:r>
              <a:rPr lang="en-US" smtClean="0"/>
              <a:t>Chest x-ray,EEG,LP, CT/MRI,</a:t>
            </a:r>
          </a:p>
          <a:p>
            <a:pPr eaLnBrk="1" hangingPunct="1"/>
            <a:r>
              <a:rPr lang="en-US" smtClean="0"/>
              <a:t>Drug level</a:t>
            </a:r>
          </a:p>
          <a:p>
            <a:pPr eaLnBrk="1" hangingPunct="1"/>
            <a:endParaRPr 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2">
                    <a:satMod val="130000"/>
                  </a:schemeClr>
                </a:solidFill>
              </a:rPr>
              <a:t>                    Treatment </a:t>
            </a:r>
            <a:br>
              <a:rPr lang="en-US" dirty="0" smtClean="0">
                <a:solidFill>
                  <a:schemeClr val="tx2">
                    <a:satMod val="130000"/>
                  </a:schemeClr>
                </a:solidFill>
              </a:rPr>
            </a:br>
            <a:r>
              <a:rPr lang="en-US" dirty="0" smtClean="0">
                <a:solidFill>
                  <a:schemeClr val="tx2">
                    <a:satMod val="130000"/>
                  </a:schemeClr>
                </a:solidFill>
              </a:rPr>
              <a:t>               Pharmacological</a:t>
            </a:r>
            <a:endParaRPr lang="en-US" dirty="0">
              <a:solidFill>
                <a:schemeClr val="tx2">
                  <a:satMod val="130000"/>
                </a:schemeClr>
              </a:solidFill>
            </a:endParaRPr>
          </a:p>
        </p:txBody>
      </p:sp>
      <p:sp>
        <p:nvSpPr>
          <p:cNvPr id="33795" name="Content Placeholder 2"/>
          <p:cNvSpPr>
            <a:spLocks noGrp="1"/>
          </p:cNvSpPr>
          <p:nvPr>
            <p:ph idx="1"/>
          </p:nvPr>
        </p:nvSpPr>
        <p:spPr/>
        <p:txBody>
          <a:bodyPr/>
          <a:lstStyle/>
          <a:p>
            <a:pPr eaLnBrk="1" hangingPunct="1"/>
            <a:r>
              <a:rPr lang="en-US" dirty="0" smtClean="0"/>
              <a:t>Rx the underlying cause.</a:t>
            </a:r>
          </a:p>
          <a:p>
            <a:pPr eaLnBrk="1" hangingPunct="1"/>
            <a:r>
              <a:rPr lang="en-US" dirty="0" smtClean="0"/>
              <a:t>Cholinesterase  inhibiters (</a:t>
            </a:r>
            <a:r>
              <a:rPr lang="en-US" dirty="0" err="1" smtClean="0"/>
              <a:t>Donepezil</a:t>
            </a:r>
            <a:r>
              <a:rPr lang="en-US" dirty="0" smtClean="0"/>
              <a:t>, </a:t>
            </a:r>
            <a:r>
              <a:rPr lang="en-US" dirty="0" err="1" smtClean="0"/>
              <a:t>rivastigmine</a:t>
            </a:r>
            <a:r>
              <a:rPr lang="en-US" dirty="0" smtClean="0"/>
              <a:t>, </a:t>
            </a:r>
            <a:r>
              <a:rPr lang="en-US" dirty="0" err="1" smtClean="0"/>
              <a:t>galantamine</a:t>
            </a:r>
            <a:r>
              <a:rPr lang="en-US" dirty="0" smtClean="0"/>
              <a:t>), </a:t>
            </a:r>
            <a:r>
              <a:rPr lang="en-US" dirty="0" err="1" smtClean="0"/>
              <a:t>Mementine</a:t>
            </a:r>
            <a:r>
              <a:rPr lang="en-US" dirty="0" smtClean="0"/>
              <a:t>.</a:t>
            </a:r>
          </a:p>
          <a:p>
            <a:pPr eaLnBrk="1" hangingPunct="1"/>
            <a:r>
              <a:rPr lang="en-US" dirty="0" smtClean="0"/>
              <a:t> Prevention of vascular risk factors.</a:t>
            </a:r>
          </a:p>
          <a:p>
            <a:pPr eaLnBrk="1" hangingPunct="1"/>
            <a:r>
              <a:rPr lang="en-US" dirty="0" err="1" smtClean="0"/>
              <a:t>Citolapram</a:t>
            </a:r>
            <a:r>
              <a:rPr lang="en-US" dirty="0" smtClean="0"/>
              <a:t>, </a:t>
            </a:r>
            <a:r>
              <a:rPr lang="en-US" dirty="0" err="1" smtClean="0"/>
              <a:t>sertraline</a:t>
            </a:r>
            <a:r>
              <a:rPr lang="en-US" dirty="0" smtClean="0"/>
              <a:t> for depression.</a:t>
            </a:r>
          </a:p>
          <a:p>
            <a:pPr eaLnBrk="1" hangingPunct="1"/>
            <a:r>
              <a:rPr lang="en-US" dirty="0" smtClean="0"/>
              <a:t>Antipsychotics (haloperidol, </a:t>
            </a:r>
            <a:r>
              <a:rPr lang="en-US" dirty="0" err="1" smtClean="0"/>
              <a:t>risperidone</a:t>
            </a:r>
            <a:r>
              <a:rPr lang="en-US" dirty="0" smtClean="0"/>
              <a:t>) or/and benzodiazepines( short and intermediate acting) for behavioral problems.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Non- pharmacological</a:t>
            </a:r>
            <a:endParaRPr lang="en-IN" dirty="0"/>
          </a:p>
        </p:txBody>
      </p:sp>
      <p:sp>
        <p:nvSpPr>
          <p:cNvPr id="5" name="Content Placeholder 4"/>
          <p:cNvSpPr>
            <a:spLocks noGrp="1"/>
          </p:cNvSpPr>
          <p:nvPr>
            <p:ph idx="1"/>
          </p:nvPr>
        </p:nvSpPr>
        <p:spPr/>
        <p:txBody>
          <a:bodyPr/>
          <a:lstStyle/>
          <a:p>
            <a:r>
              <a:rPr lang="en-US" dirty="0" smtClean="0"/>
              <a:t>Multidisciplinary assessment.</a:t>
            </a:r>
          </a:p>
          <a:p>
            <a:r>
              <a:rPr lang="en-US" dirty="0" err="1" smtClean="0"/>
              <a:t>Psychoeducation</a:t>
            </a:r>
            <a:r>
              <a:rPr lang="en-US" dirty="0" smtClean="0"/>
              <a:t>  of  family members.</a:t>
            </a:r>
          </a:p>
          <a:p>
            <a:r>
              <a:rPr lang="en-US" dirty="0" smtClean="0"/>
              <a:t>Family support.</a:t>
            </a:r>
          </a:p>
          <a:p>
            <a:r>
              <a:rPr lang="en-US" dirty="0" smtClean="0"/>
              <a:t>Cognitive stimulation.</a:t>
            </a:r>
          </a:p>
          <a:p>
            <a:endParaRPr lang="en-US" dirty="0" smtClean="0"/>
          </a:p>
          <a:p>
            <a:endParaRPr lang="en-US" dirty="0" smtClean="0"/>
          </a:p>
          <a:p>
            <a:endParaRPr lang="en-US" dirty="0" smtClean="0"/>
          </a:p>
          <a:p>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3" descr="vvvvvvvvvvvvvvvvvv.bmp"/>
          <p:cNvPicPr>
            <a:picLocks noChangeAspect="1"/>
          </p:cNvPicPr>
          <p:nvPr/>
        </p:nvPicPr>
        <p:blipFill>
          <a:blip r:embed="rId2" cstate="print"/>
          <a:srcRect/>
          <a:stretch>
            <a:fillRect/>
          </a:stretch>
        </p:blipFill>
        <p:spPr bwMode="auto">
          <a:xfrm>
            <a:off x="1295400" y="304800"/>
            <a:ext cx="6858000" cy="6338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4638"/>
            <a:ext cx="7772400" cy="634082"/>
          </a:xfrm>
        </p:spPr>
        <p:txBody>
          <a:bodyPr>
            <a:normAutofit fontScale="90000"/>
          </a:bodyPr>
          <a:lstStyle/>
          <a:p>
            <a:r>
              <a:rPr lang="en-US" dirty="0" smtClean="0">
                <a:solidFill>
                  <a:srgbClr val="00B050"/>
                </a:solidFill>
              </a:rPr>
              <a:t>           What is Delirium</a:t>
            </a:r>
            <a:endParaRPr lang="en-IN" dirty="0">
              <a:solidFill>
                <a:srgbClr val="00B050"/>
              </a:solidFill>
            </a:endParaRPr>
          </a:p>
        </p:txBody>
      </p:sp>
      <p:sp>
        <p:nvSpPr>
          <p:cNvPr id="5" name="Content Placeholder 4"/>
          <p:cNvSpPr>
            <a:spLocks noGrp="1"/>
          </p:cNvSpPr>
          <p:nvPr>
            <p:ph idx="1"/>
          </p:nvPr>
        </p:nvSpPr>
        <p:spPr>
          <a:xfrm>
            <a:off x="0" y="908720"/>
            <a:ext cx="8686800" cy="5688632"/>
          </a:xfrm>
        </p:spPr>
        <p:txBody>
          <a:bodyPr>
            <a:noAutofit/>
          </a:bodyPr>
          <a:lstStyle/>
          <a:p>
            <a:r>
              <a:rPr lang="en-IN" sz="2800" dirty="0" smtClean="0">
                <a:solidFill>
                  <a:srgbClr val="3333FF"/>
                </a:solidFill>
              </a:rPr>
              <a:t>Delirium </a:t>
            </a:r>
            <a:r>
              <a:rPr lang="en-IN" sz="2800" dirty="0">
                <a:solidFill>
                  <a:srgbClr val="3333FF"/>
                </a:solidFill>
              </a:rPr>
              <a:t>is derived from the Latin verb  </a:t>
            </a:r>
            <a:r>
              <a:rPr lang="en-IN" sz="2800" dirty="0" err="1">
                <a:solidFill>
                  <a:srgbClr val="3333FF"/>
                </a:solidFill>
              </a:rPr>
              <a:t>deliro</a:t>
            </a:r>
            <a:r>
              <a:rPr lang="en-IN" sz="2800" dirty="0">
                <a:solidFill>
                  <a:srgbClr val="3333FF"/>
                </a:solidFill>
              </a:rPr>
              <a:t>—to </a:t>
            </a:r>
            <a:r>
              <a:rPr lang="en-IN" sz="2800" dirty="0" smtClean="0">
                <a:solidFill>
                  <a:srgbClr val="3333FF"/>
                </a:solidFill>
              </a:rPr>
              <a:t>be crazy.</a:t>
            </a:r>
          </a:p>
          <a:p>
            <a:pPr>
              <a:buNone/>
            </a:pPr>
            <a:endParaRPr lang="en-IN" sz="2800" dirty="0" smtClean="0">
              <a:solidFill>
                <a:srgbClr val="3333FF"/>
              </a:solidFill>
            </a:endParaRPr>
          </a:p>
          <a:p>
            <a:r>
              <a:rPr lang="en-IN" sz="2800" dirty="0" smtClean="0">
                <a:solidFill>
                  <a:srgbClr val="3333FF"/>
                </a:solidFill>
              </a:rPr>
              <a:t>Diagnostic </a:t>
            </a:r>
            <a:r>
              <a:rPr lang="en-IN" sz="2800" dirty="0">
                <a:solidFill>
                  <a:srgbClr val="3333FF"/>
                </a:solidFill>
              </a:rPr>
              <a:t>and Statistical Manual of Mental Disorders (DSM-IV-TR) defines </a:t>
            </a:r>
            <a:r>
              <a:rPr lang="en-IN" sz="2800" dirty="0" smtClean="0">
                <a:solidFill>
                  <a:srgbClr val="3333FF"/>
                </a:solidFill>
              </a:rPr>
              <a:t>delirium </a:t>
            </a:r>
            <a:r>
              <a:rPr lang="en-IN" sz="2800" dirty="0">
                <a:solidFill>
                  <a:srgbClr val="3333FF"/>
                </a:solidFill>
              </a:rPr>
              <a:t>as follows</a:t>
            </a:r>
            <a:r>
              <a:rPr lang="en-IN" sz="2800" dirty="0" smtClean="0">
                <a:solidFill>
                  <a:srgbClr val="3333FF"/>
                </a:solidFill>
              </a:rPr>
              <a:t>:</a:t>
            </a:r>
          </a:p>
          <a:p>
            <a:pPr lvl="1">
              <a:buFont typeface="Wingdings" pitchFamily="2" charset="2"/>
              <a:buChar char="ü"/>
            </a:pPr>
            <a:r>
              <a:rPr lang="en-IN" dirty="0" smtClean="0">
                <a:solidFill>
                  <a:srgbClr val="3333FF"/>
                </a:solidFill>
              </a:rPr>
              <a:t>Foremost </a:t>
            </a:r>
            <a:r>
              <a:rPr lang="en-IN" dirty="0">
                <a:solidFill>
                  <a:srgbClr val="3333FF"/>
                </a:solidFill>
              </a:rPr>
              <a:t>a disturbance of consciousness, attention, cognition, and perception</a:t>
            </a:r>
            <a:r>
              <a:rPr lang="en-IN" dirty="0" smtClean="0">
                <a:solidFill>
                  <a:srgbClr val="3333FF"/>
                </a:solidFill>
              </a:rPr>
              <a:t>.</a:t>
            </a:r>
          </a:p>
          <a:p>
            <a:pPr lvl="1">
              <a:buFont typeface="Wingdings" pitchFamily="2" charset="2"/>
              <a:buChar char="ü"/>
            </a:pPr>
            <a:r>
              <a:rPr lang="en-IN" dirty="0" smtClean="0">
                <a:solidFill>
                  <a:srgbClr val="3333FF"/>
                </a:solidFill>
              </a:rPr>
              <a:t> </a:t>
            </a:r>
            <a:r>
              <a:rPr lang="en-IN" dirty="0">
                <a:solidFill>
                  <a:srgbClr val="3333FF"/>
                </a:solidFill>
              </a:rPr>
              <a:t>It is a common psychiatric syndrome which commonly heralds an increase in morbidity and mortality</a:t>
            </a:r>
            <a:r>
              <a:rPr lang="en-IN" dirty="0" smtClean="0">
                <a:solidFill>
                  <a:srgbClr val="3333FF"/>
                </a:solidFill>
              </a:rPr>
              <a:t>.</a:t>
            </a:r>
          </a:p>
          <a:p>
            <a:pPr lvl="1">
              <a:buFont typeface="Wingdings" pitchFamily="2" charset="2"/>
              <a:buChar char="ü"/>
            </a:pPr>
            <a:r>
              <a:rPr lang="en-IN" dirty="0" smtClean="0">
                <a:solidFill>
                  <a:srgbClr val="3333FF"/>
                </a:solidFill>
              </a:rPr>
              <a:t>Patients with delirium remain in the hospital longer and are more commonly discharged to long-term care facilities.</a:t>
            </a:r>
          </a:p>
          <a:p>
            <a:pPr lvl="1">
              <a:buFont typeface="Wingdings" pitchFamily="2" charset="2"/>
              <a:buChar char="ü"/>
            </a:pPr>
            <a:r>
              <a:rPr lang="en-IN" dirty="0" smtClean="0">
                <a:solidFill>
                  <a:srgbClr val="3333FF"/>
                </a:solidFill>
              </a:rPr>
              <a:t> Behavioural manifestations of delirium may interfere with treatment compliance and are often precipitants for psychiatric consultation</a:t>
            </a:r>
          </a:p>
          <a:p>
            <a:endParaRPr lang="en-IN" sz="2800" dirty="0">
              <a:solidFill>
                <a:srgbClr val="3333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US" dirty="0" smtClean="0"/>
              <a:t>              DELIRIUM (CONTD.)</a:t>
            </a:r>
            <a:endParaRPr lang="en-IN" dirty="0"/>
          </a:p>
        </p:txBody>
      </p:sp>
      <p:sp>
        <p:nvSpPr>
          <p:cNvPr id="3" name="Content Placeholder 2"/>
          <p:cNvSpPr>
            <a:spLocks noGrp="1"/>
          </p:cNvSpPr>
          <p:nvPr>
            <p:ph idx="1"/>
          </p:nvPr>
        </p:nvSpPr>
        <p:spPr>
          <a:xfrm>
            <a:off x="457200" y="1124744"/>
            <a:ext cx="8229600" cy="4525963"/>
          </a:xfrm>
        </p:spPr>
        <p:txBody>
          <a:bodyPr>
            <a:noAutofit/>
          </a:bodyPr>
          <a:lstStyle/>
          <a:p>
            <a:r>
              <a:rPr lang="en-IN" sz="2800" dirty="0" smtClean="0">
                <a:solidFill>
                  <a:srgbClr val="3333FF"/>
                </a:solidFill>
              </a:rPr>
              <a:t>The core symptoms of delirium include:</a:t>
            </a:r>
          </a:p>
          <a:p>
            <a:pPr lvl="1"/>
            <a:r>
              <a:rPr lang="en-IN" sz="2400" dirty="0" smtClean="0">
                <a:solidFill>
                  <a:srgbClr val="3333FF"/>
                </a:solidFill>
              </a:rPr>
              <a:t> A disturbance of consciousness that is accompanied by a change in cognition</a:t>
            </a:r>
          </a:p>
          <a:p>
            <a:pPr lvl="1"/>
            <a:r>
              <a:rPr lang="en-IN" sz="2400" dirty="0" smtClean="0">
                <a:solidFill>
                  <a:srgbClr val="3333FF"/>
                </a:solidFill>
              </a:rPr>
              <a:t> Develops over a short period of time, usually hours to days, and </a:t>
            </a:r>
          </a:p>
          <a:p>
            <a:pPr lvl="1"/>
            <a:r>
              <a:rPr lang="en-IN" sz="2400" dirty="0" smtClean="0">
                <a:solidFill>
                  <a:srgbClr val="3333FF"/>
                </a:solidFill>
              </a:rPr>
              <a:t>Tends to fluctuate during the course of the day.</a:t>
            </a:r>
          </a:p>
          <a:p>
            <a:r>
              <a:rPr lang="en-US" sz="2800" dirty="0" smtClean="0">
                <a:solidFill>
                  <a:srgbClr val="0000FF"/>
                </a:solidFill>
              </a:rPr>
              <a:t>Degree of difficulty in these areas may be greater or less over the course of the day, but overall, delirium represents a sudden and significant decline from the previous level of functioning. </a:t>
            </a:r>
          </a:p>
          <a:p>
            <a:r>
              <a:rPr lang="en-US" sz="2800" dirty="0" smtClean="0">
                <a:solidFill>
                  <a:srgbClr val="0000FF"/>
                </a:solidFill>
              </a:rPr>
              <a:t>Delirium is usually temporary and reversible and does not reflect a persistent psychiatric disorder</a:t>
            </a:r>
          </a:p>
          <a:p>
            <a:endParaRPr lang="en-US" sz="2800" dirty="0" smtClean="0">
              <a:solidFill>
                <a:srgbClr val="0000FF"/>
              </a:solidFill>
            </a:endParaRPr>
          </a:p>
          <a:p>
            <a:pPr>
              <a:buNone/>
            </a:pPr>
            <a:r>
              <a:rPr lang="en-US" sz="2800" dirty="0" smtClean="0">
                <a:solidFill>
                  <a:srgbClr val="0000FF"/>
                </a:solidFill>
              </a:rPr>
              <a:t> </a:t>
            </a:r>
          </a:p>
          <a:p>
            <a:endParaRPr lang="en-US" sz="2800" dirty="0" smtClean="0">
              <a:solidFill>
                <a:srgbClr val="0000FF"/>
              </a:solidFill>
            </a:endParaRPr>
          </a:p>
          <a:p>
            <a:endParaRPr lang="en-US" sz="2800" dirty="0" smtClean="0">
              <a:solidFill>
                <a:srgbClr val="0000FF"/>
              </a:solidFill>
            </a:endParaRPr>
          </a:p>
          <a:p>
            <a:endParaRPr lang="en-IN" sz="2800" dirty="0"/>
          </a:p>
        </p:txBody>
      </p:sp>
      <p:pic>
        <p:nvPicPr>
          <p:cNvPr id="1026" name="Picture 2"/>
          <p:cNvPicPr>
            <a:picLocks noChangeAspect="1" noChangeArrowheads="1"/>
          </p:cNvPicPr>
          <p:nvPr/>
        </p:nvPicPr>
        <p:blipFill>
          <a:blip r:embed="rId2" cstate="print"/>
          <a:srcRect/>
          <a:stretch>
            <a:fillRect/>
          </a:stretch>
        </p:blipFill>
        <p:spPr bwMode="auto">
          <a:xfrm>
            <a:off x="4495800" y="3352800"/>
            <a:ext cx="152400" cy="15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00B050"/>
                </a:solidFill>
                <a:effectLst/>
                <a:uLnTx/>
                <a:uFillTx/>
                <a:latin typeface="+mj-lt"/>
                <a:ea typeface="+mj-ea"/>
                <a:cs typeface="+mj-cs"/>
              </a:rPr>
              <a:t>Also</a:t>
            </a:r>
            <a:r>
              <a:rPr kumimoji="0" lang="en-US" sz="4400" b="0" i="0" u="none" strike="noStrike" kern="1200" cap="none" spc="0" normalizeH="0" noProof="0" dirty="0" smtClean="0">
                <a:ln>
                  <a:noFill/>
                </a:ln>
                <a:solidFill>
                  <a:srgbClr val="00B050"/>
                </a:solidFill>
                <a:effectLst/>
                <a:uLnTx/>
                <a:uFillTx/>
                <a:latin typeface="+mj-lt"/>
                <a:ea typeface="+mj-ea"/>
                <a:cs typeface="+mj-cs"/>
              </a:rPr>
              <a:t> Known </a:t>
            </a:r>
            <a:r>
              <a:rPr lang="en-US" sz="4400" dirty="0" smtClean="0">
                <a:solidFill>
                  <a:srgbClr val="00B050"/>
                </a:solidFill>
                <a:latin typeface="+mj-lt"/>
                <a:ea typeface="+mj-ea"/>
                <a:cs typeface="+mj-cs"/>
              </a:rPr>
              <a:t>A</a:t>
            </a:r>
            <a:r>
              <a:rPr kumimoji="0" lang="en-US" sz="4400" b="0" i="0" u="none" strike="noStrike" kern="1200" cap="none" spc="0" normalizeH="0" noProof="0" dirty="0" smtClean="0">
                <a:ln>
                  <a:noFill/>
                </a:ln>
                <a:solidFill>
                  <a:srgbClr val="00B050"/>
                </a:solidFill>
                <a:effectLst/>
                <a:uLnTx/>
                <a:uFillTx/>
                <a:latin typeface="+mj-lt"/>
                <a:ea typeface="+mj-ea"/>
                <a:cs typeface="+mj-cs"/>
              </a:rPr>
              <a:t>s</a:t>
            </a:r>
            <a:endParaRPr kumimoji="0" lang="en-IN" sz="4400" b="0" i="0" u="none" strike="noStrike" kern="1200" cap="none" spc="0" normalizeH="0" baseline="0" noProof="0" dirty="0">
              <a:ln>
                <a:noFill/>
              </a:ln>
              <a:solidFill>
                <a:srgbClr val="00B050"/>
              </a:solidFill>
              <a:effectLst/>
              <a:uLnTx/>
              <a:uFillTx/>
              <a:latin typeface="+mj-lt"/>
              <a:ea typeface="+mj-ea"/>
              <a:cs typeface="+mj-cs"/>
            </a:endParaRPr>
          </a:p>
        </p:txBody>
      </p:sp>
      <p:sp>
        <p:nvSpPr>
          <p:cNvPr id="3" name="Content Placeholder 2"/>
          <p:cNvSpPr txBox="1">
            <a:spLocks/>
          </p:cNvSpPr>
          <p:nvPr/>
        </p:nvSpPr>
        <p:spPr>
          <a:xfrm>
            <a:off x="457200" y="1268760"/>
            <a:ext cx="8229600" cy="4525963"/>
          </a:xfrm>
          <a:prstGeom prst="rect">
            <a:avLst/>
          </a:prstGeom>
        </p:spPr>
        <p:txBody>
          <a:bodyPr>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IN" sz="3200" b="1" i="0" u="none" strike="noStrike" kern="1200" cap="none" spc="0" normalizeH="0" baseline="0" noProof="0" dirty="0" smtClean="0">
                <a:ln>
                  <a:noFill/>
                </a:ln>
                <a:solidFill>
                  <a:schemeClr val="tx1"/>
                </a:solidFill>
                <a:effectLst/>
                <a:uLnTx/>
                <a:uFillTx/>
                <a:latin typeface="+mn-lt"/>
                <a:ea typeface="+mn-ea"/>
                <a:cs typeface="+mn-cs"/>
              </a:rPr>
              <a:t>   </a:t>
            </a:r>
            <a:endParaRPr kumimoji="0" lang="en-IN"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IN" sz="3200" b="0" i="0" u="none" strike="noStrike" kern="1200" cap="none" spc="0" normalizeH="0" baseline="0" noProof="0" dirty="0" smtClean="0">
                <a:ln>
                  <a:noFill/>
                </a:ln>
                <a:solidFill>
                  <a:srgbClr val="3333FF"/>
                </a:solidFill>
                <a:effectLst/>
                <a:uLnTx/>
                <a:uFillTx/>
                <a:latin typeface="+mn-lt"/>
                <a:ea typeface="+mn-ea"/>
                <a:cs typeface="+mn-cs"/>
              </a:rPr>
              <a:t>Intensive care unit psychosis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IN" sz="3200" b="0" i="0" u="none" strike="noStrike" kern="1200" cap="none" spc="0" normalizeH="0" baseline="0" noProof="0" dirty="0" smtClean="0">
                <a:ln>
                  <a:noFill/>
                </a:ln>
                <a:solidFill>
                  <a:srgbClr val="3333FF"/>
                </a:solidFill>
                <a:effectLst/>
                <a:uLnTx/>
                <a:uFillTx/>
                <a:latin typeface="+mn-lt"/>
                <a:ea typeface="+mn-ea"/>
                <a:cs typeface="+mn-cs"/>
              </a:rPr>
              <a:t>Acute </a:t>
            </a:r>
            <a:r>
              <a:rPr kumimoji="0" lang="en-IN" sz="3200" b="0" i="0" u="none" strike="noStrike" kern="1200" cap="none" spc="0" normalizeH="0" baseline="0" noProof="0" dirty="0" err="1" smtClean="0">
                <a:ln>
                  <a:noFill/>
                </a:ln>
                <a:solidFill>
                  <a:srgbClr val="3333FF"/>
                </a:solidFill>
                <a:effectLst/>
                <a:uLnTx/>
                <a:uFillTx/>
                <a:latin typeface="+mn-lt"/>
                <a:ea typeface="+mn-ea"/>
                <a:cs typeface="+mn-cs"/>
              </a:rPr>
              <a:t>confusional</a:t>
            </a:r>
            <a:r>
              <a:rPr kumimoji="0" lang="en-IN" sz="3200" b="0" i="0" u="none" strike="noStrike" kern="1200" cap="none" spc="0" normalizeH="0" baseline="0" noProof="0" dirty="0" smtClean="0">
                <a:ln>
                  <a:noFill/>
                </a:ln>
                <a:solidFill>
                  <a:srgbClr val="3333FF"/>
                </a:solidFill>
                <a:effectLst/>
                <a:uLnTx/>
                <a:uFillTx/>
                <a:latin typeface="+mn-lt"/>
                <a:ea typeface="+mn-ea"/>
                <a:cs typeface="+mn-cs"/>
              </a:rPr>
              <a:t> state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IN" sz="3200" b="0" i="0" u="none" strike="noStrike" kern="1200" cap="none" spc="0" normalizeH="0" baseline="0" noProof="0" dirty="0" smtClean="0">
                <a:ln>
                  <a:noFill/>
                </a:ln>
                <a:solidFill>
                  <a:srgbClr val="3333FF"/>
                </a:solidFill>
                <a:effectLst/>
                <a:uLnTx/>
                <a:uFillTx/>
                <a:latin typeface="+mn-lt"/>
                <a:ea typeface="+mn-ea"/>
                <a:cs typeface="+mn-cs"/>
              </a:rPr>
              <a:t>Acute brain failure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IN" sz="3200" b="0" i="0" u="none" strike="noStrike" kern="1200" cap="none" spc="0" normalizeH="0" baseline="0" noProof="0" dirty="0" smtClean="0">
                <a:ln>
                  <a:noFill/>
                </a:ln>
                <a:solidFill>
                  <a:srgbClr val="3333FF"/>
                </a:solidFill>
                <a:effectLst/>
                <a:uLnTx/>
                <a:uFillTx/>
                <a:latin typeface="+mn-lt"/>
                <a:ea typeface="+mn-ea"/>
                <a:cs typeface="+mn-cs"/>
              </a:rPr>
              <a:t>Toxic metabolic state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IN" sz="3200" b="0" i="0" u="none" strike="noStrike" kern="1200" cap="none" spc="0" normalizeH="0" baseline="0" noProof="0" dirty="0" smtClean="0">
                <a:ln>
                  <a:noFill/>
                </a:ln>
                <a:solidFill>
                  <a:srgbClr val="3333FF"/>
                </a:solidFill>
                <a:effectLst/>
                <a:uLnTx/>
                <a:uFillTx/>
                <a:latin typeface="+mn-lt"/>
                <a:ea typeface="+mn-ea"/>
                <a:cs typeface="+mn-cs"/>
              </a:rPr>
              <a:t>Central nervous system toxicity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IN" sz="3200" b="0" i="0" u="none" strike="noStrike" kern="1200" cap="none" spc="0" normalizeH="0" baseline="0" noProof="0" dirty="0" err="1" smtClean="0">
                <a:ln>
                  <a:noFill/>
                </a:ln>
                <a:solidFill>
                  <a:srgbClr val="3333FF"/>
                </a:solidFill>
                <a:effectLst/>
                <a:uLnTx/>
                <a:uFillTx/>
                <a:latin typeface="+mn-lt"/>
                <a:ea typeface="+mn-ea"/>
                <a:cs typeface="+mn-cs"/>
              </a:rPr>
              <a:t>Sundowning</a:t>
            </a:r>
            <a:endParaRPr kumimoji="0" lang="en-IN" sz="3200" b="0" i="0" u="none" strike="noStrike" kern="1200" cap="none" spc="0" normalizeH="0" baseline="0" noProof="0" dirty="0" smtClean="0">
              <a:ln>
                <a:noFill/>
              </a:ln>
              <a:solidFill>
                <a:srgbClr val="3333FF"/>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IN" sz="3200" b="0" i="0" u="none" strike="noStrike" kern="1200" cap="none" spc="0" normalizeH="0" baseline="0" noProof="0" dirty="0" smtClean="0">
                <a:ln>
                  <a:noFill/>
                </a:ln>
                <a:solidFill>
                  <a:srgbClr val="3333FF"/>
                </a:solidFill>
                <a:effectLst/>
                <a:uLnTx/>
                <a:uFillTx/>
                <a:latin typeface="+mn-lt"/>
                <a:ea typeface="+mn-ea"/>
                <a:cs typeface="+mn-cs"/>
              </a:rPr>
              <a:t>Cerebral insufficiency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IN" sz="3200" b="0" i="0" u="none" strike="noStrike" kern="1200" cap="none" spc="0" normalizeH="0" baseline="0" noProof="0" dirty="0" smtClean="0">
                <a:ln>
                  <a:noFill/>
                </a:ln>
                <a:solidFill>
                  <a:srgbClr val="3333FF"/>
                </a:solidFill>
                <a:effectLst/>
                <a:uLnTx/>
                <a:uFillTx/>
                <a:latin typeface="+mn-lt"/>
                <a:ea typeface="+mn-ea"/>
                <a:cs typeface="+mn-cs"/>
              </a:rPr>
              <a:t>Organic brain syndrome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IN"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00B050"/>
                </a:solidFill>
              </a:rPr>
              <a:t>  </a:t>
            </a:r>
            <a:r>
              <a:rPr lang="en-IN" dirty="0" err="1" smtClean="0">
                <a:solidFill>
                  <a:srgbClr val="00B050"/>
                </a:solidFill>
              </a:rPr>
              <a:t>Pathophysiology</a:t>
            </a:r>
            <a:r>
              <a:rPr lang="en-IN" dirty="0">
                <a:solidFill>
                  <a:srgbClr val="00B050"/>
                </a:solidFill>
              </a:rPr>
              <a:t/>
            </a:r>
            <a:br>
              <a:rPr lang="en-IN" dirty="0">
                <a:solidFill>
                  <a:srgbClr val="00B050"/>
                </a:solidFill>
              </a:rPr>
            </a:br>
            <a:endParaRPr lang="en-IN" dirty="0">
              <a:solidFill>
                <a:srgbClr val="00B050"/>
              </a:solidFill>
            </a:endParaRPr>
          </a:p>
        </p:txBody>
      </p:sp>
      <p:sp>
        <p:nvSpPr>
          <p:cNvPr id="3" name="Content Placeholder 2"/>
          <p:cNvSpPr>
            <a:spLocks noGrp="1"/>
          </p:cNvSpPr>
          <p:nvPr>
            <p:ph idx="1"/>
          </p:nvPr>
        </p:nvSpPr>
        <p:spPr>
          <a:xfrm>
            <a:off x="457200" y="908720"/>
            <a:ext cx="8229600" cy="5217443"/>
          </a:xfrm>
        </p:spPr>
        <p:txBody>
          <a:bodyPr>
            <a:noAutofit/>
          </a:bodyPr>
          <a:lstStyle/>
          <a:p>
            <a:endParaRPr lang="en-IN" sz="2400" dirty="0" smtClean="0">
              <a:solidFill>
                <a:srgbClr val="3333FF"/>
              </a:solidFill>
            </a:endParaRPr>
          </a:p>
          <a:p>
            <a:r>
              <a:rPr lang="en-IN" sz="2400" dirty="0" smtClean="0">
                <a:solidFill>
                  <a:srgbClr val="3333FF"/>
                </a:solidFill>
              </a:rPr>
              <a:t>The  </a:t>
            </a:r>
            <a:r>
              <a:rPr lang="en-IN" sz="2400" dirty="0" err="1">
                <a:solidFill>
                  <a:srgbClr val="3333FF"/>
                </a:solidFill>
              </a:rPr>
              <a:t>pathophysiology</a:t>
            </a:r>
            <a:r>
              <a:rPr lang="en-IN" sz="2400" dirty="0">
                <a:solidFill>
                  <a:srgbClr val="3333FF"/>
                </a:solidFill>
              </a:rPr>
              <a:t> </a:t>
            </a:r>
            <a:r>
              <a:rPr lang="en-IN" sz="2400" dirty="0" smtClean="0">
                <a:solidFill>
                  <a:srgbClr val="3333FF"/>
                </a:solidFill>
              </a:rPr>
              <a:t> of </a:t>
            </a:r>
            <a:r>
              <a:rPr lang="en-IN" sz="2400" dirty="0">
                <a:solidFill>
                  <a:srgbClr val="3333FF"/>
                </a:solidFill>
              </a:rPr>
              <a:t>the syndrome is </a:t>
            </a:r>
            <a:r>
              <a:rPr lang="en-IN" sz="2400" dirty="0" smtClean="0">
                <a:solidFill>
                  <a:srgbClr val="3333FF"/>
                </a:solidFill>
              </a:rPr>
              <a:t>not well </a:t>
            </a:r>
            <a:r>
              <a:rPr lang="en-IN" sz="2400" dirty="0">
                <a:solidFill>
                  <a:srgbClr val="3333FF"/>
                </a:solidFill>
              </a:rPr>
              <a:t>understood. </a:t>
            </a:r>
            <a:endParaRPr lang="en-IN" sz="2400" dirty="0" smtClean="0">
              <a:solidFill>
                <a:srgbClr val="3333FF"/>
              </a:solidFill>
            </a:endParaRPr>
          </a:p>
          <a:p>
            <a:r>
              <a:rPr lang="en-IN" sz="2400" dirty="0" smtClean="0">
                <a:solidFill>
                  <a:srgbClr val="3333FF"/>
                </a:solidFill>
              </a:rPr>
              <a:t>Because of heterogeneity </a:t>
            </a:r>
            <a:r>
              <a:rPr lang="en-IN" sz="2400" dirty="0">
                <a:solidFill>
                  <a:srgbClr val="3333FF"/>
                </a:solidFill>
              </a:rPr>
              <a:t>of the etiologies and the presentations of delirium, there may not be one </a:t>
            </a:r>
            <a:r>
              <a:rPr lang="en-IN" sz="2400" dirty="0" smtClean="0">
                <a:solidFill>
                  <a:srgbClr val="3333FF"/>
                </a:solidFill>
              </a:rPr>
              <a:t>mechanism</a:t>
            </a:r>
          </a:p>
          <a:p>
            <a:r>
              <a:rPr lang="en-IN" sz="2400" dirty="0" smtClean="0">
                <a:solidFill>
                  <a:srgbClr val="3333FF"/>
                </a:solidFill>
              </a:rPr>
              <a:t>The </a:t>
            </a:r>
            <a:r>
              <a:rPr lang="en-IN" sz="2400" dirty="0">
                <a:solidFill>
                  <a:srgbClr val="3333FF"/>
                </a:solidFill>
              </a:rPr>
              <a:t>proposed theories for delirium </a:t>
            </a:r>
            <a:r>
              <a:rPr lang="en-IN" sz="2400" dirty="0" err="1" smtClean="0">
                <a:solidFill>
                  <a:srgbClr val="3333FF"/>
                </a:solidFill>
              </a:rPr>
              <a:t>pathophysiology</a:t>
            </a:r>
            <a:r>
              <a:rPr lang="en-IN" sz="2400" dirty="0" smtClean="0">
                <a:solidFill>
                  <a:srgbClr val="3333FF"/>
                </a:solidFill>
              </a:rPr>
              <a:t>  involve-</a:t>
            </a:r>
          </a:p>
          <a:p>
            <a:pPr lvl="1"/>
            <a:r>
              <a:rPr lang="en-IN" dirty="0" smtClean="0">
                <a:solidFill>
                  <a:srgbClr val="3333FF"/>
                </a:solidFill>
              </a:rPr>
              <a:t> </a:t>
            </a:r>
            <a:r>
              <a:rPr lang="en-IN" sz="2400" dirty="0" err="1" smtClean="0">
                <a:solidFill>
                  <a:srgbClr val="3333FF"/>
                </a:solidFill>
              </a:rPr>
              <a:t>Neurochemical</a:t>
            </a:r>
            <a:r>
              <a:rPr lang="en-IN" sz="2400" dirty="0" smtClean="0">
                <a:solidFill>
                  <a:srgbClr val="3333FF"/>
                </a:solidFill>
              </a:rPr>
              <a:t>  </a:t>
            </a:r>
            <a:r>
              <a:rPr lang="en-IN" sz="2400" dirty="0">
                <a:solidFill>
                  <a:srgbClr val="3333FF"/>
                </a:solidFill>
              </a:rPr>
              <a:t>abnormalities</a:t>
            </a:r>
            <a:r>
              <a:rPr lang="en-IN" sz="2400" dirty="0" smtClean="0">
                <a:solidFill>
                  <a:srgbClr val="3333FF"/>
                </a:solidFill>
              </a:rPr>
              <a:t>,</a:t>
            </a:r>
          </a:p>
          <a:p>
            <a:pPr lvl="1"/>
            <a:r>
              <a:rPr lang="en-IN" sz="2400" dirty="0" smtClean="0">
                <a:solidFill>
                  <a:srgbClr val="3333FF"/>
                </a:solidFill>
              </a:rPr>
              <a:t> </a:t>
            </a:r>
            <a:r>
              <a:rPr lang="en-IN" sz="2400" dirty="0">
                <a:solidFill>
                  <a:srgbClr val="3333FF"/>
                </a:solidFill>
              </a:rPr>
              <a:t>A</a:t>
            </a:r>
            <a:r>
              <a:rPr lang="en-IN" sz="2400" dirty="0" smtClean="0">
                <a:solidFill>
                  <a:srgbClr val="3333FF"/>
                </a:solidFill>
              </a:rPr>
              <a:t>lterations </a:t>
            </a:r>
            <a:r>
              <a:rPr lang="en-IN" sz="2400" dirty="0">
                <a:solidFill>
                  <a:srgbClr val="3333FF"/>
                </a:solidFill>
              </a:rPr>
              <a:t>in metabolism</a:t>
            </a:r>
            <a:r>
              <a:rPr lang="en-IN" sz="2400" dirty="0" smtClean="0">
                <a:solidFill>
                  <a:srgbClr val="3333FF"/>
                </a:solidFill>
              </a:rPr>
              <a:t>,</a:t>
            </a:r>
          </a:p>
          <a:p>
            <a:pPr lvl="1"/>
            <a:r>
              <a:rPr lang="en-IN" sz="2400" dirty="0" smtClean="0">
                <a:solidFill>
                  <a:srgbClr val="3333FF"/>
                </a:solidFill>
              </a:rPr>
              <a:t> </a:t>
            </a:r>
            <a:r>
              <a:rPr lang="en-IN" sz="2400" dirty="0">
                <a:solidFill>
                  <a:srgbClr val="3333FF"/>
                </a:solidFill>
              </a:rPr>
              <a:t>I</a:t>
            </a:r>
            <a:r>
              <a:rPr lang="en-IN" sz="2400" dirty="0" smtClean="0">
                <a:solidFill>
                  <a:srgbClr val="3333FF"/>
                </a:solidFill>
              </a:rPr>
              <a:t>nvolvement </a:t>
            </a:r>
            <a:r>
              <a:rPr lang="en-IN" sz="2400" dirty="0">
                <a:solidFill>
                  <a:srgbClr val="3333FF"/>
                </a:solidFill>
              </a:rPr>
              <a:t>of cytokines and acute phase reactants, </a:t>
            </a:r>
            <a:r>
              <a:rPr lang="en-IN" sz="2400" dirty="0" smtClean="0">
                <a:solidFill>
                  <a:srgbClr val="3333FF"/>
                </a:solidFill>
              </a:rPr>
              <a:t>and</a:t>
            </a:r>
          </a:p>
          <a:p>
            <a:pPr lvl="1"/>
            <a:r>
              <a:rPr lang="en-IN" sz="2400" dirty="0" smtClean="0">
                <a:solidFill>
                  <a:srgbClr val="3333FF"/>
                </a:solidFill>
              </a:rPr>
              <a:t> </a:t>
            </a:r>
            <a:r>
              <a:rPr lang="en-IN" sz="2400" dirty="0">
                <a:solidFill>
                  <a:srgbClr val="3333FF"/>
                </a:solidFill>
              </a:rPr>
              <a:t>C</a:t>
            </a:r>
            <a:r>
              <a:rPr lang="en-IN" sz="2400" dirty="0" smtClean="0">
                <a:solidFill>
                  <a:srgbClr val="3333FF"/>
                </a:solidFill>
              </a:rPr>
              <a:t>hanges </a:t>
            </a:r>
            <a:r>
              <a:rPr lang="en-IN" sz="2400" dirty="0">
                <a:solidFill>
                  <a:srgbClr val="3333FF"/>
                </a:solidFill>
              </a:rPr>
              <a:t>in the permeability of the blood–brain barrier</a:t>
            </a:r>
            <a:r>
              <a:rPr lang="en-IN" sz="2400" dirty="0" smtClean="0">
                <a:solidFill>
                  <a:srgbClr val="3333FF"/>
                </a:solidFill>
              </a:rPr>
              <a:t>.</a:t>
            </a:r>
            <a:endParaRPr lang="en-IN" dirty="0" smtClean="0">
              <a:solidFill>
                <a:srgbClr val="3333FF"/>
              </a:solidFill>
            </a:endParaRPr>
          </a:p>
          <a:p>
            <a:r>
              <a:rPr lang="en-IN" sz="2400" dirty="0" smtClean="0">
                <a:solidFill>
                  <a:srgbClr val="3333FF"/>
                </a:solidFill>
              </a:rPr>
              <a:t>These </a:t>
            </a:r>
            <a:r>
              <a:rPr lang="en-IN" sz="2400" dirty="0">
                <a:solidFill>
                  <a:srgbClr val="3333FF"/>
                </a:solidFill>
              </a:rPr>
              <a:t>systems are not mutually exclusive and may have considerable interactions</a:t>
            </a:r>
            <a:r>
              <a:rPr lang="en-IN" sz="2400" dirty="0" smtClean="0">
                <a:solidFill>
                  <a:srgbClr val="3333FF"/>
                </a:solidFill>
              </a:rPr>
              <a:t>.</a:t>
            </a:r>
          </a:p>
          <a:p>
            <a:pPr>
              <a:buNone/>
            </a:pPr>
            <a:endParaRPr lang="en-IN"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can0008"/>
          <p:cNvPicPr>
            <a:picLocks noGrp="1" noChangeAspect="1" noChangeArrowheads="1"/>
          </p:cNvPicPr>
          <p:nvPr>
            <p:ph idx="1"/>
          </p:nvPr>
        </p:nvPicPr>
        <p:blipFill>
          <a:blip r:embed="rId2" cstate="print">
            <a:lum bright="-12000" contrast="48000"/>
          </a:blip>
          <a:srcRect b="2399"/>
          <a:stretch>
            <a:fillRect/>
          </a:stretch>
        </p:blipFill>
        <p:spPr bwMode="auto">
          <a:xfrm>
            <a:off x="827584" y="548680"/>
            <a:ext cx="7344816" cy="630932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006600"/>
                </a:solidFill>
                <a:latin typeface="Times New Roman" pitchFamily="18" charset="0"/>
              </a:rPr>
              <a:t>Delirium: Clinical Features</a:t>
            </a:r>
            <a:endParaRPr lang="en-IN" dirty="0"/>
          </a:p>
        </p:txBody>
      </p:sp>
      <p:sp>
        <p:nvSpPr>
          <p:cNvPr id="3" name="Content Placeholder 2"/>
          <p:cNvSpPr>
            <a:spLocks noGrp="1"/>
          </p:cNvSpPr>
          <p:nvPr>
            <p:ph idx="1"/>
          </p:nvPr>
        </p:nvSpPr>
        <p:spPr>
          <a:xfrm>
            <a:off x="0" y="1600200"/>
            <a:ext cx="9396536" cy="4525963"/>
          </a:xfrm>
        </p:spPr>
        <p:txBody>
          <a:bodyPr>
            <a:normAutofit/>
          </a:bodyPr>
          <a:lstStyle/>
          <a:p>
            <a:pPr>
              <a:buClr>
                <a:srgbClr val="006600"/>
              </a:buClr>
              <a:buFontTx/>
              <a:buChar char="•"/>
            </a:pPr>
            <a:r>
              <a:rPr lang="en-GB" b="1" dirty="0" smtClean="0">
                <a:solidFill>
                  <a:srgbClr val="0000FF"/>
                </a:solidFill>
                <a:latin typeface="Times New Roman" pitchFamily="18" charset="0"/>
              </a:rPr>
              <a:t>FLUCTUATING LEVELS OF CONSCIOUSNESS</a:t>
            </a:r>
          </a:p>
          <a:p>
            <a:pPr>
              <a:buClr>
                <a:srgbClr val="006600"/>
              </a:buClr>
              <a:buFontTx/>
              <a:buChar char="•"/>
            </a:pPr>
            <a:r>
              <a:rPr lang="en-GB" b="1" dirty="0" smtClean="0">
                <a:solidFill>
                  <a:srgbClr val="0000FF"/>
                </a:solidFill>
                <a:latin typeface="Times New Roman" pitchFamily="18" charset="0"/>
              </a:rPr>
              <a:t> ATTENTION IMPAIRMENT</a:t>
            </a:r>
          </a:p>
          <a:p>
            <a:pPr>
              <a:buClr>
                <a:srgbClr val="006600"/>
              </a:buClr>
              <a:buFontTx/>
              <a:buChar char="•"/>
            </a:pPr>
            <a:r>
              <a:rPr lang="en-GB" b="1" dirty="0" smtClean="0">
                <a:solidFill>
                  <a:srgbClr val="0000FF"/>
                </a:solidFill>
                <a:latin typeface="Times New Roman" pitchFamily="18" charset="0"/>
              </a:rPr>
              <a:t> DISORIENTATION</a:t>
            </a:r>
            <a:endParaRPr lang="en-GB" b="1" dirty="0" smtClean="0">
              <a:solidFill>
                <a:srgbClr val="0000FF"/>
              </a:solidFill>
            </a:endParaRPr>
          </a:p>
          <a:p>
            <a:pPr>
              <a:buClr>
                <a:srgbClr val="006600"/>
              </a:buClr>
              <a:buFontTx/>
              <a:buChar char="•"/>
            </a:pPr>
            <a:r>
              <a:rPr lang="en-GB" dirty="0" smtClean="0">
                <a:solidFill>
                  <a:srgbClr val="0000FF"/>
                </a:solidFill>
              </a:rPr>
              <a:t> </a:t>
            </a:r>
            <a:r>
              <a:rPr lang="en-GB" b="1" dirty="0" smtClean="0">
                <a:solidFill>
                  <a:srgbClr val="0000FF"/>
                </a:solidFill>
                <a:latin typeface="Times New Roman" pitchFamily="18" charset="0"/>
              </a:rPr>
              <a:t>MEMORY IMPAIRMENT</a:t>
            </a:r>
            <a:endParaRPr lang="en-GB" dirty="0" smtClean="0">
              <a:solidFill>
                <a:srgbClr val="0000FF"/>
              </a:solidFill>
            </a:endParaRPr>
          </a:p>
          <a:p>
            <a:pPr>
              <a:buClr>
                <a:srgbClr val="006600"/>
              </a:buClr>
              <a:buFontTx/>
              <a:buChar char="•"/>
            </a:pPr>
            <a:r>
              <a:rPr lang="en-GB" dirty="0" smtClean="0">
                <a:solidFill>
                  <a:srgbClr val="0000FF"/>
                </a:solidFill>
                <a:latin typeface="Times New Roman" pitchFamily="18" charset="0"/>
              </a:rPr>
              <a:t> </a:t>
            </a:r>
            <a:r>
              <a:rPr lang="en-GB" b="1" dirty="0" smtClean="0">
                <a:solidFill>
                  <a:srgbClr val="0000FF"/>
                </a:solidFill>
                <a:latin typeface="Times New Roman" pitchFamily="18" charset="0"/>
              </a:rPr>
              <a:t>SLEEP DISTURBANCE</a:t>
            </a:r>
            <a:endParaRPr lang="en-GB" dirty="0" smtClean="0"/>
          </a:p>
          <a:p>
            <a:pPr>
              <a:buClr>
                <a:srgbClr val="006600"/>
              </a:buClr>
              <a:buFontTx/>
              <a:buChar char="•"/>
            </a:pPr>
            <a:r>
              <a:rPr lang="en-GB" dirty="0" smtClean="0"/>
              <a:t> </a:t>
            </a:r>
            <a:r>
              <a:rPr lang="en-GB" b="1" dirty="0" smtClean="0">
                <a:solidFill>
                  <a:srgbClr val="0000FF"/>
                </a:solidFill>
                <a:latin typeface="Times New Roman" pitchFamily="18" charset="0"/>
              </a:rPr>
              <a:t>AGITATION</a:t>
            </a:r>
          </a:p>
          <a:p>
            <a:pPr>
              <a:buClr>
                <a:srgbClr val="006600"/>
              </a:buClr>
              <a:buFontTx/>
              <a:buChar char="•"/>
            </a:pPr>
            <a:r>
              <a:rPr lang="en-GB" dirty="0" smtClean="0">
                <a:solidFill>
                  <a:srgbClr val="0000FF"/>
                </a:solidFill>
              </a:rPr>
              <a:t> </a:t>
            </a:r>
            <a:r>
              <a:rPr lang="en-GB" b="1" dirty="0" smtClean="0">
                <a:solidFill>
                  <a:srgbClr val="0000FF"/>
                </a:solidFill>
                <a:latin typeface="Times New Roman" pitchFamily="18" charset="0"/>
              </a:rPr>
              <a:t>EMOTIONAL LABILITY</a:t>
            </a:r>
            <a:r>
              <a:rPr lang="en-GB" dirty="0" smtClean="0">
                <a:solidFill>
                  <a:srgbClr val="0000FF"/>
                </a:solidFill>
              </a:rPr>
              <a:t> </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2060</TotalTime>
  <Words>1510</Words>
  <Application>Microsoft Office PowerPoint</Application>
  <PresentationFormat>On-screen Show (4:3)</PresentationFormat>
  <Paragraphs>291</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DR.BANDNA GUPTA MD ASSISTANT PROFESSOR DEPT.OF PSYCHIATRY </vt:lpstr>
      <vt:lpstr>    ORGANIC BRAIN SYNDROME</vt:lpstr>
      <vt:lpstr>    DELIRIUM- CLINICAL FEATURE AND                             MANAGEMENT</vt:lpstr>
      <vt:lpstr>           What is Delirium</vt:lpstr>
      <vt:lpstr>              DELIRIUM (CONTD.)</vt:lpstr>
      <vt:lpstr>Slide 6</vt:lpstr>
      <vt:lpstr>  Pathophysiology </vt:lpstr>
      <vt:lpstr>Slide 8</vt:lpstr>
      <vt:lpstr>Delirium: Clinical Features</vt:lpstr>
      <vt:lpstr>Slide 10</vt:lpstr>
      <vt:lpstr>      Diagnosing the delirium</vt:lpstr>
      <vt:lpstr>      Diagnosing the delirium</vt:lpstr>
      <vt:lpstr>                 Management  of Delirium  </vt:lpstr>
      <vt:lpstr>Management  of Delirium</vt:lpstr>
      <vt:lpstr>Slide 15</vt:lpstr>
      <vt:lpstr>Slide 16</vt:lpstr>
      <vt:lpstr>                                      Management </vt:lpstr>
      <vt:lpstr>PHARMACOLOGICAL</vt:lpstr>
      <vt:lpstr>          PHARMACOLOGICAL</vt:lpstr>
      <vt:lpstr>      NON -PHARMACOLOGICAL</vt:lpstr>
      <vt:lpstr>NON -PHARMACOLOGICAL</vt:lpstr>
      <vt:lpstr>NON -PHARMACOLOGICAL</vt:lpstr>
      <vt:lpstr>               Dementia</vt:lpstr>
      <vt:lpstr>               Definition </vt:lpstr>
      <vt:lpstr>Additional features</vt:lpstr>
      <vt:lpstr>PNEUMONICS  OF POSSIBLE CAUSES</vt:lpstr>
      <vt:lpstr>Possible Etiologies of Dementia</vt:lpstr>
      <vt:lpstr>Possible Etiologies of Dementia</vt:lpstr>
      <vt:lpstr>DIAGNOSIS According to the ICD-10 the following features are required for the diagnosis:- 1)evidence of decline in both memory and thinking,sufficient enough to impair personal activities of daily living. 2)Memory impairment typically affects the registration, storage and retrieval of new information(recent memory)but previously learned material(remote memory) may also be lost, particularly in later stages. </vt:lpstr>
      <vt:lpstr>DIAGNOSIS(contd.)</vt:lpstr>
      <vt:lpstr>Slide 31</vt:lpstr>
      <vt:lpstr>Slide 32</vt:lpstr>
      <vt:lpstr>Normal vs AD Brain</vt:lpstr>
      <vt:lpstr>Basic Investigations </vt:lpstr>
      <vt:lpstr>                    Treatment                 Pharmacological</vt:lpstr>
      <vt:lpstr>      Non- pharmacological</vt:lpstr>
      <vt:lpstr>Slide 37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Delirium clinical feature and management</dc:title>
  <dc:creator>Sunil Pawar</dc:creator>
  <cp:lastModifiedBy>VIVEKK</cp:lastModifiedBy>
  <cp:revision>112</cp:revision>
  <dcterms:created xsi:type="dcterms:W3CDTF">2010-09-19T10:15:40Z</dcterms:created>
  <dcterms:modified xsi:type="dcterms:W3CDTF">2014-08-31T07:04:54Z</dcterms:modified>
</cp:coreProperties>
</file>