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319" r:id="rId2"/>
    <p:sldId id="336" r:id="rId3"/>
    <p:sldId id="320" r:id="rId4"/>
    <p:sldId id="326" r:id="rId5"/>
    <p:sldId id="337" r:id="rId6"/>
    <p:sldId id="338" r:id="rId7"/>
    <p:sldId id="321" r:id="rId8"/>
    <p:sldId id="348" r:id="rId9"/>
    <p:sldId id="345" r:id="rId10"/>
    <p:sldId id="341" r:id="rId11"/>
    <p:sldId id="342" r:id="rId12"/>
    <p:sldId id="343" r:id="rId13"/>
    <p:sldId id="357" r:id="rId14"/>
    <p:sldId id="358" r:id="rId15"/>
    <p:sldId id="344" r:id="rId16"/>
    <p:sldId id="299" r:id="rId17"/>
    <p:sldId id="339" r:id="rId18"/>
    <p:sldId id="300" r:id="rId19"/>
    <p:sldId id="340" r:id="rId20"/>
    <p:sldId id="323" r:id="rId21"/>
    <p:sldId id="301" r:id="rId22"/>
    <p:sldId id="359" r:id="rId23"/>
    <p:sldId id="267" r:id="rId24"/>
    <p:sldId id="325" r:id="rId25"/>
    <p:sldId id="324" r:id="rId26"/>
    <p:sldId id="334" r:id="rId27"/>
    <p:sldId id="355" r:id="rId28"/>
    <p:sldId id="329" r:id="rId29"/>
    <p:sldId id="303" r:id="rId30"/>
    <p:sldId id="305" r:id="rId31"/>
    <p:sldId id="304" r:id="rId32"/>
    <p:sldId id="328" r:id="rId33"/>
    <p:sldId id="335" r:id="rId34"/>
    <p:sldId id="306" r:id="rId35"/>
    <p:sldId id="308" r:id="rId36"/>
    <p:sldId id="309" r:id="rId37"/>
    <p:sldId id="310" r:id="rId38"/>
    <p:sldId id="257" r:id="rId39"/>
    <p:sldId id="311" r:id="rId40"/>
    <p:sldId id="312" r:id="rId41"/>
    <p:sldId id="313" r:id="rId42"/>
    <p:sldId id="314" r:id="rId43"/>
    <p:sldId id="315" r:id="rId44"/>
    <p:sldId id="287" r:id="rId45"/>
    <p:sldId id="316" r:id="rId46"/>
    <p:sldId id="317" r:id="rId47"/>
    <p:sldId id="292" r:id="rId48"/>
    <p:sldId id="293" r:id="rId49"/>
    <p:sldId id="294" r:id="rId50"/>
    <p:sldId id="295" r:id="rId51"/>
    <p:sldId id="297" r:id="rId52"/>
    <p:sldId id="360" r:id="rId53"/>
    <p:sldId id="361" r:id="rId54"/>
    <p:sldId id="363" r:id="rId55"/>
    <p:sldId id="349" r:id="rId56"/>
    <p:sldId id="350" r:id="rId57"/>
    <p:sldId id="351" r:id="rId58"/>
    <p:sldId id="352" r:id="rId59"/>
    <p:sldId id="353" r:id="rId60"/>
    <p:sldId id="354" r:id="rId61"/>
    <p:sldId id="36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E0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422"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C451C-EDE4-4AED-8E86-C4D326400261}" type="datetimeFigureOut">
              <a:rPr lang="en-US" smtClean="0"/>
              <a:pPr/>
              <a:t>12/31/2014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EB7B79-5716-4D08-984E-3D2DD4BF5055}" type="slidenum">
              <a:rPr lang="en-US" smtClean="0"/>
              <a:pPr/>
              <a:t>‹#›</a:t>
            </a:fld>
            <a:endParaRPr lang="en-US"/>
          </a:p>
        </p:txBody>
      </p:sp>
    </p:spTree>
    <p:extLst>
      <p:ext uri="{BB962C8B-B14F-4D97-AF65-F5344CB8AC3E}">
        <p14:creationId xmlns="" xmlns:p14="http://schemas.microsoft.com/office/powerpoint/2010/main" val="262792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07B84DD-0359-47B6-A118-47932963923F}" type="slidenum">
              <a:rPr lang="en-US"/>
              <a:pPr/>
              <a:t>11</a:t>
            </a:fld>
            <a:endParaRPr lang="en-US"/>
          </a:p>
        </p:txBody>
      </p:sp>
      <p:sp>
        <p:nvSpPr>
          <p:cNvPr id="47106" name="Rectangle 7"/>
          <p:cNvSpPr txBox="1">
            <a:spLocks noGrp="1" noChangeArrowheads="1"/>
          </p:cNvSpPr>
          <p:nvPr/>
        </p:nvSpPr>
        <p:spPr bwMode="auto">
          <a:xfrm>
            <a:off x="3884613" y="8685446"/>
            <a:ext cx="2971800" cy="456961"/>
          </a:xfrm>
          <a:prstGeom prst="rect">
            <a:avLst/>
          </a:prstGeom>
          <a:noFill/>
          <a:ln w="9525">
            <a:noFill/>
            <a:miter lim="800000"/>
            <a:headEnd/>
            <a:tailEnd/>
          </a:ln>
        </p:spPr>
        <p:txBody>
          <a:bodyPr anchor="b"/>
          <a:lstStyle/>
          <a:p>
            <a:pPr algn="r"/>
            <a:fld id="{168018CA-2F8F-4CBC-B148-AACC907AEDC2}" type="slidenum">
              <a:rPr lang="en-US" sz="1200">
                <a:latin typeface="Times New Roman" pitchFamily="18" charset="0"/>
              </a:rPr>
              <a:pPr algn="r"/>
              <a:t>11</a:t>
            </a:fld>
            <a:endParaRPr lang="en-US" sz="1200">
              <a:latin typeface="Times New Roman" pitchFamily="18" charset="0"/>
            </a:endParaRPr>
          </a:p>
        </p:txBody>
      </p:sp>
      <p:sp>
        <p:nvSpPr>
          <p:cNvPr id="47107" name="Rectangle 2"/>
          <p:cNvSpPr>
            <a:spLocks noGrp="1" noRot="1" noChangeAspect="1" noChangeArrowheads="1" noTextEdit="1"/>
          </p:cNvSpPr>
          <p:nvPr>
            <p:ph type="sldImg"/>
          </p:nvPr>
        </p:nvSpPr>
        <p:spPr>
          <a:xfrm>
            <a:off x="1144588" y="685800"/>
            <a:ext cx="4570412" cy="3429000"/>
          </a:xfrm>
          <a:ln/>
        </p:spPr>
      </p:sp>
      <p:sp>
        <p:nvSpPr>
          <p:cNvPr id="4710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A7B6E8-6844-4E4D-A77E-7621E2394B1B}" type="slidenum">
              <a:rPr lang="en-US"/>
              <a:pPr/>
              <a:t>12</a:t>
            </a:fld>
            <a:endParaRPr lang="en-US"/>
          </a:p>
        </p:txBody>
      </p:sp>
      <p:sp>
        <p:nvSpPr>
          <p:cNvPr id="49154" name="Rectangle 7"/>
          <p:cNvSpPr txBox="1">
            <a:spLocks noGrp="1" noChangeArrowheads="1"/>
          </p:cNvSpPr>
          <p:nvPr/>
        </p:nvSpPr>
        <p:spPr bwMode="auto">
          <a:xfrm>
            <a:off x="3884613" y="8685446"/>
            <a:ext cx="2971800" cy="456961"/>
          </a:xfrm>
          <a:prstGeom prst="rect">
            <a:avLst/>
          </a:prstGeom>
          <a:noFill/>
          <a:ln w="9525">
            <a:noFill/>
            <a:miter lim="800000"/>
            <a:headEnd/>
            <a:tailEnd/>
          </a:ln>
        </p:spPr>
        <p:txBody>
          <a:bodyPr anchor="b"/>
          <a:lstStyle/>
          <a:p>
            <a:pPr algn="r"/>
            <a:fld id="{17D8EE67-1915-4C15-BB69-09A0CC722DEA}" type="slidenum">
              <a:rPr lang="en-US" sz="1200">
                <a:latin typeface="Times New Roman" pitchFamily="18" charset="0"/>
              </a:rPr>
              <a:pPr algn="r"/>
              <a:t>12</a:t>
            </a:fld>
            <a:endParaRPr lang="en-US" sz="1200">
              <a:latin typeface="Times New Roman" pitchFamily="18" charset="0"/>
            </a:endParaRPr>
          </a:p>
        </p:txBody>
      </p:sp>
      <p:sp>
        <p:nvSpPr>
          <p:cNvPr id="49155" name="Rectangle 2"/>
          <p:cNvSpPr>
            <a:spLocks noGrp="1" noRot="1" noChangeAspect="1" noChangeArrowheads="1" noTextEdit="1"/>
          </p:cNvSpPr>
          <p:nvPr>
            <p:ph type="sldImg"/>
          </p:nvPr>
        </p:nvSpPr>
        <p:spPr>
          <a:xfrm>
            <a:off x="1144588" y="685800"/>
            <a:ext cx="4570412" cy="3429000"/>
          </a:xfrm>
          <a:ln/>
        </p:spPr>
      </p:sp>
      <p:sp>
        <p:nvSpPr>
          <p:cNvPr id="4915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A3EEB38-E18A-4B79-8FA1-3B659B6FBF36}" type="slidenum">
              <a:rPr lang="en-US"/>
              <a:pPr/>
              <a:t>15</a:t>
            </a:fld>
            <a:endParaRPr lang="en-US"/>
          </a:p>
        </p:txBody>
      </p:sp>
      <p:sp>
        <p:nvSpPr>
          <p:cNvPr id="61442" name="Rectangle 7"/>
          <p:cNvSpPr txBox="1">
            <a:spLocks noGrp="1" noChangeArrowheads="1"/>
          </p:cNvSpPr>
          <p:nvPr/>
        </p:nvSpPr>
        <p:spPr bwMode="auto">
          <a:xfrm>
            <a:off x="3884613" y="8685446"/>
            <a:ext cx="2971800" cy="456961"/>
          </a:xfrm>
          <a:prstGeom prst="rect">
            <a:avLst/>
          </a:prstGeom>
          <a:noFill/>
          <a:ln w="9525">
            <a:noFill/>
            <a:miter lim="800000"/>
            <a:headEnd/>
            <a:tailEnd/>
          </a:ln>
        </p:spPr>
        <p:txBody>
          <a:bodyPr anchor="b"/>
          <a:lstStyle/>
          <a:p>
            <a:pPr algn="r"/>
            <a:fld id="{2E00B282-6F03-404F-951D-A4BD0973E295}" type="slidenum">
              <a:rPr lang="en-US" sz="1200">
                <a:latin typeface="Times New Roman" pitchFamily="18" charset="0"/>
              </a:rPr>
              <a:pPr algn="r"/>
              <a:t>15</a:t>
            </a:fld>
            <a:endParaRPr lang="en-US" sz="1200">
              <a:latin typeface="Times New Roman" pitchFamily="18" charset="0"/>
            </a:endParaRPr>
          </a:p>
        </p:txBody>
      </p:sp>
      <p:sp>
        <p:nvSpPr>
          <p:cNvPr id="61443" name="Rectangle 2"/>
          <p:cNvSpPr>
            <a:spLocks noGrp="1" noRot="1" noChangeAspect="1" noChangeArrowheads="1" noTextEdit="1"/>
          </p:cNvSpPr>
          <p:nvPr>
            <p:ph type="sldImg"/>
          </p:nvPr>
        </p:nvSpPr>
        <p:spPr>
          <a:xfrm>
            <a:off x="1144588" y="685800"/>
            <a:ext cx="4570412" cy="3429000"/>
          </a:xfrm>
          <a:ln/>
        </p:spPr>
      </p:sp>
      <p:sp>
        <p:nvSpPr>
          <p:cNvPr id="61444"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886200"/>
            <a:ext cx="7772400" cy="1143000"/>
          </a:xfrm>
        </p:spPr>
        <p:txBody>
          <a:bodyPr/>
          <a:lstStyle/>
          <a:p>
            <a:r>
              <a:rPr lang="en-US" b="1" dirty="0" smtClean="0">
                <a:latin typeface="Baskerville Old Face" pitchFamily="18" charset="0"/>
              </a:rPr>
              <a:t>LOW BACK PAIN</a:t>
            </a:r>
            <a:endParaRPr lang="en-IN" b="1" dirty="0"/>
          </a:p>
        </p:txBody>
      </p:sp>
      <p:sp>
        <p:nvSpPr>
          <p:cNvPr id="5" name="Subtitle 4"/>
          <p:cNvSpPr>
            <a:spLocks noGrp="1"/>
          </p:cNvSpPr>
          <p:nvPr>
            <p:ph type="subTitle" idx="1"/>
          </p:nvPr>
        </p:nvSpPr>
        <p:spPr>
          <a:xfrm>
            <a:off x="0" y="4876800"/>
            <a:ext cx="6400800" cy="1752600"/>
          </a:xfrm>
        </p:spPr>
        <p:txBody>
          <a:bodyPr/>
          <a:lstStyle/>
          <a:p>
            <a:r>
              <a:rPr lang="en-IN" dirty="0" smtClean="0">
                <a:solidFill>
                  <a:schemeClr val="tx1"/>
                </a:solidFill>
                <a:latin typeface="Times New Roman" pitchFamily="18" charset="0"/>
                <a:cs typeface="Times New Roman" pitchFamily="18" charset="0"/>
              </a:rPr>
              <a:t>                             Dr. </a:t>
            </a:r>
            <a:r>
              <a:rPr lang="en-IN" dirty="0" err="1" smtClean="0">
                <a:solidFill>
                  <a:schemeClr val="tx1"/>
                </a:solidFill>
                <a:latin typeface="Times New Roman" pitchFamily="18" charset="0"/>
                <a:cs typeface="Times New Roman" pitchFamily="18" charset="0"/>
              </a:rPr>
              <a:t>Dileep</a:t>
            </a:r>
            <a:r>
              <a:rPr lang="en-IN" dirty="0" smtClean="0">
                <a:solidFill>
                  <a:schemeClr val="tx1"/>
                </a:solidFill>
                <a:latin typeface="Times New Roman" pitchFamily="18" charset="0"/>
                <a:cs typeface="Times New Roman" pitchFamily="18" charset="0"/>
              </a:rPr>
              <a:t> Kumar</a:t>
            </a:r>
          </a:p>
          <a:p>
            <a:r>
              <a:rPr lang="en-IN" dirty="0" smtClean="0">
                <a:solidFill>
                  <a:schemeClr val="tx1"/>
                </a:solidFill>
                <a:latin typeface="Times New Roman" pitchFamily="18" charset="0"/>
                <a:cs typeface="Times New Roman" pitchFamily="18" charset="0"/>
              </a:rPr>
              <a:t>                           MS (Ortho)</a:t>
            </a:r>
          </a:p>
          <a:p>
            <a:r>
              <a:rPr lang="en-IN" dirty="0" smtClean="0">
                <a:solidFill>
                  <a:schemeClr val="tx1"/>
                </a:solidFill>
                <a:latin typeface="Times New Roman" pitchFamily="18" charset="0"/>
                <a:cs typeface="Times New Roman" pitchFamily="18" charset="0"/>
              </a:rPr>
              <a:t>                             Assistant Professor</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24200" y="152400"/>
            <a:ext cx="3500462" cy="389096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334962"/>
          </a:xfrm>
        </p:spPr>
        <p:txBody>
          <a:bodyPr>
            <a:normAutofit fontScale="90000"/>
          </a:bodyPr>
          <a:lstStyle/>
          <a:p>
            <a:r>
              <a:rPr lang="en-US" sz="2400">
                <a:solidFill>
                  <a:schemeClr val="folHlink"/>
                </a:solidFill>
              </a:rPr>
              <a:t>Common Pathoanatomical Conditions of the Lumbar Spine</a:t>
            </a:r>
          </a:p>
        </p:txBody>
      </p:sp>
      <p:pic>
        <p:nvPicPr>
          <p:cNvPr id="32771" name="Picture 3"/>
          <p:cNvPicPr>
            <a:picLocks noChangeAspect="1" noChangeArrowheads="1"/>
          </p:cNvPicPr>
          <p:nvPr/>
        </p:nvPicPr>
        <p:blipFill>
          <a:blip r:embed="rId2" cstate="print"/>
          <a:srcRect/>
          <a:stretch>
            <a:fillRect/>
          </a:stretch>
        </p:blipFill>
        <p:spPr bwMode="auto">
          <a:xfrm>
            <a:off x="838200" y="838200"/>
            <a:ext cx="7696200" cy="5715000"/>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dirty="0">
                <a:latin typeface="Times New Roman" pitchFamily="18" charset="0"/>
                <a:cs typeface="Times New Roman" pitchFamily="18" charset="0"/>
              </a:rPr>
              <a:t>Disc </a:t>
            </a:r>
            <a:r>
              <a:rPr lang="en-US" dirty="0" err="1">
                <a:latin typeface="Times New Roman" pitchFamily="18" charset="0"/>
                <a:cs typeface="Times New Roman" pitchFamily="18" charset="0"/>
              </a:rPr>
              <a:t>Herniation</a:t>
            </a:r>
            <a:r>
              <a:rPr lang="en-US" dirty="0">
                <a:latin typeface="Times New Roman" pitchFamily="18" charset="0"/>
                <a:cs typeface="Times New Roman" pitchFamily="18" charset="0"/>
              </a:rPr>
              <a:t> – Physiology</a:t>
            </a:r>
          </a:p>
        </p:txBody>
      </p:sp>
      <p:sp>
        <p:nvSpPr>
          <p:cNvPr id="46083" name="Rectangle 3"/>
          <p:cNvSpPr>
            <a:spLocks noGrp="1" noChangeArrowheads="1"/>
          </p:cNvSpPr>
          <p:nvPr>
            <p:ph type="body" sz="half" idx="4294967295"/>
          </p:nvPr>
        </p:nvSpPr>
        <p:spPr>
          <a:xfrm>
            <a:off x="457200" y="1600200"/>
            <a:ext cx="4648200" cy="4525963"/>
          </a:xfrm>
        </p:spPr>
        <p:txBody>
          <a:bodyPr/>
          <a:lstStyle/>
          <a:p>
            <a:pPr algn="just"/>
            <a:r>
              <a:rPr lang="en-US" dirty="0">
                <a:latin typeface="Times New Roman" pitchFamily="18" charset="0"/>
                <a:cs typeface="Times New Roman" pitchFamily="18" charset="0"/>
              </a:rPr>
              <a:t>Tears in the </a:t>
            </a:r>
            <a:r>
              <a:rPr lang="en-US" dirty="0" smtClean="0">
                <a:latin typeface="Times New Roman" pitchFamily="18" charset="0"/>
                <a:cs typeface="Times New Roman" pitchFamily="18" charset="0"/>
              </a:rPr>
              <a:t>annulus.</a:t>
            </a:r>
          </a:p>
          <a:p>
            <a:pPr algn="just">
              <a:buNone/>
            </a:pPr>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Herniation</a:t>
            </a:r>
            <a:r>
              <a:rPr lang="en-US" dirty="0">
                <a:latin typeface="Times New Roman" pitchFamily="18" charset="0"/>
                <a:cs typeface="Times New Roman" pitchFamily="18" charset="0"/>
              </a:rPr>
              <a:t> of nucleus </a:t>
            </a:r>
            <a:r>
              <a:rPr lang="en-US" dirty="0" err="1" smtClean="0">
                <a:latin typeface="Times New Roman" pitchFamily="18" charset="0"/>
                <a:cs typeface="Times New Roman" pitchFamily="18" charset="0"/>
              </a:rPr>
              <a:t>pulposus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p>
        </p:txBody>
      </p:sp>
      <p:sp>
        <p:nvSpPr>
          <p:cNvPr id="46084" name="Rectangle 4"/>
          <p:cNvSpPr>
            <a:spLocks noChangeArrowheads="1"/>
          </p:cNvSpPr>
          <p:nvPr/>
        </p:nvSpPr>
        <p:spPr bwMode="auto">
          <a:xfrm>
            <a:off x="5029200" y="1600200"/>
            <a:ext cx="3352800" cy="4525963"/>
          </a:xfrm>
          <a:prstGeom prst="rect">
            <a:avLst/>
          </a:prstGeom>
          <a:noFill/>
          <a:ln w="9525">
            <a:noFill/>
            <a:miter lim="800000"/>
            <a:headEnd/>
            <a:tailEnd/>
          </a:ln>
        </p:spPr>
        <p:txBody>
          <a:bodyPr/>
          <a:lstStyle/>
          <a:p>
            <a:pPr marL="342900" indent="-342900">
              <a:spcBef>
                <a:spcPct val="20000"/>
              </a:spcBef>
              <a:buFontTx/>
              <a:buChar char="•"/>
            </a:pPr>
            <a:endParaRPr lang="en-US" sz="2800" b="1">
              <a:solidFill>
                <a:srgbClr val="CCECFF"/>
              </a:solidFill>
              <a:latin typeface="Times New Roman" pitchFamily="18" charset="0"/>
            </a:endParaRPr>
          </a:p>
        </p:txBody>
      </p:sp>
      <p:pic>
        <p:nvPicPr>
          <p:cNvPr id="46085" name="Picture 5" descr="herniated_disc-"/>
          <p:cNvPicPr>
            <a:picLocks noChangeAspect="1" noChangeArrowheads="1"/>
          </p:cNvPicPr>
          <p:nvPr/>
        </p:nvPicPr>
        <p:blipFill>
          <a:blip r:embed="rId3" cstate="print"/>
          <a:srcRect/>
          <a:stretch>
            <a:fillRect/>
          </a:stretch>
        </p:blipFill>
        <p:spPr bwMode="auto">
          <a:xfrm>
            <a:off x="5105400" y="1905000"/>
            <a:ext cx="3695700" cy="3197225"/>
          </a:xfrm>
          <a:prstGeom prst="rect">
            <a:avLst/>
          </a:prstGeom>
          <a:noFill/>
          <a:ln w="9525">
            <a:noFill/>
            <a:miter lim="800000"/>
            <a:headEnd/>
            <a:tailEnd/>
          </a:ln>
        </p:spPr>
      </p:pic>
      <p:sp>
        <p:nvSpPr>
          <p:cNvPr id="46086" name="Line 6"/>
          <p:cNvSpPr>
            <a:spLocks noChangeShapeType="1"/>
          </p:cNvSpPr>
          <p:nvPr/>
        </p:nvSpPr>
        <p:spPr bwMode="auto">
          <a:xfrm>
            <a:off x="685800" y="1295400"/>
            <a:ext cx="7696200" cy="0"/>
          </a:xfrm>
          <a:prstGeom prst="line">
            <a:avLst/>
          </a:prstGeom>
          <a:noFill/>
          <a:ln w="381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n-US" dirty="0">
                <a:latin typeface="Times New Roman" pitchFamily="18" charset="0"/>
                <a:cs typeface="Times New Roman" pitchFamily="18" charset="0"/>
              </a:rPr>
              <a:t>Disc </a:t>
            </a:r>
            <a:r>
              <a:rPr lang="en-US" dirty="0" err="1">
                <a:latin typeface="Times New Roman" pitchFamily="18" charset="0"/>
                <a:cs typeface="Times New Roman" pitchFamily="18" charset="0"/>
              </a:rPr>
              <a:t>Herniation</a:t>
            </a:r>
            <a:r>
              <a:rPr lang="en-US" dirty="0">
                <a:latin typeface="Times New Roman" pitchFamily="18" charset="0"/>
                <a:cs typeface="Times New Roman" pitchFamily="18" charset="0"/>
              </a:rPr>
              <a:t> – Physiology</a:t>
            </a:r>
          </a:p>
        </p:txBody>
      </p:sp>
      <p:sp>
        <p:nvSpPr>
          <p:cNvPr id="48131" name="Rectangle 3"/>
          <p:cNvSpPr>
            <a:spLocks noGrp="1" noChangeArrowheads="1"/>
          </p:cNvSpPr>
          <p:nvPr>
            <p:ph type="body" idx="4294967295"/>
          </p:nvPr>
        </p:nvSpPr>
        <p:spPr>
          <a:xfrm>
            <a:off x="457200" y="1600200"/>
            <a:ext cx="4495800" cy="4525963"/>
          </a:xfrm>
        </p:spPr>
        <p:txBody>
          <a:bodyPr/>
          <a:lstStyle/>
          <a:p>
            <a:pPr algn="just"/>
            <a:r>
              <a:rPr lang="en-US" dirty="0">
                <a:latin typeface="Times New Roman" pitchFamily="18" charset="0"/>
                <a:cs typeface="Times New Roman" pitchFamily="18" charset="0"/>
              </a:rPr>
              <a:t>Compression of the nerve root in the foramen leads to </a:t>
            </a:r>
            <a:r>
              <a:rPr lang="en-US" dirty="0" smtClean="0">
                <a:latin typeface="Times New Roman" pitchFamily="18" charset="0"/>
                <a:cs typeface="Times New Roman" pitchFamily="18" charset="0"/>
              </a:rPr>
              <a:t>pain.</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Lumber disc </a:t>
            </a:r>
            <a:r>
              <a:rPr lang="en-US" dirty="0" err="1" smtClean="0">
                <a:latin typeface="Times New Roman" pitchFamily="18" charset="0"/>
                <a:cs typeface="Times New Roman" pitchFamily="18" charset="0"/>
              </a:rPr>
              <a:t>prolapse</a:t>
            </a:r>
            <a:r>
              <a:rPr lang="en-US" dirty="0" smtClean="0">
                <a:latin typeface="Times New Roman" pitchFamily="18" charset="0"/>
                <a:cs typeface="Times New Roman" pitchFamily="18" charset="0"/>
              </a:rPr>
              <a:t> most commonly occurs in L</a:t>
            </a:r>
            <a:r>
              <a:rPr lang="en-US" sz="2400" dirty="0" smtClean="0">
                <a:latin typeface="Times New Roman" pitchFamily="18" charset="0"/>
                <a:cs typeface="Times New Roman" pitchFamily="18" charset="0"/>
              </a:rPr>
              <a:t>4-5</a:t>
            </a:r>
            <a:r>
              <a:rPr lang="en-US" dirty="0" smtClean="0">
                <a:latin typeface="Times New Roman" pitchFamily="18" charset="0"/>
                <a:cs typeface="Times New Roman" pitchFamily="18" charset="0"/>
              </a:rPr>
              <a:t> vertebral level.</a:t>
            </a:r>
            <a:endParaRPr lang="en-US" dirty="0">
              <a:latin typeface="Times New Roman" pitchFamily="18" charset="0"/>
              <a:cs typeface="Times New Roman" pitchFamily="18" charset="0"/>
            </a:endParaRPr>
          </a:p>
        </p:txBody>
      </p:sp>
      <p:sp>
        <p:nvSpPr>
          <p:cNvPr id="48132" name="Rectangle 4"/>
          <p:cNvSpPr>
            <a:spLocks noChangeArrowheads="1"/>
          </p:cNvSpPr>
          <p:nvPr/>
        </p:nvSpPr>
        <p:spPr bwMode="auto">
          <a:xfrm>
            <a:off x="5029200" y="1600200"/>
            <a:ext cx="3352800" cy="4525963"/>
          </a:xfrm>
          <a:prstGeom prst="rect">
            <a:avLst/>
          </a:prstGeom>
          <a:noFill/>
          <a:ln w="9525">
            <a:noFill/>
            <a:miter lim="800000"/>
            <a:headEnd/>
            <a:tailEnd/>
          </a:ln>
        </p:spPr>
        <p:txBody>
          <a:bodyPr/>
          <a:lstStyle/>
          <a:p>
            <a:pPr marL="342900" indent="-342900">
              <a:spcBef>
                <a:spcPct val="20000"/>
              </a:spcBef>
              <a:buFontTx/>
              <a:buChar char="•"/>
            </a:pPr>
            <a:endParaRPr lang="en-US" sz="2800" b="1">
              <a:solidFill>
                <a:srgbClr val="CCECFF"/>
              </a:solidFill>
              <a:latin typeface="Times New Roman" pitchFamily="18" charset="0"/>
            </a:endParaRPr>
          </a:p>
        </p:txBody>
      </p:sp>
      <p:pic>
        <p:nvPicPr>
          <p:cNvPr id="48133" name="Picture 5" descr="p_hnp"/>
          <p:cNvPicPr>
            <a:picLocks noChangeAspect="1" noChangeArrowheads="1"/>
          </p:cNvPicPr>
          <p:nvPr/>
        </p:nvPicPr>
        <p:blipFill>
          <a:blip r:embed="rId3" cstate="print"/>
          <a:srcRect/>
          <a:stretch>
            <a:fillRect/>
          </a:stretch>
        </p:blipFill>
        <p:spPr bwMode="auto">
          <a:xfrm>
            <a:off x="5715000" y="1752600"/>
            <a:ext cx="3124200" cy="3124200"/>
          </a:xfrm>
          <a:prstGeom prst="rect">
            <a:avLst/>
          </a:prstGeom>
          <a:noFill/>
          <a:ln w="9525">
            <a:noFill/>
            <a:miter lim="800000"/>
            <a:headEnd/>
            <a:tailEnd/>
          </a:ln>
        </p:spPr>
      </p:pic>
      <p:sp>
        <p:nvSpPr>
          <p:cNvPr id="48134" name="Line 6"/>
          <p:cNvSpPr>
            <a:spLocks noChangeShapeType="1"/>
          </p:cNvSpPr>
          <p:nvPr/>
        </p:nvSpPr>
        <p:spPr bwMode="auto">
          <a:xfrm>
            <a:off x="685800" y="1295400"/>
            <a:ext cx="7696200" cy="0"/>
          </a:xfrm>
          <a:prstGeom prst="line">
            <a:avLst/>
          </a:prstGeom>
          <a:noFill/>
          <a:ln w="381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Times New Roman" pitchFamily="18" charset="0"/>
                <a:cs typeface="Times New Roman" pitchFamily="18" charset="0"/>
              </a:rPr>
              <a:t>Level of disc </a:t>
            </a:r>
            <a:r>
              <a:rPr lang="en-US" dirty="0" err="1" smtClean="0">
                <a:latin typeface="Times New Roman" pitchFamily="18" charset="0"/>
                <a:cs typeface="Times New Roman" pitchFamily="18" charset="0"/>
              </a:rPr>
              <a:t>prolapse</a:t>
            </a:r>
            <a:r>
              <a:rPr lang="en-US" dirty="0" smtClean="0">
                <a:latin typeface="Times New Roman" pitchFamily="18" charset="0"/>
                <a:cs typeface="Times New Roman" pitchFamily="18" charset="0"/>
              </a:rPr>
              <a:t> and nerve root compression</a:t>
            </a:r>
            <a:endParaRPr lang="en-US" dirty="0"/>
          </a:p>
        </p:txBody>
      </p:sp>
      <p:graphicFrame>
        <p:nvGraphicFramePr>
          <p:cNvPr id="4" name="Content Placeholder 3"/>
          <p:cNvGraphicFramePr>
            <a:graphicFrameLocks noGrp="1"/>
          </p:cNvGraphicFramePr>
          <p:nvPr>
            <p:ph idx="1"/>
          </p:nvPr>
        </p:nvGraphicFramePr>
        <p:xfrm>
          <a:off x="0" y="1143000"/>
          <a:ext cx="8839201" cy="5486065"/>
        </p:xfrm>
        <a:graphic>
          <a:graphicData uri="http://schemas.openxmlformats.org/drawingml/2006/table">
            <a:tbl>
              <a:tblPr firstRow="1" bandRow="1">
                <a:tableStyleId>{5C22544A-7EE6-4342-B048-85BDC9FD1C3A}</a:tableStyleId>
              </a:tblPr>
              <a:tblGrid>
                <a:gridCol w="1262743"/>
                <a:gridCol w="1262743"/>
                <a:gridCol w="1262743"/>
                <a:gridCol w="1262743"/>
                <a:gridCol w="1262743"/>
                <a:gridCol w="1262743"/>
                <a:gridCol w="1262743"/>
              </a:tblGrid>
              <a:tr h="1096945">
                <a:tc>
                  <a:txBody>
                    <a:bodyPr/>
                    <a:lstStyle/>
                    <a:p>
                      <a:r>
                        <a:rPr lang="en-US" dirty="0" smtClean="0"/>
                        <a:t>Disc </a:t>
                      </a:r>
                      <a:r>
                        <a:rPr lang="en-US" dirty="0" err="1" smtClean="0"/>
                        <a:t>prolapse</a:t>
                      </a:r>
                      <a:endParaRPr lang="en-US" dirty="0" smtClean="0"/>
                    </a:p>
                    <a:p>
                      <a:r>
                        <a:rPr lang="en-US" dirty="0" smtClean="0"/>
                        <a:t>between</a:t>
                      </a:r>
                      <a:endParaRPr lang="en-US" dirty="0"/>
                    </a:p>
                  </a:txBody>
                  <a:tcPr/>
                </a:tc>
                <a:tc>
                  <a:txBody>
                    <a:bodyPr/>
                    <a:lstStyle/>
                    <a:p>
                      <a:r>
                        <a:rPr lang="en-US" dirty="0" smtClean="0"/>
                        <a:t>Pain </a:t>
                      </a:r>
                      <a:endParaRPr lang="en-US" dirty="0"/>
                    </a:p>
                  </a:txBody>
                  <a:tcPr/>
                </a:tc>
                <a:tc>
                  <a:txBody>
                    <a:bodyPr/>
                    <a:lstStyle/>
                    <a:p>
                      <a:r>
                        <a:rPr lang="en-US" dirty="0" smtClean="0"/>
                        <a:t>Radiation</a:t>
                      </a:r>
                      <a:endParaRPr lang="en-US" dirty="0"/>
                    </a:p>
                  </a:txBody>
                  <a:tcPr/>
                </a:tc>
                <a:tc>
                  <a:txBody>
                    <a:bodyPr/>
                    <a:lstStyle/>
                    <a:p>
                      <a:r>
                        <a:rPr lang="en-US" dirty="0" smtClean="0"/>
                        <a:t>Sensory loss</a:t>
                      </a:r>
                      <a:endParaRPr lang="en-US" dirty="0"/>
                    </a:p>
                  </a:txBody>
                  <a:tcPr/>
                </a:tc>
                <a:tc>
                  <a:txBody>
                    <a:bodyPr/>
                    <a:lstStyle/>
                    <a:p>
                      <a:r>
                        <a:rPr lang="en-US" dirty="0" smtClean="0"/>
                        <a:t>Motor loss</a:t>
                      </a:r>
                      <a:endParaRPr lang="en-US" dirty="0"/>
                    </a:p>
                  </a:txBody>
                  <a:tcPr/>
                </a:tc>
                <a:tc>
                  <a:txBody>
                    <a:bodyPr/>
                    <a:lstStyle/>
                    <a:p>
                      <a:endParaRPr lang="en-US"/>
                    </a:p>
                  </a:txBody>
                  <a:tcPr/>
                </a:tc>
                <a:tc>
                  <a:txBody>
                    <a:bodyPr/>
                    <a:lstStyle/>
                    <a:p>
                      <a:endParaRPr lang="en-US"/>
                    </a:p>
                  </a:txBody>
                  <a:tcPr/>
                </a:tc>
              </a:tr>
              <a:tr h="1417655">
                <a:tc>
                  <a:txBody>
                    <a:bodyPr/>
                    <a:lstStyle/>
                    <a:p>
                      <a:r>
                        <a:rPr lang="en-US" dirty="0" smtClean="0">
                          <a:latin typeface="Times New Roman" pitchFamily="18" charset="0"/>
                          <a:cs typeface="Times New Roman" pitchFamily="18" charset="0"/>
                        </a:rPr>
                        <a:t>L</a:t>
                      </a:r>
                      <a:r>
                        <a:rPr lang="en-US" sz="14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and L</a:t>
                      </a:r>
                      <a:r>
                        <a:rPr lang="en-US" sz="1400" dirty="0" smtClean="0">
                          <a:latin typeface="Times New Roman" pitchFamily="18" charset="0"/>
                          <a:cs typeface="Times New Roman" pitchFamily="18" charset="0"/>
                        </a:rPr>
                        <a:t>4</a:t>
                      </a:r>
                    </a:p>
                    <a:p>
                      <a:r>
                        <a:rPr lang="en-US" sz="1800" dirty="0" smtClean="0">
                          <a:latin typeface="Times New Roman" pitchFamily="18" charset="0"/>
                          <a:cs typeface="Times New Roman" pitchFamily="18" charset="0"/>
                        </a:rPr>
                        <a:t>(L</a:t>
                      </a:r>
                      <a:r>
                        <a:rPr lang="en-US" sz="1400" dirty="0" smtClean="0">
                          <a:latin typeface="Times New Roman" pitchFamily="18" charset="0"/>
                          <a:cs typeface="Times New Roman" pitchFamily="18" charset="0"/>
                        </a:rPr>
                        <a:t>4</a:t>
                      </a:r>
                      <a:r>
                        <a:rPr lang="en-US" sz="1800" baseline="0" dirty="0" smtClean="0">
                          <a:latin typeface="Times New Roman" pitchFamily="18" charset="0"/>
                          <a:cs typeface="Times New Roman" pitchFamily="18" charset="0"/>
                        </a:rPr>
                        <a:t> nerve root involve)</a:t>
                      </a:r>
                      <a:endParaRPr lang="en-US" sz="1800"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Lumber region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Along the </a:t>
                      </a:r>
                      <a:r>
                        <a:rPr lang="en-US" dirty="0" err="1" smtClean="0">
                          <a:latin typeface="Times New Roman" pitchFamily="18" charset="0"/>
                          <a:cs typeface="Times New Roman" pitchFamily="18" charset="0"/>
                        </a:rPr>
                        <a:t>antero</a:t>
                      </a:r>
                      <a:r>
                        <a:rPr lang="en-US" dirty="0" smtClean="0">
                          <a:latin typeface="Times New Roman" pitchFamily="18" charset="0"/>
                          <a:cs typeface="Times New Roman" pitchFamily="18" charset="0"/>
                        </a:rPr>
                        <a:t>- medial aspect of thigh</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Medial shin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Quadriceps</a:t>
                      </a:r>
                    </a:p>
                  </a:txBody>
                  <a:tcPr/>
                </a:tc>
                <a:tc>
                  <a:txBody>
                    <a:bodyPr/>
                    <a:lstStyle/>
                    <a:p>
                      <a:r>
                        <a:rPr lang="en-US" dirty="0" smtClean="0">
                          <a:latin typeface="Times New Roman" pitchFamily="18" charset="0"/>
                          <a:cs typeface="Times New Roman" pitchFamily="18" charset="0"/>
                        </a:rPr>
                        <a:t>Knee jerk-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Normal</a:t>
                      </a:r>
                      <a:endParaRPr lang="en-US" dirty="0">
                        <a:latin typeface="Times New Roman" pitchFamily="18" charset="0"/>
                        <a:cs typeface="Times New Roman" pitchFamily="18" charset="0"/>
                      </a:endParaRPr>
                    </a:p>
                  </a:txBody>
                  <a:tcPr/>
                </a:tc>
              </a:tr>
              <a:tr h="1417655">
                <a:tc>
                  <a:txBody>
                    <a:bodyPr/>
                    <a:lstStyle/>
                    <a:p>
                      <a:r>
                        <a:rPr lang="en-US" dirty="0" smtClean="0">
                          <a:latin typeface="Times New Roman" pitchFamily="18" charset="0"/>
                          <a:cs typeface="Times New Roman" pitchFamily="18" charset="0"/>
                        </a:rPr>
                        <a:t>L4 and L5</a:t>
                      </a:r>
                    </a:p>
                    <a:p>
                      <a:r>
                        <a:rPr lang="en-US" dirty="0" smtClean="0">
                          <a:latin typeface="Times New Roman" pitchFamily="18" charset="0"/>
                          <a:cs typeface="Times New Roman" pitchFamily="18" charset="0"/>
                        </a:rPr>
                        <a:t>(L5 nerve root is involve)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Lumber region, groin, Sacroiliac region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Lateral thigh, leg, dorsum of the foot and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toe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toe area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Extensor </a:t>
                      </a:r>
                      <a:r>
                        <a:rPr lang="en-US" dirty="0" err="1" smtClean="0">
                          <a:latin typeface="Times New Roman" pitchFamily="18" charset="0"/>
                          <a:cs typeface="Times New Roman" pitchFamily="18" charset="0"/>
                        </a:rPr>
                        <a:t>hallucis</a:t>
                      </a:r>
                      <a:r>
                        <a:rPr lang="en-US" dirty="0" smtClean="0">
                          <a:latin typeface="Times New Roman" pitchFamily="18" charset="0"/>
                          <a:cs typeface="Times New Roman" pitchFamily="18" charset="0"/>
                        </a:rPr>
                        <a:t> muscle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Medial hamstrings</a:t>
                      </a:r>
                      <a:r>
                        <a:rPr lang="en-US" baseline="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Redused</a:t>
                      </a:r>
                      <a:endParaRPr lang="en-US" dirty="0">
                        <a:latin typeface="Times New Roman" pitchFamily="18" charset="0"/>
                        <a:cs typeface="Times New Roman" pitchFamily="18" charset="0"/>
                      </a:endParaRPr>
                    </a:p>
                  </a:txBody>
                  <a:tcPr/>
                </a:tc>
              </a:tr>
              <a:tr h="1096945">
                <a:tc>
                  <a:txBody>
                    <a:bodyPr/>
                    <a:lstStyle/>
                    <a:p>
                      <a:r>
                        <a:rPr lang="en-US" dirty="0" smtClean="0">
                          <a:latin typeface="Times New Roman" pitchFamily="18" charset="0"/>
                          <a:cs typeface="Times New Roman" pitchFamily="18" charset="0"/>
                        </a:rPr>
                        <a:t>L5 and S1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Lumber region, groin, Sacroiliac region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Buttocks, posterior </a:t>
                      </a:r>
                      <a:r>
                        <a:rPr lang="en-US" dirty="0" err="1" smtClean="0">
                          <a:latin typeface="Times New Roman" pitchFamily="18" charset="0"/>
                          <a:cs typeface="Times New Roman" pitchFamily="18" charset="0"/>
                        </a:rPr>
                        <a:t>thigh,leg</a:t>
                      </a:r>
                      <a:r>
                        <a:rPr lang="en-US" dirty="0" smtClean="0">
                          <a:latin typeface="Times New Roman" pitchFamily="18" charset="0"/>
                          <a:cs typeface="Times New Roman" pitchFamily="18" charset="0"/>
                        </a:rPr>
                        <a:t> and lateral foot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Lateral foot</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Grastrocne-mius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Ankle jerk</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Reduced</a:t>
                      </a:r>
                      <a:endParaRPr lang="en-US" dirty="0">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Easy way to remember</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85000" lnSpcReduction="20000"/>
          </a:bodyPr>
          <a:lstStyle/>
          <a:p>
            <a:r>
              <a:rPr lang="en-US" b="1" dirty="0" smtClean="0">
                <a:latin typeface="Times New Roman" pitchFamily="18" charset="0"/>
                <a:cs typeface="Times New Roman" pitchFamily="18" charset="0"/>
              </a:rPr>
              <a:t>L</a:t>
            </a:r>
            <a:r>
              <a:rPr lang="en-US" sz="2400" b="1" dirty="0" smtClean="0">
                <a:latin typeface="Times New Roman" pitchFamily="18" charset="0"/>
                <a:cs typeface="Times New Roman" pitchFamily="18" charset="0"/>
              </a:rPr>
              <a:t>4</a:t>
            </a:r>
            <a:r>
              <a:rPr lang="en-US" b="1" dirty="0" smtClean="0">
                <a:latin typeface="Times New Roman" pitchFamily="18" charset="0"/>
                <a:cs typeface="Times New Roman" pitchFamily="18" charset="0"/>
              </a:rPr>
              <a:t> nerve root involvement- </a:t>
            </a:r>
            <a:r>
              <a:rPr lang="en-US" dirty="0" smtClean="0">
                <a:latin typeface="Times New Roman" pitchFamily="18" charset="0"/>
                <a:cs typeface="Times New Roman" pitchFamily="18" charset="0"/>
              </a:rPr>
              <a:t>“4” heads of Quadriceps. Hence knee jerk affected.</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L</a:t>
            </a:r>
            <a:r>
              <a:rPr lang="en-US" sz="2400" b="1" dirty="0" smtClean="0">
                <a:latin typeface="Times New Roman" pitchFamily="18" charset="0"/>
                <a:cs typeface="Times New Roman" pitchFamily="18" charset="0"/>
              </a:rPr>
              <a:t>5</a:t>
            </a:r>
            <a:r>
              <a:rPr lang="en-US" b="1" dirty="0" smtClean="0">
                <a:latin typeface="Times New Roman" pitchFamily="18" charset="0"/>
                <a:cs typeface="Times New Roman" pitchFamily="18" charset="0"/>
              </a:rPr>
              <a:t> nerve root involvement- “5” </a:t>
            </a:r>
            <a:r>
              <a:rPr lang="en-US" dirty="0" smtClean="0">
                <a:latin typeface="Times New Roman" pitchFamily="18" charset="0"/>
                <a:cs typeface="Times New Roman" pitchFamily="18" charset="0"/>
              </a:rPr>
              <a:t>toes- Great toe and lateral 4 toes lose extension.</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S</a:t>
            </a:r>
            <a:r>
              <a:rPr lang="en-US" sz="2400" b="1"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nerve root involvement- “A”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Tendo</a:t>
            </a:r>
            <a:r>
              <a:rPr lang="en-US" dirty="0" smtClean="0">
                <a:latin typeface="Times New Roman" pitchFamily="18" charset="0"/>
                <a:cs typeface="Times New Roman" pitchFamily="18" charset="0"/>
              </a:rPr>
              <a:t>-Achilles. Hence, ankle jerk lost.</a:t>
            </a:r>
            <a:endParaRPr lang="en-US" dirty="0"/>
          </a:p>
        </p:txBody>
      </p:sp>
      <p:pic>
        <p:nvPicPr>
          <p:cNvPr id="1026" name="Picture 2" descr="C:\Documents and Settings\dnivra\My Documents\Downloads\WP_20141211_005 (1).jpg"/>
          <p:cNvPicPr>
            <a:picLocks noGrp="1" noChangeAspect="1" noChangeArrowheads="1"/>
          </p:cNvPicPr>
          <p:nvPr>
            <p:ph sz="half" idx="2"/>
          </p:nvPr>
        </p:nvPicPr>
        <p:blipFill>
          <a:blip r:embed="rId2"/>
          <a:srcRect l="4716" t="6176" r="12576" b="25588"/>
          <a:stretch>
            <a:fillRect/>
          </a:stretch>
        </p:blipFill>
        <p:spPr bwMode="auto">
          <a:xfrm rot="16200000">
            <a:off x="4305303" y="1409696"/>
            <a:ext cx="4800602" cy="4571998"/>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US" dirty="0">
                <a:latin typeface="Times New Roman" pitchFamily="18" charset="0"/>
                <a:cs typeface="Times New Roman" pitchFamily="18" charset="0"/>
              </a:rPr>
              <a:t>Disc Degeneration – Physiology</a:t>
            </a:r>
            <a:r>
              <a:rPr lang="en-US" dirty="0">
                <a:solidFill>
                  <a:srgbClr val="FFFF66"/>
                </a:solidFill>
                <a:latin typeface="Times New Roman" pitchFamily="18" charset="0"/>
                <a:cs typeface="Times New Roman" pitchFamily="18" charset="0"/>
              </a:rPr>
              <a:t> </a:t>
            </a:r>
          </a:p>
        </p:txBody>
      </p:sp>
      <p:sp>
        <p:nvSpPr>
          <p:cNvPr id="60419" name="Rectangle 3"/>
          <p:cNvSpPr>
            <a:spLocks noGrp="1" noChangeArrowheads="1"/>
          </p:cNvSpPr>
          <p:nvPr>
            <p:ph type="body" idx="4294967295"/>
          </p:nvPr>
        </p:nvSpPr>
        <p:spPr>
          <a:xfrm>
            <a:off x="457200" y="1600200"/>
            <a:ext cx="3962400" cy="4525963"/>
          </a:xfrm>
        </p:spPr>
        <p:txBody>
          <a:bodyPr>
            <a:normAutofit lnSpcReduction="10000"/>
          </a:bodyPr>
          <a:lstStyle/>
          <a:p>
            <a:pPr algn="just">
              <a:lnSpc>
                <a:spcPct val="90000"/>
              </a:lnSpc>
            </a:pPr>
            <a:r>
              <a:rPr lang="en-US" dirty="0">
                <a:latin typeface="Times New Roman" pitchFamily="18" charset="0"/>
                <a:cs typeface="Times New Roman" pitchFamily="18" charset="0"/>
              </a:rPr>
              <a:t>With age and repeated efforts, the lower lumbar discs lose their height and water content (“bone on bone</a:t>
            </a:r>
            <a:r>
              <a:rPr lang="en-US" dirty="0" smtClean="0">
                <a:latin typeface="Times New Roman" pitchFamily="18" charset="0"/>
                <a:cs typeface="Times New Roman" pitchFamily="18" charset="0"/>
              </a:rPr>
              <a:t>”)</a:t>
            </a:r>
          </a:p>
          <a:p>
            <a:pPr algn="just">
              <a:lnSpc>
                <a:spcPct val="90000"/>
              </a:lnSpc>
              <a:buNone/>
            </a:pPr>
            <a:endParaRPr lang="en-US" dirty="0">
              <a:latin typeface="Times New Roman" pitchFamily="18" charset="0"/>
              <a:cs typeface="Times New Roman" pitchFamily="18" charset="0"/>
            </a:endParaRPr>
          </a:p>
          <a:p>
            <a:pPr algn="just">
              <a:lnSpc>
                <a:spcPct val="90000"/>
              </a:lnSpc>
            </a:pPr>
            <a:r>
              <a:rPr lang="en-US" dirty="0">
                <a:latin typeface="Times New Roman" pitchFamily="18" charset="0"/>
                <a:cs typeface="Times New Roman" pitchFamily="18" charset="0"/>
              </a:rPr>
              <a:t>Abnormal motion between the bones leads to </a:t>
            </a:r>
            <a:r>
              <a:rPr lang="en-US" dirty="0" smtClean="0">
                <a:latin typeface="Times New Roman" pitchFamily="18" charset="0"/>
                <a:cs typeface="Times New Roman" pitchFamily="18" charset="0"/>
              </a:rPr>
              <a:t>pain.</a:t>
            </a:r>
            <a:endParaRPr lang="en-US" dirty="0">
              <a:latin typeface="Times New Roman" pitchFamily="18" charset="0"/>
              <a:cs typeface="Times New Roman" pitchFamily="18" charset="0"/>
            </a:endParaRPr>
          </a:p>
        </p:txBody>
      </p:sp>
      <p:sp>
        <p:nvSpPr>
          <p:cNvPr id="60420" name="Rectangle 4"/>
          <p:cNvSpPr>
            <a:spLocks noChangeArrowheads="1"/>
          </p:cNvSpPr>
          <p:nvPr/>
        </p:nvSpPr>
        <p:spPr bwMode="auto">
          <a:xfrm>
            <a:off x="5029200" y="1600200"/>
            <a:ext cx="3352800" cy="4525963"/>
          </a:xfrm>
          <a:prstGeom prst="rect">
            <a:avLst/>
          </a:prstGeom>
          <a:noFill/>
          <a:ln w="9525">
            <a:noFill/>
            <a:miter lim="800000"/>
            <a:headEnd/>
            <a:tailEnd/>
          </a:ln>
        </p:spPr>
        <p:txBody>
          <a:bodyPr/>
          <a:lstStyle/>
          <a:p>
            <a:pPr marL="342900" indent="-342900">
              <a:spcBef>
                <a:spcPct val="20000"/>
              </a:spcBef>
              <a:buFontTx/>
              <a:buChar char="•"/>
            </a:pPr>
            <a:endParaRPr lang="en-US" sz="2800" b="1">
              <a:solidFill>
                <a:srgbClr val="CCECFF"/>
              </a:solidFill>
              <a:latin typeface="Times New Roman" pitchFamily="18" charset="0"/>
            </a:endParaRPr>
          </a:p>
        </p:txBody>
      </p:sp>
      <p:pic>
        <p:nvPicPr>
          <p:cNvPr id="60421" name="Picture 5" descr="disc-BB"/>
          <p:cNvPicPr>
            <a:picLocks noChangeAspect="1" noChangeArrowheads="1"/>
          </p:cNvPicPr>
          <p:nvPr/>
        </p:nvPicPr>
        <p:blipFill>
          <a:blip r:embed="rId3" cstate="print"/>
          <a:srcRect t="59375"/>
          <a:stretch>
            <a:fillRect/>
          </a:stretch>
        </p:blipFill>
        <p:spPr bwMode="auto">
          <a:xfrm>
            <a:off x="5029200" y="2438400"/>
            <a:ext cx="3657600" cy="2378075"/>
          </a:xfrm>
          <a:prstGeom prst="rect">
            <a:avLst/>
          </a:prstGeom>
          <a:noFill/>
          <a:ln w="9525">
            <a:noFill/>
            <a:miter lim="800000"/>
            <a:headEnd/>
            <a:tailEnd/>
          </a:ln>
        </p:spPr>
      </p:pic>
      <p:sp>
        <p:nvSpPr>
          <p:cNvPr id="60422" name="Line 6"/>
          <p:cNvSpPr>
            <a:spLocks noChangeShapeType="1"/>
          </p:cNvSpPr>
          <p:nvPr/>
        </p:nvSpPr>
        <p:spPr bwMode="auto">
          <a:xfrm>
            <a:off x="685800" y="1295400"/>
            <a:ext cx="7696200" cy="0"/>
          </a:xfrm>
          <a:prstGeom prst="line">
            <a:avLst/>
          </a:prstGeom>
          <a:noFill/>
          <a:ln w="381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FEATURES OF PAIN</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b="1" dirty="0" smtClean="0">
                <a:latin typeface="Times New Roman" pitchFamily="18" charset="0"/>
                <a:cs typeface="Times New Roman" pitchFamily="18" charset="0"/>
              </a:rPr>
              <a:t>LOCATION -</a:t>
            </a:r>
            <a:r>
              <a:rPr lang="en-US" dirty="0" smtClean="0">
                <a:latin typeface="Times New Roman" pitchFamily="18" charset="0"/>
                <a:cs typeface="Times New Roman" pitchFamily="18" charset="0"/>
              </a:rPr>
              <a:t> The pain may be located in the lower middle or upper back . </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Disc </a:t>
            </a:r>
            <a:r>
              <a:rPr lang="en-US" dirty="0" err="1" smtClean="0">
                <a:latin typeface="Times New Roman" pitchFamily="18" charset="0"/>
                <a:cs typeface="Times New Roman" pitchFamily="18" charset="0"/>
              </a:rPr>
              <a:t>prolapse</a:t>
            </a:r>
            <a:r>
              <a:rPr lang="en-US" dirty="0" smtClean="0">
                <a:latin typeface="Times New Roman" pitchFamily="18" charset="0"/>
                <a:cs typeface="Times New Roman" pitchFamily="18" charset="0"/>
              </a:rPr>
              <a:t> and degenerative </a:t>
            </a:r>
            <a:r>
              <a:rPr lang="en-US" dirty="0" err="1" smtClean="0">
                <a:latin typeface="Times New Roman" pitchFamily="18" charset="0"/>
                <a:cs typeface="Times New Roman" pitchFamily="18" charset="0"/>
              </a:rPr>
              <a:t>spondylitis</a:t>
            </a:r>
            <a:r>
              <a:rPr lang="en-US" dirty="0" smtClean="0">
                <a:latin typeface="Times New Roman" pitchFamily="18" charset="0"/>
                <a:cs typeface="Times New Roman" pitchFamily="18" charset="0"/>
              </a:rPr>
              <a:t> occur in the lower lumbar spine. </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Infection and trauma occur in the </a:t>
            </a:r>
            <a:r>
              <a:rPr lang="en-US" dirty="0" err="1" smtClean="0">
                <a:latin typeface="Times New Roman" pitchFamily="18" charset="0"/>
                <a:cs typeface="Times New Roman" pitchFamily="18" charset="0"/>
              </a:rPr>
              <a:t>dorso</a:t>
            </a:r>
            <a:r>
              <a:rPr lang="en-US" dirty="0" smtClean="0">
                <a:latin typeface="Times New Roman" pitchFamily="18" charset="0"/>
                <a:cs typeface="Times New Roman" pitchFamily="18" charset="0"/>
              </a:rPr>
              <a:t> lumbar spine.</a:t>
            </a:r>
          </a:p>
          <a:p>
            <a:endParaRPr lang="en-US" dirty="0" smtClean="0">
              <a:latin typeface="Times New Roman" pitchFamily="18" charset="0"/>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b="1" dirty="0" smtClean="0">
                <a:latin typeface="Times New Roman" pitchFamily="18" charset="0"/>
                <a:cs typeface="Times New Roman" pitchFamily="18" charset="0"/>
              </a:rPr>
              <a:t>ONSET-</a:t>
            </a:r>
            <a:r>
              <a:rPr lang="en-US" dirty="0" smtClean="0">
                <a:latin typeface="Times New Roman" pitchFamily="18" charset="0"/>
                <a:cs typeface="Times New Roman" pitchFamily="18" charset="0"/>
              </a:rPr>
              <a:t>  Often there is a history of significant trauma immediately preceding the onset of the back pain. </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LOCALISATION OF THE PAIN- </a:t>
            </a:r>
            <a:r>
              <a:rPr lang="en-US" dirty="0" smtClean="0">
                <a:latin typeface="Times New Roman" pitchFamily="18" charset="0"/>
                <a:cs typeface="Times New Roman" pitchFamily="18" charset="0"/>
              </a:rPr>
              <a:t>A pain arising from the tendon or muscle injury is localized whereas that originating from the deeper structures is diffuse.</a:t>
            </a:r>
            <a:endParaRPr lang="en-IN" dirty="0" smtClean="0">
              <a:latin typeface="Times New Roman" pitchFamily="18" charset="0"/>
              <a:cs typeface="Times New Roman" pitchFamily="18" charset="0"/>
            </a:endParaRPr>
          </a:p>
          <a:p>
            <a:pPr algn="just"/>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4" name="Content Placeholder 3"/>
          <p:cNvSpPr>
            <a:spLocks noGrp="1"/>
          </p:cNvSpPr>
          <p:nvPr>
            <p:ph idx="1"/>
          </p:nvPr>
        </p:nvSpPr>
        <p:spPr/>
        <p:txBody>
          <a:bodyPr>
            <a:normAutofit lnSpcReduction="10000"/>
          </a:bodyPr>
          <a:lstStyle/>
          <a:p>
            <a:pPr algn="just"/>
            <a:r>
              <a:rPr lang="en-US" b="1" dirty="0">
                <a:latin typeface="Times New Roman" pitchFamily="18" charset="0"/>
                <a:cs typeface="Times New Roman" pitchFamily="18" charset="0"/>
              </a:rPr>
              <a:t>PROGRESS OF PAIN  </a:t>
            </a:r>
          </a:p>
          <a:p>
            <a:pPr algn="just"/>
            <a:r>
              <a:rPr lang="en-US" dirty="0" smtClean="0">
                <a:latin typeface="Times New Roman" pitchFamily="18" charset="0"/>
                <a:cs typeface="Times New Roman" pitchFamily="18" charset="0"/>
              </a:rPr>
              <a:t>In traumatic and in acute disc </a:t>
            </a:r>
            <a:r>
              <a:rPr lang="en-US" dirty="0" err="1" smtClean="0">
                <a:latin typeface="Times New Roman" pitchFamily="18" charset="0"/>
                <a:cs typeface="Times New Roman" pitchFamily="18" charset="0"/>
              </a:rPr>
              <a:t>prolapse</a:t>
            </a:r>
            <a:r>
              <a:rPr lang="en-US" dirty="0" smtClean="0">
                <a:latin typeface="Times New Roman" pitchFamily="18" charset="0"/>
                <a:cs typeface="Times New Roman" pitchFamily="18" charset="0"/>
              </a:rPr>
              <a:t> the pain is maximum at onset and then gradually subsides.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back pain due to disc </a:t>
            </a:r>
            <a:r>
              <a:rPr lang="en-US" dirty="0" err="1" smtClean="0">
                <a:latin typeface="Times New Roman" pitchFamily="18" charset="0"/>
                <a:cs typeface="Times New Roman" pitchFamily="18" charset="0"/>
              </a:rPr>
              <a:t>prolapse</a:t>
            </a:r>
            <a:r>
              <a:rPr lang="en-US" dirty="0" smtClean="0">
                <a:latin typeface="Times New Roman" pitchFamily="18" charset="0"/>
                <a:cs typeface="Times New Roman" pitchFamily="18" charset="0"/>
              </a:rPr>
              <a:t> often has periods of remission and exacerbations, an arthritic pain is more constant.</a:t>
            </a:r>
          </a:p>
          <a:p>
            <a:pPr marL="109728" indent="0">
              <a:buNone/>
            </a:pPr>
            <a:r>
              <a:rPr lang="en-US" dirty="0" smtClean="0">
                <a:latin typeface="Times New Roman" pitchFamily="18" charset="0"/>
                <a:cs typeface="Times New Roman" pitchFamily="18" charset="0"/>
              </a:rPr>
              <a:t> </a:t>
            </a:r>
          </a:p>
          <a:p>
            <a:endParaRPr lang="en-IN"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RELIEVING OR AGGRAVATING FACTORS </a:t>
            </a: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algn="just"/>
            <a:r>
              <a:rPr lang="en-US" dirty="0" smtClean="0">
                <a:latin typeface="Times New Roman" pitchFamily="18" charset="0"/>
                <a:cs typeface="Times New Roman" pitchFamily="18" charset="0"/>
              </a:rPr>
              <a:t>Most back pains are worsened by activity and relieved by taking rest.</a:t>
            </a:r>
          </a:p>
          <a:p>
            <a:pPr algn="just">
              <a:buNone/>
            </a:pP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Pain due to </a:t>
            </a:r>
            <a:r>
              <a:rPr lang="en-US" dirty="0" err="1" smtClean="0">
                <a:latin typeface="Times New Roman" pitchFamily="18" charset="0"/>
                <a:cs typeface="Times New Roman" pitchFamily="18" charset="0"/>
              </a:rPr>
              <a:t>ankylosing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spondylitis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sero</a:t>
            </a:r>
            <a:r>
              <a:rPr lang="en-US" dirty="0" smtClean="0">
                <a:latin typeface="Times New Roman" pitchFamily="18" charset="0"/>
                <a:cs typeface="Times New Roman" pitchFamily="18" charset="0"/>
              </a:rPr>
              <a:t> negative arthritis are typically worse after taking rest, and improve with activity.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pain initiated on walking or standing and relieved by rest is a feature of spinal </a:t>
            </a:r>
            <a:r>
              <a:rPr lang="en-US" dirty="0" err="1" smtClean="0">
                <a:latin typeface="Times New Roman" pitchFamily="18" charset="0"/>
                <a:cs typeface="Times New Roman" pitchFamily="18" charset="0"/>
              </a:rPr>
              <a:t>stenosis</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An increase in pain during menstrual period indicates </a:t>
            </a:r>
            <a:r>
              <a:rPr lang="en-US" dirty="0" err="1" smtClean="0">
                <a:latin typeface="Times New Roman" pitchFamily="18" charset="0"/>
                <a:cs typeface="Times New Roman" pitchFamily="18" charset="0"/>
              </a:rPr>
              <a:t>gynaecological</a:t>
            </a:r>
            <a:r>
              <a:rPr lang="en-US" dirty="0" smtClean="0">
                <a:latin typeface="Times New Roman" pitchFamily="18" charset="0"/>
                <a:cs typeface="Times New Roman" pitchFamily="18" charset="0"/>
              </a:rPr>
              <a:t> pathology.</a:t>
            </a:r>
            <a:endParaRPr lang="en-IN" b="1" i="1" dirty="0" smtClean="0">
              <a:latin typeface="Times New Roman" pitchFamily="18" charset="0"/>
              <a:cs typeface="Times New Roman" pitchFamily="18" charset="0"/>
            </a:endParaRPr>
          </a:p>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pPr algn="just">
              <a:lnSpc>
                <a:spcPct val="110000"/>
              </a:lnSpc>
            </a:pPr>
            <a:r>
              <a:rPr lang="en-US" dirty="0" smtClean="0">
                <a:latin typeface="Times New Roman" pitchFamily="18" charset="0"/>
                <a:cs typeface="Times New Roman" pitchFamily="18" charset="0"/>
              </a:rPr>
              <a:t>Low back pain is a very common problem and has a ubiquitous distribution.</a:t>
            </a:r>
          </a:p>
          <a:p>
            <a:pPr algn="just">
              <a:lnSpc>
                <a:spcPct val="110000"/>
              </a:lnSpc>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most common cause of LBP is lumber disc disease.</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Bad posture plays a very significant role in the genesis of LBP.</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LBP refers to pain from the low lumber areas, </a:t>
            </a:r>
            <a:r>
              <a:rPr lang="en-US" dirty="0" err="1" smtClean="0">
                <a:latin typeface="Times New Roman" pitchFamily="18" charset="0"/>
                <a:cs typeface="Times New Roman" pitchFamily="18" charset="0"/>
              </a:rPr>
              <a:t>lumbosacral</a:t>
            </a:r>
            <a:r>
              <a:rPr lang="en-US" dirty="0" smtClean="0">
                <a:latin typeface="Times New Roman" pitchFamily="18" charset="0"/>
                <a:cs typeface="Times New Roman" pitchFamily="18" charset="0"/>
              </a:rPr>
              <a:t> areas and both the </a:t>
            </a:r>
            <a:r>
              <a:rPr lang="en-US" dirty="0" err="1" smtClean="0">
                <a:latin typeface="Times New Roman" pitchFamily="18" charset="0"/>
                <a:cs typeface="Times New Roman" pitchFamily="18" charset="0"/>
              </a:rPr>
              <a:t>sacroileac</a:t>
            </a:r>
            <a:r>
              <a:rPr lang="en-US" dirty="0" smtClean="0">
                <a:latin typeface="Times New Roman" pitchFamily="18" charset="0"/>
                <a:cs typeface="Times New Roman" pitchFamily="18" charset="0"/>
              </a:rPr>
              <a:t> joint.</a:t>
            </a:r>
          </a:p>
          <a:p>
            <a:pPr>
              <a:lnSpc>
                <a:spcPct val="150000"/>
              </a:lnSpc>
            </a:pPr>
            <a:endParaRPr lang="en-US" dirty="0" smtClean="0">
              <a:latin typeface="Times New Roman" pitchFamily="18" charset="0"/>
              <a:cs typeface="Times New Roman" pitchFamily="18" charset="0"/>
            </a:endParaRPr>
          </a:p>
          <a:p>
            <a:pPr>
              <a:lnSpc>
                <a:spcPct val="150000"/>
              </a:lnSpc>
            </a:pP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00034" y="1643050"/>
            <a:ext cx="8229600" cy="5062550"/>
          </a:xfrm>
        </p:spPr>
        <p:txBody>
          <a:bodyPr>
            <a:normAutofit fontScale="55000" lnSpcReduction="20000"/>
          </a:bodyPr>
          <a:lstStyle/>
          <a:p>
            <a:pPr algn="just"/>
            <a:r>
              <a:rPr lang="en-US" sz="5100" b="1" dirty="0" smtClean="0">
                <a:latin typeface="Times New Roman" pitchFamily="18" charset="0"/>
                <a:cs typeface="Times New Roman" pitchFamily="18" charset="0"/>
              </a:rPr>
              <a:t>SPASM-</a:t>
            </a:r>
            <a:r>
              <a:rPr lang="en-US" sz="5100" dirty="0" smtClean="0">
                <a:latin typeface="Times New Roman" pitchFamily="18" charset="0"/>
                <a:cs typeface="Times New Roman" pitchFamily="18" charset="0"/>
              </a:rPr>
              <a:t>Muscle spasm may be present in acute back pain and can be assess by the prominence of the </a:t>
            </a:r>
            <a:r>
              <a:rPr lang="en-US" sz="5100" dirty="0" err="1" smtClean="0">
                <a:latin typeface="Times New Roman" pitchFamily="18" charset="0"/>
                <a:cs typeface="Times New Roman" pitchFamily="18" charset="0"/>
              </a:rPr>
              <a:t>para</a:t>
            </a:r>
            <a:r>
              <a:rPr lang="en-US" sz="5100" dirty="0" smtClean="0">
                <a:latin typeface="Times New Roman" pitchFamily="18" charset="0"/>
                <a:cs typeface="Times New Roman" pitchFamily="18" charset="0"/>
              </a:rPr>
              <a:t> vertebral muscles at rest which stand out on the slightest movement.</a:t>
            </a:r>
          </a:p>
          <a:p>
            <a:pPr algn="just"/>
            <a:endParaRPr lang="en-US" sz="5100" dirty="0" smtClean="0">
              <a:latin typeface="Times New Roman" pitchFamily="18" charset="0"/>
              <a:cs typeface="Times New Roman" pitchFamily="18" charset="0"/>
            </a:endParaRPr>
          </a:p>
          <a:p>
            <a:pPr algn="just"/>
            <a:r>
              <a:rPr lang="en-US" sz="5100" b="1" dirty="0" smtClean="0">
                <a:latin typeface="Times New Roman" pitchFamily="18" charset="0"/>
                <a:cs typeface="Times New Roman" pitchFamily="18" charset="0"/>
              </a:rPr>
              <a:t>TENDERNESS-</a:t>
            </a:r>
            <a:r>
              <a:rPr lang="en-US" sz="5100" dirty="0" smtClean="0">
                <a:latin typeface="Times New Roman" pitchFamily="18" charset="0"/>
                <a:cs typeface="Times New Roman" pitchFamily="18" charset="0"/>
              </a:rPr>
              <a:t>Localized tenderness may be indicate a ligament or muscle tear. </a:t>
            </a:r>
          </a:p>
          <a:p>
            <a:pPr algn="just"/>
            <a:r>
              <a:rPr lang="en-US" sz="5100" dirty="0" smtClean="0">
                <a:latin typeface="Times New Roman" pitchFamily="18" charset="0"/>
                <a:cs typeface="Times New Roman" pitchFamily="18" charset="0"/>
              </a:rPr>
              <a:t>Pain originating from the </a:t>
            </a:r>
            <a:r>
              <a:rPr lang="en-US" sz="5100" dirty="0" err="1" smtClean="0">
                <a:latin typeface="Times New Roman" pitchFamily="18" charset="0"/>
                <a:cs typeface="Times New Roman" pitchFamily="18" charset="0"/>
              </a:rPr>
              <a:t>sacro</a:t>
            </a:r>
            <a:r>
              <a:rPr lang="en-US" sz="5100" dirty="0" smtClean="0">
                <a:latin typeface="Times New Roman" pitchFamily="18" charset="0"/>
                <a:cs typeface="Times New Roman" pitchFamily="18" charset="0"/>
              </a:rPr>
              <a:t> iliac joint may have tenderness localized to the posterior superior iliac spine.</a:t>
            </a:r>
          </a:p>
          <a:p>
            <a:pPr algn="just">
              <a:buNone/>
            </a:pPr>
            <a:endParaRPr lang="en-US" sz="5100" dirty="0" smtClean="0">
              <a:latin typeface="Times New Roman" pitchFamily="18" charset="0"/>
              <a:cs typeface="Times New Roman" pitchFamily="18" charset="0"/>
            </a:endParaRPr>
          </a:p>
          <a:p>
            <a:pPr algn="just"/>
            <a:r>
              <a:rPr lang="en-US" sz="5100" b="1" dirty="0" smtClean="0">
                <a:latin typeface="Times New Roman" pitchFamily="18" charset="0"/>
                <a:cs typeface="Times New Roman" pitchFamily="18" charset="0"/>
              </a:rPr>
              <a:t>SWELLING-</a:t>
            </a:r>
            <a:r>
              <a:rPr lang="en-US" sz="5100" dirty="0" smtClean="0">
                <a:latin typeface="Times New Roman" pitchFamily="18" charset="0"/>
                <a:cs typeface="Times New Roman" pitchFamily="18" charset="0"/>
              </a:rPr>
              <a:t>A cold abscess may be present, indicating tuberculosis as the cause.  </a:t>
            </a:r>
            <a:endParaRPr lang="en-IN" sz="5100" dirty="0" smtClean="0">
              <a:latin typeface="Times New Roman" pitchFamily="18" charset="0"/>
              <a:cs typeface="Times New Roman" pitchFamily="18" charset="0"/>
            </a:endParaRPr>
          </a:p>
          <a:p>
            <a:pPr>
              <a:buNone/>
            </a:pPr>
            <a:endParaRPr lang="en-IN"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dirty="0" err="1" smtClean="0">
                <a:latin typeface="Times New Roman" pitchFamily="18" charset="0"/>
                <a:cs typeface="Times New Roman" pitchFamily="18" charset="0"/>
              </a:rPr>
              <a:t>Assosiated</a:t>
            </a:r>
            <a:r>
              <a:rPr lang="en-US" dirty="0" smtClean="0">
                <a:latin typeface="Times New Roman" pitchFamily="18" charset="0"/>
                <a:cs typeface="Times New Roman" pitchFamily="18" charset="0"/>
              </a:rPr>
              <a:t> symptoms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791200"/>
          </a:xfrm>
        </p:spPr>
        <p:txBody>
          <a:bodyPr>
            <a:normAutofit fontScale="92500"/>
          </a:bodyPr>
          <a:lstStyle/>
          <a:p>
            <a:pPr algn="just"/>
            <a:r>
              <a:rPr lang="en-US" b="1" dirty="0" smtClean="0">
                <a:latin typeface="Times New Roman" pitchFamily="18" charset="0"/>
                <a:cs typeface="Times New Roman" pitchFamily="18" charset="0"/>
              </a:rPr>
              <a:t>STIFFNESS-</a:t>
            </a:r>
            <a:r>
              <a:rPr lang="en-US" dirty="0" smtClean="0">
                <a:latin typeface="Times New Roman" pitchFamily="18" charset="0"/>
                <a:cs typeface="Times New Roman" pitchFamily="18" charset="0"/>
              </a:rPr>
              <a:t> Associated with most painful backs but it is a prominent symptom in pain due to </a:t>
            </a:r>
            <a:r>
              <a:rPr lang="en-US" dirty="0" err="1" smtClean="0">
                <a:latin typeface="Times New Roman" pitchFamily="18" charset="0"/>
                <a:cs typeface="Times New Roman" pitchFamily="18" charset="0"/>
              </a:rPr>
              <a:t>ankylosing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spondylitis</a:t>
            </a:r>
            <a:r>
              <a:rPr lang="en-US" dirty="0" smtClean="0">
                <a:latin typeface="Times New Roman" pitchFamily="18" charset="0"/>
                <a:cs typeface="Times New Roman" pitchFamily="18" charset="0"/>
              </a:rPr>
              <a:t>, more in early morning.</a:t>
            </a:r>
          </a:p>
          <a:p>
            <a:pPr algn="just">
              <a:buNone/>
            </a:pPr>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PAIN IN OTHER JOINTS- </a:t>
            </a:r>
            <a:r>
              <a:rPr lang="en-US" dirty="0" smtClean="0">
                <a:latin typeface="Times New Roman" pitchFamily="18" charset="0"/>
                <a:cs typeface="Times New Roman" pitchFamily="18" charset="0"/>
              </a:rPr>
              <a:t>In Rheumatic diseases.</a:t>
            </a:r>
          </a:p>
          <a:p>
            <a:pPr algn="just">
              <a:buNone/>
            </a:pPr>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RADICULOPATHY-</a:t>
            </a:r>
            <a:r>
              <a:rPr lang="en-US" dirty="0" smtClean="0">
                <a:latin typeface="Times New Roman" pitchFamily="18" charset="0"/>
                <a:cs typeface="Times New Roman" pitchFamily="18" charset="0"/>
              </a:rPr>
              <a:t> Pain in distribution of the sciatic nerve. Generally occurs due to disk </a:t>
            </a:r>
            <a:r>
              <a:rPr lang="en-US" dirty="0" err="1" smtClean="0">
                <a:latin typeface="Times New Roman" pitchFamily="18" charset="0"/>
                <a:cs typeface="Times New Roman" pitchFamily="18" charset="0"/>
              </a:rPr>
              <a:t>herniation</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Also called as </a:t>
            </a:r>
            <a:r>
              <a:rPr lang="en-US" b="1" dirty="0" smtClean="0">
                <a:latin typeface="Times New Roman" pitchFamily="18" charset="0"/>
                <a:cs typeface="Times New Roman" pitchFamily="18" charset="0"/>
              </a:rPr>
              <a:t>Sciatica</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US" b="1" dirty="0" smtClean="0">
                <a:latin typeface="Times New Roman" pitchFamily="18" charset="0"/>
                <a:cs typeface="Times New Roman" pitchFamily="18" charset="0"/>
              </a:rPr>
              <a:t>EXTRA SKELETAL SYMPTOMS- </a:t>
            </a:r>
            <a:r>
              <a:rPr lang="en-US" dirty="0" smtClean="0">
                <a:latin typeface="Times New Roman" pitchFamily="18" charset="0"/>
                <a:cs typeface="Times New Roman" pitchFamily="18" charset="0"/>
              </a:rPr>
              <a:t>A history suggestive of abdominal complaints, </a:t>
            </a:r>
            <a:r>
              <a:rPr lang="en-US" dirty="0" err="1" smtClean="0">
                <a:latin typeface="Times New Roman" pitchFamily="18" charset="0"/>
                <a:cs typeface="Times New Roman" pitchFamily="18" charset="0"/>
              </a:rPr>
              <a:t>urogenital</a:t>
            </a:r>
            <a:r>
              <a:rPr lang="en-US" dirty="0" smtClean="0">
                <a:latin typeface="Times New Roman" pitchFamily="18" charset="0"/>
                <a:cs typeface="Times New Roman" pitchFamily="18" charset="0"/>
              </a:rPr>
              <a:t> complaints or gynecological complaints may indicate an extra skeletal cause of pain.</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THE PSYCHOLOGICAL STATUS- </a:t>
            </a:r>
            <a:r>
              <a:rPr lang="en-US" dirty="0" smtClean="0">
                <a:latin typeface="Times New Roman" pitchFamily="18" charset="0"/>
                <a:cs typeface="Times New Roman" pitchFamily="18" charset="0"/>
              </a:rPr>
              <a:t>of the patient must be judged to rule out hysteria or malingering as a cause of back pain.</a:t>
            </a:r>
            <a:endParaRPr lang="en-IN" dirty="0" smtClean="0">
              <a:latin typeface="Times New Roman" pitchFamily="18" charset="0"/>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dirty="0" smtClean="0">
                <a:latin typeface="Times New Roman" pitchFamily="18" charset="0"/>
                <a:cs typeface="Times New Roman" pitchFamily="18" charset="0"/>
              </a:rPr>
              <a:t>Physical examination</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gn="just"/>
            <a:r>
              <a:rPr lang="en-US" dirty="0" smtClean="0">
                <a:latin typeface="Times New Roman" pitchFamily="18" charset="0"/>
                <a:cs typeface="Times New Roman" pitchFamily="18" charset="0"/>
              </a:rPr>
              <a:t>1) STANDING POSITION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POSITION</a:t>
            </a:r>
          </a:p>
          <a:p>
            <a:pPr algn="just"/>
            <a:r>
              <a:rPr lang="en-US" dirty="0" smtClean="0">
                <a:latin typeface="Times New Roman" pitchFamily="18" charset="0"/>
                <a:cs typeface="Times New Roman" pitchFamily="18" charset="0"/>
              </a:rPr>
              <a:t>Normally a person stands erect with the center of the occiput in the line with the two shoulders are at the same level, the lumbar hollows are symmetrical and the pelvis is square.</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case of back pain look for scoliosis, kyphosis, </a:t>
            </a:r>
            <a:r>
              <a:rPr lang="en-US" dirty="0" err="1" smtClean="0">
                <a:latin typeface="Times New Roman" pitchFamily="18" charset="0"/>
                <a:cs typeface="Times New Roman" pitchFamily="18" charset="0"/>
              </a:rPr>
              <a:t>lordosis</a:t>
            </a:r>
            <a:r>
              <a:rPr lang="en-US" dirty="0" smtClean="0">
                <a:latin typeface="Times New Roman" pitchFamily="18" charset="0"/>
                <a:cs typeface="Times New Roman" pitchFamily="18" charset="0"/>
              </a:rPr>
              <a:t>, pelvic tilt, and forward flexion of the lower limbs.</a:t>
            </a:r>
          </a:p>
        </p:txBody>
      </p:sp>
    </p:spTree>
    <p:extLst>
      <p:ext uri="{BB962C8B-B14F-4D97-AF65-F5344CB8AC3E}">
        <p14:creationId xmlns="" xmlns:p14="http://schemas.microsoft.com/office/powerpoint/2010/main" val="3030551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Range of movement</a:t>
            </a:r>
            <a:r>
              <a:rPr lang="en-US" dirty="0" smtClean="0">
                <a:latin typeface="Aharoni" pitchFamily="2" charset="-79"/>
                <a:cs typeface="Aharoni" pitchFamily="2" charset="-79"/>
              </a:rPr>
              <a:t/>
            </a:r>
            <a:br>
              <a:rPr lang="en-US" dirty="0" smtClean="0">
                <a:latin typeface="Aharoni" pitchFamily="2" charset="-79"/>
                <a:cs typeface="Aharoni" pitchFamily="2" charset="-79"/>
              </a:rPr>
            </a:br>
            <a:endParaRPr lang="en-IN" dirty="0"/>
          </a:p>
        </p:txBody>
      </p:sp>
      <p:sp>
        <p:nvSpPr>
          <p:cNvPr id="3" name="Content Placeholder 2"/>
          <p:cNvSpPr>
            <a:spLocks noGrp="1"/>
          </p:cNvSpPr>
          <p:nvPr>
            <p:ph idx="1"/>
          </p:nvPr>
        </p:nvSpPr>
        <p:spPr/>
        <p:txBody>
          <a:bodyPr>
            <a:normAutofit lnSpcReduction="10000"/>
          </a:bodyPr>
          <a:lstStyle/>
          <a:p>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Flexion- 80 degree</a:t>
            </a:r>
          </a:p>
          <a:p>
            <a:pPr>
              <a:buNone/>
            </a:pP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Lateral flexion-35 degree</a:t>
            </a:r>
          </a:p>
          <a:p>
            <a:pPr>
              <a:buNone/>
            </a:pP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Extension-20-30 degree</a:t>
            </a:r>
          </a:p>
          <a:p>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Rotation- 45 degree</a:t>
            </a:r>
            <a:endParaRPr lang="en-IN"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2) Lying down position</a:t>
            </a:r>
            <a:br>
              <a:rPr lang="en-US" dirty="0" smtClean="0">
                <a:latin typeface="Times New Roman" pitchFamily="18" charset="0"/>
                <a:cs typeface="Times New Roman" pitchFamily="18" charset="0"/>
              </a:rPr>
            </a:b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Straight leg raising test</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Peripheral pulses</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Adjacent joints </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An abdominal rectal or per vaginal examination</a:t>
            </a:r>
            <a:endParaRPr lang="en-IN" dirty="0" smtClean="0">
              <a:latin typeface="Times New Roman" pitchFamily="18" charset="0"/>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t>STRAIGHT LEG RAISE TEST</a:t>
            </a:r>
          </a:p>
        </p:txBody>
      </p:sp>
      <p:pic>
        <p:nvPicPr>
          <p:cNvPr id="28675" name="Picture 3" descr="rheumatol1"/>
          <p:cNvPicPr>
            <a:picLocks noChangeAspect="1" noChangeArrowheads="1"/>
          </p:cNvPicPr>
          <p:nvPr/>
        </p:nvPicPr>
        <p:blipFill>
          <a:blip r:embed="rId2" cstate="print"/>
          <a:srcRect/>
          <a:stretch>
            <a:fillRect/>
          </a:stretch>
        </p:blipFill>
        <p:spPr bwMode="auto">
          <a:xfrm>
            <a:off x="533400" y="2133600"/>
            <a:ext cx="4343400" cy="3505200"/>
          </a:xfrm>
          <a:prstGeom prst="rect">
            <a:avLst/>
          </a:prstGeom>
          <a:solidFill>
            <a:schemeClr val="bg1"/>
          </a:solidFill>
        </p:spPr>
      </p:pic>
      <p:sp>
        <p:nvSpPr>
          <p:cNvPr id="28676" name="Text Box 4"/>
          <p:cNvSpPr txBox="1">
            <a:spLocks noChangeArrowheads="1"/>
          </p:cNvSpPr>
          <p:nvPr/>
        </p:nvSpPr>
        <p:spPr bwMode="auto">
          <a:xfrm>
            <a:off x="5486400" y="1676400"/>
            <a:ext cx="3124200" cy="4267200"/>
          </a:xfrm>
          <a:prstGeom prst="rect">
            <a:avLst/>
          </a:prstGeom>
          <a:noFill/>
          <a:ln w="9525" algn="ctr">
            <a:noFill/>
            <a:miter lim="800000"/>
            <a:headEnd/>
            <a:tailEnd/>
          </a:ln>
          <a:effectLst/>
        </p:spPr>
        <p:txBody>
          <a:bodyPr/>
          <a:lstStyle/>
          <a:p>
            <a:pPr algn="just"/>
            <a:r>
              <a:rPr lang="en-US" sz="2400" b="1" dirty="0">
                <a:latin typeface="Times New Roman" pitchFamily="18" charset="0"/>
                <a:cs typeface="Times New Roman" pitchFamily="18" charset="0"/>
              </a:rPr>
              <a:t>The straight leg raise test is positive if pain in the sciatic distribution is reproduced between 30° and 70° passive flexion of the straight leg. </a:t>
            </a:r>
            <a:r>
              <a:rPr lang="en-US" sz="2400" b="1" dirty="0" err="1">
                <a:latin typeface="Times New Roman" pitchFamily="18" charset="0"/>
                <a:cs typeface="Times New Roman" pitchFamily="18" charset="0"/>
              </a:rPr>
              <a:t>Dorsiflexion</a:t>
            </a:r>
            <a:r>
              <a:rPr lang="en-US" sz="2400" b="1" dirty="0">
                <a:latin typeface="Times New Roman" pitchFamily="18" charset="0"/>
                <a:cs typeface="Times New Roman" pitchFamily="18" charset="0"/>
              </a:rPr>
              <a:t> of the foot exacerbates the </a:t>
            </a:r>
            <a:r>
              <a:rPr lang="en-US" sz="2400" b="1" dirty="0" smtClean="0">
                <a:latin typeface="Times New Roman" pitchFamily="18" charset="0"/>
                <a:cs typeface="Times New Roman" pitchFamily="18" charset="0"/>
              </a:rPr>
              <a:t>pain.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28677" name="Rectangle 5"/>
          <p:cNvSpPr>
            <a:spLocks noChangeArrowheads="1"/>
          </p:cNvSpPr>
          <p:nvPr/>
        </p:nvSpPr>
        <p:spPr bwMode="auto">
          <a:xfrm>
            <a:off x="609600" y="427038"/>
            <a:ext cx="8229600" cy="1143000"/>
          </a:xfrm>
          <a:prstGeom prst="rect">
            <a:avLst/>
          </a:prstGeom>
          <a:solidFill>
            <a:schemeClr val="bg1"/>
          </a:solidFill>
          <a:ln w="9525">
            <a:solidFill>
              <a:schemeClr val="tx1"/>
            </a:solidFill>
            <a:miter lim="800000"/>
            <a:headEnd/>
            <a:tailEnd/>
          </a:ln>
          <a:effectLst/>
        </p:spPr>
        <p:txBody>
          <a:bodyPr anchor="ctr"/>
          <a:lstStyle/>
          <a:p>
            <a:pPr algn="ctr"/>
            <a:r>
              <a:rPr lang="en-US" sz="4400" dirty="0">
                <a:latin typeface="Times New Roman" pitchFamily="18" charset="0"/>
                <a:cs typeface="Times New Roman" pitchFamily="18" charset="0"/>
              </a:rPr>
              <a:t>STRAIGHT LEG RAISE TEST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Modifications of SLRT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latin typeface="Times New Roman" pitchFamily="18" charset="0"/>
                <a:cs typeface="Times New Roman" pitchFamily="18" charset="0"/>
              </a:rPr>
              <a:t>Lasegue’s</a:t>
            </a:r>
            <a:r>
              <a:rPr lang="en-US" dirty="0" smtClean="0">
                <a:latin typeface="Times New Roman" pitchFamily="18" charset="0"/>
                <a:cs typeface="Times New Roman" pitchFamily="18" charset="0"/>
              </a:rPr>
              <a:t> test</a:t>
            </a:r>
          </a:p>
          <a:p>
            <a:pPr>
              <a:buNone/>
            </a:pP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Buckling’s</a:t>
            </a:r>
            <a:r>
              <a:rPr lang="en-US" dirty="0" smtClean="0">
                <a:latin typeface="Times New Roman" pitchFamily="18" charset="0"/>
                <a:cs typeface="Times New Roman" pitchFamily="18" charset="0"/>
              </a:rPr>
              <a:t> sign</a:t>
            </a:r>
          </a:p>
          <a:p>
            <a:pPr>
              <a:buNone/>
            </a:pP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Sicard’s</a:t>
            </a:r>
            <a:r>
              <a:rPr lang="en-US" dirty="0" smtClean="0">
                <a:latin typeface="Times New Roman" pitchFamily="18" charset="0"/>
                <a:cs typeface="Times New Roman" pitchFamily="18" charset="0"/>
              </a:rPr>
              <a:t> test</a:t>
            </a:r>
          </a:p>
          <a:p>
            <a:pPr>
              <a:buNone/>
            </a:pP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Fajersztajn’s</a:t>
            </a:r>
            <a:r>
              <a:rPr lang="en-US" dirty="0" smtClean="0">
                <a:latin typeface="Times New Roman" pitchFamily="18" charset="0"/>
                <a:cs typeface="Times New Roman" pitchFamily="18" charset="0"/>
              </a:rPr>
              <a:t> test</a:t>
            </a:r>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heumatol1"/>
          <p:cNvPicPr>
            <a:picLocks noChangeAspect="1" noChangeArrowheads="1"/>
          </p:cNvPicPr>
          <p:nvPr/>
        </p:nvPicPr>
        <p:blipFill>
          <a:blip r:embed="rId2" cstate="print"/>
          <a:srcRect/>
          <a:stretch>
            <a:fillRect/>
          </a:stretch>
        </p:blipFill>
        <p:spPr bwMode="auto">
          <a:xfrm>
            <a:off x="914400" y="1219200"/>
            <a:ext cx="7086600" cy="5334000"/>
          </a:xfrm>
          <a:prstGeom prst="rect">
            <a:avLst/>
          </a:prstGeom>
          <a:noFill/>
        </p:spPr>
      </p:pic>
      <p:sp>
        <p:nvSpPr>
          <p:cNvPr id="31747" name="Rectangle 3"/>
          <p:cNvSpPr>
            <a:spLocks noGrp="1" noChangeArrowheads="1"/>
          </p:cNvSpPr>
          <p:nvPr>
            <p:ph type="title"/>
          </p:nvPr>
        </p:nvSpPr>
        <p:spPr>
          <a:xfrm>
            <a:off x="457200" y="274638"/>
            <a:ext cx="8229600" cy="563562"/>
          </a:xfrm>
          <a:solidFill>
            <a:schemeClr val="bg1"/>
          </a:solidFill>
          <a:ln>
            <a:solidFill>
              <a:schemeClr val="tx1"/>
            </a:solidFill>
          </a:ln>
        </p:spPr>
        <p:txBody>
          <a:bodyPr>
            <a:normAutofit fontScale="90000"/>
          </a:bodyPr>
          <a:lstStyle/>
          <a:p>
            <a:r>
              <a:rPr lang="en-US" sz="3200" b="1" dirty="0" err="1">
                <a:latin typeface="Times New Roman" pitchFamily="18" charset="0"/>
                <a:cs typeface="Times New Roman" pitchFamily="18" charset="0"/>
              </a:rPr>
              <a:t>Lumbrosacral</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Dermatones</a:t>
            </a:r>
            <a:r>
              <a:rPr lang="en-US" sz="3200" dirty="0">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INVESTIGATIONS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The diagnosis of back pain is essentially clinical. </a:t>
            </a:r>
          </a:p>
          <a:p>
            <a:pPr algn="just"/>
            <a:r>
              <a:rPr lang="en-US" dirty="0" smtClean="0">
                <a:latin typeface="Times New Roman" pitchFamily="18" charset="0"/>
                <a:cs typeface="Times New Roman" pitchFamily="18" charset="0"/>
              </a:rPr>
              <a:t>There is no use of getting x-rays done in acute back pain less than 3 weeks duration.</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There are number of other investigations like CT scan, MRI, bone scan, blood investigations etc.</a:t>
            </a:r>
          </a:p>
          <a:p>
            <a:endParaRPr lang="en-IN"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Low back pain is an extremely common malady affecting the human race across globe.</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is a price mankind has to pay for their upright posture</a:t>
            </a: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BLOOD INVESTIGATIONS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These should be carried out in case if one suspects malignancy, metabolic disorders, or chronic infections.</a:t>
            </a:r>
            <a:endParaRPr lang="en-IN" dirty="0" smtClean="0">
              <a:latin typeface="Times New Roman" pitchFamily="18" charset="0"/>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RADIOLOGICAL EXAMINATION</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Routine x rays of the </a:t>
            </a:r>
            <a:r>
              <a:rPr lang="en-US" dirty="0" err="1" smtClean="0">
                <a:latin typeface="Times New Roman" pitchFamily="18" charset="0"/>
                <a:cs typeface="Times New Roman" pitchFamily="18" charset="0"/>
              </a:rPr>
              <a:t>lumbo</a:t>
            </a:r>
            <a:r>
              <a:rPr lang="en-US" dirty="0" smtClean="0">
                <a:latin typeface="Times New Roman" pitchFamily="18" charset="0"/>
                <a:cs typeface="Times New Roman" pitchFamily="18" charset="0"/>
              </a:rPr>
              <a:t>-sacral spine and pelvis should be done in all cases.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Though x-rays are usually normal in non specific back pain these provide a base line.</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shows bony pathology.</a:t>
            </a:r>
            <a:endParaRPr lang="en-IN" dirty="0" smtClean="0">
              <a:latin typeface="Times New Roman" pitchFamily="18" charset="0"/>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01"/>
          <p:cNvPicPr>
            <a:picLocks noChangeAspect="1" noChangeArrowheads="1"/>
          </p:cNvPicPr>
          <p:nvPr/>
        </p:nvPicPr>
        <p:blipFill>
          <a:blip r:embed="rId2" cstate="print"/>
          <a:srcRect/>
          <a:stretch>
            <a:fillRect/>
          </a:stretch>
        </p:blipFill>
        <p:spPr bwMode="auto">
          <a:xfrm>
            <a:off x="228600" y="1524000"/>
            <a:ext cx="4786313" cy="5105400"/>
          </a:xfrm>
          <a:prstGeom prst="rect">
            <a:avLst/>
          </a:prstGeom>
          <a:noFill/>
        </p:spPr>
      </p:pic>
      <p:sp>
        <p:nvSpPr>
          <p:cNvPr id="29699" name="Rectangle 3"/>
          <p:cNvSpPr>
            <a:spLocks noGrp="1" noChangeArrowheads="1"/>
          </p:cNvSpPr>
          <p:nvPr>
            <p:ph type="title"/>
          </p:nvPr>
        </p:nvSpPr>
        <p:spPr>
          <a:solidFill>
            <a:schemeClr val="bg1"/>
          </a:solidFill>
          <a:ln>
            <a:solidFill>
              <a:schemeClr val="tx1"/>
            </a:solidFill>
          </a:ln>
        </p:spPr>
        <p:txBody>
          <a:bodyPr>
            <a:normAutofit fontScale="90000"/>
          </a:bodyPr>
          <a:lstStyle/>
          <a:p>
            <a:r>
              <a:rPr lang="en-US" sz="4000" b="1" dirty="0">
                <a:solidFill>
                  <a:schemeClr val="folHlink"/>
                </a:solidFill>
              </a:rPr>
              <a:t>Abdomen, X-ray, </a:t>
            </a:r>
            <a:r>
              <a:rPr lang="en-US" sz="4000" b="1" dirty="0" err="1">
                <a:solidFill>
                  <a:schemeClr val="folHlink"/>
                </a:solidFill>
              </a:rPr>
              <a:t>Anteroposterior</a:t>
            </a:r>
            <a:r>
              <a:rPr lang="en-US" sz="4000" b="1" dirty="0">
                <a:solidFill>
                  <a:schemeClr val="folHlink"/>
                </a:solidFill>
              </a:rPr>
              <a:t> View</a:t>
            </a:r>
            <a:r>
              <a:rPr lang="en-US" sz="4000" dirty="0">
                <a:solidFill>
                  <a:schemeClr val="folHlink"/>
                </a:solidFill>
              </a:rPr>
              <a:t> </a:t>
            </a:r>
          </a:p>
        </p:txBody>
      </p:sp>
      <p:sp>
        <p:nvSpPr>
          <p:cNvPr id="29700" name="Text Box 4"/>
          <p:cNvSpPr txBox="1">
            <a:spLocks noChangeArrowheads="1"/>
          </p:cNvSpPr>
          <p:nvPr/>
        </p:nvSpPr>
        <p:spPr bwMode="auto">
          <a:xfrm>
            <a:off x="5638800" y="1524000"/>
            <a:ext cx="3048000" cy="5121275"/>
          </a:xfrm>
          <a:prstGeom prst="rect">
            <a:avLst/>
          </a:prstGeom>
          <a:noFill/>
          <a:ln w="9525">
            <a:noFill/>
            <a:miter lim="800000"/>
            <a:headEnd/>
            <a:tailEnd/>
          </a:ln>
          <a:effectLst/>
        </p:spPr>
        <p:txBody>
          <a:bodyPr>
            <a:spAutoFit/>
          </a:bodyPr>
          <a:lstStyle/>
          <a:p>
            <a:pPr marL="342900" indent="-342900"/>
            <a:r>
              <a:rPr lang="en-US" sz="2000" b="1" dirty="0">
                <a:latin typeface="Times New Roman" pitchFamily="18" charset="0"/>
                <a:cs typeface="Times New Roman" pitchFamily="18" charset="0"/>
              </a:rPr>
              <a:t>1. 1st Lumbar vertebra </a:t>
            </a:r>
          </a:p>
          <a:p>
            <a:pPr marL="342900" indent="-342900"/>
            <a:r>
              <a:rPr lang="en-US" sz="2000" b="1" dirty="0">
                <a:latin typeface="Times New Roman" pitchFamily="18" charset="0"/>
                <a:cs typeface="Times New Roman" pitchFamily="18" charset="0"/>
              </a:rPr>
              <a:t>2. 2nd Lumbar vertebra </a:t>
            </a:r>
          </a:p>
          <a:p>
            <a:pPr marL="342900" indent="-342900"/>
            <a:r>
              <a:rPr lang="en-US" sz="2000" b="1" dirty="0">
                <a:latin typeface="Times New Roman" pitchFamily="18" charset="0"/>
                <a:cs typeface="Times New Roman" pitchFamily="18" charset="0"/>
              </a:rPr>
              <a:t>3. 3rd Lumbar vertebra </a:t>
            </a:r>
          </a:p>
          <a:p>
            <a:pPr marL="342900" indent="-342900"/>
            <a:r>
              <a:rPr lang="en-US" sz="2000" b="1" dirty="0">
                <a:latin typeface="Times New Roman" pitchFamily="18" charset="0"/>
                <a:cs typeface="Times New Roman" pitchFamily="18" charset="0"/>
              </a:rPr>
              <a:t>4. 4th Lumbar vertebra </a:t>
            </a:r>
          </a:p>
          <a:p>
            <a:pPr marL="342900" indent="-342900"/>
            <a:r>
              <a:rPr lang="en-US" sz="2000" b="1" dirty="0">
                <a:latin typeface="Times New Roman" pitchFamily="18" charset="0"/>
                <a:cs typeface="Times New Roman" pitchFamily="18" charset="0"/>
              </a:rPr>
              <a:t>5. 5th Lumbar vertebra </a:t>
            </a:r>
          </a:p>
          <a:p>
            <a:pPr marL="342900" indent="-342900"/>
            <a:r>
              <a:rPr lang="en-US" sz="2000" b="1" dirty="0">
                <a:latin typeface="Times New Roman" pitchFamily="18" charset="0"/>
                <a:cs typeface="Times New Roman" pitchFamily="18" charset="0"/>
              </a:rPr>
              <a:t>6. T12 </a:t>
            </a:r>
          </a:p>
          <a:p>
            <a:pPr marL="342900" indent="-342900"/>
            <a:r>
              <a:rPr lang="en-US" sz="2000" b="1" dirty="0">
                <a:latin typeface="Times New Roman" pitchFamily="18" charset="0"/>
                <a:cs typeface="Times New Roman" pitchFamily="18" charset="0"/>
              </a:rPr>
              <a:t>7. Twelfth rib </a:t>
            </a:r>
          </a:p>
          <a:p>
            <a:pPr marL="342900" indent="-342900"/>
            <a:r>
              <a:rPr lang="en-US" sz="2000" b="1" dirty="0">
                <a:latin typeface="Times New Roman" pitchFamily="18" charset="0"/>
                <a:cs typeface="Times New Roman" pitchFamily="18" charset="0"/>
              </a:rPr>
              <a:t>8. Sacroiliac joint </a:t>
            </a:r>
          </a:p>
          <a:p>
            <a:pPr marL="342900" indent="-342900"/>
            <a:r>
              <a:rPr lang="en-US" sz="2000" b="1" dirty="0">
                <a:latin typeface="Times New Roman" pitchFamily="18" charset="0"/>
                <a:cs typeface="Times New Roman" pitchFamily="18" charset="0"/>
              </a:rPr>
              <a:t>9. Sacrum </a:t>
            </a:r>
          </a:p>
          <a:p>
            <a:pPr marL="342900" indent="-342900"/>
            <a:r>
              <a:rPr lang="en-US" sz="2000" b="1" dirty="0">
                <a:latin typeface="Times New Roman" pitchFamily="18" charset="0"/>
                <a:cs typeface="Times New Roman" pitchFamily="18" charset="0"/>
              </a:rPr>
              <a:t>10. Sacral foramen </a:t>
            </a:r>
          </a:p>
          <a:p>
            <a:pPr marL="342900" indent="-342900"/>
            <a:r>
              <a:rPr lang="en-US" sz="2000" b="1" dirty="0">
                <a:latin typeface="Times New Roman" pitchFamily="18" charset="0"/>
                <a:cs typeface="Times New Roman" pitchFamily="18" charset="0"/>
              </a:rPr>
              <a:t>11. Ilium </a:t>
            </a:r>
          </a:p>
          <a:p>
            <a:pPr marL="342900" indent="-342900"/>
            <a:r>
              <a:rPr lang="en-US" sz="2000" b="1" dirty="0">
                <a:latin typeface="Times New Roman" pitchFamily="18" charset="0"/>
                <a:cs typeface="Times New Roman" pitchFamily="18" charset="0"/>
              </a:rPr>
              <a:t>12. Pelvic brim </a:t>
            </a:r>
          </a:p>
          <a:p>
            <a:pPr marL="342900" indent="-342900"/>
            <a:r>
              <a:rPr lang="en-US" sz="2000" b="1" dirty="0">
                <a:latin typeface="Times New Roman" pitchFamily="18" charset="0"/>
                <a:cs typeface="Times New Roman" pitchFamily="18" charset="0"/>
              </a:rPr>
              <a:t>13.Superior </a:t>
            </a:r>
            <a:r>
              <a:rPr lang="en-US" sz="2000" b="1" dirty="0" err="1">
                <a:latin typeface="Times New Roman" pitchFamily="18" charset="0"/>
                <a:cs typeface="Times New Roman" pitchFamily="18" charset="0"/>
              </a:rPr>
              <a:t>ramus</a:t>
            </a:r>
            <a:r>
              <a:rPr lang="en-US" sz="2000" b="1" dirty="0">
                <a:latin typeface="Times New Roman" pitchFamily="18" charset="0"/>
                <a:cs typeface="Times New Roman" pitchFamily="18" charset="0"/>
              </a:rPr>
              <a:t> of pubic bone </a:t>
            </a:r>
          </a:p>
          <a:p>
            <a:pPr marL="342900" indent="-342900"/>
            <a:r>
              <a:rPr lang="en-US" sz="2000" b="1" dirty="0">
                <a:latin typeface="Times New Roman" pitchFamily="18" charset="0"/>
                <a:cs typeface="Times New Roman" pitchFamily="18" charset="0"/>
              </a:rPr>
              <a:t>14. Pubic </a:t>
            </a:r>
            <a:r>
              <a:rPr lang="en-US" sz="2000" b="1" dirty="0" err="1">
                <a:latin typeface="Times New Roman" pitchFamily="18" charset="0"/>
                <a:cs typeface="Times New Roman" pitchFamily="18" charset="0"/>
              </a:rPr>
              <a:t>symphysis</a:t>
            </a:r>
            <a:r>
              <a:rPr lang="en-US" sz="2000" b="1" dirty="0">
                <a:latin typeface="Times New Roman" pitchFamily="18" charset="0"/>
                <a:cs typeface="Times New Roman" pitchFamily="18" charset="0"/>
              </a:rPr>
              <a:t> </a:t>
            </a:r>
          </a:p>
          <a:p>
            <a:pPr marL="342900" indent="-342900">
              <a:spcBef>
                <a:spcPct val="50000"/>
              </a:spcBef>
            </a:pPr>
            <a:endParaRPr lang="en-US" sz="20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MRI/CT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buNone/>
            </a:pPr>
            <a:r>
              <a:rPr lang="en-US" b="1" dirty="0" smtClean="0">
                <a:latin typeface="Times New Roman" pitchFamily="18" charset="0"/>
                <a:cs typeface="Times New Roman" pitchFamily="18" charset="0"/>
              </a:rPr>
              <a:t>MRI-</a:t>
            </a:r>
            <a:r>
              <a:rPr lang="en-US" dirty="0" smtClean="0">
                <a:latin typeface="Times New Roman" pitchFamily="18" charset="0"/>
                <a:cs typeface="Times New Roman" pitchFamily="18" charset="0"/>
              </a:rPr>
              <a:t>To rule out soft tissue pathology or nerve root compression.</a:t>
            </a:r>
          </a:p>
          <a:p>
            <a:pPr marL="0" indent="0" algn="just">
              <a:buNone/>
            </a:pPr>
            <a:endParaRPr lang="en-US" dirty="0" smtClean="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marL="0" indent="0" algn="just">
              <a:buNone/>
            </a:pPr>
            <a:r>
              <a:rPr lang="en-US" b="1" dirty="0" smtClean="0">
                <a:latin typeface="Times New Roman" pitchFamily="18" charset="0"/>
                <a:cs typeface="Times New Roman" pitchFamily="18" charset="0"/>
              </a:rPr>
              <a:t>CT-</a:t>
            </a:r>
            <a:r>
              <a:rPr lang="en-US" dirty="0" smtClean="0">
                <a:latin typeface="Times New Roman" pitchFamily="18" charset="0"/>
                <a:cs typeface="Times New Roman" pitchFamily="18" charset="0"/>
              </a:rPr>
              <a:t> To rule out mainly bony pathology.</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5623669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b="1" dirty="0" smtClean="0">
                <a:latin typeface="Times New Roman" pitchFamily="18" charset="0"/>
                <a:cs typeface="Times New Roman" pitchFamily="18" charset="0"/>
              </a:rPr>
              <a:t>Bone scan- </a:t>
            </a:r>
            <a:r>
              <a:rPr lang="en-US" dirty="0" smtClean="0">
                <a:latin typeface="Times New Roman" pitchFamily="18" charset="0"/>
                <a:cs typeface="Times New Roman" pitchFamily="18" charset="0"/>
              </a:rPr>
              <a:t>It may be helpful if a benign or malignant bone tumor is suspected on clinical examination but is not seen on plain x rays.</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Electromyography</a:t>
            </a:r>
            <a:r>
              <a:rPr lang="en-US" dirty="0" smtClean="0">
                <a:latin typeface="Times New Roman" pitchFamily="18" charset="0"/>
                <a:cs typeface="Times New Roman" pitchFamily="18" charset="0"/>
              </a:rPr>
              <a:t>- To rule out nerve root compression.</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Discography</a:t>
            </a:r>
          </a:p>
          <a:p>
            <a:endParaRPr lang="en-IN"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Times New Roman" pitchFamily="18" charset="0"/>
                <a:cs typeface="Times New Roman" pitchFamily="18" charset="0"/>
              </a:rPr>
              <a:t>TREATMENT</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943600"/>
          </a:xfrm>
        </p:spPr>
        <p:txBody>
          <a:bodyPr>
            <a:normAutofit fontScale="85000" lnSpcReduction="20000"/>
          </a:bodyPr>
          <a:lstStyle/>
          <a:p>
            <a:pPr algn="just"/>
            <a:r>
              <a:rPr lang="en-US" b="1" dirty="0" smtClean="0">
                <a:latin typeface="Times New Roman" pitchFamily="18" charset="0"/>
                <a:cs typeface="Times New Roman" pitchFamily="18" charset="0"/>
              </a:rPr>
              <a:t>Conditions for treatment</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 unremitting backache not cured by simple treatment methods.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backache with pain radiation to legs.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Sensory compromise.</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Bladder and bowel disturbances.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Severe backache and severe restrictions of spine.</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Backache due to spine deformities, infections, trauma, </a:t>
            </a:r>
            <a:r>
              <a:rPr lang="en-US" dirty="0" err="1" smtClean="0">
                <a:latin typeface="Times New Roman" pitchFamily="18" charset="0"/>
                <a:cs typeface="Times New Roman" pitchFamily="18" charset="0"/>
              </a:rPr>
              <a:t>ankylosing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spondylitis</a:t>
            </a:r>
            <a:r>
              <a:rPr lang="en-US" dirty="0" smtClean="0">
                <a:latin typeface="Times New Roman" pitchFamily="18" charset="0"/>
                <a:cs typeface="Times New Roman" pitchFamily="18" charset="0"/>
              </a:rPr>
              <a:t>, rheumatoid diseases , malignancy etc.</a:t>
            </a:r>
            <a:endParaRPr lang="en-IN" dirty="0" smtClean="0">
              <a:latin typeface="Times New Roman" pitchFamily="18" charset="0"/>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109728" indent="0" algn="just"/>
            <a:r>
              <a:rPr lang="en-US" dirty="0" smtClean="0">
                <a:latin typeface="Times New Roman" pitchFamily="18" charset="0"/>
                <a:cs typeface="Times New Roman" pitchFamily="18" charset="0"/>
              </a:rPr>
              <a:t> Most back pain fall in non specific category            have a set of program of treatment mostly conservative.</a:t>
            </a:r>
          </a:p>
          <a:p>
            <a:pPr marL="109728" indent="0" algn="just">
              <a:buNone/>
            </a:pPr>
            <a:endParaRPr lang="en-US" dirty="0" smtClean="0">
              <a:latin typeface="Times New Roman" pitchFamily="18" charset="0"/>
              <a:cs typeface="Times New Roman" pitchFamily="18" charset="0"/>
            </a:endParaRPr>
          </a:p>
          <a:p>
            <a:pPr marL="109728" indent="0" algn="just"/>
            <a:r>
              <a:rPr lang="en-US" dirty="0" smtClean="0">
                <a:latin typeface="Times New Roman" pitchFamily="18" charset="0"/>
                <a:cs typeface="Times New Roman" pitchFamily="18" charset="0"/>
              </a:rPr>
              <a:t> It consists of rest, drug, hot packs, spinal exercises, traction corset, education regarding prevention of back pain etc.</a:t>
            </a:r>
            <a:endParaRPr lang="en-IN" dirty="0" smtClean="0">
              <a:latin typeface="Times New Roman" pitchFamily="18" charset="0"/>
              <a:cs typeface="Times New Roman" pitchFamily="18" charset="0"/>
            </a:endParaRPr>
          </a:p>
          <a:p>
            <a:pPr>
              <a:buNone/>
            </a:pPr>
            <a:endParaRPr lang="en-IN"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DRUGS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Drugs like pain killers, muscle relaxants, anti depressants, calcium supplements, vitamin supplements and very rarely steroids.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Local application of the ointment and gel are also widely recommended.</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Drugs are however not safe for long periods.</a:t>
            </a:r>
          </a:p>
          <a:p>
            <a:endParaRPr lang="en-IN"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latin typeface="Times New Roman" pitchFamily="18" charset="0"/>
                <a:cs typeface="Times New Roman" pitchFamily="18" charset="0"/>
              </a:rPr>
              <a:t>             PHYSIOTHERAPY</a:t>
            </a:r>
            <a:endParaRPr lang="en-IN" sz="4000"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pPr algn="just"/>
            <a:r>
              <a:rPr lang="en-US" dirty="0" smtClean="0">
                <a:latin typeface="Times New Roman" pitchFamily="18" charset="0"/>
                <a:cs typeface="Times New Roman" pitchFamily="18" charset="0"/>
              </a:rPr>
              <a:t>This is an important method of treatment and may be used to support the drug treatment or during post surgical recovery.</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There are various recommended physiotherapy methods of treatment.</a:t>
            </a:r>
            <a:endParaRPr lang="en-IN" dirty="0">
              <a:latin typeface="Times New Roman" pitchFamily="18" charset="0"/>
              <a:cs typeface="Times New Roman" pitchFamily="18" charset="0"/>
            </a:endParaRPr>
          </a:p>
        </p:txBody>
      </p:sp>
    </p:spTree>
    <p:extLst>
      <p:ext uri="{BB962C8B-B14F-4D97-AF65-F5344CB8AC3E}">
        <p14:creationId xmlns="" xmlns:p14="http://schemas.microsoft.com/office/powerpoint/2010/main" val="91502288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HEAT THERAPY</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Heat helps to increase the blood circulation to the skin muscles, bones and joints.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Increased blood supply takes away the pain producing sustains from the tissues and rids patient of the pain.</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E.g. hot water packs and infrared rays.</a:t>
            </a:r>
          </a:p>
          <a:p>
            <a:endParaRPr lang="en-IN"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latin typeface="Times New Roman" pitchFamily="18" charset="0"/>
                <a:cs typeface="Times New Roman" pitchFamily="18" charset="0"/>
              </a:rPr>
              <a:t>Epidemiology</a:t>
            </a:r>
          </a:p>
        </p:txBody>
      </p:sp>
      <p:sp>
        <p:nvSpPr>
          <p:cNvPr id="3075" name="Rectangle 3"/>
          <p:cNvSpPr>
            <a:spLocks noGrp="1" noChangeArrowheads="1"/>
          </p:cNvSpPr>
          <p:nvPr>
            <p:ph type="body" idx="1"/>
          </p:nvPr>
        </p:nvSpPr>
        <p:spPr>
          <a:xfrm>
            <a:off x="457200" y="1295400"/>
            <a:ext cx="8229600" cy="4830763"/>
          </a:xfrm>
        </p:spPr>
        <p:txBody>
          <a:bodyPr>
            <a:normAutofit fontScale="85000" lnSpcReduction="20000"/>
          </a:bodyPr>
          <a:lstStyle/>
          <a:p>
            <a:pPr algn="just">
              <a:lnSpc>
                <a:spcPct val="150000"/>
              </a:lnSpc>
            </a:pPr>
            <a:r>
              <a:rPr lang="en-US" sz="3000" dirty="0">
                <a:latin typeface="Times New Roman" pitchFamily="18" charset="0"/>
                <a:cs typeface="Times New Roman" pitchFamily="18" charset="0"/>
              </a:rPr>
              <a:t>60 – 90% of adults experience back pain at some point in their life.</a:t>
            </a:r>
          </a:p>
          <a:p>
            <a:pPr algn="just">
              <a:lnSpc>
                <a:spcPct val="150000"/>
              </a:lnSpc>
              <a:buFontTx/>
              <a:buNone/>
            </a:pPr>
            <a:r>
              <a:rPr lang="en-US" sz="3000" dirty="0">
                <a:latin typeface="Times New Roman" pitchFamily="18" charset="0"/>
                <a:cs typeface="Times New Roman" pitchFamily="18" charset="0"/>
              </a:rPr>
              <a:t>              	- </a:t>
            </a:r>
            <a:r>
              <a:rPr lang="en-US" sz="3000" dirty="0">
                <a:latin typeface="Times New Roman" pitchFamily="18" charset="0"/>
                <a:cs typeface="Times New Roman" pitchFamily="18" charset="0"/>
                <a:sym typeface="Symbol" pitchFamily="18" charset="2"/>
              </a:rPr>
              <a:t> incidence age 35- 55 </a:t>
            </a:r>
            <a:r>
              <a:rPr lang="en-US" sz="3000" dirty="0" smtClean="0">
                <a:latin typeface="Times New Roman" pitchFamily="18" charset="0"/>
                <a:cs typeface="Times New Roman" pitchFamily="18" charset="0"/>
                <a:sym typeface="Symbol" pitchFamily="18" charset="2"/>
              </a:rPr>
              <a:t>yr.</a:t>
            </a:r>
            <a:endParaRPr lang="en-US" sz="3000" dirty="0">
              <a:latin typeface="Times New Roman" pitchFamily="18" charset="0"/>
              <a:cs typeface="Times New Roman" pitchFamily="18" charset="0"/>
              <a:sym typeface="Symbol" pitchFamily="18" charset="2"/>
            </a:endParaRPr>
          </a:p>
          <a:p>
            <a:pPr algn="just">
              <a:lnSpc>
                <a:spcPct val="150000"/>
              </a:lnSpc>
              <a:buFontTx/>
              <a:buNone/>
            </a:pPr>
            <a:r>
              <a:rPr lang="en-US" sz="3000" dirty="0">
                <a:latin typeface="Times New Roman" pitchFamily="18" charset="0"/>
                <a:cs typeface="Times New Roman" pitchFamily="18" charset="0"/>
              </a:rPr>
              <a:t>              	-  90% resolve in 6 </a:t>
            </a:r>
            <a:r>
              <a:rPr lang="en-US" sz="3000" dirty="0" smtClean="0">
                <a:latin typeface="Times New Roman" pitchFamily="18" charset="0"/>
                <a:cs typeface="Times New Roman" pitchFamily="18" charset="0"/>
              </a:rPr>
              <a:t>weeks.</a:t>
            </a:r>
            <a:endParaRPr lang="en-US" sz="3000" dirty="0">
              <a:latin typeface="Times New Roman" pitchFamily="18" charset="0"/>
              <a:cs typeface="Times New Roman" pitchFamily="18" charset="0"/>
            </a:endParaRPr>
          </a:p>
          <a:p>
            <a:pPr algn="just">
              <a:lnSpc>
                <a:spcPct val="150000"/>
              </a:lnSpc>
              <a:buFontTx/>
              <a:buNone/>
            </a:pPr>
            <a:r>
              <a:rPr lang="en-US" sz="3000" dirty="0">
                <a:latin typeface="Times New Roman" pitchFamily="18" charset="0"/>
                <a:cs typeface="Times New Roman" pitchFamily="18" charset="0"/>
              </a:rPr>
              <a:t>      		-  7% become </a:t>
            </a:r>
            <a:r>
              <a:rPr lang="en-US" sz="3000" dirty="0" smtClean="0">
                <a:latin typeface="Times New Roman" pitchFamily="18" charset="0"/>
                <a:cs typeface="Times New Roman" pitchFamily="18" charset="0"/>
              </a:rPr>
              <a:t>chronic.</a:t>
            </a:r>
            <a:endParaRPr lang="en-US" sz="3000" dirty="0">
              <a:latin typeface="Times New Roman" pitchFamily="18" charset="0"/>
              <a:cs typeface="Times New Roman" pitchFamily="18" charset="0"/>
            </a:endParaRPr>
          </a:p>
          <a:p>
            <a:pPr algn="just">
              <a:lnSpc>
                <a:spcPct val="150000"/>
              </a:lnSpc>
              <a:buFontTx/>
              <a:buNone/>
            </a:pPr>
            <a:r>
              <a:rPr lang="en-US" sz="3000" dirty="0">
                <a:latin typeface="Times New Roman" pitchFamily="18" charset="0"/>
                <a:cs typeface="Times New Roman" pitchFamily="18" charset="0"/>
              </a:rPr>
              <a:t>			- </a:t>
            </a:r>
            <a:r>
              <a:rPr lang="en-US" sz="3000" dirty="0" smtClean="0">
                <a:latin typeface="Times New Roman" pitchFamily="18" charset="0"/>
                <a:cs typeface="Times New Roman" pitchFamily="18" charset="0"/>
              </a:rPr>
              <a:t>M/F </a:t>
            </a:r>
            <a:r>
              <a:rPr lang="en-US" sz="3000" dirty="0">
                <a:latin typeface="Times New Roman" pitchFamily="18" charset="0"/>
                <a:cs typeface="Times New Roman" pitchFamily="18" charset="0"/>
              </a:rPr>
              <a:t>equally </a:t>
            </a:r>
            <a:r>
              <a:rPr lang="en-US" sz="3000" dirty="0" smtClean="0">
                <a:latin typeface="Times New Roman" pitchFamily="18" charset="0"/>
                <a:cs typeface="Times New Roman" pitchFamily="18" charset="0"/>
              </a:rPr>
              <a:t>affected.</a:t>
            </a:r>
            <a:endParaRPr lang="en-US" sz="3000" dirty="0">
              <a:latin typeface="Times New Roman" pitchFamily="18" charset="0"/>
              <a:cs typeface="Times New Roman" pitchFamily="18" charset="0"/>
            </a:endParaRPr>
          </a:p>
          <a:p>
            <a:pPr algn="just">
              <a:lnSpc>
                <a:spcPct val="150000"/>
              </a:lnSpc>
              <a:buNone/>
            </a:pPr>
            <a:endParaRPr lang="en-US" sz="3000" dirty="0">
              <a:latin typeface="Times New Roman" pitchFamily="18" charset="0"/>
              <a:cs typeface="Times New Roman" pitchFamily="18" charset="0"/>
            </a:endParaRPr>
          </a:p>
          <a:p>
            <a:pPr algn="just">
              <a:lnSpc>
                <a:spcPct val="150000"/>
              </a:lnSpc>
            </a:pPr>
            <a:r>
              <a:rPr lang="en-US" sz="3000" dirty="0">
                <a:latin typeface="Times New Roman" pitchFamily="18" charset="0"/>
                <a:cs typeface="Times New Roman" pitchFamily="18" charset="0"/>
              </a:rPr>
              <a:t>5</a:t>
            </a:r>
            <a:r>
              <a:rPr lang="en-US" sz="3000" baseline="30000" dirty="0">
                <a:latin typeface="Times New Roman" pitchFamily="18" charset="0"/>
                <a:cs typeface="Times New Roman" pitchFamily="18" charset="0"/>
              </a:rPr>
              <a:t>th</a:t>
            </a:r>
            <a:r>
              <a:rPr lang="en-US" sz="3000" dirty="0">
                <a:latin typeface="Times New Roman" pitchFamily="18" charset="0"/>
                <a:cs typeface="Times New Roman" pitchFamily="18" charset="0"/>
              </a:rPr>
              <a:t> Leading reason for </a:t>
            </a:r>
            <a:r>
              <a:rPr lang="en-US" sz="3000" dirty="0" smtClean="0">
                <a:latin typeface="Times New Roman" pitchFamily="18" charset="0"/>
                <a:cs typeface="Times New Roman" pitchFamily="18" charset="0"/>
              </a:rPr>
              <a:t>medical visits.</a:t>
            </a:r>
            <a:endParaRPr lang="en-US" sz="3000" dirty="0">
              <a:latin typeface="Times New Roman" pitchFamily="18" charset="0"/>
              <a:cs typeface="Times New Roman" pitchFamily="18" charset="0"/>
            </a:endParaRPr>
          </a:p>
          <a:p>
            <a:pPr>
              <a:lnSpc>
                <a:spcPct val="150000"/>
              </a:lnSpc>
              <a:buFontTx/>
              <a:buNone/>
            </a:pP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COLD THERAPY</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It consists of ice packs, ice massage, cold water packs etc.</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is very effective if used within 24 hrs. of an acute injury of the back.</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After 24-48 hrs. one can switch over to heat therapy</a:t>
            </a:r>
            <a:endParaRPr lang="en-IN"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MASSAGE</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This has been a very common method of treatment since ages.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is a popular method and if done skillfully it provides a soothing effect and induces relaxation of spine muscles and ligaments.</a:t>
            </a:r>
            <a:endParaRPr lang="en-IN" dirty="0" smtClean="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Pelvic traction</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r>
              <a:rPr lang="en-US" dirty="0" smtClean="0">
                <a:latin typeface="Times New Roman" pitchFamily="18" charset="0"/>
                <a:cs typeface="Times New Roman" pitchFamily="18" charset="0"/>
              </a:rPr>
              <a:t>This method involves applying pulling forces over the muscles, ligaments and joints with the help of appropriate pulling devices.</a:t>
            </a:r>
          </a:p>
          <a:p>
            <a:pPr algn="just">
              <a:buNone/>
            </a:pP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This induces relaxation of the muscles and ligaments, separates the bones and joints and thus helps to reduce pain and muscle spasm.</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ensures complete bed rest too.</a:t>
            </a:r>
            <a:endParaRPr lang="en-IN" dirty="0" smtClean="0">
              <a:latin typeface="Times New Roman" pitchFamily="18" charset="0"/>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ADJUVANT METHODS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pPr algn="just"/>
            <a:r>
              <a:rPr lang="en-US" dirty="0" smtClean="0">
                <a:latin typeface="Times New Roman" pitchFamily="18" charset="0"/>
                <a:cs typeface="Times New Roman" pitchFamily="18" charset="0"/>
              </a:rPr>
              <a:t>LUMBO SACRAL CORSETS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They are useful in acute stages of low back pain and also act as a psychological boost.</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However it weakens the spine if used for prolong period as the back muscles tend to get weakened due to inactivity.</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negates the advantages gained by the way of exercises which actually strengthens back muscles.</a:t>
            </a:r>
          </a:p>
          <a:p>
            <a:endParaRPr lang="en-IN"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Times New Roman" pitchFamily="18" charset="0"/>
                <a:cs typeface="Times New Roman" pitchFamily="18" charset="0"/>
              </a:rPr>
              <a:t>EXERCISES OF THE BACK</a:t>
            </a:r>
            <a:endParaRPr lang="en-IN"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pPr algn="just"/>
            <a:r>
              <a:rPr lang="en-US" dirty="0" smtClean="0">
                <a:latin typeface="Times New Roman" pitchFamily="18" charset="0"/>
                <a:cs typeface="Times New Roman" pitchFamily="18" charset="0"/>
              </a:rPr>
              <a:t>Exercises serve the role of putting spine back to its normal shape.</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They are aimed to strengthen posterior spinal muscles, abdominal muscles and thigh (quadriceps) muscles.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To tone the other muscles of the trunk.</a:t>
            </a:r>
            <a:endParaRPr lang="en-IN" dirty="0">
              <a:latin typeface="Times New Roman" pitchFamily="18" charset="0"/>
              <a:cs typeface="Times New Roman" pitchFamily="18" charset="0"/>
            </a:endParaRPr>
          </a:p>
        </p:txBody>
      </p:sp>
    </p:spTree>
    <p:extLst>
      <p:ext uri="{BB962C8B-B14F-4D97-AF65-F5344CB8AC3E}">
        <p14:creationId xmlns="" xmlns:p14="http://schemas.microsoft.com/office/powerpoint/2010/main" val="21241788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GENERAL INSTRUCTIONS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r>
              <a:rPr lang="en-US" dirty="0" smtClean="0">
                <a:latin typeface="Times New Roman" pitchFamily="18" charset="0"/>
                <a:cs typeface="Times New Roman" pitchFamily="18" charset="0"/>
              </a:rPr>
              <a:t>Do exercises on a hard floor</a:t>
            </a:r>
          </a:p>
          <a:p>
            <a:pPr algn="just"/>
            <a:r>
              <a:rPr lang="en-US" dirty="0" smtClean="0">
                <a:latin typeface="Times New Roman" pitchFamily="18" charset="0"/>
                <a:cs typeface="Times New Roman" pitchFamily="18" charset="0"/>
              </a:rPr>
              <a:t>Do all exercises at least five repetition each time slowly increase it to ten</a:t>
            </a:r>
          </a:p>
          <a:p>
            <a:pPr algn="just"/>
            <a:r>
              <a:rPr lang="en-US" dirty="0" smtClean="0">
                <a:latin typeface="Times New Roman" pitchFamily="18" charset="0"/>
                <a:cs typeface="Times New Roman" pitchFamily="18" charset="0"/>
              </a:rPr>
              <a:t>Be well relaxed and at ease</a:t>
            </a:r>
          </a:p>
          <a:p>
            <a:pPr algn="just"/>
            <a:r>
              <a:rPr lang="en-US" dirty="0" smtClean="0">
                <a:latin typeface="Times New Roman" pitchFamily="18" charset="0"/>
                <a:cs typeface="Times New Roman" pitchFamily="18" charset="0"/>
              </a:rPr>
              <a:t>Use well fitting clothes</a:t>
            </a:r>
          </a:p>
          <a:p>
            <a:pPr algn="just"/>
            <a:r>
              <a:rPr lang="en-US" dirty="0" smtClean="0">
                <a:latin typeface="Times New Roman" pitchFamily="18" charset="0"/>
                <a:cs typeface="Times New Roman" pitchFamily="18" charset="0"/>
              </a:rPr>
              <a:t>Keep breathing rhythmically</a:t>
            </a:r>
          </a:p>
          <a:p>
            <a:pPr algn="just"/>
            <a:r>
              <a:rPr lang="en-US" dirty="0" smtClean="0">
                <a:latin typeface="Times New Roman" pitchFamily="18" charset="0"/>
                <a:cs typeface="Times New Roman" pitchFamily="18" charset="0"/>
              </a:rPr>
              <a:t>If it increase pain abandon it</a:t>
            </a:r>
          </a:p>
          <a:p>
            <a:pPr algn="just"/>
            <a:r>
              <a:rPr lang="en-US" dirty="0" smtClean="0">
                <a:latin typeface="Times New Roman" pitchFamily="18" charset="0"/>
                <a:cs typeface="Times New Roman" pitchFamily="18" charset="0"/>
              </a:rPr>
              <a:t>If possible do exercises in company. </a:t>
            </a:r>
            <a:endParaRPr lang="en-IN" dirty="0" smtClean="0">
              <a:latin typeface="Times New Roman" pitchFamily="18" charset="0"/>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EXERCISES RECOMMENDED FOR BACK</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ABDOMINAL MUSCLE EXERCISES</a:t>
            </a:r>
          </a:p>
          <a:p>
            <a:endParaRPr lang="en-US" dirty="0" smtClean="0">
              <a:latin typeface="Times New Roman" pitchFamily="18" charset="0"/>
              <a:cs typeface="Times New Roman" pitchFamily="18" charset="0"/>
            </a:endParaRPr>
          </a:p>
          <a:p>
            <a:pPr marL="624078" indent="-514350" algn="just">
              <a:buFont typeface="+mj-lt"/>
              <a:buAutoNum type="arabicPeriod"/>
            </a:pPr>
            <a:r>
              <a:rPr lang="en-US" dirty="0" smtClean="0">
                <a:latin typeface="Times New Roman" pitchFamily="18" charset="0"/>
                <a:cs typeface="Times New Roman" pitchFamily="18" charset="0"/>
              </a:rPr>
              <a:t>Head raising exercises</a:t>
            </a:r>
          </a:p>
          <a:p>
            <a:pPr marL="624078" indent="-514350" algn="just">
              <a:buFont typeface="+mj-lt"/>
              <a:buAutoNum type="arabicPeriod"/>
            </a:pPr>
            <a:r>
              <a:rPr lang="en-US" dirty="0" smtClean="0">
                <a:latin typeface="Times New Roman" pitchFamily="18" charset="0"/>
                <a:cs typeface="Times New Roman" pitchFamily="18" charset="0"/>
              </a:rPr>
              <a:t>Straight leg raising exercises</a:t>
            </a:r>
          </a:p>
          <a:p>
            <a:pPr marL="624078" indent="-514350" algn="just">
              <a:buFont typeface="+mj-lt"/>
              <a:buAutoNum type="arabicPeriod"/>
            </a:pPr>
            <a:r>
              <a:rPr lang="en-US" dirty="0" smtClean="0">
                <a:latin typeface="Times New Roman" pitchFamily="18" charset="0"/>
                <a:cs typeface="Times New Roman" pitchFamily="18" charset="0"/>
              </a:rPr>
              <a:t>Knees to chest exercises</a:t>
            </a:r>
          </a:p>
          <a:p>
            <a:pPr marL="624078" indent="-514350" algn="just">
              <a:buFont typeface="+mj-lt"/>
              <a:buAutoNum type="arabicPeriod"/>
            </a:pPr>
            <a:r>
              <a:rPr lang="en-US" dirty="0" smtClean="0">
                <a:latin typeface="Times New Roman" pitchFamily="18" charset="0"/>
                <a:cs typeface="Times New Roman" pitchFamily="18" charset="0"/>
              </a:rPr>
              <a:t>Abdominal flexion to toe touch</a:t>
            </a:r>
          </a:p>
          <a:p>
            <a:pPr marL="624078" indent="-514350" algn="just">
              <a:buFont typeface="+mj-lt"/>
              <a:buAutoNum type="arabicPeriod"/>
            </a:pPr>
            <a:r>
              <a:rPr lang="en-US" dirty="0" smtClean="0">
                <a:latin typeface="Times New Roman" pitchFamily="18" charset="0"/>
                <a:cs typeface="Times New Roman" pitchFamily="18" charset="0"/>
              </a:rPr>
              <a:t>Rotational exercises</a:t>
            </a:r>
          </a:p>
          <a:p>
            <a:endParaRPr lang="en-IN"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 xmlns:a14="http://schemas.microsoft.com/office/drawing/2010/main" val="0"/>
              </a:ext>
            </a:extLst>
          </a:blip>
          <a:srcRect t="3692"/>
          <a:stretch>
            <a:fillRect/>
          </a:stretch>
        </p:blipFill>
        <p:spPr>
          <a:xfrm>
            <a:off x="0" y="0"/>
            <a:ext cx="9144000" cy="6597352"/>
          </a:xfrm>
        </p:spPr>
      </p:pic>
    </p:spTree>
    <p:extLst>
      <p:ext uri="{BB962C8B-B14F-4D97-AF65-F5344CB8AC3E}">
        <p14:creationId xmlns="" xmlns:p14="http://schemas.microsoft.com/office/powerpoint/2010/main" val="340651279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 xmlns:a14="http://schemas.microsoft.com/office/drawing/2010/main" val="0"/>
              </a:ext>
            </a:extLst>
          </a:blip>
          <a:stretch>
            <a:fillRect/>
          </a:stretch>
        </p:blipFill>
        <p:spPr>
          <a:xfrm>
            <a:off x="0" y="685800"/>
            <a:ext cx="6400800" cy="5334000"/>
          </a:xfrm>
        </p:spPr>
      </p:pic>
    </p:spTree>
    <p:extLst>
      <p:ext uri="{BB962C8B-B14F-4D97-AF65-F5344CB8AC3E}">
        <p14:creationId xmlns="" xmlns:p14="http://schemas.microsoft.com/office/powerpoint/2010/main" val="148219310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Exercises of trunk hip and thigh muscles</a:t>
            </a:r>
            <a:endParaRPr lang="en-IN" dirty="0">
              <a:latin typeface="Times New Roman" pitchFamily="18" charset="0"/>
              <a:cs typeface="Times New Roman" pitchFamily="18" charset="0"/>
            </a:endParaRPr>
          </a:p>
        </p:txBody>
      </p:sp>
      <p:sp>
        <p:nvSpPr>
          <p:cNvPr id="2" name="Content Placeholder 1"/>
          <p:cNvSpPr>
            <a:spLocks noGrp="1"/>
          </p:cNvSpPr>
          <p:nvPr>
            <p:ph idx="1"/>
          </p:nvPr>
        </p:nvSpPr>
        <p:spPr>
          <a:xfrm>
            <a:off x="457200" y="2209800"/>
            <a:ext cx="8229600" cy="3797491"/>
          </a:xfrm>
        </p:spPr>
        <p:txBody>
          <a:bodyPr/>
          <a:lstStyle/>
          <a:p>
            <a:pPr marL="624078" indent="-514350">
              <a:buFont typeface="+mj-lt"/>
              <a:buAutoNum type="arabicParenR"/>
            </a:pPr>
            <a:r>
              <a:rPr lang="en-US" dirty="0" smtClean="0">
                <a:latin typeface="Times New Roman" pitchFamily="18" charset="0"/>
                <a:cs typeface="Times New Roman" pitchFamily="18" charset="0"/>
              </a:rPr>
              <a:t>Hip extension</a:t>
            </a:r>
          </a:p>
          <a:p>
            <a:pPr marL="624078" indent="-514350">
              <a:buFont typeface="+mj-lt"/>
              <a:buAutoNum type="arabicParenR"/>
            </a:pPr>
            <a:r>
              <a:rPr lang="en-US" dirty="0" smtClean="0">
                <a:latin typeface="Times New Roman" pitchFamily="18" charset="0"/>
                <a:cs typeface="Times New Roman" pitchFamily="18" charset="0"/>
              </a:rPr>
              <a:t>Trunk flexion</a:t>
            </a:r>
          </a:p>
          <a:p>
            <a:pPr marL="624078" indent="-514350">
              <a:buFont typeface="+mj-lt"/>
              <a:buAutoNum type="arabicParenR"/>
            </a:pPr>
            <a:r>
              <a:rPr lang="en-US" dirty="0" smtClean="0">
                <a:latin typeface="Times New Roman" pitchFamily="18" charset="0"/>
                <a:cs typeface="Times New Roman" pitchFamily="18" charset="0"/>
              </a:rPr>
              <a:t>Quadriceps exercises</a:t>
            </a:r>
          </a:p>
          <a:p>
            <a:pPr marL="624078" indent="-514350">
              <a:buFont typeface="+mj-lt"/>
              <a:buAutoNum type="arabicParenR"/>
            </a:pPr>
            <a:r>
              <a:rPr lang="en-US" dirty="0" smtClean="0">
                <a:latin typeface="Times New Roman" pitchFamily="18" charset="0"/>
                <a:cs typeface="Times New Roman" pitchFamily="18" charset="0"/>
              </a:rPr>
              <a:t>Hamstring stretch exercises</a:t>
            </a:r>
          </a:p>
          <a:p>
            <a:pPr marL="624078" indent="-514350">
              <a:buFont typeface="+mj-lt"/>
              <a:buAutoNum type="arabicParenR"/>
            </a:pPr>
            <a:r>
              <a:rPr lang="en-US" dirty="0" smtClean="0">
                <a:latin typeface="Times New Roman" pitchFamily="18" charset="0"/>
                <a:cs typeface="Times New Roman" pitchFamily="18" charset="0"/>
              </a:rPr>
              <a:t>Back extensor muscles exercises</a:t>
            </a:r>
            <a:endParaRPr lang="en-IN" dirty="0">
              <a:latin typeface="Times New Roman" pitchFamily="18" charset="0"/>
              <a:cs typeface="Times New Roman" pitchFamily="18" charset="0"/>
            </a:endParaRPr>
          </a:p>
        </p:txBody>
      </p:sp>
    </p:spTree>
    <p:extLst>
      <p:ext uri="{BB962C8B-B14F-4D97-AF65-F5344CB8AC3E}">
        <p14:creationId xmlns="" xmlns:p14="http://schemas.microsoft.com/office/powerpoint/2010/main" val="13185853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Normal posture of spine</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92500" lnSpcReduction="10000"/>
          </a:bodyPr>
          <a:lstStyle/>
          <a:p>
            <a:pPr algn="just"/>
            <a:r>
              <a:rPr lang="en-US" dirty="0" smtClean="0">
                <a:latin typeface="Times New Roman" pitchFamily="18" charset="0"/>
                <a:cs typeface="Times New Roman" pitchFamily="18" charset="0"/>
              </a:rPr>
              <a:t>Moderate </a:t>
            </a:r>
            <a:r>
              <a:rPr lang="en-US" dirty="0" err="1" smtClean="0">
                <a:latin typeface="Times New Roman" pitchFamily="18" charset="0"/>
                <a:cs typeface="Times New Roman" pitchFamily="18" charset="0"/>
              </a:rPr>
              <a:t>lordosis</a:t>
            </a:r>
            <a:r>
              <a:rPr lang="en-US" dirty="0" smtClean="0">
                <a:latin typeface="Times New Roman" pitchFamily="18" charset="0"/>
                <a:cs typeface="Times New Roman" pitchFamily="18" charset="0"/>
              </a:rPr>
              <a:t> of cervical and lumber spine.</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Kyphosis</a:t>
            </a:r>
            <a:r>
              <a:rPr lang="en-US" dirty="0" smtClean="0">
                <a:latin typeface="Times New Roman" pitchFamily="18" charset="0"/>
                <a:cs typeface="Times New Roman" pitchFamily="18" charset="0"/>
              </a:rPr>
              <a:t> of the </a:t>
            </a:r>
            <a:r>
              <a:rPr lang="en-US" dirty="0" err="1" smtClean="0">
                <a:latin typeface="Times New Roman" pitchFamily="18" charset="0"/>
                <a:cs typeface="Times New Roman" pitchFamily="18" charset="0"/>
              </a:rPr>
              <a:t>thorasic</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sacrococcygeal</a:t>
            </a:r>
            <a:r>
              <a:rPr lang="en-US" dirty="0" smtClean="0">
                <a:latin typeface="Times New Roman" pitchFamily="18" charset="0"/>
                <a:cs typeface="Times New Roman" pitchFamily="18" charset="0"/>
              </a:rPr>
              <a:t> section.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Forward pelvic inclination of 30 degree.</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Neutral rotation </a:t>
            </a:r>
            <a:r>
              <a:rPr lang="en-US" dirty="0" err="1" smtClean="0">
                <a:latin typeface="Times New Roman" pitchFamily="18" charset="0"/>
                <a:cs typeface="Times New Roman" pitchFamily="18" charset="0"/>
              </a:rPr>
              <a:t>og</a:t>
            </a:r>
            <a:r>
              <a:rPr lang="en-US" dirty="0" smtClean="0">
                <a:latin typeface="Times New Roman" pitchFamily="18" charset="0"/>
                <a:cs typeface="Times New Roman" pitchFamily="18" charset="0"/>
              </a:rPr>
              <a:t> femur.</a:t>
            </a:r>
          </a:p>
          <a:p>
            <a:endParaRPr lang="en-US" dirty="0" smtClean="0"/>
          </a:p>
          <a:p>
            <a:endParaRPr lang="en-US" dirty="0"/>
          </a:p>
        </p:txBody>
      </p:sp>
      <p:pic>
        <p:nvPicPr>
          <p:cNvPr id="2050" name="Picture 2" descr="C:\Documents and Settings\dnivra\Desktop\05-4_Overall_Spine (1).jpg"/>
          <p:cNvPicPr>
            <a:picLocks noGrp="1" noChangeAspect="1" noChangeArrowheads="1"/>
          </p:cNvPicPr>
          <p:nvPr>
            <p:ph sz="half" idx="2"/>
          </p:nvPr>
        </p:nvPicPr>
        <p:blipFill>
          <a:blip r:embed="rId2"/>
          <a:srcRect/>
          <a:stretch>
            <a:fillRect/>
          </a:stretch>
        </p:blipFill>
        <p:spPr bwMode="auto">
          <a:xfrm>
            <a:off x="4782651" y="1219200"/>
            <a:ext cx="4056549" cy="5181600"/>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Times New Roman" pitchFamily="18" charset="0"/>
                <a:cs typeface="Times New Roman" pitchFamily="18" charset="0"/>
              </a:rPr>
              <a:t>PREVENTION OF BACKACHE</a:t>
            </a:r>
            <a:endParaRPr lang="en-IN"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2910" y="1428736"/>
            <a:ext cx="7643866" cy="4857784"/>
          </a:xfrm>
          <a:prstGeom prst="rect">
            <a:avLst/>
          </a:prstGeom>
        </p:spPr>
      </p:pic>
    </p:spTree>
    <p:extLst>
      <p:ext uri="{BB962C8B-B14F-4D97-AF65-F5344CB8AC3E}">
        <p14:creationId xmlns="" xmlns:p14="http://schemas.microsoft.com/office/powerpoint/2010/main" val="360052141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28800" y="685800"/>
            <a:ext cx="5562600" cy="5486400"/>
          </a:xfrm>
          <a:prstGeom prst="rect">
            <a:avLst/>
          </a:prstGeom>
        </p:spPr>
      </p:pic>
    </p:spTree>
    <p:extLst>
      <p:ext uri="{BB962C8B-B14F-4D97-AF65-F5344CB8AC3E}">
        <p14:creationId xmlns="" xmlns:p14="http://schemas.microsoft.com/office/powerpoint/2010/main" val="348272582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Surgery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err="1" smtClean="0">
                <a:latin typeface="Times New Roman" pitchFamily="18" charset="0"/>
                <a:cs typeface="Times New Roman" pitchFamily="18" charset="0"/>
              </a:rPr>
              <a:t>Laminectomy</a:t>
            </a:r>
            <a:r>
              <a:rPr lang="en-US" dirty="0" smtClean="0">
                <a:latin typeface="Times New Roman" pitchFamily="18" charset="0"/>
                <a:cs typeface="Times New Roman" pitchFamily="18" charset="0"/>
              </a:rPr>
              <a:t> and disc excision</a:t>
            </a:r>
          </a:p>
          <a:p>
            <a:pPr>
              <a:buNone/>
            </a:pP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Hemileminectomy</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Fenestration surgery</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Microscopic and Endoscopic lumbar </a:t>
            </a:r>
            <a:r>
              <a:rPr lang="en-US" dirty="0" err="1" smtClean="0">
                <a:latin typeface="Times New Roman" pitchFamily="18" charset="0"/>
                <a:cs typeface="Times New Roman" pitchFamily="18" charset="0"/>
              </a:rPr>
              <a:t>discectomy</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Newer procedures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MISS (Minimally invasive spinal surgery)</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Laser </a:t>
            </a:r>
            <a:r>
              <a:rPr lang="en-US" dirty="0" err="1" smtClean="0">
                <a:latin typeface="Times New Roman" pitchFamily="18" charset="0"/>
                <a:cs typeface="Times New Roman" pitchFamily="18" charset="0"/>
              </a:rPr>
              <a:t>diskectomy</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Percutaneous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diskectomy</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Total disc replacement</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solidFill>
                <a:latin typeface="Times New Roman" pitchFamily="18" charset="0"/>
                <a:cs typeface="Times New Roman" pitchFamily="18" charset="0"/>
              </a:rPr>
              <a:t>THANK YOU</a:t>
            </a:r>
            <a:endParaRPr lang="en-IN"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IN"/>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latin typeface="Times New Roman" pitchFamily="18" charset="0"/>
                <a:cs typeface="Times New Roman" pitchFamily="18" charset="0"/>
              </a:rPr>
              <a:t>MCQ</a:t>
            </a:r>
            <a:endParaRPr lang="en-US" sz="66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MCQ-1</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The most common cause of LBP is-</a:t>
            </a:r>
          </a:p>
          <a:p>
            <a:pPr>
              <a:buNone/>
            </a:pPr>
            <a:endParaRPr lang="en-US" dirty="0" smtClean="0">
              <a:latin typeface="Times New Roman" pitchFamily="18" charset="0"/>
              <a:cs typeface="Times New Roman" pitchFamily="18" charset="0"/>
            </a:endParaRPr>
          </a:p>
          <a:p>
            <a:pPr marL="514350" indent="-514350">
              <a:lnSpc>
                <a:spcPct val="150000"/>
              </a:lnSpc>
              <a:buFont typeface="+mj-lt"/>
              <a:buAutoNum type="alphaUcPeriod"/>
            </a:pPr>
            <a:r>
              <a:rPr lang="en-US" dirty="0" smtClean="0">
                <a:latin typeface="Times New Roman" pitchFamily="18" charset="0"/>
                <a:cs typeface="Times New Roman" pitchFamily="18" charset="0"/>
              </a:rPr>
              <a:t> Metabolic </a:t>
            </a:r>
          </a:p>
          <a:p>
            <a:pPr marL="514350" indent="-514350">
              <a:lnSpc>
                <a:spcPct val="150000"/>
              </a:lnSpc>
              <a:buFont typeface="+mj-lt"/>
              <a:buAutoNum type="alphaUcPeriod"/>
            </a:pPr>
            <a:r>
              <a:rPr lang="en-US" dirty="0" smtClean="0">
                <a:latin typeface="Times New Roman" pitchFamily="18" charset="0"/>
                <a:cs typeface="Times New Roman" pitchFamily="18" charset="0"/>
              </a:rPr>
              <a:t>Malignancy</a:t>
            </a:r>
          </a:p>
          <a:p>
            <a:pPr marL="514350" indent="-514350">
              <a:lnSpc>
                <a:spcPct val="150000"/>
              </a:lnSpc>
              <a:buFont typeface="+mj-lt"/>
              <a:buAutoNum type="alphaUcPeriod"/>
            </a:pPr>
            <a:r>
              <a:rPr lang="en-US" dirty="0" smtClean="0">
                <a:latin typeface="Times New Roman" pitchFamily="18" charset="0"/>
                <a:cs typeface="Times New Roman" pitchFamily="18" charset="0"/>
              </a:rPr>
              <a:t>Trauma</a:t>
            </a:r>
          </a:p>
          <a:p>
            <a:pPr marL="514350" indent="-514350">
              <a:lnSpc>
                <a:spcPct val="150000"/>
              </a:lnSpc>
              <a:buFont typeface="+mj-lt"/>
              <a:buAutoNum type="alphaUcPeriod"/>
            </a:pPr>
            <a:r>
              <a:rPr lang="en-US" dirty="0" smtClean="0">
                <a:latin typeface="Times New Roman" pitchFamily="18" charset="0"/>
                <a:cs typeface="Times New Roman" pitchFamily="18" charset="0"/>
              </a:rPr>
              <a:t>Lumber disc disease</a:t>
            </a:r>
          </a:p>
          <a:p>
            <a:endParaRPr lang="en-US" dirty="0" smtClean="0">
              <a:latin typeface="Times New Roman" pitchFamily="18" charset="0"/>
              <a:cs typeface="Times New Roman" pitchFamily="18" charset="0"/>
            </a:endParaRPr>
          </a:p>
          <a:p>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MCQ-2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b="1" dirty="0" smtClean="0">
                <a:latin typeface="Times New Roman" pitchFamily="18" charset="0"/>
                <a:cs typeface="Times New Roman" pitchFamily="18" charset="0"/>
              </a:rPr>
              <a:t>Structure not involved in Backache-</a:t>
            </a:r>
          </a:p>
          <a:p>
            <a:pPr>
              <a:buNone/>
            </a:pPr>
            <a:endParaRPr lang="en-US" dirty="0" smtClean="0">
              <a:latin typeface="Times New Roman" pitchFamily="18" charset="0"/>
              <a:cs typeface="Times New Roman" pitchFamily="18" charset="0"/>
            </a:endParaRPr>
          </a:p>
          <a:p>
            <a:pPr marL="514350" indent="-514350">
              <a:lnSpc>
                <a:spcPct val="150000"/>
              </a:lnSpc>
              <a:buFont typeface="+mj-lt"/>
              <a:buAutoNum type="alphaUcPeriod"/>
            </a:pPr>
            <a:r>
              <a:rPr lang="en-US" dirty="0" err="1" smtClean="0">
                <a:latin typeface="Times New Roman" pitchFamily="18" charset="0"/>
                <a:cs typeface="Times New Roman" pitchFamily="18" charset="0"/>
              </a:rPr>
              <a:t>Intervertebral</a:t>
            </a:r>
            <a:r>
              <a:rPr lang="en-US" dirty="0" smtClean="0">
                <a:latin typeface="Times New Roman" pitchFamily="18" charset="0"/>
                <a:cs typeface="Times New Roman" pitchFamily="18" charset="0"/>
              </a:rPr>
              <a:t> disc</a:t>
            </a:r>
          </a:p>
          <a:p>
            <a:pPr marL="514350" indent="-514350" algn="just">
              <a:lnSpc>
                <a:spcPct val="150000"/>
              </a:lnSpc>
              <a:buFont typeface="+mj-lt"/>
              <a:buAutoNum type="alphaUcPeriod"/>
            </a:pPr>
            <a:r>
              <a:rPr lang="en-US" dirty="0" smtClean="0">
                <a:latin typeface="Times New Roman" pitchFamily="18" charset="0"/>
                <a:cs typeface="Times New Roman" pitchFamily="18" charset="0"/>
              </a:rPr>
              <a:t>Posterior </a:t>
            </a:r>
            <a:r>
              <a:rPr lang="en-US" dirty="0" err="1" smtClean="0">
                <a:latin typeface="Times New Roman" pitchFamily="18" charset="0"/>
                <a:cs typeface="Times New Roman" pitchFamily="18" charset="0"/>
              </a:rPr>
              <a:t>intervertebral</a:t>
            </a:r>
            <a:r>
              <a:rPr lang="en-US" dirty="0" smtClean="0">
                <a:latin typeface="Times New Roman" pitchFamily="18" charset="0"/>
                <a:cs typeface="Times New Roman" pitchFamily="18" charset="0"/>
              </a:rPr>
              <a:t> joint</a:t>
            </a:r>
          </a:p>
          <a:p>
            <a:pPr marL="514350" indent="-514350" algn="just">
              <a:lnSpc>
                <a:spcPct val="150000"/>
              </a:lnSpc>
              <a:buFont typeface="+mj-lt"/>
              <a:buAutoNum type="alphaUcPeriod"/>
            </a:pPr>
            <a:r>
              <a:rPr lang="en-US" dirty="0" smtClean="0">
                <a:latin typeface="Times New Roman" pitchFamily="18" charset="0"/>
                <a:cs typeface="Times New Roman" pitchFamily="18" charset="0"/>
              </a:rPr>
              <a:t>Anterior longitudinal ligament</a:t>
            </a:r>
          </a:p>
          <a:p>
            <a:pPr marL="514350" indent="-514350" algn="just">
              <a:lnSpc>
                <a:spcPct val="150000"/>
              </a:lnSpc>
              <a:buFont typeface="+mj-lt"/>
              <a:buAutoNum type="alphaUcPeriod"/>
            </a:pPr>
            <a:r>
              <a:rPr lang="en-US" dirty="0" smtClean="0">
                <a:latin typeface="Times New Roman" pitchFamily="18" charset="0"/>
                <a:cs typeface="Times New Roman" pitchFamily="18" charset="0"/>
              </a:rPr>
              <a:t>Posterior longitudinal ligament</a:t>
            </a:r>
          </a:p>
          <a:p>
            <a:pPr marL="514350" indent="-514350">
              <a:buNone/>
            </a:pP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MCQ-3</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b="1" dirty="0" smtClean="0">
                <a:latin typeface="Times New Roman" pitchFamily="18" charset="0"/>
                <a:cs typeface="Times New Roman" pitchFamily="18" charset="0"/>
              </a:rPr>
              <a:t>A back pain initiated on walking or standing and relieved by rest is a feature of-</a:t>
            </a:r>
          </a:p>
          <a:p>
            <a:pPr algn="just">
              <a:buNone/>
            </a:pPr>
            <a:endParaRPr lang="en-US" dirty="0" smtClean="0">
              <a:latin typeface="Times New Roman" pitchFamily="18" charset="0"/>
              <a:cs typeface="Times New Roman" pitchFamily="18" charset="0"/>
            </a:endParaRPr>
          </a:p>
          <a:p>
            <a:pPr marL="514350" indent="-514350" algn="just">
              <a:lnSpc>
                <a:spcPct val="160000"/>
              </a:lnSpc>
              <a:buFont typeface="+mj-lt"/>
              <a:buAutoNum type="alphaUcPeriod"/>
            </a:pPr>
            <a:r>
              <a:rPr lang="en-US" dirty="0" smtClean="0">
                <a:latin typeface="Times New Roman" pitchFamily="18" charset="0"/>
                <a:cs typeface="Times New Roman" pitchFamily="18" charset="0"/>
              </a:rPr>
              <a:t> Spinal </a:t>
            </a:r>
            <a:r>
              <a:rPr lang="en-US" dirty="0" err="1" smtClean="0">
                <a:latin typeface="Times New Roman" pitchFamily="18" charset="0"/>
                <a:cs typeface="Times New Roman" pitchFamily="18" charset="0"/>
              </a:rPr>
              <a:t>stenosis</a:t>
            </a:r>
            <a:endParaRPr lang="en-US" dirty="0" smtClean="0">
              <a:latin typeface="Times New Roman" pitchFamily="18" charset="0"/>
              <a:cs typeface="Times New Roman" pitchFamily="18" charset="0"/>
            </a:endParaRPr>
          </a:p>
          <a:p>
            <a:pPr marL="514350" indent="-514350" algn="just">
              <a:lnSpc>
                <a:spcPct val="160000"/>
              </a:lnSpc>
              <a:buFont typeface="+mj-lt"/>
              <a:buAutoNum type="alphaUcPeriod"/>
            </a:pPr>
            <a:r>
              <a:rPr lang="en-US" dirty="0" smtClean="0">
                <a:latin typeface="Times New Roman" pitchFamily="18" charset="0"/>
                <a:cs typeface="Times New Roman" pitchFamily="18" charset="0"/>
              </a:rPr>
              <a:t>Osteoporosis/</a:t>
            </a:r>
            <a:r>
              <a:rPr lang="en-US" dirty="0" err="1" smtClean="0">
                <a:latin typeface="Times New Roman" pitchFamily="18" charset="0"/>
                <a:cs typeface="Times New Roman" pitchFamily="18" charset="0"/>
              </a:rPr>
              <a:t>osteomalacia</a:t>
            </a:r>
            <a:endParaRPr lang="en-US" dirty="0" smtClean="0">
              <a:latin typeface="Times New Roman" pitchFamily="18" charset="0"/>
              <a:cs typeface="Times New Roman" pitchFamily="18" charset="0"/>
            </a:endParaRPr>
          </a:p>
          <a:p>
            <a:pPr marL="514350" indent="-514350" algn="just">
              <a:lnSpc>
                <a:spcPct val="160000"/>
              </a:lnSpc>
              <a:buFont typeface="+mj-lt"/>
              <a:buAutoNum type="alphaUcPeriod"/>
            </a:pPr>
            <a:r>
              <a:rPr lang="en-US" dirty="0" err="1" smtClean="0">
                <a:latin typeface="Times New Roman" pitchFamily="18" charset="0"/>
                <a:cs typeface="Times New Roman" pitchFamily="18" charset="0"/>
              </a:rPr>
              <a:t>Ankylosing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spondylitis</a:t>
            </a:r>
            <a:endParaRPr lang="en-US" dirty="0" smtClean="0">
              <a:latin typeface="Times New Roman" pitchFamily="18" charset="0"/>
              <a:cs typeface="Times New Roman" pitchFamily="18" charset="0"/>
            </a:endParaRPr>
          </a:p>
          <a:p>
            <a:pPr marL="514350" indent="-514350" algn="just">
              <a:lnSpc>
                <a:spcPct val="160000"/>
              </a:lnSpc>
              <a:buFont typeface="+mj-lt"/>
              <a:buAutoNum type="alphaUcPeriod"/>
            </a:pPr>
            <a:r>
              <a:rPr lang="en-US" dirty="0" smtClean="0">
                <a:latin typeface="Times New Roman" pitchFamily="18" charset="0"/>
                <a:cs typeface="Times New Roman" pitchFamily="18" charset="0"/>
              </a:rPr>
              <a:t>Tuberculosis</a:t>
            </a:r>
          </a:p>
          <a:p>
            <a:pPr algn="just"/>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p>
          <a:p>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MCQ-4</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b="1" dirty="0" smtClean="0">
                <a:latin typeface="Times New Roman" pitchFamily="18" charset="0"/>
                <a:cs typeface="Times New Roman" pitchFamily="18" charset="0"/>
              </a:rPr>
              <a:t>The straight leg raise test is positive-</a:t>
            </a:r>
          </a:p>
          <a:p>
            <a:endParaRPr lang="en-US" b="1" dirty="0" smtClean="0">
              <a:latin typeface="Times New Roman" pitchFamily="18" charset="0"/>
              <a:cs typeface="Times New Roman" pitchFamily="18" charset="0"/>
            </a:endParaRPr>
          </a:p>
          <a:p>
            <a:pPr marL="514350" indent="-514350">
              <a:buFont typeface="+mj-lt"/>
              <a:buAutoNum type="alphaUcPeriod"/>
            </a:pPr>
            <a:r>
              <a:rPr lang="en-US" dirty="0" smtClean="0">
                <a:latin typeface="Times New Roman" pitchFamily="18" charset="0"/>
                <a:cs typeface="Times New Roman" pitchFamily="18" charset="0"/>
              </a:rPr>
              <a:t>Between 30° and 70° passive </a:t>
            </a:r>
            <a:r>
              <a:rPr lang="en-US" dirty="0" err="1" smtClean="0">
                <a:latin typeface="Times New Roman" pitchFamily="18" charset="0"/>
                <a:cs typeface="Times New Roman" pitchFamily="18" charset="0"/>
              </a:rPr>
              <a:t>extention</a:t>
            </a:r>
            <a:r>
              <a:rPr lang="en-US" dirty="0" smtClean="0">
                <a:latin typeface="Times New Roman" pitchFamily="18" charset="0"/>
                <a:cs typeface="Times New Roman" pitchFamily="18" charset="0"/>
              </a:rPr>
              <a:t> of the straight leg.</a:t>
            </a:r>
          </a:p>
          <a:p>
            <a:pPr marL="514350" indent="-514350">
              <a:buFont typeface="+mj-lt"/>
              <a:buAutoNum type="alphaUcPeriod"/>
            </a:pPr>
            <a:endParaRPr lang="en-US" dirty="0" smtClean="0"/>
          </a:p>
          <a:p>
            <a:pPr marL="514350" indent="-514350">
              <a:buFont typeface="+mj-lt"/>
              <a:buAutoNum type="alphaUcPeriod"/>
            </a:pPr>
            <a:r>
              <a:rPr lang="en-US" dirty="0" smtClean="0">
                <a:latin typeface="Times New Roman" pitchFamily="18" charset="0"/>
                <a:cs typeface="Times New Roman" pitchFamily="18" charset="0"/>
              </a:rPr>
              <a:t>Between 30° and 70° passive flexion of the straight leg.</a:t>
            </a:r>
          </a:p>
          <a:p>
            <a:pPr marL="514350" indent="-514350">
              <a:buFont typeface="+mj-lt"/>
              <a:buAutoNum type="alphaUcPeriod"/>
            </a:pPr>
            <a:endParaRPr lang="en-US" dirty="0" smtClean="0"/>
          </a:p>
          <a:p>
            <a:pPr marL="514350" indent="-514350">
              <a:buFont typeface="+mj-lt"/>
              <a:buAutoNum type="alphaUcPeriod"/>
            </a:pPr>
            <a:r>
              <a:rPr lang="en-US" dirty="0" smtClean="0">
                <a:latin typeface="Times New Roman" pitchFamily="18" charset="0"/>
                <a:cs typeface="Times New Roman" pitchFamily="18" charset="0"/>
              </a:rPr>
              <a:t>Between 30° and 70° active flexion of the straight leg.</a:t>
            </a:r>
          </a:p>
          <a:p>
            <a:pPr marL="514350" indent="-514350">
              <a:buFont typeface="+mj-lt"/>
              <a:buAutoNum type="alphaUcPeriod"/>
            </a:pPr>
            <a:endParaRPr lang="en-US" dirty="0" smtClean="0"/>
          </a:p>
          <a:p>
            <a:pPr marL="514350" indent="-514350">
              <a:buFont typeface="+mj-lt"/>
              <a:buAutoNum type="alphaUcPeriod"/>
            </a:pPr>
            <a:r>
              <a:rPr lang="en-US" dirty="0" smtClean="0">
                <a:latin typeface="Times New Roman" pitchFamily="18" charset="0"/>
                <a:cs typeface="Times New Roman" pitchFamily="18" charset="0"/>
              </a:rPr>
              <a:t>Between 30° and 70° active </a:t>
            </a:r>
            <a:r>
              <a:rPr lang="en-US" dirty="0" err="1" smtClean="0">
                <a:latin typeface="Times New Roman" pitchFamily="18" charset="0"/>
                <a:cs typeface="Times New Roman" pitchFamily="18" charset="0"/>
              </a:rPr>
              <a:t>extention</a:t>
            </a:r>
            <a:r>
              <a:rPr lang="en-US" dirty="0" smtClean="0">
                <a:latin typeface="Times New Roman" pitchFamily="18" charset="0"/>
                <a:cs typeface="Times New Roman" pitchFamily="18" charset="0"/>
              </a:rPr>
              <a:t> of the straight leg.</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Pathophysiology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algn="just"/>
            <a:r>
              <a:rPr lang="en-US" dirty="0" smtClean="0">
                <a:latin typeface="Times New Roman" pitchFamily="18" charset="0"/>
                <a:cs typeface="Times New Roman" pitchFamily="18" charset="0"/>
              </a:rPr>
              <a:t>Physiologic curves give the spine its “S” shape.</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due to our posture this “S” curve fails to maintain, muscles attach to spine starts to </a:t>
            </a:r>
            <a:r>
              <a:rPr lang="en-US" dirty="0" err="1" smtClean="0">
                <a:latin typeface="Times New Roman" pitchFamily="18" charset="0"/>
                <a:cs typeface="Times New Roman" pitchFamily="18" charset="0"/>
              </a:rPr>
              <a:t>ratain</a:t>
            </a:r>
            <a:r>
              <a:rPr lang="en-US" dirty="0" smtClean="0">
                <a:latin typeface="Times New Roman" pitchFamily="18" charset="0"/>
                <a:cs typeface="Times New Roman" pitchFamily="18" charset="0"/>
              </a:rPr>
              <a:t> posture by contraction.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Repeated contraction of muscle causes fatigue and strain in ligaments and posterior articulating faces and pain starts over back.</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MCQ-5</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Lumber disc </a:t>
            </a:r>
            <a:r>
              <a:rPr lang="en-US" b="1" dirty="0" err="1" smtClean="0">
                <a:latin typeface="Times New Roman" pitchFamily="18" charset="0"/>
                <a:cs typeface="Times New Roman" pitchFamily="18" charset="0"/>
              </a:rPr>
              <a:t>prolapse</a:t>
            </a:r>
            <a:r>
              <a:rPr lang="en-US" b="1" dirty="0" smtClean="0">
                <a:latin typeface="Times New Roman" pitchFamily="18" charset="0"/>
                <a:cs typeface="Times New Roman" pitchFamily="18" charset="0"/>
              </a:rPr>
              <a:t> most commonly occurs in-</a:t>
            </a:r>
          </a:p>
          <a:p>
            <a:pPr>
              <a:buNone/>
            </a:pPr>
            <a:endParaRPr lang="en-US" b="1" dirty="0" smtClean="0">
              <a:latin typeface="Times New Roman" pitchFamily="18" charset="0"/>
              <a:cs typeface="Times New Roman" pitchFamily="18" charset="0"/>
            </a:endParaRPr>
          </a:p>
          <a:p>
            <a:pPr marL="514350" indent="-514350">
              <a:buFont typeface="+mj-lt"/>
              <a:buAutoNum type="alphaUcPeriod"/>
            </a:pPr>
            <a:r>
              <a:rPr lang="en-US"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3-4</a:t>
            </a:r>
            <a:r>
              <a:rPr lang="en-US" dirty="0" smtClean="0">
                <a:latin typeface="Times New Roman" pitchFamily="18" charset="0"/>
                <a:cs typeface="Times New Roman" pitchFamily="18" charset="0"/>
              </a:rPr>
              <a:t> vertebral level</a:t>
            </a:r>
          </a:p>
          <a:p>
            <a:pPr marL="514350" indent="-514350">
              <a:buFont typeface="+mj-lt"/>
              <a:buAutoNum type="alphaUcPeriod"/>
            </a:pPr>
            <a:endParaRPr lang="en-US" dirty="0" smtClean="0">
              <a:latin typeface="Times New Roman" pitchFamily="18" charset="0"/>
              <a:cs typeface="Times New Roman" pitchFamily="18" charset="0"/>
            </a:endParaRPr>
          </a:p>
          <a:p>
            <a:pPr marL="514350" indent="-514350">
              <a:buFont typeface="+mj-lt"/>
              <a:buAutoNum type="alphaUcPeriod"/>
            </a:pPr>
            <a:r>
              <a:rPr lang="en-US" dirty="0" smtClean="0">
                <a:latin typeface="Times New Roman" pitchFamily="18" charset="0"/>
                <a:cs typeface="Times New Roman" pitchFamily="18" charset="0"/>
              </a:rPr>
              <a:t> L</a:t>
            </a:r>
            <a:r>
              <a:rPr lang="en-US" sz="2400" dirty="0" smtClean="0">
                <a:latin typeface="Times New Roman" pitchFamily="18" charset="0"/>
                <a:cs typeface="Times New Roman" pitchFamily="18" charset="0"/>
              </a:rPr>
              <a:t>4-5</a:t>
            </a:r>
            <a:r>
              <a:rPr lang="en-US" dirty="0" smtClean="0">
                <a:latin typeface="Times New Roman" pitchFamily="18" charset="0"/>
                <a:cs typeface="Times New Roman" pitchFamily="18" charset="0"/>
              </a:rPr>
              <a:t> vertebral level</a:t>
            </a:r>
          </a:p>
          <a:p>
            <a:pPr marL="514350" indent="-514350">
              <a:buFont typeface="+mj-lt"/>
              <a:buAutoNum type="alphaUcPeriod"/>
            </a:pPr>
            <a:endParaRPr lang="en-US" dirty="0" smtClean="0">
              <a:latin typeface="Times New Roman" pitchFamily="18" charset="0"/>
              <a:cs typeface="Times New Roman" pitchFamily="18" charset="0"/>
            </a:endParaRPr>
          </a:p>
          <a:p>
            <a:pPr marL="457200" indent="-457200">
              <a:buFont typeface="+mj-lt"/>
              <a:buAutoNum type="alphaUcPeriod"/>
            </a:pPr>
            <a:r>
              <a:rPr lang="en-US"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 vertebral level</a:t>
            </a:r>
          </a:p>
          <a:p>
            <a:pPr marL="457200" indent="-457200">
              <a:buFont typeface="+mj-lt"/>
              <a:buAutoNum type="alphaUcPeriod"/>
            </a:pPr>
            <a:endParaRPr lang="en-US" dirty="0" smtClean="0">
              <a:latin typeface="Times New Roman" pitchFamily="18" charset="0"/>
              <a:cs typeface="Times New Roman" pitchFamily="18" charset="0"/>
            </a:endParaRPr>
          </a:p>
          <a:p>
            <a:pPr marL="514350" indent="-514350">
              <a:buFont typeface="+mj-lt"/>
              <a:buAutoNum type="alphaUcPeriod"/>
            </a:pPr>
            <a:r>
              <a:rPr lang="en-US"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vertebral level</a:t>
            </a:r>
          </a:p>
          <a:p>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ANSWERS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1) D</a:t>
            </a:r>
          </a:p>
          <a:p>
            <a:r>
              <a:rPr lang="en-US" dirty="0" smtClean="0">
                <a:latin typeface="Times New Roman" pitchFamily="18" charset="0"/>
                <a:cs typeface="Times New Roman" pitchFamily="18" charset="0"/>
              </a:rPr>
              <a:t>2) C</a:t>
            </a:r>
          </a:p>
          <a:p>
            <a:r>
              <a:rPr lang="en-US" dirty="0" smtClean="0">
                <a:latin typeface="Times New Roman" pitchFamily="18" charset="0"/>
                <a:cs typeface="Times New Roman" pitchFamily="18" charset="0"/>
              </a:rPr>
              <a:t>3) A</a:t>
            </a:r>
          </a:p>
          <a:p>
            <a:r>
              <a:rPr lang="en-US" dirty="0" smtClean="0">
                <a:latin typeface="Times New Roman" pitchFamily="18" charset="0"/>
                <a:cs typeface="Times New Roman" pitchFamily="18" charset="0"/>
              </a:rPr>
              <a:t>4) B</a:t>
            </a:r>
          </a:p>
          <a:p>
            <a:r>
              <a:rPr lang="en-US" dirty="0" smtClean="0">
                <a:latin typeface="Times New Roman" pitchFamily="18" charset="0"/>
                <a:cs typeface="Times New Roman" pitchFamily="18" charset="0"/>
              </a:rPr>
              <a:t>5) B</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Common causes of backache</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algn="just"/>
            <a:r>
              <a:rPr lang="en-US" dirty="0" smtClean="0">
                <a:latin typeface="Times New Roman" pitchFamily="18" charset="0"/>
                <a:cs typeface="Times New Roman" pitchFamily="18" charset="0"/>
              </a:rPr>
              <a:t>Unaccustomed activities</a:t>
            </a:r>
          </a:p>
          <a:p>
            <a:pPr algn="just"/>
            <a:r>
              <a:rPr lang="en-US" dirty="0" smtClean="0">
                <a:latin typeface="Times New Roman" pitchFamily="18" charset="0"/>
                <a:cs typeface="Times New Roman" pitchFamily="18" charset="0"/>
              </a:rPr>
              <a:t>Poor posture</a:t>
            </a:r>
            <a:endParaRPr lang="en-IN"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Occupational backache</a:t>
            </a:r>
            <a:endParaRPr lang="en-IN"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Obesity</a:t>
            </a:r>
            <a:endParaRPr lang="en-IN"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Muscle strain</a:t>
            </a:r>
            <a:endParaRPr lang="en-IN"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Prolapsed lumbar </a:t>
            </a:r>
            <a:r>
              <a:rPr lang="en-US" dirty="0" err="1" smtClean="0">
                <a:latin typeface="Times New Roman" pitchFamily="18" charset="0"/>
                <a:cs typeface="Times New Roman" pitchFamily="18" charset="0"/>
              </a:rPr>
              <a:t>intervertebral</a:t>
            </a:r>
            <a:r>
              <a:rPr lang="en-US" dirty="0" smtClean="0">
                <a:latin typeface="Times New Roman" pitchFamily="18" charset="0"/>
                <a:cs typeface="Times New Roman" pitchFamily="18" charset="0"/>
              </a:rPr>
              <a:t> disc</a:t>
            </a:r>
            <a:endParaRPr lang="en-IN"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facet joint arthritis</a:t>
            </a:r>
            <a:endParaRPr lang="en-IN"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Spinal </a:t>
            </a:r>
            <a:r>
              <a:rPr lang="en-US" dirty="0" err="1" smtClean="0">
                <a:latin typeface="Times New Roman" pitchFamily="18" charset="0"/>
                <a:cs typeface="Times New Roman" pitchFamily="18" charset="0"/>
              </a:rPr>
              <a:t>stenosis</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Osteoporosis/</a:t>
            </a:r>
            <a:r>
              <a:rPr lang="en-US" dirty="0" err="1" smtClean="0">
                <a:latin typeface="Times New Roman" pitchFamily="18" charset="0"/>
                <a:cs typeface="Times New Roman" pitchFamily="18" charset="0"/>
              </a:rPr>
              <a:t>Osteomalacia</a:t>
            </a:r>
            <a:endParaRPr lang="en-US" dirty="0" smtClean="0">
              <a:latin typeface="Times New Roman" pitchFamily="18" charset="0"/>
              <a:cs typeface="Times New Roman" pitchFamily="18" charset="0"/>
            </a:endParaRPr>
          </a:p>
          <a:p>
            <a:pPr lvl="0"/>
            <a:endParaRPr lang="en-IN" dirty="0" smtClean="0">
              <a:latin typeface="Times New Roman" pitchFamily="18" charset="0"/>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Uncommon causes of backache</a:t>
            </a:r>
            <a:endParaRPr lang="en-US" dirty="0"/>
          </a:p>
        </p:txBody>
      </p:sp>
      <p:sp>
        <p:nvSpPr>
          <p:cNvPr id="3" name="Content Placeholder 2"/>
          <p:cNvSpPr>
            <a:spLocks noGrp="1"/>
          </p:cNvSpPr>
          <p:nvPr>
            <p:ph idx="1"/>
          </p:nvPr>
        </p:nvSpPr>
        <p:spPr/>
        <p:txBody>
          <a:bodyPr>
            <a:normAutofit lnSpcReduction="10000"/>
          </a:bodyPr>
          <a:lstStyle/>
          <a:p>
            <a:r>
              <a:rPr lang="en-US" dirty="0" err="1" smtClean="0">
                <a:latin typeface="Times New Roman" pitchFamily="18" charset="0"/>
                <a:cs typeface="Times New Roman" pitchFamily="18" charset="0"/>
              </a:rPr>
              <a:t>Spina</a:t>
            </a:r>
            <a:r>
              <a:rPr lang="en-US" dirty="0" smtClean="0">
                <a:latin typeface="Times New Roman" pitchFamily="18" charset="0"/>
                <a:cs typeface="Times New Roman" pitchFamily="18" charset="0"/>
              </a:rPr>
              <a:t> bifida</a:t>
            </a:r>
          </a:p>
          <a:p>
            <a:r>
              <a:rPr lang="en-US" dirty="0" smtClean="0">
                <a:latin typeface="Times New Roman" pitchFamily="18" charset="0"/>
                <a:cs typeface="Times New Roman" pitchFamily="18" charset="0"/>
              </a:rPr>
              <a:t>Lumber scoliosis</a:t>
            </a:r>
          </a:p>
          <a:p>
            <a:r>
              <a:rPr lang="en-US" dirty="0" smtClean="0">
                <a:latin typeface="Times New Roman" pitchFamily="18" charset="0"/>
                <a:cs typeface="Times New Roman" pitchFamily="18" charset="0"/>
              </a:rPr>
              <a:t>Tuberculosis</a:t>
            </a:r>
          </a:p>
          <a:p>
            <a:r>
              <a:rPr lang="en-US" dirty="0" err="1" smtClean="0">
                <a:latin typeface="Times New Roman" pitchFamily="18" charset="0"/>
                <a:cs typeface="Times New Roman" pitchFamily="18" charset="0"/>
              </a:rPr>
              <a:t>Ankylosing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spondylitis</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Neoplastic</a:t>
            </a:r>
            <a:r>
              <a:rPr lang="en-US" dirty="0" smtClean="0">
                <a:latin typeface="Times New Roman" pitchFamily="18" charset="0"/>
                <a:cs typeface="Times New Roman" pitchFamily="18" charset="0"/>
              </a:rPr>
              <a:t> diseases affecting spine </a:t>
            </a:r>
          </a:p>
          <a:p>
            <a:r>
              <a:rPr lang="en-US" dirty="0" smtClean="0">
                <a:latin typeface="Times New Roman" pitchFamily="18" charset="0"/>
                <a:cs typeface="Times New Roman" pitchFamily="18" charset="0"/>
              </a:rPr>
              <a:t>Pain referred from viscera</a:t>
            </a:r>
          </a:p>
          <a:p>
            <a:r>
              <a:rPr lang="en-US" dirty="0" err="1" smtClean="0">
                <a:latin typeface="Times New Roman" pitchFamily="18" charset="0"/>
                <a:cs typeface="Times New Roman" pitchFamily="18" charset="0"/>
              </a:rPr>
              <a:t>Spondylolysis</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Spondylolisthesis</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Structures Involved in Backache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dirty="0" smtClean="0">
                <a:latin typeface="Times New Roman" pitchFamily="18" charset="0"/>
                <a:cs typeface="Times New Roman" pitchFamily="18" charset="0"/>
              </a:rPr>
              <a:t>Vertebral bodies</a:t>
            </a:r>
          </a:p>
          <a:p>
            <a:pPr algn="just">
              <a:buNone/>
            </a:pPr>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Intervertebral</a:t>
            </a:r>
            <a:r>
              <a:rPr lang="en-US" dirty="0" smtClean="0">
                <a:latin typeface="Times New Roman" pitchFamily="18" charset="0"/>
                <a:cs typeface="Times New Roman" pitchFamily="18" charset="0"/>
              </a:rPr>
              <a:t> disc</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Posterior </a:t>
            </a:r>
            <a:r>
              <a:rPr lang="en-US" dirty="0" err="1" smtClean="0">
                <a:latin typeface="Times New Roman" pitchFamily="18" charset="0"/>
                <a:cs typeface="Times New Roman" pitchFamily="18" charset="0"/>
              </a:rPr>
              <a:t>intervertebral</a:t>
            </a:r>
            <a:r>
              <a:rPr lang="en-US" dirty="0" smtClean="0">
                <a:latin typeface="Times New Roman" pitchFamily="18" charset="0"/>
                <a:cs typeface="Times New Roman" pitchFamily="18" charset="0"/>
              </a:rPr>
              <a:t> joint</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Ligaments and small </a:t>
            </a:r>
            <a:r>
              <a:rPr lang="en-US" dirty="0" err="1" smtClean="0">
                <a:latin typeface="Times New Roman" pitchFamily="18" charset="0"/>
                <a:cs typeface="Times New Roman" pitchFamily="18" charset="0"/>
              </a:rPr>
              <a:t>intervertebral</a:t>
            </a:r>
            <a:r>
              <a:rPr lang="en-US" dirty="0" smtClean="0">
                <a:latin typeface="Times New Roman" pitchFamily="18" charset="0"/>
                <a:cs typeface="Times New Roman" pitchFamily="18" charset="0"/>
              </a:rPr>
              <a:t> muscles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Posterior longitudinal ligament</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Nerves</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TotalTime>
  <Words>2017</Words>
  <Application>Microsoft Office PowerPoint</Application>
  <PresentationFormat>On-screen Show (4:3)</PresentationFormat>
  <Paragraphs>386</Paragraphs>
  <Slides>61</Slides>
  <Notes>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LOW BACK PAIN</vt:lpstr>
      <vt:lpstr>INTRODUCTION</vt:lpstr>
      <vt:lpstr>Slide 3</vt:lpstr>
      <vt:lpstr>Epidemiology</vt:lpstr>
      <vt:lpstr>Normal posture of spine</vt:lpstr>
      <vt:lpstr>Pathophysiology</vt:lpstr>
      <vt:lpstr>Common causes of backache</vt:lpstr>
      <vt:lpstr>Uncommon causes of backache</vt:lpstr>
      <vt:lpstr>Structures Involved in Backache</vt:lpstr>
      <vt:lpstr>Common Pathoanatomical Conditions of the Lumbar Spine</vt:lpstr>
      <vt:lpstr>Disc Herniation – Physiology</vt:lpstr>
      <vt:lpstr>Disc Herniation – Physiology</vt:lpstr>
      <vt:lpstr>Level of disc prolapse and nerve root compression</vt:lpstr>
      <vt:lpstr>Easy way to remember</vt:lpstr>
      <vt:lpstr>Disc Degeneration – Physiology </vt:lpstr>
      <vt:lpstr>FEATURES OF PAIN</vt:lpstr>
      <vt:lpstr>Slide 17</vt:lpstr>
      <vt:lpstr>Slide 18</vt:lpstr>
      <vt:lpstr>RELIEVING OR AGGRAVATING FACTORS </vt:lpstr>
      <vt:lpstr>Slide 20</vt:lpstr>
      <vt:lpstr>Assosiated symptoms</vt:lpstr>
      <vt:lpstr>Slide 22</vt:lpstr>
      <vt:lpstr>Physical examination</vt:lpstr>
      <vt:lpstr>Range of movement </vt:lpstr>
      <vt:lpstr>2) Lying down position </vt:lpstr>
      <vt:lpstr>STRAIGHT LEG RAISE TEST</vt:lpstr>
      <vt:lpstr>Modifications of SLRT</vt:lpstr>
      <vt:lpstr>Lumbrosacral Dermatones </vt:lpstr>
      <vt:lpstr>INVESTIGATIONS</vt:lpstr>
      <vt:lpstr>BLOOD INVESTIGATIONS</vt:lpstr>
      <vt:lpstr>RADIOLOGICAL EXAMINATION</vt:lpstr>
      <vt:lpstr>Abdomen, X-ray, Anteroposterior View </vt:lpstr>
      <vt:lpstr>MRI/CT</vt:lpstr>
      <vt:lpstr>Slide 34</vt:lpstr>
      <vt:lpstr>TREATMENT</vt:lpstr>
      <vt:lpstr>Slide 36</vt:lpstr>
      <vt:lpstr>DRUGS</vt:lpstr>
      <vt:lpstr>             PHYSIOTHERAPY</vt:lpstr>
      <vt:lpstr>HEAT THERAPY</vt:lpstr>
      <vt:lpstr>COLD THERAPY</vt:lpstr>
      <vt:lpstr>MASSAGE</vt:lpstr>
      <vt:lpstr>Pelvic traction</vt:lpstr>
      <vt:lpstr>ADJUVANT METHODS</vt:lpstr>
      <vt:lpstr>EXERCISES OF THE BACK</vt:lpstr>
      <vt:lpstr>GENERAL INSTRUCTIONS</vt:lpstr>
      <vt:lpstr>EXERCISES RECOMMENDED FOR BACK</vt:lpstr>
      <vt:lpstr>Slide 47</vt:lpstr>
      <vt:lpstr>Slide 48</vt:lpstr>
      <vt:lpstr>Exercises of trunk hip and thigh muscles</vt:lpstr>
      <vt:lpstr>PREVENTION OF BACKACHE</vt:lpstr>
      <vt:lpstr>Slide 51</vt:lpstr>
      <vt:lpstr>Surgery</vt:lpstr>
      <vt:lpstr>Newer procedures</vt:lpstr>
      <vt:lpstr>THANK YOU</vt:lpstr>
      <vt:lpstr>MCQ</vt:lpstr>
      <vt:lpstr>MCQ-1</vt:lpstr>
      <vt:lpstr>MCQ-2</vt:lpstr>
      <vt:lpstr>MCQ-3</vt:lpstr>
      <vt:lpstr>MCQ-4</vt:lpstr>
      <vt:lpstr>MCQ-5</vt:lpstr>
      <vt:lpstr>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BACK PAIN</dc:title>
  <dc:creator>Siddharth</dc:creator>
  <cp:lastModifiedBy>Research Cell</cp:lastModifiedBy>
  <cp:revision>153</cp:revision>
  <dcterms:created xsi:type="dcterms:W3CDTF">2006-08-16T00:00:00Z</dcterms:created>
  <dcterms:modified xsi:type="dcterms:W3CDTF">2014-12-31T05:13:04Z</dcterms:modified>
</cp:coreProperties>
</file>