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58" r:id="rId4"/>
    <p:sldId id="289" r:id="rId5"/>
    <p:sldId id="259" r:id="rId6"/>
    <p:sldId id="260" r:id="rId7"/>
    <p:sldId id="261" r:id="rId8"/>
    <p:sldId id="262" r:id="rId9"/>
    <p:sldId id="263" r:id="rId10"/>
    <p:sldId id="264" r:id="rId11"/>
    <p:sldId id="294" r:id="rId12"/>
    <p:sldId id="265" r:id="rId13"/>
    <p:sldId id="266" r:id="rId14"/>
    <p:sldId id="268" r:id="rId15"/>
    <p:sldId id="293" r:id="rId16"/>
    <p:sldId id="270" r:id="rId17"/>
    <p:sldId id="271" r:id="rId18"/>
    <p:sldId id="295" r:id="rId19"/>
    <p:sldId id="296" r:id="rId20"/>
    <p:sldId id="272" r:id="rId21"/>
    <p:sldId id="273" r:id="rId22"/>
    <p:sldId id="274" r:id="rId23"/>
    <p:sldId id="275" r:id="rId24"/>
    <p:sldId id="269" r:id="rId25"/>
    <p:sldId id="280" r:id="rId26"/>
    <p:sldId id="281" r:id="rId27"/>
    <p:sldId id="277" r:id="rId28"/>
    <p:sldId id="278" r:id="rId29"/>
    <p:sldId id="282" r:id="rId30"/>
    <p:sldId id="283" r:id="rId31"/>
    <p:sldId id="284" r:id="rId32"/>
    <p:sldId id="285" r:id="rId33"/>
    <p:sldId id="290" r:id="rId34"/>
    <p:sldId id="292" r:id="rId35"/>
    <p:sldId id="291" r:id="rId36"/>
    <p:sldId id="286" r:id="rId37"/>
    <p:sldId id="297" r:id="rId38"/>
    <p:sldId id="299" r:id="rId39"/>
    <p:sldId id="300" r:id="rId40"/>
    <p:sldId id="301" r:id="rId41"/>
    <p:sldId id="302" r:id="rId42"/>
    <p:sldId id="303" r:id="rId43"/>
    <p:sldId id="304" r:id="rId44"/>
    <p:sldId id="305" r:id="rId45"/>
    <p:sldId id="306" r:id="rId46"/>
    <p:sldId id="320" r:id="rId47"/>
    <p:sldId id="307" r:id="rId48"/>
    <p:sldId id="308" r:id="rId49"/>
    <p:sldId id="309" r:id="rId50"/>
    <p:sldId id="321" r:id="rId51"/>
    <p:sldId id="310" r:id="rId52"/>
    <p:sldId id="313" r:id="rId53"/>
    <p:sldId id="314" r:id="rId54"/>
    <p:sldId id="318" r:id="rId55"/>
    <p:sldId id="315" r:id="rId56"/>
    <p:sldId id="316" r:id="rId57"/>
    <p:sldId id="317" r:id="rId58"/>
    <p:sldId id="322" r:id="rId59"/>
    <p:sldId id="323" r:id="rId60"/>
    <p:sldId id="32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4DFA5-ACFD-430D-9A3A-8DA64789BA41}" type="datetimeFigureOut">
              <a:rPr lang="en-US" smtClean="0"/>
              <a:pPr/>
              <a:t>8/26/2015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692338-8866-41B3-A156-DD68532F326F}"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D3B1A51-ED38-4EC0-9845-ED44FE46573C}" type="slidenum">
              <a:rPr lang="ar-SA" smtClean="0"/>
              <a:pPr/>
              <a:t>25</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458200" cy="1470025"/>
          </a:xfrm>
        </p:spPr>
        <p:txBody>
          <a:bodyPr>
            <a:noAutofit/>
          </a:bodyPr>
          <a:lstStyle/>
          <a:p>
            <a:r>
              <a:rPr lang="en-US" sz="7200" b="1" dirty="0" smtClean="0">
                <a:solidFill>
                  <a:srgbClr val="7030A0"/>
                </a:solidFill>
              </a:rPr>
              <a:t>PHARMACOKINETICS</a:t>
            </a:r>
            <a:endParaRPr lang="en-IN" sz="7200" dirty="0"/>
          </a:p>
        </p:txBody>
      </p:sp>
      <p:sp>
        <p:nvSpPr>
          <p:cNvPr id="3" name="Subtitle 2"/>
          <p:cNvSpPr>
            <a:spLocks noGrp="1"/>
          </p:cNvSpPr>
          <p:nvPr>
            <p:ph type="subTitle" idx="1"/>
          </p:nvPr>
        </p:nvSpPr>
        <p:spPr>
          <a:xfrm>
            <a:off x="1371600" y="3886200"/>
            <a:ext cx="7772400" cy="2971800"/>
          </a:xfrm>
        </p:spPr>
        <p:txBody>
          <a:bodyPr/>
          <a:lstStyle/>
          <a:p>
            <a:endParaRPr lang="en-US" b="1" dirty="0" smtClean="0">
              <a:solidFill>
                <a:schemeClr val="tx1"/>
              </a:solidFill>
            </a:endParaRPr>
          </a:p>
          <a:p>
            <a:endParaRPr lang="en-US" b="1" dirty="0" smtClean="0">
              <a:solidFill>
                <a:schemeClr val="tx1"/>
              </a:solidFill>
            </a:endParaRPr>
          </a:p>
          <a:p>
            <a:endParaRPr lang="en-US" b="1" dirty="0" smtClean="0">
              <a:solidFill>
                <a:schemeClr val="tx1"/>
              </a:solidFill>
            </a:endParaRPr>
          </a:p>
          <a:p>
            <a:r>
              <a:rPr lang="en-US" b="1" dirty="0" smtClean="0">
                <a:solidFill>
                  <a:schemeClr val="tx1"/>
                </a:solidFill>
              </a:rPr>
              <a:t>                                       DR NARENDRA KUMAR</a:t>
            </a:r>
            <a:endParaRPr lang="en-IN" b="1" dirty="0">
              <a:solidFill>
                <a:schemeClr val="tx1"/>
              </a:solidFill>
            </a:endParaRPr>
          </a:p>
        </p:txBody>
      </p:sp>
      <p:pic>
        <p:nvPicPr>
          <p:cNvPr id="47105" name="Picture 1"/>
          <p:cNvPicPr>
            <a:picLocks noChangeAspect="1" noChangeArrowheads="1"/>
          </p:cNvPicPr>
          <p:nvPr/>
        </p:nvPicPr>
        <p:blipFill>
          <a:blip r:embed="rId2"/>
          <a:srcRect/>
          <a:stretch>
            <a:fillRect/>
          </a:stretch>
        </p:blipFill>
        <p:spPr bwMode="auto">
          <a:xfrm>
            <a:off x="533400" y="1981200"/>
            <a:ext cx="76962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p:cNvPicPr>
            <a:picLocks noGrp="1" noChangeAspect="1" noChangeArrowheads="1"/>
          </p:cNvPicPr>
          <p:nvPr>
            <p:ph idx="1"/>
          </p:nvPr>
        </p:nvPicPr>
        <p:blipFill>
          <a:blip r:embed="rId2">
            <a:lum bright="-16000" contrast="2000"/>
          </a:blip>
          <a:srcRect/>
          <a:stretch>
            <a:fillRect/>
          </a:stretch>
        </p:blipFill>
        <p:spPr>
          <a:xfrm>
            <a:off x="0" y="0"/>
            <a:ext cx="9143999" cy="68580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5867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5867400"/>
            <a:ext cx="9144000"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Simple diffusion</a:t>
            </a:r>
            <a:b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endParaRPr lang="en-IN" dirty="0"/>
          </a:p>
        </p:txBody>
      </p:sp>
      <p:sp>
        <p:nvSpPr>
          <p:cNvPr id="3" name="Content Placeholder 2"/>
          <p:cNvSpPr>
            <a:spLocks noGrp="1"/>
          </p:cNvSpPr>
          <p:nvPr>
            <p:ph idx="1"/>
          </p:nvPr>
        </p:nvSpPr>
        <p:spPr/>
        <p:txBody>
          <a:bodyPr>
            <a:normAutofit lnSpcReduction="10000"/>
          </a:bodyPr>
          <a:lstStyle/>
          <a:p>
            <a:pPr>
              <a:lnSpc>
                <a:spcPct val="90000"/>
              </a:lnSpc>
              <a:buNone/>
              <a:defRPr/>
            </a:pPr>
            <a:r>
              <a:rPr lang="en-US" b="1" dirty="0" smtClean="0">
                <a:solidFill>
                  <a:srgbClr val="EC1EDD"/>
                </a:solidFill>
              </a:rPr>
              <a:t>Characters</a:t>
            </a:r>
            <a:endParaRPr lang="en-US" b="1" dirty="0" smtClean="0"/>
          </a:p>
          <a:p>
            <a:pPr lvl="1">
              <a:lnSpc>
                <a:spcPct val="90000"/>
              </a:lnSpc>
              <a:buClr>
                <a:schemeClr val="tx1"/>
              </a:buClr>
              <a:buFont typeface="Wingdings" pitchFamily="2" charset="2"/>
              <a:buChar char="Ø"/>
              <a:defRPr/>
            </a:pPr>
            <a:r>
              <a:rPr lang="en-US" b="1" dirty="0" smtClean="0"/>
              <a:t> </a:t>
            </a:r>
            <a:r>
              <a:rPr lang="en-US" sz="3000" b="1" dirty="0" smtClean="0"/>
              <a:t>common.</a:t>
            </a:r>
          </a:p>
          <a:p>
            <a:pPr lvl="1">
              <a:lnSpc>
                <a:spcPct val="90000"/>
              </a:lnSpc>
              <a:buClr>
                <a:schemeClr val="tx1"/>
              </a:buClr>
              <a:buFont typeface="Wingdings" pitchFamily="2" charset="2"/>
              <a:buChar char="Ø"/>
              <a:defRPr/>
            </a:pPr>
            <a:r>
              <a:rPr lang="en-US" sz="3000" b="1" dirty="0" smtClean="0"/>
              <a:t> Occurs along concentration gradient </a:t>
            </a:r>
          </a:p>
          <a:p>
            <a:pPr lvl="1">
              <a:lnSpc>
                <a:spcPct val="90000"/>
              </a:lnSpc>
              <a:buClr>
                <a:schemeClr val="tx1"/>
              </a:buClr>
              <a:buFont typeface="Wingdings" pitchFamily="2" charset="2"/>
              <a:buChar char="Ø"/>
              <a:defRPr/>
            </a:pPr>
            <a:r>
              <a:rPr lang="en-US" sz="3000" b="1" dirty="0" smtClean="0"/>
              <a:t> Non selective</a:t>
            </a:r>
          </a:p>
          <a:p>
            <a:pPr lvl="1">
              <a:lnSpc>
                <a:spcPct val="90000"/>
              </a:lnSpc>
              <a:buClr>
                <a:schemeClr val="tx1"/>
              </a:buClr>
              <a:buFont typeface="Wingdings" pitchFamily="2" charset="2"/>
              <a:buChar char="Ø"/>
              <a:defRPr/>
            </a:pPr>
            <a:r>
              <a:rPr lang="en-US" sz="3000" b="1" dirty="0" smtClean="0"/>
              <a:t> Not </a:t>
            </a:r>
            <a:r>
              <a:rPr lang="en-US" sz="3000" b="1" dirty="0" err="1" smtClean="0"/>
              <a:t>saturable</a:t>
            </a:r>
            <a:endParaRPr lang="en-US" sz="3000" b="1" dirty="0" smtClean="0"/>
          </a:p>
          <a:p>
            <a:pPr lvl="1">
              <a:lnSpc>
                <a:spcPct val="90000"/>
              </a:lnSpc>
              <a:buClr>
                <a:schemeClr val="tx1"/>
              </a:buClr>
              <a:buFont typeface="Wingdings" pitchFamily="2" charset="2"/>
              <a:buChar char="Ø"/>
              <a:defRPr/>
            </a:pPr>
            <a:r>
              <a:rPr lang="en-US" sz="3000" b="1" dirty="0" smtClean="0"/>
              <a:t> Requires no energy</a:t>
            </a:r>
          </a:p>
          <a:p>
            <a:pPr lvl="1">
              <a:lnSpc>
                <a:spcPct val="90000"/>
              </a:lnSpc>
              <a:buClr>
                <a:schemeClr val="tx1"/>
              </a:buClr>
              <a:buFont typeface="Wingdings" pitchFamily="2" charset="2"/>
              <a:buChar char="Ø"/>
              <a:defRPr/>
            </a:pPr>
            <a:r>
              <a:rPr lang="en-US" sz="3000" b="1" dirty="0" smtClean="0"/>
              <a:t> No carrier is needed</a:t>
            </a:r>
          </a:p>
          <a:p>
            <a:pPr lvl="1">
              <a:lnSpc>
                <a:spcPct val="90000"/>
              </a:lnSpc>
              <a:buClr>
                <a:schemeClr val="tx1"/>
              </a:buClr>
              <a:buFont typeface="Wingdings" pitchFamily="2" charset="2"/>
              <a:buChar char="Ø"/>
              <a:defRPr/>
            </a:pPr>
            <a:r>
              <a:rPr lang="en-US" sz="3000" b="1" dirty="0" smtClean="0"/>
              <a:t> Depends on lipid solubility</a:t>
            </a:r>
          </a:p>
          <a:p>
            <a:pPr lvl="1">
              <a:lnSpc>
                <a:spcPct val="90000"/>
              </a:lnSpc>
              <a:buClr>
                <a:schemeClr val="tx1"/>
              </a:buClr>
              <a:buFont typeface="Wingdings" pitchFamily="2" charset="2"/>
              <a:buChar char="Ø"/>
              <a:defRPr/>
            </a:pPr>
            <a:r>
              <a:rPr lang="en-US" sz="3000" b="1" dirty="0" smtClean="0"/>
              <a:t> Depends on </a:t>
            </a:r>
            <a:r>
              <a:rPr lang="en-US" sz="3200" b="1" dirty="0" err="1" smtClean="0"/>
              <a:t>pka</a:t>
            </a:r>
            <a:r>
              <a:rPr lang="en-US" sz="3200" b="1" dirty="0" smtClean="0"/>
              <a:t> of drug - pH of medium</a:t>
            </a:r>
          </a:p>
          <a:p>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lnSpc>
                <a:spcPct val="90000"/>
              </a:lnSpc>
              <a:buNone/>
              <a:defRPr/>
            </a:pPr>
            <a:r>
              <a:rPr lang="en-US" b="1" dirty="0" err="1" smtClean="0">
                <a:solidFill>
                  <a:srgbClr val="7030A0"/>
                </a:solidFill>
                <a:latin typeface="Times New Roman" pitchFamily="18" charset="0"/>
              </a:rPr>
              <a:t>PKa</a:t>
            </a:r>
            <a:r>
              <a:rPr lang="en-US" b="1" dirty="0" smtClean="0">
                <a:solidFill>
                  <a:srgbClr val="7030A0"/>
                </a:solidFill>
                <a:latin typeface="Times New Roman" pitchFamily="18" charset="0"/>
              </a:rPr>
              <a:t> of the drug</a:t>
            </a:r>
          </a:p>
          <a:p>
            <a:pPr>
              <a:lnSpc>
                <a:spcPct val="90000"/>
              </a:lnSpc>
              <a:buNone/>
              <a:defRPr/>
            </a:pPr>
            <a:r>
              <a:rPr lang="en-US" b="1" dirty="0" smtClean="0">
                <a:latin typeface="Times New Roman" pitchFamily="18" charset="0"/>
              </a:rPr>
              <a:t>	(Dissociation or ionization constant):</a:t>
            </a:r>
          </a:p>
          <a:p>
            <a:pPr>
              <a:lnSpc>
                <a:spcPct val="90000"/>
              </a:lnSpc>
              <a:buNone/>
              <a:defRPr/>
            </a:pPr>
            <a:r>
              <a:rPr lang="en-US" b="1" dirty="0" smtClean="0">
                <a:latin typeface="Times New Roman" pitchFamily="18" charset="0"/>
              </a:rPr>
              <a:t>	pH at which half of the substance is ionized &amp; half is unionized.</a:t>
            </a:r>
          </a:p>
          <a:p>
            <a:pPr>
              <a:lnSpc>
                <a:spcPct val="90000"/>
              </a:lnSpc>
              <a:buNone/>
              <a:defRPr/>
            </a:pPr>
            <a:endParaRPr lang="en-US" b="1" dirty="0" smtClean="0">
              <a:solidFill>
                <a:srgbClr val="EC1EDD"/>
              </a:solidFill>
              <a:latin typeface="Times New Roman" pitchFamily="18" charset="0"/>
            </a:endParaRPr>
          </a:p>
          <a:p>
            <a:pPr>
              <a:lnSpc>
                <a:spcPct val="90000"/>
              </a:lnSpc>
              <a:buNone/>
              <a:defRPr/>
            </a:pPr>
            <a:r>
              <a:rPr lang="en-US" b="1" dirty="0" smtClean="0">
                <a:solidFill>
                  <a:srgbClr val="7030A0"/>
                </a:solidFill>
                <a:latin typeface="Times New Roman" pitchFamily="18" charset="0"/>
              </a:rPr>
              <a:t>pH of the medium </a:t>
            </a:r>
          </a:p>
          <a:p>
            <a:pPr>
              <a:lnSpc>
                <a:spcPct val="90000"/>
              </a:lnSpc>
              <a:buNone/>
              <a:defRPr/>
            </a:pPr>
            <a:r>
              <a:rPr lang="en-US" sz="3600" b="1" dirty="0" smtClean="0">
                <a:latin typeface="Times New Roman" pitchFamily="18" charset="0"/>
              </a:rPr>
              <a:t>     Affects ionization of drugs.</a:t>
            </a:r>
          </a:p>
          <a:p>
            <a:pPr lvl="1">
              <a:lnSpc>
                <a:spcPct val="90000"/>
              </a:lnSpc>
              <a:defRPr/>
            </a:pPr>
            <a:r>
              <a:rPr lang="en-US" sz="3200" b="1" dirty="0" smtClean="0">
                <a:latin typeface="Times New Roman" pitchFamily="18" charset="0"/>
              </a:rPr>
              <a:t>Weak acids </a:t>
            </a:r>
            <a:r>
              <a:rPr lang="en-US" sz="3200" b="1" dirty="0" smtClean="0">
                <a:latin typeface="Times New Roman" pitchFamily="18" charset="0"/>
                <a:sym typeface="Symbol" pitchFamily="18" charset="2"/>
              </a:rPr>
              <a:t></a:t>
            </a:r>
            <a:r>
              <a:rPr lang="en-US" sz="3200" b="1" dirty="0" smtClean="0">
                <a:latin typeface="Times New Roman" pitchFamily="18" charset="0"/>
              </a:rPr>
              <a:t> best absorbed in stomach.</a:t>
            </a:r>
          </a:p>
          <a:p>
            <a:pPr lvl="1">
              <a:lnSpc>
                <a:spcPct val="90000"/>
              </a:lnSpc>
              <a:defRPr/>
            </a:pPr>
            <a:r>
              <a:rPr lang="en-US" sz="3200" b="1" dirty="0" smtClean="0">
                <a:latin typeface="Times New Roman" pitchFamily="18" charset="0"/>
              </a:rPr>
              <a:t>Weak bases </a:t>
            </a:r>
            <a:r>
              <a:rPr lang="en-US" sz="3200" b="1" dirty="0" smtClean="0">
                <a:latin typeface="Times New Roman" pitchFamily="18" charset="0"/>
                <a:sym typeface="Symbol" pitchFamily="18" charset="2"/>
              </a:rPr>
              <a:t></a:t>
            </a:r>
            <a:r>
              <a:rPr lang="en-US" sz="3200" b="1" dirty="0" smtClean="0">
                <a:latin typeface="Times New Roman" pitchFamily="18" charset="0"/>
              </a:rPr>
              <a:t> best absorbed in intestine.</a:t>
            </a:r>
          </a:p>
          <a:p>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Active Transport</a:t>
            </a:r>
            <a:b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endParaRPr lang="en-IN" dirty="0"/>
          </a:p>
        </p:txBody>
      </p:sp>
      <p:sp>
        <p:nvSpPr>
          <p:cNvPr id="3" name="Content Placeholder 2"/>
          <p:cNvSpPr>
            <a:spLocks noGrp="1"/>
          </p:cNvSpPr>
          <p:nvPr>
            <p:ph idx="1"/>
          </p:nvPr>
        </p:nvSpPr>
        <p:spPr/>
        <p:txBody>
          <a:bodyPr/>
          <a:lstStyle/>
          <a:p>
            <a:pPr lvl="1" defTabSz="2220913">
              <a:buClr>
                <a:schemeClr val="tx1"/>
              </a:buClr>
              <a:buFont typeface="Wingdings" pitchFamily="2" charset="2"/>
              <a:buChar char="Ø"/>
              <a:defRPr/>
            </a:pPr>
            <a:r>
              <a:rPr lang="en-US" sz="3200" b="1" dirty="0" smtClean="0"/>
              <a:t>Occurs against concentration gradient.</a:t>
            </a:r>
          </a:p>
          <a:p>
            <a:pPr lvl="1" defTabSz="2220913">
              <a:buClr>
                <a:schemeClr val="tx1"/>
              </a:buClr>
              <a:buFont typeface="Wingdings" pitchFamily="2" charset="2"/>
              <a:buChar char="Ø"/>
              <a:defRPr/>
            </a:pPr>
            <a:r>
              <a:rPr lang="en-US" sz="3200" b="1" dirty="0" smtClean="0"/>
              <a:t>Requires carrier and energy.</a:t>
            </a:r>
          </a:p>
          <a:p>
            <a:pPr lvl="1" defTabSz="2220913">
              <a:buClr>
                <a:schemeClr val="tx1"/>
              </a:buClr>
              <a:buFont typeface="Wingdings" pitchFamily="2" charset="2"/>
              <a:buChar char="Ø"/>
              <a:defRPr/>
            </a:pPr>
            <a:r>
              <a:rPr lang="en-US" sz="3200" b="1" dirty="0" smtClean="0"/>
              <a:t>Specific </a:t>
            </a:r>
          </a:p>
          <a:p>
            <a:pPr lvl="1" defTabSz="2220913">
              <a:buClr>
                <a:schemeClr val="tx1"/>
              </a:buClr>
              <a:buFont typeface="Wingdings" pitchFamily="2" charset="2"/>
              <a:buChar char="Ø"/>
              <a:defRPr/>
            </a:pPr>
            <a:r>
              <a:rPr lang="en-US" sz="3200" b="1" dirty="0" err="1" smtClean="0"/>
              <a:t>Saturable</a:t>
            </a:r>
            <a:r>
              <a:rPr lang="en-US" sz="3200" b="1" dirty="0" smtClean="0"/>
              <a:t>.</a:t>
            </a:r>
          </a:p>
          <a:p>
            <a:pPr lvl="1" defTabSz="2220913">
              <a:buClr>
                <a:schemeClr val="tx1"/>
              </a:buClr>
              <a:buFont typeface="Wingdings" pitchFamily="2" charset="2"/>
              <a:buChar char="Ø"/>
              <a:defRPr/>
            </a:pPr>
            <a:r>
              <a:rPr lang="en-US" sz="3200" b="1" dirty="0" smtClean="0"/>
              <a:t>Iron absorption.</a:t>
            </a:r>
          </a:p>
          <a:p>
            <a:pPr lvl="1" defTabSz="2220913">
              <a:buClr>
                <a:schemeClr val="tx1"/>
              </a:buClr>
              <a:buFont typeface="Wingdings" pitchFamily="2" charset="2"/>
              <a:buChar char="Ø"/>
              <a:defRPr/>
            </a:pPr>
            <a:r>
              <a:rPr lang="en-US" sz="3200" b="1" dirty="0" smtClean="0"/>
              <a:t>Uptake of </a:t>
            </a:r>
            <a:r>
              <a:rPr lang="en-US" sz="3200" b="1" dirty="0" err="1" smtClean="0"/>
              <a:t>levodopa</a:t>
            </a:r>
            <a:r>
              <a:rPr lang="en-US" sz="3200" b="1" dirty="0" smtClean="0"/>
              <a:t> by brain.</a:t>
            </a:r>
          </a:p>
          <a:p>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685800" y="0"/>
            <a:ext cx="7772400" cy="5867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85800" y="5867400"/>
            <a:ext cx="7772400"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srcRect/>
          <a:stretch>
            <a:fillRect/>
          </a:stretch>
        </p:blipFill>
        <p:spPr bwMode="auto">
          <a:xfrm>
            <a:off x="228600" y="0"/>
            <a:ext cx="8610600" cy="52578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0" y="5257800"/>
            <a:ext cx="9144000" cy="1600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82563" indent="0">
              <a:defRPr/>
            </a:pPr>
            <a:r>
              <a:rPr lang="en-US" b="1" dirty="0" smtClean="0">
                <a:solidFill>
                  <a:srgbClr val="FFFF00"/>
                </a:solidFill>
              </a:rPr>
              <a:t/>
            </a:r>
            <a:br>
              <a:rPr lang="en-US" b="1" dirty="0" smtClean="0">
                <a:solidFill>
                  <a:srgbClr val="FFFF00"/>
                </a:solidFill>
              </a:rPr>
            </a:br>
            <a:r>
              <a:rPr lang="en-US" sz="5300" b="1" dirty="0" smtClean="0">
                <a:solidFill>
                  <a:srgbClr val="7030A0"/>
                </a:solidFill>
              </a:rPr>
              <a:t>Pharmacokinetics of drugs </a:t>
            </a:r>
            <a:br>
              <a:rPr lang="en-US" sz="5300" b="1" dirty="0" smtClean="0">
                <a:solidFill>
                  <a:srgbClr val="7030A0"/>
                </a:solidFill>
              </a:rPr>
            </a:br>
            <a:r>
              <a:rPr lang="en-US" sz="5300" b="1" dirty="0" smtClean="0">
                <a:solidFill>
                  <a:srgbClr val="7030A0"/>
                </a:solidFill>
              </a:rPr>
              <a:t>(ADME)</a:t>
            </a:r>
            <a:r>
              <a:rPr lang="en-US" b="1" dirty="0" smtClean="0">
                <a:solidFill>
                  <a:srgbClr val="FFFF00"/>
                </a:solidFill>
              </a:rPr>
              <a:t/>
            </a:r>
            <a:br>
              <a:rPr lang="en-US" b="1" dirty="0" smtClean="0">
                <a:solidFill>
                  <a:srgbClr val="FFFF00"/>
                </a:solidFill>
              </a:rPr>
            </a:br>
            <a:endParaRPr lang="en-IN" dirty="0"/>
          </a:p>
        </p:txBody>
      </p:sp>
      <p:sp>
        <p:nvSpPr>
          <p:cNvPr id="3" name="Content Placeholder 2"/>
          <p:cNvSpPr>
            <a:spLocks noGrp="1"/>
          </p:cNvSpPr>
          <p:nvPr>
            <p:ph idx="1"/>
          </p:nvPr>
        </p:nvSpPr>
        <p:spPr/>
        <p:txBody>
          <a:bodyPr/>
          <a:lstStyle/>
          <a:p>
            <a:pPr marL="182563" indent="0">
              <a:buNone/>
              <a:defRPr/>
            </a:pPr>
            <a:r>
              <a:rPr lang="en-US" sz="4800" b="1" dirty="0" smtClean="0"/>
              <a:t>	</a:t>
            </a:r>
            <a:r>
              <a:rPr lang="en-US" sz="3600" b="1" dirty="0" smtClean="0"/>
              <a:t>Are studies of </a:t>
            </a:r>
            <a:endParaRPr lang="en-US" sz="4800" b="1" dirty="0" smtClean="0"/>
          </a:p>
          <a:p>
            <a:pPr marL="182563" indent="0">
              <a:buClr>
                <a:srgbClr val="FF0066"/>
              </a:buClr>
              <a:buFont typeface="Wingdings" pitchFamily="2" charset="2"/>
              <a:buChar char="q"/>
              <a:defRPr/>
            </a:pPr>
            <a:r>
              <a:rPr lang="en-US" sz="4800" b="1" dirty="0" smtClean="0"/>
              <a:t>	</a:t>
            </a:r>
            <a:r>
              <a:rPr lang="en-US" sz="4800" b="1" dirty="0" smtClean="0">
                <a:solidFill>
                  <a:srgbClr val="7030A0"/>
                </a:solidFill>
              </a:rPr>
              <a:t>A</a:t>
            </a:r>
            <a:r>
              <a:rPr lang="en-US" sz="4800" b="1" dirty="0" smtClean="0"/>
              <a:t>bsorption</a:t>
            </a:r>
          </a:p>
          <a:p>
            <a:pPr marL="182563" indent="0">
              <a:buClr>
                <a:srgbClr val="FF0066"/>
              </a:buClr>
              <a:buFont typeface="Wingdings" pitchFamily="2" charset="2"/>
              <a:buChar char="q"/>
              <a:defRPr/>
            </a:pPr>
            <a:r>
              <a:rPr lang="en-US" sz="4800" b="1" dirty="0" smtClean="0"/>
              <a:t>	</a:t>
            </a:r>
            <a:r>
              <a:rPr lang="en-US" sz="4800" b="1" dirty="0" smtClean="0">
                <a:solidFill>
                  <a:srgbClr val="7030A0"/>
                </a:solidFill>
              </a:rPr>
              <a:t>D</a:t>
            </a:r>
            <a:r>
              <a:rPr lang="en-US" sz="4800" b="1" dirty="0" smtClean="0"/>
              <a:t>istribution</a:t>
            </a:r>
          </a:p>
          <a:p>
            <a:pPr marL="182563" indent="0">
              <a:buClr>
                <a:srgbClr val="FF0066"/>
              </a:buClr>
              <a:buFont typeface="Wingdings" pitchFamily="2" charset="2"/>
              <a:buChar char="q"/>
              <a:defRPr/>
            </a:pPr>
            <a:r>
              <a:rPr lang="en-US" sz="4800" b="1" dirty="0" smtClean="0"/>
              <a:t>	</a:t>
            </a:r>
            <a:r>
              <a:rPr lang="en-US" sz="4800" b="1" dirty="0" smtClean="0">
                <a:solidFill>
                  <a:srgbClr val="7030A0"/>
                </a:solidFill>
              </a:rPr>
              <a:t>M</a:t>
            </a:r>
            <a:r>
              <a:rPr lang="en-US" sz="4800" b="1" dirty="0" smtClean="0"/>
              <a:t>etabolism </a:t>
            </a:r>
          </a:p>
          <a:p>
            <a:pPr marL="182563" indent="0">
              <a:buClr>
                <a:srgbClr val="FF0066"/>
              </a:buClr>
              <a:buFont typeface="Wingdings" pitchFamily="2" charset="2"/>
              <a:buChar char="q"/>
              <a:defRPr/>
            </a:pPr>
            <a:r>
              <a:rPr lang="en-US" sz="4800" b="1" dirty="0" smtClean="0"/>
              <a:t>	</a:t>
            </a:r>
            <a:r>
              <a:rPr lang="en-US" sz="4800" b="1" dirty="0" smtClean="0">
                <a:solidFill>
                  <a:srgbClr val="7030A0"/>
                </a:solidFill>
              </a:rPr>
              <a:t>E</a:t>
            </a:r>
            <a:r>
              <a:rPr lang="en-US" sz="4800" b="1" dirty="0" smtClean="0"/>
              <a:t>xcretion of drugs</a:t>
            </a:r>
          </a:p>
          <a:p>
            <a:pPr>
              <a:buNone/>
            </a:pP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5" descr="passive_active_transport"/>
          <p:cNvPicPr>
            <a:picLocks noGrp="1" noChangeAspect="1" noChangeArrowheads="1"/>
          </p:cNvPicPr>
          <p:nvPr>
            <p:ph idx="1"/>
          </p:nvPr>
        </p:nvPicPr>
        <p:blipFill>
          <a:blip r:embed="rId2"/>
          <a:srcRect/>
          <a:stretch>
            <a:fillRect/>
          </a:stretch>
        </p:blipFill>
        <p:spPr bwMode="auto">
          <a:xfrm>
            <a:off x="152400" y="228600"/>
            <a:ext cx="88392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
            </a:r>
            <a:b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Carrier-mediated Facilitated Diffusion</a:t>
            </a:r>
            <a:b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endParaRPr lang="en-IN" dirty="0"/>
          </a:p>
        </p:txBody>
      </p:sp>
      <p:sp>
        <p:nvSpPr>
          <p:cNvPr id="3" name="Content Placeholder 2"/>
          <p:cNvSpPr>
            <a:spLocks noGrp="1"/>
          </p:cNvSpPr>
          <p:nvPr>
            <p:ph idx="1"/>
          </p:nvPr>
        </p:nvSpPr>
        <p:spPr/>
        <p:txBody>
          <a:bodyPr/>
          <a:lstStyle/>
          <a:p>
            <a:pPr marL="990600" lvl="1" indent="-533400">
              <a:buClr>
                <a:schemeClr val="tx1"/>
              </a:buClr>
              <a:buFont typeface="Wingdings" pitchFamily="2" charset="2"/>
              <a:buChar char="Ø"/>
              <a:defRPr/>
            </a:pPr>
            <a:r>
              <a:rPr lang="en-US" sz="3200" b="1" dirty="0" smtClean="0"/>
              <a:t>Occurs along concentration gradient.</a:t>
            </a:r>
          </a:p>
          <a:p>
            <a:pPr marL="990600" lvl="1" indent="-533400">
              <a:buClr>
                <a:schemeClr val="tx1"/>
              </a:buClr>
              <a:buFont typeface="Wingdings" pitchFamily="2" charset="2"/>
              <a:buChar char="Ø"/>
              <a:defRPr/>
            </a:pPr>
            <a:r>
              <a:rPr lang="en-US" sz="3200" b="1" dirty="0" smtClean="0"/>
              <a:t>Requires carriers</a:t>
            </a:r>
          </a:p>
          <a:p>
            <a:pPr marL="990600" lvl="1" indent="-533400">
              <a:buClr>
                <a:schemeClr val="tx1"/>
              </a:buClr>
              <a:buFont typeface="Wingdings" pitchFamily="2" charset="2"/>
              <a:buChar char="Ø"/>
              <a:defRPr/>
            </a:pPr>
            <a:r>
              <a:rPr lang="en-US" sz="3200" b="1" dirty="0" smtClean="0"/>
              <a:t>Selective. </a:t>
            </a:r>
          </a:p>
          <a:p>
            <a:pPr marL="990600" lvl="1" indent="-533400">
              <a:buClr>
                <a:schemeClr val="tx1"/>
              </a:buClr>
              <a:buFont typeface="Wingdings" pitchFamily="2" charset="2"/>
              <a:buChar char="Ø"/>
              <a:defRPr/>
            </a:pPr>
            <a:r>
              <a:rPr lang="en-US" sz="3200" b="1" dirty="0" err="1" smtClean="0"/>
              <a:t>Saturable</a:t>
            </a:r>
            <a:r>
              <a:rPr lang="en-US" sz="3200" b="1" dirty="0" smtClean="0"/>
              <a:t>. </a:t>
            </a:r>
          </a:p>
          <a:p>
            <a:pPr marL="990600" lvl="1" indent="-533400">
              <a:buClr>
                <a:schemeClr val="tx1"/>
              </a:buClr>
              <a:buFont typeface="Wingdings" pitchFamily="2" charset="2"/>
              <a:buChar char="Ø"/>
              <a:defRPr/>
            </a:pPr>
            <a:r>
              <a:rPr lang="en-US" sz="3200" b="1" dirty="0" smtClean="0"/>
              <a:t>No energy is required.</a:t>
            </a:r>
          </a:p>
          <a:p>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4" descr="facilitatedDiffusion"/>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Rectangle 3"/>
          <p:cNvSpPr>
            <a:spLocks noGrp="1" noChangeArrowheads="1"/>
          </p:cNvSpPr>
          <p:nvPr>
            <p:ph type="body" idx="1"/>
          </p:nvPr>
        </p:nvSpPr>
        <p:spPr>
          <a:xfrm>
            <a:off x="395288" y="1341438"/>
            <a:ext cx="8497887" cy="5111750"/>
          </a:xfrm>
        </p:spPr>
        <p:txBody>
          <a:bodyPr/>
          <a:lstStyle/>
          <a:p>
            <a:pPr marL="812800" indent="-812800" algn="l" eaLnBrk="1" hangingPunct="1">
              <a:lnSpc>
                <a:spcPct val="90000"/>
              </a:lnSpc>
              <a:buSzTx/>
              <a:buFont typeface="Wingdings" pitchFamily="2" charset="2"/>
              <a:buNone/>
              <a:defRPr/>
            </a:pPr>
            <a:r>
              <a:rPr lang="en-US" sz="2800" b="1" dirty="0" err="1" smtClean="0">
                <a:solidFill>
                  <a:srgbClr val="002060"/>
                </a:solidFill>
                <a:effectLst/>
              </a:rPr>
              <a:t>Endocytosis</a:t>
            </a:r>
            <a:r>
              <a:rPr lang="en-US" sz="2800" b="1" dirty="0" smtClean="0">
                <a:solidFill>
                  <a:schemeClr val="tx2"/>
                </a:solidFill>
                <a:effectLst/>
              </a:rPr>
              <a:t>: uptake of membrane-bound particles.</a:t>
            </a:r>
            <a:r>
              <a:rPr lang="en-US" sz="2800" b="1" dirty="0" smtClean="0">
                <a:solidFill>
                  <a:schemeClr val="tx2"/>
                </a:solidFill>
              </a:rPr>
              <a:t> </a:t>
            </a:r>
          </a:p>
          <a:p>
            <a:pPr marL="812800" indent="-812800" algn="l" eaLnBrk="1" hangingPunct="1">
              <a:lnSpc>
                <a:spcPct val="90000"/>
              </a:lnSpc>
              <a:buSzTx/>
              <a:buFont typeface="Wingdings" pitchFamily="2" charset="2"/>
              <a:buNone/>
              <a:defRPr/>
            </a:pPr>
            <a:r>
              <a:rPr lang="en-US" sz="2800" b="1" dirty="0" err="1" smtClean="0">
                <a:solidFill>
                  <a:srgbClr val="002060"/>
                </a:solidFill>
                <a:effectLst/>
              </a:rPr>
              <a:t>Exocytosis</a:t>
            </a:r>
            <a:r>
              <a:rPr lang="en-US" sz="2800" b="1" dirty="0" smtClean="0">
                <a:solidFill>
                  <a:schemeClr val="tx2"/>
                </a:solidFill>
                <a:effectLst/>
              </a:rPr>
              <a:t>: expulsion of membrane-bound particles.</a:t>
            </a:r>
            <a:r>
              <a:rPr lang="en-US" sz="2800" b="1" dirty="0" smtClean="0">
                <a:solidFill>
                  <a:schemeClr val="tx2"/>
                </a:solidFill>
              </a:rPr>
              <a:t> </a:t>
            </a:r>
          </a:p>
          <a:p>
            <a:pPr marL="812800" indent="-812800" algn="l" eaLnBrk="1" hangingPunct="1">
              <a:lnSpc>
                <a:spcPct val="90000"/>
              </a:lnSpc>
              <a:buSzTx/>
              <a:buFont typeface="Wingdings" pitchFamily="2" charset="2"/>
              <a:buNone/>
              <a:defRPr/>
            </a:pPr>
            <a:r>
              <a:rPr lang="en-US" sz="2800" b="1" dirty="0" smtClean="0"/>
              <a:t>High molecular weight drugs   or </a:t>
            </a:r>
          </a:p>
          <a:p>
            <a:pPr marL="812800" indent="-812800" algn="l" eaLnBrk="1" hangingPunct="1">
              <a:lnSpc>
                <a:spcPct val="90000"/>
              </a:lnSpc>
              <a:buSzTx/>
              <a:buFont typeface="Wingdings" pitchFamily="2" charset="2"/>
              <a:buNone/>
              <a:defRPr/>
            </a:pPr>
            <a:r>
              <a:rPr lang="en-US" sz="2800" b="1" dirty="0" smtClean="0"/>
              <a:t>Highly lipid insoluble drugs</a:t>
            </a:r>
          </a:p>
          <a:p>
            <a:pPr marL="812800" indent="-812800" algn="l" eaLnBrk="1" hangingPunct="1">
              <a:lnSpc>
                <a:spcPct val="90000"/>
              </a:lnSpc>
              <a:buSzTx/>
              <a:buFont typeface="Wingdings" pitchFamily="2" charset="2"/>
              <a:buNone/>
              <a:defRPr/>
            </a:pPr>
            <a:r>
              <a:rPr lang="en-US" sz="2800" b="1" dirty="0" smtClean="0"/>
              <a:t> </a:t>
            </a:r>
          </a:p>
        </p:txBody>
      </p:sp>
      <p:sp>
        <p:nvSpPr>
          <p:cNvPr id="22531" name="WordArt 4"/>
          <p:cNvSpPr>
            <a:spLocks noChangeArrowheads="1" noChangeShapeType="1" noTextEdit="1"/>
          </p:cNvSpPr>
          <p:nvPr/>
        </p:nvSpPr>
        <p:spPr bwMode="auto">
          <a:xfrm>
            <a:off x="1042988" y="260350"/>
            <a:ext cx="5905500" cy="647700"/>
          </a:xfrm>
          <a:prstGeom prst="rect">
            <a:avLst/>
          </a:prstGeom>
        </p:spPr>
        <p:txBody>
          <a:bodyPr wrap="none" fromWordArt="1">
            <a:prstTxWarp prst="textPlain">
              <a:avLst>
                <a:gd name="adj" fmla="val 50000"/>
              </a:avLst>
            </a:prstTxWarp>
          </a:bodyPr>
          <a:lstStyle/>
          <a:p>
            <a:pPr algn="ctr"/>
            <a:r>
              <a:rPr lang="en-I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Phagocytosis (Endocytosis &amp; Exocytosis)</a:t>
            </a:r>
          </a:p>
        </p:txBody>
      </p:sp>
      <p:pic>
        <p:nvPicPr>
          <p:cNvPr id="22532" name="Picture 6" descr="endocytosisAnimated"/>
          <p:cNvPicPr>
            <a:picLocks noChangeAspect="1" noChangeArrowheads="1" noCrop="1"/>
          </p:cNvPicPr>
          <p:nvPr/>
        </p:nvPicPr>
        <p:blipFill>
          <a:blip r:embed="rId3"/>
          <a:srcRect/>
          <a:stretch>
            <a:fillRect/>
          </a:stretch>
        </p:blipFill>
        <p:spPr bwMode="auto">
          <a:xfrm>
            <a:off x="971550" y="3933825"/>
            <a:ext cx="3162300" cy="2505075"/>
          </a:xfrm>
          <a:prstGeom prst="rect">
            <a:avLst/>
          </a:prstGeom>
          <a:noFill/>
          <a:ln w="9525">
            <a:noFill/>
            <a:miter lim="800000"/>
            <a:headEnd/>
            <a:tailEnd/>
          </a:ln>
        </p:spPr>
      </p:pic>
      <p:pic>
        <p:nvPicPr>
          <p:cNvPr id="22533" name="Picture 7" descr="exocytosisAnimated"/>
          <p:cNvPicPr>
            <a:picLocks noChangeAspect="1" noChangeArrowheads="1" noCrop="1"/>
          </p:cNvPicPr>
          <p:nvPr/>
        </p:nvPicPr>
        <p:blipFill>
          <a:blip r:embed="rId4"/>
          <a:srcRect/>
          <a:stretch>
            <a:fillRect/>
          </a:stretch>
        </p:blipFill>
        <p:spPr bwMode="auto">
          <a:xfrm>
            <a:off x="5148263" y="3876675"/>
            <a:ext cx="3162300" cy="2505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Transport"/>
          <p:cNvPicPr>
            <a:picLocks noGrp="1" noChangeAspect="1" noChangeArrowheads="1" noCrop="1"/>
          </p:cNvPicPr>
          <p:nvPr>
            <p:ph type="body" idx="1"/>
          </p:nvPr>
        </p:nvPicPr>
        <p:blipFill>
          <a:blip r:embed="rId2"/>
          <a:srcRect/>
          <a:stretch>
            <a:fillRect/>
          </a:stretch>
        </p:blipFill>
        <p:spPr>
          <a:xfrm>
            <a:off x="0" y="1219199"/>
            <a:ext cx="9144000" cy="4038601"/>
          </a:xfr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4"/>
          <p:cNvPicPr>
            <a:picLocks noGrp="1" noChangeAspect="1" noChangeArrowheads="1"/>
          </p:cNvPicPr>
          <p:nvPr>
            <p:ph idx="1"/>
          </p:nvPr>
        </p:nvPicPr>
        <p:blipFill>
          <a:blip r:embed="rId2">
            <a:lum bright="-24000" contrast="26000"/>
          </a:blip>
          <a:srcRect t="11363" b="5682"/>
          <a:stretch>
            <a:fillRect/>
          </a:stretch>
        </p:blipFill>
        <p:spPr bwMode="auto">
          <a:xfrm>
            <a:off x="0" y="0"/>
            <a:ext cx="9144000" cy="6858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Times New Roman" pitchFamily="18" charset="0"/>
              </a:rPr>
              <a:t>Factors Affecting Bioavailability</a:t>
            </a:r>
            <a:endParaRPr lang="en-IN" dirty="0"/>
          </a:p>
        </p:txBody>
      </p:sp>
      <p:sp>
        <p:nvSpPr>
          <p:cNvPr id="3" name="Content Placeholder 2"/>
          <p:cNvSpPr>
            <a:spLocks noGrp="1"/>
          </p:cNvSpPr>
          <p:nvPr>
            <p:ph idx="1"/>
          </p:nvPr>
        </p:nvSpPr>
        <p:spPr>
          <a:xfrm>
            <a:off x="0" y="1600200"/>
            <a:ext cx="9144000" cy="4525963"/>
          </a:xfrm>
        </p:spPr>
        <p:txBody>
          <a:bodyPr>
            <a:normAutofit/>
          </a:bodyPr>
          <a:lstStyle/>
          <a:p>
            <a:pPr lvl="1">
              <a:buClr>
                <a:schemeClr val="hlink"/>
              </a:buClr>
              <a:buFont typeface="Wingdings" pitchFamily="2" charset="2"/>
              <a:buChar char="Ø"/>
              <a:defRPr/>
            </a:pPr>
            <a:r>
              <a:rPr lang="en-US" sz="3200" b="1" dirty="0" smtClean="0">
                <a:latin typeface="Times New Roman" pitchFamily="18" charset="0"/>
              </a:rPr>
              <a:t>  Molecular weight of drug.</a:t>
            </a:r>
          </a:p>
          <a:p>
            <a:pPr lvl="1">
              <a:buClr>
                <a:schemeClr val="hlink"/>
              </a:buClr>
              <a:buFont typeface="Wingdings" pitchFamily="2" charset="2"/>
              <a:buChar char="Ø"/>
              <a:defRPr/>
            </a:pPr>
            <a:r>
              <a:rPr lang="en-US" sz="3200" b="1" dirty="0" smtClean="0">
                <a:latin typeface="Times New Roman" pitchFamily="18" charset="0"/>
              </a:rPr>
              <a:t>  Drug Formulation (ease of dissolution).</a:t>
            </a:r>
          </a:p>
          <a:p>
            <a:pPr lvl="1">
              <a:buClr>
                <a:schemeClr val="hlink"/>
              </a:buClr>
              <a:buNone/>
              <a:defRPr/>
            </a:pPr>
            <a:r>
              <a:rPr lang="en-US" sz="3200" b="1" dirty="0" smtClean="0">
                <a:latin typeface="Times New Roman" pitchFamily="18" charset="0"/>
              </a:rPr>
              <a:t>     (solution &gt; suspension &gt; capsule &gt; tablet)</a:t>
            </a:r>
          </a:p>
          <a:p>
            <a:pPr lvl="1">
              <a:buClr>
                <a:schemeClr val="hlink"/>
              </a:buClr>
              <a:buFont typeface="Wingdings" pitchFamily="2" charset="2"/>
              <a:buChar char="Ø"/>
              <a:defRPr/>
            </a:pPr>
            <a:r>
              <a:rPr lang="en-US" sz="3200" b="1" dirty="0" smtClean="0">
                <a:latin typeface="Times New Roman" pitchFamily="18" charset="0"/>
              </a:rPr>
              <a:t>  Solubility of the drug</a:t>
            </a:r>
          </a:p>
          <a:p>
            <a:pPr lvl="1">
              <a:buClr>
                <a:schemeClr val="hlink"/>
              </a:buClr>
              <a:buFont typeface="Wingdings" pitchFamily="2" charset="2"/>
              <a:buChar char="Ø"/>
              <a:defRPr/>
            </a:pPr>
            <a:r>
              <a:rPr lang="en-US" sz="3200" b="1" dirty="0" smtClean="0">
                <a:latin typeface="Times New Roman" pitchFamily="18" charset="0"/>
              </a:rPr>
              <a:t>  Chemical instability in gastric pH </a:t>
            </a:r>
          </a:p>
          <a:p>
            <a:pPr lvl="1">
              <a:buClr>
                <a:schemeClr val="hlink"/>
              </a:buClr>
              <a:buNone/>
              <a:defRPr/>
            </a:pPr>
            <a:r>
              <a:rPr lang="en-US" sz="3200" b="1" dirty="0" smtClean="0">
                <a:latin typeface="Times New Roman" pitchFamily="18" charset="0"/>
              </a:rPr>
              <a:t>      (Penicillin &amp; insulin )</a:t>
            </a:r>
          </a:p>
          <a:p>
            <a:pPr lvl="1">
              <a:buClr>
                <a:schemeClr val="hlink"/>
              </a:buClr>
              <a:buFont typeface="Wingdings" pitchFamily="2" charset="2"/>
              <a:buChar char="Ø"/>
              <a:defRPr/>
            </a:pPr>
            <a:r>
              <a:rPr lang="en-US" sz="3200" b="1" dirty="0" smtClean="0">
                <a:latin typeface="Times New Roman" pitchFamily="18" charset="0"/>
              </a:rPr>
              <a:t>  First pass metabolism reduces bioavailability</a:t>
            </a:r>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Picture 4" descr="adme"/>
          <p:cNvPicPr>
            <a:picLocks noGrp="1" noChangeAspect="1" noChangeArrowheads="1"/>
          </p:cNvPicPr>
          <p:nvPr>
            <p:ph idx="1"/>
          </p:nvPr>
        </p:nvPicPr>
        <p:blipFill>
          <a:blip r:embed="rId2"/>
          <a:srcRect/>
          <a:stretch>
            <a:fillRect/>
          </a:stretch>
        </p:blipFill>
        <p:spPr>
          <a:xfrm>
            <a:off x="0" y="0"/>
            <a:ext cx="9144000" cy="6858000"/>
          </a:xfrm>
          <a:solidFill>
            <a:srgbClr val="9999FF"/>
          </a:solidFill>
          <a:ln>
            <a:solidFill>
              <a:srgbClr val="9999FF"/>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7030A0"/>
                </a:solidFill>
                <a:latin typeface="Times New Roman" pitchFamily="18" charset="0"/>
              </a:rPr>
              <a:t>Factors Affecting Bioavailability (BAV)</a:t>
            </a:r>
            <a:endParaRPr lang="en-IN" dirty="0">
              <a:solidFill>
                <a:srgbClr val="7030A0"/>
              </a:solidFill>
            </a:endParaRPr>
          </a:p>
        </p:txBody>
      </p:sp>
      <p:sp>
        <p:nvSpPr>
          <p:cNvPr id="3" name="Content Placeholder 2"/>
          <p:cNvSpPr>
            <a:spLocks noGrp="1"/>
          </p:cNvSpPr>
          <p:nvPr>
            <p:ph idx="1"/>
          </p:nvPr>
        </p:nvSpPr>
        <p:spPr/>
        <p:txBody>
          <a:bodyPr/>
          <a:lstStyle/>
          <a:p>
            <a:pPr lvl="1">
              <a:buClr>
                <a:schemeClr val="hlink"/>
              </a:buClr>
              <a:buFont typeface="Wingdings" pitchFamily="2" charset="2"/>
              <a:buChar char="Ø"/>
              <a:defRPr/>
            </a:pPr>
            <a:r>
              <a:rPr lang="en-US" b="1" dirty="0" smtClean="0">
                <a:solidFill>
                  <a:srgbClr val="7030A0"/>
                </a:solidFill>
                <a:latin typeface="Times New Roman" pitchFamily="18" charset="0"/>
              </a:rPr>
              <a:t>Intestinal motility (Transit Time)</a:t>
            </a:r>
          </a:p>
          <a:p>
            <a:pPr lvl="2">
              <a:buClr>
                <a:schemeClr val="hlink"/>
              </a:buClr>
              <a:defRPr/>
            </a:pPr>
            <a:r>
              <a:rPr lang="en-US" sz="2800" b="1" dirty="0" smtClean="0">
                <a:latin typeface="Times New Roman" pitchFamily="18" charset="0"/>
              </a:rPr>
              <a:t> Diarrhea reduce absorption</a:t>
            </a:r>
          </a:p>
          <a:p>
            <a:pPr lvl="1">
              <a:buClr>
                <a:schemeClr val="hlink"/>
              </a:buClr>
              <a:buFont typeface="Wingdings" pitchFamily="2" charset="2"/>
              <a:buChar char="Ø"/>
              <a:defRPr/>
            </a:pPr>
            <a:r>
              <a:rPr lang="en-US" b="1" dirty="0" smtClean="0">
                <a:solidFill>
                  <a:srgbClr val="002060"/>
                </a:solidFill>
                <a:latin typeface="Times New Roman" pitchFamily="18" charset="0"/>
              </a:rPr>
              <a:t>Drug interactions </a:t>
            </a:r>
          </a:p>
          <a:p>
            <a:pPr lvl="1">
              <a:buClr>
                <a:schemeClr val="hlink"/>
              </a:buClr>
              <a:buFont typeface="Wingdings" pitchFamily="2" charset="2"/>
              <a:buChar char="Ø"/>
              <a:defRPr/>
            </a:pPr>
            <a:r>
              <a:rPr lang="en-US" b="1" dirty="0" smtClean="0">
                <a:solidFill>
                  <a:srgbClr val="002060"/>
                </a:solidFill>
                <a:latin typeface="Times New Roman" pitchFamily="18" charset="0"/>
              </a:rPr>
              <a:t>Food </a:t>
            </a:r>
          </a:p>
          <a:p>
            <a:pPr lvl="2">
              <a:buClr>
                <a:schemeClr val="hlink"/>
              </a:buClr>
              <a:defRPr/>
            </a:pPr>
            <a:r>
              <a:rPr lang="en-US" sz="2800" b="1" dirty="0" smtClean="0">
                <a:latin typeface="Times New Roman" pitchFamily="18" charset="0"/>
              </a:rPr>
              <a:t> slow gastric emptying </a:t>
            </a:r>
          </a:p>
          <a:p>
            <a:pPr lvl="2">
              <a:buClr>
                <a:schemeClr val="hlink"/>
              </a:buClr>
              <a:defRPr/>
            </a:pPr>
            <a:r>
              <a:rPr lang="en-US" sz="2800" b="1" dirty="0" smtClean="0">
                <a:latin typeface="Times New Roman" pitchFamily="18" charset="0"/>
              </a:rPr>
              <a:t> generally slow absorption</a:t>
            </a:r>
          </a:p>
          <a:p>
            <a:pPr lvl="2">
              <a:buClr>
                <a:schemeClr val="hlink"/>
              </a:buClr>
              <a:defRPr/>
            </a:pPr>
            <a:r>
              <a:rPr lang="en-US" sz="2800" b="1" dirty="0" smtClean="0">
                <a:latin typeface="Times New Roman" pitchFamily="18" charset="0"/>
              </a:rPr>
              <a:t> Tetracycline, aspirin, penicillin V</a:t>
            </a:r>
          </a:p>
          <a:p>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b="1" dirty="0" smtClean="0"/>
              <a:t>Drug Distribution</a:t>
            </a:r>
            <a:endParaRPr lang="en-IN" sz="5400" b="1" dirty="0"/>
          </a:p>
        </p:txBody>
      </p:sp>
      <p:sp>
        <p:nvSpPr>
          <p:cNvPr id="3" name="Content Placeholder 2"/>
          <p:cNvSpPr>
            <a:spLocks noGrp="1"/>
          </p:cNvSpPr>
          <p:nvPr>
            <p:ph idx="1"/>
          </p:nvPr>
        </p:nvSpPr>
        <p:spPr>
          <a:xfrm>
            <a:off x="228600" y="1600200"/>
            <a:ext cx="8686800" cy="4953000"/>
          </a:xfrm>
        </p:spPr>
        <p:txBody>
          <a:bodyPr>
            <a:noAutofit/>
          </a:bodyPr>
          <a:lstStyle/>
          <a:p>
            <a:pPr>
              <a:buNone/>
            </a:pPr>
            <a:r>
              <a:rPr lang="en-IN" sz="2400" b="1" dirty="0" smtClean="0">
                <a:latin typeface="Times New Roman" pitchFamily="18" charset="0"/>
                <a:cs typeface="Times New Roman" pitchFamily="18" charset="0"/>
              </a:rPr>
              <a:t>• Once in the bloodstream, a drug is distributed throughout the body</a:t>
            </a:r>
          </a:p>
          <a:p>
            <a:pPr>
              <a:buNone/>
            </a:pPr>
            <a:r>
              <a:rPr lang="en-IN" sz="2400" b="1" dirty="0" smtClean="0">
                <a:latin typeface="Times New Roman" pitchFamily="18" charset="0"/>
                <a:cs typeface="Times New Roman" pitchFamily="18" charset="0"/>
              </a:rPr>
              <a:t>• Very little of the drug is in contact with receptors at any given time</a:t>
            </a:r>
          </a:p>
          <a:p>
            <a:pPr>
              <a:buNone/>
            </a:pPr>
            <a:r>
              <a:rPr lang="en-IN" sz="2400" b="1" dirty="0" smtClean="0">
                <a:latin typeface="Times New Roman" pitchFamily="18" charset="0"/>
                <a:cs typeface="Times New Roman" pitchFamily="18" charset="0"/>
              </a:rPr>
              <a:t>• Most of the drug is in areas remote from the site of action (of interest), such as</a:t>
            </a:r>
          </a:p>
          <a:p>
            <a:pPr>
              <a:buNone/>
            </a:pPr>
            <a:r>
              <a:rPr lang="en-IN" sz="2400" b="1" dirty="0" smtClean="0">
                <a:latin typeface="Times New Roman" pitchFamily="18" charset="0"/>
                <a:cs typeface="Times New Roman" pitchFamily="18" charset="0"/>
              </a:rPr>
              <a:t>– Plasma binding sites</a:t>
            </a:r>
          </a:p>
          <a:p>
            <a:pPr>
              <a:buNone/>
            </a:pPr>
            <a:r>
              <a:rPr lang="en-IN" sz="2400" b="1" dirty="0" smtClean="0">
                <a:latin typeface="Times New Roman" pitchFamily="18" charset="0"/>
                <a:cs typeface="Times New Roman" pitchFamily="18" charset="0"/>
              </a:rPr>
              <a:t>– Muscle tissue</a:t>
            </a:r>
          </a:p>
          <a:p>
            <a:pPr>
              <a:buNone/>
            </a:pPr>
            <a:r>
              <a:rPr lang="en-IN" sz="2400" b="1" dirty="0" smtClean="0">
                <a:latin typeface="Times New Roman" pitchFamily="18" charset="0"/>
                <a:cs typeface="Times New Roman" pitchFamily="18" charset="0"/>
              </a:rPr>
              <a:t>– Adipose tissue (fat)</a:t>
            </a:r>
          </a:p>
          <a:p>
            <a:pPr>
              <a:buNone/>
            </a:pPr>
            <a:r>
              <a:rPr lang="en-IN" sz="2400" b="1" dirty="0" smtClean="0">
                <a:latin typeface="Times New Roman" pitchFamily="18" charset="0"/>
                <a:cs typeface="Times New Roman" pitchFamily="18" charset="0"/>
              </a:rPr>
              <a:t>– Liver</a:t>
            </a:r>
          </a:p>
          <a:p>
            <a:pPr>
              <a:buNone/>
            </a:pPr>
            <a:r>
              <a:rPr lang="en-IN" sz="2400" b="1" dirty="0" smtClean="0">
                <a:latin typeface="Times New Roman" pitchFamily="18" charset="0"/>
                <a:cs typeface="Times New Roman" pitchFamily="18" charset="0"/>
              </a:rPr>
              <a:t>– Kidneys</a:t>
            </a:r>
            <a:endParaRPr lang="en-IN"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VOLUME OF DISTRIBUTION</a:t>
            </a:r>
            <a:endParaRPr lang="en-IN" b="1" dirty="0"/>
          </a:p>
        </p:txBody>
      </p:sp>
      <p:sp>
        <p:nvSpPr>
          <p:cNvPr id="3" name="Content Placeholder 2"/>
          <p:cNvSpPr>
            <a:spLocks noGrp="1"/>
          </p:cNvSpPr>
          <p:nvPr>
            <p:ph idx="1"/>
          </p:nvPr>
        </p:nvSpPr>
        <p:spPr/>
        <p:txBody>
          <a:bodyPr>
            <a:normAutofit/>
          </a:bodyPr>
          <a:lstStyle/>
          <a:p>
            <a:r>
              <a:rPr lang="en-IN" sz="2400" b="1" dirty="0" smtClean="0"/>
              <a:t>Apparent volume of distribution (V </a:t>
            </a:r>
            <a:r>
              <a:rPr lang="en-IN" sz="2400" b="1" baseline="-25000" dirty="0" smtClean="0"/>
              <a:t>d</a:t>
            </a:r>
            <a:r>
              <a:rPr lang="en-IN" sz="2400" b="1" dirty="0" smtClean="0"/>
              <a:t>) Presuming that the body behaves as a single homogeneous compartment with volume V into which drug gets immediately and uniformly distributed</a:t>
            </a:r>
          </a:p>
          <a:p>
            <a:endParaRPr lang="en-US" sz="2400" dirty="0" smtClean="0"/>
          </a:p>
          <a:p>
            <a:endParaRPr lang="en-IN" sz="2400" dirty="0"/>
          </a:p>
        </p:txBody>
      </p:sp>
      <p:pic>
        <p:nvPicPr>
          <p:cNvPr id="5123" name="Picture 3"/>
          <p:cNvPicPr>
            <a:picLocks noChangeAspect="1" noChangeArrowheads="1"/>
          </p:cNvPicPr>
          <p:nvPr/>
        </p:nvPicPr>
        <p:blipFill>
          <a:blip r:embed="rId2"/>
          <a:srcRect/>
          <a:stretch>
            <a:fillRect/>
          </a:stretch>
        </p:blipFill>
        <p:spPr bwMode="auto">
          <a:xfrm>
            <a:off x="1905000" y="3657600"/>
            <a:ext cx="45720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srcRect/>
          <a:stretch>
            <a:fillRect/>
          </a:stretch>
        </p:blipFill>
        <p:spPr bwMode="auto">
          <a:xfrm>
            <a:off x="228600" y="228600"/>
            <a:ext cx="8762999"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5400" b="1" dirty="0" smtClean="0"/>
              <a:t>Metabolism</a:t>
            </a:r>
            <a:r>
              <a:rPr lang="en-US" dirty="0" smtClean="0"/>
              <a:t> </a:t>
            </a:r>
            <a:endParaRPr lang="en-IN" dirty="0"/>
          </a:p>
        </p:txBody>
      </p:sp>
      <p:sp>
        <p:nvSpPr>
          <p:cNvPr id="3" name="Content Placeholder 2"/>
          <p:cNvSpPr>
            <a:spLocks noGrp="1"/>
          </p:cNvSpPr>
          <p:nvPr>
            <p:ph idx="1"/>
          </p:nvPr>
        </p:nvSpPr>
        <p:spPr>
          <a:xfrm>
            <a:off x="228600" y="1143000"/>
            <a:ext cx="8915400" cy="5410200"/>
          </a:xfrm>
        </p:spPr>
        <p:txBody>
          <a:bodyPr>
            <a:normAutofit/>
          </a:bodyPr>
          <a:lstStyle/>
          <a:p>
            <a:r>
              <a:rPr lang="en-US" sz="2200" dirty="0" smtClean="0"/>
              <a:t>Liver is the primary site for </a:t>
            </a:r>
            <a:r>
              <a:rPr lang="en-US" sz="2200" dirty="0" err="1" smtClean="0"/>
              <a:t>metaboloism</a:t>
            </a:r>
            <a:r>
              <a:rPr lang="en-US" sz="2200" dirty="0" smtClean="0"/>
              <a:t>.</a:t>
            </a:r>
          </a:p>
          <a:p>
            <a:pPr>
              <a:buNone/>
            </a:pPr>
            <a:endParaRPr lang="en-US" sz="2200" dirty="0" smtClean="0"/>
          </a:p>
          <a:p>
            <a:r>
              <a:rPr lang="en-US" sz="2200" dirty="0" smtClean="0"/>
              <a:t>Most of the drugs are inactivated by metabolism.</a:t>
            </a:r>
          </a:p>
          <a:p>
            <a:pPr>
              <a:buNone/>
            </a:pPr>
            <a:endParaRPr lang="en-US" sz="2200" dirty="0" smtClean="0"/>
          </a:p>
          <a:p>
            <a:r>
              <a:rPr lang="en-US" sz="2200" dirty="0" smtClean="0"/>
              <a:t> Some drugs may be activated from the inactive </a:t>
            </a:r>
            <a:r>
              <a:rPr lang="en-US" sz="2200" dirty="0" err="1" smtClean="0"/>
              <a:t>compunds</a:t>
            </a:r>
            <a:r>
              <a:rPr lang="en-US" sz="2200" dirty="0" smtClean="0"/>
              <a:t> (</a:t>
            </a:r>
            <a:r>
              <a:rPr lang="en-US" sz="2200" b="1" dirty="0" err="1" smtClean="0"/>
              <a:t>Prodrugs</a:t>
            </a:r>
            <a:r>
              <a:rPr lang="en-US" sz="2200" dirty="0" smtClean="0"/>
              <a:t>) and others may give rise to active metabolites from the active compound.</a:t>
            </a:r>
          </a:p>
          <a:p>
            <a:endParaRPr lang="en-US" sz="2200" dirty="0" smtClean="0"/>
          </a:p>
          <a:p>
            <a:r>
              <a:rPr lang="en-US" sz="2200" dirty="0" smtClean="0"/>
              <a:t>Metabolism may occur with help of </a:t>
            </a:r>
            <a:r>
              <a:rPr lang="en-US" sz="2200" b="1" dirty="0" err="1" smtClean="0"/>
              <a:t>microsomal</a:t>
            </a:r>
            <a:r>
              <a:rPr lang="en-US" sz="2200" b="1" dirty="0" smtClean="0"/>
              <a:t> or non-</a:t>
            </a:r>
            <a:r>
              <a:rPr lang="en-US" sz="2200" b="1" dirty="0" err="1" smtClean="0"/>
              <a:t>microsomal</a:t>
            </a:r>
            <a:r>
              <a:rPr lang="en-US" sz="2200" b="1" dirty="0" smtClean="0"/>
              <a:t> enzymes.</a:t>
            </a:r>
          </a:p>
          <a:p>
            <a:endParaRPr lang="en-US" sz="2200" dirty="0" smtClean="0"/>
          </a:p>
          <a:p>
            <a:r>
              <a:rPr lang="en-US" sz="2200" dirty="0" err="1" smtClean="0"/>
              <a:t>Microsomal</a:t>
            </a:r>
            <a:r>
              <a:rPr lang="en-US" sz="2200" dirty="0" smtClean="0"/>
              <a:t> enzymes (</a:t>
            </a:r>
            <a:r>
              <a:rPr lang="en-US" sz="2200" b="1" dirty="0" err="1" smtClean="0"/>
              <a:t>monooxygenase</a:t>
            </a:r>
            <a:r>
              <a:rPr lang="en-US" sz="2200" b="1" dirty="0" smtClean="0"/>
              <a:t>, </a:t>
            </a:r>
            <a:r>
              <a:rPr lang="en-US" sz="2200" b="1" dirty="0" err="1" smtClean="0"/>
              <a:t>cytochrome</a:t>
            </a:r>
            <a:r>
              <a:rPr lang="en-US" sz="2200" b="1" dirty="0" smtClean="0"/>
              <a:t> P450 and </a:t>
            </a:r>
            <a:r>
              <a:rPr lang="en-US" sz="2200" b="1" dirty="0" err="1" smtClean="0"/>
              <a:t>glucoronyl</a:t>
            </a:r>
            <a:r>
              <a:rPr lang="en-US" sz="2200" b="1" dirty="0" smtClean="0"/>
              <a:t> </a:t>
            </a:r>
            <a:r>
              <a:rPr lang="en-US" sz="2200" b="1" dirty="0" err="1" smtClean="0"/>
              <a:t>transferase</a:t>
            </a:r>
            <a:r>
              <a:rPr lang="en-US" sz="2200" dirty="0" smtClean="0"/>
              <a:t>) may be induced or inhibited by other drugs whereas </a:t>
            </a:r>
            <a:r>
              <a:rPr lang="en-US" sz="2200" b="1" dirty="0" smtClean="0"/>
              <a:t>non-</a:t>
            </a:r>
            <a:r>
              <a:rPr lang="en-US" sz="2200" b="1" dirty="0" err="1" smtClean="0"/>
              <a:t>microsomal</a:t>
            </a:r>
            <a:r>
              <a:rPr lang="en-US" sz="2200" b="1" dirty="0" smtClean="0"/>
              <a:t> </a:t>
            </a:r>
            <a:r>
              <a:rPr lang="en-US" sz="2200" dirty="0" smtClean="0"/>
              <a:t>enzymes are not subjected to these interactions.</a:t>
            </a:r>
          </a:p>
          <a:p>
            <a:pPr>
              <a:buNone/>
            </a:pP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dirty="0" smtClean="0"/>
              <a:t>Enzyme inducers</a:t>
            </a:r>
            <a:endParaRPr lang="en-IN" b="1" dirty="0"/>
          </a:p>
        </p:txBody>
      </p:sp>
      <p:sp>
        <p:nvSpPr>
          <p:cNvPr id="3" name="Content Placeholder 2"/>
          <p:cNvSpPr>
            <a:spLocks noGrp="1"/>
          </p:cNvSpPr>
          <p:nvPr>
            <p:ph idx="1"/>
          </p:nvPr>
        </p:nvSpPr>
        <p:spPr>
          <a:xfrm>
            <a:off x="457200" y="990600"/>
            <a:ext cx="8229600" cy="5638800"/>
          </a:xfrm>
        </p:spPr>
        <p:txBody>
          <a:bodyPr/>
          <a:lstStyle/>
          <a:p>
            <a:r>
              <a:rPr lang="en-US" sz="2800" dirty="0" smtClean="0"/>
              <a:t>Increases the metabolism of other drugs and reduce their effect.</a:t>
            </a:r>
          </a:p>
          <a:p>
            <a:pPr>
              <a:buNone/>
            </a:pPr>
            <a:endParaRPr lang="en-IN" dirty="0"/>
          </a:p>
        </p:txBody>
      </p:sp>
      <p:graphicFrame>
        <p:nvGraphicFramePr>
          <p:cNvPr id="4" name="Table 3"/>
          <p:cNvGraphicFramePr>
            <a:graphicFrameLocks noGrp="1"/>
          </p:cNvGraphicFramePr>
          <p:nvPr/>
        </p:nvGraphicFramePr>
        <p:xfrm>
          <a:off x="2590800" y="1981200"/>
          <a:ext cx="4343400" cy="4206240"/>
        </p:xfrm>
        <a:graphic>
          <a:graphicData uri="http://schemas.openxmlformats.org/drawingml/2006/table">
            <a:tbl>
              <a:tblPr firstRow="1" bandRow="1">
                <a:tableStyleId>{5C22544A-7EE6-4342-B048-85BDC9FD1C3A}</a:tableStyleId>
              </a:tblPr>
              <a:tblGrid>
                <a:gridCol w="1447800"/>
                <a:gridCol w="2895600"/>
              </a:tblGrid>
              <a:tr h="370840">
                <a:tc>
                  <a:txBody>
                    <a:bodyPr/>
                    <a:lstStyle/>
                    <a:p>
                      <a:r>
                        <a:rPr lang="en-US" sz="2400" b="1" dirty="0" smtClean="0">
                          <a:solidFill>
                            <a:schemeClr val="tx1"/>
                          </a:solidFill>
                        </a:rPr>
                        <a:t>G</a:t>
                      </a:r>
                      <a:endParaRPr lang="en-IN" sz="2400" b="1" dirty="0">
                        <a:solidFill>
                          <a:schemeClr val="tx1"/>
                        </a:solidFill>
                      </a:endParaRPr>
                    </a:p>
                  </a:txBody>
                  <a:tcPr/>
                </a:tc>
                <a:tc>
                  <a:txBody>
                    <a:bodyPr/>
                    <a:lstStyle/>
                    <a:p>
                      <a:r>
                        <a:rPr lang="en-US" sz="2400" dirty="0" err="1" smtClean="0">
                          <a:solidFill>
                            <a:schemeClr val="tx1"/>
                          </a:solidFill>
                        </a:rPr>
                        <a:t>G</a:t>
                      </a:r>
                      <a:r>
                        <a:rPr lang="en-US" sz="2400" dirty="0" err="1" smtClean="0"/>
                        <a:t>riseofulvin</a:t>
                      </a:r>
                      <a:endParaRPr lang="en-IN" sz="2400" dirty="0"/>
                    </a:p>
                  </a:txBody>
                  <a:tcPr/>
                </a:tc>
              </a:tr>
              <a:tr h="370840">
                <a:tc>
                  <a:txBody>
                    <a:bodyPr/>
                    <a:lstStyle/>
                    <a:p>
                      <a:r>
                        <a:rPr lang="en-US" sz="2400" b="1" dirty="0" smtClean="0"/>
                        <a:t>P</a:t>
                      </a:r>
                    </a:p>
                    <a:p>
                      <a:endParaRPr lang="en-IN" sz="2400" b="1" dirty="0"/>
                    </a:p>
                  </a:txBody>
                  <a:tcPr/>
                </a:tc>
                <a:tc>
                  <a:txBody>
                    <a:bodyPr/>
                    <a:lstStyle/>
                    <a:p>
                      <a:r>
                        <a:rPr lang="en-US" sz="2400" b="1" dirty="0" err="1" smtClean="0"/>
                        <a:t>P</a:t>
                      </a:r>
                      <a:r>
                        <a:rPr lang="en-US" sz="2400" dirty="0" err="1" smtClean="0"/>
                        <a:t>henytoin</a:t>
                      </a:r>
                      <a:r>
                        <a:rPr lang="en-US" sz="2400" dirty="0" smtClean="0"/>
                        <a:t> </a:t>
                      </a:r>
                      <a:endParaRPr lang="en-IN" sz="2400" dirty="0"/>
                    </a:p>
                  </a:txBody>
                  <a:tcPr/>
                </a:tc>
              </a:tr>
              <a:tr h="370840">
                <a:tc>
                  <a:txBody>
                    <a:bodyPr/>
                    <a:lstStyle/>
                    <a:p>
                      <a:r>
                        <a:rPr lang="en-US" sz="2400" b="1" dirty="0" smtClean="0"/>
                        <a:t>R</a:t>
                      </a:r>
                    </a:p>
                    <a:p>
                      <a:endParaRPr lang="en-IN" sz="2400" b="1" dirty="0"/>
                    </a:p>
                  </a:txBody>
                  <a:tcPr/>
                </a:tc>
                <a:tc>
                  <a:txBody>
                    <a:bodyPr/>
                    <a:lstStyle/>
                    <a:p>
                      <a:r>
                        <a:rPr lang="en-US" sz="2400" b="1" dirty="0" err="1" smtClean="0"/>
                        <a:t>R</a:t>
                      </a:r>
                      <a:r>
                        <a:rPr lang="en-US" sz="2400" dirty="0" err="1" smtClean="0"/>
                        <a:t>ifampicin</a:t>
                      </a:r>
                      <a:r>
                        <a:rPr lang="en-US" sz="2400" dirty="0" smtClean="0"/>
                        <a:t> </a:t>
                      </a:r>
                      <a:endParaRPr lang="en-IN" sz="2400" dirty="0"/>
                    </a:p>
                  </a:txBody>
                  <a:tcPr/>
                </a:tc>
              </a:tr>
              <a:tr h="370840">
                <a:tc>
                  <a:txBody>
                    <a:bodyPr/>
                    <a:lstStyle/>
                    <a:p>
                      <a:r>
                        <a:rPr lang="en-US" sz="2400" b="1" dirty="0" smtClean="0"/>
                        <a:t>S</a:t>
                      </a:r>
                    </a:p>
                    <a:p>
                      <a:endParaRPr lang="en-IN" sz="2400" b="1" dirty="0"/>
                    </a:p>
                  </a:txBody>
                  <a:tcPr/>
                </a:tc>
                <a:tc>
                  <a:txBody>
                    <a:bodyPr/>
                    <a:lstStyle/>
                    <a:p>
                      <a:r>
                        <a:rPr lang="en-US" sz="2400" b="1" dirty="0" smtClean="0"/>
                        <a:t>S</a:t>
                      </a:r>
                      <a:r>
                        <a:rPr lang="en-US" sz="2400" dirty="0" smtClean="0"/>
                        <a:t>moking </a:t>
                      </a:r>
                      <a:endParaRPr lang="en-IN" sz="2400" dirty="0"/>
                    </a:p>
                  </a:txBody>
                  <a:tcPr/>
                </a:tc>
              </a:tr>
              <a:tr h="370840">
                <a:tc>
                  <a:txBody>
                    <a:bodyPr/>
                    <a:lstStyle/>
                    <a:p>
                      <a:r>
                        <a:rPr lang="en-US" sz="2400" b="1" dirty="0" smtClean="0"/>
                        <a:t>Cell</a:t>
                      </a:r>
                    </a:p>
                    <a:p>
                      <a:endParaRPr lang="en-IN" sz="2400" b="1" dirty="0"/>
                    </a:p>
                  </a:txBody>
                  <a:tcPr/>
                </a:tc>
                <a:tc>
                  <a:txBody>
                    <a:bodyPr/>
                    <a:lstStyle/>
                    <a:p>
                      <a:r>
                        <a:rPr lang="en-US" sz="2400" b="1" dirty="0" err="1" smtClean="0"/>
                        <a:t>C</a:t>
                      </a:r>
                      <a:r>
                        <a:rPr lang="en-US" sz="2400" dirty="0" err="1" smtClean="0"/>
                        <a:t>arbamazepine</a:t>
                      </a:r>
                      <a:r>
                        <a:rPr lang="en-US" sz="2400" dirty="0" smtClean="0"/>
                        <a:t> </a:t>
                      </a:r>
                      <a:endParaRPr lang="en-IN" sz="2400" dirty="0"/>
                    </a:p>
                  </a:txBody>
                  <a:tcPr/>
                </a:tc>
              </a:tr>
              <a:tr h="370840">
                <a:tc>
                  <a:txBody>
                    <a:bodyPr/>
                    <a:lstStyle/>
                    <a:p>
                      <a:r>
                        <a:rPr lang="en-US" sz="2400" b="1" dirty="0" smtClean="0"/>
                        <a:t>Phone</a:t>
                      </a:r>
                      <a:endParaRPr lang="en-IN" sz="2400" b="1" dirty="0"/>
                    </a:p>
                  </a:txBody>
                  <a:tcPr/>
                </a:tc>
                <a:tc>
                  <a:txBody>
                    <a:bodyPr/>
                    <a:lstStyle/>
                    <a:p>
                      <a:r>
                        <a:rPr lang="en-US" sz="2400" b="1" dirty="0" err="1" smtClean="0"/>
                        <a:t>P</a:t>
                      </a:r>
                      <a:r>
                        <a:rPr lang="en-US" sz="2400" dirty="0" err="1" smtClean="0"/>
                        <a:t>henobarbitone</a:t>
                      </a:r>
                      <a:r>
                        <a:rPr lang="en-US" sz="2400" dirty="0" smtClean="0"/>
                        <a:t> </a:t>
                      </a:r>
                      <a:endParaRPr lang="en-IN" sz="2400"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t>Enzyme inhibitors</a:t>
            </a:r>
            <a:endParaRPr lang="en-IN" b="1" dirty="0"/>
          </a:p>
        </p:txBody>
      </p:sp>
      <p:graphicFrame>
        <p:nvGraphicFramePr>
          <p:cNvPr id="4" name="Content Placeholder 3"/>
          <p:cNvGraphicFramePr>
            <a:graphicFrameLocks noGrp="1"/>
          </p:cNvGraphicFramePr>
          <p:nvPr>
            <p:ph idx="1"/>
          </p:nvPr>
        </p:nvGraphicFramePr>
        <p:xfrm>
          <a:off x="2209800" y="1143000"/>
          <a:ext cx="4876800" cy="5181600"/>
        </p:xfrm>
        <a:graphic>
          <a:graphicData uri="http://schemas.openxmlformats.org/drawingml/2006/table">
            <a:tbl>
              <a:tblPr firstRow="1" bandRow="1">
                <a:tableStyleId>{5C22544A-7EE6-4342-B048-85BDC9FD1C3A}</a:tableStyleId>
              </a:tblPr>
              <a:tblGrid>
                <a:gridCol w="1845276"/>
                <a:gridCol w="3031524"/>
              </a:tblGrid>
              <a:tr h="863600">
                <a:tc>
                  <a:txBody>
                    <a:bodyPr/>
                    <a:lstStyle/>
                    <a:p>
                      <a:r>
                        <a:rPr lang="en-US" sz="3200" b="1" dirty="0" smtClean="0">
                          <a:solidFill>
                            <a:schemeClr val="tx1"/>
                          </a:solidFill>
                        </a:rPr>
                        <a:t>V</a:t>
                      </a:r>
                      <a:r>
                        <a:rPr lang="en-US" sz="3200" dirty="0" smtClean="0"/>
                        <a:t>itamin </a:t>
                      </a:r>
                      <a:endParaRPr lang="en-IN" sz="3200" dirty="0"/>
                    </a:p>
                  </a:txBody>
                  <a:tcPr/>
                </a:tc>
                <a:tc>
                  <a:txBody>
                    <a:bodyPr/>
                    <a:lstStyle/>
                    <a:p>
                      <a:r>
                        <a:rPr lang="en-US" sz="3200" dirty="0" err="1" smtClean="0">
                          <a:solidFill>
                            <a:schemeClr val="tx1"/>
                          </a:solidFill>
                        </a:rPr>
                        <a:t>V</a:t>
                      </a:r>
                      <a:r>
                        <a:rPr lang="en-US" sz="3200" dirty="0" err="1" smtClean="0"/>
                        <a:t>alproate</a:t>
                      </a:r>
                      <a:r>
                        <a:rPr lang="en-US" sz="3200" dirty="0" smtClean="0"/>
                        <a:t> </a:t>
                      </a:r>
                      <a:endParaRPr lang="en-IN" sz="3200" dirty="0"/>
                    </a:p>
                  </a:txBody>
                  <a:tcPr/>
                </a:tc>
              </a:tr>
              <a:tr h="863600">
                <a:tc>
                  <a:txBody>
                    <a:bodyPr/>
                    <a:lstStyle/>
                    <a:p>
                      <a:r>
                        <a:rPr lang="en-US" sz="3200" b="1" dirty="0" smtClean="0"/>
                        <a:t>K</a:t>
                      </a:r>
                      <a:r>
                        <a:rPr lang="en-US" sz="3200" dirty="0" smtClean="0"/>
                        <a:t> </a:t>
                      </a:r>
                      <a:endParaRPr lang="en-IN" sz="3200" dirty="0"/>
                    </a:p>
                  </a:txBody>
                  <a:tcPr/>
                </a:tc>
                <a:tc>
                  <a:txBody>
                    <a:bodyPr/>
                    <a:lstStyle/>
                    <a:p>
                      <a:r>
                        <a:rPr lang="en-US" sz="3200" b="1" dirty="0" err="1" smtClean="0"/>
                        <a:t>K</a:t>
                      </a:r>
                      <a:r>
                        <a:rPr lang="en-US" sz="3200" b="0" dirty="0" err="1" smtClean="0"/>
                        <a:t>etoconazole</a:t>
                      </a:r>
                      <a:endParaRPr lang="en-IN" sz="3200" b="1" dirty="0"/>
                    </a:p>
                  </a:txBody>
                  <a:tcPr/>
                </a:tc>
              </a:tr>
              <a:tr h="863600">
                <a:tc>
                  <a:txBody>
                    <a:bodyPr/>
                    <a:lstStyle/>
                    <a:p>
                      <a:r>
                        <a:rPr lang="en-US" sz="3200" b="1" dirty="0" smtClean="0"/>
                        <a:t>C</a:t>
                      </a:r>
                      <a:r>
                        <a:rPr lang="en-US" sz="3200" dirty="0" smtClean="0"/>
                        <a:t>annot </a:t>
                      </a:r>
                      <a:endParaRPr lang="en-IN" sz="3200" dirty="0"/>
                    </a:p>
                  </a:txBody>
                  <a:tcPr/>
                </a:tc>
                <a:tc>
                  <a:txBody>
                    <a:bodyPr/>
                    <a:lstStyle/>
                    <a:p>
                      <a:r>
                        <a:rPr lang="en-US" sz="3200" b="1" dirty="0" err="1" smtClean="0"/>
                        <a:t>C</a:t>
                      </a:r>
                      <a:r>
                        <a:rPr lang="en-US" sz="3200" dirty="0" err="1" smtClean="0"/>
                        <a:t>imetidine</a:t>
                      </a:r>
                      <a:r>
                        <a:rPr lang="en-US" sz="3200" dirty="0" smtClean="0"/>
                        <a:t> </a:t>
                      </a:r>
                      <a:endParaRPr lang="en-IN" sz="3200" dirty="0"/>
                    </a:p>
                  </a:txBody>
                  <a:tcPr/>
                </a:tc>
              </a:tr>
              <a:tr h="863600">
                <a:tc>
                  <a:txBody>
                    <a:bodyPr/>
                    <a:lstStyle/>
                    <a:p>
                      <a:r>
                        <a:rPr lang="en-US" sz="3200" b="1" dirty="0" smtClean="0"/>
                        <a:t>C</a:t>
                      </a:r>
                      <a:r>
                        <a:rPr lang="en-US" sz="3200" dirty="0" smtClean="0"/>
                        <a:t>ause </a:t>
                      </a:r>
                      <a:endParaRPr lang="en-IN" sz="3200" dirty="0"/>
                    </a:p>
                  </a:txBody>
                  <a:tcPr/>
                </a:tc>
                <a:tc>
                  <a:txBody>
                    <a:bodyPr/>
                    <a:lstStyle/>
                    <a:p>
                      <a:r>
                        <a:rPr lang="en-US" sz="3200" b="1" dirty="0" smtClean="0"/>
                        <a:t>C</a:t>
                      </a:r>
                      <a:r>
                        <a:rPr lang="en-US" sz="3200" dirty="0" smtClean="0"/>
                        <a:t>iprofloxacin</a:t>
                      </a:r>
                      <a:endParaRPr lang="en-IN" sz="3200" dirty="0"/>
                    </a:p>
                  </a:txBody>
                  <a:tcPr/>
                </a:tc>
              </a:tr>
              <a:tr h="863600">
                <a:tc>
                  <a:txBody>
                    <a:bodyPr/>
                    <a:lstStyle/>
                    <a:p>
                      <a:r>
                        <a:rPr lang="en-US" sz="3200" b="1" dirty="0" smtClean="0"/>
                        <a:t>E</a:t>
                      </a:r>
                      <a:r>
                        <a:rPr lang="en-US" sz="3200" dirty="0" smtClean="0"/>
                        <a:t>nzyme</a:t>
                      </a:r>
                      <a:endParaRPr lang="en-IN" sz="3200" dirty="0"/>
                    </a:p>
                  </a:txBody>
                  <a:tcPr/>
                </a:tc>
                <a:tc>
                  <a:txBody>
                    <a:bodyPr/>
                    <a:lstStyle/>
                    <a:p>
                      <a:r>
                        <a:rPr lang="en-US" sz="3200" b="1" dirty="0" smtClean="0"/>
                        <a:t>E</a:t>
                      </a:r>
                      <a:r>
                        <a:rPr lang="en-US" sz="3200" dirty="0" smtClean="0"/>
                        <a:t>rythromycin</a:t>
                      </a:r>
                      <a:endParaRPr lang="en-IN" sz="3200" dirty="0"/>
                    </a:p>
                  </a:txBody>
                  <a:tcPr/>
                </a:tc>
              </a:tr>
              <a:tr h="863600">
                <a:tc>
                  <a:txBody>
                    <a:bodyPr/>
                    <a:lstStyle/>
                    <a:p>
                      <a:r>
                        <a:rPr lang="en-US" sz="3200" b="1" dirty="0" smtClean="0"/>
                        <a:t>I</a:t>
                      </a:r>
                      <a:r>
                        <a:rPr lang="en-US" sz="3200" dirty="0" smtClean="0"/>
                        <a:t>nhibition</a:t>
                      </a:r>
                      <a:endParaRPr lang="en-IN" sz="3200" dirty="0"/>
                    </a:p>
                  </a:txBody>
                  <a:tcPr/>
                </a:tc>
                <a:tc>
                  <a:txBody>
                    <a:bodyPr/>
                    <a:lstStyle/>
                    <a:p>
                      <a:r>
                        <a:rPr lang="en-US" sz="3200" b="1" dirty="0" smtClean="0"/>
                        <a:t>I</a:t>
                      </a:r>
                      <a:r>
                        <a:rPr lang="en-US" sz="3200" dirty="0" smtClean="0"/>
                        <a:t>NH</a:t>
                      </a:r>
                      <a:endParaRPr lang="en-IN" sz="3200" dirty="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724400" cy="6629400"/>
          </a:xfrm>
        </p:spPr>
        <p:txBody>
          <a:bodyPr>
            <a:noAutofit/>
          </a:bodyPr>
          <a:lstStyle/>
          <a:p>
            <a:pPr algn="l"/>
            <a:r>
              <a:rPr lang="en-IN" sz="2600" b="1" dirty="0" err="1" smtClean="0"/>
              <a:t>Prodrug</a:t>
            </a:r>
            <a:r>
              <a:rPr lang="en-IN" sz="2600" b="1" dirty="0" smtClean="0"/>
              <a:t> </a:t>
            </a:r>
            <a:r>
              <a:rPr lang="en-IN" sz="2600" dirty="0" smtClean="0"/>
              <a:t/>
            </a:r>
            <a:br>
              <a:rPr lang="en-IN" sz="2600" dirty="0" smtClean="0"/>
            </a:br>
            <a:r>
              <a:rPr lang="en-IN" sz="2400" dirty="0" smtClean="0">
                <a:latin typeface="Times New Roman" pitchFamily="18" charset="0"/>
                <a:cs typeface="Times New Roman" pitchFamily="18" charset="0"/>
              </a:rPr>
              <a:t>Few drugs are inactive as such and need conversion in the body to one or more active metabolites.  Such a drug are called a </a:t>
            </a:r>
            <a:r>
              <a:rPr lang="en-IN" sz="2400" b="1" dirty="0" err="1" smtClean="0">
                <a:latin typeface="Times New Roman" pitchFamily="18" charset="0"/>
                <a:cs typeface="Times New Roman" pitchFamily="18" charset="0"/>
              </a:rPr>
              <a:t>prodrug</a:t>
            </a:r>
            <a:r>
              <a:rPr lang="en-IN" sz="2400" b="1" dirty="0" smtClean="0">
                <a:latin typeface="Times New Roman" pitchFamily="18" charset="0"/>
                <a:cs typeface="Times New Roman" pitchFamily="18" charset="0"/>
              </a:rPr>
              <a:t> . </a:t>
            </a:r>
            <a:br>
              <a:rPr lang="en-IN" sz="2400" b="1" dirty="0" smtClean="0">
                <a:latin typeface="Times New Roman" pitchFamily="18" charset="0"/>
                <a:cs typeface="Times New Roman" pitchFamily="18" charset="0"/>
              </a:rPr>
            </a:br>
            <a:r>
              <a:rPr lang="en-IN" sz="2400" b="1" dirty="0" smtClean="0">
                <a:latin typeface="Times New Roman" pitchFamily="18" charset="0"/>
                <a:cs typeface="Times New Roman" pitchFamily="18" charset="0"/>
              </a:rPr>
              <a:t/>
            </a:r>
            <a:br>
              <a:rPr lang="en-IN" sz="2400" b="1" dirty="0" smtClean="0">
                <a:latin typeface="Times New Roman" pitchFamily="18" charset="0"/>
                <a:cs typeface="Times New Roman" pitchFamily="18" charset="0"/>
              </a:rPr>
            </a:br>
            <a:r>
              <a:rPr lang="en-IN" sz="2400" dirty="0" smtClean="0">
                <a:latin typeface="Times New Roman" pitchFamily="18" charset="0"/>
                <a:cs typeface="Times New Roman" pitchFamily="18" charset="0"/>
              </a:rPr>
              <a:t>The </a:t>
            </a:r>
            <a:r>
              <a:rPr lang="en-IN" sz="2400" dirty="0" err="1" smtClean="0">
                <a:latin typeface="Times New Roman" pitchFamily="18" charset="0"/>
                <a:cs typeface="Times New Roman" pitchFamily="18" charset="0"/>
              </a:rPr>
              <a:t>prodrug</a:t>
            </a:r>
            <a:r>
              <a:rPr lang="en-IN" sz="2400" dirty="0" smtClean="0">
                <a:latin typeface="Times New Roman" pitchFamily="18" charset="0"/>
                <a:cs typeface="Times New Roman" pitchFamily="18" charset="0"/>
              </a:rPr>
              <a:t> may offer advantages over the active form in being more stable, having  better bioavailability or other desirable pharmacokinetic properties or less side effects and toxicity. </a:t>
            </a:r>
            <a:br>
              <a:rPr lang="en-IN" sz="2400" dirty="0" smtClean="0">
                <a:latin typeface="Times New Roman" pitchFamily="18" charset="0"/>
                <a:cs typeface="Times New Roman" pitchFamily="18" charset="0"/>
              </a:rPr>
            </a:br>
            <a:r>
              <a:rPr lang="en-IN" sz="2400" dirty="0" smtClean="0">
                <a:latin typeface="Times New Roman" pitchFamily="18" charset="0"/>
                <a:cs typeface="Times New Roman" pitchFamily="18" charset="0"/>
              </a:rPr>
              <a:t>Some </a:t>
            </a:r>
            <a:r>
              <a:rPr lang="en-IN" sz="2400" dirty="0" err="1" smtClean="0">
                <a:latin typeface="Times New Roman" pitchFamily="18" charset="0"/>
                <a:cs typeface="Times New Roman" pitchFamily="18" charset="0"/>
              </a:rPr>
              <a:t>prodrugs</a:t>
            </a:r>
            <a:r>
              <a:rPr lang="en-IN" sz="2400" dirty="0" smtClean="0">
                <a:latin typeface="Times New Roman" pitchFamily="18" charset="0"/>
                <a:cs typeface="Times New Roman" pitchFamily="18" charset="0"/>
              </a:rPr>
              <a:t> are activated selectively at the site of action.</a:t>
            </a:r>
            <a:endParaRPr lang="en-IN" sz="2400" dirty="0">
              <a:latin typeface="Times New Roman" pitchFamily="18" charset="0"/>
              <a:cs typeface="Times New Roman" pitchFamily="18" charset="0"/>
            </a:endParaRPr>
          </a:p>
        </p:txBody>
      </p:sp>
      <p:pic>
        <p:nvPicPr>
          <p:cNvPr id="14337" name="Picture 1"/>
          <p:cNvPicPr>
            <a:picLocks noGrp="1" noChangeAspect="1" noChangeArrowheads="1"/>
          </p:cNvPicPr>
          <p:nvPr>
            <p:ph idx="1"/>
          </p:nvPr>
        </p:nvPicPr>
        <p:blipFill>
          <a:blip r:embed="rId2"/>
          <a:srcRect/>
          <a:stretch>
            <a:fillRect/>
          </a:stretch>
        </p:blipFill>
        <p:spPr bwMode="auto">
          <a:xfrm>
            <a:off x="5043420" y="152400"/>
            <a:ext cx="4100580"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b="1" dirty="0" smtClean="0">
                <a:latin typeface="Times New Roman" pitchFamily="18" charset="0"/>
                <a:cs typeface="Times New Roman" pitchFamily="18" charset="0"/>
              </a:rPr>
              <a:t>Phases of Drug Metabolism</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81200"/>
            <a:ext cx="8229600" cy="4144963"/>
          </a:xfrm>
        </p:spPr>
        <p:txBody>
          <a:bodyPr>
            <a:normAutofit/>
          </a:bodyPr>
          <a:lstStyle/>
          <a:p>
            <a:r>
              <a:rPr lang="en-US" sz="2800" b="1" dirty="0" smtClean="0">
                <a:latin typeface="Times New Roman" pitchFamily="18" charset="0"/>
                <a:cs typeface="Times New Roman" pitchFamily="18" charset="0"/>
              </a:rPr>
              <a:t>Phase I (non-synthetic</a:t>
            </a:r>
            <a:r>
              <a:rPr lang="en-US" sz="2800" dirty="0" smtClean="0">
                <a:latin typeface="Times New Roman" pitchFamily="18" charset="0"/>
                <a:cs typeface="Times New Roman" pitchFamily="18" charset="0"/>
              </a:rPr>
              <a:t>) – in this reaction functional group get attached with drug molecule. </a:t>
            </a:r>
          </a:p>
          <a:p>
            <a:pPr>
              <a:buNone/>
            </a:pPr>
            <a:r>
              <a:rPr lang="en-US" sz="2800" dirty="0" smtClean="0">
                <a:latin typeface="Times New Roman" pitchFamily="18" charset="0"/>
                <a:cs typeface="Times New Roman" pitchFamily="18" charset="0"/>
              </a:rPr>
              <a:t>    After phase I reaction, drug may become water soluble or lipid soluble.</a:t>
            </a:r>
          </a:p>
          <a:p>
            <a:pPr>
              <a:buNone/>
            </a:pPr>
            <a:endParaRPr lang="en-US" sz="2800"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Phase II (synthetic) </a:t>
            </a:r>
            <a:r>
              <a:rPr lang="en-US" sz="2800" dirty="0" smtClean="0">
                <a:latin typeface="Times New Roman" pitchFamily="18" charset="0"/>
                <a:cs typeface="Times New Roman" pitchFamily="18" charset="0"/>
              </a:rPr>
              <a:t>– in this reaction a conjugate is attached to drug and make it water soluble.</a:t>
            </a: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Metabolic Reactions</a:t>
            </a:r>
            <a:endParaRPr lang="en-IN"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229600" cy="4876800"/>
        </p:xfrm>
        <a:graphic>
          <a:graphicData uri="http://schemas.openxmlformats.org/drawingml/2006/table">
            <a:tbl>
              <a:tblPr firstRow="1" bandRow="1">
                <a:tableStyleId>{5C22544A-7EE6-4342-B048-85BDC9FD1C3A}</a:tableStyleId>
              </a:tblPr>
              <a:tblGrid>
                <a:gridCol w="4114800"/>
                <a:gridCol w="4114800"/>
              </a:tblGrid>
              <a:tr h="760021">
                <a:tc>
                  <a:txBody>
                    <a:bodyPr/>
                    <a:lstStyle/>
                    <a:p>
                      <a:r>
                        <a:rPr lang="en-US" sz="2200" dirty="0" smtClean="0">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Phase </a:t>
                      </a:r>
                      <a:r>
                        <a:rPr lang="en-US" sz="2600" b="1" dirty="0" smtClean="0">
                          <a:solidFill>
                            <a:schemeClr val="tx1"/>
                          </a:solidFill>
                          <a:latin typeface="Times New Roman" pitchFamily="18" charset="0"/>
                          <a:cs typeface="Times New Roman" pitchFamily="18" charset="0"/>
                        </a:rPr>
                        <a:t>I</a:t>
                      </a:r>
                      <a:r>
                        <a:rPr lang="en-US" sz="2600" dirty="0" smtClean="0">
                          <a:solidFill>
                            <a:schemeClr val="tx1"/>
                          </a:solidFill>
                          <a:latin typeface="Times New Roman" pitchFamily="18" charset="0"/>
                          <a:cs typeface="Times New Roman" pitchFamily="18" charset="0"/>
                        </a:rPr>
                        <a:t> (non-synthetic) </a:t>
                      </a:r>
                      <a:endParaRPr lang="en-IN" sz="2600" dirty="0">
                        <a:solidFill>
                          <a:schemeClr val="tx1"/>
                        </a:solidFill>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Phase </a:t>
                      </a:r>
                      <a:r>
                        <a:rPr lang="en-US" sz="2600" b="1" dirty="0" smtClean="0">
                          <a:solidFill>
                            <a:schemeClr val="tx1"/>
                          </a:solidFill>
                          <a:latin typeface="Times New Roman" pitchFamily="18" charset="0"/>
                          <a:cs typeface="Times New Roman" pitchFamily="18" charset="0"/>
                        </a:rPr>
                        <a:t>II</a:t>
                      </a:r>
                      <a:r>
                        <a:rPr lang="en-US" sz="2600" dirty="0" smtClean="0">
                          <a:solidFill>
                            <a:schemeClr val="tx1"/>
                          </a:solidFill>
                          <a:latin typeface="Times New Roman" pitchFamily="18" charset="0"/>
                          <a:cs typeface="Times New Roman" pitchFamily="18" charset="0"/>
                        </a:rPr>
                        <a:t> (synthetic) </a:t>
                      </a:r>
                      <a:endParaRPr lang="en-IN" sz="2600" dirty="0">
                        <a:solidFill>
                          <a:schemeClr val="tx1"/>
                        </a:solidFill>
                        <a:latin typeface="Times New Roman" pitchFamily="18" charset="0"/>
                        <a:cs typeface="Times New Roman" pitchFamily="18" charset="0"/>
                      </a:endParaRPr>
                    </a:p>
                  </a:txBody>
                  <a:tcPr/>
                </a:tc>
              </a:tr>
              <a:tr h="1140031">
                <a:tc>
                  <a:txBody>
                    <a:bodyPr/>
                    <a:lstStyle/>
                    <a:p>
                      <a:r>
                        <a:rPr lang="en-US" sz="2200" dirty="0" smtClean="0">
                          <a:latin typeface="Times New Roman" pitchFamily="18" charset="0"/>
                          <a:cs typeface="Times New Roman" pitchFamily="18" charset="0"/>
                        </a:rPr>
                        <a:t>Functional group get attached with drug molecule</a:t>
                      </a:r>
                    </a:p>
                    <a:p>
                      <a:endParaRPr lang="en-IN"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Conjugate is attached to drug .</a:t>
                      </a:r>
                      <a:endParaRPr lang="en-IN" sz="2200" dirty="0">
                        <a:latin typeface="Times New Roman" pitchFamily="18" charset="0"/>
                        <a:cs typeface="Times New Roman" pitchFamily="18" charset="0"/>
                      </a:endParaRPr>
                    </a:p>
                  </a:txBody>
                  <a:tcPr/>
                </a:tc>
              </a:tr>
              <a:tr h="1140031">
                <a:tc>
                  <a:txBody>
                    <a:bodyPr/>
                    <a:lstStyle/>
                    <a:p>
                      <a:r>
                        <a:rPr lang="en-US" sz="2200" dirty="0" smtClean="0">
                          <a:latin typeface="Times New Roman" pitchFamily="18" charset="0"/>
                          <a:cs typeface="Times New Roman" pitchFamily="18" charset="0"/>
                        </a:rPr>
                        <a:t>Drug may become water soluble or lipid soluble.</a:t>
                      </a:r>
                    </a:p>
                    <a:p>
                      <a:endParaRPr lang="en-IN"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Make it water soluble</a:t>
                      </a:r>
                      <a:endParaRPr lang="en-IN" sz="2200" dirty="0">
                        <a:latin typeface="Times New Roman" pitchFamily="18" charset="0"/>
                        <a:cs typeface="Times New Roman" pitchFamily="18" charset="0"/>
                      </a:endParaRPr>
                    </a:p>
                  </a:txBody>
                  <a:tcPr/>
                </a:tc>
              </a:tr>
              <a:tr h="1836717">
                <a:tc>
                  <a:txBody>
                    <a:bodyPr/>
                    <a:lstStyle/>
                    <a:p>
                      <a:r>
                        <a:rPr lang="en-US" sz="2200" dirty="0" smtClean="0">
                          <a:latin typeface="Times New Roman" pitchFamily="18" charset="0"/>
                          <a:cs typeface="Times New Roman" pitchFamily="18" charset="0"/>
                        </a:rPr>
                        <a:t>Include </a:t>
                      </a:r>
                      <a:r>
                        <a:rPr lang="en-US" sz="2200" b="1" dirty="0" smtClean="0">
                          <a:latin typeface="Times New Roman" pitchFamily="18" charset="0"/>
                          <a:cs typeface="Times New Roman" pitchFamily="18" charset="0"/>
                        </a:rPr>
                        <a:t>oxidation, reduction, hydrolysis, </a:t>
                      </a:r>
                      <a:r>
                        <a:rPr lang="en-US" sz="2200" b="1" dirty="0" err="1" smtClean="0">
                          <a:latin typeface="Times New Roman" pitchFamily="18" charset="0"/>
                          <a:cs typeface="Times New Roman" pitchFamily="18" charset="0"/>
                        </a:rPr>
                        <a:t>cyclization</a:t>
                      </a:r>
                      <a:r>
                        <a:rPr lang="en-US" sz="2200" b="1" dirty="0" smtClean="0">
                          <a:latin typeface="Times New Roman" pitchFamily="18" charset="0"/>
                          <a:cs typeface="Times New Roman" pitchFamily="18" charset="0"/>
                        </a:rPr>
                        <a:t>, and </a:t>
                      </a:r>
                      <a:r>
                        <a:rPr lang="en-US" sz="2200" b="1" dirty="0" err="1" smtClean="0">
                          <a:latin typeface="Times New Roman" pitchFamily="18" charset="0"/>
                          <a:cs typeface="Times New Roman" pitchFamily="18" charset="0"/>
                        </a:rPr>
                        <a:t>decyclization</a:t>
                      </a:r>
                      <a:r>
                        <a:rPr lang="en-US" sz="2200" b="1" baseline="0" dirty="0" smtClean="0">
                          <a:latin typeface="Times New Roman" pitchFamily="18" charset="0"/>
                          <a:cs typeface="Times New Roman" pitchFamily="18" charset="0"/>
                        </a:rPr>
                        <a:t> etc</a:t>
                      </a:r>
                      <a:r>
                        <a:rPr lang="en-US" sz="2200" baseline="0" dirty="0" smtClean="0">
                          <a:latin typeface="Times New Roman" pitchFamily="18" charset="0"/>
                          <a:cs typeface="Times New Roman" pitchFamily="18" charset="0"/>
                        </a:rPr>
                        <a:t>.</a:t>
                      </a:r>
                      <a:endParaRPr lang="en-IN"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Include </a:t>
                      </a:r>
                      <a:r>
                        <a:rPr lang="en-US" sz="2200" b="1" dirty="0" err="1" smtClean="0">
                          <a:latin typeface="Times New Roman" pitchFamily="18" charset="0"/>
                          <a:cs typeface="Times New Roman" pitchFamily="18" charset="0"/>
                        </a:rPr>
                        <a:t>glucuronidation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acetylation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methylation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sulfation,and</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glycine</a:t>
                      </a:r>
                      <a:r>
                        <a:rPr lang="en-US" sz="2200" b="1" dirty="0" smtClean="0">
                          <a:latin typeface="Times New Roman" pitchFamily="18" charset="0"/>
                          <a:cs typeface="Times New Roman" pitchFamily="18" charset="0"/>
                        </a:rPr>
                        <a:t> conjugation </a:t>
                      </a:r>
                      <a:r>
                        <a:rPr lang="en-US" sz="2200" dirty="0" smtClean="0">
                          <a:latin typeface="Times New Roman" pitchFamily="18" charset="0"/>
                          <a:cs typeface="Times New Roman" pitchFamily="18" charset="0"/>
                        </a:rPr>
                        <a:t>etc.</a:t>
                      </a:r>
                      <a:endParaRPr lang="en-IN" sz="22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5" name="Picture 1"/>
          <p:cNvPicPr>
            <a:picLocks noGrp="1" noChangeAspect="1" noChangeArrowheads="1"/>
          </p:cNvPicPr>
          <p:nvPr>
            <p:ph idx="1"/>
          </p:nvPr>
        </p:nvPicPr>
        <p:blipFill>
          <a:blip r:embed="rId2"/>
          <a:srcRect/>
          <a:stretch>
            <a:fillRect/>
          </a:stretch>
        </p:blipFill>
        <p:spPr bwMode="auto">
          <a:xfrm>
            <a:off x="228600" y="152400"/>
            <a:ext cx="8686800"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t>Excretion</a:t>
            </a:r>
            <a:r>
              <a:rPr lang="en-US" dirty="0" smtClean="0"/>
              <a:t> </a:t>
            </a:r>
            <a:endParaRPr lang="en-IN" dirty="0"/>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r>
              <a:rPr lang="en-US" sz="2400" dirty="0" smtClean="0">
                <a:latin typeface="Times New Roman" pitchFamily="18" charset="0"/>
                <a:cs typeface="Times New Roman" pitchFamily="18" charset="0"/>
              </a:rPr>
              <a:t>Kidney is the major route of excretion. </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Excretion through kidneys occurs by </a:t>
            </a:r>
            <a:r>
              <a:rPr lang="en-US" sz="2400" dirty="0" err="1" smtClean="0">
                <a:latin typeface="Times New Roman" pitchFamily="18" charset="0"/>
                <a:cs typeface="Times New Roman" pitchFamily="18" charset="0"/>
              </a:rPr>
              <a:t>glomerular</a:t>
            </a:r>
            <a:r>
              <a:rPr lang="en-US" sz="2400" dirty="0" smtClean="0">
                <a:latin typeface="Times New Roman" pitchFamily="18" charset="0"/>
                <a:cs typeface="Times New Roman" pitchFamily="18" charset="0"/>
              </a:rPr>
              <a:t>  filtration, tubular </a:t>
            </a:r>
            <a:r>
              <a:rPr lang="en-US" sz="2400" dirty="0" err="1" smtClean="0">
                <a:latin typeface="Times New Roman" pitchFamily="18" charset="0"/>
                <a:cs typeface="Times New Roman" pitchFamily="18" charset="0"/>
              </a:rPr>
              <a:t>reabsorption</a:t>
            </a:r>
            <a:r>
              <a:rPr lang="en-US" sz="2400" dirty="0" smtClean="0">
                <a:latin typeface="Times New Roman" pitchFamily="18" charset="0"/>
                <a:cs typeface="Times New Roman" pitchFamily="18" charset="0"/>
              </a:rPr>
              <a:t> and tubular secretion.</a:t>
            </a:r>
          </a:p>
          <a:p>
            <a:pPr>
              <a:buNone/>
            </a:pPr>
            <a:endParaRPr lang="en-US" sz="2400"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Glomerular</a:t>
            </a:r>
            <a:r>
              <a:rPr lang="en-US" sz="2400" b="1" dirty="0" smtClean="0">
                <a:latin typeface="Times New Roman" pitchFamily="18" charset="0"/>
                <a:cs typeface="Times New Roman" pitchFamily="18" charset="0"/>
              </a:rPr>
              <a:t>  filtration </a:t>
            </a:r>
            <a:r>
              <a:rPr lang="en-US" sz="2400" dirty="0" smtClean="0">
                <a:latin typeface="Times New Roman" pitchFamily="18" charset="0"/>
                <a:cs typeface="Times New Roman" pitchFamily="18" charset="0"/>
              </a:rPr>
              <a:t>depend on the plasma protein binding and renal blood flow. </a:t>
            </a:r>
          </a:p>
          <a:p>
            <a:r>
              <a:rPr lang="en-US" sz="2400" dirty="0" smtClean="0">
                <a:latin typeface="Times New Roman" pitchFamily="18" charset="0"/>
                <a:cs typeface="Times New Roman" pitchFamily="18" charset="0"/>
              </a:rPr>
              <a:t>It does not depend on the lipid solubility because all substances (</a:t>
            </a:r>
            <a:r>
              <a:rPr lang="en-US" sz="2400" dirty="0" err="1" smtClean="0">
                <a:latin typeface="Times New Roman" pitchFamily="18" charset="0"/>
                <a:cs typeface="Times New Roman" pitchFamily="18" charset="0"/>
              </a:rPr>
              <a:t>wether</a:t>
            </a:r>
            <a:r>
              <a:rPr lang="en-US" sz="2400" dirty="0" smtClean="0">
                <a:latin typeface="Times New Roman" pitchFamily="18" charset="0"/>
                <a:cs typeface="Times New Roman" pitchFamily="18" charset="0"/>
              </a:rPr>
              <a:t> water soluble or lipid soluble) can cross fenestrated </a:t>
            </a:r>
            <a:r>
              <a:rPr lang="en-US" sz="2400" dirty="0" err="1" smtClean="0">
                <a:latin typeface="Times New Roman" pitchFamily="18" charset="0"/>
                <a:cs typeface="Times New Roman" pitchFamily="18" charset="0"/>
              </a:rPr>
              <a:t>glomerular</a:t>
            </a:r>
            <a:r>
              <a:rPr lang="en-US" sz="2400" dirty="0" smtClean="0">
                <a:latin typeface="Times New Roman" pitchFamily="18" charset="0"/>
                <a:cs typeface="Times New Roman" pitchFamily="18" charset="0"/>
              </a:rPr>
              <a:t> membrane.</a:t>
            </a:r>
          </a:p>
          <a:p>
            <a:pPr>
              <a:buNone/>
            </a:pPr>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Tubular </a:t>
            </a:r>
            <a:r>
              <a:rPr lang="en-US" sz="2400" b="1" dirty="0" err="1" smtClean="0">
                <a:latin typeface="Times New Roman" pitchFamily="18" charset="0"/>
                <a:cs typeface="Times New Roman" pitchFamily="18" charset="0"/>
              </a:rPr>
              <a:t>reabsorption</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depends on lipid solubility.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If a drug is lipid soluble, more of it will be reabsorbed and less will be excreted. Opposite is true for lipid insoluble drugs.</a:t>
            </a:r>
          </a:p>
          <a:p>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t>Excretion</a:t>
            </a:r>
            <a:endParaRPr lang="en-IN" dirty="0"/>
          </a:p>
        </p:txBody>
      </p:sp>
      <p:sp>
        <p:nvSpPr>
          <p:cNvPr id="3" name="Content Placeholder 2"/>
          <p:cNvSpPr>
            <a:spLocks noGrp="1"/>
          </p:cNvSpPr>
          <p:nvPr>
            <p:ph idx="1"/>
          </p:nvPr>
        </p:nvSpPr>
        <p:spPr>
          <a:xfrm>
            <a:off x="457200" y="1295400"/>
            <a:ext cx="8229600" cy="4830763"/>
          </a:xfrm>
        </p:spPr>
        <p:txBody>
          <a:bodyPr>
            <a:normAutofit/>
          </a:bodyPr>
          <a:lstStyle/>
          <a:p>
            <a:r>
              <a:rPr lang="en-US" sz="2600" dirty="0" smtClean="0">
                <a:latin typeface="Times New Roman" pitchFamily="18" charset="0"/>
                <a:cs typeface="Times New Roman" pitchFamily="18" charset="0"/>
              </a:rPr>
              <a:t>As lipid solubility depends on ionization, the ionized drug  will be excreted by the kidney. </a:t>
            </a:r>
          </a:p>
          <a:p>
            <a:pPr>
              <a:buNone/>
            </a:pP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Thus, in acidic drug poisoning (</a:t>
            </a:r>
            <a:r>
              <a:rPr lang="en-US" sz="2600" dirty="0" err="1" smtClean="0">
                <a:latin typeface="Times New Roman" pitchFamily="18" charset="0"/>
                <a:cs typeface="Times New Roman" pitchFamily="18" charset="0"/>
              </a:rPr>
              <a:t>salicylate</a:t>
            </a:r>
            <a:r>
              <a:rPr lang="en-US" sz="2600" dirty="0" smtClean="0">
                <a:latin typeface="Times New Roman" pitchFamily="18" charset="0"/>
                <a:cs typeface="Times New Roman" pitchFamily="18" charset="0"/>
              </a:rPr>
              <a:t>, barbiturates etc.) urine should be alkalinized with sodium bicarbonate because weak acids are in ionized from in alkaline urine and thus are easily excreted. </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Similarly for basic drug poisoning (e.g. morphine, amphetamine etc.), urine should be acidified using ammonium-chloride.</a:t>
            </a:r>
            <a:endParaRPr lang="en-US" sz="2600" b="1" dirty="0" smtClean="0">
              <a:latin typeface="Times New Roman" pitchFamily="18" charset="0"/>
              <a:cs typeface="Times New Roman" pitchFamily="18" charset="0"/>
            </a:endParaRPr>
          </a:p>
          <a:p>
            <a:endParaRPr lang="en-IN" sz="2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b="1" dirty="0" smtClean="0"/>
              <a:t>Excretion</a:t>
            </a:r>
            <a:endParaRPr lang="en-IN" dirty="0"/>
          </a:p>
        </p:txBody>
      </p:sp>
      <p:sp>
        <p:nvSpPr>
          <p:cNvPr id="3" name="Content Placeholder 2"/>
          <p:cNvSpPr>
            <a:spLocks noGrp="1"/>
          </p:cNvSpPr>
          <p:nvPr>
            <p:ph idx="1"/>
          </p:nvPr>
        </p:nvSpPr>
        <p:spPr>
          <a:xfrm>
            <a:off x="457200" y="1143000"/>
            <a:ext cx="8229600" cy="5257800"/>
          </a:xfrm>
        </p:spPr>
        <p:txBody>
          <a:bodyPr>
            <a:normAutofit lnSpcReduction="10000"/>
          </a:bodyPr>
          <a:lstStyle/>
          <a:p>
            <a:pPr>
              <a:buNone/>
            </a:pPr>
            <a:r>
              <a:rPr lang="en-US" b="1" dirty="0" smtClean="0"/>
              <a:t>Tubular secretion</a:t>
            </a:r>
            <a:endParaRPr lang="en-US" dirty="0" smtClean="0"/>
          </a:p>
          <a:p>
            <a:endParaRPr lang="en-US" sz="2000" dirty="0" smtClean="0"/>
          </a:p>
          <a:p>
            <a:r>
              <a:rPr lang="en-US" sz="2400" dirty="0" smtClean="0">
                <a:latin typeface="Times New Roman" pitchFamily="18" charset="0"/>
                <a:cs typeface="Times New Roman" pitchFamily="18" charset="0"/>
              </a:rPr>
              <a:t>Does not  depend on lipid solubility or plasma protein binding.</a:t>
            </a:r>
          </a:p>
          <a:p>
            <a:pPr>
              <a:buNone/>
            </a:pP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In the </a:t>
            </a:r>
            <a:r>
              <a:rPr lang="en-US" sz="2400" dirty="0" err="1" smtClean="0">
                <a:latin typeface="Times New Roman" pitchFamily="18" charset="0"/>
                <a:cs typeface="Times New Roman" pitchFamily="18" charset="0"/>
              </a:rPr>
              <a:t>nephron</a:t>
            </a:r>
            <a:r>
              <a:rPr lang="en-US" sz="2400" dirty="0" smtClean="0">
                <a:latin typeface="Times New Roman" pitchFamily="18" charset="0"/>
                <a:cs typeface="Times New Roman" pitchFamily="18" charset="0"/>
              </a:rPr>
              <a:t>, separate pumps are present for acidic and basic drugs. </a:t>
            </a:r>
          </a:p>
          <a:p>
            <a:r>
              <a:rPr lang="en-US" sz="2400" dirty="0" smtClean="0">
                <a:latin typeface="Times New Roman" pitchFamily="18" charset="0"/>
                <a:cs typeface="Times New Roman" pitchFamily="18" charset="0"/>
              </a:rPr>
              <a:t>Drugs utilizing the same transporter may show drug interactions e.g. </a:t>
            </a:r>
            <a:r>
              <a:rPr lang="en-US" sz="2400" dirty="0" err="1" smtClean="0">
                <a:latin typeface="Times New Roman" pitchFamily="18" charset="0"/>
                <a:cs typeface="Times New Roman" pitchFamily="18" charset="0"/>
              </a:rPr>
              <a:t>Probenecid</a:t>
            </a:r>
            <a:r>
              <a:rPr lang="en-US" sz="2400" dirty="0" smtClean="0">
                <a:latin typeface="Times New Roman" pitchFamily="18" charset="0"/>
                <a:cs typeface="Times New Roman" pitchFamily="18" charset="0"/>
              </a:rPr>
              <a:t>  decreases the excretion of penicillin and increases the excretion of uric acid.</a:t>
            </a:r>
          </a:p>
          <a:p>
            <a:pPr>
              <a:buNone/>
            </a:pP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Remember, exogenous substances e.g. </a:t>
            </a:r>
            <a:r>
              <a:rPr lang="en-US" sz="2400" dirty="0" err="1" smtClean="0">
                <a:latin typeface="Times New Roman" pitchFamily="18" charset="0"/>
                <a:cs typeface="Times New Roman" pitchFamily="18" charset="0"/>
              </a:rPr>
              <a:t>Penicillins</a:t>
            </a:r>
            <a:r>
              <a:rPr lang="en-US" sz="2400" dirty="0" smtClean="0">
                <a:latin typeface="Times New Roman" pitchFamily="18" charset="0"/>
                <a:cs typeface="Times New Roman" pitchFamily="18" charset="0"/>
              </a:rPr>
              <a:t> are removed whereas endogenous substances like uric acid are retained by these pumps.</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b="1" dirty="0" smtClean="0">
                <a:latin typeface="Times New Roman" pitchFamily="18" charset="0"/>
                <a:cs typeface="Times New Roman" pitchFamily="18" charset="0"/>
              </a:rPr>
              <a:t>Kinetics Of Elimination</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2057400"/>
            <a:ext cx="8229600" cy="4068763"/>
          </a:xfrm>
        </p:spPr>
        <p:txBody>
          <a:bodyPr>
            <a:normAutofit/>
          </a:bodyPr>
          <a:lstStyle/>
          <a:p>
            <a:r>
              <a:rPr lang="en-US" sz="2600" dirty="0" smtClean="0">
                <a:latin typeface="Times New Roman" pitchFamily="18" charset="0"/>
                <a:cs typeface="Times New Roman" pitchFamily="18" charset="0"/>
              </a:rPr>
              <a:t>Rate of elimination is the amount of drug eliminated (in units of weight like grams) per unit time. </a:t>
            </a:r>
          </a:p>
          <a:p>
            <a:pPr>
              <a:buNone/>
            </a:pP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If it is seen as a function of plasma concentration, we derive an important parameter known as clearance </a:t>
            </a:r>
            <a:r>
              <a:rPr lang="en-US" sz="2600" b="1" dirty="0" smtClean="0">
                <a:latin typeface="Times New Roman" pitchFamily="18" charset="0"/>
                <a:cs typeface="Times New Roman" pitchFamily="18" charset="0"/>
              </a:rPr>
              <a:t>(CL).</a:t>
            </a:r>
          </a:p>
          <a:p>
            <a:pPr>
              <a:buNone/>
            </a:pPr>
            <a:r>
              <a:rPr lang="en-US" sz="2600" b="1" dirty="0" smtClean="0">
                <a:latin typeface="Times New Roman" pitchFamily="18" charset="0"/>
                <a:cs typeface="Times New Roman" pitchFamily="18" charset="0"/>
              </a:rPr>
              <a:t> </a:t>
            </a:r>
          </a:p>
          <a:p>
            <a:r>
              <a:rPr lang="en-US" sz="2600" dirty="0" smtClean="0">
                <a:latin typeface="Times New Roman" pitchFamily="18" charset="0"/>
                <a:cs typeface="Times New Roman" pitchFamily="18" charset="0"/>
              </a:rPr>
              <a:t>Thus </a:t>
            </a:r>
            <a:r>
              <a:rPr lang="en-US" sz="2600" b="1" dirty="0" smtClean="0">
                <a:latin typeface="Times New Roman" pitchFamily="18" charset="0"/>
                <a:cs typeface="Times New Roman" pitchFamily="18" charset="0"/>
              </a:rPr>
              <a:t>clearance</a:t>
            </a:r>
            <a:r>
              <a:rPr lang="en-US" sz="2600" dirty="0" smtClean="0">
                <a:latin typeface="Times New Roman" pitchFamily="18" charset="0"/>
                <a:cs typeface="Times New Roman" pitchFamily="18" charset="0"/>
              </a:rPr>
              <a:t> is the rate of elimination of a drug divided by its plasma concentration.</a:t>
            </a:r>
          </a:p>
          <a:p>
            <a:pPr>
              <a:buNone/>
            </a:pPr>
            <a:endParaRPr lang="en-US" sz="24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228600"/>
          <a:ext cx="8839199" cy="6400800"/>
        </p:xfrm>
        <a:graphic>
          <a:graphicData uri="http://schemas.openxmlformats.org/drawingml/2006/table">
            <a:tbl>
              <a:tblPr firstRow="1" bandRow="1">
                <a:tableStyleId>{5C22544A-7EE6-4342-B048-85BDC9FD1C3A}</a:tableStyleId>
              </a:tblPr>
              <a:tblGrid>
                <a:gridCol w="4577442"/>
                <a:gridCol w="4261757"/>
              </a:tblGrid>
              <a:tr h="959247">
                <a:tc>
                  <a:txBody>
                    <a:bodyPr/>
                    <a:lstStyle/>
                    <a:p>
                      <a:r>
                        <a:rPr lang="en-US" dirty="0" smtClean="0"/>
                        <a:t>              </a:t>
                      </a:r>
                      <a:r>
                        <a:rPr lang="en-US" sz="2600" dirty="0" smtClean="0">
                          <a:solidFill>
                            <a:schemeClr val="tx1"/>
                          </a:solidFill>
                        </a:rPr>
                        <a:t>First Order kinetics</a:t>
                      </a:r>
                    </a:p>
                    <a:p>
                      <a:r>
                        <a:rPr lang="en-US" sz="2600" dirty="0" smtClean="0">
                          <a:solidFill>
                            <a:schemeClr val="tx1"/>
                          </a:solidFill>
                        </a:rPr>
                        <a:t>            (Linear kinetics)</a:t>
                      </a:r>
                      <a:endParaRPr lang="en-IN" sz="2600" dirty="0">
                        <a:solidFill>
                          <a:schemeClr val="tx1"/>
                        </a:solidFill>
                      </a:endParaRPr>
                    </a:p>
                  </a:txBody>
                  <a:tcPr/>
                </a:tc>
                <a:tc>
                  <a:txBody>
                    <a:bodyPr/>
                    <a:lstStyle/>
                    <a:p>
                      <a:r>
                        <a:rPr lang="en-US" sz="2600" dirty="0" smtClean="0"/>
                        <a:t>        </a:t>
                      </a:r>
                      <a:r>
                        <a:rPr lang="en-US" sz="2600" dirty="0" smtClean="0">
                          <a:solidFill>
                            <a:schemeClr val="tx1"/>
                          </a:solidFill>
                        </a:rPr>
                        <a:t>Zero Order kinetics </a:t>
                      </a:r>
                    </a:p>
                    <a:p>
                      <a:r>
                        <a:rPr lang="en-US" sz="2600" dirty="0" smtClean="0">
                          <a:solidFill>
                            <a:schemeClr val="tx1"/>
                          </a:solidFill>
                        </a:rPr>
                        <a:t>       (Non linear kinetics)</a:t>
                      </a:r>
                      <a:endParaRPr lang="en-IN" sz="2600" dirty="0">
                        <a:solidFill>
                          <a:schemeClr val="tx1"/>
                        </a:solidFill>
                      </a:endParaRPr>
                    </a:p>
                  </a:txBody>
                  <a:tcPr/>
                </a:tc>
              </a:tr>
              <a:tr h="5441553">
                <a:tc>
                  <a:txBody>
                    <a:bodyPr/>
                    <a:lstStyle/>
                    <a:p>
                      <a:pPr marL="342900" indent="-342900">
                        <a:buFont typeface="+mj-lt"/>
                        <a:buAutoNum type="arabicPeriod"/>
                      </a:pPr>
                      <a:r>
                        <a:rPr lang="en-US" dirty="0" smtClean="0"/>
                        <a:t> Constant fraction of drug is eliminated per unit time.</a:t>
                      </a:r>
                    </a:p>
                    <a:p>
                      <a:pPr marL="342900" indent="-342900">
                        <a:buFont typeface="+mj-lt"/>
                        <a:buAutoNum type="arabicPeriod"/>
                      </a:pPr>
                      <a:endParaRPr lang="en-US" dirty="0" smtClean="0"/>
                    </a:p>
                    <a:p>
                      <a:pPr marL="342900" indent="-342900">
                        <a:buFont typeface="+mj-lt"/>
                        <a:buAutoNum type="arabicPeriod"/>
                      </a:pPr>
                      <a:r>
                        <a:rPr lang="en-US" dirty="0" smtClean="0"/>
                        <a:t> Rate of elimination is proportional to plasma concentration.</a:t>
                      </a:r>
                    </a:p>
                    <a:p>
                      <a:pPr marL="342900" indent="-342900">
                        <a:buFont typeface="+mj-lt"/>
                        <a:buAutoNum type="arabicPeriod"/>
                      </a:pPr>
                      <a:endParaRPr lang="en-US" dirty="0" smtClean="0"/>
                    </a:p>
                    <a:p>
                      <a:pPr marL="342900" indent="-342900">
                        <a:buFont typeface="+mj-lt"/>
                        <a:buAutoNum type="arabicPeriod"/>
                      </a:pPr>
                      <a:r>
                        <a:rPr lang="en-US" dirty="0" smtClean="0"/>
                        <a:t> Clearance remains constant.</a:t>
                      </a:r>
                    </a:p>
                    <a:p>
                      <a:pPr marL="342900" indent="-342900">
                        <a:buFont typeface="+mj-lt"/>
                        <a:buAutoNum type="arabicPeriod"/>
                      </a:pPr>
                      <a:endParaRPr lang="en-US" dirty="0" smtClean="0"/>
                    </a:p>
                    <a:p>
                      <a:pPr marL="342900" indent="-342900">
                        <a:buFont typeface="+mj-lt"/>
                        <a:buAutoNum type="arabicPeriod"/>
                      </a:pPr>
                      <a:r>
                        <a:rPr lang="en-US" dirty="0" smtClean="0"/>
                        <a:t> Half  life</a:t>
                      </a:r>
                      <a:r>
                        <a:rPr lang="en-US" baseline="0" dirty="0" smtClean="0"/>
                        <a:t> remain constant.</a:t>
                      </a:r>
                      <a:endParaRPr lang="en-US" dirty="0" smtClean="0"/>
                    </a:p>
                    <a:p>
                      <a:pPr marL="342900" indent="-342900">
                        <a:buFont typeface="+mj-lt"/>
                        <a:buAutoNum type="arabicPeriod"/>
                      </a:pPr>
                      <a:endParaRPr lang="en-US" dirty="0" smtClean="0"/>
                    </a:p>
                    <a:p>
                      <a:pPr marL="342900" indent="-342900">
                        <a:buFont typeface="+mj-lt"/>
                        <a:buAutoNum type="arabicPeriod"/>
                      </a:pPr>
                      <a:r>
                        <a:rPr lang="en-US" dirty="0" smtClean="0"/>
                        <a:t> Most of the drugs follow</a:t>
                      </a:r>
                      <a:r>
                        <a:rPr lang="en-US" baseline="0" dirty="0" smtClean="0"/>
                        <a:t> first order kinetics.</a:t>
                      </a:r>
                      <a:endParaRPr lang="en-IN" dirty="0"/>
                    </a:p>
                  </a:txBody>
                  <a:tcPr/>
                </a:tc>
                <a:tc>
                  <a:txBody>
                    <a:bodyPr/>
                    <a:lstStyle/>
                    <a:p>
                      <a:pPr marL="342900" indent="-342900">
                        <a:buFont typeface="+mj-lt"/>
                        <a:buAutoNum type="arabicPeriod"/>
                      </a:pPr>
                      <a:r>
                        <a:rPr lang="en-US" dirty="0" smtClean="0"/>
                        <a:t> Constant amount of the drug is eliminated per unit time.</a:t>
                      </a:r>
                    </a:p>
                    <a:p>
                      <a:pPr marL="342900" indent="-342900">
                        <a:buFont typeface="+mj-lt"/>
                        <a:buAutoNum type="arabicPeriod"/>
                      </a:pPr>
                      <a:endParaRPr lang="en-US" dirty="0" smtClean="0"/>
                    </a:p>
                    <a:p>
                      <a:pPr marL="342900" indent="-342900">
                        <a:buFont typeface="+mj-lt"/>
                        <a:buAutoNum type="arabicPeriod"/>
                      </a:pPr>
                      <a:r>
                        <a:rPr lang="en-US" dirty="0" smtClean="0"/>
                        <a:t> Rate of elimination is  </a:t>
                      </a:r>
                      <a:r>
                        <a:rPr lang="en-US" dirty="0" err="1" smtClean="0"/>
                        <a:t>independant</a:t>
                      </a:r>
                      <a:r>
                        <a:rPr lang="en-US" dirty="0" smtClean="0"/>
                        <a:t>  of plasma concentration.</a:t>
                      </a:r>
                    </a:p>
                    <a:p>
                      <a:pPr marL="342900" indent="-342900">
                        <a:buFont typeface="+mj-lt"/>
                        <a:buAutoNum type="arabicPeriod"/>
                      </a:pPr>
                      <a:endParaRPr lang="en-US" dirty="0" smtClean="0"/>
                    </a:p>
                    <a:p>
                      <a:pPr marL="342900" indent="-342900">
                        <a:buFont typeface="+mj-lt"/>
                        <a:buAutoNum type="arabicPeriod"/>
                      </a:pPr>
                      <a:r>
                        <a:rPr lang="en-US" dirty="0" smtClean="0"/>
                        <a:t> Clearance  is more at low concentrations</a:t>
                      </a:r>
                      <a:r>
                        <a:rPr lang="en-US" baseline="0" dirty="0" smtClean="0"/>
                        <a:t> and less at high conc.</a:t>
                      </a:r>
                    </a:p>
                    <a:p>
                      <a:pPr marL="342900" indent="-342900">
                        <a:buFont typeface="+mj-lt"/>
                        <a:buAutoNum type="arabicPeriod"/>
                      </a:pPr>
                      <a:endParaRPr lang="en-US" baseline="0" dirty="0" smtClean="0"/>
                    </a:p>
                    <a:p>
                      <a:pPr marL="342900" indent="-342900">
                        <a:buFont typeface="+mj-lt"/>
                        <a:buAutoNum type="arabicPeriod"/>
                      </a:pPr>
                      <a:r>
                        <a:rPr lang="en-US" baseline="0" dirty="0" smtClean="0"/>
                        <a:t>Half life is less at low conc.  and  more at high conc.</a:t>
                      </a:r>
                    </a:p>
                    <a:p>
                      <a:pPr marL="342900" indent="-342900">
                        <a:buFont typeface="+mj-lt"/>
                        <a:buAutoNum type="arabicPeriod"/>
                      </a:pPr>
                      <a:endParaRPr lang="en-US" baseline="0" dirty="0" smtClean="0"/>
                    </a:p>
                    <a:p>
                      <a:pPr marL="342900" indent="-342900">
                        <a:buFont typeface="+mj-lt"/>
                        <a:buAutoNum type="arabicPeriod"/>
                      </a:pPr>
                      <a:r>
                        <a:rPr lang="en-US" baseline="0" dirty="0" smtClean="0"/>
                        <a:t>Very few drugs follow pure zero order kinetics e.g. alcohol.</a:t>
                      </a:r>
                    </a:p>
                    <a:p>
                      <a:pPr marL="342900" indent="-342900">
                        <a:buFont typeface="+mj-lt"/>
                        <a:buAutoNum type="arabicPeriod"/>
                      </a:pPr>
                      <a:endParaRPr lang="en-US" baseline="0" dirty="0" smtClean="0"/>
                    </a:p>
                    <a:p>
                      <a:pPr marL="342900" indent="-342900">
                        <a:buFont typeface="+mj-lt"/>
                        <a:buAutoNum type="arabicPeriod"/>
                      </a:pPr>
                      <a:r>
                        <a:rPr lang="en-US" baseline="0" dirty="0" smtClean="0"/>
                        <a:t>Any drug at high conc. (when metabolic or elimination pathway is saturated)  May show zero order kinetics.</a:t>
                      </a:r>
                      <a:endParaRPr lang="en-IN"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latin typeface="Rockwell Extra Bold" pitchFamily="18" charset="0"/>
              </a:rPr>
              <a:t>Importance of PK studies</a:t>
            </a:r>
            <a:endParaRPr lang="en-IN" dirty="0">
              <a:solidFill>
                <a:srgbClr val="7030A0"/>
              </a:solidFill>
            </a:endParaRPr>
          </a:p>
        </p:txBody>
      </p:sp>
      <p:sp>
        <p:nvSpPr>
          <p:cNvPr id="3" name="Content Placeholder 2"/>
          <p:cNvSpPr>
            <a:spLocks noGrp="1"/>
          </p:cNvSpPr>
          <p:nvPr>
            <p:ph idx="1"/>
          </p:nvPr>
        </p:nvSpPr>
        <p:spPr>
          <a:xfrm>
            <a:off x="0" y="1524000"/>
            <a:ext cx="9144000" cy="4876800"/>
          </a:xfrm>
        </p:spPr>
        <p:txBody>
          <a:bodyPr/>
          <a:lstStyle/>
          <a:p>
            <a:pPr>
              <a:buFont typeface="Monotype Sorts" pitchFamily="2" charset="2"/>
              <a:buChar char="­"/>
            </a:pPr>
            <a:r>
              <a:rPr lang="en-US" altLang="he-IL" dirty="0" smtClean="0">
                <a:solidFill>
                  <a:srgbClr val="7030A0"/>
                </a:solidFill>
                <a:latin typeface="Rockwell Extra Bold" pitchFamily="18" charset="0"/>
              </a:rPr>
              <a:t>Patients may suffer:</a:t>
            </a:r>
          </a:p>
          <a:p>
            <a:pPr>
              <a:buNone/>
            </a:pPr>
            <a:endParaRPr lang="en-US" altLang="he-IL" dirty="0" smtClean="0">
              <a:solidFill>
                <a:srgbClr val="7030A0"/>
              </a:solidFill>
              <a:latin typeface="Rockwell Extra Bold" pitchFamily="18" charset="0"/>
            </a:endParaRPr>
          </a:p>
          <a:p>
            <a:pPr lvl="1">
              <a:buFont typeface="Monotype Sorts" pitchFamily="2" charset="2"/>
              <a:buChar char="§"/>
            </a:pPr>
            <a:r>
              <a:rPr lang="en-US" altLang="he-IL" dirty="0" smtClean="0">
                <a:solidFill>
                  <a:srgbClr val="7030A0"/>
                </a:solidFill>
                <a:latin typeface="Rockwell Extra Bold" pitchFamily="18" charset="0"/>
              </a:rPr>
              <a:t>Toxic drugs may accumulate</a:t>
            </a:r>
          </a:p>
          <a:p>
            <a:pPr lvl="1">
              <a:buFont typeface="Monotype Sorts" pitchFamily="2" charset="2"/>
              <a:buChar char="§"/>
            </a:pPr>
            <a:endParaRPr lang="en-US" altLang="he-IL" dirty="0" smtClean="0">
              <a:solidFill>
                <a:srgbClr val="7030A0"/>
              </a:solidFill>
              <a:latin typeface="Rockwell Extra Bold" pitchFamily="18" charset="0"/>
            </a:endParaRPr>
          </a:p>
          <a:p>
            <a:pPr lvl="1">
              <a:buFont typeface="Monotype Sorts" pitchFamily="2" charset="2"/>
              <a:buChar char="§"/>
            </a:pPr>
            <a:r>
              <a:rPr lang="en-US" altLang="he-IL" dirty="0" smtClean="0">
                <a:solidFill>
                  <a:srgbClr val="7030A0"/>
                </a:solidFill>
                <a:latin typeface="Rockwell Extra Bold" pitchFamily="18" charset="0"/>
              </a:rPr>
              <a:t>Useful drugs may have no benefit because doses are too small to establish therapy</a:t>
            </a:r>
          </a:p>
          <a:p>
            <a:pPr lvl="1">
              <a:buFont typeface="Monotype Sorts" pitchFamily="2" charset="2"/>
              <a:buChar char="§"/>
            </a:pPr>
            <a:endParaRPr lang="en-US" altLang="he-IL" dirty="0" smtClean="0">
              <a:solidFill>
                <a:srgbClr val="7030A0"/>
              </a:solidFill>
              <a:latin typeface="Rockwell Extra Bold" pitchFamily="18" charset="0"/>
            </a:endParaRPr>
          </a:p>
          <a:p>
            <a:pPr lvl="1">
              <a:buFont typeface="Monotype Sorts" pitchFamily="2" charset="2"/>
              <a:buChar char="§"/>
            </a:pPr>
            <a:r>
              <a:rPr lang="en-US" altLang="he-IL" dirty="0" smtClean="0">
                <a:solidFill>
                  <a:srgbClr val="7030A0"/>
                </a:solidFill>
                <a:latin typeface="Rockwell Extra Bold" pitchFamily="18" charset="0"/>
              </a:rPr>
              <a:t>A drug can be rapidly metabolized.</a:t>
            </a:r>
            <a:endParaRPr lang="en-US" dirty="0" smtClean="0">
              <a:solidFill>
                <a:srgbClr val="7030A0"/>
              </a:solidFill>
              <a:latin typeface="Rockwell Extra Bold" pitchFamily="18" charset="0"/>
            </a:endParaRPr>
          </a:p>
          <a:p>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2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10600" cy="1143000"/>
          </a:xfrm>
        </p:spPr>
        <p:txBody>
          <a:bodyPr>
            <a:noAutofit/>
          </a:bodyPr>
          <a:lstStyle/>
          <a:p>
            <a:pPr algn="l"/>
            <a:r>
              <a:rPr lang="en-US" sz="2300" b="1" dirty="0" smtClean="0">
                <a:latin typeface="Times New Roman" pitchFamily="18" charset="0"/>
                <a:cs typeface="Times New Roman" pitchFamily="18" charset="0"/>
              </a:rPr>
              <a:t>The drugs whose kinetics changes from first order to zero order at therapeutic concentration are said to follow pseudo- zero order kinetics.</a:t>
            </a:r>
            <a:endParaRPr lang="en-IN" sz="23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752600" y="1676400"/>
          <a:ext cx="6248400" cy="4907280"/>
        </p:xfrm>
        <a:graphic>
          <a:graphicData uri="http://schemas.openxmlformats.org/drawingml/2006/table">
            <a:tbl>
              <a:tblPr firstRow="1" bandRow="1">
                <a:tableStyleId>{5C22544A-7EE6-4342-B048-85BDC9FD1C3A}</a:tableStyleId>
              </a:tblPr>
              <a:tblGrid>
                <a:gridCol w="1735666"/>
                <a:gridCol w="4512734"/>
              </a:tblGrid>
              <a:tr h="805791">
                <a:tc>
                  <a:txBody>
                    <a:bodyPr/>
                    <a:lstStyle/>
                    <a:p>
                      <a:r>
                        <a:rPr lang="en-US" sz="2600" dirty="0" smtClean="0">
                          <a:solidFill>
                            <a:schemeClr val="tx1"/>
                          </a:solidFill>
                          <a:latin typeface="Times New Roman" pitchFamily="18" charset="0"/>
                          <a:cs typeface="Times New Roman" pitchFamily="18" charset="0"/>
                        </a:rPr>
                        <a:t>Z</a:t>
                      </a:r>
                      <a:r>
                        <a:rPr lang="en-US" sz="2600" dirty="0" smtClean="0">
                          <a:latin typeface="Times New Roman" pitchFamily="18" charset="0"/>
                          <a:cs typeface="Times New Roman" pitchFamily="18" charset="0"/>
                        </a:rPr>
                        <a:t>ero</a:t>
                      </a:r>
                    </a:p>
                    <a:p>
                      <a:endParaRPr lang="en-IN" sz="2600" dirty="0">
                        <a:latin typeface="Times New Roman" pitchFamily="18" charset="0"/>
                        <a:cs typeface="Times New Roman" pitchFamily="18" charset="0"/>
                      </a:endParaRPr>
                    </a:p>
                  </a:txBody>
                  <a:tcPr/>
                </a:tc>
                <a:tc>
                  <a:txBody>
                    <a:bodyPr/>
                    <a:lstStyle/>
                    <a:p>
                      <a:r>
                        <a:rPr lang="en-US" sz="2600" dirty="0" smtClean="0">
                          <a:solidFill>
                            <a:schemeClr val="tx1"/>
                          </a:solidFill>
                          <a:latin typeface="Times New Roman" pitchFamily="18" charset="0"/>
                          <a:cs typeface="Times New Roman" pitchFamily="18" charset="0"/>
                        </a:rPr>
                        <a:t>Z</a:t>
                      </a:r>
                      <a:r>
                        <a:rPr lang="en-US" sz="2600" dirty="0" smtClean="0">
                          <a:latin typeface="Times New Roman" pitchFamily="18" charset="0"/>
                          <a:cs typeface="Times New Roman" pitchFamily="18" charset="0"/>
                        </a:rPr>
                        <a:t>ero order kinetics shown by</a:t>
                      </a:r>
                      <a:endParaRPr lang="en-IN" sz="2600" dirty="0">
                        <a:latin typeface="Times New Roman" pitchFamily="18" charset="0"/>
                        <a:cs typeface="Times New Roman" pitchFamily="18" charset="0"/>
                      </a:endParaRPr>
                    </a:p>
                  </a:txBody>
                  <a:tcPr/>
                </a:tc>
              </a:tr>
              <a:tr h="805791">
                <a:tc>
                  <a:txBody>
                    <a:bodyPr/>
                    <a:lstStyle/>
                    <a:p>
                      <a:r>
                        <a:rPr lang="en-US" sz="2600" b="1" dirty="0" smtClean="0">
                          <a:latin typeface="Times New Roman" pitchFamily="18" charset="0"/>
                          <a:cs typeface="Times New Roman" pitchFamily="18" charset="0"/>
                        </a:rPr>
                        <a:t>W</a:t>
                      </a:r>
                    </a:p>
                    <a:p>
                      <a:endParaRPr lang="en-IN" sz="2600" dirty="0">
                        <a:latin typeface="Times New Roman" pitchFamily="18" charset="0"/>
                        <a:cs typeface="Times New Roman" pitchFamily="18" charset="0"/>
                      </a:endParaRPr>
                    </a:p>
                  </a:txBody>
                  <a:tcPr/>
                </a:tc>
                <a:tc>
                  <a:txBody>
                    <a:bodyPr/>
                    <a:lstStyle/>
                    <a:p>
                      <a:r>
                        <a:rPr lang="en-US" sz="2600" b="1" dirty="0" err="1" smtClean="0">
                          <a:latin typeface="Times New Roman" pitchFamily="18" charset="0"/>
                          <a:cs typeface="Times New Roman" pitchFamily="18" charset="0"/>
                        </a:rPr>
                        <a:t>W</a:t>
                      </a:r>
                      <a:r>
                        <a:rPr lang="en-US" sz="2600" dirty="0" err="1" smtClean="0">
                          <a:latin typeface="Times New Roman" pitchFamily="18" charset="0"/>
                          <a:cs typeface="Times New Roman" pitchFamily="18" charset="0"/>
                        </a:rPr>
                        <a:t>arfarin</a:t>
                      </a:r>
                      <a:endParaRPr lang="en-IN" sz="2600" dirty="0">
                        <a:latin typeface="Times New Roman" pitchFamily="18" charset="0"/>
                        <a:cs typeface="Times New Roman" pitchFamily="18" charset="0"/>
                      </a:endParaRPr>
                    </a:p>
                  </a:txBody>
                  <a:tcPr/>
                </a:tc>
              </a:tr>
              <a:tr h="805791">
                <a:tc>
                  <a:txBody>
                    <a:bodyPr/>
                    <a:lstStyle/>
                    <a:p>
                      <a:r>
                        <a:rPr lang="en-US" sz="2600" b="1" dirty="0" smtClean="0">
                          <a:latin typeface="Times New Roman" pitchFamily="18" charset="0"/>
                          <a:cs typeface="Times New Roman" pitchFamily="18" charset="0"/>
                        </a:rPr>
                        <a:t>A</a:t>
                      </a:r>
                    </a:p>
                    <a:p>
                      <a:endParaRPr lang="en-IN" sz="2600" dirty="0">
                        <a:latin typeface="Times New Roman" pitchFamily="18" charset="0"/>
                        <a:cs typeface="Times New Roman" pitchFamily="18" charset="0"/>
                      </a:endParaRPr>
                    </a:p>
                  </a:txBody>
                  <a:tcPr/>
                </a:tc>
                <a:tc>
                  <a:txBody>
                    <a:bodyPr/>
                    <a:lstStyle/>
                    <a:p>
                      <a:r>
                        <a:rPr lang="en-US" sz="2600" b="1" dirty="0" smtClean="0">
                          <a:latin typeface="Times New Roman" pitchFamily="18" charset="0"/>
                          <a:cs typeface="Times New Roman" pitchFamily="18" charset="0"/>
                        </a:rPr>
                        <a:t>A</a:t>
                      </a:r>
                      <a:r>
                        <a:rPr lang="en-US" sz="2600" dirty="0" smtClean="0">
                          <a:latin typeface="Times New Roman" pitchFamily="18" charset="0"/>
                          <a:cs typeface="Times New Roman" pitchFamily="18" charset="0"/>
                        </a:rPr>
                        <a:t>lcohol   and   </a:t>
                      </a:r>
                      <a:r>
                        <a:rPr lang="en-US" sz="2600" b="1" dirty="0" smtClean="0">
                          <a:latin typeface="Times New Roman" pitchFamily="18" charset="0"/>
                          <a:cs typeface="Times New Roman" pitchFamily="18" charset="0"/>
                        </a:rPr>
                        <a:t>A</a:t>
                      </a:r>
                      <a:r>
                        <a:rPr lang="en-US" sz="2600" dirty="0" smtClean="0">
                          <a:latin typeface="Times New Roman" pitchFamily="18" charset="0"/>
                          <a:cs typeface="Times New Roman" pitchFamily="18" charset="0"/>
                        </a:rPr>
                        <a:t>spirin</a:t>
                      </a:r>
                      <a:endParaRPr lang="en-IN" sz="2600" dirty="0">
                        <a:latin typeface="Times New Roman" pitchFamily="18" charset="0"/>
                        <a:cs typeface="Times New Roman" pitchFamily="18" charset="0"/>
                      </a:endParaRPr>
                    </a:p>
                  </a:txBody>
                  <a:tcPr/>
                </a:tc>
              </a:tr>
              <a:tr h="805791">
                <a:tc>
                  <a:txBody>
                    <a:bodyPr/>
                    <a:lstStyle/>
                    <a:p>
                      <a:r>
                        <a:rPr lang="en-US" sz="2600" b="1" dirty="0" smtClean="0">
                          <a:latin typeface="Times New Roman" pitchFamily="18" charset="0"/>
                          <a:cs typeface="Times New Roman" pitchFamily="18" charset="0"/>
                        </a:rPr>
                        <a:t>T</a:t>
                      </a:r>
                    </a:p>
                    <a:p>
                      <a:endParaRPr lang="en-IN" sz="2600" dirty="0">
                        <a:latin typeface="Times New Roman" pitchFamily="18" charset="0"/>
                        <a:cs typeface="Times New Roman" pitchFamily="18" charset="0"/>
                      </a:endParaRPr>
                    </a:p>
                  </a:txBody>
                  <a:tcPr/>
                </a:tc>
                <a:tc>
                  <a:txBody>
                    <a:bodyPr/>
                    <a:lstStyle/>
                    <a:p>
                      <a:r>
                        <a:rPr lang="en-US" sz="2600" b="1" dirty="0" err="1" smtClean="0">
                          <a:latin typeface="Times New Roman" pitchFamily="18" charset="0"/>
                          <a:cs typeface="Times New Roman" pitchFamily="18" charset="0"/>
                        </a:rPr>
                        <a:t>T</a:t>
                      </a:r>
                      <a:r>
                        <a:rPr lang="en-US" sz="2600" dirty="0" err="1" smtClean="0">
                          <a:latin typeface="Times New Roman" pitchFamily="18" charset="0"/>
                          <a:cs typeface="Times New Roman" pitchFamily="18" charset="0"/>
                        </a:rPr>
                        <a:t>heophylline</a:t>
                      </a:r>
                      <a:endParaRPr lang="en-IN" sz="2600" dirty="0">
                        <a:latin typeface="Times New Roman" pitchFamily="18" charset="0"/>
                        <a:cs typeface="Times New Roman" pitchFamily="18" charset="0"/>
                      </a:endParaRPr>
                    </a:p>
                  </a:txBody>
                  <a:tcPr/>
                </a:tc>
              </a:tr>
              <a:tr h="805791">
                <a:tc>
                  <a:txBody>
                    <a:bodyPr/>
                    <a:lstStyle/>
                    <a:p>
                      <a:r>
                        <a:rPr lang="en-US" sz="2600" b="1" dirty="0" smtClean="0">
                          <a:latin typeface="Times New Roman" pitchFamily="18" charset="0"/>
                          <a:cs typeface="Times New Roman" pitchFamily="18" charset="0"/>
                        </a:rPr>
                        <a:t>T</a:t>
                      </a:r>
                    </a:p>
                    <a:p>
                      <a:endParaRPr lang="en-IN" sz="2600" dirty="0">
                        <a:latin typeface="Times New Roman" pitchFamily="18" charset="0"/>
                        <a:cs typeface="Times New Roman" pitchFamily="18" charset="0"/>
                      </a:endParaRPr>
                    </a:p>
                  </a:txBody>
                  <a:tcPr/>
                </a:tc>
                <a:tc>
                  <a:txBody>
                    <a:bodyPr/>
                    <a:lstStyle/>
                    <a:p>
                      <a:r>
                        <a:rPr lang="en-US" sz="2600" b="1" dirty="0" err="1" smtClean="0">
                          <a:latin typeface="Times New Roman" pitchFamily="18" charset="0"/>
                          <a:cs typeface="Times New Roman" pitchFamily="18" charset="0"/>
                        </a:rPr>
                        <a:t>T</a:t>
                      </a:r>
                      <a:r>
                        <a:rPr lang="en-US" sz="2600" dirty="0" err="1" smtClean="0">
                          <a:latin typeface="Times New Roman" pitchFamily="18" charset="0"/>
                          <a:cs typeface="Times New Roman" pitchFamily="18" charset="0"/>
                        </a:rPr>
                        <a:t>olbutamide</a:t>
                      </a:r>
                      <a:endParaRPr lang="en-IN" sz="2600" dirty="0">
                        <a:latin typeface="Times New Roman" pitchFamily="18" charset="0"/>
                        <a:cs typeface="Times New Roman" pitchFamily="18" charset="0"/>
                      </a:endParaRPr>
                    </a:p>
                  </a:txBody>
                  <a:tcPr/>
                </a:tc>
              </a:tr>
              <a:tr h="466847">
                <a:tc>
                  <a:txBody>
                    <a:bodyPr/>
                    <a:lstStyle/>
                    <a:p>
                      <a:r>
                        <a:rPr lang="en-US" sz="2600" b="1" dirty="0" smtClean="0">
                          <a:latin typeface="Times New Roman" pitchFamily="18" charset="0"/>
                          <a:cs typeface="Times New Roman" pitchFamily="18" charset="0"/>
                        </a:rPr>
                        <a:t>P</a:t>
                      </a:r>
                      <a:r>
                        <a:rPr lang="en-US" sz="2600" dirty="0" smtClean="0">
                          <a:latin typeface="Times New Roman" pitchFamily="18" charset="0"/>
                          <a:cs typeface="Times New Roman" pitchFamily="18" charset="0"/>
                        </a:rPr>
                        <a:t>ower</a:t>
                      </a:r>
                      <a:endParaRPr lang="en-IN" sz="2600" dirty="0">
                        <a:latin typeface="Times New Roman" pitchFamily="18" charset="0"/>
                        <a:cs typeface="Times New Roman" pitchFamily="18" charset="0"/>
                      </a:endParaRPr>
                    </a:p>
                  </a:txBody>
                  <a:tcPr/>
                </a:tc>
                <a:tc>
                  <a:txBody>
                    <a:bodyPr/>
                    <a:lstStyle/>
                    <a:p>
                      <a:r>
                        <a:rPr lang="en-US" sz="2600" b="1" dirty="0" err="1" smtClean="0">
                          <a:latin typeface="Times New Roman" pitchFamily="18" charset="0"/>
                          <a:cs typeface="Times New Roman" pitchFamily="18" charset="0"/>
                        </a:rPr>
                        <a:t>P</a:t>
                      </a:r>
                      <a:r>
                        <a:rPr lang="en-US" sz="2600" dirty="0" err="1" smtClean="0">
                          <a:latin typeface="Times New Roman" pitchFamily="18" charset="0"/>
                          <a:cs typeface="Times New Roman" pitchFamily="18" charset="0"/>
                        </a:rPr>
                        <a:t>henytoin</a:t>
                      </a:r>
                      <a:r>
                        <a:rPr lang="en-US" sz="2600" dirty="0" smtClean="0">
                          <a:latin typeface="Times New Roman" pitchFamily="18" charset="0"/>
                          <a:cs typeface="Times New Roman" pitchFamily="18" charset="0"/>
                        </a:rPr>
                        <a:t> </a:t>
                      </a:r>
                      <a:endParaRPr lang="en-IN" sz="26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IN" b="1" dirty="0" smtClean="0"/>
              <a:t>Plasma half-life</a:t>
            </a:r>
            <a:endParaRPr lang="en-IN" b="1" dirty="0"/>
          </a:p>
        </p:txBody>
      </p:sp>
      <p:graphicFrame>
        <p:nvGraphicFramePr>
          <p:cNvPr id="5" name="Content Placeholder 4"/>
          <p:cNvGraphicFramePr>
            <a:graphicFrameLocks noGrp="1"/>
          </p:cNvGraphicFramePr>
          <p:nvPr>
            <p:ph idx="1"/>
          </p:nvPr>
        </p:nvGraphicFramePr>
        <p:xfrm>
          <a:off x="228600" y="762000"/>
          <a:ext cx="8763000" cy="5867400"/>
        </p:xfrm>
        <a:graphic>
          <a:graphicData uri="http://schemas.openxmlformats.org/drawingml/2006/table">
            <a:tbl>
              <a:tblPr firstRow="1" bandRow="1">
                <a:tableStyleId>{5C22544A-7EE6-4342-B048-85BDC9FD1C3A}</a:tableStyleId>
              </a:tblPr>
              <a:tblGrid>
                <a:gridCol w="4150895"/>
                <a:gridCol w="4612105"/>
              </a:tblGrid>
              <a:tr h="5867400">
                <a:tc>
                  <a:txBody>
                    <a:bodyPr/>
                    <a:lstStyle/>
                    <a:p>
                      <a:pPr marL="342900" indent="-342900">
                        <a:buFont typeface="+mj-lt"/>
                        <a:buAutoNum type="arabicPeriod"/>
                      </a:pPr>
                      <a:r>
                        <a:rPr lang="en-IN" sz="1800" dirty="0" smtClean="0"/>
                        <a:t>The Plasma half-life  </a:t>
                      </a:r>
                      <a:r>
                        <a:rPr lang="en-IN" sz="2000" b="1" dirty="0" smtClean="0"/>
                        <a:t>(t</a:t>
                      </a:r>
                      <a:r>
                        <a:rPr lang="en-IN" sz="2000" b="1" baseline="-25000" dirty="0" smtClean="0"/>
                        <a:t>1/2</a:t>
                      </a:r>
                      <a:r>
                        <a:rPr lang="en-IN" sz="2000" b="1" dirty="0" smtClean="0"/>
                        <a:t>)  </a:t>
                      </a:r>
                      <a:r>
                        <a:rPr lang="en-IN" sz="1800" dirty="0" smtClean="0"/>
                        <a:t>of a  drug is the time taken for its plasma concentration to be reduced to half of its original value.</a:t>
                      </a:r>
                    </a:p>
                    <a:p>
                      <a:pPr marL="342900" indent="-342900">
                        <a:buFont typeface="+mj-lt"/>
                        <a:buNone/>
                      </a:pPr>
                      <a:endParaRPr lang="en-IN" sz="1800" dirty="0" smtClean="0"/>
                    </a:p>
                    <a:p>
                      <a:pPr marL="342900" indent="-342900">
                        <a:buFont typeface="+mj-lt"/>
                        <a:buNone/>
                      </a:pPr>
                      <a:r>
                        <a:rPr lang="en-IN" sz="1800" dirty="0" smtClean="0"/>
                        <a:t>     • initial rapidly declining </a:t>
                      </a:r>
                      <a:r>
                        <a:rPr lang="en-IN" sz="1800" b="1" dirty="0" smtClean="0"/>
                        <a:t>(</a:t>
                      </a:r>
                      <a:r>
                        <a:rPr lang="el-GR" sz="1800" b="1" dirty="0" smtClean="0"/>
                        <a:t>α</a:t>
                      </a:r>
                      <a:r>
                        <a:rPr lang="en-IN" sz="1800" b="1" dirty="0" smtClean="0"/>
                        <a:t>) </a:t>
                      </a:r>
                      <a:r>
                        <a:rPr lang="en-IN" sz="1800" dirty="0" smtClean="0"/>
                        <a:t>phase-due to distribution.</a:t>
                      </a:r>
                    </a:p>
                    <a:p>
                      <a:pPr marL="342900" indent="-342900">
                        <a:buFont typeface="+mj-lt"/>
                        <a:buNone/>
                      </a:pPr>
                      <a:endParaRPr lang="en-IN" sz="1800" dirty="0" smtClean="0"/>
                    </a:p>
                    <a:p>
                      <a:pPr marL="342900" indent="-342900">
                        <a:buFont typeface="+mj-lt"/>
                        <a:buNone/>
                      </a:pPr>
                      <a:r>
                        <a:rPr lang="en-IN" sz="1800" dirty="0" smtClean="0"/>
                        <a:t>     • later less declined </a:t>
                      </a:r>
                      <a:r>
                        <a:rPr lang="en-IN" sz="1800" b="1" dirty="0" smtClean="0"/>
                        <a:t>(</a:t>
                      </a:r>
                      <a:r>
                        <a:rPr lang="el-GR" sz="1800" b="1" dirty="0" smtClean="0"/>
                        <a:t>β</a:t>
                      </a:r>
                      <a:r>
                        <a:rPr lang="en-IN" sz="1800" b="1" dirty="0" smtClean="0"/>
                        <a:t>) </a:t>
                      </a:r>
                      <a:r>
                        <a:rPr lang="en-IN" sz="1800" dirty="0" smtClean="0"/>
                        <a:t>phase-due to elimination.</a:t>
                      </a:r>
                    </a:p>
                    <a:p>
                      <a:pPr marL="342900" indent="-342900">
                        <a:buFont typeface="+mj-lt"/>
                        <a:buNone/>
                      </a:pPr>
                      <a:endParaRPr lang="en-IN" sz="1800" dirty="0" smtClean="0"/>
                    </a:p>
                    <a:p>
                      <a:pPr marL="342900" indent="-342900">
                        <a:buFont typeface="+mj-lt"/>
                        <a:buNone/>
                      </a:pPr>
                      <a:r>
                        <a:rPr lang="en-IN" sz="1800" dirty="0" smtClean="0"/>
                        <a:t>2.   At least two half-lives (distribution </a:t>
                      </a:r>
                      <a:r>
                        <a:rPr lang="en-IN" sz="1800" b="1" dirty="0" smtClean="0"/>
                        <a:t>t</a:t>
                      </a:r>
                      <a:r>
                        <a:rPr lang="en-IN" sz="1800" b="1" baseline="-25000" dirty="0" smtClean="0"/>
                        <a:t>1/2</a:t>
                      </a:r>
                      <a:r>
                        <a:rPr lang="en-IN" sz="1800" b="1" dirty="0" smtClean="0"/>
                        <a:t> </a:t>
                      </a:r>
                      <a:r>
                        <a:rPr lang="en-IN" sz="1800" dirty="0" smtClean="0"/>
                        <a:t>and elimination </a:t>
                      </a:r>
                      <a:r>
                        <a:rPr lang="en-IN" sz="1800" b="1" dirty="0" smtClean="0"/>
                        <a:t>t</a:t>
                      </a:r>
                      <a:r>
                        <a:rPr lang="en-IN" sz="1800" b="1" baseline="-25000" dirty="0" smtClean="0"/>
                        <a:t>1/2</a:t>
                      </a:r>
                      <a:r>
                        <a:rPr lang="en-IN" sz="1800" dirty="0" smtClean="0"/>
                        <a:t>) can be calculated from the two slopes.  </a:t>
                      </a:r>
                    </a:p>
                    <a:p>
                      <a:pPr marL="342900" indent="-342900">
                        <a:buFont typeface="+mj-lt"/>
                        <a:buNone/>
                      </a:pPr>
                      <a:endParaRPr lang="en-IN" sz="1800" dirty="0" smtClean="0"/>
                    </a:p>
                    <a:p>
                      <a:pPr marL="342900" indent="-342900">
                        <a:buFont typeface="+mj-lt"/>
                        <a:buNone/>
                      </a:pPr>
                      <a:r>
                        <a:rPr lang="en-IN" sz="1800" dirty="0" smtClean="0"/>
                        <a:t>3.   The elimination half life derived from the </a:t>
                      </a:r>
                      <a:r>
                        <a:rPr lang="el-GR" sz="1800" b="1" dirty="0" smtClean="0"/>
                        <a:t>β</a:t>
                      </a:r>
                      <a:r>
                        <a:rPr lang="en-IN" sz="1800" dirty="0" smtClean="0"/>
                        <a:t> slope is simply called the 'half life' of the drug.</a:t>
                      </a:r>
                    </a:p>
                    <a:p>
                      <a:pPr marL="342900" indent="-342900">
                        <a:buFont typeface="+mj-lt"/>
                        <a:buNone/>
                      </a:pPr>
                      <a:endParaRPr lang="en-IN" dirty="0"/>
                    </a:p>
                  </a:txBody>
                  <a:tcPr/>
                </a:tc>
                <a:tc>
                  <a:txBody>
                    <a:bodyPr/>
                    <a:lstStyle/>
                    <a:p>
                      <a:r>
                        <a:rPr lang="en-US" dirty="0" smtClean="0"/>
                        <a:t>      </a:t>
                      </a:r>
                      <a:endParaRPr lang="en-IN" dirty="0"/>
                    </a:p>
                  </a:txBody>
                  <a:tcPr/>
                </a:tc>
              </a:tr>
            </a:tbl>
          </a:graphicData>
        </a:graphic>
      </p:graphicFrame>
      <p:pic>
        <p:nvPicPr>
          <p:cNvPr id="70660" name="Picture 4"/>
          <p:cNvPicPr>
            <a:picLocks noChangeAspect="1" noChangeArrowheads="1"/>
          </p:cNvPicPr>
          <p:nvPr/>
        </p:nvPicPr>
        <p:blipFill>
          <a:blip r:embed="rId2"/>
          <a:srcRect/>
          <a:stretch>
            <a:fillRect/>
          </a:stretch>
        </p:blipFill>
        <p:spPr bwMode="auto">
          <a:xfrm>
            <a:off x="4419600" y="762000"/>
            <a:ext cx="4581525"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Grp="1" noChangeAspect="1" noChangeArrowheads="1"/>
          </p:cNvPicPr>
          <p:nvPr>
            <p:ph idx="1"/>
          </p:nvPr>
        </p:nvPicPr>
        <p:blipFill>
          <a:blip r:embed="rId2"/>
          <a:srcRect/>
          <a:stretch>
            <a:fillRect/>
          </a:stretch>
        </p:blipFill>
        <p:spPr bwMode="auto">
          <a:xfrm>
            <a:off x="152400" y="228600"/>
            <a:ext cx="8839199"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270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Dose strategy</a:t>
            </a:r>
            <a:endParaRPr lang="en-IN" b="1" dirty="0"/>
          </a:p>
        </p:txBody>
      </p:sp>
      <p:sp>
        <p:nvSpPr>
          <p:cNvPr id="3" name="Content Placeholder 2"/>
          <p:cNvSpPr>
            <a:spLocks noGrp="1"/>
          </p:cNvSpPr>
          <p:nvPr>
            <p:ph idx="1"/>
          </p:nvPr>
        </p:nvSpPr>
        <p:spPr/>
        <p:txBody>
          <a:bodyPr>
            <a:normAutofit lnSpcReduction="10000"/>
          </a:bodyPr>
          <a:lstStyle/>
          <a:p>
            <a:r>
              <a:rPr lang="en-US" sz="2200" dirty="0" smtClean="0">
                <a:latin typeface="Times New Roman" pitchFamily="18" charset="0"/>
                <a:cs typeface="Times New Roman" pitchFamily="18" charset="0"/>
              </a:rPr>
              <a:t>The drugs having high volume of distribution are given by this strategy. </a:t>
            </a:r>
          </a:p>
          <a:p>
            <a:r>
              <a:rPr lang="en-US" sz="2200" dirty="0" smtClean="0">
                <a:latin typeface="Times New Roman" pitchFamily="18" charset="0"/>
                <a:cs typeface="Times New Roman" pitchFamily="18" charset="0"/>
              </a:rPr>
              <a:t>First a large dose (</a:t>
            </a:r>
            <a:r>
              <a:rPr lang="en-US" sz="2200" b="1" dirty="0" smtClean="0">
                <a:latin typeface="Times New Roman" pitchFamily="18" charset="0"/>
                <a:cs typeface="Times New Roman" pitchFamily="18" charset="0"/>
              </a:rPr>
              <a:t>loading dose</a:t>
            </a:r>
            <a:r>
              <a:rPr lang="en-US" sz="2200" dirty="0" smtClean="0">
                <a:latin typeface="Times New Roman" pitchFamily="18" charset="0"/>
                <a:cs typeface="Times New Roman" pitchFamily="18" charset="0"/>
              </a:rPr>
              <a:t>) is administered to attain the steady state quickly and later on, to maintain the plasma concentration smaller dose is given (</a:t>
            </a:r>
            <a:r>
              <a:rPr lang="en-US" sz="2200" b="1" dirty="0" smtClean="0">
                <a:latin typeface="Times New Roman" pitchFamily="18" charset="0"/>
                <a:cs typeface="Times New Roman" pitchFamily="18" charset="0"/>
              </a:rPr>
              <a:t>maintenance dose</a:t>
            </a:r>
            <a:r>
              <a:rPr lang="en-US" sz="2200" dirty="0" smtClean="0">
                <a:latin typeface="Times New Roman" pitchFamily="18" charset="0"/>
                <a:cs typeface="Times New Roman" pitchFamily="18" charset="0"/>
              </a:rPr>
              <a:t>).</a:t>
            </a:r>
          </a:p>
          <a:p>
            <a:pPr>
              <a:buNone/>
            </a:pPr>
            <a:endParaRPr lang="en-US" sz="2200" dirty="0" smtClean="0">
              <a:latin typeface="Times New Roman" pitchFamily="18" charset="0"/>
              <a:cs typeface="Times New Roman" pitchFamily="18" charset="0"/>
            </a:endParaRPr>
          </a:p>
          <a:p>
            <a:r>
              <a:rPr lang="en-US" sz="2200" b="1" dirty="0" smtClean="0">
                <a:latin typeface="Times New Roman" pitchFamily="18" charset="0"/>
                <a:cs typeface="Times New Roman" pitchFamily="18" charset="0"/>
              </a:rPr>
              <a:t>Loading dose </a:t>
            </a:r>
            <a:r>
              <a:rPr lang="en-US" sz="2200" dirty="0" smtClean="0">
                <a:latin typeface="Times New Roman" pitchFamily="18" charset="0"/>
                <a:cs typeface="Times New Roman" pitchFamily="18" charset="0"/>
              </a:rPr>
              <a:t>: it is given to load (saturate) the tissue stores. So it is mainly dependent on </a:t>
            </a:r>
            <a:r>
              <a:rPr lang="en-US" sz="2200" b="1" dirty="0" smtClean="0">
                <a:latin typeface="Times New Roman" pitchFamily="18" charset="0"/>
                <a:cs typeface="Times New Roman" pitchFamily="18" charset="0"/>
              </a:rPr>
              <a:t>V </a:t>
            </a:r>
            <a:r>
              <a:rPr lang="en-US" sz="2200" b="1" baseline="-25000" dirty="0" smtClean="0">
                <a:latin typeface="Times New Roman" pitchFamily="18" charset="0"/>
                <a:cs typeface="Times New Roman" pitchFamily="18" charset="0"/>
              </a:rPr>
              <a:t>d </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p>
          <a:p>
            <a:endParaRPr lang="en-US" sz="2200" dirty="0" smtClean="0"/>
          </a:p>
          <a:p>
            <a:pPr>
              <a:buNone/>
            </a:pPr>
            <a:r>
              <a:rPr lang="en-US" sz="2200" baseline="-25000" dirty="0" smtClean="0"/>
              <a:t> </a:t>
            </a:r>
          </a:p>
          <a:p>
            <a:pPr>
              <a:buNone/>
            </a:pPr>
            <a:endParaRPr lang="en-US" sz="2200" baseline="-25000" dirty="0" smtClean="0"/>
          </a:p>
          <a:p>
            <a:pPr>
              <a:buNone/>
            </a:pPr>
            <a:endParaRPr lang="en-US" sz="2200" baseline="-25000" dirty="0" smtClean="0"/>
          </a:p>
          <a:p>
            <a:pPr>
              <a:buNone/>
            </a:pPr>
            <a:endParaRPr lang="en-US" sz="2200" baseline="-25000" dirty="0" smtClean="0"/>
          </a:p>
          <a:p>
            <a:pPr>
              <a:buNone/>
            </a:pPr>
            <a:r>
              <a:rPr lang="en-US" sz="2200" baseline="-25000" dirty="0" smtClean="0"/>
              <a:t> </a:t>
            </a:r>
            <a:endParaRPr lang="en-IN" sz="2200" baseline="-25000" dirty="0"/>
          </a:p>
        </p:txBody>
      </p:sp>
      <p:sp>
        <p:nvSpPr>
          <p:cNvPr id="4" name="Rectangle 3"/>
          <p:cNvSpPr/>
          <p:nvPr/>
        </p:nvSpPr>
        <p:spPr>
          <a:xfrm>
            <a:off x="1066800" y="4876800"/>
            <a:ext cx="7467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       </a:t>
            </a:r>
            <a:r>
              <a:rPr lang="en-US" sz="2400" b="1" dirty="0" smtClean="0"/>
              <a:t>Loading dose  =   V </a:t>
            </a:r>
            <a:r>
              <a:rPr lang="en-US" sz="2400" b="1" baseline="-25000" dirty="0" smtClean="0"/>
              <a:t>d</a:t>
            </a:r>
            <a:r>
              <a:rPr lang="en-US" sz="2400" b="1" dirty="0" smtClean="0"/>
              <a:t>   x   Target plasma concentration</a:t>
            </a:r>
            <a:endParaRPr lang="en-IN"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Maintenance  Dose</a:t>
            </a:r>
            <a:endParaRPr lang="en-IN" b="1" dirty="0"/>
          </a:p>
        </p:txBody>
      </p:sp>
      <p:sp>
        <p:nvSpPr>
          <p:cNvPr id="3" name="Content Placeholder 2"/>
          <p:cNvSpPr>
            <a:spLocks noGrp="1"/>
          </p:cNvSpPr>
          <p:nvPr>
            <p:ph idx="1"/>
          </p:nvPr>
        </p:nvSpPr>
        <p:spPr/>
        <p:txBody>
          <a:bodyPr/>
          <a:lstStyle/>
          <a:p>
            <a:endParaRPr lang="en-US" dirty="0" smtClean="0"/>
          </a:p>
          <a:p>
            <a:r>
              <a:rPr lang="en-US" dirty="0" smtClean="0"/>
              <a:t>It is mainly dependent on </a:t>
            </a:r>
            <a:r>
              <a:rPr lang="en-US" b="1" dirty="0" smtClean="0"/>
              <a:t>CL</a:t>
            </a:r>
            <a:r>
              <a:rPr lang="en-US" dirty="0" smtClean="0"/>
              <a:t>.</a:t>
            </a:r>
          </a:p>
          <a:p>
            <a:pPr>
              <a:buNone/>
            </a:pPr>
            <a:endParaRPr lang="en-US" dirty="0" smtClean="0"/>
          </a:p>
          <a:p>
            <a:pPr>
              <a:buNone/>
            </a:pPr>
            <a:endParaRPr lang="en-US" dirty="0" smtClean="0"/>
          </a:p>
          <a:p>
            <a:pPr>
              <a:buNone/>
            </a:pPr>
            <a:r>
              <a:rPr lang="en-US" b="1" dirty="0" smtClean="0"/>
              <a:t>Maintenance dose </a:t>
            </a:r>
            <a:r>
              <a:rPr lang="en-US" dirty="0" smtClean="0"/>
              <a:t>=  </a:t>
            </a:r>
            <a:r>
              <a:rPr lang="en-US" b="1" dirty="0" smtClean="0"/>
              <a:t>CL </a:t>
            </a:r>
            <a:r>
              <a:rPr lang="en-US" dirty="0" smtClean="0"/>
              <a:t> x  Target plasma conc.</a:t>
            </a:r>
            <a:endParaRPr lang="en-IN"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b="1" dirty="0" smtClean="0"/>
              <a:t>Therapeutic Drug Monitoring </a:t>
            </a:r>
            <a:r>
              <a:rPr lang="en-US" dirty="0" smtClean="0"/>
              <a:t>(</a:t>
            </a:r>
            <a:r>
              <a:rPr lang="en-US" b="1" dirty="0" smtClean="0"/>
              <a:t>TDM</a:t>
            </a:r>
            <a:r>
              <a:rPr lang="en-US" dirty="0" smtClean="0"/>
              <a:t>)</a:t>
            </a:r>
            <a:endParaRPr lang="en-IN" dirty="0"/>
          </a:p>
        </p:txBody>
      </p:sp>
      <p:sp>
        <p:nvSpPr>
          <p:cNvPr id="3" name="Content Placeholder 2"/>
          <p:cNvSpPr>
            <a:spLocks noGrp="1"/>
          </p:cNvSpPr>
          <p:nvPr>
            <p:ph idx="1"/>
          </p:nvPr>
        </p:nvSpPr>
        <p:spPr>
          <a:xfrm>
            <a:off x="457200" y="990600"/>
            <a:ext cx="8229600" cy="5486400"/>
          </a:xfrm>
        </p:spPr>
        <p:txBody>
          <a:bodyPr>
            <a:noAutofit/>
          </a:bodyPr>
          <a:lstStyle/>
          <a:p>
            <a:r>
              <a:rPr lang="en-US" sz="2100" b="1" dirty="0" smtClean="0">
                <a:latin typeface="Times New Roman" pitchFamily="18" charset="0"/>
                <a:cs typeface="Times New Roman" pitchFamily="18" charset="0"/>
              </a:rPr>
              <a:t>TDM</a:t>
            </a:r>
            <a:r>
              <a:rPr lang="en-US" sz="2100" dirty="0" smtClean="0">
                <a:latin typeface="Times New Roman" pitchFamily="18" charset="0"/>
                <a:cs typeface="Times New Roman" pitchFamily="18" charset="0"/>
              </a:rPr>
              <a:t> is a process by which the dose of a drug is adjusted according to its plasma concentration.</a:t>
            </a:r>
          </a:p>
          <a:p>
            <a:pPr>
              <a:buNone/>
            </a:pPr>
            <a:endParaRPr lang="en-US" sz="2100" dirty="0" smtClean="0">
              <a:latin typeface="Times New Roman" pitchFamily="18" charset="0"/>
              <a:cs typeface="Times New Roman" pitchFamily="18" charset="0"/>
            </a:endParaRPr>
          </a:p>
          <a:p>
            <a:r>
              <a:rPr lang="en-US" sz="2100" dirty="0" smtClean="0">
                <a:latin typeface="Times New Roman" pitchFamily="18" charset="0"/>
                <a:cs typeface="Times New Roman" pitchFamily="18" charset="0"/>
              </a:rPr>
              <a:t>It is done for drugs having wide variation in pharmacokinetics ,both intra- as well as inter- individual.</a:t>
            </a:r>
          </a:p>
          <a:p>
            <a:pPr>
              <a:buNone/>
            </a:pPr>
            <a:endParaRPr lang="en-US" sz="2100" dirty="0" smtClean="0">
              <a:latin typeface="Times New Roman" pitchFamily="18" charset="0"/>
              <a:cs typeface="Times New Roman" pitchFamily="18" charset="0"/>
            </a:endParaRPr>
          </a:p>
          <a:p>
            <a:r>
              <a:rPr lang="en-US" sz="2100" dirty="0" smtClean="0">
                <a:latin typeface="Times New Roman" pitchFamily="18" charset="0"/>
                <a:cs typeface="Times New Roman" pitchFamily="18" charset="0"/>
              </a:rPr>
              <a:t>It is done for the drugs having low therapeutic index like </a:t>
            </a:r>
            <a:r>
              <a:rPr lang="en-US" sz="2100" dirty="0" err="1" smtClean="0">
                <a:latin typeface="Times New Roman" pitchFamily="18" charset="0"/>
                <a:cs typeface="Times New Roman" pitchFamily="18" charset="0"/>
              </a:rPr>
              <a:t>theophylline</a:t>
            </a:r>
            <a:r>
              <a:rPr lang="en-US" sz="2100" dirty="0" smtClean="0">
                <a:latin typeface="Times New Roman" pitchFamily="18" charset="0"/>
                <a:cs typeface="Times New Roman" pitchFamily="18" charset="0"/>
              </a:rPr>
              <a:t>, lithium, </a:t>
            </a:r>
            <a:r>
              <a:rPr lang="en-US" sz="2100" dirty="0" err="1" smtClean="0">
                <a:latin typeface="Times New Roman" pitchFamily="18" charset="0"/>
                <a:cs typeface="Times New Roman" pitchFamily="18" charset="0"/>
              </a:rPr>
              <a:t>antiepileptics</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immuno</a:t>
            </a:r>
            <a:r>
              <a:rPr lang="en-US" sz="2100" dirty="0" smtClean="0">
                <a:latin typeface="Times New Roman" pitchFamily="18" charset="0"/>
                <a:cs typeface="Times New Roman" pitchFamily="18" charset="0"/>
              </a:rPr>
              <a:t>-modulators and anti-</a:t>
            </a:r>
            <a:r>
              <a:rPr lang="en-US" sz="2100" dirty="0" err="1" smtClean="0">
                <a:latin typeface="Times New Roman" pitchFamily="18" charset="0"/>
                <a:cs typeface="Times New Roman" pitchFamily="18" charset="0"/>
              </a:rPr>
              <a:t>arrhythmics</a:t>
            </a:r>
            <a:r>
              <a:rPr lang="en-US" sz="2100" dirty="0" smtClean="0">
                <a:latin typeface="Times New Roman" pitchFamily="18" charset="0"/>
                <a:cs typeface="Times New Roman" pitchFamily="18" charset="0"/>
              </a:rPr>
              <a:t> etc.</a:t>
            </a:r>
          </a:p>
          <a:p>
            <a:pPr>
              <a:buNone/>
            </a:pPr>
            <a:endParaRPr lang="en-US" sz="2100" dirty="0" smtClean="0">
              <a:latin typeface="Times New Roman" pitchFamily="18" charset="0"/>
              <a:cs typeface="Times New Roman" pitchFamily="18" charset="0"/>
            </a:endParaRPr>
          </a:p>
          <a:p>
            <a:r>
              <a:rPr lang="en-US" sz="2100" b="1" dirty="0" smtClean="0">
                <a:latin typeface="Times New Roman" pitchFamily="18" charset="0"/>
                <a:cs typeface="Times New Roman" pitchFamily="18" charset="0"/>
              </a:rPr>
              <a:t>TDM</a:t>
            </a:r>
            <a:r>
              <a:rPr lang="en-US" sz="2100" dirty="0" smtClean="0">
                <a:latin typeface="Times New Roman" pitchFamily="18" charset="0"/>
                <a:cs typeface="Times New Roman" pitchFamily="18" charset="0"/>
              </a:rPr>
              <a:t> is done for those whose effect cannot be easily measured (like effect of antihypertensive drugs can be easily measured by monitoring BP, so </a:t>
            </a:r>
            <a:r>
              <a:rPr lang="en-US" sz="2100" b="1" dirty="0" smtClean="0">
                <a:latin typeface="Times New Roman" pitchFamily="18" charset="0"/>
                <a:cs typeface="Times New Roman" pitchFamily="18" charset="0"/>
              </a:rPr>
              <a:t>TDM</a:t>
            </a:r>
            <a:r>
              <a:rPr lang="en-US" sz="2100" dirty="0" smtClean="0">
                <a:latin typeface="Times New Roman" pitchFamily="18" charset="0"/>
                <a:cs typeface="Times New Roman" pitchFamily="18" charset="0"/>
              </a:rPr>
              <a:t> is not used).</a:t>
            </a:r>
          </a:p>
          <a:p>
            <a:pPr>
              <a:buNone/>
            </a:pPr>
            <a:endParaRPr lang="en-US" sz="2100" dirty="0" smtClean="0">
              <a:latin typeface="Times New Roman" pitchFamily="18" charset="0"/>
              <a:cs typeface="Times New Roman" pitchFamily="18" charset="0"/>
            </a:endParaRPr>
          </a:p>
          <a:p>
            <a:r>
              <a:rPr lang="en-US" sz="2100" b="1" dirty="0" smtClean="0">
                <a:latin typeface="Times New Roman" pitchFamily="18" charset="0"/>
                <a:cs typeface="Times New Roman" pitchFamily="18" charset="0"/>
              </a:rPr>
              <a:t>TDM </a:t>
            </a:r>
            <a:r>
              <a:rPr lang="en-US" sz="2100" dirty="0" smtClean="0">
                <a:latin typeface="Times New Roman" pitchFamily="18" charset="0"/>
                <a:cs typeface="Times New Roman" pitchFamily="18" charset="0"/>
              </a:rPr>
              <a:t>is not done for the drugs which are activated in the body or produce active metabolites (</a:t>
            </a:r>
            <a:r>
              <a:rPr lang="en-US" sz="2100" dirty="0" err="1" smtClean="0">
                <a:latin typeface="Times New Roman" pitchFamily="18" charset="0"/>
                <a:cs typeface="Times New Roman" pitchFamily="18" charset="0"/>
              </a:rPr>
              <a:t>Prodrugs</a:t>
            </a:r>
            <a:r>
              <a:rPr lang="en-US" sz="2100" dirty="0" smtClean="0">
                <a:latin typeface="Times New Roman" pitchFamily="18" charset="0"/>
                <a:cs typeface="Times New Roman" pitchFamily="18" charset="0"/>
              </a:rPr>
              <a:t>).</a:t>
            </a:r>
            <a:endParaRPr lang="en-IN" sz="2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fontScale="90000"/>
          </a:bodyPr>
          <a:lstStyle/>
          <a:p>
            <a:r>
              <a:rPr lang="en-IN" sz="4000" b="1" dirty="0" smtClean="0"/>
              <a:t/>
            </a:r>
            <a:br>
              <a:rPr lang="en-IN" sz="4000" b="1" dirty="0" smtClean="0"/>
            </a:br>
            <a:r>
              <a:rPr lang="en-IN" sz="4000" b="1" dirty="0" smtClean="0"/>
              <a:t>Fixed dose ratio combination preparations</a:t>
            </a:r>
            <a:r>
              <a:rPr lang="en-IN" dirty="0" smtClean="0"/>
              <a:t/>
            </a:r>
            <a:br>
              <a:rPr lang="en-IN" dirty="0" smtClean="0"/>
            </a:br>
            <a:endParaRPr lang="en-IN" dirty="0"/>
          </a:p>
        </p:txBody>
      </p:sp>
      <p:sp>
        <p:nvSpPr>
          <p:cNvPr id="3" name="Content Placeholder 2"/>
          <p:cNvSpPr>
            <a:spLocks noGrp="1"/>
          </p:cNvSpPr>
          <p:nvPr>
            <p:ph idx="1"/>
          </p:nvPr>
        </p:nvSpPr>
        <p:spPr>
          <a:xfrm>
            <a:off x="228600" y="1143000"/>
            <a:ext cx="8686800" cy="5486400"/>
          </a:xfrm>
        </p:spPr>
        <p:txBody>
          <a:bodyPr>
            <a:normAutofit fontScale="92500" lnSpcReduction="20000"/>
          </a:bodyPr>
          <a:lstStyle/>
          <a:p>
            <a:pPr>
              <a:buNone/>
            </a:pPr>
            <a:r>
              <a:rPr lang="en-IN" sz="2400" b="1" dirty="0" smtClean="0"/>
              <a:t>Advantages</a:t>
            </a:r>
          </a:p>
          <a:p>
            <a:pPr>
              <a:buAutoNum type="arabicPeriod"/>
            </a:pPr>
            <a:r>
              <a:rPr lang="en-IN" sz="2400" dirty="0" smtClean="0"/>
              <a:t>Convenience and better patient compliance.</a:t>
            </a:r>
          </a:p>
          <a:p>
            <a:pPr>
              <a:buNone/>
            </a:pPr>
            <a:endParaRPr lang="en-IN" sz="2400" dirty="0" smtClean="0"/>
          </a:p>
          <a:p>
            <a:pPr>
              <a:buNone/>
            </a:pPr>
            <a:r>
              <a:rPr lang="en-IN" sz="2400" dirty="0" smtClean="0"/>
              <a:t>2. Certain drug combinations are synergistic, e.g. </a:t>
            </a:r>
            <a:r>
              <a:rPr lang="en-IN" sz="2400" dirty="0" err="1" smtClean="0"/>
              <a:t>sulfamethoxazole</a:t>
            </a:r>
            <a:r>
              <a:rPr lang="en-IN" sz="2400" dirty="0" smtClean="0"/>
              <a:t> + </a:t>
            </a:r>
            <a:r>
              <a:rPr lang="en-IN" sz="2400" dirty="0" err="1" smtClean="0"/>
              <a:t>trimethoprim</a:t>
            </a:r>
            <a:r>
              <a:rPr lang="en-IN" sz="2400" dirty="0" smtClean="0"/>
              <a:t>; </a:t>
            </a:r>
            <a:r>
              <a:rPr lang="en-IN" sz="2400" dirty="0" err="1" smtClean="0"/>
              <a:t>levodopa</a:t>
            </a:r>
            <a:r>
              <a:rPr lang="en-IN" sz="2400" dirty="0" smtClean="0"/>
              <a:t> + </a:t>
            </a:r>
            <a:r>
              <a:rPr lang="en-IN" sz="2400" dirty="0" err="1" smtClean="0"/>
              <a:t>carbidopa</a:t>
            </a:r>
            <a:r>
              <a:rPr lang="en-IN" sz="2400" dirty="0" smtClean="0"/>
              <a:t>/</a:t>
            </a:r>
            <a:r>
              <a:rPr lang="en-IN" sz="2400" dirty="0" err="1" smtClean="0"/>
              <a:t>benserazide</a:t>
            </a:r>
            <a:r>
              <a:rPr lang="en-IN" sz="2400" dirty="0" smtClean="0"/>
              <a:t>;  combination oral contraceptives.</a:t>
            </a:r>
          </a:p>
          <a:p>
            <a:pPr>
              <a:buNone/>
            </a:pPr>
            <a:endParaRPr lang="en-IN" sz="2400" dirty="0" smtClean="0"/>
          </a:p>
          <a:p>
            <a:pPr>
              <a:buNone/>
            </a:pPr>
            <a:r>
              <a:rPr lang="en-IN" sz="2400" dirty="0" smtClean="0"/>
              <a:t>3. The therapeutic effect of two components being same may add up while the side effects being different may not, e.g. </a:t>
            </a:r>
            <a:r>
              <a:rPr lang="en-IN" sz="2400" dirty="0" err="1" smtClean="0"/>
              <a:t>amlodipine</a:t>
            </a:r>
            <a:r>
              <a:rPr lang="en-IN" sz="2400" dirty="0" smtClean="0"/>
              <a:t> + </a:t>
            </a:r>
            <a:r>
              <a:rPr lang="en-IN" sz="2400" dirty="0" err="1" smtClean="0"/>
              <a:t>atenolol</a:t>
            </a:r>
            <a:r>
              <a:rPr lang="en-IN" sz="2400" dirty="0" smtClean="0"/>
              <a:t> as antihypertensive.</a:t>
            </a:r>
          </a:p>
          <a:p>
            <a:pPr>
              <a:buNone/>
            </a:pPr>
            <a:endParaRPr lang="en-IN" sz="2400" dirty="0" smtClean="0"/>
          </a:p>
          <a:p>
            <a:pPr>
              <a:buNone/>
            </a:pPr>
            <a:r>
              <a:rPr lang="en-IN" sz="2400" dirty="0" smtClean="0"/>
              <a:t>4. The side effect of one component may be counteracted by the other, e.g. a </a:t>
            </a:r>
            <a:r>
              <a:rPr lang="en-IN" sz="2400" dirty="0" err="1" smtClean="0"/>
              <a:t>thiazide</a:t>
            </a:r>
            <a:r>
              <a:rPr lang="en-IN" sz="2400" dirty="0" smtClean="0"/>
              <a:t> + a potassium sparing diuretic. </a:t>
            </a:r>
          </a:p>
          <a:p>
            <a:pPr>
              <a:buNone/>
            </a:pPr>
            <a:endParaRPr lang="en-IN" sz="2400" dirty="0" smtClean="0"/>
          </a:p>
          <a:p>
            <a:pPr>
              <a:buNone/>
            </a:pPr>
            <a:r>
              <a:rPr lang="en-IN" sz="2400" dirty="0" smtClean="0"/>
              <a:t>5. Combined formulation ensures that a single drug will not be administered. This is important in the treatment of </a:t>
            </a:r>
            <a:r>
              <a:rPr lang="en-IN" sz="2400" b="1" dirty="0" smtClean="0"/>
              <a:t>tuberculosis </a:t>
            </a:r>
            <a:r>
              <a:rPr lang="en-IN" sz="2400" dirty="0" smtClean="0"/>
              <a:t>and </a:t>
            </a:r>
            <a:r>
              <a:rPr lang="en-IN" sz="2400" b="1" dirty="0" smtClean="0"/>
              <a:t>HIV-AIDS. </a:t>
            </a:r>
          </a:p>
          <a:p>
            <a:pPr>
              <a:buNone/>
            </a:pPr>
            <a:endParaRPr lang="en-IN" sz="16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705600"/>
          </a:xfrm>
        </p:spPr>
        <p:txBody>
          <a:bodyPr>
            <a:normAutofit fontScale="70000" lnSpcReduction="20000"/>
          </a:bodyPr>
          <a:lstStyle/>
          <a:p>
            <a:pPr>
              <a:buNone/>
            </a:pPr>
            <a:r>
              <a:rPr lang="en-IN" sz="3400" b="1" dirty="0" smtClean="0"/>
              <a:t>                Disadvantages of fixed dose ratio combinations</a:t>
            </a:r>
          </a:p>
          <a:p>
            <a:pPr>
              <a:buNone/>
            </a:pPr>
            <a:endParaRPr lang="en-IN" sz="2300" b="1" dirty="0" smtClean="0"/>
          </a:p>
          <a:p>
            <a:pPr>
              <a:buNone/>
            </a:pPr>
            <a:r>
              <a:rPr lang="en-IN" sz="2600" dirty="0" smtClean="0"/>
              <a:t>1.   The patient may not actually need all the drugs present in a combination</a:t>
            </a:r>
          </a:p>
          <a:p>
            <a:pPr>
              <a:buNone/>
            </a:pPr>
            <a:endParaRPr lang="en-IN" sz="2600" dirty="0" smtClean="0"/>
          </a:p>
          <a:p>
            <a:pPr>
              <a:buNone/>
            </a:pPr>
            <a:r>
              <a:rPr lang="en-IN" sz="2600" dirty="0" smtClean="0"/>
              <a:t>2.   The dose of most drugs needs to be adjusted and individualised. When a combined formulation is used, this cannot be done without altering the dose of the other component(s).</a:t>
            </a:r>
          </a:p>
          <a:p>
            <a:pPr>
              <a:buNone/>
            </a:pPr>
            <a:endParaRPr lang="en-IN" sz="2600" dirty="0" smtClean="0"/>
          </a:p>
          <a:p>
            <a:pPr>
              <a:buNone/>
            </a:pPr>
            <a:r>
              <a:rPr lang="en-IN" sz="2600" dirty="0" smtClean="0"/>
              <a:t>3.   The time course of action of the components may be different: administering them at the same intervals may be inappropriate.</a:t>
            </a:r>
          </a:p>
          <a:p>
            <a:pPr>
              <a:buNone/>
            </a:pPr>
            <a:endParaRPr lang="en-IN" sz="2600" dirty="0" smtClean="0"/>
          </a:p>
          <a:p>
            <a:pPr>
              <a:buNone/>
            </a:pPr>
            <a:r>
              <a:rPr lang="en-IN" sz="2600" dirty="0" smtClean="0"/>
              <a:t>4.   Altered renal or hepatic function of the patient may differently affect the  pharmacokinetics of the components.</a:t>
            </a:r>
          </a:p>
          <a:p>
            <a:pPr>
              <a:buNone/>
            </a:pPr>
            <a:endParaRPr lang="en-IN" sz="2600" dirty="0" smtClean="0"/>
          </a:p>
          <a:p>
            <a:pPr>
              <a:buNone/>
            </a:pPr>
            <a:r>
              <a:rPr lang="en-IN" sz="2600" dirty="0" smtClean="0"/>
              <a:t>5.   Adverse effect, when it occurs, cannot be easily ascribed to the particular drug causing it.</a:t>
            </a:r>
          </a:p>
          <a:p>
            <a:pPr>
              <a:buNone/>
            </a:pPr>
            <a:endParaRPr lang="en-IN" sz="2600" dirty="0" smtClean="0"/>
          </a:p>
          <a:p>
            <a:pPr>
              <a:buNone/>
            </a:pPr>
            <a:r>
              <a:rPr lang="en-IN" sz="2600" dirty="0" smtClean="0"/>
              <a:t>6.   Contraindication to one component (allergy, other conditions) contraindicates the whole preparation.</a:t>
            </a:r>
          </a:p>
          <a:p>
            <a:pPr>
              <a:buNone/>
            </a:pPr>
            <a:endParaRPr lang="en-IN" sz="2600" dirty="0" smtClean="0"/>
          </a:p>
          <a:p>
            <a:pPr marL="514350" indent="-514350">
              <a:buAutoNum type="arabicPeriod" startAt="7"/>
            </a:pPr>
            <a:r>
              <a:rPr lang="en-IN" sz="2600" dirty="0" smtClean="0"/>
              <a:t>Confusion of therapeutic aims and false sense of superiority of two drugs over one is fostered, specially in case of antimicrobials whose combinations should be avoided. </a:t>
            </a:r>
          </a:p>
          <a:p>
            <a:pPr marL="514350" indent="-514350">
              <a:buNone/>
            </a:pPr>
            <a:endParaRPr lang="en-IN" sz="2600" dirty="0" smtClean="0"/>
          </a:p>
          <a:p>
            <a:pPr>
              <a:buNone/>
            </a:pPr>
            <a:r>
              <a:rPr lang="en-IN" sz="2600" b="1" dirty="0" smtClean="0"/>
              <a:t>      </a:t>
            </a:r>
            <a:r>
              <a:rPr lang="en-IN" sz="4000" b="1" dirty="0" smtClean="0"/>
              <a:t>Corticosteroids should never be combined with any other drug meant for internal use.</a:t>
            </a:r>
            <a:endParaRPr lang="en-IN" sz="26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DRUG ABSORPTION</a:t>
            </a:r>
            <a:b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endParaRPr lang="en-IN" dirty="0"/>
          </a:p>
        </p:txBody>
      </p:sp>
      <p:sp>
        <p:nvSpPr>
          <p:cNvPr id="3" name="Content Placeholder 2"/>
          <p:cNvSpPr>
            <a:spLocks noGrp="1"/>
          </p:cNvSpPr>
          <p:nvPr>
            <p:ph idx="1"/>
          </p:nvPr>
        </p:nvSpPr>
        <p:spPr/>
        <p:txBody>
          <a:bodyPr>
            <a:normAutofit lnSpcReduction="10000"/>
          </a:bodyPr>
          <a:lstStyle/>
          <a:p>
            <a:pPr indent="22225">
              <a:buNone/>
              <a:defRPr/>
            </a:pPr>
            <a:r>
              <a:rPr lang="en-US" b="1" dirty="0" smtClean="0"/>
              <a:t>Is the passage of drug through cell membranes to reach its site of action.</a:t>
            </a:r>
          </a:p>
          <a:p>
            <a:pPr indent="22225">
              <a:buNone/>
              <a:defRPr/>
            </a:pPr>
            <a:endParaRPr lang="en-US" b="1" dirty="0" smtClean="0">
              <a:solidFill>
                <a:srgbClr val="FFFF00"/>
              </a:solidFill>
            </a:endParaRPr>
          </a:p>
          <a:p>
            <a:pPr indent="22225">
              <a:buNone/>
              <a:defRPr/>
            </a:pPr>
            <a:r>
              <a:rPr lang="en-US" b="1" dirty="0" smtClean="0">
                <a:solidFill>
                  <a:srgbClr val="7030A0"/>
                </a:solidFill>
              </a:rPr>
              <a:t>Mechanisms of drug absorption</a:t>
            </a:r>
          </a:p>
          <a:p>
            <a:pPr marL="1077913" lvl="1" indent="-533400">
              <a:buFontTx/>
              <a:buAutoNum type="arabicPeriod"/>
              <a:defRPr/>
            </a:pPr>
            <a:r>
              <a:rPr lang="en-US" sz="3200" b="1" dirty="0" smtClean="0"/>
              <a:t>Simple diffusion = passive diffusion.</a:t>
            </a:r>
          </a:p>
          <a:p>
            <a:pPr marL="1077913" lvl="1" indent="-533400">
              <a:buFontTx/>
              <a:buAutoNum type="arabicPeriod"/>
              <a:defRPr/>
            </a:pPr>
            <a:r>
              <a:rPr lang="en-US" sz="3200" b="1" dirty="0" smtClean="0"/>
              <a:t>Active transport.</a:t>
            </a:r>
          </a:p>
          <a:p>
            <a:pPr marL="1077913" lvl="1" indent="-533400">
              <a:buFontTx/>
              <a:buAutoNum type="arabicPeriod"/>
              <a:defRPr/>
            </a:pPr>
            <a:r>
              <a:rPr lang="en-US" sz="3200" b="1" dirty="0" smtClean="0"/>
              <a:t>Facilitated diffusion.</a:t>
            </a:r>
          </a:p>
          <a:p>
            <a:pPr marL="1077913" lvl="1" indent="-533400">
              <a:buFontTx/>
              <a:buAutoNum type="arabicPeriod"/>
              <a:defRPr/>
            </a:pPr>
            <a:r>
              <a:rPr lang="en-US" sz="3200" b="1" dirty="0" err="1" smtClean="0"/>
              <a:t>Pinocytosis</a:t>
            </a:r>
            <a:r>
              <a:rPr lang="en-US" sz="3200" b="1" dirty="0" smtClean="0"/>
              <a:t> (</a:t>
            </a:r>
            <a:r>
              <a:rPr lang="en-US" sz="3200" b="1" dirty="0" err="1" smtClean="0"/>
              <a:t>Endocytosis</a:t>
            </a:r>
            <a:r>
              <a:rPr lang="en-US" sz="3200" b="1" dirty="0" smtClean="0"/>
              <a:t>).</a:t>
            </a:r>
          </a:p>
          <a:p>
            <a:endParaRPr lang="en-IN"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buFont typeface="Wingdings 2" pitchFamily="18" charset="2"/>
              <a:buNone/>
            </a:pPr>
            <a:r>
              <a:rPr lang="en-US" sz="3600" dirty="0" smtClean="0">
                <a:solidFill>
                  <a:srgbClr val="FF0000"/>
                </a:solidFill>
              </a:rPr>
              <a:t>Bibliography</a:t>
            </a:r>
          </a:p>
          <a:p>
            <a:r>
              <a:rPr lang="en-US" dirty="0" smtClean="0"/>
              <a:t>Essentials of Medical Pharmacology -7</a:t>
            </a:r>
            <a:r>
              <a:rPr lang="en-US" baseline="30000" dirty="0" smtClean="0"/>
              <a:t>th</a:t>
            </a:r>
            <a:r>
              <a:rPr lang="en-US" dirty="0" smtClean="0"/>
              <a:t> edition by KD </a:t>
            </a:r>
            <a:r>
              <a:rPr lang="en-US" dirty="0" err="1" smtClean="0"/>
              <a:t>Tripathi</a:t>
            </a:r>
            <a:endParaRPr lang="en-US" dirty="0" smtClean="0"/>
          </a:p>
          <a:p>
            <a:r>
              <a:rPr lang="en-US" dirty="0" smtClean="0"/>
              <a:t>Goodman &amp; Gilman's the Pharmacological Basis of Therapeutics  12</a:t>
            </a:r>
            <a:r>
              <a:rPr lang="en-US" baseline="30000" dirty="0" smtClean="0"/>
              <a:t>th</a:t>
            </a:r>
            <a:r>
              <a:rPr lang="en-US" dirty="0" smtClean="0"/>
              <a:t> edition by Laurence </a:t>
            </a:r>
            <a:r>
              <a:rPr lang="en-US" dirty="0" err="1" smtClean="0"/>
              <a:t>Brunton</a:t>
            </a:r>
            <a:r>
              <a:rPr lang="en-US" dirty="0" smtClean="0"/>
              <a:t> (Editor)</a:t>
            </a:r>
          </a:p>
          <a:p>
            <a:r>
              <a:rPr lang="en-US" dirty="0" smtClean="0"/>
              <a:t>Lippincott's Illustrated Reviews: Pharmacology  - 6</a:t>
            </a:r>
            <a:r>
              <a:rPr lang="en-US" baseline="30000" dirty="0" smtClean="0"/>
              <a:t>th</a:t>
            </a:r>
            <a:r>
              <a:rPr lang="en-US" dirty="0" smtClean="0"/>
              <a:t> edition  by Richard A. Harvey</a:t>
            </a:r>
          </a:p>
          <a:p>
            <a:r>
              <a:rPr lang="en-US" dirty="0" smtClean="0"/>
              <a:t>Basic and Clinical pharmacology 11</a:t>
            </a:r>
            <a:r>
              <a:rPr lang="en-US" baseline="30000" dirty="0" smtClean="0"/>
              <a:t>th</a:t>
            </a:r>
            <a:r>
              <a:rPr lang="en-US" dirty="0" smtClean="0"/>
              <a:t> edition by Bertram G </a:t>
            </a:r>
            <a:r>
              <a:rPr lang="en-US" dirty="0" err="1" smtClean="0"/>
              <a:t>Katzung</a:t>
            </a:r>
            <a:endParaRPr lang="en-US" dirty="0" smtClean="0"/>
          </a:p>
          <a:p>
            <a:r>
              <a:rPr lang="en-US" dirty="0" smtClean="0"/>
              <a:t>Rang &amp; Dale's Pharmacology -7</a:t>
            </a:r>
            <a:r>
              <a:rPr lang="en-US" baseline="30000" dirty="0" smtClean="0"/>
              <a:t>th</a:t>
            </a:r>
            <a:r>
              <a:rPr lang="en-US" dirty="0" smtClean="0"/>
              <a:t> edition </a:t>
            </a:r>
            <a:br>
              <a:rPr lang="en-US" dirty="0" smtClean="0"/>
            </a:br>
            <a:r>
              <a:rPr lang="en-US" dirty="0" smtClean="0"/>
              <a:t>by Humphrey P. Rang</a:t>
            </a:r>
          </a:p>
          <a:p>
            <a:r>
              <a:rPr lang="en-US" dirty="0" smtClean="0"/>
              <a:t>Clinical Pharmacology 11</a:t>
            </a:r>
            <a:r>
              <a:rPr lang="en-US" baseline="30000" dirty="0" smtClean="0"/>
              <a:t>th</a:t>
            </a:r>
            <a:r>
              <a:rPr lang="en-US" dirty="0" smtClean="0"/>
              <a:t> edition By Bennett and Brown, Churchill Livingstone</a:t>
            </a:r>
          </a:p>
          <a:p>
            <a:r>
              <a:rPr lang="en-US" dirty="0" smtClean="0"/>
              <a:t>Principles of Pharmacology 2</a:t>
            </a:r>
            <a:r>
              <a:rPr lang="en-US" baseline="30000" dirty="0" smtClean="0"/>
              <a:t>nd</a:t>
            </a:r>
            <a:r>
              <a:rPr lang="en-US" dirty="0" smtClean="0"/>
              <a:t> edition by HL Sharma and KK Sharma</a:t>
            </a:r>
          </a:p>
          <a:p>
            <a:r>
              <a:rPr lang="en-US" dirty="0" smtClean="0"/>
              <a:t>Review of Pharmacology by </a:t>
            </a:r>
            <a:r>
              <a:rPr lang="en-US" dirty="0" err="1" smtClean="0"/>
              <a:t>Gobind</a:t>
            </a:r>
            <a:r>
              <a:rPr lang="en-US" dirty="0" smtClean="0"/>
              <a:t> </a:t>
            </a:r>
            <a:r>
              <a:rPr lang="en-US" dirty="0" err="1" smtClean="0"/>
              <a:t>Sparsh</a:t>
            </a:r>
            <a:endParaRPr lang="en-US" dirty="0" smtClean="0"/>
          </a:p>
          <a:p>
            <a:r>
              <a:rPr lang="en-US" dirty="0" smtClean="0"/>
              <a:t>Internet web.</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Cell membrane</a:t>
            </a:r>
            <a:b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endParaRPr lang="en-IN" dirty="0"/>
          </a:p>
        </p:txBody>
      </p:sp>
      <p:pic>
        <p:nvPicPr>
          <p:cNvPr id="4" name="Content Placeholder 3" descr="CellMembrane"/>
          <p:cNvPicPr>
            <a:picLocks noGrp="1" noChangeAspect="1" noChangeArrowheads="1"/>
          </p:cNvPicPr>
          <p:nvPr>
            <p:ph idx="1"/>
          </p:nvPr>
        </p:nvPicPr>
        <p:blipFill>
          <a:blip r:embed="rId2"/>
          <a:srcRect/>
          <a:stretch>
            <a:fillRect/>
          </a:stretch>
        </p:blipFill>
        <p:spPr bwMode="auto">
          <a:xfrm>
            <a:off x="457200" y="1143000"/>
            <a:ext cx="83058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7" descr="Cell membrane in detail"/>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Simple or passive diffusion</a:t>
            </a:r>
            <a:b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endParaRPr lang="en-IN" dirty="0"/>
          </a:p>
        </p:txBody>
      </p:sp>
      <p:sp>
        <p:nvSpPr>
          <p:cNvPr id="3" name="Content Placeholder 2"/>
          <p:cNvSpPr>
            <a:spLocks noGrp="1"/>
          </p:cNvSpPr>
          <p:nvPr>
            <p:ph idx="1"/>
          </p:nvPr>
        </p:nvSpPr>
        <p:spPr>
          <a:xfrm>
            <a:off x="0" y="1600200"/>
            <a:ext cx="9144000" cy="4525963"/>
          </a:xfrm>
        </p:spPr>
        <p:txBody>
          <a:bodyPr/>
          <a:lstStyle/>
          <a:p>
            <a:pPr lvl="2">
              <a:buClr>
                <a:schemeClr val="hlink"/>
              </a:buClr>
              <a:buFont typeface="Wingdings" pitchFamily="2" charset="2"/>
              <a:buChar char="Ø"/>
              <a:defRPr/>
            </a:pPr>
            <a:endParaRPr lang="en-US" sz="2800" b="1" dirty="0" smtClean="0">
              <a:solidFill>
                <a:srgbClr val="FFFF00"/>
              </a:solidFill>
              <a:latin typeface="Times New Roman" pitchFamily="18" charset="0"/>
            </a:endParaRPr>
          </a:p>
          <a:p>
            <a:pPr lvl="2">
              <a:buClr>
                <a:schemeClr val="hlink"/>
              </a:buClr>
              <a:buFont typeface="Wingdings" pitchFamily="2" charset="2"/>
              <a:buChar char="Ø"/>
              <a:defRPr/>
            </a:pPr>
            <a:r>
              <a:rPr lang="en-US" sz="2800" b="1" dirty="0" smtClean="0">
                <a:solidFill>
                  <a:srgbClr val="7030A0"/>
                </a:solidFill>
                <a:latin typeface="Times New Roman" pitchFamily="18" charset="0"/>
              </a:rPr>
              <a:t>water soluble drug </a:t>
            </a:r>
            <a:r>
              <a:rPr lang="en-US" sz="2800" b="1" dirty="0" smtClean="0">
                <a:latin typeface="Times New Roman" pitchFamily="18" charset="0"/>
              </a:rPr>
              <a:t>(ionized or polar) is readily absorbed via aqueous channels or pores in cell membrane.</a:t>
            </a:r>
          </a:p>
          <a:p>
            <a:pPr lvl="2">
              <a:buClr>
                <a:schemeClr val="hlink"/>
              </a:buClr>
              <a:buNone/>
              <a:defRPr/>
            </a:pPr>
            <a:endParaRPr lang="en-US" sz="2800" b="1" dirty="0" smtClean="0">
              <a:latin typeface="Times New Roman" pitchFamily="18" charset="0"/>
            </a:endParaRPr>
          </a:p>
          <a:p>
            <a:pPr lvl="2">
              <a:buClr>
                <a:schemeClr val="hlink"/>
              </a:buClr>
              <a:buFont typeface="Wingdings" pitchFamily="2" charset="2"/>
              <a:buChar char="Ø"/>
              <a:defRPr/>
            </a:pPr>
            <a:r>
              <a:rPr lang="en-US" sz="2800" b="1" dirty="0" smtClean="0">
                <a:solidFill>
                  <a:srgbClr val="7030A0"/>
                </a:solidFill>
                <a:latin typeface="Times New Roman" pitchFamily="18" charset="0"/>
              </a:rPr>
              <a:t>Lipid soluble drug </a:t>
            </a:r>
            <a:r>
              <a:rPr lang="en-US" sz="2800" b="1" dirty="0" smtClean="0">
                <a:latin typeface="Times New Roman" pitchFamily="18" charset="0"/>
              </a:rPr>
              <a:t>(</a:t>
            </a:r>
            <a:r>
              <a:rPr lang="en-US" sz="2800" b="1" dirty="0" err="1" smtClean="0">
                <a:latin typeface="Times New Roman" pitchFamily="18" charset="0"/>
              </a:rPr>
              <a:t>nonionized</a:t>
            </a:r>
            <a:r>
              <a:rPr lang="en-US" sz="2800" b="1" dirty="0" smtClean="0">
                <a:latin typeface="Times New Roman" pitchFamily="18" charset="0"/>
              </a:rPr>
              <a:t> or non polar) is readily absorbed via cell membrane itself.</a:t>
            </a:r>
          </a:p>
          <a:p>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TotalTime>
  <Words>1777</Words>
  <Application>Microsoft Office PowerPoint</Application>
  <PresentationFormat>On-screen Show (4:3)</PresentationFormat>
  <Paragraphs>296</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PHARMACOKINETICS</vt:lpstr>
      <vt:lpstr> Pharmacokinetics of drugs  (ADME) </vt:lpstr>
      <vt:lpstr>Slide 3</vt:lpstr>
      <vt:lpstr>Slide 4</vt:lpstr>
      <vt:lpstr>Importance of PK studies</vt:lpstr>
      <vt:lpstr>DRUG ABSORPTION </vt:lpstr>
      <vt:lpstr>Cell membrane </vt:lpstr>
      <vt:lpstr>Slide 8</vt:lpstr>
      <vt:lpstr>Simple or passive diffusion </vt:lpstr>
      <vt:lpstr>Slide 10</vt:lpstr>
      <vt:lpstr>Slide 11</vt:lpstr>
      <vt:lpstr>Simple diffusion </vt:lpstr>
      <vt:lpstr>Slide 13</vt:lpstr>
      <vt:lpstr>Slide 14</vt:lpstr>
      <vt:lpstr>Slide 15</vt:lpstr>
      <vt:lpstr>Slide 16</vt:lpstr>
      <vt:lpstr>Active Transport </vt:lpstr>
      <vt:lpstr>Slide 18</vt:lpstr>
      <vt:lpstr>Slide 19</vt:lpstr>
      <vt:lpstr>Slide 20</vt:lpstr>
      <vt:lpstr> Carrier-mediated Facilitated Diffusion </vt:lpstr>
      <vt:lpstr>Slide 22</vt:lpstr>
      <vt:lpstr>Slide 23</vt:lpstr>
      <vt:lpstr>Slide 24</vt:lpstr>
      <vt:lpstr>Slide 25</vt:lpstr>
      <vt:lpstr>Slide 26</vt:lpstr>
      <vt:lpstr>Slide 27</vt:lpstr>
      <vt:lpstr>Slide 28</vt:lpstr>
      <vt:lpstr>Factors Affecting Bioavailability</vt:lpstr>
      <vt:lpstr>Slide 30</vt:lpstr>
      <vt:lpstr>Factors Affecting Bioavailability (BAV)</vt:lpstr>
      <vt:lpstr>Slide 32</vt:lpstr>
      <vt:lpstr>Drug Distribution</vt:lpstr>
      <vt:lpstr>VOLUME OF DISTRIBUTION</vt:lpstr>
      <vt:lpstr>Slide 35</vt:lpstr>
      <vt:lpstr>Slide 36</vt:lpstr>
      <vt:lpstr>Slide 37</vt:lpstr>
      <vt:lpstr>Metabolism </vt:lpstr>
      <vt:lpstr>Enzyme inducers</vt:lpstr>
      <vt:lpstr>Enzyme inhibitors</vt:lpstr>
      <vt:lpstr>Prodrug  Few drugs are inactive as such and need conversion in the body to one or more active metabolites.  Such a drug are called a prodrug .   The prodrug may offer advantages over the active form in being more stable, having  better bioavailability or other desirable pharmacokinetic properties or less side effects and toxicity.  Some prodrugs are activated selectively at the site of action.</vt:lpstr>
      <vt:lpstr>Phases of Drug Metabolism</vt:lpstr>
      <vt:lpstr>Metabolic Reactions</vt:lpstr>
      <vt:lpstr>Slide 44</vt:lpstr>
      <vt:lpstr>Excretion </vt:lpstr>
      <vt:lpstr>Excretion</vt:lpstr>
      <vt:lpstr>Excretion</vt:lpstr>
      <vt:lpstr>Kinetics Of Elimination</vt:lpstr>
      <vt:lpstr>Slide 49</vt:lpstr>
      <vt:lpstr>Slide 50</vt:lpstr>
      <vt:lpstr>The drugs whose kinetics changes from first order to zero order at therapeutic concentration are said to follow pseudo- zero order kinetics.</vt:lpstr>
      <vt:lpstr>Plasma half-life</vt:lpstr>
      <vt:lpstr>Slide 53</vt:lpstr>
      <vt:lpstr>Slide 54</vt:lpstr>
      <vt:lpstr>Dose strategy</vt:lpstr>
      <vt:lpstr>Maintenance  Dose</vt:lpstr>
      <vt:lpstr>Therapeutic Drug Monitoring (TDM)</vt:lpstr>
      <vt:lpstr> Fixed dose ratio combination preparations </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NARENDRA</dc:creator>
  <cp:lastModifiedBy>oem</cp:lastModifiedBy>
  <cp:revision>29</cp:revision>
  <dcterms:created xsi:type="dcterms:W3CDTF">2006-08-16T00:00:00Z</dcterms:created>
  <dcterms:modified xsi:type="dcterms:W3CDTF">2015-08-26T11:30:41Z</dcterms:modified>
</cp:coreProperties>
</file>