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4" r:id="rId1"/>
  </p:sldMasterIdLst>
  <p:sldIdLst>
    <p:sldId id="274" r:id="rId2"/>
    <p:sldId id="271" r:id="rId3"/>
    <p:sldId id="273" r:id="rId4"/>
    <p:sldId id="261" r:id="rId5"/>
    <p:sldId id="262" r:id="rId6"/>
    <p:sldId id="269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849" autoAdjust="0"/>
  </p:normalViewPr>
  <p:slideViewPr>
    <p:cSldViewPr>
      <p:cViewPr varScale="1">
        <p:scale>
          <a:sx n="68" d="100"/>
          <a:sy n="68" d="100"/>
        </p:scale>
        <p:origin x="-12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C889-C012-43ED-8316-F4AE8BCC9423}" type="datetimeFigureOut">
              <a:rPr lang="en-IN" smtClean="0"/>
              <a:pPr/>
              <a:t>05-12-2012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3A55-9A9D-4AD0-B55F-6AD55CD2D05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510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C889-C012-43ED-8316-F4AE8BCC9423}" type="datetimeFigureOut">
              <a:rPr lang="en-IN" smtClean="0"/>
              <a:pPr/>
              <a:t>05-12-2012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3A55-9A9D-4AD0-B55F-6AD55CD2D05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3595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C889-C012-43ED-8316-F4AE8BCC9423}" type="datetimeFigureOut">
              <a:rPr lang="en-IN" smtClean="0"/>
              <a:pPr/>
              <a:t>05-12-2012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3A55-9A9D-4AD0-B55F-6AD55CD2D05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288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C889-C012-43ED-8316-F4AE8BCC9423}" type="datetimeFigureOut">
              <a:rPr lang="en-IN" smtClean="0"/>
              <a:pPr/>
              <a:t>05-12-2012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3A55-9A9D-4AD0-B55F-6AD55CD2D05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065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C889-C012-43ED-8316-F4AE8BCC9423}" type="datetimeFigureOut">
              <a:rPr lang="en-IN" smtClean="0"/>
              <a:pPr/>
              <a:t>05-12-2012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3A55-9A9D-4AD0-B55F-6AD55CD2D05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3722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C889-C012-43ED-8316-F4AE8BCC9423}" type="datetimeFigureOut">
              <a:rPr lang="en-IN" smtClean="0"/>
              <a:pPr/>
              <a:t>05-12-2012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3A55-9A9D-4AD0-B55F-6AD55CD2D05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377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C889-C012-43ED-8316-F4AE8BCC9423}" type="datetimeFigureOut">
              <a:rPr lang="en-IN" smtClean="0"/>
              <a:pPr/>
              <a:t>05-12-2012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3A55-9A9D-4AD0-B55F-6AD55CD2D05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9546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C889-C012-43ED-8316-F4AE8BCC9423}" type="datetimeFigureOut">
              <a:rPr lang="en-IN" smtClean="0"/>
              <a:pPr/>
              <a:t>05-12-2012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3A55-9A9D-4AD0-B55F-6AD55CD2D05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268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C889-C012-43ED-8316-F4AE8BCC9423}" type="datetimeFigureOut">
              <a:rPr lang="en-IN" smtClean="0"/>
              <a:pPr/>
              <a:t>05-12-2012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3A55-9A9D-4AD0-B55F-6AD55CD2D05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485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C889-C012-43ED-8316-F4AE8BCC9423}" type="datetimeFigureOut">
              <a:rPr lang="en-IN" smtClean="0"/>
              <a:pPr/>
              <a:t>05-12-2012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3A55-9A9D-4AD0-B55F-6AD55CD2D05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926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C889-C012-43ED-8316-F4AE8BCC9423}" type="datetimeFigureOut">
              <a:rPr lang="en-IN" smtClean="0"/>
              <a:pPr/>
              <a:t>05-12-2012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3A55-9A9D-4AD0-B55F-6AD55CD2D05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664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1C889-C012-43ED-8316-F4AE8BCC9423}" type="datetimeFigureOut">
              <a:rPr lang="en-IN" smtClean="0"/>
              <a:pPr/>
              <a:t>05-12-2012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73A55-9A9D-4AD0-B55F-6AD55CD2D05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492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700808"/>
            <a:ext cx="7340352" cy="1470025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NEUROHUMORAL TRANSMISSION</a:t>
            </a:r>
            <a:endParaRPr lang="en-IN" sz="48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3861048"/>
            <a:ext cx="6400800" cy="864096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PROF. A. K. SAKSENA</a:t>
            </a:r>
            <a:endParaRPr lang="en-I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76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20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0"/>
            <a:ext cx="8784977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38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4122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IN" b="1" dirty="0" err="1" smtClean="0">
                <a:solidFill>
                  <a:schemeClr val="tx1"/>
                </a:solidFill>
              </a:rPr>
              <a:t>Neurohumoral</a:t>
            </a:r>
            <a:r>
              <a:rPr lang="en-IN" b="1" dirty="0" smtClean="0">
                <a:solidFill>
                  <a:schemeClr val="tx1"/>
                </a:solidFill>
              </a:rPr>
              <a:t> Transmission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651510" indent="-514350">
              <a:buAutoNum type="arabicParenR"/>
            </a:pPr>
            <a:r>
              <a:rPr lang="en-IN" sz="3200" b="1" dirty="0" smtClean="0"/>
              <a:t>SYNTHESIS :- </a:t>
            </a:r>
            <a:r>
              <a:rPr lang="en-IN" sz="3200" dirty="0" smtClean="0"/>
              <a:t>Terminal/ </a:t>
            </a:r>
            <a:r>
              <a:rPr lang="en-IN" sz="3200" dirty="0" err="1" smtClean="0"/>
              <a:t>Cyton</a:t>
            </a:r>
            <a:endParaRPr lang="en-IN" sz="3200" dirty="0" smtClean="0"/>
          </a:p>
          <a:p>
            <a:pPr marL="13716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</a:t>
            </a:r>
            <a:r>
              <a:rPr lang="en-IN" sz="3200" dirty="0" smtClean="0"/>
              <a:t>Rate limiting step 	</a:t>
            </a:r>
            <a:endParaRPr lang="en-IN" dirty="0" smtClean="0"/>
          </a:p>
          <a:p>
            <a:pPr marL="137160" indent="0">
              <a:buNone/>
            </a:pPr>
            <a:r>
              <a:rPr lang="en-IN" sz="3200" dirty="0"/>
              <a:t> </a:t>
            </a:r>
            <a:r>
              <a:rPr lang="en-IN" sz="3200" dirty="0" smtClean="0"/>
              <a:t>            </a:t>
            </a:r>
            <a:r>
              <a:rPr lang="en-IN" dirty="0"/>
              <a:t>P</a:t>
            </a:r>
            <a:r>
              <a:rPr lang="en-IN" sz="3200" dirty="0" smtClean="0"/>
              <a:t>recursor + synthesizing  enzymes                                                       </a:t>
            </a:r>
          </a:p>
          <a:p>
            <a:pPr marL="137160" indent="0">
              <a:buNone/>
            </a:pPr>
            <a:r>
              <a:rPr lang="en-IN" sz="3200" b="1" dirty="0" smtClean="0"/>
              <a:t>2) STORAGE :- </a:t>
            </a:r>
            <a:r>
              <a:rPr lang="en-IN" sz="3200" dirty="0" smtClean="0"/>
              <a:t>With ATP </a:t>
            </a:r>
            <a:r>
              <a:rPr lang="en-IN" sz="3200" dirty="0" smtClean="0"/>
              <a:t>(as complex)</a:t>
            </a:r>
            <a:r>
              <a:rPr lang="en-IN" sz="3200" dirty="0" smtClean="0"/>
              <a:t>		  </a:t>
            </a:r>
            <a:endParaRPr lang="en-IN" dirty="0"/>
          </a:p>
          <a:p>
            <a:pPr marL="137160" indent="0">
              <a:buNone/>
            </a:pPr>
            <a:r>
              <a:rPr lang="en-IN" sz="3200" dirty="0" smtClean="0"/>
              <a:t>             Different granules – Ad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Reserpine</a:t>
            </a:r>
            <a:endParaRPr lang="en-IN" sz="3200" dirty="0" smtClean="0"/>
          </a:p>
          <a:p>
            <a:pPr marL="137160" indent="0">
              <a:buNone/>
            </a:pPr>
            <a:r>
              <a:rPr lang="en-IN" sz="3200" b="1" dirty="0" smtClean="0"/>
              <a:t>3) CONDUCTION :- </a:t>
            </a:r>
            <a:r>
              <a:rPr lang="en-IN" sz="3200" dirty="0" smtClean="0"/>
              <a:t>Polar membrane,</a:t>
            </a:r>
          </a:p>
          <a:p>
            <a:pPr marL="13716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</a:t>
            </a:r>
            <a:r>
              <a:rPr lang="en-IN" sz="3200" dirty="0" smtClean="0"/>
              <a:t>Na</a:t>
            </a:r>
            <a:r>
              <a:rPr lang="en-IN" sz="3200" baseline="30000" dirty="0" smtClean="0"/>
              <a:t>+</a:t>
            </a:r>
            <a:r>
              <a:rPr lang="en-IN" sz="3200" dirty="0" smtClean="0"/>
              <a:t> channels (voltage gated)</a:t>
            </a:r>
          </a:p>
          <a:p>
            <a:pPr marL="137160" indent="0">
              <a:buNone/>
            </a:pPr>
            <a:r>
              <a:rPr lang="en-IN" sz="3200" b="1" dirty="0" smtClean="0"/>
              <a:t>4) RELEASE :- </a:t>
            </a:r>
            <a:r>
              <a:rPr lang="en-IN" sz="3200" dirty="0" err="1" smtClean="0"/>
              <a:t>Ca</a:t>
            </a:r>
            <a:r>
              <a:rPr lang="en-IN" sz="3200" baseline="30000" dirty="0" smtClean="0"/>
              <a:t>++ </a:t>
            </a:r>
            <a:r>
              <a:rPr lang="en-IN" dirty="0"/>
              <a:t> </a:t>
            </a:r>
            <a:r>
              <a:rPr lang="en-IN" dirty="0" smtClean="0"/>
              <a:t>(exocytosis)</a:t>
            </a:r>
            <a:endParaRPr lang="en-IN" sz="3200" baseline="30000" dirty="0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IN" b="1" dirty="0" err="1"/>
              <a:t>Neurohumoral</a:t>
            </a:r>
            <a:r>
              <a:rPr lang="en-IN" b="1" dirty="0"/>
              <a:t> </a:t>
            </a:r>
            <a:r>
              <a:rPr lang="en-IN" b="1" dirty="0" smtClean="0"/>
              <a:t>Transmission(contd.)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en-IN" b="1" dirty="0" smtClean="0"/>
              <a:t>5) ACTION </a:t>
            </a:r>
            <a:r>
              <a:rPr lang="en-IN" b="1" dirty="0"/>
              <a:t>ON </a:t>
            </a:r>
            <a:r>
              <a:rPr lang="en-IN" b="1" dirty="0" smtClean="0"/>
              <a:t>POST-SYN</a:t>
            </a:r>
            <a:r>
              <a:rPr lang="en-IN" b="1" dirty="0"/>
              <a:t>. RECEPTOR </a:t>
            </a:r>
            <a:r>
              <a:rPr lang="en-IN" b="1" dirty="0" smtClean="0"/>
              <a:t>:-</a:t>
            </a:r>
          </a:p>
          <a:p>
            <a:pPr marL="13716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</a:t>
            </a:r>
            <a:r>
              <a:rPr lang="en-US" dirty="0" smtClean="0"/>
              <a:t> EPSP/IPSP- Ligand gated ion channels</a:t>
            </a:r>
          </a:p>
          <a:p>
            <a:pPr marL="13716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         Secondary messengers			  </a:t>
            </a:r>
            <a:endParaRPr lang="en-US" sz="3000" dirty="0"/>
          </a:p>
          <a:p>
            <a:pPr marL="137160" indent="0">
              <a:buNone/>
            </a:pPr>
            <a:r>
              <a:rPr lang="en-US" sz="3000" dirty="0" smtClean="0"/>
              <a:t>               </a:t>
            </a:r>
            <a:r>
              <a:rPr lang="en-IN" sz="3000" dirty="0"/>
              <a:t>↑</a:t>
            </a:r>
            <a:r>
              <a:rPr lang="en-IN" sz="3000" dirty="0" smtClean="0"/>
              <a:t> IP</a:t>
            </a:r>
            <a:r>
              <a:rPr lang="en-IN" sz="2600" dirty="0" smtClean="0"/>
              <a:t>3</a:t>
            </a:r>
            <a:r>
              <a:rPr lang="en-IN" sz="3000" dirty="0" smtClean="0"/>
              <a:t>/DAG  </a:t>
            </a:r>
            <a:r>
              <a:rPr lang="en-IN" sz="3000" dirty="0"/>
              <a:t>or </a:t>
            </a:r>
            <a:r>
              <a:rPr lang="en-IN" sz="3000" dirty="0" smtClean="0"/>
              <a:t> ↑</a:t>
            </a:r>
            <a:r>
              <a:rPr lang="en-IN" sz="3000" dirty="0"/>
              <a:t>/↓</a:t>
            </a:r>
            <a:r>
              <a:rPr lang="en-IN" sz="3000" dirty="0" err="1"/>
              <a:t>cAMP</a:t>
            </a:r>
            <a:endParaRPr lang="en-IN" sz="3000" dirty="0"/>
          </a:p>
          <a:p>
            <a:pPr marL="137160" indent="0">
              <a:buNone/>
            </a:pPr>
            <a:r>
              <a:rPr lang="en-IN" sz="3000" b="1" dirty="0" smtClean="0"/>
              <a:t>6) ACTION </a:t>
            </a:r>
            <a:r>
              <a:rPr lang="en-IN" sz="3000" b="1" dirty="0"/>
              <a:t>ON </a:t>
            </a:r>
            <a:r>
              <a:rPr lang="en-IN" sz="3000" b="1" dirty="0" smtClean="0"/>
              <a:t>PRE–SYN. </a:t>
            </a:r>
            <a:r>
              <a:rPr lang="en-IN" sz="3000" b="1" dirty="0"/>
              <a:t>RECEPTOR:-</a:t>
            </a:r>
            <a:r>
              <a:rPr lang="en-IN" sz="3000" dirty="0"/>
              <a:t> </a:t>
            </a:r>
            <a:endParaRPr lang="en-IN" sz="3000" dirty="0" smtClean="0"/>
          </a:p>
          <a:p>
            <a:pPr marL="137160" indent="0">
              <a:buNone/>
            </a:pPr>
            <a:r>
              <a:rPr lang="en-IN" sz="3000" dirty="0"/>
              <a:t> </a:t>
            </a:r>
            <a:r>
              <a:rPr lang="en-IN" sz="3000" dirty="0" smtClean="0"/>
              <a:t>              a. </a:t>
            </a:r>
            <a:r>
              <a:rPr lang="en-IN" sz="3000" dirty="0" err="1" smtClean="0"/>
              <a:t>Autoreceptors</a:t>
            </a:r>
            <a:endParaRPr lang="en-IN" sz="3000" dirty="0"/>
          </a:p>
          <a:p>
            <a:pPr marL="137160" indent="0">
              <a:buNone/>
            </a:pPr>
            <a:r>
              <a:rPr lang="en-IN" sz="3000" dirty="0" smtClean="0"/>
              <a:t>               b. </a:t>
            </a:r>
            <a:r>
              <a:rPr lang="en-IN" sz="3000" dirty="0" err="1" smtClean="0"/>
              <a:t>Heteroreceptors</a:t>
            </a:r>
            <a:endParaRPr lang="en-IN" sz="3000" dirty="0" smtClean="0"/>
          </a:p>
          <a:p>
            <a:pPr marL="137160" indent="0">
              <a:buNone/>
            </a:pPr>
            <a:r>
              <a:rPr lang="en-IN" sz="3000" dirty="0"/>
              <a:t> </a:t>
            </a:r>
            <a:r>
              <a:rPr lang="en-IN" sz="3000" dirty="0" smtClean="0"/>
              <a:t>              </a:t>
            </a:r>
            <a:r>
              <a:rPr lang="el-GR" sz="3000" dirty="0" smtClean="0"/>
              <a:t>α</a:t>
            </a:r>
            <a:r>
              <a:rPr lang="en-IN" sz="2600" dirty="0"/>
              <a:t>2</a:t>
            </a:r>
            <a:r>
              <a:rPr lang="en-IN" sz="3000" dirty="0"/>
              <a:t>↓ ,    </a:t>
            </a:r>
            <a:r>
              <a:rPr lang="el-GR" sz="3000" dirty="0" smtClean="0"/>
              <a:t>β</a:t>
            </a:r>
            <a:r>
              <a:rPr lang="en-IN" sz="2600" dirty="0" smtClean="0"/>
              <a:t>2</a:t>
            </a:r>
            <a:r>
              <a:rPr lang="en-IN" sz="3000" dirty="0" smtClean="0"/>
              <a:t>↑, m</a:t>
            </a:r>
            <a:r>
              <a:rPr lang="en-IN" sz="2400" dirty="0" smtClean="0"/>
              <a:t>2</a:t>
            </a:r>
            <a:r>
              <a:rPr lang="en-IN" sz="3000" dirty="0" smtClean="0"/>
              <a:t> </a:t>
            </a:r>
            <a:endParaRPr lang="en-IN" sz="3000" dirty="0"/>
          </a:p>
          <a:p>
            <a:pPr marL="137160" indent="0">
              <a:buNone/>
            </a:pPr>
            <a:r>
              <a:rPr lang="en-IN" b="1" dirty="0" smtClean="0"/>
              <a:t>7) TERMINATION :-</a:t>
            </a:r>
          </a:p>
          <a:p>
            <a:pPr marL="13716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a) Two </a:t>
            </a:r>
            <a:r>
              <a:rPr lang="en-IN" dirty="0"/>
              <a:t>step reuptake</a:t>
            </a:r>
          </a:p>
          <a:p>
            <a:pPr marL="137160" indent="0">
              <a:buNone/>
            </a:pPr>
            <a:r>
              <a:rPr lang="en-IN" dirty="0"/>
              <a:t>               </a:t>
            </a:r>
            <a:r>
              <a:rPr lang="en-IN" dirty="0" smtClean="0"/>
              <a:t>b) Enzymes- </a:t>
            </a:r>
            <a:r>
              <a:rPr lang="en-IN" dirty="0" err="1" smtClean="0"/>
              <a:t>ChE</a:t>
            </a:r>
            <a:r>
              <a:rPr lang="en-IN" dirty="0" smtClean="0"/>
              <a:t>, MAO/COMT 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583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116632"/>
            <a:ext cx="8229600" cy="27404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85698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9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40960" cy="5112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smtClean="0"/>
              <a:t>NERVOUS SYSTEM</a:t>
            </a:r>
            <a:endParaRPr lang="en-IN" sz="5400" b="1" dirty="0"/>
          </a:p>
        </p:txBody>
      </p:sp>
    </p:spTree>
    <p:extLst>
      <p:ext uri="{BB962C8B-B14F-4D97-AF65-F5344CB8AC3E}">
        <p14:creationId xmlns:p14="http://schemas.microsoft.com/office/powerpoint/2010/main" val="74648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</TotalTime>
  <Words>42</Words>
  <Application>Microsoft Office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NEUROHUMORAL TRANSMISSION</vt:lpstr>
      <vt:lpstr>PowerPoint Presentation</vt:lpstr>
      <vt:lpstr>PowerPoint Presentation</vt:lpstr>
      <vt:lpstr>Neurohumoral Transmission</vt:lpstr>
      <vt:lpstr>Neurohumoral Transmission(contd.)</vt:lpstr>
      <vt:lpstr>PowerPoint Presentation</vt:lpstr>
      <vt:lpstr>NERVOUS SYSTEM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InsPiron</cp:lastModifiedBy>
  <cp:revision>77</cp:revision>
  <dcterms:created xsi:type="dcterms:W3CDTF">2012-10-22T10:02:35Z</dcterms:created>
  <dcterms:modified xsi:type="dcterms:W3CDTF">2012-12-05T07:17:47Z</dcterms:modified>
</cp:coreProperties>
</file>