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57" r:id="rId4"/>
    <p:sldId id="269" r:id="rId5"/>
    <p:sldId id="260" r:id="rId6"/>
    <p:sldId id="261" r:id="rId7"/>
    <p:sldId id="258" r:id="rId8"/>
    <p:sldId id="262" r:id="rId9"/>
    <p:sldId id="263" r:id="rId10"/>
    <p:sldId id="267" r:id="rId11"/>
    <p:sldId id="264" r:id="rId12"/>
    <p:sldId id="272" r:id="rId13"/>
    <p:sldId id="281" r:id="rId14"/>
    <p:sldId id="273" r:id="rId15"/>
    <p:sldId id="275" r:id="rId16"/>
    <p:sldId id="276" r:id="rId17"/>
    <p:sldId id="266" r:id="rId18"/>
    <p:sldId id="265" r:id="rId19"/>
    <p:sldId id="277" r:id="rId20"/>
    <p:sldId id="278" r:id="rId21"/>
    <p:sldId id="282" r:id="rId22"/>
    <p:sldId id="283" r:id="rId23"/>
    <p:sldId id="287" r:id="rId24"/>
    <p:sldId id="285" r:id="rId25"/>
    <p:sldId id="288" r:id="rId26"/>
    <p:sldId id="279" r:id="rId27"/>
    <p:sldId id="280" r:id="rId28"/>
    <p:sldId id="270" r:id="rId29"/>
    <p:sldId id="271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797" autoAdjust="0"/>
  </p:normalViewPr>
  <p:slideViewPr>
    <p:cSldViewPr>
      <p:cViewPr varScale="1">
        <p:scale>
          <a:sx n="78" d="100"/>
          <a:sy n="78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8625-1646-42AD-991F-5B10C88647FC}" type="datetimeFigureOut">
              <a:rPr lang="en-US" smtClean="0"/>
              <a:pPr/>
              <a:t>8/22/2015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CDDEC-5531-42A7-A0DD-E6FAB541562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i="0" dirty="0" smtClean="0">
                <a:cs typeface="Arial" charset="0"/>
              </a:rPr>
              <a:t>Role of whole BT in pediatrics is limited.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200" i="0" dirty="0" smtClean="0">
                <a:cs typeface="Arial" charset="0"/>
              </a:rPr>
              <a:t>    -  the only indications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200" i="0" dirty="0" smtClean="0">
                <a:cs typeface="Arial" charset="0"/>
              </a:rPr>
              <a:t>         - neonatal exchange transfusion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200" i="0" dirty="0" smtClean="0">
                <a:cs typeface="Arial" charset="0"/>
              </a:rPr>
              <a:t>         - during cardiac surgery</a:t>
            </a:r>
          </a:p>
          <a:p>
            <a:pPr algn="just">
              <a:lnSpc>
                <a:spcPct val="130000"/>
              </a:lnSpc>
            </a:pPr>
            <a:r>
              <a:rPr lang="en-US" sz="1200" b="1" i="0" dirty="0" smtClean="0">
                <a:effectLst/>
              </a:rPr>
              <a:t>MISUSE OF WHOLE BLOOD:</a:t>
            </a:r>
          </a:p>
          <a:p>
            <a:pPr algn="just">
              <a:lnSpc>
                <a:spcPct val="130000"/>
              </a:lnSpc>
              <a:buFont typeface="Monotype Sorts" pitchFamily="2" charset="2"/>
              <a:buNone/>
            </a:pPr>
            <a:r>
              <a:rPr lang="en-US" sz="1200" b="1" i="0" dirty="0" smtClean="0">
                <a:effectLst/>
              </a:rPr>
              <a:t>A.     To provide platelets</a:t>
            </a:r>
          </a:p>
          <a:p>
            <a:pPr algn="just">
              <a:lnSpc>
                <a:spcPct val="130000"/>
              </a:lnSpc>
              <a:buFont typeface="Monotype Sorts" pitchFamily="2" charset="2"/>
              <a:buNone/>
            </a:pPr>
            <a:r>
              <a:rPr lang="en-US" sz="1200" b="1" i="0" dirty="0" smtClean="0">
                <a:effectLst/>
              </a:rPr>
              <a:t>B.     To provide clotting factors</a:t>
            </a:r>
            <a:endParaRPr lang="en-GB" sz="1200" b="1" i="0" dirty="0" smtClean="0">
              <a:effectLst/>
            </a:endParaRPr>
          </a:p>
          <a:p>
            <a:pPr algn="just">
              <a:lnSpc>
                <a:spcPct val="130000"/>
              </a:lnSpc>
              <a:buFont typeface="Monotype Sorts" pitchFamily="2" charset="2"/>
              <a:buNone/>
            </a:pPr>
            <a:r>
              <a:rPr lang="en-US" sz="1200" b="1" i="0" dirty="0" smtClean="0">
                <a:effectLst/>
              </a:rPr>
              <a:t>C.     Acute blood loss without shock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Another theory postulates that TRALI is mediated by an interaction between biologically active mediators in banked blood products and the lung.</a:t>
            </a:r>
          </a:p>
          <a:p>
            <a:r>
              <a:rPr lang="en-IN" dirty="0" smtClean="0"/>
              <a:t>There is evidence that TRALI is more common in recipients of blood products from </a:t>
            </a:r>
            <a:r>
              <a:rPr lang="en-IN" dirty="0" err="1" smtClean="0"/>
              <a:t>multiparous</a:t>
            </a:r>
            <a:r>
              <a:rPr lang="en-IN" dirty="0" smtClean="0"/>
              <a:t> female donors who are more likely to possess anti-HLA antibodies and anti-</a:t>
            </a:r>
            <a:r>
              <a:rPr lang="en-IN" dirty="0" err="1" smtClean="0"/>
              <a:t>neutrophil</a:t>
            </a:r>
            <a:r>
              <a:rPr lang="en-IN" dirty="0" smtClean="0"/>
              <a:t>-specific antibodies. </a:t>
            </a:r>
          </a:p>
          <a:p>
            <a:r>
              <a:rPr lang="en-IN" dirty="0" smtClean="0"/>
              <a:t>Treatment is supportive. It can be caused by any blood component, including red blood cells (RBC), plasma, cryoprecipitate, platelets.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It occurs in two clinical settings: when the recipient is immunodeficient or immunosuppressed (</a:t>
            </a:r>
            <a:r>
              <a:rPr lang="en-IN" dirty="0" err="1" smtClean="0"/>
              <a:t>eg</a:t>
            </a:r>
            <a:r>
              <a:rPr lang="en-IN" dirty="0" smtClean="0"/>
              <a:t>, from hematopoietic cell transplant, lymphoma); and when there is a specific type of partial HLA matching between the donor and recipient.</a:t>
            </a:r>
          </a:p>
          <a:p>
            <a:r>
              <a:rPr lang="en-IN" dirty="0" smtClean="0"/>
              <a:t>Pathogenesis: TA-</a:t>
            </a:r>
            <a:r>
              <a:rPr lang="en-IN" dirty="0" err="1" smtClean="0"/>
              <a:t>GvHD</a:t>
            </a:r>
            <a:r>
              <a:rPr lang="en-IN" dirty="0" smtClean="0"/>
              <a:t> is a rare but serious complication of cellular blood component transfusion.  The pathogenesis underpinning this condition is the transfusion of </a:t>
            </a:r>
            <a:r>
              <a:rPr lang="en-IN" dirty="0" err="1" smtClean="0"/>
              <a:t>immunocompetent</a:t>
            </a:r>
            <a:r>
              <a:rPr lang="en-IN" dirty="0" smtClean="0"/>
              <a:t> T lymphocytes which are not cleared (as normally occurs) by the recipient and subsequently engraft and proliferate in the </a:t>
            </a:r>
            <a:r>
              <a:rPr lang="en-IN" dirty="0" err="1" smtClean="0"/>
              <a:t>recipient‟s</a:t>
            </a:r>
            <a:r>
              <a:rPr lang="en-IN" dirty="0" smtClean="0"/>
              <a:t> bone marrow.  Survival of these transfused lymphocytes may occur either as a result of shared human </a:t>
            </a:r>
            <a:r>
              <a:rPr lang="en-IN" dirty="0" err="1" smtClean="0"/>
              <a:t>leucocyte</a:t>
            </a:r>
            <a:r>
              <a:rPr lang="en-IN" dirty="0" smtClean="0"/>
              <a:t> antigen (HLA) </a:t>
            </a:r>
            <a:r>
              <a:rPr lang="en-IN" dirty="0" err="1" smtClean="0"/>
              <a:t>epitopes</a:t>
            </a:r>
            <a:r>
              <a:rPr lang="en-IN" dirty="0" smtClean="0"/>
              <a:t> and/or recipient </a:t>
            </a:r>
            <a:r>
              <a:rPr lang="en-IN" dirty="0" err="1" smtClean="0"/>
              <a:t>immunosuppression</a:t>
            </a:r>
            <a:r>
              <a:rPr lang="en-IN" dirty="0" smtClean="0"/>
              <a:t>.  Engraftment and proliferation of CD4+ and CD8+ T cell lineages and subsequent immunologic responses culminate in </a:t>
            </a:r>
            <a:r>
              <a:rPr lang="en-IN" dirty="0" err="1" smtClean="0"/>
              <a:t>GvHD</a:t>
            </a:r>
            <a:r>
              <a:rPr lang="en-IN" dirty="0" smtClean="0"/>
              <a:t>.  Recipient HLA class II antigens as well as minor </a:t>
            </a:r>
            <a:r>
              <a:rPr lang="en-IN" dirty="0" err="1" smtClean="0"/>
              <a:t>histocompatibility</a:t>
            </a:r>
            <a:r>
              <a:rPr lang="en-IN" dirty="0" smtClean="0"/>
              <a:t> antigens are presented to donor lymphocytes resulting in T lymphocyte activation, proliferation, </a:t>
            </a:r>
            <a:r>
              <a:rPr lang="en-IN" dirty="0" err="1" smtClean="0"/>
              <a:t>cytolytic</a:t>
            </a:r>
            <a:r>
              <a:rPr lang="en-IN" dirty="0" smtClean="0"/>
              <a:t> activity and cytokine liberation.  The cytokine release and direct </a:t>
            </a:r>
            <a:r>
              <a:rPr lang="en-IN" dirty="0" err="1" smtClean="0"/>
              <a:t>cytotoxic</a:t>
            </a:r>
            <a:r>
              <a:rPr lang="en-IN" dirty="0" smtClean="0"/>
              <a:t> effect of the donor T cells produce the constellation of signs and symptoms associated with </a:t>
            </a:r>
            <a:r>
              <a:rPr lang="en-IN" dirty="0" err="1" smtClean="0"/>
              <a:t>GvHD</a:t>
            </a:r>
            <a:r>
              <a:rPr lang="en-IN" dirty="0" smtClean="0"/>
              <a:t>.</a:t>
            </a:r>
          </a:p>
          <a:p>
            <a:r>
              <a:rPr lang="en-IN" dirty="0" smtClean="0"/>
              <a:t>C/F: multisystem and cutaneous involvement.</a:t>
            </a:r>
            <a:r>
              <a:rPr lang="en-IN" baseline="0" dirty="0" smtClean="0"/>
              <a:t> Fever is most commonly the first presenting symptom. Most patients developing signs and symptoms 2-30 days after transfusion. An </a:t>
            </a:r>
            <a:r>
              <a:rPr lang="en-IN" baseline="0" dirty="0" err="1" smtClean="0"/>
              <a:t>erythematous</a:t>
            </a:r>
            <a:r>
              <a:rPr lang="en-IN" baseline="0" dirty="0" smtClean="0"/>
              <a:t> </a:t>
            </a:r>
            <a:r>
              <a:rPr lang="en-IN" baseline="0" dirty="0" err="1" smtClean="0"/>
              <a:t>maculopapular</a:t>
            </a:r>
            <a:r>
              <a:rPr lang="en-IN" baseline="0" dirty="0" smtClean="0"/>
              <a:t> rash subsequently develops.  Gastrointestinal complications may range from abdominal pain to profuse bloody diarrhoea.  Liver dysfunction manifests predominantly as a </a:t>
            </a:r>
            <a:r>
              <a:rPr lang="en-IN" baseline="0" dirty="0" err="1" smtClean="0"/>
              <a:t>cholestatic</a:t>
            </a:r>
            <a:r>
              <a:rPr lang="en-IN" baseline="0" dirty="0" smtClean="0"/>
              <a:t> hepatitis.  Bone marrow failure, presenting as progressive </a:t>
            </a:r>
            <a:r>
              <a:rPr lang="en-IN" baseline="0" dirty="0" err="1" smtClean="0"/>
              <a:t>pancytopenia</a:t>
            </a:r>
            <a:r>
              <a:rPr lang="en-IN" baseline="0" dirty="0" smtClean="0"/>
              <a:t> with </a:t>
            </a:r>
            <a:r>
              <a:rPr lang="en-IN" baseline="0" dirty="0" err="1" smtClean="0"/>
              <a:t>neutropenic</a:t>
            </a:r>
            <a:r>
              <a:rPr lang="en-IN" baseline="0" dirty="0" smtClean="0"/>
              <a:t> infections, occurs at a median of day 16.  The bone marrow aplasia is the most significant contributor to the dismal prognosis in TA-</a:t>
            </a:r>
            <a:r>
              <a:rPr lang="en-IN" baseline="0" dirty="0" err="1" smtClean="0"/>
              <a:t>GvHD</a:t>
            </a:r>
            <a:r>
              <a:rPr lang="en-IN" baseline="0" dirty="0" smtClean="0"/>
              <a:t>.  TA-</a:t>
            </a:r>
            <a:r>
              <a:rPr lang="en-IN" baseline="0" dirty="0" err="1" smtClean="0"/>
              <a:t>GvHD</a:t>
            </a:r>
            <a:r>
              <a:rPr lang="en-IN" baseline="0" dirty="0" smtClean="0"/>
              <a:t> is </a:t>
            </a:r>
            <a:r>
              <a:rPr lang="en-IN" baseline="0" dirty="0" err="1" smtClean="0"/>
              <a:t>fulminant</a:t>
            </a:r>
            <a:r>
              <a:rPr lang="en-IN" baseline="0" dirty="0" smtClean="0"/>
              <a:t> and rapidly fatal in the vast majority of cases.  Death occurs on average 51 days following the transfusion.  Immunosuppressive regimens have yielded poor results with only a few documented survivors.</a:t>
            </a:r>
            <a:endParaRPr lang="en-IN" dirty="0" smtClean="0"/>
          </a:p>
          <a:p>
            <a:r>
              <a:rPr lang="en-IN" dirty="0" smtClean="0"/>
              <a:t>Almost universally fatal.</a:t>
            </a:r>
          </a:p>
          <a:p>
            <a:r>
              <a:rPr lang="en-IN" dirty="0" err="1" smtClean="0"/>
              <a:t>Dx</a:t>
            </a:r>
            <a:r>
              <a:rPr lang="en-IN" dirty="0" smtClean="0"/>
              <a:t>:  TA-</a:t>
            </a:r>
            <a:r>
              <a:rPr lang="en-IN" dirty="0" err="1" smtClean="0"/>
              <a:t>GvHD</a:t>
            </a:r>
            <a:r>
              <a:rPr lang="en-IN" dirty="0" smtClean="0"/>
              <a:t> should be suspected in any patient presenting with rash, fever, liver dysfunction and gastrointestinal symptoms with a recent history of transfusion. Bone marrow biopsy frequently reveals a variably </a:t>
            </a:r>
            <a:r>
              <a:rPr lang="en-IN" dirty="0" err="1" smtClean="0"/>
              <a:t>hypocellular</a:t>
            </a:r>
            <a:r>
              <a:rPr lang="en-IN" dirty="0" smtClean="0"/>
              <a:t> marrow with a lymphocytic infiltrate. </a:t>
            </a:r>
            <a:r>
              <a:rPr lang="en-IN" dirty="0" err="1" smtClean="0"/>
              <a:t>Haemophagocytosis</a:t>
            </a:r>
            <a:r>
              <a:rPr lang="en-IN" dirty="0" smtClean="0"/>
              <a:t> may be prominent. </a:t>
            </a:r>
          </a:p>
          <a:p>
            <a:r>
              <a:rPr lang="en-IN" dirty="0" smtClean="0"/>
              <a:t>Directed transfusions from family members significantly increase a </a:t>
            </a:r>
            <a:r>
              <a:rPr lang="en-IN" dirty="0" err="1" smtClean="0"/>
              <a:t>recipient‟s</a:t>
            </a:r>
            <a:r>
              <a:rPr lang="en-IN" dirty="0" smtClean="0"/>
              <a:t> susceptibility to TA-</a:t>
            </a:r>
            <a:r>
              <a:rPr lang="en-IN" dirty="0" err="1" smtClean="0"/>
              <a:t>GvHD</a:t>
            </a:r>
            <a:r>
              <a:rPr lang="en-IN" dirty="0" smtClean="0"/>
              <a:t>, as blood relatives share HLA </a:t>
            </a:r>
            <a:r>
              <a:rPr lang="en-IN" dirty="0" err="1" smtClean="0"/>
              <a:t>haplotypes</a:t>
            </a:r>
            <a:r>
              <a:rPr lang="en-IN" dirty="0" smtClean="0"/>
              <a:t>, thus increasing the risk of a one-way matched transfusion.  Therefore, directed transfusion from relatives should not be encouraged outside specific medical indications.</a:t>
            </a:r>
          </a:p>
          <a:p>
            <a:r>
              <a:rPr lang="en-IN" dirty="0" smtClean="0"/>
              <a:t>Gamma irradiation to inactivate viable T lymphocytes contained within the blood components remains the mainstay in prevention of TA-</a:t>
            </a:r>
            <a:r>
              <a:rPr lang="en-IN" dirty="0" err="1" smtClean="0"/>
              <a:t>GvHD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It occurs in two clinical settings: when the recipient is immunodeficient or immunosuppressed (</a:t>
            </a:r>
            <a:r>
              <a:rPr lang="en-IN" dirty="0" err="1" smtClean="0"/>
              <a:t>eg</a:t>
            </a:r>
            <a:r>
              <a:rPr lang="en-IN" dirty="0" smtClean="0"/>
              <a:t>, from hematopoietic cell transplant, lymphoma); and when there is a specific type of partial HLA matching between the donor and recipient.</a:t>
            </a:r>
          </a:p>
          <a:p>
            <a:endParaRPr lang="en-IN" dirty="0" smtClean="0"/>
          </a:p>
          <a:p>
            <a:r>
              <a:rPr lang="en-IN" dirty="0" smtClean="0"/>
              <a:t>C/F: multisystem and cutaneous involvement.</a:t>
            </a:r>
            <a:r>
              <a:rPr lang="en-IN" baseline="0" dirty="0" smtClean="0"/>
              <a:t> Fever is most commonly the first presenting symptom. Most patients developing signs and symptoms 2-30 days after transfusion. An </a:t>
            </a:r>
            <a:r>
              <a:rPr lang="en-IN" baseline="0" dirty="0" err="1" smtClean="0"/>
              <a:t>erythematous</a:t>
            </a:r>
            <a:r>
              <a:rPr lang="en-IN" baseline="0" dirty="0" smtClean="0"/>
              <a:t> </a:t>
            </a:r>
            <a:r>
              <a:rPr lang="en-IN" baseline="0" dirty="0" err="1" smtClean="0"/>
              <a:t>maculopapular</a:t>
            </a:r>
            <a:r>
              <a:rPr lang="en-IN" baseline="0" dirty="0" smtClean="0"/>
              <a:t> rash subsequently develops.  Gastrointestinal complications may range from abdominal pain to profuse bloody diarrhoea.  Liver dysfunction manifests predominantly as a </a:t>
            </a:r>
            <a:r>
              <a:rPr lang="en-IN" baseline="0" dirty="0" err="1" smtClean="0"/>
              <a:t>cholestatic</a:t>
            </a:r>
            <a:r>
              <a:rPr lang="en-IN" baseline="0" dirty="0" smtClean="0"/>
              <a:t> hepatitis.  Bone marrow failure, presenting as progressive </a:t>
            </a:r>
            <a:r>
              <a:rPr lang="en-IN" baseline="0" dirty="0" err="1" smtClean="0"/>
              <a:t>pancytopenia</a:t>
            </a:r>
            <a:r>
              <a:rPr lang="en-IN" baseline="0" dirty="0" smtClean="0"/>
              <a:t> with </a:t>
            </a:r>
            <a:r>
              <a:rPr lang="en-IN" baseline="0" dirty="0" err="1" smtClean="0"/>
              <a:t>neutropenic</a:t>
            </a:r>
            <a:r>
              <a:rPr lang="en-IN" baseline="0" dirty="0" smtClean="0"/>
              <a:t> infections, occurs at a median of day 16.  The bone marrow aplasia is the most significant contributor to the dismal prognosis in TA-</a:t>
            </a:r>
            <a:r>
              <a:rPr lang="en-IN" baseline="0" dirty="0" err="1" smtClean="0"/>
              <a:t>GvHD</a:t>
            </a:r>
            <a:r>
              <a:rPr lang="en-IN" baseline="0" dirty="0" smtClean="0"/>
              <a:t>.  TA-</a:t>
            </a:r>
            <a:r>
              <a:rPr lang="en-IN" baseline="0" dirty="0" err="1" smtClean="0"/>
              <a:t>GvHD</a:t>
            </a:r>
            <a:r>
              <a:rPr lang="en-IN" baseline="0" dirty="0" smtClean="0"/>
              <a:t> is </a:t>
            </a:r>
            <a:r>
              <a:rPr lang="en-IN" baseline="0" dirty="0" err="1" smtClean="0"/>
              <a:t>fulminant</a:t>
            </a:r>
            <a:r>
              <a:rPr lang="en-IN" baseline="0" dirty="0" smtClean="0"/>
              <a:t> and rapidly fatal in the vast majority of cases.  Death occurs on average 51 days following the transfusion.  Immunosuppressive regimens have yielded poor results with only a few documented survivors.</a:t>
            </a:r>
            <a:endParaRPr lang="en-IN" dirty="0" smtClean="0"/>
          </a:p>
          <a:p>
            <a:r>
              <a:rPr lang="en-IN" dirty="0" smtClean="0"/>
              <a:t>Almost universally fatal.</a:t>
            </a:r>
          </a:p>
          <a:p>
            <a:endParaRPr lang="en-IN" dirty="0" smtClean="0"/>
          </a:p>
          <a:p>
            <a:r>
              <a:rPr lang="en-IN" dirty="0" err="1" smtClean="0"/>
              <a:t>Dx</a:t>
            </a:r>
            <a:r>
              <a:rPr lang="en-IN" dirty="0" smtClean="0"/>
              <a:t>:  TA-</a:t>
            </a:r>
            <a:r>
              <a:rPr lang="en-IN" dirty="0" err="1" smtClean="0"/>
              <a:t>GvHD</a:t>
            </a:r>
            <a:r>
              <a:rPr lang="en-IN" dirty="0" smtClean="0"/>
              <a:t> should be suspected in any patient presenting with rash, fever, liver dysfunction and gastrointestinal symptoms with a recent history of transfusion. Bone marrow biopsy frequently reveals a variably </a:t>
            </a:r>
            <a:r>
              <a:rPr lang="en-IN" dirty="0" err="1" smtClean="0"/>
              <a:t>hypocellular</a:t>
            </a:r>
            <a:r>
              <a:rPr lang="en-IN" dirty="0" smtClean="0"/>
              <a:t> marrow with a lymphocytic infiltrate. </a:t>
            </a:r>
            <a:r>
              <a:rPr lang="en-IN" dirty="0" err="1" smtClean="0"/>
              <a:t>Haemophagocytosis</a:t>
            </a:r>
            <a:r>
              <a:rPr lang="en-IN" dirty="0" smtClean="0"/>
              <a:t> may be </a:t>
            </a:r>
          </a:p>
          <a:p>
            <a:r>
              <a:rPr lang="en-IN" dirty="0" smtClean="0"/>
              <a:t>prominent. </a:t>
            </a:r>
          </a:p>
          <a:p>
            <a:endParaRPr lang="en-IN" dirty="0" smtClean="0"/>
          </a:p>
          <a:p>
            <a:r>
              <a:rPr lang="en-IN" dirty="0" smtClean="0"/>
              <a:t>Directed transfusions from family members significantly increase a </a:t>
            </a:r>
            <a:r>
              <a:rPr lang="en-IN" dirty="0" err="1" smtClean="0"/>
              <a:t>recipient‟s</a:t>
            </a:r>
            <a:r>
              <a:rPr lang="en-IN" dirty="0" smtClean="0"/>
              <a:t> susceptibility to TA-</a:t>
            </a:r>
            <a:r>
              <a:rPr lang="en-IN" dirty="0" err="1" smtClean="0"/>
              <a:t>GvHD</a:t>
            </a:r>
            <a:r>
              <a:rPr lang="en-IN" dirty="0" smtClean="0"/>
              <a:t>, as blood relatives share HLA </a:t>
            </a:r>
            <a:r>
              <a:rPr lang="en-IN" dirty="0" err="1" smtClean="0"/>
              <a:t>haplotypes</a:t>
            </a:r>
            <a:r>
              <a:rPr lang="en-IN" dirty="0" smtClean="0"/>
              <a:t>, thus increasing the risk of a one-way matched transfusion.  Therefore, directed transfusion from relatives should not be encouraged outside specific medical indications.</a:t>
            </a:r>
          </a:p>
          <a:p>
            <a:endParaRPr lang="en-IN" dirty="0" smtClean="0"/>
          </a:p>
          <a:p>
            <a:r>
              <a:rPr lang="en-IN" dirty="0" smtClean="0"/>
              <a:t>Gamma irradiation to inactivate viable T lymphocytes contained within the blood components remains the mainstay in prevention of TA-</a:t>
            </a:r>
            <a:r>
              <a:rPr lang="en-IN" dirty="0" err="1" smtClean="0"/>
              <a:t>GvHD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Certain HLA antigens expressed on the surface of donor leukocytes can induce the production of HLA antibodies in multiply transfused patients. Clinical problems that result from such </a:t>
            </a:r>
            <a:r>
              <a:rPr lang="en-IN" dirty="0" err="1" smtClean="0"/>
              <a:t>allosensitization</a:t>
            </a:r>
            <a:r>
              <a:rPr lang="en-IN" dirty="0" smtClean="0"/>
              <a:t> include an increased risk of graft rejection in patients awaiting organ or bone marrow transplantation and platelet refractoriness in those requiring subsequent platelet transfusion support.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Source of Ix: Nelson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21days if CPD, 35days if CPDA-1</a:t>
            </a:r>
          </a:p>
          <a:p>
            <a:r>
              <a:rPr lang="en-IN" dirty="0" smtClean="0"/>
              <a:t>Storage- 2-6 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Never co-</a:t>
            </a:r>
            <a:r>
              <a:rPr lang="en-IN" dirty="0" err="1" smtClean="0"/>
              <a:t>adminster</a:t>
            </a:r>
            <a:r>
              <a:rPr lang="en-IN" dirty="0" smtClean="0"/>
              <a:t> with calcium, dextrose, RL.</a:t>
            </a:r>
          </a:p>
          <a:p>
            <a:r>
              <a:rPr lang="en-IN" dirty="0" smtClean="0"/>
              <a:t>Filter is used to remove small clots. Not for </a:t>
            </a:r>
            <a:r>
              <a:rPr lang="en-IN" dirty="0" err="1" smtClean="0"/>
              <a:t>leucoreduction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RDP: Random donor platelet</a:t>
            </a:r>
          </a:p>
          <a:p>
            <a:r>
              <a:rPr lang="en-IN" dirty="0" smtClean="0"/>
              <a:t>SDP: one- to two-hour </a:t>
            </a:r>
            <a:r>
              <a:rPr lang="en-IN" dirty="0" err="1" smtClean="0"/>
              <a:t>pheresis</a:t>
            </a:r>
            <a:r>
              <a:rPr lang="en-IN" dirty="0" smtClean="0"/>
              <a:t> procedure. A typical </a:t>
            </a:r>
            <a:r>
              <a:rPr lang="en-IN" dirty="0" err="1" smtClean="0"/>
              <a:t>apheresis</a:t>
            </a:r>
            <a:r>
              <a:rPr lang="en-IN" dirty="0" smtClean="0"/>
              <a:t> platelet unit provides the equivalent of six or more units of platelets from whole blood.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 disadvantage of room temperature storage is the increased growth of bacteria compared with blood products stored in the refrigerator or freezer.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Platelets express ABO antigens on their surface, as well as HLA class I antigens. They do not express </a:t>
            </a:r>
            <a:r>
              <a:rPr lang="en-IN" dirty="0" err="1" smtClean="0"/>
              <a:t>Rh</a:t>
            </a:r>
            <a:r>
              <a:rPr lang="en-IN" dirty="0" smtClean="0"/>
              <a:t> or HLA class II antigens. ABO and HLA compatible platelets appear to cause a greater platelet count increment in the recipient, and they can be used to improve responses in patients who have become refractory to platelet transfusion due to </a:t>
            </a:r>
            <a:r>
              <a:rPr lang="en-IN" dirty="0" err="1" smtClean="0"/>
              <a:t>alloimmunization</a:t>
            </a:r>
            <a:r>
              <a:rPr lang="en-IN" dirty="0" smtClean="0"/>
              <a:t>. Due to inventory constraints, most transfusion services issue ABO mismatched platelets when type-specific platelet products are not available. Clinically significant </a:t>
            </a:r>
            <a:r>
              <a:rPr lang="en-IN" dirty="0" err="1" smtClean="0"/>
              <a:t>hemolytic</a:t>
            </a:r>
            <a:r>
              <a:rPr lang="en-IN" dirty="0" smtClean="0"/>
              <a:t> transfusion reactions secondary to transfusion of ABO-incompatible platelet products (</a:t>
            </a:r>
            <a:r>
              <a:rPr lang="en-IN" dirty="0" err="1" smtClean="0"/>
              <a:t>eg</a:t>
            </a:r>
            <a:r>
              <a:rPr lang="en-IN" dirty="0" smtClean="0"/>
              <a:t>, group O platelets given to group A patient) are uncommon, but they do occur.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Complement mediated </a:t>
            </a:r>
            <a:r>
              <a:rPr lang="en-IN" dirty="0" err="1" smtClean="0"/>
              <a:t>hemolysis</a:t>
            </a:r>
            <a:r>
              <a:rPr lang="en-IN" dirty="0" smtClean="0"/>
              <a:t>. Coomb’s positive. Stop transfusion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DDEC-5531-42A7-A0DD-E6FAB541562C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n/url?sa=i&amp;source=imgres&amp;cd=&amp;cad=rja&amp;uact=8&amp;ved=0CAkQjRwwAGoVChMIuIf5o9OjxwIVDG8UCh3GpwSS&amp;url=https://transfusionfree.usc.edu/&amp;ei=K0rLVfjFHozeUcbPkpAJ&amp;psig=AFQjCNHZ6-8lIbZQbmoaTH1GEa3_a3xaqg&amp;ust=143947255570734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g8vNxP6jxwIVhrcUCh11uQrW&amp;url=http://www.fanem.com.br/product/78/platelet-agitator-2540&amp;ei=hnfLVYPwK4bvUvXyqrAN&amp;psig=AFQjCNHbdEpHKUi-CkYec7pxjavEJfrbwQ&amp;ust=143948416690765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n/url?sa=i&amp;source=imgres&amp;cd=&amp;cad=rja&amp;uact=8&amp;ved=0CAkQjRwwAGoVChMIn9-Xm4KkxwIVBjgUCh3ZEw1c&amp;url=http://medweb.cf.ac.uk/haemy/undergrad/transfusion/blood1.htm&amp;ei=YXvLVd-qJIbwUNmntOAF&amp;psig=AFQjCNHBefqr3CsJSr2g-C1c0s6fbWnmWg&amp;ust=143948515373241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5_zYlJWmxwIVA74UCh26twAg&amp;url=https://ak47boyz90.wordpress.com/page/77/&amp;ei=r5vMVafpLIP8UrrvgoAC&amp;psig=AFQjCNG-KmraqEdFw23OuoPxGsqQt2ymnQ&amp;ust=143955895993246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-b6wwZemxwIVhukUCh0Ouwxi&amp;url=https://meltechhebat.wordpress.com/category/bacterial-contamination/&amp;ei=Jp7MVfmTE4bTU472spAG&amp;psig=AFQjCNGKDwtnUB42yLyyL_xY1G8mip9nLw&amp;ust=143955959042507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9r3p_8KmxwIVylUUCh1oKQCc&amp;url=http://www.slideshare.net/aljonaieh/blood-transfusion-3217288&amp;ei=v8vMVbbiPMqrUejSgOAJ&amp;psig=AFQjCNFut8ob1e07UHRZCt6fxsbFnyUroQ&amp;ust=143957126412440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rK2Uq6qmxwIVB2kUCh3jkwxT&amp;url=http://mytransfusion.com.au/node/extra-requirements&amp;ei=47HMVeyvPIfSUeOnspgF&amp;psig=AFQjCNHhlIYuQYsW7QBvPB_no1ZeaQjmjQ&amp;ust=143956464408860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-qGNgsyjxwIVyMAUCh2XxQef&amp;url=http://ijtm.in/view_article.php?id=16&amp;ei=jULLVbqnHciBU5eLn_gJ&amp;psig=AFQjCNHdpd-V90kf1QGfC819k0C-ieTuxg&amp;ust=143947060562276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in/url?sa=i&amp;source=imgres&amp;cd=&amp;cad=rja&amp;uact=8&amp;ved=0CAkQjRwwAGoVChMIo6ewus2jxwIVxFsUCh2zKQLv&amp;url=http://fblikeandshare.com/category/salutations/awareness/&amp;ei=D0TLVePjOMS3UbPTiPgO&amp;psig=AFQjCNHVaXAiqxkvtwWmejZ0auOrXcdLNA&amp;ust=14394709920767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google.co.in/url?sa=i&amp;source=imgres&amp;cd=&amp;cad=rja&amp;uact=8&amp;ved=0CAkQjRwwAGoVChMI3Mmgs82jxwIVhm0UCh2wHwru&amp;url=http://www.donateblood.com.au/media-centre/student-info&amp;ei=AETLVdzJPIbbUbC_qPAO&amp;psig=AFQjCNFoF3bXOmYRBGl0cerK6ZOpDgohhw&amp;ust=143947097709887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8I2JntGjxwIVTO0UCh0RrAaY&amp;url=https://www.pathology.wisc.edu/education/medical-student/transfusion-medicine&amp;ei=BkjLVfDyEszaU5HYmsAJ&amp;psig=AFQjCNH-GnFg4DGhGwfjy0mvW29vVuqUpA&amp;ust=143947200643185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ko3Fm9GjxwIVgbMUCh14vQ5E&amp;url=https://en.wikipedia.org/wiki/Packed_red_blood_cells&amp;ei=AUjLVdIIgedS-Pq6oAQ&amp;psig=AFQjCNEG7_mdZZ7l7ikJX4KPTpWOsWgDyQ&amp;ust=14394720011349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rdGRsdOjxwIVx1wUCh3QZwn6&amp;url=http://www.trus-care.com/bloodtransfusionset.html&amp;ei=R0rLVe2RCse5UdDPpdAP&amp;psig=AFQjCNF5BwgFeqRL5yPRBMwY_rUiOwbpkQ&amp;ust=143947258334815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in/url?sa=i&amp;source=imgres&amp;cd=&amp;cad=rja&amp;uact=8&amp;ved=0CAkQjRwwAGoVChMIzu7E39OjxwIVi20UCh3pvgrl&amp;url=https://orthocath.wordpress.com/2010/08/29/jehovahs-witnesses-and-blood-transfusions-for-minors/&amp;ei=qErLVc76HIvbUen9qqgO&amp;psig=AFQjCNHqW9YXaYRJZyB6K2VhzLDmllew5g&amp;ust=1439472680705464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qcajuNWjxwIVi_EUCh1JvwOr&amp;url=http://www.usada.org/whats-the-difference-between-autologous-homologous-allogenic-and-heterologous-blood-transfusions/&amp;ei=b0zLVelSi-NTyf6O2Ao&amp;psig=AFQjCNEoSIdDyE92miiK4AzJmFJvS6BSPw&amp;ust=143947313513433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in/url?sa=i&amp;source=imgres&amp;cd=&amp;cad=rja&amp;uact=8&amp;ved=0CAkQjRwwAGoVChMI8MCp8sSmxwIVyjkUCh18LgZK&amp;url=http://transfusionnews.com/2014/06/06/both-patients-and-physicians-perceive-blood-transfusions-as-risky/&amp;ei=vM3MVfDyIcrzUPzcmNAE&amp;psig=AFQjCNEOX2zGWTHeC9E0qcW62f-ypGbvUQ&amp;ust=1439571772693163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gres&amp;cd=&amp;cad=rja&amp;uact=8&amp;ved=0CAkQjRwwAGoVChMIwO357OWjxwIViMcUCh0ylAqc&amp;url=http://www.oneblood.org/learn/donation-methods/platelet-donation.stml&amp;ei=pF3LVcCLG4iPU7KoquAJ&amp;psig=AFQjCNG15hXYnEQUoSm9W56GQ1-5IIeyQw&amp;ust=143947754065750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in/url?sa=i&amp;source=imgres&amp;cd=&amp;cad=rja&amp;uact=8&amp;ved=0CAkQjRwwAGoVChMI-4DnnuWjxwIVA8AUCh0OkAH3&amp;url=http://www.cbcc.us/blog/1841-the-sticky-truth-about-platelets&amp;ei=AF3LVfuAIoOAU46ghrgP&amp;psig=AFQjCNGCMLdQlhrIiLQBqFmlWwequ7KRfA&amp;ust=1439477376686546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ransfusionfree.usc.edu/files/2013/12/red_blood_cells_flying_down_the_blood-stream.1920x1080.2759295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8750" r="162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I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Component Therapy</a:t>
            </a:r>
            <a:endParaRPr lang="en-I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bg1">
                    <a:lumMod val="95000"/>
                  </a:schemeClr>
                </a:solidFill>
              </a:rPr>
              <a:t>Dr Nishant Verma</a:t>
            </a:r>
          </a:p>
          <a:p>
            <a:r>
              <a:rPr lang="en-IN" sz="2800" dirty="0" smtClean="0">
                <a:solidFill>
                  <a:schemeClr val="bg1">
                    <a:lumMod val="95000"/>
                  </a:schemeClr>
                </a:solidFill>
              </a:rPr>
              <a:t>Department of Pediatrics,</a:t>
            </a:r>
          </a:p>
          <a:p>
            <a:r>
              <a:rPr lang="en-IN" sz="2800" dirty="0" smtClean="0">
                <a:solidFill>
                  <a:schemeClr val="bg1">
                    <a:lumMod val="95000"/>
                  </a:schemeClr>
                </a:solidFill>
              </a:rPr>
              <a:t>KGMU, Lucknow</a:t>
            </a:r>
            <a:endParaRPr lang="en-IN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IN" b="1" dirty="0" smtClean="0"/>
              <a:t>Platelet Transfusion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153400" cy="4830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Indications</a:t>
            </a:r>
          </a:p>
          <a:p>
            <a:pPr lvl="1">
              <a:lnSpc>
                <a:spcPct val="150000"/>
              </a:lnSpc>
            </a:pPr>
            <a:r>
              <a:rPr lang="en-IN" sz="2400" dirty="0" smtClean="0"/>
              <a:t>&lt;50000/mm</a:t>
            </a:r>
            <a:r>
              <a:rPr lang="en-IN" sz="2400" baseline="30000" dirty="0" smtClean="0"/>
              <a:t>3</a:t>
            </a:r>
            <a:r>
              <a:rPr lang="en-IN" sz="2400" dirty="0" smtClean="0"/>
              <a:t> and bleeding</a:t>
            </a:r>
          </a:p>
          <a:p>
            <a:pPr lvl="1">
              <a:lnSpc>
                <a:spcPct val="150000"/>
              </a:lnSpc>
            </a:pPr>
            <a:r>
              <a:rPr lang="en-IN" sz="2400" dirty="0" smtClean="0"/>
              <a:t>&lt;50000/mm</a:t>
            </a:r>
            <a:r>
              <a:rPr lang="en-IN" sz="2400" baseline="30000" dirty="0" smtClean="0"/>
              <a:t>3</a:t>
            </a:r>
            <a:r>
              <a:rPr lang="en-IN" sz="2400" dirty="0" smtClean="0"/>
              <a:t> and invasive procedure</a:t>
            </a:r>
          </a:p>
          <a:p>
            <a:pPr lvl="1">
              <a:lnSpc>
                <a:spcPct val="150000"/>
              </a:lnSpc>
            </a:pPr>
            <a:r>
              <a:rPr lang="en-IN" sz="2400" dirty="0" smtClean="0"/>
              <a:t>&lt;20000/mm</a:t>
            </a:r>
            <a:r>
              <a:rPr lang="en-IN" sz="2400" baseline="30000" dirty="0" smtClean="0"/>
              <a:t>3</a:t>
            </a:r>
            <a:r>
              <a:rPr lang="en-IN" sz="2400" dirty="0" smtClean="0"/>
              <a:t> and with risk factors</a:t>
            </a:r>
          </a:p>
          <a:p>
            <a:pPr lvl="1">
              <a:lnSpc>
                <a:spcPct val="150000"/>
              </a:lnSpc>
            </a:pPr>
            <a:r>
              <a:rPr lang="en-IN" sz="2400" dirty="0" smtClean="0"/>
              <a:t>&lt;10000/mm</a:t>
            </a:r>
            <a:r>
              <a:rPr lang="en-IN" sz="2400" baseline="30000" dirty="0" smtClean="0"/>
              <a:t>3</a:t>
            </a:r>
            <a:r>
              <a:rPr lang="en-IN" sz="2400" dirty="0" smtClean="0"/>
              <a:t> without risk factors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Storage : Room temperature under constant agitation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Shelf life: 5 days</a:t>
            </a:r>
          </a:p>
          <a:p>
            <a:pPr lvl="1">
              <a:lnSpc>
                <a:spcPct val="150000"/>
              </a:lnSpc>
            </a:pPr>
            <a:endParaRPr lang="en-IN" sz="2400" dirty="0" smtClean="0"/>
          </a:p>
        </p:txBody>
      </p:sp>
      <p:pic>
        <p:nvPicPr>
          <p:cNvPr id="35842" name="Picture 2" descr="http://www.fanem.com.br/files/produtos/agitador-de-plaquetas-fanem-254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167" t="4621" r="8333" b="7579"/>
          <a:stretch>
            <a:fillRect/>
          </a:stretch>
        </p:blipFill>
        <p:spPr bwMode="auto">
          <a:xfrm>
            <a:off x="5791200" y="1676400"/>
            <a:ext cx="3200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Dose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1 U RDP / 10kg body wt, or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10ml/kg (</a:t>
            </a:r>
            <a:r>
              <a:rPr lang="en-IN" sz="2000" dirty="0" smtClean="0">
                <a:solidFill>
                  <a:prstClr val="black"/>
                </a:solidFill>
                <a:sym typeface="Wingdings"/>
              </a:rPr>
              <a:t> </a:t>
            </a:r>
            <a:r>
              <a:rPr lang="en-IN" dirty="0" err="1" smtClean="0"/>
              <a:t>Plt</a:t>
            </a:r>
            <a:r>
              <a:rPr lang="en-IN" dirty="0" smtClean="0"/>
              <a:t> count by 30000/mm</a:t>
            </a:r>
            <a:r>
              <a:rPr lang="en-IN" baseline="30000" dirty="0" smtClean="0"/>
              <a:t>3</a:t>
            </a:r>
            <a:r>
              <a:rPr lang="en-IN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Cross matching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Administration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Rate 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Over 20-30min</a:t>
            </a:r>
          </a:p>
          <a:p>
            <a:pPr>
              <a:lnSpc>
                <a:spcPct val="150000"/>
              </a:lnSpc>
              <a:buNone/>
            </a:pPr>
            <a:endParaRPr lang="en-IN" baseline="30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N" b="1" dirty="0" smtClean="0"/>
              <a:t>Platelet Transfusion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228600"/>
            <a:ext cx="7726362" cy="1162050"/>
          </a:xfrm>
        </p:spPr>
        <p:txBody>
          <a:bodyPr/>
          <a:lstStyle/>
          <a:p>
            <a:pPr algn="ctr">
              <a:defRPr/>
            </a:pPr>
            <a:r>
              <a:rPr lang="en-GB" sz="4000" b="1" smtClean="0"/>
              <a:t>FRESH FROZEN PLASMA</a:t>
            </a:r>
            <a:endParaRPr lang="en-US" sz="4000" b="1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400" dirty="0" smtClean="0"/>
              <a:t>Plasma Frozen At –18 to -30</a:t>
            </a:r>
            <a:r>
              <a:rPr lang="en-GB" sz="2400" baseline="30000" dirty="0" smtClean="0"/>
              <a:t>0 </a:t>
            </a:r>
            <a:r>
              <a:rPr lang="en-GB" sz="2400" dirty="0" smtClean="0"/>
              <a:t>C within 8 hrs</a:t>
            </a:r>
          </a:p>
          <a:p>
            <a:pPr>
              <a:lnSpc>
                <a:spcPct val="150000"/>
              </a:lnSpc>
              <a:defRPr/>
            </a:pPr>
            <a:r>
              <a:rPr lang="en-GB" sz="2400" dirty="0" smtClean="0"/>
              <a:t>Shelf life – 1yr</a:t>
            </a:r>
          </a:p>
          <a:p>
            <a:pPr>
              <a:lnSpc>
                <a:spcPct val="150000"/>
              </a:lnSpc>
              <a:defRPr/>
            </a:pPr>
            <a:r>
              <a:rPr lang="en-GB" sz="2400" dirty="0" smtClean="0"/>
              <a:t>Stable Clotting Factors as well as Factor VIII</a:t>
            </a:r>
          </a:p>
          <a:p>
            <a:pPr>
              <a:lnSpc>
                <a:spcPct val="150000"/>
              </a:lnSpc>
              <a:defRPr/>
            </a:pPr>
            <a:r>
              <a:rPr lang="en-GB" sz="2400" dirty="0" smtClean="0"/>
              <a:t>200 - 250 ml</a:t>
            </a:r>
          </a:p>
          <a:p>
            <a:pPr>
              <a:lnSpc>
                <a:spcPct val="150000"/>
              </a:lnSpc>
              <a:defRPr/>
            </a:pPr>
            <a:r>
              <a:rPr lang="en-GB" sz="2400" dirty="0" smtClean="0"/>
              <a:t>Ideally Thawed in Blood Bank</a:t>
            </a:r>
          </a:p>
          <a:p>
            <a:pPr>
              <a:lnSpc>
                <a:spcPct val="150000"/>
              </a:lnSpc>
              <a:defRPr/>
            </a:pPr>
            <a:r>
              <a:rPr lang="en-GB" sz="2400" dirty="0" smtClean="0"/>
              <a:t>ABO matching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2000" dirty="0" smtClean="0"/>
              <a:t>Donor plasma contains</a:t>
            </a:r>
            <a:r>
              <a:rPr lang="en-IN" sz="2000" dirty="0" smtClean="0"/>
              <a:t> A and/or B </a:t>
            </a:r>
            <a:r>
              <a:rPr lang="en-IN" sz="2000" dirty="0" err="1" smtClean="0"/>
              <a:t>alloantibodies</a:t>
            </a:r>
            <a:r>
              <a:rPr lang="en-IN" sz="2000" dirty="0" smtClean="0"/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IN" sz="2000" dirty="0" smtClean="0"/>
              <a:t>Must be either ABO-identical or ABO-compatible with the recipient.</a:t>
            </a:r>
            <a:endParaRPr lang="en-US" sz="20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228600"/>
            <a:ext cx="7726362" cy="1162050"/>
          </a:xfrm>
        </p:spPr>
        <p:txBody>
          <a:bodyPr/>
          <a:lstStyle/>
          <a:p>
            <a:pPr algn="ctr">
              <a:defRPr/>
            </a:pPr>
            <a:r>
              <a:rPr lang="en-GB" sz="4000" b="1" smtClean="0"/>
              <a:t>FRESH FROZEN PLASMA</a:t>
            </a:r>
            <a:endParaRPr lang="en-US" sz="4000" b="1" smtClean="0"/>
          </a:p>
        </p:txBody>
      </p:sp>
      <p:sp>
        <p:nvSpPr>
          <p:cNvPr id="5" name="Rounded Rectangle 4"/>
          <p:cNvSpPr/>
          <p:nvPr/>
        </p:nvSpPr>
        <p:spPr>
          <a:xfrm>
            <a:off x="609600" y="1752600"/>
            <a:ext cx="8001000" cy="43434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Arial Rounded MT Bold" pitchFamily="34" charset="0"/>
              </a:rPr>
              <a:t>A patient with type A blood can accept plasma from donors who are type A (identical) or type AB (compatible)</a:t>
            </a:r>
          </a:p>
          <a:p>
            <a:pPr>
              <a:buFont typeface="Arial" pitchFamily="34" charset="0"/>
              <a:buChar char="•"/>
            </a:pPr>
            <a:endParaRPr lang="en-IN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Arial Rounded MT Bold" pitchFamily="34" charset="0"/>
              </a:rPr>
              <a:t>A patient with type B blood can accept plasma from donors who are type B (identical) or type AB (compatible)</a:t>
            </a:r>
          </a:p>
          <a:p>
            <a:pPr>
              <a:buFont typeface="Arial" pitchFamily="34" charset="0"/>
              <a:buChar char="•"/>
            </a:pPr>
            <a:endParaRPr lang="en-IN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Arial Rounded MT Bold" pitchFamily="34" charset="0"/>
              </a:rPr>
              <a:t>A patient with type O blood can accept plasma from donors who are type O (identical) or types A, B, or AB (compatible)</a:t>
            </a:r>
          </a:p>
          <a:p>
            <a:pPr>
              <a:buFont typeface="Arial" pitchFamily="34" charset="0"/>
              <a:buChar char="•"/>
            </a:pPr>
            <a:endParaRPr lang="en-IN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Arial Rounded MT Bold" pitchFamily="34" charset="0"/>
              </a:rPr>
              <a:t>A patient with type AB blood can only accept plasma from donors who are type AB (identical)</a:t>
            </a:r>
            <a:endParaRPr lang="en-IN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algn="ctr"/>
            <a:r>
              <a:rPr lang="en-US" b="1" i="0" smtClean="0">
                <a:effectLst/>
              </a:rPr>
              <a:t>FFP- INDICATIONS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i="0" dirty="0" smtClean="0">
                <a:effectLst/>
                <a:cs typeface="Arial" charset="0"/>
              </a:rPr>
              <a:t>Indications</a:t>
            </a:r>
            <a:endParaRPr lang="en-US" sz="2400" dirty="0" smtClean="0"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cs typeface="Arial" charset="0"/>
              </a:rPr>
              <a:t>Hereditary clotting factor deficiencies</a:t>
            </a:r>
          </a:p>
          <a:p>
            <a:pPr>
              <a:lnSpc>
                <a:spcPct val="120000"/>
              </a:lnSpc>
            </a:pPr>
            <a:r>
              <a:rPr lang="en-US" sz="2400" i="0" dirty="0" smtClean="0">
                <a:effectLst/>
                <a:cs typeface="Arial" charset="0"/>
              </a:rPr>
              <a:t>von </a:t>
            </a:r>
            <a:r>
              <a:rPr lang="en-US" sz="2400" i="0" dirty="0" err="1" smtClean="0">
                <a:effectLst/>
                <a:cs typeface="Arial" charset="0"/>
              </a:rPr>
              <a:t>Willebrand</a:t>
            </a:r>
            <a:r>
              <a:rPr lang="en-US" sz="2400" i="0" dirty="0" smtClean="0">
                <a:effectLst/>
                <a:cs typeface="Arial" charset="0"/>
              </a:rPr>
              <a:t> disease</a:t>
            </a:r>
          </a:p>
          <a:p>
            <a:pPr>
              <a:lnSpc>
                <a:spcPct val="120000"/>
              </a:lnSpc>
            </a:pPr>
            <a:r>
              <a:rPr lang="en-US" sz="2400" i="0" dirty="0" smtClean="0">
                <a:effectLst/>
                <a:cs typeface="Arial" charset="0"/>
              </a:rPr>
              <a:t>Acquired coagulation defects</a:t>
            </a:r>
          </a:p>
          <a:p>
            <a:pPr lvl="1">
              <a:lnSpc>
                <a:spcPct val="120000"/>
              </a:lnSpc>
            </a:pPr>
            <a:r>
              <a:rPr lang="en-US" sz="2000" i="0" dirty="0" smtClean="0">
                <a:effectLst/>
                <a:cs typeface="Arial" charset="0"/>
              </a:rPr>
              <a:t>severe liver disease</a:t>
            </a:r>
          </a:p>
          <a:p>
            <a:pPr lvl="1">
              <a:lnSpc>
                <a:spcPct val="120000"/>
              </a:lnSpc>
            </a:pPr>
            <a:r>
              <a:rPr lang="en-US" sz="2000" i="0" dirty="0" smtClean="0">
                <a:effectLst/>
                <a:cs typeface="Arial" charset="0"/>
              </a:rPr>
              <a:t>DIC </a:t>
            </a:r>
          </a:p>
          <a:p>
            <a:pPr lvl="1">
              <a:lnSpc>
                <a:spcPct val="120000"/>
              </a:lnSpc>
            </a:pPr>
            <a:r>
              <a:rPr lang="en-US" sz="2000" i="0" dirty="0" smtClean="0">
                <a:effectLst/>
                <a:cs typeface="Arial" charset="0"/>
              </a:rPr>
              <a:t>Severe Vitamin K deficiency bleeding</a:t>
            </a:r>
            <a:endParaRPr lang="en-US" sz="2400" i="0" dirty="0" smtClean="0">
              <a:effectLst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400" i="0" dirty="0" smtClean="0">
                <a:effectLst/>
                <a:cs typeface="Arial" charset="0"/>
              </a:rPr>
              <a:t>Availability of purified and recombinant coagulation factors - the use of FFP has markedly declined</a:t>
            </a:r>
            <a:endParaRPr lang="en-US" sz="2400" dirty="0" smtClean="0"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400" i="0" dirty="0" smtClean="0">
                <a:effectLst/>
                <a:cs typeface="Arial" charset="0"/>
              </a:rPr>
              <a:t>Dose – 10ml/kg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algn="ctr"/>
            <a:r>
              <a:rPr lang="en-GB" sz="4000" b="1" i="0" smtClean="0">
                <a:effectLst/>
              </a:rPr>
              <a:t>CRYOPRECIPITATE</a:t>
            </a:r>
            <a:endParaRPr lang="en-US" sz="4000" b="1" i="0" smtClean="0">
              <a:effectLst/>
            </a:endParaRP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572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i="0" dirty="0" smtClean="0">
                <a:effectLst/>
                <a:cs typeface="Arial" charset="0"/>
              </a:rPr>
              <a:t>Cryoprecipitate is prepared by thawing FFP between 1ºC and 6ºC and recovering precipitate</a:t>
            </a:r>
            <a:endParaRPr lang="en-US" sz="2400" i="0" dirty="0" smtClean="0">
              <a:effectLst/>
              <a:cs typeface="Arial" charset="0"/>
            </a:endParaRPr>
          </a:p>
          <a:p>
            <a:pPr lvl="1">
              <a:lnSpc>
                <a:spcPct val="200000"/>
              </a:lnSpc>
            </a:pPr>
            <a:r>
              <a:rPr lang="en-GB" sz="2000" i="0" dirty="0" smtClean="0">
                <a:effectLst/>
              </a:rPr>
              <a:t>Factor VIII 80 – 100 IU /Bag, </a:t>
            </a:r>
          </a:p>
          <a:p>
            <a:pPr lvl="1">
              <a:lnSpc>
                <a:spcPct val="200000"/>
              </a:lnSpc>
            </a:pPr>
            <a:r>
              <a:rPr lang="en-GB" sz="2000" i="0" dirty="0" smtClean="0">
                <a:effectLst/>
              </a:rPr>
              <a:t>Fibrinogen 150 –300 mg/pack</a:t>
            </a:r>
          </a:p>
        </p:txBody>
      </p:sp>
      <p:pic>
        <p:nvPicPr>
          <p:cNvPr id="38914" name="Picture 2" descr="http://medweb.cf.ac.uk/haemy/undergrad/transfusion/images/used/cryoprecipit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00457"/>
            <a:ext cx="3962400" cy="31479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4000" b="1" smtClean="0"/>
              <a:t>INDICATIONS</a:t>
            </a:r>
            <a:endParaRPr lang="en-US" sz="4000" b="1" smtClean="0"/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  <a:defRPr/>
            </a:pPr>
            <a:r>
              <a:rPr lang="en-GB" sz="2400" dirty="0" smtClean="0"/>
              <a:t>von </a:t>
            </a:r>
            <a:r>
              <a:rPr lang="en-GB" sz="2400" dirty="0" err="1" smtClean="0"/>
              <a:t>Willebrandt</a:t>
            </a:r>
            <a:r>
              <a:rPr lang="en-GB" sz="2400" dirty="0" smtClean="0"/>
              <a:t> Disease</a:t>
            </a:r>
          </a:p>
          <a:p>
            <a:pPr>
              <a:lnSpc>
                <a:spcPct val="160000"/>
              </a:lnSpc>
              <a:defRPr/>
            </a:pPr>
            <a:r>
              <a:rPr lang="en-GB" sz="2400" dirty="0" smtClean="0"/>
              <a:t>Hemophilia A</a:t>
            </a:r>
          </a:p>
          <a:p>
            <a:pPr>
              <a:lnSpc>
                <a:spcPct val="160000"/>
              </a:lnSpc>
              <a:defRPr/>
            </a:pPr>
            <a:r>
              <a:rPr lang="en-GB" sz="2400" dirty="0" smtClean="0"/>
              <a:t>Factor XIII deficiency</a:t>
            </a:r>
          </a:p>
          <a:p>
            <a:pPr>
              <a:lnSpc>
                <a:spcPct val="160000"/>
              </a:lnSpc>
              <a:defRPr/>
            </a:pPr>
            <a:r>
              <a:rPr lang="en-GB" sz="2400" dirty="0" smtClean="0"/>
              <a:t>DIC</a:t>
            </a:r>
          </a:p>
          <a:p>
            <a:pPr>
              <a:lnSpc>
                <a:spcPct val="160000"/>
              </a:lnSpc>
              <a:defRPr/>
            </a:pPr>
            <a:r>
              <a:rPr lang="en-GB" sz="2400" dirty="0" err="1" smtClean="0"/>
              <a:t>Dys</a:t>
            </a:r>
            <a:r>
              <a:rPr lang="en-GB" sz="2400" dirty="0" smtClean="0"/>
              <a:t> &amp; </a:t>
            </a:r>
            <a:r>
              <a:rPr lang="en-GB" sz="2400" dirty="0" err="1" smtClean="0"/>
              <a:t>Hypofibrinogenemia</a:t>
            </a:r>
            <a:endParaRPr lang="en-GB" sz="2400" dirty="0" smtClean="0"/>
          </a:p>
          <a:p>
            <a:pPr>
              <a:lnSpc>
                <a:spcPct val="160000"/>
              </a:lnSpc>
              <a:defRPr/>
            </a:pPr>
            <a:r>
              <a:rPr lang="en-GB" sz="2400" dirty="0" smtClean="0"/>
              <a:t>One Unit  per 7 – 10 Kg. BW </a:t>
            </a:r>
            <a:endParaRPr lang="en-US" sz="24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>
            <a:noAutofit/>
          </a:bodyPr>
          <a:lstStyle/>
          <a:p>
            <a:r>
              <a:rPr lang="en-IN" sz="5400" b="1" dirty="0" smtClean="0"/>
              <a:t>Complications of Blood Transfusion </a:t>
            </a:r>
            <a:endParaRPr lang="en-I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Types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Infection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Transfusion reactions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Circulatory overload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Metabolic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Iron overload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Types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bg1">
                    <a:lumMod val="75000"/>
                  </a:schemeClr>
                </a:solidFill>
              </a:rPr>
              <a:t>Infection</a:t>
            </a:r>
          </a:p>
          <a:p>
            <a:pPr>
              <a:lnSpc>
                <a:spcPct val="150000"/>
              </a:lnSpc>
            </a:pPr>
            <a:r>
              <a:rPr lang="en-IN" b="1" u="sng" dirty="0" smtClean="0"/>
              <a:t>Transfusion reactions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bg1">
                    <a:lumMod val="75000"/>
                  </a:schemeClr>
                </a:solidFill>
              </a:rPr>
              <a:t>Circulatory overload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bg1">
                    <a:lumMod val="75000"/>
                  </a:schemeClr>
                </a:solidFill>
              </a:rPr>
              <a:t>Metabolic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chemeClr val="bg1">
                    <a:lumMod val="75000"/>
                  </a:schemeClr>
                </a:solidFill>
              </a:rPr>
              <a:t>Iron overload</a:t>
            </a: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Historical  Time Line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/>
              <a:t>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century- 1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recorded transfusion (from man to animal)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/>
              <a:t>1901- Karl Landsteiner’s discovery of ABO grouping laid foundation for scientific transfusion practices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/>
              <a:t>1920’s -  development of anti-coagulation  solutions to store donated blood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/>
              <a:t>1950’s - </a:t>
            </a:r>
            <a:r>
              <a:rPr lang="en-US" sz="2800" dirty="0" smtClean="0">
                <a:cs typeface="Arial" charset="0"/>
              </a:rPr>
              <a:t>disposable plastic systems for collection and aseptic separation of blood components came into use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Transfusion reactions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1. Acute </a:t>
            </a:r>
            <a:r>
              <a:rPr lang="en-IN" b="1" dirty="0" err="1" smtClean="0"/>
              <a:t>Hemolytic</a:t>
            </a:r>
            <a:r>
              <a:rPr lang="en-IN" b="1" dirty="0" smtClean="0"/>
              <a:t> reaction</a:t>
            </a:r>
          </a:p>
          <a:p>
            <a:pPr lvl="1"/>
            <a:r>
              <a:rPr lang="en-IN" dirty="0" smtClean="0"/>
              <a:t>Results from </a:t>
            </a:r>
            <a:r>
              <a:rPr lang="en-IN" dirty="0" err="1" smtClean="0"/>
              <a:t>mistransfusion</a:t>
            </a:r>
            <a:r>
              <a:rPr lang="en-IN" dirty="0" smtClean="0"/>
              <a:t> of ABO- incompatible red cells</a:t>
            </a:r>
          </a:p>
          <a:p>
            <a:pPr lvl="1"/>
            <a:endParaRPr lang="en-IN" dirty="0" smtClean="0"/>
          </a:p>
          <a:p>
            <a:pPr lvl="1"/>
            <a:r>
              <a:rPr lang="en-IN" dirty="0" smtClean="0"/>
              <a:t>Is best prevented, rather than treated</a:t>
            </a:r>
            <a:endParaRPr lang="en-IN" dirty="0"/>
          </a:p>
        </p:txBody>
      </p:sp>
      <p:pic>
        <p:nvPicPr>
          <p:cNvPr id="7170" name="Picture 2" descr="https://ak47boyz90.files.wordpress.com/2009/09/picture10.jpg?w=5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6775" y="1752600"/>
            <a:ext cx="4467225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Transfusion reactions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2. Febrile reaction</a:t>
            </a:r>
          </a:p>
          <a:p>
            <a:pPr lvl="1"/>
            <a:r>
              <a:rPr lang="en-IN" dirty="0" smtClean="0"/>
              <a:t>Related to the presence of cytokines produced by donor leukocytes</a:t>
            </a:r>
          </a:p>
          <a:p>
            <a:pPr lvl="1"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3. Allergic reaction</a:t>
            </a:r>
          </a:p>
          <a:p>
            <a:pPr lvl="1"/>
            <a:r>
              <a:rPr lang="en-IN" dirty="0" smtClean="0"/>
              <a:t>Vary in severity from mild 					hives and itching to fatal 				anaphylaxis</a:t>
            </a:r>
          </a:p>
          <a:p>
            <a:pPr lvl="1"/>
            <a:r>
              <a:rPr lang="en-IN" dirty="0" smtClean="0"/>
              <a:t>More common with plasma and platelet transfusions</a:t>
            </a:r>
            <a:endParaRPr lang="en-IN" dirty="0"/>
          </a:p>
        </p:txBody>
      </p:sp>
      <p:pic>
        <p:nvPicPr>
          <p:cNvPr id="54274" name="Picture 2" descr="https://meltechhebat.files.wordpress.com/2013/10/untitled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895600"/>
            <a:ext cx="37719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Transfusion reactions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2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4. Transfusion Associated Lung Injury (TRALI)</a:t>
            </a:r>
          </a:p>
          <a:p>
            <a:pPr lvl="1"/>
            <a:r>
              <a:rPr lang="en-IN" dirty="0" smtClean="0"/>
              <a:t>New ALI/ARDS occurring during or within six hours after blood product administration</a:t>
            </a:r>
          </a:p>
          <a:p>
            <a:pPr lvl="1"/>
            <a:endParaRPr lang="en-IN" dirty="0" smtClean="0"/>
          </a:p>
          <a:p>
            <a:pPr lvl="1"/>
            <a:endParaRPr lang="en-IN" dirty="0" smtClean="0"/>
          </a:p>
          <a:p>
            <a:pPr lvl="1"/>
            <a:endParaRPr lang="en-IN" dirty="0" smtClean="0"/>
          </a:p>
          <a:p>
            <a:pPr lvl="1"/>
            <a:endParaRPr lang="en-IN" dirty="0" smtClean="0"/>
          </a:p>
          <a:p>
            <a:pPr lvl="1"/>
            <a:endParaRPr lang="en-IN" dirty="0" smtClean="0"/>
          </a:p>
        </p:txBody>
      </p:sp>
      <p:sp>
        <p:nvSpPr>
          <p:cNvPr id="4" name="Half Frame 3"/>
          <p:cNvSpPr/>
          <p:nvPr/>
        </p:nvSpPr>
        <p:spPr>
          <a:xfrm rot="19010857">
            <a:off x="662310" y="3708652"/>
            <a:ext cx="249209" cy="252684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366736"/>
            <a:ext cx="16482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/>
              <a:t>Anti HLA or </a:t>
            </a:r>
          </a:p>
          <a:p>
            <a:pPr algn="ctr"/>
            <a:r>
              <a:rPr lang="en-IN" sz="1400" dirty="0" smtClean="0"/>
              <a:t>anti granulocyte </a:t>
            </a:r>
            <a:r>
              <a:rPr lang="en-IN" sz="1400" dirty="0" err="1" smtClean="0"/>
              <a:t>Ab</a:t>
            </a:r>
            <a:r>
              <a:rPr lang="en-IN" sz="1400" dirty="0" smtClean="0"/>
              <a:t> </a:t>
            </a:r>
          </a:p>
          <a:p>
            <a:pPr algn="ctr"/>
            <a:r>
              <a:rPr lang="en-IN" sz="1400" dirty="0" smtClean="0"/>
              <a:t>in donor plasma</a:t>
            </a:r>
            <a:endParaRPr lang="en-IN" sz="1400" dirty="0"/>
          </a:p>
        </p:txBody>
      </p:sp>
      <p:sp>
        <p:nvSpPr>
          <p:cNvPr id="6" name="Oval 5"/>
          <p:cNvSpPr/>
          <p:nvPr/>
        </p:nvSpPr>
        <p:spPr>
          <a:xfrm>
            <a:off x="1828800" y="3581400"/>
            <a:ext cx="1143000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/>
              <a:t>Recipient WBC</a:t>
            </a:r>
            <a:endParaRPr lang="en-IN" sz="1200" b="1" dirty="0"/>
          </a:p>
        </p:txBody>
      </p:sp>
      <p:sp>
        <p:nvSpPr>
          <p:cNvPr id="7" name="Right Arrow 6"/>
          <p:cNvSpPr/>
          <p:nvPr/>
        </p:nvSpPr>
        <p:spPr>
          <a:xfrm>
            <a:off x="3200400" y="3962400"/>
            <a:ext cx="4572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810000" y="3743980"/>
            <a:ext cx="117044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1400" dirty="0" smtClean="0"/>
              <a:t>Complement </a:t>
            </a:r>
          </a:p>
          <a:p>
            <a:pPr algn="ctr"/>
            <a:r>
              <a:rPr lang="en-IN" sz="1400" dirty="0" smtClean="0"/>
              <a:t>activation</a:t>
            </a:r>
            <a:endParaRPr lang="en-IN" sz="1400" dirty="0"/>
          </a:p>
        </p:txBody>
      </p:sp>
      <p:sp>
        <p:nvSpPr>
          <p:cNvPr id="9" name="Right Arrow 8"/>
          <p:cNvSpPr/>
          <p:nvPr/>
        </p:nvSpPr>
        <p:spPr>
          <a:xfrm>
            <a:off x="5230351" y="3952220"/>
            <a:ext cx="4572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5839951" y="3733800"/>
            <a:ext cx="23775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1400" dirty="0" smtClean="0"/>
              <a:t>Pulmonary sequestration and </a:t>
            </a:r>
          </a:p>
          <a:p>
            <a:pPr algn="ctr"/>
            <a:r>
              <a:rPr lang="en-IN" sz="1400" dirty="0" smtClean="0"/>
              <a:t>activation of neutrophils</a:t>
            </a:r>
            <a:endParaRPr lang="en-IN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4582180"/>
            <a:ext cx="17949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1400" dirty="0" smtClean="0"/>
              <a:t>Endothelial damage</a:t>
            </a:r>
          </a:p>
          <a:p>
            <a:pPr algn="ctr"/>
            <a:r>
              <a:rPr lang="en-IN" sz="1400" dirty="0" smtClean="0"/>
              <a:t>Capillary leak in Lungs</a:t>
            </a:r>
            <a:endParaRPr lang="en-IN" sz="1400" dirty="0"/>
          </a:p>
        </p:txBody>
      </p:sp>
      <p:sp>
        <p:nvSpPr>
          <p:cNvPr id="12" name="Right Arrow 11"/>
          <p:cNvSpPr/>
          <p:nvPr/>
        </p:nvSpPr>
        <p:spPr>
          <a:xfrm rot="5400000" flipV="1">
            <a:off x="7010398" y="4343401"/>
            <a:ext cx="152402" cy="1524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6705600" y="5559623"/>
            <a:ext cx="7889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N" sz="2000" b="1" dirty="0" smtClean="0"/>
              <a:t>TRALI</a:t>
            </a:r>
            <a:endParaRPr lang="en-IN" sz="2000" b="1" dirty="0"/>
          </a:p>
        </p:txBody>
      </p:sp>
      <p:sp>
        <p:nvSpPr>
          <p:cNvPr id="14" name="Right Arrow 13"/>
          <p:cNvSpPr/>
          <p:nvPr/>
        </p:nvSpPr>
        <p:spPr>
          <a:xfrm rot="5400000" flipV="1">
            <a:off x="7010398" y="5257801"/>
            <a:ext cx="152402" cy="1524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Half Frame 14"/>
          <p:cNvSpPr/>
          <p:nvPr/>
        </p:nvSpPr>
        <p:spPr>
          <a:xfrm rot="19010857">
            <a:off x="281310" y="3556252"/>
            <a:ext cx="249209" cy="252684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9010857">
            <a:off x="1145881" y="3963464"/>
            <a:ext cx="249209" cy="252684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9010857">
            <a:off x="433710" y="4013452"/>
            <a:ext cx="249209" cy="252684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9010857">
            <a:off x="967110" y="3556252"/>
            <a:ext cx="249209" cy="252684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TRALI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IN" dirty="0" smtClean="0"/>
              <a:t>C/F</a:t>
            </a:r>
          </a:p>
          <a:p>
            <a:pPr lvl="1"/>
            <a:r>
              <a:rPr lang="en-IN" dirty="0" err="1" smtClean="0"/>
              <a:t>Dyspnea</a:t>
            </a:r>
            <a:r>
              <a:rPr lang="en-IN" dirty="0" smtClean="0"/>
              <a:t>, bilateral </a:t>
            </a:r>
            <a:r>
              <a:rPr lang="en-IN" dirty="0" err="1" smtClean="0"/>
              <a:t>noncardiogenic</a:t>
            </a:r>
            <a:r>
              <a:rPr lang="en-IN" dirty="0" smtClean="0"/>
              <a:t> pulmonary edema, hypotension, fever</a:t>
            </a:r>
          </a:p>
          <a:p>
            <a:r>
              <a:rPr lang="en-IN" dirty="0" err="1" smtClean="0"/>
              <a:t>Tt</a:t>
            </a:r>
            <a:endParaRPr lang="en-IN" dirty="0" smtClean="0"/>
          </a:p>
          <a:p>
            <a:pPr lvl="1"/>
            <a:r>
              <a:rPr lang="en-IN" dirty="0" smtClean="0"/>
              <a:t>Supportive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Transfusion reactions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5. Transfusion Associated GVHD (TA-GVHD)</a:t>
            </a:r>
          </a:p>
          <a:p>
            <a:pPr lvl="1">
              <a:buNone/>
            </a:pPr>
            <a:endParaRPr lang="en-IN" dirty="0" smtClean="0"/>
          </a:p>
        </p:txBody>
      </p:sp>
      <p:pic>
        <p:nvPicPr>
          <p:cNvPr id="10242" name="Picture 2" descr="http://image.slidesharecdn.com/blood-transfusion534/95/blood-transfusion-36-728.jpg?cb=126648233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513" b="9157"/>
          <a:stretch>
            <a:fillRect/>
          </a:stretch>
        </p:blipFill>
        <p:spPr bwMode="auto">
          <a:xfrm>
            <a:off x="533400" y="2286000"/>
            <a:ext cx="794543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181600" cy="4876800"/>
          </a:xfrm>
        </p:spPr>
        <p:txBody>
          <a:bodyPr>
            <a:normAutofit/>
          </a:bodyPr>
          <a:lstStyle/>
          <a:p>
            <a:r>
              <a:rPr lang="en-IN" dirty="0" smtClean="0"/>
              <a:t>At risk population</a:t>
            </a:r>
          </a:p>
          <a:p>
            <a:r>
              <a:rPr lang="en-IN" dirty="0" smtClean="0"/>
              <a:t>C/F</a:t>
            </a:r>
          </a:p>
          <a:p>
            <a:r>
              <a:rPr lang="en-IN" dirty="0" smtClean="0"/>
              <a:t>Prevention: Irradiated products </a:t>
            </a:r>
            <a:endParaRPr lang="en-IN" dirty="0"/>
          </a:p>
        </p:txBody>
      </p:sp>
      <p:pic>
        <p:nvPicPr>
          <p:cNvPr id="50180" name="Picture 4" descr="http://mytransfusion.com.au/sites/default/files/Radsure%20label%20main%20p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0"/>
            <a:ext cx="3419999" cy="28956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TA- GVHD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2438400"/>
            <a:ext cx="3429000" cy="1066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DONOR   LEUKOCYTE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343" y="2052935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FNHTR</a:t>
            </a:r>
            <a:endParaRPr lang="en-I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976735"/>
            <a:ext cx="105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GVHD</a:t>
            </a:r>
            <a:endParaRPr lang="en-I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6087" y="1066800"/>
            <a:ext cx="316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 smtClean="0"/>
              <a:t>Immunosuppression</a:t>
            </a:r>
            <a:endParaRPr lang="en-I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0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HLA</a:t>
            </a:r>
            <a:r>
              <a:rPr lang="en-IN" sz="2400" dirty="0" smtClean="0"/>
              <a:t> </a:t>
            </a:r>
            <a:r>
              <a:rPr lang="en-IN" sz="2400" dirty="0" err="1" smtClean="0"/>
              <a:t>alloimmunization</a:t>
            </a:r>
            <a:endParaRPr lang="en-I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74786" y="3733800"/>
            <a:ext cx="329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Infections (esp. CMV)</a:t>
            </a:r>
            <a:endParaRPr lang="en-IN" sz="2800" dirty="0"/>
          </a:p>
        </p:txBody>
      </p:sp>
      <p:sp>
        <p:nvSpPr>
          <p:cNvPr id="13" name="Up Arrow 12"/>
          <p:cNvSpPr/>
          <p:nvPr/>
        </p:nvSpPr>
        <p:spPr>
          <a:xfrm>
            <a:off x="4724400" y="1905000"/>
            <a:ext cx="304800" cy="3810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Up Arrow 13"/>
          <p:cNvSpPr/>
          <p:nvPr/>
        </p:nvSpPr>
        <p:spPr>
          <a:xfrm rot="18291044">
            <a:off x="2834164" y="2463932"/>
            <a:ext cx="304800" cy="3810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Up Arrow 14"/>
          <p:cNvSpPr/>
          <p:nvPr/>
        </p:nvSpPr>
        <p:spPr>
          <a:xfrm rot="3105893">
            <a:off x="6537847" y="2467494"/>
            <a:ext cx="304800" cy="3810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Up Arrow 15"/>
          <p:cNvSpPr/>
          <p:nvPr/>
        </p:nvSpPr>
        <p:spPr>
          <a:xfrm rot="8143554">
            <a:off x="6109507" y="3376711"/>
            <a:ext cx="304800" cy="3810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Up Arrow 16"/>
          <p:cNvSpPr/>
          <p:nvPr/>
        </p:nvSpPr>
        <p:spPr>
          <a:xfrm rot="13143306">
            <a:off x="3343027" y="3451746"/>
            <a:ext cx="304800" cy="3810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3048000" y="4876800"/>
            <a:ext cx="38100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/>
              <a:t>LEUKODEPLETION</a:t>
            </a:r>
            <a:endParaRPr lang="en-IN" sz="3600" b="1" dirty="0"/>
          </a:p>
        </p:txBody>
      </p:sp>
      <p:sp>
        <p:nvSpPr>
          <p:cNvPr id="19" name="Down Arrow 18"/>
          <p:cNvSpPr/>
          <p:nvPr/>
        </p:nvSpPr>
        <p:spPr>
          <a:xfrm>
            <a:off x="4648200" y="3657600"/>
            <a:ext cx="609600" cy="1143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6705600" y="1905000"/>
            <a:ext cx="10668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r>
              <a:rPr lang="en-IN" b="1" dirty="0" smtClean="0"/>
              <a:t>Leukodepletion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IN" dirty="0" smtClean="0"/>
              <a:t>Each unit of whole blood or unmodified PRBC contains roughly 2 to 5 x 10</a:t>
            </a:r>
            <a:r>
              <a:rPr lang="en-IN" baseline="30000" dirty="0" smtClean="0"/>
              <a:t>9</a:t>
            </a:r>
            <a:r>
              <a:rPr lang="en-IN" dirty="0" smtClean="0"/>
              <a:t>  leukocytes</a:t>
            </a:r>
          </a:p>
          <a:p>
            <a:endParaRPr lang="en-IN" dirty="0" smtClean="0"/>
          </a:p>
          <a:p>
            <a:r>
              <a:rPr lang="en-IN" dirty="0" smtClean="0"/>
              <a:t>Filters</a:t>
            </a:r>
          </a:p>
          <a:p>
            <a:pPr lvl="1"/>
            <a:r>
              <a:rPr lang="en-IN" dirty="0" smtClean="0"/>
              <a:t>2</a:t>
            </a:r>
            <a:r>
              <a:rPr lang="en-IN" baseline="30000" dirty="0" smtClean="0"/>
              <a:t>nd</a:t>
            </a:r>
            <a:r>
              <a:rPr lang="en-IN" dirty="0" smtClean="0"/>
              <a:t> generation: 90-99% reduction [1-2 Log</a:t>
            </a:r>
            <a:r>
              <a:rPr lang="en-IN" sz="2000" dirty="0" smtClean="0">
                <a:sym typeface="Wingdings"/>
              </a:rPr>
              <a:t></a:t>
            </a:r>
            <a:r>
              <a:rPr lang="en-IN" dirty="0" smtClean="0"/>
              <a:t>]</a:t>
            </a:r>
          </a:p>
          <a:p>
            <a:pPr lvl="1"/>
            <a:r>
              <a:rPr lang="en-IN" dirty="0" smtClean="0"/>
              <a:t>3</a:t>
            </a:r>
            <a:r>
              <a:rPr lang="en-IN" baseline="30000" dirty="0" smtClean="0"/>
              <a:t>rd</a:t>
            </a:r>
            <a:r>
              <a:rPr lang="en-IN" dirty="0" smtClean="0"/>
              <a:t> generation: 99.9-99.99% reduction [3-4 Log</a:t>
            </a:r>
            <a:r>
              <a:rPr lang="en-IN" sz="1800" dirty="0" smtClean="0">
                <a:sym typeface="Wingdings"/>
              </a:rPr>
              <a:t></a:t>
            </a:r>
            <a:r>
              <a:rPr lang="en-IN" dirty="0" smtClean="0"/>
              <a:t>]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3152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If possible always avoid a transfusion……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51125"/>
            <a:ext cx="8382000" cy="3292475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Risk of infections/ reactions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Transfusion may prove fatal (TRALI)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 transfusion is must…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00400"/>
            <a:ext cx="8153400" cy="289560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Use appropriate blood component not just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IN" b="1" dirty="0" smtClean="0"/>
              <a:t>Blood Components</a:t>
            </a:r>
            <a:endParaRPr lang="en-IN" b="1" dirty="0"/>
          </a:p>
        </p:txBody>
      </p:sp>
      <p:pic>
        <p:nvPicPr>
          <p:cNvPr id="2050" name="Picture 2" descr="http://ijtm.in/userfiles/image/ima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339" b="36723"/>
          <a:stretch>
            <a:fillRect/>
          </a:stretch>
        </p:blipFill>
        <p:spPr bwMode="auto">
          <a:xfrm>
            <a:off x="152400" y="2286000"/>
            <a:ext cx="8903368" cy="228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5181600"/>
            <a:ext cx="426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/>
              <a:t>Role of Whole Blood ???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fblikeandshare.com/wp-content/uploads/2012/06/blood-donation-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408" r="26531"/>
          <a:stretch>
            <a:fillRect/>
          </a:stretch>
        </p:blipFill>
        <p:spPr bwMode="auto">
          <a:xfrm>
            <a:off x="609600" y="584199"/>
            <a:ext cx="4419600" cy="5552831"/>
          </a:xfrm>
          <a:prstGeom prst="rect">
            <a:avLst/>
          </a:prstGeom>
          <a:noFill/>
        </p:spPr>
      </p:pic>
      <p:pic>
        <p:nvPicPr>
          <p:cNvPr id="16386" name="Picture 2" descr="http://www.donateblood.com.au/files/imagecache/news_article/images/slides/13/03/J097%20-%20website%20diagrams%20FINAL3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8883"/>
          <a:stretch>
            <a:fillRect/>
          </a:stretch>
        </p:blipFill>
        <p:spPr bwMode="auto">
          <a:xfrm>
            <a:off x="4953000" y="1901428"/>
            <a:ext cx="3886200" cy="236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000" b="1" i="0" smtClean="0"/>
              <a:t>APROPRIATE USE OF BLOOD COMPONENTS</a:t>
            </a:r>
            <a:endParaRPr lang="en-US" sz="4000" b="1" i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pPr>
              <a:lnSpc>
                <a:spcPct val="300000"/>
              </a:lnSpc>
              <a:defRPr/>
            </a:pPr>
            <a:r>
              <a:rPr lang="en-GB" sz="2400" b="1" i="0" dirty="0" smtClean="0"/>
              <a:t>Use Blood Components –  </a:t>
            </a:r>
            <a:r>
              <a:rPr lang="en-GB" sz="2400" b="1" i="0" dirty="0" smtClean="0">
                <a:solidFill>
                  <a:srgbClr val="FF0000"/>
                </a:solidFill>
              </a:rPr>
              <a:t>Only </a:t>
            </a:r>
            <a:r>
              <a:rPr lang="en-GB" sz="2400" b="1" dirty="0" smtClean="0">
                <a:solidFill>
                  <a:srgbClr val="FF0000"/>
                </a:solidFill>
              </a:rPr>
              <a:t>i</a:t>
            </a:r>
            <a:r>
              <a:rPr lang="en-GB" sz="2400" b="1" i="0" dirty="0" smtClean="0">
                <a:solidFill>
                  <a:srgbClr val="FF0000"/>
                </a:solidFill>
              </a:rPr>
              <a:t>f necessary</a:t>
            </a:r>
          </a:p>
          <a:p>
            <a:pPr>
              <a:lnSpc>
                <a:spcPct val="300000"/>
              </a:lnSpc>
              <a:defRPr/>
            </a:pPr>
            <a:r>
              <a:rPr lang="en-GB" sz="2400" b="1" i="0" dirty="0" smtClean="0"/>
              <a:t>Risk Of Adverse Reactions </a:t>
            </a:r>
          </a:p>
          <a:p>
            <a:pPr>
              <a:lnSpc>
                <a:spcPct val="300000"/>
              </a:lnSpc>
              <a:defRPr/>
            </a:pPr>
            <a:r>
              <a:rPr lang="en-GB" sz="2400" b="1" i="0" dirty="0" smtClean="0"/>
              <a:t>Use Screened Blood</a:t>
            </a:r>
          </a:p>
          <a:p>
            <a:pPr>
              <a:lnSpc>
                <a:spcPct val="300000"/>
              </a:lnSpc>
              <a:defRPr/>
            </a:pPr>
            <a:r>
              <a:rPr lang="en-GB" sz="2400" b="1" i="0" dirty="0" smtClean="0"/>
              <a:t>Avoid Blood Transfusions as much as possible</a:t>
            </a:r>
            <a:r>
              <a:rPr lang="en-GB" sz="24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PRBC transfusion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6868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Indications 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Acute loss of &gt;25% blood volume</a:t>
            </a:r>
          </a:p>
          <a:p>
            <a:pPr lvl="1">
              <a:lnSpc>
                <a:spcPct val="150000"/>
              </a:lnSpc>
            </a:pPr>
            <a:r>
              <a:rPr lang="en-IN" dirty="0" err="1" smtClean="0"/>
              <a:t>Hb</a:t>
            </a:r>
            <a:r>
              <a:rPr lang="en-IN" dirty="0" smtClean="0"/>
              <a:t>&lt;8gm/dl in </a:t>
            </a:r>
            <a:r>
              <a:rPr lang="en-IN" dirty="0" err="1" smtClean="0"/>
              <a:t>perioperative</a:t>
            </a:r>
            <a:r>
              <a:rPr lang="en-IN" dirty="0" smtClean="0"/>
              <a:t> period</a:t>
            </a:r>
          </a:p>
          <a:p>
            <a:pPr lvl="1">
              <a:lnSpc>
                <a:spcPct val="150000"/>
              </a:lnSpc>
            </a:pPr>
            <a:r>
              <a:rPr lang="en-IN" dirty="0" err="1" smtClean="0"/>
              <a:t>Hb</a:t>
            </a:r>
            <a:r>
              <a:rPr lang="en-IN" dirty="0" smtClean="0"/>
              <a:t>&lt;8gm/dl and symptomatic</a:t>
            </a:r>
          </a:p>
          <a:p>
            <a:pPr lvl="1">
              <a:lnSpc>
                <a:spcPct val="150000"/>
              </a:lnSpc>
            </a:pPr>
            <a:r>
              <a:rPr lang="en-IN" dirty="0" err="1" smtClean="0"/>
              <a:t>Aplastic</a:t>
            </a:r>
            <a:r>
              <a:rPr lang="en-IN" dirty="0" smtClean="0"/>
              <a:t> </a:t>
            </a:r>
            <a:r>
              <a:rPr lang="en-IN" dirty="0" err="1" smtClean="0"/>
              <a:t>vs</a:t>
            </a:r>
            <a:r>
              <a:rPr lang="en-IN" dirty="0" smtClean="0"/>
              <a:t> </a:t>
            </a:r>
            <a:r>
              <a:rPr lang="en-IN" dirty="0" err="1" smtClean="0"/>
              <a:t>Hemolytic</a:t>
            </a:r>
            <a:r>
              <a:rPr lang="en-IN" dirty="0" smtClean="0"/>
              <a:t> anemia</a:t>
            </a:r>
          </a:p>
        </p:txBody>
      </p:sp>
      <p:pic>
        <p:nvPicPr>
          <p:cNvPr id="20484" name="Picture 4" descr="https://www.pathology.wisc.edu/sites/default/files/field_collection/field_basic_sub_section/rbc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70416"/>
            <a:ext cx="2743200" cy="421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Packed RBC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Anticoagulant – CPDA / CPD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Volume – 150-200ml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Shelf life – 21-42 days (</a:t>
            </a:r>
            <a:r>
              <a:rPr lang="en-IN" sz="2400" dirty="0" smtClean="0"/>
              <a:t>depending on the anticoagulant</a:t>
            </a:r>
            <a:r>
              <a:rPr lang="en-IN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HCT – 60-80%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Storage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PRBC transfusion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upload.wikimedia.org/wikipedia/commons/4/40/Blausen_0086_Blood_Ba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5074" t="3230" r="31090" b="9556"/>
          <a:stretch>
            <a:fillRect/>
          </a:stretch>
        </p:blipFill>
        <p:spPr bwMode="auto">
          <a:xfrm>
            <a:off x="5638800" y="1143000"/>
            <a:ext cx="3420534" cy="5541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Administration of PRBC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Cross matching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Patient identification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Catheter size</a:t>
            </a:r>
          </a:p>
          <a:p>
            <a:pPr lvl="1">
              <a:lnSpc>
                <a:spcPct val="150000"/>
              </a:lnSpc>
            </a:pPr>
            <a:r>
              <a:rPr lang="en-IN" u="sng" dirty="0" smtClean="0"/>
              <a:t>&gt;</a:t>
            </a:r>
            <a:r>
              <a:rPr lang="en-IN" dirty="0" smtClean="0"/>
              <a:t>22G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Separate line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Use Filter</a:t>
            </a:r>
          </a:p>
        </p:txBody>
      </p:sp>
      <p:pic>
        <p:nvPicPr>
          <p:cNvPr id="1026" name="Picture 2" descr="http://www.trus-care.com/images/b0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267200"/>
            <a:ext cx="3028950" cy="2276040"/>
          </a:xfrm>
          <a:prstGeom prst="rect">
            <a:avLst/>
          </a:prstGeom>
          <a:noFill/>
        </p:spPr>
      </p:pic>
      <p:pic>
        <p:nvPicPr>
          <p:cNvPr id="1028" name="Picture 4" descr="https://orthocath.files.wordpress.com/2010/08/blood_transfus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37160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N" sz="4000" b="1" dirty="0" smtClean="0">
                <a:solidFill>
                  <a:srgbClr val="FF0000"/>
                </a:solidFill>
              </a:rPr>
              <a:t>Administration of PRBC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Method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Universal precautions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Volume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Depends on indication</a:t>
            </a:r>
          </a:p>
          <a:p>
            <a:pPr lvl="1">
              <a:lnSpc>
                <a:spcPct val="150000"/>
              </a:lnSpc>
            </a:pPr>
            <a:r>
              <a:rPr lang="en-IN" dirty="0" smtClean="0"/>
              <a:t>10-15ml/kg </a:t>
            </a:r>
            <a:r>
              <a:rPr lang="en-IN" sz="2000" dirty="0" smtClean="0">
                <a:sym typeface="Wingdings"/>
              </a:rPr>
              <a:t> </a:t>
            </a:r>
            <a:r>
              <a:rPr lang="en-IN" dirty="0" err="1" smtClean="0"/>
              <a:t>Hb</a:t>
            </a:r>
            <a:r>
              <a:rPr lang="en-IN" dirty="0" smtClean="0"/>
              <a:t> by 2-3gm/dl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Infusion time – 4hr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Monitor</a:t>
            </a:r>
            <a:endParaRPr lang="en-IN" dirty="0"/>
          </a:p>
        </p:txBody>
      </p:sp>
      <p:pic>
        <p:nvPicPr>
          <p:cNvPr id="23556" name="Picture 4" descr="http://www.usada.org/wp-content/uploads/blood_transfus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33400"/>
            <a:ext cx="3870475" cy="2438400"/>
          </a:xfrm>
          <a:prstGeom prst="rect">
            <a:avLst/>
          </a:prstGeom>
          <a:noFill/>
        </p:spPr>
      </p:pic>
      <p:pic>
        <p:nvPicPr>
          <p:cNvPr id="34820" name="Picture 4" descr="http://transfusionnews.com/wp-content/uploads/2014/06/Tx_news_June_6_201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429000"/>
            <a:ext cx="355599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http://www.oneblood.org/resources/page-images/platelet-don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81770"/>
            <a:ext cx="6324600" cy="18232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1143000"/>
          </a:xfrm>
        </p:spPr>
        <p:txBody>
          <a:bodyPr/>
          <a:lstStyle/>
          <a:p>
            <a:r>
              <a:rPr lang="en-IN" b="1" dirty="0" smtClean="0"/>
              <a:t>Platelet Transfusion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4038600" cy="3840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000" b="1" dirty="0" smtClean="0"/>
              <a:t>Types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/>
              <a:t>Isolation from a unit of donated blood (RDP) </a:t>
            </a:r>
            <a:r>
              <a:rPr lang="en-IN" sz="2000" dirty="0" smtClean="0"/>
              <a:t>(50-60ml)</a:t>
            </a:r>
          </a:p>
          <a:p>
            <a:pPr>
              <a:lnSpc>
                <a:spcPct val="150000"/>
              </a:lnSpc>
            </a:pPr>
            <a:endParaRPr lang="en-IN" sz="2000" b="1" dirty="0" smtClean="0"/>
          </a:p>
          <a:p>
            <a:pPr>
              <a:lnSpc>
                <a:spcPct val="150000"/>
              </a:lnSpc>
            </a:pPr>
            <a:r>
              <a:rPr lang="en-IN" sz="2000" b="1" dirty="0" err="1" smtClean="0"/>
              <a:t>Apheresis</a:t>
            </a:r>
            <a:r>
              <a:rPr lang="en-IN" sz="2000" b="1" dirty="0" smtClean="0"/>
              <a:t> from a donor (SDP) </a:t>
            </a:r>
            <a:r>
              <a:rPr lang="en-IN" sz="2000" dirty="0" smtClean="0"/>
              <a:t>(150-300ml)</a:t>
            </a:r>
            <a:endParaRPr lang="en-IN" sz="2000" b="1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1 SDP </a:t>
            </a:r>
            <a:r>
              <a:rPr lang="en-IN" sz="2000" u="sng" dirty="0" smtClean="0"/>
              <a:t>~</a:t>
            </a:r>
            <a:r>
              <a:rPr lang="en-IN" sz="2000" dirty="0" smtClean="0"/>
              <a:t> 4-6 RDP</a:t>
            </a:r>
          </a:p>
          <a:p>
            <a:pPr lvl="1">
              <a:lnSpc>
                <a:spcPct val="150000"/>
              </a:lnSpc>
            </a:pPr>
            <a:endParaRPr lang="en-IN" sz="2400" b="1" dirty="0" smtClean="0"/>
          </a:p>
        </p:txBody>
      </p:sp>
      <p:pic>
        <p:nvPicPr>
          <p:cNvPr id="10" name="Picture 8" descr="http://www.cbcc.us/public/content/blog/platelets_fu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340691"/>
            <a:ext cx="2438400" cy="322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1861</Words>
  <Application>Microsoft Office PowerPoint</Application>
  <PresentationFormat>On-screen Show (4:3)</PresentationFormat>
  <Paragraphs>229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Blood Component Therapy</vt:lpstr>
      <vt:lpstr>Historical  Time Line</vt:lpstr>
      <vt:lpstr>Blood Components</vt:lpstr>
      <vt:lpstr>APROPRIATE USE OF BLOOD COMPONENTS</vt:lpstr>
      <vt:lpstr>PRBC transfusion</vt:lpstr>
      <vt:lpstr>PRBC transfusion</vt:lpstr>
      <vt:lpstr>Administration of PRBC</vt:lpstr>
      <vt:lpstr>Administration of PRBC</vt:lpstr>
      <vt:lpstr>Platelet Transfusion</vt:lpstr>
      <vt:lpstr>Platelet Transfusion</vt:lpstr>
      <vt:lpstr>Platelet Transfusion</vt:lpstr>
      <vt:lpstr>FRESH FROZEN PLASMA</vt:lpstr>
      <vt:lpstr>FRESH FROZEN PLASMA</vt:lpstr>
      <vt:lpstr>FFP- INDICATIONS</vt:lpstr>
      <vt:lpstr>CRYOPRECIPITATE</vt:lpstr>
      <vt:lpstr>INDICATIONS</vt:lpstr>
      <vt:lpstr>Complications of Blood Transfusion </vt:lpstr>
      <vt:lpstr>Types </vt:lpstr>
      <vt:lpstr>Types </vt:lpstr>
      <vt:lpstr>Transfusion reactions</vt:lpstr>
      <vt:lpstr>Transfusion reactions</vt:lpstr>
      <vt:lpstr>Transfusion reactions</vt:lpstr>
      <vt:lpstr>TRALI</vt:lpstr>
      <vt:lpstr>Transfusion reactions</vt:lpstr>
      <vt:lpstr>TA- GVHD</vt:lpstr>
      <vt:lpstr>Slide 26</vt:lpstr>
      <vt:lpstr>Leukodepletion</vt:lpstr>
      <vt:lpstr>If possible always avoid a transfusion……</vt:lpstr>
      <vt:lpstr>If transfusion is must…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Component Therapy</dc:title>
  <dc:creator>Parul Verma</dc:creator>
  <cp:lastModifiedBy>Nishant Verma</cp:lastModifiedBy>
  <cp:revision>40</cp:revision>
  <dcterms:created xsi:type="dcterms:W3CDTF">2006-08-16T00:00:00Z</dcterms:created>
  <dcterms:modified xsi:type="dcterms:W3CDTF">2015-08-22T17:56:21Z</dcterms:modified>
</cp:coreProperties>
</file>