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0" r:id="rId3"/>
    <p:sldMasterId id="2147483704" r:id="rId4"/>
    <p:sldMasterId id="2147483719" r:id="rId5"/>
  </p:sldMasterIdLst>
  <p:notesMasterIdLst>
    <p:notesMasterId r:id="rId75"/>
  </p:notesMasterIdLst>
  <p:sldIdLst>
    <p:sldId id="331" r:id="rId6"/>
    <p:sldId id="281" r:id="rId7"/>
    <p:sldId id="263" r:id="rId8"/>
    <p:sldId id="265" r:id="rId9"/>
    <p:sldId id="266" r:id="rId10"/>
    <p:sldId id="267" r:id="rId11"/>
    <p:sldId id="270" r:id="rId12"/>
    <p:sldId id="260" r:id="rId13"/>
    <p:sldId id="271" r:id="rId14"/>
    <p:sldId id="269" r:id="rId15"/>
    <p:sldId id="283" r:id="rId16"/>
    <p:sldId id="284" r:id="rId17"/>
    <p:sldId id="286" r:id="rId18"/>
    <p:sldId id="287" r:id="rId19"/>
    <p:sldId id="288" r:id="rId20"/>
    <p:sldId id="291" r:id="rId21"/>
    <p:sldId id="294" r:id="rId22"/>
    <p:sldId id="292" r:id="rId23"/>
    <p:sldId id="293" r:id="rId24"/>
    <p:sldId id="295" r:id="rId25"/>
    <p:sldId id="285" r:id="rId26"/>
    <p:sldId id="274" r:id="rId27"/>
    <p:sldId id="262" r:id="rId28"/>
    <p:sldId id="277" r:id="rId29"/>
    <p:sldId id="279" r:id="rId30"/>
    <p:sldId id="280" r:id="rId31"/>
    <p:sldId id="257" r:id="rId32"/>
    <p:sldId id="282" r:id="rId33"/>
    <p:sldId id="301" r:id="rId34"/>
    <p:sldId id="302" r:id="rId35"/>
    <p:sldId id="303" r:id="rId36"/>
    <p:sldId id="304" r:id="rId37"/>
    <p:sldId id="305" r:id="rId38"/>
    <p:sldId id="306" r:id="rId39"/>
    <p:sldId id="307" r:id="rId40"/>
    <p:sldId id="309" r:id="rId41"/>
    <p:sldId id="310" r:id="rId42"/>
    <p:sldId id="334" r:id="rId43"/>
    <p:sldId id="311" r:id="rId44"/>
    <p:sldId id="312" r:id="rId45"/>
    <p:sldId id="313" r:id="rId46"/>
    <p:sldId id="314" r:id="rId47"/>
    <p:sldId id="315" r:id="rId48"/>
    <p:sldId id="316" r:id="rId49"/>
    <p:sldId id="317" r:id="rId50"/>
    <p:sldId id="318" r:id="rId51"/>
    <p:sldId id="319" r:id="rId52"/>
    <p:sldId id="332" r:id="rId53"/>
    <p:sldId id="321" r:id="rId54"/>
    <p:sldId id="322" r:id="rId55"/>
    <p:sldId id="323" r:id="rId56"/>
    <p:sldId id="335" r:id="rId57"/>
    <p:sldId id="336" r:id="rId58"/>
    <p:sldId id="342" r:id="rId59"/>
    <p:sldId id="343" r:id="rId60"/>
    <p:sldId id="337" r:id="rId61"/>
    <p:sldId id="338" r:id="rId62"/>
    <p:sldId id="339" r:id="rId63"/>
    <p:sldId id="340" r:id="rId64"/>
    <p:sldId id="341" r:id="rId65"/>
    <p:sldId id="349" r:id="rId66"/>
    <p:sldId id="350" r:id="rId67"/>
    <p:sldId id="344" r:id="rId68"/>
    <p:sldId id="345" r:id="rId69"/>
    <p:sldId id="346" r:id="rId70"/>
    <p:sldId id="351" r:id="rId71"/>
    <p:sldId id="347" r:id="rId72"/>
    <p:sldId id="348" r:id="rId73"/>
    <p:sldId id="356"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FFCC66"/>
    <a:srgbClr val="92D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3043" autoAdjust="0"/>
  </p:normalViewPr>
  <p:slideViewPr>
    <p:cSldViewPr>
      <p:cViewPr>
        <p:scale>
          <a:sx n="80" d="100"/>
          <a:sy n="80" d="100"/>
        </p:scale>
        <p:origin x="-1668" y="-192"/>
      </p:cViewPr>
      <p:guideLst>
        <p:guide orient="horz" pos="2160"/>
        <p:guide pos="2880"/>
      </p:guideLst>
    </p:cSldViewPr>
  </p:slideViewPr>
  <p:notesTextViewPr>
    <p:cViewPr>
      <p:scale>
        <a:sx n="100" d="100"/>
        <a:sy n="100" d="100"/>
      </p:scale>
      <p:origin x="0" y="0"/>
    </p:cViewPr>
  </p:notesTextViewPr>
  <p:sorterViewPr>
    <p:cViewPr>
      <p:scale>
        <a:sx n="39" d="100"/>
        <a:sy n="39"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9EE452-A243-4249-8939-5B92ABE14E59}" type="datetimeFigureOut">
              <a:rPr lang="en-US" smtClean="0"/>
              <a:pPr/>
              <a:t>8/22/2015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755047-F526-46F4-9657-6429232BF0FF}" type="slidenum">
              <a:rPr lang="en-IN" smtClean="0"/>
              <a:pPr/>
              <a:t>‹#›</a:t>
            </a:fld>
            <a:endParaRPr lang="en-IN"/>
          </a:p>
        </p:txBody>
      </p:sp>
    </p:spTree>
    <p:extLst>
      <p:ext uri="{BB962C8B-B14F-4D97-AF65-F5344CB8AC3E}">
        <p14:creationId xmlns:p14="http://schemas.microsoft.com/office/powerpoint/2010/main" xmlns="" val="3417290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err="1" smtClean="0"/>
              <a:t>vWF</a:t>
            </a:r>
            <a:r>
              <a:rPr lang="en-IN" dirty="0" smtClean="0"/>
              <a:t> circulates</a:t>
            </a:r>
            <a:r>
              <a:rPr lang="en-IN" baseline="0" dirty="0" smtClean="0"/>
              <a:t> in plasma, is stored in </a:t>
            </a:r>
            <a:r>
              <a:rPr lang="en-IN" baseline="0" dirty="0" err="1" smtClean="0"/>
              <a:t>Weibel</a:t>
            </a:r>
            <a:r>
              <a:rPr lang="en-IN" baseline="0" dirty="0" smtClean="0"/>
              <a:t>-Palade bodies in endothelial cells and is also present in the alpha granules of the platelets. Plasma </a:t>
            </a:r>
            <a:r>
              <a:rPr lang="en-IN" baseline="0" dirty="0" err="1" smtClean="0"/>
              <a:t>vWF</a:t>
            </a:r>
            <a:r>
              <a:rPr lang="en-IN" baseline="0" dirty="0" smtClean="0"/>
              <a:t> transports and stabilizes factor VIII and protects it from inactivation by activated protein C. </a:t>
            </a:r>
            <a:endParaRPr lang="en-IN" dirty="0"/>
          </a:p>
        </p:txBody>
      </p:sp>
      <p:sp>
        <p:nvSpPr>
          <p:cNvPr id="4" name="Slide Number Placeholder 3"/>
          <p:cNvSpPr>
            <a:spLocks noGrp="1"/>
          </p:cNvSpPr>
          <p:nvPr>
            <p:ph type="sldNum" sz="quarter" idx="10"/>
          </p:nvPr>
        </p:nvSpPr>
        <p:spPr/>
        <p:txBody>
          <a:bodyPr/>
          <a:lstStyle/>
          <a:p>
            <a:fld id="{56755047-F526-46F4-9657-6429232BF0FF}" type="slidenum">
              <a:rPr lang="en-IN" smtClean="0"/>
              <a:pPr/>
              <a:t>4</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SG" dirty="0" smtClean="0"/>
              <a:t>After </a:t>
            </a:r>
            <a:r>
              <a:rPr lang="en-SG" dirty="0" err="1" smtClean="0"/>
              <a:t>s.c</a:t>
            </a:r>
            <a:r>
              <a:rPr lang="en-SG" dirty="0" smtClean="0"/>
              <a:t>., </a:t>
            </a:r>
            <a:r>
              <a:rPr lang="en-SG" dirty="0" err="1" smtClean="0"/>
              <a:t>i.d</a:t>
            </a:r>
            <a:r>
              <a:rPr lang="en-SG" dirty="0" smtClean="0"/>
              <a:t>., and small </a:t>
            </a:r>
            <a:r>
              <a:rPr lang="en-SG" dirty="0" err="1" smtClean="0"/>
              <a:t>i.m</a:t>
            </a:r>
            <a:r>
              <a:rPr lang="en-SG" dirty="0" smtClean="0"/>
              <a:t>. injections apply firm finger pressure for at least 5 min. </a:t>
            </a:r>
            <a:r>
              <a:rPr lang="en-SG" dirty="0" smtClean="0">
                <a:latin typeface="Comic Sans MS" pitchFamily="66" charset="0"/>
              </a:rPr>
              <a:t>Large  </a:t>
            </a:r>
            <a:r>
              <a:rPr lang="en-SG" dirty="0" err="1" smtClean="0">
                <a:latin typeface="Comic Sans MS" pitchFamily="66" charset="0"/>
              </a:rPr>
              <a:t>i.m</a:t>
            </a:r>
            <a:r>
              <a:rPr lang="en-SG" dirty="0" smtClean="0">
                <a:latin typeface="Comic Sans MS" pitchFamily="66" charset="0"/>
              </a:rPr>
              <a:t>. injections should be avoided.</a:t>
            </a:r>
            <a:endParaRPr lang="en-IN" dirty="0"/>
          </a:p>
        </p:txBody>
      </p:sp>
      <p:sp>
        <p:nvSpPr>
          <p:cNvPr id="4" name="Slide Number Placeholder 3"/>
          <p:cNvSpPr>
            <a:spLocks noGrp="1"/>
          </p:cNvSpPr>
          <p:nvPr>
            <p:ph type="sldNum" sz="quarter" idx="10"/>
          </p:nvPr>
        </p:nvSpPr>
        <p:spPr/>
        <p:txBody>
          <a:bodyPr/>
          <a:lstStyle/>
          <a:p>
            <a:fld id="{56755047-F526-46F4-9657-6429232BF0FF}" type="slidenum">
              <a:rPr lang="en-IN" smtClean="0"/>
              <a:pPr/>
              <a:t>35</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150000"/>
              </a:lnSpc>
            </a:pPr>
            <a:r>
              <a:rPr lang="en-SG" sz="2000" dirty="0" smtClean="0"/>
              <a:t>Mixing studies: With control plasma- confirms factor deficiency and not circulating inhibitors as cause of APTT prolongation.</a:t>
            </a:r>
          </a:p>
          <a:p>
            <a:pPr lvl="1">
              <a:lnSpc>
                <a:spcPct val="150000"/>
              </a:lnSpc>
            </a:pPr>
            <a:r>
              <a:rPr lang="en-SG" sz="2000" dirty="0" smtClean="0"/>
              <a:t>With FVIII deficient plasma (from known patients) - suggests FIX deficiency.</a:t>
            </a:r>
          </a:p>
          <a:p>
            <a:pPr lvl="1">
              <a:lnSpc>
                <a:spcPct val="150000"/>
              </a:lnSpc>
            </a:pPr>
            <a:r>
              <a:rPr lang="en-SG" sz="2000" dirty="0" smtClean="0"/>
              <a:t>With FIX deficient plasma (from known patients) - suggests FVIII deficiency</a:t>
            </a:r>
          </a:p>
          <a:p>
            <a:endParaRPr lang="en-IN" dirty="0"/>
          </a:p>
        </p:txBody>
      </p:sp>
      <p:sp>
        <p:nvSpPr>
          <p:cNvPr id="4" name="Slide Number Placeholder 3"/>
          <p:cNvSpPr>
            <a:spLocks noGrp="1"/>
          </p:cNvSpPr>
          <p:nvPr>
            <p:ph type="sldNum" sz="quarter" idx="10"/>
          </p:nvPr>
        </p:nvSpPr>
        <p:spPr/>
        <p:txBody>
          <a:bodyPr/>
          <a:lstStyle/>
          <a:p>
            <a:fld id="{56755047-F526-46F4-9657-6429232BF0FF}" type="slidenum">
              <a:rPr lang="en-IN" smtClean="0"/>
              <a:pPr/>
              <a:t>36</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SG" sz="1200" i="1" dirty="0" smtClean="0"/>
              <a:t>A woman is a definite carrier if </a:t>
            </a:r>
            <a:r>
              <a:rPr lang="en-SG" sz="1200" dirty="0" smtClean="0"/>
              <a:t>(</a:t>
            </a:r>
            <a:r>
              <a:rPr lang="en-SG" sz="1200" dirty="0" err="1" smtClean="0"/>
              <a:t>i</a:t>
            </a:r>
            <a:r>
              <a:rPr lang="en-SG" sz="1200" dirty="0" smtClean="0"/>
              <a:t>)her father has hemophilia, (ii)she has one son with hemophilia and a 1st degree male relative with hemophilia, (iii)she has two sons with hemophilia.</a:t>
            </a:r>
          </a:p>
          <a:p>
            <a:pPr>
              <a:buFontTx/>
              <a:buChar char="-"/>
            </a:pPr>
            <a:endParaRPr lang="en-SG" sz="1200" dirty="0" smtClean="0"/>
          </a:p>
          <a:p>
            <a:pPr algn="just">
              <a:buFont typeface="Symbol" pitchFamily="18" charset="2"/>
              <a:buNone/>
            </a:pPr>
            <a:r>
              <a:rPr lang="en-SG" sz="1200" i="1" dirty="0" smtClean="0"/>
              <a:t>- A possible carrier if</a:t>
            </a:r>
            <a:r>
              <a:rPr lang="en-SG" sz="1200" dirty="0" smtClean="0"/>
              <a:t> (</a:t>
            </a:r>
            <a:r>
              <a:rPr lang="en-SG" sz="1200" dirty="0" err="1" smtClean="0"/>
              <a:t>i</a:t>
            </a:r>
            <a:r>
              <a:rPr lang="en-SG" sz="1200" dirty="0" smtClean="0"/>
              <a:t>)she has one or more maternal relatives with hemophilia, (ii)she has one son with hemophilia &amp; no other affected relative.</a:t>
            </a:r>
            <a:endParaRPr lang="en-IN" dirty="0"/>
          </a:p>
        </p:txBody>
      </p:sp>
      <p:sp>
        <p:nvSpPr>
          <p:cNvPr id="4" name="Slide Number Placeholder 3"/>
          <p:cNvSpPr>
            <a:spLocks noGrp="1"/>
          </p:cNvSpPr>
          <p:nvPr>
            <p:ph type="sldNum" sz="quarter" idx="10"/>
          </p:nvPr>
        </p:nvSpPr>
        <p:spPr/>
        <p:txBody>
          <a:bodyPr/>
          <a:lstStyle/>
          <a:p>
            <a:fld id="{56755047-F526-46F4-9657-6429232BF0FF}" type="slidenum">
              <a:rPr lang="en-IN" smtClean="0"/>
              <a:pPr/>
              <a:t>37</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6755047-F526-46F4-9657-6429232BF0FF}" type="slidenum">
              <a:rPr lang="en-IN" smtClean="0"/>
              <a:pPr/>
              <a:t>49</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Platelet count is normal in GT but may be reduced in</a:t>
            </a:r>
            <a:r>
              <a:rPr lang="en-IN" baseline="0" dirty="0" smtClean="0"/>
              <a:t> BSS.</a:t>
            </a:r>
          </a:p>
          <a:p>
            <a:r>
              <a:rPr lang="en-IN" dirty="0" smtClean="0"/>
              <a:t>Acquired qualitative defect: NSAIDs, </a:t>
            </a:r>
            <a:r>
              <a:rPr lang="en-IN" dirty="0" err="1" smtClean="0"/>
              <a:t>Uremia</a:t>
            </a:r>
            <a:r>
              <a:rPr lang="en-IN"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Failure to agglutinate by </a:t>
            </a:r>
            <a:r>
              <a:rPr lang="en-IN" dirty="0" err="1" smtClean="0"/>
              <a:t>Ristocetin</a:t>
            </a:r>
            <a:r>
              <a:rPr lang="en-IN" baseline="0"/>
              <a:t> </a:t>
            </a:r>
            <a:r>
              <a:rPr lang="en-IN" baseline="0" smtClean="0"/>
              <a:t>seen in BSS</a:t>
            </a:r>
            <a:endParaRPr lang="en-IN" smtClean="0"/>
          </a:p>
        </p:txBody>
      </p:sp>
      <p:sp>
        <p:nvSpPr>
          <p:cNvPr id="4" name="Slide Number Placeholder 3"/>
          <p:cNvSpPr>
            <a:spLocks noGrp="1"/>
          </p:cNvSpPr>
          <p:nvPr>
            <p:ph type="sldNum" sz="quarter" idx="10"/>
          </p:nvPr>
        </p:nvSpPr>
        <p:spPr/>
        <p:txBody>
          <a:bodyPr/>
          <a:lstStyle/>
          <a:p>
            <a:fld id="{56755047-F526-46F4-9657-6429232BF0FF}" type="slidenum">
              <a:rPr lang="en-IN" smtClean="0"/>
              <a:pPr/>
              <a:t>54</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Spurious thrombocytopenia: If</a:t>
            </a:r>
            <a:r>
              <a:rPr lang="en-IN" baseline="0" dirty="0" smtClean="0"/>
              <a:t> history and examination are normal, a low </a:t>
            </a:r>
            <a:r>
              <a:rPr lang="en-IN" baseline="0" dirty="0" err="1" smtClean="0"/>
              <a:t>plt</a:t>
            </a:r>
            <a:r>
              <a:rPr lang="en-IN" baseline="0" dirty="0" smtClean="0"/>
              <a:t> count may just be a lab </a:t>
            </a:r>
            <a:r>
              <a:rPr lang="en-IN" baseline="0" dirty="0" err="1" smtClean="0"/>
              <a:t>artifact</a:t>
            </a:r>
            <a:r>
              <a:rPr lang="en-IN" baseline="0" dirty="0" smtClean="0"/>
              <a:t>. Causes include: platelet activation  during blood collection, in vitro agglutination by EDTA dependent antibodies etc. On smear examination in such cases, large clumps of agglutinated platelets may be found at the periphery of blood film, or platelets may be adherent to leucocytes and form platelet “satellites”</a:t>
            </a:r>
            <a:endParaRPr lang="en-IN" dirty="0"/>
          </a:p>
        </p:txBody>
      </p:sp>
      <p:sp>
        <p:nvSpPr>
          <p:cNvPr id="4" name="Slide Number Placeholder 3"/>
          <p:cNvSpPr>
            <a:spLocks noGrp="1"/>
          </p:cNvSpPr>
          <p:nvPr>
            <p:ph type="sldNum" sz="quarter" idx="10"/>
          </p:nvPr>
        </p:nvSpPr>
        <p:spPr/>
        <p:txBody>
          <a:bodyPr/>
          <a:lstStyle/>
          <a:p>
            <a:fld id="{56755047-F526-46F4-9657-6429232BF0FF}" type="slidenum">
              <a:rPr lang="en-IN" smtClean="0"/>
              <a:pPr/>
              <a:t>55</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Why not Hemophilia? </a:t>
            </a:r>
            <a:r>
              <a:rPr lang="en-IN" dirty="0" err="1" smtClean="0"/>
              <a:t>Aplastic</a:t>
            </a:r>
            <a:r>
              <a:rPr lang="en-IN" dirty="0" smtClean="0"/>
              <a:t> anemia?</a:t>
            </a:r>
            <a:r>
              <a:rPr lang="en-IN" baseline="0" dirty="0" smtClean="0"/>
              <a:t> Leukemia?</a:t>
            </a:r>
          </a:p>
          <a:p>
            <a:r>
              <a:rPr lang="en-IN" baseline="0" dirty="0" smtClean="0"/>
              <a:t>Peak age of ITP: 2-6yr; Splenomegaly present in 10% children with ITP; Anemia in proportion to the blood loss.</a:t>
            </a:r>
            <a:endParaRPr lang="en-IN" dirty="0"/>
          </a:p>
        </p:txBody>
      </p:sp>
      <p:sp>
        <p:nvSpPr>
          <p:cNvPr id="4" name="Slide Number Placeholder 3"/>
          <p:cNvSpPr>
            <a:spLocks noGrp="1"/>
          </p:cNvSpPr>
          <p:nvPr>
            <p:ph type="sldNum" sz="quarter" idx="10"/>
          </p:nvPr>
        </p:nvSpPr>
        <p:spPr/>
        <p:txBody>
          <a:bodyPr/>
          <a:lstStyle/>
          <a:p>
            <a:fld id="{56755047-F526-46F4-9657-6429232BF0FF}" type="slidenum">
              <a:rPr lang="en-IN" smtClean="0"/>
              <a:pPr/>
              <a:t>56</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Factors that trigger platelet autoantibody formation in ITP</a:t>
            </a:r>
            <a:r>
              <a:rPr lang="en-IN" baseline="0" dirty="0" smtClean="0"/>
              <a:t> is not well understood.</a:t>
            </a:r>
            <a:endParaRPr lang="en-IN" dirty="0"/>
          </a:p>
        </p:txBody>
      </p:sp>
      <p:sp>
        <p:nvSpPr>
          <p:cNvPr id="4" name="Slide Number Placeholder 3"/>
          <p:cNvSpPr>
            <a:spLocks noGrp="1"/>
          </p:cNvSpPr>
          <p:nvPr>
            <p:ph type="sldNum" sz="quarter" idx="10"/>
          </p:nvPr>
        </p:nvSpPr>
        <p:spPr/>
        <p:txBody>
          <a:bodyPr/>
          <a:lstStyle/>
          <a:p>
            <a:fld id="{56755047-F526-46F4-9657-6429232BF0FF}" type="slidenum">
              <a:rPr lang="en-IN" smtClean="0"/>
              <a:pPr/>
              <a:t>57</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BM reveals normal or increased </a:t>
            </a:r>
            <a:r>
              <a:rPr lang="en-IN" dirty="0" err="1" smtClean="0"/>
              <a:t>megakaryocytes</a:t>
            </a:r>
            <a:r>
              <a:rPr lang="en-IN" dirty="0" smtClean="0"/>
              <a:t> in bone marrow.</a:t>
            </a:r>
          </a:p>
          <a:p>
            <a:r>
              <a:rPr lang="en-IN" sz="1200" kern="1200" baseline="0" dirty="0" smtClean="0">
                <a:solidFill>
                  <a:schemeClr val="tx1"/>
                </a:solidFill>
                <a:latin typeface="+mn-lt"/>
                <a:ea typeface="+mn-ea"/>
                <a:cs typeface="+mn-cs"/>
              </a:rPr>
              <a:t>Bone marrow examination is unnecessary in patients with the typical features of ITP outlined above, irrespective of the age of the patient.</a:t>
            </a:r>
          </a:p>
          <a:p>
            <a:r>
              <a:rPr lang="en-IN" sz="1200" kern="1200" baseline="0" dirty="0" smtClean="0">
                <a:solidFill>
                  <a:schemeClr val="tx1"/>
                </a:solidFill>
                <a:latin typeface="+mn-lt"/>
                <a:ea typeface="+mn-ea"/>
                <a:cs typeface="+mn-cs"/>
              </a:rPr>
              <a:t>The presence of abnormalities in the history, physical examination, or the complete blood count and peripheral blood smear should be further investigated, e.g. with a bone marrow</a:t>
            </a:r>
          </a:p>
          <a:p>
            <a:r>
              <a:rPr lang="en-IN" sz="1200" kern="1200" baseline="0" dirty="0" smtClean="0">
                <a:solidFill>
                  <a:schemeClr val="tx1"/>
                </a:solidFill>
                <a:latin typeface="+mn-lt"/>
                <a:ea typeface="+mn-ea"/>
                <a:cs typeface="+mn-cs"/>
              </a:rPr>
              <a:t>examination or other appropriate investigations, before the diagnosis of ITP is made.</a:t>
            </a:r>
            <a:endParaRPr lang="en-IN" dirty="0"/>
          </a:p>
        </p:txBody>
      </p:sp>
      <p:sp>
        <p:nvSpPr>
          <p:cNvPr id="4" name="Slide Number Placeholder 3"/>
          <p:cNvSpPr>
            <a:spLocks noGrp="1"/>
          </p:cNvSpPr>
          <p:nvPr>
            <p:ph type="sldNum" sz="quarter" idx="10"/>
          </p:nvPr>
        </p:nvSpPr>
        <p:spPr/>
        <p:txBody>
          <a:bodyPr/>
          <a:lstStyle/>
          <a:p>
            <a:fld id="{56755047-F526-46F4-9657-6429232BF0FF}" type="slidenum">
              <a:rPr lang="en-IN" smtClean="0"/>
              <a:pPr/>
              <a:t>59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In adults, all cases with </a:t>
            </a:r>
            <a:r>
              <a:rPr lang="en-IN" dirty="0" err="1" smtClean="0"/>
              <a:t>plt</a:t>
            </a:r>
            <a:r>
              <a:rPr lang="en-IN" dirty="0" smtClean="0"/>
              <a:t> count &lt;30000 are treated with pharmacological </a:t>
            </a:r>
            <a:r>
              <a:rPr lang="en-IN" dirty="0" err="1" smtClean="0"/>
              <a:t>Tt</a:t>
            </a:r>
            <a:r>
              <a:rPr lang="en-IN" dirty="0" smtClean="0"/>
              <a:t>. But in children most cases resolve on its</a:t>
            </a:r>
            <a:r>
              <a:rPr lang="en-IN" baseline="0" dirty="0" smtClean="0"/>
              <a:t> own, so </a:t>
            </a:r>
            <a:r>
              <a:rPr lang="en-IN" baseline="0" dirty="0" err="1" smtClean="0"/>
              <a:t>Tt</a:t>
            </a:r>
            <a:r>
              <a:rPr lang="en-IN" baseline="0" dirty="0" smtClean="0"/>
              <a:t> reserved for severe cases only. </a:t>
            </a:r>
            <a:endParaRPr lang="en-IN" dirty="0"/>
          </a:p>
        </p:txBody>
      </p:sp>
      <p:sp>
        <p:nvSpPr>
          <p:cNvPr id="4" name="Slide Number Placeholder 3"/>
          <p:cNvSpPr>
            <a:spLocks noGrp="1"/>
          </p:cNvSpPr>
          <p:nvPr>
            <p:ph type="sldNum" sz="quarter" idx="10"/>
          </p:nvPr>
        </p:nvSpPr>
        <p:spPr/>
        <p:txBody>
          <a:bodyPr/>
          <a:lstStyle/>
          <a:p>
            <a:fld id="{56755047-F526-46F4-9657-6429232BF0FF}" type="slidenum">
              <a:rPr lang="en-IN" smtClean="0"/>
              <a:pPr/>
              <a:t>60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Blood</a:t>
            </a:r>
            <a:r>
              <a:rPr lang="en-IN" baseline="0" dirty="0" smtClean="0"/>
              <a:t> coagulation reaction can be described as </a:t>
            </a:r>
            <a:r>
              <a:rPr lang="en-IN" baseline="0" dirty="0" err="1" smtClean="0"/>
              <a:t>ocurring</a:t>
            </a:r>
            <a:r>
              <a:rPr lang="en-IN" baseline="0" dirty="0" smtClean="0"/>
              <a:t> in 3 overlapping phases: Initiation, Propagation and Termination.</a:t>
            </a:r>
          </a:p>
          <a:p>
            <a:r>
              <a:rPr lang="en-IN" baseline="0" dirty="0" smtClean="0"/>
              <a:t>Initiation: Perforation results in delivery of blood and with it circulating </a:t>
            </a:r>
            <a:r>
              <a:rPr lang="en-IN" baseline="0" dirty="0" err="1" smtClean="0"/>
              <a:t>FVIIa</a:t>
            </a:r>
            <a:r>
              <a:rPr lang="en-IN" baseline="0" dirty="0" smtClean="0"/>
              <a:t> and platelets to the </a:t>
            </a:r>
            <a:r>
              <a:rPr lang="en-IN" baseline="0" dirty="0" err="1" smtClean="0"/>
              <a:t>extravascular</a:t>
            </a:r>
            <a:r>
              <a:rPr lang="en-IN" baseline="0" dirty="0" smtClean="0"/>
              <a:t> space rich in membrane bound TF. This activates the extrinsic pathway. The TF:VIIA complex activates F IX and X to </a:t>
            </a:r>
            <a:r>
              <a:rPr lang="en-IN" baseline="0" dirty="0" err="1" smtClean="0"/>
              <a:t>IXa</a:t>
            </a:r>
            <a:r>
              <a:rPr lang="en-IN" baseline="0" dirty="0" smtClean="0"/>
              <a:t> and </a:t>
            </a:r>
            <a:r>
              <a:rPr lang="en-IN" baseline="0" dirty="0" err="1" smtClean="0"/>
              <a:t>Xa</a:t>
            </a:r>
            <a:r>
              <a:rPr lang="en-IN" baseline="0" dirty="0" smtClean="0"/>
              <a:t>. F </a:t>
            </a:r>
            <a:r>
              <a:rPr lang="en-IN" baseline="0" dirty="0" err="1" smtClean="0"/>
              <a:t>Xa</a:t>
            </a:r>
            <a:r>
              <a:rPr lang="en-IN" baseline="0" dirty="0" smtClean="0"/>
              <a:t> activates small amount of </a:t>
            </a:r>
            <a:r>
              <a:rPr lang="en-IN" baseline="0" dirty="0" err="1" smtClean="0"/>
              <a:t>prothrombin</a:t>
            </a:r>
            <a:r>
              <a:rPr lang="en-IN" baseline="0" dirty="0" smtClean="0"/>
              <a:t> to thrombin, which activates more platelets, and converts F V and VIII to </a:t>
            </a:r>
            <a:r>
              <a:rPr lang="en-IN" baseline="0" dirty="0" err="1" smtClean="0"/>
              <a:t>Va</a:t>
            </a:r>
            <a:r>
              <a:rPr lang="en-IN" baseline="0" dirty="0" smtClean="0"/>
              <a:t> and </a:t>
            </a:r>
            <a:r>
              <a:rPr lang="en-IN" baseline="0" dirty="0" err="1" smtClean="0"/>
              <a:t>VIIIa</a:t>
            </a:r>
            <a:r>
              <a:rPr lang="en-IN" baseline="0" dirty="0" smtClean="0"/>
              <a:t>. </a:t>
            </a:r>
          </a:p>
          <a:p>
            <a:r>
              <a:rPr lang="en-IN" baseline="0" dirty="0" smtClean="0"/>
              <a:t>Propagation: The activated F </a:t>
            </a:r>
            <a:r>
              <a:rPr lang="en-IN" baseline="0" dirty="0" err="1" smtClean="0"/>
              <a:t>VIIIa</a:t>
            </a:r>
            <a:r>
              <a:rPr lang="en-IN" baseline="0" dirty="0" smtClean="0"/>
              <a:t> combines with F </a:t>
            </a:r>
            <a:r>
              <a:rPr lang="en-IN" baseline="0" dirty="0" err="1" smtClean="0"/>
              <a:t>IXa</a:t>
            </a:r>
            <a:r>
              <a:rPr lang="en-IN" baseline="0" dirty="0" smtClean="0"/>
              <a:t> to form the intrinsic factor </a:t>
            </a:r>
            <a:r>
              <a:rPr lang="en-IN" baseline="0" dirty="0" err="1" smtClean="0"/>
              <a:t>Xase</a:t>
            </a:r>
            <a:r>
              <a:rPr lang="en-IN" baseline="0" dirty="0" smtClean="0"/>
              <a:t> (</a:t>
            </a:r>
            <a:r>
              <a:rPr lang="en-IN" baseline="0" dirty="0" err="1" smtClean="0"/>
              <a:t>FVIIIa-FIXa</a:t>
            </a:r>
            <a:r>
              <a:rPr lang="en-IN" baseline="0" dirty="0" smtClean="0"/>
              <a:t> complex). &gt;90% of factor </a:t>
            </a:r>
            <a:r>
              <a:rPr lang="en-IN" baseline="0" dirty="0" err="1" smtClean="0"/>
              <a:t>Xa</a:t>
            </a:r>
            <a:r>
              <a:rPr lang="en-IN" baseline="0" dirty="0" smtClean="0"/>
              <a:t> is produced by this intrinsic factor </a:t>
            </a:r>
            <a:r>
              <a:rPr lang="en-IN" baseline="0" dirty="0" err="1" smtClean="0"/>
              <a:t>Xase</a:t>
            </a:r>
            <a:r>
              <a:rPr lang="en-IN" baseline="0" dirty="0" smtClean="0"/>
              <a:t>. </a:t>
            </a:r>
            <a:r>
              <a:rPr lang="en-IN" baseline="0" dirty="0" err="1" smtClean="0"/>
              <a:t>FXa</a:t>
            </a:r>
            <a:r>
              <a:rPr lang="en-IN" baseline="0" dirty="0" smtClean="0"/>
              <a:t> combines with </a:t>
            </a:r>
            <a:r>
              <a:rPr lang="en-IN" baseline="0" dirty="0" err="1" smtClean="0"/>
              <a:t>FVa</a:t>
            </a:r>
            <a:r>
              <a:rPr lang="en-IN" baseline="0" dirty="0" smtClean="0"/>
              <a:t> to form </a:t>
            </a:r>
            <a:r>
              <a:rPr lang="en-IN" baseline="0" dirty="0" err="1" smtClean="0"/>
              <a:t>FVa</a:t>
            </a:r>
            <a:r>
              <a:rPr lang="en-IN" baseline="0" dirty="0" smtClean="0"/>
              <a:t> – </a:t>
            </a:r>
            <a:r>
              <a:rPr lang="en-IN" baseline="0" dirty="0" err="1" smtClean="0"/>
              <a:t>FXa</a:t>
            </a:r>
            <a:r>
              <a:rPr lang="en-IN" baseline="0" dirty="0" smtClean="0"/>
              <a:t> </a:t>
            </a:r>
            <a:r>
              <a:rPr lang="en-IN" baseline="0" dirty="0" err="1" smtClean="0"/>
              <a:t>prothrombinase</a:t>
            </a:r>
            <a:r>
              <a:rPr lang="en-IN" baseline="0" dirty="0" smtClean="0"/>
              <a:t> complex, which converts most </a:t>
            </a:r>
            <a:r>
              <a:rPr lang="en-IN" baseline="0" dirty="0" err="1" smtClean="0"/>
              <a:t>prothrombin</a:t>
            </a:r>
            <a:r>
              <a:rPr lang="en-IN" baseline="0" dirty="0" smtClean="0"/>
              <a:t> to thrombin.      </a:t>
            </a:r>
            <a:endParaRPr lang="en-IN" dirty="0"/>
          </a:p>
        </p:txBody>
      </p:sp>
      <p:sp>
        <p:nvSpPr>
          <p:cNvPr id="4" name="Slide Number Placeholder 3"/>
          <p:cNvSpPr>
            <a:spLocks noGrp="1"/>
          </p:cNvSpPr>
          <p:nvPr>
            <p:ph type="sldNum" sz="quarter" idx="10"/>
          </p:nvPr>
        </p:nvSpPr>
        <p:spPr/>
        <p:txBody>
          <a:bodyPr/>
          <a:lstStyle/>
          <a:p>
            <a:fld id="{56755047-F526-46F4-9657-6429232BF0FF}" type="slidenum">
              <a:rPr lang="en-IN" smtClean="0"/>
              <a:pPr/>
              <a:t>8</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Why not Hemophilia? </a:t>
            </a:r>
            <a:r>
              <a:rPr lang="en-IN" dirty="0" err="1" smtClean="0"/>
              <a:t>Aplastic</a:t>
            </a:r>
            <a:r>
              <a:rPr lang="en-IN" dirty="0" smtClean="0"/>
              <a:t> anemia?</a:t>
            </a:r>
            <a:r>
              <a:rPr lang="en-IN" baseline="0" dirty="0" smtClean="0"/>
              <a:t> Leukemia?</a:t>
            </a:r>
          </a:p>
          <a:p>
            <a:r>
              <a:rPr lang="en-IN" baseline="0" dirty="0" smtClean="0"/>
              <a:t>Peak age of ITP: 2-6yr; Splenomegaly present in 10% children with ITP; Anemia in proportion to the blood loss.</a:t>
            </a:r>
            <a:endParaRPr lang="en-IN" dirty="0"/>
          </a:p>
        </p:txBody>
      </p:sp>
      <p:sp>
        <p:nvSpPr>
          <p:cNvPr id="4" name="Slide Number Placeholder 3"/>
          <p:cNvSpPr>
            <a:spLocks noGrp="1"/>
          </p:cNvSpPr>
          <p:nvPr>
            <p:ph type="sldNum" sz="quarter" idx="10"/>
          </p:nvPr>
        </p:nvSpPr>
        <p:spPr/>
        <p:txBody>
          <a:bodyPr/>
          <a:lstStyle/>
          <a:p>
            <a:fld id="{56755047-F526-46F4-9657-6429232BF0FF}" type="slidenum">
              <a:rPr lang="en-IN" smtClean="0"/>
              <a:pPr/>
              <a:t>61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6755047-F526-46F4-9657-6429232BF0FF}" type="slidenum">
              <a:rPr lang="en-IN" smtClean="0"/>
              <a:pPr/>
              <a:t>62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Prerequisites for use of Anti D: </a:t>
            </a:r>
            <a:r>
              <a:rPr lang="en-IN" dirty="0" err="1" smtClean="0"/>
              <a:t>Rh</a:t>
            </a:r>
            <a:r>
              <a:rPr lang="en-IN" baseline="0" dirty="0" smtClean="0"/>
              <a:t> +, Not Anemic, Non-</a:t>
            </a:r>
            <a:r>
              <a:rPr lang="en-IN" baseline="0" dirty="0" err="1" smtClean="0"/>
              <a:t>splenectomized</a:t>
            </a:r>
            <a:endParaRPr lang="en-IN" dirty="0" smtClean="0"/>
          </a:p>
          <a:p>
            <a:r>
              <a:rPr lang="en-IN" dirty="0" smtClean="0"/>
              <a:t>Quickest</a:t>
            </a:r>
            <a:r>
              <a:rPr lang="en-IN" baseline="0" dirty="0" smtClean="0"/>
              <a:t> response with </a:t>
            </a:r>
            <a:r>
              <a:rPr lang="en-IN" dirty="0" smtClean="0"/>
              <a:t>IVIG : (response</a:t>
            </a:r>
            <a:r>
              <a:rPr lang="en-IN" baseline="0" dirty="0" smtClean="0"/>
              <a:t> starts in 1-3 days and peaks in 2-7 days)</a:t>
            </a:r>
          </a:p>
          <a:p>
            <a:r>
              <a:rPr lang="en-IN" baseline="0" dirty="0" smtClean="0"/>
              <a:t>Anti D: </a:t>
            </a:r>
            <a:r>
              <a:rPr lang="en-IN" dirty="0" smtClean="0"/>
              <a:t>(response</a:t>
            </a:r>
            <a:r>
              <a:rPr lang="en-IN" baseline="0" dirty="0" smtClean="0"/>
              <a:t> starts in 1-3 days and peaks in 3-7 days)</a:t>
            </a:r>
          </a:p>
          <a:p>
            <a:r>
              <a:rPr lang="en-IN" baseline="0" dirty="0" smtClean="0"/>
              <a:t>Corticosteroids: </a:t>
            </a:r>
            <a:r>
              <a:rPr lang="en-IN" dirty="0" smtClean="0"/>
              <a:t>(response</a:t>
            </a:r>
            <a:r>
              <a:rPr lang="en-IN" baseline="0" dirty="0" smtClean="0"/>
              <a:t> starts in 4-14 days and peaks in 7-28 days)</a:t>
            </a:r>
          </a:p>
        </p:txBody>
      </p:sp>
      <p:sp>
        <p:nvSpPr>
          <p:cNvPr id="4" name="Slide Number Placeholder 3"/>
          <p:cNvSpPr>
            <a:spLocks noGrp="1"/>
          </p:cNvSpPr>
          <p:nvPr>
            <p:ph type="sldNum" sz="quarter" idx="10"/>
          </p:nvPr>
        </p:nvSpPr>
        <p:spPr/>
        <p:txBody>
          <a:bodyPr/>
          <a:lstStyle/>
          <a:p>
            <a:fld id="{56755047-F526-46F4-9657-6429232BF0FF}" type="slidenum">
              <a:rPr lang="en-IN" smtClean="0"/>
              <a:pPr/>
              <a:t>63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err="1" smtClean="0"/>
              <a:t>Glucocorticoids</a:t>
            </a:r>
            <a:r>
              <a:rPr lang="en-IN" dirty="0" smtClean="0"/>
              <a:t> act by several mechanisms,</a:t>
            </a:r>
            <a:r>
              <a:rPr lang="en-IN" baseline="0" dirty="0" smtClean="0"/>
              <a:t> including inhibition of </a:t>
            </a:r>
            <a:r>
              <a:rPr lang="en-IN" baseline="0" dirty="0" err="1" smtClean="0"/>
              <a:t>phagocytosis</a:t>
            </a:r>
            <a:r>
              <a:rPr lang="en-IN" baseline="0" dirty="0" smtClean="0"/>
              <a:t> and antibody synthesis, improved platelet production and increased </a:t>
            </a:r>
            <a:r>
              <a:rPr lang="en-IN" baseline="0" dirty="0" err="1" smtClean="0"/>
              <a:t>microvascular</a:t>
            </a:r>
            <a:r>
              <a:rPr lang="en-IN" baseline="0" dirty="0" smtClean="0"/>
              <a:t> stability. </a:t>
            </a:r>
            <a:endParaRPr lang="en-IN" dirty="0" smtClean="0"/>
          </a:p>
          <a:p>
            <a:endParaRPr lang="en-IN" dirty="0"/>
          </a:p>
        </p:txBody>
      </p:sp>
      <p:sp>
        <p:nvSpPr>
          <p:cNvPr id="4" name="Slide Number Placeholder 3"/>
          <p:cNvSpPr>
            <a:spLocks noGrp="1"/>
          </p:cNvSpPr>
          <p:nvPr>
            <p:ph type="sldNum" sz="quarter" idx="10"/>
          </p:nvPr>
        </p:nvSpPr>
        <p:spPr/>
        <p:txBody>
          <a:bodyPr/>
          <a:lstStyle/>
          <a:p>
            <a:fld id="{56755047-F526-46F4-9657-6429232BF0FF}" type="slidenum">
              <a:rPr lang="en-IN" smtClean="0"/>
              <a:pPr/>
              <a:t>64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Manifestations: </a:t>
            </a:r>
            <a:r>
              <a:rPr lang="en-IN" dirty="0" err="1" smtClean="0"/>
              <a:t>mucocutaneous</a:t>
            </a:r>
            <a:r>
              <a:rPr lang="en-IN" dirty="0" smtClean="0"/>
              <a:t> bleeding, </a:t>
            </a:r>
            <a:r>
              <a:rPr lang="en-IN" dirty="0" err="1" smtClean="0"/>
              <a:t>menorrhagia</a:t>
            </a:r>
            <a:endParaRPr lang="en-IN" dirty="0" smtClean="0"/>
          </a:p>
          <a:p>
            <a:r>
              <a:rPr lang="en-IN" dirty="0" smtClean="0"/>
              <a:t>Type I treated with </a:t>
            </a:r>
            <a:r>
              <a:rPr lang="en-IN" dirty="0" err="1" smtClean="0"/>
              <a:t>desmopressin</a:t>
            </a:r>
            <a:r>
              <a:rPr lang="en-IN" dirty="0" smtClean="0"/>
              <a:t>. Type 2:</a:t>
            </a:r>
            <a:r>
              <a:rPr lang="en-IN" baseline="0" dirty="0" smtClean="0"/>
              <a:t> variable </a:t>
            </a:r>
            <a:r>
              <a:rPr lang="en-IN" baseline="0" dirty="0" err="1" smtClean="0"/>
              <a:t>Tt</a:t>
            </a:r>
            <a:r>
              <a:rPr lang="en-IN" baseline="0" dirty="0" smtClean="0"/>
              <a:t>. Type 3: FFP or </a:t>
            </a:r>
            <a:r>
              <a:rPr lang="en-IN" baseline="0" dirty="0" err="1" smtClean="0"/>
              <a:t>vWF</a:t>
            </a:r>
            <a:r>
              <a:rPr lang="en-IN" baseline="0" dirty="0" smtClean="0"/>
              <a:t> concentrates.</a:t>
            </a:r>
            <a:endParaRPr lang="en-IN" dirty="0"/>
          </a:p>
        </p:txBody>
      </p:sp>
      <p:sp>
        <p:nvSpPr>
          <p:cNvPr id="4" name="Slide Number Placeholder 3"/>
          <p:cNvSpPr>
            <a:spLocks noGrp="1"/>
          </p:cNvSpPr>
          <p:nvPr>
            <p:ph type="sldNum" sz="quarter" idx="10"/>
          </p:nvPr>
        </p:nvSpPr>
        <p:spPr/>
        <p:txBody>
          <a:bodyPr/>
          <a:lstStyle/>
          <a:p>
            <a:fld id="{56755047-F526-46F4-9657-6429232BF0FF}" type="slidenum">
              <a:rPr lang="en-IN" smtClean="0"/>
              <a:pPr/>
              <a:t>67</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err="1" smtClean="0"/>
              <a:t>Schistocytes</a:t>
            </a:r>
            <a:r>
              <a:rPr lang="en-IN" dirty="0" smtClean="0"/>
              <a:t> in</a:t>
            </a:r>
            <a:r>
              <a:rPr lang="en-IN" baseline="0" dirty="0" smtClean="0"/>
              <a:t> P/S.</a:t>
            </a:r>
            <a:endParaRPr lang="en-IN" dirty="0"/>
          </a:p>
        </p:txBody>
      </p:sp>
      <p:sp>
        <p:nvSpPr>
          <p:cNvPr id="4" name="Slide Number Placeholder 3"/>
          <p:cNvSpPr>
            <a:spLocks noGrp="1"/>
          </p:cNvSpPr>
          <p:nvPr>
            <p:ph type="sldNum" sz="quarter" idx="10"/>
          </p:nvPr>
        </p:nvSpPr>
        <p:spPr/>
        <p:txBody>
          <a:bodyPr/>
          <a:lstStyle/>
          <a:p>
            <a:fld id="{56755047-F526-46F4-9657-6429232BF0FF}" type="slidenum">
              <a:rPr lang="en-IN" smtClean="0"/>
              <a:pPr/>
              <a:t>68</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1 part citrate:9</a:t>
            </a:r>
            <a:r>
              <a:rPr lang="en-IN" baseline="0" dirty="0" smtClean="0"/>
              <a:t> part blood. Gently mixed by inversion 3-4 times. Tested within 2hr (room temp), 4hr (preserved in cold)</a:t>
            </a:r>
            <a:endParaRPr lang="en-IN" dirty="0"/>
          </a:p>
        </p:txBody>
      </p:sp>
      <p:sp>
        <p:nvSpPr>
          <p:cNvPr id="4" name="Slide Number Placeholder 3"/>
          <p:cNvSpPr>
            <a:spLocks noGrp="1"/>
          </p:cNvSpPr>
          <p:nvPr>
            <p:ph type="sldNum" sz="quarter" idx="10"/>
          </p:nvPr>
        </p:nvSpPr>
        <p:spPr/>
        <p:txBody>
          <a:bodyPr/>
          <a:lstStyle/>
          <a:p>
            <a:fld id="{56755047-F526-46F4-9657-6429232BF0FF}" type="slidenum">
              <a:rPr lang="en-IN" smtClean="0"/>
              <a:pPr/>
              <a:t>18</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PT: adding </a:t>
            </a:r>
            <a:r>
              <a:rPr lang="en-IN" dirty="0" err="1" smtClean="0"/>
              <a:t>thromboplastin</a:t>
            </a:r>
            <a:r>
              <a:rPr lang="en-IN" dirty="0" smtClean="0"/>
              <a:t> to citrated plasma</a:t>
            </a:r>
          </a:p>
          <a:p>
            <a:r>
              <a:rPr lang="en-IN" dirty="0" smtClean="0"/>
              <a:t>APTT: adding partial </a:t>
            </a:r>
            <a:r>
              <a:rPr lang="en-IN" dirty="0" err="1" smtClean="0"/>
              <a:t>thromboplastin</a:t>
            </a:r>
            <a:r>
              <a:rPr lang="en-IN" dirty="0" smtClean="0"/>
              <a:t> (no tissue factor) to citrated plasma, followed by controlled</a:t>
            </a:r>
            <a:r>
              <a:rPr lang="en-IN" baseline="0" dirty="0" smtClean="0"/>
              <a:t> activation of contact factor.</a:t>
            </a:r>
            <a:endParaRPr lang="en-IN" dirty="0"/>
          </a:p>
        </p:txBody>
      </p:sp>
      <p:sp>
        <p:nvSpPr>
          <p:cNvPr id="4" name="Slide Number Placeholder 3"/>
          <p:cNvSpPr>
            <a:spLocks noGrp="1"/>
          </p:cNvSpPr>
          <p:nvPr>
            <p:ph type="sldNum" sz="quarter" idx="10"/>
          </p:nvPr>
        </p:nvSpPr>
        <p:spPr/>
        <p:txBody>
          <a:bodyPr/>
          <a:lstStyle/>
          <a:p>
            <a:fld id="{56755047-F526-46F4-9657-6429232BF0FF}" type="slidenum">
              <a:rPr lang="en-IN" smtClean="0"/>
              <a:pPr/>
              <a:t>19</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a:t>
            </a:r>
            <a:r>
              <a:rPr lang="en-IN" baseline="0" dirty="0" smtClean="0"/>
              <a:t> ½ of factor VII – 6hr, IX-1d, X-1.5d, </a:t>
            </a:r>
            <a:r>
              <a:rPr lang="en-IN" baseline="0" dirty="0" err="1" smtClean="0"/>
              <a:t>prothrombin</a:t>
            </a:r>
            <a:r>
              <a:rPr lang="en-IN" baseline="0" dirty="0" smtClean="0"/>
              <a:t>- 2.5days</a:t>
            </a:r>
            <a:endParaRPr lang="en-IN" dirty="0"/>
          </a:p>
        </p:txBody>
      </p:sp>
      <p:sp>
        <p:nvSpPr>
          <p:cNvPr id="4" name="Slide Number Placeholder 3"/>
          <p:cNvSpPr>
            <a:spLocks noGrp="1"/>
          </p:cNvSpPr>
          <p:nvPr>
            <p:ph type="sldNum" sz="quarter" idx="10"/>
          </p:nvPr>
        </p:nvSpPr>
        <p:spPr/>
        <p:txBody>
          <a:bodyPr/>
          <a:lstStyle/>
          <a:p>
            <a:fld id="{56755047-F526-46F4-9657-6429232BF0FF}" type="slidenum">
              <a:rPr lang="en-IN" smtClean="0"/>
              <a:pPr/>
              <a:t>23</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Manifestations include mild</a:t>
            </a:r>
            <a:r>
              <a:rPr lang="en-IN" baseline="0" dirty="0" smtClean="0"/>
              <a:t> to </a:t>
            </a:r>
            <a:r>
              <a:rPr lang="en-IN" dirty="0" smtClean="0"/>
              <a:t>moderate bleeding,</a:t>
            </a:r>
            <a:r>
              <a:rPr lang="en-IN" baseline="0" dirty="0" smtClean="0"/>
              <a:t> </a:t>
            </a:r>
            <a:r>
              <a:rPr lang="en-IN" baseline="0" dirty="0" err="1" smtClean="0"/>
              <a:t>ecchymoses</a:t>
            </a:r>
            <a:r>
              <a:rPr lang="en-IN" baseline="0" dirty="0" smtClean="0"/>
              <a:t>, oozing from iv sites, and rarely internal bleeding. PT and APTT may both be abnormal.  Decreased levels of &gt; 1 VK dependent factors. Do a LFT to detect liver disease.</a:t>
            </a:r>
          </a:p>
          <a:p>
            <a:r>
              <a:rPr lang="en-IN" baseline="0" dirty="0" smtClean="0"/>
              <a:t>IV administration only in emergent conditions (risk of </a:t>
            </a:r>
            <a:r>
              <a:rPr lang="en-IN" baseline="0" dirty="0" err="1" smtClean="0"/>
              <a:t>anaphylactoid</a:t>
            </a:r>
            <a:r>
              <a:rPr lang="en-IN" baseline="0" dirty="0" smtClean="0"/>
              <a:t> </a:t>
            </a:r>
            <a:r>
              <a:rPr lang="en-IN" baseline="0" dirty="0" err="1" smtClean="0"/>
              <a:t>rkn</a:t>
            </a:r>
            <a:r>
              <a:rPr lang="en-IN" baseline="0" dirty="0" smtClean="0"/>
              <a:t>); Oral route if absorption is unimpaired.</a:t>
            </a:r>
            <a:endParaRPr lang="en-IN" dirty="0"/>
          </a:p>
        </p:txBody>
      </p:sp>
      <p:sp>
        <p:nvSpPr>
          <p:cNvPr id="4" name="Slide Number Placeholder 3"/>
          <p:cNvSpPr>
            <a:spLocks noGrp="1"/>
          </p:cNvSpPr>
          <p:nvPr>
            <p:ph type="sldNum" sz="quarter" idx="10"/>
          </p:nvPr>
        </p:nvSpPr>
        <p:spPr/>
        <p:txBody>
          <a:bodyPr/>
          <a:lstStyle/>
          <a:p>
            <a:fld id="{56755047-F526-46F4-9657-6429232BF0FF}" type="slidenum">
              <a:rPr lang="en-IN" smtClean="0"/>
              <a:pPr/>
              <a:t>25</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Highlighted Pink: Markedly prolonged APTT, but no bleeding</a:t>
            </a:r>
            <a:endParaRPr lang="en-IN" dirty="0"/>
          </a:p>
        </p:txBody>
      </p:sp>
      <p:sp>
        <p:nvSpPr>
          <p:cNvPr id="4" name="Slide Number Placeholder 3"/>
          <p:cNvSpPr>
            <a:spLocks noGrp="1"/>
          </p:cNvSpPr>
          <p:nvPr>
            <p:ph type="sldNum" sz="quarter" idx="10"/>
          </p:nvPr>
        </p:nvSpPr>
        <p:spPr/>
        <p:txBody>
          <a:bodyPr/>
          <a:lstStyle/>
          <a:p>
            <a:fld id="{56755047-F526-46F4-9657-6429232BF0FF}" type="slidenum">
              <a:rPr lang="en-IN" smtClean="0"/>
              <a:pPr/>
              <a:t>26</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SG" sz="1200" dirty="0" smtClean="0"/>
              <a:t>Clotting</a:t>
            </a:r>
            <a:r>
              <a:rPr lang="en-SG" sz="1200" baseline="0" dirty="0" smtClean="0"/>
              <a:t> factor activity</a:t>
            </a:r>
            <a:r>
              <a:rPr lang="en-SG" sz="1200" dirty="0" smtClean="0"/>
              <a:t> is defined as the activity present in 1 ml of fresh plasma from normal donors</a:t>
            </a:r>
            <a:endParaRPr lang="en-IN" dirty="0"/>
          </a:p>
        </p:txBody>
      </p:sp>
      <p:sp>
        <p:nvSpPr>
          <p:cNvPr id="4" name="Slide Number Placeholder 3"/>
          <p:cNvSpPr>
            <a:spLocks noGrp="1"/>
          </p:cNvSpPr>
          <p:nvPr>
            <p:ph type="sldNum" sz="quarter" idx="10"/>
          </p:nvPr>
        </p:nvSpPr>
        <p:spPr/>
        <p:txBody>
          <a:bodyPr/>
          <a:lstStyle/>
          <a:p>
            <a:fld id="{56755047-F526-46F4-9657-6429232BF0FF}" type="slidenum">
              <a:rPr lang="en-IN" smtClean="0"/>
              <a:pPr/>
              <a:t>30</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Blood</a:t>
            </a:r>
            <a:r>
              <a:rPr lang="en-IN" baseline="0" dirty="0" smtClean="0"/>
              <a:t> coagulation reaction can be described as </a:t>
            </a:r>
            <a:r>
              <a:rPr lang="en-IN" baseline="0" dirty="0" err="1" smtClean="0"/>
              <a:t>ocurring</a:t>
            </a:r>
            <a:r>
              <a:rPr lang="en-IN" baseline="0" dirty="0" smtClean="0"/>
              <a:t> in 3 overlapping phases: Initiation, Propagation and Termination.</a:t>
            </a:r>
          </a:p>
          <a:p>
            <a:r>
              <a:rPr lang="en-IN" baseline="0" dirty="0" smtClean="0"/>
              <a:t>Initiation: Perforation results in delivery of blood and with it circulating </a:t>
            </a:r>
            <a:r>
              <a:rPr lang="en-IN" baseline="0" dirty="0" err="1" smtClean="0"/>
              <a:t>FVIIa</a:t>
            </a:r>
            <a:r>
              <a:rPr lang="en-IN" baseline="0" dirty="0" smtClean="0"/>
              <a:t> and platelets to the </a:t>
            </a:r>
            <a:r>
              <a:rPr lang="en-IN" baseline="0" dirty="0" err="1" smtClean="0"/>
              <a:t>extravascular</a:t>
            </a:r>
            <a:r>
              <a:rPr lang="en-IN" baseline="0" dirty="0" smtClean="0"/>
              <a:t> space rich in membrane bound TF. This activates the extrinsic pathway. The TF:VIIA complex activates F IX and X to </a:t>
            </a:r>
            <a:r>
              <a:rPr lang="en-IN" baseline="0" dirty="0" err="1" smtClean="0"/>
              <a:t>IXa</a:t>
            </a:r>
            <a:r>
              <a:rPr lang="en-IN" baseline="0" dirty="0" smtClean="0"/>
              <a:t> and </a:t>
            </a:r>
            <a:r>
              <a:rPr lang="en-IN" baseline="0" dirty="0" err="1" smtClean="0"/>
              <a:t>Xa</a:t>
            </a:r>
            <a:r>
              <a:rPr lang="en-IN" baseline="0" dirty="0" smtClean="0"/>
              <a:t>. F </a:t>
            </a:r>
            <a:r>
              <a:rPr lang="en-IN" baseline="0" dirty="0" err="1" smtClean="0"/>
              <a:t>Xa</a:t>
            </a:r>
            <a:r>
              <a:rPr lang="en-IN" baseline="0" dirty="0" smtClean="0"/>
              <a:t> activates small amount of </a:t>
            </a:r>
            <a:r>
              <a:rPr lang="en-IN" baseline="0" dirty="0" err="1" smtClean="0"/>
              <a:t>prothrombin</a:t>
            </a:r>
            <a:r>
              <a:rPr lang="en-IN" baseline="0" dirty="0" smtClean="0"/>
              <a:t> to thrombin, which activates more platelets, and converts F V and VIII to </a:t>
            </a:r>
            <a:r>
              <a:rPr lang="en-IN" baseline="0" dirty="0" err="1" smtClean="0"/>
              <a:t>Va</a:t>
            </a:r>
            <a:r>
              <a:rPr lang="en-IN" baseline="0" dirty="0" smtClean="0"/>
              <a:t> and </a:t>
            </a:r>
            <a:r>
              <a:rPr lang="en-IN" baseline="0" dirty="0" err="1" smtClean="0"/>
              <a:t>VIIIa</a:t>
            </a:r>
            <a:r>
              <a:rPr lang="en-IN" baseline="0" dirty="0" smtClean="0"/>
              <a:t>. </a:t>
            </a:r>
          </a:p>
          <a:p>
            <a:r>
              <a:rPr lang="en-IN" baseline="0" dirty="0" smtClean="0"/>
              <a:t>Propagation: The activated F </a:t>
            </a:r>
            <a:r>
              <a:rPr lang="en-IN" baseline="0" dirty="0" err="1" smtClean="0"/>
              <a:t>VIIIa</a:t>
            </a:r>
            <a:r>
              <a:rPr lang="en-IN" baseline="0" dirty="0" smtClean="0"/>
              <a:t> combines with F </a:t>
            </a:r>
            <a:r>
              <a:rPr lang="en-IN" baseline="0" dirty="0" err="1" smtClean="0"/>
              <a:t>IXa</a:t>
            </a:r>
            <a:r>
              <a:rPr lang="en-IN" baseline="0" dirty="0" smtClean="0"/>
              <a:t> to form the intrinsic factor </a:t>
            </a:r>
            <a:r>
              <a:rPr lang="en-IN" baseline="0" dirty="0" err="1" smtClean="0"/>
              <a:t>Xase</a:t>
            </a:r>
            <a:r>
              <a:rPr lang="en-IN" baseline="0" dirty="0" smtClean="0"/>
              <a:t> (</a:t>
            </a:r>
            <a:r>
              <a:rPr lang="en-IN" baseline="0" dirty="0" err="1" smtClean="0"/>
              <a:t>FVIIIa-FIXa</a:t>
            </a:r>
            <a:r>
              <a:rPr lang="en-IN" baseline="0" dirty="0" smtClean="0"/>
              <a:t> complex). &gt;90% of factor </a:t>
            </a:r>
            <a:r>
              <a:rPr lang="en-IN" baseline="0" dirty="0" err="1" smtClean="0"/>
              <a:t>Xa</a:t>
            </a:r>
            <a:r>
              <a:rPr lang="en-IN" baseline="0" dirty="0" smtClean="0"/>
              <a:t> is produced by this intrinsic factor </a:t>
            </a:r>
            <a:r>
              <a:rPr lang="en-IN" baseline="0" dirty="0" err="1" smtClean="0"/>
              <a:t>Xase</a:t>
            </a:r>
            <a:r>
              <a:rPr lang="en-IN" baseline="0" dirty="0" smtClean="0"/>
              <a:t>. </a:t>
            </a:r>
            <a:r>
              <a:rPr lang="en-IN" baseline="0" dirty="0" err="1" smtClean="0"/>
              <a:t>FXa</a:t>
            </a:r>
            <a:r>
              <a:rPr lang="en-IN" baseline="0" dirty="0" smtClean="0"/>
              <a:t> combines with </a:t>
            </a:r>
            <a:r>
              <a:rPr lang="en-IN" baseline="0" dirty="0" err="1" smtClean="0"/>
              <a:t>FVa</a:t>
            </a:r>
            <a:r>
              <a:rPr lang="en-IN" baseline="0" dirty="0" smtClean="0"/>
              <a:t> to form </a:t>
            </a:r>
            <a:r>
              <a:rPr lang="en-IN" baseline="0" dirty="0" err="1" smtClean="0"/>
              <a:t>FVa</a:t>
            </a:r>
            <a:r>
              <a:rPr lang="en-IN" baseline="0" dirty="0" smtClean="0"/>
              <a:t> – </a:t>
            </a:r>
            <a:r>
              <a:rPr lang="en-IN" baseline="0" dirty="0" err="1" smtClean="0"/>
              <a:t>FXa</a:t>
            </a:r>
            <a:r>
              <a:rPr lang="en-IN" baseline="0" dirty="0" smtClean="0"/>
              <a:t> </a:t>
            </a:r>
            <a:r>
              <a:rPr lang="en-IN" baseline="0" dirty="0" err="1" smtClean="0"/>
              <a:t>prothrombinase</a:t>
            </a:r>
            <a:r>
              <a:rPr lang="en-IN" baseline="0" dirty="0" smtClean="0"/>
              <a:t> complex, which converts most </a:t>
            </a:r>
            <a:r>
              <a:rPr lang="en-IN" baseline="0" dirty="0" err="1" smtClean="0"/>
              <a:t>prothrombin</a:t>
            </a:r>
            <a:r>
              <a:rPr lang="en-IN" baseline="0" dirty="0" smtClean="0"/>
              <a:t> </a:t>
            </a:r>
            <a:r>
              <a:rPr lang="en-IN" baseline="0" smtClean="0"/>
              <a:t>to thrombin.      </a:t>
            </a:r>
            <a:endParaRPr lang="en-IN" dirty="0"/>
          </a:p>
        </p:txBody>
      </p:sp>
      <p:sp>
        <p:nvSpPr>
          <p:cNvPr id="4" name="Slide Number Placeholder 3"/>
          <p:cNvSpPr>
            <a:spLocks noGrp="1"/>
          </p:cNvSpPr>
          <p:nvPr>
            <p:ph type="sldNum" sz="quarter" idx="10"/>
          </p:nvPr>
        </p:nvSpPr>
        <p:spPr/>
        <p:txBody>
          <a:bodyPr/>
          <a:lstStyle/>
          <a:p>
            <a:fld id="{56755047-F526-46F4-9657-6429232BF0FF}" type="slidenum">
              <a:rPr lang="en-IN" smtClean="0"/>
              <a:pPr/>
              <a:t>31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D4A909-0FF3-4C8B-8616-BCFC6DD14D5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0638"/>
            <a:ext cx="9144000" cy="563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955675"/>
            <a:ext cx="4495800" cy="5170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5675"/>
            <a:ext cx="4495800" cy="5170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55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355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46A5C9-E69A-435A-960B-9624E1B63DE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026CE5-2AB7-4A1F-9EF8-81D9E904F00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54D677-0047-4DEE-8061-9981D063241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539F53-9404-485E-9FE0-58EF3A0254E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8C40084-F7BB-434F-8101-516700C395D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6BEAC33-480E-477B-AEE0-DAF753AC15A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DCA47C7-11D3-438C-941B-CEC2C6A5087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5BBDA7-2F8F-41CE-A7F4-5C9CB6745B9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767A81-1942-4FD6-B3D2-CF0CF71D833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EA1C41-8C4C-47A1-8164-DC7732F8D022}"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833E8E-0223-4115-9A67-767C6BB43A23}"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CFD438-7705-4156-895B-597DD1E62DA6}"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8DD67D-D555-4CBD-A1E6-5D7FDC11144C}"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0638"/>
            <a:ext cx="9144000" cy="563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955675"/>
            <a:ext cx="4495800" cy="5170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5675"/>
            <a:ext cx="4495800" cy="5170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55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355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0B31BE-54CB-4FF9-B8EE-57070580F519}"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67A9A5-A93C-4C0A-911D-010E43AF662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5DA1AF-87E4-40A7-B146-39E92CE5D095}"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905A2E-A7CE-48CC-B09A-F04A098305A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989A80-49D5-4158-97C5-90D271355091}"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5A4763-2085-4BA7-AC3F-6140B3023C88}"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BC69882-E798-4EC4-BFF9-F786DB961B4A}"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C7F73A-9231-4BF0-B831-88F5F6B6D2E0}"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41D06B-2EC4-413E-AD3B-5F08177DEB10}"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A72A50-23A9-42D0-A43E-91005846A9DB}"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0C14E5-D3BC-4DD1-8127-5D2DB8996699}"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7CC165B-475F-4BAC-8710-E6B8C3531AC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F37F37-EADF-49C9-8FC7-AD74E5811129}"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endParaRPr lang="en-SG"/>
          </a:p>
        </p:txBody>
      </p:sp>
      <p:sp>
        <p:nvSpPr>
          <p:cNvPr id="5" name="Footer Placeholder 4"/>
          <p:cNvSpPr>
            <a:spLocks noGrp="1"/>
          </p:cNvSpPr>
          <p:nvPr>
            <p:ph type="ftr" sz="quarter" idx="11"/>
          </p:nvPr>
        </p:nvSpPr>
        <p:spPr/>
        <p:txBody>
          <a:bodyPr/>
          <a:lstStyle>
            <a:lvl1pPr>
              <a:defRPr/>
            </a:lvl1pPr>
          </a:lstStyle>
          <a:p>
            <a:endParaRPr lang="en-SG"/>
          </a:p>
        </p:txBody>
      </p:sp>
      <p:sp>
        <p:nvSpPr>
          <p:cNvPr id="6" name="Slide Number Placeholder 5"/>
          <p:cNvSpPr>
            <a:spLocks noGrp="1"/>
          </p:cNvSpPr>
          <p:nvPr>
            <p:ph type="sldNum" sz="quarter" idx="12"/>
          </p:nvPr>
        </p:nvSpPr>
        <p:spPr/>
        <p:txBody>
          <a:bodyPr/>
          <a:lstStyle>
            <a:lvl1pPr>
              <a:defRPr/>
            </a:lvl1pPr>
          </a:lstStyle>
          <a:p>
            <a:fld id="{1183C44F-2B94-4CDF-99D5-6B0A12B52323}" type="slidenum">
              <a:rPr lang="en-SG"/>
              <a:pPr/>
              <a:t>‹#›</a:t>
            </a:fld>
            <a:endParaRPr lang="en-SG"/>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SG"/>
          </a:p>
        </p:txBody>
      </p:sp>
      <p:sp>
        <p:nvSpPr>
          <p:cNvPr id="5" name="Footer Placeholder 4"/>
          <p:cNvSpPr>
            <a:spLocks noGrp="1"/>
          </p:cNvSpPr>
          <p:nvPr>
            <p:ph type="ftr" sz="quarter" idx="11"/>
          </p:nvPr>
        </p:nvSpPr>
        <p:spPr/>
        <p:txBody>
          <a:bodyPr/>
          <a:lstStyle>
            <a:lvl1pPr>
              <a:defRPr/>
            </a:lvl1pPr>
          </a:lstStyle>
          <a:p>
            <a:endParaRPr lang="en-SG"/>
          </a:p>
        </p:txBody>
      </p:sp>
      <p:sp>
        <p:nvSpPr>
          <p:cNvPr id="6" name="Slide Number Placeholder 5"/>
          <p:cNvSpPr>
            <a:spLocks noGrp="1"/>
          </p:cNvSpPr>
          <p:nvPr>
            <p:ph type="sldNum" sz="quarter" idx="12"/>
          </p:nvPr>
        </p:nvSpPr>
        <p:spPr/>
        <p:txBody>
          <a:bodyPr/>
          <a:lstStyle>
            <a:lvl1pPr>
              <a:defRPr/>
            </a:lvl1pPr>
          </a:lstStyle>
          <a:p>
            <a:fld id="{CF789A67-5492-40DF-B61C-E082B2C1DB1F}" type="slidenum">
              <a:rPr lang="en-SG"/>
              <a:pPr/>
              <a:t>‹#›</a:t>
            </a:fld>
            <a:endParaRPr lang="en-SG"/>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SG"/>
          </a:p>
        </p:txBody>
      </p:sp>
      <p:sp>
        <p:nvSpPr>
          <p:cNvPr id="5" name="Footer Placeholder 4"/>
          <p:cNvSpPr>
            <a:spLocks noGrp="1"/>
          </p:cNvSpPr>
          <p:nvPr>
            <p:ph type="ftr" sz="quarter" idx="11"/>
          </p:nvPr>
        </p:nvSpPr>
        <p:spPr/>
        <p:txBody>
          <a:bodyPr/>
          <a:lstStyle>
            <a:lvl1pPr>
              <a:defRPr/>
            </a:lvl1pPr>
          </a:lstStyle>
          <a:p>
            <a:endParaRPr lang="en-SG"/>
          </a:p>
        </p:txBody>
      </p:sp>
      <p:sp>
        <p:nvSpPr>
          <p:cNvPr id="6" name="Slide Number Placeholder 5"/>
          <p:cNvSpPr>
            <a:spLocks noGrp="1"/>
          </p:cNvSpPr>
          <p:nvPr>
            <p:ph type="sldNum" sz="quarter" idx="12"/>
          </p:nvPr>
        </p:nvSpPr>
        <p:spPr/>
        <p:txBody>
          <a:bodyPr/>
          <a:lstStyle>
            <a:lvl1pPr>
              <a:defRPr/>
            </a:lvl1pPr>
          </a:lstStyle>
          <a:p>
            <a:fld id="{D626F85F-5E53-4984-80A3-C34B59A9F11F}" type="slidenum">
              <a:rPr lang="en-SG"/>
              <a:pPr/>
              <a:t>‹#›</a:t>
            </a:fld>
            <a:endParaRPr lang="en-SG"/>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SG"/>
          </a:p>
        </p:txBody>
      </p:sp>
      <p:sp>
        <p:nvSpPr>
          <p:cNvPr id="6" name="Footer Placeholder 5"/>
          <p:cNvSpPr>
            <a:spLocks noGrp="1"/>
          </p:cNvSpPr>
          <p:nvPr>
            <p:ph type="ftr" sz="quarter" idx="11"/>
          </p:nvPr>
        </p:nvSpPr>
        <p:spPr/>
        <p:txBody>
          <a:bodyPr/>
          <a:lstStyle>
            <a:lvl1pPr>
              <a:defRPr/>
            </a:lvl1pPr>
          </a:lstStyle>
          <a:p>
            <a:endParaRPr lang="en-SG"/>
          </a:p>
        </p:txBody>
      </p:sp>
      <p:sp>
        <p:nvSpPr>
          <p:cNvPr id="7" name="Slide Number Placeholder 6"/>
          <p:cNvSpPr>
            <a:spLocks noGrp="1"/>
          </p:cNvSpPr>
          <p:nvPr>
            <p:ph type="sldNum" sz="quarter" idx="12"/>
          </p:nvPr>
        </p:nvSpPr>
        <p:spPr/>
        <p:txBody>
          <a:bodyPr/>
          <a:lstStyle>
            <a:lvl1pPr>
              <a:defRPr/>
            </a:lvl1pPr>
          </a:lstStyle>
          <a:p>
            <a:fld id="{4D13E059-168E-4C25-BA2A-2ADB4B961916}" type="slidenum">
              <a:rPr lang="en-SG"/>
              <a:pPr/>
              <a:t>‹#›</a:t>
            </a:fld>
            <a:endParaRPr lang="en-SG"/>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SG"/>
          </a:p>
        </p:txBody>
      </p:sp>
      <p:sp>
        <p:nvSpPr>
          <p:cNvPr id="8" name="Footer Placeholder 7"/>
          <p:cNvSpPr>
            <a:spLocks noGrp="1"/>
          </p:cNvSpPr>
          <p:nvPr>
            <p:ph type="ftr" sz="quarter" idx="11"/>
          </p:nvPr>
        </p:nvSpPr>
        <p:spPr/>
        <p:txBody>
          <a:bodyPr/>
          <a:lstStyle>
            <a:lvl1pPr>
              <a:defRPr/>
            </a:lvl1pPr>
          </a:lstStyle>
          <a:p>
            <a:endParaRPr lang="en-SG"/>
          </a:p>
        </p:txBody>
      </p:sp>
      <p:sp>
        <p:nvSpPr>
          <p:cNvPr id="9" name="Slide Number Placeholder 8"/>
          <p:cNvSpPr>
            <a:spLocks noGrp="1"/>
          </p:cNvSpPr>
          <p:nvPr>
            <p:ph type="sldNum" sz="quarter" idx="12"/>
          </p:nvPr>
        </p:nvSpPr>
        <p:spPr/>
        <p:txBody>
          <a:bodyPr/>
          <a:lstStyle>
            <a:lvl1pPr>
              <a:defRPr/>
            </a:lvl1pPr>
          </a:lstStyle>
          <a:p>
            <a:fld id="{D5E4BDCD-0DCC-4762-8E46-1B3983C895B8}" type="slidenum">
              <a:rPr lang="en-SG"/>
              <a:pPr/>
              <a:t>‹#›</a:t>
            </a:fld>
            <a:endParaRPr lang="en-SG"/>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SG"/>
          </a:p>
        </p:txBody>
      </p:sp>
      <p:sp>
        <p:nvSpPr>
          <p:cNvPr id="4" name="Footer Placeholder 3"/>
          <p:cNvSpPr>
            <a:spLocks noGrp="1"/>
          </p:cNvSpPr>
          <p:nvPr>
            <p:ph type="ftr" sz="quarter" idx="11"/>
          </p:nvPr>
        </p:nvSpPr>
        <p:spPr/>
        <p:txBody>
          <a:bodyPr/>
          <a:lstStyle>
            <a:lvl1pPr>
              <a:defRPr/>
            </a:lvl1pPr>
          </a:lstStyle>
          <a:p>
            <a:endParaRPr lang="en-SG"/>
          </a:p>
        </p:txBody>
      </p:sp>
      <p:sp>
        <p:nvSpPr>
          <p:cNvPr id="5" name="Slide Number Placeholder 4"/>
          <p:cNvSpPr>
            <a:spLocks noGrp="1"/>
          </p:cNvSpPr>
          <p:nvPr>
            <p:ph type="sldNum" sz="quarter" idx="12"/>
          </p:nvPr>
        </p:nvSpPr>
        <p:spPr/>
        <p:txBody>
          <a:bodyPr/>
          <a:lstStyle>
            <a:lvl1pPr>
              <a:defRPr/>
            </a:lvl1pPr>
          </a:lstStyle>
          <a:p>
            <a:fld id="{91C866F2-B8CA-4AB3-92F2-185C110494B2}" type="slidenum">
              <a:rPr lang="en-SG"/>
              <a:pPr/>
              <a:t>‹#›</a:t>
            </a:fld>
            <a:endParaRPr lang="en-SG"/>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SG"/>
          </a:p>
        </p:txBody>
      </p:sp>
      <p:sp>
        <p:nvSpPr>
          <p:cNvPr id="3" name="Footer Placeholder 2"/>
          <p:cNvSpPr>
            <a:spLocks noGrp="1"/>
          </p:cNvSpPr>
          <p:nvPr>
            <p:ph type="ftr" sz="quarter" idx="11"/>
          </p:nvPr>
        </p:nvSpPr>
        <p:spPr/>
        <p:txBody>
          <a:bodyPr/>
          <a:lstStyle>
            <a:lvl1pPr>
              <a:defRPr/>
            </a:lvl1pPr>
          </a:lstStyle>
          <a:p>
            <a:endParaRPr lang="en-SG"/>
          </a:p>
        </p:txBody>
      </p:sp>
      <p:sp>
        <p:nvSpPr>
          <p:cNvPr id="4" name="Slide Number Placeholder 3"/>
          <p:cNvSpPr>
            <a:spLocks noGrp="1"/>
          </p:cNvSpPr>
          <p:nvPr>
            <p:ph type="sldNum" sz="quarter" idx="12"/>
          </p:nvPr>
        </p:nvSpPr>
        <p:spPr/>
        <p:txBody>
          <a:bodyPr/>
          <a:lstStyle>
            <a:lvl1pPr>
              <a:defRPr/>
            </a:lvl1pPr>
          </a:lstStyle>
          <a:p>
            <a:fld id="{DD2BF6B8-B058-4823-8B18-8E03AC94AE4F}" type="slidenum">
              <a:rPr lang="en-SG"/>
              <a:pPr/>
              <a:t>‹#›</a:t>
            </a:fld>
            <a:endParaRPr lang="en-SG"/>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SG"/>
          </a:p>
        </p:txBody>
      </p:sp>
      <p:sp>
        <p:nvSpPr>
          <p:cNvPr id="6" name="Footer Placeholder 5"/>
          <p:cNvSpPr>
            <a:spLocks noGrp="1"/>
          </p:cNvSpPr>
          <p:nvPr>
            <p:ph type="ftr" sz="quarter" idx="11"/>
          </p:nvPr>
        </p:nvSpPr>
        <p:spPr/>
        <p:txBody>
          <a:bodyPr/>
          <a:lstStyle>
            <a:lvl1pPr>
              <a:defRPr/>
            </a:lvl1pPr>
          </a:lstStyle>
          <a:p>
            <a:endParaRPr lang="en-SG"/>
          </a:p>
        </p:txBody>
      </p:sp>
      <p:sp>
        <p:nvSpPr>
          <p:cNvPr id="7" name="Slide Number Placeholder 6"/>
          <p:cNvSpPr>
            <a:spLocks noGrp="1"/>
          </p:cNvSpPr>
          <p:nvPr>
            <p:ph type="sldNum" sz="quarter" idx="12"/>
          </p:nvPr>
        </p:nvSpPr>
        <p:spPr/>
        <p:txBody>
          <a:bodyPr/>
          <a:lstStyle>
            <a:lvl1pPr>
              <a:defRPr/>
            </a:lvl1pPr>
          </a:lstStyle>
          <a:p>
            <a:fld id="{B031CE43-BE1A-4988-9F2D-71C31C832356}" type="slidenum">
              <a:rPr lang="en-SG"/>
              <a:pPr/>
              <a:t>‹#›</a:t>
            </a:fld>
            <a:endParaRPr lang="en-SG"/>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SG"/>
          </a:p>
        </p:txBody>
      </p:sp>
      <p:sp>
        <p:nvSpPr>
          <p:cNvPr id="6" name="Footer Placeholder 5"/>
          <p:cNvSpPr>
            <a:spLocks noGrp="1"/>
          </p:cNvSpPr>
          <p:nvPr>
            <p:ph type="ftr" sz="quarter" idx="11"/>
          </p:nvPr>
        </p:nvSpPr>
        <p:spPr/>
        <p:txBody>
          <a:bodyPr/>
          <a:lstStyle>
            <a:lvl1pPr>
              <a:defRPr/>
            </a:lvl1pPr>
          </a:lstStyle>
          <a:p>
            <a:endParaRPr lang="en-SG"/>
          </a:p>
        </p:txBody>
      </p:sp>
      <p:sp>
        <p:nvSpPr>
          <p:cNvPr id="7" name="Slide Number Placeholder 6"/>
          <p:cNvSpPr>
            <a:spLocks noGrp="1"/>
          </p:cNvSpPr>
          <p:nvPr>
            <p:ph type="sldNum" sz="quarter" idx="12"/>
          </p:nvPr>
        </p:nvSpPr>
        <p:spPr/>
        <p:txBody>
          <a:bodyPr/>
          <a:lstStyle>
            <a:lvl1pPr>
              <a:defRPr/>
            </a:lvl1pPr>
          </a:lstStyle>
          <a:p>
            <a:fld id="{44D7EBBD-06E2-4735-8FFC-886D11886F0B}" type="slidenum">
              <a:rPr lang="en-SG"/>
              <a:pPr/>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SG"/>
          </a:p>
        </p:txBody>
      </p:sp>
      <p:sp>
        <p:nvSpPr>
          <p:cNvPr id="5" name="Footer Placeholder 4"/>
          <p:cNvSpPr>
            <a:spLocks noGrp="1"/>
          </p:cNvSpPr>
          <p:nvPr>
            <p:ph type="ftr" sz="quarter" idx="11"/>
          </p:nvPr>
        </p:nvSpPr>
        <p:spPr/>
        <p:txBody>
          <a:bodyPr/>
          <a:lstStyle>
            <a:lvl1pPr>
              <a:defRPr/>
            </a:lvl1pPr>
          </a:lstStyle>
          <a:p>
            <a:endParaRPr lang="en-SG"/>
          </a:p>
        </p:txBody>
      </p:sp>
      <p:sp>
        <p:nvSpPr>
          <p:cNvPr id="6" name="Slide Number Placeholder 5"/>
          <p:cNvSpPr>
            <a:spLocks noGrp="1"/>
          </p:cNvSpPr>
          <p:nvPr>
            <p:ph type="sldNum" sz="quarter" idx="12"/>
          </p:nvPr>
        </p:nvSpPr>
        <p:spPr/>
        <p:txBody>
          <a:bodyPr/>
          <a:lstStyle>
            <a:lvl1pPr>
              <a:defRPr/>
            </a:lvl1pPr>
          </a:lstStyle>
          <a:p>
            <a:fld id="{BC228768-EA77-470D-A398-F28238D517CF}" type="slidenum">
              <a:rPr lang="en-SG"/>
              <a:pPr/>
              <a:t>‹#›</a:t>
            </a:fld>
            <a:endParaRPr lang="en-SG"/>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SG"/>
          </a:p>
        </p:txBody>
      </p:sp>
      <p:sp>
        <p:nvSpPr>
          <p:cNvPr id="5" name="Footer Placeholder 4"/>
          <p:cNvSpPr>
            <a:spLocks noGrp="1"/>
          </p:cNvSpPr>
          <p:nvPr>
            <p:ph type="ftr" sz="quarter" idx="11"/>
          </p:nvPr>
        </p:nvSpPr>
        <p:spPr/>
        <p:txBody>
          <a:bodyPr/>
          <a:lstStyle>
            <a:lvl1pPr>
              <a:defRPr/>
            </a:lvl1pPr>
          </a:lstStyle>
          <a:p>
            <a:endParaRPr lang="en-SG"/>
          </a:p>
        </p:txBody>
      </p:sp>
      <p:sp>
        <p:nvSpPr>
          <p:cNvPr id="6" name="Slide Number Placeholder 5"/>
          <p:cNvSpPr>
            <a:spLocks noGrp="1"/>
          </p:cNvSpPr>
          <p:nvPr>
            <p:ph type="sldNum" sz="quarter" idx="12"/>
          </p:nvPr>
        </p:nvSpPr>
        <p:spPr/>
        <p:txBody>
          <a:bodyPr/>
          <a:lstStyle>
            <a:lvl1pPr>
              <a:defRPr/>
            </a:lvl1pPr>
          </a:lstStyle>
          <a:p>
            <a:fld id="{B27C14A5-A0BE-42E6-BEA8-CC1DEC415D04}" type="slidenum">
              <a:rPr lang="en-SG"/>
              <a:pPr/>
              <a:t>‹#›</a:t>
            </a:fld>
            <a:endParaRPr lang="en-SG"/>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457200" y="1600200"/>
            <a:ext cx="8229600" cy="4525963"/>
          </a:xfrm>
        </p:spPr>
        <p:txBody>
          <a:bodyPr/>
          <a:lstStyle/>
          <a:p>
            <a:endParaRPr lang="en-IN"/>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SG"/>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SG"/>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A9ED49A-51A3-490E-992D-56CC22D12E21}" type="slidenum">
              <a:rPr lang="en-SG"/>
              <a:pPr/>
              <a:t>‹#›</a:t>
            </a:fld>
            <a:endParaRPr lang="en-SG"/>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55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355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780BBE-9DAB-427B-93B3-47E1460B9510}"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0B747D-B319-4AC7-B1DD-301C2E3D4059}"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AC22C2-B294-479E-A8DC-BC783624593E}"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6B1A19-A802-42BB-927B-867E76019693}"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F8CD7A5-6546-4BB2-B089-8F89839EE7A4}"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A35426-AC39-4790-BA00-DFE30D61AE27}"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0D9F296-521E-4EB4-BB31-40603EF3BA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5A9EB0-F0F9-4801-9195-A6140E4D5AC1}"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3299C7-1ECA-4CD7-B503-3F9574270B5B}"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C102DF-091B-4F6A-A63F-041173A56932}"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627F5A-F1A1-4FF2-A05A-4812217323AB}"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2E236CC-EE1A-4D26-A091-7521901503E4}"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D4A909-0FF3-4C8B-8616-BCFC6DD14D5C}"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0638"/>
            <a:ext cx="9144000" cy="563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955675"/>
            <a:ext cx="4495800" cy="5170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55675"/>
            <a:ext cx="4495800" cy="5170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5.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7" r:id="rId12"/>
    <p:sldLayoutId id="214748371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0AD600EC-9E8A-4A9A-817F-156A438921B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A71033FE-78BB-4CCE-A881-56C6FEA2913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SG" smtClean="0"/>
              <a:t>Click to edit Master title style</a:t>
            </a:r>
          </a:p>
        </p:txBody>
      </p:sp>
      <p:sp>
        <p:nvSpPr>
          <p:cNvPr id="921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SG" smtClean="0"/>
              <a:t>Click to edit Master text styles</a:t>
            </a:r>
          </a:p>
          <a:p>
            <a:pPr lvl="1"/>
            <a:r>
              <a:rPr lang="en-SG" smtClean="0"/>
              <a:t>Second level</a:t>
            </a:r>
          </a:p>
          <a:p>
            <a:pPr lvl="2"/>
            <a:r>
              <a:rPr lang="en-SG" smtClean="0"/>
              <a:t>Third level</a:t>
            </a:r>
          </a:p>
          <a:p>
            <a:pPr lvl="3"/>
            <a:r>
              <a:rPr lang="en-SG" smtClean="0"/>
              <a:t>Fourth level</a:t>
            </a:r>
          </a:p>
          <a:p>
            <a:pPr lvl="4"/>
            <a:r>
              <a:rPr lang="en-SG" smtClean="0"/>
              <a:t>Fifth level</a:t>
            </a:r>
          </a:p>
        </p:txBody>
      </p:sp>
      <p:sp>
        <p:nvSpPr>
          <p:cNvPr id="921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SG"/>
          </a:p>
        </p:txBody>
      </p:sp>
      <p:sp>
        <p:nvSpPr>
          <p:cNvPr id="921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SG"/>
          </a:p>
        </p:txBody>
      </p:sp>
      <p:sp>
        <p:nvSpPr>
          <p:cNvPr id="921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86C36994-7EF2-4AFA-8180-90D8F3F836B0}" type="slidenum">
              <a:rPr lang="en-SG"/>
              <a:pPr/>
              <a:t>‹#›</a:t>
            </a:fld>
            <a:endParaRPr lang="en-SG"/>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2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2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6F9E0935-3529-4962-A5BB-1D19A1ECB5F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in/url?sa=i&amp;source=imgres&amp;cd=&amp;cad=rja&amp;uact=8&amp;ved=0CAkQjRwwAGoVChMIkJvwh8qUxwIVCL1yCh0A-ANh&amp;url=http://webmedia.unmc.edu/alliedhealth/honeycutt/CLS416/day12coag/Day%2012%20Vessels&amp;Plts,%20Primary%20Hemostasis%20Tests&amp;Disorders_slide0018.htm&amp;ei=PGPDVZCNJ4j6ygOA8I-IBg&amp;psig=AFQjCNG5LBKZ96Rf8Ao5sna76lg-iuVG3A&amp;ust=1438954684789788" TargetMode="Externa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hyperlink" Target="http://www.google.co.in/url?sa=i&amp;source=imgres&amp;cd=&amp;cad=rja&amp;uact=8&amp;ved=0CAkQjRwwAGoVChMIjNal2MqUxwIVYSlyCh30bA6b&amp;url=http://www.youtube.com/watch?v=C1onQ2IZN4M&amp;ei=5WPDVczPEeHSyAP02bnYCQ&amp;psig=AFQjCNGk5K-i4Kq8ksXtjH9jvxlwohBa0w&amp;ust=1438954853428865" TargetMode="Externa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in/url?sa=i&amp;source=imgres&amp;cd=&amp;cad=rja&amp;uact=8&amp;ved=0CAkQjRwwAGoVChMIvuqMmcSUxwIVBziUCh361woL&amp;url=http://www.medline.com/product/VACUETTE-Sodium-Citrate-Blood-Collection-Tubes-by-Greiner-Bio-One/Z05-PF29934&amp;ei=Fl3DVb6HCYfw0AT6r6tY&amp;psig=AFQjCNHJFLyDn_aF4Yh7Nf9Em9L0xcYqPA&amp;ust=143895311023571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in/url?sa=i&amp;source=imgres&amp;cd=&amp;cad=rja&amp;uact=8&amp;ved=0CAkQjRwwAGoVChMI9MipsceUxwIVSvFyCh31Ug4D&amp;url=https://www.studyblue.com/notes/note/n/b11-coagulation-cascade/deck/12971792&amp;ei=bmDDVfTZD8riywP1pbkY&amp;psig=AFQjCNFPBJjpYR9y9xAUQala-PrVa86zrA&amp;ust=143895396637330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in/url?sa=i&amp;source=imgres&amp;cd=&amp;cad=rja&amp;uact=8&amp;ved=0CAkQjRwwAGoVChMI5e7-r7-SxwIVxXNyCh1MDAnR&amp;url=http://www.partnerre.com/opinions-research/hemophilia-stop-the-bleed&amp;ei=mEvCVeXCHsXnyQPMmKSIDQ&amp;psig=AFQjCNEQMK-3Wbmt8Fsmcw3d6jPlAmpW8A&amp;ust=143888309664833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in/url?sa=i&amp;source=imgres&amp;cd=&amp;cad=rja&amp;uact=8&amp;ved=0CAkQjRwwAGoVChMI37S2jZOSxwIVQZ5yCh1juAGL&amp;url=http://stroke.ahajournals.org/content/37/1/256/F3.expansion.html&amp;ei=LB3CVd_uM8G8ygPj8IbYCA&amp;psig=AFQjCNGiL8hTjJmmS84ue54HywbG2zAdqQ&amp;ust=1438871212991797"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in/url?sa=i&amp;source=imgres&amp;cd=&amp;cad=rja&amp;uact=8&amp;ved=0CAkQjRwwAGoVChMI1d20uc-UxwIVQZxyCh2D2gUJ&amp;url=http://wikieducator.org/Lesson_8:_Anaemia&amp;ei=4mjDVdXkKsG4ygODtZdI&amp;psig=AFQjCNEPEmgzr1aTrrQxFPrZ_ERduOQFew&amp;ust=1438956130851704"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in/url?sa=i&amp;source=imgres&amp;cd=&amp;cad=rja&amp;uact=8&amp;ved=0CAkQjRwwAGoVChMI3473nIqSxwIVAqhyCh0C2gDD&amp;url=http://www.pharmacology2000.com/Coagulation/coagulation1.htm&amp;ei=3RPCVZ-sG4LQygOCtIOYDA&amp;psig=AFQjCNE59aa8xjPR12CBhme2PhN1zVDJsw&amp;ust=1438868829576955" TargetMode="External"/><Relationship Id="rId2" Type="http://schemas.openxmlformats.org/officeDocument/2006/relationships/notesSlide" Target="../notesSlides/notesSlide9.xml"/><Relationship Id="rId1" Type="http://schemas.openxmlformats.org/officeDocument/2006/relationships/slideLayout" Target="../slideLayouts/slideLayout42.xml"/><Relationship Id="rId6" Type="http://schemas.openxmlformats.org/officeDocument/2006/relationships/image" Target="../media/image4.jpeg"/><Relationship Id="rId5" Type="http://schemas.openxmlformats.org/officeDocument/2006/relationships/hyperlink" Target="http://www.google.co.in/url?sa=i&amp;source=imgres&amp;cd=&amp;cad=rja&amp;uact=8&amp;ved=0CAkQjRwwAGoVChMIv-mCrIuSxwIVRb5yCh2MbgSs&amp;url=http://www.nutralegacy.com/blog/general-healthcare/how-ruptured-blood-vessels-occur/&amp;ei=CRXCVf_AIMX8ygOM3ZHgCg&amp;psig=AFQjCNGRDSUOS6tsY1cLY-qkWt6MnQEJCg&amp;ust=1438869129646440" TargetMode="Externa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2.xml"/><Relationship Id="rId5" Type="http://schemas.openxmlformats.org/officeDocument/2006/relationships/image" Target="../media/image16.wmf"/><Relationship Id="rId4" Type="http://schemas.openxmlformats.org/officeDocument/2006/relationships/image" Target="../media/image15.wmf"/></Relationships>
</file>

<file path=ppt/slides/_rels/slide3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42.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42.xml"/><Relationship Id="rId5" Type="http://schemas.openxmlformats.org/officeDocument/2006/relationships/image" Target="../media/image25.jpeg"/><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co.in/url?sa=i&amp;source=imgres&amp;cd=&amp;cad=rja&amp;uact=8&amp;ved=0CAkQjRwwAGoVChMIwMzl2eCUxwIVy_5yCh0sKgHt&amp;url=http://education.questdiagnostics.com/presentations/mixing-studies?presentation_id=125&amp;ei=-nrDVcBny_3LA6zUhOgO&amp;psig=AFQjCNFtMVORM7-VUo0DKDXIVaq3qbDimw&amp;ust=143896076216621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in/url?sa=i&amp;source=imgres&amp;cd=&amp;cad=rja&amp;uact=8&amp;ved=0CAkQjRwwAGoVChMIz_OM_MCZxwIVARwUCh0c9gA9&amp;url=http://www.identalhub.com/article_bleeding-after-tooth-extraction-877.aspx&amp;ei=yvjFVc_mK4G4UJzsg-gD&amp;psig=AFQjCNEdIRt-oKc7TAeTU9CLD_qG2nTjqA&amp;ust=143912404285178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wmf"/><Relationship Id="rId1" Type="http://schemas.openxmlformats.org/officeDocument/2006/relationships/slideLayout" Target="../slideLayouts/slideLayout2.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co.in/url?sa=i&amp;source=imgres&amp;cd=&amp;cad=rja&amp;uact=8&amp;ved=0CAkQjRwwAGoVChMIgei7qeiUxwIVYr1yCh3bWwoq&amp;url=http://www.baxter.in/healthcare_professionals/products/immunate.html&amp;ei=-ILDVYGMCeL6ygPbt6nQAg&amp;psig=AFQjCNGel7iNST3A7INPI462mwjQkJE90A&amp;ust=1438962808260320" TargetMode="External"/><Relationship Id="rId2" Type="http://schemas.openxmlformats.org/officeDocument/2006/relationships/image" Target="../media/image35.jpeg"/><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in/url?sa=i&amp;source=imgres&amp;cd=&amp;cad=rja&amp;uact=8&amp;ved=0CAkQjRwwAGoVChMIu_jt2euUxwIVzL8UCh0Khg6M&amp;url=http://brianplatz.com/work_blood_products.htm&amp;ei=gobDVbuvOcz_UoqMuuAI&amp;psig=AFQjCNFbMQ0esZgt3YbdpSexHeKoKb-Prg&amp;ust=1438963715059719"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wmf"/></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google.co.in/url?sa=i&amp;source=imgres&amp;cd=&amp;cad=rja&amp;uact=8&amp;ved=0CAkQjRwwAGoVChMItYvryeyUxwIVAb4UCh1SNQ58&amp;url=http://www.manxhealthcare.com/products/tranexamic.html&amp;ei=bYfDVfWgL4H8UtLquOAH&amp;psig=AFQjCNGHjuNEGeIE4tiL5wtso4Z7xiZBnw&amp;ust=1438963949876904" TargetMode="Externa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hyperlink" Target="http://www.google.co.in/url?sa=i&amp;rct=j&amp;q=&amp;esrc=s&amp;source=images&amp;cd=&amp;cad=rja&amp;uact=8&amp;ved=0CAcQjRxqFQoTCPiT3svslMcCFcnvFAodaS4Cmg&amp;url=http://www.hexal-elements.de/sandoz_ca/2/index-en.php?tech=8050&amp;back=/sandoz_ca/2/index-en.php?cat=p&amp;next=121&amp;section=pc&amp;ei=cYfDVbiXLsnfU-nciNAJ&amp;bvm=bv.99556055,d.dGo&amp;psig=AFQjCNExCP4sz9jEASJCkK1kRsBKXjKGmw&amp;ust=1438963933729325"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wmf"/><Relationship Id="rId1" Type="http://schemas.openxmlformats.org/officeDocument/2006/relationships/slideLayout" Target="../slideLayouts/slideLayout2.xml"/><Relationship Id="rId4" Type="http://schemas.openxmlformats.org/officeDocument/2006/relationships/image" Target="../media/image48.w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in/url?sa=i&amp;source=imgres&amp;cd=&amp;cad=rja&amp;uact=8&amp;ved=0CAkQjRwwAGoVChMIz_OM_MCZxwIVARwUCh0c9gA9&amp;url=http://www.identalhub.com/article_bleeding-after-tooth-extraction-877.aspx&amp;ei=yvjFVc_mK4G4UJzsg-gD&amp;psig=AFQjCNEdIRt-oKc7TAeTU9CLD_qG2nTjqA&amp;ust=1439124042851781"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google.co.in/url?sa=i&amp;source=imgres&amp;cd=&amp;cad=rja&amp;uact=8&amp;ved=0CAkQjRwwAGoVChMIv7aottuZxwIVB2kUCh3jkwxT&amp;url=http://imagebank.hematology.org/AssetDetail.aspx?AssetID=12540&amp;ei=iBTGVb_SB4fSUeOnspgF&amp;psig=AFQjCNEe4U1zTgY9AWVbJwxealAsaWMczw&amp;ust=143913114424549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6.xml.rels><?xml version="1.0" encoding="UTF-8" standalone="yes"?>
<Relationships xmlns="http://schemas.openxmlformats.org/package/2006/relationships"><Relationship Id="rId3" Type="http://schemas.openxmlformats.org/officeDocument/2006/relationships/hyperlink" Target="http://www.google.co.in/url?sa=i&amp;source=imgres&amp;cd=&amp;cad=rja&amp;uact=8&amp;ved=0CAkQjRwwAGoVChMI_5arkoWaxwIVCb8UCh2F5w1E&amp;url=http://www.clinicaladvisor.com/meningococcal-meningitis-outbreak-adolescent-young-adult/article/409036/&amp;ei=RkDGVf_bOon-UoXPt6AE&amp;psig=AFQjCNEREjhav9ylm5qyOxRXil7jhbjUAg&amp;ust=143914234308118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3" Type="http://schemas.openxmlformats.org/officeDocument/2006/relationships/hyperlink" Target="http://www.google.co.in/url?sa=i&amp;source=imgres&amp;cd=&amp;cad=rja&amp;uact=8&amp;ved=0CAkQjRwwAGoVChMIq8WViYyaxwIVQlQUCh0Nvgfu&amp;url=http://www.bloodjournal.org/content/116/22/4388&amp;ei=ikfGVavYL8KoUY38nvAO&amp;psig=AFQjCNHaLIJJiLdEnP6NI2yVTtFCzcW-BQ&amp;ust=1439144202906677"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hyperlink" Target="http://www.google.co.in/url?sa=i&amp;source=imgres&amp;cd=&amp;cad=rja&amp;uact=8&amp;ved=0CAkQjRwwAGoVChMIgvrC7ouaxwIVA7QUCh0myAGI&amp;url=http://openi.nlm.nih.gov/detailedresult.php?img=3321667_ce-1-221f1&amp;req=4&amp;ei=UkfGVYKJN4PoUqaQh8AI&amp;psig=AFQjCNE7602daWTYtLDLrWNMKuZxv8hrbQ&amp;ust=1439144147013350" TargetMode="External"/><Relationship Id="rId4" Type="http://schemas.openxmlformats.org/officeDocument/2006/relationships/image" Target="../media/image5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google.co.in/url?sa=i&amp;source=imgres&amp;cd=&amp;cad=rja&amp;uact=8&amp;ved=0CAkQjRwwAGoVChMIpcfYkpCaxwIVA7cUCh1TswcC&amp;url=http://hematologyoutlines.com/atlas_topics/56.html&amp;ei=0EvGVaWfHoPuUtPmnhA&amp;psig=AFQjCNH1N672L6pxlysARInxxQWr2F6wDA&amp;ust=143914529663291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google.co.in/url?sa=i&amp;source=imgres&amp;cd=&amp;cad=rja&amp;uact=8&amp;ved=0CAkQjRwwAGoVChMI_5arkoWaxwIVCb8UCh2F5w1E&amp;url=http://www.clinicaladvisor.com/meningococcal-meningitis-outbreak-adolescent-young-adult/article/409036/&amp;ei=RkDGVf_bOon-UoXPt6AE&amp;psig=AFQjCNEREjhav9ylm5qyOxRXil7jhbjUAg&amp;ust=143914234308118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google.co.in/url?sa=i&amp;source=imgres&amp;cd=&amp;cad=rja&amp;uact=8&amp;ved=0CAkQjRwwAGoVChMIh5WQ0paaxwIViO0UCh3TOwoy&amp;url=https://www.bioscience.org/1996/v1/e/abe1/htmls/26-33.htm&amp;ei=oFLGVYfFCIjbU9P3qJAD&amp;psig=AFQjCNFWB5HBDWDQ5Pl3FQ9A4gn6apjgtA&amp;ust=143914704028987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5.gif"/></Relationships>
</file>

<file path=ppt/slides/_rels/slide64.xml.rels><?xml version="1.0" encoding="UTF-8" standalone="yes"?>
<Relationships xmlns="http://schemas.openxmlformats.org/package/2006/relationships"><Relationship Id="rId3" Type="http://schemas.openxmlformats.org/officeDocument/2006/relationships/hyperlink" Target="http://www.google.co.in/url?sa=i&amp;source=imgres&amp;cd=&amp;cad=rja&amp;uact=8&amp;ved=0CAkQjRwwAGoVChMIgvrC7ouaxwIVA7QUCh0myAGI&amp;url=http://openi.nlm.nih.gov/detailedresult.php?img=3321667_ce-1-221f1&amp;req=4&amp;ei=UkfGVYKJN4PoUqaQh8AI&amp;psig=AFQjCNE7602daWTYtLDLrWNMKuZxv8hrbQ&amp;ust=143914414701335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google.co.in/url?sa=i&amp;source=imgres&amp;cd=&amp;cad=rja&amp;uact=8&amp;ved=0CAkQjRwwAGoVChMIv-mCrIuSxwIVRb5yCh2MbgSs&amp;url=http://www.nutralegacy.com/blog/general-healthcare/how-ruptured-blood-vessels-occur/&amp;ei=CRXCVf_AIMX8ygOM3ZHgCg&amp;psig=AFQjCNGRDSUOS6tsY1cLY-qkWt6MnQEJCg&amp;ust=1438869129646440" TargetMode="External"/><Relationship Id="rId4" Type="http://schemas.openxmlformats.org/officeDocument/2006/relationships/image" Target="../media/image5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hyperlink" Target="http://www.google.co.in/url?sa=i&amp;source=imgres&amp;cd=&amp;cad=rja&amp;uact=8&amp;ved=0CAkQjRwwAGoVChMIzqS_y7-bxwIVi9YUCh3zKAEH&amp;url=http://www.thrombosisjournal.com/content/4/1/4/figure/F1&amp;ei=xwPHVY6lMoutU_PRhDg&amp;psig=AFQjCNFenJ5E5xIvErjFr60CRz9B3JtBAA&amp;ust=1439192392027724" TargetMode="External"/><Relationship Id="rId7" Type="http://schemas.openxmlformats.org/officeDocument/2006/relationships/hyperlink" Target="http://www.google.co.in/url?sa=i&amp;source=imgres&amp;cd=&amp;cad=rja&amp;uact=8&amp;ved=0CAkQjRwwAGoVChMIjOn0-MKbxwIVyMMUCh2J8wZd&amp;url=http://www.clevelandclinicmeded.com/medicalpubs/diseasemanagement/hematology-oncology/disorders-platelet-function/&amp;ei=TAfHVYyTF8iHU4nnm-gF&amp;psig=AFQjCNHoq169-poKFgi29fk6ZG5cFDPhCg&amp;ust=1439193292491173"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hyperlink" Target="http://www.google.co.in/url?sa=i&amp;source=imgres&amp;cd=&amp;cad=rja&amp;uact=8&amp;ved=0CAkQjRwwAGoVChMI45GOjsKbxwIVBboUCh247gsF&amp;url=http://www.infobarrel.com/Hemostasis_Disorders&amp;ei=bAbHVeOrGIX0Urjdryg&amp;psig=AFQjCNFr_yUJ8Kz4ZPAmAamizZoQAMzJ0Q&amp;ust=1439193068490970" TargetMode="External"/><Relationship Id="rId4" Type="http://schemas.openxmlformats.org/officeDocument/2006/relationships/image" Target="../media/image56.jpeg"/><Relationship Id="rId9" Type="http://schemas.openxmlformats.org/officeDocument/2006/relationships/image" Target="../media/image5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in/url?sa=i&amp;source=imgres&amp;cd=&amp;cad=rja&amp;uact=8&amp;ved=0CAkQjRwwAGoVChMI3473nIqSxwIVAqhyCh0C2gDD&amp;url=http://www.pharmacology2000.com/Coagulation/coagulation1.htm&amp;ei=3RPCVZ-sG4LQygOCtIOYDA&amp;psig=AFQjCNE59aa8xjPR12CBhme2PhN1zVDJsw&amp;ust=143886882957695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google.co.in/url?sa=i&amp;source=imgres&amp;cd=&amp;cad=rja&amp;uact=8&amp;ved=0CAkQjRwwAGoVChMIv-mCrIuSxwIVRb5yCh2MbgSs&amp;url=http://www.nutralegacy.com/blog/general-healthcare/how-ruptured-blood-vessels-occur/&amp;ei=CRXCVf_AIMX8ygOM3ZHgCg&amp;psig=AFQjCNGRDSUOS6tsY1cLY-qkWt6MnQEJCg&amp;ust=1438869129646440" TargetMode="Externa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p:cNvSpPr>
          <p:nvPr>
            <p:ph type="title"/>
          </p:nvPr>
        </p:nvSpPr>
        <p:spPr>
          <a:xfrm>
            <a:off x="304800" y="76200"/>
            <a:ext cx="8229600" cy="1143000"/>
          </a:xfrm>
        </p:spPr>
        <p:txBody>
          <a:bodyPr/>
          <a:lstStyle/>
          <a:p>
            <a:r>
              <a:rPr lang="en-US" b="1" dirty="0" smtClean="0"/>
              <a:t>Case </a:t>
            </a:r>
            <a:endParaRPr lang="en-SG" b="1" dirty="0" smtClean="0"/>
          </a:p>
        </p:txBody>
      </p:sp>
      <p:sp>
        <p:nvSpPr>
          <p:cNvPr id="154629" name="Rectangle 5"/>
          <p:cNvSpPr>
            <a:spLocks noGrp="1"/>
          </p:cNvSpPr>
          <p:nvPr>
            <p:ph type="body" idx="1"/>
          </p:nvPr>
        </p:nvSpPr>
        <p:spPr>
          <a:xfrm>
            <a:off x="228600" y="1447800"/>
            <a:ext cx="5715000" cy="4525963"/>
          </a:xfrm>
        </p:spPr>
        <p:txBody>
          <a:bodyPr/>
          <a:lstStyle/>
          <a:p>
            <a:pPr>
              <a:lnSpc>
                <a:spcPct val="90000"/>
              </a:lnSpc>
              <a:buFont typeface="Arial" charset="0"/>
              <a:buNone/>
            </a:pPr>
            <a:r>
              <a:rPr lang="en-US" sz="2400" smtClean="0"/>
              <a:t>	6yr boy is brought to the OPD with complaints of recurrent painful swelling of the Lt Knee joint since 2yr of age. He also has a history of prolonged bleeding from cut sites. </a:t>
            </a:r>
          </a:p>
          <a:p>
            <a:pPr>
              <a:lnSpc>
                <a:spcPct val="90000"/>
              </a:lnSpc>
              <a:buFont typeface="Arial" charset="0"/>
              <a:buNone/>
            </a:pPr>
            <a:r>
              <a:rPr lang="en-US" sz="2400" smtClean="0"/>
              <a:t>	</a:t>
            </a:r>
          </a:p>
          <a:p>
            <a:pPr>
              <a:lnSpc>
                <a:spcPct val="90000"/>
              </a:lnSpc>
              <a:buFont typeface="Arial" charset="0"/>
              <a:buNone/>
            </a:pPr>
            <a:r>
              <a:rPr lang="en-US" sz="2400" smtClean="0"/>
              <a:t>	One maternal uncle of the child died due to prolonged bleeding following a minor surgery.</a:t>
            </a:r>
          </a:p>
          <a:p>
            <a:pPr>
              <a:lnSpc>
                <a:spcPct val="90000"/>
              </a:lnSpc>
              <a:buFont typeface="Arial" charset="0"/>
              <a:buNone/>
            </a:pPr>
            <a:r>
              <a:rPr lang="en-US" sz="2400" smtClean="0"/>
              <a:t>	</a:t>
            </a:r>
          </a:p>
          <a:p>
            <a:pPr>
              <a:lnSpc>
                <a:spcPct val="90000"/>
              </a:lnSpc>
              <a:buFont typeface="Arial" charset="0"/>
              <a:buNone/>
            </a:pPr>
            <a:r>
              <a:rPr lang="en-US" sz="2400" smtClean="0"/>
              <a:t>	O/E, No petechiae/purpura.</a:t>
            </a:r>
          </a:p>
          <a:p>
            <a:pPr>
              <a:lnSpc>
                <a:spcPct val="90000"/>
              </a:lnSpc>
              <a:buFont typeface="Arial" charset="0"/>
              <a:buNone/>
            </a:pPr>
            <a:r>
              <a:rPr lang="en-US" sz="2400" smtClean="0"/>
              <a:t>	Lt Knee joint swollen, tender</a:t>
            </a:r>
            <a:endParaRPr lang="en-SG" sz="2400" smtClean="0"/>
          </a:p>
        </p:txBody>
      </p:sp>
    </p:spTree>
    <p:extLst>
      <p:ext uri="{BB962C8B-B14F-4D97-AF65-F5344CB8AC3E}">
        <p14:creationId xmlns:p14="http://schemas.microsoft.com/office/powerpoint/2010/main" xmlns="" val="2448314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IN" dirty="0" smtClean="0"/>
              <a:t>von </a:t>
            </a:r>
            <a:r>
              <a:rPr lang="en-IN" dirty="0" err="1" smtClean="0"/>
              <a:t>Willebrand</a:t>
            </a:r>
            <a:r>
              <a:rPr lang="en-IN" dirty="0" smtClean="0"/>
              <a:t> Factor  </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Classification of bleeding disorders</a:t>
            </a:r>
            <a:endParaRPr lang="en-IN" b="1" dirty="0"/>
          </a:p>
        </p:txBody>
      </p:sp>
      <p:sp>
        <p:nvSpPr>
          <p:cNvPr id="3" name="Content Placeholder 2"/>
          <p:cNvSpPr>
            <a:spLocks noGrp="1"/>
          </p:cNvSpPr>
          <p:nvPr>
            <p:ph idx="1"/>
          </p:nvPr>
        </p:nvSpPr>
        <p:spPr>
          <a:xfrm>
            <a:off x="457200" y="1600200"/>
            <a:ext cx="8229600" cy="4953000"/>
          </a:xfrm>
        </p:spPr>
        <p:txBody>
          <a:bodyPr>
            <a:normAutofit/>
          </a:bodyPr>
          <a:lstStyle/>
          <a:p>
            <a:r>
              <a:rPr lang="en-IN" dirty="0" smtClean="0"/>
              <a:t>Primary Hemostatic defect</a:t>
            </a:r>
          </a:p>
          <a:p>
            <a:pPr lvl="1"/>
            <a:r>
              <a:rPr lang="en-IN" dirty="0" smtClean="0"/>
              <a:t>Platelet disorder</a:t>
            </a:r>
          </a:p>
          <a:p>
            <a:pPr lvl="2"/>
            <a:r>
              <a:rPr lang="en-IN" dirty="0" smtClean="0"/>
              <a:t>Congenital</a:t>
            </a:r>
          </a:p>
          <a:p>
            <a:pPr lvl="2"/>
            <a:r>
              <a:rPr lang="en-IN" dirty="0" smtClean="0"/>
              <a:t>Acquired</a:t>
            </a:r>
          </a:p>
          <a:p>
            <a:pPr lvl="1"/>
            <a:r>
              <a:rPr lang="en-IN" dirty="0" smtClean="0"/>
              <a:t>Von </a:t>
            </a:r>
            <a:r>
              <a:rPr lang="en-IN" dirty="0" err="1" smtClean="0"/>
              <a:t>Willebrand</a:t>
            </a:r>
            <a:r>
              <a:rPr lang="en-IN" dirty="0" smtClean="0"/>
              <a:t> Disease</a:t>
            </a:r>
          </a:p>
          <a:p>
            <a:r>
              <a:rPr lang="en-IN" dirty="0" smtClean="0"/>
              <a:t>Coagulation Disorders (</a:t>
            </a:r>
            <a:r>
              <a:rPr lang="en-IN" sz="2800" dirty="0" smtClean="0"/>
              <a:t>Clotting factor deficiency</a:t>
            </a:r>
            <a:r>
              <a:rPr lang="en-IN" dirty="0" smtClean="0"/>
              <a:t>)</a:t>
            </a:r>
          </a:p>
          <a:p>
            <a:pPr lvl="1"/>
            <a:r>
              <a:rPr lang="en-IN" dirty="0" smtClean="0"/>
              <a:t>Acquired</a:t>
            </a:r>
          </a:p>
          <a:p>
            <a:pPr lvl="1"/>
            <a:r>
              <a:rPr lang="en-IN" dirty="0" smtClean="0"/>
              <a:t>Inherited</a:t>
            </a:r>
          </a:p>
          <a:p>
            <a:r>
              <a:rPr lang="en-IN" dirty="0" smtClean="0"/>
              <a:t>Vascular</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8600" y="1676399"/>
          <a:ext cx="8686800" cy="3314761"/>
        </p:xfrm>
        <a:graphic>
          <a:graphicData uri="http://schemas.openxmlformats.org/drawingml/2006/table">
            <a:tbl>
              <a:tblPr firstRow="1" bandRow="1">
                <a:tableStyleId>{5C22544A-7EE6-4342-B048-85BDC9FD1C3A}</a:tableStyleId>
              </a:tblPr>
              <a:tblGrid>
                <a:gridCol w="3124200"/>
                <a:gridCol w="2819400"/>
                <a:gridCol w="2743200"/>
              </a:tblGrid>
              <a:tr h="419160">
                <a:tc>
                  <a:txBody>
                    <a:bodyPr/>
                    <a:lstStyle/>
                    <a:p>
                      <a:r>
                        <a:rPr lang="en-IN" dirty="0" smtClean="0"/>
                        <a:t>Clinical characteristic</a:t>
                      </a:r>
                      <a:endParaRPr lang="en-IN" dirty="0"/>
                    </a:p>
                  </a:txBody>
                  <a:tcPr/>
                </a:tc>
                <a:tc>
                  <a:txBody>
                    <a:bodyPr/>
                    <a:lstStyle/>
                    <a:p>
                      <a:r>
                        <a:rPr lang="en-IN" dirty="0" smtClean="0"/>
                        <a:t>Primary Hemostatic Defect</a:t>
                      </a:r>
                      <a:endParaRPr lang="en-IN" dirty="0"/>
                    </a:p>
                  </a:txBody>
                  <a:tcPr/>
                </a:tc>
                <a:tc>
                  <a:txBody>
                    <a:bodyPr/>
                    <a:lstStyle/>
                    <a:p>
                      <a:r>
                        <a:rPr lang="en-IN" dirty="0" smtClean="0"/>
                        <a:t>Coagulation Disorder</a:t>
                      </a:r>
                      <a:endParaRPr lang="en-IN" dirty="0"/>
                    </a:p>
                  </a:txBody>
                  <a:tcPr/>
                </a:tc>
              </a:tr>
              <a:tr h="419160">
                <a:tc>
                  <a:txBody>
                    <a:bodyPr/>
                    <a:lstStyle/>
                    <a:p>
                      <a:r>
                        <a:rPr lang="en-IN" dirty="0" smtClean="0"/>
                        <a:t>Site of bleeding</a:t>
                      </a:r>
                      <a:endParaRPr lang="en-IN" dirty="0"/>
                    </a:p>
                  </a:txBody>
                  <a:tcPr/>
                </a:tc>
                <a:tc>
                  <a:txBody>
                    <a:bodyPr/>
                    <a:lstStyle/>
                    <a:p>
                      <a:r>
                        <a:rPr lang="en-IN" dirty="0" smtClean="0"/>
                        <a:t>Skin, mucous</a:t>
                      </a:r>
                      <a:r>
                        <a:rPr lang="en-IN" baseline="0" dirty="0" smtClean="0"/>
                        <a:t> membrane</a:t>
                      </a:r>
                      <a:endParaRPr lang="en-IN" dirty="0"/>
                    </a:p>
                  </a:txBody>
                  <a:tcPr/>
                </a:tc>
                <a:tc>
                  <a:txBody>
                    <a:bodyPr/>
                    <a:lstStyle/>
                    <a:p>
                      <a:r>
                        <a:rPr lang="en-IN" dirty="0" smtClean="0"/>
                        <a:t>Soft tissues, muscles, joints</a:t>
                      </a:r>
                      <a:endParaRPr lang="en-IN" dirty="0"/>
                    </a:p>
                  </a:txBody>
                  <a:tcPr/>
                </a:tc>
              </a:tr>
              <a:tr h="419160">
                <a:tc>
                  <a:txBody>
                    <a:bodyPr/>
                    <a:lstStyle/>
                    <a:p>
                      <a:r>
                        <a:rPr lang="en-IN" dirty="0" smtClean="0"/>
                        <a:t>Bleeding after minor cuts</a:t>
                      </a:r>
                      <a:endParaRPr lang="en-IN" dirty="0"/>
                    </a:p>
                  </a:txBody>
                  <a:tcPr/>
                </a:tc>
                <a:tc>
                  <a:txBody>
                    <a:bodyPr/>
                    <a:lstStyle/>
                    <a:p>
                      <a:r>
                        <a:rPr lang="en-IN" dirty="0" smtClean="0"/>
                        <a:t>Yes</a:t>
                      </a:r>
                      <a:endParaRPr lang="en-IN" dirty="0"/>
                    </a:p>
                  </a:txBody>
                  <a:tcPr/>
                </a:tc>
                <a:tc>
                  <a:txBody>
                    <a:bodyPr/>
                    <a:lstStyle/>
                    <a:p>
                      <a:r>
                        <a:rPr lang="en-IN" dirty="0" smtClean="0"/>
                        <a:t>No</a:t>
                      </a:r>
                      <a:endParaRPr lang="en-IN" dirty="0"/>
                    </a:p>
                  </a:txBody>
                  <a:tcPr/>
                </a:tc>
              </a:tr>
              <a:tr h="419160">
                <a:tc>
                  <a:txBody>
                    <a:bodyPr/>
                    <a:lstStyle/>
                    <a:p>
                      <a:r>
                        <a:rPr lang="en-IN" dirty="0" smtClean="0"/>
                        <a:t>Petechiae</a:t>
                      </a:r>
                      <a:endParaRPr lang="en-IN" dirty="0"/>
                    </a:p>
                  </a:txBody>
                  <a:tcPr/>
                </a:tc>
                <a:tc>
                  <a:txBody>
                    <a:bodyPr/>
                    <a:lstStyle/>
                    <a:p>
                      <a:r>
                        <a:rPr lang="en-IN" dirty="0" smtClean="0"/>
                        <a:t>Yes</a:t>
                      </a:r>
                      <a:endParaRPr lang="en-IN" dirty="0"/>
                    </a:p>
                  </a:txBody>
                  <a:tcPr/>
                </a:tc>
                <a:tc>
                  <a:txBody>
                    <a:bodyPr/>
                    <a:lstStyle/>
                    <a:p>
                      <a:r>
                        <a:rPr lang="en-IN" dirty="0" smtClean="0"/>
                        <a:t>No</a:t>
                      </a:r>
                      <a:endParaRPr lang="en-IN" dirty="0"/>
                    </a:p>
                  </a:txBody>
                  <a:tcPr/>
                </a:tc>
              </a:tr>
              <a:tr h="419160">
                <a:tc>
                  <a:txBody>
                    <a:bodyPr/>
                    <a:lstStyle/>
                    <a:p>
                      <a:r>
                        <a:rPr lang="en-IN" dirty="0" smtClean="0"/>
                        <a:t>Ecchymosis</a:t>
                      </a:r>
                      <a:endParaRPr lang="en-IN" dirty="0"/>
                    </a:p>
                  </a:txBody>
                  <a:tcPr/>
                </a:tc>
                <a:tc>
                  <a:txBody>
                    <a:bodyPr/>
                    <a:lstStyle/>
                    <a:p>
                      <a:r>
                        <a:rPr lang="en-IN" dirty="0" smtClean="0"/>
                        <a:t>Small, superficial</a:t>
                      </a:r>
                      <a:endParaRPr lang="en-IN" dirty="0"/>
                    </a:p>
                  </a:txBody>
                  <a:tcPr/>
                </a:tc>
                <a:tc>
                  <a:txBody>
                    <a:bodyPr/>
                    <a:lstStyle/>
                    <a:p>
                      <a:r>
                        <a:rPr lang="en-IN" dirty="0" smtClean="0"/>
                        <a:t>Larger, deeper</a:t>
                      </a:r>
                      <a:endParaRPr lang="en-IN" dirty="0"/>
                    </a:p>
                  </a:txBody>
                  <a:tcPr/>
                </a:tc>
              </a:tr>
              <a:tr h="419160">
                <a:tc>
                  <a:txBody>
                    <a:bodyPr/>
                    <a:lstStyle/>
                    <a:p>
                      <a:r>
                        <a:rPr lang="en-IN" dirty="0" smtClean="0"/>
                        <a:t>Hemarthrosis</a:t>
                      </a:r>
                      <a:endParaRPr lang="en-IN" dirty="0"/>
                    </a:p>
                  </a:txBody>
                  <a:tcPr/>
                </a:tc>
                <a:tc>
                  <a:txBody>
                    <a:bodyPr/>
                    <a:lstStyle/>
                    <a:p>
                      <a:r>
                        <a:rPr lang="en-IN" dirty="0" smtClean="0"/>
                        <a:t>Rare</a:t>
                      </a:r>
                      <a:endParaRPr lang="en-IN" dirty="0"/>
                    </a:p>
                  </a:txBody>
                  <a:tcPr/>
                </a:tc>
                <a:tc>
                  <a:txBody>
                    <a:bodyPr/>
                    <a:lstStyle/>
                    <a:p>
                      <a:r>
                        <a:rPr lang="en-IN" dirty="0" smtClean="0"/>
                        <a:t>Common</a:t>
                      </a:r>
                      <a:endParaRPr lang="en-IN" dirty="0"/>
                    </a:p>
                  </a:txBody>
                  <a:tcPr/>
                </a:tc>
              </a:tr>
              <a:tr h="380641">
                <a:tc>
                  <a:txBody>
                    <a:bodyPr/>
                    <a:lstStyle/>
                    <a:p>
                      <a:r>
                        <a:rPr lang="en-IN" dirty="0" smtClean="0"/>
                        <a:t>Bleeding after trauma/surgery</a:t>
                      </a:r>
                      <a:endParaRPr lang="en-IN" dirty="0"/>
                    </a:p>
                  </a:txBody>
                  <a:tcPr/>
                </a:tc>
                <a:tc>
                  <a:txBody>
                    <a:bodyPr/>
                    <a:lstStyle/>
                    <a:p>
                      <a:r>
                        <a:rPr lang="en-IN" dirty="0" smtClean="0"/>
                        <a:t>Immediate</a:t>
                      </a:r>
                      <a:endParaRPr lang="en-IN" dirty="0"/>
                    </a:p>
                  </a:txBody>
                  <a:tcPr/>
                </a:tc>
                <a:tc>
                  <a:txBody>
                    <a:bodyPr/>
                    <a:lstStyle/>
                    <a:p>
                      <a:r>
                        <a:rPr lang="en-IN" dirty="0" smtClean="0"/>
                        <a:t>Delayed</a:t>
                      </a:r>
                      <a:endParaRPr lang="en-IN" dirty="0"/>
                    </a:p>
                  </a:txBody>
                  <a:tcPr/>
                </a:tc>
              </a:tr>
              <a:tr h="419160">
                <a:tc>
                  <a:txBody>
                    <a:bodyPr/>
                    <a:lstStyle/>
                    <a:p>
                      <a:r>
                        <a:rPr lang="en-IN" dirty="0" smtClean="0"/>
                        <a:t>Example</a:t>
                      </a:r>
                      <a:endParaRPr lang="en-IN" dirty="0"/>
                    </a:p>
                  </a:txBody>
                  <a:tcPr/>
                </a:tc>
                <a:tc>
                  <a:txBody>
                    <a:bodyPr/>
                    <a:lstStyle/>
                    <a:p>
                      <a:r>
                        <a:rPr lang="en-IN" dirty="0" smtClean="0"/>
                        <a:t>Platelet defect, vWD</a:t>
                      </a:r>
                      <a:endParaRPr lang="en-IN" dirty="0"/>
                    </a:p>
                  </a:txBody>
                  <a:tcPr/>
                </a:tc>
                <a:tc>
                  <a:txBody>
                    <a:bodyPr/>
                    <a:lstStyle/>
                    <a:p>
                      <a:r>
                        <a:rPr lang="en-IN" dirty="0" smtClean="0"/>
                        <a:t>Hemophilia</a:t>
                      </a:r>
                      <a:endParaRPr lang="en-IN" dirty="0"/>
                    </a:p>
                  </a:txBody>
                  <a:tcPr/>
                </a:tc>
              </a:tr>
            </a:tbl>
          </a:graphicData>
        </a:graphic>
      </p:graphicFrame>
      <p:sp>
        <p:nvSpPr>
          <p:cNvPr id="4" name="Title 1"/>
          <p:cNvSpPr>
            <a:spLocks noGrp="1"/>
          </p:cNvSpPr>
          <p:nvPr>
            <p:ph type="title"/>
          </p:nvPr>
        </p:nvSpPr>
        <p:spPr>
          <a:xfrm>
            <a:off x="457200" y="274638"/>
            <a:ext cx="8229600" cy="1143000"/>
          </a:xfrm>
        </p:spPr>
        <p:txBody>
          <a:bodyPr/>
          <a:lstStyle/>
          <a:p>
            <a:r>
              <a:rPr lang="en-IN" b="1" dirty="0" smtClean="0"/>
              <a:t>Classification of bleeding disorders</a:t>
            </a:r>
            <a:endParaRPr lang="en-IN" b="1" dirty="0"/>
          </a:p>
        </p:txBody>
      </p:sp>
      <p:sp>
        <p:nvSpPr>
          <p:cNvPr id="6" name="TextBox 5"/>
          <p:cNvSpPr txBox="1"/>
          <p:nvPr/>
        </p:nvSpPr>
        <p:spPr>
          <a:xfrm>
            <a:off x="1752759" y="6400800"/>
            <a:ext cx="7238841" cy="338554"/>
          </a:xfrm>
          <a:prstGeom prst="rect">
            <a:avLst/>
          </a:prstGeom>
          <a:noFill/>
        </p:spPr>
        <p:txBody>
          <a:bodyPr wrap="none" rtlCol="0">
            <a:spAutoFit/>
          </a:bodyPr>
          <a:lstStyle/>
          <a:p>
            <a:r>
              <a:rPr lang="en-IN" sz="1600" i="1" dirty="0" smtClean="0"/>
              <a:t>Source: Nathan and </a:t>
            </a:r>
            <a:r>
              <a:rPr lang="en-IN" sz="1600" i="1" dirty="0" err="1" smtClean="0"/>
              <a:t>Oski’s</a:t>
            </a:r>
            <a:r>
              <a:rPr lang="en-IN" sz="1600" i="1" dirty="0" smtClean="0"/>
              <a:t> Hematology of Infancy and Childhood. 7</a:t>
            </a:r>
            <a:r>
              <a:rPr lang="en-IN" sz="1600" i="1" baseline="30000" dirty="0" smtClean="0"/>
              <a:t>th</a:t>
            </a:r>
            <a:r>
              <a:rPr lang="en-IN" sz="1600" i="1" dirty="0" smtClean="0"/>
              <a:t> Edition, Pg 1450</a:t>
            </a:r>
            <a:endParaRPr lang="en-IN" sz="16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0" y="533400"/>
            <a:ext cx="9144000" cy="762000"/>
          </a:xfrm>
        </p:spPr>
        <p:txBody>
          <a:bodyPr/>
          <a:lstStyle/>
          <a:p>
            <a:pPr eaLnBrk="1" hangingPunct="1">
              <a:defRPr/>
            </a:pPr>
            <a:r>
              <a:rPr lang="en-US" sz="3600" dirty="0" smtClean="0">
                <a:solidFill>
                  <a:srgbClr val="FF9900"/>
                </a:solidFill>
              </a:rPr>
              <a:t>Clinical Approach to bleeding disorders</a:t>
            </a:r>
          </a:p>
        </p:txBody>
      </p:sp>
      <p:sp>
        <p:nvSpPr>
          <p:cNvPr id="54275" name="Rectangle 3"/>
          <p:cNvSpPr>
            <a:spLocks noGrp="1" noChangeArrowheads="1"/>
          </p:cNvSpPr>
          <p:nvPr>
            <p:ph type="subTitle" idx="1"/>
          </p:nvPr>
        </p:nvSpPr>
        <p:spPr>
          <a:xfrm>
            <a:off x="304800" y="1371600"/>
            <a:ext cx="9144000" cy="5257800"/>
          </a:xfrm>
        </p:spPr>
        <p:txBody>
          <a:bodyPr/>
          <a:lstStyle/>
          <a:p>
            <a:pPr marL="342900" indent="-342900" algn="l" eaLnBrk="1" hangingPunct="1">
              <a:defRPr/>
            </a:pPr>
            <a:r>
              <a:rPr lang="en-US" smtClean="0">
                <a:solidFill>
                  <a:srgbClr val="FF0000"/>
                </a:solidFill>
                <a:latin typeface="Arial" charset="0"/>
              </a:rPr>
              <a:t>   </a:t>
            </a:r>
          </a:p>
          <a:p>
            <a:pPr marL="342900" indent="-342900" algn="l" eaLnBrk="1" hangingPunct="1">
              <a:defRPr/>
            </a:pPr>
            <a:r>
              <a:rPr lang="en-US" smtClean="0">
                <a:solidFill>
                  <a:srgbClr val="FF0000"/>
                </a:solidFill>
                <a:latin typeface="Arial" charset="0"/>
              </a:rPr>
              <a:t>   </a:t>
            </a:r>
            <a:r>
              <a:rPr lang="en-US" smtClean="0">
                <a:latin typeface="Arial" charset="0"/>
              </a:rPr>
              <a:t>History</a:t>
            </a:r>
          </a:p>
          <a:p>
            <a:pPr marL="342900" indent="-342900" algn="l" eaLnBrk="1" hangingPunct="1">
              <a:defRPr/>
            </a:pPr>
            <a:endParaRPr lang="en-US" smtClean="0">
              <a:latin typeface="Arial" charset="0"/>
            </a:endParaRPr>
          </a:p>
          <a:p>
            <a:pPr marL="342900" indent="-342900" algn="l" eaLnBrk="1" hangingPunct="1">
              <a:defRPr/>
            </a:pPr>
            <a:r>
              <a:rPr lang="en-US" smtClean="0">
                <a:latin typeface="Arial" charset="0"/>
              </a:rPr>
              <a:t>   Physical Examination</a:t>
            </a:r>
          </a:p>
          <a:p>
            <a:pPr marL="342900" indent="-342900" algn="l" eaLnBrk="1" hangingPunct="1">
              <a:defRPr/>
            </a:pPr>
            <a:endParaRPr lang="en-US" smtClean="0">
              <a:latin typeface="Arial" charset="0"/>
            </a:endParaRPr>
          </a:p>
          <a:p>
            <a:pPr marL="342900" indent="-342900" algn="l" eaLnBrk="1" hangingPunct="1">
              <a:defRPr/>
            </a:pPr>
            <a:r>
              <a:rPr lang="en-US" smtClean="0">
                <a:latin typeface="Arial" charset="0"/>
              </a:rPr>
              <a:t>   Laboratory Evaluation</a:t>
            </a:r>
          </a:p>
          <a:p>
            <a:pPr marL="342900" indent="-342900" algn="l" eaLnBrk="1" hangingPunct="1">
              <a:defRPr/>
            </a:pPr>
            <a:r>
              <a:rPr lang="en-US" smtClean="0">
                <a:solidFill>
                  <a:srgbClr val="FF0000"/>
                </a:solidFill>
                <a:latin typeface="Arial" charset="0"/>
              </a:rPr>
              <a:t>   </a:t>
            </a:r>
            <a:endParaRPr lang="en-US" sz="28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0" y="0"/>
            <a:ext cx="9144000" cy="762000"/>
          </a:xfrm>
        </p:spPr>
        <p:txBody>
          <a:bodyPr/>
          <a:lstStyle/>
          <a:p>
            <a:pPr eaLnBrk="1" hangingPunct="1">
              <a:defRPr/>
            </a:pPr>
            <a:r>
              <a:rPr lang="en-US" sz="3600" smtClean="0">
                <a:solidFill>
                  <a:srgbClr val="FF9900"/>
                </a:solidFill>
              </a:rPr>
              <a:t>Clinical Approach to bleeding disorders</a:t>
            </a:r>
          </a:p>
        </p:txBody>
      </p:sp>
      <p:sp>
        <p:nvSpPr>
          <p:cNvPr id="55299" name="Rectangle 3"/>
          <p:cNvSpPr>
            <a:spLocks noGrp="1" noChangeArrowheads="1"/>
          </p:cNvSpPr>
          <p:nvPr>
            <p:ph type="subTitle" idx="1"/>
          </p:nvPr>
        </p:nvSpPr>
        <p:spPr>
          <a:xfrm>
            <a:off x="304800" y="838200"/>
            <a:ext cx="9144000" cy="5791200"/>
          </a:xfrm>
        </p:spPr>
        <p:txBody>
          <a:bodyPr/>
          <a:lstStyle/>
          <a:p>
            <a:pPr marL="342900" indent="-342900" algn="l" eaLnBrk="1" hangingPunct="1">
              <a:defRPr/>
            </a:pPr>
            <a:r>
              <a:rPr lang="en-US" dirty="0" smtClean="0">
                <a:solidFill>
                  <a:srgbClr val="FF0000"/>
                </a:solidFill>
                <a:latin typeface="Arial" charset="0"/>
              </a:rPr>
              <a:t> </a:t>
            </a:r>
            <a:r>
              <a:rPr lang="en-US" sz="2800" dirty="0" smtClean="0">
                <a:solidFill>
                  <a:schemeClr val="folHlink"/>
                </a:solidFill>
                <a:latin typeface="Arial" charset="0"/>
              </a:rPr>
              <a:t>History</a:t>
            </a:r>
          </a:p>
          <a:p>
            <a:pPr marL="342900" indent="-342900" algn="l" eaLnBrk="1" hangingPunct="1">
              <a:defRPr/>
            </a:pPr>
            <a:r>
              <a:rPr lang="en-US" sz="2000" dirty="0" smtClean="0">
                <a:solidFill>
                  <a:srgbClr val="A3E7FF"/>
                </a:solidFill>
                <a:latin typeface="Arial" charset="0"/>
              </a:rPr>
              <a:t>  </a:t>
            </a:r>
            <a:r>
              <a:rPr lang="en-US" sz="2400" dirty="0" smtClean="0">
                <a:solidFill>
                  <a:srgbClr val="A3E7FF"/>
                </a:solidFill>
                <a:latin typeface="Arial" charset="0"/>
              </a:rPr>
              <a:t>Nature of bleeding-</a:t>
            </a:r>
          </a:p>
          <a:p>
            <a:pPr marL="342900" indent="-342900" algn="l" eaLnBrk="1" hangingPunct="1">
              <a:defRPr/>
            </a:pPr>
            <a:r>
              <a:rPr lang="en-US" sz="2400" dirty="0" smtClean="0">
                <a:solidFill>
                  <a:srgbClr val="A3E7FF"/>
                </a:solidFill>
                <a:latin typeface="Arial" charset="0"/>
              </a:rPr>
              <a:t>           </a:t>
            </a:r>
            <a:r>
              <a:rPr lang="en-US" sz="2400" dirty="0" smtClean="0">
                <a:latin typeface="Arial" charset="0"/>
              </a:rPr>
              <a:t>- Immediate </a:t>
            </a:r>
            <a:r>
              <a:rPr lang="en-US" sz="2400" dirty="0" err="1" smtClean="0">
                <a:latin typeface="Arial" charset="0"/>
              </a:rPr>
              <a:t>vs</a:t>
            </a:r>
            <a:r>
              <a:rPr lang="en-US" sz="2400" dirty="0" smtClean="0">
                <a:latin typeface="Arial" charset="0"/>
              </a:rPr>
              <a:t> delayed</a:t>
            </a:r>
          </a:p>
          <a:p>
            <a:pPr marL="342900" indent="-342900" algn="l" eaLnBrk="1" hangingPunct="1">
              <a:defRPr/>
            </a:pPr>
            <a:r>
              <a:rPr lang="en-US" sz="2400" dirty="0" smtClean="0">
                <a:latin typeface="Arial" charset="0"/>
              </a:rPr>
              <a:t>           - Superficial </a:t>
            </a:r>
            <a:r>
              <a:rPr lang="en-US" sz="2400" dirty="0" err="1" smtClean="0">
                <a:latin typeface="Arial" charset="0"/>
              </a:rPr>
              <a:t>vs</a:t>
            </a:r>
            <a:r>
              <a:rPr lang="en-US" sz="2400" dirty="0" smtClean="0">
                <a:latin typeface="Arial" charset="0"/>
              </a:rPr>
              <a:t> deep</a:t>
            </a:r>
          </a:p>
          <a:p>
            <a:pPr marL="342900" indent="-342900" algn="l" eaLnBrk="1" hangingPunct="1">
              <a:defRPr/>
            </a:pPr>
            <a:r>
              <a:rPr lang="en-US" sz="2400" dirty="0" smtClean="0">
                <a:latin typeface="Arial" charset="0"/>
              </a:rPr>
              <a:t>           - Surgical / dental history</a:t>
            </a:r>
          </a:p>
          <a:p>
            <a:pPr marL="342900" indent="-342900" algn="l" eaLnBrk="1" hangingPunct="1">
              <a:defRPr/>
            </a:pPr>
            <a:r>
              <a:rPr lang="en-US" sz="2400" dirty="0" smtClean="0">
                <a:solidFill>
                  <a:srgbClr val="A3E7FF"/>
                </a:solidFill>
                <a:latin typeface="Arial" charset="0"/>
              </a:rPr>
              <a:t>Family H/O bleeding-</a:t>
            </a:r>
          </a:p>
          <a:p>
            <a:pPr marL="342900" indent="-342900" algn="l" eaLnBrk="1" hangingPunct="1">
              <a:defRPr/>
            </a:pPr>
            <a:r>
              <a:rPr lang="en-US" sz="2400" dirty="0" smtClean="0">
                <a:latin typeface="Arial" charset="0"/>
              </a:rPr>
              <a:t>           - Others involved ?</a:t>
            </a:r>
          </a:p>
          <a:p>
            <a:pPr marL="342900" indent="-342900" algn="l" eaLnBrk="1" hangingPunct="1">
              <a:defRPr/>
            </a:pPr>
            <a:r>
              <a:rPr lang="en-US" sz="2400" dirty="0" smtClean="0">
                <a:latin typeface="Arial" charset="0"/>
              </a:rPr>
              <a:t>           - Males only? (x-linked)</a:t>
            </a:r>
          </a:p>
          <a:p>
            <a:pPr marL="342900" indent="-342900" algn="l" eaLnBrk="1" hangingPunct="1">
              <a:defRPr/>
            </a:pPr>
            <a:r>
              <a:rPr lang="en-US" sz="2400" dirty="0" smtClean="0">
                <a:latin typeface="Arial" charset="0"/>
              </a:rPr>
              <a:t>           - Consecutive generations</a:t>
            </a:r>
            <a:r>
              <a:rPr lang="en-US" sz="2400" dirty="0" smtClean="0">
                <a:solidFill>
                  <a:srgbClr val="A3E7FF"/>
                </a:solidFill>
                <a:latin typeface="Arial" charset="0"/>
              </a:rPr>
              <a:t> </a:t>
            </a:r>
            <a:endParaRPr lang="en-US" sz="2400" dirty="0" smtClean="0">
              <a:latin typeface="Arial" charset="0"/>
            </a:endParaRPr>
          </a:p>
          <a:p>
            <a:pPr marL="342900" indent="-342900" algn="l" eaLnBrk="1" hangingPunct="1">
              <a:defRPr/>
            </a:pPr>
            <a:r>
              <a:rPr lang="en-US" sz="2400" dirty="0" smtClean="0">
                <a:solidFill>
                  <a:srgbClr val="A3E7FF"/>
                </a:solidFill>
                <a:latin typeface="Arial" charset="0"/>
              </a:rPr>
              <a:t>Medication history- </a:t>
            </a:r>
          </a:p>
          <a:p>
            <a:pPr marL="342900" indent="-342900" algn="l" eaLnBrk="1" hangingPunct="1">
              <a:defRPr/>
            </a:pPr>
            <a:r>
              <a:rPr lang="en-US" sz="2400" dirty="0" smtClean="0">
                <a:solidFill>
                  <a:srgbClr val="A3E7FF"/>
                </a:solidFill>
                <a:latin typeface="Arial" charset="0"/>
              </a:rPr>
              <a:t>           </a:t>
            </a:r>
            <a:r>
              <a:rPr lang="en-US" sz="2400" dirty="0" smtClean="0">
                <a:latin typeface="Arial" charset="0"/>
              </a:rPr>
              <a:t>-NSAID, Heparin (patients with central lines)</a:t>
            </a:r>
          </a:p>
          <a:p>
            <a:pPr marL="342900" indent="-342900" algn="l" eaLnBrk="1" hangingPunct="1">
              <a:defRPr/>
            </a:pPr>
            <a:r>
              <a:rPr lang="en-US" sz="2400" dirty="0" smtClean="0">
                <a:solidFill>
                  <a:srgbClr val="A3E7FF"/>
                </a:solidFill>
                <a:latin typeface="Arial" charset="0"/>
              </a:rPr>
              <a:t>Others-</a:t>
            </a:r>
            <a:r>
              <a:rPr lang="en-US" sz="2400" dirty="0" smtClean="0">
                <a:latin typeface="Arial" charset="0"/>
              </a:rPr>
              <a:t>  Liver / renal disease</a:t>
            </a:r>
            <a:endParaRPr lang="en-US" sz="2400" dirty="0" smtClean="0">
              <a:solidFill>
                <a:srgbClr val="A3E7FF"/>
              </a:solidFill>
              <a:latin typeface="Arial" charset="0"/>
            </a:endParaRPr>
          </a:p>
          <a:p>
            <a:pPr marL="342900" indent="-342900" algn="l" eaLnBrk="1" hangingPunct="1">
              <a:defRPr/>
            </a:pPr>
            <a:r>
              <a:rPr lang="en-US" sz="2400" dirty="0" smtClean="0">
                <a:solidFill>
                  <a:srgbClr val="A3E7FF"/>
                </a:solidFill>
                <a:latin typeface="Arial" charset="0"/>
              </a:rPr>
              <a:t>      </a:t>
            </a:r>
            <a:r>
              <a:rPr lang="en-US" dirty="0" smtClean="0">
                <a:latin typeface="Arial" charset="0"/>
              </a:rPr>
              <a:t>   </a:t>
            </a:r>
          </a:p>
          <a:p>
            <a:pPr marL="342900" indent="-342900" algn="l" eaLnBrk="1" hangingPunct="1">
              <a:defRPr/>
            </a:pPr>
            <a:r>
              <a:rPr lang="en-US" dirty="0" smtClean="0">
                <a:solidFill>
                  <a:srgbClr val="FF0000"/>
                </a:solidFill>
                <a:latin typeface="Arial" charset="0"/>
              </a:rPr>
              <a:t>   </a:t>
            </a:r>
            <a:endParaRPr lang="en-US"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0" y="0"/>
            <a:ext cx="9144000" cy="762000"/>
          </a:xfrm>
        </p:spPr>
        <p:txBody>
          <a:bodyPr/>
          <a:lstStyle/>
          <a:p>
            <a:pPr eaLnBrk="1" hangingPunct="1">
              <a:defRPr/>
            </a:pPr>
            <a:r>
              <a:rPr lang="en-US" sz="3600" smtClean="0">
                <a:solidFill>
                  <a:srgbClr val="FF9900"/>
                </a:solidFill>
              </a:rPr>
              <a:t>Clinical Approach to bleeding disorders</a:t>
            </a:r>
          </a:p>
        </p:txBody>
      </p:sp>
      <p:sp>
        <p:nvSpPr>
          <p:cNvPr id="56323" name="Rectangle 3"/>
          <p:cNvSpPr>
            <a:spLocks noGrp="1" noChangeArrowheads="1"/>
          </p:cNvSpPr>
          <p:nvPr>
            <p:ph type="subTitle" idx="1"/>
          </p:nvPr>
        </p:nvSpPr>
        <p:spPr>
          <a:xfrm>
            <a:off x="76200" y="1066800"/>
            <a:ext cx="9144000" cy="5791200"/>
          </a:xfrm>
        </p:spPr>
        <p:txBody>
          <a:bodyPr/>
          <a:lstStyle/>
          <a:p>
            <a:pPr marL="342900" indent="-342900" algn="l" eaLnBrk="1" hangingPunct="1">
              <a:defRPr/>
            </a:pPr>
            <a:r>
              <a:rPr lang="en-US" dirty="0" smtClean="0">
                <a:solidFill>
                  <a:schemeClr val="folHlink"/>
                </a:solidFill>
                <a:latin typeface="Arial" charset="0"/>
              </a:rPr>
              <a:t> Physical Examination</a:t>
            </a:r>
            <a:endParaRPr lang="en-US" sz="2800" dirty="0" smtClean="0">
              <a:solidFill>
                <a:schemeClr val="folHlink"/>
              </a:solidFill>
              <a:latin typeface="Arial" charset="0"/>
            </a:endParaRPr>
          </a:p>
          <a:p>
            <a:pPr marL="342900" indent="-342900" algn="l" eaLnBrk="1" hangingPunct="1">
              <a:defRPr/>
            </a:pPr>
            <a:r>
              <a:rPr lang="en-US" sz="2000" dirty="0" smtClean="0">
                <a:solidFill>
                  <a:srgbClr val="A3E7FF"/>
                </a:solidFill>
                <a:latin typeface="Arial" charset="0"/>
              </a:rPr>
              <a:t> </a:t>
            </a:r>
            <a:r>
              <a:rPr lang="en-US" sz="2400" dirty="0" smtClean="0">
                <a:solidFill>
                  <a:srgbClr val="A3E7FF"/>
                </a:solidFill>
                <a:latin typeface="Arial" charset="0"/>
              </a:rPr>
              <a:t>Bruises- </a:t>
            </a:r>
          </a:p>
          <a:p>
            <a:pPr marL="342900" indent="-342900" algn="l" eaLnBrk="1" hangingPunct="1">
              <a:defRPr/>
            </a:pPr>
            <a:r>
              <a:rPr lang="en-US" sz="2400" dirty="0" smtClean="0">
                <a:solidFill>
                  <a:srgbClr val="A3E7FF"/>
                </a:solidFill>
                <a:latin typeface="Arial" charset="0"/>
              </a:rPr>
              <a:t>           </a:t>
            </a:r>
            <a:r>
              <a:rPr lang="en-US" sz="2400" dirty="0" smtClean="0">
                <a:latin typeface="Arial" charset="0"/>
              </a:rPr>
              <a:t>- Number</a:t>
            </a:r>
          </a:p>
          <a:p>
            <a:pPr marL="342900" indent="-342900" algn="l" eaLnBrk="1" hangingPunct="1">
              <a:defRPr/>
            </a:pPr>
            <a:r>
              <a:rPr lang="en-US" sz="2400" dirty="0" smtClean="0">
                <a:latin typeface="Arial" charset="0"/>
              </a:rPr>
              <a:t>           - Location </a:t>
            </a:r>
          </a:p>
          <a:p>
            <a:pPr marL="342900" indent="-342900" algn="l" eaLnBrk="1" hangingPunct="1">
              <a:defRPr/>
            </a:pPr>
            <a:r>
              <a:rPr lang="en-US" sz="2400" dirty="0" smtClean="0">
                <a:latin typeface="Arial" charset="0"/>
              </a:rPr>
              <a:t>           - Site</a:t>
            </a:r>
          </a:p>
          <a:p>
            <a:pPr marL="342900" indent="-342900" algn="l" eaLnBrk="1" hangingPunct="1">
              <a:defRPr/>
            </a:pPr>
            <a:r>
              <a:rPr lang="en-US" sz="2400" dirty="0" smtClean="0">
                <a:solidFill>
                  <a:srgbClr val="A3E7FF"/>
                </a:solidFill>
                <a:latin typeface="Arial" charset="0"/>
              </a:rPr>
              <a:t> Petechiae</a:t>
            </a:r>
          </a:p>
          <a:p>
            <a:pPr marL="342900" indent="-342900" algn="l" eaLnBrk="1" hangingPunct="1">
              <a:defRPr/>
            </a:pPr>
            <a:r>
              <a:rPr lang="en-US" sz="2400" dirty="0" smtClean="0">
                <a:solidFill>
                  <a:srgbClr val="A3E7FF"/>
                </a:solidFill>
                <a:latin typeface="Arial" charset="0"/>
              </a:rPr>
              <a:t> Joint bleeding</a:t>
            </a:r>
          </a:p>
          <a:p>
            <a:pPr marL="342900" indent="-342900" algn="l" eaLnBrk="1" hangingPunct="1">
              <a:defRPr/>
            </a:pPr>
            <a:r>
              <a:rPr lang="en-US" sz="2400" dirty="0" smtClean="0">
                <a:solidFill>
                  <a:srgbClr val="A3E7FF"/>
                </a:solidFill>
                <a:latin typeface="Arial" charset="0"/>
              </a:rPr>
              <a:t> Other Physical findings-</a:t>
            </a:r>
          </a:p>
          <a:p>
            <a:pPr marL="342900" indent="-342900" algn="l" eaLnBrk="1" hangingPunct="1">
              <a:defRPr/>
            </a:pPr>
            <a:r>
              <a:rPr lang="en-US" sz="2400" dirty="0" smtClean="0">
                <a:latin typeface="Arial" charset="0"/>
              </a:rPr>
              <a:t>           - Jaundice</a:t>
            </a:r>
          </a:p>
          <a:p>
            <a:pPr marL="342900" indent="-342900" algn="l" eaLnBrk="1" hangingPunct="1">
              <a:defRPr/>
            </a:pPr>
            <a:r>
              <a:rPr lang="en-US" sz="2400" dirty="0" smtClean="0">
                <a:latin typeface="Arial" charset="0"/>
              </a:rPr>
              <a:t>		- Skeletal deformity</a:t>
            </a:r>
          </a:p>
          <a:p>
            <a:pPr marL="342900" indent="-342900" algn="l" eaLnBrk="1" hangingPunct="1">
              <a:defRPr/>
            </a:pPr>
            <a:r>
              <a:rPr lang="en-US" sz="2400" dirty="0" smtClean="0">
                <a:latin typeface="Arial" charset="0"/>
              </a:rPr>
              <a:t>           - Hepatosplenomegaly</a:t>
            </a:r>
            <a:endParaRPr lang="en-US" sz="2400" dirty="0" smtClean="0">
              <a:solidFill>
                <a:srgbClr val="A3E7FF"/>
              </a:solidFill>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pPr eaLnBrk="1" hangingPunct="1">
              <a:defRPr/>
            </a:pPr>
            <a:r>
              <a:rPr lang="en-US" sz="4000" dirty="0" smtClean="0"/>
              <a:t>Clinical Approach to bleeding disorders</a:t>
            </a:r>
          </a:p>
        </p:txBody>
      </p:sp>
      <p:sp>
        <p:nvSpPr>
          <p:cNvPr id="55299" name="Rectangle 3"/>
          <p:cNvSpPr>
            <a:spLocks noGrp="1" noChangeArrowheads="1"/>
          </p:cNvSpPr>
          <p:nvPr>
            <p:ph idx="1"/>
          </p:nvPr>
        </p:nvSpPr>
        <p:spPr/>
        <p:txBody>
          <a:bodyPr/>
          <a:lstStyle/>
          <a:p>
            <a:pPr marL="342900" indent="-342900" algn="l" eaLnBrk="1" hangingPunct="1">
              <a:buNone/>
              <a:defRPr/>
            </a:pPr>
            <a:r>
              <a:rPr lang="en-US" sz="2800" b="1" dirty="0" smtClean="0">
                <a:latin typeface="Arial" charset="0"/>
              </a:rPr>
              <a:t>Screening Laboratory Evaluation</a:t>
            </a:r>
          </a:p>
          <a:p>
            <a:pPr marL="342900" indent="-342900" algn="l" eaLnBrk="1" hangingPunct="1">
              <a:buNone/>
              <a:defRPr/>
            </a:pPr>
            <a:r>
              <a:rPr lang="en-US" sz="2400" dirty="0" smtClean="0">
                <a:solidFill>
                  <a:srgbClr val="A3E7FF"/>
                </a:solidFill>
                <a:latin typeface="Arial" charset="0"/>
              </a:rPr>
              <a:t>    </a:t>
            </a:r>
            <a:endParaRPr lang="en-US" dirty="0" smtClean="0">
              <a:latin typeface="Arial" charset="0"/>
            </a:endParaRPr>
          </a:p>
          <a:p>
            <a:pPr marL="342900" indent="-342900" algn="l" eaLnBrk="1" hangingPunct="1">
              <a:defRPr/>
            </a:pPr>
            <a:r>
              <a:rPr lang="en-US" dirty="0" smtClean="0">
                <a:solidFill>
                  <a:srgbClr val="C00000"/>
                </a:solidFill>
                <a:latin typeface="Arial" charset="0"/>
              </a:rPr>
              <a:t>Platelet count / morphology</a:t>
            </a:r>
          </a:p>
          <a:p>
            <a:pPr marL="342900" indent="-342900" algn="l" eaLnBrk="1" hangingPunct="1">
              <a:defRPr/>
            </a:pPr>
            <a:endParaRPr lang="en-US" sz="2800" dirty="0" smtClean="0">
              <a:solidFill>
                <a:srgbClr val="C00000"/>
              </a:solidFill>
              <a:latin typeface="Arial" charset="0"/>
            </a:endParaRPr>
          </a:p>
          <a:p>
            <a:pPr marL="342900" indent="-342900" algn="l" eaLnBrk="1" hangingPunct="1">
              <a:defRPr/>
            </a:pPr>
            <a:r>
              <a:rPr lang="en-US" dirty="0" smtClean="0">
                <a:solidFill>
                  <a:srgbClr val="C00000"/>
                </a:solidFill>
                <a:latin typeface="Arial" charset="0"/>
              </a:rPr>
              <a:t>Coagulation profile</a:t>
            </a:r>
          </a:p>
          <a:p>
            <a:pPr lvl="1" indent="-342900">
              <a:defRPr/>
            </a:pPr>
            <a:r>
              <a:rPr lang="en-US" sz="2400" dirty="0" err="1" smtClean="0">
                <a:solidFill>
                  <a:srgbClr val="C00000"/>
                </a:solidFill>
                <a:latin typeface="Arial" charset="0"/>
              </a:rPr>
              <a:t>Prothrombin</a:t>
            </a:r>
            <a:r>
              <a:rPr lang="en-US" sz="2400" dirty="0" smtClean="0">
                <a:solidFill>
                  <a:srgbClr val="C00000"/>
                </a:solidFill>
                <a:latin typeface="Arial" charset="0"/>
              </a:rPr>
              <a:t> time (PT)</a:t>
            </a:r>
          </a:p>
          <a:p>
            <a:pPr lvl="1">
              <a:defRPr/>
            </a:pPr>
            <a:r>
              <a:rPr lang="en-US" sz="2400" dirty="0" smtClean="0">
                <a:solidFill>
                  <a:srgbClr val="C00000"/>
                </a:solidFill>
                <a:latin typeface="Arial" charset="0"/>
              </a:rPr>
              <a:t>Activated partial </a:t>
            </a:r>
            <a:r>
              <a:rPr lang="en-US" sz="2400" dirty="0" err="1" smtClean="0">
                <a:solidFill>
                  <a:srgbClr val="C00000"/>
                </a:solidFill>
                <a:latin typeface="Arial" charset="0"/>
              </a:rPr>
              <a:t>thromboplastin</a:t>
            </a:r>
            <a:r>
              <a:rPr lang="en-US" sz="2400" dirty="0" smtClean="0">
                <a:solidFill>
                  <a:srgbClr val="C00000"/>
                </a:solidFill>
                <a:latin typeface="Arial" charset="0"/>
              </a:rPr>
              <a:t> time (APTT)</a:t>
            </a:r>
          </a:p>
          <a:p>
            <a:pPr lvl="1">
              <a:defRPr/>
            </a:pPr>
            <a:r>
              <a:rPr lang="en-US" sz="2400" dirty="0" smtClean="0">
                <a:solidFill>
                  <a:srgbClr val="C00000"/>
                </a:solidFill>
                <a:latin typeface="Arial" charset="0"/>
              </a:rPr>
              <a:t>Bleeding time (BT)</a:t>
            </a:r>
            <a:endParaRPr lang="en-US" sz="2400" dirty="0" smtClean="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IN" b="1" dirty="0" smtClean="0"/>
              <a:t>BT / CT</a:t>
            </a:r>
            <a:endParaRPr lang="en-IN" b="1" dirty="0"/>
          </a:p>
        </p:txBody>
      </p:sp>
      <p:sp>
        <p:nvSpPr>
          <p:cNvPr id="3" name="Content Placeholder 2"/>
          <p:cNvSpPr>
            <a:spLocks noGrp="1"/>
          </p:cNvSpPr>
          <p:nvPr>
            <p:ph sz="half" idx="1"/>
          </p:nvPr>
        </p:nvSpPr>
        <p:spPr/>
        <p:txBody>
          <a:bodyPr/>
          <a:lstStyle/>
          <a:p>
            <a:r>
              <a:rPr lang="en-IN" b="1" dirty="0" smtClean="0">
                <a:sym typeface="Wingdings"/>
              </a:rPr>
              <a:t>Bleeding time</a:t>
            </a:r>
            <a:endParaRPr lang="en-IN" dirty="0" smtClean="0">
              <a:sym typeface="Wingdings"/>
            </a:endParaRPr>
          </a:p>
          <a:p>
            <a:pPr lvl="1"/>
            <a:r>
              <a:rPr lang="en-IN" dirty="0" smtClean="0">
                <a:sym typeface="Wingdings"/>
              </a:rPr>
              <a:t>3-9 min</a:t>
            </a:r>
          </a:p>
          <a:p>
            <a:endParaRPr lang="en-IN" dirty="0"/>
          </a:p>
        </p:txBody>
      </p:sp>
      <p:sp>
        <p:nvSpPr>
          <p:cNvPr id="7" name="Content Placeholder 6"/>
          <p:cNvSpPr>
            <a:spLocks noGrp="1"/>
          </p:cNvSpPr>
          <p:nvPr>
            <p:ph sz="half" idx="2"/>
          </p:nvPr>
        </p:nvSpPr>
        <p:spPr>
          <a:xfrm>
            <a:off x="5562600" y="1600200"/>
            <a:ext cx="3124200" cy="4525963"/>
          </a:xfrm>
        </p:spPr>
        <p:txBody>
          <a:bodyPr/>
          <a:lstStyle/>
          <a:p>
            <a:r>
              <a:rPr lang="en-IN" b="1" dirty="0" smtClean="0"/>
              <a:t>Clotting time</a:t>
            </a:r>
          </a:p>
          <a:p>
            <a:pPr lvl="1"/>
            <a:r>
              <a:rPr lang="en-IN" dirty="0" smtClean="0"/>
              <a:t>3-6 min</a:t>
            </a:r>
            <a:endParaRPr lang="en-IN" dirty="0"/>
          </a:p>
        </p:txBody>
      </p:sp>
      <p:pic>
        <p:nvPicPr>
          <p:cNvPr id="5" name="Picture 5" descr="ha31g02"/>
          <p:cNvPicPr>
            <a:picLocks noChangeAspect="1" noChangeArrowheads="1"/>
          </p:cNvPicPr>
          <p:nvPr/>
        </p:nvPicPr>
        <p:blipFill>
          <a:blip r:embed="rId2"/>
          <a:srcRect l="4938" t="29300" r="23457" b="42608"/>
          <a:stretch>
            <a:fillRect/>
          </a:stretch>
        </p:blipFill>
        <p:spPr bwMode="auto">
          <a:xfrm>
            <a:off x="3124200" y="1430722"/>
            <a:ext cx="1933354" cy="14333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0354" name="Picture 2" descr="http://t3.gstatic.com/images?q=tbn:ANd9GcTlDG7iuclVKMep2zcxSEUYQnZf4UqWBIzrwcfYxm8CvzQ0Lzmvyg">
            <a:hlinkClick r:id="rId3"/>
          </p:cNvPr>
          <p:cNvPicPr>
            <a:picLocks noChangeAspect="1" noChangeArrowheads="1"/>
          </p:cNvPicPr>
          <p:nvPr/>
        </p:nvPicPr>
        <p:blipFill>
          <a:blip r:embed="rId4"/>
          <a:srcRect/>
          <a:stretch>
            <a:fillRect/>
          </a:stretch>
        </p:blipFill>
        <p:spPr bwMode="auto">
          <a:xfrm>
            <a:off x="76200" y="2971800"/>
            <a:ext cx="5105400" cy="3692210"/>
          </a:xfrm>
          <a:prstGeom prst="rect">
            <a:avLst/>
          </a:prstGeom>
          <a:noFill/>
        </p:spPr>
      </p:pic>
      <p:pic>
        <p:nvPicPr>
          <p:cNvPr id="100358" name="Picture 6" descr="http://i.ytimg.com/vi/C1onQ2IZN4M/hqdefault.jpg">
            <a:hlinkClick r:id="rId5"/>
          </p:cNvPr>
          <p:cNvPicPr>
            <a:picLocks noChangeAspect="1" noChangeArrowheads="1"/>
          </p:cNvPicPr>
          <p:nvPr/>
        </p:nvPicPr>
        <p:blipFill>
          <a:blip r:embed="rId6"/>
          <a:srcRect l="21667"/>
          <a:stretch>
            <a:fillRect/>
          </a:stretch>
        </p:blipFill>
        <p:spPr bwMode="auto">
          <a:xfrm>
            <a:off x="5486400" y="2971799"/>
            <a:ext cx="3581400" cy="3429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0358"/>
                                        </p:tgtEl>
                                        <p:attrNameLst>
                                          <p:attrName>style.visibility</p:attrName>
                                        </p:attrNameLst>
                                      </p:cBhvr>
                                      <p:to>
                                        <p:strVal val="visible"/>
                                      </p:to>
                                    </p:set>
                                    <p:animEffect transition="in" filter="dissolve">
                                      <p:cBhvr>
                                        <p:cTn id="7" dur="500"/>
                                        <p:tgtEl>
                                          <p:spTgt spid="10035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dissolve">
                                      <p:cBhvr>
                                        <p:cTn id="10" dur="500"/>
                                        <p:tgtEl>
                                          <p:spTgt spid="7">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dissolve">
                                      <p:cBhvr>
                                        <p:cTn id="1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543800" cy="1143000"/>
          </a:xfrm>
        </p:spPr>
        <p:txBody>
          <a:bodyPr/>
          <a:lstStyle/>
          <a:p>
            <a:r>
              <a:rPr lang="en-IN" dirty="0" smtClean="0"/>
              <a:t>Coagulation profile</a:t>
            </a:r>
            <a:endParaRPr lang="en-IN" dirty="0"/>
          </a:p>
        </p:txBody>
      </p:sp>
      <p:sp>
        <p:nvSpPr>
          <p:cNvPr id="3" name="Content Placeholder 2"/>
          <p:cNvSpPr>
            <a:spLocks noGrp="1"/>
          </p:cNvSpPr>
          <p:nvPr>
            <p:ph idx="1"/>
          </p:nvPr>
        </p:nvSpPr>
        <p:spPr/>
        <p:txBody>
          <a:bodyPr/>
          <a:lstStyle/>
          <a:p>
            <a:pPr>
              <a:lnSpc>
                <a:spcPct val="200000"/>
              </a:lnSpc>
            </a:pPr>
            <a:r>
              <a:rPr lang="en-IN" dirty="0" smtClean="0"/>
              <a:t>Sample collection</a:t>
            </a:r>
          </a:p>
          <a:p>
            <a:pPr lvl="1">
              <a:lnSpc>
                <a:spcPct val="200000"/>
              </a:lnSpc>
            </a:pPr>
            <a:r>
              <a:rPr lang="en-IN" dirty="0" smtClean="0"/>
              <a:t>Citrated tube</a:t>
            </a:r>
          </a:p>
          <a:p>
            <a:pPr lvl="1">
              <a:lnSpc>
                <a:spcPct val="200000"/>
              </a:lnSpc>
            </a:pPr>
            <a:r>
              <a:rPr lang="en-IN" dirty="0" smtClean="0"/>
              <a:t>Gently mixed</a:t>
            </a:r>
          </a:p>
          <a:p>
            <a:pPr lvl="1">
              <a:lnSpc>
                <a:spcPct val="200000"/>
              </a:lnSpc>
            </a:pPr>
            <a:r>
              <a:rPr lang="en-IN" dirty="0" smtClean="0"/>
              <a:t>Immediate transport</a:t>
            </a:r>
          </a:p>
          <a:p>
            <a:pPr>
              <a:lnSpc>
                <a:spcPct val="200000"/>
              </a:lnSpc>
            </a:pPr>
            <a:endParaRPr lang="en-IN" dirty="0"/>
          </a:p>
        </p:txBody>
      </p:sp>
      <p:pic>
        <p:nvPicPr>
          <p:cNvPr id="93186" name="Picture 2" descr="http://www.medline.com/media/catalog/sku/gri/GRI454322_HRE01.JPG">
            <a:hlinkClick r:id="rId3"/>
          </p:cNvPr>
          <p:cNvPicPr>
            <a:picLocks noChangeAspect="1" noChangeArrowheads="1"/>
          </p:cNvPicPr>
          <p:nvPr/>
        </p:nvPicPr>
        <p:blipFill>
          <a:blip r:embed="rId4"/>
          <a:srcRect l="32129" r="35743"/>
          <a:stretch>
            <a:fillRect/>
          </a:stretch>
        </p:blipFill>
        <p:spPr bwMode="auto">
          <a:xfrm>
            <a:off x="6400800" y="304800"/>
            <a:ext cx="1973243" cy="614172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Coagulation profile</a:t>
            </a:r>
            <a:endParaRPr lang="en-IN" dirty="0"/>
          </a:p>
        </p:txBody>
      </p:sp>
      <p:sp>
        <p:nvSpPr>
          <p:cNvPr id="3" name="Content Placeholder 2"/>
          <p:cNvSpPr>
            <a:spLocks noGrp="1"/>
          </p:cNvSpPr>
          <p:nvPr>
            <p:ph idx="1"/>
          </p:nvPr>
        </p:nvSpPr>
        <p:spPr>
          <a:xfrm>
            <a:off x="0" y="1447800"/>
            <a:ext cx="8229600" cy="5105400"/>
          </a:xfrm>
        </p:spPr>
        <p:txBody>
          <a:bodyPr>
            <a:normAutofit lnSpcReduction="10000"/>
          </a:bodyPr>
          <a:lstStyle/>
          <a:p>
            <a:r>
              <a:rPr lang="en-IN" sz="2800" b="1" dirty="0" smtClean="0"/>
              <a:t>PT</a:t>
            </a:r>
          </a:p>
          <a:p>
            <a:pPr lvl="1"/>
            <a:r>
              <a:rPr lang="en-IN" sz="2400" dirty="0" smtClean="0"/>
              <a:t>Method</a:t>
            </a:r>
          </a:p>
          <a:p>
            <a:pPr lvl="1"/>
            <a:r>
              <a:rPr lang="en-IN" sz="2400" dirty="0" smtClean="0"/>
              <a:t>Normal – 10-11s</a:t>
            </a:r>
          </a:p>
          <a:p>
            <a:pPr lvl="1"/>
            <a:r>
              <a:rPr lang="en-IN" sz="2400" dirty="0" smtClean="0"/>
              <a:t>INR = (Patient PT/Control PT)</a:t>
            </a:r>
            <a:r>
              <a:rPr lang="en-IN" sz="2400" baseline="30000" dirty="0" smtClean="0"/>
              <a:t>ISI</a:t>
            </a:r>
            <a:r>
              <a:rPr lang="en-IN" sz="2400" dirty="0" smtClean="0"/>
              <a:t>  </a:t>
            </a:r>
          </a:p>
          <a:p>
            <a:pPr lvl="1"/>
            <a:r>
              <a:rPr lang="en-IN" sz="2400" dirty="0" smtClean="0"/>
              <a:t>Isolated </a:t>
            </a:r>
            <a:r>
              <a:rPr lang="en-IN" sz="2400" dirty="0" smtClean="0">
                <a:sym typeface="Wingdings"/>
              </a:rPr>
              <a:t> PT</a:t>
            </a:r>
          </a:p>
          <a:p>
            <a:r>
              <a:rPr lang="en-IN" sz="2800" b="1" dirty="0" smtClean="0"/>
              <a:t>APTT</a:t>
            </a:r>
          </a:p>
          <a:p>
            <a:pPr lvl="1"/>
            <a:r>
              <a:rPr lang="en-IN" sz="2400" dirty="0" smtClean="0"/>
              <a:t>Method</a:t>
            </a:r>
          </a:p>
          <a:p>
            <a:pPr lvl="1"/>
            <a:r>
              <a:rPr lang="en-IN" sz="2400" dirty="0" smtClean="0"/>
              <a:t>Normal – 26-35s</a:t>
            </a:r>
          </a:p>
          <a:p>
            <a:pPr lvl="1"/>
            <a:r>
              <a:rPr lang="en-IN" sz="2400" dirty="0" smtClean="0"/>
              <a:t>Isolated </a:t>
            </a:r>
            <a:r>
              <a:rPr lang="en-IN" sz="2400" dirty="0" smtClean="0">
                <a:sym typeface="Wingdings"/>
              </a:rPr>
              <a:t> APTT</a:t>
            </a:r>
          </a:p>
          <a:p>
            <a:pPr lvl="1"/>
            <a:r>
              <a:rPr lang="en-IN" sz="2400" dirty="0" smtClean="0">
                <a:sym typeface="Wingdings"/>
              </a:rPr>
              <a:t> PT +  APTT</a:t>
            </a:r>
          </a:p>
          <a:p>
            <a:r>
              <a:rPr lang="en-IN" b="1" dirty="0" smtClean="0">
                <a:sym typeface="Wingdings"/>
              </a:rPr>
              <a:t>TT</a:t>
            </a:r>
          </a:p>
          <a:p>
            <a:pPr lvl="1"/>
            <a:endParaRPr lang="en-IN" sz="2400" dirty="0" smtClean="0">
              <a:sym typeface="Wingdings"/>
            </a:endParaRPr>
          </a:p>
          <a:p>
            <a:pPr lvl="1"/>
            <a:endParaRPr lang="en-IN" sz="2400" dirty="0" smtClean="0"/>
          </a:p>
        </p:txBody>
      </p:sp>
      <p:pic>
        <p:nvPicPr>
          <p:cNvPr id="98306" name="Picture 2" descr="https://s3.amazonaws.com/classconnection/900/flashcards/6739900/png/cascade-149D3FBC3C13AAF7D2C.png">
            <a:hlinkClick r:id="rId3"/>
          </p:cNvPr>
          <p:cNvPicPr>
            <a:picLocks noChangeAspect="1" noChangeArrowheads="1"/>
          </p:cNvPicPr>
          <p:nvPr/>
        </p:nvPicPr>
        <p:blipFill>
          <a:blip r:embed="rId4"/>
          <a:srcRect l="5319" r="7804"/>
          <a:stretch>
            <a:fillRect/>
          </a:stretch>
        </p:blipFill>
        <p:spPr bwMode="auto">
          <a:xfrm>
            <a:off x="4724400" y="1371600"/>
            <a:ext cx="4277216" cy="46482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445771" y="5410200"/>
            <a:ext cx="412229" cy="369332"/>
          </a:xfrm>
          <a:prstGeom prst="rect">
            <a:avLst/>
          </a:prstGeom>
          <a:noFill/>
        </p:spPr>
        <p:txBody>
          <a:bodyPr wrap="none" rtlCol="0">
            <a:spAutoFit/>
          </a:bodyPr>
          <a:lstStyle/>
          <a:p>
            <a:r>
              <a:rPr lang="en-IN" dirty="0" smtClean="0"/>
              <a:t>TT</a:t>
            </a:r>
            <a:endParaRPr lang="en-IN" dirty="0"/>
          </a:p>
        </p:txBody>
      </p:sp>
      <p:sp>
        <p:nvSpPr>
          <p:cNvPr id="7" name="Oval 6"/>
          <p:cNvSpPr/>
          <p:nvPr/>
        </p:nvSpPr>
        <p:spPr>
          <a:xfrm rot="20253611">
            <a:off x="4833650" y="2623009"/>
            <a:ext cx="304800" cy="685800"/>
          </a:xfrm>
          <a:prstGeom prst="ellipse">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p:cNvSpPr/>
          <p:nvPr/>
        </p:nvSpPr>
        <p:spPr>
          <a:xfrm rot="1881988">
            <a:off x="8719849" y="2699208"/>
            <a:ext cx="304800" cy="685800"/>
          </a:xfrm>
          <a:prstGeom prst="ellipse">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p:cNvSpPr/>
          <p:nvPr/>
        </p:nvSpPr>
        <p:spPr>
          <a:xfrm rot="343709">
            <a:off x="6519723" y="5361440"/>
            <a:ext cx="304800" cy="491976"/>
          </a:xfrm>
          <a:prstGeom prst="ellipse">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artnerre.com/assets/uploads/misc/Hemophilia_Article_Photo_750x500.jpg">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Rectangle 14"/>
          <p:cNvSpPr txBox="1">
            <a:spLocks noChangeArrowheads="1"/>
          </p:cNvSpPr>
          <p:nvPr/>
        </p:nvSpPr>
        <p:spPr>
          <a:xfrm>
            <a:off x="685800" y="1828800"/>
            <a:ext cx="7772400" cy="11271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smtClean="0">
                <a:ln>
                  <a:noFill/>
                </a:ln>
                <a:solidFill>
                  <a:schemeClr val="bg1"/>
                </a:solidFill>
                <a:effectLst/>
                <a:uLnTx/>
                <a:uFillTx/>
                <a:latin typeface="+mj-lt"/>
                <a:ea typeface="+mj-ea"/>
                <a:cs typeface="+mj-cs"/>
              </a:rPr>
              <a:t>Hemophilia and Coagulation Disorders</a:t>
            </a:r>
            <a:r>
              <a:rPr kumimoji="0" lang="en-US" sz="4400" b="1" i="0" u="none" strike="noStrike" kern="1200" cap="none" spc="0" normalizeH="0" baseline="0" noProof="0" dirty="0" smtClean="0">
                <a:ln>
                  <a:noFill/>
                </a:ln>
                <a:solidFill>
                  <a:schemeClr val="bg1"/>
                </a:solidFill>
                <a:effectLst/>
                <a:uLnTx/>
                <a:uFillTx/>
                <a:latin typeface="+mj-lt"/>
                <a:ea typeface="+mj-ea"/>
                <a:cs typeface="+mj-cs"/>
              </a:rPr>
              <a:t> </a:t>
            </a:r>
            <a:endParaRPr kumimoji="0" lang="en-SG"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Rectangle 15"/>
          <p:cNvSpPr txBox="1">
            <a:spLocks noChangeArrowheads="1"/>
          </p:cNvSpPr>
          <p:nvPr/>
        </p:nvSpPr>
        <p:spPr>
          <a:xfrm>
            <a:off x="5410200" y="5943600"/>
            <a:ext cx="3505200" cy="914400"/>
          </a:xfrm>
          <a:prstGeom prst="rect">
            <a:avLst/>
          </a:prstGeom>
        </p:spPr>
        <p:txBody>
          <a:bodyPr vert="horz" lIns="91440" tIns="45720" rIns="91440" bIns="45720" rtlCol="0">
            <a:normAutofit/>
          </a:bodyPr>
          <a:lstStyle/>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smtClean="0">
                <a:ln>
                  <a:noFill/>
                </a:ln>
                <a:solidFill>
                  <a:schemeClr val="bg1"/>
                </a:solidFill>
                <a:effectLst/>
                <a:uLnTx/>
                <a:uFillTx/>
                <a:latin typeface="+mn-lt"/>
                <a:ea typeface="+mn-ea"/>
                <a:cs typeface="+mn-cs"/>
              </a:rPr>
              <a:t>Dr Nishant Verma</a:t>
            </a:r>
            <a:endParaRPr kumimoji="0" lang="en-SG" sz="24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Advanced tests</a:t>
            </a:r>
            <a:endParaRPr lang="en-IN" dirty="0"/>
          </a:p>
        </p:txBody>
      </p:sp>
      <p:sp>
        <p:nvSpPr>
          <p:cNvPr id="3" name="Content Placeholder 2"/>
          <p:cNvSpPr>
            <a:spLocks noGrp="1"/>
          </p:cNvSpPr>
          <p:nvPr>
            <p:ph idx="1"/>
          </p:nvPr>
        </p:nvSpPr>
        <p:spPr/>
        <p:txBody>
          <a:bodyPr/>
          <a:lstStyle/>
          <a:p>
            <a:pPr>
              <a:lnSpc>
                <a:spcPct val="200000"/>
              </a:lnSpc>
            </a:pPr>
            <a:r>
              <a:rPr lang="en-IN" b="1" dirty="0" smtClean="0"/>
              <a:t>Factor assays</a:t>
            </a:r>
          </a:p>
          <a:p>
            <a:pPr>
              <a:lnSpc>
                <a:spcPct val="200000"/>
              </a:lnSpc>
            </a:pPr>
            <a:r>
              <a:rPr lang="en-IN" b="1" dirty="0" smtClean="0"/>
              <a:t>Testing for vWD</a:t>
            </a:r>
          </a:p>
          <a:p>
            <a:pPr>
              <a:lnSpc>
                <a:spcPct val="200000"/>
              </a:lnSpc>
            </a:pPr>
            <a:r>
              <a:rPr lang="en-IN" b="1" dirty="0" smtClean="0"/>
              <a:t>Platelet function analyzer (PFA 100)</a:t>
            </a:r>
          </a:p>
          <a:p>
            <a:pPr>
              <a:lnSpc>
                <a:spcPct val="200000"/>
              </a:lnSpc>
            </a:pPr>
            <a:endParaRPr lang="en-IN" b="1" dirty="0" smtClean="0"/>
          </a:p>
          <a:p>
            <a:pPr>
              <a:lnSpc>
                <a:spcPct val="200000"/>
              </a:lnSpc>
            </a:pPr>
            <a:endParaRPr lang="en-IN"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Classification of bleeding disorders</a:t>
            </a:r>
            <a:endParaRPr lang="en-IN" b="1" dirty="0"/>
          </a:p>
        </p:txBody>
      </p:sp>
      <p:sp>
        <p:nvSpPr>
          <p:cNvPr id="3" name="Content Placeholder 2"/>
          <p:cNvSpPr>
            <a:spLocks noGrp="1"/>
          </p:cNvSpPr>
          <p:nvPr>
            <p:ph idx="1"/>
          </p:nvPr>
        </p:nvSpPr>
        <p:spPr>
          <a:xfrm>
            <a:off x="457200" y="1600200"/>
            <a:ext cx="8458200" cy="4953000"/>
          </a:xfrm>
        </p:spPr>
        <p:txBody>
          <a:bodyPr>
            <a:normAutofit/>
          </a:bodyPr>
          <a:lstStyle/>
          <a:p>
            <a:r>
              <a:rPr lang="en-IN" dirty="0" smtClean="0">
                <a:solidFill>
                  <a:schemeClr val="bg2">
                    <a:lumMod val="75000"/>
                  </a:schemeClr>
                </a:solidFill>
              </a:rPr>
              <a:t>Primary Hemostatic defect</a:t>
            </a:r>
          </a:p>
          <a:p>
            <a:pPr lvl="1"/>
            <a:r>
              <a:rPr lang="en-IN" dirty="0" smtClean="0">
                <a:solidFill>
                  <a:schemeClr val="bg2">
                    <a:lumMod val="75000"/>
                  </a:schemeClr>
                </a:solidFill>
              </a:rPr>
              <a:t>Platelet disorder</a:t>
            </a:r>
          </a:p>
          <a:p>
            <a:pPr lvl="2"/>
            <a:r>
              <a:rPr lang="en-IN" dirty="0" smtClean="0">
                <a:solidFill>
                  <a:schemeClr val="bg2">
                    <a:lumMod val="75000"/>
                  </a:schemeClr>
                </a:solidFill>
              </a:rPr>
              <a:t>Congenital</a:t>
            </a:r>
          </a:p>
          <a:p>
            <a:pPr lvl="2"/>
            <a:r>
              <a:rPr lang="en-IN" dirty="0" smtClean="0">
                <a:solidFill>
                  <a:schemeClr val="bg2">
                    <a:lumMod val="75000"/>
                  </a:schemeClr>
                </a:solidFill>
              </a:rPr>
              <a:t>Acquired</a:t>
            </a:r>
          </a:p>
          <a:p>
            <a:pPr lvl="1"/>
            <a:r>
              <a:rPr lang="en-IN" dirty="0" smtClean="0">
                <a:solidFill>
                  <a:schemeClr val="bg2">
                    <a:lumMod val="75000"/>
                  </a:schemeClr>
                </a:solidFill>
              </a:rPr>
              <a:t>Von </a:t>
            </a:r>
            <a:r>
              <a:rPr lang="en-IN" dirty="0" err="1" smtClean="0">
                <a:solidFill>
                  <a:schemeClr val="bg2">
                    <a:lumMod val="75000"/>
                  </a:schemeClr>
                </a:solidFill>
              </a:rPr>
              <a:t>Willebrand</a:t>
            </a:r>
            <a:r>
              <a:rPr lang="en-IN" dirty="0" smtClean="0">
                <a:solidFill>
                  <a:schemeClr val="bg2">
                    <a:lumMod val="75000"/>
                  </a:schemeClr>
                </a:solidFill>
              </a:rPr>
              <a:t> Disease</a:t>
            </a:r>
          </a:p>
          <a:p>
            <a:r>
              <a:rPr lang="en-IN" b="1" dirty="0" smtClean="0"/>
              <a:t>Coagulation Disorders (</a:t>
            </a:r>
            <a:r>
              <a:rPr lang="en-IN" sz="2800" b="1" dirty="0" smtClean="0"/>
              <a:t>Clotting factor deficiency</a:t>
            </a:r>
            <a:r>
              <a:rPr lang="en-IN" b="1" dirty="0" smtClean="0"/>
              <a:t>)</a:t>
            </a:r>
          </a:p>
          <a:p>
            <a:pPr lvl="1"/>
            <a:r>
              <a:rPr lang="en-IN" b="1" dirty="0" smtClean="0"/>
              <a:t>Acquired</a:t>
            </a:r>
          </a:p>
          <a:p>
            <a:pPr lvl="1"/>
            <a:r>
              <a:rPr lang="en-IN" b="1" dirty="0" smtClean="0"/>
              <a:t>Inherited</a:t>
            </a:r>
          </a:p>
          <a:p>
            <a:r>
              <a:rPr lang="en-IN" dirty="0" smtClean="0">
                <a:solidFill>
                  <a:schemeClr val="bg2">
                    <a:lumMod val="75000"/>
                  </a:schemeClr>
                </a:solidFill>
              </a:rPr>
              <a:t>Vascular</a:t>
            </a:r>
            <a:endParaRPr lang="en-IN"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229600" cy="838200"/>
          </a:xfrm>
        </p:spPr>
        <p:txBody>
          <a:bodyPr>
            <a:normAutofit/>
          </a:bodyPr>
          <a:lstStyle/>
          <a:p>
            <a:pPr eaLnBrk="1" hangingPunct="1">
              <a:defRPr/>
            </a:pPr>
            <a:r>
              <a:rPr lang="en-US" sz="4000" b="1" dirty="0" smtClean="0"/>
              <a:t>Coagulation Disorders: </a:t>
            </a:r>
            <a:r>
              <a:rPr lang="en-US" sz="4000" b="1" dirty="0" smtClean="0">
                <a:solidFill>
                  <a:srgbClr val="FF0000"/>
                </a:solidFill>
              </a:rPr>
              <a:t>Acquired</a:t>
            </a:r>
          </a:p>
        </p:txBody>
      </p:sp>
      <p:sp>
        <p:nvSpPr>
          <p:cNvPr id="19459" name="Rectangle 3"/>
          <p:cNvSpPr>
            <a:spLocks noGrp="1" noChangeArrowheads="1"/>
          </p:cNvSpPr>
          <p:nvPr>
            <p:ph idx="1"/>
          </p:nvPr>
        </p:nvSpPr>
        <p:spPr>
          <a:xfrm>
            <a:off x="533400" y="1295400"/>
            <a:ext cx="8610600" cy="5181600"/>
          </a:xfrm>
        </p:spPr>
        <p:txBody>
          <a:bodyPr/>
          <a:lstStyle/>
          <a:p>
            <a:pPr eaLnBrk="1" hangingPunct="1">
              <a:defRPr/>
            </a:pPr>
            <a:r>
              <a:rPr lang="en-US" sz="2800" dirty="0" smtClean="0"/>
              <a:t>Vitamin K deficiency</a:t>
            </a:r>
          </a:p>
          <a:p>
            <a:pPr eaLnBrk="1" hangingPunct="1">
              <a:defRPr/>
            </a:pPr>
            <a:endParaRPr lang="en-US" sz="2800" dirty="0" smtClean="0"/>
          </a:p>
          <a:p>
            <a:pPr eaLnBrk="1" hangingPunct="1">
              <a:defRPr/>
            </a:pPr>
            <a:r>
              <a:rPr lang="en-US" sz="2800" dirty="0" smtClean="0"/>
              <a:t>Liver disease</a:t>
            </a:r>
          </a:p>
          <a:p>
            <a:pPr eaLnBrk="1" hangingPunct="1">
              <a:defRPr/>
            </a:pPr>
            <a:endParaRPr lang="en-US" sz="2800" dirty="0" smtClean="0"/>
          </a:p>
          <a:p>
            <a:pPr eaLnBrk="1" hangingPunct="1">
              <a:defRPr/>
            </a:pPr>
            <a:r>
              <a:rPr lang="en-US" sz="2800" dirty="0" smtClean="0"/>
              <a:t>Accelerated destruction of coagulation factors</a:t>
            </a:r>
          </a:p>
          <a:p>
            <a:pPr eaLnBrk="1" hangingPunct="1">
              <a:defRPr/>
            </a:pPr>
            <a:endParaRPr lang="en-US" sz="2800" dirty="0" smtClean="0"/>
          </a:p>
          <a:p>
            <a:pPr eaLnBrk="1" hangingPunct="1">
              <a:defRPr/>
            </a:pPr>
            <a:r>
              <a:rPr lang="en-US" sz="2800" dirty="0" smtClean="0"/>
              <a:t>Inhibitors of coagulation</a:t>
            </a:r>
          </a:p>
          <a:p>
            <a:pPr eaLnBrk="1" hangingPunct="1">
              <a:defRPr/>
            </a:pPr>
            <a:endParaRPr lang="en-US" sz="2800" dirty="0" smtClean="0"/>
          </a:p>
          <a:p>
            <a:pPr eaLnBrk="1" hangingPunct="1">
              <a:defRPr/>
            </a:pPr>
            <a:r>
              <a:rPr lang="en-US" sz="2800" dirty="0" smtClean="0"/>
              <a:t>Miscellaneous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9459">
                                            <p:txEl>
                                              <p:pRg st="2" end="2"/>
                                            </p:txEl>
                                          </p:spTgt>
                                        </p:tgtEl>
                                        <p:attrNameLst>
                                          <p:attrName>style.color</p:attrName>
                                        </p:attrNameLst>
                                      </p:cBhvr>
                                      <p:to>
                                        <a:schemeClr val="bg2"/>
                                      </p:to>
                                    </p:animClr>
                                  </p:childTnLst>
                                </p:cTn>
                              </p:par>
                              <p:par>
                                <p:cTn id="7" presetID="3" presetClass="emph" presetSubtype="2" fill="hold" nodeType="withEffect">
                                  <p:stCondLst>
                                    <p:cond delay="0"/>
                                  </p:stCondLst>
                                  <p:childTnLst>
                                    <p:animClr clrSpc="rgb" dir="cw">
                                      <p:cBhvr override="childStyle">
                                        <p:cTn id="8" dur="500" fill="hold"/>
                                        <p:tgtEl>
                                          <p:spTgt spid="19459">
                                            <p:txEl>
                                              <p:pRg st="4" end="4"/>
                                            </p:txEl>
                                          </p:spTgt>
                                        </p:tgtEl>
                                        <p:attrNameLst>
                                          <p:attrName>style.color</p:attrName>
                                        </p:attrNameLst>
                                      </p:cBhvr>
                                      <p:to>
                                        <a:schemeClr val="bg2"/>
                                      </p:to>
                                    </p:animClr>
                                  </p:childTnLst>
                                </p:cTn>
                              </p:par>
                              <p:par>
                                <p:cTn id="9" presetID="3" presetClass="emph" presetSubtype="2" fill="hold" nodeType="withEffect">
                                  <p:stCondLst>
                                    <p:cond delay="0"/>
                                  </p:stCondLst>
                                  <p:childTnLst>
                                    <p:animClr clrSpc="rgb" dir="cw">
                                      <p:cBhvr override="childStyle">
                                        <p:cTn id="10" dur="500" fill="hold"/>
                                        <p:tgtEl>
                                          <p:spTgt spid="19459">
                                            <p:txEl>
                                              <p:pRg st="6" end="6"/>
                                            </p:txEl>
                                          </p:spTgt>
                                        </p:tgtEl>
                                        <p:attrNameLst>
                                          <p:attrName>style.color</p:attrName>
                                        </p:attrNameLst>
                                      </p:cBhvr>
                                      <p:to>
                                        <a:schemeClr val="bg2"/>
                                      </p:to>
                                    </p:animClr>
                                  </p:childTnLst>
                                </p:cTn>
                              </p:par>
                              <p:par>
                                <p:cTn id="11" presetID="3" presetClass="emph" presetSubtype="2" fill="hold" nodeType="withEffect">
                                  <p:stCondLst>
                                    <p:cond delay="0"/>
                                  </p:stCondLst>
                                  <p:childTnLst>
                                    <p:animClr clrSpc="rgb" dir="cw">
                                      <p:cBhvr override="childStyle">
                                        <p:cTn id="12" dur="500" fill="hold"/>
                                        <p:tgtEl>
                                          <p:spTgt spid="19459">
                                            <p:txEl>
                                              <p:pRg st="8" end="8"/>
                                            </p:txEl>
                                          </p:spTgt>
                                        </p:tgtEl>
                                        <p:attrNameLst>
                                          <p:attrName>style.color</p:attrName>
                                        </p:attrNameLst>
                                      </p:cBhvr>
                                      <p:to>
                                        <a:schemeClr val="bg2"/>
                                      </p:to>
                                    </p:animClr>
                                  </p:childTnLst>
                                </p:cTn>
                              </p:par>
                              <p:par>
                                <p:cTn id="13" presetID="5" presetClass="emph" presetSubtype="1" nodeType="withEffect">
                                  <p:stCondLst>
                                    <p:cond delay="0"/>
                                  </p:stCondLst>
                                  <p:childTnLst>
                                    <p:set>
                                      <p:cBhvr override="childStyle">
                                        <p:cTn id="14" dur="indefinite"/>
                                        <p:tgtEl>
                                          <p:spTgt spid="19459">
                                            <p:txEl>
                                              <p:pRg st="0" end="0"/>
                                            </p:txEl>
                                          </p:spTgt>
                                        </p:tgtEl>
                                        <p:attrNameLst>
                                          <p:attrName>style.fontStyle</p:attrName>
                                        </p:attrNameLst>
                                      </p:cBhvr>
                                      <p:to>
                                        <p:strVal val="normal"/>
                                      </p:to>
                                    </p:set>
                                    <p:set>
                                      <p:cBhvr override="childStyle">
                                        <p:cTn id="15" dur="indefinite"/>
                                        <p:tgtEl>
                                          <p:spTgt spid="19459">
                                            <p:txEl>
                                              <p:pRg st="0" end="0"/>
                                            </p:txEl>
                                          </p:spTgt>
                                        </p:tgtEl>
                                        <p:attrNameLst>
                                          <p:attrName>style.fontWeight</p:attrName>
                                        </p:attrNameLst>
                                      </p:cBhvr>
                                      <p:to>
                                        <p:strVal val="bold"/>
                                      </p:to>
                                    </p:set>
                                    <p:set>
                                      <p:cBhvr override="childStyle">
                                        <p:cTn id="16" dur="indefinite"/>
                                        <p:tgtEl>
                                          <p:spTgt spid="19459">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IN" dirty="0" smtClean="0"/>
              <a:t>Vitamin K Dependent Proteins</a:t>
            </a:r>
            <a:endParaRPr lang="en-IN" dirty="0"/>
          </a:p>
        </p:txBody>
      </p:sp>
      <p:sp>
        <p:nvSpPr>
          <p:cNvPr id="3" name="Content Placeholder 2"/>
          <p:cNvSpPr>
            <a:spLocks noGrp="1"/>
          </p:cNvSpPr>
          <p:nvPr>
            <p:ph idx="1"/>
          </p:nvPr>
        </p:nvSpPr>
        <p:spPr/>
        <p:txBody>
          <a:bodyPr/>
          <a:lstStyle/>
          <a:p>
            <a:endParaRPr lang="en-IN"/>
          </a:p>
        </p:txBody>
      </p:sp>
      <p:pic>
        <p:nvPicPr>
          <p:cNvPr id="25602" name="Picture 2" descr="http://stroke.ahajournals.org/content/37/1/256/F3.large.jpg">
            <a:hlinkClick r:id="rId3"/>
          </p:cNvPr>
          <p:cNvPicPr>
            <a:picLocks noChangeAspect="1" noChangeArrowheads="1"/>
          </p:cNvPicPr>
          <p:nvPr/>
        </p:nvPicPr>
        <p:blipFill>
          <a:blip r:embed="rId4"/>
          <a:srcRect/>
          <a:stretch>
            <a:fillRect/>
          </a:stretch>
        </p:blipFill>
        <p:spPr bwMode="auto">
          <a:xfrm>
            <a:off x="228600" y="1009488"/>
            <a:ext cx="8782050" cy="5848512"/>
          </a:xfrm>
          <a:prstGeom prst="rect">
            <a:avLst/>
          </a:prstGeom>
          <a:noFill/>
        </p:spPr>
      </p:pic>
      <p:sp>
        <p:nvSpPr>
          <p:cNvPr id="5" name="TextBox 4"/>
          <p:cNvSpPr txBox="1"/>
          <p:nvPr/>
        </p:nvSpPr>
        <p:spPr>
          <a:xfrm>
            <a:off x="141032" y="1219200"/>
            <a:ext cx="1306768" cy="646331"/>
          </a:xfrm>
          <a:prstGeom prst="rect">
            <a:avLst/>
          </a:prstGeom>
          <a:noFill/>
        </p:spPr>
        <p:txBody>
          <a:bodyPr wrap="none" rtlCol="0">
            <a:spAutoFit/>
          </a:bodyPr>
          <a:lstStyle/>
          <a:p>
            <a:pPr algn="ctr"/>
            <a:r>
              <a:rPr lang="en-IN" b="1" dirty="0" smtClean="0">
                <a:solidFill>
                  <a:schemeClr val="accent4">
                    <a:lumMod val="10000"/>
                  </a:schemeClr>
                </a:solidFill>
              </a:rPr>
              <a:t>Dietary </a:t>
            </a:r>
          </a:p>
          <a:p>
            <a:pPr algn="ctr"/>
            <a:r>
              <a:rPr lang="en-IN" b="1" dirty="0" smtClean="0">
                <a:solidFill>
                  <a:schemeClr val="accent4">
                    <a:lumMod val="10000"/>
                  </a:schemeClr>
                </a:solidFill>
              </a:rPr>
              <a:t>Vitamin K</a:t>
            </a:r>
            <a:endParaRPr lang="en-IN" b="1" dirty="0">
              <a:solidFill>
                <a:schemeClr val="accent4">
                  <a:lumMod val="10000"/>
                </a:schemeClr>
              </a:solidFill>
            </a:endParaRPr>
          </a:p>
        </p:txBody>
      </p:sp>
      <p:cxnSp>
        <p:nvCxnSpPr>
          <p:cNvPr id="7" name="Straight Arrow Connector 6"/>
          <p:cNvCxnSpPr>
            <a:stCxn id="5" idx="2"/>
          </p:cNvCxnSpPr>
          <p:nvPr/>
        </p:nvCxnSpPr>
        <p:spPr bwMode="auto">
          <a:xfrm rot="16200000" flipH="1">
            <a:off x="682274" y="1977673"/>
            <a:ext cx="725271" cy="500986"/>
          </a:xfrm>
          <a:prstGeom prst="straightConnector1">
            <a:avLst/>
          </a:prstGeom>
          <a:solidFill>
            <a:schemeClr val="accent1"/>
          </a:solidFill>
          <a:ln w="28575" cap="flat" cmpd="sng" algn="ctr">
            <a:solidFill>
              <a:schemeClr val="accent4">
                <a:lumMod val="10000"/>
              </a:schemeClr>
            </a:solidFill>
            <a:prstDash val="solid"/>
            <a:round/>
            <a:headEnd type="none" w="med" len="med"/>
            <a:tailEnd type="arrow"/>
          </a:ln>
          <a:effectLst/>
        </p:spPr>
      </p:cxnSp>
      <p:sp>
        <p:nvSpPr>
          <p:cNvPr id="11" name="TextBox 10"/>
          <p:cNvSpPr txBox="1"/>
          <p:nvPr/>
        </p:nvSpPr>
        <p:spPr>
          <a:xfrm>
            <a:off x="1371600" y="3048000"/>
            <a:ext cx="1053814" cy="523220"/>
          </a:xfrm>
          <a:prstGeom prst="rect">
            <a:avLst/>
          </a:prstGeom>
          <a:noFill/>
        </p:spPr>
        <p:txBody>
          <a:bodyPr wrap="none" rtlCol="0">
            <a:spAutoFit/>
          </a:bodyPr>
          <a:lstStyle/>
          <a:p>
            <a:pPr algn="ctr"/>
            <a:r>
              <a:rPr lang="en-IN" sz="1400" dirty="0" smtClean="0">
                <a:solidFill>
                  <a:schemeClr val="accent4">
                    <a:lumMod val="10000"/>
                  </a:schemeClr>
                </a:solidFill>
              </a:rPr>
              <a:t>Vitamin K  </a:t>
            </a:r>
          </a:p>
          <a:p>
            <a:pPr algn="ctr"/>
            <a:r>
              <a:rPr lang="en-IN" sz="1400" dirty="0" err="1" smtClean="0">
                <a:solidFill>
                  <a:schemeClr val="accent4">
                    <a:lumMod val="10000"/>
                  </a:schemeClr>
                </a:solidFill>
              </a:rPr>
              <a:t>Reductase</a:t>
            </a:r>
            <a:endParaRPr lang="en-IN" sz="1400" dirty="0">
              <a:solidFill>
                <a:schemeClr val="accent4">
                  <a:lumMod val="10000"/>
                </a:schemeClr>
              </a:solidFill>
            </a:endParaRPr>
          </a:p>
        </p:txBody>
      </p:sp>
      <p:cxnSp>
        <p:nvCxnSpPr>
          <p:cNvPr id="13" name="Straight Connector 12"/>
          <p:cNvCxnSpPr/>
          <p:nvPr/>
        </p:nvCxnSpPr>
        <p:spPr bwMode="auto">
          <a:xfrm>
            <a:off x="838200" y="3200400"/>
            <a:ext cx="609600" cy="152400"/>
          </a:xfrm>
          <a:prstGeom prst="line">
            <a:avLst/>
          </a:prstGeom>
          <a:solidFill>
            <a:schemeClr val="accent1"/>
          </a:solidFill>
          <a:ln w="19050" cap="flat" cmpd="sng" algn="ctr">
            <a:solidFill>
              <a:schemeClr val="accent4">
                <a:lumMod val="10000"/>
              </a:schemeClr>
            </a:solidFill>
            <a:prstDash val="sysDash"/>
            <a:round/>
            <a:headEnd type="none" w="med" len="med"/>
            <a:tailEnd type="none" w="med" len="med"/>
          </a:ln>
          <a:effectLst/>
        </p:spPr>
      </p:cxnSp>
      <p:cxnSp>
        <p:nvCxnSpPr>
          <p:cNvPr id="14" name="Straight Connector 13"/>
          <p:cNvCxnSpPr/>
          <p:nvPr/>
        </p:nvCxnSpPr>
        <p:spPr bwMode="auto">
          <a:xfrm>
            <a:off x="838200" y="3276600"/>
            <a:ext cx="609600" cy="152400"/>
          </a:xfrm>
          <a:prstGeom prst="line">
            <a:avLst/>
          </a:prstGeom>
          <a:solidFill>
            <a:schemeClr val="accent1"/>
          </a:solidFill>
          <a:ln w="19050" cap="flat" cmpd="sng" algn="ctr">
            <a:solidFill>
              <a:schemeClr val="accent4">
                <a:lumMod val="10000"/>
              </a:schemeClr>
            </a:solidFill>
            <a:prstDash val="sysDash"/>
            <a:round/>
            <a:headEnd type="none" w="med" len="med"/>
            <a:tailEnd type="none" w="med" len="med"/>
          </a:ln>
          <a:effec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1143000"/>
          </a:xfrm>
        </p:spPr>
        <p:txBody>
          <a:bodyPr/>
          <a:lstStyle/>
          <a:p>
            <a:pPr eaLnBrk="1" hangingPunct="1">
              <a:defRPr/>
            </a:pPr>
            <a:r>
              <a:rPr lang="en-US" sz="3600" dirty="0" smtClean="0">
                <a:solidFill>
                  <a:schemeClr val="tx1"/>
                </a:solidFill>
              </a:rPr>
              <a:t>Vitamin K deficiency</a:t>
            </a:r>
          </a:p>
        </p:txBody>
      </p:sp>
      <p:sp>
        <p:nvSpPr>
          <p:cNvPr id="21507" name="Rectangle 3"/>
          <p:cNvSpPr>
            <a:spLocks noGrp="1" noChangeArrowheads="1"/>
          </p:cNvSpPr>
          <p:nvPr>
            <p:ph idx="1"/>
          </p:nvPr>
        </p:nvSpPr>
        <p:spPr>
          <a:xfrm>
            <a:off x="0" y="1143000"/>
            <a:ext cx="9144000" cy="5256213"/>
          </a:xfrm>
        </p:spPr>
        <p:txBody>
          <a:bodyPr/>
          <a:lstStyle/>
          <a:p>
            <a:pPr marL="342900" lvl="1" indent="-342900" algn="just" eaLnBrk="1" hangingPunct="1">
              <a:lnSpc>
                <a:spcPct val="200000"/>
              </a:lnSpc>
              <a:buClr>
                <a:schemeClr val="hlink"/>
              </a:buClr>
              <a:buFont typeface="Wingdings" pitchFamily="2" charset="2"/>
              <a:buNone/>
              <a:defRPr/>
            </a:pPr>
            <a:r>
              <a:rPr lang="en-US" sz="2400" dirty="0" smtClean="0"/>
              <a:t>	Liver Disease or </a:t>
            </a:r>
            <a:r>
              <a:rPr lang="en-US" sz="2400" dirty="0" err="1" smtClean="0"/>
              <a:t>Vit</a:t>
            </a:r>
            <a:r>
              <a:rPr lang="en-US" sz="2400" dirty="0" smtClean="0"/>
              <a:t>. K deficiency</a:t>
            </a:r>
          </a:p>
          <a:p>
            <a:pPr lvl="1" algn="just" eaLnBrk="1" hangingPunct="1">
              <a:lnSpc>
                <a:spcPct val="200000"/>
              </a:lnSpc>
              <a:defRPr/>
            </a:pPr>
            <a:r>
              <a:rPr lang="en-US" sz="2400" dirty="0" smtClean="0"/>
              <a:t>Hemorrhagic disease of the newborn</a:t>
            </a:r>
          </a:p>
          <a:p>
            <a:pPr lvl="1" algn="just" eaLnBrk="1" hangingPunct="1">
              <a:lnSpc>
                <a:spcPct val="200000"/>
              </a:lnSpc>
              <a:defRPr/>
            </a:pPr>
            <a:r>
              <a:rPr lang="en-US" sz="2400" dirty="0" err="1" smtClean="0"/>
              <a:t>Biliary</a:t>
            </a:r>
            <a:r>
              <a:rPr lang="en-US" sz="2400" dirty="0" smtClean="0"/>
              <a:t> obstruction </a:t>
            </a:r>
            <a:r>
              <a:rPr lang="en-US" sz="2200" dirty="0" smtClean="0">
                <a:solidFill>
                  <a:schemeClr val="tx2">
                    <a:lumMod val="75000"/>
                  </a:schemeClr>
                </a:solidFill>
              </a:rPr>
              <a:t>(neonatal </a:t>
            </a:r>
            <a:r>
              <a:rPr lang="en-US" sz="2200" dirty="0" err="1" smtClean="0">
                <a:solidFill>
                  <a:schemeClr val="tx2">
                    <a:lumMod val="75000"/>
                  </a:schemeClr>
                </a:solidFill>
              </a:rPr>
              <a:t>cholestatic</a:t>
            </a:r>
            <a:r>
              <a:rPr lang="en-US" sz="2200" dirty="0" smtClean="0">
                <a:solidFill>
                  <a:schemeClr val="tx2">
                    <a:lumMod val="75000"/>
                  </a:schemeClr>
                </a:solidFill>
              </a:rPr>
              <a:t> disorders)</a:t>
            </a:r>
          </a:p>
          <a:p>
            <a:pPr lvl="1" algn="just" eaLnBrk="1" hangingPunct="1">
              <a:lnSpc>
                <a:spcPct val="200000"/>
              </a:lnSpc>
              <a:defRPr/>
            </a:pPr>
            <a:r>
              <a:rPr lang="en-US" sz="2400" dirty="0" err="1" smtClean="0"/>
              <a:t>Malabsorption</a:t>
            </a:r>
            <a:r>
              <a:rPr lang="en-US" sz="2400" dirty="0" smtClean="0"/>
              <a:t> of vitamin </a:t>
            </a:r>
            <a:r>
              <a:rPr lang="en-US" sz="2200" dirty="0" smtClean="0"/>
              <a:t>K</a:t>
            </a:r>
            <a:r>
              <a:rPr lang="en-US" sz="2200" dirty="0" smtClean="0">
                <a:solidFill>
                  <a:schemeClr val="tx2">
                    <a:lumMod val="75000"/>
                  </a:schemeClr>
                </a:solidFill>
              </a:rPr>
              <a:t> (celiac disease, ulcerative colitis)</a:t>
            </a:r>
            <a:endParaRPr lang="en-US" sz="2400" dirty="0" smtClean="0"/>
          </a:p>
          <a:p>
            <a:pPr lvl="1" algn="just" eaLnBrk="1" hangingPunct="1">
              <a:lnSpc>
                <a:spcPct val="200000"/>
              </a:lnSpc>
              <a:defRPr/>
            </a:pPr>
            <a:r>
              <a:rPr lang="en-US" sz="2400" dirty="0" smtClean="0"/>
              <a:t>Drugs</a:t>
            </a:r>
          </a:p>
          <a:p>
            <a:pPr lvl="2" eaLnBrk="1" hangingPunct="1">
              <a:lnSpc>
                <a:spcPct val="200000"/>
              </a:lnSpc>
              <a:defRPr/>
            </a:pPr>
            <a:r>
              <a:rPr lang="en-US" sz="2200" dirty="0" err="1" smtClean="0">
                <a:solidFill>
                  <a:schemeClr val="tx2">
                    <a:lumMod val="75000"/>
                  </a:schemeClr>
                </a:solidFill>
              </a:rPr>
              <a:t>Vit.K</a:t>
            </a:r>
            <a:r>
              <a:rPr lang="en-US" sz="2200" dirty="0" smtClean="0">
                <a:solidFill>
                  <a:schemeClr val="tx2">
                    <a:lumMod val="75000"/>
                  </a:schemeClr>
                </a:solidFill>
              </a:rPr>
              <a:t> antagonists – </a:t>
            </a:r>
            <a:r>
              <a:rPr lang="en-US" sz="2200" dirty="0" err="1" smtClean="0">
                <a:solidFill>
                  <a:schemeClr val="tx2">
                    <a:lumMod val="75000"/>
                  </a:schemeClr>
                </a:solidFill>
              </a:rPr>
              <a:t>warfarin</a:t>
            </a:r>
            <a:r>
              <a:rPr lang="en-US" sz="2200" dirty="0" smtClean="0">
                <a:solidFill>
                  <a:schemeClr val="tx2">
                    <a:lumMod val="75000"/>
                  </a:schemeClr>
                </a:solidFill>
              </a:rPr>
              <a:t>, phenytoin</a:t>
            </a:r>
          </a:p>
          <a:p>
            <a:pPr lvl="2" eaLnBrk="1" hangingPunct="1">
              <a:lnSpc>
                <a:spcPct val="200000"/>
              </a:lnSpc>
              <a:defRPr/>
            </a:pPr>
            <a:r>
              <a:rPr lang="en-US" sz="2200" dirty="0" smtClean="0">
                <a:solidFill>
                  <a:schemeClr val="tx2">
                    <a:lumMod val="75000"/>
                  </a:schemeClr>
                </a:solidFill>
              </a:rPr>
              <a:t>Broad-spectrum antibiotics – alter gut flora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876800"/>
          </a:xfrm>
        </p:spPr>
        <p:txBody>
          <a:bodyPr/>
          <a:lstStyle/>
          <a:p>
            <a:r>
              <a:rPr lang="en-IN" dirty="0" smtClean="0"/>
              <a:t>Manifestations</a:t>
            </a:r>
          </a:p>
          <a:p>
            <a:endParaRPr lang="en-IN" dirty="0" smtClean="0"/>
          </a:p>
          <a:p>
            <a:r>
              <a:rPr lang="en-IN" dirty="0" smtClean="0"/>
              <a:t>Diagnosis: PT, APTT</a:t>
            </a:r>
          </a:p>
          <a:p>
            <a:endParaRPr lang="en-IN" dirty="0" smtClean="0"/>
          </a:p>
          <a:p>
            <a:r>
              <a:rPr lang="en-IN" dirty="0" smtClean="0"/>
              <a:t>Management</a:t>
            </a:r>
          </a:p>
          <a:p>
            <a:pPr lvl="1"/>
            <a:r>
              <a:rPr lang="en-IN" dirty="0" smtClean="0"/>
              <a:t>Vitamin K oral / sc / iv</a:t>
            </a:r>
          </a:p>
          <a:p>
            <a:pPr lvl="1"/>
            <a:r>
              <a:rPr lang="en-IN" dirty="0" smtClean="0"/>
              <a:t>Repeat PT after 6hr</a:t>
            </a:r>
          </a:p>
          <a:p>
            <a:pPr lvl="1"/>
            <a:endParaRPr lang="en-IN" sz="1800" dirty="0" smtClean="0"/>
          </a:p>
          <a:p>
            <a:r>
              <a:rPr lang="en-IN" dirty="0" smtClean="0"/>
              <a:t>Prevention</a:t>
            </a:r>
          </a:p>
          <a:p>
            <a:pPr lvl="1"/>
            <a:r>
              <a:rPr lang="en-IN" dirty="0" smtClean="0"/>
              <a:t>Prophylactic </a:t>
            </a:r>
            <a:r>
              <a:rPr lang="en-IN" dirty="0" err="1" smtClean="0"/>
              <a:t>Vit</a:t>
            </a:r>
            <a:r>
              <a:rPr lang="en-IN" dirty="0" smtClean="0"/>
              <a:t> K to at risk population</a:t>
            </a:r>
            <a:endParaRPr lang="en-IN" dirty="0"/>
          </a:p>
        </p:txBody>
      </p:sp>
      <p:sp>
        <p:nvSpPr>
          <p:cNvPr id="4" name="Rectangle 2"/>
          <p:cNvSpPr>
            <a:spLocks noGrp="1" noChangeArrowheads="1"/>
          </p:cNvSpPr>
          <p:nvPr>
            <p:ph type="title"/>
          </p:nvPr>
        </p:nvSpPr>
        <p:spPr>
          <a:xfrm>
            <a:off x="457200" y="0"/>
            <a:ext cx="8229600" cy="1143000"/>
          </a:xfrm>
        </p:spPr>
        <p:txBody>
          <a:bodyPr/>
          <a:lstStyle/>
          <a:p>
            <a:pPr eaLnBrk="1" hangingPunct="1">
              <a:defRPr/>
            </a:pPr>
            <a:r>
              <a:rPr lang="en-US" sz="3600" dirty="0" smtClean="0">
                <a:solidFill>
                  <a:schemeClr val="tx1"/>
                </a:solidFill>
              </a:rPr>
              <a:t>Vitamin K deficiency</a:t>
            </a:r>
          </a:p>
        </p:txBody>
      </p:sp>
      <p:pic>
        <p:nvPicPr>
          <p:cNvPr id="30722" name="Picture 2" descr="http://wikieducator.org/images/d/d7/Bleedingtendenccy.jpg">
            <a:hlinkClick r:id="rId3"/>
          </p:cNvPr>
          <p:cNvPicPr>
            <a:picLocks noChangeAspect="1" noChangeArrowheads="1"/>
          </p:cNvPicPr>
          <p:nvPr/>
        </p:nvPicPr>
        <p:blipFill>
          <a:blip r:embed="rId4"/>
          <a:srcRect/>
          <a:stretch>
            <a:fillRect/>
          </a:stretch>
        </p:blipFill>
        <p:spPr bwMode="auto">
          <a:xfrm>
            <a:off x="4953000" y="1219200"/>
            <a:ext cx="3952875" cy="264193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229600" cy="990600"/>
          </a:xfrm>
        </p:spPr>
        <p:txBody>
          <a:bodyPr/>
          <a:lstStyle/>
          <a:p>
            <a:pPr eaLnBrk="1" hangingPunct="1">
              <a:defRPr/>
            </a:pPr>
            <a:r>
              <a:rPr lang="en-US" sz="3600" dirty="0" smtClean="0"/>
              <a:t>Coagulation Disorders: </a:t>
            </a:r>
            <a:r>
              <a:rPr lang="en-US" sz="3600" dirty="0" smtClean="0">
                <a:solidFill>
                  <a:srgbClr val="FF0000"/>
                </a:solidFill>
              </a:rPr>
              <a:t>Inherited</a:t>
            </a:r>
          </a:p>
        </p:txBody>
      </p:sp>
      <p:sp>
        <p:nvSpPr>
          <p:cNvPr id="25603" name="Rectangle 3"/>
          <p:cNvSpPr>
            <a:spLocks noGrp="1" noChangeArrowheads="1"/>
          </p:cNvSpPr>
          <p:nvPr>
            <p:ph idx="1"/>
          </p:nvPr>
        </p:nvSpPr>
        <p:spPr>
          <a:xfrm>
            <a:off x="457200" y="914400"/>
            <a:ext cx="8686800" cy="5943600"/>
          </a:xfrm>
        </p:spPr>
        <p:txBody>
          <a:bodyPr/>
          <a:lstStyle/>
          <a:p>
            <a:pPr eaLnBrk="1" hangingPunct="1">
              <a:buFontTx/>
              <a:buNone/>
              <a:defRPr/>
            </a:pPr>
            <a:r>
              <a:rPr lang="en-US" sz="2400" b="1" dirty="0" smtClean="0">
                <a:effectLst/>
              </a:rPr>
              <a:t>Hemophilia A</a:t>
            </a:r>
          </a:p>
          <a:p>
            <a:pPr eaLnBrk="1" hangingPunct="1">
              <a:buFontTx/>
              <a:buNone/>
              <a:defRPr/>
            </a:pPr>
            <a:r>
              <a:rPr lang="en-US" sz="2400" b="1" dirty="0" smtClean="0">
                <a:effectLst/>
              </a:rPr>
              <a:t>Hemophilia B</a:t>
            </a:r>
          </a:p>
          <a:p>
            <a:pPr eaLnBrk="1" hangingPunct="1">
              <a:buFontTx/>
              <a:buNone/>
              <a:defRPr/>
            </a:pPr>
            <a:r>
              <a:rPr lang="en-US" sz="2400" dirty="0" smtClean="0"/>
              <a:t>Factor XIII Deficiency</a:t>
            </a:r>
          </a:p>
          <a:p>
            <a:pPr eaLnBrk="1" hangingPunct="1">
              <a:buFontTx/>
              <a:buNone/>
              <a:defRPr/>
            </a:pPr>
            <a:r>
              <a:rPr lang="en-US" sz="2400" dirty="0" err="1" smtClean="0"/>
              <a:t>Prothrombin</a:t>
            </a:r>
            <a:r>
              <a:rPr lang="en-US" sz="2400" dirty="0" smtClean="0"/>
              <a:t> Deficiency</a:t>
            </a:r>
          </a:p>
          <a:p>
            <a:pPr eaLnBrk="1" hangingPunct="1">
              <a:buFontTx/>
              <a:buNone/>
              <a:defRPr/>
            </a:pPr>
            <a:r>
              <a:rPr lang="en-US" sz="2400" dirty="0" smtClean="0"/>
              <a:t>Factor V Deficiency</a:t>
            </a:r>
          </a:p>
          <a:p>
            <a:pPr eaLnBrk="1" hangingPunct="1">
              <a:buFontTx/>
              <a:buNone/>
              <a:defRPr/>
            </a:pPr>
            <a:r>
              <a:rPr lang="en-US" sz="2400" dirty="0" smtClean="0"/>
              <a:t>Factor VII Deficiency</a:t>
            </a:r>
          </a:p>
          <a:p>
            <a:pPr eaLnBrk="1" hangingPunct="1">
              <a:buFontTx/>
              <a:buNone/>
              <a:defRPr/>
            </a:pPr>
            <a:r>
              <a:rPr lang="en-US" sz="2400" dirty="0" smtClean="0"/>
              <a:t>Factor X Deficiency</a:t>
            </a:r>
          </a:p>
          <a:p>
            <a:pPr eaLnBrk="1" hangingPunct="1">
              <a:buFontTx/>
              <a:buNone/>
              <a:defRPr/>
            </a:pPr>
            <a:r>
              <a:rPr lang="en-US" sz="2400" dirty="0" smtClean="0"/>
              <a:t>Factor XI Deficiency</a:t>
            </a:r>
          </a:p>
          <a:p>
            <a:pPr eaLnBrk="1" hangingPunct="1">
              <a:buFontTx/>
              <a:buNone/>
              <a:defRPr/>
            </a:pPr>
            <a:r>
              <a:rPr lang="en-US" sz="2400" dirty="0" smtClean="0">
                <a:solidFill>
                  <a:srgbClr val="FF6699"/>
                </a:solidFill>
              </a:rPr>
              <a:t>Factor XII Deficiency</a:t>
            </a:r>
          </a:p>
          <a:p>
            <a:pPr eaLnBrk="1" hangingPunct="1">
              <a:buFontTx/>
              <a:buNone/>
              <a:defRPr/>
            </a:pPr>
            <a:r>
              <a:rPr lang="en-US" sz="2400" dirty="0" err="1" smtClean="0">
                <a:solidFill>
                  <a:srgbClr val="FF6699"/>
                </a:solidFill>
              </a:rPr>
              <a:t>Prekillikrein</a:t>
            </a:r>
            <a:r>
              <a:rPr lang="en-US" sz="2400" dirty="0" smtClean="0">
                <a:solidFill>
                  <a:srgbClr val="FF6699"/>
                </a:solidFill>
              </a:rPr>
              <a:t> Deficiency</a:t>
            </a:r>
          </a:p>
          <a:p>
            <a:pPr eaLnBrk="1" hangingPunct="1">
              <a:buFontTx/>
              <a:buNone/>
              <a:defRPr/>
            </a:pPr>
            <a:r>
              <a:rPr lang="en-US" sz="2400" dirty="0" smtClean="0">
                <a:solidFill>
                  <a:srgbClr val="FF6699"/>
                </a:solidFill>
              </a:rPr>
              <a:t>High Molecular Weight </a:t>
            </a:r>
            <a:r>
              <a:rPr lang="en-US" sz="2400" dirty="0" err="1" smtClean="0">
                <a:solidFill>
                  <a:srgbClr val="FF6699"/>
                </a:solidFill>
              </a:rPr>
              <a:t>Kininogen</a:t>
            </a:r>
            <a:r>
              <a:rPr lang="en-US" sz="2400" dirty="0" smtClean="0">
                <a:solidFill>
                  <a:srgbClr val="FF6699"/>
                </a:solidFill>
              </a:rPr>
              <a:t> Deficiency</a:t>
            </a:r>
          </a:p>
          <a:p>
            <a:pPr eaLnBrk="1" hangingPunct="1">
              <a:buFontTx/>
              <a:buNone/>
              <a:defRPr/>
            </a:pPr>
            <a:r>
              <a:rPr lang="en-US" sz="2400" dirty="0" smtClean="0"/>
              <a:t>a2-antiplasmin Deficiency</a:t>
            </a:r>
          </a:p>
          <a:p>
            <a:pPr eaLnBrk="1" hangingPunct="1">
              <a:buFontTx/>
              <a:buNone/>
              <a:defRPr/>
            </a:pPr>
            <a:r>
              <a:rPr lang="en-US" sz="2400" dirty="0" err="1" smtClean="0"/>
              <a:t>Plasminogen</a:t>
            </a:r>
            <a:r>
              <a:rPr lang="en-US" sz="2400" dirty="0" smtClean="0"/>
              <a:t> Activator Inhibitor Deficiency</a:t>
            </a:r>
          </a:p>
          <a:p>
            <a:pPr eaLnBrk="1" hangingPunct="1">
              <a:buFontTx/>
              <a:buNone/>
              <a:defRPr/>
            </a:pPr>
            <a:endParaRPr lang="en-US" dirty="0" smtClean="0"/>
          </a:p>
          <a:p>
            <a:pPr eaLnBrk="1" hangingPunct="1">
              <a:buFontTx/>
              <a:buNone/>
              <a:defRPr/>
            </a:pPr>
            <a:endParaRPr lang="en-US" sz="2400" dirty="0" smtClean="0"/>
          </a:p>
        </p:txBody>
      </p:sp>
      <p:sp>
        <p:nvSpPr>
          <p:cNvPr id="25604" name="AutoShape 4"/>
          <p:cNvSpPr>
            <a:spLocks/>
          </p:cNvSpPr>
          <p:nvPr/>
        </p:nvSpPr>
        <p:spPr bwMode="auto">
          <a:xfrm>
            <a:off x="2819400" y="1066800"/>
            <a:ext cx="304800" cy="609600"/>
          </a:xfrm>
          <a:prstGeom prst="rightBrace">
            <a:avLst>
              <a:gd name="adj1" fmla="val 58333"/>
              <a:gd name="adj2" fmla="val 50000"/>
            </a:avLst>
          </a:prstGeom>
          <a:noFill/>
          <a:ln w="9525">
            <a:solidFill>
              <a:schemeClr val="bg1"/>
            </a:solidFill>
            <a:round/>
            <a:headEnd/>
            <a:tailEnd/>
          </a:ln>
        </p:spPr>
        <p:txBody>
          <a:bodyPr wrap="none" anchor="ctr"/>
          <a:lstStyle/>
          <a:p>
            <a:pPr>
              <a:defRPr/>
            </a:pPr>
            <a:endParaRPr lang="en-US" dirty="0">
              <a:solidFill>
                <a:schemeClr val="tx2">
                  <a:lumMod val="50000"/>
                </a:schemeClr>
              </a:solidFill>
            </a:endParaRPr>
          </a:p>
        </p:txBody>
      </p:sp>
      <p:sp>
        <p:nvSpPr>
          <p:cNvPr id="21509" name="AutoShape 5"/>
          <p:cNvSpPr>
            <a:spLocks/>
          </p:cNvSpPr>
          <p:nvPr/>
        </p:nvSpPr>
        <p:spPr bwMode="auto">
          <a:xfrm>
            <a:off x="6705600" y="1752600"/>
            <a:ext cx="762000" cy="4800600"/>
          </a:xfrm>
          <a:prstGeom prst="rightBrace">
            <a:avLst>
              <a:gd name="adj1" fmla="val 102288"/>
              <a:gd name="adj2" fmla="val 49333"/>
            </a:avLst>
          </a:prstGeom>
          <a:noFill/>
          <a:ln w="9525">
            <a:solidFill>
              <a:schemeClr val="bg1"/>
            </a:solidFill>
            <a:round/>
            <a:headEnd/>
            <a:tailEnd/>
          </a:ln>
        </p:spPr>
        <p:txBody>
          <a:bodyPr wrap="none" anchor="ctr"/>
          <a:lstStyle/>
          <a:p>
            <a:pPr algn="ctr"/>
            <a:endParaRPr lang="en-US">
              <a:solidFill>
                <a:schemeClr val="bg1"/>
              </a:solidFill>
            </a:endParaRPr>
          </a:p>
        </p:txBody>
      </p:sp>
      <p:sp>
        <p:nvSpPr>
          <p:cNvPr id="25606" name="Text Box 6"/>
          <p:cNvSpPr txBox="1">
            <a:spLocks noChangeArrowheads="1"/>
          </p:cNvSpPr>
          <p:nvPr/>
        </p:nvSpPr>
        <p:spPr bwMode="auto">
          <a:xfrm>
            <a:off x="3657600" y="914400"/>
            <a:ext cx="3733800" cy="400050"/>
          </a:xfrm>
          <a:prstGeom prst="rect">
            <a:avLst/>
          </a:prstGeom>
          <a:noFill/>
          <a:ln w="9525">
            <a:noFill/>
            <a:miter lim="800000"/>
            <a:headEnd/>
            <a:tailEnd/>
          </a:ln>
        </p:spPr>
        <p:txBody>
          <a:bodyPr>
            <a:spAutoFit/>
          </a:bodyPr>
          <a:lstStyle/>
          <a:p>
            <a:pPr>
              <a:spcBef>
                <a:spcPct val="50000"/>
              </a:spcBef>
              <a:defRPr/>
            </a:pPr>
            <a:r>
              <a:rPr lang="en-US" sz="2000" dirty="0">
                <a:solidFill>
                  <a:schemeClr val="accent1">
                    <a:lumMod val="40000"/>
                    <a:lumOff val="60000"/>
                  </a:schemeClr>
                </a:solidFill>
              </a:rPr>
              <a:t>Incidence 1 in 5000 to 10,000</a:t>
            </a:r>
          </a:p>
        </p:txBody>
      </p:sp>
      <p:sp>
        <p:nvSpPr>
          <p:cNvPr id="25607" name="Text Box 7"/>
          <p:cNvSpPr txBox="1">
            <a:spLocks noChangeArrowheads="1"/>
          </p:cNvSpPr>
          <p:nvPr/>
        </p:nvSpPr>
        <p:spPr bwMode="auto">
          <a:xfrm>
            <a:off x="7696200" y="3581400"/>
            <a:ext cx="838200" cy="369888"/>
          </a:xfrm>
          <a:prstGeom prst="rect">
            <a:avLst/>
          </a:prstGeom>
          <a:noFill/>
          <a:ln w="9525">
            <a:noFill/>
            <a:miter lim="800000"/>
            <a:headEnd/>
            <a:tailEnd/>
          </a:ln>
        </p:spPr>
        <p:txBody>
          <a:bodyPr>
            <a:spAutoFit/>
          </a:bodyPr>
          <a:lstStyle/>
          <a:p>
            <a:pPr>
              <a:spcBef>
                <a:spcPct val="50000"/>
              </a:spcBef>
              <a:defRPr/>
            </a:pPr>
            <a:r>
              <a:rPr lang="en-US" dirty="0">
                <a:solidFill>
                  <a:schemeClr val="accent1">
                    <a:lumMod val="40000"/>
                    <a:lumOff val="60000"/>
                  </a:schemeClr>
                </a:solidFill>
              </a:rPr>
              <a:t>Rare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EDC90114-FC36-4866-B12A-0041366AB10F}" type="slidenum">
              <a:rPr lang="en-SG"/>
              <a:pPr/>
              <a:t>27</a:t>
            </a:fld>
            <a:endParaRPr lang="en-SG"/>
          </a:p>
        </p:txBody>
      </p:sp>
      <p:sp>
        <p:nvSpPr>
          <p:cNvPr id="16" name="Rectangle 15"/>
          <p:cNvSpPr/>
          <p:nvPr/>
        </p:nvSpPr>
        <p:spPr>
          <a:xfrm>
            <a:off x="2286000" y="5077361"/>
            <a:ext cx="4572000" cy="1323439"/>
          </a:xfrm>
          <a:prstGeom prst="rect">
            <a:avLst/>
          </a:prstGeom>
          <a:ln>
            <a:noFill/>
          </a:ln>
        </p:spPr>
        <p:txBody>
          <a:bodyPr>
            <a:spAutoFit/>
          </a:bodyPr>
          <a:lstStyle/>
          <a:p>
            <a:pPr algn="ctr"/>
            <a:r>
              <a:rPr lang="en-SG" sz="2000" b="1" dirty="0" smtClean="0"/>
              <a:t>Often called ‘the disease of kings’ because it was carried by many members of Europe’s royal family. Queen Victoria of England was a carrier of Hemophilia</a:t>
            </a:r>
            <a:endParaRPr lang="en-IN" sz="2000" b="1" dirty="0"/>
          </a:p>
        </p:txBody>
      </p:sp>
      <p:sp>
        <p:nvSpPr>
          <p:cNvPr id="11" name="Title 13"/>
          <p:cNvSpPr txBox="1">
            <a:spLocks/>
          </p:cNvSpPr>
          <p:nvPr/>
        </p:nvSpPr>
        <p:spPr>
          <a:xfrm>
            <a:off x="2133600" y="0"/>
            <a:ext cx="5029200" cy="1295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6600" b="1" i="0" u="none" strike="noStrike" kern="1200" cap="none" spc="0" normalizeH="0" baseline="0" noProof="0" smtClean="0">
                <a:ln>
                  <a:noFill/>
                </a:ln>
                <a:solidFill>
                  <a:srgbClr val="FF0000"/>
                </a:solidFill>
                <a:effectLst/>
                <a:uLnTx/>
                <a:uFillTx/>
                <a:latin typeface="+mj-lt"/>
                <a:ea typeface="+mj-ea"/>
                <a:cs typeface="+mj-cs"/>
              </a:rPr>
              <a:t>HEMOPHILIA</a:t>
            </a:r>
            <a:endParaRPr kumimoji="0" lang="en-IN" sz="66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76200" y="1066800"/>
            <a:ext cx="8763000" cy="5562600"/>
          </a:xfrm>
        </p:spPr>
        <p:txBody>
          <a:bodyPr/>
          <a:lstStyle/>
          <a:p>
            <a:pPr eaLnBrk="1" hangingPunct="1">
              <a:defRPr/>
            </a:pPr>
            <a:r>
              <a:rPr lang="en-US" sz="2400" dirty="0" smtClean="0"/>
              <a:t>X-linked recessive</a:t>
            </a:r>
          </a:p>
          <a:p>
            <a:pPr eaLnBrk="1" hangingPunct="1">
              <a:defRPr/>
            </a:pPr>
            <a:endParaRPr lang="en-US" sz="2400" dirty="0" smtClean="0"/>
          </a:p>
          <a:p>
            <a:pPr eaLnBrk="1" hangingPunct="1">
              <a:defRPr/>
            </a:pPr>
            <a:r>
              <a:rPr lang="en-US" sz="2400" dirty="0" smtClean="0"/>
              <a:t>Hemophilia A (FVIII def): </a:t>
            </a:r>
            <a:r>
              <a:rPr lang="en-US" sz="2400" dirty="0"/>
              <a:t>80-85</a:t>
            </a:r>
            <a:r>
              <a:rPr lang="en-US" sz="2400" dirty="0" smtClean="0"/>
              <a:t>%</a:t>
            </a:r>
            <a:endParaRPr lang="en-US" sz="2400" dirty="0"/>
          </a:p>
          <a:p>
            <a:pPr marL="0" indent="0" eaLnBrk="1" hangingPunct="1">
              <a:buFont typeface="Wingdings" pitchFamily="2" charset="2"/>
              <a:buNone/>
              <a:defRPr/>
            </a:pPr>
            <a:r>
              <a:rPr lang="en-US" sz="2400" dirty="0" smtClean="0"/>
              <a:t>    Hemophilia B (FIX def) </a:t>
            </a:r>
          </a:p>
          <a:p>
            <a:pPr marL="0" indent="0" eaLnBrk="1" hangingPunct="1">
              <a:buFont typeface="Wingdings" pitchFamily="2" charset="2"/>
              <a:buNone/>
              <a:defRPr/>
            </a:pPr>
            <a:endParaRPr lang="en-US" sz="2400" dirty="0" smtClean="0"/>
          </a:p>
          <a:p>
            <a:pPr eaLnBrk="1" hangingPunct="1">
              <a:defRPr/>
            </a:pPr>
            <a:r>
              <a:rPr lang="en-US" sz="2400" dirty="0" smtClean="0"/>
              <a:t>Mutations of the clotting factor gene</a:t>
            </a:r>
          </a:p>
          <a:p>
            <a:pPr eaLnBrk="1" hangingPunct="1">
              <a:defRPr/>
            </a:pPr>
            <a:endParaRPr lang="en-US" sz="2400" dirty="0" smtClean="0"/>
          </a:p>
          <a:p>
            <a:pPr eaLnBrk="1" hangingPunct="1">
              <a:defRPr/>
            </a:pPr>
            <a:r>
              <a:rPr lang="en-US" sz="2400" dirty="0" smtClean="0"/>
              <a:t>Family H/O bleeding common,  </a:t>
            </a:r>
          </a:p>
          <a:p>
            <a:pPr marL="0" indent="0" eaLnBrk="1" hangingPunct="1">
              <a:buFont typeface="Wingdings" pitchFamily="2" charset="2"/>
              <a:buNone/>
              <a:defRPr/>
            </a:pPr>
            <a:r>
              <a:rPr lang="en-US" sz="2400" dirty="0"/>
              <a:t> </a:t>
            </a:r>
            <a:r>
              <a:rPr lang="en-US" sz="2400" dirty="0" smtClean="0"/>
              <a:t>                    - generally affects males on the maternal side</a:t>
            </a:r>
          </a:p>
          <a:p>
            <a:pPr marL="0" indent="0" eaLnBrk="1" hangingPunct="1">
              <a:buFont typeface="Wingdings" pitchFamily="2" charset="2"/>
              <a:buNone/>
              <a:defRPr/>
            </a:pPr>
            <a:r>
              <a:rPr lang="en-US" sz="2400" dirty="0" smtClean="0"/>
              <a:t>                     - 1/3  no family history – due to new mutations </a:t>
            </a:r>
          </a:p>
          <a:p>
            <a:pPr eaLnBrk="1" hangingPunct="1">
              <a:defRPr/>
            </a:pPr>
            <a:endParaRPr lang="en-US" sz="2400" dirty="0" smtClean="0"/>
          </a:p>
        </p:txBody>
      </p:sp>
      <p:pic>
        <p:nvPicPr>
          <p:cNvPr id="5" name="Picture 6" descr="ha38g11"/>
          <p:cNvPicPr>
            <a:picLocks noChangeAspect="1" noChangeArrowheads="1"/>
          </p:cNvPicPr>
          <p:nvPr/>
        </p:nvPicPr>
        <p:blipFill>
          <a:blip r:embed="rId2"/>
          <a:srcRect t="14654" r="46001"/>
          <a:stretch>
            <a:fillRect/>
          </a:stretch>
        </p:blipFill>
        <p:spPr bwMode="auto">
          <a:xfrm>
            <a:off x="5148072" y="0"/>
            <a:ext cx="3995928"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371600"/>
          </a:xfrm>
        </p:spPr>
        <p:txBody>
          <a:bodyPr/>
          <a:lstStyle/>
          <a:p>
            <a:r>
              <a:rPr lang="en-SG" b="1" dirty="0"/>
              <a:t>TYPES</a:t>
            </a:r>
          </a:p>
        </p:txBody>
      </p:sp>
      <p:graphicFrame>
        <p:nvGraphicFramePr>
          <p:cNvPr id="9315" name="Group 99"/>
          <p:cNvGraphicFramePr>
            <a:graphicFrameLocks noGrp="1"/>
          </p:cNvGraphicFramePr>
          <p:nvPr>
            <p:ph type="tbl" idx="1"/>
          </p:nvPr>
        </p:nvGraphicFramePr>
        <p:xfrm>
          <a:off x="457200" y="1600200"/>
          <a:ext cx="8229600" cy="4525963"/>
        </p:xfrm>
        <a:graphic>
          <a:graphicData uri="http://schemas.openxmlformats.org/drawingml/2006/table">
            <a:tbl>
              <a:tblPr/>
              <a:tblGrid>
                <a:gridCol w="3322638"/>
                <a:gridCol w="2452687"/>
                <a:gridCol w="2454275"/>
              </a:tblGrid>
              <a:tr h="904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1" i="0" u="none" strike="noStrike" cap="none" normalizeH="0" baseline="0" smtClean="0">
                          <a:ln>
                            <a:noFill/>
                          </a:ln>
                          <a:solidFill>
                            <a:schemeClr val="tx1"/>
                          </a:solidFill>
                          <a:effectLst/>
                          <a:latin typeface="Times New Roman" pitchFamily="18" charset="0"/>
                          <a:cs typeface="Times New Roman" pitchFamily="18" charset="0"/>
                        </a:rPr>
                        <a:t>              Disease </a:t>
                      </a:r>
                      <a:endParaRPr kumimoji="0" lang="en-SG"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1" i="0" u="none" strike="noStrike" cap="none" normalizeH="0" baseline="0" smtClean="0">
                          <a:ln>
                            <a:noFill/>
                          </a:ln>
                          <a:solidFill>
                            <a:schemeClr val="tx1"/>
                          </a:solidFill>
                          <a:effectLst/>
                          <a:latin typeface="Times New Roman" pitchFamily="18" charset="0"/>
                          <a:cs typeface="Times New Roman" pitchFamily="18" charset="0"/>
                        </a:rPr>
                        <a:t>Factor deficiency</a:t>
                      </a:r>
                      <a:endParaRPr kumimoji="0" lang="en-SG"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1" i="0" u="none" strike="noStrike" cap="none" normalizeH="0" baseline="0" smtClean="0">
                          <a:ln>
                            <a:noFill/>
                          </a:ln>
                          <a:solidFill>
                            <a:schemeClr val="tx1"/>
                          </a:solidFill>
                          <a:effectLst/>
                          <a:latin typeface="Times New Roman" pitchFamily="18" charset="0"/>
                          <a:cs typeface="Times New Roman" pitchFamily="18" charset="0"/>
                        </a:rPr>
                        <a:t>    Inheritance </a:t>
                      </a:r>
                      <a:endParaRPr kumimoji="0" lang="en-SG"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4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0" i="0" u="none" strike="noStrike" cap="none" normalizeH="0" baseline="0" dirty="0" smtClean="0">
                          <a:ln>
                            <a:noFill/>
                          </a:ln>
                          <a:solidFill>
                            <a:schemeClr val="tx1"/>
                          </a:solidFill>
                          <a:effectLst/>
                          <a:latin typeface="Times New Roman" pitchFamily="18" charset="0"/>
                          <a:cs typeface="Times New Roman" pitchFamily="18" charset="0"/>
                        </a:rPr>
                        <a:t>        Hemophilia A</a:t>
                      </a:r>
                      <a:endParaRPr kumimoji="0" lang="en-SG"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0" i="0" u="none" strike="noStrike" cap="none" normalizeH="0" baseline="0" smtClean="0">
                          <a:ln>
                            <a:noFill/>
                          </a:ln>
                          <a:solidFill>
                            <a:schemeClr val="tx1"/>
                          </a:solidFill>
                          <a:effectLst/>
                          <a:latin typeface="Times New Roman" pitchFamily="18" charset="0"/>
                          <a:cs typeface="Times New Roman" pitchFamily="18" charset="0"/>
                        </a:rPr>
                        <a:t>          VIII</a:t>
                      </a:r>
                      <a:endParaRPr kumimoji="0" lang="en-SG"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0" i="0" u="none" strike="noStrike" cap="none" normalizeH="0" baseline="0" smtClean="0">
                          <a:ln>
                            <a:noFill/>
                          </a:ln>
                          <a:solidFill>
                            <a:schemeClr val="tx1"/>
                          </a:solidFill>
                          <a:effectLst/>
                          <a:latin typeface="Times New Roman" pitchFamily="18" charset="0"/>
                          <a:cs typeface="Times New Roman" pitchFamily="18" charset="0"/>
                        </a:rPr>
                        <a:t>X linked recessive</a:t>
                      </a:r>
                      <a:endParaRPr kumimoji="0" lang="en-SG"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6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0" i="0" u="none" strike="noStrike" cap="none" normalizeH="0" baseline="0" dirty="0" smtClean="0">
                          <a:ln>
                            <a:noFill/>
                          </a:ln>
                          <a:solidFill>
                            <a:schemeClr val="tx1"/>
                          </a:solidFill>
                          <a:effectLst/>
                          <a:latin typeface="Times New Roman" pitchFamily="18" charset="0"/>
                          <a:cs typeface="Times New Roman" pitchFamily="18" charset="0"/>
                        </a:rPr>
                        <a:t>        Hemophilia B</a:t>
                      </a:r>
                      <a:endParaRPr kumimoji="0" lang="en-SG"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0" i="0" u="none" strike="noStrike" cap="none" normalizeH="0" baseline="0" smtClean="0">
                          <a:ln>
                            <a:noFill/>
                          </a:ln>
                          <a:solidFill>
                            <a:schemeClr val="tx1"/>
                          </a:solidFill>
                          <a:effectLst/>
                          <a:latin typeface="Times New Roman" pitchFamily="18" charset="0"/>
                          <a:cs typeface="Times New Roman" pitchFamily="18" charset="0"/>
                        </a:rPr>
                        <a:t>            IX</a:t>
                      </a:r>
                      <a:endParaRPr kumimoji="0" lang="en-SG"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0" i="0" u="none" strike="noStrike" cap="none" normalizeH="0" baseline="0" smtClean="0">
                          <a:ln>
                            <a:noFill/>
                          </a:ln>
                          <a:solidFill>
                            <a:schemeClr val="tx1"/>
                          </a:solidFill>
                          <a:effectLst/>
                          <a:latin typeface="Times New Roman" pitchFamily="18" charset="0"/>
                          <a:cs typeface="Times New Roman" pitchFamily="18" charset="0"/>
                        </a:rPr>
                        <a:t>X linked recessive</a:t>
                      </a:r>
                      <a:endParaRPr kumimoji="0" lang="en-SG"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4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0" i="0" u="none" strike="noStrike" cap="none" normalizeH="0" baseline="0" dirty="0" smtClean="0">
                          <a:ln>
                            <a:noFill/>
                          </a:ln>
                          <a:solidFill>
                            <a:schemeClr val="tx1"/>
                          </a:solidFill>
                          <a:effectLst/>
                          <a:latin typeface="Times New Roman" pitchFamily="18" charset="0"/>
                          <a:cs typeface="Times New Roman" pitchFamily="18" charset="0"/>
                        </a:rPr>
                        <a:t>        Hemophilia C</a:t>
                      </a:r>
                      <a:endParaRPr kumimoji="0" lang="en-SG"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0" i="0" u="none" strike="noStrike" cap="none" normalizeH="0" baseline="0" smtClean="0">
                          <a:ln>
                            <a:noFill/>
                          </a:ln>
                          <a:solidFill>
                            <a:schemeClr val="tx1"/>
                          </a:solidFill>
                          <a:effectLst/>
                          <a:latin typeface="Times New Roman" pitchFamily="18" charset="0"/>
                          <a:cs typeface="Times New Roman" pitchFamily="18" charset="0"/>
                        </a:rPr>
                        <a:t>            XI</a:t>
                      </a:r>
                      <a:endParaRPr kumimoji="0" lang="en-SG"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0" i="0" u="none" strike="noStrike" cap="none" normalizeH="0" baseline="0" smtClean="0">
                          <a:ln>
                            <a:noFill/>
                          </a:ln>
                          <a:solidFill>
                            <a:schemeClr val="tx1"/>
                          </a:solidFill>
                          <a:effectLst/>
                          <a:latin typeface="Times New Roman" pitchFamily="18" charset="0"/>
                          <a:cs typeface="Times New Roman" pitchFamily="18" charset="0"/>
                        </a:rPr>
                        <a:t>Autosomal recessive</a:t>
                      </a:r>
                      <a:endParaRPr kumimoji="0" lang="en-SG"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48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0" i="0" u="none" strike="noStrike" cap="none" normalizeH="0" baseline="0" smtClean="0">
                          <a:ln>
                            <a:noFill/>
                          </a:ln>
                          <a:solidFill>
                            <a:schemeClr val="tx1"/>
                          </a:solidFill>
                          <a:effectLst/>
                          <a:latin typeface="Times New Roman" pitchFamily="18" charset="0"/>
                          <a:cs typeface="Times New Roman" pitchFamily="18" charset="0"/>
                        </a:rPr>
                        <a:t>        Parahemophilia </a:t>
                      </a:r>
                      <a:endParaRPr kumimoji="0" lang="en-SG"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0" i="0" u="none" strike="noStrike" cap="none" normalizeH="0" baseline="0" smtClean="0">
                          <a:ln>
                            <a:noFill/>
                          </a:ln>
                          <a:solidFill>
                            <a:schemeClr val="tx1"/>
                          </a:solidFill>
                          <a:effectLst/>
                          <a:latin typeface="Times New Roman" pitchFamily="18" charset="0"/>
                          <a:cs typeface="Times New Roman" pitchFamily="18" charset="0"/>
                        </a:rPr>
                        <a:t>             V</a:t>
                      </a:r>
                      <a:endParaRPr kumimoji="0" lang="en-SG"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0" i="0" u="none" strike="noStrike" cap="none" normalizeH="0" baseline="0" smtClean="0">
                          <a:ln>
                            <a:noFill/>
                          </a:ln>
                          <a:solidFill>
                            <a:schemeClr val="tx1"/>
                          </a:solidFill>
                          <a:effectLst/>
                          <a:latin typeface="Times New Roman" pitchFamily="18" charset="0"/>
                          <a:cs typeface="Times New Roman" pitchFamily="18" charset="0"/>
                        </a:rPr>
                        <a:t>Autosomal recessive</a:t>
                      </a:r>
                      <a:endParaRPr kumimoji="0" lang="en-SG"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9" name="Slide Number Placeholder 5"/>
          <p:cNvSpPr>
            <a:spLocks noGrp="1"/>
          </p:cNvSpPr>
          <p:nvPr>
            <p:ph type="sldNum" sz="quarter" idx="12"/>
          </p:nvPr>
        </p:nvSpPr>
        <p:spPr/>
        <p:txBody>
          <a:bodyPr/>
          <a:lstStyle/>
          <a:p>
            <a:fld id="{1C4CD06F-E99C-45E7-A902-A25FBF2553C8}" type="slidenum">
              <a:rPr lang="en-SG"/>
              <a:pPr/>
              <a:t>29</a:t>
            </a:fld>
            <a:endParaRPr lang="en-SG"/>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524000"/>
          </a:xfrm>
        </p:spPr>
        <p:txBody>
          <a:bodyPr/>
          <a:lstStyle/>
          <a:p>
            <a:pPr eaLnBrk="1" hangingPunct="1">
              <a:defRPr/>
            </a:pPr>
            <a:r>
              <a:rPr lang="en-US" smtClean="0">
                <a:solidFill>
                  <a:srgbClr val="FF9900"/>
                </a:solidFill>
              </a:rPr>
              <a:t>Hemostatic Mechanism</a:t>
            </a:r>
          </a:p>
        </p:txBody>
      </p:sp>
      <p:sp>
        <p:nvSpPr>
          <p:cNvPr id="7171" name="Rectangle 3"/>
          <p:cNvSpPr>
            <a:spLocks noGrp="1" noChangeArrowheads="1"/>
          </p:cNvSpPr>
          <p:nvPr>
            <p:ph idx="1"/>
          </p:nvPr>
        </p:nvSpPr>
        <p:spPr>
          <a:xfrm>
            <a:off x="228600" y="1524000"/>
            <a:ext cx="6629400" cy="4572000"/>
          </a:xfrm>
        </p:spPr>
        <p:txBody>
          <a:bodyPr/>
          <a:lstStyle/>
          <a:p>
            <a:pPr eaLnBrk="1" hangingPunct="1">
              <a:defRPr/>
            </a:pPr>
            <a:r>
              <a:rPr lang="en-US" sz="2800" dirty="0" smtClean="0"/>
              <a:t>Platelet adhesion</a:t>
            </a:r>
          </a:p>
          <a:p>
            <a:pPr eaLnBrk="1" hangingPunct="1">
              <a:defRPr/>
            </a:pPr>
            <a:r>
              <a:rPr lang="en-US" sz="2800" dirty="0" smtClean="0"/>
              <a:t>Platelet aggregation</a:t>
            </a:r>
          </a:p>
          <a:p>
            <a:pPr eaLnBrk="1" hangingPunct="1">
              <a:defRPr/>
            </a:pPr>
            <a:r>
              <a:rPr lang="en-US" sz="2800" dirty="0" smtClean="0"/>
              <a:t>Clot formation</a:t>
            </a:r>
          </a:p>
          <a:p>
            <a:pPr eaLnBrk="1" hangingPunct="1">
              <a:defRPr/>
            </a:pPr>
            <a:r>
              <a:rPr lang="en-US" sz="2800" dirty="0" smtClean="0"/>
              <a:t>Clot stabilization</a:t>
            </a:r>
          </a:p>
          <a:p>
            <a:pPr eaLnBrk="1" hangingPunct="1">
              <a:defRPr/>
            </a:pPr>
            <a:r>
              <a:rPr lang="en-US" sz="2800" dirty="0" smtClean="0"/>
              <a:t>Limitation of clotting to the site of injury by regulatory anticoagulants, and</a:t>
            </a:r>
          </a:p>
          <a:p>
            <a:pPr eaLnBrk="1" hangingPunct="1">
              <a:defRPr/>
            </a:pPr>
            <a:r>
              <a:rPr lang="en-US" sz="2800" dirty="0" smtClean="0"/>
              <a:t>Re-establishment of vascular patency through fibrinolysis and vascular healing</a:t>
            </a:r>
          </a:p>
          <a:p>
            <a:pPr eaLnBrk="1" hangingPunct="1">
              <a:defRPr/>
            </a:pPr>
            <a:endParaRPr lang="en-US"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p:cNvSpPr>
            <a:spLocks noGrp="1"/>
          </p:cNvSpPr>
          <p:nvPr>
            <p:ph type="sldNum" sz="quarter" idx="12"/>
          </p:nvPr>
        </p:nvSpPr>
        <p:spPr/>
        <p:txBody>
          <a:bodyPr/>
          <a:lstStyle/>
          <a:p>
            <a:fld id="{890FAB48-3CB4-4DA9-B980-3909519687E7}" type="slidenum">
              <a:rPr lang="en-SG"/>
              <a:pPr/>
              <a:t>30</a:t>
            </a:fld>
            <a:endParaRPr lang="en-SG"/>
          </a:p>
        </p:txBody>
      </p:sp>
      <p:graphicFrame>
        <p:nvGraphicFramePr>
          <p:cNvPr id="14422" name="Group 86"/>
          <p:cNvGraphicFramePr>
            <a:graphicFrameLocks noGrp="1"/>
          </p:cNvGraphicFramePr>
          <p:nvPr/>
        </p:nvGraphicFramePr>
        <p:xfrm>
          <a:off x="762000" y="2133600"/>
          <a:ext cx="7848600" cy="3023235"/>
        </p:xfrm>
        <a:graphic>
          <a:graphicData uri="http://schemas.openxmlformats.org/drawingml/2006/table">
            <a:tbl>
              <a:tblPr/>
              <a:tblGrid>
                <a:gridCol w="2895600"/>
                <a:gridCol w="2336800"/>
                <a:gridCol w="2616200"/>
              </a:tblGrid>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1" i="0" u="none" strike="noStrike" cap="none" normalizeH="0" baseline="0" smtClean="0">
                          <a:ln>
                            <a:noFill/>
                          </a:ln>
                          <a:solidFill>
                            <a:schemeClr val="tx1"/>
                          </a:solidFill>
                          <a:effectLst/>
                          <a:latin typeface="Times New Roman" pitchFamily="18" charset="0"/>
                          <a:cs typeface="Times New Roman" pitchFamily="18" charset="0"/>
                        </a:rPr>
                        <a:t>      Distribution </a:t>
                      </a:r>
                      <a:endParaRPr kumimoji="0" lang="en-SG"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1" i="0" u="none" strike="noStrike" cap="none" normalizeH="0" baseline="0" smtClean="0">
                          <a:ln>
                            <a:noFill/>
                          </a:ln>
                          <a:solidFill>
                            <a:schemeClr val="tx1"/>
                          </a:solidFill>
                          <a:effectLst/>
                          <a:latin typeface="Times New Roman" pitchFamily="18" charset="0"/>
                          <a:cs typeface="Times New Roman" pitchFamily="18" charset="0"/>
                        </a:rPr>
                        <a:t>Clotting factor activity</a:t>
                      </a:r>
                      <a:endParaRPr kumimoji="0" lang="en-SG"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3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0" i="0" u="none" strike="noStrike" cap="none" normalizeH="0" baseline="0" dirty="0" smtClean="0">
                          <a:ln>
                            <a:noFill/>
                          </a:ln>
                          <a:solidFill>
                            <a:schemeClr val="tx1"/>
                          </a:solidFill>
                          <a:effectLst/>
                          <a:latin typeface="Times New Roman" pitchFamily="18" charset="0"/>
                          <a:cs typeface="Times New Roman" pitchFamily="18" charset="0"/>
                        </a:rPr>
                        <a:t>Severe hemophilia</a:t>
                      </a:r>
                      <a:endParaRPr kumimoji="0" lang="en-SG"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0" i="0" u="none" strike="noStrike" cap="none" normalizeH="0" baseline="0" smtClean="0">
                          <a:ln>
                            <a:noFill/>
                          </a:ln>
                          <a:solidFill>
                            <a:schemeClr val="tx1"/>
                          </a:solidFill>
                          <a:effectLst/>
                          <a:latin typeface="Times New Roman" pitchFamily="18" charset="0"/>
                          <a:cs typeface="Times New Roman" pitchFamily="18" charset="0"/>
                        </a:rPr>
                        <a:t>          50%</a:t>
                      </a:r>
                      <a:endParaRPr kumimoji="0" lang="en-SG"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0" i="0" u="none" strike="noStrike" cap="none" normalizeH="0" baseline="0" smtClean="0">
                          <a:ln>
                            <a:noFill/>
                          </a:ln>
                          <a:solidFill>
                            <a:schemeClr val="tx1"/>
                          </a:solidFill>
                          <a:effectLst/>
                          <a:latin typeface="Times New Roman" pitchFamily="18" charset="0"/>
                          <a:cs typeface="Times New Roman" pitchFamily="18" charset="0"/>
                        </a:rPr>
                        <a:t>       &lt;1%</a:t>
                      </a:r>
                      <a:endParaRPr kumimoji="0" lang="en-SG"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3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0" i="0" u="none" strike="noStrike" cap="none" normalizeH="0" baseline="0" dirty="0" smtClean="0">
                          <a:ln>
                            <a:noFill/>
                          </a:ln>
                          <a:solidFill>
                            <a:schemeClr val="tx1"/>
                          </a:solidFill>
                          <a:effectLst/>
                          <a:latin typeface="Times New Roman" pitchFamily="18" charset="0"/>
                          <a:cs typeface="Times New Roman" pitchFamily="18" charset="0"/>
                        </a:rPr>
                        <a:t>Moderate hemophilia</a:t>
                      </a:r>
                      <a:endParaRPr kumimoji="0" lang="en-SG"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0" i="0" u="none" strike="noStrike" cap="none" normalizeH="0" baseline="0" smtClean="0">
                          <a:ln>
                            <a:noFill/>
                          </a:ln>
                          <a:solidFill>
                            <a:schemeClr val="tx1"/>
                          </a:solidFill>
                          <a:effectLst/>
                          <a:latin typeface="Times New Roman" pitchFamily="18" charset="0"/>
                          <a:cs typeface="Times New Roman" pitchFamily="18" charset="0"/>
                        </a:rPr>
                        <a:t>          10% </a:t>
                      </a:r>
                      <a:endParaRPr kumimoji="0" lang="en-SG"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0" i="0" u="none" strike="noStrike" cap="none" normalizeH="0" baseline="0" smtClean="0">
                          <a:ln>
                            <a:noFill/>
                          </a:ln>
                          <a:solidFill>
                            <a:schemeClr val="tx1"/>
                          </a:solidFill>
                          <a:effectLst/>
                          <a:latin typeface="Times New Roman" pitchFamily="18" charset="0"/>
                          <a:cs typeface="Times New Roman" pitchFamily="18" charset="0"/>
                        </a:rPr>
                        <a:t>       1-5%</a:t>
                      </a:r>
                      <a:endParaRPr kumimoji="0" lang="en-SG"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3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0" i="0" u="none" strike="noStrike" cap="none" normalizeH="0" baseline="0" dirty="0" smtClean="0">
                          <a:ln>
                            <a:noFill/>
                          </a:ln>
                          <a:solidFill>
                            <a:schemeClr val="tx1"/>
                          </a:solidFill>
                          <a:effectLst/>
                          <a:latin typeface="Times New Roman" pitchFamily="18" charset="0"/>
                          <a:cs typeface="Times New Roman" pitchFamily="18" charset="0"/>
                        </a:rPr>
                        <a:t>Mild hemophilia</a:t>
                      </a:r>
                      <a:endParaRPr kumimoji="0" lang="en-SG"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0" i="0" u="none" strike="noStrike" cap="none" normalizeH="0" baseline="0" smtClean="0">
                          <a:ln>
                            <a:noFill/>
                          </a:ln>
                          <a:solidFill>
                            <a:schemeClr val="tx1"/>
                          </a:solidFill>
                          <a:effectLst/>
                          <a:latin typeface="Times New Roman" pitchFamily="18" charset="0"/>
                          <a:cs typeface="Times New Roman" pitchFamily="18" charset="0"/>
                        </a:rPr>
                        <a:t>        30-40%</a:t>
                      </a:r>
                      <a:endParaRPr kumimoji="0" lang="en-SG" sz="2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SG" sz="2400" b="0" i="0" u="none" strike="noStrike" cap="none" normalizeH="0" baseline="0" dirty="0" smtClean="0">
                          <a:ln>
                            <a:noFill/>
                          </a:ln>
                          <a:solidFill>
                            <a:schemeClr val="tx1"/>
                          </a:solidFill>
                          <a:effectLst/>
                          <a:latin typeface="Times New Roman" pitchFamily="18" charset="0"/>
                          <a:cs typeface="Times New Roman" pitchFamily="18" charset="0"/>
                        </a:rPr>
                        <a:t>       5-40%</a:t>
                      </a:r>
                      <a:endParaRPr kumimoji="0" lang="en-SG" sz="2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420" name="Rectangle 84"/>
          <p:cNvSpPr>
            <a:spLocks noGrp="1" noChangeArrowheads="1"/>
          </p:cNvSpPr>
          <p:nvPr>
            <p:ph type="body" idx="1"/>
          </p:nvPr>
        </p:nvSpPr>
        <p:spPr>
          <a:xfrm>
            <a:off x="457200" y="609600"/>
            <a:ext cx="8229600" cy="1524000"/>
          </a:xfrm>
        </p:spPr>
        <p:txBody>
          <a:bodyPr/>
          <a:lstStyle/>
          <a:p>
            <a:pPr algn="ctr">
              <a:buFontTx/>
              <a:buNone/>
            </a:pPr>
            <a:r>
              <a:rPr lang="en-SG" sz="2800" dirty="0"/>
              <a:t>  </a:t>
            </a:r>
            <a:r>
              <a:rPr lang="en-SG" sz="2800" dirty="0" smtClean="0"/>
              <a:t>Severity </a:t>
            </a:r>
            <a:r>
              <a:rPr lang="en-SG" sz="2800" dirty="0"/>
              <a:t>of </a:t>
            </a:r>
            <a:r>
              <a:rPr lang="en-SG" sz="2800" dirty="0" smtClean="0"/>
              <a:t>Hemophilia </a:t>
            </a:r>
            <a:r>
              <a:rPr lang="en-SG" sz="2800" dirty="0"/>
              <a:t>is defined </a:t>
            </a:r>
            <a:r>
              <a:rPr lang="en-SG" sz="2800" dirty="0" smtClean="0"/>
              <a:t>by measured </a:t>
            </a:r>
            <a:r>
              <a:rPr lang="en-SG" sz="2800" dirty="0"/>
              <a:t>level of clotting factor </a:t>
            </a:r>
            <a:r>
              <a:rPr lang="en-SG" sz="2800" dirty="0" smtClean="0"/>
              <a:t>activity  </a:t>
            </a:r>
            <a:endParaRPr lang="en-SG" sz="2800" dirty="0"/>
          </a:p>
          <a:p>
            <a:pPr algn="ctr"/>
            <a:endParaRPr lang="en-SG"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7650" name="Picture 2" descr="http://www.pharmacology2000.com/Coagulation/coagulationfigure2.JPG">
            <a:hlinkClick r:id="rId3"/>
          </p:cNvPr>
          <p:cNvPicPr>
            <a:picLocks noChangeAspect="1" noChangeArrowheads="1"/>
          </p:cNvPicPr>
          <p:nvPr/>
        </p:nvPicPr>
        <p:blipFill>
          <a:blip r:embed="rId4"/>
          <a:srcRect t="6765"/>
          <a:stretch>
            <a:fillRect/>
          </a:stretch>
        </p:blipFill>
        <p:spPr bwMode="auto">
          <a:xfrm>
            <a:off x="0" y="228600"/>
            <a:ext cx="9144000" cy="6301409"/>
          </a:xfrm>
          <a:prstGeom prst="rect">
            <a:avLst/>
          </a:prstGeom>
          <a:noFill/>
        </p:spPr>
      </p:pic>
      <p:cxnSp>
        <p:nvCxnSpPr>
          <p:cNvPr id="6" name="Curved Connector 5"/>
          <p:cNvCxnSpPr/>
          <p:nvPr/>
        </p:nvCxnSpPr>
        <p:spPr>
          <a:xfrm rot="10800000" flipV="1">
            <a:off x="2590800" y="3276600"/>
            <a:ext cx="1371600" cy="304800"/>
          </a:xfrm>
          <a:prstGeom prst="curvedConnector3">
            <a:avLst>
              <a:gd name="adj1" fmla="val 13398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7652" name="Picture 4" descr="http://www.nutralegacy.com/wp-content/uploads/2009/01/how-ruptured-blood-vessels-occur_1.jpg">
            <a:hlinkClick r:id="rId5"/>
          </p:cNvPr>
          <p:cNvPicPr>
            <a:picLocks noChangeAspect="1" noChangeArrowheads="1"/>
          </p:cNvPicPr>
          <p:nvPr/>
        </p:nvPicPr>
        <p:blipFill>
          <a:blip r:embed="rId6"/>
          <a:srcRect/>
          <a:stretch>
            <a:fillRect/>
          </a:stretch>
        </p:blipFill>
        <p:spPr bwMode="auto">
          <a:xfrm>
            <a:off x="3429000" y="304800"/>
            <a:ext cx="4114800" cy="2485339"/>
          </a:xfrm>
          <a:prstGeom prst="rect">
            <a:avLst/>
          </a:prstGeom>
          <a:noFill/>
        </p:spPr>
      </p:pic>
      <p:sp>
        <p:nvSpPr>
          <p:cNvPr id="16" name="Rectangle 15"/>
          <p:cNvSpPr/>
          <p:nvPr/>
        </p:nvSpPr>
        <p:spPr>
          <a:xfrm>
            <a:off x="7543800" y="304800"/>
            <a:ext cx="1447800"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Multiply 16"/>
          <p:cNvSpPr/>
          <p:nvPr/>
        </p:nvSpPr>
        <p:spPr>
          <a:xfrm>
            <a:off x="1143000" y="3352800"/>
            <a:ext cx="609600" cy="533400"/>
          </a:xfrm>
          <a:prstGeom prst="mathMultiply">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Multiply 17"/>
          <p:cNvSpPr/>
          <p:nvPr/>
        </p:nvSpPr>
        <p:spPr>
          <a:xfrm>
            <a:off x="2057400" y="3810000"/>
            <a:ext cx="609600" cy="533400"/>
          </a:xfrm>
          <a:prstGeom prst="mathMultiply">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304800" y="4038600"/>
            <a:ext cx="1428596" cy="369332"/>
          </a:xfrm>
          <a:prstGeom prst="rect">
            <a:avLst/>
          </a:prstGeom>
          <a:noFill/>
        </p:spPr>
        <p:txBody>
          <a:bodyPr wrap="none" rtlCol="0">
            <a:spAutoFit/>
          </a:bodyPr>
          <a:lstStyle/>
          <a:p>
            <a:r>
              <a:rPr lang="en-IN" b="1" dirty="0" smtClean="0">
                <a:solidFill>
                  <a:srgbClr val="FF0000"/>
                </a:solidFill>
              </a:rPr>
              <a:t>HEMOPHILIA</a:t>
            </a:r>
            <a:endParaRPr lang="en-IN"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66C6D019-96D3-4AEB-9589-177D359FDF8B}" type="slidenum">
              <a:rPr lang="en-SG"/>
              <a:pPr/>
              <a:t>32</a:t>
            </a:fld>
            <a:endParaRPr lang="en-SG"/>
          </a:p>
        </p:txBody>
      </p:sp>
      <p:sp>
        <p:nvSpPr>
          <p:cNvPr id="39939" name="Rectangle 3"/>
          <p:cNvSpPr>
            <a:spLocks noGrp="1" noChangeArrowheads="1"/>
          </p:cNvSpPr>
          <p:nvPr>
            <p:ph type="body" idx="1"/>
          </p:nvPr>
        </p:nvSpPr>
        <p:spPr>
          <a:xfrm>
            <a:off x="457200" y="1600200"/>
            <a:ext cx="4800600" cy="4525963"/>
          </a:xfrm>
        </p:spPr>
        <p:txBody>
          <a:bodyPr/>
          <a:lstStyle/>
          <a:p>
            <a:r>
              <a:rPr lang="en-SG" dirty="0" smtClean="0"/>
              <a:t>Bleeding </a:t>
            </a:r>
            <a:r>
              <a:rPr lang="en-SG" dirty="0"/>
              <a:t>can happen                          anywhere in the body.</a:t>
            </a:r>
          </a:p>
          <a:p>
            <a:endParaRPr lang="en-SG" sz="2000" dirty="0"/>
          </a:p>
          <a:p>
            <a:r>
              <a:rPr lang="en-SG" dirty="0" smtClean="0"/>
              <a:t>Following </a:t>
            </a:r>
            <a:r>
              <a:rPr lang="en-SG" dirty="0"/>
              <a:t>an                                               injury / surgery or                              </a:t>
            </a:r>
            <a:r>
              <a:rPr lang="en-SG" dirty="0" smtClean="0"/>
              <a:t>rarely spontaneous</a:t>
            </a:r>
            <a:r>
              <a:rPr lang="en-SG" dirty="0"/>
              <a:t>.</a:t>
            </a:r>
          </a:p>
        </p:txBody>
      </p:sp>
      <p:sp>
        <p:nvSpPr>
          <p:cNvPr id="39940" name="Rectangle 4"/>
          <p:cNvSpPr>
            <a:spLocks noGrp="1" noChangeArrowheads="1"/>
          </p:cNvSpPr>
          <p:nvPr>
            <p:ph type="title"/>
          </p:nvPr>
        </p:nvSpPr>
        <p:spPr>
          <a:xfrm>
            <a:off x="457200" y="0"/>
            <a:ext cx="8229600" cy="1143000"/>
          </a:xfrm>
          <a:noFill/>
          <a:ln/>
        </p:spPr>
        <p:txBody>
          <a:bodyPr/>
          <a:lstStyle/>
          <a:p>
            <a:r>
              <a:rPr lang="en-SG" b="1"/>
              <a:t>CLINICAL  MANIFESTATIONS</a:t>
            </a:r>
          </a:p>
        </p:txBody>
      </p:sp>
      <p:pic>
        <p:nvPicPr>
          <p:cNvPr id="39941" name="Picture 5"/>
          <p:cNvPicPr>
            <a:picLocks noChangeAspect="1" noChangeArrowheads="1"/>
          </p:cNvPicPr>
          <p:nvPr/>
        </p:nvPicPr>
        <p:blipFill>
          <a:blip r:embed="rId2"/>
          <a:srcRect/>
          <a:stretch>
            <a:fillRect/>
          </a:stretch>
        </p:blipFill>
        <p:spPr bwMode="auto">
          <a:xfrm>
            <a:off x="7191375" y="3836988"/>
            <a:ext cx="1952625" cy="3021012"/>
          </a:xfrm>
          <a:prstGeom prst="rect">
            <a:avLst/>
          </a:prstGeom>
          <a:noFill/>
          <a:ln w="9525">
            <a:noFill/>
            <a:miter lim="800000"/>
            <a:headEnd/>
            <a:tailEnd/>
          </a:ln>
          <a:effectLst/>
        </p:spPr>
      </p:pic>
      <p:pic>
        <p:nvPicPr>
          <p:cNvPr id="39942" name="Picture 6" descr="11"/>
          <p:cNvPicPr>
            <a:picLocks noChangeAspect="1" noChangeArrowheads="1"/>
          </p:cNvPicPr>
          <p:nvPr/>
        </p:nvPicPr>
        <p:blipFill>
          <a:blip r:embed="rId3"/>
          <a:srcRect/>
          <a:stretch>
            <a:fillRect/>
          </a:stretch>
        </p:blipFill>
        <p:spPr bwMode="auto">
          <a:xfrm>
            <a:off x="5257800" y="914400"/>
            <a:ext cx="3676650" cy="2743200"/>
          </a:xfrm>
          <a:prstGeom prst="rect">
            <a:avLst/>
          </a:prstGeom>
          <a:noFill/>
        </p:spPr>
      </p:pic>
      <p:pic>
        <p:nvPicPr>
          <p:cNvPr id="39943" name="Picture 7"/>
          <p:cNvPicPr>
            <a:picLocks noChangeAspect="1" noChangeArrowheads="1"/>
          </p:cNvPicPr>
          <p:nvPr/>
        </p:nvPicPr>
        <p:blipFill>
          <a:blip r:embed="rId4"/>
          <a:srcRect/>
          <a:stretch>
            <a:fillRect/>
          </a:stretch>
        </p:blipFill>
        <p:spPr bwMode="auto">
          <a:xfrm>
            <a:off x="4743450" y="4114800"/>
            <a:ext cx="2011363" cy="2514600"/>
          </a:xfrm>
          <a:prstGeom prst="rect">
            <a:avLst/>
          </a:prstGeom>
          <a:noFill/>
          <a:ln w="9525">
            <a:noFill/>
            <a:miter lim="800000"/>
            <a:headEnd/>
            <a:tailEnd/>
          </a:ln>
          <a:effectLst/>
        </p:spPr>
      </p:pic>
      <p:pic>
        <p:nvPicPr>
          <p:cNvPr id="39944" name="Picture 8"/>
          <p:cNvPicPr>
            <a:picLocks noChangeAspect="1" noChangeArrowheads="1"/>
          </p:cNvPicPr>
          <p:nvPr/>
        </p:nvPicPr>
        <p:blipFill>
          <a:blip r:embed="rId5"/>
          <a:srcRect/>
          <a:stretch>
            <a:fillRect/>
          </a:stretch>
        </p:blipFill>
        <p:spPr bwMode="auto">
          <a:xfrm>
            <a:off x="1066800" y="4724400"/>
            <a:ext cx="2667000" cy="1905000"/>
          </a:xfrm>
          <a:prstGeom prst="rect">
            <a:avLst/>
          </a:prstGeom>
          <a:noFill/>
          <a:ln w="9525">
            <a:noFill/>
            <a:miter lim="800000"/>
            <a:headEnd/>
            <a:tailEnd/>
          </a:ln>
          <a:effectLst/>
        </p:spPr>
      </p:pic>
      <p:sp>
        <p:nvSpPr>
          <p:cNvPr id="39945" name="Rectangle 9"/>
          <p:cNvSpPr>
            <a:spLocks noChangeArrowheads="1"/>
          </p:cNvSpPr>
          <p:nvPr/>
        </p:nvSpPr>
        <p:spPr bwMode="auto">
          <a:xfrm>
            <a:off x="3124200" y="4648200"/>
            <a:ext cx="609600" cy="457200"/>
          </a:xfrm>
          <a:prstGeom prst="rect">
            <a:avLst/>
          </a:prstGeom>
          <a:solidFill>
            <a:schemeClr val="bg1"/>
          </a:solidFill>
          <a:ln w="9525">
            <a:noFill/>
            <a:miter lim="800000"/>
            <a:headEnd/>
            <a:tailEnd/>
          </a:ln>
          <a:effectLst/>
        </p:spPr>
        <p:txBody>
          <a:bodyPr wrap="none" anchor="ctr"/>
          <a:lstStyle/>
          <a:p>
            <a:endParaRPr lang="en-IN"/>
          </a:p>
        </p:txBody>
      </p:sp>
      <p:sp>
        <p:nvSpPr>
          <p:cNvPr id="10" name="Rectangle 9"/>
          <p:cNvSpPr/>
          <p:nvPr/>
        </p:nvSpPr>
        <p:spPr bwMode="auto">
          <a:xfrm>
            <a:off x="6477000" y="1828800"/>
            <a:ext cx="609600" cy="457200"/>
          </a:xfrm>
          <a:prstGeom prst="rect">
            <a:avLst/>
          </a:prstGeom>
          <a:solidFill>
            <a:srgbClr val="FFCC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Arial" charset="0"/>
              <a:cs typeface="Arial" charset="0"/>
            </a:endParaRPr>
          </a:p>
        </p:txBody>
      </p:sp>
      <p:sp>
        <p:nvSpPr>
          <p:cNvPr id="11" name="Rectangle 10"/>
          <p:cNvSpPr/>
          <p:nvPr/>
        </p:nvSpPr>
        <p:spPr bwMode="auto">
          <a:xfrm>
            <a:off x="7543800" y="1828800"/>
            <a:ext cx="609600" cy="457200"/>
          </a:xfrm>
          <a:prstGeom prst="rect">
            <a:avLst/>
          </a:prstGeom>
          <a:solidFill>
            <a:srgbClr val="FFCC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3E7A5AFB-55CB-4D70-BCD1-6D8A819E9B99}" type="slidenum">
              <a:rPr lang="en-SG"/>
              <a:pPr/>
              <a:t>33</a:t>
            </a:fld>
            <a:endParaRPr lang="en-SG"/>
          </a:p>
        </p:txBody>
      </p:sp>
      <p:sp>
        <p:nvSpPr>
          <p:cNvPr id="23554" name="Rectangle 2"/>
          <p:cNvSpPr>
            <a:spLocks noGrp="1" noChangeArrowheads="1"/>
          </p:cNvSpPr>
          <p:nvPr>
            <p:ph type="title"/>
          </p:nvPr>
        </p:nvSpPr>
        <p:spPr/>
        <p:txBody>
          <a:bodyPr/>
          <a:lstStyle/>
          <a:p>
            <a:r>
              <a:rPr lang="en-SG" sz="4000" b="1"/>
              <a:t>CLINICAL  MANIFESTATIONS</a:t>
            </a:r>
          </a:p>
        </p:txBody>
      </p:sp>
      <p:sp>
        <p:nvSpPr>
          <p:cNvPr id="23555" name="Rectangle 3"/>
          <p:cNvSpPr>
            <a:spLocks noGrp="1" noChangeArrowheads="1"/>
          </p:cNvSpPr>
          <p:nvPr>
            <p:ph type="body" idx="1"/>
          </p:nvPr>
        </p:nvSpPr>
        <p:spPr>
          <a:xfrm>
            <a:off x="304800" y="1600200"/>
            <a:ext cx="6858000" cy="4525963"/>
          </a:xfrm>
        </p:spPr>
        <p:txBody>
          <a:bodyPr/>
          <a:lstStyle/>
          <a:p>
            <a:pPr>
              <a:lnSpc>
                <a:spcPct val="150000"/>
              </a:lnSpc>
              <a:buFontTx/>
              <a:buNone/>
            </a:pPr>
            <a:r>
              <a:rPr lang="en-SG" sz="2800" b="1" dirty="0"/>
              <a:t>Musculoskeletal bleeding</a:t>
            </a:r>
          </a:p>
          <a:p>
            <a:pPr lvl="1">
              <a:lnSpc>
                <a:spcPct val="150000"/>
              </a:lnSpc>
            </a:pPr>
            <a:r>
              <a:rPr lang="en-SG" sz="2400" dirty="0"/>
              <a:t>Deep bleeding into joints and </a:t>
            </a:r>
            <a:r>
              <a:rPr lang="en-SG" sz="2400" dirty="0" smtClean="0"/>
              <a:t>muscles</a:t>
            </a:r>
            <a:endParaRPr lang="en-SG" sz="2400" dirty="0"/>
          </a:p>
          <a:p>
            <a:pPr lvl="1">
              <a:lnSpc>
                <a:spcPct val="150000"/>
              </a:lnSpc>
            </a:pPr>
            <a:r>
              <a:rPr lang="en-SG" sz="2400" dirty="0"/>
              <a:t>Begin when </a:t>
            </a:r>
            <a:r>
              <a:rPr lang="en-SG" sz="2400" dirty="0" smtClean="0"/>
              <a:t>child reaches toddler </a:t>
            </a:r>
            <a:r>
              <a:rPr lang="en-SG" sz="2400" dirty="0"/>
              <a:t>age.</a:t>
            </a:r>
          </a:p>
          <a:p>
            <a:pPr lvl="1">
              <a:lnSpc>
                <a:spcPct val="150000"/>
              </a:lnSpc>
            </a:pPr>
            <a:r>
              <a:rPr lang="en-SG" sz="2400" dirty="0"/>
              <a:t>In toddlers ankle </a:t>
            </a:r>
            <a:r>
              <a:rPr lang="en-SG" sz="2400" dirty="0" smtClean="0"/>
              <a:t>the </a:t>
            </a:r>
            <a:r>
              <a:rPr lang="en-SG" sz="2400" dirty="0"/>
              <a:t>most common</a:t>
            </a:r>
          </a:p>
          <a:p>
            <a:pPr lvl="1">
              <a:lnSpc>
                <a:spcPct val="150000"/>
              </a:lnSpc>
              <a:buFontTx/>
              <a:buNone/>
            </a:pPr>
            <a:r>
              <a:rPr lang="en-SG" sz="2400" dirty="0"/>
              <a:t>   site.</a:t>
            </a:r>
          </a:p>
          <a:p>
            <a:pPr lvl="1">
              <a:lnSpc>
                <a:spcPct val="150000"/>
              </a:lnSpc>
            </a:pPr>
            <a:r>
              <a:rPr lang="en-SG" sz="2400" dirty="0"/>
              <a:t>Later knees and elbow </a:t>
            </a:r>
            <a:r>
              <a:rPr lang="en-SG" sz="2400" dirty="0" smtClean="0"/>
              <a:t>become common </a:t>
            </a:r>
            <a:r>
              <a:rPr lang="en-SG" sz="2400" dirty="0"/>
              <a:t>sites</a:t>
            </a:r>
            <a:r>
              <a:rPr lang="en-SG" sz="2400" dirty="0" smtClean="0"/>
              <a:t>.</a:t>
            </a:r>
            <a:endParaRPr lang="en-SG" sz="2400" dirty="0"/>
          </a:p>
        </p:txBody>
      </p:sp>
      <p:pic>
        <p:nvPicPr>
          <p:cNvPr id="23556" name="Picture 4"/>
          <p:cNvPicPr>
            <a:picLocks noChangeAspect="1" noChangeArrowheads="1"/>
          </p:cNvPicPr>
          <p:nvPr/>
        </p:nvPicPr>
        <p:blipFill>
          <a:blip r:embed="rId2"/>
          <a:srcRect/>
          <a:stretch>
            <a:fillRect/>
          </a:stretch>
        </p:blipFill>
        <p:spPr bwMode="auto">
          <a:xfrm>
            <a:off x="7021513" y="1295400"/>
            <a:ext cx="2122487" cy="4924425"/>
          </a:xfrm>
          <a:prstGeom prst="rect">
            <a:avLst/>
          </a:prstGeom>
          <a:noFill/>
          <a:ln w="9525">
            <a:noFill/>
            <a:miter lim="800000"/>
            <a:headEnd/>
            <a:tailEnd/>
          </a:ln>
          <a:effectLst/>
        </p:spPr>
      </p:pic>
      <p:sp>
        <p:nvSpPr>
          <p:cNvPr id="23557" name="Rectangle 5"/>
          <p:cNvSpPr>
            <a:spLocks noChangeArrowheads="1"/>
          </p:cNvSpPr>
          <p:nvPr/>
        </p:nvSpPr>
        <p:spPr bwMode="auto">
          <a:xfrm>
            <a:off x="8001000" y="3733800"/>
            <a:ext cx="228600" cy="304800"/>
          </a:xfrm>
          <a:prstGeom prst="rect">
            <a:avLst/>
          </a:prstGeom>
          <a:solidFill>
            <a:schemeClr val="tx1"/>
          </a:solidFill>
          <a:ln w="9525">
            <a:noFill/>
            <a:miter lim="800000"/>
            <a:headEnd/>
            <a:tailEnd/>
          </a:ln>
          <a:effectLst/>
        </p:spPr>
        <p:txBody>
          <a:bodyPr wrap="none" anchor="ctr"/>
          <a:lstStyle/>
          <a:p>
            <a:endParaRPr lang="en-IN"/>
          </a:p>
        </p:txBody>
      </p:sp>
      <p:sp>
        <p:nvSpPr>
          <p:cNvPr id="23558" name="Rectangle 6"/>
          <p:cNvSpPr>
            <a:spLocks noChangeArrowheads="1"/>
          </p:cNvSpPr>
          <p:nvPr/>
        </p:nvSpPr>
        <p:spPr bwMode="auto">
          <a:xfrm>
            <a:off x="7848600" y="1752600"/>
            <a:ext cx="457200" cy="152400"/>
          </a:xfrm>
          <a:prstGeom prst="rect">
            <a:avLst/>
          </a:prstGeom>
          <a:solidFill>
            <a:schemeClr val="tx1"/>
          </a:solidFill>
          <a:ln w="9525">
            <a:noFill/>
            <a:miter lim="800000"/>
            <a:headEnd/>
            <a:tailEnd/>
          </a:ln>
          <a:effectLst/>
        </p:spPr>
        <p:txBody>
          <a:bodyPr wrap="none" anchor="ctr"/>
          <a:lstStyle/>
          <a:p>
            <a:endParaRPr lang="en-IN"/>
          </a:p>
        </p:txBody>
      </p:sp>
      <p:sp>
        <p:nvSpPr>
          <p:cNvPr id="23559" name="Rectangle 7"/>
          <p:cNvSpPr>
            <a:spLocks noChangeArrowheads="1"/>
          </p:cNvSpPr>
          <p:nvPr/>
        </p:nvSpPr>
        <p:spPr bwMode="auto">
          <a:xfrm>
            <a:off x="7010400" y="4648200"/>
            <a:ext cx="533400" cy="76200"/>
          </a:xfrm>
          <a:prstGeom prst="rect">
            <a:avLst/>
          </a:prstGeom>
          <a:solidFill>
            <a:schemeClr val="bg1"/>
          </a:solidFill>
          <a:ln w="9525">
            <a:noFill/>
            <a:miter lim="800000"/>
            <a:headEnd/>
            <a:tailEnd/>
          </a:ln>
          <a:effectLst/>
        </p:spPr>
        <p:txBody>
          <a:bodyPr wrap="none" anchor="ctr"/>
          <a:lstStyle/>
          <a:p>
            <a:endParaRPr lang="en-IN"/>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8ACAC8C-C111-4FAA-9140-DA432CC7946C}" type="slidenum">
              <a:rPr lang="en-SG"/>
              <a:pPr/>
              <a:t>34</a:t>
            </a:fld>
            <a:endParaRPr lang="en-SG"/>
          </a:p>
        </p:txBody>
      </p:sp>
      <p:sp>
        <p:nvSpPr>
          <p:cNvPr id="24579" name="Rectangle 3"/>
          <p:cNvSpPr>
            <a:spLocks noGrp="1" noChangeArrowheads="1"/>
          </p:cNvSpPr>
          <p:nvPr>
            <p:ph type="body" idx="1"/>
          </p:nvPr>
        </p:nvSpPr>
        <p:spPr>
          <a:xfrm>
            <a:off x="0" y="1066800"/>
            <a:ext cx="5715000" cy="5410200"/>
          </a:xfrm>
        </p:spPr>
        <p:txBody>
          <a:bodyPr/>
          <a:lstStyle/>
          <a:p>
            <a:r>
              <a:rPr lang="en-SG" dirty="0" smtClean="0"/>
              <a:t>Target </a:t>
            </a:r>
            <a:r>
              <a:rPr lang="en-SG" dirty="0"/>
              <a:t>joint </a:t>
            </a:r>
          </a:p>
          <a:p>
            <a:pPr lvl="1"/>
            <a:r>
              <a:rPr lang="en-SG" dirty="0" smtClean="0"/>
              <a:t>Repeated bleeds</a:t>
            </a:r>
          </a:p>
          <a:p>
            <a:pPr>
              <a:buNone/>
            </a:pPr>
            <a:endParaRPr lang="en-SG" dirty="0" smtClean="0"/>
          </a:p>
          <a:p>
            <a:endParaRPr lang="en-SG" dirty="0"/>
          </a:p>
          <a:p>
            <a:pPr lvl="1"/>
            <a:endParaRPr lang="en-SG" dirty="0"/>
          </a:p>
        </p:txBody>
      </p:sp>
      <p:sp>
        <p:nvSpPr>
          <p:cNvPr id="6" name="Rectangle 2"/>
          <p:cNvSpPr>
            <a:spLocks noGrp="1" noChangeArrowheads="1"/>
          </p:cNvSpPr>
          <p:nvPr>
            <p:ph type="title"/>
          </p:nvPr>
        </p:nvSpPr>
        <p:spPr>
          <a:xfrm>
            <a:off x="381000" y="0"/>
            <a:ext cx="8229600" cy="1143000"/>
          </a:xfrm>
        </p:spPr>
        <p:txBody>
          <a:bodyPr/>
          <a:lstStyle/>
          <a:p>
            <a:r>
              <a:rPr lang="en-SG" b="1" dirty="0"/>
              <a:t>Hemophilic arthropathy</a:t>
            </a:r>
          </a:p>
        </p:txBody>
      </p:sp>
      <p:pic>
        <p:nvPicPr>
          <p:cNvPr id="7" name="Picture 7"/>
          <p:cNvPicPr>
            <a:picLocks noChangeAspect="1" noChangeArrowheads="1"/>
          </p:cNvPicPr>
          <p:nvPr/>
        </p:nvPicPr>
        <p:blipFill>
          <a:blip r:embed="rId2"/>
          <a:srcRect/>
          <a:stretch>
            <a:fillRect/>
          </a:stretch>
        </p:blipFill>
        <p:spPr bwMode="auto">
          <a:xfrm>
            <a:off x="0" y="2209800"/>
            <a:ext cx="2606842" cy="1905000"/>
          </a:xfrm>
          <a:prstGeom prst="rect">
            <a:avLst/>
          </a:prstGeom>
          <a:noFill/>
          <a:ln w="9525">
            <a:noFill/>
            <a:miter lim="800000"/>
            <a:headEnd/>
            <a:tailEnd/>
          </a:ln>
          <a:effectLst/>
        </p:spPr>
      </p:pic>
      <p:pic>
        <p:nvPicPr>
          <p:cNvPr id="8" name="Picture 4"/>
          <p:cNvPicPr>
            <a:picLocks noChangeAspect="1" noChangeArrowheads="1"/>
          </p:cNvPicPr>
          <p:nvPr/>
        </p:nvPicPr>
        <p:blipFill>
          <a:blip r:embed="rId3"/>
          <a:srcRect/>
          <a:stretch>
            <a:fillRect/>
          </a:stretch>
        </p:blipFill>
        <p:spPr bwMode="auto">
          <a:xfrm>
            <a:off x="3048000" y="2209800"/>
            <a:ext cx="2133600" cy="1899497"/>
          </a:xfrm>
          <a:prstGeom prst="rect">
            <a:avLst/>
          </a:prstGeom>
          <a:noFill/>
          <a:ln w="9525" algn="ctr">
            <a:noFill/>
            <a:miter lim="800000"/>
            <a:headEnd/>
            <a:tailEnd/>
          </a:ln>
          <a:effectLst/>
        </p:spPr>
      </p:pic>
      <p:pic>
        <p:nvPicPr>
          <p:cNvPr id="9" name="Picture 5"/>
          <p:cNvPicPr>
            <a:picLocks noChangeAspect="1" noChangeArrowheads="1"/>
          </p:cNvPicPr>
          <p:nvPr/>
        </p:nvPicPr>
        <p:blipFill>
          <a:blip r:embed="rId4"/>
          <a:srcRect/>
          <a:stretch>
            <a:fillRect/>
          </a:stretch>
        </p:blipFill>
        <p:spPr bwMode="auto">
          <a:xfrm>
            <a:off x="3635017" y="3733800"/>
            <a:ext cx="860783" cy="669925"/>
          </a:xfrm>
          <a:prstGeom prst="rect">
            <a:avLst/>
          </a:prstGeom>
          <a:noFill/>
          <a:ln w="9525" algn="ctr">
            <a:noFill/>
            <a:miter lim="800000"/>
            <a:headEnd/>
            <a:tailEnd/>
          </a:ln>
          <a:effectLst/>
        </p:spPr>
      </p:pic>
      <p:pic>
        <p:nvPicPr>
          <p:cNvPr id="10" name="Picture 4"/>
          <p:cNvPicPr>
            <a:picLocks noChangeAspect="1" noChangeArrowheads="1"/>
          </p:cNvPicPr>
          <p:nvPr/>
        </p:nvPicPr>
        <p:blipFill>
          <a:blip r:embed="rId5"/>
          <a:srcRect/>
          <a:stretch>
            <a:fillRect/>
          </a:stretch>
        </p:blipFill>
        <p:spPr bwMode="auto">
          <a:xfrm>
            <a:off x="3276600" y="4713337"/>
            <a:ext cx="1641475" cy="1992263"/>
          </a:xfrm>
          <a:prstGeom prst="rect">
            <a:avLst/>
          </a:prstGeom>
          <a:noFill/>
          <a:ln w="9525">
            <a:noFill/>
            <a:miter lim="800000"/>
            <a:headEnd/>
            <a:tailEnd/>
          </a:ln>
          <a:effectLst/>
        </p:spPr>
      </p:pic>
      <p:pic>
        <p:nvPicPr>
          <p:cNvPr id="11" name="Picture 8"/>
          <p:cNvPicPr>
            <a:picLocks noChangeAspect="1" noChangeArrowheads="1"/>
          </p:cNvPicPr>
          <p:nvPr/>
        </p:nvPicPr>
        <p:blipFill>
          <a:blip r:embed="rId6"/>
          <a:srcRect/>
          <a:stretch>
            <a:fillRect/>
          </a:stretch>
        </p:blipFill>
        <p:spPr bwMode="auto">
          <a:xfrm>
            <a:off x="714529" y="4648200"/>
            <a:ext cx="1690534" cy="2133600"/>
          </a:xfrm>
          <a:prstGeom prst="rect">
            <a:avLst/>
          </a:prstGeom>
          <a:noFill/>
          <a:ln w="9525">
            <a:noFill/>
            <a:miter lim="800000"/>
            <a:headEnd/>
            <a:tailEnd/>
          </a:ln>
          <a:effectLst/>
        </p:spPr>
      </p:pic>
      <p:sp>
        <p:nvSpPr>
          <p:cNvPr id="12" name="Line 9"/>
          <p:cNvSpPr>
            <a:spLocks noChangeShapeType="1"/>
          </p:cNvSpPr>
          <p:nvPr/>
        </p:nvSpPr>
        <p:spPr bwMode="auto">
          <a:xfrm>
            <a:off x="2590800" y="5715000"/>
            <a:ext cx="533400" cy="0"/>
          </a:xfrm>
          <a:prstGeom prst="line">
            <a:avLst/>
          </a:prstGeom>
          <a:noFill/>
          <a:ln w="28575">
            <a:solidFill>
              <a:schemeClr val="tx1"/>
            </a:solidFill>
            <a:round/>
            <a:headEnd/>
            <a:tailEnd type="stealth" w="med" len="med"/>
          </a:ln>
          <a:effectLst/>
        </p:spPr>
        <p:txBody>
          <a:bodyPr/>
          <a:lstStyle/>
          <a:p>
            <a:endParaRPr lang="en-IN"/>
          </a:p>
        </p:txBody>
      </p:sp>
      <p:sp>
        <p:nvSpPr>
          <p:cNvPr id="13" name="Right Arrow 12"/>
          <p:cNvSpPr/>
          <p:nvPr/>
        </p:nvSpPr>
        <p:spPr bwMode="auto">
          <a:xfrm>
            <a:off x="2667000" y="3124200"/>
            <a:ext cx="304800" cy="2286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Arial" charset="0"/>
              <a:cs typeface="Arial" charset="0"/>
            </a:endParaRPr>
          </a:p>
        </p:txBody>
      </p:sp>
      <p:sp>
        <p:nvSpPr>
          <p:cNvPr id="14" name="Down Arrow 13"/>
          <p:cNvSpPr/>
          <p:nvPr/>
        </p:nvSpPr>
        <p:spPr bwMode="auto">
          <a:xfrm>
            <a:off x="3962400" y="4419600"/>
            <a:ext cx="228600" cy="2286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par>
                                <p:cTn id="20" presetID="9"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402E120-D41B-4B9D-9A88-76F1F715AEC4}" type="slidenum">
              <a:rPr lang="en-SG"/>
              <a:pPr/>
              <a:t>35</a:t>
            </a:fld>
            <a:endParaRPr lang="en-SG"/>
          </a:p>
        </p:txBody>
      </p:sp>
      <p:sp>
        <p:nvSpPr>
          <p:cNvPr id="25602" name="Rectangle 2"/>
          <p:cNvSpPr>
            <a:spLocks noGrp="1" noChangeArrowheads="1"/>
          </p:cNvSpPr>
          <p:nvPr>
            <p:ph type="title"/>
          </p:nvPr>
        </p:nvSpPr>
        <p:spPr/>
        <p:txBody>
          <a:bodyPr/>
          <a:lstStyle/>
          <a:p>
            <a:r>
              <a:rPr lang="en-SG" sz="4000" b="1" dirty="0" smtClean="0"/>
              <a:t>Other manifestations</a:t>
            </a:r>
            <a:endParaRPr lang="en-SG" sz="4000" b="1" dirty="0"/>
          </a:p>
        </p:txBody>
      </p:sp>
      <p:sp>
        <p:nvSpPr>
          <p:cNvPr id="25603" name="Rectangle 3"/>
          <p:cNvSpPr>
            <a:spLocks noGrp="1" noChangeArrowheads="1"/>
          </p:cNvSpPr>
          <p:nvPr>
            <p:ph type="body" idx="1"/>
          </p:nvPr>
        </p:nvSpPr>
        <p:spPr/>
        <p:txBody>
          <a:bodyPr/>
          <a:lstStyle/>
          <a:p>
            <a:r>
              <a:rPr lang="en-SG" sz="2800" dirty="0"/>
              <a:t>Intracranial </a:t>
            </a:r>
            <a:r>
              <a:rPr lang="en-SG" sz="2800" dirty="0" smtClean="0"/>
              <a:t>haemorrhage</a:t>
            </a:r>
          </a:p>
          <a:p>
            <a:endParaRPr lang="en-SG" sz="2800" dirty="0" smtClean="0"/>
          </a:p>
          <a:p>
            <a:r>
              <a:rPr lang="en-SG" sz="2800" dirty="0" err="1" smtClean="0"/>
              <a:t>Hematuria</a:t>
            </a:r>
            <a:endParaRPr lang="en-SG" sz="2800" dirty="0" smtClean="0"/>
          </a:p>
          <a:p>
            <a:endParaRPr lang="en-SG" sz="2800" dirty="0" smtClean="0"/>
          </a:p>
          <a:p>
            <a:r>
              <a:rPr lang="en-SG" sz="2800" dirty="0" smtClean="0"/>
              <a:t>Traumatic bleeding</a:t>
            </a:r>
          </a:p>
          <a:p>
            <a:endParaRPr lang="en-SG" sz="2800" dirty="0" smtClean="0"/>
          </a:p>
          <a:p>
            <a:r>
              <a:rPr lang="en-SG" sz="2800" dirty="0" err="1" smtClean="0"/>
              <a:t>Venipuncture</a:t>
            </a:r>
            <a:endParaRPr lang="en-SG" sz="2800" dirty="0"/>
          </a:p>
          <a:p>
            <a:pPr>
              <a:buFontTx/>
              <a:buNone/>
            </a:pPr>
            <a:endParaRPr lang="en-SG" sz="2800" dirty="0"/>
          </a:p>
        </p:txBody>
      </p:sp>
      <p:pic>
        <p:nvPicPr>
          <p:cNvPr id="25605" name="Picture 5" descr="1079-1-hlight"/>
          <p:cNvPicPr>
            <a:picLocks noChangeAspect="1" noChangeArrowheads="1"/>
          </p:cNvPicPr>
          <p:nvPr/>
        </p:nvPicPr>
        <p:blipFill>
          <a:blip r:embed="rId3"/>
          <a:srcRect/>
          <a:stretch>
            <a:fillRect/>
          </a:stretch>
        </p:blipFill>
        <p:spPr bwMode="auto">
          <a:xfrm>
            <a:off x="6477000" y="1295400"/>
            <a:ext cx="2514600" cy="1981200"/>
          </a:xfrm>
          <a:prstGeom prst="rect">
            <a:avLst/>
          </a:prstGeom>
          <a:noFill/>
        </p:spPr>
      </p:pic>
      <p:pic>
        <p:nvPicPr>
          <p:cNvPr id="6" name="Picture 4" descr="2007-07_06-01"/>
          <p:cNvPicPr>
            <a:picLocks noChangeAspect="1" noChangeArrowheads="1"/>
          </p:cNvPicPr>
          <p:nvPr/>
        </p:nvPicPr>
        <p:blipFill>
          <a:blip r:embed="rId4"/>
          <a:srcRect/>
          <a:stretch>
            <a:fillRect/>
          </a:stretch>
        </p:blipFill>
        <p:spPr bwMode="auto">
          <a:xfrm>
            <a:off x="6400800" y="4267200"/>
            <a:ext cx="2543175" cy="2179864"/>
          </a:xfrm>
          <a:prstGeom prst="rect">
            <a:avLst/>
          </a:prstGeom>
          <a:noFill/>
        </p:spPr>
      </p:pic>
      <p:pic>
        <p:nvPicPr>
          <p:cNvPr id="7" name="Picture 9" descr="180px-Bleeding_finger"/>
          <p:cNvPicPr>
            <a:picLocks noChangeAspect="1" noChangeArrowheads="1"/>
          </p:cNvPicPr>
          <p:nvPr/>
        </p:nvPicPr>
        <p:blipFill>
          <a:blip r:embed="rId5"/>
          <a:srcRect/>
          <a:stretch>
            <a:fillRect/>
          </a:stretch>
        </p:blipFill>
        <p:spPr bwMode="auto">
          <a:xfrm>
            <a:off x="4038600" y="2438400"/>
            <a:ext cx="2286000" cy="1878013"/>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1066800"/>
          </a:xfrm>
        </p:spPr>
        <p:txBody>
          <a:bodyPr/>
          <a:lstStyle/>
          <a:p>
            <a:pPr eaLnBrk="1" hangingPunct="1">
              <a:defRPr/>
            </a:pPr>
            <a:r>
              <a:rPr lang="en-US" sz="3600" b="1" dirty="0" smtClean="0">
                <a:solidFill>
                  <a:srgbClr val="C00000"/>
                </a:solidFill>
              </a:rPr>
              <a:t>Hemophilia : Diagnosis</a:t>
            </a:r>
          </a:p>
        </p:txBody>
      </p:sp>
      <p:sp>
        <p:nvSpPr>
          <p:cNvPr id="30723" name="Rectangle 3"/>
          <p:cNvSpPr>
            <a:spLocks noGrp="1" noChangeArrowheads="1"/>
          </p:cNvSpPr>
          <p:nvPr>
            <p:ph idx="1"/>
          </p:nvPr>
        </p:nvSpPr>
        <p:spPr>
          <a:xfrm>
            <a:off x="457200" y="990600"/>
            <a:ext cx="8382000" cy="5562600"/>
          </a:xfrm>
        </p:spPr>
        <p:txBody>
          <a:bodyPr>
            <a:normAutofit lnSpcReduction="10000"/>
          </a:bodyPr>
          <a:lstStyle/>
          <a:p>
            <a:pPr eaLnBrk="1" hangingPunct="1">
              <a:defRPr/>
            </a:pPr>
            <a:r>
              <a:rPr lang="en-US" sz="2400" b="1" dirty="0" smtClean="0"/>
              <a:t>Screening tests</a:t>
            </a:r>
          </a:p>
          <a:p>
            <a:pPr lvl="1">
              <a:defRPr/>
            </a:pPr>
            <a:r>
              <a:rPr lang="en-US" sz="2000" dirty="0" smtClean="0"/>
              <a:t>Normal PT , Raised APTT.</a:t>
            </a:r>
          </a:p>
          <a:p>
            <a:pPr eaLnBrk="1" hangingPunct="1">
              <a:defRPr/>
            </a:pPr>
            <a:r>
              <a:rPr lang="en-US" sz="2400" b="1" dirty="0" smtClean="0"/>
              <a:t>Mixing studies</a:t>
            </a:r>
          </a:p>
          <a:p>
            <a:pPr eaLnBrk="1" hangingPunct="1">
              <a:defRPr/>
            </a:pPr>
            <a:endParaRPr lang="en-US" sz="2400" b="1" dirty="0" smtClean="0"/>
          </a:p>
          <a:p>
            <a:pPr eaLnBrk="1" hangingPunct="1">
              <a:defRPr/>
            </a:pPr>
            <a:endParaRPr lang="en-US" sz="2400" b="1" dirty="0" smtClean="0"/>
          </a:p>
          <a:p>
            <a:pPr eaLnBrk="1" hangingPunct="1">
              <a:defRPr/>
            </a:pPr>
            <a:endParaRPr lang="en-US" sz="2400" b="1" dirty="0" smtClean="0"/>
          </a:p>
          <a:p>
            <a:pPr eaLnBrk="1" hangingPunct="1">
              <a:defRPr/>
            </a:pPr>
            <a:endParaRPr lang="en-US" sz="2400" b="1" dirty="0" smtClean="0"/>
          </a:p>
          <a:p>
            <a:pPr eaLnBrk="1" hangingPunct="1">
              <a:defRPr/>
            </a:pPr>
            <a:endParaRPr lang="en-US" sz="2400" b="1" dirty="0" smtClean="0"/>
          </a:p>
          <a:p>
            <a:pPr eaLnBrk="1" hangingPunct="1">
              <a:defRPr/>
            </a:pPr>
            <a:endParaRPr lang="en-US" sz="2400" b="1" dirty="0" smtClean="0"/>
          </a:p>
          <a:p>
            <a:pPr eaLnBrk="1" hangingPunct="1">
              <a:defRPr/>
            </a:pPr>
            <a:endParaRPr lang="en-US" sz="2400" b="1" dirty="0" smtClean="0"/>
          </a:p>
          <a:p>
            <a:pPr eaLnBrk="1" hangingPunct="1">
              <a:defRPr/>
            </a:pPr>
            <a:endParaRPr lang="en-US" sz="2400" b="1" dirty="0" smtClean="0"/>
          </a:p>
          <a:p>
            <a:pPr>
              <a:lnSpc>
                <a:spcPct val="150000"/>
              </a:lnSpc>
            </a:pPr>
            <a:endParaRPr lang="en-US" sz="2400" b="1" dirty="0" smtClean="0"/>
          </a:p>
          <a:p>
            <a:pPr>
              <a:lnSpc>
                <a:spcPct val="150000"/>
              </a:lnSpc>
            </a:pPr>
            <a:r>
              <a:rPr lang="en-US" sz="2400" b="1" dirty="0" smtClean="0"/>
              <a:t>Definitive diagnosis </a:t>
            </a:r>
            <a:r>
              <a:rPr lang="en-US" sz="2400" dirty="0" smtClean="0"/>
              <a:t>specific factor VIII or IX by assays</a:t>
            </a:r>
          </a:p>
        </p:txBody>
      </p:sp>
      <p:pic>
        <p:nvPicPr>
          <p:cNvPr id="106498" name="Picture 2" descr="http://questmediafiles.s3.amazonaws.com/presentation_slides/1727/files/original/page003.png">
            <a:hlinkClick r:id="rId3"/>
          </p:cNvPr>
          <p:cNvPicPr>
            <a:picLocks noChangeAspect="1" noChangeArrowheads="1"/>
          </p:cNvPicPr>
          <p:nvPr/>
        </p:nvPicPr>
        <p:blipFill>
          <a:blip r:embed="rId4"/>
          <a:srcRect l="10311" t="31232" r="1182" b="5731"/>
          <a:stretch>
            <a:fillRect/>
          </a:stretch>
        </p:blipFill>
        <p:spPr bwMode="auto">
          <a:xfrm>
            <a:off x="1112518" y="2362200"/>
            <a:ext cx="6278882" cy="3352800"/>
          </a:xfrm>
          <a:prstGeom prst="rect">
            <a:avLst/>
          </a:prstGeom>
          <a:ln>
            <a:noFill/>
          </a:ln>
          <a:effectLst>
            <a:outerShdw blurRad="190500" algn="tl" rotWithShape="0">
              <a:srgbClr val="000000">
                <a:alpha val="70000"/>
              </a:srgbClr>
            </a:outerShdw>
          </a:effectLst>
        </p:spPr>
      </p:pic>
      <p:sp>
        <p:nvSpPr>
          <p:cNvPr id="6" name="TextBox 5"/>
          <p:cNvSpPr txBox="1"/>
          <p:nvPr/>
        </p:nvSpPr>
        <p:spPr>
          <a:xfrm>
            <a:off x="2176847" y="5410200"/>
            <a:ext cx="1825628" cy="307777"/>
          </a:xfrm>
          <a:prstGeom prst="rect">
            <a:avLst/>
          </a:prstGeom>
          <a:noFill/>
        </p:spPr>
        <p:txBody>
          <a:bodyPr wrap="none" rtlCol="0">
            <a:spAutoFit/>
          </a:bodyPr>
          <a:lstStyle/>
          <a:p>
            <a:r>
              <a:rPr lang="en-IN" sz="1400" b="1" i="1" dirty="0" smtClean="0"/>
              <a:t>F VIII deficient plasma</a:t>
            </a:r>
            <a:endParaRPr lang="en-IN" sz="1400" b="1" i="1" dirty="0"/>
          </a:p>
        </p:txBody>
      </p:sp>
      <p:sp>
        <p:nvSpPr>
          <p:cNvPr id="7" name="TextBox 6"/>
          <p:cNvSpPr txBox="1"/>
          <p:nvPr/>
        </p:nvSpPr>
        <p:spPr>
          <a:xfrm>
            <a:off x="2209800" y="5635823"/>
            <a:ext cx="1723036" cy="307777"/>
          </a:xfrm>
          <a:prstGeom prst="rect">
            <a:avLst/>
          </a:prstGeom>
          <a:noFill/>
        </p:spPr>
        <p:txBody>
          <a:bodyPr wrap="none" rtlCol="0">
            <a:spAutoFit/>
          </a:bodyPr>
          <a:lstStyle/>
          <a:p>
            <a:r>
              <a:rPr lang="en-IN" sz="1400" b="1" i="1" dirty="0" smtClean="0"/>
              <a:t>F IX deficient plasma</a:t>
            </a:r>
            <a:endParaRPr lang="en-IN" sz="1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dissolve">
                                      <p:cBhvr>
                                        <p:cTn id="7" dur="5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FD6F0E9-94D4-495A-9928-4999D046A891}" type="slidenum">
              <a:rPr lang="en-SG"/>
              <a:pPr/>
              <a:t>37</a:t>
            </a:fld>
            <a:endParaRPr lang="en-SG"/>
          </a:p>
        </p:txBody>
      </p:sp>
      <p:sp>
        <p:nvSpPr>
          <p:cNvPr id="33794" name="Rectangle 2"/>
          <p:cNvSpPr>
            <a:spLocks noGrp="1" noChangeArrowheads="1"/>
          </p:cNvSpPr>
          <p:nvPr>
            <p:ph type="title"/>
          </p:nvPr>
        </p:nvSpPr>
        <p:spPr>
          <a:xfrm>
            <a:off x="152400" y="304800"/>
            <a:ext cx="8229600" cy="1143000"/>
          </a:xfrm>
        </p:spPr>
        <p:txBody>
          <a:bodyPr/>
          <a:lstStyle/>
          <a:p>
            <a:pPr algn="l"/>
            <a:r>
              <a:rPr lang="en-SG" sz="3600" b="1" dirty="0"/>
              <a:t>Carrier state and Genetic testing</a:t>
            </a:r>
          </a:p>
        </p:txBody>
      </p:sp>
      <p:sp>
        <p:nvSpPr>
          <p:cNvPr id="33795" name="Rectangle 3"/>
          <p:cNvSpPr>
            <a:spLocks noGrp="1" noChangeArrowheads="1"/>
          </p:cNvSpPr>
          <p:nvPr>
            <p:ph type="body" idx="1"/>
          </p:nvPr>
        </p:nvSpPr>
        <p:spPr>
          <a:xfrm>
            <a:off x="457200" y="1524000"/>
            <a:ext cx="8229600" cy="4876800"/>
          </a:xfrm>
        </p:spPr>
        <p:txBody>
          <a:bodyPr>
            <a:normAutofit/>
          </a:bodyPr>
          <a:lstStyle/>
          <a:p>
            <a:pPr marL="609600" indent="-609600">
              <a:buFontTx/>
              <a:buNone/>
            </a:pPr>
            <a:r>
              <a:rPr lang="en-SG" sz="3600" dirty="0"/>
              <a:t>Three approaches:</a:t>
            </a:r>
            <a:r>
              <a:rPr lang="en-SG" dirty="0"/>
              <a:t> </a:t>
            </a:r>
          </a:p>
          <a:p>
            <a:pPr marL="609600" indent="-609600">
              <a:buFontTx/>
              <a:buAutoNum type="arabicPeriod"/>
            </a:pPr>
            <a:r>
              <a:rPr lang="en-SG" dirty="0"/>
              <a:t>Patient and family </a:t>
            </a:r>
            <a:r>
              <a:rPr lang="en-SG" dirty="0" smtClean="0"/>
              <a:t>history </a:t>
            </a:r>
            <a:endParaRPr lang="en-SG" dirty="0"/>
          </a:p>
          <a:p>
            <a:pPr marL="609600" indent="-609600">
              <a:buFontTx/>
              <a:buAutoNum type="arabicPeriod"/>
            </a:pPr>
            <a:endParaRPr lang="en-SG" dirty="0"/>
          </a:p>
          <a:p>
            <a:pPr marL="609600" indent="-609600">
              <a:buFontTx/>
              <a:buAutoNum type="arabicPeriod" startAt="2"/>
            </a:pPr>
            <a:r>
              <a:rPr lang="en-SG" dirty="0"/>
              <a:t>Coagulation-based </a:t>
            </a:r>
            <a:r>
              <a:rPr lang="en-SG" dirty="0" smtClean="0"/>
              <a:t>assays: unreliable </a:t>
            </a:r>
            <a:endParaRPr lang="en-SG" dirty="0"/>
          </a:p>
          <a:p>
            <a:pPr marL="609600" indent="-609600">
              <a:buFontTx/>
              <a:buAutoNum type="arabicPeriod" startAt="2"/>
            </a:pPr>
            <a:endParaRPr lang="en-SG" dirty="0"/>
          </a:p>
          <a:p>
            <a:pPr marL="609600" indent="-609600">
              <a:buFontTx/>
              <a:buAutoNum type="arabicPeriod" startAt="3"/>
            </a:pPr>
            <a:r>
              <a:rPr lang="en-SG" dirty="0" smtClean="0"/>
              <a:t>DNA testing: </a:t>
            </a:r>
            <a:r>
              <a:rPr lang="en-SG" b="1" dirty="0" smtClean="0">
                <a:solidFill>
                  <a:srgbClr val="FFC000"/>
                </a:solidFill>
              </a:rPr>
              <a:t>GOLD standard</a:t>
            </a:r>
          </a:p>
          <a:p>
            <a:pPr marL="609600" indent="-609600">
              <a:buFontTx/>
              <a:buAutoNum type="arabicPeriod" startAt="3"/>
            </a:pPr>
            <a:endParaRPr lang="en-SG" b="1" dirty="0" smtClean="0">
              <a:solidFill>
                <a:srgbClr val="FFC000"/>
              </a:solidFill>
            </a:endParaRPr>
          </a:p>
          <a:p>
            <a:pPr marL="609600" indent="-609600" algn="ctr">
              <a:buNone/>
            </a:pPr>
            <a:r>
              <a:rPr lang="en-SG" b="1" dirty="0" smtClean="0">
                <a:solidFill>
                  <a:srgbClr val="C00000"/>
                </a:solidFill>
              </a:rPr>
              <a:t>Prenatal diagnosis</a:t>
            </a:r>
            <a:endParaRPr lang="en-SG" dirty="0"/>
          </a:p>
          <a:p>
            <a:pPr marL="609600" indent="-609600"/>
            <a:endParaRPr lang="en-SG" dirty="0"/>
          </a:p>
          <a:p>
            <a:pPr marL="609600" indent="-609600"/>
            <a:endParaRPr lang="en-SG" dirty="0"/>
          </a:p>
        </p:txBody>
      </p:sp>
      <p:pic>
        <p:nvPicPr>
          <p:cNvPr id="6" name="Picture 5" descr="genetika-2-eng"/>
          <p:cNvPicPr>
            <a:picLocks noChangeAspect="1" noChangeArrowheads="1"/>
          </p:cNvPicPr>
          <p:nvPr/>
        </p:nvPicPr>
        <p:blipFill>
          <a:blip r:embed="rId3"/>
          <a:srcRect/>
          <a:stretch>
            <a:fillRect/>
          </a:stretch>
        </p:blipFill>
        <p:spPr bwMode="auto">
          <a:xfrm>
            <a:off x="6691910" y="4648200"/>
            <a:ext cx="2452090" cy="22098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p:cNvSpPr>
          <p:nvPr>
            <p:ph type="title"/>
          </p:nvPr>
        </p:nvSpPr>
        <p:spPr>
          <a:xfrm>
            <a:off x="304800" y="76200"/>
            <a:ext cx="6124588" cy="1143000"/>
          </a:xfrm>
        </p:spPr>
        <p:txBody>
          <a:bodyPr/>
          <a:lstStyle/>
          <a:p>
            <a:r>
              <a:rPr lang="en-US" b="1" dirty="0" smtClean="0"/>
              <a:t>Case </a:t>
            </a:r>
            <a:endParaRPr lang="en-SG" b="1" dirty="0" smtClean="0"/>
          </a:p>
        </p:txBody>
      </p:sp>
      <p:sp>
        <p:nvSpPr>
          <p:cNvPr id="154629" name="Rectangle 5"/>
          <p:cNvSpPr>
            <a:spLocks noGrp="1"/>
          </p:cNvSpPr>
          <p:nvPr>
            <p:ph type="body" idx="1"/>
          </p:nvPr>
        </p:nvSpPr>
        <p:spPr>
          <a:xfrm>
            <a:off x="228600" y="1142984"/>
            <a:ext cx="5715000" cy="2767018"/>
          </a:xfrm>
        </p:spPr>
        <p:txBody>
          <a:bodyPr/>
          <a:lstStyle/>
          <a:p>
            <a:pPr>
              <a:lnSpc>
                <a:spcPct val="90000"/>
              </a:lnSpc>
              <a:buFont typeface="Arial" charset="0"/>
              <a:buNone/>
            </a:pPr>
            <a:r>
              <a:rPr lang="en-US" sz="2400" dirty="0" smtClean="0"/>
              <a:t>	6yr boy is brought to the OPD with complaints of recurrent painful swelling of the Lt Knee joint since 2yr of age. He also has a history of prolonged bleeding from cut sites. </a:t>
            </a:r>
          </a:p>
          <a:p>
            <a:pPr>
              <a:lnSpc>
                <a:spcPct val="90000"/>
              </a:lnSpc>
              <a:buFont typeface="Arial" charset="0"/>
              <a:buNone/>
            </a:pPr>
            <a:r>
              <a:rPr lang="en-US" sz="2400" dirty="0" smtClean="0"/>
              <a:t>	O/E, Lt Knee joint swollen, tender</a:t>
            </a:r>
          </a:p>
          <a:p>
            <a:pPr>
              <a:lnSpc>
                <a:spcPct val="90000"/>
              </a:lnSpc>
              <a:buFont typeface="Arial" charset="0"/>
              <a:buNone/>
            </a:pPr>
            <a:r>
              <a:rPr lang="en-SG" sz="2400" dirty="0" smtClean="0"/>
              <a:t>	</a:t>
            </a:r>
            <a:r>
              <a:rPr lang="en-SG" sz="2400" b="1" dirty="0" smtClean="0"/>
              <a:t>Investigations ???</a:t>
            </a:r>
            <a:endParaRPr lang="en-SG" sz="2400" dirty="0" smtClean="0"/>
          </a:p>
        </p:txBody>
      </p:sp>
      <p:sp>
        <p:nvSpPr>
          <p:cNvPr id="6" name="Rectangle 5"/>
          <p:cNvSpPr/>
          <p:nvPr/>
        </p:nvSpPr>
        <p:spPr>
          <a:xfrm>
            <a:off x="285720" y="3857628"/>
            <a:ext cx="5500726" cy="1214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IN" b="1" dirty="0" smtClean="0"/>
              <a:t>PT- Normal, APTT – 90sec (Control – 25sec)</a:t>
            </a:r>
          </a:p>
          <a:p>
            <a:pPr>
              <a:lnSpc>
                <a:spcPct val="150000"/>
              </a:lnSpc>
            </a:pPr>
            <a:r>
              <a:rPr lang="en-IN" b="1" dirty="0" smtClean="0"/>
              <a:t>Mixing study: Corrected with factor IX deficient plasma</a:t>
            </a:r>
          </a:p>
          <a:p>
            <a:pPr>
              <a:lnSpc>
                <a:spcPct val="150000"/>
              </a:lnSpc>
            </a:pPr>
            <a:r>
              <a:rPr lang="en-IN" b="1" dirty="0" smtClean="0"/>
              <a:t>Factor VIII assay: &lt; 1% activity </a:t>
            </a:r>
            <a:endParaRPr lang="en-IN" b="1" dirty="0"/>
          </a:p>
        </p:txBody>
      </p:sp>
      <p:sp>
        <p:nvSpPr>
          <p:cNvPr id="7" name="Rectangle 6"/>
          <p:cNvSpPr/>
          <p:nvPr/>
        </p:nvSpPr>
        <p:spPr>
          <a:xfrm>
            <a:off x="285720" y="5286388"/>
            <a:ext cx="5500726" cy="12858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IN" b="1" dirty="0" smtClean="0"/>
              <a:t>Went to a dentist for tooth extraction. Developed uncontrolled bleeding following the procedure. How will you manage ?</a:t>
            </a:r>
            <a:endParaRPr lang="en-IN" b="1" dirty="0"/>
          </a:p>
        </p:txBody>
      </p:sp>
      <p:pic>
        <p:nvPicPr>
          <p:cNvPr id="1026" name="Picture 2" descr="http://www.identalhub.com/images/images/21.JPG">
            <a:hlinkClick r:id="rId2"/>
          </p:cNvPr>
          <p:cNvPicPr>
            <a:picLocks noChangeAspect="1" noChangeArrowheads="1"/>
          </p:cNvPicPr>
          <p:nvPr/>
        </p:nvPicPr>
        <p:blipFill>
          <a:blip r:embed="rId3"/>
          <a:srcRect/>
          <a:stretch>
            <a:fillRect/>
          </a:stretch>
        </p:blipFill>
        <p:spPr bwMode="auto">
          <a:xfrm>
            <a:off x="6572264" y="4791097"/>
            <a:ext cx="2028825" cy="1924051"/>
          </a:xfrm>
          <a:prstGeom prst="rect">
            <a:avLst/>
          </a:prstGeom>
          <a:noFill/>
        </p:spPr>
      </p:pic>
    </p:spTree>
    <p:extLst>
      <p:ext uri="{BB962C8B-B14F-4D97-AF65-F5344CB8AC3E}">
        <p14:creationId xmlns:p14="http://schemas.microsoft.com/office/powerpoint/2010/main" xmlns="" val="24483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dissolv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229600" cy="1219200"/>
          </a:xfrm>
        </p:spPr>
        <p:txBody>
          <a:bodyPr>
            <a:normAutofit/>
          </a:bodyPr>
          <a:lstStyle/>
          <a:p>
            <a:pPr eaLnBrk="1" hangingPunct="1">
              <a:defRPr/>
            </a:pPr>
            <a:r>
              <a:rPr lang="en-US" sz="4000" b="1" dirty="0" smtClean="0">
                <a:solidFill>
                  <a:srgbClr val="C00000"/>
                </a:solidFill>
              </a:rPr>
              <a:t>Hemophilia: Management</a:t>
            </a:r>
          </a:p>
        </p:txBody>
      </p:sp>
      <p:sp>
        <p:nvSpPr>
          <p:cNvPr id="31747" name="Rectangle 3"/>
          <p:cNvSpPr>
            <a:spLocks noGrp="1" noChangeArrowheads="1"/>
          </p:cNvSpPr>
          <p:nvPr>
            <p:ph idx="1"/>
          </p:nvPr>
        </p:nvSpPr>
        <p:spPr>
          <a:xfrm>
            <a:off x="533400" y="1371600"/>
            <a:ext cx="8610600" cy="4495800"/>
          </a:xfrm>
        </p:spPr>
        <p:txBody>
          <a:bodyPr/>
          <a:lstStyle/>
          <a:p>
            <a:pPr eaLnBrk="1" hangingPunct="1">
              <a:buFontTx/>
              <a:buNone/>
              <a:defRPr/>
            </a:pPr>
            <a:r>
              <a:rPr lang="en-US" sz="2800" b="1" dirty="0" smtClean="0"/>
              <a:t>Issues to be considered</a:t>
            </a:r>
          </a:p>
          <a:p>
            <a:pPr eaLnBrk="1" hangingPunct="1">
              <a:buFontTx/>
              <a:buNone/>
              <a:defRPr/>
            </a:pPr>
            <a:endParaRPr lang="en-US" sz="2800" b="1" dirty="0" smtClean="0"/>
          </a:p>
          <a:p>
            <a:pPr eaLnBrk="1" hangingPunct="1">
              <a:defRPr/>
            </a:pPr>
            <a:r>
              <a:rPr lang="en-US" sz="2400" dirty="0" smtClean="0"/>
              <a:t>Lifestyle modifications</a:t>
            </a:r>
          </a:p>
          <a:p>
            <a:pPr eaLnBrk="1" hangingPunct="1">
              <a:defRPr/>
            </a:pPr>
            <a:r>
              <a:rPr lang="en-US" sz="2400" dirty="0" smtClean="0"/>
              <a:t>Available therapeutic options</a:t>
            </a:r>
          </a:p>
          <a:p>
            <a:pPr eaLnBrk="1" hangingPunct="1">
              <a:defRPr/>
            </a:pPr>
            <a:r>
              <a:rPr lang="en-US" sz="2400" dirty="0" smtClean="0"/>
              <a:t>Inhibitors complicating Hemophilia</a:t>
            </a:r>
          </a:p>
          <a:p>
            <a:pPr eaLnBrk="1" hangingPunct="1">
              <a:defRPr/>
            </a:pPr>
            <a:r>
              <a:rPr lang="en-US" sz="2400" dirty="0" smtClean="0"/>
              <a:t>Prophylactic factor therapy</a:t>
            </a:r>
          </a:p>
          <a:p>
            <a:pPr eaLnBrk="1" hangingPunct="1">
              <a:defRPr/>
            </a:pPr>
            <a:r>
              <a:rPr lang="en-US" sz="2400" dirty="0" smtClean="0"/>
              <a:t>Transfusion transmitted infections</a:t>
            </a:r>
          </a:p>
          <a:p>
            <a:pPr eaLnBrk="1" hangingPunct="1">
              <a:buNone/>
              <a:defRPr/>
            </a:pPr>
            <a:endParaRPr lang="en-US" sz="2400" dirty="0" smtClean="0"/>
          </a:p>
          <a:p>
            <a:pPr lvl="1" eaLnBrk="1" hangingPunct="1">
              <a:defRPr/>
            </a:pPr>
            <a:endParaRPr lang="en-US" sz="1800" dirty="0" smtClean="0"/>
          </a:p>
          <a:p>
            <a:pPr eaLnBrk="1" hangingPunct="1">
              <a:defRPr/>
            </a:pPr>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a31g02"/>
          <p:cNvPicPr>
            <a:picLocks noGrp="1" noChangeAspect="1" noChangeArrowheads="1"/>
          </p:cNvPicPr>
          <p:nvPr>
            <p:ph sz="half" idx="1"/>
          </p:nvPr>
        </p:nvPicPr>
        <p:blipFill>
          <a:blip r:embed="rId3"/>
          <a:srcRect b="74001"/>
          <a:stretch>
            <a:fillRect/>
          </a:stretch>
        </p:blipFill>
        <p:spPr>
          <a:xfrm>
            <a:off x="0" y="0"/>
            <a:ext cx="9144000" cy="6934200"/>
          </a:xfrm>
          <a:noFill/>
        </p:spPr>
      </p:pic>
      <p:sp>
        <p:nvSpPr>
          <p:cNvPr id="6147" name="Rectangle 3"/>
          <p:cNvSpPr>
            <a:spLocks noChangeArrowheads="1"/>
          </p:cNvSpPr>
          <p:nvPr/>
        </p:nvSpPr>
        <p:spPr bwMode="auto">
          <a:xfrm>
            <a:off x="3657600" y="660400"/>
            <a:ext cx="2049463" cy="1616075"/>
          </a:xfrm>
          <a:prstGeom prst="rect">
            <a:avLst/>
          </a:prstGeom>
          <a:noFill/>
          <a:ln w="9525">
            <a:noFill/>
            <a:miter lim="800000"/>
            <a:headEnd/>
            <a:tailEnd/>
          </a:ln>
        </p:spPr>
        <p:txBody>
          <a:bodyPr wrap="none">
            <a:spAutoFit/>
          </a:bodyPr>
          <a:lstStyle/>
          <a:p>
            <a:r>
              <a:rPr lang="en-US" sz="2000">
                <a:solidFill>
                  <a:schemeClr val="bg1"/>
                </a:solidFill>
              </a:rPr>
              <a:t>von Willebrand‘s</a:t>
            </a:r>
          </a:p>
          <a:p>
            <a:r>
              <a:rPr lang="en-US" sz="2000">
                <a:solidFill>
                  <a:schemeClr val="bg1"/>
                </a:solidFill>
              </a:rPr>
              <a:t>Factor </a:t>
            </a:r>
            <a:r>
              <a:rPr lang="en-US" sz="2000">
                <a:solidFill>
                  <a:srgbClr val="0000FF"/>
                </a:solidFill>
              </a:rPr>
              <a:t>(</a:t>
            </a:r>
            <a:r>
              <a:rPr lang="en-US" sz="2000" i="1">
                <a:solidFill>
                  <a:srgbClr val="0000FF"/>
                </a:solidFill>
              </a:rPr>
              <a:t>vWF</a:t>
            </a:r>
            <a:r>
              <a:rPr lang="en-US" sz="2000">
                <a:solidFill>
                  <a:srgbClr val="0000FF"/>
                </a:solidFill>
              </a:rPr>
              <a:t>) </a:t>
            </a:r>
          </a:p>
          <a:p>
            <a:r>
              <a:rPr lang="en-US" sz="2000">
                <a:solidFill>
                  <a:schemeClr val="bg1"/>
                </a:solidFill>
              </a:rPr>
              <a:t>binds to </a:t>
            </a:r>
          </a:p>
          <a:p>
            <a:r>
              <a:rPr lang="en-US" sz="2000">
                <a:solidFill>
                  <a:schemeClr val="bg1"/>
                </a:solidFill>
              </a:rPr>
              <a:t>subendothelial</a:t>
            </a:r>
          </a:p>
          <a:p>
            <a:r>
              <a:rPr lang="en-US" sz="2000">
                <a:solidFill>
                  <a:schemeClr val="bg1"/>
                </a:solidFill>
              </a:rPr>
              <a:t>collagen</a:t>
            </a:r>
            <a:r>
              <a:rPr lang="en-US" sz="2000"/>
              <a:t>.</a:t>
            </a:r>
          </a:p>
        </p:txBody>
      </p:sp>
      <p:sp>
        <p:nvSpPr>
          <p:cNvPr id="6148" name="Line 4"/>
          <p:cNvSpPr>
            <a:spLocks noChangeShapeType="1"/>
          </p:cNvSpPr>
          <p:nvPr/>
        </p:nvSpPr>
        <p:spPr bwMode="auto">
          <a:xfrm flipH="1">
            <a:off x="4267200" y="2286000"/>
            <a:ext cx="304800" cy="1295400"/>
          </a:xfrm>
          <a:prstGeom prst="line">
            <a:avLst/>
          </a:prstGeom>
          <a:noFill/>
          <a:ln w="19050">
            <a:solidFill>
              <a:schemeClr val="bg1"/>
            </a:solidFill>
            <a:round/>
            <a:headEnd/>
            <a:tailEnd type="triangle" w="med" len="med"/>
          </a:ln>
        </p:spPr>
        <p:txBody>
          <a:bodyPr/>
          <a:lstStyle/>
          <a:p>
            <a:endParaRPr lang="en-IN"/>
          </a:p>
        </p:txBody>
      </p:sp>
      <p:sp>
        <p:nvSpPr>
          <p:cNvPr id="6149" name="Rectangle 5"/>
          <p:cNvSpPr>
            <a:spLocks noChangeArrowheads="1"/>
          </p:cNvSpPr>
          <p:nvPr/>
        </p:nvSpPr>
        <p:spPr bwMode="auto">
          <a:xfrm>
            <a:off x="228600" y="4876800"/>
            <a:ext cx="4191000" cy="1323439"/>
          </a:xfrm>
          <a:prstGeom prst="rect">
            <a:avLst/>
          </a:prstGeom>
          <a:noFill/>
          <a:ln w="9525">
            <a:noFill/>
            <a:miter lim="800000"/>
            <a:headEnd/>
            <a:tailEnd/>
          </a:ln>
        </p:spPr>
        <p:txBody>
          <a:bodyPr wrap="square">
            <a:spAutoFit/>
          </a:bodyPr>
          <a:lstStyle/>
          <a:p>
            <a:r>
              <a:rPr lang="en-US" sz="2000" dirty="0">
                <a:solidFill>
                  <a:schemeClr val="bg1"/>
                </a:solidFill>
              </a:rPr>
              <a:t>Conformational changes occur in </a:t>
            </a:r>
            <a:r>
              <a:rPr lang="en-US" sz="2000" dirty="0" err="1" smtClean="0">
                <a:solidFill>
                  <a:schemeClr val="bg1"/>
                </a:solidFill>
              </a:rPr>
              <a:t>vWF</a:t>
            </a:r>
            <a:r>
              <a:rPr lang="en-US" sz="2000" dirty="0" smtClean="0">
                <a:solidFill>
                  <a:schemeClr val="bg1"/>
                </a:solidFill>
              </a:rPr>
              <a:t> allow it </a:t>
            </a:r>
            <a:r>
              <a:rPr lang="en-US" sz="2000" dirty="0">
                <a:solidFill>
                  <a:schemeClr val="bg1"/>
                </a:solidFill>
              </a:rPr>
              <a:t>to bind to the </a:t>
            </a:r>
            <a:r>
              <a:rPr lang="en-US" sz="2000" i="1" dirty="0">
                <a:solidFill>
                  <a:srgbClr val="0000FF"/>
                </a:solidFill>
              </a:rPr>
              <a:t>GP </a:t>
            </a:r>
            <a:r>
              <a:rPr lang="en-US" sz="2000" i="1" dirty="0" err="1" smtClean="0">
                <a:solidFill>
                  <a:srgbClr val="0000FF"/>
                </a:solidFill>
              </a:rPr>
              <a:t>Ib</a:t>
            </a:r>
            <a:r>
              <a:rPr lang="en-US" sz="2000" i="1" dirty="0" smtClean="0">
                <a:solidFill>
                  <a:srgbClr val="0000FF"/>
                </a:solidFill>
              </a:rPr>
              <a:t>/IX</a:t>
            </a:r>
            <a:r>
              <a:rPr lang="en-US" sz="2000" dirty="0" smtClean="0">
                <a:solidFill>
                  <a:schemeClr val="bg1"/>
                </a:solidFill>
              </a:rPr>
              <a:t> </a:t>
            </a:r>
            <a:r>
              <a:rPr lang="en-US" sz="2000" dirty="0">
                <a:solidFill>
                  <a:schemeClr val="bg1"/>
                </a:solidFill>
              </a:rPr>
              <a:t>receptor on platelets,</a:t>
            </a:r>
          </a:p>
          <a:p>
            <a:r>
              <a:rPr lang="en-US" sz="2000" dirty="0">
                <a:solidFill>
                  <a:schemeClr val="bg1"/>
                </a:solidFill>
              </a:rPr>
              <a:t>causing </a:t>
            </a:r>
            <a:r>
              <a:rPr lang="en-US" sz="2000" i="1" dirty="0">
                <a:solidFill>
                  <a:schemeClr val="bg1"/>
                </a:solidFill>
              </a:rPr>
              <a:t>adhesion</a:t>
            </a:r>
            <a:r>
              <a:rPr lang="en-US" sz="2000" dirty="0">
                <a:solidFill>
                  <a:schemeClr val="bg1"/>
                </a:solidFill>
              </a:rPr>
              <a:t> </a:t>
            </a:r>
          </a:p>
        </p:txBody>
      </p:sp>
      <p:sp>
        <p:nvSpPr>
          <p:cNvPr id="6150" name="Line 6"/>
          <p:cNvSpPr>
            <a:spLocks noChangeShapeType="1"/>
          </p:cNvSpPr>
          <p:nvPr/>
        </p:nvSpPr>
        <p:spPr bwMode="auto">
          <a:xfrm flipV="1">
            <a:off x="2286000" y="3429000"/>
            <a:ext cx="990600" cy="1447800"/>
          </a:xfrm>
          <a:prstGeom prst="line">
            <a:avLst/>
          </a:prstGeom>
          <a:noFill/>
          <a:ln w="19050">
            <a:solidFill>
              <a:schemeClr val="bg1"/>
            </a:solidFill>
            <a:round/>
            <a:headEnd/>
            <a:tailEnd type="triangle" w="med" len="med"/>
          </a:ln>
        </p:spPr>
        <p:txBody>
          <a:bodyPr/>
          <a:lstStyle/>
          <a:p>
            <a:endParaRPr lang="en-IN"/>
          </a:p>
        </p:txBody>
      </p:sp>
      <p:sp>
        <p:nvSpPr>
          <p:cNvPr id="8" name="Multiply 7"/>
          <p:cNvSpPr/>
          <p:nvPr/>
        </p:nvSpPr>
        <p:spPr bwMode="auto">
          <a:xfrm>
            <a:off x="2971800" y="2743200"/>
            <a:ext cx="838200" cy="9144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Tahoma" pitchFamily="34" charset="0"/>
            </a:endParaRPr>
          </a:p>
        </p:txBody>
      </p:sp>
      <p:sp>
        <p:nvSpPr>
          <p:cNvPr id="9" name="Multiply 8"/>
          <p:cNvSpPr/>
          <p:nvPr/>
        </p:nvSpPr>
        <p:spPr bwMode="auto">
          <a:xfrm>
            <a:off x="5257800" y="2743200"/>
            <a:ext cx="838200" cy="9144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Tahoma" pitchFamily="34" charset="0"/>
            </a:endParaRPr>
          </a:p>
        </p:txBody>
      </p:sp>
      <p:sp>
        <p:nvSpPr>
          <p:cNvPr id="10" name="TextBox 9"/>
          <p:cNvSpPr txBox="1"/>
          <p:nvPr/>
        </p:nvSpPr>
        <p:spPr>
          <a:xfrm>
            <a:off x="2286000" y="4114800"/>
            <a:ext cx="4323620" cy="400110"/>
          </a:xfrm>
          <a:prstGeom prst="rect">
            <a:avLst/>
          </a:prstGeom>
          <a:noFill/>
        </p:spPr>
        <p:txBody>
          <a:bodyPr wrap="none" rtlCol="0">
            <a:spAutoFit/>
          </a:bodyPr>
          <a:lstStyle/>
          <a:p>
            <a:r>
              <a:rPr lang="en-IN" sz="2000" b="1" dirty="0" smtClean="0">
                <a:solidFill>
                  <a:srgbClr val="FF0000"/>
                </a:solidFill>
              </a:rPr>
              <a:t>BERNARD- SOULIER SYNDROME</a:t>
            </a:r>
            <a:endParaRPr lang="en-IN"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0"/>
            <a:ext cx="8229600" cy="914400"/>
          </a:xfrm>
        </p:spPr>
        <p:txBody>
          <a:bodyPr/>
          <a:lstStyle/>
          <a:p>
            <a:pPr eaLnBrk="1" hangingPunct="1">
              <a:defRPr/>
            </a:pPr>
            <a:r>
              <a:rPr lang="en-US" sz="3600" b="1" dirty="0" smtClean="0">
                <a:solidFill>
                  <a:srgbClr val="C00000"/>
                </a:solidFill>
              </a:rPr>
              <a:t>Hemophilia: Management</a:t>
            </a:r>
          </a:p>
        </p:txBody>
      </p:sp>
      <p:sp>
        <p:nvSpPr>
          <p:cNvPr id="32771" name="Rectangle 3"/>
          <p:cNvSpPr>
            <a:spLocks noGrp="1" noChangeArrowheads="1"/>
          </p:cNvSpPr>
          <p:nvPr>
            <p:ph idx="1"/>
          </p:nvPr>
        </p:nvSpPr>
        <p:spPr>
          <a:xfrm>
            <a:off x="0" y="1066800"/>
            <a:ext cx="8153400" cy="5257800"/>
          </a:xfrm>
        </p:spPr>
        <p:txBody>
          <a:bodyPr/>
          <a:lstStyle/>
          <a:p>
            <a:pPr eaLnBrk="1" hangingPunct="1">
              <a:lnSpc>
                <a:spcPct val="90000"/>
              </a:lnSpc>
              <a:buFontTx/>
              <a:buNone/>
              <a:defRPr/>
            </a:pPr>
            <a:r>
              <a:rPr lang="en-US" sz="2400" b="1" dirty="0" smtClean="0"/>
              <a:t>Lifestyle modifications: </a:t>
            </a:r>
            <a:r>
              <a:rPr lang="en-US" sz="2000" dirty="0" smtClean="0"/>
              <a:t>Goal - Prevention of bleeding.</a:t>
            </a:r>
          </a:p>
          <a:p>
            <a:pPr eaLnBrk="1" hangingPunct="1">
              <a:lnSpc>
                <a:spcPct val="90000"/>
              </a:lnSpc>
              <a:buFontTx/>
              <a:buNone/>
              <a:defRPr/>
            </a:pPr>
            <a:endParaRPr lang="en-US" sz="2000" dirty="0" smtClean="0"/>
          </a:p>
          <a:p>
            <a:pPr marL="0" indent="0" eaLnBrk="1" hangingPunct="1">
              <a:lnSpc>
                <a:spcPct val="90000"/>
              </a:lnSpc>
              <a:buFont typeface="Wingdings" pitchFamily="2" charset="2"/>
              <a:buNone/>
              <a:defRPr/>
            </a:pPr>
            <a:r>
              <a:rPr lang="en-US" sz="2000" dirty="0" smtClean="0"/>
              <a:t>      -  Avoid  drugs that affect platelet function -NSAIDs  </a:t>
            </a:r>
          </a:p>
          <a:p>
            <a:pPr marL="0" indent="0" eaLnBrk="1" hangingPunct="1">
              <a:lnSpc>
                <a:spcPct val="90000"/>
              </a:lnSpc>
              <a:buFont typeface="Wingdings" pitchFamily="2" charset="2"/>
              <a:buNone/>
              <a:defRPr/>
            </a:pPr>
            <a:r>
              <a:rPr lang="en-US" sz="2000" dirty="0"/>
              <a:t> </a:t>
            </a:r>
            <a:r>
              <a:rPr lang="en-US" sz="2000" dirty="0" smtClean="0"/>
              <a:t>                         - </a:t>
            </a:r>
            <a:r>
              <a:rPr lang="en-US" sz="2000" dirty="0" err="1" smtClean="0"/>
              <a:t>paracetamol</a:t>
            </a:r>
            <a:r>
              <a:rPr lang="en-US" sz="2000" dirty="0" smtClean="0"/>
              <a:t> -  safe for analgesia.</a:t>
            </a:r>
          </a:p>
          <a:p>
            <a:pPr eaLnBrk="1" hangingPunct="1">
              <a:lnSpc>
                <a:spcPct val="90000"/>
              </a:lnSpc>
              <a:defRPr/>
            </a:pPr>
            <a:endParaRPr lang="en-US" sz="2000" dirty="0" smtClean="0"/>
          </a:p>
          <a:p>
            <a:pPr marL="0" indent="0" eaLnBrk="1" hangingPunct="1">
              <a:lnSpc>
                <a:spcPct val="90000"/>
              </a:lnSpc>
              <a:buFont typeface="Wingdings" pitchFamily="2" charset="2"/>
              <a:buNone/>
              <a:defRPr/>
            </a:pPr>
            <a:r>
              <a:rPr lang="en-US" sz="2000" dirty="0" smtClean="0"/>
              <a:t>     -  Regular exercise  to promote strong muscles, protect joints, and </a:t>
            </a:r>
          </a:p>
          <a:p>
            <a:pPr marL="0" indent="0" eaLnBrk="1" hangingPunct="1">
              <a:lnSpc>
                <a:spcPct val="90000"/>
              </a:lnSpc>
              <a:buFont typeface="Wingdings" pitchFamily="2" charset="2"/>
              <a:buNone/>
              <a:defRPr/>
            </a:pPr>
            <a:r>
              <a:rPr lang="en-US" sz="2000" dirty="0"/>
              <a:t> </a:t>
            </a:r>
            <a:r>
              <a:rPr lang="en-US" sz="2000" dirty="0" smtClean="0"/>
              <a:t>                             improve fitness.</a:t>
            </a:r>
          </a:p>
          <a:p>
            <a:pPr marL="0" indent="0" eaLnBrk="1" hangingPunct="1">
              <a:lnSpc>
                <a:spcPct val="90000"/>
              </a:lnSpc>
              <a:buFont typeface="Wingdings" pitchFamily="2" charset="2"/>
              <a:buNone/>
              <a:defRPr/>
            </a:pPr>
            <a:r>
              <a:rPr lang="en-US" sz="2000" dirty="0" smtClean="0"/>
              <a:t>     -  Avoid contact sports ; swimming and cycling encouraged.</a:t>
            </a:r>
          </a:p>
          <a:p>
            <a:pPr eaLnBrk="1" hangingPunct="1">
              <a:lnSpc>
                <a:spcPct val="90000"/>
              </a:lnSpc>
              <a:defRPr/>
            </a:pPr>
            <a:endParaRPr lang="en-US" sz="2000" dirty="0" smtClean="0"/>
          </a:p>
          <a:p>
            <a:pPr marL="0" indent="0" eaLnBrk="1" hangingPunct="1">
              <a:lnSpc>
                <a:spcPct val="90000"/>
              </a:lnSpc>
              <a:buFont typeface="Wingdings" pitchFamily="2" charset="2"/>
              <a:buNone/>
              <a:defRPr/>
            </a:pPr>
            <a:r>
              <a:rPr lang="en-US" sz="2000" dirty="0" smtClean="0"/>
              <a:t>     -  Recognize early signs of bleeding - a tingling sensation or “aura”. </a:t>
            </a:r>
          </a:p>
          <a:p>
            <a:pPr marL="0" indent="0" eaLnBrk="1" hangingPunct="1">
              <a:lnSpc>
                <a:spcPct val="90000"/>
              </a:lnSpc>
              <a:buFont typeface="Wingdings" pitchFamily="2" charset="2"/>
              <a:buNone/>
              <a:defRPr/>
            </a:pPr>
            <a:r>
              <a:rPr lang="en-US" sz="2000" dirty="0"/>
              <a:t> </a:t>
            </a:r>
            <a:r>
              <a:rPr lang="en-US" sz="2000" dirty="0" smtClean="0"/>
              <a:t>                         - trained to seek treatment at this stage.</a:t>
            </a:r>
          </a:p>
          <a:p>
            <a:pPr eaLnBrk="1" hangingPunct="1">
              <a:lnSpc>
                <a:spcPct val="90000"/>
              </a:lnSpc>
              <a:defRPr/>
            </a:pPr>
            <a:endParaRPr lang="en-US" sz="2000" dirty="0" smtClean="0"/>
          </a:p>
          <a:p>
            <a:pPr marL="0" indent="0" eaLnBrk="1" hangingPunct="1">
              <a:lnSpc>
                <a:spcPct val="90000"/>
              </a:lnSpc>
              <a:buFont typeface="Wingdings" pitchFamily="2" charset="2"/>
              <a:buNone/>
              <a:defRPr/>
            </a:pPr>
            <a:r>
              <a:rPr lang="en-US" sz="2000" dirty="0" smtClean="0"/>
              <a:t>     -  </a:t>
            </a:r>
            <a:r>
              <a:rPr lang="en-US" sz="2000" b="1" dirty="0" smtClean="0">
                <a:solidFill>
                  <a:srgbClr val="C00000"/>
                </a:solidFill>
              </a:rPr>
              <a:t>Carry  identification indicating the diagnosis, severity, and contact   	             information </a:t>
            </a:r>
            <a:r>
              <a:rPr lang="en-US" sz="2000" dirty="0" smtClean="0"/>
              <a:t>.</a:t>
            </a:r>
          </a:p>
        </p:txBody>
      </p:sp>
      <p:pic>
        <p:nvPicPr>
          <p:cNvPr id="4" name="Picture 4"/>
          <p:cNvPicPr>
            <a:picLocks noChangeAspect="1" noChangeArrowheads="1"/>
          </p:cNvPicPr>
          <p:nvPr/>
        </p:nvPicPr>
        <p:blipFill>
          <a:blip r:embed="rId2"/>
          <a:srcRect/>
          <a:stretch>
            <a:fillRect/>
          </a:stretch>
        </p:blipFill>
        <p:spPr bwMode="auto">
          <a:xfrm>
            <a:off x="6970713" y="914400"/>
            <a:ext cx="2173287" cy="1281113"/>
          </a:xfrm>
          <a:prstGeom prst="rect">
            <a:avLst/>
          </a:prstGeom>
          <a:noFill/>
          <a:ln w="9525">
            <a:noFill/>
            <a:miter lim="800000"/>
            <a:headEnd/>
            <a:tailEnd/>
          </a:ln>
          <a:effectLst/>
        </p:spPr>
      </p:pic>
      <p:pic>
        <p:nvPicPr>
          <p:cNvPr id="5" name="Picture 6"/>
          <p:cNvPicPr>
            <a:picLocks noChangeAspect="1" noChangeArrowheads="1"/>
          </p:cNvPicPr>
          <p:nvPr/>
        </p:nvPicPr>
        <p:blipFill>
          <a:blip r:embed="rId3"/>
          <a:srcRect/>
          <a:stretch>
            <a:fillRect/>
          </a:stretch>
        </p:blipFill>
        <p:spPr bwMode="auto">
          <a:xfrm>
            <a:off x="7250113" y="2209800"/>
            <a:ext cx="1893887" cy="1889125"/>
          </a:xfrm>
          <a:prstGeom prst="rect">
            <a:avLst/>
          </a:prstGeom>
          <a:noFill/>
          <a:ln w="9525">
            <a:noFill/>
            <a:miter lim="800000"/>
            <a:headEnd/>
            <a:tailEnd/>
          </a:ln>
          <a:effectLst/>
        </p:spPr>
      </p:pic>
      <p:pic>
        <p:nvPicPr>
          <p:cNvPr id="6" name="Picture 8"/>
          <p:cNvPicPr>
            <a:picLocks noChangeAspect="1" noChangeArrowheads="1"/>
          </p:cNvPicPr>
          <p:nvPr/>
        </p:nvPicPr>
        <p:blipFill>
          <a:blip r:embed="rId4"/>
          <a:srcRect/>
          <a:stretch>
            <a:fillRect/>
          </a:stretch>
        </p:blipFill>
        <p:spPr bwMode="auto">
          <a:xfrm>
            <a:off x="7529286" y="5334000"/>
            <a:ext cx="1614714" cy="1271588"/>
          </a:xfrm>
          <a:prstGeom prst="rect">
            <a:avLst/>
          </a:prstGeom>
          <a:noFill/>
          <a:ln w="9525">
            <a:noFill/>
            <a:miter lim="800000"/>
            <a:headEnd/>
            <a:tailEnd/>
          </a:ln>
          <a:effectLst/>
        </p:spPr>
      </p:pic>
      <p:pic>
        <p:nvPicPr>
          <p:cNvPr id="7" name="Picture 9"/>
          <p:cNvPicPr>
            <a:picLocks noChangeAspect="1" noChangeArrowheads="1"/>
          </p:cNvPicPr>
          <p:nvPr/>
        </p:nvPicPr>
        <p:blipFill>
          <a:blip r:embed="rId5"/>
          <a:srcRect/>
          <a:stretch>
            <a:fillRect/>
          </a:stretch>
        </p:blipFill>
        <p:spPr bwMode="auto">
          <a:xfrm>
            <a:off x="7620000" y="5105400"/>
            <a:ext cx="546100" cy="508000"/>
          </a:xfrm>
          <a:prstGeom prst="rect">
            <a:avLst/>
          </a:prstGeom>
          <a:noFill/>
          <a:ln w="9525">
            <a:noFill/>
            <a:miter lim="800000"/>
            <a:headEnd/>
            <a:tailEnd/>
          </a:ln>
          <a:effectLst/>
        </p:spPr>
      </p:pic>
      <p:pic>
        <p:nvPicPr>
          <p:cNvPr id="8" name="Picture 10"/>
          <p:cNvPicPr>
            <a:picLocks noChangeAspect="1" noChangeArrowheads="1"/>
          </p:cNvPicPr>
          <p:nvPr/>
        </p:nvPicPr>
        <p:blipFill>
          <a:blip r:embed="rId6"/>
          <a:srcRect/>
          <a:stretch>
            <a:fillRect/>
          </a:stretch>
        </p:blipFill>
        <p:spPr bwMode="auto">
          <a:xfrm>
            <a:off x="8001000" y="3949700"/>
            <a:ext cx="800100" cy="5867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838200"/>
          </a:xfrm>
        </p:spPr>
        <p:txBody>
          <a:bodyPr/>
          <a:lstStyle/>
          <a:p>
            <a:pPr eaLnBrk="1" hangingPunct="1">
              <a:defRPr/>
            </a:pPr>
            <a:r>
              <a:rPr lang="en-US" sz="3600" b="1" dirty="0" smtClean="0">
                <a:solidFill>
                  <a:srgbClr val="C00000"/>
                </a:solidFill>
              </a:rPr>
              <a:t>Hemophilia: Management</a:t>
            </a:r>
          </a:p>
        </p:txBody>
      </p:sp>
      <p:sp>
        <p:nvSpPr>
          <p:cNvPr id="33795" name="Rectangle 3"/>
          <p:cNvSpPr>
            <a:spLocks noGrp="1" noChangeArrowheads="1"/>
          </p:cNvSpPr>
          <p:nvPr>
            <p:ph idx="1"/>
          </p:nvPr>
        </p:nvSpPr>
        <p:spPr>
          <a:xfrm>
            <a:off x="457200" y="1143000"/>
            <a:ext cx="8686800" cy="5257800"/>
          </a:xfrm>
        </p:spPr>
        <p:txBody>
          <a:bodyPr>
            <a:normAutofit lnSpcReduction="10000"/>
          </a:bodyPr>
          <a:lstStyle/>
          <a:p>
            <a:pPr eaLnBrk="1" hangingPunct="1">
              <a:buFontTx/>
              <a:buNone/>
              <a:defRPr/>
            </a:pPr>
            <a:r>
              <a:rPr lang="en-US" sz="2800" b="1" dirty="0" smtClean="0"/>
              <a:t>Available pharmacological agents</a:t>
            </a:r>
          </a:p>
          <a:p>
            <a:pPr eaLnBrk="1" hangingPunct="1">
              <a:buFontTx/>
              <a:buNone/>
              <a:defRPr/>
            </a:pPr>
            <a:endParaRPr lang="en-US" sz="2800" b="1" dirty="0" smtClean="0"/>
          </a:p>
          <a:p>
            <a:pPr eaLnBrk="1" hangingPunct="1">
              <a:defRPr/>
            </a:pPr>
            <a:r>
              <a:rPr lang="en-US" sz="2400" b="1" dirty="0" smtClean="0">
                <a:effectLst/>
              </a:rPr>
              <a:t>Factor concentrates</a:t>
            </a:r>
          </a:p>
          <a:p>
            <a:pPr eaLnBrk="1" hangingPunct="1">
              <a:defRPr/>
            </a:pPr>
            <a:endParaRPr lang="en-US" sz="2400" b="1" dirty="0" smtClean="0">
              <a:effectLst/>
            </a:endParaRPr>
          </a:p>
          <a:p>
            <a:pPr eaLnBrk="1" hangingPunct="1">
              <a:defRPr/>
            </a:pPr>
            <a:r>
              <a:rPr lang="en-US" sz="2400" b="1" dirty="0" smtClean="0">
                <a:effectLst/>
              </a:rPr>
              <a:t>Cryoprecipitate</a:t>
            </a:r>
          </a:p>
          <a:p>
            <a:pPr eaLnBrk="1" hangingPunct="1">
              <a:defRPr/>
            </a:pPr>
            <a:endParaRPr lang="en-US" sz="2400" dirty="0" smtClean="0">
              <a:effectLst/>
            </a:endParaRPr>
          </a:p>
          <a:p>
            <a:pPr eaLnBrk="1" hangingPunct="1">
              <a:defRPr/>
            </a:pPr>
            <a:r>
              <a:rPr lang="en-US" sz="2400" b="1" dirty="0" smtClean="0">
                <a:effectLst/>
              </a:rPr>
              <a:t>Fresh Frozen Plasma and </a:t>
            </a:r>
            <a:r>
              <a:rPr lang="en-US" sz="2400" b="1" dirty="0" err="1" smtClean="0">
                <a:effectLst/>
              </a:rPr>
              <a:t>Cryo</a:t>
            </a:r>
            <a:r>
              <a:rPr lang="en-US" sz="2400" b="1" dirty="0" smtClean="0">
                <a:effectLst/>
              </a:rPr>
              <a:t>-Poor Plasma</a:t>
            </a:r>
          </a:p>
          <a:p>
            <a:pPr eaLnBrk="1" hangingPunct="1">
              <a:defRPr/>
            </a:pPr>
            <a:endParaRPr lang="en-US" sz="2400" dirty="0" smtClean="0">
              <a:effectLst/>
            </a:endParaRPr>
          </a:p>
          <a:p>
            <a:pPr eaLnBrk="1" hangingPunct="1">
              <a:defRPr/>
            </a:pPr>
            <a:r>
              <a:rPr lang="en-US" sz="2400" b="1" dirty="0" smtClean="0">
                <a:effectLst/>
              </a:rPr>
              <a:t>Adjuvant Pharmacological Options</a:t>
            </a:r>
            <a:endParaRPr lang="en-US" sz="2400" dirty="0" smtClean="0">
              <a:effectLst/>
            </a:endParaRPr>
          </a:p>
          <a:p>
            <a:pPr lvl="1" eaLnBrk="1" hangingPunct="1">
              <a:defRPr/>
            </a:pPr>
            <a:r>
              <a:rPr lang="en-US" sz="2400" i="1" dirty="0" err="1" smtClean="0"/>
              <a:t>Desmopressin</a:t>
            </a:r>
            <a:r>
              <a:rPr lang="en-US" sz="2400" i="1" dirty="0" smtClean="0"/>
              <a:t> (DDAVP)</a:t>
            </a:r>
          </a:p>
          <a:p>
            <a:pPr lvl="1" eaLnBrk="1" hangingPunct="1">
              <a:defRPr/>
            </a:pPr>
            <a:r>
              <a:rPr lang="en-US" sz="2400" i="1" dirty="0" err="1" smtClean="0"/>
              <a:t>Tranexamic</a:t>
            </a:r>
            <a:r>
              <a:rPr lang="en-US" sz="2400" i="1" dirty="0" smtClean="0"/>
              <a:t> acid</a:t>
            </a:r>
          </a:p>
          <a:p>
            <a:pPr lvl="1" eaLnBrk="1" hangingPunct="1">
              <a:defRPr/>
            </a:pPr>
            <a:r>
              <a:rPr lang="en-US" sz="2400" i="1" dirty="0" smtClean="0"/>
              <a:t>Epsilon </a:t>
            </a:r>
            <a:r>
              <a:rPr lang="en-US" sz="2400" i="1" dirty="0" err="1" smtClean="0"/>
              <a:t>aminocaproic</a:t>
            </a:r>
            <a:r>
              <a:rPr lang="en-US" sz="2400" i="1" dirty="0" smtClean="0"/>
              <a:t> acid (EACA)</a:t>
            </a:r>
          </a:p>
          <a:p>
            <a:pPr lvl="1" eaLnBrk="1" hangingPunct="1">
              <a:defRPr/>
            </a:pPr>
            <a:endParaRPr lang="en-US" sz="1800" i="1" dirty="0" smtClean="0"/>
          </a:p>
        </p:txBody>
      </p:sp>
      <p:pic>
        <p:nvPicPr>
          <p:cNvPr id="4" name="Picture 5" descr="products_bw"/>
          <p:cNvPicPr>
            <a:picLocks noChangeAspect="1" noChangeArrowheads="1"/>
          </p:cNvPicPr>
          <p:nvPr/>
        </p:nvPicPr>
        <p:blipFill>
          <a:blip r:embed="rId2"/>
          <a:srcRect/>
          <a:stretch>
            <a:fillRect/>
          </a:stretch>
        </p:blipFill>
        <p:spPr bwMode="auto">
          <a:xfrm>
            <a:off x="7239000" y="381000"/>
            <a:ext cx="1905000" cy="59436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685800"/>
          </a:xfrm>
        </p:spPr>
        <p:txBody>
          <a:bodyPr/>
          <a:lstStyle/>
          <a:p>
            <a:pPr eaLnBrk="1" hangingPunct="1">
              <a:defRPr/>
            </a:pPr>
            <a:r>
              <a:rPr lang="en-US" sz="3600" b="1" dirty="0" smtClean="0">
                <a:solidFill>
                  <a:srgbClr val="C00000"/>
                </a:solidFill>
              </a:rPr>
              <a:t>Hemophilia: Management</a:t>
            </a:r>
          </a:p>
        </p:txBody>
      </p:sp>
      <p:graphicFrame>
        <p:nvGraphicFramePr>
          <p:cNvPr id="36948" name="Group 84"/>
          <p:cNvGraphicFramePr>
            <a:graphicFrameLocks noGrp="1"/>
          </p:cNvGraphicFramePr>
          <p:nvPr>
            <p:ph type="tbl" idx="1"/>
          </p:nvPr>
        </p:nvGraphicFramePr>
        <p:xfrm>
          <a:off x="152400" y="1752600"/>
          <a:ext cx="8839200" cy="3086099"/>
        </p:xfrm>
        <a:graphic>
          <a:graphicData uri="http://schemas.openxmlformats.org/drawingml/2006/table">
            <a:tbl>
              <a:tblPr/>
              <a:tblGrid>
                <a:gridCol w="4419600"/>
                <a:gridCol w="4419600"/>
              </a:tblGrid>
              <a:tr h="5793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cs typeface="Arial" charset="0"/>
                        </a:rPr>
                        <a:t>Factor VIII</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0000"/>
                          </a:solidFill>
                          <a:effectLst/>
                          <a:latin typeface="Times New Roman" pitchFamily="18" charset="0"/>
                          <a:cs typeface="Arial" charset="0"/>
                        </a:rPr>
                        <a:t>Factor IX</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97155">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Times New Roman" pitchFamily="18" charset="0"/>
                          <a:cs typeface="Arial" charset="0"/>
                        </a:rPr>
                        <a:t>Half-life – approx. 8–12 hours.</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Times New Roman" pitchFamily="18" charset="0"/>
                          <a:cs typeface="Arial" charset="0"/>
                        </a:rPr>
                        <a:t>About 18-24 hours.</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184201">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Times New Roman" pitchFamily="18" charset="0"/>
                          <a:cs typeface="Arial" charset="0"/>
                        </a:rPr>
                        <a:t>Each FVIII unit/ per kg </a:t>
                      </a:r>
                      <a:r>
                        <a:rPr kumimoji="0" lang="en-US" sz="2000" b="0" i="0" u="none" strike="noStrike" cap="none" normalizeH="0" baseline="0" dirty="0" err="1" smtClean="0">
                          <a:ln>
                            <a:noFill/>
                          </a:ln>
                          <a:solidFill>
                            <a:schemeClr val="tx1"/>
                          </a:solidFill>
                          <a:effectLst/>
                          <a:latin typeface="Times New Roman" pitchFamily="18" charset="0"/>
                          <a:cs typeface="Arial" charset="0"/>
                        </a:rPr>
                        <a:t>i.v</a:t>
                      </a:r>
                      <a:r>
                        <a:rPr kumimoji="0" lang="en-US" sz="2000" b="0" i="0" u="none" strike="noStrike" cap="none" normalizeH="0" baseline="0" dirty="0" smtClean="0">
                          <a:ln>
                            <a:noFill/>
                          </a:ln>
                          <a:solidFill>
                            <a:schemeClr val="tx1"/>
                          </a:solidFill>
                          <a:effectLst/>
                          <a:latin typeface="Times New Roman" pitchFamily="18" charset="0"/>
                          <a:cs typeface="Arial" charset="0"/>
                        </a:rPr>
                        <a:t>. will raise  plasma FVIII level approximately 2%.</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Times New Roman" pitchFamily="18" charset="0"/>
                          <a:cs typeface="Arial" charset="0"/>
                        </a:rPr>
                        <a:t>Each FIX unit per kg  </a:t>
                      </a:r>
                      <a:r>
                        <a:rPr kumimoji="0" lang="en-US" sz="2000" b="0" i="0" u="none" strike="noStrike" cap="none" normalizeH="0" baseline="0" dirty="0" err="1" smtClean="0">
                          <a:ln>
                            <a:noFill/>
                          </a:ln>
                          <a:solidFill>
                            <a:schemeClr val="tx1"/>
                          </a:solidFill>
                          <a:effectLst/>
                          <a:latin typeface="Times New Roman" pitchFamily="18" charset="0"/>
                          <a:cs typeface="Arial" charset="0"/>
                        </a:rPr>
                        <a:t>i.v</a:t>
                      </a:r>
                      <a:r>
                        <a:rPr kumimoji="0" lang="en-US" sz="2000" b="0" i="0" u="none" strike="noStrike" cap="none" normalizeH="0" baseline="0" dirty="0" smtClean="0">
                          <a:ln>
                            <a:noFill/>
                          </a:ln>
                          <a:solidFill>
                            <a:schemeClr val="tx1"/>
                          </a:solidFill>
                          <a:effectLst/>
                          <a:latin typeface="Times New Roman" pitchFamily="18" charset="0"/>
                          <a:cs typeface="Arial" charset="0"/>
                        </a:rPr>
                        <a:t>. will raise  plasma FIX level approx. 0.7 to 1.0%.</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25352">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Times New Roman" pitchFamily="18" charset="0"/>
                          <a:cs typeface="Arial" charset="0"/>
                        </a:rPr>
                        <a:t>Dose of factor VIII= desired % rise x body wt (kg) x </a:t>
                      </a:r>
                      <a:r>
                        <a:rPr kumimoji="0" lang="en-US" sz="2000" b="0" i="0" u="none" strike="noStrike" cap="none" normalizeH="0" baseline="0" dirty="0" smtClean="0">
                          <a:ln>
                            <a:noFill/>
                          </a:ln>
                          <a:solidFill>
                            <a:schemeClr val="tx2">
                              <a:lumMod val="75000"/>
                            </a:schemeClr>
                          </a:solidFill>
                          <a:effectLst/>
                          <a:latin typeface="Times New Roman" pitchFamily="18" charset="0"/>
                          <a:cs typeface="Arial" charset="0"/>
                        </a:rPr>
                        <a:t>0.5</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Times New Roman" pitchFamily="18" charset="0"/>
                          <a:cs typeface="Arial" charset="0"/>
                        </a:rPr>
                        <a:t>Dose of factor IX= desired % rise x body wt (kg) x </a:t>
                      </a:r>
                      <a:r>
                        <a:rPr kumimoji="0" lang="en-US" sz="2000" b="0" i="0" u="none" strike="noStrike" cap="none" normalizeH="0" baseline="0" dirty="0" smtClean="0">
                          <a:ln>
                            <a:noFill/>
                          </a:ln>
                          <a:solidFill>
                            <a:schemeClr val="tx2">
                              <a:lumMod val="75000"/>
                            </a:schemeClr>
                          </a:solidFill>
                          <a:effectLst/>
                          <a:latin typeface="Times New Roman" pitchFamily="18" charset="0"/>
                          <a:cs typeface="Arial" charset="0"/>
                        </a:rPr>
                        <a:t>1.4</a:t>
                      </a:r>
                    </a:p>
                  </a:txBody>
                  <a:tcPr marT="45729" marB="4572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32788" name="Rectangle 4"/>
          <p:cNvSpPr>
            <a:spLocks noChangeArrowheads="1"/>
          </p:cNvSpPr>
          <p:nvPr/>
        </p:nvSpPr>
        <p:spPr bwMode="auto">
          <a:xfrm>
            <a:off x="2733675" y="685800"/>
            <a:ext cx="3590925" cy="523875"/>
          </a:xfrm>
          <a:prstGeom prst="rect">
            <a:avLst/>
          </a:prstGeom>
          <a:noFill/>
          <a:ln w="9525">
            <a:noFill/>
            <a:miter lim="800000"/>
            <a:headEnd/>
            <a:tailEnd/>
          </a:ln>
        </p:spPr>
        <p:txBody>
          <a:bodyPr>
            <a:spAutoFit/>
          </a:bodyPr>
          <a:lstStyle/>
          <a:p>
            <a:pPr algn="ctr">
              <a:spcBef>
                <a:spcPct val="20000"/>
              </a:spcBef>
            </a:pPr>
            <a:r>
              <a:rPr lang="en-US" sz="2800" b="1" i="1" dirty="0"/>
              <a:t>Factor concentrates</a:t>
            </a:r>
          </a:p>
        </p:txBody>
      </p:sp>
      <p:pic>
        <p:nvPicPr>
          <p:cNvPr id="5" name="Picture 4" descr="advate Antihemophilic Factor Recom "/>
          <p:cNvPicPr>
            <a:picLocks noChangeAspect="1" noChangeArrowheads="1"/>
          </p:cNvPicPr>
          <p:nvPr/>
        </p:nvPicPr>
        <p:blipFill>
          <a:blip r:embed="rId2"/>
          <a:srcRect/>
          <a:stretch>
            <a:fillRect/>
          </a:stretch>
        </p:blipFill>
        <p:spPr bwMode="auto">
          <a:xfrm>
            <a:off x="2845906" y="4953000"/>
            <a:ext cx="3021494" cy="1828799"/>
          </a:xfrm>
          <a:prstGeom prst="rect">
            <a:avLst/>
          </a:prstGeom>
          <a:noFill/>
        </p:spPr>
      </p:pic>
      <p:pic>
        <p:nvPicPr>
          <p:cNvPr id="142338" name="Picture 2" descr="http://www.baxter.in/images/patients_and_caregivers/products/immunate.jpg">
            <a:hlinkClick r:id="rId3"/>
          </p:cNvPr>
          <p:cNvPicPr>
            <a:picLocks noChangeAspect="1" noChangeArrowheads="1"/>
          </p:cNvPicPr>
          <p:nvPr/>
        </p:nvPicPr>
        <p:blipFill>
          <a:blip r:embed="rId4"/>
          <a:srcRect/>
          <a:stretch>
            <a:fillRect/>
          </a:stretch>
        </p:blipFill>
        <p:spPr bwMode="auto">
          <a:xfrm>
            <a:off x="7673546" y="0"/>
            <a:ext cx="1470454" cy="25908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779" name="Group 603"/>
          <p:cNvGraphicFramePr>
            <a:graphicFrameLocks noGrp="1"/>
          </p:cNvGraphicFramePr>
          <p:nvPr>
            <p:ph sz="half" idx="2"/>
          </p:nvPr>
        </p:nvGraphicFramePr>
        <p:xfrm>
          <a:off x="1981200" y="0"/>
          <a:ext cx="7086600" cy="6778730"/>
        </p:xfrm>
        <a:graphic>
          <a:graphicData uri="http://schemas.openxmlformats.org/drawingml/2006/table">
            <a:tbl>
              <a:tblPr>
                <a:tableStyleId>{35758FB7-9AC5-4552-8A53-C91805E547FA}</a:tableStyleId>
              </a:tblPr>
              <a:tblGrid>
                <a:gridCol w="2204720"/>
                <a:gridCol w="1574800"/>
                <a:gridCol w="1496060"/>
                <a:gridCol w="1811020"/>
              </a:tblGrid>
              <a:tr h="365744">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Type of Hemorrhage</a:t>
                      </a:r>
                      <a:endParaRPr kumimoji="0" lang="en-US" sz="1400" b="1" i="0" u="none" strike="noStrike" cap="none" normalizeH="0" baseline="0" dirty="0" smtClean="0">
                        <a:ln>
                          <a:noFill/>
                        </a:ln>
                        <a:solidFill>
                          <a:schemeClr val="tx2">
                            <a:lumMod val="50000"/>
                          </a:schemeClr>
                        </a:solidFill>
                        <a:effectLst/>
                        <a:latin typeface="Times New Roman" pitchFamily="18" charset="0"/>
                        <a:cs typeface="Arial" charset="0"/>
                      </a:endParaRPr>
                    </a:p>
                  </a:txBody>
                  <a:tcPr marT="45715" marB="45715"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Desired factor level</a:t>
                      </a:r>
                      <a:endParaRPr kumimoji="0" lang="en-US" sz="1800" b="0" i="0" u="none" strike="noStrike" cap="none" normalizeH="0" baseline="0" dirty="0" smtClean="0">
                        <a:ln>
                          <a:noFill/>
                        </a:ln>
                        <a:solidFill>
                          <a:schemeClr val="tx2">
                            <a:lumMod val="50000"/>
                          </a:schemeClr>
                        </a:solidFill>
                        <a:effectLst/>
                        <a:latin typeface="Times New Roman" pitchFamily="18" charset="0"/>
                        <a:cs typeface="Arial" charset="0"/>
                      </a:endParaRPr>
                    </a:p>
                  </a:txBody>
                  <a:tcPr marT="45715" marB="45715" horzOverflow="overflow"/>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Duration (days) (longer if indicated)</a:t>
                      </a:r>
                      <a:endParaRPr kumimoji="0" lang="en-US" sz="1400" b="0" i="0" u="none" strike="noStrike" cap="none" normalizeH="0" baseline="0" dirty="0" smtClean="0">
                        <a:ln>
                          <a:noFill/>
                        </a:ln>
                        <a:solidFill>
                          <a:schemeClr val="tx2">
                            <a:lumMod val="50000"/>
                          </a:schemeClr>
                        </a:solidFill>
                        <a:effectLst/>
                        <a:latin typeface="Times New Roman" pitchFamily="18" charset="0"/>
                        <a:cs typeface="Arial" charset="0"/>
                      </a:endParaRPr>
                    </a:p>
                  </a:txBody>
                  <a:tcPr marT="45715" marB="45715" horzOverflow="overflow"/>
                </a:tc>
              </a:tr>
              <a:tr h="30478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Hemophilia A</a:t>
                      </a:r>
                      <a:endParaRPr kumimoji="0" lang="en-US" sz="1400" b="1" i="0" u="none" strike="noStrike" cap="none" normalizeH="0" baseline="0" dirty="0" smtClean="0">
                        <a:ln>
                          <a:noFill/>
                        </a:ln>
                        <a:solidFill>
                          <a:schemeClr val="tx2">
                            <a:lumMod val="75000"/>
                          </a:schemeClr>
                        </a:solidFill>
                        <a:effectLst/>
                        <a:latin typeface="Times New Roman" pitchFamily="18" charset="0"/>
                        <a:cs typeface="Arial" charset="0"/>
                      </a:endParaRPr>
                    </a:p>
                  </a:txBody>
                  <a:tcPr marT="45715" marB="4571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Hemophilia B</a:t>
                      </a:r>
                      <a:endParaRPr kumimoji="0" lang="en-US" sz="1400" b="1" i="0" u="none" strike="noStrike" cap="none" normalizeH="0" baseline="0" dirty="0" smtClean="0">
                        <a:ln>
                          <a:noFill/>
                        </a:ln>
                        <a:solidFill>
                          <a:schemeClr val="tx2">
                            <a:lumMod val="75000"/>
                          </a:schemeClr>
                        </a:solidFill>
                        <a:effectLst/>
                        <a:latin typeface="Times New Roman" pitchFamily="18" charset="0"/>
                        <a:cs typeface="Arial" charset="0"/>
                      </a:endParaRPr>
                    </a:p>
                  </a:txBody>
                  <a:tcPr marT="45715" marB="45715" horzOverflow="overflow"/>
                </a:tc>
                <a:tc vMerge="1">
                  <a:txBody>
                    <a:bodyPr/>
                    <a:lstStyle/>
                    <a:p>
                      <a:endParaRPr lang="en-US"/>
                    </a:p>
                  </a:txBody>
                  <a:tcPr/>
                </a:tc>
              </a:tr>
              <a:tr h="304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Joint</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10%–20%</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10%–20%</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1–2</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r>
              <a:tr h="304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Muscle (except </a:t>
                      </a:r>
                      <a:r>
                        <a:rPr kumimoji="0" lang="en-US" sz="1400" u="none" strike="noStrike" cap="none" normalizeH="0" baseline="0" dirty="0" err="1" smtClean="0">
                          <a:ln>
                            <a:noFill/>
                          </a:ln>
                          <a:effectLst/>
                        </a:rPr>
                        <a:t>iliopsoas</a:t>
                      </a:r>
                      <a:r>
                        <a:rPr kumimoji="0" lang="en-US" sz="1400" u="none" strike="noStrike" cap="none" normalizeH="0" baseline="0" dirty="0" smtClean="0">
                          <a:ln>
                            <a:noFill/>
                          </a:ln>
                          <a:effectLst/>
                        </a:rPr>
                        <a:t>)</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10%–20%</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10%–20%</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2–3</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r>
              <a:tr h="816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Iliopsoas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 initial</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u="none" strike="noStrike" cap="none" normalizeH="0" baseline="0" smtClean="0">
                          <a:ln>
                            <a:noFill/>
                          </a:ln>
                          <a:effectLst/>
                        </a:rPr>
                        <a:t>maintenance</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20%–40%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10%–20%</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15%–30%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10%–20%</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1-2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3-5</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r>
              <a:tr h="1109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CNS/head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u="none" strike="noStrike" cap="none" normalizeH="0" baseline="0" dirty="0" smtClean="0">
                          <a:ln>
                            <a:noFill/>
                          </a:ln>
                          <a:effectLst/>
                        </a:rPr>
                        <a:t>initial</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u="none" strike="noStrike" cap="none" normalizeH="0" baseline="0" dirty="0" smtClean="0">
                          <a:ln>
                            <a:noFill/>
                          </a:ln>
                          <a:effectLst/>
                        </a:rPr>
                        <a:t>maintenance</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50%–80%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30%–50%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 20%–40%</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50%–80%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30%–50%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 20%–40%</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1-3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4-7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8-14</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r>
              <a:tr h="816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Throat and neck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 initial</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400" u="none" strike="noStrike" cap="none" normalizeH="0" baseline="0" dirty="0" smtClean="0">
                          <a:ln>
                            <a:noFill/>
                          </a:ln>
                          <a:effectLst/>
                        </a:rPr>
                        <a:t>maintenance</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30%–50%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10%–20%</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30%–50%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10%–20%</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1-3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4-7</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r>
              <a:tr h="816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Gastrointestinal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 initial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 maintenance</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30%–50%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10%–20%</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30%–50%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10%–20%</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1–3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4–7</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r>
              <a:tr h="304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Renal</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20%–40%</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15%–30%</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3–5</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r>
              <a:tr h="304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Deep laceration</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20%–40%</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15%–30%</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5-7</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a:txBody>
                  <a:tcPr marT="45715" marB="45715" horzOverflow="overflow"/>
                </a:tc>
              </a:tr>
              <a:tr h="13288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Surgery (major)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 Pre-op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 Post-op</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60%–80%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30%–40%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20%–30%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10%–20%</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u="none" strike="noStrike" cap="none" normalizeH="0" baseline="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50%–70%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30%–40%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20%–30%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smtClean="0">
                          <a:ln>
                            <a:noFill/>
                          </a:ln>
                          <a:effectLst/>
                        </a:rPr>
                        <a:t>10%–20%</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T="45715" marB="45715"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u="none" strike="noStrike" cap="none" normalizeH="0" baseline="0" dirty="0" smtClean="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1–3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4–6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smtClean="0">
                          <a:ln>
                            <a:noFill/>
                          </a:ln>
                          <a:effectLst/>
                        </a:rPr>
                        <a:t>7–14</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a:txBody>
                  <a:tcPr marT="45715" marB="45715" horzOverflow="overflow"/>
                </a:tc>
              </a:tr>
            </a:tbl>
          </a:graphicData>
        </a:graphic>
      </p:graphicFrame>
      <p:sp>
        <p:nvSpPr>
          <p:cNvPr id="33853" name="Text Box 604"/>
          <p:cNvSpPr txBox="1">
            <a:spLocks noChangeArrowheads="1"/>
          </p:cNvSpPr>
          <p:nvPr/>
        </p:nvSpPr>
        <p:spPr bwMode="auto">
          <a:xfrm>
            <a:off x="0" y="2819400"/>
            <a:ext cx="2133600" cy="1190625"/>
          </a:xfrm>
          <a:prstGeom prst="rect">
            <a:avLst/>
          </a:prstGeom>
          <a:noFill/>
          <a:ln w="9525">
            <a:noFill/>
            <a:miter lim="800000"/>
            <a:headEnd/>
            <a:tailEnd/>
          </a:ln>
        </p:spPr>
        <p:txBody>
          <a:bodyPr>
            <a:spAutoFit/>
          </a:bodyPr>
          <a:lstStyle/>
          <a:p>
            <a:pPr algn="ctr">
              <a:spcBef>
                <a:spcPct val="50000"/>
              </a:spcBef>
            </a:pPr>
            <a:r>
              <a:rPr lang="en-US" dirty="0">
                <a:solidFill>
                  <a:srgbClr val="FF0000"/>
                </a:solidFill>
              </a:rPr>
              <a:t>WHF Recommendations for target factor levels</a:t>
            </a:r>
          </a:p>
        </p:txBody>
      </p:sp>
      <p:sp>
        <p:nvSpPr>
          <p:cNvPr id="4" name="Rounded Rectangle 3"/>
          <p:cNvSpPr/>
          <p:nvPr/>
        </p:nvSpPr>
        <p:spPr>
          <a:xfrm flipH="1">
            <a:off x="1752600" y="2133600"/>
            <a:ext cx="7086600" cy="533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762000"/>
          </a:xfrm>
        </p:spPr>
        <p:txBody>
          <a:bodyPr/>
          <a:lstStyle/>
          <a:p>
            <a:pPr eaLnBrk="1" hangingPunct="1">
              <a:defRPr/>
            </a:pPr>
            <a:r>
              <a:rPr lang="en-US" sz="3600" b="1" dirty="0" smtClean="0">
                <a:solidFill>
                  <a:srgbClr val="C00000"/>
                </a:solidFill>
              </a:rPr>
              <a:t>Hemophilia: Management</a:t>
            </a:r>
          </a:p>
        </p:txBody>
      </p:sp>
      <p:sp>
        <p:nvSpPr>
          <p:cNvPr id="35843" name="Rectangle 3"/>
          <p:cNvSpPr>
            <a:spLocks noGrp="1" noChangeArrowheads="1"/>
          </p:cNvSpPr>
          <p:nvPr>
            <p:ph idx="1"/>
          </p:nvPr>
        </p:nvSpPr>
        <p:spPr>
          <a:xfrm>
            <a:off x="-152400" y="1143000"/>
            <a:ext cx="7467600" cy="5715000"/>
          </a:xfrm>
        </p:spPr>
        <p:txBody>
          <a:bodyPr>
            <a:noAutofit/>
          </a:bodyPr>
          <a:lstStyle/>
          <a:p>
            <a:pPr>
              <a:buNone/>
              <a:defRPr/>
            </a:pPr>
            <a:r>
              <a:rPr lang="en-US" sz="2400" b="1" i="1" dirty="0" smtClean="0"/>
              <a:t>	Cryoprecipitate</a:t>
            </a:r>
          </a:p>
          <a:p>
            <a:pPr marL="0" indent="0">
              <a:buNone/>
              <a:defRPr/>
            </a:pPr>
            <a:r>
              <a:rPr lang="en-US" sz="2000" dirty="0" smtClean="0"/>
              <a:t>     - Prepared by slow thawing of FFP at 4°C for 10–24 hours.</a:t>
            </a:r>
          </a:p>
          <a:p>
            <a:pPr>
              <a:buNone/>
              <a:defRPr/>
            </a:pPr>
            <a:r>
              <a:rPr lang="en-US" sz="2000" dirty="0" smtClean="0"/>
              <a:t>     - Contains – FVIII, </a:t>
            </a:r>
            <a:r>
              <a:rPr lang="en-US" sz="2000" dirty="0" err="1" smtClean="0"/>
              <a:t>vWF</a:t>
            </a:r>
            <a:r>
              <a:rPr lang="en-US" sz="2000" dirty="0" smtClean="0"/>
              <a:t>, fibrinogen, &amp; FXIII   (</a:t>
            </a:r>
            <a:r>
              <a:rPr lang="en-US" sz="2000" dirty="0" smtClean="0">
                <a:solidFill>
                  <a:srgbClr val="FF0000"/>
                </a:solidFill>
              </a:rPr>
              <a:t>not FIX or XI</a:t>
            </a:r>
            <a:r>
              <a:rPr lang="en-US" sz="2000" dirty="0" smtClean="0"/>
              <a:t>). </a:t>
            </a:r>
          </a:p>
          <a:p>
            <a:pPr marL="0" indent="0">
              <a:buNone/>
              <a:defRPr/>
            </a:pPr>
            <a:r>
              <a:rPr lang="en-US" sz="2000" dirty="0" smtClean="0"/>
              <a:t>     - supernatant -  </a:t>
            </a:r>
            <a:r>
              <a:rPr lang="en-US" sz="2000" dirty="0" err="1" smtClean="0"/>
              <a:t>cryo</a:t>
            </a:r>
            <a:r>
              <a:rPr lang="en-US" sz="2000" dirty="0" smtClean="0"/>
              <a:t>-poor plasma and contains other coagulation 	factors VII, IX, X, and XI.</a:t>
            </a:r>
          </a:p>
          <a:p>
            <a:pPr marL="0" indent="0">
              <a:buNone/>
              <a:defRPr/>
            </a:pPr>
            <a:r>
              <a:rPr lang="en-US" sz="2000" dirty="0" smtClean="0"/>
              <a:t>     - FVIII /bag of </a:t>
            </a:r>
            <a:r>
              <a:rPr lang="en-US" sz="2000" dirty="0" err="1" smtClean="0"/>
              <a:t>cryoppt</a:t>
            </a:r>
            <a:r>
              <a:rPr lang="en-US" sz="2000" dirty="0" smtClean="0"/>
              <a:t> is 60-100 units (avg-80 units) in a 30-40 ml 	vol.</a:t>
            </a:r>
          </a:p>
          <a:p>
            <a:pPr marL="0" indent="0">
              <a:buNone/>
              <a:defRPr/>
            </a:pPr>
            <a:r>
              <a:rPr lang="en-US" sz="2000" dirty="0" smtClean="0"/>
              <a:t>      -does not contain factor IX, so </a:t>
            </a:r>
            <a:r>
              <a:rPr lang="en-US" sz="2000" dirty="0" smtClean="0">
                <a:solidFill>
                  <a:srgbClr val="FF0000"/>
                </a:solidFill>
              </a:rPr>
              <a:t>no use in </a:t>
            </a:r>
            <a:r>
              <a:rPr lang="en-US" sz="2000" dirty="0" err="1" smtClean="0">
                <a:solidFill>
                  <a:srgbClr val="FF0000"/>
                </a:solidFill>
              </a:rPr>
              <a:t>Haemophilia</a:t>
            </a:r>
            <a:r>
              <a:rPr lang="en-US" sz="2000" dirty="0" smtClean="0">
                <a:solidFill>
                  <a:srgbClr val="FF0000"/>
                </a:solidFill>
              </a:rPr>
              <a:t> B</a:t>
            </a:r>
          </a:p>
          <a:p>
            <a:pPr eaLnBrk="1" hangingPunct="1">
              <a:buNone/>
              <a:defRPr/>
            </a:pPr>
            <a:endParaRPr lang="en-US" sz="1800" dirty="0" smtClean="0"/>
          </a:p>
          <a:p>
            <a:pPr>
              <a:buNone/>
              <a:defRPr/>
            </a:pPr>
            <a:r>
              <a:rPr lang="en-US" sz="2000" b="1" dirty="0" smtClean="0"/>
              <a:t>       Concerns :</a:t>
            </a:r>
          </a:p>
          <a:p>
            <a:pPr marL="457200" lvl="1" indent="0">
              <a:buNone/>
              <a:defRPr/>
            </a:pPr>
            <a:r>
              <a:rPr lang="en-US" sz="2000" dirty="0"/>
              <a:t> </a:t>
            </a:r>
            <a:r>
              <a:rPr lang="en-US" sz="2000" dirty="0" smtClean="0"/>
              <a:t>    -  factor content of individual packs variable.</a:t>
            </a:r>
          </a:p>
          <a:p>
            <a:pPr marL="457200" lvl="1" indent="0">
              <a:buNone/>
              <a:defRPr/>
            </a:pPr>
            <a:r>
              <a:rPr lang="en-US" sz="2000" dirty="0"/>
              <a:t> </a:t>
            </a:r>
            <a:r>
              <a:rPr lang="en-US" sz="2000" dirty="0" smtClean="0"/>
              <a:t>    -  not subjected to viral inactivation procedures</a:t>
            </a:r>
          </a:p>
          <a:p>
            <a:pPr eaLnBrk="1" hangingPunct="1">
              <a:defRPr/>
            </a:pPr>
            <a:endParaRPr lang="en-US" sz="2000" dirty="0" smtClean="0"/>
          </a:p>
        </p:txBody>
      </p:sp>
      <p:pic>
        <p:nvPicPr>
          <p:cNvPr id="4" name="Picture 4" descr="finalplt.jpg (8541 bytes)"/>
          <p:cNvPicPr>
            <a:picLocks noChangeAspect="1" noChangeArrowheads="1"/>
          </p:cNvPicPr>
          <p:nvPr/>
        </p:nvPicPr>
        <p:blipFill>
          <a:blip r:embed="rId2"/>
          <a:srcRect/>
          <a:stretch>
            <a:fillRect/>
          </a:stretch>
        </p:blipFill>
        <p:spPr bwMode="auto">
          <a:xfrm>
            <a:off x="7218630" y="533400"/>
            <a:ext cx="1925370" cy="1676400"/>
          </a:xfrm>
          <a:prstGeom prst="rect">
            <a:avLst/>
          </a:prstGeom>
          <a:noFill/>
        </p:spPr>
      </p:pic>
      <p:pic>
        <p:nvPicPr>
          <p:cNvPr id="5" name="Picture 5" descr="ffpspun.jpg (4658 bytes)"/>
          <p:cNvPicPr>
            <a:picLocks noChangeAspect="1" noChangeArrowheads="1"/>
          </p:cNvPicPr>
          <p:nvPr/>
        </p:nvPicPr>
        <p:blipFill>
          <a:blip r:embed="rId3"/>
          <a:srcRect/>
          <a:stretch>
            <a:fillRect/>
          </a:stretch>
        </p:blipFill>
        <p:spPr bwMode="auto">
          <a:xfrm>
            <a:off x="7150894" y="2514600"/>
            <a:ext cx="1993106" cy="2057400"/>
          </a:xfrm>
          <a:prstGeom prst="rect">
            <a:avLst/>
          </a:prstGeom>
          <a:noFill/>
        </p:spPr>
      </p:pic>
      <p:pic>
        <p:nvPicPr>
          <p:cNvPr id="6" name="Picture 6" descr="finalcry.jpg (4985 bytes)"/>
          <p:cNvPicPr>
            <a:picLocks noChangeAspect="1" noChangeArrowheads="1"/>
          </p:cNvPicPr>
          <p:nvPr/>
        </p:nvPicPr>
        <p:blipFill>
          <a:blip r:embed="rId4"/>
          <a:srcRect/>
          <a:stretch>
            <a:fillRect/>
          </a:stretch>
        </p:blipFill>
        <p:spPr bwMode="auto">
          <a:xfrm>
            <a:off x="7162800" y="4648200"/>
            <a:ext cx="1981200" cy="164197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1219200"/>
          </a:xfrm>
        </p:spPr>
        <p:txBody>
          <a:bodyPr/>
          <a:lstStyle/>
          <a:p>
            <a:pPr eaLnBrk="1" hangingPunct="1">
              <a:defRPr/>
            </a:pPr>
            <a:r>
              <a:rPr lang="en-US" sz="3600" b="1" dirty="0" smtClean="0">
                <a:solidFill>
                  <a:srgbClr val="C00000"/>
                </a:solidFill>
              </a:rPr>
              <a:t>Hemophilia: Management</a:t>
            </a:r>
          </a:p>
        </p:txBody>
      </p:sp>
      <p:sp>
        <p:nvSpPr>
          <p:cNvPr id="36867" name="Rectangle 3"/>
          <p:cNvSpPr>
            <a:spLocks noGrp="1" noChangeArrowheads="1"/>
          </p:cNvSpPr>
          <p:nvPr>
            <p:ph idx="1"/>
          </p:nvPr>
        </p:nvSpPr>
        <p:spPr>
          <a:xfrm>
            <a:off x="0" y="1295400"/>
            <a:ext cx="9144000" cy="5334000"/>
          </a:xfrm>
        </p:spPr>
        <p:txBody>
          <a:bodyPr>
            <a:normAutofit/>
          </a:bodyPr>
          <a:lstStyle/>
          <a:p>
            <a:pPr eaLnBrk="1" hangingPunct="1">
              <a:buFontTx/>
              <a:buNone/>
              <a:defRPr/>
            </a:pPr>
            <a:r>
              <a:rPr lang="en-US" sz="2800" b="1" i="1" dirty="0" smtClean="0"/>
              <a:t>    Fresh Frozen Plasma</a:t>
            </a:r>
          </a:p>
          <a:p>
            <a:pPr eaLnBrk="1" hangingPunct="1">
              <a:defRPr/>
            </a:pPr>
            <a:r>
              <a:rPr lang="en-US" sz="2400" dirty="0" smtClean="0"/>
              <a:t>FFP can be used to treat both hemophilia A &amp;B</a:t>
            </a:r>
          </a:p>
          <a:p>
            <a:pPr>
              <a:defRPr/>
            </a:pPr>
            <a:r>
              <a:rPr lang="en-IN" sz="2400" dirty="0" smtClean="0"/>
              <a:t>1 U FFP contains about 160-250ml plasma with activity of ~80%.</a:t>
            </a:r>
          </a:p>
          <a:p>
            <a:pPr>
              <a:defRPr/>
            </a:pPr>
            <a:r>
              <a:rPr lang="en-IN" sz="2400" dirty="0" smtClean="0"/>
              <a:t>Rate and total dose limited by the risk of acute or chronic circulatory overload.</a:t>
            </a:r>
          </a:p>
          <a:p>
            <a:pPr>
              <a:defRPr/>
            </a:pPr>
            <a:r>
              <a:rPr lang="en-IN" sz="2400" dirty="0" smtClean="0"/>
              <a:t>How to use</a:t>
            </a:r>
          </a:p>
          <a:p>
            <a:pPr lvl="1">
              <a:defRPr/>
            </a:pPr>
            <a:r>
              <a:rPr lang="en-IN" sz="2000" dirty="0" smtClean="0"/>
              <a:t>Thaw.</a:t>
            </a:r>
          </a:p>
          <a:p>
            <a:pPr lvl="1">
              <a:defRPr/>
            </a:pPr>
            <a:r>
              <a:rPr lang="en-IN" sz="2000" dirty="0" smtClean="0"/>
              <a:t>Transfuse over how many minutes.</a:t>
            </a:r>
          </a:p>
          <a:p>
            <a:pPr lvl="1">
              <a:defRPr/>
            </a:pPr>
            <a:r>
              <a:rPr lang="en-IN" sz="2000" dirty="0" smtClean="0"/>
              <a:t>Reusing after thawing</a:t>
            </a:r>
          </a:p>
          <a:p>
            <a:pPr>
              <a:defRPr/>
            </a:pPr>
            <a:r>
              <a:rPr lang="en-US" sz="2400" dirty="0" smtClean="0"/>
              <a:t>Disadvantages:  </a:t>
            </a:r>
          </a:p>
          <a:p>
            <a:pPr lvl="1">
              <a:defRPr/>
            </a:pPr>
            <a:r>
              <a:rPr lang="en-US" sz="2000" dirty="0" smtClean="0"/>
              <a:t>No viral inactivation</a:t>
            </a:r>
          </a:p>
          <a:p>
            <a:pPr lvl="1">
              <a:defRPr/>
            </a:pPr>
            <a:r>
              <a:rPr lang="en-US" sz="2000" dirty="0" smtClean="0"/>
              <a:t>F level &gt;20-25% difficult to achieve</a:t>
            </a:r>
          </a:p>
        </p:txBody>
      </p:sp>
      <p:pic>
        <p:nvPicPr>
          <p:cNvPr id="138242" name="Picture 2" descr="http://brianplatz.com/images/blood_products/FFP.JPG">
            <a:hlinkClick r:id="rId2"/>
          </p:cNvPr>
          <p:cNvPicPr>
            <a:picLocks noChangeAspect="1" noChangeArrowheads="1"/>
          </p:cNvPicPr>
          <p:nvPr/>
        </p:nvPicPr>
        <p:blipFill>
          <a:blip r:embed="rId3"/>
          <a:srcRect l="10695" t="6952" r="12299" b="4813"/>
          <a:stretch>
            <a:fillRect/>
          </a:stretch>
        </p:blipFill>
        <p:spPr bwMode="auto">
          <a:xfrm>
            <a:off x="6621087" y="3200400"/>
            <a:ext cx="2294313" cy="35052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914400"/>
          </a:xfrm>
        </p:spPr>
        <p:txBody>
          <a:bodyPr/>
          <a:lstStyle/>
          <a:p>
            <a:pPr eaLnBrk="1" hangingPunct="1">
              <a:defRPr/>
            </a:pPr>
            <a:r>
              <a:rPr lang="en-US" sz="3600" b="1" dirty="0" smtClean="0">
                <a:solidFill>
                  <a:srgbClr val="C00000"/>
                </a:solidFill>
              </a:rPr>
              <a:t>Hemophilia: Management</a:t>
            </a:r>
          </a:p>
        </p:txBody>
      </p:sp>
      <p:sp>
        <p:nvSpPr>
          <p:cNvPr id="37891" name="Rectangle 3"/>
          <p:cNvSpPr>
            <a:spLocks noGrp="1" noChangeArrowheads="1"/>
          </p:cNvSpPr>
          <p:nvPr>
            <p:ph idx="1"/>
          </p:nvPr>
        </p:nvSpPr>
        <p:spPr>
          <a:xfrm>
            <a:off x="0" y="990600"/>
            <a:ext cx="6553200" cy="5715000"/>
          </a:xfrm>
        </p:spPr>
        <p:txBody>
          <a:bodyPr>
            <a:normAutofit/>
          </a:bodyPr>
          <a:lstStyle/>
          <a:p>
            <a:pPr eaLnBrk="1" hangingPunct="1">
              <a:buFontTx/>
              <a:buNone/>
              <a:defRPr/>
            </a:pPr>
            <a:r>
              <a:rPr lang="en-US" sz="2400" b="1" i="1" dirty="0" smtClean="0">
                <a:solidFill>
                  <a:srgbClr val="FFFF00"/>
                </a:solidFill>
              </a:rPr>
              <a:t>    </a:t>
            </a:r>
            <a:r>
              <a:rPr lang="en-US" sz="2400" b="1" i="1" dirty="0" err="1" smtClean="0"/>
              <a:t>Desmopressin</a:t>
            </a:r>
            <a:endParaRPr lang="en-US" sz="2400" b="1" i="1" dirty="0" smtClean="0"/>
          </a:p>
          <a:p>
            <a:pPr eaLnBrk="1" hangingPunct="1">
              <a:buFontTx/>
              <a:buNone/>
              <a:defRPr/>
            </a:pPr>
            <a:endParaRPr lang="en-US" sz="2400" b="1" i="1" dirty="0" smtClean="0">
              <a:solidFill>
                <a:srgbClr val="FFFF00"/>
              </a:solidFill>
            </a:endParaRPr>
          </a:p>
          <a:p>
            <a:pPr eaLnBrk="1" hangingPunct="1">
              <a:defRPr/>
            </a:pPr>
            <a:r>
              <a:rPr lang="en-US" sz="2400" dirty="0" smtClean="0"/>
              <a:t>Only effective in </a:t>
            </a:r>
            <a:r>
              <a:rPr lang="en-US" sz="2400" dirty="0" smtClean="0">
                <a:solidFill>
                  <a:srgbClr val="FF0000"/>
                </a:solidFill>
              </a:rPr>
              <a:t>mild hemophilia A </a:t>
            </a:r>
            <a:r>
              <a:rPr lang="en-US" sz="2400" dirty="0" smtClean="0"/>
              <a:t>- single </a:t>
            </a:r>
            <a:r>
              <a:rPr lang="en-US" sz="2400" dirty="0" err="1" smtClean="0"/>
              <a:t>i.v</a:t>
            </a:r>
            <a:r>
              <a:rPr lang="en-US" sz="2400" dirty="0" smtClean="0"/>
              <a:t>. infusion of 0.3 </a:t>
            </a:r>
            <a:r>
              <a:rPr lang="en-US" sz="2400" dirty="0" smtClean="0">
                <a:latin typeface="Symbol" pitchFamily="18" charset="2"/>
              </a:rPr>
              <a:t>m</a:t>
            </a:r>
            <a:r>
              <a:rPr lang="en-US" sz="2400" dirty="0" smtClean="0"/>
              <a:t>g/kg expected to boost  FVIII  level 3-6 fold</a:t>
            </a:r>
          </a:p>
          <a:p>
            <a:pPr eaLnBrk="1" hangingPunct="1">
              <a:defRPr/>
            </a:pPr>
            <a:endParaRPr lang="en-US" sz="2400" dirty="0" smtClean="0"/>
          </a:p>
          <a:p>
            <a:pPr marL="0" indent="0">
              <a:defRPr/>
            </a:pPr>
            <a:r>
              <a:rPr lang="en-US" sz="2400" dirty="0" smtClean="0"/>
              <a:t>    Ineffective in severe hemophilia A</a:t>
            </a:r>
          </a:p>
          <a:p>
            <a:pPr marL="0" indent="0">
              <a:defRPr/>
            </a:pPr>
            <a:endParaRPr lang="en-US" sz="2400" dirty="0" smtClean="0"/>
          </a:p>
          <a:p>
            <a:pPr marL="0" indent="0">
              <a:defRPr/>
            </a:pPr>
            <a:r>
              <a:rPr lang="en-US" sz="2400" dirty="0" smtClean="0"/>
              <a:t>    No value in hemophilia B -</a:t>
            </a:r>
            <a:r>
              <a:rPr lang="en-US" sz="2400" dirty="0"/>
              <a:t> </a:t>
            </a:r>
            <a:r>
              <a:rPr lang="en-US" sz="2400" dirty="0" smtClean="0"/>
              <a:t>does </a:t>
            </a:r>
            <a:r>
              <a:rPr lang="en-US" sz="2400" dirty="0"/>
              <a:t>not affect FIX </a:t>
            </a:r>
            <a:r>
              <a:rPr lang="en-US" sz="2400" dirty="0" smtClean="0"/>
              <a:t>	levels</a:t>
            </a:r>
          </a:p>
          <a:p>
            <a:pPr marL="0" indent="0">
              <a:defRPr/>
            </a:pPr>
            <a:endParaRPr lang="en-US" sz="2400" dirty="0" smtClean="0"/>
          </a:p>
          <a:p>
            <a:pPr eaLnBrk="1" hangingPunct="1">
              <a:defRPr/>
            </a:pPr>
            <a:r>
              <a:rPr lang="en-US" sz="2400" dirty="0" smtClean="0"/>
              <a:t>Nasal spray  available - useful for home treatment of  minor bleeding problems.</a:t>
            </a:r>
          </a:p>
        </p:txBody>
      </p:sp>
      <p:pic>
        <p:nvPicPr>
          <p:cNvPr id="4" name="Picture 4" descr="picdesmopressin"/>
          <p:cNvPicPr>
            <a:picLocks noChangeAspect="1" noChangeArrowheads="1"/>
          </p:cNvPicPr>
          <p:nvPr/>
        </p:nvPicPr>
        <p:blipFill>
          <a:blip r:embed="rId2"/>
          <a:srcRect/>
          <a:stretch>
            <a:fillRect/>
          </a:stretch>
        </p:blipFill>
        <p:spPr bwMode="auto">
          <a:xfrm>
            <a:off x="6772275" y="1487487"/>
            <a:ext cx="2133600" cy="2133600"/>
          </a:xfrm>
          <a:prstGeom prst="rect">
            <a:avLst/>
          </a:prstGeom>
          <a:noFill/>
        </p:spPr>
      </p:pic>
      <p:pic>
        <p:nvPicPr>
          <p:cNvPr id="5" name="Picture 6"/>
          <p:cNvPicPr>
            <a:picLocks noChangeAspect="1" noChangeArrowheads="1"/>
          </p:cNvPicPr>
          <p:nvPr/>
        </p:nvPicPr>
        <p:blipFill>
          <a:blip r:embed="rId3"/>
          <a:srcRect/>
          <a:stretch>
            <a:fillRect/>
          </a:stretch>
        </p:blipFill>
        <p:spPr bwMode="auto">
          <a:xfrm>
            <a:off x="6467475" y="3697287"/>
            <a:ext cx="1309688" cy="1941513"/>
          </a:xfrm>
          <a:prstGeom prst="rect">
            <a:avLst/>
          </a:prstGeom>
          <a:noFill/>
          <a:ln w="9525">
            <a:noFill/>
            <a:miter lim="800000"/>
            <a:headEnd/>
            <a:tailEnd/>
          </a:ln>
          <a:effectLst/>
        </p:spPr>
      </p:pic>
      <p:pic>
        <p:nvPicPr>
          <p:cNvPr id="6" name="Picture 7"/>
          <p:cNvPicPr>
            <a:picLocks noChangeAspect="1" noChangeArrowheads="1"/>
          </p:cNvPicPr>
          <p:nvPr/>
        </p:nvPicPr>
        <p:blipFill>
          <a:blip r:embed="rId4"/>
          <a:srcRect/>
          <a:stretch>
            <a:fillRect/>
          </a:stretch>
        </p:blipFill>
        <p:spPr bwMode="auto">
          <a:xfrm>
            <a:off x="7989888" y="3773487"/>
            <a:ext cx="1154112"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914400"/>
          </a:xfrm>
        </p:spPr>
        <p:txBody>
          <a:bodyPr/>
          <a:lstStyle/>
          <a:p>
            <a:pPr eaLnBrk="1" hangingPunct="1">
              <a:defRPr/>
            </a:pPr>
            <a:r>
              <a:rPr lang="en-US" sz="3600" b="1" dirty="0" smtClean="0">
                <a:solidFill>
                  <a:srgbClr val="C00000"/>
                </a:solidFill>
              </a:rPr>
              <a:t>Hemophilia: Management</a:t>
            </a:r>
          </a:p>
        </p:txBody>
      </p:sp>
      <p:sp>
        <p:nvSpPr>
          <p:cNvPr id="38915" name="Rectangle 3"/>
          <p:cNvSpPr>
            <a:spLocks noGrp="1" noChangeArrowheads="1"/>
          </p:cNvSpPr>
          <p:nvPr>
            <p:ph idx="1"/>
          </p:nvPr>
        </p:nvSpPr>
        <p:spPr>
          <a:xfrm>
            <a:off x="228600" y="838200"/>
            <a:ext cx="8915400" cy="6019800"/>
          </a:xfrm>
        </p:spPr>
        <p:txBody>
          <a:bodyPr/>
          <a:lstStyle/>
          <a:p>
            <a:pPr eaLnBrk="1" hangingPunct="1">
              <a:buFontTx/>
              <a:buNone/>
              <a:defRPr/>
            </a:pPr>
            <a:r>
              <a:rPr lang="en-US" sz="2800" b="1" i="1" dirty="0" smtClean="0"/>
              <a:t>       </a:t>
            </a:r>
            <a:r>
              <a:rPr lang="en-US" sz="2800" b="1" i="1" dirty="0" err="1" smtClean="0"/>
              <a:t>Tranexamic</a:t>
            </a:r>
            <a:r>
              <a:rPr lang="en-US" sz="2800" b="1" i="1" dirty="0" smtClean="0"/>
              <a:t> acid / EACA</a:t>
            </a:r>
          </a:p>
          <a:p>
            <a:pPr eaLnBrk="1" hangingPunct="1">
              <a:buFontTx/>
              <a:buNone/>
              <a:defRPr/>
            </a:pPr>
            <a:endParaRPr lang="en-US" sz="1400" b="1" i="1" dirty="0" smtClean="0">
              <a:solidFill>
                <a:srgbClr val="FFFF00"/>
              </a:solidFill>
            </a:endParaRPr>
          </a:p>
          <a:p>
            <a:pPr eaLnBrk="1" hangingPunct="1">
              <a:defRPr/>
            </a:pPr>
            <a:r>
              <a:rPr lang="en-US" sz="2400" dirty="0" err="1" smtClean="0">
                <a:solidFill>
                  <a:srgbClr val="C00000"/>
                </a:solidFill>
              </a:rPr>
              <a:t>Antifibrinolytic</a:t>
            </a:r>
            <a:r>
              <a:rPr lang="en-US" sz="2400" dirty="0" smtClean="0">
                <a:solidFill>
                  <a:srgbClr val="C00000"/>
                </a:solidFill>
              </a:rPr>
              <a:t> agent</a:t>
            </a:r>
            <a:r>
              <a:rPr lang="en-US" sz="2400" dirty="0" smtClean="0"/>
              <a:t>, competitively inhibits  activation of plasminogen to plasmin.</a:t>
            </a:r>
          </a:p>
          <a:p>
            <a:pPr eaLnBrk="1" hangingPunct="1">
              <a:defRPr/>
            </a:pPr>
            <a:endParaRPr lang="en-US" sz="2400" dirty="0" smtClean="0"/>
          </a:p>
          <a:p>
            <a:pPr eaLnBrk="1" hangingPunct="1">
              <a:defRPr/>
            </a:pPr>
            <a:r>
              <a:rPr lang="en-US" sz="2400" dirty="0" smtClean="0"/>
              <a:t>Valuable in controlling bleeding from </a:t>
            </a:r>
            <a:r>
              <a:rPr lang="en-US" sz="2400" dirty="0" smtClean="0">
                <a:solidFill>
                  <a:srgbClr val="C00000"/>
                </a:solidFill>
              </a:rPr>
              <a:t>mucosal surfaces </a:t>
            </a:r>
            <a:r>
              <a:rPr lang="en-US" sz="2400" dirty="0" smtClean="0"/>
              <a:t>(e.g.,  </a:t>
            </a:r>
          </a:p>
          <a:p>
            <a:pPr marL="0" indent="0" eaLnBrk="1" hangingPunct="1">
              <a:buFont typeface="Wingdings" pitchFamily="2" charset="2"/>
              <a:buNone/>
              <a:defRPr/>
            </a:pPr>
            <a:r>
              <a:rPr lang="en-US" sz="2400" dirty="0"/>
              <a:t> </a:t>
            </a:r>
            <a:r>
              <a:rPr lang="en-US" sz="2400" dirty="0" smtClean="0"/>
              <a:t>    oral bleeding, epistaxis, menorrhagia)</a:t>
            </a:r>
          </a:p>
          <a:p>
            <a:pPr marL="0" indent="0" eaLnBrk="1" hangingPunct="1">
              <a:buFont typeface="Wingdings" pitchFamily="2" charset="2"/>
              <a:buNone/>
              <a:defRPr/>
            </a:pPr>
            <a:r>
              <a:rPr lang="en-US" sz="2400" dirty="0" smtClean="0"/>
              <a:t>      -  dental surgery </a:t>
            </a:r>
          </a:p>
          <a:p>
            <a:pPr marL="0" indent="0" eaLnBrk="1" hangingPunct="1">
              <a:buFont typeface="Wingdings" pitchFamily="2" charset="2"/>
              <a:buNone/>
              <a:defRPr/>
            </a:pPr>
            <a:r>
              <a:rPr lang="en-US" sz="2400" dirty="0" smtClean="0"/>
              <a:t>      -  eruption of teeth</a:t>
            </a:r>
          </a:p>
          <a:p>
            <a:pPr marL="0" indent="0" eaLnBrk="1" hangingPunct="1">
              <a:buFont typeface="Wingdings" pitchFamily="2" charset="2"/>
              <a:buNone/>
              <a:defRPr/>
            </a:pPr>
            <a:endParaRPr lang="en-US" sz="2400" dirty="0" smtClean="0"/>
          </a:p>
          <a:p>
            <a:pPr eaLnBrk="1" hangingPunct="1">
              <a:defRPr/>
            </a:pPr>
            <a:r>
              <a:rPr lang="en-US" sz="2400" dirty="0" smtClean="0"/>
              <a:t>Tranexa dose for children </a:t>
            </a:r>
            <a:r>
              <a:rPr lang="en-US" sz="2400" dirty="0" smtClean="0">
                <a:solidFill>
                  <a:srgbClr val="C00000"/>
                </a:solidFill>
              </a:rPr>
              <a:t>-  25 mg/kg up to three times daily</a:t>
            </a:r>
          </a:p>
          <a:p>
            <a:pPr marL="0" indent="0" eaLnBrk="1" hangingPunct="1">
              <a:buFont typeface="Wingdings" pitchFamily="2" charset="2"/>
              <a:buNone/>
              <a:defRPr/>
            </a:pPr>
            <a:r>
              <a:rPr lang="en-US" sz="2400" dirty="0" smtClean="0"/>
              <a:t>            -  500 mg tablet can be crushed, dissolved in  water for</a:t>
            </a:r>
          </a:p>
          <a:p>
            <a:pPr marL="0" indent="0" eaLnBrk="1" hangingPunct="1">
              <a:buFont typeface="Wingdings" pitchFamily="2" charset="2"/>
              <a:buNone/>
              <a:defRPr/>
            </a:pPr>
            <a:r>
              <a:rPr lang="en-US" sz="2400" dirty="0"/>
              <a:t> </a:t>
            </a:r>
            <a:r>
              <a:rPr lang="en-US" sz="2400" dirty="0" smtClean="0"/>
              <a:t>               topical use on bleeding mucosal lesions.</a:t>
            </a:r>
            <a:endParaRPr lang="en-US" sz="2400" dirty="0" smtClean="0">
              <a:solidFill>
                <a:srgbClr val="FFFF00"/>
              </a:solidFill>
            </a:endParaRPr>
          </a:p>
        </p:txBody>
      </p:sp>
      <p:pic>
        <p:nvPicPr>
          <p:cNvPr id="136194" name="Picture 2" descr="http://www.manxhealthcare.com/images/products/prescription/Tranexamic-Acid.png">
            <a:hlinkClick r:id="rId2"/>
          </p:cNvPr>
          <p:cNvPicPr>
            <a:picLocks noChangeAspect="1" noChangeArrowheads="1"/>
          </p:cNvPicPr>
          <p:nvPr/>
        </p:nvPicPr>
        <p:blipFill>
          <a:blip r:embed="rId3"/>
          <a:srcRect/>
          <a:stretch>
            <a:fillRect/>
          </a:stretch>
        </p:blipFill>
        <p:spPr bwMode="auto">
          <a:xfrm>
            <a:off x="6400800" y="3124200"/>
            <a:ext cx="2381250" cy="2381250"/>
          </a:xfrm>
          <a:prstGeom prst="rect">
            <a:avLst/>
          </a:prstGeom>
          <a:noFill/>
        </p:spPr>
      </p:pic>
      <p:pic>
        <p:nvPicPr>
          <p:cNvPr id="136196" name="Picture 4" descr="http://www.hexal-elements.de/sandoz_ca/2/images/products/8050_v_tranexamic_acid_100mg.png">
            <a:hlinkClick r:id="rId4"/>
          </p:cNvPr>
          <p:cNvPicPr>
            <a:picLocks noChangeAspect="1" noChangeArrowheads="1"/>
          </p:cNvPicPr>
          <p:nvPr/>
        </p:nvPicPr>
        <p:blipFill>
          <a:blip r:embed="rId5"/>
          <a:srcRect/>
          <a:stretch>
            <a:fillRect/>
          </a:stretch>
        </p:blipFill>
        <p:spPr bwMode="auto">
          <a:xfrm>
            <a:off x="7315200" y="76200"/>
            <a:ext cx="2286000" cy="2286001"/>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A0F5782A-CCDE-4EE7-8179-84D9C19F2E19}" type="slidenum">
              <a:rPr lang="en-SG"/>
              <a:pPr/>
              <a:t>48</a:t>
            </a:fld>
            <a:endParaRPr lang="en-SG"/>
          </a:p>
        </p:txBody>
      </p:sp>
      <p:sp>
        <p:nvSpPr>
          <p:cNvPr id="28674" name="Rectangle 2"/>
          <p:cNvSpPr>
            <a:spLocks noGrp="1" noChangeArrowheads="1"/>
          </p:cNvSpPr>
          <p:nvPr>
            <p:ph type="title"/>
          </p:nvPr>
        </p:nvSpPr>
        <p:spPr>
          <a:xfrm>
            <a:off x="76200" y="0"/>
            <a:ext cx="8991600" cy="1143000"/>
          </a:xfrm>
        </p:spPr>
        <p:txBody>
          <a:bodyPr>
            <a:noAutofit/>
          </a:bodyPr>
          <a:lstStyle/>
          <a:p>
            <a:r>
              <a:rPr lang="en-SG" sz="4000" b="1" dirty="0">
                <a:solidFill>
                  <a:srgbClr val="C00000"/>
                </a:solidFill>
              </a:rPr>
              <a:t>Management of </a:t>
            </a:r>
            <a:r>
              <a:rPr lang="en-SG" sz="4000" b="1" dirty="0" smtClean="0">
                <a:solidFill>
                  <a:srgbClr val="C00000"/>
                </a:solidFill>
              </a:rPr>
              <a:t>Hemophilic arthropathy</a:t>
            </a:r>
            <a:endParaRPr lang="en-SG" sz="4000" b="1" dirty="0">
              <a:solidFill>
                <a:srgbClr val="C00000"/>
              </a:solidFill>
            </a:endParaRPr>
          </a:p>
        </p:txBody>
      </p:sp>
      <p:sp>
        <p:nvSpPr>
          <p:cNvPr id="28675" name="Rectangle 3"/>
          <p:cNvSpPr>
            <a:spLocks noGrp="1" noChangeArrowheads="1"/>
          </p:cNvSpPr>
          <p:nvPr>
            <p:ph type="body" idx="1"/>
          </p:nvPr>
        </p:nvSpPr>
        <p:spPr>
          <a:xfrm>
            <a:off x="304800" y="1143000"/>
            <a:ext cx="8610600" cy="5715000"/>
          </a:xfrm>
        </p:spPr>
        <p:txBody>
          <a:bodyPr/>
          <a:lstStyle/>
          <a:p>
            <a:r>
              <a:rPr lang="en-SG" dirty="0" smtClean="0">
                <a:latin typeface="Arial Unicode MS" pitchFamily="34" charset="-128"/>
                <a:ea typeface="Arial Unicode MS" pitchFamily="34" charset="-128"/>
                <a:cs typeface="Arial Unicode MS" pitchFamily="34" charset="-128"/>
              </a:rPr>
              <a:t>Analgesics</a:t>
            </a:r>
            <a:r>
              <a:rPr lang="en-SG" i="1" dirty="0" smtClean="0">
                <a:latin typeface="Arial Unicode MS" pitchFamily="34" charset="-128"/>
                <a:ea typeface="Arial Unicode MS" pitchFamily="34" charset="-128"/>
                <a:cs typeface="Arial Unicode MS" pitchFamily="34" charset="-128"/>
              </a:rPr>
              <a:t>, </a:t>
            </a:r>
            <a:r>
              <a:rPr lang="en-SG" b="1" dirty="0" smtClean="0">
                <a:latin typeface="Arial Unicode MS" pitchFamily="34" charset="-128"/>
                <a:ea typeface="Arial Unicode MS" pitchFamily="34" charset="-128"/>
                <a:cs typeface="Arial Unicode MS" pitchFamily="34" charset="-128"/>
              </a:rPr>
              <a:t>ice </a:t>
            </a:r>
            <a:r>
              <a:rPr lang="en-SG" b="1" dirty="0">
                <a:latin typeface="Arial Unicode MS" pitchFamily="34" charset="-128"/>
                <a:ea typeface="Arial Unicode MS" pitchFamily="34" charset="-128"/>
                <a:cs typeface="Arial Unicode MS" pitchFamily="34" charset="-128"/>
              </a:rPr>
              <a:t>packs</a:t>
            </a:r>
            <a:r>
              <a:rPr lang="en-SG" i="1" dirty="0">
                <a:latin typeface="Arial Unicode MS" pitchFamily="34" charset="-128"/>
                <a:ea typeface="Arial Unicode MS" pitchFamily="34" charset="-128"/>
                <a:cs typeface="Arial Unicode MS" pitchFamily="34" charset="-128"/>
              </a:rPr>
              <a:t> ( </a:t>
            </a:r>
            <a:r>
              <a:rPr lang="en-SG" i="1" dirty="0"/>
              <a:t>5 minutes on, 10 minutes off, for as long as the joint feels hot</a:t>
            </a:r>
            <a:r>
              <a:rPr lang="en-SG" i="1" dirty="0">
                <a:latin typeface="Arial Unicode MS" pitchFamily="34" charset="-128"/>
                <a:ea typeface="Arial Unicode MS" pitchFamily="34" charset="-128"/>
                <a:cs typeface="Arial Unicode MS" pitchFamily="34" charset="-128"/>
              </a:rPr>
              <a:t>)</a:t>
            </a:r>
            <a:r>
              <a:rPr lang="en-SG" dirty="0">
                <a:latin typeface="Arial Unicode MS" pitchFamily="34" charset="-128"/>
                <a:ea typeface="Arial Unicode MS" pitchFamily="34" charset="-128"/>
                <a:cs typeface="Arial Unicode MS" pitchFamily="34" charset="-128"/>
              </a:rPr>
              <a:t>, avoidance of weight bearing and immobilisation.</a:t>
            </a:r>
          </a:p>
          <a:p>
            <a:endParaRPr lang="en-SG" dirty="0" smtClean="0">
              <a:latin typeface="Arial Unicode MS" pitchFamily="34" charset="-128"/>
              <a:ea typeface="Arial Unicode MS" pitchFamily="34" charset="-128"/>
              <a:cs typeface="Arial Unicode MS" pitchFamily="34" charset="-128"/>
            </a:endParaRPr>
          </a:p>
          <a:p>
            <a:r>
              <a:rPr lang="en-SG" dirty="0" smtClean="0">
                <a:latin typeface="Arial Unicode MS" pitchFamily="34" charset="-128"/>
                <a:ea typeface="Arial Unicode MS" pitchFamily="34" charset="-128"/>
                <a:cs typeface="Arial Unicode MS" pitchFamily="34" charset="-128"/>
              </a:rPr>
              <a:t>Factor </a:t>
            </a:r>
            <a:r>
              <a:rPr lang="en-SG" dirty="0">
                <a:latin typeface="Arial Unicode MS" pitchFamily="34" charset="-128"/>
                <a:ea typeface="Arial Unicode MS" pitchFamily="34" charset="-128"/>
                <a:cs typeface="Arial Unicode MS" pitchFamily="34" charset="-128"/>
              </a:rPr>
              <a:t>replacement- most </a:t>
            </a:r>
            <a:r>
              <a:rPr lang="en-SG" dirty="0" smtClean="0">
                <a:latin typeface="Arial Unicode MS" pitchFamily="34" charset="-128"/>
                <a:ea typeface="Arial Unicode MS" pitchFamily="34" charset="-128"/>
                <a:cs typeface="Arial Unicode MS" pitchFamily="34" charset="-128"/>
              </a:rPr>
              <a:t>important</a:t>
            </a:r>
          </a:p>
          <a:p>
            <a:endParaRPr lang="en-SG" dirty="0" smtClean="0">
              <a:latin typeface="Arial Unicode MS" pitchFamily="34" charset="-128"/>
              <a:ea typeface="Arial Unicode MS" pitchFamily="34" charset="-128"/>
              <a:cs typeface="Arial Unicode MS" pitchFamily="34" charset="-128"/>
            </a:endParaRPr>
          </a:p>
          <a:p>
            <a:pPr lvl="0">
              <a:lnSpc>
                <a:spcPct val="90000"/>
              </a:lnSpc>
            </a:pPr>
            <a:r>
              <a:rPr lang="en-SG" sz="3600" dirty="0" smtClean="0">
                <a:solidFill>
                  <a:prstClr val="black"/>
                </a:solidFill>
              </a:rPr>
              <a:t>Physiotherapy</a:t>
            </a:r>
            <a:r>
              <a:rPr lang="en-SG" dirty="0">
                <a:latin typeface="Arial Unicode MS" pitchFamily="34" charset="-128"/>
                <a:ea typeface="Arial Unicode MS" pitchFamily="34" charset="-128"/>
                <a:cs typeface="Arial Unicode MS" pitchFamily="34" charset="-128"/>
              </a:rPr>
              <a:t>			</a:t>
            </a:r>
            <a:endParaRPr lang="en-SG" dirty="0"/>
          </a:p>
          <a:p>
            <a:pPr>
              <a:buFontTx/>
              <a:buNone/>
            </a:pPr>
            <a:endParaRPr lang="en-SG" dirty="0">
              <a:latin typeface="Arial Unicode MS" pitchFamily="34" charset="-128"/>
              <a:ea typeface="Arial Unicode MS" pitchFamily="34" charset="-128"/>
              <a:cs typeface="Arial Unicode MS" pitchFamily="34" charset="-128"/>
            </a:endParaRPr>
          </a:p>
        </p:txBody>
      </p:sp>
      <p:pic>
        <p:nvPicPr>
          <p:cNvPr id="28681" name="Picture 9"/>
          <p:cNvPicPr>
            <a:picLocks noChangeAspect="1" noChangeArrowheads="1"/>
          </p:cNvPicPr>
          <p:nvPr/>
        </p:nvPicPr>
        <p:blipFill>
          <a:blip r:embed="rId2"/>
          <a:srcRect/>
          <a:stretch>
            <a:fillRect/>
          </a:stretch>
        </p:blipFill>
        <p:spPr bwMode="auto">
          <a:xfrm>
            <a:off x="6715125" y="2133600"/>
            <a:ext cx="2428875" cy="1281113"/>
          </a:xfrm>
          <a:prstGeom prst="rect">
            <a:avLst/>
          </a:prstGeom>
          <a:noFill/>
          <a:ln w="9525">
            <a:noFill/>
            <a:miter lim="800000"/>
            <a:headEnd/>
            <a:tailEnd/>
          </a:ln>
          <a:effectLst/>
        </p:spPr>
      </p:pic>
      <p:sp>
        <p:nvSpPr>
          <p:cNvPr id="28682" name="Rectangle 10"/>
          <p:cNvSpPr>
            <a:spLocks noChangeArrowheads="1"/>
          </p:cNvSpPr>
          <p:nvPr/>
        </p:nvSpPr>
        <p:spPr bwMode="auto">
          <a:xfrm>
            <a:off x="6705600" y="2133600"/>
            <a:ext cx="1295400" cy="381000"/>
          </a:xfrm>
          <a:prstGeom prst="rect">
            <a:avLst/>
          </a:prstGeom>
          <a:solidFill>
            <a:schemeClr val="bg1"/>
          </a:solidFill>
          <a:ln w="9525">
            <a:noFill/>
            <a:miter lim="800000"/>
            <a:headEnd/>
            <a:tailEnd/>
          </a:ln>
          <a:effectLst/>
        </p:spPr>
        <p:txBody>
          <a:bodyPr wrap="none" anchor="ctr"/>
          <a:lstStyle/>
          <a:p>
            <a:endParaRPr lang="en-IN"/>
          </a:p>
        </p:txBody>
      </p:sp>
      <p:pic>
        <p:nvPicPr>
          <p:cNvPr id="28683" name="Picture 11"/>
          <p:cNvPicPr>
            <a:picLocks noChangeAspect="1" noChangeArrowheads="1"/>
          </p:cNvPicPr>
          <p:nvPr/>
        </p:nvPicPr>
        <p:blipFill>
          <a:blip r:embed="rId3"/>
          <a:srcRect/>
          <a:stretch>
            <a:fillRect/>
          </a:stretch>
        </p:blipFill>
        <p:spPr bwMode="auto">
          <a:xfrm>
            <a:off x="7391400" y="3733800"/>
            <a:ext cx="1487488" cy="1058863"/>
          </a:xfrm>
          <a:prstGeom prst="rect">
            <a:avLst/>
          </a:prstGeom>
          <a:noFill/>
          <a:ln w="9525">
            <a:noFill/>
            <a:miter lim="800000"/>
            <a:headEnd/>
            <a:tailEnd/>
          </a:ln>
          <a:effectLst/>
        </p:spPr>
      </p:pic>
      <p:pic>
        <p:nvPicPr>
          <p:cNvPr id="8" name="Picture 4"/>
          <p:cNvPicPr>
            <a:picLocks noChangeAspect="1" noChangeArrowheads="1"/>
          </p:cNvPicPr>
          <p:nvPr/>
        </p:nvPicPr>
        <p:blipFill>
          <a:blip r:embed="rId4"/>
          <a:srcRect/>
          <a:stretch>
            <a:fillRect/>
          </a:stretch>
        </p:blipFill>
        <p:spPr bwMode="auto">
          <a:xfrm>
            <a:off x="4486638" y="4267200"/>
            <a:ext cx="2279287" cy="2590800"/>
          </a:xfrm>
          <a:prstGeom prst="rect">
            <a:avLst/>
          </a:prstGeom>
          <a:noFill/>
          <a:ln w="9525" algn="ctr">
            <a:noFill/>
            <a:miter lim="800000"/>
            <a:headEnd/>
            <a:tailEnd/>
          </a:ln>
          <a:effectLst/>
        </p:spPr>
      </p:pic>
    </p:spTree>
    <p:extLst>
      <p:ext uri="{BB962C8B-B14F-4D97-AF65-F5344CB8AC3E}">
        <p14:creationId xmlns:p14="http://schemas.microsoft.com/office/powerpoint/2010/main" xmlns="" val="6239665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914400"/>
          </a:xfrm>
        </p:spPr>
        <p:txBody>
          <a:bodyPr/>
          <a:lstStyle/>
          <a:p>
            <a:pPr eaLnBrk="1" hangingPunct="1">
              <a:defRPr/>
            </a:pPr>
            <a:r>
              <a:rPr lang="en-US" sz="3600" b="1" dirty="0" smtClean="0">
                <a:solidFill>
                  <a:srgbClr val="C00000"/>
                </a:solidFill>
              </a:rPr>
              <a:t>Hemophilia: Management</a:t>
            </a:r>
          </a:p>
        </p:txBody>
      </p:sp>
      <p:sp>
        <p:nvSpPr>
          <p:cNvPr id="46083" name="Rectangle 3"/>
          <p:cNvSpPr>
            <a:spLocks noGrp="1" noChangeArrowheads="1"/>
          </p:cNvSpPr>
          <p:nvPr>
            <p:ph idx="1"/>
          </p:nvPr>
        </p:nvSpPr>
        <p:spPr>
          <a:xfrm>
            <a:off x="228600" y="914400"/>
            <a:ext cx="8610600" cy="5943600"/>
          </a:xfrm>
        </p:spPr>
        <p:txBody>
          <a:bodyPr>
            <a:normAutofit/>
          </a:bodyPr>
          <a:lstStyle/>
          <a:p>
            <a:pPr eaLnBrk="1" hangingPunct="1">
              <a:lnSpc>
                <a:spcPct val="90000"/>
              </a:lnSpc>
              <a:buFontTx/>
              <a:buNone/>
              <a:defRPr/>
            </a:pPr>
            <a:r>
              <a:rPr lang="en-US" sz="3600" b="1" i="1" dirty="0" smtClean="0">
                <a:solidFill>
                  <a:schemeClr val="tx2">
                    <a:lumMod val="75000"/>
                  </a:schemeClr>
                </a:solidFill>
              </a:rPr>
              <a:t>    Inhibitors:</a:t>
            </a:r>
          </a:p>
          <a:p>
            <a:pPr eaLnBrk="1" hangingPunct="1">
              <a:lnSpc>
                <a:spcPct val="90000"/>
              </a:lnSpc>
              <a:defRPr/>
            </a:pPr>
            <a:endParaRPr lang="en-US" sz="1200" dirty="0" smtClean="0">
              <a:solidFill>
                <a:schemeClr val="tx2">
                  <a:lumMod val="50000"/>
                </a:schemeClr>
              </a:solidFill>
            </a:endParaRPr>
          </a:p>
          <a:p>
            <a:pPr eaLnBrk="1" hangingPunct="1">
              <a:lnSpc>
                <a:spcPct val="90000"/>
              </a:lnSpc>
              <a:defRPr/>
            </a:pPr>
            <a:r>
              <a:rPr lang="en-US" sz="2800" dirty="0" smtClean="0">
                <a:solidFill>
                  <a:schemeClr val="tx2">
                    <a:lumMod val="50000"/>
                  </a:schemeClr>
                </a:solidFill>
              </a:rPr>
              <a:t>Suspected</a:t>
            </a:r>
            <a:r>
              <a:rPr lang="en-US" sz="2800" dirty="0" smtClean="0"/>
              <a:t> - when no / inadequate response to factor replacement.</a:t>
            </a:r>
          </a:p>
          <a:p>
            <a:pPr eaLnBrk="1" hangingPunct="1">
              <a:lnSpc>
                <a:spcPct val="90000"/>
              </a:lnSpc>
              <a:defRPr/>
            </a:pPr>
            <a:endParaRPr lang="en-US" sz="2800" dirty="0" smtClean="0"/>
          </a:p>
          <a:p>
            <a:pPr eaLnBrk="1" hangingPunct="1">
              <a:lnSpc>
                <a:spcPct val="90000"/>
              </a:lnSpc>
              <a:defRPr/>
            </a:pPr>
            <a:r>
              <a:rPr lang="en-US" sz="2800" dirty="0" smtClean="0">
                <a:solidFill>
                  <a:schemeClr val="tx2">
                    <a:lumMod val="50000"/>
                  </a:schemeClr>
                </a:solidFill>
              </a:rPr>
              <a:t>Detected by: </a:t>
            </a:r>
          </a:p>
          <a:p>
            <a:pPr lvl="1">
              <a:lnSpc>
                <a:spcPct val="90000"/>
              </a:lnSpc>
              <a:defRPr/>
            </a:pPr>
            <a:r>
              <a:rPr lang="en-US" sz="2400" dirty="0" smtClean="0"/>
              <a:t>Measuring factor levels after factor replacement</a:t>
            </a:r>
          </a:p>
          <a:p>
            <a:pPr lvl="1">
              <a:lnSpc>
                <a:spcPct val="90000"/>
              </a:lnSpc>
              <a:defRPr/>
            </a:pPr>
            <a:r>
              <a:rPr lang="en-US" sz="2400" dirty="0" smtClean="0"/>
              <a:t>Mixing studies</a:t>
            </a:r>
          </a:p>
          <a:p>
            <a:pPr marL="457200" lvl="1" indent="0" eaLnBrk="1" hangingPunct="1">
              <a:lnSpc>
                <a:spcPct val="90000"/>
              </a:lnSpc>
              <a:buFont typeface="Wingdings" pitchFamily="2" charset="2"/>
              <a:buNone/>
              <a:defRPr/>
            </a:pPr>
            <a:endParaRPr lang="en-US" dirty="0" smtClean="0"/>
          </a:p>
          <a:p>
            <a:pPr eaLnBrk="1" hangingPunct="1">
              <a:lnSpc>
                <a:spcPct val="90000"/>
              </a:lnSpc>
              <a:defRPr/>
            </a:pPr>
            <a:r>
              <a:rPr lang="en-US" sz="2800" dirty="0" smtClean="0">
                <a:solidFill>
                  <a:schemeClr val="tx2">
                    <a:lumMod val="50000"/>
                  </a:schemeClr>
                </a:solidFill>
              </a:rPr>
              <a:t>Treatment: </a:t>
            </a:r>
          </a:p>
          <a:p>
            <a:pPr lvl="1">
              <a:lnSpc>
                <a:spcPct val="90000"/>
              </a:lnSpc>
              <a:defRPr/>
            </a:pPr>
            <a:r>
              <a:rPr lang="en-US" sz="2400" dirty="0" smtClean="0"/>
              <a:t>low-responders -  specific factor at a much higher dose</a:t>
            </a:r>
          </a:p>
          <a:p>
            <a:pPr lvl="1">
              <a:lnSpc>
                <a:spcPct val="90000"/>
              </a:lnSpc>
              <a:defRPr/>
            </a:pPr>
            <a:r>
              <a:rPr lang="en-US" sz="2400" dirty="0" smtClean="0"/>
              <a:t>High responders - alternative agents like bypassing agents : as recombinant </a:t>
            </a:r>
            <a:r>
              <a:rPr lang="en-US" sz="2400" dirty="0" smtClean="0">
                <a:solidFill>
                  <a:srgbClr val="C00000"/>
                </a:solidFill>
              </a:rPr>
              <a:t>factor </a:t>
            </a:r>
            <a:r>
              <a:rPr lang="en-US" sz="2400" dirty="0" err="1" smtClean="0">
                <a:solidFill>
                  <a:srgbClr val="C00000"/>
                </a:solidFill>
              </a:rPr>
              <a:t>VIIa</a:t>
            </a:r>
            <a:r>
              <a:rPr lang="en-US" sz="2400" dirty="0" smtClean="0">
                <a:solidFill>
                  <a:srgbClr val="C00000"/>
                </a:solidFill>
              </a:rPr>
              <a:t> and </a:t>
            </a:r>
            <a:r>
              <a:rPr lang="en-US" sz="2400" dirty="0" err="1" smtClean="0">
                <a:solidFill>
                  <a:srgbClr val="C00000"/>
                </a:solidFill>
              </a:rPr>
              <a:t>prothrombin</a:t>
            </a:r>
            <a:r>
              <a:rPr lang="en-US" sz="2400" dirty="0" smtClean="0">
                <a:solidFill>
                  <a:srgbClr val="C00000"/>
                </a:solidFill>
              </a:rPr>
              <a:t> complex concentrates.</a:t>
            </a:r>
          </a:p>
          <a:p>
            <a:pPr eaLnBrk="1" hangingPunct="1">
              <a:lnSpc>
                <a:spcPct val="90000"/>
              </a:lnSpc>
              <a:defRPr/>
            </a:pPr>
            <a:endParaRPr lang="en-US" sz="2800" dirty="0" smtClean="0">
              <a:solidFill>
                <a:srgbClr val="FFFF00"/>
              </a:solidFill>
            </a:endParaRPr>
          </a:p>
          <a:p>
            <a:pPr eaLnBrk="1" hangingPunct="1">
              <a:lnSpc>
                <a:spcPct val="90000"/>
              </a:lnSpc>
              <a:buFontTx/>
              <a:buNone/>
              <a:defRPr/>
            </a:pPr>
            <a:endParaRPr lang="en-US"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209800" y="2667000"/>
            <a:ext cx="2682875" cy="366713"/>
          </a:xfrm>
          <a:prstGeom prst="rect">
            <a:avLst/>
          </a:prstGeom>
          <a:noFill/>
          <a:ln w="9525">
            <a:noFill/>
            <a:miter lim="800000"/>
            <a:headEnd/>
            <a:tailEnd/>
          </a:ln>
        </p:spPr>
        <p:txBody>
          <a:bodyPr>
            <a:spAutoFit/>
          </a:bodyPr>
          <a:lstStyle/>
          <a:p>
            <a:endParaRPr lang="en-US"/>
          </a:p>
        </p:txBody>
      </p:sp>
      <p:sp>
        <p:nvSpPr>
          <p:cNvPr id="7171" name="Rectangle 3"/>
          <p:cNvSpPr>
            <a:spLocks noChangeArrowheads="1"/>
          </p:cNvSpPr>
          <p:nvPr/>
        </p:nvSpPr>
        <p:spPr bwMode="auto">
          <a:xfrm>
            <a:off x="762000" y="381000"/>
            <a:ext cx="3902075" cy="366713"/>
          </a:xfrm>
          <a:prstGeom prst="rect">
            <a:avLst/>
          </a:prstGeom>
          <a:noFill/>
          <a:ln w="9525">
            <a:noFill/>
            <a:miter lim="800000"/>
            <a:headEnd/>
            <a:tailEnd/>
          </a:ln>
        </p:spPr>
        <p:txBody>
          <a:bodyPr>
            <a:spAutoFit/>
          </a:bodyPr>
          <a:lstStyle/>
          <a:p>
            <a:endParaRPr lang="en-US"/>
          </a:p>
        </p:txBody>
      </p:sp>
      <p:sp>
        <p:nvSpPr>
          <p:cNvPr id="7172" name="Rectangle 4"/>
          <p:cNvSpPr>
            <a:spLocks noChangeArrowheads="1"/>
          </p:cNvSpPr>
          <p:nvPr/>
        </p:nvSpPr>
        <p:spPr bwMode="auto">
          <a:xfrm>
            <a:off x="-381000" y="609600"/>
            <a:ext cx="5045075" cy="366713"/>
          </a:xfrm>
          <a:prstGeom prst="rect">
            <a:avLst/>
          </a:prstGeom>
          <a:noFill/>
          <a:ln w="9525">
            <a:noFill/>
            <a:miter lim="800000"/>
            <a:headEnd/>
            <a:tailEnd/>
          </a:ln>
        </p:spPr>
        <p:txBody>
          <a:bodyPr>
            <a:spAutoFit/>
          </a:bodyPr>
          <a:lstStyle/>
          <a:p>
            <a:endParaRPr lang="en-US"/>
          </a:p>
        </p:txBody>
      </p:sp>
      <p:pic>
        <p:nvPicPr>
          <p:cNvPr id="7173" name="Picture 5" descr="ha31g02"/>
          <p:cNvPicPr>
            <a:picLocks noChangeAspect="1" noChangeArrowheads="1"/>
          </p:cNvPicPr>
          <p:nvPr/>
        </p:nvPicPr>
        <p:blipFill>
          <a:blip r:embed="rId2"/>
          <a:srcRect t="25858" b="35422"/>
          <a:stretch>
            <a:fillRect/>
          </a:stretch>
        </p:blipFill>
        <p:spPr bwMode="auto">
          <a:xfrm>
            <a:off x="-228600" y="0"/>
            <a:ext cx="9372600" cy="6858000"/>
          </a:xfrm>
          <a:prstGeom prst="rect">
            <a:avLst/>
          </a:prstGeom>
          <a:noFill/>
          <a:ln w="9525">
            <a:noFill/>
            <a:miter lim="800000"/>
            <a:headEnd/>
            <a:tailEnd/>
          </a:ln>
        </p:spPr>
      </p:pic>
      <p:sp>
        <p:nvSpPr>
          <p:cNvPr id="7174" name="Text Box 6"/>
          <p:cNvSpPr txBox="1">
            <a:spLocks noChangeArrowheads="1"/>
          </p:cNvSpPr>
          <p:nvPr/>
        </p:nvSpPr>
        <p:spPr bwMode="auto">
          <a:xfrm>
            <a:off x="0" y="1143000"/>
            <a:ext cx="2514600" cy="1616075"/>
          </a:xfrm>
          <a:prstGeom prst="rect">
            <a:avLst/>
          </a:prstGeom>
          <a:noFill/>
          <a:ln w="9525">
            <a:noFill/>
            <a:miter lim="800000"/>
            <a:headEnd/>
            <a:tailEnd/>
          </a:ln>
        </p:spPr>
        <p:txBody>
          <a:bodyPr>
            <a:spAutoFit/>
          </a:bodyPr>
          <a:lstStyle/>
          <a:p>
            <a:r>
              <a:rPr lang="en-US" sz="2000">
                <a:solidFill>
                  <a:schemeClr val="bg1"/>
                </a:solidFill>
                <a:latin typeface="Times New Roman" pitchFamily="18" charset="0"/>
              </a:rPr>
              <a:t>The </a:t>
            </a:r>
            <a:r>
              <a:rPr lang="en-US" sz="2000" b="1" i="1">
                <a:solidFill>
                  <a:srgbClr val="0000FF"/>
                </a:solidFill>
                <a:latin typeface="Times New Roman" pitchFamily="18" charset="0"/>
              </a:rPr>
              <a:t>GP IIb/IIIa</a:t>
            </a:r>
            <a:r>
              <a:rPr lang="en-US" sz="2000">
                <a:solidFill>
                  <a:schemeClr val="bg1"/>
                </a:solidFill>
                <a:latin typeface="Times New Roman" pitchFamily="18" charset="0"/>
              </a:rPr>
              <a:t> receptor complex changes conformation allowing binding of fibrinogen. </a:t>
            </a:r>
          </a:p>
        </p:txBody>
      </p:sp>
      <p:sp>
        <p:nvSpPr>
          <p:cNvPr id="7175" name="Rectangle 7"/>
          <p:cNvSpPr>
            <a:spLocks noChangeArrowheads="1"/>
          </p:cNvSpPr>
          <p:nvPr/>
        </p:nvSpPr>
        <p:spPr bwMode="auto">
          <a:xfrm>
            <a:off x="6781800" y="990600"/>
            <a:ext cx="2362200" cy="1006475"/>
          </a:xfrm>
          <a:prstGeom prst="rect">
            <a:avLst/>
          </a:prstGeom>
          <a:noFill/>
          <a:ln w="19050" algn="ctr">
            <a:noFill/>
            <a:miter lim="800000"/>
            <a:headEnd/>
            <a:tailEnd/>
          </a:ln>
        </p:spPr>
        <p:txBody>
          <a:bodyPr>
            <a:spAutoFit/>
          </a:bodyPr>
          <a:lstStyle/>
          <a:p>
            <a:pPr algn="ctr">
              <a:spcBef>
                <a:spcPct val="50000"/>
              </a:spcBef>
            </a:pPr>
            <a:r>
              <a:rPr lang="en-US" sz="2000">
                <a:solidFill>
                  <a:srgbClr val="0000FF"/>
                </a:solidFill>
              </a:rPr>
              <a:t>Fibrinogen</a:t>
            </a:r>
            <a:r>
              <a:rPr lang="en-US" sz="2000">
                <a:solidFill>
                  <a:schemeClr val="bg1"/>
                </a:solidFill>
              </a:rPr>
              <a:t> acts as a glue binding platelets together.</a:t>
            </a:r>
            <a:endParaRPr lang="en-US" sz="2000">
              <a:solidFill>
                <a:schemeClr val="bg1"/>
              </a:solidFill>
              <a:latin typeface="Times New Roman" pitchFamily="18" charset="0"/>
            </a:endParaRPr>
          </a:p>
        </p:txBody>
      </p:sp>
      <p:sp>
        <p:nvSpPr>
          <p:cNvPr id="7176" name="Line 8"/>
          <p:cNvSpPr>
            <a:spLocks noChangeShapeType="1"/>
          </p:cNvSpPr>
          <p:nvPr/>
        </p:nvSpPr>
        <p:spPr bwMode="auto">
          <a:xfrm>
            <a:off x="2133600" y="2286000"/>
            <a:ext cx="762000" cy="685800"/>
          </a:xfrm>
          <a:prstGeom prst="line">
            <a:avLst/>
          </a:prstGeom>
          <a:noFill/>
          <a:ln w="19050">
            <a:solidFill>
              <a:schemeClr val="bg1"/>
            </a:solidFill>
            <a:round/>
            <a:headEnd/>
            <a:tailEnd type="triangle" w="med" len="med"/>
          </a:ln>
        </p:spPr>
        <p:txBody>
          <a:bodyPr/>
          <a:lstStyle/>
          <a:p>
            <a:endParaRPr lang="en-IN"/>
          </a:p>
        </p:txBody>
      </p:sp>
      <p:sp>
        <p:nvSpPr>
          <p:cNvPr id="7177" name="Line 9"/>
          <p:cNvSpPr>
            <a:spLocks noChangeShapeType="1"/>
          </p:cNvSpPr>
          <p:nvPr/>
        </p:nvSpPr>
        <p:spPr bwMode="auto">
          <a:xfrm flipH="1">
            <a:off x="5791200" y="1981200"/>
            <a:ext cx="1981200" cy="838200"/>
          </a:xfrm>
          <a:prstGeom prst="line">
            <a:avLst/>
          </a:prstGeom>
          <a:noFill/>
          <a:ln w="19050">
            <a:solidFill>
              <a:schemeClr val="bg1"/>
            </a:solidFill>
            <a:round/>
            <a:headEnd/>
            <a:tailEnd type="triangle" w="med" len="med"/>
          </a:ln>
        </p:spPr>
        <p:txBody>
          <a:bodyPr/>
          <a:lstStyle/>
          <a:p>
            <a:endParaRPr lang="en-IN"/>
          </a:p>
        </p:txBody>
      </p:sp>
      <p:sp>
        <p:nvSpPr>
          <p:cNvPr id="10" name="Multiply 9"/>
          <p:cNvSpPr/>
          <p:nvPr/>
        </p:nvSpPr>
        <p:spPr bwMode="auto">
          <a:xfrm>
            <a:off x="2590800" y="2819400"/>
            <a:ext cx="838200" cy="9144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Tahoma" pitchFamily="34" charset="0"/>
            </a:endParaRPr>
          </a:p>
        </p:txBody>
      </p:sp>
      <p:sp>
        <p:nvSpPr>
          <p:cNvPr id="11" name="Multiply 10"/>
          <p:cNvSpPr/>
          <p:nvPr/>
        </p:nvSpPr>
        <p:spPr bwMode="auto">
          <a:xfrm>
            <a:off x="5334000" y="2743200"/>
            <a:ext cx="838200" cy="9144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Tahoma" pitchFamily="34" charset="0"/>
            </a:endParaRPr>
          </a:p>
        </p:txBody>
      </p:sp>
      <p:sp>
        <p:nvSpPr>
          <p:cNvPr id="12" name="TextBox 11"/>
          <p:cNvSpPr txBox="1"/>
          <p:nvPr/>
        </p:nvSpPr>
        <p:spPr>
          <a:xfrm>
            <a:off x="2057400" y="5181600"/>
            <a:ext cx="4232249" cy="400110"/>
          </a:xfrm>
          <a:prstGeom prst="rect">
            <a:avLst/>
          </a:prstGeom>
          <a:noFill/>
        </p:spPr>
        <p:txBody>
          <a:bodyPr wrap="none" rtlCol="0">
            <a:spAutoFit/>
          </a:bodyPr>
          <a:lstStyle/>
          <a:p>
            <a:r>
              <a:rPr lang="en-IN" sz="2000" b="1" dirty="0" smtClean="0">
                <a:solidFill>
                  <a:srgbClr val="FF0000"/>
                </a:solidFill>
              </a:rPr>
              <a:t>GLANZMANN’s </a:t>
            </a:r>
            <a:r>
              <a:rPr lang="en-IN" sz="2000" b="1" dirty="0" err="1" smtClean="0">
                <a:solidFill>
                  <a:srgbClr val="FF0000"/>
                </a:solidFill>
              </a:rPr>
              <a:t>Thrombasthenia</a:t>
            </a:r>
            <a:endParaRPr lang="en-IN" sz="2000" b="1" dirty="0">
              <a:solidFill>
                <a:srgbClr val="FF0000"/>
              </a:solidFill>
            </a:endParaRPr>
          </a:p>
        </p:txBody>
      </p:sp>
      <p:sp>
        <p:nvSpPr>
          <p:cNvPr id="13" name="Multiply 12"/>
          <p:cNvSpPr/>
          <p:nvPr/>
        </p:nvSpPr>
        <p:spPr bwMode="auto">
          <a:xfrm>
            <a:off x="2514600" y="1066800"/>
            <a:ext cx="838200" cy="9144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Tahoma" pitchFamily="34" charset="0"/>
            </a:endParaRPr>
          </a:p>
        </p:txBody>
      </p:sp>
      <p:sp>
        <p:nvSpPr>
          <p:cNvPr id="14" name="Multiply 13"/>
          <p:cNvSpPr/>
          <p:nvPr/>
        </p:nvSpPr>
        <p:spPr bwMode="auto">
          <a:xfrm>
            <a:off x="2819400" y="2057400"/>
            <a:ext cx="838200" cy="9144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Tahoma" pitchFamily="34" charset="0"/>
            </a:endParaRPr>
          </a:p>
        </p:txBody>
      </p:sp>
      <p:sp>
        <p:nvSpPr>
          <p:cNvPr id="15" name="Multiply 14"/>
          <p:cNvSpPr/>
          <p:nvPr/>
        </p:nvSpPr>
        <p:spPr bwMode="auto">
          <a:xfrm>
            <a:off x="5105400" y="1981200"/>
            <a:ext cx="838200" cy="9144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Tahoma" pitchFamily="34" charset="0"/>
            </a:endParaRPr>
          </a:p>
        </p:txBody>
      </p:sp>
      <p:sp>
        <p:nvSpPr>
          <p:cNvPr id="16" name="Multiply 15"/>
          <p:cNvSpPr/>
          <p:nvPr/>
        </p:nvSpPr>
        <p:spPr bwMode="auto">
          <a:xfrm>
            <a:off x="3810000" y="1524000"/>
            <a:ext cx="838200" cy="9144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Tahoma" pitchFamily="34" charset="0"/>
            </a:endParaRPr>
          </a:p>
        </p:txBody>
      </p:sp>
      <p:sp>
        <p:nvSpPr>
          <p:cNvPr id="17" name="Multiply 16"/>
          <p:cNvSpPr/>
          <p:nvPr/>
        </p:nvSpPr>
        <p:spPr bwMode="auto">
          <a:xfrm>
            <a:off x="4419600" y="1524000"/>
            <a:ext cx="838200" cy="9144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Tahoma" pitchFamily="34" charset="0"/>
            </a:endParaRPr>
          </a:p>
        </p:txBody>
      </p:sp>
      <p:sp>
        <p:nvSpPr>
          <p:cNvPr id="18" name="Multiply 17"/>
          <p:cNvSpPr/>
          <p:nvPr/>
        </p:nvSpPr>
        <p:spPr bwMode="auto">
          <a:xfrm>
            <a:off x="1981200" y="609600"/>
            <a:ext cx="838200" cy="9144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Tahoma" pitchFamily="34" charset="0"/>
            </a:endParaRPr>
          </a:p>
        </p:txBody>
      </p:sp>
      <p:sp>
        <p:nvSpPr>
          <p:cNvPr id="19" name="Multiply 18"/>
          <p:cNvSpPr/>
          <p:nvPr/>
        </p:nvSpPr>
        <p:spPr bwMode="auto">
          <a:xfrm>
            <a:off x="5410200" y="838200"/>
            <a:ext cx="838200" cy="9144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Tahoma" pitchFamily="34" charset="0"/>
            </a:endParaRPr>
          </a:p>
        </p:txBody>
      </p:sp>
      <p:sp>
        <p:nvSpPr>
          <p:cNvPr id="20" name="Multiply 19"/>
          <p:cNvSpPr/>
          <p:nvPr/>
        </p:nvSpPr>
        <p:spPr bwMode="auto">
          <a:xfrm>
            <a:off x="5867400" y="228600"/>
            <a:ext cx="838200" cy="9144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animBg="1"/>
      <p:bldP spid="14" grpId="0" animBg="1"/>
      <p:bldP spid="15" grpId="0" animBg="1"/>
      <p:bldP spid="16" grpId="0" animBg="1"/>
      <p:bldP spid="17" grpId="0" animBg="1"/>
      <p:bldP spid="18" grpId="0" animBg="1"/>
      <p:bldP spid="19" grpId="0" animBg="1"/>
      <p:bldP spid="2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0"/>
            <a:ext cx="8229600" cy="990600"/>
          </a:xfrm>
        </p:spPr>
        <p:txBody>
          <a:bodyPr/>
          <a:lstStyle/>
          <a:p>
            <a:pPr eaLnBrk="1" hangingPunct="1">
              <a:defRPr/>
            </a:pPr>
            <a:r>
              <a:rPr lang="en-US" sz="3600" b="1" dirty="0" smtClean="0">
                <a:solidFill>
                  <a:srgbClr val="C00000"/>
                </a:solidFill>
              </a:rPr>
              <a:t>Hemophilia: Management</a:t>
            </a:r>
          </a:p>
        </p:txBody>
      </p:sp>
      <p:sp>
        <p:nvSpPr>
          <p:cNvPr id="48131" name="Rectangle 3"/>
          <p:cNvSpPr>
            <a:spLocks noGrp="1" noChangeArrowheads="1"/>
          </p:cNvSpPr>
          <p:nvPr>
            <p:ph idx="1"/>
          </p:nvPr>
        </p:nvSpPr>
        <p:spPr>
          <a:xfrm>
            <a:off x="304800" y="990600"/>
            <a:ext cx="7924800" cy="5486400"/>
          </a:xfrm>
        </p:spPr>
        <p:txBody>
          <a:bodyPr/>
          <a:lstStyle/>
          <a:p>
            <a:pPr eaLnBrk="1" hangingPunct="1">
              <a:buFontTx/>
              <a:buNone/>
              <a:defRPr/>
            </a:pPr>
            <a:r>
              <a:rPr lang="en-US" sz="2800" b="1" dirty="0" smtClean="0">
                <a:solidFill>
                  <a:schemeClr val="tx2">
                    <a:lumMod val="50000"/>
                  </a:schemeClr>
                </a:solidFill>
              </a:rPr>
              <a:t>    Prophylactic Therapy</a:t>
            </a:r>
          </a:p>
          <a:p>
            <a:pPr eaLnBrk="1" hangingPunct="1">
              <a:defRPr/>
            </a:pPr>
            <a:r>
              <a:rPr lang="en-US" sz="2200" dirty="0" smtClean="0"/>
              <a:t>Administration of clotting factors at regular intervals to </a:t>
            </a:r>
            <a:r>
              <a:rPr lang="en-US" sz="2200" dirty="0" smtClean="0">
                <a:solidFill>
                  <a:schemeClr val="tx2">
                    <a:lumMod val="50000"/>
                  </a:schemeClr>
                </a:solidFill>
              </a:rPr>
              <a:t>prevent</a:t>
            </a:r>
            <a:r>
              <a:rPr lang="en-US" sz="2200" dirty="0" smtClean="0"/>
              <a:t> bleeding</a:t>
            </a:r>
          </a:p>
          <a:p>
            <a:pPr marL="0" indent="0" eaLnBrk="1" hangingPunct="1">
              <a:buNone/>
              <a:defRPr/>
            </a:pPr>
            <a:r>
              <a:rPr lang="en-US" sz="2200" dirty="0"/>
              <a:t> </a:t>
            </a:r>
            <a:r>
              <a:rPr lang="en-US" sz="2200" dirty="0" smtClean="0"/>
              <a:t>         -  </a:t>
            </a:r>
            <a:r>
              <a:rPr lang="en-US" sz="2200" dirty="0"/>
              <a:t>P</a:t>
            </a:r>
            <a:r>
              <a:rPr lang="en-US" sz="2200" dirty="0" smtClean="0"/>
              <a:t>atients with clotting factor level &gt; 1% seldom have </a:t>
            </a:r>
          </a:p>
          <a:p>
            <a:pPr marL="0" indent="0" eaLnBrk="1" hangingPunct="1">
              <a:buFont typeface="Wingdings" pitchFamily="2" charset="2"/>
              <a:buNone/>
              <a:defRPr/>
            </a:pPr>
            <a:r>
              <a:rPr lang="en-US" sz="2200" dirty="0"/>
              <a:t> </a:t>
            </a:r>
            <a:r>
              <a:rPr lang="en-US" sz="2200" dirty="0" smtClean="0"/>
              <a:t>             spontaneous bleeding</a:t>
            </a:r>
          </a:p>
          <a:p>
            <a:pPr marL="0" indent="0" eaLnBrk="1" hangingPunct="1">
              <a:buFont typeface="Wingdings" pitchFamily="2" charset="2"/>
              <a:buNone/>
              <a:defRPr/>
            </a:pPr>
            <a:endParaRPr lang="en-US" sz="2200" dirty="0" smtClean="0"/>
          </a:p>
          <a:p>
            <a:pPr eaLnBrk="1" hangingPunct="1">
              <a:defRPr/>
            </a:pPr>
            <a:r>
              <a:rPr lang="en-US" sz="2200" dirty="0" smtClean="0"/>
              <a:t>25-40 IU/kg of clotting factor concentrates</a:t>
            </a:r>
          </a:p>
          <a:p>
            <a:pPr marL="0" indent="0" eaLnBrk="1" hangingPunct="1">
              <a:buFont typeface="Wingdings" pitchFamily="2" charset="2"/>
              <a:buNone/>
              <a:defRPr/>
            </a:pPr>
            <a:r>
              <a:rPr lang="en-US" sz="2200" dirty="0" smtClean="0"/>
              <a:t>          -  3 times/week for hemophilia A </a:t>
            </a:r>
          </a:p>
          <a:p>
            <a:pPr marL="0" indent="0" eaLnBrk="1" hangingPunct="1">
              <a:buFont typeface="Wingdings" pitchFamily="2" charset="2"/>
              <a:buNone/>
              <a:defRPr/>
            </a:pPr>
            <a:r>
              <a:rPr lang="en-US" sz="2200" dirty="0"/>
              <a:t> </a:t>
            </a:r>
            <a:r>
              <a:rPr lang="en-US" sz="2200" dirty="0" smtClean="0"/>
              <a:t>         -  twice a week for hemophilia B</a:t>
            </a:r>
          </a:p>
          <a:p>
            <a:pPr>
              <a:defRPr/>
            </a:pPr>
            <a:r>
              <a:rPr lang="en-US" sz="2200" dirty="0" smtClean="0"/>
              <a:t>Expensive  but preservation of joint function &amp; improved QOL</a:t>
            </a:r>
          </a:p>
          <a:p>
            <a:pPr marL="0" indent="0">
              <a:buNone/>
              <a:defRPr/>
            </a:pPr>
            <a:endParaRPr lang="en-US" sz="2200" dirty="0" smtClean="0"/>
          </a:p>
          <a:p>
            <a:pPr>
              <a:defRPr/>
            </a:pPr>
            <a:r>
              <a:rPr lang="en-US" sz="2200" dirty="0"/>
              <a:t>Administered by subcutaneous access port of </a:t>
            </a:r>
            <a:r>
              <a:rPr lang="en-US" sz="2200" dirty="0" smtClean="0"/>
              <a:t>central line</a:t>
            </a:r>
          </a:p>
          <a:p>
            <a:pPr eaLnBrk="1" hangingPunct="1">
              <a:defRPr/>
            </a:pPr>
            <a:endParaRPr lang="en-US" sz="2200" dirty="0" smtClean="0"/>
          </a:p>
          <a:p>
            <a:pPr eaLnBrk="1" hangingPunct="1">
              <a:buFontTx/>
              <a:buNone/>
              <a:defRPr/>
            </a:pPr>
            <a:endParaRPr lang="en-US" sz="2200" dirty="0" smtClean="0"/>
          </a:p>
          <a:p>
            <a:pPr eaLnBrk="1" hangingPunct="1">
              <a:buFontTx/>
              <a:buNone/>
              <a:defRPr/>
            </a:pPr>
            <a:endParaRPr lang="en-US" dirty="0" smtClean="0"/>
          </a:p>
        </p:txBody>
      </p:sp>
      <p:pic>
        <p:nvPicPr>
          <p:cNvPr id="4" name="Picture 5" descr="43_3_178f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0" y="2895600"/>
            <a:ext cx="3009900" cy="141642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5653950-DBE3-4C5E-AC0D-A5686CC2B79E}" type="slidenum">
              <a:rPr lang="en-SG"/>
              <a:pPr/>
              <a:t>51</a:t>
            </a:fld>
            <a:endParaRPr lang="en-SG"/>
          </a:p>
        </p:txBody>
      </p:sp>
      <p:sp>
        <p:nvSpPr>
          <p:cNvPr id="63490" name="Rectangle 2"/>
          <p:cNvSpPr>
            <a:spLocks noGrp="1" noChangeArrowheads="1"/>
          </p:cNvSpPr>
          <p:nvPr>
            <p:ph type="title"/>
          </p:nvPr>
        </p:nvSpPr>
        <p:spPr>
          <a:xfrm>
            <a:off x="457200" y="0"/>
            <a:ext cx="7772400" cy="1143000"/>
          </a:xfrm>
        </p:spPr>
        <p:txBody>
          <a:bodyPr/>
          <a:lstStyle/>
          <a:p>
            <a:r>
              <a:rPr lang="en-SG" b="1" dirty="0">
                <a:solidFill>
                  <a:srgbClr val="C00000"/>
                </a:solidFill>
              </a:rPr>
              <a:t>   Comprehensive care</a:t>
            </a:r>
          </a:p>
        </p:txBody>
      </p:sp>
      <p:sp>
        <p:nvSpPr>
          <p:cNvPr id="63491" name="Rectangle 3"/>
          <p:cNvSpPr>
            <a:spLocks noGrp="1" noChangeArrowheads="1"/>
          </p:cNvSpPr>
          <p:nvPr>
            <p:ph type="body" idx="1"/>
          </p:nvPr>
        </p:nvSpPr>
        <p:spPr>
          <a:xfrm>
            <a:off x="152400" y="1447800"/>
            <a:ext cx="7010400" cy="4800600"/>
          </a:xfrm>
        </p:spPr>
        <p:txBody>
          <a:bodyPr>
            <a:normAutofit/>
          </a:bodyPr>
          <a:lstStyle/>
          <a:p>
            <a:r>
              <a:rPr lang="en-SG" sz="2800" dirty="0"/>
              <a:t>Comprehensive team </a:t>
            </a:r>
            <a:r>
              <a:rPr lang="en-SG" sz="2800" dirty="0" smtClean="0"/>
              <a:t>including </a:t>
            </a:r>
            <a:r>
              <a:rPr lang="en-SG" sz="2800" dirty="0"/>
              <a:t>hemophilia specialist, nurse coordinator, social worker, psychologist, physiotherapist, orthopaedic surgeon, primary care physician, financial counsellor and sometimes infectious disease </a:t>
            </a:r>
            <a:r>
              <a:rPr lang="en-SG" sz="2800" dirty="0" smtClean="0"/>
              <a:t>specialist</a:t>
            </a:r>
          </a:p>
          <a:p>
            <a:endParaRPr lang="en-SG" sz="2800" dirty="0"/>
          </a:p>
          <a:p>
            <a:r>
              <a:rPr lang="en-SG" sz="2800" dirty="0"/>
              <a:t>Provided primarily through </a:t>
            </a:r>
            <a:r>
              <a:rPr lang="en-SG" sz="2800" dirty="0" smtClean="0"/>
              <a:t>comprehensive hemophilia treatment centres</a:t>
            </a:r>
            <a:endParaRPr lang="en-SG"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p:cNvSpPr>
          <p:nvPr>
            <p:ph type="title"/>
          </p:nvPr>
        </p:nvSpPr>
        <p:spPr>
          <a:xfrm>
            <a:off x="304800" y="76200"/>
            <a:ext cx="6124588" cy="1143000"/>
          </a:xfrm>
        </p:spPr>
        <p:txBody>
          <a:bodyPr/>
          <a:lstStyle/>
          <a:p>
            <a:r>
              <a:rPr lang="en-US" b="1" dirty="0" smtClean="0"/>
              <a:t>Case </a:t>
            </a:r>
            <a:endParaRPr lang="en-SG" b="1" dirty="0" smtClean="0"/>
          </a:p>
        </p:txBody>
      </p:sp>
      <p:sp>
        <p:nvSpPr>
          <p:cNvPr id="154629" name="Rectangle 5"/>
          <p:cNvSpPr>
            <a:spLocks noGrp="1"/>
          </p:cNvSpPr>
          <p:nvPr>
            <p:ph type="body" idx="1"/>
          </p:nvPr>
        </p:nvSpPr>
        <p:spPr>
          <a:xfrm>
            <a:off x="228600" y="1142984"/>
            <a:ext cx="5715000" cy="2767018"/>
          </a:xfrm>
        </p:spPr>
        <p:txBody>
          <a:bodyPr/>
          <a:lstStyle/>
          <a:p>
            <a:pPr>
              <a:lnSpc>
                <a:spcPct val="90000"/>
              </a:lnSpc>
              <a:buFont typeface="Arial" charset="0"/>
              <a:buNone/>
            </a:pPr>
            <a:r>
              <a:rPr lang="en-US" sz="2400" dirty="0" smtClean="0"/>
              <a:t>	6yr boy is brought to the OPD with complaints of recurrent painful swelling of the Lt Knee joint since 2yr of age. He also has a history of prolonged bleeding from cut sites. </a:t>
            </a:r>
          </a:p>
          <a:p>
            <a:pPr>
              <a:lnSpc>
                <a:spcPct val="90000"/>
              </a:lnSpc>
              <a:buFont typeface="Arial" charset="0"/>
              <a:buNone/>
            </a:pPr>
            <a:r>
              <a:rPr lang="en-US" sz="2400" dirty="0" smtClean="0"/>
              <a:t>	O/E, Lt Knee joint swollen, tender</a:t>
            </a:r>
          </a:p>
          <a:p>
            <a:pPr>
              <a:lnSpc>
                <a:spcPct val="90000"/>
              </a:lnSpc>
              <a:buFont typeface="Arial" charset="0"/>
              <a:buNone/>
            </a:pPr>
            <a:r>
              <a:rPr lang="en-SG" sz="2400" dirty="0" smtClean="0"/>
              <a:t>	</a:t>
            </a:r>
            <a:r>
              <a:rPr lang="en-SG" sz="2400" b="1" dirty="0" smtClean="0"/>
              <a:t>Investigations ???</a:t>
            </a:r>
            <a:endParaRPr lang="en-SG" sz="2400" dirty="0" smtClean="0"/>
          </a:p>
        </p:txBody>
      </p:sp>
      <p:sp>
        <p:nvSpPr>
          <p:cNvPr id="6" name="Rectangle 5"/>
          <p:cNvSpPr/>
          <p:nvPr/>
        </p:nvSpPr>
        <p:spPr>
          <a:xfrm>
            <a:off x="285720" y="3857628"/>
            <a:ext cx="5500726" cy="12144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IN" b="1" dirty="0" smtClean="0"/>
              <a:t>PT- Normal, APTT – 90sec (Control – 25sec)</a:t>
            </a:r>
          </a:p>
          <a:p>
            <a:pPr>
              <a:lnSpc>
                <a:spcPct val="150000"/>
              </a:lnSpc>
            </a:pPr>
            <a:r>
              <a:rPr lang="en-IN" b="1" dirty="0" smtClean="0"/>
              <a:t>Mixing study: Corrected with factor IX deficient plasma</a:t>
            </a:r>
          </a:p>
          <a:p>
            <a:pPr>
              <a:lnSpc>
                <a:spcPct val="150000"/>
              </a:lnSpc>
            </a:pPr>
            <a:r>
              <a:rPr lang="en-IN" b="1" dirty="0" smtClean="0"/>
              <a:t>Factor VIII assay: &lt; 1% activity </a:t>
            </a:r>
            <a:endParaRPr lang="en-IN" b="1" dirty="0"/>
          </a:p>
        </p:txBody>
      </p:sp>
      <p:sp>
        <p:nvSpPr>
          <p:cNvPr id="7" name="Rectangle 6"/>
          <p:cNvSpPr/>
          <p:nvPr/>
        </p:nvSpPr>
        <p:spPr>
          <a:xfrm>
            <a:off x="285720" y="5286388"/>
            <a:ext cx="5500726" cy="12858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IN" b="1" dirty="0" smtClean="0"/>
              <a:t>Went to a dentist for tooth extraction. Developed uncontrolled bleeding following the procedure. How will you manage ?</a:t>
            </a:r>
            <a:endParaRPr lang="en-IN" b="1" dirty="0"/>
          </a:p>
        </p:txBody>
      </p:sp>
      <p:pic>
        <p:nvPicPr>
          <p:cNvPr id="1026" name="Picture 2" descr="http://www.identalhub.com/images/images/21.JPG">
            <a:hlinkClick r:id="rId2"/>
          </p:cNvPr>
          <p:cNvPicPr>
            <a:picLocks noChangeAspect="1" noChangeArrowheads="1"/>
          </p:cNvPicPr>
          <p:nvPr/>
        </p:nvPicPr>
        <p:blipFill>
          <a:blip r:embed="rId3"/>
          <a:srcRect/>
          <a:stretch>
            <a:fillRect/>
          </a:stretch>
        </p:blipFill>
        <p:spPr bwMode="auto">
          <a:xfrm>
            <a:off x="6572264" y="4791097"/>
            <a:ext cx="2028825" cy="1924051"/>
          </a:xfrm>
          <a:prstGeom prst="rect">
            <a:avLst/>
          </a:prstGeom>
          <a:noFill/>
        </p:spPr>
      </p:pic>
    </p:spTree>
    <p:extLst>
      <p:ext uri="{BB962C8B-B14F-4D97-AF65-F5344CB8AC3E}">
        <p14:creationId xmlns:p14="http://schemas.microsoft.com/office/powerpoint/2010/main" xmlns="" val="24483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dissolv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Classification of bleeding disorders</a:t>
            </a:r>
            <a:endParaRPr lang="en-IN" b="1" dirty="0"/>
          </a:p>
        </p:txBody>
      </p:sp>
      <p:sp>
        <p:nvSpPr>
          <p:cNvPr id="3" name="Content Placeholder 2"/>
          <p:cNvSpPr>
            <a:spLocks noGrp="1"/>
          </p:cNvSpPr>
          <p:nvPr>
            <p:ph idx="1"/>
          </p:nvPr>
        </p:nvSpPr>
        <p:spPr>
          <a:xfrm>
            <a:off x="457200" y="1600200"/>
            <a:ext cx="8458200" cy="4953000"/>
          </a:xfrm>
        </p:spPr>
        <p:txBody>
          <a:bodyPr>
            <a:normAutofit/>
          </a:bodyPr>
          <a:lstStyle/>
          <a:p>
            <a:r>
              <a:rPr lang="en-IN" b="1" dirty="0" smtClean="0"/>
              <a:t>Primary Hemostatic defect</a:t>
            </a:r>
          </a:p>
          <a:p>
            <a:pPr lvl="1"/>
            <a:r>
              <a:rPr lang="en-IN" b="1" dirty="0" smtClean="0"/>
              <a:t>Platelet disorder</a:t>
            </a:r>
          </a:p>
          <a:p>
            <a:pPr lvl="2"/>
            <a:r>
              <a:rPr lang="en-IN" dirty="0" smtClean="0"/>
              <a:t>Qualitative</a:t>
            </a:r>
          </a:p>
          <a:p>
            <a:pPr lvl="2"/>
            <a:r>
              <a:rPr lang="en-IN" dirty="0" smtClean="0"/>
              <a:t>Quantitative</a:t>
            </a:r>
          </a:p>
          <a:p>
            <a:pPr lvl="1"/>
            <a:r>
              <a:rPr lang="en-IN" dirty="0" smtClean="0">
                <a:solidFill>
                  <a:schemeClr val="bg2">
                    <a:lumMod val="75000"/>
                  </a:schemeClr>
                </a:solidFill>
              </a:rPr>
              <a:t>Von </a:t>
            </a:r>
            <a:r>
              <a:rPr lang="en-IN" dirty="0" err="1" smtClean="0">
                <a:solidFill>
                  <a:schemeClr val="bg2">
                    <a:lumMod val="75000"/>
                  </a:schemeClr>
                </a:solidFill>
              </a:rPr>
              <a:t>Willebrand</a:t>
            </a:r>
            <a:r>
              <a:rPr lang="en-IN" dirty="0" smtClean="0">
                <a:solidFill>
                  <a:schemeClr val="bg2">
                    <a:lumMod val="75000"/>
                  </a:schemeClr>
                </a:solidFill>
              </a:rPr>
              <a:t> Disease</a:t>
            </a:r>
          </a:p>
          <a:p>
            <a:r>
              <a:rPr lang="en-IN" dirty="0" smtClean="0">
                <a:solidFill>
                  <a:schemeClr val="bg2">
                    <a:lumMod val="75000"/>
                  </a:schemeClr>
                </a:solidFill>
              </a:rPr>
              <a:t>Coagulation Disorders (</a:t>
            </a:r>
            <a:r>
              <a:rPr lang="en-IN" sz="2800" dirty="0" smtClean="0">
                <a:solidFill>
                  <a:schemeClr val="bg2">
                    <a:lumMod val="75000"/>
                  </a:schemeClr>
                </a:solidFill>
              </a:rPr>
              <a:t>Clotting factor deficiency</a:t>
            </a:r>
            <a:r>
              <a:rPr lang="en-IN" dirty="0" smtClean="0">
                <a:solidFill>
                  <a:schemeClr val="bg2">
                    <a:lumMod val="75000"/>
                  </a:schemeClr>
                </a:solidFill>
              </a:rPr>
              <a:t>)</a:t>
            </a:r>
          </a:p>
          <a:p>
            <a:pPr lvl="1"/>
            <a:r>
              <a:rPr lang="en-IN" dirty="0" smtClean="0">
                <a:solidFill>
                  <a:schemeClr val="bg2">
                    <a:lumMod val="75000"/>
                  </a:schemeClr>
                </a:solidFill>
              </a:rPr>
              <a:t>Acquired</a:t>
            </a:r>
          </a:p>
          <a:p>
            <a:pPr lvl="1"/>
            <a:r>
              <a:rPr lang="en-IN" dirty="0" smtClean="0">
                <a:solidFill>
                  <a:schemeClr val="bg2">
                    <a:lumMod val="75000"/>
                  </a:schemeClr>
                </a:solidFill>
              </a:rPr>
              <a:t>Inherited</a:t>
            </a:r>
          </a:p>
          <a:p>
            <a:r>
              <a:rPr lang="en-IN" dirty="0" smtClean="0">
                <a:solidFill>
                  <a:schemeClr val="bg2">
                    <a:lumMod val="75000"/>
                  </a:schemeClr>
                </a:solidFill>
              </a:rPr>
              <a:t>Vascular</a:t>
            </a:r>
            <a:endParaRPr lang="en-IN"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Classification of bleeding disorders</a:t>
            </a:r>
            <a:endParaRPr lang="en-IN" b="1" dirty="0"/>
          </a:p>
        </p:txBody>
      </p:sp>
      <p:sp>
        <p:nvSpPr>
          <p:cNvPr id="3" name="Content Placeholder 2"/>
          <p:cNvSpPr>
            <a:spLocks noGrp="1"/>
          </p:cNvSpPr>
          <p:nvPr>
            <p:ph idx="1"/>
          </p:nvPr>
        </p:nvSpPr>
        <p:spPr>
          <a:xfrm>
            <a:off x="457200" y="1600200"/>
            <a:ext cx="8458200" cy="4953000"/>
          </a:xfrm>
        </p:spPr>
        <p:txBody>
          <a:bodyPr>
            <a:normAutofit/>
          </a:bodyPr>
          <a:lstStyle/>
          <a:p>
            <a:r>
              <a:rPr lang="en-IN" b="1" dirty="0" smtClean="0"/>
              <a:t>Primary Hemostatic defect</a:t>
            </a:r>
          </a:p>
          <a:p>
            <a:pPr lvl="1"/>
            <a:r>
              <a:rPr lang="en-IN" b="1" dirty="0" smtClean="0"/>
              <a:t>Platelet disorder</a:t>
            </a:r>
          </a:p>
          <a:p>
            <a:pPr lvl="2"/>
            <a:r>
              <a:rPr lang="en-IN" dirty="0" smtClean="0"/>
              <a:t>Qualitative</a:t>
            </a:r>
          </a:p>
          <a:p>
            <a:pPr lvl="2"/>
            <a:r>
              <a:rPr lang="en-IN" dirty="0" smtClean="0">
                <a:solidFill>
                  <a:schemeClr val="bg2">
                    <a:lumMod val="90000"/>
                  </a:schemeClr>
                </a:solidFill>
              </a:rPr>
              <a:t>Quantitative</a:t>
            </a:r>
          </a:p>
        </p:txBody>
      </p:sp>
      <p:pic>
        <p:nvPicPr>
          <p:cNvPr id="4" name="Picture 2" descr="ha31g02"/>
          <p:cNvPicPr>
            <a:picLocks noChangeAspect="1" noChangeArrowheads="1"/>
          </p:cNvPicPr>
          <p:nvPr/>
        </p:nvPicPr>
        <p:blipFill>
          <a:blip r:embed="rId3"/>
          <a:srcRect b="74001"/>
          <a:stretch>
            <a:fillRect/>
          </a:stretch>
        </p:blipFill>
        <p:spPr>
          <a:xfrm>
            <a:off x="4572000" y="2143116"/>
            <a:ext cx="4377178" cy="2004407"/>
          </a:xfrm>
          <a:prstGeom prst="rect">
            <a:avLst/>
          </a:prstGeom>
          <a:noFill/>
        </p:spPr>
      </p:pic>
      <p:sp>
        <p:nvSpPr>
          <p:cNvPr id="5" name="Multiply 4"/>
          <p:cNvSpPr/>
          <p:nvPr/>
        </p:nvSpPr>
        <p:spPr bwMode="auto">
          <a:xfrm>
            <a:off x="6000760" y="2928934"/>
            <a:ext cx="401241" cy="249337"/>
          </a:xfrm>
          <a:prstGeom prst="mathMultiply">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100" b="0" i="0" u="none" strike="noStrike" cap="none" normalizeH="0" baseline="0" smtClean="0">
              <a:ln>
                <a:noFill/>
              </a:ln>
              <a:solidFill>
                <a:schemeClr val="tx1"/>
              </a:solidFill>
              <a:effectLst/>
              <a:latin typeface="Tahoma" pitchFamily="34" charset="0"/>
            </a:endParaRPr>
          </a:p>
        </p:txBody>
      </p:sp>
      <p:sp>
        <p:nvSpPr>
          <p:cNvPr id="6" name="Multiply 5"/>
          <p:cNvSpPr/>
          <p:nvPr/>
        </p:nvSpPr>
        <p:spPr bwMode="auto">
          <a:xfrm>
            <a:off x="7072330" y="2928934"/>
            <a:ext cx="401241" cy="249337"/>
          </a:xfrm>
          <a:prstGeom prst="mathMultiply">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100" b="0" i="0" u="none" strike="noStrike" cap="none" normalizeH="0" baseline="0" smtClean="0">
              <a:ln>
                <a:noFill/>
              </a:ln>
              <a:solidFill>
                <a:schemeClr val="tx1"/>
              </a:solidFill>
              <a:effectLst/>
              <a:latin typeface="Tahoma" pitchFamily="34" charset="0"/>
            </a:endParaRPr>
          </a:p>
        </p:txBody>
      </p:sp>
      <p:sp>
        <p:nvSpPr>
          <p:cNvPr id="7" name="TextBox 6"/>
          <p:cNvSpPr txBox="1"/>
          <p:nvPr/>
        </p:nvSpPr>
        <p:spPr>
          <a:xfrm>
            <a:off x="4859762" y="3324525"/>
            <a:ext cx="2069691" cy="461665"/>
          </a:xfrm>
          <a:prstGeom prst="rect">
            <a:avLst/>
          </a:prstGeom>
          <a:noFill/>
        </p:spPr>
        <p:txBody>
          <a:bodyPr wrap="square" rtlCol="0">
            <a:spAutoFit/>
          </a:bodyPr>
          <a:lstStyle/>
          <a:p>
            <a:r>
              <a:rPr lang="en-IN" sz="1200" b="1" dirty="0" smtClean="0">
                <a:solidFill>
                  <a:srgbClr val="FF0000"/>
                </a:solidFill>
              </a:rPr>
              <a:t>BERNARD- SOULIER SYNDROME</a:t>
            </a:r>
            <a:endParaRPr lang="en-IN" sz="1200" b="1" dirty="0">
              <a:solidFill>
                <a:srgbClr val="FF0000"/>
              </a:solidFill>
            </a:endParaRPr>
          </a:p>
        </p:txBody>
      </p:sp>
      <p:pic>
        <p:nvPicPr>
          <p:cNvPr id="8" name="Picture 5" descr="ha31g02"/>
          <p:cNvPicPr>
            <a:picLocks noChangeAspect="1" noChangeArrowheads="1"/>
          </p:cNvPicPr>
          <p:nvPr/>
        </p:nvPicPr>
        <p:blipFill>
          <a:blip r:embed="rId3"/>
          <a:srcRect t="25858" r="22413" b="45340"/>
          <a:stretch>
            <a:fillRect/>
          </a:stretch>
        </p:blipFill>
        <p:spPr bwMode="auto">
          <a:xfrm>
            <a:off x="5357818" y="4626960"/>
            <a:ext cx="3214710" cy="1659560"/>
          </a:xfrm>
          <a:prstGeom prst="rect">
            <a:avLst/>
          </a:prstGeom>
          <a:noFill/>
          <a:ln w="9525">
            <a:noFill/>
            <a:miter lim="800000"/>
            <a:headEnd/>
            <a:tailEnd/>
          </a:ln>
        </p:spPr>
      </p:pic>
      <p:sp>
        <p:nvSpPr>
          <p:cNvPr id="9" name="Multiply 8"/>
          <p:cNvSpPr/>
          <p:nvPr/>
        </p:nvSpPr>
        <p:spPr bwMode="auto">
          <a:xfrm>
            <a:off x="6599651" y="5537117"/>
            <a:ext cx="401241" cy="249337"/>
          </a:xfrm>
          <a:prstGeom prst="mathMultiply">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100" b="0" i="0" u="none" strike="noStrike" cap="none" normalizeH="0" baseline="0" smtClean="0">
              <a:ln>
                <a:noFill/>
              </a:ln>
              <a:solidFill>
                <a:schemeClr val="tx1"/>
              </a:solidFill>
              <a:effectLst/>
              <a:latin typeface="Tahoma" pitchFamily="34" charset="0"/>
            </a:endParaRPr>
          </a:p>
        </p:txBody>
      </p:sp>
      <p:sp>
        <p:nvSpPr>
          <p:cNvPr id="10" name="Multiply 9"/>
          <p:cNvSpPr/>
          <p:nvPr/>
        </p:nvSpPr>
        <p:spPr bwMode="auto">
          <a:xfrm>
            <a:off x="6671089" y="5357826"/>
            <a:ext cx="401241" cy="249337"/>
          </a:xfrm>
          <a:prstGeom prst="mathMultiply">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IN" sz="1100" b="0" i="0" u="none" strike="noStrike" cap="none" normalizeH="0" baseline="0" smtClean="0">
              <a:ln>
                <a:noFill/>
              </a:ln>
              <a:solidFill>
                <a:schemeClr val="tx1"/>
              </a:solidFill>
              <a:effectLst/>
              <a:latin typeface="Tahoma" pitchFamily="34" charset="0"/>
            </a:endParaRPr>
          </a:p>
        </p:txBody>
      </p:sp>
      <p:sp>
        <p:nvSpPr>
          <p:cNvPr id="11" name="TextBox 10"/>
          <p:cNvSpPr txBox="1"/>
          <p:nvPr/>
        </p:nvSpPr>
        <p:spPr>
          <a:xfrm>
            <a:off x="5012162" y="6223835"/>
            <a:ext cx="2345920" cy="276999"/>
          </a:xfrm>
          <a:prstGeom prst="rect">
            <a:avLst/>
          </a:prstGeom>
          <a:noFill/>
        </p:spPr>
        <p:txBody>
          <a:bodyPr wrap="square" rtlCol="0">
            <a:spAutoFit/>
          </a:bodyPr>
          <a:lstStyle/>
          <a:p>
            <a:r>
              <a:rPr lang="en-IN" sz="1200" b="1" dirty="0" smtClean="0">
                <a:solidFill>
                  <a:srgbClr val="0070C0"/>
                </a:solidFill>
              </a:rPr>
              <a:t>GLANZMANN’s </a:t>
            </a:r>
            <a:r>
              <a:rPr lang="en-IN" sz="1200" b="1" dirty="0" err="1" smtClean="0">
                <a:solidFill>
                  <a:srgbClr val="0070C0"/>
                </a:solidFill>
              </a:rPr>
              <a:t>Thrombasthenia</a:t>
            </a:r>
            <a:endParaRPr lang="en-IN" sz="1200" b="1" dirty="0">
              <a:solidFill>
                <a:srgbClr val="0070C0"/>
              </a:solidFill>
            </a:endParaRPr>
          </a:p>
        </p:txBody>
      </p:sp>
      <p:sp>
        <p:nvSpPr>
          <p:cNvPr id="12" name="Rectangle 11"/>
          <p:cNvSpPr/>
          <p:nvPr/>
        </p:nvSpPr>
        <p:spPr>
          <a:xfrm>
            <a:off x="7715272" y="3143248"/>
            <a:ext cx="1143008" cy="1071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ounded Rectangle 12"/>
          <p:cNvSpPr/>
          <p:nvPr/>
        </p:nvSpPr>
        <p:spPr>
          <a:xfrm>
            <a:off x="428596" y="3929066"/>
            <a:ext cx="3929090" cy="2500330"/>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IN" b="1" u="sng" dirty="0" smtClean="0"/>
              <a:t>Diagnosis</a:t>
            </a:r>
          </a:p>
          <a:p>
            <a:pPr>
              <a:buFont typeface="Arial" pitchFamily="34" charset="0"/>
              <a:buChar char="•"/>
            </a:pPr>
            <a:r>
              <a:rPr lang="en-IN" dirty="0" smtClean="0"/>
              <a:t>BT</a:t>
            </a:r>
          </a:p>
          <a:p>
            <a:pPr>
              <a:buFont typeface="Arial" pitchFamily="34" charset="0"/>
              <a:buChar char="•"/>
            </a:pPr>
            <a:r>
              <a:rPr lang="en-IN" dirty="0" smtClean="0"/>
              <a:t>Platelet counts</a:t>
            </a:r>
          </a:p>
          <a:p>
            <a:pPr>
              <a:buFont typeface="Arial" pitchFamily="34" charset="0"/>
              <a:buChar char="•"/>
            </a:pPr>
            <a:r>
              <a:rPr lang="en-IN" dirty="0" smtClean="0"/>
              <a:t>Failure to agglutinate by </a:t>
            </a:r>
            <a:r>
              <a:rPr lang="en-IN" dirty="0" err="1" smtClean="0"/>
              <a:t>Ristocetin</a:t>
            </a:r>
            <a:endParaRPr lang="en-IN" dirty="0" smtClean="0"/>
          </a:p>
          <a:p>
            <a:pPr>
              <a:buFont typeface="Arial" pitchFamily="34" charset="0"/>
              <a:buChar char="•"/>
            </a:pPr>
            <a:r>
              <a:rPr lang="en-IN" dirty="0" smtClean="0"/>
              <a:t>PFA</a:t>
            </a:r>
          </a:p>
          <a:p>
            <a:pPr>
              <a:buFont typeface="Arial" pitchFamily="34" charset="0"/>
              <a:buChar char="•"/>
            </a:pPr>
            <a:r>
              <a:rPr lang="en-IN" dirty="0" err="1" smtClean="0"/>
              <a:t>Flowcytometry</a:t>
            </a:r>
            <a:endParaRPr lang="en-IN" dirty="0" smtClean="0"/>
          </a:p>
          <a:p>
            <a:pPr>
              <a:buFont typeface="Arial" pitchFamily="34" charset="0"/>
              <a:buChar char="•"/>
            </a:pPr>
            <a:r>
              <a:rPr lang="en-IN" dirty="0" smtClean="0"/>
              <a:t>Genetic testing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Classification of bleeding disorders</a:t>
            </a:r>
            <a:endParaRPr lang="en-IN" b="1" dirty="0"/>
          </a:p>
        </p:txBody>
      </p:sp>
      <p:sp>
        <p:nvSpPr>
          <p:cNvPr id="3" name="Content Placeholder 2"/>
          <p:cNvSpPr>
            <a:spLocks noGrp="1"/>
          </p:cNvSpPr>
          <p:nvPr>
            <p:ph idx="1"/>
          </p:nvPr>
        </p:nvSpPr>
        <p:spPr>
          <a:xfrm>
            <a:off x="457200" y="1600200"/>
            <a:ext cx="8458200" cy="4953000"/>
          </a:xfrm>
        </p:spPr>
        <p:txBody>
          <a:bodyPr>
            <a:normAutofit/>
          </a:bodyPr>
          <a:lstStyle/>
          <a:p>
            <a:r>
              <a:rPr lang="en-IN" b="1" dirty="0" smtClean="0"/>
              <a:t>Primary Hemostatic defect</a:t>
            </a:r>
          </a:p>
          <a:p>
            <a:pPr lvl="1"/>
            <a:r>
              <a:rPr lang="en-IN" b="1" dirty="0" smtClean="0"/>
              <a:t>Platelet disorder</a:t>
            </a:r>
          </a:p>
          <a:p>
            <a:pPr lvl="2"/>
            <a:r>
              <a:rPr lang="en-IN" dirty="0" smtClean="0">
                <a:solidFill>
                  <a:schemeClr val="bg1">
                    <a:lumMod val="85000"/>
                  </a:schemeClr>
                </a:solidFill>
              </a:rPr>
              <a:t>Qualitative</a:t>
            </a:r>
          </a:p>
          <a:p>
            <a:pPr lvl="2"/>
            <a:r>
              <a:rPr lang="en-IN" b="1" dirty="0" smtClean="0"/>
              <a:t>Quantitative (Thrombocytopenia)</a:t>
            </a:r>
          </a:p>
        </p:txBody>
      </p:sp>
      <p:sp>
        <p:nvSpPr>
          <p:cNvPr id="4" name="Rounded Rectangle 3"/>
          <p:cNvSpPr/>
          <p:nvPr/>
        </p:nvSpPr>
        <p:spPr>
          <a:xfrm>
            <a:off x="285720" y="3929066"/>
            <a:ext cx="2714644" cy="2500330"/>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IN" b="1" u="sng" dirty="0" smtClean="0"/>
              <a:t>Impaired production</a:t>
            </a:r>
          </a:p>
          <a:p>
            <a:pPr>
              <a:buFont typeface="Arial" pitchFamily="34" charset="0"/>
              <a:buChar char="•"/>
            </a:pPr>
            <a:r>
              <a:rPr lang="en-IN" dirty="0" err="1" smtClean="0"/>
              <a:t>Aplastic</a:t>
            </a:r>
            <a:r>
              <a:rPr lang="en-IN" dirty="0" smtClean="0"/>
              <a:t> anemia</a:t>
            </a:r>
          </a:p>
          <a:p>
            <a:pPr>
              <a:buFont typeface="Arial" pitchFamily="34" charset="0"/>
              <a:buChar char="•"/>
            </a:pPr>
            <a:r>
              <a:rPr lang="en-IN" dirty="0" smtClean="0"/>
              <a:t>Leukemia</a:t>
            </a:r>
          </a:p>
          <a:p>
            <a:pPr>
              <a:buFont typeface="Arial" pitchFamily="34" charset="0"/>
              <a:buChar char="•"/>
            </a:pPr>
            <a:r>
              <a:rPr lang="en-IN" dirty="0" smtClean="0"/>
              <a:t>MDS</a:t>
            </a:r>
          </a:p>
          <a:p>
            <a:pPr>
              <a:buFont typeface="Arial" pitchFamily="34" charset="0"/>
              <a:buChar char="•"/>
            </a:pPr>
            <a:r>
              <a:rPr lang="en-IN" dirty="0" smtClean="0"/>
              <a:t>B12/</a:t>
            </a:r>
            <a:r>
              <a:rPr lang="en-IN" dirty="0" err="1" smtClean="0"/>
              <a:t>Folate</a:t>
            </a:r>
            <a:r>
              <a:rPr lang="en-IN" dirty="0" smtClean="0"/>
              <a:t> deficiency</a:t>
            </a:r>
          </a:p>
          <a:p>
            <a:pPr>
              <a:buFont typeface="Arial" pitchFamily="34" charset="0"/>
              <a:buChar char="•"/>
            </a:pPr>
            <a:r>
              <a:rPr lang="en-IN" dirty="0" smtClean="0"/>
              <a:t>Hereditary (TAR)</a:t>
            </a:r>
          </a:p>
          <a:p>
            <a:pPr>
              <a:buFont typeface="Arial" pitchFamily="34" charset="0"/>
              <a:buChar char="•"/>
            </a:pPr>
            <a:endParaRPr lang="en-IN" dirty="0" smtClean="0"/>
          </a:p>
          <a:p>
            <a:pPr>
              <a:buFont typeface="Arial" pitchFamily="34" charset="0"/>
              <a:buChar char="•"/>
            </a:pPr>
            <a:endParaRPr lang="en-IN" dirty="0" smtClean="0"/>
          </a:p>
        </p:txBody>
      </p:sp>
      <p:sp>
        <p:nvSpPr>
          <p:cNvPr id="6" name="Rounded Rectangle 5"/>
          <p:cNvSpPr/>
          <p:nvPr/>
        </p:nvSpPr>
        <p:spPr>
          <a:xfrm>
            <a:off x="3214678" y="3929066"/>
            <a:ext cx="2714644" cy="2500330"/>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IN" b="1" u="sng" dirty="0" smtClean="0"/>
              <a:t>Increased destruction</a:t>
            </a:r>
          </a:p>
          <a:p>
            <a:pPr>
              <a:buFont typeface="Arial" pitchFamily="34" charset="0"/>
              <a:buChar char="•"/>
            </a:pPr>
            <a:r>
              <a:rPr lang="en-IN" b="1" dirty="0" smtClean="0"/>
              <a:t>ITP</a:t>
            </a:r>
          </a:p>
          <a:p>
            <a:pPr>
              <a:buFont typeface="Arial" pitchFamily="34" charset="0"/>
              <a:buChar char="•"/>
            </a:pPr>
            <a:r>
              <a:rPr lang="en-IN" dirty="0" smtClean="0"/>
              <a:t>SLE</a:t>
            </a:r>
          </a:p>
          <a:p>
            <a:pPr>
              <a:buFont typeface="Arial" pitchFamily="34" charset="0"/>
              <a:buChar char="•"/>
            </a:pPr>
            <a:r>
              <a:rPr lang="en-IN" dirty="0" smtClean="0"/>
              <a:t>Thrombotic </a:t>
            </a:r>
            <a:r>
              <a:rPr lang="en-IN" dirty="0" err="1" smtClean="0"/>
              <a:t>microangiopathy</a:t>
            </a:r>
            <a:r>
              <a:rPr lang="en-IN" dirty="0" smtClean="0"/>
              <a:t> (HUS)</a:t>
            </a:r>
          </a:p>
          <a:p>
            <a:pPr>
              <a:buFont typeface="Arial" pitchFamily="34" charset="0"/>
              <a:buChar char="•"/>
            </a:pPr>
            <a:endParaRPr lang="en-IN" dirty="0" smtClean="0"/>
          </a:p>
          <a:p>
            <a:pPr>
              <a:buFont typeface="Arial" pitchFamily="34" charset="0"/>
              <a:buChar char="•"/>
            </a:pPr>
            <a:endParaRPr lang="en-IN" dirty="0" smtClean="0"/>
          </a:p>
          <a:p>
            <a:pPr>
              <a:buFont typeface="Arial" pitchFamily="34" charset="0"/>
              <a:buChar char="•"/>
            </a:pPr>
            <a:endParaRPr lang="en-IN" dirty="0" smtClean="0"/>
          </a:p>
        </p:txBody>
      </p:sp>
      <p:sp>
        <p:nvSpPr>
          <p:cNvPr id="7" name="Rounded Rectangle 6"/>
          <p:cNvSpPr/>
          <p:nvPr/>
        </p:nvSpPr>
        <p:spPr>
          <a:xfrm>
            <a:off x="6215074" y="3929066"/>
            <a:ext cx="2714644" cy="2500330"/>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IN" b="1" u="sng" dirty="0" smtClean="0"/>
              <a:t>Sequestration</a:t>
            </a:r>
          </a:p>
          <a:p>
            <a:endParaRPr lang="en-IN" b="1" u="sng" dirty="0" smtClean="0"/>
          </a:p>
          <a:p>
            <a:pPr>
              <a:buFont typeface="Arial" pitchFamily="34" charset="0"/>
              <a:buChar char="•"/>
            </a:pPr>
            <a:r>
              <a:rPr lang="en-IN" dirty="0" err="1" smtClean="0"/>
              <a:t>Hyperspenism</a:t>
            </a:r>
            <a:endParaRPr lang="en-IN" dirty="0" smtClean="0"/>
          </a:p>
          <a:p>
            <a:pPr>
              <a:buFont typeface="Arial" pitchFamily="34" charset="0"/>
              <a:buChar char="•"/>
            </a:pPr>
            <a:endParaRPr lang="en-IN" dirty="0" smtClean="0"/>
          </a:p>
          <a:p>
            <a:pPr>
              <a:buFont typeface="Arial" pitchFamily="34" charset="0"/>
              <a:buChar char="•"/>
            </a:pPr>
            <a:endParaRPr lang="en-IN" dirty="0" smtClean="0"/>
          </a:p>
          <a:p>
            <a:pPr>
              <a:buFont typeface="Arial" pitchFamily="34" charset="0"/>
              <a:buChar char="•"/>
            </a:pPr>
            <a:endParaRPr lang="en-IN" dirty="0" smtClean="0"/>
          </a:p>
          <a:p>
            <a:pPr>
              <a:buFont typeface="Arial" pitchFamily="34" charset="0"/>
              <a:buChar char="•"/>
            </a:pPr>
            <a:endParaRPr lang="en-IN" dirty="0" smtClean="0"/>
          </a:p>
          <a:p>
            <a:pPr>
              <a:buFont typeface="Arial" pitchFamily="34" charset="0"/>
              <a:buChar char="•"/>
            </a:pPr>
            <a:endParaRPr lang="en-IN" dirty="0" smtClean="0"/>
          </a:p>
        </p:txBody>
      </p:sp>
      <p:sp>
        <p:nvSpPr>
          <p:cNvPr id="8" name="Rounded Rectangle 7"/>
          <p:cNvSpPr/>
          <p:nvPr/>
        </p:nvSpPr>
        <p:spPr>
          <a:xfrm>
            <a:off x="571472" y="6143644"/>
            <a:ext cx="8001056" cy="500066"/>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b="1" dirty="0" smtClean="0">
                <a:solidFill>
                  <a:schemeClr val="bg1"/>
                </a:solidFill>
              </a:rPr>
              <a:t>SPURIOUS   THROMBOCYTOPENIA</a:t>
            </a:r>
            <a:endParaRPr lang="en-IN" sz="3600" b="1" dirty="0">
              <a:solidFill>
                <a:schemeClr val="bg1"/>
              </a:solidFill>
            </a:endParaRPr>
          </a:p>
        </p:txBody>
      </p:sp>
      <p:pic>
        <p:nvPicPr>
          <p:cNvPr id="153602" name="Picture 2" descr="http://imagebank.hematology.org/Content%5C12540%5C12540_full.JPG">
            <a:hlinkClick r:id="rId3"/>
          </p:cNvPr>
          <p:cNvPicPr>
            <a:picLocks noChangeAspect="1" noChangeArrowheads="1"/>
          </p:cNvPicPr>
          <p:nvPr/>
        </p:nvPicPr>
        <p:blipFill>
          <a:blip r:embed="rId4"/>
          <a:srcRect l="12500" t="13561" r="12500" b="14464"/>
          <a:stretch>
            <a:fillRect/>
          </a:stretch>
        </p:blipFill>
        <p:spPr bwMode="auto">
          <a:xfrm>
            <a:off x="2214546" y="2214554"/>
            <a:ext cx="4857784" cy="3491532"/>
          </a:xfrm>
          <a:prstGeom prst="rect">
            <a:avLst/>
          </a:prstGeom>
          <a:noFill/>
        </p:spPr>
      </p:pic>
      <p:sp>
        <p:nvSpPr>
          <p:cNvPr id="10" name="Right Arrow 9"/>
          <p:cNvSpPr/>
          <p:nvPr/>
        </p:nvSpPr>
        <p:spPr>
          <a:xfrm rot="19319330">
            <a:off x="2377953" y="4605635"/>
            <a:ext cx="428628" cy="21431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11" name="Right Arrow 10"/>
          <p:cNvSpPr/>
          <p:nvPr/>
        </p:nvSpPr>
        <p:spPr>
          <a:xfrm rot="19319330">
            <a:off x="4949721" y="4758035"/>
            <a:ext cx="428628" cy="21431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par>
                                <p:cTn id="19" presetID="9" presetClass="entr" presetSubtype="0" fill="hold" nodeType="withEffect">
                                  <p:stCondLst>
                                    <p:cond delay="0"/>
                                  </p:stCondLst>
                                  <p:childTnLst>
                                    <p:set>
                                      <p:cBhvr>
                                        <p:cTn id="20" dur="1" fill="hold">
                                          <p:stCondLst>
                                            <p:cond delay="0"/>
                                          </p:stCondLst>
                                        </p:cTn>
                                        <p:tgtEl>
                                          <p:spTgt spid="153602"/>
                                        </p:tgtEl>
                                        <p:attrNameLst>
                                          <p:attrName>style.visibility</p:attrName>
                                        </p:attrNameLst>
                                      </p:cBhvr>
                                      <p:to>
                                        <p:strVal val="visible"/>
                                      </p:to>
                                    </p:set>
                                    <p:animEffect transition="in" filter="dissolve">
                                      <p:cBhvr>
                                        <p:cTn id="21" dur="500"/>
                                        <p:tgtEl>
                                          <p:spTgt spid="15360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par>
                                <p:cTn id="28" presetID="9" presetClass="exit" presetSubtype="0" fill="hold" grpId="1" nodeType="withEffect">
                                  <p:stCondLst>
                                    <p:cond delay="0"/>
                                  </p:stCondLst>
                                  <p:childTnLst>
                                    <p:animEffect transition="out" filter="dissolv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9" presetClass="exit" presetSubtype="0" fill="hold" grpId="1" nodeType="withEffect">
                                  <p:stCondLst>
                                    <p:cond delay="0"/>
                                  </p:stCondLst>
                                  <p:childTnLst>
                                    <p:animEffect transition="out" filter="dissolv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9" presetClass="exit" presetSubtype="0" fill="hold" grpId="1" nodeType="withEffect">
                                  <p:stCondLst>
                                    <p:cond delay="0"/>
                                  </p:stCondLst>
                                  <p:childTnLst>
                                    <p:animEffect transition="out" filter="dissolv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10" grpId="0" animBg="1"/>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917596"/>
          </a:xfrm>
        </p:spPr>
        <p:txBody>
          <a:bodyPr/>
          <a:lstStyle/>
          <a:p>
            <a:r>
              <a:rPr lang="en-IN" dirty="0" smtClean="0"/>
              <a:t>Case </a:t>
            </a:r>
            <a:endParaRPr lang="en-IN" dirty="0"/>
          </a:p>
        </p:txBody>
      </p:sp>
      <p:sp>
        <p:nvSpPr>
          <p:cNvPr id="3" name="Content Placeholder 2"/>
          <p:cNvSpPr>
            <a:spLocks noGrp="1"/>
          </p:cNvSpPr>
          <p:nvPr>
            <p:ph idx="1"/>
          </p:nvPr>
        </p:nvSpPr>
        <p:spPr>
          <a:xfrm>
            <a:off x="-32" y="1214422"/>
            <a:ext cx="9001188" cy="4768865"/>
          </a:xfrm>
        </p:spPr>
        <p:txBody>
          <a:bodyPr/>
          <a:lstStyle/>
          <a:p>
            <a:pPr>
              <a:buNone/>
            </a:pPr>
            <a:r>
              <a:rPr lang="en-IN" dirty="0" smtClean="0"/>
              <a:t>	2 yr girl is brought to the ER with complaints of red </a:t>
            </a:r>
            <a:r>
              <a:rPr lang="en-IN" dirty="0" err="1" smtClean="0"/>
              <a:t>colored</a:t>
            </a:r>
            <a:r>
              <a:rPr lang="en-IN" dirty="0" smtClean="0"/>
              <a:t> spots over entire body for last 3 days.</a:t>
            </a:r>
          </a:p>
          <a:p>
            <a:pPr>
              <a:buNone/>
            </a:pPr>
            <a:r>
              <a:rPr lang="en-IN" dirty="0" smtClean="0"/>
              <a:t>	H/O, URI 2wk back.</a:t>
            </a:r>
          </a:p>
          <a:p>
            <a:pPr>
              <a:buNone/>
            </a:pPr>
            <a:r>
              <a:rPr lang="en-IN" dirty="0" smtClean="0"/>
              <a:t>	O/E, </a:t>
            </a:r>
            <a:r>
              <a:rPr lang="en-IN" dirty="0" err="1" smtClean="0"/>
              <a:t>Afebrile</a:t>
            </a:r>
            <a:r>
              <a:rPr lang="en-IN" dirty="0" smtClean="0"/>
              <a:t>. No Pallor</a:t>
            </a:r>
          </a:p>
          <a:p>
            <a:pPr>
              <a:buNone/>
            </a:pPr>
            <a:r>
              <a:rPr lang="en-IN" dirty="0" smtClean="0"/>
              <a:t>	Spleen : just palpable</a:t>
            </a:r>
          </a:p>
          <a:p>
            <a:pPr>
              <a:buNone/>
            </a:pPr>
            <a:endParaRPr lang="en-IN" dirty="0"/>
          </a:p>
        </p:txBody>
      </p:sp>
      <p:pic>
        <p:nvPicPr>
          <p:cNvPr id="160770" name="Picture 2" descr="http://media.clinicaladvisor.com/images/2015/04/15/meningococcalmeningitis0415_756873.png?format=png&amp;zoom=1&amp;quality=70&amp;anchor=middlecenter&amp;width=320&amp;mode=pad">
            <a:hlinkClick r:id="rId3"/>
          </p:cNvPr>
          <p:cNvPicPr>
            <a:picLocks noChangeAspect="1" noChangeArrowheads="1"/>
          </p:cNvPicPr>
          <p:nvPr/>
        </p:nvPicPr>
        <p:blipFill>
          <a:blip r:embed="rId4"/>
          <a:srcRect/>
          <a:stretch>
            <a:fillRect/>
          </a:stretch>
        </p:blipFill>
        <p:spPr bwMode="auto">
          <a:xfrm>
            <a:off x="4786314" y="2571743"/>
            <a:ext cx="4082298" cy="2347321"/>
          </a:xfrm>
          <a:prstGeom prst="rect">
            <a:avLst/>
          </a:prstGeom>
          <a:noFill/>
        </p:spPr>
      </p:pic>
      <p:sp>
        <p:nvSpPr>
          <p:cNvPr id="9" name="Rounded Rectangle 8"/>
          <p:cNvSpPr/>
          <p:nvPr/>
        </p:nvSpPr>
        <p:spPr>
          <a:xfrm>
            <a:off x="71406" y="4500570"/>
            <a:ext cx="1357322" cy="785818"/>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IN" sz="3200" b="1" dirty="0" err="1" smtClean="0"/>
              <a:t>DDx</a:t>
            </a:r>
            <a:r>
              <a:rPr lang="en-IN" sz="3200" b="1" dirty="0" smtClean="0"/>
              <a:t> ?</a:t>
            </a:r>
            <a:endParaRPr lang="en-IN" sz="2400" dirty="0" smtClean="0"/>
          </a:p>
        </p:txBody>
      </p:sp>
      <p:sp>
        <p:nvSpPr>
          <p:cNvPr id="10" name="Rounded Rectangle 9"/>
          <p:cNvSpPr/>
          <p:nvPr/>
        </p:nvSpPr>
        <p:spPr>
          <a:xfrm>
            <a:off x="1571604" y="5214950"/>
            <a:ext cx="3000396" cy="785818"/>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IN" sz="3200" b="1" dirty="0" smtClean="0"/>
              <a:t>Investigations ?</a:t>
            </a:r>
            <a:endParaRPr lang="en-IN" sz="2400" dirty="0" smtClean="0"/>
          </a:p>
        </p:txBody>
      </p:sp>
      <p:sp>
        <p:nvSpPr>
          <p:cNvPr id="11" name="Rounded Rectangle 10"/>
          <p:cNvSpPr/>
          <p:nvPr/>
        </p:nvSpPr>
        <p:spPr>
          <a:xfrm>
            <a:off x="4643438" y="6072206"/>
            <a:ext cx="4357718" cy="785818"/>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IN" sz="2800" b="1" dirty="0" smtClean="0"/>
              <a:t>Platelet count: 12000/mm</a:t>
            </a:r>
            <a:r>
              <a:rPr lang="en-IN" sz="2800" b="1" baseline="30000" dirty="0" smtClean="0"/>
              <a:t>3</a:t>
            </a:r>
            <a:endParaRPr lang="en-IN" sz="2000" baseline="30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5186370" cy="1143000"/>
          </a:xfrm>
        </p:spPr>
        <p:txBody>
          <a:bodyPr/>
          <a:lstStyle/>
          <a:p>
            <a:r>
              <a:rPr lang="en-IN" b="1" dirty="0" smtClean="0"/>
              <a:t>Pathogenesis of ITP</a:t>
            </a:r>
            <a:endParaRPr lang="en-IN" b="1" dirty="0"/>
          </a:p>
        </p:txBody>
      </p:sp>
      <p:pic>
        <p:nvPicPr>
          <p:cNvPr id="159746" name="Picture 2" descr="http://d3md5dngttnvbj.cloudfront.net/content/bloodjournal/116/22/4388/F1.large.jpg?width=800&amp;height=600&amp;carousel=1">
            <a:hlinkClick r:id="rId3"/>
          </p:cNvPr>
          <p:cNvPicPr>
            <a:picLocks noChangeAspect="1" noChangeArrowheads="1"/>
          </p:cNvPicPr>
          <p:nvPr/>
        </p:nvPicPr>
        <p:blipFill>
          <a:blip r:embed="rId4"/>
          <a:srcRect t="6401" r="71414" b="44744"/>
          <a:stretch>
            <a:fillRect/>
          </a:stretch>
        </p:blipFill>
        <p:spPr bwMode="auto">
          <a:xfrm>
            <a:off x="5860851" y="516538"/>
            <a:ext cx="3068867" cy="3698280"/>
          </a:xfrm>
          <a:prstGeom prst="rect">
            <a:avLst/>
          </a:prstGeom>
          <a:noFill/>
        </p:spPr>
      </p:pic>
      <p:pic>
        <p:nvPicPr>
          <p:cNvPr id="5" name="Picture 2" descr="http://d3md5dngttnvbj.cloudfront.net/content/bloodjournal/116/22/4388/F1.large.jpg?width=800&amp;height=600&amp;carousel=1">
            <a:hlinkClick r:id="rId3"/>
          </p:cNvPr>
          <p:cNvPicPr>
            <a:picLocks noChangeAspect="1" noChangeArrowheads="1"/>
          </p:cNvPicPr>
          <p:nvPr/>
        </p:nvPicPr>
        <p:blipFill>
          <a:blip r:embed="rId4"/>
          <a:srcRect t="49349" r="74387" b="24153"/>
          <a:stretch>
            <a:fillRect/>
          </a:stretch>
        </p:blipFill>
        <p:spPr bwMode="auto">
          <a:xfrm>
            <a:off x="2366946" y="4143380"/>
            <a:ext cx="3133748" cy="2286016"/>
          </a:xfrm>
          <a:prstGeom prst="rect">
            <a:avLst/>
          </a:prstGeom>
          <a:noFill/>
        </p:spPr>
      </p:pic>
      <p:pic>
        <p:nvPicPr>
          <p:cNvPr id="6" name="Picture 2" descr="http://d3md5dngttnvbj.cloudfront.net/content/bloodjournal/116/22/4388/F1.large.jpg?width=800&amp;height=600&amp;carousel=1">
            <a:hlinkClick r:id="rId3"/>
          </p:cNvPr>
          <p:cNvPicPr>
            <a:picLocks noChangeAspect="1" noChangeArrowheads="1"/>
          </p:cNvPicPr>
          <p:nvPr/>
        </p:nvPicPr>
        <p:blipFill>
          <a:blip r:embed="rId4"/>
          <a:srcRect l="14013" t="61097" r="71414" b="15718"/>
          <a:stretch>
            <a:fillRect/>
          </a:stretch>
        </p:blipFill>
        <p:spPr bwMode="auto">
          <a:xfrm>
            <a:off x="0" y="4857760"/>
            <a:ext cx="1782983" cy="2000240"/>
          </a:xfrm>
          <a:prstGeom prst="rect">
            <a:avLst/>
          </a:prstGeom>
          <a:noFill/>
        </p:spPr>
      </p:pic>
      <p:pic>
        <p:nvPicPr>
          <p:cNvPr id="159748" name="Picture 4" descr="http://openi.nlm.nih.gov/imgs/512/184/3321667/3321667_ce-1-221f1.png">
            <a:hlinkClick r:id="rId5"/>
          </p:cNvPr>
          <p:cNvPicPr>
            <a:picLocks noChangeAspect="1" noChangeArrowheads="1"/>
          </p:cNvPicPr>
          <p:nvPr/>
        </p:nvPicPr>
        <p:blipFill>
          <a:blip r:embed="rId6"/>
          <a:srcRect r="47890" b="24657"/>
          <a:stretch>
            <a:fillRect/>
          </a:stretch>
        </p:blipFill>
        <p:spPr bwMode="auto">
          <a:xfrm>
            <a:off x="714348" y="1428736"/>
            <a:ext cx="3071834" cy="2413584"/>
          </a:xfrm>
          <a:prstGeom prst="rect">
            <a:avLst/>
          </a:prstGeom>
          <a:noFill/>
        </p:spPr>
      </p:pic>
      <p:sp>
        <p:nvSpPr>
          <p:cNvPr id="8" name="Curved Right Arrow 7"/>
          <p:cNvSpPr/>
          <p:nvPr/>
        </p:nvSpPr>
        <p:spPr>
          <a:xfrm rot="14807289">
            <a:off x="1975256" y="5561502"/>
            <a:ext cx="928694" cy="1443874"/>
          </a:xfrm>
          <a:prstGeom prst="curvedRightArrow">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solidFill>
                <a:schemeClr val="tx1"/>
              </a:solidFill>
            </a:endParaRPr>
          </a:p>
        </p:txBody>
      </p:sp>
      <p:sp>
        <p:nvSpPr>
          <p:cNvPr id="9" name="Curved Right Arrow 8"/>
          <p:cNvSpPr/>
          <p:nvPr/>
        </p:nvSpPr>
        <p:spPr>
          <a:xfrm rot="14807289">
            <a:off x="5475718" y="3704114"/>
            <a:ext cx="928694" cy="1443874"/>
          </a:xfrm>
          <a:prstGeom prst="curvedRightArrow">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solidFill>
                <a:schemeClr val="tx1"/>
              </a:solidFill>
            </a:endParaRPr>
          </a:p>
        </p:txBody>
      </p:sp>
      <p:sp>
        <p:nvSpPr>
          <p:cNvPr id="10" name="Oval Callout 9"/>
          <p:cNvSpPr/>
          <p:nvPr/>
        </p:nvSpPr>
        <p:spPr>
          <a:xfrm>
            <a:off x="214282" y="1214422"/>
            <a:ext cx="3929090" cy="2643206"/>
          </a:xfrm>
          <a:prstGeom prst="wedgeEllipseCallout">
            <a:avLst>
              <a:gd name="adj1" fmla="val 37197"/>
              <a:gd name="adj2" fmla="val 110123"/>
            </a:avLst>
          </a:prstGeom>
          <a:solidFill>
            <a:srgbClr val="F2F2F2">
              <a:alpha val="27059"/>
            </a:srgb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nodeType="withEffect">
                                  <p:stCondLst>
                                    <p:cond delay="0"/>
                                  </p:stCondLst>
                                  <p:childTnLst>
                                    <p:set>
                                      <p:cBhvr>
                                        <p:cTn id="15" dur="1" fill="hold">
                                          <p:stCondLst>
                                            <p:cond delay="0"/>
                                          </p:stCondLst>
                                        </p:cTn>
                                        <p:tgtEl>
                                          <p:spTgt spid="159748"/>
                                        </p:tgtEl>
                                        <p:attrNameLst>
                                          <p:attrName>style.visibility</p:attrName>
                                        </p:attrNameLst>
                                      </p:cBhvr>
                                      <p:to>
                                        <p:strVal val="visible"/>
                                      </p:to>
                                    </p:set>
                                    <p:animEffect transition="in" filter="dissolve">
                                      <p:cBhvr>
                                        <p:cTn id="16" dur="500"/>
                                        <p:tgtEl>
                                          <p:spTgt spid="15974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par>
                                <p:cTn id="22" presetID="9" presetClass="entr" presetSubtype="0" fill="hold" nodeType="withEffect">
                                  <p:stCondLst>
                                    <p:cond delay="0"/>
                                  </p:stCondLst>
                                  <p:childTnLst>
                                    <p:set>
                                      <p:cBhvr>
                                        <p:cTn id="23" dur="1" fill="hold">
                                          <p:stCondLst>
                                            <p:cond delay="0"/>
                                          </p:stCondLst>
                                        </p:cTn>
                                        <p:tgtEl>
                                          <p:spTgt spid="159746"/>
                                        </p:tgtEl>
                                        <p:attrNameLst>
                                          <p:attrName>style.visibility</p:attrName>
                                        </p:attrNameLst>
                                      </p:cBhvr>
                                      <p:to>
                                        <p:strVal val="visible"/>
                                      </p:to>
                                    </p:set>
                                    <p:animEffect transition="in" filter="dissolve">
                                      <p:cBhvr>
                                        <p:cTn id="24" dur="500"/>
                                        <p:tgtEl>
                                          <p:spTgt spid="159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lstStyle/>
          <a:p>
            <a:r>
              <a:rPr lang="en-IN" b="1" dirty="0" smtClean="0"/>
              <a:t>Definitions </a:t>
            </a:r>
            <a:endParaRPr lang="en-IN" b="1" dirty="0"/>
          </a:p>
        </p:txBody>
      </p:sp>
      <p:sp>
        <p:nvSpPr>
          <p:cNvPr id="3" name="Content Placeholder 2"/>
          <p:cNvSpPr>
            <a:spLocks noGrp="1"/>
          </p:cNvSpPr>
          <p:nvPr>
            <p:ph idx="1"/>
          </p:nvPr>
        </p:nvSpPr>
        <p:spPr>
          <a:xfrm>
            <a:off x="457200" y="3000372"/>
            <a:ext cx="8229600" cy="3125791"/>
          </a:xfrm>
        </p:spPr>
        <p:txBody>
          <a:bodyPr/>
          <a:lstStyle/>
          <a:p>
            <a:r>
              <a:rPr lang="en-IN" b="1" dirty="0" smtClean="0"/>
              <a:t>Newly diagnosed ITP</a:t>
            </a:r>
            <a:r>
              <a:rPr lang="en-IN" dirty="0" smtClean="0"/>
              <a:t>: diagnosis to 3 months</a:t>
            </a:r>
          </a:p>
          <a:p>
            <a:endParaRPr lang="en-IN" dirty="0" smtClean="0"/>
          </a:p>
          <a:p>
            <a:r>
              <a:rPr lang="en-IN" b="1" dirty="0" smtClean="0"/>
              <a:t>Persistent ITP</a:t>
            </a:r>
            <a:r>
              <a:rPr lang="en-IN" dirty="0" smtClean="0"/>
              <a:t>: 3 to 12 months from diagnosis</a:t>
            </a:r>
          </a:p>
          <a:p>
            <a:endParaRPr lang="en-IN" dirty="0" smtClean="0"/>
          </a:p>
          <a:p>
            <a:r>
              <a:rPr lang="en-IN" b="1" dirty="0" smtClean="0"/>
              <a:t>Chronic ITP</a:t>
            </a:r>
            <a:r>
              <a:rPr lang="en-IN" dirty="0" smtClean="0"/>
              <a:t>: lasting for more than 12 months</a:t>
            </a:r>
            <a:endParaRPr lang="en-IN" dirty="0"/>
          </a:p>
        </p:txBody>
      </p:sp>
      <p:sp>
        <p:nvSpPr>
          <p:cNvPr id="4" name="Rounded Rectangle 3"/>
          <p:cNvSpPr/>
          <p:nvPr/>
        </p:nvSpPr>
        <p:spPr>
          <a:xfrm>
            <a:off x="714348" y="1428736"/>
            <a:ext cx="7929618" cy="128588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u="sng" dirty="0" smtClean="0"/>
              <a:t>Immune Thrombocytopenia (ITP)</a:t>
            </a:r>
          </a:p>
          <a:p>
            <a:pPr algn="ctr"/>
            <a:r>
              <a:rPr lang="en-IN" sz="2000" b="1" dirty="0" smtClean="0"/>
              <a:t>Platelet count less than 100 × 10</a:t>
            </a:r>
            <a:r>
              <a:rPr lang="en-IN" sz="2000" b="1" baseline="30000" dirty="0" smtClean="0"/>
              <a:t>9</a:t>
            </a:r>
            <a:r>
              <a:rPr lang="en-IN" sz="2000" b="1" dirty="0" smtClean="0"/>
              <a:t>/L in absence of other causes or disorders that may be associated with thrombocytopenia</a:t>
            </a:r>
            <a:endParaRPr lang="en-IN" sz="2000" b="1" dirty="0"/>
          </a:p>
        </p:txBody>
      </p:sp>
      <p:sp>
        <p:nvSpPr>
          <p:cNvPr id="5" name="Rectangle 4"/>
          <p:cNvSpPr/>
          <p:nvPr/>
        </p:nvSpPr>
        <p:spPr>
          <a:xfrm>
            <a:off x="285784" y="6478809"/>
            <a:ext cx="8715372" cy="307777"/>
          </a:xfrm>
          <a:prstGeom prst="rect">
            <a:avLst/>
          </a:prstGeom>
        </p:spPr>
        <p:txBody>
          <a:bodyPr wrap="square">
            <a:spAutoFit/>
          </a:bodyPr>
          <a:lstStyle/>
          <a:p>
            <a:r>
              <a:rPr lang="en-IN" sz="1400" i="1" dirty="0" smtClean="0"/>
              <a:t>Source: The American Society of Hematology 2011 evidence-based practice guideline for immune thrombocytopenia</a:t>
            </a:r>
            <a:endParaRPr lang="en-IN" sz="1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Investigations</a:t>
            </a:r>
            <a:endParaRPr lang="en-IN" dirty="0"/>
          </a:p>
        </p:txBody>
      </p:sp>
      <p:sp>
        <p:nvSpPr>
          <p:cNvPr id="3" name="Content Placeholder 2"/>
          <p:cNvSpPr>
            <a:spLocks noGrp="1"/>
          </p:cNvSpPr>
          <p:nvPr>
            <p:ph idx="1"/>
          </p:nvPr>
        </p:nvSpPr>
        <p:spPr>
          <a:xfrm>
            <a:off x="0" y="2000240"/>
            <a:ext cx="8229600" cy="4525963"/>
          </a:xfrm>
        </p:spPr>
        <p:txBody>
          <a:bodyPr/>
          <a:lstStyle/>
          <a:p>
            <a:r>
              <a:rPr lang="en-IN" dirty="0" smtClean="0"/>
              <a:t>Complete blood count</a:t>
            </a:r>
          </a:p>
          <a:p>
            <a:endParaRPr lang="en-IN" dirty="0" smtClean="0"/>
          </a:p>
          <a:p>
            <a:r>
              <a:rPr lang="en-IN" dirty="0" smtClean="0"/>
              <a:t>Peripheral smear</a:t>
            </a:r>
          </a:p>
          <a:p>
            <a:endParaRPr lang="en-IN" dirty="0" smtClean="0"/>
          </a:p>
          <a:p>
            <a:r>
              <a:rPr lang="en-IN" dirty="0" smtClean="0"/>
              <a:t>Bone marrow aspiration ???</a:t>
            </a:r>
            <a:endParaRPr lang="en-IN" dirty="0"/>
          </a:p>
        </p:txBody>
      </p:sp>
      <p:pic>
        <p:nvPicPr>
          <p:cNvPr id="157698" name="Picture 2" descr="http://hematologyoutlines.com/images/Megakaryocyte-normal.jpg">
            <a:hlinkClick r:id="rId3"/>
          </p:cNvPr>
          <p:cNvPicPr>
            <a:picLocks noChangeAspect="1" noChangeArrowheads="1"/>
          </p:cNvPicPr>
          <p:nvPr/>
        </p:nvPicPr>
        <p:blipFill>
          <a:blip r:embed="rId4"/>
          <a:srcRect/>
          <a:stretch>
            <a:fillRect/>
          </a:stretch>
        </p:blipFill>
        <p:spPr bwMode="auto">
          <a:xfrm>
            <a:off x="5286380" y="3000372"/>
            <a:ext cx="3786182" cy="283963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81000"/>
            <a:ext cx="8229600" cy="381000"/>
          </a:xfrm>
        </p:spPr>
        <p:txBody>
          <a:bodyPr/>
          <a:lstStyle/>
          <a:p>
            <a:pPr eaLnBrk="1" hangingPunct="1">
              <a:defRPr/>
            </a:pPr>
            <a:r>
              <a:rPr lang="en-US" smtClean="0"/>
              <a:t>Clotting Factors</a:t>
            </a:r>
          </a:p>
        </p:txBody>
      </p:sp>
      <p:graphicFrame>
        <p:nvGraphicFramePr>
          <p:cNvPr id="35878" name="Group 38"/>
          <p:cNvGraphicFramePr>
            <a:graphicFrameLocks noGrp="1"/>
          </p:cNvGraphicFramePr>
          <p:nvPr/>
        </p:nvGraphicFramePr>
        <p:xfrm>
          <a:off x="1428750" y="1143000"/>
          <a:ext cx="6286500" cy="5181600"/>
        </p:xfrm>
        <a:graphic>
          <a:graphicData uri="http://schemas.openxmlformats.org/drawingml/2006/table">
            <a:tbl>
              <a:tblPr/>
              <a:tblGrid>
                <a:gridCol w="1181100"/>
                <a:gridCol w="5105400"/>
              </a:tblGrid>
              <a:tr h="4889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Fibrinogen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Prothrombin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Labile factor, proaccelerin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VII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Stable factor or proconvertin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VIII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Antihemophilic factor (AHF)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IX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Christmas factor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Stuart-Power factor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XI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Plasma </a:t>
                      </a: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thromboplastin</a:t>
                      </a: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 antecedent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XII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Hageman factor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XIII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rPr>
                        <a:t>Fibrin Stabilizing Factor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lstStyle/>
          <a:p>
            <a:r>
              <a:rPr lang="en-IN" dirty="0" smtClean="0"/>
              <a:t>Treatment of Newly diagnosed ITP</a:t>
            </a:r>
            <a:endParaRPr lang="en-IN" dirty="0"/>
          </a:p>
        </p:txBody>
      </p:sp>
      <p:sp>
        <p:nvSpPr>
          <p:cNvPr id="3" name="Content Placeholder 2"/>
          <p:cNvSpPr>
            <a:spLocks noGrp="1"/>
          </p:cNvSpPr>
          <p:nvPr>
            <p:ph idx="1"/>
          </p:nvPr>
        </p:nvSpPr>
        <p:spPr>
          <a:xfrm>
            <a:off x="2928926" y="1285860"/>
            <a:ext cx="3686172" cy="2643206"/>
          </a:xfrm>
          <a:solidFill>
            <a:srgbClr val="92D050"/>
          </a:solidFill>
        </p:spPr>
        <p:txBody>
          <a:bodyPr>
            <a:normAutofit/>
          </a:bodyPr>
          <a:lstStyle/>
          <a:p>
            <a:pPr>
              <a:buNone/>
            </a:pPr>
            <a:r>
              <a:rPr lang="en-IN" sz="2800" b="1" dirty="0" smtClean="0"/>
              <a:t>General </a:t>
            </a:r>
            <a:r>
              <a:rPr lang="en-IN" sz="2800" b="1" dirty="0" err="1" smtClean="0"/>
              <a:t>Tt</a:t>
            </a:r>
            <a:endParaRPr lang="en-IN" sz="2800" b="1" dirty="0" smtClean="0"/>
          </a:p>
          <a:p>
            <a:pPr lvl="1"/>
            <a:r>
              <a:rPr lang="en-IN" sz="2400" b="1" dirty="0" smtClean="0"/>
              <a:t>Education</a:t>
            </a:r>
          </a:p>
          <a:p>
            <a:pPr lvl="1"/>
            <a:r>
              <a:rPr lang="en-IN" sz="2400" b="1" dirty="0" smtClean="0"/>
              <a:t>Activity limitation</a:t>
            </a:r>
          </a:p>
          <a:p>
            <a:pPr lvl="1"/>
            <a:r>
              <a:rPr lang="en-IN" sz="2400" b="1" dirty="0" smtClean="0"/>
              <a:t>No NSAIDs</a:t>
            </a:r>
          </a:p>
          <a:p>
            <a:pPr lvl="1"/>
            <a:r>
              <a:rPr lang="en-IN" sz="2400" b="1" dirty="0" smtClean="0"/>
              <a:t>Careful follow up</a:t>
            </a:r>
          </a:p>
          <a:p>
            <a:endParaRPr lang="en-IN" sz="2800" b="1" dirty="0"/>
          </a:p>
        </p:txBody>
      </p:sp>
      <p:sp>
        <p:nvSpPr>
          <p:cNvPr id="5" name="Content Placeholder 2"/>
          <p:cNvSpPr txBox="1">
            <a:spLocks/>
          </p:cNvSpPr>
          <p:nvPr/>
        </p:nvSpPr>
        <p:spPr>
          <a:xfrm>
            <a:off x="714348" y="4457721"/>
            <a:ext cx="3686172" cy="1900237"/>
          </a:xfrm>
          <a:prstGeom prst="rect">
            <a:avLst/>
          </a:prstGeom>
          <a:solidFill>
            <a:srgbClr val="92D050"/>
          </a:solidFill>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3200" b="1" i="0" u="none" strike="noStrike" kern="1200" cap="none" spc="0" normalizeH="0" baseline="0" noProof="0" dirty="0" smtClean="0">
                <a:ln>
                  <a:noFill/>
                </a:ln>
                <a:solidFill>
                  <a:schemeClr val="tx1"/>
                </a:solidFill>
                <a:effectLst/>
                <a:uLnTx/>
                <a:uFillTx/>
                <a:latin typeface="+mn-lt"/>
                <a:ea typeface="+mn-ea"/>
                <a:cs typeface="+mn-cs"/>
              </a:rPr>
              <a:t>Observation only</a:t>
            </a:r>
            <a:endParaRPr kumimoji="0" lang="en-IN"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4429124" y="5072074"/>
            <a:ext cx="572977" cy="584775"/>
          </a:xfrm>
          <a:prstGeom prst="rect">
            <a:avLst/>
          </a:prstGeom>
          <a:noFill/>
        </p:spPr>
        <p:txBody>
          <a:bodyPr wrap="none" rtlCol="0">
            <a:spAutoFit/>
          </a:bodyPr>
          <a:lstStyle/>
          <a:p>
            <a:r>
              <a:rPr lang="en-IN" sz="3200" b="1" dirty="0" smtClean="0"/>
              <a:t>Vs</a:t>
            </a:r>
            <a:endParaRPr lang="en-IN" sz="3200" b="1" dirty="0"/>
          </a:p>
        </p:txBody>
      </p:sp>
      <p:sp>
        <p:nvSpPr>
          <p:cNvPr id="8" name="Content Placeholder 2"/>
          <p:cNvSpPr txBox="1">
            <a:spLocks/>
          </p:cNvSpPr>
          <p:nvPr/>
        </p:nvSpPr>
        <p:spPr>
          <a:xfrm>
            <a:off x="5100670" y="4457721"/>
            <a:ext cx="3686172" cy="1900237"/>
          </a:xfrm>
          <a:prstGeom prst="rect">
            <a:avLst/>
          </a:prstGeom>
          <a:solidFill>
            <a:srgbClr val="92D050"/>
          </a:solidFill>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3200" b="1" i="0" u="none" strike="noStrike" kern="1200" cap="none" spc="0" normalizeH="0" baseline="0" noProof="0" dirty="0" smtClean="0">
                <a:ln>
                  <a:noFill/>
                </a:ln>
                <a:solidFill>
                  <a:schemeClr val="tx1"/>
                </a:solidFill>
                <a:effectLst/>
                <a:uLnTx/>
                <a:uFillTx/>
                <a:latin typeface="+mn-lt"/>
                <a:ea typeface="+mn-ea"/>
                <a:cs typeface="+mn-cs"/>
              </a:rPr>
              <a:t>Pharmacological </a:t>
            </a:r>
            <a:r>
              <a:rPr kumimoji="0" lang="en-IN" sz="3200" b="1" i="0" u="none" strike="noStrike" kern="1200" cap="none" spc="0" normalizeH="0" baseline="0" noProof="0" dirty="0" err="1" smtClean="0">
                <a:ln>
                  <a:noFill/>
                </a:ln>
                <a:solidFill>
                  <a:schemeClr val="tx1"/>
                </a:solidFill>
                <a:effectLst/>
                <a:uLnTx/>
                <a:uFillTx/>
                <a:latin typeface="+mn-lt"/>
                <a:ea typeface="+mn-ea"/>
                <a:cs typeface="+mn-cs"/>
              </a:rPr>
              <a:t>Tt</a:t>
            </a:r>
            <a:endParaRPr kumimoji="0" lang="en-IN"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917596"/>
          </a:xfrm>
        </p:spPr>
        <p:txBody>
          <a:bodyPr/>
          <a:lstStyle/>
          <a:p>
            <a:r>
              <a:rPr lang="en-IN" dirty="0" smtClean="0"/>
              <a:t>Case </a:t>
            </a:r>
            <a:endParaRPr lang="en-IN" dirty="0"/>
          </a:p>
        </p:txBody>
      </p:sp>
      <p:sp>
        <p:nvSpPr>
          <p:cNvPr id="3" name="Content Placeholder 2"/>
          <p:cNvSpPr>
            <a:spLocks noGrp="1"/>
          </p:cNvSpPr>
          <p:nvPr>
            <p:ph idx="1"/>
          </p:nvPr>
        </p:nvSpPr>
        <p:spPr>
          <a:xfrm>
            <a:off x="-32" y="1142984"/>
            <a:ext cx="5972188" cy="3429024"/>
          </a:xfrm>
        </p:spPr>
        <p:txBody>
          <a:bodyPr>
            <a:normAutofit/>
          </a:bodyPr>
          <a:lstStyle/>
          <a:p>
            <a:pPr>
              <a:buNone/>
            </a:pPr>
            <a:r>
              <a:rPr lang="en-IN" sz="2800" dirty="0" smtClean="0"/>
              <a:t>	2 yr girl is brought to the ER with complaints of red </a:t>
            </a:r>
            <a:r>
              <a:rPr lang="en-IN" sz="2800" dirty="0" err="1" smtClean="0"/>
              <a:t>colored</a:t>
            </a:r>
            <a:r>
              <a:rPr lang="en-IN" sz="2800" dirty="0" smtClean="0"/>
              <a:t> spots over entire body for last 3 days.</a:t>
            </a:r>
          </a:p>
          <a:p>
            <a:pPr>
              <a:buNone/>
            </a:pPr>
            <a:r>
              <a:rPr lang="en-IN" sz="2800" dirty="0" smtClean="0"/>
              <a:t>	H/O, URI 2wk back.</a:t>
            </a:r>
          </a:p>
          <a:p>
            <a:pPr>
              <a:buNone/>
            </a:pPr>
            <a:r>
              <a:rPr lang="en-IN" sz="2800" dirty="0" smtClean="0"/>
              <a:t>	O/E, </a:t>
            </a:r>
            <a:r>
              <a:rPr lang="en-IN" sz="2800" dirty="0" err="1" smtClean="0"/>
              <a:t>Afebrile</a:t>
            </a:r>
            <a:r>
              <a:rPr lang="en-IN" sz="2800" dirty="0" smtClean="0"/>
              <a:t>. No Pallor</a:t>
            </a:r>
          </a:p>
          <a:p>
            <a:pPr>
              <a:buNone/>
            </a:pPr>
            <a:r>
              <a:rPr lang="en-IN" sz="2800" dirty="0" smtClean="0"/>
              <a:t>	Spleen : just palpable</a:t>
            </a:r>
          </a:p>
          <a:p>
            <a:pPr>
              <a:buNone/>
            </a:pPr>
            <a:r>
              <a:rPr lang="en-IN" sz="2800" b="1" dirty="0" smtClean="0"/>
              <a:t>	</a:t>
            </a:r>
            <a:endParaRPr lang="en-IN" sz="2800" dirty="0"/>
          </a:p>
        </p:txBody>
      </p:sp>
      <p:pic>
        <p:nvPicPr>
          <p:cNvPr id="160770" name="Picture 2" descr="http://media.clinicaladvisor.com/images/2015/04/15/meningococcalmeningitis0415_756873.png?format=png&amp;zoom=1&amp;quality=70&amp;anchor=middlecenter&amp;width=320&amp;mode=pad">
            <a:hlinkClick r:id="rId3"/>
          </p:cNvPr>
          <p:cNvPicPr>
            <a:picLocks noChangeAspect="1" noChangeArrowheads="1"/>
          </p:cNvPicPr>
          <p:nvPr/>
        </p:nvPicPr>
        <p:blipFill>
          <a:blip r:embed="rId4"/>
          <a:srcRect/>
          <a:stretch>
            <a:fillRect/>
          </a:stretch>
        </p:blipFill>
        <p:spPr bwMode="auto">
          <a:xfrm>
            <a:off x="5776114" y="1428736"/>
            <a:ext cx="3296480" cy="1895476"/>
          </a:xfrm>
          <a:prstGeom prst="rect">
            <a:avLst/>
          </a:prstGeom>
          <a:noFill/>
        </p:spPr>
      </p:pic>
      <p:sp>
        <p:nvSpPr>
          <p:cNvPr id="12" name="Content Placeholder 2"/>
          <p:cNvSpPr txBox="1">
            <a:spLocks/>
          </p:cNvSpPr>
          <p:nvPr/>
        </p:nvSpPr>
        <p:spPr>
          <a:xfrm>
            <a:off x="714348" y="4214818"/>
            <a:ext cx="3686172" cy="685791"/>
          </a:xfrm>
          <a:prstGeom prst="rect">
            <a:avLst/>
          </a:prstGeom>
          <a:solidFill>
            <a:srgbClr val="92D050"/>
          </a:solidFill>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2800" b="1" i="0" u="none" strike="noStrike" kern="1200" cap="none" spc="0" normalizeH="0" baseline="0" noProof="0" dirty="0" smtClean="0">
                <a:ln>
                  <a:noFill/>
                </a:ln>
                <a:solidFill>
                  <a:schemeClr val="tx1"/>
                </a:solidFill>
                <a:effectLst/>
                <a:uLnTx/>
                <a:uFillTx/>
                <a:latin typeface="+mn-lt"/>
                <a:ea typeface="+mn-ea"/>
                <a:cs typeface="+mn-cs"/>
              </a:rPr>
              <a:t>Observation only</a:t>
            </a:r>
            <a:endParaRPr kumimoji="0" lang="en-IN"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Rectangle 12"/>
          <p:cNvSpPr/>
          <p:nvPr/>
        </p:nvSpPr>
        <p:spPr>
          <a:xfrm>
            <a:off x="285720" y="5072074"/>
            <a:ext cx="5572164" cy="121444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t>Daily follow up advised.</a:t>
            </a:r>
          </a:p>
          <a:p>
            <a:pPr algn="ctr"/>
            <a:r>
              <a:rPr lang="en-IN" sz="2000" b="1" dirty="0" smtClean="0"/>
              <a:t>Comes next day with </a:t>
            </a:r>
            <a:r>
              <a:rPr lang="en-IN" sz="2000" b="1" dirty="0" err="1" smtClean="0"/>
              <a:t>Epistaxis</a:t>
            </a:r>
            <a:r>
              <a:rPr lang="en-IN" sz="2000" b="1" dirty="0" smtClean="0"/>
              <a:t> and gum bleeding.</a:t>
            </a:r>
          </a:p>
          <a:p>
            <a:pPr algn="ctr"/>
            <a:r>
              <a:rPr lang="en-IN" sz="2000" b="1" dirty="0" smtClean="0"/>
              <a:t>What next???</a:t>
            </a:r>
            <a:endParaRPr lang="en-IN"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lstStyle/>
          <a:p>
            <a:r>
              <a:rPr lang="en-IN" dirty="0" smtClean="0"/>
              <a:t>Treatment of Newly diagnosed ITP</a:t>
            </a:r>
            <a:endParaRPr lang="en-IN" dirty="0"/>
          </a:p>
        </p:txBody>
      </p:sp>
      <p:sp>
        <p:nvSpPr>
          <p:cNvPr id="3" name="Content Placeholder 2"/>
          <p:cNvSpPr>
            <a:spLocks noGrp="1"/>
          </p:cNvSpPr>
          <p:nvPr>
            <p:ph idx="1"/>
          </p:nvPr>
        </p:nvSpPr>
        <p:spPr>
          <a:xfrm>
            <a:off x="2928926" y="1285860"/>
            <a:ext cx="3686172" cy="2643206"/>
          </a:xfrm>
          <a:solidFill>
            <a:srgbClr val="92D050"/>
          </a:solidFill>
        </p:spPr>
        <p:txBody>
          <a:bodyPr>
            <a:normAutofit/>
          </a:bodyPr>
          <a:lstStyle/>
          <a:p>
            <a:pPr>
              <a:buNone/>
            </a:pPr>
            <a:r>
              <a:rPr lang="en-IN" sz="2800" b="1" dirty="0" smtClean="0"/>
              <a:t>General </a:t>
            </a:r>
            <a:r>
              <a:rPr lang="en-IN" sz="2800" b="1" dirty="0" err="1" smtClean="0"/>
              <a:t>Tt</a:t>
            </a:r>
            <a:endParaRPr lang="en-IN" sz="2800" b="1" dirty="0" smtClean="0"/>
          </a:p>
          <a:p>
            <a:pPr lvl="1"/>
            <a:r>
              <a:rPr lang="en-IN" sz="2400" b="1" dirty="0" smtClean="0"/>
              <a:t>Education</a:t>
            </a:r>
          </a:p>
          <a:p>
            <a:pPr lvl="1"/>
            <a:r>
              <a:rPr lang="en-IN" sz="2400" b="1" dirty="0" smtClean="0"/>
              <a:t>Activity limitation</a:t>
            </a:r>
          </a:p>
          <a:p>
            <a:pPr lvl="1"/>
            <a:r>
              <a:rPr lang="en-IN" sz="2400" b="1" dirty="0" smtClean="0"/>
              <a:t>No NSAIDs</a:t>
            </a:r>
          </a:p>
          <a:p>
            <a:pPr lvl="1"/>
            <a:r>
              <a:rPr lang="en-IN" sz="2400" b="1" dirty="0" smtClean="0"/>
              <a:t>Careful follow up</a:t>
            </a:r>
          </a:p>
          <a:p>
            <a:endParaRPr lang="en-IN" sz="2800" b="1" dirty="0"/>
          </a:p>
        </p:txBody>
      </p:sp>
      <p:sp>
        <p:nvSpPr>
          <p:cNvPr id="5" name="Content Placeholder 2"/>
          <p:cNvSpPr txBox="1">
            <a:spLocks/>
          </p:cNvSpPr>
          <p:nvPr/>
        </p:nvSpPr>
        <p:spPr>
          <a:xfrm>
            <a:off x="714348" y="4457721"/>
            <a:ext cx="3686172" cy="1900237"/>
          </a:xfrm>
          <a:prstGeom prst="rect">
            <a:avLst/>
          </a:prstGeom>
          <a:solidFill>
            <a:srgbClr val="92D050"/>
          </a:solidFill>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3200" b="1" i="0" u="none" strike="noStrike" kern="1200" cap="none" spc="0" normalizeH="0" baseline="0" noProof="0" dirty="0" smtClean="0">
              <a:ln>
                <a:noFill/>
              </a:ln>
              <a:solidFill>
                <a:srgbClr val="00B05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3200" b="1" i="0" u="none" strike="noStrike" kern="1200" cap="none" spc="0" normalizeH="0" baseline="0" noProof="0" dirty="0" smtClean="0">
                <a:ln>
                  <a:noFill/>
                </a:ln>
                <a:solidFill>
                  <a:srgbClr val="00B050"/>
                </a:solidFill>
                <a:effectLst/>
                <a:uLnTx/>
                <a:uFillTx/>
                <a:latin typeface="+mn-lt"/>
                <a:ea typeface="+mn-ea"/>
                <a:cs typeface="+mn-cs"/>
              </a:rPr>
              <a:t>Observation only</a:t>
            </a:r>
            <a:endParaRPr kumimoji="0" lang="en-IN" sz="2800" b="1" i="0" u="none" strike="noStrike" kern="1200" cap="none" spc="0" normalizeH="0" baseline="0" noProof="0" dirty="0" smtClean="0">
              <a:ln>
                <a:noFill/>
              </a:ln>
              <a:solidFill>
                <a:srgbClr val="00B05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IN" sz="3200" b="1" i="0" u="none" strike="noStrike" kern="1200" cap="none" spc="0" normalizeH="0" baseline="0" noProof="0" dirty="0">
              <a:ln>
                <a:noFill/>
              </a:ln>
              <a:solidFill>
                <a:srgbClr val="00B050"/>
              </a:solidFill>
              <a:effectLst/>
              <a:uLnTx/>
              <a:uFillTx/>
              <a:latin typeface="+mn-lt"/>
              <a:ea typeface="+mn-ea"/>
              <a:cs typeface="+mn-cs"/>
            </a:endParaRPr>
          </a:p>
        </p:txBody>
      </p:sp>
      <p:sp>
        <p:nvSpPr>
          <p:cNvPr id="6" name="Content Placeholder 2"/>
          <p:cNvSpPr txBox="1">
            <a:spLocks/>
          </p:cNvSpPr>
          <p:nvPr/>
        </p:nvSpPr>
        <p:spPr>
          <a:xfrm>
            <a:off x="5072066" y="4457721"/>
            <a:ext cx="3686172" cy="1900237"/>
          </a:xfrm>
          <a:prstGeom prst="rect">
            <a:avLst/>
          </a:prstGeom>
          <a:solidFill>
            <a:srgbClr val="92D050"/>
          </a:solidFill>
        </p:spPr>
        <p:txBody>
          <a:bodyPr vert="horz" lIns="91440" tIns="45720" rIns="91440" bIns="45720" rtlCol="0">
            <a:normAutofit/>
          </a:bodyPr>
          <a:lstStyle/>
          <a:p>
            <a:pPr marL="342900" indent="-342900" algn="ctr">
              <a:spcBef>
                <a:spcPct val="20000"/>
              </a:spcBef>
              <a:defRPr/>
            </a:pPr>
            <a:r>
              <a:rPr kumimoji="0" lang="en-IN" sz="2400" b="1" i="0" u="none" strike="noStrike" kern="1200" cap="none" spc="0" normalizeH="0" baseline="0" noProof="0" dirty="0" smtClean="0">
                <a:ln>
                  <a:noFill/>
                </a:ln>
                <a:solidFill>
                  <a:schemeClr val="tx1"/>
                </a:solidFill>
                <a:effectLst/>
                <a:uLnTx/>
                <a:uFillTx/>
                <a:latin typeface="+mn-lt"/>
                <a:ea typeface="+mn-ea"/>
                <a:cs typeface="+mn-cs"/>
              </a:rPr>
              <a:t>1</a:t>
            </a:r>
            <a:r>
              <a:rPr kumimoji="0" lang="en-IN" sz="2400" b="1" i="0" u="none" strike="noStrike" kern="1200" cap="none" spc="0" normalizeH="0" baseline="30000" noProof="0" dirty="0" smtClean="0">
                <a:ln>
                  <a:noFill/>
                </a:ln>
                <a:solidFill>
                  <a:schemeClr val="tx1"/>
                </a:solidFill>
                <a:effectLst/>
                <a:uLnTx/>
                <a:uFillTx/>
                <a:latin typeface="+mn-lt"/>
                <a:ea typeface="+mn-ea"/>
                <a:cs typeface="+mn-cs"/>
              </a:rPr>
              <a:t>st</a:t>
            </a:r>
            <a:r>
              <a:rPr kumimoji="0" lang="en-IN" sz="2400" b="1" i="0" u="none" strike="noStrike" kern="1200" cap="none" spc="0" normalizeH="0" baseline="0" noProof="0" dirty="0" smtClean="0">
                <a:ln>
                  <a:noFill/>
                </a:ln>
                <a:solidFill>
                  <a:schemeClr val="tx1"/>
                </a:solidFill>
                <a:effectLst/>
                <a:uLnTx/>
                <a:uFillTx/>
                <a:latin typeface="+mn-lt"/>
                <a:ea typeface="+mn-ea"/>
                <a:cs typeface="+mn-cs"/>
              </a:rPr>
              <a:t> line </a:t>
            </a:r>
            <a:r>
              <a:rPr lang="en-IN" sz="2400" b="1" dirty="0" smtClean="0"/>
              <a:t>Pharmacological </a:t>
            </a:r>
            <a:r>
              <a:rPr lang="en-IN" sz="2400" b="1" dirty="0" err="1" smtClean="0"/>
              <a:t>Tt</a:t>
            </a:r>
            <a:endParaRPr kumimoji="0" lang="en-IN" sz="2400" b="1"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IN" sz="2400" baseline="0" dirty="0" smtClean="0"/>
              <a:t>Corticosteroids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IN" sz="2400" i="0" u="none" strike="noStrike" kern="1200" cap="none" spc="0" normalizeH="0" noProof="0" dirty="0" smtClean="0">
                <a:ln>
                  <a:noFill/>
                </a:ln>
                <a:solidFill>
                  <a:schemeClr val="tx1"/>
                </a:solidFill>
                <a:effectLst/>
                <a:uLnTx/>
                <a:uFillTx/>
                <a:latin typeface="+mn-lt"/>
                <a:ea typeface="+mn-ea"/>
                <a:cs typeface="+mn-cs"/>
              </a:rPr>
              <a:t>IVIG</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IN" sz="2400" baseline="0" dirty="0" smtClean="0"/>
              <a:t>Anti D</a:t>
            </a:r>
            <a:r>
              <a:rPr kumimoji="0" lang="en-IN" sz="2400" i="0" u="none" strike="noStrike" kern="1200" cap="none" spc="0" normalizeH="0" baseline="0" noProof="0" dirty="0" smtClean="0">
                <a:ln>
                  <a:noFill/>
                </a:ln>
                <a:solidFill>
                  <a:schemeClr val="tx1"/>
                </a:solidFill>
                <a:effectLst/>
                <a:uLnTx/>
                <a:uFillTx/>
                <a:latin typeface="+mn-lt"/>
                <a:ea typeface="+mn-ea"/>
                <a:cs typeface="+mn-cs"/>
              </a:rPr>
              <a:t> </a:t>
            </a:r>
            <a:endParaRPr kumimoji="0" lang="en-IN" sz="240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4429124" y="5072074"/>
            <a:ext cx="572977" cy="584775"/>
          </a:xfrm>
          <a:prstGeom prst="rect">
            <a:avLst/>
          </a:prstGeom>
          <a:noFill/>
        </p:spPr>
        <p:txBody>
          <a:bodyPr wrap="none" rtlCol="0">
            <a:spAutoFit/>
          </a:bodyPr>
          <a:lstStyle/>
          <a:p>
            <a:r>
              <a:rPr lang="en-IN" sz="3200" b="1" dirty="0" smtClean="0"/>
              <a:t>Vs</a:t>
            </a:r>
            <a:endParaRPr lang="en-IN" sz="3200" b="1" dirty="0"/>
          </a:p>
        </p:txBody>
      </p:sp>
      <p:sp>
        <p:nvSpPr>
          <p:cNvPr id="8" name="L-Shape 7"/>
          <p:cNvSpPr/>
          <p:nvPr/>
        </p:nvSpPr>
        <p:spPr>
          <a:xfrm rot="19309608">
            <a:off x="6400590" y="3619596"/>
            <a:ext cx="1714512" cy="500066"/>
          </a:xfrm>
          <a:prstGeom prst="corne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1</a:t>
            </a:r>
            <a:r>
              <a:rPr lang="en-IN" baseline="30000" dirty="0" smtClean="0"/>
              <a:t>st</a:t>
            </a:r>
            <a:r>
              <a:rPr lang="en-IN" dirty="0" smtClean="0"/>
              <a:t> line Medical Therapies in ITP</a:t>
            </a:r>
            <a:endParaRPr lang="en-IN" dirty="0"/>
          </a:p>
        </p:txBody>
      </p:sp>
      <p:pic>
        <p:nvPicPr>
          <p:cNvPr id="166914" name="Picture 2" descr="https://www.bioscience.org/1996/v1/e/abe1/images/fig1.gif">
            <a:hlinkClick r:id="rId3"/>
          </p:cNvPr>
          <p:cNvPicPr>
            <a:picLocks noChangeAspect="1" noChangeArrowheads="1"/>
          </p:cNvPicPr>
          <p:nvPr/>
        </p:nvPicPr>
        <p:blipFill>
          <a:blip r:embed="rId4"/>
          <a:srcRect/>
          <a:stretch>
            <a:fillRect/>
          </a:stretch>
        </p:blipFill>
        <p:spPr bwMode="auto">
          <a:xfrm>
            <a:off x="285720" y="1714488"/>
            <a:ext cx="2857500" cy="3895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857224" y="5857892"/>
            <a:ext cx="1428760" cy="461665"/>
          </a:xfrm>
          <a:prstGeom prst="rect">
            <a:avLst/>
          </a:prstGeom>
          <a:solidFill>
            <a:srgbClr val="92D050"/>
          </a:solidFill>
        </p:spPr>
        <p:txBody>
          <a:bodyPr wrap="square" rtlCol="0">
            <a:spAutoFit/>
          </a:bodyPr>
          <a:lstStyle/>
          <a:p>
            <a:pPr algn="ctr"/>
            <a:r>
              <a:rPr lang="en-IN" sz="2400" b="1" dirty="0" smtClean="0"/>
              <a:t>IVIG</a:t>
            </a:r>
            <a:endParaRPr lang="en-IN" sz="2400" b="1" dirty="0"/>
          </a:p>
        </p:txBody>
      </p:sp>
      <p:pic>
        <p:nvPicPr>
          <p:cNvPr id="8" name="Picture 2" descr="https://www.bioscience.org/1996/v1/e/abe1/images/fig1.gif">
            <a:hlinkClick r:id="rId3"/>
          </p:cNvPr>
          <p:cNvPicPr>
            <a:picLocks noChangeAspect="1" noChangeArrowheads="1"/>
          </p:cNvPicPr>
          <p:nvPr/>
        </p:nvPicPr>
        <p:blipFill>
          <a:blip r:embed="rId4"/>
          <a:srcRect/>
          <a:stretch>
            <a:fillRect/>
          </a:stretch>
        </p:blipFill>
        <p:spPr bwMode="auto">
          <a:xfrm>
            <a:off x="4000516" y="1714488"/>
            <a:ext cx="2857500" cy="3895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Oval 8"/>
          <p:cNvSpPr/>
          <p:nvPr/>
        </p:nvSpPr>
        <p:spPr>
          <a:xfrm>
            <a:off x="3929058" y="3857628"/>
            <a:ext cx="214314" cy="35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p:cNvSpPr/>
          <p:nvPr/>
        </p:nvSpPr>
        <p:spPr>
          <a:xfrm>
            <a:off x="4143372" y="3500438"/>
            <a:ext cx="214314" cy="35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p:cNvSpPr/>
          <p:nvPr/>
        </p:nvSpPr>
        <p:spPr>
          <a:xfrm>
            <a:off x="4429124" y="3286124"/>
            <a:ext cx="214314" cy="35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p:cNvSpPr/>
          <p:nvPr/>
        </p:nvSpPr>
        <p:spPr>
          <a:xfrm>
            <a:off x="4786314" y="3214686"/>
            <a:ext cx="214314" cy="35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p:cNvSpPr/>
          <p:nvPr/>
        </p:nvSpPr>
        <p:spPr>
          <a:xfrm>
            <a:off x="5143504" y="3143248"/>
            <a:ext cx="214314" cy="35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p:cNvSpPr/>
          <p:nvPr/>
        </p:nvSpPr>
        <p:spPr>
          <a:xfrm>
            <a:off x="5500694" y="3214686"/>
            <a:ext cx="214314" cy="35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p:cNvSpPr/>
          <p:nvPr/>
        </p:nvSpPr>
        <p:spPr>
          <a:xfrm>
            <a:off x="5786446" y="3357562"/>
            <a:ext cx="214314" cy="35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p:cNvSpPr/>
          <p:nvPr/>
        </p:nvSpPr>
        <p:spPr>
          <a:xfrm>
            <a:off x="6419864" y="4276732"/>
            <a:ext cx="214314" cy="35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p:cNvSpPr/>
          <p:nvPr/>
        </p:nvSpPr>
        <p:spPr>
          <a:xfrm>
            <a:off x="6786578" y="4429132"/>
            <a:ext cx="214314" cy="3571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p:cNvSpPr/>
          <p:nvPr/>
        </p:nvSpPr>
        <p:spPr>
          <a:xfrm>
            <a:off x="6000760" y="3429000"/>
            <a:ext cx="714380" cy="2857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6286512" y="4357694"/>
            <a:ext cx="478016" cy="769441"/>
          </a:xfrm>
          <a:prstGeom prst="rect">
            <a:avLst/>
          </a:prstGeom>
          <a:noFill/>
        </p:spPr>
        <p:txBody>
          <a:bodyPr wrap="none" rtlCol="0">
            <a:spAutoFit/>
          </a:bodyPr>
          <a:lstStyle/>
          <a:p>
            <a:r>
              <a:rPr lang="en-IN" sz="4400" b="1" dirty="0" smtClean="0">
                <a:solidFill>
                  <a:srgbClr val="FF0000"/>
                </a:solidFill>
              </a:rPr>
              <a:t>Y</a:t>
            </a:r>
            <a:endParaRPr lang="en-IN" sz="4400" b="1" dirty="0">
              <a:solidFill>
                <a:srgbClr val="FF0000"/>
              </a:solidFill>
            </a:endParaRPr>
          </a:p>
        </p:txBody>
      </p:sp>
      <p:sp>
        <p:nvSpPr>
          <p:cNvPr id="20" name="TextBox 19"/>
          <p:cNvSpPr txBox="1"/>
          <p:nvPr/>
        </p:nvSpPr>
        <p:spPr>
          <a:xfrm>
            <a:off x="6665752" y="4516947"/>
            <a:ext cx="478016" cy="769441"/>
          </a:xfrm>
          <a:prstGeom prst="rect">
            <a:avLst/>
          </a:prstGeom>
          <a:noFill/>
        </p:spPr>
        <p:txBody>
          <a:bodyPr wrap="none" rtlCol="0">
            <a:spAutoFit/>
          </a:bodyPr>
          <a:lstStyle/>
          <a:p>
            <a:r>
              <a:rPr lang="en-IN" sz="4400" b="1" dirty="0" smtClean="0">
                <a:solidFill>
                  <a:srgbClr val="FF0000"/>
                </a:solidFill>
              </a:rPr>
              <a:t>Y</a:t>
            </a:r>
            <a:endParaRPr lang="en-IN" sz="4400" b="1" dirty="0">
              <a:solidFill>
                <a:srgbClr val="FF0000"/>
              </a:solidFill>
            </a:endParaRPr>
          </a:p>
        </p:txBody>
      </p:sp>
      <p:sp>
        <p:nvSpPr>
          <p:cNvPr id="21" name="TextBox 20"/>
          <p:cNvSpPr txBox="1"/>
          <p:nvPr/>
        </p:nvSpPr>
        <p:spPr>
          <a:xfrm>
            <a:off x="6858016" y="4929198"/>
            <a:ext cx="762838" cy="369332"/>
          </a:xfrm>
          <a:prstGeom prst="rect">
            <a:avLst/>
          </a:prstGeom>
          <a:noFill/>
        </p:spPr>
        <p:txBody>
          <a:bodyPr wrap="none" rtlCol="0">
            <a:spAutoFit/>
          </a:bodyPr>
          <a:lstStyle/>
          <a:p>
            <a:r>
              <a:rPr lang="en-IN" dirty="0" smtClean="0"/>
              <a:t>Anti D</a:t>
            </a:r>
            <a:endParaRPr lang="en-IN" dirty="0"/>
          </a:p>
        </p:txBody>
      </p:sp>
      <p:sp>
        <p:nvSpPr>
          <p:cNvPr id="22" name="TextBox 21"/>
          <p:cNvSpPr txBox="1"/>
          <p:nvPr/>
        </p:nvSpPr>
        <p:spPr>
          <a:xfrm>
            <a:off x="6858016" y="4214818"/>
            <a:ext cx="558166" cy="369332"/>
          </a:xfrm>
          <a:prstGeom prst="rect">
            <a:avLst/>
          </a:prstGeom>
          <a:noFill/>
        </p:spPr>
        <p:txBody>
          <a:bodyPr wrap="none" rtlCol="0">
            <a:spAutoFit/>
          </a:bodyPr>
          <a:lstStyle/>
          <a:p>
            <a:r>
              <a:rPr lang="en-IN" dirty="0" smtClean="0"/>
              <a:t>RBC</a:t>
            </a:r>
            <a:endParaRPr lang="en-IN" dirty="0"/>
          </a:p>
        </p:txBody>
      </p:sp>
      <p:sp>
        <p:nvSpPr>
          <p:cNvPr id="23" name="TextBox 22"/>
          <p:cNvSpPr txBox="1"/>
          <p:nvPr/>
        </p:nvSpPr>
        <p:spPr>
          <a:xfrm>
            <a:off x="4643438" y="5857892"/>
            <a:ext cx="1428760" cy="461665"/>
          </a:xfrm>
          <a:prstGeom prst="rect">
            <a:avLst/>
          </a:prstGeom>
          <a:solidFill>
            <a:srgbClr val="92D050"/>
          </a:solidFill>
        </p:spPr>
        <p:txBody>
          <a:bodyPr wrap="square" rtlCol="0">
            <a:spAutoFit/>
          </a:bodyPr>
          <a:lstStyle/>
          <a:p>
            <a:pPr algn="ctr"/>
            <a:r>
              <a:rPr lang="en-IN" sz="2400" b="1" dirty="0" smtClean="0"/>
              <a:t>Anti D</a:t>
            </a:r>
            <a:endParaRPr lang="en-IN" sz="2400"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http://openi.nlm.nih.gov/imgs/512/184/3321667/3321667_ce-1-221f1.png">
            <a:hlinkClick r:id="rId3"/>
          </p:cNvPr>
          <p:cNvPicPr>
            <a:picLocks noChangeAspect="1" noChangeArrowheads="1"/>
          </p:cNvPicPr>
          <p:nvPr/>
        </p:nvPicPr>
        <p:blipFill>
          <a:blip r:embed="rId4"/>
          <a:srcRect/>
          <a:stretch>
            <a:fillRect/>
          </a:stretch>
        </p:blipFill>
        <p:spPr bwMode="auto">
          <a:xfrm>
            <a:off x="1857356" y="1928801"/>
            <a:ext cx="5786478" cy="3144515"/>
          </a:xfrm>
          <a:prstGeom prst="rect">
            <a:avLst/>
          </a:prstGeom>
          <a:noFill/>
        </p:spPr>
      </p:pic>
      <p:sp>
        <p:nvSpPr>
          <p:cNvPr id="5" name="Title 1"/>
          <p:cNvSpPr>
            <a:spLocks noGrp="1"/>
          </p:cNvSpPr>
          <p:nvPr>
            <p:ph type="title"/>
          </p:nvPr>
        </p:nvSpPr>
        <p:spPr>
          <a:xfrm>
            <a:off x="457200" y="274638"/>
            <a:ext cx="8229600" cy="1143000"/>
          </a:xfrm>
        </p:spPr>
        <p:txBody>
          <a:bodyPr/>
          <a:lstStyle/>
          <a:p>
            <a:r>
              <a:rPr lang="en-IN" dirty="0" smtClean="0"/>
              <a:t>1</a:t>
            </a:r>
            <a:r>
              <a:rPr lang="en-IN" baseline="30000" dirty="0" smtClean="0"/>
              <a:t>st</a:t>
            </a:r>
            <a:r>
              <a:rPr lang="en-IN" dirty="0" smtClean="0"/>
              <a:t> line Medical Therapies in ITP</a:t>
            </a:r>
            <a:endParaRPr lang="en-IN" dirty="0"/>
          </a:p>
        </p:txBody>
      </p:sp>
      <p:sp>
        <p:nvSpPr>
          <p:cNvPr id="7" name="Isosceles Triangle 6"/>
          <p:cNvSpPr/>
          <p:nvPr/>
        </p:nvSpPr>
        <p:spPr>
          <a:xfrm>
            <a:off x="2928926" y="3714752"/>
            <a:ext cx="4286280" cy="142876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3214678" y="4500570"/>
            <a:ext cx="3786214" cy="461665"/>
          </a:xfrm>
          <a:prstGeom prst="rect">
            <a:avLst/>
          </a:prstGeom>
          <a:solidFill>
            <a:srgbClr val="92D050"/>
          </a:solidFill>
        </p:spPr>
        <p:txBody>
          <a:bodyPr wrap="square" rtlCol="0">
            <a:spAutoFit/>
          </a:bodyPr>
          <a:lstStyle/>
          <a:p>
            <a:pPr algn="ctr"/>
            <a:r>
              <a:rPr lang="en-IN" sz="2400" b="1" dirty="0" smtClean="0"/>
              <a:t>Corticosteroids</a:t>
            </a:r>
            <a:endParaRPr lang="en-IN" sz="2400" b="1" dirty="0"/>
          </a:p>
        </p:txBody>
      </p:sp>
      <p:cxnSp>
        <p:nvCxnSpPr>
          <p:cNvPr id="9" name="Straight Arrow Connector 8"/>
          <p:cNvCxnSpPr>
            <a:stCxn id="6" idx="0"/>
          </p:cNvCxnSpPr>
          <p:nvPr/>
        </p:nvCxnSpPr>
        <p:spPr>
          <a:xfrm rot="16200000" flipV="1">
            <a:off x="4268389" y="3661173"/>
            <a:ext cx="1143008" cy="5357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072066" y="3429000"/>
            <a:ext cx="1214446" cy="10810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0"/>
          </p:cNvCxnSpPr>
          <p:nvPr/>
        </p:nvCxnSpPr>
        <p:spPr>
          <a:xfrm rot="16200000" flipV="1">
            <a:off x="3446852" y="2839636"/>
            <a:ext cx="1000132" cy="232173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4" descr="http://www.nutralegacy.com/wp-content/uploads/2009/01/how-ruptured-blood-vessels-occur_1.jpg">
            <a:hlinkClick r:id="rId5"/>
          </p:cNvPr>
          <p:cNvPicPr>
            <a:picLocks noChangeAspect="1" noChangeArrowheads="1"/>
          </p:cNvPicPr>
          <p:nvPr/>
        </p:nvPicPr>
        <p:blipFill>
          <a:blip r:embed="rId6"/>
          <a:srcRect t="9232" r="1315" b="7260"/>
          <a:stretch>
            <a:fillRect/>
          </a:stretch>
        </p:blipFill>
        <p:spPr bwMode="auto">
          <a:xfrm rot="5400000">
            <a:off x="-714412" y="4071942"/>
            <a:ext cx="3214710" cy="1643074"/>
          </a:xfrm>
          <a:prstGeom prst="rect">
            <a:avLst/>
          </a:prstGeom>
          <a:noFill/>
        </p:spPr>
      </p:pic>
      <p:cxnSp>
        <p:nvCxnSpPr>
          <p:cNvPr id="25" name="Curved Connector 24"/>
          <p:cNvCxnSpPr>
            <a:stCxn id="6" idx="0"/>
          </p:cNvCxnSpPr>
          <p:nvPr/>
        </p:nvCxnSpPr>
        <p:spPr>
          <a:xfrm rot="16200000" flipH="1" flipV="1">
            <a:off x="2803910" y="2696760"/>
            <a:ext cx="500066" cy="4107685"/>
          </a:xfrm>
          <a:prstGeom prst="curvedConnector4">
            <a:avLst>
              <a:gd name="adj1" fmla="val -45714"/>
              <a:gd name="adj2" fmla="val 117854"/>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2</a:t>
            </a:r>
            <a:r>
              <a:rPr lang="en-IN" baseline="30000" dirty="0" smtClean="0"/>
              <a:t>nd</a:t>
            </a:r>
            <a:r>
              <a:rPr lang="en-IN" dirty="0" smtClean="0"/>
              <a:t> line Treatment options</a:t>
            </a:r>
            <a:endParaRPr lang="en-IN" dirty="0"/>
          </a:p>
        </p:txBody>
      </p:sp>
      <p:sp>
        <p:nvSpPr>
          <p:cNvPr id="3" name="Content Placeholder 2"/>
          <p:cNvSpPr>
            <a:spLocks noGrp="1"/>
          </p:cNvSpPr>
          <p:nvPr>
            <p:ph idx="1"/>
          </p:nvPr>
        </p:nvSpPr>
        <p:spPr/>
        <p:txBody>
          <a:bodyPr/>
          <a:lstStyle/>
          <a:p>
            <a:r>
              <a:rPr lang="en-IN" dirty="0" err="1" smtClean="0"/>
              <a:t>Rituximab</a:t>
            </a:r>
            <a:endParaRPr lang="en-IN" dirty="0" smtClean="0"/>
          </a:p>
          <a:p>
            <a:endParaRPr lang="en-IN" dirty="0" smtClean="0"/>
          </a:p>
          <a:p>
            <a:r>
              <a:rPr lang="en-IN" dirty="0" smtClean="0"/>
              <a:t>High dose Dexamethasone</a:t>
            </a:r>
          </a:p>
          <a:p>
            <a:endParaRPr lang="en-IN" dirty="0" smtClean="0"/>
          </a:p>
          <a:p>
            <a:r>
              <a:rPr lang="en-IN" dirty="0" smtClean="0"/>
              <a:t>Other </a:t>
            </a:r>
            <a:r>
              <a:rPr lang="en-IN" dirty="0" err="1" smtClean="0"/>
              <a:t>immunosuppressants</a:t>
            </a:r>
            <a:endParaRPr lang="en-IN" dirty="0" smtClean="0"/>
          </a:p>
          <a:p>
            <a:endParaRPr lang="en-IN" dirty="0" smtClean="0"/>
          </a:p>
          <a:p>
            <a:r>
              <a:rPr lang="en-IN" dirty="0" err="1" smtClean="0"/>
              <a:t>Splenectomy</a:t>
            </a:r>
            <a:endParaRPr lang="en-IN"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Classification of bleeding disorders</a:t>
            </a:r>
            <a:endParaRPr lang="en-IN" b="1" dirty="0"/>
          </a:p>
        </p:txBody>
      </p:sp>
      <p:sp>
        <p:nvSpPr>
          <p:cNvPr id="3" name="Content Placeholder 2"/>
          <p:cNvSpPr>
            <a:spLocks noGrp="1"/>
          </p:cNvSpPr>
          <p:nvPr>
            <p:ph idx="1"/>
          </p:nvPr>
        </p:nvSpPr>
        <p:spPr>
          <a:xfrm>
            <a:off x="457200" y="1600200"/>
            <a:ext cx="8458200" cy="4953000"/>
          </a:xfrm>
        </p:spPr>
        <p:txBody>
          <a:bodyPr>
            <a:normAutofit/>
          </a:bodyPr>
          <a:lstStyle/>
          <a:p>
            <a:r>
              <a:rPr lang="en-IN" b="1" dirty="0" smtClean="0"/>
              <a:t>Primary Hemostatic defect</a:t>
            </a:r>
          </a:p>
          <a:p>
            <a:pPr lvl="1"/>
            <a:r>
              <a:rPr lang="en-IN" dirty="0" smtClean="0">
                <a:solidFill>
                  <a:schemeClr val="bg2">
                    <a:lumMod val="90000"/>
                  </a:schemeClr>
                </a:solidFill>
              </a:rPr>
              <a:t>Platelet disorder</a:t>
            </a:r>
          </a:p>
          <a:p>
            <a:pPr lvl="2"/>
            <a:r>
              <a:rPr lang="en-IN" dirty="0" smtClean="0">
                <a:solidFill>
                  <a:schemeClr val="bg2">
                    <a:lumMod val="90000"/>
                  </a:schemeClr>
                </a:solidFill>
              </a:rPr>
              <a:t>Qualitative</a:t>
            </a:r>
          </a:p>
          <a:p>
            <a:pPr lvl="2"/>
            <a:r>
              <a:rPr lang="en-IN" dirty="0" smtClean="0">
                <a:solidFill>
                  <a:schemeClr val="bg2">
                    <a:lumMod val="90000"/>
                  </a:schemeClr>
                </a:solidFill>
              </a:rPr>
              <a:t>Quantitative</a:t>
            </a:r>
          </a:p>
          <a:p>
            <a:pPr lvl="1"/>
            <a:r>
              <a:rPr lang="en-IN" b="1" dirty="0" smtClean="0"/>
              <a:t>von </a:t>
            </a:r>
            <a:r>
              <a:rPr lang="en-IN" b="1" dirty="0" err="1" smtClean="0"/>
              <a:t>Willebrand</a:t>
            </a:r>
            <a:r>
              <a:rPr lang="en-IN" b="1" dirty="0" smtClean="0"/>
              <a:t> Disease</a:t>
            </a:r>
          </a:p>
          <a:p>
            <a:r>
              <a:rPr lang="en-IN" dirty="0" smtClean="0">
                <a:solidFill>
                  <a:schemeClr val="bg2">
                    <a:lumMod val="75000"/>
                  </a:schemeClr>
                </a:solidFill>
              </a:rPr>
              <a:t>Coagulation Disorders (</a:t>
            </a:r>
            <a:r>
              <a:rPr lang="en-IN" sz="2800" dirty="0" smtClean="0">
                <a:solidFill>
                  <a:schemeClr val="bg2">
                    <a:lumMod val="75000"/>
                  </a:schemeClr>
                </a:solidFill>
              </a:rPr>
              <a:t>Clotting factor deficiency</a:t>
            </a:r>
            <a:r>
              <a:rPr lang="en-IN" dirty="0" smtClean="0">
                <a:solidFill>
                  <a:schemeClr val="bg2">
                    <a:lumMod val="75000"/>
                  </a:schemeClr>
                </a:solidFill>
              </a:rPr>
              <a:t>)</a:t>
            </a:r>
          </a:p>
          <a:p>
            <a:pPr lvl="1"/>
            <a:r>
              <a:rPr lang="en-IN" dirty="0" smtClean="0">
                <a:solidFill>
                  <a:schemeClr val="bg2">
                    <a:lumMod val="75000"/>
                  </a:schemeClr>
                </a:solidFill>
              </a:rPr>
              <a:t>Acquired</a:t>
            </a:r>
          </a:p>
          <a:p>
            <a:pPr lvl="1"/>
            <a:r>
              <a:rPr lang="en-IN" dirty="0" smtClean="0">
                <a:solidFill>
                  <a:schemeClr val="bg2">
                    <a:lumMod val="75000"/>
                  </a:schemeClr>
                </a:solidFill>
              </a:rPr>
              <a:t>Inherited</a:t>
            </a:r>
          </a:p>
          <a:p>
            <a:r>
              <a:rPr lang="en-IN" dirty="0" smtClean="0">
                <a:solidFill>
                  <a:schemeClr val="bg2">
                    <a:lumMod val="75000"/>
                  </a:schemeClr>
                </a:solidFill>
              </a:rPr>
              <a:t>Vascular</a:t>
            </a:r>
            <a:endParaRPr lang="en-IN"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von </a:t>
            </a:r>
            <a:r>
              <a:rPr lang="en-IN" dirty="0" err="1" smtClean="0"/>
              <a:t>Willebrand</a:t>
            </a:r>
            <a:r>
              <a:rPr lang="en-IN" dirty="0" smtClean="0"/>
              <a:t> Disease</a:t>
            </a:r>
            <a:endParaRPr lang="en-IN" dirty="0"/>
          </a:p>
        </p:txBody>
      </p:sp>
      <p:sp>
        <p:nvSpPr>
          <p:cNvPr id="3" name="Content Placeholder 2"/>
          <p:cNvSpPr>
            <a:spLocks noGrp="1"/>
          </p:cNvSpPr>
          <p:nvPr>
            <p:ph idx="1"/>
          </p:nvPr>
        </p:nvSpPr>
        <p:spPr/>
        <p:txBody>
          <a:bodyPr/>
          <a:lstStyle/>
          <a:p>
            <a:r>
              <a:rPr lang="en-IN" dirty="0" err="1" smtClean="0"/>
              <a:t>Pathophysiology</a:t>
            </a:r>
            <a:r>
              <a:rPr lang="en-IN" dirty="0" smtClean="0"/>
              <a:t> </a:t>
            </a:r>
          </a:p>
          <a:p>
            <a:endParaRPr lang="en-IN" dirty="0" smtClean="0"/>
          </a:p>
          <a:p>
            <a:r>
              <a:rPr lang="en-IN" dirty="0" smtClean="0"/>
              <a:t>Types</a:t>
            </a:r>
          </a:p>
          <a:p>
            <a:endParaRPr lang="en-IN" dirty="0" smtClean="0"/>
          </a:p>
          <a:p>
            <a:r>
              <a:rPr lang="en-IN" dirty="0" smtClean="0"/>
              <a:t>Manifestations</a:t>
            </a:r>
          </a:p>
          <a:p>
            <a:endParaRPr lang="en-IN" dirty="0" smtClean="0"/>
          </a:p>
          <a:p>
            <a:r>
              <a:rPr lang="en-IN" dirty="0" smtClean="0"/>
              <a:t>Treatment </a:t>
            </a:r>
            <a:endParaRPr lang="en-IN"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8926" y="-24"/>
            <a:ext cx="5757874" cy="1143000"/>
          </a:xfrm>
        </p:spPr>
        <p:txBody>
          <a:bodyPr/>
          <a:lstStyle/>
          <a:p>
            <a:pPr algn="l"/>
            <a:r>
              <a:rPr lang="en-IN" b="1" dirty="0" smtClean="0"/>
              <a:t>DIC</a:t>
            </a:r>
            <a:endParaRPr lang="en-IN" b="1" dirty="0"/>
          </a:p>
        </p:txBody>
      </p:sp>
      <p:sp>
        <p:nvSpPr>
          <p:cNvPr id="3" name="Content Placeholder 2"/>
          <p:cNvSpPr>
            <a:spLocks noGrp="1"/>
          </p:cNvSpPr>
          <p:nvPr>
            <p:ph idx="1"/>
          </p:nvPr>
        </p:nvSpPr>
        <p:spPr>
          <a:xfrm>
            <a:off x="457200" y="1600200"/>
            <a:ext cx="3543296" cy="4525963"/>
          </a:xfrm>
        </p:spPr>
        <p:txBody>
          <a:bodyPr/>
          <a:lstStyle/>
          <a:p>
            <a:r>
              <a:rPr lang="en-IN" dirty="0" smtClean="0"/>
              <a:t>Causes</a:t>
            </a:r>
          </a:p>
          <a:p>
            <a:endParaRPr lang="en-IN" dirty="0" smtClean="0"/>
          </a:p>
          <a:p>
            <a:r>
              <a:rPr lang="en-IN" dirty="0" smtClean="0"/>
              <a:t>Manifestations</a:t>
            </a:r>
          </a:p>
          <a:p>
            <a:endParaRPr lang="en-IN" dirty="0" smtClean="0"/>
          </a:p>
          <a:p>
            <a:r>
              <a:rPr lang="en-IN" dirty="0" smtClean="0"/>
              <a:t>Diagnosis</a:t>
            </a:r>
          </a:p>
          <a:p>
            <a:endParaRPr lang="en-IN" dirty="0" smtClean="0"/>
          </a:p>
          <a:p>
            <a:r>
              <a:rPr lang="en-IN" dirty="0" smtClean="0"/>
              <a:t>Treatment </a:t>
            </a:r>
            <a:endParaRPr lang="en-IN" dirty="0"/>
          </a:p>
        </p:txBody>
      </p:sp>
      <p:pic>
        <p:nvPicPr>
          <p:cNvPr id="20488" name="Picture 8" descr="http://www.thrombosisjournal.com/content/figures/1477-9560-4-4-1.jpg">
            <a:hlinkClick r:id="rId3"/>
          </p:cNvPr>
          <p:cNvPicPr>
            <a:picLocks noChangeAspect="1" noChangeArrowheads="1"/>
          </p:cNvPicPr>
          <p:nvPr/>
        </p:nvPicPr>
        <p:blipFill>
          <a:blip r:embed="rId4"/>
          <a:srcRect/>
          <a:stretch>
            <a:fillRect/>
          </a:stretch>
        </p:blipFill>
        <p:spPr bwMode="auto">
          <a:xfrm>
            <a:off x="3357554" y="1285860"/>
            <a:ext cx="5715000" cy="4638676"/>
          </a:xfrm>
          <a:prstGeom prst="rect">
            <a:avLst/>
          </a:prstGeom>
          <a:noFill/>
        </p:spPr>
      </p:pic>
      <p:pic>
        <p:nvPicPr>
          <p:cNvPr id="20490" name="Picture 10" descr="http://media.infobarrel.com/media/image/96176_max.jpg">
            <a:hlinkClick r:id="rId5"/>
          </p:cNvPr>
          <p:cNvPicPr>
            <a:picLocks noChangeAspect="1" noChangeArrowheads="1"/>
          </p:cNvPicPr>
          <p:nvPr/>
        </p:nvPicPr>
        <p:blipFill>
          <a:blip r:embed="rId6"/>
          <a:srcRect/>
          <a:stretch>
            <a:fillRect/>
          </a:stretch>
        </p:blipFill>
        <p:spPr bwMode="auto">
          <a:xfrm>
            <a:off x="4572000" y="214290"/>
            <a:ext cx="4000528" cy="3184421"/>
          </a:xfrm>
          <a:prstGeom prst="rect">
            <a:avLst/>
          </a:prstGeom>
          <a:noFill/>
        </p:spPr>
      </p:pic>
      <p:pic>
        <p:nvPicPr>
          <p:cNvPr id="20492" name="Picture 12" descr="http://www.clevelandclinicmeded.com/medicalpubs/diseasemanagement/hematology-oncology/disorders-platelet-function/images/hematologysfig1_large.jpg">
            <a:hlinkClick r:id="rId7"/>
          </p:cNvPr>
          <p:cNvPicPr>
            <a:picLocks noChangeAspect="1" noChangeArrowheads="1"/>
          </p:cNvPicPr>
          <p:nvPr/>
        </p:nvPicPr>
        <p:blipFill>
          <a:blip r:embed="rId8"/>
          <a:srcRect/>
          <a:stretch>
            <a:fillRect/>
          </a:stretch>
        </p:blipFill>
        <p:spPr bwMode="auto">
          <a:xfrm>
            <a:off x="3786182" y="3429000"/>
            <a:ext cx="5224458" cy="3392505"/>
          </a:xfrm>
          <a:prstGeom prst="rect">
            <a:avLst/>
          </a:prstGeom>
          <a:noFill/>
        </p:spPr>
      </p:pic>
      <p:pic>
        <p:nvPicPr>
          <p:cNvPr id="20494" name="Picture 14" descr="https://upload.wikimedia.org/wikipedia/commons/c/ce/D-dimer.png"/>
          <p:cNvPicPr>
            <a:picLocks noChangeAspect="1" noChangeArrowheads="1"/>
          </p:cNvPicPr>
          <p:nvPr/>
        </p:nvPicPr>
        <p:blipFill>
          <a:blip r:embed="rId9"/>
          <a:srcRect/>
          <a:stretch>
            <a:fillRect/>
          </a:stretch>
        </p:blipFill>
        <p:spPr bwMode="auto">
          <a:xfrm>
            <a:off x="4143372" y="635023"/>
            <a:ext cx="4535258" cy="5794373"/>
          </a:xfrm>
          <a:prstGeom prst="rect">
            <a:avLst/>
          </a:prstGeom>
          <a:noFill/>
        </p:spPr>
      </p:pic>
      <p:sp>
        <p:nvSpPr>
          <p:cNvPr id="11" name="TextBox 10"/>
          <p:cNvSpPr txBox="1"/>
          <p:nvPr/>
        </p:nvSpPr>
        <p:spPr>
          <a:xfrm>
            <a:off x="8001024" y="1118700"/>
            <a:ext cx="1177438" cy="738664"/>
          </a:xfrm>
          <a:prstGeom prst="rect">
            <a:avLst/>
          </a:prstGeom>
          <a:noFill/>
        </p:spPr>
        <p:txBody>
          <a:bodyPr wrap="none" rtlCol="0">
            <a:spAutoFit/>
          </a:bodyPr>
          <a:lstStyle/>
          <a:p>
            <a:pPr algn="ctr"/>
            <a:r>
              <a:rPr lang="en-IN" sz="1400" b="1" dirty="0" smtClean="0"/>
              <a:t>Activation of </a:t>
            </a:r>
          </a:p>
          <a:p>
            <a:pPr algn="ctr"/>
            <a:r>
              <a:rPr lang="en-IN" sz="1400" b="1" dirty="0" smtClean="0"/>
              <a:t>coagulation </a:t>
            </a:r>
          </a:p>
          <a:p>
            <a:pPr algn="ctr"/>
            <a:r>
              <a:rPr lang="en-IN" sz="1400" b="1" dirty="0" smtClean="0"/>
              <a:t>cascade</a:t>
            </a:r>
            <a:endParaRPr lang="en-IN" sz="1400" b="1" dirty="0"/>
          </a:p>
        </p:txBody>
      </p:sp>
      <p:sp>
        <p:nvSpPr>
          <p:cNvPr id="14" name="Left Arrow 13"/>
          <p:cNvSpPr/>
          <p:nvPr/>
        </p:nvSpPr>
        <p:spPr>
          <a:xfrm>
            <a:off x="7786710" y="1285860"/>
            <a:ext cx="214314" cy="35719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0488"/>
                                        </p:tgtEl>
                                      </p:cBhvr>
                                    </p:animEffect>
                                    <p:set>
                                      <p:cBhvr>
                                        <p:cTn id="7" dur="1" fill="hold">
                                          <p:stCondLst>
                                            <p:cond delay="499"/>
                                          </p:stCondLst>
                                        </p:cTn>
                                        <p:tgtEl>
                                          <p:spTgt spid="20488"/>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20490"/>
                                        </p:tgtEl>
                                        <p:attrNameLst>
                                          <p:attrName>style.visibility</p:attrName>
                                        </p:attrNameLst>
                                      </p:cBhvr>
                                      <p:to>
                                        <p:strVal val="visible"/>
                                      </p:to>
                                    </p:set>
                                    <p:animEffect transition="in" filter="dissolve">
                                      <p:cBhvr>
                                        <p:cTn id="10" dur="500"/>
                                        <p:tgtEl>
                                          <p:spTgt spid="20490"/>
                                        </p:tgtEl>
                                      </p:cBhvr>
                                    </p:animEffect>
                                  </p:childTnLst>
                                </p:cTn>
                              </p:par>
                              <p:par>
                                <p:cTn id="11" presetID="9" presetClass="entr" presetSubtype="0" fill="hold" nodeType="withEffect">
                                  <p:stCondLst>
                                    <p:cond delay="0"/>
                                  </p:stCondLst>
                                  <p:childTnLst>
                                    <p:set>
                                      <p:cBhvr>
                                        <p:cTn id="12" dur="1" fill="hold">
                                          <p:stCondLst>
                                            <p:cond delay="0"/>
                                          </p:stCondLst>
                                        </p:cTn>
                                        <p:tgtEl>
                                          <p:spTgt spid="20492"/>
                                        </p:tgtEl>
                                        <p:attrNameLst>
                                          <p:attrName>style.visibility</p:attrName>
                                        </p:attrNameLst>
                                      </p:cBhvr>
                                      <p:to>
                                        <p:strVal val="visible"/>
                                      </p:to>
                                    </p:set>
                                    <p:animEffect transition="in" filter="dissolve">
                                      <p:cBhvr>
                                        <p:cTn id="13" dur="500"/>
                                        <p:tgtEl>
                                          <p:spTgt spid="2049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nodeType="clickEffect">
                                  <p:stCondLst>
                                    <p:cond delay="0"/>
                                  </p:stCondLst>
                                  <p:childTnLst>
                                    <p:animEffect transition="out" filter="dissolve">
                                      <p:cBhvr>
                                        <p:cTn id="17" dur="500"/>
                                        <p:tgtEl>
                                          <p:spTgt spid="20490"/>
                                        </p:tgtEl>
                                      </p:cBhvr>
                                    </p:animEffect>
                                    <p:set>
                                      <p:cBhvr>
                                        <p:cTn id="18" dur="1" fill="hold">
                                          <p:stCondLst>
                                            <p:cond delay="499"/>
                                          </p:stCondLst>
                                        </p:cTn>
                                        <p:tgtEl>
                                          <p:spTgt spid="20490"/>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20492"/>
                                        </p:tgtEl>
                                      </p:cBhvr>
                                    </p:animEffect>
                                    <p:set>
                                      <p:cBhvr>
                                        <p:cTn id="21" dur="1" fill="hold">
                                          <p:stCondLst>
                                            <p:cond delay="499"/>
                                          </p:stCondLst>
                                        </p:cTn>
                                        <p:tgtEl>
                                          <p:spTgt spid="20492"/>
                                        </p:tgtEl>
                                        <p:attrNameLst>
                                          <p:attrName>style.visibility</p:attrName>
                                        </p:attrNameLst>
                                      </p:cBhvr>
                                      <p:to>
                                        <p:strVal val="hidden"/>
                                      </p:to>
                                    </p:set>
                                  </p:childTnLst>
                                </p:cTn>
                              </p:par>
                              <p:par>
                                <p:cTn id="22" presetID="9"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nodeType="withEffect">
                                  <p:stCondLst>
                                    <p:cond delay="0"/>
                                  </p:stCondLst>
                                  <p:childTnLst>
                                    <p:set>
                                      <p:cBhvr>
                                        <p:cTn id="29" dur="1" fill="hold">
                                          <p:stCondLst>
                                            <p:cond delay="0"/>
                                          </p:stCondLst>
                                        </p:cTn>
                                        <p:tgtEl>
                                          <p:spTgt spid="20494"/>
                                        </p:tgtEl>
                                        <p:attrNameLst>
                                          <p:attrName>style.visibility</p:attrName>
                                        </p:attrNameLst>
                                      </p:cBhvr>
                                      <p:to>
                                        <p:strVal val="visible"/>
                                      </p:to>
                                    </p:set>
                                    <p:animEffect transition="in" filter="dissolve">
                                      <p:cBhvr>
                                        <p:cTn id="30" dur="500"/>
                                        <p:tgtEl>
                                          <p:spTgt spid="2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643182"/>
            <a:ext cx="8229600" cy="1371600"/>
          </a:xfrm>
        </p:spPr>
        <p:txBody>
          <a:bodyPr/>
          <a:lstStyle/>
          <a:p>
            <a:r>
              <a:rPr lang="en-IN" sz="7200" b="1" dirty="0" smtClean="0">
                <a:effectLst/>
              </a:rPr>
              <a:t>Thank You</a:t>
            </a:r>
            <a:endParaRPr lang="en-IN" sz="7200" b="1" dirty="0">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 y="0"/>
            <a:ext cx="9372600" cy="685800"/>
          </a:xfrm>
        </p:spPr>
        <p:txBody>
          <a:bodyPr/>
          <a:lstStyle/>
          <a:p>
            <a:pPr eaLnBrk="1" hangingPunct="1">
              <a:defRPr/>
            </a:pPr>
            <a:r>
              <a:rPr lang="en-US" smtClean="0"/>
              <a:t>Waterfall cascade:</a:t>
            </a:r>
          </a:p>
        </p:txBody>
      </p:sp>
      <p:sp>
        <p:nvSpPr>
          <p:cNvPr id="11267" name="Text Box 3"/>
          <p:cNvSpPr txBox="1">
            <a:spLocks noChangeArrowheads="1"/>
          </p:cNvSpPr>
          <p:nvPr/>
        </p:nvSpPr>
        <p:spPr bwMode="auto">
          <a:xfrm>
            <a:off x="6705600" y="2133600"/>
            <a:ext cx="2209800" cy="366713"/>
          </a:xfrm>
          <a:prstGeom prst="rect">
            <a:avLst/>
          </a:prstGeom>
          <a:noFill/>
          <a:ln w="9525">
            <a:noFill/>
            <a:miter lim="800000"/>
            <a:headEnd/>
            <a:tailEnd/>
          </a:ln>
        </p:spPr>
        <p:txBody>
          <a:bodyPr>
            <a:spAutoFit/>
          </a:bodyPr>
          <a:lstStyle/>
          <a:p>
            <a:pPr>
              <a:spcBef>
                <a:spcPct val="50000"/>
              </a:spcBef>
            </a:pPr>
            <a:endParaRPr lang="en-US"/>
          </a:p>
        </p:txBody>
      </p:sp>
      <p:sp>
        <p:nvSpPr>
          <p:cNvPr id="36868" name="Text Box 4"/>
          <p:cNvSpPr txBox="1">
            <a:spLocks noChangeArrowheads="1"/>
          </p:cNvSpPr>
          <p:nvPr/>
        </p:nvSpPr>
        <p:spPr bwMode="auto">
          <a:xfrm>
            <a:off x="2286000" y="5013325"/>
            <a:ext cx="1708150" cy="396875"/>
          </a:xfrm>
          <a:prstGeom prst="rect">
            <a:avLst/>
          </a:prstGeom>
          <a:noFill/>
          <a:ln w="19050" algn="ctr">
            <a:noFill/>
            <a:miter lim="800000"/>
            <a:headEnd/>
            <a:tailEnd/>
          </a:ln>
        </p:spPr>
        <p:txBody>
          <a:bodyPr wrap="none">
            <a:spAutoFit/>
          </a:bodyPr>
          <a:lstStyle/>
          <a:p>
            <a:pPr algn="ctr"/>
            <a:r>
              <a:rPr lang="en-US" sz="2000" b="1">
                <a:solidFill>
                  <a:schemeClr val="folHlink"/>
                </a:solidFill>
              </a:rPr>
              <a:t>Prothrombin</a:t>
            </a:r>
          </a:p>
        </p:txBody>
      </p:sp>
      <p:sp>
        <p:nvSpPr>
          <p:cNvPr id="36869" name="Line 5"/>
          <p:cNvSpPr>
            <a:spLocks noChangeShapeType="1"/>
          </p:cNvSpPr>
          <p:nvPr/>
        </p:nvSpPr>
        <p:spPr bwMode="auto">
          <a:xfrm>
            <a:off x="4022725" y="5191125"/>
            <a:ext cx="1371600" cy="0"/>
          </a:xfrm>
          <a:prstGeom prst="line">
            <a:avLst/>
          </a:prstGeom>
          <a:noFill/>
          <a:ln w="19050">
            <a:solidFill>
              <a:schemeClr val="folHlink"/>
            </a:solidFill>
            <a:round/>
            <a:headEnd/>
            <a:tailEnd type="triangle" w="med" len="med"/>
          </a:ln>
        </p:spPr>
        <p:txBody>
          <a:bodyPr/>
          <a:lstStyle/>
          <a:p>
            <a:endParaRPr lang="en-IN"/>
          </a:p>
        </p:txBody>
      </p:sp>
      <p:sp>
        <p:nvSpPr>
          <p:cNvPr id="36870" name="Text Box 6"/>
          <p:cNvSpPr txBox="1">
            <a:spLocks noChangeArrowheads="1"/>
          </p:cNvSpPr>
          <p:nvPr/>
        </p:nvSpPr>
        <p:spPr bwMode="auto">
          <a:xfrm>
            <a:off x="2514600" y="6096000"/>
            <a:ext cx="1497013" cy="396875"/>
          </a:xfrm>
          <a:prstGeom prst="rect">
            <a:avLst/>
          </a:prstGeom>
          <a:noFill/>
          <a:ln w="19050" algn="ctr">
            <a:noFill/>
            <a:miter lim="800000"/>
            <a:headEnd/>
            <a:tailEnd/>
          </a:ln>
        </p:spPr>
        <p:txBody>
          <a:bodyPr wrap="none">
            <a:spAutoFit/>
          </a:bodyPr>
          <a:lstStyle/>
          <a:p>
            <a:pPr algn="ctr"/>
            <a:r>
              <a:rPr lang="en-US" sz="2000" b="1">
                <a:solidFill>
                  <a:schemeClr val="folHlink"/>
                </a:solidFill>
              </a:rPr>
              <a:t>Fibrinogen</a:t>
            </a:r>
          </a:p>
        </p:txBody>
      </p:sp>
      <p:sp>
        <p:nvSpPr>
          <p:cNvPr id="36871" name="Line 7"/>
          <p:cNvSpPr>
            <a:spLocks noChangeShapeType="1"/>
          </p:cNvSpPr>
          <p:nvPr/>
        </p:nvSpPr>
        <p:spPr bwMode="auto">
          <a:xfrm>
            <a:off x="4102100" y="6319838"/>
            <a:ext cx="1371600" cy="0"/>
          </a:xfrm>
          <a:prstGeom prst="line">
            <a:avLst/>
          </a:prstGeom>
          <a:noFill/>
          <a:ln w="19050">
            <a:solidFill>
              <a:schemeClr val="folHlink"/>
            </a:solidFill>
            <a:round/>
            <a:headEnd/>
            <a:tailEnd type="triangle" w="med" len="med"/>
          </a:ln>
        </p:spPr>
        <p:txBody>
          <a:bodyPr/>
          <a:lstStyle/>
          <a:p>
            <a:endParaRPr lang="en-IN"/>
          </a:p>
        </p:txBody>
      </p:sp>
      <p:sp>
        <p:nvSpPr>
          <p:cNvPr id="36872" name="Line 8"/>
          <p:cNvSpPr>
            <a:spLocks noChangeShapeType="1"/>
          </p:cNvSpPr>
          <p:nvPr/>
        </p:nvSpPr>
        <p:spPr bwMode="auto">
          <a:xfrm flipH="1">
            <a:off x="3810000" y="5405438"/>
            <a:ext cx="2057400" cy="766762"/>
          </a:xfrm>
          <a:prstGeom prst="line">
            <a:avLst/>
          </a:prstGeom>
          <a:noFill/>
          <a:ln w="19050">
            <a:solidFill>
              <a:schemeClr val="folHlink"/>
            </a:solidFill>
            <a:round/>
            <a:headEnd/>
            <a:tailEnd type="triangle" w="med" len="med"/>
          </a:ln>
        </p:spPr>
        <p:txBody>
          <a:bodyPr/>
          <a:lstStyle/>
          <a:p>
            <a:endParaRPr lang="en-IN"/>
          </a:p>
        </p:txBody>
      </p:sp>
      <p:sp>
        <p:nvSpPr>
          <p:cNvPr id="36873" name="Text Box 9"/>
          <p:cNvSpPr txBox="1">
            <a:spLocks noChangeArrowheads="1"/>
          </p:cNvSpPr>
          <p:nvPr/>
        </p:nvSpPr>
        <p:spPr bwMode="auto">
          <a:xfrm>
            <a:off x="2522538" y="3870325"/>
            <a:ext cx="1200150" cy="396875"/>
          </a:xfrm>
          <a:prstGeom prst="rect">
            <a:avLst/>
          </a:prstGeom>
          <a:noFill/>
          <a:ln w="19050" algn="ctr">
            <a:noFill/>
            <a:miter lim="800000"/>
            <a:headEnd/>
            <a:tailEnd/>
          </a:ln>
        </p:spPr>
        <p:txBody>
          <a:bodyPr wrap="none">
            <a:spAutoFit/>
          </a:bodyPr>
          <a:lstStyle/>
          <a:p>
            <a:pPr algn="ctr"/>
            <a:r>
              <a:rPr lang="en-US" sz="2000" b="1">
                <a:solidFill>
                  <a:schemeClr val="folHlink"/>
                </a:solidFill>
              </a:rPr>
              <a:t>Factor X</a:t>
            </a:r>
          </a:p>
        </p:txBody>
      </p:sp>
      <p:sp>
        <p:nvSpPr>
          <p:cNvPr id="36874" name="Line 10"/>
          <p:cNvSpPr>
            <a:spLocks noChangeShapeType="1"/>
          </p:cNvSpPr>
          <p:nvPr/>
        </p:nvSpPr>
        <p:spPr bwMode="auto">
          <a:xfrm>
            <a:off x="3856038" y="4033838"/>
            <a:ext cx="1371600" cy="0"/>
          </a:xfrm>
          <a:prstGeom prst="line">
            <a:avLst/>
          </a:prstGeom>
          <a:noFill/>
          <a:ln w="19050">
            <a:solidFill>
              <a:schemeClr val="folHlink"/>
            </a:solidFill>
            <a:round/>
            <a:headEnd/>
            <a:tailEnd type="triangle" w="med" len="med"/>
          </a:ln>
        </p:spPr>
        <p:txBody>
          <a:bodyPr/>
          <a:lstStyle/>
          <a:p>
            <a:endParaRPr lang="en-IN"/>
          </a:p>
        </p:txBody>
      </p:sp>
      <p:sp>
        <p:nvSpPr>
          <p:cNvPr id="36875" name="Line 11"/>
          <p:cNvSpPr>
            <a:spLocks noChangeShapeType="1"/>
          </p:cNvSpPr>
          <p:nvPr/>
        </p:nvSpPr>
        <p:spPr bwMode="auto">
          <a:xfrm flipH="1">
            <a:off x="3733800" y="4338638"/>
            <a:ext cx="2057400" cy="690562"/>
          </a:xfrm>
          <a:prstGeom prst="line">
            <a:avLst/>
          </a:prstGeom>
          <a:noFill/>
          <a:ln w="19050">
            <a:solidFill>
              <a:schemeClr val="folHlink"/>
            </a:solidFill>
            <a:round/>
            <a:headEnd/>
            <a:tailEnd type="triangle" w="med" len="med"/>
          </a:ln>
        </p:spPr>
        <p:txBody>
          <a:bodyPr/>
          <a:lstStyle/>
          <a:p>
            <a:endParaRPr lang="en-IN"/>
          </a:p>
        </p:txBody>
      </p:sp>
      <p:grpSp>
        <p:nvGrpSpPr>
          <p:cNvPr id="2" name="Group 12"/>
          <p:cNvGrpSpPr>
            <a:grpSpLocks/>
          </p:cNvGrpSpPr>
          <p:nvPr/>
        </p:nvGrpSpPr>
        <p:grpSpPr bwMode="auto">
          <a:xfrm>
            <a:off x="1600200" y="914400"/>
            <a:ext cx="2865438" cy="3130550"/>
            <a:chOff x="1008" y="522"/>
            <a:chExt cx="1805" cy="2026"/>
          </a:xfrm>
        </p:grpSpPr>
        <p:sp>
          <p:nvSpPr>
            <p:cNvPr id="11288" name="AutoShape 13"/>
            <p:cNvSpPr>
              <a:spLocks noChangeArrowheads="1"/>
            </p:cNvSpPr>
            <p:nvPr/>
          </p:nvSpPr>
          <p:spPr bwMode="auto">
            <a:xfrm rot="9228426">
              <a:off x="1189" y="522"/>
              <a:ext cx="1624" cy="2026"/>
            </a:xfrm>
            <a:prstGeom prst="upArrowCallout">
              <a:avLst>
                <a:gd name="adj1" fmla="val 25000"/>
                <a:gd name="adj2" fmla="val 25000"/>
                <a:gd name="adj3" fmla="val 20792"/>
                <a:gd name="adj4" fmla="val 66667"/>
              </a:avLst>
            </a:prstGeom>
            <a:noFill/>
            <a:ln w="19050" algn="ctr">
              <a:solidFill>
                <a:schemeClr val="folHlink"/>
              </a:solidFill>
              <a:miter lim="800000"/>
              <a:headEnd/>
              <a:tailEnd/>
            </a:ln>
          </p:spPr>
          <p:txBody>
            <a:bodyPr wrap="none" anchor="ctr"/>
            <a:lstStyle/>
            <a:p>
              <a:endParaRPr lang="en-US"/>
            </a:p>
          </p:txBody>
        </p:sp>
        <p:sp>
          <p:nvSpPr>
            <p:cNvPr id="11289" name="Text Box 14"/>
            <p:cNvSpPr txBox="1">
              <a:spLocks noChangeArrowheads="1"/>
            </p:cNvSpPr>
            <p:nvPr/>
          </p:nvSpPr>
          <p:spPr bwMode="auto">
            <a:xfrm rot="-1571574">
              <a:off x="1008" y="538"/>
              <a:ext cx="1671" cy="1574"/>
            </a:xfrm>
            <a:prstGeom prst="rect">
              <a:avLst/>
            </a:prstGeom>
            <a:noFill/>
            <a:ln w="19050" algn="ctr">
              <a:noFill/>
              <a:miter lim="800000"/>
              <a:headEnd/>
              <a:tailEnd/>
            </a:ln>
          </p:spPr>
          <p:txBody>
            <a:bodyPr>
              <a:spAutoFit/>
            </a:bodyPr>
            <a:lstStyle/>
            <a:p>
              <a:pPr algn="ctr"/>
              <a:r>
                <a:rPr lang="en-US" sz="2400" b="1">
                  <a:solidFill>
                    <a:srgbClr val="FF0000"/>
                  </a:solidFill>
                </a:rPr>
                <a:t>Intrinsic pathway</a:t>
              </a:r>
            </a:p>
            <a:p>
              <a:pPr algn="ctr"/>
              <a:r>
                <a:rPr lang="en-US" sz="2000" b="1">
                  <a:solidFill>
                    <a:srgbClr val="00FF00"/>
                  </a:solidFill>
                </a:rPr>
                <a:t>Factor XII, prekallikrein and HMWK , factor XI , factor IX,  factor VIII</a:t>
              </a:r>
            </a:p>
            <a:p>
              <a:pPr algn="ctr">
                <a:spcBef>
                  <a:spcPct val="50000"/>
                </a:spcBef>
              </a:pPr>
              <a:endParaRPr lang="en-US" sz="2000"/>
            </a:p>
          </p:txBody>
        </p:sp>
      </p:grpSp>
      <p:grpSp>
        <p:nvGrpSpPr>
          <p:cNvPr id="3" name="Group 15"/>
          <p:cNvGrpSpPr>
            <a:grpSpLocks/>
          </p:cNvGrpSpPr>
          <p:nvPr/>
        </p:nvGrpSpPr>
        <p:grpSpPr bwMode="auto">
          <a:xfrm>
            <a:off x="4572000" y="1174750"/>
            <a:ext cx="2389188" cy="2847975"/>
            <a:chOff x="2880" y="740"/>
            <a:chExt cx="1505" cy="1794"/>
          </a:xfrm>
        </p:grpSpPr>
        <p:sp>
          <p:nvSpPr>
            <p:cNvPr id="11286" name="AutoShape 16"/>
            <p:cNvSpPr>
              <a:spLocks noChangeArrowheads="1"/>
            </p:cNvSpPr>
            <p:nvPr/>
          </p:nvSpPr>
          <p:spPr bwMode="auto">
            <a:xfrm rot="-8054137">
              <a:off x="2846" y="994"/>
              <a:ext cx="1574" cy="1505"/>
            </a:xfrm>
            <a:prstGeom prst="upArrowCallout">
              <a:avLst>
                <a:gd name="adj1" fmla="val 26146"/>
                <a:gd name="adj2" fmla="val 26146"/>
                <a:gd name="adj3" fmla="val 16667"/>
                <a:gd name="adj4" fmla="val 66667"/>
              </a:avLst>
            </a:prstGeom>
            <a:noFill/>
            <a:ln w="19050" algn="ctr">
              <a:solidFill>
                <a:schemeClr val="folHlink"/>
              </a:solidFill>
              <a:miter lim="800000"/>
              <a:headEnd/>
              <a:tailEnd/>
            </a:ln>
          </p:spPr>
          <p:txBody>
            <a:bodyPr wrap="none" anchor="ctr"/>
            <a:lstStyle/>
            <a:p>
              <a:endParaRPr lang="en-US"/>
            </a:p>
          </p:txBody>
        </p:sp>
        <p:sp>
          <p:nvSpPr>
            <p:cNvPr id="11287" name="Text Box 17"/>
            <p:cNvSpPr txBox="1">
              <a:spLocks noChangeArrowheads="1"/>
            </p:cNvSpPr>
            <p:nvPr/>
          </p:nvSpPr>
          <p:spPr bwMode="auto">
            <a:xfrm rot="2704140">
              <a:off x="3039" y="1109"/>
              <a:ext cx="1564" cy="826"/>
            </a:xfrm>
            <a:prstGeom prst="rect">
              <a:avLst/>
            </a:prstGeom>
            <a:noFill/>
            <a:ln w="19050" algn="ctr">
              <a:noFill/>
              <a:miter lim="800000"/>
              <a:headEnd/>
              <a:tailEnd/>
            </a:ln>
          </p:spPr>
          <p:txBody>
            <a:bodyPr>
              <a:spAutoFit/>
            </a:bodyPr>
            <a:lstStyle/>
            <a:p>
              <a:pPr algn="ctr"/>
              <a:r>
                <a:rPr lang="en-US" sz="2000" b="1">
                  <a:solidFill>
                    <a:srgbClr val="FF0000"/>
                  </a:solidFill>
                </a:rPr>
                <a:t>Extrinsic pathway</a:t>
              </a:r>
            </a:p>
            <a:p>
              <a:pPr algn="ctr"/>
              <a:endParaRPr lang="en-US" sz="2000" b="1">
                <a:solidFill>
                  <a:srgbClr val="FF0000"/>
                </a:solidFill>
              </a:endParaRPr>
            </a:p>
            <a:p>
              <a:pPr algn="ctr"/>
              <a:r>
                <a:rPr lang="en-US" sz="2000" b="1">
                  <a:solidFill>
                    <a:srgbClr val="00FF00"/>
                  </a:solidFill>
                </a:rPr>
                <a:t>Tissue factor,</a:t>
              </a:r>
            </a:p>
            <a:p>
              <a:pPr algn="ctr"/>
              <a:r>
                <a:rPr lang="en-US" sz="2000" b="1">
                  <a:solidFill>
                    <a:srgbClr val="00FF00"/>
                  </a:solidFill>
                </a:rPr>
                <a:t>factor VII</a:t>
              </a:r>
              <a:r>
                <a:rPr lang="en-US" sz="2000" b="1"/>
                <a:t> </a:t>
              </a:r>
            </a:p>
          </p:txBody>
        </p:sp>
      </p:grpSp>
      <p:sp>
        <p:nvSpPr>
          <p:cNvPr id="36882" name="AutoShape 18"/>
          <p:cNvSpPr>
            <a:spLocks/>
          </p:cNvSpPr>
          <p:nvPr/>
        </p:nvSpPr>
        <p:spPr bwMode="auto">
          <a:xfrm>
            <a:off x="1905000" y="3810000"/>
            <a:ext cx="457200" cy="3048000"/>
          </a:xfrm>
          <a:prstGeom prst="leftBrace">
            <a:avLst>
              <a:gd name="adj1" fmla="val 55556"/>
              <a:gd name="adj2" fmla="val 50000"/>
            </a:avLst>
          </a:prstGeom>
          <a:noFill/>
          <a:ln w="19050">
            <a:solidFill>
              <a:schemeClr val="folHlink"/>
            </a:solidFill>
            <a:round/>
            <a:headEnd/>
            <a:tailEnd type="triangle" w="med" len="med"/>
          </a:ln>
        </p:spPr>
        <p:txBody>
          <a:bodyPr wrap="none" anchor="ctr"/>
          <a:lstStyle/>
          <a:p>
            <a:endParaRPr lang="en-US"/>
          </a:p>
        </p:txBody>
      </p:sp>
      <p:sp>
        <p:nvSpPr>
          <p:cNvPr id="36883" name="Text Box 19"/>
          <p:cNvSpPr txBox="1">
            <a:spLocks noChangeArrowheads="1"/>
          </p:cNvSpPr>
          <p:nvPr/>
        </p:nvSpPr>
        <p:spPr bwMode="auto">
          <a:xfrm>
            <a:off x="457200" y="4953000"/>
            <a:ext cx="1600200" cy="822325"/>
          </a:xfrm>
          <a:prstGeom prst="rect">
            <a:avLst/>
          </a:prstGeom>
          <a:noFill/>
          <a:ln w="19050" algn="ctr">
            <a:noFill/>
            <a:miter lim="800000"/>
            <a:headEnd/>
            <a:tailEnd/>
          </a:ln>
        </p:spPr>
        <p:txBody>
          <a:bodyPr>
            <a:spAutoFit/>
          </a:bodyPr>
          <a:lstStyle/>
          <a:p>
            <a:pPr algn="ctr">
              <a:spcBef>
                <a:spcPct val="50000"/>
              </a:spcBef>
            </a:pPr>
            <a:r>
              <a:rPr lang="en-US" sz="2400" b="1"/>
              <a:t>Common Pathway</a:t>
            </a:r>
          </a:p>
        </p:txBody>
      </p:sp>
      <p:sp>
        <p:nvSpPr>
          <p:cNvPr id="36884" name="Rectangle 20"/>
          <p:cNvSpPr>
            <a:spLocks noChangeArrowheads="1"/>
          </p:cNvSpPr>
          <p:nvPr/>
        </p:nvSpPr>
        <p:spPr bwMode="auto">
          <a:xfrm>
            <a:off x="5562600" y="6096000"/>
            <a:ext cx="819150" cy="366713"/>
          </a:xfrm>
          <a:prstGeom prst="rect">
            <a:avLst/>
          </a:prstGeom>
          <a:noFill/>
          <a:ln w="19050" algn="ctr">
            <a:noFill/>
            <a:miter lim="800000"/>
            <a:headEnd/>
            <a:tailEnd/>
          </a:ln>
        </p:spPr>
        <p:txBody>
          <a:bodyPr wrap="none">
            <a:spAutoFit/>
          </a:bodyPr>
          <a:lstStyle/>
          <a:p>
            <a:pPr algn="ctr"/>
            <a:r>
              <a:rPr lang="en-US" b="1">
                <a:solidFill>
                  <a:schemeClr val="folHlink"/>
                </a:solidFill>
                <a:sym typeface="Wingdings" pitchFamily="2" charset="2"/>
              </a:rPr>
              <a:t>Fibrin</a:t>
            </a:r>
          </a:p>
        </p:txBody>
      </p:sp>
      <p:sp>
        <p:nvSpPr>
          <p:cNvPr id="36885" name="Rectangle 21"/>
          <p:cNvSpPr>
            <a:spLocks noChangeArrowheads="1"/>
          </p:cNvSpPr>
          <p:nvPr/>
        </p:nvSpPr>
        <p:spPr bwMode="auto">
          <a:xfrm>
            <a:off x="5467350" y="5029200"/>
            <a:ext cx="1238250" cy="366713"/>
          </a:xfrm>
          <a:prstGeom prst="rect">
            <a:avLst/>
          </a:prstGeom>
          <a:noFill/>
          <a:ln w="19050" algn="ctr">
            <a:noFill/>
            <a:miter lim="800000"/>
            <a:headEnd/>
            <a:tailEnd/>
          </a:ln>
        </p:spPr>
        <p:txBody>
          <a:bodyPr wrap="none">
            <a:spAutoFit/>
          </a:bodyPr>
          <a:lstStyle/>
          <a:p>
            <a:pPr algn="ctr"/>
            <a:r>
              <a:rPr lang="en-US" b="1">
                <a:solidFill>
                  <a:schemeClr val="folHlink"/>
                </a:solidFill>
                <a:sym typeface="Wingdings" pitchFamily="2" charset="2"/>
              </a:rPr>
              <a:t>Thrombin</a:t>
            </a:r>
          </a:p>
        </p:txBody>
      </p:sp>
      <p:sp>
        <p:nvSpPr>
          <p:cNvPr id="36886" name="Rectangle 22"/>
          <p:cNvSpPr>
            <a:spLocks noChangeArrowheads="1"/>
          </p:cNvSpPr>
          <p:nvPr/>
        </p:nvSpPr>
        <p:spPr bwMode="auto">
          <a:xfrm>
            <a:off x="5327650" y="3886200"/>
            <a:ext cx="1225550" cy="366713"/>
          </a:xfrm>
          <a:prstGeom prst="rect">
            <a:avLst/>
          </a:prstGeom>
          <a:noFill/>
          <a:ln w="19050" algn="ctr">
            <a:noFill/>
            <a:miter lim="800000"/>
            <a:headEnd/>
            <a:tailEnd/>
          </a:ln>
        </p:spPr>
        <p:txBody>
          <a:bodyPr wrap="none">
            <a:spAutoFit/>
          </a:bodyPr>
          <a:lstStyle/>
          <a:p>
            <a:pPr algn="ctr"/>
            <a:r>
              <a:rPr lang="en-US" b="1">
                <a:solidFill>
                  <a:schemeClr val="folHlink"/>
                </a:solidFill>
                <a:sym typeface="Wingdings" pitchFamily="2" charset="2"/>
              </a:rPr>
              <a:t>Factor Xa</a:t>
            </a:r>
          </a:p>
        </p:txBody>
      </p:sp>
      <p:grpSp>
        <p:nvGrpSpPr>
          <p:cNvPr id="4" name="Group 23"/>
          <p:cNvGrpSpPr>
            <a:grpSpLocks/>
          </p:cNvGrpSpPr>
          <p:nvPr/>
        </p:nvGrpSpPr>
        <p:grpSpPr bwMode="auto">
          <a:xfrm>
            <a:off x="2590800" y="4572000"/>
            <a:ext cx="1066800" cy="381000"/>
            <a:chOff x="192" y="1824"/>
            <a:chExt cx="2016" cy="1056"/>
          </a:xfrm>
        </p:grpSpPr>
        <p:sp>
          <p:nvSpPr>
            <p:cNvPr id="11284" name="Oval 24"/>
            <p:cNvSpPr>
              <a:spLocks noChangeArrowheads="1"/>
            </p:cNvSpPr>
            <p:nvPr/>
          </p:nvSpPr>
          <p:spPr bwMode="auto">
            <a:xfrm>
              <a:off x="192" y="1824"/>
              <a:ext cx="2016" cy="1056"/>
            </a:xfrm>
            <a:prstGeom prst="ellipse">
              <a:avLst/>
            </a:prstGeom>
            <a:solidFill>
              <a:srgbClr val="FFFFFF"/>
            </a:solidFill>
            <a:ln w="19050" algn="ctr">
              <a:noFill/>
              <a:round/>
              <a:headEnd/>
              <a:tailEnd/>
            </a:ln>
          </p:spPr>
          <p:txBody>
            <a:bodyPr wrap="none" anchor="ctr"/>
            <a:lstStyle/>
            <a:p>
              <a:endParaRPr lang="en-US"/>
            </a:p>
          </p:txBody>
        </p:sp>
        <p:sp>
          <p:nvSpPr>
            <p:cNvPr id="11285" name="WordArt 25"/>
            <p:cNvSpPr>
              <a:spLocks noChangeArrowheads="1" noChangeShapeType="1" noTextEdit="1"/>
            </p:cNvSpPr>
            <p:nvPr/>
          </p:nvSpPr>
          <p:spPr bwMode="auto">
            <a:xfrm>
              <a:off x="384" y="2160"/>
              <a:ext cx="1680" cy="408"/>
            </a:xfrm>
            <a:prstGeom prst="rect">
              <a:avLst/>
            </a:prstGeom>
          </p:spPr>
          <p:txBody>
            <a:bodyPr wrap="none" fromWordArt="1">
              <a:prstTxWarp prst="textPlain">
                <a:avLst>
                  <a:gd name="adj" fmla="val 50000"/>
                </a:avLst>
              </a:prstTxWarp>
            </a:bodyPr>
            <a:lstStyle/>
            <a:p>
              <a:pPr algn="ctr"/>
              <a:r>
                <a:rPr lang="en-IN" sz="3600" kern="10">
                  <a:ln w="9525">
                    <a:noFill/>
                    <a:round/>
                    <a:headEnd/>
                    <a:tailEnd/>
                  </a:ln>
                  <a:solidFill>
                    <a:srgbClr val="FF0000"/>
                  </a:solidFill>
                  <a:latin typeface="Arial Black"/>
                </a:rPr>
                <a:t>Factor V</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45">
                                          <p:stCondLst>
                                            <p:cond delay="0"/>
                                          </p:stCondLst>
                                        </p:cTn>
                                        <p:tgtEl>
                                          <p:spTgt spid="2"/>
                                        </p:tgtEl>
                                      </p:cBhvr>
                                    </p:animEffect>
                                    <p:anim calcmode="lin" valueType="num">
                                      <p:cBhvr>
                                        <p:cTn id="8"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13" dur="7">
                                          <p:stCondLst>
                                            <p:cond delay="162"/>
                                          </p:stCondLst>
                                        </p:cTn>
                                        <p:tgtEl>
                                          <p:spTgt spid="2"/>
                                        </p:tgtEl>
                                      </p:cBhvr>
                                      <p:to x="100000" y="60000"/>
                                    </p:animScale>
                                    <p:animScale>
                                      <p:cBhvr>
                                        <p:cTn id="14" dur="41" decel="50000">
                                          <p:stCondLst>
                                            <p:cond delay="169"/>
                                          </p:stCondLst>
                                        </p:cTn>
                                        <p:tgtEl>
                                          <p:spTgt spid="2"/>
                                        </p:tgtEl>
                                      </p:cBhvr>
                                      <p:to x="100000" y="100000"/>
                                    </p:animScale>
                                    <p:animScale>
                                      <p:cBhvr>
                                        <p:cTn id="15" dur="7">
                                          <p:stCondLst>
                                            <p:cond delay="328"/>
                                          </p:stCondLst>
                                        </p:cTn>
                                        <p:tgtEl>
                                          <p:spTgt spid="2"/>
                                        </p:tgtEl>
                                      </p:cBhvr>
                                      <p:to x="100000" y="80000"/>
                                    </p:animScale>
                                    <p:animScale>
                                      <p:cBhvr>
                                        <p:cTn id="16" dur="41" decel="50000">
                                          <p:stCondLst>
                                            <p:cond delay="335"/>
                                          </p:stCondLst>
                                        </p:cTn>
                                        <p:tgtEl>
                                          <p:spTgt spid="2"/>
                                        </p:tgtEl>
                                      </p:cBhvr>
                                      <p:to x="100000" y="100000"/>
                                    </p:animScale>
                                    <p:animScale>
                                      <p:cBhvr>
                                        <p:cTn id="17" dur="7">
                                          <p:stCondLst>
                                            <p:cond delay="410"/>
                                          </p:stCondLst>
                                        </p:cTn>
                                        <p:tgtEl>
                                          <p:spTgt spid="2"/>
                                        </p:tgtEl>
                                      </p:cBhvr>
                                      <p:to x="100000" y="90000"/>
                                    </p:animScale>
                                    <p:animScale>
                                      <p:cBhvr>
                                        <p:cTn id="18" dur="41" decel="50000">
                                          <p:stCondLst>
                                            <p:cond delay="417"/>
                                          </p:stCondLst>
                                        </p:cTn>
                                        <p:tgtEl>
                                          <p:spTgt spid="2"/>
                                        </p:tgtEl>
                                      </p:cBhvr>
                                      <p:to x="100000" y="100000"/>
                                    </p:animScale>
                                    <p:animScale>
                                      <p:cBhvr>
                                        <p:cTn id="19" dur="7">
                                          <p:stCondLst>
                                            <p:cond delay="452"/>
                                          </p:stCondLst>
                                        </p:cTn>
                                        <p:tgtEl>
                                          <p:spTgt spid="2"/>
                                        </p:tgtEl>
                                      </p:cBhvr>
                                      <p:to x="100000" y="95000"/>
                                    </p:animScale>
                                    <p:animScale>
                                      <p:cBhvr>
                                        <p:cTn id="20" dur="41" decel="50000">
                                          <p:stCondLst>
                                            <p:cond delay="458"/>
                                          </p:stCondLst>
                                        </p:cTn>
                                        <p:tgtEl>
                                          <p:spTgt spid="2"/>
                                        </p:tgtEl>
                                      </p:cBhvr>
                                      <p:to x="100000" y="100000"/>
                                    </p:animScale>
                                  </p:childTnLst>
                                </p:cTn>
                              </p:par>
                            </p:childTnLst>
                          </p:cTn>
                        </p:par>
                        <p:par>
                          <p:cTn id="21" fill="hold" nodeType="afterGroup">
                            <p:stCondLst>
                              <p:cond delay="499"/>
                            </p:stCondLst>
                            <p:childTnLst>
                              <p:par>
                                <p:cTn id="22" presetID="26"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145">
                                          <p:stCondLst>
                                            <p:cond delay="0"/>
                                          </p:stCondLst>
                                        </p:cTn>
                                        <p:tgtEl>
                                          <p:spTgt spid="3"/>
                                        </p:tgtEl>
                                      </p:cBhvr>
                                    </p:animEffect>
                                    <p:anim calcmode="lin" valueType="num">
                                      <p:cBhvr>
                                        <p:cTn id="25"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28"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29"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30" dur="7">
                                          <p:stCondLst>
                                            <p:cond delay="162"/>
                                          </p:stCondLst>
                                        </p:cTn>
                                        <p:tgtEl>
                                          <p:spTgt spid="3"/>
                                        </p:tgtEl>
                                      </p:cBhvr>
                                      <p:to x="100000" y="60000"/>
                                    </p:animScale>
                                    <p:animScale>
                                      <p:cBhvr>
                                        <p:cTn id="31" dur="41" decel="50000">
                                          <p:stCondLst>
                                            <p:cond delay="169"/>
                                          </p:stCondLst>
                                        </p:cTn>
                                        <p:tgtEl>
                                          <p:spTgt spid="3"/>
                                        </p:tgtEl>
                                      </p:cBhvr>
                                      <p:to x="100000" y="100000"/>
                                    </p:animScale>
                                    <p:animScale>
                                      <p:cBhvr>
                                        <p:cTn id="32" dur="7">
                                          <p:stCondLst>
                                            <p:cond delay="328"/>
                                          </p:stCondLst>
                                        </p:cTn>
                                        <p:tgtEl>
                                          <p:spTgt spid="3"/>
                                        </p:tgtEl>
                                      </p:cBhvr>
                                      <p:to x="100000" y="80000"/>
                                    </p:animScale>
                                    <p:animScale>
                                      <p:cBhvr>
                                        <p:cTn id="33" dur="41" decel="50000">
                                          <p:stCondLst>
                                            <p:cond delay="335"/>
                                          </p:stCondLst>
                                        </p:cTn>
                                        <p:tgtEl>
                                          <p:spTgt spid="3"/>
                                        </p:tgtEl>
                                      </p:cBhvr>
                                      <p:to x="100000" y="100000"/>
                                    </p:animScale>
                                    <p:animScale>
                                      <p:cBhvr>
                                        <p:cTn id="34" dur="7">
                                          <p:stCondLst>
                                            <p:cond delay="410"/>
                                          </p:stCondLst>
                                        </p:cTn>
                                        <p:tgtEl>
                                          <p:spTgt spid="3"/>
                                        </p:tgtEl>
                                      </p:cBhvr>
                                      <p:to x="100000" y="90000"/>
                                    </p:animScale>
                                    <p:animScale>
                                      <p:cBhvr>
                                        <p:cTn id="35" dur="41" decel="50000">
                                          <p:stCondLst>
                                            <p:cond delay="417"/>
                                          </p:stCondLst>
                                        </p:cTn>
                                        <p:tgtEl>
                                          <p:spTgt spid="3"/>
                                        </p:tgtEl>
                                      </p:cBhvr>
                                      <p:to x="100000" y="100000"/>
                                    </p:animScale>
                                    <p:animScale>
                                      <p:cBhvr>
                                        <p:cTn id="36" dur="7">
                                          <p:stCondLst>
                                            <p:cond delay="452"/>
                                          </p:stCondLst>
                                        </p:cTn>
                                        <p:tgtEl>
                                          <p:spTgt spid="3"/>
                                        </p:tgtEl>
                                      </p:cBhvr>
                                      <p:to x="100000" y="95000"/>
                                    </p:animScale>
                                    <p:animScale>
                                      <p:cBhvr>
                                        <p:cTn id="37" dur="41" decel="50000">
                                          <p:stCondLst>
                                            <p:cond delay="458"/>
                                          </p:stCondLst>
                                        </p:cTn>
                                        <p:tgtEl>
                                          <p:spTgt spid="3"/>
                                        </p:tgtEl>
                                      </p:cBhvr>
                                      <p:to x="100000" y="100000"/>
                                    </p:animScale>
                                  </p:childTnLst>
                                </p:cTn>
                              </p:par>
                            </p:childTnLst>
                          </p:cTn>
                        </p:par>
                        <p:par>
                          <p:cTn id="38" fill="hold" nodeType="afterGroup">
                            <p:stCondLst>
                              <p:cond delay="998"/>
                            </p:stCondLst>
                            <p:childTnLst>
                              <p:par>
                                <p:cTn id="39" presetID="9" presetClass="entr" presetSubtype="0" fill="hold" nodeType="afterEffect">
                                  <p:stCondLst>
                                    <p:cond delay="0"/>
                                  </p:stCondLst>
                                  <p:childTnLst>
                                    <p:set>
                                      <p:cBhvr>
                                        <p:cTn id="40" dur="1" fill="hold">
                                          <p:stCondLst>
                                            <p:cond delay="0"/>
                                          </p:stCondLst>
                                        </p:cTn>
                                        <p:tgtEl>
                                          <p:spTgt spid="36873"/>
                                        </p:tgtEl>
                                        <p:attrNameLst>
                                          <p:attrName>style.visibility</p:attrName>
                                        </p:attrNameLst>
                                      </p:cBhvr>
                                      <p:to>
                                        <p:strVal val="visible"/>
                                      </p:to>
                                    </p:set>
                                    <p:animEffect transition="in" filter="dissolve">
                                      <p:cBhvr>
                                        <p:cTn id="41" dur="500"/>
                                        <p:tgtEl>
                                          <p:spTgt spid="36873"/>
                                        </p:tgtEl>
                                      </p:cBhvr>
                                    </p:animEffect>
                                  </p:childTnLst>
                                </p:cTn>
                              </p:par>
                            </p:childTnLst>
                          </p:cTn>
                        </p:par>
                        <p:par>
                          <p:cTn id="42" fill="hold" nodeType="afterGroup">
                            <p:stCondLst>
                              <p:cond delay="1498"/>
                            </p:stCondLst>
                            <p:childTnLst>
                              <p:par>
                                <p:cTn id="43" presetID="9" presetClass="entr" presetSubtype="0" fill="hold" grpId="0" nodeType="afterEffect">
                                  <p:stCondLst>
                                    <p:cond delay="0"/>
                                  </p:stCondLst>
                                  <p:childTnLst>
                                    <p:set>
                                      <p:cBhvr>
                                        <p:cTn id="44" dur="1" fill="hold">
                                          <p:stCondLst>
                                            <p:cond delay="0"/>
                                          </p:stCondLst>
                                        </p:cTn>
                                        <p:tgtEl>
                                          <p:spTgt spid="36874"/>
                                        </p:tgtEl>
                                        <p:attrNameLst>
                                          <p:attrName>style.visibility</p:attrName>
                                        </p:attrNameLst>
                                      </p:cBhvr>
                                      <p:to>
                                        <p:strVal val="visible"/>
                                      </p:to>
                                    </p:set>
                                    <p:animEffect transition="in" filter="dissolve">
                                      <p:cBhvr>
                                        <p:cTn id="45" dur="500"/>
                                        <p:tgtEl>
                                          <p:spTgt spid="36874"/>
                                        </p:tgtEl>
                                      </p:cBhvr>
                                    </p:animEffect>
                                  </p:childTnLst>
                                </p:cTn>
                              </p:par>
                            </p:childTnLst>
                          </p:cTn>
                        </p:par>
                        <p:par>
                          <p:cTn id="46" fill="hold" nodeType="afterGroup">
                            <p:stCondLst>
                              <p:cond delay="1998"/>
                            </p:stCondLst>
                            <p:childTnLst>
                              <p:par>
                                <p:cTn id="47" presetID="9" presetClass="entr" presetSubtype="0" fill="hold" grpId="0" nodeType="afterEffect">
                                  <p:stCondLst>
                                    <p:cond delay="0"/>
                                  </p:stCondLst>
                                  <p:childTnLst>
                                    <p:set>
                                      <p:cBhvr>
                                        <p:cTn id="48" dur="1" fill="hold">
                                          <p:stCondLst>
                                            <p:cond delay="0"/>
                                          </p:stCondLst>
                                        </p:cTn>
                                        <p:tgtEl>
                                          <p:spTgt spid="36886"/>
                                        </p:tgtEl>
                                        <p:attrNameLst>
                                          <p:attrName>style.visibility</p:attrName>
                                        </p:attrNameLst>
                                      </p:cBhvr>
                                      <p:to>
                                        <p:strVal val="visible"/>
                                      </p:to>
                                    </p:set>
                                    <p:animEffect transition="in" filter="dissolve">
                                      <p:cBhvr>
                                        <p:cTn id="49" dur="500"/>
                                        <p:tgtEl>
                                          <p:spTgt spid="3688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36868"/>
                                        </p:tgtEl>
                                        <p:attrNameLst>
                                          <p:attrName>style.visibility</p:attrName>
                                        </p:attrNameLst>
                                      </p:cBhvr>
                                      <p:to>
                                        <p:strVal val="visible"/>
                                      </p:to>
                                    </p:set>
                                    <p:animEffect transition="in" filter="dissolve">
                                      <p:cBhvr>
                                        <p:cTn id="54" dur="500"/>
                                        <p:tgtEl>
                                          <p:spTgt spid="36868"/>
                                        </p:tgtEl>
                                      </p:cBhvr>
                                    </p:animEffect>
                                  </p:childTnLst>
                                </p:cTn>
                              </p:par>
                            </p:childTnLst>
                          </p:cTn>
                        </p:par>
                        <p:par>
                          <p:cTn id="55" fill="hold" nodeType="afterGroup">
                            <p:stCondLst>
                              <p:cond delay="500"/>
                            </p:stCondLst>
                            <p:childTnLst>
                              <p:par>
                                <p:cTn id="56" presetID="9" presetClass="entr" presetSubtype="0" fill="hold" grpId="0" nodeType="afterEffect">
                                  <p:stCondLst>
                                    <p:cond delay="0"/>
                                  </p:stCondLst>
                                  <p:childTnLst>
                                    <p:set>
                                      <p:cBhvr>
                                        <p:cTn id="57" dur="1" fill="hold">
                                          <p:stCondLst>
                                            <p:cond delay="0"/>
                                          </p:stCondLst>
                                        </p:cTn>
                                        <p:tgtEl>
                                          <p:spTgt spid="36875"/>
                                        </p:tgtEl>
                                        <p:attrNameLst>
                                          <p:attrName>style.visibility</p:attrName>
                                        </p:attrNameLst>
                                      </p:cBhvr>
                                      <p:to>
                                        <p:strVal val="visible"/>
                                      </p:to>
                                    </p:set>
                                    <p:animEffect transition="in" filter="dissolve">
                                      <p:cBhvr>
                                        <p:cTn id="58" dur="500"/>
                                        <p:tgtEl>
                                          <p:spTgt spid="36875"/>
                                        </p:tgtEl>
                                      </p:cBhvr>
                                    </p:animEffect>
                                  </p:childTnLst>
                                </p:cTn>
                              </p:par>
                            </p:childTnLst>
                          </p:cTn>
                        </p:par>
                        <p:par>
                          <p:cTn id="59" fill="hold" nodeType="afterGroup">
                            <p:stCondLst>
                              <p:cond delay="1000"/>
                            </p:stCondLst>
                            <p:childTnLst>
                              <p:par>
                                <p:cTn id="60" presetID="9" presetClass="entr" presetSubtype="0"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dissolve">
                                      <p:cBhvr>
                                        <p:cTn id="62" dur="500"/>
                                        <p:tgtEl>
                                          <p:spTgt spid="4"/>
                                        </p:tgtEl>
                                      </p:cBhvr>
                                    </p:animEffect>
                                  </p:childTnLst>
                                </p:cTn>
                              </p:par>
                            </p:childTnLst>
                          </p:cTn>
                        </p:par>
                        <p:par>
                          <p:cTn id="63" fill="hold" nodeType="afterGroup">
                            <p:stCondLst>
                              <p:cond delay="1500"/>
                            </p:stCondLst>
                            <p:childTnLst>
                              <p:par>
                                <p:cTn id="64" presetID="9" presetClass="entr" presetSubtype="0" fill="hold" grpId="0" nodeType="afterEffect">
                                  <p:stCondLst>
                                    <p:cond delay="0"/>
                                  </p:stCondLst>
                                  <p:childTnLst>
                                    <p:set>
                                      <p:cBhvr>
                                        <p:cTn id="65" dur="1" fill="hold">
                                          <p:stCondLst>
                                            <p:cond delay="0"/>
                                          </p:stCondLst>
                                        </p:cTn>
                                        <p:tgtEl>
                                          <p:spTgt spid="36869"/>
                                        </p:tgtEl>
                                        <p:attrNameLst>
                                          <p:attrName>style.visibility</p:attrName>
                                        </p:attrNameLst>
                                      </p:cBhvr>
                                      <p:to>
                                        <p:strVal val="visible"/>
                                      </p:to>
                                    </p:set>
                                    <p:animEffect transition="in" filter="dissolve">
                                      <p:cBhvr>
                                        <p:cTn id="66" dur="500"/>
                                        <p:tgtEl>
                                          <p:spTgt spid="36869"/>
                                        </p:tgtEl>
                                      </p:cBhvr>
                                    </p:animEffect>
                                  </p:childTnLst>
                                </p:cTn>
                              </p:par>
                            </p:childTnLst>
                          </p:cTn>
                        </p:par>
                        <p:par>
                          <p:cTn id="67" fill="hold" nodeType="afterGroup">
                            <p:stCondLst>
                              <p:cond delay="2000"/>
                            </p:stCondLst>
                            <p:childTnLst>
                              <p:par>
                                <p:cTn id="68" presetID="9" presetClass="entr" presetSubtype="0" fill="hold" grpId="0" nodeType="afterEffect">
                                  <p:stCondLst>
                                    <p:cond delay="0"/>
                                  </p:stCondLst>
                                  <p:childTnLst>
                                    <p:set>
                                      <p:cBhvr>
                                        <p:cTn id="69" dur="1" fill="hold">
                                          <p:stCondLst>
                                            <p:cond delay="0"/>
                                          </p:stCondLst>
                                        </p:cTn>
                                        <p:tgtEl>
                                          <p:spTgt spid="36885"/>
                                        </p:tgtEl>
                                        <p:attrNameLst>
                                          <p:attrName>style.visibility</p:attrName>
                                        </p:attrNameLst>
                                      </p:cBhvr>
                                      <p:to>
                                        <p:strVal val="visible"/>
                                      </p:to>
                                    </p:set>
                                    <p:animEffect transition="in" filter="dissolve">
                                      <p:cBhvr>
                                        <p:cTn id="70" dur="500"/>
                                        <p:tgtEl>
                                          <p:spTgt spid="3688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36870"/>
                                        </p:tgtEl>
                                        <p:attrNameLst>
                                          <p:attrName>style.visibility</p:attrName>
                                        </p:attrNameLst>
                                      </p:cBhvr>
                                      <p:to>
                                        <p:strVal val="visible"/>
                                      </p:to>
                                    </p:set>
                                    <p:animEffect transition="in" filter="dissolve">
                                      <p:cBhvr>
                                        <p:cTn id="75" dur="500"/>
                                        <p:tgtEl>
                                          <p:spTgt spid="36870"/>
                                        </p:tgtEl>
                                      </p:cBhvr>
                                    </p:animEffect>
                                  </p:childTnLst>
                                </p:cTn>
                              </p:par>
                            </p:childTnLst>
                          </p:cTn>
                        </p:par>
                        <p:par>
                          <p:cTn id="76" fill="hold" nodeType="afterGroup">
                            <p:stCondLst>
                              <p:cond delay="500"/>
                            </p:stCondLst>
                            <p:childTnLst>
                              <p:par>
                                <p:cTn id="77" presetID="9" presetClass="entr" presetSubtype="0" fill="hold" grpId="0" nodeType="afterEffect">
                                  <p:stCondLst>
                                    <p:cond delay="0"/>
                                  </p:stCondLst>
                                  <p:childTnLst>
                                    <p:set>
                                      <p:cBhvr>
                                        <p:cTn id="78" dur="1" fill="hold">
                                          <p:stCondLst>
                                            <p:cond delay="0"/>
                                          </p:stCondLst>
                                        </p:cTn>
                                        <p:tgtEl>
                                          <p:spTgt spid="36872"/>
                                        </p:tgtEl>
                                        <p:attrNameLst>
                                          <p:attrName>style.visibility</p:attrName>
                                        </p:attrNameLst>
                                      </p:cBhvr>
                                      <p:to>
                                        <p:strVal val="visible"/>
                                      </p:to>
                                    </p:set>
                                    <p:animEffect transition="in" filter="dissolve">
                                      <p:cBhvr>
                                        <p:cTn id="79" dur="500"/>
                                        <p:tgtEl>
                                          <p:spTgt spid="36872"/>
                                        </p:tgtEl>
                                      </p:cBhvr>
                                    </p:animEffect>
                                  </p:childTnLst>
                                </p:cTn>
                              </p:par>
                            </p:childTnLst>
                          </p:cTn>
                        </p:par>
                        <p:par>
                          <p:cTn id="80" fill="hold" nodeType="afterGroup">
                            <p:stCondLst>
                              <p:cond delay="1000"/>
                            </p:stCondLst>
                            <p:childTnLst>
                              <p:par>
                                <p:cTn id="81" presetID="9" presetClass="entr" presetSubtype="0" fill="hold" grpId="0" nodeType="afterEffect">
                                  <p:stCondLst>
                                    <p:cond delay="0"/>
                                  </p:stCondLst>
                                  <p:childTnLst>
                                    <p:set>
                                      <p:cBhvr>
                                        <p:cTn id="82" dur="1" fill="hold">
                                          <p:stCondLst>
                                            <p:cond delay="0"/>
                                          </p:stCondLst>
                                        </p:cTn>
                                        <p:tgtEl>
                                          <p:spTgt spid="36871"/>
                                        </p:tgtEl>
                                        <p:attrNameLst>
                                          <p:attrName>style.visibility</p:attrName>
                                        </p:attrNameLst>
                                      </p:cBhvr>
                                      <p:to>
                                        <p:strVal val="visible"/>
                                      </p:to>
                                    </p:set>
                                    <p:animEffect transition="in" filter="dissolve">
                                      <p:cBhvr>
                                        <p:cTn id="83" dur="500"/>
                                        <p:tgtEl>
                                          <p:spTgt spid="36871"/>
                                        </p:tgtEl>
                                      </p:cBhvr>
                                    </p:animEffect>
                                  </p:childTnLst>
                                </p:cTn>
                              </p:par>
                            </p:childTnLst>
                          </p:cTn>
                        </p:par>
                        <p:par>
                          <p:cTn id="84" fill="hold" nodeType="afterGroup">
                            <p:stCondLst>
                              <p:cond delay="1500"/>
                            </p:stCondLst>
                            <p:childTnLst>
                              <p:par>
                                <p:cTn id="85" presetID="9" presetClass="entr" presetSubtype="0" fill="hold" grpId="0" nodeType="afterEffect">
                                  <p:stCondLst>
                                    <p:cond delay="0"/>
                                  </p:stCondLst>
                                  <p:childTnLst>
                                    <p:set>
                                      <p:cBhvr>
                                        <p:cTn id="86" dur="1" fill="hold">
                                          <p:stCondLst>
                                            <p:cond delay="0"/>
                                          </p:stCondLst>
                                        </p:cTn>
                                        <p:tgtEl>
                                          <p:spTgt spid="36884"/>
                                        </p:tgtEl>
                                        <p:attrNameLst>
                                          <p:attrName>style.visibility</p:attrName>
                                        </p:attrNameLst>
                                      </p:cBhvr>
                                      <p:to>
                                        <p:strVal val="visible"/>
                                      </p:to>
                                    </p:set>
                                    <p:animEffect transition="in" filter="dissolve">
                                      <p:cBhvr>
                                        <p:cTn id="87" dur="500"/>
                                        <p:tgtEl>
                                          <p:spTgt spid="3688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36882"/>
                                        </p:tgtEl>
                                        <p:attrNameLst>
                                          <p:attrName>style.visibility</p:attrName>
                                        </p:attrNameLst>
                                      </p:cBhvr>
                                      <p:to>
                                        <p:strVal val="visible"/>
                                      </p:to>
                                    </p:set>
                                    <p:animEffect transition="in" filter="dissolve">
                                      <p:cBhvr>
                                        <p:cTn id="92" dur="500"/>
                                        <p:tgtEl>
                                          <p:spTgt spid="36882"/>
                                        </p:tgtEl>
                                      </p:cBhvr>
                                    </p:animEffect>
                                  </p:childTnLst>
                                </p:cTn>
                              </p:par>
                            </p:childTnLst>
                          </p:cTn>
                        </p:par>
                        <p:par>
                          <p:cTn id="93" fill="hold" nodeType="afterGroup">
                            <p:stCondLst>
                              <p:cond delay="500"/>
                            </p:stCondLst>
                            <p:childTnLst>
                              <p:par>
                                <p:cTn id="94" presetID="9" presetClass="entr" presetSubtype="0" fill="hold" grpId="0" nodeType="afterEffect">
                                  <p:stCondLst>
                                    <p:cond delay="0"/>
                                  </p:stCondLst>
                                  <p:childTnLst>
                                    <p:set>
                                      <p:cBhvr>
                                        <p:cTn id="95" dur="1" fill="hold">
                                          <p:stCondLst>
                                            <p:cond delay="0"/>
                                          </p:stCondLst>
                                        </p:cTn>
                                        <p:tgtEl>
                                          <p:spTgt spid="36883"/>
                                        </p:tgtEl>
                                        <p:attrNameLst>
                                          <p:attrName>style.visibility</p:attrName>
                                        </p:attrNameLst>
                                      </p:cBhvr>
                                      <p:to>
                                        <p:strVal val="visible"/>
                                      </p:to>
                                    </p:set>
                                    <p:animEffect transition="in" filter="dissolve">
                                      <p:cBhvr>
                                        <p:cTn id="96" dur="500"/>
                                        <p:tgtEl>
                                          <p:spTgt spid="36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animBg="1"/>
      <p:bldP spid="36870" grpId="0"/>
      <p:bldP spid="36871" grpId="0" animBg="1"/>
      <p:bldP spid="36872" grpId="0" animBg="1"/>
      <p:bldP spid="36874" grpId="0" animBg="1"/>
      <p:bldP spid="36875" grpId="0" animBg="1"/>
      <p:bldP spid="36882" grpId="0" animBg="1"/>
      <p:bldP spid="36883" grpId="0"/>
      <p:bldP spid="36884" grpId="0"/>
      <p:bldP spid="36885" grpId="0"/>
      <p:bldP spid="368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7650" name="Picture 2" descr="http://www.pharmacology2000.com/Coagulation/coagulationfigure2.JPG">
            <a:hlinkClick r:id="rId3"/>
          </p:cNvPr>
          <p:cNvPicPr>
            <a:picLocks noChangeAspect="1" noChangeArrowheads="1"/>
          </p:cNvPicPr>
          <p:nvPr/>
        </p:nvPicPr>
        <p:blipFill>
          <a:blip r:embed="rId4"/>
          <a:srcRect/>
          <a:stretch>
            <a:fillRect/>
          </a:stretch>
        </p:blipFill>
        <p:spPr bwMode="auto">
          <a:xfrm>
            <a:off x="0" y="0"/>
            <a:ext cx="9144000" cy="6758609"/>
          </a:xfrm>
          <a:prstGeom prst="rect">
            <a:avLst/>
          </a:prstGeom>
          <a:noFill/>
        </p:spPr>
      </p:pic>
      <p:cxnSp>
        <p:nvCxnSpPr>
          <p:cNvPr id="6" name="Curved Connector 5"/>
          <p:cNvCxnSpPr/>
          <p:nvPr/>
        </p:nvCxnSpPr>
        <p:spPr>
          <a:xfrm rot="10800000" flipV="1">
            <a:off x="2590800" y="3505200"/>
            <a:ext cx="1371600" cy="304800"/>
          </a:xfrm>
          <a:prstGeom prst="curvedConnector3">
            <a:avLst>
              <a:gd name="adj1" fmla="val 13398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7652" name="Picture 4" descr="http://www.nutralegacy.com/wp-content/uploads/2009/01/how-ruptured-blood-vessels-occur_1.jpg">
            <a:hlinkClick r:id="rId5"/>
          </p:cNvPr>
          <p:cNvPicPr>
            <a:picLocks noChangeAspect="1" noChangeArrowheads="1"/>
          </p:cNvPicPr>
          <p:nvPr/>
        </p:nvPicPr>
        <p:blipFill>
          <a:blip r:embed="rId6"/>
          <a:srcRect/>
          <a:stretch>
            <a:fillRect/>
          </a:stretch>
        </p:blipFill>
        <p:spPr bwMode="auto">
          <a:xfrm>
            <a:off x="3429000" y="533400"/>
            <a:ext cx="4114800" cy="2485339"/>
          </a:xfrm>
          <a:prstGeom prst="rect">
            <a:avLst/>
          </a:prstGeom>
          <a:noFill/>
        </p:spPr>
      </p:pic>
      <p:sp>
        <p:nvSpPr>
          <p:cNvPr id="16" name="Rectangle 15"/>
          <p:cNvSpPr/>
          <p:nvPr/>
        </p:nvSpPr>
        <p:spPr>
          <a:xfrm>
            <a:off x="7543800" y="533400"/>
            <a:ext cx="1447800"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Multiply 16"/>
          <p:cNvSpPr/>
          <p:nvPr/>
        </p:nvSpPr>
        <p:spPr>
          <a:xfrm>
            <a:off x="1143000" y="3581400"/>
            <a:ext cx="609600" cy="533400"/>
          </a:xfrm>
          <a:prstGeom prst="mathMultiply">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Multiply 17"/>
          <p:cNvSpPr/>
          <p:nvPr/>
        </p:nvSpPr>
        <p:spPr>
          <a:xfrm>
            <a:off x="2057400" y="4038600"/>
            <a:ext cx="609600" cy="533400"/>
          </a:xfrm>
          <a:prstGeom prst="mathMultiply">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304800" y="4267200"/>
            <a:ext cx="1428596" cy="369332"/>
          </a:xfrm>
          <a:prstGeom prst="rect">
            <a:avLst/>
          </a:prstGeom>
          <a:noFill/>
        </p:spPr>
        <p:txBody>
          <a:bodyPr wrap="none" rtlCol="0">
            <a:spAutoFit/>
          </a:bodyPr>
          <a:lstStyle/>
          <a:p>
            <a:r>
              <a:rPr lang="en-IN" b="1" dirty="0" smtClean="0">
                <a:solidFill>
                  <a:srgbClr val="FF0000"/>
                </a:solidFill>
              </a:rPr>
              <a:t>HEMOPHILIA</a:t>
            </a:r>
            <a:endParaRPr lang="en-IN"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447800"/>
          </a:xfrm>
        </p:spPr>
        <p:txBody>
          <a:bodyPr/>
          <a:lstStyle/>
          <a:p>
            <a:pPr eaLnBrk="1" hangingPunct="1">
              <a:defRPr/>
            </a:pPr>
            <a:r>
              <a:rPr lang="en-US" sz="3600" dirty="0" smtClean="0"/>
              <a:t>Overview of </a:t>
            </a:r>
            <a:r>
              <a:rPr lang="en-US" sz="3600" dirty="0" err="1" smtClean="0"/>
              <a:t>fibrinolytic</a:t>
            </a:r>
            <a:r>
              <a:rPr lang="en-US" sz="3600" dirty="0" smtClean="0"/>
              <a:t> mechanism</a:t>
            </a:r>
          </a:p>
        </p:txBody>
      </p:sp>
      <p:pic>
        <p:nvPicPr>
          <p:cNvPr id="12291" name="Picture 3" descr="ha40g01"/>
          <p:cNvPicPr>
            <a:picLocks noGrp="1" noChangeAspect="1" noChangeArrowheads="1"/>
          </p:cNvPicPr>
          <p:nvPr>
            <p:ph idx="1"/>
          </p:nvPr>
        </p:nvPicPr>
        <p:blipFill>
          <a:blip r:embed="rId2"/>
          <a:srcRect/>
          <a:stretch>
            <a:fillRect/>
          </a:stretch>
        </p:blipFill>
        <p:spPr>
          <a:xfrm>
            <a:off x="762000" y="1676400"/>
            <a:ext cx="7696200" cy="45720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SG"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SG"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1288</TotalTime>
  <Words>3230</Words>
  <Application>Microsoft Office PowerPoint</Application>
  <PresentationFormat>On-screen Show (4:3)</PresentationFormat>
  <Paragraphs>787</Paragraphs>
  <Slides>69</Slides>
  <Notes>25</Notes>
  <HiddenSlides>0</HiddenSlides>
  <MMClips>0</MMClips>
  <ScaleCrop>false</ScaleCrop>
  <HeadingPairs>
    <vt:vector size="4" baseType="variant">
      <vt:variant>
        <vt:lpstr>Theme</vt:lpstr>
      </vt:variant>
      <vt:variant>
        <vt:i4>5</vt:i4>
      </vt:variant>
      <vt:variant>
        <vt:lpstr>Slide Titles</vt:lpstr>
      </vt:variant>
      <vt:variant>
        <vt:i4>69</vt:i4>
      </vt:variant>
    </vt:vector>
  </HeadingPairs>
  <TitlesOfParts>
    <vt:vector size="74" baseType="lpstr">
      <vt:lpstr>Office Theme</vt:lpstr>
      <vt:lpstr>Textured</vt:lpstr>
      <vt:lpstr>2_Textured</vt:lpstr>
      <vt:lpstr>Default Design</vt:lpstr>
      <vt:lpstr>1_Textured</vt:lpstr>
      <vt:lpstr>Case </vt:lpstr>
      <vt:lpstr>Slide 2</vt:lpstr>
      <vt:lpstr>Hemostatic Mechanism</vt:lpstr>
      <vt:lpstr>Slide 4</vt:lpstr>
      <vt:lpstr>Slide 5</vt:lpstr>
      <vt:lpstr>Clotting Factors</vt:lpstr>
      <vt:lpstr>Waterfall cascade:</vt:lpstr>
      <vt:lpstr>Slide 8</vt:lpstr>
      <vt:lpstr>Overview of fibrinolytic mechanism</vt:lpstr>
      <vt:lpstr>von Willebrand Factor  </vt:lpstr>
      <vt:lpstr>Classification of bleeding disorders</vt:lpstr>
      <vt:lpstr>Classification of bleeding disorders</vt:lpstr>
      <vt:lpstr>Clinical Approach to bleeding disorders</vt:lpstr>
      <vt:lpstr>Clinical Approach to bleeding disorders</vt:lpstr>
      <vt:lpstr>Clinical Approach to bleeding disorders</vt:lpstr>
      <vt:lpstr>Clinical Approach to bleeding disorders</vt:lpstr>
      <vt:lpstr>BT / CT</vt:lpstr>
      <vt:lpstr>Coagulation profile</vt:lpstr>
      <vt:lpstr>Coagulation profile</vt:lpstr>
      <vt:lpstr>Advanced tests</vt:lpstr>
      <vt:lpstr>Classification of bleeding disorders</vt:lpstr>
      <vt:lpstr>Coagulation Disorders: Acquired</vt:lpstr>
      <vt:lpstr>Vitamin K Dependent Proteins</vt:lpstr>
      <vt:lpstr>Vitamin K deficiency</vt:lpstr>
      <vt:lpstr>Vitamin K deficiency</vt:lpstr>
      <vt:lpstr>Coagulation Disorders: Inherited</vt:lpstr>
      <vt:lpstr>Slide 27</vt:lpstr>
      <vt:lpstr>Slide 28</vt:lpstr>
      <vt:lpstr>TYPES</vt:lpstr>
      <vt:lpstr>Slide 30</vt:lpstr>
      <vt:lpstr>Slide 31</vt:lpstr>
      <vt:lpstr>CLINICAL  MANIFESTATIONS</vt:lpstr>
      <vt:lpstr>CLINICAL  MANIFESTATIONS</vt:lpstr>
      <vt:lpstr>Hemophilic arthropathy</vt:lpstr>
      <vt:lpstr>Other manifestations</vt:lpstr>
      <vt:lpstr>Hemophilia : Diagnosis</vt:lpstr>
      <vt:lpstr>Carrier state and Genetic testing</vt:lpstr>
      <vt:lpstr>Case </vt:lpstr>
      <vt:lpstr>Hemophilia: Management</vt:lpstr>
      <vt:lpstr>Hemophilia: Management</vt:lpstr>
      <vt:lpstr>Hemophilia: Management</vt:lpstr>
      <vt:lpstr>Hemophilia: Management</vt:lpstr>
      <vt:lpstr>Slide 43</vt:lpstr>
      <vt:lpstr>Hemophilia: Management</vt:lpstr>
      <vt:lpstr>Hemophilia: Management</vt:lpstr>
      <vt:lpstr>Hemophilia: Management</vt:lpstr>
      <vt:lpstr>Hemophilia: Management</vt:lpstr>
      <vt:lpstr>Management of Hemophilic arthropathy</vt:lpstr>
      <vt:lpstr>Hemophilia: Management</vt:lpstr>
      <vt:lpstr>Hemophilia: Management</vt:lpstr>
      <vt:lpstr>   Comprehensive care</vt:lpstr>
      <vt:lpstr>Case </vt:lpstr>
      <vt:lpstr>Classification of bleeding disorders</vt:lpstr>
      <vt:lpstr>Classification of bleeding disorders</vt:lpstr>
      <vt:lpstr>Classification of bleeding disorders</vt:lpstr>
      <vt:lpstr>Case </vt:lpstr>
      <vt:lpstr>Pathogenesis of ITP</vt:lpstr>
      <vt:lpstr>Definitions </vt:lpstr>
      <vt:lpstr>Investigations</vt:lpstr>
      <vt:lpstr>Treatment of Newly diagnosed ITP</vt:lpstr>
      <vt:lpstr>Case </vt:lpstr>
      <vt:lpstr>Treatment of Newly diagnosed ITP</vt:lpstr>
      <vt:lpstr>1st line Medical Therapies in ITP</vt:lpstr>
      <vt:lpstr>1st line Medical Therapies in ITP</vt:lpstr>
      <vt:lpstr>2nd line Treatment options</vt:lpstr>
      <vt:lpstr>Classification of bleeding disorders</vt:lpstr>
      <vt:lpstr>von Willebrand Disease</vt:lpstr>
      <vt:lpstr>DIC</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Hemophilia</dc:title>
  <dc:creator>Parul Verma</dc:creator>
  <cp:lastModifiedBy>Nishant Verma</cp:lastModifiedBy>
  <cp:revision>136</cp:revision>
  <dcterms:created xsi:type="dcterms:W3CDTF">2006-08-16T00:00:00Z</dcterms:created>
  <dcterms:modified xsi:type="dcterms:W3CDTF">2015-08-22T17:56:56Z</dcterms:modified>
</cp:coreProperties>
</file>