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92"/>
  </p:notesMasterIdLst>
  <p:sldIdLst>
    <p:sldId id="256" r:id="rId2"/>
    <p:sldId id="262" r:id="rId3"/>
    <p:sldId id="347" r:id="rId4"/>
    <p:sldId id="257" r:id="rId5"/>
    <p:sldId id="258" r:id="rId6"/>
    <p:sldId id="263" r:id="rId7"/>
    <p:sldId id="259" r:id="rId8"/>
    <p:sldId id="261" r:id="rId9"/>
    <p:sldId id="266" r:id="rId10"/>
    <p:sldId id="260" r:id="rId11"/>
    <p:sldId id="279" r:id="rId12"/>
    <p:sldId id="345" r:id="rId13"/>
    <p:sldId id="265" r:id="rId14"/>
    <p:sldId id="268" r:id="rId15"/>
    <p:sldId id="269" r:id="rId16"/>
    <p:sldId id="270" r:id="rId17"/>
    <p:sldId id="271" r:id="rId18"/>
    <p:sldId id="278" r:id="rId19"/>
    <p:sldId id="273" r:id="rId20"/>
    <p:sldId id="272" r:id="rId21"/>
    <p:sldId id="285" r:id="rId22"/>
    <p:sldId id="286" r:id="rId23"/>
    <p:sldId id="287" r:id="rId24"/>
    <p:sldId id="275" r:id="rId25"/>
    <p:sldId id="288" r:id="rId26"/>
    <p:sldId id="276" r:id="rId27"/>
    <p:sldId id="277" r:id="rId28"/>
    <p:sldId id="281" r:id="rId29"/>
    <p:sldId id="282" r:id="rId30"/>
    <p:sldId id="283" r:id="rId31"/>
    <p:sldId id="284" r:id="rId32"/>
    <p:sldId id="291" r:id="rId33"/>
    <p:sldId id="292" r:id="rId34"/>
    <p:sldId id="293" r:id="rId35"/>
    <p:sldId id="294" r:id="rId36"/>
    <p:sldId id="296" r:id="rId37"/>
    <p:sldId id="297" r:id="rId38"/>
    <p:sldId id="300" r:id="rId39"/>
    <p:sldId id="298" r:id="rId40"/>
    <p:sldId id="299" r:id="rId41"/>
    <p:sldId id="303" r:id="rId42"/>
    <p:sldId id="301" r:id="rId43"/>
    <p:sldId id="302"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24" r:id="rId58"/>
    <p:sldId id="346" r:id="rId59"/>
    <p:sldId id="317" r:id="rId60"/>
    <p:sldId id="318" r:id="rId61"/>
    <p:sldId id="329" r:id="rId62"/>
    <p:sldId id="331" r:id="rId63"/>
    <p:sldId id="332" r:id="rId64"/>
    <p:sldId id="333" r:id="rId65"/>
    <p:sldId id="334" r:id="rId66"/>
    <p:sldId id="335" r:id="rId67"/>
    <p:sldId id="319" r:id="rId68"/>
    <p:sldId id="327" r:id="rId69"/>
    <p:sldId id="320" r:id="rId70"/>
    <p:sldId id="321" r:id="rId71"/>
    <p:sldId id="328" r:id="rId72"/>
    <p:sldId id="330" r:id="rId73"/>
    <p:sldId id="336" r:id="rId74"/>
    <p:sldId id="337" r:id="rId75"/>
    <p:sldId id="338" r:id="rId76"/>
    <p:sldId id="340" r:id="rId77"/>
    <p:sldId id="342" r:id="rId78"/>
    <p:sldId id="343" r:id="rId79"/>
    <p:sldId id="339" r:id="rId80"/>
    <p:sldId id="341" r:id="rId81"/>
    <p:sldId id="348" r:id="rId82"/>
    <p:sldId id="349" r:id="rId83"/>
    <p:sldId id="350" r:id="rId84"/>
    <p:sldId id="351" r:id="rId85"/>
    <p:sldId id="352" r:id="rId86"/>
    <p:sldId id="353" r:id="rId87"/>
    <p:sldId id="355" r:id="rId88"/>
    <p:sldId id="356" r:id="rId89"/>
    <p:sldId id="354" r:id="rId90"/>
    <p:sldId id="357"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BDC8"/>
    <a:srgbClr val="181868"/>
    <a:srgbClr val="FF0066"/>
    <a:srgbClr val="8D13A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7" autoAdjust="0"/>
    <p:restoredTop sz="94750" autoAdjust="0"/>
  </p:normalViewPr>
  <p:slideViewPr>
    <p:cSldViewPr>
      <p:cViewPr varScale="1">
        <p:scale>
          <a:sx n="70" d="100"/>
          <a:sy n="70" d="100"/>
        </p:scale>
        <p:origin x="-516" y="-102"/>
      </p:cViewPr>
      <p:guideLst>
        <p:guide orient="horz" pos="2160"/>
        <p:guide pos="2880"/>
      </p:guideLst>
    </p:cSldViewPr>
  </p:slideViewPr>
  <p:outlineViewPr>
    <p:cViewPr>
      <p:scale>
        <a:sx n="33" d="100"/>
        <a:sy n="33" d="100"/>
      </p:scale>
      <p:origin x="0" y="9009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5EE48D-76E8-48D2-8F60-AFC15EE972AD}" type="datetimeFigureOut">
              <a:rPr lang="en-US" smtClean="0"/>
              <a:pPr/>
              <a:t>11/20/2014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08999F-F169-463A-9279-F0CBA54078E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08999F-F169-463A-9279-F0CBA54078E1}"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08999F-F169-463A-9279-F0CBA54078E1}" type="slidenum">
              <a:rPr lang="en-US" smtClean="0"/>
              <a:pPr/>
              <a:t>69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BCDC1FF-CBF8-46B7-9BB7-20AB147FF82C}" type="datetimeFigureOut">
              <a:rPr lang="en-US" smtClean="0"/>
              <a:pPr/>
              <a:t>11/20/2014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FEA354B-24E5-4536-AA54-C52CB275547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CDC1FF-CBF8-46B7-9BB7-20AB147FF82C}" type="datetimeFigureOut">
              <a:rPr lang="en-US" smtClean="0"/>
              <a:pPr/>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A354B-24E5-4536-AA54-C52CB27554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CDC1FF-CBF8-46B7-9BB7-20AB147FF82C}" type="datetimeFigureOut">
              <a:rPr lang="en-US" smtClean="0"/>
              <a:pPr/>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A354B-24E5-4536-AA54-C52CB27554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CDC1FF-CBF8-46B7-9BB7-20AB147FF82C}" type="datetimeFigureOut">
              <a:rPr lang="en-US" smtClean="0"/>
              <a:pPr/>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A354B-24E5-4536-AA54-C52CB27554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BCDC1FF-CBF8-46B7-9BB7-20AB147FF82C}" type="datetimeFigureOut">
              <a:rPr lang="en-US" smtClean="0"/>
              <a:pPr/>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A354B-24E5-4536-AA54-C52CB275547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BCDC1FF-CBF8-46B7-9BB7-20AB147FF82C}" type="datetimeFigureOut">
              <a:rPr lang="en-US" smtClean="0"/>
              <a:pPr/>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A354B-24E5-4536-AA54-C52CB275547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BCDC1FF-CBF8-46B7-9BB7-20AB147FF82C}" type="datetimeFigureOut">
              <a:rPr lang="en-US" smtClean="0"/>
              <a:pPr/>
              <a:t>11/20/2014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EA354B-24E5-4536-AA54-C52CB27554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BCDC1FF-CBF8-46B7-9BB7-20AB147FF82C}" type="datetimeFigureOut">
              <a:rPr lang="en-US" smtClean="0"/>
              <a:pPr/>
              <a:t>11/20/2014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EA354B-24E5-4536-AA54-C52CB27554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CDC1FF-CBF8-46B7-9BB7-20AB147FF82C}" type="datetimeFigureOut">
              <a:rPr lang="en-US" smtClean="0"/>
              <a:pPr/>
              <a:t>11/20/2014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EA354B-24E5-4536-AA54-C52CB27554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BCDC1FF-CBF8-46B7-9BB7-20AB147FF82C}" type="datetimeFigureOut">
              <a:rPr lang="en-US" smtClean="0"/>
              <a:pPr/>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A354B-24E5-4536-AA54-C52CB275547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BCDC1FF-CBF8-46B7-9BB7-20AB147FF82C}" type="datetimeFigureOut">
              <a:rPr lang="en-US" smtClean="0"/>
              <a:pPr/>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FEA354B-24E5-4536-AA54-C52CB275547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CDC1FF-CBF8-46B7-9BB7-20AB147FF82C}" type="datetimeFigureOut">
              <a:rPr lang="en-US" smtClean="0"/>
              <a:pPr/>
              <a:t>11/20/2014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FEA354B-24E5-4536-AA54-C52CB2755479}"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71600"/>
            <a:ext cx="8839200" cy="1828800"/>
          </a:xfrm>
        </p:spPr>
        <p:txBody>
          <a:bodyPr>
            <a:normAutofit fontScale="90000"/>
          </a:bodyPr>
          <a:lstStyle/>
          <a:p>
            <a:r>
              <a:rPr lang="en-US" dirty="0" smtClean="0"/>
              <a:t>NORMAL PERIODONTIUM AND  GINGIVAL DISEASES IN CHILDREN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a:bodyPr>
          <a:lstStyle/>
          <a:p>
            <a:pPr>
              <a:buFont typeface="Wingdings" pitchFamily="2" charset="2"/>
              <a:buChar char="Ø"/>
            </a:pPr>
            <a:r>
              <a:rPr lang="en-US" sz="4000" i="1" u="sng" dirty="0" smtClean="0">
                <a:solidFill>
                  <a:srgbClr val="181868"/>
                </a:solidFill>
              </a:rPr>
              <a:t>INTERDENTAL GINGIVA</a:t>
            </a:r>
            <a:endParaRPr lang="en-US" sz="4000" i="1" u="sng" dirty="0">
              <a:solidFill>
                <a:srgbClr val="181868"/>
              </a:solidFill>
            </a:endParaRPr>
          </a:p>
        </p:txBody>
      </p:sp>
      <p:sp>
        <p:nvSpPr>
          <p:cNvPr id="3" name="Content Placeholder 2"/>
          <p:cNvSpPr>
            <a:spLocks noGrp="1"/>
          </p:cNvSpPr>
          <p:nvPr>
            <p:ph idx="1"/>
          </p:nvPr>
        </p:nvSpPr>
        <p:spPr>
          <a:xfrm>
            <a:off x="457200" y="1905000"/>
            <a:ext cx="8229600" cy="4419600"/>
          </a:xfrm>
        </p:spPr>
        <p:txBody>
          <a:bodyPr>
            <a:normAutofit/>
          </a:bodyPr>
          <a:lstStyle/>
          <a:p>
            <a:pPr>
              <a:buFont typeface="Wingdings" pitchFamily="2" charset="2"/>
              <a:buChar char="q"/>
            </a:pPr>
            <a:r>
              <a:rPr lang="en-US" sz="2400" dirty="0" smtClean="0">
                <a:latin typeface="+mj-lt"/>
              </a:rPr>
              <a:t>It is pyramidal or “</a:t>
            </a:r>
            <a:r>
              <a:rPr lang="en-US" sz="2400" dirty="0" err="1" smtClean="0">
                <a:latin typeface="+mj-lt"/>
              </a:rPr>
              <a:t>col</a:t>
            </a:r>
            <a:r>
              <a:rPr lang="en-US" sz="2400" dirty="0" smtClean="0">
                <a:latin typeface="+mj-lt"/>
              </a:rPr>
              <a:t>” shaped</a:t>
            </a:r>
          </a:p>
          <a:p>
            <a:pPr>
              <a:buFont typeface="Wingdings" pitchFamily="2" charset="2"/>
              <a:buChar char="q"/>
            </a:pPr>
            <a:r>
              <a:rPr lang="en-US" sz="2400" dirty="0" smtClean="0">
                <a:latin typeface="+mj-lt"/>
              </a:rPr>
              <a:t>Occupies gingival embrasure beneath tooth contact.</a:t>
            </a:r>
          </a:p>
          <a:p>
            <a:pPr>
              <a:buFont typeface="Wingdings" pitchFamily="2" charset="2"/>
              <a:buChar char="q"/>
            </a:pPr>
            <a:r>
              <a:rPr lang="en-US" sz="2400" dirty="0" smtClean="0">
                <a:latin typeface="+mj-lt"/>
              </a:rPr>
              <a:t>Consists of a facial and lingual papilla connecting together.</a:t>
            </a:r>
          </a:p>
          <a:p>
            <a:pPr>
              <a:buFont typeface="Wingdings" pitchFamily="2" charset="2"/>
              <a:buChar char="q"/>
            </a:pPr>
            <a:endParaRPr lang="en-US" sz="2400" dirty="0" smtClean="0">
              <a:latin typeface="+mj-lt"/>
            </a:endParaRPr>
          </a:p>
          <a:p>
            <a:pPr>
              <a:buFont typeface="Wingdings" pitchFamily="2" charset="2"/>
              <a:buChar char="q"/>
            </a:pPr>
            <a:endParaRPr lang="en-US" sz="2400" dirty="0" smtClean="0">
              <a:latin typeface="+mj-lt"/>
            </a:endParaRPr>
          </a:p>
        </p:txBody>
      </p:sp>
      <p:sp>
        <p:nvSpPr>
          <p:cNvPr id="76803" name="Rectangle 3"/>
          <p:cNvSpPr>
            <a:spLocks noChangeArrowheads="1"/>
          </p:cNvSpPr>
          <p:nvPr/>
        </p:nvSpPr>
        <p:spPr bwMode="auto">
          <a:xfrm>
            <a:off x="838200" y="5657670"/>
            <a:ext cx="7010400" cy="1200329"/>
          </a:xfrm>
          <a:prstGeom prst="rect">
            <a:avLst/>
          </a:prstGeom>
          <a:solidFill>
            <a:srgbClr val="FF0000"/>
          </a:solidFill>
          <a:ln w="9525">
            <a:noFill/>
            <a:miter lim="800000"/>
            <a:headEnd/>
            <a:tailEnd/>
          </a:ln>
          <a:effectLst/>
        </p:spPr>
        <p:txBody>
          <a:bodyPr vert="horz" wrap="square" lIns="0" tIns="45720" rIns="91440" bIns="45720" numCol="1" anchor="ctr" anchorCtr="0" compatLnSpc="1">
            <a:prstTxWarp prst="textNoShape">
              <a:avLst/>
            </a:prstTxWarp>
            <a:spAutoFit/>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effectLst/>
                <a:latin typeface="Century Gothic" pitchFamily="34" charset="0"/>
                <a:cs typeface="Arial" pitchFamily="34" charset="0"/>
              </a:rPr>
              <a:t>  </a:t>
            </a:r>
            <a:r>
              <a:rPr kumimoji="0" lang="en-US" sz="9900" b="1" i="0" u="none" strike="noStrike" cap="none" normalizeH="0" baseline="0" dirty="0" smtClean="0">
                <a:ln>
                  <a:noFill/>
                </a:ln>
                <a:effectLst/>
                <a:latin typeface="Century Gothic" pitchFamily="34" charset="0"/>
                <a:cs typeface="Arial" pitchFamily="34" charset="0"/>
              </a:rPr>
              <a:t/>
            </a:r>
            <a:br>
              <a:rPr kumimoji="0" lang="en-US" sz="9900" b="1" i="0" u="none" strike="noStrike" cap="none" normalizeH="0" baseline="0" dirty="0" smtClean="0">
                <a:ln>
                  <a:noFill/>
                </a:ln>
                <a:effectLst/>
                <a:latin typeface="Century Gothic" pitchFamily="34" charset="0"/>
                <a:cs typeface="Arial" pitchFamily="34" charset="0"/>
              </a:rPr>
            </a:br>
            <a:r>
              <a:rPr kumimoji="0" lang="en-US" b="1" i="0" u="none" strike="noStrike" cap="none" normalizeH="0" baseline="0" dirty="0" err="1" smtClean="0">
                <a:ln>
                  <a:noFill/>
                </a:ln>
                <a:effectLst/>
                <a:latin typeface="Century Gothic" pitchFamily="34" charset="0"/>
                <a:cs typeface="Arial" pitchFamily="34" charset="0"/>
              </a:rPr>
              <a:t>Becasue</a:t>
            </a:r>
            <a:r>
              <a:rPr kumimoji="0" lang="en-US" b="1" i="0" u="none" strike="noStrike" cap="none" normalizeH="0" baseline="0" dirty="0" smtClean="0">
                <a:ln>
                  <a:noFill/>
                </a:ln>
                <a:effectLst/>
                <a:latin typeface="Century Gothic" pitchFamily="34" charset="0"/>
                <a:cs typeface="Arial" pitchFamily="34" charset="0"/>
              </a:rPr>
              <a:t> the contact points are broad, flat and low the papillae </a:t>
            </a:r>
            <a:r>
              <a:rPr lang="en-US" b="1" dirty="0" smtClean="0">
                <a:latin typeface="Century Gothic" pitchFamily="34" charset="0"/>
                <a:cs typeface="Arial" pitchFamily="34" charset="0"/>
              </a:rPr>
              <a:t>are</a:t>
            </a:r>
            <a:r>
              <a:rPr kumimoji="0" lang="en-US" b="1" i="0" u="none" strike="noStrike" cap="none" normalizeH="0" baseline="0" dirty="0" smtClean="0">
                <a:ln>
                  <a:noFill/>
                </a:ln>
                <a:effectLst/>
                <a:latin typeface="Century Gothic" pitchFamily="34" charset="0"/>
                <a:cs typeface="Arial" pitchFamily="34" charset="0"/>
              </a:rPr>
              <a:t> shorter and rounder than those in permanent teeth</a:t>
            </a:r>
          </a:p>
        </p:txBody>
      </p:sp>
      <p:pic>
        <p:nvPicPr>
          <p:cNvPr id="76804" name="Picture 4" descr="http://o.quizlet.com/bji8Wd9JwXrhcR5WBsEgFQ_m.png"/>
          <p:cNvPicPr>
            <a:picLocks noChangeAspect="1" noChangeArrowheads="1"/>
          </p:cNvPicPr>
          <p:nvPr/>
        </p:nvPicPr>
        <p:blipFill>
          <a:blip r:embed="rId2" cstate="print"/>
          <a:srcRect/>
          <a:stretch>
            <a:fillRect/>
          </a:stretch>
        </p:blipFill>
        <p:spPr bwMode="auto">
          <a:xfrm>
            <a:off x="3124200" y="3429000"/>
            <a:ext cx="2286000" cy="2209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4209871"/>
            <a:ext cx="7010400" cy="1200329"/>
          </a:xfrm>
          <a:prstGeom prst="rect">
            <a:avLst/>
          </a:prstGeom>
        </p:spPr>
        <p:txBody>
          <a:bodyPr wrap="square">
            <a:spAutoFit/>
          </a:bodyPr>
          <a:lstStyle/>
          <a:p>
            <a:pPr algn="ctr"/>
            <a:r>
              <a:rPr lang="en-US" sz="2400" dirty="0" smtClean="0">
                <a:solidFill>
                  <a:srgbClr val="FF0000"/>
                </a:solidFill>
                <a:latin typeface="+mj-lt"/>
              </a:rPr>
              <a:t>The gingival color of the young child may</a:t>
            </a:r>
          </a:p>
          <a:p>
            <a:pPr algn="ctr"/>
            <a:r>
              <a:rPr lang="en-US" sz="2400" dirty="0" smtClean="0">
                <a:solidFill>
                  <a:srgbClr val="FF0000"/>
                </a:solidFill>
                <a:latin typeface="+mj-lt"/>
              </a:rPr>
              <a:t>be </a:t>
            </a:r>
            <a:r>
              <a:rPr lang="en-US" sz="2400" dirty="0" smtClean="0">
                <a:solidFill>
                  <a:schemeClr val="accent1">
                    <a:lumMod val="75000"/>
                  </a:schemeClr>
                </a:solidFill>
                <a:latin typeface="+mj-lt"/>
              </a:rPr>
              <a:t>more reddish </a:t>
            </a:r>
            <a:r>
              <a:rPr lang="en-US" sz="2400" dirty="0" smtClean="0">
                <a:solidFill>
                  <a:srgbClr val="FF0000"/>
                </a:solidFill>
                <a:latin typeface="+mj-lt"/>
              </a:rPr>
              <a:t>due to increased </a:t>
            </a:r>
            <a:r>
              <a:rPr lang="en-US" sz="2400" dirty="0" err="1" smtClean="0">
                <a:solidFill>
                  <a:srgbClr val="FF0000"/>
                </a:solidFill>
                <a:latin typeface="+mj-lt"/>
              </a:rPr>
              <a:t>vascularity</a:t>
            </a:r>
            <a:r>
              <a:rPr lang="en-US" sz="2400" dirty="0" smtClean="0">
                <a:solidFill>
                  <a:srgbClr val="FF0000"/>
                </a:solidFill>
                <a:latin typeface="+mj-lt"/>
              </a:rPr>
              <a:t> and</a:t>
            </a:r>
          </a:p>
          <a:p>
            <a:pPr algn="ctr"/>
            <a:r>
              <a:rPr lang="en-US" sz="2400" dirty="0" smtClean="0">
                <a:solidFill>
                  <a:srgbClr val="FF0000"/>
                </a:solidFill>
                <a:latin typeface="+mj-lt"/>
              </a:rPr>
              <a:t>thinner epithelium</a:t>
            </a:r>
            <a:endParaRPr lang="en-US" sz="2400" dirty="0">
              <a:solidFill>
                <a:srgbClr val="FF0000"/>
              </a:solidFill>
              <a:latin typeface="+mj-lt"/>
            </a:endParaRPr>
          </a:p>
        </p:txBody>
      </p:sp>
      <p:sp>
        <p:nvSpPr>
          <p:cNvPr id="6" name="Title 1"/>
          <p:cNvSpPr txBox="1">
            <a:spLocks/>
          </p:cNvSpPr>
          <p:nvPr/>
        </p:nvSpPr>
        <p:spPr>
          <a:xfrm>
            <a:off x="685800" y="3276600"/>
            <a:ext cx="822960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 typeface="Wingdings" pitchFamily="2" charset="2"/>
              <a:buChar char="Ø"/>
              <a:tabLst/>
              <a:defRPr/>
            </a:pPr>
            <a:r>
              <a:rPr lang="en-US" sz="4000" i="1" u="sng" noProof="0" dirty="0" smtClean="0">
                <a:solidFill>
                  <a:srgbClr val="181868"/>
                </a:solidFill>
                <a:latin typeface="+mj-lt"/>
                <a:ea typeface="+mj-ea"/>
                <a:cs typeface="+mj-cs"/>
              </a:rPr>
              <a:t>COLOUR</a:t>
            </a:r>
            <a:endParaRPr kumimoji="0" lang="en-US" sz="4000" b="0" i="1" u="sng" strike="noStrike" kern="1200" cap="none" spc="0" normalizeH="0" baseline="0" noProof="0" dirty="0">
              <a:ln>
                <a:noFill/>
              </a:ln>
              <a:solidFill>
                <a:srgbClr val="181868"/>
              </a:solidFill>
              <a:effectLst/>
              <a:uLnTx/>
              <a:uFillTx/>
              <a:latin typeface="+mj-lt"/>
              <a:ea typeface="+mj-ea"/>
              <a:cs typeface="+mj-cs"/>
            </a:endParaRPr>
          </a:p>
        </p:txBody>
      </p:sp>
      <p:sp>
        <p:nvSpPr>
          <p:cNvPr id="7" name="Title 1"/>
          <p:cNvSpPr txBox="1">
            <a:spLocks/>
          </p:cNvSpPr>
          <p:nvPr/>
        </p:nvSpPr>
        <p:spPr>
          <a:xfrm>
            <a:off x="533400" y="838200"/>
            <a:ext cx="822960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en-US" sz="4000" b="0" i="1" u="sng" strike="noStrike" kern="1200" cap="none" spc="0" normalizeH="0" baseline="0" noProof="0" dirty="0" smtClean="0">
                <a:ln>
                  <a:noFill/>
                </a:ln>
                <a:solidFill>
                  <a:srgbClr val="181868"/>
                </a:solidFill>
                <a:effectLst/>
                <a:uLnTx/>
                <a:uFillTx/>
                <a:latin typeface="+mj-lt"/>
                <a:ea typeface="+mj-ea"/>
                <a:cs typeface="+mj-cs"/>
              </a:rPr>
              <a:t>HISTOLOGIC PICTURE</a:t>
            </a:r>
            <a:endParaRPr kumimoji="0" lang="en-US" sz="4000" b="0" i="1" u="sng" strike="noStrike" kern="1200" cap="none" spc="0" normalizeH="0" baseline="0" noProof="0" dirty="0">
              <a:ln>
                <a:noFill/>
              </a:ln>
              <a:solidFill>
                <a:srgbClr val="181868"/>
              </a:solidFill>
              <a:effectLst/>
              <a:uLnTx/>
              <a:uFillTx/>
              <a:latin typeface="+mj-lt"/>
              <a:ea typeface="+mj-ea"/>
              <a:cs typeface="+mj-cs"/>
            </a:endParaRPr>
          </a:p>
        </p:txBody>
      </p:sp>
      <p:sp>
        <p:nvSpPr>
          <p:cNvPr id="8" name="Content Placeholder 2"/>
          <p:cNvSpPr txBox="1">
            <a:spLocks/>
          </p:cNvSpPr>
          <p:nvPr/>
        </p:nvSpPr>
        <p:spPr>
          <a:xfrm>
            <a:off x="457200" y="1935480"/>
            <a:ext cx="8229600" cy="4389120"/>
          </a:xfrm>
          <a:prstGeom prst="rect">
            <a:avLst/>
          </a:prstGeom>
        </p:spPr>
        <p:txBody>
          <a:bodyPr>
            <a:norm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rgbClr val="FF0000"/>
                </a:solidFill>
                <a:effectLst/>
                <a:uLnTx/>
                <a:uFillTx/>
                <a:latin typeface="+mj-lt"/>
                <a:ea typeface="+mn-ea"/>
                <a:cs typeface="+mn-cs"/>
              </a:rPr>
              <a:t>In child, connective tissue of gingiva contains </a:t>
            </a:r>
            <a:r>
              <a:rPr kumimoji="0" lang="en-US" sz="2400" b="0" i="0" u="none" strike="noStrike" kern="1200" cap="none" spc="0" normalizeH="0" baseline="0" noProof="0" dirty="0" smtClean="0">
                <a:ln>
                  <a:noFill/>
                </a:ln>
                <a:solidFill>
                  <a:schemeClr val="accent1">
                    <a:lumMod val="75000"/>
                  </a:schemeClr>
                </a:solidFill>
                <a:effectLst/>
                <a:uLnTx/>
                <a:uFillTx/>
                <a:latin typeface="+mj-lt"/>
                <a:ea typeface="+mn-ea"/>
                <a:cs typeface="+mn-cs"/>
              </a:rPr>
              <a:t>less abundant collagen fibers</a:t>
            </a:r>
            <a:r>
              <a:rPr kumimoji="0" lang="en-US" sz="2400" b="0" i="0" u="none" strike="noStrike" kern="1200" cap="none" spc="0" normalizeH="0" baseline="0" noProof="0" dirty="0" smtClean="0">
                <a:ln>
                  <a:noFill/>
                </a:ln>
                <a:solidFill>
                  <a:srgbClr val="FF0000"/>
                </a:solidFill>
                <a:effectLst/>
                <a:uLnTx/>
                <a:uFillTx/>
                <a:latin typeface="+mj-lt"/>
                <a:ea typeface="+mn-ea"/>
                <a:cs typeface="+mn-cs"/>
              </a:rPr>
              <a:t> than adult</a:t>
            </a:r>
            <a:endParaRPr kumimoji="0" lang="en-US" sz="2400" b="0" i="0" u="none" strike="noStrike" kern="1200" cap="none" spc="0" normalizeH="0" baseline="0" noProof="0" dirty="0">
              <a:ln>
                <a:noFill/>
              </a:ln>
              <a:solidFill>
                <a:srgbClr val="FF0000"/>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990600"/>
            <a:ext cx="7620000" cy="4031873"/>
          </a:xfrm>
          <a:prstGeom prst="rect">
            <a:avLst/>
          </a:prstGeom>
        </p:spPr>
        <p:txBody>
          <a:bodyPr wrap="square">
            <a:spAutoFit/>
          </a:bodyPr>
          <a:lstStyle/>
          <a:p>
            <a:r>
              <a:rPr lang="en-IN" sz="3200" b="1" i="1" u="sng" dirty="0" smtClean="0">
                <a:latin typeface="+mj-lt"/>
              </a:rPr>
              <a:t>Summary of gingival tissue characteristics in children</a:t>
            </a:r>
          </a:p>
          <a:p>
            <a:endParaRPr lang="en-IN" sz="3200" dirty="0" smtClean="0">
              <a:latin typeface="+mj-lt"/>
            </a:endParaRPr>
          </a:p>
          <a:p>
            <a:r>
              <a:rPr lang="en-IN" sz="3200" dirty="0" smtClean="0">
                <a:latin typeface="+mj-lt"/>
              </a:rPr>
              <a:t>- Less stippled, thicker and rounded margins</a:t>
            </a:r>
            <a:br>
              <a:rPr lang="en-IN" sz="3200" dirty="0" smtClean="0">
                <a:latin typeface="+mj-lt"/>
              </a:rPr>
            </a:br>
            <a:r>
              <a:rPr lang="en-IN" sz="3200" dirty="0" smtClean="0">
                <a:latin typeface="+mj-lt"/>
              </a:rPr>
              <a:t>- Flaccid and less keratinized</a:t>
            </a:r>
            <a:br>
              <a:rPr lang="en-IN" sz="3200" dirty="0" smtClean="0">
                <a:latin typeface="+mj-lt"/>
              </a:rPr>
            </a:br>
            <a:r>
              <a:rPr lang="en-IN" sz="3200" dirty="0" smtClean="0">
                <a:latin typeface="+mj-lt"/>
              </a:rPr>
              <a:t>- Increased </a:t>
            </a:r>
            <a:r>
              <a:rPr lang="en-IN" sz="3200" dirty="0" err="1" smtClean="0">
                <a:latin typeface="+mj-lt"/>
              </a:rPr>
              <a:t>vascularity</a:t>
            </a:r>
            <a:r>
              <a:rPr lang="en-IN" sz="3200" dirty="0" smtClean="0">
                <a:latin typeface="+mj-lt"/>
              </a:rPr>
              <a:t> </a:t>
            </a:r>
            <a:br>
              <a:rPr lang="en-IN" sz="3200" dirty="0" smtClean="0">
                <a:latin typeface="+mj-lt"/>
              </a:rPr>
            </a:br>
            <a:r>
              <a:rPr lang="en-IN" sz="3200" dirty="0" smtClean="0">
                <a:latin typeface="+mj-lt"/>
              </a:rPr>
              <a:t>- </a:t>
            </a:r>
            <a:r>
              <a:rPr lang="en-IN" sz="3200" dirty="0" err="1" smtClean="0">
                <a:latin typeface="+mj-lt"/>
              </a:rPr>
              <a:t>Interdental</a:t>
            </a:r>
            <a:r>
              <a:rPr lang="en-IN" sz="3200" dirty="0" smtClean="0">
                <a:latin typeface="+mj-lt"/>
              </a:rPr>
              <a:t> </a:t>
            </a:r>
            <a:r>
              <a:rPr lang="en-IN" sz="3200" dirty="0" err="1" smtClean="0">
                <a:latin typeface="+mj-lt"/>
              </a:rPr>
              <a:t>col</a:t>
            </a:r>
            <a:r>
              <a:rPr lang="en-IN" sz="3200" dirty="0" smtClean="0">
                <a:latin typeface="+mj-lt"/>
              </a:rPr>
              <a:t> formation and saddle areas</a:t>
            </a:r>
            <a:br>
              <a:rPr lang="en-IN" sz="3200" dirty="0" smtClean="0">
                <a:latin typeface="+mj-lt"/>
              </a:rPr>
            </a:br>
            <a:r>
              <a:rPr lang="en-IN" sz="3200" dirty="0" smtClean="0">
                <a:latin typeface="+mj-lt"/>
              </a:rPr>
              <a:t>- translucent</a:t>
            </a:r>
            <a:endParaRPr lang="en-IN" sz="3200" dirty="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00200"/>
            <a:ext cx="7772400" cy="2667000"/>
          </a:xfrm>
        </p:spPr>
        <p:txBody>
          <a:bodyPr>
            <a:normAutofit/>
          </a:bodyPr>
          <a:lstStyle/>
          <a:p>
            <a:pPr algn="ctr"/>
            <a:r>
              <a:rPr lang="en-US" b="1" u="sng" dirty="0" smtClean="0"/>
              <a:t>PHYSIOLOGIC CHANGES IN GINGIVA ASSOCIATED WITH TOOTH ERUPTION</a:t>
            </a:r>
            <a:endParaRPr lang="en-US" b="1" u="sng"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buFont typeface="Wingdings" pitchFamily="2" charset="2"/>
              <a:buChar char="Ø"/>
            </a:pPr>
            <a:r>
              <a:rPr lang="en-US" sz="4000" i="1" u="sng" dirty="0" smtClean="0">
                <a:solidFill>
                  <a:srgbClr val="181868"/>
                </a:solidFill>
              </a:rPr>
              <a:t>Pre-eruption bulge</a:t>
            </a:r>
            <a:br>
              <a:rPr lang="en-US" sz="4000" i="1" u="sng" dirty="0" smtClean="0">
                <a:solidFill>
                  <a:srgbClr val="181868"/>
                </a:solidFill>
              </a:rPr>
            </a:br>
            <a:endParaRPr lang="en-US" sz="4000" i="1" u="sng" dirty="0">
              <a:solidFill>
                <a:srgbClr val="181868"/>
              </a:solidFill>
            </a:endParaRPr>
          </a:p>
        </p:txBody>
      </p:sp>
      <p:sp>
        <p:nvSpPr>
          <p:cNvPr id="3" name="Content Placeholder 2"/>
          <p:cNvSpPr>
            <a:spLocks noGrp="1"/>
          </p:cNvSpPr>
          <p:nvPr>
            <p:ph idx="1"/>
          </p:nvPr>
        </p:nvSpPr>
        <p:spPr>
          <a:xfrm>
            <a:off x="0" y="1935480"/>
            <a:ext cx="9144000" cy="4389120"/>
          </a:xfrm>
        </p:spPr>
        <p:txBody>
          <a:bodyPr/>
          <a:lstStyle/>
          <a:p>
            <a:r>
              <a:rPr lang="en-US" dirty="0" smtClean="0">
                <a:latin typeface="+mj-lt"/>
              </a:rPr>
              <a:t>It is present over the crown of the tooth which is about to erupt.</a:t>
            </a:r>
          </a:p>
          <a:p>
            <a:r>
              <a:rPr lang="en-US" dirty="0" smtClean="0">
                <a:latin typeface="+mj-lt"/>
              </a:rPr>
              <a:t>May be slightly blanched</a:t>
            </a:r>
            <a:r>
              <a:rPr lang="en-US" dirty="0" smtClean="0"/>
              <a:t>.</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95400"/>
          </a:xfrm>
        </p:spPr>
        <p:txBody>
          <a:bodyPr>
            <a:normAutofit/>
          </a:bodyPr>
          <a:lstStyle/>
          <a:p>
            <a:pPr lvl="0">
              <a:buFont typeface="Wingdings" pitchFamily="2" charset="2"/>
              <a:buChar char="Ø"/>
            </a:pPr>
            <a:r>
              <a:rPr lang="en-US" sz="4000" i="1" u="sng" dirty="0" smtClean="0">
                <a:solidFill>
                  <a:srgbClr val="181868"/>
                </a:solidFill>
              </a:rPr>
              <a:t>Formation of gingival margin</a:t>
            </a:r>
            <a:r>
              <a:rPr lang="en-US" sz="4000" dirty="0" smtClean="0">
                <a:solidFill>
                  <a:schemeClr val="tx1"/>
                </a:solidFill>
              </a:rPr>
              <a:t/>
            </a:r>
            <a:br>
              <a:rPr lang="en-US" sz="4000" dirty="0" smtClean="0">
                <a:solidFill>
                  <a:schemeClr val="tx1"/>
                </a:solidFill>
              </a:rPr>
            </a:br>
            <a:endParaRPr lang="en-US" sz="4000" dirty="0"/>
          </a:p>
        </p:txBody>
      </p:sp>
      <p:sp>
        <p:nvSpPr>
          <p:cNvPr id="3" name="Content Placeholder 2"/>
          <p:cNvSpPr>
            <a:spLocks noGrp="1"/>
          </p:cNvSpPr>
          <p:nvPr>
            <p:ph idx="1"/>
          </p:nvPr>
        </p:nvSpPr>
        <p:spPr>
          <a:xfrm>
            <a:off x="457200" y="1828800"/>
            <a:ext cx="8153400" cy="4648200"/>
          </a:xfrm>
        </p:spPr>
        <p:txBody>
          <a:bodyPr/>
          <a:lstStyle/>
          <a:p>
            <a:r>
              <a:rPr lang="en-US" dirty="0" smtClean="0">
                <a:latin typeface="+mj-lt"/>
              </a:rPr>
              <a:t>As the crown penetrates oral mucosa, marginal gingiva and sulcus develop.</a:t>
            </a:r>
          </a:p>
          <a:p>
            <a:r>
              <a:rPr lang="en-US" dirty="0" smtClean="0">
                <a:latin typeface="+mj-lt"/>
              </a:rPr>
              <a:t>Usually edematous, rounded and slightly reddened.</a:t>
            </a:r>
            <a:endParaRPr lang="en-US" dirty="0">
              <a:latin typeface="+mj-lt"/>
            </a:endParaRPr>
          </a:p>
        </p:txBody>
      </p:sp>
      <p:pic>
        <p:nvPicPr>
          <p:cNvPr id="2050" name="Picture 2"/>
          <p:cNvPicPr>
            <a:picLocks noChangeAspect="1" noChangeArrowheads="1"/>
          </p:cNvPicPr>
          <p:nvPr/>
        </p:nvPicPr>
        <p:blipFill>
          <a:blip r:embed="rId2" cstate="print"/>
          <a:srcRect/>
          <a:stretch>
            <a:fillRect/>
          </a:stretch>
        </p:blipFill>
        <p:spPr bwMode="auto">
          <a:xfrm>
            <a:off x="3429000" y="3429000"/>
            <a:ext cx="2843212" cy="2879757"/>
          </a:xfrm>
          <a:prstGeom prst="rect">
            <a:avLst/>
          </a:prstGeom>
          <a:noFill/>
          <a:ln w="9525">
            <a:noFill/>
            <a:miter lim="800000"/>
            <a:headEnd/>
            <a:tailEnd/>
          </a:ln>
        </p:spPr>
      </p:pic>
      <p:cxnSp>
        <p:nvCxnSpPr>
          <p:cNvPr id="6" name="Straight Arrow Connector 5"/>
          <p:cNvCxnSpPr/>
          <p:nvPr/>
        </p:nvCxnSpPr>
        <p:spPr>
          <a:xfrm rot="16200000" flipV="1">
            <a:off x="4000500" y="3162300"/>
            <a:ext cx="990600" cy="762000"/>
          </a:xfrm>
          <a:prstGeom prst="straightConnector1">
            <a:avLst/>
          </a:prstGeom>
          <a:ln w="50800" cap="flat">
            <a:headEnd type="stealth" w="lg" len="lg"/>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534400" cy="1371600"/>
          </a:xfrm>
        </p:spPr>
        <p:txBody>
          <a:bodyPr>
            <a:normAutofit fontScale="90000"/>
          </a:bodyPr>
          <a:lstStyle/>
          <a:p>
            <a:pPr lvl="0">
              <a:buFont typeface="Wingdings" pitchFamily="2" charset="2"/>
              <a:buChar char="Ø"/>
            </a:pPr>
            <a:r>
              <a:rPr lang="en-US" sz="4400" i="1" u="sng" dirty="0" smtClean="0">
                <a:solidFill>
                  <a:srgbClr val="181868"/>
                </a:solidFill>
              </a:rPr>
              <a:t>Normal prominence of gingival margin</a:t>
            </a:r>
            <a:r>
              <a:rPr lang="en-US" sz="5400" dirty="0" smtClean="0">
                <a:solidFill>
                  <a:schemeClr val="tx1"/>
                </a:solidFill>
              </a:rPr>
              <a:t/>
            </a:r>
            <a:br>
              <a:rPr lang="en-US" sz="5400" dirty="0" smtClean="0">
                <a:solidFill>
                  <a:schemeClr val="tx1"/>
                </a:solidFill>
              </a:rPr>
            </a:br>
            <a:endParaRPr lang="en-US" dirty="0"/>
          </a:p>
        </p:txBody>
      </p:sp>
      <p:sp>
        <p:nvSpPr>
          <p:cNvPr id="3" name="Content Placeholder 2"/>
          <p:cNvSpPr>
            <a:spLocks noGrp="1"/>
          </p:cNvSpPr>
          <p:nvPr>
            <p:ph idx="1"/>
          </p:nvPr>
        </p:nvSpPr>
        <p:spPr/>
        <p:txBody>
          <a:bodyPr/>
          <a:lstStyle/>
          <a:p>
            <a:pPr>
              <a:buNone/>
            </a:pPr>
            <a:r>
              <a:rPr lang="en-US" dirty="0" smtClean="0">
                <a:latin typeface="+mj-lt"/>
              </a:rPr>
              <a:t>   Prominence  of gingival margin especially over maxillary </a:t>
            </a:r>
            <a:r>
              <a:rPr lang="en-US" dirty="0" err="1" smtClean="0">
                <a:latin typeface="+mj-lt"/>
              </a:rPr>
              <a:t>anteriors</a:t>
            </a:r>
            <a:r>
              <a:rPr lang="en-US" dirty="0" smtClean="0">
                <a:latin typeface="+mj-lt"/>
              </a:rPr>
              <a:t> is normal till the teeth are fully erupted.</a:t>
            </a:r>
          </a:p>
        </p:txBody>
      </p:sp>
      <p:pic>
        <p:nvPicPr>
          <p:cNvPr id="5122" name="Picture 2" descr="http://img.tfd.com/mosby/thumbs/500233-fx3.jpg"/>
          <p:cNvPicPr>
            <a:picLocks noChangeAspect="1" noChangeArrowheads="1"/>
          </p:cNvPicPr>
          <p:nvPr/>
        </p:nvPicPr>
        <p:blipFill>
          <a:blip r:embed="rId2" cstate="print"/>
          <a:srcRect/>
          <a:stretch>
            <a:fillRect/>
          </a:stretch>
        </p:blipFill>
        <p:spPr bwMode="auto">
          <a:xfrm>
            <a:off x="2514600" y="3276600"/>
            <a:ext cx="3505200" cy="2285390"/>
          </a:xfrm>
          <a:prstGeom prst="rect">
            <a:avLst/>
          </a:prstGeom>
          <a:noFill/>
        </p:spPr>
      </p:pic>
      <p:cxnSp>
        <p:nvCxnSpPr>
          <p:cNvPr id="5" name="Straight Arrow Connector 4"/>
          <p:cNvCxnSpPr/>
          <p:nvPr/>
        </p:nvCxnSpPr>
        <p:spPr>
          <a:xfrm rot="16200000" flipV="1">
            <a:off x="2667000" y="2895600"/>
            <a:ext cx="685800" cy="381000"/>
          </a:xfrm>
          <a:prstGeom prst="straightConnector1">
            <a:avLst/>
          </a:prstGeom>
          <a:ln w="50800" cap="flat">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flipH="1" flipV="1">
            <a:off x="3619500" y="2933700"/>
            <a:ext cx="762000" cy="228600"/>
          </a:xfrm>
          <a:prstGeom prst="straightConnector1">
            <a:avLst/>
          </a:prstGeom>
          <a:ln w="50800" cap="flat">
            <a:headEnd type="stealth" w="lg" len="lg"/>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066544"/>
            <a:ext cx="7772400" cy="1362456"/>
          </a:xfrm>
        </p:spPr>
        <p:txBody>
          <a:bodyPr>
            <a:normAutofit fontScale="90000"/>
          </a:bodyPr>
          <a:lstStyle/>
          <a:p>
            <a:pPr algn="ctr"/>
            <a:r>
              <a:rPr lang="en-US" b="1" u="sng" dirty="0" smtClean="0"/>
              <a:t>CHRONIC GINGIVAL DISEASES IN CHILDHOOD</a:t>
            </a:r>
            <a:endParaRPr lang="en-US" b="1" u="sng"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2286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en-US" sz="4000" b="0" i="1" u="sng" strike="noStrike" kern="1200" cap="none" spc="0" normalizeH="0" baseline="0" noProof="0" dirty="0" smtClean="0">
                <a:ln>
                  <a:noFill/>
                </a:ln>
                <a:solidFill>
                  <a:srgbClr val="181868"/>
                </a:solidFill>
                <a:effectLst/>
                <a:uLnTx/>
                <a:uFillTx/>
                <a:latin typeface="+mj-lt"/>
                <a:ea typeface="+mj-ea"/>
                <a:cs typeface="+mj-cs"/>
              </a:rPr>
              <a:t>CHRONIC MARGINAL GINGIVITIS</a:t>
            </a:r>
            <a:endParaRPr kumimoji="0" lang="en-US" sz="4000" b="0" i="1" u="sng" strike="noStrike" kern="1200" cap="none" spc="0" normalizeH="0" baseline="0" noProof="0" dirty="0">
              <a:ln>
                <a:noFill/>
              </a:ln>
              <a:solidFill>
                <a:srgbClr val="181868"/>
              </a:solidFill>
              <a:effectLst/>
              <a:uLnTx/>
              <a:uFillTx/>
              <a:latin typeface="+mj-lt"/>
              <a:ea typeface="+mj-ea"/>
              <a:cs typeface="+mj-cs"/>
            </a:endParaRPr>
          </a:p>
        </p:txBody>
      </p:sp>
      <p:pic>
        <p:nvPicPr>
          <p:cNvPr id="5" name="Picture 2"/>
          <p:cNvPicPr>
            <a:picLocks noChangeAspect="1" noChangeArrowheads="1"/>
          </p:cNvPicPr>
          <p:nvPr/>
        </p:nvPicPr>
        <p:blipFill>
          <a:blip r:embed="rId2" cstate="print"/>
          <a:srcRect/>
          <a:stretch>
            <a:fillRect/>
          </a:stretch>
        </p:blipFill>
        <p:spPr bwMode="auto">
          <a:xfrm>
            <a:off x="2438400" y="1752600"/>
            <a:ext cx="4060233" cy="2645403"/>
          </a:xfrm>
          <a:prstGeom prst="rect">
            <a:avLst/>
          </a:prstGeom>
          <a:noFill/>
          <a:ln w="9525">
            <a:noFill/>
            <a:miter lim="800000"/>
            <a:headEnd/>
            <a:tailEnd/>
          </a:ln>
        </p:spPr>
      </p:pic>
      <p:sp>
        <p:nvSpPr>
          <p:cNvPr id="7" name="Rectangle 6"/>
          <p:cNvSpPr/>
          <p:nvPr/>
        </p:nvSpPr>
        <p:spPr>
          <a:xfrm>
            <a:off x="457200" y="4743271"/>
            <a:ext cx="8077200" cy="1569660"/>
          </a:xfrm>
          <a:prstGeom prst="rect">
            <a:avLst/>
          </a:prstGeom>
        </p:spPr>
        <p:txBody>
          <a:bodyPr wrap="square">
            <a:spAutoFit/>
          </a:bodyPr>
          <a:lstStyle/>
          <a:p>
            <a:pPr algn="just">
              <a:buFont typeface="Wingdings" pitchFamily="2" charset="2"/>
              <a:buChar char="q"/>
            </a:pPr>
            <a:r>
              <a:rPr lang="en-US" sz="2400" dirty="0" smtClean="0">
                <a:solidFill>
                  <a:srgbClr val="00B0F0"/>
                </a:solidFill>
                <a:latin typeface="+mj-lt"/>
              </a:rPr>
              <a:t>  </a:t>
            </a:r>
            <a:r>
              <a:rPr lang="en-US" sz="2400" dirty="0" smtClean="0">
                <a:latin typeface="+mj-lt"/>
              </a:rPr>
              <a:t>Numerous</a:t>
            </a:r>
            <a:r>
              <a:rPr lang="en-US" sz="2400" dirty="0" smtClean="0">
                <a:solidFill>
                  <a:srgbClr val="00B0F0"/>
                </a:solidFill>
                <a:latin typeface="+mj-lt"/>
              </a:rPr>
              <a:t> </a:t>
            </a:r>
            <a:r>
              <a:rPr lang="en-US" sz="2400" dirty="0" smtClean="0">
                <a:latin typeface="+mj-lt"/>
              </a:rPr>
              <a:t>studies indicate that marginal gingivitis is the   </a:t>
            </a:r>
          </a:p>
          <a:p>
            <a:pPr algn="just"/>
            <a:r>
              <a:rPr lang="en-US" sz="2400" dirty="0" smtClean="0">
                <a:latin typeface="+mj-lt"/>
              </a:rPr>
              <a:t>      most common form of periodontal disease and starts in </a:t>
            </a:r>
          </a:p>
          <a:p>
            <a:pPr algn="just"/>
            <a:r>
              <a:rPr lang="en-US" sz="2400" dirty="0" smtClean="0">
                <a:latin typeface="+mj-lt"/>
              </a:rPr>
              <a:t>      early childhood.</a:t>
            </a:r>
          </a:p>
          <a:p>
            <a:pPr algn="just">
              <a:buFont typeface="Wingdings" pitchFamily="2" charset="2"/>
              <a:buChar char="q"/>
            </a:pPr>
            <a:r>
              <a:rPr lang="en-US" sz="2400" dirty="0" smtClean="0">
                <a:solidFill>
                  <a:srgbClr val="00B0F0"/>
                </a:solidFill>
                <a:latin typeface="+mj-lt"/>
              </a:rPr>
              <a:t>  </a:t>
            </a:r>
            <a:r>
              <a:rPr lang="en-US" sz="2400" dirty="0" smtClean="0">
                <a:latin typeface="+mj-lt"/>
              </a:rPr>
              <a:t>Severe gingivitis is relatively uncommon in children</a:t>
            </a:r>
            <a:endParaRPr lang="en-US" sz="2400" dirty="0">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srcRect/>
          <a:stretch>
            <a:fillRect/>
          </a:stretch>
        </p:blipFill>
        <p:spPr bwMode="auto">
          <a:xfrm>
            <a:off x="4343400" y="1752601"/>
            <a:ext cx="1709795" cy="3958601"/>
          </a:xfrm>
          <a:prstGeom prst="rect">
            <a:avLst/>
          </a:prstGeom>
          <a:solidFill>
            <a:schemeClr val="bg2">
              <a:lumMod val="90000"/>
            </a:schemeClr>
          </a:solidFill>
          <a:ln w="9525">
            <a:noFill/>
            <a:miter lim="800000"/>
            <a:headEnd/>
            <a:tailEnd/>
          </a:ln>
        </p:spPr>
      </p:pic>
      <p:pic>
        <p:nvPicPr>
          <p:cNvPr id="3077" name="Picture 5"/>
          <p:cNvPicPr>
            <a:picLocks noChangeAspect="1" noChangeArrowheads="1"/>
          </p:cNvPicPr>
          <p:nvPr/>
        </p:nvPicPr>
        <p:blipFill>
          <a:blip r:embed="rId3" cstate="print"/>
          <a:srcRect/>
          <a:stretch>
            <a:fillRect/>
          </a:stretch>
        </p:blipFill>
        <p:spPr bwMode="auto">
          <a:xfrm>
            <a:off x="5976995" y="1752600"/>
            <a:ext cx="1600201" cy="3958602"/>
          </a:xfrm>
          <a:prstGeom prst="rect">
            <a:avLst/>
          </a:prstGeom>
          <a:solidFill>
            <a:schemeClr val="bg2">
              <a:lumMod val="90000"/>
            </a:schemeClr>
          </a:solidFill>
          <a:ln w="9525">
            <a:noFill/>
            <a:miter lim="800000"/>
            <a:headEnd/>
            <a:tailEnd/>
          </a:ln>
        </p:spPr>
      </p:pic>
      <p:sp>
        <p:nvSpPr>
          <p:cNvPr id="8" name="Title 1"/>
          <p:cNvSpPr txBox="1">
            <a:spLocks/>
          </p:cNvSpPr>
          <p:nvPr/>
        </p:nvSpPr>
        <p:spPr>
          <a:xfrm>
            <a:off x="762000" y="2286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en-US" sz="4000" b="0" i="1" u="sng" strike="noStrike" kern="1200" cap="none" spc="0" normalizeH="0" baseline="0" noProof="0" dirty="0" smtClean="0">
                <a:ln>
                  <a:noFill/>
                </a:ln>
                <a:solidFill>
                  <a:srgbClr val="181868"/>
                </a:solidFill>
                <a:effectLst/>
                <a:uLnTx/>
                <a:uFillTx/>
                <a:latin typeface="+mj-lt"/>
                <a:ea typeface="+mj-ea"/>
                <a:cs typeface="+mj-cs"/>
              </a:rPr>
              <a:t>CHRONIC MARGINAL GINGIVITIS</a:t>
            </a:r>
            <a:endParaRPr kumimoji="0" lang="en-US" sz="4000" b="0" i="1" u="sng" strike="noStrike" kern="1200" cap="none" spc="0" normalizeH="0" baseline="0" noProof="0" dirty="0">
              <a:ln>
                <a:noFill/>
              </a:ln>
              <a:solidFill>
                <a:srgbClr val="181868"/>
              </a:solidFill>
              <a:effectLst/>
              <a:uLnTx/>
              <a:uFillTx/>
              <a:latin typeface="+mj-lt"/>
              <a:ea typeface="+mj-ea"/>
              <a:cs typeface="+mj-cs"/>
            </a:endParaRPr>
          </a:p>
        </p:txBody>
      </p:sp>
      <p:pic>
        <p:nvPicPr>
          <p:cNvPr id="3078" name="Picture 6"/>
          <p:cNvPicPr>
            <a:picLocks noChangeAspect="1" noChangeArrowheads="1"/>
          </p:cNvPicPr>
          <p:nvPr/>
        </p:nvPicPr>
        <p:blipFill>
          <a:blip r:embed="rId4" cstate="print"/>
          <a:srcRect/>
          <a:stretch>
            <a:fillRect/>
          </a:stretch>
        </p:blipFill>
        <p:spPr bwMode="auto">
          <a:xfrm>
            <a:off x="1524000" y="1752600"/>
            <a:ext cx="2933700" cy="3962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u="sng" dirty="0" smtClean="0"/>
              <a:t>INTRODUCTION</a:t>
            </a:r>
            <a:endParaRPr lang="en-US" b="1" u="sng" dirty="0"/>
          </a:p>
        </p:txBody>
      </p:sp>
      <p:sp>
        <p:nvSpPr>
          <p:cNvPr id="3" name="Content Placeholder 2"/>
          <p:cNvSpPr>
            <a:spLocks noGrp="1"/>
          </p:cNvSpPr>
          <p:nvPr>
            <p:ph idx="1"/>
          </p:nvPr>
        </p:nvSpPr>
        <p:spPr/>
        <p:txBody>
          <a:bodyPr/>
          <a:lstStyle/>
          <a:p>
            <a:pPr>
              <a:buNone/>
            </a:pPr>
            <a:r>
              <a:rPr lang="en-US" dirty="0" smtClean="0">
                <a:latin typeface="+mj-lt"/>
              </a:rPr>
              <a:t>   ORAL MUCOSA consists of 3 zones:</a:t>
            </a:r>
          </a:p>
          <a:p>
            <a:r>
              <a:rPr lang="en-US" dirty="0" smtClean="0">
                <a:latin typeface="+mj-lt"/>
              </a:rPr>
              <a:t>1. </a:t>
            </a:r>
            <a:r>
              <a:rPr lang="en-US" dirty="0" err="1">
                <a:latin typeface="+mj-lt"/>
              </a:rPr>
              <a:t>M</a:t>
            </a:r>
            <a:r>
              <a:rPr lang="en-US" dirty="0" err="1" smtClean="0">
                <a:latin typeface="+mj-lt"/>
              </a:rPr>
              <a:t>asticatory</a:t>
            </a:r>
            <a:r>
              <a:rPr lang="en-US" dirty="0" smtClean="0">
                <a:latin typeface="+mj-lt"/>
              </a:rPr>
              <a:t> mucosa-</a:t>
            </a:r>
            <a:r>
              <a:rPr lang="en-US" dirty="0" err="1" smtClean="0">
                <a:latin typeface="+mj-lt"/>
              </a:rPr>
              <a:t>gingiva</a:t>
            </a:r>
            <a:r>
              <a:rPr lang="en-US" dirty="0" smtClean="0">
                <a:latin typeface="+mj-lt"/>
              </a:rPr>
              <a:t> plus over hard palate</a:t>
            </a:r>
          </a:p>
          <a:p>
            <a:r>
              <a:rPr lang="en-US" dirty="0" smtClean="0">
                <a:latin typeface="+mj-lt"/>
              </a:rPr>
              <a:t>2. Specialized mucosa- over tongue</a:t>
            </a:r>
          </a:p>
          <a:p>
            <a:r>
              <a:rPr lang="en-US" dirty="0" smtClean="0">
                <a:latin typeface="+mj-lt"/>
              </a:rPr>
              <a:t>3. Oral mucous membrane- in remaining oral cavity</a:t>
            </a:r>
            <a:endParaRPr lang="en-US" dirty="0">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76200"/>
            <a:ext cx="8229600" cy="1143000"/>
          </a:xfrm>
        </p:spPr>
        <p:txBody>
          <a:bodyPr>
            <a:normAutofit/>
          </a:bodyPr>
          <a:lstStyle/>
          <a:p>
            <a:pPr>
              <a:buFont typeface="Wingdings" pitchFamily="2" charset="2"/>
              <a:buChar char="Ø"/>
            </a:pPr>
            <a:r>
              <a:rPr lang="en-US" sz="4000" i="1" u="sng" dirty="0" smtClean="0">
                <a:solidFill>
                  <a:srgbClr val="181868"/>
                </a:solidFill>
              </a:rPr>
              <a:t>CHRONIC MARGINAL GINGIVITIS</a:t>
            </a:r>
            <a:endParaRPr lang="en-US" sz="4000" i="1" u="sng" dirty="0">
              <a:solidFill>
                <a:srgbClr val="181868"/>
              </a:solidFill>
            </a:endParaRPr>
          </a:p>
        </p:txBody>
      </p:sp>
      <p:sp>
        <p:nvSpPr>
          <p:cNvPr id="5" name="Content Placeholder 2"/>
          <p:cNvSpPr txBox="1">
            <a:spLocks/>
          </p:cNvSpPr>
          <p:nvPr/>
        </p:nvSpPr>
        <p:spPr>
          <a:xfrm>
            <a:off x="457200" y="1219200"/>
            <a:ext cx="8229600" cy="5638800"/>
          </a:xfrm>
          <a:prstGeom prst="rect">
            <a:avLst/>
          </a:prstGeom>
        </p:spPr>
        <p:txBody>
          <a:bodyPr vert="horz">
            <a:no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pitchFamily="2" charset="2"/>
              <a:buChar char="q"/>
              <a:tabLst/>
              <a:defRPr/>
            </a:pPr>
            <a:r>
              <a:rPr kumimoji="0" lang="en-US" sz="2400" b="0" i="0" u="none" strike="noStrike" kern="1200" cap="none" spc="0" normalizeH="0" baseline="0" noProof="0" dirty="0" smtClean="0">
                <a:ln>
                  <a:noFill/>
                </a:ln>
                <a:solidFill>
                  <a:schemeClr val="tx1"/>
                </a:solidFill>
                <a:effectLst/>
                <a:uLnTx/>
                <a:uFillTx/>
                <a:latin typeface="+mj-lt"/>
                <a:ea typeface="+mn-ea"/>
                <a:cs typeface="+mn-cs"/>
              </a:rPr>
              <a:t>Gingiva exhibits all characters of chronic inflammation.</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pitchFamily="2" charset="2"/>
              <a:buChar char="q"/>
              <a:tabLst/>
              <a:defRPr/>
            </a:pPr>
            <a:r>
              <a:rPr kumimoji="0" lang="en-US" sz="2400" b="0" i="0" u="none" strike="noStrike" kern="1200" cap="none" spc="0" normalizeH="0" baseline="0" noProof="0" dirty="0" smtClean="0">
                <a:ln>
                  <a:noFill/>
                </a:ln>
                <a:solidFill>
                  <a:srgbClr val="FF0000"/>
                </a:solidFill>
                <a:effectLst/>
                <a:uLnTx/>
                <a:uFillTx/>
                <a:latin typeface="+mj-lt"/>
                <a:ea typeface="+mn-ea"/>
                <a:cs typeface="+mn-cs"/>
              </a:rPr>
              <a:t>Color change and swelling </a:t>
            </a:r>
            <a:r>
              <a:rPr kumimoji="0" lang="en-US" sz="2400" b="0" i="0" u="none" strike="noStrike" kern="1200" cap="none" spc="0" normalizeH="0" baseline="0" noProof="0" dirty="0" smtClean="0">
                <a:ln>
                  <a:noFill/>
                </a:ln>
                <a:solidFill>
                  <a:schemeClr val="tx1"/>
                </a:solidFill>
                <a:effectLst/>
                <a:uLnTx/>
                <a:uFillTx/>
                <a:latin typeface="+mj-lt"/>
                <a:ea typeface="+mn-ea"/>
                <a:cs typeface="+mn-cs"/>
              </a:rPr>
              <a:t>are more common in children than bleeding or increase in pocket depth.</a:t>
            </a:r>
          </a:p>
          <a:p>
            <a:pPr marL="274320" indent="-274320" algn="just">
              <a:spcBef>
                <a:spcPct val="20000"/>
              </a:spcBef>
              <a:buClr>
                <a:schemeClr val="accent3"/>
              </a:buClr>
              <a:buSzPct val="95000"/>
              <a:buFont typeface="Wingdings" pitchFamily="2" charset="2"/>
              <a:buChar char="q"/>
            </a:pPr>
            <a:r>
              <a:rPr lang="en-US" sz="2400" dirty="0" smtClean="0">
                <a:latin typeface="+mj-lt"/>
              </a:rPr>
              <a:t>ETIOLOGY:  uncalcified and calcified bacterial plaque.</a:t>
            </a:r>
          </a:p>
          <a:p>
            <a:pPr marL="274320" indent="-274320">
              <a:spcBef>
                <a:spcPct val="20000"/>
              </a:spcBef>
              <a:buClr>
                <a:schemeClr val="accent3"/>
              </a:buClr>
              <a:buSzPct val="95000"/>
              <a:buFont typeface="Wingdings" pitchFamily="2" charset="2"/>
              <a:buChar char="q"/>
            </a:pPr>
            <a:endParaRPr lang="en-US" sz="2400" dirty="0" smtClean="0">
              <a:latin typeface="+mj-lt"/>
            </a:endParaRPr>
          </a:p>
          <a:p>
            <a:pPr algn="ctr"/>
            <a:r>
              <a:rPr lang="en-US" sz="2400" i="1" dirty="0" smtClean="0">
                <a:solidFill>
                  <a:srgbClr val="00B0F0"/>
                </a:solidFill>
                <a:latin typeface="+mj-lt"/>
              </a:rPr>
              <a:t>Bacterial plaque is composed of soft bacterial</a:t>
            </a:r>
          </a:p>
          <a:p>
            <a:pPr algn="ctr"/>
            <a:r>
              <a:rPr lang="en-US" sz="2400" i="1" dirty="0" smtClean="0">
                <a:solidFill>
                  <a:srgbClr val="00B0F0"/>
                </a:solidFill>
                <a:latin typeface="+mj-lt"/>
              </a:rPr>
              <a:t>deposits that adhere firmly to the teeth. It is considered to</a:t>
            </a:r>
          </a:p>
          <a:p>
            <a:pPr algn="ctr"/>
            <a:r>
              <a:rPr lang="en-US" sz="2400" i="1" dirty="0" smtClean="0">
                <a:solidFill>
                  <a:srgbClr val="00B0F0"/>
                </a:solidFill>
                <a:latin typeface="+mj-lt"/>
              </a:rPr>
              <a:t>be a complex, metabolically interconnected, highly</a:t>
            </a:r>
          </a:p>
          <a:p>
            <a:pPr algn="ctr"/>
            <a:r>
              <a:rPr lang="en-US" sz="2400" i="1" dirty="0" smtClean="0">
                <a:solidFill>
                  <a:srgbClr val="00B0F0"/>
                </a:solidFill>
                <a:latin typeface="+mj-lt"/>
              </a:rPr>
              <a:t>organized bacterial system consisting of dense masses</a:t>
            </a:r>
          </a:p>
          <a:p>
            <a:pPr algn="ctr"/>
            <a:r>
              <a:rPr lang="en-US" sz="2400" i="1" dirty="0" smtClean="0">
                <a:solidFill>
                  <a:srgbClr val="00B0F0"/>
                </a:solidFill>
                <a:latin typeface="+mj-lt"/>
              </a:rPr>
              <a:t>of microorganisms embedded in an intermicrobial</a:t>
            </a:r>
          </a:p>
          <a:p>
            <a:pPr algn="ctr"/>
            <a:r>
              <a:rPr lang="en-US" sz="2400" i="1" dirty="0" smtClean="0">
                <a:solidFill>
                  <a:srgbClr val="00B0F0"/>
                </a:solidFill>
                <a:latin typeface="+mj-lt"/>
              </a:rPr>
              <a:t>matrix. In sufficient concentration it can disturb the</a:t>
            </a:r>
          </a:p>
          <a:p>
            <a:pPr algn="ctr"/>
            <a:r>
              <a:rPr lang="en-US" sz="2400" i="1" dirty="0" smtClean="0">
                <a:solidFill>
                  <a:srgbClr val="00B0F0"/>
                </a:solidFill>
                <a:latin typeface="+mj-lt"/>
              </a:rPr>
              <a:t>host-parasite relationship and cause dental caries and</a:t>
            </a:r>
          </a:p>
          <a:p>
            <a:pPr algn="ctr"/>
            <a:r>
              <a:rPr lang="en-US" sz="2400" i="1" dirty="0" smtClean="0">
                <a:solidFill>
                  <a:srgbClr val="00B0F0"/>
                </a:solidFill>
                <a:latin typeface="+mj-lt"/>
              </a:rPr>
              <a:t>periodontal disease.</a:t>
            </a:r>
            <a:endParaRPr kumimoji="0" lang="en-US" sz="2400" b="0" i="1" u="none" strike="noStrike" kern="1200" cap="none" spc="0" normalizeH="0" baseline="0" noProof="0" dirty="0" smtClean="0">
              <a:ln>
                <a:noFill/>
              </a:ln>
              <a:solidFill>
                <a:srgbClr val="00B0F0"/>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76200"/>
            <a:ext cx="8229600" cy="1143000"/>
          </a:xfrm>
        </p:spPr>
        <p:txBody>
          <a:bodyPr>
            <a:normAutofit/>
          </a:bodyPr>
          <a:lstStyle/>
          <a:p>
            <a:pPr>
              <a:buFont typeface="Wingdings" pitchFamily="2" charset="2"/>
              <a:buChar char="Ø"/>
            </a:pPr>
            <a:r>
              <a:rPr lang="en-US" sz="4000" i="1" u="sng" dirty="0" smtClean="0">
                <a:solidFill>
                  <a:srgbClr val="181868"/>
                </a:solidFill>
              </a:rPr>
              <a:t>CHRONIC MARGINAL GINGIVITIS</a:t>
            </a:r>
            <a:endParaRPr lang="en-US" sz="4000" i="1" u="sng" dirty="0">
              <a:solidFill>
                <a:srgbClr val="181868"/>
              </a:solidFill>
            </a:endParaRPr>
          </a:p>
        </p:txBody>
      </p:sp>
      <p:sp>
        <p:nvSpPr>
          <p:cNvPr id="5" name="Content Placeholder 2"/>
          <p:cNvSpPr txBox="1">
            <a:spLocks/>
          </p:cNvSpPr>
          <p:nvPr/>
        </p:nvSpPr>
        <p:spPr>
          <a:xfrm>
            <a:off x="457200" y="1600200"/>
            <a:ext cx="8001000" cy="4953000"/>
          </a:xfrm>
          <a:prstGeom prst="rect">
            <a:avLst/>
          </a:prstGeom>
        </p:spPr>
        <p:txBody>
          <a:bodyPr vert="horz">
            <a:noAutofit/>
          </a:bodyPr>
          <a:lstStyle/>
          <a:p>
            <a:pPr marL="274320" indent="-274320">
              <a:spcBef>
                <a:spcPct val="20000"/>
              </a:spcBef>
              <a:buClr>
                <a:schemeClr val="accent3"/>
              </a:buClr>
              <a:buSzPct val="95000"/>
              <a:buFont typeface="Wingdings" pitchFamily="2" charset="2"/>
              <a:buChar char="q"/>
            </a:pPr>
            <a:r>
              <a:rPr lang="en-US" sz="2400" dirty="0" smtClean="0">
                <a:latin typeface="+mj-lt"/>
              </a:rPr>
              <a:t> </a:t>
            </a:r>
            <a:r>
              <a:rPr lang="en-US" sz="2400" b="1" dirty="0" smtClean="0">
                <a:latin typeface="+mj-lt"/>
              </a:rPr>
              <a:t>The response to bacterial plaque is less severe in preschool children than in adults.</a:t>
            </a:r>
          </a:p>
          <a:p>
            <a:pPr marL="274320" indent="-274320">
              <a:spcBef>
                <a:spcPct val="20000"/>
              </a:spcBef>
              <a:buClr>
                <a:schemeClr val="accent3"/>
              </a:buClr>
              <a:buSzPct val="95000"/>
              <a:buFont typeface="Wingdings" pitchFamily="2" charset="2"/>
              <a:buChar char="q"/>
            </a:pPr>
            <a:r>
              <a:rPr lang="en-US" sz="2400" b="1" dirty="0" smtClean="0">
                <a:latin typeface="+mj-lt"/>
              </a:rPr>
              <a:t>Plaque forms more rapidly in children between 8 to 12 years than adults.</a:t>
            </a:r>
          </a:p>
          <a:p>
            <a:pPr algn="ctr"/>
            <a:r>
              <a:rPr lang="en-US" sz="2400" i="1" dirty="0" smtClean="0">
                <a:solidFill>
                  <a:srgbClr val="00B0F0"/>
                </a:solidFill>
                <a:latin typeface="+mj-lt"/>
              </a:rPr>
              <a:t>.</a:t>
            </a:r>
            <a:endParaRPr kumimoji="0" lang="en-US" sz="2400" b="0" i="1" u="none" strike="noStrike" kern="1200" cap="none" spc="0" normalizeH="0" baseline="0" noProof="0" dirty="0" smtClean="0">
              <a:ln>
                <a:noFill/>
              </a:ln>
              <a:solidFill>
                <a:srgbClr val="00B0F0"/>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pPr algn="ctr">
              <a:buFont typeface="Wingdings" pitchFamily="2" charset="2"/>
              <a:buChar char="Ø"/>
            </a:pPr>
            <a:r>
              <a:rPr lang="en-US" sz="4000" i="1" u="sng" dirty="0" smtClean="0">
                <a:solidFill>
                  <a:srgbClr val="181868"/>
                </a:solidFill>
              </a:rPr>
              <a:t>CHRONIC GINGIVITIS ASSOCIATED WITH ERUPTION</a:t>
            </a:r>
            <a:endParaRPr lang="en-US" sz="4000" i="1" u="sng" dirty="0">
              <a:solidFill>
                <a:srgbClr val="181868"/>
              </a:solidFill>
            </a:endParaRPr>
          </a:p>
        </p:txBody>
      </p:sp>
      <p:sp>
        <p:nvSpPr>
          <p:cNvPr id="3" name="Content Placeholder 2"/>
          <p:cNvSpPr>
            <a:spLocks noGrp="1"/>
          </p:cNvSpPr>
          <p:nvPr>
            <p:ph idx="1"/>
          </p:nvPr>
        </p:nvSpPr>
        <p:spPr>
          <a:xfrm>
            <a:off x="762000" y="2392680"/>
            <a:ext cx="8229600" cy="4389120"/>
          </a:xfrm>
        </p:spPr>
        <p:txBody>
          <a:bodyPr>
            <a:normAutofit/>
          </a:bodyPr>
          <a:lstStyle/>
          <a:p>
            <a:pPr algn="just">
              <a:buFont typeface="Wingdings" pitchFamily="2" charset="2"/>
              <a:buChar char="q"/>
            </a:pPr>
            <a:r>
              <a:rPr lang="en-US" dirty="0" smtClean="0">
                <a:latin typeface="+mj-lt"/>
              </a:rPr>
              <a:t>A temporary type of gingivitis.</a:t>
            </a:r>
          </a:p>
          <a:p>
            <a:pPr algn="just">
              <a:buFont typeface="Wingdings" pitchFamily="2" charset="2"/>
              <a:buChar char="q"/>
            </a:pPr>
            <a:r>
              <a:rPr lang="en-US" dirty="0" smtClean="0">
                <a:latin typeface="+mj-lt"/>
              </a:rPr>
              <a:t>Often observed in young children when primary teeth are erupting.</a:t>
            </a:r>
          </a:p>
          <a:p>
            <a:pPr algn="just">
              <a:buFont typeface="Wingdings" pitchFamily="2" charset="2"/>
              <a:buChar char="q"/>
            </a:pPr>
            <a:r>
              <a:rPr lang="en-US" dirty="0" smtClean="0">
                <a:latin typeface="+mj-lt"/>
              </a:rPr>
              <a:t>Subsides after the teeth emerge into the oral cavity.</a:t>
            </a:r>
          </a:p>
          <a:p>
            <a:pPr algn="just">
              <a:buFont typeface="Wingdings" pitchFamily="2" charset="2"/>
              <a:buChar char="q"/>
            </a:pPr>
            <a:r>
              <a:rPr lang="en-US" dirty="0" smtClean="0">
                <a:latin typeface="+mj-lt"/>
              </a:rPr>
              <a:t>Related to accumulated dental plaque associated with  erupting tooth.</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35480"/>
            <a:ext cx="8915400" cy="4389120"/>
          </a:xfrm>
        </p:spPr>
        <p:txBody>
          <a:bodyPr/>
          <a:lstStyle/>
          <a:p>
            <a:pPr lvl="0" algn="just">
              <a:lnSpc>
                <a:spcPct val="150000"/>
              </a:lnSpc>
              <a:buClr>
                <a:srgbClr val="0BD0D9"/>
              </a:buClr>
              <a:buFont typeface="Wingdings" pitchFamily="2" charset="2"/>
              <a:buChar char="q"/>
            </a:pPr>
            <a:r>
              <a:rPr lang="en-US" sz="2400" b="1" dirty="0" smtClean="0">
                <a:solidFill>
                  <a:prstClr val="black"/>
                </a:solidFill>
                <a:latin typeface="Calibri"/>
              </a:rPr>
              <a:t>The greatest increase in the incidence of eruption gingivitis in children is often seen in the 6- to 7-year age group when the permanent teeth begin to erupt because the gingival margin receives no protection from the coronal contour of the tooth during the early stage of active eruption, and the continual impingement of food on the gingiva causes the inflammatory process.</a:t>
            </a:r>
          </a:p>
          <a:p>
            <a:pPr algn="ctr">
              <a:buNone/>
            </a:pPr>
            <a:endParaRPr lang="en-US" dirty="0"/>
          </a:p>
        </p:txBody>
      </p:sp>
      <p:sp>
        <p:nvSpPr>
          <p:cNvPr id="7" name="Title 1"/>
          <p:cNvSpPr>
            <a:spLocks noGrp="1"/>
          </p:cNvSpPr>
          <p:nvPr>
            <p:ph type="title"/>
          </p:nvPr>
        </p:nvSpPr>
        <p:spPr>
          <a:xfrm>
            <a:off x="0" y="685800"/>
            <a:ext cx="9144000" cy="1143000"/>
          </a:xfrm>
        </p:spPr>
        <p:txBody>
          <a:bodyPr>
            <a:normAutofit fontScale="90000"/>
          </a:bodyPr>
          <a:lstStyle/>
          <a:p>
            <a:pPr algn="ctr">
              <a:buFont typeface="Wingdings" pitchFamily="2" charset="2"/>
              <a:buChar char="Ø"/>
            </a:pPr>
            <a:r>
              <a:rPr lang="en-US" sz="4000" i="1" u="sng" dirty="0" smtClean="0">
                <a:solidFill>
                  <a:srgbClr val="181868"/>
                </a:solidFill>
              </a:rPr>
              <a:t>CHRONIC GINGIVITIS ASSOCIATED WITH ERUPTION</a:t>
            </a:r>
            <a:endParaRPr lang="en-US" sz="4000" i="1" u="sng" dirty="0">
              <a:solidFill>
                <a:srgbClr val="181868"/>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143000"/>
          </a:xfrm>
        </p:spPr>
        <p:txBody>
          <a:bodyPr>
            <a:noAutofit/>
          </a:bodyPr>
          <a:lstStyle/>
          <a:p>
            <a:pPr>
              <a:buFont typeface="Wingdings" pitchFamily="2" charset="2"/>
              <a:buChar char="Ø"/>
            </a:pPr>
            <a:r>
              <a:rPr lang="en-US" sz="4000" i="1" u="sng" dirty="0" smtClean="0"/>
              <a:t>ALLERGY AND GINGIVAL INFLAMMATION</a:t>
            </a:r>
            <a:endParaRPr lang="en-US" sz="4000" i="1" u="sng" dirty="0"/>
          </a:p>
        </p:txBody>
      </p:sp>
      <p:sp>
        <p:nvSpPr>
          <p:cNvPr id="3" name="Content Placeholder 2"/>
          <p:cNvSpPr>
            <a:spLocks noGrp="1"/>
          </p:cNvSpPr>
          <p:nvPr>
            <p:ph idx="1"/>
          </p:nvPr>
        </p:nvSpPr>
        <p:spPr>
          <a:xfrm>
            <a:off x="685800" y="2164080"/>
            <a:ext cx="7848600" cy="4389120"/>
          </a:xfrm>
        </p:spPr>
        <p:txBody>
          <a:bodyPr>
            <a:normAutofit/>
          </a:bodyPr>
          <a:lstStyle/>
          <a:p>
            <a:pPr algn="just">
              <a:lnSpc>
                <a:spcPct val="150000"/>
              </a:lnSpc>
              <a:buFont typeface="Wingdings" pitchFamily="2" charset="2"/>
              <a:buChar char="q"/>
            </a:pPr>
            <a:r>
              <a:rPr lang="en-US" sz="2400" b="1" dirty="0" smtClean="0">
                <a:latin typeface="+mj-lt"/>
              </a:rPr>
              <a:t>Seasonal variation of gingival inflammation is seen in children with allergies to birch pollen.</a:t>
            </a:r>
          </a:p>
          <a:p>
            <a:pPr algn="just">
              <a:lnSpc>
                <a:spcPct val="150000"/>
              </a:lnSpc>
              <a:buFont typeface="Wingdings" pitchFamily="2" charset="2"/>
              <a:buChar char="q"/>
            </a:pPr>
            <a:endParaRPr lang="en-US" sz="2400" b="1" dirty="0" smtClean="0">
              <a:latin typeface="+mj-lt"/>
            </a:endParaRPr>
          </a:p>
          <a:p>
            <a:pPr algn="just">
              <a:lnSpc>
                <a:spcPct val="150000"/>
              </a:lnSpc>
              <a:buFont typeface="Wingdings" pitchFamily="2" charset="2"/>
              <a:buChar char="q"/>
            </a:pPr>
            <a:r>
              <a:rPr lang="en-US" sz="2400" b="1" dirty="0" smtClean="0">
                <a:latin typeface="+mj-lt"/>
              </a:rPr>
              <a:t>Patients with complex allergies who have symptoms for longer periods may be at higher risk for more significant adverse periodontal changes.</a:t>
            </a:r>
            <a:endParaRPr lang="en-US" sz="2400" b="1" dirty="0">
              <a:latin typeface="+mj-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Font typeface="Wingdings" pitchFamily="2" charset="2"/>
              <a:buChar char="q"/>
            </a:pPr>
            <a:r>
              <a:rPr lang="en-US" sz="2400" b="1" dirty="0" err="1" smtClean="0">
                <a:latin typeface="+mj-lt"/>
              </a:rPr>
              <a:t>Malposed</a:t>
            </a:r>
            <a:r>
              <a:rPr lang="en-US" sz="2400" b="1" dirty="0" smtClean="0">
                <a:latin typeface="+mj-lt"/>
              </a:rPr>
              <a:t> teeth have increased tendency of accumulating plaque.</a:t>
            </a:r>
          </a:p>
          <a:p>
            <a:pPr algn="just">
              <a:buFont typeface="Wingdings" pitchFamily="2" charset="2"/>
              <a:buChar char="q"/>
            </a:pPr>
            <a:endParaRPr lang="en-US" sz="2400" dirty="0" smtClean="0">
              <a:latin typeface="+mj-lt"/>
            </a:endParaRPr>
          </a:p>
          <a:p>
            <a:pPr algn="just">
              <a:buFont typeface="Wingdings" pitchFamily="2" charset="2"/>
              <a:buChar char="q"/>
            </a:pPr>
            <a:endParaRPr lang="en-US" sz="2400" dirty="0" smtClean="0">
              <a:latin typeface="+mj-lt"/>
            </a:endParaRPr>
          </a:p>
          <a:p>
            <a:pPr algn="just">
              <a:buFont typeface="Wingdings" pitchFamily="2" charset="2"/>
              <a:buChar char="q"/>
            </a:pPr>
            <a:endParaRPr lang="en-US" sz="2400" dirty="0" smtClean="0">
              <a:latin typeface="+mj-lt"/>
            </a:endParaRPr>
          </a:p>
          <a:p>
            <a:pPr algn="just">
              <a:buFont typeface="Wingdings" pitchFamily="2" charset="2"/>
              <a:buChar char="q"/>
            </a:pPr>
            <a:r>
              <a:rPr lang="en-US" sz="2400" b="1" dirty="0" smtClean="0">
                <a:latin typeface="+mj-lt"/>
              </a:rPr>
              <a:t>Mouth breathing habit and nasal obstruction.</a:t>
            </a:r>
          </a:p>
          <a:p>
            <a:pPr algn="just">
              <a:buFont typeface="Wingdings" pitchFamily="2" charset="2"/>
              <a:buChar char="q"/>
            </a:pPr>
            <a:r>
              <a:rPr lang="en-US" sz="2400" b="1" dirty="0" smtClean="0">
                <a:latin typeface="+mj-lt"/>
              </a:rPr>
              <a:t>Excessive </a:t>
            </a:r>
            <a:r>
              <a:rPr lang="en-US" sz="2400" b="1" dirty="0" err="1" smtClean="0">
                <a:latin typeface="+mj-lt"/>
              </a:rPr>
              <a:t>overjet</a:t>
            </a:r>
            <a:r>
              <a:rPr lang="en-US" sz="2400" b="1" dirty="0" smtClean="0">
                <a:latin typeface="+mj-lt"/>
              </a:rPr>
              <a:t> and overbite</a:t>
            </a:r>
          </a:p>
          <a:p>
            <a:pPr algn="just">
              <a:buFont typeface="Wingdings" pitchFamily="2" charset="2"/>
              <a:buChar char="q"/>
            </a:pPr>
            <a:r>
              <a:rPr lang="en-US" sz="2400" b="1" dirty="0" err="1" smtClean="0">
                <a:latin typeface="+mj-lt"/>
              </a:rPr>
              <a:t>Malposed</a:t>
            </a:r>
            <a:r>
              <a:rPr lang="en-US" sz="2400" b="1" dirty="0" smtClean="0">
                <a:latin typeface="+mj-lt"/>
              </a:rPr>
              <a:t> teeth have increased tendency of accumulating plaque.</a:t>
            </a:r>
          </a:p>
          <a:p>
            <a:pPr algn="ctr">
              <a:buFont typeface="Wingdings" pitchFamily="2" charset="2"/>
              <a:buChar char="q"/>
            </a:pPr>
            <a:endParaRPr lang="en-US" sz="2400" dirty="0" smtClean="0">
              <a:latin typeface="+mj-lt"/>
            </a:endParaRPr>
          </a:p>
        </p:txBody>
      </p:sp>
      <p:sp>
        <p:nvSpPr>
          <p:cNvPr id="4" name="Title 1"/>
          <p:cNvSpPr txBox="1">
            <a:spLocks/>
          </p:cNvSpPr>
          <p:nvPr/>
        </p:nvSpPr>
        <p:spPr>
          <a:xfrm>
            <a:off x="152400" y="609600"/>
            <a:ext cx="8991600" cy="1143000"/>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en-US" sz="4000" b="0" i="1" u="sng" strike="noStrike" kern="1200" cap="none" spc="0" normalizeH="0" baseline="0" noProof="0" dirty="0" smtClean="0">
                <a:ln>
                  <a:noFill/>
                </a:ln>
                <a:solidFill>
                  <a:schemeClr val="tx2"/>
                </a:solidFill>
                <a:effectLst/>
                <a:uLnTx/>
                <a:uFillTx/>
                <a:latin typeface="+mj-lt"/>
                <a:ea typeface="+mj-ea"/>
                <a:cs typeface="+mj-cs"/>
              </a:rPr>
              <a:t>GINGIVAL INFLAMMATION ASSOCIATED WITH MALPOSED TEETH</a:t>
            </a:r>
            <a:endParaRPr kumimoji="0" lang="en-US" sz="4000" b="0" i="1" u="sng" strike="noStrike" kern="1200" cap="none" spc="0" normalizeH="0" baseline="0" noProof="0" dirty="0">
              <a:ln>
                <a:noFill/>
              </a:ln>
              <a:solidFill>
                <a:schemeClr val="tx2"/>
              </a:solidFill>
              <a:effectLst/>
              <a:uLnTx/>
              <a:uFillTx/>
              <a:latin typeface="+mj-lt"/>
              <a:ea typeface="+mj-ea"/>
              <a:cs typeface="+mj-cs"/>
            </a:endParaRPr>
          </a:p>
        </p:txBody>
      </p:sp>
      <p:sp>
        <p:nvSpPr>
          <p:cNvPr id="5" name="Title 1"/>
          <p:cNvSpPr>
            <a:spLocks noGrp="1"/>
          </p:cNvSpPr>
          <p:nvPr>
            <p:ph type="title"/>
          </p:nvPr>
        </p:nvSpPr>
        <p:spPr>
          <a:xfrm>
            <a:off x="1905000" y="2743200"/>
            <a:ext cx="4343400" cy="1143000"/>
          </a:xfrm>
        </p:spPr>
        <p:txBody>
          <a:bodyPr>
            <a:noAutofit/>
          </a:bodyPr>
          <a:lstStyle/>
          <a:p>
            <a:pPr algn="ctr">
              <a:buFont typeface="Wingdings" pitchFamily="2" charset="2"/>
              <a:buChar char="Ø"/>
            </a:pPr>
            <a:r>
              <a:rPr lang="en-US" sz="4000" i="1" u="sng" dirty="0" smtClean="0"/>
              <a:t>OTHER CAUSES</a:t>
            </a:r>
            <a:endParaRPr lang="en-US" sz="4000" i="1" u="sng"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2295144"/>
            <a:ext cx="8001000" cy="1362456"/>
          </a:xfrm>
        </p:spPr>
        <p:txBody>
          <a:bodyPr/>
          <a:lstStyle/>
          <a:p>
            <a:pPr algn="ctr"/>
            <a:r>
              <a:rPr lang="en-US" u="sng" dirty="0" smtClean="0"/>
              <a:t>ACUTE GINGIVAL DISEASES</a:t>
            </a:r>
            <a:br>
              <a:rPr lang="en-US" u="sng" dirty="0" smtClean="0"/>
            </a:br>
            <a:r>
              <a:rPr lang="en-US" u="sng" dirty="0" smtClean="0"/>
              <a:t>IN CHILDHOOD</a:t>
            </a:r>
            <a:endParaRPr lang="en-US" u="sng"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buFont typeface="Wingdings" pitchFamily="2" charset="2"/>
              <a:buChar char="Ø"/>
            </a:pPr>
            <a:r>
              <a:rPr lang="en-US" sz="4000" i="1" u="sng" dirty="0" smtClean="0"/>
              <a:t>HERPES SIMPLEX VIRUS INFECTION</a:t>
            </a:r>
            <a:endParaRPr lang="en-US" sz="4000" i="1" u="sng" dirty="0"/>
          </a:p>
        </p:txBody>
      </p:sp>
      <p:sp>
        <p:nvSpPr>
          <p:cNvPr id="3" name="Content Placeholder 2"/>
          <p:cNvSpPr>
            <a:spLocks noGrp="1"/>
          </p:cNvSpPr>
          <p:nvPr>
            <p:ph idx="1"/>
          </p:nvPr>
        </p:nvSpPr>
        <p:spPr/>
        <p:txBody>
          <a:bodyPr>
            <a:normAutofit/>
          </a:bodyPr>
          <a:lstStyle/>
          <a:p>
            <a:pPr algn="just">
              <a:buFont typeface="Wingdings" pitchFamily="2" charset="2"/>
              <a:buChar char="q"/>
            </a:pPr>
            <a:r>
              <a:rPr lang="en-US" sz="2400" dirty="0" smtClean="0">
                <a:latin typeface="+mj-lt"/>
              </a:rPr>
              <a:t>The primary infection usually occurs in a child under 6 years of age who has had no contact with the type 1 herpes simplex virus (HSV-1).</a:t>
            </a:r>
          </a:p>
          <a:p>
            <a:pPr algn="just">
              <a:buNone/>
            </a:pPr>
            <a:endParaRPr lang="en-US" sz="2400" dirty="0" smtClean="0">
              <a:latin typeface="+mj-lt"/>
            </a:endParaRPr>
          </a:p>
          <a:p>
            <a:pPr algn="just">
              <a:buFont typeface="Wingdings" pitchFamily="2" charset="2"/>
              <a:buChar char="q"/>
            </a:pPr>
            <a:r>
              <a:rPr lang="en-US" sz="2400" dirty="0" smtClean="0">
                <a:latin typeface="+mj-lt"/>
              </a:rPr>
              <a:t>99% of all primary infections are of the subclinical type.</a:t>
            </a:r>
          </a:p>
          <a:p>
            <a:pPr algn="just">
              <a:buNone/>
            </a:pPr>
            <a:endParaRPr lang="en-US" sz="2400" dirty="0" smtClean="0">
              <a:latin typeface="+mj-lt"/>
            </a:endParaRPr>
          </a:p>
          <a:p>
            <a:pPr algn="just">
              <a:buFont typeface="Wingdings" pitchFamily="2" charset="2"/>
              <a:buChar char="q"/>
            </a:pPr>
            <a:r>
              <a:rPr lang="en-US" sz="2400" dirty="0" smtClean="0">
                <a:latin typeface="+mj-lt"/>
              </a:rPr>
              <a:t>In some preschool children the primary infection may be characterized by only one or two mild sores which may go unnoticed.</a:t>
            </a:r>
          </a:p>
          <a:p>
            <a:pPr algn="ctr">
              <a:buFont typeface="Wingdings" pitchFamily="2" charset="2"/>
              <a:buChar char="q"/>
            </a:pPr>
            <a:endParaRPr lang="en-US" sz="2400" dirty="0">
              <a:latin typeface="+mj-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991600" cy="5410200"/>
          </a:xfrm>
        </p:spPr>
        <p:txBody>
          <a:bodyPr>
            <a:noAutofit/>
          </a:bodyPr>
          <a:lstStyle/>
          <a:p>
            <a:pPr algn="just">
              <a:buFont typeface="Wingdings" pitchFamily="2" charset="2"/>
              <a:buChar char="q"/>
            </a:pPr>
            <a:r>
              <a:rPr lang="en-US" sz="2400" dirty="0" smtClean="0">
                <a:latin typeface="+mj-lt"/>
              </a:rPr>
              <a:t>In other children, the primary infection may be manifested by  acute symptoms </a:t>
            </a:r>
            <a:r>
              <a:rPr lang="en-US" sz="2400" i="1" dirty="0" smtClean="0">
                <a:solidFill>
                  <a:srgbClr val="FF0000"/>
                </a:solidFill>
                <a:latin typeface="+mj-lt"/>
              </a:rPr>
              <a:t>(acute herpetic </a:t>
            </a:r>
            <a:r>
              <a:rPr lang="en-US" sz="2400" i="1" dirty="0" err="1" smtClean="0">
                <a:solidFill>
                  <a:srgbClr val="FF0000"/>
                </a:solidFill>
                <a:latin typeface="+mj-lt"/>
              </a:rPr>
              <a:t>gingivostomatitis</a:t>
            </a:r>
            <a:r>
              <a:rPr lang="en-US" sz="2400" i="1" dirty="0" smtClean="0">
                <a:solidFill>
                  <a:srgbClr val="FF0000"/>
                </a:solidFill>
                <a:latin typeface="+mj-lt"/>
              </a:rPr>
              <a:t>).</a:t>
            </a:r>
          </a:p>
          <a:p>
            <a:pPr algn="just">
              <a:buFont typeface="Wingdings" pitchFamily="2" charset="2"/>
              <a:buChar char="q"/>
            </a:pPr>
            <a:r>
              <a:rPr lang="en-US" sz="2400" dirty="0" smtClean="0">
                <a:latin typeface="+mj-lt"/>
              </a:rPr>
              <a:t>Acute disease can occur in children with clean mouths and healthy oral tissues.</a:t>
            </a:r>
          </a:p>
          <a:p>
            <a:pPr algn="just">
              <a:buFont typeface="Wingdings" pitchFamily="2" charset="2"/>
              <a:buChar char="q"/>
            </a:pPr>
            <a:r>
              <a:rPr lang="en-US" sz="2400" dirty="0" smtClean="0">
                <a:latin typeface="+mj-lt"/>
              </a:rPr>
              <a:t>symptoms of the disease develop suddenly and include:</a:t>
            </a:r>
          </a:p>
          <a:p>
            <a:pPr algn="just">
              <a:buFont typeface="Wingdings" pitchFamily="2" charset="2"/>
              <a:buChar char="§"/>
            </a:pPr>
            <a:r>
              <a:rPr lang="en-US" sz="2400" dirty="0" smtClean="0">
                <a:latin typeface="+mj-lt"/>
              </a:rPr>
              <a:t>Fiery red gingival tissues,</a:t>
            </a:r>
          </a:p>
          <a:p>
            <a:pPr algn="just">
              <a:buFont typeface="Wingdings" pitchFamily="2" charset="2"/>
              <a:buChar char="§"/>
            </a:pPr>
            <a:r>
              <a:rPr lang="en-US" sz="2400" dirty="0" smtClean="0">
                <a:latin typeface="+mj-lt"/>
              </a:rPr>
              <a:t>Malaise, </a:t>
            </a:r>
          </a:p>
          <a:p>
            <a:pPr algn="just">
              <a:buFont typeface="Wingdings" pitchFamily="2" charset="2"/>
              <a:buChar char="§"/>
            </a:pPr>
            <a:r>
              <a:rPr lang="en-US" sz="2400" dirty="0" smtClean="0">
                <a:latin typeface="+mj-lt"/>
              </a:rPr>
              <a:t>Irritability, </a:t>
            </a:r>
          </a:p>
          <a:p>
            <a:pPr algn="just">
              <a:buFont typeface="Wingdings" pitchFamily="2" charset="2"/>
              <a:buChar char="§"/>
            </a:pPr>
            <a:r>
              <a:rPr lang="en-US" sz="2400" dirty="0" smtClean="0">
                <a:latin typeface="+mj-lt"/>
              </a:rPr>
              <a:t>Headache, </a:t>
            </a:r>
          </a:p>
          <a:p>
            <a:pPr algn="just">
              <a:buNone/>
            </a:pPr>
            <a:r>
              <a:rPr lang="en-US" sz="2400" dirty="0" smtClean="0">
                <a:latin typeface="+mj-lt"/>
              </a:rPr>
              <a:t>    and </a:t>
            </a:r>
          </a:p>
          <a:p>
            <a:pPr algn="just">
              <a:buFont typeface="Wingdings" pitchFamily="2" charset="2"/>
              <a:buChar char="§"/>
            </a:pPr>
            <a:r>
              <a:rPr lang="en-US" sz="2400" dirty="0" smtClean="0">
                <a:latin typeface="+mj-lt"/>
              </a:rPr>
              <a:t>Pain associated with intake</a:t>
            </a:r>
          </a:p>
          <a:p>
            <a:pPr algn="just">
              <a:buNone/>
            </a:pPr>
            <a:r>
              <a:rPr lang="en-US" sz="2400" dirty="0" smtClean="0">
                <a:latin typeface="+mj-lt"/>
              </a:rPr>
              <a:t>    of food and liquids of acid content. </a:t>
            </a:r>
          </a:p>
        </p:txBody>
      </p:sp>
      <p:sp>
        <p:nvSpPr>
          <p:cNvPr id="4" name="Title 1"/>
          <p:cNvSpPr>
            <a:spLocks noGrp="1"/>
          </p:cNvSpPr>
          <p:nvPr>
            <p:ph type="title"/>
          </p:nvPr>
        </p:nvSpPr>
        <p:spPr>
          <a:xfrm>
            <a:off x="457200" y="76200"/>
            <a:ext cx="8229600" cy="1143000"/>
          </a:xfrm>
        </p:spPr>
        <p:txBody>
          <a:bodyPr>
            <a:normAutofit/>
          </a:bodyPr>
          <a:lstStyle/>
          <a:p>
            <a:pPr>
              <a:buFont typeface="Wingdings" pitchFamily="2" charset="2"/>
              <a:buChar char="Ø"/>
            </a:pPr>
            <a:r>
              <a:rPr lang="en-US" sz="4000" i="1" u="sng" dirty="0" smtClean="0"/>
              <a:t>HERPES SIMPLEX VIRUS INFECTION</a:t>
            </a:r>
            <a:endParaRPr lang="en-US" sz="4000" i="1" u="sng" dirty="0"/>
          </a:p>
        </p:txBody>
      </p:sp>
      <p:pic>
        <p:nvPicPr>
          <p:cNvPr id="17409" name="Picture 1"/>
          <p:cNvPicPr>
            <a:picLocks noChangeAspect="1" noChangeArrowheads="1"/>
          </p:cNvPicPr>
          <p:nvPr/>
        </p:nvPicPr>
        <p:blipFill>
          <a:blip r:embed="rId2" cstate="print"/>
          <a:srcRect/>
          <a:stretch>
            <a:fillRect/>
          </a:stretch>
        </p:blipFill>
        <p:spPr bwMode="auto">
          <a:xfrm>
            <a:off x="4810125" y="3445983"/>
            <a:ext cx="3952875" cy="2573817"/>
          </a:xfrm>
          <a:prstGeom prst="rect">
            <a:avLst/>
          </a:prstGeom>
          <a:noFill/>
          <a:ln w="9525">
            <a:noFill/>
            <a:miter lim="800000"/>
            <a:headEnd/>
            <a:tailEnd/>
          </a:ln>
        </p:spPr>
      </p:pic>
      <p:sp>
        <p:nvSpPr>
          <p:cNvPr id="5" name="TextBox 4"/>
          <p:cNvSpPr txBox="1"/>
          <p:nvPr/>
        </p:nvSpPr>
        <p:spPr>
          <a:xfrm>
            <a:off x="6477000" y="5943600"/>
            <a:ext cx="1295400" cy="646331"/>
          </a:xfrm>
          <a:prstGeom prst="rect">
            <a:avLst/>
          </a:prstGeom>
          <a:noFill/>
        </p:spPr>
        <p:txBody>
          <a:bodyPr wrap="square" rtlCol="0">
            <a:spAutoFit/>
          </a:bodyPr>
          <a:lstStyle/>
          <a:p>
            <a:r>
              <a:rPr lang="en-US" b="1" dirty="0" smtClean="0">
                <a:latin typeface="+mj-lt"/>
              </a:rPr>
              <a:t>DIFFUSE ERYTHEMA</a:t>
            </a:r>
            <a:endParaRPr lang="en-US" b="1" dirty="0">
              <a:latin typeface="+mj-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8229600" cy="4389120"/>
          </a:xfrm>
        </p:spPr>
        <p:txBody>
          <a:bodyPr>
            <a:normAutofit/>
          </a:bodyPr>
          <a:lstStyle/>
          <a:p>
            <a:pPr algn="just">
              <a:buFont typeface="Wingdings" pitchFamily="2" charset="2"/>
              <a:buChar char="q"/>
            </a:pPr>
            <a:r>
              <a:rPr lang="en-US" sz="2400" dirty="0" smtClean="0">
                <a:latin typeface="+mj-lt"/>
              </a:rPr>
              <a:t>characteristic oral finding in the acute primary disease is presence of yellow or white liquid filled vesicles that rupture in few days and form painful ulcers, 1 to 3 mm in diameter, which are covered with a whitish gray membrane and have a circumscribed area of inflammation</a:t>
            </a:r>
          </a:p>
          <a:p>
            <a:pPr algn="just">
              <a:buFont typeface="Wingdings" pitchFamily="2" charset="2"/>
              <a:buChar char="q"/>
            </a:pPr>
            <a:r>
              <a:rPr lang="en-US" sz="2400" dirty="0" smtClean="0">
                <a:latin typeface="+mj-lt"/>
              </a:rPr>
              <a:t>ulcers may be observed on any area of the mucous membrane</a:t>
            </a:r>
            <a:endParaRPr lang="en-US" sz="2400" dirty="0">
              <a:latin typeface="+mj-lt"/>
            </a:endParaRPr>
          </a:p>
        </p:txBody>
      </p:sp>
      <p:sp>
        <p:nvSpPr>
          <p:cNvPr id="4" name="Title 1"/>
          <p:cNvSpPr txBox="1">
            <a:spLocks/>
          </p:cNvSpPr>
          <p:nvPr/>
        </p:nvSpPr>
        <p:spPr>
          <a:xfrm>
            <a:off x="457200" y="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en-US" sz="4000" b="0" i="1" u="sng" strike="noStrike" kern="1200" cap="none" spc="0" normalizeH="0" baseline="0" noProof="0" dirty="0" smtClean="0">
                <a:ln>
                  <a:noFill/>
                </a:ln>
                <a:solidFill>
                  <a:schemeClr val="tx2"/>
                </a:solidFill>
                <a:effectLst/>
                <a:uLnTx/>
                <a:uFillTx/>
                <a:latin typeface="+mj-lt"/>
                <a:ea typeface="+mj-ea"/>
                <a:cs typeface="+mj-cs"/>
              </a:rPr>
              <a:t>HERPES SIMPLEX VIRUS INFECTION</a:t>
            </a:r>
            <a:endParaRPr kumimoji="0" lang="en-US" sz="4000" b="0" i="1" u="sng" strike="noStrike" kern="1200" cap="none" spc="0" normalizeH="0" baseline="0" noProof="0" dirty="0">
              <a:ln>
                <a:noFill/>
              </a:ln>
              <a:solidFill>
                <a:schemeClr val="tx2"/>
              </a:solidFill>
              <a:effectLst/>
              <a:uLnTx/>
              <a:uFillTx/>
              <a:latin typeface="+mj-lt"/>
              <a:ea typeface="+mj-ea"/>
              <a:cs typeface="+mj-cs"/>
            </a:endParaRPr>
          </a:p>
        </p:txBody>
      </p:sp>
      <p:pic>
        <p:nvPicPr>
          <p:cNvPr id="16385" name="Picture 1"/>
          <p:cNvPicPr>
            <a:picLocks noChangeAspect="1" noChangeArrowheads="1"/>
          </p:cNvPicPr>
          <p:nvPr/>
        </p:nvPicPr>
        <p:blipFill>
          <a:blip r:embed="rId2" cstate="print"/>
          <a:srcRect/>
          <a:stretch>
            <a:fillRect/>
          </a:stretch>
        </p:blipFill>
        <p:spPr bwMode="auto">
          <a:xfrm>
            <a:off x="914400" y="3886200"/>
            <a:ext cx="3500437" cy="2275565"/>
          </a:xfrm>
          <a:prstGeom prst="rect">
            <a:avLst/>
          </a:prstGeom>
          <a:noFill/>
          <a:ln w="9525">
            <a:noFill/>
            <a:miter lim="800000"/>
            <a:headEnd/>
            <a:tailEnd/>
          </a:ln>
        </p:spPr>
      </p:pic>
      <p:pic>
        <p:nvPicPr>
          <p:cNvPr id="16386" name="Picture 2"/>
          <p:cNvPicPr>
            <a:picLocks noChangeAspect="1" noChangeArrowheads="1"/>
          </p:cNvPicPr>
          <p:nvPr/>
        </p:nvPicPr>
        <p:blipFill>
          <a:blip r:embed="rId3" cstate="print"/>
          <a:srcRect/>
          <a:stretch>
            <a:fillRect/>
          </a:stretch>
        </p:blipFill>
        <p:spPr bwMode="auto">
          <a:xfrm>
            <a:off x="4724400" y="3886200"/>
            <a:ext cx="3531690" cy="2282540"/>
          </a:xfrm>
          <a:prstGeom prst="rect">
            <a:avLst/>
          </a:prstGeom>
          <a:noFill/>
          <a:ln w="9525">
            <a:noFill/>
            <a:miter lim="800000"/>
            <a:headEnd/>
            <a:tailEnd/>
          </a:ln>
        </p:spPr>
      </p:pic>
      <p:sp>
        <p:nvSpPr>
          <p:cNvPr id="6" name="TextBox 5"/>
          <p:cNvSpPr txBox="1"/>
          <p:nvPr/>
        </p:nvSpPr>
        <p:spPr>
          <a:xfrm>
            <a:off x="685800" y="6248400"/>
            <a:ext cx="4572000" cy="369332"/>
          </a:xfrm>
          <a:prstGeom prst="rect">
            <a:avLst/>
          </a:prstGeom>
          <a:noFill/>
        </p:spPr>
        <p:txBody>
          <a:bodyPr wrap="square" rtlCol="0">
            <a:spAutoFit/>
          </a:bodyPr>
          <a:lstStyle/>
          <a:p>
            <a:r>
              <a:rPr lang="en-US" b="1" dirty="0" smtClean="0">
                <a:latin typeface="+mj-lt"/>
              </a:rPr>
              <a:t>MULTIPLE LESIONS ON LABIAL MUCOSA</a:t>
            </a:r>
            <a:endParaRPr lang="en-US" b="1" dirty="0">
              <a:latin typeface="+mj-lt"/>
            </a:endParaRPr>
          </a:p>
        </p:txBody>
      </p:sp>
      <p:sp>
        <p:nvSpPr>
          <p:cNvPr id="7" name="TextBox 6"/>
          <p:cNvSpPr txBox="1"/>
          <p:nvPr/>
        </p:nvSpPr>
        <p:spPr>
          <a:xfrm>
            <a:off x="5410200" y="6248400"/>
            <a:ext cx="2514600" cy="369332"/>
          </a:xfrm>
          <a:prstGeom prst="rect">
            <a:avLst/>
          </a:prstGeom>
          <a:noFill/>
        </p:spPr>
        <p:txBody>
          <a:bodyPr wrap="square" rtlCol="0">
            <a:spAutoFit/>
          </a:bodyPr>
          <a:lstStyle/>
          <a:p>
            <a:r>
              <a:rPr lang="en-US" b="1" dirty="0" smtClean="0">
                <a:latin typeface="+mj-lt"/>
              </a:rPr>
              <a:t>CLUSTERS OF VESICLES </a:t>
            </a:r>
            <a:endParaRPr lang="en-US" b="1"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295400"/>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sng" strike="noStrike" kern="1200" cap="none" spc="0" normalizeH="0" baseline="0" noProof="0" dirty="0" smtClean="0">
                <a:ln>
                  <a:noFill/>
                </a:ln>
                <a:solidFill>
                  <a:schemeClr val="tx2"/>
                </a:solidFill>
                <a:effectLst/>
                <a:uLnTx/>
                <a:uFillTx/>
                <a:latin typeface="+mj-lt"/>
                <a:ea typeface="+mj-ea"/>
                <a:cs typeface="+mj-cs"/>
              </a:rPr>
              <a:t>GINGIVA</a:t>
            </a:r>
            <a:endParaRPr kumimoji="0" lang="en-US" sz="5000" b="1" i="0" u="sng" strike="noStrike" kern="1200" cap="none" spc="0" normalizeH="0" baseline="0" noProof="0" dirty="0">
              <a:ln>
                <a:noFill/>
              </a:ln>
              <a:solidFill>
                <a:schemeClr val="tx2"/>
              </a:solidFill>
              <a:effectLst/>
              <a:uLnTx/>
              <a:uFillTx/>
              <a:latin typeface="+mj-lt"/>
              <a:ea typeface="+mj-ea"/>
              <a:cs typeface="+mj-cs"/>
            </a:endParaRPr>
          </a:p>
        </p:txBody>
      </p:sp>
      <p:sp>
        <p:nvSpPr>
          <p:cNvPr id="5" name="Rectangle 4"/>
          <p:cNvSpPr/>
          <p:nvPr/>
        </p:nvSpPr>
        <p:spPr>
          <a:xfrm>
            <a:off x="914400" y="2362200"/>
            <a:ext cx="7315200" cy="861774"/>
          </a:xfrm>
          <a:prstGeom prst="rect">
            <a:avLst/>
          </a:prstGeom>
        </p:spPr>
        <p:txBody>
          <a:bodyPr wrap="square">
            <a:spAutoFit/>
          </a:bodyPr>
          <a:lstStyle/>
          <a:p>
            <a:r>
              <a:rPr lang="en-US" sz="2400" i="1" dirty="0" smtClean="0">
                <a:solidFill>
                  <a:prstClr val="black"/>
                </a:solidFill>
              </a:rPr>
              <a:t>It is that part of oral mucosa that covers the alveolar process of jaws and surrounds the necks of teeth</a:t>
            </a:r>
            <a:r>
              <a:rPr lang="en-US" sz="2600" dirty="0" smtClean="0">
                <a:solidFill>
                  <a:prstClr val="black"/>
                </a:solidFill>
              </a:rPr>
              <a:t>.</a:t>
            </a:r>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480"/>
            <a:ext cx="8382000" cy="4389120"/>
          </a:xfrm>
        </p:spPr>
        <p:txBody>
          <a:bodyPr>
            <a:normAutofit/>
          </a:bodyPr>
          <a:lstStyle/>
          <a:p>
            <a:pPr algn="just">
              <a:buFont typeface="Wingdings" pitchFamily="2" charset="2"/>
              <a:buChar char="q"/>
            </a:pPr>
            <a:r>
              <a:rPr lang="en-US" sz="2800" dirty="0" smtClean="0">
                <a:latin typeface="+mj-lt"/>
              </a:rPr>
              <a:t>Diagnostic investigations:</a:t>
            </a:r>
          </a:p>
          <a:p>
            <a:pPr algn="just"/>
            <a:r>
              <a:rPr lang="en-US" sz="2800" dirty="0" smtClean="0">
                <a:latin typeface="+mj-lt"/>
              </a:rPr>
              <a:t>four fold rise of serum antibodies to HSV-1</a:t>
            </a:r>
          </a:p>
          <a:p>
            <a:pPr algn="just"/>
            <a:r>
              <a:rPr lang="en-US" sz="2800" dirty="0" smtClean="0">
                <a:latin typeface="+mj-lt"/>
              </a:rPr>
              <a:t>lesion culture will also show positive results for HSV-1.</a:t>
            </a:r>
            <a:endParaRPr lang="en-US" sz="2800" dirty="0">
              <a:latin typeface="+mj-lt"/>
            </a:endParaRPr>
          </a:p>
        </p:txBody>
      </p:sp>
      <p:sp>
        <p:nvSpPr>
          <p:cNvPr id="4" name="Title 1"/>
          <p:cNvSpPr>
            <a:spLocks noGrp="1"/>
          </p:cNvSpPr>
          <p:nvPr>
            <p:ph type="title"/>
          </p:nvPr>
        </p:nvSpPr>
        <p:spPr>
          <a:xfrm>
            <a:off x="457200" y="457200"/>
            <a:ext cx="8229600" cy="1143000"/>
          </a:xfrm>
        </p:spPr>
        <p:txBody>
          <a:bodyPr>
            <a:normAutofit/>
          </a:bodyPr>
          <a:lstStyle/>
          <a:p>
            <a:pPr>
              <a:buFont typeface="Wingdings" pitchFamily="2" charset="2"/>
              <a:buChar char="Ø"/>
            </a:pPr>
            <a:r>
              <a:rPr lang="en-US" sz="4000" i="1" u="sng" dirty="0" smtClean="0"/>
              <a:t>HERPES SIMPLEX VIRUS INFECTION</a:t>
            </a:r>
            <a:endParaRPr lang="en-US" sz="4000" i="1" u="sng"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458200" cy="4724400"/>
          </a:xfrm>
        </p:spPr>
        <p:txBody>
          <a:bodyPr>
            <a:noAutofit/>
          </a:bodyPr>
          <a:lstStyle/>
          <a:p>
            <a:pPr algn="just">
              <a:buFont typeface="Wingdings" pitchFamily="2" charset="2"/>
              <a:buChar char="q"/>
            </a:pPr>
            <a:r>
              <a:rPr lang="en-US" sz="2400" dirty="0" smtClean="0">
                <a:latin typeface="+mj-lt"/>
              </a:rPr>
              <a:t>TREATMENT:</a:t>
            </a:r>
          </a:p>
          <a:p>
            <a:pPr algn="just"/>
            <a:r>
              <a:rPr lang="en-US" sz="2400" dirty="0" smtClean="0">
                <a:latin typeface="+mj-lt"/>
              </a:rPr>
              <a:t>relief of the acute symptoms so that fluid and nutritional intake can be maintained</a:t>
            </a:r>
          </a:p>
          <a:p>
            <a:pPr algn="just"/>
            <a:r>
              <a:rPr lang="en-US" sz="2400" dirty="0" smtClean="0">
                <a:latin typeface="+mj-lt"/>
              </a:rPr>
              <a:t>The application of a mild topical anesthetic, such as </a:t>
            </a:r>
            <a:r>
              <a:rPr lang="en-US" sz="2400" dirty="0" err="1" smtClean="0">
                <a:latin typeface="+mj-lt"/>
              </a:rPr>
              <a:t>dyclonine</a:t>
            </a:r>
            <a:r>
              <a:rPr lang="en-US" sz="2400" dirty="0" smtClean="0">
                <a:latin typeface="+mj-lt"/>
              </a:rPr>
              <a:t> hydrochloride </a:t>
            </a:r>
            <a:r>
              <a:rPr lang="en-US" sz="2400" i="1" dirty="0" smtClean="0">
                <a:latin typeface="+mj-lt"/>
              </a:rPr>
              <a:t>(0.5%) before mealtime.</a:t>
            </a:r>
          </a:p>
          <a:p>
            <a:pPr algn="just"/>
            <a:r>
              <a:rPr lang="en-US" sz="2400" dirty="0" smtClean="0">
                <a:latin typeface="+mj-lt"/>
              </a:rPr>
              <a:t>an alternative to the anesthetic  is mixture of equal parts of </a:t>
            </a:r>
            <a:r>
              <a:rPr lang="en-US" sz="2400" dirty="0" err="1" smtClean="0">
                <a:latin typeface="+mj-lt"/>
              </a:rPr>
              <a:t>diphenhydramine</a:t>
            </a:r>
            <a:r>
              <a:rPr lang="en-US" sz="2400" dirty="0" smtClean="0">
                <a:latin typeface="+mj-lt"/>
              </a:rPr>
              <a:t>  elixir and </a:t>
            </a:r>
            <a:r>
              <a:rPr lang="en-US" sz="2400" dirty="0" err="1" smtClean="0">
                <a:latin typeface="+mj-lt"/>
              </a:rPr>
              <a:t>Kaopectate</a:t>
            </a:r>
            <a:r>
              <a:rPr lang="en-US" sz="2400" dirty="0" smtClean="0">
                <a:latin typeface="+mj-lt"/>
              </a:rPr>
              <a:t>. The </a:t>
            </a:r>
            <a:r>
              <a:rPr lang="en-US" sz="2400" dirty="0" err="1" smtClean="0">
                <a:latin typeface="+mj-lt"/>
              </a:rPr>
              <a:t>diphenhydramine</a:t>
            </a:r>
            <a:r>
              <a:rPr lang="en-US" sz="2400" dirty="0" smtClean="0">
                <a:latin typeface="+mj-lt"/>
              </a:rPr>
              <a:t> has mild analgesic and </a:t>
            </a:r>
            <a:r>
              <a:rPr lang="en-US" sz="2400" dirty="0" err="1" smtClean="0">
                <a:latin typeface="+mj-lt"/>
              </a:rPr>
              <a:t>antiinflammatory</a:t>
            </a:r>
            <a:r>
              <a:rPr lang="en-US" sz="2400" dirty="0" smtClean="0">
                <a:latin typeface="+mj-lt"/>
              </a:rPr>
              <a:t>  properties, whereas the kaolin-pectin compound coats the lesions. </a:t>
            </a:r>
          </a:p>
        </p:txBody>
      </p:sp>
      <p:sp>
        <p:nvSpPr>
          <p:cNvPr id="4" name="Title 1"/>
          <p:cNvSpPr>
            <a:spLocks noGrp="1"/>
          </p:cNvSpPr>
          <p:nvPr>
            <p:ph type="title"/>
          </p:nvPr>
        </p:nvSpPr>
        <p:spPr>
          <a:xfrm>
            <a:off x="457200" y="76200"/>
            <a:ext cx="8229600" cy="1143000"/>
          </a:xfrm>
        </p:spPr>
        <p:txBody>
          <a:bodyPr>
            <a:normAutofit/>
          </a:bodyPr>
          <a:lstStyle/>
          <a:p>
            <a:pPr>
              <a:buFont typeface="Wingdings" pitchFamily="2" charset="2"/>
              <a:buChar char="Ø"/>
            </a:pPr>
            <a:r>
              <a:rPr lang="en-US" sz="4000" i="1" u="sng" dirty="0" smtClean="0"/>
              <a:t>HERPES SIMPLEX VIRUS INFECTION</a:t>
            </a:r>
            <a:endParaRPr lang="en-US" sz="4000" i="1" u="sng"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Font typeface="Wingdings" pitchFamily="2" charset="2"/>
              <a:buChar char="§"/>
            </a:pPr>
            <a:r>
              <a:rPr lang="en-US" sz="2400" dirty="0" smtClean="0">
                <a:latin typeface="+mj-lt"/>
              </a:rPr>
              <a:t>The antiviral medications currently prescribed are acyclovir, </a:t>
            </a:r>
            <a:r>
              <a:rPr lang="en-US" sz="2400" dirty="0" err="1" smtClean="0">
                <a:latin typeface="+mj-lt"/>
              </a:rPr>
              <a:t>famciclovir</a:t>
            </a:r>
            <a:r>
              <a:rPr lang="en-US" sz="2400" dirty="0" smtClean="0">
                <a:latin typeface="+mj-lt"/>
              </a:rPr>
              <a:t>, and </a:t>
            </a:r>
            <a:r>
              <a:rPr lang="en-US" sz="2400" dirty="0" err="1" smtClean="0">
                <a:latin typeface="+mj-lt"/>
              </a:rPr>
              <a:t>valacyclovir</a:t>
            </a:r>
            <a:r>
              <a:rPr lang="en-US" sz="2400" dirty="0" smtClean="0">
                <a:latin typeface="+mj-lt"/>
              </a:rPr>
              <a:t>.</a:t>
            </a:r>
          </a:p>
          <a:p>
            <a:pPr algn="just">
              <a:buFont typeface="Wingdings" pitchFamily="2" charset="2"/>
              <a:buChar char="§"/>
            </a:pPr>
            <a:r>
              <a:rPr lang="en-US" sz="2400" dirty="0" smtClean="0">
                <a:latin typeface="+mj-lt"/>
              </a:rPr>
              <a:t>Acyclovir  should be administered in 5 daily doses to equal 1000 mg per day for 10 days.</a:t>
            </a:r>
          </a:p>
          <a:p>
            <a:pPr algn="just">
              <a:buFont typeface="Wingdings" pitchFamily="2" charset="2"/>
              <a:buChar char="§"/>
            </a:pPr>
            <a:r>
              <a:rPr lang="en-US" sz="2400" dirty="0" smtClean="0">
                <a:latin typeface="+mj-lt"/>
              </a:rPr>
              <a:t>Bed rest and isolation from other children in the family are also recommended.</a:t>
            </a:r>
            <a:endParaRPr lang="en-US" sz="2400" dirty="0">
              <a:latin typeface="+mj-lt"/>
            </a:endParaRPr>
          </a:p>
        </p:txBody>
      </p:sp>
      <p:sp>
        <p:nvSpPr>
          <p:cNvPr id="4" name="Title 1"/>
          <p:cNvSpPr>
            <a:spLocks noGrp="1"/>
          </p:cNvSpPr>
          <p:nvPr>
            <p:ph type="title"/>
          </p:nvPr>
        </p:nvSpPr>
        <p:spPr>
          <a:xfrm>
            <a:off x="457200" y="76200"/>
            <a:ext cx="8229600" cy="1143000"/>
          </a:xfrm>
        </p:spPr>
        <p:txBody>
          <a:bodyPr>
            <a:normAutofit/>
          </a:bodyPr>
          <a:lstStyle/>
          <a:p>
            <a:pPr>
              <a:buFont typeface="Wingdings" pitchFamily="2" charset="2"/>
              <a:buChar char="Ø"/>
            </a:pPr>
            <a:r>
              <a:rPr lang="en-US" sz="4000" i="1" u="sng" dirty="0" smtClean="0"/>
              <a:t>HERPES SIMPLEX VIRUS INFECTION</a:t>
            </a:r>
            <a:endParaRPr lang="en-US" sz="4000" i="1" u="sng"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8280"/>
            <a:ext cx="8229600" cy="4389120"/>
          </a:xfrm>
        </p:spPr>
        <p:txBody>
          <a:bodyPr>
            <a:noAutofit/>
          </a:bodyPr>
          <a:lstStyle/>
          <a:p>
            <a:pPr algn="just">
              <a:buFont typeface="Wingdings" pitchFamily="2" charset="2"/>
              <a:buChar char="q"/>
            </a:pPr>
            <a:r>
              <a:rPr lang="en-US" sz="2400" dirty="0" smtClean="0">
                <a:latin typeface="+mj-lt"/>
              </a:rPr>
              <a:t>After initial primary attack during early childhood, the herpes simplex virus becomes inactive and resides in sensory nerve ganglia.</a:t>
            </a:r>
          </a:p>
          <a:p>
            <a:pPr algn="just">
              <a:buFont typeface="Wingdings" pitchFamily="2" charset="2"/>
              <a:buChar char="q"/>
            </a:pPr>
            <a:r>
              <a:rPr lang="en-US" sz="2400" dirty="0" smtClean="0">
                <a:latin typeface="+mj-lt"/>
              </a:rPr>
              <a:t>The virus will often reappear later as the familiar cold sore or fever blister, usually on outside of the lips . It is commonly referred to as </a:t>
            </a:r>
            <a:r>
              <a:rPr lang="en-US" sz="2400" i="1" dirty="0" smtClean="0">
                <a:latin typeface="+mj-lt"/>
              </a:rPr>
              <a:t>recurrent herpes </a:t>
            </a:r>
            <a:r>
              <a:rPr lang="en-US" sz="2400" i="1" dirty="0" err="1" smtClean="0">
                <a:latin typeface="+mj-lt"/>
              </a:rPr>
              <a:t>labialis</a:t>
            </a:r>
            <a:r>
              <a:rPr lang="en-US" sz="2400" i="1" dirty="0" smtClean="0">
                <a:latin typeface="+mj-lt"/>
              </a:rPr>
              <a:t> (RHL).</a:t>
            </a:r>
          </a:p>
          <a:p>
            <a:pPr algn="just">
              <a:buFont typeface="Wingdings" pitchFamily="2" charset="2"/>
              <a:buChar char="q"/>
            </a:pPr>
            <a:r>
              <a:rPr lang="en-US" sz="2400" dirty="0" smtClean="0">
                <a:latin typeface="+mj-lt"/>
              </a:rPr>
              <a:t>The recurrence of the disease has been related to:</a:t>
            </a:r>
          </a:p>
          <a:p>
            <a:pPr algn="just">
              <a:buFont typeface="Wingdings" pitchFamily="2" charset="2"/>
              <a:buChar char="§"/>
            </a:pPr>
            <a:r>
              <a:rPr lang="en-US" sz="2400" dirty="0" smtClean="0">
                <a:latin typeface="+mj-lt"/>
              </a:rPr>
              <a:t>conditions of emotional stress and lowered tissue resistance</a:t>
            </a:r>
          </a:p>
          <a:p>
            <a:pPr algn="just">
              <a:buFont typeface="Wingdings" pitchFamily="2" charset="2"/>
              <a:buChar char="§"/>
            </a:pPr>
            <a:r>
              <a:rPr lang="en-US" sz="2400" dirty="0" smtClean="0">
                <a:latin typeface="+mj-lt"/>
              </a:rPr>
              <a:t>Excessive exposure to sunlight</a:t>
            </a:r>
          </a:p>
        </p:txBody>
      </p:sp>
      <p:sp>
        <p:nvSpPr>
          <p:cNvPr id="4" name="Title 1"/>
          <p:cNvSpPr txBox="1">
            <a:spLocks/>
          </p:cNvSpPr>
          <p:nvPr/>
        </p:nvSpPr>
        <p:spPr>
          <a:xfrm>
            <a:off x="457200" y="1524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en-US" sz="4000" b="0" i="1" u="sng" strike="noStrike" kern="1200" cap="none" spc="0" normalizeH="0" baseline="0" noProof="0" dirty="0" smtClean="0">
                <a:ln>
                  <a:noFill/>
                </a:ln>
                <a:solidFill>
                  <a:schemeClr val="tx2"/>
                </a:solidFill>
                <a:effectLst/>
                <a:uLnTx/>
                <a:uFillTx/>
                <a:latin typeface="+mj-lt"/>
                <a:ea typeface="+mj-ea"/>
                <a:cs typeface="+mj-cs"/>
              </a:rPr>
              <a:t>HERPES SIMPLEX VIRUS INFECTION</a:t>
            </a:r>
            <a:endParaRPr kumimoji="0" lang="en-US" sz="4000" b="0" i="1" u="sng"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Font typeface="Wingdings" pitchFamily="2" charset="2"/>
              <a:buChar char="q"/>
            </a:pPr>
            <a:r>
              <a:rPr lang="en-US" sz="2400" dirty="0" smtClean="0">
                <a:latin typeface="+mj-lt"/>
              </a:rPr>
              <a:t>The most effective treatment for these recurrences is the use of the specific systemic antiviral medications. The daily dosages are the same as those for the primary infection, but the course of treatment is usually 5 days.</a:t>
            </a:r>
          </a:p>
          <a:p>
            <a:pPr algn="just">
              <a:buFont typeface="Wingdings" pitchFamily="2" charset="2"/>
              <a:buChar char="q"/>
            </a:pPr>
            <a:r>
              <a:rPr lang="en-US" sz="2400" dirty="0" smtClean="0">
                <a:latin typeface="+mj-lt"/>
              </a:rPr>
              <a:t>topical antiviral agent, </a:t>
            </a:r>
            <a:r>
              <a:rPr lang="en-US" sz="2400" dirty="0" err="1" smtClean="0">
                <a:latin typeface="+mj-lt"/>
              </a:rPr>
              <a:t>penciclovir</a:t>
            </a:r>
            <a:r>
              <a:rPr lang="en-US" sz="2400" dirty="0" smtClean="0">
                <a:latin typeface="+mj-lt"/>
              </a:rPr>
              <a:t> cream may be applied to </a:t>
            </a:r>
            <a:r>
              <a:rPr lang="en-US" sz="2400" dirty="0" err="1" smtClean="0">
                <a:latin typeface="+mj-lt"/>
              </a:rPr>
              <a:t>perioral</a:t>
            </a:r>
            <a:r>
              <a:rPr lang="en-US" sz="2400" dirty="0" smtClean="0">
                <a:latin typeface="+mj-lt"/>
              </a:rPr>
              <a:t> lesions(approved for use in children 12 years of age and older)</a:t>
            </a:r>
            <a:endParaRPr lang="en-US" sz="2400" dirty="0">
              <a:latin typeface="+mj-lt"/>
            </a:endParaRPr>
          </a:p>
        </p:txBody>
      </p:sp>
      <p:sp>
        <p:nvSpPr>
          <p:cNvPr id="4" name="Title 1"/>
          <p:cNvSpPr txBox="1">
            <a:spLocks noGrp="1"/>
          </p:cNvSpPr>
          <p:nvPr>
            <p:ph type="title"/>
          </p:nvPr>
        </p:nvSpPr>
        <p:spPr>
          <a:xfrm>
            <a:off x="457200" y="4572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en-US" sz="4000" b="0" i="1" u="sng" strike="noStrike" kern="1200" cap="none" spc="0" normalizeH="0" baseline="0" noProof="0" dirty="0" smtClean="0">
                <a:ln>
                  <a:noFill/>
                </a:ln>
                <a:solidFill>
                  <a:schemeClr val="tx2"/>
                </a:solidFill>
                <a:effectLst/>
                <a:uLnTx/>
                <a:uFillTx/>
                <a:latin typeface="+mj-lt"/>
                <a:ea typeface="+mj-ea"/>
                <a:cs typeface="+mj-cs"/>
              </a:rPr>
              <a:t>HERPES SIMPLEX VIRUS INFECTION</a:t>
            </a:r>
            <a:endParaRPr kumimoji="0" lang="en-US" sz="4000" b="0" i="1" u="sng"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6880"/>
            <a:ext cx="8229600" cy="4389120"/>
          </a:xfrm>
        </p:spPr>
        <p:txBody>
          <a:bodyPr>
            <a:normAutofit fontScale="92500"/>
          </a:bodyPr>
          <a:lstStyle/>
          <a:p>
            <a:pPr algn="just">
              <a:buFont typeface="Wingdings" pitchFamily="2" charset="2"/>
              <a:buChar char="q"/>
            </a:pPr>
            <a:r>
              <a:rPr lang="en-US" dirty="0" smtClean="0">
                <a:latin typeface="+mj-lt"/>
              </a:rPr>
              <a:t>Other remedies for herpes simplex infection also include the amino acid lysine. The oral therapy is based on lysine's antagonistic effect on another amino acid, </a:t>
            </a:r>
            <a:r>
              <a:rPr lang="en-US" dirty="0" err="1" smtClean="0">
                <a:latin typeface="+mj-lt"/>
              </a:rPr>
              <a:t>arginine</a:t>
            </a:r>
            <a:r>
              <a:rPr lang="en-US" dirty="0" smtClean="0">
                <a:latin typeface="+mj-lt"/>
              </a:rPr>
              <a:t>. L-Lysine </a:t>
            </a:r>
            <a:r>
              <a:rPr lang="en-US" dirty="0" err="1" smtClean="0">
                <a:latin typeface="+mj-lt"/>
              </a:rPr>
              <a:t>monohydrochloride</a:t>
            </a:r>
            <a:r>
              <a:rPr lang="en-US" dirty="0" smtClean="0">
                <a:latin typeface="+mj-lt"/>
              </a:rPr>
              <a:t> is available commercially in capsule form or tablet.</a:t>
            </a:r>
          </a:p>
          <a:p>
            <a:pPr algn="just">
              <a:buFont typeface="Wingdings" pitchFamily="2" charset="2"/>
              <a:buChar char="q"/>
            </a:pPr>
            <a:r>
              <a:rPr lang="en-US" dirty="0" smtClean="0">
                <a:latin typeface="+mj-lt"/>
              </a:rPr>
              <a:t>L-Lysine </a:t>
            </a:r>
            <a:r>
              <a:rPr lang="en-US" dirty="0" err="1" smtClean="0">
                <a:latin typeface="+mj-lt"/>
              </a:rPr>
              <a:t>monohydrochloride</a:t>
            </a:r>
            <a:r>
              <a:rPr lang="en-US" dirty="0" smtClean="0">
                <a:latin typeface="+mj-lt"/>
              </a:rPr>
              <a:t> is available commercially in capsule form or tablets  containing 100 or 300 mg of L-Lysine</a:t>
            </a:r>
          </a:p>
          <a:p>
            <a:pPr algn="just">
              <a:buFont typeface="Wingdings" pitchFamily="2" charset="2"/>
              <a:buChar char="q"/>
            </a:pPr>
            <a:r>
              <a:rPr lang="en-US" dirty="0" smtClean="0">
                <a:latin typeface="+mj-lt"/>
              </a:rPr>
              <a:t>Ingestion of cereals, seeds, nuts, and chocolate should be avoided. </a:t>
            </a:r>
          </a:p>
          <a:p>
            <a:pPr algn="just">
              <a:buFont typeface="Wingdings" pitchFamily="2" charset="2"/>
              <a:buChar char="q"/>
            </a:pPr>
            <a:r>
              <a:rPr lang="en-US" dirty="0" smtClean="0">
                <a:latin typeface="+mj-lt"/>
              </a:rPr>
              <a:t>Foods with adequate lysine, such as dairy products and yeast to be encouraged.</a:t>
            </a:r>
          </a:p>
        </p:txBody>
      </p:sp>
      <p:sp>
        <p:nvSpPr>
          <p:cNvPr id="5" name="Title 1"/>
          <p:cNvSpPr txBox="1">
            <a:spLocks/>
          </p:cNvSpPr>
          <p:nvPr/>
        </p:nvSpPr>
        <p:spPr>
          <a:xfrm>
            <a:off x="457200" y="1524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en-US" sz="4000" b="0" i="1" u="sng" strike="noStrike" kern="1200" cap="none" spc="0" normalizeH="0" baseline="0" noProof="0" dirty="0" smtClean="0">
                <a:ln>
                  <a:noFill/>
                </a:ln>
                <a:solidFill>
                  <a:schemeClr val="tx2"/>
                </a:solidFill>
                <a:effectLst/>
                <a:uLnTx/>
                <a:uFillTx/>
                <a:latin typeface="+mj-lt"/>
                <a:ea typeface="+mj-ea"/>
                <a:cs typeface="+mj-cs"/>
              </a:rPr>
              <a:t>HERPES SIMPLEX VIRUS INFECTION</a:t>
            </a:r>
            <a:endParaRPr kumimoji="0" lang="en-US" sz="4000" b="0" i="1" u="sng"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buFont typeface="Wingdings" pitchFamily="2" charset="2"/>
              <a:buChar char="Ø"/>
            </a:pPr>
            <a:r>
              <a:rPr lang="en-US" sz="4000" i="1" u="sng" dirty="0" smtClean="0"/>
              <a:t>RECURRENT APHTHOUS ULCER/STOMATITIS (CANKER SORE)</a:t>
            </a:r>
            <a:endParaRPr lang="en-US" sz="4000" i="1" u="sng" dirty="0"/>
          </a:p>
        </p:txBody>
      </p:sp>
      <p:sp>
        <p:nvSpPr>
          <p:cNvPr id="3" name="Content Placeholder 2"/>
          <p:cNvSpPr>
            <a:spLocks noGrp="1"/>
          </p:cNvSpPr>
          <p:nvPr>
            <p:ph idx="1"/>
          </p:nvPr>
        </p:nvSpPr>
        <p:spPr/>
        <p:txBody>
          <a:bodyPr>
            <a:normAutofit/>
          </a:bodyPr>
          <a:lstStyle/>
          <a:p>
            <a:pPr algn="just">
              <a:buFont typeface="Wingdings" pitchFamily="2" charset="2"/>
              <a:buChar char="q"/>
            </a:pPr>
            <a:r>
              <a:rPr lang="en-US" sz="2400" dirty="0" smtClean="0">
                <a:latin typeface="+mj-lt"/>
              </a:rPr>
              <a:t>Occurs in school-aged children.</a:t>
            </a:r>
          </a:p>
          <a:p>
            <a:pPr algn="just">
              <a:buFont typeface="Wingdings" pitchFamily="2" charset="2"/>
              <a:buChar char="q"/>
            </a:pPr>
            <a:r>
              <a:rPr lang="en-US" sz="2400" dirty="0" smtClean="0">
                <a:latin typeface="+mj-lt"/>
              </a:rPr>
              <a:t>Painful ulceration on the unattached mucous membrane.</a:t>
            </a:r>
          </a:p>
          <a:p>
            <a:pPr algn="just">
              <a:buFont typeface="Wingdings" pitchFamily="2" charset="2"/>
              <a:buChar char="q"/>
            </a:pPr>
            <a:r>
              <a:rPr lang="en-US" sz="2400" dirty="0" smtClean="0">
                <a:latin typeface="+mj-lt"/>
              </a:rPr>
              <a:t>Lesions persist for </a:t>
            </a:r>
            <a:r>
              <a:rPr lang="en-US" sz="2400" dirty="0" smtClean="0">
                <a:solidFill>
                  <a:srgbClr val="FF0000"/>
                </a:solidFill>
                <a:latin typeface="+mj-lt"/>
              </a:rPr>
              <a:t>4 to 12 days </a:t>
            </a:r>
            <a:r>
              <a:rPr lang="en-US" sz="2400" dirty="0" smtClean="0">
                <a:latin typeface="+mj-lt"/>
              </a:rPr>
              <a:t>and heal uneventfully, leaving scars only rarely.</a:t>
            </a:r>
          </a:p>
          <a:p>
            <a:pPr algn="just">
              <a:buFont typeface="Wingdings" pitchFamily="2" charset="2"/>
              <a:buChar char="q"/>
            </a:pPr>
            <a:r>
              <a:rPr lang="en-US" sz="2400" dirty="0" smtClean="0">
                <a:latin typeface="+mj-lt"/>
              </a:rPr>
              <a:t>May appear as attacks of minor or single, major or multiple ulcers. </a:t>
            </a:r>
          </a:p>
          <a:p>
            <a:pPr algn="just">
              <a:buFont typeface="Wingdings" pitchFamily="2" charset="2"/>
              <a:buChar char="q"/>
            </a:pPr>
            <a:r>
              <a:rPr lang="en-US" sz="2400" dirty="0" smtClean="0">
                <a:latin typeface="+mj-lt"/>
              </a:rPr>
              <a:t>The major form (RAS) is less common and has been referred to as </a:t>
            </a:r>
            <a:r>
              <a:rPr lang="en-US" sz="2400" dirty="0" err="1" smtClean="0">
                <a:solidFill>
                  <a:srgbClr val="FF0000"/>
                </a:solidFill>
                <a:latin typeface="+mj-lt"/>
              </a:rPr>
              <a:t>periadenitis</a:t>
            </a:r>
            <a:r>
              <a:rPr lang="en-US" sz="2400" dirty="0" smtClean="0">
                <a:solidFill>
                  <a:srgbClr val="FF0000"/>
                </a:solidFill>
                <a:latin typeface="+mj-lt"/>
              </a:rPr>
              <a:t> mucosa </a:t>
            </a:r>
            <a:r>
              <a:rPr lang="en-US" sz="2400" dirty="0" err="1" smtClean="0">
                <a:solidFill>
                  <a:srgbClr val="FF0000"/>
                </a:solidFill>
                <a:latin typeface="+mj-lt"/>
              </a:rPr>
              <a:t>necrotica</a:t>
            </a:r>
            <a:r>
              <a:rPr lang="en-US" sz="2400" dirty="0" smtClean="0">
                <a:solidFill>
                  <a:srgbClr val="FF0000"/>
                </a:solidFill>
                <a:latin typeface="+mj-lt"/>
              </a:rPr>
              <a:t> </a:t>
            </a:r>
            <a:r>
              <a:rPr lang="en-US" sz="2400" dirty="0" err="1" smtClean="0">
                <a:solidFill>
                  <a:srgbClr val="FF0000"/>
                </a:solidFill>
                <a:latin typeface="+mj-lt"/>
              </a:rPr>
              <a:t>recurrens</a:t>
            </a:r>
            <a:r>
              <a:rPr lang="en-US" sz="2400" dirty="0" smtClean="0">
                <a:solidFill>
                  <a:srgbClr val="FF0000"/>
                </a:solidFill>
                <a:latin typeface="+mj-lt"/>
              </a:rPr>
              <a:t> </a:t>
            </a:r>
            <a:r>
              <a:rPr lang="en-US" sz="2400" dirty="0" smtClean="0">
                <a:latin typeface="+mj-lt"/>
              </a:rPr>
              <a:t>and </a:t>
            </a:r>
            <a:r>
              <a:rPr lang="en-US" sz="2400" dirty="0" smtClean="0">
                <a:solidFill>
                  <a:srgbClr val="FF0000"/>
                </a:solidFill>
                <a:latin typeface="+mj-lt"/>
              </a:rPr>
              <a:t>Sutton disease.</a:t>
            </a:r>
            <a:endParaRPr lang="en-US" sz="2400" dirty="0">
              <a:solidFill>
                <a:srgbClr val="FF0000"/>
              </a:solidFill>
              <a:latin typeface="+mj-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itchFamily="2" charset="2"/>
              <a:buChar char="q"/>
            </a:pPr>
            <a:r>
              <a:rPr lang="en-US" sz="2400" dirty="0" smtClean="0">
                <a:latin typeface="+mj-lt"/>
              </a:rPr>
              <a:t>RAS has been associated with other systemic diseases: </a:t>
            </a:r>
          </a:p>
          <a:p>
            <a:r>
              <a:rPr lang="en-US" sz="2400" dirty="0" err="1" smtClean="0">
                <a:latin typeface="+mj-lt"/>
              </a:rPr>
              <a:t>Pharyngitis</a:t>
            </a:r>
            <a:r>
              <a:rPr lang="en-US" sz="2400" dirty="0" smtClean="0">
                <a:latin typeface="+mj-lt"/>
              </a:rPr>
              <a:t>, </a:t>
            </a:r>
          </a:p>
          <a:p>
            <a:r>
              <a:rPr lang="en-US" sz="2400" dirty="0" err="1" smtClean="0">
                <a:latin typeface="+mj-lt"/>
              </a:rPr>
              <a:t>Behcet</a:t>
            </a:r>
            <a:r>
              <a:rPr lang="en-US" sz="2400" dirty="0" smtClean="0">
                <a:latin typeface="+mj-lt"/>
              </a:rPr>
              <a:t> disease, </a:t>
            </a:r>
          </a:p>
          <a:p>
            <a:r>
              <a:rPr lang="en-US" sz="2400" dirty="0" err="1" smtClean="0">
                <a:latin typeface="+mj-lt"/>
              </a:rPr>
              <a:t>Crohn</a:t>
            </a:r>
            <a:r>
              <a:rPr lang="en-US" sz="2400" dirty="0" smtClean="0">
                <a:latin typeface="+mj-lt"/>
              </a:rPr>
              <a:t> disease,</a:t>
            </a:r>
          </a:p>
          <a:p>
            <a:r>
              <a:rPr lang="en-US" sz="2400" dirty="0" smtClean="0">
                <a:latin typeface="+mj-lt"/>
              </a:rPr>
              <a:t> Ulcerative colitis,</a:t>
            </a:r>
          </a:p>
          <a:p>
            <a:r>
              <a:rPr lang="en-US" sz="2400" dirty="0" smtClean="0">
                <a:latin typeface="+mj-lt"/>
              </a:rPr>
              <a:t> </a:t>
            </a:r>
            <a:r>
              <a:rPr lang="en-US" sz="2400" dirty="0" err="1" smtClean="0">
                <a:latin typeface="+mj-lt"/>
              </a:rPr>
              <a:t>Neutropenia</a:t>
            </a:r>
            <a:r>
              <a:rPr lang="en-US" sz="2400" dirty="0" smtClean="0">
                <a:latin typeface="+mj-lt"/>
              </a:rPr>
              <a:t>, </a:t>
            </a:r>
          </a:p>
          <a:p>
            <a:r>
              <a:rPr lang="en-US" sz="2400" dirty="0" smtClean="0">
                <a:latin typeface="+mj-lt"/>
              </a:rPr>
              <a:t>Immunodeficiency syndromes,</a:t>
            </a:r>
          </a:p>
          <a:p>
            <a:r>
              <a:rPr lang="en-US" sz="2400" dirty="0" smtClean="0">
                <a:latin typeface="+mj-lt"/>
              </a:rPr>
              <a:t>Systemic lupus </a:t>
            </a:r>
            <a:r>
              <a:rPr lang="en-US" sz="2400" dirty="0" err="1" smtClean="0">
                <a:latin typeface="+mj-lt"/>
              </a:rPr>
              <a:t>erythematosus</a:t>
            </a:r>
            <a:endParaRPr lang="en-US" sz="2400" dirty="0">
              <a:latin typeface="+mj-lt"/>
            </a:endParaRPr>
          </a:p>
        </p:txBody>
      </p:sp>
      <p:sp>
        <p:nvSpPr>
          <p:cNvPr id="4" name="Title 1"/>
          <p:cNvSpPr>
            <a:spLocks noGrp="1"/>
          </p:cNvSpPr>
          <p:nvPr>
            <p:ph type="title"/>
          </p:nvPr>
        </p:nvSpPr>
        <p:spPr>
          <a:xfrm>
            <a:off x="457200" y="704088"/>
            <a:ext cx="8229600" cy="1143000"/>
          </a:xfrm>
        </p:spPr>
        <p:txBody>
          <a:bodyPr>
            <a:noAutofit/>
          </a:bodyPr>
          <a:lstStyle/>
          <a:p>
            <a:pPr algn="ctr">
              <a:buFont typeface="Wingdings" pitchFamily="2" charset="2"/>
              <a:buChar char="Ø"/>
            </a:pPr>
            <a:r>
              <a:rPr lang="en-US" sz="4000" i="1" u="sng" dirty="0" smtClean="0"/>
              <a:t>RECURRENT APHTHOUS ULCER/STOMATITIS (CANKER SORE)</a:t>
            </a:r>
            <a:endParaRPr lang="en-US" sz="4000" i="1" u="sng"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35480"/>
            <a:ext cx="8458200" cy="4389120"/>
          </a:xfrm>
        </p:spPr>
        <p:txBody>
          <a:bodyPr>
            <a:normAutofit fontScale="92500" lnSpcReduction="10000"/>
          </a:bodyPr>
          <a:lstStyle/>
          <a:p>
            <a:pPr>
              <a:buFont typeface="Wingdings" pitchFamily="2" charset="2"/>
              <a:buChar char="q"/>
            </a:pPr>
            <a:r>
              <a:rPr lang="en-US" dirty="0" smtClean="0">
                <a:latin typeface="+mj-lt"/>
              </a:rPr>
              <a:t>Cause of RAU is unknown.</a:t>
            </a:r>
          </a:p>
          <a:p>
            <a:pPr>
              <a:buFont typeface="Wingdings" pitchFamily="2" charset="2"/>
              <a:buChar char="q"/>
            </a:pPr>
            <a:r>
              <a:rPr lang="en-US" dirty="0" smtClean="0">
                <a:latin typeface="+mj-lt"/>
              </a:rPr>
              <a:t>Suggested etiology is:</a:t>
            </a:r>
          </a:p>
          <a:p>
            <a:pPr>
              <a:buFont typeface="Wingdings" pitchFamily="2" charset="2"/>
              <a:buChar char="§"/>
            </a:pPr>
            <a:r>
              <a:rPr lang="en-US" dirty="0" smtClean="0">
                <a:latin typeface="+mj-lt"/>
              </a:rPr>
              <a:t>1. Local factors like-</a:t>
            </a:r>
          </a:p>
          <a:p>
            <a:pPr lvl="3" algn="just">
              <a:buFont typeface="Wingdings" pitchFamily="2" charset="2"/>
              <a:buChar char="v"/>
            </a:pPr>
            <a:r>
              <a:rPr lang="en-US" dirty="0" smtClean="0">
                <a:latin typeface="+mj-lt"/>
              </a:rPr>
              <a:t> </a:t>
            </a:r>
            <a:r>
              <a:rPr lang="en-US" sz="2600" dirty="0" smtClean="0">
                <a:latin typeface="+mj-lt"/>
              </a:rPr>
              <a:t>Trauma,</a:t>
            </a:r>
          </a:p>
          <a:p>
            <a:pPr lvl="3" algn="just">
              <a:buFont typeface="Wingdings" pitchFamily="2" charset="2"/>
              <a:buChar char="v"/>
            </a:pPr>
            <a:r>
              <a:rPr lang="en-US" sz="2600" dirty="0" smtClean="0">
                <a:latin typeface="+mj-lt"/>
              </a:rPr>
              <a:t> Allergy to toothpaste constituents (sodium </a:t>
            </a:r>
            <a:r>
              <a:rPr lang="en-US" sz="2600" dirty="0" err="1" smtClean="0">
                <a:latin typeface="+mj-lt"/>
              </a:rPr>
              <a:t>lauryl</a:t>
            </a:r>
            <a:r>
              <a:rPr lang="en-US" sz="2600" dirty="0" smtClean="0">
                <a:latin typeface="+mj-lt"/>
              </a:rPr>
              <a:t> sulfate), </a:t>
            </a:r>
          </a:p>
          <a:p>
            <a:pPr lvl="3" algn="just">
              <a:buFont typeface="Wingdings" pitchFamily="2" charset="2"/>
              <a:buChar char="v"/>
            </a:pPr>
            <a:r>
              <a:rPr lang="en-US" sz="2600" dirty="0" smtClean="0">
                <a:latin typeface="+mj-lt"/>
              </a:rPr>
              <a:t>and Salivary gland dysfunction.</a:t>
            </a:r>
          </a:p>
          <a:p>
            <a:pPr>
              <a:buFont typeface="Wingdings" pitchFamily="2" charset="2"/>
              <a:buChar char="§"/>
            </a:pPr>
            <a:r>
              <a:rPr lang="en-US" dirty="0" smtClean="0">
                <a:latin typeface="+mj-lt"/>
              </a:rPr>
              <a:t>2. Deficiencies of iron, vitamin B12, and folic acid</a:t>
            </a:r>
          </a:p>
          <a:p>
            <a:pPr>
              <a:buFont typeface="Wingdings" pitchFamily="2" charset="2"/>
              <a:buChar char="§"/>
            </a:pPr>
            <a:r>
              <a:rPr lang="en-US" dirty="0" smtClean="0">
                <a:latin typeface="+mj-lt"/>
              </a:rPr>
              <a:t>3. It is also possible that the lesions are caused by an  </a:t>
            </a:r>
          </a:p>
          <a:p>
            <a:pPr>
              <a:buNone/>
            </a:pPr>
            <a:r>
              <a:rPr lang="en-US" dirty="0" smtClean="0">
                <a:latin typeface="+mj-lt"/>
              </a:rPr>
              <a:t>        autoimmune reaction of the oral epithelium</a:t>
            </a:r>
          </a:p>
          <a:p>
            <a:pPr>
              <a:buFont typeface="Wingdings" pitchFamily="2" charset="2"/>
              <a:buChar char="§"/>
            </a:pPr>
            <a:r>
              <a:rPr lang="en-US" dirty="0" smtClean="0">
                <a:latin typeface="+mj-lt"/>
              </a:rPr>
              <a:t>4. Infectious microbial factors</a:t>
            </a:r>
            <a:endParaRPr lang="en-US" dirty="0">
              <a:latin typeface="+mj-lt"/>
            </a:endParaRPr>
          </a:p>
        </p:txBody>
      </p:sp>
      <p:sp>
        <p:nvSpPr>
          <p:cNvPr id="4" name="Title 1"/>
          <p:cNvSpPr txBox="1">
            <a:spLocks/>
          </p:cNvSpPr>
          <p:nvPr/>
        </p:nvSpPr>
        <p:spPr>
          <a:xfrm>
            <a:off x="457200" y="381000"/>
            <a:ext cx="8229600" cy="1143000"/>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en-US" sz="4000" b="0" i="1" u="sng" strike="noStrike" kern="1200" cap="none" spc="0" normalizeH="0" baseline="0" noProof="0" smtClean="0">
                <a:ln>
                  <a:noFill/>
                </a:ln>
                <a:solidFill>
                  <a:schemeClr val="tx2"/>
                </a:solidFill>
                <a:effectLst/>
                <a:uLnTx/>
                <a:uFillTx/>
                <a:latin typeface="+mj-lt"/>
                <a:ea typeface="+mj-ea"/>
                <a:cs typeface="+mj-cs"/>
              </a:rPr>
              <a:t>RECURRENT APHTHOUS ULCER/STOMATITIS (CANKER SORE)</a:t>
            </a:r>
            <a:endParaRPr kumimoji="0" lang="en-US" sz="4000" b="0" i="1" u="sng"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486400"/>
          </a:xfrm>
        </p:spPr>
        <p:txBody>
          <a:bodyPr>
            <a:noAutofit/>
          </a:bodyPr>
          <a:lstStyle/>
          <a:p>
            <a:pPr algn="just">
              <a:buFont typeface="Wingdings" pitchFamily="2" charset="2"/>
              <a:buChar char="q"/>
            </a:pPr>
            <a:r>
              <a:rPr lang="en-US" sz="2400" u="sng" dirty="0" smtClean="0">
                <a:latin typeface="+mj-lt"/>
              </a:rPr>
              <a:t>TREATMENT:</a:t>
            </a:r>
            <a:r>
              <a:rPr lang="en-US" sz="2400" dirty="0" smtClean="0">
                <a:latin typeface="+mj-lt"/>
              </a:rPr>
              <a:t> variety of treatments have been recommended for RAU/RAS, but a completely successful therapy has not been found.</a:t>
            </a:r>
          </a:p>
          <a:p>
            <a:pPr algn="just">
              <a:buFont typeface="Wingdings" pitchFamily="2" charset="2"/>
              <a:buChar char="§"/>
            </a:pPr>
            <a:r>
              <a:rPr lang="en-US" sz="2400" dirty="0" smtClean="0">
                <a:latin typeface="+mj-lt"/>
              </a:rPr>
              <a:t>Topical anti inflammatory and analgesics</a:t>
            </a:r>
          </a:p>
          <a:p>
            <a:pPr algn="just">
              <a:buFont typeface="Wingdings" pitchFamily="2" charset="2"/>
              <a:buChar char="§"/>
            </a:pPr>
            <a:r>
              <a:rPr lang="en-US" sz="2400" dirty="0" err="1" smtClean="0">
                <a:latin typeface="+mj-lt"/>
              </a:rPr>
              <a:t>Immunosuppression</a:t>
            </a:r>
            <a:r>
              <a:rPr lang="en-US" sz="2400" dirty="0" smtClean="0">
                <a:latin typeface="+mj-lt"/>
              </a:rPr>
              <a:t> agents like </a:t>
            </a:r>
            <a:r>
              <a:rPr lang="en-US" sz="2400" dirty="0" err="1" smtClean="0">
                <a:latin typeface="+mj-lt"/>
              </a:rPr>
              <a:t>triamcinolone</a:t>
            </a:r>
            <a:r>
              <a:rPr lang="en-US" sz="2400" dirty="0" smtClean="0">
                <a:latin typeface="+mj-lt"/>
              </a:rPr>
              <a:t> </a:t>
            </a:r>
            <a:r>
              <a:rPr lang="en-US" sz="2400" dirty="0" err="1" smtClean="0">
                <a:latin typeface="+mj-lt"/>
              </a:rPr>
              <a:t>acetonide</a:t>
            </a:r>
            <a:r>
              <a:rPr lang="en-US" sz="2400" dirty="0" smtClean="0">
                <a:latin typeface="+mj-lt"/>
              </a:rPr>
              <a:t>, </a:t>
            </a:r>
            <a:r>
              <a:rPr lang="en-US" sz="2400" dirty="0" err="1" smtClean="0">
                <a:latin typeface="+mj-lt"/>
              </a:rPr>
              <a:t>amlexanox</a:t>
            </a:r>
            <a:r>
              <a:rPr lang="en-US" sz="2400" dirty="0" smtClean="0">
                <a:latin typeface="+mj-lt"/>
              </a:rPr>
              <a:t> ( an anti allergic </a:t>
            </a:r>
            <a:r>
              <a:rPr lang="en-US" sz="2400" dirty="0" err="1" smtClean="0">
                <a:latin typeface="+mj-lt"/>
              </a:rPr>
              <a:t>immunomodulator</a:t>
            </a:r>
            <a:r>
              <a:rPr lang="en-US" sz="2400" dirty="0" smtClean="0">
                <a:latin typeface="+mj-lt"/>
              </a:rPr>
              <a:t>)</a:t>
            </a:r>
          </a:p>
          <a:p>
            <a:pPr algn="just">
              <a:buFont typeface="Wingdings" pitchFamily="2" charset="2"/>
              <a:buChar char="§"/>
            </a:pPr>
            <a:r>
              <a:rPr lang="en-US" sz="2400" dirty="0" smtClean="0">
                <a:latin typeface="+mj-lt"/>
              </a:rPr>
              <a:t>Aloe </a:t>
            </a:r>
            <a:r>
              <a:rPr lang="en-US" sz="2400" dirty="0" err="1" smtClean="0">
                <a:latin typeface="+mj-lt"/>
              </a:rPr>
              <a:t>vera</a:t>
            </a:r>
            <a:r>
              <a:rPr lang="en-US" sz="2400" dirty="0" smtClean="0">
                <a:latin typeface="+mj-lt"/>
              </a:rPr>
              <a:t> freeze-dried gel extract adheres and forms an occlusive protective patch.</a:t>
            </a:r>
          </a:p>
          <a:p>
            <a:pPr algn="just">
              <a:buFont typeface="Wingdings" pitchFamily="2" charset="2"/>
              <a:buChar char="§"/>
            </a:pPr>
            <a:r>
              <a:rPr lang="en-US" sz="2400" dirty="0" smtClean="0">
                <a:latin typeface="+mj-lt"/>
              </a:rPr>
              <a:t> The topical application of </a:t>
            </a:r>
            <a:r>
              <a:rPr lang="en-US" sz="2400" dirty="0" err="1" smtClean="0">
                <a:latin typeface="+mj-lt"/>
              </a:rPr>
              <a:t>tetracyclines</a:t>
            </a:r>
            <a:r>
              <a:rPr lang="en-US" sz="2400" dirty="0" smtClean="0">
                <a:latin typeface="+mj-lt"/>
              </a:rPr>
              <a:t> to the ulcers is often helpful in reducing the pain and in shortening the course of the disease.</a:t>
            </a:r>
          </a:p>
          <a:p>
            <a:pPr algn="just">
              <a:buFont typeface="Wingdings" pitchFamily="2" charset="2"/>
              <a:buChar char="§"/>
            </a:pPr>
            <a:r>
              <a:rPr lang="en-US" sz="2400" dirty="0" smtClean="0">
                <a:latin typeface="+mj-lt"/>
              </a:rPr>
              <a:t>Topical rinses have also been helpful- </a:t>
            </a:r>
            <a:r>
              <a:rPr lang="en-US" sz="2400" dirty="0" err="1" smtClean="0">
                <a:latin typeface="+mj-lt"/>
              </a:rPr>
              <a:t>dexamethasone</a:t>
            </a:r>
            <a:r>
              <a:rPr lang="en-US" sz="2400" dirty="0" smtClean="0">
                <a:latin typeface="+mj-lt"/>
              </a:rPr>
              <a:t> elixir, </a:t>
            </a:r>
            <a:r>
              <a:rPr lang="en-US" sz="2400" dirty="0" err="1" smtClean="0">
                <a:latin typeface="+mj-lt"/>
              </a:rPr>
              <a:t>Chlorhexidine</a:t>
            </a:r>
            <a:r>
              <a:rPr lang="en-US" sz="2400" dirty="0" smtClean="0">
                <a:latin typeface="+mj-lt"/>
              </a:rPr>
              <a:t> mouthwash.</a:t>
            </a:r>
          </a:p>
          <a:p>
            <a:pPr algn="just">
              <a:buFont typeface="Wingdings" pitchFamily="2" charset="2"/>
              <a:buChar char="§"/>
            </a:pPr>
            <a:r>
              <a:rPr lang="en-US" sz="2400" dirty="0" smtClean="0">
                <a:latin typeface="+mj-lt"/>
              </a:rPr>
              <a:t>Treatment with acyclovir  may respond favorably</a:t>
            </a:r>
            <a:endParaRPr lang="en-US" sz="2400" dirty="0">
              <a:latin typeface="+mj-lt"/>
            </a:endParaRPr>
          </a:p>
        </p:txBody>
      </p:sp>
      <p:sp>
        <p:nvSpPr>
          <p:cNvPr id="4" name="Title 1"/>
          <p:cNvSpPr txBox="1">
            <a:spLocks/>
          </p:cNvSpPr>
          <p:nvPr/>
        </p:nvSpPr>
        <p:spPr>
          <a:xfrm>
            <a:off x="381000" y="0"/>
            <a:ext cx="8229600" cy="1143000"/>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en-US" sz="4000" b="0" i="1" u="sng" strike="noStrike" kern="1200" cap="none" spc="0" normalizeH="0" baseline="0" noProof="0" dirty="0" smtClean="0">
                <a:ln>
                  <a:noFill/>
                </a:ln>
                <a:solidFill>
                  <a:schemeClr val="tx2"/>
                </a:solidFill>
                <a:effectLst/>
                <a:uLnTx/>
                <a:uFillTx/>
                <a:latin typeface="+mj-lt"/>
                <a:ea typeface="+mj-ea"/>
                <a:cs typeface="+mj-cs"/>
              </a:rPr>
              <a:t>RECURRENT APHTHOUS ULCER/STOMATITIS (CANKER SORE)</a:t>
            </a:r>
            <a:endParaRPr kumimoji="0" lang="en-US" sz="4000" b="0" i="1" u="sng"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u="sng" dirty="0" smtClean="0"/>
              <a:t>GINGIVA</a:t>
            </a:r>
            <a:endParaRPr lang="en-US" b="1" u="sng" dirty="0"/>
          </a:p>
        </p:txBody>
      </p:sp>
      <p:sp>
        <p:nvSpPr>
          <p:cNvPr id="3" name="Content Placeholder 2"/>
          <p:cNvSpPr>
            <a:spLocks noGrp="1"/>
          </p:cNvSpPr>
          <p:nvPr>
            <p:ph idx="1"/>
          </p:nvPr>
        </p:nvSpPr>
        <p:spPr>
          <a:xfrm>
            <a:off x="685800" y="990600"/>
            <a:ext cx="8229600" cy="4525963"/>
          </a:xfrm>
        </p:spPr>
        <p:txBody>
          <a:bodyPr/>
          <a:lstStyle/>
          <a:p>
            <a:pPr>
              <a:buNone/>
            </a:pPr>
            <a:r>
              <a:rPr lang="en-US" sz="2400" i="1" dirty="0" smtClean="0"/>
              <a:t>     </a:t>
            </a:r>
            <a:endParaRPr lang="en-US" dirty="0" smtClean="0"/>
          </a:p>
          <a:p>
            <a:pPr>
              <a:buNone/>
            </a:pPr>
            <a:r>
              <a:rPr lang="en-US" dirty="0"/>
              <a:t> </a:t>
            </a:r>
            <a:r>
              <a:rPr lang="en-US" dirty="0" smtClean="0"/>
              <a:t>     </a:t>
            </a:r>
            <a:r>
              <a:rPr lang="en-US" sz="2400" i="1" dirty="0" smtClean="0"/>
              <a:t>It is divided into: Marginal , </a:t>
            </a:r>
            <a:r>
              <a:rPr lang="en-US" sz="2400" i="1" dirty="0" err="1" smtClean="0"/>
              <a:t>interdental</a:t>
            </a:r>
            <a:r>
              <a:rPr lang="en-US" sz="2400" i="1" dirty="0" smtClean="0"/>
              <a:t>, and attached.</a:t>
            </a:r>
            <a:endParaRPr lang="en-US" sz="2400" i="1" dirty="0"/>
          </a:p>
        </p:txBody>
      </p:sp>
      <p:pic>
        <p:nvPicPr>
          <p:cNvPr id="41985" name="Picture 1"/>
          <p:cNvPicPr>
            <a:picLocks noChangeAspect="1" noChangeArrowheads="1"/>
          </p:cNvPicPr>
          <p:nvPr/>
        </p:nvPicPr>
        <p:blipFill>
          <a:blip r:embed="rId2" cstate="print"/>
          <a:srcRect/>
          <a:stretch>
            <a:fillRect/>
          </a:stretch>
        </p:blipFill>
        <p:spPr bwMode="auto">
          <a:xfrm>
            <a:off x="2971800" y="2057400"/>
            <a:ext cx="3200400" cy="2230581"/>
          </a:xfrm>
          <a:prstGeom prst="rect">
            <a:avLst/>
          </a:prstGeom>
          <a:noFill/>
          <a:ln w="9525">
            <a:noFill/>
            <a:miter lim="800000"/>
            <a:headEnd/>
            <a:tailEnd/>
          </a:ln>
        </p:spPr>
      </p:pic>
      <p:pic>
        <p:nvPicPr>
          <p:cNvPr id="1026" name="Picture 2" descr="C:\Users\hp\Desktop\images3.jpg"/>
          <p:cNvPicPr>
            <a:picLocks noChangeAspect="1" noChangeArrowheads="1"/>
          </p:cNvPicPr>
          <p:nvPr/>
        </p:nvPicPr>
        <p:blipFill>
          <a:blip r:embed="rId3" cstate="print"/>
          <a:srcRect/>
          <a:stretch>
            <a:fillRect/>
          </a:stretch>
        </p:blipFill>
        <p:spPr bwMode="auto">
          <a:xfrm>
            <a:off x="1752599" y="4648200"/>
            <a:ext cx="5812971" cy="203454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144000" cy="1219200"/>
          </a:xfrm>
        </p:spPr>
        <p:txBody>
          <a:bodyPr>
            <a:noAutofit/>
          </a:bodyPr>
          <a:lstStyle/>
          <a:p>
            <a:pPr algn="ctr">
              <a:buFont typeface="Wingdings" pitchFamily="2" charset="2"/>
              <a:buChar char="Ø"/>
            </a:pPr>
            <a:r>
              <a:rPr lang="en-US" sz="4000" i="1" u="sng" dirty="0" smtClean="0"/>
              <a:t>ACUTE NECROTIZING ULCERATIVE GINGIVITIS (VINCENT INFECTION)</a:t>
            </a:r>
            <a:endParaRPr lang="en-US" sz="4000" i="1" u="sng" dirty="0"/>
          </a:p>
        </p:txBody>
      </p:sp>
      <p:sp>
        <p:nvSpPr>
          <p:cNvPr id="3" name="Content Placeholder 2"/>
          <p:cNvSpPr>
            <a:spLocks noGrp="1"/>
          </p:cNvSpPr>
          <p:nvPr>
            <p:ph idx="1"/>
          </p:nvPr>
        </p:nvSpPr>
        <p:spPr>
          <a:xfrm>
            <a:off x="0" y="1371600"/>
            <a:ext cx="9144000" cy="4389120"/>
          </a:xfrm>
        </p:spPr>
        <p:txBody>
          <a:bodyPr>
            <a:noAutofit/>
          </a:bodyPr>
          <a:lstStyle/>
          <a:p>
            <a:pPr algn="just"/>
            <a:r>
              <a:rPr lang="en-US" sz="2400" dirty="0" smtClean="0">
                <a:latin typeface="+mj-lt"/>
              </a:rPr>
              <a:t>Rare among preschool children, occurs occasionally in children from 6 to 12 years old</a:t>
            </a:r>
          </a:p>
          <a:p>
            <a:pPr algn="just"/>
            <a:r>
              <a:rPr lang="en-US" sz="2400" dirty="0" smtClean="0">
                <a:latin typeface="+mj-lt"/>
              </a:rPr>
              <a:t>ANUG can be easily diagnosed because of the involvement of the </a:t>
            </a:r>
            <a:r>
              <a:rPr lang="en-US" sz="2400" dirty="0" err="1" smtClean="0">
                <a:latin typeface="+mj-lt"/>
              </a:rPr>
              <a:t>interproximal</a:t>
            </a:r>
            <a:r>
              <a:rPr lang="en-US" sz="2400" dirty="0" smtClean="0">
                <a:latin typeface="+mj-lt"/>
              </a:rPr>
              <a:t> papillae and the presence of a gray </a:t>
            </a:r>
            <a:r>
              <a:rPr lang="en-US" sz="2400" dirty="0" err="1" smtClean="0">
                <a:latin typeface="+mj-lt"/>
              </a:rPr>
              <a:t>pseudomembranous</a:t>
            </a:r>
            <a:r>
              <a:rPr lang="en-US" sz="2400" dirty="0" smtClean="0">
                <a:latin typeface="+mj-lt"/>
              </a:rPr>
              <a:t> necrotic covering of the marginal tissue.</a:t>
            </a:r>
          </a:p>
          <a:p>
            <a:pPr algn="just"/>
            <a:r>
              <a:rPr lang="en-US" sz="2400" dirty="0" smtClean="0">
                <a:latin typeface="+mj-lt"/>
              </a:rPr>
              <a:t>Two microorganisms, </a:t>
            </a:r>
            <a:r>
              <a:rPr lang="en-US" sz="2400" i="1" dirty="0" err="1" smtClean="0">
                <a:latin typeface="+mj-lt"/>
              </a:rPr>
              <a:t>Borrelia</a:t>
            </a:r>
            <a:r>
              <a:rPr lang="en-US" sz="2400" i="1" dirty="0" smtClean="0">
                <a:latin typeface="+mj-lt"/>
              </a:rPr>
              <a:t> </a:t>
            </a:r>
            <a:r>
              <a:rPr lang="en-US" sz="2400" i="1" dirty="0" err="1" smtClean="0">
                <a:latin typeface="+mj-lt"/>
              </a:rPr>
              <a:t>vincentii</a:t>
            </a:r>
            <a:r>
              <a:rPr lang="en-US" sz="2400" i="1" dirty="0" smtClean="0">
                <a:latin typeface="+mj-lt"/>
              </a:rPr>
              <a:t> and </a:t>
            </a:r>
            <a:r>
              <a:rPr lang="en-US" sz="2400" i="1" dirty="0" err="1" smtClean="0">
                <a:latin typeface="+mj-lt"/>
              </a:rPr>
              <a:t>fusiform</a:t>
            </a:r>
            <a:r>
              <a:rPr lang="en-US" sz="2400" i="1" dirty="0" smtClean="0">
                <a:latin typeface="+mj-lt"/>
              </a:rPr>
              <a:t> bacilli, referred to as </a:t>
            </a:r>
            <a:r>
              <a:rPr lang="en-US" sz="2400" i="1" dirty="0" err="1" smtClean="0">
                <a:latin typeface="+mj-lt"/>
              </a:rPr>
              <a:t>spirochetal</a:t>
            </a:r>
            <a:r>
              <a:rPr lang="en-US" sz="2400" i="1" dirty="0" smtClean="0">
                <a:latin typeface="+mj-lt"/>
              </a:rPr>
              <a:t> organisms, are generally believed to be </a:t>
            </a:r>
            <a:r>
              <a:rPr lang="en-US" sz="2400" dirty="0" smtClean="0">
                <a:latin typeface="+mj-lt"/>
              </a:rPr>
              <a:t>responsible for the disease.</a:t>
            </a:r>
          </a:p>
        </p:txBody>
      </p:sp>
      <p:sp>
        <p:nvSpPr>
          <p:cNvPr id="1028" name="AutoShape 4" descr="mk:@MSITStore:D:\my%20ebooks\ORAL%20MEDICINE\TYLDESLEY'S%20ORAL%20MEDICINE\TYLDESLEY'S%20ORAL%20MEDICINE.CHM::/4%20-%20Infections%20of%20the%20gingivae%20and%20oral%20mucosa_files/C4FF1.png"/>
          <p:cNvSpPr>
            <a:spLocks noChangeAspect="1" noChangeArrowheads="1"/>
          </p:cNvSpPr>
          <p:nvPr/>
        </p:nvSpPr>
        <p:spPr bwMode="auto">
          <a:xfrm>
            <a:off x="155575" y="-1393825"/>
            <a:ext cx="4286250" cy="2905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mk:@MSITStore:D:\my%20ebooks\ORAL%20MEDICINE\TYLDESLEY'S%20ORAL%20MEDICINE\TYLDESLEY'S%20ORAL%20MEDICINE.CHM::/4%20-%20Infections%20of%20the%20gingivae%20and%20oral%20mucosa_files/C4FF1.png"/>
          <p:cNvSpPr>
            <a:spLocks noChangeAspect="1" noChangeArrowheads="1"/>
          </p:cNvSpPr>
          <p:nvPr/>
        </p:nvSpPr>
        <p:spPr bwMode="auto">
          <a:xfrm>
            <a:off x="155575" y="-1393825"/>
            <a:ext cx="4286250" cy="2905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mk:@MSITStore:D:\my%20ebooks\ORAL%20MEDICINE\TYLDESLEY'S%20ORAL%20MEDICINE\TYLDESLEY'S%20ORAL%20MEDICINE.CHM::/4%20-%20Infections%20of%20the%20gingivae%20and%20oral%20mucosa_files/C4FF1.png"/>
          <p:cNvSpPr>
            <a:spLocks noChangeAspect="1" noChangeArrowheads="1"/>
          </p:cNvSpPr>
          <p:nvPr/>
        </p:nvSpPr>
        <p:spPr bwMode="auto">
          <a:xfrm>
            <a:off x="0" y="0"/>
            <a:ext cx="4286250" cy="2905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mk:@MSITStore:D:\my%20ebooks\ORAL%20MEDICINE\TYLDESLEY'S%20ORAL%20MEDICINE\TYLDESLEY'S%20ORAL%20MEDICINE.CHM::/4%20-%20Infections%20of%20the%20gingivae%20and%20oral%20mucosa_files/C4FF1.png"/>
          <p:cNvSpPr>
            <a:spLocks noChangeAspect="1" noChangeArrowheads="1"/>
          </p:cNvSpPr>
          <p:nvPr/>
        </p:nvSpPr>
        <p:spPr bwMode="auto">
          <a:xfrm>
            <a:off x="155575" y="-1393825"/>
            <a:ext cx="4286250" cy="2905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7" name="Picture 13"/>
          <p:cNvPicPr>
            <a:picLocks noChangeAspect="1" noChangeArrowheads="1"/>
          </p:cNvPicPr>
          <p:nvPr/>
        </p:nvPicPr>
        <p:blipFill>
          <a:blip r:embed="rId2" cstate="print"/>
          <a:srcRect/>
          <a:stretch>
            <a:fillRect/>
          </a:stretch>
        </p:blipFill>
        <p:spPr bwMode="auto">
          <a:xfrm>
            <a:off x="1981200" y="4144983"/>
            <a:ext cx="3114675" cy="2484417"/>
          </a:xfrm>
          <a:prstGeom prst="rect">
            <a:avLst/>
          </a:prstGeom>
          <a:noFill/>
          <a:ln w="9525">
            <a:noFill/>
            <a:miter lim="800000"/>
            <a:headEnd/>
            <a:tailEnd/>
          </a:ln>
        </p:spPr>
      </p:pic>
      <p:pic>
        <p:nvPicPr>
          <p:cNvPr id="1038" name="Picture 14"/>
          <p:cNvPicPr>
            <a:picLocks noChangeAspect="1" noChangeArrowheads="1"/>
          </p:cNvPicPr>
          <p:nvPr/>
        </p:nvPicPr>
        <p:blipFill>
          <a:blip r:embed="rId3" cstate="print"/>
          <a:srcRect/>
          <a:stretch>
            <a:fillRect/>
          </a:stretch>
        </p:blipFill>
        <p:spPr bwMode="auto">
          <a:xfrm>
            <a:off x="5329238" y="4114800"/>
            <a:ext cx="3357562" cy="2514600"/>
          </a:xfrm>
          <a:prstGeom prst="rect">
            <a:avLst/>
          </a:prstGeom>
          <a:noFill/>
          <a:ln w="9525">
            <a:noFill/>
            <a:miter lim="800000"/>
            <a:headEnd/>
            <a:tailEnd/>
          </a:ln>
        </p:spPr>
      </p:pic>
      <p:sp>
        <p:nvSpPr>
          <p:cNvPr id="15" name="TextBox 14"/>
          <p:cNvSpPr txBox="1"/>
          <p:nvPr/>
        </p:nvSpPr>
        <p:spPr>
          <a:xfrm>
            <a:off x="457200" y="5334000"/>
            <a:ext cx="1447800" cy="923330"/>
          </a:xfrm>
          <a:prstGeom prst="rect">
            <a:avLst/>
          </a:prstGeom>
          <a:noFill/>
        </p:spPr>
        <p:txBody>
          <a:bodyPr wrap="square" rtlCol="0">
            <a:spAutoFit/>
          </a:bodyPr>
          <a:lstStyle/>
          <a:p>
            <a:r>
              <a:rPr lang="en-US" b="1" dirty="0" smtClean="0">
                <a:latin typeface="+mj-lt"/>
              </a:rPr>
              <a:t>INITIAL PUNCHED OUT LESIONS</a:t>
            </a:r>
            <a:endParaRPr lang="en-US" b="1" dirty="0">
              <a:latin typeface="+mj-lt"/>
            </a:endParaRPr>
          </a:p>
        </p:txBody>
      </p:sp>
      <p:sp>
        <p:nvSpPr>
          <p:cNvPr id="16" name="TextBox 15"/>
          <p:cNvSpPr txBox="1"/>
          <p:nvPr/>
        </p:nvSpPr>
        <p:spPr>
          <a:xfrm>
            <a:off x="5410200" y="4191000"/>
            <a:ext cx="1905000" cy="646331"/>
          </a:xfrm>
          <a:prstGeom prst="rect">
            <a:avLst/>
          </a:prstGeom>
          <a:noFill/>
        </p:spPr>
        <p:txBody>
          <a:bodyPr wrap="square" rtlCol="0">
            <a:spAutoFit/>
          </a:bodyPr>
          <a:lstStyle/>
          <a:p>
            <a:r>
              <a:rPr lang="en-US" b="1" dirty="0" smtClean="0">
                <a:solidFill>
                  <a:schemeClr val="tx2">
                    <a:lumMod val="60000"/>
                    <a:lumOff val="40000"/>
                  </a:schemeClr>
                </a:solidFill>
                <a:latin typeface="+mj-lt"/>
              </a:rPr>
              <a:t>ADVANCED STAGE OF NECROSIS</a:t>
            </a:r>
            <a:endParaRPr lang="en-US" b="1" dirty="0">
              <a:solidFill>
                <a:schemeClr val="tx2">
                  <a:lumMod val="60000"/>
                  <a:lumOff val="40000"/>
                </a:schemeClr>
              </a:solidFill>
              <a:latin typeface="+mj-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389120"/>
          </a:xfrm>
        </p:spPr>
        <p:txBody>
          <a:bodyPr>
            <a:normAutofit/>
          </a:bodyPr>
          <a:lstStyle/>
          <a:p>
            <a:pPr algn="just"/>
            <a:r>
              <a:rPr lang="en-US" sz="2400" dirty="0" smtClean="0">
                <a:latin typeface="+mj-lt"/>
              </a:rPr>
              <a:t>Characteristics lesion are punched out crater like lesions at the crests of the inter dental papillae extending to marginal gingiva, and rarely to attached gingiva.</a:t>
            </a:r>
          </a:p>
          <a:p>
            <a:pPr algn="just"/>
            <a:r>
              <a:rPr lang="en-US" sz="2400" dirty="0" smtClean="0">
                <a:latin typeface="+mj-lt"/>
              </a:rPr>
              <a:t>The clinical manifestations of the disease include inflamed, painful, bleeding gingival tissue, poor appetite, fever as high as 40° C (104° F), general malaise, and a fetid odor.</a:t>
            </a:r>
          </a:p>
          <a:p>
            <a:endParaRPr lang="en-US" sz="2400" dirty="0">
              <a:latin typeface="+mj-lt"/>
            </a:endParaRPr>
          </a:p>
        </p:txBody>
      </p:sp>
      <p:sp>
        <p:nvSpPr>
          <p:cNvPr id="4" name="Title 1"/>
          <p:cNvSpPr txBox="1">
            <a:spLocks/>
          </p:cNvSpPr>
          <p:nvPr/>
        </p:nvSpPr>
        <p:spPr>
          <a:xfrm>
            <a:off x="0" y="381000"/>
            <a:ext cx="9144000" cy="1219200"/>
          </a:xfrm>
          <a:prstGeom prst="rect">
            <a:avLst/>
          </a:prstGeom>
        </p:spPr>
        <p:txBody>
          <a:bodyPr vert="horz" lIns="0" rIns="0" bIns="0"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en-US" sz="4000" b="0" i="1" u="sng" strike="noStrike" kern="1200" cap="none" spc="0" normalizeH="0" baseline="0" noProof="0" dirty="0" smtClean="0">
                <a:ln>
                  <a:noFill/>
                </a:ln>
                <a:solidFill>
                  <a:schemeClr val="tx2"/>
                </a:solidFill>
                <a:effectLst/>
                <a:uLnTx/>
                <a:uFillTx/>
                <a:latin typeface="+mj-lt"/>
                <a:ea typeface="+mj-ea"/>
                <a:cs typeface="+mj-cs"/>
              </a:rPr>
              <a:t>ACUTE NECROTIZING ULCERATIVE GINGIVITIS (VINCENT INFECTION)</a:t>
            </a:r>
            <a:endParaRPr kumimoji="0" lang="en-US" sz="4000" b="0" i="1" u="sng" strike="noStrike" kern="1200" cap="none" spc="0" normalizeH="0" baseline="0" noProof="0" dirty="0">
              <a:ln>
                <a:noFill/>
              </a:ln>
              <a:solidFill>
                <a:schemeClr val="tx2"/>
              </a:solidFill>
              <a:effectLst/>
              <a:uLnTx/>
              <a:uFillTx/>
              <a:latin typeface="+mj-lt"/>
              <a:ea typeface="+mj-ea"/>
              <a:cs typeface="+mj-cs"/>
            </a:endParaRPr>
          </a:p>
        </p:txBody>
      </p:sp>
      <p:pic>
        <p:nvPicPr>
          <p:cNvPr id="3074" name="Picture 2"/>
          <p:cNvPicPr>
            <a:picLocks noChangeAspect="1" noChangeArrowheads="1"/>
          </p:cNvPicPr>
          <p:nvPr/>
        </p:nvPicPr>
        <p:blipFill>
          <a:blip r:embed="rId2" cstate="print"/>
          <a:srcRect/>
          <a:stretch>
            <a:fillRect/>
          </a:stretch>
        </p:blipFill>
        <p:spPr bwMode="auto">
          <a:xfrm>
            <a:off x="2514601" y="4267200"/>
            <a:ext cx="4191000" cy="2483556"/>
          </a:xfrm>
          <a:prstGeom prst="rect">
            <a:avLst/>
          </a:prstGeom>
          <a:noFill/>
          <a:ln w="9525">
            <a:noFill/>
            <a:miter lim="800000"/>
            <a:headEnd/>
            <a:tailEnd/>
          </a:ln>
        </p:spPr>
      </p:pic>
      <p:cxnSp>
        <p:nvCxnSpPr>
          <p:cNvPr id="9" name="Straight Arrow Connector 8"/>
          <p:cNvCxnSpPr>
            <a:endCxn id="12" idx="3"/>
          </p:cNvCxnSpPr>
          <p:nvPr/>
        </p:nvCxnSpPr>
        <p:spPr>
          <a:xfrm rot="10800000" flipV="1">
            <a:off x="1752600" y="6248400"/>
            <a:ext cx="2743200" cy="120134"/>
          </a:xfrm>
          <a:prstGeom prst="straightConnector1">
            <a:avLst/>
          </a:prstGeom>
          <a:ln w="50800" cap="flat">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7200" y="6183868"/>
            <a:ext cx="1295400" cy="369332"/>
          </a:xfrm>
          <a:prstGeom prst="rect">
            <a:avLst/>
          </a:prstGeom>
          <a:noFill/>
        </p:spPr>
        <p:txBody>
          <a:bodyPr wrap="square" rtlCol="0">
            <a:spAutoFit/>
          </a:bodyPr>
          <a:lstStyle/>
          <a:p>
            <a:r>
              <a:rPr lang="en-US" b="1" dirty="0" smtClean="0">
                <a:latin typeface="+mj-lt"/>
              </a:rPr>
              <a:t>CRATERING</a:t>
            </a:r>
            <a:endParaRPr lang="en-US" b="1" dirty="0">
              <a:latin typeface="+mj-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itchFamily="2" charset="2"/>
              <a:buChar char="q"/>
            </a:pPr>
            <a:r>
              <a:rPr lang="en-US" sz="2400" b="1" u="sng" dirty="0" smtClean="0">
                <a:latin typeface="+mj-lt"/>
              </a:rPr>
              <a:t>TREATMENT :</a:t>
            </a:r>
          </a:p>
          <a:p>
            <a:pPr algn="just">
              <a:buFont typeface="Wingdings" pitchFamily="2" charset="2"/>
              <a:buChar char="§"/>
            </a:pPr>
            <a:r>
              <a:rPr lang="en-US" sz="2400" dirty="0" smtClean="0">
                <a:latin typeface="+mj-lt"/>
              </a:rPr>
              <a:t>Subgingival curettage, debridement, and the use of mild oxidizing solutions</a:t>
            </a:r>
          </a:p>
          <a:p>
            <a:pPr algn="just">
              <a:buFont typeface="Wingdings" pitchFamily="2" charset="2"/>
              <a:buChar char="§"/>
            </a:pPr>
            <a:r>
              <a:rPr lang="en-US" sz="2400" dirty="0" smtClean="0">
                <a:latin typeface="+mj-lt"/>
              </a:rPr>
              <a:t>If the gingival tissues are acutely and extensively inflamed when the patient is first seen, antibiotic therapy is indicated</a:t>
            </a:r>
          </a:p>
          <a:p>
            <a:pPr algn="just">
              <a:buFont typeface="Wingdings" pitchFamily="2" charset="2"/>
              <a:buChar char="§"/>
            </a:pPr>
            <a:r>
              <a:rPr lang="en-US" sz="2400" dirty="0" smtClean="0">
                <a:latin typeface="+mj-lt"/>
              </a:rPr>
              <a:t>Improved oral hygiene, the use of mild oxidizing </a:t>
            </a:r>
            <a:r>
              <a:rPr lang="en-US" sz="2400" dirty="0" err="1" smtClean="0">
                <a:latin typeface="+mj-lt"/>
              </a:rPr>
              <a:t>mouthrinses</a:t>
            </a:r>
            <a:r>
              <a:rPr lang="en-US" sz="2400" dirty="0" smtClean="0">
                <a:latin typeface="+mj-lt"/>
              </a:rPr>
              <a:t> after each meal, and twice-daily rinsing with </a:t>
            </a:r>
            <a:r>
              <a:rPr lang="en-US" sz="2400" dirty="0" err="1" smtClean="0">
                <a:latin typeface="+mj-lt"/>
              </a:rPr>
              <a:t>chlorhexidine</a:t>
            </a:r>
            <a:r>
              <a:rPr lang="en-US" sz="2400" dirty="0" smtClean="0">
                <a:latin typeface="+mj-lt"/>
              </a:rPr>
              <a:t> will aid in overcoming the infection.</a:t>
            </a:r>
            <a:endParaRPr lang="en-US" sz="2400" dirty="0">
              <a:latin typeface="+mj-lt"/>
            </a:endParaRPr>
          </a:p>
        </p:txBody>
      </p:sp>
      <p:sp>
        <p:nvSpPr>
          <p:cNvPr id="4" name="Title 1"/>
          <p:cNvSpPr txBox="1">
            <a:spLocks/>
          </p:cNvSpPr>
          <p:nvPr/>
        </p:nvSpPr>
        <p:spPr>
          <a:xfrm>
            <a:off x="152400" y="533400"/>
            <a:ext cx="9144000" cy="1219200"/>
          </a:xfrm>
          <a:prstGeom prst="rect">
            <a:avLst/>
          </a:prstGeom>
        </p:spPr>
        <p:txBody>
          <a:bodyPr vert="horz" lIns="0" rIns="0" bIns="0"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en-US" sz="4000" b="0" i="1" u="sng" strike="noStrike" kern="1200" cap="none" spc="0" normalizeH="0" baseline="0" noProof="0" dirty="0" smtClean="0">
                <a:ln>
                  <a:noFill/>
                </a:ln>
                <a:solidFill>
                  <a:schemeClr val="tx2"/>
                </a:solidFill>
                <a:effectLst/>
                <a:uLnTx/>
                <a:uFillTx/>
                <a:latin typeface="+mj-lt"/>
                <a:ea typeface="+mj-ea"/>
                <a:cs typeface="+mj-cs"/>
              </a:rPr>
              <a:t>ACUTE NECROTIZING ULCERATIVE GINGIVITIS (VINCENT INFECTION)</a:t>
            </a:r>
            <a:endParaRPr kumimoji="0" lang="en-US" sz="4000" b="0" i="1" u="sng"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just">
              <a:buFont typeface="Wingdings" pitchFamily="2" charset="2"/>
              <a:buChar char="q"/>
            </a:pPr>
            <a:r>
              <a:rPr lang="en-US" dirty="0" smtClean="0">
                <a:latin typeface="+mj-lt"/>
              </a:rPr>
              <a:t>Distinguishing ANUG from acute herpetic </a:t>
            </a:r>
            <a:r>
              <a:rPr lang="en-US" dirty="0" err="1" smtClean="0">
                <a:latin typeface="+mj-lt"/>
              </a:rPr>
              <a:t>gingivostomatitis</a:t>
            </a:r>
            <a:endParaRPr lang="en-US" dirty="0" smtClean="0">
              <a:latin typeface="+mj-lt"/>
            </a:endParaRPr>
          </a:p>
          <a:p>
            <a:pPr algn="just"/>
            <a:r>
              <a:rPr lang="en-US" dirty="0" smtClean="0">
                <a:latin typeface="+mj-lt"/>
              </a:rPr>
              <a:t>Therapeutic prophylaxis and debridement will bring about a favorable response in cases of ANUG but not in acute herpetic </a:t>
            </a:r>
            <a:r>
              <a:rPr lang="en-US" dirty="0" err="1" smtClean="0">
                <a:latin typeface="+mj-lt"/>
              </a:rPr>
              <a:t>gingivostomatitis</a:t>
            </a:r>
            <a:r>
              <a:rPr lang="en-US" dirty="0" smtClean="0">
                <a:latin typeface="+mj-lt"/>
              </a:rPr>
              <a:t>.</a:t>
            </a:r>
          </a:p>
          <a:p>
            <a:pPr algn="just"/>
            <a:r>
              <a:rPr lang="en-US" dirty="0" smtClean="0">
                <a:latin typeface="+mj-lt"/>
              </a:rPr>
              <a:t>A therapeutic trial of antibiotics will reduce the acute symptoms in ANUG but not in the viral infection. </a:t>
            </a:r>
          </a:p>
          <a:p>
            <a:pPr algn="just"/>
            <a:r>
              <a:rPr lang="en-US" dirty="0" smtClean="0">
                <a:latin typeface="+mj-lt"/>
              </a:rPr>
              <a:t>Acute herpetic </a:t>
            </a:r>
            <a:r>
              <a:rPr lang="en-US" dirty="0" err="1" smtClean="0">
                <a:latin typeface="+mj-lt"/>
              </a:rPr>
              <a:t>gingivostomatitis</a:t>
            </a:r>
            <a:r>
              <a:rPr lang="en-US" dirty="0" smtClean="0">
                <a:latin typeface="+mj-lt"/>
              </a:rPr>
              <a:t> is most frequently seen in preschool children, and its onset is rapid. ANUG rarely occurs in the preschool-aged group and develops over a longer period, usually in a mouth in which irritants and poor oral hygiene are present.</a:t>
            </a:r>
          </a:p>
          <a:p>
            <a:pPr algn="just"/>
            <a:r>
              <a:rPr lang="en-US" dirty="0" smtClean="0">
                <a:latin typeface="+mj-lt"/>
              </a:rPr>
              <a:t>Clinical picture</a:t>
            </a:r>
          </a:p>
          <a:p>
            <a:pPr algn="just"/>
            <a:r>
              <a:rPr lang="en-US" dirty="0" smtClean="0">
                <a:latin typeface="+mj-lt"/>
              </a:rPr>
              <a:t>Biopsy of specimen. </a:t>
            </a:r>
            <a:endParaRPr lang="en-US" dirty="0">
              <a:latin typeface="+mj-lt"/>
            </a:endParaRPr>
          </a:p>
        </p:txBody>
      </p:sp>
      <p:sp>
        <p:nvSpPr>
          <p:cNvPr id="4" name="Title 1"/>
          <p:cNvSpPr txBox="1">
            <a:spLocks/>
          </p:cNvSpPr>
          <p:nvPr/>
        </p:nvSpPr>
        <p:spPr>
          <a:xfrm>
            <a:off x="76200" y="381000"/>
            <a:ext cx="9144000" cy="1219200"/>
          </a:xfrm>
          <a:prstGeom prst="rect">
            <a:avLst/>
          </a:prstGeom>
        </p:spPr>
        <p:txBody>
          <a:bodyPr vert="horz" lIns="0" rIns="0" bIns="0"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en-US" sz="4000" b="0" i="1" u="sng" strike="noStrike" kern="1200" cap="none" spc="0" normalizeH="0" baseline="0" noProof="0" dirty="0" smtClean="0">
                <a:ln>
                  <a:noFill/>
                </a:ln>
                <a:solidFill>
                  <a:schemeClr val="tx2"/>
                </a:solidFill>
                <a:effectLst/>
                <a:uLnTx/>
                <a:uFillTx/>
                <a:latin typeface="+mj-lt"/>
                <a:ea typeface="+mj-ea"/>
                <a:cs typeface="+mj-cs"/>
              </a:rPr>
              <a:t>ACUTE NECROTIZING ULCERATIVE GINGIVITIS (VINCENT INFECTION)</a:t>
            </a:r>
            <a:endParaRPr kumimoji="0" lang="en-US" sz="4000" b="0" i="1" u="sng"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noAutofit/>
          </a:bodyPr>
          <a:lstStyle/>
          <a:p>
            <a:pPr algn="ctr">
              <a:buFont typeface="Wingdings" pitchFamily="2" charset="2"/>
              <a:buChar char="Ø"/>
            </a:pPr>
            <a:r>
              <a:rPr lang="en-US" sz="4000" i="1" u="sng" dirty="0" smtClean="0"/>
              <a:t>ACUTE CANDIDIASIS (THRUSH,</a:t>
            </a:r>
            <a:br>
              <a:rPr lang="en-US" sz="4000" i="1" u="sng" dirty="0" smtClean="0"/>
            </a:br>
            <a:r>
              <a:rPr lang="en-US" sz="4000" i="1" u="sng" dirty="0" smtClean="0"/>
              <a:t>CANDIDOSIS, MONILIASIS)</a:t>
            </a:r>
            <a:endParaRPr lang="en-US" sz="4000" i="1" u="sng" dirty="0"/>
          </a:p>
        </p:txBody>
      </p:sp>
      <p:sp>
        <p:nvSpPr>
          <p:cNvPr id="3" name="Content Placeholder 2"/>
          <p:cNvSpPr>
            <a:spLocks noGrp="1"/>
          </p:cNvSpPr>
          <p:nvPr>
            <p:ph idx="1"/>
          </p:nvPr>
        </p:nvSpPr>
        <p:spPr/>
        <p:txBody>
          <a:bodyPr>
            <a:normAutofit/>
          </a:bodyPr>
          <a:lstStyle/>
          <a:p>
            <a:pPr>
              <a:buFont typeface="Wingdings" pitchFamily="2" charset="2"/>
              <a:buChar char="q"/>
            </a:pPr>
            <a:r>
              <a:rPr lang="en-US" sz="2400" i="1" dirty="0" smtClean="0">
                <a:latin typeface="+mj-lt"/>
              </a:rPr>
              <a:t>Candida (</a:t>
            </a:r>
            <a:r>
              <a:rPr lang="en-US" sz="2400" i="1" dirty="0" err="1" smtClean="0">
                <a:latin typeface="+mj-lt"/>
              </a:rPr>
              <a:t>Monilia</a:t>
            </a:r>
            <a:r>
              <a:rPr lang="en-US" sz="2400" i="1" dirty="0" smtClean="0">
                <a:latin typeface="+mj-lt"/>
              </a:rPr>
              <a:t>) </a:t>
            </a:r>
            <a:r>
              <a:rPr lang="en-US" sz="2400" i="1" dirty="0" err="1" smtClean="0">
                <a:latin typeface="+mj-lt"/>
              </a:rPr>
              <a:t>albicans</a:t>
            </a:r>
            <a:r>
              <a:rPr lang="en-US" sz="2400" i="1" dirty="0" smtClean="0">
                <a:latin typeface="+mj-lt"/>
              </a:rPr>
              <a:t> is a common inhabitant of the </a:t>
            </a:r>
            <a:r>
              <a:rPr lang="en-US" sz="2400" dirty="0" smtClean="0">
                <a:latin typeface="+mj-lt"/>
              </a:rPr>
              <a:t>oral cavity that multiply rapidly and cause a pathogenic state when tissue resistance is lowered.</a:t>
            </a:r>
          </a:p>
          <a:p>
            <a:pPr>
              <a:buFont typeface="Wingdings" pitchFamily="2" charset="2"/>
              <a:buChar char="q"/>
            </a:pPr>
            <a:r>
              <a:rPr lang="en-US" sz="2400" dirty="0" smtClean="0">
                <a:latin typeface="+mj-lt"/>
              </a:rPr>
              <a:t>Young children sometimes develop thrush after local antibiotic therapy, which allows the fungus to proliferate.</a:t>
            </a:r>
          </a:p>
          <a:p>
            <a:pPr>
              <a:buFont typeface="Wingdings" pitchFamily="2" charset="2"/>
              <a:buChar char="q"/>
            </a:pPr>
            <a:r>
              <a:rPr lang="en-US" sz="2400" dirty="0" smtClean="0">
                <a:latin typeface="+mj-lt"/>
              </a:rPr>
              <a:t>lesions of the oral disease appear as raised, furry, white patches, which can be removed easily to produce a bleeding underlying surface</a:t>
            </a:r>
          </a:p>
          <a:p>
            <a:pPr>
              <a:buFont typeface="Wingdings" pitchFamily="2" charset="2"/>
              <a:buChar char="q"/>
            </a:pPr>
            <a:r>
              <a:rPr lang="en-US" sz="2400" dirty="0" smtClean="0">
                <a:latin typeface="+mj-lt"/>
              </a:rPr>
              <a:t> Antifungal antibiotics are available to control thrush.</a:t>
            </a:r>
            <a:endParaRPr lang="en-US" sz="2400" dirty="0">
              <a:latin typeface="+mj-l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981200"/>
            <a:ext cx="7772400" cy="2450592"/>
          </a:xfrm>
        </p:spPr>
        <p:txBody>
          <a:bodyPr/>
          <a:lstStyle/>
          <a:p>
            <a:pPr algn="ctr"/>
            <a:r>
              <a:rPr lang="en-US" u="sng" dirty="0" smtClean="0"/>
              <a:t>GINGIVAL DISEASES MODIFIED</a:t>
            </a:r>
            <a:br>
              <a:rPr lang="en-US" u="sng" dirty="0" smtClean="0"/>
            </a:br>
            <a:r>
              <a:rPr lang="en-US" u="sng" dirty="0" smtClean="0"/>
              <a:t>BY SYSTEMIC FACTORS</a:t>
            </a:r>
            <a:endParaRPr lang="en-US" u="sng"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229600" cy="1143000"/>
          </a:xfrm>
        </p:spPr>
        <p:txBody>
          <a:bodyPr>
            <a:noAutofit/>
          </a:bodyPr>
          <a:lstStyle/>
          <a:p>
            <a:pPr algn="ctr">
              <a:buFont typeface="Wingdings" pitchFamily="2" charset="2"/>
              <a:buChar char="Ø"/>
            </a:pPr>
            <a:r>
              <a:rPr lang="en-US" sz="4000" i="1" u="sng" dirty="0" smtClean="0"/>
              <a:t>GINGIVAL DISEASES ASSOCIATED</a:t>
            </a:r>
            <a:br>
              <a:rPr lang="en-US" sz="4000" i="1" u="sng" dirty="0" smtClean="0"/>
            </a:br>
            <a:r>
              <a:rPr lang="en-US" sz="4000" i="1" u="sng" dirty="0" smtClean="0"/>
              <a:t>WITH THE ENDOCRINE SYSTEM</a:t>
            </a:r>
            <a:endParaRPr lang="en-US" sz="4000" i="1" u="sng" dirty="0"/>
          </a:p>
        </p:txBody>
      </p:sp>
      <p:sp>
        <p:nvSpPr>
          <p:cNvPr id="3" name="Content Placeholder 2"/>
          <p:cNvSpPr>
            <a:spLocks noGrp="1"/>
          </p:cNvSpPr>
          <p:nvPr>
            <p:ph idx="1"/>
          </p:nvPr>
        </p:nvSpPr>
        <p:spPr/>
        <p:txBody>
          <a:bodyPr>
            <a:noAutofit/>
          </a:bodyPr>
          <a:lstStyle/>
          <a:p>
            <a:pPr>
              <a:buFont typeface="Wingdings" pitchFamily="2" charset="2"/>
              <a:buChar char="q"/>
            </a:pPr>
            <a:r>
              <a:rPr lang="en-US" sz="2400" dirty="0" smtClean="0">
                <a:latin typeface="+mj-lt"/>
              </a:rPr>
              <a:t>Puberty </a:t>
            </a:r>
            <a:r>
              <a:rPr lang="en-US" sz="2400" i="1" dirty="0" smtClean="0">
                <a:latin typeface="+mj-lt"/>
              </a:rPr>
              <a:t>gingivitis is a distinctive type of gingivitis that </a:t>
            </a:r>
            <a:r>
              <a:rPr lang="en-US" sz="2400" dirty="0" smtClean="0">
                <a:latin typeface="+mj-lt"/>
              </a:rPr>
              <a:t>occasionally develops in children in the </a:t>
            </a:r>
            <a:r>
              <a:rPr lang="en-US" sz="2400" dirty="0" err="1" smtClean="0">
                <a:latin typeface="+mj-lt"/>
              </a:rPr>
              <a:t>prepubertal</a:t>
            </a:r>
            <a:r>
              <a:rPr lang="en-US" sz="2400" dirty="0" smtClean="0">
                <a:latin typeface="+mj-lt"/>
              </a:rPr>
              <a:t> and pubertal period.</a:t>
            </a:r>
          </a:p>
          <a:p>
            <a:pPr>
              <a:buFont typeface="Wingdings" pitchFamily="2" charset="2"/>
              <a:buChar char="q"/>
            </a:pPr>
            <a:r>
              <a:rPr lang="en-US" sz="2400" dirty="0" smtClean="0">
                <a:latin typeface="+mj-lt"/>
              </a:rPr>
              <a:t>11- to 14-year age group.</a:t>
            </a:r>
          </a:p>
          <a:p>
            <a:pPr>
              <a:buFont typeface="Wingdings" pitchFamily="2" charset="2"/>
              <a:buChar char="q"/>
            </a:pPr>
            <a:r>
              <a:rPr lang="en-US" sz="2400" dirty="0" smtClean="0">
                <a:latin typeface="+mj-lt"/>
              </a:rPr>
              <a:t>The enlargement of the gingival tissues is confined to the anterior segment and may be present in only one arch.</a:t>
            </a:r>
          </a:p>
          <a:p>
            <a:pPr>
              <a:buFont typeface="Wingdings" pitchFamily="2" charset="2"/>
              <a:buChar char="q"/>
            </a:pPr>
            <a:r>
              <a:rPr lang="en-US" sz="2400" dirty="0" smtClean="0">
                <a:latin typeface="+mj-lt"/>
              </a:rPr>
              <a:t>The gingival enlargement was marginal in distribution and, in the presence of local irritants, was characterized by prominent bulbous </a:t>
            </a:r>
            <a:r>
              <a:rPr lang="en-US" sz="2400" dirty="0" err="1" smtClean="0">
                <a:latin typeface="+mj-lt"/>
              </a:rPr>
              <a:t>interproximal</a:t>
            </a:r>
            <a:r>
              <a:rPr lang="en-US" sz="2400" dirty="0" smtClean="0">
                <a:latin typeface="+mj-lt"/>
              </a:rPr>
              <a:t> papillae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16480"/>
            <a:ext cx="8229600" cy="3703320"/>
          </a:xfrm>
        </p:spPr>
        <p:txBody>
          <a:bodyPr>
            <a:normAutofit/>
          </a:bodyPr>
          <a:lstStyle/>
          <a:p>
            <a:pPr lvl="0">
              <a:buClr>
                <a:srgbClr val="0BD0D9"/>
              </a:buClr>
              <a:buFont typeface="Wingdings" pitchFamily="2" charset="2"/>
              <a:buChar char="q"/>
            </a:pPr>
            <a:r>
              <a:rPr lang="en-US" dirty="0" smtClean="0">
                <a:solidFill>
                  <a:prstClr val="black"/>
                </a:solidFill>
                <a:latin typeface="+mj-lt"/>
              </a:rPr>
              <a:t>Treatment of puberty gingivitis should be directed toward improved oral hygiene, removal of all local irritants, adequate nutritional status</a:t>
            </a:r>
          </a:p>
          <a:p>
            <a:pPr lvl="0">
              <a:buClr>
                <a:srgbClr val="0BD0D9"/>
              </a:buClr>
              <a:buNone/>
            </a:pPr>
            <a:endParaRPr lang="en-US" dirty="0" smtClean="0">
              <a:solidFill>
                <a:prstClr val="black"/>
              </a:solidFill>
              <a:latin typeface="+mj-lt"/>
            </a:endParaRPr>
          </a:p>
          <a:p>
            <a:pPr>
              <a:buFont typeface="Wingdings" pitchFamily="2" charset="2"/>
              <a:buChar char="q"/>
            </a:pPr>
            <a:r>
              <a:rPr lang="en-US" dirty="0" smtClean="0">
                <a:latin typeface="+mj-lt"/>
              </a:rPr>
              <a:t>Severe cases of </a:t>
            </a:r>
            <a:r>
              <a:rPr lang="en-US" dirty="0" err="1" smtClean="0">
                <a:latin typeface="+mj-lt"/>
              </a:rPr>
              <a:t>hyperplastic</a:t>
            </a:r>
            <a:r>
              <a:rPr lang="en-US" dirty="0" smtClean="0">
                <a:latin typeface="+mj-lt"/>
              </a:rPr>
              <a:t> gingivitis that do not respond to local or systemic therapy should be treated by </a:t>
            </a:r>
            <a:r>
              <a:rPr lang="en-US" dirty="0" err="1" smtClean="0">
                <a:latin typeface="+mj-lt"/>
              </a:rPr>
              <a:t>gingivoplasty</a:t>
            </a:r>
            <a:endParaRPr lang="en-US" dirty="0">
              <a:latin typeface="+mj-lt"/>
            </a:endParaRPr>
          </a:p>
        </p:txBody>
      </p:sp>
      <p:sp>
        <p:nvSpPr>
          <p:cNvPr id="4" name="Title 1"/>
          <p:cNvSpPr txBox="1">
            <a:spLocks/>
          </p:cNvSpPr>
          <p:nvPr/>
        </p:nvSpPr>
        <p:spPr>
          <a:xfrm>
            <a:off x="304800" y="533400"/>
            <a:ext cx="8305800" cy="1143000"/>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en-US" sz="4000" b="0" i="1" u="sng" strike="noStrike" kern="1200" cap="none" spc="0" normalizeH="0" baseline="0" noProof="0" dirty="0" smtClean="0">
                <a:ln>
                  <a:noFill/>
                </a:ln>
                <a:solidFill>
                  <a:schemeClr val="tx2"/>
                </a:solidFill>
                <a:effectLst/>
                <a:uLnTx/>
                <a:uFillTx/>
                <a:latin typeface="+mj-lt"/>
                <a:ea typeface="+mj-ea"/>
                <a:cs typeface="+mj-cs"/>
              </a:rPr>
              <a:t>GINGIVAL DISEASES ASSOCIATED</a:t>
            </a:r>
            <a:br>
              <a:rPr kumimoji="0" lang="en-US" sz="4000" b="0" i="1" u="sng" strike="noStrike" kern="1200" cap="none" spc="0" normalizeH="0" baseline="0" noProof="0" dirty="0" smtClean="0">
                <a:ln>
                  <a:noFill/>
                </a:ln>
                <a:solidFill>
                  <a:schemeClr val="tx2"/>
                </a:solidFill>
                <a:effectLst/>
                <a:uLnTx/>
                <a:uFillTx/>
                <a:latin typeface="+mj-lt"/>
                <a:ea typeface="+mj-ea"/>
                <a:cs typeface="+mj-cs"/>
              </a:rPr>
            </a:br>
            <a:r>
              <a:rPr kumimoji="0" lang="en-US" sz="4000" b="0" i="1" u="sng" strike="noStrike" kern="1200" cap="none" spc="0" normalizeH="0" baseline="0" noProof="0" dirty="0" smtClean="0">
                <a:ln>
                  <a:noFill/>
                </a:ln>
                <a:solidFill>
                  <a:schemeClr val="tx2"/>
                </a:solidFill>
                <a:effectLst/>
                <a:uLnTx/>
                <a:uFillTx/>
                <a:latin typeface="+mj-lt"/>
                <a:ea typeface="+mj-ea"/>
                <a:cs typeface="+mj-cs"/>
              </a:rPr>
              <a:t>WITH THE ENDOCRINE SYSTEM</a:t>
            </a:r>
            <a:endParaRPr kumimoji="0" lang="en-US" sz="4000" b="0" i="1" u="sng"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143000"/>
          </a:xfrm>
        </p:spPr>
        <p:txBody>
          <a:bodyPr>
            <a:normAutofit/>
          </a:bodyPr>
          <a:lstStyle/>
          <a:p>
            <a:pPr>
              <a:buFont typeface="Wingdings" pitchFamily="2" charset="2"/>
              <a:buChar char="Ø"/>
            </a:pPr>
            <a:r>
              <a:rPr lang="en-US" sz="4000" i="1" u="sng" dirty="0" smtClean="0"/>
              <a:t>GINGIVAL LESIONS OF GENETIC ORIGIN</a:t>
            </a:r>
            <a:endParaRPr lang="en-US" sz="4000" i="1" u="sng" dirty="0"/>
          </a:p>
        </p:txBody>
      </p:sp>
      <p:sp>
        <p:nvSpPr>
          <p:cNvPr id="3" name="Content Placeholder 2"/>
          <p:cNvSpPr>
            <a:spLocks noGrp="1"/>
          </p:cNvSpPr>
          <p:nvPr>
            <p:ph idx="1"/>
          </p:nvPr>
        </p:nvSpPr>
        <p:spPr>
          <a:xfrm>
            <a:off x="228600" y="1935480"/>
            <a:ext cx="8686800" cy="4389120"/>
          </a:xfrm>
        </p:spPr>
        <p:txBody>
          <a:bodyPr>
            <a:normAutofit/>
          </a:bodyPr>
          <a:lstStyle/>
          <a:p>
            <a:pPr algn="just">
              <a:buFont typeface="Wingdings" pitchFamily="2" charset="2"/>
              <a:buChar char="q"/>
            </a:pPr>
            <a:r>
              <a:rPr lang="en-US" i="1" dirty="0" smtClean="0">
                <a:solidFill>
                  <a:srgbClr val="FF0000"/>
                </a:solidFill>
                <a:latin typeface="+mj-lt"/>
              </a:rPr>
              <a:t>Hereditary gingival </a:t>
            </a:r>
            <a:r>
              <a:rPr lang="en-US" i="1" dirty="0" err="1" smtClean="0">
                <a:solidFill>
                  <a:srgbClr val="FF0000"/>
                </a:solidFill>
                <a:latin typeface="+mj-lt"/>
              </a:rPr>
              <a:t>fibromatosis</a:t>
            </a:r>
            <a:r>
              <a:rPr lang="en-US" i="1" dirty="0" smtClean="0">
                <a:solidFill>
                  <a:srgbClr val="FF0000"/>
                </a:solidFill>
                <a:latin typeface="+mj-lt"/>
              </a:rPr>
              <a:t> (HGF) </a:t>
            </a:r>
            <a:r>
              <a:rPr lang="en-US" i="1" dirty="0" smtClean="0">
                <a:latin typeface="+mj-lt"/>
              </a:rPr>
              <a:t>is characterized by </a:t>
            </a:r>
            <a:r>
              <a:rPr lang="en-US" dirty="0" smtClean="0">
                <a:latin typeface="+mj-lt"/>
              </a:rPr>
              <a:t>a slow, progressive, benign enlargement of the </a:t>
            </a:r>
            <a:r>
              <a:rPr lang="en-US" dirty="0" err="1" smtClean="0">
                <a:latin typeface="+mj-lt"/>
              </a:rPr>
              <a:t>gingivae</a:t>
            </a:r>
            <a:r>
              <a:rPr lang="en-US" dirty="0" smtClean="0">
                <a:latin typeface="+mj-lt"/>
              </a:rPr>
              <a:t> </a:t>
            </a:r>
          </a:p>
          <a:p>
            <a:pPr algn="just">
              <a:buFont typeface="Wingdings" pitchFamily="2" charset="2"/>
              <a:buChar char="q"/>
            </a:pPr>
            <a:r>
              <a:rPr lang="en-US" dirty="0" smtClean="0">
                <a:latin typeface="+mj-lt"/>
              </a:rPr>
              <a:t>usually has an </a:t>
            </a:r>
            <a:r>
              <a:rPr lang="en-US" dirty="0" err="1" smtClean="0">
                <a:solidFill>
                  <a:srgbClr val="FF0000"/>
                </a:solidFill>
                <a:latin typeface="+mj-lt"/>
              </a:rPr>
              <a:t>autosomal</a:t>
            </a:r>
            <a:r>
              <a:rPr lang="en-US" dirty="0" smtClean="0">
                <a:solidFill>
                  <a:srgbClr val="FF0000"/>
                </a:solidFill>
                <a:latin typeface="+mj-lt"/>
              </a:rPr>
              <a:t> dominant </a:t>
            </a:r>
            <a:r>
              <a:rPr lang="en-US" dirty="0" smtClean="0">
                <a:latin typeface="+mj-lt"/>
              </a:rPr>
              <a:t>mode of inheritance .</a:t>
            </a:r>
          </a:p>
          <a:p>
            <a:pPr algn="just">
              <a:buFont typeface="Wingdings" pitchFamily="2" charset="2"/>
              <a:buChar char="q"/>
            </a:pPr>
            <a:r>
              <a:rPr lang="en-US" i="1" dirty="0" smtClean="0">
                <a:latin typeface="+mj-lt"/>
              </a:rPr>
              <a:t>elephantiasis </a:t>
            </a:r>
            <a:r>
              <a:rPr lang="en-US" i="1" dirty="0" err="1" smtClean="0">
                <a:latin typeface="+mj-lt"/>
              </a:rPr>
              <a:t>gingivae</a:t>
            </a:r>
            <a:r>
              <a:rPr lang="en-US" i="1" dirty="0" smtClean="0">
                <a:latin typeface="+mj-lt"/>
              </a:rPr>
              <a:t> or hereditary hyperplasia of the gums.</a:t>
            </a:r>
          </a:p>
          <a:p>
            <a:pPr algn="just">
              <a:buFont typeface="Wingdings" pitchFamily="2" charset="2"/>
              <a:buChar char="q"/>
            </a:pPr>
            <a:r>
              <a:rPr lang="en-US" dirty="0" smtClean="0">
                <a:latin typeface="+mj-lt"/>
              </a:rPr>
              <a:t>The gingival tissues appear normal at birth but begin to enlarge with the eruption of the primary teeth.</a:t>
            </a:r>
          </a:p>
          <a:p>
            <a:pPr algn="just">
              <a:buFont typeface="Wingdings" pitchFamily="2" charset="2"/>
              <a:buChar char="q"/>
            </a:pPr>
            <a:r>
              <a:rPr lang="en-US" dirty="0" smtClean="0">
                <a:latin typeface="+mj-lt"/>
              </a:rPr>
              <a:t>continue to enlarge with eruption of the permanent teeth until the tissues essentially cover the clinical crowns of the teeth</a:t>
            </a:r>
            <a:endParaRPr lang="en-US" dirty="0">
              <a:latin typeface="+mj-l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Font typeface="Wingdings" pitchFamily="2" charset="2"/>
              <a:buChar char="q"/>
            </a:pPr>
            <a:r>
              <a:rPr lang="en-US" dirty="0" smtClean="0">
                <a:latin typeface="+mj-lt"/>
              </a:rPr>
              <a:t>Dense fibrous tissue often causes displacement of the teeth and malocclusion</a:t>
            </a:r>
          </a:p>
          <a:p>
            <a:pPr algn="just">
              <a:buFont typeface="Wingdings" pitchFamily="2" charset="2"/>
              <a:buChar char="q"/>
            </a:pPr>
            <a:r>
              <a:rPr lang="en-US" dirty="0" smtClean="0">
                <a:latin typeface="+mj-lt"/>
              </a:rPr>
              <a:t>The condition is not painful until the tissue enlarges to the extent that it partially covers the occlusal surface of the molars and becomes traumatized during mastication.</a:t>
            </a:r>
          </a:p>
          <a:p>
            <a:pPr algn="just">
              <a:buFont typeface="Wingdings" pitchFamily="2" charset="2"/>
              <a:buChar char="q"/>
            </a:pPr>
            <a:r>
              <a:rPr lang="en-US" dirty="0" smtClean="0">
                <a:latin typeface="+mj-lt"/>
              </a:rPr>
              <a:t>Treatment: Surgical removal of the </a:t>
            </a:r>
            <a:r>
              <a:rPr lang="en-US" dirty="0" err="1" smtClean="0">
                <a:latin typeface="+mj-lt"/>
              </a:rPr>
              <a:t>hyperplastic</a:t>
            </a:r>
            <a:r>
              <a:rPr lang="en-US" dirty="0" smtClean="0">
                <a:latin typeface="+mj-lt"/>
              </a:rPr>
              <a:t> tissue</a:t>
            </a:r>
          </a:p>
          <a:p>
            <a:pPr algn="just">
              <a:buFont typeface="Wingdings" pitchFamily="2" charset="2"/>
              <a:buChar char="q"/>
            </a:pPr>
            <a:r>
              <a:rPr lang="en-US" dirty="0" smtClean="0">
                <a:latin typeface="+mj-lt"/>
              </a:rPr>
              <a:t>can recur within a few months after the surgical procedure</a:t>
            </a:r>
            <a:endParaRPr lang="en-US" dirty="0">
              <a:latin typeface="+mj-lt"/>
            </a:endParaRPr>
          </a:p>
        </p:txBody>
      </p:sp>
      <p:sp>
        <p:nvSpPr>
          <p:cNvPr id="4" name="Title 1"/>
          <p:cNvSpPr txBox="1">
            <a:spLocks/>
          </p:cNvSpPr>
          <p:nvPr/>
        </p:nvSpPr>
        <p:spPr>
          <a:xfrm>
            <a:off x="304800" y="228600"/>
            <a:ext cx="86868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en-US" sz="4000" b="0" i="1" u="sng" strike="noStrike" kern="1200" cap="none" spc="0" normalizeH="0" baseline="0" noProof="0" smtClean="0">
                <a:ln>
                  <a:noFill/>
                </a:ln>
                <a:solidFill>
                  <a:schemeClr val="tx2"/>
                </a:solidFill>
                <a:effectLst/>
                <a:uLnTx/>
                <a:uFillTx/>
                <a:latin typeface="+mj-lt"/>
                <a:ea typeface="+mj-ea"/>
                <a:cs typeface="+mj-cs"/>
              </a:rPr>
              <a:t>GINGIVAL LESIONS OF GENETIC ORIGIN</a:t>
            </a:r>
            <a:endParaRPr kumimoji="0" lang="en-US" sz="4000" b="0" i="1" u="sng"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99944"/>
            <a:ext cx="7772400" cy="1362456"/>
          </a:xfrm>
        </p:spPr>
        <p:txBody>
          <a:bodyPr>
            <a:noAutofit/>
          </a:bodyPr>
          <a:lstStyle/>
          <a:p>
            <a:pPr algn="ctr"/>
            <a:r>
              <a:rPr lang="en-US" sz="4800" b="1" u="sng" dirty="0" smtClean="0"/>
              <a:t>HOW IS A CHILD’S GINGIVA DIFFERENT FROM THAT OF AN ADULT </a:t>
            </a:r>
            <a:endParaRPr lang="en-US" sz="4800" b="1" u="sng"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buFont typeface="Wingdings" pitchFamily="2" charset="2"/>
              <a:buChar char="Ø"/>
            </a:pPr>
            <a:r>
              <a:rPr lang="en-US" sz="4000" i="1" u="sng" dirty="0" smtClean="0"/>
              <a:t>PHENYTOIN-INDUCED GINGIVAL OVERGROWTH(PIGO)</a:t>
            </a:r>
            <a:endParaRPr lang="en-US" sz="4000" i="1" u="sng" dirty="0"/>
          </a:p>
        </p:txBody>
      </p:sp>
      <p:sp>
        <p:nvSpPr>
          <p:cNvPr id="3" name="Content Placeholder 2"/>
          <p:cNvSpPr>
            <a:spLocks noGrp="1"/>
          </p:cNvSpPr>
          <p:nvPr>
            <p:ph idx="1"/>
          </p:nvPr>
        </p:nvSpPr>
        <p:spPr/>
        <p:txBody>
          <a:bodyPr>
            <a:normAutofit fontScale="92500" lnSpcReduction="20000"/>
          </a:bodyPr>
          <a:lstStyle/>
          <a:p>
            <a:pPr algn="just">
              <a:buFont typeface="Wingdings" pitchFamily="2" charset="2"/>
              <a:buChar char="q"/>
            </a:pPr>
            <a:r>
              <a:rPr lang="en-US" dirty="0" err="1" smtClean="0">
                <a:latin typeface="+mj-lt"/>
              </a:rPr>
              <a:t>Phenytoin</a:t>
            </a:r>
            <a:r>
              <a:rPr lang="en-US" dirty="0" smtClean="0">
                <a:latin typeface="+mj-lt"/>
              </a:rPr>
              <a:t> is a major anticonvulsant agent used in the treatment of epilepsy.</a:t>
            </a:r>
          </a:p>
          <a:p>
            <a:pPr algn="just">
              <a:buFont typeface="Wingdings" pitchFamily="2" charset="2"/>
              <a:buChar char="q"/>
            </a:pPr>
            <a:r>
              <a:rPr lang="en-US" dirty="0" smtClean="0">
                <a:latin typeface="+mj-lt"/>
              </a:rPr>
              <a:t>Varying degrees of gingival hyperplasia is one of the most common side effects of </a:t>
            </a:r>
            <a:r>
              <a:rPr lang="en-US" dirty="0" err="1" smtClean="0">
                <a:latin typeface="+mj-lt"/>
              </a:rPr>
              <a:t>phenytoin</a:t>
            </a:r>
            <a:r>
              <a:rPr lang="en-US" dirty="0" smtClean="0">
                <a:latin typeface="+mj-lt"/>
              </a:rPr>
              <a:t> therapy.</a:t>
            </a:r>
          </a:p>
          <a:p>
            <a:pPr algn="just">
              <a:buFont typeface="Wingdings" pitchFamily="2" charset="2"/>
              <a:buChar char="q"/>
            </a:pPr>
            <a:r>
              <a:rPr lang="en-US" dirty="0" smtClean="0">
                <a:latin typeface="+mj-lt"/>
              </a:rPr>
              <a:t>Incidence has been reported as ranging between 0% and 95%.</a:t>
            </a:r>
          </a:p>
          <a:p>
            <a:pPr algn="just">
              <a:buFont typeface="Wingdings" pitchFamily="2" charset="2"/>
              <a:buChar char="q"/>
            </a:pPr>
            <a:r>
              <a:rPr lang="en-US" dirty="0" smtClean="0">
                <a:latin typeface="+mj-lt"/>
              </a:rPr>
              <a:t>true hyperplasia not to exist.</a:t>
            </a:r>
          </a:p>
          <a:p>
            <a:pPr algn="just">
              <a:buFont typeface="Wingdings" pitchFamily="2" charset="2"/>
              <a:buChar char="q"/>
            </a:pPr>
            <a:r>
              <a:rPr lang="en-US" dirty="0" smtClean="0">
                <a:latin typeface="+mj-lt"/>
              </a:rPr>
              <a:t>Most investigators agree on the existence of a close relationship between oral hygiene and PIGO rather than dose of </a:t>
            </a:r>
            <a:r>
              <a:rPr lang="en-US" dirty="0" err="1" smtClean="0">
                <a:latin typeface="+mj-lt"/>
              </a:rPr>
              <a:t>phenytoin</a:t>
            </a:r>
            <a:r>
              <a:rPr lang="en-US" dirty="0" smtClean="0">
                <a:latin typeface="+mj-lt"/>
              </a:rPr>
              <a:t>.</a:t>
            </a:r>
          </a:p>
          <a:p>
            <a:pPr algn="just">
              <a:buFont typeface="Wingdings" pitchFamily="2" charset="2"/>
              <a:buChar char="q"/>
            </a:pPr>
            <a:r>
              <a:rPr lang="en-US" dirty="0" smtClean="0">
                <a:latin typeface="+mj-lt"/>
              </a:rPr>
              <a:t>The relationship between plaque, local irritants, and PIGO is also supported by the observation that patients without teeth almost never develop PIGO.</a:t>
            </a:r>
            <a:endParaRPr lang="en-US" dirty="0">
              <a:latin typeface="+mj-l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05000"/>
            <a:ext cx="8534400" cy="4648200"/>
          </a:xfrm>
        </p:spPr>
        <p:txBody>
          <a:bodyPr>
            <a:normAutofit lnSpcReduction="10000"/>
          </a:bodyPr>
          <a:lstStyle/>
          <a:p>
            <a:pPr algn="just">
              <a:buFont typeface="Wingdings" pitchFamily="2" charset="2"/>
              <a:buChar char="q"/>
            </a:pPr>
            <a:r>
              <a:rPr lang="en-US" sz="2400" dirty="0" smtClean="0">
                <a:latin typeface="+mj-lt"/>
              </a:rPr>
              <a:t>appear as early as 2 to 3 weeks after initiation of </a:t>
            </a:r>
            <a:r>
              <a:rPr lang="en-US" sz="2400" dirty="0" err="1" smtClean="0">
                <a:latin typeface="+mj-lt"/>
              </a:rPr>
              <a:t>phenytoin</a:t>
            </a:r>
            <a:r>
              <a:rPr lang="en-US" sz="2400" dirty="0" smtClean="0">
                <a:latin typeface="+mj-lt"/>
              </a:rPr>
              <a:t> therapy</a:t>
            </a:r>
          </a:p>
          <a:p>
            <a:pPr algn="just">
              <a:buFont typeface="Wingdings" pitchFamily="2" charset="2"/>
              <a:buChar char="q"/>
            </a:pPr>
            <a:r>
              <a:rPr lang="en-US" sz="2400" dirty="0" smtClean="0">
                <a:latin typeface="+mj-lt"/>
              </a:rPr>
              <a:t> The initial clinical appearance is painless enlargement of the </a:t>
            </a:r>
            <a:r>
              <a:rPr lang="en-US" sz="2400" dirty="0" err="1" smtClean="0">
                <a:latin typeface="+mj-lt"/>
              </a:rPr>
              <a:t>interproximal</a:t>
            </a:r>
            <a:r>
              <a:rPr lang="en-US" sz="2400" dirty="0" smtClean="0">
                <a:latin typeface="+mj-lt"/>
              </a:rPr>
              <a:t> gingiva. </a:t>
            </a:r>
          </a:p>
          <a:p>
            <a:pPr algn="just">
              <a:buFont typeface="Wingdings" pitchFamily="2" charset="2"/>
              <a:buChar char="q"/>
            </a:pPr>
            <a:r>
              <a:rPr lang="en-US" sz="2400" dirty="0" smtClean="0">
                <a:latin typeface="+mj-lt"/>
              </a:rPr>
              <a:t>become more generalized later.</a:t>
            </a:r>
          </a:p>
          <a:p>
            <a:pPr algn="just">
              <a:buFont typeface="Wingdings" pitchFamily="2" charset="2"/>
              <a:buChar char="q"/>
            </a:pPr>
            <a:r>
              <a:rPr lang="en-US" sz="2400" dirty="0" smtClean="0">
                <a:latin typeface="+mj-lt"/>
              </a:rPr>
              <a:t>These lesions may remain purely </a:t>
            </a:r>
          </a:p>
          <a:p>
            <a:pPr algn="just">
              <a:buNone/>
            </a:pPr>
            <a:r>
              <a:rPr lang="en-US" sz="2400" dirty="0" smtClean="0">
                <a:latin typeface="+mj-lt"/>
              </a:rPr>
              <a:t>    fibrotic in nature or may be </a:t>
            </a:r>
          </a:p>
          <a:p>
            <a:pPr algn="just">
              <a:buNone/>
            </a:pPr>
            <a:r>
              <a:rPr lang="en-US" sz="2400" dirty="0" smtClean="0">
                <a:latin typeface="+mj-lt"/>
              </a:rPr>
              <a:t>    combined with a noticeable</a:t>
            </a:r>
          </a:p>
          <a:p>
            <a:pPr algn="just">
              <a:buNone/>
            </a:pPr>
            <a:r>
              <a:rPr lang="en-US" sz="2400" dirty="0" smtClean="0">
                <a:latin typeface="+mj-lt"/>
              </a:rPr>
              <a:t>    inflammatory component.</a:t>
            </a:r>
          </a:p>
          <a:p>
            <a:pPr algn="just">
              <a:buFont typeface="Wingdings" pitchFamily="2" charset="2"/>
              <a:buChar char="q"/>
            </a:pPr>
            <a:r>
              <a:rPr lang="en-US" sz="2400" dirty="0" smtClean="0">
                <a:latin typeface="+mj-lt"/>
              </a:rPr>
              <a:t>In some cases, the entire occlusal</a:t>
            </a:r>
          </a:p>
          <a:p>
            <a:pPr algn="just">
              <a:buNone/>
            </a:pPr>
            <a:r>
              <a:rPr lang="en-US" sz="2400" dirty="0" smtClean="0">
                <a:latin typeface="+mj-lt"/>
              </a:rPr>
              <a:t>surface of the teeth becomes covered.</a:t>
            </a:r>
          </a:p>
        </p:txBody>
      </p:sp>
      <p:sp>
        <p:nvSpPr>
          <p:cNvPr id="4" name="Title 1"/>
          <p:cNvSpPr txBox="1">
            <a:spLocks/>
          </p:cNvSpPr>
          <p:nvPr/>
        </p:nvSpPr>
        <p:spPr>
          <a:xfrm>
            <a:off x="304800" y="762000"/>
            <a:ext cx="8229600" cy="1143000"/>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en-US" sz="4000" b="0" i="1" u="sng" strike="noStrike" kern="1200" cap="none" spc="0" normalizeH="0" baseline="0" noProof="0" dirty="0" smtClean="0">
                <a:ln>
                  <a:noFill/>
                </a:ln>
                <a:solidFill>
                  <a:schemeClr val="tx2"/>
                </a:solidFill>
                <a:effectLst/>
                <a:uLnTx/>
                <a:uFillTx/>
                <a:latin typeface="+mj-lt"/>
                <a:ea typeface="+mj-ea"/>
                <a:cs typeface="+mj-cs"/>
              </a:rPr>
              <a:t>PHENYTOIN-INDUCED GINGIVAL OVERGROWTH</a:t>
            </a:r>
            <a:endParaRPr kumimoji="0" lang="en-US" sz="4000" b="0" i="1" u="sng" strike="noStrike" kern="1200" cap="none" spc="0" normalizeH="0" baseline="0" noProof="0" dirty="0">
              <a:ln>
                <a:noFill/>
              </a:ln>
              <a:solidFill>
                <a:schemeClr val="tx2"/>
              </a:solidFill>
              <a:effectLst/>
              <a:uLnTx/>
              <a:uFillTx/>
              <a:latin typeface="+mj-lt"/>
              <a:ea typeface="+mj-ea"/>
              <a:cs typeface="+mj-cs"/>
            </a:endParaRPr>
          </a:p>
        </p:txBody>
      </p:sp>
      <p:pic>
        <p:nvPicPr>
          <p:cNvPr id="1026" name="Picture 2"/>
          <p:cNvPicPr>
            <a:picLocks noChangeAspect="1" noChangeArrowheads="1"/>
          </p:cNvPicPr>
          <p:nvPr/>
        </p:nvPicPr>
        <p:blipFill>
          <a:blip r:embed="rId2" cstate="print"/>
          <a:srcRect/>
          <a:stretch>
            <a:fillRect/>
          </a:stretch>
        </p:blipFill>
        <p:spPr bwMode="auto">
          <a:xfrm>
            <a:off x="5257800" y="3276600"/>
            <a:ext cx="3490912" cy="26670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buClr>
                <a:srgbClr val="0BD0D9"/>
              </a:buClr>
              <a:buFont typeface="Wingdings" pitchFamily="2" charset="2"/>
              <a:buChar char="q"/>
            </a:pPr>
            <a:r>
              <a:rPr lang="en-US" sz="2400" dirty="0" smtClean="0">
                <a:solidFill>
                  <a:prstClr val="black"/>
                </a:solidFill>
                <a:latin typeface="Calibri"/>
              </a:rPr>
              <a:t>Problems include: esthetics, difficulty in mastication, delayed tooth </a:t>
            </a:r>
            <a:r>
              <a:rPr lang="en-US" sz="2400" dirty="0" err="1" smtClean="0">
                <a:solidFill>
                  <a:prstClr val="black"/>
                </a:solidFill>
                <a:latin typeface="Calibri"/>
              </a:rPr>
              <a:t>eruption,and</a:t>
            </a:r>
            <a:r>
              <a:rPr lang="en-US" sz="2400" dirty="0" smtClean="0">
                <a:solidFill>
                  <a:prstClr val="black"/>
                </a:solidFill>
                <a:latin typeface="Calibri"/>
              </a:rPr>
              <a:t> secondary inflammation leading to periodontal disease</a:t>
            </a:r>
          </a:p>
          <a:p>
            <a:pPr algn="just">
              <a:buClr>
                <a:srgbClr val="0BD0D9"/>
              </a:buClr>
              <a:buNone/>
            </a:pPr>
            <a:r>
              <a:rPr lang="en-US" sz="2400" dirty="0" smtClean="0">
                <a:solidFill>
                  <a:prstClr val="black"/>
                </a:solidFill>
                <a:latin typeface="Calibri"/>
              </a:rPr>
              <a:t> TREATMENT:</a:t>
            </a:r>
          </a:p>
          <a:p>
            <a:pPr algn="just">
              <a:buClr>
                <a:srgbClr val="0BD0D9"/>
              </a:buClr>
              <a:buFont typeface="Wingdings" pitchFamily="2" charset="2"/>
              <a:buChar char="q"/>
            </a:pPr>
            <a:r>
              <a:rPr lang="en-US" sz="2400" dirty="0" smtClean="0">
                <a:solidFill>
                  <a:prstClr val="black"/>
                </a:solidFill>
                <a:latin typeface="Calibri"/>
              </a:rPr>
              <a:t>Unfortunately, no cure exists and treatment is often symptomatic in nature</a:t>
            </a:r>
          </a:p>
          <a:p>
            <a:pPr algn="just">
              <a:buClr>
                <a:srgbClr val="0BD0D9"/>
              </a:buClr>
              <a:buFont typeface="Wingdings" pitchFamily="2" charset="2"/>
              <a:buChar char="q"/>
            </a:pPr>
            <a:r>
              <a:rPr lang="en-US" sz="2400" dirty="0" smtClean="0">
                <a:solidFill>
                  <a:prstClr val="black"/>
                </a:solidFill>
                <a:latin typeface="Calibri"/>
              </a:rPr>
              <a:t>Patients with mild PIGO (i.e., less than one third of the clinical crown is covered) require daily meticulous oral hygiene</a:t>
            </a:r>
          </a:p>
          <a:p>
            <a:pPr algn="just">
              <a:buClr>
                <a:srgbClr val="0BD0D9"/>
              </a:buClr>
              <a:buFont typeface="Wingdings" pitchFamily="2" charset="2"/>
              <a:buChar char="q"/>
            </a:pPr>
            <a:r>
              <a:rPr lang="en-US" sz="2400" dirty="0" smtClean="0">
                <a:solidFill>
                  <a:prstClr val="black"/>
                </a:solidFill>
                <a:latin typeface="Calibri"/>
              </a:rPr>
              <a:t>For patients with moderate PIGO (i.e., one third to two thirds of the clinical crown is covered) meticulous oral home care and the judicious use of an irrigating device may be needed</a:t>
            </a:r>
          </a:p>
          <a:p>
            <a:pPr>
              <a:buNone/>
            </a:pPr>
            <a:endParaRPr lang="en-US" dirty="0"/>
          </a:p>
        </p:txBody>
      </p:sp>
      <p:sp>
        <p:nvSpPr>
          <p:cNvPr id="4" name="Title 1"/>
          <p:cNvSpPr txBox="1">
            <a:spLocks/>
          </p:cNvSpPr>
          <p:nvPr/>
        </p:nvSpPr>
        <p:spPr>
          <a:xfrm>
            <a:off x="304800" y="762000"/>
            <a:ext cx="8229600" cy="1143000"/>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en-US" sz="4000" b="0" i="1" u="sng" strike="noStrike" kern="1200" cap="none" spc="0" normalizeH="0" baseline="0" noProof="0" dirty="0" smtClean="0">
                <a:ln>
                  <a:noFill/>
                </a:ln>
                <a:solidFill>
                  <a:schemeClr val="tx2"/>
                </a:solidFill>
                <a:effectLst/>
                <a:uLnTx/>
                <a:uFillTx/>
                <a:latin typeface="+mj-lt"/>
                <a:ea typeface="+mj-ea"/>
                <a:cs typeface="+mj-cs"/>
              </a:rPr>
              <a:t>PHENYTOIN-INDUCED GINGIVAL OVERGROWTH</a:t>
            </a:r>
            <a:endParaRPr kumimoji="0" lang="en-US" sz="4000" b="0" i="1" u="sng"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Clr>
                <a:srgbClr val="0BD0D9"/>
              </a:buClr>
              <a:buFont typeface="Wingdings" pitchFamily="2" charset="2"/>
              <a:buChar char="q"/>
            </a:pPr>
            <a:r>
              <a:rPr lang="en-US" sz="2400" dirty="0" err="1" smtClean="0">
                <a:solidFill>
                  <a:prstClr val="black"/>
                </a:solidFill>
                <a:latin typeface="Calibri"/>
              </a:rPr>
              <a:t>Phenytoin</a:t>
            </a:r>
            <a:r>
              <a:rPr lang="en-US" sz="2400" dirty="0" smtClean="0">
                <a:solidFill>
                  <a:prstClr val="black"/>
                </a:solidFill>
                <a:latin typeface="Calibri"/>
              </a:rPr>
              <a:t> levels should be checked after four prophylaxis visits (4 weeks).</a:t>
            </a:r>
          </a:p>
          <a:p>
            <a:pPr algn="just">
              <a:buClr>
                <a:srgbClr val="0BD0D9"/>
              </a:buClr>
              <a:buFont typeface="Wingdings" pitchFamily="2" charset="2"/>
              <a:buChar char="q"/>
            </a:pPr>
            <a:r>
              <a:rPr lang="en-US" sz="2400" dirty="0" smtClean="0">
                <a:solidFill>
                  <a:prstClr val="black"/>
                </a:solidFill>
                <a:latin typeface="Calibri"/>
              </a:rPr>
              <a:t>If there has been no change, consultation with the patient's physician concerning the possibility of using a different anticonvulsant drug may be helpful</a:t>
            </a:r>
          </a:p>
          <a:p>
            <a:pPr algn="just">
              <a:buClr>
                <a:srgbClr val="0BD0D9"/>
              </a:buClr>
              <a:buFont typeface="Wingdings" pitchFamily="2" charset="2"/>
              <a:buChar char="q"/>
            </a:pPr>
            <a:r>
              <a:rPr lang="en-US" sz="2400" dirty="0" smtClean="0">
                <a:solidFill>
                  <a:prstClr val="black"/>
                </a:solidFill>
                <a:latin typeface="Calibri"/>
              </a:rPr>
              <a:t>Severe PIGO (i.e., more than two thirds of the tooth is covered) : surgical removal and good oral hygiene after surgery are generally considered to be the most effective treatment.</a:t>
            </a:r>
          </a:p>
          <a:p>
            <a:pPr lvl="0" algn="just">
              <a:buClr>
                <a:srgbClr val="0BD0D9"/>
              </a:buClr>
              <a:buFont typeface="Wingdings" pitchFamily="2" charset="2"/>
              <a:buChar char="q"/>
            </a:pPr>
            <a:r>
              <a:rPr lang="en-US" sz="2400" dirty="0" smtClean="0">
                <a:solidFill>
                  <a:prstClr val="black"/>
                </a:solidFill>
                <a:latin typeface="Calibri"/>
              </a:rPr>
              <a:t>Recurrence may occur. </a:t>
            </a:r>
          </a:p>
          <a:p>
            <a:endParaRPr lang="en-US" sz="2400" dirty="0"/>
          </a:p>
        </p:txBody>
      </p:sp>
      <p:sp>
        <p:nvSpPr>
          <p:cNvPr id="4" name="Title 1"/>
          <p:cNvSpPr txBox="1">
            <a:spLocks/>
          </p:cNvSpPr>
          <p:nvPr/>
        </p:nvSpPr>
        <p:spPr>
          <a:xfrm>
            <a:off x="304800" y="762000"/>
            <a:ext cx="8229600" cy="1143000"/>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en-US" sz="4000" b="0" i="1" u="sng" strike="noStrike" kern="1200" cap="none" spc="0" normalizeH="0" baseline="0" noProof="0" dirty="0" smtClean="0">
                <a:ln>
                  <a:noFill/>
                </a:ln>
                <a:solidFill>
                  <a:schemeClr val="tx2"/>
                </a:solidFill>
                <a:effectLst/>
                <a:uLnTx/>
                <a:uFillTx/>
                <a:latin typeface="+mj-lt"/>
                <a:ea typeface="+mj-ea"/>
                <a:cs typeface="+mj-cs"/>
              </a:rPr>
              <a:t>PHENYTOIN-INDUCED GINGIVAL OVERGROWTH</a:t>
            </a:r>
            <a:endParaRPr kumimoji="0" lang="en-US" sz="4000" b="0" i="1" u="sng"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35480"/>
            <a:ext cx="8610600" cy="4389120"/>
          </a:xfrm>
        </p:spPr>
        <p:txBody>
          <a:bodyPr/>
          <a:lstStyle/>
          <a:p>
            <a:pPr algn="just">
              <a:buFont typeface="Wingdings" pitchFamily="2" charset="2"/>
              <a:buChar char="q"/>
            </a:pPr>
            <a:r>
              <a:rPr lang="en-US" dirty="0" smtClean="0">
                <a:latin typeface="+mj-lt"/>
              </a:rPr>
              <a:t>Other drugs that have been reported to induce gingival</a:t>
            </a:r>
          </a:p>
          <a:p>
            <a:pPr algn="just">
              <a:buNone/>
            </a:pPr>
            <a:r>
              <a:rPr lang="en-US" dirty="0" smtClean="0">
                <a:latin typeface="+mj-lt"/>
              </a:rPr>
              <a:t>    overgrowth in some patients include </a:t>
            </a:r>
            <a:r>
              <a:rPr lang="en-US" dirty="0" err="1" smtClean="0">
                <a:latin typeface="+mj-lt"/>
              </a:rPr>
              <a:t>cyclosporin</a:t>
            </a:r>
            <a:r>
              <a:rPr lang="en-US" dirty="0" smtClean="0">
                <a:latin typeface="+mj-lt"/>
              </a:rPr>
              <a:t>,</a:t>
            </a:r>
          </a:p>
          <a:p>
            <a:pPr algn="just">
              <a:buNone/>
            </a:pPr>
            <a:r>
              <a:rPr lang="en-US" dirty="0" smtClean="0">
                <a:latin typeface="+mj-lt"/>
              </a:rPr>
              <a:t>    calcium channel blockers, </a:t>
            </a:r>
            <a:r>
              <a:rPr lang="en-US" dirty="0" err="1" smtClean="0">
                <a:latin typeface="+mj-lt"/>
              </a:rPr>
              <a:t>valproic</a:t>
            </a:r>
            <a:r>
              <a:rPr lang="en-US" dirty="0" smtClean="0">
                <a:latin typeface="+mj-lt"/>
              </a:rPr>
              <a:t> acid, and </a:t>
            </a:r>
            <a:r>
              <a:rPr lang="en-US" dirty="0" err="1" smtClean="0">
                <a:latin typeface="+mj-lt"/>
              </a:rPr>
              <a:t>phenobarbital</a:t>
            </a:r>
            <a:r>
              <a:rPr lang="en-US" dirty="0" smtClean="0">
                <a:latin typeface="+mj-lt"/>
              </a:rPr>
              <a:t>.</a:t>
            </a:r>
            <a:endParaRPr lang="en-US" dirty="0">
              <a:latin typeface="+mj-l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uFont typeface="Wingdings" pitchFamily="2" charset="2"/>
              <a:buChar char="Ø"/>
            </a:pPr>
            <a:r>
              <a:rPr lang="en-US" i="1" u="sng" dirty="0" smtClean="0"/>
              <a:t>ASCORBIC ACID DEFICIENCY</a:t>
            </a:r>
            <a:br>
              <a:rPr lang="en-US" i="1" u="sng" dirty="0" smtClean="0"/>
            </a:br>
            <a:r>
              <a:rPr lang="en-US" i="1" u="sng" dirty="0" smtClean="0"/>
              <a:t>GINGIVITIS</a:t>
            </a:r>
            <a:endParaRPr lang="en-US" i="1" u="sng" dirty="0"/>
          </a:p>
        </p:txBody>
      </p:sp>
      <p:sp>
        <p:nvSpPr>
          <p:cNvPr id="3" name="Content Placeholder 2"/>
          <p:cNvSpPr>
            <a:spLocks noGrp="1"/>
          </p:cNvSpPr>
          <p:nvPr>
            <p:ph idx="1"/>
          </p:nvPr>
        </p:nvSpPr>
        <p:spPr/>
        <p:txBody>
          <a:bodyPr>
            <a:normAutofit/>
          </a:bodyPr>
          <a:lstStyle/>
          <a:p>
            <a:pPr algn="just">
              <a:buFont typeface="Wingdings" pitchFamily="2" charset="2"/>
              <a:buChar char="q"/>
            </a:pPr>
            <a:r>
              <a:rPr lang="en-US" dirty="0" smtClean="0">
                <a:latin typeface="+mj-lt"/>
              </a:rPr>
              <a:t>differs from the type of gingivitis related to poor oral hygiene</a:t>
            </a:r>
          </a:p>
          <a:p>
            <a:pPr algn="just">
              <a:buFont typeface="Wingdings" pitchFamily="2" charset="2"/>
              <a:buChar char="q"/>
            </a:pPr>
            <a:r>
              <a:rPr lang="en-US" dirty="0" smtClean="0">
                <a:latin typeface="+mj-lt"/>
              </a:rPr>
              <a:t>The involvement is usually limited to the marginal tissues and papillae</a:t>
            </a:r>
          </a:p>
          <a:p>
            <a:pPr algn="just">
              <a:buFont typeface="Wingdings" pitchFamily="2" charset="2"/>
              <a:buChar char="q"/>
            </a:pPr>
            <a:r>
              <a:rPr lang="en-US" dirty="0" smtClean="0">
                <a:latin typeface="+mj-lt"/>
              </a:rPr>
              <a:t>severe pain, and spontaneous hemorrhage will be evident. </a:t>
            </a:r>
          </a:p>
          <a:p>
            <a:pPr algn="just">
              <a:buFont typeface="Wingdings" pitchFamily="2" charset="2"/>
              <a:buChar char="q"/>
            </a:pPr>
            <a:r>
              <a:rPr lang="en-US" dirty="0" smtClean="0">
                <a:latin typeface="+mj-lt"/>
              </a:rPr>
              <a:t>Complete dental care, improved oral hygiene, and supplementation with vitamin C and other water soluble vitamins will greatly improve the gingival condition.</a:t>
            </a:r>
            <a:endParaRPr lang="en-US" dirty="0">
              <a:latin typeface="+mj-l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1219200"/>
            <a:ext cx="8156448" cy="2679192"/>
          </a:xfrm>
        </p:spPr>
        <p:txBody>
          <a:bodyPr/>
          <a:lstStyle/>
          <a:p>
            <a:pPr algn="ctr"/>
            <a:r>
              <a:rPr lang="en-US" dirty="0" smtClean="0"/>
              <a:t>PERIODONTAL DISEASES</a:t>
            </a:r>
            <a:br>
              <a:rPr lang="en-US" dirty="0" smtClean="0"/>
            </a:br>
            <a:r>
              <a:rPr lang="en-US" dirty="0" smtClean="0"/>
              <a:t>IN CHILDHOOD</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pPr algn="ctr"/>
            <a:r>
              <a:rPr lang="en-US" u="sng" dirty="0" smtClean="0"/>
              <a:t>PERIODONTAL DISEASES</a:t>
            </a:r>
            <a:br>
              <a:rPr lang="en-US" u="sng" dirty="0" smtClean="0"/>
            </a:br>
            <a:r>
              <a:rPr lang="en-US" u="sng" dirty="0" smtClean="0"/>
              <a:t>IN CHILDHOOD</a:t>
            </a:r>
            <a:endParaRPr lang="en-US" u="sng" dirty="0"/>
          </a:p>
        </p:txBody>
      </p:sp>
      <p:sp>
        <p:nvSpPr>
          <p:cNvPr id="3" name="Content Placeholder 2"/>
          <p:cNvSpPr>
            <a:spLocks noGrp="1"/>
          </p:cNvSpPr>
          <p:nvPr>
            <p:ph idx="1"/>
          </p:nvPr>
        </p:nvSpPr>
        <p:spPr>
          <a:xfrm>
            <a:off x="381000" y="1935480"/>
            <a:ext cx="8458200" cy="4389120"/>
          </a:xfrm>
        </p:spPr>
        <p:txBody>
          <a:bodyPr>
            <a:normAutofit/>
          </a:bodyPr>
          <a:lstStyle/>
          <a:p>
            <a:pPr algn="just">
              <a:buFont typeface="Wingdings" pitchFamily="2" charset="2"/>
              <a:buChar char="q"/>
            </a:pPr>
            <a:r>
              <a:rPr lang="en-US" dirty="0" err="1" smtClean="0">
                <a:latin typeface="+mj-lt"/>
              </a:rPr>
              <a:t>Periodontitis</a:t>
            </a:r>
            <a:r>
              <a:rPr lang="en-US" dirty="0" smtClean="0">
                <a:latin typeface="+mj-lt"/>
              </a:rPr>
              <a:t> is an inflammatory disease of the gingiva and deeper tissues of the </a:t>
            </a:r>
            <a:r>
              <a:rPr lang="en-US" dirty="0" err="1" smtClean="0">
                <a:latin typeface="+mj-lt"/>
              </a:rPr>
              <a:t>periodontium</a:t>
            </a:r>
            <a:endParaRPr lang="en-US" dirty="0" smtClean="0">
              <a:latin typeface="+mj-lt"/>
            </a:endParaRPr>
          </a:p>
          <a:p>
            <a:pPr algn="just">
              <a:buFont typeface="Wingdings" pitchFamily="2" charset="2"/>
              <a:buChar char="q"/>
            </a:pPr>
            <a:r>
              <a:rPr lang="en-US" dirty="0" smtClean="0">
                <a:latin typeface="+mj-lt"/>
              </a:rPr>
              <a:t>It is characterized by pocket formation and destruction of the supporting alveolar bone.</a:t>
            </a:r>
          </a:p>
          <a:p>
            <a:pPr algn="just">
              <a:buFont typeface="Wingdings" pitchFamily="2" charset="2"/>
              <a:buChar char="q"/>
            </a:pPr>
            <a:r>
              <a:rPr lang="en-US" dirty="0" smtClean="0">
                <a:latin typeface="+mj-lt"/>
              </a:rPr>
              <a:t>Bone loss in children can be detected in bite-wing radiographs by comparing the height of the alveolar bone to the </a:t>
            </a:r>
            <a:r>
              <a:rPr lang="en-US" dirty="0" err="1" smtClean="0">
                <a:latin typeface="+mj-lt"/>
              </a:rPr>
              <a:t>cementoenamel</a:t>
            </a:r>
            <a:r>
              <a:rPr lang="en-US" dirty="0" smtClean="0">
                <a:latin typeface="+mj-lt"/>
              </a:rPr>
              <a:t> junction.</a:t>
            </a:r>
          </a:p>
          <a:p>
            <a:pPr algn="just">
              <a:buFont typeface="Wingdings" pitchFamily="2" charset="2"/>
              <a:buChar char="q"/>
            </a:pPr>
            <a:r>
              <a:rPr lang="en-US" dirty="0" smtClean="0">
                <a:latin typeface="+mj-lt"/>
              </a:rPr>
              <a:t>Distances between 2 and 3 mm can be defined as questionable bone loss and distances greater than 3 mm indicate definite bone loss.</a:t>
            </a:r>
          </a:p>
          <a:p>
            <a:pPr>
              <a:buFont typeface="Wingdings" pitchFamily="2" charset="2"/>
              <a:buChar char="q"/>
            </a:pPr>
            <a:endParaRPr lang="en-US" dirty="0">
              <a:latin typeface="+mj-l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219200"/>
            <a:ext cx="8153400" cy="5016758"/>
          </a:xfrm>
          <a:prstGeom prst="rect">
            <a:avLst/>
          </a:prstGeom>
        </p:spPr>
        <p:txBody>
          <a:bodyPr wrap="square">
            <a:spAutoFit/>
          </a:bodyPr>
          <a:lstStyle/>
          <a:p>
            <a:pPr algn="just"/>
            <a:r>
              <a:rPr lang="en-IN" sz="3200" b="1" u="sng" dirty="0" smtClean="0">
                <a:latin typeface="+mj-lt"/>
              </a:rPr>
              <a:t>Children </a:t>
            </a:r>
            <a:r>
              <a:rPr lang="en-IN" sz="3200" b="1" u="sng" dirty="0" err="1" smtClean="0">
                <a:latin typeface="+mj-lt"/>
              </a:rPr>
              <a:t>vs</a:t>
            </a:r>
            <a:r>
              <a:rPr lang="en-IN" sz="3200" b="1" u="sng" dirty="0" smtClean="0">
                <a:latin typeface="+mj-lt"/>
              </a:rPr>
              <a:t> Adults</a:t>
            </a:r>
          </a:p>
          <a:p>
            <a:pPr algn="just">
              <a:buFont typeface="Arial" pitchFamily="34" charset="0"/>
              <a:buChar char="•"/>
            </a:pPr>
            <a:r>
              <a:rPr lang="en-IN" sz="3200" dirty="0" smtClean="0">
                <a:latin typeface="+mj-lt"/>
              </a:rPr>
              <a:t> Greater metabolic activity in children offers </a:t>
            </a:r>
            <a:r>
              <a:rPr lang="en-IN" sz="3200" dirty="0" err="1" smtClean="0">
                <a:latin typeface="+mj-lt"/>
              </a:rPr>
              <a:t>periodontium</a:t>
            </a:r>
            <a:r>
              <a:rPr lang="en-IN" sz="3200" dirty="0" smtClean="0">
                <a:latin typeface="+mj-lt"/>
              </a:rPr>
              <a:t> greater resistance to breakdown and enhances repairs.</a:t>
            </a:r>
          </a:p>
          <a:p>
            <a:pPr algn="just">
              <a:buFont typeface="Arial" pitchFamily="34" charset="0"/>
              <a:buChar char="•"/>
            </a:pPr>
            <a:r>
              <a:rPr lang="en-IN" sz="3200" dirty="0" smtClean="0">
                <a:latin typeface="+mj-lt"/>
              </a:rPr>
              <a:t> Oral flora is different (spirochetes and B </a:t>
            </a:r>
            <a:r>
              <a:rPr lang="en-IN" sz="3200" dirty="0" err="1" smtClean="0">
                <a:latin typeface="+mj-lt"/>
              </a:rPr>
              <a:t>melaninogenicus</a:t>
            </a:r>
            <a:r>
              <a:rPr lang="en-IN" sz="3200" dirty="0" smtClean="0">
                <a:latin typeface="+mj-lt"/>
              </a:rPr>
              <a:t> are established late)</a:t>
            </a:r>
          </a:p>
          <a:p>
            <a:pPr algn="just">
              <a:buFont typeface="Arial" pitchFamily="34" charset="0"/>
              <a:buChar char="•"/>
            </a:pPr>
            <a:r>
              <a:rPr lang="en-IN" sz="3200" dirty="0" smtClean="0">
                <a:latin typeface="+mj-lt"/>
              </a:rPr>
              <a:t> Composition and </a:t>
            </a:r>
            <a:r>
              <a:rPr lang="en-IN" sz="3200" dirty="0" err="1" smtClean="0">
                <a:latin typeface="+mj-lt"/>
              </a:rPr>
              <a:t>metabolsim</a:t>
            </a:r>
            <a:r>
              <a:rPr lang="en-IN" sz="3200" dirty="0" smtClean="0">
                <a:latin typeface="+mj-lt"/>
              </a:rPr>
              <a:t> of plaque different (lower irritation potential)</a:t>
            </a:r>
          </a:p>
          <a:p>
            <a:pPr algn="just">
              <a:buFont typeface="Arial" pitchFamily="34" charset="0"/>
              <a:buChar char="•"/>
            </a:pPr>
            <a:r>
              <a:rPr lang="en-IN" sz="3200" dirty="0" smtClean="0">
                <a:latin typeface="+mj-lt"/>
              </a:rPr>
              <a:t> Preschoolers with 4x plaque have 1/4 gingival index</a:t>
            </a:r>
            <a:endParaRPr lang="en-IN" sz="3200" dirty="0">
              <a:latin typeface="+mj-l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04800"/>
            <a:ext cx="8229600" cy="1143000"/>
          </a:xfrm>
        </p:spPr>
        <p:txBody>
          <a:bodyPr/>
          <a:lstStyle/>
          <a:p>
            <a:pPr>
              <a:buFont typeface="Wingdings" pitchFamily="2" charset="2"/>
              <a:buChar char="Ø"/>
            </a:pPr>
            <a:r>
              <a:rPr lang="en-US" i="1" u="sng" dirty="0" smtClean="0"/>
              <a:t>EARLY-ONSET PERIODONTITIS</a:t>
            </a:r>
            <a:endParaRPr lang="en-US" i="1" u="sng" dirty="0"/>
          </a:p>
        </p:txBody>
      </p:sp>
      <p:sp>
        <p:nvSpPr>
          <p:cNvPr id="5" name="Content Placeholder 4"/>
          <p:cNvSpPr>
            <a:spLocks noGrp="1"/>
          </p:cNvSpPr>
          <p:nvPr>
            <p:ph idx="1"/>
          </p:nvPr>
        </p:nvSpPr>
        <p:spPr>
          <a:xfrm>
            <a:off x="381000" y="1600200"/>
            <a:ext cx="8458200" cy="4876800"/>
          </a:xfrm>
        </p:spPr>
        <p:txBody>
          <a:bodyPr>
            <a:noAutofit/>
          </a:bodyPr>
          <a:lstStyle/>
          <a:p>
            <a:pPr algn="just">
              <a:buFont typeface="Wingdings" pitchFamily="2" charset="2"/>
              <a:buChar char="q"/>
            </a:pPr>
            <a:r>
              <a:rPr lang="en-US" dirty="0" smtClean="0">
                <a:latin typeface="+mj-lt"/>
              </a:rPr>
              <a:t>EOP is used to describe a heterogeneous group of periodontal diseases occurring in young individuals who are otherwise healthy</a:t>
            </a:r>
          </a:p>
          <a:p>
            <a:pPr algn="just">
              <a:buFont typeface="Wingdings" pitchFamily="2" charset="2"/>
              <a:buChar char="q"/>
            </a:pPr>
            <a:r>
              <a:rPr lang="en-US" dirty="0" smtClean="0">
                <a:latin typeface="+mj-lt"/>
              </a:rPr>
              <a:t>EOP consists of three categories of </a:t>
            </a:r>
            <a:r>
              <a:rPr lang="en-US" dirty="0" err="1" smtClean="0">
                <a:latin typeface="+mj-lt"/>
              </a:rPr>
              <a:t>periodontitis</a:t>
            </a:r>
            <a:r>
              <a:rPr lang="en-US" dirty="0" smtClean="0">
                <a:latin typeface="+mj-lt"/>
              </a:rPr>
              <a:t> that may have overlapping etiologies and clinical presentations: </a:t>
            </a:r>
          </a:p>
          <a:p>
            <a:pPr algn="just">
              <a:buFont typeface="Wingdings" pitchFamily="2" charset="2"/>
              <a:buChar char="q"/>
            </a:pPr>
            <a:r>
              <a:rPr lang="en-US" dirty="0" smtClean="0">
                <a:latin typeface="+mj-lt"/>
              </a:rPr>
              <a:t>(1) a localized form (</a:t>
            </a:r>
            <a:r>
              <a:rPr lang="en-US" dirty="0" smtClean="0">
                <a:solidFill>
                  <a:srgbClr val="FF0000"/>
                </a:solidFill>
                <a:latin typeface="+mj-lt"/>
              </a:rPr>
              <a:t>localized juvenile </a:t>
            </a:r>
            <a:r>
              <a:rPr lang="en-US" dirty="0" err="1" smtClean="0">
                <a:solidFill>
                  <a:srgbClr val="FF0000"/>
                </a:solidFill>
                <a:latin typeface="+mj-lt"/>
              </a:rPr>
              <a:t>periodontitis</a:t>
            </a:r>
            <a:r>
              <a:rPr lang="en-US" dirty="0" smtClean="0">
                <a:solidFill>
                  <a:srgbClr val="FF0000"/>
                </a:solidFill>
                <a:latin typeface="+mj-lt"/>
              </a:rPr>
              <a:t> [LJP]</a:t>
            </a:r>
            <a:r>
              <a:rPr lang="en-US" dirty="0" smtClean="0">
                <a:latin typeface="+mj-lt"/>
              </a:rPr>
              <a:t>),</a:t>
            </a:r>
          </a:p>
          <a:p>
            <a:pPr algn="just">
              <a:buFont typeface="Wingdings" pitchFamily="2" charset="2"/>
              <a:buChar char="q"/>
            </a:pPr>
            <a:r>
              <a:rPr lang="en-US" dirty="0" smtClean="0">
                <a:latin typeface="+mj-lt"/>
              </a:rPr>
              <a:t>(2)a generalized form (</a:t>
            </a:r>
            <a:r>
              <a:rPr lang="en-US" dirty="0" smtClean="0">
                <a:solidFill>
                  <a:srgbClr val="FF0000"/>
                </a:solidFill>
                <a:latin typeface="+mj-lt"/>
              </a:rPr>
              <a:t>generalized juvenile </a:t>
            </a:r>
            <a:r>
              <a:rPr lang="en-US" dirty="0" err="1" smtClean="0">
                <a:solidFill>
                  <a:srgbClr val="FF0000"/>
                </a:solidFill>
                <a:latin typeface="+mj-lt"/>
              </a:rPr>
              <a:t>periodontitis</a:t>
            </a:r>
            <a:r>
              <a:rPr lang="en-US" dirty="0" smtClean="0">
                <a:solidFill>
                  <a:srgbClr val="FF0000"/>
                </a:solidFill>
                <a:latin typeface="+mj-lt"/>
              </a:rPr>
              <a:t> [GJP</a:t>
            </a:r>
            <a:r>
              <a:rPr lang="en-US" dirty="0" smtClean="0">
                <a:latin typeface="+mj-lt"/>
              </a:rPr>
              <a:t>)</a:t>
            </a:r>
          </a:p>
          <a:p>
            <a:pPr algn="just">
              <a:buFont typeface="Wingdings" pitchFamily="2" charset="2"/>
              <a:buChar char="q"/>
            </a:pPr>
            <a:r>
              <a:rPr lang="en-US" dirty="0" smtClean="0">
                <a:latin typeface="+mj-lt"/>
              </a:rPr>
              <a:t> (3) a </a:t>
            </a:r>
            <a:r>
              <a:rPr lang="en-US" dirty="0" err="1" smtClean="0">
                <a:latin typeface="+mj-lt"/>
              </a:rPr>
              <a:t>prepubertal</a:t>
            </a:r>
            <a:r>
              <a:rPr lang="en-US" dirty="0" smtClean="0">
                <a:latin typeface="+mj-lt"/>
              </a:rPr>
              <a:t> category that may have both localized and generalized forms (</a:t>
            </a:r>
            <a:r>
              <a:rPr lang="en-US" dirty="0" smtClean="0">
                <a:solidFill>
                  <a:srgbClr val="FF0000"/>
                </a:solidFill>
                <a:latin typeface="+mj-lt"/>
              </a:rPr>
              <a:t>localized and generalized </a:t>
            </a:r>
            <a:r>
              <a:rPr lang="en-US" dirty="0" err="1" smtClean="0">
                <a:solidFill>
                  <a:srgbClr val="FF0000"/>
                </a:solidFill>
                <a:latin typeface="+mj-lt"/>
              </a:rPr>
              <a:t>prepubertal</a:t>
            </a:r>
            <a:r>
              <a:rPr lang="en-US" dirty="0" smtClean="0">
                <a:solidFill>
                  <a:srgbClr val="FF0000"/>
                </a:solidFill>
                <a:latin typeface="+mj-lt"/>
              </a:rPr>
              <a:t> </a:t>
            </a:r>
            <a:r>
              <a:rPr lang="en-US" dirty="0" err="1" smtClean="0">
                <a:solidFill>
                  <a:srgbClr val="FF0000"/>
                </a:solidFill>
                <a:latin typeface="+mj-lt"/>
              </a:rPr>
              <a:t>periodontitis</a:t>
            </a:r>
            <a:r>
              <a:rPr lang="en-US" dirty="0" smtClean="0">
                <a:latin typeface="+mj-lt"/>
              </a:rPr>
              <a:t>)</a:t>
            </a:r>
            <a:endParaRPr lang="en-US"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buFont typeface="Wingdings" pitchFamily="2" charset="2"/>
              <a:buChar char="Ø"/>
            </a:pPr>
            <a:r>
              <a:rPr lang="en-US" sz="4000" i="1" u="sng" dirty="0" smtClean="0">
                <a:solidFill>
                  <a:srgbClr val="002060"/>
                </a:solidFill>
              </a:rPr>
              <a:t>MARGINAL GINGIVA</a:t>
            </a:r>
            <a:endParaRPr lang="en-US" sz="4000" i="1" u="sng" dirty="0">
              <a:solidFill>
                <a:srgbClr val="002060"/>
              </a:solidFill>
            </a:endParaRPr>
          </a:p>
        </p:txBody>
      </p:sp>
      <p:sp>
        <p:nvSpPr>
          <p:cNvPr id="3" name="Content Placeholder 2"/>
          <p:cNvSpPr>
            <a:spLocks noGrp="1"/>
          </p:cNvSpPr>
          <p:nvPr>
            <p:ph idx="1"/>
          </p:nvPr>
        </p:nvSpPr>
        <p:spPr>
          <a:xfrm>
            <a:off x="457200" y="1676400"/>
            <a:ext cx="8229600" cy="4160520"/>
          </a:xfrm>
        </p:spPr>
        <p:txBody>
          <a:bodyPr>
            <a:normAutofit fontScale="92500" lnSpcReduction="10000"/>
          </a:bodyPr>
          <a:lstStyle/>
          <a:p>
            <a:pPr>
              <a:buFont typeface="Wingdings" pitchFamily="2" charset="2"/>
              <a:buChar char="q"/>
            </a:pPr>
            <a:r>
              <a:rPr lang="en-US" sz="2400" dirty="0" smtClean="0">
                <a:latin typeface="Calibri" pitchFamily="34" charset="0"/>
              </a:rPr>
              <a:t>It is the margin of gingiva surrounding the tooth in a collar like fashion.</a:t>
            </a:r>
          </a:p>
          <a:p>
            <a:pPr>
              <a:buFont typeface="Wingdings" pitchFamily="2" charset="2"/>
              <a:buChar char="q"/>
            </a:pPr>
            <a:r>
              <a:rPr lang="en-US" sz="2400" dirty="0" smtClean="0">
                <a:latin typeface="Calibri" pitchFamily="34" charset="0"/>
              </a:rPr>
              <a:t>1 mm wide</a:t>
            </a:r>
          </a:p>
          <a:p>
            <a:pPr>
              <a:buFont typeface="Wingdings" pitchFamily="2" charset="2"/>
              <a:buChar char="q"/>
            </a:pPr>
            <a:r>
              <a:rPr lang="en-US" sz="2400" dirty="0" smtClean="0">
                <a:latin typeface="Calibri" pitchFamily="34" charset="0"/>
              </a:rPr>
              <a:t>Separated from attached gingiva by “free gingival groove”</a:t>
            </a:r>
          </a:p>
          <a:p>
            <a:pPr>
              <a:buFont typeface="Wingdings" pitchFamily="2" charset="2"/>
              <a:buChar char="q"/>
            </a:pPr>
            <a:endParaRPr lang="en-US" sz="2400" dirty="0" smtClean="0">
              <a:latin typeface="Calibri" pitchFamily="34" charset="0"/>
            </a:endParaRPr>
          </a:p>
          <a:p>
            <a:pPr>
              <a:buNone/>
            </a:pPr>
            <a:endParaRPr lang="en-US" sz="2400" dirty="0" smtClean="0">
              <a:latin typeface="Calibri" pitchFamily="34" charset="0"/>
            </a:endParaRPr>
          </a:p>
          <a:p>
            <a:pPr algn="ctr"/>
            <a:r>
              <a:rPr lang="en-US" dirty="0" smtClean="0">
                <a:latin typeface="+mj-lt"/>
              </a:rPr>
              <a:t>   </a:t>
            </a:r>
            <a:r>
              <a:rPr lang="en-US" dirty="0" smtClean="0">
                <a:solidFill>
                  <a:srgbClr val="FF0000"/>
                </a:solidFill>
                <a:latin typeface="+mj-lt"/>
              </a:rPr>
              <a:t>Marginal gingiva of child has rolled edges in primary dentition</a:t>
            </a:r>
          </a:p>
          <a:p>
            <a:pPr algn="ctr"/>
            <a:r>
              <a:rPr lang="en-IN" dirty="0" smtClean="0">
                <a:solidFill>
                  <a:srgbClr val="FF0000"/>
                </a:solidFill>
                <a:latin typeface="+mj-lt"/>
              </a:rPr>
              <a:t>In children it is flaccid and retractable due to immature connective tissue and gingival </a:t>
            </a:r>
            <a:r>
              <a:rPr lang="en-IN" dirty="0" err="1" smtClean="0">
                <a:solidFill>
                  <a:srgbClr val="FF0000"/>
                </a:solidFill>
                <a:latin typeface="+mj-lt"/>
              </a:rPr>
              <a:t>fibers</a:t>
            </a:r>
            <a:r>
              <a:rPr lang="en-IN" dirty="0" smtClean="0">
                <a:solidFill>
                  <a:srgbClr val="FF0000"/>
                </a:solidFill>
                <a:latin typeface="+mj-lt"/>
              </a:rPr>
              <a:t> and increased </a:t>
            </a:r>
            <a:r>
              <a:rPr lang="en-IN" dirty="0" err="1" smtClean="0">
                <a:solidFill>
                  <a:srgbClr val="FF0000"/>
                </a:solidFill>
                <a:latin typeface="+mj-lt"/>
              </a:rPr>
              <a:t>vascularization</a:t>
            </a:r>
            <a:endParaRPr lang="en-US" dirty="0">
              <a:solidFill>
                <a:srgbClr val="FF0000"/>
              </a:solidFill>
              <a:latin typeface="+mj-lt"/>
            </a:endParaRPr>
          </a:p>
        </p:txBody>
      </p:sp>
      <p:sp>
        <p:nvSpPr>
          <p:cNvPr id="5" name="Rectangle 4"/>
          <p:cNvSpPr/>
          <p:nvPr/>
        </p:nvSpPr>
        <p:spPr>
          <a:xfrm>
            <a:off x="2286000" y="3105835"/>
            <a:ext cx="4572000" cy="646331"/>
          </a:xfrm>
          <a:prstGeom prst="rect">
            <a:avLst/>
          </a:prstGeom>
        </p:spPr>
        <p:txBody>
          <a:bodyPr>
            <a:spAutoFit/>
          </a:bodyPr>
          <a:lstStyle/>
          <a:p>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Font typeface="Wingdings" pitchFamily="2" charset="2"/>
              <a:buChar char="q"/>
            </a:pPr>
            <a:r>
              <a:rPr lang="en-US" dirty="0" smtClean="0">
                <a:latin typeface="+mj-lt"/>
              </a:rPr>
              <a:t>American Academy of </a:t>
            </a:r>
            <a:r>
              <a:rPr lang="en-US" dirty="0" err="1" smtClean="0">
                <a:latin typeface="+mj-lt"/>
              </a:rPr>
              <a:t>Periodontology</a:t>
            </a:r>
            <a:r>
              <a:rPr lang="en-US" dirty="0" smtClean="0">
                <a:latin typeface="+mj-lt"/>
              </a:rPr>
              <a:t> has </a:t>
            </a:r>
            <a:r>
              <a:rPr lang="en-US" dirty="0" err="1" smtClean="0">
                <a:latin typeface="+mj-lt"/>
              </a:rPr>
              <a:t>recategorized</a:t>
            </a:r>
            <a:r>
              <a:rPr lang="en-US" dirty="0" smtClean="0">
                <a:latin typeface="+mj-lt"/>
              </a:rPr>
              <a:t> the early-onset form under </a:t>
            </a:r>
            <a:r>
              <a:rPr lang="en-US" dirty="0" smtClean="0">
                <a:solidFill>
                  <a:srgbClr val="FF0000"/>
                </a:solidFill>
                <a:latin typeface="+mj-lt"/>
              </a:rPr>
              <a:t>Aggressive </a:t>
            </a:r>
            <a:r>
              <a:rPr lang="en-US" dirty="0" err="1" smtClean="0">
                <a:solidFill>
                  <a:srgbClr val="FF0000"/>
                </a:solidFill>
                <a:latin typeface="+mj-lt"/>
              </a:rPr>
              <a:t>Periodontitis</a:t>
            </a:r>
            <a:r>
              <a:rPr lang="en-US" dirty="0" smtClean="0">
                <a:solidFill>
                  <a:srgbClr val="FF0000"/>
                </a:solidFill>
                <a:latin typeface="+mj-lt"/>
              </a:rPr>
              <a:t> </a:t>
            </a:r>
            <a:r>
              <a:rPr lang="en-US" dirty="0" smtClean="0">
                <a:latin typeface="+mj-lt"/>
              </a:rPr>
              <a:t>and has recommended that its sub-classifications be discarded.</a:t>
            </a:r>
          </a:p>
          <a:p>
            <a:pPr algn="just">
              <a:buFont typeface="Wingdings" pitchFamily="2" charset="2"/>
              <a:buChar char="q"/>
            </a:pPr>
            <a:r>
              <a:rPr lang="en-US" dirty="0" smtClean="0">
                <a:latin typeface="+mj-lt"/>
              </a:rPr>
              <a:t>The old categorization has been retained because the new classification is not as widely used.</a:t>
            </a:r>
          </a:p>
        </p:txBody>
      </p:sp>
      <p:sp>
        <p:nvSpPr>
          <p:cNvPr id="4" name="Title 3"/>
          <p:cNvSpPr>
            <a:spLocks noGrp="1"/>
          </p:cNvSpPr>
          <p:nvPr>
            <p:ph type="title"/>
          </p:nvPr>
        </p:nvSpPr>
        <p:spPr>
          <a:xfrm>
            <a:off x="304800" y="457200"/>
            <a:ext cx="8229600" cy="1143000"/>
          </a:xfrm>
        </p:spPr>
        <p:txBody>
          <a:bodyPr/>
          <a:lstStyle/>
          <a:p>
            <a:pPr>
              <a:buFont typeface="Wingdings" pitchFamily="2" charset="2"/>
              <a:buChar char="Ø"/>
            </a:pPr>
            <a:r>
              <a:rPr lang="en-US" i="1" u="sng" dirty="0" smtClean="0"/>
              <a:t>EARLY-ONSET PERIODONTITIS</a:t>
            </a:r>
            <a:endParaRPr lang="en-US" i="1" u="sng"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512"/>
            <a:ext cx="9144000" cy="1466088"/>
          </a:xfrm>
        </p:spPr>
        <p:txBody>
          <a:bodyPr>
            <a:normAutofit fontScale="90000"/>
          </a:bodyPr>
          <a:lstStyle/>
          <a:p>
            <a:pPr algn="ctr"/>
            <a:r>
              <a:rPr lang="en-US" sz="4000" dirty="0" smtClean="0">
                <a:solidFill>
                  <a:srgbClr val="54BDC8"/>
                </a:solidFill>
              </a:rPr>
              <a:t>1. LOCALIZED EARLY-ONSET PERIODONTITIS (</a:t>
            </a:r>
            <a:br>
              <a:rPr lang="en-US" sz="4000" dirty="0" smtClean="0">
                <a:solidFill>
                  <a:srgbClr val="54BDC8"/>
                </a:solidFill>
              </a:rPr>
            </a:br>
            <a:r>
              <a:rPr lang="en-US" sz="4000" dirty="0" smtClean="0">
                <a:solidFill>
                  <a:srgbClr val="54BDC8"/>
                </a:solidFill>
              </a:rPr>
              <a:t>LOCALIZED JUVENILE PERIODONTITIS)</a:t>
            </a:r>
            <a:endParaRPr lang="en-US" sz="4000" dirty="0">
              <a:solidFill>
                <a:srgbClr val="54BDC8"/>
              </a:solidFill>
            </a:endParaRPr>
          </a:p>
        </p:txBody>
      </p:sp>
      <p:sp>
        <p:nvSpPr>
          <p:cNvPr id="3" name="Content Placeholder 2"/>
          <p:cNvSpPr>
            <a:spLocks noGrp="1"/>
          </p:cNvSpPr>
          <p:nvPr>
            <p:ph idx="1"/>
          </p:nvPr>
        </p:nvSpPr>
        <p:spPr/>
        <p:txBody>
          <a:bodyPr>
            <a:normAutofit/>
          </a:bodyPr>
          <a:lstStyle/>
          <a:p>
            <a:pPr algn="just">
              <a:buFont typeface="Wingdings" pitchFamily="2" charset="2"/>
              <a:buChar char="q"/>
            </a:pPr>
            <a:r>
              <a:rPr lang="en-US" sz="2800" dirty="0" smtClean="0">
                <a:latin typeface="+mj-lt"/>
              </a:rPr>
              <a:t>LJP occurs in otherwise healthy children and adolescents without clinical evidence of systemic disease.</a:t>
            </a:r>
          </a:p>
          <a:p>
            <a:pPr algn="just">
              <a:buFont typeface="Wingdings" pitchFamily="2" charset="2"/>
              <a:buChar char="q"/>
            </a:pPr>
            <a:r>
              <a:rPr lang="en-US" sz="2800" dirty="0" smtClean="0">
                <a:latin typeface="+mj-lt"/>
              </a:rPr>
              <a:t>It is characterized by the rapid and severe loss of alveolar bone around more than one permanent tooth, usually the first molars and incisors</a:t>
            </a:r>
          </a:p>
          <a:p>
            <a:pPr algn="just">
              <a:buFont typeface="Wingdings" pitchFamily="2" charset="2"/>
              <a:buChar char="q"/>
            </a:pPr>
            <a:r>
              <a:rPr lang="en-US" sz="2800" dirty="0" smtClean="0">
                <a:latin typeface="+mj-lt"/>
              </a:rPr>
              <a:t>bone loss around the primary teeth can be an early finding in this disease.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71600"/>
            <a:ext cx="7848600" cy="5029200"/>
          </a:xfrm>
        </p:spPr>
        <p:txBody>
          <a:bodyPr/>
          <a:lstStyle/>
          <a:p>
            <a:pPr algn="just">
              <a:buFont typeface="Wingdings" pitchFamily="2" charset="2"/>
              <a:buChar char="q"/>
            </a:pPr>
            <a:r>
              <a:rPr lang="en-US" dirty="0" smtClean="0">
                <a:latin typeface="+mj-lt"/>
              </a:rPr>
              <a:t>patients have little or no tissue inflammation and very little </a:t>
            </a:r>
            <a:r>
              <a:rPr lang="en-US" dirty="0" err="1" smtClean="0">
                <a:latin typeface="+mj-lt"/>
              </a:rPr>
              <a:t>supragingival</a:t>
            </a:r>
            <a:r>
              <a:rPr lang="en-US" dirty="0" smtClean="0">
                <a:latin typeface="+mj-lt"/>
              </a:rPr>
              <a:t> dental plaque or calculus</a:t>
            </a:r>
          </a:p>
          <a:p>
            <a:pPr algn="just">
              <a:buFont typeface="Wingdings" pitchFamily="2" charset="2"/>
              <a:buChar char="q"/>
            </a:pPr>
            <a:r>
              <a:rPr lang="en-US" dirty="0" smtClean="0">
                <a:latin typeface="+mj-lt"/>
              </a:rPr>
              <a:t>Micro-organisms predominating in the gingival pockets include </a:t>
            </a:r>
            <a:r>
              <a:rPr lang="en-US" i="1" dirty="0" err="1" smtClean="0">
                <a:latin typeface="+mj-lt"/>
              </a:rPr>
              <a:t>Actinobacillus</a:t>
            </a:r>
            <a:r>
              <a:rPr lang="en-US" i="1" dirty="0" smtClean="0">
                <a:latin typeface="+mj-lt"/>
              </a:rPr>
              <a:t> </a:t>
            </a:r>
            <a:r>
              <a:rPr lang="en-US" i="1" dirty="0" err="1" smtClean="0">
                <a:latin typeface="+mj-lt"/>
              </a:rPr>
              <a:t>actinomycetemcomitans</a:t>
            </a:r>
            <a:r>
              <a:rPr lang="en-US" i="1" dirty="0" smtClean="0">
                <a:latin typeface="+mj-lt"/>
              </a:rPr>
              <a:t> (</a:t>
            </a:r>
            <a:r>
              <a:rPr lang="en-US" i="1" dirty="0" err="1" smtClean="0">
                <a:latin typeface="+mj-lt"/>
              </a:rPr>
              <a:t>Aa</a:t>
            </a:r>
            <a:r>
              <a:rPr lang="en-US" i="1" dirty="0" smtClean="0">
                <a:latin typeface="+mj-lt"/>
              </a:rPr>
              <a:t>)</a:t>
            </a:r>
            <a:r>
              <a:rPr lang="en-US" dirty="0" smtClean="0">
                <a:latin typeface="+mj-lt"/>
              </a:rPr>
              <a:t>or </a:t>
            </a:r>
            <a:r>
              <a:rPr lang="en-US" dirty="0" err="1" smtClean="0">
                <a:latin typeface="+mj-lt"/>
              </a:rPr>
              <a:t>Aa</a:t>
            </a:r>
            <a:r>
              <a:rPr lang="en-US" dirty="0" smtClean="0">
                <a:latin typeface="+mj-lt"/>
              </a:rPr>
              <a:t> in combination with </a:t>
            </a:r>
            <a:r>
              <a:rPr lang="en-US" dirty="0" err="1" smtClean="0">
                <a:latin typeface="+mj-lt"/>
              </a:rPr>
              <a:t>Bacteroides</a:t>
            </a:r>
            <a:r>
              <a:rPr lang="en-US" dirty="0" smtClean="0">
                <a:latin typeface="+mj-lt"/>
              </a:rPr>
              <a:t>-like species</a:t>
            </a:r>
          </a:p>
          <a:p>
            <a:pPr algn="just">
              <a:buFont typeface="Wingdings" pitchFamily="2" charset="2"/>
              <a:buChar char="q"/>
            </a:pPr>
            <a:r>
              <a:rPr lang="en-US" dirty="0" smtClean="0">
                <a:latin typeface="+mj-lt"/>
              </a:rPr>
              <a:t>variety of </a:t>
            </a:r>
            <a:r>
              <a:rPr lang="en-US" dirty="0" err="1" smtClean="0">
                <a:latin typeface="+mj-lt"/>
              </a:rPr>
              <a:t>neutrophil</a:t>
            </a:r>
            <a:r>
              <a:rPr lang="en-US" dirty="0" smtClean="0">
                <a:latin typeface="+mj-lt"/>
              </a:rPr>
              <a:t> defects have been reported in patients with LJP.</a:t>
            </a:r>
          </a:p>
          <a:p>
            <a:pPr algn="just">
              <a:buFont typeface="Wingdings" pitchFamily="2" charset="2"/>
              <a:buChar char="q"/>
            </a:pPr>
            <a:r>
              <a:rPr lang="en-US" dirty="0" smtClean="0">
                <a:latin typeface="+mj-lt"/>
              </a:rPr>
              <a:t>Some suspect a hereditary basis for LJP</a:t>
            </a:r>
            <a:endParaRPr lang="en-US" dirty="0">
              <a:latin typeface="+mj-lt"/>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112"/>
            <a:ext cx="8839200" cy="1618488"/>
          </a:xfrm>
        </p:spPr>
        <p:txBody>
          <a:bodyPr>
            <a:noAutofit/>
          </a:bodyPr>
          <a:lstStyle/>
          <a:p>
            <a:pPr algn="ctr"/>
            <a:r>
              <a:rPr lang="en-US" sz="3600" dirty="0" smtClean="0">
                <a:solidFill>
                  <a:srgbClr val="54BDC8"/>
                </a:solidFill>
              </a:rPr>
              <a:t>2. GENERALIZED EARLY-ONSET PERIODONTITIS (GENERALIZED JUVENILE PERIODONTITIS)</a:t>
            </a:r>
            <a:endParaRPr lang="en-US" sz="3600" dirty="0">
              <a:solidFill>
                <a:srgbClr val="54BDC8"/>
              </a:solidFill>
            </a:endParaRPr>
          </a:p>
        </p:txBody>
      </p:sp>
      <p:sp>
        <p:nvSpPr>
          <p:cNvPr id="3" name="Content Placeholder 2"/>
          <p:cNvSpPr>
            <a:spLocks noGrp="1"/>
          </p:cNvSpPr>
          <p:nvPr>
            <p:ph idx="1"/>
          </p:nvPr>
        </p:nvSpPr>
        <p:spPr>
          <a:xfrm>
            <a:off x="228600" y="1828800"/>
            <a:ext cx="8686800" cy="4389120"/>
          </a:xfrm>
        </p:spPr>
        <p:txBody>
          <a:bodyPr>
            <a:noAutofit/>
          </a:bodyPr>
          <a:lstStyle/>
          <a:p>
            <a:pPr algn="just">
              <a:buFont typeface="Wingdings" pitchFamily="2" charset="2"/>
              <a:buChar char="q"/>
            </a:pPr>
            <a:r>
              <a:rPr lang="en-US" dirty="0" smtClean="0">
                <a:latin typeface="+mj-lt"/>
              </a:rPr>
              <a:t>The generalized form of EOP occurs at or around puberty in older juveniles and young adults.</a:t>
            </a:r>
          </a:p>
          <a:p>
            <a:pPr algn="just">
              <a:buFont typeface="Wingdings" pitchFamily="2" charset="2"/>
              <a:buChar char="q"/>
            </a:pPr>
            <a:r>
              <a:rPr lang="en-US" dirty="0" smtClean="0">
                <a:latin typeface="+mj-lt"/>
              </a:rPr>
              <a:t>It often affects the entire </a:t>
            </a:r>
            <a:r>
              <a:rPr lang="en-US" dirty="0" err="1" smtClean="0">
                <a:latin typeface="+mj-lt"/>
              </a:rPr>
              <a:t>periodontium</a:t>
            </a:r>
            <a:r>
              <a:rPr lang="en-US" dirty="0" smtClean="0">
                <a:latin typeface="+mj-lt"/>
              </a:rPr>
              <a:t> of the dentition</a:t>
            </a:r>
          </a:p>
          <a:p>
            <a:pPr algn="just">
              <a:buFont typeface="Wingdings" pitchFamily="2" charset="2"/>
              <a:buChar char="q"/>
            </a:pPr>
            <a:r>
              <a:rPr lang="en-US" dirty="0" smtClean="0">
                <a:latin typeface="+mj-lt"/>
              </a:rPr>
              <a:t>known by the terms </a:t>
            </a:r>
            <a:r>
              <a:rPr lang="en-US" i="1" dirty="0" smtClean="0">
                <a:latin typeface="+mj-lt"/>
              </a:rPr>
              <a:t>generalized juvenile </a:t>
            </a:r>
            <a:r>
              <a:rPr lang="en-US" i="1" dirty="0" err="1" smtClean="0">
                <a:latin typeface="+mj-lt"/>
              </a:rPr>
              <a:t>periodontitis</a:t>
            </a:r>
            <a:r>
              <a:rPr lang="en-US" i="1" dirty="0" smtClean="0">
                <a:latin typeface="+mj-lt"/>
              </a:rPr>
              <a:t> (GJP), severe </a:t>
            </a:r>
            <a:r>
              <a:rPr lang="en-US" i="1" dirty="0" err="1" smtClean="0">
                <a:latin typeface="+mj-lt"/>
              </a:rPr>
              <a:t>periodontitis</a:t>
            </a:r>
            <a:r>
              <a:rPr lang="en-US" i="1" dirty="0" smtClean="0">
                <a:latin typeface="+mj-lt"/>
              </a:rPr>
              <a:t>, </a:t>
            </a:r>
            <a:r>
              <a:rPr lang="en-US" dirty="0" smtClean="0">
                <a:latin typeface="+mj-lt"/>
              </a:rPr>
              <a:t>and </a:t>
            </a:r>
            <a:r>
              <a:rPr lang="en-US" i="1" dirty="0" smtClean="0">
                <a:latin typeface="+mj-lt"/>
              </a:rPr>
              <a:t>rapidly progressive </a:t>
            </a:r>
            <a:r>
              <a:rPr lang="en-US" i="1" dirty="0" err="1" smtClean="0">
                <a:latin typeface="+mj-lt"/>
              </a:rPr>
              <a:t>periodontitis</a:t>
            </a:r>
            <a:r>
              <a:rPr lang="en-US" i="1" dirty="0" smtClean="0">
                <a:latin typeface="+mj-lt"/>
              </a:rPr>
              <a:t>.</a:t>
            </a:r>
          </a:p>
          <a:p>
            <a:pPr algn="just">
              <a:buFont typeface="Wingdings" pitchFamily="2" charset="2"/>
              <a:buChar char="q"/>
            </a:pPr>
            <a:r>
              <a:rPr lang="en-US" dirty="0" smtClean="0">
                <a:latin typeface="+mj-lt"/>
              </a:rPr>
              <a:t>Affected teeth harbor more </a:t>
            </a:r>
            <a:r>
              <a:rPr lang="en-US" dirty="0" err="1" smtClean="0">
                <a:latin typeface="+mj-lt"/>
              </a:rPr>
              <a:t>nonmotile</a:t>
            </a:r>
            <a:r>
              <a:rPr lang="en-US" dirty="0" smtClean="0">
                <a:latin typeface="+mj-lt"/>
              </a:rPr>
              <a:t>, facultative, anaerobic, gram-negative rods (especially </a:t>
            </a:r>
            <a:r>
              <a:rPr lang="en-US" i="1" dirty="0" err="1" smtClean="0">
                <a:latin typeface="+mj-lt"/>
              </a:rPr>
              <a:t>Porphyromonas</a:t>
            </a:r>
            <a:r>
              <a:rPr lang="en-US" i="1" dirty="0" smtClean="0">
                <a:latin typeface="+mj-lt"/>
              </a:rPr>
              <a:t> </a:t>
            </a:r>
            <a:r>
              <a:rPr lang="en-US" i="1" dirty="0" err="1" smtClean="0">
                <a:latin typeface="+mj-lt"/>
              </a:rPr>
              <a:t>gingivalis</a:t>
            </a:r>
            <a:r>
              <a:rPr lang="en-US" i="1" dirty="0" smtClean="0">
                <a:latin typeface="+mj-lt"/>
              </a:rPr>
              <a:t>)</a:t>
            </a:r>
          </a:p>
          <a:p>
            <a:pPr algn="just">
              <a:buFont typeface="Wingdings" pitchFamily="2" charset="2"/>
              <a:buChar char="q"/>
            </a:pPr>
            <a:r>
              <a:rPr lang="en-US" dirty="0" smtClean="0">
                <a:latin typeface="+mj-lt"/>
              </a:rPr>
              <a:t>Individuals with GJP exhibit marked periodontal inflammation and have heavy accumulations of plaque and calculus.</a:t>
            </a:r>
            <a:endParaRPr lang="en-US" dirty="0">
              <a:latin typeface="+mj-lt"/>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1143000"/>
          </a:xfrm>
        </p:spPr>
        <p:txBody>
          <a:bodyPr>
            <a:noAutofit/>
          </a:bodyPr>
          <a:lstStyle/>
          <a:p>
            <a:pPr algn="ctr"/>
            <a:r>
              <a:rPr lang="en-US" sz="4000" dirty="0" smtClean="0">
                <a:solidFill>
                  <a:srgbClr val="54BDC8"/>
                </a:solidFill>
              </a:rPr>
              <a:t>TREATMENT OF LOCALISED AND GENERALIZED EARLY-ONSET PERIODONTITIS</a:t>
            </a:r>
            <a:endParaRPr lang="en-US" sz="4000" dirty="0">
              <a:solidFill>
                <a:srgbClr val="54BDC8"/>
              </a:solidFill>
            </a:endParaRPr>
          </a:p>
        </p:txBody>
      </p:sp>
      <p:sp>
        <p:nvSpPr>
          <p:cNvPr id="3" name="Content Placeholder 2"/>
          <p:cNvSpPr>
            <a:spLocks noGrp="1"/>
          </p:cNvSpPr>
          <p:nvPr>
            <p:ph idx="1"/>
          </p:nvPr>
        </p:nvSpPr>
        <p:spPr/>
        <p:txBody>
          <a:bodyPr>
            <a:normAutofit/>
          </a:bodyPr>
          <a:lstStyle/>
          <a:p>
            <a:pPr algn="just">
              <a:buFont typeface="Wingdings" pitchFamily="2" charset="2"/>
              <a:buChar char="q"/>
            </a:pPr>
            <a:r>
              <a:rPr lang="en-US" dirty="0" smtClean="0">
                <a:latin typeface="+mj-lt"/>
              </a:rPr>
              <a:t>Treatment of EOP, both the localized and generalized types (LIP and GJP), includes surgery and the use of </a:t>
            </a:r>
            <a:r>
              <a:rPr lang="en-US" dirty="0" err="1" smtClean="0">
                <a:latin typeface="+mj-lt"/>
              </a:rPr>
              <a:t>tetracyclines</a:t>
            </a:r>
            <a:r>
              <a:rPr lang="en-US" dirty="0" smtClean="0">
                <a:latin typeface="+mj-lt"/>
              </a:rPr>
              <a:t> (sometimes in combination with </a:t>
            </a:r>
            <a:r>
              <a:rPr lang="en-US" dirty="0" err="1" smtClean="0">
                <a:latin typeface="+mj-lt"/>
              </a:rPr>
              <a:t>metronidazole</a:t>
            </a:r>
            <a:r>
              <a:rPr lang="en-US" dirty="0" smtClean="0">
                <a:latin typeface="+mj-lt"/>
              </a:rPr>
              <a:t>)</a:t>
            </a:r>
          </a:p>
          <a:p>
            <a:pPr algn="just">
              <a:buFont typeface="Wingdings" pitchFamily="2" charset="2"/>
              <a:buChar char="q"/>
            </a:pPr>
            <a:r>
              <a:rPr lang="en-US" dirty="0" smtClean="0">
                <a:latin typeface="+mj-lt"/>
              </a:rPr>
              <a:t>FOR LJP: </a:t>
            </a:r>
          </a:p>
          <a:p>
            <a:pPr algn="just">
              <a:buFont typeface="Wingdings" pitchFamily="2" charset="2"/>
              <a:buChar char="§"/>
            </a:pPr>
            <a:r>
              <a:rPr lang="en-US" dirty="0" smtClean="0">
                <a:latin typeface="+mj-lt"/>
              </a:rPr>
              <a:t>Surgical removal of infected </a:t>
            </a:r>
            <a:r>
              <a:rPr lang="en-US" dirty="0" err="1" smtClean="0">
                <a:latin typeface="+mj-lt"/>
              </a:rPr>
              <a:t>crevicular</a:t>
            </a:r>
            <a:r>
              <a:rPr lang="en-US" dirty="0" smtClean="0">
                <a:latin typeface="+mj-lt"/>
              </a:rPr>
              <a:t> epithelium and debridement of root surfaces during surgery while the patient is on a 14-day  course of </a:t>
            </a:r>
            <a:r>
              <a:rPr lang="en-US" dirty="0" err="1" smtClean="0">
                <a:latin typeface="+mj-lt"/>
              </a:rPr>
              <a:t>doxycycline</a:t>
            </a:r>
            <a:r>
              <a:rPr lang="en-US" dirty="0" smtClean="0">
                <a:latin typeface="+mj-lt"/>
              </a:rPr>
              <a:t> </a:t>
            </a:r>
            <a:r>
              <a:rPr lang="en-US" dirty="0" err="1" smtClean="0">
                <a:latin typeface="+mj-lt"/>
              </a:rPr>
              <a:t>hyclate</a:t>
            </a:r>
            <a:r>
              <a:rPr lang="en-US" dirty="0" smtClean="0">
                <a:latin typeface="+mj-lt"/>
              </a:rPr>
              <a:t> (1 g per day) is considered the best effective treatment modality.</a:t>
            </a:r>
            <a:endParaRPr lang="en-US" dirty="0">
              <a:latin typeface="+mj-lt"/>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389120"/>
          </a:xfrm>
        </p:spPr>
        <p:txBody>
          <a:bodyPr>
            <a:normAutofit/>
          </a:bodyPr>
          <a:lstStyle/>
          <a:p>
            <a:pPr algn="just">
              <a:buFont typeface="Wingdings" pitchFamily="2" charset="2"/>
              <a:buChar char="§"/>
            </a:pPr>
            <a:r>
              <a:rPr lang="en-US" sz="2800" dirty="0" smtClean="0">
                <a:latin typeface="+mj-lt"/>
              </a:rPr>
              <a:t>  a DNA test kit for periodontal pathogens. The test involves collecting a plaque specimen by inserting a paper point provided in the kit into a periodontal pocket for 10 seconds. The paper point is placed into a test vial and returned for the microbial test.</a:t>
            </a:r>
          </a:p>
          <a:p>
            <a:pPr algn="just">
              <a:buFont typeface="Wingdings" pitchFamily="2" charset="2"/>
              <a:buChar char="§"/>
            </a:pPr>
            <a:r>
              <a:rPr lang="en-US" sz="2800" dirty="0" smtClean="0">
                <a:latin typeface="+mj-lt"/>
              </a:rPr>
              <a:t>  Retesting in 4 to 6 weeks after the completion of antibiotic therapy will determine the patient's response to the treatment.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295400"/>
            <a:ext cx="7239000" cy="4389120"/>
          </a:xfrm>
        </p:spPr>
        <p:txBody>
          <a:bodyPr>
            <a:normAutofit/>
          </a:bodyPr>
          <a:lstStyle/>
          <a:p>
            <a:pPr algn="just">
              <a:buFont typeface="Wingdings" pitchFamily="2" charset="2"/>
              <a:buChar char="q"/>
            </a:pPr>
            <a:r>
              <a:rPr lang="en-US" sz="2800" dirty="0" smtClean="0">
                <a:latin typeface="+mj-lt"/>
              </a:rPr>
              <a:t> Treatment of GJP: </a:t>
            </a:r>
          </a:p>
          <a:p>
            <a:pPr algn="just"/>
            <a:r>
              <a:rPr lang="en-US" sz="2800" dirty="0" smtClean="0">
                <a:latin typeface="+mj-lt"/>
              </a:rPr>
              <a:t>is often less predictable.</a:t>
            </a:r>
          </a:p>
          <a:p>
            <a:pPr algn="just"/>
            <a:r>
              <a:rPr lang="en-US" sz="2800" dirty="0" smtClean="0">
                <a:latin typeface="+mj-lt"/>
              </a:rPr>
              <a:t>Alternative  antibiotics directed at the specific pathogenic flora may be required</a:t>
            </a:r>
            <a:endParaRPr lang="en-US" sz="2800" dirty="0">
              <a:latin typeface="+mj-lt"/>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1143000"/>
          </a:xfrm>
        </p:spPr>
        <p:txBody>
          <a:bodyPr>
            <a:normAutofit/>
          </a:bodyPr>
          <a:lstStyle/>
          <a:p>
            <a:r>
              <a:rPr lang="en-US" sz="4000" dirty="0" smtClean="0">
                <a:solidFill>
                  <a:srgbClr val="54BDC8"/>
                </a:solidFill>
              </a:rPr>
              <a:t>3. PREPUBERTAL PERIODONTITIS</a:t>
            </a:r>
            <a:endParaRPr lang="en-US" sz="4000" dirty="0">
              <a:solidFill>
                <a:srgbClr val="54BDC8"/>
              </a:solidFill>
            </a:endParaRPr>
          </a:p>
        </p:txBody>
      </p:sp>
      <p:sp>
        <p:nvSpPr>
          <p:cNvPr id="3" name="Content Placeholder 2"/>
          <p:cNvSpPr>
            <a:spLocks noGrp="1"/>
          </p:cNvSpPr>
          <p:nvPr>
            <p:ph idx="1"/>
          </p:nvPr>
        </p:nvSpPr>
        <p:spPr>
          <a:xfrm>
            <a:off x="304800" y="1554480"/>
            <a:ext cx="8610600" cy="5074920"/>
          </a:xfrm>
        </p:spPr>
        <p:txBody>
          <a:bodyPr>
            <a:noAutofit/>
          </a:bodyPr>
          <a:lstStyle/>
          <a:p>
            <a:pPr algn="just">
              <a:buNone/>
            </a:pPr>
            <a:r>
              <a:rPr lang="en-US" i="1" dirty="0" smtClean="0">
                <a:solidFill>
                  <a:srgbClr val="FF0000"/>
                </a:solidFill>
                <a:latin typeface="+mj-lt"/>
              </a:rPr>
              <a:t>LOCALIZED FORM:</a:t>
            </a:r>
          </a:p>
          <a:p>
            <a:pPr algn="just">
              <a:buFont typeface="Wingdings" pitchFamily="2" charset="2"/>
              <a:buChar char="q"/>
            </a:pPr>
            <a:r>
              <a:rPr lang="en-US" i="1" dirty="0" smtClean="0">
                <a:solidFill>
                  <a:srgbClr val="FF0000"/>
                </a:solidFill>
                <a:latin typeface="+mj-lt"/>
              </a:rPr>
              <a:t>Localized </a:t>
            </a:r>
            <a:r>
              <a:rPr lang="en-US" i="1" dirty="0" err="1" smtClean="0">
                <a:solidFill>
                  <a:srgbClr val="FF0000"/>
                </a:solidFill>
                <a:latin typeface="+mj-lt"/>
              </a:rPr>
              <a:t>prepubertal</a:t>
            </a:r>
            <a:r>
              <a:rPr lang="en-US" i="1" dirty="0" smtClean="0">
                <a:solidFill>
                  <a:srgbClr val="FF0000"/>
                </a:solidFill>
                <a:latin typeface="+mj-lt"/>
              </a:rPr>
              <a:t> </a:t>
            </a:r>
            <a:r>
              <a:rPr lang="en-US" i="1" dirty="0" err="1" smtClean="0">
                <a:solidFill>
                  <a:srgbClr val="FF0000"/>
                </a:solidFill>
                <a:latin typeface="+mj-lt"/>
              </a:rPr>
              <a:t>periodontitis</a:t>
            </a:r>
            <a:r>
              <a:rPr lang="en-US" i="1" dirty="0" smtClean="0">
                <a:solidFill>
                  <a:srgbClr val="FF0000"/>
                </a:solidFill>
                <a:latin typeface="+mj-lt"/>
              </a:rPr>
              <a:t> (LPP)</a:t>
            </a:r>
            <a:r>
              <a:rPr lang="en-US" i="1" dirty="0" smtClean="0">
                <a:latin typeface="+mj-lt"/>
              </a:rPr>
              <a:t> is </a:t>
            </a:r>
            <a:r>
              <a:rPr lang="en-US" dirty="0" smtClean="0">
                <a:latin typeface="+mj-lt"/>
              </a:rPr>
              <a:t>localized attachment loss and alveolar bone loss only in the primary dentition in an otherwise healthy child.</a:t>
            </a:r>
          </a:p>
          <a:p>
            <a:pPr algn="just">
              <a:buFont typeface="Wingdings" pitchFamily="2" charset="2"/>
              <a:buChar char="q"/>
            </a:pPr>
            <a:r>
              <a:rPr lang="en-US" dirty="0" smtClean="0">
                <a:latin typeface="+mj-lt"/>
              </a:rPr>
              <a:t>appears to arise around or before 4 years of age</a:t>
            </a:r>
          </a:p>
          <a:p>
            <a:pPr algn="just">
              <a:buFont typeface="Wingdings" pitchFamily="2" charset="2"/>
              <a:buChar char="q"/>
            </a:pPr>
            <a:r>
              <a:rPr lang="en-US" dirty="0" smtClean="0">
                <a:latin typeface="+mj-lt"/>
              </a:rPr>
              <a:t>the bone loss is usually seen on radiographs around the </a:t>
            </a:r>
            <a:r>
              <a:rPr lang="en-US" u="sng" dirty="0" smtClean="0">
                <a:latin typeface="+mj-lt"/>
              </a:rPr>
              <a:t>primary molars and/or incisors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486400"/>
          </a:xfrm>
        </p:spPr>
        <p:txBody>
          <a:bodyPr>
            <a:normAutofit/>
          </a:bodyPr>
          <a:lstStyle/>
          <a:p>
            <a:pPr algn="just">
              <a:buFont typeface="Wingdings" pitchFamily="2" charset="2"/>
              <a:buChar char="q"/>
            </a:pPr>
            <a:r>
              <a:rPr lang="en-US" dirty="0" smtClean="0">
                <a:latin typeface="+mj-lt"/>
              </a:rPr>
              <a:t>Affected sites may present with:</a:t>
            </a:r>
          </a:p>
          <a:p>
            <a:pPr algn="just">
              <a:buFont typeface="Wingdings" pitchFamily="2" charset="2"/>
              <a:buChar char="ü"/>
            </a:pPr>
            <a:r>
              <a:rPr lang="en-US" dirty="0" smtClean="0">
                <a:latin typeface="+mj-lt"/>
              </a:rPr>
              <a:t> </a:t>
            </a:r>
            <a:r>
              <a:rPr lang="en-US" u="sng" dirty="0" smtClean="0">
                <a:latin typeface="+mj-lt"/>
              </a:rPr>
              <a:t>Abnormal probing depths with minor gingival inflammation,</a:t>
            </a:r>
          </a:p>
          <a:p>
            <a:pPr algn="just">
              <a:buFont typeface="Wingdings" pitchFamily="2" charset="2"/>
              <a:buChar char="ü"/>
            </a:pPr>
            <a:r>
              <a:rPr lang="en-US" u="sng" dirty="0" smtClean="0">
                <a:latin typeface="+mj-lt"/>
              </a:rPr>
              <a:t> rapid bone loss, and,</a:t>
            </a:r>
          </a:p>
          <a:p>
            <a:pPr algn="just">
              <a:buFont typeface="Wingdings" pitchFamily="2" charset="2"/>
              <a:buChar char="ü"/>
            </a:pPr>
            <a:r>
              <a:rPr lang="en-US" u="sng" dirty="0" smtClean="0">
                <a:latin typeface="+mj-lt"/>
              </a:rPr>
              <a:t> minimal to varying amounts of plaque.</a:t>
            </a:r>
            <a:endParaRPr lang="en-US" dirty="0" smtClean="0">
              <a:latin typeface="+mj-lt"/>
            </a:endParaRPr>
          </a:p>
          <a:p>
            <a:pPr algn="just">
              <a:buFont typeface="Wingdings" pitchFamily="2" charset="2"/>
              <a:buChar char="q"/>
            </a:pPr>
            <a:r>
              <a:rPr lang="en-US" dirty="0" smtClean="0">
                <a:latin typeface="+mj-lt"/>
              </a:rPr>
              <a:t>Abnormalities in host defenses (e.g., leukocyte </a:t>
            </a:r>
            <a:r>
              <a:rPr lang="en-US" dirty="0" err="1" smtClean="0">
                <a:latin typeface="+mj-lt"/>
              </a:rPr>
              <a:t>chemotaxis</a:t>
            </a:r>
            <a:r>
              <a:rPr lang="en-US" dirty="0" smtClean="0">
                <a:latin typeface="+mj-lt"/>
              </a:rPr>
              <a:t>), extensive proximal caries facilitating plaque retention and bone loss, and a family history of </a:t>
            </a:r>
            <a:r>
              <a:rPr lang="en-US" dirty="0" err="1" smtClean="0">
                <a:latin typeface="+mj-lt"/>
              </a:rPr>
              <a:t>periodontitis</a:t>
            </a:r>
            <a:r>
              <a:rPr lang="en-US" dirty="0" smtClean="0">
                <a:latin typeface="+mj-lt"/>
              </a:rPr>
              <a:t> have been associated with LPP in children</a:t>
            </a:r>
          </a:p>
          <a:p>
            <a:pPr algn="just">
              <a:buFont typeface="Wingdings" pitchFamily="2" charset="2"/>
              <a:buChar char="q"/>
            </a:pPr>
            <a:r>
              <a:rPr lang="en-US" dirty="0" smtClean="0">
                <a:latin typeface="+mj-lt"/>
              </a:rPr>
              <a:t>Micro-organisms predominating in the gingival pockets include </a:t>
            </a:r>
            <a:r>
              <a:rPr lang="en-US" dirty="0" err="1" smtClean="0">
                <a:latin typeface="+mj-lt"/>
              </a:rPr>
              <a:t>Actinobacillus</a:t>
            </a:r>
            <a:r>
              <a:rPr lang="en-US" dirty="0" smtClean="0">
                <a:latin typeface="+mj-lt"/>
              </a:rPr>
              <a:t> </a:t>
            </a:r>
            <a:r>
              <a:rPr lang="en-US" dirty="0" err="1" smtClean="0">
                <a:latin typeface="+mj-lt"/>
              </a:rPr>
              <a:t>actinomycetemcomitans</a:t>
            </a:r>
            <a:r>
              <a:rPr lang="en-US" dirty="0" smtClean="0">
                <a:latin typeface="+mj-lt"/>
              </a:rPr>
              <a:t> (</a:t>
            </a:r>
            <a:r>
              <a:rPr lang="en-US" dirty="0" err="1" smtClean="0">
                <a:latin typeface="+mj-lt"/>
              </a:rPr>
              <a:t>Aa</a:t>
            </a:r>
            <a:r>
              <a:rPr lang="en-US" dirty="0" smtClean="0">
                <a:latin typeface="+mj-lt"/>
              </a:rPr>
              <a:t>), </a:t>
            </a:r>
            <a:r>
              <a:rPr lang="en-US" dirty="0" err="1" smtClean="0">
                <a:latin typeface="+mj-lt"/>
              </a:rPr>
              <a:t>Porphyromonas</a:t>
            </a:r>
            <a:r>
              <a:rPr lang="en-US" dirty="0" smtClean="0">
                <a:latin typeface="+mj-lt"/>
              </a:rPr>
              <a:t> (</a:t>
            </a:r>
            <a:r>
              <a:rPr lang="en-US" dirty="0" err="1" smtClean="0">
                <a:latin typeface="+mj-lt"/>
              </a:rPr>
              <a:t>Bacteroides</a:t>
            </a:r>
            <a:r>
              <a:rPr lang="en-US" dirty="0" smtClean="0">
                <a:latin typeface="+mj-lt"/>
              </a:rPr>
              <a:t>) </a:t>
            </a:r>
            <a:r>
              <a:rPr lang="en-US" dirty="0" err="1" smtClean="0">
                <a:latin typeface="+mj-lt"/>
              </a:rPr>
              <a:t>gingivalis</a:t>
            </a:r>
            <a:r>
              <a:rPr lang="en-US" dirty="0" smtClean="0">
                <a:latin typeface="+mj-lt"/>
              </a:rPr>
              <a:t>.</a:t>
            </a:r>
            <a:endParaRPr lang="en-US" dirty="0">
              <a:latin typeface="+mj-lt"/>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normAutofit lnSpcReduction="10000"/>
          </a:bodyPr>
          <a:lstStyle/>
          <a:p>
            <a:pPr>
              <a:buNone/>
            </a:pPr>
            <a:r>
              <a:rPr lang="en-US" i="1" dirty="0" smtClean="0">
                <a:solidFill>
                  <a:srgbClr val="FF0000"/>
                </a:solidFill>
                <a:latin typeface="+mj-lt"/>
              </a:rPr>
              <a:t>GENERALIZED FORM:</a:t>
            </a:r>
          </a:p>
          <a:p>
            <a:pPr algn="just">
              <a:buFont typeface="Wingdings" pitchFamily="2" charset="2"/>
              <a:buChar char="q"/>
            </a:pPr>
            <a:r>
              <a:rPr lang="en-US" dirty="0" smtClean="0">
                <a:latin typeface="+mj-lt"/>
              </a:rPr>
              <a:t>onset of </a:t>
            </a:r>
            <a:r>
              <a:rPr lang="en-US" i="1" dirty="0" smtClean="0">
                <a:latin typeface="+mj-lt"/>
              </a:rPr>
              <a:t>generalized </a:t>
            </a:r>
            <a:r>
              <a:rPr lang="en-US" i="1" dirty="0" err="1" smtClean="0">
                <a:latin typeface="+mj-lt"/>
              </a:rPr>
              <a:t>prepubertal</a:t>
            </a:r>
            <a:r>
              <a:rPr lang="en-US" i="1" dirty="0" smtClean="0">
                <a:latin typeface="+mj-lt"/>
              </a:rPr>
              <a:t> </a:t>
            </a:r>
            <a:r>
              <a:rPr lang="en-US" i="1" dirty="0" err="1" smtClean="0">
                <a:latin typeface="+mj-lt"/>
              </a:rPr>
              <a:t>periodontitis</a:t>
            </a:r>
            <a:r>
              <a:rPr lang="en-US" i="1" dirty="0" smtClean="0">
                <a:latin typeface="+mj-lt"/>
              </a:rPr>
              <a:t> (GPP) </a:t>
            </a:r>
            <a:r>
              <a:rPr lang="en-US" dirty="0" smtClean="0">
                <a:latin typeface="+mj-lt"/>
              </a:rPr>
              <a:t>is during or soon after the eruption of the primary teeth.</a:t>
            </a:r>
          </a:p>
          <a:p>
            <a:pPr algn="just">
              <a:buFont typeface="Wingdings" pitchFamily="2" charset="2"/>
              <a:buChar char="q"/>
            </a:pPr>
            <a:r>
              <a:rPr lang="en-US" dirty="0" smtClean="0">
                <a:latin typeface="+mj-lt"/>
              </a:rPr>
              <a:t>results in severe gingival inflammation and generalized attachment loss, tooth mobility, and rapid alveolar  bone loss with premature exfoliation of the teeth</a:t>
            </a:r>
          </a:p>
          <a:p>
            <a:pPr algn="just">
              <a:buFont typeface="Wingdings" pitchFamily="2" charset="2"/>
              <a:buChar char="q"/>
            </a:pPr>
            <a:r>
              <a:rPr lang="en-US" dirty="0" smtClean="0">
                <a:latin typeface="+mj-lt"/>
              </a:rPr>
              <a:t>The gingival tissue may initially demonstrate only minor inflammation with a minimum of plaque material</a:t>
            </a:r>
          </a:p>
          <a:p>
            <a:pPr algn="just">
              <a:buFont typeface="Wingdings" pitchFamily="2" charset="2"/>
              <a:buChar char="q"/>
            </a:pPr>
            <a:r>
              <a:rPr lang="en-US" dirty="0" smtClean="0">
                <a:latin typeface="+mj-lt"/>
              </a:rPr>
              <a:t>the primary teeth may be lost by 3 years of age.</a:t>
            </a:r>
          </a:p>
          <a:p>
            <a:pPr algn="just">
              <a:buFont typeface="Wingdings" pitchFamily="2" charset="2"/>
              <a:buChar char="q"/>
            </a:pPr>
            <a:r>
              <a:rPr lang="en-US" dirty="0" smtClean="0">
                <a:latin typeface="+mj-lt"/>
              </a:rPr>
              <a:t>Abnormalities in host defenses may be associated.</a:t>
            </a:r>
          </a:p>
          <a:p>
            <a:pPr algn="just">
              <a:buFont typeface="Wingdings" pitchFamily="2" charset="2"/>
              <a:buChar char="q"/>
            </a:pPr>
            <a:r>
              <a:rPr lang="en-US" dirty="0" smtClean="0">
                <a:latin typeface="+mj-lt"/>
              </a:rPr>
              <a:t>Micro-organisms predominating in the gingival pockets include </a:t>
            </a:r>
            <a:r>
              <a:rPr lang="en-US" dirty="0" err="1" smtClean="0">
                <a:latin typeface="+mj-lt"/>
              </a:rPr>
              <a:t>Actinobacillus</a:t>
            </a:r>
            <a:r>
              <a:rPr lang="en-US" dirty="0" smtClean="0">
                <a:latin typeface="+mj-lt"/>
              </a:rPr>
              <a:t> </a:t>
            </a:r>
            <a:r>
              <a:rPr lang="en-US" dirty="0" err="1" smtClean="0">
                <a:latin typeface="+mj-lt"/>
              </a:rPr>
              <a:t>actinomycetemcomitans</a:t>
            </a:r>
            <a:r>
              <a:rPr lang="en-US" dirty="0" smtClean="0">
                <a:latin typeface="+mj-lt"/>
              </a:rPr>
              <a:t> (</a:t>
            </a:r>
            <a:r>
              <a:rPr lang="en-US" dirty="0" err="1" smtClean="0">
                <a:latin typeface="+mj-lt"/>
              </a:rPr>
              <a:t>Aa</a:t>
            </a:r>
            <a:r>
              <a:rPr lang="en-US" dirty="0" smtClean="0">
                <a:latin typeface="+mj-lt"/>
              </a:rPr>
              <a:t>), </a:t>
            </a:r>
            <a:r>
              <a:rPr lang="en-US" dirty="0" err="1" smtClean="0">
                <a:latin typeface="+mj-lt"/>
              </a:rPr>
              <a:t>Porphyromonas</a:t>
            </a:r>
            <a:r>
              <a:rPr lang="en-US" dirty="0" smtClean="0">
                <a:latin typeface="+mj-lt"/>
              </a:rPr>
              <a:t> (</a:t>
            </a:r>
            <a:r>
              <a:rPr lang="en-US" dirty="0" err="1" smtClean="0">
                <a:latin typeface="+mj-lt"/>
              </a:rPr>
              <a:t>Bacteroides</a:t>
            </a:r>
            <a:r>
              <a:rPr lang="en-US" dirty="0" smtClean="0">
                <a:latin typeface="+mj-lt"/>
              </a:rPr>
              <a:t>) </a:t>
            </a:r>
            <a:r>
              <a:rPr lang="en-US" dirty="0" err="1" smtClean="0">
                <a:latin typeface="+mj-lt"/>
              </a:rPr>
              <a:t>gingivalis</a:t>
            </a:r>
            <a:r>
              <a:rPr lang="en-US" dirty="0" smtClean="0">
                <a:latin typeface="+mj-lt"/>
              </a:rPr>
              <a:t>.</a:t>
            </a:r>
            <a:endParaRPr lang="en-US" dirty="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buFont typeface="Wingdings" pitchFamily="2" charset="2"/>
              <a:buChar char="Ø"/>
            </a:pPr>
            <a:r>
              <a:rPr lang="en-US" sz="4000" i="1" u="sng" dirty="0" smtClean="0">
                <a:solidFill>
                  <a:srgbClr val="002060"/>
                </a:solidFill>
              </a:rPr>
              <a:t>GINGIVAL SULCUS</a:t>
            </a:r>
            <a:endParaRPr lang="en-US" sz="4000" i="1" u="sng" dirty="0">
              <a:solidFill>
                <a:srgbClr val="002060"/>
              </a:solidFill>
            </a:endParaRPr>
          </a:p>
        </p:txBody>
      </p:sp>
      <p:sp>
        <p:nvSpPr>
          <p:cNvPr id="3" name="Content Placeholder 2"/>
          <p:cNvSpPr>
            <a:spLocks noGrp="1"/>
          </p:cNvSpPr>
          <p:nvPr>
            <p:ph idx="1"/>
          </p:nvPr>
        </p:nvSpPr>
        <p:spPr>
          <a:xfrm>
            <a:off x="457200" y="1371600"/>
            <a:ext cx="8229600" cy="4525963"/>
          </a:xfrm>
        </p:spPr>
        <p:txBody>
          <a:bodyPr/>
          <a:lstStyle/>
          <a:p>
            <a:pPr algn="just">
              <a:buFont typeface="Wingdings" pitchFamily="2" charset="2"/>
              <a:buChar char="q"/>
            </a:pPr>
            <a:r>
              <a:rPr lang="en-US" sz="2400" i="1" dirty="0" smtClean="0"/>
              <a:t> </a:t>
            </a:r>
            <a:r>
              <a:rPr lang="en-US" sz="2400" i="1" dirty="0" smtClean="0">
                <a:latin typeface="Calibri" pitchFamily="34" charset="0"/>
              </a:rPr>
              <a:t>Gingival sulcus is the space or crevice surrounding the tooth and bounded by tooth on one side and epithelium lining the free end of marginal gingiva on the other side. </a:t>
            </a:r>
          </a:p>
          <a:p>
            <a:pPr algn="just">
              <a:buFont typeface="Wingdings" pitchFamily="2" charset="2"/>
              <a:buChar char="q"/>
            </a:pPr>
            <a:r>
              <a:rPr lang="en-US" sz="2400" i="1" dirty="0" smtClean="0">
                <a:latin typeface="Calibri" pitchFamily="34" charset="0"/>
              </a:rPr>
              <a:t> The histological depth is less than clinical probing depth. </a:t>
            </a:r>
          </a:p>
          <a:p>
            <a:pPr algn="just">
              <a:buNone/>
            </a:pPr>
            <a:endParaRPr lang="en-US" sz="2400" i="1" dirty="0"/>
          </a:p>
          <a:p>
            <a:pPr algn="just">
              <a:buNone/>
            </a:pPr>
            <a:r>
              <a:rPr lang="en-US" sz="2800" i="1" dirty="0" smtClean="0">
                <a:solidFill>
                  <a:srgbClr val="FF0000"/>
                </a:solidFill>
                <a:latin typeface="+mj-lt"/>
              </a:rPr>
              <a:t>The mean gingival sulcus depth in primary dentition is 2.1mm+/-0.2mm.</a:t>
            </a:r>
          </a:p>
          <a:p>
            <a:pPr algn="just">
              <a:buNone/>
            </a:pPr>
            <a:endParaRPr lang="en-US" sz="2800" i="1" dirty="0" smtClean="0">
              <a:solidFill>
                <a:srgbClr val="FF0000"/>
              </a:solidFill>
              <a:latin typeface="+mj-lt"/>
            </a:endParaRPr>
          </a:p>
          <a:p>
            <a:pPr algn="just">
              <a:buNone/>
            </a:pPr>
            <a:r>
              <a:rPr lang="en-US" sz="2400" b="1" i="1" dirty="0" smtClean="0">
                <a:solidFill>
                  <a:schemeClr val="tx2">
                    <a:lumMod val="60000"/>
                    <a:lumOff val="40000"/>
                  </a:schemeClr>
                </a:solidFill>
                <a:latin typeface="+mj-lt"/>
              </a:rPr>
              <a:t>      </a:t>
            </a:r>
            <a:r>
              <a:rPr lang="en-US" sz="2800" b="1" i="1" dirty="0" smtClean="0">
                <a:solidFill>
                  <a:schemeClr val="tx2">
                    <a:lumMod val="60000"/>
                    <a:lumOff val="40000"/>
                  </a:schemeClr>
                </a:solidFill>
                <a:latin typeface="+mj-lt"/>
              </a:rPr>
              <a:t>In adults it may be 2 to 3 mm.</a:t>
            </a:r>
          </a:p>
          <a:p>
            <a:pPr>
              <a:buNone/>
            </a:pPr>
            <a:endParaRPr lang="en-US" sz="2400" dirty="0"/>
          </a:p>
          <a:p>
            <a:pPr>
              <a:buNone/>
            </a:pPr>
            <a:endParaRPr lang="en-US" sz="2400" i="1" dirty="0"/>
          </a:p>
        </p:txBody>
      </p:sp>
      <p:pic>
        <p:nvPicPr>
          <p:cNvPr id="2050" name="Picture 2" descr="C:\Users\hp\Desktop\Gingival_sulcus.png"/>
          <p:cNvPicPr>
            <a:picLocks noChangeAspect="1" noChangeArrowheads="1"/>
          </p:cNvPicPr>
          <p:nvPr/>
        </p:nvPicPr>
        <p:blipFill>
          <a:blip r:embed="rId2" cstate="print"/>
          <a:srcRect/>
          <a:stretch>
            <a:fillRect/>
          </a:stretch>
        </p:blipFill>
        <p:spPr bwMode="auto">
          <a:xfrm>
            <a:off x="6019800" y="3962400"/>
            <a:ext cx="2290763" cy="2819400"/>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a:bodyPr>
          <a:lstStyle/>
          <a:p>
            <a:pPr>
              <a:buNone/>
            </a:pPr>
            <a:r>
              <a:rPr lang="en-US" i="1" dirty="0" smtClean="0">
                <a:solidFill>
                  <a:srgbClr val="FF0000"/>
                </a:solidFill>
                <a:latin typeface="+mj-lt"/>
              </a:rPr>
              <a:t>TREATMENT OF BOTH FORMS:</a:t>
            </a:r>
          </a:p>
          <a:p>
            <a:pPr algn="just">
              <a:buFont typeface="Wingdings" pitchFamily="2" charset="2"/>
              <a:buChar char="q"/>
            </a:pPr>
            <a:r>
              <a:rPr lang="en-US" sz="2400" dirty="0" smtClean="0">
                <a:latin typeface="+mj-lt"/>
              </a:rPr>
              <a:t>Consultation with a pediatrician is needed to rule out systemic diseases.</a:t>
            </a:r>
          </a:p>
          <a:p>
            <a:pPr algn="just">
              <a:buFont typeface="Wingdings" pitchFamily="2" charset="2"/>
              <a:buChar char="q"/>
            </a:pPr>
            <a:r>
              <a:rPr lang="en-US" sz="2400" dirty="0" smtClean="0">
                <a:latin typeface="+mj-lt"/>
              </a:rPr>
              <a:t>Use of antimicrobial rinses (</a:t>
            </a:r>
            <a:r>
              <a:rPr lang="en-US" sz="2400" dirty="0" err="1" smtClean="0">
                <a:latin typeface="+mj-lt"/>
              </a:rPr>
              <a:t>chlorhexidine</a:t>
            </a:r>
            <a:r>
              <a:rPr lang="en-US" sz="2400" dirty="0" smtClean="0">
                <a:latin typeface="+mj-lt"/>
              </a:rPr>
              <a:t>) and therapy with broad-spectrum antibiotics are effective in eliminating the periodontal pathogens.(Amoxicillin, tetracycline)</a:t>
            </a:r>
          </a:p>
          <a:p>
            <a:pPr algn="just">
              <a:buFont typeface="Wingdings" pitchFamily="2" charset="2"/>
              <a:buChar char="q"/>
            </a:pPr>
            <a:r>
              <a:rPr lang="en-US" sz="2400" dirty="0" smtClean="0">
                <a:latin typeface="+mj-lt"/>
              </a:rPr>
              <a:t>The child's parents should be made aware of the potential for pigmentation change in the developing permanent teeth and an increased susceptibility to oral </a:t>
            </a:r>
            <a:r>
              <a:rPr lang="en-US" sz="2400" dirty="0" err="1" smtClean="0">
                <a:latin typeface="+mj-lt"/>
              </a:rPr>
              <a:t>candidiasis</a:t>
            </a:r>
            <a:r>
              <a:rPr lang="en-US" sz="2400" dirty="0" smtClean="0">
                <a:latin typeface="+mj-lt"/>
              </a:rPr>
              <a:t> as a result of tetracycline therapy.</a:t>
            </a:r>
          </a:p>
          <a:p>
            <a:pPr algn="just">
              <a:buFont typeface="Wingdings" pitchFamily="2" charset="2"/>
              <a:buChar char="q"/>
            </a:pPr>
            <a:r>
              <a:rPr lang="en-US" sz="2400" dirty="0" smtClean="0">
                <a:latin typeface="+mj-lt"/>
              </a:rPr>
              <a:t>Treatment of GPP is less successful overall and sometimes requires extraction of all primary teeth.</a:t>
            </a:r>
            <a:endParaRPr lang="en-US" sz="2400" dirty="0">
              <a:latin typeface="+mj-lt"/>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304800" y="381000"/>
            <a:ext cx="4114800" cy="2743200"/>
          </a:xfrm>
          <a:prstGeom prst="rect">
            <a:avLst/>
          </a:prstGeom>
          <a:noFill/>
          <a:ln w="9525">
            <a:noFill/>
            <a:miter lim="800000"/>
            <a:headEnd/>
            <a:tailEnd/>
          </a:ln>
        </p:spPr>
      </p:pic>
      <p:pic>
        <p:nvPicPr>
          <p:cNvPr id="3077" name="Picture 5"/>
          <p:cNvPicPr>
            <a:picLocks noChangeAspect="1" noChangeArrowheads="1"/>
          </p:cNvPicPr>
          <p:nvPr/>
        </p:nvPicPr>
        <p:blipFill>
          <a:blip r:embed="rId3" cstate="print"/>
          <a:srcRect/>
          <a:stretch>
            <a:fillRect/>
          </a:stretch>
        </p:blipFill>
        <p:spPr bwMode="auto">
          <a:xfrm>
            <a:off x="5029200" y="3657600"/>
            <a:ext cx="4114800" cy="2895600"/>
          </a:xfrm>
          <a:prstGeom prst="rect">
            <a:avLst/>
          </a:prstGeom>
          <a:noFill/>
          <a:ln w="9525">
            <a:noFill/>
            <a:miter lim="800000"/>
            <a:headEnd/>
            <a:tailEnd/>
          </a:ln>
        </p:spPr>
      </p:pic>
      <p:pic>
        <p:nvPicPr>
          <p:cNvPr id="3078" name="Picture 6"/>
          <p:cNvPicPr>
            <a:picLocks noChangeAspect="1" noChangeArrowheads="1"/>
          </p:cNvPicPr>
          <p:nvPr/>
        </p:nvPicPr>
        <p:blipFill>
          <a:blip r:embed="rId4" cstate="print"/>
          <a:srcRect/>
          <a:stretch>
            <a:fillRect/>
          </a:stretch>
        </p:blipFill>
        <p:spPr bwMode="auto">
          <a:xfrm>
            <a:off x="4724400" y="304800"/>
            <a:ext cx="4191000" cy="2819400"/>
          </a:xfrm>
          <a:prstGeom prst="rect">
            <a:avLst/>
          </a:prstGeom>
          <a:noFill/>
          <a:ln w="9525">
            <a:noFill/>
            <a:miter lim="800000"/>
            <a:headEnd/>
            <a:tailEnd/>
          </a:ln>
        </p:spPr>
      </p:pic>
      <p:sp>
        <p:nvSpPr>
          <p:cNvPr id="10" name="Rectangle 9"/>
          <p:cNvSpPr/>
          <p:nvPr/>
        </p:nvSpPr>
        <p:spPr>
          <a:xfrm>
            <a:off x="76200" y="3642479"/>
            <a:ext cx="5181600" cy="3139321"/>
          </a:xfrm>
          <a:prstGeom prst="rect">
            <a:avLst/>
          </a:prstGeom>
        </p:spPr>
        <p:txBody>
          <a:bodyPr wrap="square">
            <a:spAutoFit/>
          </a:bodyPr>
          <a:lstStyle/>
          <a:p>
            <a:pPr algn="just"/>
            <a:r>
              <a:rPr lang="en-US" b="1" dirty="0" smtClean="0">
                <a:solidFill>
                  <a:srgbClr val="FF0000"/>
                </a:solidFill>
                <a:latin typeface="Arial-BoldMT"/>
              </a:rPr>
              <a:t>A, </a:t>
            </a:r>
            <a:r>
              <a:rPr lang="en-US" b="1" dirty="0" err="1" smtClean="0">
                <a:solidFill>
                  <a:srgbClr val="FF0000"/>
                </a:solidFill>
                <a:latin typeface="ArialMT"/>
              </a:rPr>
              <a:t>Prepubertal</a:t>
            </a:r>
            <a:r>
              <a:rPr lang="en-US" b="1" dirty="0" smtClean="0">
                <a:solidFill>
                  <a:srgbClr val="FF0000"/>
                </a:solidFill>
                <a:latin typeface="ArialMT"/>
              </a:rPr>
              <a:t> </a:t>
            </a:r>
            <a:r>
              <a:rPr lang="en-US" b="1" dirty="0" err="1" smtClean="0">
                <a:solidFill>
                  <a:srgbClr val="FF0000"/>
                </a:solidFill>
                <a:latin typeface="ArialMT"/>
              </a:rPr>
              <a:t>periodontitis</a:t>
            </a:r>
            <a:r>
              <a:rPr lang="en-US" b="1" dirty="0" smtClean="0">
                <a:solidFill>
                  <a:srgbClr val="FF0000"/>
                </a:solidFill>
                <a:latin typeface="ArialMT"/>
              </a:rPr>
              <a:t> in a 4</a:t>
            </a:r>
            <a:r>
              <a:rPr lang="en-US" sz="800" b="1" dirty="0" smtClean="0">
                <a:solidFill>
                  <a:srgbClr val="FF0000"/>
                </a:solidFill>
                <a:latin typeface="ArialMT"/>
              </a:rPr>
              <a:t>1</a:t>
            </a:r>
            <a:r>
              <a:rPr lang="en-US" b="1" dirty="0" smtClean="0">
                <a:solidFill>
                  <a:srgbClr val="FF0000"/>
                </a:solidFill>
                <a:latin typeface="ArialMT"/>
              </a:rPr>
              <a:t>/2-year-old girl. </a:t>
            </a:r>
            <a:r>
              <a:rPr lang="en-US" dirty="0" smtClean="0">
                <a:solidFill>
                  <a:srgbClr val="FF0000"/>
                </a:solidFill>
                <a:latin typeface="ArialMT"/>
              </a:rPr>
              <a:t>Loosening, migration, and spontaneous loss of the primary teeth occurred. </a:t>
            </a:r>
          </a:p>
          <a:p>
            <a:pPr algn="just"/>
            <a:r>
              <a:rPr lang="en-US" b="1" dirty="0" smtClean="0">
                <a:solidFill>
                  <a:srgbClr val="FF0000"/>
                </a:solidFill>
                <a:latin typeface="Arial-BoldMT"/>
              </a:rPr>
              <a:t>B, </a:t>
            </a:r>
            <a:r>
              <a:rPr lang="en-US" b="1" dirty="0" smtClean="0">
                <a:solidFill>
                  <a:srgbClr val="FF0000"/>
                </a:solidFill>
                <a:latin typeface="ArialMT"/>
              </a:rPr>
              <a:t>A generalized loss of alveolar bone can be</a:t>
            </a:r>
          </a:p>
          <a:p>
            <a:pPr algn="just"/>
            <a:r>
              <a:rPr lang="en-US" dirty="0" smtClean="0">
                <a:solidFill>
                  <a:srgbClr val="FF0000"/>
                </a:solidFill>
                <a:latin typeface="ArialMT"/>
              </a:rPr>
              <a:t>seen in the radiographs. </a:t>
            </a:r>
          </a:p>
          <a:p>
            <a:pPr algn="just"/>
            <a:r>
              <a:rPr lang="en-US" dirty="0" smtClean="0">
                <a:solidFill>
                  <a:srgbClr val="FF0000"/>
                </a:solidFill>
                <a:latin typeface="ArialMT"/>
              </a:rPr>
              <a:t>C, Eight years after the initial observation of an involvement of the supporting tissues, there is evidence of normal gingival tissues. It is believed that dietary counseling and excellent oral hygiene contributed to the success of the treatment.</a:t>
            </a:r>
            <a:endParaRPr lang="en-US" dirty="0">
              <a:solidFill>
                <a:srgbClr val="FF0000"/>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p:spPr>
        <p:txBody>
          <a:bodyPr>
            <a:normAutofit fontScale="90000"/>
          </a:bodyPr>
          <a:lstStyle/>
          <a:p>
            <a:pPr algn="ctr">
              <a:buFont typeface="Wingdings" pitchFamily="2" charset="2"/>
              <a:buChar char="Ø"/>
            </a:pPr>
            <a:r>
              <a:rPr lang="en-US" i="1" u="sng" dirty="0" smtClean="0"/>
              <a:t>PERIODONTITIS AS A MANIFESTATION OF SYSTEMIC DISEASE </a:t>
            </a:r>
            <a:endParaRPr lang="en-US" i="1" u="sng" dirty="0"/>
          </a:p>
        </p:txBody>
      </p:sp>
      <p:sp>
        <p:nvSpPr>
          <p:cNvPr id="3" name="Content Placeholder 2"/>
          <p:cNvSpPr>
            <a:spLocks noGrp="1"/>
          </p:cNvSpPr>
          <p:nvPr>
            <p:ph idx="1"/>
          </p:nvPr>
        </p:nvSpPr>
        <p:spPr>
          <a:xfrm>
            <a:off x="533400" y="1859280"/>
            <a:ext cx="8458200" cy="4389120"/>
          </a:xfrm>
        </p:spPr>
        <p:txBody>
          <a:bodyPr>
            <a:noAutofit/>
          </a:bodyPr>
          <a:lstStyle/>
          <a:p>
            <a:pPr algn="just">
              <a:buFont typeface="Wingdings" pitchFamily="2" charset="2"/>
              <a:buChar char="q"/>
            </a:pPr>
            <a:r>
              <a:rPr lang="en-US" sz="2400" dirty="0" smtClean="0">
                <a:latin typeface="+mj-lt"/>
              </a:rPr>
              <a:t> In the primary dentition, this is rare.</a:t>
            </a:r>
          </a:p>
          <a:p>
            <a:pPr algn="just">
              <a:buFont typeface="Wingdings" pitchFamily="2" charset="2"/>
              <a:buChar char="q"/>
            </a:pPr>
            <a:r>
              <a:rPr lang="en-US" sz="2400" dirty="0" smtClean="0">
                <a:latin typeface="+mj-lt"/>
              </a:rPr>
              <a:t>Local factors account for the majority of cases of premature bone loss.</a:t>
            </a:r>
          </a:p>
          <a:p>
            <a:pPr algn="just">
              <a:buFont typeface="Wingdings" pitchFamily="2" charset="2"/>
              <a:buChar char="q"/>
            </a:pPr>
            <a:r>
              <a:rPr lang="en-US" sz="2400" dirty="0" smtClean="0">
                <a:latin typeface="+mj-lt"/>
              </a:rPr>
              <a:t>bony destruction in the primary dentition in the absence of local factors is highly suggestive of systemic diseases like-</a:t>
            </a:r>
          </a:p>
          <a:p>
            <a:pPr algn="just">
              <a:buFont typeface="Wingdings" pitchFamily="2" charset="2"/>
              <a:buChar char="q"/>
            </a:pPr>
            <a:r>
              <a:rPr lang="en-US" sz="2400" dirty="0" err="1" smtClean="0">
                <a:latin typeface="+mj-lt"/>
              </a:rPr>
              <a:t>hypophosphatasia</a:t>
            </a:r>
            <a:r>
              <a:rPr lang="en-US" sz="2400" dirty="0" smtClean="0">
                <a:latin typeface="+mj-lt"/>
              </a:rPr>
              <a:t>, </a:t>
            </a:r>
            <a:r>
              <a:rPr lang="en-US" sz="2400" dirty="0" err="1" smtClean="0">
                <a:latin typeface="+mj-lt"/>
              </a:rPr>
              <a:t>Papillon-Lefevre</a:t>
            </a:r>
            <a:r>
              <a:rPr lang="en-US" sz="2400" dirty="0" smtClean="0">
                <a:latin typeface="+mj-lt"/>
              </a:rPr>
              <a:t> syndrome,</a:t>
            </a:r>
          </a:p>
          <a:p>
            <a:pPr algn="just">
              <a:buFont typeface="Wingdings" pitchFamily="2" charset="2"/>
              <a:buChar char="q"/>
            </a:pPr>
            <a:r>
              <a:rPr lang="en-US" sz="2400" dirty="0" smtClean="0">
                <a:latin typeface="+mj-lt"/>
              </a:rPr>
              <a:t> </a:t>
            </a:r>
            <a:r>
              <a:rPr lang="en-US" sz="2400" dirty="0" err="1" smtClean="0">
                <a:latin typeface="+mj-lt"/>
              </a:rPr>
              <a:t>histiocytosis</a:t>
            </a:r>
            <a:r>
              <a:rPr lang="en-US" sz="2400" dirty="0" smtClean="0">
                <a:latin typeface="+mj-lt"/>
              </a:rPr>
              <a:t> X,  </a:t>
            </a:r>
            <a:r>
              <a:rPr lang="en-US" sz="2400" dirty="0" err="1" smtClean="0">
                <a:latin typeface="+mj-lt"/>
              </a:rPr>
              <a:t>agranulocytosis</a:t>
            </a:r>
            <a:r>
              <a:rPr lang="en-US" sz="2400" dirty="0" smtClean="0">
                <a:latin typeface="+mj-lt"/>
              </a:rPr>
              <a:t>, </a:t>
            </a:r>
          </a:p>
          <a:p>
            <a:pPr algn="just">
              <a:buFont typeface="Wingdings" pitchFamily="2" charset="2"/>
              <a:buChar char="q"/>
            </a:pPr>
            <a:r>
              <a:rPr lang="en-US" sz="2400" dirty="0" smtClean="0">
                <a:latin typeface="+mj-lt"/>
              </a:rPr>
              <a:t>Leukocyte </a:t>
            </a:r>
            <a:r>
              <a:rPr lang="pt-BR" sz="2400" dirty="0" smtClean="0">
                <a:latin typeface="+mj-lt"/>
              </a:rPr>
              <a:t>adherence deficiency, neutropenias, leukemias</a:t>
            </a:r>
          </a:p>
          <a:p>
            <a:pPr algn="just">
              <a:buFont typeface="Wingdings" pitchFamily="2" charset="2"/>
              <a:buChar char="q"/>
            </a:pPr>
            <a:r>
              <a:rPr lang="pt-BR" sz="2400" dirty="0" smtClean="0">
                <a:latin typeface="+mj-lt"/>
              </a:rPr>
              <a:t>Diabetes </a:t>
            </a:r>
            <a:r>
              <a:rPr lang="en-US" sz="2400" dirty="0" smtClean="0">
                <a:latin typeface="+mj-lt"/>
              </a:rPr>
              <a:t>mellitus ,Down syndrome, and</a:t>
            </a:r>
          </a:p>
          <a:p>
            <a:pPr algn="just">
              <a:buFont typeface="Wingdings" pitchFamily="2" charset="2"/>
              <a:buChar char="q"/>
            </a:pPr>
            <a:r>
              <a:rPr lang="en-US" sz="2400" dirty="0" smtClean="0">
                <a:latin typeface="+mj-lt"/>
              </a:rPr>
              <a:t> </a:t>
            </a:r>
            <a:r>
              <a:rPr lang="en-US" sz="2400" dirty="0" err="1" smtClean="0">
                <a:latin typeface="+mj-lt"/>
              </a:rPr>
              <a:t>Chediak</a:t>
            </a:r>
            <a:r>
              <a:rPr lang="en-US" sz="2400" dirty="0" smtClean="0">
                <a:latin typeface="+mj-lt"/>
              </a:rPr>
              <a:t>-Higashi syndrome.</a:t>
            </a:r>
            <a:endParaRPr lang="en-US" sz="2400" dirty="0">
              <a:latin typeface="+mj-lt"/>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latin typeface="+mj-lt"/>
              </a:rPr>
              <a:t>Most of them have a genetic origin</a:t>
            </a:r>
          </a:p>
          <a:p>
            <a:pPr algn="just"/>
            <a:r>
              <a:rPr lang="en-US" dirty="0" smtClean="0">
                <a:latin typeface="+mj-lt"/>
              </a:rPr>
              <a:t>The defect in immune and </a:t>
            </a:r>
            <a:r>
              <a:rPr lang="en-US" dirty="0" err="1" smtClean="0">
                <a:latin typeface="+mj-lt"/>
              </a:rPr>
              <a:t>neutrophil</a:t>
            </a:r>
            <a:r>
              <a:rPr lang="en-US" dirty="0" smtClean="0">
                <a:latin typeface="+mj-lt"/>
              </a:rPr>
              <a:t> cell function associated with these diseases is thought to increase patient susceptibility to infectious </a:t>
            </a:r>
            <a:r>
              <a:rPr lang="en-US" dirty="0" err="1" smtClean="0">
                <a:latin typeface="+mj-lt"/>
              </a:rPr>
              <a:t>periodontitis</a:t>
            </a:r>
            <a:r>
              <a:rPr lang="en-US" dirty="0" smtClean="0">
                <a:latin typeface="+mj-lt"/>
              </a:rPr>
              <a:t> causing  alveolar bone loss and to other infections</a:t>
            </a:r>
            <a:endParaRPr lang="en-US" dirty="0">
              <a:latin typeface="+mj-lt"/>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458200" cy="5562600"/>
          </a:xfrm>
        </p:spPr>
        <p:txBody>
          <a:bodyPr>
            <a:normAutofit fontScale="92500"/>
          </a:bodyPr>
          <a:lstStyle/>
          <a:p>
            <a:pPr>
              <a:buNone/>
            </a:pPr>
            <a:r>
              <a:rPr lang="en-US" sz="2800" dirty="0" err="1" smtClean="0">
                <a:solidFill>
                  <a:srgbClr val="FF0000"/>
                </a:solidFill>
                <a:latin typeface="+mj-lt"/>
              </a:rPr>
              <a:t>Papillon-Lefevre</a:t>
            </a:r>
            <a:r>
              <a:rPr lang="en-US" sz="2800" dirty="0" smtClean="0">
                <a:solidFill>
                  <a:srgbClr val="FF0000"/>
                </a:solidFill>
                <a:latin typeface="+mj-lt"/>
              </a:rPr>
              <a:t> syndrome</a:t>
            </a:r>
            <a:endParaRPr lang="en-US" dirty="0" smtClean="0">
              <a:solidFill>
                <a:srgbClr val="FF0000"/>
              </a:solidFill>
              <a:latin typeface="+mj-lt"/>
            </a:endParaRPr>
          </a:p>
          <a:p>
            <a:pPr algn="just">
              <a:buFont typeface="Wingdings" pitchFamily="2" charset="2"/>
              <a:buChar char="q"/>
            </a:pPr>
            <a:r>
              <a:rPr lang="en-US" dirty="0" smtClean="0">
                <a:latin typeface="+mj-lt"/>
              </a:rPr>
              <a:t>The syndrome is rare and the cause unknown </a:t>
            </a:r>
          </a:p>
          <a:p>
            <a:pPr algn="just">
              <a:buFont typeface="Wingdings" pitchFamily="2" charset="2"/>
              <a:buChar char="q"/>
            </a:pPr>
            <a:r>
              <a:rPr lang="en-US" dirty="0" smtClean="0">
                <a:latin typeface="+mj-lt"/>
              </a:rPr>
              <a:t>an </a:t>
            </a:r>
            <a:r>
              <a:rPr lang="en-US" dirty="0" err="1" smtClean="0">
                <a:latin typeface="+mj-lt"/>
              </a:rPr>
              <a:t>autosomal</a:t>
            </a:r>
            <a:r>
              <a:rPr lang="en-US" dirty="0" smtClean="0">
                <a:latin typeface="+mj-lt"/>
              </a:rPr>
              <a:t> recessive mode of inheritance has been identified</a:t>
            </a:r>
          </a:p>
          <a:p>
            <a:pPr algn="just">
              <a:buFont typeface="Wingdings" pitchFamily="2" charset="2"/>
              <a:buChar char="q"/>
            </a:pPr>
            <a:r>
              <a:rPr lang="en-US" dirty="0" smtClean="0">
                <a:latin typeface="+mj-lt"/>
              </a:rPr>
              <a:t>The primary teeth erupt at the normal time.</a:t>
            </a:r>
          </a:p>
          <a:p>
            <a:pPr algn="just">
              <a:buFont typeface="Wingdings" pitchFamily="2" charset="2"/>
              <a:buChar char="q"/>
            </a:pPr>
            <a:r>
              <a:rPr lang="en-US" dirty="0" smtClean="0">
                <a:latin typeface="+mj-lt"/>
              </a:rPr>
              <a:t>The primary teeth may show looseness, severe horizontal</a:t>
            </a:r>
          </a:p>
          <a:p>
            <a:pPr algn="just">
              <a:buNone/>
            </a:pPr>
            <a:r>
              <a:rPr lang="en-US" dirty="0" smtClean="0">
                <a:latin typeface="+mj-lt"/>
              </a:rPr>
              <a:t>bone </a:t>
            </a:r>
            <a:r>
              <a:rPr lang="en-US" dirty="0" err="1" smtClean="0">
                <a:latin typeface="+mj-lt"/>
              </a:rPr>
              <a:t>resorption</a:t>
            </a:r>
            <a:r>
              <a:rPr lang="en-US" dirty="0" smtClean="0">
                <a:latin typeface="+mj-lt"/>
              </a:rPr>
              <a:t> in full-mouth radiographs </a:t>
            </a:r>
          </a:p>
          <a:p>
            <a:pPr algn="just">
              <a:buFont typeface="Wingdings" pitchFamily="2" charset="2"/>
              <a:buChar char="q"/>
            </a:pPr>
            <a:r>
              <a:rPr lang="en-US" dirty="0" smtClean="0">
                <a:latin typeface="+mj-lt"/>
              </a:rPr>
              <a:t>Hyperkeratosis of the palms  and soles  is present</a:t>
            </a:r>
          </a:p>
          <a:p>
            <a:pPr algn="just">
              <a:buFont typeface="Wingdings" pitchFamily="2" charset="2"/>
              <a:buChar char="q"/>
            </a:pPr>
            <a:r>
              <a:rPr lang="en-US" dirty="0" smtClean="0">
                <a:latin typeface="+mj-lt"/>
              </a:rPr>
              <a:t>Previous reports have indicated</a:t>
            </a:r>
          </a:p>
          <a:p>
            <a:pPr algn="just">
              <a:buNone/>
            </a:pPr>
            <a:r>
              <a:rPr lang="en-US" dirty="0" smtClean="0">
                <a:latin typeface="+mj-lt"/>
              </a:rPr>
              <a:t> that the permanent dentition will </a:t>
            </a:r>
          </a:p>
          <a:p>
            <a:pPr algn="just">
              <a:buNone/>
            </a:pPr>
            <a:r>
              <a:rPr lang="en-US" dirty="0" smtClean="0">
                <a:latin typeface="+mj-lt"/>
              </a:rPr>
              <a:t>also be affected, however, rarely </a:t>
            </a:r>
          </a:p>
          <a:p>
            <a:pPr algn="just">
              <a:buNone/>
            </a:pPr>
            <a:r>
              <a:rPr lang="en-US" dirty="0" smtClean="0">
                <a:latin typeface="+mj-lt"/>
              </a:rPr>
              <a:t>the permanent dentition, including the</a:t>
            </a:r>
          </a:p>
          <a:p>
            <a:pPr algn="just">
              <a:buNone/>
            </a:pPr>
            <a:r>
              <a:rPr lang="en-US" dirty="0" smtClean="0">
                <a:latin typeface="+mj-lt"/>
              </a:rPr>
              <a:t>supporting  tissues may appear normal</a:t>
            </a:r>
            <a:endParaRPr lang="en-US" dirty="0">
              <a:latin typeface="+mj-lt"/>
            </a:endParaRPr>
          </a:p>
        </p:txBody>
      </p:sp>
      <p:pic>
        <p:nvPicPr>
          <p:cNvPr id="2050" name="Picture 2"/>
          <p:cNvPicPr>
            <a:picLocks noChangeAspect="1" noChangeArrowheads="1"/>
          </p:cNvPicPr>
          <p:nvPr/>
        </p:nvPicPr>
        <p:blipFill>
          <a:blip r:embed="rId2" cstate="print"/>
          <a:srcRect/>
          <a:stretch>
            <a:fillRect/>
          </a:stretch>
        </p:blipFill>
        <p:spPr bwMode="auto">
          <a:xfrm>
            <a:off x="5257800" y="3741174"/>
            <a:ext cx="3657600" cy="2735826"/>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5791200" cy="4389120"/>
          </a:xfrm>
        </p:spPr>
        <p:txBody>
          <a:bodyPr>
            <a:normAutofit/>
          </a:bodyPr>
          <a:lstStyle/>
          <a:p>
            <a:pPr algn="just"/>
            <a:r>
              <a:rPr lang="en-US" dirty="0" smtClean="0">
                <a:latin typeface="+mj-lt"/>
              </a:rPr>
              <a:t>Attempts at conventional therapy prove unsuccessful in preventing tooth loss.</a:t>
            </a:r>
          </a:p>
          <a:p>
            <a:pPr algn="just"/>
            <a:r>
              <a:rPr lang="en-US" dirty="0" smtClean="0">
                <a:latin typeface="+mj-lt"/>
              </a:rPr>
              <a:t>periodontal treatment for these young children includes identification of specific pathogens, specific antibiotic therapy against these organisms, and </a:t>
            </a:r>
            <a:r>
              <a:rPr lang="en-US" dirty="0" err="1" smtClean="0">
                <a:latin typeface="+mj-lt"/>
              </a:rPr>
              <a:t>fullmouth</a:t>
            </a:r>
            <a:r>
              <a:rPr lang="en-US" dirty="0" smtClean="0">
                <a:latin typeface="+mj-lt"/>
              </a:rPr>
              <a:t> extractions early enough to provide an edentulous period before permanent tooth eruption.</a:t>
            </a:r>
            <a:endParaRPr lang="en-US" dirty="0">
              <a:latin typeface="+mj-lt"/>
            </a:endParaRPr>
          </a:p>
        </p:txBody>
      </p:sp>
      <p:pic>
        <p:nvPicPr>
          <p:cNvPr id="1026" name="Picture 2"/>
          <p:cNvPicPr>
            <a:picLocks noChangeAspect="1" noChangeArrowheads="1"/>
          </p:cNvPicPr>
          <p:nvPr/>
        </p:nvPicPr>
        <p:blipFill>
          <a:blip r:embed="rId2" cstate="print"/>
          <a:srcRect/>
          <a:stretch>
            <a:fillRect/>
          </a:stretch>
        </p:blipFill>
        <p:spPr bwMode="auto">
          <a:xfrm>
            <a:off x="6019800" y="2207407"/>
            <a:ext cx="2905125" cy="3736193"/>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389120"/>
          </a:xfrm>
        </p:spPr>
        <p:txBody>
          <a:bodyPr>
            <a:normAutofit fontScale="92500"/>
          </a:bodyPr>
          <a:lstStyle/>
          <a:p>
            <a:pPr>
              <a:buNone/>
            </a:pPr>
            <a:r>
              <a:rPr lang="en-US" dirty="0" smtClean="0">
                <a:solidFill>
                  <a:srgbClr val="FF0000"/>
                </a:solidFill>
                <a:latin typeface="+mj-lt"/>
              </a:rPr>
              <a:t>Down Syndrome:</a:t>
            </a:r>
          </a:p>
          <a:p>
            <a:pPr algn="just">
              <a:buFont typeface="Wingdings" pitchFamily="2" charset="2"/>
              <a:buChar char="q"/>
            </a:pPr>
            <a:r>
              <a:rPr lang="en-US" dirty="0" smtClean="0">
                <a:latin typeface="+mj-lt"/>
              </a:rPr>
              <a:t>Caused by </a:t>
            </a:r>
            <a:r>
              <a:rPr lang="en-US" dirty="0" err="1" smtClean="0">
                <a:latin typeface="+mj-lt"/>
              </a:rPr>
              <a:t>trisomy</a:t>
            </a:r>
            <a:r>
              <a:rPr lang="en-US" dirty="0" smtClean="0">
                <a:latin typeface="+mj-lt"/>
              </a:rPr>
              <a:t> of </a:t>
            </a:r>
            <a:r>
              <a:rPr lang="en-US" dirty="0" err="1" smtClean="0">
                <a:latin typeface="+mj-lt"/>
              </a:rPr>
              <a:t>ch</a:t>
            </a:r>
            <a:r>
              <a:rPr lang="en-US" dirty="0" smtClean="0">
                <a:latin typeface="+mj-lt"/>
              </a:rPr>
              <a:t> no. 21</a:t>
            </a:r>
          </a:p>
          <a:p>
            <a:pPr algn="just">
              <a:buFont typeface="Wingdings" pitchFamily="2" charset="2"/>
              <a:buChar char="q"/>
            </a:pPr>
            <a:r>
              <a:rPr lang="en-US" dirty="0" smtClean="0">
                <a:latin typeface="+mj-lt"/>
              </a:rPr>
              <a:t>Characterized by mental deficiency and mental retardation.</a:t>
            </a:r>
          </a:p>
          <a:p>
            <a:pPr algn="just">
              <a:buFont typeface="Wingdings" pitchFamily="2" charset="2"/>
              <a:buChar char="q"/>
            </a:pPr>
            <a:r>
              <a:rPr lang="en-US" dirty="0" smtClean="0">
                <a:latin typeface="+mj-lt"/>
              </a:rPr>
              <a:t>Prevalence of periodontal diseases in these patients is very high.(100%in patients less than 30 yrs of age)</a:t>
            </a:r>
          </a:p>
          <a:p>
            <a:pPr algn="just">
              <a:buFont typeface="Wingdings" pitchFamily="2" charset="2"/>
              <a:buChar char="q"/>
            </a:pPr>
            <a:r>
              <a:rPr lang="en-US" dirty="0" smtClean="0">
                <a:latin typeface="+mj-lt"/>
              </a:rPr>
              <a:t>Cause of periodontal disease:</a:t>
            </a:r>
          </a:p>
          <a:p>
            <a:pPr algn="just">
              <a:buNone/>
            </a:pPr>
            <a:r>
              <a:rPr lang="en-US" dirty="0" smtClean="0">
                <a:latin typeface="+mj-lt"/>
              </a:rPr>
              <a:t>    T-cell defect and defective </a:t>
            </a:r>
            <a:r>
              <a:rPr lang="en-US" dirty="0" err="1" smtClean="0">
                <a:latin typeface="+mj-lt"/>
              </a:rPr>
              <a:t>chemotaxis</a:t>
            </a:r>
            <a:r>
              <a:rPr lang="en-US" dirty="0" smtClean="0">
                <a:latin typeface="+mj-lt"/>
              </a:rPr>
              <a:t>.</a:t>
            </a:r>
          </a:p>
          <a:p>
            <a:pPr algn="just">
              <a:buNone/>
            </a:pPr>
            <a:r>
              <a:rPr lang="en-US" dirty="0" smtClean="0">
                <a:latin typeface="+mj-lt"/>
              </a:rPr>
              <a:t>    poor circulation in gingival tissue.</a:t>
            </a:r>
          </a:p>
          <a:p>
            <a:pPr algn="just">
              <a:buFont typeface="Wingdings" pitchFamily="2" charset="2"/>
              <a:buChar char="q"/>
            </a:pPr>
            <a:r>
              <a:rPr lang="en-US" dirty="0" smtClean="0">
                <a:latin typeface="+mj-lt"/>
              </a:rPr>
              <a:t>Presents with deep periodontal </a:t>
            </a:r>
            <a:r>
              <a:rPr lang="en-US" dirty="0" err="1" smtClean="0">
                <a:latin typeface="+mj-lt"/>
              </a:rPr>
              <a:t>pockets,substantial</a:t>
            </a:r>
            <a:r>
              <a:rPr lang="en-US" dirty="0" smtClean="0">
                <a:latin typeface="+mj-lt"/>
              </a:rPr>
              <a:t> plaque formation, and moderate gingivitis.</a:t>
            </a:r>
            <a:endParaRPr lang="en-US" dirty="0">
              <a:latin typeface="+mj-lt"/>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389120"/>
          </a:xfrm>
        </p:spPr>
        <p:txBody>
          <a:bodyPr/>
          <a:lstStyle/>
          <a:p>
            <a:pPr>
              <a:buNone/>
            </a:pPr>
            <a:r>
              <a:rPr lang="en-US" dirty="0" err="1" smtClean="0">
                <a:solidFill>
                  <a:srgbClr val="FF0000"/>
                </a:solidFill>
                <a:latin typeface="+mj-lt"/>
              </a:rPr>
              <a:t>Hypophosphatasia</a:t>
            </a:r>
            <a:r>
              <a:rPr lang="en-US" dirty="0" smtClean="0">
                <a:solidFill>
                  <a:srgbClr val="FF0000"/>
                </a:solidFill>
                <a:latin typeface="+mj-lt"/>
              </a:rPr>
              <a:t>:</a:t>
            </a:r>
          </a:p>
          <a:p>
            <a:pPr algn="just">
              <a:buFont typeface="Wingdings" pitchFamily="2" charset="2"/>
              <a:buChar char="q"/>
            </a:pPr>
            <a:r>
              <a:rPr lang="en-US" dirty="0" smtClean="0">
                <a:latin typeface="+mj-lt"/>
              </a:rPr>
              <a:t>Caused by low levels in blood of alkaline </a:t>
            </a:r>
            <a:r>
              <a:rPr lang="en-US" dirty="0" err="1" smtClean="0">
                <a:latin typeface="+mj-lt"/>
              </a:rPr>
              <a:t>phosphatase</a:t>
            </a:r>
            <a:endParaRPr lang="en-US" dirty="0" smtClean="0">
              <a:latin typeface="+mj-lt"/>
            </a:endParaRPr>
          </a:p>
          <a:p>
            <a:pPr algn="just">
              <a:buFont typeface="Wingdings" pitchFamily="2" charset="2"/>
              <a:buChar char="q"/>
            </a:pPr>
            <a:r>
              <a:rPr lang="en-US" dirty="0" smtClean="0">
                <a:latin typeface="+mj-lt"/>
              </a:rPr>
              <a:t>Teeth are lost with no signs of gingival inflammation</a:t>
            </a:r>
          </a:p>
          <a:p>
            <a:pPr algn="just">
              <a:buFont typeface="Wingdings" pitchFamily="2" charset="2"/>
              <a:buChar char="q"/>
            </a:pPr>
            <a:r>
              <a:rPr lang="en-US" dirty="0" err="1" smtClean="0">
                <a:latin typeface="+mj-lt"/>
              </a:rPr>
              <a:t>Cemenum</a:t>
            </a:r>
            <a:r>
              <a:rPr lang="en-US" dirty="0" smtClean="0">
                <a:latin typeface="+mj-lt"/>
              </a:rPr>
              <a:t> formation is defective</a:t>
            </a:r>
          </a:p>
          <a:p>
            <a:pPr algn="just">
              <a:buFont typeface="Wingdings" pitchFamily="2" charset="2"/>
              <a:buChar char="q"/>
            </a:pPr>
            <a:r>
              <a:rPr lang="en-US" dirty="0" smtClean="0">
                <a:latin typeface="+mj-lt"/>
              </a:rPr>
              <a:t>Primary teeth may be lost prematurely</a:t>
            </a:r>
          </a:p>
          <a:p>
            <a:pPr algn="just">
              <a:buFont typeface="Wingdings" pitchFamily="2" charset="2"/>
              <a:buChar char="q"/>
            </a:pPr>
            <a:r>
              <a:rPr lang="en-US" dirty="0" smtClean="0">
                <a:latin typeface="+mj-lt"/>
              </a:rPr>
              <a:t>Involves skeletal system as well</a:t>
            </a:r>
          </a:p>
          <a:p>
            <a:pPr>
              <a:buFont typeface="Wingdings" pitchFamily="2" charset="2"/>
              <a:buChar char="q"/>
            </a:pPr>
            <a:endParaRPr lang="en-US" dirty="0">
              <a:latin typeface="+mj-lt"/>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389120"/>
          </a:xfrm>
        </p:spPr>
        <p:txBody>
          <a:bodyPr/>
          <a:lstStyle/>
          <a:p>
            <a:pPr>
              <a:buNone/>
            </a:pPr>
            <a:r>
              <a:rPr lang="en-US" dirty="0" err="1" smtClean="0">
                <a:solidFill>
                  <a:srgbClr val="FF0000"/>
                </a:solidFill>
                <a:latin typeface="+mj-lt"/>
              </a:rPr>
              <a:t>Leucocyte</a:t>
            </a:r>
            <a:r>
              <a:rPr lang="en-US" dirty="0" smtClean="0">
                <a:solidFill>
                  <a:srgbClr val="FF0000"/>
                </a:solidFill>
                <a:latin typeface="+mj-lt"/>
              </a:rPr>
              <a:t> adhesion deficiency:</a:t>
            </a:r>
          </a:p>
          <a:p>
            <a:pPr algn="just">
              <a:buFont typeface="Wingdings" pitchFamily="2" charset="2"/>
              <a:buChar char="q"/>
            </a:pPr>
            <a:r>
              <a:rPr lang="en-US" dirty="0" smtClean="0">
                <a:latin typeface="+mj-lt"/>
              </a:rPr>
              <a:t>Rare</a:t>
            </a:r>
          </a:p>
          <a:p>
            <a:pPr algn="just">
              <a:buFont typeface="Wingdings" pitchFamily="2" charset="2"/>
              <a:buChar char="q"/>
            </a:pPr>
            <a:r>
              <a:rPr lang="en-US" dirty="0" smtClean="0">
                <a:latin typeface="+mj-lt"/>
              </a:rPr>
              <a:t>Extremely acute inflammation of gingiva and rapid destruction of bone surrounding the teeth</a:t>
            </a:r>
          </a:p>
          <a:p>
            <a:pPr algn="just">
              <a:buFont typeface="Wingdings" pitchFamily="2" charset="2"/>
              <a:buChar char="q"/>
            </a:pPr>
            <a:r>
              <a:rPr lang="en-US" dirty="0" smtClean="0">
                <a:latin typeface="+mj-lt"/>
              </a:rPr>
              <a:t>Permanent dentition may not be affected.</a:t>
            </a:r>
          </a:p>
          <a:p>
            <a:pPr algn="just">
              <a:buFont typeface="Wingdings" pitchFamily="2" charset="2"/>
              <a:buChar char="q"/>
            </a:pPr>
            <a:endParaRPr lang="en-US" dirty="0">
              <a:latin typeface="+mj-lt"/>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143000"/>
          </a:xfrm>
        </p:spPr>
        <p:txBody>
          <a:bodyPr/>
          <a:lstStyle/>
          <a:p>
            <a:pPr>
              <a:buFont typeface="Wingdings" pitchFamily="2" charset="2"/>
              <a:buChar char="Ø"/>
            </a:pPr>
            <a:r>
              <a:rPr lang="en-US" i="1" u="sng" dirty="0" smtClean="0"/>
              <a:t>GINGIVAL RECESSION</a:t>
            </a:r>
            <a:endParaRPr lang="en-US" i="1" u="sng" dirty="0"/>
          </a:p>
        </p:txBody>
      </p:sp>
      <p:sp>
        <p:nvSpPr>
          <p:cNvPr id="3" name="Content Placeholder 2"/>
          <p:cNvSpPr>
            <a:spLocks noGrp="1"/>
          </p:cNvSpPr>
          <p:nvPr>
            <p:ph idx="1"/>
          </p:nvPr>
        </p:nvSpPr>
        <p:spPr>
          <a:xfrm>
            <a:off x="228600" y="1066800"/>
            <a:ext cx="8915400" cy="4876800"/>
          </a:xfrm>
        </p:spPr>
        <p:txBody>
          <a:bodyPr>
            <a:noAutofit/>
          </a:bodyPr>
          <a:lstStyle/>
          <a:p>
            <a:pPr>
              <a:buNone/>
            </a:pPr>
            <a:r>
              <a:rPr lang="en-US" dirty="0" smtClean="0">
                <a:solidFill>
                  <a:srgbClr val="FF0000"/>
                </a:solidFill>
                <a:latin typeface="+mj-lt"/>
              </a:rPr>
              <a:t>Several factors predispose patients to gingival recession:</a:t>
            </a:r>
          </a:p>
          <a:p>
            <a:pPr algn="just">
              <a:buFont typeface="Wingdings" pitchFamily="2" charset="2"/>
              <a:buChar char="q"/>
            </a:pPr>
            <a:r>
              <a:rPr lang="en-US" dirty="0" smtClean="0">
                <a:latin typeface="+mj-lt"/>
              </a:rPr>
              <a:t>presence of a narrow band of attached or keratinized gingiva</a:t>
            </a:r>
          </a:p>
          <a:p>
            <a:pPr algn="just">
              <a:buFont typeface="Wingdings" pitchFamily="2" charset="2"/>
              <a:buChar char="q"/>
            </a:pPr>
            <a:r>
              <a:rPr lang="en-US" dirty="0" smtClean="0">
                <a:latin typeface="+mj-lt"/>
              </a:rPr>
              <a:t>Toothbrush trauma,</a:t>
            </a:r>
          </a:p>
          <a:p>
            <a:pPr algn="just">
              <a:buFont typeface="Wingdings" pitchFamily="2" charset="2"/>
              <a:buChar char="q"/>
            </a:pPr>
            <a:r>
              <a:rPr lang="en-US" dirty="0" smtClean="0">
                <a:latin typeface="+mj-lt"/>
              </a:rPr>
              <a:t> tooth prominence,</a:t>
            </a:r>
          </a:p>
          <a:p>
            <a:pPr algn="just">
              <a:buFont typeface="Wingdings" pitchFamily="2" charset="2"/>
              <a:buChar char="q"/>
            </a:pPr>
            <a:r>
              <a:rPr lang="en-US" dirty="0" smtClean="0">
                <a:latin typeface="+mj-lt"/>
              </a:rPr>
              <a:t> impinging </a:t>
            </a:r>
            <a:r>
              <a:rPr lang="en-US" dirty="0" err="1" smtClean="0">
                <a:latin typeface="+mj-lt"/>
              </a:rPr>
              <a:t>frenum</a:t>
            </a:r>
            <a:r>
              <a:rPr lang="en-US" dirty="0" smtClean="0">
                <a:latin typeface="+mj-lt"/>
              </a:rPr>
              <a:t> attachment,</a:t>
            </a:r>
          </a:p>
          <a:p>
            <a:pPr algn="just">
              <a:buFont typeface="Wingdings" pitchFamily="2" charset="2"/>
              <a:buChar char="q"/>
            </a:pPr>
            <a:r>
              <a:rPr lang="en-US" dirty="0" smtClean="0">
                <a:latin typeface="+mj-lt"/>
              </a:rPr>
              <a:t>soft tissue impingement by opposing occlusion,</a:t>
            </a:r>
          </a:p>
          <a:p>
            <a:pPr algn="just">
              <a:buFont typeface="Wingdings" pitchFamily="2" charset="2"/>
              <a:buChar char="q"/>
            </a:pPr>
            <a:r>
              <a:rPr lang="en-US" dirty="0" smtClean="0">
                <a:latin typeface="+mj-lt"/>
              </a:rPr>
              <a:t>orthodontic tooth movement,</a:t>
            </a:r>
          </a:p>
          <a:p>
            <a:pPr algn="just">
              <a:buFont typeface="Wingdings" pitchFamily="2" charset="2"/>
              <a:buChar char="q"/>
            </a:pPr>
            <a:r>
              <a:rPr lang="en-US" dirty="0" smtClean="0">
                <a:latin typeface="+mj-lt"/>
              </a:rPr>
              <a:t>use of impression techniques including </a:t>
            </a:r>
            <a:r>
              <a:rPr lang="en-US" dirty="0" err="1" smtClean="0">
                <a:latin typeface="+mj-lt"/>
              </a:rPr>
              <a:t>subgingival</a:t>
            </a:r>
            <a:r>
              <a:rPr lang="en-US" dirty="0" smtClean="0">
                <a:latin typeface="+mj-lt"/>
              </a:rPr>
              <a:t> tissue retraction, </a:t>
            </a:r>
          </a:p>
          <a:p>
            <a:pPr algn="just">
              <a:buFont typeface="Wingdings" pitchFamily="2" charset="2"/>
              <a:buChar char="q"/>
            </a:pPr>
            <a:r>
              <a:rPr lang="en-US" dirty="0" smtClean="0">
                <a:latin typeface="+mj-lt"/>
              </a:rPr>
              <a:t>Oral habits, </a:t>
            </a:r>
          </a:p>
          <a:p>
            <a:pPr algn="just">
              <a:buFont typeface="Wingdings" pitchFamily="2" charset="2"/>
              <a:buChar char="q"/>
            </a:pPr>
            <a:r>
              <a:rPr lang="en-US" dirty="0" err="1" smtClean="0">
                <a:latin typeface="+mj-lt"/>
              </a:rPr>
              <a:t>periodontitis</a:t>
            </a:r>
            <a:r>
              <a:rPr lang="en-US" dirty="0" smtClean="0">
                <a:latin typeface="+mj-lt"/>
              </a:rPr>
              <a:t>, and </a:t>
            </a:r>
          </a:p>
          <a:p>
            <a:pPr algn="just">
              <a:buFont typeface="Wingdings" pitchFamily="2" charset="2"/>
              <a:buChar char="q"/>
            </a:pPr>
            <a:r>
              <a:rPr lang="en-US" dirty="0" err="1" smtClean="0">
                <a:latin typeface="+mj-lt"/>
              </a:rPr>
              <a:t>pseudorecession</a:t>
            </a:r>
            <a:r>
              <a:rPr lang="en-US" dirty="0" smtClean="0">
                <a:latin typeface="+mj-lt"/>
              </a:rPr>
              <a:t> (extrusion of teeth)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pPr>
              <a:buFont typeface="Wingdings" pitchFamily="2" charset="2"/>
              <a:buChar char="Ø"/>
            </a:pPr>
            <a:r>
              <a:rPr lang="en-US" sz="4000" i="1" u="sng" dirty="0" smtClean="0">
                <a:solidFill>
                  <a:srgbClr val="181868"/>
                </a:solidFill>
              </a:rPr>
              <a:t>ATTACHED GINGIVA</a:t>
            </a:r>
            <a:endParaRPr lang="en-US" sz="4000" i="1" u="sng" dirty="0">
              <a:solidFill>
                <a:srgbClr val="181868"/>
              </a:solidFill>
            </a:endParaRPr>
          </a:p>
        </p:txBody>
      </p:sp>
      <p:sp>
        <p:nvSpPr>
          <p:cNvPr id="3" name="Content Placeholder 2"/>
          <p:cNvSpPr>
            <a:spLocks noGrp="1"/>
          </p:cNvSpPr>
          <p:nvPr>
            <p:ph idx="1"/>
          </p:nvPr>
        </p:nvSpPr>
        <p:spPr>
          <a:xfrm>
            <a:off x="457200" y="1524000"/>
            <a:ext cx="8229600" cy="5105400"/>
          </a:xfrm>
        </p:spPr>
        <p:txBody>
          <a:bodyPr>
            <a:normAutofit/>
          </a:bodyPr>
          <a:lstStyle/>
          <a:p>
            <a:pPr>
              <a:buFont typeface="Wingdings" pitchFamily="2" charset="2"/>
              <a:buChar char="q"/>
            </a:pPr>
            <a:r>
              <a:rPr lang="en-US" sz="2400" dirty="0" smtClean="0">
                <a:latin typeface="+mj-lt"/>
              </a:rPr>
              <a:t>It is firm, resilient and tightly bound to underlying </a:t>
            </a:r>
            <a:r>
              <a:rPr lang="en-US" sz="2400" dirty="0" err="1" smtClean="0">
                <a:latin typeface="+mj-lt"/>
              </a:rPr>
              <a:t>periosteum</a:t>
            </a:r>
            <a:r>
              <a:rPr lang="en-US" sz="2400" dirty="0" smtClean="0">
                <a:latin typeface="+mj-lt"/>
              </a:rPr>
              <a:t> of alveolar bone.</a:t>
            </a:r>
          </a:p>
          <a:p>
            <a:pPr>
              <a:buFont typeface="Wingdings" pitchFamily="2" charset="2"/>
              <a:buChar char="q"/>
            </a:pPr>
            <a:r>
              <a:rPr lang="en-US" sz="2400" dirty="0" smtClean="0">
                <a:latin typeface="+mj-lt"/>
              </a:rPr>
              <a:t>Separated from loose alveolar mucosa by </a:t>
            </a:r>
            <a:r>
              <a:rPr lang="en-US" sz="2400" dirty="0" err="1" smtClean="0">
                <a:latin typeface="+mj-lt"/>
              </a:rPr>
              <a:t>mucogingival</a:t>
            </a:r>
            <a:r>
              <a:rPr lang="en-US" sz="2400" dirty="0" smtClean="0">
                <a:latin typeface="+mj-lt"/>
              </a:rPr>
              <a:t> junction.</a:t>
            </a:r>
          </a:p>
          <a:p>
            <a:pPr>
              <a:buFont typeface="Wingdings" pitchFamily="2" charset="2"/>
              <a:buChar char="q"/>
            </a:pPr>
            <a:r>
              <a:rPr lang="en-US" sz="2400" dirty="0" smtClean="0">
                <a:latin typeface="+mj-lt"/>
              </a:rPr>
              <a:t>Width increases with age.</a:t>
            </a:r>
          </a:p>
          <a:p>
            <a:pPr>
              <a:buFont typeface="Wingdings" pitchFamily="2" charset="2"/>
              <a:buChar char="q"/>
            </a:pPr>
            <a:endParaRPr lang="en-US" sz="2400" dirty="0" smtClean="0">
              <a:latin typeface="+mj-lt"/>
            </a:endParaRPr>
          </a:p>
          <a:p>
            <a:pPr algn="ctr">
              <a:buNone/>
            </a:pPr>
            <a:endParaRPr lang="en-US" sz="2400" dirty="0" smtClean="0">
              <a:solidFill>
                <a:srgbClr val="00B0F0"/>
              </a:solidFill>
              <a:latin typeface="+mj-lt"/>
            </a:endParaRPr>
          </a:p>
          <a:p>
            <a:pPr>
              <a:buNone/>
            </a:pPr>
            <a:endParaRPr lang="en-US" sz="2400" dirty="0">
              <a:latin typeface="+mj-l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lgn="just">
              <a:buClr>
                <a:srgbClr val="0BD0D9"/>
              </a:buClr>
              <a:buFont typeface="Wingdings" pitchFamily="2" charset="2"/>
              <a:buChar char="q"/>
            </a:pPr>
            <a:r>
              <a:rPr lang="en-US" sz="2800" dirty="0" smtClean="0">
                <a:solidFill>
                  <a:prstClr val="black"/>
                </a:solidFill>
                <a:latin typeface="Calibri"/>
              </a:rPr>
              <a:t>Recession is dealt by elimination of the stimulus if possible, while excellent oral hygiene is maintained in the affected areas.</a:t>
            </a:r>
          </a:p>
          <a:p>
            <a:pPr lvl="0" algn="just">
              <a:buClr>
                <a:srgbClr val="0BD0D9"/>
              </a:buClr>
              <a:buFont typeface="Wingdings" pitchFamily="2" charset="2"/>
              <a:buChar char="q"/>
            </a:pPr>
            <a:r>
              <a:rPr lang="en-US" sz="2800" dirty="0" smtClean="0">
                <a:solidFill>
                  <a:prstClr val="black"/>
                </a:solidFill>
                <a:latin typeface="Calibri"/>
              </a:rPr>
              <a:t>If the recession has progressed after a 4- to 8-week period of observation, other periodontal procedures may be required based on the identified predisposing factor.</a:t>
            </a:r>
          </a:p>
          <a:p>
            <a:pPr>
              <a:buNone/>
            </a:pPr>
            <a:endParaRPr lang="en-US" sz="28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MCQs</a:t>
            </a:r>
            <a:endParaRPr lang="en-US" dirty="0"/>
          </a:p>
        </p:txBody>
      </p:sp>
      <p:sp>
        <p:nvSpPr>
          <p:cNvPr id="3" name="Content Placeholder 2"/>
          <p:cNvSpPr>
            <a:spLocks noGrp="1"/>
          </p:cNvSpPr>
          <p:nvPr>
            <p:ph idx="1"/>
          </p:nvPr>
        </p:nvSpPr>
        <p:spPr>
          <a:xfrm>
            <a:off x="457200" y="1935480"/>
            <a:ext cx="8305800" cy="4389120"/>
          </a:xfrm>
        </p:spPr>
        <p:txBody>
          <a:bodyPr/>
          <a:lstStyle/>
          <a:p>
            <a:pPr algn="just"/>
            <a:r>
              <a:rPr lang="en-US" dirty="0" smtClean="0"/>
              <a:t>Q. 1 Mean Gingival sulcus depth in primary dentition is</a:t>
            </a:r>
          </a:p>
          <a:p>
            <a:pPr algn="just">
              <a:buNone/>
            </a:pPr>
            <a:endParaRPr lang="en-US" dirty="0" smtClean="0"/>
          </a:p>
          <a:p>
            <a:pPr algn="just">
              <a:buNone/>
            </a:pPr>
            <a:r>
              <a:rPr lang="en-US" dirty="0" smtClean="0"/>
              <a:t>1. 2.1 mm</a:t>
            </a:r>
          </a:p>
          <a:p>
            <a:pPr algn="just">
              <a:buNone/>
            </a:pPr>
            <a:r>
              <a:rPr lang="en-US" dirty="0" smtClean="0"/>
              <a:t>2. 1.2 mm</a:t>
            </a:r>
          </a:p>
          <a:p>
            <a:pPr algn="just">
              <a:buNone/>
            </a:pPr>
            <a:r>
              <a:rPr lang="en-US" dirty="0" smtClean="0"/>
              <a:t>3. 3.1 mm</a:t>
            </a:r>
          </a:p>
          <a:p>
            <a:pPr algn="just">
              <a:buNone/>
            </a:pPr>
            <a:r>
              <a:rPr lang="en-US" dirty="0" smtClean="0"/>
              <a:t>4.  2-3 mm</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935480"/>
            <a:ext cx="8610600" cy="4389120"/>
          </a:xfrm>
        </p:spPr>
        <p:txBody>
          <a:bodyPr/>
          <a:lstStyle/>
          <a:p>
            <a:pPr algn="just"/>
            <a:r>
              <a:rPr lang="en-US" dirty="0" smtClean="0"/>
              <a:t>2. What is  not true about gingiva in primary dentition</a:t>
            </a:r>
          </a:p>
          <a:p>
            <a:pPr algn="just"/>
            <a:endParaRPr lang="en-US" dirty="0" smtClean="0"/>
          </a:p>
          <a:p>
            <a:pPr algn="just"/>
            <a:r>
              <a:rPr lang="en-US" dirty="0" smtClean="0"/>
              <a:t>1.  Marginal gingiva has rolled edges in primary dentition</a:t>
            </a:r>
          </a:p>
          <a:p>
            <a:pPr algn="just"/>
            <a:r>
              <a:rPr lang="en-US" dirty="0" smtClean="0"/>
              <a:t>2.  It is flaccid and </a:t>
            </a:r>
            <a:r>
              <a:rPr lang="en-US" dirty="0" err="1" smtClean="0"/>
              <a:t>retractible</a:t>
            </a:r>
            <a:endParaRPr lang="en-US" dirty="0" smtClean="0"/>
          </a:p>
          <a:p>
            <a:pPr algn="just"/>
            <a:r>
              <a:rPr lang="en-US" dirty="0" smtClean="0"/>
              <a:t>3.  It is less reddish</a:t>
            </a:r>
          </a:p>
          <a:p>
            <a:pPr algn="just"/>
            <a:r>
              <a:rPr lang="en-US" dirty="0" smtClean="0"/>
              <a:t>4. It has less abundant collagen </a:t>
            </a:r>
            <a:r>
              <a:rPr lang="en-US" dirty="0" err="1" smtClean="0"/>
              <a:t>fibres</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3. The cells in the initial lesion of Chronic Marginal Gingivitis are predominantly</a:t>
            </a:r>
          </a:p>
          <a:p>
            <a:pPr>
              <a:buNone/>
            </a:pPr>
            <a:endParaRPr lang="en-US" dirty="0" smtClean="0"/>
          </a:p>
          <a:p>
            <a:r>
              <a:rPr lang="en-US" dirty="0" smtClean="0"/>
              <a:t>1. PMNs </a:t>
            </a:r>
          </a:p>
          <a:p>
            <a:r>
              <a:rPr lang="en-US" dirty="0" smtClean="0"/>
              <a:t>2. Plasma cells </a:t>
            </a:r>
          </a:p>
          <a:p>
            <a:r>
              <a:rPr lang="en-US" dirty="0" smtClean="0"/>
              <a:t>3. Lymphocytes</a:t>
            </a:r>
          </a:p>
          <a:p>
            <a:r>
              <a:rPr lang="en-US" dirty="0" smtClean="0"/>
              <a:t>4. Plasma cells and lymphocytes </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Q. 4 Prevalence of HSV-1 infection is more common under</a:t>
            </a:r>
          </a:p>
          <a:p>
            <a:pPr>
              <a:buNone/>
            </a:pPr>
            <a:endParaRPr lang="en-US" dirty="0" smtClean="0"/>
          </a:p>
          <a:p>
            <a:r>
              <a:rPr lang="en-US" dirty="0" smtClean="0"/>
              <a:t>1. 6 years of age</a:t>
            </a:r>
          </a:p>
          <a:p>
            <a:r>
              <a:rPr lang="en-US" dirty="0" smtClean="0"/>
              <a:t>2. 9 years of age</a:t>
            </a:r>
          </a:p>
          <a:p>
            <a:r>
              <a:rPr lang="en-US" dirty="0" smtClean="0"/>
              <a:t>3. 12 years of age</a:t>
            </a:r>
          </a:p>
          <a:p>
            <a:r>
              <a:rPr lang="en-US" dirty="0" smtClean="0"/>
              <a:t>4. Between 6- 12 years of age</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Q. 5 In HSV-1 infection Lysine antagonizes the effect of</a:t>
            </a:r>
          </a:p>
          <a:p>
            <a:pPr>
              <a:buNone/>
            </a:pPr>
            <a:r>
              <a:rPr lang="en-US" dirty="0" smtClean="0"/>
              <a:t> </a:t>
            </a:r>
          </a:p>
          <a:p>
            <a:r>
              <a:rPr lang="en-US" dirty="0" smtClean="0"/>
              <a:t>1. Arginine</a:t>
            </a:r>
          </a:p>
          <a:p>
            <a:r>
              <a:rPr lang="en-US" dirty="0" smtClean="0"/>
              <a:t>2. </a:t>
            </a:r>
            <a:r>
              <a:rPr lang="en-US" dirty="0" err="1" smtClean="0"/>
              <a:t>Methionine</a:t>
            </a:r>
            <a:endParaRPr lang="en-US" dirty="0" smtClean="0"/>
          </a:p>
          <a:p>
            <a:r>
              <a:rPr lang="en-US" dirty="0" smtClean="0"/>
              <a:t>3. </a:t>
            </a:r>
            <a:r>
              <a:rPr lang="en-US" dirty="0" err="1" smtClean="0"/>
              <a:t>Histidine</a:t>
            </a:r>
            <a:endParaRPr lang="en-US" dirty="0" smtClean="0"/>
          </a:p>
          <a:p>
            <a:r>
              <a:rPr lang="en-US" dirty="0" smtClean="0"/>
              <a:t>4. </a:t>
            </a:r>
            <a:r>
              <a:rPr lang="en-US" dirty="0" err="1" smtClean="0"/>
              <a:t>Glycine</a:t>
            </a: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Q. 6 Major form of Recurrent Aphthous </a:t>
            </a:r>
            <a:r>
              <a:rPr lang="en-US" dirty="0" err="1" smtClean="0"/>
              <a:t>Stomatitis</a:t>
            </a:r>
            <a:r>
              <a:rPr lang="en-US" dirty="0" smtClean="0"/>
              <a:t> is also known as</a:t>
            </a:r>
          </a:p>
          <a:p>
            <a:pPr>
              <a:buNone/>
            </a:pPr>
            <a:endParaRPr lang="en-US" dirty="0" smtClean="0"/>
          </a:p>
          <a:p>
            <a:r>
              <a:rPr lang="en-US" dirty="0" smtClean="0"/>
              <a:t>1. </a:t>
            </a:r>
            <a:r>
              <a:rPr lang="en-US" dirty="0" err="1" smtClean="0"/>
              <a:t>Crohn’s</a:t>
            </a:r>
            <a:r>
              <a:rPr lang="en-US" dirty="0" smtClean="0"/>
              <a:t> Disease</a:t>
            </a:r>
          </a:p>
          <a:p>
            <a:r>
              <a:rPr lang="en-US" dirty="0" smtClean="0"/>
              <a:t>2. Sutton’s Disease</a:t>
            </a:r>
          </a:p>
          <a:p>
            <a:r>
              <a:rPr lang="en-US" dirty="0" smtClean="0"/>
              <a:t>3. </a:t>
            </a:r>
            <a:r>
              <a:rPr lang="en-US" dirty="0" err="1" smtClean="0"/>
              <a:t>Behcet’s</a:t>
            </a:r>
            <a:r>
              <a:rPr lang="en-US" dirty="0" smtClean="0"/>
              <a:t> Disease</a:t>
            </a:r>
          </a:p>
          <a:p>
            <a:r>
              <a:rPr lang="en-US" dirty="0" smtClean="0"/>
              <a:t>4. Gardner’s Disease</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7. ANUG is caused by</a:t>
            </a:r>
          </a:p>
          <a:p>
            <a:pPr>
              <a:buNone/>
            </a:pPr>
            <a:r>
              <a:rPr lang="en-US" dirty="0" smtClean="0"/>
              <a:t> </a:t>
            </a:r>
          </a:p>
          <a:p>
            <a:r>
              <a:rPr lang="en-US" dirty="0" smtClean="0"/>
              <a:t>1. </a:t>
            </a:r>
            <a:r>
              <a:rPr lang="en-US" dirty="0" err="1" smtClean="0"/>
              <a:t>Spirocaetes</a:t>
            </a:r>
            <a:endParaRPr lang="en-US" dirty="0" smtClean="0"/>
          </a:p>
          <a:p>
            <a:r>
              <a:rPr lang="en-US" dirty="0" smtClean="0"/>
              <a:t>2. Viruses </a:t>
            </a:r>
          </a:p>
          <a:p>
            <a:r>
              <a:rPr lang="en-US" dirty="0" smtClean="0"/>
              <a:t>3. Fungi</a:t>
            </a:r>
          </a:p>
          <a:p>
            <a:r>
              <a:rPr lang="en-US" dirty="0" smtClean="0"/>
              <a:t>4. None of the above</a:t>
            </a: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Q. 8 Thrush is caused by</a:t>
            </a:r>
          </a:p>
          <a:p>
            <a:pPr>
              <a:buNone/>
            </a:pPr>
            <a:endParaRPr lang="en-US" dirty="0" smtClean="0"/>
          </a:p>
          <a:p>
            <a:r>
              <a:rPr lang="en-US" dirty="0" smtClean="0"/>
              <a:t>1.  Candida</a:t>
            </a:r>
          </a:p>
          <a:p>
            <a:r>
              <a:rPr lang="en-US" dirty="0" smtClean="0"/>
              <a:t>2. </a:t>
            </a:r>
            <a:r>
              <a:rPr lang="en-US" dirty="0" err="1" smtClean="0"/>
              <a:t>Borrelia</a:t>
            </a:r>
            <a:r>
              <a:rPr lang="en-US" dirty="0" smtClean="0"/>
              <a:t> </a:t>
            </a:r>
            <a:r>
              <a:rPr lang="en-US" dirty="0" err="1" smtClean="0"/>
              <a:t>vincenti</a:t>
            </a:r>
            <a:endParaRPr lang="en-US" dirty="0" smtClean="0"/>
          </a:p>
          <a:p>
            <a:r>
              <a:rPr lang="en-US" dirty="0" smtClean="0"/>
              <a:t>3. </a:t>
            </a:r>
            <a:r>
              <a:rPr lang="en-US" dirty="0" err="1" smtClean="0"/>
              <a:t>Fusiforms</a:t>
            </a:r>
            <a:endParaRPr lang="en-US" dirty="0" smtClean="0"/>
          </a:p>
          <a:p>
            <a:r>
              <a:rPr lang="en-US" dirty="0" smtClean="0"/>
              <a:t>4. Viruses</a:t>
            </a: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1828800"/>
            <a:ext cx="8458200" cy="5029200"/>
          </a:xfrm>
        </p:spPr>
        <p:txBody>
          <a:bodyPr>
            <a:normAutofit fontScale="92500" lnSpcReduction="10000"/>
          </a:bodyPr>
          <a:lstStyle/>
          <a:p>
            <a:r>
              <a:rPr lang="en-US" dirty="0" smtClean="0"/>
              <a:t>Q. 9 Which one is  not a feature of </a:t>
            </a:r>
            <a:r>
              <a:rPr lang="en-US" sz="2800" dirty="0" smtClean="0"/>
              <a:t>Localized early-onset </a:t>
            </a:r>
            <a:r>
              <a:rPr lang="en-US" sz="2800" dirty="0" err="1" smtClean="0"/>
              <a:t>periodontitis</a:t>
            </a:r>
            <a:r>
              <a:rPr lang="en-US" sz="2800" dirty="0" smtClean="0"/>
              <a:t> (Localized juvenile </a:t>
            </a:r>
            <a:r>
              <a:rPr lang="en-US" sz="2800" dirty="0" err="1" smtClean="0"/>
              <a:t>periodontitis</a:t>
            </a:r>
            <a:r>
              <a:rPr lang="en-US" sz="2800" dirty="0" smtClean="0"/>
              <a:t>) </a:t>
            </a:r>
          </a:p>
          <a:p>
            <a:pPr>
              <a:buNone/>
            </a:pPr>
            <a:endParaRPr lang="en-US" sz="2800" dirty="0" smtClean="0"/>
          </a:p>
          <a:p>
            <a:r>
              <a:rPr lang="en-US" sz="2800" dirty="0" smtClean="0"/>
              <a:t>1. patients have pronounced tissue inflammation.</a:t>
            </a:r>
          </a:p>
          <a:p>
            <a:r>
              <a:rPr lang="en-US" sz="2800" dirty="0" smtClean="0"/>
              <a:t> 2. rapid and severe loss of alveolar bone</a:t>
            </a:r>
          </a:p>
          <a:p>
            <a:r>
              <a:rPr lang="en-US" sz="2800" dirty="0" smtClean="0"/>
              <a:t>3. Micro-organisms predominating in the gingival pockets are </a:t>
            </a:r>
            <a:r>
              <a:rPr lang="en-US" sz="2800" i="1" dirty="0" err="1" smtClean="0"/>
              <a:t>Actinobacillus</a:t>
            </a:r>
            <a:r>
              <a:rPr lang="en-US" sz="2800" i="1" dirty="0" smtClean="0"/>
              <a:t> </a:t>
            </a:r>
            <a:r>
              <a:rPr lang="en-US" sz="2800" dirty="0" smtClean="0"/>
              <a:t>and </a:t>
            </a:r>
            <a:r>
              <a:rPr lang="en-US" sz="2800" dirty="0" err="1" smtClean="0"/>
              <a:t>Bacteroides</a:t>
            </a:r>
            <a:r>
              <a:rPr lang="en-US" sz="2800" dirty="0" smtClean="0"/>
              <a:t>-like species</a:t>
            </a:r>
          </a:p>
          <a:p>
            <a:r>
              <a:rPr lang="en-US" sz="2800" dirty="0" smtClean="0"/>
              <a:t>4. variety of </a:t>
            </a:r>
            <a:r>
              <a:rPr lang="en-US" sz="2800" dirty="0" err="1" smtClean="0"/>
              <a:t>neutrophil</a:t>
            </a:r>
            <a:r>
              <a:rPr lang="en-US" sz="2800" dirty="0" smtClean="0"/>
              <a:t> defects may be seen in patients </a:t>
            </a:r>
          </a:p>
          <a:p>
            <a:pPr>
              <a:buNone/>
            </a:pPr>
            <a:r>
              <a:rPr lang="en-US" sz="2800" dirty="0" smtClean="0"/>
              <a:t>        with LJP.</a:t>
            </a:r>
          </a:p>
          <a:p>
            <a:endParaRPr lang="en-US" sz="2800" dirty="0" smtClean="0"/>
          </a:p>
          <a:p>
            <a:pPr>
              <a:buNone/>
            </a:pPr>
            <a:r>
              <a:rPr lang="en-US" sz="2800" dirty="0" smtClean="0"/>
              <a:t> </a:t>
            </a:r>
          </a:p>
          <a:p>
            <a:endParaRPr lang="en-US" sz="28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389120"/>
          </a:xfrm>
        </p:spPr>
        <p:txBody>
          <a:bodyPr>
            <a:normAutofit fontScale="77500" lnSpcReduction="20000"/>
          </a:bodyPr>
          <a:lstStyle/>
          <a:p>
            <a:pPr>
              <a:buNone/>
            </a:pPr>
            <a:r>
              <a:rPr lang="en-US" sz="2800" dirty="0" smtClean="0">
                <a:latin typeface="+mj-lt"/>
              </a:rPr>
              <a:t>WIDTH:</a:t>
            </a:r>
          </a:p>
          <a:p>
            <a:pPr>
              <a:buNone/>
            </a:pPr>
            <a:endParaRPr lang="en-US" sz="2800" dirty="0" smtClean="0">
              <a:latin typeface="+mj-lt"/>
            </a:endParaRPr>
          </a:p>
          <a:p>
            <a:pPr algn="ctr">
              <a:buNone/>
            </a:pPr>
            <a:r>
              <a:rPr lang="en-US" sz="2800" dirty="0" smtClean="0">
                <a:solidFill>
                  <a:srgbClr val="FF0000"/>
                </a:solidFill>
                <a:latin typeface="+mj-lt"/>
              </a:rPr>
              <a:t>Primary dentition: greatest in incisor region, decreases in </a:t>
            </a:r>
            <a:r>
              <a:rPr lang="en-US" sz="2800" dirty="0" err="1" smtClean="0">
                <a:solidFill>
                  <a:srgbClr val="FF0000"/>
                </a:solidFill>
                <a:latin typeface="+mj-lt"/>
              </a:rPr>
              <a:t>cuspids</a:t>
            </a:r>
            <a:r>
              <a:rPr lang="en-US" sz="2800" dirty="0" smtClean="0">
                <a:solidFill>
                  <a:srgbClr val="FF0000"/>
                </a:solidFill>
                <a:latin typeface="+mj-lt"/>
              </a:rPr>
              <a:t>, and increases again in primary molars region.</a:t>
            </a:r>
          </a:p>
          <a:p>
            <a:pPr algn="ctr">
              <a:buNone/>
            </a:pPr>
            <a:r>
              <a:rPr lang="en-US" sz="2800" dirty="0" smtClean="0">
                <a:solidFill>
                  <a:srgbClr val="00B0F0"/>
                </a:solidFill>
                <a:latin typeface="+mj-lt"/>
              </a:rPr>
              <a:t>Permanent dentition: Greatest in incisor region and less </a:t>
            </a:r>
            <a:r>
              <a:rPr lang="en-US" sz="2800" dirty="0" err="1" smtClean="0">
                <a:solidFill>
                  <a:srgbClr val="00B0F0"/>
                </a:solidFill>
                <a:latin typeface="+mj-lt"/>
              </a:rPr>
              <a:t>posteriorly</a:t>
            </a:r>
            <a:r>
              <a:rPr lang="en-US" sz="2800" dirty="0" smtClean="0">
                <a:solidFill>
                  <a:srgbClr val="00B0F0"/>
                </a:solidFill>
                <a:latin typeface="+mj-lt"/>
              </a:rPr>
              <a:t> with least in premolar region.</a:t>
            </a:r>
          </a:p>
          <a:p>
            <a:pPr algn="ctr">
              <a:buNone/>
            </a:pPr>
            <a:endParaRPr lang="en-US" sz="2800" dirty="0" smtClean="0">
              <a:solidFill>
                <a:srgbClr val="00B0F0"/>
              </a:solidFill>
              <a:latin typeface="+mj-lt"/>
            </a:endParaRPr>
          </a:p>
          <a:p>
            <a:pPr>
              <a:buNone/>
            </a:pPr>
            <a:r>
              <a:rPr lang="en-US" sz="2800" dirty="0" smtClean="0">
                <a:latin typeface="+mj-lt"/>
              </a:rPr>
              <a:t>STIPPLING:</a:t>
            </a:r>
          </a:p>
          <a:p>
            <a:pPr algn="ctr">
              <a:buNone/>
            </a:pPr>
            <a:endParaRPr lang="en-US" sz="2800" dirty="0" smtClean="0">
              <a:solidFill>
                <a:srgbClr val="00B0F0"/>
              </a:solidFill>
              <a:latin typeface="+mj-lt"/>
            </a:endParaRPr>
          </a:p>
          <a:p>
            <a:pPr algn="ctr">
              <a:buNone/>
            </a:pPr>
            <a:r>
              <a:rPr lang="en-US" sz="2800" dirty="0" smtClean="0">
                <a:solidFill>
                  <a:srgbClr val="FF0000"/>
                </a:solidFill>
                <a:latin typeface="+mj-lt"/>
              </a:rPr>
              <a:t>Stippling of attached gingiva is absent in infancy, increases  in some children by five years of age.</a:t>
            </a:r>
          </a:p>
          <a:p>
            <a:pPr algn="ctr">
              <a:buNone/>
            </a:pPr>
            <a:r>
              <a:rPr lang="en-US" sz="2800" dirty="0" smtClean="0">
                <a:solidFill>
                  <a:srgbClr val="00B0F0"/>
                </a:solidFill>
                <a:latin typeface="+mj-lt"/>
              </a:rPr>
              <a:t>Stippling is present in healthy attached gingiva in adult and disappears in old age</a:t>
            </a:r>
          </a:p>
          <a:p>
            <a:pPr algn="ctr">
              <a:buNone/>
            </a:pPr>
            <a:endParaRPr lang="en-US" sz="2800" dirty="0" smtClean="0">
              <a:solidFill>
                <a:srgbClr val="00B0F0"/>
              </a:solidFill>
            </a:endParaRPr>
          </a:p>
          <a:p>
            <a:endParaRPr lang="en-US" dirty="0"/>
          </a:p>
        </p:txBody>
      </p:sp>
      <p:sp>
        <p:nvSpPr>
          <p:cNvPr id="4" name="Title 1"/>
          <p:cNvSpPr txBox="1">
            <a:spLocks/>
          </p:cNvSpPr>
          <p:nvPr/>
        </p:nvSpPr>
        <p:spPr>
          <a:xfrm>
            <a:off x="533400" y="3048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en-US" sz="4000" b="0" i="1" u="sng" strike="noStrike" kern="1200" cap="none" spc="0" normalizeH="0" baseline="0" noProof="0" dirty="0" smtClean="0">
                <a:ln>
                  <a:noFill/>
                </a:ln>
                <a:solidFill>
                  <a:srgbClr val="181868"/>
                </a:solidFill>
                <a:effectLst/>
                <a:uLnTx/>
                <a:uFillTx/>
                <a:latin typeface="+mj-lt"/>
                <a:ea typeface="+mj-ea"/>
                <a:cs typeface="+mj-cs"/>
              </a:rPr>
              <a:t>ATTACHED GINGIVA</a:t>
            </a:r>
            <a:endParaRPr kumimoji="0" lang="en-US" sz="4000" b="0" i="1" u="sng" strike="noStrike" kern="1200" cap="none" spc="0" normalizeH="0" baseline="0" noProof="0" dirty="0">
              <a:ln>
                <a:noFill/>
              </a:ln>
              <a:solidFill>
                <a:srgbClr val="181868"/>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Q. 10 Down’ s  Syndromes is caused by</a:t>
            </a:r>
          </a:p>
          <a:p>
            <a:pPr>
              <a:buNone/>
            </a:pPr>
            <a:endParaRPr lang="en-US" dirty="0" smtClean="0"/>
          </a:p>
          <a:p>
            <a:r>
              <a:rPr lang="en-US" dirty="0" smtClean="0"/>
              <a:t>1. </a:t>
            </a:r>
            <a:r>
              <a:rPr lang="en-US" dirty="0" err="1" smtClean="0"/>
              <a:t>Monosomy</a:t>
            </a:r>
            <a:r>
              <a:rPr lang="en-US" dirty="0" smtClean="0"/>
              <a:t> of Chromosome no. 21</a:t>
            </a:r>
          </a:p>
          <a:p>
            <a:r>
              <a:rPr lang="en-US" dirty="0" smtClean="0"/>
              <a:t>2. </a:t>
            </a:r>
            <a:r>
              <a:rPr lang="en-US" dirty="0" err="1" smtClean="0"/>
              <a:t>Trisomy</a:t>
            </a:r>
            <a:r>
              <a:rPr lang="en-US" dirty="0" smtClean="0"/>
              <a:t> of Chromosome no. 21</a:t>
            </a:r>
          </a:p>
          <a:p>
            <a:r>
              <a:rPr lang="en-US" dirty="0" smtClean="0"/>
              <a:t>3. </a:t>
            </a:r>
            <a:r>
              <a:rPr lang="en-US" dirty="0" err="1" smtClean="0"/>
              <a:t>Monosomy</a:t>
            </a:r>
            <a:r>
              <a:rPr lang="en-US" dirty="0" smtClean="0"/>
              <a:t> of Chromosome no 17</a:t>
            </a:r>
          </a:p>
          <a:p>
            <a:r>
              <a:rPr lang="en-US" dirty="0" smtClean="0"/>
              <a:t>4. </a:t>
            </a:r>
            <a:r>
              <a:rPr lang="en-US" dirty="0" err="1" smtClean="0"/>
              <a:t>Trisomy</a:t>
            </a:r>
            <a:r>
              <a:rPr lang="en-US" dirty="0" smtClean="0"/>
              <a:t> of Chromosome no. 17</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2200</TotalTime>
  <Words>4674</Words>
  <Application>Microsoft Office PowerPoint</Application>
  <PresentationFormat>On-screen Show (4:3)</PresentationFormat>
  <Paragraphs>472</Paragraphs>
  <Slides>90</Slides>
  <Notes>2</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Flow</vt:lpstr>
      <vt:lpstr>NORMAL PERIODONTIUM AND  GINGIVAL DISEASES IN CHILDREN</vt:lpstr>
      <vt:lpstr>INTRODUCTION</vt:lpstr>
      <vt:lpstr>Slide 3</vt:lpstr>
      <vt:lpstr>GINGIVA</vt:lpstr>
      <vt:lpstr>HOW IS A CHILD’S GINGIVA DIFFERENT FROM THAT OF AN ADULT </vt:lpstr>
      <vt:lpstr>MARGINAL GINGIVA</vt:lpstr>
      <vt:lpstr>GINGIVAL SULCUS</vt:lpstr>
      <vt:lpstr>ATTACHED GINGIVA</vt:lpstr>
      <vt:lpstr>Slide 9</vt:lpstr>
      <vt:lpstr>INTERDENTAL GINGIVA</vt:lpstr>
      <vt:lpstr>Slide 11</vt:lpstr>
      <vt:lpstr>Slide 12</vt:lpstr>
      <vt:lpstr>PHYSIOLOGIC CHANGES IN GINGIVA ASSOCIATED WITH TOOTH ERUPTION</vt:lpstr>
      <vt:lpstr>Pre-eruption bulge </vt:lpstr>
      <vt:lpstr>Formation of gingival margin </vt:lpstr>
      <vt:lpstr>Normal prominence of gingival margin </vt:lpstr>
      <vt:lpstr>CHRONIC GINGIVAL DISEASES IN CHILDHOOD</vt:lpstr>
      <vt:lpstr>Slide 18</vt:lpstr>
      <vt:lpstr>Slide 19</vt:lpstr>
      <vt:lpstr>CHRONIC MARGINAL GINGIVITIS</vt:lpstr>
      <vt:lpstr>CHRONIC MARGINAL GINGIVITIS</vt:lpstr>
      <vt:lpstr>CHRONIC GINGIVITIS ASSOCIATED WITH ERUPTION</vt:lpstr>
      <vt:lpstr>CHRONIC GINGIVITIS ASSOCIATED WITH ERUPTION</vt:lpstr>
      <vt:lpstr>ALLERGY AND GINGIVAL INFLAMMATION</vt:lpstr>
      <vt:lpstr>OTHER CAUSES</vt:lpstr>
      <vt:lpstr>ACUTE GINGIVAL DISEASES IN CHILDHOOD</vt:lpstr>
      <vt:lpstr>HERPES SIMPLEX VIRUS INFECTION</vt:lpstr>
      <vt:lpstr>HERPES SIMPLEX VIRUS INFECTION</vt:lpstr>
      <vt:lpstr>Slide 29</vt:lpstr>
      <vt:lpstr>HERPES SIMPLEX VIRUS INFECTION</vt:lpstr>
      <vt:lpstr>HERPES SIMPLEX VIRUS INFECTION</vt:lpstr>
      <vt:lpstr>HERPES SIMPLEX VIRUS INFECTION</vt:lpstr>
      <vt:lpstr>Slide 33</vt:lpstr>
      <vt:lpstr>HERPES SIMPLEX VIRUS INFECTION</vt:lpstr>
      <vt:lpstr>Slide 35</vt:lpstr>
      <vt:lpstr>RECURRENT APHTHOUS ULCER/STOMATITIS (CANKER SORE)</vt:lpstr>
      <vt:lpstr>RECURRENT APHTHOUS ULCER/STOMATITIS (CANKER SORE)</vt:lpstr>
      <vt:lpstr>Slide 38</vt:lpstr>
      <vt:lpstr>Slide 39</vt:lpstr>
      <vt:lpstr>ACUTE NECROTIZING ULCERATIVE GINGIVITIS (VINCENT INFECTION)</vt:lpstr>
      <vt:lpstr>Slide 41</vt:lpstr>
      <vt:lpstr>Slide 42</vt:lpstr>
      <vt:lpstr>Slide 43</vt:lpstr>
      <vt:lpstr>ACUTE CANDIDIASIS (THRUSH, CANDIDOSIS, MONILIASIS)</vt:lpstr>
      <vt:lpstr>GINGIVAL DISEASES MODIFIED BY SYSTEMIC FACTORS</vt:lpstr>
      <vt:lpstr>GINGIVAL DISEASES ASSOCIATED WITH THE ENDOCRINE SYSTEM</vt:lpstr>
      <vt:lpstr>Slide 47</vt:lpstr>
      <vt:lpstr>GINGIVAL LESIONS OF GENETIC ORIGIN</vt:lpstr>
      <vt:lpstr>Slide 49</vt:lpstr>
      <vt:lpstr>PHENYTOIN-INDUCED GINGIVAL OVERGROWTH(PIGO)</vt:lpstr>
      <vt:lpstr>Slide 51</vt:lpstr>
      <vt:lpstr>Slide 52</vt:lpstr>
      <vt:lpstr>Slide 53</vt:lpstr>
      <vt:lpstr>Slide 54</vt:lpstr>
      <vt:lpstr>ASCORBIC ACID DEFICIENCY GINGIVITIS</vt:lpstr>
      <vt:lpstr>PERIODONTAL DISEASES IN CHILDHOOD</vt:lpstr>
      <vt:lpstr>PERIODONTAL DISEASES IN CHILDHOOD</vt:lpstr>
      <vt:lpstr>Slide 58</vt:lpstr>
      <vt:lpstr>EARLY-ONSET PERIODONTITIS</vt:lpstr>
      <vt:lpstr>EARLY-ONSET PERIODONTITIS</vt:lpstr>
      <vt:lpstr>1. LOCALIZED EARLY-ONSET PERIODONTITIS ( LOCALIZED JUVENILE PERIODONTITIS)</vt:lpstr>
      <vt:lpstr>Slide 62</vt:lpstr>
      <vt:lpstr>2. GENERALIZED EARLY-ONSET PERIODONTITIS (GENERALIZED JUVENILE PERIODONTITIS)</vt:lpstr>
      <vt:lpstr>TREATMENT OF LOCALISED AND GENERALIZED EARLY-ONSET PERIODONTITIS</vt:lpstr>
      <vt:lpstr>Slide 65</vt:lpstr>
      <vt:lpstr>Slide 66</vt:lpstr>
      <vt:lpstr>3. PREPUBERTAL PERIODONTITIS</vt:lpstr>
      <vt:lpstr>Slide 68</vt:lpstr>
      <vt:lpstr>Slide 69</vt:lpstr>
      <vt:lpstr>Slide 70</vt:lpstr>
      <vt:lpstr>Slide 71</vt:lpstr>
      <vt:lpstr>PERIODONTITIS AS A MANIFESTATION OF SYSTEMIC DISEASE </vt:lpstr>
      <vt:lpstr>Slide 73</vt:lpstr>
      <vt:lpstr>Slide 74</vt:lpstr>
      <vt:lpstr>Slide 75</vt:lpstr>
      <vt:lpstr>Slide 76</vt:lpstr>
      <vt:lpstr>Slide 77</vt:lpstr>
      <vt:lpstr>Slide 78</vt:lpstr>
      <vt:lpstr>GINGIVAL RECESSION</vt:lpstr>
      <vt:lpstr>Slide 80</vt:lpstr>
      <vt:lpstr>                       MCQs</vt:lpstr>
      <vt:lpstr>Slide 82</vt:lpstr>
      <vt:lpstr>Slide 83</vt:lpstr>
      <vt:lpstr>Slide 84</vt:lpstr>
      <vt:lpstr>Slide 85</vt:lpstr>
      <vt:lpstr>Slide 86</vt:lpstr>
      <vt:lpstr>Slide 87</vt:lpstr>
      <vt:lpstr>Slide 88</vt:lpstr>
      <vt:lpstr>Slide 89</vt:lpstr>
      <vt:lpstr>Slide 90</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GINGIVAL DISEASES IN CHILDHOOD</dc:title>
  <dc:creator>Sanchit Bahal</dc:creator>
  <cp:lastModifiedBy>a</cp:lastModifiedBy>
  <cp:revision>60</cp:revision>
  <dcterms:created xsi:type="dcterms:W3CDTF">2010-02-01T11:31:41Z</dcterms:created>
  <dcterms:modified xsi:type="dcterms:W3CDTF">2014-11-20T08:56:09Z</dcterms:modified>
</cp:coreProperties>
</file>