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37" r:id="rId3"/>
    <p:sldId id="290" r:id="rId4"/>
    <p:sldId id="264" r:id="rId5"/>
    <p:sldId id="267" r:id="rId6"/>
    <p:sldId id="268" r:id="rId7"/>
    <p:sldId id="269" r:id="rId8"/>
    <p:sldId id="270" r:id="rId9"/>
    <p:sldId id="339" r:id="rId10"/>
    <p:sldId id="340" r:id="rId11"/>
    <p:sldId id="325" r:id="rId12"/>
    <p:sldId id="274" r:id="rId13"/>
    <p:sldId id="275" r:id="rId14"/>
    <p:sldId id="276" r:id="rId15"/>
    <p:sldId id="278" r:id="rId16"/>
    <p:sldId id="341" r:id="rId17"/>
    <p:sldId id="355" r:id="rId18"/>
    <p:sldId id="354" r:id="rId19"/>
    <p:sldId id="343" r:id="rId20"/>
    <p:sldId id="344" r:id="rId21"/>
    <p:sldId id="345" r:id="rId22"/>
    <p:sldId id="342" r:id="rId23"/>
    <p:sldId id="346" r:id="rId24"/>
    <p:sldId id="347" r:id="rId25"/>
    <p:sldId id="348" r:id="rId26"/>
    <p:sldId id="349" r:id="rId27"/>
    <p:sldId id="350" r:id="rId28"/>
    <p:sldId id="353" r:id="rId29"/>
    <p:sldId id="352" r:id="rId30"/>
  </p:sldIdLst>
  <p:sldSz cx="9144000" cy="6858000" type="screen4x3"/>
  <p:notesSz cx="6854825" cy="9713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CC4D"/>
    <a:srgbClr val="CC9900"/>
    <a:srgbClr val="FFFF00"/>
    <a:srgbClr val="A50021"/>
    <a:srgbClr val="990000"/>
    <a:srgbClr val="800000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8" autoAdjust="0"/>
    <p:restoredTop sz="95501" autoAdjust="0"/>
  </p:normalViewPr>
  <p:slideViewPr>
    <p:cSldViewPr>
      <p:cViewPr varScale="1">
        <p:scale>
          <a:sx n="84" d="100"/>
          <a:sy n="84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1073F877-1180-4196-8898-EE2C6BA3B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61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3225" cy="437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7FB20DE3-E4B0-4B02-A2D2-216709AE9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2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051BB7-BC7A-440E-8C88-1A3C4309BF3F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762884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D95D1A-66FE-4469-BC41-0A7707D2CB71}" type="slidenum">
              <a:rPr lang="en-US" sz="1200" smtClean="0"/>
              <a:pPr/>
              <a:t>24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574628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C83BB5-14CF-48BC-93AE-A694C287129B}" type="slidenum">
              <a:rPr lang="en-US" sz="1200" smtClean="0"/>
              <a:pPr/>
              <a:t>25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231868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3B0CA4-4EE2-4C92-9529-017F58749E0C}" type="slidenum">
              <a:rPr lang="en-US" sz="1200" smtClean="0"/>
              <a:pPr/>
              <a:t>26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616180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874438-613E-4D0F-ADBA-48F0A941ABD5}" type="slidenum">
              <a:rPr lang="en-US" sz="1200" smtClean="0"/>
              <a:pPr/>
              <a:t>27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261433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20BB-78F0-4F21-80D6-4C417D716D2E}" type="slidenum">
              <a:rPr lang="en-US" sz="1200" smtClean="0"/>
              <a:pPr/>
              <a:t>28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24449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839E0-56A3-49E9-B17A-FC05B91B3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0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28B0D-9ED5-4FD1-B52F-E497F01D4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899F5-384B-44A6-AF46-EA53B30A7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01B5B-4262-4CAC-9210-453F575E1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01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3D117-1D25-4DB7-8EA9-4BFEAD50A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67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43FB5-5D59-4F62-B2AC-5C1122C7F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5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81C4A-D13B-473B-A27B-558E7964F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1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B590C-39FF-4037-B074-4F842CC43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0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C1633-251A-4621-8B72-3DAAE4A42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0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91204-CCED-4A59-BD5E-78D930C6C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1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DCF05-D503-40AB-8B1D-01267EB91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1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9ACF3-D6A4-4E6E-B539-22AE1BCC1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1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F3908-5C60-4BBC-851A-A45266A02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9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B3459-206F-406B-9B21-E03AC370C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4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B690A043-FBCD-4EE8-B4F0-CED78D4FD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Children"/>
          <p:cNvPicPr>
            <a:picLocks noChangeAspect="1" noChangeArrowheads="1"/>
          </p:cNvPicPr>
          <p:nvPr userDrawn="1"/>
        </p:nvPicPr>
        <p:blipFill>
          <a:blip r:embed="rId16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7400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90600" y="1981200"/>
            <a:ext cx="7924800" cy="3200400"/>
          </a:xfrm>
        </p:spPr>
        <p:txBody>
          <a:bodyPr anchor="ctr"/>
          <a:lstStyle/>
          <a:p>
            <a:pPr eaLnBrk="1" hangingPunct="1"/>
            <a:r>
              <a:rPr lang="en-US" sz="4000" dirty="0" smtClean="0"/>
              <a:t>INTRODUCTION</a:t>
            </a:r>
            <a:br>
              <a:rPr lang="en-US" sz="4000" dirty="0" smtClean="0"/>
            </a:br>
            <a:r>
              <a:rPr lang="en-US" sz="4000" dirty="0" smtClean="0"/>
              <a:t>TO</a:t>
            </a:r>
            <a:br>
              <a:rPr lang="en-US" sz="4000" dirty="0" smtClean="0"/>
            </a:br>
            <a:r>
              <a:rPr lang="en-US" sz="4000" dirty="0" smtClean="0"/>
              <a:t>PEDODONTICS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715000"/>
            <a:ext cx="86868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dirty="0" smtClean="0"/>
              <a:t>                                                                                                                                                                        Presented By:  </a:t>
            </a:r>
            <a:r>
              <a:rPr lang="en-US" sz="2800" b="1" dirty="0" smtClean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Dr. Rajeev Kumar Singh</a:t>
            </a:r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26" t="32146" r="8827" b="-35007"/>
          <a:stretch>
            <a:fillRect/>
          </a:stretch>
        </p:blipFill>
        <p:spPr bwMode="auto">
          <a:xfrm>
            <a:off x="5746750" y="0"/>
            <a:ext cx="33972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323923"/>
            <a:ext cx="2420937" cy="282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1292225" y="0"/>
            <a:ext cx="7851775" cy="1219200"/>
          </a:xfrm>
        </p:spPr>
        <p:txBody>
          <a:bodyPr/>
          <a:lstStyle/>
          <a:p>
            <a:pPr eaLnBrk="1" hangingPunct="1"/>
            <a:r>
              <a:rPr lang="en-US" sz="3200" smtClean="0"/>
              <a:t>Importance of Pedodontics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16150"/>
            <a:ext cx="7854950" cy="372745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800" dirty="0" smtClean="0"/>
              <a:t>  </a:t>
            </a:r>
            <a:r>
              <a:rPr lang="en-US" sz="2000" b="1" dirty="0" smtClean="0"/>
              <a:t>Special importance in preventing tooth decay.</a:t>
            </a:r>
          </a:p>
          <a:p>
            <a:pPr marL="463550" indent="-463550" algn="l"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000" b="1" dirty="0" smtClean="0"/>
              <a:t>Maintenance of primary teeth (baby teeth)  until they are naturally lost. </a:t>
            </a:r>
          </a:p>
          <a:p>
            <a:pPr marL="395288" indent="-395288" algn="l"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000" b="1" dirty="0" smtClean="0"/>
              <a:t>Serves as an educational resource for    parents.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8874E6-FBEA-4F53-8093-AD3DAAD5B3BA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DENTIST PATIENT RELATIONSHIP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16150"/>
            <a:ext cx="4038600" cy="4524375"/>
          </a:xfrm>
        </p:spPr>
        <p:txBody>
          <a:bodyPr/>
          <a:lstStyle/>
          <a:p>
            <a:pPr eaLnBrk="1" hangingPunct="1"/>
            <a:endParaRPr lang="en-US" sz="2400" smtClean="0"/>
          </a:p>
          <a:p>
            <a:pPr lvl="1" eaLnBrk="1" hangingPunct="1"/>
            <a:r>
              <a:rPr lang="en-US" sz="2400" smtClean="0"/>
              <a:t>The dentist must be able to handle children well.</a:t>
            </a:r>
          </a:p>
          <a:p>
            <a:pPr lvl="1" eaLnBrk="1" hangingPunct="1"/>
            <a:r>
              <a:rPr lang="en-US" sz="2400" smtClean="0"/>
              <a:t>Perform to the best of his ability</a:t>
            </a:r>
          </a:p>
        </p:txBody>
      </p:sp>
      <p:pic>
        <p:nvPicPr>
          <p:cNvPr id="15365" name="Picture 4" descr="Lap 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676400"/>
            <a:ext cx="38862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8A1ED0-3BB0-4D5F-8F5E-8D8D2DA3149C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PARENT DENTIST RELATIONSHIP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52400" y="1725613"/>
            <a:ext cx="4572000" cy="45259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200" smtClean="0"/>
          </a:p>
          <a:p>
            <a:pPr lvl="1" eaLnBrk="1" hangingPunct="1"/>
            <a:r>
              <a:rPr lang="en-US" sz="2200" smtClean="0"/>
              <a:t>Dentist should be able to convince the parents that good dentistry for children is an investment in future health</a:t>
            </a:r>
          </a:p>
          <a:p>
            <a:pPr lvl="1" eaLnBrk="1" hangingPunct="1"/>
            <a:r>
              <a:rPr lang="en-US" sz="2200" smtClean="0"/>
              <a:t>Good dentistry does not begin at dental chair, it begins at home in</a:t>
            </a:r>
          </a:p>
          <a:p>
            <a:pPr lvl="3" eaLnBrk="1" hangingPunct="1"/>
            <a:r>
              <a:rPr lang="en-US" smtClean="0"/>
              <a:t>Proper oral hygiene</a:t>
            </a:r>
          </a:p>
          <a:p>
            <a:pPr lvl="3" eaLnBrk="1" hangingPunct="1"/>
            <a:r>
              <a:rPr lang="en-US" smtClean="0"/>
              <a:t>Adequate diet</a:t>
            </a:r>
          </a:p>
          <a:p>
            <a:pPr lvl="3" eaLnBrk="1" hangingPunct="1"/>
            <a:r>
              <a:rPr lang="en-US" smtClean="0"/>
              <a:t>Carbohydrate restriction</a:t>
            </a:r>
          </a:p>
          <a:p>
            <a:pPr lvl="3" eaLnBrk="1" hangingPunct="1"/>
            <a:r>
              <a:rPr lang="en-US" smtClean="0"/>
              <a:t>Participating in community programs </a:t>
            </a:r>
          </a:p>
          <a:p>
            <a:pPr eaLnBrk="1" hangingPunct="1"/>
            <a:endParaRPr lang="en-US" sz="2000" smtClean="0"/>
          </a:p>
        </p:txBody>
      </p:sp>
      <p:pic>
        <p:nvPicPr>
          <p:cNvPr id="16389" name="Picture 4" descr="img_lap_exam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2743200"/>
            <a:ext cx="4114800" cy="274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549BB4-0EE7-4E11-96E4-37D6A9734063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sz="14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CONSIDERATION </a:t>
            </a:r>
            <a:br>
              <a:rPr lang="en-US" sz="4000" smtClean="0"/>
            </a:br>
            <a:r>
              <a:rPr lang="en-US" sz="4000" smtClean="0"/>
              <a:t>OF BEHAVIOR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27238"/>
            <a:ext cx="8229600" cy="4525962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		    BEHAVIOR MANAGEMENT</a:t>
            </a:r>
          </a:p>
          <a:p>
            <a:pPr lvl="3" eaLnBrk="1" hangingPunct="1"/>
            <a:r>
              <a:rPr lang="en-US" sz="2400" smtClean="0"/>
              <a:t>The means by which dental health team effectively and efficiently performs treatment for a child and simultaneously instills a positive dental attitude in the child </a:t>
            </a:r>
            <a:r>
              <a:rPr lang="en-US" sz="2400" i="1" smtClean="0">
                <a:solidFill>
                  <a:srgbClr val="CC0000"/>
                </a:solidFill>
              </a:rPr>
              <a:t>(Wright, 1975)</a:t>
            </a:r>
          </a:p>
          <a:p>
            <a:pPr lvl="3" eaLnBrk="1" hangingPunct="1"/>
            <a:r>
              <a:rPr lang="en-US" sz="2400" smtClean="0"/>
              <a:t>It can also be considered as an attempt to alter the child’s behavior and emotion in a beneficial manner according to the laws of society</a:t>
            </a:r>
          </a:p>
          <a:p>
            <a:pPr eaLnBrk="1" hangingPunct="1"/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17CBE3-76A3-4458-AC22-2108D0498155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sz="14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AIMS AND OBJECTIVES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79638"/>
            <a:ext cx="7543800" cy="4525962"/>
          </a:xfrm>
        </p:spPr>
        <p:txBody>
          <a:bodyPr/>
          <a:lstStyle/>
          <a:p>
            <a:pPr eaLnBrk="1" hangingPunct="1"/>
            <a:r>
              <a:rPr lang="en-US" sz="2800" smtClean="0"/>
              <a:t>When rendering services of any kind to Children one has to determine :</a:t>
            </a:r>
            <a:endParaRPr lang="en-US" sz="4000" smtClean="0"/>
          </a:p>
          <a:p>
            <a:pPr lvl="2" eaLnBrk="1" hangingPunct="1"/>
            <a:r>
              <a:rPr lang="en-US" sz="2000" smtClean="0"/>
              <a:t>What is best for the Child at that moment?</a:t>
            </a:r>
          </a:p>
          <a:p>
            <a:pPr lvl="2" eaLnBrk="1" hangingPunct="1"/>
            <a:r>
              <a:rPr lang="en-US" sz="2000" smtClean="0"/>
              <a:t>What is best for the Adult into whom the Child will eventually grow?</a:t>
            </a:r>
          </a:p>
          <a:p>
            <a:pPr lvl="2" eaLnBrk="1" hangingPunct="1"/>
            <a:r>
              <a:rPr lang="en-US" sz="2000" smtClean="0"/>
              <a:t>Health of the Child as a whole</a:t>
            </a:r>
          </a:p>
          <a:p>
            <a:pPr lvl="2" eaLnBrk="1" hangingPunct="1"/>
            <a:r>
              <a:rPr lang="en-US" sz="2000" smtClean="0"/>
              <a:t>Prevention of Oral diseases</a:t>
            </a:r>
          </a:p>
          <a:p>
            <a:pPr lvl="2" eaLnBrk="1" hangingPunct="1"/>
            <a:r>
              <a:rPr lang="en-US" sz="2000" smtClean="0"/>
              <a:t>Restoring the mouth to good health</a:t>
            </a:r>
          </a:p>
          <a:p>
            <a:pPr eaLnBrk="1" hangingPunct="1"/>
            <a:endParaRPr lang="en-US" sz="2000" smtClean="0"/>
          </a:p>
        </p:txBody>
      </p:sp>
      <p:pic>
        <p:nvPicPr>
          <p:cNvPr id="18437" name="Picture 4" descr="target 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2362200" cy="1728788"/>
          </a:xfr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94FA81-3BDE-40AD-9BFB-9A75B98B14DB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sz="14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       RATIONALE OF         	PEDODONTICS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algn="just" eaLnBrk="1" hangingPunct="1"/>
            <a:r>
              <a:rPr lang="en-US" smtClean="0"/>
              <a:t>Maintenance of proper dental health in child. Children are the key to the future. The future adult dental health depends on the dental healthcare of childhood. </a:t>
            </a:r>
            <a:endParaRPr lang="en-US" sz="4400" smtClean="0"/>
          </a:p>
          <a:p>
            <a:pPr algn="just" eaLnBrk="1" hangingPunct="1"/>
            <a:r>
              <a:rPr lang="en-US" smtClean="0"/>
              <a:t>Children require special dental care at all ages because they are unique physically and psychologically.</a:t>
            </a:r>
            <a:endParaRPr lang="en-US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70775" y="0"/>
            <a:ext cx="1655763" cy="933450"/>
          </a:xfrm>
        </p:spPr>
      </p:pic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57150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PEDODONTIC TRIANGLE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41D065-4E3A-4D41-ADA1-300D689F4103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sz="1400" smtClean="0"/>
          </a:p>
        </p:txBody>
      </p:sp>
      <p:pic>
        <p:nvPicPr>
          <p:cNvPr id="20485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63" y="2590800"/>
            <a:ext cx="3886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1028700"/>
            <a:ext cx="14287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275" y="4465638"/>
            <a:ext cx="1905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24375"/>
            <a:ext cx="1795463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941513" y="-50800"/>
            <a:ext cx="7202487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MODIFIED PEDODONTIC TRIANGLE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249694-8D13-4365-8F0A-8969A5D2410C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sz="1400" smtClean="0"/>
          </a:p>
        </p:txBody>
      </p:sp>
      <p:pic>
        <p:nvPicPr>
          <p:cNvPr id="2150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63" y="2590800"/>
            <a:ext cx="3886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852863" y="3906838"/>
            <a:ext cx="13350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accent3"/>
                </a:solidFill>
              </a:rPr>
              <a:t>Society</a:t>
            </a:r>
          </a:p>
        </p:txBody>
      </p:sp>
      <p:pic>
        <p:nvPicPr>
          <p:cNvPr id="21510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1028700"/>
            <a:ext cx="14287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275" y="4465638"/>
            <a:ext cx="1905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24375"/>
            <a:ext cx="1795463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09800"/>
            <a:ext cx="6858000" cy="2971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6600" b="1" dirty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MCQs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D10178-F553-48F5-83FE-3CFB1A779E25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MCQ 1 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E03D44-4FDC-49F8-BE1B-D0C71174CFD0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sz="1400" smtClean="0"/>
          </a:p>
        </p:txBody>
      </p:sp>
      <p:sp>
        <p:nvSpPr>
          <p:cNvPr id="23556" name="Title 1"/>
          <p:cNvSpPr txBox="1">
            <a:spLocks/>
          </p:cNvSpPr>
          <p:nvPr/>
        </p:nvSpPr>
        <p:spPr bwMode="auto">
          <a:xfrm>
            <a:off x="-19050" y="1524000"/>
            <a:ext cx="88185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CC0000"/>
                </a:solidFill>
              </a:rPr>
              <a:t>Who is known as Father of Pedodontics:</a:t>
            </a:r>
          </a:p>
        </p:txBody>
      </p:sp>
      <p:sp>
        <p:nvSpPr>
          <p:cNvPr id="23557" name="Title 1"/>
          <p:cNvSpPr txBox="1">
            <a:spLocks/>
          </p:cNvSpPr>
          <p:nvPr/>
        </p:nvSpPr>
        <p:spPr bwMode="auto">
          <a:xfrm>
            <a:off x="522288" y="1270000"/>
            <a:ext cx="8820150" cy="510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BR Vacher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Robert Bunon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R Ahmed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Joseph Herlock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03225" y="1676400"/>
            <a:ext cx="2286000" cy="3429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lang="en-US"/>
          </a:p>
        </p:txBody>
      </p:sp>
      <p:sp>
        <p:nvSpPr>
          <p:cNvPr id="5123" name="Title 1"/>
          <p:cNvSpPr>
            <a:spLocks noGrp="1"/>
          </p:cNvSpPr>
          <p:nvPr>
            <p:ph type="ctrTitle"/>
          </p:nvPr>
        </p:nvSpPr>
        <p:spPr>
          <a:xfrm>
            <a:off x="1371600" y="431800"/>
            <a:ext cx="7543800" cy="685800"/>
          </a:xfrm>
        </p:spPr>
        <p:txBody>
          <a:bodyPr/>
          <a:lstStyle/>
          <a:p>
            <a:pPr eaLnBrk="1" hangingPunct="1"/>
            <a:r>
              <a:rPr lang="en-US" sz="4800" smtClean="0"/>
              <a:t>Pedodontics ??</a:t>
            </a:r>
          </a:p>
        </p:txBody>
      </p:sp>
      <p:sp>
        <p:nvSpPr>
          <p:cNvPr id="4" name="Notched Right Arrow 3"/>
          <p:cNvSpPr/>
          <p:nvPr/>
        </p:nvSpPr>
        <p:spPr>
          <a:xfrm flipV="1">
            <a:off x="2713038" y="2362200"/>
            <a:ext cx="457200" cy="228600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Notched Right Arrow 4"/>
          <p:cNvSpPr/>
          <p:nvPr/>
        </p:nvSpPr>
        <p:spPr>
          <a:xfrm flipV="1">
            <a:off x="6550025" y="2378075"/>
            <a:ext cx="457200" cy="228600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Notched Right Arrow 5"/>
          <p:cNvSpPr/>
          <p:nvPr/>
        </p:nvSpPr>
        <p:spPr>
          <a:xfrm flipV="1">
            <a:off x="2878138" y="3905250"/>
            <a:ext cx="457200" cy="228600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 flipH="1">
            <a:off x="811213" y="2138363"/>
            <a:ext cx="160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4000" b="1" i="1"/>
              <a:t>Pedo </a:t>
            </a: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3352800" y="2057400"/>
            <a:ext cx="33226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4000" b="1" i="1"/>
              <a:t>Pais (Greek) </a:t>
            </a:r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7010400" y="2057400"/>
            <a:ext cx="1522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4000" b="1" i="1"/>
              <a:t>child </a:t>
            </a:r>
          </a:p>
        </p:txBody>
      </p:sp>
      <p:sp>
        <p:nvSpPr>
          <p:cNvPr id="5130" name="Rectangle 11"/>
          <p:cNvSpPr>
            <a:spLocks noChangeArrowheads="1"/>
          </p:cNvSpPr>
          <p:nvPr/>
        </p:nvSpPr>
        <p:spPr bwMode="auto">
          <a:xfrm>
            <a:off x="488950" y="3556000"/>
            <a:ext cx="22082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4000" b="1" i="1"/>
              <a:t>Dontics </a:t>
            </a:r>
          </a:p>
        </p:txBody>
      </p:sp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1214438" y="2860675"/>
            <a:ext cx="542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4800" b="1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5132" name="Rectangle 13"/>
          <p:cNvSpPr>
            <a:spLocks noChangeArrowheads="1"/>
          </p:cNvSpPr>
          <p:nvPr/>
        </p:nvSpPr>
        <p:spPr bwMode="auto">
          <a:xfrm>
            <a:off x="3581400" y="3665538"/>
            <a:ext cx="4514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4000" b="1" i="1"/>
              <a:t>study of the tooth</a:t>
            </a:r>
          </a:p>
        </p:txBody>
      </p:sp>
      <p:sp>
        <p:nvSpPr>
          <p:cNvPr id="5133" name="Rectangle 2"/>
          <p:cNvSpPr>
            <a:spLocks noChangeArrowheads="1"/>
          </p:cNvSpPr>
          <p:nvPr/>
        </p:nvSpPr>
        <p:spPr bwMode="auto">
          <a:xfrm>
            <a:off x="273050" y="5426075"/>
            <a:ext cx="8839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3600" b="1">
                <a:latin typeface="Mongolian Baiti" panose="03000500000000000000" pitchFamily="66" charset="0"/>
                <a:ea typeface="Mongolian Baiti" panose="03000500000000000000" pitchFamily="66" charset="0"/>
                <a:cs typeface="Mongolian Baiti" panose="03000500000000000000" pitchFamily="66" charset="0"/>
              </a:rPr>
              <a:t>Pedodontics or Pediatric dentistry is synonymous with dentistry for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MCQ 2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9FB1B8-13E9-4031-9097-3B251B0A8921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sz="1400" smtClean="0"/>
          </a:p>
        </p:txBody>
      </p:sp>
      <p:sp>
        <p:nvSpPr>
          <p:cNvPr id="24580" name="Title 1"/>
          <p:cNvSpPr txBox="1">
            <a:spLocks/>
          </p:cNvSpPr>
          <p:nvPr/>
        </p:nvSpPr>
        <p:spPr bwMode="auto">
          <a:xfrm>
            <a:off x="-347663" y="1600200"/>
            <a:ext cx="79613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CC0000"/>
                </a:solidFill>
              </a:rPr>
              <a:t>Father of Pedodontics in India is:</a:t>
            </a:r>
          </a:p>
        </p:txBody>
      </p:sp>
      <p:sp>
        <p:nvSpPr>
          <p:cNvPr id="24581" name="Title 1"/>
          <p:cNvSpPr txBox="1">
            <a:spLocks/>
          </p:cNvSpPr>
          <p:nvPr/>
        </p:nvSpPr>
        <p:spPr bwMode="auto">
          <a:xfrm>
            <a:off x="323850" y="2171700"/>
            <a:ext cx="8439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BR Vacher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Robert Bunon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R Ahmed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A Tewari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MCQ 3 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2B1713-0A5C-431D-9F56-1D40FF5DE256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sz="1400" smtClean="0"/>
          </a:p>
        </p:txBody>
      </p:sp>
      <p:sp>
        <p:nvSpPr>
          <p:cNvPr id="25604" name="Title 1"/>
          <p:cNvSpPr txBox="1">
            <a:spLocks/>
          </p:cNvSpPr>
          <p:nvPr/>
        </p:nvSpPr>
        <p:spPr bwMode="auto">
          <a:xfrm>
            <a:off x="-19050" y="1524000"/>
            <a:ext cx="88185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CC0000"/>
                </a:solidFill>
              </a:rPr>
              <a:t>Who published first book on children’s dentistry:</a:t>
            </a:r>
          </a:p>
        </p:txBody>
      </p:sp>
      <p:sp>
        <p:nvSpPr>
          <p:cNvPr id="25605" name="Title 1"/>
          <p:cNvSpPr txBox="1">
            <a:spLocks/>
          </p:cNvSpPr>
          <p:nvPr/>
        </p:nvSpPr>
        <p:spPr bwMode="auto">
          <a:xfrm>
            <a:off x="238125" y="1295400"/>
            <a:ext cx="8820150" cy="510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Samuel D Harris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Gerauldy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Joseph Herlock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Pierre Fauchard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MCQ 4 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25A565-59A5-465C-859D-18A529015784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sz="1400" smtClean="0"/>
          </a:p>
        </p:txBody>
      </p:sp>
      <p:sp>
        <p:nvSpPr>
          <p:cNvPr id="26628" name="Title 1"/>
          <p:cNvSpPr txBox="1">
            <a:spLocks/>
          </p:cNvSpPr>
          <p:nvPr/>
        </p:nvSpPr>
        <p:spPr bwMode="auto">
          <a:xfrm>
            <a:off x="-19050" y="1524000"/>
            <a:ext cx="88185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CC0000"/>
                </a:solidFill>
              </a:rPr>
              <a:t>Pediatric Treatment triangle was given by:</a:t>
            </a:r>
          </a:p>
        </p:txBody>
      </p:sp>
      <p:sp>
        <p:nvSpPr>
          <p:cNvPr id="26629" name="Title 1"/>
          <p:cNvSpPr txBox="1">
            <a:spLocks/>
          </p:cNvSpPr>
          <p:nvPr/>
        </p:nvSpPr>
        <p:spPr bwMode="auto">
          <a:xfrm>
            <a:off x="352425" y="1981200"/>
            <a:ext cx="8820150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HG White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GZ Wright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ZG Whiltz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GH Whither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MCQ 5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2D6BB9-96F2-42D6-B494-7584C58F7F7A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sz="1400" smtClean="0"/>
          </a:p>
        </p:txBody>
      </p:sp>
      <p:sp>
        <p:nvSpPr>
          <p:cNvPr id="27652" name="Title 1"/>
          <p:cNvSpPr txBox="1">
            <a:spLocks/>
          </p:cNvSpPr>
          <p:nvPr/>
        </p:nvSpPr>
        <p:spPr bwMode="auto">
          <a:xfrm>
            <a:off x="238125" y="1752600"/>
            <a:ext cx="90582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CC0000"/>
                </a:solidFill>
              </a:rPr>
              <a:t>Which of the following is true regarding Pediatric dentistry:</a:t>
            </a:r>
          </a:p>
        </p:txBody>
      </p:sp>
      <p:sp>
        <p:nvSpPr>
          <p:cNvPr id="27653" name="Title 1"/>
          <p:cNvSpPr txBox="1">
            <a:spLocks/>
          </p:cNvSpPr>
          <p:nvPr/>
        </p:nvSpPr>
        <p:spPr bwMode="auto">
          <a:xfrm>
            <a:off x="238125" y="1752600"/>
            <a:ext cx="8820150" cy="510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It is an age defined specialty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It is an gender defined specialty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Manage only primary dentition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Do not treat infants and special children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MCQ 6 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1938FD-6A02-40F3-B20E-F8F2C9EBA3DB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sz="1400" smtClean="0"/>
          </a:p>
        </p:txBody>
      </p:sp>
      <p:sp>
        <p:nvSpPr>
          <p:cNvPr id="28676" name="Title 1"/>
          <p:cNvSpPr txBox="1">
            <a:spLocks/>
          </p:cNvSpPr>
          <p:nvPr/>
        </p:nvSpPr>
        <p:spPr bwMode="auto">
          <a:xfrm>
            <a:off x="-228600" y="1600200"/>
            <a:ext cx="91122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CC0000"/>
                </a:solidFill>
              </a:rPr>
              <a:t>Who is known as “Grand old man of Dentistry”:</a:t>
            </a:r>
          </a:p>
        </p:txBody>
      </p:sp>
      <p:sp>
        <p:nvSpPr>
          <p:cNvPr id="28677" name="Title 1"/>
          <p:cNvSpPr txBox="1">
            <a:spLocks/>
          </p:cNvSpPr>
          <p:nvPr/>
        </p:nvSpPr>
        <p:spPr bwMode="auto">
          <a:xfrm>
            <a:off x="323850" y="2168525"/>
            <a:ext cx="8820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Dr. B R Vacher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Dr. Robert Bunon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Dr. Joseph Hurlock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Dr. R Ahmed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MCQ 7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C0680B-F180-473E-9731-29070C8D6BA6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sz="1400" smtClean="0"/>
          </a:p>
        </p:txBody>
      </p:sp>
      <p:sp>
        <p:nvSpPr>
          <p:cNvPr id="30724" name="Title 1"/>
          <p:cNvSpPr txBox="1">
            <a:spLocks/>
          </p:cNvSpPr>
          <p:nvPr/>
        </p:nvSpPr>
        <p:spPr bwMode="auto">
          <a:xfrm>
            <a:off x="19050" y="1603375"/>
            <a:ext cx="91138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CC0000"/>
                </a:solidFill>
              </a:rPr>
              <a:t>Pedodontics was included in the UG curriculum in:</a:t>
            </a:r>
          </a:p>
        </p:txBody>
      </p:sp>
      <p:sp>
        <p:nvSpPr>
          <p:cNvPr id="30725" name="Title 1"/>
          <p:cNvSpPr txBox="1">
            <a:spLocks/>
          </p:cNvSpPr>
          <p:nvPr/>
        </p:nvSpPr>
        <p:spPr bwMode="auto">
          <a:xfrm>
            <a:off x="238125" y="1828800"/>
            <a:ext cx="8820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arenR"/>
            </a:pPr>
            <a:endParaRPr lang="en-US" b="1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1976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1978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1980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1982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MCQ 8 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DC90D8-E6A2-4D20-BC76-33878E8C16E5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sz="1400" smtClean="0"/>
          </a:p>
        </p:txBody>
      </p:sp>
      <p:sp>
        <p:nvSpPr>
          <p:cNvPr id="32772" name="Title 1"/>
          <p:cNvSpPr txBox="1">
            <a:spLocks/>
          </p:cNvSpPr>
          <p:nvPr/>
        </p:nvSpPr>
        <p:spPr bwMode="auto">
          <a:xfrm>
            <a:off x="-76200" y="1603375"/>
            <a:ext cx="922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CC0000"/>
                </a:solidFill>
              </a:rPr>
              <a:t>Who is the focus of attention in Pedodontic triangle:</a:t>
            </a:r>
          </a:p>
        </p:txBody>
      </p:sp>
      <p:sp>
        <p:nvSpPr>
          <p:cNvPr id="32773" name="Title 1"/>
          <p:cNvSpPr txBox="1">
            <a:spLocks/>
          </p:cNvSpPr>
          <p:nvPr/>
        </p:nvSpPr>
        <p:spPr bwMode="auto">
          <a:xfrm>
            <a:off x="123825" y="2057400"/>
            <a:ext cx="8820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Dentist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Child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Parents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Society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33400" y="1809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MCQ 9 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81085F-F3D9-4766-95A0-5C140F5B7198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sz="1400" smtClean="0"/>
          </a:p>
        </p:txBody>
      </p:sp>
      <p:sp>
        <p:nvSpPr>
          <p:cNvPr id="34820" name="Title 1"/>
          <p:cNvSpPr txBox="1">
            <a:spLocks/>
          </p:cNvSpPr>
          <p:nvPr/>
        </p:nvSpPr>
        <p:spPr bwMode="auto">
          <a:xfrm>
            <a:off x="228600" y="182880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169863">
              <a:spcBef>
                <a:spcPct val="20000"/>
              </a:spcBef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69863">
              <a:spcBef>
                <a:spcPct val="20000"/>
              </a:spcBef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69863">
              <a:spcBef>
                <a:spcPct val="20000"/>
              </a:spcBef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69863">
              <a:spcBef>
                <a:spcPct val="20000"/>
              </a:spcBef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69863">
              <a:spcBef>
                <a:spcPct val="20000"/>
              </a:spcBef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698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698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698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698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CC0000"/>
                </a:solidFill>
              </a:rPr>
              <a:t>Which of the following parameter was added in modified Pedodontic triangle:</a:t>
            </a:r>
          </a:p>
        </p:txBody>
      </p:sp>
      <p:sp>
        <p:nvSpPr>
          <p:cNvPr id="34821" name="Title 1"/>
          <p:cNvSpPr txBox="1">
            <a:spLocks/>
          </p:cNvSpPr>
          <p:nvPr/>
        </p:nvSpPr>
        <p:spPr bwMode="auto">
          <a:xfrm>
            <a:off x="238125" y="2514600"/>
            <a:ext cx="8820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Child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Parents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Society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Dentist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533400" y="1809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MCQ 10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0B5134-4A06-4446-9E5D-B036EFD4AA7D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sz="1400" smtClean="0"/>
          </a:p>
        </p:txBody>
      </p:sp>
      <p:sp>
        <p:nvSpPr>
          <p:cNvPr id="36868" name="Title 1"/>
          <p:cNvSpPr txBox="1">
            <a:spLocks/>
          </p:cNvSpPr>
          <p:nvPr/>
        </p:nvSpPr>
        <p:spPr bwMode="auto">
          <a:xfrm>
            <a:off x="228600" y="182880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169863">
              <a:spcBef>
                <a:spcPct val="20000"/>
              </a:spcBef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69863">
              <a:spcBef>
                <a:spcPct val="20000"/>
              </a:spcBef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69863">
              <a:spcBef>
                <a:spcPct val="20000"/>
              </a:spcBef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69863">
              <a:spcBef>
                <a:spcPct val="20000"/>
              </a:spcBef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69863">
              <a:spcBef>
                <a:spcPct val="20000"/>
              </a:spcBef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698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698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698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698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CC0000"/>
                </a:solidFill>
              </a:rPr>
              <a:t>What is the position of the child in the Pedodontic triangle:</a:t>
            </a:r>
          </a:p>
        </p:txBody>
      </p:sp>
      <p:sp>
        <p:nvSpPr>
          <p:cNvPr id="36869" name="Title 1"/>
          <p:cNvSpPr txBox="1">
            <a:spLocks/>
          </p:cNvSpPr>
          <p:nvPr/>
        </p:nvSpPr>
        <p:spPr bwMode="auto">
          <a:xfrm>
            <a:off x="228600" y="2514600"/>
            <a:ext cx="8820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Center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Apex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Base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lphaLcParenR"/>
            </a:pPr>
            <a:r>
              <a:rPr lang="en-US" b="1"/>
              <a:t>All of the above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7851648" cy="990600"/>
          </a:xfrm>
          <a:effectLst>
            <a:innerShdw blurRad="114300">
              <a:prstClr val="black"/>
            </a:innerShdw>
          </a:effectLst>
          <a:scene3d>
            <a:camera prst="isometricOffAxis1Right"/>
            <a:lightRig rig="flat" dir="t"/>
          </a:scene3d>
          <a:sp3d z="127000" contourW="12700" prstMaterial="metal">
            <a:contourClr>
              <a:schemeClr val="tx2">
                <a:lumMod val="25000"/>
              </a:schemeClr>
            </a:contourClr>
          </a:sp3d>
          <a:extLst/>
        </p:spPr>
        <p:txBody>
          <a:bodyPr lIns="64008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>
              <a:defRPr/>
            </a:pPr>
            <a:r>
              <a:rPr lang="en-US" sz="8800" dirty="0" smtClean="0">
                <a:effectLst>
                  <a:outerShdw blurRad="38100" dist="25400" dir="5400000" algn="tl" rotWithShape="0">
                    <a:schemeClr val="accent4">
                      <a:alpha val="43000"/>
                    </a:schemeClr>
                  </a:outerShdw>
                </a:effectLst>
              </a:rPr>
              <a:t>Thank You</a:t>
            </a:r>
            <a:endParaRPr lang="en-US" sz="8800" dirty="0">
              <a:effectLst>
                <a:outerShdw blurRad="38100" dist="25400" dir="5400000" algn="tl" rotWithShape="0">
                  <a:schemeClr val="accent4">
                    <a:alpha val="43000"/>
                  </a:schemeClr>
                </a:outerShdw>
              </a:effectLst>
            </a:endParaRPr>
          </a:p>
        </p:txBody>
      </p:sp>
      <p:pic>
        <p:nvPicPr>
          <p:cNvPr id="38915" name="Picture 6" descr="C:\Users\Dr. Rajeev\Desktop\cartoon_kids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90800"/>
            <a:ext cx="45243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7D0475-B911-4E40-99CB-8D256812A1BB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91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DEFINITION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" y="2286000"/>
            <a:ext cx="880903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CC0000"/>
                </a:solidFill>
              </a:rPr>
              <a:t>   American Academy of Pediatric Dentistry (1999):</a:t>
            </a:r>
          </a:p>
          <a:p>
            <a:pPr marL="404813" lvl="1" indent="-288925" algn="just" eaLnBrk="1" hangingPunct="1">
              <a:lnSpc>
                <a:spcPct val="200000"/>
              </a:lnSpc>
              <a:buFontTx/>
              <a:buNone/>
              <a:defRPr/>
            </a:pPr>
            <a:r>
              <a:rPr lang="en-US" sz="2400" dirty="0" smtClean="0"/>
              <a:t>	</a:t>
            </a:r>
            <a:r>
              <a:rPr lang="en-US" sz="2400" b="1" dirty="0" smtClean="0">
                <a:latin typeface="Verdana Ref" panose="020B0604030504040204" pitchFamily="34" charset="0"/>
              </a:rPr>
              <a:t>Pediatric Dentistry is an age-defined specialty that provides both primary and comprehensive, preventive and therapeutic oral health care for infants and children through adolescence, including those with special health care needs.</a:t>
            </a:r>
          </a:p>
          <a:p>
            <a:pPr eaLnBrk="1" hangingPunct="1">
              <a:lnSpc>
                <a:spcPct val="200000"/>
              </a:lnSpc>
              <a:defRPr/>
            </a:pPr>
            <a:endParaRPr lang="en-US" sz="4400" dirty="0" smtClean="0"/>
          </a:p>
        </p:txBody>
      </p:sp>
      <p:pic>
        <p:nvPicPr>
          <p:cNvPr id="614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87338"/>
            <a:ext cx="2103438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EBBC85-4C78-4870-BC3A-300C99EBDE31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1916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     </a:t>
            </a:r>
            <a:r>
              <a:rPr lang="en-US" sz="3600" smtClean="0"/>
              <a:t>HISTORICAL PERSPECTIVE</a:t>
            </a:r>
            <a:endParaRPr lang="en-US" sz="2400" smtClean="0"/>
          </a:p>
        </p:txBody>
      </p:sp>
      <p:sp>
        <p:nvSpPr>
          <p:cNvPr id="7172" name="Rectangle 3"/>
          <p:cNvSpPr txBox="1">
            <a:spLocks noChangeArrowheads="1"/>
          </p:cNvSpPr>
          <p:nvPr/>
        </p:nvSpPr>
        <p:spPr bwMode="auto">
          <a:xfrm>
            <a:off x="228600" y="1981200"/>
            <a:ext cx="8763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sz="2400" b="1">
                <a:solidFill>
                  <a:srgbClr val="CC0000"/>
                </a:solidFill>
              </a:rPr>
              <a:t>1737  GERAULDY</a:t>
            </a:r>
          </a:p>
          <a:p>
            <a:pPr lvl="1" eaLnBrk="1" hangingPunct="1">
              <a:buFontTx/>
              <a:buNone/>
            </a:pPr>
            <a:r>
              <a:rPr lang="en-US" sz="2000"/>
              <a:t>	Writes about theories of tooth eruption and exfoliation</a:t>
            </a:r>
          </a:p>
          <a:p>
            <a:pPr lvl="1" eaLnBrk="1" hangingPunct="1">
              <a:buFontTx/>
              <a:buNone/>
            </a:pPr>
            <a:endParaRPr lang="en-US" sz="2000"/>
          </a:p>
          <a:p>
            <a:pPr lvl="1" eaLnBrk="1" hangingPunct="1">
              <a:buFontTx/>
              <a:buNone/>
            </a:pPr>
            <a:endParaRPr lang="en-US" sz="2000"/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sz="2400" b="1">
                <a:solidFill>
                  <a:srgbClr val="CC0000"/>
                </a:solidFill>
              </a:rPr>
              <a:t>1763  JOSEPH HURLOCK</a:t>
            </a:r>
          </a:p>
          <a:p>
            <a:pPr lvl="1" eaLnBrk="1" hangingPunct="1">
              <a:buFontTx/>
              <a:buNone/>
            </a:pPr>
            <a:r>
              <a:rPr lang="en-US" sz="2000"/>
              <a:t>	Published first book on children’s dentistry  </a:t>
            </a:r>
          </a:p>
          <a:p>
            <a:pPr lvl="1" eaLnBrk="1" hangingPunct="1">
              <a:buFontTx/>
              <a:buNone/>
            </a:pPr>
            <a:endParaRPr lang="en-US" sz="2000"/>
          </a:p>
          <a:p>
            <a:pPr lvl="1" eaLnBrk="1" hangingPunct="1">
              <a:buFontTx/>
              <a:buNone/>
            </a:pPr>
            <a:r>
              <a:rPr lang="en-US" sz="2000"/>
              <a:t> 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sz="2400" b="1">
                <a:solidFill>
                  <a:srgbClr val="CC0000"/>
                </a:solidFill>
              </a:rPr>
              <a:t>1764  ROBERT BUNON (FATHER OF PEDODONTICS) </a:t>
            </a:r>
          </a:p>
          <a:p>
            <a:pPr lvl="1" eaLnBrk="1" hangingPunct="1">
              <a:buFontTx/>
              <a:buNone/>
            </a:pPr>
            <a:r>
              <a:rPr lang="en-US" sz="2000"/>
              <a:t>	Reiterates the importance of deciduous dentition</a:t>
            </a:r>
          </a:p>
          <a:p>
            <a:pPr eaLnBrk="1" hangingPunct="1"/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94A40F-AD75-4DBE-B75F-F31DDE43A6CB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   </a:t>
            </a:r>
            <a:r>
              <a:rPr lang="en-US" sz="2800" smtClean="0"/>
              <a:t>EVOLUTION OF PEDODONTICS IN INDIA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78038"/>
            <a:ext cx="6629400" cy="4551362"/>
          </a:xfrm>
        </p:spPr>
        <p:txBody>
          <a:bodyPr/>
          <a:lstStyle/>
          <a:p>
            <a:pPr lvl="1" eaLnBrk="1" hangingPunct="1"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In India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dental college was started by the name of “Calcutta Dental College &amp; Hospital”  in the year 1920 by </a:t>
            </a:r>
            <a:r>
              <a:rPr lang="en-US" sz="2400" dirty="0" smtClean="0">
                <a:solidFill>
                  <a:srgbClr val="FF0066"/>
                </a:solidFill>
              </a:rPr>
              <a:t>Dr. </a:t>
            </a:r>
            <a:r>
              <a:rPr lang="en-US" sz="2400" dirty="0" err="1" smtClean="0">
                <a:solidFill>
                  <a:srgbClr val="FF0066"/>
                </a:solidFill>
              </a:rPr>
              <a:t>Rafiuddin</a:t>
            </a:r>
            <a:r>
              <a:rPr lang="en-US" sz="2400" dirty="0" smtClean="0">
                <a:solidFill>
                  <a:srgbClr val="FF0066"/>
                </a:solidFill>
              </a:rPr>
              <a:t> Ahmed</a:t>
            </a:r>
            <a:r>
              <a:rPr lang="en-US" sz="2400" dirty="0" smtClean="0"/>
              <a:t>.</a:t>
            </a:r>
          </a:p>
          <a:p>
            <a:pPr marL="457200" lvl="1" indent="0" eaLnBrk="1" hangingPunct="1">
              <a:buClr>
                <a:srgbClr val="C00000"/>
              </a:buClr>
              <a:buFontTx/>
              <a:buNone/>
              <a:defRPr/>
            </a:pPr>
            <a:endParaRPr lang="en-US" sz="2400" dirty="0" smtClean="0"/>
          </a:p>
          <a:p>
            <a:pPr lvl="1" eaLnBrk="1" hangingPunct="1"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Known as “Father of dentistry in India”</a:t>
            </a:r>
          </a:p>
          <a:p>
            <a:pPr marL="457200" lvl="1" indent="0" eaLnBrk="1" hangingPunct="1">
              <a:buClr>
                <a:srgbClr val="C00000"/>
              </a:buClr>
              <a:buFontTx/>
              <a:buNone/>
              <a:defRPr/>
            </a:pPr>
            <a:endParaRPr lang="en-US" sz="2400" dirty="0" smtClean="0"/>
          </a:p>
          <a:p>
            <a:pPr lvl="1" eaLnBrk="1" hangingPunct="1"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Also known as </a:t>
            </a:r>
            <a:r>
              <a:rPr lang="en-US" sz="2400" i="1" dirty="0" smtClean="0"/>
              <a:t>“Grand old man of dentistry</a:t>
            </a:r>
            <a:r>
              <a:rPr lang="en-US" sz="2400" dirty="0" smtClean="0"/>
              <a:t>”. </a:t>
            </a:r>
          </a:p>
        </p:txBody>
      </p:sp>
      <p:pic>
        <p:nvPicPr>
          <p:cNvPr id="8197" name="Picture 2" descr="C:\Users\Dr. Rajeev\Desktop\ahmed-300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743200"/>
            <a:ext cx="20574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E1FCDD-35F4-4A50-8238-76D6DDE5EF42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4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686800" cy="25908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1950</a:t>
            </a:r>
            <a:r>
              <a:rPr lang="en-US" sz="2400" dirty="0" smtClean="0">
                <a:solidFill>
                  <a:srgbClr val="FF0066"/>
                </a:solidFill>
              </a:rPr>
              <a:t>-</a:t>
            </a:r>
            <a:r>
              <a:rPr lang="en-US" sz="2400" dirty="0" smtClean="0"/>
              <a:t> Pedodontics was first introduced in Government College, Amritsar</a:t>
            </a:r>
          </a:p>
          <a:p>
            <a:pPr lvl="1" eaLnBrk="1" hangingPunct="1">
              <a:buFont typeface="Wingdings" panose="05000000000000000000" pitchFamily="2" charset="2"/>
              <a:buChar char="q"/>
              <a:defRPr/>
            </a:pPr>
            <a:endParaRPr lang="en-US" sz="2400" dirty="0" smtClean="0"/>
          </a:p>
          <a:p>
            <a:pPr lvl="1" eaLnBrk="1" hangingPunct="1"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1967-</a:t>
            </a:r>
            <a:r>
              <a:rPr lang="en-US" sz="2400" dirty="0" smtClean="0"/>
              <a:t> KGMC, Lucknow was the second institute to introduce the specialty 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sz="2400" dirty="0" smtClean="0"/>
          </a:p>
          <a:p>
            <a:pPr lvl="1" eaLnBrk="1" hangingPunct="1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1978-</a:t>
            </a:r>
            <a:r>
              <a:rPr lang="en-US" sz="2400" dirty="0" smtClean="0"/>
              <a:t> Introduced in the undergraduate curriculum in</a:t>
            </a:r>
          </a:p>
          <a:p>
            <a:pPr marL="457200" lvl="1" indent="0" eaLnBrk="1" hangingPunct="1">
              <a:buClr>
                <a:srgbClr val="D90B8F"/>
              </a:buClr>
              <a:buFontTx/>
              <a:buNone/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1979</a:t>
            </a:r>
            <a:r>
              <a:rPr lang="en-US" sz="2400" dirty="0" smtClean="0">
                <a:solidFill>
                  <a:srgbClr val="FF0066"/>
                </a:solidFill>
              </a:rPr>
              <a:t>-</a:t>
            </a:r>
            <a:r>
              <a:rPr lang="en-US" sz="2400" dirty="0" smtClean="0"/>
              <a:t> Indian Society of Pedodontics &amp; Preventive Dentistry was formed</a:t>
            </a:r>
          </a:p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9220" name="Rectangle 2"/>
          <p:cNvSpPr txBox="1">
            <a:spLocks noChangeArrowheads="1"/>
          </p:cNvSpPr>
          <p:nvPr/>
        </p:nvSpPr>
        <p:spPr bwMode="auto">
          <a:xfrm>
            <a:off x="2743200" y="457200"/>
            <a:ext cx="5638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CC0000"/>
                </a:solidFill>
              </a:rPr>
              <a:t>   </a:t>
            </a:r>
            <a:r>
              <a:rPr lang="en-US" sz="2000" b="1">
                <a:solidFill>
                  <a:srgbClr val="CC0000"/>
                </a:solidFill>
              </a:rPr>
              <a:t>EVOLUTION OF PEDODONTICS IN INDIA Cont.….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CDAD85-5DB3-4894-9B00-9B5DFCDCAAB6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           </a:t>
            </a:r>
            <a:r>
              <a:rPr lang="en-US" sz="3200" smtClean="0"/>
              <a:t>THE NEED FOR 			PEDIATRIC DENTISTRY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345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/>
              <a:t>Hippocrates in the 5th B.C talked about the differences between the child and the adult.</a:t>
            </a:r>
          </a:p>
          <a:p>
            <a:pPr marL="0" indent="0" eaLnBrk="1" hangingPunct="1">
              <a:buFontTx/>
              <a:buNone/>
              <a:defRPr/>
            </a:pPr>
            <a:endParaRPr lang="en-US" sz="3000" dirty="0" smtClean="0"/>
          </a:p>
          <a:p>
            <a:pPr eaLnBrk="1" hangingPunct="1">
              <a:defRPr/>
            </a:pPr>
            <a:r>
              <a:rPr lang="en-US" sz="3000" dirty="0" smtClean="0"/>
              <a:t>In the 4th Century A.D. Celsius recognized that the child must be treated differently from an adult.</a:t>
            </a:r>
          </a:p>
          <a:p>
            <a:pPr marL="0" indent="0" eaLnBrk="1" hangingPunct="1">
              <a:buFontTx/>
              <a:buNone/>
              <a:defRPr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1623AB-CFC8-485C-A6A5-8E10D26899DD}" type="slidenum">
              <a:rPr 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22438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A child differs from an adult in various ways : 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Physical 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Emotional and psychological 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Consideration of behavior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Type of treatment 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Dentist patient relationship 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Parent dentist relationship</a:t>
            </a:r>
          </a:p>
          <a:p>
            <a:pPr eaLnBrk="1" hangingPunct="1">
              <a:defRPr/>
            </a:pPr>
            <a:endParaRPr lang="en-US" sz="4800" dirty="0" smtClean="0"/>
          </a:p>
        </p:txBody>
      </p:sp>
      <p:pic>
        <p:nvPicPr>
          <p:cNvPr id="12292" name="Picture 4" descr="img_lap_exam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9350" y="3670300"/>
            <a:ext cx="2781300" cy="185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304800"/>
            <a:ext cx="6708775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292225" y="152400"/>
            <a:ext cx="7851775" cy="838200"/>
          </a:xfrm>
        </p:spPr>
        <p:txBody>
          <a:bodyPr/>
          <a:lstStyle/>
          <a:p>
            <a:pPr eaLnBrk="1" hangingPunct="1"/>
            <a:r>
              <a:rPr lang="en-US" sz="3200" smtClean="0"/>
              <a:t>Objectives of Pedodontics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854950" cy="3962400"/>
          </a:xfrm>
        </p:spPr>
        <p:txBody>
          <a:bodyPr>
            <a:normAutofit/>
          </a:bodyPr>
          <a:lstStyle/>
          <a:p>
            <a:pPr marL="341313" indent="-341313" algn="l"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000" b="1" dirty="0" smtClean="0"/>
              <a:t>Maintain functioning, esthetics and arch integrity of the primary dentition. </a:t>
            </a:r>
          </a:p>
          <a:p>
            <a:pPr marL="341313" indent="-341313" algn="l"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000" b="1" dirty="0" smtClean="0"/>
              <a:t>Treatment and prevention of dental caries in primary and young permanent teeth.</a:t>
            </a:r>
          </a:p>
          <a:p>
            <a:pPr algn="l"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000" b="1" dirty="0" smtClean="0"/>
              <a:t> Child dental health care education to parents. </a:t>
            </a:r>
          </a:p>
          <a:p>
            <a:pPr marL="395288" indent="-395288" algn="l"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000" b="1" dirty="0" smtClean="0"/>
              <a:t>Providing for patients' immediate dental needs and initiating good attitudes towards dental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99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CA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66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B8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99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CA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714</Words>
  <Application>Microsoft Office PowerPoint</Application>
  <PresentationFormat>On-screen Show (4:3)</PresentationFormat>
  <Paragraphs>180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Mongolian Baiti</vt:lpstr>
      <vt:lpstr>Verdana Ref</vt:lpstr>
      <vt:lpstr>Wingdings</vt:lpstr>
      <vt:lpstr>Default Design</vt:lpstr>
      <vt:lpstr>INTRODUCTION TO PEDODONTICS</vt:lpstr>
      <vt:lpstr>Pedodontics ??</vt:lpstr>
      <vt:lpstr> DEFINITION</vt:lpstr>
      <vt:lpstr>     HISTORICAL PERSPECTIVE</vt:lpstr>
      <vt:lpstr>   EVOLUTION OF PEDODONTICS IN INDIA</vt:lpstr>
      <vt:lpstr>PowerPoint Presentation</vt:lpstr>
      <vt:lpstr>           THE NEED FOR    PEDIATRIC DENTISTRY</vt:lpstr>
      <vt:lpstr>PowerPoint Presentation</vt:lpstr>
      <vt:lpstr>Objectives of Pedodontics</vt:lpstr>
      <vt:lpstr>Importance of Pedodontics</vt:lpstr>
      <vt:lpstr>DENTIST PATIENT RELATIONSHIP</vt:lpstr>
      <vt:lpstr>PARENT DENTIST RELATIONSHIP</vt:lpstr>
      <vt:lpstr>CONSIDERATION  OF BEHAVIOR</vt:lpstr>
      <vt:lpstr>AIMS AND OBJECTIVES</vt:lpstr>
      <vt:lpstr>       RATIONALE OF          PEDODONTICS</vt:lpstr>
      <vt:lpstr>PEDODONTIC TRIANGLE</vt:lpstr>
      <vt:lpstr>MODIFIED PEDODONTIC TRIANGLE</vt:lpstr>
      <vt:lpstr>PowerPoint Presentation</vt:lpstr>
      <vt:lpstr>MCQ 1 </vt:lpstr>
      <vt:lpstr>MCQ 2</vt:lpstr>
      <vt:lpstr>MCQ 3 </vt:lpstr>
      <vt:lpstr>MCQ 4 </vt:lpstr>
      <vt:lpstr>MCQ 5</vt:lpstr>
      <vt:lpstr>MCQ 6 </vt:lpstr>
      <vt:lpstr>MCQ 7</vt:lpstr>
      <vt:lpstr>MCQ 8 </vt:lpstr>
      <vt:lpstr>MCQ 9 </vt:lpstr>
      <vt:lpstr>MCQ 10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MAYUR</dc:creator>
  <cp:lastModifiedBy>Rajeev</cp:lastModifiedBy>
  <cp:revision>235</cp:revision>
  <dcterms:created xsi:type="dcterms:W3CDTF">2007-05-18T18:38:29Z</dcterms:created>
  <dcterms:modified xsi:type="dcterms:W3CDTF">2015-01-27T16:05:19Z</dcterms:modified>
</cp:coreProperties>
</file>