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4" r:id="rId1"/>
  </p:sldMasterIdLst>
  <p:notesMasterIdLst>
    <p:notesMasterId r:id="rId67"/>
  </p:notesMasterIdLst>
  <p:sldIdLst>
    <p:sldId id="330" r:id="rId2"/>
    <p:sldId id="484" r:id="rId3"/>
    <p:sldId id="485" r:id="rId4"/>
    <p:sldId id="486" r:id="rId5"/>
    <p:sldId id="487" r:id="rId6"/>
    <p:sldId id="488" r:id="rId7"/>
    <p:sldId id="416" r:id="rId8"/>
    <p:sldId id="418" r:id="rId9"/>
    <p:sldId id="417" r:id="rId10"/>
    <p:sldId id="420" r:id="rId11"/>
    <p:sldId id="421" r:id="rId12"/>
    <p:sldId id="422" r:id="rId13"/>
    <p:sldId id="423" r:id="rId14"/>
    <p:sldId id="424" r:id="rId15"/>
    <p:sldId id="425" r:id="rId16"/>
    <p:sldId id="481" r:id="rId17"/>
    <p:sldId id="426" r:id="rId18"/>
    <p:sldId id="427" r:id="rId19"/>
    <p:sldId id="439" r:id="rId20"/>
    <p:sldId id="440" r:id="rId21"/>
    <p:sldId id="441" r:id="rId22"/>
    <p:sldId id="466" r:id="rId23"/>
    <p:sldId id="442" r:id="rId24"/>
    <p:sldId id="465" r:id="rId25"/>
    <p:sldId id="467" r:id="rId26"/>
    <p:sldId id="443" r:id="rId27"/>
    <p:sldId id="489" r:id="rId28"/>
    <p:sldId id="445" r:id="rId29"/>
    <p:sldId id="446" r:id="rId30"/>
    <p:sldId id="482" r:id="rId31"/>
    <p:sldId id="480" r:id="rId32"/>
    <p:sldId id="477" r:id="rId33"/>
    <p:sldId id="447" r:id="rId34"/>
    <p:sldId id="448" r:id="rId35"/>
    <p:sldId id="475" r:id="rId36"/>
    <p:sldId id="476" r:id="rId37"/>
    <p:sldId id="474" r:id="rId38"/>
    <p:sldId id="428" r:id="rId39"/>
    <p:sldId id="450" r:id="rId40"/>
    <p:sldId id="453" r:id="rId41"/>
    <p:sldId id="456" r:id="rId42"/>
    <p:sldId id="457" r:id="rId43"/>
    <p:sldId id="452" r:id="rId44"/>
    <p:sldId id="451" r:id="rId45"/>
    <p:sldId id="458" r:id="rId46"/>
    <p:sldId id="449" r:id="rId47"/>
    <p:sldId id="483" r:id="rId48"/>
    <p:sldId id="455" r:id="rId49"/>
    <p:sldId id="459" r:id="rId50"/>
    <p:sldId id="460" r:id="rId51"/>
    <p:sldId id="469" r:id="rId52"/>
    <p:sldId id="471" r:id="rId53"/>
    <p:sldId id="490" r:id="rId54"/>
    <p:sldId id="491" r:id="rId55"/>
    <p:sldId id="492" r:id="rId56"/>
    <p:sldId id="493" r:id="rId57"/>
    <p:sldId id="494" r:id="rId58"/>
    <p:sldId id="495" r:id="rId59"/>
    <p:sldId id="496" r:id="rId60"/>
    <p:sldId id="497" r:id="rId61"/>
    <p:sldId id="498" r:id="rId62"/>
    <p:sldId id="499" r:id="rId63"/>
    <p:sldId id="500" r:id="rId64"/>
    <p:sldId id="501" r:id="rId65"/>
    <p:sldId id="502" r:id="rId6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379413" indent="77788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760413" indent="153988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141413" indent="230188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522413" indent="306388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00"/>
    <a:srgbClr val="00FFFF"/>
    <a:srgbClr val="333300"/>
    <a:srgbClr val="66FF33"/>
    <a:srgbClr val="993300"/>
    <a:srgbClr val="CC33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41" autoAdjust="0"/>
  </p:normalViewPr>
  <p:slideViewPr>
    <p:cSldViewPr>
      <p:cViewPr varScale="1">
        <p:scale>
          <a:sx n="75" d="100"/>
          <a:sy n="75" d="100"/>
        </p:scale>
        <p:origin x="-91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90E1F-16A6-4DDC-A8FF-4A370234BB98}" type="datetimeFigureOut">
              <a:rPr lang="en-IN" smtClean="0"/>
              <a:pPr/>
              <a:t>11-08-2015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CBBD-5849-4937-B243-5771591C270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CBBD-5849-4937-B243-5771591C2703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CBBD-5849-4937-B243-5771591C2703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2F91F-F692-4DFC-87D5-FA8D93A6A0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AFC57-6DB3-4F21-8B17-622211FD1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2975B-BAB6-455E-AAC8-79B170333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250-6772-489D-8549-B7164B83BF94}" type="datetimeFigureOut">
              <a:rPr lang="en-IN" smtClean="0"/>
              <a:pPr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94F-0FC5-4D26-8636-4EB239739E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EB7CD-1910-4825-BA84-FF4FA3AE7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8FCF4-5C86-468E-8430-5AD6DCDB0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00EBB-64CC-40E7-B49F-87FEF93F4C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26EAE-5DC1-4F9A-AE54-629A9C7D5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02773-7BB8-4535-92B4-EBA43AB6CD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4DC17-80FB-4558-A963-D67FB0BDF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E8DE2-1CDD-469E-9C15-A7D46D3B7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C029F1-DF7C-4661-BB7D-A68F78B5DC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0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spd="slow">
    <p:zoom dir="in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38350"/>
            <a:ext cx="7772400" cy="742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4500" b="1" dirty="0" smtClean="0"/>
              <a:t>Uterine Fibroids</a:t>
            </a:r>
            <a:r>
              <a:rPr lang="en-IN" b="1" dirty="0" smtClean="0"/>
              <a:t> </a:t>
            </a:r>
          </a:p>
        </p:txBody>
      </p:sp>
      <p:pic>
        <p:nvPicPr>
          <p:cNvPr id="13315" name="Picture 4" descr="myom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971550"/>
            <a:ext cx="2362200" cy="2579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Role of </a:t>
            </a:r>
            <a:r>
              <a:rPr lang="en-IN" sz="3200" b="1" dirty="0" err="1" smtClean="0"/>
              <a:t>Estrogen</a:t>
            </a:r>
            <a:r>
              <a:rPr lang="en-IN" sz="3200" b="1" dirty="0" smtClean="0"/>
              <a:t> in development of Fibroids?</a:t>
            </a:r>
            <a:endParaRPr lang="en-IN" sz="3200" b="1" dirty="0" smtClean="0">
              <a:solidFill>
                <a:srgbClr val="FFFF00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01600" y="742950"/>
            <a:ext cx="8813800" cy="4229100"/>
          </a:xfrm>
        </p:spPr>
        <p:txBody>
          <a:bodyPr>
            <a:noAutofit/>
          </a:bodyPr>
          <a:lstStyle/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</a:t>
            </a:r>
            <a:r>
              <a:rPr lang="en-IN" sz="2400" dirty="0" err="1" smtClean="0">
                <a:solidFill>
                  <a:srgbClr val="FF0000"/>
                </a:solidFill>
              </a:rPr>
              <a:t>Estrogen</a:t>
            </a:r>
            <a:r>
              <a:rPr lang="en-IN" sz="2400" dirty="0" smtClean="0">
                <a:solidFill>
                  <a:srgbClr val="FF0000"/>
                </a:solidFill>
              </a:rPr>
              <a:t> although not proved for causing </a:t>
            </a:r>
            <a:r>
              <a:rPr lang="en-IN" sz="2400" dirty="0" err="1" smtClean="0">
                <a:solidFill>
                  <a:srgbClr val="FF0000"/>
                </a:solidFill>
              </a:rPr>
              <a:t>myoma</a:t>
            </a:r>
            <a:r>
              <a:rPr lang="en-IN" sz="2400" dirty="0" smtClean="0">
                <a:solidFill>
                  <a:srgbClr val="FF0000"/>
                </a:solidFill>
              </a:rPr>
              <a:t>, is definitely implicated in its growth </a:t>
            </a:r>
          </a:p>
          <a:p>
            <a:pPr marL="285739" indent="-285739">
              <a:defRPr/>
            </a:pPr>
            <a:r>
              <a:rPr lang="en-IN" sz="2400" dirty="0" smtClean="0"/>
              <a:t>Uncommon before puberty &amp; regress after menopause</a:t>
            </a:r>
          </a:p>
          <a:p>
            <a:pPr marL="285739" indent="-285739">
              <a:defRPr/>
            </a:pPr>
            <a:r>
              <a:rPr lang="en-US" sz="2400" dirty="0" smtClean="0"/>
              <a:t>Higher incidence in </a:t>
            </a:r>
            <a:r>
              <a:rPr lang="en-US" sz="2400" dirty="0" err="1" smtClean="0"/>
              <a:t>nulliparous</a:t>
            </a:r>
            <a:r>
              <a:rPr lang="en-US" sz="2400" dirty="0" smtClean="0"/>
              <a:t> women</a:t>
            </a:r>
            <a:endParaRPr lang="en-IN" sz="2400" dirty="0" smtClean="0"/>
          </a:p>
          <a:p>
            <a:pPr marL="285739" indent="-285739">
              <a:defRPr/>
            </a:pPr>
            <a:r>
              <a:rPr lang="en-US" sz="2400" dirty="0" smtClean="0"/>
              <a:t>Common in obese women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May increase during pregnancy</a:t>
            </a:r>
          </a:p>
          <a:p>
            <a:pPr marL="285739" indent="-285739">
              <a:defRPr/>
            </a:pPr>
            <a:r>
              <a:rPr lang="en-IN" sz="2400" dirty="0" smtClean="0"/>
              <a:t>Studies show high concentrations of </a:t>
            </a:r>
            <a:r>
              <a:rPr lang="en-IN" sz="2400" dirty="0" err="1" smtClean="0"/>
              <a:t>estrogen</a:t>
            </a:r>
            <a:r>
              <a:rPr lang="en-IN" sz="2400" dirty="0" smtClean="0"/>
              <a:t> receptors in </a:t>
            </a:r>
            <a:r>
              <a:rPr lang="en-IN" sz="2400" dirty="0" err="1" smtClean="0"/>
              <a:t>leiomyoma</a:t>
            </a:r>
            <a:r>
              <a:rPr lang="en-IN" sz="2400" dirty="0" smtClean="0"/>
              <a:t> than </a:t>
            </a:r>
            <a:r>
              <a:rPr lang="en-IN" sz="2400" dirty="0" err="1" smtClean="0"/>
              <a:t>myometrium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Common in fifth decade due to anovulatory cycles with high or unopposed </a:t>
            </a:r>
            <a:r>
              <a:rPr lang="en-IN" sz="2400" dirty="0" err="1" smtClean="0"/>
              <a:t>estrogen</a:t>
            </a:r>
            <a:endParaRPr lang="en-IN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Types of Fibroids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66750"/>
            <a:ext cx="7620000" cy="4267200"/>
          </a:xfrm>
        </p:spPr>
        <p:txBody>
          <a:bodyPr>
            <a:normAutofit fontScale="92500" lnSpcReduction="10000"/>
          </a:bodyPr>
          <a:lstStyle/>
          <a:p>
            <a:pPr marL="285739" indent="-285739">
              <a:spcBef>
                <a:spcPts val="0"/>
              </a:spcBef>
              <a:defRPr/>
            </a:pPr>
            <a:r>
              <a:rPr lang="en-US" sz="2600" dirty="0" smtClean="0"/>
              <a:t>More common in uterine corpus, less in cervix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smtClean="0"/>
              <a:t>All fibroids are </a:t>
            </a:r>
            <a:r>
              <a:rPr lang="en-US" sz="2600" dirty="0" smtClean="0">
                <a:solidFill>
                  <a:srgbClr val="FF0000"/>
                </a:solidFill>
              </a:rPr>
              <a:t>interstitial</a:t>
            </a:r>
            <a:r>
              <a:rPr lang="en-US" sz="2600" dirty="0" smtClean="0"/>
              <a:t> to begin with and then enlarge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smtClean="0"/>
              <a:t>May remain intramural, become </a:t>
            </a:r>
            <a:r>
              <a:rPr lang="en-US" sz="2600" dirty="0" err="1" smtClean="0">
                <a:solidFill>
                  <a:srgbClr val="FF0000"/>
                </a:solidFill>
              </a:rPr>
              <a:t>subserosal</a:t>
            </a:r>
            <a:r>
              <a:rPr lang="en-US" sz="2600" dirty="0" smtClean="0"/>
              <a:t> or </a:t>
            </a:r>
            <a:r>
              <a:rPr lang="en-US" sz="2600" dirty="0" err="1" smtClean="0">
                <a:solidFill>
                  <a:srgbClr val="FF0000"/>
                </a:solidFill>
              </a:rPr>
              <a:t>submucosal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err="1" smtClean="0"/>
              <a:t>Subserosal</a:t>
            </a:r>
            <a:r>
              <a:rPr lang="en-US" sz="2600" dirty="0" smtClean="0"/>
              <a:t> may become </a:t>
            </a:r>
            <a:r>
              <a:rPr lang="en-US" sz="2600" dirty="0" err="1" smtClean="0">
                <a:solidFill>
                  <a:srgbClr val="FF0000"/>
                </a:solidFill>
              </a:rPr>
              <a:t>pedunculated</a:t>
            </a:r>
            <a:r>
              <a:rPr lang="en-US" sz="2600" dirty="0" smtClean="0"/>
              <a:t> &amp;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occasionally </a:t>
            </a:r>
            <a:r>
              <a:rPr lang="en-US" sz="2600" dirty="0" smtClean="0">
                <a:solidFill>
                  <a:srgbClr val="FF0000"/>
                </a:solidFill>
              </a:rPr>
              <a:t>parasitic</a:t>
            </a:r>
            <a:r>
              <a:rPr lang="en-US" sz="2600" dirty="0" smtClean="0"/>
              <a:t> receiving blood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from other organs usually </a:t>
            </a:r>
            <a:r>
              <a:rPr lang="en-US" sz="2600" dirty="0" err="1" smtClean="0"/>
              <a:t>omentum</a:t>
            </a:r>
            <a:endParaRPr lang="en-US" sz="2600" dirty="0" smtClean="0"/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err="1" smtClean="0"/>
              <a:t>Submucous</a:t>
            </a:r>
            <a:r>
              <a:rPr lang="en-US" sz="2600" dirty="0" smtClean="0"/>
              <a:t> fibroid may become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 </a:t>
            </a:r>
            <a:r>
              <a:rPr lang="en-US" sz="2600" dirty="0" err="1" smtClean="0"/>
              <a:t>pedunculated</a:t>
            </a:r>
            <a:r>
              <a:rPr lang="en-US" sz="2600" dirty="0" smtClean="0"/>
              <a:t> and present in the vagina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 through the cervix as a </a:t>
            </a:r>
            <a:r>
              <a:rPr lang="en-US" sz="2600" dirty="0" smtClean="0">
                <a:solidFill>
                  <a:srgbClr val="FF0000"/>
                </a:solidFill>
              </a:rPr>
              <a:t>fibroid polyp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smtClean="0"/>
              <a:t>Large </a:t>
            </a:r>
            <a:r>
              <a:rPr lang="en-US" sz="2600" dirty="0" err="1" smtClean="0"/>
              <a:t>submucous</a:t>
            </a:r>
            <a:r>
              <a:rPr lang="en-US" sz="2600" dirty="0" smtClean="0"/>
              <a:t> fibroid may pull down the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 cervix resulting in </a:t>
            </a:r>
            <a:r>
              <a:rPr lang="en-US" sz="2600" dirty="0" smtClean="0">
                <a:solidFill>
                  <a:srgbClr val="FF0000"/>
                </a:solidFill>
              </a:rPr>
              <a:t>chronic inversion</a:t>
            </a:r>
            <a:endParaRPr lang="en-IN" sz="2600" dirty="0" smtClean="0">
              <a:solidFill>
                <a:srgbClr val="FF0000"/>
              </a:solidFill>
            </a:endParaRPr>
          </a:p>
        </p:txBody>
      </p:sp>
      <p:pic>
        <p:nvPicPr>
          <p:cNvPr id="181252" name="Picture 4" descr="Different_kinds"/>
          <p:cNvPicPr>
            <a:picLocks noChangeAspect="1" noChangeArrowheads="1"/>
          </p:cNvPicPr>
          <p:nvPr/>
        </p:nvPicPr>
        <p:blipFill>
          <a:blip r:embed="rId2" cstate="print">
            <a:lum bright="-14000" contrast="26000"/>
          </a:blip>
          <a:srcRect/>
          <a:stretch>
            <a:fillRect/>
          </a:stretch>
        </p:blipFill>
        <p:spPr bwMode="auto">
          <a:xfrm>
            <a:off x="6324600" y="2266950"/>
            <a:ext cx="251460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Classification of Fibroids (May know)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5580"/>
            <a:ext cx="7467600" cy="367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971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Pathology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8839200" cy="400050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Gross appearance- </a:t>
            </a:r>
            <a:r>
              <a:rPr lang="en-IN" sz="2400" dirty="0" smtClean="0"/>
              <a:t>Multiple, discrete, spherical, pinkish white, firm capsulated masses protruding from surrounding </a:t>
            </a:r>
            <a:r>
              <a:rPr lang="en-IN" sz="2400" dirty="0" err="1" smtClean="0"/>
              <a:t>myometrium</a:t>
            </a:r>
            <a:r>
              <a:rPr lang="en-IN" sz="2400" dirty="0" smtClean="0"/>
              <a:t>. Pseudo capsule is made up of compressed </a:t>
            </a:r>
            <a:r>
              <a:rPr lang="en-IN" sz="2400" dirty="0" err="1" smtClean="0"/>
              <a:t>myometrium</a:t>
            </a:r>
            <a:r>
              <a:rPr lang="en-IN" sz="2400" dirty="0" smtClean="0"/>
              <a:t> giving it a distinct outline</a:t>
            </a:r>
          </a:p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Microscopy</a:t>
            </a:r>
            <a:r>
              <a:rPr lang="en-IN" sz="2400" dirty="0" smtClean="0"/>
              <a:t>- non-striated muscle fibres are arranged in interlacing bundles of varying size arranged in whorled pattern. Varying amount of connective tissue is intermixed with smooth muscle fibres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71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Pathological variants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550877" y="990600"/>
            <a:ext cx="7907337" cy="394335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Intravenous leiomyomatosis</a:t>
            </a:r>
          </a:p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LPD</a:t>
            </a:r>
            <a:r>
              <a:rPr lang="en-IN" sz="2400" dirty="0" smtClean="0"/>
              <a:t> – leiomyomatosis peritonealis dissemination </a:t>
            </a:r>
          </a:p>
          <a:p>
            <a:pPr marL="285739" indent="-285739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Secondary changes- </a:t>
            </a:r>
            <a:r>
              <a:rPr lang="en-US" sz="2400" dirty="0" smtClean="0"/>
              <a:t>Hyaline, </a:t>
            </a:r>
            <a:r>
              <a:rPr lang="en-US" sz="2400" dirty="0" err="1" smtClean="0"/>
              <a:t>calcific</a:t>
            </a:r>
            <a:r>
              <a:rPr lang="en-US" sz="2400" dirty="0" smtClean="0"/>
              <a:t>, necrosis, red degeneration during pregnancy, fatty degeneration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err="1" smtClean="0">
                <a:solidFill>
                  <a:srgbClr val="FF0000"/>
                </a:solidFill>
              </a:rPr>
              <a:t>Leiomyosarcoma</a:t>
            </a:r>
            <a:r>
              <a:rPr lang="en-IN" sz="2400" dirty="0" smtClean="0"/>
              <a:t>- 0.49-0.79%, more common in the 5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decade, diagnosed with presence of mitotic figures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Clinical presentation</a:t>
            </a:r>
            <a:endParaRPr lang="en-IN" sz="3200" b="1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66750"/>
            <a:ext cx="8534400" cy="4476750"/>
          </a:xfrm>
        </p:spPr>
        <p:txBody>
          <a:bodyPr>
            <a:normAutofit/>
          </a:bodyPr>
          <a:lstStyle/>
          <a:p>
            <a:pPr marL="285739" indent="-285739">
              <a:buFontTx/>
              <a:buNone/>
              <a:defRPr/>
            </a:pPr>
            <a:r>
              <a:rPr lang="en-IN" dirty="0" smtClean="0"/>
              <a:t>-   </a:t>
            </a:r>
            <a:r>
              <a:rPr lang="en-IN" sz="2400" dirty="0" smtClean="0">
                <a:solidFill>
                  <a:srgbClr val="FF0000"/>
                </a:solidFill>
              </a:rPr>
              <a:t>Commonly asymptomatic</a:t>
            </a:r>
          </a:p>
          <a:p>
            <a:pPr marL="285739" indent="-285739"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-    Abnormal uterine bleeding </a:t>
            </a:r>
            <a:r>
              <a:rPr lang="en-IN" sz="2400" dirty="0" smtClean="0"/>
              <a:t>– 30-50% , more common with </a:t>
            </a:r>
            <a:r>
              <a:rPr lang="en-IN" sz="2400" dirty="0" err="1" smtClean="0"/>
              <a:t>submucous</a:t>
            </a:r>
            <a:r>
              <a:rPr lang="en-IN" sz="2400" dirty="0" smtClean="0"/>
              <a:t> </a:t>
            </a:r>
            <a:r>
              <a:rPr lang="en-IN" sz="2400" dirty="0" err="1" smtClean="0"/>
              <a:t>fibrouids</a:t>
            </a:r>
            <a:r>
              <a:rPr lang="en-IN" sz="2400" dirty="0" smtClean="0"/>
              <a:t> but may occur with all types due to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 ↑↑ surface area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 ↑↑vascularity, thinning and ulceration of overlying 								</a:t>
            </a:r>
            <a:r>
              <a:rPr lang="en-IN" sz="2400" dirty="0" err="1" smtClean="0"/>
              <a:t>endometrium</a:t>
            </a:r>
            <a:endParaRPr lang="en-IN" sz="2400" dirty="0" smtClean="0"/>
          </a:p>
          <a:p>
            <a:pPr marL="285739" indent="-285739">
              <a:buNone/>
              <a:defRPr/>
            </a:pPr>
            <a:r>
              <a:rPr lang="en-IN" sz="2400" dirty="0" smtClean="0"/>
              <a:t>	-  endometrial hyperplasia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 venous obstruction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interference with contractions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Clinical presentation (contd.)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600" dirty="0" err="1" smtClean="0">
                <a:solidFill>
                  <a:srgbClr val="FF0000"/>
                </a:solidFill>
              </a:rPr>
              <a:t>Anemia</a:t>
            </a:r>
            <a:r>
              <a:rPr lang="en-IN" sz="2600" dirty="0" smtClean="0">
                <a:solidFill>
                  <a:srgbClr val="FF0000"/>
                </a:solidFill>
              </a:rPr>
              <a:t> </a:t>
            </a:r>
            <a:r>
              <a:rPr lang="en-IN" sz="2600" dirty="0" smtClean="0"/>
              <a:t>due to excessive blood loss</a:t>
            </a:r>
          </a:p>
          <a:p>
            <a:r>
              <a:rPr lang="en-IN" sz="2600" dirty="0" smtClean="0">
                <a:solidFill>
                  <a:srgbClr val="FF0000"/>
                </a:solidFill>
              </a:rPr>
              <a:t>Pelvic pain </a:t>
            </a:r>
            <a:r>
              <a:rPr lang="en-IN" sz="2600" dirty="0" smtClean="0"/>
              <a:t>- 1/3rd patients</a:t>
            </a:r>
          </a:p>
          <a:p>
            <a:pPr>
              <a:buNone/>
            </a:pPr>
            <a:r>
              <a:rPr lang="en-IN" sz="2600" dirty="0" smtClean="0"/>
              <a:t>	-  backache</a:t>
            </a:r>
          </a:p>
          <a:p>
            <a:pPr>
              <a:buNone/>
            </a:pPr>
            <a:r>
              <a:rPr lang="en-IN" sz="2600" dirty="0" smtClean="0"/>
              <a:t>	- Acute pain due to torsion, infection, expulsion, red 	degeneration, vascular complication</a:t>
            </a:r>
          </a:p>
          <a:p>
            <a:pPr>
              <a:buNone/>
            </a:pPr>
            <a:r>
              <a:rPr lang="en-IN" sz="2600" dirty="0" smtClean="0"/>
              <a:t>	-  Dysmenorrhoea – Spasmodic as well as congestive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Clinical presentation (contd.)</a:t>
            </a:r>
            <a:endParaRPr lang="en-IN" sz="3200" b="1" dirty="0" smtClean="0">
              <a:solidFill>
                <a:srgbClr val="FFFF00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742950"/>
            <a:ext cx="8661400" cy="4400550"/>
          </a:xfrm>
        </p:spPr>
        <p:txBody>
          <a:bodyPr>
            <a:normAutofit fontScale="92500" lnSpcReduction="20000"/>
          </a:bodyPr>
          <a:lstStyle/>
          <a:p>
            <a:pPr marL="285739" indent="-285739">
              <a:buFontTx/>
              <a:buNone/>
              <a:defRPr/>
            </a:pPr>
            <a:r>
              <a:rPr lang="en-IN" dirty="0" smtClean="0">
                <a:solidFill>
                  <a:srgbClr val="FF0000"/>
                </a:solidFill>
              </a:rPr>
              <a:t>-</a:t>
            </a:r>
            <a:r>
              <a:rPr lang="en-IN" dirty="0" smtClean="0"/>
              <a:t>  </a:t>
            </a:r>
            <a:r>
              <a:rPr lang="en-IN" sz="2800" dirty="0" smtClean="0">
                <a:solidFill>
                  <a:srgbClr val="FF0000"/>
                </a:solidFill>
              </a:rPr>
              <a:t>Pressure symptoms </a:t>
            </a:r>
            <a:endParaRPr lang="en-IN" sz="2800" dirty="0" smtClean="0"/>
          </a:p>
          <a:p>
            <a:pPr marL="285739" indent="-285739">
              <a:buFontTx/>
              <a:buNone/>
              <a:defRPr/>
            </a:pPr>
            <a:r>
              <a:rPr lang="en-IN" sz="2800" dirty="0" smtClean="0"/>
              <a:t>    - Lump in abdomen</a:t>
            </a:r>
          </a:p>
          <a:p>
            <a:pPr marL="285739" indent="-285739">
              <a:buFontTx/>
              <a:buNone/>
              <a:defRPr/>
            </a:pPr>
            <a:r>
              <a:rPr lang="en-US" sz="2800" dirty="0" smtClean="0"/>
              <a:t>    - Urinary symptoms- urgency, frequency, incontinence, rarely 					urethral obstruction</a:t>
            </a:r>
          </a:p>
          <a:p>
            <a:pPr marL="285739" indent="-285739">
              <a:buFontTx/>
              <a:buNone/>
              <a:defRPr/>
            </a:pPr>
            <a:r>
              <a:rPr lang="en-US" sz="2800" dirty="0" smtClean="0"/>
              <a:t>    - Bowel symptoms- constipation, intermittent intestinal 						obstruction</a:t>
            </a:r>
          </a:p>
          <a:p>
            <a:pPr marL="285739" indent="-285739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   Abdominal distention- </a:t>
            </a:r>
            <a:r>
              <a:rPr lang="en-US" sz="2800" dirty="0" smtClean="0"/>
              <a:t>large fibroids</a:t>
            </a:r>
          </a:p>
          <a:p>
            <a:pPr marL="285739" indent="-285739">
              <a:buFontTx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Rapid growth- </a:t>
            </a:r>
            <a:r>
              <a:rPr lang="en-US" sz="2800" dirty="0" smtClean="0"/>
              <a:t>pregnancy and malignancy</a:t>
            </a:r>
            <a:endParaRPr lang="en-IN" sz="2800" dirty="0" smtClean="0"/>
          </a:p>
          <a:p>
            <a:pPr marL="285739" indent="-285739">
              <a:buFontTx/>
              <a:buChar char="-"/>
              <a:defRPr/>
            </a:pPr>
            <a:r>
              <a:rPr lang="en-IN" sz="2800" dirty="0" smtClean="0">
                <a:solidFill>
                  <a:srgbClr val="FF0000"/>
                </a:solidFill>
              </a:rPr>
              <a:t>Infertility</a:t>
            </a:r>
            <a:r>
              <a:rPr lang="en-IN" sz="2800" dirty="0" smtClean="0"/>
              <a:t> – 2 to 10 % cases- due to irregular cavity interfering with sperm transport, endometrial changes</a:t>
            </a:r>
          </a:p>
          <a:p>
            <a:pPr marL="285739" indent="-285739">
              <a:buFontTx/>
              <a:buNone/>
              <a:defRPr/>
            </a:pPr>
            <a:r>
              <a:rPr lang="en-IN" sz="2800" dirty="0" smtClean="0"/>
              <a:t>*  </a:t>
            </a:r>
            <a:r>
              <a:rPr lang="en-IN" sz="2800" dirty="0" smtClean="0">
                <a:solidFill>
                  <a:srgbClr val="FF0000"/>
                </a:solidFill>
              </a:rPr>
              <a:t>Rare symptoms </a:t>
            </a:r>
            <a:r>
              <a:rPr lang="en-IN" sz="2800" dirty="0" smtClean="0"/>
              <a:t>: Ascites, </a:t>
            </a:r>
            <a:r>
              <a:rPr lang="en-IN" sz="2800" dirty="0" err="1" smtClean="0"/>
              <a:t>polycythemia</a:t>
            </a:r>
            <a:r>
              <a:rPr lang="en-IN" sz="2800" dirty="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610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3200" b="1" dirty="0" smtClean="0"/>
              <a:t>Effects of fibroid on pregnancy/ </a:t>
            </a:r>
            <a:r>
              <a:rPr lang="en-IN" sz="3200" b="1" dirty="0" err="1" smtClean="0"/>
              <a:t>labor</a:t>
            </a:r>
            <a:r>
              <a:rPr lang="en-IN" sz="3200" b="1" dirty="0" smtClean="0"/>
              <a:t>/ </a:t>
            </a:r>
            <a:r>
              <a:rPr lang="en-IN" sz="3200" b="1" dirty="0" err="1" smtClean="0"/>
              <a:t>puerperium</a:t>
            </a:r>
            <a:r>
              <a:rPr lang="en-IN" sz="3200" b="1" dirty="0" smtClean="0"/>
              <a:t> </a:t>
            </a:r>
            <a:endParaRPr lang="en-IN" sz="3200" b="1" dirty="0" smtClean="0">
              <a:solidFill>
                <a:srgbClr val="FFFF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304814" y="895350"/>
            <a:ext cx="8602663" cy="40386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Pregnancy  </a:t>
            </a:r>
            <a:r>
              <a:rPr lang="en-IN" sz="2400" dirty="0" smtClean="0"/>
              <a:t>  : Abortion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Pressure symptoms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err="1" smtClean="0"/>
              <a:t>Malpresentation</a:t>
            </a:r>
            <a:endParaRPr lang="en-IN" sz="2400" dirty="0" smtClean="0"/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err="1" smtClean="0"/>
              <a:t>Retrodisplacement</a:t>
            </a:r>
            <a:r>
              <a:rPr lang="en-IN" sz="2400" dirty="0" smtClean="0"/>
              <a:t> of uterus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Labour  </a:t>
            </a:r>
            <a:r>
              <a:rPr lang="en-IN" sz="2400" dirty="0" smtClean="0"/>
              <a:t>       :  Preterm labour       Uterine inertia        PPH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err="1" smtClean="0"/>
              <a:t>Dystocia</a:t>
            </a:r>
            <a:r>
              <a:rPr lang="en-IN" sz="2400" dirty="0" smtClean="0"/>
              <a:t>                   MRP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Puerperium </a:t>
            </a:r>
            <a:r>
              <a:rPr lang="en-IN" sz="2400" dirty="0" smtClean="0"/>
              <a:t>:  Subinvolution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Sec. PPH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Puerperal sepsis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Inversion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Effects of pregnancy on fibroid</a:t>
            </a:r>
            <a:endParaRPr lang="en-IN" sz="3300" b="1" dirty="0" smtClean="0">
              <a:solidFill>
                <a:srgbClr val="FFFF00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398471" y="1047750"/>
            <a:ext cx="8516937" cy="39624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Increase in size &amp; softening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Red degeneration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IN" sz="2400" dirty="0" smtClean="0"/>
              <a:t>	- Commonly in 2nd trimester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IN" sz="2400" dirty="0" smtClean="0"/>
              <a:t>	- due to rapid growth there is congestion with interstitial 					</a:t>
            </a:r>
            <a:r>
              <a:rPr lang="en-IN" sz="2400" dirty="0" err="1" smtClean="0"/>
              <a:t>hemorrhage</a:t>
            </a:r>
            <a:r>
              <a:rPr lang="en-IN" sz="2400" dirty="0" smtClean="0"/>
              <a:t> &amp; venous thrombosis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Impaction in pelvis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Torsion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Infection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Injury- Pressure necrosis during delivery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Rupture of subserous vein </a:t>
            </a:r>
            <a:r>
              <a:rPr lang="en-IN" sz="2400" dirty="0" smtClean="0">
                <a:sym typeface="Wingdings" pitchFamily="2" charset="2"/>
              </a:rPr>
              <a:t> Internal hemorrhage</a:t>
            </a:r>
            <a:endParaRPr lang="en-IN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1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start with all fibroids are: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Interstitial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Submucous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err="1" smtClean="0"/>
              <a:t>Subserous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Ovarian 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Fibroid – Examination findings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71550"/>
            <a:ext cx="8610600" cy="40386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General examination</a:t>
            </a:r>
            <a:r>
              <a:rPr lang="en-IN" sz="2400" dirty="0" smtClean="0"/>
              <a:t>– Anemia due to prolonged heavy bleeding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P/A</a:t>
            </a: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smtClean="0"/>
              <a:t>– If &gt; 12 weeks size , firm, nodular, arising from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pelvis, lower limit can’t be reached, relatively well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defined, mobile from side to side, nontender, dull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on percussion, no free fluid in abdomen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P/S</a:t>
            </a:r>
            <a:r>
              <a:rPr lang="en-IN" sz="2400" dirty="0" smtClean="0"/>
              <a:t> –  Cervix pulled higher up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P/V</a:t>
            </a: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smtClean="0"/>
              <a:t>–  Uterus enlarged, nodular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D/D from ovarian tumour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Uterus not separately                                   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felt , transmitted movement present, notch not felt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P/R</a:t>
            </a:r>
            <a:r>
              <a:rPr lang="en-IN" sz="2400" dirty="0" smtClean="0"/>
              <a:t> – May help in difficult cases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Fibroid – Confirmation of Diagnosis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47750"/>
            <a:ext cx="7848600" cy="3733800"/>
          </a:xfrm>
        </p:spPr>
        <p:txBody>
          <a:bodyPr>
            <a:normAutofit/>
          </a:bodyPr>
          <a:lstStyle/>
          <a:p>
            <a:pPr marL="285739" indent="-285739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USG  : 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	- </a:t>
            </a:r>
            <a:r>
              <a:rPr lang="en-IN" sz="2400" dirty="0" smtClean="0"/>
              <a:t>Well defined </a:t>
            </a:r>
            <a:r>
              <a:rPr lang="en-IN" sz="2400" dirty="0" err="1" smtClean="0"/>
              <a:t>hypoechoic</a:t>
            </a:r>
            <a:r>
              <a:rPr lang="en-IN" sz="2400" dirty="0" smtClean="0"/>
              <a:t> lesions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IN" sz="2400" dirty="0" smtClean="0"/>
              <a:t>	- Peripheral calcification with distal shadowing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Hysteroscopy :</a:t>
            </a: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err="1" smtClean="0"/>
              <a:t>Submucous</a:t>
            </a:r>
            <a:r>
              <a:rPr lang="en-IN" sz="2400" dirty="0" smtClean="0"/>
              <a:t> fibroids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Saline infusion </a:t>
            </a:r>
            <a:r>
              <a:rPr lang="en-US" sz="2400" dirty="0" err="1" smtClean="0">
                <a:solidFill>
                  <a:srgbClr val="FF0000"/>
                </a:solidFill>
              </a:rPr>
              <a:t>sonography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/>
              <a:t>help differentiate </a:t>
            </a:r>
            <a:r>
              <a:rPr lang="en-US" sz="2400" dirty="0" err="1" smtClean="0"/>
              <a:t>submucous</a:t>
            </a:r>
            <a:r>
              <a:rPr lang="en-US" sz="2400" dirty="0" smtClean="0"/>
              <a:t> from intramural fibroids</a:t>
            </a:r>
            <a:endParaRPr lang="en-IN" sz="2400" dirty="0" smtClean="0">
              <a:solidFill>
                <a:srgbClr val="FF0000"/>
              </a:solidFill>
            </a:endParaRPr>
          </a:p>
        </p:txBody>
      </p:sp>
      <p:pic>
        <p:nvPicPr>
          <p:cNvPr id="29700" name="Picture 4" descr="7211624f2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38" y="819150"/>
            <a:ext cx="24050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 USG</a:t>
            </a:r>
          </a:p>
        </p:txBody>
      </p:sp>
      <p:pic>
        <p:nvPicPr>
          <p:cNvPr id="228356" name="Picture 4" descr="Fib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948" y="1266832"/>
            <a:ext cx="5350933" cy="3452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Diagnosis of Fibroid (contd.)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422910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 MRI : </a:t>
            </a:r>
          </a:p>
          <a:p>
            <a:pPr marL="285739" indent="-285739"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	- </a:t>
            </a:r>
            <a:r>
              <a:rPr lang="en-IN" sz="2400" dirty="0" smtClean="0"/>
              <a:t>Most accurate imaging modality for  diagnosis of fibroid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Precise fibroid mapping &amp; characterization possible    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           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D/D from adenomyosis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           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D/D from adnexal pathology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             </a:t>
            </a:r>
            <a:r>
              <a:rPr lang="en-IN" sz="2400" dirty="0" smtClean="0">
                <a:sym typeface="Wingdings" pitchFamily="2" charset="2"/>
              </a:rPr>
              <a:t> </a:t>
            </a:r>
            <a:r>
              <a:rPr lang="en-IN" sz="2400" dirty="0" smtClean="0"/>
              <a:t>Detects small myomas(0.5 cm) </a:t>
            </a:r>
          </a:p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 H S G : </a:t>
            </a:r>
            <a:r>
              <a:rPr lang="en-IN" sz="2400" dirty="0" smtClean="0"/>
              <a:t>Done for  infertility evaluation . Coincidental finding of filling defects may be seen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 MRI</a:t>
            </a:r>
          </a:p>
        </p:txBody>
      </p:sp>
      <p:pic>
        <p:nvPicPr>
          <p:cNvPr id="226308" name="Picture 4" descr="00_04_1417_04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8" y="1200152"/>
            <a:ext cx="5486400" cy="329406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 MRI</a:t>
            </a:r>
          </a:p>
        </p:txBody>
      </p:sp>
      <p:pic>
        <p:nvPicPr>
          <p:cNvPr id="229380" name="Picture 4" descr="figure13"/>
          <p:cNvPicPr>
            <a:picLocks noChangeAspect="1" noChangeArrowheads="1"/>
          </p:cNvPicPr>
          <p:nvPr/>
        </p:nvPicPr>
        <p:blipFill>
          <a:blip r:embed="rId2" cstate="print">
            <a:lum bright="-9000"/>
          </a:blip>
          <a:srcRect/>
          <a:stretch>
            <a:fillRect/>
          </a:stretch>
        </p:blipFill>
        <p:spPr bwMode="auto">
          <a:xfrm>
            <a:off x="2269081" y="1314450"/>
            <a:ext cx="4233333" cy="3550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Differential Diagnosis of Fibroid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085850"/>
            <a:ext cx="5334000" cy="348615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Pregnancy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err="1" smtClean="0"/>
              <a:t>Adenomyosis</a:t>
            </a:r>
            <a:endParaRPr lang="en-IN" sz="2400" dirty="0" smtClean="0"/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Ovarian tumour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Ectopic pregnancy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Endometriosis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T O mass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Case study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26 yr old P0+0 presents with </a:t>
            </a:r>
            <a:r>
              <a:rPr lang="en-US" sz="2800" dirty="0" err="1" smtClean="0"/>
              <a:t>menorrhagia</a:t>
            </a:r>
            <a:r>
              <a:rPr lang="en-US" sz="2800" dirty="0" smtClean="0"/>
              <a:t>. P/V examination shows a bulky uterus. The patient is worried about her bleeding &amp; also wishes to conceive.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What could be the differential diagnosis?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How will you confirm the diagnosis?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20955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Expectant management of Fibroid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04900"/>
            <a:ext cx="7848600" cy="3524250"/>
          </a:xfrm>
        </p:spPr>
        <p:txBody>
          <a:bodyPr>
            <a:normAutofit lnSpcReduction="10000"/>
          </a:bodyPr>
          <a:lstStyle/>
          <a:p>
            <a:pPr marL="285739" indent="-285739">
              <a:defRPr/>
            </a:pPr>
            <a:r>
              <a:rPr lang="en-IN" sz="2600" dirty="0" smtClean="0">
                <a:solidFill>
                  <a:srgbClr val="FF0000"/>
                </a:solidFill>
              </a:rPr>
              <a:t>Indications :</a:t>
            </a:r>
          </a:p>
          <a:p>
            <a:pPr marL="285739" indent="-285739">
              <a:buFontTx/>
              <a:buChar char="-"/>
              <a:defRPr/>
            </a:pPr>
            <a:r>
              <a:rPr lang="en-IN" sz="2600" dirty="0" smtClean="0"/>
              <a:t>asymptomatic  incidental fibroids</a:t>
            </a:r>
          </a:p>
          <a:p>
            <a:pPr marL="285739" indent="-285739">
              <a:buFontTx/>
              <a:buChar char="-"/>
              <a:defRPr/>
            </a:pPr>
            <a:r>
              <a:rPr lang="en-IN" sz="2600" dirty="0" smtClean="0"/>
              <a:t>Size &lt; 12 weeks</a:t>
            </a:r>
          </a:p>
          <a:p>
            <a:pPr marL="285739" indent="-285739">
              <a:buFontTx/>
              <a:buChar char="-"/>
              <a:defRPr/>
            </a:pPr>
            <a:r>
              <a:rPr lang="en-IN" sz="2600" dirty="0" smtClean="0"/>
              <a:t>nearing menopause </a:t>
            </a:r>
          </a:p>
          <a:p>
            <a:pPr marL="285739" indent="-285739">
              <a:defRPr/>
            </a:pPr>
            <a:r>
              <a:rPr lang="en-IN" sz="2600" dirty="0" smtClean="0">
                <a:solidFill>
                  <a:srgbClr val="FF0000"/>
                </a:solidFill>
              </a:rPr>
              <a:t>Prerequisites:</a:t>
            </a:r>
          </a:p>
          <a:p>
            <a:pPr marL="285739" indent="-285739">
              <a:buNone/>
              <a:defRPr/>
            </a:pPr>
            <a:r>
              <a:rPr lang="en-IN" sz="2600" dirty="0" smtClean="0"/>
              <a:t>	- Regular follow up every 6 months</a:t>
            </a:r>
          </a:p>
          <a:p>
            <a:pPr marL="285739" indent="-285739">
              <a:buNone/>
              <a:defRPr/>
            </a:pPr>
            <a:r>
              <a:rPr lang="en-US" sz="2600" dirty="0" smtClean="0"/>
              <a:t>	- Routine pelvic examination</a:t>
            </a:r>
            <a:endParaRPr lang="en-IN" sz="2600" dirty="0" smtClean="0"/>
          </a:p>
          <a:p>
            <a:pPr marL="285739" indent="-285739">
              <a:buNone/>
              <a:defRPr/>
            </a:pPr>
            <a:r>
              <a:rPr lang="en-IN" sz="2600" dirty="0" smtClean="0"/>
              <a:t>	- Baseline imaging to compare regression</a:t>
            </a:r>
          </a:p>
          <a:p>
            <a:pPr marL="285739" indent="-285739">
              <a:buNone/>
              <a:defRPr/>
            </a:pPr>
            <a:endParaRPr lang="en-IN" sz="2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Medical Management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95350"/>
            <a:ext cx="7620000" cy="4038600"/>
          </a:xfrm>
        </p:spPr>
        <p:txBody>
          <a:bodyPr>
            <a:normAutofit fontScale="92500" lnSpcReduction="20000"/>
          </a:bodyPr>
          <a:lstStyle/>
          <a:p>
            <a:pPr marL="285739" indent="-285739">
              <a:defRPr/>
            </a:pPr>
            <a:r>
              <a:rPr lang="en-IN" sz="2400" dirty="0" smtClean="0"/>
              <a:t>Not a definitive treatment</a:t>
            </a:r>
          </a:p>
          <a:p>
            <a:pPr marL="285739" indent="-285739">
              <a:defRPr/>
            </a:pPr>
            <a:r>
              <a:rPr lang="en-IN" sz="2400" dirty="0" smtClean="0"/>
              <a:t>For symptomatic relief from pain- NSAIDs</a:t>
            </a:r>
          </a:p>
          <a:p>
            <a:pPr marL="285739" indent="-285739">
              <a:defRPr/>
            </a:pPr>
            <a:r>
              <a:rPr lang="en-US" sz="2400" dirty="0" smtClean="0"/>
              <a:t>Decrease menstrual blood loss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Preoperatively to decrease the size of fibroid</a:t>
            </a:r>
          </a:p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Drugs used: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</a:t>
            </a:r>
            <a:r>
              <a:rPr lang="en-IN" sz="2400" dirty="0" err="1" smtClean="0"/>
              <a:t>Progestogens</a:t>
            </a:r>
            <a:r>
              <a:rPr lang="en-IN" sz="2400" dirty="0" smtClean="0"/>
              <a:t> : Oral/ IUCD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</a:t>
            </a:r>
            <a:r>
              <a:rPr lang="en-IN" sz="2400" dirty="0" err="1" smtClean="0"/>
              <a:t>Antiprogestogens</a:t>
            </a:r>
            <a:r>
              <a:rPr lang="en-IN" sz="2400" dirty="0" smtClean="0"/>
              <a:t> (</a:t>
            </a:r>
            <a:r>
              <a:rPr lang="en-IN" sz="2400" dirty="0" err="1" smtClean="0"/>
              <a:t>Mifepristone</a:t>
            </a:r>
            <a:r>
              <a:rPr lang="en-IN" sz="2400" dirty="0" smtClean="0"/>
              <a:t>)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Androgens ( Danazol, </a:t>
            </a:r>
            <a:r>
              <a:rPr lang="en-IN" sz="2400" dirty="0" err="1" smtClean="0"/>
              <a:t>Gestrinone</a:t>
            </a:r>
            <a:r>
              <a:rPr lang="en-IN" sz="2400" dirty="0" smtClean="0"/>
              <a:t>) 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</a:t>
            </a:r>
            <a:r>
              <a:rPr lang="en-IN" sz="2400" dirty="0" err="1" smtClean="0"/>
              <a:t>GnRH</a:t>
            </a:r>
            <a:r>
              <a:rPr lang="en-IN" sz="2400" dirty="0" smtClean="0"/>
              <a:t> analogues 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SERMS &amp; SPRM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</a:t>
            </a:r>
            <a:r>
              <a:rPr lang="en-IN" sz="2400" dirty="0" err="1" smtClean="0"/>
              <a:t>Aromatase</a:t>
            </a:r>
            <a:r>
              <a:rPr lang="en-IN" sz="2400" dirty="0" smtClean="0"/>
              <a:t> inhibitors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2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Uterine </a:t>
            </a:r>
            <a:r>
              <a:rPr lang="en-US" sz="2800" dirty="0" err="1" smtClean="0"/>
              <a:t>fibromyoma</a:t>
            </a:r>
            <a:r>
              <a:rPr lang="en-US" sz="2800" dirty="0" smtClean="0"/>
              <a:t> is associated with: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Endometriosis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Pelvic inflammatory </a:t>
            </a:r>
            <a:r>
              <a:rPr lang="en-US" sz="2800" dirty="0" err="1" smtClean="0"/>
              <a:t>ds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Ovarian carcinoma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Tamoxifen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Progesterone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Medroxy</a:t>
            </a:r>
            <a:r>
              <a:rPr lang="en-US" sz="2400" dirty="0" smtClean="0"/>
              <a:t> progesterone acetate</a:t>
            </a:r>
          </a:p>
          <a:p>
            <a:r>
              <a:rPr lang="en-US" sz="2400" dirty="0" err="1" smtClean="0"/>
              <a:t>Norethisterone</a:t>
            </a:r>
            <a:r>
              <a:rPr lang="en-US" sz="2400" dirty="0" smtClean="0"/>
              <a:t> acetate</a:t>
            </a:r>
          </a:p>
          <a:p>
            <a:r>
              <a:rPr lang="en-US" sz="2400" dirty="0" smtClean="0"/>
              <a:t>D5 X 21 days X 3-6 cycles</a:t>
            </a:r>
          </a:p>
          <a:p>
            <a:r>
              <a:rPr lang="en-US" sz="2400" dirty="0" smtClean="0"/>
              <a:t>Indication: To delay surgery</a:t>
            </a:r>
            <a:endParaRPr lang="en-US" sz="24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66675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US" sz="3200" b="1" dirty="0" smtClean="0"/>
              <a:t>Progesterone releasing IUD- LNG-IUD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47750"/>
            <a:ext cx="8153400" cy="3886200"/>
          </a:xfrm>
        </p:spPr>
        <p:txBody>
          <a:bodyPr>
            <a:normAutofit fontScale="92500"/>
          </a:bodyPr>
          <a:lstStyle/>
          <a:p>
            <a:pPr marL="285739" indent="-285739">
              <a:defRPr/>
            </a:pPr>
            <a:r>
              <a:rPr lang="en-US" sz="2800" dirty="0" smtClean="0"/>
              <a:t>Fibroids with uterus &lt;12 weeks size with </a:t>
            </a:r>
            <a:r>
              <a:rPr lang="en-US" sz="2800" dirty="0" err="1" smtClean="0"/>
              <a:t>menorrhagia</a:t>
            </a:r>
            <a:endParaRPr lang="en-US" sz="2800" dirty="0" smtClean="0"/>
          </a:p>
          <a:p>
            <a:pPr marL="285739" indent="-285739">
              <a:defRPr/>
            </a:pPr>
            <a:r>
              <a:rPr lang="en-US" sz="2800" dirty="0" smtClean="0"/>
              <a:t>Expulsion rates higher in presence of fibroids</a:t>
            </a:r>
            <a:endParaRPr lang="en-IN" sz="2800" dirty="0" smtClean="0"/>
          </a:p>
          <a:p>
            <a:pPr marL="285739" indent="-285739">
              <a:defRPr/>
            </a:pPr>
            <a:r>
              <a:rPr lang="en-IN" sz="2800" dirty="0" smtClean="0"/>
              <a:t>Contains </a:t>
            </a:r>
            <a:r>
              <a:rPr lang="en-IN" sz="2800" dirty="0" err="1" smtClean="0"/>
              <a:t>Progesteron</a:t>
            </a:r>
            <a:r>
              <a:rPr lang="en-IN" sz="2800" dirty="0" smtClean="0"/>
              <a:t> LNG  60 mg releasing 20 </a:t>
            </a:r>
            <a:r>
              <a:rPr lang="en-IN" sz="2800" dirty="0" err="1" smtClean="0"/>
              <a:t>ug</a:t>
            </a:r>
            <a:r>
              <a:rPr lang="en-IN" sz="2800" dirty="0" smtClean="0"/>
              <a:t> /day</a:t>
            </a:r>
          </a:p>
          <a:p>
            <a:pPr marL="285739" indent="-285739">
              <a:defRPr/>
            </a:pPr>
            <a:r>
              <a:rPr lang="en-IN" sz="2800" dirty="0" smtClean="0"/>
              <a:t>Fibroids decreases in size 6 – 12 </a:t>
            </a:r>
            <a:r>
              <a:rPr lang="en-IN" sz="2800" dirty="0" err="1" smtClean="0"/>
              <a:t>mths</a:t>
            </a:r>
            <a:r>
              <a:rPr lang="en-IN" sz="2800" dirty="0" smtClean="0"/>
              <a:t> of use</a:t>
            </a:r>
          </a:p>
          <a:p>
            <a:pPr marL="285739" indent="-285739">
              <a:defRPr/>
            </a:pPr>
            <a:r>
              <a:rPr lang="en-IN" sz="2800" dirty="0" smtClean="0"/>
              <a:t>May have variable effects on uterine </a:t>
            </a:r>
            <a:r>
              <a:rPr lang="en-IN" sz="2800" dirty="0" err="1" smtClean="0"/>
              <a:t>myomas</a:t>
            </a:r>
            <a:r>
              <a:rPr lang="en-IN" sz="2800" dirty="0" smtClean="0"/>
              <a:t> depending upon balance of growth factors</a:t>
            </a:r>
          </a:p>
          <a:p>
            <a:pPr marL="285739" indent="-285739">
              <a:defRPr/>
            </a:pPr>
            <a:r>
              <a:rPr lang="en-IN" sz="2800" dirty="0" smtClean="0"/>
              <a:t>Few studies have shown beneficial results</a:t>
            </a:r>
          </a:p>
          <a:p>
            <a:pPr marL="285739" indent="-285739">
              <a:buNone/>
              <a:defRPr/>
            </a:pPr>
            <a:endParaRPr lang="en-US" sz="2800" dirty="0" smtClean="0"/>
          </a:p>
          <a:p>
            <a:pPr marL="285739" indent="-285739">
              <a:defRPr/>
            </a:pPr>
            <a:endParaRPr lang="en-IN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143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dirty="0" smtClean="0">
                <a:solidFill>
                  <a:srgbClr val="00FFFF"/>
                </a:solidFill>
              </a:rPr>
              <a:t> </a:t>
            </a:r>
            <a:r>
              <a:rPr lang="en-IN" sz="3200" b="1" dirty="0" err="1" smtClean="0"/>
              <a:t>Mifepristone</a:t>
            </a:r>
            <a:r>
              <a:rPr lang="en-IN" sz="3200" b="1" dirty="0" smtClean="0"/>
              <a:t>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95350"/>
            <a:ext cx="8001000" cy="3886200"/>
          </a:xfrm>
        </p:spPr>
        <p:txBody>
          <a:bodyPr/>
          <a:lstStyle/>
          <a:p>
            <a:pPr marL="285739" indent="-285739">
              <a:defRPr/>
            </a:pPr>
            <a:r>
              <a:rPr lang="en-IN" sz="2400" dirty="0" smtClean="0"/>
              <a:t>5 – 10 mg is tried </a:t>
            </a:r>
          </a:p>
          <a:p>
            <a:pPr marL="285739" indent="-285739">
              <a:defRPr/>
            </a:pPr>
            <a:r>
              <a:rPr lang="en-IN" sz="2400" dirty="0" smtClean="0"/>
              <a:t>No loss of bone density</a:t>
            </a:r>
          </a:p>
          <a:p>
            <a:pPr marL="285739" indent="-285739">
              <a:defRPr/>
            </a:pPr>
            <a:r>
              <a:rPr lang="en-IN" sz="2400" dirty="0" smtClean="0"/>
              <a:t>Promising results </a:t>
            </a:r>
          </a:p>
          <a:p>
            <a:pPr marL="285739" indent="-285739">
              <a:defRPr/>
            </a:pPr>
            <a:r>
              <a:rPr lang="en-IN" sz="2400" dirty="0" smtClean="0"/>
              <a:t>Decrease in myoma volume by 26-74 %.</a:t>
            </a:r>
          </a:p>
          <a:p>
            <a:pPr marL="285739" indent="-285739">
              <a:defRPr/>
            </a:pPr>
            <a:r>
              <a:rPr lang="en-IN" sz="2400" dirty="0" smtClean="0"/>
              <a:t>No effect on bone density</a:t>
            </a:r>
          </a:p>
          <a:p>
            <a:pPr marL="285739" indent="-285739">
              <a:defRPr/>
            </a:pPr>
            <a:r>
              <a:rPr lang="en-IN" sz="2400" dirty="0" smtClean="0"/>
              <a:t>Endometrial hyperplasia may limit its longterm use.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GnRH analogues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95350"/>
            <a:ext cx="8686800" cy="4038600"/>
          </a:xfrm>
        </p:spPr>
        <p:txBody>
          <a:bodyPr/>
          <a:lstStyle/>
          <a:p>
            <a:pPr marL="285739" indent="-285739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    </a:t>
            </a:r>
            <a:r>
              <a:rPr lang="en-IN" sz="2400" dirty="0" err="1" smtClean="0">
                <a:solidFill>
                  <a:srgbClr val="FF0000"/>
                </a:solidFill>
              </a:rPr>
              <a:t>GnRH</a:t>
            </a:r>
            <a:r>
              <a:rPr lang="en-IN" sz="2400" dirty="0" smtClean="0">
                <a:solidFill>
                  <a:srgbClr val="FF0000"/>
                </a:solidFill>
              </a:rPr>
              <a:t> Agonists: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err="1" smtClean="0"/>
              <a:t>Triptorelin</a:t>
            </a:r>
            <a:r>
              <a:rPr lang="en-IN" sz="2400" dirty="0" smtClean="0"/>
              <a:t> (</a:t>
            </a:r>
            <a:r>
              <a:rPr lang="en-IN" sz="2400" dirty="0" err="1" smtClean="0"/>
              <a:t>Decapeptyl</a:t>
            </a:r>
            <a:r>
              <a:rPr lang="en-IN" sz="2400" dirty="0" smtClean="0"/>
              <a:t>) 3.75 mg I/M once a month X 3 months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err="1" smtClean="0"/>
              <a:t>Leuprolide</a:t>
            </a:r>
            <a:r>
              <a:rPr lang="en-IN" sz="2400" dirty="0" smtClean="0"/>
              <a:t> depot 3.75 mg I/M once a month X 3 months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err="1" smtClean="0"/>
              <a:t>Goseraline</a:t>
            </a:r>
            <a:r>
              <a:rPr lang="en-IN" sz="2400" dirty="0" smtClean="0"/>
              <a:t> (</a:t>
            </a:r>
            <a:r>
              <a:rPr lang="en-IN" sz="2400" dirty="0" err="1" smtClean="0"/>
              <a:t>Zoladex</a:t>
            </a:r>
            <a:r>
              <a:rPr lang="en-IN" sz="2400" dirty="0" smtClean="0"/>
              <a:t>) 3.6 mg SC once a month X 3 months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Advantages</a:t>
            </a:r>
            <a:r>
              <a:rPr lang="en-IN" sz="2400" dirty="0" smtClean="0"/>
              <a:t> : Decrease in size of myoma by 20 to 50 % 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Decrease in bleeding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increases Hb level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Decreases blood loss during surgery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Helps to convert hysterectomy into myomectomy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Helps to converts Abd. hyst into vag. hysterectomy 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GnRH analogues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42950"/>
            <a:ext cx="8686800" cy="4114800"/>
          </a:xfrm>
        </p:spPr>
        <p:txBody>
          <a:bodyPr/>
          <a:lstStyle/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Disadvantages</a:t>
            </a:r>
            <a:r>
              <a:rPr lang="en-IN" sz="2400" dirty="0" smtClean="0"/>
              <a:t> : High cost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   </a:t>
            </a:r>
            <a:r>
              <a:rPr lang="en-IN" sz="2400" dirty="0" err="1" smtClean="0"/>
              <a:t>Hypoestrogenic</a:t>
            </a:r>
            <a:r>
              <a:rPr lang="en-IN" sz="2400" dirty="0" smtClean="0"/>
              <a:t> side effects- medical menopause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   Effect is reversible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   Rarely </a:t>
            </a:r>
            <a:r>
              <a:rPr lang="en-IN" sz="2400" dirty="0" smtClean="0">
                <a:cs typeface="Times New Roman" pitchFamily="18" charset="0"/>
              </a:rPr>
              <a:t>↑↑ </a:t>
            </a:r>
            <a:r>
              <a:rPr lang="en-IN" sz="2400" dirty="0" smtClean="0"/>
              <a:t>bleeding due to degeneration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   Occasionally difficulty in </a:t>
            </a:r>
            <a:r>
              <a:rPr lang="en-IN" sz="2400" dirty="0" err="1" smtClean="0"/>
              <a:t>enucleation</a:t>
            </a:r>
            <a:r>
              <a:rPr lang="en-IN" sz="2400" dirty="0" smtClean="0"/>
              <a:t> during 							</a:t>
            </a:r>
            <a:r>
              <a:rPr lang="en-IN" sz="2400" dirty="0" err="1" smtClean="0"/>
              <a:t>myomectomy</a:t>
            </a:r>
            <a:endParaRPr lang="en-IN" sz="2400" dirty="0" smtClean="0"/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err="1" smtClean="0">
                <a:solidFill>
                  <a:srgbClr val="FF0000"/>
                </a:solidFill>
              </a:rPr>
              <a:t>GnRH</a:t>
            </a:r>
            <a:r>
              <a:rPr lang="en-IN" sz="2400" dirty="0" smtClean="0">
                <a:solidFill>
                  <a:srgbClr val="FF0000"/>
                </a:solidFill>
              </a:rPr>
              <a:t> Antagonist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</a:t>
            </a:r>
            <a:r>
              <a:rPr lang="en-IN" sz="2400" dirty="0" err="1" smtClean="0"/>
              <a:t>Cetrorelix</a:t>
            </a:r>
            <a:r>
              <a:rPr lang="en-IN" sz="2400" dirty="0" smtClean="0"/>
              <a:t>  is  used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    60 mg I/M repeated after 3-4 months if necessary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    Initial flare up does not occur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    Decrease volume of fibroid </a:t>
            </a:r>
            <a:endParaRPr lang="en-IN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667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SERM – </a:t>
            </a:r>
            <a:r>
              <a:rPr lang="en-IN" sz="3200" b="1" dirty="0" err="1" smtClean="0"/>
              <a:t>Raloxifen</a:t>
            </a:r>
            <a:endParaRPr lang="en-IN" sz="3200" b="1" dirty="0" smtClean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7300"/>
            <a:ext cx="8077200" cy="3371850"/>
          </a:xfrm>
        </p:spPr>
        <p:txBody>
          <a:bodyPr/>
          <a:lstStyle/>
          <a:p>
            <a:pPr marL="285739" indent="-285739">
              <a:buFontTx/>
              <a:buNone/>
              <a:defRPr/>
            </a:pPr>
            <a:r>
              <a:rPr lang="en-IN" sz="3000" dirty="0" smtClean="0">
                <a:solidFill>
                  <a:srgbClr val="FF0000"/>
                </a:solidFill>
              </a:rPr>
              <a:t>   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defRPr/>
            </a:pPr>
            <a:r>
              <a:rPr lang="en-IN" sz="2400" dirty="0" smtClean="0"/>
              <a:t>60 mg /day is tried for 6 to 12 </a:t>
            </a:r>
            <a:r>
              <a:rPr lang="en-IN" sz="2400" dirty="0" err="1" smtClean="0"/>
              <a:t>mths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Higher doses ( 180 mg) are required for effective decrease in size</a:t>
            </a:r>
          </a:p>
          <a:p>
            <a:pPr marL="285739" indent="-285739">
              <a:defRPr/>
            </a:pPr>
            <a:r>
              <a:rPr lang="en-IN" sz="2400" dirty="0" smtClean="0"/>
              <a:t>Better if combined with GnRH analogs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42900"/>
            <a:ext cx="77724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3200" b="1" dirty="0" smtClean="0"/>
              <a:t>SPRM (Selective Progesterone Receptor Modulator) – </a:t>
            </a:r>
            <a:r>
              <a:rPr lang="en-IN" sz="3200" b="1" dirty="0" err="1" smtClean="0"/>
              <a:t>Asoprisnil</a:t>
            </a:r>
            <a:endParaRPr lang="en-IN" sz="3200" b="1" dirty="0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85900"/>
            <a:ext cx="8458200" cy="2914650"/>
          </a:xfrm>
        </p:spPr>
        <p:txBody>
          <a:bodyPr/>
          <a:lstStyle/>
          <a:p>
            <a:pPr marL="285739" indent="-285739">
              <a:buFontTx/>
              <a:buNone/>
              <a:defRPr/>
            </a:pPr>
            <a:r>
              <a:rPr lang="en-IN" dirty="0" smtClean="0">
                <a:solidFill>
                  <a:srgbClr val="00FFFF"/>
                </a:solidFill>
              </a:rPr>
              <a:t>  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defRPr/>
            </a:pPr>
            <a:r>
              <a:rPr lang="en-IN" sz="2400" dirty="0" smtClean="0"/>
              <a:t>5 to 25 mg/day is used</a:t>
            </a:r>
          </a:p>
          <a:p>
            <a:pPr marL="285739" indent="-285739">
              <a:defRPr/>
            </a:pPr>
            <a:r>
              <a:rPr lang="en-IN" sz="2400" dirty="0" smtClean="0"/>
              <a:t>Mechanism of inhibitory action is not known</a:t>
            </a:r>
          </a:p>
          <a:p>
            <a:pPr marL="285739" indent="-285739">
              <a:defRPr/>
            </a:pPr>
            <a:r>
              <a:rPr lang="en-IN" sz="2400" dirty="0" smtClean="0"/>
              <a:t>Possible risk of endometrial hyperplasia is not studied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666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err="1" smtClean="0"/>
              <a:t>Aromatase</a:t>
            </a:r>
            <a:r>
              <a:rPr lang="en-IN" sz="3200" b="1" dirty="0" smtClean="0"/>
              <a:t> inhibitors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00150"/>
            <a:ext cx="8153400" cy="3581400"/>
          </a:xfrm>
        </p:spPr>
        <p:txBody>
          <a:bodyPr>
            <a:normAutofit/>
          </a:bodyPr>
          <a:lstStyle/>
          <a:p>
            <a:pPr marL="285739" indent="-285739">
              <a:buFontTx/>
              <a:buNone/>
              <a:defRPr/>
            </a:pPr>
            <a:r>
              <a:rPr lang="en-IN" dirty="0" smtClean="0">
                <a:solidFill>
                  <a:srgbClr val="00FFFF"/>
                </a:solidFill>
              </a:rPr>
              <a:t>   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defRPr/>
            </a:pPr>
            <a:r>
              <a:rPr lang="en-IN" sz="2400" dirty="0" smtClean="0"/>
              <a:t>Directly inhibit estrogen synthesis &amp; rapidly produce </a:t>
            </a:r>
            <a:r>
              <a:rPr lang="en-IN" sz="2400" dirty="0" err="1" smtClean="0"/>
              <a:t>hypoestrogenic</a:t>
            </a:r>
            <a:r>
              <a:rPr lang="en-IN" sz="2400" dirty="0" smtClean="0"/>
              <a:t> state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>
                <a:solidFill>
                  <a:srgbClr val="00FFFF"/>
                </a:solidFill>
              </a:rPr>
              <a:t>   </a:t>
            </a:r>
            <a:r>
              <a:rPr lang="en-IN" sz="2400" dirty="0" err="1" smtClean="0">
                <a:solidFill>
                  <a:srgbClr val="FF0000"/>
                </a:solidFill>
              </a:rPr>
              <a:t>Fadrozole</a:t>
            </a:r>
            <a:r>
              <a:rPr lang="en-IN" sz="2400" dirty="0" smtClean="0">
                <a:solidFill>
                  <a:srgbClr val="FF0000"/>
                </a:solidFill>
              </a:rPr>
              <a:t>/ </a:t>
            </a:r>
            <a:r>
              <a:rPr lang="en-IN" sz="2400" dirty="0" err="1" smtClean="0">
                <a:solidFill>
                  <a:srgbClr val="FF0000"/>
                </a:solidFill>
              </a:rPr>
              <a:t>Letrozole</a:t>
            </a:r>
            <a:r>
              <a:rPr lang="en-IN" sz="2400" dirty="0" smtClean="0"/>
              <a:t> is tried in couple of studies</a:t>
            </a:r>
          </a:p>
          <a:p>
            <a:pPr marL="285739" indent="-285739">
              <a:defRPr/>
            </a:pPr>
            <a:r>
              <a:rPr lang="en-IN" sz="2400" dirty="0" smtClean="0"/>
              <a:t>71 % reduction occurred in 8 weeks</a:t>
            </a:r>
          </a:p>
          <a:p>
            <a:pPr marL="285739" indent="-285739">
              <a:defRPr/>
            </a:pPr>
            <a:r>
              <a:rPr lang="en-IN" sz="2400" dirty="0" smtClean="0"/>
              <a:t>Appears to be promising therapy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Surgical Management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895350"/>
            <a:ext cx="6070600" cy="3943350"/>
          </a:xfrm>
        </p:spPr>
        <p:txBody>
          <a:bodyPr>
            <a:normAutofit/>
          </a:bodyPr>
          <a:lstStyle/>
          <a:p>
            <a:pPr marL="285739" indent="-285739">
              <a:buFontTx/>
              <a:buNone/>
              <a:defRPr/>
            </a:pPr>
            <a:r>
              <a:rPr lang="en-IN" dirty="0" smtClean="0"/>
              <a:t>* </a:t>
            </a:r>
            <a:r>
              <a:rPr lang="en-IN" sz="2400" dirty="0" smtClean="0">
                <a:solidFill>
                  <a:srgbClr val="FF0000"/>
                </a:solidFill>
              </a:rPr>
              <a:t>Hysterectomy</a:t>
            </a:r>
            <a:r>
              <a:rPr lang="en-IN" sz="2400" dirty="0" smtClean="0"/>
              <a:t> </a:t>
            </a:r>
            <a:r>
              <a:rPr lang="en-IN" sz="2400" dirty="0" smtClean="0">
                <a:sym typeface="Wingdings" pitchFamily="2" charset="2"/>
              </a:rPr>
              <a:t> </a:t>
            </a:r>
            <a:r>
              <a:rPr lang="en-IN" sz="2400" dirty="0" smtClean="0"/>
              <a:t>Abdominal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Vaginal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LAVH, TLH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* </a:t>
            </a:r>
            <a:r>
              <a:rPr lang="en-IN" sz="2400" dirty="0" smtClean="0">
                <a:solidFill>
                  <a:srgbClr val="FF0000"/>
                </a:solidFill>
              </a:rPr>
              <a:t>Myomectomy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Abdominal</a:t>
            </a:r>
          </a:p>
          <a:p>
            <a:pPr marL="285739" indent="-285739">
              <a:buFontTx/>
              <a:buNone/>
              <a:defRPr/>
            </a:pPr>
            <a:r>
              <a:rPr lang="en-US" sz="2400" dirty="0" smtClean="0"/>
              <a:t>                             </a:t>
            </a:r>
            <a:r>
              <a:rPr lang="en-IN" sz="2400" dirty="0" smtClean="0">
                <a:sym typeface="Wingdings" pitchFamily="2" charset="2"/>
              </a:rPr>
              <a:t>  Vaginal</a:t>
            </a:r>
            <a:endParaRPr lang="en-IN" sz="2400" dirty="0" smtClean="0"/>
          </a:p>
          <a:p>
            <a:pPr marL="285739" indent="-285739">
              <a:buFontTx/>
              <a:buNone/>
              <a:defRPr/>
            </a:pPr>
            <a:r>
              <a:rPr lang="en-IN" sz="2400" dirty="0" smtClean="0">
                <a:sym typeface="Wingdings" pitchFamily="2" charset="2"/>
              </a:rPr>
              <a:t>                             </a:t>
            </a:r>
            <a:r>
              <a:rPr lang="en-IN" sz="2400" dirty="0" smtClean="0"/>
              <a:t> Hysteroscopic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>
                <a:sym typeface="Wingdings" pitchFamily="2" charset="2"/>
              </a:rPr>
              <a:t>                             </a:t>
            </a:r>
            <a:r>
              <a:rPr lang="en-IN" sz="2400" dirty="0" smtClean="0"/>
              <a:t> Laproscopic</a:t>
            </a:r>
          </a:p>
        </p:txBody>
      </p:sp>
      <p:pic>
        <p:nvPicPr>
          <p:cNvPr id="188420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047750"/>
            <a:ext cx="285358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Surgical Management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895350"/>
            <a:ext cx="6756400" cy="3962400"/>
          </a:xfrm>
        </p:spPr>
        <p:txBody>
          <a:bodyPr/>
          <a:lstStyle/>
          <a:p>
            <a:pPr marL="285739" indent="-285739">
              <a:buFontTx/>
              <a:buNone/>
              <a:defRPr/>
            </a:pPr>
            <a:r>
              <a:rPr lang="en-IN" dirty="0" smtClean="0">
                <a:solidFill>
                  <a:srgbClr val="FF0000"/>
                </a:solidFill>
              </a:rPr>
              <a:t>   </a:t>
            </a:r>
            <a:r>
              <a:rPr lang="en-IN" sz="2400" dirty="0" err="1" smtClean="0">
                <a:solidFill>
                  <a:srgbClr val="FF0000"/>
                </a:solidFill>
              </a:rPr>
              <a:t>Myomectomy</a:t>
            </a:r>
            <a:r>
              <a:rPr lang="en-IN" sz="2400" dirty="0" smtClean="0">
                <a:solidFill>
                  <a:srgbClr val="FF0000"/>
                </a:solidFill>
              </a:rPr>
              <a:t> is preferred in</a:t>
            </a:r>
          </a:p>
          <a:p>
            <a:pPr marL="285739" indent="-285739">
              <a:defRPr/>
            </a:pPr>
            <a:r>
              <a:rPr lang="en-IN" sz="2400" dirty="0" smtClean="0"/>
              <a:t>Infertility </a:t>
            </a:r>
          </a:p>
          <a:p>
            <a:pPr marL="285739" indent="-285739">
              <a:defRPr/>
            </a:pPr>
            <a:r>
              <a:rPr lang="en-IN" sz="2400" dirty="0" smtClean="0"/>
              <a:t>Recurrent pregnancy loss when no other 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cause can be found for it</a:t>
            </a:r>
          </a:p>
          <a:p>
            <a:pPr marL="285739" indent="-285739">
              <a:defRPr/>
            </a:pPr>
            <a:r>
              <a:rPr lang="en-IN" sz="2400" dirty="0" smtClean="0"/>
              <a:t>Young patients </a:t>
            </a:r>
          </a:p>
          <a:p>
            <a:pPr marL="285739" indent="-285739">
              <a:defRPr/>
            </a:pPr>
            <a:r>
              <a:rPr lang="en-IN" sz="2400" dirty="0" smtClean="0"/>
              <a:t>Patients who wish to preserve their uterus</a:t>
            </a:r>
          </a:p>
        </p:txBody>
      </p:sp>
      <p:pic>
        <p:nvPicPr>
          <p:cNvPr id="210948" name="Picture 4" descr="tubal_surg4_L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71550"/>
            <a:ext cx="1905000" cy="1866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fibroids which of the following is not seen: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Amenorrhoea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Pelvic mass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Menstrual abnormality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Infertility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Abdominal myomectomy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819150"/>
            <a:ext cx="8509000" cy="41148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sz="2400" dirty="0" smtClean="0"/>
              <a:t>-  Other factors for infertility should be ruled out</a:t>
            </a:r>
          </a:p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sz="2400" dirty="0" smtClean="0"/>
              <a:t>-  Consent for hysterectomy</a:t>
            </a:r>
          </a:p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sz="2400" dirty="0" smtClean="0"/>
              <a:t>-  Blood matched &amp; handy</a:t>
            </a:r>
          </a:p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sz="2400" dirty="0" smtClean="0"/>
              <a:t>-  Pap’s smear &amp; endometrial sampling to rule out malignancy</a:t>
            </a:r>
          </a:p>
          <a:p>
            <a:pPr marL="285739" indent="-285739">
              <a:lnSpc>
                <a:spcPct val="90000"/>
              </a:lnSpc>
              <a:buFontTx/>
              <a:buChar char="-"/>
              <a:defRPr/>
            </a:pPr>
            <a:r>
              <a:rPr lang="en-IN" sz="2400" dirty="0" smtClean="0"/>
              <a:t>Medical or mechanical means to control blood loss </a:t>
            </a:r>
          </a:p>
          <a:p>
            <a:pPr marL="285739" indent="-285739">
              <a:lnSpc>
                <a:spcPct val="90000"/>
              </a:lnSpc>
              <a:buNone/>
              <a:defRPr/>
            </a:pPr>
            <a:r>
              <a:rPr lang="en-IN" sz="2400" dirty="0" smtClean="0">
                <a:sym typeface="Wingdings" pitchFamily="2" charset="2"/>
              </a:rPr>
              <a:t>	- </a:t>
            </a:r>
            <a:r>
              <a:rPr lang="en-IN" sz="2400" dirty="0" err="1" smtClean="0"/>
              <a:t>Bonney’s</a:t>
            </a:r>
            <a:r>
              <a:rPr lang="en-IN" sz="2400" dirty="0" smtClean="0"/>
              <a:t>  </a:t>
            </a:r>
            <a:r>
              <a:rPr lang="en-IN" sz="2400" dirty="0" err="1" smtClean="0"/>
              <a:t>Myomectomy</a:t>
            </a:r>
            <a:r>
              <a:rPr lang="en-IN" sz="2400" dirty="0" smtClean="0"/>
              <a:t> clamp</a:t>
            </a:r>
          </a:p>
          <a:p>
            <a:pPr marL="285739" indent="-285739">
              <a:lnSpc>
                <a:spcPct val="90000"/>
              </a:lnSpc>
              <a:buNone/>
              <a:defRPr/>
            </a:pPr>
            <a:r>
              <a:rPr lang="en-IN" sz="2400" dirty="0" smtClean="0"/>
              <a:t>	- Rubber tourniquet</a:t>
            </a:r>
          </a:p>
          <a:p>
            <a:pPr marL="285739" indent="-285739">
              <a:lnSpc>
                <a:spcPct val="90000"/>
              </a:lnSpc>
              <a:buNone/>
              <a:defRPr/>
            </a:pPr>
            <a:r>
              <a:rPr lang="en-IN" sz="2400" dirty="0" smtClean="0"/>
              <a:t>	- Manual ( finger compression) pressure at </a:t>
            </a:r>
            <a:r>
              <a:rPr lang="en-IN" sz="2400" dirty="0" err="1" smtClean="0"/>
              <a:t>isthmic</a:t>
            </a:r>
            <a:r>
              <a:rPr lang="en-IN" sz="2400" dirty="0" smtClean="0"/>
              <a:t> region</a:t>
            </a:r>
          </a:p>
          <a:p>
            <a:pPr marL="285739" indent="-285739">
              <a:lnSpc>
                <a:spcPct val="90000"/>
              </a:lnSpc>
              <a:buNone/>
              <a:defRPr/>
            </a:pPr>
            <a:r>
              <a:rPr lang="en-IN" sz="2400" dirty="0" smtClean="0"/>
              <a:t>	- V</a:t>
            </a:r>
            <a:r>
              <a:rPr lang="en-IN" sz="2400" u="sng" dirty="0" smtClean="0"/>
              <a:t>asopressin 10 – 20 units</a:t>
            </a:r>
            <a:r>
              <a:rPr lang="en-IN" sz="2400" dirty="0" smtClean="0"/>
              <a:t> diluted in 100ml saline infiltrated 				before putting the incision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Abdominal myomectomy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8153400" cy="3943350"/>
          </a:xfrm>
        </p:spPr>
        <p:txBody>
          <a:bodyPr/>
          <a:lstStyle/>
          <a:p>
            <a:pPr marL="285739" indent="-285739">
              <a:defRPr/>
            </a:pPr>
            <a:r>
              <a:rPr lang="en-IN" sz="2400" dirty="0" smtClean="0"/>
              <a:t>Minimum incisions are kept – preferably single midline vertical, lower, anterior wall </a:t>
            </a:r>
          </a:p>
          <a:p>
            <a:pPr marL="285739" indent="-285739">
              <a:defRPr/>
            </a:pPr>
            <a:r>
              <a:rPr lang="en-IN" sz="2400" dirty="0" smtClean="0"/>
              <a:t>Removal of as many fibroids as possible through one incision &amp; secondary tunnelling incisions</a:t>
            </a:r>
          </a:p>
          <a:p>
            <a:pPr marL="285739" indent="-285739">
              <a:defRPr/>
            </a:pPr>
            <a:r>
              <a:rPr lang="en-IN" sz="2400" dirty="0" smtClean="0"/>
              <a:t>Meticulous closure of all dead space</a:t>
            </a:r>
          </a:p>
          <a:p>
            <a:pPr marL="285739" indent="-285739">
              <a:defRPr/>
            </a:pPr>
            <a:r>
              <a:rPr lang="en-IN" sz="2400" dirty="0" smtClean="0"/>
              <a:t>Proper haemostasis </a:t>
            </a:r>
          </a:p>
          <a:p>
            <a:pPr marL="285739" indent="-285739">
              <a:defRPr/>
            </a:pPr>
            <a:r>
              <a:rPr lang="en-US" sz="2400" dirty="0" smtClean="0"/>
              <a:t>Measures for adhesion prvention should be taken</a:t>
            </a:r>
          </a:p>
        </p:txBody>
      </p:sp>
      <p:pic>
        <p:nvPicPr>
          <p:cNvPr id="4" name="Picture 4" descr="verzeszavart_okozo_myoma_laparoscopos_kepe_972_2007070682444_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928" y="2114550"/>
            <a:ext cx="21190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 marL="285739" indent="-285739">
              <a:defRPr/>
            </a:pPr>
            <a:r>
              <a:rPr lang="en-US" sz="3200" b="1" dirty="0" err="1" smtClean="0"/>
              <a:t>Bonney’s</a:t>
            </a:r>
            <a:r>
              <a:rPr lang="en-US" sz="3200" b="1" dirty="0" smtClean="0"/>
              <a:t> Hood Operation</a:t>
            </a:r>
            <a:endParaRPr lang="en-IN" sz="3200" b="1" dirty="0" smtClean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42950"/>
            <a:ext cx="8509000" cy="4286250"/>
          </a:xfrm>
        </p:spPr>
        <p:txBody>
          <a:bodyPr/>
          <a:lstStyle/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For large posterior </a:t>
            </a:r>
            <a:r>
              <a:rPr lang="en-IN" sz="2400" dirty="0" err="1" smtClean="0"/>
              <a:t>fundal</a:t>
            </a:r>
            <a:r>
              <a:rPr lang="en-IN" sz="2400" dirty="0" smtClean="0"/>
              <a:t> fibroid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Transverse </a:t>
            </a:r>
            <a:r>
              <a:rPr lang="en-IN" sz="2400" dirty="0" err="1" smtClean="0"/>
              <a:t>fundal</a:t>
            </a:r>
            <a:r>
              <a:rPr lang="en-IN" sz="2400" dirty="0" smtClean="0"/>
              <a:t> incision made posterior to tubal insertion 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After </a:t>
            </a:r>
            <a:r>
              <a:rPr lang="en-IN" sz="2400" dirty="0" err="1" smtClean="0"/>
              <a:t>enucleation</a:t>
            </a:r>
            <a:r>
              <a:rPr lang="en-IN" sz="2400" dirty="0" smtClean="0"/>
              <a:t> uterine wall is sutured anteriorly covering the fundus as a hood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Laproscopic myomectomy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971550"/>
            <a:ext cx="8585200" cy="3962400"/>
          </a:xfrm>
        </p:spPr>
        <p:txBody>
          <a:bodyPr/>
          <a:lstStyle/>
          <a:p>
            <a:pPr marL="285739" indent="-285739">
              <a:defRPr/>
            </a:pP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Includes: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	- In 3 phases </a:t>
            </a:r>
            <a:r>
              <a:rPr lang="en-IN" sz="2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IN" sz="2400" dirty="0" smtClean="0">
                <a:solidFill>
                  <a:srgbClr val="FF0000"/>
                </a:solidFill>
              </a:rPr>
              <a:t> excision of myoma, repair of                      myometrium &amp; extraction of </a:t>
            </a:r>
            <a:r>
              <a:rPr lang="en-IN" sz="2400" dirty="0" err="1" smtClean="0">
                <a:solidFill>
                  <a:srgbClr val="FF0000"/>
                </a:solidFill>
              </a:rPr>
              <a:t>myoma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defRPr/>
            </a:pPr>
            <a:r>
              <a:rPr lang="en-IN" sz="2400" dirty="0" smtClean="0"/>
              <a:t>Suitable for subserous &amp; intramural fibroids </a:t>
            </a:r>
            <a:r>
              <a:rPr lang="en-IN" sz="2400" dirty="0" err="1" smtClean="0"/>
              <a:t>upto</a:t>
            </a:r>
            <a:r>
              <a:rPr lang="en-IN" sz="2400" dirty="0" smtClean="0"/>
              <a:t> 10 cm size</a:t>
            </a:r>
          </a:p>
          <a:p>
            <a:pPr marL="285739" indent="-285739">
              <a:defRPr/>
            </a:pPr>
            <a:r>
              <a:rPr lang="en-IN" sz="2400" dirty="0" smtClean="0"/>
              <a:t>Fibroid excised are remoyed by electronic morcellators or through posterior colpotomy incision vaginally.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Hysteroscopic myomectomy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101600" y="742950"/>
            <a:ext cx="9042400" cy="4171950"/>
          </a:xfrm>
        </p:spPr>
        <p:txBody>
          <a:bodyPr/>
          <a:lstStyle/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For submucous myoma causing infertility, RPL, AUB or pain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Criteria :-  </a:t>
            </a:r>
            <a:r>
              <a:rPr lang="en-IN" sz="2400" dirty="0" smtClean="0"/>
              <a:t>&lt; 5 cm in size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&lt; 50 % intramural component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&lt; 12 cm uterine size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Gn RH analogue may be given preoperatively to decrease size of </a:t>
            </a:r>
            <a:r>
              <a:rPr lang="en-IN" sz="2400" dirty="0" err="1" smtClean="0"/>
              <a:t>myoma</a:t>
            </a:r>
            <a:endParaRPr lang="en-IN" sz="2400" dirty="0" smtClean="0"/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Malignancy, infection &amp; excessive mural component is a contraindication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Advantages- short procedure, rapid recovery &amp; all disadvantages of </a:t>
            </a:r>
            <a:r>
              <a:rPr lang="en-IN" sz="2400" dirty="0" err="1" smtClean="0"/>
              <a:t>laprotomy</a:t>
            </a:r>
            <a:r>
              <a:rPr lang="en-IN" sz="2400" dirty="0" smtClean="0"/>
              <a:t> avoided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endParaRPr lang="en-IN" sz="2400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42182" y="1230313"/>
            <a:ext cx="1670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Vaginal myomectomy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23950"/>
            <a:ext cx="8280400" cy="3657600"/>
          </a:xfrm>
        </p:spPr>
        <p:txBody>
          <a:bodyPr/>
          <a:lstStyle/>
          <a:p>
            <a:pPr marL="285739" indent="-285739">
              <a:defRPr/>
            </a:pPr>
            <a:r>
              <a:rPr lang="en-IN" sz="2600" dirty="0" smtClean="0"/>
              <a:t>Submucous pedunculated or small sessile cervical fibroids are removed vaginally</a:t>
            </a:r>
          </a:p>
          <a:p>
            <a:pPr marL="285739" indent="-285739">
              <a:defRPr/>
            </a:pPr>
            <a:r>
              <a:rPr lang="en-IN" sz="2600" dirty="0" smtClean="0"/>
              <a:t>Ligation of pedicle if accessible</a:t>
            </a:r>
          </a:p>
          <a:p>
            <a:pPr marL="285739" indent="-285739">
              <a:defRPr/>
            </a:pPr>
            <a:r>
              <a:rPr lang="en-IN" sz="2600" dirty="0" smtClean="0"/>
              <a:t>Twisting off the fibroids if pedicle not accessible in case of small &amp; medium size fibroids </a:t>
            </a:r>
          </a:p>
          <a:p>
            <a:pPr marL="285739" indent="-285739">
              <a:defRPr/>
            </a:pPr>
            <a:r>
              <a:rPr lang="en-IN" sz="2600" dirty="0" smtClean="0"/>
              <a:t>To gain access to pedicle of higher &amp; big fibroid incision on the cervix can be made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Factors favouring vaginal hysterectomy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895350"/>
            <a:ext cx="8737600" cy="36576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dirty="0" smtClean="0">
                <a:solidFill>
                  <a:srgbClr val="FF0000"/>
                </a:solidFill>
              </a:rPr>
              <a:t>   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Uterus &lt; 16 wks, preferably &lt; 14 wks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No associated pathology like endometriosis , PID, adhesions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Uterus mobile &amp; adequate lateral space in pelvis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Experienced vaginal surgeon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Newer modalities of treatment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Laparoscopic </a:t>
            </a:r>
            <a:r>
              <a:rPr lang="en-US" sz="2400" dirty="0" err="1" smtClean="0"/>
              <a:t>myolysis</a:t>
            </a:r>
            <a:endParaRPr lang="en-US" sz="2400" dirty="0" smtClean="0"/>
          </a:p>
          <a:p>
            <a:r>
              <a:rPr lang="en-US" sz="2400" dirty="0" smtClean="0"/>
              <a:t>Uterine artery </a:t>
            </a:r>
            <a:r>
              <a:rPr lang="en-US" sz="2400" dirty="0" err="1" smtClean="0"/>
              <a:t>embolization</a:t>
            </a:r>
            <a:endParaRPr lang="en-US" sz="2400" dirty="0" smtClean="0"/>
          </a:p>
          <a:p>
            <a:r>
              <a:rPr lang="en-US" sz="2400" dirty="0" smtClean="0"/>
              <a:t>MRGFUS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 </a:t>
            </a:r>
            <a:r>
              <a:rPr lang="en-IN" sz="3200" b="1" dirty="0" err="1" smtClean="0"/>
              <a:t>Laproscopic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myolysis</a:t>
            </a:r>
            <a:r>
              <a:rPr lang="en-IN" sz="3200" b="1" dirty="0" smtClean="0"/>
              <a:t>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635000" y="971550"/>
            <a:ext cx="7975600" cy="38862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By ND-YAG laser or long bipolar needle electrode blood supply of </a:t>
            </a:r>
            <a:r>
              <a:rPr lang="en-IN" sz="2400" dirty="0" err="1" smtClean="0"/>
              <a:t>myoma</a:t>
            </a:r>
            <a:r>
              <a:rPr lang="en-IN" sz="2400" dirty="0" smtClean="0"/>
              <a:t> coagulated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Results in atrophy of </a:t>
            </a:r>
            <a:r>
              <a:rPr lang="en-IN" sz="2400" dirty="0" err="1" smtClean="0"/>
              <a:t>myoma</a:t>
            </a:r>
            <a:endParaRPr lang="en-IN" sz="2400" dirty="0" smtClean="0"/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Applicable  if </a:t>
            </a:r>
            <a:r>
              <a:rPr lang="en-IN" sz="2400" dirty="0" err="1" smtClean="0"/>
              <a:t>myoma</a:t>
            </a:r>
            <a:r>
              <a:rPr lang="en-IN" sz="2400" dirty="0" smtClean="0"/>
              <a:t>  3 -10 cm size &amp;  &lt; 4 in number</a:t>
            </a:r>
          </a:p>
          <a:p>
            <a:pPr marL="285739" indent="-285739">
              <a:lnSpc>
                <a:spcPct val="90000"/>
              </a:lnSpc>
              <a:buFontTx/>
              <a:buNone/>
              <a:defRPr/>
            </a:pPr>
            <a:endParaRPr lang="en-IN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Uterine artery embolization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742950"/>
            <a:ext cx="8509000" cy="434340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/>
              <a:t>By interventional radiologist</a:t>
            </a:r>
          </a:p>
          <a:p>
            <a:pPr marL="285739" indent="-285739">
              <a:defRPr/>
            </a:pPr>
            <a:r>
              <a:rPr lang="en-IN" sz="2400" dirty="0" smtClean="0"/>
              <a:t>Catheter is passed retrograde through Right femoral artery to bifurcation of aorta &amp; then negotiated down to opposite uterine artery first</a:t>
            </a:r>
          </a:p>
          <a:p>
            <a:pPr marL="285739" indent="-285739">
              <a:defRPr/>
            </a:pPr>
            <a:r>
              <a:rPr lang="en-IN" sz="2400" dirty="0" smtClean="0"/>
              <a:t>Polyvinyl alcohol ( PVA ) particles ( 500-700 um) or gelfoam are used  for </a:t>
            </a:r>
            <a:r>
              <a:rPr lang="en-IN" sz="2400" dirty="0" err="1" smtClean="0"/>
              <a:t>embolization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60 – 65 % reduction in size of fibroid</a:t>
            </a:r>
          </a:p>
          <a:p>
            <a:pPr marL="285739" indent="-285739">
              <a:defRPr/>
            </a:pPr>
            <a:r>
              <a:rPr lang="en-IN" sz="2400" dirty="0" smtClean="0"/>
              <a:t>80 – 90 % have improvements in menorrhagia &amp; pressure symptoms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 St. Paul’s lantern?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Submucous</a:t>
            </a:r>
            <a:r>
              <a:rPr lang="en-US" sz="2800" dirty="0" smtClean="0"/>
              <a:t> fibroid polyp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Pseudocervical</a:t>
            </a:r>
            <a:r>
              <a:rPr lang="en-US" sz="2800" dirty="0" smtClean="0"/>
              <a:t> fibroid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Wandering fibroid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Cervical fibroid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3335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Uterine artery embolization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52500"/>
            <a:ext cx="8458200" cy="405765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/>
              <a:t>High vascularity &amp; solitary fibroid are associated with greater chance of </a:t>
            </a:r>
            <a:r>
              <a:rPr lang="en-IN" sz="2400" dirty="0" err="1" smtClean="0"/>
              <a:t>longterm</a:t>
            </a:r>
            <a:r>
              <a:rPr lang="en-IN" sz="2400" dirty="0" smtClean="0"/>
              <a:t> success</a:t>
            </a:r>
          </a:p>
          <a:p>
            <a:pPr marL="285739" indent="-285739">
              <a:defRPr/>
            </a:pPr>
            <a:r>
              <a:rPr lang="en-IN" sz="2400" dirty="0" smtClean="0"/>
              <a:t>Pregnancy, active infection, desire for fertility &amp; suspicion of malignancy are absolute contraindications</a:t>
            </a:r>
          </a:p>
          <a:p>
            <a:pPr marL="285739" indent="-285739">
              <a:defRPr/>
            </a:pPr>
            <a:r>
              <a:rPr lang="en-IN" sz="2400" dirty="0" smtClean="0"/>
              <a:t>Risk of ovarian failure must be counselled</a:t>
            </a:r>
          </a:p>
          <a:p>
            <a:pPr marL="285739" indent="-285739">
              <a:defRPr/>
            </a:pPr>
            <a:r>
              <a:rPr lang="en-IN" sz="2400" dirty="0" smtClean="0"/>
              <a:t>Post embolization syndrome ( fever ,vomiting, pain) can occur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Uterine artery embolization</a:t>
            </a:r>
          </a:p>
        </p:txBody>
      </p:sp>
      <p:pic>
        <p:nvPicPr>
          <p:cNvPr id="231428" name="Picture 4" descr="uterine%20fibroid%20embolization"/>
          <p:cNvPicPr>
            <a:picLocks noChangeAspect="1" noChangeArrowheads="1"/>
          </p:cNvPicPr>
          <p:nvPr/>
        </p:nvPicPr>
        <p:blipFill>
          <a:blip r:embed="rId2" cstate="print">
            <a:lum bright="-10000" contrast="5000"/>
          </a:blip>
          <a:srcRect/>
          <a:stretch>
            <a:fillRect/>
          </a:stretch>
        </p:blipFill>
        <p:spPr bwMode="auto">
          <a:xfrm>
            <a:off x="2065881" y="895350"/>
            <a:ext cx="5215467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14300"/>
            <a:ext cx="7772400" cy="742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3200" b="1" dirty="0" smtClean="0"/>
              <a:t>MRGFUS (Magnetic resonance guided focussed ultrasound)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4419600" cy="363855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/>
              <a:t>Permitted by FDA since 2004</a:t>
            </a:r>
          </a:p>
          <a:p>
            <a:pPr marL="285739" indent="-285739">
              <a:defRPr/>
            </a:pPr>
            <a:r>
              <a:rPr lang="en-IN" sz="2400" dirty="0" smtClean="0"/>
              <a:t>MRI guidance is used to direct ultrasound to tissues to elicit coagulative necrosis via thermal ablation</a:t>
            </a:r>
          </a:p>
        </p:txBody>
      </p:sp>
      <p:pic>
        <p:nvPicPr>
          <p:cNvPr id="233476" name="Picture 4" descr="focused ultrasound illustratio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4" y="1504950"/>
            <a:ext cx="4131733" cy="252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Case study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26 yr old P0+0 presents with </a:t>
            </a:r>
            <a:r>
              <a:rPr lang="en-US" sz="2800" dirty="0" err="1" smtClean="0"/>
              <a:t>menorrhagia</a:t>
            </a:r>
            <a:r>
              <a:rPr lang="en-US" sz="2800" dirty="0" smtClean="0"/>
              <a:t>. P/V examination shows a bulky uterus. The patient is worried about her bleeding &amp; also wishes to conceive.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How will you manage this patient?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1. A pregnant woman with fibroid uterus develops acute pain in abdomen with low grade fever &amp; mild </a:t>
            </a:r>
            <a:r>
              <a:rPr lang="en-US" sz="2800" dirty="0" err="1" smtClean="0"/>
              <a:t>leucocytosis</a:t>
            </a:r>
            <a:r>
              <a:rPr lang="en-US" sz="2800" dirty="0" smtClean="0"/>
              <a:t> at 28 week. The most likely diagnosis is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Preterm labor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Torsion of fibroid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Red degeneration of fibroid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Infection in fibroid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2. Least common complication in fibroid is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Menstrual disorder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Malignancy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Urinary retention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Degeneration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 </a:t>
            </a:r>
            <a:r>
              <a:rPr lang="en-US" sz="2800" dirty="0" err="1" smtClean="0"/>
              <a:t>Submucosal</a:t>
            </a:r>
            <a:r>
              <a:rPr lang="en-US" sz="2800" dirty="0" smtClean="0"/>
              <a:t> fibroid is diagnosed by all except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Hysteroscopy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Hysterosalpingography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err="1" smtClean="0"/>
              <a:t>Transabdominal</a:t>
            </a:r>
            <a:r>
              <a:rPr lang="en-US" sz="2800" dirty="0" smtClean="0"/>
              <a:t> USG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Laparoscopy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4. The drug which has no effect on the size of fibroids is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GnRH</a:t>
            </a:r>
            <a:r>
              <a:rPr lang="en-US" sz="2800" dirty="0" smtClean="0"/>
              <a:t> agonist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Danazol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Progesterone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Mifepristone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5. all of the following are indications for </a:t>
            </a:r>
            <a:r>
              <a:rPr lang="en-US" sz="2800" dirty="0" err="1" smtClean="0"/>
              <a:t>myomectomy</a:t>
            </a:r>
            <a:r>
              <a:rPr lang="en-US" sz="2800" dirty="0" smtClean="0"/>
              <a:t> except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Associated infertility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Recurrent pregnancy loss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Pressure symptoms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Red degeneration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6. A 29 yr old </a:t>
            </a:r>
            <a:r>
              <a:rPr lang="en-US" dirty="0" err="1" smtClean="0"/>
              <a:t>nulliparous</a:t>
            </a:r>
            <a:r>
              <a:rPr lang="en-US" dirty="0" smtClean="0"/>
              <a:t> woman complains of severe </a:t>
            </a:r>
            <a:r>
              <a:rPr lang="en-US" dirty="0" err="1" smtClean="0"/>
              <a:t>menorrhagia</a:t>
            </a:r>
            <a:r>
              <a:rPr lang="en-US" dirty="0" smtClean="0"/>
              <a:t> &amp; lower abdominal pain since 3 months. On examination there was a 14 weeks size uterus with </a:t>
            </a:r>
            <a:r>
              <a:rPr lang="en-US" dirty="0" err="1" smtClean="0"/>
              <a:t>fundal</a:t>
            </a:r>
            <a:r>
              <a:rPr lang="en-US" dirty="0" smtClean="0"/>
              <a:t> fibroid. The treatment of choice is</a:t>
            </a:r>
          </a:p>
          <a:p>
            <a:pPr marL="514350" indent="-514350">
              <a:buAutoNum type="alphaLcParenR"/>
            </a:pPr>
            <a:r>
              <a:rPr lang="en-US" dirty="0" smtClean="0"/>
              <a:t>Wait &amp; watch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GnRH</a:t>
            </a:r>
            <a:r>
              <a:rPr lang="en-US" dirty="0" smtClean="0"/>
              <a:t> analogue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Myomectomy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Hysterectomy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Treatment of red degeneration of fibroid is</a:t>
            </a:r>
          </a:p>
          <a:p>
            <a:pPr marL="971550" lvl="1" indent="-514350">
              <a:buAutoNum type="alphaLcParenR"/>
            </a:pPr>
            <a:r>
              <a:rPr lang="en-US" dirty="0" smtClean="0"/>
              <a:t>Analgesics</a:t>
            </a:r>
          </a:p>
          <a:p>
            <a:pPr marL="971550" lvl="1" indent="-514350">
              <a:buAutoNum type="alphaLcParenR"/>
            </a:pPr>
            <a:r>
              <a:rPr lang="en-US" dirty="0" err="1" smtClean="0"/>
              <a:t>Laparotomy</a:t>
            </a:r>
            <a:endParaRPr lang="en-US" dirty="0" smtClean="0"/>
          </a:p>
          <a:p>
            <a:pPr marL="971550" lvl="1" indent="-514350">
              <a:buAutoNum type="alphaLcParenR"/>
            </a:pPr>
            <a:r>
              <a:rPr lang="en-US" dirty="0" smtClean="0"/>
              <a:t>Termination of pregnancy</a:t>
            </a:r>
          </a:p>
          <a:p>
            <a:pPr marL="971550" lvl="1" indent="-514350">
              <a:buAutoNum type="alphaLcParenR"/>
            </a:pPr>
            <a:r>
              <a:rPr lang="en-US" dirty="0" smtClean="0"/>
              <a:t>Removal at cesarean section </a:t>
            </a: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7. pressure symptom is usually seen in which type of fibroid?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Submucous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err="1" smtClean="0"/>
              <a:t>Subserous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Intramural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All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8. Treatment of choice in a 39 yr old with bleeding P/V due to multiple fibroids is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TAH with BSO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TAH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Myomectomy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Vaginal </a:t>
            </a:r>
            <a:r>
              <a:rPr lang="en-US" sz="2800" dirty="0" err="1" smtClean="0"/>
              <a:t>hystertectomy</a:t>
            </a:r>
            <a:endParaRPr lang="en-US" sz="2800" dirty="0" smtClean="0"/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 Malignant prevalence in a fibroid is</a:t>
            </a:r>
          </a:p>
          <a:p>
            <a:pPr marL="514350" indent="-514350">
              <a:buAutoNum type="alphaLcParenR"/>
            </a:pPr>
            <a:r>
              <a:rPr lang="en-US" dirty="0" smtClean="0"/>
              <a:t>0.5%</a:t>
            </a:r>
          </a:p>
          <a:p>
            <a:pPr marL="514350" indent="-514350">
              <a:buAutoNum type="alphaLcParenR"/>
            </a:pPr>
            <a:r>
              <a:rPr lang="en-US" dirty="0" smtClean="0"/>
              <a:t>1%</a:t>
            </a:r>
          </a:p>
          <a:p>
            <a:pPr marL="514350" indent="-514350">
              <a:buAutoNum type="alphaLcParenR"/>
            </a:pPr>
            <a:r>
              <a:rPr lang="en-US" dirty="0" smtClean="0"/>
              <a:t>2%</a:t>
            </a:r>
          </a:p>
          <a:p>
            <a:pPr marL="514350" indent="-514350">
              <a:buAutoNum type="alphaLcParenR"/>
            </a:pPr>
            <a:r>
              <a:rPr lang="en-US" dirty="0" smtClean="0"/>
              <a:t>5%</a:t>
            </a: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10. Interstitial </a:t>
            </a:r>
            <a:r>
              <a:rPr lang="en-US" sz="2800" dirty="0" err="1" smtClean="0"/>
              <a:t>myomas</a:t>
            </a:r>
            <a:r>
              <a:rPr lang="en-US" sz="2800" dirty="0" smtClean="0"/>
              <a:t> predispose to </a:t>
            </a:r>
            <a:r>
              <a:rPr lang="en-US" sz="2800" dirty="0" err="1" smtClean="0"/>
              <a:t>menorrhagia</a:t>
            </a:r>
            <a:r>
              <a:rPr lang="en-US" sz="2800" dirty="0" smtClean="0"/>
              <a:t> by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Inhibiting uterine contractility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Degeneration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Erosion of </a:t>
            </a:r>
            <a:r>
              <a:rPr lang="en-US" sz="2800" dirty="0" err="1" smtClean="0"/>
              <a:t>endometrium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Cause not known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Answers Quiz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MCQs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A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14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200" b="1" dirty="0" smtClean="0"/>
              <a:t>Fibroids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534400" cy="2686050"/>
          </a:xfrm>
        </p:spPr>
        <p:txBody>
          <a:bodyPr>
            <a:normAutofit/>
          </a:bodyPr>
          <a:lstStyle/>
          <a:p>
            <a:pPr marL="285739" indent="-285739">
              <a:lnSpc>
                <a:spcPct val="150000"/>
              </a:lnSpc>
              <a:defRPr/>
            </a:pPr>
            <a:r>
              <a:rPr lang="en-IN" sz="2400" dirty="0" smtClean="0"/>
              <a:t>Synonyms : Myoma, Leiomyoma, Fibromyoma</a:t>
            </a:r>
          </a:p>
          <a:p>
            <a:pPr marL="285739" indent="-285739">
              <a:lnSpc>
                <a:spcPct val="150000"/>
              </a:lnSpc>
              <a:defRPr/>
            </a:pPr>
            <a:r>
              <a:rPr lang="en-IN" sz="2400" dirty="0" smtClean="0"/>
              <a:t>Most common benign neoplasm in uterus and female pelvis</a:t>
            </a:r>
          </a:p>
          <a:p>
            <a:pPr marL="285739" indent="-285739">
              <a:lnSpc>
                <a:spcPct val="150000"/>
              </a:lnSpc>
              <a:defRPr/>
            </a:pPr>
            <a:r>
              <a:rPr lang="en-IN" sz="2400" dirty="0" smtClean="0"/>
              <a:t>Incidence : 20 to 40% of reproductive age women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sz="3200" b="1" dirty="0" smtClean="0"/>
              <a:t>Epidemiological </a:t>
            </a:r>
            <a:r>
              <a:rPr lang="en-IN" sz="3200" b="1" dirty="0"/>
              <a:t>risk </a:t>
            </a:r>
            <a:r>
              <a:rPr lang="en-IN" sz="3200" b="1" dirty="0" smtClean="0"/>
              <a:t>factors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9" indent="-285739">
              <a:defRPr/>
            </a:pPr>
            <a:r>
              <a:rPr lang="en-IN" dirty="0"/>
              <a:t>Increased risk </a:t>
            </a:r>
            <a:endParaRPr lang="en-IN" dirty="0">
              <a:sym typeface="Wingdings" pitchFamily="2" charset="2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000" dirty="0" smtClean="0"/>
              <a:t>Age 35 to 45 years  </a:t>
            </a:r>
          </a:p>
          <a:p>
            <a:pPr marL="285739" indent="-285739">
              <a:defRPr/>
            </a:pPr>
            <a:r>
              <a:rPr lang="en-IN" sz="2000" dirty="0" err="1" smtClean="0"/>
              <a:t>Nulliparous</a:t>
            </a:r>
            <a:r>
              <a:rPr lang="en-IN" sz="2000" dirty="0" smtClean="0"/>
              <a:t> or low parity  </a:t>
            </a:r>
          </a:p>
          <a:p>
            <a:pPr marL="285739" indent="-285739">
              <a:defRPr/>
            </a:pPr>
            <a:r>
              <a:rPr lang="en-IN" sz="2000" dirty="0" smtClean="0"/>
              <a:t>Black women </a:t>
            </a:r>
          </a:p>
          <a:p>
            <a:pPr marL="285739" indent="-285739">
              <a:defRPr/>
            </a:pPr>
            <a:r>
              <a:rPr lang="en-IN" sz="2000" dirty="0" smtClean="0"/>
              <a:t>Family history</a:t>
            </a:r>
          </a:p>
          <a:p>
            <a:pPr marL="285739" indent="-285739">
              <a:defRPr/>
            </a:pPr>
            <a:r>
              <a:rPr lang="en-IN" sz="2000" dirty="0" smtClean="0"/>
              <a:t>Obesity </a:t>
            </a:r>
          </a:p>
          <a:p>
            <a:pPr marL="285739" indent="-285739">
              <a:defRPr/>
            </a:pPr>
            <a:r>
              <a:rPr lang="en-IN" sz="2000" dirty="0" smtClean="0"/>
              <a:t>Early Menarche </a:t>
            </a:r>
          </a:p>
          <a:p>
            <a:pPr marL="285739" indent="-285739">
              <a:defRPr/>
            </a:pPr>
            <a:r>
              <a:rPr lang="en-IN" sz="2000" dirty="0" smtClean="0"/>
              <a:t>Diabetes </a:t>
            </a:r>
          </a:p>
          <a:p>
            <a:pPr marL="285739" indent="-285739">
              <a:defRPr/>
            </a:pPr>
            <a:r>
              <a:rPr lang="en-IN" sz="2000" dirty="0" smtClean="0"/>
              <a:t>Hypertension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Decreased risk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↑↑ parity </a:t>
            </a:r>
          </a:p>
          <a:p>
            <a:r>
              <a:rPr lang="en-IN" sz="2000" dirty="0"/>
              <a:t>E</a:t>
            </a:r>
            <a:r>
              <a:rPr lang="en-IN" sz="2000" dirty="0" smtClean="0"/>
              <a:t>xercise </a:t>
            </a:r>
          </a:p>
          <a:p>
            <a:r>
              <a:rPr lang="en-IN" sz="2000" dirty="0" smtClean="0"/>
              <a:t>↑↑intake of green vegetables </a:t>
            </a:r>
          </a:p>
          <a:p>
            <a:r>
              <a:rPr lang="en-IN" sz="2000" dirty="0" smtClean="0"/>
              <a:t>Progesterone only contraceptives </a:t>
            </a:r>
          </a:p>
          <a:p>
            <a:r>
              <a:rPr lang="en-IN" sz="2000" dirty="0"/>
              <a:t>C</a:t>
            </a:r>
            <a:r>
              <a:rPr lang="en-IN" sz="2000" dirty="0" smtClean="0"/>
              <a:t>igarette smoking</a:t>
            </a:r>
            <a:endParaRPr lang="en-IN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err="1" smtClean="0"/>
              <a:t>Etiology</a:t>
            </a:r>
            <a:endParaRPr lang="en-IN" sz="3200" b="1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009650"/>
            <a:ext cx="8585200" cy="4076700"/>
          </a:xfrm>
        </p:spPr>
        <p:txBody>
          <a:bodyPr>
            <a:normAutofit/>
          </a:bodyPr>
          <a:lstStyle/>
          <a:p>
            <a:pPr marL="285739" indent="-285739">
              <a:buFontTx/>
              <a:buNone/>
              <a:defRPr/>
            </a:pPr>
            <a:r>
              <a:rPr lang="en-IN" sz="2400" dirty="0" smtClean="0">
                <a:solidFill>
                  <a:srgbClr val="00FFFF"/>
                </a:solidFill>
              </a:rPr>
              <a:t>    </a:t>
            </a:r>
            <a:r>
              <a:rPr lang="en-IN" sz="2400" dirty="0" smtClean="0"/>
              <a:t>It arises from smooth muscle cells of </a:t>
            </a:r>
            <a:r>
              <a:rPr lang="en-IN" sz="2400" dirty="0" err="1" smtClean="0"/>
              <a:t>myometrium</a:t>
            </a:r>
            <a:r>
              <a:rPr lang="en-IN" sz="2400" dirty="0" smtClean="0"/>
              <a:t>.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	Suggested causes include:</a:t>
            </a:r>
          </a:p>
          <a:p>
            <a:pPr marL="285739" indent="-285739">
              <a:defRPr/>
            </a:pPr>
            <a:r>
              <a:rPr lang="en-IN" sz="2400" dirty="0" smtClean="0"/>
              <a:t>Monoclonal origin ( arising from single cell) confirmed by G6PD studies </a:t>
            </a:r>
          </a:p>
          <a:p>
            <a:pPr marL="285739" indent="-285739">
              <a:defRPr/>
            </a:pPr>
            <a:r>
              <a:rPr lang="en-IN" sz="2400" dirty="0" smtClean="0"/>
              <a:t>Genetic basis confirmed by family studies</a:t>
            </a:r>
          </a:p>
          <a:p>
            <a:pPr marL="285739" indent="-285739">
              <a:defRPr/>
            </a:pPr>
            <a:r>
              <a:rPr lang="en-IN" sz="2400" dirty="0" smtClean="0"/>
              <a:t>Various growth factors like TGFβ , EGF, IGF-1, IGF-2, BFGF are recently implicated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1876</Words>
  <Application>Microsoft Office PowerPoint</Application>
  <PresentationFormat>On-screen Show (16:9)</PresentationFormat>
  <Paragraphs>402</Paragraphs>
  <Slides>65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Uterine Fibroids </vt:lpstr>
      <vt:lpstr>Quiz 1</vt:lpstr>
      <vt:lpstr>Quiz 2</vt:lpstr>
      <vt:lpstr>Quiz 3</vt:lpstr>
      <vt:lpstr>Quiz 4</vt:lpstr>
      <vt:lpstr>Quiz 5</vt:lpstr>
      <vt:lpstr>Fibroids</vt:lpstr>
      <vt:lpstr>Epidemiological risk factors</vt:lpstr>
      <vt:lpstr>Etiology</vt:lpstr>
      <vt:lpstr>Role of Estrogen in development of Fibroids?</vt:lpstr>
      <vt:lpstr>Types of Fibroids</vt:lpstr>
      <vt:lpstr>Classification of Fibroids (May know)</vt:lpstr>
      <vt:lpstr>Fibroid Pathology </vt:lpstr>
      <vt:lpstr>Fibroid Pathological variants</vt:lpstr>
      <vt:lpstr>Clinical presentation</vt:lpstr>
      <vt:lpstr>Clinical presentation (contd.)</vt:lpstr>
      <vt:lpstr>Clinical presentation (contd.)</vt:lpstr>
      <vt:lpstr>Effects of fibroid on pregnancy/ labor/ puerperium </vt:lpstr>
      <vt:lpstr>Effects of pregnancy on fibroid</vt:lpstr>
      <vt:lpstr>Fibroid – Examination findings</vt:lpstr>
      <vt:lpstr>Fibroid – Confirmation of Diagnosis</vt:lpstr>
      <vt:lpstr>Fibroid  USG</vt:lpstr>
      <vt:lpstr>Diagnosis of Fibroid (contd.)</vt:lpstr>
      <vt:lpstr>Fibroid  MRI</vt:lpstr>
      <vt:lpstr>Fibroid  MRI</vt:lpstr>
      <vt:lpstr>Differential Diagnosis of Fibroid </vt:lpstr>
      <vt:lpstr>Case study</vt:lpstr>
      <vt:lpstr>Expectant management of Fibroid</vt:lpstr>
      <vt:lpstr>Medical Management</vt:lpstr>
      <vt:lpstr>Progesterone </vt:lpstr>
      <vt:lpstr>Progesterone releasing IUD- LNG-IUD</vt:lpstr>
      <vt:lpstr> Mifepristone </vt:lpstr>
      <vt:lpstr>GnRH analogues</vt:lpstr>
      <vt:lpstr>GnRH analogues</vt:lpstr>
      <vt:lpstr>SERM – Raloxifen</vt:lpstr>
      <vt:lpstr>SPRM (Selective Progesterone Receptor Modulator) – Asoprisnil</vt:lpstr>
      <vt:lpstr>Aromatase inhibitors</vt:lpstr>
      <vt:lpstr>Surgical Management</vt:lpstr>
      <vt:lpstr>Surgical Management</vt:lpstr>
      <vt:lpstr>Abdominal myomectomy</vt:lpstr>
      <vt:lpstr>Abdominal myomectomy</vt:lpstr>
      <vt:lpstr>Bonney’s Hood Operation</vt:lpstr>
      <vt:lpstr>Laproscopic myomectomy</vt:lpstr>
      <vt:lpstr>Hysteroscopic myomectomy</vt:lpstr>
      <vt:lpstr>Vaginal myomectomy</vt:lpstr>
      <vt:lpstr>Factors favouring vaginal hysterectomy</vt:lpstr>
      <vt:lpstr>Newer modalities of treatment</vt:lpstr>
      <vt:lpstr> Laproscopic myolysis </vt:lpstr>
      <vt:lpstr>Uterine artery embolization</vt:lpstr>
      <vt:lpstr>Uterine artery embolization</vt:lpstr>
      <vt:lpstr>Uterine artery embolization</vt:lpstr>
      <vt:lpstr>MRGFUS (Magnetic resonance guided focussed ultrasound)</vt:lpstr>
      <vt:lpstr>Case study</vt:lpstr>
      <vt:lpstr>MCQs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Answers Quiz</vt:lpstr>
      <vt:lpstr>MCQs</vt:lpstr>
    </vt:vector>
  </TitlesOfParts>
  <Company>nebula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02</dc:creator>
  <cp:lastModifiedBy>admin</cp:lastModifiedBy>
  <cp:revision>466</cp:revision>
  <dcterms:created xsi:type="dcterms:W3CDTF">2004-09-02T05:34:39Z</dcterms:created>
  <dcterms:modified xsi:type="dcterms:W3CDTF">2015-08-11T16:16:49Z</dcterms:modified>
</cp:coreProperties>
</file>