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85" r:id="rId4"/>
    <p:sldId id="258" r:id="rId5"/>
    <p:sldId id="321" r:id="rId6"/>
    <p:sldId id="322" r:id="rId7"/>
    <p:sldId id="323" r:id="rId8"/>
    <p:sldId id="259" r:id="rId9"/>
    <p:sldId id="260" r:id="rId10"/>
    <p:sldId id="261" r:id="rId11"/>
    <p:sldId id="288" r:id="rId12"/>
    <p:sldId id="264" r:id="rId13"/>
    <p:sldId id="307" r:id="rId14"/>
    <p:sldId id="262" r:id="rId15"/>
    <p:sldId id="266" r:id="rId16"/>
    <p:sldId id="267" r:id="rId17"/>
    <p:sldId id="268" r:id="rId18"/>
    <p:sldId id="308" r:id="rId19"/>
    <p:sldId id="309" r:id="rId20"/>
    <p:sldId id="269" r:id="rId21"/>
    <p:sldId id="270" r:id="rId22"/>
    <p:sldId id="306" r:id="rId23"/>
    <p:sldId id="271" r:id="rId24"/>
    <p:sldId id="272" r:id="rId25"/>
    <p:sldId id="292" r:id="rId26"/>
    <p:sldId id="274" r:id="rId27"/>
    <p:sldId id="273" r:id="rId28"/>
    <p:sldId id="277" r:id="rId29"/>
    <p:sldId id="276" r:id="rId30"/>
    <p:sldId id="278" r:id="rId31"/>
    <p:sldId id="287" r:id="rId32"/>
    <p:sldId id="279" r:id="rId33"/>
    <p:sldId id="291" r:id="rId34"/>
    <p:sldId id="293" r:id="rId35"/>
    <p:sldId id="296" r:id="rId36"/>
    <p:sldId id="320" r:id="rId37"/>
    <p:sldId id="280" r:id="rId38"/>
    <p:sldId id="281" r:id="rId39"/>
    <p:sldId id="300" r:id="rId40"/>
    <p:sldId id="302" r:id="rId41"/>
    <p:sldId id="303" r:id="rId42"/>
    <p:sldId id="304" r:id="rId43"/>
    <p:sldId id="305" r:id="rId44"/>
    <p:sldId id="282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2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53BC6-1BF3-4122-984C-EC8B8DE53AFE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07CB7-BAA4-4DFC-8095-9EEB587CD51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7CB7-BAA4-4DFC-8095-9EEB587CD51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428B2-97D9-4912-A300-4E667FDD411B}" type="slidenum">
              <a:rPr lang="en-US"/>
              <a:pPr/>
              <a:t>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>
                <a:cs typeface="Arial" charset="0"/>
              </a:rPr>
              <a:t>This slide shows how the imbalance in turnover leads to a deterioration in bone micro architecture.</a:t>
            </a:r>
          </a:p>
          <a:p>
            <a:pPr>
              <a:spcBef>
                <a:spcPct val="0"/>
              </a:spcBef>
            </a:pPr>
            <a:endParaRPr lang="en-US"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>
                <a:cs typeface="Arial" charset="0"/>
              </a:rPr>
              <a:t>A comparison of normal (left) and osteoporotic (right) trabecular structures is shown in these two scanning electron micrographs.</a:t>
            </a:r>
          </a:p>
          <a:p>
            <a:pPr>
              <a:spcBef>
                <a:spcPct val="0"/>
              </a:spcBef>
            </a:pPr>
            <a:endParaRPr lang="en-US"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US">
                <a:cs typeface="Arial" charset="0"/>
              </a:rPr>
              <a:t>In osteoporosis the trabecular continuity is disrupted by trabecular perforation, and thin rods replace the normal plate-like trabeculae.</a:t>
            </a:r>
          </a:p>
          <a:p>
            <a:pPr>
              <a:spcBef>
                <a:spcPct val="0"/>
              </a:spcBef>
            </a:pPr>
            <a:endParaRPr lang="en-US">
              <a:cs typeface="Arial" charset="0"/>
            </a:endParaRPr>
          </a:p>
          <a:p>
            <a:pPr>
              <a:spcBef>
                <a:spcPct val="0"/>
              </a:spcBef>
            </a:pPr>
            <a:endParaRPr lang="en-US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900"/>
              <a:t/>
            </a:r>
            <a:br>
              <a:rPr lang="en-GB" sz="900"/>
            </a:br>
            <a:r>
              <a:rPr lang="en-GB" sz="900"/>
              <a:t>Rizzoli R, ed. In: Atlas of Postmenopausal Osteoporosis (First Edition). Science Press, 2004.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3A2B7-D987-4634-95D8-4E22F8AA6619}" type="slidenum">
              <a:rPr lang="en-US"/>
              <a:pPr/>
              <a:t>11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1663"/>
            <a:ext cx="5395913" cy="4111625"/>
          </a:xfrm>
        </p:spPr>
        <p:txBody>
          <a:bodyPr/>
          <a:lstStyle/>
          <a:p>
            <a:pPr marL="114300" indent="-114300">
              <a:spcBef>
                <a:spcPct val="0"/>
              </a:spcBef>
              <a:buFontTx/>
              <a:buChar char="•"/>
            </a:pPr>
            <a:r>
              <a:rPr lang="en-US"/>
              <a:t>This figure illustrates the changes in bone mass throughout life and highlighted the two main causes of low bone mass mentioned in the definition</a:t>
            </a:r>
          </a:p>
          <a:p>
            <a:pPr marL="114300" indent="-114300">
              <a:spcBef>
                <a:spcPct val="0"/>
              </a:spcBef>
              <a:buFontTx/>
              <a:buChar char="•"/>
            </a:pPr>
            <a:r>
              <a:rPr lang="en-US"/>
              <a:t>The two main causes of osteoporosis are the menopause and ageing</a:t>
            </a:r>
          </a:p>
          <a:p>
            <a:pPr marL="114300" indent="-114300">
              <a:spcBef>
                <a:spcPct val="0"/>
              </a:spcBef>
              <a:buFontTx/>
              <a:buChar char="•"/>
            </a:pPr>
            <a:r>
              <a:rPr lang="en-US"/>
              <a:t>Bone mass in both men and women increases until a peak is attained at around age 30</a:t>
            </a:r>
          </a:p>
          <a:p>
            <a:pPr marL="114300" indent="-114300">
              <a:spcBef>
                <a:spcPct val="0"/>
              </a:spcBef>
              <a:buFontTx/>
              <a:buChar char="•"/>
            </a:pPr>
            <a:r>
              <a:rPr lang="en-US"/>
              <a:t>In women, there is a phase of accelerated bone loss following the menopause. Rates of bone loss in postmenopausal women can be as great as 6% per year</a:t>
            </a:r>
          </a:p>
          <a:p>
            <a:pPr marL="114300" indent="-114300">
              <a:spcBef>
                <a:spcPct val="0"/>
              </a:spcBef>
              <a:buFontTx/>
              <a:buChar char="•"/>
            </a:pPr>
            <a:r>
              <a:rPr lang="en-US"/>
              <a:t>In women, oestrogen deficiency is the major determinant of bone loss after the menopause</a:t>
            </a:r>
          </a:p>
          <a:p>
            <a:pPr marL="114300" indent="-114300">
              <a:spcBef>
                <a:spcPct val="0"/>
              </a:spcBef>
            </a:pPr>
            <a:endParaRPr lang="en-US"/>
          </a:p>
          <a:p>
            <a:pPr marL="114300" indent="-114300"/>
            <a:endParaRPr lang="en-GB"/>
          </a:p>
          <a:p>
            <a:pPr marL="114300" indent="-114300"/>
            <a:r>
              <a:rPr lang="en-US" sz="900"/>
              <a:t>Compston JE. </a:t>
            </a:r>
            <a:r>
              <a:rPr lang="en-US" sz="900" i="1"/>
              <a:t>Clin Endocrinol</a:t>
            </a:r>
            <a:r>
              <a:rPr lang="en-US" sz="900"/>
              <a:t> 1990; </a:t>
            </a:r>
            <a:r>
              <a:rPr lang="en-US" sz="900" b="1"/>
              <a:t>33</a:t>
            </a:r>
            <a:r>
              <a:rPr lang="en-US" sz="900"/>
              <a:t>: 653–682.</a:t>
            </a:r>
          </a:p>
          <a:p>
            <a:pPr marL="114300" indent="-114300">
              <a:spcBef>
                <a:spcPct val="0"/>
              </a:spcBef>
              <a:buFontTx/>
              <a:buChar char="•"/>
            </a:pPr>
            <a:endParaRPr lang="en-US" sz="900"/>
          </a:p>
          <a:p>
            <a:pPr marL="114300" indent="-114300"/>
            <a:endParaRPr lang="en-US" sz="900"/>
          </a:p>
          <a:p>
            <a:pPr marL="114300" indent="-114300"/>
            <a:r>
              <a:rPr lang="en-US"/>
              <a:t> </a:t>
            </a:r>
          </a:p>
        </p:txBody>
      </p:sp>
      <p:sp>
        <p:nvSpPr>
          <p:cNvPr id="225284" name="Line 4"/>
          <p:cNvSpPr>
            <a:spLocks noChangeShapeType="1"/>
          </p:cNvSpPr>
          <p:nvPr/>
        </p:nvSpPr>
        <p:spPr bwMode="auto">
          <a:xfrm>
            <a:off x="787400" y="5754688"/>
            <a:ext cx="529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5A66D-852D-45E5-AB19-E66CA49FC121}" type="slidenum">
              <a:rPr lang="en-US"/>
              <a:pPr/>
              <a:t>22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0C0C3-DF4E-49E3-B57D-6C9EC2D166D4}" type="slidenum">
              <a:rPr lang="en-US"/>
              <a:pPr/>
              <a:t>31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Look mainly at T-score of total hip and mean of lumber spine.  Other area of the hip and individual vertebrae may help especially where results are borderline.</a:t>
            </a:r>
          </a:p>
          <a:p>
            <a:r>
              <a:rPr lang="en-GB"/>
              <a:t>Low BMD is an important predictor for fracture.</a:t>
            </a:r>
          </a:p>
          <a:p>
            <a:r>
              <a:rPr lang="en-GB"/>
              <a:t>A borderline result may be significant for someone with other risk factors or who is likely to fall, but is of less significance in an otherwise fit person in their fifties.</a:t>
            </a:r>
          </a:p>
          <a:p>
            <a:r>
              <a:rPr lang="en-GB"/>
              <a:t>All males with osteoporosis, except the very elderly or frail, should be investigated as 50% will have an underlying cause which may need treatment.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7CB7-BAA4-4DFC-8095-9EEB587CD51E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3E503E-8DB2-4EEB-B826-249F42E9F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2C85D6-FD1B-4587-B4B5-7DDDFE0E0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E347-55ED-4B00-A700-7EB37FBCDE18}" type="datetimeFigureOut">
              <a:rPr lang="en-IN" smtClean="0"/>
              <a:pPr/>
              <a:t>9/13/2014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307C-286E-49D4-AC61-450F58487DE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Dr. K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Sawlani</a:t>
            </a:r>
            <a:endParaRPr lang="en-US" dirty="0" smtClean="0"/>
          </a:p>
          <a:p>
            <a:r>
              <a:rPr lang="en-US" dirty="0" smtClean="0"/>
              <a:t>Department of Medicine</a:t>
            </a:r>
          </a:p>
          <a:p>
            <a:r>
              <a:rPr lang="en-US" dirty="0" smtClean="0"/>
              <a:t>KGMU, </a:t>
            </a:r>
            <a:r>
              <a:rPr lang="en-US" dirty="0" err="1" smtClean="0"/>
              <a:t>Lucknow</a:t>
            </a:r>
            <a:endParaRPr lang="en-US" dirty="0" smtClean="0"/>
          </a:p>
          <a:p>
            <a:r>
              <a:rPr lang="en-US" dirty="0" smtClean="0"/>
              <a:t>30.07.14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Pathopysiology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because of defect in attaining peak bone mass and/or because of accelerated bone loss.</a:t>
            </a:r>
          </a:p>
          <a:p>
            <a:endParaRPr lang="en-US" dirty="0" smtClean="0"/>
          </a:p>
          <a:p>
            <a:r>
              <a:rPr lang="en-US" dirty="0" smtClean="0"/>
              <a:t>In normal individuals bone mass increases to reach a peak between the age of 20 and 40 years but falls thereafter.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820738" y="5070475"/>
            <a:ext cx="76723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3" tIns="46022" rIns="92043" bIns="46022">
            <a:spAutoFit/>
          </a:bodyPr>
          <a:lstStyle/>
          <a:p>
            <a:r>
              <a:rPr lang="en-US" sz="1400">
                <a:latin typeface="Arial Narrow" pitchFamily="34" charset="0"/>
              </a:rPr>
              <a:t>   0                        10                        20                        30                        40                       50                       60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 rot="-5400000">
            <a:off x="172244" y="3226594"/>
            <a:ext cx="144462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3" tIns="46022" rIns="92043" bIns="46022">
            <a:spAutoFit/>
          </a:bodyPr>
          <a:lstStyle/>
          <a:p>
            <a:r>
              <a:rPr lang="en-US" sz="1400">
                <a:latin typeface="Arial Narrow" pitchFamily="34" charset="0"/>
              </a:rPr>
              <a:t>Bone mass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4164013" y="5307013"/>
            <a:ext cx="14446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3" tIns="46022" rIns="92043" bIns="46022">
            <a:spAutoFit/>
          </a:bodyPr>
          <a:lstStyle/>
          <a:p>
            <a:pPr algn="ctr"/>
            <a:r>
              <a:rPr lang="en-US" sz="1400">
                <a:latin typeface="Arial Narrow" pitchFamily="34" charset="0"/>
              </a:rPr>
              <a:t>Age (years)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044575" y="1979613"/>
            <a:ext cx="29638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3" tIns="46022" rIns="92043" bIns="46022">
            <a:spAutoFit/>
          </a:bodyPr>
          <a:lstStyle/>
          <a:p>
            <a:pPr algn="ctr"/>
            <a:r>
              <a:rPr lang="en-US" sz="1400">
                <a:latin typeface="Arial Narrow" pitchFamily="34" charset="0"/>
              </a:rPr>
              <a:t>Attainment of peak bone mass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4214813" y="1979613"/>
            <a:ext cx="10382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43" tIns="46022" rIns="92043" bIns="46022">
            <a:spAutoFit/>
          </a:bodyPr>
          <a:lstStyle/>
          <a:p>
            <a:pPr algn="ctr"/>
            <a:r>
              <a:rPr lang="en-US" sz="1400">
                <a:latin typeface="Arial Narrow" pitchFamily="34" charset="0"/>
              </a:rPr>
              <a:t>Consolidation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5537200" y="2309813"/>
            <a:ext cx="292735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3" tIns="46022" rIns="92043" bIns="46022">
            <a:spAutoFit/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Arial Narrow" pitchFamily="34" charset="0"/>
              </a:rPr>
              <a:t>Age-related bone loss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1411288" y="3727450"/>
            <a:ext cx="4921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43" tIns="46022" rIns="92043" bIns="46022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 Narrow" pitchFamily="34" charset="0"/>
              </a:rPr>
              <a:t>Men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1411288" y="4481513"/>
            <a:ext cx="733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43" tIns="46022" rIns="92043" bIns="46022">
            <a:spAutoFit/>
          </a:bodyPr>
          <a:lstStyle/>
          <a:p>
            <a:r>
              <a:rPr lang="en-US" sz="1600" b="1">
                <a:solidFill>
                  <a:srgbClr val="FF99CC"/>
                </a:solidFill>
                <a:latin typeface="Arial Narrow" pitchFamily="34" charset="0"/>
              </a:rPr>
              <a:t>Women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5818188" y="3084513"/>
            <a:ext cx="109855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43" tIns="46022" rIns="92043" bIns="46022">
            <a:spAutoFit/>
          </a:bodyPr>
          <a:lstStyle/>
          <a:p>
            <a:pPr algn="ctr"/>
            <a:r>
              <a:rPr lang="en-US" sz="1400">
                <a:solidFill>
                  <a:srgbClr val="FF99CC"/>
                </a:solidFill>
                <a:latin typeface="Arial Narrow" pitchFamily="34" charset="0"/>
              </a:rPr>
              <a:t>  </a:t>
            </a:r>
            <a:r>
              <a:rPr lang="en-US" sz="1600" b="1">
                <a:solidFill>
                  <a:srgbClr val="FF99CC"/>
                </a:solidFill>
                <a:latin typeface="Arial Narrow" pitchFamily="34" charset="0"/>
              </a:rPr>
              <a:t>Menopause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6802438" y="4256088"/>
            <a:ext cx="18954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43" tIns="46022" rIns="92043" bIns="46022">
            <a:spAutoFit/>
          </a:bodyPr>
          <a:lstStyle/>
          <a:p>
            <a:pPr algn="ctr"/>
            <a:r>
              <a:rPr lang="en-US" sz="1400">
                <a:solidFill>
                  <a:srgbClr val="FF3300"/>
                </a:solidFill>
                <a:latin typeface="Arial Narrow" pitchFamily="34" charset="0"/>
              </a:rPr>
              <a:t>Fracture threshold</a:t>
            </a:r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>
            <a:off x="1101725" y="5057775"/>
            <a:ext cx="7370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IN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41413" y="3222625"/>
            <a:ext cx="7332662" cy="1482725"/>
            <a:chOff x="841" y="2238"/>
            <a:chExt cx="5402" cy="1030"/>
          </a:xfrm>
        </p:grpSpPr>
        <p:sp>
          <p:nvSpPr>
            <p:cNvPr id="224270" name="Line 14"/>
            <p:cNvSpPr>
              <a:spLocks noChangeShapeType="1"/>
            </p:cNvSpPr>
            <p:nvPr/>
          </p:nvSpPr>
          <p:spPr bwMode="auto">
            <a:xfrm flipV="1">
              <a:off x="841" y="2241"/>
              <a:ext cx="2101" cy="1027"/>
            </a:xfrm>
            <a:prstGeom prst="line">
              <a:avLst/>
            </a:prstGeom>
            <a:noFill/>
            <a:ln w="38100">
              <a:solidFill>
                <a:srgbClr val="FF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24271" name="Line 15"/>
            <p:cNvSpPr>
              <a:spLocks noChangeShapeType="1"/>
            </p:cNvSpPr>
            <p:nvPr/>
          </p:nvSpPr>
          <p:spPr bwMode="auto">
            <a:xfrm>
              <a:off x="2945" y="2241"/>
              <a:ext cx="1102" cy="0"/>
            </a:xfrm>
            <a:prstGeom prst="line">
              <a:avLst/>
            </a:prstGeom>
            <a:noFill/>
            <a:ln w="38100">
              <a:solidFill>
                <a:srgbClr val="FF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24272" name="Line 16"/>
            <p:cNvSpPr>
              <a:spLocks noChangeShapeType="1"/>
            </p:cNvSpPr>
            <p:nvPr/>
          </p:nvSpPr>
          <p:spPr bwMode="auto">
            <a:xfrm>
              <a:off x="4947" y="2801"/>
              <a:ext cx="1296" cy="190"/>
            </a:xfrm>
            <a:prstGeom prst="line">
              <a:avLst/>
            </a:prstGeom>
            <a:noFill/>
            <a:ln w="38100">
              <a:solidFill>
                <a:srgbClr val="FF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24273" name="Line 17"/>
            <p:cNvSpPr>
              <a:spLocks noChangeShapeType="1"/>
            </p:cNvSpPr>
            <p:nvPr/>
          </p:nvSpPr>
          <p:spPr bwMode="auto">
            <a:xfrm>
              <a:off x="4038" y="2238"/>
              <a:ext cx="411" cy="141"/>
            </a:xfrm>
            <a:prstGeom prst="line">
              <a:avLst/>
            </a:prstGeom>
            <a:noFill/>
            <a:ln w="38100">
              <a:solidFill>
                <a:srgbClr val="FF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24274" name="Line 18"/>
            <p:cNvSpPr>
              <a:spLocks noChangeShapeType="1"/>
            </p:cNvSpPr>
            <p:nvPr/>
          </p:nvSpPr>
          <p:spPr bwMode="auto">
            <a:xfrm>
              <a:off x="4449" y="2380"/>
              <a:ext cx="500" cy="416"/>
            </a:xfrm>
            <a:prstGeom prst="line">
              <a:avLst/>
            </a:prstGeom>
            <a:noFill/>
            <a:ln w="38100">
              <a:solidFill>
                <a:srgbClr val="FF99C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117600" y="2490788"/>
            <a:ext cx="7369175" cy="2225675"/>
            <a:chOff x="619" y="1564"/>
            <a:chExt cx="5926" cy="1687"/>
          </a:xfrm>
        </p:grpSpPr>
        <p:sp>
          <p:nvSpPr>
            <p:cNvPr id="224276" name="Line 20"/>
            <p:cNvSpPr>
              <a:spLocks noChangeShapeType="1"/>
            </p:cNvSpPr>
            <p:nvPr/>
          </p:nvSpPr>
          <p:spPr bwMode="auto">
            <a:xfrm flipV="1">
              <a:off x="619" y="1564"/>
              <a:ext cx="2313" cy="168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24277" name="Line 21"/>
            <p:cNvSpPr>
              <a:spLocks noChangeShapeType="1"/>
            </p:cNvSpPr>
            <p:nvPr/>
          </p:nvSpPr>
          <p:spPr bwMode="auto">
            <a:xfrm>
              <a:off x="4139" y="1565"/>
              <a:ext cx="2406" cy="75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24278" name="Line 22"/>
            <p:cNvSpPr>
              <a:spLocks noChangeShapeType="1"/>
            </p:cNvSpPr>
            <p:nvPr/>
          </p:nvSpPr>
          <p:spPr bwMode="auto">
            <a:xfrm>
              <a:off x="2935" y="1564"/>
              <a:ext cx="120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24279" name="Line 23"/>
          <p:cNvSpPr>
            <a:spLocks noChangeShapeType="1"/>
          </p:cNvSpPr>
          <p:nvPr/>
        </p:nvSpPr>
        <p:spPr bwMode="auto">
          <a:xfrm flipV="1">
            <a:off x="1109663" y="4225925"/>
            <a:ext cx="7364412" cy="63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80" name="Line 24"/>
          <p:cNvSpPr>
            <a:spLocks noChangeShapeType="1"/>
          </p:cNvSpPr>
          <p:nvPr/>
        </p:nvSpPr>
        <p:spPr bwMode="auto">
          <a:xfrm>
            <a:off x="3979863" y="2035175"/>
            <a:ext cx="0" cy="302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81" name="Line 25"/>
          <p:cNvSpPr>
            <a:spLocks noChangeShapeType="1"/>
          </p:cNvSpPr>
          <p:nvPr/>
        </p:nvSpPr>
        <p:spPr bwMode="auto">
          <a:xfrm>
            <a:off x="5476875" y="2035175"/>
            <a:ext cx="0" cy="302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82" name="Line 26"/>
          <p:cNvSpPr>
            <a:spLocks noChangeShapeType="1"/>
          </p:cNvSpPr>
          <p:nvPr/>
        </p:nvSpPr>
        <p:spPr bwMode="auto">
          <a:xfrm>
            <a:off x="1101725" y="2079625"/>
            <a:ext cx="0" cy="297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42988"/>
            <a:r>
              <a:rPr lang="en-US" sz="3200"/>
              <a:t>Age-related changes in bone mass</a:t>
            </a:r>
            <a:endParaRPr lang="en-GB" sz="3200"/>
          </a:p>
        </p:txBody>
      </p:sp>
      <p:sp>
        <p:nvSpPr>
          <p:cNvPr id="224284" name="Text Box 28"/>
          <p:cNvSpPr txBox="1">
            <a:spLocks noChangeArrowheads="1"/>
          </p:cNvSpPr>
          <p:nvPr/>
        </p:nvSpPr>
        <p:spPr bwMode="auto">
          <a:xfrm>
            <a:off x="900113" y="5876925"/>
            <a:ext cx="2447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08" tIns="45704" rIns="91408" bIns="45704"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lang="en-US" sz="900" i="1">
                <a:latin typeface="Arial Narrow" pitchFamily="34" charset="0"/>
              </a:rPr>
              <a:t>Compston JE. Clin Endocrinol 1990; </a:t>
            </a:r>
            <a:r>
              <a:rPr lang="en-US" sz="900" b="1" i="1">
                <a:latin typeface="Arial Narrow" pitchFamily="34" charset="0"/>
              </a:rPr>
              <a:t>33</a:t>
            </a:r>
            <a:r>
              <a:rPr lang="en-US" sz="900" i="1">
                <a:latin typeface="Arial Narrow" pitchFamily="34" charset="0"/>
              </a:rPr>
              <a:t>: 653–682.</a:t>
            </a:r>
            <a:endParaRPr lang="en-GB" sz="900" i="1">
              <a:latin typeface="Arial Narrow" pitchFamily="34" charset="0"/>
            </a:endParaRPr>
          </a:p>
        </p:txBody>
      </p:sp>
      <p:sp>
        <p:nvSpPr>
          <p:cNvPr id="224285" name="Rectangle 29"/>
          <p:cNvSpPr>
            <a:spLocks noChangeArrowheads="1"/>
          </p:cNvSpPr>
          <p:nvPr/>
        </p:nvSpPr>
        <p:spPr bwMode="auto">
          <a:xfrm>
            <a:off x="6637338" y="3560763"/>
            <a:ext cx="78263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4286" name="Rectangle 30"/>
          <p:cNvSpPr>
            <a:spLocks noChangeArrowheads="1"/>
          </p:cNvSpPr>
          <p:nvPr/>
        </p:nvSpPr>
        <p:spPr bwMode="auto">
          <a:xfrm>
            <a:off x="6040438" y="3414713"/>
            <a:ext cx="69056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4287" name="Rectangle 31"/>
          <p:cNvSpPr>
            <a:spLocks noChangeArrowheads="1"/>
          </p:cNvSpPr>
          <p:nvPr/>
        </p:nvSpPr>
        <p:spPr bwMode="auto">
          <a:xfrm>
            <a:off x="6040438" y="3414713"/>
            <a:ext cx="660400" cy="16256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Pathopysiology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Peak bone mass and bone loss are regulated by both genetic and environmental factors.</a:t>
            </a:r>
          </a:p>
          <a:p>
            <a:endParaRPr lang="en-US" dirty="0" smtClean="0"/>
          </a:p>
          <a:p>
            <a:r>
              <a:rPr lang="en-US" dirty="0" smtClean="0"/>
              <a:t>Polymorphisms have been identified in several genes that contribute to pathogenesis.</a:t>
            </a:r>
          </a:p>
          <a:p>
            <a:endParaRPr lang="en-US" dirty="0" smtClean="0"/>
          </a:p>
          <a:p>
            <a:r>
              <a:rPr lang="en-US" dirty="0" smtClean="0"/>
              <a:t>Many of these are in the RANK and </a:t>
            </a:r>
            <a:r>
              <a:rPr lang="en-US" dirty="0" err="1" smtClean="0"/>
              <a:t>Wnt</a:t>
            </a:r>
            <a:r>
              <a:rPr lang="en-US" dirty="0" smtClean="0"/>
              <a:t> signaling pathways which play critical role in regulating bone turnover.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Major risk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Non modifiable</a:t>
            </a:r>
          </a:p>
          <a:p>
            <a:pPr lvl="1"/>
            <a:r>
              <a:rPr lang="en-US" dirty="0" smtClean="0"/>
              <a:t>Age 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Female gender</a:t>
            </a:r>
          </a:p>
          <a:p>
            <a:pPr lvl="1"/>
            <a:r>
              <a:rPr lang="en-US" dirty="0" smtClean="0"/>
              <a:t>Early menopause</a:t>
            </a:r>
          </a:p>
          <a:p>
            <a:pPr lvl="1"/>
            <a:r>
              <a:rPr lang="en-US" dirty="0" smtClean="0"/>
              <a:t>Slender build</a:t>
            </a:r>
          </a:p>
          <a:p>
            <a:pPr lvl="1"/>
            <a:r>
              <a:rPr lang="en-US" dirty="0" smtClean="0"/>
              <a:t>Positive family history</a:t>
            </a:r>
          </a:p>
          <a:p>
            <a:endParaRPr lang="en-US" dirty="0" smtClean="0"/>
          </a:p>
          <a:p>
            <a:r>
              <a:rPr lang="en-US" b="1" dirty="0" smtClean="0"/>
              <a:t>Modifiable</a:t>
            </a:r>
          </a:p>
          <a:p>
            <a:pPr lvl="1"/>
            <a:r>
              <a:rPr lang="en-US" dirty="0" smtClean="0"/>
              <a:t>Low calcium intake</a:t>
            </a:r>
          </a:p>
          <a:p>
            <a:pPr lvl="1"/>
            <a:r>
              <a:rPr lang="en-US" dirty="0" smtClean="0"/>
              <a:t>Low vitamin D intake</a:t>
            </a:r>
          </a:p>
          <a:p>
            <a:pPr lvl="1"/>
            <a:r>
              <a:rPr lang="en-US" dirty="0" smtClean="0"/>
              <a:t>Estrogen deficiency</a:t>
            </a:r>
          </a:p>
          <a:p>
            <a:pPr lvl="1"/>
            <a:r>
              <a:rPr lang="en-US" dirty="0" smtClean="0"/>
              <a:t>Sedentary lifestyle</a:t>
            </a:r>
          </a:p>
          <a:p>
            <a:pPr lvl="1"/>
            <a:r>
              <a:rPr lang="en-US" dirty="0" smtClean="0"/>
              <a:t>Cigarette smoking</a:t>
            </a:r>
          </a:p>
          <a:p>
            <a:pPr lvl="1"/>
            <a:r>
              <a:rPr lang="en-US" dirty="0" smtClean="0"/>
              <a:t>Alcohol excess (&gt; 2 drinks/day)</a:t>
            </a:r>
          </a:p>
          <a:p>
            <a:pPr lvl="1"/>
            <a:r>
              <a:rPr lang="en-US" dirty="0" smtClean="0"/>
              <a:t>Caffeine excess (&gt; 2 servings / day)</a:t>
            </a: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menopausal 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Most common cause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Accelerated phase of bone loss after menopause due to estrogen deficiency.</a:t>
            </a:r>
          </a:p>
          <a:p>
            <a:endParaRPr lang="en-US" dirty="0" smtClean="0"/>
          </a:p>
          <a:p>
            <a:r>
              <a:rPr lang="en-US" dirty="0" smtClean="0"/>
              <a:t>Causes uncoupling of bone resorption and bone formation</a:t>
            </a:r>
          </a:p>
          <a:p>
            <a:endParaRPr lang="en-US" dirty="0" smtClean="0"/>
          </a:p>
          <a:p>
            <a:r>
              <a:rPr lang="en-US" dirty="0" smtClean="0"/>
              <a:t>Amount of bone reduced by </a:t>
            </a:r>
            <a:r>
              <a:rPr lang="en-US" dirty="0" err="1" smtClean="0"/>
              <a:t>osteoclasts</a:t>
            </a:r>
            <a:r>
              <a:rPr lang="en-US" dirty="0" smtClean="0"/>
              <a:t> exceeds the rate of new bone formation by </a:t>
            </a:r>
            <a:r>
              <a:rPr lang="en-US" dirty="0" err="1" smtClean="0"/>
              <a:t>osteoblasts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Early menopause ( before the age of 45 years ) is important risk factor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Male 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Less common in men</a:t>
            </a:r>
          </a:p>
          <a:p>
            <a:endParaRPr lang="en-US" dirty="0" smtClean="0"/>
          </a:p>
          <a:p>
            <a:r>
              <a:rPr lang="en-US" dirty="0" smtClean="0"/>
              <a:t>Secondary cause can be identified in 50% of cases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most common causes are</a:t>
            </a:r>
          </a:p>
          <a:p>
            <a:pPr lvl="1"/>
            <a:r>
              <a:rPr lang="en-US" dirty="0" err="1" smtClean="0"/>
              <a:t>Hypogonadism</a:t>
            </a:r>
            <a:endParaRPr lang="en-IN" dirty="0" smtClean="0"/>
          </a:p>
          <a:p>
            <a:pPr lvl="1"/>
            <a:r>
              <a:rPr lang="en-US" dirty="0" smtClean="0"/>
              <a:t>Corticosteroid use</a:t>
            </a:r>
          </a:p>
          <a:p>
            <a:pPr lvl="1"/>
            <a:r>
              <a:rPr lang="en-US" dirty="0" smtClean="0"/>
              <a:t>Alcoholism</a:t>
            </a:r>
          </a:p>
          <a:p>
            <a:endParaRPr lang="en-US" dirty="0" smtClean="0"/>
          </a:p>
          <a:p>
            <a:r>
              <a:rPr lang="en-US" dirty="0" smtClean="0"/>
              <a:t>Testosterone deficiency results in increase in bone turnover and uncoupling of bone resorption and bone formation.</a:t>
            </a:r>
          </a:p>
          <a:p>
            <a:endParaRPr lang="en-US" dirty="0"/>
          </a:p>
          <a:p>
            <a:r>
              <a:rPr lang="en-US" dirty="0" smtClean="0"/>
              <a:t>Genetic factors important in the cases with no identifiable cause.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Corticosteroid induced 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Risk increases with </a:t>
            </a:r>
            <a:r>
              <a:rPr lang="en-US" dirty="0" err="1" smtClean="0"/>
              <a:t>prednisolone</a:t>
            </a:r>
            <a:r>
              <a:rPr lang="en-US" dirty="0" smtClean="0"/>
              <a:t> use 5-7.5 mg daily for more than 3 months.</a:t>
            </a:r>
          </a:p>
          <a:p>
            <a:endParaRPr lang="en-US" dirty="0" smtClean="0"/>
          </a:p>
          <a:p>
            <a:r>
              <a:rPr lang="en-US" dirty="0" smtClean="0"/>
              <a:t>Reduced bone formation due to</a:t>
            </a:r>
          </a:p>
          <a:p>
            <a:pPr lvl="1"/>
            <a:r>
              <a:rPr lang="en-US" dirty="0" smtClean="0"/>
              <a:t>Inhibitory effect on </a:t>
            </a:r>
            <a:r>
              <a:rPr lang="en-US" dirty="0" err="1" smtClean="0"/>
              <a:t>osteoblast</a:t>
            </a:r>
            <a:r>
              <a:rPr lang="en-US" dirty="0" smtClean="0"/>
              <a:t> function</a:t>
            </a:r>
            <a:endParaRPr lang="en-IN" dirty="0" smtClean="0"/>
          </a:p>
          <a:p>
            <a:pPr lvl="1"/>
            <a:r>
              <a:rPr lang="en-US" dirty="0" err="1" smtClean="0"/>
              <a:t>Osteoblast</a:t>
            </a:r>
            <a:r>
              <a:rPr lang="en-US" dirty="0" smtClean="0"/>
              <a:t> and </a:t>
            </a:r>
            <a:r>
              <a:rPr lang="en-US" dirty="0" err="1" smtClean="0"/>
              <a:t>osteocyte</a:t>
            </a:r>
            <a:r>
              <a:rPr lang="en-US" dirty="0" smtClean="0"/>
              <a:t> apoptosis</a:t>
            </a:r>
          </a:p>
          <a:p>
            <a:endParaRPr lang="en-US" dirty="0" smtClean="0"/>
          </a:p>
          <a:p>
            <a:r>
              <a:rPr lang="en-US" dirty="0" smtClean="0"/>
              <a:t>Also reduce serum calcium</a:t>
            </a:r>
          </a:p>
          <a:p>
            <a:pPr lvl="1"/>
            <a:r>
              <a:rPr lang="en-US" dirty="0" smtClean="0"/>
              <a:t>Inhibit intestinal calcium absorption</a:t>
            </a:r>
          </a:p>
          <a:p>
            <a:pPr lvl="1"/>
            <a:r>
              <a:rPr lang="en-US" dirty="0" smtClean="0"/>
              <a:t>Renal leak of calcium</a:t>
            </a:r>
          </a:p>
          <a:p>
            <a:endParaRPr lang="en-US" dirty="0" smtClean="0"/>
          </a:p>
          <a:p>
            <a:r>
              <a:rPr lang="en-US" dirty="0" smtClean="0"/>
              <a:t>Secondary hyperparathyroidism with increased bone resorption</a:t>
            </a:r>
          </a:p>
          <a:p>
            <a:endParaRPr lang="en-US" dirty="0" smtClean="0"/>
          </a:p>
          <a:p>
            <a:r>
              <a:rPr lang="en-US" dirty="0" err="1" smtClean="0"/>
              <a:t>Hypogonadism</a:t>
            </a:r>
            <a:r>
              <a:rPr lang="en-US" dirty="0" smtClean="0"/>
              <a:t> may also occur with high doses.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causes of 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Endocrine disease</a:t>
            </a:r>
          </a:p>
          <a:p>
            <a:pPr lvl="1"/>
            <a:r>
              <a:rPr lang="en-US" dirty="0" err="1" smtClean="0"/>
              <a:t>Hypogonadism</a:t>
            </a:r>
            <a:endParaRPr lang="en-US" dirty="0" smtClean="0"/>
          </a:p>
          <a:p>
            <a:pPr lvl="1"/>
            <a:r>
              <a:rPr lang="en-US" dirty="0" smtClean="0"/>
              <a:t>Hyperthyroidism</a:t>
            </a:r>
          </a:p>
          <a:p>
            <a:pPr lvl="1"/>
            <a:r>
              <a:rPr lang="en-US" dirty="0" smtClean="0"/>
              <a:t>Hyperparathyroidism</a:t>
            </a:r>
          </a:p>
          <a:p>
            <a:pPr lvl="1"/>
            <a:r>
              <a:rPr lang="en-US" dirty="0" err="1" smtClean="0"/>
              <a:t>Cushing,s</a:t>
            </a:r>
            <a:r>
              <a:rPr lang="en-US" dirty="0" smtClean="0"/>
              <a:t> disease</a:t>
            </a:r>
          </a:p>
          <a:p>
            <a:r>
              <a:rPr lang="en-US" b="1" dirty="0" smtClean="0"/>
              <a:t>Inflammatory disease</a:t>
            </a:r>
          </a:p>
          <a:p>
            <a:pPr lvl="1"/>
            <a:r>
              <a:rPr lang="en-US" dirty="0" err="1" smtClean="0"/>
              <a:t>Inflammotory</a:t>
            </a:r>
            <a:r>
              <a:rPr lang="en-US" dirty="0" smtClean="0"/>
              <a:t> bowel disease</a:t>
            </a:r>
          </a:p>
          <a:p>
            <a:pPr lvl="1"/>
            <a:r>
              <a:rPr lang="en-US" dirty="0" err="1" smtClean="0"/>
              <a:t>Ankylosing</a:t>
            </a:r>
            <a:r>
              <a:rPr lang="en-US" dirty="0" smtClean="0"/>
              <a:t> </a:t>
            </a:r>
            <a:r>
              <a:rPr lang="en-US" dirty="0" err="1" smtClean="0"/>
              <a:t>spondylitis</a:t>
            </a:r>
            <a:endParaRPr lang="en-US" dirty="0" smtClean="0"/>
          </a:p>
          <a:p>
            <a:pPr lvl="1"/>
            <a:r>
              <a:rPr lang="en-US" dirty="0" smtClean="0"/>
              <a:t>RA</a:t>
            </a:r>
          </a:p>
          <a:p>
            <a:r>
              <a:rPr lang="en-US" b="1" dirty="0" smtClean="0"/>
              <a:t>Gastrointestinal</a:t>
            </a:r>
          </a:p>
          <a:p>
            <a:pPr lvl="1"/>
            <a:r>
              <a:rPr lang="en-US" dirty="0" err="1" smtClean="0"/>
              <a:t>Malabsorption</a:t>
            </a:r>
            <a:endParaRPr lang="en-US" dirty="0" smtClean="0"/>
          </a:p>
          <a:p>
            <a:pPr lvl="1"/>
            <a:r>
              <a:rPr lang="en-US" dirty="0" smtClean="0"/>
              <a:t>Chronic liver disease		</a:t>
            </a:r>
          </a:p>
          <a:p>
            <a:r>
              <a:rPr lang="en-US" b="1" dirty="0" smtClean="0"/>
              <a:t>Lung disease</a:t>
            </a:r>
          </a:p>
          <a:p>
            <a:pPr lvl="1"/>
            <a:r>
              <a:rPr lang="en-US" dirty="0" smtClean="0"/>
              <a:t>COPD</a:t>
            </a:r>
          </a:p>
          <a:p>
            <a:pPr lvl="1"/>
            <a:r>
              <a:rPr lang="en-US" dirty="0" smtClean="0"/>
              <a:t>Cystic fibrosis</a:t>
            </a:r>
          </a:p>
          <a:p>
            <a:r>
              <a:rPr lang="en-US" b="1" dirty="0" smtClean="0"/>
              <a:t>Drugs</a:t>
            </a:r>
          </a:p>
          <a:p>
            <a:r>
              <a:rPr lang="en-US" b="1" dirty="0" smtClean="0"/>
              <a:t>Miscellaneous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causes of 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Drugs</a:t>
            </a:r>
          </a:p>
          <a:p>
            <a:pPr lvl="1"/>
            <a:r>
              <a:rPr lang="en-US" dirty="0" smtClean="0"/>
              <a:t>Corticosteroids</a:t>
            </a:r>
          </a:p>
          <a:p>
            <a:pPr lvl="1"/>
            <a:r>
              <a:rPr lang="en-US" dirty="0" err="1" smtClean="0"/>
              <a:t>Thyroxine</a:t>
            </a:r>
            <a:r>
              <a:rPr lang="en-US" dirty="0" smtClean="0"/>
              <a:t> over-replacement</a:t>
            </a:r>
          </a:p>
          <a:p>
            <a:pPr lvl="1"/>
            <a:r>
              <a:rPr lang="en-US" dirty="0" smtClean="0"/>
              <a:t>Anticonvulsants</a:t>
            </a:r>
          </a:p>
          <a:p>
            <a:pPr lvl="1"/>
            <a:r>
              <a:rPr lang="en-US" dirty="0" err="1" smtClean="0"/>
              <a:t>GnRH</a:t>
            </a:r>
            <a:r>
              <a:rPr lang="en-US" dirty="0" smtClean="0"/>
              <a:t> agonists</a:t>
            </a:r>
          </a:p>
          <a:p>
            <a:pPr lvl="1"/>
            <a:r>
              <a:rPr lang="en-US" dirty="0" err="1" smtClean="0"/>
              <a:t>Thiazolidinediones</a:t>
            </a:r>
            <a:r>
              <a:rPr lang="en-US" dirty="0" smtClean="0"/>
              <a:t>- </a:t>
            </a:r>
            <a:r>
              <a:rPr lang="en-US" dirty="0" err="1" smtClean="0"/>
              <a:t>pioglitazone</a:t>
            </a:r>
            <a:endParaRPr lang="en-US" dirty="0" smtClean="0"/>
          </a:p>
          <a:p>
            <a:pPr lvl="1"/>
            <a:r>
              <a:rPr lang="en-US" dirty="0" smtClean="0"/>
              <a:t>Alcohol intake </a:t>
            </a:r>
          </a:p>
          <a:p>
            <a:pPr lvl="1"/>
            <a:r>
              <a:rPr lang="en-US" dirty="0" smtClean="0"/>
              <a:t>Heparin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causes of 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Miscellaneous</a:t>
            </a:r>
          </a:p>
          <a:p>
            <a:pPr lvl="1"/>
            <a:r>
              <a:rPr lang="en-US" dirty="0" smtClean="0"/>
              <a:t>Myeloma</a:t>
            </a:r>
          </a:p>
          <a:p>
            <a:pPr lvl="1"/>
            <a:r>
              <a:rPr lang="en-US" dirty="0" smtClean="0"/>
              <a:t>HIV infection</a:t>
            </a:r>
          </a:p>
          <a:p>
            <a:pPr lvl="1"/>
            <a:r>
              <a:rPr lang="en-US" dirty="0" smtClean="0"/>
              <a:t>Systemic </a:t>
            </a:r>
            <a:r>
              <a:rPr lang="en-US" dirty="0" err="1" smtClean="0"/>
              <a:t>masotcytosis</a:t>
            </a:r>
            <a:endParaRPr lang="en-US" dirty="0" smtClean="0"/>
          </a:p>
          <a:p>
            <a:pPr lvl="1"/>
            <a:r>
              <a:rPr lang="en-US" dirty="0" smtClean="0"/>
              <a:t>Renal failure</a:t>
            </a:r>
          </a:p>
          <a:p>
            <a:pPr lvl="1"/>
            <a:r>
              <a:rPr lang="en-US" dirty="0" smtClean="0"/>
              <a:t>BMI &lt; 18</a:t>
            </a:r>
          </a:p>
          <a:p>
            <a:pPr lvl="1"/>
            <a:r>
              <a:rPr lang="en-US" dirty="0" smtClean="0"/>
              <a:t>Anorexia nervosa</a:t>
            </a:r>
          </a:p>
          <a:p>
            <a:pPr lvl="1"/>
            <a:r>
              <a:rPr lang="en-US" dirty="0" smtClean="0"/>
              <a:t>Heavy smokers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OSTEOPOROSIS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A disease characterized </a:t>
            </a:r>
            <a:r>
              <a:rPr lang="en-IN" dirty="0" smtClean="0"/>
              <a:t>by low </a:t>
            </a:r>
            <a:r>
              <a:rPr lang="en-IN" dirty="0"/>
              <a:t>bone </a:t>
            </a:r>
            <a:r>
              <a:rPr lang="en-IN" dirty="0" smtClean="0"/>
              <a:t>mass </a:t>
            </a:r>
          </a:p>
          <a:p>
            <a:pPr>
              <a:buNone/>
            </a:pPr>
            <a:r>
              <a:rPr lang="en-IN" dirty="0" smtClean="0"/>
              <a:t>    (reduced bone density) and micro-architectural deterioration of </a:t>
            </a:r>
            <a:r>
              <a:rPr lang="en-IN" dirty="0"/>
              <a:t>bone </a:t>
            </a:r>
            <a:r>
              <a:rPr lang="en-IN" dirty="0" smtClean="0"/>
              <a:t>tissue, leading </a:t>
            </a:r>
            <a:r>
              <a:rPr lang="en-IN" dirty="0"/>
              <a:t>to enhanced bone fragility </a:t>
            </a:r>
            <a:r>
              <a:rPr lang="en-IN" dirty="0" smtClean="0"/>
              <a:t>and a consequent increase in fracture risk.</a:t>
            </a:r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Most common bone disease</a:t>
            </a:r>
          </a:p>
          <a:p>
            <a:endParaRPr lang="en-US" dirty="0" smtClean="0"/>
          </a:p>
          <a:p>
            <a:r>
              <a:rPr lang="en-US" dirty="0" smtClean="0"/>
              <a:t>Affects million of people worldwide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Features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Asymptomatic until a fracture occurs</a:t>
            </a:r>
          </a:p>
          <a:p>
            <a:endParaRPr lang="en-US" dirty="0" smtClean="0"/>
          </a:p>
          <a:p>
            <a:r>
              <a:rPr lang="en-US" dirty="0" smtClean="0"/>
              <a:t>Incidental </a:t>
            </a:r>
            <a:r>
              <a:rPr lang="en-US" dirty="0" err="1" smtClean="0"/>
              <a:t>osteopenia</a:t>
            </a:r>
            <a:r>
              <a:rPr lang="en-US" dirty="0" smtClean="0"/>
              <a:t> on X-ray performed for other reasons.</a:t>
            </a:r>
          </a:p>
          <a:p>
            <a:endParaRPr lang="en-US" dirty="0" smtClean="0"/>
          </a:p>
          <a:p>
            <a:r>
              <a:rPr lang="en-US" dirty="0" smtClean="0"/>
              <a:t>Spine fracture</a:t>
            </a:r>
          </a:p>
          <a:p>
            <a:pPr lvl="1"/>
            <a:r>
              <a:rPr lang="en-US" dirty="0" smtClean="0"/>
              <a:t>Acute back pain ( 1/3 cases)</a:t>
            </a:r>
          </a:p>
          <a:p>
            <a:pPr lvl="1"/>
            <a:r>
              <a:rPr lang="en-US" dirty="0" smtClean="0"/>
              <a:t>gradual loss of height , </a:t>
            </a:r>
            <a:r>
              <a:rPr lang="en-US" dirty="0" err="1" smtClean="0"/>
              <a:t>kyphosis</a:t>
            </a:r>
            <a:r>
              <a:rPr lang="en-US" dirty="0" smtClean="0"/>
              <a:t> and chronic pain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Peripheral fracture</a:t>
            </a:r>
          </a:p>
          <a:p>
            <a:pPr lvl="1"/>
            <a:r>
              <a:rPr lang="en-US" dirty="0" smtClean="0"/>
              <a:t>Local pain, tenderness and deformity</a:t>
            </a:r>
          </a:p>
          <a:p>
            <a:pPr lvl="1"/>
            <a:r>
              <a:rPr lang="en-US" dirty="0" smtClean="0"/>
              <a:t>Often with an episode of minimal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Measurement of bone mineral density (BMD) by dual energy X-ray </a:t>
            </a:r>
            <a:r>
              <a:rPr lang="en-US" dirty="0" err="1" smtClean="0"/>
              <a:t>absorptiometry</a:t>
            </a:r>
            <a:r>
              <a:rPr lang="en-US" dirty="0" smtClean="0"/>
              <a:t> (DEXA).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BMD can also be measured by computed tomography (CT) and ultrasound.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Central  (spine and hip) are best predictors of fracture risk.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Peripheral( radius, heel and hands) are less expensive and widely available.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DXA scanner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6763" y="758825"/>
            <a:ext cx="7610475" cy="4889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T-Score: The number of SDs the patient value is below or above the mean value for </a:t>
            </a:r>
            <a:r>
              <a:rPr lang="en-US" b="1" dirty="0" smtClean="0"/>
              <a:t>young normal subjects.</a:t>
            </a:r>
          </a:p>
          <a:p>
            <a:pPr lvl="1"/>
            <a:r>
              <a:rPr lang="en-US" dirty="0" smtClean="0"/>
              <a:t>Good predictor of fracture risk</a:t>
            </a:r>
          </a:p>
          <a:p>
            <a:endParaRPr lang="en-US" b="1" dirty="0" smtClean="0"/>
          </a:p>
          <a:p>
            <a:r>
              <a:rPr lang="en-US" dirty="0" smtClean="0"/>
              <a:t>Z-score: The number of SDs the patient value is below or above the mean value for</a:t>
            </a:r>
            <a:r>
              <a:rPr lang="en-US" b="1" dirty="0" smtClean="0"/>
              <a:t> age matched normal controls.</a:t>
            </a:r>
          </a:p>
          <a:p>
            <a:pPr lvl="1"/>
            <a:r>
              <a:rPr lang="en-US" dirty="0" smtClean="0"/>
              <a:t>Whether or not the BMD is appropriate for age.</a:t>
            </a:r>
          </a:p>
          <a:p>
            <a:endParaRPr lang="en-US" b="1" dirty="0" smtClean="0"/>
          </a:p>
          <a:p>
            <a:r>
              <a:rPr lang="en-US" dirty="0" smtClean="0"/>
              <a:t>Absolute BMD: expressed in</a:t>
            </a:r>
            <a:r>
              <a:rPr lang="en-US" b="1" dirty="0" smtClean="0"/>
              <a:t> g/cm</a:t>
            </a:r>
            <a:r>
              <a:rPr lang="en-US" b="1" baseline="30000" dirty="0" smtClean="0"/>
              <a:t>2</a:t>
            </a:r>
          </a:p>
          <a:p>
            <a:pPr lvl="1"/>
            <a:r>
              <a:rPr lang="en-US" baseline="30000" dirty="0" smtClean="0"/>
              <a:t> </a:t>
            </a:r>
            <a:r>
              <a:rPr lang="en-US" dirty="0" smtClean="0"/>
              <a:t>Used to calculate changes in BMD during follow up.</a:t>
            </a:r>
            <a:endParaRPr lang="en-US" b="1" baseline="30000" dirty="0" smtClean="0"/>
          </a:p>
          <a:p>
            <a:pPr lvl="1"/>
            <a:endParaRPr lang="en-US" b="1" baseline="30000" dirty="0" smtClean="0"/>
          </a:p>
          <a:p>
            <a:pPr>
              <a:buNone/>
            </a:pPr>
            <a:r>
              <a:rPr lang="en-US" b="1" baseline="30000" dirty="0" smtClean="0"/>
              <a:t>	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patient who sustains a fragility fracture.</a:t>
            </a:r>
          </a:p>
          <a:p>
            <a:endParaRPr lang="en-US" dirty="0" smtClean="0"/>
          </a:p>
          <a:p>
            <a:r>
              <a:rPr lang="en-US" dirty="0" smtClean="0"/>
              <a:t>On the basis of BMD T-score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≥ -1 = normal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US" dirty="0" smtClean="0"/>
              <a:t>Between -1 and -2.5 = </a:t>
            </a:r>
            <a:r>
              <a:rPr lang="en-US" dirty="0" err="1" smtClean="0"/>
              <a:t>Osteopenia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≤ -2.5 = </a:t>
            </a:r>
            <a:r>
              <a:rPr lang="en-US" dirty="0" err="1" smtClean="0"/>
              <a:t>Osteoporisis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Changes in BMD with age (T-score values)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Souce</a:t>
            </a:r>
            <a:r>
              <a:rPr lang="en-US" sz="1800" dirty="0" smtClean="0"/>
              <a:t>- </a:t>
            </a:r>
            <a:r>
              <a:rPr lang="en-US" sz="1800" dirty="0" err="1" smtClean="0"/>
              <a:t>Davidsons</a:t>
            </a:r>
            <a:r>
              <a:rPr lang="en-US" sz="1800" dirty="0" smtClean="0"/>
              <a:t> textbook of Medicine  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edition</a:t>
            </a:r>
            <a:endParaRPr lang="en-US" sz="1800" dirty="0"/>
          </a:p>
        </p:txBody>
      </p:sp>
      <p:pic>
        <p:nvPicPr>
          <p:cNvPr id="5" name="Picture Placeholder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4235" r="4235"/>
          <a:stretch>
            <a:fillRect/>
          </a:stretch>
        </p:blipFill>
        <p:spPr bwMode="auto">
          <a:xfrm>
            <a:off x="1792288" y="612774"/>
            <a:ext cx="559911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History: early menopause, smoking, excessive alcohol intake, corticosteroid therapy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Examination: Signs of endocrine disease, neoplasia, and inflammatory diseases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history of fall should be taken</a:t>
            </a:r>
          </a:p>
          <a:p>
            <a:endParaRPr lang="en-US" dirty="0" smtClean="0"/>
          </a:p>
          <a:p>
            <a:r>
              <a:rPr lang="en-US" dirty="0" smtClean="0"/>
              <a:t>Unstable gait and unsteadiness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- 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Renal function</a:t>
            </a:r>
          </a:p>
          <a:p>
            <a:r>
              <a:rPr lang="en-US" dirty="0" smtClean="0"/>
              <a:t>Alkaline phosphatase</a:t>
            </a:r>
          </a:p>
          <a:p>
            <a:r>
              <a:rPr lang="en-US" dirty="0" smtClean="0"/>
              <a:t>Serum calcium,  </a:t>
            </a:r>
            <a:r>
              <a:rPr lang="en-US" dirty="0" err="1" smtClean="0"/>
              <a:t>Vit</a:t>
            </a:r>
            <a:r>
              <a:rPr lang="en-US" dirty="0" smtClean="0"/>
              <a:t> D 25 (OH)</a:t>
            </a:r>
          </a:p>
          <a:p>
            <a:r>
              <a:rPr lang="en-US" dirty="0" smtClean="0"/>
              <a:t>Parathyroid (PTH)</a:t>
            </a:r>
          </a:p>
          <a:p>
            <a:r>
              <a:rPr lang="en-US" dirty="0" smtClean="0"/>
              <a:t>Thyroid function tests</a:t>
            </a:r>
            <a:endParaRPr lang="en-US" dirty="0"/>
          </a:p>
          <a:p>
            <a:r>
              <a:rPr lang="en-US" dirty="0" err="1" smtClean="0"/>
              <a:t>Immunoglobulins</a:t>
            </a:r>
            <a:r>
              <a:rPr lang="en-US" dirty="0" smtClean="0"/>
              <a:t> and ESR</a:t>
            </a:r>
          </a:p>
          <a:p>
            <a:r>
              <a:rPr lang="en-US" dirty="0" smtClean="0"/>
              <a:t>Celiac disease antibody testing</a:t>
            </a:r>
          </a:p>
          <a:p>
            <a:r>
              <a:rPr lang="en-US" dirty="0" smtClean="0"/>
              <a:t>Testosterone (men)</a:t>
            </a:r>
          </a:p>
          <a:p>
            <a:r>
              <a:rPr lang="en-US" dirty="0" smtClean="0"/>
              <a:t>24 hour urine calcium, sodium and </a:t>
            </a:r>
            <a:r>
              <a:rPr lang="en-US" dirty="0" err="1" smtClean="0"/>
              <a:t>creatinine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aim of treatment is to </a:t>
            </a:r>
            <a:r>
              <a:rPr lang="en-US" b="1" dirty="0" smtClean="0"/>
              <a:t>reduce the risk of fractures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Non-pharmacological</a:t>
            </a:r>
          </a:p>
          <a:p>
            <a:pPr lvl="1"/>
            <a:r>
              <a:rPr lang="en-US" b="1" dirty="0" smtClean="0"/>
              <a:t>Pharmacological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Pharmacological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Smoking cessation</a:t>
            </a:r>
          </a:p>
          <a:p>
            <a:r>
              <a:rPr lang="en-IN" dirty="0" smtClean="0"/>
              <a:t>Moderation of alcohol intake</a:t>
            </a:r>
          </a:p>
          <a:p>
            <a:r>
              <a:rPr lang="en-IN" dirty="0" smtClean="0"/>
              <a:t>Adequate dietary calcium intake</a:t>
            </a:r>
          </a:p>
          <a:p>
            <a:r>
              <a:rPr lang="en-IN" dirty="0" smtClean="0"/>
              <a:t>Exercise</a:t>
            </a:r>
          </a:p>
          <a:p>
            <a:r>
              <a:rPr lang="en-IN" dirty="0" smtClean="0"/>
              <a:t>Vitamin D</a:t>
            </a:r>
          </a:p>
          <a:p>
            <a:r>
              <a:rPr lang="en-IN" dirty="0" smtClean="0"/>
              <a:t>Fall prevention</a:t>
            </a:r>
          </a:p>
          <a:p>
            <a:r>
              <a:rPr lang="en-IN" dirty="0" smtClean="0"/>
              <a:t> Good nutrition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n-GB" sz="3200"/>
              <a:t>Development of osteoporotic bone</a:t>
            </a:r>
          </a:p>
        </p:txBody>
      </p:sp>
      <p:pic>
        <p:nvPicPr>
          <p:cNvPr id="209923" name="Picture 3" descr="b&amp;w trab bon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139" t="258" r="49896"/>
          <a:stretch>
            <a:fillRect/>
          </a:stretch>
        </p:blipFill>
        <p:spPr>
          <a:xfrm>
            <a:off x="457200" y="2138363"/>
            <a:ext cx="4041775" cy="3241675"/>
          </a:xfrm>
          <a:noFill/>
          <a:ln/>
        </p:spPr>
      </p:pic>
      <p:pic>
        <p:nvPicPr>
          <p:cNvPr id="209924" name="Picture 4" descr="b&amp;w trab bo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52032" t="290"/>
          <a:stretch>
            <a:fillRect/>
          </a:stretch>
        </p:blipFill>
        <p:spPr>
          <a:xfrm>
            <a:off x="4645025" y="2138363"/>
            <a:ext cx="4041775" cy="3241675"/>
          </a:xfrm>
          <a:noFill/>
          <a:ln/>
        </p:spPr>
      </p:pic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755650" y="6021388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611188" y="6092825"/>
            <a:ext cx="612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Rizzoli R ed In Atlas of Postmenopausal Osteoporosis (1</a:t>
            </a:r>
            <a:r>
              <a:rPr lang="en-GB" sz="1200" baseline="30000"/>
              <a:t>st</a:t>
            </a:r>
            <a:r>
              <a:rPr lang="en-GB" sz="1200"/>
              <a:t> edition) Science Press,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Pharmacological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drugs have been shown to reduce the risk of osteoporotic fractures.</a:t>
            </a:r>
          </a:p>
          <a:p>
            <a:endParaRPr lang="en-US" dirty="0" smtClean="0"/>
          </a:p>
          <a:p>
            <a:r>
              <a:rPr lang="en-US" dirty="0" smtClean="0"/>
              <a:t>Effect on vertebral and non-vertebral fracture is variable.</a:t>
            </a:r>
          </a:p>
          <a:p>
            <a:endParaRPr lang="en-US" dirty="0" smtClean="0"/>
          </a:p>
          <a:p>
            <a:r>
              <a:rPr lang="en-US" dirty="0" smtClean="0"/>
              <a:t>Considered with </a:t>
            </a:r>
          </a:p>
          <a:p>
            <a:pPr lvl="1"/>
            <a:r>
              <a:rPr lang="en-US" dirty="0" smtClean="0"/>
              <a:t>BMD T-score &lt; 2.5</a:t>
            </a:r>
          </a:p>
          <a:p>
            <a:pPr lvl="1"/>
            <a:r>
              <a:rPr lang="en-US" dirty="0" smtClean="0"/>
              <a:t>BMD T-score &lt; 1.5 in corticosteroid induced </a:t>
            </a:r>
          </a:p>
          <a:p>
            <a:pPr lvl="1"/>
            <a:r>
              <a:rPr lang="en-US" dirty="0" smtClean="0"/>
              <a:t>Vertebral Fractures ,unless resulted from significant trauma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DXA Results</a:t>
            </a:r>
          </a:p>
        </p:txBody>
      </p:sp>
      <p:graphicFrame>
        <p:nvGraphicFramePr>
          <p:cNvPr id="365571" name="Group 3"/>
          <p:cNvGraphicFramePr>
            <a:graphicFrameLocks noGrp="1"/>
          </p:cNvGraphicFramePr>
          <p:nvPr>
            <p:ph idx="1"/>
          </p:nvPr>
        </p:nvGraphicFramePr>
        <p:xfrm>
          <a:off x="468313" y="1600200"/>
          <a:ext cx="8218487" cy="4540252"/>
        </p:xfrm>
        <a:graphic>
          <a:graphicData uri="http://schemas.openxmlformats.org/drawingml/2006/table">
            <a:tbl>
              <a:tblPr/>
              <a:tblGrid>
                <a:gridCol w="2732087"/>
                <a:gridCol w="2743200"/>
                <a:gridCol w="2743200"/>
              </a:tblGrid>
              <a:tr h="585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 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Classification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&gt; minus 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Lifestyle measures.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3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minus 1.0 &gt; minus 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Osteopenia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Lifestyle measures.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Consider specific treatment where there is ongoing risk, e.g. steroids, and in those who have had a minimal trauma fracture. 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&lt; minus 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Osteoporosis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Lifestyle measures.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Prevent falls.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Treatment may be indicated.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THERAPIES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Anti-</a:t>
            </a:r>
            <a:r>
              <a:rPr lang="en-IN" dirty="0" err="1" smtClean="0"/>
              <a:t>resorptive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Anabolic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Calcium, Vitamin D, lifestyle modification</a:t>
            </a:r>
          </a:p>
          <a:p>
            <a:pPr lvl="1"/>
            <a:r>
              <a:rPr lang="en-US" dirty="0" smtClean="0"/>
              <a:t>Adjunct to other treatments</a:t>
            </a:r>
            <a:endParaRPr lang="en-IN" dirty="0" smtClean="0"/>
          </a:p>
          <a:p>
            <a:pPr lvl="1"/>
            <a:r>
              <a:rPr lang="en-US" dirty="0" smtClean="0"/>
              <a:t>1000-1200 mg/day of calcium</a:t>
            </a:r>
          </a:p>
          <a:p>
            <a:pPr lvl="1"/>
            <a:r>
              <a:rPr lang="en-US" dirty="0" smtClean="0"/>
              <a:t>800-1200 U/day of vitamin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Treatment Options in Osteoporosis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 err="1" smtClean="0"/>
              <a:t>Antiresorptive</a:t>
            </a:r>
            <a:r>
              <a:rPr lang="en-GB" b="1" dirty="0" smtClean="0"/>
              <a:t> drugs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b="1" dirty="0" smtClean="0"/>
          </a:p>
          <a:p>
            <a:pPr>
              <a:lnSpc>
                <a:spcPct val="80000"/>
              </a:lnSpc>
            </a:pPr>
            <a:r>
              <a:rPr lang="en-GB" dirty="0" err="1" smtClean="0"/>
              <a:t>Bisphosphonates</a:t>
            </a:r>
            <a:endParaRPr lang="en-GB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		</a:t>
            </a:r>
            <a:r>
              <a:rPr lang="en-GB" dirty="0" err="1" smtClean="0"/>
              <a:t>Etidronate</a:t>
            </a:r>
            <a:endParaRPr lang="en-GB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		</a:t>
            </a:r>
            <a:r>
              <a:rPr lang="en-GB" dirty="0" err="1" smtClean="0"/>
              <a:t>Alendronate</a:t>
            </a:r>
            <a:endParaRPr lang="en-GB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		</a:t>
            </a:r>
            <a:r>
              <a:rPr lang="en-GB" dirty="0" err="1" smtClean="0"/>
              <a:t>Risedronate</a:t>
            </a:r>
            <a:endParaRPr lang="en-GB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		</a:t>
            </a:r>
            <a:r>
              <a:rPr lang="en-GB" dirty="0" err="1" smtClean="0"/>
              <a:t>Ibandronate</a:t>
            </a:r>
            <a:endParaRPr lang="en-GB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		</a:t>
            </a:r>
            <a:r>
              <a:rPr lang="en-GB" dirty="0" err="1" smtClean="0"/>
              <a:t>Zoledronate</a:t>
            </a: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err="1" smtClean="0"/>
              <a:t>Denosumab</a:t>
            </a:r>
            <a:r>
              <a:rPr lang="en-GB" dirty="0" smtClean="0"/>
              <a:t> (monoclonal antibody against RANK-L)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SERMs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		</a:t>
            </a:r>
            <a:r>
              <a:rPr lang="en-GB" dirty="0" err="1" smtClean="0"/>
              <a:t>Raloxifene</a:t>
            </a: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err="1" smtClean="0"/>
              <a:t>Calcitonin</a:t>
            </a: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HRT (</a:t>
            </a:r>
            <a:r>
              <a:rPr lang="en-GB" dirty="0" err="1" smtClean="0"/>
              <a:t>estrogen</a:t>
            </a:r>
            <a:r>
              <a:rPr lang="en-GB" dirty="0" smtClean="0"/>
              <a:t>)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  <a:buNone/>
            </a:pPr>
            <a:r>
              <a:rPr lang="en-GB" b="1" dirty="0" smtClean="0"/>
              <a:t>Anabolic drugs</a:t>
            </a:r>
          </a:p>
          <a:p>
            <a:pPr>
              <a:lnSpc>
                <a:spcPct val="80000"/>
              </a:lnSpc>
              <a:buNone/>
            </a:pPr>
            <a:r>
              <a:rPr lang="en-GB" dirty="0" err="1" smtClean="0"/>
              <a:t>Teriparatide</a:t>
            </a:r>
            <a:r>
              <a:rPr lang="en-GB" dirty="0" smtClean="0"/>
              <a:t>(PTH 1-34)</a:t>
            </a:r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 smtClean="0"/>
              <a:t>Dual Action Bone Agents (DABAs)</a:t>
            </a:r>
          </a:p>
          <a:p>
            <a:pPr>
              <a:lnSpc>
                <a:spcPct val="80000"/>
              </a:lnSpc>
              <a:buNone/>
            </a:pPr>
            <a:r>
              <a:rPr lang="en-GB" dirty="0" smtClean="0"/>
              <a:t>Strontium </a:t>
            </a:r>
            <a:r>
              <a:rPr lang="en-GB" dirty="0" err="1" smtClean="0"/>
              <a:t>ranelate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  <a:p>
            <a:pPr>
              <a:lnSpc>
                <a:spcPct val="80000"/>
              </a:lnSpc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5539" r="5539"/>
          <a:stretch>
            <a:fillRect/>
          </a:stretch>
        </p:blipFill>
        <p:spPr bwMode="auto">
          <a:xfrm>
            <a:off x="899592" y="509737"/>
            <a:ext cx="76962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GB" dirty="0" err="1" smtClean="0"/>
              <a:t>Bisphosphonates</a:t>
            </a: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Inhibit bone resorption by binding to </a:t>
            </a:r>
            <a:r>
              <a:rPr lang="en-US" dirty="0" err="1" smtClean="0"/>
              <a:t>hydroxyapatite</a:t>
            </a:r>
            <a:r>
              <a:rPr lang="en-US" dirty="0" smtClean="0"/>
              <a:t> crystals on bone surface</a:t>
            </a:r>
          </a:p>
          <a:p>
            <a:endParaRPr lang="en-US" dirty="0" smtClean="0"/>
          </a:p>
          <a:p>
            <a:r>
              <a:rPr lang="en-US" dirty="0" err="1" smtClean="0"/>
              <a:t>Osteoclasts</a:t>
            </a:r>
            <a:r>
              <a:rPr lang="en-US" dirty="0" smtClean="0"/>
              <a:t> reabsorb bone-drug released within cell-</a:t>
            </a:r>
            <a:r>
              <a:rPr lang="en-US" dirty="0" err="1" smtClean="0"/>
              <a:t>inhibt</a:t>
            </a:r>
            <a:r>
              <a:rPr lang="en-US" dirty="0" smtClean="0"/>
              <a:t> key signaling pathways.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Increase in Spine BMD of 5-8% and Hip BMD 2-4%.</a:t>
            </a:r>
          </a:p>
          <a:p>
            <a:endParaRPr lang="en-US" dirty="0" smtClean="0"/>
          </a:p>
          <a:p>
            <a:r>
              <a:rPr lang="en-US" dirty="0" smtClean="0"/>
              <a:t>Should be taken on an empty stomach with plain water.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food should be eaten 30-45 minutes after administration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Adverse effects of </a:t>
            </a:r>
            <a:r>
              <a:rPr lang="en-US" dirty="0" err="1" smtClean="0"/>
              <a:t>biphosphonates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Common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smtClean="0"/>
              <a:t>Upper GI intolerance (oral)</a:t>
            </a:r>
          </a:p>
          <a:p>
            <a:pPr lvl="1"/>
            <a:r>
              <a:rPr lang="en-US" dirty="0" smtClean="0"/>
              <a:t>Acute phase response(intravenous)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Less Common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err="1" smtClean="0"/>
              <a:t>Atrial</a:t>
            </a:r>
            <a:r>
              <a:rPr lang="en-US" dirty="0" smtClean="0"/>
              <a:t>  fibrillation (IV </a:t>
            </a:r>
            <a:r>
              <a:rPr lang="en-US" dirty="0" err="1" smtClean="0"/>
              <a:t>zoledronic</a:t>
            </a:r>
            <a:r>
              <a:rPr lang="en-US" dirty="0" smtClean="0"/>
              <a:t> acid)</a:t>
            </a:r>
          </a:p>
          <a:p>
            <a:pPr lvl="1"/>
            <a:r>
              <a:rPr lang="en-US" dirty="0" smtClean="0"/>
              <a:t>Renal impairment (IV </a:t>
            </a:r>
            <a:r>
              <a:rPr lang="en-US" dirty="0" err="1" smtClean="0"/>
              <a:t>zoledronic</a:t>
            </a:r>
            <a:r>
              <a:rPr lang="en-US" dirty="0" smtClean="0"/>
              <a:t> acid)</a:t>
            </a:r>
          </a:p>
          <a:p>
            <a:pPr lvl="1"/>
            <a:r>
              <a:rPr lang="en-US" dirty="0" smtClean="0"/>
              <a:t>Atypical </a:t>
            </a:r>
            <a:r>
              <a:rPr lang="en-US" dirty="0" err="1" smtClean="0"/>
              <a:t>subtrochanteric</a:t>
            </a:r>
            <a:r>
              <a:rPr lang="en-US" dirty="0" smtClean="0"/>
              <a:t> fractures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Rare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err="1" smtClean="0"/>
              <a:t>Uveitis</a:t>
            </a:r>
            <a:endParaRPr lang="en-US" dirty="0" smtClean="0"/>
          </a:p>
          <a:p>
            <a:pPr lvl="1"/>
            <a:r>
              <a:rPr lang="en-US" dirty="0" err="1" smtClean="0"/>
              <a:t>Osteonecrosis</a:t>
            </a:r>
            <a:r>
              <a:rPr lang="en-US" dirty="0" smtClean="0"/>
              <a:t> of the jaw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INDICATIONS FOR ANABOLISM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Pre-existing osteoporotic fractures</a:t>
            </a:r>
          </a:p>
          <a:p>
            <a:r>
              <a:rPr lang="en-IN" dirty="0" smtClean="0"/>
              <a:t> Very low BMD</a:t>
            </a:r>
          </a:p>
          <a:p>
            <a:r>
              <a:rPr lang="en-IN" dirty="0" smtClean="0"/>
              <a:t> Very high fracture risk</a:t>
            </a:r>
          </a:p>
          <a:p>
            <a:r>
              <a:rPr lang="en-IN" dirty="0" smtClean="0"/>
              <a:t> Unsatisfactory response to </a:t>
            </a:r>
            <a:r>
              <a:rPr lang="en-IN" dirty="0" err="1" smtClean="0"/>
              <a:t>antiresorptive</a:t>
            </a:r>
            <a:r>
              <a:rPr lang="en-IN" dirty="0" smtClean="0"/>
              <a:t> therapy</a:t>
            </a:r>
          </a:p>
          <a:p>
            <a:r>
              <a:rPr lang="en-IN" dirty="0" smtClean="0"/>
              <a:t> Intolerant to anti-</a:t>
            </a:r>
            <a:r>
              <a:rPr lang="en-IN" dirty="0" err="1" smtClean="0"/>
              <a:t>resorptive</a:t>
            </a:r>
            <a:r>
              <a:rPr lang="en-IN" dirty="0" smtClean="0"/>
              <a:t> therapy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TERIPARATIDE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Daily SC injection 20 mcg</a:t>
            </a:r>
          </a:p>
          <a:p>
            <a:endParaRPr lang="en-IN" dirty="0" smtClean="0"/>
          </a:p>
          <a:p>
            <a:r>
              <a:rPr lang="en-IN" dirty="0" smtClean="0"/>
              <a:t>Maximum 18-24 months</a:t>
            </a:r>
          </a:p>
          <a:p>
            <a:endParaRPr lang="en-IN" dirty="0" smtClean="0"/>
          </a:p>
          <a:p>
            <a:r>
              <a:rPr lang="en-IN" dirty="0" smtClean="0"/>
              <a:t>May be followed by anti-</a:t>
            </a:r>
            <a:r>
              <a:rPr lang="en-IN" dirty="0" err="1" smtClean="0"/>
              <a:t>resorptive</a:t>
            </a:r>
            <a:r>
              <a:rPr lang="en-IN" dirty="0" smtClean="0"/>
              <a:t> therapy</a:t>
            </a:r>
          </a:p>
          <a:p>
            <a:endParaRPr lang="en-IN" dirty="0" smtClean="0"/>
          </a:p>
          <a:p>
            <a:r>
              <a:rPr lang="en-US" dirty="0" smtClean="0"/>
              <a:t>PTH is expensive and is reserved for severe osteoporosis, who fail to response to other therapies.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No advantage of combined anabolic and</a:t>
            </a:r>
          </a:p>
          <a:p>
            <a:pPr>
              <a:buNone/>
            </a:pPr>
            <a:r>
              <a:rPr lang="en-IN" dirty="0" smtClean="0"/>
              <a:t>   anti-</a:t>
            </a:r>
            <a:r>
              <a:rPr lang="en-IN" dirty="0" err="1" smtClean="0"/>
              <a:t>resorptive</a:t>
            </a:r>
            <a:r>
              <a:rPr lang="en-IN" dirty="0" smtClean="0"/>
              <a:t> therapy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Selective estrogen receptor modulator (SERM)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dirty="0" err="1" smtClean="0"/>
              <a:t>Raloxifene</a:t>
            </a:r>
            <a:r>
              <a:rPr lang="en-US" sz="38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60 mg daily orally</a:t>
            </a:r>
          </a:p>
          <a:p>
            <a:endParaRPr lang="en-US" dirty="0" smtClean="0"/>
          </a:p>
          <a:p>
            <a:r>
              <a:rPr lang="en-US" dirty="0" smtClean="0"/>
              <a:t>Partial agonist of estrogen receptor in bone &amp; liver</a:t>
            </a:r>
          </a:p>
          <a:p>
            <a:endParaRPr lang="en-US" dirty="0" smtClean="0"/>
          </a:p>
          <a:p>
            <a:r>
              <a:rPr lang="en-US" dirty="0" smtClean="0"/>
              <a:t>Antagonist in breast &amp; </a:t>
            </a:r>
            <a:r>
              <a:rPr lang="en-US" dirty="0" err="1" smtClean="0"/>
              <a:t>endometrium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SE: muscle cramps, hot flushes, increased risk of VTE.</a:t>
            </a:r>
          </a:p>
          <a:p>
            <a:endParaRPr lang="en-US" dirty="0" smtClean="0"/>
          </a:p>
          <a:p>
            <a:r>
              <a:rPr lang="en-US" dirty="0" err="1" smtClean="0"/>
              <a:t>Bazedoxifene</a:t>
            </a:r>
            <a:r>
              <a:rPr lang="en-US" dirty="0" smtClean="0"/>
              <a:t> is a related SREM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Fractures related to osteoporosis affect around 30 % of women and 12 % of men in developed countries.</a:t>
            </a:r>
          </a:p>
          <a:p>
            <a:endParaRPr lang="en-US" dirty="0" smtClean="0"/>
          </a:p>
          <a:p>
            <a:r>
              <a:rPr lang="en-US" dirty="0" smtClean="0"/>
              <a:t>Major public health problem</a:t>
            </a:r>
          </a:p>
          <a:p>
            <a:endParaRPr lang="en-US" dirty="0" smtClean="0"/>
          </a:p>
          <a:p>
            <a:r>
              <a:rPr lang="en-US" dirty="0" smtClean="0"/>
              <a:t>Osteoporotic fractures can affect any bone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most common sites are</a:t>
            </a:r>
          </a:p>
          <a:p>
            <a:pPr lvl="1"/>
            <a:r>
              <a:rPr lang="en-US" dirty="0" smtClean="0"/>
              <a:t>Spine (vertebral fracture)</a:t>
            </a:r>
          </a:p>
          <a:p>
            <a:pPr lvl="1"/>
            <a:r>
              <a:rPr lang="en-US" dirty="0" smtClean="0"/>
              <a:t>Forearm (</a:t>
            </a:r>
            <a:r>
              <a:rPr lang="en-US" dirty="0" err="1" smtClean="0"/>
              <a:t>Colles</a:t>
            </a:r>
            <a:r>
              <a:rPr lang="en-US" dirty="0" smtClean="0"/>
              <a:t> fracture)</a:t>
            </a:r>
          </a:p>
          <a:p>
            <a:pPr lvl="1"/>
            <a:r>
              <a:rPr lang="en-US" dirty="0" smtClean="0"/>
              <a:t>Hip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Cyclical HRT </a:t>
            </a:r>
            <a:r>
              <a:rPr lang="en-US" dirty="0" err="1" smtClean="0"/>
              <a:t>wirh</a:t>
            </a:r>
            <a:r>
              <a:rPr lang="en-US" dirty="0" smtClean="0"/>
              <a:t> estrogen and </a:t>
            </a:r>
            <a:r>
              <a:rPr lang="en-US" dirty="0" err="1" smtClean="0"/>
              <a:t>progestogen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Prevents post menopausal bone loss and reduces risk of fractures in post menopausal women</a:t>
            </a:r>
          </a:p>
          <a:p>
            <a:endParaRPr lang="en-US" dirty="0" smtClean="0"/>
          </a:p>
          <a:p>
            <a:r>
              <a:rPr lang="en-US" dirty="0" smtClean="0"/>
              <a:t>Primarily indicated for prevention of osteoporosis in women with early menopause</a:t>
            </a:r>
          </a:p>
          <a:p>
            <a:endParaRPr lang="en-US" dirty="0" smtClean="0"/>
          </a:p>
          <a:p>
            <a:r>
              <a:rPr lang="en-US" dirty="0" smtClean="0"/>
              <a:t>Women in early fifties with troublesome menopausal symptoms.</a:t>
            </a:r>
          </a:p>
          <a:p>
            <a:endParaRPr lang="en-US" dirty="0" smtClean="0"/>
          </a:p>
          <a:p>
            <a:r>
              <a:rPr lang="en-US" dirty="0" smtClean="0"/>
              <a:t>Increased risk of breast cancer and cardiovascular disease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Oral </a:t>
            </a:r>
            <a:r>
              <a:rPr lang="en-US" dirty="0" err="1" smtClean="0"/>
              <a:t>biphosphonates</a:t>
            </a:r>
            <a:r>
              <a:rPr lang="en-US" dirty="0" smtClean="0"/>
              <a:t>		long term (5 YRS)</a:t>
            </a:r>
          </a:p>
          <a:p>
            <a:endParaRPr lang="en-US" dirty="0" smtClean="0"/>
          </a:p>
          <a:p>
            <a:r>
              <a:rPr lang="en-US" dirty="0" smtClean="0"/>
              <a:t>HRT, </a:t>
            </a:r>
            <a:r>
              <a:rPr lang="en-US" dirty="0" err="1" smtClean="0"/>
              <a:t>raloxifene</a:t>
            </a:r>
            <a:r>
              <a:rPr lang="en-US" dirty="0" smtClean="0"/>
              <a:t>			continuously</a:t>
            </a:r>
          </a:p>
          <a:p>
            <a:endParaRPr lang="en-US" dirty="0" smtClean="0"/>
          </a:p>
          <a:p>
            <a:r>
              <a:rPr lang="en-US" dirty="0" err="1" smtClean="0"/>
              <a:t>Denosumab</a:t>
            </a:r>
            <a:r>
              <a:rPr lang="en-US" dirty="0" smtClean="0"/>
              <a:t>			continuously</a:t>
            </a:r>
          </a:p>
          <a:p>
            <a:endParaRPr lang="en-US" dirty="0" smtClean="0"/>
          </a:p>
          <a:p>
            <a:r>
              <a:rPr lang="en-US" dirty="0" smtClean="0"/>
              <a:t>Strontium </a:t>
            </a:r>
            <a:r>
              <a:rPr lang="en-US" dirty="0" err="1" smtClean="0"/>
              <a:t>ranelate</a:t>
            </a:r>
            <a:r>
              <a:rPr lang="en-US" dirty="0" smtClean="0"/>
              <a:t>		not established</a:t>
            </a:r>
          </a:p>
          <a:p>
            <a:endParaRPr lang="en-US" dirty="0" smtClean="0"/>
          </a:p>
          <a:p>
            <a:r>
              <a:rPr lang="en-US" dirty="0" err="1" smtClean="0"/>
              <a:t>Teriparatide</a:t>
            </a:r>
            <a:r>
              <a:rPr lang="en-US" dirty="0" smtClean="0"/>
              <a:t>			2 yrs </a:t>
            </a:r>
            <a:r>
              <a:rPr lang="en-US" dirty="0" err="1" smtClean="0"/>
              <a:t>fb</a:t>
            </a:r>
            <a:r>
              <a:rPr lang="en-US" dirty="0" smtClean="0"/>
              <a:t> 							</a:t>
            </a:r>
            <a:r>
              <a:rPr lang="en-US" dirty="0" err="1" smtClean="0"/>
              <a:t>antiresorptive</a:t>
            </a:r>
            <a:r>
              <a:rPr lang="en-US" dirty="0" smtClean="0"/>
              <a:t> </a:t>
            </a:r>
            <a:r>
              <a:rPr lang="en-US" dirty="0" err="1" smtClean="0"/>
              <a:t>Tt</a:t>
            </a:r>
            <a:r>
              <a:rPr lang="en-US" dirty="0" smtClean="0"/>
              <a:t>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drug 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BMD measurements after 2-3 yrs.</a:t>
            </a:r>
          </a:p>
          <a:p>
            <a:endParaRPr lang="en-US" dirty="0" smtClean="0"/>
          </a:p>
          <a:p>
            <a:r>
              <a:rPr lang="en-US" dirty="0" smtClean="0"/>
              <a:t>Spine BMD best for monitoring</a:t>
            </a:r>
          </a:p>
          <a:p>
            <a:endParaRPr lang="en-US" dirty="0" smtClean="0"/>
          </a:p>
          <a:p>
            <a:r>
              <a:rPr lang="en-US" dirty="0" smtClean="0"/>
              <a:t>Biochemical markers ( N-</a:t>
            </a:r>
            <a:r>
              <a:rPr lang="en-US" dirty="0" err="1" smtClean="0"/>
              <a:t>telopeptide</a:t>
            </a:r>
            <a:r>
              <a:rPr lang="en-US" dirty="0" smtClean="0"/>
              <a:t>) respond more quickly; can be used to assess adherence.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Surgery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and stabilize osteoporotic fractures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Painful vertebral compression fractures</a:t>
            </a:r>
          </a:p>
          <a:p>
            <a:r>
              <a:rPr lang="en-US" dirty="0" err="1" smtClean="0"/>
              <a:t>Vertebroplasty</a:t>
            </a:r>
            <a:r>
              <a:rPr lang="en-US" dirty="0" smtClean="0"/>
              <a:t> ( Injection of MMA)</a:t>
            </a:r>
          </a:p>
          <a:p>
            <a:r>
              <a:rPr lang="en-US" dirty="0" err="1" smtClean="0"/>
              <a:t>Kyphoplasty</a:t>
            </a:r>
            <a:r>
              <a:rPr lang="en-US" dirty="0" smtClean="0"/>
              <a:t> ( balloon inflation – MMA)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Drugs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Fracture risk reduction</a:t>
            </a:r>
            <a:endParaRPr lang="en-IN" dirty="0" smtClean="0"/>
          </a:p>
          <a:p>
            <a:r>
              <a:rPr lang="en-IN" dirty="0" smtClean="0"/>
              <a:t>30-40% # risk reduction with </a:t>
            </a:r>
            <a:r>
              <a:rPr lang="en-IN" dirty="0" err="1" smtClean="0"/>
              <a:t>antiresorptives</a:t>
            </a:r>
            <a:endParaRPr lang="en-IN" dirty="0" smtClean="0"/>
          </a:p>
          <a:p>
            <a:r>
              <a:rPr lang="en-IN" dirty="0" smtClean="0"/>
              <a:t>60% # risk reduction with </a:t>
            </a:r>
            <a:r>
              <a:rPr lang="en-IN" dirty="0" err="1" smtClean="0"/>
              <a:t>teriparatide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US" dirty="0" smtClean="0"/>
              <a:t>BMD </a:t>
            </a:r>
            <a:endParaRPr lang="en-IN" dirty="0" smtClean="0"/>
          </a:p>
          <a:p>
            <a:r>
              <a:rPr lang="en-IN" dirty="0" smtClean="0"/>
              <a:t>2-3% BMD increase with anti-</a:t>
            </a:r>
            <a:r>
              <a:rPr lang="en-IN" dirty="0" err="1" smtClean="0"/>
              <a:t>resorptives</a:t>
            </a:r>
            <a:endParaRPr lang="en-IN" dirty="0" smtClean="0"/>
          </a:p>
          <a:p>
            <a:r>
              <a:rPr lang="en-IN" dirty="0" smtClean="0"/>
              <a:t>4-6% BMD increase with </a:t>
            </a:r>
            <a:r>
              <a:rPr lang="en-IN" dirty="0" err="1" smtClean="0"/>
              <a:t>teriparatide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Most common cause of osteoporosis</a:t>
            </a:r>
          </a:p>
          <a:p>
            <a:pPr>
              <a:buNone/>
            </a:pP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Hypogonadism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Malabsorption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Post menopausal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Hyperparathyroidism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2. Most common bone disease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Osteomalacia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 Osteoporosis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Secondaries</a:t>
            </a:r>
            <a:r>
              <a:rPr lang="en-US" dirty="0" smtClean="0"/>
              <a:t> bone</a:t>
            </a:r>
          </a:p>
          <a:p>
            <a:pPr>
              <a:buNone/>
            </a:pPr>
            <a:r>
              <a:rPr lang="en-US" dirty="0" smtClean="0"/>
              <a:t>	d. </a:t>
            </a:r>
            <a:r>
              <a:rPr lang="en-US" dirty="0" err="1" smtClean="0"/>
              <a:t>Osteopetrosis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			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Which of the following drug is most common cause of drug induced osteoporosis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Thyroxine</a:t>
            </a:r>
            <a:r>
              <a:rPr lang="en-US" dirty="0" smtClean="0"/>
              <a:t> over-</a:t>
            </a:r>
            <a:r>
              <a:rPr lang="en-US" dirty="0" err="1" smtClean="0"/>
              <a:t>relacement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 Corticosteroids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Pioglitazone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d. Anticonvulsants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Osteopenia</a:t>
            </a:r>
            <a:r>
              <a:rPr lang="en-US" dirty="0" smtClean="0"/>
              <a:t> is defined as T- Score of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&lt; -1</a:t>
            </a:r>
          </a:p>
          <a:p>
            <a:pPr>
              <a:buNone/>
            </a:pPr>
            <a:r>
              <a:rPr lang="en-US" dirty="0" smtClean="0"/>
              <a:t>	b. &lt; -1 to &lt; -2.5</a:t>
            </a:r>
          </a:p>
          <a:p>
            <a:pPr>
              <a:buNone/>
            </a:pPr>
            <a:r>
              <a:rPr lang="en-US" dirty="0" smtClean="0"/>
              <a:t>	c. &lt; -2.5</a:t>
            </a:r>
          </a:p>
          <a:p>
            <a:pPr>
              <a:buNone/>
            </a:pPr>
            <a:r>
              <a:rPr lang="en-US" dirty="0" smtClean="0"/>
              <a:t> 	d. None of the above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Risk of fracture in osteoporosis is best predicted 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T-score</a:t>
            </a:r>
          </a:p>
          <a:p>
            <a:pPr>
              <a:buNone/>
            </a:pPr>
            <a:r>
              <a:rPr lang="en-US" dirty="0" smtClean="0"/>
              <a:t>	b. Z-score</a:t>
            </a:r>
          </a:p>
          <a:p>
            <a:pPr>
              <a:buNone/>
            </a:pPr>
            <a:r>
              <a:rPr lang="en-US" dirty="0" smtClean="0"/>
              <a:t>	c. Absolute BMD</a:t>
            </a:r>
          </a:p>
          <a:p>
            <a:pPr>
              <a:buNone/>
            </a:pPr>
            <a:r>
              <a:rPr lang="en-US" dirty="0" smtClean="0"/>
              <a:t>	d. Serum calcium levels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Vertebral Fracture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0352" r="3035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Risk factors for osteoporosis are all except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BMI &gt; 30</a:t>
            </a:r>
          </a:p>
          <a:p>
            <a:pPr>
              <a:buNone/>
            </a:pPr>
            <a:r>
              <a:rPr lang="en-US" dirty="0" smtClean="0"/>
              <a:t>	b. Smoking</a:t>
            </a:r>
          </a:p>
          <a:p>
            <a:pPr>
              <a:buNone/>
            </a:pPr>
            <a:r>
              <a:rPr lang="en-US" dirty="0" smtClean="0"/>
              <a:t>	c. Low calcium intake</a:t>
            </a:r>
          </a:p>
          <a:p>
            <a:pPr>
              <a:buNone/>
            </a:pPr>
            <a:r>
              <a:rPr lang="en-US" dirty="0" smtClean="0"/>
              <a:t> 	d. Immobilization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Following are all anti-</a:t>
            </a:r>
            <a:r>
              <a:rPr lang="en-US" dirty="0" err="1" smtClean="0"/>
              <a:t>resroptive</a:t>
            </a:r>
            <a:r>
              <a:rPr lang="en-US" dirty="0" smtClean="0"/>
              <a:t> drugs except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Biphophonates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Raloxifene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c. Estrogen</a:t>
            </a:r>
          </a:p>
          <a:p>
            <a:pPr>
              <a:buNone/>
            </a:pPr>
            <a:r>
              <a:rPr lang="en-US" dirty="0" smtClean="0"/>
              <a:t>	d. </a:t>
            </a:r>
            <a:r>
              <a:rPr lang="en-US" dirty="0" err="1" smtClean="0"/>
              <a:t>Teriparatide</a:t>
            </a:r>
            <a:r>
              <a:rPr lang="en-US" dirty="0" smtClean="0"/>
              <a:t> (PTH analogue)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Which of the following is drug of choice for severe osteoporosis (T-score 0f &lt; -3.5 )</a:t>
            </a:r>
          </a:p>
          <a:p>
            <a:endParaRPr lang="en-IN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Teriparatide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Biphosphonates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Calcitonin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Strontium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9. </a:t>
            </a:r>
            <a:r>
              <a:rPr lang="en-US" dirty="0" err="1" smtClean="0"/>
              <a:t>Osteonecrosis</a:t>
            </a:r>
            <a:r>
              <a:rPr lang="en-US" dirty="0" smtClean="0"/>
              <a:t> of the jaw is seen with the 	use of</a:t>
            </a:r>
          </a:p>
          <a:p>
            <a:pPr>
              <a:buNone/>
            </a:pP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Calcitonin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PTH analogues</a:t>
            </a:r>
          </a:p>
          <a:p>
            <a:pPr marL="971550" lvl="1" indent="-514350">
              <a:buAutoNum type="alphaLcPeriod"/>
            </a:pPr>
            <a:r>
              <a:rPr lang="en-US" dirty="0" err="1" smtClean="0"/>
              <a:t>Biphosphonates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Raloxifene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 MCQ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The response to drug therapy is assessed by  	repeating BMD measurements after</a:t>
            </a:r>
          </a:p>
          <a:p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smtClean="0"/>
              <a:t>3 months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6months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1 year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2 year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Hip Fracture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676" b="1167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Wrist Fracture (</a:t>
            </a:r>
            <a:r>
              <a:rPr lang="en-US" dirty="0" err="1" smtClean="0"/>
              <a:t>Colles</a:t>
            </a:r>
            <a:r>
              <a:rPr lang="en-US" dirty="0" smtClean="0"/>
              <a:t> fracture)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912" b="1291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Hip fractures are the most serious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Immediate mortality is about 12 %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Continued increase in mortality of about 20 % when compared with age matched controls.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Account for the majority of health care cost associated with osteoporosis.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prevalence increases with age reflecting that bone density decreases with age especially in women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Accompanied by increased risk of fractures</a:t>
            </a:r>
          </a:p>
          <a:p>
            <a:pPr lvl="1"/>
            <a:r>
              <a:rPr lang="en-US" dirty="0" smtClean="0"/>
              <a:t>Fall in bone density</a:t>
            </a:r>
          </a:p>
          <a:p>
            <a:pPr lvl="1"/>
            <a:r>
              <a:rPr lang="en-US" dirty="0" smtClean="0"/>
              <a:t>Increased risk of falling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1848</Words>
  <Application>Microsoft Office PowerPoint</Application>
  <PresentationFormat>On-screen Show (4:3)</PresentationFormat>
  <Paragraphs>492</Paragraphs>
  <Slides>54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OSTEOPOROSIS</vt:lpstr>
      <vt:lpstr>OSTEOPOROSIS</vt:lpstr>
      <vt:lpstr>Development of osteoporotic bone</vt:lpstr>
      <vt:lpstr>OSTEOPOROSIS</vt:lpstr>
      <vt:lpstr>Vertebral Fracture</vt:lpstr>
      <vt:lpstr>Hip Fracture</vt:lpstr>
      <vt:lpstr>Wrist Fracture (Colles fracture)</vt:lpstr>
      <vt:lpstr>OSTEOPOROSIS</vt:lpstr>
      <vt:lpstr>OSTEOPOROSIS</vt:lpstr>
      <vt:lpstr>Pathopysiology</vt:lpstr>
      <vt:lpstr>Age-related changes in bone mass</vt:lpstr>
      <vt:lpstr>Pathopysiology</vt:lpstr>
      <vt:lpstr>Major risk factors</vt:lpstr>
      <vt:lpstr>Post menopausal osteoporosis</vt:lpstr>
      <vt:lpstr>Male osteoporosis</vt:lpstr>
      <vt:lpstr>Corticosteroid induced osteoporosis</vt:lpstr>
      <vt:lpstr>Secondary causes of osteoporosis</vt:lpstr>
      <vt:lpstr>Secondary causes of osteoporosis</vt:lpstr>
      <vt:lpstr>Secondary causes of osteoporosis</vt:lpstr>
      <vt:lpstr>Clinical Features </vt:lpstr>
      <vt:lpstr>Investigations </vt:lpstr>
      <vt:lpstr>Slide 22</vt:lpstr>
      <vt:lpstr>Investigations </vt:lpstr>
      <vt:lpstr>Diagnosis</vt:lpstr>
      <vt:lpstr>Changes in BMD with age (T-score values)</vt:lpstr>
      <vt:lpstr>Diagnosis</vt:lpstr>
      <vt:lpstr>Diagnosis - Investigations</vt:lpstr>
      <vt:lpstr>Management</vt:lpstr>
      <vt:lpstr>Non Pharmacological Treatment</vt:lpstr>
      <vt:lpstr> Pharmacological Treatment</vt:lpstr>
      <vt:lpstr>DXA Results</vt:lpstr>
      <vt:lpstr>CURRENT THERAPIES</vt:lpstr>
      <vt:lpstr>Treatment Options in Osteoporosis</vt:lpstr>
      <vt:lpstr>Slide 34</vt:lpstr>
      <vt:lpstr>Bisphosphonates</vt:lpstr>
      <vt:lpstr>Adverse effects of biphosphonates</vt:lpstr>
      <vt:lpstr>INDICATIONS FOR ANABOLISM</vt:lpstr>
      <vt:lpstr>TERIPARATIDE</vt:lpstr>
      <vt:lpstr>Selective estrogen receptor modulator (SERM) </vt:lpstr>
      <vt:lpstr>HRT</vt:lpstr>
      <vt:lpstr>Duration of therapy</vt:lpstr>
      <vt:lpstr>Response to drug treatment</vt:lpstr>
      <vt:lpstr>Surgery </vt:lpstr>
      <vt:lpstr>Response to Drugs</vt:lpstr>
      <vt:lpstr>Osteoporosis MCQ</vt:lpstr>
      <vt:lpstr>Osteoporosis MCQ</vt:lpstr>
      <vt:lpstr>Osteoporosis MCQ</vt:lpstr>
      <vt:lpstr>Osteoporosis MCQ</vt:lpstr>
      <vt:lpstr>Osteoporosis MCQ</vt:lpstr>
      <vt:lpstr>Osteoporosis MCQ</vt:lpstr>
      <vt:lpstr>Osteoporosis MCQ</vt:lpstr>
      <vt:lpstr>Osteoporosis MCQ</vt:lpstr>
      <vt:lpstr>Osteoporosis MCQ</vt:lpstr>
      <vt:lpstr>Osteoporosis MCQ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OSTEOPROSIS</dc:title>
  <dc:creator>Dr. k.k sawalani</dc:creator>
  <cp:lastModifiedBy>selfQ</cp:lastModifiedBy>
  <cp:revision>56</cp:revision>
  <dcterms:created xsi:type="dcterms:W3CDTF">2014-07-27T13:59:58Z</dcterms:created>
  <dcterms:modified xsi:type="dcterms:W3CDTF">2014-09-13T08:23:56Z</dcterms:modified>
</cp:coreProperties>
</file>