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6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6111D-9629-41FD-9A5E-339BC91E6966}" type="datetimeFigureOut">
              <a:rPr lang="en-US" smtClean="0"/>
              <a:pPr/>
              <a:t>31-Aug-15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553C0-6262-4E12-9058-D77329CD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3A691B-F3A3-40F2-8225-DD42FB65287A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067F-A998-4B53-B6F4-46D3BD025888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B929-6E4B-4C5D-AF57-F479AF44A1CC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042B6ED-4CDE-4027-AF92-280E33110C9D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8A6A99-E5C5-4039-8579-4152F5927C05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58881B-FFE4-4B9A-8861-0740541F7730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477776-1DC2-4F33-AE57-0D03E0BBF8F2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D98E-CEC8-4962-BFBE-9E220CE1988C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4A6865-8960-4E32-A7E6-3DF07F3DCC6C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79340A-F180-4725-A09C-D0DF11AFD068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7DABDEA-2D4B-4193-AD35-8DA11D2D83A4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51EE46-7E97-454C-AEC3-3121C6B9196C}" type="datetime1">
              <a:rPr lang="en-US" smtClean="0"/>
              <a:pPr/>
              <a:t>31-Aug-15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Dr. Shiuli, Forensic Medicine &amp; Toxicology, KGMU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580728-46AC-4046-8FE3-FF9A99841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MEDICOLEGAL ASPECTS OF BLOOD AND OTHER STAINS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BENZIDINE TEST</a:t>
            </a:r>
          </a:p>
          <a:p>
            <a:pPr marL="578358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stain extract    </a:t>
            </a:r>
            <a:r>
              <a:rPr lang="en-US" sz="2000" dirty="0" smtClean="0">
                <a:latin typeface="Times New Roman"/>
                <a:cs typeface="Times New Roman"/>
              </a:rPr>
              <a:t>┼ </a:t>
            </a:r>
            <a:r>
              <a:rPr lang="en-US" sz="2800" dirty="0" smtClean="0">
                <a:latin typeface="Times New Roman"/>
                <a:cs typeface="Times New Roman"/>
              </a:rPr>
              <a:t>    </a:t>
            </a:r>
            <a:r>
              <a:rPr lang="en-US" sz="2800" dirty="0" err="1" smtClean="0">
                <a:latin typeface="Times New Roman"/>
                <a:cs typeface="Times New Roman"/>
              </a:rPr>
              <a:t>benzidine</a:t>
            </a:r>
            <a:r>
              <a:rPr lang="en-US" sz="2800" dirty="0" smtClean="0">
                <a:latin typeface="Times New Roman"/>
                <a:cs typeface="Times New Roman"/>
              </a:rPr>
              <a:t>     </a:t>
            </a:r>
            <a:r>
              <a:rPr lang="en-US" sz="2000" dirty="0" smtClean="0">
                <a:latin typeface="Times New Roman"/>
                <a:cs typeface="Times New Roman"/>
              </a:rPr>
              <a:t>┼                  </a:t>
            </a:r>
            <a:r>
              <a:rPr lang="en-US" sz="2800" dirty="0" smtClean="0">
                <a:latin typeface="Times New Roman"/>
                <a:cs typeface="Times New Roman"/>
              </a:rPr>
              <a:t>10 </a:t>
            </a:r>
            <a:r>
              <a:rPr lang="en-US" sz="2800" dirty="0" err="1" smtClean="0">
                <a:latin typeface="Times New Roman"/>
                <a:cs typeface="Times New Roman"/>
              </a:rPr>
              <a:t>vol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578358" indent="-51435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                                     in                    </a:t>
            </a:r>
            <a:r>
              <a:rPr lang="en-US" sz="2800" dirty="0" err="1" smtClean="0">
                <a:latin typeface="Times New Roman"/>
                <a:cs typeface="Times New Roman"/>
              </a:rPr>
              <a:t>hydogen</a:t>
            </a:r>
            <a:r>
              <a:rPr lang="en-US" sz="2800" dirty="0" smtClean="0">
                <a:latin typeface="Times New Roman"/>
                <a:cs typeface="Times New Roman"/>
              </a:rPr>
              <a:t> peroxide</a:t>
            </a:r>
          </a:p>
          <a:p>
            <a:pPr marL="578358" indent="-51435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                         glacial acetic acid</a:t>
            </a:r>
          </a:p>
          <a:p>
            <a:pPr marL="578358" indent="-51435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578358" indent="-51435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578358" indent="-514350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                            Blue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colour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8358" indent="-514350">
              <a:buNone/>
            </a:pP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962400" y="42672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/>
          <a:lstStyle/>
          <a:p>
            <a:pPr marL="578358" indent="-514350">
              <a:buFont typeface="+mj-lt"/>
              <a:buAutoNum type="arabicPeriod" startAt="2"/>
            </a:pPr>
            <a:r>
              <a:rPr lang="en-US" u="sng" dirty="0" smtClean="0"/>
              <a:t>KASTLE MAYER TEST</a:t>
            </a:r>
          </a:p>
          <a:p>
            <a:pPr marL="578358" indent="-514350">
              <a:buNone/>
            </a:pPr>
            <a:r>
              <a:rPr lang="en-US" dirty="0" smtClean="0"/>
              <a:t>- </a:t>
            </a:r>
            <a:r>
              <a:rPr lang="en-US" sz="2800" dirty="0" smtClean="0"/>
              <a:t>Phenolphthalein in alkaline medium</a:t>
            </a:r>
          </a:p>
          <a:p>
            <a:pPr marL="578358" indent="-514350"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Pink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colour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8358" indent="-514350">
              <a:buFont typeface="+mj-lt"/>
              <a:buAutoNum type="arabicPeriod" startAt="3"/>
            </a:pPr>
            <a:r>
              <a:rPr lang="en-US" u="sng" dirty="0" smtClean="0"/>
              <a:t>ORTHOTOLIDINE TEST</a:t>
            </a:r>
          </a:p>
          <a:p>
            <a:pPr marL="578358" indent="-514350">
              <a:buFontTx/>
              <a:buChar char="-"/>
            </a:pPr>
            <a:r>
              <a:rPr lang="en-US" sz="2800" dirty="0" smtClean="0"/>
              <a:t>(4% </a:t>
            </a:r>
            <a:r>
              <a:rPr lang="en-US" sz="2800" dirty="0" err="1" smtClean="0"/>
              <a:t>orthotolidine</a:t>
            </a:r>
            <a:r>
              <a:rPr lang="en-US" sz="2800" dirty="0" smtClean="0"/>
              <a:t> in ethyl alcohol)+ glacial acetic acid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  </a:t>
            </a:r>
            <a:r>
              <a:rPr lang="en-US" sz="2800" dirty="0" smtClean="0"/>
              <a:t> </a:t>
            </a:r>
          </a:p>
          <a:p>
            <a:pPr marL="578358" indent="-514350">
              <a:buFontTx/>
              <a:buChar char="-"/>
            </a:pPr>
            <a:r>
              <a:rPr lang="en-US" sz="2800" dirty="0" smtClean="0">
                <a:solidFill>
                  <a:srgbClr val="00B050"/>
                </a:solidFill>
              </a:rPr>
              <a:t>Green </a:t>
            </a:r>
            <a:r>
              <a:rPr lang="en-US" sz="2800" dirty="0" err="1" smtClean="0">
                <a:solidFill>
                  <a:srgbClr val="00B050"/>
                </a:solidFill>
              </a:rPr>
              <a:t>colour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578358" indent="-514350">
              <a:buFont typeface="+mj-lt"/>
              <a:buAutoNum type="arabicPeriod" startAt="4"/>
            </a:pPr>
            <a:r>
              <a:rPr lang="en-US" u="sng" dirty="0" smtClean="0"/>
              <a:t>LEUCHOMALACHITE GREEN TEST</a:t>
            </a:r>
          </a:p>
          <a:p>
            <a:pPr marL="578358" indent="-514350">
              <a:buFontTx/>
              <a:buChar char="-"/>
            </a:pPr>
            <a:r>
              <a:rPr lang="en-US" dirty="0" smtClean="0">
                <a:solidFill>
                  <a:srgbClr val="339966"/>
                </a:solidFill>
              </a:rPr>
              <a:t>Bluish green </a:t>
            </a:r>
            <a:r>
              <a:rPr lang="en-US" dirty="0" err="1" smtClean="0">
                <a:solidFill>
                  <a:srgbClr val="339966"/>
                </a:solidFill>
              </a:rPr>
              <a:t>colour</a:t>
            </a:r>
            <a:endParaRPr lang="en-US" dirty="0" smtClean="0">
              <a:solidFill>
                <a:srgbClr val="339966"/>
              </a:solidFill>
            </a:endParaRPr>
          </a:p>
          <a:p>
            <a:pPr marL="578358" indent="-514350">
              <a:buFont typeface="+mj-lt"/>
              <a:buAutoNum type="arabicPeriod" startAt="5"/>
            </a:pPr>
            <a:r>
              <a:rPr lang="en-US" u="sng" dirty="0" smtClean="0"/>
              <a:t>LUMINAL TEST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Confirmatory tests for blood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Microscopic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r>
              <a:rPr lang="en-US" dirty="0" smtClean="0"/>
              <a:t>RBC’s- confirmatory</a:t>
            </a:r>
          </a:p>
          <a:p>
            <a:r>
              <a:rPr lang="en-US" dirty="0" smtClean="0"/>
              <a:t>Species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Disease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Microchemical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HAEMIN CRYSTAL TEST/ TEICHMAN’S TEST</a:t>
            </a:r>
          </a:p>
          <a:p>
            <a:pPr>
              <a:buFontTx/>
              <a:buChar char="-"/>
            </a:pPr>
            <a:r>
              <a:rPr lang="en-US" sz="2800" dirty="0" smtClean="0"/>
              <a:t>Sod. Chloride + strain extract + glacial acetic acid</a:t>
            </a:r>
          </a:p>
          <a:p>
            <a:pPr>
              <a:buFontTx/>
              <a:buChar char="-"/>
            </a:pPr>
            <a:r>
              <a:rPr lang="en-US" sz="2800" i="1" dirty="0" smtClean="0">
                <a:solidFill>
                  <a:srgbClr val="FFC000"/>
                </a:solidFill>
              </a:rPr>
              <a:t>Yellowish brown rhombic crystals </a:t>
            </a:r>
            <a:r>
              <a:rPr lang="en-US" sz="2800" i="1" dirty="0" smtClean="0"/>
              <a:t>of </a:t>
            </a:r>
            <a:r>
              <a:rPr lang="en-US" sz="2800" i="1" dirty="0" err="1" smtClean="0"/>
              <a:t>haemin</a:t>
            </a:r>
            <a:endParaRPr lang="en-US" sz="2800" i="1" dirty="0" smtClean="0"/>
          </a:p>
          <a:p>
            <a:r>
              <a:rPr lang="en-US" u="sng" dirty="0" smtClean="0"/>
              <a:t>HAEMOCHROMOGEN CRYSTAL/ TAKAYAMA TEST</a:t>
            </a:r>
          </a:p>
          <a:p>
            <a:pPr>
              <a:buFontTx/>
              <a:buChar char="-"/>
            </a:pPr>
            <a:r>
              <a:rPr lang="en-US" sz="2800" dirty="0" err="1" smtClean="0"/>
              <a:t>takayama</a:t>
            </a:r>
            <a:r>
              <a:rPr lang="en-US" sz="2800" dirty="0" smtClean="0"/>
              <a:t> reagent + stain extract</a:t>
            </a:r>
          </a:p>
          <a:p>
            <a:pPr>
              <a:buFontTx/>
              <a:buChar char="-"/>
            </a:pP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Salmon pink </a:t>
            </a:r>
            <a:r>
              <a:rPr lang="en-US" sz="2800" i="1" dirty="0" err="1" smtClean="0"/>
              <a:t>hemochromogen</a:t>
            </a:r>
            <a:r>
              <a:rPr lang="en-US" sz="2800" i="1" dirty="0" smtClean="0"/>
              <a:t> crystals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Spectroscopic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Detects blood where RBC structure is lost and hemoglobin has undergone chemical composition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specification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PRECIPITIN TEST</a:t>
            </a:r>
          </a:p>
          <a:p>
            <a:pPr>
              <a:buFontTx/>
              <a:buChar char="-"/>
            </a:pPr>
            <a:r>
              <a:rPr lang="en-US" dirty="0" smtClean="0"/>
              <a:t>When human serum is injected in an experimental animal, antibodies develop.</a:t>
            </a:r>
          </a:p>
          <a:p>
            <a:pPr>
              <a:buFontTx/>
              <a:buChar char="-"/>
            </a:pPr>
            <a:r>
              <a:rPr lang="en-US" dirty="0" smtClean="0"/>
              <a:t>When any human serum is brought in contact with this animal serum, the antibodies and protein will react and a visible precipitate will develop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sex from blood stain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096000" cy="1109664"/>
          </a:xfrm>
        </p:spPr>
        <p:txBody>
          <a:bodyPr/>
          <a:lstStyle/>
          <a:p>
            <a:r>
              <a:rPr lang="en-US" dirty="0" smtClean="0"/>
              <a:t>- Barr bodies in &gt; 3% of polymorphs</a:t>
            </a:r>
          </a:p>
          <a:p>
            <a:r>
              <a:rPr lang="en-US" dirty="0" smtClean="0"/>
              <a:t>- Y chromosome is fluorescent to </a:t>
            </a:r>
            <a:r>
              <a:rPr lang="en-US" dirty="0" err="1" smtClean="0"/>
              <a:t>quinacrine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Individuality by blood stain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029200" cy="30146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Blood grouping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red cell antigen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White cell antigen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 protein polymorphism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Red cell enzyme polymorphism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dirty="0" smtClean="0"/>
              <a:t>Red cell antigen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ABO system</a:t>
            </a:r>
          </a:p>
          <a:p>
            <a:r>
              <a:rPr lang="en-US" dirty="0" err="1" smtClean="0"/>
              <a:t>Rh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MNSs group system</a:t>
            </a:r>
          </a:p>
          <a:p>
            <a:r>
              <a:rPr lang="en-US" dirty="0" smtClean="0"/>
              <a:t>Lutheran</a:t>
            </a:r>
          </a:p>
          <a:p>
            <a:r>
              <a:rPr lang="en-US" dirty="0" smtClean="0"/>
              <a:t>Duffy</a:t>
            </a:r>
          </a:p>
          <a:p>
            <a:r>
              <a:rPr lang="en-US" dirty="0" smtClean="0"/>
              <a:t>Lewis</a:t>
            </a:r>
          </a:p>
          <a:p>
            <a:r>
              <a:rPr lang="en-US" smtClean="0"/>
              <a:t>Kidd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08906"/>
          </a:xfrm>
        </p:spPr>
        <p:txBody>
          <a:bodyPr>
            <a:normAutofit/>
          </a:bodyPr>
          <a:lstStyle/>
          <a:p>
            <a:r>
              <a:rPr lang="en-US" dirty="0" smtClean="0"/>
              <a:t>Different stains having </a:t>
            </a:r>
            <a:r>
              <a:rPr lang="en-US" dirty="0" err="1" smtClean="0"/>
              <a:t>Medicolegal</a:t>
            </a:r>
            <a:r>
              <a:rPr lang="en-US" dirty="0" smtClean="0"/>
              <a:t>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</a:p>
          <a:p>
            <a:r>
              <a:rPr lang="en-US" dirty="0" smtClean="0"/>
              <a:t>Seminal fluid</a:t>
            </a:r>
          </a:p>
          <a:p>
            <a:r>
              <a:rPr lang="en-US" dirty="0" smtClean="0"/>
              <a:t>Vaginal discharge</a:t>
            </a:r>
          </a:p>
          <a:p>
            <a:r>
              <a:rPr lang="en-US" dirty="0" smtClean="0"/>
              <a:t>Saliva</a:t>
            </a:r>
          </a:p>
          <a:p>
            <a:r>
              <a:rPr lang="en-US" dirty="0" err="1" smtClean="0"/>
              <a:t>Faecal</a:t>
            </a:r>
            <a:r>
              <a:rPr lang="en-US" dirty="0" smtClean="0"/>
              <a:t> stain</a:t>
            </a:r>
          </a:p>
          <a:p>
            <a:r>
              <a:rPr lang="en-US" dirty="0" smtClean="0"/>
              <a:t>Urine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specific substances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secretors</a:t>
            </a:r>
            <a:endParaRPr lang="en-US" sz="2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Non  secretors</a:t>
            </a:r>
            <a:endParaRPr lang="en-US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Agglutinogens</a:t>
            </a:r>
            <a:r>
              <a:rPr lang="en-US" dirty="0" smtClean="0"/>
              <a:t> in water soluble form</a:t>
            </a:r>
          </a:p>
          <a:p>
            <a:r>
              <a:rPr lang="en-US" dirty="0" smtClean="0"/>
              <a:t>Secrete ABO antigens into body fluids and secretions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Agglutinogens</a:t>
            </a:r>
            <a:r>
              <a:rPr lang="en-US" dirty="0" smtClean="0"/>
              <a:t> in </a:t>
            </a:r>
            <a:r>
              <a:rPr lang="en-US" dirty="0" err="1" smtClean="0"/>
              <a:t>lipoidal</a:t>
            </a:r>
            <a:r>
              <a:rPr lang="en-US" dirty="0" smtClean="0"/>
              <a:t> form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cell antigen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</a:t>
            </a:r>
            <a:r>
              <a:rPr lang="en-US" dirty="0" err="1" smtClean="0"/>
              <a:t>Leucocyte</a:t>
            </a:r>
            <a:r>
              <a:rPr lang="en-US" dirty="0" smtClean="0"/>
              <a:t> Antigen (HLA)- the MHC in humans</a:t>
            </a:r>
          </a:p>
          <a:p>
            <a:r>
              <a:rPr lang="en-US" dirty="0" smtClean="0"/>
              <a:t>Present on Chromosome 6 and encode cell surface antigen presenting proteins</a:t>
            </a:r>
          </a:p>
          <a:p>
            <a:r>
              <a:rPr lang="en-US" dirty="0" smtClean="0"/>
              <a:t>4 types – HLA-A, HLA-B, HLA-C, HLA-D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smtClean="0"/>
              <a:t>Serum protein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Occurrence in the same population of two or more alleles at one locus, each with appreciable frequency, where the minimum frequency is taken as 1%</a:t>
            </a:r>
          </a:p>
          <a:p>
            <a:r>
              <a:rPr lang="en-US" dirty="0" smtClean="0"/>
              <a:t>Se. proteins subject to genetic variation 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Se. </a:t>
            </a:r>
            <a:r>
              <a:rPr lang="en-US" dirty="0" err="1" smtClean="0"/>
              <a:t>haptoglobins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 lipoproteins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Abnormal </a:t>
            </a:r>
            <a:r>
              <a:rPr lang="en-US" dirty="0" err="1" smtClean="0"/>
              <a:t>haemoglobins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 cell enzyme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r>
              <a:rPr lang="en-US" dirty="0" smtClean="0"/>
              <a:t>&gt; 250 proteins &amp; enzymes found in red cell</a:t>
            </a:r>
          </a:p>
          <a:p>
            <a:r>
              <a:rPr lang="en-US" dirty="0" smtClean="0"/>
              <a:t>Established value in paternity testing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Phopho</a:t>
            </a:r>
            <a:r>
              <a:rPr lang="en-US" dirty="0" smtClean="0"/>
              <a:t> </a:t>
            </a:r>
            <a:r>
              <a:rPr lang="en-US" dirty="0" err="1" smtClean="0"/>
              <a:t>glucomutase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Adenylate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stains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638800" cy="2100264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Main cellular content RBC – </a:t>
            </a:r>
            <a:r>
              <a:rPr lang="en-US" dirty="0" err="1" smtClean="0"/>
              <a:t>Haemoglobin</a:t>
            </a:r>
            <a:r>
              <a:rPr lang="en-US" dirty="0" smtClean="0"/>
              <a:t> which possess </a:t>
            </a:r>
            <a:r>
              <a:rPr lang="en-US" dirty="0" err="1" smtClean="0"/>
              <a:t>peroxidase</a:t>
            </a:r>
            <a:r>
              <a:rPr lang="en-US" dirty="0" smtClean="0"/>
              <a:t> activity</a:t>
            </a:r>
          </a:p>
          <a:p>
            <a:pPr algn="just">
              <a:buFontTx/>
              <a:buChar char="-"/>
            </a:pPr>
            <a:r>
              <a:rPr lang="en-US" dirty="0" err="1" smtClean="0"/>
              <a:t>Haemoglobin</a:t>
            </a:r>
            <a:r>
              <a:rPr lang="en-US" dirty="0" smtClean="0"/>
              <a:t> and other proteins of blood has antigenic properties – produces antibodies when injected into animals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err="1" smtClean="0"/>
              <a:t>Medicolegal</a:t>
            </a:r>
            <a:r>
              <a:rPr lang="en-US" dirty="0" smtClean="0"/>
              <a:t>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May establish a link between offence, offended and offender</a:t>
            </a:r>
          </a:p>
          <a:p>
            <a:r>
              <a:rPr lang="en-US" dirty="0" smtClean="0"/>
              <a:t>May establish link between offence and offensive agent</a:t>
            </a:r>
          </a:p>
          <a:p>
            <a:r>
              <a:rPr lang="en-US" dirty="0" smtClean="0"/>
              <a:t>Fictitious charges by presenting an animal stain as human</a:t>
            </a:r>
          </a:p>
          <a:p>
            <a:r>
              <a:rPr lang="en-US" dirty="0" smtClean="0"/>
              <a:t>In poisoning, poison chemically detected</a:t>
            </a:r>
          </a:p>
          <a:p>
            <a:r>
              <a:rPr lang="en-US" dirty="0" smtClean="0"/>
              <a:t>Time since death may be estimated by chemical and enzymatic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dirty="0" smtClean="0"/>
              <a:t>Examination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/>
          <a:lstStyle/>
          <a:p>
            <a:r>
              <a:rPr lang="en-US" dirty="0" smtClean="0"/>
              <a:t>Whether the stain is actually a blood stain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Physical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Chemical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Microscopic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Spectroscopic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Micro chemical 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r>
              <a:rPr lang="en-US" dirty="0" smtClean="0"/>
              <a:t>Whether the blood stain is of human or other than human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Precipitin test</a:t>
            </a:r>
          </a:p>
          <a:p>
            <a:r>
              <a:rPr lang="en-US" dirty="0" smtClean="0"/>
              <a:t>If human, which blood group</a:t>
            </a:r>
          </a:p>
          <a:p>
            <a:r>
              <a:rPr lang="en-US" dirty="0" smtClean="0"/>
              <a:t>Sex, source</a:t>
            </a:r>
          </a:p>
          <a:p>
            <a:r>
              <a:rPr lang="en-US" dirty="0" smtClean="0"/>
              <a:t>Indication as to cause of death</a:t>
            </a:r>
          </a:p>
          <a:p>
            <a:r>
              <a:rPr lang="en-US" dirty="0" smtClean="0"/>
              <a:t>Whether belong to victim or accused</a:t>
            </a:r>
          </a:p>
          <a:p>
            <a:r>
              <a:rPr lang="en-US" dirty="0" smtClean="0"/>
              <a:t>Whether bleeding </a:t>
            </a:r>
            <a:r>
              <a:rPr lang="en-US" dirty="0" err="1" smtClean="0"/>
              <a:t>antemortem</a:t>
            </a:r>
            <a:r>
              <a:rPr lang="en-US" dirty="0" smtClean="0"/>
              <a:t> or postmortem</a:t>
            </a:r>
          </a:p>
          <a:p>
            <a:r>
              <a:rPr lang="en-US" dirty="0" smtClean="0"/>
              <a:t>Any disease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Substances resembling blood stain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92D050"/>
                </a:solidFill>
              </a:rPr>
              <a:t>Vegetable stains</a:t>
            </a:r>
          </a:p>
          <a:p>
            <a:pPr>
              <a:buFontTx/>
              <a:buChar char="-"/>
            </a:pPr>
            <a:r>
              <a:rPr lang="en-US" dirty="0" smtClean="0"/>
              <a:t>   ammonia     greenish yellow color</a:t>
            </a:r>
          </a:p>
          <a:p>
            <a:pPr>
              <a:buFontTx/>
              <a:buChar char="-"/>
            </a:pPr>
            <a:r>
              <a:rPr lang="en-US" dirty="0" smtClean="0"/>
              <a:t>Bleached by chlorine water</a:t>
            </a:r>
          </a:p>
          <a:p>
            <a:pPr>
              <a:buFontTx/>
              <a:buChar char="-"/>
            </a:pPr>
            <a:r>
              <a:rPr lang="en-US" dirty="0" smtClean="0"/>
              <a:t>M/E     vegetable cells and fibers</a:t>
            </a:r>
          </a:p>
          <a:p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92D050"/>
                </a:solidFill>
              </a:rPr>
              <a:t>Rust stains</a:t>
            </a:r>
          </a:p>
          <a:p>
            <a:pPr>
              <a:buFontTx/>
              <a:buChar char="-"/>
            </a:pPr>
            <a:r>
              <a:rPr lang="en-US" dirty="0" smtClean="0"/>
              <a:t>Does not fall off in scale on being heated</a:t>
            </a:r>
          </a:p>
          <a:p>
            <a:pPr>
              <a:buFontTx/>
              <a:buChar char="-"/>
            </a:pPr>
            <a:r>
              <a:rPr lang="en-US" dirty="0" smtClean="0"/>
              <a:t>Positive reaction for iron</a:t>
            </a:r>
          </a:p>
          <a:p>
            <a:pPr>
              <a:buFontTx/>
              <a:buChar char="-"/>
            </a:pPr>
            <a:r>
              <a:rPr lang="en-US" dirty="0" smtClean="0"/>
              <a:t>Dissolved in dil. 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200400" y="2286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38200" y="2209800"/>
            <a:ext cx="381000" cy="304800"/>
          </a:xfrm>
          <a:prstGeom prst="mathPlus">
            <a:avLst>
              <a:gd name="adj1" fmla="val 20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828800" y="33528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92D050"/>
                </a:solidFill>
              </a:rPr>
              <a:t>Mineral stains</a:t>
            </a:r>
          </a:p>
          <a:p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92D050"/>
                </a:solidFill>
              </a:rPr>
              <a:t>Synthetic dye stains</a:t>
            </a:r>
          </a:p>
          <a:p>
            <a:pPr>
              <a:buFontTx/>
              <a:buChar char="-"/>
            </a:pPr>
            <a:r>
              <a:rPr lang="en-US" dirty="0" smtClean="0"/>
              <a:t>    Nitric acid       </a:t>
            </a:r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FFFF00"/>
                </a:solidFill>
              </a:rPr>
              <a:t>yellow</a:t>
            </a:r>
            <a:endParaRPr lang="en-US" dirty="0" smtClean="0">
              <a:ln w="10541" cmpd="sng">
                <a:noFill/>
                <a:prstDash val="solid"/>
              </a:ln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         </a:t>
            </a:r>
            <a:r>
              <a:rPr lang="en-US" dirty="0" smtClean="0"/>
              <a:t>strong alkali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</a:t>
            </a:r>
            <a:r>
              <a:rPr lang="en-US" dirty="0" smtClean="0"/>
              <a:t>original color</a:t>
            </a:r>
          </a:p>
          <a:p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92D050"/>
                </a:solidFill>
              </a:rPr>
              <a:t>Other stains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Plus 3"/>
          <p:cNvSpPr/>
          <p:nvPr/>
        </p:nvSpPr>
        <p:spPr>
          <a:xfrm>
            <a:off x="914400" y="15240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05200" y="1600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19812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dirty="0" smtClean="0"/>
              <a:t>Highly sensitive</a:t>
            </a:r>
          </a:p>
          <a:p>
            <a:r>
              <a:rPr lang="en-US" dirty="0" smtClean="0"/>
              <a:t>Positive reaction even with faint traces of blood</a:t>
            </a:r>
          </a:p>
          <a:p>
            <a:r>
              <a:rPr lang="en-US" dirty="0" smtClean="0"/>
              <a:t>Principal factor – </a:t>
            </a:r>
            <a:r>
              <a:rPr lang="en-US" dirty="0" err="1" smtClean="0"/>
              <a:t>peroxidase</a:t>
            </a:r>
            <a:r>
              <a:rPr lang="en-US" dirty="0" smtClean="0"/>
              <a:t> activity liberating nascent oxygen which leads to </a:t>
            </a:r>
            <a:r>
              <a:rPr lang="en-US" dirty="0" err="1" smtClean="0"/>
              <a:t>colour</a:t>
            </a:r>
            <a:r>
              <a:rPr lang="en-US" dirty="0" smtClean="0"/>
              <a:t> change</a:t>
            </a:r>
          </a:p>
          <a:p>
            <a:endParaRPr lang="en-US" dirty="0" smtClean="0"/>
          </a:p>
          <a:p>
            <a:pPr marL="578358" indent="-5143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Shiuli, Forensic Medicine &amp; Toxicology, KGMU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1446</TotalTime>
  <Words>806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MEDICOLEGAL ASPECTS OF BLOOD AND OTHER STAINS</vt:lpstr>
      <vt:lpstr>Different stains having Medicolegal importance</vt:lpstr>
      <vt:lpstr>Blood stains</vt:lpstr>
      <vt:lpstr>Medicolegal importance</vt:lpstr>
      <vt:lpstr>Examination </vt:lpstr>
      <vt:lpstr>Slide 6</vt:lpstr>
      <vt:lpstr>Substances resembling blood stain</vt:lpstr>
      <vt:lpstr>Slide 8</vt:lpstr>
      <vt:lpstr>Chemical examination</vt:lpstr>
      <vt:lpstr>Slide 10</vt:lpstr>
      <vt:lpstr>Slide 11</vt:lpstr>
      <vt:lpstr>Confirmatory tests for blood</vt:lpstr>
      <vt:lpstr>Microscopic test</vt:lpstr>
      <vt:lpstr>Microchemical test</vt:lpstr>
      <vt:lpstr>Spectroscopic examination</vt:lpstr>
      <vt:lpstr>Species specification test</vt:lpstr>
      <vt:lpstr>Identifying sex from blood stain</vt:lpstr>
      <vt:lpstr>Individuality by blood stain</vt:lpstr>
      <vt:lpstr>Red cell antigen </vt:lpstr>
      <vt:lpstr>Group specific substances</vt:lpstr>
      <vt:lpstr>White cell antigen</vt:lpstr>
      <vt:lpstr>Serum protein polymorphism</vt:lpstr>
      <vt:lpstr>Red cell enzyme polymorphism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MEDICOLEGAL ASPECTS OF BLOOD AND OTHER STAINS</dc:title>
  <dc:creator>DELL</dc:creator>
  <cp:lastModifiedBy>GLOBAL</cp:lastModifiedBy>
  <cp:revision>66</cp:revision>
  <dcterms:created xsi:type="dcterms:W3CDTF">2015-07-17T04:29:58Z</dcterms:created>
  <dcterms:modified xsi:type="dcterms:W3CDTF">2015-08-31T15:15:59Z</dcterms:modified>
</cp:coreProperties>
</file>