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80" r:id="rId2"/>
    <p:sldId id="282" r:id="rId3"/>
    <p:sldId id="257" r:id="rId4"/>
    <p:sldId id="258" r:id="rId5"/>
    <p:sldId id="281" r:id="rId6"/>
    <p:sldId id="286" r:id="rId7"/>
    <p:sldId id="267" r:id="rId8"/>
    <p:sldId id="268" r:id="rId9"/>
    <p:sldId id="270" r:id="rId10"/>
    <p:sldId id="278" r:id="rId11"/>
    <p:sldId id="295" r:id="rId12"/>
    <p:sldId id="269" r:id="rId13"/>
    <p:sldId id="271" r:id="rId14"/>
    <p:sldId id="279" r:id="rId15"/>
    <p:sldId id="272" r:id="rId16"/>
    <p:sldId id="273" r:id="rId17"/>
    <p:sldId id="274" r:id="rId18"/>
    <p:sldId id="260" r:id="rId19"/>
    <p:sldId id="261" r:id="rId20"/>
    <p:sldId id="293" r:id="rId21"/>
    <p:sldId id="294" r:id="rId22"/>
    <p:sldId id="299" r:id="rId23"/>
    <p:sldId id="265" r:id="rId24"/>
    <p:sldId id="298" r:id="rId25"/>
    <p:sldId id="276" r:id="rId26"/>
    <p:sldId id="277"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21" autoAdjust="0"/>
    <p:restoredTop sz="94624" autoAdjust="0"/>
  </p:normalViewPr>
  <p:slideViewPr>
    <p:cSldViewPr>
      <p:cViewPr varScale="1">
        <p:scale>
          <a:sx n="70" d="100"/>
          <a:sy n="70" d="100"/>
        </p:scale>
        <p:origin x="-52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806" y="155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0FEB14-3AE2-4AA1-8A1D-1EB0BA0EA330}" type="datetimeFigureOut">
              <a:rPr lang="en-US" smtClean="0"/>
              <a:pPr/>
              <a:t>12/9/2014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FD9844-AC3C-420C-ADC1-AD4D4367B81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miter lim="800000"/>
            <a:headEnd/>
            <a:tailEnd/>
          </a:ln>
        </p:spPr>
        <p:txBody>
          <a:bodyPr/>
          <a:lstStyle/>
          <a:p>
            <a:fld id="{48240040-D15B-408C-A38C-CF2739D9D33D}" type="slidenum">
              <a:rPr lang="en-US" smtClean="0">
                <a:latin typeface="Times New Roman" pitchFamily="1" charset="0"/>
              </a:rPr>
              <a:pPr/>
              <a:t>2</a:t>
            </a:fld>
            <a:endParaRPr lang="en-US" smtClean="0">
              <a:latin typeface="Times New Roman" pitchFamily="1"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smtClean="0">
              <a:latin typeface="Times New Roman" pitchFamily="1" charset="0"/>
            </a:endParaRPr>
          </a:p>
          <a:p>
            <a:pPr eaLnBrk="1" hangingPunct="1"/>
            <a:endParaRPr lang="en-US" smtClean="0">
              <a:latin typeface="Times New Roman" pitchFamily="1" charset="0"/>
            </a:endParaRPr>
          </a:p>
          <a:p>
            <a:pPr eaLnBrk="1" hangingPunct="1"/>
            <a:endParaRPr lang="en-US" smtClean="0">
              <a:latin typeface="Times New Roman" pitchFamily="1" charset="0"/>
            </a:endParaRPr>
          </a:p>
          <a:p>
            <a:pPr eaLnBrk="1" hangingPunct="1"/>
            <a:endParaRPr lang="en-US" smtClean="0">
              <a:latin typeface="Times New Roman" pitchFamily="1"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99C858DA-DB92-4CC6-A6BE-ECED2CAA57B0}" type="slidenum">
              <a:rPr lang="en-GB" smtClean="0"/>
              <a:pPr/>
              <a:t>18</a:t>
            </a:fld>
            <a:endParaRPr lang="en-GB" smtClean="0"/>
          </a:p>
        </p:txBody>
      </p:sp>
      <p:sp>
        <p:nvSpPr>
          <p:cNvPr id="129027" name="Rectangle 7"/>
          <p:cNvSpPr txBox="1">
            <a:spLocks noGrp="1" noChangeArrowheads="1"/>
          </p:cNvSpPr>
          <p:nvPr/>
        </p:nvSpPr>
        <p:spPr bwMode="auto">
          <a:xfrm>
            <a:off x="3884916" y="8685335"/>
            <a:ext cx="2971479" cy="457200"/>
          </a:xfrm>
          <a:prstGeom prst="rect">
            <a:avLst/>
          </a:prstGeom>
          <a:noFill/>
          <a:ln w="9525">
            <a:noFill/>
            <a:miter lim="800000"/>
            <a:headEnd/>
            <a:tailEnd/>
          </a:ln>
        </p:spPr>
        <p:txBody>
          <a:bodyPr anchor="b"/>
          <a:lstStyle/>
          <a:p>
            <a:pPr algn="r" eaLnBrk="1" hangingPunct="1"/>
            <a:fld id="{37994D65-3A4D-4E2E-9EAB-940CF07FF812}" type="slidenum">
              <a:rPr lang="en-GB" sz="1200" b="0">
                <a:latin typeface="Arial" charset="0"/>
              </a:rPr>
              <a:pPr algn="r" eaLnBrk="1" hangingPunct="1"/>
              <a:t>18</a:t>
            </a:fld>
            <a:endParaRPr lang="en-GB" sz="1200" b="0">
              <a:latin typeface="Arial" charset="0"/>
            </a:endParaRPr>
          </a:p>
        </p:txBody>
      </p:sp>
      <p:sp>
        <p:nvSpPr>
          <p:cNvPr id="129028" name="Rectangle 2"/>
          <p:cNvSpPr>
            <a:spLocks noGrp="1" noRot="1" noChangeAspect="1" noChangeArrowheads="1" noTextEdit="1"/>
          </p:cNvSpPr>
          <p:nvPr>
            <p:ph type="sldImg"/>
          </p:nvPr>
        </p:nvSpPr>
        <p:spPr>
          <a:solidFill>
            <a:srgbClr val="FFFFFF"/>
          </a:solidFill>
          <a:ln/>
        </p:spPr>
      </p:sp>
      <p:sp>
        <p:nvSpPr>
          <p:cNvPr id="129029" name="Rectangle 3"/>
          <p:cNvSpPr>
            <a:spLocks noGrp="1" noChangeArrowheads="1"/>
          </p:cNvSpPr>
          <p:nvPr>
            <p:ph type="body" idx="1"/>
          </p:nvPr>
        </p:nvSpPr>
        <p:spPr>
          <a:xfrm>
            <a:off x="685480" y="4343400"/>
            <a:ext cx="5487042" cy="4114800"/>
          </a:xfrm>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59052A23-2A76-4CA3-97D0-58F14516B732}" type="slidenum">
              <a:rPr lang="en-GB" smtClean="0"/>
              <a:pPr/>
              <a:t>19</a:t>
            </a:fld>
            <a:endParaRPr lang="en-GB" smtClean="0"/>
          </a:p>
        </p:txBody>
      </p:sp>
      <p:sp>
        <p:nvSpPr>
          <p:cNvPr id="130051" name="Rectangle 7"/>
          <p:cNvSpPr txBox="1">
            <a:spLocks noGrp="1" noChangeArrowheads="1"/>
          </p:cNvSpPr>
          <p:nvPr/>
        </p:nvSpPr>
        <p:spPr bwMode="auto">
          <a:xfrm>
            <a:off x="3884916" y="8685335"/>
            <a:ext cx="2971479" cy="457200"/>
          </a:xfrm>
          <a:prstGeom prst="rect">
            <a:avLst/>
          </a:prstGeom>
          <a:noFill/>
          <a:ln w="9525">
            <a:noFill/>
            <a:miter lim="800000"/>
            <a:headEnd/>
            <a:tailEnd/>
          </a:ln>
        </p:spPr>
        <p:txBody>
          <a:bodyPr anchor="b"/>
          <a:lstStyle/>
          <a:p>
            <a:pPr algn="r" eaLnBrk="1" hangingPunct="1"/>
            <a:fld id="{BA13AF40-3D61-4453-9F34-CC57B18CB02D}" type="slidenum">
              <a:rPr lang="en-GB" sz="1200" b="0">
                <a:latin typeface="Arial" charset="0"/>
              </a:rPr>
              <a:pPr algn="r" eaLnBrk="1" hangingPunct="1"/>
              <a:t>19</a:t>
            </a:fld>
            <a:endParaRPr lang="en-GB" sz="1200" b="0">
              <a:latin typeface="Arial" charset="0"/>
            </a:endParaRPr>
          </a:p>
        </p:txBody>
      </p:sp>
      <p:sp>
        <p:nvSpPr>
          <p:cNvPr id="130052" name="Rectangle 2"/>
          <p:cNvSpPr>
            <a:spLocks noGrp="1" noRot="1" noChangeAspect="1" noChangeArrowheads="1" noTextEdit="1"/>
          </p:cNvSpPr>
          <p:nvPr>
            <p:ph type="sldImg"/>
          </p:nvPr>
        </p:nvSpPr>
        <p:spPr>
          <a:solidFill>
            <a:srgbClr val="FFFFFF"/>
          </a:solidFill>
          <a:ln/>
        </p:spPr>
      </p:sp>
      <p:sp>
        <p:nvSpPr>
          <p:cNvPr id="130053" name="Rectangle 3"/>
          <p:cNvSpPr>
            <a:spLocks noGrp="1" noChangeArrowheads="1"/>
          </p:cNvSpPr>
          <p:nvPr>
            <p:ph type="body" idx="1"/>
          </p:nvPr>
        </p:nvSpPr>
        <p:spPr>
          <a:xfrm>
            <a:off x="685480" y="4343400"/>
            <a:ext cx="5487042" cy="4114800"/>
          </a:xfrm>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79C5ABC8-81B1-4CFC-BD6F-64B756D8514F}" type="slidenum">
              <a:rPr lang="en-GB" smtClean="0"/>
              <a:pPr/>
              <a:t>23</a:t>
            </a:fld>
            <a:endParaRPr lang="en-GB" smtClean="0"/>
          </a:p>
        </p:txBody>
      </p:sp>
      <p:sp>
        <p:nvSpPr>
          <p:cNvPr id="134147" name="Rectangle 7"/>
          <p:cNvSpPr txBox="1">
            <a:spLocks noGrp="1" noChangeArrowheads="1"/>
          </p:cNvSpPr>
          <p:nvPr/>
        </p:nvSpPr>
        <p:spPr bwMode="auto">
          <a:xfrm>
            <a:off x="3884916" y="8685335"/>
            <a:ext cx="2971479" cy="457200"/>
          </a:xfrm>
          <a:prstGeom prst="rect">
            <a:avLst/>
          </a:prstGeom>
          <a:noFill/>
          <a:ln w="9525">
            <a:noFill/>
            <a:miter lim="800000"/>
            <a:headEnd/>
            <a:tailEnd/>
          </a:ln>
        </p:spPr>
        <p:txBody>
          <a:bodyPr anchor="b"/>
          <a:lstStyle/>
          <a:p>
            <a:pPr algn="r" eaLnBrk="1" hangingPunct="1"/>
            <a:fld id="{C888EDBD-7811-4570-AE88-1D2AE574381D}" type="slidenum">
              <a:rPr lang="en-GB" sz="1200" b="0">
                <a:latin typeface="Arial" charset="0"/>
              </a:rPr>
              <a:pPr algn="r" eaLnBrk="1" hangingPunct="1"/>
              <a:t>23</a:t>
            </a:fld>
            <a:endParaRPr lang="en-GB" sz="1200" b="0">
              <a:latin typeface="Arial" charset="0"/>
            </a:endParaRPr>
          </a:p>
        </p:txBody>
      </p:sp>
      <p:sp>
        <p:nvSpPr>
          <p:cNvPr id="134148" name="Rectangle 2"/>
          <p:cNvSpPr>
            <a:spLocks noGrp="1" noRot="1" noChangeAspect="1" noChangeArrowheads="1" noTextEdit="1"/>
          </p:cNvSpPr>
          <p:nvPr>
            <p:ph type="sldImg"/>
          </p:nvPr>
        </p:nvSpPr>
        <p:spPr>
          <a:solidFill>
            <a:srgbClr val="FFFFFF"/>
          </a:solidFill>
          <a:ln/>
        </p:spPr>
      </p:sp>
      <p:sp>
        <p:nvSpPr>
          <p:cNvPr id="134149" name="Rectangle 3"/>
          <p:cNvSpPr>
            <a:spLocks noGrp="1" noChangeArrowheads="1"/>
          </p:cNvSpPr>
          <p:nvPr>
            <p:ph type="body" idx="1"/>
          </p:nvPr>
        </p:nvSpPr>
        <p:spPr>
          <a:xfrm>
            <a:off x="685480" y="4343400"/>
            <a:ext cx="5487042" cy="4114800"/>
          </a:xfrm>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FD9844-AC3C-420C-ADC1-AD4D4367B810}" type="slidenum">
              <a:rPr lang="en-US" smtClean="0"/>
              <a:pPr/>
              <a:t>25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5FD9844-AC3C-420C-ADC1-AD4D4367B810}" type="slidenum">
              <a:rPr lang="en-US" smtClean="0"/>
              <a:pPr/>
              <a:t>26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eaLnBrk="1" hangingPunct="1">
              <a:defRPr/>
            </a:pPr>
            <a:r>
              <a:rPr lang="en-US" dirty="0" smtClean="0"/>
              <a:t>What makes this definition novel?</a:t>
            </a:r>
          </a:p>
          <a:p>
            <a:pPr marL="228600" indent="-228600" eaLnBrk="1" hangingPunct="1">
              <a:buFontTx/>
              <a:buAutoNum type="arabicParenR"/>
              <a:defRPr/>
            </a:pPr>
            <a:r>
              <a:rPr lang="en-US" dirty="0" smtClean="0"/>
              <a:t>Focus is on observed performance: many tasks are suitable for observation: history taking, physical exam, handoffs, interpersonal skills with team, clinical reasoning when performed </a:t>
            </a:r>
            <a:r>
              <a:rPr lang="en-US" dirty="0" err="1" smtClean="0"/>
              <a:t>outloud</a:t>
            </a:r>
            <a:endParaRPr lang="en-US" dirty="0" smtClean="0"/>
          </a:p>
          <a:p>
            <a:pPr marL="228600" indent="-228600" eaLnBrk="1" hangingPunct="1">
              <a:buFontTx/>
              <a:buAutoNum type="arabicParenR"/>
              <a:defRPr/>
            </a:pPr>
            <a:r>
              <a:rPr lang="en-US" dirty="0" smtClean="0"/>
              <a:t>Goal of feedback highlights that the goal of feedback is to help the trainee acquire the knowledge, skills, attitudes to become a superb practitioner</a:t>
            </a:r>
          </a:p>
          <a:p>
            <a:pPr marL="228600" indent="-228600" eaLnBrk="1" hangingPunct="1">
              <a:buFontTx/>
              <a:buAutoNum type="arabicParenR"/>
              <a:defRPr/>
            </a:pPr>
            <a:r>
              <a:rPr lang="en-US" dirty="0" smtClean="0"/>
              <a:t>Content of the feedback is the difference in performance between the content of the feedback and a standard</a:t>
            </a:r>
          </a:p>
          <a:p>
            <a:pPr marL="228600" indent="-228600" eaLnBrk="1" hangingPunct="1">
              <a:buFontTx/>
              <a:buAutoNum type="arabicParenR"/>
              <a:defRPr/>
            </a:pPr>
            <a:r>
              <a:rPr lang="en-US" dirty="0" smtClean="0"/>
              <a:t>Aim of feedback is trainee improvement- it’s a learning catalyst</a:t>
            </a:r>
          </a:p>
        </p:txBody>
      </p:sp>
      <p:sp>
        <p:nvSpPr>
          <p:cNvPr id="47108" name="Slide Number Placeholder 3"/>
          <p:cNvSpPr>
            <a:spLocks noGrp="1"/>
          </p:cNvSpPr>
          <p:nvPr>
            <p:ph type="sldNum" sz="quarter" idx="5"/>
          </p:nvPr>
        </p:nvSpPr>
        <p:spPr>
          <a:noFill/>
          <a:ln>
            <a:miter lim="800000"/>
            <a:headEnd/>
            <a:tailEnd/>
          </a:ln>
        </p:spPr>
        <p:txBody>
          <a:bodyPr/>
          <a:lstStyle/>
          <a:p>
            <a:fld id="{B158E13B-2D0C-4D07-B029-F9D3EE4B59B9}" type="slidenum">
              <a:rPr lang="en-US" smtClean="0">
                <a:latin typeface="Times New Roman" pitchFamily="1" charset="0"/>
              </a:rPr>
              <a:pPr/>
              <a:t>3</a:t>
            </a:fld>
            <a:endParaRPr lang="en-US" smtClean="0">
              <a:latin typeface="Times New Roman" pitchFamily="1"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miter lim="800000"/>
            <a:headEnd/>
            <a:tailEnd/>
          </a:ln>
        </p:spPr>
        <p:txBody>
          <a:bodyPr/>
          <a:lstStyle/>
          <a:p>
            <a:fld id="{58468B16-65CB-4E84-BE15-E5C7CDC7DA8A}" type="slidenum">
              <a:rPr lang="en-US" smtClean="0">
                <a:latin typeface="Times New Roman" pitchFamily="1" charset="0"/>
              </a:rPr>
              <a:pPr/>
              <a:t>4</a:t>
            </a:fld>
            <a:endParaRPr lang="en-US" smtClean="0">
              <a:latin typeface="Times New Roman" pitchFamily="1"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smtClean="0">
              <a:latin typeface="Times New Roman" pitchFamily="1"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miter lim="800000"/>
            <a:headEnd/>
            <a:tailEnd/>
          </a:ln>
        </p:spPr>
        <p:txBody>
          <a:bodyPr/>
          <a:lstStyle/>
          <a:p>
            <a:fld id="{B9728FEC-1080-4D88-8408-29D3322D9D0A}" type="slidenum">
              <a:rPr lang="en-US" smtClean="0">
                <a:latin typeface="Times New Roman" pitchFamily="1" charset="0"/>
              </a:rPr>
              <a:pPr/>
              <a:t>10</a:t>
            </a:fld>
            <a:endParaRPr lang="en-US" smtClean="0">
              <a:latin typeface="Times New Roman" pitchFamily="1"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r>
              <a:rPr lang="en-US" dirty="0" smtClean="0">
                <a:latin typeface="Times New Roman" pitchFamily="1" charset="0"/>
              </a:rPr>
              <a:t>As I mentioned, faculty will need to brainstorm about strategies to increase observation.  It will therefore be helpful to have them think about situations during inpatient and outpatient encounters conducive to direct observation, remembering that observation can occur as a snapshot focusing on just interview, or exam, or counseling.</a:t>
            </a:r>
          </a:p>
          <a:p>
            <a:pPr eaLnBrk="1" hangingPunct="1"/>
            <a:r>
              <a:rPr lang="en-US" sz="1000" dirty="0" smtClean="0">
                <a:latin typeface="Times New Roman" pitchFamily="1" charset="0"/>
              </a:rPr>
              <a:t>Frequent “snapshots”</a:t>
            </a:r>
          </a:p>
          <a:p>
            <a:pPr lvl="1" eaLnBrk="1" hangingPunct="1"/>
            <a:r>
              <a:rPr lang="en-US" dirty="0" smtClean="0">
                <a:latin typeface="Times New Roman" pitchFamily="1" charset="0"/>
              </a:rPr>
              <a:t>Pre-rounds</a:t>
            </a:r>
          </a:p>
          <a:p>
            <a:pPr lvl="1" eaLnBrk="1" hangingPunct="1"/>
            <a:r>
              <a:rPr lang="en-US" dirty="0" smtClean="0">
                <a:latin typeface="Times New Roman" pitchFamily="1" charset="0"/>
              </a:rPr>
              <a:t>First 5 minutes of the outpatient encounter</a:t>
            </a:r>
          </a:p>
          <a:p>
            <a:pPr lvl="1" eaLnBrk="1" hangingPunct="1"/>
            <a:r>
              <a:rPr lang="en-US" dirty="0" smtClean="0">
                <a:latin typeface="Times New Roman" pitchFamily="1" charset="0"/>
              </a:rPr>
              <a:t>Post-rounds counseling/discharge instructions</a:t>
            </a:r>
          </a:p>
          <a:p>
            <a:pPr lvl="1" eaLnBrk="1" hangingPunct="1"/>
            <a:r>
              <a:rPr lang="en-US" dirty="0" smtClean="0">
                <a:latin typeface="Times New Roman" pitchFamily="1" charset="0"/>
              </a:rPr>
              <a:t>Observe exam</a:t>
            </a:r>
          </a:p>
          <a:p>
            <a:pPr lvl="1" eaLnBrk="1" hangingPunct="1"/>
            <a:r>
              <a:rPr lang="en-US" dirty="0" smtClean="0">
                <a:latin typeface="Times New Roman" pitchFamily="1" charset="0"/>
              </a:rPr>
              <a:t>Observation in OR</a:t>
            </a:r>
          </a:p>
          <a:p>
            <a:pPr lvl="1" eaLnBrk="1" hangingPunct="1"/>
            <a:r>
              <a:rPr lang="en-US" dirty="0" smtClean="0">
                <a:latin typeface="Times New Roman" pitchFamily="1" charset="0"/>
              </a:rPr>
              <a:t>Team interactions</a:t>
            </a:r>
          </a:p>
          <a:p>
            <a:pPr eaLnBrk="1" hangingPunct="1"/>
            <a:endParaRPr lang="en-US" dirty="0" smtClean="0">
              <a:latin typeface="Times New Roman" pitchFamily="1"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miter lim="800000"/>
            <a:headEnd/>
            <a:tailEnd/>
          </a:ln>
        </p:spPr>
        <p:txBody>
          <a:bodyPr/>
          <a:lstStyle/>
          <a:p>
            <a:fld id="{91296BA5-AE93-422D-A0FF-D35D29E2B7F0}" type="slidenum">
              <a:rPr lang="en-US" smtClean="0">
                <a:latin typeface="Times New Roman" pitchFamily="1" charset="0"/>
              </a:rPr>
              <a:pPr/>
              <a:t>13</a:t>
            </a:fld>
            <a:endParaRPr lang="en-US" smtClean="0">
              <a:latin typeface="Times New Roman" pitchFamily="1" charset="0"/>
            </a:endParaRPr>
          </a:p>
        </p:txBody>
      </p:sp>
      <p:sp>
        <p:nvSpPr>
          <p:cNvPr id="67587" name="Rectangle 1026"/>
          <p:cNvSpPr>
            <a:spLocks noGrp="1" noRot="1" noChangeAspect="1" noChangeArrowheads="1" noTextEdit="1"/>
          </p:cNvSpPr>
          <p:nvPr>
            <p:ph type="sldImg"/>
          </p:nvPr>
        </p:nvSpPr>
        <p:spPr>
          <a:ln/>
        </p:spPr>
      </p:sp>
      <p:sp>
        <p:nvSpPr>
          <p:cNvPr id="67588" name="Rectangle 1027"/>
          <p:cNvSpPr>
            <a:spLocks noGrp="1" noChangeArrowheads="1"/>
          </p:cNvSpPr>
          <p:nvPr>
            <p:ph type="body" idx="1"/>
          </p:nvPr>
        </p:nvSpPr>
        <p:spPr>
          <a:noFill/>
        </p:spPr>
        <p:txBody>
          <a:bodyPr/>
          <a:lstStyle/>
          <a:p>
            <a:pPr eaLnBrk="1" hangingPunct="1"/>
            <a:endParaRPr lang="en-US" smtClean="0">
              <a:latin typeface="Times New Roman" pitchFamily="1"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miter lim="800000"/>
            <a:headEnd/>
            <a:tailEnd/>
          </a:ln>
        </p:spPr>
        <p:txBody>
          <a:bodyPr/>
          <a:lstStyle/>
          <a:p>
            <a:fld id="{F60C8DC5-D57C-41FB-861B-DF2E7EC42861}" type="slidenum">
              <a:rPr lang="en-US" smtClean="0">
                <a:latin typeface="Times New Roman" pitchFamily="1" charset="0"/>
              </a:rPr>
              <a:pPr/>
              <a:t>14</a:t>
            </a:fld>
            <a:endParaRPr lang="en-US" smtClean="0">
              <a:latin typeface="Times New Roman" pitchFamily="1" charset="0"/>
            </a:endParaRPr>
          </a:p>
        </p:txBody>
      </p:sp>
      <p:sp>
        <p:nvSpPr>
          <p:cNvPr id="66563" name="Rectangle 2"/>
          <p:cNvSpPr>
            <a:spLocks noGrp="1" noRot="1" noChangeAspect="1" noChangeArrowheads="1" noTextEdit="1"/>
          </p:cNvSpPr>
          <p:nvPr>
            <p:ph type="sldImg"/>
          </p:nvPr>
        </p:nvSpPr>
        <p:spPr>
          <a:xfrm>
            <a:off x="1144588" y="685800"/>
            <a:ext cx="4570412" cy="3427413"/>
          </a:xfrm>
          <a:ln/>
        </p:spPr>
      </p:sp>
      <p:sp>
        <p:nvSpPr>
          <p:cNvPr id="66564" name="Rectangle 3"/>
          <p:cNvSpPr>
            <a:spLocks noGrp="1" noChangeArrowheads="1"/>
          </p:cNvSpPr>
          <p:nvPr>
            <p:ph type="body" idx="1"/>
          </p:nvPr>
        </p:nvSpPr>
        <p:spPr>
          <a:xfrm>
            <a:off x="685800" y="4343400"/>
            <a:ext cx="5486400" cy="4114800"/>
          </a:xfrm>
          <a:noFill/>
        </p:spPr>
        <p:txBody>
          <a:bodyPr/>
          <a:lstStyle/>
          <a:p>
            <a:pPr eaLnBrk="1" hangingPunct="1"/>
            <a:endParaRPr lang="en-US" smtClean="0">
              <a:latin typeface="Times New Roman" pitchFamily="1"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miter lim="800000"/>
            <a:headEnd/>
            <a:tailEnd/>
          </a:ln>
        </p:spPr>
        <p:txBody>
          <a:bodyPr/>
          <a:lstStyle/>
          <a:p>
            <a:fld id="{B63827F6-8361-40C5-AAF0-6D948519F8F2}" type="slidenum">
              <a:rPr lang="en-US" smtClean="0">
                <a:latin typeface="Times New Roman" pitchFamily="1" charset="0"/>
              </a:rPr>
              <a:pPr/>
              <a:t>15</a:t>
            </a:fld>
            <a:endParaRPr lang="en-US" smtClean="0">
              <a:latin typeface="Times New Roman" pitchFamily="1" charset="0"/>
            </a:endParaRPr>
          </a:p>
        </p:txBody>
      </p:sp>
      <p:sp>
        <p:nvSpPr>
          <p:cNvPr id="68611" name="Rectangle 2"/>
          <p:cNvSpPr>
            <a:spLocks noGrp="1" noRot="1" noChangeAspect="1" noChangeArrowheads="1" noTextEdit="1"/>
          </p:cNvSpPr>
          <p:nvPr>
            <p:ph type="sldImg"/>
          </p:nvPr>
        </p:nvSpPr>
        <p:spPr>
          <a:xfrm>
            <a:off x="1144588" y="685800"/>
            <a:ext cx="4570412" cy="3427413"/>
          </a:xfrm>
          <a:ln/>
        </p:spPr>
      </p:sp>
      <p:sp>
        <p:nvSpPr>
          <p:cNvPr id="68612" name="Rectangle 3"/>
          <p:cNvSpPr>
            <a:spLocks noGrp="1" noChangeArrowheads="1"/>
          </p:cNvSpPr>
          <p:nvPr>
            <p:ph type="body" idx="1"/>
          </p:nvPr>
        </p:nvSpPr>
        <p:spPr>
          <a:xfrm>
            <a:off x="685800" y="4343400"/>
            <a:ext cx="5486400" cy="4114800"/>
          </a:xfrm>
          <a:noFill/>
        </p:spPr>
        <p:txBody>
          <a:bodyPr/>
          <a:lstStyle/>
          <a:p>
            <a:pPr eaLnBrk="1" hangingPunct="1"/>
            <a:r>
              <a:rPr lang="en-US" dirty="0" smtClean="0">
                <a:latin typeface="Times New Roman" pitchFamily="1" charset="0"/>
              </a:rPr>
              <a:t>Feedback should first start by asking the learner to assess their own performance</a:t>
            </a:r>
          </a:p>
          <a:p>
            <a:pPr eaLnBrk="1" hangingPunct="1"/>
            <a:r>
              <a:rPr lang="en-US" dirty="0" smtClean="0">
                <a:latin typeface="Times New Roman" pitchFamily="1" charset="0"/>
              </a:rPr>
              <a:t>These can be questions like: how do you think that went? How did you feel during that encounter? What might you consider doing differently the next time?</a:t>
            </a:r>
          </a:p>
          <a:p>
            <a:pPr eaLnBrk="1" hangingPunct="1"/>
            <a:r>
              <a:rPr lang="en-US" dirty="0" smtClean="0">
                <a:latin typeface="Times New Roman" pitchFamily="1" charset="0"/>
              </a:rPr>
              <a:t>The value in starting by asking the learner how they believe it went allows the feedback to turn into a conversation or dialogue rather than having the faculty do all of the speaking. It makes the feedback interactive and learner centered.</a:t>
            </a:r>
          </a:p>
          <a:p>
            <a:pPr eaLnBrk="1" hangingPunct="1"/>
            <a:r>
              <a:rPr lang="en-US" dirty="0" smtClean="0">
                <a:latin typeface="Times New Roman" pitchFamily="1" charset="0"/>
              </a:rPr>
              <a:t>It is also very helpful because it allows you to assess the learners level of insight into their clinical skills </a:t>
            </a:r>
          </a:p>
          <a:p>
            <a:pPr eaLnBrk="1" hangingPunct="1"/>
            <a:r>
              <a:rPr lang="en-US" dirty="0" smtClean="0">
                <a:latin typeface="Times New Roman" pitchFamily="1" charset="0"/>
              </a:rPr>
              <a:t>It seems to make feedback less </a:t>
            </a:r>
            <a:r>
              <a:rPr lang="en-US" dirty="0" err="1" smtClean="0">
                <a:latin typeface="Times New Roman" pitchFamily="1" charset="0"/>
              </a:rPr>
              <a:t>threatending</a:t>
            </a:r>
            <a:r>
              <a:rPr lang="en-US" dirty="0" smtClean="0">
                <a:latin typeface="Times New Roman" pitchFamily="1" charset="0"/>
              </a:rPr>
              <a:t> by helping to separate out behaviors from an </a:t>
            </a:r>
            <a:r>
              <a:rPr lang="en-US" dirty="0" err="1" smtClean="0">
                <a:latin typeface="Times New Roman" pitchFamily="1" charset="0"/>
              </a:rPr>
              <a:t>evuations</a:t>
            </a:r>
            <a:r>
              <a:rPr lang="en-US" dirty="0" smtClean="0">
                <a:latin typeface="Times New Roman" pitchFamily="1" charset="0"/>
              </a:rPr>
              <a:t> self. </a:t>
            </a:r>
          </a:p>
          <a:p>
            <a:pPr eaLnBrk="1" hangingPunct="1"/>
            <a:r>
              <a:rPr lang="en-US" dirty="0" smtClean="0">
                <a:latin typeface="Times New Roman" pitchFamily="1" charset="0"/>
              </a:rPr>
              <a:t>And importantly – it promotes reflective practice- which we discussed earlier is important for the development of clinical skills expertise.</a:t>
            </a:r>
          </a:p>
          <a:p>
            <a:pPr eaLnBrk="1" hangingPunct="1"/>
            <a:r>
              <a:rPr lang="en-US" dirty="0" smtClean="0">
                <a:latin typeface="Times New Roman" pitchFamily="1" charset="0"/>
              </a:rPr>
              <a:t>I think as well for many of us- given that most trainees provide at least in part an accurate self-assessment – trainees with offer and </a:t>
            </a:r>
            <a:r>
              <a:rPr lang="en-US" dirty="0" err="1" smtClean="0">
                <a:latin typeface="Times New Roman" pitchFamily="1" charset="0"/>
              </a:rPr>
              <a:t>earea</a:t>
            </a:r>
            <a:r>
              <a:rPr lang="en-US" dirty="0" smtClean="0">
                <a:latin typeface="Times New Roman" pitchFamily="1" charset="0"/>
              </a:rPr>
              <a:t> of weakness- in doing so- for many faculty- it makes providing constructive </a:t>
            </a:r>
            <a:r>
              <a:rPr lang="en-US" dirty="0" err="1" smtClean="0">
                <a:latin typeface="Times New Roman" pitchFamily="1" charset="0"/>
              </a:rPr>
              <a:t>efeedback</a:t>
            </a:r>
            <a:r>
              <a:rPr lang="en-US" dirty="0" smtClean="0">
                <a:latin typeface="Times New Roman" pitchFamily="1" charset="0"/>
              </a:rPr>
              <a:t> easier.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miter lim="800000"/>
            <a:headEnd/>
            <a:tailEnd/>
          </a:ln>
        </p:spPr>
        <p:txBody>
          <a:bodyPr/>
          <a:lstStyle/>
          <a:p>
            <a:fld id="{22548788-D73D-44BB-BE13-F8EABC5E5A91}" type="slidenum">
              <a:rPr lang="en-US" smtClean="0">
                <a:latin typeface="Times New Roman" pitchFamily="1" charset="0"/>
              </a:rPr>
              <a:pPr/>
              <a:t>16</a:t>
            </a:fld>
            <a:endParaRPr lang="en-US" smtClean="0">
              <a:latin typeface="Times New Roman" pitchFamily="1" charset="0"/>
            </a:endParaRPr>
          </a:p>
        </p:txBody>
      </p:sp>
      <p:sp>
        <p:nvSpPr>
          <p:cNvPr id="69635" name="Rectangle 2"/>
          <p:cNvSpPr>
            <a:spLocks noGrp="1" noRot="1" noChangeAspect="1" noChangeArrowheads="1" noTextEdit="1"/>
          </p:cNvSpPr>
          <p:nvPr>
            <p:ph type="sldImg"/>
          </p:nvPr>
        </p:nvSpPr>
        <p:spPr>
          <a:xfrm>
            <a:off x="1144588" y="685800"/>
            <a:ext cx="4570412" cy="3427413"/>
          </a:xfrm>
          <a:ln/>
        </p:spPr>
      </p:sp>
      <p:sp>
        <p:nvSpPr>
          <p:cNvPr id="69636" name="Rectangle 3"/>
          <p:cNvSpPr>
            <a:spLocks noGrp="1" noChangeArrowheads="1"/>
          </p:cNvSpPr>
          <p:nvPr>
            <p:ph type="body" idx="1"/>
          </p:nvPr>
        </p:nvSpPr>
        <p:spPr>
          <a:xfrm>
            <a:off x="685800" y="4343400"/>
            <a:ext cx="5486400" cy="4114800"/>
          </a:xfrm>
          <a:noFill/>
        </p:spPr>
        <p:txBody>
          <a:bodyPr/>
          <a:lstStyle/>
          <a:p>
            <a:pPr eaLnBrk="1" hangingPunct="1"/>
            <a:r>
              <a:rPr lang="en-US" dirty="0" smtClean="0">
                <a:latin typeface="Times New Roman" pitchFamily="1" charset="0"/>
              </a:rPr>
              <a:t>After asking the trainee for their self-assessment, you can then say or tell what it is that you observed. You can also give the learner feedback on their self-assessment (insert example).</a:t>
            </a:r>
          </a:p>
          <a:p>
            <a:pPr eaLnBrk="1" hangingPunct="1"/>
            <a:r>
              <a:rPr lang="en-US" dirty="0" smtClean="0">
                <a:latin typeface="Times New Roman" pitchFamily="1" charset="0"/>
              </a:rPr>
              <a:t>It is very important that this includes specific positive and specific constructive- remembering from earlier to </a:t>
            </a:r>
            <a:r>
              <a:rPr lang="en-US" dirty="0" err="1" smtClean="0">
                <a:latin typeface="Times New Roman" pitchFamily="1" charset="0"/>
              </a:rPr>
              <a:t>priorize</a:t>
            </a:r>
            <a:endParaRPr lang="en-US" dirty="0" smtClean="0">
              <a:latin typeface="Times New Roman" pitchFamily="1"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miter lim="800000"/>
            <a:headEnd/>
            <a:tailEnd/>
          </a:ln>
        </p:spPr>
        <p:txBody>
          <a:bodyPr/>
          <a:lstStyle/>
          <a:p>
            <a:fld id="{F268E86A-DDF8-4805-980F-5DC958A04786}" type="slidenum">
              <a:rPr lang="en-US" smtClean="0">
                <a:latin typeface="Times New Roman" pitchFamily="1" charset="0"/>
              </a:rPr>
              <a:pPr/>
              <a:t>17</a:t>
            </a:fld>
            <a:endParaRPr lang="en-US" smtClean="0">
              <a:latin typeface="Times New Roman" pitchFamily="1" charset="0"/>
            </a:endParaRPr>
          </a:p>
        </p:txBody>
      </p:sp>
      <p:sp>
        <p:nvSpPr>
          <p:cNvPr id="70659" name="Rectangle 2"/>
          <p:cNvSpPr>
            <a:spLocks noGrp="1" noRot="1" noChangeAspect="1" noChangeArrowheads="1" noTextEdit="1"/>
          </p:cNvSpPr>
          <p:nvPr>
            <p:ph type="sldImg"/>
          </p:nvPr>
        </p:nvSpPr>
        <p:spPr>
          <a:xfrm>
            <a:off x="1144588" y="685800"/>
            <a:ext cx="4570412" cy="3427413"/>
          </a:xfrm>
          <a:ln/>
        </p:spPr>
      </p:sp>
      <p:sp>
        <p:nvSpPr>
          <p:cNvPr id="70660" name="Rectangle 3"/>
          <p:cNvSpPr>
            <a:spLocks noGrp="1" noChangeArrowheads="1"/>
          </p:cNvSpPr>
          <p:nvPr>
            <p:ph type="body" idx="1"/>
          </p:nvPr>
        </p:nvSpPr>
        <p:spPr>
          <a:xfrm>
            <a:off x="685800" y="4343400"/>
            <a:ext cx="5486400" cy="4114800"/>
          </a:xfrm>
          <a:noFill/>
        </p:spPr>
        <p:txBody>
          <a:bodyPr/>
          <a:lstStyle/>
          <a:p>
            <a:pPr eaLnBrk="1" hangingPunct="1"/>
            <a:endParaRPr lang="en-US" smtClean="0">
              <a:latin typeface="Times New Roman" pitchFamily="1"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F13A9B-1D9E-4459-A620-CE64987D6AAB}"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F8B8E-BA3C-413C-BA4E-555188FB626D}" type="slidenum">
              <a:rPr lang="en-US" smtClean="0"/>
              <a:pPr/>
              <a:t>‹#›</a:t>
            </a:fld>
            <a:endParaRPr lang="en-US"/>
          </a:p>
        </p:txBody>
      </p:sp>
    </p:spTree>
  </p:cSld>
  <p:clrMapOvr>
    <a:masterClrMapping/>
  </p:clrMapOvr>
  <p:transition spd="slow"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F13A9B-1D9E-4459-A620-CE64987D6AAB}"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F8B8E-BA3C-413C-BA4E-555188FB626D}" type="slidenum">
              <a:rPr lang="en-US" smtClean="0"/>
              <a:pPr/>
              <a:t>‹#›</a:t>
            </a:fld>
            <a:endParaRPr lang="en-US"/>
          </a:p>
        </p:txBody>
      </p:sp>
    </p:spTree>
  </p:cSld>
  <p:clrMapOvr>
    <a:masterClrMapping/>
  </p:clrMapOvr>
  <p:transition spd="slow"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F13A9B-1D9E-4459-A620-CE64987D6AAB}"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F8B8E-BA3C-413C-BA4E-555188FB626D}" type="slidenum">
              <a:rPr lang="en-US" smtClean="0"/>
              <a:pPr/>
              <a:t>‹#›</a:t>
            </a:fld>
            <a:endParaRPr lang="en-US"/>
          </a:p>
        </p:txBody>
      </p:sp>
    </p:spTree>
  </p:cSld>
  <p:clrMapOvr>
    <a:masterClrMapping/>
  </p:clrMapOvr>
  <p:transition spd="slow"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F13A9B-1D9E-4459-A620-CE64987D6AAB}"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F8B8E-BA3C-413C-BA4E-555188FB626D}" type="slidenum">
              <a:rPr lang="en-US" smtClean="0"/>
              <a:pPr/>
              <a:t>‹#›</a:t>
            </a:fld>
            <a:endParaRPr lang="en-US"/>
          </a:p>
        </p:txBody>
      </p:sp>
    </p:spTree>
  </p:cSld>
  <p:clrMapOvr>
    <a:masterClrMapping/>
  </p:clrMapOvr>
  <p:transition spd="slow"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F13A9B-1D9E-4459-A620-CE64987D6AAB}"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F8B8E-BA3C-413C-BA4E-555188FB626D}" type="slidenum">
              <a:rPr lang="en-US" smtClean="0"/>
              <a:pPr/>
              <a:t>‹#›</a:t>
            </a:fld>
            <a:endParaRPr lang="en-US"/>
          </a:p>
        </p:txBody>
      </p:sp>
    </p:spTree>
  </p:cSld>
  <p:clrMapOvr>
    <a:masterClrMapping/>
  </p:clrMapOvr>
  <p:transition spd="slow"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F13A9B-1D9E-4459-A620-CE64987D6AAB}" type="datetimeFigureOut">
              <a:rPr lang="en-US" smtClean="0"/>
              <a:pPr/>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DF8B8E-BA3C-413C-BA4E-555188FB626D}" type="slidenum">
              <a:rPr lang="en-US" smtClean="0"/>
              <a:pPr/>
              <a:t>‹#›</a:t>
            </a:fld>
            <a:endParaRPr lang="en-US"/>
          </a:p>
        </p:txBody>
      </p:sp>
    </p:spTree>
  </p:cSld>
  <p:clrMapOvr>
    <a:masterClrMapping/>
  </p:clrMapOvr>
  <p:transition spd="slow"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F13A9B-1D9E-4459-A620-CE64987D6AAB}" type="datetimeFigureOut">
              <a:rPr lang="en-US" smtClean="0"/>
              <a:pPr/>
              <a:t>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DF8B8E-BA3C-413C-BA4E-555188FB626D}" type="slidenum">
              <a:rPr lang="en-US" smtClean="0"/>
              <a:pPr/>
              <a:t>‹#›</a:t>
            </a:fld>
            <a:endParaRPr lang="en-US"/>
          </a:p>
        </p:txBody>
      </p:sp>
    </p:spTree>
  </p:cSld>
  <p:clrMapOvr>
    <a:masterClrMapping/>
  </p:clrMapOvr>
  <p:transition spd="slow"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F13A9B-1D9E-4459-A620-CE64987D6AAB}" type="datetimeFigureOut">
              <a:rPr lang="en-US" smtClean="0"/>
              <a:pPr/>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DF8B8E-BA3C-413C-BA4E-555188FB626D}" type="slidenum">
              <a:rPr lang="en-US" smtClean="0"/>
              <a:pPr/>
              <a:t>‹#›</a:t>
            </a:fld>
            <a:endParaRPr lang="en-US"/>
          </a:p>
        </p:txBody>
      </p:sp>
    </p:spTree>
  </p:cSld>
  <p:clrMapOvr>
    <a:masterClrMapping/>
  </p:clrMapOvr>
  <p:transition spd="slow"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F13A9B-1D9E-4459-A620-CE64987D6AAB}" type="datetimeFigureOut">
              <a:rPr lang="en-US" smtClean="0"/>
              <a:pPr/>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DF8B8E-BA3C-413C-BA4E-555188FB626D}" type="slidenum">
              <a:rPr lang="en-US" smtClean="0"/>
              <a:pPr/>
              <a:t>‹#›</a:t>
            </a:fld>
            <a:endParaRPr lang="en-US"/>
          </a:p>
        </p:txBody>
      </p:sp>
    </p:spTree>
  </p:cSld>
  <p:clrMapOvr>
    <a:masterClrMapping/>
  </p:clrMapOvr>
  <p:transition spd="slow"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F13A9B-1D9E-4459-A620-CE64987D6AAB}" type="datetimeFigureOut">
              <a:rPr lang="en-US" smtClean="0"/>
              <a:pPr/>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DF8B8E-BA3C-413C-BA4E-555188FB626D}" type="slidenum">
              <a:rPr lang="en-US" smtClean="0"/>
              <a:pPr/>
              <a:t>‹#›</a:t>
            </a:fld>
            <a:endParaRPr lang="en-US"/>
          </a:p>
        </p:txBody>
      </p:sp>
    </p:spTree>
  </p:cSld>
  <p:clrMapOvr>
    <a:masterClrMapping/>
  </p:clrMapOvr>
  <p:transition spd="slow"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F13A9B-1D9E-4459-A620-CE64987D6AAB}" type="datetimeFigureOut">
              <a:rPr lang="en-US" smtClean="0"/>
              <a:pPr/>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DF8B8E-BA3C-413C-BA4E-555188FB626D}" type="slidenum">
              <a:rPr lang="en-US" smtClean="0"/>
              <a:pPr/>
              <a:t>‹#›</a:t>
            </a:fld>
            <a:endParaRPr lang="en-US"/>
          </a:p>
        </p:txBody>
      </p:sp>
    </p:spTree>
  </p:cSld>
  <p:clrMapOvr>
    <a:masterClrMapping/>
  </p:clrMapOvr>
  <p:transition spd="slow"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F13A9B-1D9E-4459-A620-CE64987D6AAB}" type="datetimeFigureOut">
              <a:rPr lang="en-US" smtClean="0"/>
              <a:pPr/>
              <a:t>12/9/2014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DF8B8E-BA3C-413C-BA4E-555188FB626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382000" cy="4724400"/>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IMPORTANCE &amp;SKILLS OF GIVING FEEDBACK</a:t>
            </a:r>
            <a:br>
              <a:rPr lang="en-US" b="1" dirty="0" smtClean="0"/>
            </a:br>
            <a:r>
              <a:rPr lang="en-US" b="1" dirty="0" smtClean="0"/>
              <a:t/>
            </a:r>
            <a:br>
              <a:rPr lang="en-US" b="1" dirty="0" smtClean="0"/>
            </a:br>
            <a:r>
              <a:rPr lang="en-US" b="1" dirty="0" smtClean="0"/>
              <a:t/>
            </a:r>
            <a:br>
              <a:rPr lang="en-US" b="1" dirty="0" smtClean="0"/>
            </a:br>
            <a:r>
              <a:rPr lang="en-US" b="1" dirty="0" smtClean="0"/>
              <a:t>					</a:t>
            </a:r>
            <a:r>
              <a:rPr lang="en-US" sz="2700" b="1" dirty="0" smtClean="0"/>
              <a:t>Dr. </a:t>
            </a:r>
            <a:r>
              <a:rPr lang="en-US" sz="2700" b="1" dirty="0" err="1" smtClean="0"/>
              <a:t>A.K.Pathak</a:t>
            </a:r>
            <a:r>
              <a:rPr lang="en-US" sz="2700" b="1" dirty="0" smtClean="0"/>
              <a:t/>
            </a:r>
            <a:br>
              <a:rPr lang="en-US" sz="2700" b="1" dirty="0" smtClean="0"/>
            </a:br>
            <a:r>
              <a:rPr lang="en-US" sz="2700" b="1" dirty="0" smtClean="0"/>
              <a:t>					ELMC ,Lucknow</a:t>
            </a:r>
            <a:r>
              <a:rPr lang="en-US" b="1" dirty="0" smtClean="0"/>
              <a:t/>
            </a:r>
            <a:br>
              <a:rPr lang="en-US" b="1" dirty="0" smtClean="0"/>
            </a:br>
            <a:endParaRPr lang="en-US" b="1" dirty="0"/>
          </a:p>
        </p:txBody>
      </p:sp>
    </p:spTree>
  </p:cSld>
  <p:clrMapOvr>
    <a:masterClrMapping/>
  </p:clrMapOvr>
  <p:transition spd="slow"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4000" b="1" u="sng" dirty="0" smtClean="0"/>
              <a:t>Snapshots</a:t>
            </a:r>
          </a:p>
        </p:txBody>
      </p:sp>
      <p:sp>
        <p:nvSpPr>
          <p:cNvPr id="23555" name="Rectangle 3"/>
          <p:cNvSpPr>
            <a:spLocks noGrp="1" noChangeArrowheads="1"/>
          </p:cNvSpPr>
          <p:nvPr>
            <p:ph type="body" sz="half" idx="1"/>
          </p:nvPr>
        </p:nvSpPr>
        <p:spPr/>
        <p:txBody>
          <a:bodyPr/>
          <a:lstStyle/>
          <a:p>
            <a:pPr algn="ctr" eaLnBrk="1" hangingPunct="1">
              <a:buClr>
                <a:schemeClr val="accent1"/>
              </a:buClr>
              <a:buFont typeface="Wingdings" pitchFamily="1" charset="2"/>
              <a:buNone/>
            </a:pPr>
            <a:r>
              <a:rPr lang="en-US" b="1" u="sng" dirty="0" smtClean="0"/>
              <a:t>Inpatient</a:t>
            </a:r>
          </a:p>
          <a:p>
            <a:pPr>
              <a:buClr>
                <a:schemeClr val="accent1"/>
              </a:buClr>
              <a:buNone/>
            </a:pPr>
            <a:r>
              <a:rPr lang="en-US" dirty="0" smtClean="0"/>
              <a:t>♦♦ Pre-rounds</a:t>
            </a:r>
          </a:p>
          <a:p>
            <a:pPr>
              <a:buClr>
                <a:schemeClr val="accent1"/>
              </a:buClr>
              <a:buNone/>
            </a:pPr>
            <a:r>
              <a:rPr lang="en-US" dirty="0" smtClean="0"/>
              <a:t>♦♦ Post-rounds counseling</a:t>
            </a:r>
          </a:p>
          <a:p>
            <a:pPr>
              <a:buClr>
                <a:schemeClr val="accent1"/>
              </a:buClr>
              <a:buNone/>
            </a:pPr>
            <a:r>
              <a:rPr lang="en-US" dirty="0" smtClean="0"/>
              <a:t>♦♦ Discharge instructions</a:t>
            </a:r>
          </a:p>
          <a:p>
            <a:pPr>
              <a:buClr>
                <a:schemeClr val="accent1"/>
              </a:buClr>
              <a:buNone/>
            </a:pPr>
            <a:r>
              <a:rPr lang="en-US" dirty="0" smtClean="0"/>
              <a:t>♦♦ ED encounters</a:t>
            </a:r>
          </a:p>
          <a:p>
            <a:pPr>
              <a:buClr>
                <a:schemeClr val="accent1"/>
              </a:buClr>
              <a:buNone/>
            </a:pPr>
            <a:r>
              <a:rPr lang="en-US" dirty="0" smtClean="0"/>
              <a:t>♦♦ Part of admission</a:t>
            </a:r>
          </a:p>
          <a:p>
            <a:pPr>
              <a:buClr>
                <a:schemeClr val="accent1"/>
              </a:buClr>
              <a:buNone/>
            </a:pPr>
            <a:r>
              <a:rPr lang="en-US" dirty="0" smtClean="0"/>
              <a:t>♦♦ Family meeting</a:t>
            </a:r>
          </a:p>
          <a:p>
            <a:pPr>
              <a:buClr>
                <a:schemeClr val="accent1"/>
              </a:buClr>
              <a:buNone/>
            </a:pPr>
            <a:r>
              <a:rPr lang="en-US" dirty="0" smtClean="0"/>
              <a:t>♦♦ OR/procedures</a:t>
            </a:r>
          </a:p>
          <a:p>
            <a:pPr eaLnBrk="1" hangingPunct="1">
              <a:buFontTx/>
              <a:buNone/>
            </a:pPr>
            <a:endParaRPr lang="en-US" dirty="0" smtClean="0"/>
          </a:p>
          <a:p>
            <a:pPr eaLnBrk="1" hangingPunct="1"/>
            <a:endParaRPr lang="en-US" dirty="0" smtClean="0"/>
          </a:p>
        </p:txBody>
      </p:sp>
      <p:sp>
        <p:nvSpPr>
          <p:cNvPr id="23556" name="Rectangle 11"/>
          <p:cNvSpPr>
            <a:spLocks noGrp="1" noChangeArrowheads="1"/>
          </p:cNvSpPr>
          <p:nvPr>
            <p:ph type="body" sz="half" idx="2"/>
          </p:nvPr>
        </p:nvSpPr>
        <p:spPr/>
        <p:txBody>
          <a:bodyPr/>
          <a:lstStyle/>
          <a:p>
            <a:pPr lvl="1" algn="ctr" eaLnBrk="1" hangingPunct="1">
              <a:buClr>
                <a:schemeClr val="accent1"/>
              </a:buClr>
              <a:buFont typeface="Wingdings" pitchFamily="1" charset="2"/>
              <a:buNone/>
            </a:pPr>
            <a:r>
              <a:rPr lang="en-US" sz="2800" b="1" u="sng" dirty="0" smtClean="0"/>
              <a:t>Outpatient</a:t>
            </a:r>
          </a:p>
          <a:p>
            <a:pPr>
              <a:buClr>
                <a:schemeClr val="accent1"/>
              </a:buClr>
              <a:buNone/>
            </a:pPr>
            <a:r>
              <a:rPr lang="en-US" dirty="0" smtClean="0"/>
              <a:t>♦♦ First 5 minutes of encounter</a:t>
            </a:r>
          </a:p>
          <a:p>
            <a:pPr>
              <a:buClr>
                <a:schemeClr val="accent1"/>
              </a:buClr>
              <a:buNone/>
            </a:pPr>
            <a:r>
              <a:rPr lang="en-US" dirty="0" smtClean="0"/>
              <a:t>♦♦ Part of physical exam</a:t>
            </a:r>
          </a:p>
          <a:p>
            <a:pPr>
              <a:buClr>
                <a:schemeClr val="accent1"/>
              </a:buClr>
              <a:buNone/>
            </a:pPr>
            <a:r>
              <a:rPr lang="en-US" dirty="0" smtClean="0"/>
              <a:t>♦♦ Counseling</a:t>
            </a:r>
          </a:p>
          <a:p>
            <a:pPr eaLnBrk="1" hangingPunct="1"/>
            <a:endParaRPr lang="en-US" dirty="0" smtClean="0"/>
          </a:p>
        </p:txBody>
      </p:sp>
    </p:spTree>
  </p:cSld>
  <p:clrMapOvr>
    <a:masterClrMapping/>
  </p:clrMapOvr>
  <p:transition spd="slow"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523999"/>
          </a:xfrm>
        </p:spPr>
        <p:txBody>
          <a:bodyPr>
            <a:normAutofit/>
          </a:bodyPr>
          <a:lstStyle/>
          <a:p>
            <a:r>
              <a:rPr lang="en-GB" b="1" u="sng" dirty="0" smtClean="0"/>
              <a:t>Some methods of feedback</a:t>
            </a:r>
            <a:br>
              <a:rPr lang="en-GB" b="1" u="sng" dirty="0" smtClean="0"/>
            </a:br>
            <a:endParaRPr lang="en-US" dirty="0"/>
          </a:p>
        </p:txBody>
      </p:sp>
      <p:sp>
        <p:nvSpPr>
          <p:cNvPr id="3" name="Subtitle 2"/>
          <p:cNvSpPr>
            <a:spLocks noGrp="1"/>
          </p:cNvSpPr>
          <p:nvPr>
            <p:ph type="subTitle" idx="1"/>
          </p:nvPr>
        </p:nvSpPr>
        <p:spPr>
          <a:xfrm>
            <a:off x="1371600" y="1828800"/>
            <a:ext cx="6400800" cy="3810000"/>
          </a:xfrm>
        </p:spPr>
        <p:txBody>
          <a:bodyPr>
            <a:normAutofit/>
          </a:bodyPr>
          <a:lstStyle/>
          <a:p>
            <a:pPr marL="342900" indent="-342900" algn="l">
              <a:lnSpc>
                <a:spcPct val="90000"/>
              </a:lnSpc>
              <a:buClr>
                <a:srgbClr val="000066"/>
              </a:buClr>
              <a:buSzPct val="150000"/>
            </a:pPr>
            <a:endParaRPr lang="en-US" dirty="0" smtClean="0">
              <a:solidFill>
                <a:schemeClr val="tx1"/>
              </a:solidFill>
            </a:endParaRPr>
          </a:p>
          <a:p>
            <a:pPr marL="342900" indent="-342900" algn="l">
              <a:lnSpc>
                <a:spcPct val="90000"/>
              </a:lnSpc>
              <a:buClr>
                <a:srgbClr val="000066"/>
              </a:buClr>
              <a:buSzPct val="150000"/>
            </a:pPr>
            <a:r>
              <a:rPr lang="en-US" dirty="0" smtClean="0">
                <a:solidFill>
                  <a:schemeClr val="tx1"/>
                </a:solidFill>
              </a:rPr>
              <a:t>♦♦ </a:t>
            </a:r>
            <a:r>
              <a:rPr lang="en-GB" dirty="0" smtClean="0">
                <a:solidFill>
                  <a:schemeClr val="tx1"/>
                </a:solidFill>
                <a:latin typeface="Arial" charset="0"/>
              </a:rPr>
              <a:t>Sandwich method </a:t>
            </a:r>
          </a:p>
          <a:p>
            <a:pPr marL="342900" indent="-342900" algn="l">
              <a:lnSpc>
                <a:spcPct val="90000"/>
              </a:lnSpc>
              <a:buClr>
                <a:srgbClr val="000066"/>
              </a:buClr>
              <a:buSzPct val="150000"/>
            </a:pPr>
            <a:r>
              <a:rPr lang="en-US" dirty="0" smtClean="0">
                <a:solidFill>
                  <a:schemeClr val="tx1"/>
                </a:solidFill>
              </a:rPr>
              <a:t>♦♦ </a:t>
            </a:r>
            <a:r>
              <a:rPr lang="en-GB" dirty="0" smtClean="0">
                <a:solidFill>
                  <a:schemeClr val="tx1"/>
                </a:solidFill>
                <a:latin typeface="Arial" charset="0"/>
              </a:rPr>
              <a:t>Pendleton's rules</a:t>
            </a:r>
          </a:p>
          <a:p>
            <a:pPr marL="342900" indent="-342900" algn="l">
              <a:lnSpc>
                <a:spcPct val="90000"/>
              </a:lnSpc>
              <a:buClr>
                <a:srgbClr val="000066"/>
              </a:buClr>
              <a:buSzPct val="150000"/>
            </a:pPr>
            <a:r>
              <a:rPr lang="en-US" dirty="0" smtClean="0">
                <a:solidFill>
                  <a:schemeClr val="tx1"/>
                </a:solidFill>
              </a:rPr>
              <a:t>♦♦ </a:t>
            </a:r>
            <a:r>
              <a:rPr lang="en-GB" dirty="0" smtClean="0">
                <a:solidFill>
                  <a:schemeClr val="tx1"/>
                </a:solidFill>
                <a:latin typeface="Arial" charset="0"/>
              </a:rPr>
              <a:t>ALOBA</a:t>
            </a:r>
          </a:p>
          <a:p>
            <a:pPr marL="342900" indent="-342900" algn="l">
              <a:lnSpc>
                <a:spcPct val="90000"/>
              </a:lnSpc>
              <a:buClr>
                <a:srgbClr val="000066"/>
              </a:buClr>
              <a:buSzPct val="150000"/>
            </a:pPr>
            <a:r>
              <a:rPr lang="en-US" dirty="0" smtClean="0">
                <a:solidFill>
                  <a:schemeClr val="tx1"/>
                </a:solidFill>
              </a:rPr>
              <a:t>♦♦ </a:t>
            </a:r>
            <a:r>
              <a:rPr lang="en-GB" dirty="0" smtClean="0">
                <a:solidFill>
                  <a:schemeClr val="tx1"/>
                </a:solidFill>
                <a:latin typeface="Arial" charset="0"/>
              </a:rPr>
              <a:t>SCOPME model</a:t>
            </a:r>
          </a:p>
          <a:p>
            <a:pPr marL="342900" indent="-342900" algn="l">
              <a:lnSpc>
                <a:spcPct val="90000"/>
              </a:lnSpc>
              <a:buClr>
                <a:srgbClr val="000066"/>
              </a:buClr>
              <a:buSzPct val="150000"/>
            </a:pPr>
            <a:r>
              <a:rPr lang="en-US" dirty="0" smtClean="0">
                <a:solidFill>
                  <a:schemeClr val="tx1"/>
                </a:solidFill>
              </a:rPr>
              <a:t>♦♦ </a:t>
            </a:r>
            <a:r>
              <a:rPr lang="en-GB" dirty="0" smtClean="0">
                <a:solidFill>
                  <a:schemeClr val="tx1"/>
                </a:solidFill>
                <a:latin typeface="Arial" charset="0"/>
              </a:rPr>
              <a:t>Chicago model</a:t>
            </a:r>
          </a:p>
          <a:p>
            <a:pPr algn="l"/>
            <a:endParaRPr lang="en-US" dirty="0">
              <a:solidFill>
                <a:schemeClr val="tx1"/>
              </a:solidFill>
            </a:endParaRPr>
          </a:p>
        </p:txBody>
      </p:sp>
    </p:spTree>
  </p:cSld>
  <p:clrMapOvr>
    <a:masterClrMapping/>
  </p:clrMapOvr>
  <p:transition spd="slow"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b="1" u="sng" dirty="0"/>
              <a:t>The ‘Feedback Sandwich </a:t>
            </a:r>
          </a:p>
        </p:txBody>
      </p:sp>
      <p:sp>
        <p:nvSpPr>
          <p:cNvPr id="11267" name="Rectangle 3"/>
          <p:cNvSpPr>
            <a:spLocks noGrp="1" noChangeArrowheads="1"/>
          </p:cNvSpPr>
          <p:nvPr>
            <p:ph type="body" idx="1"/>
          </p:nvPr>
        </p:nvSpPr>
        <p:spPr/>
        <p:txBody>
          <a:bodyPr>
            <a:normAutofit/>
          </a:bodyPr>
          <a:lstStyle/>
          <a:p>
            <a:r>
              <a:rPr lang="en-US" dirty="0"/>
              <a:t>The </a:t>
            </a:r>
            <a:r>
              <a:rPr lang="en-US" b="1" dirty="0"/>
              <a:t>‘Feedback Sandwich’ </a:t>
            </a:r>
            <a:r>
              <a:rPr lang="en-US" dirty="0"/>
              <a:t>maintains  a trust </a:t>
            </a:r>
            <a:r>
              <a:rPr lang="en-US" dirty="0" smtClean="0"/>
              <a:t>environment</a:t>
            </a:r>
            <a:endParaRPr lang="en-US" dirty="0"/>
          </a:p>
          <a:p>
            <a:r>
              <a:rPr lang="en-US" dirty="0"/>
              <a:t>State (based on observation):</a:t>
            </a:r>
          </a:p>
          <a:p>
            <a:pPr lvl="2"/>
            <a:r>
              <a:rPr lang="en-US" dirty="0"/>
              <a:t>What was done well</a:t>
            </a:r>
            <a:r>
              <a:rPr lang="en-US" dirty="0" smtClean="0"/>
              <a:t>…(positive comment )</a:t>
            </a:r>
            <a:endParaRPr lang="en-US" dirty="0"/>
          </a:p>
          <a:p>
            <a:pPr lvl="2"/>
            <a:r>
              <a:rPr lang="en-US" dirty="0"/>
              <a:t>What could be changed or improved… </a:t>
            </a:r>
            <a:r>
              <a:rPr lang="en-US" dirty="0" smtClean="0"/>
              <a:t>(area of improvement)</a:t>
            </a:r>
            <a:endParaRPr lang="en-US" dirty="0"/>
          </a:p>
          <a:p>
            <a:pPr lvl="2"/>
            <a:r>
              <a:rPr lang="en-US" dirty="0"/>
              <a:t>How improvement </a:t>
            </a:r>
            <a:r>
              <a:rPr lang="en-US" dirty="0" smtClean="0"/>
              <a:t>be </a:t>
            </a:r>
            <a:r>
              <a:rPr lang="en-US" dirty="0"/>
              <a:t>achieved</a:t>
            </a:r>
            <a:r>
              <a:rPr lang="en-US" dirty="0" smtClean="0"/>
              <a:t>…(another positive comment)</a:t>
            </a:r>
            <a:endParaRPr lang="en-US" dirty="0"/>
          </a:p>
          <a:p>
            <a:endParaRPr lang="en-US" dirty="0"/>
          </a:p>
        </p:txBody>
      </p:sp>
    </p:spTree>
  </p:cSld>
  <p:clrMapOvr>
    <a:masterClrMapping/>
  </p:clrMapOvr>
  <p:transition spd="slow"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sz="4000" b="1" u="sng" dirty="0" smtClean="0"/>
              <a:t>Set the Stage</a:t>
            </a:r>
            <a:endParaRPr lang="en-US" b="1" u="sng" dirty="0" smtClean="0"/>
          </a:p>
        </p:txBody>
      </p:sp>
      <p:sp>
        <p:nvSpPr>
          <p:cNvPr id="14339" name="Rectangle 3"/>
          <p:cNvSpPr>
            <a:spLocks noGrp="1" noChangeArrowheads="1"/>
          </p:cNvSpPr>
          <p:nvPr>
            <p:ph type="body" idx="1"/>
          </p:nvPr>
        </p:nvSpPr>
        <p:spPr>
          <a:xfrm>
            <a:off x="381000" y="1295400"/>
            <a:ext cx="8382000" cy="4648200"/>
          </a:xfrm>
        </p:spPr>
        <p:txBody>
          <a:bodyPr>
            <a:normAutofit fontScale="92500" lnSpcReduction="10000"/>
          </a:bodyPr>
          <a:lstStyle/>
          <a:p>
            <a:pPr eaLnBrk="1" hangingPunct="1">
              <a:buClr>
                <a:schemeClr val="tx2"/>
              </a:buClr>
              <a:buFont typeface="Wingdings" pitchFamily="1" charset="2"/>
              <a:buNone/>
            </a:pPr>
            <a:endParaRPr lang="en-US" sz="2800" dirty="0" smtClean="0"/>
          </a:p>
          <a:p>
            <a:pPr lvl="1" eaLnBrk="1" hangingPunct="1">
              <a:buClr>
                <a:schemeClr val="tx2"/>
              </a:buClr>
              <a:buFont typeface="Wingdings" pitchFamily="1" charset="2"/>
              <a:buChar char="þ"/>
            </a:pPr>
            <a:r>
              <a:rPr lang="en-US" dirty="0" smtClean="0"/>
              <a:t> Establish goals upfront: yours &amp; the learners</a:t>
            </a:r>
          </a:p>
          <a:p>
            <a:pPr lvl="1" eaLnBrk="1" hangingPunct="1">
              <a:buClr>
                <a:schemeClr val="tx2"/>
              </a:buClr>
              <a:buFont typeface="Wingdings" pitchFamily="1" charset="2"/>
              <a:buNone/>
            </a:pPr>
            <a:endParaRPr lang="en-US" dirty="0" smtClean="0"/>
          </a:p>
          <a:p>
            <a:pPr lvl="1" eaLnBrk="1" hangingPunct="1">
              <a:buClr>
                <a:schemeClr val="tx2"/>
              </a:buClr>
              <a:buFont typeface="Wingdings" pitchFamily="1" charset="2"/>
              <a:buChar char="þ"/>
            </a:pPr>
            <a:r>
              <a:rPr lang="en-US" dirty="0" smtClean="0"/>
              <a:t> Establish expectation of continuous feedback </a:t>
            </a:r>
          </a:p>
          <a:p>
            <a:pPr lvl="1" eaLnBrk="1" hangingPunct="1">
              <a:buClr>
                <a:schemeClr val="tx2"/>
              </a:buClr>
              <a:buFont typeface="Wingdings" pitchFamily="1" charset="2"/>
              <a:buNone/>
            </a:pPr>
            <a:endParaRPr lang="en-US" dirty="0" smtClean="0"/>
          </a:p>
          <a:p>
            <a:pPr lvl="1" eaLnBrk="1" hangingPunct="1">
              <a:buClr>
                <a:schemeClr val="tx2"/>
              </a:buClr>
              <a:buFont typeface="Wingdings" pitchFamily="1" charset="2"/>
              <a:buChar char="þ"/>
            </a:pPr>
            <a:r>
              <a:rPr lang="en-US" dirty="0" smtClean="0"/>
              <a:t>Create environment conducive to feedback</a:t>
            </a:r>
          </a:p>
          <a:p>
            <a:pPr lvl="2" eaLnBrk="1" hangingPunct="1">
              <a:buClr>
                <a:schemeClr val="tx2"/>
              </a:buClr>
              <a:buFont typeface="Wingdings" pitchFamily="1" charset="2"/>
              <a:buChar char="þ"/>
            </a:pPr>
            <a:r>
              <a:rPr lang="en-US" sz="2800" dirty="0" smtClean="0"/>
              <a:t> Private, quiet, close to event, not post-call</a:t>
            </a:r>
          </a:p>
          <a:p>
            <a:pPr lvl="2" eaLnBrk="1" hangingPunct="1">
              <a:buClr>
                <a:schemeClr val="tx2"/>
              </a:buClr>
              <a:buFont typeface="Wingdings" pitchFamily="1" charset="2"/>
              <a:buChar char="þ"/>
            </a:pPr>
            <a:endParaRPr lang="en-US" sz="2800" dirty="0" smtClean="0"/>
          </a:p>
          <a:p>
            <a:pPr lvl="2" eaLnBrk="1" hangingPunct="1">
              <a:buClr>
                <a:schemeClr val="tx2"/>
              </a:buClr>
              <a:buFont typeface="Wingdings" pitchFamily="1" charset="2"/>
              <a:buChar char="þ"/>
            </a:pPr>
            <a:r>
              <a:rPr lang="en-US" sz="2800" dirty="0" smtClean="0"/>
              <a:t>Start session by telling learner: “This is your feedback”</a:t>
            </a:r>
          </a:p>
          <a:p>
            <a:pPr lvl="1" eaLnBrk="1" hangingPunct="1">
              <a:buClr>
                <a:schemeClr val="tx2"/>
              </a:buClr>
              <a:buFont typeface="Wingdings" pitchFamily="1" charset="2"/>
              <a:buChar char="þ"/>
            </a:pPr>
            <a:endParaRPr lang="en-US" dirty="0" smtClean="0"/>
          </a:p>
          <a:p>
            <a:pPr eaLnBrk="1" hangingPunct="1">
              <a:buClr>
                <a:schemeClr val="tx2"/>
              </a:buClr>
              <a:buFont typeface="Wingdings" pitchFamily="1" charset="2"/>
              <a:buNone/>
            </a:pPr>
            <a:endParaRPr lang="en-US" sz="2800" dirty="0" smtClean="0"/>
          </a:p>
        </p:txBody>
      </p:sp>
    </p:spTree>
  </p:cSld>
  <p:clrMapOvr>
    <a:masterClrMapping/>
  </p:clrMapOvr>
  <p:transition spd="slow"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pPr eaLnBrk="1" hangingPunct="1">
              <a:defRPr/>
            </a:pPr>
            <a:r>
              <a:rPr lang="en-US" b="1" u="sng" dirty="0" smtClean="0"/>
              <a:t>The New Feedback Sandwich</a:t>
            </a:r>
          </a:p>
        </p:txBody>
      </p:sp>
      <p:sp>
        <p:nvSpPr>
          <p:cNvPr id="25603" name="Text Box 3"/>
          <p:cNvSpPr txBox="1">
            <a:spLocks noChangeArrowheads="1"/>
          </p:cNvSpPr>
          <p:nvPr/>
        </p:nvSpPr>
        <p:spPr bwMode="auto">
          <a:xfrm>
            <a:off x="1371600" y="5105400"/>
            <a:ext cx="758825" cy="519113"/>
          </a:xfrm>
          <a:prstGeom prst="rect">
            <a:avLst/>
          </a:prstGeom>
          <a:noFill/>
          <a:ln w="9525">
            <a:noFill/>
            <a:miter lim="800000"/>
            <a:headEnd/>
            <a:tailEnd/>
          </a:ln>
        </p:spPr>
        <p:txBody>
          <a:bodyPr wrap="none">
            <a:spAutoFit/>
          </a:bodyPr>
          <a:lstStyle/>
          <a:p>
            <a:r>
              <a:rPr lang="en-US" sz="2800">
                <a:solidFill>
                  <a:schemeClr val="tx2"/>
                </a:solidFill>
              </a:rPr>
              <a:t>Tell</a:t>
            </a:r>
          </a:p>
        </p:txBody>
      </p:sp>
      <p:sp>
        <p:nvSpPr>
          <p:cNvPr id="25604" name="Text Box 4"/>
          <p:cNvSpPr txBox="1">
            <a:spLocks noChangeArrowheads="1"/>
          </p:cNvSpPr>
          <p:nvPr/>
        </p:nvSpPr>
        <p:spPr bwMode="auto">
          <a:xfrm>
            <a:off x="457200" y="4495800"/>
            <a:ext cx="1828800" cy="519113"/>
          </a:xfrm>
          <a:prstGeom prst="rect">
            <a:avLst/>
          </a:prstGeom>
          <a:noFill/>
          <a:ln w="9525">
            <a:noFill/>
            <a:miter lim="800000"/>
            <a:headEnd/>
            <a:tailEnd/>
          </a:ln>
        </p:spPr>
        <p:txBody>
          <a:bodyPr>
            <a:spAutoFit/>
          </a:bodyPr>
          <a:lstStyle/>
          <a:p>
            <a:r>
              <a:rPr lang="en-US" sz="2800">
                <a:solidFill>
                  <a:schemeClr val="tx2"/>
                </a:solidFill>
              </a:rPr>
              <a:t>Ask</a:t>
            </a:r>
          </a:p>
        </p:txBody>
      </p:sp>
      <p:sp>
        <p:nvSpPr>
          <p:cNvPr id="25605" name="Text Box 5"/>
          <p:cNvSpPr txBox="1">
            <a:spLocks noChangeArrowheads="1"/>
          </p:cNvSpPr>
          <p:nvPr/>
        </p:nvSpPr>
        <p:spPr bwMode="auto">
          <a:xfrm>
            <a:off x="2438400" y="5715000"/>
            <a:ext cx="1828800" cy="519113"/>
          </a:xfrm>
          <a:prstGeom prst="rect">
            <a:avLst/>
          </a:prstGeom>
          <a:noFill/>
          <a:ln w="9525">
            <a:noFill/>
            <a:miter lim="800000"/>
            <a:headEnd/>
            <a:tailEnd/>
          </a:ln>
        </p:spPr>
        <p:txBody>
          <a:bodyPr>
            <a:spAutoFit/>
          </a:bodyPr>
          <a:lstStyle/>
          <a:p>
            <a:r>
              <a:rPr lang="en-US" sz="2800">
                <a:solidFill>
                  <a:schemeClr val="tx2"/>
                </a:solidFill>
              </a:rPr>
              <a:t>Ask</a:t>
            </a:r>
          </a:p>
        </p:txBody>
      </p:sp>
      <p:sp>
        <p:nvSpPr>
          <p:cNvPr id="25606" name="Line 6"/>
          <p:cNvSpPr>
            <a:spLocks noChangeShapeType="1"/>
          </p:cNvSpPr>
          <p:nvPr/>
        </p:nvSpPr>
        <p:spPr bwMode="auto">
          <a:xfrm>
            <a:off x="2362200" y="6248400"/>
            <a:ext cx="2209800" cy="0"/>
          </a:xfrm>
          <a:prstGeom prst="line">
            <a:avLst/>
          </a:prstGeom>
          <a:noFill/>
          <a:ln w="38100">
            <a:solidFill>
              <a:schemeClr val="tx2"/>
            </a:solidFill>
            <a:round/>
            <a:headEnd/>
            <a:tailEnd/>
          </a:ln>
        </p:spPr>
        <p:txBody>
          <a:bodyPr/>
          <a:lstStyle/>
          <a:p>
            <a:endParaRPr lang="en-US"/>
          </a:p>
        </p:txBody>
      </p:sp>
      <p:sp>
        <p:nvSpPr>
          <p:cNvPr id="25607" name="Line 7"/>
          <p:cNvSpPr>
            <a:spLocks noChangeShapeType="1"/>
          </p:cNvSpPr>
          <p:nvPr/>
        </p:nvSpPr>
        <p:spPr bwMode="auto">
          <a:xfrm>
            <a:off x="1295400" y="5715000"/>
            <a:ext cx="2819400" cy="0"/>
          </a:xfrm>
          <a:prstGeom prst="line">
            <a:avLst/>
          </a:prstGeom>
          <a:noFill/>
          <a:ln w="38100">
            <a:solidFill>
              <a:schemeClr val="tx2"/>
            </a:solidFill>
            <a:round/>
            <a:headEnd/>
            <a:tailEnd/>
          </a:ln>
        </p:spPr>
        <p:txBody>
          <a:bodyPr/>
          <a:lstStyle/>
          <a:p>
            <a:endParaRPr lang="en-US"/>
          </a:p>
        </p:txBody>
      </p:sp>
      <p:sp>
        <p:nvSpPr>
          <p:cNvPr id="25608" name="Line 8"/>
          <p:cNvSpPr>
            <a:spLocks noChangeShapeType="1"/>
          </p:cNvSpPr>
          <p:nvPr/>
        </p:nvSpPr>
        <p:spPr bwMode="auto">
          <a:xfrm flipH="1">
            <a:off x="533400" y="4953000"/>
            <a:ext cx="2819400" cy="0"/>
          </a:xfrm>
          <a:prstGeom prst="line">
            <a:avLst/>
          </a:prstGeom>
          <a:noFill/>
          <a:ln w="38100">
            <a:solidFill>
              <a:schemeClr val="tx2"/>
            </a:solidFill>
            <a:round/>
            <a:headEnd/>
            <a:tailEnd/>
          </a:ln>
        </p:spPr>
        <p:txBody>
          <a:bodyPr/>
          <a:lstStyle/>
          <a:p>
            <a:endParaRPr lang="en-US"/>
          </a:p>
        </p:txBody>
      </p:sp>
      <p:pic>
        <p:nvPicPr>
          <p:cNvPr id="25609" name="Picture 9" descr="healthy-sandwiches"/>
          <p:cNvPicPr>
            <a:picLocks noChangeAspect="1" noChangeArrowheads="1"/>
          </p:cNvPicPr>
          <p:nvPr/>
        </p:nvPicPr>
        <p:blipFill>
          <a:blip r:embed="rId3"/>
          <a:srcRect/>
          <a:stretch>
            <a:fillRect/>
          </a:stretch>
        </p:blipFill>
        <p:spPr bwMode="auto">
          <a:xfrm>
            <a:off x="2362200" y="1295400"/>
            <a:ext cx="4267200" cy="2895600"/>
          </a:xfrm>
          <a:prstGeom prst="rect">
            <a:avLst/>
          </a:prstGeom>
          <a:noFill/>
          <a:ln w="9525">
            <a:noFill/>
            <a:miter lim="800000"/>
            <a:headEnd/>
            <a:tailEnd/>
          </a:ln>
        </p:spPr>
      </p:pic>
      <p:sp>
        <p:nvSpPr>
          <p:cNvPr id="25610" name="Line 10"/>
          <p:cNvSpPr>
            <a:spLocks noChangeShapeType="1"/>
          </p:cNvSpPr>
          <p:nvPr/>
        </p:nvSpPr>
        <p:spPr bwMode="auto">
          <a:xfrm flipV="1">
            <a:off x="4572000" y="1905000"/>
            <a:ext cx="0" cy="4343400"/>
          </a:xfrm>
          <a:prstGeom prst="line">
            <a:avLst/>
          </a:prstGeom>
          <a:noFill/>
          <a:ln w="57150">
            <a:solidFill>
              <a:schemeClr val="tx2"/>
            </a:solidFill>
            <a:round/>
            <a:headEnd/>
            <a:tailEnd type="triangle" w="med" len="med"/>
          </a:ln>
        </p:spPr>
        <p:txBody>
          <a:bodyPr/>
          <a:lstStyle/>
          <a:p>
            <a:endParaRPr lang="en-US"/>
          </a:p>
        </p:txBody>
      </p:sp>
      <p:sp>
        <p:nvSpPr>
          <p:cNvPr id="25611" name="Line 11"/>
          <p:cNvSpPr>
            <a:spLocks noChangeShapeType="1"/>
          </p:cNvSpPr>
          <p:nvPr/>
        </p:nvSpPr>
        <p:spPr bwMode="auto">
          <a:xfrm flipV="1">
            <a:off x="4114800" y="2819400"/>
            <a:ext cx="0" cy="2895600"/>
          </a:xfrm>
          <a:prstGeom prst="line">
            <a:avLst/>
          </a:prstGeom>
          <a:noFill/>
          <a:ln w="57150">
            <a:solidFill>
              <a:schemeClr val="tx2"/>
            </a:solidFill>
            <a:round/>
            <a:headEnd/>
            <a:tailEnd type="triangle" w="med" len="med"/>
          </a:ln>
        </p:spPr>
        <p:txBody>
          <a:bodyPr/>
          <a:lstStyle/>
          <a:p>
            <a:endParaRPr lang="en-US"/>
          </a:p>
        </p:txBody>
      </p:sp>
      <p:sp>
        <p:nvSpPr>
          <p:cNvPr id="25612" name="Line 12"/>
          <p:cNvSpPr>
            <a:spLocks noChangeShapeType="1"/>
          </p:cNvSpPr>
          <p:nvPr/>
        </p:nvSpPr>
        <p:spPr bwMode="auto">
          <a:xfrm flipV="1">
            <a:off x="3352800" y="3886200"/>
            <a:ext cx="0" cy="1066800"/>
          </a:xfrm>
          <a:prstGeom prst="line">
            <a:avLst/>
          </a:prstGeom>
          <a:noFill/>
          <a:ln w="57150">
            <a:solidFill>
              <a:schemeClr val="tx2"/>
            </a:solidFill>
            <a:round/>
            <a:headEnd/>
            <a:tailEnd type="triangle" w="med" len="med"/>
          </a:ln>
        </p:spPr>
        <p:txBody>
          <a:bodyPr/>
          <a:lstStyle/>
          <a:p>
            <a:endParaRPr lang="en-US"/>
          </a:p>
        </p:txBody>
      </p:sp>
    </p:spTree>
  </p:cSld>
  <p:clrMapOvr>
    <a:masterClrMapping/>
  </p:clrMapOvr>
  <p:transition spd="slow"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514350" y="228600"/>
            <a:ext cx="8229600" cy="1143000"/>
          </a:xfrm>
        </p:spPr>
        <p:txBody>
          <a:bodyPr/>
          <a:lstStyle/>
          <a:p>
            <a:pPr eaLnBrk="1" hangingPunct="1">
              <a:defRPr/>
            </a:pPr>
            <a:r>
              <a:rPr lang="en-US" b="1" u="sng" dirty="0" smtClean="0"/>
              <a:t>Ask</a:t>
            </a:r>
          </a:p>
        </p:txBody>
      </p:sp>
      <p:sp>
        <p:nvSpPr>
          <p:cNvPr id="185347" name="Rectangle 3"/>
          <p:cNvSpPr>
            <a:spLocks noGrp="1" noChangeArrowheads="1"/>
          </p:cNvSpPr>
          <p:nvPr>
            <p:ph type="body" idx="1"/>
          </p:nvPr>
        </p:nvSpPr>
        <p:spPr/>
        <p:txBody>
          <a:bodyPr/>
          <a:lstStyle/>
          <a:p>
            <a:pPr>
              <a:buClr>
                <a:schemeClr val="tx2"/>
              </a:buClr>
              <a:buNone/>
            </a:pPr>
            <a:endParaRPr lang="en-US" sz="2800" dirty="0" smtClean="0">
              <a:solidFill>
                <a:prstClr val="black"/>
              </a:solidFill>
            </a:endParaRPr>
          </a:p>
          <a:p>
            <a:pPr>
              <a:buClr>
                <a:schemeClr val="tx2"/>
              </a:buClr>
              <a:buNone/>
            </a:pPr>
            <a:r>
              <a:rPr lang="en-US" sz="2800" dirty="0" smtClean="0">
                <a:solidFill>
                  <a:prstClr val="black"/>
                </a:solidFill>
              </a:rPr>
              <a:t>♦♦ </a:t>
            </a:r>
            <a:r>
              <a:rPr lang="en-US" dirty="0" smtClean="0"/>
              <a:t>Ask learner to assess own performance</a:t>
            </a:r>
          </a:p>
          <a:p>
            <a:pPr lvl="1">
              <a:buClr>
                <a:schemeClr val="tx2"/>
              </a:buClr>
              <a:buNone/>
            </a:pPr>
            <a:r>
              <a:rPr lang="en-US" dirty="0" smtClean="0"/>
              <a:t>♦♦ Begins a conversation – an interactive process</a:t>
            </a:r>
          </a:p>
          <a:p>
            <a:pPr lvl="1">
              <a:buClr>
                <a:schemeClr val="tx2"/>
              </a:buClr>
              <a:buNone/>
            </a:pPr>
            <a:r>
              <a:rPr lang="en-US" dirty="0" smtClean="0"/>
              <a:t>♦♦ Assesses learner’s level of insight and stage of learning</a:t>
            </a:r>
          </a:p>
          <a:p>
            <a:pPr lvl="1">
              <a:buClr>
                <a:schemeClr val="tx2"/>
              </a:buClr>
              <a:buNone/>
            </a:pPr>
            <a:r>
              <a:rPr lang="en-US" dirty="0" smtClean="0"/>
              <a:t>♦♦ Promotes reflective practice</a:t>
            </a:r>
          </a:p>
          <a:p>
            <a:pPr eaLnBrk="1" hangingPunct="1">
              <a:buNone/>
            </a:pPr>
            <a:endParaRPr lang="en-US" dirty="0" smtClean="0"/>
          </a:p>
        </p:txBody>
      </p:sp>
    </p:spTree>
  </p:cSld>
  <p:clrMapOvr>
    <a:masterClrMapping/>
  </p:clrMapOvr>
  <p:transition spd="slow"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pPr eaLnBrk="1" hangingPunct="1">
              <a:defRPr/>
            </a:pPr>
            <a:r>
              <a:rPr lang="en-US" b="1" u="sng" dirty="0" smtClean="0"/>
              <a:t>Tell</a:t>
            </a:r>
          </a:p>
        </p:txBody>
      </p:sp>
      <p:sp>
        <p:nvSpPr>
          <p:cNvPr id="187395" name="Rectangle 3"/>
          <p:cNvSpPr>
            <a:spLocks noGrp="1" noChangeArrowheads="1"/>
          </p:cNvSpPr>
          <p:nvPr>
            <p:ph type="body" idx="1"/>
          </p:nvPr>
        </p:nvSpPr>
        <p:spPr>
          <a:xfrm>
            <a:off x="457200" y="1600200"/>
            <a:ext cx="8458200" cy="4525963"/>
          </a:xfrm>
        </p:spPr>
        <p:txBody>
          <a:bodyPr/>
          <a:lstStyle/>
          <a:p>
            <a:pPr>
              <a:lnSpc>
                <a:spcPct val="90000"/>
              </a:lnSpc>
              <a:buClr>
                <a:schemeClr val="tx2"/>
              </a:buClr>
              <a:buNone/>
            </a:pPr>
            <a:r>
              <a:rPr lang="en-US" sz="2800" dirty="0" smtClean="0"/>
              <a:t>♦♦ Tell what you observed</a:t>
            </a:r>
          </a:p>
          <a:p>
            <a:pPr lvl="1">
              <a:lnSpc>
                <a:spcPct val="90000"/>
              </a:lnSpc>
              <a:buClr>
                <a:schemeClr val="tx2"/>
              </a:buClr>
              <a:buNone/>
            </a:pPr>
            <a:r>
              <a:rPr lang="en-US" sz="2400" dirty="0" smtClean="0"/>
              <a:t>♦♦ Include both positive and corrective elements</a:t>
            </a:r>
          </a:p>
          <a:p>
            <a:pPr lvl="2" eaLnBrk="1" hangingPunct="1">
              <a:lnSpc>
                <a:spcPct val="90000"/>
              </a:lnSpc>
              <a:buClr>
                <a:schemeClr val="tx2"/>
              </a:buClr>
              <a:buFont typeface="Wingdings" pitchFamily="1" charset="2"/>
              <a:buChar char="Ø"/>
            </a:pPr>
            <a:r>
              <a:rPr lang="en-US" sz="2000" dirty="0" smtClean="0"/>
              <a:t>“I observed….”</a:t>
            </a:r>
          </a:p>
          <a:p>
            <a:pPr>
              <a:lnSpc>
                <a:spcPct val="90000"/>
              </a:lnSpc>
              <a:buClr>
                <a:schemeClr val="tx2"/>
              </a:buClr>
              <a:buNone/>
            </a:pPr>
            <a:r>
              <a:rPr lang="en-US" sz="2800" dirty="0" smtClean="0"/>
              <a:t>♦♦ React to the learner’s observation</a:t>
            </a:r>
          </a:p>
          <a:p>
            <a:pPr lvl="1">
              <a:lnSpc>
                <a:spcPct val="90000"/>
              </a:lnSpc>
              <a:buClr>
                <a:schemeClr val="tx2"/>
              </a:buClr>
              <a:buNone/>
            </a:pPr>
            <a:r>
              <a:rPr lang="en-US" sz="2400" dirty="0" smtClean="0"/>
              <a:t>♦♦ </a:t>
            </a:r>
            <a:r>
              <a:rPr lang="en-US" sz="2400" i="1" dirty="0" smtClean="0"/>
              <a:t>Feedback on self-assessment</a:t>
            </a:r>
          </a:p>
          <a:p>
            <a:pPr>
              <a:lnSpc>
                <a:spcPct val="90000"/>
              </a:lnSpc>
              <a:buClr>
                <a:schemeClr val="tx2"/>
              </a:buClr>
              <a:buNone/>
            </a:pPr>
            <a:r>
              <a:rPr lang="en-US" sz="2800" dirty="0" smtClean="0"/>
              <a:t>♦♦ Provide action plan (suggestions for how to improve)</a:t>
            </a:r>
          </a:p>
          <a:p>
            <a:pPr eaLnBrk="1" hangingPunct="1">
              <a:lnSpc>
                <a:spcPct val="90000"/>
              </a:lnSpc>
              <a:buClr>
                <a:schemeClr val="tx2"/>
              </a:buClr>
              <a:buFont typeface="Wingdings" pitchFamily="1" charset="2"/>
              <a:buChar char="Ø"/>
            </a:pPr>
            <a:endParaRPr lang="en-US" sz="2800" dirty="0" smtClean="0"/>
          </a:p>
          <a:p>
            <a:pPr eaLnBrk="1" hangingPunct="1">
              <a:lnSpc>
                <a:spcPct val="90000"/>
              </a:lnSpc>
              <a:buClr>
                <a:schemeClr val="tx2"/>
              </a:buClr>
              <a:buFont typeface="Wingdings" pitchFamily="1" charset="2"/>
              <a:buNone/>
            </a:pPr>
            <a:r>
              <a:rPr lang="en-US" sz="2800" b="1" dirty="0" smtClean="0"/>
              <a:t>** Remember: limit constructive feedback to no more than 2-3 (max 4)</a:t>
            </a:r>
          </a:p>
          <a:p>
            <a:pPr eaLnBrk="1" hangingPunct="1">
              <a:lnSpc>
                <a:spcPct val="90000"/>
              </a:lnSpc>
              <a:buClr>
                <a:schemeClr val="tx2"/>
              </a:buClr>
              <a:buFont typeface="Wingdings" pitchFamily="1" charset="2"/>
              <a:buNone/>
            </a:pPr>
            <a:endParaRPr lang="en-US" sz="2800" dirty="0" smtClean="0"/>
          </a:p>
        </p:txBody>
      </p:sp>
    </p:spTree>
  </p:cSld>
  <p:clrMapOvr>
    <a:masterClrMapping/>
  </p:clrMapOvr>
  <p:transition spd="slow"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pPr eaLnBrk="1" hangingPunct="1">
              <a:defRPr/>
            </a:pPr>
            <a:r>
              <a:rPr lang="en-US" b="1" u="sng" dirty="0" smtClean="0"/>
              <a:t>Ask (again)</a:t>
            </a:r>
          </a:p>
        </p:txBody>
      </p:sp>
      <p:sp>
        <p:nvSpPr>
          <p:cNvPr id="189443" name="Rectangle 3"/>
          <p:cNvSpPr>
            <a:spLocks noGrp="1" noChangeArrowheads="1"/>
          </p:cNvSpPr>
          <p:nvPr>
            <p:ph type="body" idx="1"/>
          </p:nvPr>
        </p:nvSpPr>
        <p:spPr/>
        <p:txBody>
          <a:bodyPr/>
          <a:lstStyle/>
          <a:p>
            <a:pPr>
              <a:buClr>
                <a:schemeClr val="tx2"/>
              </a:buClr>
              <a:buNone/>
            </a:pPr>
            <a:r>
              <a:rPr lang="en-US" dirty="0" smtClean="0"/>
              <a:t>♦♦ Ask about recipients understanding and strategies for improvement (action plan)</a:t>
            </a:r>
          </a:p>
          <a:p>
            <a:pPr lvl="1">
              <a:buClr>
                <a:schemeClr val="tx2"/>
              </a:buClr>
              <a:buNone/>
            </a:pPr>
            <a:r>
              <a:rPr lang="en-US" dirty="0" smtClean="0"/>
              <a:t>♦♦ What could you do differently? </a:t>
            </a:r>
          </a:p>
          <a:p>
            <a:pPr lvl="1">
              <a:buClr>
                <a:schemeClr val="tx2"/>
              </a:buClr>
              <a:buNone/>
            </a:pPr>
            <a:r>
              <a:rPr lang="en-US" dirty="0" smtClean="0"/>
              <a:t>♦♦ Give own suggestions</a:t>
            </a:r>
          </a:p>
          <a:p>
            <a:pPr>
              <a:buClr>
                <a:schemeClr val="tx2"/>
              </a:buClr>
              <a:buNone/>
            </a:pPr>
            <a:r>
              <a:rPr lang="en-US" dirty="0" smtClean="0"/>
              <a:t>♦♦ Commit to monitoring improvement together</a:t>
            </a:r>
          </a:p>
          <a:p>
            <a:pPr eaLnBrk="1" hangingPunct="1"/>
            <a:endParaRPr lang="en-US" dirty="0" smtClean="0"/>
          </a:p>
        </p:txBody>
      </p:sp>
    </p:spTree>
    <p:custDataLst>
      <p:tags r:id="rId1"/>
    </p:custDataLst>
  </p:cSld>
  <p:clrMapOvr>
    <a:masterClrMapping/>
  </p:clrMapOvr>
  <p:transition spd="slow"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5"/>
          <p:cNvSpPr>
            <a:spLocks noChangeArrowheads="1"/>
          </p:cNvSpPr>
          <p:nvPr/>
        </p:nvSpPr>
        <p:spPr bwMode="auto">
          <a:xfrm>
            <a:off x="395288" y="1484313"/>
            <a:ext cx="8229600" cy="4525962"/>
          </a:xfrm>
          <a:prstGeom prst="rect">
            <a:avLst/>
          </a:prstGeom>
          <a:noFill/>
          <a:ln w="9525">
            <a:noFill/>
            <a:miter lim="800000"/>
            <a:headEnd/>
            <a:tailEnd/>
          </a:ln>
        </p:spPr>
        <p:txBody>
          <a:bodyPr/>
          <a:lstStyle/>
          <a:p>
            <a:pPr marL="342900" indent="-342900" eaLnBrk="1" hangingPunct="1">
              <a:spcBef>
                <a:spcPct val="20000"/>
              </a:spcBef>
            </a:pPr>
            <a:endParaRPr lang="en-US" sz="3200">
              <a:latin typeface="Arial" charset="0"/>
            </a:endParaRPr>
          </a:p>
        </p:txBody>
      </p:sp>
      <p:sp>
        <p:nvSpPr>
          <p:cNvPr id="62467" name="Rectangle 3"/>
          <p:cNvSpPr>
            <a:spLocks noChangeArrowheads="1"/>
          </p:cNvSpPr>
          <p:nvPr/>
        </p:nvSpPr>
        <p:spPr bwMode="auto">
          <a:xfrm>
            <a:off x="457200" y="533400"/>
            <a:ext cx="8686800" cy="477838"/>
          </a:xfrm>
          <a:prstGeom prst="rect">
            <a:avLst/>
          </a:prstGeom>
          <a:noFill/>
          <a:ln w="9525">
            <a:noFill/>
            <a:miter lim="800000"/>
            <a:headEnd/>
            <a:tailEnd/>
          </a:ln>
        </p:spPr>
        <p:txBody>
          <a:bodyPr anchor="ctr"/>
          <a:lstStyle/>
          <a:p>
            <a:pPr algn="ctr"/>
            <a:r>
              <a:rPr lang="en-GB" sz="4400" b="1" u="sng" dirty="0">
                <a:latin typeface="+mj-lt"/>
              </a:rPr>
              <a:t>Pendleton’s Rules</a:t>
            </a:r>
          </a:p>
        </p:txBody>
      </p:sp>
      <p:sp>
        <p:nvSpPr>
          <p:cNvPr id="605188" name="Rectangle 3"/>
          <p:cNvSpPr>
            <a:spLocks noChangeArrowheads="1"/>
          </p:cNvSpPr>
          <p:nvPr/>
        </p:nvSpPr>
        <p:spPr bwMode="auto">
          <a:xfrm>
            <a:off x="381000" y="1219200"/>
            <a:ext cx="8534400" cy="3886200"/>
          </a:xfrm>
          <a:prstGeom prst="rect">
            <a:avLst/>
          </a:prstGeom>
          <a:noFill/>
          <a:ln w="9525">
            <a:noFill/>
            <a:miter lim="800000"/>
            <a:headEnd/>
            <a:tailEnd/>
          </a:ln>
        </p:spPr>
        <p:txBody>
          <a:bodyPr/>
          <a:lstStyle/>
          <a:p>
            <a:pPr marL="342900" indent="-342900">
              <a:lnSpc>
                <a:spcPct val="90000"/>
              </a:lnSpc>
              <a:spcBef>
                <a:spcPct val="20000"/>
              </a:spcBef>
              <a:buClr>
                <a:schemeClr val="accent2"/>
              </a:buClr>
              <a:buSzPct val="150000"/>
            </a:pPr>
            <a:endParaRPr lang="en-US" sz="3200" dirty="0" smtClean="0"/>
          </a:p>
          <a:p>
            <a:pPr marL="342900" indent="-342900">
              <a:lnSpc>
                <a:spcPct val="90000"/>
              </a:lnSpc>
              <a:spcBef>
                <a:spcPct val="20000"/>
              </a:spcBef>
              <a:buClr>
                <a:schemeClr val="accent2"/>
              </a:buClr>
              <a:buSzPct val="150000"/>
            </a:pPr>
            <a:r>
              <a:rPr lang="en-US" sz="3200" dirty="0" smtClean="0"/>
              <a:t>♦♦ </a:t>
            </a:r>
            <a:r>
              <a:rPr lang="en-GB" sz="3000" dirty="0" smtClean="0">
                <a:latin typeface="Arial" charset="0"/>
                <a:ea typeface="Arial Unicode MS" pitchFamily="34" charset="-128"/>
                <a:cs typeface="Arial Unicode MS" pitchFamily="34" charset="-128"/>
              </a:rPr>
              <a:t>Clarification </a:t>
            </a:r>
            <a:r>
              <a:rPr lang="en-GB" sz="3000" dirty="0">
                <a:latin typeface="Arial" charset="0"/>
                <a:ea typeface="Arial Unicode MS" pitchFamily="34" charset="-128"/>
                <a:cs typeface="Arial Unicode MS" pitchFamily="34" charset="-128"/>
              </a:rPr>
              <a:t>of matters of fact</a:t>
            </a:r>
          </a:p>
          <a:p>
            <a:pPr marL="342900" indent="-342900">
              <a:lnSpc>
                <a:spcPct val="90000"/>
              </a:lnSpc>
              <a:spcBef>
                <a:spcPct val="20000"/>
              </a:spcBef>
              <a:buClr>
                <a:schemeClr val="accent2"/>
              </a:buClr>
              <a:buSzPct val="150000"/>
            </a:pPr>
            <a:r>
              <a:rPr lang="en-US" sz="3200" dirty="0" smtClean="0"/>
              <a:t>♦♦ </a:t>
            </a:r>
            <a:r>
              <a:rPr lang="en-GB" sz="3000" dirty="0" smtClean="0">
                <a:latin typeface="Arial" charset="0"/>
                <a:ea typeface="Arial Unicode MS" pitchFamily="34" charset="-128"/>
                <a:cs typeface="Arial Unicode MS" pitchFamily="34" charset="-128"/>
              </a:rPr>
              <a:t>Trainee </a:t>
            </a:r>
            <a:r>
              <a:rPr lang="en-GB" sz="3000" dirty="0">
                <a:latin typeface="Arial" charset="0"/>
                <a:ea typeface="Arial Unicode MS" pitchFamily="34" charset="-128"/>
                <a:cs typeface="Arial Unicode MS" pitchFamily="34" charset="-128"/>
              </a:rPr>
              <a:t>identifies what went well</a:t>
            </a:r>
          </a:p>
          <a:p>
            <a:pPr marL="342900" indent="-342900">
              <a:lnSpc>
                <a:spcPct val="90000"/>
              </a:lnSpc>
              <a:spcBef>
                <a:spcPct val="20000"/>
              </a:spcBef>
              <a:buClr>
                <a:schemeClr val="accent2"/>
              </a:buClr>
              <a:buSzPct val="150000"/>
            </a:pPr>
            <a:r>
              <a:rPr lang="en-US" sz="3200" dirty="0" smtClean="0"/>
              <a:t>♦♦ </a:t>
            </a:r>
            <a:r>
              <a:rPr lang="en-GB" sz="3000" dirty="0" smtClean="0">
                <a:latin typeface="Arial" charset="0"/>
                <a:ea typeface="Arial Unicode MS" pitchFamily="34" charset="-128"/>
                <a:cs typeface="Arial Unicode MS" pitchFamily="34" charset="-128"/>
              </a:rPr>
              <a:t>Trainer </a:t>
            </a:r>
            <a:r>
              <a:rPr lang="en-GB" sz="3000" dirty="0">
                <a:latin typeface="Arial" charset="0"/>
                <a:ea typeface="Arial Unicode MS" pitchFamily="34" charset="-128"/>
                <a:cs typeface="Arial Unicode MS" pitchFamily="34" charset="-128"/>
              </a:rPr>
              <a:t>identifies what went well</a:t>
            </a:r>
          </a:p>
          <a:p>
            <a:pPr marL="342900" indent="-342900">
              <a:lnSpc>
                <a:spcPct val="90000"/>
              </a:lnSpc>
              <a:spcBef>
                <a:spcPct val="20000"/>
              </a:spcBef>
              <a:buClr>
                <a:schemeClr val="accent2"/>
              </a:buClr>
              <a:buSzPct val="150000"/>
            </a:pPr>
            <a:r>
              <a:rPr lang="en-US" sz="3200" dirty="0" smtClean="0"/>
              <a:t>♦♦ </a:t>
            </a:r>
            <a:r>
              <a:rPr lang="en-GB" sz="3000" dirty="0" smtClean="0">
                <a:latin typeface="Arial" charset="0"/>
                <a:ea typeface="Arial Unicode MS" pitchFamily="34" charset="-128"/>
                <a:cs typeface="Arial Unicode MS" pitchFamily="34" charset="-128"/>
              </a:rPr>
              <a:t>Trainee </a:t>
            </a:r>
            <a:r>
              <a:rPr lang="en-GB" sz="3000" dirty="0">
                <a:latin typeface="Arial" charset="0"/>
                <a:ea typeface="Arial Unicode MS" pitchFamily="34" charset="-128"/>
                <a:cs typeface="Arial Unicode MS" pitchFamily="34" charset="-128"/>
              </a:rPr>
              <a:t>discusses what did not do well and how to improve</a:t>
            </a:r>
          </a:p>
          <a:p>
            <a:pPr marL="342900" indent="-342900">
              <a:lnSpc>
                <a:spcPct val="90000"/>
              </a:lnSpc>
              <a:spcBef>
                <a:spcPct val="20000"/>
              </a:spcBef>
              <a:buClr>
                <a:schemeClr val="accent2"/>
              </a:buClr>
              <a:buSzPct val="150000"/>
            </a:pPr>
            <a:r>
              <a:rPr lang="en-US" sz="3200" dirty="0" smtClean="0"/>
              <a:t>♦♦ </a:t>
            </a:r>
            <a:r>
              <a:rPr lang="en-GB" sz="3000" dirty="0" smtClean="0">
                <a:latin typeface="Arial" charset="0"/>
                <a:ea typeface="Arial Unicode MS" pitchFamily="34" charset="-128"/>
                <a:cs typeface="Arial Unicode MS" pitchFamily="34" charset="-128"/>
              </a:rPr>
              <a:t>Trainer </a:t>
            </a:r>
            <a:r>
              <a:rPr lang="en-GB" sz="3000" dirty="0">
                <a:latin typeface="Arial" charset="0"/>
                <a:ea typeface="Arial Unicode MS" pitchFamily="34" charset="-128"/>
                <a:cs typeface="Arial Unicode MS" pitchFamily="34" charset="-128"/>
              </a:rPr>
              <a:t>identifies areas for improvement</a:t>
            </a:r>
          </a:p>
          <a:p>
            <a:pPr marL="342900" indent="-342900">
              <a:lnSpc>
                <a:spcPct val="90000"/>
              </a:lnSpc>
              <a:spcBef>
                <a:spcPct val="20000"/>
              </a:spcBef>
              <a:buClr>
                <a:schemeClr val="accent2"/>
              </a:buClr>
              <a:buSzPct val="150000"/>
            </a:pPr>
            <a:r>
              <a:rPr lang="en-US" sz="3200" dirty="0" smtClean="0"/>
              <a:t>♦♦ </a:t>
            </a:r>
            <a:r>
              <a:rPr lang="en-GB" sz="3000" dirty="0" smtClean="0">
                <a:latin typeface="Arial" charset="0"/>
                <a:ea typeface="Arial Unicode MS" pitchFamily="34" charset="-128"/>
                <a:cs typeface="Arial Unicode MS" pitchFamily="34" charset="-128"/>
              </a:rPr>
              <a:t>Agreement </a:t>
            </a:r>
            <a:r>
              <a:rPr lang="en-GB" sz="3000" dirty="0">
                <a:latin typeface="Arial" charset="0"/>
                <a:ea typeface="Arial Unicode MS" pitchFamily="34" charset="-128"/>
                <a:cs typeface="Arial Unicode MS" pitchFamily="34" charset="-128"/>
              </a:rPr>
              <a:t>on areas for improvement and formulation of action plan</a:t>
            </a:r>
          </a:p>
        </p:txBody>
      </p:sp>
      <p:sp>
        <p:nvSpPr>
          <p:cNvPr id="2" name="Slide Number Placeholder 1"/>
          <p:cNvSpPr>
            <a:spLocks noGrp="1"/>
          </p:cNvSpPr>
          <p:nvPr>
            <p:ph type="sldNum" sz="quarter" idx="12"/>
          </p:nvPr>
        </p:nvSpPr>
        <p:spPr/>
        <p:txBody>
          <a:bodyPr/>
          <a:lstStyle/>
          <a:p>
            <a:pPr>
              <a:defRPr/>
            </a:pPr>
            <a:fld id="{DA632D07-7B6A-41B1-AE23-8B361A85CEBE}" type="slidenum">
              <a:rPr lang="en-GB" smtClean="0"/>
              <a:pPr>
                <a:defRPr/>
              </a:pPr>
              <a:t>18</a:t>
            </a:fld>
            <a:endParaRPr lang="en-GB"/>
          </a:p>
        </p:txBody>
      </p:sp>
    </p:spTree>
  </p:cSld>
  <p:clrMapOvr>
    <a:masterClrMapping/>
  </p:clrMapOvr>
  <p:transition spd="slow"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5"/>
          <p:cNvSpPr>
            <a:spLocks noChangeArrowheads="1"/>
          </p:cNvSpPr>
          <p:nvPr/>
        </p:nvSpPr>
        <p:spPr bwMode="auto">
          <a:xfrm>
            <a:off x="395288" y="1484313"/>
            <a:ext cx="8229600" cy="4525962"/>
          </a:xfrm>
          <a:prstGeom prst="rect">
            <a:avLst/>
          </a:prstGeom>
          <a:noFill/>
          <a:ln w="9525">
            <a:noFill/>
            <a:miter lim="800000"/>
            <a:headEnd/>
            <a:tailEnd/>
          </a:ln>
        </p:spPr>
        <p:txBody>
          <a:bodyPr/>
          <a:lstStyle/>
          <a:p>
            <a:pPr marL="342900" indent="-342900" eaLnBrk="1" hangingPunct="1">
              <a:spcBef>
                <a:spcPct val="20000"/>
              </a:spcBef>
            </a:pPr>
            <a:endParaRPr lang="en-US" sz="3200">
              <a:latin typeface="Arial" charset="0"/>
            </a:endParaRPr>
          </a:p>
        </p:txBody>
      </p:sp>
      <p:sp>
        <p:nvSpPr>
          <p:cNvPr id="63491" name="Rectangle 3"/>
          <p:cNvSpPr>
            <a:spLocks noChangeArrowheads="1"/>
          </p:cNvSpPr>
          <p:nvPr/>
        </p:nvSpPr>
        <p:spPr bwMode="auto">
          <a:xfrm>
            <a:off x="457200" y="533400"/>
            <a:ext cx="8686800" cy="477838"/>
          </a:xfrm>
          <a:prstGeom prst="rect">
            <a:avLst/>
          </a:prstGeom>
          <a:noFill/>
          <a:ln w="9525">
            <a:noFill/>
            <a:miter lim="800000"/>
            <a:headEnd/>
            <a:tailEnd/>
          </a:ln>
        </p:spPr>
        <p:txBody>
          <a:bodyPr anchor="ctr"/>
          <a:lstStyle/>
          <a:p>
            <a:pPr algn="ctr"/>
            <a:r>
              <a:rPr lang="en-GB" sz="4000" b="1" u="sng" dirty="0">
                <a:latin typeface="+mj-lt"/>
              </a:rPr>
              <a:t>Difficulties with Pendleton ?</a:t>
            </a:r>
          </a:p>
        </p:txBody>
      </p:sp>
      <p:sp>
        <p:nvSpPr>
          <p:cNvPr id="609284" name="Rectangle 3"/>
          <p:cNvSpPr>
            <a:spLocks noChangeArrowheads="1"/>
          </p:cNvSpPr>
          <p:nvPr/>
        </p:nvSpPr>
        <p:spPr bwMode="auto">
          <a:xfrm>
            <a:off x="381000" y="1295400"/>
            <a:ext cx="8534400" cy="3276600"/>
          </a:xfrm>
          <a:prstGeom prst="rect">
            <a:avLst/>
          </a:prstGeom>
          <a:noFill/>
          <a:ln w="9525">
            <a:noFill/>
            <a:miter lim="800000"/>
            <a:headEnd/>
            <a:tailEnd/>
          </a:ln>
        </p:spPr>
        <p:txBody>
          <a:bodyPr/>
          <a:lstStyle/>
          <a:p>
            <a:pPr marL="342900" indent="-342900">
              <a:lnSpc>
                <a:spcPct val="90000"/>
              </a:lnSpc>
              <a:spcBef>
                <a:spcPct val="20000"/>
              </a:spcBef>
              <a:buClr>
                <a:schemeClr val="accent2"/>
              </a:buClr>
              <a:buSzPct val="150000"/>
            </a:pPr>
            <a:endParaRPr lang="en-US" sz="3200" dirty="0" smtClean="0"/>
          </a:p>
          <a:p>
            <a:pPr marL="342900" indent="-342900">
              <a:lnSpc>
                <a:spcPct val="90000"/>
              </a:lnSpc>
              <a:spcBef>
                <a:spcPct val="20000"/>
              </a:spcBef>
              <a:buClr>
                <a:schemeClr val="accent2"/>
              </a:buClr>
              <a:buSzPct val="150000"/>
            </a:pPr>
            <a:r>
              <a:rPr lang="en-US" sz="3200" dirty="0" smtClean="0"/>
              <a:t>♦♦ </a:t>
            </a:r>
            <a:r>
              <a:rPr lang="en-GB" sz="3000" dirty="0" smtClean="0">
                <a:latin typeface="Arial" charset="0"/>
                <a:ea typeface="Arial Unicode MS" pitchFamily="34" charset="-128"/>
                <a:cs typeface="Arial Unicode MS" pitchFamily="34" charset="-128"/>
              </a:rPr>
              <a:t>The </a:t>
            </a:r>
            <a:r>
              <a:rPr lang="en-GB" sz="3000" dirty="0">
                <a:latin typeface="Arial" charset="0"/>
                <a:ea typeface="Arial Unicode MS" pitchFamily="34" charset="-128"/>
                <a:cs typeface="Arial Unicode MS" pitchFamily="34" charset="-128"/>
              </a:rPr>
              <a:t>strict format may inhibit spontaneous discussion.</a:t>
            </a:r>
          </a:p>
          <a:p>
            <a:pPr marL="342900" indent="-342900">
              <a:lnSpc>
                <a:spcPct val="90000"/>
              </a:lnSpc>
              <a:spcBef>
                <a:spcPct val="20000"/>
              </a:spcBef>
              <a:buClr>
                <a:schemeClr val="accent2"/>
              </a:buClr>
              <a:buSzPct val="150000"/>
            </a:pPr>
            <a:r>
              <a:rPr lang="en-US" sz="3200" dirty="0" smtClean="0"/>
              <a:t>♦♦ </a:t>
            </a:r>
            <a:r>
              <a:rPr lang="en-GB" sz="3000" dirty="0" smtClean="0">
                <a:latin typeface="Arial" charset="0"/>
                <a:ea typeface="Arial Unicode MS" pitchFamily="34" charset="-128"/>
                <a:cs typeface="Arial Unicode MS" pitchFamily="34" charset="-128"/>
              </a:rPr>
              <a:t>Opening </a:t>
            </a:r>
            <a:r>
              <a:rPr lang="en-GB" sz="3000" dirty="0">
                <a:latin typeface="Arial" charset="0"/>
                <a:ea typeface="Arial Unicode MS" pitchFamily="34" charset="-128"/>
                <a:cs typeface="Arial Unicode MS" pitchFamily="34" charset="-128"/>
              </a:rPr>
              <a:t>comments may seem </a:t>
            </a:r>
            <a:r>
              <a:rPr lang="en-GB" sz="3000" dirty="0" smtClean="0">
                <a:latin typeface="Arial" charset="0"/>
                <a:ea typeface="Arial Unicode MS" pitchFamily="34" charset="-128"/>
                <a:cs typeface="Arial Unicode MS" pitchFamily="34" charset="-128"/>
              </a:rPr>
              <a:t>predictable.</a:t>
            </a:r>
          </a:p>
          <a:p>
            <a:pPr marL="342900" indent="-342900">
              <a:lnSpc>
                <a:spcPct val="90000"/>
              </a:lnSpc>
              <a:spcBef>
                <a:spcPct val="20000"/>
              </a:spcBef>
              <a:buClr>
                <a:schemeClr val="accent2"/>
              </a:buClr>
              <a:buSzPct val="150000"/>
            </a:pPr>
            <a:r>
              <a:rPr lang="en-US" sz="3200" dirty="0" smtClean="0"/>
              <a:t>♦♦ Holding four separate conversations covering the same performance can be time consuming and inefficient.</a:t>
            </a:r>
            <a:endParaRPr lang="en-GB" sz="3000" dirty="0">
              <a:latin typeface="Arial" charset="0"/>
              <a:ea typeface="Arial Unicode MS" pitchFamily="34" charset="-128"/>
              <a:cs typeface="Arial Unicode MS" pitchFamily="34" charset="-128"/>
            </a:endParaRPr>
          </a:p>
        </p:txBody>
      </p:sp>
      <p:sp>
        <p:nvSpPr>
          <p:cNvPr id="2" name="Slide Number Placeholder 1"/>
          <p:cNvSpPr>
            <a:spLocks noGrp="1"/>
          </p:cNvSpPr>
          <p:nvPr>
            <p:ph type="sldNum" sz="quarter" idx="12"/>
          </p:nvPr>
        </p:nvSpPr>
        <p:spPr/>
        <p:txBody>
          <a:bodyPr/>
          <a:lstStyle/>
          <a:p>
            <a:pPr>
              <a:defRPr/>
            </a:pPr>
            <a:fld id="{EC2B754F-8504-40F2-A461-0CCE6BAD201F}" type="slidenum">
              <a:rPr lang="en-GB" smtClean="0"/>
              <a:pPr>
                <a:defRPr/>
              </a:pPr>
              <a:t>19</a:t>
            </a:fld>
            <a:endParaRPr lang="en-GB"/>
          </a:p>
        </p:txBody>
      </p:sp>
    </p:spTree>
  </p:cSld>
  <p:clrMapOvr>
    <a:masterClrMapping/>
  </p:clrMapOvr>
  <p:transition spd="slow"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en-US" sz="4000" b="1" u="sng" dirty="0" smtClean="0"/>
              <a:t>Objectives</a:t>
            </a:r>
            <a:endParaRPr lang="en-US" b="1" u="sng" dirty="0" smtClean="0"/>
          </a:p>
        </p:txBody>
      </p:sp>
      <p:sp>
        <p:nvSpPr>
          <p:cNvPr id="3075" name="Rectangle 3"/>
          <p:cNvSpPr>
            <a:spLocks noGrp="1" noChangeArrowheads="1"/>
          </p:cNvSpPr>
          <p:nvPr>
            <p:ph type="body" idx="1"/>
          </p:nvPr>
        </p:nvSpPr>
        <p:spPr>
          <a:xfrm>
            <a:off x="304800" y="1828800"/>
            <a:ext cx="8839200" cy="4114800"/>
          </a:xfrm>
        </p:spPr>
        <p:txBody>
          <a:bodyPr/>
          <a:lstStyle/>
          <a:p>
            <a:pPr eaLnBrk="1" hangingPunct="1"/>
            <a:endParaRPr lang="en-US" sz="2800" dirty="0" smtClean="0"/>
          </a:p>
          <a:p>
            <a:pPr>
              <a:buNone/>
            </a:pPr>
            <a:r>
              <a:rPr lang="en-US" sz="2800" smtClean="0"/>
              <a:t>♦♦ Define </a:t>
            </a:r>
            <a:r>
              <a:rPr lang="en-US" sz="2800" dirty="0" smtClean="0"/>
              <a:t>feedback</a:t>
            </a:r>
            <a:endParaRPr lang="en-US" sz="1400" dirty="0" smtClean="0"/>
          </a:p>
          <a:p>
            <a:pPr>
              <a:buNone/>
            </a:pPr>
            <a:r>
              <a:rPr lang="en-US" sz="2800" dirty="0" smtClean="0"/>
              <a:t>♦♦ Recognize importance of feedback </a:t>
            </a:r>
          </a:p>
          <a:p>
            <a:pPr>
              <a:buNone/>
            </a:pPr>
            <a:r>
              <a:rPr lang="en-US" sz="2800" dirty="0" smtClean="0"/>
              <a:t>♦♦ Identify barriers to feedback</a:t>
            </a:r>
          </a:p>
          <a:p>
            <a:pPr>
              <a:buNone/>
            </a:pPr>
            <a:r>
              <a:rPr lang="en-US" sz="2800" dirty="0" smtClean="0"/>
              <a:t>♦♦ Knowledge about characteristics &amp; skills of effective feedback</a:t>
            </a:r>
            <a:endParaRPr lang="en-US" sz="1400" dirty="0" smtClean="0"/>
          </a:p>
        </p:txBody>
      </p:sp>
    </p:spTree>
  </p:cSld>
  <p:clrMapOvr>
    <a:masterClrMapping/>
  </p:clrMapOvr>
  <p:transition spd="slow"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066799"/>
          </a:xfrm>
        </p:spPr>
        <p:txBody>
          <a:bodyPr>
            <a:normAutofit fontScale="90000"/>
          </a:bodyPr>
          <a:lstStyle/>
          <a:p>
            <a:r>
              <a:rPr lang="en-GB" b="1" u="sng" dirty="0" smtClean="0"/>
              <a:t>ALOBA 1 of 2</a:t>
            </a:r>
            <a:br>
              <a:rPr lang="en-GB" b="1" u="sng" dirty="0" smtClean="0"/>
            </a:br>
            <a:endParaRPr lang="en-US" dirty="0"/>
          </a:p>
        </p:txBody>
      </p:sp>
      <p:sp>
        <p:nvSpPr>
          <p:cNvPr id="3" name="Subtitle 2"/>
          <p:cNvSpPr>
            <a:spLocks noGrp="1"/>
          </p:cNvSpPr>
          <p:nvPr>
            <p:ph type="subTitle" idx="1"/>
          </p:nvPr>
        </p:nvSpPr>
        <p:spPr>
          <a:xfrm>
            <a:off x="457200" y="1905000"/>
            <a:ext cx="8229600" cy="4191000"/>
          </a:xfrm>
        </p:spPr>
        <p:txBody>
          <a:bodyPr>
            <a:normAutofit fontScale="92500" lnSpcReduction="20000"/>
          </a:bodyPr>
          <a:lstStyle/>
          <a:p>
            <a:pPr marL="342900" indent="-342900" algn="l">
              <a:lnSpc>
                <a:spcPct val="90000"/>
              </a:lnSpc>
              <a:buClr>
                <a:srgbClr val="000066"/>
              </a:buClr>
              <a:buSzPct val="150000"/>
            </a:pPr>
            <a:r>
              <a:rPr lang="en-US" dirty="0" smtClean="0">
                <a:solidFill>
                  <a:schemeClr val="tx1"/>
                </a:solidFill>
              </a:rPr>
              <a:t>♦♦ </a:t>
            </a:r>
            <a:r>
              <a:rPr lang="en-GB" dirty="0" smtClean="0">
                <a:solidFill>
                  <a:schemeClr val="tx1"/>
                </a:solidFill>
                <a:latin typeface="Arial" charset="0"/>
                <a:ea typeface="Arial Unicode MS" pitchFamily="34" charset="-128"/>
                <a:cs typeface="Arial Unicode MS" pitchFamily="34" charset="-128"/>
              </a:rPr>
              <a:t>Start with the learner’s agenda.</a:t>
            </a:r>
          </a:p>
          <a:p>
            <a:pPr marL="342900" indent="-342900" algn="l">
              <a:lnSpc>
                <a:spcPct val="90000"/>
              </a:lnSpc>
              <a:buClr>
                <a:srgbClr val="000066"/>
              </a:buClr>
              <a:buSzPct val="150000"/>
            </a:pPr>
            <a:endParaRPr lang="en-GB" sz="1000" dirty="0" smtClean="0">
              <a:solidFill>
                <a:schemeClr val="tx1"/>
              </a:solidFill>
              <a:latin typeface="Arial" charset="0"/>
              <a:ea typeface="Arial Unicode MS" pitchFamily="34" charset="-128"/>
              <a:cs typeface="Arial Unicode MS" pitchFamily="34" charset="-128"/>
            </a:endParaRPr>
          </a:p>
          <a:p>
            <a:pPr marL="342900" indent="-342900" algn="l">
              <a:lnSpc>
                <a:spcPct val="90000"/>
              </a:lnSpc>
              <a:buClr>
                <a:srgbClr val="000066"/>
              </a:buClr>
              <a:buSzPct val="150000"/>
            </a:pPr>
            <a:r>
              <a:rPr lang="en-US" dirty="0" smtClean="0">
                <a:solidFill>
                  <a:schemeClr val="tx1"/>
                </a:solidFill>
              </a:rPr>
              <a:t>♦♦ </a:t>
            </a:r>
            <a:r>
              <a:rPr lang="en-GB" dirty="0" smtClean="0">
                <a:solidFill>
                  <a:schemeClr val="tx1"/>
                </a:solidFill>
                <a:latin typeface="Arial" charset="0"/>
                <a:ea typeface="Arial Unicode MS" pitchFamily="34" charset="-128"/>
                <a:cs typeface="Arial Unicode MS" pitchFamily="34" charset="-128"/>
              </a:rPr>
              <a:t>Look at the outcomes the learner and the patient are trying to achieve.</a:t>
            </a:r>
          </a:p>
          <a:p>
            <a:pPr marL="342900" indent="-342900" algn="l">
              <a:lnSpc>
                <a:spcPct val="90000"/>
              </a:lnSpc>
              <a:buClr>
                <a:srgbClr val="000066"/>
              </a:buClr>
              <a:buSzPct val="150000"/>
              <a:buFontTx/>
              <a:buChar char="•"/>
            </a:pPr>
            <a:endParaRPr lang="en-GB" sz="1000" dirty="0" smtClean="0">
              <a:solidFill>
                <a:schemeClr val="tx1"/>
              </a:solidFill>
              <a:latin typeface="Arial" charset="0"/>
              <a:ea typeface="Arial Unicode MS" pitchFamily="34" charset="-128"/>
              <a:cs typeface="Arial Unicode MS" pitchFamily="34" charset="-128"/>
            </a:endParaRPr>
          </a:p>
          <a:p>
            <a:pPr marL="342900" indent="-342900" algn="l">
              <a:lnSpc>
                <a:spcPct val="90000"/>
              </a:lnSpc>
              <a:buClr>
                <a:srgbClr val="000066"/>
              </a:buClr>
              <a:buSzPct val="150000"/>
            </a:pPr>
            <a:r>
              <a:rPr lang="en-US" dirty="0" smtClean="0">
                <a:solidFill>
                  <a:schemeClr val="tx1"/>
                </a:solidFill>
              </a:rPr>
              <a:t>♦♦ </a:t>
            </a:r>
            <a:r>
              <a:rPr lang="en-GB" dirty="0" smtClean="0">
                <a:solidFill>
                  <a:schemeClr val="tx1"/>
                </a:solidFill>
                <a:latin typeface="Arial" charset="0"/>
                <a:ea typeface="Arial Unicode MS" pitchFamily="34" charset="-128"/>
                <a:cs typeface="Arial Unicode MS" pitchFamily="34" charset="-128"/>
              </a:rPr>
              <a:t>Encourage self-assessment and self-problem solving first.</a:t>
            </a:r>
          </a:p>
          <a:p>
            <a:pPr marL="342900" indent="-342900" algn="l">
              <a:lnSpc>
                <a:spcPct val="90000"/>
              </a:lnSpc>
              <a:buClr>
                <a:srgbClr val="000066"/>
              </a:buClr>
              <a:buSzPct val="150000"/>
            </a:pPr>
            <a:endParaRPr lang="en-GB" sz="1000" dirty="0" smtClean="0">
              <a:solidFill>
                <a:schemeClr val="tx1"/>
              </a:solidFill>
              <a:latin typeface="Arial" charset="0"/>
              <a:ea typeface="Arial Unicode MS" pitchFamily="34" charset="-128"/>
              <a:cs typeface="Arial Unicode MS" pitchFamily="34" charset="-128"/>
            </a:endParaRPr>
          </a:p>
          <a:p>
            <a:pPr marL="342900" indent="-342900" algn="l">
              <a:lnSpc>
                <a:spcPct val="90000"/>
              </a:lnSpc>
              <a:buClr>
                <a:srgbClr val="000066"/>
              </a:buClr>
              <a:buSzPct val="150000"/>
            </a:pPr>
            <a:r>
              <a:rPr lang="en-US" dirty="0" smtClean="0">
                <a:solidFill>
                  <a:schemeClr val="tx1"/>
                </a:solidFill>
              </a:rPr>
              <a:t>♦♦ </a:t>
            </a:r>
            <a:r>
              <a:rPr lang="en-GB" dirty="0" smtClean="0">
                <a:solidFill>
                  <a:schemeClr val="tx1"/>
                </a:solidFill>
                <a:latin typeface="Arial" charset="0"/>
                <a:ea typeface="Arial Unicode MS" pitchFamily="34" charset="-128"/>
                <a:cs typeface="Arial Unicode MS" pitchFamily="34" charset="-128"/>
              </a:rPr>
              <a:t>Involve the whole group in problem-solving.</a:t>
            </a:r>
          </a:p>
          <a:p>
            <a:pPr marL="342900" indent="-342900" algn="l">
              <a:lnSpc>
                <a:spcPct val="90000"/>
              </a:lnSpc>
              <a:buClr>
                <a:srgbClr val="000066"/>
              </a:buClr>
              <a:buSzPct val="150000"/>
            </a:pPr>
            <a:endParaRPr lang="en-GB" sz="1000" dirty="0" smtClean="0">
              <a:solidFill>
                <a:schemeClr val="tx1"/>
              </a:solidFill>
              <a:latin typeface="Arial" charset="0"/>
              <a:ea typeface="Arial Unicode MS" pitchFamily="34" charset="-128"/>
              <a:cs typeface="Arial Unicode MS" pitchFamily="34" charset="-128"/>
            </a:endParaRPr>
          </a:p>
          <a:p>
            <a:pPr marL="342900" indent="-342900" algn="l">
              <a:lnSpc>
                <a:spcPct val="90000"/>
              </a:lnSpc>
              <a:buClr>
                <a:srgbClr val="000066"/>
              </a:buClr>
              <a:buSzPct val="150000"/>
            </a:pPr>
            <a:r>
              <a:rPr lang="en-US" dirty="0" smtClean="0">
                <a:solidFill>
                  <a:schemeClr val="tx1"/>
                </a:solidFill>
              </a:rPr>
              <a:t>♦♦ </a:t>
            </a:r>
            <a:r>
              <a:rPr lang="en-GB" dirty="0" smtClean="0">
                <a:solidFill>
                  <a:schemeClr val="tx1"/>
                </a:solidFill>
                <a:latin typeface="Arial" charset="0"/>
                <a:ea typeface="Arial Unicode MS" pitchFamily="34" charset="-128"/>
                <a:cs typeface="Arial Unicode MS" pitchFamily="34" charset="-128"/>
              </a:rPr>
              <a:t>Use descriptive feedback to encourage a non-judgemental approach.</a:t>
            </a:r>
          </a:p>
          <a:p>
            <a:pPr marL="342900" indent="-342900" algn="l">
              <a:lnSpc>
                <a:spcPct val="90000"/>
              </a:lnSpc>
              <a:buClr>
                <a:srgbClr val="000066"/>
              </a:buClr>
              <a:buSzPct val="150000"/>
            </a:pPr>
            <a:endParaRPr lang="en-GB" sz="1000" dirty="0" smtClean="0">
              <a:solidFill>
                <a:schemeClr val="tx1"/>
              </a:solidFill>
              <a:latin typeface="Arial" charset="0"/>
              <a:ea typeface="Arial Unicode MS" pitchFamily="34" charset="-128"/>
              <a:cs typeface="Arial Unicode MS" pitchFamily="34" charset="-128"/>
            </a:endParaRPr>
          </a:p>
          <a:p>
            <a:pPr marL="342900" indent="-342900" algn="l">
              <a:lnSpc>
                <a:spcPct val="90000"/>
              </a:lnSpc>
              <a:buClr>
                <a:srgbClr val="000066"/>
              </a:buClr>
              <a:buSzPct val="150000"/>
            </a:pPr>
            <a:r>
              <a:rPr lang="en-US" dirty="0" smtClean="0">
                <a:solidFill>
                  <a:schemeClr val="tx1"/>
                </a:solidFill>
              </a:rPr>
              <a:t>♦♦ </a:t>
            </a:r>
            <a:r>
              <a:rPr lang="en-GB" dirty="0" smtClean="0">
                <a:solidFill>
                  <a:schemeClr val="tx1"/>
                </a:solidFill>
                <a:latin typeface="Arial" charset="0"/>
                <a:ea typeface="Arial Unicode MS" pitchFamily="34" charset="-128"/>
                <a:cs typeface="Arial Unicode MS" pitchFamily="34" charset="-128"/>
              </a:rPr>
              <a:t>Provide balanced feedback.</a:t>
            </a:r>
            <a:endParaRPr lang="en-US" dirty="0">
              <a:solidFill>
                <a:schemeClr val="tx1"/>
              </a:solidFill>
            </a:endParaRPr>
          </a:p>
        </p:txBody>
      </p:sp>
    </p:spTree>
  </p:cSld>
  <p:clrMapOvr>
    <a:masterClrMapping/>
  </p:clrMapOvr>
  <p:transition spd="slow"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1600200"/>
            <a:ext cx="7772400" cy="3657600"/>
          </a:xfrm>
        </p:spPr>
        <p:txBody>
          <a:bodyPr>
            <a:normAutofit fontScale="85000" lnSpcReduction="20000"/>
          </a:bodyPr>
          <a:lstStyle/>
          <a:p>
            <a:pPr marL="342900" indent="-342900" algn="l">
              <a:lnSpc>
                <a:spcPct val="90000"/>
              </a:lnSpc>
              <a:buClr>
                <a:srgbClr val="000066"/>
              </a:buClr>
              <a:buSzPct val="150000"/>
            </a:pPr>
            <a:endParaRPr lang="en-US" dirty="0" smtClean="0">
              <a:solidFill>
                <a:schemeClr val="tx1"/>
              </a:solidFill>
              <a:latin typeface="Arial" pitchFamily="34" charset="0"/>
              <a:cs typeface="Arial" pitchFamily="34" charset="0"/>
            </a:endParaRPr>
          </a:p>
          <a:p>
            <a:pPr marL="342900" indent="-342900" algn="l">
              <a:lnSpc>
                <a:spcPct val="90000"/>
              </a:lnSpc>
              <a:buClr>
                <a:srgbClr val="000066"/>
              </a:buClr>
              <a:buSzPct val="150000"/>
            </a:pPr>
            <a:r>
              <a:rPr lang="en-US" dirty="0" smtClean="0">
                <a:solidFill>
                  <a:schemeClr val="tx1"/>
                </a:solidFill>
                <a:latin typeface="Arial" pitchFamily="34" charset="0"/>
                <a:cs typeface="Arial" pitchFamily="34" charset="0"/>
              </a:rPr>
              <a:t>♦♦ </a:t>
            </a:r>
            <a:r>
              <a:rPr lang="en-GB" dirty="0" smtClean="0">
                <a:solidFill>
                  <a:schemeClr val="tx1"/>
                </a:solidFill>
                <a:latin typeface="Arial" pitchFamily="34" charset="0"/>
                <a:ea typeface="Arial Unicode MS" pitchFamily="34" charset="-128"/>
                <a:cs typeface="Arial" pitchFamily="34" charset="0"/>
              </a:rPr>
              <a:t>Make offers and suggestions: generate alternatives.</a:t>
            </a:r>
          </a:p>
          <a:p>
            <a:pPr marL="342900" indent="-342900" algn="l">
              <a:lnSpc>
                <a:spcPct val="90000"/>
              </a:lnSpc>
              <a:buClr>
                <a:srgbClr val="000066"/>
              </a:buClr>
              <a:buSzPct val="150000"/>
            </a:pPr>
            <a:endParaRPr lang="en-GB" sz="1000" dirty="0" smtClean="0">
              <a:solidFill>
                <a:schemeClr val="tx1"/>
              </a:solidFill>
              <a:latin typeface="Arial" pitchFamily="34" charset="0"/>
              <a:ea typeface="Arial Unicode MS" pitchFamily="34" charset="-128"/>
              <a:cs typeface="Arial" pitchFamily="34" charset="0"/>
            </a:endParaRPr>
          </a:p>
          <a:p>
            <a:pPr marL="342900" indent="-342900" algn="l">
              <a:lnSpc>
                <a:spcPct val="90000"/>
              </a:lnSpc>
              <a:buClr>
                <a:srgbClr val="000066"/>
              </a:buClr>
              <a:buSzPct val="150000"/>
            </a:pPr>
            <a:r>
              <a:rPr lang="en-US" dirty="0" smtClean="0">
                <a:solidFill>
                  <a:schemeClr val="tx1"/>
                </a:solidFill>
                <a:latin typeface="Arial" pitchFamily="34" charset="0"/>
                <a:cs typeface="Arial" pitchFamily="34" charset="0"/>
              </a:rPr>
              <a:t>♦♦ </a:t>
            </a:r>
            <a:r>
              <a:rPr lang="en-GB" dirty="0" smtClean="0">
                <a:solidFill>
                  <a:schemeClr val="tx1"/>
                </a:solidFill>
                <a:latin typeface="Arial" pitchFamily="34" charset="0"/>
                <a:ea typeface="Arial Unicode MS" pitchFamily="34" charset="-128"/>
                <a:cs typeface="Arial" pitchFamily="34" charset="0"/>
              </a:rPr>
              <a:t>Be well-intentioned, valuing and supportive.</a:t>
            </a:r>
          </a:p>
          <a:p>
            <a:pPr marL="342900" indent="-342900" algn="l">
              <a:lnSpc>
                <a:spcPct val="90000"/>
              </a:lnSpc>
              <a:buClr>
                <a:srgbClr val="000066"/>
              </a:buClr>
              <a:buSzPct val="150000"/>
              <a:buFontTx/>
              <a:buChar char="•"/>
            </a:pPr>
            <a:endParaRPr lang="en-GB" sz="1000" dirty="0" smtClean="0">
              <a:solidFill>
                <a:schemeClr val="tx1"/>
              </a:solidFill>
              <a:latin typeface="Arial" pitchFamily="34" charset="0"/>
              <a:ea typeface="Arial Unicode MS" pitchFamily="34" charset="-128"/>
              <a:cs typeface="Arial" pitchFamily="34" charset="0"/>
            </a:endParaRPr>
          </a:p>
          <a:p>
            <a:pPr marL="342900" indent="-342900" algn="l">
              <a:lnSpc>
                <a:spcPct val="90000"/>
              </a:lnSpc>
              <a:buClr>
                <a:srgbClr val="000066"/>
              </a:buClr>
              <a:buSzPct val="150000"/>
            </a:pPr>
            <a:r>
              <a:rPr lang="en-US" dirty="0" smtClean="0">
                <a:solidFill>
                  <a:schemeClr val="tx1"/>
                </a:solidFill>
                <a:latin typeface="Arial" pitchFamily="34" charset="0"/>
                <a:cs typeface="Arial" pitchFamily="34" charset="0"/>
              </a:rPr>
              <a:t>♦♦ </a:t>
            </a:r>
            <a:r>
              <a:rPr lang="en-GB" dirty="0" smtClean="0">
                <a:solidFill>
                  <a:schemeClr val="tx1"/>
                </a:solidFill>
                <a:latin typeface="Arial" pitchFamily="34" charset="0"/>
                <a:ea typeface="Arial Unicode MS" pitchFamily="34" charset="-128"/>
                <a:cs typeface="Arial" pitchFamily="34" charset="0"/>
              </a:rPr>
              <a:t>Rehearse suggestions.</a:t>
            </a:r>
          </a:p>
          <a:p>
            <a:pPr marL="342900" indent="-342900" algn="l">
              <a:lnSpc>
                <a:spcPct val="90000"/>
              </a:lnSpc>
              <a:buClr>
                <a:srgbClr val="000066"/>
              </a:buClr>
              <a:buSzPct val="150000"/>
            </a:pPr>
            <a:endParaRPr lang="en-GB" sz="1000" dirty="0" smtClean="0">
              <a:solidFill>
                <a:schemeClr val="tx1"/>
              </a:solidFill>
              <a:latin typeface="Arial" pitchFamily="34" charset="0"/>
              <a:ea typeface="Arial Unicode MS" pitchFamily="34" charset="-128"/>
              <a:cs typeface="Arial" pitchFamily="34" charset="0"/>
            </a:endParaRPr>
          </a:p>
          <a:p>
            <a:pPr marL="342900" indent="-342900" algn="l">
              <a:lnSpc>
                <a:spcPct val="90000"/>
              </a:lnSpc>
              <a:buClr>
                <a:srgbClr val="000066"/>
              </a:buClr>
              <a:buSzPct val="150000"/>
            </a:pPr>
            <a:r>
              <a:rPr lang="en-US" dirty="0" smtClean="0">
                <a:solidFill>
                  <a:schemeClr val="tx1"/>
                </a:solidFill>
                <a:latin typeface="Arial" pitchFamily="34" charset="0"/>
                <a:cs typeface="Arial" pitchFamily="34" charset="0"/>
              </a:rPr>
              <a:t>♦♦ </a:t>
            </a:r>
            <a:r>
              <a:rPr lang="en-GB" dirty="0" smtClean="0">
                <a:solidFill>
                  <a:schemeClr val="tx1"/>
                </a:solidFill>
                <a:latin typeface="Arial" pitchFamily="34" charset="0"/>
                <a:ea typeface="Arial Unicode MS" pitchFamily="34" charset="-128"/>
                <a:cs typeface="Arial" pitchFamily="34" charset="0"/>
              </a:rPr>
              <a:t>Opportunistically introduce theory, research evidence and wider discussion.</a:t>
            </a:r>
          </a:p>
          <a:p>
            <a:pPr marL="342900" indent="-342900" algn="l">
              <a:lnSpc>
                <a:spcPct val="90000"/>
              </a:lnSpc>
              <a:buClr>
                <a:srgbClr val="000066"/>
              </a:buClr>
              <a:buSzPct val="150000"/>
            </a:pPr>
            <a:endParaRPr lang="en-GB" sz="1000" dirty="0" smtClean="0">
              <a:solidFill>
                <a:schemeClr val="tx1"/>
              </a:solidFill>
              <a:latin typeface="Arial" pitchFamily="34" charset="0"/>
              <a:ea typeface="Arial Unicode MS" pitchFamily="34" charset="-128"/>
              <a:cs typeface="Arial" pitchFamily="34" charset="0"/>
            </a:endParaRPr>
          </a:p>
          <a:p>
            <a:pPr marL="342900" indent="-342900" algn="l">
              <a:lnSpc>
                <a:spcPct val="90000"/>
              </a:lnSpc>
              <a:buClr>
                <a:srgbClr val="000066"/>
              </a:buClr>
              <a:buSzPct val="150000"/>
            </a:pPr>
            <a:r>
              <a:rPr lang="en-US" dirty="0" smtClean="0">
                <a:solidFill>
                  <a:schemeClr val="tx1"/>
                </a:solidFill>
                <a:latin typeface="Arial" pitchFamily="34" charset="0"/>
                <a:cs typeface="Arial" pitchFamily="34" charset="0"/>
              </a:rPr>
              <a:t>♦♦ </a:t>
            </a:r>
            <a:r>
              <a:rPr lang="en-GB" dirty="0" smtClean="0">
                <a:solidFill>
                  <a:schemeClr val="tx1"/>
                </a:solidFill>
                <a:latin typeface="Arial" pitchFamily="34" charset="0"/>
                <a:ea typeface="Arial Unicode MS" pitchFamily="34" charset="-128"/>
                <a:cs typeface="Arial" pitchFamily="34" charset="0"/>
              </a:rPr>
              <a:t>Structure and summarise learning to reach a constructive end-point.</a:t>
            </a:r>
          </a:p>
          <a:p>
            <a:pPr algn="l"/>
            <a:endParaRPr lang="en-US" dirty="0">
              <a:solidFill>
                <a:schemeClr val="tx1"/>
              </a:solidFill>
              <a:latin typeface="Arial" pitchFamily="34" charset="0"/>
              <a:cs typeface="Arial" pitchFamily="34" charset="0"/>
            </a:endParaRPr>
          </a:p>
        </p:txBody>
      </p:sp>
      <p:sp>
        <p:nvSpPr>
          <p:cNvPr id="4" name="Title 3"/>
          <p:cNvSpPr>
            <a:spLocks noGrp="1" noChangeArrowheads="1"/>
          </p:cNvSpPr>
          <p:nvPr>
            <p:ph type="ctrTitle"/>
          </p:nvPr>
        </p:nvSpPr>
        <p:spPr bwMode="auto">
          <a:xfrm>
            <a:off x="685800" y="457201"/>
            <a:ext cx="7772400" cy="838199"/>
          </a:xfrm>
          <a:prstGeom prst="rect">
            <a:avLst/>
          </a:prstGeom>
          <a:noFill/>
          <a:ln w="9525">
            <a:noFill/>
            <a:miter lim="800000"/>
            <a:headEnd/>
            <a:tailEnd/>
          </a:ln>
        </p:spPr>
        <p:txBody>
          <a:bodyPr anchor="ctr"/>
          <a:lstStyle/>
          <a:p>
            <a:pPr algn="ctr"/>
            <a:r>
              <a:rPr lang="en-GB" sz="4000" b="1" u="sng" dirty="0">
                <a:latin typeface="+mj-lt"/>
              </a:rPr>
              <a:t>ALOBA 2 of 2</a:t>
            </a:r>
          </a:p>
        </p:txBody>
      </p:sp>
    </p:spTree>
  </p:cSld>
  <p:clrMapOvr>
    <a:masterClrMapping/>
  </p:clrMapOvr>
  <p:transition spd="slow"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838199"/>
          </a:xfrm>
        </p:spPr>
        <p:txBody>
          <a:bodyPr>
            <a:normAutofit fontScale="90000"/>
          </a:bodyPr>
          <a:lstStyle/>
          <a:p>
            <a:r>
              <a:rPr lang="en-GB" b="1" u="sng" dirty="0" smtClean="0"/>
              <a:t/>
            </a:r>
            <a:br>
              <a:rPr lang="en-GB" b="1" u="sng" dirty="0" smtClean="0"/>
            </a:br>
            <a:r>
              <a:rPr lang="en-GB" b="1" u="sng" dirty="0" smtClean="0"/>
              <a:t/>
            </a:r>
            <a:br>
              <a:rPr lang="en-GB" b="1" u="sng" dirty="0" smtClean="0"/>
            </a:br>
            <a:r>
              <a:rPr lang="en-GB" b="1" u="sng" dirty="0" smtClean="0"/>
              <a:t>SCOPME</a:t>
            </a:r>
            <a:br>
              <a:rPr lang="en-GB" b="1" u="sng" dirty="0" smtClean="0"/>
            </a:br>
            <a:r>
              <a:rPr lang="en-US" sz="3100" dirty="0" smtClean="0"/>
              <a:t>Standing Committee on Postgraduate Medical and Dental Education </a:t>
            </a:r>
            <a:r>
              <a:rPr lang="en-GB" dirty="0" smtClean="0">
                <a:solidFill>
                  <a:srgbClr val="000066"/>
                </a:solidFill>
              </a:rPr>
              <a:t/>
            </a:r>
            <a:br>
              <a:rPr lang="en-GB" dirty="0" smtClean="0">
                <a:solidFill>
                  <a:srgbClr val="000066"/>
                </a:solidFill>
              </a:rPr>
            </a:br>
            <a:endParaRPr lang="en-US" dirty="0"/>
          </a:p>
        </p:txBody>
      </p:sp>
      <p:sp>
        <p:nvSpPr>
          <p:cNvPr id="3" name="Subtitle 2"/>
          <p:cNvSpPr>
            <a:spLocks noGrp="1"/>
          </p:cNvSpPr>
          <p:nvPr>
            <p:ph type="subTitle" idx="1"/>
          </p:nvPr>
        </p:nvSpPr>
        <p:spPr>
          <a:xfrm>
            <a:off x="1066800" y="1981200"/>
            <a:ext cx="6705600" cy="4191000"/>
          </a:xfrm>
        </p:spPr>
        <p:txBody>
          <a:bodyPr>
            <a:normAutofit/>
          </a:bodyPr>
          <a:lstStyle/>
          <a:p>
            <a:pPr marL="342900" indent="-342900" algn="l">
              <a:lnSpc>
                <a:spcPct val="90000"/>
              </a:lnSpc>
              <a:buClr>
                <a:schemeClr val="accent2"/>
              </a:buClr>
              <a:buSzPct val="150000"/>
            </a:pPr>
            <a:endParaRPr lang="en-US" dirty="0" smtClean="0">
              <a:solidFill>
                <a:schemeClr val="tx1"/>
              </a:solidFill>
            </a:endParaRPr>
          </a:p>
          <a:p>
            <a:pPr marL="342900" indent="-342900" algn="l">
              <a:lnSpc>
                <a:spcPct val="90000"/>
              </a:lnSpc>
              <a:buClr>
                <a:schemeClr val="accent2"/>
              </a:buClr>
              <a:buSzPct val="150000"/>
            </a:pPr>
            <a:r>
              <a:rPr lang="en-US" dirty="0" smtClean="0">
                <a:solidFill>
                  <a:schemeClr val="tx1"/>
                </a:solidFill>
              </a:rPr>
              <a:t>♦♦ </a:t>
            </a:r>
            <a:r>
              <a:rPr lang="en-GB" dirty="0" smtClean="0">
                <a:solidFill>
                  <a:schemeClr val="tx1"/>
                </a:solidFill>
                <a:latin typeface="Arial" charset="0"/>
                <a:ea typeface="Arial Unicode MS" pitchFamily="34" charset="-128"/>
                <a:cs typeface="Arial Unicode MS" pitchFamily="34" charset="-128"/>
              </a:rPr>
              <a:t>Listen </a:t>
            </a:r>
          </a:p>
          <a:p>
            <a:pPr marL="342900" indent="-342900" algn="l">
              <a:lnSpc>
                <a:spcPct val="90000"/>
              </a:lnSpc>
              <a:buClr>
                <a:schemeClr val="accent2"/>
              </a:buClr>
              <a:buSzPct val="150000"/>
            </a:pPr>
            <a:r>
              <a:rPr lang="en-US" dirty="0" smtClean="0">
                <a:solidFill>
                  <a:schemeClr val="tx1"/>
                </a:solidFill>
              </a:rPr>
              <a:t>♦♦ </a:t>
            </a:r>
            <a:r>
              <a:rPr lang="en-GB" dirty="0" smtClean="0">
                <a:solidFill>
                  <a:schemeClr val="tx1"/>
                </a:solidFill>
                <a:latin typeface="Arial" charset="0"/>
                <a:ea typeface="Arial Unicode MS" pitchFamily="34" charset="-128"/>
                <a:cs typeface="Arial Unicode MS" pitchFamily="34" charset="-128"/>
              </a:rPr>
              <a:t>Reflect back</a:t>
            </a:r>
          </a:p>
          <a:p>
            <a:pPr marL="342900" indent="-342900" algn="l">
              <a:lnSpc>
                <a:spcPct val="90000"/>
              </a:lnSpc>
              <a:buClr>
                <a:schemeClr val="accent2"/>
              </a:buClr>
              <a:buSzPct val="150000"/>
            </a:pPr>
            <a:r>
              <a:rPr lang="en-US" dirty="0" smtClean="0">
                <a:solidFill>
                  <a:schemeClr val="tx1"/>
                </a:solidFill>
              </a:rPr>
              <a:t>♦♦ </a:t>
            </a:r>
            <a:r>
              <a:rPr lang="en-GB" dirty="0" smtClean="0">
                <a:solidFill>
                  <a:schemeClr val="tx1"/>
                </a:solidFill>
                <a:latin typeface="Arial" charset="0"/>
                <a:ea typeface="Arial Unicode MS" pitchFamily="34" charset="-128"/>
                <a:cs typeface="Arial Unicode MS" pitchFamily="34" charset="-128"/>
              </a:rPr>
              <a:t>Support</a:t>
            </a:r>
          </a:p>
          <a:p>
            <a:pPr marL="342900" indent="-342900" algn="l">
              <a:lnSpc>
                <a:spcPct val="90000"/>
              </a:lnSpc>
              <a:buClr>
                <a:schemeClr val="accent2"/>
              </a:buClr>
              <a:buSzPct val="150000"/>
            </a:pPr>
            <a:r>
              <a:rPr lang="en-US" dirty="0" smtClean="0">
                <a:solidFill>
                  <a:schemeClr val="tx1"/>
                </a:solidFill>
              </a:rPr>
              <a:t>♦♦ </a:t>
            </a:r>
            <a:r>
              <a:rPr lang="en-GB" dirty="0" smtClean="0">
                <a:solidFill>
                  <a:schemeClr val="tx1"/>
                </a:solidFill>
                <a:latin typeface="Arial" charset="0"/>
                <a:ea typeface="Arial Unicode MS" pitchFamily="34" charset="-128"/>
                <a:cs typeface="Arial Unicode MS" pitchFamily="34" charset="-128"/>
              </a:rPr>
              <a:t>Counsel</a:t>
            </a:r>
          </a:p>
          <a:p>
            <a:pPr marL="342900" indent="-342900" algn="l">
              <a:lnSpc>
                <a:spcPct val="90000"/>
              </a:lnSpc>
              <a:buClr>
                <a:schemeClr val="accent2"/>
              </a:buClr>
              <a:buSzPct val="150000"/>
            </a:pPr>
            <a:r>
              <a:rPr lang="en-US" dirty="0" smtClean="0">
                <a:solidFill>
                  <a:schemeClr val="tx1"/>
                </a:solidFill>
              </a:rPr>
              <a:t>♦♦ </a:t>
            </a:r>
            <a:r>
              <a:rPr lang="en-GB" dirty="0" smtClean="0">
                <a:solidFill>
                  <a:schemeClr val="tx1"/>
                </a:solidFill>
                <a:latin typeface="Arial" charset="0"/>
                <a:ea typeface="Arial Unicode MS" pitchFamily="34" charset="-128"/>
                <a:cs typeface="Arial Unicode MS" pitchFamily="34" charset="-128"/>
              </a:rPr>
              <a:t>Treat information in confidence</a:t>
            </a:r>
          </a:p>
          <a:p>
            <a:pPr marL="342900" indent="-342900" algn="l">
              <a:lnSpc>
                <a:spcPct val="90000"/>
              </a:lnSpc>
              <a:buClr>
                <a:schemeClr val="accent2"/>
              </a:buClr>
              <a:buSzPct val="150000"/>
            </a:pPr>
            <a:r>
              <a:rPr lang="en-US" dirty="0" smtClean="0">
                <a:solidFill>
                  <a:schemeClr val="tx1"/>
                </a:solidFill>
              </a:rPr>
              <a:t>♦♦ </a:t>
            </a:r>
            <a:r>
              <a:rPr lang="en-GB" dirty="0" smtClean="0">
                <a:solidFill>
                  <a:schemeClr val="tx1"/>
                </a:solidFill>
                <a:latin typeface="Arial" charset="0"/>
                <a:ea typeface="Arial Unicode MS" pitchFamily="34" charset="-128"/>
                <a:cs typeface="Arial Unicode MS" pitchFamily="34" charset="-128"/>
              </a:rPr>
              <a:t>Inform without censuring</a:t>
            </a:r>
            <a:endParaRPr lang="en-US" dirty="0">
              <a:solidFill>
                <a:schemeClr val="tx1"/>
              </a:solidFill>
            </a:endParaRPr>
          </a:p>
        </p:txBody>
      </p:sp>
    </p:spTree>
  </p:cSld>
  <p:clrMapOvr>
    <a:masterClrMapping/>
  </p:clrMapOvr>
  <p:transition spd="slow"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5"/>
          <p:cNvSpPr>
            <a:spLocks noChangeArrowheads="1"/>
          </p:cNvSpPr>
          <p:nvPr/>
        </p:nvSpPr>
        <p:spPr bwMode="auto">
          <a:xfrm>
            <a:off x="395288" y="1484313"/>
            <a:ext cx="8229600" cy="4525962"/>
          </a:xfrm>
          <a:prstGeom prst="rect">
            <a:avLst/>
          </a:prstGeom>
          <a:noFill/>
          <a:ln w="9525">
            <a:noFill/>
            <a:miter lim="800000"/>
            <a:headEnd/>
            <a:tailEnd/>
          </a:ln>
        </p:spPr>
        <p:txBody>
          <a:bodyPr/>
          <a:lstStyle/>
          <a:p>
            <a:pPr marL="342900" indent="-342900" eaLnBrk="1" hangingPunct="1">
              <a:spcBef>
                <a:spcPct val="20000"/>
              </a:spcBef>
            </a:pPr>
            <a:endParaRPr lang="en-US" sz="3200">
              <a:latin typeface="Arial" charset="0"/>
            </a:endParaRPr>
          </a:p>
        </p:txBody>
      </p:sp>
      <p:sp>
        <p:nvSpPr>
          <p:cNvPr id="67587" name="Rectangle 3"/>
          <p:cNvSpPr>
            <a:spLocks noChangeArrowheads="1"/>
          </p:cNvSpPr>
          <p:nvPr/>
        </p:nvSpPr>
        <p:spPr bwMode="auto">
          <a:xfrm>
            <a:off x="457200" y="533400"/>
            <a:ext cx="8686800" cy="477838"/>
          </a:xfrm>
          <a:prstGeom prst="rect">
            <a:avLst/>
          </a:prstGeom>
          <a:noFill/>
          <a:ln w="9525">
            <a:noFill/>
            <a:miter lim="800000"/>
            <a:headEnd/>
            <a:tailEnd/>
          </a:ln>
        </p:spPr>
        <p:txBody>
          <a:bodyPr anchor="ctr"/>
          <a:lstStyle/>
          <a:p>
            <a:pPr algn="ctr"/>
            <a:r>
              <a:rPr lang="en-GB" sz="4400" b="1" u="sng" dirty="0">
                <a:latin typeface="+mj-lt"/>
              </a:rPr>
              <a:t>Chicago</a:t>
            </a:r>
          </a:p>
        </p:txBody>
      </p:sp>
      <p:sp>
        <p:nvSpPr>
          <p:cNvPr id="67588" name="Rectangle 3"/>
          <p:cNvSpPr>
            <a:spLocks noChangeArrowheads="1"/>
          </p:cNvSpPr>
          <p:nvPr/>
        </p:nvSpPr>
        <p:spPr bwMode="auto">
          <a:xfrm>
            <a:off x="457200" y="1219200"/>
            <a:ext cx="8686800" cy="3886200"/>
          </a:xfrm>
          <a:prstGeom prst="rect">
            <a:avLst/>
          </a:prstGeom>
          <a:noFill/>
          <a:ln w="9525">
            <a:noFill/>
            <a:miter lim="800000"/>
            <a:headEnd/>
            <a:tailEnd/>
          </a:ln>
        </p:spPr>
        <p:txBody>
          <a:bodyPr/>
          <a:lstStyle/>
          <a:p>
            <a:pPr marL="342900" indent="-342900">
              <a:lnSpc>
                <a:spcPct val="90000"/>
              </a:lnSpc>
              <a:spcBef>
                <a:spcPct val="20000"/>
              </a:spcBef>
              <a:buClr>
                <a:schemeClr val="accent2"/>
              </a:buClr>
              <a:buSzPct val="150000"/>
            </a:pPr>
            <a:endParaRPr lang="en-US" sz="2400" dirty="0" smtClean="0"/>
          </a:p>
          <a:p>
            <a:pPr marL="342900" indent="-342900">
              <a:lnSpc>
                <a:spcPct val="90000"/>
              </a:lnSpc>
              <a:spcBef>
                <a:spcPct val="20000"/>
              </a:spcBef>
              <a:buClr>
                <a:schemeClr val="accent2"/>
              </a:buClr>
              <a:buSzPct val="150000"/>
            </a:pPr>
            <a:endParaRPr lang="en-US" sz="2400" dirty="0" smtClean="0"/>
          </a:p>
          <a:p>
            <a:pPr marL="342900" indent="-342900">
              <a:lnSpc>
                <a:spcPct val="90000"/>
              </a:lnSpc>
              <a:spcBef>
                <a:spcPct val="20000"/>
              </a:spcBef>
              <a:buClr>
                <a:schemeClr val="accent2"/>
              </a:buClr>
              <a:buSzPct val="150000"/>
            </a:pPr>
            <a:r>
              <a:rPr lang="en-US" sz="2400" dirty="0" smtClean="0"/>
              <a:t>♦♦ </a:t>
            </a:r>
            <a:r>
              <a:rPr lang="en-GB" sz="2400" dirty="0" smtClean="0">
                <a:latin typeface="Arial" charset="0"/>
                <a:ea typeface="Arial Unicode MS" pitchFamily="34" charset="-128"/>
                <a:cs typeface="Arial Unicode MS" pitchFamily="34" charset="-128"/>
              </a:rPr>
              <a:t>Review </a:t>
            </a:r>
            <a:r>
              <a:rPr lang="en-GB" sz="2400" dirty="0">
                <a:latin typeface="Arial" charset="0"/>
                <a:ea typeface="Arial Unicode MS" pitchFamily="34" charset="-128"/>
                <a:cs typeface="Arial Unicode MS" pitchFamily="34" charset="-128"/>
              </a:rPr>
              <a:t>aims and objectives of the job at the start.</a:t>
            </a:r>
          </a:p>
          <a:p>
            <a:pPr marL="342900" indent="-342900" eaLnBrk="1" hangingPunct="1">
              <a:lnSpc>
                <a:spcPct val="90000"/>
              </a:lnSpc>
              <a:spcBef>
                <a:spcPct val="20000"/>
              </a:spcBef>
              <a:buClr>
                <a:schemeClr val="accent2"/>
              </a:buClr>
              <a:buSzPct val="150000"/>
            </a:pPr>
            <a:endParaRPr lang="en-GB" sz="800" dirty="0">
              <a:latin typeface="Arial" charset="0"/>
              <a:ea typeface="Arial Unicode MS" pitchFamily="34" charset="-128"/>
              <a:cs typeface="Arial Unicode MS" pitchFamily="34" charset="-128"/>
            </a:endParaRPr>
          </a:p>
          <a:p>
            <a:pPr marL="342900" indent="-342900">
              <a:lnSpc>
                <a:spcPct val="90000"/>
              </a:lnSpc>
              <a:spcBef>
                <a:spcPct val="20000"/>
              </a:spcBef>
              <a:buClr>
                <a:schemeClr val="accent2"/>
              </a:buClr>
              <a:buSzPct val="150000"/>
            </a:pPr>
            <a:r>
              <a:rPr lang="en-US" sz="2400" dirty="0" smtClean="0"/>
              <a:t>♦♦ </a:t>
            </a:r>
            <a:r>
              <a:rPr lang="en-GB" sz="2400" dirty="0" smtClean="0">
                <a:latin typeface="Arial" charset="0"/>
                <a:ea typeface="Arial Unicode MS" pitchFamily="34" charset="-128"/>
                <a:cs typeface="Arial Unicode MS" pitchFamily="34" charset="-128"/>
              </a:rPr>
              <a:t>Give </a:t>
            </a:r>
            <a:r>
              <a:rPr lang="en-GB" sz="2400" dirty="0">
                <a:latin typeface="Arial" charset="0"/>
                <a:ea typeface="Arial Unicode MS" pitchFamily="34" charset="-128"/>
                <a:cs typeface="Arial Unicode MS" pitchFamily="34" charset="-128"/>
              </a:rPr>
              <a:t>interim feedback of a positive nature.</a:t>
            </a:r>
          </a:p>
          <a:p>
            <a:pPr marL="342900" indent="-342900" eaLnBrk="1" hangingPunct="1">
              <a:lnSpc>
                <a:spcPct val="90000"/>
              </a:lnSpc>
              <a:spcBef>
                <a:spcPct val="20000"/>
              </a:spcBef>
              <a:buClr>
                <a:schemeClr val="accent2"/>
              </a:buClr>
              <a:buSzPct val="150000"/>
              <a:buFontTx/>
              <a:buChar char="•"/>
            </a:pPr>
            <a:endParaRPr lang="en-GB" sz="800" dirty="0">
              <a:latin typeface="Arial" charset="0"/>
              <a:ea typeface="Arial Unicode MS" pitchFamily="34" charset="-128"/>
              <a:cs typeface="Arial Unicode MS" pitchFamily="34" charset="-128"/>
            </a:endParaRPr>
          </a:p>
          <a:p>
            <a:pPr marL="342900" indent="-342900">
              <a:lnSpc>
                <a:spcPct val="90000"/>
              </a:lnSpc>
              <a:spcBef>
                <a:spcPct val="20000"/>
              </a:spcBef>
              <a:buClr>
                <a:schemeClr val="accent2"/>
              </a:buClr>
              <a:buSzPct val="150000"/>
            </a:pPr>
            <a:r>
              <a:rPr lang="en-US" sz="2400" dirty="0" smtClean="0"/>
              <a:t>♦♦ </a:t>
            </a:r>
            <a:r>
              <a:rPr lang="en-GB" sz="2400" dirty="0" smtClean="0">
                <a:latin typeface="Arial" charset="0"/>
                <a:ea typeface="Arial Unicode MS" pitchFamily="34" charset="-128"/>
                <a:cs typeface="Arial Unicode MS" pitchFamily="34" charset="-128"/>
              </a:rPr>
              <a:t>Ask </a:t>
            </a:r>
            <a:r>
              <a:rPr lang="en-GB" sz="2400" dirty="0">
                <a:latin typeface="Arial" charset="0"/>
                <a:ea typeface="Arial Unicode MS" pitchFamily="34" charset="-128"/>
                <a:cs typeface="Arial Unicode MS" pitchFamily="34" charset="-128"/>
              </a:rPr>
              <a:t>the learner to give a self-assessment of their progress.</a:t>
            </a:r>
          </a:p>
          <a:p>
            <a:pPr marL="342900" indent="-342900" eaLnBrk="1" hangingPunct="1">
              <a:lnSpc>
                <a:spcPct val="90000"/>
              </a:lnSpc>
              <a:spcBef>
                <a:spcPct val="20000"/>
              </a:spcBef>
              <a:buClr>
                <a:schemeClr val="accent2"/>
              </a:buClr>
              <a:buSzPct val="150000"/>
            </a:pPr>
            <a:endParaRPr lang="en-GB" sz="800" dirty="0">
              <a:latin typeface="Arial" charset="0"/>
              <a:ea typeface="Arial Unicode MS" pitchFamily="34" charset="-128"/>
              <a:cs typeface="Arial Unicode MS" pitchFamily="34" charset="-128"/>
            </a:endParaRPr>
          </a:p>
          <a:p>
            <a:pPr marL="342900" indent="-342900">
              <a:lnSpc>
                <a:spcPct val="90000"/>
              </a:lnSpc>
              <a:spcBef>
                <a:spcPct val="20000"/>
              </a:spcBef>
              <a:buClr>
                <a:schemeClr val="accent2"/>
              </a:buClr>
              <a:buSzPct val="150000"/>
            </a:pPr>
            <a:r>
              <a:rPr lang="en-US" sz="2400" dirty="0" smtClean="0"/>
              <a:t>♦♦ </a:t>
            </a:r>
            <a:r>
              <a:rPr lang="en-GB" sz="2400" dirty="0" smtClean="0">
                <a:latin typeface="Arial" charset="0"/>
                <a:ea typeface="Arial Unicode MS" pitchFamily="34" charset="-128"/>
                <a:cs typeface="Arial Unicode MS" pitchFamily="34" charset="-128"/>
              </a:rPr>
              <a:t>Give </a:t>
            </a:r>
            <a:r>
              <a:rPr lang="en-GB" sz="2400" dirty="0">
                <a:latin typeface="Arial" charset="0"/>
                <a:ea typeface="Arial Unicode MS" pitchFamily="34" charset="-128"/>
                <a:cs typeface="Arial Unicode MS" pitchFamily="34" charset="-128"/>
              </a:rPr>
              <a:t>feedback on behaviours rather than personality.</a:t>
            </a:r>
          </a:p>
          <a:p>
            <a:pPr marL="342900" indent="-342900" eaLnBrk="1" hangingPunct="1">
              <a:lnSpc>
                <a:spcPct val="90000"/>
              </a:lnSpc>
              <a:spcBef>
                <a:spcPct val="20000"/>
              </a:spcBef>
              <a:buClr>
                <a:schemeClr val="accent2"/>
              </a:buClr>
              <a:buSzPct val="150000"/>
            </a:pPr>
            <a:endParaRPr lang="en-GB" sz="800" dirty="0">
              <a:latin typeface="Arial" charset="0"/>
              <a:ea typeface="Arial Unicode MS" pitchFamily="34" charset="-128"/>
              <a:cs typeface="Arial Unicode MS" pitchFamily="34" charset="-128"/>
            </a:endParaRPr>
          </a:p>
          <a:p>
            <a:pPr marL="342900" indent="-342900">
              <a:lnSpc>
                <a:spcPct val="90000"/>
              </a:lnSpc>
              <a:spcBef>
                <a:spcPct val="20000"/>
              </a:spcBef>
              <a:buClr>
                <a:schemeClr val="accent2"/>
              </a:buClr>
              <a:buSzPct val="150000"/>
            </a:pPr>
            <a:r>
              <a:rPr lang="en-US" sz="2400" dirty="0" smtClean="0"/>
              <a:t>♦♦ </a:t>
            </a:r>
            <a:r>
              <a:rPr lang="en-GB" sz="2400" dirty="0" smtClean="0">
                <a:latin typeface="Arial" charset="0"/>
                <a:ea typeface="Arial Unicode MS" pitchFamily="34" charset="-128"/>
                <a:cs typeface="Arial Unicode MS" pitchFamily="34" charset="-128"/>
              </a:rPr>
              <a:t>Give </a:t>
            </a:r>
            <a:r>
              <a:rPr lang="en-GB" sz="2400" dirty="0">
                <a:latin typeface="Arial" charset="0"/>
                <a:ea typeface="Arial Unicode MS" pitchFamily="34" charset="-128"/>
                <a:cs typeface="Arial Unicode MS" pitchFamily="34" charset="-128"/>
              </a:rPr>
              <a:t>specific examples to illustrate your views.</a:t>
            </a:r>
          </a:p>
          <a:p>
            <a:pPr marL="342900" indent="-342900" eaLnBrk="1" hangingPunct="1">
              <a:lnSpc>
                <a:spcPct val="90000"/>
              </a:lnSpc>
              <a:spcBef>
                <a:spcPct val="20000"/>
              </a:spcBef>
              <a:buClr>
                <a:schemeClr val="accent2"/>
              </a:buClr>
              <a:buSzPct val="150000"/>
            </a:pPr>
            <a:endParaRPr lang="en-GB" sz="800" dirty="0">
              <a:latin typeface="Arial" charset="0"/>
              <a:ea typeface="Arial Unicode MS" pitchFamily="34" charset="-128"/>
              <a:cs typeface="Arial Unicode MS" pitchFamily="34" charset="-128"/>
            </a:endParaRPr>
          </a:p>
          <a:p>
            <a:pPr marL="342900" indent="-342900">
              <a:lnSpc>
                <a:spcPct val="90000"/>
              </a:lnSpc>
              <a:spcBef>
                <a:spcPct val="20000"/>
              </a:spcBef>
              <a:buClr>
                <a:schemeClr val="accent2"/>
              </a:buClr>
              <a:buSzPct val="150000"/>
            </a:pPr>
            <a:r>
              <a:rPr lang="en-US" sz="2400" dirty="0" smtClean="0"/>
              <a:t>♦♦ </a:t>
            </a:r>
            <a:r>
              <a:rPr lang="en-GB" sz="2400" dirty="0" smtClean="0">
                <a:latin typeface="Arial" charset="0"/>
                <a:ea typeface="Arial Unicode MS" pitchFamily="34" charset="-128"/>
                <a:cs typeface="Arial Unicode MS" pitchFamily="34" charset="-128"/>
              </a:rPr>
              <a:t>Suggest </a:t>
            </a:r>
            <a:r>
              <a:rPr lang="en-GB" sz="2400" dirty="0">
                <a:latin typeface="Arial" charset="0"/>
                <a:ea typeface="Arial Unicode MS" pitchFamily="34" charset="-128"/>
                <a:cs typeface="Arial Unicode MS" pitchFamily="34" charset="-128"/>
              </a:rPr>
              <a:t>specific strategies to the learner to improve performance.</a:t>
            </a:r>
          </a:p>
        </p:txBody>
      </p:sp>
      <p:sp>
        <p:nvSpPr>
          <p:cNvPr id="2" name="Slide Number Placeholder 1"/>
          <p:cNvSpPr>
            <a:spLocks noGrp="1"/>
          </p:cNvSpPr>
          <p:nvPr>
            <p:ph type="sldNum" sz="quarter" idx="12"/>
          </p:nvPr>
        </p:nvSpPr>
        <p:spPr/>
        <p:txBody>
          <a:bodyPr/>
          <a:lstStyle/>
          <a:p>
            <a:pPr>
              <a:defRPr/>
            </a:pPr>
            <a:fld id="{0A4B3F6C-A444-4999-9470-D6DAAB53B8D8}" type="slidenum">
              <a:rPr lang="en-GB" smtClean="0"/>
              <a:pPr>
                <a:defRPr/>
              </a:pPr>
              <a:t>23</a:t>
            </a:fld>
            <a:endParaRPr lang="en-GB"/>
          </a:p>
        </p:txBody>
      </p:sp>
    </p:spTree>
  </p:cSld>
  <p:clrMapOvr>
    <a:masterClrMapping/>
  </p:clrMapOvr>
  <p:transition spd="slow"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33400"/>
            <a:ext cx="8839200" cy="5693866"/>
          </a:xfrm>
          <a:prstGeom prst="rect">
            <a:avLst/>
          </a:prstGeom>
        </p:spPr>
        <p:txBody>
          <a:bodyPr wrap="square">
            <a:spAutoFit/>
          </a:bodyPr>
          <a:lstStyle/>
          <a:p>
            <a:r>
              <a:rPr lang="en-US" sz="2800" b="1" dirty="0" smtClean="0"/>
              <a:t>Think about the following questions after giving feedback </a:t>
            </a:r>
          </a:p>
          <a:p>
            <a:endParaRPr lang="en-US" sz="2800" dirty="0" smtClean="0">
              <a:latin typeface="Arial" pitchFamily="34" charset="0"/>
              <a:cs typeface="Arial" pitchFamily="34" charset="0"/>
            </a:endParaRP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 </a:t>
            </a:r>
            <a:r>
              <a:rPr lang="en-US" sz="2800" dirty="0" smtClean="0"/>
              <a:t>Did you address the issues and performance as planned? </a:t>
            </a:r>
          </a:p>
          <a:p>
            <a:r>
              <a:rPr lang="en-US" sz="2800" dirty="0" smtClean="0">
                <a:latin typeface="Arial" pitchFamily="34" charset="0"/>
                <a:cs typeface="Arial" pitchFamily="34" charset="0"/>
              </a:rPr>
              <a:t>♦♦ </a:t>
            </a:r>
            <a:r>
              <a:rPr lang="en-US" sz="2800" dirty="0" smtClean="0"/>
              <a:t>How did you feel when giving the feedback? </a:t>
            </a:r>
          </a:p>
          <a:p>
            <a:r>
              <a:rPr lang="en-US" sz="2800" dirty="0" smtClean="0">
                <a:latin typeface="Arial" pitchFamily="34" charset="0"/>
                <a:cs typeface="Arial" pitchFamily="34" charset="0"/>
              </a:rPr>
              <a:t>♦♦ </a:t>
            </a:r>
            <a:r>
              <a:rPr lang="en-US" sz="2800" dirty="0" smtClean="0"/>
              <a:t>Did you focus on performance not the person, and did you use appropriate language? </a:t>
            </a:r>
          </a:p>
          <a:p>
            <a:r>
              <a:rPr lang="en-US" sz="2800" dirty="0" smtClean="0">
                <a:latin typeface="Arial" pitchFamily="34" charset="0"/>
                <a:cs typeface="Arial" pitchFamily="34" charset="0"/>
              </a:rPr>
              <a:t>♦♦ </a:t>
            </a:r>
            <a:r>
              <a:rPr lang="en-US" sz="2800" dirty="0" smtClean="0"/>
              <a:t>Do you feel you could have delivered the feedback more effectively? </a:t>
            </a:r>
          </a:p>
          <a:p>
            <a:r>
              <a:rPr lang="en-US" sz="2800" dirty="0" smtClean="0">
                <a:latin typeface="Arial" pitchFamily="34" charset="0"/>
                <a:cs typeface="Arial" pitchFamily="34" charset="0"/>
              </a:rPr>
              <a:t>♦♦</a:t>
            </a:r>
            <a:r>
              <a:rPr lang="en-US" sz="2800" dirty="0" smtClean="0"/>
              <a:t> If so, how will you do it differently next time? </a:t>
            </a:r>
          </a:p>
          <a:p>
            <a:r>
              <a:rPr lang="en-US" sz="2800" dirty="0" smtClean="0">
                <a:latin typeface="Arial" pitchFamily="34" charset="0"/>
                <a:cs typeface="Arial" pitchFamily="34" charset="0"/>
              </a:rPr>
              <a:t>♦♦ </a:t>
            </a:r>
            <a:r>
              <a:rPr lang="en-US" sz="2800" dirty="0" smtClean="0"/>
              <a:t>How did the student react to the feedback? </a:t>
            </a:r>
          </a:p>
          <a:p>
            <a:r>
              <a:rPr lang="en-US" sz="2800" dirty="0" smtClean="0">
                <a:latin typeface="Arial" pitchFamily="34" charset="0"/>
                <a:cs typeface="Arial" pitchFamily="34" charset="0"/>
              </a:rPr>
              <a:t>♦♦ </a:t>
            </a:r>
            <a:r>
              <a:rPr lang="en-US" sz="2800" dirty="0" smtClean="0"/>
              <a:t>How did you handle their reaction? </a:t>
            </a:r>
          </a:p>
          <a:p>
            <a:r>
              <a:rPr lang="en-US" sz="2800" dirty="0" smtClean="0">
                <a:latin typeface="Arial" pitchFamily="34" charset="0"/>
                <a:cs typeface="Arial" pitchFamily="34" charset="0"/>
              </a:rPr>
              <a:t>♦♦ </a:t>
            </a:r>
            <a:r>
              <a:rPr lang="en-US" sz="2800" dirty="0" smtClean="0"/>
              <a:t>What was the outcome/action plan? </a:t>
            </a:r>
          </a:p>
        </p:txBody>
      </p:sp>
    </p:spTree>
  </p:cSld>
  <p:clrMapOvr>
    <a:masterClrMapping/>
  </p:clrMapOvr>
  <p:transition spd="slow"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761999"/>
          </a:xfrm>
        </p:spPr>
        <p:txBody>
          <a:bodyPr>
            <a:normAutofit fontScale="90000"/>
          </a:bodyPr>
          <a:lstStyle/>
          <a:p>
            <a:r>
              <a:rPr lang="en-US" b="1" u="sng" dirty="0" smtClean="0"/>
              <a:t>Don’ts </a:t>
            </a:r>
            <a:endParaRPr lang="en-US" b="1" u="sng" dirty="0"/>
          </a:p>
        </p:txBody>
      </p:sp>
      <p:sp>
        <p:nvSpPr>
          <p:cNvPr id="3" name="Subtitle 2"/>
          <p:cNvSpPr>
            <a:spLocks noGrp="1"/>
          </p:cNvSpPr>
          <p:nvPr>
            <p:ph type="subTitle" idx="1"/>
          </p:nvPr>
        </p:nvSpPr>
        <p:spPr>
          <a:xfrm>
            <a:off x="990600" y="1676400"/>
            <a:ext cx="7696200" cy="4419600"/>
          </a:xfrm>
        </p:spPr>
        <p:txBody>
          <a:bodyPr>
            <a:normAutofit fontScale="85000" lnSpcReduction="20000"/>
          </a:bodyPr>
          <a:lstStyle/>
          <a:p>
            <a:pPr algn="l"/>
            <a:r>
              <a:rPr lang="en-US" dirty="0" smtClean="0">
                <a:solidFill>
                  <a:schemeClr val="tx1"/>
                </a:solidFill>
              </a:rPr>
              <a:t>♦♦ Don’t email feedback (esp. negative) </a:t>
            </a:r>
          </a:p>
          <a:p>
            <a:pPr algn="l"/>
            <a:r>
              <a:rPr lang="en-US" dirty="0" smtClean="0">
                <a:solidFill>
                  <a:schemeClr val="tx1"/>
                </a:solidFill>
              </a:rPr>
              <a:t>	 ♦♦ No opportunity for orientation, elicitation </a:t>
            </a:r>
          </a:p>
          <a:p>
            <a:pPr algn="l"/>
            <a:r>
              <a:rPr lang="en-US" dirty="0" smtClean="0">
                <a:solidFill>
                  <a:schemeClr val="tx1"/>
                </a:solidFill>
              </a:rPr>
              <a:t>	 ♦♦ No opportunity to clarify the facts </a:t>
            </a:r>
          </a:p>
          <a:p>
            <a:pPr algn="l"/>
            <a:r>
              <a:rPr lang="en-US" dirty="0" smtClean="0">
                <a:solidFill>
                  <a:schemeClr val="tx1"/>
                </a:solidFill>
              </a:rPr>
              <a:t>	 ♦♦ Impersonal </a:t>
            </a:r>
          </a:p>
          <a:p>
            <a:pPr algn="l"/>
            <a:r>
              <a:rPr lang="en-US" dirty="0" smtClean="0">
                <a:solidFill>
                  <a:schemeClr val="tx1"/>
                </a:solidFill>
              </a:rPr>
              <a:t>	 ♦♦ No way to control tone or modify conversation </a:t>
            </a:r>
          </a:p>
          <a:p>
            <a:pPr algn="l"/>
            <a:r>
              <a:rPr lang="en-US" dirty="0" smtClean="0">
                <a:solidFill>
                  <a:schemeClr val="tx1"/>
                </a:solidFill>
              </a:rPr>
              <a:t>♦♦ Try not to give feedback when angry </a:t>
            </a:r>
          </a:p>
          <a:p>
            <a:pPr algn="l"/>
            <a:r>
              <a:rPr lang="en-US" dirty="0" smtClean="0">
                <a:solidFill>
                  <a:schemeClr val="tx1"/>
                </a:solidFill>
              </a:rPr>
              <a:t>	 ♦♦ Think about the timing of your feedback </a:t>
            </a:r>
          </a:p>
          <a:p>
            <a:pPr algn="l"/>
            <a:r>
              <a:rPr lang="en-US" dirty="0" smtClean="0">
                <a:solidFill>
                  <a:schemeClr val="tx1"/>
                </a:solidFill>
              </a:rPr>
              <a:t>♦♦ Don’t be accusatory, demeaning or sarcastic </a:t>
            </a:r>
          </a:p>
          <a:p>
            <a:pPr algn="l"/>
            <a:r>
              <a:rPr lang="en-US" dirty="0" smtClean="0">
                <a:solidFill>
                  <a:schemeClr val="tx1"/>
                </a:solidFill>
              </a:rPr>
              <a:t>♦♦ Avoid negative feedback in front of peers/patients </a:t>
            </a:r>
          </a:p>
          <a:p>
            <a:pPr algn="l"/>
            <a:endParaRPr lang="en-US" dirty="0">
              <a:solidFill>
                <a:schemeClr val="tx1"/>
              </a:solidFill>
            </a:endParaRPr>
          </a:p>
        </p:txBody>
      </p:sp>
    </p:spTree>
  </p:cSld>
  <p:clrMapOvr>
    <a:masterClrMapping/>
  </p:clrMapOvr>
  <p:transition spd="slow"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066799"/>
          </a:xfrm>
        </p:spPr>
        <p:txBody>
          <a:bodyPr>
            <a:normAutofit fontScale="90000"/>
          </a:bodyPr>
          <a:lstStyle/>
          <a:p>
            <a:r>
              <a:rPr lang="en-US" b="1" u="sng" dirty="0" smtClean="0"/>
              <a:t/>
            </a:r>
            <a:br>
              <a:rPr lang="en-US" b="1" u="sng" dirty="0" smtClean="0"/>
            </a:br>
            <a:r>
              <a:rPr lang="en-US" b="1" u="sng" dirty="0" smtClean="0"/>
              <a:t>Take Home Points </a:t>
            </a:r>
            <a:br>
              <a:rPr lang="en-US" b="1" u="sng" dirty="0" smtClean="0"/>
            </a:br>
            <a:endParaRPr lang="en-US" b="1" u="sng" dirty="0"/>
          </a:p>
        </p:txBody>
      </p:sp>
      <p:sp>
        <p:nvSpPr>
          <p:cNvPr id="3" name="Subtitle 2"/>
          <p:cNvSpPr>
            <a:spLocks noGrp="1"/>
          </p:cNvSpPr>
          <p:nvPr>
            <p:ph type="subTitle" idx="1"/>
          </p:nvPr>
        </p:nvSpPr>
        <p:spPr>
          <a:xfrm>
            <a:off x="914400" y="1828800"/>
            <a:ext cx="7239000" cy="3810000"/>
          </a:xfrm>
        </p:spPr>
        <p:txBody>
          <a:bodyPr>
            <a:normAutofit/>
          </a:bodyPr>
          <a:lstStyle/>
          <a:p>
            <a:pPr algn="l"/>
            <a:r>
              <a:rPr lang="en-US" dirty="0" smtClean="0">
                <a:solidFill>
                  <a:schemeClr val="tx1"/>
                </a:solidFill>
              </a:rPr>
              <a:t>♦♦ Tell the person that you are going to give them feedback </a:t>
            </a:r>
          </a:p>
          <a:p>
            <a:pPr algn="l"/>
            <a:r>
              <a:rPr lang="en-US" dirty="0" smtClean="0">
                <a:solidFill>
                  <a:schemeClr val="tx1"/>
                </a:solidFill>
              </a:rPr>
              <a:t>♦♦ Engage the learner in the process – self assessment </a:t>
            </a:r>
          </a:p>
          <a:p>
            <a:pPr algn="l"/>
            <a:r>
              <a:rPr lang="en-US" dirty="0" smtClean="0">
                <a:solidFill>
                  <a:schemeClr val="tx1"/>
                </a:solidFill>
              </a:rPr>
              <a:t>♦♦ Focus on behaviors – what needs to be changed </a:t>
            </a:r>
          </a:p>
          <a:p>
            <a:pPr algn="l"/>
            <a:r>
              <a:rPr lang="en-US" dirty="0" smtClean="0">
                <a:solidFill>
                  <a:schemeClr val="tx1"/>
                </a:solidFill>
              </a:rPr>
              <a:t>♦♦ Develop an action plan </a:t>
            </a:r>
          </a:p>
          <a:p>
            <a:pPr algn="l"/>
            <a:endParaRPr lang="en-US" dirty="0">
              <a:solidFill>
                <a:schemeClr val="tx1"/>
              </a:solidFill>
            </a:endParaRPr>
          </a:p>
        </p:txBody>
      </p:sp>
    </p:spTree>
  </p:cSld>
  <p:clrMapOvr>
    <a:masterClrMapping/>
  </p:clrMapOvr>
  <p:transition spd="slow" advClick="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2"/>
          <p:cNvSpPr>
            <a:spLocks noChangeArrowheads="1" noChangeShapeType="1" noTextEdit="1"/>
          </p:cNvSpPr>
          <p:nvPr/>
        </p:nvSpPr>
        <p:spPr bwMode="auto">
          <a:xfrm>
            <a:off x="2438400" y="2895600"/>
            <a:ext cx="4648200" cy="1447800"/>
          </a:xfrm>
          <a:prstGeom prst="rect">
            <a:avLst/>
          </a:prstGeom>
        </p:spPr>
        <p:txBody>
          <a:bodyPr wrap="none" fromWordArt="1">
            <a:prstTxWarp prst="textSlantUp">
              <a:avLst>
                <a:gd name="adj" fmla="val 32056"/>
              </a:avLst>
            </a:prstTxWarp>
          </a:bodyPr>
          <a:lstStyle/>
          <a:p>
            <a:pPr algn="ctr" rtl="0"/>
            <a:r>
              <a:rPr lang="en-US" sz="3600" kern="10" spc="0" dirty="0" smtClean="0">
                <a:ln w="9525">
                  <a:solidFill>
                    <a:srgbClr val="CC99FF"/>
                  </a:solidFill>
                  <a:round/>
                  <a:headEnd/>
                  <a:tailEnd/>
                </a:ln>
                <a:effectLst>
                  <a:outerShdw dist="53882" dir="2700000" algn="ctr" rotWithShape="0">
                    <a:srgbClr val="9999FF">
                      <a:alpha val="80000"/>
                    </a:srgbClr>
                  </a:outerShdw>
                </a:effectLst>
                <a:latin typeface="Impact"/>
              </a:rPr>
              <a:t>THANK</a:t>
            </a:r>
            <a:r>
              <a:rPr lang="en-US" sz="3600" kern="10" spc="0" dirty="0" smtClean="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a:rPr>
              <a:t> </a:t>
            </a:r>
            <a:r>
              <a:rPr lang="en-US" sz="3600" kern="10" spc="0" dirty="0" smtClean="0">
                <a:ln w="9525">
                  <a:solidFill>
                    <a:srgbClr val="CC99FF"/>
                  </a:solidFill>
                  <a:round/>
                  <a:headEnd/>
                  <a:tailEnd/>
                </a:ln>
                <a:effectLst>
                  <a:outerShdw dist="53882" dir="2700000" algn="ctr" rotWithShape="0">
                    <a:srgbClr val="9999FF">
                      <a:alpha val="80000"/>
                    </a:srgbClr>
                  </a:outerShdw>
                </a:effectLst>
                <a:latin typeface="Impact"/>
              </a:rPr>
              <a:t>YOU</a:t>
            </a:r>
            <a:endParaRPr lang="en-US" sz="3600" kern="10" spc="0" dirty="0">
              <a:ln w="9525">
                <a:solidFill>
                  <a:srgbClr val="CC99FF"/>
                </a:solidFill>
                <a:round/>
                <a:headEnd/>
                <a:tailEnd/>
              </a:ln>
              <a:effectLst>
                <a:outerShdw dist="53882" dir="2700000" algn="ctr" rotWithShape="0">
                  <a:srgbClr val="9999FF">
                    <a:alpha val="80000"/>
                  </a:srgbClr>
                </a:outerShdw>
              </a:effectLst>
              <a:latin typeface="Impact"/>
            </a:endParaRPr>
          </a:p>
        </p:txBody>
      </p:sp>
    </p:spTree>
  </p:cSld>
  <p:clrMapOvr>
    <a:masterClrMapping/>
  </p:clrMapOvr>
  <p:transition spd="slow"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b="1" u="sng" dirty="0" smtClean="0"/>
              <a:t>Feedback</a:t>
            </a:r>
          </a:p>
        </p:txBody>
      </p:sp>
      <p:sp>
        <p:nvSpPr>
          <p:cNvPr id="3" name="Content Placeholder 2"/>
          <p:cNvSpPr>
            <a:spLocks noGrp="1"/>
          </p:cNvSpPr>
          <p:nvPr>
            <p:ph idx="1"/>
          </p:nvPr>
        </p:nvSpPr>
        <p:spPr/>
        <p:txBody>
          <a:bodyPr/>
          <a:lstStyle/>
          <a:p>
            <a:pPr marL="0" indent="0" eaLnBrk="1" hangingPunct="1">
              <a:buFontTx/>
              <a:buNone/>
            </a:pPr>
            <a:r>
              <a:rPr lang="en-US" dirty="0" smtClean="0"/>
              <a:t>“Specific information about the comparison between a trainee’s observed performance and a standard, given with the intent to improve the trainee’s performance.”</a:t>
            </a:r>
          </a:p>
          <a:p>
            <a:pPr marL="0" indent="0" eaLnBrk="1" hangingPunct="1">
              <a:buFontTx/>
              <a:buNone/>
            </a:pPr>
            <a:endParaRPr lang="en-US" dirty="0" smtClean="0"/>
          </a:p>
          <a:p>
            <a:pPr marL="0" indent="0" eaLnBrk="1" hangingPunct="1">
              <a:buFontTx/>
              <a:buNone/>
            </a:pPr>
            <a:r>
              <a:rPr lang="en-US" dirty="0" smtClean="0"/>
              <a:t>“Feedback is an assessment for learning rather than an assessment of learning.”</a:t>
            </a:r>
          </a:p>
          <a:p>
            <a:pPr marL="0" indent="0" eaLnBrk="1" hangingPunct="1">
              <a:buFontTx/>
              <a:buNone/>
            </a:pPr>
            <a:endParaRPr lang="en-US" sz="1600" i="1" dirty="0" smtClean="0"/>
          </a:p>
        </p:txBody>
      </p:sp>
    </p:spTree>
  </p:cSld>
  <p:clrMapOvr>
    <a:masterClrMapping/>
  </p:clrMapOvr>
  <p:transition spd="slow"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b="1" u="sng" dirty="0" smtClean="0"/>
              <a:t>Feedback vs. Evaluation</a:t>
            </a:r>
          </a:p>
        </p:txBody>
      </p:sp>
      <p:sp>
        <p:nvSpPr>
          <p:cNvPr id="6147" name="Rectangle 3"/>
          <p:cNvSpPr>
            <a:spLocks noGrp="1" noChangeArrowheads="1"/>
          </p:cNvSpPr>
          <p:nvPr>
            <p:ph type="body" sz="half" idx="1"/>
          </p:nvPr>
        </p:nvSpPr>
        <p:spPr>
          <a:xfrm>
            <a:off x="609600" y="1828800"/>
            <a:ext cx="3810000" cy="4114800"/>
          </a:xfrm>
        </p:spPr>
        <p:txBody>
          <a:bodyPr/>
          <a:lstStyle/>
          <a:p>
            <a:pPr algn="ctr" eaLnBrk="1" hangingPunct="1">
              <a:buFontTx/>
              <a:buNone/>
            </a:pPr>
            <a:r>
              <a:rPr lang="en-US" sz="3200" u="sng" dirty="0" smtClean="0"/>
              <a:t>Feedback</a:t>
            </a:r>
            <a:endParaRPr lang="en-US" sz="3200" dirty="0" smtClean="0"/>
          </a:p>
          <a:p>
            <a:pPr>
              <a:buNone/>
            </a:pPr>
            <a:r>
              <a:rPr lang="en-US" dirty="0" smtClean="0"/>
              <a:t>♦♦ Conveys information</a:t>
            </a:r>
          </a:p>
          <a:p>
            <a:pPr>
              <a:buNone/>
            </a:pPr>
            <a:r>
              <a:rPr lang="en-US" dirty="0" smtClean="0"/>
              <a:t>♦♦ Formative</a:t>
            </a:r>
          </a:p>
          <a:p>
            <a:pPr>
              <a:buNone/>
            </a:pPr>
            <a:r>
              <a:rPr lang="en-US" dirty="0" smtClean="0"/>
              <a:t>♦♦ Current performance</a:t>
            </a:r>
          </a:p>
          <a:p>
            <a:pPr>
              <a:buNone/>
            </a:pPr>
            <a:r>
              <a:rPr lang="en-US" dirty="0" smtClean="0"/>
              <a:t>♦♦ Neutral</a:t>
            </a:r>
          </a:p>
          <a:p>
            <a:pPr eaLnBrk="1" hangingPunct="1">
              <a:buFontTx/>
              <a:buNone/>
            </a:pPr>
            <a:r>
              <a:rPr lang="en-US" dirty="0" smtClean="0"/>
              <a:t>(verbs &amp; nouns)</a:t>
            </a:r>
          </a:p>
          <a:p>
            <a:pPr>
              <a:buNone/>
            </a:pPr>
            <a:r>
              <a:rPr lang="en-US" dirty="0" smtClean="0"/>
              <a:t>♦♦ Foster learning</a:t>
            </a:r>
          </a:p>
        </p:txBody>
      </p:sp>
      <p:sp>
        <p:nvSpPr>
          <p:cNvPr id="6148" name="Rectangle 4"/>
          <p:cNvSpPr>
            <a:spLocks noGrp="1" noChangeArrowheads="1"/>
          </p:cNvSpPr>
          <p:nvPr>
            <p:ph type="body" sz="half" idx="2"/>
          </p:nvPr>
        </p:nvSpPr>
        <p:spPr>
          <a:xfrm>
            <a:off x="4648200" y="1905000"/>
            <a:ext cx="4038600" cy="4114800"/>
          </a:xfrm>
        </p:spPr>
        <p:txBody>
          <a:bodyPr/>
          <a:lstStyle/>
          <a:p>
            <a:pPr algn="ctr" eaLnBrk="1" hangingPunct="1">
              <a:buFontTx/>
              <a:buNone/>
            </a:pPr>
            <a:r>
              <a:rPr lang="en-US" sz="3200" u="sng" dirty="0" smtClean="0"/>
              <a:t>Evaluation</a:t>
            </a:r>
            <a:endParaRPr lang="en-US" sz="3200" dirty="0" smtClean="0"/>
          </a:p>
          <a:p>
            <a:pPr>
              <a:buNone/>
            </a:pPr>
            <a:r>
              <a:rPr lang="en-US" dirty="0" smtClean="0"/>
              <a:t>♦♦ Conveys judgment</a:t>
            </a:r>
          </a:p>
          <a:p>
            <a:pPr>
              <a:buNone/>
            </a:pPr>
            <a:r>
              <a:rPr lang="en-US" dirty="0" smtClean="0"/>
              <a:t>♦♦ Summative</a:t>
            </a:r>
          </a:p>
          <a:p>
            <a:pPr>
              <a:buNone/>
            </a:pPr>
            <a:r>
              <a:rPr lang="en-US" dirty="0" smtClean="0"/>
              <a:t>♦♦ Past performance</a:t>
            </a:r>
          </a:p>
          <a:p>
            <a:pPr>
              <a:buNone/>
            </a:pPr>
            <a:r>
              <a:rPr lang="en-US" dirty="0" smtClean="0"/>
              <a:t>♦♦ Normative statements</a:t>
            </a:r>
          </a:p>
          <a:p>
            <a:pPr eaLnBrk="1" hangingPunct="1">
              <a:buFontTx/>
              <a:buNone/>
            </a:pPr>
            <a:r>
              <a:rPr lang="en-US" dirty="0" smtClean="0"/>
              <a:t>(adjectives and adverbs)</a:t>
            </a:r>
          </a:p>
          <a:p>
            <a:pPr>
              <a:buNone/>
            </a:pPr>
            <a:r>
              <a:rPr lang="en-US" dirty="0" smtClean="0"/>
              <a:t>♦♦ Certification</a:t>
            </a:r>
          </a:p>
        </p:txBody>
      </p:sp>
    </p:spTree>
  </p:cSld>
  <p:clrMapOvr>
    <a:masterClrMapping/>
  </p:clrMapOvr>
  <p:transition spd="slow"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990599"/>
          </a:xfrm>
        </p:spPr>
        <p:txBody>
          <a:bodyPr/>
          <a:lstStyle/>
          <a:p>
            <a:r>
              <a:rPr lang="en-US" b="1" u="sng" dirty="0" smtClean="0"/>
              <a:t>Feedback – Why is it important? </a:t>
            </a:r>
            <a:endParaRPr lang="en-US" b="1" u="sng" dirty="0"/>
          </a:p>
        </p:txBody>
      </p:sp>
      <p:sp>
        <p:nvSpPr>
          <p:cNvPr id="3" name="Subtitle 2"/>
          <p:cNvSpPr>
            <a:spLocks noGrp="1"/>
          </p:cNvSpPr>
          <p:nvPr>
            <p:ph type="subTitle" idx="1"/>
          </p:nvPr>
        </p:nvSpPr>
        <p:spPr>
          <a:xfrm>
            <a:off x="533400" y="1447800"/>
            <a:ext cx="8382000" cy="4800600"/>
          </a:xfrm>
        </p:spPr>
        <p:txBody>
          <a:bodyPr>
            <a:normAutofit/>
          </a:bodyPr>
          <a:lstStyle/>
          <a:p>
            <a:pPr algn="l"/>
            <a:endParaRPr lang="en-US" dirty="0" smtClean="0">
              <a:solidFill>
                <a:schemeClr val="tx1"/>
              </a:solidFill>
            </a:endParaRPr>
          </a:p>
          <a:p>
            <a:pPr algn="l"/>
            <a:r>
              <a:rPr lang="en-US" dirty="0" smtClean="0">
                <a:solidFill>
                  <a:schemeClr val="tx1"/>
                </a:solidFill>
              </a:rPr>
              <a:t>♦♦ promotes learning</a:t>
            </a:r>
          </a:p>
          <a:p>
            <a:pPr algn="l"/>
            <a:r>
              <a:rPr lang="en-US" dirty="0" smtClean="0">
                <a:solidFill>
                  <a:schemeClr val="tx1"/>
                </a:solidFill>
              </a:rPr>
              <a:t>♦♦ Ensures learner clear about learning outcomes expected </a:t>
            </a:r>
          </a:p>
          <a:p>
            <a:pPr algn="l"/>
            <a:r>
              <a:rPr lang="en-US" dirty="0" smtClean="0">
                <a:solidFill>
                  <a:schemeClr val="tx1"/>
                </a:solidFill>
              </a:rPr>
              <a:t>♦♦ ensures that standards are met </a:t>
            </a:r>
          </a:p>
          <a:p>
            <a:pPr algn="l"/>
            <a:r>
              <a:rPr lang="en-US" dirty="0" smtClean="0">
                <a:solidFill>
                  <a:schemeClr val="tx1"/>
                </a:solidFill>
              </a:rPr>
              <a:t>♦♦ Provides Student/resident with an accurate perception of their own performance </a:t>
            </a:r>
          </a:p>
          <a:p>
            <a:pPr algn="l"/>
            <a:r>
              <a:rPr lang="en-US" dirty="0" smtClean="0">
                <a:solidFill>
                  <a:schemeClr val="tx1"/>
                </a:solidFill>
              </a:rPr>
              <a:t>♦♦ Enhances student/resident’s self awareness </a:t>
            </a:r>
          </a:p>
          <a:p>
            <a:pPr algn="l"/>
            <a:endParaRPr lang="en-US" dirty="0">
              <a:solidFill>
                <a:schemeClr val="tx1"/>
              </a:solidFill>
            </a:endParaRPr>
          </a:p>
        </p:txBody>
      </p:sp>
    </p:spTree>
  </p:cSld>
  <p:clrMapOvr>
    <a:masterClrMapping/>
  </p:clrMapOvr>
  <p:transition spd="slow"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feedback works </a:t>
            </a:r>
            <a:endParaRPr lang="en-US" dirty="0"/>
          </a:p>
        </p:txBody>
      </p:sp>
      <p:pic>
        <p:nvPicPr>
          <p:cNvPr id="2050" name="Picture 2"/>
          <p:cNvPicPr>
            <a:picLocks noChangeAspect="1" noChangeArrowheads="1"/>
          </p:cNvPicPr>
          <p:nvPr/>
        </p:nvPicPr>
        <p:blipFill>
          <a:blip r:embed="rId2"/>
          <a:srcRect/>
          <a:stretch>
            <a:fillRect/>
          </a:stretch>
        </p:blipFill>
        <p:spPr bwMode="auto">
          <a:xfrm>
            <a:off x="2362200" y="1219201"/>
            <a:ext cx="4267200" cy="30480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685800" y="4648200"/>
            <a:ext cx="7772400" cy="1828800"/>
          </a:xfrm>
          <a:prstGeom prst="rect">
            <a:avLst/>
          </a:prstGeom>
          <a:noFill/>
          <a:ln w="9525">
            <a:noFill/>
            <a:miter lim="800000"/>
            <a:headEnd/>
            <a:tailEnd/>
          </a:ln>
          <a:effectLst/>
        </p:spPr>
      </p:pic>
    </p:spTree>
  </p:cSld>
  <p:clrMapOvr>
    <a:masterClrMapping/>
  </p:clrMapOvr>
  <p:transition spd="slow"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761999"/>
          </a:xfrm>
        </p:spPr>
        <p:txBody>
          <a:bodyPr>
            <a:normAutofit fontScale="90000"/>
          </a:bodyPr>
          <a:lstStyle/>
          <a:p>
            <a:r>
              <a:rPr lang="en-US" b="1" u="sng" dirty="0" smtClean="0"/>
              <a:t/>
            </a:r>
            <a:br>
              <a:rPr lang="en-US" b="1" u="sng" dirty="0" smtClean="0"/>
            </a:br>
            <a:r>
              <a:rPr lang="en-US" b="1" u="sng" dirty="0" smtClean="0"/>
              <a:t>Characteristics of Good Feedback </a:t>
            </a:r>
            <a:endParaRPr lang="en-US" b="1" u="sng" dirty="0"/>
          </a:p>
        </p:txBody>
      </p:sp>
      <p:sp>
        <p:nvSpPr>
          <p:cNvPr id="3" name="Subtitle 2"/>
          <p:cNvSpPr>
            <a:spLocks noGrp="1"/>
          </p:cNvSpPr>
          <p:nvPr>
            <p:ph type="subTitle" idx="1"/>
          </p:nvPr>
        </p:nvSpPr>
        <p:spPr>
          <a:xfrm>
            <a:off x="381000" y="1143000"/>
            <a:ext cx="8458200" cy="5562600"/>
          </a:xfrm>
        </p:spPr>
        <p:txBody>
          <a:bodyPr>
            <a:noAutofit/>
          </a:bodyPr>
          <a:lstStyle/>
          <a:p>
            <a:pPr algn="l"/>
            <a:endParaRPr lang="en-US" sz="2800" dirty="0" smtClean="0">
              <a:solidFill>
                <a:schemeClr val="tx1"/>
              </a:solidFill>
            </a:endParaRPr>
          </a:p>
          <a:p>
            <a:pPr algn="l"/>
            <a:r>
              <a:rPr lang="en-US" sz="2800" dirty="0" smtClean="0">
                <a:solidFill>
                  <a:schemeClr val="tx1"/>
                </a:solidFill>
              </a:rPr>
              <a:t>♦♦ </a:t>
            </a:r>
            <a:r>
              <a:rPr lang="en-US" sz="2800" b="1" dirty="0" smtClean="0">
                <a:solidFill>
                  <a:schemeClr val="tx1"/>
                </a:solidFill>
              </a:rPr>
              <a:t>Feedback should be part of the assessment design</a:t>
            </a:r>
            <a:endParaRPr lang="en-US" sz="2800" dirty="0" smtClean="0">
              <a:solidFill>
                <a:schemeClr val="tx1"/>
              </a:solidFill>
            </a:endParaRPr>
          </a:p>
          <a:p>
            <a:pPr algn="l"/>
            <a:r>
              <a:rPr lang="en-US" sz="2800" dirty="0" smtClean="0">
                <a:solidFill>
                  <a:schemeClr val="tx1"/>
                </a:solidFill>
              </a:rPr>
              <a:t>♦♦ </a:t>
            </a:r>
            <a:r>
              <a:rPr lang="en-US" sz="2800" b="1" dirty="0" smtClean="0">
                <a:solidFill>
                  <a:schemeClr val="tx1"/>
                </a:solidFill>
              </a:rPr>
              <a:t>Feedback should be constructive</a:t>
            </a:r>
            <a:endParaRPr lang="en-US" sz="2800" dirty="0" smtClean="0">
              <a:solidFill>
                <a:schemeClr val="tx1"/>
              </a:solidFill>
            </a:endParaRPr>
          </a:p>
          <a:p>
            <a:pPr algn="l"/>
            <a:r>
              <a:rPr lang="en-US" sz="2800" dirty="0" smtClean="0">
                <a:solidFill>
                  <a:schemeClr val="tx1"/>
                </a:solidFill>
              </a:rPr>
              <a:t>♦♦ </a:t>
            </a:r>
            <a:r>
              <a:rPr lang="en-US" sz="2800" b="1" dirty="0" smtClean="0">
                <a:solidFill>
                  <a:schemeClr val="tx1"/>
                </a:solidFill>
              </a:rPr>
              <a:t>Feedback should be timely- </a:t>
            </a:r>
            <a:r>
              <a:rPr lang="en-US" sz="2800" dirty="0" smtClean="0">
                <a:solidFill>
                  <a:schemeClr val="tx1"/>
                </a:solidFill>
              </a:rPr>
              <a:t>helps students use it for subsequent learning.</a:t>
            </a:r>
          </a:p>
          <a:p>
            <a:pPr algn="l"/>
            <a:r>
              <a:rPr lang="en-US" sz="2800" dirty="0" smtClean="0">
                <a:solidFill>
                  <a:schemeClr val="tx1"/>
                </a:solidFill>
              </a:rPr>
              <a:t>♦♦ </a:t>
            </a:r>
            <a:r>
              <a:rPr lang="en-US" sz="2800" b="1" dirty="0" smtClean="0">
                <a:solidFill>
                  <a:schemeClr val="tx1"/>
                </a:solidFill>
              </a:rPr>
              <a:t>Feedback should be prompt </a:t>
            </a:r>
            <a:r>
              <a:rPr lang="en-US" sz="2800" dirty="0" smtClean="0">
                <a:solidFill>
                  <a:schemeClr val="tx1"/>
                </a:solidFill>
              </a:rPr>
              <a:t>students can recall what they did and thought at the time.</a:t>
            </a:r>
          </a:p>
          <a:p>
            <a:pPr algn="l"/>
            <a:r>
              <a:rPr lang="en-US" sz="2800" dirty="0" smtClean="0">
                <a:solidFill>
                  <a:schemeClr val="tx1"/>
                </a:solidFill>
              </a:rPr>
              <a:t>♦♦ </a:t>
            </a:r>
            <a:r>
              <a:rPr lang="en-US" sz="2800" b="1" dirty="0" smtClean="0">
                <a:solidFill>
                  <a:schemeClr val="tx1"/>
                </a:solidFill>
              </a:rPr>
              <a:t>Feedback should be justified, </a:t>
            </a:r>
            <a:r>
              <a:rPr lang="en-US" sz="2800" dirty="0" smtClean="0">
                <a:solidFill>
                  <a:schemeClr val="tx1"/>
                </a:solidFill>
              </a:rPr>
              <a:t>by being based on clear and explicit explanations of performance against stated criteria and standards.</a:t>
            </a:r>
          </a:p>
          <a:p>
            <a:pPr algn="l"/>
            <a:r>
              <a:rPr lang="en-US" sz="2800" dirty="0" smtClean="0">
                <a:solidFill>
                  <a:schemeClr val="tx1"/>
                </a:solidFill>
              </a:rPr>
              <a:t>						……………CONTD.</a:t>
            </a:r>
          </a:p>
        </p:txBody>
      </p:sp>
    </p:spTree>
  </p:cSld>
  <p:clrMapOvr>
    <a:masterClrMapping/>
  </p:clrMapOvr>
  <p:transition spd="slow"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609599"/>
          </a:xfrm>
        </p:spPr>
        <p:txBody>
          <a:bodyPr>
            <a:normAutofit fontScale="90000"/>
          </a:bodyPr>
          <a:lstStyle/>
          <a:p>
            <a:r>
              <a:rPr lang="en-US" b="1" u="sng" dirty="0" smtClean="0"/>
              <a:t>Characteristics of Good Feedback</a:t>
            </a:r>
            <a:endParaRPr lang="en-US" b="1" u="sng" dirty="0"/>
          </a:p>
        </p:txBody>
      </p:sp>
      <p:sp>
        <p:nvSpPr>
          <p:cNvPr id="3" name="Subtitle 2"/>
          <p:cNvSpPr>
            <a:spLocks noGrp="1"/>
          </p:cNvSpPr>
          <p:nvPr>
            <p:ph type="subTitle" idx="1"/>
          </p:nvPr>
        </p:nvSpPr>
        <p:spPr>
          <a:xfrm>
            <a:off x="533400" y="1143000"/>
            <a:ext cx="7924800" cy="5334000"/>
          </a:xfrm>
        </p:spPr>
        <p:txBody>
          <a:bodyPr>
            <a:noAutofit/>
          </a:bodyPr>
          <a:lstStyle/>
          <a:p>
            <a:pPr algn="l"/>
            <a:r>
              <a:rPr lang="en-US" sz="2800" dirty="0" smtClean="0">
                <a:solidFill>
                  <a:schemeClr val="tx1"/>
                </a:solidFill>
              </a:rPr>
              <a:t>.CONTD.</a:t>
            </a:r>
          </a:p>
          <a:p>
            <a:pPr algn="l"/>
            <a:r>
              <a:rPr lang="en-US" sz="2800" dirty="0" smtClean="0">
                <a:solidFill>
                  <a:schemeClr val="tx1"/>
                </a:solidFill>
              </a:rPr>
              <a:t>♦♦ </a:t>
            </a:r>
            <a:r>
              <a:rPr lang="en-US" sz="2800" b="1" dirty="0" smtClean="0">
                <a:solidFill>
                  <a:schemeClr val="tx1"/>
                </a:solidFill>
              </a:rPr>
              <a:t>Feedback should be focused, on achievement, </a:t>
            </a:r>
            <a:r>
              <a:rPr lang="en-US" sz="2800" dirty="0" smtClean="0">
                <a:solidFill>
                  <a:schemeClr val="tx1"/>
                </a:solidFill>
              </a:rPr>
              <a:t>not effort; and </a:t>
            </a:r>
            <a:r>
              <a:rPr lang="en-US" sz="2800" b="1" dirty="0" smtClean="0">
                <a:solidFill>
                  <a:schemeClr val="tx1"/>
                </a:solidFill>
              </a:rPr>
              <a:t>on the work</a:t>
            </a:r>
            <a:r>
              <a:rPr lang="en-US" sz="2800" dirty="0" smtClean="0">
                <a:solidFill>
                  <a:schemeClr val="tx1"/>
                </a:solidFill>
              </a:rPr>
              <a:t>, not the student.</a:t>
            </a:r>
          </a:p>
          <a:p>
            <a:pPr algn="l"/>
            <a:r>
              <a:rPr lang="en-US" sz="2800" dirty="0" smtClean="0">
                <a:solidFill>
                  <a:schemeClr val="tx1"/>
                </a:solidFill>
              </a:rPr>
              <a:t>♦♦ </a:t>
            </a:r>
            <a:r>
              <a:rPr lang="en-US" sz="2800" b="1" dirty="0" smtClean="0">
                <a:solidFill>
                  <a:schemeClr val="tx1"/>
                </a:solidFill>
              </a:rPr>
              <a:t>Feedback should be expressed in terms of the learning outcomes, so that students can relate their assessment to the learning outcomes-- </a:t>
            </a:r>
            <a:r>
              <a:rPr lang="en-US" sz="2800" dirty="0" smtClean="0">
                <a:solidFill>
                  <a:schemeClr val="tx1"/>
                </a:solidFill>
              </a:rPr>
              <a:t>seeing how they can close the gap between their current and their desired achievement of these outcomes.</a:t>
            </a:r>
          </a:p>
          <a:p>
            <a:pPr algn="l"/>
            <a:r>
              <a:rPr lang="en-US" sz="2800" dirty="0" smtClean="0">
                <a:solidFill>
                  <a:schemeClr val="tx1"/>
                </a:solidFill>
              </a:rPr>
              <a:t>♦♦ </a:t>
            </a:r>
            <a:r>
              <a:rPr lang="en-US" sz="2800" b="1" dirty="0" smtClean="0">
                <a:solidFill>
                  <a:schemeClr val="tx1"/>
                </a:solidFill>
              </a:rPr>
              <a:t>Feedback should be consequential, so that it </a:t>
            </a:r>
            <a:r>
              <a:rPr lang="en-US" sz="2800" dirty="0" smtClean="0">
                <a:solidFill>
                  <a:schemeClr val="tx1"/>
                </a:solidFill>
              </a:rPr>
              <a:t>engages students by requiring them to attend to the feedback as part of the grading.</a:t>
            </a:r>
          </a:p>
          <a:p>
            <a:endParaRPr lang="en-US" sz="2800" dirty="0">
              <a:solidFill>
                <a:schemeClr val="tx1"/>
              </a:solidFill>
            </a:endParaRPr>
          </a:p>
        </p:txBody>
      </p:sp>
    </p:spTree>
  </p:cSld>
  <p:clrMapOvr>
    <a:masterClrMapping/>
  </p:clrMapOvr>
  <p:transition spd="slow"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142999"/>
          </a:xfrm>
        </p:spPr>
        <p:txBody>
          <a:bodyPr/>
          <a:lstStyle/>
          <a:p>
            <a:r>
              <a:rPr lang="en-US" b="1" u="sng" dirty="0" smtClean="0"/>
              <a:t>Obstacles for Teachers </a:t>
            </a:r>
            <a:endParaRPr lang="en-US" b="1" u="sng" dirty="0"/>
          </a:p>
        </p:txBody>
      </p:sp>
      <p:sp>
        <p:nvSpPr>
          <p:cNvPr id="3" name="Subtitle 2"/>
          <p:cNvSpPr>
            <a:spLocks noGrp="1"/>
          </p:cNvSpPr>
          <p:nvPr>
            <p:ph type="subTitle" idx="1"/>
          </p:nvPr>
        </p:nvSpPr>
        <p:spPr>
          <a:xfrm>
            <a:off x="838200" y="1524000"/>
            <a:ext cx="7315200" cy="4114800"/>
          </a:xfrm>
        </p:spPr>
        <p:txBody>
          <a:bodyPr>
            <a:normAutofit fontScale="92500" lnSpcReduction="10000"/>
          </a:bodyPr>
          <a:lstStyle/>
          <a:p>
            <a:pPr algn="l"/>
            <a:endParaRPr lang="en-US" dirty="0" smtClean="0">
              <a:solidFill>
                <a:schemeClr val="tx1"/>
              </a:solidFill>
            </a:endParaRPr>
          </a:p>
          <a:p>
            <a:pPr algn="l"/>
            <a:r>
              <a:rPr lang="en-US" dirty="0" smtClean="0">
                <a:solidFill>
                  <a:schemeClr val="tx1"/>
                </a:solidFill>
              </a:rPr>
              <a:t>♦♦ It can be uncomfortable giving negative feedback </a:t>
            </a:r>
          </a:p>
          <a:p>
            <a:pPr algn="l"/>
            <a:r>
              <a:rPr lang="en-US" dirty="0" smtClean="0">
                <a:solidFill>
                  <a:schemeClr val="tx1"/>
                </a:solidFill>
              </a:rPr>
              <a:t>♦♦ Concerns about consequences of negative feedback </a:t>
            </a:r>
          </a:p>
          <a:p>
            <a:pPr algn="l"/>
            <a:r>
              <a:rPr lang="en-US" dirty="0" smtClean="0">
                <a:solidFill>
                  <a:schemeClr val="tx1"/>
                </a:solidFill>
              </a:rPr>
              <a:t>♦♦ Time constraints </a:t>
            </a:r>
          </a:p>
          <a:p>
            <a:pPr algn="l"/>
            <a:r>
              <a:rPr lang="en-US" dirty="0" smtClean="0">
                <a:solidFill>
                  <a:schemeClr val="tx1"/>
                </a:solidFill>
              </a:rPr>
              <a:t>♦♦ Poor feedback skills </a:t>
            </a:r>
          </a:p>
          <a:p>
            <a:pPr algn="l"/>
            <a:r>
              <a:rPr lang="en-US" dirty="0" smtClean="0">
                <a:solidFill>
                  <a:schemeClr val="tx1"/>
                </a:solidFill>
              </a:rPr>
              <a:t>♦♦ Limited knowledge about the performance </a:t>
            </a:r>
          </a:p>
          <a:p>
            <a:pPr algn="l">
              <a:buFont typeface="Wingdings" pitchFamily="2" charset="2"/>
              <a:buChar char="Ø"/>
            </a:pPr>
            <a:endParaRPr lang="en-US" dirty="0">
              <a:solidFill>
                <a:schemeClr val="tx1"/>
              </a:solidFill>
            </a:endParaRPr>
          </a:p>
        </p:txBody>
      </p:sp>
    </p:spTree>
  </p:cSld>
  <p:clrMapOvr>
    <a:masterClrMapping/>
  </p:clrMapOvr>
  <p:transition spd="slow" advClick="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4|0.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TotalTime>
  <Words>1455</Words>
  <Application>Microsoft Office PowerPoint</Application>
  <PresentationFormat>On-screen Show (4:3)</PresentationFormat>
  <Paragraphs>243</Paragraphs>
  <Slides>27</Slides>
  <Notes>14</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   IMPORTANCE &amp;SKILLS OF GIVING FEEDBACK        Dr. A.K.Pathak      ELMC ,Lucknow </vt:lpstr>
      <vt:lpstr>Objectives</vt:lpstr>
      <vt:lpstr>Feedback</vt:lpstr>
      <vt:lpstr>Feedback vs. Evaluation</vt:lpstr>
      <vt:lpstr>Feedback – Why is it important? </vt:lpstr>
      <vt:lpstr>How feedback works </vt:lpstr>
      <vt:lpstr> Characteristics of Good Feedback </vt:lpstr>
      <vt:lpstr>Characteristics of Good Feedback</vt:lpstr>
      <vt:lpstr>Obstacles for Teachers </vt:lpstr>
      <vt:lpstr>Snapshots</vt:lpstr>
      <vt:lpstr>Some methods of feedback </vt:lpstr>
      <vt:lpstr>The ‘Feedback Sandwich </vt:lpstr>
      <vt:lpstr>Set the Stage</vt:lpstr>
      <vt:lpstr>The New Feedback Sandwich</vt:lpstr>
      <vt:lpstr>Ask</vt:lpstr>
      <vt:lpstr>Tell</vt:lpstr>
      <vt:lpstr>Ask (again)</vt:lpstr>
      <vt:lpstr>Slide 18</vt:lpstr>
      <vt:lpstr>Slide 19</vt:lpstr>
      <vt:lpstr>ALOBA 1 of 2 </vt:lpstr>
      <vt:lpstr>ALOBA 2 of 2</vt:lpstr>
      <vt:lpstr>  SCOPME Standing Committee on Postgraduate Medical and Dental Education  </vt:lpstr>
      <vt:lpstr>Slide 23</vt:lpstr>
      <vt:lpstr>Slide 24</vt:lpstr>
      <vt:lpstr>Don’ts </vt:lpstr>
      <vt:lpstr> Take Home Points  </vt:lpstr>
      <vt:lpstr>Slide 27</vt:lpstr>
    </vt:vector>
  </TitlesOfParts>
  <Company>Berts-pc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IMPORTANCE &amp;SKILLS OF GIVING FEEDBACK        Dr. A.K.Pathak      Astt. Professor      deptt. of Forensic Medicine       ELMC ,Lucknow </dc:title>
  <dc:creator>alok</dc:creator>
  <cp:lastModifiedBy>a</cp:lastModifiedBy>
  <cp:revision>27</cp:revision>
  <dcterms:created xsi:type="dcterms:W3CDTF">2014-11-28T05:47:20Z</dcterms:created>
  <dcterms:modified xsi:type="dcterms:W3CDTF">2014-12-09T11:31:15Z</dcterms:modified>
</cp:coreProperties>
</file>