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BB81B1-E846-4116-ACDC-AED74B77ECAF}" type="datetimeFigureOut">
              <a:rPr lang="en-US" smtClean="0"/>
              <a:pPr/>
              <a:t>12/9/2014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F42B665-B2EA-4628-B695-B64FA68A7D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BB81B1-E846-4116-ACDC-AED74B77ECAF}"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2B665-B2EA-4628-B695-B64FA68A7D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BB81B1-E846-4116-ACDC-AED74B77ECAF}"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2B665-B2EA-4628-B695-B64FA68A7D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BB81B1-E846-4116-ACDC-AED74B77ECAF}"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2B665-B2EA-4628-B695-B64FA68A7D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BB81B1-E846-4116-ACDC-AED74B77ECAF}"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2B665-B2EA-4628-B695-B64FA68A7D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BB81B1-E846-4116-ACDC-AED74B77ECAF}"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2B665-B2EA-4628-B695-B64FA68A7D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BB81B1-E846-4116-ACDC-AED74B77ECAF}" type="datetimeFigureOut">
              <a:rPr lang="en-US" smtClean="0"/>
              <a:pPr/>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42B665-B2EA-4628-B695-B64FA68A7D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BB81B1-E846-4116-ACDC-AED74B77ECAF}" type="datetimeFigureOut">
              <a:rPr lang="en-US" smtClean="0"/>
              <a:pPr/>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42B665-B2EA-4628-B695-B64FA68A7D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B81B1-E846-4116-ACDC-AED74B77ECAF}" type="datetimeFigureOut">
              <a:rPr lang="en-US" smtClean="0"/>
              <a:pPr/>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42B665-B2EA-4628-B695-B64FA68A7D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BB81B1-E846-4116-ACDC-AED74B77ECAF}"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2B665-B2EA-4628-B695-B64FA68A7D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BB81B1-E846-4116-ACDC-AED74B77ECAF}"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F42B665-B2EA-4628-B695-B64FA68A7D5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BB81B1-E846-4116-ACDC-AED74B77ECAF}" type="datetimeFigureOut">
              <a:rPr lang="en-US" smtClean="0"/>
              <a:pPr/>
              <a:t>12/9/2014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42B665-B2EA-4628-B695-B64FA68A7D5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09600"/>
            <a:ext cx="7772400" cy="1470025"/>
          </a:xfrm>
        </p:spPr>
        <p:txBody>
          <a:bodyPr>
            <a:normAutofit/>
          </a:bodyPr>
          <a:lstStyle/>
          <a:p>
            <a:r>
              <a:rPr lang="en-US" sz="4800" dirty="0" smtClean="0"/>
              <a:t>Continuous Internal Assessment</a:t>
            </a:r>
            <a:endParaRPr lang="en-US" sz="4800" dirty="0"/>
          </a:p>
        </p:txBody>
      </p:sp>
      <p:sp>
        <p:nvSpPr>
          <p:cNvPr id="3" name="Subtitle 2"/>
          <p:cNvSpPr>
            <a:spLocks noGrp="1"/>
          </p:cNvSpPr>
          <p:nvPr>
            <p:ph type="subTitle" idx="1"/>
          </p:nvPr>
        </p:nvSpPr>
        <p:spPr>
          <a:xfrm>
            <a:off x="1447800" y="2438400"/>
            <a:ext cx="7010400" cy="2819400"/>
          </a:xfrm>
        </p:spPr>
        <p:txBody>
          <a:bodyPr>
            <a:normAutofit/>
          </a:bodyPr>
          <a:lstStyle/>
          <a:p>
            <a:pPr algn="r"/>
            <a:r>
              <a:rPr lang="en-US" dirty="0" smtClean="0">
                <a:solidFill>
                  <a:srgbClr val="002060"/>
                </a:solidFill>
              </a:rPr>
              <a:t>Dr. </a:t>
            </a:r>
            <a:r>
              <a:rPr lang="en-US" dirty="0" err="1" smtClean="0">
                <a:solidFill>
                  <a:srgbClr val="002060"/>
                </a:solidFill>
              </a:rPr>
              <a:t>Anuja</a:t>
            </a:r>
            <a:r>
              <a:rPr lang="en-US" dirty="0" smtClean="0">
                <a:solidFill>
                  <a:srgbClr val="002060"/>
                </a:solidFill>
              </a:rPr>
              <a:t> </a:t>
            </a:r>
            <a:r>
              <a:rPr lang="en-US" dirty="0" err="1" smtClean="0">
                <a:solidFill>
                  <a:srgbClr val="002060"/>
                </a:solidFill>
              </a:rPr>
              <a:t>Bhargava</a:t>
            </a:r>
            <a:endParaRPr lang="en-US" dirty="0" smtClean="0">
              <a:solidFill>
                <a:srgbClr val="002060"/>
              </a:solidFill>
            </a:endParaRPr>
          </a:p>
          <a:p>
            <a:pPr algn="r"/>
            <a:r>
              <a:rPr lang="en-US" dirty="0" smtClean="0">
                <a:solidFill>
                  <a:srgbClr val="002060"/>
                </a:solidFill>
              </a:rPr>
              <a:t>Asst. Prof.</a:t>
            </a:r>
          </a:p>
          <a:p>
            <a:pPr algn="r"/>
            <a:r>
              <a:rPr lang="en-US" dirty="0" smtClean="0">
                <a:solidFill>
                  <a:srgbClr val="002060"/>
                </a:solidFill>
              </a:rPr>
              <a:t>Department of ENT</a:t>
            </a:r>
          </a:p>
          <a:p>
            <a:pPr algn="r"/>
            <a:r>
              <a:rPr lang="en-US" dirty="0" smtClean="0">
                <a:solidFill>
                  <a:srgbClr val="002060"/>
                </a:solidFill>
              </a:rPr>
              <a:t>Era’s </a:t>
            </a:r>
            <a:r>
              <a:rPr lang="en-US" dirty="0" err="1" smtClean="0">
                <a:solidFill>
                  <a:srgbClr val="002060"/>
                </a:solidFill>
              </a:rPr>
              <a:t>Lucknow</a:t>
            </a:r>
            <a:r>
              <a:rPr lang="en-US" dirty="0" smtClean="0">
                <a:solidFill>
                  <a:srgbClr val="002060"/>
                </a:solidFill>
              </a:rPr>
              <a:t> Medical College &amp; Hospital, </a:t>
            </a:r>
          </a:p>
          <a:p>
            <a:pPr algn="r"/>
            <a:r>
              <a:rPr lang="en-US" dirty="0" err="1" smtClean="0">
                <a:solidFill>
                  <a:srgbClr val="002060"/>
                </a:solidFill>
              </a:rPr>
              <a:t>Lucknow</a:t>
            </a:r>
            <a:endParaRPr lang="en-US" dirty="0">
              <a:solidFill>
                <a:srgbClr val="002060"/>
              </a:solidFill>
            </a:endParaRPr>
          </a:p>
        </p:txBody>
      </p:sp>
      <p:pic>
        <p:nvPicPr>
          <p:cNvPr id="2050" name="Picture 2" descr="C:\Users\VINEETA\Desktop\Era Lucknow Medical College.JPG"/>
          <p:cNvPicPr>
            <a:picLocks noChangeAspect="1" noChangeArrowheads="1"/>
          </p:cNvPicPr>
          <p:nvPr/>
        </p:nvPicPr>
        <p:blipFill>
          <a:blip r:embed="rId2"/>
          <a:srcRect/>
          <a:stretch>
            <a:fillRect/>
          </a:stretch>
        </p:blipFill>
        <p:spPr bwMode="auto">
          <a:xfrm>
            <a:off x="533400" y="381000"/>
            <a:ext cx="990600" cy="11334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229600" cy="4525963"/>
          </a:xfrm>
        </p:spPr>
        <p:txBody>
          <a:bodyPr>
            <a:normAutofit/>
          </a:bodyPr>
          <a:lstStyle/>
          <a:p>
            <a:r>
              <a:rPr lang="en-US" sz="6600" dirty="0" smtClean="0"/>
              <a:t>We have to concentrate on how the learner learnt.</a:t>
            </a:r>
            <a:endParaRPr lang="en-US" sz="6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Plan</a:t>
            </a:r>
            <a:endParaRPr lang="en-US" sz="4800" b="1" dirty="0"/>
          </a:p>
        </p:txBody>
      </p:sp>
      <p:sp>
        <p:nvSpPr>
          <p:cNvPr id="3" name="Content Placeholder 2"/>
          <p:cNvSpPr>
            <a:spLocks noGrp="1"/>
          </p:cNvSpPr>
          <p:nvPr>
            <p:ph idx="1"/>
          </p:nvPr>
        </p:nvSpPr>
        <p:spPr/>
        <p:txBody>
          <a:bodyPr>
            <a:normAutofit/>
          </a:bodyPr>
          <a:lstStyle/>
          <a:p>
            <a:pPr>
              <a:buNone/>
            </a:pPr>
            <a:r>
              <a:rPr lang="en-US" dirty="0" smtClean="0"/>
              <a:t>Criteria</a:t>
            </a:r>
          </a:p>
          <a:p>
            <a:r>
              <a:rPr lang="en-US" dirty="0" smtClean="0"/>
              <a:t>It </a:t>
            </a:r>
            <a:r>
              <a:rPr lang="en-US" dirty="0" err="1" smtClean="0"/>
              <a:t>focusses</a:t>
            </a:r>
            <a:r>
              <a:rPr lang="en-US" dirty="0" smtClean="0"/>
              <a:t> on the process of learning.</a:t>
            </a:r>
          </a:p>
          <a:p>
            <a:r>
              <a:rPr lang="en-US" dirty="0" smtClean="0"/>
              <a:t>It gives priority to psychomotor and affective skills.</a:t>
            </a:r>
          </a:p>
          <a:p>
            <a:r>
              <a:rPr lang="en-US" dirty="0" smtClean="0"/>
              <a:t>It involves all faculty members of a department.</a:t>
            </a:r>
          </a:p>
          <a:p>
            <a:r>
              <a:rPr lang="en-US" dirty="0" smtClean="0"/>
              <a:t>Its results are immediately made known to the learner and discussed with him to make the process of learning better.</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Marks distributions	</a:t>
            </a:r>
            <a:endParaRPr lang="en-US" sz="4800" b="1" dirty="0"/>
          </a:p>
        </p:txBody>
      </p:sp>
      <p:graphicFrame>
        <p:nvGraphicFramePr>
          <p:cNvPr id="4" name="Content Placeholder 3"/>
          <p:cNvGraphicFramePr>
            <a:graphicFrameLocks noGrp="1"/>
          </p:cNvGraphicFramePr>
          <p:nvPr>
            <p:ph idx="1"/>
          </p:nvPr>
        </p:nvGraphicFramePr>
        <p:xfrm>
          <a:off x="1371600" y="2209800"/>
          <a:ext cx="6705600" cy="4156037"/>
        </p:xfrm>
        <a:graphic>
          <a:graphicData uri="http://schemas.openxmlformats.org/drawingml/2006/table">
            <a:tbl>
              <a:tblPr firstRow="1" bandRow="1">
                <a:tableStyleId>{5C22544A-7EE6-4342-B048-85BDC9FD1C3A}</a:tableStyleId>
              </a:tblPr>
              <a:tblGrid>
                <a:gridCol w="1676400"/>
                <a:gridCol w="1676400"/>
                <a:gridCol w="1676400"/>
                <a:gridCol w="1676400"/>
              </a:tblGrid>
              <a:tr h="699057">
                <a:tc gridSpan="4">
                  <a:txBody>
                    <a:bodyPr/>
                    <a:lstStyle/>
                    <a:p>
                      <a:r>
                        <a:rPr lang="en-US" sz="1600" dirty="0" smtClean="0"/>
                        <a:t>Total Marks</a:t>
                      </a:r>
                      <a:r>
                        <a:rPr lang="en-US" sz="1600" baseline="0" dirty="0" smtClean="0"/>
                        <a:t> = 100</a:t>
                      </a:r>
                      <a:endParaRPr lang="en-US" sz="1600" dirty="0"/>
                    </a:p>
                  </a:txBody>
                  <a:tcPr marL="81758" marR="81758" marT="40879" marB="40879"/>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99057">
                <a:tc gridSpan="2">
                  <a:txBody>
                    <a:bodyPr/>
                    <a:lstStyle/>
                    <a:p>
                      <a:pPr algn="ctr"/>
                      <a:r>
                        <a:rPr lang="en-US" sz="1600" dirty="0" smtClean="0"/>
                        <a:t>Theory</a:t>
                      </a:r>
                      <a:endParaRPr lang="en-US" sz="1600" dirty="0"/>
                    </a:p>
                  </a:txBody>
                  <a:tcPr marL="81758" marR="81758" marT="40879" marB="40879"/>
                </a:tc>
                <a:tc hMerge="1">
                  <a:txBody>
                    <a:bodyPr/>
                    <a:lstStyle/>
                    <a:p>
                      <a:endParaRPr lang="en-US" dirty="0"/>
                    </a:p>
                  </a:txBody>
                  <a:tcPr/>
                </a:tc>
                <a:tc gridSpan="2">
                  <a:txBody>
                    <a:bodyPr/>
                    <a:lstStyle/>
                    <a:p>
                      <a:pPr algn="ctr"/>
                      <a:r>
                        <a:rPr lang="en-US" sz="1600" dirty="0" smtClean="0"/>
                        <a:t>Practical</a:t>
                      </a:r>
                      <a:endParaRPr lang="en-US" sz="1600" dirty="0"/>
                    </a:p>
                  </a:txBody>
                  <a:tcPr marL="81758" marR="81758" marT="40879" marB="40879"/>
                </a:tc>
                <a:tc hMerge="1">
                  <a:txBody>
                    <a:bodyPr/>
                    <a:lstStyle/>
                    <a:p>
                      <a:endParaRPr lang="en-US" dirty="0"/>
                    </a:p>
                  </a:txBody>
                  <a:tcPr/>
                </a:tc>
              </a:tr>
              <a:tr h="2757923">
                <a:tc>
                  <a:txBody>
                    <a:bodyPr/>
                    <a:lstStyle/>
                    <a:p>
                      <a:r>
                        <a:rPr lang="en-US" sz="1600" dirty="0" smtClean="0"/>
                        <a:t>30 = Periodical Tests</a:t>
                      </a:r>
                      <a:endParaRPr lang="en-US" sz="1600" dirty="0"/>
                    </a:p>
                  </a:txBody>
                  <a:tcPr marL="81758" marR="81758" marT="40879" marB="40879"/>
                </a:tc>
                <a:tc>
                  <a:txBody>
                    <a:bodyPr/>
                    <a:lstStyle/>
                    <a:p>
                      <a:r>
                        <a:rPr lang="en-US" sz="1600" dirty="0" smtClean="0"/>
                        <a:t>20 = Interest in subject, active participation, scientific attitude, inter personal skills</a:t>
                      </a:r>
                      <a:endParaRPr lang="en-US" sz="1600" dirty="0"/>
                    </a:p>
                  </a:txBody>
                  <a:tcPr marL="81758" marR="81758" marT="40879" marB="40879"/>
                </a:tc>
                <a:tc>
                  <a:txBody>
                    <a:bodyPr/>
                    <a:lstStyle/>
                    <a:p>
                      <a:r>
                        <a:rPr lang="en-US" sz="1600" dirty="0" smtClean="0"/>
                        <a:t>40 Marks = Practical marks at end of posting,</a:t>
                      </a:r>
                      <a:r>
                        <a:rPr lang="en-US" sz="1600" baseline="0" dirty="0" smtClean="0"/>
                        <a:t> semester</a:t>
                      </a:r>
                      <a:endParaRPr lang="en-US" sz="1600" dirty="0"/>
                    </a:p>
                  </a:txBody>
                  <a:tcPr marL="81758" marR="81758" marT="40879" marB="40879"/>
                </a:tc>
                <a:tc>
                  <a:txBody>
                    <a:bodyPr/>
                    <a:lstStyle/>
                    <a:p>
                      <a:r>
                        <a:rPr lang="en-US" sz="1600" dirty="0" smtClean="0"/>
                        <a:t>10 Marks = maintaining of record books</a:t>
                      </a:r>
                      <a:endParaRPr lang="en-US" sz="1600" dirty="0"/>
                    </a:p>
                  </a:txBody>
                  <a:tcPr marL="81758" marR="81758" marT="40879" marB="40879"/>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What did we achieve?</a:t>
            </a:r>
            <a:endParaRPr lang="en-US" sz="4800" b="1" dirty="0"/>
          </a:p>
        </p:txBody>
      </p:sp>
      <p:sp>
        <p:nvSpPr>
          <p:cNvPr id="3" name="Content Placeholder 2"/>
          <p:cNvSpPr>
            <a:spLocks noGrp="1"/>
          </p:cNvSpPr>
          <p:nvPr>
            <p:ph idx="1"/>
          </p:nvPr>
        </p:nvSpPr>
        <p:spPr/>
        <p:txBody>
          <a:bodyPr/>
          <a:lstStyle/>
          <a:p>
            <a:r>
              <a:rPr lang="en-US" dirty="0" smtClean="0"/>
              <a:t>Multiple observations</a:t>
            </a:r>
          </a:p>
          <a:p>
            <a:r>
              <a:rPr lang="en-US" dirty="0" smtClean="0"/>
              <a:t>Multiple examiners</a:t>
            </a:r>
          </a:p>
          <a:p>
            <a:r>
              <a:rPr lang="en-US" dirty="0" smtClean="0"/>
              <a:t>Marking scheme is transparent</a:t>
            </a:r>
          </a:p>
          <a:p>
            <a:r>
              <a:rPr lang="en-US" dirty="0" smtClean="0"/>
              <a:t>Ample opportunities to learner to improve his performance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To over come Subjectivity!</a:t>
            </a:r>
            <a:endParaRPr lang="en-US" sz="4800" b="1" dirty="0"/>
          </a:p>
        </p:txBody>
      </p:sp>
      <p:sp>
        <p:nvSpPr>
          <p:cNvPr id="3" name="Content Placeholder 2"/>
          <p:cNvSpPr>
            <a:spLocks noGrp="1"/>
          </p:cNvSpPr>
          <p:nvPr>
            <p:ph idx="1"/>
          </p:nvPr>
        </p:nvSpPr>
        <p:spPr/>
        <p:txBody>
          <a:bodyPr/>
          <a:lstStyle/>
          <a:p>
            <a:pPr algn="ctr">
              <a:buNone/>
            </a:pPr>
            <a:r>
              <a:rPr lang="en-US" dirty="0" smtClean="0"/>
              <a:t>Quarter model</a:t>
            </a:r>
          </a:p>
          <a:p>
            <a:r>
              <a:rPr lang="en-US" dirty="0" smtClean="0"/>
              <a:t>At least one assessment every quarter,</a:t>
            </a:r>
          </a:p>
          <a:p>
            <a:r>
              <a:rPr lang="en-US" dirty="0" smtClean="0"/>
              <a:t>No teacher contributing more than 25%,</a:t>
            </a:r>
          </a:p>
          <a:p>
            <a:r>
              <a:rPr lang="en-US" dirty="0" smtClean="0"/>
              <a:t>No tool contributing more than 25%</a:t>
            </a:r>
          </a:p>
          <a:p>
            <a:r>
              <a:rPr lang="en-US" dirty="0" smtClean="0"/>
              <a:t>No assessment contributing more than 25% to the total marks in internal assessment.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1143000"/>
          </a:xfrm>
        </p:spPr>
        <p:txBody>
          <a:bodyPr>
            <a:normAutofit/>
          </a:bodyPr>
          <a:lstStyle/>
          <a:p>
            <a:pPr algn="l"/>
            <a:r>
              <a:rPr lang="en-US" sz="4800" b="1" dirty="0" smtClean="0"/>
              <a:t>Brain Storming</a:t>
            </a:r>
            <a:endParaRPr lang="en-US" sz="4800" b="1" dirty="0"/>
          </a:p>
        </p:txBody>
      </p:sp>
      <p:sp>
        <p:nvSpPr>
          <p:cNvPr id="3" name="Content Placeholder 2"/>
          <p:cNvSpPr>
            <a:spLocks noGrp="1"/>
          </p:cNvSpPr>
          <p:nvPr>
            <p:ph idx="1"/>
          </p:nvPr>
        </p:nvSpPr>
        <p:spPr>
          <a:xfrm>
            <a:off x="228600" y="1524000"/>
            <a:ext cx="5105400" cy="2667001"/>
          </a:xfrm>
        </p:spPr>
        <p:txBody>
          <a:bodyPr>
            <a:normAutofit/>
          </a:bodyPr>
          <a:lstStyle/>
          <a:p>
            <a:pPr>
              <a:buNone/>
            </a:pPr>
            <a:r>
              <a:rPr lang="en-US" dirty="0" smtClean="0"/>
              <a:t>    Which skills would you like your students to </a:t>
            </a:r>
            <a:r>
              <a:rPr lang="en-US" dirty="0" err="1" smtClean="0"/>
              <a:t>aquire</a:t>
            </a:r>
            <a:r>
              <a:rPr lang="en-US" dirty="0" smtClean="0"/>
              <a:t>. What techniques would you like to use to inculcate and assess those techniques.</a:t>
            </a:r>
            <a:endParaRPr lang="en-US" dirty="0"/>
          </a:p>
        </p:txBody>
      </p:sp>
      <p:pic>
        <p:nvPicPr>
          <p:cNvPr id="1026" name="Picture 2" descr="C:\Users\VINEETA\Desktop\images.jpg"/>
          <p:cNvPicPr>
            <a:picLocks noChangeAspect="1" noChangeArrowheads="1"/>
          </p:cNvPicPr>
          <p:nvPr/>
        </p:nvPicPr>
        <p:blipFill>
          <a:blip r:embed="rId2"/>
          <a:srcRect/>
          <a:stretch>
            <a:fillRect/>
          </a:stretch>
        </p:blipFill>
        <p:spPr bwMode="auto">
          <a:xfrm>
            <a:off x="5105400" y="2798255"/>
            <a:ext cx="4038600" cy="405974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ctr">
              <a:buNone/>
            </a:pPr>
            <a:r>
              <a:rPr lang="en-US" sz="88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Thank You</a:t>
            </a:r>
            <a:endParaRPr lang="en-US" sz="8800" b="1"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525963"/>
          </a:xfrm>
        </p:spPr>
        <p:txBody>
          <a:bodyPr/>
          <a:lstStyle/>
          <a:p>
            <a:pPr>
              <a:buNone/>
            </a:pPr>
            <a:r>
              <a:rPr lang="en-US" sz="4800" b="1" dirty="0" smtClean="0">
                <a:latin typeface="+mj-lt"/>
              </a:rPr>
              <a:t>Learning Objectives</a:t>
            </a:r>
          </a:p>
          <a:p>
            <a:r>
              <a:rPr lang="en-US" dirty="0" smtClean="0"/>
              <a:t>Why internal </a:t>
            </a:r>
            <a:r>
              <a:rPr lang="en-US" dirty="0" err="1" smtClean="0"/>
              <a:t>assesment</a:t>
            </a:r>
            <a:r>
              <a:rPr lang="en-US" smtClean="0"/>
              <a:t>.</a:t>
            </a:r>
            <a:endParaRPr lang="en-US" dirty="0" smtClean="0"/>
          </a:p>
          <a:p>
            <a:r>
              <a:rPr lang="en-US" dirty="0" smtClean="0"/>
              <a:t>Characteristics</a:t>
            </a:r>
          </a:p>
          <a:p>
            <a:r>
              <a:rPr lang="en-US" dirty="0" smtClean="0"/>
              <a:t>Designing a system of CIA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Why Internal Assessment?</a:t>
            </a:r>
            <a:endParaRPr lang="en-US" sz="4800" b="1" dirty="0"/>
          </a:p>
        </p:txBody>
      </p:sp>
      <p:sp>
        <p:nvSpPr>
          <p:cNvPr id="3" name="Content Placeholder 2"/>
          <p:cNvSpPr>
            <a:spLocks noGrp="1"/>
          </p:cNvSpPr>
          <p:nvPr>
            <p:ph idx="1"/>
          </p:nvPr>
        </p:nvSpPr>
        <p:spPr/>
        <p:txBody>
          <a:bodyPr/>
          <a:lstStyle/>
          <a:p>
            <a:r>
              <a:rPr lang="en-US" dirty="0" smtClean="0"/>
              <a:t>The University Grants Commission recommends that we need to “ ……….move to a system which emphasizes continuous internal assessment and reduces dependence on external examinations to a reasonable extent.”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r>
              <a:rPr lang="en-US" dirty="0" smtClean="0"/>
              <a:t>The draft of the 2012 revised Regulations on Graduate Medical Education (GME) released by the Medical Council of India (MCI) stipulates that undergraduate students should have passed in their IA to be eligible to appear in the final university examinations.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229600" cy="4525963"/>
          </a:xfrm>
        </p:spPr>
        <p:txBody>
          <a:bodyPr/>
          <a:lstStyle/>
          <a:p>
            <a:r>
              <a:rPr lang="en-US" dirty="0" smtClean="0"/>
              <a:t>When training medical students we develop </a:t>
            </a:r>
            <a:r>
              <a:rPr lang="en-US" dirty="0" err="1" smtClean="0"/>
              <a:t>phsycomotor</a:t>
            </a:r>
            <a:r>
              <a:rPr lang="en-US" dirty="0" smtClean="0"/>
              <a:t> and affective skills.</a:t>
            </a:r>
          </a:p>
          <a:p>
            <a:r>
              <a:rPr lang="en-US" dirty="0" smtClean="0"/>
              <a:t>Assessment of these skills is more valid if done on a continuous observation.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Purpose of CIA</a:t>
            </a:r>
            <a:endParaRPr lang="en-US" sz="4800" b="1" dirty="0"/>
          </a:p>
        </p:txBody>
      </p:sp>
      <p:sp>
        <p:nvSpPr>
          <p:cNvPr id="3" name="Content Placeholder 2"/>
          <p:cNvSpPr>
            <a:spLocks noGrp="1"/>
          </p:cNvSpPr>
          <p:nvPr>
            <p:ph idx="1"/>
          </p:nvPr>
        </p:nvSpPr>
        <p:spPr/>
        <p:txBody>
          <a:bodyPr/>
          <a:lstStyle/>
          <a:p>
            <a:r>
              <a:rPr lang="en-US" dirty="0" smtClean="0"/>
              <a:t>To test those abilities which cannot be tested by term end examination.</a:t>
            </a:r>
          </a:p>
          <a:p>
            <a:r>
              <a:rPr lang="en-US" dirty="0" smtClean="0"/>
              <a:t>We as teachers must indentify the abilities that we want to develop in our student in our respective subject.</a:t>
            </a:r>
          </a:p>
          <a:p>
            <a:r>
              <a:rPr lang="en-US" dirty="0" smtClean="0"/>
              <a:t>Devise valid and reliable tools for evaluation these abilities.</a:t>
            </a:r>
          </a:p>
          <a:p>
            <a:r>
              <a:rPr lang="en-US" dirty="0" smtClean="0"/>
              <a:t>Maintain and effective feedback.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Characteristics</a:t>
            </a:r>
            <a:endParaRPr lang="en-US" sz="4800" b="1" dirty="0"/>
          </a:p>
        </p:txBody>
      </p:sp>
      <p:sp>
        <p:nvSpPr>
          <p:cNvPr id="3" name="Content Placeholder 2"/>
          <p:cNvSpPr>
            <a:spLocks noGrp="1"/>
          </p:cNvSpPr>
          <p:nvPr>
            <p:ph idx="1"/>
          </p:nvPr>
        </p:nvSpPr>
        <p:spPr/>
        <p:txBody>
          <a:bodyPr/>
          <a:lstStyle/>
          <a:p>
            <a:r>
              <a:rPr lang="en-US" dirty="0" smtClean="0"/>
              <a:t>Continuous awareness of the teacher regarding knowledge and development of his students.</a:t>
            </a:r>
          </a:p>
          <a:p>
            <a:r>
              <a:rPr lang="en-US" dirty="0" smtClean="0"/>
              <a:t>Emphasizes observation of growth of various abilities thereby enabling the teacher to take corrective action as and when required.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dirty="0" smtClean="0"/>
              <a:t>Provides knowledge not only of achievement but also of progression towards it – not merely of where he has got to but also of how he got there.</a:t>
            </a:r>
          </a:p>
          <a:p>
            <a:r>
              <a:rPr lang="en-US" dirty="0" smtClean="0"/>
              <a:t>Emphasizes both the process as well as product of learning.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Designing a system of CIA</a:t>
            </a:r>
            <a:endParaRPr lang="en-US" sz="4800" b="1" dirty="0"/>
          </a:p>
        </p:txBody>
      </p:sp>
      <p:sp>
        <p:nvSpPr>
          <p:cNvPr id="3" name="Content Placeholder 2"/>
          <p:cNvSpPr>
            <a:spLocks noGrp="1"/>
          </p:cNvSpPr>
          <p:nvPr>
            <p:ph idx="1"/>
          </p:nvPr>
        </p:nvSpPr>
        <p:spPr/>
        <p:txBody>
          <a:bodyPr/>
          <a:lstStyle/>
          <a:p>
            <a:r>
              <a:rPr lang="en-US" dirty="0" smtClean="0"/>
              <a:t>The MCI guidelines on Graduate Medical Education have rightly pointed out that the focus of </a:t>
            </a:r>
            <a:r>
              <a:rPr lang="en-US" i="1" dirty="0" smtClean="0"/>
              <a:t>CIA should be on the process of learning rather than on the product.</a:t>
            </a:r>
            <a:endParaRPr lang="en-US"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TotalTime>
  <Words>495</Words>
  <Application>Microsoft Office PowerPoint</Application>
  <PresentationFormat>On-screen Show (4:3)</PresentationFormat>
  <Paragraphs>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Continuous Internal Assessment</vt:lpstr>
      <vt:lpstr>Slide 2</vt:lpstr>
      <vt:lpstr>Why Internal Assessment?</vt:lpstr>
      <vt:lpstr>Slide 4</vt:lpstr>
      <vt:lpstr>Slide 5</vt:lpstr>
      <vt:lpstr>Purpose of CIA</vt:lpstr>
      <vt:lpstr>Characteristics</vt:lpstr>
      <vt:lpstr>Slide 8</vt:lpstr>
      <vt:lpstr>Designing a system of CIA</vt:lpstr>
      <vt:lpstr>Slide 10</vt:lpstr>
      <vt:lpstr>Plan</vt:lpstr>
      <vt:lpstr>Marks distributions </vt:lpstr>
      <vt:lpstr>What did we achieve?</vt:lpstr>
      <vt:lpstr>To over come Subjectivity!</vt:lpstr>
      <vt:lpstr>Brain Storming</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Internal Assessment</dc:title>
  <dc:creator>VINEETA</dc:creator>
  <cp:lastModifiedBy>a</cp:lastModifiedBy>
  <cp:revision>49</cp:revision>
  <dcterms:created xsi:type="dcterms:W3CDTF">2014-10-15T01:16:33Z</dcterms:created>
  <dcterms:modified xsi:type="dcterms:W3CDTF">2014-12-09T11:27:16Z</dcterms:modified>
</cp:coreProperties>
</file>