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5"/>
  </p:notesMasterIdLst>
  <p:sldIdLst>
    <p:sldId id="382" r:id="rId2"/>
    <p:sldId id="481" r:id="rId3"/>
    <p:sldId id="482" r:id="rId4"/>
    <p:sldId id="483" r:id="rId5"/>
    <p:sldId id="485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293" r:id="rId14"/>
    <p:sldId id="279" r:id="rId15"/>
    <p:sldId id="294" r:id="rId16"/>
    <p:sldId id="283" r:id="rId17"/>
    <p:sldId id="284" r:id="rId18"/>
    <p:sldId id="285" r:id="rId19"/>
    <p:sldId id="282" r:id="rId20"/>
    <p:sldId id="281" r:id="rId21"/>
    <p:sldId id="286" r:id="rId22"/>
    <p:sldId id="288" r:id="rId23"/>
    <p:sldId id="287" r:id="rId24"/>
    <p:sldId id="289" r:id="rId25"/>
    <p:sldId id="290" r:id="rId26"/>
    <p:sldId id="295" r:id="rId27"/>
    <p:sldId id="486" r:id="rId28"/>
    <p:sldId id="297" r:id="rId29"/>
    <p:sldId id="300" r:id="rId30"/>
    <p:sldId id="303" r:id="rId31"/>
    <p:sldId id="304" r:id="rId32"/>
    <p:sldId id="305" r:id="rId33"/>
    <p:sldId id="307" r:id="rId34"/>
    <p:sldId id="310" r:id="rId35"/>
    <p:sldId id="313" r:id="rId36"/>
    <p:sldId id="314" r:id="rId37"/>
    <p:sldId id="315" r:id="rId38"/>
    <p:sldId id="317" r:id="rId39"/>
    <p:sldId id="321" r:id="rId40"/>
    <p:sldId id="322" r:id="rId41"/>
    <p:sldId id="299" r:id="rId42"/>
    <p:sldId id="296" r:id="rId43"/>
    <p:sldId id="484" r:id="rId44"/>
    <p:sldId id="320" r:id="rId45"/>
    <p:sldId id="323" r:id="rId46"/>
    <p:sldId id="325" r:id="rId47"/>
    <p:sldId id="326" r:id="rId48"/>
    <p:sldId id="324" r:id="rId49"/>
    <p:sldId id="332" r:id="rId50"/>
    <p:sldId id="327" r:id="rId51"/>
    <p:sldId id="330" r:id="rId52"/>
    <p:sldId id="333" r:id="rId53"/>
    <p:sldId id="328" r:id="rId54"/>
    <p:sldId id="329" r:id="rId55"/>
    <p:sldId id="371" r:id="rId56"/>
    <p:sldId id="367" r:id="rId57"/>
    <p:sldId id="370" r:id="rId58"/>
    <p:sldId id="368" r:id="rId59"/>
    <p:sldId id="369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35" r:id="rId68"/>
    <p:sldId id="334" r:id="rId69"/>
    <p:sldId id="363" r:id="rId70"/>
    <p:sldId id="336" r:id="rId71"/>
    <p:sldId id="361" r:id="rId72"/>
    <p:sldId id="362" r:id="rId73"/>
    <p:sldId id="364" r:id="rId74"/>
    <p:sldId id="365" r:id="rId75"/>
    <p:sldId id="331" r:id="rId76"/>
    <p:sldId id="269" r:id="rId77"/>
    <p:sldId id="381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404" r:id="rId100"/>
    <p:sldId id="405" r:id="rId101"/>
    <p:sldId id="406" r:id="rId102"/>
    <p:sldId id="407" r:id="rId103"/>
    <p:sldId id="408" r:id="rId104"/>
    <p:sldId id="409" r:id="rId105"/>
    <p:sldId id="410" r:id="rId106"/>
    <p:sldId id="411" r:id="rId107"/>
    <p:sldId id="412" r:id="rId108"/>
    <p:sldId id="413" r:id="rId109"/>
    <p:sldId id="414" r:id="rId110"/>
    <p:sldId id="415" r:id="rId111"/>
    <p:sldId id="416" r:id="rId112"/>
    <p:sldId id="417" r:id="rId113"/>
    <p:sldId id="418" r:id="rId114"/>
    <p:sldId id="419" r:id="rId115"/>
    <p:sldId id="420" r:id="rId116"/>
    <p:sldId id="421" r:id="rId117"/>
    <p:sldId id="422" r:id="rId118"/>
    <p:sldId id="423" r:id="rId119"/>
    <p:sldId id="424" r:id="rId120"/>
    <p:sldId id="425" r:id="rId121"/>
    <p:sldId id="426" r:id="rId122"/>
    <p:sldId id="427" r:id="rId123"/>
    <p:sldId id="428" r:id="rId124"/>
    <p:sldId id="429" r:id="rId125"/>
    <p:sldId id="430" r:id="rId126"/>
    <p:sldId id="431" r:id="rId127"/>
    <p:sldId id="435" r:id="rId128"/>
    <p:sldId id="436" r:id="rId129"/>
    <p:sldId id="437" r:id="rId130"/>
    <p:sldId id="438" r:id="rId131"/>
    <p:sldId id="439" r:id="rId132"/>
    <p:sldId id="440" r:id="rId133"/>
    <p:sldId id="441" r:id="rId134"/>
    <p:sldId id="443" r:id="rId135"/>
    <p:sldId id="444" r:id="rId136"/>
    <p:sldId id="445" r:id="rId137"/>
    <p:sldId id="446" r:id="rId138"/>
    <p:sldId id="447" r:id="rId139"/>
    <p:sldId id="448" r:id="rId140"/>
    <p:sldId id="449" r:id="rId141"/>
    <p:sldId id="450" r:id="rId142"/>
    <p:sldId id="452" r:id="rId143"/>
    <p:sldId id="453" r:id="rId1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5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F706A-59C0-41B6-9C39-21B88F7B1B5E}" type="datetimeFigureOut">
              <a:rPr lang="en-IN" smtClean="0"/>
              <a:pPr/>
              <a:t>25-08-2015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01F3E-4E6A-44A8-804C-BB71EB3007C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6888" y="1249363"/>
            <a:ext cx="3922712" cy="2941637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673" y="4419529"/>
            <a:ext cx="5847396" cy="4114587"/>
          </a:xfrm>
        </p:spPr>
        <p:txBody>
          <a:bodyPr/>
          <a:lstStyle/>
          <a:p>
            <a:r>
              <a:rPr lang="en-US" altLang="ja-JP" b="1"/>
              <a:t>Step 2: Overview of STIs (Slides 3-13) – 15 minutes</a:t>
            </a:r>
            <a:endParaRPr lang="en-US" b="1"/>
          </a:p>
          <a:p>
            <a:pPr>
              <a:buFontTx/>
              <a:buChar char="•"/>
            </a:pPr>
            <a:r>
              <a:rPr lang="en-US"/>
              <a:t>Some people use the terms STI and STD interchangeably but they actually have different meaning.</a:t>
            </a:r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A7F97-9A76-4E76-BA05-1D32670C315A}" type="slidenum">
              <a:rPr lang="en-US"/>
              <a:pPr/>
              <a:t>61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0A6CA-C390-4332-B83F-DE26BC50E55F}" type="slidenum">
              <a:rPr lang="en-US"/>
              <a:pPr/>
              <a:t>62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6044F-0035-4706-AC18-57420B5A7847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en-US" sz="1400" b="1" smtClean="0"/>
              <a:t>An Integrated Approach to SCM begins with:</a:t>
            </a:r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RA &amp; SA [sexual behaviours, specific exposures, sociodemographic and other markers of high risk]. History of RH and past STIs.</a:t>
            </a:r>
          </a:p>
          <a:p>
            <a:pPr marL="228600" indent="-228600" eaLnBrk="1" hangingPunct="1"/>
            <a:r>
              <a:rPr lang="en-US" sz="1400" b="1" smtClean="0"/>
              <a:t>Depending on Resources for Testing results may lead to:</a:t>
            </a:r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Confirmatory diagnostic tests (in symptomatic patients).</a:t>
            </a:r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Screening tests (in asymptomatic patients at high risk).</a:t>
            </a:r>
          </a:p>
          <a:p>
            <a:pPr marL="228600" indent="-228600" eaLnBrk="1" hangingPunct="1"/>
            <a:r>
              <a:rPr lang="en-US" sz="1400" b="1" smtClean="0"/>
              <a:t>In most settings, Tx of symptomatic patients is started on a syndromic presumptive basis:</a:t>
            </a:r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Industrialised countries: while waiting on test results.</a:t>
            </a:r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Or on basis of rapid tests: Gram, WP, TRUST, etc.</a:t>
            </a:r>
          </a:p>
          <a:p>
            <a:pPr marL="228600" indent="-228600" eaLnBrk="1" hangingPunct="1"/>
            <a:r>
              <a:rPr lang="en-US" sz="1400" b="1" smtClean="0"/>
              <a:t>After Tx, SCM concludes with the 4 Cs (5 if confidentiality is added).</a:t>
            </a:r>
          </a:p>
          <a:p>
            <a:pPr marL="228600" indent="-228600" eaLnBrk="1" hangingPunct="1"/>
            <a:endParaRPr lang="en-US" sz="1400" b="1" smtClean="0"/>
          </a:p>
          <a:p>
            <a:pPr marL="228600" indent="-228600" eaLnBrk="1" hangingPunct="1"/>
            <a:r>
              <a:rPr lang="en-US" b="1" smtClean="0"/>
              <a:t>THE RULE OF 5s:</a:t>
            </a:r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See: 5 risk factors; 5 steps; 5 prevention messages; 5 PID referrals; 5 PID treatment indicators.</a:t>
            </a:r>
          </a:p>
          <a:p>
            <a:pPr marL="228600" indent="-228600" eaLnBrk="1" hangingPunct="1">
              <a:buFontTx/>
              <a:buAutoNum type="arabicPeriod"/>
            </a:pPr>
            <a:endParaRPr lang="en-US" smtClean="0"/>
          </a:p>
          <a:p>
            <a:pPr marL="228600" indent="-2286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E8D12-5A97-487E-89B2-E0B93B15FEB8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6888" y="1249363"/>
            <a:ext cx="3922712" cy="2941637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673" y="4419529"/>
            <a:ext cx="5847396" cy="4114587"/>
          </a:xfrm>
        </p:spPr>
        <p:txBody>
          <a:bodyPr/>
          <a:lstStyle/>
          <a:p>
            <a:pPr marL="211021" indent="-211021">
              <a:buFontTx/>
              <a:buChar char="•"/>
            </a:pPr>
            <a:r>
              <a:rPr lang="en-US" dirty="0"/>
              <a:t>Males are generally more symptomatic than females.</a:t>
            </a:r>
          </a:p>
          <a:p>
            <a:pPr marL="211021" indent="-211021">
              <a:buFontTx/>
              <a:buChar char="•"/>
            </a:pPr>
            <a:r>
              <a:rPr lang="en-US" dirty="0"/>
              <a:t>Most STIs are asymptomatic! Think about it: if everyone with a STI had pain, discharge, etc., most people would seek treatment and the amount of STIs in the general population would drop dramatically.  Asymptomatic infection exists as a large “reservoir” that perpetuates STI.</a:t>
            </a:r>
          </a:p>
          <a:p>
            <a:pPr marL="211021" indent="-211021">
              <a:buFontTx/>
              <a:buChar char="•"/>
            </a:pPr>
            <a:r>
              <a:rPr lang="en-US" dirty="0"/>
              <a:t>This emphasizes the need to screen, diagnose, and treat asymptomatic cases.</a:t>
            </a:r>
          </a:p>
          <a:p>
            <a:pPr marL="211021" indent="-211021">
              <a:buFontTx/>
              <a:buChar char="•"/>
            </a:pPr>
            <a:r>
              <a:rPr lang="en-US" dirty="0"/>
              <a:t>Source: http://www.gfmer.ch/Endo/Lectures_11/Pdf/STI-HIV.pdf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B8100C-D975-46F1-A053-1942E6EC366D}" type="slidenum">
              <a:rPr lang="en-US" sz="1200"/>
              <a:pPr algn="r"/>
              <a:t>104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2D1CF2-B9C4-44FB-8551-C10E00E854AE}" type="slidenum">
              <a:rPr lang="en-US" sz="1200"/>
              <a:pPr algn="r"/>
              <a:t>105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56D3C1-B88B-433D-932A-A9EB10102B48}" type="slidenum">
              <a:rPr lang="en-US" sz="1200"/>
              <a:pPr algn="r"/>
              <a:t>106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B99100-66C7-413C-A00F-9DA7B4655D4C}" type="slidenum">
              <a:rPr lang="en-US" sz="1200"/>
              <a:pPr algn="r"/>
              <a:t>108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CCED83-E160-4855-8B25-ACD1C2A7E503}" type="slidenum">
              <a:rPr lang="en-US" sz="1200"/>
              <a:pPr algn="r"/>
              <a:t>109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1673AA-A069-45F4-8E63-12A8C8D11CDC}" type="slidenum">
              <a:rPr lang="en-US" sz="1200"/>
              <a:pPr algn="r"/>
              <a:t>110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6DC055-7640-4770-9725-9977A8794E3B}" type="slidenum">
              <a:rPr lang="en-US" sz="1200"/>
              <a:pPr algn="r"/>
              <a:t>111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B0DB9C-D055-4581-A603-059BD784B496}" type="slidenum">
              <a:rPr lang="en-US" sz="1200"/>
              <a:pPr algn="r"/>
              <a:t>112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BDCFD-513C-4CD9-BF7F-0AFB36416233}" type="slidenum">
              <a:rPr lang="en-US" sz="1200"/>
              <a:pPr algn="r"/>
              <a:t>113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716D2E-0BC6-4C72-B625-B2B6A2D27728}" type="slidenum">
              <a:rPr lang="en-US" sz="1200"/>
              <a:pPr algn="r"/>
              <a:t>114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8C5D4F-2D33-4AC3-A2FE-16C08E3CF281}" type="slidenum">
              <a:rPr lang="en-US" sz="1200"/>
              <a:pPr algn="r"/>
              <a:t>115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92B63A-CF17-4DDB-BA66-CDB1B4C98321}" type="slidenum">
              <a:rPr lang="en-US" sz="1200"/>
              <a:pPr algn="r"/>
              <a:t>117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6C44AC-AB15-46FE-8B06-506D271F3B06}" type="slidenum">
              <a:rPr lang="en-US" sz="1200"/>
              <a:pPr algn="r"/>
              <a:t>120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1219-B87D-4EFF-A81F-0DFE4A93AF89}" type="slidenum">
              <a:rPr lang="en-US" sz="1200"/>
              <a:pPr algn="r"/>
              <a:t>121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536D7C-991B-44E3-9A8C-B30F263518CD}" type="slidenum">
              <a:rPr lang="en-US" sz="1200"/>
              <a:pPr algn="r"/>
              <a:t>122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1C738-61B2-4D94-8B9B-37EA22357E15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828F-AE24-466A-AC65-C49EC3580BA0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C1556-B3B2-4EEB-9B54-7A67447D4ACF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314DE-2884-40D1-B12F-18324FB7F862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F8185-757C-4B45-B0BE-64A8A4E20BB7}" type="slidenum">
              <a:rPr lang="en-US"/>
              <a:pPr/>
              <a:t>55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- This may be less of a problem with the single dose extended release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microsphere formulation which bypass </a:t>
            </a:r>
            <a:r>
              <a:rPr lang="en-GB" dirty="0" err="1" smtClean="0"/>
              <a:t>motilin</a:t>
            </a:r>
            <a:r>
              <a:rPr lang="en-GB" dirty="0" smtClean="0"/>
              <a:t> receptors in the upper GIT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 smtClean="0"/>
              <a:t>and releases </a:t>
            </a:r>
            <a:r>
              <a:rPr lang="en-GB" dirty="0" err="1" smtClean="0"/>
              <a:t>azithromycin</a:t>
            </a:r>
            <a:r>
              <a:rPr lang="en-GB" dirty="0" smtClean="0"/>
              <a:t> in the lower GIT 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CEC072-21D4-404C-81DA-81588155E1D7}" type="slidenum">
              <a:rPr lang="en-US" sz="1200"/>
              <a:pPr algn="r"/>
              <a:t>134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663E1-0896-40C3-832B-1B7692518C2B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C64E4-32BB-4904-84D8-96592A7D3515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D8E71-59AC-4449-8EBD-8D464BEB5190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354D0-AFFB-4628-B6F7-DB687AD76783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8CDE4-D049-4AD2-97EE-FD500074120A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F59A7-8D8B-43B6-B8CC-37931C609BFF}" type="slidenum">
              <a:rPr lang="en-US"/>
              <a:pPr/>
              <a:t>56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5ACF6-7C8E-49AB-BB5D-C625B3CA86EB}" type="slidenum">
              <a:rPr lang="en-US"/>
              <a:pPr/>
              <a:t>58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6E2B1-24B6-46CD-A58B-7B02BC812455}" type="slidenum">
              <a:rPr lang="en-US"/>
              <a:pPr/>
              <a:t>59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DF0C1-B08F-41F1-B75B-ACD84B704FDB}" type="slidenum">
              <a:rPr lang="en-US"/>
              <a:pPr/>
              <a:t>60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1" y="1905001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D256-8F3B-489A-AA07-8557A326C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7242C-AB44-403A-B849-4CA3D767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8547-965F-408D-B9D5-B2AFC235023E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F9D6-05E1-4594-838C-335D8F4A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0"/>
            <a:ext cx="6696744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 BUBO AND GENITAL ULCER: SYNDROMIC APPROACH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412776"/>
            <a:ext cx="2716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Rohit</a:t>
            </a:r>
            <a:r>
              <a:rPr lang="en-US" dirty="0" smtClean="0">
                <a:solidFill>
                  <a:schemeClr val="bg1"/>
                </a:solidFill>
              </a:rPr>
              <a:t> Kumar Singh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Resident, MD Dermatology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Base Hospital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0648"/>
            <a:ext cx="101784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TOPIC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60417" name="Picture 1" descr="C:\Users\pragya\Desktop\std-fac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u="sng" dirty="0" smtClean="0"/>
              <a:t>LOWER ABDOMINAL PAIN</a:t>
            </a:r>
            <a:r>
              <a:rPr lang="en-IN" u="sng" dirty="0" smtClean="0"/>
              <a:t/>
            </a:r>
            <a:br>
              <a:rPr lang="en-IN" u="sng" dirty="0" smtClean="0"/>
            </a:b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133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Recommended </a:t>
            </a:r>
            <a:r>
              <a:rPr lang="en-IN" sz="1200" b="1" dirty="0" err="1" smtClean="0"/>
              <a:t>syndromic</a:t>
            </a:r>
            <a:r>
              <a:rPr lang="en-IN" sz="1200" b="1" dirty="0" smtClean="0"/>
              <a:t> treatment</a:t>
            </a:r>
            <a:endParaRPr lang="en-IN" sz="1200" dirty="0" smtClean="0"/>
          </a:p>
          <a:p>
            <a:r>
              <a:rPr lang="en-IN" sz="1200" dirty="0" smtClean="0"/>
              <a:t>1. </a:t>
            </a:r>
            <a:r>
              <a:rPr lang="en-IN" sz="1200" dirty="0" err="1" smtClean="0"/>
              <a:t>ceftriaxone</a:t>
            </a:r>
            <a:r>
              <a:rPr lang="en-IN" sz="1200" dirty="0" smtClean="0"/>
              <a:t>, 250mg by intramuscular injection, once daily</a:t>
            </a:r>
            <a:br>
              <a:rPr lang="en-IN" sz="1200" dirty="0" smtClean="0"/>
            </a:br>
            <a:endParaRPr lang="en-IN" sz="1200" dirty="0" smtClean="0"/>
          </a:p>
          <a:p>
            <a:r>
              <a:rPr lang="en-IN" sz="1200" b="1" dirty="0" smtClean="0"/>
              <a:t>PLUS</a:t>
            </a:r>
            <a:endParaRPr lang="en-IN" sz="1200" dirty="0" smtClean="0"/>
          </a:p>
          <a:p>
            <a:r>
              <a:rPr lang="en-IN" sz="1200" dirty="0" smtClean="0"/>
              <a:t>• </a:t>
            </a:r>
            <a:r>
              <a:rPr lang="en-IN" sz="1200" dirty="0" err="1" smtClean="0"/>
              <a:t>doxycycline</a:t>
            </a:r>
            <a:r>
              <a:rPr lang="en-IN" sz="1200" dirty="0" smtClean="0"/>
              <a:t>, 100mg orally or by intravenous injection, twice daily, or tetracycline, 500mg orally 4 times daily</a:t>
            </a:r>
          </a:p>
          <a:p>
            <a:r>
              <a:rPr lang="en-IN" sz="1200" b="1" dirty="0" smtClean="0"/>
              <a:t>PLUS</a:t>
            </a:r>
            <a:endParaRPr lang="en-IN" sz="1200" dirty="0" smtClean="0"/>
          </a:p>
          <a:p>
            <a:r>
              <a:rPr lang="en-IN" sz="1200" dirty="0" smtClean="0"/>
              <a:t>• </a:t>
            </a:r>
            <a:r>
              <a:rPr lang="en-IN" sz="1200" dirty="0" err="1" smtClean="0"/>
              <a:t>metronidazole</a:t>
            </a:r>
            <a:r>
              <a:rPr lang="en-IN" sz="1200" dirty="0" smtClean="0"/>
              <a:t>, 400-500mg orally or by intravenous injection, twice daily, or </a:t>
            </a:r>
            <a:r>
              <a:rPr lang="en-IN" sz="1200" dirty="0" err="1" smtClean="0"/>
              <a:t>chloramphenicol</a:t>
            </a:r>
            <a:r>
              <a:rPr lang="en-IN" sz="1200" dirty="0" smtClean="0"/>
              <a:t>, 500mg orally </a:t>
            </a:r>
          </a:p>
          <a:p>
            <a:r>
              <a:rPr lang="en-IN" sz="1200" dirty="0" smtClean="0"/>
              <a:t>or by intravenous injection, 4 times daily.</a:t>
            </a:r>
          </a:p>
          <a:p>
            <a:r>
              <a:rPr lang="en-IN" sz="1200" dirty="0" smtClean="0"/>
              <a:t>2. </a:t>
            </a:r>
            <a:r>
              <a:rPr lang="en-IN" sz="1200" dirty="0" err="1" smtClean="0"/>
              <a:t>clindamycin</a:t>
            </a:r>
            <a:r>
              <a:rPr lang="en-IN" sz="1200" dirty="0" smtClean="0"/>
              <a:t>, 900mg by intravenous injection, every 8 hours</a:t>
            </a:r>
            <a:br>
              <a:rPr lang="en-IN" sz="1200" dirty="0" smtClean="0"/>
            </a:br>
            <a:endParaRPr lang="en-IN" sz="1200" dirty="0" smtClean="0"/>
          </a:p>
          <a:p>
            <a:r>
              <a:rPr lang="en-IN" sz="1200" b="1" dirty="0" smtClean="0"/>
              <a:t>PLUS</a:t>
            </a:r>
            <a:endParaRPr lang="en-IN" sz="1200" dirty="0" smtClean="0"/>
          </a:p>
          <a:p>
            <a:r>
              <a:rPr lang="en-IN" sz="1200" dirty="0" smtClean="0"/>
              <a:t>• </a:t>
            </a:r>
            <a:r>
              <a:rPr lang="en-IN" sz="1200" dirty="0" err="1" smtClean="0"/>
              <a:t>gentamicin</a:t>
            </a:r>
            <a:r>
              <a:rPr lang="en-IN" sz="1200" dirty="0" smtClean="0"/>
              <a:t>, 1.5 mg/kg by intravenous injection every 8 hours.</a:t>
            </a:r>
          </a:p>
          <a:p>
            <a:r>
              <a:rPr lang="en-IN" sz="1200" dirty="0" smtClean="0"/>
              <a:t>3. ciprofloxacin, 500mg orally, twice daily, or </a:t>
            </a:r>
            <a:r>
              <a:rPr lang="en-IN" sz="1200" dirty="0" err="1" smtClean="0"/>
              <a:t>spectinomycin</a:t>
            </a:r>
            <a:r>
              <a:rPr lang="en-IN" sz="1200" dirty="0" smtClean="0"/>
              <a:t> 1g by intramuscular injection, 4 times daily</a:t>
            </a:r>
            <a:br>
              <a:rPr lang="en-IN" sz="1200" dirty="0" smtClean="0"/>
            </a:br>
            <a:endParaRPr lang="en-IN" sz="1200" dirty="0" smtClean="0"/>
          </a:p>
          <a:p>
            <a:r>
              <a:rPr lang="en-IN" sz="1200" b="1" dirty="0" smtClean="0"/>
              <a:t>PLUS</a:t>
            </a:r>
            <a:endParaRPr lang="en-IN" sz="1200" dirty="0" smtClean="0"/>
          </a:p>
          <a:p>
            <a:r>
              <a:rPr lang="en-IN" sz="1200" dirty="0" smtClean="0"/>
              <a:t>• </a:t>
            </a:r>
            <a:r>
              <a:rPr lang="en-IN" sz="1200" dirty="0" err="1" smtClean="0"/>
              <a:t>doxycycline</a:t>
            </a:r>
            <a:r>
              <a:rPr lang="en-IN" sz="1200" dirty="0" smtClean="0"/>
              <a:t>, 100mg orally or by intravenous injection, twice daily, or tetracycline, 500mg orally, 4 times daily</a:t>
            </a:r>
          </a:p>
          <a:p>
            <a:r>
              <a:rPr lang="en-IN" sz="1200" b="1" dirty="0" smtClean="0"/>
              <a:t>PLUS</a:t>
            </a:r>
            <a:endParaRPr lang="en-IN" sz="1200" dirty="0" smtClean="0"/>
          </a:p>
          <a:p>
            <a:r>
              <a:rPr lang="en-IN" sz="1200" dirty="0" smtClean="0"/>
              <a:t>• </a:t>
            </a:r>
            <a:r>
              <a:rPr lang="en-IN" sz="1200" dirty="0" err="1" smtClean="0"/>
              <a:t>metronidazole</a:t>
            </a:r>
            <a:r>
              <a:rPr lang="en-IN" sz="1200" dirty="0" smtClean="0"/>
              <a:t> 400-500mg orally or by intravenous injection, twice daily, or </a:t>
            </a:r>
            <a:r>
              <a:rPr lang="en-IN" sz="1200" dirty="0" err="1" smtClean="0"/>
              <a:t>chloramphenicol</a:t>
            </a:r>
            <a:r>
              <a:rPr lang="en-IN" sz="1200" dirty="0" smtClean="0"/>
              <a:t>, 500mg orally or by </a:t>
            </a:r>
          </a:p>
          <a:p>
            <a:r>
              <a:rPr lang="en-IN" sz="1200" dirty="0" smtClean="0"/>
              <a:t>intravenous injection, 4 times daily.</a:t>
            </a:r>
          </a:p>
          <a:p>
            <a:r>
              <a:rPr lang="en-IN" sz="1200" b="1" dirty="0" smtClean="0"/>
              <a:t>Note</a:t>
            </a:r>
            <a:endParaRPr lang="en-IN" sz="1200" dirty="0" smtClean="0"/>
          </a:p>
          <a:p>
            <a:r>
              <a:rPr lang="en-IN" sz="1200" dirty="0" smtClean="0"/>
              <a:t>• For all three regimens, therapy should be continued until at least 2 days after the patient has improved and should then </a:t>
            </a:r>
          </a:p>
          <a:p>
            <a:r>
              <a:rPr lang="en-IN" sz="1200" dirty="0" smtClean="0"/>
              <a:t>be followed by either </a:t>
            </a:r>
            <a:r>
              <a:rPr lang="en-IN" sz="1200" dirty="0" err="1" smtClean="0"/>
              <a:t>doxycycline</a:t>
            </a:r>
            <a:r>
              <a:rPr lang="en-IN" sz="1200" dirty="0" smtClean="0"/>
              <a:t>, 100mg orally, twice daily for 14 days, or tetracycline, 500mg orally, 4 times daily, for 14 days. </a:t>
            </a:r>
          </a:p>
          <a:p>
            <a:r>
              <a:rPr lang="en-IN" sz="1200" dirty="0" smtClean="0"/>
              <a:t>Patients taking </a:t>
            </a:r>
            <a:r>
              <a:rPr lang="en-IN" sz="1200" dirty="0" err="1" smtClean="0"/>
              <a:t>metronidazole</a:t>
            </a:r>
            <a:r>
              <a:rPr lang="en-IN" sz="1200" dirty="0" smtClean="0"/>
              <a:t> should be cautioned to avoid alcohol. </a:t>
            </a:r>
            <a:r>
              <a:rPr lang="en-IN" sz="1200" dirty="0" err="1" smtClean="0"/>
              <a:t>Tetracyclines</a:t>
            </a:r>
            <a:r>
              <a:rPr lang="en-IN" sz="1200" dirty="0" smtClean="0"/>
              <a:t> are contraindicated in pregnancy.</a:t>
            </a:r>
          </a:p>
          <a:p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3668" y="6245634"/>
            <a:ext cx="2896664" cy="476427"/>
          </a:xfrm>
          <a:noFill/>
        </p:spPr>
        <p:txBody>
          <a:bodyPr/>
          <a:lstStyle/>
          <a:p>
            <a:pPr algn="ctr"/>
            <a:fld id="{532150C1-2CB0-4470-9275-CE52EC44CC37}" type="slidenum">
              <a:rPr lang="en-US" smtClean="0"/>
              <a:pPr algn="ctr"/>
              <a:t>100</a:t>
            </a:fld>
            <a:endParaRPr lang="en-US" smtClean="0"/>
          </a:p>
        </p:txBody>
      </p:sp>
      <p:pic>
        <p:nvPicPr>
          <p:cNvPr id="26627" name="Picture 2" descr="FAN6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829" y="686054"/>
            <a:ext cx="3892171" cy="44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0073" y="1448337"/>
            <a:ext cx="4419482" cy="236180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700" b="1" dirty="0" smtClean="0">
                <a:solidFill>
                  <a:srgbClr val="FF3300"/>
                </a:solidFill>
              </a:rPr>
              <a:t>Intervention in Commercial Sex workers 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1EA00-6340-430A-892E-3AE27E7E2A3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371482" y="381141"/>
            <a:ext cx="4343814" cy="1143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 anchor="ctr"/>
          <a:lstStyle/>
          <a:p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STI services for CSW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218964" y="2056892"/>
            <a:ext cx="7620000" cy="411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600" dirty="0">
                <a:solidFill>
                  <a:srgbClr val="FFFF66"/>
                </a:solidFill>
              </a:rPr>
              <a:t>Periodic health checkup </a:t>
            </a:r>
          </a:p>
          <a:p>
            <a:pPr marL="689618" lvl="1" indent="-264395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200" dirty="0">
                <a:solidFill>
                  <a:srgbClr val="FFFF66"/>
                </a:solidFill>
              </a:rPr>
              <a:t>Clinic (government, private)</a:t>
            </a:r>
          </a:p>
          <a:p>
            <a:pPr marL="689618" lvl="1" indent="-264395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200" dirty="0">
                <a:solidFill>
                  <a:srgbClr val="FFFF66"/>
                </a:solidFill>
              </a:rPr>
              <a:t>Mobile Clinic</a:t>
            </a:r>
          </a:p>
          <a:p>
            <a:pPr marL="689618" lvl="1" indent="-264395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endParaRPr lang="en-US" sz="2200" dirty="0">
              <a:solidFill>
                <a:srgbClr val="FFFF66"/>
              </a:solidFill>
            </a:endParaRPr>
          </a:p>
          <a:p>
            <a:pPr marL="318004" indent="-318004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600" dirty="0">
                <a:solidFill>
                  <a:srgbClr val="FFFF66"/>
                </a:solidFill>
              </a:rPr>
              <a:t>Effective treatment (</a:t>
            </a:r>
            <a:r>
              <a:rPr lang="en-US" sz="2200" dirty="0">
                <a:solidFill>
                  <a:srgbClr val="FFFF66"/>
                </a:solidFill>
              </a:rPr>
              <a:t> MININUM OR FREE OF CHARGE)</a:t>
            </a:r>
          </a:p>
          <a:p>
            <a:pPr marL="689618" lvl="1" indent="-264395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200" dirty="0">
                <a:solidFill>
                  <a:srgbClr val="FFFF66"/>
                </a:solidFill>
              </a:rPr>
              <a:t>Individual</a:t>
            </a:r>
          </a:p>
          <a:p>
            <a:pPr marL="689618" lvl="1" indent="-264395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200" dirty="0">
                <a:solidFill>
                  <a:srgbClr val="FFFF66"/>
                </a:solidFill>
              </a:rPr>
              <a:t>Mass treatment</a:t>
            </a:r>
          </a:p>
          <a:p>
            <a:pPr marL="689618" lvl="1" indent="-264395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endParaRPr lang="en-US" sz="2200" dirty="0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0" y="15245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4953" tIns="42477" rIns="84953" bIns="42477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555" y="274422"/>
            <a:ext cx="8228891" cy="837240"/>
          </a:xfrm>
          <a:solidFill>
            <a:srgbClr val="FFFF66"/>
          </a:solidFill>
        </p:spPr>
        <p:txBody>
          <a:bodyPr/>
          <a:lstStyle/>
          <a:p>
            <a:r>
              <a:rPr lang="en-IN" b="1" smtClean="0"/>
              <a:t>URETHRAL DISCHARGE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33627"/>
            <a:ext cx="4378101" cy="60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 URETHRAL DISCHARGE OR DYSURIA</a:t>
            </a:r>
          </a:p>
        </p:txBody>
      </p:sp>
      <p:sp>
        <p:nvSpPr>
          <p:cNvPr id="5" name="Down Arrow 4"/>
          <p:cNvSpPr/>
          <p:nvPr/>
        </p:nvSpPr>
        <p:spPr>
          <a:xfrm>
            <a:off x="1798297" y="1843453"/>
            <a:ext cx="257744" cy="365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14495" y="2209349"/>
            <a:ext cx="3354219" cy="73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 HISTORY,EXAMINATION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MILK URETHRA IF REQUIRED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1626" y="3368018"/>
            <a:ext cx="1483802" cy="487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DISCHARGE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830455" y="3489983"/>
            <a:ext cx="515488" cy="24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2894300" y="3185070"/>
            <a:ext cx="479342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5943" y="3368018"/>
            <a:ext cx="1935445" cy="54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ANY OTHER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GENITALDISEASE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5802" y="2392296"/>
            <a:ext cx="2708677" cy="2256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EDUCATE AND COUNSEL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PROMOTE &amp; PROVIDE CONDOMS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OFFER HIV COUNSELING AND  TESTING  IF BOTH FACILITIES ARE AVAILABLE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REVIEW IF SYMPTOMS PERSIST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1798297" y="2941139"/>
            <a:ext cx="257744" cy="365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" name="Right Arrow 17"/>
          <p:cNvSpPr/>
          <p:nvPr/>
        </p:nvSpPr>
        <p:spPr>
          <a:xfrm>
            <a:off x="5281388" y="3489983"/>
            <a:ext cx="516670" cy="24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5281387" y="3246053"/>
            <a:ext cx="479342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798297" y="3916861"/>
            <a:ext cx="257744" cy="365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" name="Down Arrow 20"/>
          <p:cNvSpPr/>
          <p:nvPr/>
        </p:nvSpPr>
        <p:spPr>
          <a:xfrm>
            <a:off x="4120358" y="3977843"/>
            <a:ext cx="257744" cy="365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688" name="TextBox 21"/>
          <p:cNvSpPr txBox="1">
            <a:spLocks noChangeArrowheads="1"/>
          </p:cNvSpPr>
          <p:nvPr/>
        </p:nvSpPr>
        <p:spPr bwMode="auto">
          <a:xfrm>
            <a:off x="960038" y="3977844"/>
            <a:ext cx="480926" cy="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180" tIns="35090" rIns="70180" bIns="35090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8689" name="TextBox 22"/>
          <p:cNvSpPr txBox="1">
            <a:spLocks noChangeArrowheads="1"/>
          </p:cNvSpPr>
          <p:nvPr/>
        </p:nvSpPr>
        <p:spPr bwMode="auto">
          <a:xfrm>
            <a:off x="3604869" y="3977844"/>
            <a:ext cx="480926" cy="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180" tIns="35090" rIns="70180" bIns="35090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4343739"/>
            <a:ext cx="4192478" cy="2514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>
              <a:defRPr/>
            </a:pPr>
            <a:r>
              <a:rPr lang="en-IN" b="1" dirty="0">
                <a:solidFill>
                  <a:schemeClr val="tx1"/>
                </a:solidFill>
              </a:rPr>
              <a:t>TREAT FOR GONORRHOEA &amp;  CHLAMYDIA</a:t>
            </a:r>
          </a:p>
          <a:p>
            <a:pPr>
              <a:defRPr/>
            </a:pPr>
            <a:endParaRPr lang="en-IN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EDUCATE AND COUNSEL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PROMOTE AND PROVIDE CONDOMS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OFFER HIV COUNSELLING  &amp; TESTING IF BOTH FACILITIES ARE AVAILABLE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PARTNER MANAGEMENT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ADVISE TO RETURN IN SEVEN DAYS IF SYMPTOMS PERSIST</a:t>
            </a:r>
          </a:p>
          <a:p>
            <a:pPr algn="ctr">
              <a:defRPr/>
            </a:pPr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>
            <a:off x="4120358" y="4343739"/>
            <a:ext cx="1870417" cy="73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USE APPROPIRATE FLOW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57906"/>
            <a:ext cx="9337899" cy="959205"/>
          </a:xfrm>
          <a:solidFill>
            <a:srgbClr val="FFFF66"/>
          </a:solidFill>
        </p:spPr>
        <p:txBody>
          <a:bodyPr/>
          <a:lstStyle/>
          <a:p>
            <a:r>
              <a:rPr lang="en-IN" sz="3100" b="1" dirty="0" smtClean="0"/>
              <a:t>PERSISTENT OR RECURRENT URETHRAL DISCHARGE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624" y="1294610"/>
            <a:ext cx="2773704" cy="73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PERSISTENT OR RECURRENT URETHRAL DISCHARGE OR DYSURIA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" y="3307035"/>
            <a:ext cx="3999761" cy="30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DOSE </a:t>
            </a:r>
            <a:r>
              <a:rPr lang="en-IN" b="1" dirty="0" err="1">
                <a:solidFill>
                  <a:schemeClr val="tx1"/>
                </a:solidFill>
              </a:rPr>
              <a:t>Hx</a:t>
            </a:r>
            <a:r>
              <a:rPr lang="en-IN" b="1" dirty="0">
                <a:solidFill>
                  <a:schemeClr val="tx1"/>
                </a:solidFill>
              </a:rPr>
              <a:t> CONFIRM RE-INFECTION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70331"/>
            <a:ext cx="3354219" cy="42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 HISTORY,EXAMINATION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MILK URETHRA IF REQUIRED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623" y="2880157"/>
            <a:ext cx="2708676" cy="30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DISCHARGE CONFIRMED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3794896"/>
            <a:ext cx="5087488" cy="128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>
              <a:defRPr/>
            </a:pPr>
            <a:r>
              <a:rPr lang="en-IN" b="1" dirty="0">
                <a:solidFill>
                  <a:srgbClr val="C00000"/>
                </a:solidFill>
              </a:rPr>
              <a:t>TREAT FOR TRICHOMONAS VAGINALIS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EDUCATE AND COUNSEL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PROMOTE AND PROVIDE CONDOMS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MANAGE AND TREAT PARTNER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ADVISE TO RETURN IN SEVEN DAYS IF SYMPTOMS PERSIST</a:t>
            </a:r>
          </a:p>
        </p:txBody>
      </p:sp>
      <p:sp>
        <p:nvSpPr>
          <p:cNvPr id="8" name="Down Arrow 7"/>
          <p:cNvSpPr/>
          <p:nvPr/>
        </p:nvSpPr>
        <p:spPr>
          <a:xfrm>
            <a:off x="1346654" y="2087383"/>
            <a:ext cx="193899" cy="18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346654" y="3185070"/>
            <a:ext cx="193899" cy="18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1346654" y="2697209"/>
            <a:ext cx="193899" cy="18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" name="Down Arrow 14"/>
          <p:cNvSpPr/>
          <p:nvPr/>
        </p:nvSpPr>
        <p:spPr>
          <a:xfrm>
            <a:off x="1346654" y="3611948"/>
            <a:ext cx="193899" cy="18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604869" y="2636227"/>
            <a:ext cx="1934262" cy="54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ANY OTHER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GENITALDISEASE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78811" y="5441426"/>
            <a:ext cx="6579566" cy="853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EDUCATE AND COUNSEL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PROMOTE &amp; PROVIDE CONDOMS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OFFER HIV COUNSELING AND  TESTING  IF BOTH  ARE AVAILABLE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9603" y="3489983"/>
            <a:ext cx="1604397" cy="115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USE 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APPROPIRATE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 FLOW 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CHART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495" y="5441426"/>
            <a:ext cx="1289903" cy="30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IMPROVED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9523" y="6234200"/>
            <a:ext cx="1032158" cy="24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REFER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37267" y="5197495"/>
            <a:ext cx="257744" cy="294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2" name="Down Arrow 21"/>
          <p:cNvSpPr/>
          <p:nvPr/>
        </p:nvSpPr>
        <p:spPr>
          <a:xfrm>
            <a:off x="637267" y="5807321"/>
            <a:ext cx="257744" cy="294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9715" name="TextBox 22"/>
          <p:cNvSpPr txBox="1">
            <a:spLocks noChangeArrowheads="1"/>
          </p:cNvSpPr>
          <p:nvPr/>
        </p:nvSpPr>
        <p:spPr bwMode="auto">
          <a:xfrm>
            <a:off x="1604397" y="5258479"/>
            <a:ext cx="480926" cy="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180" tIns="35090" rIns="70180" bIns="35090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9716" name="TextBox 23"/>
          <p:cNvSpPr txBox="1">
            <a:spLocks noChangeArrowheads="1"/>
          </p:cNvSpPr>
          <p:nvPr/>
        </p:nvSpPr>
        <p:spPr bwMode="auto">
          <a:xfrm>
            <a:off x="895010" y="5807322"/>
            <a:ext cx="479342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604398" y="5502409"/>
            <a:ext cx="709387" cy="20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9718" name="TextBox 25"/>
          <p:cNvSpPr txBox="1">
            <a:spLocks noChangeArrowheads="1"/>
          </p:cNvSpPr>
          <p:nvPr/>
        </p:nvSpPr>
        <p:spPr bwMode="auto">
          <a:xfrm>
            <a:off x="2894300" y="2819175"/>
            <a:ext cx="479342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9719" name="TextBox 26"/>
          <p:cNvSpPr txBox="1">
            <a:spLocks noChangeArrowheads="1"/>
          </p:cNvSpPr>
          <p:nvPr/>
        </p:nvSpPr>
        <p:spPr bwMode="auto">
          <a:xfrm>
            <a:off x="3991485" y="3246053"/>
            <a:ext cx="480926" cy="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180" tIns="35090" rIns="70180" bIns="35090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991485" y="3489984"/>
            <a:ext cx="709387" cy="20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9" name="Right Arrow 28"/>
          <p:cNvSpPr/>
          <p:nvPr/>
        </p:nvSpPr>
        <p:spPr>
          <a:xfrm>
            <a:off x="2894299" y="3063105"/>
            <a:ext cx="710570" cy="20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0" name="Right Arrow 29"/>
          <p:cNvSpPr/>
          <p:nvPr/>
        </p:nvSpPr>
        <p:spPr>
          <a:xfrm>
            <a:off x="5539132" y="2575245"/>
            <a:ext cx="710569" cy="20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9723" name="TextBox 30"/>
          <p:cNvSpPr txBox="1">
            <a:spLocks noChangeArrowheads="1"/>
          </p:cNvSpPr>
          <p:nvPr/>
        </p:nvSpPr>
        <p:spPr bwMode="auto">
          <a:xfrm>
            <a:off x="5604159" y="2331314"/>
            <a:ext cx="479342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49701" y="1660506"/>
            <a:ext cx="2708677" cy="1585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EDUCATE AND COUNSEL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PROMOTE &amp; PROVIDE CONDOMS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IN" b="1" dirty="0">
                <a:solidFill>
                  <a:schemeClr val="tx1"/>
                </a:solidFill>
              </a:rPr>
              <a:t>OFFER HIV COUNSELING AND  TESTING  IF BOTH  ARE  AVAILABLE</a:t>
            </a:r>
          </a:p>
        </p:txBody>
      </p:sp>
      <p:cxnSp>
        <p:nvCxnSpPr>
          <p:cNvPr id="35" name="Elbow Connector 34"/>
          <p:cNvCxnSpPr/>
          <p:nvPr/>
        </p:nvCxnSpPr>
        <p:spPr>
          <a:xfrm>
            <a:off x="5669186" y="3185070"/>
            <a:ext cx="1547646" cy="670808"/>
          </a:xfrm>
          <a:prstGeom prst="bentConnector3">
            <a:avLst>
              <a:gd name="adj1" fmla="val 50000"/>
            </a:avLst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29744" y="3550966"/>
            <a:ext cx="1483801" cy="975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REPEAT 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URETHRAL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DISCHARGE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err="1" smtClean="0">
                <a:solidFill>
                  <a:srgbClr val="FFFF66"/>
                </a:solidFill>
              </a:rPr>
              <a:t>Urethritis</a:t>
            </a:r>
            <a:endParaRPr lang="en-US" sz="3400" b="1" dirty="0" smtClean="0">
              <a:solidFill>
                <a:srgbClr val="FFFF66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60037" y="2209349"/>
            <a:ext cx="8016074" cy="4339927"/>
            <a:chOff x="422" y="1346"/>
            <a:chExt cx="5050" cy="2734"/>
          </a:xfrm>
        </p:grpSpPr>
        <p:sp>
          <p:nvSpPr>
            <p:cNvPr id="30724" name="Rectangle 2"/>
            <p:cNvSpPr>
              <a:spLocks noChangeArrowheads="1"/>
            </p:cNvSpPr>
            <p:nvPr/>
          </p:nvSpPr>
          <p:spPr bwMode="auto">
            <a:xfrm>
              <a:off x="2016" y="1401"/>
              <a:ext cx="3456" cy="2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18004" indent="-318004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Urethral discharge</a:t>
              </a:r>
            </a:p>
            <a:p>
              <a:pPr marL="318004" indent="-318004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200" dirty="0" err="1">
                  <a:solidFill>
                    <a:schemeClr val="bg1"/>
                  </a:solidFill>
                </a:rPr>
                <a:t>Dysuria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318004" indent="-318004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Itching at end of urethra</a:t>
              </a:r>
            </a:p>
            <a:p>
              <a:pPr marL="318004" indent="-318004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sz="2200" dirty="0">
                <a:solidFill>
                  <a:schemeClr val="bg1"/>
                </a:solidFill>
              </a:endParaRPr>
            </a:p>
            <a:p>
              <a:pPr marL="318004" indent="-318004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Urethral discharge</a:t>
              </a:r>
            </a:p>
            <a:p>
              <a:pPr marL="318004" indent="-318004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sz="2200" dirty="0">
                <a:solidFill>
                  <a:schemeClr val="bg1"/>
                </a:solidFill>
              </a:endParaRPr>
            </a:p>
            <a:p>
              <a:pPr marL="318004" indent="-318004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Increased number of PMNL on Gram stain of a urethral smear or in the sediment of the first-voided urine</a:t>
              </a:r>
              <a:endParaRPr lang="en-GB" sz="2200" dirty="0">
                <a:solidFill>
                  <a:schemeClr val="bg1"/>
                </a:solidFill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422" y="1346"/>
              <a:ext cx="98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FFFF66"/>
                  </a:solidFill>
                </a:rPr>
                <a:t>SYMPTOMS</a:t>
              </a:r>
              <a:endParaRPr lang="en-GB" sz="2200" b="1" dirty="0">
                <a:solidFill>
                  <a:srgbClr val="FFFF66"/>
                </a:solidFill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423" y="2267"/>
              <a:ext cx="56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FFFF66"/>
                  </a:solidFill>
                </a:rPr>
                <a:t>SIGNS</a:t>
              </a:r>
              <a:endParaRPr lang="en-GB" sz="2200" b="1" dirty="0">
                <a:solidFill>
                  <a:srgbClr val="FFFF66"/>
                </a:solidFill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432" y="2747"/>
              <a:ext cx="11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FFFF66"/>
                  </a:solidFill>
                </a:rPr>
                <a:t>LABORATORY</a:t>
              </a:r>
              <a:endParaRPr lang="en-GB" sz="2200" b="1" dirty="0">
                <a:solidFill>
                  <a:srgbClr val="FF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FFFF66"/>
                </a:solidFill>
              </a:rPr>
              <a:t>Epidemiology of </a:t>
            </a:r>
            <a:r>
              <a:rPr lang="en-US" sz="3400" b="1" dirty="0" err="1" smtClean="0">
                <a:solidFill>
                  <a:srgbClr val="FFFF66"/>
                </a:solidFill>
              </a:rPr>
              <a:t>urethritis</a:t>
            </a:r>
            <a:endParaRPr lang="en-US" sz="3400" b="1" dirty="0" smtClean="0">
              <a:solidFill>
                <a:srgbClr val="FFFF66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05037" y="1524565"/>
            <a:ext cx="8533927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Common STI syndrome among men – 60% among STI clinic.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NGU cases exceed </a:t>
            </a:r>
            <a:r>
              <a:rPr lang="en-US" sz="2200" dirty="0" err="1">
                <a:solidFill>
                  <a:schemeClr val="bg1"/>
                </a:solidFill>
              </a:rPr>
              <a:t>gonococcal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urethritis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For both GU and NGU, peak age range is 20-24 years, followed by 15-1 and then 25-29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err="1" smtClean="0">
                <a:solidFill>
                  <a:srgbClr val="FFFF66"/>
                </a:solidFill>
              </a:rPr>
              <a:t>Aetiology</a:t>
            </a:r>
            <a:r>
              <a:rPr lang="en-US" sz="3400" b="1" dirty="0" smtClean="0">
                <a:solidFill>
                  <a:srgbClr val="FFFF66"/>
                </a:solidFill>
              </a:rPr>
              <a:t> of </a:t>
            </a:r>
            <a:r>
              <a:rPr lang="en-US" sz="3400" b="1" dirty="0" err="1" smtClean="0">
                <a:solidFill>
                  <a:srgbClr val="FFFF66"/>
                </a:solidFill>
              </a:rPr>
              <a:t>urethritis</a:t>
            </a:r>
            <a:endParaRPr lang="en-US" sz="3400" b="1" dirty="0" smtClean="0">
              <a:solidFill>
                <a:srgbClr val="FFFF66"/>
              </a:solidFill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505555" y="2224594"/>
            <a:ext cx="5485927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 err="1">
                <a:solidFill>
                  <a:schemeClr val="bg1"/>
                </a:solidFill>
              </a:rPr>
              <a:t>Neisseria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gonorrhoeae</a:t>
            </a:r>
            <a:endParaRPr lang="en-US" sz="2200" i="1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>
                <a:solidFill>
                  <a:schemeClr val="bg1"/>
                </a:solidFill>
              </a:rPr>
              <a:t>Chlamydia </a:t>
            </a:r>
            <a:r>
              <a:rPr lang="en-US" sz="2200" i="1" dirty="0" err="1">
                <a:solidFill>
                  <a:schemeClr val="bg1"/>
                </a:solidFill>
              </a:rPr>
              <a:t>trachomatis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(15-40%)</a:t>
            </a:r>
            <a:endParaRPr lang="en-US" sz="2200" i="1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 err="1">
                <a:solidFill>
                  <a:schemeClr val="bg1"/>
                </a:solidFill>
              </a:rPr>
              <a:t>Mycoplasma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genitalium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(15-25%)</a:t>
            </a:r>
            <a:endParaRPr lang="en-US" sz="2200" i="1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 err="1">
                <a:solidFill>
                  <a:schemeClr val="bg1"/>
                </a:solidFill>
              </a:rPr>
              <a:t>Trichomonas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vaginalis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(5-15%)</a:t>
            </a:r>
            <a:endParaRPr lang="en-US" sz="2200" i="1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 err="1">
                <a:solidFill>
                  <a:schemeClr val="bg1"/>
                </a:solidFill>
              </a:rPr>
              <a:t>Ureaplasm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urealyticum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(&lt;15%)</a:t>
            </a:r>
            <a:endParaRPr lang="en-US" sz="2200" i="1" dirty="0">
              <a:solidFill>
                <a:schemeClr val="bg1"/>
              </a:solidFill>
            </a:endParaRP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Herpes simplex (2-3%)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Adenovirus (2-4%)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 err="1">
                <a:solidFill>
                  <a:schemeClr val="bg1"/>
                </a:solidFill>
              </a:rPr>
              <a:t>Haemophilus</a:t>
            </a:r>
            <a:r>
              <a:rPr lang="en-US" sz="2200" dirty="0">
                <a:solidFill>
                  <a:schemeClr val="bg1"/>
                </a:solidFill>
              </a:rPr>
              <a:t> spp. (rare)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70371" y="2136932"/>
            <a:ext cx="1519883" cy="4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2200" b="1" dirty="0" err="1">
                <a:solidFill>
                  <a:srgbClr val="FFFF66"/>
                </a:solidFill>
              </a:rPr>
              <a:t>Gonococcal</a:t>
            </a:r>
            <a:endParaRPr lang="en-GB" sz="2200" b="1" dirty="0">
              <a:solidFill>
                <a:srgbClr val="FFFF66"/>
              </a:solidFill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71553" y="3232077"/>
            <a:ext cx="2046117" cy="4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2200" b="1" dirty="0">
                <a:solidFill>
                  <a:srgbClr val="FFFF66"/>
                </a:solidFill>
              </a:rPr>
              <a:t>Non-</a:t>
            </a:r>
            <a:r>
              <a:rPr lang="en-US" sz="2200" b="1" dirty="0" err="1">
                <a:solidFill>
                  <a:srgbClr val="FFFF66"/>
                </a:solidFill>
              </a:rPr>
              <a:t>gonococcal</a:t>
            </a:r>
            <a:endParaRPr lang="en-GB" sz="22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37" y="457369"/>
            <a:ext cx="8458259" cy="914739"/>
          </a:xfrm>
        </p:spPr>
        <p:txBody>
          <a:bodyPr>
            <a:normAutofit fontScale="90000"/>
          </a:bodyPr>
          <a:lstStyle/>
          <a:p>
            <a:pPr>
              <a:spcBef>
                <a:spcPts val="1113"/>
              </a:spcBef>
            </a:pPr>
            <a:r>
              <a:rPr lang="en-US" sz="3400" dirty="0" smtClean="0">
                <a:solidFill>
                  <a:srgbClr val="FF0000"/>
                </a:solidFill>
                <a:ea typeface="ＭＳ Ｐゴシック" pitchFamily="34" charset="-128"/>
              </a:rPr>
              <a:t>Male Genital Infections</a:t>
            </a:r>
            <a:br>
              <a:rPr lang="en-US" sz="34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600" dirty="0" smtClean="0">
                <a:solidFill>
                  <a:srgbClr val="FF0000"/>
                </a:solidFill>
                <a:ea typeface="ＭＳ Ｐゴシック" pitchFamily="34" charset="-128"/>
              </a:rPr>
              <a:t>ETIOLOGY OF NGU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793"/>
            <a:ext cx="9144000" cy="5257207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INITIAL, NON-RECURRENT,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DOCUMENTED URETHRITIS</a:t>
            </a:r>
          </a:p>
          <a:p>
            <a:pPr lvl="1">
              <a:spcBef>
                <a:spcPts val="68"/>
              </a:spcBef>
            </a:pPr>
            <a:r>
              <a:rPr lang="en-US" i="1" dirty="0" smtClean="0">
                <a:solidFill>
                  <a:srgbClr val="FFFF66"/>
                </a:solidFill>
                <a:ea typeface="ＭＳ Ｐゴシック" pitchFamily="34" charset="-128"/>
              </a:rPr>
              <a:t>Chlamydia </a:t>
            </a: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trachomatis</a:t>
            </a: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		20-40%</a:t>
            </a:r>
            <a:endParaRPr lang="en-US" i="1" dirty="0" smtClean="0">
              <a:solidFill>
                <a:srgbClr val="FFFF66"/>
              </a:solidFill>
              <a:ea typeface="ＭＳ Ｐゴシック" pitchFamily="34" charset="-128"/>
            </a:endParaRPr>
          </a:p>
          <a:p>
            <a:pPr lvl="1">
              <a:spcBef>
                <a:spcPts val="68"/>
              </a:spcBef>
            </a:pP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Mycoplasma</a:t>
            </a:r>
            <a:r>
              <a:rPr lang="en-US" i="1" dirty="0" smtClean="0">
                <a:solidFill>
                  <a:srgbClr val="FFFF66"/>
                </a:solidFill>
                <a:ea typeface="ＭＳ Ｐゴシック" pitchFamily="34" charset="-128"/>
              </a:rPr>
              <a:t> </a:t>
            </a: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genitalium</a:t>
            </a: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		10-20%</a:t>
            </a:r>
          </a:p>
          <a:p>
            <a:pPr lvl="1">
              <a:spcBef>
                <a:spcPts val="68"/>
              </a:spcBef>
            </a:pP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Other and unknown		30-50%</a:t>
            </a:r>
          </a:p>
          <a:p>
            <a:pPr lvl="1">
              <a:spcBef>
                <a:spcPts val="68"/>
              </a:spcBef>
            </a:pP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Ureaplasma</a:t>
            </a:r>
            <a:r>
              <a:rPr lang="en-US" i="1" dirty="0" smtClean="0">
                <a:solidFill>
                  <a:srgbClr val="FFFF66"/>
                </a:solidFill>
                <a:ea typeface="ＭＳ Ｐゴシック" pitchFamily="34" charset="-128"/>
              </a:rPr>
              <a:t> </a:t>
            </a: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urealyticum</a:t>
            </a:r>
            <a:r>
              <a:rPr lang="en-US" i="1" dirty="0" smtClean="0">
                <a:solidFill>
                  <a:srgbClr val="FFFF66"/>
                </a:solidFill>
                <a:ea typeface="ＭＳ Ｐゴシック" pitchFamily="34" charset="-128"/>
              </a:rPr>
              <a:t>?</a:t>
            </a: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	10-30%?</a:t>
            </a:r>
          </a:p>
          <a:p>
            <a:pPr lvl="1">
              <a:spcBef>
                <a:spcPts val="68"/>
              </a:spcBef>
            </a:pP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Normal flora (oral, vaginal)?	10-20%?</a:t>
            </a:r>
          </a:p>
          <a:p>
            <a:pPr lvl="1">
              <a:spcBef>
                <a:spcPts val="68"/>
              </a:spcBef>
            </a:pPr>
            <a:r>
              <a:rPr lang="en-US" i="1" dirty="0" smtClean="0">
                <a:solidFill>
                  <a:srgbClr val="FFFF66"/>
                </a:solidFill>
                <a:ea typeface="ＭＳ Ｐゴシック" pitchFamily="34" charset="-128"/>
              </a:rPr>
              <a:t>U. </a:t>
            </a: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parvum</a:t>
            </a: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				</a:t>
            </a:r>
            <a:r>
              <a:rPr lang="en-US" i="1" dirty="0" smtClean="0">
                <a:solidFill>
                  <a:srgbClr val="FFFF66"/>
                </a:solidFill>
                <a:ea typeface="ＭＳ Ｐゴシック" pitchFamily="34" charset="-128"/>
              </a:rPr>
              <a:t>     </a:t>
            </a: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0</a:t>
            </a:r>
          </a:p>
          <a:p>
            <a:pPr lvl="1">
              <a:spcBef>
                <a:spcPts val="68"/>
              </a:spcBef>
            </a:pP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Trichomonas</a:t>
            </a:r>
            <a:r>
              <a:rPr lang="en-US" i="1" dirty="0" smtClean="0">
                <a:solidFill>
                  <a:srgbClr val="FFFF66"/>
                </a:solidFill>
                <a:ea typeface="ＭＳ Ｐゴシック" pitchFamily="34" charset="-128"/>
              </a:rPr>
              <a:t> </a:t>
            </a:r>
            <a:r>
              <a:rPr lang="en-US" i="1" dirty="0" err="1" smtClean="0">
                <a:solidFill>
                  <a:srgbClr val="FFFF66"/>
                </a:solidFill>
                <a:ea typeface="ＭＳ Ｐゴシック" pitchFamily="34" charset="-128"/>
              </a:rPr>
              <a:t>vaginalis</a:t>
            </a: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		  0-5%</a:t>
            </a:r>
            <a:endParaRPr lang="en-US" i="1" dirty="0" smtClean="0">
              <a:solidFill>
                <a:srgbClr val="FFFF66"/>
              </a:solidFill>
              <a:ea typeface="ＭＳ Ｐゴシック" pitchFamily="34" charset="-128"/>
            </a:endParaRPr>
          </a:p>
          <a:p>
            <a:pPr lvl="1">
              <a:spcBef>
                <a:spcPts val="68"/>
              </a:spcBef>
            </a:pP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Adenovirus				  0-5%</a:t>
            </a:r>
          </a:p>
          <a:p>
            <a:pPr lvl="1">
              <a:spcBef>
                <a:spcPts val="68"/>
              </a:spcBef>
            </a:pPr>
            <a:r>
              <a:rPr lang="en-US" dirty="0" smtClean="0">
                <a:solidFill>
                  <a:srgbClr val="FFFF66"/>
                </a:solidFill>
                <a:ea typeface="ＭＳ Ｐゴシック" pitchFamily="34" charset="-128"/>
              </a:rPr>
              <a:t>Herpes simplex virus		  0-5%</a:t>
            </a:r>
          </a:p>
          <a:p>
            <a:pPr lvl="1">
              <a:spcBef>
                <a:spcPts val="998"/>
              </a:spcBef>
              <a:buNone/>
            </a:pPr>
            <a:r>
              <a:rPr lang="en-US" sz="1700" dirty="0" smtClean="0">
                <a:solidFill>
                  <a:srgbClr val="FFFF66"/>
                </a:solidFill>
                <a:ea typeface="ＭＳ Ｐゴシック" pitchFamily="34" charset="-128"/>
              </a:rPr>
              <a:t>See Bradshaw et al, </a:t>
            </a:r>
            <a:r>
              <a:rPr lang="en-US" sz="1700" i="1" dirty="0" smtClean="0">
                <a:solidFill>
                  <a:srgbClr val="FFFF66"/>
                </a:solidFill>
                <a:ea typeface="ＭＳ Ｐゴシック" pitchFamily="34" charset="-128"/>
              </a:rPr>
              <a:t>JID</a:t>
            </a:r>
            <a:r>
              <a:rPr lang="en-US" sz="1700" dirty="0" smtClean="0">
                <a:solidFill>
                  <a:srgbClr val="FFFF66"/>
                </a:solidFill>
                <a:ea typeface="ＭＳ Ｐゴシック" pitchFamily="34" charset="-128"/>
              </a:rPr>
              <a:t> 2006;193:336-45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i="1" dirty="0" err="1" smtClean="0">
                <a:solidFill>
                  <a:srgbClr val="FFFF66"/>
                </a:solidFill>
              </a:rPr>
              <a:t>Neisseria</a:t>
            </a:r>
            <a:r>
              <a:rPr lang="en-US" sz="3400" b="1" i="1" dirty="0" smtClean="0">
                <a:solidFill>
                  <a:srgbClr val="FFFF66"/>
                </a:solidFill>
              </a:rPr>
              <a:t> </a:t>
            </a:r>
            <a:r>
              <a:rPr lang="en-US" sz="3400" b="1" i="1" dirty="0" err="1" smtClean="0">
                <a:solidFill>
                  <a:srgbClr val="FFFF66"/>
                </a:solidFill>
              </a:rPr>
              <a:t>gonorrhoeae</a:t>
            </a:r>
            <a:endParaRPr lang="en-US" sz="3400" b="1" i="1" dirty="0" smtClean="0">
              <a:solidFill>
                <a:srgbClr val="FFFF66"/>
              </a:solidFill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14495" y="1477558"/>
            <a:ext cx="4772993" cy="42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Gram negative </a:t>
            </a:r>
            <a:r>
              <a:rPr lang="en-US" sz="2200" dirty="0" err="1"/>
              <a:t>diplococcus</a:t>
            </a: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Asymptomatic and minimally symptomatic infections occur in the community – may be associated with AHU </a:t>
            </a:r>
            <a:r>
              <a:rPr lang="en-US" sz="2200" dirty="0" err="1"/>
              <a:t>auxotrophs</a:t>
            </a:r>
            <a:r>
              <a:rPr lang="en-US" sz="2200" dirty="0"/>
              <a:t> (US studies)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Increasing antimicrobial resistance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Concurrent </a:t>
            </a:r>
            <a:r>
              <a:rPr lang="en-US" sz="2200" i="1" dirty="0"/>
              <a:t>C. </a:t>
            </a:r>
            <a:r>
              <a:rPr lang="en-US" sz="2200" i="1" dirty="0" err="1"/>
              <a:t>trachomatis</a:t>
            </a:r>
            <a:r>
              <a:rPr lang="en-US" sz="2200" dirty="0"/>
              <a:t> infection common</a:t>
            </a:r>
          </a:p>
        </p:txBody>
      </p:sp>
      <p:pic>
        <p:nvPicPr>
          <p:cNvPr id="34820" name="Picture 2" descr="Male Gonorrhea drip"/>
          <p:cNvPicPr>
            <a:picLocks noChangeAspect="1" noChangeArrowheads="1"/>
          </p:cNvPicPr>
          <p:nvPr/>
        </p:nvPicPr>
        <p:blipFill>
          <a:blip r:embed="rId3"/>
          <a:srcRect b="24678"/>
          <a:stretch>
            <a:fillRect/>
          </a:stretch>
        </p:blipFill>
        <p:spPr bwMode="auto">
          <a:xfrm>
            <a:off x="5152515" y="1843453"/>
            <a:ext cx="3742017" cy="256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i="1" dirty="0" smtClean="0">
                <a:solidFill>
                  <a:srgbClr val="FFFF66"/>
                </a:solidFill>
              </a:rPr>
              <a:t>Chlamydia </a:t>
            </a:r>
            <a:r>
              <a:rPr lang="en-US" sz="3400" b="1" i="1" dirty="0" err="1" smtClean="0">
                <a:solidFill>
                  <a:srgbClr val="FFFF66"/>
                </a:solidFill>
              </a:rPr>
              <a:t>trachomatis</a:t>
            </a:r>
            <a:endParaRPr lang="en-US" sz="3400" b="1" i="1" dirty="0" smtClean="0">
              <a:solidFill>
                <a:srgbClr val="FFFF66"/>
              </a:solidFill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" y="1599523"/>
            <a:ext cx="5182073" cy="42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Gram negative obligate intracellular bacterium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Common cause of post-</a:t>
            </a:r>
            <a:r>
              <a:rPr lang="en-US" sz="2200" dirty="0" err="1"/>
              <a:t>gonococcal</a:t>
            </a:r>
            <a:r>
              <a:rPr lang="en-US" sz="2200" dirty="0"/>
              <a:t> </a:t>
            </a:r>
            <a:r>
              <a:rPr lang="en-US" sz="2200" dirty="0" err="1"/>
              <a:t>urethritis</a:t>
            </a: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Less common among MSM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Isolated from urethras of: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8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   	- 25-60% (usually 30-40%) NGU cases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- 4-35% (usually 15-25%) GC cases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- 0-7% of men without </a:t>
            </a:r>
            <a:r>
              <a:rPr lang="en-US" dirty="0" err="1"/>
              <a:t>urethritis</a:t>
            </a:r>
            <a:endParaRPr lang="en-US" dirty="0"/>
          </a:p>
        </p:txBody>
      </p:sp>
      <p:pic>
        <p:nvPicPr>
          <p:cNvPr id="35844" name="Picture 3" descr="2891Rc14_137-14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900" y="1538540"/>
            <a:ext cx="4120356" cy="38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http://apps.who.int/medicinedocs/documents/h2942e/p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143372" cy="68424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571480"/>
            <a:ext cx="284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NEONATAL CONJUNCTIVITIS</a:t>
            </a:r>
            <a:endParaRPr lang="en-IN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i="1" dirty="0" err="1" smtClean="0">
                <a:solidFill>
                  <a:srgbClr val="FFFF66"/>
                </a:solidFill>
              </a:rPr>
              <a:t>Mycoplasma</a:t>
            </a:r>
            <a:r>
              <a:rPr lang="en-US" sz="3400" b="1" i="1" dirty="0" smtClean="0">
                <a:solidFill>
                  <a:srgbClr val="FFFF66"/>
                </a:solidFill>
              </a:rPr>
              <a:t> </a:t>
            </a:r>
            <a:r>
              <a:rPr lang="en-US" sz="3400" b="1" i="1" dirty="0" err="1" smtClean="0">
                <a:solidFill>
                  <a:srgbClr val="FFFF66"/>
                </a:solidFill>
              </a:rPr>
              <a:t>genitalium</a:t>
            </a:r>
            <a:endParaRPr lang="en-US" sz="3400" b="1" i="1" dirty="0" smtClean="0">
              <a:solidFill>
                <a:srgbClr val="FFFF66"/>
              </a:solidFill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143296" y="1995909"/>
            <a:ext cx="6704890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Intracellular bacterium without a cell wall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Pooled data from 19 studies: 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   </a:t>
            </a:r>
            <a:r>
              <a:rPr lang="en-US" dirty="0"/>
              <a:t>NGU (21.1%) vs. normal men (6.7%); 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OR 3.8 (95% CI: 3.0 - 4.9)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CT negative NGU (21.7%) vs. normal men (6.0%); OR 5.15 (95% CI: 3.6 – 7.4)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Genotyping analyses of concurrently infected couples supports sexual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i="1" dirty="0" err="1" smtClean="0">
                <a:solidFill>
                  <a:srgbClr val="FFFF66"/>
                </a:solidFill>
              </a:rPr>
              <a:t>Trichomonas</a:t>
            </a:r>
            <a:r>
              <a:rPr lang="en-US" sz="3400" b="1" i="1" dirty="0" smtClean="0">
                <a:solidFill>
                  <a:srgbClr val="FFFF66"/>
                </a:solidFill>
              </a:rPr>
              <a:t> </a:t>
            </a:r>
            <a:r>
              <a:rPr lang="en-US" sz="3400" b="1" i="1" dirty="0" err="1" smtClean="0">
                <a:solidFill>
                  <a:srgbClr val="FFFF66"/>
                </a:solidFill>
              </a:rPr>
              <a:t>vaginalis</a:t>
            </a:r>
            <a:endParaRPr lang="en-US" sz="3400" b="1" i="1" dirty="0" smtClean="0">
              <a:solidFill>
                <a:srgbClr val="FFFF66"/>
              </a:solidFill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85741" y="1751979"/>
            <a:ext cx="8000705" cy="42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Flagellated protozoon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5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9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Initial studies using microscopy +/- culture showed an association of </a:t>
            </a:r>
            <a:r>
              <a:rPr lang="en-US" sz="2200" i="1" dirty="0"/>
              <a:t>T. </a:t>
            </a:r>
            <a:r>
              <a:rPr lang="en-US" sz="2200" i="1" dirty="0" err="1"/>
              <a:t>vaginalis</a:t>
            </a:r>
            <a:r>
              <a:rPr lang="en-US" sz="2200" dirty="0"/>
              <a:t> with NGU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5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Organism frequently found in urethra of both symptomatic and asymptomatic men by NAAT – association of </a:t>
            </a:r>
            <a:r>
              <a:rPr lang="en-US" sz="2200" i="1" dirty="0"/>
              <a:t>T. </a:t>
            </a:r>
            <a:r>
              <a:rPr lang="en-US" sz="2200" i="1" dirty="0" err="1"/>
              <a:t>vaginalis</a:t>
            </a:r>
            <a:r>
              <a:rPr lang="en-US" sz="2200" dirty="0"/>
              <a:t> with NGU vs. </a:t>
            </a:r>
            <a:r>
              <a:rPr lang="en-US" sz="2200" dirty="0" err="1"/>
              <a:t>colonisation</a:t>
            </a:r>
            <a:r>
              <a:rPr lang="en-US" sz="2200" dirty="0"/>
              <a:t> less clear</a:t>
            </a:r>
            <a:endParaRPr lang="en-US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5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/>
              <a:t>T. </a:t>
            </a:r>
            <a:r>
              <a:rPr lang="en-US" sz="2200" i="1" dirty="0" err="1"/>
              <a:t>vaginalis</a:t>
            </a:r>
            <a:r>
              <a:rPr lang="en-US" sz="2200" dirty="0"/>
              <a:t> more important as a cause of NGU among African men as high prevalence of </a:t>
            </a:r>
            <a:r>
              <a:rPr lang="en-US" sz="2200" dirty="0" err="1"/>
              <a:t>trichomoniasis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i="1" dirty="0" err="1" smtClean="0">
                <a:solidFill>
                  <a:srgbClr val="FFFF66"/>
                </a:solidFill>
              </a:rPr>
              <a:t>Ureaplasma</a:t>
            </a:r>
            <a:r>
              <a:rPr lang="en-US" sz="3400" b="1" i="1" dirty="0" smtClean="0">
                <a:solidFill>
                  <a:srgbClr val="FFFF66"/>
                </a:solidFill>
              </a:rPr>
              <a:t> </a:t>
            </a:r>
            <a:r>
              <a:rPr lang="en-US" sz="3400" b="1" dirty="0" smtClean="0">
                <a:solidFill>
                  <a:srgbClr val="FFFF66"/>
                </a:solidFill>
              </a:rPr>
              <a:t>species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533223" y="1295881"/>
            <a:ext cx="8305741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Higher isolation rates from men with </a:t>
            </a:r>
            <a:r>
              <a:rPr lang="en-US" sz="2200" i="1" dirty="0"/>
              <a:t>C. </a:t>
            </a:r>
            <a:r>
              <a:rPr lang="en-US" sz="2200" i="1" dirty="0" err="1"/>
              <a:t>trachomatis</a:t>
            </a:r>
            <a:r>
              <a:rPr lang="en-US" sz="2200" dirty="0"/>
              <a:t> negative NGU than among </a:t>
            </a:r>
            <a:r>
              <a:rPr lang="en-US" sz="2200" i="1" dirty="0"/>
              <a:t>C. </a:t>
            </a:r>
            <a:r>
              <a:rPr lang="en-US" sz="2200" i="1" dirty="0" err="1"/>
              <a:t>trachomatis</a:t>
            </a:r>
            <a:r>
              <a:rPr lang="en-US" sz="2200" dirty="0"/>
              <a:t> positive NGU/no </a:t>
            </a:r>
            <a:r>
              <a:rPr lang="en-US" sz="2200" dirty="0" err="1"/>
              <a:t>urethritis</a:t>
            </a:r>
            <a:r>
              <a:rPr lang="en-US" sz="2200" dirty="0"/>
              <a:t> cases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Isolated more often from men with first episode NGU than those with a history of previous NGU episodes or men without </a:t>
            </a:r>
            <a:r>
              <a:rPr lang="en-US" sz="2200" dirty="0" err="1"/>
              <a:t>urethritis</a:t>
            </a: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/>
              <a:t>Intraurethral</a:t>
            </a:r>
            <a:r>
              <a:rPr lang="en-US" sz="2200" dirty="0"/>
              <a:t> inoculation of </a:t>
            </a:r>
            <a:r>
              <a:rPr lang="en-US" sz="2200" i="1" dirty="0" err="1"/>
              <a:t>Ureaplasma</a:t>
            </a:r>
            <a:r>
              <a:rPr lang="en-US" sz="2200" dirty="0"/>
              <a:t> sp. into non-human primates associated with increased numbers of PMNL in </a:t>
            </a:r>
            <a:r>
              <a:rPr lang="en-US" sz="2200" dirty="0" err="1"/>
              <a:t>endourethral</a:t>
            </a:r>
            <a:r>
              <a:rPr lang="en-US" sz="2200" dirty="0"/>
              <a:t> smears (some animals)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Limited studies suggest </a:t>
            </a:r>
            <a:r>
              <a:rPr lang="en-US" sz="2200" i="1" dirty="0"/>
              <a:t>U. </a:t>
            </a:r>
            <a:r>
              <a:rPr lang="en-US" sz="2200" i="1" dirty="0" err="1"/>
              <a:t>urealyticum</a:t>
            </a:r>
            <a:r>
              <a:rPr lang="en-US" sz="2200" dirty="0"/>
              <a:t>, rather than </a:t>
            </a:r>
            <a:r>
              <a:rPr lang="en-US" sz="2200" i="1" dirty="0"/>
              <a:t>U. </a:t>
            </a:r>
            <a:r>
              <a:rPr lang="en-US" sz="2200" i="1" dirty="0" err="1"/>
              <a:t>parvum</a:t>
            </a:r>
            <a:r>
              <a:rPr lang="en-US" sz="2200" dirty="0"/>
              <a:t>, is associated with NGU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FFFF66"/>
                </a:solidFill>
              </a:rPr>
              <a:t>Other bacterial causes of NGU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05037" y="1751979"/>
            <a:ext cx="8533927" cy="42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Most studies have not revealed differences in aerobic and anaerobic urethral flora between CT+/CT- NGU cases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 err="1"/>
              <a:t>Haemophilus</a:t>
            </a:r>
            <a:r>
              <a:rPr lang="en-US" sz="2200" i="1" dirty="0"/>
              <a:t> </a:t>
            </a:r>
            <a:r>
              <a:rPr lang="en-US" sz="2200" i="1" dirty="0" err="1"/>
              <a:t>influenzae</a:t>
            </a:r>
            <a:r>
              <a:rPr lang="en-US" sz="2200" dirty="0"/>
              <a:t> and </a:t>
            </a:r>
            <a:r>
              <a:rPr lang="en-US" sz="2200" i="1" dirty="0" err="1"/>
              <a:t>Haemophilus</a:t>
            </a:r>
            <a:r>
              <a:rPr lang="en-US" sz="2200" i="1" dirty="0"/>
              <a:t> </a:t>
            </a:r>
            <a:r>
              <a:rPr lang="en-US" sz="2200" i="1" dirty="0" err="1"/>
              <a:t>parainfluenzae</a:t>
            </a:r>
            <a:r>
              <a:rPr lang="en-US" sz="2200" dirty="0"/>
              <a:t> are rare causes of NGU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i="1" dirty="0" err="1"/>
              <a:t>Neisseria</a:t>
            </a:r>
            <a:r>
              <a:rPr lang="en-US" sz="2200" i="1" dirty="0"/>
              <a:t> </a:t>
            </a:r>
            <a:r>
              <a:rPr lang="en-US" sz="2200" i="1" dirty="0" err="1"/>
              <a:t>meningitidis</a:t>
            </a:r>
            <a:r>
              <a:rPr lang="en-US" sz="2200" dirty="0"/>
              <a:t> may cause NGU – transmission by </a:t>
            </a:r>
            <a:r>
              <a:rPr lang="en-US" sz="2200" dirty="0" err="1"/>
              <a:t>orogenital</a:t>
            </a:r>
            <a:r>
              <a:rPr lang="en-US" sz="2200" dirty="0"/>
              <a:t> sex supported by PFGE in one case study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Association between NGU in males and BV in females – further research required to identify responsible bacteria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FFFF66"/>
                </a:solidFill>
              </a:rPr>
              <a:t>Viral causes of NGU</a:t>
            </a: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28187" y="1143424"/>
            <a:ext cx="8535109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/>
              <a:t>Urethritis</a:t>
            </a:r>
            <a:r>
              <a:rPr lang="en-US" sz="2200" dirty="0"/>
              <a:t> occurs in 30% of men with primary HSV (less common in recurrent HSV)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Recent PCR-based studies suggest HSV detected in 2-3% of cases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In Australia, Bradshaw et al. (2006) demonstrated:  </a:t>
            </a:r>
            <a:endParaRPr lang="en-US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   	 - significantly more HSV detected in 329 NGU cases compared to 307 controls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- HSV-1 was more commonly detected than HSV-2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- unprotected oral sex was a risk factor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Adenoviruses reported among men with </a:t>
            </a:r>
            <a:r>
              <a:rPr lang="en-US" sz="2200" dirty="0" err="1"/>
              <a:t>urethritis</a:t>
            </a:r>
            <a:r>
              <a:rPr lang="en-US" sz="2200" dirty="0"/>
              <a:t> in  Australia and USA – seasonal, associated with receptive oral sex, may see co-existent conjunctivitis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FFFF66"/>
                </a:solidFill>
              </a:rPr>
              <a:t>Non-STI causes of NGU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913928" y="1143424"/>
            <a:ext cx="7468664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Urinary tract infection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Bacterial </a:t>
            </a:r>
            <a:r>
              <a:rPr lang="en-US" sz="2200" dirty="0" err="1"/>
              <a:t>prostatitis</a:t>
            </a: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Urethral stricture (</a:t>
            </a:r>
            <a:r>
              <a:rPr lang="en-US" sz="2200" dirty="0" err="1"/>
              <a:t>catheterisation</a:t>
            </a:r>
            <a:r>
              <a:rPr lang="en-US" sz="2200" dirty="0"/>
              <a:t>/instrumentation)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/>
              <a:t>Phimosis</a:t>
            </a: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Congenital abnormalities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Chemical irritation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/>
              <a:t>Tumours</a:t>
            </a: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Stevens Johnson syndrome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Role of masturbation, “milking” urethra, frequency of sexual activity, coffee, alcohol, foods unclear</a:t>
            </a: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2512991"/>
            <a:ext cx="171630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 anchor="ctr">
            <a:spAutoFit/>
          </a:bodyPr>
          <a:lstStyle/>
          <a:p>
            <a:endParaRPr lang="en-GB"/>
          </a:p>
        </p:txBody>
      </p:sp>
      <p:graphicFrame>
        <p:nvGraphicFramePr>
          <p:cNvPr id="115848" name="Group 136"/>
          <p:cNvGraphicFramePr>
            <a:graphicFrameLocks noGrp="1"/>
          </p:cNvGraphicFramePr>
          <p:nvPr/>
        </p:nvGraphicFramePr>
        <p:xfrm>
          <a:off x="305037" y="4191283"/>
          <a:ext cx="8534399" cy="2062799"/>
        </p:xfrm>
        <a:graphic>
          <a:graphicData uri="http://schemas.openxmlformats.org/drawingml/2006/table">
            <a:tbl>
              <a:tblPr/>
              <a:tblGrid>
                <a:gridCol w="3048000"/>
                <a:gridCol w="990600"/>
                <a:gridCol w="990600"/>
                <a:gridCol w="914400"/>
                <a:gridCol w="914400"/>
                <a:gridCol w="761999"/>
                <a:gridCol w="914400"/>
              </a:tblGrid>
              <a:tr h="518160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INFECTION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SYMPTOMATIC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FOR STIs (n = 27)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ASYMPTOMATIC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FOR STIs (n = 274)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OVERALL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(n = 301)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No.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No.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No.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Neisseria gonorrhoeae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infection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22.2%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4.7%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6.3%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Chlamydia trachomatis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infection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3.7%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9.1%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8.6%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Trichomonas vaginalis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infection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22.2%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13.5%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14.3%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Mycoplasma genitalium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infection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7.4%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6.6%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6.6%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2" name="Rectangle 57"/>
          <p:cNvSpPr>
            <a:spLocks noChangeArrowheads="1"/>
          </p:cNvSpPr>
          <p:nvPr/>
        </p:nvSpPr>
        <p:spPr bwMode="auto">
          <a:xfrm>
            <a:off x="0" y="4343740"/>
            <a:ext cx="171630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 anchor="ctr">
            <a:spAutoFit/>
          </a:bodyPr>
          <a:lstStyle/>
          <a:p>
            <a:endParaRPr lang="en-GB"/>
          </a:p>
        </p:txBody>
      </p:sp>
      <p:sp>
        <p:nvSpPr>
          <p:cNvPr id="1083" name="Rectangle 59"/>
          <p:cNvSpPr>
            <a:spLocks noGrp="1" noChangeArrowheads="1"/>
          </p:cNvSpPr>
          <p:nvPr>
            <p:ph type="title"/>
          </p:nvPr>
        </p:nvSpPr>
        <p:spPr>
          <a:xfrm>
            <a:off x="380705" y="76228"/>
            <a:ext cx="8535110" cy="1143423"/>
          </a:xfrm>
          <a:noFill/>
        </p:spPr>
        <p:txBody>
          <a:bodyPr/>
          <a:lstStyle/>
          <a:p>
            <a:r>
              <a:rPr lang="en-US" sz="3400" b="1" dirty="0" smtClean="0">
                <a:solidFill>
                  <a:srgbClr val="FFFF66"/>
                </a:solidFill>
              </a:rPr>
              <a:t>Asymptomatic STIs - </a:t>
            </a:r>
            <a:r>
              <a:rPr lang="en-US" sz="2600" b="1" dirty="0" smtClean="0">
                <a:solidFill>
                  <a:srgbClr val="FFFF66"/>
                </a:solidFill>
              </a:rPr>
              <a:t>The hidden epidemic</a:t>
            </a:r>
          </a:p>
        </p:txBody>
      </p:sp>
      <p:graphicFrame>
        <p:nvGraphicFramePr>
          <p:cNvPr id="1026" name="Object 60"/>
          <p:cNvGraphicFramePr>
            <a:graphicFrameLocks noChangeAspect="1"/>
          </p:cNvGraphicFramePr>
          <p:nvPr>
            <p:ph idx="1"/>
          </p:nvPr>
        </p:nvGraphicFramePr>
        <p:xfrm>
          <a:off x="1752187" y="1295880"/>
          <a:ext cx="5792146" cy="2586678"/>
        </p:xfrm>
        <a:graphic>
          <a:graphicData uri="http://schemas.openxmlformats.org/presentationml/2006/ole">
            <p:oleObj spid="_x0000_s75778" name="Chart" r:id="rId3" imgW="5181600" imgH="3590950" progId="Excel.Sheet.8">
              <p:embed/>
            </p:oleObj>
          </a:graphicData>
        </a:graphic>
      </p:graphicFrame>
      <p:sp>
        <p:nvSpPr>
          <p:cNvPr id="1084" name="Text Box 61"/>
          <p:cNvSpPr txBox="1">
            <a:spLocks noChangeArrowheads="1"/>
          </p:cNvSpPr>
          <p:nvPr/>
        </p:nvSpPr>
        <p:spPr bwMode="auto">
          <a:xfrm>
            <a:off x="2306691" y="6405712"/>
            <a:ext cx="4183626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Only 9% of men were symptomatic for STIs</a:t>
            </a:r>
            <a:endParaRPr lang="en-GB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FFFF66"/>
                </a:solidFill>
              </a:rPr>
              <a:t>Clinical presentation</a:t>
            </a:r>
          </a:p>
        </p:txBody>
      </p:sp>
      <p:graphicFrame>
        <p:nvGraphicFramePr>
          <p:cNvPr id="113791" name="Group 1151"/>
          <p:cNvGraphicFramePr>
            <a:graphicFrameLocks noGrp="1"/>
          </p:cNvGraphicFramePr>
          <p:nvPr/>
        </p:nvGraphicFramePr>
        <p:xfrm>
          <a:off x="185623" y="1477558"/>
          <a:ext cx="8773077" cy="4642147"/>
        </p:xfrm>
        <a:graphic>
          <a:graphicData uri="http://schemas.openxmlformats.org/drawingml/2006/table">
            <a:tbl>
              <a:tblPr/>
              <a:tblGrid>
                <a:gridCol w="2400181"/>
                <a:gridCol w="2979536"/>
                <a:gridCol w="3393360"/>
              </a:tblGrid>
              <a:tr h="525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Gonorrhoea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Discharge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Profuse and purulent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Scant and muco-purulent, may be absent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8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Dysuria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(+++ with HSV/adenovirus)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Incubation period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2-6 days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 weeks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seeking behaviour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Asymptomatic cases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+/-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U</a:t>
            </a:r>
            <a:r>
              <a:rPr lang="en-US" smtClean="0"/>
              <a:t>rethral discharge</a:t>
            </a:r>
            <a:endParaRPr lang="tr-TR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472" y="1600200"/>
            <a:ext cx="4038600" cy="45259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  <a:ea typeface="ＭＳ Ｐゴシック" pitchFamily="34" charset="-128"/>
              </a:rPr>
              <a:t>Bacterial verus Viral NGU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8394" y="2026401"/>
          <a:ext cx="8229596" cy="2927164"/>
        </p:xfrm>
        <a:graphic>
          <a:graphicData uri="http://schemas.openxmlformats.org/drawingml/2006/table">
            <a:tbl>
              <a:tblPr/>
              <a:tblGrid>
                <a:gridCol w="2498725"/>
                <a:gridCol w="244475"/>
                <a:gridCol w="1371599"/>
                <a:gridCol w="1371599"/>
                <a:gridCol w="1371599"/>
                <a:gridCol w="1371599"/>
              </a:tblGrid>
              <a:tr h="4814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Adeno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HSV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7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Mod/severe dysuria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5786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Meatal erythema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54" charset="-128"/>
                        </a:rPr>
                        <a:t>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45090" name="TextBox 6"/>
          <p:cNvSpPr txBox="1">
            <a:spLocks noChangeArrowheads="1"/>
          </p:cNvSpPr>
          <p:nvPr/>
        </p:nvSpPr>
        <p:spPr bwMode="auto">
          <a:xfrm>
            <a:off x="1143296" y="6019490"/>
            <a:ext cx="3817243" cy="3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dirty="0"/>
              <a:t>Bradshaw C et al.  </a:t>
            </a:r>
            <a:r>
              <a:rPr lang="en-US" i="1" dirty="0"/>
              <a:t>JID</a:t>
            </a:r>
            <a:r>
              <a:rPr lang="en-US" dirty="0"/>
              <a:t> 2006;193:336-45</a:t>
            </a:r>
          </a:p>
        </p:txBody>
      </p:sp>
      <p:sp>
        <p:nvSpPr>
          <p:cNvPr id="45091" name="TextBox 7"/>
          <p:cNvSpPr txBox="1">
            <a:spLocks noChangeArrowheads="1"/>
          </p:cNvSpPr>
          <p:nvPr/>
        </p:nvSpPr>
        <p:spPr bwMode="auto">
          <a:xfrm>
            <a:off x="533223" y="4953565"/>
            <a:ext cx="7544332" cy="7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</a:rPr>
              <a:t>Concider</a:t>
            </a:r>
            <a:r>
              <a:rPr lang="en-US" sz="2200" dirty="0">
                <a:solidFill>
                  <a:srgbClr val="FF0000"/>
                </a:solidFill>
              </a:rPr>
              <a:t> acyclovir in patients with </a:t>
            </a:r>
            <a:r>
              <a:rPr lang="en-US" sz="2200" dirty="0" err="1">
                <a:solidFill>
                  <a:srgbClr val="FF0000"/>
                </a:solidFill>
              </a:rPr>
              <a:t>proiment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dysuria</a:t>
            </a:r>
            <a:r>
              <a:rPr lang="en-US" sz="2200" dirty="0">
                <a:solidFill>
                  <a:srgbClr val="FF0000"/>
                </a:solidFill>
              </a:rPr>
              <a:t>            and </a:t>
            </a:r>
            <a:r>
              <a:rPr lang="en-US" sz="2200" dirty="0" err="1">
                <a:solidFill>
                  <a:srgbClr val="FF0000"/>
                </a:solidFill>
              </a:rPr>
              <a:t>meatal</a:t>
            </a:r>
            <a:r>
              <a:rPr lang="en-US" sz="2200" dirty="0">
                <a:solidFill>
                  <a:srgbClr val="FF0000"/>
                </a:solidFill>
              </a:rPr>
              <a:t> inflammation?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NEONATAL CONJUNCTIVITIS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-23253" y="1214422"/>
            <a:ext cx="91672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Neonatal conjunctivitis (</a:t>
            </a:r>
            <a:r>
              <a:rPr lang="en-IN" sz="1600" dirty="0" err="1" smtClean="0"/>
              <a:t>ophthalmia</a:t>
            </a:r>
            <a:r>
              <a:rPr lang="en-IN" sz="1600" dirty="0" smtClean="0"/>
              <a:t> </a:t>
            </a:r>
            <a:r>
              <a:rPr lang="en-IN" sz="1600" dirty="0" err="1" smtClean="0"/>
              <a:t>neonatorum</a:t>
            </a:r>
            <a:r>
              <a:rPr lang="en-IN" sz="1600" dirty="0" smtClean="0"/>
              <a:t>) can lead to blindness when caused by </a:t>
            </a:r>
            <a:r>
              <a:rPr lang="en-IN" sz="1600" i="1" dirty="0" smtClean="0"/>
              <a:t>N. </a:t>
            </a:r>
            <a:r>
              <a:rPr lang="en-IN" sz="1600" i="1" dirty="0" err="1" smtClean="0"/>
              <a:t>gonorrhoeae</a:t>
            </a:r>
            <a:r>
              <a:rPr lang="en-IN" sz="1600" dirty="0" smtClean="0"/>
              <a:t>. </a:t>
            </a:r>
          </a:p>
          <a:p>
            <a:r>
              <a:rPr lang="en-IN" sz="1600" dirty="0" smtClean="0"/>
              <a:t>The most important sexually transmitted pathogens which cause </a:t>
            </a:r>
            <a:r>
              <a:rPr lang="en-IN" sz="1600" dirty="0" err="1" smtClean="0"/>
              <a:t>ophthalmia</a:t>
            </a:r>
            <a:r>
              <a:rPr lang="en-IN" sz="1600" dirty="0" smtClean="0"/>
              <a:t> </a:t>
            </a:r>
            <a:r>
              <a:rPr lang="en-IN" sz="1600" dirty="0" err="1" smtClean="0"/>
              <a:t>neonatorum</a:t>
            </a:r>
            <a:r>
              <a:rPr lang="en-IN" sz="1600" dirty="0" smtClean="0"/>
              <a:t> are </a:t>
            </a:r>
          </a:p>
          <a:p>
            <a:r>
              <a:rPr lang="en-IN" sz="1600" i="1" dirty="0" smtClean="0"/>
              <a:t>N. </a:t>
            </a:r>
            <a:r>
              <a:rPr lang="en-IN" sz="1600" i="1" dirty="0" err="1" smtClean="0"/>
              <a:t>gonorrhoeae</a:t>
            </a:r>
            <a:r>
              <a:rPr lang="en-IN" sz="1600" dirty="0" smtClean="0"/>
              <a:t> and </a:t>
            </a:r>
            <a:r>
              <a:rPr lang="en-IN" sz="1600" i="1" dirty="0" smtClean="0"/>
              <a:t>C. </a:t>
            </a:r>
            <a:r>
              <a:rPr lang="en-IN" sz="1600" i="1" dirty="0" err="1" smtClean="0"/>
              <a:t>trachomatis</a:t>
            </a:r>
            <a:r>
              <a:rPr lang="en-IN" sz="1600" dirty="0" smtClean="0"/>
              <a:t>. In developing countries, </a:t>
            </a:r>
            <a:r>
              <a:rPr lang="en-IN" sz="1600" i="1" dirty="0" smtClean="0"/>
              <a:t>N. </a:t>
            </a:r>
            <a:r>
              <a:rPr lang="en-IN" sz="1600" i="1" dirty="0" err="1" smtClean="0"/>
              <a:t>gonorrhoeae</a:t>
            </a:r>
            <a:r>
              <a:rPr lang="en-IN" sz="1600" dirty="0" smtClean="0"/>
              <a:t> accounts for 20-75% and </a:t>
            </a:r>
          </a:p>
          <a:p>
            <a:r>
              <a:rPr lang="en-IN" sz="1600" i="1" dirty="0" smtClean="0"/>
              <a:t>C. </a:t>
            </a:r>
            <a:r>
              <a:rPr lang="en-IN" sz="1600" i="1" dirty="0" err="1" smtClean="0"/>
              <a:t>trachomatis</a:t>
            </a:r>
            <a:r>
              <a:rPr lang="en-IN" sz="1600" dirty="0" smtClean="0"/>
              <a:t> for 15-35% of cases brought to medical attention. </a:t>
            </a:r>
          </a:p>
          <a:p>
            <a:r>
              <a:rPr lang="en-IN" sz="1600" dirty="0" smtClean="0"/>
              <a:t>Other common causes are </a:t>
            </a:r>
            <a:r>
              <a:rPr lang="en-IN" sz="1600" i="1" dirty="0" smtClean="0"/>
              <a:t>Staphylococcus </a:t>
            </a:r>
            <a:r>
              <a:rPr lang="en-IN" sz="1600" i="1" dirty="0" err="1" smtClean="0"/>
              <a:t>aureus</a:t>
            </a:r>
            <a:r>
              <a:rPr lang="en-IN" sz="1600" dirty="0" smtClean="0"/>
              <a:t>, </a:t>
            </a:r>
            <a:r>
              <a:rPr lang="en-IN" sz="1600" i="1" dirty="0" smtClean="0"/>
              <a:t>Streptococcus </a:t>
            </a:r>
            <a:r>
              <a:rPr lang="en-IN" sz="1600" i="1" dirty="0" err="1" smtClean="0"/>
              <a:t>pneumoniae</a:t>
            </a:r>
            <a:r>
              <a:rPr lang="en-IN" sz="1600" dirty="0" smtClean="0"/>
              <a:t>,  </a:t>
            </a:r>
            <a:r>
              <a:rPr lang="en-IN" sz="1600" i="1" dirty="0" err="1" smtClean="0"/>
              <a:t>Haemophilus</a:t>
            </a:r>
            <a:r>
              <a:rPr lang="en-IN" sz="1600" dirty="0" smtClean="0"/>
              <a:t> spp. and </a:t>
            </a:r>
          </a:p>
          <a:p>
            <a:r>
              <a:rPr lang="en-IN" sz="1600" i="1" dirty="0" smtClean="0"/>
              <a:t>Pseudomonas</a:t>
            </a:r>
            <a:r>
              <a:rPr lang="en-IN" sz="1600" dirty="0" smtClean="0"/>
              <a:t> spp. Newborn babies are generally presented because of redness and</a:t>
            </a:r>
          </a:p>
          <a:p>
            <a:r>
              <a:rPr lang="en-IN" sz="1600" dirty="0" smtClean="0"/>
              <a:t> swelling of the eyelids or "sticky eyes", or because of discharge from the eye(s).</a:t>
            </a:r>
          </a:p>
          <a:p>
            <a:r>
              <a:rPr lang="en-IN" sz="1600" dirty="0" smtClean="0"/>
              <a:t>As the clinical manifestations and possible complications of </a:t>
            </a:r>
            <a:r>
              <a:rPr lang="en-IN" sz="1600" dirty="0" err="1" smtClean="0"/>
              <a:t>gonococcal</a:t>
            </a:r>
            <a:r>
              <a:rPr lang="en-IN" sz="1600" dirty="0" smtClean="0"/>
              <a:t> and </a:t>
            </a:r>
            <a:r>
              <a:rPr lang="en-IN" sz="1600" dirty="0" err="1" smtClean="0"/>
              <a:t>chlamydial</a:t>
            </a:r>
            <a:r>
              <a:rPr lang="en-IN" sz="1600" dirty="0" smtClean="0"/>
              <a:t> infections are similar,</a:t>
            </a:r>
          </a:p>
          <a:p>
            <a:r>
              <a:rPr lang="en-IN" sz="1600" dirty="0" smtClean="0"/>
              <a:t> In settings where it is impossible to differentiate the two infections, treatment should be provided to cover</a:t>
            </a:r>
          </a:p>
          <a:p>
            <a:r>
              <a:rPr lang="en-IN" sz="1600" dirty="0" smtClean="0"/>
              <a:t> both infections. </a:t>
            </a:r>
          </a:p>
          <a:p>
            <a:r>
              <a:rPr lang="en-IN" sz="1600" dirty="0" smtClean="0"/>
              <a:t>This would include single dose therapy for gonorrhoea and multiple dose therapy for </a:t>
            </a:r>
            <a:r>
              <a:rPr lang="en-IN" sz="1600" dirty="0" err="1" smtClean="0"/>
              <a:t>chlamydia</a:t>
            </a:r>
            <a:r>
              <a:rPr lang="en-IN" sz="1600" dirty="0" smtClean="0"/>
              <a:t>.</a:t>
            </a:r>
          </a:p>
          <a:p>
            <a:endParaRPr lang="en-IN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0298" y="4214818"/>
          <a:ext cx="4000528" cy="2395952"/>
        </p:xfrm>
        <a:graphic>
          <a:graphicData uri="http://schemas.openxmlformats.org/drawingml/2006/table">
            <a:tbl>
              <a:tblPr/>
              <a:tblGrid>
                <a:gridCol w="2000264"/>
                <a:gridCol w="2000264"/>
              </a:tblGrid>
              <a:tr h="658592"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latin typeface="inherit"/>
                        </a:rPr>
                        <a:t>Drug options for gonorrhoea</a:t>
                      </a:r>
                      <a:endParaRPr lang="en-IN" b="0"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latin typeface="inherit"/>
                        </a:rPr>
                        <a:t>Drug options for chlamydia</a:t>
                      </a:r>
                      <a:endParaRPr lang="en-IN" b="0"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546">
                <a:tc>
                  <a:txBody>
                    <a:bodyPr/>
                    <a:lstStyle/>
                    <a:p>
                      <a:pPr algn="l"/>
                      <a:r>
                        <a:rPr lang="en-IN" b="0">
                          <a:latin typeface="inherit"/>
                        </a:rPr>
                        <a:t>Ceftriaxone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0">
                          <a:latin typeface="inherit"/>
                        </a:rPr>
                        <a:t>Erythromycin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546"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latin typeface="inherit"/>
                        </a:rPr>
                        <a:t>Alternatives</a:t>
                      </a:r>
                      <a:endParaRPr lang="en-IN" b="0"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latin typeface="inherit"/>
                        </a:rPr>
                        <a:t>Alternatives</a:t>
                      </a:r>
                      <a:endParaRPr lang="en-IN" b="0"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2706">
                <a:tc>
                  <a:txBody>
                    <a:bodyPr/>
                    <a:lstStyle/>
                    <a:p>
                      <a:pPr algn="l"/>
                      <a:r>
                        <a:rPr lang="en-IN" b="0">
                          <a:latin typeface="inherit"/>
                        </a:rPr>
                        <a:t>Kanamycin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0">
                          <a:latin typeface="inherit"/>
                        </a:rPr>
                        <a:t>Trimethoprim/Sulfamethoxazole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546">
                <a:tc>
                  <a:txBody>
                    <a:bodyPr/>
                    <a:lstStyle/>
                    <a:p>
                      <a:pPr algn="l"/>
                      <a:r>
                        <a:rPr lang="en-IN" b="0">
                          <a:latin typeface="inherit"/>
                        </a:rPr>
                        <a:t>Spectinomycin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err="1" smtClean="0">
                <a:solidFill>
                  <a:srgbClr val="FFFF66"/>
                </a:solidFill>
              </a:rPr>
              <a:t>Syndromic</a:t>
            </a:r>
            <a:r>
              <a:rPr lang="en-US" sz="3400" b="1" dirty="0" smtClean="0">
                <a:solidFill>
                  <a:srgbClr val="FFFF66"/>
                </a:solidFill>
              </a:rPr>
              <a:t> management approach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457555" y="1372109"/>
            <a:ext cx="8228891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/>
              <a:t>Syndromic</a:t>
            </a:r>
            <a:r>
              <a:rPr lang="en-US" sz="2200" dirty="0"/>
              <a:t> management approach for all STI syndromes decreased HIV incidence by 38%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Works well for male urethral discharge syndrome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Avoids lab tests but regular microbiological surveillance is part of the </a:t>
            </a:r>
            <a:r>
              <a:rPr lang="en-US" sz="2200" dirty="0" err="1"/>
              <a:t>syndromic</a:t>
            </a:r>
            <a:r>
              <a:rPr lang="en-US" sz="2200" dirty="0"/>
              <a:t> approach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Treatment must cover </a:t>
            </a:r>
            <a:r>
              <a:rPr lang="en-US" sz="2200" dirty="0" err="1"/>
              <a:t>gonorrhoea</a:t>
            </a:r>
            <a:r>
              <a:rPr lang="en-US" sz="2200" dirty="0"/>
              <a:t> and </a:t>
            </a:r>
            <a:r>
              <a:rPr lang="en-US" sz="2200" dirty="0" err="1"/>
              <a:t>chlamydial</a:t>
            </a:r>
            <a:r>
              <a:rPr lang="en-US" sz="2200" dirty="0"/>
              <a:t> infection – now also important to consider </a:t>
            </a:r>
            <a:r>
              <a:rPr lang="en-US" sz="2200" i="1" dirty="0"/>
              <a:t>M. </a:t>
            </a:r>
            <a:r>
              <a:rPr lang="en-US" sz="2200" i="1" dirty="0" err="1"/>
              <a:t>genitalium</a:t>
            </a:r>
            <a:r>
              <a:rPr lang="en-US" sz="2200" i="1" dirty="0"/>
              <a:t> </a:t>
            </a:r>
            <a:r>
              <a:rPr lang="en-US" sz="2200" dirty="0"/>
              <a:t>and</a:t>
            </a:r>
            <a:r>
              <a:rPr lang="en-US" sz="2200" i="1" dirty="0"/>
              <a:t> T. </a:t>
            </a:r>
            <a:r>
              <a:rPr lang="en-US" sz="2200" i="1" dirty="0" err="1"/>
              <a:t>vaginalis</a:t>
            </a:r>
            <a:r>
              <a:rPr lang="en-US" sz="2200" i="1" dirty="0"/>
              <a:t> </a:t>
            </a:r>
            <a:r>
              <a:rPr lang="en-US" sz="2200" dirty="0"/>
              <a:t>infection.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555" y="0"/>
            <a:ext cx="8458259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err="1" smtClean="0">
                <a:solidFill>
                  <a:srgbClr val="FFFF66"/>
                </a:solidFill>
              </a:rPr>
              <a:t>Syndromic</a:t>
            </a:r>
            <a:r>
              <a:rPr lang="en-US" sz="3400" b="1" dirty="0" smtClean="0">
                <a:solidFill>
                  <a:srgbClr val="FFFF66"/>
                </a:solidFill>
              </a:rPr>
              <a:t> management approach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49468" y="1599523"/>
            <a:ext cx="8654523" cy="42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Educate, ensure compliance and counsel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Promote abstinence during the course of treatment</a:t>
            </a:r>
            <a:endParaRPr lang="en-US" sz="2200" i="1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i="1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Promote and demonstrate condom use, provide condoms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Stress importance of partner treatment and issue one notification slip for each sexual partner, follow up partner treatment during review visit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Offer HIV </a:t>
            </a:r>
            <a:r>
              <a:rPr lang="en-US" sz="2200" dirty="0" err="1"/>
              <a:t>counselling</a:t>
            </a:r>
            <a:r>
              <a:rPr lang="en-US" sz="2200" dirty="0"/>
              <a:t> and testing, repeat HIV test after 3 months (HIV negative </a:t>
            </a:r>
            <a:r>
              <a:rPr lang="en-US" sz="2200" dirty="0" err="1"/>
              <a:t>paitients</a:t>
            </a:r>
            <a:r>
              <a:rPr lang="en-US" sz="22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752" y="381141"/>
            <a:ext cx="7746507" cy="1143423"/>
          </a:xfrm>
          <a:noFill/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FFFF66"/>
                </a:solidFill>
              </a:rPr>
              <a:t>Diagnosis of </a:t>
            </a:r>
            <a:r>
              <a:rPr lang="en-US" sz="3400" b="1" dirty="0" err="1" smtClean="0">
                <a:solidFill>
                  <a:srgbClr val="FFFF66"/>
                </a:solidFill>
              </a:rPr>
              <a:t>urethritis</a:t>
            </a:r>
            <a:endParaRPr lang="en-US" sz="3400" b="1" dirty="0" smtClean="0">
              <a:solidFill>
                <a:srgbClr val="FFFF66"/>
              </a:solidFill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85741" y="1219652"/>
            <a:ext cx="8000705" cy="42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Gram stain microscopy (GC, NGU)  [</a:t>
            </a:r>
            <a:r>
              <a:rPr lang="en-US" sz="2200" dirty="0">
                <a:sym typeface="Symbol" pitchFamily="18" charset="2"/>
              </a:rPr>
              <a:t> 5 PMNL/</a:t>
            </a:r>
            <a:r>
              <a:rPr lang="en-US" sz="2200" dirty="0" err="1">
                <a:sym typeface="Symbol" pitchFamily="18" charset="2"/>
              </a:rPr>
              <a:t>hpf</a:t>
            </a:r>
            <a:r>
              <a:rPr lang="en-US" sz="2200" dirty="0">
                <a:sym typeface="Symbol" pitchFamily="18" charset="2"/>
              </a:rPr>
              <a:t> x 5]</a:t>
            </a:r>
            <a:endParaRPr lang="en-US" sz="2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Rapid tests (CT, TV – issues with current GC assays)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Culture (GC CT, TV, </a:t>
            </a:r>
            <a:r>
              <a:rPr lang="en-US" sz="2200" dirty="0" err="1"/>
              <a:t>Ureaplasmas</a:t>
            </a:r>
            <a:r>
              <a:rPr lang="en-US" sz="2200" dirty="0"/>
              <a:t>, HSV, adenovirus)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ELISA (CT)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Monoclonal antibody tests (GC, CT)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3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Nucleic acid amplification tests (GC, CT, TV, MG, HSV, </a:t>
            </a:r>
            <a:r>
              <a:rPr lang="en-US" sz="2200" i="1" dirty="0" err="1"/>
              <a:t>Ureaplasma</a:t>
            </a:r>
            <a:r>
              <a:rPr lang="en-US" sz="2200" i="1" dirty="0"/>
              <a:t> </a:t>
            </a:r>
            <a:r>
              <a:rPr lang="en-US" sz="2200" i="1" dirty="0" err="1"/>
              <a:t>urealyticum</a:t>
            </a:r>
            <a:r>
              <a:rPr lang="en-US" sz="2200" dirty="0"/>
              <a:t>)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sz="1200" dirty="0"/>
              <a:t> 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  - PCR (Roche + others), SDA (Abbott) and TMA (</a:t>
            </a:r>
            <a:r>
              <a:rPr lang="en-US" dirty="0" err="1"/>
              <a:t>GenProbe</a:t>
            </a:r>
            <a:r>
              <a:rPr lang="en-US" dirty="0"/>
              <a:t>)  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         commercial assays</a:t>
            </a:r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endParaRPr lang="en-US" sz="1200" dirty="0"/>
          </a:p>
          <a:p>
            <a:pPr marL="318004" indent="-318004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	  - in-house multiplex assays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49468" y="196924"/>
            <a:ext cx="8230073" cy="4525416"/>
          </a:xfrm>
        </p:spPr>
        <p:txBody>
          <a:bodyPr/>
          <a:lstStyle/>
          <a:p>
            <a:pPr>
              <a:buFontTx/>
              <a:buNone/>
            </a:pPr>
            <a:r>
              <a:rPr lang="en-IN" smtClean="0"/>
              <a:t>                 </a:t>
            </a:r>
            <a:r>
              <a:rPr lang="en-IN" smtClean="0">
                <a:solidFill>
                  <a:srgbClr val="FFFF66"/>
                </a:solidFill>
              </a:rPr>
              <a:t>Specimen collection</a:t>
            </a:r>
          </a:p>
          <a:p>
            <a:endParaRPr lang="en-IN" smtClean="0"/>
          </a:p>
          <a:p>
            <a:pPr>
              <a:buFontTx/>
              <a:buNone/>
            </a:pPr>
            <a:r>
              <a:rPr lang="en-IN" smtClean="0"/>
              <a:t> </a:t>
            </a:r>
            <a:r>
              <a:rPr lang="en-IN" smtClean="0">
                <a:solidFill>
                  <a:srgbClr val="FFFF66"/>
                </a:solidFill>
              </a:rPr>
              <a:t>Gram</a:t>
            </a:r>
          </a:p>
          <a:p>
            <a:pPr>
              <a:buFontTx/>
              <a:buNone/>
            </a:pPr>
            <a:r>
              <a:rPr lang="en-IN" smtClean="0">
                <a:solidFill>
                  <a:srgbClr val="FFFF66"/>
                </a:solidFill>
              </a:rPr>
              <a:t>staining      Transport media(Amies/Stuart)</a:t>
            </a:r>
          </a:p>
          <a:p>
            <a:pPr>
              <a:buFontTx/>
              <a:buNone/>
            </a:pPr>
            <a:r>
              <a:rPr lang="en-IN" smtClean="0">
                <a:solidFill>
                  <a:srgbClr val="FFFF66"/>
                </a:solidFill>
              </a:rPr>
              <a:t>                           Mod.Thayre martin media</a:t>
            </a:r>
          </a:p>
          <a:p>
            <a:pPr>
              <a:buFontTx/>
              <a:buNone/>
            </a:pPr>
            <a:r>
              <a:rPr lang="en-IN" smtClean="0">
                <a:solidFill>
                  <a:srgbClr val="FFFF66"/>
                </a:solidFill>
              </a:rPr>
              <a:t>                              (5% co2, 35</a:t>
            </a:r>
            <a:r>
              <a:rPr lang="en-IN" baseline="30000" smtClean="0">
                <a:solidFill>
                  <a:srgbClr val="FFFF66"/>
                </a:solidFill>
              </a:rPr>
              <a:t>0</a:t>
            </a:r>
            <a:r>
              <a:rPr lang="en-IN" smtClean="0">
                <a:solidFill>
                  <a:srgbClr val="FFFF66"/>
                </a:solidFill>
              </a:rPr>
              <a:t>C ,24-48hr)  </a:t>
            </a:r>
          </a:p>
          <a:p>
            <a:pPr>
              <a:buFontTx/>
              <a:buNone/>
            </a:pPr>
            <a:r>
              <a:rPr lang="en-IN" smtClean="0">
                <a:solidFill>
                  <a:srgbClr val="FFFF66"/>
                </a:solidFill>
              </a:rPr>
              <a:t>                              </a:t>
            </a:r>
          </a:p>
          <a:p>
            <a:endParaRPr lang="en-IN" smtClean="0"/>
          </a:p>
        </p:txBody>
      </p:sp>
      <p:sp>
        <p:nvSpPr>
          <p:cNvPr id="4" name="Down Arrow 3"/>
          <p:cNvSpPr/>
          <p:nvPr/>
        </p:nvSpPr>
        <p:spPr>
          <a:xfrm rot="-1200000">
            <a:off x="5733031" y="788963"/>
            <a:ext cx="410262" cy="782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Down Arrow 5"/>
          <p:cNvSpPr/>
          <p:nvPr/>
        </p:nvSpPr>
        <p:spPr>
          <a:xfrm rot="1200000" flipH="1">
            <a:off x="1734452" y="727980"/>
            <a:ext cx="410262" cy="782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B41444-8DE0-404D-B625-AC184778D40E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41" y="457370"/>
            <a:ext cx="7772518" cy="76228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073" y="1372109"/>
            <a:ext cx="8076373" cy="5180979"/>
          </a:xfrm>
        </p:spPr>
        <p:txBody>
          <a:bodyPr/>
          <a:lstStyle/>
          <a:p>
            <a:pPr>
              <a:buFontTx/>
              <a:buNone/>
            </a:pPr>
            <a:endParaRPr lang="en-US" sz="2600" dirty="0" smtClean="0"/>
          </a:p>
          <a:p>
            <a:r>
              <a:rPr lang="en-US" sz="2600" dirty="0" smtClean="0"/>
              <a:t>Non-culture tests</a:t>
            </a:r>
          </a:p>
          <a:p>
            <a:pPr lvl="1"/>
            <a:r>
              <a:rPr lang="en-US" sz="2200" dirty="0" smtClean="0"/>
              <a:t>Amplified tests (NAATs)</a:t>
            </a:r>
          </a:p>
          <a:p>
            <a:pPr lvl="2"/>
            <a:r>
              <a:rPr lang="en-US" sz="1800" dirty="0" smtClean="0">
                <a:cs typeface="Times New Roman" pitchFamily="18" charset="0"/>
              </a:rPr>
              <a:t>Polymerase chain reaction (PCR) (Roche </a:t>
            </a:r>
            <a:r>
              <a:rPr lang="en-US" sz="1800" dirty="0" err="1" smtClean="0">
                <a:cs typeface="Times New Roman" pitchFamily="18" charset="0"/>
              </a:rPr>
              <a:t>Amplicor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2"/>
            <a:r>
              <a:rPr lang="en-US" sz="1800" dirty="0" smtClean="0">
                <a:cs typeface="Times New Roman" pitchFamily="18" charset="0"/>
              </a:rPr>
              <a:t>Transcription-mediated amplification (TMA) (Gen-Probe </a:t>
            </a:r>
            <a:r>
              <a:rPr lang="en-US" sz="1800" dirty="0" err="1" smtClean="0">
                <a:cs typeface="Times New Roman" pitchFamily="18" charset="0"/>
              </a:rPr>
              <a:t>Aptima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2"/>
            <a:r>
              <a:rPr lang="en-US" sz="1800" dirty="0" smtClean="0">
                <a:cs typeface="Times New Roman" pitchFamily="18" charset="0"/>
              </a:rPr>
              <a:t>Strand displacement amplification (SDA)</a:t>
            </a:r>
            <a:r>
              <a:rPr lang="en-US" sz="1800" dirty="0" smtClean="0"/>
              <a:t> (Becton-Dickinson BD </a:t>
            </a:r>
            <a:r>
              <a:rPr lang="en-US" sz="1800" dirty="0" err="1" smtClean="0"/>
              <a:t>ProbeTec</a:t>
            </a:r>
            <a:r>
              <a:rPr lang="en-US" sz="1800" dirty="0" smtClean="0"/>
              <a:t> ET)</a:t>
            </a:r>
          </a:p>
          <a:p>
            <a:pPr lvl="1"/>
            <a:r>
              <a:rPr lang="en-US" sz="2200" dirty="0" smtClean="0"/>
              <a:t>Non-amplified tests</a:t>
            </a:r>
          </a:p>
          <a:p>
            <a:pPr lvl="2"/>
            <a:r>
              <a:rPr lang="en-US" sz="1800" dirty="0" smtClean="0">
                <a:cs typeface="Times New Roman" pitchFamily="18" charset="0"/>
              </a:rPr>
              <a:t>DNA probe (Gen-Probe PACE 2, </a:t>
            </a:r>
            <a:r>
              <a:rPr lang="en-US" sz="1800" dirty="0" err="1" smtClean="0">
                <a:cs typeface="Times New Roman" pitchFamily="18" charset="0"/>
              </a:rPr>
              <a:t>Digene</a:t>
            </a:r>
            <a:r>
              <a:rPr lang="en-US" sz="1800" dirty="0" smtClean="0">
                <a:cs typeface="Times New Roman" pitchFamily="18" charset="0"/>
              </a:rPr>
              <a:t> Hybrid Capture II)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7467482" y="0"/>
            <a:ext cx="1011539" cy="3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9B826D-CAA8-4F2E-92E0-E891B266AC77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u="sng" dirty="0" smtClean="0">
                <a:solidFill>
                  <a:srgbClr val="FF0000"/>
                </a:solidFill>
              </a:rPr>
              <a:t>Laboratory Tests for Chlamydia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66" y="1538540"/>
            <a:ext cx="8000704" cy="46486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Tissue culture has been the standard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Specificity approaching 100%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Sensitivity ranges from 60% to 90% 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Non-amplified tests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Enzyme Immunoassay (EIA), e.g.  </a:t>
            </a:r>
            <a:r>
              <a:rPr lang="en-US" sz="1800" dirty="0" err="1" smtClean="0">
                <a:solidFill>
                  <a:srgbClr val="FFFF66"/>
                </a:solidFill>
              </a:rPr>
              <a:t>Chlamydiazyme</a:t>
            </a:r>
            <a:r>
              <a:rPr lang="en-US" sz="1800" dirty="0" smtClean="0">
                <a:solidFill>
                  <a:srgbClr val="FFFF66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FFFF66"/>
                </a:solidFill>
              </a:rPr>
              <a:t>sensitivity and specificity of 85% and 97% respectively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FFFF66"/>
                </a:solidFill>
              </a:rPr>
              <a:t>useful for high volume screening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FFFF66"/>
                </a:solidFill>
              </a:rPr>
              <a:t>false positives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Nucleic Acid Hybridization (NA Probe), e.g. Gen-Probe Pace-2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FFFF66"/>
                </a:solidFill>
              </a:rPr>
              <a:t>sensitivities ranging from 75% to 100%; specificities greater than 95%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FFFF66"/>
                </a:solidFill>
              </a:rPr>
              <a:t>detects </a:t>
            </a:r>
            <a:r>
              <a:rPr lang="en-US" sz="1700" dirty="0" err="1" smtClean="0">
                <a:solidFill>
                  <a:srgbClr val="FFFF66"/>
                </a:solidFill>
              </a:rPr>
              <a:t>chlamydial</a:t>
            </a:r>
            <a:r>
              <a:rPr lang="en-US" sz="1700" dirty="0" smtClean="0">
                <a:solidFill>
                  <a:srgbClr val="FFFF66"/>
                </a:solidFill>
              </a:rPr>
              <a:t> ribosomal RNA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FFFF66"/>
                </a:solidFill>
              </a:rPr>
              <a:t>able to detect gonorrhea and </a:t>
            </a:r>
            <a:r>
              <a:rPr lang="en-US" sz="1700" dirty="0" err="1" smtClean="0">
                <a:solidFill>
                  <a:srgbClr val="FFFF66"/>
                </a:solidFill>
              </a:rPr>
              <a:t>chlamydia</a:t>
            </a:r>
            <a:r>
              <a:rPr lang="en-US" sz="1700" dirty="0" smtClean="0">
                <a:solidFill>
                  <a:srgbClr val="FFFF66"/>
                </a:solidFill>
              </a:rPr>
              <a:t> from one swab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FFFF66"/>
                </a:solidFill>
              </a:rPr>
              <a:t>need for large amounts of sample DNA 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8000705" y="76228"/>
            <a:ext cx="949396" cy="36278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lIns="84953" tIns="42477" rIns="84953" bIns="42477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Drips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48948-6430-4FED-9013-6C7DEFEBE268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dirty="0" smtClean="0">
                <a:solidFill>
                  <a:srgbClr val="FF0000"/>
                </a:solidFill>
              </a:rPr>
              <a:t>Laboratory Tests for Chlamydia </a:t>
            </a:r>
            <a:r>
              <a:rPr lang="en-US" sz="2600" dirty="0" smtClean="0">
                <a:solidFill>
                  <a:srgbClr val="FF0000"/>
                </a:solidFill>
              </a:rPr>
              <a:t>(continued)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FFFF66"/>
                </a:solidFill>
              </a:rPr>
              <a:t>DNA amplification assays </a:t>
            </a:r>
          </a:p>
          <a:p>
            <a:pPr lvl="1" eaLnBrk="1" hangingPunct="1"/>
            <a:r>
              <a:rPr lang="en-US" sz="2200" dirty="0" smtClean="0">
                <a:solidFill>
                  <a:srgbClr val="FFFF66"/>
                </a:solidFill>
              </a:rPr>
              <a:t>polymerase chain reaction (PCR)</a:t>
            </a:r>
          </a:p>
          <a:p>
            <a:pPr lvl="1" eaLnBrk="1" hangingPunct="1"/>
            <a:r>
              <a:rPr lang="en-US" sz="2200" dirty="0" err="1" smtClean="0">
                <a:solidFill>
                  <a:srgbClr val="FFFF66"/>
                </a:solidFill>
              </a:rPr>
              <a:t>ligase</a:t>
            </a:r>
            <a:r>
              <a:rPr lang="en-US" sz="2200" dirty="0" smtClean="0">
                <a:solidFill>
                  <a:srgbClr val="FFFF66"/>
                </a:solidFill>
              </a:rPr>
              <a:t> chain reaction (LCR)</a:t>
            </a:r>
          </a:p>
          <a:p>
            <a:pPr eaLnBrk="1" hangingPunct="1"/>
            <a:r>
              <a:rPr lang="en-US" sz="2600" dirty="0" smtClean="0">
                <a:solidFill>
                  <a:srgbClr val="FFFF66"/>
                </a:solidFill>
              </a:rPr>
              <a:t>Sensitivities with PCR and LCR 95% and 85-98% respectively; specificity approaches 100% </a:t>
            </a:r>
          </a:p>
          <a:p>
            <a:pPr eaLnBrk="1" hangingPunct="1"/>
            <a:r>
              <a:rPr lang="en-US" sz="2600" dirty="0" smtClean="0">
                <a:solidFill>
                  <a:srgbClr val="FFFF66"/>
                </a:solidFill>
              </a:rPr>
              <a:t>LCR ability to detect </a:t>
            </a:r>
            <a:r>
              <a:rPr lang="en-US" sz="2600" dirty="0" err="1" smtClean="0">
                <a:solidFill>
                  <a:srgbClr val="FFFF66"/>
                </a:solidFill>
              </a:rPr>
              <a:t>chlamydia</a:t>
            </a:r>
            <a:r>
              <a:rPr lang="en-US" sz="2600" dirty="0" smtClean="0">
                <a:solidFill>
                  <a:srgbClr val="FFFF66"/>
                </a:solidFill>
              </a:rPr>
              <a:t> in first void urine 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8000705" y="76228"/>
            <a:ext cx="949396" cy="36278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lIns="84953" tIns="42477" rIns="84953" bIns="42477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Drips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705" y="228685"/>
            <a:ext cx="8407420" cy="1143423"/>
          </a:xfrm>
        </p:spPr>
        <p:txBody>
          <a:bodyPr/>
          <a:lstStyle/>
          <a:p>
            <a:pPr>
              <a:defRPr/>
            </a:pPr>
            <a:r>
              <a:rPr lang="en-US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4" charset="-128"/>
              </a:rPr>
              <a:t>Treatment of Uncomplicated Gonorrhea</a:t>
            </a:r>
            <a:endParaRPr lang="en-US" sz="3000" u="sng" dirty="0" smtClean="0">
              <a:solidFill>
                <a:srgbClr val="FF0000"/>
              </a:solidFill>
              <a:ea typeface="ＭＳ Ｐゴシック" pitchFamily="5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782" y="1505508"/>
            <a:ext cx="5951758" cy="5352492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en-US" sz="2600" u="sng" dirty="0" smtClean="0">
                <a:solidFill>
                  <a:srgbClr val="FF0000"/>
                </a:solidFill>
                <a:ea typeface="ＭＳ Ｐゴシック" pitchFamily="34" charset="-128"/>
              </a:rPr>
              <a:t>RECOMMENDED</a:t>
            </a:r>
            <a:endParaRPr lang="en-US" sz="2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600" dirty="0" err="1" smtClean="0">
                <a:solidFill>
                  <a:srgbClr val="FFFF66"/>
                </a:solidFill>
                <a:ea typeface="ＭＳ Ｐゴシック" pitchFamily="34" charset="-128"/>
              </a:rPr>
              <a:t>Ceftriaxone</a:t>
            </a:r>
            <a:r>
              <a:rPr lang="en-US" sz="2600" dirty="0" smtClean="0">
                <a:solidFill>
                  <a:srgbClr val="FFFF66"/>
                </a:solidFill>
                <a:ea typeface="ＭＳ Ｐゴシック" pitchFamily="34" charset="-128"/>
              </a:rPr>
              <a:t> 125-250 mg IM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>
                <a:solidFill>
                  <a:srgbClr val="FFFF66"/>
                </a:solidFill>
                <a:ea typeface="ＭＳ Ｐゴシック" pitchFamily="34" charset="-128"/>
              </a:rPr>
              <a:t>Cefixime</a:t>
            </a:r>
            <a:r>
              <a:rPr lang="en-US" sz="2600" dirty="0" smtClean="0">
                <a:solidFill>
                  <a:srgbClr val="FFFF66"/>
                </a:solidFill>
                <a:ea typeface="ＭＳ Ｐゴシック" pitchFamily="34" charset="-128"/>
              </a:rPr>
              <a:t> 400 mg PO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>
                <a:solidFill>
                  <a:srgbClr val="FFFF66"/>
                </a:solidFill>
                <a:ea typeface="ＭＳ Ｐゴシック" pitchFamily="34" charset="-128"/>
              </a:rPr>
              <a:t>Cefpodoxime</a:t>
            </a:r>
            <a:r>
              <a:rPr lang="en-US" sz="2600" dirty="0" smtClean="0">
                <a:solidFill>
                  <a:srgbClr val="FFFF66"/>
                </a:solidFill>
                <a:ea typeface="ＭＳ Ｐゴシック" pitchFamily="34" charset="-128"/>
              </a:rPr>
              <a:t> 400 mg PO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Ciprofloxacin 500 mg PO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>
                <a:ea typeface="ＭＳ Ｐゴシック" pitchFamily="34" charset="-128"/>
              </a:rPr>
              <a:t>Ofloxacin</a:t>
            </a:r>
            <a:r>
              <a:rPr lang="en-US" sz="2600" dirty="0" smtClean="0">
                <a:ea typeface="ＭＳ Ｐゴシック" pitchFamily="34" charset="-128"/>
              </a:rPr>
              <a:t> 400 mg PO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>
                <a:ea typeface="ＭＳ Ｐゴシック" pitchFamily="34" charset="-128"/>
              </a:rPr>
              <a:t>Levofloxacin</a:t>
            </a:r>
            <a:r>
              <a:rPr lang="en-US" sz="2600" dirty="0" smtClean="0">
                <a:ea typeface="ＭＳ Ｐゴシック" pitchFamily="34" charset="-128"/>
              </a:rPr>
              <a:t> 250 mg PO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600" dirty="0" smtClean="0">
                <a:ea typeface="ＭＳ Ｐゴシック" pitchFamily="34" charset="-128"/>
              </a:rPr>
              <a:t>				PLUS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>
                <a:solidFill>
                  <a:srgbClr val="FFFF66"/>
                </a:solidFill>
                <a:ea typeface="ＭＳ Ｐゴシック" pitchFamily="34" charset="-128"/>
              </a:rPr>
              <a:t>Azithromycin</a:t>
            </a:r>
            <a:endParaRPr lang="en-US" sz="2600" dirty="0" smtClean="0">
              <a:solidFill>
                <a:srgbClr val="FFFF66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600" dirty="0" smtClean="0">
                <a:solidFill>
                  <a:srgbClr val="FFFF66"/>
                </a:solidFill>
                <a:ea typeface="ＭＳ Ｐゴシック" pitchFamily="34" charset="-128"/>
              </a:rPr>
              <a:t>		     or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>
                <a:solidFill>
                  <a:srgbClr val="FFFF66"/>
                </a:solidFill>
                <a:ea typeface="ＭＳ Ｐゴシック" pitchFamily="34" charset="-128"/>
              </a:rPr>
              <a:t>Doxycycline</a:t>
            </a:r>
            <a:endParaRPr lang="en-US" sz="2600" dirty="0" smtClean="0">
              <a:solidFill>
                <a:srgbClr val="FFFF66"/>
              </a:solidFill>
              <a:ea typeface="ＭＳ Ｐゴシック" pitchFamily="34" charset="-128"/>
            </a:endParaRPr>
          </a:p>
          <a:p>
            <a:pPr>
              <a:buFont typeface="Symbol" pitchFamily="18" charset="2"/>
              <a:buNone/>
            </a:pPr>
            <a:endParaRPr lang="en-US" sz="2600" b="1" dirty="0" smtClean="0">
              <a:ea typeface="ＭＳ Ｐゴシック" pitchFamily="34" charset="-128"/>
            </a:endParaRPr>
          </a:p>
          <a:p>
            <a:pPr algn="ctr">
              <a:buFont typeface="Symbol" pitchFamily="18" charset="2"/>
              <a:buNone/>
            </a:pPr>
            <a:endParaRPr lang="en-US" sz="2600" b="1" dirty="0" smtClean="0">
              <a:ea typeface="ＭＳ Ｐゴシック" pitchFamily="34" charset="-128"/>
            </a:endParaRPr>
          </a:p>
        </p:txBody>
      </p:sp>
      <p:sp>
        <p:nvSpPr>
          <p:cNvPr id="56324" name="Line 14"/>
          <p:cNvSpPr>
            <a:spLocks noChangeShapeType="1"/>
          </p:cNvSpPr>
          <p:nvPr/>
        </p:nvSpPr>
        <p:spPr bwMode="auto">
          <a:xfrm flipV="1">
            <a:off x="1599669" y="3657685"/>
            <a:ext cx="3628515" cy="1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4953" tIns="42477" rIns="84953" bIns="42477" anchor="ctr"/>
          <a:lstStyle/>
          <a:p>
            <a:endParaRPr lang="en-IN"/>
          </a:p>
        </p:txBody>
      </p:sp>
      <p:sp>
        <p:nvSpPr>
          <p:cNvPr id="56325" name="Line 15"/>
          <p:cNvSpPr>
            <a:spLocks noChangeShapeType="1"/>
          </p:cNvSpPr>
          <p:nvPr/>
        </p:nvSpPr>
        <p:spPr bwMode="auto">
          <a:xfrm flipV="1">
            <a:off x="1676519" y="4115055"/>
            <a:ext cx="3085834" cy="330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4953" tIns="42477" rIns="84953" bIns="42477" anchor="ctr"/>
          <a:lstStyle/>
          <a:p>
            <a:endParaRPr lang="en-IN"/>
          </a:p>
        </p:txBody>
      </p:sp>
      <p:sp>
        <p:nvSpPr>
          <p:cNvPr id="56326" name="Line 16"/>
          <p:cNvSpPr>
            <a:spLocks noChangeShapeType="1"/>
          </p:cNvSpPr>
          <p:nvPr/>
        </p:nvSpPr>
        <p:spPr bwMode="auto">
          <a:xfrm flipV="1">
            <a:off x="1676518" y="4648652"/>
            <a:ext cx="3627333" cy="165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4953" tIns="42477" rIns="84953" bIns="42477" anchor="ctr"/>
          <a:lstStyle/>
          <a:p>
            <a:endParaRPr lang="en-IN"/>
          </a:p>
        </p:txBody>
      </p:sp>
      <p:sp>
        <p:nvSpPr>
          <p:cNvPr id="56327" name="AutoShape 17"/>
          <p:cNvSpPr>
            <a:spLocks/>
          </p:cNvSpPr>
          <p:nvPr/>
        </p:nvSpPr>
        <p:spPr bwMode="auto">
          <a:xfrm>
            <a:off x="5638446" y="3505229"/>
            <a:ext cx="152518" cy="1295880"/>
          </a:xfrm>
          <a:prstGeom prst="rightBrace">
            <a:avLst>
              <a:gd name="adj1" fmla="val 562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4953" tIns="42477" rIns="84953" bIns="42477" anchor="ctr"/>
          <a:lstStyle/>
          <a:p>
            <a:endParaRPr lang="en-US"/>
          </a:p>
        </p:txBody>
      </p:sp>
      <p:sp>
        <p:nvSpPr>
          <p:cNvPr id="56328" name="Rectangle 18"/>
          <p:cNvSpPr>
            <a:spLocks noChangeArrowheads="1"/>
          </p:cNvSpPr>
          <p:nvPr/>
        </p:nvSpPr>
        <p:spPr bwMode="auto">
          <a:xfrm>
            <a:off x="5938753" y="3810142"/>
            <a:ext cx="2549011" cy="3627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longer recommended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6329" name="AutoShape 17"/>
          <p:cNvSpPr>
            <a:spLocks/>
          </p:cNvSpPr>
          <p:nvPr/>
        </p:nvSpPr>
        <p:spPr bwMode="auto">
          <a:xfrm>
            <a:off x="5638446" y="5257207"/>
            <a:ext cx="152518" cy="1295880"/>
          </a:xfrm>
          <a:prstGeom prst="rightBrace">
            <a:avLst>
              <a:gd name="adj1" fmla="val 562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4953" tIns="42477" rIns="84953" bIns="42477" anchor="ctr"/>
          <a:lstStyle/>
          <a:p>
            <a:endParaRPr lang="en-US"/>
          </a:p>
        </p:txBody>
      </p:sp>
      <p:sp>
        <p:nvSpPr>
          <p:cNvPr id="56330" name="TextBox 15"/>
          <p:cNvSpPr txBox="1">
            <a:spLocks noChangeArrowheads="1"/>
          </p:cNvSpPr>
          <p:nvPr/>
        </p:nvSpPr>
        <p:spPr bwMode="auto">
          <a:xfrm>
            <a:off x="5882002" y="5562120"/>
            <a:ext cx="2624994" cy="6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Include as </a:t>
            </a:r>
            <a:r>
              <a:rPr lang="en-US" b="1" dirty="0" err="1">
                <a:solidFill>
                  <a:srgbClr val="FF0000"/>
                </a:solidFill>
              </a:rPr>
              <a:t>syndromic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management of </a:t>
            </a:r>
            <a:r>
              <a:rPr lang="en-US" b="1" dirty="0" err="1">
                <a:solidFill>
                  <a:srgbClr val="FF0000"/>
                </a:solidFill>
              </a:rPr>
              <a:t>urethritis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" name="Rectangle 4433"/>
          <p:cNvSpPr/>
          <p:nvPr/>
        </p:nvSpPr>
        <p:spPr>
          <a:xfrm>
            <a:off x="761409" y="1828207"/>
            <a:ext cx="7772518" cy="411505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53" tIns="42477" rIns="84953" bIns="424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555" y="381141"/>
            <a:ext cx="8407419" cy="1143423"/>
          </a:xfrm>
        </p:spPr>
        <p:txBody>
          <a:bodyPr>
            <a:normAutofit fontScale="90000"/>
          </a:bodyPr>
          <a:lstStyle/>
          <a:p>
            <a:r>
              <a:rPr lang="en-US" sz="2600" dirty="0" err="1" smtClean="0">
                <a:solidFill>
                  <a:srgbClr val="FFFF66"/>
                </a:solidFill>
                <a:ea typeface="ＭＳ Ｐゴシック" pitchFamily="34" charset="-128"/>
              </a:rPr>
              <a:t>Gonococcal</a:t>
            </a:r>
            <a:r>
              <a:rPr lang="en-US" sz="2600" dirty="0" smtClean="0">
                <a:solidFill>
                  <a:srgbClr val="FFFF66"/>
                </a:solidFill>
                <a:ea typeface="ＭＳ Ｐゴシック" pitchFamily="34" charset="-128"/>
              </a:rPr>
              <a:t> Isolate Surveillance Project (GISP) — Percent of </a:t>
            </a:r>
            <a:r>
              <a:rPr lang="en-US" sz="2600" i="1" dirty="0" err="1" smtClean="0">
                <a:solidFill>
                  <a:srgbClr val="FFFF66"/>
                </a:solidFill>
                <a:ea typeface="ＭＳ Ｐゴシック" pitchFamily="34" charset="-128"/>
              </a:rPr>
              <a:t>Neisseria</a:t>
            </a:r>
            <a:r>
              <a:rPr lang="en-US" sz="2600" i="1" dirty="0" smtClean="0">
                <a:solidFill>
                  <a:srgbClr val="FFFF66"/>
                </a:solidFill>
                <a:ea typeface="ＭＳ Ｐゴシック" pitchFamily="34" charset="-128"/>
              </a:rPr>
              <a:t> </a:t>
            </a:r>
            <a:r>
              <a:rPr lang="en-US" sz="2600" i="1" dirty="0" err="1" smtClean="0">
                <a:solidFill>
                  <a:srgbClr val="FFFF66"/>
                </a:solidFill>
                <a:ea typeface="ＭＳ Ｐゴシック" pitchFamily="34" charset="-128"/>
              </a:rPr>
              <a:t>gonorrhoeae</a:t>
            </a:r>
            <a:r>
              <a:rPr lang="en-US" sz="2600" dirty="0" smtClean="0">
                <a:solidFill>
                  <a:srgbClr val="FFFF66"/>
                </a:solidFill>
                <a:ea typeface="ＭＳ Ｐゴシック" pitchFamily="34" charset="-128"/>
              </a:rPr>
              <a:t> isolates with resistance or intermediate resistance to ciprofloxacin, 1990–2003</a:t>
            </a:r>
            <a:endParaRPr lang="en-US" sz="3400" dirty="0" smtClean="0">
              <a:solidFill>
                <a:srgbClr val="FFFF66"/>
              </a:solidFill>
              <a:ea typeface="ＭＳ Ｐゴシック" pitchFamily="34" charset="-128"/>
            </a:endParaRPr>
          </a:p>
        </p:txBody>
      </p:sp>
      <p:pic>
        <p:nvPicPr>
          <p:cNvPr id="57348" name="Picture 3" descr="GCPGICI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38756" y="1941279"/>
            <a:ext cx="7187274" cy="4154439"/>
          </a:xfrm>
        </p:spPr>
      </p:pic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218964" y="5940721"/>
            <a:ext cx="6863320" cy="91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r>
              <a:rPr lang="en-US" sz="1500" dirty="0"/>
              <a:t>Note: Resistant isolates have ciprofloxacin MICs </a:t>
            </a:r>
            <a:r>
              <a:rPr lang="en-US" sz="1500" dirty="0">
                <a:cs typeface="Times New Roman" pitchFamily="18" charset="0"/>
              </a:rPr>
              <a:t>≥ µg/ml. Isolates with intermediate resistance have ciprofloxacin MICs of 0.125 - 0.5 µg/ml. Susceptibility to ciprofloxacin was first measured in GISP in 1990.</a:t>
            </a:r>
          </a:p>
          <a:p>
            <a:endParaRPr lang="en-US" sz="1500" dirty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5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57350" name="AutoShape 5"/>
          <p:cNvSpPr>
            <a:spLocks noChangeAspect="1" noChangeArrowheads="1"/>
          </p:cNvSpPr>
          <p:nvPr/>
        </p:nvSpPr>
        <p:spPr bwMode="auto">
          <a:xfrm>
            <a:off x="938756" y="1941279"/>
            <a:ext cx="7187274" cy="415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4561C-3418-4980-8B43-19DEB5BE7559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41" y="609826"/>
            <a:ext cx="7848186" cy="1142153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cs typeface="Times New Roman" pitchFamily="18" charset="0"/>
              </a:rPr>
              <a:t>Co-treatment for </a:t>
            </a:r>
            <a:br>
              <a:rPr lang="en-US" u="sng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i="1" u="sng" dirty="0" smtClean="0">
                <a:solidFill>
                  <a:srgbClr val="FF0000"/>
                </a:solidFill>
                <a:cs typeface="Times New Roman" pitchFamily="18" charset="0"/>
              </a:rPr>
              <a:t>Chlamydia </a:t>
            </a:r>
            <a:r>
              <a:rPr lang="en-US" i="1" u="sng" dirty="0" err="1" smtClean="0">
                <a:solidFill>
                  <a:srgbClr val="FF0000"/>
                </a:solidFill>
                <a:cs typeface="Times New Roman" pitchFamily="18" charset="0"/>
              </a:rPr>
              <a:t>trachomatis</a:t>
            </a:r>
            <a:endParaRPr lang="en-US" sz="3700" i="1" u="sng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1240" name="Group 40"/>
          <p:cNvGraphicFramePr>
            <a:graphicFrameLocks noGrp="1"/>
          </p:cNvGraphicFramePr>
          <p:nvPr>
            <p:ph type="tbl" idx="1"/>
          </p:nvPr>
        </p:nvGraphicFramePr>
        <p:xfrm>
          <a:off x="761409" y="2819175"/>
          <a:ext cx="7772400" cy="17526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Azithromycin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Once             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Doxycycline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Twice a day for 7 days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89" name="Text Box 34"/>
          <p:cNvSpPr txBox="1">
            <a:spLocks noChangeArrowheads="1"/>
          </p:cNvSpPr>
          <p:nvPr/>
        </p:nvSpPr>
        <p:spPr bwMode="auto">
          <a:xfrm>
            <a:off x="7257031" y="7623"/>
            <a:ext cx="1393946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Management</a:t>
            </a:r>
          </a:p>
        </p:txBody>
      </p:sp>
      <p:sp>
        <p:nvSpPr>
          <p:cNvPr id="58390" name="Text Box 36"/>
          <p:cNvSpPr txBox="1">
            <a:spLocks noChangeArrowheads="1"/>
          </p:cNvSpPr>
          <p:nvPr/>
        </p:nvSpPr>
        <p:spPr bwMode="auto">
          <a:xfrm>
            <a:off x="380705" y="2107711"/>
            <a:ext cx="6170643" cy="547448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3000" dirty="0"/>
              <a:t>If </a:t>
            </a:r>
            <a:r>
              <a:rPr lang="en-US" sz="3000" dirty="0" err="1"/>
              <a:t>chlamydial</a:t>
            </a:r>
            <a:r>
              <a:rPr lang="en-US" sz="3000" dirty="0"/>
              <a:t> infection is not ruled out: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INTRODUCTION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The term sexually transmitted diseases (STDs) is used to refer to a variety of clinical syndromes caused by pathogens that can be acquired and transmitted through sexual activity</a:t>
            </a:r>
          </a:p>
          <a:p>
            <a:endParaRPr lang="en-IN" dirty="0" smtClean="0"/>
          </a:p>
          <a:p>
            <a:r>
              <a:rPr lang="en-IN" dirty="0" smtClean="0"/>
              <a:t>Sexually transmitted infections (STIs) are among the most common causes of illness in the world and have far-reaching health, social and economic consequences for many countries.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705" y="152457"/>
            <a:ext cx="8458259" cy="1143423"/>
          </a:xfrm>
        </p:spPr>
        <p:txBody>
          <a:bodyPr/>
          <a:lstStyle/>
          <a:p>
            <a:pPr eaLnBrk="1" hangingPunct="1"/>
            <a:r>
              <a:rPr lang="en-US" sz="3400" u="sng" dirty="0" smtClean="0">
                <a:solidFill>
                  <a:srgbClr val="FF0000"/>
                </a:solidFill>
                <a:ea typeface="ＭＳ Ｐゴシック" pitchFamily="34" charset="-128"/>
              </a:rPr>
              <a:t>Treatment of NGU</a:t>
            </a:r>
            <a:endParaRPr lang="en-US" u="sng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555" y="1600793"/>
            <a:ext cx="8686445" cy="5257207"/>
          </a:xfrm>
        </p:spPr>
        <p:txBody>
          <a:bodyPr/>
          <a:lstStyle/>
          <a:p>
            <a:pPr eaLnBrk="1" hangingPunct="1"/>
            <a:r>
              <a:rPr lang="en-US" sz="2600" dirty="0" err="1" smtClean="0">
                <a:ea typeface="ＭＳ Ｐゴシック" pitchFamily="34" charset="-128"/>
              </a:rPr>
              <a:t>Azithromycin</a:t>
            </a:r>
            <a:r>
              <a:rPr lang="en-US" sz="2600" dirty="0" smtClean="0">
                <a:ea typeface="ＭＳ Ｐゴシック" pitchFamily="34" charset="-128"/>
              </a:rPr>
              <a:t> 1.0 g, single dose</a:t>
            </a:r>
          </a:p>
          <a:p>
            <a:pPr lvl="1" eaLnBrk="1" hangingPunct="1"/>
            <a:r>
              <a:rPr lang="en-US" sz="2200" dirty="0" smtClean="0">
                <a:ea typeface="ＭＳ Ｐゴシック" pitchFamily="34" charset="-128"/>
              </a:rPr>
              <a:t>Chlamydia efficacy	 	90-95%</a:t>
            </a:r>
          </a:p>
          <a:p>
            <a:pPr lvl="1" eaLnBrk="1" hangingPunct="1"/>
            <a:r>
              <a:rPr lang="en-US" sz="2200" dirty="0" smtClean="0">
                <a:ea typeface="ＭＳ Ｐゴシック" pitchFamily="34" charset="-128"/>
              </a:rPr>
              <a:t>Clinical efficacy 		 ~90%</a:t>
            </a:r>
          </a:p>
          <a:p>
            <a:pPr lvl="1" eaLnBrk="1" hangingPunct="1"/>
            <a:r>
              <a:rPr lang="en-US" sz="2200" i="1" dirty="0" smtClean="0">
                <a:ea typeface="ＭＳ Ｐゴシック" pitchFamily="34" charset="-128"/>
              </a:rPr>
              <a:t>M. </a:t>
            </a:r>
            <a:r>
              <a:rPr lang="en-US" sz="2200" i="1" dirty="0" err="1" smtClean="0">
                <a:ea typeface="ＭＳ Ｐゴシック" pitchFamily="34" charset="-128"/>
              </a:rPr>
              <a:t>genitalium</a:t>
            </a:r>
            <a:r>
              <a:rPr lang="en-US" sz="2200" dirty="0" smtClean="0">
                <a:ea typeface="ＭＳ Ｐゴシック" pitchFamily="34" charset="-128"/>
              </a:rPr>
              <a:t>:  Usually effective but apparent risk of inducible resistance</a:t>
            </a:r>
          </a:p>
          <a:p>
            <a:pPr eaLnBrk="1" hangingPunct="1"/>
            <a:r>
              <a:rPr lang="en-US" sz="2600" dirty="0" err="1" smtClean="0">
                <a:ea typeface="ＭＳ Ｐゴシック" pitchFamily="34" charset="-128"/>
              </a:rPr>
              <a:t>Doxycycline</a:t>
            </a:r>
            <a:r>
              <a:rPr lang="en-US" sz="2600" dirty="0" smtClean="0">
                <a:ea typeface="ＭＳ Ｐゴシック" pitchFamily="34" charset="-128"/>
              </a:rPr>
              <a:t> 100 mg </a:t>
            </a:r>
            <a:r>
              <a:rPr lang="en-US" sz="2600" dirty="0" err="1" smtClean="0">
                <a:ea typeface="ＭＳ Ｐゴシック" pitchFamily="34" charset="-128"/>
              </a:rPr>
              <a:t>po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i="1" dirty="0" smtClean="0">
                <a:ea typeface="ＭＳ Ｐゴシック" pitchFamily="34" charset="-128"/>
              </a:rPr>
              <a:t>BID</a:t>
            </a:r>
            <a:r>
              <a:rPr lang="en-US" sz="2600" dirty="0" smtClean="0">
                <a:ea typeface="ＭＳ Ｐゴシック" pitchFamily="34" charset="-128"/>
              </a:rPr>
              <a:t> x 7 days</a:t>
            </a:r>
          </a:p>
          <a:p>
            <a:pPr lvl="1" eaLnBrk="1" hangingPunct="1"/>
            <a:r>
              <a:rPr lang="en-US" sz="2200" dirty="0" smtClean="0">
                <a:ea typeface="ＭＳ Ｐゴシック" pitchFamily="34" charset="-128"/>
              </a:rPr>
              <a:t>Chlamydia efficacy 	             </a:t>
            </a:r>
            <a:r>
              <a:rPr lang="en-US" sz="2200" u="sng" dirty="0" smtClean="0">
                <a:ea typeface="ＭＳ Ｐゴシック" pitchFamily="34" charset="-128"/>
              </a:rPr>
              <a:t>&gt;</a:t>
            </a:r>
            <a:r>
              <a:rPr lang="en-US" sz="2200" dirty="0" smtClean="0">
                <a:ea typeface="ＭＳ Ｐゴシック" pitchFamily="34" charset="-128"/>
              </a:rPr>
              <a:t>98%</a:t>
            </a:r>
          </a:p>
          <a:p>
            <a:pPr lvl="1" eaLnBrk="1" hangingPunct="1"/>
            <a:r>
              <a:rPr lang="en-US" sz="2200" dirty="0" smtClean="0">
                <a:ea typeface="ＭＳ Ｐゴシック" pitchFamily="34" charset="-128"/>
              </a:rPr>
              <a:t>Clinical efficacy		 ~90%</a:t>
            </a:r>
          </a:p>
          <a:p>
            <a:pPr lvl="1" eaLnBrk="1" hangingPunct="1"/>
            <a:r>
              <a:rPr lang="en-US" sz="2200" i="1" dirty="0" smtClean="0">
                <a:ea typeface="ＭＳ Ｐゴシック" pitchFamily="34" charset="-128"/>
              </a:rPr>
              <a:t>M. </a:t>
            </a:r>
            <a:r>
              <a:rPr lang="en-US" sz="2200" i="1" dirty="0" err="1" smtClean="0">
                <a:ea typeface="ＭＳ Ｐゴシック" pitchFamily="34" charset="-128"/>
              </a:rPr>
              <a:t>genitalium</a:t>
            </a:r>
            <a:r>
              <a:rPr lang="en-US" sz="2200" dirty="0" smtClean="0">
                <a:ea typeface="ＭＳ Ｐゴシック" pitchFamily="34" charset="-128"/>
              </a:rPr>
              <a:t> 	   Not effective</a:t>
            </a:r>
            <a:endParaRPr lang="en-US" sz="2200" i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Alternatives:  Other </a:t>
            </a:r>
            <a:r>
              <a:rPr lang="en-US" sz="2600" dirty="0" err="1" smtClean="0">
                <a:ea typeface="ＭＳ Ｐゴシック" pitchFamily="34" charset="-128"/>
              </a:rPr>
              <a:t>tetracyclines</a:t>
            </a:r>
            <a:r>
              <a:rPr lang="en-US" sz="2600" dirty="0" smtClean="0">
                <a:ea typeface="ＭＳ Ｐゴシック" pitchFamily="34" charset="-128"/>
              </a:rPr>
              <a:t>, erythromycin, </a:t>
            </a:r>
            <a:r>
              <a:rPr lang="en-US" sz="2600" dirty="0" err="1" smtClean="0">
                <a:ea typeface="ＭＳ Ｐゴシック" pitchFamily="34" charset="-128"/>
              </a:rPr>
              <a:t>fluoroquinolones</a:t>
            </a:r>
            <a:endParaRPr lang="en-US" sz="2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u="sng" dirty="0" smtClean="0">
                <a:solidFill>
                  <a:srgbClr val="FF0000"/>
                </a:solidFill>
                <a:ea typeface="ＭＳ Ｐゴシック" pitchFamily="34" charset="-128"/>
              </a:rPr>
              <a:t>Management of Sex Partners of Men with NGU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Goals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Treat/prevent </a:t>
            </a:r>
            <a:r>
              <a:rPr lang="en-US" dirty="0" err="1" smtClean="0">
                <a:ea typeface="ＭＳ Ｐゴシック" pitchFamily="34" charset="-128"/>
              </a:rPr>
              <a:t>chlamydia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Prevent </a:t>
            </a:r>
            <a:r>
              <a:rPr lang="en-US" dirty="0" err="1" smtClean="0">
                <a:ea typeface="ＭＳ Ｐゴシック" pitchFamily="34" charset="-128"/>
              </a:rPr>
              <a:t>reinfection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Treat with same regimen as index case</a:t>
            </a:r>
          </a:p>
          <a:p>
            <a:r>
              <a:rPr lang="en-US" dirty="0" smtClean="0">
                <a:ea typeface="ＭＳ Ｐゴシック" pitchFamily="34" charset="-128"/>
              </a:rPr>
              <a:t>Examine for other STDs, if practical</a:t>
            </a:r>
          </a:p>
          <a:p>
            <a:r>
              <a:rPr lang="en-US" dirty="0" smtClean="0">
                <a:ea typeface="ＭＳ Ｐゴシック" pitchFamily="34" charset="-128"/>
              </a:rPr>
              <a:t>Partner treatment of unknown benefit in recurrent or persistent NGU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0000"/>
                </a:solidFill>
                <a:ea typeface="ＭＳ Ｐゴシック" pitchFamily="34" charset="-128"/>
              </a:rPr>
              <a:t>Recurrent and Persistent 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18" y="1524565"/>
            <a:ext cx="8838964" cy="5333435"/>
          </a:xfrm>
        </p:spPr>
        <p:txBody>
          <a:bodyPr>
            <a:normAutofit fontScale="92500"/>
          </a:bodyPr>
          <a:lstStyle/>
          <a:p>
            <a:pPr marL="318574" indent="-318574">
              <a:defRPr/>
            </a:pPr>
            <a:r>
              <a:rPr lang="en-US" dirty="0" smtClean="0">
                <a:solidFill>
                  <a:srgbClr val="FFFF66"/>
                </a:solidFill>
              </a:rPr>
              <a:t>Symptoms may take 10-14 days to completely resolve</a:t>
            </a:r>
          </a:p>
          <a:p>
            <a:pPr marL="318574" indent="-318574">
              <a:defRPr/>
            </a:pPr>
            <a:r>
              <a:rPr lang="en-US" dirty="0" smtClean="0">
                <a:solidFill>
                  <a:srgbClr val="FFFF66"/>
                </a:solidFill>
              </a:rPr>
              <a:t>Symptoms persist or recur within 4-6 weeks in 10-15%</a:t>
            </a:r>
          </a:p>
          <a:p>
            <a:pPr marL="318574" indent="-318574">
              <a:defRPr/>
            </a:pPr>
            <a:r>
              <a:rPr lang="en-US" dirty="0" smtClean="0">
                <a:solidFill>
                  <a:srgbClr val="FFFF66"/>
                </a:solidFill>
              </a:rPr>
              <a:t>Evaluation</a:t>
            </a:r>
          </a:p>
          <a:p>
            <a:pPr marL="690244" lvl="1" indent="-265478">
              <a:defRPr/>
            </a:pPr>
            <a:r>
              <a:rPr lang="en-US" dirty="0" smtClean="0">
                <a:solidFill>
                  <a:srgbClr val="FFFF66"/>
                </a:solidFill>
              </a:rPr>
              <a:t>Document </a:t>
            </a:r>
            <a:r>
              <a:rPr lang="en-US" dirty="0" err="1" smtClean="0">
                <a:solidFill>
                  <a:srgbClr val="FFFF66"/>
                </a:solidFill>
              </a:rPr>
              <a:t>urethritis</a:t>
            </a:r>
            <a:endParaRPr lang="en-US" dirty="0" smtClean="0">
              <a:solidFill>
                <a:srgbClr val="FFFF66"/>
              </a:solidFill>
            </a:endParaRPr>
          </a:p>
          <a:p>
            <a:pPr marL="690244" lvl="1" indent="-265478">
              <a:defRPr/>
            </a:pPr>
            <a:r>
              <a:rPr lang="en-US" dirty="0" smtClean="0">
                <a:solidFill>
                  <a:srgbClr val="FFFF66"/>
                </a:solidFill>
              </a:rPr>
              <a:t>Otherwise, no treatment</a:t>
            </a:r>
          </a:p>
          <a:p>
            <a:pPr marL="318574" indent="-318574">
              <a:defRPr/>
            </a:pPr>
            <a:r>
              <a:rPr lang="en-US" dirty="0" smtClean="0">
                <a:solidFill>
                  <a:srgbClr val="FFFF66"/>
                </a:solidFill>
              </a:rPr>
              <a:t>Treatment</a:t>
            </a:r>
          </a:p>
          <a:p>
            <a:pPr marL="690244" lvl="1" indent="-265478">
              <a:defRPr/>
            </a:pPr>
            <a:r>
              <a:rPr lang="en-US" dirty="0" smtClean="0">
                <a:solidFill>
                  <a:srgbClr val="FFFF66"/>
                </a:solidFill>
              </a:rPr>
              <a:t>Retreat with opposite drug (AZM or doxy)</a:t>
            </a:r>
          </a:p>
          <a:p>
            <a:pPr marL="690244" lvl="1" indent="-265478">
              <a:defRPr/>
            </a:pPr>
            <a:r>
              <a:rPr lang="en-US" dirty="0" err="1" smtClean="0">
                <a:solidFill>
                  <a:srgbClr val="FFFF66"/>
                </a:solidFill>
              </a:rPr>
              <a:t>Metronidazole</a:t>
            </a:r>
            <a:r>
              <a:rPr lang="en-US" dirty="0" smtClean="0">
                <a:solidFill>
                  <a:srgbClr val="FFFF66"/>
                </a:solidFill>
              </a:rPr>
              <a:t> or </a:t>
            </a:r>
            <a:r>
              <a:rPr lang="en-US" dirty="0" err="1" smtClean="0">
                <a:solidFill>
                  <a:srgbClr val="FFFF66"/>
                </a:solidFill>
              </a:rPr>
              <a:t>tinidazole</a:t>
            </a:r>
            <a:endParaRPr lang="en-US" dirty="0" smtClean="0">
              <a:solidFill>
                <a:srgbClr val="FFFF66"/>
              </a:solidFill>
            </a:endParaRPr>
          </a:p>
          <a:p>
            <a:pPr marL="318574" indent="-318574">
              <a:defRPr/>
            </a:pPr>
            <a:r>
              <a:rPr lang="en-US" dirty="0" smtClean="0">
                <a:solidFill>
                  <a:srgbClr val="FFFF66"/>
                </a:solidFill>
              </a:rPr>
              <a:t>No documented need to retreat partners</a:t>
            </a:r>
          </a:p>
          <a:p>
            <a:pPr marL="690244" lvl="1" indent="-265478">
              <a:defRPr/>
            </a:pPr>
            <a:endParaRPr lang="en-US" dirty="0" smtClean="0"/>
          </a:p>
          <a:p>
            <a:pPr marL="690244" lvl="1" indent="-265478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913"/>
            <a:ext cx="9144000" cy="114342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  <a:ea typeface="ＭＳ Ｐゴシック" pitchFamily="34" charset="-128"/>
              </a:rPr>
              <a:t>Complications of Male Urethritis</a:t>
            </a:r>
          </a:p>
        </p:txBody>
      </p:sp>
      <p:pic>
        <p:nvPicPr>
          <p:cNvPr id="62467" name="Rectangle 3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623" y="1416575"/>
            <a:ext cx="8649794" cy="5004383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5037" y="0"/>
            <a:ext cx="8458259" cy="1143423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</a:rPr>
              <a:t>Management of epididymo-orchitis 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508394" y="1294610"/>
            <a:ext cx="8635606" cy="46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39" tIns="42469" rIns="84939" bIns="42469"/>
          <a:lstStyle/>
          <a:p>
            <a:pPr marL="316786" indent="-316786"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STI-related: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err="1"/>
              <a:t>Ceftriaxone</a:t>
            </a:r>
            <a:r>
              <a:rPr lang="en-US" dirty="0"/>
              <a:t> 250mg </a:t>
            </a:r>
            <a:r>
              <a:rPr lang="en-US" dirty="0" err="1"/>
              <a:t>imi</a:t>
            </a:r>
            <a:r>
              <a:rPr lang="en-US" dirty="0"/>
              <a:t> stat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err="1"/>
              <a:t>Doxycycline</a:t>
            </a:r>
            <a:r>
              <a:rPr lang="en-US" dirty="0"/>
              <a:t> 100mg </a:t>
            </a:r>
            <a:r>
              <a:rPr lang="en-US" dirty="0" err="1"/>
              <a:t>po</a:t>
            </a:r>
            <a:r>
              <a:rPr lang="en-US" dirty="0"/>
              <a:t> 12 hourly x 14 days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  <a:p>
            <a:pPr marL="316786" indent="-316786"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UTI-related: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Ciprofloxacin 500mg </a:t>
            </a:r>
            <a:r>
              <a:rPr lang="en-US" dirty="0" err="1"/>
              <a:t>po</a:t>
            </a:r>
            <a:r>
              <a:rPr lang="en-US" dirty="0"/>
              <a:t> 12 hourly x 10 days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or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err="1"/>
              <a:t>Ofloxacin</a:t>
            </a:r>
            <a:r>
              <a:rPr lang="en-US" dirty="0"/>
              <a:t> 400mg </a:t>
            </a:r>
            <a:r>
              <a:rPr lang="en-US" dirty="0" err="1"/>
              <a:t>po</a:t>
            </a:r>
            <a:r>
              <a:rPr lang="en-US" dirty="0"/>
              <a:t> 12 hourly x 10 days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Consider IV antibiotics if systemic illness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  <a:p>
            <a:pPr marL="316786" indent="-316786"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No improvement or clinical progression: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Review lab tests and susceptibility data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Assess for complications (ultrasound &amp;/or surgery)</a:t>
            </a:r>
          </a:p>
          <a:p>
            <a:pPr marL="316786" indent="-316786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Consider alternative diagnosis, e.g. TB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0704" y="6171946"/>
            <a:ext cx="5611296" cy="3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9" tIns="42469" rIns="84939" bIns="42469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Scrotal support enhances lymphatic and venous drainage</a:t>
            </a:r>
            <a:endParaRPr lang="en-GB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3B3F6-53B9-4224-8993-227585784129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826"/>
            <a:ext cx="8829505" cy="1142153"/>
          </a:xfrm>
        </p:spPr>
        <p:txBody>
          <a:bodyPr>
            <a:normAutofit fontScale="90000"/>
          </a:bodyPr>
          <a:lstStyle/>
          <a:p>
            <a:r>
              <a:rPr lang="en-US" u="sng" smtClean="0">
                <a:solidFill>
                  <a:srgbClr val="FF0000"/>
                </a:solidFill>
              </a:rPr>
              <a:t>Special Considerations: </a:t>
            </a:r>
            <a:br>
              <a:rPr lang="en-US" u="sng" smtClean="0">
                <a:solidFill>
                  <a:srgbClr val="FF0000"/>
                </a:solidFill>
              </a:rPr>
            </a:br>
            <a:r>
              <a:rPr lang="en-US" u="sng" smtClean="0">
                <a:solidFill>
                  <a:srgbClr val="FF0000"/>
                </a:solidFill>
              </a:rPr>
              <a:t>Pregnancy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67" y="1904436"/>
            <a:ext cx="8230073" cy="4525416"/>
          </a:xfrm>
        </p:spPr>
        <p:txBody>
          <a:bodyPr/>
          <a:lstStyle/>
          <a:p>
            <a:r>
              <a:rPr lang="en-US" smtClean="0">
                <a:solidFill>
                  <a:srgbClr val="FFFF66"/>
                </a:solidFill>
              </a:rPr>
              <a:t>Pregnant women should NOT be treated with quinolones or tetracyclines</a:t>
            </a:r>
          </a:p>
          <a:p>
            <a:r>
              <a:rPr lang="en-US" smtClean="0">
                <a:solidFill>
                  <a:srgbClr val="FFFF66"/>
                </a:solidFill>
              </a:rPr>
              <a:t>Treat with alternate cephalosporin</a:t>
            </a:r>
          </a:p>
          <a:p>
            <a:r>
              <a:rPr lang="en-US" smtClean="0">
                <a:solidFill>
                  <a:srgbClr val="FFFF66"/>
                </a:solidFill>
              </a:rPr>
              <a:t>If cephalosporin is not tolerated, treat with spectinomycin 2 g IM once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257031" y="7623"/>
            <a:ext cx="1393946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9A3DDF-5C6C-40FD-99A5-37D86AA7165D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0000"/>
                </a:solidFill>
              </a:rPr>
              <a:t>Alternative Regimens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66"/>
                </a:solidFill>
              </a:rPr>
              <a:t>Spectinomycin 2 g in a single IM dose</a:t>
            </a:r>
          </a:p>
          <a:p>
            <a:endParaRPr lang="en-US" smtClean="0">
              <a:solidFill>
                <a:srgbClr val="FFFF66"/>
              </a:solidFill>
            </a:endParaRPr>
          </a:p>
          <a:p>
            <a:r>
              <a:rPr lang="en-US" smtClean="0">
                <a:solidFill>
                  <a:srgbClr val="FFFF66"/>
                </a:solidFill>
              </a:rPr>
              <a:t>Single-dose cephalosporin regimens</a:t>
            </a:r>
          </a:p>
          <a:p>
            <a:pPr lvl="1"/>
            <a:r>
              <a:rPr lang="en-US" smtClean="0">
                <a:solidFill>
                  <a:srgbClr val="FFFF66"/>
                </a:solidFill>
              </a:rPr>
              <a:t>Ceftizoxime 500 mg IM</a:t>
            </a:r>
          </a:p>
          <a:p>
            <a:pPr lvl="1"/>
            <a:r>
              <a:rPr lang="en-US" smtClean="0">
                <a:solidFill>
                  <a:srgbClr val="FFFF66"/>
                </a:solidFill>
              </a:rPr>
              <a:t>Cefoxitin 2 g IM with Probenecid 1 g orally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257031" y="7623"/>
            <a:ext cx="1393946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E92E4-EFC5-4AAC-A213-54B01CACB1FD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0000"/>
                </a:solidFill>
              </a:rPr>
              <a:t>Follow-Up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741" y="1980664"/>
            <a:ext cx="8000705" cy="4115054"/>
          </a:xfrm>
        </p:spPr>
        <p:txBody>
          <a:bodyPr/>
          <a:lstStyle/>
          <a:p>
            <a:r>
              <a:rPr lang="en-US" smtClean="0">
                <a:solidFill>
                  <a:srgbClr val="FFFF66"/>
                </a:solidFill>
              </a:rPr>
              <a:t>A test of cure is not recommended if a recommended regimen is administered.</a:t>
            </a:r>
          </a:p>
          <a:p>
            <a:r>
              <a:rPr lang="en-US" smtClean="0">
                <a:solidFill>
                  <a:srgbClr val="FFFF66"/>
                </a:solidFill>
              </a:rPr>
              <a:t>If symptoms persist, perform culture for </a:t>
            </a:r>
            <a:r>
              <a:rPr lang="en-US" i="1" smtClean="0">
                <a:solidFill>
                  <a:srgbClr val="FFFF66"/>
                </a:solidFill>
              </a:rPr>
              <a:t>N. gonorrhoeae.</a:t>
            </a:r>
          </a:p>
          <a:p>
            <a:pPr lvl="1"/>
            <a:r>
              <a:rPr lang="en-US" smtClean="0">
                <a:solidFill>
                  <a:srgbClr val="FFFF66"/>
                </a:solidFill>
              </a:rPr>
              <a:t>Any gonococci isolated should be tested for antimicrobial susceptibility. 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7257031" y="7623"/>
            <a:ext cx="1393946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2363EA-FE8F-4BA6-A93E-BD3CE082DC1F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0000"/>
                </a:solidFill>
              </a:rPr>
              <a:t>Screening</a:t>
            </a:r>
          </a:p>
        </p:txBody>
      </p:sp>
      <p:sp>
        <p:nvSpPr>
          <p:cNvPr id="686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0704" y="2590490"/>
            <a:ext cx="4115628" cy="3505228"/>
          </a:xfrm>
        </p:spPr>
        <p:txBody>
          <a:bodyPr/>
          <a:lstStyle/>
          <a:p>
            <a:endParaRPr lang="en-US" sz="2200" dirty="0" smtClean="0"/>
          </a:p>
          <a:p>
            <a:pPr lvl="1"/>
            <a:endParaRPr lang="en-US" dirty="0" smtClean="0"/>
          </a:p>
        </p:txBody>
      </p:sp>
      <p:sp>
        <p:nvSpPr>
          <p:cNvPr id="6861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913927" y="1751979"/>
            <a:ext cx="8001887" cy="3657684"/>
          </a:xfrm>
        </p:spPr>
        <p:txBody>
          <a:bodyPr/>
          <a:lstStyle/>
          <a:p>
            <a:r>
              <a:rPr lang="en-US" dirty="0" smtClean="0"/>
              <a:t>Pregnancy</a:t>
            </a:r>
          </a:p>
          <a:p>
            <a:pPr lvl="1"/>
            <a:r>
              <a:rPr lang="en-US" dirty="0" smtClean="0"/>
              <a:t>A test for </a:t>
            </a:r>
            <a:r>
              <a:rPr lang="en-US" i="1" dirty="0" smtClean="0"/>
              <a:t>N. </a:t>
            </a:r>
            <a:r>
              <a:rPr lang="en-US" i="1" dirty="0" err="1" smtClean="0"/>
              <a:t>gonorrhoeae</a:t>
            </a:r>
            <a:r>
              <a:rPr lang="en-US" dirty="0" smtClean="0"/>
              <a:t> should be performed at the first prenatal visit for women at risk or those living in an area in which the prevalence of </a:t>
            </a:r>
            <a:r>
              <a:rPr lang="en-US" i="1" dirty="0" smtClean="0"/>
              <a:t>N. </a:t>
            </a:r>
            <a:r>
              <a:rPr lang="en-US" i="1" dirty="0" err="1" smtClean="0"/>
              <a:t>gonorrhoeae</a:t>
            </a:r>
            <a:r>
              <a:rPr lang="en-US" dirty="0" smtClean="0"/>
              <a:t> is high.</a:t>
            </a:r>
          </a:p>
          <a:p>
            <a:pPr lvl="1"/>
            <a:r>
              <a:rPr lang="en-US" dirty="0" smtClean="0"/>
              <a:t>Repeat test during the 3</a:t>
            </a:r>
            <a:r>
              <a:rPr lang="en-US" baseline="30000" dirty="0" smtClean="0"/>
              <a:t>rd</a:t>
            </a:r>
            <a:r>
              <a:rPr lang="en-US" dirty="0" smtClean="0"/>
              <a:t> trimester for those at continued risk.</a:t>
            </a:r>
          </a:p>
          <a:p>
            <a:r>
              <a:rPr lang="en-US" dirty="0" smtClean="0"/>
              <a:t>Other populations can be screened based on local disease prevalence and patient’s risk behaviors.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467482" y="0"/>
            <a:ext cx="1171671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72A68-6C29-46C4-9C26-C104C5B7D1E6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6963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741" y="457370"/>
            <a:ext cx="7772518" cy="1143423"/>
          </a:xfrm>
        </p:spPr>
        <p:txBody>
          <a:bodyPr/>
          <a:lstStyle/>
          <a:p>
            <a:r>
              <a:rPr lang="en-US" u="sng" smtClean="0">
                <a:solidFill>
                  <a:srgbClr val="FF0000"/>
                </a:solidFill>
              </a:rPr>
              <a:t>Partner Management </a:t>
            </a:r>
          </a:p>
        </p:txBody>
      </p:sp>
      <p:sp>
        <p:nvSpPr>
          <p:cNvPr id="6963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555" y="1600793"/>
            <a:ext cx="8228891" cy="4799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FF66"/>
                </a:solidFill>
              </a:rPr>
              <a:t>Evaluate and treat all sex partners for </a:t>
            </a:r>
            <a:r>
              <a:rPr lang="en-US" sz="2600" i="1" dirty="0" smtClean="0">
                <a:solidFill>
                  <a:srgbClr val="FFFF66"/>
                </a:solidFill>
              </a:rPr>
              <a:t>N. </a:t>
            </a:r>
            <a:r>
              <a:rPr lang="en-US" sz="2600" i="1" dirty="0" err="1" smtClean="0">
                <a:solidFill>
                  <a:srgbClr val="FFFF66"/>
                </a:solidFill>
              </a:rPr>
              <a:t>gonorrhoeae</a:t>
            </a:r>
            <a:r>
              <a:rPr lang="en-US" sz="2600" dirty="0" smtClean="0">
                <a:solidFill>
                  <a:srgbClr val="FFFF66"/>
                </a:solidFill>
              </a:rPr>
              <a:t> and </a:t>
            </a:r>
            <a:r>
              <a:rPr lang="en-US" sz="2600" i="1" dirty="0" smtClean="0">
                <a:solidFill>
                  <a:srgbClr val="FFFF66"/>
                </a:solidFill>
              </a:rPr>
              <a:t>C. </a:t>
            </a:r>
            <a:r>
              <a:rPr lang="en-US" sz="2600" i="1" dirty="0" err="1" smtClean="0">
                <a:solidFill>
                  <a:srgbClr val="FFFF66"/>
                </a:solidFill>
              </a:rPr>
              <a:t>trachomatis</a:t>
            </a:r>
            <a:r>
              <a:rPr lang="en-US" sz="2600" dirty="0" smtClean="0">
                <a:solidFill>
                  <a:srgbClr val="FFFF66"/>
                </a:solidFill>
              </a:rPr>
              <a:t> infections if contact was within 60 days of symptoms or diagnosis.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FF66"/>
                </a:solidFill>
              </a:rPr>
              <a:t>If a patient’s last sexual intercourse was &gt;60 days before onset of symptoms or diagnosis, the patient’s most recent sex partner should be treated.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FF66"/>
                </a:solidFill>
              </a:rPr>
              <a:t>Avoid sexual intercourse until therapy is completed and both partners no longer have symptoms.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7467482" y="0"/>
            <a:ext cx="1171671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27E5-E8FC-4F7B-8CBE-4AA68370FDFA}" type="slidenum">
              <a:rPr lang="en-US"/>
              <a:pPr/>
              <a:t>14</a:t>
            </a:fld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STI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/>
              <a:t>STD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STI</a:t>
            </a:r>
            <a:r>
              <a:rPr lang="en-US" dirty="0"/>
              <a:t> – Infections acquired through sexual intercourse (may be symptomatic or asymptomatic)</a:t>
            </a:r>
          </a:p>
          <a:p>
            <a:r>
              <a:rPr lang="en-US" b="1" dirty="0"/>
              <a:t>STD</a:t>
            </a:r>
            <a:r>
              <a:rPr lang="en-US" dirty="0"/>
              <a:t> – Symptomatic disease acquired through sexual intercourse</a:t>
            </a:r>
          </a:p>
          <a:p>
            <a:r>
              <a:rPr lang="en-US" b="1" dirty="0"/>
              <a:t>STI</a:t>
            </a:r>
            <a:r>
              <a:rPr lang="en-US" dirty="0"/>
              <a:t> is most commonly used because it applies to both symptomatic and asymptomatic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2AE4CD-8968-4850-B23A-0B822E96BBE5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0000"/>
                </a:solidFill>
              </a:rPr>
              <a:t>Reporting 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66"/>
                </a:solidFill>
              </a:rPr>
              <a:t>Laws and regulations in all states require that persons diagnosed with gonorrhea are reported to public health authorities by clinicians, labs, or both</a:t>
            </a:r>
            <a:r>
              <a:rPr lang="en-US" smtClean="0"/>
              <a:t>.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7467482" y="0"/>
            <a:ext cx="1171671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638066-1D3F-4587-B9E6-D485F7B7FC3A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7168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0000"/>
                </a:solidFill>
              </a:rPr>
              <a:t>Patient Counseling/Education </a:t>
            </a:r>
          </a:p>
        </p:txBody>
      </p:sp>
      <p:sp>
        <p:nvSpPr>
          <p:cNvPr id="7168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0705" y="1600793"/>
            <a:ext cx="8535110" cy="4113784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600" dirty="0" smtClean="0">
                <a:solidFill>
                  <a:srgbClr val="FFFF66"/>
                </a:solidFill>
              </a:rPr>
              <a:t>Nature of disease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sz="2200" dirty="0" smtClean="0">
                <a:solidFill>
                  <a:srgbClr val="FFFF66"/>
                </a:solidFill>
              </a:rPr>
              <a:t>Usually symptomatic in males and asymptomatic in females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sz="2200" dirty="0" smtClean="0">
                <a:solidFill>
                  <a:srgbClr val="FFFF66"/>
                </a:solidFill>
              </a:rPr>
              <a:t>Untreated infections can result in PID, infertility, and ectopic pregnancy in women and </a:t>
            </a:r>
            <a:r>
              <a:rPr lang="en-US" sz="2200" dirty="0" err="1" smtClean="0">
                <a:solidFill>
                  <a:srgbClr val="FFFF66"/>
                </a:solidFill>
              </a:rPr>
              <a:t>epididymitis</a:t>
            </a:r>
            <a:r>
              <a:rPr lang="en-US" sz="2200" dirty="0" smtClean="0">
                <a:solidFill>
                  <a:srgbClr val="FFFF66"/>
                </a:solidFill>
              </a:rPr>
              <a:t> in men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600" dirty="0" smtClean="0">
                <a:solidFill>
                  <a:srgbClr val="FFFF66"/>
                </a:solidFill>
              </a:rPr>
              <a:t>Transmission issues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sz="2200" dirty="0" smtClean="0">
                <a:solidFill>
                  <a:srgbClr val="FFFF66"/>
                </a:solidFill>
              </a:rPr>
              <a:t>Efficiently transmitted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600" dirty="0" smtClean="0">
                <a:solidFill>
                  <a:srgbClr val="FFFF66"/>
                </a:solidFill>
              </a:rPr>
              <a:t>Risk reduction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sz="2200" dirty="0" smtClean="0">
                <a:solidFill>
                  <a:srgbClr val="FFFF66"/>
                </a:solidFill>
              </a:rPr>
              <a:t>Utilize prevention strategi</a:t>
            </a:r>
            <a:r>
              <a:rPr lang="en-US" sz="2200" dirty="0" smtClean="0"/>
              <a:t>es</a:t>
            </a:r>
          </a:p>
          <a:p>
            <a:pPr lvl="1">
              <a:lnSpc>
                <a:spcPct val="130000"/>
              </a:lnSpc>
              <a:buFontTx/>
              <a:buNone/>
            </a:pPr>
            <a:endParaRPr lang="en-US" sz="2200" dirty="0" smtClean="0"/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7467482" y="0"/>
            <a:ext cx="1171671" cy="3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53" tIns="42477" rIns="84953" bIns="42477">
            <a:spAutoFit/>
          </a:bodyPr>
          <a:lstStyle/>
          <a:p>
            <a:r>
              <a:rPr lang="en-US" sz="1700" dirty="0"/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smtClean="0">
                <a:solidFill>
                  <a:srgbClr val="FF0000"/>
                </a:solidFill>
              </a:rPr>
              <a:t>CONCLUSION</a:t>
            </a:r>
            <a:r>
              <a:rPr lang="en-IN" smtClean="0"/>
              <a:t> </a:t>
            </a:r>
          </a:p>
        </p:txBody>
      </p:sp>
      <p:pic>
        <p:nvPicPr>
          <p:cNvPr id="72707" name="Content Placeholder 3" descr="Image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623" y="1416575"/>
            <a:ext cx="3440528" cy="4525416"/>
          </a:xfrm>
          <a:noFill/>
        </p:spPr>
      </p:pic>
      <p:sp>
        <p:nvSpPr>
          <p:cNvPr id="72708" name="Content Placeholder 4"/>
          <p:cNvSpPr>
            <a:spLocks noGrp="1"/>
          </p:cNvSpPr>
          <p:nvPr>
            <p:ph sz="half" idx="2"/>
          </p:nvPr>
        </p:nvSpPr>
        <p:spPr>
          <a:xfrm>
            <a:off x="3733741" y="1600793"/>
            <a:ext cx="5224637" cy="4938319"/>
          </a:xfrm>
        </p:spPr>
        <p:txBody>
          <a:bodyPr/>
          <a:lstStyle/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sony laptop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23" y="196923"/>
            <a:ext cx="5418535" cy="64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6313546" y="2209349"/>
            <a:ext cx="1872974" cy="21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180" tIns="35090" rIns="70180" bIns="35090">
            <a:spAutoFit/>
          </a:bodyPr>
          <a:lstStyle/>
          <a:p>
            <a:r>
              <a:rPr lang="en-IN" sz="4600" b="1" dirty="0"/>
              <a:t>THANK</a:t>
            </a:r>
          </a:p>
          <a:p>
            <a:endParaRPr lang="en-IN" sz="4600" b="1" dirty="0"/>
          </a:p>
          <a:p>
            <a:r>
              <a:rPr lang="en-IN" sz="4600" b="1" dirty="0"/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8B2B-F760-4DDE-B172-61C40C3E7B3F}" type="slidenum">
              <a:rPr lang="en-US"/>
              <a:pPr/>
              <a:t>15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/>
              <a:t>How Symptomatic are STIs? </a:t>
            </a:r>
          </a:p>
        </p:txBody>
      </p:sp>
      <p:pic>
        <p:nvPicPr>
          <p:cNvPr id="17510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844824"/>
            <a:ext cx="7848600" cy="4540250"/>
          </a:xfrm>
          <a:ln w="38100">
            <a:solidFill>
              <a:schemeClr val="tx1"/>
            </a:solidFill>
          </a:ln>
        </p:spPr>
      </p:pic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4343400" y="6019800"/>
            <a:ext cx="427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i="1"/>
              <a:t>Source: WHO HIV/AIDS/STI 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4479-8F60-43B3-A157-3AB271AEFC66}" type="slidenum">
              <a:rPr lang="en-US"/>
              <a:pPr/>
              <a:t>16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IMPACT OF STIs</a:t>
            </a:r>
            <a:endParaRPr lang="en-US" b="1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Considerable morbidity</a:t>
            </a:r>
          </a:p>
          <a:p>
            <a:r>
              <a:rPr lang="en-US" dirty="0"/>
              <a:t>High rate of complications</a:t>
            </a:r>
          </a:p>
          <a:p>
            <a:r>
              <a:rPr lang="en-US" dirty="0"/>
              <a:t>Facilitate HIV transmission and acquisition</a:t>
            </a:r>
          </a:p>
          <a:p>
            <a:r>
              <a:rPr lang="en-US" dirty="0"/>
              <a:t>May cause infertility</a:t>
            </a:r>
          </a:p>
          <a:p>
            <a:r>
              <a:rPr lang="en-US" dirty="0"/>
              <a:t>Treatment can be a high financial burden</a:t>
            </a:r>
          </a:p>
          <a:p>
            <a:r>
              <a:rPr lang="en-US" dirty="0"/>
              <a:t>May cause problems in relationships—divorce, abandonment, </a:t>
            </a:r>
            <a:r>
              <a:rPr lang="en-US" dirty="0" smtClean="0"/>
              <a:t>beatings.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990D5-1965-4A1C-9D04-6592298D8BD4}" type="slidenum">
              <a:rPr lang="en-US"/>
              <a:pPr/>
              <a:t>17</a:t>
            </a:fld>
            <a:endParaRPr lang="en-US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INTERACTION BETWEEN HIV AND STIs</a:t>
            </a:r>
            <a:endParaRPr lang="en-US" b="1" dirty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Significant interaction exists </a:t>
            </a:r>
            <a:r>
              <a:rPr lang="en-US" dirty="0" smtClean="0"/>
              <a:t>b/w </a:t>
            </a:r>
            <a:r>
              <a:rPr lang="en-US" dirty="0"/>
              <a:t>HIV and STIs</a:t>
            </a:r>
          </a:p>
          <a:p>
            <a:pPr lvl="1"/>
            <a:r>
              <a:rPr lang="en-US" sz="3200" dirty="0"/>
              <a:t>Affect similar populations</a:t>
            </a:r>
          </a:p>
          <a:p>
            <a:pPr lvl="1"/>
            <a:r>
              <a:rPr lang="en-US" sz="3200" dirty="0"/>
              <a:t>Have a similar route of transmission</a:t>
            </a:r>
          </a:p>
          <a:p>
            <a:r>
              <a:rPr lang="en-US" dirty="0"/>
              <a:t>The interaction is bidirectional</a:t>
            </a:r>
          </a:p>
          <a:p>
            <a:pPr lvl="1"/>
            <a:r>
              <a:rPr lang="en-US" sz="3200" dirty="0"/>
              <a:t>HIV influences conventional STIs</a:t>
            </a:r>
          </a:p>
          <a:p>
            <a:pPr lvl="1"/>
            <a:r>
              <a:rPr lang="en-US" sz="3200" dirty="0"/>
              <a:t>STIs influence HIV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2742-F575-49EF-87F1-ED04DA76FE1C}" type="slidenum">
              <a:rPr lang="en-US"/>
              <a:pPr/>
              <a:t>18</a:t>
            </a:fld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800" b="1" dirty="0" smtClean="0"/>
              <a:t>INFLUENCE OF HIV INFECTION ON STIs</a:t>
            </a:r>
            <a:endParaRPr lang="en-US" sz="3800" b="1" dirty="0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HIV alters the clinical features of STIs</a:t>
            </a:r>
          </a:p>
          <a:p>
            <a:pPr lvl="1"/>
            <a:r>
              <a:rPr lang="en-US" dirty="0"/>
              <a:t>Syphilis: </a:t>
            </a:r>
            <a:r>
              <a:rPr lang="en-US" dirty="0" err="1"/>
              <a:t>Neurosyphilis</a:t>
            </a:r>
            <a:r>
              <a:rPr lang="en-US" dirty="0"/>
              <a:t> develops more frequently and rapidly</a:t>
            </a:r>
          </a:p>
          <a:p>
            <a:pPr lvl="1"/>
            <a:r>
              <a:rPr lang="en-US" dirty="0"/>
              <a:t>HSV: Ulcers are more severe, chronic, and possibly disseminate throughout body </a:t>
            </a:r>
          </a:p>
          <a:p>
            <a:r>
              <a:rPr lang="en-US" b="1" dirty="0"/>
              <a:t>Response to treatment may be reduced</a:t>
            </a:r>
          </a:p>
          <a:p>
            <a:pPr lvl="1"/>
            <a:r>
              <a:rPr lang="en-US" dirty="0"/>
              <a:t>High rates of treatment failure for </a:t>
            </a:r>
            <a:r>
              <a:rPr lang="en-US" dirty="0" err="1"/>
              <a:t>neurosyphilis</a:t>
            </a:r>
            <a:endParaRPr lang="en-US" dirty="0"/>
          </a:p>
          <a:p>
            <a:r>
              <a:rPr lang="en-US" b="1" dirty="0"/>
              <a:t>Complications may increase and occur more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24936" cy="10431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200" b="1" dirty="0" smtClean="0"/>
              <a:t>HOW DO STIs INCREASE HIV TRANSMISSION</a:t>
            </a:r>
            <a:r>
              <a:rPr lang="en-US" sz="3200" b="1" dirty="0" smtClean="0"/>
              <a:t>?</a:t>
            </a:r>
            <a:endParaRPr lang="en-JM" sz="3200" b="1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/>
              <a:t>Reducing physical/mechanical barriers (disruption of epithelium)</a:t>
            </a:r>
          </a:p>
          <a:p>
            <a:r>
              <a:rPr lang="en-US" dirty="0"/>
              <a:t>Increasing HIV in genital lesions, semen or both </a:t>
            </a:r>
          </a:p>
          <a:p>
            <a:r>
              <a:rPr lang="en-US" dirty="0"/>
              <a:t>Evoking a more infectious HIV variant</a:t>
            </a:r>
          </a:p>
          <a:p>
            <a:r>
              <a:rPr lang="en-US" dirty="0"/>
              <a:t>Increasing the number of receptor cells or the density of receptors per cell</a:t>
            </a:r>
            <a:endParaRPr lang="en-JM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282" name="Picture 2" descr="C:\Users\hp\Desktop\10474848_729017007184191_632676465104444631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8"/>
            <a:ext cx="6930299" cy="685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820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THREE APPROACHES TO</a:t>
            </a:r>
            <a:br>
              <a:rPr lang="en-US" b="1" dirty="0" smtClean="0"/>
            </a:br>
            <a:r>
              <a:rPr lang="en-US" b="1" dirty="0" smtClean="0"/>
              <a:t> DIAGNOSIS OF RTI / STI</a:t>
            </a:r>
            <a:endParaRPr lang="en-US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46388"/>
            <a:ext cx="6096000" cy="2286000"/>
          </a:xfrm>
        </p:spPr>
        <p:txBody>
          <a:bodyPr/>
          <a:lstStyle/>
          <a:p>
            <a:pPr>
              <a:spcBef>
                <a:spcPct val="55000"/>
              </a:spcBef>
              <a:tabLst>
                <a:tab pos="860425" algn="l"/>
              </a:tabLst>
            </a:pPr>
            <a:r>
              <a:rPr lang="en-US" sz="3200" dirty="0"/>
              <a:t> Clinical approach</a:t>
            </a:r>
          </a:p>
          <a:p>
            <a:pPr>
              <a:spcBef>
                <a:spcPct val="55000"/>
              </a:spcBef>
              <a:tabLst>
                <a:tab pos="860425" algn="l"/>
              </a:tabLst>
            </a:pPr>
            <a:r>
              <a:rPr lang="en-US" sz="3200" dirty="0"/>
              <a:t> Etiological approach</a:t>
            </a:r>
          </a:p>
          <a:p>
            <a:pPr>
              <a:spcBef>
                <a:spcPct val="55000"/>
              </a:spcBef>
              <a:tabLst>
                <a:tab pos="860425" algn="l"/>
              </a:tabLst>
            </a:pPr>
            <a:r>
              <a:rPr lang="en-US" sz="3200" dirty="0"/>
              <a:t> </a:t>
            </a:r>
            <a:r>
              <a:rPr lang="en-US" sz="3200" dirty="0" err="1"/>
              <a:t>Syndromic</a:t>
            </a:r>
            <a:r>
              <a:rPr lang="en-US" sz="3200" dirty="0"/>
              <a:t> approach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SYNDROMIC APPROACH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N" sz="2800" dirty="0" err="1" smtClean="0"/>
              <a:t>Syndromic</a:t>
            </a:r>
            <a:r>
              <a:rPr lang="en-IN" sz="2800" dirty="0" smtClean="0"/>
              <a:t> management is based on the identification of </a:t>
            </a:r>
            <a:r>
              <a:rPr lang="en-IN" sz="2800" b="1" dirty="0" smtClean="0"/>
              <a:t>consistent groups of symptoms and easily recognized signs (syndromes), </a:t>
            </a:r>
            <a:r>
              <a:rPr lang="en-IN" sz="2800" dirty="0" smtClean="0"/>
              <a:t>and the provision of treatment that will deal with the majority or most serious organisms responsible for producing a syndrome.</a:t>
            </a:r>
          </a:p>
          <a:p>
            <a:pPr>
              <a:buNone/>
            </a:pPr>
            <a:endParaRPr lang="en-IN" sz="2800" dirty="0" smtClean="0"/>
          </a:p>
          <a:p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500570"/>
            <a:ext cx="667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WHO developed a simplified tool (</a:t>
            </a:r>
            <a:r>
              <a:rPr lang="en-IN" b="1" dirty="0" smtClean="0"/>
              <a:t>a flowchart or algorithm) </a:t>
            </a:r>
            <a:r>
              <a:rPr lang="en-IN" dirty="0" smtClean="0"/>
              <a:t>to guide </a:t>
            </a:r>
          </a:p>
          <a:p>
            <a:r>
              <a:rPr lang="en-IN" dirty="0" smtClean="0"/>
              <a:t>health workers in the implementation of </a:t>
            </a:r>
            <a:r>
              <a:rPr lang="en-IN" dirty="0" err="1" smtClean="0"/>
              <a:t>syndromic</a:t>
            </a:r>
            <a:r>
              <a:rPr lang="en-IN" dirty="0" smtClean="0"/>
              <a:t> management.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9765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COMPONENTS OF SYNDROMIC APPROACH</a:t>
            </a:r>
            <a:endParaRPr lang="en-US" sz="40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4744"/>
            <a:ext cx="8659688" cy="5657056"/>
          </a:xfrm>
          <a:noFill/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400" b="1" dirty="0">
                <a:cs typeface="Arial" charset="0"/>
              </a:rPr>
              <a:t>Classification by Syndrome: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cs typeface="Arial" charset="0"/>
              </a:rPr>
              <a:t>Classifying the main causal pathogens by the syndromes they produce </a:t>
            </a:r>
            <a:endParaRPr lang="en-US" sz="2400" dirty="0"/>
          </a:p>
          <a:p>
            <a:pPr marL="0" indent="0">
              <a:buFont typeface="Wingdings" pitchFamily="2" charset="2"/>
              <a:buNone/>
            </a:pPr>
            <a:endParaRPr lang="en-US" sz="2400" dirty="0"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b="1" dirty="0">
                <a:cs typeface="Arial" charset="0"/>
              </a:rPr>
              <a:t>Use of Algorithms: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cs typeface="Arial" charset="0"/>
              </a:rPr>
              <a:t>Using flowcharts to guide the management of a given syndrome </a:t>
            </a:r>
            <a:endParaRPr lang="en-US" sz="2400" dirty="0"/>
          </a:p>
          <a:p>
            <a:pPr marL="0" indent="0">
              <a:buFont typeface="Wingdings" pitchFamily="2" charset="2"/>
              <a:buNone/>
            </a:pPr>
            <a:endParaRPr lang="en-US" sz="2400" dirty="0"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b="1" dirty="0">
                <a:cs typeface="Arial" charset="0"/>
              </a:rPr>
              <a:t>Treatment and Counseling</a:t>
            </a:r>
            <a:r>
              <a:rPr lang="en-US" sz="2400" dirty="0">
                <a:cs typeface="Arial" charset="0"/>
              </a:rPr>
              <a:t>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cs typeface="Arial" charset="0"/>
              </a:rPr>
              <a:t>Using often more than one treatment that addresses all the pathogens with potential to cause a given syndrome </a:t>
            </a:r>
            <a:endParaRPr lang="en-US" sz="2400" dirty="0"/>
          </a:p>
          <a:p>
            <a:pPr marL="0" indent="0">
              <a:buFont typeface="Wingdings" pitchFamily="2" charset="2"/>
              <a:buNone/>
            </a:pPr>
            <a:endParaRPr lang="en-US" sz="2400" dirty="0"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b="1" dirty="0">
                <a:cs typeface="Arial" charset="0"/>
              </a:rPr>
              <a:t>Treatment of Partners: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cs typeface="Arial" charset="0"/>
              </a:rPr>
              <a:t>Promoting treatment of sex partners 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MAIN SYNDROMES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Urethral discharge</a:t>
            </a:r>
          </a:p>
          <a:p>
            <a:r>
              <a:rPr lang="en-US" dirty="0" smtClean="0"/>
              <a:t>Genital ulcer</a:t>
            </a:r>
          </a:p>
          <a:p>
            <a:r>
              <a:rPr lang="en-US" dirty="0" smtClean="0"/>
              <a:t>Scrotal swelling</a:t>
            </a:r>
          </a:p>
          <a:p>
            <a:r>
              <a:rPr lang="en-US" dirty="0" smtClean="0"/>
              <a:t>Vaginal discharge</a:t>
            </a:r>
          </a:p>
          <a:p>
            <a:r>
              <a:rPr lang="en-US" dirty="0" smtClean="0"/>
              <a:t>Lower abdominal pain</a:t>
            </a:r>
          </a:p>
          <a:p>
            <a:r>
              <a:rPr lang="en-US" dirty="0" smtClean="0"/>
              <a:t>Neonatal conjunctivitis</a:t>
            </a:r>
          </a:p>
          <a:p>
            <a:r>
              <a:rPr lang="en-US" dirty="0" smtClean="0"/>
              <a:t>Inguinal bubo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9AD3-414D-4A49-AE98-57A6F4EC5B08}" type="slidenum">
              <a:rPr lang="en-US"/>
              <a:pPr/>
              <a:t>24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SYNDROMIC CASE MANAGEMENT</a:t>
            </a:r>
            <a:endParaRPr lang="en-US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u="sng" dirty="0">
                <a:solidFill>
                  <a:srgbClr val="00B050"/>
                </a:solidFill>
              </a:rPr>
              <a:t>ADVANTAGES: 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2800" dirty="0"/>
              <a:t>Identifies and treats by signs &amp; symptoms</a:t>
            </a:r>
          </a:p>
          <a:p>
            <a:r>
              <a:rPr lang="en-US" sz="2800" dirty="0"/>
              <a:t>Syndromes easily </a:t>
            </a:r>
            <a:r>
              <a:rPr lang="en-US" sz="2800" dirty="0" err="1"/>
              <a:t>recognised</a:t>
            </a:r>
            <a:r>
              <a:rPr lang="en-US" sz="2800" dirty="0"/>
              <a:t> clinically</a:t>
            </a:r>
          </a:p>
          <a:p>
            <a:r>
              <a:rPr lang="en-US" sz="2800" dirty="0"/>
              <a:t>Small number of clinical syndromes</a:t>
            </a:r>
          </a:p>
          <a:p>
            <a:r>
              <a:rPr lang="en-US" sz="2800" dirty="0" smtClean="0"/>
              <a:t>Treatment </a:t>
            </a:r>
            <a:r>
              <a:rPr lang="en-US" sz="2800" dirty="0"/>
              <a:t>given for majority of organisms</a:t>
            </a:r>
          </a:p>
          <a:p>
            <a:r>
              <a:rPr lang="en-US" sz="2800" dirty="0"/>
              <a:t>Simple and cost-effective</a:t>
            </a:r>
          </a:p>
          <a:p>
            <a:r>
              <a:rPr lang="en-US" sz="2800" dirty="0"/>
              <a:t>Valid, feasible, immediate </a:t>
            </a:r>
            <a:r>
              <a:rPr lang="en-US" sz="2800" dirty="0" smtClean="0"/>
              <a:t>treatment</a:t>
            </a:r>
            <a:endParaRPr lang="en-US" sz="2800" dirty="0"/>
          </a:p>
        </p:txBody>
      </p:sp>
      <p:pic>
        <p:nvPicPr>
          <p:cNvPr id="10244" name="Picture 4" descr="magnif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1700213" cy="1828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8388424" y="6453336"/>
            <a:ext cx="216024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22D-1E92-4A95-A372-8D0B99579BF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SYNDROMIC CASE MANAGEMENT</a:t>
            </a:r>
            <a:endParaRPr 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1845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b="1" u="sng" dirty="0">
                <a:solidFill>
                  <a:srgbClr val="FF0000"/>
                </a:solidFill>
                <a:latin typeface="Baskerville Old Face" pitchFamily="18" charset="0"/>
              </a:rPr>
              <a:t>DISADVANTAGES: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dirty="0">
                <a:latin typeface="Baskerville Old Face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Baskerville Old Face" pitchFamily="18" charset="0"/>
              </a:rPr>
              <a:t>Tendency to </a:t>
            </a:r>
            <a:r>
              <a:rPr lang="en-US" sz="2800" dirty="0" err="1">
                <a:latin typeface="Baskerville Old Face" pitchFamily="18" charset="0"/>
              </a:rPr>
              <a:t>overtreat</a:t>
            </a:r>
            <a:r>
              <a:rPr lang="en-US" sz="2800" dirty="0">
                <a:latin typeface="Baskerville Old Face" pitchFamily="18" charset="0"/>
              </a:rPr>
              <a:t> – justifiable in high prevalence settings (</a:t>
            </a:r>
            <a:r>
              <a:rPr lang="en-US" sz="2800" u="sng" dirty="0">
                <a:latin typeface="Baskerville Old Face" pitchFamily="18" charset="0"/>
              </a:rPr>
              <a:t>&gt;</a:t>
            </a:r>
            <a:r>
              <a:rPr lang="en-US" sz="2800" dirty="0">
                <a:latin typeface="Baskerville Old Face" pitchFamily="18" charset="0"/>
              </a:rPr>
              <a:t>20</a:t>
            </a:r>
            <a:r>
              <a:rPr lang="en-US" sz="2800" dirty="0" smtClean="0">
                <a:latin typeface="Baskerville Old Face" pitchFamily="18" charset="0"/>
              </a:rPr>
              <a:t>%)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Baskerville Old Face" pitchFamily="18" charset="0"/>
              </a:rPr>
              <a:t>Decreased </a:t>
            </a:r>
            <a:r>
              <a:rPr lang="en-US" sz="2800" dirty="0" smtClean="0">
                <a:latin typeface="Baskerville Old Face" pitchFamily="18" charset="0"/>
              </a:rPr>
              <a:t>specificity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Baskerville Old Face" pitchFamily="18" charset="0"/>
              </a:rPr>
              <a:t>Overuse of expensive </a:t>
            </a:r>
            <a:r>
              <a:rPr lang="en-US" sz="2800" dirty="0" smtClean="0">
                <a:latin typeface="Baskerville Old Face" pitchFamily="18" charset="0"/>
              </a:rPr>
              <a:t>drugs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Baskerville Old Face" pitchFamily="18" charset="0"/>
              </a:rPr>
              <a:t>Asymptomatic cases not fully addressed even with risk </a:t>
            </a:r>
            <a:r>
              <a:rPr lang="en-US" sz="2800" dirty="0" smtClean="0">
                <a:latin typeface="Baskerville Old Face" pitchFamily="18" charset="0"/>
              </a:rPr>
              <a:t>assessment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Baskerville Old Face" pitchFamily="18" charset="0"/>
              </a:rPr>
              <a:t>Management of cervical infections </a:t>
            </a:r>
            <a:r>
              <a:rPr lang="en-US" sz="2800" dirty="0" smtClean="0">
                <a:latin typeface="Baskerville Old Face" pitchFamily="18" charset="0"/>
              </a:rPr>
              <a:t>problematic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Baskerville Old Face" pitchFamily="18" charset="0"/>
              </a:rPr>
              <a:t>Vaginal discharge algorithm performs poorly in low prevalence settings e.g., ANC, FP</a:t>
            </a:r>
          </a:p>
        </p:txBody>
      </p:sp>
      <p:sp>
        <p:nvSpPr>
          <p:cNvPr id="5" name="Oval 4"/>
          <p:cNvSpPr/>
          <p:nvPr/>
        </p:nvSpPr>
        <p:spPr>
          <a:xfrm>
            <a:off x="8388424" y="6453336"/>
            <a:ext cx="216024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53B8-CA9C-44D4-97D4-A437844E0AB6}" type="slidenum">
              <a:rPr lang="en-US"/>
              <a:pPr/>
              <a:t>26</a:t>
            </a:fld>
            <a:endParaRPr lang="en-US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3059832" y="350838"/>
            <a:ext cx="3600400" cy="11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731" tIns="36366" rIns="72731" bIns="36366">
            <a:spAutoFit/>
          </a:bodyPr>
          <a:lstStyle/>
          <a:p>
            <a:pPr defTabSz="727075" eaLnBrk="0" hangingPunct="0"/>
            <a:r>
              <a:rPr lang="en-US" sz="3600" b="1" dirty="0" smtClean="0"/>
              <a:t>INGUINAL BUBO SYNDROME</a:t>
            </a:r>
            <a:endParaRPr lang="en-US" sz="3600" b="1" dirty="0"/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254000" y="0"/>
            <a:ext cx="2013744" cy="9144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algn="ctr" defTabSz="727075" eaLnBrk="0" hangingPunct="0"/>
            <a:r>
              <a:rPr lang="en-US" sz="1400" b="1" dirty="0"/>
              <a:t>Patient complaining of </a:t>
            </a:r>
          </a:p>
          <a:p>
            <a:pPr algn="ctr" defTabSz="727075" eaLnBrk="0" hangingPunct="0"/>
            <a:r>
              <a:rPr lang="en-US" sz="1400" b="1" dirty="0"/>
              <a:t>inguinal swelling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571500" y="1219200"/>
            <a:ext cx="1181100" cy="5524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algn="ctr" defTabSz="727075" eaLnBrk="0" hangingPunct="0"/>
            <a:r>
              <a:rPr lang="en-US" sz="1300" b="1" dirty="0"/>
              <a:t>Take history </a:t>
            </a:r>
          </a:p>
          <a:p>
            <a:pPr algn="ctr" defTabSz="727075" eaLnBrk="0" hangingPunct="0"/>
            <a:r>
              <a:rPr lang="en-US" sz="1300" b="1" dirty="0"/>
              <a:t>and examine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457200" y="2133600"/>
            <a:ext cx="1422400" cy="7048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algn="ctr" defTabSz="727075" eaLnBrk="0" hangingPunct="0"/>
            <a:r>
              <a:rPr lang="en-US" sz="1400" b="1" dirty="0"/>
              <a:t>Inguinal/femoral </a:t>
            </a:r>
          </a:p>
          <a:p>
            <a:pPr algn="ctr" defTabSz="727075" eaLnBrk="0" hangingPunct="0"/>
            <a:r>
              <a:rPr lang="en-US" sz="1400" b="1" dirty="0"/>
              <a:t>bubo present?</a:t>
            </a: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685800" y="3581400"/>
            <a:ext cx="914400" cy="609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algn="ctr" defTabSz="727075" eaLnBrk="0" hangingPunct="0"/>
            <a:r>
              <a:rPr lang="en-US" sz="1400" b="1" dirty="0"/>
              <a:t>Ulcers</a:t>
            </a:r>
          </a:p>
          <a:p>
            <a:pPr algn="ctr" defTabSz="727075" eaLnBrk="0" hangingPunct="0"/>
            <a:r>
              <a:rPr lang="en-US" sz="1400" b="1" dirty="0"/>
              <a:t> present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1905000" y="4419600"/>
            <a:ext cx="4107160" cy="224976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defTabSz="727075" eaLnBrk="0" hangingPunct="0"/>
            <a:r>
              <a:rPr lang="en-US" sz="1400" b="1" dirty="0"/>
              <a:t>Treat for </a:t>
            </a:r>
            <a:r>
              <a:rPr 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LGV</a:t>
            </a:r>
            <a:r>
              <a:rPr lang="en-US" sz="1400" b="1" dirty="0" smtClean="0"/>
              <a:t> AND  </a:t>
            </a:r>
            <a:r>
              <a:rPr 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CHANCROID</a:t>
            </a:r>
            <a:endParaRPr 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Aspirate if fluctuant</a:t>
            </a: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Educate on treatment compliance</a:t>
            </a: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Counsel on risk reduction</a:t>
            </a: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Promote and provide condoms</a:t>
            </a: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Partner management</a:t>
            </a: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Offer VCT if available</a:t>
            </a: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Advise to return in 07 days</a:t>
            </a:r>
          </a:p>
          <a:p>
            <a:pPr marL="363538" lvl="1" defTabSz="727075" eaLnBrk="0" hangingPunct="0">
              <a:buFontTx/>
              <a:buChar char="•"/>
            </a:pPr>
            <a:r>
              <a:rPr lang="en-US" sz="1400" b="1" dirty="0"/>
              <a:t>Refer if no improvement </a:t>
            </a: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2819400" y="2209800"/>
            <a:ext cx="1816100" cy="5905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algn="ctr" defTabSz="727075" eaLnBrk="0" hangingPunct="0"/>
            <a:r>
              <a:rPr lang="en-US" sz="1300" b="1" dirty="0"/>
              <a:t>Any other STI present</a:t>
            </a:r>
          </a:p>
        </p:txBody>
      </p:sp>
      <p:sp>
        <p:nvSpPr>
          <p:cNvPr id="123913" name="AutoShape 9"/>
          <p:cNvSpPr>
            <a:spLocks noChangeArrowheads="1"/>
          </p:cNvSpPr>
          <p:nvPr/>
        </p:nvSpPr>
        <p:spPr bwMode="auto">
          <a:xfrm>
            <a:off x="2476500" y="3124200"/>
            <a:ext cx="2628900" cy="4572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algn="ctr" defTabSz="727075" eaLnBrk="0" hangingPunct="0"/>
            <a:r>
              <a:rPr lang="en-US" sz="1300" b="1" dirty="0"/>
              <a:t>Use appropriate flow chart</a:t>
            </a:r>
            <a:r>
              <a:rPr lang="en-US" sz="1300" dirty="0"/>
              <a:t> </a:t>
            </a:r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5334000" y="1981200"/>
            <a:ext cx="2819400" cy="9715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defTabSz="727075" eaLnBrk="0" hangingPunct="0">
              <a:buFontTx/>
              <a:buChar char="•"/>
            </a:pPr>
            <a:r>
              <a:rPr lang="en-US" sz="1300" b="1" dirty="0"/>
              <a:t>Educate </a:t>
            </a:r>
          </a:p>
          <a:p>
            <a:pPr defTabSz="727075" eaLnBrk="0" hangingPunct="0">
              <a:buFontTx/>
              <a:buChar char="•"/>
            </a:pPr>
            <a:r>
              <a:rPr lang="en-US" sz="1300" b="1" dirty="0"/>
              <a:t>Counsel</a:t>
            </a:r>
          </a:p>
          <a:p>
            <a:pPr defTabSz="727075" eaLnBrk="0" hangingPunct="0">
              <a:buFontTx/>
              <a:buChar char="•"/>
            </a:pPr>
            <a:r>
              <a:rPr lang="en-US" sz="1300" b="1" dirty="0"/>
              <a:t>Offer VCT</a:t>
            </a:r>
          </a:p>
          <a:p>
            <a:pPr defTabSz="727075" eaLnBrk="0" hangingPunct="0">
              <a:buFontTx/>
              <a:buChar char="•"/>
            </a:pPr>
            <a:r>
              <a:rPr lang="en-US" sz="1300" b="1" dirty="0"/>
              <a:t>Promote and provide condoms </a:t>
            </a: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2628900" y="3810000"/>
            <a:ext cx="2400300" cy="3238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731" tIns="36366" rIns="72731" bIns="36366" anchor="ctr"/>
          <a:lstStyle/>
          <a:p>
            <a:pPr algn="ctr" defTabSz="727075" eaLnBrk="0" hangingPunct="0"/>
            <a:r>
              <a:rPr lang="en-US" sz="1400" b="1" dirty="0"/>
              <a:t>Use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genital ulcer flow chart</a:t>
            </a:r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>
            <a:off x="11430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>
            <a:off x="1143000" y="2819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>
            <a:off x="1600200" y="4191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>
            <a:off x="19050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>
            <a:off x="37338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46482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1143000" y="91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2043113" y="2286000"/>
            <a:ext cx="3667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731" tIns="36366" rIns="72731" bIns="36366">
            <a:spAutoFit/>
          </a:bodyPr>
          <a:lstStyle/>
          <a:p>
            <a:pPr defTabSz="727075" eaLnBrk="0" hangingPunct="0"/>
            <a:r>
              <a:rPr lang="en-US" sz="1300" b="1"/>
              <a:t>No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4800600" y="2286000"/>
            <a:ext cx="3667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731" tIns="36366" rIns="72731" bIns="36366">
            <a:spAutoFit/>
          </a:bodyPr>
          <a:lstStyle/>
          <a:p>
            <a:pPr defTabSz="727075" eaLnBrk="0" hangingPunct="0"/>
            <a:r>
              <a:rPr lang="en-US" sz="1300" b="1"/>
              <a:t>No</a:t>
            </a: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3751263" y="2819400"/>
            <a:ext cx="4397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731" tIns="36366" rIns="72731" bIns="36366">
            <a:spAutoFit/>
          </a:bodyPr>
          <a:lstStyle/>
          <a:p>
            <a:pPr defTabSz="727075" eaLnBrk="0" hangingPunct="0"/>
            <a:r>
              <a:rPr lang="en-US" sz="1300" b="1"/>
              <a:t>Yes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1790700" y="3657600"/>
            <a:ext cx="4397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2731" tIns="36366" rIns="72731" bIns="36366">
            <a:spAutoFit/>
          </a:bodyPr>
          <a:lstStyle/>
          <a:p>
            <a:pPr defTabSz="727075" eaLnBrk="0" hangingPunct="0"/>
            <a:r>
              <a:rPr lang="en-US" sz="1300" b="1"/>
              <a:t>Yes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1450975" y="4267200"/>
            <a:ext cx="3778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731" tIns="36366" rIns="72731" bIns="36366">
            <a:spAutoFit/>
          </a:bodyPr>
          <a:lstStyle/>
          <a:p>
            <a:pPr defTabSz="727075" eaLnBrk="0" hangingPunct="0"/>
            <a:r>
              <a:rPr lang="en-US" sz="1300" b="1"/>
              <a:t>No</a:t>
            </a:r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>
            <a:off x="1600200" y="3886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539552" y="6381328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http://apps.who.int/medicinedocs/documents/h2942e/p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660216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86" y="500042"/>
            <a:ext cx="293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INGUINAL BUBO SYNDROME</a:t>
            </a:r>
          </a:p>
          <a:p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A6BF7-143B-4A94-94C0-7E1A1C3A23A1}" type="slidenum">
              <a:rPr lang="en-US"/>
              <a:pPr/>
              <a:t>28</a:t>
            </a:fld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INGUINAL BUBO</a:t>
            </a:r>
            <a:endParaRPr lang="en-US" b="1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Swelling of inguinal lymph nodes as a result of STIs (or other causes)</a:t>
            </a:r>
          </a:p>
          <a:p>
            <a:r>
              <a:rPr lang="en-US" dirty="0"/>
              <a:t>Common causes:</a:t>
            </a:r>
          </a:p>
          <a:p>
            <a:pPr lvl="1"/>
            <a:r>
              <a:rPr lang="en-US" dirty="0" err="1"/>
              <a:t>Treponema</a:t>
            </a:r>
            <a:r>
              <a:rPr lang="en-US" dirty="0"/>
              <a:t> </a:t>
            </a:r>
            <a:r>
              <a:rPr lang="en-US" dirty="0" err="1"/>
              <a:t>pallidum</a:t>
            </a:r>
            <a:r>
              <a:rPr lang="en-US" dirty="0"/>
              <a:t> (syphilis)</a:t>
            </a:r>
          </a:p>
          <a:p>
            <a:pPr lvl="1"/>
            <a:r>
              <a:rPr lang="en-US" b="1" dirty="0"/>
              <a:t>Chlamydia </a:t>
            </a:r>
            <a:r>
              <a:rPr lang="en-US" b="1" dirty="0" err="1" smtClean="0"/>
              <a:t>trachomatis</a:t>
            </a:r>
            <a:r>
              <a:rPr lang="en-US" b="1" dirty="0" smtClean="0"/>
              <a:t> L1, L2,L3 </a:t>
            </a:r>
            <a:r>
              <a:rPr lang="en-US" b="1" dirty="0"/>
              <a:t>(LGV)</a:t>
            </a:r>
          </a:p>
          <a:p>
            <a:pPr lvl="1"/>
            <a:r>
              <a:rPr lang="en-US" b="1" dirty="0" err="1" smtClean="0"/>
              <a:t>Hemophilus</a:t>
            </a:r>
            <a:r>
              <a:rPr lang="en-US" b="1" dirty="0" smtClean="0"/>
              <a:t> </a:t>
            </a:r>
            <a:r>
              <a:rPr lang="en-US" b="1" dirty="0" err="1"/>
              <a:t>ducreyi</a:t>
            </a:r>
            <a:r>
              <a:rPr lang="en-US" b="1" dirty="0"/>
              <a:t> (</a:t>
            </a:r>
            <a:r>
              <a:rPr lang="en-US" b="1" dirty="0" err="1"/>
              <a:t>chancroid</a:t>
            </a:r>
            <a:r>
              <a:rPr lang="en-US" b="1" dirty="0"/>
              <a:t>)</a:t>
            </a:r>
          </a:p>
          <a:p>
            <a:pPr lvl="1"/>
            <a:r>
              <a:rPr lang="en-US" dirty="0" err="1" smtClean="0"/>
              <a:t>Calymmatobacterium</a:t>
            </a:r>
            <a:r>
              <a:rPr lang="en-US" dirty="0" smtClean="0"/>
              <a:t> </a:t>
            </a:r>
            <a:r>
              <a:rPr lang="en-US" dirty="0" err="1" smtClean="0"/>
              <a:t>granulomatis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 </a:t>
            </a:r>
            <a:r>
              <a:rPr lang="en-US" dirty="0"/>
              <a:t>(</a:t>
            </a:r>
            <a:r>
              <a:rPr lang="en-US" dirty="0" err="1"/>
              <a:t>granuloma</a:t>
            </a:r>
            <a:r>
              <a:rPr lang="en-US" dirty="0"/>
              <a:t> </a:t>
            </a:r>
            <a:r>
              <a:rPr lang="en-US" dirty="0" err="1"/>
              <a:t>inguinale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LYMPHOGRANULOMA  VENEREUM</a:t>
            </a:r>
            <a:endParaRPr lang="en-US" sz="36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Tropical or Climatic bubo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Durand-Nicholas-Favre disease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Lymphogranuloma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inguinale</a:t>
            </a: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Poradenitis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inguinalis</a:t>
            </a: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Strumous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bubo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apps.who.int/medicinedocs/documents/h2942e/p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620000" cy="61341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357166"/>
            <a:ext cx="236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URETHRAL DISCHARGE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82413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EPIDEMIOLOGY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3900" y="1447800"/>
            <a:ext cx="8420100" cy="480060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6% Prevalence Rate in Clinics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Endemic to India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20 - 40 yrs.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Male : female =  5 :1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Urban, sexual promiscuity, low socio- economic status.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43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3600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AETIOLOGY</a:t>
            </a:r>
            <a:r>
              <a:rPr 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sz="36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" y="1219200"/>
            <a:ext cx="90297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Chlamydia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Serovar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L1/L2/L3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Obligate intracellular, 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Gram negative bacillus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 humans as Natural Hosts by Sexual Transmission /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Perinatal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infection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Intracytoplasmic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inclusion bodies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Controls the organelles of host cells for own growth and protein synthesis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Cell cycle – 48 to 72 hrs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88640"/>
            <a:ext cx="8153400" cy="72008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PATHOGENESIS</a:t>
            </a:r>
            <a:b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en-US" sz="3600" b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8458200" cy="510540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Entry into cell as Metabolically inactive elementary body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by receptor mediated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endocytosis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Conversion to Active Reticulate Bodies which multiply , condense and form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 burst out of host cells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Lymphangitis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perilymphangitis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necrosis of lymph nodes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PMN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stellate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abscess- bubo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Healing by fibrosis -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esthiomene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adhesions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Dissemination rare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9600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CLINICAL FEATURES</a:t>
            </a:r>
            <a:br>
              <a:rPr lang="en-US" sz="3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en-US" sz="3600" b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9100" y="1066800"/>
            <a:ext cx="8724900" cy="5638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Primary stage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Incubation period : 5 – 21 days.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Single,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painless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evanescent, inconspicuous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Papule / vesicle / Erosion / Ulcer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Male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– coronal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sulcus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prepuce,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glans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urethra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	Female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- 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endocervix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post vaginal wall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	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Oral / Rectal localization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NSU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BUBONULUS –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Lymphangitic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nodules over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    dorsal penis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 Chord-like swelling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Constitutional symptoms</a:t>
            </a:r>
            <a:endParaRPr lang="en-US" sz="2800" b="1" u="sng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SECONDARY </a:t>
            </a:r>
            <a:r>
              <a:rPr lang="en-US" alt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‘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INGUINAL</a:t>
            </a:r>
            <a:r>
              <a:rPr lang="en-US" alt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STAGE 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227640" cy="55892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10 – 30 days after primary lesion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Inflammatory swelling of Inguinal nodes in males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perirectal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iliac nodes in females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‘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BUBOES</a:t>
            </a:r>
            <a:r>
              <a:rPr lang="en-US" alt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’</a:t>
            </a:r>
            <a:r>
              <a:rPr lang="en-US" altLang="ja-JP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Fluctuant if untreated  </a:t>
            </a:r>
            <a:r>
              <a:rPr lang="en-US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Multilocular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Suppuration (70%)</a:t>
            </a: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Unilateral 2/3</a:t>
            </a:r>
            <a:r>
              <a:rPr lang="en-US" sz="2800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rd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cases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Constitutional symptoms with bubo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Blue ball sign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/ Livid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colour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overlying skin over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 Bubo predicts rupture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Groove sign of </a:t>
            </a:r>
            <a:r>
              <a:rPr lang="en-US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Greenblat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(20%)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2413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SECONDARY STAGE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Dissemination (Rare, </a:t>
            </a:r>
            <a:r>
              <a:rPr lang="en-US" u="sng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hematogenous</a:t>
            </a:r>
            <a:r>
              <a:rPr lang="en-US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Arthritis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Ocular inflammatory disease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Pneumonitis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Hepatitis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 / EM / EAC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ea typeface="ＭＳ Ｐゴシック" pitchFamily="34" charset="-128"/>
              </a:rPr>
              <a:t>TERTIARY STAGE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68760"/>
            <a:ext cx="8229600" cy="5894040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Develops in 25% of </a:t>
            </a:r>
            <a:r>
              <a:rPr lang="en-US" sz="2800" dirty="0" smtClean="0">
                <a:latin typeface="Arial"/>
                <a:cs typeface="Arial"/>
              </a:rPr>
              <a:t>untreated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800" b="1" u="sng" dirty="0" smtClean="0">
                <a:latin typeface="Arial"/>
                <a:cs typeface="Arial"/>
              </a:rPr>
              <a:t>GENITO-ANO-RECTAL </a:t>
            </a:r>
            <a:r>
              <a:rPr lang="en-US" sz="2800" b="1" dirty="0" smtClean="0">
                <a:latin typeface="Arial"/>
                <a:cs typeface="Arial"/>
              </a:rPr>
              <a:t>syndrome</a:t>
            </a:r>
            <a:r>
              <a:rPr lang="en-US" sz="2800" dirty="0">
                <a:latin typeface="Arial"/>
                <a:cs typeface="Arial"/>
              </a:rPr>
              <a:t>, more common in </a:t>
            </a:r>
            <a:r>
              <a:rPr lang="en-US" sz="2800" dirty="0" smtClean="0">
                <a:latin typeface="Arial"/>
                <a:cs typeface="Arial"/>
              </a:rPr>
              <a:t>women / MSM</a:t>
            </a:r>
          </a:p>
          <a:p>
            <a:pPr eaLnBrk="1" hangingPunct="1">
              <a:buNone/>
              <a:defRPr/>
            </a:pPr>
            <a:endParaRPr lang="en-US" sz="2800" dirty="0">
              <a:latin typeface="Arial"/>
              <a:cs typeface="Arial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u="sng" dirty="0" smtClean="0">
                <a:latin typeface="Arial"/>
                <a:cs typeface="Arial"/>
              </a:rPr>
              <a:t>Clinical features</a:t>
            </a:r>
          </a:p>
          <a:p>
            <a:pPr marL="0" indent="0">
              <a:defRPr/>
            </a:pPr>
            <a:r>
              <a:rPr lang="en-US" sz="2800" dirty="0" err="1" smtClean="0">
                <a:latin typeface="Arial"/>
                <a:cs typeface="Arial"/>
              </a:rPr>
              <a:t>Hyperplastic</a:t>
            </a:r>
            <a:r>
              <a:rPr lang="en-US" sz="2800" dirty="0" smtClean="0">
                <a:latin typeface="Arial"/>
                <a:cs typeface="Arial"/>
              </a:rPr>
              <a:t> Ulcerative lesions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800" b="1" u="sng" dirty="0" err="1" smtClean="0">
                <a:latin typeface="Arial"/>
                <a:cs typeface="Arial"/>
              </a:rPr>
              <a:t>Proctocolitis</a:t>
            </a:r>
            <a:r>
              <a:rPr lang="en-US" sz="2800" b="1" u="sng" dirty="0" smtClean="0">
                <a:latin typeface="Arial"/>
                <a:cs typeface="Arial"/>
              </a:rPr>
              <a:t> </a:t>
            </a:r>
            <a:endParaRPr lang="en-US" sz="2800" b="1" u="sng" dirty="0">
              <a:latin typeface="Arial"/>
              <a:cs typeface="Arial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Bloody purulent </a:t>
            </a:r>
            <a:r>
              <a:rPr lang="en-US" dirty="0" smtClean="0">
                <a:latin typeface="Arial"/>
                <a:cs typeface="Arial"/>
              </a:rPr>
              <a:t>discharge</a:t>
            </a:r>
            <a:endParaRPr lang="en-US" dirty="0">
              <a:latin typeface="Arial"/>
              <a:cs typeface="Arial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err="1" smtClean="0">
                <a:latin typeface="Arial"/>
                <a:cs typeface="Arial"/>
              </a:rPr>
              <a:t>Pruritis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Ani</a:t>
            </a:r>
            <a:endParaRPr lang="en-US" dirty="0" smtClean="0">
              <a:latin typeface="Arial"/>
              <a:cs typeface="Arial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err="1" smtClean="0">
                <a:latin typeface="Arial"/>
                <a:cs typeface="Arial"/>
              </a:rPr>
              <a:t>Tenessemus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961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TERTIARY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40768"/>
            <a:ext cx="8153400" cy="5328592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Lymphatic tissue hyperplasia </a:t>
            </a:r>
          </a:p>
          <a:p>
            <a:pPr>
              <a:buNone/>
              <a:defRPr/>
            </a:pPr>
            <a:r>
              <a:rPr lang="en-US" sz="2800" dirty="0" smtClean="0">
                <a:latin typeface="Arial"/>
                <a:cs typeface="Arial"/>
              </a:rPr>
              <a:t>(LYMPHORROIDS / PERI-ANAL CONDYLOMAS)</a:t>
            </a:r>
          </a:p>
          <a:p>
            <a:pPr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Chronic Ulceration / Scarring</a:t>
            </a:r>
          </a:p>
          <a:p>
            <a:pPr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Fistulae / Strictures (</a:t>
            </a:r>
            <a:r>
              <a:rPr lang="en-US" sz="2800" b="1" dirty="0" smtClean="0">
                <a:latin typeface="Arial"/>
                <a:cs typeface="Arial"/>
              </a:rPr>
              <a:t>Urethral syndrome</a:t>
            </a:r>
            <a:r>
              <a:rPr lang="en-US" sz="2800" dirty="0" smtClean="0">
                <a:latin typeface="Arial"/>
                <a:cs typeface="Arial"/>
              </a:rPr>
              <a:t>) </a:t>
            </a:r>
          </a:p>
          <a:p>
            <a:pPr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Saxophone penis</a:t>
            </a:r>
          </a:p>
          <a:p>
            <a:pPr>
              <a:buFont typeface="Arial"/>
              <a:buChar char="•"/>
              <a:defRPr/>
            </a:pPr>
            <a:r>
              <a:rPr lang="en-US" sz="2800" dirty="0" err="1" smtClean="0">
                <a:latin typeface="Arial"/>
                <a:cs typeface="Arial"/>
              </a:rPr>
              <a:t>Esthiomene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800" u="sng" dirty="0" smtClean="0">
                <a:latin typeface="Arial"/>
                <a:cs typeface="Arial"/>
              </a:rPr>
              <a:t>Mechanisms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/>
                <a:cs typeface="Arial"/>
              </a:rPr>
              <a:t>Anal Intercourse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/>
                <a:cs typeface="Arial"/>
              </a:rPr>
              <a:t>Posterior Urethral spread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/>
                <a:cs typeface="Arial"/>
              </a:rPr>
              <a:t>Direct Spread from Vaginal Secretions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/>
                <a:cs typeface="Arial"/>
              </a:rPr>
              <a:t>Lymphatic Dissemination by </a:t>
            </a:r>
            <a:r>
              <a:rPr lang="en-US" sz="2800" dirty="0" err="1" smtClean="0">
                <a:latin typeface="Arial"/>
                <a:cs typeface="Arial"/>
              </a:rPr>
              <a:t>Cx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COMPLICATIONS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 rectum (2-5%)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Epididymo-orchitis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Prostatitis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Seminal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vesiculitis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Malignant change in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esthiomene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2413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EXTRAGENITAL MANIFESTATIONS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229600" cy="63246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Ocular manifestations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Can occur at any stage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Common with L2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Conjunctivitis,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Episcleritis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Keratitis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Iritis</a:t>
            </a: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Submaxillary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post auricular LN</a:t>
            </a:r>
          </a:p>
          <a:p>
            <a:pPr eaLnBrk="1" hangingPunct="1"/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z="2800" b="1" u="sng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Cutaneous</a:t>
            </a:r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manifestations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Id eruptions (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photodermatitis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Ilio-Psoas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Abscess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http://apps.who.int/medicinedocs/documents/h2942e/p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675708" cy="68817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285728"/>
            <a:ext cx="343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PERSISTANT UETHRAL DISCHARGE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72008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INVESTIGATIONS</a:t>
            </a:r>
            <a:endParaRPr lang="en-US" sz="3600" b="1" dirty="0" smtClean="0">
              <a:ea typeface="ＭＳ Ｐゴシック" pitchFamily="34" charset="-128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Microscopy / Identification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Gram stain,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Giemsa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stain,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Warthin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Starry,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Machiavello</a:t>
            </a:r>
            <a:endParaRPr lang="en-US" sz="28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Isolation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Culture on McCoy /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HeLa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Cell Line (Brown Inclusion bodies)</a:t>
            </a:r>
          </a:p>
          <a:p>
            <a:pPr eaLnBrk="1" hangingPunct="1"/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Histopathology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Stellate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Abscesses / PMNs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granulomatous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reaction </a:t>
            </a:r>
          </a:p>
          <a:p>
            <a:pPr eaLnBrk="1" hangingPunct="1"/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Serological tests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CFT, PCR, NAAT,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immunofluorescence</a:t>
            </a: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CT / MRI, </a:t>
            </a:r>
            <a:r>
              <a:rPr lang="en-US" sz="2800" b="1" u="sng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Lymphography</a:t>
            </a:r>
            <a:endParaRPr lang="en-US" sz="2800" b="1" u="sng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Skin (</a:t>
            </a:r>
            <a:r>
              <a:rPr lang="en-US" sz="2800" b="1" u="sng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Frei</a:t>
            </a:r>
            <a:r>
              <a:rPr lang="en-US" sz="2800" b="1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TREATMENT OF LGV</a:t>
            </a:r>
            <a:endParaRPr lang="en-IN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b="1" u="sng" dirty="0" smtClean="0"/>
              <a:t>Recommended </a:t>
            </a:r>
            <a:r>
              <a:rPr lang="en-IN" b="1" u="sng" dirty="0" err="1" smtClean="0"/>
              <a:t>syndromic</a:t>
            </a:r>
            <a:r>
              <a:rPr lang="en-IN" b="1" u="sng" dirty="0" smtClean="0"/>
              <a:t> treatment</a:t>
            </a:r>
          </a:p>
          <a:p>
            <a:pPr>
              <a:buNone/>
            </a:pPr>
            <a:r>
              <a:rPr lang="en-IN" dirty="0" smtClean="0"/>
              <a:t>■  </a:t>
            </a:r>
            <a:r>
              <a:rPr lang="en-IN" dirty="0" err="1" smtClean="0"/>
              <a:t>Doxycycline</a:t>
            </a:r>
            <a:r>
              <a:rPr lang="en-IN" dirty="0" smtClean="0"/>
              <a:t>, 100 mg orally, twice daily for 21 days</a:t>
            </a:r>
          </a:p>
          <a:p>
            <a:pPr>
              <a:buNone/>
            </a:pPr>
            <a:r>
              <a:rPr lang="en-IN" dirty="0" smtClean="0"/>
              <a:t>	 			 OR</a:t>
            </a:r>
          </a:p>
          <a:p>
            <a:pPr>
              <a:buNone/>
            </a:pPr>
            <a:r>
              <a:rPr lang="en-IN" dirty="0" smtClean="0"/>
              <a:t>■  Erythromycin, 500 mg orally, four times daily for 21 days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1084-7DB9-4EA5-B9FC-D1C4E459434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3214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GENITAL ULCER SYNDROME</a:t>
            </a:r>
            <a:endParaRPr lang="en-GB" sz="3200" b="1" dirty="0"/>
          </a:p>
        </p:txBody>
      </p:sp>
      <p:pic>
        <p:nvPicPr>
          <p:cNvPr id="132142" name="Picture 46" descr="15_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908720"/>
            <a:ext cx="7439601" cy="556828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539552" y="6381328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500562" y="2500306"/>
            <a:ext cx="245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OR PAINFL OR PAINLESS LN +/-</a:t>
            </a:r>
            <a:endParaRPr lang="en-IN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715008" y="4143380"/>
            <a:ext cx="71438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786314" y="4286256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 VDRL OR RPR</a:t>
            </a:r>
            <a:endParaRPr lang="en-IN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://apps.who.int/medicinedocs/documents/h2942e/p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411715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357166"/>
            <a:ext cx="282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GENITAL ULCER SYNDROME</a:t>
            </a:r>
            <a:endParaRPr lang="en-IN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CHANCROID 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4114800" cy="2980927"/>
          </a:xfrm>
        </p:spPr>
        <p:txBody>
          <a:bodyPr/>
          <a:lstStyle/>
          <a:p>
            <a:pPr eaLnBrk="1" hangingPunct="1"/>
            <a:r>
              <a:rPr lang="en-US" b="1" dirty="0" smtClean="0"/>
              <a:t>SOFT CHANCRE</a:t>
            </a:r>
          </a:p>
          <a:p>
            <a:pPr eaLnBrk="1" hangingPunct="1"/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ducreyi</a:t>
            </a:r>
            <a:endParaRPr lang="en-US" dirty="0" smtClean="0"/>
          </a:p>
          <a:p>
            <a:pPr eaLnBrk="1" hangingPunct="1"/>
            <a:r>
              <a:rPr lang="en-US" dirty="0" smtClean="0"/>
              <a:t>Small </a:t>
            </a:r>
            <a:r>
              <a:rPr lang="en-US" dirty="0" err="1" smtClean="0"/>
              <a:t>coccobacillus</a:t>
            </a:r>
            <a:endParaRPr lang="en-US" dirty="0" smtClean="0"/>
          </a:p>
          <a:p>
            <a:pPr eaLnBrk="1" hangingPunct="1"/>
            <a:r>
              <a:rPr lang="en-US" dirty="0" smtClean="0"/>
              <a:t>Gram – negative </a:t>
            </a:r>
          </a:p>
          <a:p>
            <a:pPr eaLnBrk="1" hangingPunct="1"/>
            <a:r>
              <a:rPr lang="en-US" dirty="0" smtClean="0"/>
              <a:t>IP – 3 – 5 days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CHANCROID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51723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Genital ulcers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/>
              <a:t>Often Multiple, saucer shaped ulcers with </a:t>
            </a:r>
            <a:r>
              <a:rPr lang="en-US" dirty="0" err="1" smtClean="0"/>
              <a:t>erythematous</a:t>
            </a:r>
            <a:r>
              <a:rPr lang="en-US" dirty="0" smtClean="0"/>
              <a:t> halo  	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/>
              <a:t>With Sharply Defined, undermined edges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/>
              <a:t>Painful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Non - </a:t>
            </a:r>
            <a:r>
              <a:rPr lang="en-US" dirty="0" err="1" smtClean="0"/>
              <a:t>indurated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Exudative</a:t>
            </a:r>
            <a:r>
              <a:rPr lang="en-US" dirty="0" smtClean="0"/>
              <a:t> Base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Bleed When traumatized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	(grey membrane)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I</a:t>
            </a:r>
            <a:r>
              <a:rPr lang="en-US" b="1" u="sng" dirty="0" smtClean="0"/>
              <a:t>nguinal lymph nodes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Tender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Unilateral (&gt; ⅔ 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Unilocular</a:t>
            </a:r>
            <a:r>
              <a:rPr lang="en-US" b="1" dirty="0" smtClean="0"/>
              <a:t> abscess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 </a:t>
            </a:r>
            <a:r>
              <a:rPr lang="en-US" dirty="0" smtClean="0"/>
              <a:t>( </a:t>
            </a:r>
            <a:r>
              <a:rPr lang="en-US" b="1" dirty="0" smtClean="0"/>
              <a:t>BUBO</a:t>
            </a:r>
            <a:r>
              <a:rPr lang="en-US" dirty="0" smtClean="0"/>
              <a:t>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Suppurative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Drain spontaneously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	 with single sinus formation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CLINICAL VARIANTS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Giant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Dwarf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Large </a:t>
            </a:r>
            <a:r>
              <a:rPr lang="en-US" sz="2800" dirty="0" err="1" smtClean="0"/>
              <a:t>serpiginous</a:t>
            </a:r>
            <a:r>
              <a:rPr lang="en-US" sz="2800" dirty="0" smtClean="0"/>
              <a:t> ulcer(</a:t>
            </a:r>
            <a:r>
              <a:rPr lang="en-US" sz="2800" dirty="0" err="1" smtClean="0"/>
              <a:t>ulcus</a:t>
            </a:r>
            <a:r>
              <a:rPr lang="en-US" sz="2800" dirty="0" smtClean="0"/>
              <a:t> </a:t>
            </a:r>
            <a:r>
              <a:rPr lang="en-US" sz="2800" dirty="0" err="1" smtClean="0"/>
              <a:t>molle</a:t>
            </a:r>
            <a:r>
              <a:rPr lang="en-US" sz="2800" dirty="0" smtClean="0"/>
              <a:t> </a:t>
            </a:r>
            <a:r>
              <a:rPr lang="en-US" sz="2800" dirty="0" err="1" smtClean="0"/>
              <a:t>serpiginous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Pagedaemic</a:t>
            </a:r>
            <a:r>
              <a:rPr lang="en-US" sz="2800" dirty="0" smtClean="0"/>
              <a:t> ( </a:t>
            </a:r>
            <a:r>
              <a:rPr lang="en-US" sz="2800" dirty="0" err="1" smtClean="0"/>
              <a:t>ulcus</a:t>
            </a:r>
            <a:r>
              <a:rPr lang="en-US" sz="2800" dirty="0" smtClean="0"/>
              <a:t> </a:t>
            </a:r>
            <a:r>
              <a:rPr lang="en-US" sz="2800" dirty="0" err="1" smtClean="0"/>
              <a:t>molle</a:t>
            </a:r>
            <a:r>
              <a:rPr lang="en-US" sz="2800" dirty="0" smtClean="0"/>
              <a:t> </a:t>
            </a:r>
            <a:r>
              <a:rPr lang="en-US" sz="2800" dirty="0" err="1" smtClean="0"/>
              <a:t>gangrenosum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Transient ( </a:t>
            </a:r>
            <a:r>
              <a:rPr lang="en-US" sz="2800" dirty="0" err="1" smtClean="0"/>
              <a:t>ulcus</a:t>
            </a:r>
            <a:r>
              <a:rPr lang="en-US" sz="2800" dirty="0" smtClean="0"/>
              <a:t> </a:t>
            </a:r>
            <a:r>
              <a:rPr lang="en-US" sz="2800" dirty="0" err="1" smtClean="0"/>
              <a:t>molle</a:t>
            </a:r>
            <a:r>
              <a:rPr lang="en-US" sz="2800" dirty="0" smtClean="0"/>
              <a:t> </a:t>
            </a:r>
            <a:r>
              <a:rPr lang="en-US" sz="2800" dirty="0" err="1" smtClean="0"/>
              <a:t>volant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Follicular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Pseudo </a:t>
            </a:r>
            <a:r>
              <a:rPr lang="en-US" sz="2800" dirty="0" err="1" smtClean="0"/>
              <a:t>grranuloma</a:t>
            </a:r>
            <a:r>
              <a:rPr lang="en-US" sz="2800" dirty="0" smtClean="0"/>
              <a:t> </a:t>
            </a:r>
            <a:r>
              <a:rPr lang="en-US" sz="2800" dirty="0" err="1" smtClean="0"/>
              <a:t>inguinale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Mixed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Chancroidal</a:t>
            </a:r>
            <a:r>
              <a:rPr lang="en-US" sz="2800" dirty="0" smtClean="0"/>
              <a:t> </a:t>
            </a:r>
            <a:r>
              <a:rPr lang="en-US" sz="2800" dirty="0" err="1" smtClean="0"/>
              <a:t>chancroid</a:t>
            </a:r>
            <a:r>
              <a:rPr lang="en-US" sz="2800" dirty="0" smtClean="0"/>
              <a:t>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COMPLICATIONS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Painful adenitis</a:t>
            </a:r>
          </a:p>
          <a:p>
            <a:r>
              <a:rPr lang="en-US" sz="2800" dirty="0" smtClean="0"/>
              <a:t>Abscess and fistula – inguinal</a:t>
            </a:r>
          </a:p>
          <a:p>
            <a:r>
              <a:rPr lang="en-US" sz="2800" dirty="0" smtClean="0"/>
              <a:t>Kissing ulcer – </a:t>
            </a:r>
            <a:r>
              <a:rPr lang="en-US" sz="2800" dirty="0" err="1" smtClean="0"/>
              <a:t>extragenital</a:t>
            </a:r>
            <a:r>
              <a:rPr lang="en-US" sz="2800" dirty="0" smtClean="0"/>
              <a:t> spread </a:t>
            </a:r>
          </a:p>
          <a:p>
            <a:r>
              <a:rPr lang="en-US" sz="2800" dirty="0" smtClean="0"/>
              <a:t>Esophageal lesion in HIV pt</a:t>
            </a:r>
          </a:p>
          <a:p>
            <a:r>
              <a:rPr lang="en-US" sz="2800" dirty="0" smtClean="0"/>
              <a:t>Acute conjunctivitis</a:t>
            </a:r>
          </a:p>
          <a:p>
            <a:r>
              <a:rPr lang="en-US" sz="2800" dirty="0" smtClean="0"/>
              <a:t>Bacterial </a:t>
            </a:r>
            <a:r>
              <a:rPr lang="en-US" sz="2800" dirty="0" err="1" smtClean="0"/>
              <a:t>superinfection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Scarring leads to </a:t>
            </a:r>
            <a:r>
              <a:rPr lang="en-US" sz="2800" dirty="0" err="1" smtClean="0"/>
              <a:t>phimosis</a:t>
            </a:r>
            <a:endParaRPr lang="en-US" sz="2800" dirty="0" smtClean="0"/>
          </a:p>
          <a:p>
            <a:r>
              <a:rPr lang="en-US" sz="2800" dirty="0" err="1" smtClean="0"/>
              <a:t>Erythema</a:t>
            </a:r>
            <a:r>
              <a:rPr lang="en-US" sz="2800" dirty="0" smtClean="0"/>
              <a:t> </a:t>
            </a:r>
            <a:r>
              <a:rPr lang="en-US" sz="2800" dirty="0" err="1" smtClean="0"/>
              <a:t>nodosum</a:t>
            </a:r>
            <a:r>
              <a:rPr lang="en-US" sz="2800" dirty="0" smtClean="0"/>
              <a:t> / EM</a:t>
            </a:r>
          </a:p>
          <a:p>
            <a:r>
              <a:rPr lang="en-US" sz="2800" dirty="0" smtClean="0"/>
              <a:t>Enhance HIV transmission ( 3- 10 fold increase)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CHANCROID DIAGNOSIS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Smear examination</a:t>
            </a:r>
          </a:p>
          <a:p>
            <a:pPr lvl="1"/>
            <a:r>
              <a:rPr lang="en-US" dirty="0" smtClean="0"/>
              <a:t>Gram, </a:t>
            </a:r>
            <a:r>
              <a:rPr lang="en-US" dirty="0" err="1" smtClean="0"/>
              <a:t>Giemsa</a:t>
            </a:r>
            <a:r>
              <a:rPr lang="en-US" dirty="0" smtClean="0"/>
              <a:t> and Wright’s stains</a:t>
            </a:r>
          </a:p>
          <a:p>
            <a:pPr lvl="1"/>
            <a:r>
              <a:rPr lang="en-US" dirty="0" smtClean="0"/>
              <a:t>Rail – track appearance</a:t>
            </a:r>
          </a:p>
          <a:p>
            <a:r>
              <a:rPr lang="en-US" b="1" u="sng" dirty="0" smtClean="0"/>
              <a:t>Culture</a:t>
            </a:r>
          </a:p>
          <a:p>
            <a:pPr lvl="1"/>
            <a:r>
              <a:rPr lang="en-US" dirty="0" smtClean="0"/>
              <a:t>Own clotted blood, fetal calves</a:t>
            </a:r>
          </a:p>
          <a:p>
            <a:pPr lvl="1"/>
            <a:r>
              <a:rPr lang="en-US" dirty="0" smtClean="0"/>
              <a:t>Shoals of fish </a:t>
            </a:r>
          </a:p>
          <a:p>
            <a:r>
              <a:rPr lang="en-US" b="1" u="sng" dirty="0" smtClean="0"/>
              <a:t>Serology </a:t>
            </a:r>
          </a:p>
          <a:p>
            <a:pPr lvl="1"/>
            <a:r>
              <a:rPr lang="en-US" dirty="0" smtClean="0"/>
              <a:t>CFT</a:t>
            </a:r>
          </a:p>
          <a:p>
            <a:r>
              <a:rPr lang="en-US" b="1" u="sng" dirty="0" smtClean="0"/>
              <a:t>Skin test </a:t>
            </a:r>
            <a:r>
              <a:rPr lang="en-US" dirty="0" smtClean="0"/>
              <a:t>( Ito-</a:t>
            </a:r>
            <a:r>
              <a:rPr lang="en-US" dirty="0" err="1" smtClean="0"/>
              <a:t>Reenstierna</a:t>
            </a:r>
            <a:r>
              <a:rPr lang="en-US" dirty="0" smtClean="0"/>
              <a:t> reaction)</a:t>
            </a:r>
          </a:p>
          <a:p>
            <a:r>
              <a:rPr lang="en-US" b="1" u="sng" dirty="0" smtClean="0"/>
              <a:t>Biopsy</a:t>
            </a:r>
            <a:r>
              <a:rPr lang="en-US" dirty="0" smtClean="0"/>
              <a:t> is seldom helpful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CHANCROID TREATMENT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b="1" u="sng" dirty="0" smtClean="0"/>
              <a:t>Recommended regimen </a:t>
            </a:r>
          </a:p>
          <a:p>
            <a:pPr>
              <a:buNone/>
            </a:pPr>
            <a:r>
              <a:rPr lang="en-IN" dirty="0" smtClean="0"/>
              <a:t>■  </a:t>
            </a:r>
            <a:r>
              <a:rPr lang="en-IN" dirty="0" err="1" smtClean="0"/>
              <a:t>Ciproﬂoxacin</a:t>
            </a:r>
            <a:r>
              <a:rPr lang="en-IN" dirty="0" smtClean="0"/>
              <a:t>, 500 mg orally, twice daily for 3 days </a:t>
            </a:r>
          </a:p>
          <a:p>
            <a:pPr>
              <a:buNone/>
            </a:pPr>
            <a:r>
              <a:rPr lang="en-IN" dirty="0" smtClean="0"/>
              <a:t>				OR </a:t>
            </a:r>
          </a:p>
          <a:p>
            <a:pPr>
              <a:buNone/>
            </a:pPr>
            <a:r>
              <a:rPr lang="en-IN" dirty="0" smtClean="0"/>
              <a:t>■  Erythromycin base, 500 mg orally, 4 times daily for 7 days </a:t>
            </a:r>
          </a:p>
          <a:p>
            <a:pPr>
              <a:buNone/>
            </a:pPr>
            <a:r>
              <a:rPr lang="en-IN" dirty="0" smtClean="0"/>
              <a:t>				OR </a:t>
            </a:r>
          </a:p>
          <a:p>
            <a:pPr>
              <a:buNone/>
            </a:pPr>
            <a:r>
              <a:rPr lang="en-IN" dirty="0" smtClean="0"/>
              <a:t>■  </a:t>
            </a:r>
            <a:r>
              <a:rPr lang="en-IN" dirty="0" err="1" smtClean="0">
                <a:solidFill>
                  <a:srgbClr val="FF0000"/>
                </a:solidFill>
              </a:rPr>
              <a:t>Azithromycin</a:t>
            </a:r>
            <a:r>
              <a:rPr lang="en-IN" dirty="0" smtClean="0">
                <a:solidFill>
                  <a:srgbClr val="FF0000"/>
                </a:solidFill>
              </a:rPr>
              <a:t>, 1 g orally, as a single dose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IN" b="1" u="sng" dirty="0" smtClean="0"/>
              <a:t>Alternative regimen </a:t>
            </a:r>
          </a:p>
          <a:p>
            <a:pPr>
              <a:buNone/>
            </a:pPr>
            <a:r>
              <a:rPr lang="en-IN" dirty="0" smtClean="0"/>
              <a:t>■  </a:t>
            </a:r>
            <a:r>
              <a:rPr lang="en-IN" dirty="0" err="1" smtClean="0">
                <a:solidFill>
                  <a:srgbClr val="FF0000"/>
                </a:solidFill>
              </a:rPr>
              <a:t>Ceftriaxone</a:t>
            </a:r>
            <a:r>
              <a:rPr lang="en-IN" dirty="0" smtClean="0">
                <a:solidFill>
                  <a:srgbClr val="FF0000"/>
                </a:solidFill>
              </a:rPr>
              <a:t>, 250 mg by intramuscular injection, as a single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apps.who.int/medicinedocs/documents/h2942e/p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843278" cy="6212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500042"/>
            <a:ext cx="206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SCROTAL SWELLING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GRANULOMA INGUINALE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DONOVANOSIS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described by McLeod(1882) in </a:t>
            </a:r>
            <a:r>
              <a:rPr lang="en-US" b="1" dirty="0" smtClean="0"/>
              <a:t>Madras</a:t>
            </a:r>
            <a:r>
              <a:rPr lang="en-US" dirty="0" smtClean="0"/>
              <a:t>, </a:t>
            </a:r>
            <a:r>
              <a:rPr lang="en-US" b="1" dirty="0" smtClean="0"/>
              <a:t>India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Etiology</a:t>
            </a:r>
          </a:p>
          <a:p>
            <a:pPr lvl="1" eaLnBrk="1" hangingPunct="1"/>
            <a:r>
              <a:rPr lang="en-US" b="1" i="1" dirty="0" err="1" smtClean="0"/>
              <a:t>Klebsiella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granulomatis</a:t>
            </a:r>
            <a:endParaRPr lang="en-US" b="1" i="1" dirty="0" smtClean="0"/>
          </a:p>
          <a:p>
            <a:pPr lvl="1" eaLnBrk="1" hangingPunct="1"/>
            <a:r>
              <a:rPr lang="en-US" dirty="0" err="1" smtClean="0"/>
              <a:t>Pleomorphic</a:t>
            </a:r>
            <a:r>
              <a:rPr lang="en-US" dirty="0" smtClean="0"/>
              <a:t>, Gram negative rod</a:t>
            </a:r>
          </a:p>
          <a:p>
            <a:pPr lvl="1" eaLnBrk="1" hangingPunct="1"/>
            <a:r>
              <a:rPr lang="en-US" b="1" dirty="0" smtClean="0"/>
              <a:t>Safety pin appearance </a:t>
            </a:r>
          </a:p>
          <a:p>
            <a:pPr lvl="1" eaLnBrk="1" hangingPunct="1"/>
            <a:r>
              <a:rPr lang="en-US" dirty="0" smtClean="0"/>
              <a:t>99% </a:t>
            </a:r>
            <a:r>
              <a:rPr lang="en-US" dirty="0" err="1" smtClean="0"/>
              <a:t>phylogenetic</a:t>
            </a:r>
            <a:r>
              <a:rPr lang="en-US" dirty="0" smtClean="0"/>
              <a:t> homology with </a:t>
            </a:r>
            <a:r>
              <a:rPr lang="en-US" b="1" i="1" dirty="0" smtClean="0"/>
              <a:t>K. </a:t>
            </a:r>
            <a:r>
              <a:rPr lang="en-US" b="1" i="1" dirty="0" err="1" smtClean="0"/>
              <a:t>pneumoniae</a:t>
            </a:r>
            <a:endParaRPr lang="en-US" b="1" i="1" dirty="0" smtClean="0"/>
          </a:p>
          <a:p>
            <a:pPr lvl="1" eaLnBrk="1" hangingPunct="1"/>
            <a:r>
              <a:rPr lang="en-US" dirty="0" smtClean="0"/>
              <a:t>Difficult to grow in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GRANULOMA INGUINALE(</a:t>
            </a:r>
            <a:r>
              <a:rPr lang="en-US" sz="3600" b="1" dirty="0" err="1" smtClean="0"/>
              <a:t>Donovanosis</a:t>
            </a:r>
            <a:r>
              <a:rPr lang="en-US" sz="3600" b="1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544616" cy="499715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IP</a:t>
            </a:r>
            <a:r>
              <a:rPr lang="en-US" sz="2800" dirty="0" smtClean="0"/>
              <a:t> – 1 to 12 wks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Early lesion – vesicle or button like papule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 smtClean="0"/>
              <a:t>Ulcer </a:t>
            </a:r>
            <a:r>
              <a:rPr lang="en-US" sz="2800" u="sng" dirty="0" smtClean="0"/>
              <a:t>characteristics</a:t>
            </a:r>
          </a:p>
          <a:p>
            <a:pPr lvl="3">
              <a:defRPr/>
            </a:pPr>
            <a:r>
              <a:rPr lang="en-US" sz="2400" dirty="0" smtClean="0"/>
              <a:t>Sharply defined edges</a:t>
            </a:r>
          </a:p>
          <a:p>
            <a:pPr lvl="3">
              <a:defRPr/>
            </a:pPr>
            <a:r>
              <a:rPr lang="en-US" sz="2400" dirty="0" err="1" smtClean="0"/>
              <a:t>Serpiginous</a:t>
            </a:r>
            <a:r>
              <a:rPr lang="en-US" sz="2400" dirty="0" smtClean="0"/>
              <a:t> border</a:t>
            </a:r>
          </a:p>
          <a:p>
            <a:pPr lvl="3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Beefy red granulation</a:t>
            </a:r>
          </a:p>
          <a:p>
            <a:pPr lvl="3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	 tissues</a:t>
            </a:r>
          </a:p>
          <a:p>
            <a:pPr lvl="3">
              <a:buNone/>
              <a:defRPr/>
            </a:pPr>
            <a:r>
              <a:rPr lang="en-US" sz="2400" b="1" dirty="0" smtClean="0"/>
              <a:t>-</a:t>
            </a:r>
            <a:r>
              <a:rPr lang="en-US" sz="2400" dirty="0" smtClean="0"/>
              <a:t>	Firm base</a:t>
            </a:r>
          </a:p>
          <a:p>
            <a:pPr lvl="3">
              <a:defRPr/>
            </a:pPr>
            <a:r>
              <a:rPr lang="en-US" sz="2400" dirty="0" smtClean="0"/>
              <a:t>Bleeds on touch</a:t>
            </a:r>
          </a:p>
          <a:p>
            <a:pPr lvl="3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Painless </a:t>
            </a:r>
          </a:p>
          <a:p>
            <a:pPr lvl="3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Pseudo bubo</a:t>
            </a:r>
            <a:r>
              <a:rPr lang="en-US" sz="2400" dirty="0" smtClean="0"/>
              <a:t>(</a:t>
            </a:r>
            <a:r>
              <a:rPr lang="en-US" sz="2400" dirty="0" err="1" smtClean="0"/>
              <a:t>subcut</a:t>
            </a:r>
            <a:r>
              <a:rPr lang="en-US" sz="2400" dirty="0" smtClean="0"/>
              <a:t>. </a:t>
            </a:r>
            <a:r>
              <a:rPr lang="en-US" sz="2400" dirty="0" err="1" smtClean="0"/>
              <a:t>granulomas</a:t>
            </a:r>
            <a:r>
              <a:rPr lang="en-US" sz="2400" dirty="0" smtClean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GRANULOMA INGUINALE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Complications</a:t>
            </a:r>
          </a:p>
          <a:p>
            <a:pPr lvl="1"/>
            <a:r>
              <a:rPr lang="en-US" dirty="0" err="1" smtClean="0"/>
              <a:t>Phagedemic</a:t>
            </a:r>
            <a:r>
              <a:rPr lang="en-US" dirty="0" smtClean="0"/>
              <a:t> ulcerations</a:t>
            </a:r>
          </a:p>
          <a:p>
            <a:pPr lvl="1"/>
            <a:r>
              <a:rPr lang="en-US" dirty="0" err="1" smtClean="0"/>
              <a:t>Keloid</a:t>
            </a:r>
            <a:r>
              <a:rPr lang="en-US" dirty="0" smtClean="0"/>
              <a:t> scarring</a:t>
            </a:r>
          </a:p>
          <a:p>
            <a:pPr lvl="1"/>
            <a:r>
              <a:rPr lang="en-US" dirty="0" err="1" smtClean="0"/>
              <a:t>Elephantoid</a:t>
            </a:r>
            <a:r>
              <a:rPr lang="en-US" dirty="0" smtClean="0"/>
              <a:t> enlargement of penis and scrotum</a:t>
            </a:r>
          </a:p>
          <a:p>
            <a:pPr lvl="1"/>
            <a:r>
              <a:rPr lang="en-US" dirty="0" err="1" smtClean="0"/>
              <a:t>Stenosis</a:t>
            </a:r>
            <a:r>
              <a:rPr lang="en-US" dirty="0" smtClean="0"/>
              <a:t> of urethral, vaginal and anal orifices</a:t>
            </a:r>
          </a:p>
          <a:p>
            <a:pPr lvl="1"/>
            <a:r>
              <a:rPr lang="en-US" dirty="0" smtClean="0"/>
              <a:t>Metastatic spread to bones (vertebrae)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GRANULOMA INGUINALE: DIAGNOSIS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u="sng" dirty="0" smtClean="0"/>
              <a:t>Tissue smears</a:t>
            </a:r>
          </a:p>
          <a:p>
            <a:pPr lvl="1"/>
            <a:r>
              <a:rPr lang="en-US" dirty="0" smtClean="0"/>
              <a:t>Most  effective </a:t>
            </a:r>
          </a:p>
          <a:p>
            <a:pPr lvl="1"/>
            <a:r>
              <a:rPr lang="en-US" dirty="0" smtClean="0"/>
              <a:t>From edge of lesions</a:t>
            </a:r>
          </a:p>
          <a:p>
            <a:pPr lvl="1"/>
            <a:r>
              <a:rPr lang="en-US" dirty="0" err="1" smtClean="0"/>
              <a:t>Giemsa</a:t>
            </a:r>
            <a:r>
              <a:rPr lang="en-US" dirty="0" smtClean="0"/>
              <a:t>, Wright, </a:t>
            </a:r>
            <a:r>
              <a:rPr lang="en-US" dirty="0" err="1" smtClean="0"/>
              <a:t>Leishman</a:t>
            </a:r>
            <a:r>
              <a:rPr lang="en-US" dirty="0" smtClean="0"/>
              <a:t> or Gram stain</a:t>
            </a:r>
          </a:p>
          <a:p>
            <a:pPr lvl="1"/>
            <a:r>
              <a:rPr lang="en-US" dirty="0" smtClean="0"/>
              <a:t>CELLS OF GREEBLATS</a:t>
            </a:r>
          </a:p>
          <a:p>
            <a:pPr lvl="1"/>
            <a:r>
              <a:rPr lang="en-US" dirty="0" smtClean="0"/>
              <a:t>Silver stains</a:t>
            </a:r>
          </a:p>
          <a:p>
            <a:pPr eaLnBrk="1" hangingPunct="1"/>
            <a:r>
              <a:rPr lang="en-US" b="1" u="sng" dirty="0" smtClean="0"/>
              <a:t>Culture </a:t>
            </a:r>
          </a:p>
          <a:p>
            <a:pPr lvl="1"/>
            <a:r>
              <a:rPr lang="en-US" dirty="0" smtClean="0"/>
              <a:t>Tissue and egg culture</a:t>
            </a:r>
          </a:p>
          <a:p>
            <a:pPr eaLnBrk="1" hangingPunct="1"/>
            <a:r>
              <a:rPr lang="en-US" b="1" u="sng" dirty="0" smtClean="0"/>
              <a:t>Serum tests </a:t>
            </a:r>
          </a:p>
          <a:p>
            <a:pPr lvl="1"/>
            <a:r>
              <a:rPr lang="en-US" dirty="0" smtClean="0"/>
              <a:t>CFT</a:t>
            </a:r>
          </a:p>
          <a:p>
            <a:pPr eaLnBrk="1" hangingPunct="1"/>
            <a:r>
              <a:rPr lang="en-US" b="1" u="sng" dirty="0" smtClean="0"/>
              <a:t>Biopsy </a:t>
            </a:r>
          </a:p>
          <a:p>
            <a:pPr lvl="1"/>
            <a:r>
              <a:rPr lang="en-US" dirty="0" smtClean="0"/>
              <a:t>Pseudo-epithelial hyperplasia of marginal epithelium</a:t>
            </a:r>
          </a:p>
          <a:p>
            <a:pPr lvl="1"/>
            <a:r>
              <a:rPr lang="en-US" dirty="0" smtClean="0"/>
              <a:t>Plasma cell infiltration of corium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GRANULOMA INGUINALE(DONOVANOSIS): TREATMENT</a:t>
            </a:r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5184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IN" b="1" dirty="0" smtClean="0"/>
              <a:t> Recommended Regimen</a:t>
            </a:r>
          </a:p>
          <a:p>
            <a:pPr>
              <a:buNone/>
            </a:pPr>
            <a:endParaRPr lang="en-IN" b="1" dirty="0" smtClean="0"/>
          </a:p>
          <a:p>
            <a:r>
              <a:rPr lang="en-IN" b="1" dirty="0" err="1" smtClean="0"/>
              <a:t>Doxycycline</a:t>
            </a:r>
            <a:r>
              <a:rPr lang="en-IN" dirty="0" smtClean="0"/>
              <a:t> 100 mg orally twice a day for at </a:t>
            </a:r>
            <a:r>
              <a:rPr lang="en-IN" b="1" dirty="0" smtClean="0"/>
              <a:t>least 3 weeks </a:t>
            </a:r>
            <a:r>
              <a:rPr lang="en-IN" dirty="0" smtClean="0"/>
              <a:t>and until all lesions have completely healed</a:t>
            </a:r>
            <a:endParaRPr lang="en-US" dirty="0" smtClean="0"/>
          </a:p>
          <a:p>
            <a:pPr>
              <a:buNone/>
            </a:pPr>
            <a:endParaRPr lang="en-US" sz="3400" b="1" u="sng" dirty="0" smtClean="0"/>
          </a:p>
          <a:p>
            <a:pPr>
              <a:buNone/>
            </a:pPr>
            <a:endParaRPr lang="en-US" sz="3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2928934"/>
            <a:ext cx="877772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/>
              <a:t>Alternative Regimens</a:t>
            </a:r>
          </a:p>
          <a:p>
            <a:r>
              <a:rPr lang="en-IN" sz="1400" dirty="0" smtClean="0"/>
              <a:t/>
            </a:r>
            <a:br>
              <a:rPr lang="en-IN" sz="1400" dirty="0" smtClean="0"/>
            </a:br>
            <a:r>
              <a:rPr lang="en-IN" sz="1400" b="1" dirty="0" err="1" smtClean="0"/>
              <a:t>Azithromycin</a:t>
            </a:r>
            <a:r>
              <a:rPr lang="en-IN" sz="1400" dirty="0" smtClean="0"/>
              <a:t> 1 g orally once per week for at least </a:t>
            </a:r>
            <a:r>
              <a:rPr lang="en-IN" sz="1400" b="1" dirty="0" smtClean="0"/>
              <a:t>3 weeks </a:t>
            </a:r>
            <a:r>
              <a:rPr lang="en-IN" sz="1400" dirty="0" smtClean="0"/>
              <a:t>and until all lesions have completely healed</a:t>
            </a:r>
          </a:p>
          <a:p>
            <a:r>
              <a:rPr lang="en-IN" sz="1400" dirty="0" smtClean="0"/>
              <a:t>OR</a:t>
            </a:r>
          </a:p>
          <a:p>
            <a:r>
              <a:rPr lang="en-IN" sz="1400" b="1" dirty="0" smtClean="0"/>
              <a:t>Ciprofloxacin</a:t>
            </a:r>
            <a:r>
              <a:rPr lang="en-IN" sz="1400" dirty="0" smtClean="0"/>
              <a:t> 750 mg orally twice a day for at least </a:t>
            </a:r>
            <a:r>
              <a:rPr lang="en-IN" sz="1400" b="1" dirty="0" smtClean="0"/>
              <a:t>3 weeks </a:t>
            </a:r>
            <a:r>
              <a:rPr lang="en-IN" sz="1400" dirty="0" smtClean="0"/>
              <a:t>and until all lesions have completely healed</a:t>
            </a:r>
          </a:p>
          <a:p>
            <a:r>
              <a:rPr lang="en-IN" sz="1400" dirty="0" smtClean="0"/>
              <a:t>OR</a:t>
            </a:r>
          </a:p>
          <a:p>
            <a:r>
              <a:rPr lang="en-IN" sz="1400" b="1" dirty="0" smtClean="0"/>
              <a:t>Erythromycin</a:t>
            </a:r>
            <a:r>
              <a:rPr lang="en-IN" sz="1400" dirty="0" smtClean="0"/>
              <a:t> base 500 mg orally four times a day for at </a:t>
            </a:r>
            <a:r>
              <a:rPr lang="en-IN" sz="1400" b="1" dirty="0" smtClean="0"/>
              <a:t>least 3 weeks </a:t>
            </a:r>
            <a:r>
              <a:rPr lang="en-IN" sz="1400" dirty="0" smtClean="0"/>
              <a:t>and until all lesions have completely healed</a:t>
            </a:r>
          </a:p>
          <a:p>
            <a:r>
              <a:rPr lang="en-IN" sz="1400" dirty="0" smtClean="0"/>
              <a:t>OR</a:t>
            </a:r>
          </a:p>
          <a:p>
            <a:r>
              <a:rPr lang="en-IN" sz="1400" dirty="0" err="1" smtClean="0"/>
              <a:t>Trimethoprim-sulfamethoxazole</a:t>
            </a:r>
            <a:r>
              <a:rPr lang="en-IN" sz="1400" dirty="0" smtClean="0"/>
              <a:t> one double-strength (160 mg/800 mg) tablet orally twice a day for at </a:t>
            </a:r>
            <a:r>
              <a:rPr lang="en-IN" sz="1400" b="1" dirty="0" smtClean="0"/>
              <a:t>least 3 weeks </a:t>
            </a:r>
          </a:p>
          <a:p>
            <a:r>
              <a:rPr lang="en-IN" sz="1400" dirty="0" smtClean="0"/>
              <a:t>and until all lesions have completely healed</a:t>
            </a:r>
          </a:p>
          <a:p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900336"/>
          </a:xfrm>
          <a:solidFill>
            <a:srgbClr val="FFFF00"/>
          </a:solidFill>
          <a:ln w="25400"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HERPES GENITALIS</a:t>
            </a:r>
            <a:endParaRPr lang="en-US" sz="36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447800"/>
            <a:ext cx="6096000" cy="3810000"/>
          </a:xfrm>
        </p:spPr>
        <p:txBody>
          <a:bodyPr>
            <a:normAutofit lnSpcReduction="10000"/>
          </a:bodyPr>
          <a:lstStyle/>
          <a:p>
            <a:pPr lvl="1">
              <a:buFontTx/>
              <a:buChar char="•"/>
            </a:pPr>
            <a:r>
              <a:rPr lang="en-US" sz="2400" b="1" dirty="0"/>
              <a:t>DNA double stranded virus</a:t>
            </a:r>
            <a:r>
              <a:rPr lang="en-US" sz="2400" dirty="0"/>
              <a:t>, linear</a:t>
            </a:r>
          </a:p>
          <a:p>
            <a:pPr lvl="1">
              <a:buFontTx/>
              <a:buChar char="•"/>
            </a:pPr>
            <a:r>
              <a:rPr lang="en-US" sz="2400" dirty="0"/>
              <a:t>125-250 Kb long, relatively big</a:t>
            </a:r>
          </a:p>
          <a:p>
            <a:pPr lvl="1">
              <a:buFontTx/>
              <a:buChar char="•"/>
            </a:pPr>
            <a:r>
              <a:rPr lang="en-US" sz="2400" dirty="0"/>
              <a:t>Enveloped</a:t>
            </a:r>
          </a:p>
          <a:p>
            <a:pPr lvl="1">
              <a:buFontTx/>
              <a:buChar char="•"/>
            </a:pPr>
            <a:r>
              <a:rPr lang="en-US" sz="2400" dirty="0" err="1"/>
              <a:t>Virion</a:t>
            </a:r>
            <a:r>
              <a:rPr lang="en-US" sz="2400" dirty="0"/>
              <a:t> size 200 nm, relatively big</a:t>
            </a:r>
          </a:p>
          <a:p>
            <a:pPr lvl="1">
              <a:buFontTx/>
              <a:buChar char="•"/>
            </a:pPr>
            <a:r>
              <a:rPr lang="en-US" sz="2400" dirty="0"/>
              <a:t>9 HSVs, Ex. </a:t>
            </a:r>
            <a:r>
              <a:rPr lang="en-US" sz="2400" dirty="0" err="1"/>
              <a:t>Varicella</a:t>
            </a:r>
            <a:r>
              <a:rPr lang="en-US" sz="2400" dirty="0"/>
              <a:t>, EBV, CMV</a:t>
            </a:r>
          </a:p>
          <a:p>
            <a:pPr lvl="1">
              <a:buFontTx/>
              <a:buChar char="•"/>
            </a:pPr>
            <a:r>
              <a:rPr lang="en-US" sz="2400" dirty="0"/>
              <a:t>Diseases: </a:t>
            </a:r>
            <a:r>
              <a:rPr lang="en-US" sz="2400" dirty="0" err="1"/>
              <a:t>Chickenbox</a:t>
            </a:r>
            <a:r>
              <a:rPr lang="en-US" sz="2400" dirty="0"/>
              <a:t>, Mononucleosis, Hepatitis, Encephalitis</a:t>
            </a:r>
          </a:p>
          <a:p>
            <a:pPr lvl="1">
              <a:buFontTx/>
              <a:buChar char="•"/>
            </a:pPr>
            <a:r>
              <a:rPr lang="en-US" sz="2400" dirty="0"/>
              <a:t>Recurrent eye, mouth 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and </a:t>
            </a:r>
            <a:r>
              <a:rPr lang="en-US" sz="2400" dirty="0"/>
              <a:t>genital lesions</a:t>
            </a:r>
          </a:p>
          <a:p>
            <a:pPr lvl="1">
              <a:buFontTx/>
              <a:buNone/>
            </a:pPr>
            <a:endParaRPr lang="en-US" sz="2400" dirty="0"/>
          </a:p>
          <a:p>
            <a:pPr lvl="1">
              <a:buFontTx/>
              <a:buChar char="•"/>
            </a:pPr>
            <a:endParaRPr lang="en-US" sz="2000" dirty="0"/>
          </a:p>
          <a:p>
            <a:pPr lvl="1">
              <a:buFontTx/>
              <a:buChar char="•"/>
            </a:pPr>
            <a:endParaRPr 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86400" y="57150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395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FIRST EPISODE PRIMARY INFECTION</a:t>
            </a:r>
            <a:endParaRPr lang="en-US" sz="3600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84784"/>
            <a:ext cx="8591872" cy="5112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Characterized by </a:t>
            </a:r>
            <a:r>
              <a:rPr lang="en-US" sz="2800" b="1" dirty="0"/>
              <a:t>multiple lesions </a:t>
            </a:r>
            <a:r>
              <a:rPr lang="en-US" sz="2800" dirty="0"/>
              <a:t>that are </a:t>
            </a:r>
            <a:r>
              <a:rPr lang="en-US" sz="2800" b="1" dirty="0"/>
              <a:t>more severe</a:t>
            </a:r>
            <a:r>
              <a:rPr lang="en-US" sz="2800" dirty="0"/>
              <a:t>, last longer, and have </a:t>
            </a:r>
            <a:r>
              <a:rPr lang="en-US" sz="2800" b="1" dirty="0"/>
              <a:t>higher titers of virus </a:t>
            </a:r>
            <a:r>
              <a:rPr lang="en-US" sz="2800" dirty="0"/>
              <a:t>than recurrent infections </a:t>
            </a:r>
          </a:p>
          <a:p>
            <a:pPr>
              <a:lnSpc>
                <a:spcPct val="120000"/>
              </a:lnSpc>
            </a:pPr>
            <a:r>
              <a:rPr lang="en-US" sz="2800" b="1" u="sng" dirty="0"/>
              <a:t>Typical lesion progression</a:t>
            </a:r>
            <a:r>
              <a:rPr lang="en-US" sz="2800" dirty="0"/>
              <a:t>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papules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vesicles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pustules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ulcers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crusts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healed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Often associated with </a:t>
            </a:r>
            <a:r>
              <a:rPr lang="en-US" sz="2800" b="1" dirty="0"/>
              <a:t>systemic symptoms </a:t>
            </a:r>
            <a:r>
              <a:rPr lang="en-US" sz="2800" dirty="0"/>
              <a:t>including fever, headache, malaise, and </a:t>
            </a:r>
            <a:r>
              <a:rPr lang="en-US" sz="2800" dirty="0" err="1"/>
              <a:t>myalgia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Illness lasts 2-4 weeks 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329363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Clinical Manifestations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 txBox="1">
            <a:spLocks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N" sz="3600" b="1" dirty="0" smtClean="0">
                <a:latin typeface="Palatino Linotype" pitchFamily="18" charset="0"/>
              </a:rPr>
              <a:t>HERPES GENITALIS</a:t>
            </a:r>
            <a:endParaRPr lang="en-IN" sz="3600" b="1" dirty="0">
              <a:latin typeface="Palatino Linotype" pitchFamily="18" charset="0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5076825" y="2204865"/>
            <a:ext cx="36099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Palatino Linotype" pitchFamily="18" charset="0"/>
              </a:rPr>
              <a:t>Multiple grouped </a:t>
            </a:r>
            <a:r>
              <a:rPr lang="en-IN" sz="2800" dirty="0">
                <a:latin typeface="Palatino Linotype" pitchFamily="18" charset="0"/>
              </a:rPr>
              <a:t>vesicles </a:t>
            </a:r>
          </a:p>
          <a:p>
            <a:endParaRPr lang="en-IN" sz="2800" dirty="0">
              <a:latin typeface="Palatino Linotype" pitchFamily="18" charset="0"/>
            </a:endParaRPr>
          </a:p>
          <a:p>
            <a:r>
              <a:rPr lang="en-IN" sz="2800" dirty="0" err="1">
                <a:latin typeface="Palatino Linotype" pitchFamily="18" charset="0"/>
              </a:rPr>
              <a:t>Erythematous</a:t>
            </a:r>
            <a:r>
              <a:rPr lang="en-IN" sz="2800" dirty="0">
                <a:latin typeface="Palatino Linotype" pitchFamily="18" charset="0"/>
              </a:rPr>
              <a:t> sharp margin</a:t>
            </a:r>
          </a:p>
          <a:p>
            <a:endParaRPr lang="en-IN" sz="2800" dirty="0">
              <a:latin typeface="Palatino Linotype" pitchFamily="18" charset="0"/>
            </a:endParaRPr>
          </a:p>
          <a:p>
            <a:r>
              <a:rPr lang="en-IN" sz="2800" dirty="0">
                <a:latin typeface="Palatino Linotype" pitchFamily="18" charset="0"/>
              </a:rPr>
              <a:t>Painful</a:t>
            </a:r>
          </a:p>
          <a:p>
            <a:endParaRPr lang="en-IN" sz="2800" dirty="0">
              <a:latin typeface="Palatino Linotype" pitchFamily="18" charset="0"/>
            </a:endParaRPr>
          </a:p>
          <a:p>
            <a:r>
              <a:rPr lang="en-IN" sz="2800" dirty="0">
                <a:latin typeface="Palatino Linotype" pitchFamily="18" charset="0"/>
              </a:rPr>
              <a:t>Firm tender </a:t>
            </a:r>
            <a:r>
              <a:rPr lang="en-IN" sz="2800" dirty="0" smtClean="0">
                <a:latin typeface="Palatino Linotype" pitchFamily="18" charset="0"/>
              </a:rPr>
              <a:t>B/L </a:t>
            </a:r>
            <a:r>
              <a:rPr lang="en-IN" sz="2800" dirty="0">
                <a:latin typeface="Palatino Linotype" pitchFamily="18" charset="0"/>
              </a:rPr>
              <a:t>lymph node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FIRST EPISODE PRIMARY INFECTION: WITHOUT TREATMENT</a:t>
            </a:r>
            <a:endParaRPr lang="en-US" sz="3600" b="1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28800"/>
            <a:ext cx="8443664" cy="5229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800" dirty="0"/>
              <a:t>Numerous, bilateral painful genital lesions; last an average of </a:t>
            </a:r>
            <a:r>
              <a:rPr lang="en-US" sz="2800" b="1" dirty="0"/>
              <a:t>11-12 days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800" b="1" dirty="0"/>
              <a:t>Local symptoms </a:t>
            </a:r>
            <a:r>
              <a:rPr lang="en-US" sz="2800" dirty="0"/>
              <a:t>include pain, itching, </a:t>
            </a:r>
            <a:r>
              <a:rPr lang="en-US" sz="2800" dirty="0" err="1"/>
              <a:t>dysuria</a:t>
            </a:r>
            <a:r>
              <a:rPr lang="en-US" sz="2800" dirty="0"/>
              <a:t>, vaginal or urethral discharge, and tender inguinal </a:t>
            </a:r>
            <a:r>
              <a:rPr lang="en-US" sz="2800" dirty="0" err="1"/>
              <a:t>adenopathy</a:t>
            </a:r>
            <a:endParaRPr lang="en-US" sz="28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800" dirty="0"/>
              <a:t>Median duration of viral shedding detected by culture (from the onset of lesions to the last positive culture) is ~</a:t>
            </a:r>
            <a:r>
              <a:rPr lang="en-US" sz="2800" b="1" dirty="0"/>
              <a:t>12 days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800" b="1" dirty="0"/>
              <a:t>HSV </a:t>
            </a:r>
            <a:r>
              <a:rPr lang="en-US" sz="2800" b="1" dirty="0" err="1"/>
              <a:t>cervicitis</a:t>
            </a:r>
            <a:r>
              <a:rPr lang="en-US" sz="2800" b="1" dirty="0"/>
              <a:t> </a:t>
            </a:r>
            <a:r>
              <a:rPr lang="en-US" sz="2800" dirty="0"/>
              <a:t>occurs in most primary HSV-2 (70-90%) and  primary HSV-1 (~70%) infections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329363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Clinical Manifestations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RECURRENT INFECTION</a:t>
            </a:r>
            <a:endParaRPr lang="en-US" sz="3600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628800"/>
            <a:ext cx="8371656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err="1"/>
              <a:t>Prodromal</a:t>
            </a:r>
            <a:r>
              <a:rPr lang="en-US" sz="2800" dirty="0"/>
              <a:t> symptoms are common (localized tingling, irritation) - begin 12-24 hours before lesions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Illness </a:t>
            </a:r>
            <a:r>
              <a:rPr lang="en-US" sz="2800" b="1" dirty="0"/>
              <a:t>lasts 5-10 days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Symptoms tend to be </a:t>
            </a:r>
            <a:r>
              <a:rPr lang="en-US" sz="2800" b="1" dirty="0"/>
              <a:t>less severe </a:t>
            </a:r>
            <a:r>
              <a:rPr lang="en-US" sz="2800" dirty="0"/>
              <a:t>than in primary </a:t>
            </a:r>
            <a:r>
              <a:rPr lang="en-US" sz="2800" dirty="0" smtClean="0"/>
              <a:t>infection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Generally </a:t>
            </a:r>
            <a:r>
              <a:rPr lang="en-US" sz="2800" b="1" dirty="0" smtClean="0"/>
              <a:t>no </a:t>
            </a:r>
            <a:r>
              <a:rPr lang="en-US" sz="2800" b="1" dirty="0" err="1" smtClean="0"/>
              <a:t>lymphadenopathy</a:t>
            </a:r>
            <a:endParaRPr lang="en-US" sz="28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Usually </a:t>
            </a:r>
            <a:r>
              <a:rPr lang="en-US" sz="2800" b="1" dirty="0"/>
              <a:t>no systemic symptoms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HSV-2 primary infection more prone to recur </a:t>
            </a:r>
            <a:r>
              <a:rPr lang="en-US" sz="2800" dirty="0" smtClean="0"/>
              <a:t>than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	 </a:t>
            </a:r>
            <a:r>
              <a:rPr lang="en-US" sz="2800" dirty="0"/>
              <a:t>HSV-1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329363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Clinical Manifestations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http://apps.who.int/medicinedocs/documents/h2942e/p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4754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428604"/>
            <a:ext cx="22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VAGINAL DISCHARGE</a:t>
            </a:r>
            <a:endParaRPr lang="en-IN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VIROLOGIC TESTS </a:t>
            </a:r>
            <a:endParaRPr lang="en-US" sz="3600" b="1" dirty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412776"/>
            <a:ext cx="8668072" cy="5445224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b="1" dirty="0"/>
              <a:t>Viral culture (gold standard)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Preferred test if genital ulcers or other </a:t>
            </a:r>
            <a:r>
              <a:rPr lang="en-US" dirty="0" err="1"/>
              <a:t>mucocutaneous</a:t>
            </a:r>
            <a:r>
              <a:rPr lang="en-US" dirty="0"/>
              <a:t> lesions are present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Highly specific (&gt;99%) 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Sensitivity depends on stage of lesion; declines rapidly as lesions begin to heal 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Positive more often in primary infection (80%–90%) than with recurrences (30%) 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Cultures should be typed </a:t>
            </a:r>
          </a:p>
          <a:p>
            <a:pPr marL="609600" indent="-609600">
              <a:lnSpc>
                <a:spcPct val="90000"/>
              </a:lnSpc>
              <a:spcBef>
                <a:spcPct val="45000"/>
              </a:spcBef>
            </a:pPr>
            <a:r>
              <a:rPr lang="en-US" sz="2800" b="1" dirty="0"/>
              <a:t>Polymerase Chain Reaction (PCR) 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More sensitive than viral </a:t>
            </a:r>
            <a:r>
              <a:rPr lang="en-US" dirty="0" smtClean="0"/>
              <a:t>culture</a:t>
            </a:r>
            <a:endParaRPr lang="en-US" dirty="0"/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Preferred test for detecting HSV in spinal fluid </a:t>
            </a:r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467600" y="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9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VIROLOGIC TESTS </a:t>
            </a:r>
            <a:br>
              <a:rPr lang="en-US" sz="4000" b="1" dirty="0" smtClean="0"/>
            </a:br>
            <a:endParaRPr lang="en-US" sz="2400" b="1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b="1" dirty="0"/>
              <a:t>Antigen detection (DFA or EIA)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Fairly sensitive (&gt;85%) in symptomatic shedders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Rapid (2-12 hours)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May be better than culture for detecting HSV in healing lesions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sz="2800" b="1" dirty="0"/>
              <a:t>Cytology (</a:t>
            </a:r>
            <a:r>
              <a:rPr lang="en-US" sz="2800" b="1" dirty="0" err="1"/>
              <a:t>Tzanck</a:t>
            </a:r>
            <a:r>
              <a:rPr lang="en-US" sz="2800" b="1" dirty="0"/>
              <a:t> </a:t>
            </a:r>
            <a:r>
              <a:rPr lang="en-US" sz="2800" b="1" dirty="0" smtClean="0"/>
              <a:t>smear)</a:t>
            </a:r>
            <a:endParaRPr lang="en-US" sz="2800" b="1" dirty="0"/>
          </a:p>
          <a:p>
            <a:pPr lvl="2">
              <a:lnSpc>
                <a:spcPct val="90000"/>
              </a:lnSpc>
            </a:pPr>
            <a:r>
              <a:rPr lang="en-US" sz="2800" dirty="0"/>
              <a:t>Insensitive and nonspecific and should not be relied on for HSV diagnosis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7467600" y="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TYPE-SPECIFIC SEROLOGIC TESTS</a:t>
            </a:r>
            <a:endParaRPr lang="en-US" sz="3600" b="1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u="sng" dirty="0" smtClean="0"/>
              <a:t>Type-specific </a:t>
            </a:r>
            <a:r>
              <a:rPr lang="en-US" sz="2800" b="1" u="sng" dirty="0"/>
              <a:t>and nonspecific antibodies to </a:t>
            </a:r>
            <a:r>
              <a:rPr lang="en-US" sz="2800" b="1" u="sng" dirty="0" smtClean="0"/>
              <a:t>HSV</a:t>
            </a:r>
          </a:p>
          <a:p>
            <a:r>
              <a:rPr lang="en-US" sz="2800" dirty="0" err="1" smtClean="0"/>
              <a:t>IgM</a:t>
            </a:r>
            <a:r>
              <a:rPr lang="en-US" sz="2800" dirty="0" smtClean="0"/>
              <a:t> – acute infection</a:t>
            </a:r>
          </a:p>
          <a:p>
            <a:r>
              <a:rPr lang="en-US" sz="2800" dirty="0" err="1" smtClean="0"/>
              <a:t>Ig</a:t>
            </a:r>
            <a:r>
              <a:rPr lang="en-US" sz="2800" dirty="0" smtClean="0"/>
              <a:t> G – chronic infection, persists for life long</a:t>
            </a:r>
            <a:endParaRPr lang="en-US" sz="2800" dirty="0"/>
          </a:p>
          <a:p>
            <a:r>
              <a:rPr lang="en-US" sz="2800" dirty="0" smtClean="0"/>
              <a:t>HSV-2 </a:t>
            </a:r>
            <a:r>
              <a:rPr lang="en-US" sz="2800" dirty="0"/>
              <a:t>antibody indicates </a:t>
            </a:r>
            <a:r>
              <a:rPr lang="en-US" sz="2800" dirty="0" err="1"/>
              <a:t>anogenital</a:t>
            </a:r>
            <a:r>
              <a:rPr lang="en-US" sz="2800" dirty="0"/>
              <a:t> infection</a:t>
            </a:r>
          </a:p>
          <a:p>
            <a:r>
              <a:rPr lang="en-US" sz="2800" dirty="0" smtClean="0"/>
              <a:t>HSV-1 </a:t>
            </a:r>
            <a:r>
              <a:rPr lang="en-US" sz="2800" dirty="0"/>
              <a:t>does not distinguish </a:t>
            </a:r>
            <a:r>
              <a:rPr lang="en-US" sz="2800" dirty="0" err="1"/>
              <a:t>anogenital</a:t>
            </a:r>
            <a:r>
              <a:rPr lang="en-US" sz="2800" dirty="0"/>
              <a:t> from </a:t>
            </a:r>
            <a:r>
              <a:rPr lang="en-US" sz="2800" dirty="0" err="1"/>
              <a:t>orolabial</a:t>
            </a:r>
            <a:r>
              <a:rPr lang="en-US" sz="2800" dirty="0"/>
              <a:t> infection</a:t>
            </a:r>
          </a:p>
          <a:p>
            <a:endParaRPr lang="en-US" sz="2800" dirty="0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467600" y="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HERPES GENITALIS : TREATMENT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3000" b="1" u="sng" dirty="0" smtClean="0"/>
              <a:t>Recommended regimen for </a:t>
            </a:r>
            <a:r>
              <a:rPr lang="en-IN" sz="3000" b="1" u="sng" dirty="0" err="1" smtClean="0"/>
              <a:t>ﬁrst</a:t>
            </a:r>
            <a:r>
              <a:rPr lang="en-IN" sz="3000" b="1" u="sng" dirty="0" smtClean="0"/>
              <a:t> clinical episode</a:t>
            </a:r>
          </a:p>
          <a:p>
            <a:pPr>
              <a:buNone/>
            </a:pPr>
            <a:r>
              <a:rPr lang="en-IN" sz="3000" dirty="0" smtClean="0"/>
              <a:t>■  Acyclovir, 200 mg orally, 5 times daily for 7 days </a:t>
            </a:r>
          </a:p>
          <a:p>
            <a:pPr>
              <a:buNone/>
            </a:pPr>
            <a:r>
              <a:rPr lang="en-IN" sz="3000" dirty="0" smtClean="0"/>
              <a:t>					OR </a:t>
            </a:r>
          </a:p>
          <a:p>
            <a:pPr>
              <a:buNone/>
            </a:pPr>
            <a:r>
              <a:rPr lang="en-IN" sz="3000" dirty="0" smtClean="0"/>
              <a:t>■  Acyclovir, 400 mg orally, 3 times daily for 7 days </a:t>
            </a:r>
          </a:p>
          <a:p>
            <a:pPr>
              <a:buNone/>
            </a:pPr>
            <a:r>
              <a:rPr lang="en-IN" sz="3000" dirty="0" smtClean="0"/>
              <a:t>					OR </a:t>
            </a:r>
          </a:p>
          <a:p>
            <a:pPr>
              <a:buNone/>
            </a:pPr>
            <a:r>
              <a:rPr lang="en-IN" sz="3000" dirty="0" smtClean="0"/>
              <a:t>■  </a:t>
            </a:r>
            <a:r>
              <a:rPr lang="en-IN" sz="3000" dirty="0" err="1" smtClean="0"/>
              <a:t>Valaciclovir</a:t>
            </a:r>
            <a:r>
              <a:rPr lang="en-IN" sz="3000" dirty="0" smtClean="0"/>
              <a:t>, 1 g orally, twice daily for 7 days</a:t>
            </a:r>
          </a:p>
          <a:p>
            <a:pPr>
              <a:buNone/>
            </a:pPr>
            <a:r>
              <a:rPr lang="en-IN" sz="3000" dirty="0" smtClean="0"/>
              <a:t>					OR </a:t>
            </a:r>
          </a:p>
          <a:p>
            <a:pPr>
              <a:buNone/>
            </a:pPr>
            <a:r>
              <a:rPr lang="en-IN" sz="3000" dirty="0" smtClean="0"/>
              <a:t>■ </a:t>
            </a:r>
            <a:r>
              <a:rPr lang="en-IN" sz="3000" dirty="0" err="1" smtClean="0"/>
              <a:t>Famciclovir</a:t>
            </a:r>
            <a:r>
              <a:rPr lang="en-IN" sz="3000" dirty="0" smtClean="0"/>
              <a:t>, 250 mg orally, 3 times daily for 7 days</a:t>
            </a:r>
            <a:endParaRPr lang="en-IN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HERPES GENITALIS : TREATMENT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000" b="1" u="sng" dirty="0" smtClean="0"/>
              <a:t>Recommended regimen for recurrent infection</a:t>
            </a:r>
          </a:p>
          <a:p>
            <a:pPr>
              <a:buNone/>
            </a:pPr>
            <a:r>
              <a:rPr lang="en-IN" sz="4000" dirty="0" smtClean="0"/>
              <a:t>■  Acyclovir, 200 mg orally, 5 times daily for 5 days </a:t>
            </a:r>
          </a:p>
          <a:p>
            <a:pPr>
              <a:buNone/>
            </a:pPr>
            <a:r>
              <a:rPr lang="en-IN" sz="4000" dirty="0" smtClean="0"/>
              <a:t>				OR </a:t>
            </a:r>
          </a:p>
          <a:p>
            <a:pPr>
              <a:buNone/>
            </a:pPr>
            <a:r>
              <a:rPr lang="en-IN" sz="4000" dirty="0" smtClean="0"/>
              <a:t>■  Acyclovir, 400 mg orally, 3 times daily for 5 days </a:t>
            </a:r>
          </a:p>
          <a:p>
            <a:pPr>
              <a:buNone/>
            </a:pPr>
            <a:r>
              <a:rPr lang="en-IN" sz="4000" dirty="0" smtClean="0"/>
              <a:t>				OR </a:t>
            </a:r>
          </a:p>
          <a:p>
            <a:pPr>
              <a:buNone/>
            </a:pPr>
            <a:r>
              <a:rPr lang="en-IN" sz="4000" dirty="0" smtClean="0"/>
              <a:t>■  Acyclovir, 800 mg orally, twice daily for 5 days </a:t>
            </a:r>
          </a:p>
          <a:p>
            <a:pPr>
              <a:buNone/>
            </a:pPr>
            <a:r>
              <a:rPr lang="en-IN" sz="4000" dirty="0" smtClean="0"/>
              <a:t>				OR </a:t>
            </a:r>
          </a:p>
          <a:p>
            <a:pPr>
              <a:buNone/>
            </a:pPr>
            <a:r>
              <a:rPr lang="en-IN" sz="4000" dirty="0" smtClean="0"/>
              <a:t>■  </a:t>
            </a:r>
            <a:r>
              <a:rPr lang="en-IN" sz="4000" dirty="0" err="1" smtClean="0"/>
              <a:t>Valaciclovir</a:t>
            </a:r>
            <a:r>
              <a:rPr lang="en-IN" sz="4000" dirty="0" smtClean="0"/>
              <a:t>, 500 mg orally, twice daily for 5 days </a:t>
            </a:r>
          </a:p>
          <a:p>
            <a:pPr>
              <a:buNone/>
            </a:pPr>
            <a:r>
              <a:rPr lang="en-IN" sz="4000" dirty="0" smtClean="0"/>
              <a:t>				OR </a:t>
            </a:r>
          </a:p>
          <a:p>
            <a:pPr>
              <a:buNone/>
            </a:pPr>
            <a:r>
              <a:rPr lang="en-IN" sz="4000" dirty="0" smtClean="0"/>
              <a:t>■  </a:t>
            </a:r>
            <a:r>
              <a:rPr lang="en-IN" sz="4000" dirty="0" err="1" smtClean="0"/>
              <a:t>Valaciclovir</a:t>
            </a:r>
            <a:r>
              <a:rPr lang="en-IN" sz="4000" dirty="0" smtClean="0"/>
              <a:t>, 1000 mg orally, once daily for 5 days </a:t>
            </a:r>
          </a:p>
          <a:p>
            <a:pPr>
              <a:buNone/>
            </a:pPr>
            <a:r>
              <a:rPr lang="en-IN" sz="4000" dirty="0" smtClean="0"/>
              <a:t>				OR </a:t>
            </a:r>
          </a:p>
          <a:p>
            <a:pPr>
              <a:buNone/>
            </a:pPr>
            <a:r>
              <a:rPr lang="en-IN" sz="4000" dirty="0" smtClean="0"/>
              <a:t>■ </a:t>
            </a:r>
            <a:r>
              <a:rPr lang="en-IN" sz="4000" dirty="0" err="1" smtClean="0"/>
              <a:t>Famciclovir</a:t>
            </a:r>
            <a:r>
              <a:rPr lang="en-IN" sz="4000" dirty="0" smtClean="0"/>
              <a:t>, 125 mg orally, twice daily for 5 days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HERPES GENITALIS : TREATMENT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800" b="1" u="sng" dirty="0" smtClean="0"/>
              <a:t>Recommended regimen for suppressive therapy</a:t>
            </a:r>
          </a:p>
          <a:p>
            <a:pPr>
              <a:buNone/>
            </a:pPr>
            <a:r>
              <a:rPr lang="en-IN" sz="2800" dirty="0" smtClean="0"/>
              <a:t>■  Acyclovir, 400 mg orally, twice daily, continuously </a:t>
            </a:r>
          </a:p>
          <a:p>
            <a:pPr>
              <a:buNone/>
            </a:pPr>
            <a:r>
              <a:rPr lang="en-IN" sz="2800" dirty="0" smtClean="0"/>
              <a:t>				OR </a:t>
            </a:r>
          </a:p>
          <a:p>
            <a:pPr>
              <a:buNone/>
            </a:pPr>
            <a:r>
              <a:rPr lang="en-IN" sz="2800" dirty="0" smtClean="0"/>
              <a:t>■  </a:t>
            </a:r>
            <a:r>
              <a:rPr lang="en-IN" sz="2800" dirty="0" err="1" smtClean="0"/>
              <a:t>Valaciclovir</a:t>
            </a:r>
            <a:r>
              <a:rPr lang="en-IN" sz="2800" dirty="0" smtClean="0"/>
              <a:t>, 500 mg orally, once daily </a:t>
            </a:r>
          </a:p>
          <a:p>
            <a:pPr>
              <a:buNone/>
            </a:pPr>
            <a:r>
              <a:rPr lang="en-IN" sz="2800" dirty="0" smtClean="0"/>
              <a:t>				OR </a:t>
            </a:r>
          </a:p>
          <a:p>
            <a:pPr>
              <a:buNone/>
            </a:pPr>
            <a:r>
              <a:rPr lang="en-IN" sz="2800" dirty="0" smtClean="0"/>
              <a:t>■  </a:t>
            </a:r>
            <a:r>
              <a:rPr lang="en-IN" sz="2800" dirty="0" err="1" smtClean="0"/>
              <a:t>Valaciclovir</a:t>
            </a:r>
            <a:r>
              <a:rPr lang="en-IN" sz="2800" dirty="0" smtClean="0"/>
              <a:t>, 1000 mg orally, once daily </a:t>
            </a:r>
          </a:p>
          <a:p>
            <a:pPr>
              <a:buNone/>
            </a:pPr>
            <a:r>
              <a:rPr lang="en-IN" sz="2800" dirty="0" smtClean="0"/>
              <a:t>				OR </a:t>
            </a:r>
          </a:p>
          <a:p>
            <a:pPr>
              <a:buNone/>
            </a:pPr>
            <a:r>
              <a:rPr lang="en-IN" sz="2800" dirty="0" smtClean="0"/>
              <a:t>■ </a:t>
            </a:r>
            <a:r>
              <a:rPr lang="en-IN" sz="2800" dirty="0" err="1" smtClean="0"/>
              <a:t>Famciclovir</a:t>
            </a:r>
            <a:r>
              <a:rPr lang="en-IN" sz="2800" dirty="0" smtClean="0"/>
              <a:t>, 250 mg orally, twice daily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HERPES GENITALIS : TREATMENT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3000" b="1" u="sng" dirty="0" smtClean="0"/>
              <a:t>Recommended regimen for severe disease </a:t>
            </a:r>
          </a:p>
          <a:p>
            <a:pPr>
              <a:buNone/>
            </a:pPr>
            <a:r>
              <a:rPr lang="en-IN" sz="3000" dirty="0" smtClean="0"/>
              <a:t>■  Acyclovir, 5–10 mg/kg IV, every 8 hours for 5–7 days or until clinical resolution is attained</a:t>
            </a:r>
          </a:p>
          <a:p>
            <a:pPr>
              <a:buNone/>
            </a:pPr>
            <a:endParaRPr lang="en-IN" sz="3000" dirty="0" smtClean="0"/>
          </a:p>
          <a:p>
            <a:pPr>
              <a:buNone/>
            </a:pPr>
            <a:r>
              <a:rPr lang="en-IN" sz="3000" dirty="0" smtClean="0"/>
              <a:t>	</a:t>
            </a:r>
            <a:r>
              <a:rPr lang="en-IN" sz="3000" b="1" u="sng" dirty="0" smtClean="0"/>
              <a:t>Recommended regimen in severe herpes simplex lesions with </a:t>
            </a:r>
            <a:r>
              <a:rPr lang="en-IN" sz="3000" b="1" u="sng" dirty="0" err="1" smtClean="0"/>
              <a:t>coinfection</a:t>
            </a:r>
            <a:r>
              <a:rPr lang="en-IN" sz="3000" b="1" u="sng" dirty="0" smtClean="0"/>
              <a:t> with HIV</a:t>
            </a:r>
          </a:p>
          <a:p>
            <a:pPr>
              <a:buNone/>
            </a:pPr>
            <a:r>
              <a:rPr lang="en-IN" sz="3000" dirty="0" smtClean="0"/>
              <a:t>■  Acyclovir, 400 mg orally, 3–5 times daily until clinical resolution is attained</a:t>
            </a:r>
          </a:p>
          <a:p>
            <a:pPr>
              <a:buNone/>
            </a:pPr>
            <a:endParaRPr lang="en-IN" sz="3000" dirty="0" smtClean="0"/>
          </a:p>
          <a:p>
            <a:pPr>
              <a:buNone/>
            </a:pPr>
            <a:r>
              <a:rPr lang="en-IN" sz="3000" dirty="0" smtClean="0"/>
              <a:t>	</a:t>
            </a:r>
            <a:r>
              <a:rPr lang="en-IN" sz="3000" b="1" u="sng" dirty="0" smtClean="0"/>
              <a:t>Recommended regimen for neonates </a:t>
            </a:r>
          </a:p>
          <a:p>
            <a:pPr>
              <a:buNone/>
            </a:pPr>
            <a:r>
              <a:rPr lang="en-IN" sz="3000" dirty="0" smtClean="0"/>
              <a:t>■  Acyclovir, 10 mg/kg intravenously, 3 times a day for 10–21 days </a:t>
            </a:r>
            <a:endParaRPr lang="en-IN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atin typeface="Verdana" pitchFamily="34" charset="0"/>
              </a:rPr>
              <a:t>PRIMARY SYPHILIS</a:t>
            </a:r>
            <a:br>
              <a:rPr lang="en-US" sz="3600" b="1" dirty="0" smtClean="0">
                <a:latin typeface="Verdana" pitchFamily="34" charset="0"/>
              </a:rPr>
            </a:br>
            <a:r>
              <a:rPr lang="en-US" sz="3600" b="1" dirty="0" smtClean="0">
                <a:latin typeface="Verdana" pitchFamily="34" charset="0"/>
              </a:rPr>
              <a:t>(The Chancre)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IP-  9-90 days, usually ~21 days.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Develops at site of contact/inoculation.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Ulcer ( HARD CHANCRE/HUNTARIAN CHANCRE/EROSIVE CHANCRE)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single, painless, clean-based, indurated ulcer, with firm, raised borders.  Atypical presentations may occur.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Mostly anogenital, but may occur at any site (tongue, pharynx, lips, fingers, nipples.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Non-tender regional adenopathy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 infectious.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 be darkfield positive but serologically negative.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Untreated, heals in several weeks, leaving a faint scar.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66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484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IN" sz="3600" b="1" dirty="0" smtClean="0">
                <a:latin typeface="Palatino Linotype" pitchFamily="18" charset="0"/>
              </a:rPr>
              <a:t>PRIMARY SYPHILITIC CHANCRE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732588" y="1412875"/>
            <a:ext cx="24114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dirty="0">
                <a:latin typeface="Palatino Linotype" pitchFamily="18" charset="0"/>
              </a:rPr>
              <a:t>Sharply demarcated </a:t>
            </a:r>
          </a:p>
          <a:p>
            <a:endParaRPr lang="en-IN" sz="2000" dirty="0">
              <a:latin typeface="Palatino Linotype" pitchFamily="18" charset="0"/>
            </a:endParaRPr>
          </a:p>
          <a:p>
            <a:r>
              <a:rPr lang="en-IN" sz="2000" dirty="0">
                <a:latin typeface="Palatino Linotype" pitchFamily="18" charset="0"/>
              </a:rPr>
              <a:t>Elevated</a:t>
            </a:r>
          </a:p>
          <a:p>
            <a:endParaRPr lang="en-IN" sz="2000" dirty="0">
              <a:latin typeface="Palatino Linotype" pitchFamily="18" charset="0"/>
            </a:endParaRPr>
          </a:p>
          <a:p>
            <a:r>
              <a:rPr lang="en-IN" sz="2000" dirty="0">
                <a:latin typeface="Palatino Linotype" pitchFamily="18" charset="0"/>
              </a:rPr>
              <a:t>Round/oval</a:t>
            </a:r>
          </a:p>
          <a:p>
            <a:endParaRPr lang="en-IN" sz="2000" dirty="0">
              <a:latin typeface="Palatino Linotype" pitchFamily="18" charset="0"/>
            </a:endParaRPr>
          </a:p>
          <a:p>
            <a:r>
              <a:rPr lang="en-IN" sz="2000" dirty="0">
                <a:latin typeface="Palatino Linotype" pitchFamily="18" charset="0"/>
              </a:rPr>
              <a:t>Smooth clean looking floor</a:t>
            </a:r>
          </a:p>
          <a:p>
            <a:endParaRPr lang="en-IN" sz="2000" dirty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en-IN" sz="2000" dirty="0" err="1">
                <a:latin typeface="Palatino Linotype" pitchFamily="18" charset="0"/>
              </a:rPr>
              <a:t>Indurated</a:t>
            </a:r>
            <a:r>
              <a:rPr lang="en-IN" sz="2000" dirty="0">
                <a:latin typeface="Palatino Linotype" pitchFamily="18" charset="0"/>
              </a:rPr>
              <a:t> base</a:t>
            </a:r>
          </a:p>
          <a:p>
            <a:endParaRPr lang="en-IN" sz="2000" dirty="0">
              <a:latin typeface="Palatino Linotype" pitchFamily="18" charset="0"/>
            </a:endParaRPr>
          </a:p>
          <a:p>
            <a:r>
              <a:rPr lang="en-IN" sz="2000" dirty="0">
                <a:solidFill>
                  <a:srgbClr val="FF0000"/>
                </a:solidFill>
                <a:latin typeface="Palatino Linotype" pitchFamily="18" charset="0"/>
              </a:rPr>
              <a:t>Painless</a:t>
            </a:r>
          </a:p>
          <a:p>
            <a:endParaRPr lang="en-IN" sz="2000" dirty="0">
              <a:latin typeface="Palatino Linotype" pitchFamily="18" charset="0"/>
            </a:endParaRPr>
          </a:p>
          <a:p>
            <a:r>
              <a:rPr lang="en-IN" sz="2000" dirty="0">
                <a:latin typeface="Palatino Linotype" pitchFamily="18" charset="0"/>
              </a:rPr>
              <a:t>Firm discrete </a:t>
            </a:r>
            <a:r>
              <a:rPr lang="en-IN" sz="2000" dirty="0" smtClean="0">
                <a:latin typeface="Palatino Linotype" pitchFamily="18" charset="0"/>
              </a:rPr>
              <a:t>B/L </a:t>
            </a:r>
            <a:r>
              <a:rPr lang="en-IN" sz="2000" dirty="0">
                <a:latin typeface="Palatino Linotype" pitchFamily="18" charset="0"/>
              </a:rPr>
              <a:t>LN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"/>
            <a:ext cx="89154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05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2" descr="http://apps.who.int/medicinedocs/documents/h2942e/p2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4196" name="Picture 4" descr="http://apps.who.int/medicinedocs/documents/h2942e/p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518"/>
            <a:ext cx="5500694" cy="67864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23816" y="285728"/>
            <a:ext cx="512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 VAGINAL DISCHARGE (SPECULUM AND </a:t>
            </a:r>
            <a:r>
              <a:rPr lang="en-IN" b="1" dirty="0" err="1" smtClean="0"/>
              <a:t>BlMANUAL</a:t>
            </a:r>
            <a:r>
              <a:rPr lang="en-IN" b="1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DIAGNOSIS OF SYPHILIS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Evaluation based on three factors:</a:t>
            </a:r>
          </a:p>
          <a:p>
            <a:pPr lvl="1" eaLnBrk="1" hangingPunct="1"/>
            <a:r>
              <a:rPr lang="en-US" dirty="0" smtClean="0"/>
              <a:t>Clinical findings.</a:t>
            </a:r>
          </a:p>
          <a:p>
            <a:pPr lvl="1" eaLnBrk="1" hangingPunct="1"/>
            <a:r>
              <a:rPr lang="en-US" dirty="0" smtClean="0"/>
              <a:t>Demonstration of spirochetes in clinical specimen.</a:t>
            </a:r>
          </a:p>
          <a:p>
            <a:pPr lvl="1" eaLnBrk="1" hangingPunct="1"/>
            <a:r>
              <a:rPr lang="en-US" dirty="0" smtClean="0"/>
              <a:t>Present of antibodies in blood or cerebrospinal fluid.</a:t>
            </a:r>
          </a:p>
          <a:p>
            <a:pPr eaLnBrk="1" hangingPunct="1"/>
            <a:r>
              <a:rPr lang="en-US" sz="2800" dirty="0" smtClean="0"/>
              <a:t>More than one test should be performed.</a:t>
            </a:r>
          </a:p>
          <a:p>
            <a:pPr eaLnBrk="1" hangingPunct="1"/>
            <a:r>
              <a:rPr lang="en-US" sz="2800" dirty="0" smtClean="0"/>
              <a:t>No serological test can distinguish between other Treponemal infections.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88D-9993-427F-9884-0B6B31C1AFD6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8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LABORATORY TESTING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Direct examination of clinical specimen by </a:t>
            </a:r>
            <a:r>
              <a:rPr lang="en-US" sz="2800" b="1" dirty="0" smtClean="0"/>
              <a:t>dark-field microscopy </a:t>
            </a:r>
            <a:r>
              <a:rPr lang="en-US" sz="2800" dirty="0" smtClean="0"/>
              <a:t>or </a:t>
            </a:r>
            <a:r>
              <a:rPr lang="en-US" sz="2800" b="1" dirty="0" smtClean="0"/>
              <a:t>fluorescent antibody testing </a:t>
            </a:r>
            <a:r>
              <a:rPr lang="en-US" sz="2800" dirty="0" smtClean="0"/>
              <a:t>of sample.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Non-specific or non-treponemal </a:t>
            </a:r>
            <a:r>
              <a:rPr lang="en-US" sz="2800" dirty="0" smtClean="0"/>
              <a:t>serological test to detect </a:t>
            </a:r>
            <a:r>
              <a:rPr lang="en-US" sz="2800" b="1" dirty="0" smtClean="0"/>
              <a:t>reagin</a:t>
            </a:r>
            <a:r>
              <a:rPr lang="en-US" sz="2800" dirty="0" smtClean="0"/>
              <a:t>, utilized as screening test only.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Specific Treponemal antibody tests </a:t>
            </a:r>
            <a:r>
              <a:rPr lang="en-US" sz="2800" dirty="0" smtClean="0"/>
              <a:t>are used as a confirmatory test for a positive reagin test.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40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SERUM TEST FOR SYPHILIS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5509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13384"/>
                <a:gridCol w="2201416"/>
                <a:gridCol w="2057400"/>
              </a:tblGrid>
              <a:tr h="639693">
                <a:tc>
                  <a:txBody>
                    <a:bodyPr/>
                    <a:lstStyle/>
                    <a:p>
                      <a:r>
                        <a:rPr lang="en-US" dirty="0" smtClean="0"/>
                        <a:t>ANTIBODY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ANTIGEN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PRINCIPLE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TESTS</a:t>
                      </a:r>
                      <a:endParaRPr lang="en-IN" dirty="0"/>
                    </a:p>
                  </a:txBody>
                  <a:tcPr/>
                </a:tc>
              </a:tr>
              <a:tr h="15434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 – specific </a:t>
                      </a:r>
                    </a:p>
                    <a:p>
                      <a:r>
                        <a:rPr lang="en-US" sz="1800" dirty="0" smtClean="0"/>
                        <a:t>( anti- </a:t>
                      </a:r>
                      <a:r>
                        <a:rPr lang="en-US" sz="1800" dirty="0" err="1" smtClean="0"/>
                        <a:t>lipoidal</a:t>
                      </a:r>
                      <a:r>
                        <a:rPr lang="en-US" sz="1800" dirty="0" smtClean="0"/>
                        <a:t>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Cardiolipin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Cardiolipin</a:t>
                      </a:r>
                      <a:r>
                        <a:rPr lang="en-US" sz="1800" dirty="0" smtClean="0"/>
                        <a:t> coated particles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Complement fixation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flocculation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CWR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VDRL</a:t>
                      </a:r>
                    </a:p>
                    <a:p>
                      <a:r>
                        <a:rPr lang="en-US" sz="1800" dirty="0" smtClean="0"/>
                        <a:t>RPR</a:t>
                      </a:r>
                    </a:p>
                    <a:p>
                      <a:r>
                        <a:rPr lang="en-US" sz="1800" dirty="0" smtClean="0"/>
                        <a:t>ART</a:t>
                      </a:r>
                      <a:endParaRPr lang="en-IN" sz="1800" dirty="0"/>
                    </a:p>
                  </a:txBody>
                  <a:tcPr/>
                </a:tc>
              </a:tr>
              <a:tr h="9025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 – specific</a:t>
                      </a:r>
                    </a:p>
                    <a:p>
                      <a:r>
                        <a:rPr lang="en-US" sz="1800" dirty="0" smtClean="0"/>
                        <a:t>( all </a:t>
                      </a:r>
                      <a:r>
                        <a:rPr lang="en-US" sz="1800" dirty="0" err="1" smtClean="0"/>
                        <a:t>treponemes</a:t>
                      </a:r>
                      <a:r>
                        <a:rPr lang="en-US" sz="1800" dirty="0" smtClean="0"/>
                        <a:t>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Extract</a:t>
                      </a:r>
                      <a:r>
                        <a:rPr lang="en-US" sz="1800" baseline="0" dirty="0" smtClean="0"/>
                        <a:t> of </a:t>
                      </a:r>
                    </a:p>
                    <a:p>
                      <a:r>
                        <a:rPr lang="en-US" sz="1800" baseline="0" dirty="0" smtClean="0"/>
                        <a:t>non – pathogenic </a:t>
                      </a:r>
                      <a:r>
                        <a:rPr lang="en-US" sz="1800" baseline="0" dirty="0" err="1" smtClean="0"/>
                        <a:t>trep</a:t>
                      </a:r>
                      <a:r>
                        <a:rPr lang="en-US" sz="1800" baseline="0" dirty="0" smtClean="0"/>
                        <a:t>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Complement fixation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Reiter protein CFT</a:t>
                      </a:r>
                      <a:endParaRPr lang="en-IN" sz="1800" dirty="0"/>
                    </a:p>
                  </a:txBody>
                  <a:tcPr/>
                </a:tc>
              </a:tr>
              <a:tr h="24117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Specific (pathogenic </a:t>
                      </a:r>
                      <a:r>
                        <a:rPr lang="en-US" sz="1800" dirty="0" err="1" smtClean="0"/>
                        <a:t>treponemes</a:t>
                      </a:r>
                      <a:r>
                        <a:rPr lang="en-US" sz="1800" dirty="0" smtClean="0"/>
                        <a:t>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Live </a:t>
                      </a:r>
                      <a:r>
                        <a:rPr lang="en-US" sz="1800" dirty="0" err="1" smtClean="0"/>
                        <a:t>trep</a:t>
                      </a:r>
                      <a:r>
                        <a:rPr lang="en-US" sz="1800" dirty="0" smtClean="0"/>
                        <a:t>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Dead </a:t>
                      </a:r>
                      <a:r>
                        <a:rPr lang="en-US" sz="1800" dirty="0" err="1" smtClean="0"/>
                        <a:t>trep</a:t>
                      </a:r>
                      <a:r>
                        <a:rPr lang="en-US" sz="1800" dirty="0" smtClean="0"/>
                        <a:t>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Disrupted </a:t>
                      </a:r>
                      <a:r>
                        <a:rPr lang="en-US" sz="1800" dirty="0" err="1" smtClean="0"/>
                        <a:t>trep</a:t>
                      </a:r>
                      <a:r>
                        <a:rPr lang="en-US" sz="1800" dirty="0" smtClean="0"/>
                        <a:t>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Disrupted </a:t>
                      </a:r>
                      <a:r>
                        <a:rPr lang="en-US" sz="1800" dirty="0" err="1" smtClean="0"/>
                        <a:t>trep</a:t>
                      </a:r>
                      <a:r>
                        <a:rPr lang="en-US" sz="1800" dirty="0" smtClean="0"/>
                        <a:t>. </a:t>
                      </a:r>
                    </a:p>
                    <a:p>
                      <a:r>
                        <a:rPr lang="en-US" sz="1800" dirty="0" smtClean="0"/>
                        <a:t>Coated RBCs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Immobilization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Immunofluorescence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IN" sz="1800" dirty="0" smtClean="0"/>
                    </a:p>
                    <a:p>
                      <a:r>
                        <a:rPr lang="en-US" sz="1800" dirty="0" smtClean="0"/>
                        <a:t>Enzyme linked</a:t>
                      </a:r>
                      <a:r>
                        <a:rPr lang="en-US" sz="1800" baseline="0" dirty="0" smtClean="0"/>
                        <a:t> assays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Haemagglutination</a:t>
                      </a:r>
                      <a:r>
                        <a:rPr lang="en-US" sz="1800" baseline="0" dirty="0" smtClean="0"/>
                        <a:t> 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TPI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FTA-Abs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 smtClean="0"/>
                    </a:p>
                    <a:p>
                      <a:r>
                        <a:rPr lang="en-US" sz="1800" dirty="0" smtClean="0"/>
                        <a:t>ELISA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TPHA</a:t>
                      </a:r>
                      <a:endParaRPr lang="en-IN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SYPHILIS : TREATMENT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b="1" dirty="0" smtClean="0"/>
              <a:t>	</a:t>
            </a:r>
            <a:r>
              <a:rPr lang="en-IN" sz="3000" b="1" u="sng" dirty="0" smtClean="0"/>
              <a:t>Recommended regimen </a:t>
            </a:r>
          </a:p>
          <a:p>
            <a:pPr>
              <a:buNone/>
            </a:pPr>
            <a:r>
              <a:rPr lang="en-IN" sz="3000" dirty="0" smtClean="0"/>
              <a:t>■  </a:t>
            </a:r>
            <a:r>
              <a:rPr lang="en-IN" sz="3000" dirty="0" err="1" smtClean="0"/>
              <a:t>Benzathine</a:t>
            </a:r>
            <a:r>
              <a:rPr lang="en-IN" sz="3000" dirty="0" smtClean="0"/>
              <a:t> benzylpenicillin,2.4 million IU by intramuscular injection, at a single session. Because of the volume involved, this dose is usually given as two injections at separate sites</a:t>
            </a:r>
          </a:p>
          <a:p>
            <a:pPr>
              <a:buNone/>
            </a:pPr>
            <a:endParaRPr lang="en-IN" sz="3000" dirty="0" smtClean="0"/>
          </a:p>
          <a:p>
            <a:pPr>
              <a:buNone/>
            </a:pPr>
            <a:r>
              <a:rPr lang="en-IN" sz="3000" b="1" dirty="0" smtClean="0"/>
              <a:t>	</a:t>
            </a:r>
            <a:r>
              <a:rPr lang="en-IN" sz="3000" b="1" u="sng" dirty="0" smtClean="0"/>
              <a:t>Alternative regimen </a:t>
            </a:r>
          </a:p>
          <a:p>
            <a:pPr>
              <a:buNone/>
            </a:pPr>
            <a:r>
              <a:rPr lang="en-IN" sz="3000" dirty="0" smtClean="0"/>
              <a:t>■  Procaine benzylpenicillin,1.2 million IU by intramuscular injection, daily for 10 consecutive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SYPHILIS : TREATMENT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3000" b="1" u="sng" dirty="0" smtClean="0"/>
              <a:t>Alternative regimen for penicillin-allergic non-pregnant patients </a:t>
            </a:r>
          </a:p>
          <a:p>
            <a:pPr>
              <a:buNone/>
            </a:pPr>
            <a:r>
              <a:rPr lang="en-IN" sz="3000" dirty="0" smtClean="0"/>
              <a:t>■  </a:t>
            </a:r>
            <a:r>
              <a:rPr lang="en-IN" sz="3000" dirty="0" err="1" smtClean="0"/>
              <a:t>Doxycycline</a:t>
            </a:r>
            <a:r>
              <a:rPr lang="en-IN" sz="3000" dirty="0" smtClean="0"/>
              <a:t>, 100 mg orally, twice daily for 14 days </a:t>
            </a:r>
          </a:p>
          <a:p>
            <a:pPr>
              <a:buNone/>
            </a:pPr>
            <a:r>
              <a:rPr lang="en-IN" sz="3000" dirty="0" smtClean="0"/>
              <a:t>				OR </a:t>
            </a:r>
          </a:p>
          <a:p>
            <a:pPr>
              <a:buNone/>
            </a:pPr>
            <a:r>
              <a:rPr lang="en-IN" sz="3000" dirty="0" smtClean="0"/>
              <a:t>■ Tetracycline, 500 mg orally, 4 times daily for 14 days </a:t>
            </a:r>
          </a:p>
          <a:p>
            <a:pPr>
              <a:buNone/>
            </a:pPr>
            <a:r>
              <a:rPr lang="en-IN" sz="3000" dirty="0" smtClean="0"/>
              <a:t>	</a:t>
            </a:r>
            <a:r>
              <a:rPr lang="en-IN" sz="3000" b="1" u="sng" dirty="0" smtClean="0"/>
              <a:t>Alternative regimen for penicillin-allergic pregnant patients </a:t>
            </a:r>
          </a:p>
          <a:p>
            <a:pPr>
              <a:buNone/>
            </a:pPr>
            <a:r>
              <a:rPr lang="en-IN" sz="3000" dirty="0" smtClean="0"/>
              <a:t>■  Erythromycin, 500 mg orally, 4 times daily for 14 days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069"/>
          <a:ext cx="9144000" cy="685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90"/>
                <a:gridCol w="1486518"/>
                <a:gridCol w="1656184"/>
                <a:gridCol w="1512168"/>
                <a:gridCol w="1728192"/>
                <a:gridCol w="1403648"/>
              </a:tblGrid>
              <a:tr h="62956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Syphilitic</a:t>
                      </a:r>
                      <a:r>
                        <a:rPr lang="en-IN" baseline="0" dirty="0" smtClean="0"/>
                        <a:t> chancre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Herpes </a:t>
                      </a:r>
                      <a:r>
                        <a:rPr lang="en-IN" dirty="0" err="1" smtClean="0"/>
                        <a:t>genitalis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Chancroid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LGV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Donovanosis</a:t>
                      </a:r>
                      <a:endParaRPr lang="en-IN" dirty="0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r>
                        <a:rPr lang="en-IN" dirty="0" smtClean="0"/>
                        <a:t>IP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– 90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2-7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1-5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 d- 6 </a:t>
                      </a:r>
                      <a:r>
                        <a:rPr lang="en-IN" dirty="0" err="1" smtClean="0"/>
                        <a:t>wks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1-4 </a:t>
                      </a:r>
                      <a:r>
                        <a:rPr lang="en-IN" dirty="0" err="1" smtClean="0"/>
                        <a:t>wks</a:t>
                      </a:r>
                      <a:endParaRPr lang="en-IN" dirty="0"/>
                    </a:p>
                  </a:txBody>
                  <a:tcPr/>
                </a:tc>
              </a:tr>
              <a:tr h="760455">
                <a:tc>
                  <a:txBody>
                    <a:bodyPr/>
                    <a:lstStyle/>
                    <a:p>
                      <a:r>
                        <a:rPr lang="en-IN" dirty="0" smtClean="0"/>
                        <a:t>Initial</a:t>
                      </a:r>
                      <a:r>
                        <a:rPr lang="en-IN" baseline="0" dirty="0" smtClean="0"/>
                        <a:t> lesion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Papule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Vesicle</a:t>
                      </a:r>
                      <a:r>
                        <a:rPr lang="en-IN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Papule/</a:t>
                      </a:r>
                    </a:p>
                    <a:p>
                      <a:r>
                        <a:rPr lang="en-IN" dirty="0" smtClean="0"/>
                        <a:t>pustule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Papule , </a:t>
                      </a:r>
                      <a:r>
                        <a:rPr lang="en-IN" dirty="0" err="1" smtClean="0"/>
                        <a:t>pustle</a:t>
                      </a:r>
                      <a:r>
                        <a:rPr lang="en-IN" dirty="0" smtClean="0"/>
                        <a:t>/</a:t>
                      </a:r>
                    </a:p>
                    <a:p>
                      <a:r>
                        <a:rPr lang="en-IN" dirty="0" smtClean="0"/>
                        <a:t>Vesicle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Papule</a:t>
                      </a:r>
                      <a:r>
                        <a:rPr lang="en-IN" baseline="0" dirty="0" smtClean="0"/>
                        <a:t> </a:t>
                      </a:r>
                    </a:p>
                    <a:p>
                      <a:r>
                        <a:rPr lang="en-IN" baseline="0" dirty="0" smtClean="0"/>
                        <a:t>Subcutaneous nodule</a:t>
                      </a:r>
                      <a:endParaRPr lang="en-IN" dirty="0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r>
                        <a:rPr lang="en-IN" dirty="0" smtClean="0"/>
                        <a:t>Number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Multiple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Multiple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Variable </a:t>
                      </a:r>
                      <a:endParaRPr lang="en-IN" dirty="0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r>
                        <a:rPr lang="en-IN" dirty="0" smtClean="0"/>
                        <a:t>Size</a:t>
                      </a:r>
                      <a:r>
                        <a:rPr lang="en-IN" baseline="0" dirty="0" smtClean="0"/>
                        <a:t> (mm)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5-15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2-20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2-10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Variable </a:t>
                      </a:r>
                      <a:endParaRPr lang="en-IN" dirty="0"/>
                    </a:p>
                  </a:txBody>
                  <a:tcPr/>
                </a:tc>
              </a:tr>
              <a:tr h="899377">
                <a:tc>
                  <a:txBody>
                    <a:bodyPr/>
                    <a:lstStyle/>
                    <a:p>
                      <a:r>
                        <a:rPr lang="en-IN" dirty="0" smtClean="0"/>
                        <a:t>Edge/margin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Sharply Demarcated</a:t>
                      </a:r>
                      <a:r>
                        <a:rPr lang="en-IN" baseline="0" dirty="0" smtClean="0"/>
                        <a:t>,</a:t>
                      </a:r>
                    </a:p>
                    <a:p>
                      <a:r>
                        <a:rPr lang="en-IN" baseline="0" dirty="0" smtClean="0"/>
                        <a:t>Round/oval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Erythematous</a:t>
                      </a:r>
                    </a:p>
                    <a:p>
                      <a:r>
                        <a:rPr lang="en-IN" dirty="0" smtClean="0"/>
                        <a:t>Sharp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Undermined</a:t>
                      </a:r>
                    </a:p>
                    <a:p>
                      <a:r>
                        <a:rPr lang="en-IN" dirty="0" smtClean="0"/>
                        <a:t>Ragged</a:t>
                      </a:r>
                    </a:p>
                    <a:p>
                      <a:r>
                        <a:rPr lang="en-IN" dirty="0" smtClean="0"/>
                        <a:t>Irregular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Elevated</a:t>
                      </a:r>
                    </a:p>
                    <a:p>
                      <a:r>
                        <a:rPr lang="en-IN" dirty="0" smtClean="0"/>
                        <a:t>Round</a:t>
                      </a:r>
                    </a:p>
                    <a:p>
                      <a:r>
                        <a:rPr lang="en-IN" dirty="0" smtClean="0"/>
                        <a:t>Oval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Elevated</a:t>
                      </a:r>
                    </a:p>
                    <a:p>
                      <a:r>
                        <a:rPr lang="en-IN" dirty="0" smtClean="0"/>
                        <a:t>Irregular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29564">
                <a:tc>
                  <a:txBody>
                    <a:bodyPr/>
                    <a:lstStyle/>
                    <a:p>
                      <a:r>
                        <a:rPr lang="en-IN" dirty="0" smtClean="0"/>
                        <a:t>Depth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Superficial/</a:t>
                      </a:r>
                    </a:p>
                    <a:p>
                      <a:r>
                        <a:rPr lang="en-IN" dirty="0" smtClean="0"/>
                        <a:t>Deep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Superficial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Excavated</a:t>
                      </a:r>
                      <a:r>
                        <a:rPr lang="en-IN" baseline="0" dirty="0" smtClean="0"/>
                        <a:t> and Deep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Superficial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Elevated</a:t>
                      </a:r>
                    </a:p>
                    <a:p>
                      <a:r>
                        <a:rPr lang="en-IN" dirty="0" smtClean="0"/>
                        <a:t>Irregular </a:t>
                      </a:r>
                      <a:endParaRPr lang="en-IN" dirty="0"/>
                    </a:p>
                  </a:txBody>
                  <a:tcPr/>
                </a:tc>
              </a:tr>
              <a:tr h="629564">
                <a:tc>
                  <a:txBody>
                    <a:bodyPr/>
                    <a:lstStyle/>
                    <a:p>
                      <a:r>
                        <a:rPr lang="en-IN" dirty="0" smtClean="0"/>
                        <a:t>Floor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Smooth, </a:t>
                      </a:r>
                    </a:p>
                    <a:p>
                      <a:r>
                        <a:rPr lang="en-IN" dirty="0" smtClean="0"/>
                        <a:t>Clean looking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Serous </a:t>
                      </a:r>
                    </a:p>
                    <a:p>
                      <a:r>
                        <a:rPr lang="en-IN" dirty="0" smtClean="0"/>
                        <a:t>Erythematous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Purulent</a:t>
                      </a:r>
                    </a:p>
                    <a:p>
                      <a:r>
                        <a:rPr lang="en-IN" dirty="0" smtClean="0"/>
                        <a:t>Necrotic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Variable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Beefy red</a:t>
                      </a:r>
                      <a:r>
                        <a:rPr lang="en-IN" baseline="0" dirty="0" smtClean="0">
                          <a:solidFill>
                            <a:srgbClr val="C00000"/>
                          </a:solidFill>
                        </a:rPr>
                        <a:t> granulation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r>
                        <a:rPr lang="en-IN" dirty="0" smtClean="0"/>
                        <a:t>Base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Indurated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Soft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Firm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Firm </a:t>
                      </a:r>
                      <a:endParaRPr lang="en-IN" dirty="0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r>
                        <a:rPr lang="en-IN" dirty="0" smtClean="0"/>
                        <a:t>Tenderness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Painless 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Common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Very tender 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Variable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Uncommon </a:t>
                      </a:r>
                      <a:endParaRPr lang="en-IN" dirty="0"/>
                    </a:p>
                  </a:txBody>
                  <a:tcPr/>
                </a:tc>
              </a:tr>
              <a:tr h="1280733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LNpathy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Firm</a:t>
                      </a:r>
                      <a:r>
                        <a:rPr lang="en-IN" baseline="0" dirty="0" smtClean="0"/>
                        <a:t> , discrete</a:t>
                      </a:r>
                    </a:p>
                    <a:p>
                      <a:r>
                        <a:rPr lang="en-IN" b="1" baseline="0" dirty="0" err="1" smtClean="0">
                          <a:solidFill>
                            <a:srgbClr val="C00000"/>
                          </a:solidFill>
                        </a:rPr>
                        <a:t>Shotty</a:t>
                      </a:r>
                      <a:r>
                        <a:rPr lang="en-IN" b="1" baseline="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</a:p>
                    <a:p>
                      <a:r>
                        <a:rPr lang="en-IN" baseline="0" dirty="0" smtClean="0"/>
                        <a:t>Bilateral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Firm tender</a:t>
                      </a:r>
                    </a:p>
                    <a:p>
                      <a:r>
                        <a:rPr lang="en-IN" dirty="0" smtClean="0"/>
                        <a:t>Bilateral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Tender, </a:t>
                      </a:r>
                      <a:r>
                        <a:rPr lang="en-IN" b="1" dirty="0" err="1" smtClean="0">
                          <a:solidFill>
                            <a:srgbClr val="C00000"/>
                          </a:solidFill>
                        </a:rPr>
                        <a:t>unilocular</a:t>
                      </a:r>
                      <a:endParaRPr lang="en-IN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IN" dirty="0" smtClean="0"/>
                        <a:t>U/L,</a:t>
                      </a:r>
                      <a:r>
                        <a:rPr lang="en-IN" baseline="0" dirty="0" smtClean="0"/>
                        <a:t> single sinus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Tender ,</a:t>
                      </a:r>
                    </a:p>
                    <a:p>
                      <a:r>
                        <a:rPr lang="en-IN" b="1" dirty="0" err="1" smtClean="0">
                          <a:solidFill>
                            <a:srgbClr val="C00000"/>
                          </a:solidFill>
                        </a:rPr>
                        <a:t>Multiloculated</a:t>
                      </a:r>
                      <a:r>
                        <a:rPr lang="en-IN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IN" baseline="0" dirty="0" smtClean="0"/>
                        <a:t>rupture from multiple sinuses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rgbClr val="C00000"/>
                          </a:solidFill>
                        </a:rPr>
                        <a:t>Pseudobubo</a:t>
                      </a:r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r>
                        <a:rPr lang="en-IN" dirty="0" smtClean="0"/>
                        <a:t>Unilateral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599928" cy="307925"/>
          </a:xfrm>
        </p:spPr>
        <p:txBody>
          <a:bodyPr/>
          <a:lstStyle/>
          <a:p>
            <a:pPr>
              <a:defRPr/>
            </a:pPr>
            <a:endParaRPr lang="en-IN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  <a:solidFill>
            <a:srgbClr val="FFFF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>CHILDREN, </a:t>
            </a:r>
            <a:r>
              <a:rPr lang="en-IN" sz="3600" b="1" dirty="0"/>
              <a:t>ADOLESCENTS AND SEXUALLY TRANSMITTED INFECTIONS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200" b="1" dirty="0" smtClean="0"/>
              <a:t>Sexual </a:t>
            </a:r>
            <a:r>
              <a:rPr lang="en-IN" sz="2200" b="1" dirty="0"/>
              <a:t>abuse of children and adolescents </a:t>
            </a:r>
            <a:r>
              <a:rPr lang="en-IN" sz="2200" dirty="0"/>
              <a:t>has come to be recognized as a </a:t>
            </a:r>
            <a:r>
              <a:rPr lang="en-IN" sz="2200" b="1" dirty="0"/>
              <a:t>serious social </a:t>
            </a:r>
            <a:r>
              <a:rPr lang="en-IN" sz="2200" b="1" dirty="0" smtClean="0"/>
              <a:t>problem.</a:t>
            </a:r>
          </a:p>
          <a:p>
            <a:endParaRPr lang="en-IN" sz="2200" dirty="0"/>
          </a:p>
          <a:p>
            <a:r>
              <a:rPr lang="en-IN" sz="2200" dirty="0" smtClean="0"/>
              <a:t>Infection </a:t>
            </a:r>
            <a:r>
              <a:rPr lang="en-IN" sz="2200" dirty="0"/>
              <a:t>may be </a:t>
            </a:r>
            <a:r>
              <a:rPr lang="en-IN" sz="2200" b="1" dirty="0"/>
              <a:t>asymptomatic</a:t>
            </a:r>
            <a:r>
              <a:rPr lang="en-IN" sz="2200" b="1" dirty="0" smtClean="0"/>
              <a:t>.</a:t>
            </a:r>
          </a:p>
          <a:p>
            <a:endParaRPr lang="en-IN" sz="2200" dirty="0" smtClean="0"/>
          </a:p>
          <a:p>
            <a:r>
              <a:rPr lang="en-IN" sz="2200" dirty="0" smtClean="0"/>
              <a:t>If remains </a:t>
            </a:r>
            <a:r>
              <a:rPr lang="en-IN" sz="2200" dirty="0"/>
              <a:t>undiagnosed and untreated may result in an </a:t>
            </a:r>
            <a:r>
              <a:rPr lang="en-IN" sz="2200" b="1" dirty="0"/>
              <a:t>unanticipated complication </a:t>
            </a:r>
            <a:r>
              <a:rPr lang="en-IN" sz="2200" dirty="0"/>
              <a:t>at a later stage and may be transmitted to others</a:t>
            </a:r>
            <a:r>
              <a:rPr lang="en-IN" sz="2200" dirty="0" smtClean="0"/>
              <a:t>.</a:t>
            </a:r>
          </a:p>
          <a:p>
            <a:r>
              <a:rPr lang="en-IN" sz="2200" dirty="0" smtClean="0"/>
              <a:t>The identification of a sexually transmissible agent in a child </a:t>
            </a:r>
            <a:r>
              <a:rPr lang="en-IN" sz="2200" b="1" dirty="0" smtClean="0"/>
              <a:t>beyond the neonatal period</a:t>
            </a:r>
            <a:r>
              <a:rPr lang="en-IN" sz="2200" dirty="0" smtClean="0"/>
              <a:t>, in the vast majority of cases, is suggestive of sexual abuse</a:t>
            </a:r>
          </a:p>
          <a:p>
            <a:r>
              <a:rPr lang="en-IN" sz="2200" dirty="0" smtClean="0"/>
              <a:t>Most cases of sexual abuse </a:t>
            </a:r>
            <a:r>
              <a:rPr lang="en-IN" sz="2200" b="1" dirty="0" smtClean="0"/>
              <a:t>involve</a:t>
            </a:r>
            <a:r>
              <a:rPr lang="en-IN" sz="2200" dirty="0" smtClean="0"/>
              <a:t> </a:t>
            </a:r>
            <a:r>
              <a:rPr lang="en-IN" sz="2200" b="1" dirty="0" smtClean="0"/>
              <a:t>relatives</a:t>
            </a:r>
            <a:r>
              <a:rPr lang="en-IN" sz="2200" dirty="0" smtClean="0"/>
              <a:t>, friends and other adults in close and legitimate contact with the child or adolescent. </a:t>
            </a:r>
          </a:p>
          <a:p>
            <a:endParaRPr lang="en-IN" sz="2200" dirty="0" smtClean="0"/>
          </a:p>
          <a:p>
            <a:endParaRPr lang="en-IN" sz="2200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08011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THANK YOU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pragya\Desktop\Facts-On-Stds-Key-Point-Brochure--Folds-To-Card-Size-_1168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1242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sony laptop\Desktop\images (1).jpg"/>
          <p:cNvPicPr>
            <a:picLocks noChangeAspect="1" noChangeArrowheads="1"/>
          </p:cNvPicPr>
          <p:nvPr/>
        </p:nvPicPr>
        <p:blipFill>
          <a:blip r:embed="rId2"/>
          <a:srcRect l="3794" t="17251" r="6872" b="20902"/>
          <a:stretch>
            <a:fillRect/>
          </a:stretch>
        </p:blipFill>
        <p:spPr bwMode="auto">
          <a:xfrm>
            <a:off x="6120191" y="2514261"/>
            <a:ext cx="3152825" cy="2448686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5623" y="562819"/>
            <a:ext cx="7160081" cy="23783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sz="4600" b="1" dirty="0">
                <a:solidFill>
                  <a:schemeClr val="tx1"/>
                </a:solidFill>
                <a:latin typeface="Caflisch Script Pro Light" pitchFamily="34" charset="0"/>
              </a:rPr>
              <a:t>SYNDROMIC APPROACH OF </a:t>
            </a:r>
          </a:p>
          <a:p>
            <a:pPr algn="ctr">
              <a:defRPr/>
            </a:pPr>
            <a:r>
              <a:rPr lang="en-IN" sz="4600" b="1" dirty="0">
                <a:solidFill>
                  <a:schemeClr val="tx1"/>
                </a:solidFill>
                <a:latin typeface="Caflisch Script Pro Light" pitchFamily="34" charset="0"/>
              </a:rPr>
              <a:t>URETHRAL DISCHARGE IN MALES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8058" y="5746339"/>
            <a:ext cx="2902576" cy="73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80" tIns="35090" rIns="70180" bIns="35090"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Dr AMRITA KUMARI 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RESIDENT,DERMATOLOGY</a:t>
            </a:r>
          </a:p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BASE HOSPITAL,LKO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48501-082E-42F6-9691-6743D305FB9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To review the facts: STIs enhances the acquisition and transmission of HIV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To review the syndromic approach to management 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To demonstrate the use of the algorithms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http://apps.who.int/medicinedocs/documents/h2942e/p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0"/>
            <a:ext cx="59428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49987" y="285728"/>
            <a:ext cx="529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VAGINAL DISCHARGE (SPECULUM AND MICROSCOPE)</a:t>
            </a:r>
            <a:endParaRPr lang="en-IN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9E15DC-A91B-4CEB-907F-8650A41FB960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6373" y="609826"/>
            <a:ext cx="8000705" cy="838511"/>
          </a:xfrm>
        </p:spPr>
        <p:txBody>
          <a:bodyPr/>
          <a:lstStyle/>
          <a:p>
            <a:pPr eaLnBrk="1" hangingPunct="1"/>
            <a:r>
              <a:rPr lang="en-US" sz="2900" u="sng" dirty="0" smtClean="0">
                <a:solidFill>
                  <a:srgbClr val="FF0000"/>
                </a:solidFill>
              </a:rPr>
              <a:t>How do STIs increase HIV transmission?</a:t>
            </a:r>
            <a:endParaRPr lang="en-JM" sz="2900" u="sng" dirty="0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923" y="1753250"/>
            <a:ext cx="7770154" cy="4647381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Reducing physical/mechanical barriers (disruption of epithelium)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Increasing HIV in genital lesions, semen or both ( even if VL is undetectable)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Evoking a more infectious HIV variant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Increasing the number of receptor cells or the density of receptors per cell</a:t>
            </a:r>
            <a:endParaRPr lang="en-JM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E096D8-E8F1-4AB9-9F08-644610CCCB38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3300"/>
                </a:solidFill>
              </a:rPr>
              <a:t>STI Case Management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700" dirty="0" smtClean="0">
                <a:solidFill>
                  <a:srgbClr val="FFCC00"/>
                </a:solidFill>
              </a:rPr>
              <a:t>AETIOLOGIC:</a:t>
            </a:r>
            <a:r>
              <a:rPr lang="en-US" sz="2700" dirty="0" smtClean="0"/>
              <a:t> </a:t>
            </a:r>
          </a:p>
          <a:p>
            <a:pPr lvl="1" eaLnBrk="1" hangingPunct="1"/>
            <a:r>
              <a:rPr lang="en-US" sz="2200" dirty="0" smtClean="0">
                <a:solidFill>
                  <a:srgbClr val="FFFF66"/>
                </a:solidFill>
              </a:rPr>
              <a:t>Lab isolation of the causative organism </a:t>
            </a:r>
          </a:p>
          <a:p>
            <a:pPr eaLnBrk="1" hangingPunct="1"/>
            <a:r>
              <a:rPr lang="en-US" sz="2700" dirty="0" smtClean="0">
                <a:solidFill>
                  <a:srgbClr val="FFCC00"/>
                </a:solidFill>
              </a:rPr>
              <a:t>CLINICAL ASSESSMENT:</a:t>
            </a:r>
            <a:r>
              <a:rPr lang="en-US" sz="2700" dirty="0" smtClean="0"/>
              <a:t> </a:t>
            </a:r>
          </a:p>
          <a:p>
            <a:pPr lvl="1" eaLnBrk="1" hangingPunct="1"/>
            <a:r>
              <a:rPr lang="en-US" sz="2200" dirty="0" smtClean="0">
                <a:solidFill>
                  <a:srgbClr val="FFFF66"/>
                </a:solidFill>
              </a:rPr>
              <a:t>“</a:t>
            </a:r>
            <a:r>
              <a:rPr lang="en-US" sz="2200" dirty="0" err="1" smtClean="0">
                <a:solidFill>
                  <a:srgbClr val="FFFF66"/>
                </a:solidFill>
              </a:rPr>
              <a:t>Aetiology</a:t>
            </a:r>
            <a:r>
              <a:rPr lang="en-US" sz="2200" dirty="0" smtClean="0">
                <a:solidFill>
                  <a:srgbClr val="FFFF66"/>
                </a:solidFill>
              </a:rPr>
              <a:t>” based on clinical appearance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</a:p>
          <a:p>
            <a:pPr eaLnBrk="1" hangingPunct="1"/>
            <a:r>
              <a:rPr lang="en-US" sz="2700" dirty="0" smtClean="0">
                <a:solidFill>
                  <a:srgbClr val="FFCC00"/>
                </a:solidFill>
              </a:rPr>
              <a:t>SYNDROMIC:</a:t>
            </a:r>
            <a:r>
              <a:rPr lang="en-US" sz="2700" dirty="0" smtClean="0"/>
              <a:t> </a:t>
            </a:r>
          </a:p>
          <a:p>
            <a:pPr lvl="1" eaLnBrk="1" hangingPunct="1"/>
            <a:r>
              <a:rPr lang="en-US" sz="2200" dirty="0" smtClean="0">
                <a:solidFill>
                  <a:srgbClr val="FFFF66"/>
                </a:solidFill>
              </a:rPr>
              <a:t>Syndromes – clinical symptoms, signs, risk assessment, rapid and cost-effective tests</a:t>
            </a:r>
          </a:p>
          <a:p>
            <a:pPr eaLnBrk="1" hangingPunct="1"/>
            <a:r>
              <a:rPr lang="en-US" sz="2700" dirty="0" smtClean="0">
                <a:solidFill>
                  <a:srgbClr val="FFCC00"/>
                </a:solidFill>
              </a:rPr>
              <a:t>MIXED:</a:t>
            </a:r>
          </a:p>
          <a:p>
            <a:pPr lvl="1" eaLnBrk="1" hangingPunct="1"/>
            <a:r>
              <a:rPr lang="en-US" sz="2200" dirty="0" smtClean="0">
                <a:solidFill>
                  <a:srgbClr val="FFFF66"/>
                </a:solidFill>
              </a:rPr>
              <a:t>All of the above; but which give immediate results for “point of first contact”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D2EE64-92E7-4610-BF8F-718C90A56656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STI – Syndromic Case Management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700" u="sng" dirty="0" smtClean="0">
                <a:solidFill>
                  <a:srgbClr val="FF33CC"/>
                </a:solidFill>
              </a:rPr>
              <a:t>ADVANTAGES: </a:t>
            </a:r>
          </a:p>
          <a:p>
            <a:pPr eaLnBrk="1" hangingPunct="1">
              <a:buFontTx/>
              <a:buNone/>
            </a:pPr>
            <a:endParaRPr lang="en-US" sz="2700" dirty="0" smtClean="0"/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Identifies and treats by signs &amp; symptoms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Syndromes easily </a:t>
            </a:r>
            <a:r>
              <a:rPr lang="en-US" sz="2700" dirty="0" err="1" smtClean="0">
                <a:solidFill>
                  <a:srgbClr val="FFFF00"/>
                </a:solidFill>
              </a:rPr>
              <a:t>recognised</a:t>
            </a:r>
            <a:r>
              <a:rPr lang="en-US" sz="2700" dirty="0" smtClean="0">
                <a:solidFill>
                  <a:srgbClr val="FFFF00"/>
                </a:solidFill>
              </a:rPr>
              <a:t> clinically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Small number of clinical syndromes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Treatment given for majority of organisms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Simple and cost-effective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Valid, feasible, immediate Treatment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Risk assessment increases performance </a:t>
            </a:r>
          </a:p>
        </p:txBody>
      </p:sp>
      <p:pic>
        <p:nvPicPr>
          <p:cNvPr id="8197" name="Picture 4" descr="magni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930" y="3716127"/>
            <a:ext cx="3217070" cy="29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E9D91-6AEF-4F12-84F5-4C485D615132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STI – Syndromic Case Management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u="sng" dirty="0" smtClean="0">
                <a:solidFill>
                  <a:srgbClr val="FF33CC"/>
                </a:solidFill>
              </a:rPr>
              <a:t>DISADVANTAGES: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u="sng" dirty="0" smtClean="0">
                <a:solidFill>
                  <a:srgbClr val="FF33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Tendency to </a:t>
            </a:r>
            <a:r>
              <a:rPr lang="en-US" sz="2700" dirty="0" err="1" smtClean="0">
                <a:solidFill>
                  <a:srgbClr val="FFFF00"/>
                </a:solidFill>
              </a:rPr>
              <a:t>overtreat</a:t>
            </a:r>
            <a:r>
              <a:rPr lang="en-US" sz="2700" dirty="0" smtClean="0">
                <a:solidFill>
                  <a:srgbClr val="FFFF00"/>
                </a:solidFill>
              </a:rPr>
              <a:t> – justifiable in high prevalence settings (</a:t>
            </a:r>
            <a:r>
              <a:rPr lang="en-US" sz="2700" u="sng" dirty="0" smtClean="0">
                <a:solidFill>
                  <a:srgbClr val="FFFF00"/>
                </a:solidFill>
              </a:rPr>
              <a:t>&gt;</a:t>
            </a:r>
            <a:r>
              <a:rPr lang="en-US" sz="2700" dirty="0" smtClean="0">
                <a:solidFill>
                  <a:srgbClr val="FFFF00"/>
                </a:solidFill>
              </a:rPr>
              <a:t>20%)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Decreased specificity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Overuse of expensive drugs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Asymptomatic cases not fully addressed even with risk assessment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Management of cervical infections problematic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Vaginal discharge algorithm performs poorly in low prevalence settings e.g., ANC, FP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300B63-DD91-4E0C-B409-ED9C96CCD70D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STI – Syndromic Case Management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67" y="1599523"/>
            <a:ext cx="8230073" cy="45254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700" u="sng" dirty="0" smtClean="0">
                <a:solidFill>
                  <a:srgbClr val="FF33CC"/>
                </a:solidFill>
              </a:rPr>
              <a:t>REQUIREMENTS:</a:t>
            </a:r>
          </a:p>
          <a:p>
            <a:pPr eaLnBrk="1" hangingPunct="1">
              <a:buFontTx/>
              <a:buNone/>
            </a:pPr>
            <a:r>
              <a:rPr lang="en-US" sz="2700" dirty="0" smtClean="0"/>
              <a:t> 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Adequate medical history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Good sexual history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Complete STI clinical examination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Management guidelines</a:t>
            </a:r>
          </a:p>
          <a:p>
            <a:pPr eaLnBrk="1" hangingPunct="1"/>
            <a:r>
              <a:rPr lang="en-US" sz="2700" dirty="0" smtClean="0">
                <a:solidFill>
                  <a:srgbClr val="FFFF00"/>
                </a:solidFill>
              </a:rPr>
              <a:t>Good supply of effective drugs</a:t>
            </a:r>
          </a:p>
        </p:txBody>
      </p:sp>
      <p:pic>
        <p:nvPicPr>
          <p:cNvPr id="10245" name="Picture 4" descr="PE0271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9701" y="1538540"/>
            <a:ext cx="1819578" cy="171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AB5CC-7A8C-4B3B-88A6-F0D1E2327A22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6372" y="457370"/>
            <a:ext cx="7417169" cy="60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 sz="3400" dirty="0">
                <a:solidFill>
                  <a:srgbClr val="FF3300"/>
                </a:solidFill>
              </a:rPr>
              <a:t>Essential Steps In STI Care Management*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608891" y="1372108"/>
            <a:ext cx="2362259" cy="1143423"/>
          </a:xfrm>
          <a:prstGeom prst="flowChartPreparation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84936" tIns="42468" rIns="84936" bIns="42468" anchor="ctr"/>
          <a:lstStyle/>
          <a:p>
            <a:pPr algn="ctr" eaLnBrk="0" hangingPunct="0"/>
            <a:r>
              <a:rPr lang="en-US" sz="2100" b="1" dirty="0"/>
              <a:t>Syndrome </a:t>
            </a:r>
          </a:p>
          <a:p>
            <a:pPr algn="ctr" eaLnBrk="0" hangingPunct="0"/>
            <a:r>
              <a:rPr lang="en-US" sz="2100" b="1" dirty="0"/>
              <a:t>Assessment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608891" y="4877337"/>
            <a:ext cx="2514777" cy="1142153"/>
          </a:xfrm>
          <a:prstGeom prst="flowChartPreparation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84936" tIns="42468" rIns="84936" bIns="42468" anchor="ctr"/>
          <a:lstStyle/>
          <a:p>
            <a:pPr algn="ctr" eaLnBrk="0" hangingPunct="0"/>
            <a:r>
              <a:rPr lang="en-US" sz="2100" b="1" dirty="0"/>
              <a:t>Risk </a:t>
            </a:r>
          </a:p>
          <a:p>
            <a:pPr algn="ctr" eaLnBrk="0" hangingPunct="0"/>
            <a:r>
              <a:rPr lang="en-US" sz="2100" b="1" dirty="0"/>
              <a:t>Assessment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1143296" y="2666718"/>
            <a:ext cx="0" cy="2056891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 type="stealth" w="med" len="med"/>
            <a:tailEnd type="stealth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123668" y="3276544"/>
            <a:ext cx="171596" cy="3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1981555" y="3429001"/>
            <a:ext cx="1082037" cy="3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 b="1">
                <a:solidFill>
                  <a:srgbClr val="FFFF66"/>
                </a:solidFill>
              </a:rPr>
              <a:t>Diagnosis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3658073" y="3429001"/>
            <a:ext cx="1164367" cy="3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 b="1">
                <a:solidFill>
                  <a:srgbClr val="FFFF66"/>
                </a:solidFill>
              </a:rPr>
              <a:t>Treatment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5410259" y="3378182"/>
            <a:ext cx="562664" cy="50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 b="1" dirty="0">
                <a:solidFill>
                  <a:srgbClr val="FFFF66"/>
                </a:solidFill>
              </a:rPr>
              <a:t>5</a:t>
            </a:r>
            <a:r>
              <a:rPr lang="en-US" sz="2700" b="1" dirty="0">
                <a:solidFill>
                  <a:srgbClr val="FFFF66"/>
                </a:solidFill>
              </a:rPr>
              <a:t>C</a:t>
            </a:r>
            <a:r>
              <a:rPr lang="en-US" b="1" dirty="0">
                <a:solidFill>
                  <a:srgbClr val="FFFF66"/>
                </a:solidFill>
              </a:rPr>
              <a:t>s</a:t>
            </a:r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3353037" y="3733913"/>
            <a:ext cx="38070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5182074" y="3733913"/>
            <a:ext cx="228186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6248519" y="1929846"/>
            <a:ext cx="1694255" cy="327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 sz="2700" b="1" dirty="0">
                <a:solidFill>
                  <a:srgbClr val="00FFFF"/>
                </a:solidFill>
              </a:rPr>
              <a:t>C</a:t>
            </a:r>
            <a:r>
              <a:rPr lang="en-US" b="1" dirty="0">
                <a:solidFill>
                  <a:srgbClr val="FFFF00"/>
                </a:solidFill>
              </a:rPr>
              <a:t>ontact tracing</a:t>
            </a:r>
          </a:p>
          <a:p>
            <a:pPr eaLnBrk="0" hangingPunct="0"/>
            <a:endParaRPr lang="en-US" b="1" dirty="0"/>
          </a:p>
          <a:p>
            <a:pPr eaLnBrk="0" hangingPunct="0"/>
            <a:r>
              <a:rPr lang="en-US" b="1" dirty="0"/>
              <a:t> </a:t>
            </a:r>
            <a:r>
              <a:rPr lang="en-US" sz="2700" b="1" dirty="0">
                <a:solidFill>
                  <a:srgbClr val="00FFFF"/>
                </a:solidFill>
              </a:rPr>
              <a:t>C</a:t>
            </a:r>
            <a:r>
              <a:rPr lang="en-US" b="1" dirty="0">
                <a:solidFill>
                  <a:srgbClr val="FFFF00"/>
                </a:solidFill>
              </a:rPr>
              <a:t>ompliance</a:t>
            </a:r>
          </a:p>
          <a:p>
            <a:pPr eaLnBrk="0" hangingPunct="0"/>
            <a:endParaRPr lang="en-US" b="1" dirty="0"/>
          </a:p>
          <a:p>
            <a:pPr eaLnBrk="0" hangingPunct="0"/>
            <a:r>
              <a:rPr lang="en-US" b="1" dirty="0"/>
              <a:t> </a:t>
            </a:r>
            <a:r>
              <a:rPr lang="en-US" sz="2700" b="1" dirty="0">
                <a:solidFill>
                  <a:srgbClr val="00FFFF"/>
                </a:solidFill>
              </a:rPr>
              <a:t>C</a:t>
            </a:r>
            <a:r>
              <a:rPr lang="en-US" b="1" dirty="0">
                <a:solidFill>
                  <a:srgbClr val="FFFF00"/>
                </a:solidFill>
              </a:rPr>
              <a:t>onfidentiality</a:t>
            </a:r>
          </a:p>
          <a:p>
            <a:pPr eaLnBrk="0" hangingPunct="0"/>
            <a:endParaRPr lang="en-US" b="1" dirty="0"/>
          </a:p>
          <a:p>
            <a:pPr eaLnBrk="0" hangingPunct="0"/>
            <a:r>
              <a:rPr lang="en-US" b="1" dirty="0"/>
              <a:t> </a:t>
            </a:r>
            <a:r>
              <a:rPr lang="en-US" sz="2700" b="1" dirty="0">
                <a:solidFill>
                  <a:srgbClr val="00FFFF"/>
                </a:solidFill>
              </a:rPr>
              <a:t>C</a:t>
            </a:r>
            <a:r>
              <a:rPr lang="en-US" b="1" dirty="0">
                <a:solidFill>
                  <a:srgbClr val="FFFF00"/>
                </a:solidFill>
              </a:rPr>
              <a:t>ondom use</a:t>
            </a:r>
          </a:p>
          <a:p>
            <a:pPr eaLnBrk="0" hangingPunct="0"/>
            <a:endParaRPr lang="en-US" b="1" dirty="0"/>
          </a:p>
          <a:p>
            <a:pPr eaLnBrk="0" hangingPunct="0"/>
            <a:r>
              <a:rPr lang="en-US" sz="2700" b="1" dirty="0">
                <a:solidFill>
                  <a:srgbClr val="00FFFF"/>
                </a:solidFill>
              </a:rPr>
              <a:t>C</a:t>
            </a:r>
            <a:r>
              <a:rPr lang="en-US" b="1" dirty="0">
                <a:solidFill>
                  <a:srgbClr val="FFFF00"/>
                </a:solidFill>
              </a:rPr>
              <a:t>ounseling</a:t>
            </a:r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>
            <a:off x="2514778" y="2666718"/>
            <a:ext cx="380704" cy="76228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 type="arrow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flipV="1">
            <a:off x="2590446" y="3961327"/>
            <a:ext cx="305036" cy="76228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 type="arrow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2818632" y="4342468"/>
            <a:ext cx="1710350" cy="3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>
                <a:solidFill>
                  <a:srgbClr val="FFFF66"/>
                </a:solidFill>
              </a:rPr>
              <a:t>(screening tests)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2726411" y="2479958"/>
            <a:ext cx="1811403" cy="3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 b="1">
                <a:solidFill>
                  <a:srgbClr val="FFFF66"/>
                </a:solidFill>
              </a:rPr>
              <a:t>(diagnostic tools)</a:t>
            </a:r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>
            <a:off x="6020333" y="3733913"/>
            <a:ext cx="30503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V="1">
            <a:off x="6020333" y="2361805"/>
            <a:ext cx="305036" cy="12196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 flipV="1">
            <a:off x="6096001" y="3124087"/>
            <a:ext cx="305036" cy="53359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85" name="Line 20"/>
          <p:cNvSpPr>
            <a:spLocks noChangeShapeType="1"/>
          </p:cNvSpPr>
          <p:nvPr/>
        </p:nvSpPr>
        <p:spPr bwMode="auto">
          <a:xfrm>
            <a:off x="5944664" y="3810141"/>
            <a:ext cx="303855" cy="12183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86" name="Line 21"/>
          <p:cNvSpPr>
            <a:spLocks noChangeShapeType="1"/>
          </p:cNvSpPr>
          <p:nvPr/>
        </p:nvSpPr>
        <p:spPr bwMode="auto">
          <a:xfrm>
            <a:off x="6020333" y="3810141"/>
            <a:ext cx="305036" cy="53232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4936" tIns="42468" rIns="84936" bIns="42468"/>
          <a:lstStyle/>
          <a:p>
            <a:endParaRPr lang="en-IN"/>
          </a:p>
        </p:txBody>
      </p:sp>
      <p:sp>
        <p:nvSpPr>
          <p:cNvPr id="11287" name="Text Box 22"/>
          <p:cNvSpPr txBox="1">
            <a:spLocks noChangeArrowheads="1"/>
          </p:cNvSpPr>
          <p:nvPr/>
        </p:nvSpPr>
        <p:spPr bwMode="auto">
          <a:xfrm>
            <a:off x="3277369" y="6171947"/>
            <a:ext cx="2684206" cy="3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936" tIns="42468" rIns="84936" bIns="42468">
            <a:spAutoFit/>
          </a:bodyPr>
          <a:lstStyle/>
          <a:p>
            <a:pPr eaLnBrk="0" hangingPunct="0"/>
            <a:r>
              <a:rPr lang="en-US" sz="1500" b="1" dirty="0"/>
              <a:t>* Adapted from Holmes &amp; Ryan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03965-B222-4F9A-A0E2-515B2D362AD8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3300"/>
                </a:solidFill>
              </a:rPr>
              <a:t>Risk Assessment Include</a:t>
            </a:r>
            <a:r>
              <a:rPr lang="en-US" smtClean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923" y="1753250"/>
            <a:ext cx="7770154" cy="43424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rgbClr val="FFFF66"/>
                </a:solidFill>
              </a:rPr>
              <a:t>Sexual </a:t>
            </a:r>
            <a:r>
              <a:rPr lang="en-US" sz="2700" dirty="0" err="1" smtClean="0">
                <a:solidFill>
                  <a:srgbClr val="FFFF66"/>
                </a:solidFill>
              </a:rPr>
              <a:t>behaviour</a:t>
            </a:r>
            <a:endParaRPr lang="en-US" sz="27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rgbClr val="FFFF66"/>
                </a:solidFill>
              </a:rPr>
              <a:t>Specific exposures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rgbClr val="FFFF66"/>
                </a:solidFill>
              </a:rPr>
              <a:t>Socio demographics/other high risk markers: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66"/>
                </a:solidFill>
              </a:rPr>
              <a:t>young 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66"/>
                </a:solidFill>
              </a:rPr>
              <a:t>marital status: not living with steady partner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66"/>
                </a:solidFill>
              </a:rPr>
              <a:t>partner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rgbClr val="FFFF66"/>
                </a:solidFill>
              </a:rPr>
              <a:t>History of reproductive health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rgbClr val="FFFF66"/>
                </a:solidFill>
              </a:rPr>
              <a:t>History of past 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748843-6E89-4110-8B84-3159768A6928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STI Control Program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556" y="1904436"/>
            <a:ext cx="8381408" cy="4115054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Basic activities of STI prevention activities</a:t>
            </a:r>
          </a:p>
          <a:p>
            <a:pPr eaLnBrk="1" hangingPunct="1"/>
            <a:endParaRPr lang="en-US" smtClean="0">
              <a:solidFill>
                <a:srgbClr val="FFFF66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66"/>
                </a:solidFill>
              </a:rPr>
              <a:t>  (for primary and secondary prevention strategies)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66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FFFF66"/>
                </a:solidFill>
              </a:rPr>
              <a:t>Primary infection: prevent new infection</a:t>
            </a:r>
          </a:p>
          <a:p>
            <a:pPr lvl="1" eaLnBrk="1" hangingPunct="1"/>
            <a:r>
              <a:rPr lang="en-US" smtClean="0">
                <a:solidFill>
                  <a:srgbClr val="FFFF66"/>
                </a:solidFill>
              </a:rPr>
              <a:t>Secondary prevention: prevent complication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ED23C-2330-43E6-82EB-59E5EC793601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7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 recommendation for STI control Program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143297" y="990967"/>
            <a:ext cx="6552372" cy="5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Primary prevention measures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38259" y="2209349"/>
            <a:ext cx="7467482" cy="100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sz="3000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 education and promotion of safer sex and risk reduction </a:t>
            </a:r>
            <a:r>
              <a:rPr lang="en-US" sz="3000" b="1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13928" y="3581457"/>
            <a:ext cx="7468664" cy="10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3000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 of condoms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(Wide spread availability and affordability of </a:t>
            </a:r>
            <a:r>
              <a:rPr lang="en-US" sz="2200" b="1" u="sng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Condom)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38259" y="5106022"/>
            <a:ext cx="8153223" cy="100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Information campaigns on the association between HIV and 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0F25F7-1F45-4857-B3B7-637ACAE66C0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24" y="318888"/>
            <a:ext cx="6019149" cy="609826"/>
          </a:xfrm>
        </p:spPr>
        <p:txBody>
          <a:bodyPr/>
          <a:lstStyle/>
          <a:p>
            <a:pPr eaLnBrk="1" hangingPunct="1"/>
            <a:r>
              <a:rPr lang="en-US" sz="3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Secondary prevention</a:t>
            </a:r>
            <a:endParaRPr lang="th-TH" sz="3000" b="1" u="sng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523" y="928714"/>
            <a:ext cx="8958377" cy="1036704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smtClean="0">
                <a:solidFill>
                  <a:srgbClr val="FFFF66"/>
                </a:solidFill>
              </a:rPr>
              <a:t>1. Promotion of early health care seeking behavior </a:t>
            </a:r>
            <a:endParaRPr lang="th-TH" sz="2200" dirty="0" smtClean="0">
              <a:solidFill>
                <a:srgbClr val="FFFF66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4495" y="1477558"/>
            <a:ext cx="9144000" cy="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FF66"/>
                </a:solidFill>
                <a:ea typeface="Arial Unicode MS" pitchFamily="34" charset="-128"/>
                <a:cs typeface="Tahoma" charset="0"/>
              </a:rPr>
              <a:t>2.  Accessible, effective and acceptable care  -Integration of  STD care into all basic health care facilities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249469" y="2758192"/>
            <a:ext cx="9144000" cy="10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FF66"/>
                </a:solidFill>
                <a:ea typeface="Arial Unicode MS" pitchFamily="34" charset="-128"/>
                <a:cs typeface="Tahoma" charset="0"/>
              </a:rPr>
              <a:t>3. Promotion of early use of health care services 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FF66"/>
                </a:solidFill>
                <a:ea typeface="Arial Unicode MS" pitchFamily="34" charset="-128"/>
                <a:cs typeface="Tahoma" charset="0"/>
              </a:rPr>
              <a:t>( STD patients and their partners)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185624" y="3977844"/>
            <a:ext cx="9144000" cy="19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FF66"/>
                </a:solidFill>
                <a:ea typeface="Arial Unicode MS" pitchFamily="34" charset="-128"/>
                <a:cs typeface="Tahoma" charset="0"/>
              </a:rPr>
              <a:t>4.Early detection and treatment of asymptomatic   infections through case finding </a:t>
            </a:r>
            <a:endParaRPr lang="en-IN" sz="2600" dirty="0">
              <a:solidFill>
                <a:srgbClr val="FFFF66"/>
              </a:solidFill>
              <a:ea typeface="Arial Unicode MS" pitchFamily="34" charset="-128"/>
              <a:cs typeface="Tahoma" charset="0"/>
            </a:endParaRP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FF66"/>
                </a:solidFill>
                <a:ea typeface="Arial Unicode MS" pitchFamily="34" charset="-128"/>
                <a:cs typeface="Tahoma" charset="0"/>
              </a:rPr>
              <a:t>Screening for asymptomatic patients</a:t>
            </a:r>
          </a:p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FFFF66"/>
                </a:solidFill>
                <a:ea typeface="Arial Unicode MS" pitchFamily="34" charset="-128"/>
                <a:cs typeface="Tahoma" charset="0"/>
              </a:rPr>
              <a:t>eg</a:t>
            </a:r>
            <a:r>
              <a:rPr lang="en-US" sz="2200" dirty="0">
                <a:solidFill>
                  <a:srgbClr val="FFFF66"/>
                </a:solidFill>
                <a:ea typeface="Arial Unicode MS" pitchFamily="34" charset="-128"/>
                <a:cs typeface="Tahoma" charset="0"/>
              </a:rPr>
              <a:t>, SY serology in pregnant women, CT tests in CSWs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http://apps.who.int/medicinedocs/documents/h2942e/p2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0"/>
            <a:ext cx="6658251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357166"/>
            <a:ext cx="267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LOWER ABDOMINAL PAIN</a:t>
            </a:r>
            <a:endParaRPr lang="en-IN" u="sng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52F3A-9EEF-4EE6-A1B5-1C424203FEB2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10073" y="0"/>
            <a:ext cx="7772518" cy="16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953" tIns="42477" rIns="84953" bIns="42477" anchor="ctr"/>
          <a:lstStyle/>
          <a:p>
            <a:pPr algn="ctr">
              <a:defRPr/>
            </a:pP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Basic model for the reproductive rate of new infection in a population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457556" y="2666718"/>
            <a:ext cx="7848186" cy="41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953" tIns="42477" rIns="84953" bIns="42477"/>
          <a:lstStyle/>
          <a:p>
            <a:pPr marL="318574" indent="-318574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Basic reproductive rate (</a:t>
            </a:r>
            <a:r>
              <a:rPr lang="en-US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Ro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): </a:t>
            </a:r>
          </a:p>
          <a:p>
            <a:pPr marL="318574" indent="-318574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Average of likelihood of transmission of the disease pathogen (</a:t>
            </a:r>
            <a:r>
              <a:rPr lang="en-US" sz="37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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)</a:t>
            </a:r>
          </a:p>
          <a:p>
            <a:pPr marL="318574" indent="-318574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Average rate of exposure of susceptible to infectious people in the population (</a:t>
            </a:r>
            <a:r>
              <a:rPr lang="en-US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  <a:p>
            <a:pPr marL="318574" indent="-318574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Average duration of infectiousness (</a:t>
            </a:r>
            <a:r>
              <a:rPr lang="en-US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514778" y="1677021"/>
            <a:ext cx="4114445" cy="65517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" dirty="0">
                <a:solidFill>
                  <a:srgbClr val="FFCC00"/>
                </a:solidFill>
                <a:latin typeface="Comic Sans MS" pitchFamily="66" charset="0"/>
                <a:cs typeface="Angsana New" pitchFamily="18" charset="-34"/>
              </a:rPr>
              <a:t>R</a:t>
            </a:r>
            <a:r>
              <a:rPr lang="en-US" sz="2200" dirty="0">
                <a:solidFill>
                  <a:srgbClr val="FFCC00"/>
                </a:solidFill>
                <a:latin typeface="Comic Sans MS" pitchFamily="66" charset="0"/>
                <a:cs typeface="Angsana New" pitchFamily="18" charset="-34"/>
              </a:rPr>
              <a:t>0</a:t>
            </a:r>
            <a:r>
              <a:rPr lang="en-US" sz="3700" dirty="0">
                <a:solidFill>
                  <a:srgbClr val="FFCC00"/>
                </a:solidFill>
                <a:latin typeface="Comic Sans MS" pitchFamily="66" charset="0"/>
                <a:cs typeface="Angsana New" pitchFamily="18" charset="-34"/>
              </a:rPr>
              <a:t>    =    </a:t>
            </a:r>
            <a:r>
              <a:rPr lang="en-US" sz="3700" dirty="0">
                <a:solidFill>
                  <a:srgbClr val="FFCC00"/>
                </a:solidFill>
                <a:latin typeface="Comic Sans MS" pitchFamily="66" charset="0"/>
                <a:cs typeface="Angsana New" pitchFamily="18" charset="-34"/>
                <a:sym typeface="Symbol" pitchFamily="18" charset="2"/>
              </a:rPr>
              <a:t>Dc</a:t>
            </a:r>
            <a:endParaRPr lang="th-TH" sz="3700" dirty="0">
              <a:solidFill>
                <a:srgbClr val="FFCC00"/>
              </a:solidFill>
              <a:latin typeface="Comic Sans MS" pitchFamily="66" charset="0"/>
              <a:cs typeface="Angsana New" pitchFamily="18" charset="-34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5632C-A66A-4B82-A47C-58604CDD00AE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741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555" y="292209"/>
            <a:ext cx="8228891" cy="1384813"/>
          </a:xfrm>
        </p:spPr>
        <p:txBody>
          <a:bodyPr/>
          <a:lstStyle/>
          <a:p>
            <a:pPr eaLnBrk="1" hangingPunct="1"/>
            <a:r>
              <a:rPr lang="en-US" sz="2600" u="sng" dirty="0" smtClean="0">
                <a:solidFill>
                  <a:srgbClr val="C00000"/>
                </a:solidFill>
              </a:rPr>
              <a:t>Intervention points according to the determinants of STI transmission</a:t>
            </a:r>
          </a:p>
        </p:txBody>
      </p:sp>
      <p:sp>
        <p:nvSpPr>
          <p:cNvPr id="17412" name="Oval 16"/>
          <p:cNvSpPr>
            <a:spLocks noChangeArrowheads="1"/>
          </p:cNvSpPr>
          <p:nvPr/>
        </p:nvSpPr>
        <p:spPr bwMode="auto">
          <a:xfrm>
            <a:off x="2742964" y="2209348"/>
            <a:ext cx="3581223" cy="282044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953" tIns="42477" rIns="84953" bIns="42477" anchor="ctr"/>
          <a:lstStyle/>
          <a:p>
            <a:endParaRPr lang="en-US"/>
          </a:p>
        </p:txBody>
      </p:sp>
      <p:sp>
        <p:nvSpPr>
          <p:cNvPr id="17413" name="Text Box 17"/>
          <p:cNvSpPr txBox="1">
            <a:spLocks noChangeArrowheads="1"/>
          </p:cNvSpPr>
          <p:nvPr/>
        </p:nvSpPr>
        <p:spPr bwMode="auto">
          <a:xfrm>
            <a:off x="3048000" y="1904436"/>
            <a:ext cx="3200519" cy="732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</a:rPr>
              <a:t>Exposure of a susceptible person</a:t>
            </a:r>
          </a:p>
        </p:txBody>
      </p:sp>
      <p:sp>
        <p:nvSpPr>
          <p:cNvPr id="17414" name="Text Box 18"/>
          <p:cNvSpPr txBox="1">
            <a:spLocks noChangeArrowheads="1"/>
          </p:cNvSpPr>
          <p:nvPr/>
        </p:nvSpPr>
        <p:spPr bwMode="auto">
          <a:xfrm>
            <a:off x="3380230" y="2971631"/>
            <a:ext cx="2440292" cy="408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</a:rPr>
              <a:t>Intervention point</a:t>
            </a:r>
          </a:p>
        </p:txBody>
      </p:sp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5638446" y="3810142"/>
            <a:ext cx="1998107" cy="732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</a:rPr>
              <a:t>Acquisition of infection</a:t>
            </a: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1599668" y="4038826"/>
            <a:ext cx="1753368" cy="1055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</a:rPr>
              <a:t>Persistence and infectivity of infection</a:t>
            </a:r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6248519" y="2819175"/>
            <a:ext cx="379522" cy="4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953" tIns="42477" rIns="84953" bIns="42477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</a:t>
            </a:r>
          </a:p>
        </p:txBody>
      </p:sp>
      <p:sp>
        <p:nvSpPr>
          <p:cNvPr id="17418" name="Text Box 23"/>
          <p:cNvSpPr txBox="1">
            <a:spLocks noChangeArrowheads="1"/>
          </p:cNvSpPr>
          <p:nvPr/>
        </p:nvSpPr>
        <p:spPr bwMode="auto">
          <a:xfrm>
            <a:off x="2057223" y="2819175"/>
            <a:ext cx="610073" cy="4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7419" name="Text Box 24"/>
          <p:cNvSpPr txBox="1">
            <a:spLocks noChangeArrowheads="1"/>
          </p:cNvSpPr>
          <p:nvPr/>
        </p:nvSpPr>
        <p:spPr bwMode="auto">
          <a:xfrm>
            <a:off x="4343814" y="5029793"/>
            <a:ext cx="913927" cy="4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7420" name="Line 26"/>
          <p:cNvSpPr>
            <a:spLocks noChangeShapeType="1"/>
          </p:cNvSpPr>
          <p:nvPr/>
        </p:nvSpPr>
        <p:spPr bwMode="auto">
          <a:xfrm>
            <a:off x="4496332" y="3657685"/>
            <a:ext cx="0" cy="1295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953" tIns="42477" rIns="84953" bIns="42477"/>
          <a:lstStyle/>
          <a:p>
            <a:endParaRPr lang="en-IN"/>
          </a:p>
        </p:txBody>
      </p:sp>
      <p:sp>
        <p:nvSpPr>
          <p:cNvPr id="17421" name="Line 27"/>
          <p:cNvSpPr>
            <a:spLocks noChangeShapeType="1"/>
          </p:cNvSpPr>
          <p:nvPr/>
        </p:nvSpPr>
        <p:spPr bwMode="auto">
          <a:xfrm flipV="1">
            <a:off x="5562778" y="3124087"/>
            <a:ext cx="685741" cy="228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953" tIns="42477" rIns="84953" bIns="42477"/>
          <a:lstStyle/>
          <a:p>
            <a:endParaRPr lang="en-IN"/>
          </a:p>
        </p:txBody>
      </p:sp>
      <p:sp>
        <p:nvSpPr>
          <p:cNvPr id="17422" name="Line 28"/>
          <p:cNvSpPr>
            <a:spLocks noChangeShapeType="1"/>
          </p:cNvSpPr>
          <p:nvPr/>
        </p:nvSpPr>
        <p:spPr bwMode="auto">
          <a:xfrm flipH="1" flipV="1">
            <a:off x="2742964" y="3124088"/>
            <a:ext cx="915109" cy="152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953" tIns="42477" rIns="84953" bIns="42477"/>
          <a:lstStyle/>
          <a:p>
            <a:endParaRPr lang="en-IN"/>
          </a:p>
        </p:txBody>
      </p:sp>
      <p:sp>
        <p:nvSpPr>
          <p:cNvPr id="17423" name="Line 29"/>
          <p:cNvSpPr>
            <a:spLocks noChangeShapeType="1"/>
          </p:cNvSpPr>
          <p:nvPr/>
        </p:nvSpPr>
        <p:spPr bwMode="auto">
          <a:xfrm flipH="1" flipV="1">
            <a:off x="3276187" y="4648652"/>
            <a:ext cx="229369" cy="152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953" tIns="42477" rIns="84953" bIns="42477"/>
          <a:lstStyle/>
          <a:p>
            <a:endParaRPr lang="en-IN"/>
          </a:p>
        </p:txBody>
      </p:sp>
      <p:sp>
        <p:nvSpPr>
          <p:cNvPr id="17424" name="Line 30"/>
          <p:cNvSpPr>
            <a:spLocks noChangeShapeType="1"/>
          </p:cNvSpPr>
          <p:nvPr/>
        </p:nvSpPr>
        <p:spPr bwMode="auto">
          <a:xfrm flipV="1">
            <a:off x="3200519" y="2438033"/>
            <a:ext cx="380704" cy="228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953" tIns="42477" rIns="84953" bIns="42477"/>
          <a:lstStyle/>
          <a:p>
            <a:endParaRPr lang="en-IN"/>
          </a:p>
        </p:txBody>
      </p:sp>
      <p:sp>
        <p:nvSpPr>
          <p:cNvPr id="17425" name="Line 31"/>
          <p:cNvSpPr>
            <a:spLocks noChangeShapeType="1"/>
          </p:cNvSpPr>
          <p:nvPr/>
        </p:nvSpPr>
        <p:spPr bwMode="auto">
          <a:xfrm>
            <a:off x="6324187" y="3581457"/>
            <a:ext cx="0" cy="228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953" tIns="42477" rIns="84953" bIns="42477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4280B2-6FB6-4F8C-9D36-5E982D12D1D6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86" y="228685"/>
            <a:ext cx="8687628" cy="13848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C00000"/>
                </a:solidFill>
              </a:rPr>
              <a:t>Intervention that reduce exposure to STI (C)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Target on determinants of Sexual behavior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Potential activities: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Promotion of delayed initiation of sex among youth adolescents, abstinence, monogamy, reduce rates of sex partner change, avoidance of concurrent sexual partnerships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None/>
            </a:pPr>
            <a:endParaRPr lang="en-US" sz="18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Clinic level Health education for risk reduction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None/>
            </a:pPr>
            <a:endParaRPr lang="en-US" sz="18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Community-level interventions to modify community norms toward less acceptance of specific, high-risk behaviors.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None/>
            </a:pPr>
            <a:endParaRPr lang="en-US" sz="18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FF66"/>
                </a:solidFill>
              </a:rPr>
              <a:t>School Health education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126B5-DEBF-435B-9966-8C462A4EFE8A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555" y="1600793"/>
            <a:ext cx="8228891" cy="49522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Active case finding through widespread access to acceptable and good quality clinical care, screening, and contact tracing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Prompt and effective diagnosis and treatment for symptomatic persons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Clinical practice guideline (emphasis on </a:t>
            </a:r>
            <a:r>
              <a:rPr lang="en-US" sz="2200" dirty="0" err="1" smtClean="0">
                <a:solidFill>
                  <a:srgbClr val="FFFF66"/>
                </a:solidFill>
              </a:rPr>
              <a:t>syndromic</a:t>
            </a:r>
            <a:r>
              <a:rPr lang="en-US" sz="2200" dirty="0" smtClean="0">
                <a:solidFill>
                  <a:srgbClr val="FFFF66"/>
                </a:solidFill>
              </a:rPr>
              <a:t> or rapid test) 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Screening practices for asymptomatic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Promoting awareness among potentially infected persons (having symptom of STI)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“Epidemiologic treatment” selective mass treatment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FF66"/>
                </a:solidFill>
              </a:rPr>
              <a:t>Outbreak investigation (rare disease)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555" y="0"/>
            <a:ext cx="8458259" cy="13848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C00000"/>
                </a:solidFill>
              </a:rPr>
              <a:t>Intervention that could shorten duration of infectivity 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2DBC0-FEFE-4BE2-863A-5ACE82DA63A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223" y="2133120"/>
            <a:ext cx="8230073" cy="4115054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FFFF66"/>
                </a:solidFill>
              </a:rPr>
              <a:t>Increase consistence and correct use of barrier contraceptive methods </a:t>
            </a:r>
          </a:p>
          <a:p>
            <a:pPr lvl="1" eaLnBrk="1" hangingPunct="1"/>
            <a:r>
              <a:rPr lang="en-US" sz="1800" dirty="0" smtClean="0">
                <a:solidFill>
                  <a:srgbClr val="FFFF66"/>
                </a:solidFill>
              </a:rPr>
              <a:t>(</a:t>
            </a:r>
            <a:r>
              <a:rPr lang="en-US" sz="1800" dirty="0" err="1" smtClean="0">
                <a:solidFill>
                  <a:srgbClr val="FFFF66"/>
                </a:solidFill>
              </a:rPr>
              <a:t>eg</a:t>
            </a:r>
            <a:r>
              <a:rPr lang="en-US" sz="1800" dirty="0" smtClean="0">
                <a:solidFill>
                  <a:srgbClr val="FFFF66"/>
                </a:solidFill>
              </a:rPr>
              <a:t>, condom, </a:t>
            </a:r>
            <a:r>
              <a:rPr lang="en-US" sz="1800" dirty="0" err="1" smtClean="0">
                <a:solidFill>
                  <a:srgbClr val="FFFF66"/>
                </a:solidFill>
              </a:rPr>
              <a:t>spermicides</a:t>
            </a:r>
            <a:r>
              <a:rPr lang="en-US" sz="1800" dirty="0" smtClean="0">
                <a:solidFill>
                  <a:srgbClr val="FFFF66"/>
                </a:solidFill>
              </a:rPr>
              <a:t>)</a:t>
            </a:r>
          </a:p>
          <a:p>
            <a:pPr lvl="1" eaLnBrk="1" hangingPunct="1">
              <a:buFont typeface="Tahoma" charset="0"/>
              <a:buNone/>
            </a:pPr>
            <a:endParaRPr lang="en-US" sz="1800" dirty="0" smtClean="0">
              <a:solidFill>
                <a:srgbClr val="FFFF66"/>
              </a:solidFill>
            </a:endParaRPr>
          </a:p>
          <a:p>
            <a:pPr eaLnBrk="1" hangingPunct="1"/>
            <a:r>
              <a:rPr lang="en-US" sz="2200" dirty="0" smtClean="0">
                <a:solidFill>
                  <a:srgbClr val="FFFF66"/>
                </a:solidFill>
              </a:rPr>
              <a:t>Decrease specific risky sexual practices</a:t>
            </a:r>
          </a:p>
          <a:p>
            <a:pPr lvl="1" eaLnBrk="1" hangingPunct="1"/>
            <a:r>
              <a:rPr lang="en-US" sz="1800" dirty="0" smtClean="0">
                <a:solidFill>
                  <a:srgbClr val="FFFF66"/>
                </a:solidFill>
              </a:rPr>
              <a:t> (</a:t>
            </a:r>
            <a:r>
              <a:rPr lang="en-US" sz="1800" dirty="0" err="1" smtClean="0">
                <a:solidFill>
                  <a:srgbClr val="FFFF66"/>
                </a:solidFill>
              </a:rPr>
              <a:t>eg</a:t>
            </a:r>
            <a:r>
              <a:rPr lang="en-US" sz="1800" dirty="0" smtClean="0">
                <a:solidFill>
                  <a:srgbClr val="FFFF66"/>
                </a:solidFill>
              </a:rPr>
              <a:t>, penetrative sex)</a:t>
            </a:r>
          </a:p>
          <a:p>
            <a:pPr lvl="1" eaLnBrk="1" hangingPunct="1">
              <a:buFont typeface="Tahoma" charset="0"/>
              <a:buNone/>
            </a:pPr>
            <a:endParaRPr lang="en-US" sz="1800" dirty="0" smtClean="0">
              <a:solidFill>
                <a:srgbClr val="FFFF66"/>
              </a:solidFill>
            </a:endParaRPr>
          </a:p>
          <a:p>
            <a:pPr eaLnBrk="1" hangingPunct="1"/>
            <a:r>
              <a:rPr lang="en-US" sz="2200" dirty="0" smtClean="0">
                <a:solidFill>
                  <a:srgbClr val="FFFF66"/>
                </a:solidFill>
              </a:rPr>
              <a:t>Vaccine</a:t>
            </a:r>
          </a:p>
          <a:p>
            <a:pPr lvl="1" eaLnBrk="1" hangingPunct="1"/>
            <a:r>
              <a:rPr lang="en-US" sz="1800" dirty="0" smtClean="0">
                <a:solidFill>
                  <a:srgbClr val="FFFF66"/>
                </a:solidFill>
              </a:rPr>
              <a:t>Hepatitis B</a:t>
            </a:r>
          </a:p>
          <a:p>
            <a:pPr lvl="1" eaLnBrk="1" hangingPunct="1"/>
            <a:r>
              <a:rPr lang="en-US" sz="1800" dirty="0" smtClean="0">
                <a:solidFill>
                  <a:srgbClr val="FFFF66"/>
                </a:solidFill>
              </a:rPr>
              <a:t>HPV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5037" y="292209"/>
            <a:ext cx="8686446" cy="13848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FF0000"/>
                </a:solidFill>
              </a:rPr>
              <a:t>Intervention that reduce efficacy of STI transmission during sexual exposure </a:t>
            </a: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FFCC00"/>
                </a:solidFill>
                <a:sym typeface="Symbol" pitchFamily="18" charset="2"/>
              </a:rPr>
              <a:t></a:t>
            </a:r>
            <a:r>
              <a:rPr lang="en-US" sz="30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E09657-C245-4BC6-8536-07B2C6EE28F4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187" y="228685"/>
            <a:ext cx="8915813" cy="547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Vertical program and horizontal program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80704" y="2361805"/>
            <a:ext cx="8763296" cy="42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ea typeface="Arial Unicode MS" pitchFamily="34" charset="-128"/>
                <a:cs typeface="Tahoma" charset="0"/>
              </a:rPr>
              <a:t>       </a:t>
            </a: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Vertical (STI Clinic)                   Horizontal (general care)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10073" y="3657685"/>
            <a:ext cx="4190113" cy="1440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ea typeface="Arial Unicode MS" pitchFamily="34" charset="-128"/>
                <a:cs typeface="Tahoma" charset="0"/>
              </a:rPr>
              <a:t>-</a:t>
            </a: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Well equipped clinic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-Well train staff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-Good diagnostic services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182073" y="3657685"/>
            <a:ext cx="3961927" cy="1440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ea typeface="Arial Unicode MS" pitchFamily="34" charset="-128"/>
                <a:cs typeface="Tahoma" charset="0"/>
              </a:rPr>
              <a:t>-</a:t>
            </a: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More accessible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-Used more by women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-Less stigmatizing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428705" y="1677021"/>
            <a:ext cx="2819814" cy="485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ea typeface="Arial Unicode MS" pitchFamily="34" charset="-128"/>
                <a:cs typeface="Tahoma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Advantage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590446" y="3047860"/>
            <a:ext cx="485930" cy="519622"/>
          </a:xfrm>
          <a:prstGeom prst="downArrow">
            <a:avLst>
              <a:gd name="adj1" fmla="val 50000"/>
              <a:gd name="adj2" fmla="val 26718"/>
            </a:avLst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4953" tIns="42477" rIns="84953" bIns="42477" anchor="ctr"/>
          <a:lstStyle/>
          <a:p>
            <a:endParaRPr lang="en-US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6629223" y="3047860"/>
            <a:ext cx="485930" cy="519622"/>
          </a:xfrm>
          <a:prstGeom prst="downArrow">
            <a:avLst>
              <a:gd name="adj1" fmla="val 50000"/>
              <a:gd name="adj2" fmla="val 2671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953" tIns="42477" rIns="84953" bIns="4247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FC01E-E89D-4549-B566-20D44C5A0C64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0" y="1219652"/>
            <a:ext cx="9144000" cy="547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ea typeface="Arial Unicode MS" pitchFamily="34" charset="-128"/>
                <a:cs typeface="Tahoma" charset="0"/>
              </a:rPr>
              <a:t>           </a:t>
            </a:r>
            <a:r>
              <a:rPr lang="en-US" sz="30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Vertical                   Horizontal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28187" y="2590490"/>
            <a:ext cx="3582405" cy="1778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 Access often restricted for much of population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 Stigmatizing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 Expensive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191296" y="2590490"/>
            <a:ext cx="4952704" cy="1947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ea typeface="Arial Unicode MS" pitchFamily="34" charset="-128"/>
                <a:cs typeface="Tahoma" charset="0"/>
              </a:rPr>
              <a:t>- </a:t>
            </a: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Quality of patient care can be variable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- Overwork and poorly trained staff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 Poor diagnostic services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 Limited drugs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819814" y="533598"/>
            <a:ext cx="3504372" cy="547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>
                <a:ea typeface="Arial Unicode MS" pitchFamily="34" charset="-128"/>
                <a:cs typeface="Tahoma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Disadvantage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6171668" y="1980664"/>
            <a:ext cx="485931" cy="519622"/>
          </a:xfrm>
          <a:prstGeom prst="downArrow">
            <a:avLst>
              <a:gd name="adj1" fmla="val 50000"/>
              <a:gd name="adj2" fmla="val 26718"/>
            </a:avLst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4953" tIns="42477" rIns="84953" bIns="42477" anchor="ctr"/>
          <a:lstStyle/>
          <a:p>
            <a:endParaRPr lang="en-US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1829037" y="2056893"/>
            <a:ext cx="485930" cy="4433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4953" tIns="42477" rIns="84953" bIns="4247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EC4B4-1A5C-4926-B770-1EB17FBEDC36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762592" y="457370"/>
            <a:ext cx="7390631" cy="245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quality care and management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- appropriated drug (efficacy, low cost)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- education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- counseling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- treatment of sexual partners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60" y="3581457"/>
            <a:ext cx="7239295" cy="245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Treatment: rely on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- efficacy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- acceptability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- low cost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- antibiotic resistance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A1CBD-4F0B-4F66-9A4A-9056B4008F8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592" y="457370"/>
            <a:ext cx="5790964" cy="547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Partner notification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592" y="1828208"/>
            <a:ext cx="5790964" cy="245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953" tIns="42477" rIns="84953" bIns="4247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Partner management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     - epidemiology treatment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     - Laboratory diagnosis 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       (if available)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ea typeface="Arial Unicode MS" pitchFamily="34" charset="-128"/>
                <a:cs typeface="Tahoma" charset="0"/>
              </a:rPr>
              <a:t>     - education and counseling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9B214-4F34-44A6-8189-B9141D91973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555" y="304913"/>
            <a:ext cx="8228891" cy="1384813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rgbClr val="FF0000"/>
                </a:solidFill>
              </a:rPr>
              <a:t>Targeted interventions</a:t>
            </a:r>
            <a:br>
              <a:rPr lang="en-US" sz="3700" dirty="0" smtClean="0">
                <a:solidFill>
                  <a:srgbClr val="FF0000"/>
                </a:solidFill>
              </a:rPr>
            </a:br>
            <a:endParaRPr lang="en-US" sz="3700" dirty="0" smtClean="0">
              <a:solidFill>
                <a:srgbClr val="FF000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180" y="2026401"/>
            <a:ext cx="8230073" cy="4525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Sex workers, MSM and injecting drug users. 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STI services for these and other high-risk population groups need to be scaled up universally, making them a regular component of primary and sexual and reproductive health care.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6013</Words>
  <Application>Microsoft Office PowerPoint</Application>
  <PresentationFormat>On-screen Show (4:3)</PresentationFormat>
  <Paragraphs>1540</Paragraphs>
  <Slides>143</Slides>
  <Notes>55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5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LOWER ABDOMINAL PAIN </vt:lpstr>
      <vt:lpstr>Slide 11</vt:lpstr>
      <vt:lpstr>NEONATAL CONJUNCTIVITIS</vt:lpstr>
      <vt:lpstr>INTRODUCTION</vt:lpstr>
      <vt:lpstr>STI vs STD</vt:lpstr>
      <vt:lpstr>How Symptomatic are STIs? </vt:lpstr>
      <vt:lpstr>IMPACT OF STIs</vt:lpstr>
      <vt:lpstr>INTERACTION BETWEEN HIV AND STIs</vt:lpstr>
      <vt:lpstr>INFLUENCE OF HIV INFECTION ON STIs</vt:lpstr>
      <vt:lpstr>HOW DO STIs INCREASE HIV TRANSMISSION?</vt:lpstr>
      <vt:lpstr>THREE APPROACHES TO  DIAGNOSIS OF RTI / STI</vt:lpstr>
      <vt:lpstr>SYNDROMIC APPROACH</vt:lpstr>
      <vt:lpstr>COMPONENTS OF SYNDROMIC APPROACH</vt:lpstr>
      <vt:lpstr>MAIN SYNDROMES</vt:lpstr>
      <vt:lpstr>SYNDROMIC CASE MANAGEMENT</vt:lpstr>
      <vt:lpstr>SYNDROMIC CASE MANAGEMENT</vt:lpstr>
      <vt:lpstr>Slide 26</vt:lpstr>
      <vt:lpstr>Slide 27</vt:lpstr>
      <vt:lpstr>INGUINAL BUBO</vt:lpstr>
      <vt:lpstr>LYMPHOGRANULOMA  VENEREUM</vt:lpstr>
      <vt:lpstr>EPIDEMIOLOGY</vt:lpstr>
      <vt:lpstr>   AETIOLOGY </vt:lpstr>
      <vt:lpstr> PATHOGENESIS </vt:lpstr>
      <vt:lpstr> CLINICAL FEATURES </vt:lpstr>
      <vt:lpstr>SECONDARY ‘INGUINAL’ STAGE </vt:lpstr>
      <vt:lpstr>SECONDARY STAGE</vt:lpstr>
      <vt:lpstr>TERTIARY STAGE</vt:lpstr>
      <vt:lpstr>TERTIARY STAGE</vt:lpstr>
      <vt:lpstr>COMPLICATIONS</vt:lpstr>
      <vt:lpstr>EXTRAGENITAL MANIFESTATIONS</vt:lpstr>
      <vt:lpstr>INVESTIGATIONS</vt:lpstr>
      <vt:lpstr>TREATMENT OF LGV</vt:lpstr>
      <vt:lpstr>GENITAL ULCER SYNDROME</vt:lpstr>
      <vt:lpstr>Slide 43</vt:lpstr>
      <vt:lpstr>CHANCROID </vt:lpstr>
      <vt:lpstr>CHANCROID PRESENTATION</vt:lpstr>
      <vt:lpstr>CLINICAL VARIANTS</vt:lpstr>
      <vt:lpstr>COMPLICATIONS</vt:lpstr>
      <vt:lpstr>CHANCROID DIAGNOSIS</vt:lpstr>
      <vt:lpstr>CHANCROID TREATMENT</vt:lpstr>
      <vt:lpstr>GRANULOMA INGUINALE</vt:lpstr>
      <vt:lpstr>GRANULOMA INGUINALE(Donovanosis)</vt:lpstr>
      <vt:lpstr>GRANULOMA INGUINALE</vt:lpstr>
      <vt:lpstr>GRANULOMA INGUINALE: DIAGNOSIS</vt:lpstr>
      <vt:lpstr>GRANULOMA INGUINALE(DONOVANOSIS): TREATMENT</vt:lpstr>
      <vt:lpstr>HERPES GENITALIS</vt:lpstr>
      <vt:lpstr>FIRST EPISODE PRIMARY INFECTION</vt:lpstr>
      <vt:lpstr>Slide 57</vt:lpstr>
      <vt:lpstr>FIRST EPISODE PRIMARY INFECTION: WITHOUT TREATMENT</vt:lpstr>
      <vt:lpstr>RECURRENT INFECTION</vt:lpstr>
      <vt:lpstr>VIROLOGIC TESTS </vt:lpstr>
      <vt:lpstr> VIROLOGIC TESTS  </vt:lpstr>
      <vt:lpstr>TYPE-SPECIFIC SEROLOGIC TESTS</vt:lpstr>
      <vt:lpstr>HERPES GENITALIS : TREATMENT</vt:lpstr>
      <vt:lpstr>HERPES GENITALIS : TREATMENT</vt:lpstr>
      <vt:lpstr>HERPES GENITALIS : TREATMENT</vt:lpstr>
      <vt:lpstr>HERPES GENITALIS : TREATMENT</vt:lpstr>
      <vt:lpstr>PRIMARY SYPHILIS (The Chancre)</vt:lpstr>
      <vt:lpstr>PRIMARY SYPHILITIC CHANCRE</vt:lpstr>
      <vt:lpstr>Slide 69</vt:lpstr>
      <vt:lpstr>DIAGNOSIS OF SYPHILIS</vt:lpstr>
      <vt:lpstr>LABORATORY TESTING</vt:lpstr>
      <vt:lpstr>SERUM TEST FOR SYPHILIS</vt:lpstr>
      <vt:lpstr>SYPHILIS : TREATMENT</vt:lpstr>
      <vt:lpstr>SYPHILIS : TREATMENT</vt:lpstr>
      <vt:lpstr>Slide 75</vt:lpstr>
      <vt:lpstr> CHILDREN, ADOLESCENTS AND SEXUALLY TRANSMITTED INFECTIONS </vt:lpstr>
      <vt:lpstr>THANK YOU</vt:lpstr>
      <vt:lpstr>Slide 78</vt:lpstr>
      <vt:lpstr>Objectives</vt:lpstr>
      <vt:lpstr>How do STIs increase HIV transmission?</vt:lpstr>
      <vt:lpstr>STI Case Management</vt:lpstr>
      <vt:lpstr>STI – Syndromic Case Management</vt:lpstr>
      <vt:lpstr>STI – Syndromic Case Management</vt:lpstr>
      <vt:lpstr>STI – Syndromic Case Management</vt:lpstr>
      <vt:lpstr>Slide 85</vt:lpstr>
      <vt:lpstr>Risk Assessment Include:</vt:lpstr>
      <vt:lpstr>STI Control Program </vt:lpstr>
      <vt:lpstr>Slide 88</vt:lpstr>
      <vt:lpstr>Secondary prevention</vt:lpstr>
      <vt:lpstr>Slide 90</vt:lpstr>
      <vt:lpstr>Intervention points according to the determinants of STI transmission</vt:lpstr>
      <vt:lpstr>Intervention that reduce exposure to STI (C)</vt:lpstr>
      <vt:lpstr>Intervention that could shorten duration of infectivity (D)</vt:lpstr>
      <vt:lpstr>Intervention that reduce efficacy of STI transmission during sexual exposure () </vt:lpstr>
      <vt:lpstr>Slide 95</vt:lpstr>
      <vt:lpstr>Slide 96</vt:lpstr>
      <vt:lpstr>Slide 97</vt:lpstr>
      <vt:lpstr>Slide 98</vt:lpstr>
      <vt:lpstr>Targeted interventions </vt:lpstr>
      <vt:lpstr>Intervention in Commercial Sex workers </vt:lpstr>
      <vt:lpstr>Slide 101</vt:lpstr>
      <vt:lpstr>URETHRAL DISCHARGE</vt:lpstr>
      <vt:lpstr>PERSISTENT OR RECURRENT URETHRAL DISCHARGE</vt:lpstr>
      <vt:lpstr>Urethritis</vt:lpstr>
      <vt:lpstr>Epidemiology of urethritis</vt:lpstr>
      <vt:lpstr>Aetiology of urethritis</vt:lpstr>
      <vt:lpstr>Male Genital Infections ETIOLOGY OF NGU </vt:lpstr>
      <vt:lpstr>Neisseria gonorrhoeae</vt:lpstr>
      <vt:lpstr>Chlamydia trachomatis</vt:lpstr>
      <vt:lpstr>Mycoplasma genitalium</vt:lpstr>
      <vt:lpstr>Trichomonas vaginalis</vt:lpstr>
      <vt:lpstr>Ureaplasma species</vt:lpstr>
      <vt:lpstr>Other bacterial causes of NGU</vt:lpstr>
      <vt:lpstr>Viral causes of NGU</vt:lpstr>
      <vt:lpstr>Non-STI causes of NGU</vt:lpstr>
      <vt:lpstr>Asymptomatic STIs - The hidden epidemic</vt:lpstr>
      <vt:lpstr>Clinical presentation</vt:lpstr>
      <vt:lpstr>Urethral discharge</vt:lpstr>
      <vt:lpstr>Bacterial verus Viral NGU</vt:lpstr>
      <vt:lpstr>Syndromic management approach</vt:lpstr>
      <vt:lpstr>Syndromic management approach</vt:lpstr>
      <vt:lpstr>Diagnosis of urethritis</vt:lpstr>
      <vt:lpstr>Slide 123</vt:lpstr>
      <vt:lpstr>Slide 124</vt:lpstr>
      <vt:lpstr>Laboratory Tests for Chlamydia</vt:lpstr>
      <vt:lpstr>Laboratory Tests for Chlamydia (continued)</vt:lpstr>
      <vt:lpstr>Treatment of Uncomplicated Gonorrhea</vt:lpstr>
      <vt:lpstr>Gonococcal Isolate Surveillance Project (GISP) — Percent of Neisseria gonorrhoeae isolates with resistance or intermediate resistance to ciprofloxacin, 1990–2003</vt:lpstr>
      <vt:lpstr>Co-treatment for  Chlamydia trachomatis</vt:lpstr>
      <vt:lpstr>Treatment of NGU</vt:lpstr>
      <vt:lpstr>Management of Sex Partners of Men with NGU</vt:lpstr>
      <vt:lpstr>Recurrent and Persistent NGU</vt:lpstr>
      <vt:lpstr>Complications of Male Urethritis</vt:lpstr>
      <vt:lpstr>Management of epididymo-orchitis </vt:lpstr>
      <vt:lpstr>Special Considerations:  Pregnancy</vt:lpstr>
      <vt:lpstr>Alternative Regimens</vt:lpstr>
      <vt:lpstr>Follow-Up</vt:lpstr>
      <vt:lpstr>Screening</vt:lpstr>
      <vt:lpstr>Partner Management </vt:lpstr>
      <vt:lpstr>Reporting </vt:lpstr>
      <vt:lpstr>Patient Counseling/Education </vt:lpstr>
      <vt:lpstr>CONCLUSION </vt:lpstr>
      <vt:lpstr>Slide 143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pragya</dc:creator>
  <cp:lastModifiedBy>Nishant Verma</cp:lastModifiedBy>
  <cp:revision>154</cp:revision>
  <dcterms:created xsi:type="dcterms:W3CDTF">2014-01-12T14:18:03Z</dcterms:created>
  <dcterms:modified xsi:type="dcterms:W3CDTF">2015-08-25T09:43:00Z</dcterms:modified>
</cp:coreProperties>
</file>