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259" r:id="rId3"/>
    <p:sldId id="328" r:id="rId4"/>
    <p:sldId id="327" r:id="rId5"/>
    <p:sldId id="260" r:id="rId6"/>
    <p:sldId id="262" r:id="rId7"/>
    <p:sldId id="326" r:id="rId8"/>
    <p:sldId id="361" r:id="rId9"/>
    <p:sldId id="365" r:id="rId10"/>
    <p:sldId id="379" r:id="rId11"/>
    <p:sldId id="380" r:id="rId12"/>
    <p:sldId id="358" r:id="rId13"/>
    <p:sldId id="374" r:id="rId14"/>
    <p:sldId id="389" r:id="rId15"/>
    <p:sldId id="390" r:id="rId16"/>
    <p:sldId id="375" r:id="rId17"/>
    <p:sldId id="266" r:id="rId18"/>
    <p:sldId id="360" r:id="rId19"/>
    <p:sldId id="342" r:id="rId20"/>
    <p:sldId id="283" r:id="rId21"/>
    <p:sldId id="285" r:id="rId22"/>
    <p:sldId id="346" r:id="rId23"/>
    <p:sldId id="388" r:id="rId24"/>
    <p:sldId id="345" r:id="rId25"/>
    <p:sldId id="350" r:id="rId26"/>
    <p:sldId id="290" r:id="rId27"/>
    <p:sldId id="291" r:id="rId28"/>
    <p:sldId id="378" r:id="rId29"/>
    <p:sldId id="349" r:id="rId30"/>
    <p:sldId id="330" r:id="rId31"/>
    <p:sldId id="332" r:id="rId32"/>
    <p:sldId id="337" r:id="rId33"/>
    <p:sldId id="331" r:id="rId34"/>
    <p:sldId id="343" r:id="rId35"/>
    <p:sldId id="333" r:id="rId36"/>
    <p:sldId id="338" r:id="rId37"/>
    <p:sldId id="334" r:id="rId38"/>
    <p:sldId id="336" r:id="rId39"/>
    <p:sldId id="351" r:id="rId40"/>
    <p:sldId id="352" r:id="rId41"/>
    <p:sldId id="344" r:id="rId42"/>
    <p:sldId id="335" r:id="rId43"/>
    <p:sldId id="299" r:id="rId44"/>
    <p:sldId id="348" r:id="rId45"/>
    <p:sldId id="370" r:id="rId46"/>
    <p:sldId id="387" r:id="rId47"/>
    <p:sldId id="386" r:id="rId48"/>
    <p:sldId id="303" r:id="rId49"/>
    <p:sldId id="304" r:id="rId50"/>
    <p:sldId id="366" r:id="rId51"/>
    <p:sldId id="367" r:id="rId52"/>
    <p:sldId id="368" r:id="rId53"/>
    <p:sldId id="369" r:id="rId54"/>
    <p:sldId id="305" r:id="rId55"/>
    <p:sldId id="306" r:id="rId56"/>
    <p:sldId id="371" r:id="rId57"/>
    <p:sldId id="376" r:id="rId58"/>
    <p:sldId id="384" r:id="rId59"/>
    <p:sldId id="385" r:id="rId60"/>
    <p:sldId id="383" r:id="rId61"/>
    <p:sldId id="382"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647" autoAdjust="0"/>
    <p:restoredTop sz="94660"/>
  </p:normalViewPr>
  <p:slideViewPr>
    <p:cSldViewPr>
      <p:cViewPr varScale="1">
        <p:scale>
          <a:sx n="68" d="100"/>
          <a:sy n="68" d="100"/>
        </p:scale>
        <p:origin x="-136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222E20-394E-4D7A-BB16-5E2C7DF9A452}" type="datetimeFigureOut">
              <a:rPr lang="en-US" smtClean="0"/>
              <a:pPr/>
              <a:t>6/7/2015</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628E68-EB35-4A81-AC0E-0B1C594059E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FE5DD64-80DC-48C9-9004-FB317062014D}" type="datetimeFigureOut">
              <a:rPr lang="en-US" smtClean="0"/>
              <a:pPr/>
              <a:t>6/7/2015</a:t>
            </a:fld>
            <a:endParaRPr lang="en-IN"/>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IN"/>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90A6F175-B97B-4EBD-97BC-C6E92769FA0E}" type="slidenum">
              <a:rPr lang="en-IN" smtClean="0"/>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E5DD64-80DC-48C9-9004-FB317062014D}" type="datetimeFigureOut">
              <a:rPr lang="en-US" smtClean="0"/>
              <a:pPr/>
              <a:t>6/7/2015</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90A6F175-B97B-4EBD-97BC-C6E92769FA0E}"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7FE5DD64-80DC-48C9-9004-FB317062014D}" type="datetimeFigureOut">
              <a:rPr lang="en-US" smtClean="0"/>
              <a:pPr/>
              <a:t>6/7/2015</a:t>
            </a:fld>
            <a:endParaRPr lang="en-IN"/>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IN"/>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90A6F175-B97B-4EBD-97BC-C6E92769FA0E}"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E5DD64-80DC-48C9-9004-FB317062014D}" type="datetimeFigureOut">
              <a:rPr lang="en-US" smtClean="0"/>
              <a:pPr/>
              <a:t>6/7/2015</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90A6F175-B97B-4EBD-97BC-C6E92769FA0E}"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FE5DD64-80DC-48C9-9004-FB317062014D}" type="datetimeFigureOut">
              <a:rPr lang="en-US" smtClean="0"/>
              <a:pPr/>
              <a:t>6/7/2015</a:t>
            </a:fld>
            <a:endParaRPr lang="en-IN"/>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IN"/>
          </a:p>
        </p:txBody>
      </p:sp>
      <p:sp>
        <p:nvSpPr>
          <p:cNvPr id="6" name="Slide Number Placeholder 5"/>
          <p:cNvSpPr>
            <a:spLocks noGrp="1"/>
          </p:cNvSpPr>
          <p:nvPr>
            <p:ph type="sldNum" sz="quarter" idx="12"/>
          </p:nvPr>
        </p:nvSpPr>
        <p:spPr>
          <a:xfrm>
            <a:off x="6733952" y="6555112"/>
            <a:ext cx="588336" cy="228600"/>
          </a:xfrm>
        </p:spPr>
        <p:txBody>
          <a:bodyPr/>
          <a:lstStyle>
            <a:extLst/>
          </a:lstStyle>
          <a:p>
            <a:fld id="{90A6F175-B97B-4EBD-97BC-C6E92769FA0E}" type="slidenum">
              <a:rPr lang="en-IN" smtClean="0"/>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FE5DD64-80DC-48C9-9004-FB317062014D}" type="datetimeFigureOut">
              <a:rPr lang="en-US" smtClean="0"/>
              <a:pPr/>
              <a:t>6/7/2015</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90A6F175-B97B-4EBD-97BC-C6E92769FA0E}"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FE5DD64-80DC-48C9-9004-FB317062014D}" type="datetimeFigureOut">
              <a:rPr lang="en-US" smtClean="0"/>
              <a:pPr/>
              <a:t>6/7/2015</a:t>
            </a:fld>
            <a:endParaRPr lang="en-IN"/>
          </a:p>
        </p:txBody>
      </p:sp>
      <p:sp>
        <p:nvSpPr>
          <p:cNvPr id="8" name="Footer Placeholder 7"/>
          <p:cNvSpPr>
            <a:spLocks noGrp="1"/>
          </p:cNvSpPr>
          <p:nvPr>
            <p:ph type="ftr" sz="quarter" idx="11"/>
          </p:nvPr>
        </p:nvSpPr>
        <p:spPr/>
        <p:txBody>
          <a:bodyPr/>
          <a:lstStyle>
            <a:extLst/>
          </a:lstStyle>
          <a:p>
            <a:endParaRPr lang="en-IN"/>
          </a:p>
        </p:txBody>
      </p:sp>
      <p:sp>
        <p:nvSpPr>
          <p:cNvPr id="9" name="Slide Number Placeholder 8"/>
          <p:cNvSpPr>
            <a:spLocks noGrp="1"/>
          </p:cNvSpPr>
          <p:nvPr>
            <p:ph type="sldNum" sz="quarter" idx="12"/>
          </p:nvPr>
        </p:nvSpPr>
        <p:spPr/>
        <p:txBody>
          <a:bodyPr/>
          <a:lstStyle>
            <a:extLst/>
          </a:lstStyle>
          <a:p>
            <a:fld id="{90A6F175-B97B-4EBD-97BC-C6E92769FA0E}"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FE5DD64-80DC-48C9-9004-FB317062014D}" type="datetimeFigureOut">
              <a:rPr lang="en-US" smtClean="0"/>
              <a:pPr/>
              <a:t>6/7/2015</a:t>
            </a:fld>
            <a:endParaRPr lang="en-IN"/>
          </a:p>
        </p:txBody>
      </p:sp>
      <p:sp>
        <p:nvSpPr>
          <p:cNvPr id="4" name="Footer Placeholder 3"/>
          <p:cNvSpPr>
            <a:spLocks noGrp="1"/>
          </p:cNvSpPr>
          <p:nvPr>
            <p:ph type="ftr" sz="quarter" idx="11"/>
          </p:nvPr>
        </p:nvSpPr>
        <p:spPr/>
        <p:txBody>
          <a:bodyPr/>
          <a:lstStyle>
            <a:extLst/>
          </a:lstStyle>
          <a:p>
            <a:endParaRPr lang="en-IN"/>
          </a:p>
        </p:txBody>
      </p:sp>
      <p:sp>
        <p:nvSpPr>
          <p:cNvPr id="5" name="Slide Number Placeholder 4"/>
          <p:cNvSpPr>
            <a:spLocks noGrp="1"/>
          </p:cNvSpPr>
          <p:nvPr>
            <p:ph type="sldNum" sz="quarter" idx="12"/>
          </p:nvPr>
        </p:nvSpPr>
        <p:spPr/>
        <p:txBody>
          <a:bodyPr/>
          <a:lstStyle>
            <a:extLst/>
          </a:lstStyle>
          <a:p>
            <a:fld id="{90A6F175-B97B-4EBD-97BC-C6E92769FA0E}"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7FE5DD64-80DC-48C9-9004-FB317062014D}" type="datetimeFigureOut">
              <a:rPr lang="en-US" smtClean="0"/>
              <a:pPr/>
              <a:t>6/7/2015</a:t>
            </a:fld>
            <a:endParaRPr lang="en-IN"/>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IN"/>
          </a:p>
        </p:txBody>
      </p:sp>
      <p:sp>
        <p:nvSpPr>
          <p:cNvPr id="4" name="Slide Number Placeholder 3"/>
          <p:cNvSpPr>
            <a:spLocks noGrp="1"/>
          </p:cNvSpPr>
          <p:nvPr>
            <p:ph type="sldNum" sz="quarter" idx="12"/>
          </p:nvPr>
        </p:nvSpPr>
        <p:spPr/>
        <p:txBody>
          <a:bodyPr/>
          <a:lstStyle>
            <a:extLst/>
          </a:lstStyle>
          <a:p>
            <a:fld id="{90A6F175-B97B-4EBD-97BC-C6E92769FA0E}"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FE5DD64-80DC-48C9-9004-FB317062014D}" type="datetimeFigureOut">
              <a:rPr lang="en-US" smtClean="0"/>
              <a:pPr/>
              <a:t>6/7/2015</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90A6F175-B97B-4EBD-97BC-C6E92769FA0E}"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7FE5DD64-80DC-48C9-9004-FB317062014D}" type="datetimeFigureOut">
              <a:rPr lang="en-US" smtClean="0"/>
              <a:pPr/>
              <a:t>6/7/2015</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90A6F175-B97B-4EBD-97BC-C6E92769FA0E}" type="slidenum">
              <a:rPr lang="en-IN" smtClean="0"/>
              <a:pPr/>
              <a:t>‹#›</a:t>
            </a:fld>
            <a:endParaRPr lang="en-IN"/>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FE5DD64-80DC-48C9-9004-FB317062014D}" type="datetimeFigureOut">
              <a:rPr lang="en-US" smtClean="0"/>
              <a:pPr/>
              <a:t>6/7/2015</a:t>
            </a:fld>
            <a:endParaRPr lang="en-IN"/>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IN"/>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90A6F175-B97B-4EBD-97BC-C6E92769FA0E}"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naco.gov.in/NACO/Divisions/STI__RTI_Services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file:///C:\Users\alpna\Desktop\STI%20PPT\trichomonas.wmv"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Sexually transmitted infections-our experience</a:t>
            </a:r>
            <a:endParaRPr lang="en-IN" dirty="0"/>
          </a:p>
        </p:txBody>
      </p:sp>
      <p:sp>
        <p:nvSpPr>
          <p:cNvPr id="3" name="Subtitle 2"/>
          <p:cNvSpPr>
            <a:spLocks noGrp="1"/>
          </p:cNvSpPr>
          <p:nvPr>
            <p:ph type="subTitle" idx="1"/>
          </p:nvPr>
        </p:nvSpPr>
        <p:spPr>
          <a:xfrm>
            <a:off x="3354442" y="3539864"/>
            <a:ext cx="5114778" cy="1460772"/>
          </a:xfrm>
        </p:spPr>
        <p:txBody>
          <a:bodyPr>
            <a:normAutofit/>
          </a:bodyPr>
          <a:lstStyle/>
          <a:p>
            <a:pPr algn="r"/>
            <a:r>
              <a:rPr lang="en-US" dirty="0" smtClean="0"/>
              <a:t>Dr Swastika </a:t>
            </a:r>
            <a:r>
              <a:rPr lang="en-US" dirty="0" err="1" smtClean="0"/>
              <a:t>Suvirya</a:t>
            </a:r>
            <a:r>
              <a:rPr lang="en-US" dirty="0" smtClean="0"/>
              <a:t/>
            </a:r>
            <a:br>
              <a:rPr lang="en-US" dirty="0" smtClean="0"/>
            </a:br>
            <a:r>
              <a:rPr lang="en-US" dirty="0" smtClean="0"/>
              <a:t>Assistant Professor</a:t>
            </a:r>
          </a:p>
          <a:p>
            <a:pPr algn="r"/>
            <a:r>
              <a:rPr lang="en-US" dirty="0" smtClean="0"/>
              <a:t>Dermatology, Venereology &amp; Leprosy</a:t>
            </a:r>
            <a:br>
              <a:rPr lang="en-US" dirty="0" smtClean="0"/>
            </a:br>
            <a:r>
              <a:rPr lang="en-US" dirty="0" smtClean="0"/>
              <a:t>KGMU</a:t>
            </a:r>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852"/>
            <a:ext cx="8358214" cy="6500858"/>
          </a:xfrm>
        </p:spPr>
        <p:txBody>
          <a:bodyPr>
            <a:normAutofit/>
          </a:bodyPr>
          <a:lstStyle/>
          <a:p>
            <a:pPr>
              <a:lnSpc>
                <a:spcPct val="110000"/>
              </a:lnSpc>
            </a:pPr>
            <a:r>
              <a:rPr lang="en-IN" sz="2800" dirty="0" smtClean="0"/>
              <a:t>STI/RTI </a:t>
            </a:r>
            <a:r>
              <a:rPr lang="en-IN" sz="2800" dirty="0" smtClean="0"/>
              <a:t>prevalence (2003), ≥6% of population in India annually+. </a:t>
            </a:r>
          </a:p>
          <a:p>
            <a:pPr>
              <a:lnSpc>
                <a:spcPct val="110000"/>
              </a:lnSpc>
            </a:pPr>
            <a:r>
              <a:rPr lang="en-IN" sz="2800" dirty="0" smtClean="0"/>
              <a:t>Early diagnosis, treatment and management of STI/RTI including education will reduce transmission of STI/RTI and HIV</a:t>
            </a:r>
            <a:r>
              <a:rPr lang="en-IN" sz="2800" dirty="0" smtClean="0"/>
              <a:t>*.</a:t>
            </a:r>
            <a:endParaRPr lang="en-IN" sz="2800" dirty="0" smtClean="0"/>
          </a:p>
          <a:p>
            <a:pPr>
              <a:lnSpc>
                <a:spcPct val="110000"/>
              </a:lnSpc>
            </a:pPr>
            <a:r>
              <a:rPr lang="en-IN" sz="2800" dirty="0" smtClean="0"/>
              <a:t>NACP </a:t>
            </a:r>
            <a:r>
              <a:rPr lang="en-IN" sz="2800" dirty="0" smtClean="0"/>
              <a:t>III -15 million STI/RTI episodes annually. </a:t>
            </a:r>
          </a:p>
          <a:p>
            <a:pPr>
              <a:lnSpc>
                <a:spcPct val="110000"/>
              </a:lnSpc>
            </a:pPr>
            <a:r>
              <a:rPr lang="en-IN" sz="2800" dirty="0" smtClean="0"/>
              <a:t>NACO 1131 designated STI/RTI clinics -free standardized STI/RTI services</a:t>
            </a:r>
            <a:r>
              <a:rPr lang="en-IN" sz="2800" dirty="0" smtClean="0"/>
              <a:t>.</a:t>
            </a:r>
            <a:endParaRPr lang="en-IN" sz="2800" dirty="0" smtClean="0"/>
          </a:p>
          <a:p>
            <a:pPr>
              <a:lnSpc>
                <a:spcPct val="110000"/>
              </a:lnSpc>
            </a:pPr>
            <a:r>
              <a:rPr lang="en-IN" sz="2800" dirty="0" smtClean="0"/>
              <a:t>“</a:t>
            </a:r>
            <a:r>
              <a:rPr lang="en-IN" sz="2800" dirty="0" err="1" smtClean="0"/>
              <a:t>Suraksha</a:t>
            </a:r>
            <a:r>
              <a:rPr lang="en-IN" sz="2800" dirty="0" smtClean="0"/>
              <a:t> Clinics” </a:t>
            </a:r>
            <a:r>
              <a:rPr lang="en-IN" sz="2000" dirty="0" smtClean="0"/>
              <a:t/>
            </a:r>
            <a:br>
              <a:rPr lang="en-IN" sz="2000" dirty="0" smtClean="0"/>
            </a:br>
            <a:r>
              <a:rPr lang="en-IN" dirty="0" smtClean="0"/>
              <a:t/>
            </a:r>
            <a:br>
              <a:rPr lang="en-IN" dirty="0" smtClean="0"/>
            </a:br>
            <a:r>
              <a:rPr lang="en-IN" sz="4000" dirty="0" smtClean="0"/>
              <a:t/>
            </a:r>
            <a:br>
              <a:rPr lang="en-IN" sz="4000" dirty="0" smtClean="0"/>
            </a:br>
            <a:r>
              <a:rPr lang="en-IN" sz="1400" dirty="0" smtClean="0">
                <a:hlinkClick r:id="rId2"/>
              </a:rPr>
              <a:t> </a:t>
            </a:r>
            <a:r>
              <a:rPr lang="en-IN" sz="1400" dirty="0" smtClean="0"/>
              <a:t> +</a:t>
            </a:r>
            <a:r>
              <a:rPr lang="en-IN" sz="1200" u="sng" dirty="0" smtClean="0"/>
              <a:t>http://naco.gov.in/NACO/Divisions/STI__RTI_Services2. </a:t>
            </a:r>
            <a:r>
              <a:rPr lang="en-IN" sz="1200" dirty="0" smtClean="0"/>
              <a:t>Accessed on 6</a:t>
            </a:r>
            <a:r>
              <a:rPr lang="en-IN" sz="1200" baseline="30000" dirty="0" smtClean="0"/>
              <a:t>th</a:t>
            </a:r>
            <a:r>
              <a:rPr lang="en-IN" sz="1200" dirty="0" smtClean="0"/>
              <a:t> May 2015.</a:t>
            </a:r>
            <a:br>
              <a:rPr lang="en-IN" sz="1200" dirty="0" smtClean="0"/>
            </a:br>
            <a:r>
              <a:rPr lang="en-IN" sz="1200" dirty="0" smtClean="0"/>
              <a:t>   *Lancet 1995; 346:530-536</a:t>
            </a:r>
            <a:endParaRPr lang="en-IN" sz="800"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8604"/>
            <a:ext cx="8215338" cy="6429396"/>
          </a:xfrm>
        </p:spPr>
        <p:txBody>
          <a:bodyPr>
            <a:normAutofit fontScale="77500" lnSpcReduction="20000"/>
          </a:bodyPr>
          <a:lstStyle/>
          <a:p>
            <a:pPr>
              <a:buNone/>
            </a:pPr>
            <a:r>
              <a:rPr lang="en-IN" sz="3600" b="1" dirty="0" smtClean="0"/>
              <a:t>STI/RTI Control and Prevention Programme</a:t>
            </a:r>
            <a:br>
              <a:rPr lang="en-IN" sz="3600" b="1" dirty="0" smtClean="0"/>
            </a:br>
            <a:endParaRPr lang="en-IN" sz="3600" b="1" dirty="0" smtClean="0"/>
          </a:p>
          <a:p>
            <a:r>
              <a:rPr lang="en-IN" sz="3300" dirty="0" smtClean="0"/>
              <a:t>A total of 67.68 </a:t>
            </a:r>
            <a:r>
              <a:rPr lang="en-IN" sz="3300" dirty="0" err="1" smtClean="0"/>
              <a:t>lakh</a:t>
            </a:r>
            <a:r>
              <a:rPr lang="en-IN" sz="3300" dirty="0" smtClean="0"/>
              <a:t> STI/RTI cases have been managed against the target of 68 </a:t>
            </a:r>
            <a:r>
              <a:rPr lang="en-IN" sz="3300" dirty="0" err="1" smtClean="0"/>
              <a:t>lakh</a:t>
            </a:r>
            <a:r>
              <a:rPr lang="en-IN" sz="3300" dirty="0" smtClean="0"/>
              <a:t> during 2013- 2014. </a:t>
            </a:r>
            <a:endParaRPr lang="en-IN" sz="3300" dirty="0" smtClean="0"/>
          </a:p>
          <a:p>
            <a:r>
              <a:rPr lang="en-IN" sz="3300" dirty="0" smtClean="0"/>
              <a:t>Of the 23 </a:t>
            </a:r>
            <a:r>
              <a:rPr lang="en-IN" sz="3300" dirty="0" err="1" smtClean="0"/>
              <a:t>lakh</a:t>
            </a:r>
            <a:r>
              <a:rPr lang="en-IN" sz="3300" dirty="0" smtClean="0"/>
              <a:t> DSRC attendees screened for Syphilis, 14,507 (0.62%) were found to be </a:t>
            </a:r>
            <a:r>
              <a:rPr lang="en-IN" sz="3300" dirty="0" err="1" smtClean="0"/>
              <a:t>sero</a:t>
            </a:r>
            <a:r>
              <a:rPr lang="en-IN" sz="3300" dirty="0" smtClean="0"/>
              <a:t>-reactive. </a:t>
            </a:r>
          </a:p>
          <a:p>
            <a:r>
              <a:rPr lang="en-IN" sz="3300" dirty="0" smtClean="0"/>
              <a:t>Of the 15 </a:t>
            </a:r>
            <a:r>
              <a:rPr lang="en-IN" sz="3300" dirty="0" err="1" smtClean="0"/>
              <a:t>lakh</a:t>
            </a:r>
            <a:r>
              <a:rPr lang="en-IN" sz="3300" dirty="0" smtClean="0"/>
              <a:t> DSRC attendees referred to Integrated </a:t>
            </a:r>
            <a:r>
              <a:rPr lang="en-IN" sz="3300" dirty="0" err="1" smtClean="0"/>
              <a:t>Counseling</a:t>
            </a:r>
            <a:r>
              <a:rPr lang="en-IN" sz="3300" dirty="0" smtClean="0"/>
              <a:t> and Testing Centres, 18,959 (1.25%) tested positive for HIV infection. </a:t>
            </a: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sz="2800" dirty="0" smtClean="0"/>
              <a:t/>
            </a:r>
            <a:br>
              <a:rPr lang="en-IN" sz="2800" dirty="0" smtClean="0"/>
            </a:br>
            <a:r>
              <a:rPr lang="en-IN" sz="1200" dirty="0" smtClean="0"/>
              <a:t> </a:t>
            </a:r>
            <a:r>
              <a:rPr lang="en-IN" sz="1200" u="sng" dirty="0" smtClean="0"/>
              <a:t>http://naco.gov.in/NACO/Divisions/STI__RTI_Services2. </a:t>
            </a:r>
            <a:r>
              <a:rPr lang="en-IN" sz="1200" dirty="0" smtClean="0"/>
              <a:t>Accessed on 6</a:t>
            </a:r>
            <a:r>
              <a:rPr lang="en-IN" sz="1200" baseline="30000" dirty="0" smtClean="0"/>
              <a:t>th</a:t>
            </a:r>
            <a:r>
              <a:rPr lang="en-IN" sz="1200" dirty="0" smtClean="0"/>
              <a:t> May 2015.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0042"/>
            <a:ext cx="8143900" cy="6143668"/>
          </a:xfrm>
        </p:spPr>
        <p:txBody>
          <a:bodyPr>
            <a:normAutofit/>
          </a:bodyPr>
          <a:lstStyle/>
          <a:p>
            <a:r>
              <a:rPr lang="en-IN" dirty="0" smtClean="0"/>
              <a:t> Failure to diagnose and treat STI/RTI in women of reproductive age group may result in infertility, </a:t>
            </a:r>
            <a:r>
              <a:rPr lang="en-IN" dirty="0" err="1" smtClean="0"/>
              <a:t>fetal</a:t>
            </a:r>
            <a:r>
              <a:rPr lang="en-IN" dirty="0" smtClean="0"/>
              <a:t> wastage, ectopic pregnancy, </a:t>
            </a:r>
            <a:r>
              <a:rPr lang="en-IN" dirty="0" err="1" smtClean="0"/>
              <a:t>ano</a:t>
            </a:r>
            <a:r>
              <a:rPr lang="en-IN" dirty="0" smtClean="0"/>
              <a:t>-genital cancer and premature death, as well as neonatal and infant infections. </a:t>
            </a:r>
            <a:endParaRPr lang="en-IN" dirty="0" smtClean="0"/>
          </a:p>
          <a:p>
            <a:r>
              <a:rPr lang="en-IN" dirty="0" smtClean="0"/>
              <a:t>STIs and HIV have same routes of transmission and occur in individuals practicing similar type of high risk </a:t>
            </a:r>
            <a:r>
              <a:rPr lang="en-IN" dirty="0" smtClean="0"/>
              <a:t>behaviour </a:t>
            </a:r>
            <a:r>
              <a:rPr lang="en-IN" dirty="0" smtClean="0"/>
              <a:t>i.e. unsafe sexual intercourse.  </a:t>
            </a:r>
            <a:r>
              <a:rPr lang="en-US" dirty="0" smtClean="0"/>
              <a:t/>
            </a:r>
            <a:br>
              <a:rPr lang="en-US" dirty="0" smtClean="0"/>
            </a:br>
            <a:r>
              <a:rPr lang="en-US" dirty="0" smtClean="0"/>
              <a:t/>
            </a:r>
            <a:br>
              <a:rPr lang="en-US" dirty="0" smtClean="0"/>
            </a:br>
            <a:endParaRPr lang="en-US" dirty="0" smtClean="0"/>
          </a:p>
          <a:p>
            <a:endParaRPr lang="en-US" dirty="0" smtClean="0"/>
          </a:p>
          <a:p>
            <a:pPr>
              <a:buNone/>
            </a:pPr>
            <a:endParaRPr lang="en-US" dirty="0" smtClean="0"/>
          </a:p>
          <a:p>
            <a:pPr>
              <a:buNone/>
            </a:pPr>
            <a:r>
              <a:rPr lang="en-US" dirty="0" smtClean="0"/>
              <a:t/>
            </a:r>
            <a:br>
              <a:rPr lang="en-US" dirty="0" smtClean="0"/>
            </a:br>
            <a:r>
              <a:rPr lang="en-IN" sz="2800" dirty="0" smtClean="0"/>
              <a:t> </a:t>
            </a:r>
            <a:r>
              <a:rPr lang="en-IN" sz="1200" u="sng" dirty="0" smtClean="0"/>
              <a:t>http://naco.gov.in/NACO/Divisions/STI__RTI_Services2. </a:t>
            </a:r>
            <a:r>
              <a:rPr lang="en-IN" sz="1200" dirty="0" smtClean="0"/>
              <a:t>Accessed on 6</a:t>
            </a:r>
            <a:r>
              <a:rPr lang="en-IN" sz="1200" baseline="30000" dirty="0" smtClean="0"/>
              <a:t>th</a:t>
            </a:r>
            <a:r>
              <a:rPr lang="en-IN" sz="1200" dirty="0" smtClean="0"/>
              <a:t> May 2015.</a:t>
            </a:r>
            <a:endParaRPr lang="en-IN"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7929618" cy="6429420"/>
          </a:xfrm>
        </p:spPr>
        <p:txBody>
          <a:bodyPr>
            <a:normAutofit lnSpcReduction="10000"/>
          </a:bodyPr>
          <a:lstStyle/>
          <a:p>
            <a:pPr>
              <a:buNone/>
            </a:pPr>
            <a:r>
              <a:rPr lang="en-IN" dirty="0" smtClean="0"/>
              <a:t> </a:t>
            </a:r>
          </a:p>
          <a:p>
            <a:r>
              <a:rPr lang="en-IN" dirty="0" smtClean="0"/>
              <a:t>Presence </a:t>
            </a:r>
            <a:r>
              <a:rPr lang="en-IN" dirty="0" smtClean="0"/>
              <a:t>of a STI/RTI in the sexual partner increases the risk of acquisition of HIV from an infected partner by 8-10 fold. </a:t>
            </a:r>
          </a:p>
          <a:p>
            <a:r>
              <a:rPr lang="en-IN" dirty="0" smtClean="0"/>
              <a:t>The presence of HIV affects the clinical presentation, course, diagnosis as well as management of STI/RTI</a:t>
            </a:r>
            <a:r>
              <a:rPr lang="en-IN" dirty="0" smtClean="0"/>
              <a:t>.</a:t>
            </a:r>
          </a:p>
          <a:p>
            <a:r>
              <a:rPr lang="en-IN" dirty="0" smtClean="0"/>
              <a:t>Integration with the RCH-II programme.</a:t>
            </a:r>
          </a:p>
          <a:p>
            <a:r>
              <a:rPr lang="en-IN" dirty="0" smtClean="0"/>
              <a:t>Private sector has been involved </a:t>
            </a: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sz="1200" dirty="0" smtClean="0"/>
              <a:t> </a:t>
            </a:r>
            <a:r>
              <a:rPr lang="en-IN" sz="1200" u="sng" dirty="0" smtClean="0"/>
              <a:t>http://naco.gov.in/NACO/Divisions/STI__RTI_Services2. </a:t>
            </a:r>
            <a:r>
              <a:rPr lang="en-IN" sz="1200" dirty="0" smtClean="0"/>
              <a:t>Accessed on 6</a:t>
            </a:r>
            <a:r>
              <a:rPr lang="en-IN" sz="1200" baseline="30000" dirty="0" smtClean="0"/>
              <a:t>th</a:t>
            </a:r>
            <a:r>
              <a:rPr lang="en-IN" sz="1200" dirty="0" smtClean="0"/>
              <a:t> May 2015.</a:t>
            </a:r>
          </a:p>
          <a:p>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28604"/>
            <a:ext cx="7124728" cy="1000132"/>
          </a:xfrm>
        </p:spPr>
        <p:txBody>
          <a:bodyPr>
            <a:normAutofit/>
          </a:bodyPr>
          <a:lstStyle/>
          <a:p>
            <a:r>
              <a:rPr lang="en-US" sz="4000" dirty="0" smtClean="0"/>
              <a:t>Statistics:</a:t>
            </a:r>
            <a:endParaRPr lang="en-IN" sz="4000" dirty="0"/>
          </a:p>
        </p:txBody>
      </p:sp>
      <p:sp>
        <p:nvSpPr>
          <p:cNvPr id="3" name="Content Placeholder 2"/>
          <p:cNvSpPr>
            <a:spLocks noGrp="1"/>
          </p:cNvSpPr>
          <p:nvPr>
            <p:ph idx="1"/>
          </p:nvPr>
        </p:nvSpPr>
        <p:spPr>
          <a:xfrm>
            <a:off x="500034" y="1571612"/>
            <a:ext cx="7215238" cy="4429156"/>
          </a:xfrm>
        </p:spPr>
        <p:txBody>
          <a:bodyPr/>
          <a:lstStyle/>
          <a:p>
            <a:r>
              <a:rPr lang="en-US" dirty="0" smtClean="0"/>
              <a:t>A total of 1,234 patients attended the </a:t>
            </a:r>
            <a:r>
              <a:rPr lang="en-US" dirty="0" err="1" smtClean="0"/>
              <a:t>Suraksha</a:t>
            </a:r>
            <a:r>
              <a:rPr lang="en-US" dirty="0" smtClean="0"/>
              <a:t> Clinic in Dermatology OPD from April 2014-March 2015.</a:t>
            </a:r>
          </a:p>
          <a:p>
            <a:r>
              <a:rPr lang="en-US" dirty="0" smtClean="0"/>
              <a:t>Out of these, 243 patients were diagnosed with an STI.</a:t>
            </a:r>
          </a:p>
          <a:p>
            <a:r>
              <a:rPr lang="en-US" dirty="0" smtClean="0"/>
              <a:t>Out of these, 13(5.34%) were </a:t>
            </a:r>
            <a:r>
              <a:rPr lang="en-US" dirty="0" err="1" smtClean="0"/>
              <a:t>sero</a:t>
            </a:r>
            <a:r>
              <a:rPr lang="en-US" dirty="0" smtClean="0"/>
              <a:t>-positive for HIV-1.</a:t>
            </a:r>
          </a:p>
          <a:p>
            <a:endParaRPr lang="en-I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IN" dirty="0"/>
          </a:p>
        </p:txBody>
      </p:sp>
      <p:graphicFrame>
        <p:nvGraphicFramePr>
          <p:cNvPr id="4" name="Content Placeholder 3"/>
          <p:cNvGraphicFramePr>
            <a:graphicFrameLocks noGrp="1"/>
          </p:cNvGraphicFramePr>
          <p:nvPr>
            <p:ph idx="1"/>
          </p:nvPr>
        </p:nvGraphicFramePr>
        <p:xfrm>
          <a:off x="500034" y="1714488"/>
          <a:ext cx="7115195" cy="3337560"/>
        </p:xfrm>
        <a:graphic>
          <a:graphicData uri="http://schemas.openxmlformats.org/drawingml/2006/table">
            <a:tbl>
              <a:tblPr firstRow="1" bandRow="1">
                <a:tableStyleId>{5C22544A-7EE6-4342-B048-85BDC9FD1C3A}</a:tableStyleId>
              </a:tblPr>
              <a:tblGrid>
                <a:gridCol w="907731"/>
                <a:gridCol w="2649866"/>
                <a:gridCol w="1914524"/>
                <a:gridCol w="1643074"/>
              </a:tblGrid>
              <a:tr h="370840">
                <a:tc>
                  <a:txBody>
                    <a:bodyPr/>
                    <a:lstStyle/>
                    <a:p>
                      <a:r>
                        <a:rPr lang="en-US" dirty="0" err="1" smtClean="0"/>
                        <a:t>S.no</a:t>
                      </a:r>
                      <a:r>
                        <a:rPr lang="en-US" dirty="0" smtClean="0"/>
                        <a:t>.</a:t>
                      </a:r>
                      <a:endParaRPr lang="en-IN" dirty="0"/>
                    </a:p>
                  </a:txBody>
                  <a:tcPr/>
                </a:tc>
                <a:tc>
                  <a:txBody>
                    <a:bodyPr/>
                    <a:lstStyle/>
                    <a:p>
                      <a:r>
                        <a:rPr lang="en-US" dirty="0" smtClean="0"/>
                        <a:t>Diagnosis</a:t>
                      </a:r>
                      <a:endParaRPr lang="en-IN" dirty="0"/>
                    </a:p>
                  </a:txBody>
                  <a:tcPr/>
                </a:tc>
                <a:tc>
                  <a:txBody>
                    <a:bodyPr/>
                    <a:lstStyle/>
                    <a:p>
                      <a:r>
                        <a:rPr lang="en-US" dirty="0" smtClean="0"/>
                        <a:t>No. of patients</a:t>
                      </a:r>
                      <a:endParaRPr lang="en-IN" dirty="0"/>
                    </a:p>
                  </a:txBody>
                  <a:tcPr/>
                </a:tc>
                <a:tc>
                  <a:txBody>
                    <a:bodyPr/>
                    <a:lstStyle/>
                    <a:p>
                      <a:r>
                        <a:rPr lang="en-US" dirty="0" smtClean="0"/>
                        <a:t>%</a:t>
                      </a:r>
                      <a:endParaRPr lang="en-IN" dirty="0"/>
                    </a:p>
                  </a:txBody>
                  <a:tcPr/>
                </a:tc>
              </a:tr>
              <a:tr h="370840">
                <a:tc>
                  <a:txBody>
                    <a:bodyPr/>
                    <a:lstStyle/>
                    <a:p>
                      <a:pPr marL="342900" indent="-342900">
                        <a:buFontTx/>
                        <a:buNone/>
                      </a:pPr>
                      <a:r>
                        <a:rPr lang="en-US" dirty="0" smtClean="0"/>
                        <a:t>1.</a:t>
                      </a:r>
                      <a:endParaRPr lang="en-IN" dirty="0"/>
                    </a:p>
                  </a:txBody>
                  <a:tcPr/>
                </a:tc>
                <a:tc>
                  <a:txBody>
                    <a:bodyPr/>
                    <a:lstStyle/>
                    <a:p>
                      <a:r>
                        <a:rPr lang="en-US" dirty="0" smtClean="0"/>
                        <a:t>Genital warts</a:t>
                      </a:r>
                      <a:endParaRPr lang="en-IN" dirty="0"/>
                    </a:p>
                  </a:txBody>
                  <a:tcPr/>
                </a:tc>
                <a:tc>
                  <a:txBody>
                    <a:bodyPr/>
                    <a:lstStyle/>
                    <a:p>
                      <a:r>
                        <a:rPr lang="en-US" dirty="0" smtClean="0"/>
                        <a:t>35</a:t>
                      </a:r>
                      <a:endParaRPr lang="en-IN" dirty="0"/>
                    </a:p>
                  </a:txBody>
                  <a:tcPr/>
                </a:tc>
                <a:tc>
                  <a:txBody>
                    <a:bodyPr/>
                    <a:lstStyle/>
                    <a:p>
                      <a:r>
                        <a:rPr lang="en-US" dirty="0" smtClean="0"/>
                        <a:t>14.40</a:t>
                      </a:r>
                      <a:endParaRPr lang="en-IN" dirty="0"/>
                    </a:p>
                  </a:txBody>
                  <a:tcPr/>
                </a:tc>
              </a:tr>
              <a:tr h="370840">
                <a:tc>
                  <a:txBody>
                    <a:bodyPr/>
                    <a:lstStyle/>
                    <a:p>
                      <a:pPr marL="342900" indent="-342900">
                        <a:buFontTx/>
                        <a:buNone/>
                      </a:pPr>
                      <a:r>
                        <a:rPr lang="en-US" dirty="0" smtClean="0"/>
                        <a:t>2.</a:t>
                      </a:r>
                      <a:endParaRPr lang="en-IN" dirty="0"/>
                    </a:p>
                  </a:txBody>
                  <a:tcPr/>
                </a:tc>
                <a:tc>
                  <a:txBody>
                    <a:bodyPr/>
                    <a:lstStyle/>
                    <a:p>
                      <a:r>
                        <a:rPr lang="en-US" dirty="0" smtClean="0"/>
                        <a:t>Herpes </a:t>
                      </a:r>
                      <a:r>
                        <a:rPr lang="en-US" dirty="0" err="1" smtClean="0"/>
                        <a:t>genitalis</a:t>
                      </a:r>
                      <a:endParaRPr lang="en-IN" dirty="0"/>
                    </a:p>
                  </a:txBody>
                  <a:tcPr/>
                </a:tc>
                <a:tc>
                  <a:txBody>
                    <a:bodyPr/>
                    <a:lstStyle/>
                    <a:p>
                      <a:r>
                        <a:rPr lang="en-US" dirty="0" smtClean="0"/>
                        <a:t>28</a:t>
                      </a:r>
                      <a:endParaRPr lang="en-IN" dirty="0"/>
                    </a:p>
                  </a:txBody>
                  <a:tcPr/>
                </a:tc>
                <a:tc>
                  <a:txBody>
                    <a:bodyPr/>
                    <a:lstStyle/>
                    <a:p>
                      <a:r>
                        <a:rPr lang="en-US" dirty="0" smtClean="0"/>
                        <a:t>11.52</a:t>
                      </a:r>
                      <a:endParaRPr lang="en-IN" dirty="0"/>
                    </a:p>
                  </a:txBody>
                  <a:tcPr/>
                </a:tc>
              </a:tr>
              <a:tr h="370840">
                <a:tc>
                  <a:txBody>
                    <a:bodyPr/>
                    <a:lstStyle/>
                    <a:p>
                      <a:pPr marL="342900" indent="-342900">
                        <a:buFontTx/>
                        <a:buNone/>
                      </a:pPr>
                      <a:r>
                        <a:rPr lang="en-US" dirty="0" smtClean="0"/>
                        <a:t>3.</a:t>
                      </a:r>
                      <a:endParaRPr lang="en-IN" dirty="0"/>
                    </a:p>
                  </a:txBody>
                  <a:tcPr/>
                </a:tc>
                <a:tc>
                  <a:txBody>
                    <a:bodyPr/>
                    <a:lstStyle/>
                    <a:p>
                      <a:r>
                        <a:rPr lang="en-US" dirty="0" smtClean="0"/>
                        <a:t>Vaginal discharge</a:t>
                      </a:r>
                      <a:endParaRPr lang="en-IN" dirty="0"/>
                    </a:p>
                  </a:txBody>
                  <a:tcPr/>
                </a:tc>
                <a:tc>
                  <a:txBody>
                    <a:bodyPr/>
                    <a:lstStyle/>
                    <a:p>
                      <a:r>
                        <a:rPr lang="en-US" dirty="0" smtClean="0"/>
                        <a:t>23</a:t>
                      </a:r>
                      <a:endParaRPr lang="en-IN" dirty="0"/>
                    </a:p>
                  </a:txBody>
                  <a:tcPr/>
                </a:tc>
                <a:tc>
                  <a:txBody>
                    <a:bodyPr/>
                    <a:lstStyle/>
                    <a:p>
                      <a:r>
                        <a:rPr lang="en-US" dirty="0" smtClean="0"/>
                        <a:t>9.46</a:t>
                      </a:r>
                      <a:endParaRPr lang="en-IN" dirty="0"/>
                    </a:p>
                  </a:txBody>
                  <a:tcPr/>
                </a:tc>
              </a:tr>
              <a:tr h="370840">
                <a:tc>
                  <a:txBody>
                    <a:bodyPr/>
                    <a:lstStyle/>
                    <a:p>
                      <a:pPr marL="342900" indent="-342900">
                        <a:buFontTx/>
                        <a:buNone/>
                      </a:pPr>
                      <a:r>
                        <a:rPr lang="en-US" dirty="0" smtClean="0"/>
                        <a:t>4.</a:t>
                      </a:r>
                      <a:endParaRPr lang="en-IN" dirty="0"/>
                    </a:p>
                  </a:txBody>
                  <a:tcPr/>
                </a:tc>
                <a:tc>
                  <a:txBody>
                    <a:bodyPr/>
                    <a:lstStyle/>
                    <a:p>
                      <a:r>
                        <a:rPr lang="en-US" dirty="0" smtClean="0"/>
                        <a:t>Urethral discharge</a:t>
                      </a:r>
                      <a:endParaRPr lang="en-IN" dirty="0"/>
                    </a:p>
                  </a:txBody>
                  <a:tcPr/>
                </a:tc>
                <a:tc>
                  <a:txBody>
                    <a:bodyPr/>
                    <a:lstStyle/>
                    <a:p>
                      <a:r>
                        <a:rPr lang="en-US" dirty="0" smtClean="0"/>
                        <a:t>21</a:t>
                      </a:r>
                      <a:endParaRPr lang="en-IN" dirty="0"/>
                    </a:p>
                  </a:txBody>
                  <a:tcPr/>
                </a:tc>
                <a:tc>
                  <a:txBody>
                    <a:bodyPr/>
                    <a:lstStyle/>
                    <a:p>
                      <a:r>
                        <a:rPr lang="en-US" dirty="0" smtClean="0"/>
                        <a:t>8.64</a:t>
                      </a:r>
                      <a:endParaRPr lang="en-IN" dirty="0"/>
                    </a:p>
                  </a:txBody>
                  <a:tcPr/>
                </a:tc>
              </a:tr>
              <a:tr h="370840">
                <a:tc>
                  <a:txBody>
                    <a:bodyPr/>
                    <a:lstStyle/>
                    <a:p>
                      <a:pPr marL="342900" indent="-342900">
                        <a:buFontTx/>
                        <a:buNone/>
                      </a:pPr>
                      <a:r>
                        <a:rPr lang="en-US" dirty="0" smtClean="0"/>
                        <a:t>5.</a:t>
                      </a:r>
                      <a:endParaRPr lang="en-IN" dirty="0"/>
                    </a:p>
                  </a:txBody>
                  <a:tcPr/>
                </a:tc>
                <a:tc>
                  <a:txBody>
                    <a:bodyPr/>
                    <a:lstStyle/>
                    <a:p>
                      <a:r>
                        <a:rPr lang="en-US" dirty="0" smtClean="0"/>
                        <a:t>Genital Ulcer</a:t>
                      </a:r>
                      <a:r>
                        <a:rPr lang="en-US" baseline="0" dirty="0" smtClean="0"/>
                        <a:t> Disease</a:t>
                      </a:r>
                      <a:endParaRPr lang="en-IN" dirty="0"/>
                    </a:p>
                  </a:txBody>
                  <a:tcPr/>
                </a:tc>
                <a:tc>
                  <a:txBody>
                    <a:bodyPr/>
                    <a:lstStyle/>
                    <a:p>
                      <a:r>
                        <a:rPr lang="en-US" dirty="0" smtClean="0"/>
                        <a:t>13</a:t>
                      </a:r>
                      <a:endParaRPr lang="en-IN" dirty="0"/>
                    </a:p>
                  </a:txBody>
                  <a:tcPr/>
                </a:tc>
                <a:tc>
                  <a:txBody>
                    <a:bodyPr/>
                    <a:lstStyle/>
                    <a:p>
                      <a:r>
                        <a:rPr lang="en-US" dirty="0" smtClean="0"/>
                        <a:t>5.34</a:t>
                      </a:r>
                      <a:endParaRPr lang="en-IN" dirty="0"/>
                    </a:p>
                  </a:txBody>
                  <a:tcPr/>
                </a:tc>
              </a:tr>
              <a:tr h="370840">
                <a:tc>
                  <a:txBody>
                    <a:bodyPr/>
                    <a:lstStyle/>
                    <a:p>
                      <a:pPr marL="342900" indent="-342900">
                        <a:buFontTx/>
                        <a:buNone/>
                      </a:pPr>
                      <a:r>
                        <a:rPr lang="en-US" dirty="0" smtClean="0"/>
                        <a:t>6.</a:t>
                      </a:r>
                      <a:endParaRPr lang="en-IN" dirty="0"/>
                    </a:p>
                  </a:txBody>
                  <a:tcPr/>
                </a:tc>
                <a:tc>
                  <a:txBody>
                    <a:bodyPr/>
                    <a:lstStyle/>
                    <a:p>
                      <a:r>
                        <a:rPr lang="en-US" dirty="0" smtClean="0"/>
                        <a:t>Lower abdominal pain</a:t>
                      </a:r>
                      <a:endParaRPr lang="en-IN" dirty="0"/>
                    </a:p>
                  </a:txBody>
                  <a:tcPr/>
                </a:tc>
                <a:tc>
                  <a:txBody>
                    <a:bodyPr/>
                    <a:lstStyle/>
                    <a:p>
                      <a:r>
                        <a:rPr lang="en-US" dirty="0" smtClean="0"/>
                        <a:t>9</a:t>
                      </a:r>
                      <a:endParaRPr lang="en-IN" dirty="0"/>
                    </a:p>
                  </a:txBody>
                  <a:tcPr/>
                </a:tc>
                <a:tc>
                  <a:txBody>
                    <a:bodyPr/>
                    <a:lstStyle/>
                    <a:p>
                      <a:r>
                        <a:rPr lang="en-US" dirty="0" smtClean="0"/>
                        <a:t>3.70</a:t>
                      </a:r>
                      <a:endParaRPr lang="en-IN" dirty="0"/>
                    </a:p>
                  </a:txBody>
                  <a:tcPr/>
                </a:tc>
              </a:tr>
              <a:tr h="370840">
                <a:tc>
                  <a:txBody>
                    <a:bodyPr/>
                    <a:lstStyle/>
                    <a:p>
                      <a:pPr marL="342900" indent="-342900">
                        <a:buFontTx/>
                        <a:buNone/>
                      </a:pPr>
                      <a:r>
                        <a:rPr lang="en-US" dirty="0" smtClean="0"/>
                        <a:t>7.</a:t>
                      </a:r>
                      <a:endParaRPr lang="en-IN" dirty="0"/>
                    </a:p>
                  </a:txBody>
                  <a:tcPr/>
                </a:tc>
                <a:tc>
                  <a:txBody>
                    <a:bodyPr/>
                    <a:lstStyle/>
                    <a:p>
                      <a:r>
                        <a:rPr lang="en-US" dirty="0" smtClean="0"/>
                        <a:t>Syphilis</a:t>
                      </a:r>
                      <a:endParaRPr lang="en-IN" dirty="0"/>
                    </a:p>
                  </a:txBody>
                  <a:tcPr/>
                </a:tc>
                <a:tc>
                  <a:txBody>
                    <a:bodyPr/>
                    <a:lstStyle/>
                    <a:p>
                      <a:r>
                        <a:rPr lang="en-US" dirty="0" smtClean="0"/>
                        <a:t>7</a:t>
                      </a:r>
                      <a:endParaRPr lang="en-IN" dirty="0"/>
                    </a:p>
                  </a:txBody>
                  <a:tcPr/>
                </a:tc>
                <a:tc>
                  <a:txBody>
                    <a:bodyPr/>
                    <a:lstStyle/>
                    <a:p>
                      <a:r>
                        <a:rPr lang="en-US" dirty="0" smtClean="0"/>
                        <a:t>2.88</a:t>
                      </a:r>
                      <a:endParaRPr lang="en-IN" dirty="0"/>
                    </a:p>
                  </a:txBody>
                  <a:tcPr/>
                </a:tc>
              </a:tr>
              <a:tr h="370840">
                <a:tc>
                  <a:txBody>
                    <a:bodyPr/>
                    <a:lstStyle/>
                    <a:p>
                      <a:pPr marL="342900" indent="-342900">
                        <a:buFontTx/>
                        <a:buNone/>
                      </a:pPr>
                      <a:r>
                        <a:rPr lang="en-US" dirty="0" smtClean="0"/>
                        <a:t>8.</a:t>
                      </a:r>
                      <a:endParaRPr lang="en-IN" dirty="0"/>
                    </a:p>
                  </a:txBody>
                  <a:tcPr/>
                </a:tc>
                <a:tc>
                  <a:txBody>
                    <a:bodyPr/>
                    <a:lstStyle/>
                    <a:p>
                      <a:r>
                        <a:rPr lang="en-US" dirty="0" smtClean="0"/>
                        <a:t>Others</a:t>
                      </a:r>
                      <a:endParaRPr lang="en-IN" dirty="0"/>
                    </a:p>
                  </a:txBody>
                  <a:tcPr/>
                </a:tc>
                <a:tc>
                  <a:txBody>
                    <a:bodyPr/>
                    <a:lstStyle/>
                    <a:p>
                      <a:r>
                        <a:rPr lang="en-US" dirty="0" smtClean="0"/>
                        <a:t>107</a:t>
                      </a:r>
                      <a:endParaRPr lang="en-IN" dirty="0"/>
                    </a:p>
                  </a:txBody>
                  <a:tcPr/>
                </a:tc>
                <a:tc>
                  <a:txBody>
                    <a:bodyPr/>
                    <a:lstStyle/>
                    <a:p>
                      <a:r>
                        <a:rPr lang="en-US" dirty="0" smtClean="0"/>
                        <a:t>44.03</a:t>
                      </a:r>
                      <a:endParaRPr lang="en-IN" dirty="0"/>
                    </a:p>
                  </a:txBody>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descr="E:\IMG_20150514_135527.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643438" y="2643182"/>
            <a:ext cx="500066" cy="4286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290"/>
            <a:ext cx="7239000" cy="642942"/>
          </a:xfrm>
        </p:spPr>
        <p:txBody>
          <a:bodyPr/>
          <a:lstStyle/>
          <a:p>
            <a:pPr algn="ctr"/>
            <a:r>
              <a:rPr lang="en-US" dirty="0" smtClean="0">
                <a:solidFill>
                  <a:srgbClr val="0070C0"/>
                </a:solidFill>
              </a:rPr>
              <a:t>KITS AVAILABLE IN STI CLINIC</a:t>
            </a:r>
            <a:endParaRPr lang="en-SG" dirty="0">
              <a:solidFill>
                <a:srgbClr val="0070C0"/>
              </a:solidFill>
            </a:endParaRPr>
          </a:p>
        </p:txBody>
      </p:sp>
      <p:pic>
        <p:nvPicPr>
          <p:cNvPr id="145410" name="Picture 2" descr="C:\Users\hp\Desktop\kits.jpg"/>
          <p:cNvPicPr>
            <a:picLocks noGrp="1" noChangeAspect="1" noChangeArrowheads="1"/>
          </p:cNvPicPr>
          <p:nvPr>
            <p:ph idx="1"/>
          </p:nvPr>
        </p:nvPicPr>
        <p:blipFill>
          <a:blip r:embed="rId2" cstate="print"/>
          <a:stretch>
            <a:fillRect/>
          </a:stretch>
        </p:blipFill>
        <p:spPr bwMode="auto">
          <a:xfrm>
            <a:off x="0" y="928670"/>
            <a:ext cx="8429652" cy="5357850"/>
          </a:xfrm>
          <a:prstGeom prst="rect">
            <a:avLst/>
          </a:prstGeom>
          <a:noFill/>
        </p:spPr>
      </p:pic>
      <p:sp>
        <p:nvSpPr>
          <p:cNvPr id="4" name="TextBox 3"/>
          <p:cNvSpPr txBox="1"/>
          <p:nvPr/>
        </p:nvSpPr>
        <p:spPr>
          <a:xfrm>
            <a:off x="214282" y="6429396"/>
            <a:ext cx="7643866" cy="369332"/>
          </a:xfrm>
          <a:prstGeom prst="rect">
            <a:avLst/>
          </a:prstGeom>
          <a:noFill/>
        </p:spPr>
        <p:txBody>
          <a:bodyPr wrap="square" rtlCol="0">
            <a:spAutoFit/>
          </a:bodyPr>
          <a:lstStyle/>
          <a:p>
            <a:r>
              <a:rPr lang="en-IN" sz="1100" u="sng" dirty="0" smtClean="0"/>
              <a:t>http://naco.gov.in/NACO/Divisions/STI__RTI_Services2. </a:t>
            </a:r>
            <a:r>
              <a:rPr lang="en-IN" sz="1100" dirty="0" smtClean="0"/>
              <a:t>Accessed on 6</a:t>
            </a:r>
            <a:r>
              <a:rPr lang="en-IN" sz="1100" baseline="30000" dirty="0" smtClean="0"/>
              <a:t>th</a:t>
            </a:r>
            <a:r>
              <a:rPr lang="en-IN" sz="1100" dirty="0" smtClean="0"/>
              <a:t> May 2015</a:t>
            </a:r>
            <a:r>
              <a:rPr lang="en-IN" dirty="0" smtClean="0"/>
              <a:t>.</a:t>
            </a:r>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Untitled.pn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special here?</a:t>
            </a:r>
            <a:endParaRPr lang="en-IN" dirty="0"/>
          </a:p>
        </p:txBody>
      </p:sp>
      <p:sp>
        <p:nvSpPr>
          <p:cNvPr id="3" name="Content Placeholder 2"/>
          <p:cNvSpPr>
            <a:spLocks noGrp="1"/>
          </p:cNvSpPr>
          <p:nvPr>
            <p:ph idx="1"/>
          </p:nvPr>
        </p:nvSpPr>
        <p:spPr/>
        <p:txBody>
          <a:bodyPr>
            <a:normAutofit/>
          </a:bodyPr>
          <a:lstStyle/>
          <a:p>
            <a:r>
              <a:rPr lang="en-US" dirty="0" smtClean="0"/>
              <a:t>A lab technician being provided by the department of Microbiology, who collects the samples on the spot and personally takes them to so that the patient’s investigations are done in the department itself and etiological diagnosis is possible in maximum cases.</a:t>
            </a:r>
          </a:p>
          <a:p>
            <a:r>
              <a:rPr lang="en-US" dirty="0" smtClean="0"/>
              <a:t>In cases of urethral discharge, the specific media is brought in the Department of Dermatology and samples taken there itself.</a:t>
            </a:r>
          </a:p>
          <a:p>
            <a:pPr>
              <a:buNone/>
            </a:pPr>
            <a:endParaRPr lang="en-IN"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idx="4294967295"/>
          </p:nvPr>
        </p:nvSpPr>
        <p:spPr>
          <a:xfrm>
            <a:off x="0" y="274638"/>
            <a:ext cx="7943850" cy="1225550"/>
          </a:xfrm>
        </p:spPr>
        <p:txBody>
          <a:bodyPr bIns="91440">
            <a:noAutofit/>
          </a:bodyPr>
          <a:lstStyle/>
          <a:p>
            <a:pPr algn="ctr"/>
            <a:r>
              <a:rPr lang="en-US" sz="4000" dirty="0" smtClean="0">
                <a:solidFill>
                  <a:srgbClr val="0070C0"/>
                </a:solidFill>
              </a:rPr>
              <a:t>Approaches to STI Case Management</a:t>
            </a:r>
            <a:endParaRPr lang="en-IN" sz="4000" dirty="0" smtClean="0">
              <a:solidFill>
                <a:srgbClr val="0070C0"/>
              </a:solidFill>
            </a:endParaRPr>
          </a:p>
        </p:txBody>
      </p:sp>
      <p:sp>
        <p:nvSpPr>
          <p:cNvPr id="145411" name="Content Placeholder 2"/>
          <p:cNvSpPr>
            <a:spLocks noGrp="1"/>
          </p:cNvSpPr>
          <p:nvPr>
            <p:ph sz="quarter" idx="4294967295"/>
          </p:nvPr>
        </p:nvSpPr>
        <p:spPr>
          <a:xfrm>
            <a:off x="0" y="1714500"/>
            <a:ext cx="6286500" cy="4416425"/>
          </a:xfrm>
        </p:spPr>
        <p:txBody>
          <a:bodyPr>
            <a:normAutofit/>
          </a:bodyPr>
          <a:lstStyle/>
          <a:p>
            <a:r>
              <a:rPr lang="en-US" sz="2800" dirty="0" smtClean="0"/>
              <a:t>Traditional clinical approach</a:t>
            </a:r>
          </a:p>
          <a:p>
            <a:endParaRPr lang="en-US" sz="2800" dirty="0" smtClean="0"/>
          </a:p>
          <a:p>
            <a:r>
              <a:rPr lang="en-US" sz="2800" dirty="0" smtClean="0"/>
              <a:t>Laboratory assisted approach</a:t>
            </a:r>
          </a:p>
          <a:p>
            <a:endParaRPr lang="en-US" sz="2800" dirty="0" smtClean="0"/>
          </a:p>
          <a:p>
            <a:r>
              <a:rPr lang="en-US" sz="2800" dirty="0" smtClean="0"/>
              <a:t>Syndromic approach</a:t>
            </a:r>
            <a:endParaRPr lang="en-IN" sz="2800"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44"/>
          </a:xfrm>
        </p:spPr>
        <p:txBody>
          <a:bodyPr/>
          <a:lstStyle/>
          <a:p>
            <a:r>
              <a:rPr lang="en-US" dirty="0" smtClean="0"/>
              <a:t>CASE series</a:t>
            </a:r>
            <a:endParaRPr lang="en-IN" dirty="0"/>
          </a:p>
        </p:txBody>
      </p:sp>
      <p:sp>
        <p:nvSpPr>
          <p:cNvPr id="3" name="Content Placeholder 2"/>
          <p:cNvSpPr>
            <a:spLocks noGrp="1"/>
          </p:cNvSpPr>
          <p:nvPr>
            <p:ph idx="1"/>
          </p:nvPr>
        </p:nvSpPr>
        <p:spPr>
          <a:xfrm>
            <a:off x="457200" y="1428736"/>
            <a:ext cx="7239000" cy="5027000"/>
          </a:xfrm>
        </p:spPr>
        <p:txBody>
          <a:bodyPr>
            <a:normAutofit/>
          </a:bodyPr>
          <a:lstStyle/>
          <a:p>
            <a:r>
              <a:rPr lang="en-US" dirty="0" smtClean="0"/>
              <a:t>We report 5 cases of purulent urethral discharge and pain during </a:t>
            </a:r>
            <a:r>
              <a:rPr lang="en-US" dirty="0" err="1" smtClean="0"/>
              <a:t>micturition</a:t>
            </a:r>
            <a:r>
              <a:rPr lang="en-US" dirty="0" smtClean="0"/>
              <a:t>.</a:t>
            </a:r>
          </a:p>
          <a:p>
            <a:r>
              <a:rPr lang="en-US" dirty="0" smtClean="0"/>
              <a:t>There was history of paid sexual contact, unprotected, within the period of previous 10 days in all patients. All were bisexual.</a:t>
            </a:r>
          </a:p>
          <a:p>
            <a:r>
              <a:rPr lang="en-US" dirty="0" smtClean="0"/>
              <a:t>On examination, purulent discharge was seen at the tip of the urethral </a:t>
            </a:r>
            <a:r>
              <a:rPr lang="en-US" dirty="0" err="1" smtClean="0"/>
              <a:t>meatus</a:t>
            </a:r>
            <a:r>
              <a:rPr lang="en-US" dirty="0" smtClean="0"/>
              <a:t>.</a:t>
            </a:r>
          </a:p>
          <a:p>
            <a:r>
              <a:rPr lang="en-US" dirty="0" smtClean="0"/>
              <a:t>Gram staining of the discharge showed gram negative intracellular </a:t>
            </a:r>
            <a:r>
              <a:rPr lang="en-US" dirty="0" err="1" smtClean="0"/>
              <a:t>diplococci</a:t>
            </a:r>
            <a:r>
              <a:rPr lang="en-US" dirty="0" smtClean="0"/>
              <a:t>.</a:t>
            </a:r>
            <a:endParaRPr lang="en-IN" dirty="0" smtClean="0"/>
          </a:p>
          <a:p>
            <a:endParaRPr lang="en-US" i="1" dirty="0" smtClean="0"/>
          </a:p>
          <a:p>
            <a:endParaRPr lang="en-I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descr="C:\Users\alpna\Desktop\STI PPT\STI PPT\U D\DSC00502.JPG"/>
          <p:cNvPicPr>
            <a:picLocks noGrp="1" noChangeAspect="1" noChangeArrowheads="1"/>
          </p:cNvPicPr>
          <p:nvPr>
            <p:ph idx="1"/>
          </p:nvPr>
        </p:nvPicPr>
        <p:blipFill>
          <a:blip r:embed="rId2" cstate="print"/>
          <a:srcRect/>
          <a:stretch>
            <a:fillRect/>
          </a:stretch>
        </p:blipFill>
        <p:spPr bwMode="auto">
          <a:xfrm>
            <a:off x="-147485" y="0"/>
            <a:ext cx="9581877" cy="707233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7239000" cy="5455628"/>
          </a:xfrm>
        </p:spPr>
        <p:txBody>
          <a:bodyPr/>
          <a:lstStyle/>
          <a:p>
            <a:r>
              <a:rPr lang="en-US" dirty="0" smtClean="0"/>
              <a:t>Swabs taken from the discharge were directly inoculated in chocolate agar(</a:t>
            </a:r>
            <a:r>
              <a:rPr lang="en-US" dirty="0" err="1" smtClean="0"/>
              <a:t>Biomerieux</a:t>
            </a:r>
            <a:r>
              <a:rPr lang="en-US" dirty="0" smtClean="0"/>
              <a:t>)and incubated in a candle jar at 35°C. </a:t>
            </a:r>
          </a:p>
          <a:p>
            <a:r>
              <a:rPr lang="en-US" dirty="0" smtClean="0"/>
              <a:t>Culture from the discharge showed growth of </a:t>
            </a:r>
            <a:r>
              <a:rPr lang="en-US" i="1" dirty="0" err="1" smtClean="0"/>
              <a:t>N.gonorroea</a:t>
            </a:r>
            <a:r>
              <a:rPr lang="en-US" i="1" dirty="0" smtClean="0"/>
              <a:t>. </a:t>
            </a:r>
            <a:r>
              <a:rPr lang="en-US" dirty="0" smtClean="0"/>
              <a:t>Bacterial isolates were then lyophilized and sent to apex laboratory for confirmation and antimicrobial sensitivity by calibrated dichotomous sensitivity test( CDS) method recommended by WHO</a:t>
            </a:r>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C:\Users\alpna\Desktop\gonorrhea.jpg"/>
          <p:cNvPicPr>
            <a:picLocks noGrp="1" noChangeAspect="1" noChangeArrowheads="1"/>
          </p:cNvPicPr>
          <p:nvPr>
            <p:ph idx="1"/>
          </p:nvPr>
        </p:nvPicPr>
        <p:blipFill>
          <a:blip r:embed="rId2"/>
          <a:srcRect/>
          <a:stretch>
            <a:fillRect/>
          </a:stretch>
        </p:blipFill>
        <p:spPr bwMode="auto">
          <a:xfrm>
            <a:off x="0" y="0"/>
            <a:ext cx="9144000" cy="6429396"/>
          </a:xfrm>
          <a:prstGeom prst="rect">
            <a:avLst/>
          </a:prstGeom>
          <a:noFill/>
        </p:spPr>
      </p:pic>
      <p:sp>
        <p:nvSpPr>
          <p:cNvPr id="5" name="TextBox 4"/>
          <p:cNvSpPr txBox="1"/>
          <p:nvPr/>
        </p:nvSpPr>
        <p:spPr>
          <a:xfrm>
            <a:off x="285720" y="6572272"/>
            <a:ext cx="7786742" cy="276999"/>
          </a:xfrm>
          <a:prstGeom prst="rect">
            <a:avLst/>
          </a:prstGeom>
          <a:noFill/>
        </p:spPr>
        <p:txBody>
          <a:bodyPr wrap="square" rtlCol="0">
            <a:spAutoFit/>
          </a:bodyPr>
          <a:lstStyle/>
          <a:p>
            <a:r>
              <a:rPr lang="en-IN" sz="1200" dirty="0" smtClean="0"/>
              <a:t>http://</a:t>
            </a:r>
            <a:r>
              <a:rPr lang="en-IN" sz="1200" dirty="0" smtClean="0"/>
              <a:t>www.popsci.com/science/article/2011-07. Accessed on Jun 7 2015 </a:t>
            </a:r>
            <a:endParaRPr lang="en-IN"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0" y="1"/>
          <a:ext cx="9144002" cy="6890548"/>
        </p:xfrm>
        <a:graphic>
          <a:graphicData uri="http://schemas.openxmlformats.org/drawingml/2006/table">
            <a:tbl>
              <a:tblPr firstRow="1" bandRow="1">
                <a:tableStyleId>{5C22544A-7EE6-4342-B048-85BDC9FD1C3A}</a:tableStyleId>
              </a:tblPr>
              <a:tblGrid>
                <a:gridCol w="1130137"/>
                <a:gridCol w="873306"/>
                <a:gridCol w="873306"/>
                <a:gridCol w="821935"/>
                <a:gridCol w="667822"/>
                <a:gridCol w="667822"/>
                <a:gridCol w="667822"/>
                <a:gridCol w="770564"/>
                <a:gridCol w="667822"/>
                <a:gridCol w="667822"/>
                <a:gridCol w="667822"/>
                <a:gridCol w="667822"/>
              </a:tblGrid>
              <a:tr h="667462">
                <a:tc rowSpan="2">
                  <a:txBody>
                    <a:bodyPr/>
                    <a:lstStyle/>
                    <a:p>
                      <a:r>
                        <a:rPr lang="en-US" sz="1600" dirty="0" smtClean="0"/>
                        <a:t>DISC</a:t>
                      </a:r>
                      <a:endParaRPr lang="en-IN" sz="1600" dirty="0"/>
                    </a:p>
                  </a:txBody>
                  <a:tcPr/>
                </a:tc>
                <a:tc rowSpan="2">
                  <a:txBody>
                    <a:bodyPr/>
                    <a:lstStyle/>
                    <a:p>
                      <a:r>
                        <a:rPr lang="en-US" sz="1600" dirty="0" smtClean="0"/>
                        <a:t>CONCENTRATION (</a:t>
                      </a:r>
                      <a:r>
                        <a:rPr lang="el-GR" sz="1600" dirty="0" smtClean="0"/>
                        <a:t>μ</a:t>
                      </a:r>
                      <a:r>
                        <a:rPr lang="en-US" sz="1600" dirty="0" smtClean="0"/>
                        <a:t>g)</a:t>
                      </a:r>
                      <a:endParaRPr lang="en-IN" sz="1600" dirty="0"/>
                    </a:p>
                  </a:txBody>
                  <a:tcPr/>
                </a:tc>
                <a:tc gridSpan="5">
                  <a:txBody>
                    <a:bodyPr/>
                    <a:lstStyle/>
                    <a:p>
                      <a:r>
                        <a:rPr lang="en-US" sz="1600" dirty="0" smtClean="0"/>
                        <a:t>CATEGORY</a:t>
                      </a:r>
                      <a:endParaRPr lang="en-IN" sz="1600" dirty="0"/>
                    </a:p>
                  </a:txBody>
                  <a:tcPr/>
                </a:tc>
                <a:tc hMerge="1">
                  <a:txBody>
                    <a:bodyPr/>
                    <a:lstStyle/>
                    <a:p>
                      <a:endParaRPr lang="en-IN" sz="1600" dirty="0"/>
                    </a:p>
                  </a:txBody>
                  <a:tcPr/>
                </a:tc>
                <a:tc hMerge="1">
                  <a:txBody>
                    <a:bodyPr/>
                    <a:lstStyle/>
                    <a:p>
                      <a:endParaRPr lang="en-IN" sz="1600" dirty="0"/>
                    </a:p>
                  </a:txBody>
                  <a:tcPr/>
                </a:tc>
                <a:tc hMerge="1">
                  <a:txBody>
                    <a:bodyPr/>
                    <a:lstStyle/>
                    <a:p>
                      <a:endParaRPr lang="en-IN" sz="1600" dirty="0"/>
                    </a:p>
                  </a:txBody>
                  <a:tcPr/>
                </a:tc>
                <a:tc hMerge="1">
                  <a:txBody>
                    <a:bodyPr/>
                    <a:lstStyle/>
                    <a:p>
                      <a:endParaRPr lang="en-IN" sz="1600" dirty="0"/>
                    </a:p>
                  </a:txBody>
                  <a:tcPr/>
                </a:tc>
                <a:tc gridSpan="3">
                  <a:txBody>
                    <a:bodyPr/>
                    <a:lstStyle/>
                    <a:p>
                      <a:r>
                        <a:rPr lang="en-US" sz="1600" dirty="0" smtClean="0"/>
                        <a:t>MIC</a:t>
                      </a:r>
                      <a:endParaRPr lang="en-IN" sz="1600" dirty="0"/>
                    </a:p>
                  </a:txBody>
                  <a:tcPr/>
                </a:tc>
                <a:tc hMerge="1">
                  <a:txBody>
                    <a:bodyPr/>
                    <a:lstStyle/>
                    <a:p>
                      <a:endParaRPr lang="en-IN" sz="1600" dirty="0"/>
                    </a:p>
                  </a:txBody>
                  <a:tcPr/>
                </a:tc>
                <a:tc hMerge="1">
                  <a:txBody>
                    <a:bodyPr/>
                    <a:lstStyle/>
                    <a:p>
                      <a:endParaRPr lang="en-IN" sz="1600" dirty="0"/>
                    </a:p>
                  </a:txBody>
                  <a:tcPr/>
                </a:tc>
                <a:tc>
                  <a:txBody>
                    <a:bodyPr/>
                    <a:lstStyle/>
                    <a:p>
                      <a:endParaRPr lang="en-IN" sz="1600" dirty="0"/>
                    </a:p>
                  </a:txBody>
                  <a:tcPr/>
                </a:tc>
                <a:tc>
                  <a:txBody>
                    <a:bodyPr/>
                    <a:lstStyle/>
                    <a:p>
                      <a:endParaRPr lang="en-IN" sz="1600" dirty="0"/>
                    </a:p>
                  </a:txBody>
                  <a:tcPr/>
                </a:tc>
              </a:tr>
              <a:tr h="501218">
                <a:tc vMerge="1">
                  <a:txBody>
                    <a:bodyPr/>
                    <a:lstStyle/>
                    <a:p>
                      <a:endParaRPr lang="en-IN" sz="1600" dirty="0"/>
                    </a:p>
                  </a:txBody>
                  <a:tcPr/>
                </a:tc>
                <a:tc vMerge="1">
                  <a:txBody>
                    <a:bodyPr/>
                    <a:lstStyle/>
                    <a:p>
                      <a:endParaRPr lang="en-IN" sz="1600" dirty="0"/>
                    </a:p>
                  </a:txBody>
                  <a:tcPr/>
                </a:tc>
                <a:tc>
                  <a:txBody>
                    <a:bodyPr/>
                    <a:lstStyle/>
                    <a:p>
                      <a:r>
                        <a:rPr lang="en-US" sz="1600" dirty="0" smtClean="0"/>
                        <a:t>P1</a:t>
                      </a:r>
                      <a:endParaRPr lang="en-IN" sz="1600" dirty="0"/>
                    </a:p>
                  </a:txBody>
                  <a:tcPr/>
                </a:tc>
                <a:tc>
                  <a:txBody>
                    <a:bodyPr/>
                    <a:lstStyle/>
                    <a:p>
                      <a:r>
                        <a:rPr lang="en-US" sz="1600" dirty="0" smtClean="0"/>
                        <a:t>P2</a:t>
                      </a:r>
                      <a:endParaRPr lang="en-IN" sz="1600" dirty="0"/>
                    </a:p>
                  </a:txBody>
                  <a:tcPr/>
                </a:tc>
                <a:tc>
                  <a:txBody>
                    <a:bodyPr/>
                    <a:lstStyle/>
                    <a:p>
                      <a:r>
                        <a:rPr lang="en-US" sz="1600" dirty="0" smtClean="0"/>
                        <a:t>P3</a:t>
                      </a:r>
                      <a:endParaRPr lang="en-IN" sz="1600" dirty="0"/>
                    </a:p>
                  </a:txBody>
                  <a:tcPr/>
                </a:tc>
                <a:tc>
                  <a:txBody>
                    <a:bodyPr/>
                    <a:lstStyle/>
                    <a:p>
                      <a:r>
                        <a:rPr lang="en-US" sz="1600" dirty="0" smtClean="0"/>
                        <a:t>P4</a:t>
                      </a:r>
                      <a:endParaRPr lang="en-IN" sz="1600" dirty="0"/>
                    </a:p>
                  </a:txBody>
                  <a:tcPr/>
                </a:tc>
                <a:tc>
                  <a:txBody>
                    <a:bodyPr/>
                    <a:lstStyle/>
                    <a:p>
                      <a:r>
                        <a:rPr lang="en-US" sz="1600" dirty="0" smtClean="0"/>
                        <a:t>P5</a:t>
                      </a:r>
                      <a:endParaRPr lang="en-IN" sz="1600" dirty="0"/>
                    </a:p>
                  </a:txBody>
                  <a:tcPr/>
                </a:tc>
                <a:tc>
                  <a:txBody>
                    <a:bodyPr/>
                    <a:lstStyle/>
                    <a:p>
                      <a:r>
                        <a:rPr lang="en-US" sz="1600" dirty="0" smtClean="0"/>
                        <a:t>P1</a:t>
                      </a:r>
                      <a:endParaRPr lang="en-IN" sz="1600" dirty="0"/>
                    </a:p>
                  </a:txBody>
                  <a:tcPr/>
                </a:tc>
                <a:tc>
                  <a:txBody>
                    <a:bodyPr/>
                    <a:lstStyle/>
                    <a:p>
                      <a:r>
                        <a:rPr lang="en-US" sz="1600" dirty="0" smtClean="0"/>
                        <a:t>P2</a:t>
                      </a:r>
                      <a:endParaRPr lang="en-IN" sz="1600" dirty="0"/>
                    </a:p>
                  </a:txBody>
                  <a:tcPr/>
                </a:tc>
                <a:tc>
                  <a:txBody>
                    <a:bodyPr/>
                    <a:lstStyle/>
                    <a:p>
                      <a:r>
                        <a:rPr lang="en-US" sz="1600" dirty="0" smtClean="0"/>
                        <a:t>P3</a:t>
                      </a:r>
                      <a:endParaRPr lang="en-IN" sz="1600" dirty="0"/>
                    </a:p>
                  </a:txBody>
                  <a:tcPr/>
                </a:tc>
                <a:tc>
                  <a:txBody>
                    <a:bodyPr/>
                    <a:lstStyle/>
                    <a:p>
                      <a:r>
                        <a:rPr lang="en-US" sz="1600" dirty="0" smtClean="0"/>
                        <a:t>P4</a:t>
                      </a:r>
                      <a:endParaRPr lang="en-IN" sz="1600" dirty="0"/>
                    </a:p>
                  </a:txBody>
                  <a:tcPr/>
                </a:tc>
                <a:tc>
                  <a:txBody>
                    <a:bodyPr/>
                    <a:lstStyle/>
                    <a:p>
                      <a:r>
                        <a:rPr lang="en-US" sz="1600" dirty="0" smtClean="0"/>
                        <a:t>P5</a:t>
                      </a:r>
                      <a:endParaRPr lang="en-IN" sz="1600" dirty="0"/>
                    </a:p>
                  </a:txBody>
                  <a:tcPr/>
                </a:tc>
              </a:tr>
              <a:tr h="571908">
                <a:tc>
                  <a:txBody>
                    <a:bodyPr/>
                    <a:lstStyle/>
                    <a:p>
                      <a:r>
                        <a:rPr lang="en-US" sz="1600" smtClean="0"/>
                        <a:t>Penicillin</a:t>
                      </a:r>
                      <a:endParaRPr lang="en-IN" sz="1600" dirty="0"/>
                    </a:p>
                  </a:txBody>
                  <a:tcPr/>
                </a:tc>
                <a:tc>
                  <a:txBody>
                    <a:bodyPr/>
                    <a:lstStyle/>
                    <a:p>
                      <a:r>
                        <a:rPr lang="en-US" sz="1600" dirty="0" smtClean="0"/>
                        <a:t>0.5</a:t>
                      </a:r>
                      <a:endParaRPr lang="en-IN" sz="1600" dirty="0"/>
                    </a:p>
                  </a:txBody>
                  <a:tcPr/>
                </a:tc>
                <a:tc>
                  <a:txBody>
                    <a:bodyPr/>
                    <a:lstStyle/>
                    <a:p>
                      <a:r>
                        <a:rPr lang="en-US" sz="1600" dirty="0" smtClean="0"/>
                        <a:t>R-PPNG</a:t>
                      </a:r>
                      <a:endParaRPr lang="en-IN" sz="1600" dirty="0"/>
                    </a:p>
                  </a:txBody>
                  <a:tcPr/>
                </a:tc>
                <a:tc>
                  <a:txBody>
                    <a:bodyPr/>
                    <a:lstStyle/>
                    <a:p>
                      <a:r>
                        <a:rPr lang="en-US" sz="1600" dirty="0" smtClean="0"/>
                        <a:t>R-PPNG</a:t>
                      </a:r>
                      <a:endParaRPr lang="en-IN" sz="1600" dirty="0"/>
                    </a:p>
                  </a:txBody>
                  <a:tcPr/>
                </a:tc>
                <a:tc>
                  <a:txBody>
                    <a:bodyPr/>
                    <a:lstStyle/>
                    <a:p>
                      <a:r>
                        <a:rPr lang="en-US" sz="1600" dirty="0" smtClean="0"/>
                        <a:t>LS</a:t>
                      </a:r>
                      <a:endParaRPr lang="en-IN" sz="1600" dirty="0"/>
                    </a:p>
                  </a:txBody>
                  <a:tcPr/>
                </a:tc>
                <a:tc>
                  <a:txBody>
                    <a:bodyPr/>
                    <a:lstStyle/>
                    <a:p>
                      <a:r>
                        <a:rPr lang="en-US" sz="1600" dirty="0" smtClean="0"/>
                        <a:t>LS</a:t>
                      </a:r>
                      <a:endParaRPr lang="en-IN" sz="1600" dirty="0"/>
                    </a:p>
                  </a:txBody>
                  <a:tcPr/>
                </a:tc>
                <a:tc>
                  <a:txBody>
                    <a:bodyPr/>
                    <a:lstStyle/>
                    <a:p>
                      <a:endParaRPr lang="en-IN" sz="1600" dirty="0"/>
                    </a:p>
                  </a:txBody>
                  <a:tcPr/>
                </a:tc>
                <a:tc>
                  <a:txBody>
                    <a:bodyPr/>
                    <a:lstStyle/>
                    <a:p>
                      <a:r>
                        <a:rPr lang="en-US" sz="1600" dirty="0" smtClean="0"/>
                        <a:t>24</a:t>
                      </a:r>
                      <a:endParaRPr lang="en-IN" sz="1600" dirty="0"/>
                    </a:p>
                  </a:txBody>
                  <a:tcPr/>
                </a:tc>
                <a:tc>
                  <a:txBody>
                    <a:bodyPr/>
                    <a:lstStyle/>
                    <a:p>
                      <a:r>
                        <a:rPr lang="en-US" sz="1600" dirty="0" smtClean="0"/>
                        <a:t>32</a:t>
                      </a:r>
                      <a:endParaRPr lang="en-IN" sz="1600" dirty="0"/>
                    </a:p>
                  </a:txBody>
                  <a:tcPr/>
                </a:tc>
                <a:tc>
                  <a:txBody>
                    <a:bodyPr/>
                    <a:lstStyle/>
                    <a:p>
                      <a:r>
                        <a:rPr lang="en-US" sz="1600" dirty="0" smtClean="0"/>
                        <a:t>0.125</a:t>
                      </a:r>
                      <a:endParaRPr lang="en-IN" sz="1600" dirty="0"/>
                    </a:p>
                  </a:txBody>
                  <a:tcPr/>
                </a:tc>
                <a:tc>
                  <a:txBody>
                    <a:bodyPr/>
                    <a:lstStyle/>
                    <a:p>
                      <a:r>
                        <a:rPr lang="en-US" sz="1600" dirty="0" smtClean="0"/>
                        <a:t>0.5</a:t>
                      </a:r>
                      <a:endParaRPr lang="en-IN" sz="1600" dirty="0"/>
                    </a:p>
                  </a:txBody>
                  <a:tcPr/>
                </a:tc>
                <a:tc>
                  <a:txBody>
                    <a:bodyPr/>
                    <a:lstStyle/>
                    <a:p>
                      <a:endParaRPr lang="en-IN" sz="1600" dirty="0"/>
                    </a:p>
                  </a:txBody>
                  <a:tcPr/>
                </a:tc>
              </a:tr>
              <a:tr h="577111">
                <a:tc>
                  <a:txBody>
                    <a:bodyPr/>
                    <a:lstStyle/>
                    <a:p>
                      <a:r>
                        <a:rPr lang="en-US" sz="1600" smtClean="0"/>
                        <a:t>Ceftriaxone</a:t>
                      </a:r>
                      <a:endParaRPr lang="en-IN" sz="1600" dirty="0"/>
                    </a:p>
                  </a:txBody>
                  <a:tcPr/>
                </a:tc>
                <a:tc>
                  <a:txBody>
                    <a:bodyPr/>
                    <a:lstStyle/>
                    <a:p>
                      <a:r>
                        <a:rPr lang="en-US" sz="1600" dirty="0" smtClean="0"/>
                        <a:t>0.5</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endParaRPr lang="en-IN" sz="1600" dirty="0"/>
                    </a:p>
                  </a:txBody>
                  <a:tcPr/>
                </a:tc>
                <a:tc>
                  <a:txBody>
                    <a:bodyPr/>
                    <a:lstStyle/>
                    <a:p>
                      <a:r>
                        <a:rPr lang="en-US" sz="1600" dirty="0" smtClean="0"/>
                        <a:t>0.008</a:t>
                      </a:r>
                      <a:endParaRPr lang="en-IN" sz="1600" dirty="0"/>
                    </a:p>
                  </a:txBody>
                  <a:tcPr/>
                </a:tc>
                <a:tc>
                  <a:txBody>
                    <a:bodyPr/>
                    <a:lstStyle/>
                    <a:p>
                      <a:r>
                        <a:rPr lang="en-US" sz="1600" dirty="0" smtClean="0"/>
                        <a:t>0.004</a:t>
                      </a:r>
                      <a:endParaRPr lang="en-IN" sz="1600" dirty="0"/>
                    </a:p>
                  </a:txBody>
                  <a:tcPr/>
                </a:tc>
                <a:tc>
                  <a:txBody>
                    <a:bodyPr/>
                    <a:lstStyle/>
                    <a:p>
                      <a:r>
                        <a:rPr lang="en-US" sz="1600" dirty="0" smtClean="0"/>
                        <a:t>0.002</a:t>
                      </a:r>
                      <a:endParaRPr lang="en-IN" sz="1600" dirty="0"/>
                    </a:p>
                  </a:txBody>
                  <a:tcPr/>
                </a:tc>
                <a:tc>
                  <a:txBody>
                    <a:bodyPr/>
                    <a:lstStyle/>
                    <a:p>
                      <a:r>
                        <a:rPr lang="en-US" sz="1600" dirty="0" smtClean="0"/>
                        <a:t>&lt;1.016</a:t>
                      </a:r>
                      <a:endParaRPr lang="en-IN" sz="1600" dirty="0"/>
                    </a:p>
                  </a:txBody>
                  <a:tcPr/>
                </a:tc>
                <a:tc>
                  <a:txBody>
                    <a:bodyPr/>
                    <a:lstStyle/>
                    <a:p>
                      <a:endParaRPr lang="en-IN" sz="1600" dirty="0"/>
                    </a:p>
                  </a:txBody>
                  <a:tcPr/>
                </a:tc>
              </a:tr>
              <a:tr h="577111">
                <a:tc>
                  <a:txBody>
                    <a:bodyPr/>
                    <a:lstStyle/>
                    <a:p>
                      <a:r>
                        <a:rPr lang="en-US" sz="1600" dirty="0" err="1" smtClean="0"/>
                        <a:t>Spectinomycin</a:t>
                      </a:r>
                      <a:endParaRPr lang="en-IN" sz="1600" dirty="0"/>
                    </a:p>
                  </a:txBody>
                  <a:tcPr/>
                </a:tc>
                <a:tc>
                  <a:txBody>
                    <a:bodyPr/>
                    <a:lstStyle/>
                    <a:p>
                      <a:r>
                        <a:rPr lang="en-US" sz="1600" dirty="0" smtClean="0"/>
                        <a:t>100</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endParaRPr lang="en-IN" sz="1600" dirty="0"/>
                    </a:p>
                  </a:txBody>
                  <a:tcPr/>
                </a:tc>
                <a:tc>
                  <a:txBody>
                    <a:bodyPr/>
                    <a:lstStyle/>
                    <a:p>
                      <a:r>
                        <a:rPr lang="en-US" sz="1600" dirty="0" smtClean="0"/>
                        <a:t>16</a:t>
                      </a:r>
                      <a:endParaRPr lang="en-IN" sz="1600" dirty="0"/>
                    </a:p>
                  </a:txBody>
                  <a:tcPr/>
                </a:tc>
                <a:tc>
                  <a:txBody>
                    <a:bodyPr/>
                    <a:lstStyle/>
                    <a:p>
                      <a:r>
                        <a:rPr lang="en-US" sz="1600" dirty="0" smtClean="0"/>
                        <a:t>06</a:t>
                      </a:r>
                      <a:endParaRPr lang="en-IN" sz="1600" dirty="0"/>
                    </a:p>
                  </a:txBody>
                  <a:tcPr/>
                </a:tc>
                <a:tc>
                  <a:txBody>
                    <a:bodyPr/>
                    <a:lstStyle/>
                    <a:p>
                      <a:r>
                        <a:rPr lang="en-US" sz="1600" dirty="0" smtClean="0"/>
                        <a:t>04</a:t>
                      </a:r>
                      <a:endParaRPr lang="en-IN" sz="1600" dirty="0"/>
                    </a:p>
                  </a:txBody>
                  <a:tcPr/>
                </a:tc>
                <a:tc>
                  <a:txBody>
                    <a:bodyPr/>
                    <a:lstStyle/>
                    <a:p>
                      <a:r>
                        <a:rPr lang="en-US" sz="1600" dirty="0" smtClean="0"/>
                        <a:t>8</a:t>
                      </a:r>
                      <a:endParaRPr lang="en-IN" sz="1600" dirty="0"/>
                    </a:p>
                  </a:txBody>
                  <a:tcPr/>
                </a:tc>
                <a:tc>
                  <a:txBody>
                    <a:bodyPr/>
                    <a:lstStyle/>
                    <a:p>
                      <a:endParaRPr lang="en-IN" sz="1600" dirty="0"/>
                    </a:p>
                  </a:txBody>
                  <a:tcPr/>
                </a:tc>
              </a:tr>
              <a:tr h="601228">
                <a:tc>
                  <a:txBody>
                    <a:bodyPr/>
                    <a:lstStyle/>
                    <a:p>
                      <a:r>
                        <a:rPr lang="en-US" sz="1600" dirty="0" smtClean="0"/>
                        <a:t>Tetracycline</a:t>
                      </a:r>
                      <a:endParaRPr lang="en-IN" sz="1600" dirty="0"/>
                    </a:p>
                  </a:txBody>
                  <a:tcPr/>
                </a:tc>
                <a:tc>
                  <a:txBody>
                    <a:bodyPr/>
                    <a:lstStyle/>
                    <a:p>
                      <a:r>
                        <a:rPr lang="en-US" sz="1600" dirty="0" smtClean="0"/>
                        <a:t>10</a:t>
                      </a:r>
                      <a:endParaRPr lang="en-IN" sz="1600" dirty="0"/>
                    </a:p>
                  </a:txBody>
                  <a:tcPr/>
                </a:tc>
                <a:tc>
                  <a:txBody>
                    <a:bodyPr/>
                    <a:lstStyle/>
                    <a:p>
                      <a:r>
                        <a:rPr lang="en-US" sz="1600" dirty="0" smtClean="0"/>
                        <a:t>TRNG</a:t>
                      </a:r>
                      <a:endParaRPr lang="en-IN" sz="1600" dirty="0"/>
                    </a:p>
                  </a:txBody>
                  <a:tcPr/>
                </a:tc>
                <a:tc>
                  <a:txBody>
                    <a:bodyPr/>
                    <a:lstStyle/>
                    <a:p>
                      <a:r>
                        <a:rPr lang="en-US" sz="1600" dirty="0" smtClean="0"/>
                        <a:t>TRNG</a:t>
                      </a:r>
                      <a:endParaRPr lang="en-IN" sz="1600" dirty="0"/>
                    </a:p>
                  </a:txBody>
                  <a:tcPr/>
                </a:tc>
                <a:tc>
                  <a:txBody>
                    <a:bodyPr/>
                    <a:lstStyle/>
                    <a:p>
                      <a:r>
                        <a:rPr lang="en-US" sz="1600" dirty="0" smtClean="0"/>
                        <a:t>LS(TRNG)</a:t>
                      </a:r>
                      <a:endParaRPr lang="en-IN" sz="1600" dirty="0"/>
                    </a:p>
                  </a:txBody>
                  <a:tcPr/>
                </a:tc>
                <a:tc>
                  <a:txBody>
                    <a:bodyPr/>
                    <a:lstStyle/>
                    <a:p>
                      <a:r>
                        <a:rPr lang="en-US" sz="1600" dirty="0" smtClean="0"/>
                        <a:t>TRNG</a:t>
                      </a:r>
                      <a:endParaRPr lang="en-IN" sz="1600" dirty="0"/>
                    </a:p>
                  </a:txBody>
                  <a:tcPr/>
                </a:tc>
                <a:tc>
                  <a:txBody>
                    <a:bodyPr/>
                    <a:lstStyle/>
                    <a:p>
                      <a:endParaRPr lang="en-IN" sz="1600" dirty="0"/>
                    </a:p>
                  </a:txBody>
                  <a:tcPr/>
                </a:tc>
                <a:tc>
                  <a:txBody>
                    <a:bodyPr/>
                    <a:lstStyle/>
                    <a:p>
                      <a:r>
                        <a:rPr lang="en-US" sz="1600" dirty="0" smtClean="0"/>
                        <a:t>24</a:t>
                      </a:r>
                      <a:endParaRPr lang="en-IN" sz="1600" dirty="0"/>
                    </a:p>
                  </a:txBody>
                  <a:tcPr/>
                </a:tc>
                <a:tc>
                  <a:txBody>
                    <a:bodyPr/>
                    <a:lstStyle/>
                    <a:p>
                      <a:r>
                        <a:rPr lang="en-US" sz="1600" dirty="0" smtClean="0"/>
                        <a:t>12</a:t>
                      </a:r>
                      <a:endParaRPr lang="en-IN" sz="1600" dirty="0"/>
                    </a:p>
                  </a:txBody>
                  <a:tcPr/>
                </a:tc>
                <a:tc>
                  <a:txBody>
                    <a:bodyPr/>
                    <a:lstStyle/>
                    <a:p>
                      <a:r>
                        <a:rPr lang="en-US" sz="1600" dirty="0" smtClean="0"/>
                        <a:t>0.5</a:t>
                      </a:r>
                      <a:endParaRPr lang="en-IN" sz="1600" dirty="0"/>
                    </a:p>
                  </a:txBody>
                  <a:tcPr/>
                </a:tc>
                <a:tc>
                  <a:txBody>
                    <a:bodyPr/>
                    <a:lstStyle/>
                    <a:p>
                      <a:r>
                        <a:rPr lang="en-US" sz="1600" dirty="0" smtClean="0"/>
                        <a:t>16</a:t>
                      </a:r>
                      <a:endParaRPr lang="en-IN" sz="1600" dirty="0"/>
                    </a:p>
                  </a:txBody>
                  <a:tcPr/>
                </a:tc>
                <a:tc>
                  <a:txBody>
                    <a:bodyPr/>
                    <a:lstStyle/>
                    <a:p>
                      <a:endParaRPr lang="en-IN" sz="1600" dirty="0"/>
                    </a:p>
                  </a:txBody>
                  <a:tcPr/>
                </a:tc>
              </a:tr>
              <a:tr h="577111">
                <a:tc>
                  <a:txBody>
                    <a:bodyPr/>
                    <a:lstStyle/>
                    <a:p>
                      <a:r>
                        <a:rPr lang="en-US" sz="1600" dirty="0" smtClean="0"/>
                        <a:t>Ciprofloxacin</a:t>
                      </a:r>
                      <a:endParaRPr lang="en-IN" sz="1600" dirty="0"/>
                    </a:p>
                  </a:txBody>
                  <a:tcPr/>
                </a:tc>
                <a:tc>
                  <a:txBody>
                    <a:bodyPr/>
                    <a:lstStyle/>
                    <a:p>
                      <a:r>
                        <a:rPr lang="en-US" sz="1600" dirty="0" smtClean="0"/>
                        <a:t>01</a:t>
                      </a:r>
                      <a:endParaRPr lang="en-IN" sz="1600" dirty="0"/>
                    </a:p>
                  </a:txBody>
                  <a:tcPr/>
                </a:tc>
                <a:tc>
                  <a:txBody>
                    <a:bodyPr/>
                    <a:lstStyle/>
                    <a:p>
                      <a:r>
                        <a:rPr lang="en-US" sz="1600" dirty="0" smtClean="0"/>
                        <a:t>HLR</a:t>
                      </a:r>
                      <a:endParaRPr lang="en-IN" sz="1600" dirty="0"/>
                    </a:p>
                  </a:txBody>
                  <a:tcPr/>
                </a:tc>
                <a:tc>
                  <a:txBody>
                    <a:bodyPr/>
                    <a:lstStyle/>
                    <a:p>
                      <a:r>
                        <a:rPr lang="en-US" sz="1600" dirty="0" smtClean="0"/>
                        <a:t>HLR</a:t>
                      </a:r>
                      <a:endParaRPr lang="en-IN" sz="1600" dirty="0"/>
                    </a:p>
                  </a:txBody>
                  <a:tcPr/>
                </a:tc>
                <a:tc>
                  <a:txBody>
                    <a:bodyPr/>
                    <a:lstStyle/>
                    <a:p>
                      <a:r>
                        <a:rPr lang="en-US" sz="1600" dirty="0" smtClean="0"/>
                        <a:t>HLR</a:t>
                      </a:r>
                      <a:endParaRPr lang="en-IN" sz="1600" dirty="0"/>
                    </a:p>
                  </a:txBody>
                  <a:tcPr/>
                </a:tc>
                <a:tc>
                  <a:txBody>
                    <a:bodyPr/>
                    <a:lstStyle/>
                    <a:p>
                      <a:r>
                        <a:rPr lang="en-US" sz="1600" dirty="0" smtClean="0"/>
                        <a:t>R</a:t>
                      </a:r>
                      <a:endParaRPr lang="en-IN" sz="1600" dirty="0"/>
                    </a:p>
                  </a:txBody>
                  <a:tcPr/>
                </a:tc>
                <a:tc>
                  <a:txBody>
                    <a:bodyPr/>
                    <a:lstStyle/>
                    <a:p>
                      <a:endParaRPr lang="en-IN" sz="1600" dirty="0"/>
                    </a:p>
                  </a:txBody>
                  <a:tcPr/>
                </a:tc>
                <a:tc>
                  <a:txBody>
                    <a:bodyPr/>
                    <a:lstStyle/>
                    <a:p>
                      <a:r>
                        <a:rPr lang="en-US" sz="1600" dirty="0" smtClean="0"/>
                        <a:t>04</a:t>
                      </a:r>
                      <a:endParaRPr lang="en-IN" sz="1600" dirty="0"/>
                    </a:p>
                  </a:txBody>
                  <a:tcPr/>
                </a:tc>
                <a:tc>
                  <a:txBody>
                    <a:bodyPr/>
                    <a:lstStyle/>
                    <a:p>
                      <a:r>
                        <a:rPr lang="en-US" sz="1600" dirty="0" smtClean="0"/>
                        <a:t>08</a:t>
                      </a:r>
                      <a:endParaRPr lang="en-IN" sz="1600" dirty="0"/>
                    </a:p>
                  </a:txBody>
                  <a:tcPr/>
                </a:tc>
                <a:tc>
                  <a:txBody>
                    <a:bodyPr/>
                    <a:lstStyle/>
                    <a:p>
                      <a:r>
                        <a:rPr lang="en-US" sz="1600" dirty="0" smtClean="0"/>
                        <a:t>&gt;32</a:t>
                      </a:r>
                      <a:endParaRPr lang="en-IN" sz="1600" dirty="0"/>
                    </a:p>
                  </a:txBody>
                  <a:tcPr/>
                </a:tc>
                <a:tc>
                  <a:txBody>
                    <a:bodyPr/>
                    <a:lstStyle/>
                    <a:p>
                      <a:r>
                        <a:rPr lang="en-US" sz="1600" dirty="0" smtClean="0"/>
                        <a:t>4</a:t>
                      </a:r>
                      <a:endParaRPr lang="en-IN" sz="1600" dirty="0"/>
                    </a:p>
                  </a:txBody>
                  <a:tcPr/>
                </a:tc>
                <a:tc>
                  <a:txBody>
                    <a:bodyPr/>
                    <a:lstStyle/>
                    <a:p>
                      <a:endParaRPr lang="en-IN" sz="1600" dirty="0"/>
                    </a:p>
                  </a:txBody>
                  <a:tcPr/>
                </a:tc>
              </a:tr>
              <a:tr h="577111">
                <a:tc>
                  <a:txBody>
                    <a:bodyPr/>
                    <a:lstStyle/>
                    <a:p>
                      <a:r>
                        <a:rPr lang="en-US" sz="1600" dirty="0" err="1" smtClean="0"/>
                        <a:t>Nalidixic</a:t>
                      </a:r>
                      <a:r>
                        <a:rPr lang="en-US" sz="1600" dirty="0" smtClean="0"/>
                        <a:t> acid</a:t>
                      </a:r>
                      <a:endParaRPr lang="en-IN" sz="1600" dirty="0"/>
                    </a:p>
                  </a:txBody>
                  <a:tcPr/>
                </a:tc>
                <a:tc>
                  <a:txBody>
                    <a:bodyPr/>
                    <a:lstStyle/>
                    <a:p>
                      <a:r>
                        <a:rPr lang="en-US" sz="1600" dirty="0" smtClean="0"/>
                        <a:t>30</a:t>
                      </a:r>
                      <a:endParaRPr lang="en-IN" sz="1600" dirty="0"/>
                    </a:p>
                  </a:txBody>
                  <a:tcPr/>
                </a:tc>
                <a:tc>
                  <a:txBody>
                    <a:bodyPr/>
                    <a:lstStyle/>
                    <a:p>
                      <a:r>
                        <a:rPr lang="en-US" sz="1600" dirty="0" smtClean="0"/>
                        <a:t>R</a:t>
                      </a:r>
                      <a:endParaRPr lang="en-IN" sz="1600" dirty="0"/>
                    </a:p>
                  </a:txBody>
                  <a:tcPr/>
                </a:tc>
                <a:tc>
                  <a:txBody>
                    <a:bodyPr/>
                    <a:lstStyle/>
                    <a:p>
                      <a:r>
                        <a:rPr lang="en-US" sz="1600" dirty="0" smtClean="0"/>
                        <a:t>R</a:t>
                      </a:r>
                      <a:endParaRPr lang="en-IN" sz="1600" dirty="0"/>
                    </a:p>
                  </a:txBody>
                  <a:tcPr/>
                </a:tc>
                <a:tc>
                  <a:txBody>
                    <a:bodyPr/>
                    <a:lstStyle/>
                    <a:p>
                      <a:r>
                        <a:rPr lang="en-US" sz="1600" dirty="0" smtClean="0"/>
                        <a:t>R</a:t>
                      </a:r>
                      <a:endParaRPr lang="en-IN" sz="1600" dirty="0"/>
                    </a:p>
                  </a:txBody>
                  <a:tcPr/>
                </a:tc>
                <a:tc>
                  <a:txBody>
                    <a:bodyPr/>
                    <a:lstStyle/>
                    <a:p>
                      <a:r>
                        <a:rPr lang="en-US" sz="1600" dirty="0" smtClean="0"/>
                        <a:t>R</a:t>
                      </a:r>
                      <a:endParaRPr lang="en-IN" sz="1600" dirty="0"/>
                    </a:p>
                  </a:txBody>
                  <a:tcPr/>
                </a:tc>
                <a:tc>
                  <a:txBody>
                    <a:bodyPr/>
                    <a:lstStyle/>
                    <a:p>
                      <a:endParaRPr lang="en-IN" sz="1600" dirty="0"/>
                    </a:p>
                  </a:txBody>
                  <a:tcPr/>
                </a:tc>
                <a:tc>
                  <a:txBody>
                    <a:bodyPr/>
                    <a:lstStyle/>
                    <a:p>
                      <a:r>
                        <a:rPr lang="en-US" sz="1600" dirty="0" smtClean="0"/>
                        <a:t>-</a:t>
                      </a:r>
                      <a:endParaRPr lang="en-IN" sz="1600" dirty="0"/>
                    </a:p>
                  </a:txBody>
                  <a:tcPr/>
                </a:tc>
                <a:tc>
                  <a:txBody>
                    <a:bodyPr/>
                    <a:lstStyle/>
                    <a:p>
                      <a:r>
                        <a:rPr lang="en-US" sz="1600" dirty="0" smtClean="0"/>
                        <a:t>-</a:t>
                      </a:r>
                      <a:endParaRPr lang="en-IN" sz="1600" dirty="0"/>
                    </a:p>
                  </a:txBody>
                  <a:tcPr/>
                </a:tc>
                <a:tc>
                  <a:txBody>
                    <a:bodyPr/>
                    <a:lstStyle/>
                    <a:p>
                      <a:r>
                        <a:rPr lang="en-US" sz="1600" dirty="0" smtClean="0"/>
                        <a:t>-</a:t>
                      </a:r>
                      <a:endParaRPr lang="en-IN" sz="1600" dirty="0"/>
                    </a:p>
                  </a:txBody>
                  <a:tcPr/>
                </a:tc>
                <a:tc>
                  <a:txBody>
                    <a:bodyPr/>
                    <a:lstStyle/>
                    <a:p>
                      <a:r>
                        <a:rPr lang="en-US" sz="1600" dirty="0" smtClean="0"/>
                        <a:t>-</a:t>
                      </a:r>
                      <a:endParaRPr lang="en-IN" sz="1600" dirty="0"/>
                    </a:p>
                  </a:txBody>
                  <a:tcPr/>
                </a:tc>
                <a:tc>
                  <a:txBody>
                    <a:bodyPr/>
                    <a:lstStyle/>
                    <a:p>
                      <a:endParaRPr lang="en-IN" sz="1600" dirty="0"/>
                    </a:p>
                  </a:txBody>
                  <a:tcPr/>
                </a:tc>
              </a:tr>
              <a:tr h="577111">
                <a:tc>
                  <a:txBody>
                    <a:bodyPr/>
                    <a:lstStyle/>
                    <a:p>
                      <a:r>
                        <a:rPr lang="en-US" sz="1600" dirty="0" err="1" smtClean="0"/>
                        <a:t>Cefopodoxime</a:t>
                      </a:r>
                      <a:endParaRPr lang="en-IN" sz="1600" dirty="0"/>
                    </a:p>
                  </a:txBody>
                  <a:tcPr/>
                </a:tc>
                <a:tc>
                  <a:txBody>
                    <a:bodyPr/>
                    <a:lstStyle/>
                    <a:p>
                      <a:r>
                        <a:rPr lang="en-US" sz="1600" dirty="0" smtClean="0"/>
                        <a:t>10</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endParaRPr lang="en-IN" sz="1600" dirty="0"/>
                    </a:p>
                  </a:txBody>
                  <a:tcPr/>
                </a:tc>
                <a:tc>
                  <a:txBody>
                    <a:bodyPr/>
                    <a:lstStyle/>
                    <a:p>
                      <a:r>
                        <a:rPr lang="en-US" sz="1600" dirty="0" smtClean="0"/>
                        <a:t>0.016</a:t>
                      </a:r>
                      <a:endParaRPr lang="en-IN" sz="1600" dirty="0"/>
                    </a:p>
                  </a:txBody>
                  <a:tcPr/>
                </a:tc>
                <a:tc>
                  <a:txBody>
                    <a:bodyPr/>
                    <a:lstStyle/>
                    <a:p>
                      <a:r>
                        <a:rPr lang="en-US" sz="1600" dirty="0" smtClean="0"/>
                        <a:t>0.016</a:t>
                      </a:r>
                      <a:endParaRPr lang="en-IN" sz="1600" dirty="0"/>
                    </a:p>
                  </a:txBody>
                  <a:tcPr/>
                </a:tc>
                <a:tc>
                  <a:txBody>
                    <a:bodyPr/>
                    <a:lstStyle/>
                    <a:p>
                      <a:r>
                        <a:rPr lang="en-US" sz="1600" dirty="0" smtClean="0"/>
                        <a:t>0.016</a:t>
                      </a:r>
                      <a:endParaRPr lang="en-IN" sz="1600" dirty="0"/>
                    </a:p>
                  </a:txBody>
                  <a:tcPr/>
                </a:tc>
                <a:tc>
                  <a:txBody>
                    <a:bodyPr/>
                    <a:lstStyle/>
                    <a:p>
                      <a:r>
                        <a:rPr lang="en-US" sz="1600" dirty="0" smtClean="0"/>
                        <a:t>0.032</a:t>
                      </a:r>
                      <a:endParaRPr lang="en-IN" sz="1600" dirty="0"/>
                    </a:p>
                  </a:txBody>
                  <a:tcPr/>
                </a:tc>
                <a:tc>
                  <a:txBody>
                    <a:bodyPr/>
                    <a:lstStyle/>
                    <a:p>
                      <a:endParaRPr lang="en-IN" sz="1600" dirty="0"/>
                    </a:p>
                  </a:txBody>
                  <a:tcPr/>
                </a:tc>
              </a:tr>
              <a:tr h="1053515">
                <a:tc>
                  <a:txBody>
                    <a:bodyPr/>
                    <a:lstStyle/>
                    <a:p>
                      <a:r>
                        <a:rPr lang="en-US" sz="1600" dirty="0" err="1" smtClean="0"/>
                        <a:t>Cefexime</a:t>
                      </a:r>
                      <a:r>
                        <a:rPr lang="en-US" sz="1600" dirty="0" smtClean="0"/>
                        <a:t> &amp; other </a:t>
                      </a:r>
                      <a:r>
                        <a:rPr lang="en-US" sz="1600" dirty="0" err="1" smtClean="0"/>
                        <a:t>cephalosporins</a:t>
                      </a:r>
                      <a:endParaRPr lang="en-IN" sz="1600" dirty="0"/>
                    </a:p>
                  </a:txBody>
                  <a:tcPr/>
                </a:tc>
                <a:tc>
                  <a:txBody>
                    <a:bodyPr/>
                    <a:lstStyle/>
                    <a:p>
                      <a:r>
                        <a:rPr lang="en-US" sz="1600" dirty="0" smtClean="0"/>
                        <a:t>5</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endParaRPr lang="en-IN" sz="1600" dirty="0"/>
                    </a:p>
                  </a:txBody>
                  <a:tcPr/>
                </a:tc>
                <a:tc>
                  <a:txBody>
                    <a:bodyPr/>
                    <a:lstStyle/>
                    <a:p>
                      <a:r>
                        <a:rPr lang="en-US" sz="1600" dirty="0" smtClean="0"/>
                        <a:t>&lt;0.016</a:t>
                      </a:r>
                      <a:endParaRPr lang="en-IN" sz="1600" dirty="0"/>
                    </a:p>
                  </a:txBody>
                  <a:tcPr/>
                </a:tc>
                <a:tc>
                  <a:txBody>
                    <a:bodyPr/>
                    <a:lstStyle/>
                    <a:p>
                      <a:r>
                        <a:rPr lang="en-US" sz="1600" dirty="0" smtClean="0"/>
                        <a:t>&lt;0.016</a:t>
                      </a:r>
                      <a:endParaRPr lang="en-IN" sz="1600" dirty="0"/>
                    </a:p>
                  </a:txBody>
                  <a:tcPr/>
                </a:tc>
                <a:tc>
                  <a:txBody>
                    <a:bodyPr/>
                    <a:lstStyle/>
                    <a:p>
                      <a:r>
                        <a:rPr lang="en-US" sz="1600" dirty="0" smtClean="0"/>
                        <a:t>&lt;0.016</a:t>
                      </a:r>
                      <a:endParaRPr lang="en-IN" sz="1600" dirty="0"/>
                    </a:p>
                  </a:txBody>
                  <a:tcPr/>
                </a:tc>
                <a:tc>
                  <a:txBody>
                    <a:bodyPr/>
                    <a:lstStyle/>
                    <a:p>
                      <a:r>
                        <a:rPr lang="en-US" sz="1600" dirty="0" smtClean="0"/>
                        <a:t>&lt;0.016</a:t>
                      </a:r>
                      <a:endParaRPr lang="en-IN" sz="1600" dirty="0"/>
                    </a:p>
                  </a:txBody>
                  <a:tcPr/>
                </a:tc>
                <a:tc>
                  <a:txBody>
                    <a:bodyPr/>
                    <a:lstStyle/>
                    <a:p>
                      <a:endParaRPr lang="en-IN" sz="1600" dirty="0"/>
                    </a:p>
                  </a:txBody>
                  <a:tcPr/>
                </a:tc>
              </a:tr>
              <a:tr h="577111">
                <a:tc>
                  <a:txBody>
                    <a:bodyPr/>
                    <a:lstStyle/>
                    <a:p>
                      <a:r>
                        <a:rPr lang="en-US" sz="1600" dirty="0" err="1" smtClean="0"/>
                        <a:t>Azithromycin</a:t>
                      </a:r>
                      <a:endParaRPr lang="en-IN" sz="1600" dirty="0"/>
                    </a:p>
                  </a:txBody>
                  <a:tcPr/>
                </a:tc>
                <a:tc>
                  <a:txBody>
                    <a:bodyPr/>
                    <a:lstStyle/>
                    <a:p>
                      <a:r>
                        <a:rPr lang="en-US" sz="1600" dirty="0" smtClean="0"/>
                        <a:t>15</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r>
                        <a:rPr lang="en-US" sz="1600" dirty="0" smtClean="0"/>
                        <a:t>S</a:t>
                      </a:r>
                      <a:endParaRPr lang="en-IN" sz="1600" dirty="0"/>
                    </a:p>
                  </a:txBody>
                  <a:tcPr/>
                </a:tc>
                <a:tc>
                  <a:txBody>
                    <a:bodyPr/>
                    <a:lstStyle/>
                    <a:p>
                      <a:endParaRPr lang="en-IN" sz="1600" dirty="0"/>
                    </a:p>
                  </a:txBody>
                  <a:tcPr/>
                </a:tc>
                <a:tc>
                  <a:txBody>
                    <a:bodyPr/>
                    <a:lstStyle/>
                    <a:p>
                      <a:r>
                        <a:rPr lang="en-US" sz="1600" dirty="0" smtClean="0"/>
                        <a:t>0.125</a:t>
                      </a:r>
                      <a:endParaRPr lang="en-IN" sz="1600" dirty="0"/>
                    </a:p>
                  </a:txBody>
                  <a:tcPr/>
                </a:tc>
                <a:tc>
                  <a:txBody>
                    <a:bodyPr/>
                    <a:lstStyle/>
                    <a:p>
                      <a:r>
                        <a:rPr lang="en-US" sz="1600" dirty="0" smtClean="0"/>
                        <a:t>0.094</a:t>
                      </a:r>
                      <a:endParaRPr lang="en-IN" sz="1600" dirty="0"/>
                    </a:p>
                  </a:txBody>
                  <a:tcPr/>
                </a:tc>
                <a:tc>
                  <a:txBody>
                    <a:bodyPr/>
                    <a:lstStyle/>
                    <a:p>
                      <a:r>
                        <a:rPr lang="en-US" sz="1600" dirty="0" smtClean="0"/>
                        <a:t>0.125</a:t>
                      </a:r>
                      <a:endParaRPr lang="en-IN" sz="1600" dirty="0"/>
                    </a:p>
                  </a:txBody>
                  <a:tcPr/>
                </a:tc>
                <a:tc>
                  <a:txBody>
                    <a:bodyPr/>
                    <a:lstStyle/>
                    <a:p>
                      <a:r>
                        <a:rPr lang="en-US" sz="1600" dirty="0" smtClean="0"/>
                        <a:t>0.125</a:t>
                      </a:r>
                      <a:endParaRPr lang="en-IN" sz="1600" dirty="0"/>
                    </a:p>
                  </a:txBody>
                  <a:tcPr/>
                </a:tc>
                <a:tc>
                  <a:txBody>
                    <a:bodyPr/>
                    <a:lstStyle/>
                    <a:p>
                      <a:endParaRPr lang="en-IN" sz="1600"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7472386" cy="5884256"/>
          </a:xfrm>
        </p:spPr>
        <p:txBody>
          <a:bodyPr/>
          <a:lstStyle/>
          <a:p>
            <a:r>
              <a:rPr lang="en-US" dirty="0" smtClean="0"/>
              <a:t>Based on the culture and sensitivity reports, all the patients were treated with </a:t>
            </a:r>
            <a:r>
              <a:rPr lang="en-US" dirty="0" err="1" smtClean="0"/>
              <a:t>azithromycin</a:t>
            </a:r>
            <a:r>
              <a:rPr lang="en-US" dirty="0" smtClean="0"/>
              <a:t> 1 gm stat and </a:t>
            </a:r>
            <a:r>
              <a:rPr lang="en-US" dirty="0" err="1" smtClean="0"/>
              <a:t>cefixime</a:t>
            </a:r>
            <a:r>
              <a:rPr lang="en-US" dirty="0" smtClean="0"/>
              <a:t> 400 mg stat. (KIT 1),</a:t>
            </a:r>
          </a:p>
          <a:p>
            <a:r>
              <a:rPr lang="en-US" sz="2800" dirty="0" smtClean="0"/>
              <a:t>Patients were counseled regarding safer sexual practices. </a:t>
            </a:r>
          </a:p>
          <a:p>
            <a:r>
              <a:rPr lang="en-US" sz="2800" dirty="0" smtClean="0"/>
              <a:t>Partner notification and contact tracing was done. </a:t>
            </a:r>
            <a:endParaRPr lang="en-US" dirty="0" smtClean="0"/>
          </a:p>
          <a:p>
            <a:r>
              <a:rPr lang="en-US" dirty="0" smtClean="0"/>
              <a:t>Patients reported with improvement at next follow up visit.</a:t>
            </a:r>
            <a:endParaRPr lang="en-IN"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lstStyle/>
          <a:p>
            <a:r>
              <a:rPr lang="en-US" dirty="0" smtClean="0"/>
              <a:t>CASE 2</a:t>
            </a:r>
            <a:endParaRPr lang="en-IN" dirty="0"/>
          </a:p>
        </p:txBody>
      </p:sp>
      <p:sp>
        <p:nvSpPr>
          <p:cNvPr id="3" name="Content Placeholder 2"/>
          <p:cNvSpPr>
            <a:spLocks noGrp="1"/>
          </p:cNvSpPr>
          <p:nvPr>
            <p:ph idx="1"/>
          </p:nvPr>
        </p:nvSpPr>
        <p:spPr>
          <a:xfrm>
            <a:off x="457200" y="1357298"/>
            <a:ext cx="7901014" cy="4929222"/>
          </a:xfrm>
        </p:spPr>
        <p:txBody>
          <a:bodyPr>
            <a:normAutofit/>
          </a:bodyPr>
          <a:lstStyle/>
          <a:p>
            <a:r>
              <a:rPr lang="en-US" sz="2800" dirty="0" smtClean="0"/>
              <a:t>A 27 yr old female presented with foul smelling vaginal discharge, burning </a:t>
            </a:r>
            <a:r>
              <a:rPr lang="en-US" sz="2800" dirty="0" err="1" smtClean="0"/>
              <a:t>micturition</a:t>
            </a:r>
            <a:r>
              <a:rPr lang="en-US" sz="2800" dirty="0" smtClean="0"/>
              <a:t> and </a:t>
            </a:r>
            <a:r>
              <a:rPr lang="en-US" sz="2800" dirty="0" err="1" smtClean="0"/>
              <a:t>dyspareunia</a:t>
            </a:r>
            <a:r>
              <a:rPr lang="en-US" sz="2800" dirty="0" smtClean="0"/>
              <a:t>.</a:t>
            </a:r>
          </a:p>
          <a:p>
            <a:r>
              <a:rPr lang="en-US" sz="2800" dirty="0" smtClean="0"/>
              <a:t>On examination, frothy profuse vaginal </a:t>
            </a:r>
            <a:r>
              <a:rPr lang="en-US" sz="2800" dirty="0" err="1" smtClean="0"/>
              <a:t>disharge</a:t>
            </a:r>
            <a:r>
              <a:rPr lang="en-US" sz="2800" dirty="0" smtClean="0"/>
              <a:t> was seen.</a:t>
            </a:r>
          </a:p>
          <a:p>
            <a:r>
              <a:rPr lang="en-US" sz="2800" dirty="0" smtClean="0"/>
              <a:t>Speculum examination showed classic “strawberry cervix”</a:t>
            </a:r>
          </a:p>
          <a:p>
            <a:r>
              <a:rPr lang="en-US" sz="2800" dirty="0" smtClean="0"/>
              <a:t>Wet mount film of the discharge showed motile </a:t>
            </a:r>
            <a:r>
              <a:rPr lang="en-US" sz="2800" i="1" dirty="0" err="1" smtClean="0"/>
              <a:t>Trichomonas</a:t>
            </a:r>
            <a:r>
              <a:rPr lang="en-US" sz="2800" i="1" dirty="0" smtClean="0"/>
              <a:t> </a:t>
            </a:r>
            <a:r>
              <a:rPr lang="en-US" sz="2800" i="1" dirty="0" err="1" smtClean="0"/>
              <a:t>vagialis</a:t>
            </a:r>
            <a:endParaRPr lang="en-IN" sz="2800" i="1" dirty="0" smtClean="0"/>
          </a:p>
          <a:p>
            <a:endParaRPr lang="en-US" dirty="0" smtClean="0"/>
          </a:p>
          <a:p>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098" name="Picture 2" descr="C:\Users\alpna\Desktop\STI PPT\STI PPT\Trichomoniasis\DSC02225.JPG"/>
          <p:cNvPicPr>
            <a:picLocks noGrp="1" noChangeAspect="1" noChangeArrowheads="1"/>
          </p:cNvPicPr>
          <p:nvPr>
            <p:ph idx="1"/>
          </p:nvPr>
        </p:nvPicPr>
        <p:blipFill>
          <a:blip r:embed="rId2" cstate="print"/>
          <a:srcRect/>
          <a:stretch>
            <a:fillRect/>
          </a:stretch>
        </p:blipFill>
        <p:spPr bwMode="auto">
          <a:xfrm>
            <a:off x="214282" y="285728"/>
            <a:ext cx="8572560" cy="635798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 name="trichomonas.wmv">
            <a:hlinkClick r:id="" action="ppaction://media"/>
          </p:cNvPr>
          <p:cNvPicPr>
            <a:picLocks noGrp="1" noRot="1" noChangeAspect="1"/>
          </p:cNvPicPr>
          <p:nvPr>
            <p:ph idx="1"/>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7239000" cy="5669942"/>
          </a:xfrm>
        </p:spPr>
        <p:txBody>
          <a:bodyPr/>
          <a:lstStyle/>
          <a:p>
            <a:r>
              <a:rPr lang="en-US" dirty="0" smtClean="0"/>
              <a:t>The patient was managed with </a:t>
            </a:r>
            <a:r>
              <a:rPr lang="en-US" dirty="0" err="1" smtClean="0"/>
              <a:t>secnidazole</a:t>
            </a:r>
            <a:r>
              <a:rPr lang="en-US" dirty="0" smtClean="0"/>
              <a:t> 2g and </a:t>
            </a:r>
            <a:r>
              <a:rPr lang="en-US" dirty="0" err="1" smtClean="0"/>
              <a:t>fluconazole</a:t>
            </a:r>
            <a:r>
              <a:rPr lang="en-US" dirty="0" smtClean="0"/>
              <a:t> 150 mg single dose (KIT 2)</a:t>
            </a:r>
          </a:p>
          <a:p>
            <a:r>
              <a:rPr lang="en-US" dirty="0" smtClean="0"/>
              <a:t>Partner notification and management was done by giving KIT 2 to husband as well.</a:t>
            </a:r>
          </a:p>
          <a:p>
            <a:r>
              <a:rPr lang="en-US" dirty="0" smtClean="0"/>
              <a:t>The patient was counseled about safe sex practices.</a:t>
            </a:r>
          </a:p>
          <a:p>
            <a:r>
              <a:rPr lang="en-US" dirty="0" smtClean="0"/>
              <a:t>The patient reported one week later with marked improvement in symptoms.</a:t>
            </a: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idx="4294967295"/>
          </p:nvPr>
        </p:nvSpPr>
        <p:spPr>
          <a:xfrm>
            <a:off x="0" y="274638"/>
            <a:ext cx="8229600" cy="582594"/>
          </a:xfrm>
        </p:spPr>
        <p:txBody>
          <a:bodyPr bIns="91440">
            <a:normAutofit fontScale="90000"/>
          </a:bodyPr>
          <a:lstStyle/>
          <a:p>
            <a:pPr algn="ctr"/>
            <a:r>
              <a:rPr lang="en-US" sz="4000" dirty="0" smtClean="0">
                <a:solidFill>
                  <a:srgbClr val="0070C0"/>
                </a:solidFill>
              </a:rPr>
              <a:t>Comparison of Approaches</a:t>
            </a:r>
            <a:endParaRPr lang="en-IN" sz="4000" dirty="0" smtClean="0">
              <a:solidFill>
                <a:srgbClr val="0070C0"/>
              </a:solidFill>
            </a:endParaRPr>
          </a:p>
        </p:txBody>
      </p:sp>
      <p:graphicFrame>
        <p:nvGraphicFramePr>
          <p:cNvPr id="4" name="Table 3"/>
          <p:cNvGraphicFramePr>
            <a:graphicFrameLocks noGrp="1"/>
          </p:cNvGraphicFramePr>
          <p:nvPr/>
        </p:nvGraphicFramePr>
        <p:xfrm>
          <a:off x="0" y="857232"/>
          <a:ext cx="8143900" cy="5929523"/>
        </p:xfrm>
        <a:graphic>
          <a:graphicData uri="http://schemas.openxmlformats.org/drawingml/2006/table">
            <a:tbl>
              <a:tblPr/>
              <a:tblGrid>
                <a:gridCol w="2643174"/>
                <a:gridCol w="2786082"/>
                <a:gridCol w="2714644"/>
              </a:tblGrid>
              <a:tr h="705633">
                <a:tc>
                  <a:txBody>
                    <a:bodyPr/>
                    <a:lstStyle/>
                    <a:p>
                      <a:pPr marL="0" marR="0" lvl="0" indent="0" algn="ctr" defTabSz="914400" rtl="0" eaLnBrk="1" fontAlgn="base" latinLnBrk="0" hangingPunct="1">
                        <a:lnSpc>
                          <a:spcPct val="150000"/>
                        </a:lnSpc>
                        <a:spcBef>
                          <a:spcPts val="600"/>
                        </a:spcBef>
                        <a:spcAft>
                          <a:spcPct val="0"/>
                        </a:spcAft>
                        <a:buClr>
                          <a:schemeClr val="tx2"/>
                        </a:buClr>
                        <a:buSzPct val="70000"/>
                        <a:buFont typeface="Wingdings" pitchFamily="2" charset="2"/>
                        <a:buNone/>
                        <a:tabLst/>
                      </a:pPr>
                      <a:r>
                        <a:rPr kumimoji="0" lang="en-US" sz="1700" b="1" i="0" u="none" strike="noStrike" cap="none" normalizeH="0" baseline="0" dirty="0" smtClean="0">
                          <a:ln>
                            <a:noFill/>
                          </a:ln>
                          <a:solidFill>
                            <a:srgbClr val="000000"/>
                          </a:solidFill>
                          <a:effectLst/>
                          <a:latin typeface="+mn-lt"/>
                          <a:cs typeface="Arial" charset="0"/>
                        </a:rPr>
                        <a:t>Traditional clinical approach</a:t>
                      </a:r>
                      <a:endParaRPr kumimoji="0" lang="en-IN" sz="1700" b="1" i="0" u="none" strike="noStrike" cap="none" normalizeH="0" baseline="0" dirty="0" smtClean="0">
                        <a:ln>
                          <a:noFill/>
                        </a:ln>
                        <a:solidFill>
                          <a:srgbClr val="000000"/>
                        </a:solidFill>
                        <a:effectLst/>
                        <a:latin typeface="+mn-lt"/>
                        <a:cs typeface="Arial"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ts val="600"/>
                        </a:spcBef>
                        <a:spcAft>
                          <a:spcPct val="0"/>
                        </a:spcAft>
                        <a:buClr>
                          <a:schemeClr val="tx2"/>
                        </a:buClr>
                        <a:buSzPct val="70000"/>
                        <a:buFont typeface="Wingdings" pitchFamily="2" charset="2"/>
                        <a:buNone/>
                        <a:tabLst/>
                      </a:pPr>
                      <a:r>
                        <a:rPr kumimoji="0" lang="en-US" sz="1700" b="1" i="0" u="none" strike="noStrike" cap="none" normalizeH="0" baseline="0" smtClean="0">
                          <a:ln>
                            <a:noFill/>
                          </a:ln>
                          <a:solidFill>
                            <a:srgbClr val="000000"/>
                          </a:solidFill>
                          <a:effectLst/>
                          <a:latin typeface="+mn-lt"/>
                          <a:cs typeface="Arial" charset="0"/>
                        </a:rPr>
                        <a:t>Laboratory-assisted approach</a:t>
                      </a:r>
                      <a:endParaRPr kumimoji="0" lang="en-IN" sz="1700" b="1" i="0" u="none" strike="noStrike" cap="none" normalizeH="0" baseline="0" smtClean="0">
                        <a:ln>
                          <a:noFill/>
                        </a:ln>
                        <a:solidFill>
                          <a:srgbClr val="000000"/>
                        </a:solidFill>
                        <a:effectLst/>
                        <a:latin typeface="+mn-lt"/>
                        <a:cs typeface="Arial"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ts val="600"/>
                        </a:spcBef>
                        <a:spcAft>
                          <a:spcPct val="0"/>
                        </a:spcAft>
                        <a:buClr>
                          <a:schemeClr val="tx2"/>
                        </a:buClr>
                        <a:buSzPct val="70000"/>
                        <a:buFont typeface="Wingdings" pitchFamily="2" charset="2"/>
                        <a:buNone/>
                        <a:tabLst/>
                      </a:pPr>
                      <a:r>
                        <a:rPr kumimoji="0" lang="en-US" sz="1700" b="1" i="0" u="none" strike="noStrike" cap="none" normalizeH="0" baseline="0" dirty="0" smtClean="0">
                          <a:ln>
                            <a:noFill/>
                          </a:ln>
                          <a:solidFill>
                            <a:srgbClr val="000000"/>
                          </a:solidFill>
                          <a:effectLst/>
                          <a:latin typeface="+mn-lt"/>
                          <a:cs typeface="Arial" charset="0"/>
                        </a:rPr>
                        <a:t>Syndromic approach</a:t>
                      </a:r>
                      <a:endParaRPr kumimoji="0" lang="en-IN" sz="1700" b="1" i="0" u="none" strike="noStrike" cap="none" normalizeH="0" baseline="0" dirty="0" smtClean="0">
                        <a:ln>
                          <a:noFill/>
                        </a:ln>
                        <a:solidFill>
                          <a:srgbClr val="000000"/>
                        </a:solidFill>
                        <a:effectLst/>
                        <a:latin typeface="+mn-lt"/>
                        <a:cs typeface="Arial"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1002257">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Rounded MT Bold" pitchFamily="34" charset="0"/>
                          <a:cs typeface="Times New Roman" pitchFamily="18" charset="0"/>
                        </a:rPr>
                        <a:t>Interviews patient for symptoms</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Rounded MT Bold" pitchFamily="34" charset="0"/>
                          <a:cs typeface="Times New Roman" pitchFamily="18" charset="0"/>
                        </a:rPr>
                        <a:t>Interviews patient for symptoms</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Interviews patient for symptoms</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1" i="0" u="sng" strike="noStrike" cap="none" normalizeH="0" baseline="0" smtClean="0">
                          <a:ln>
                            <a:noFill/>
                          </a:ln>
                          <a:solidFill>
                            <a:schemeClr val="tx1"/>
                          </a:solidFill>
                          <a:effectLst/>
                          <a:latin typeface="Arial Rounded MT Bold" pitchFamily="34" charset="0"/>
                          <a:cs typeface="Times New Roman" pitchFamily="18" charset="0"/>
                        </a:rPr>
                        <a:t>Picks the relevant flowchart</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89269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Does a clinical examination</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Rounded MT Bold" pitchFamily="34" charset="0"/>
                          <a:cs typeface="Times New Roman" pitchFamily="18" charset="0"/>
                        </a:rPr>
                        <a:t>Does a clinical examination</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Does a clinical examination for finding signs </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1" i="0" u="sng" strike="noStrike" cap="none" normalizeH="0" baseline="0" smtClean="0">
                          <a:ln>
                            <a:noFill/>
                          </a:ln>
                          <a:solidFill>
                            <a:schemeClr val="tx1"/>
                          </a:solidFill>
                          <a:effectLst/>
                          <a:latin typeface="Arial Rounded MT Bold" pitchFamily="34" charset="0"/>
                          <a:cs typeface="Times New Roman" pitchFamily="18" charset="0"/>
                        </a:rPr>
                        <a:t>Uses flowcharts as tools </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751693">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Uses clinical experience to identify symptoms and signs of a specific STI</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Collects samples for testing/ refers to laboratory for tests</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1" i="0" u="sng" strike="noStrike" cap="none" normalizeH="0" baseline="0" dirty="0" smtClean="0">
                          <a:ln>
                            <a:noFill/>
                          </a:ln>
                          <a:solidFill>
                            <a:schemeClr val="tx1"/>
                          </a:solidFill>
                          <a:effectLst/>
                          <a:latin typeface="Arial Rounded MT Bold" pitchFamily="34" charset="0"/>
                          <a:cs typeface="Times New Roman" pitchFamily="18" charset="0"/>
                        </a:rPr>
                        <a:t>Syndrome identification</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Rounded MT Bold" pitchFamily="34" charset="0"/>
                          <a:cs typeface="Times New Roman" pitchFamily="18" charset="0"/>
                        </a:rPr>
                        <a:t> </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1002257">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Treats for the specific STI</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Treats for STIs identified by the results of the laboratory tests</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1" i="0" u="sng" strike="noStrike" cap="none" normalizeH="0" baseline="0" dirty="0" smtClean="0">
                          <a:ln>
                            <a:noFill/>
                          </a:ln>
                          <a:solidFill>
                            <a:schemeClr val="tx1"/>
                          </a:solidFill>
                          <a:effectLst/>
                          <a:latin typeface="Arial Rounded MT Bold" pitchFamily="34" charset="0"/>
                          <a:cs typeface="Times New Roman" pitchFamily="18" charset="0"/>
                        </a:rPr>
                        <a:t>Treats</a:t>
                      </a:r>
                      <a:r>
                        <a:rPr kumimoji="0" lang="en-US" sz="1400" b="0" i="0" u="sng" strike="noStrike" cap="none" normalizeH="0" baseline="0" dirty="0" smtClean="0">
                          <a:ln>
                            <a:noFill/>
                          </a:ln>
                          <a:solidFill>
                            <a:schemeClr val="tx1"/>
                          </a:solidFill>
                          <a:effectLst/>
                          <a:latin typeface="Arial Rounded MT Bold" pitchFamily="34" charset="0"/>
                          <a:cs typeface="Times New Roman" pitchFamily="18" charset="0"/>
                        </a:rPr>
                        <a:t> patients for the </a:t>
                      </a:r>
                      <a:r>
                        <a:rPr kumimoji="0" lang="en-US" sz="1400" b="1" i="0" u="sng" strike="noStrike" cap="none" normalizeH="0" baseline="0" dirty="0" smtClean="0">
                          <a:ln>
                            <a:noFill/>
                          </a:ln>
                          <a:solidFill>
                            <a:schemeClr val="tx1"/>
                          </a:solidFill>
                          <a:effectLst/>
                          <a:latin typeface="Arial Rounded MT Bold" pitchFamily="34" charset="0"/>
                          <a:cs typeface="Times New Roman" pitchFamily="18" charset="0"/>
                        </a:rPr>
                        <a:t>most common organisms </a:t>
                      </a:r>
                      <a:r>
                        <a:rPr kumimoji="0" lang="en-US" sz="1400" b="0" i="0" u="sng" strike="noStrike" cap="none" normalizeH="0" baseline="0" dirty="0" smtClean="0">
                          <a:ln>
                            <a:noFill/>
                          </a:ln>
                          <a:solidFill>
                            <a:schemeClr val="tx1"/>
                          </a:solidFill>
                          <a:effectLst/>
                          <a:latin typeface="Arial Rounded MT Bold" pitchFamily="34" charset="0"/>
                          <a:cs typeface="Times New Roman" pitchFamily="18" charset="0"/>
                        </a:rPr>
                        <a:t>responsible for that syndrome</a:t>
                      </a:r>
                      <a:r>
                        <a:rPr kumimoji="0" lang="en-US" sz="1400" b="0" i="0" u="none" strike="noStrike" cap="none" normalizeH="0" baseline="0" dirty="0" smtClean="0">
                          <a:ln>
                            <a:noFill/>
                          </a:ln>
                          <a:solidFill>
                            <a:schemeClr val="tx1"/>
                          </a:solidFill>
                          <a:effectLst/>
                          <a:latin typeface="Arial Rounded MT Bold" pitchFamily="34" charset="0"/>
                          <a:cs typeface="Times New Roman" pitchFamily="18" charset="0"/>
                        </a:rPr>
                        <a:t> (usually 2-3 STIs) </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1503386">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Rounded MT Bold" pitchFamily="34" charset="0"/>
                          <a:cs typeface="Times New Roman" pitchFamily="18" charset="0"/>
                        </a:rPr>
                        <a:t>Educates patients for compliance and prevention, promotes condoms and emphasizes the importance of partner management</a:t>
                      </a:r>
                      <a:endParaRPr kumimoji="0" lang="en-IN" sz="1400" b="0" i="0" u="none" strike="noStrike" cap="none" normalizeH="0" baseline="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Rounded MT Bold" pitchFamily="34" charset="0"/>
                          <a:cs typeface="Times New Roman" pitchFamily="18" charset="0"/>
                        </a:rPr>
                        <a:t>Educates patients for compliance and prevention, promotes condoms and emphasizes the importance of partner management</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Rounded MT Bold" pitchFamily="34" charset="0"/>
                          <a:cs typeface="Times New Roman" pitchFamily="18" charset="0"/>
                        </a:rPr>
                        <a:t>Educates patients for compliance and prevention, promotes condoms and emphasizes the importance of partner management</a:t>
                      </a:r>
                      <a:endParaRPr kumimoji="0" lang="en-IN" sz="1400" b="0" i="0" u="none" strike="noStrike" cap="none" normalizeH="0" baseline="0" dirty="0" smtClean="0">
                        <a:ln>
                          <a:noFill/>
                        </a:ln>
                        <a:solidFill>
                          <a:schemeClr val="tx1"/>
                        </a:solidFill>
                        <a:effectLst/>
                        <a:latin typeface="Arial Rounded MT Bold" pitchFamily="34" charset="0"/>
                        <a:cs typeface="Times New Roman" pitchFamily="18" charset="0"/>
                      </a:endParaRPr>
                    </a:p>
                  </a:txBody>
                  <a:tcPr marL="68580" marR="6858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44"/>
          </a:xfrm>
        </p:spPr>
        <p:txBody>
          <a:bodyPr/>
          <a:lstStyle/>
          <a:p>
            <a:r>
              <a:rPr lang="en-US" dirty="0" smtClean="0"/>
              <a:t>Case 3</a:t>
            </a:r>
            <a:endParaRPr lang="en-IN" dirty="0"/>
          </a:p>
        </p:txBody>
      </p:sp>
      <p:sp>
        <p:nvSpPr>
          <p:cNvPr id="3" name="Content Placeholder 2"/>
          <p:cNvSpPr>
            <a:spLocks noGrp="1"/>
          </p:cNvSpPr>
          <p:nvPr>
            <p:ph idx="1"/>
          </p:nvPr>
        </p:nvSpPr>
        <p:spPr>
          <a:xfrm>
            <a:off x="214282" y="1500174"/>
            <a:ext cx="7929618" cy="4955562"/>
          </a:xfrm>
        </p:spPr>
        <p:txBody>
          <a:bodyPr>
            <a:normAutofit/>
          </a:bodyPr>
          <a:lstStyle/>
          <a:p>
            <a:r>
              <a:rPr lang="en-US" dirty="0" smtClean="0"/>
              <a:t>A 25 year old male from oral medicine being treated for </a:t>
            </a:r>
            <a:r>
              <a:rPr lang="en-US" dirty="0" err="1" smtClean="0"/>
              <a:t>oropharyngeal</a:t>
            </a:r>
            <a:r>
              <a:rPr lang="en-US" dirty="0" smtClean="0"/>
              <a:t> </a:t>
            </a:r>
            <a:r>
              <a:rPr lang="en-US" dirty="0" err="1" smtClean="0"/>
              <a:t>candidiasis</a:t>
            </a:r>
            <a:r>
              <a:rPr lang="en-US" dirty="0" smtClean="0"/>
              <a:t> was referred to Dermatology for skin lesions.</a:t>
            </a:r>
          </a:p>
          <a:p>
            <a:r>
              <a:rPr lang="en-US" dirty="0" smtClean="0"/>
              <a:t>Few </a:t>
            </a:r>
            <a:r>
              <a:rPr lang="en-US" dirty="0" err="1" smtClean="0"/>
              <a:t>violaceous</a:t>
            </a:r>
            <a:r>
              <a:rPr lang="en-US" dirty="0" smtClean="0"/>
              <a:t> plaques were seen on the thighs, chest (2-3 cm) and the scrotal area about (1-2 cm) in diameter </a:t>
            </a:r>
            <a:endParaRPr lang="en-IN" dirty="0" smtClean="0"/>
          </a:p>
          <a:p>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C:\Users\alpna\Desktop\STI PPT\STI PPT\sec syphilis\Figure 1.jpg"/>
          <p:cNvPicPr>
            <a:picLocks noGrp="1" noChangeAspect="1" noChangeArrowheads="1"/>
          </p:cNvPicPr>
          <p:nvPr>
            <p:ph idx="1"/>
          </p:nvPr>
        </p:nvPicPr>
        <p:blipFill>
          <a:blip r:embed="rId2" cstate="print"/>
          <a:srcRect/>
          <a:stretch>
            <a:fillRect/>
          </a:stretch>
        </p:blipFill>
        <p:spPr bwMode="auto">
          <a:xfrm>
            <a:off x="857224" y="0"/>
            <a:ext cx="6572295" cy="6857999"/>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7239000" cy="5527066"/>
          </a:xfrm>
        </p:spPr>
        <p:txBody>
          <a:bodyPr/>
          <a:lstStyle/>
          <a:p>
            <a:r>
              <a:rPr lang="en-US" dirty="0" smtClean="0"/>
              <a:t>He had scaly lesions on the palms and soles which was diagnosed as </a:t>
            </a:r>
            <a:r>
              <a:rPr lang="en-US" i="1" dirty="0" err="1" smtClean="0"/>
              <a:t>Tinea</a:t>
            </a:r>
            <a:r>
              <a:rPr lang="en-US" i="1" dirty="0" smtClean="0"/>
              <a:t> </a:t>
            </a:r>
            <a:r>
              <a:rPr lang="en-US" i="1" dirty="0" err="1" smtClean="0"/>
              <a:t>manuum</a:t>
            </a:r>
            <a:r>
              <a:rPr lang="en-US" i="1" dirty="0" smtClean="0"/>
              <a:t> </a:t>
            </a:r>
            <a:r>
              <a:rPr lang="en-US" dirty="0" smtClean="0"/>
              <a:t>and was treated for the same by a private practitioner.</a:t>
            </a:r>
          </a:p>
          <a:p>
            <a:r>
              <a:rPr lang="en-US" dirty="0" smtClean="0"/>
              <a:t>Oral examination of the patient revealed diffuse loss and atrophy of the </a:t>
            </a:r>
            <a:r>
              <a:rPr lang="en-US" dirty="0" err="1" smtClean="0"/>
              <a:t>filiform</a:t>
            </a:r>
            <a:r>
              <a:rPr lang="en-US" dirty="0" smtClean="0"/>
              <a:t> papillae on the dorsum of tongue with insignificant changes of the oral mucosa</a:t>
            </a:r>
          </a:p>
          <a:p>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1" name="Picture 3" descr="C:\Users\alpna\Desktop\STI PPT\STI PPT\sec syphilis\Figure 2.jpg"/>
          <p:cNvPicPr>
            <a:picLocks noGrp="1" noChangeAspect="1" noChangeArrowheads="1"/>
          </p:cNvPicPr>
          <p:nvPr>
            <p:ph idx="1"/>
          </p:nvPr>
        </p:nvPicPr>
        <p:blipFill>
          <a:blip r:embed="rId2"/>
          <a:srcRect/>
          <a:stretch>
            <a:fillRect/>
          </a:stretch>
        </p:blipFill>
        <p:spPr bwMode="auto">
          <a:xfrm>
            <a:off x="0" y="214290"/>
            <a:ext cx="9144000" cy="640398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descr="C:\Users\alpna\Desktop\STI PPT\STI PPT\sec syphilis\Figure 3.jpg"/>
          <p:cNvPicPr>
            <a:picLocks noGrp="1" noChangeAspect="1" noChangeArrowheads="1"/>
          </p:cNvPicPr>
          <p:nvPr>
            <p:ph idx="1"/>
          </p:nvPr>
        </p:nvPicPr>
        <p:blipFill>
          <a:blip r:embed="rId2"/>
          <a:srcRect/>
          <a:stretch>
            <a:fillRect/>
          </a:stretch>
        </p:blipFill>
        <p:spPr bwMode="auto">
          <a:xfrm>
            <a:off x="1500166" y="0"/>
            <a:ext cx="555346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7615262" cy="5955694"/>
          </a:xfrm>
        </p:spPr>
        <p:txBody>
          <a:bodyPr>
            <a:normAutofit lnSpcReduction="10000"/>
          </a:bodyPr>
          <a:lstStyle/>
          <a:p>
            <a:r>
              <a:rPr lang="en-US" dirty="0" smtClean="0"/>
              <a:t>There was history of painless genital ulcer 2 months ago, which healed on its own.</a:t>
            </a:r>
          </a:p>
          <a:p>
            <a:r>
              <a:rPr lang="en-US" dirty="0" smtClean="0"/>
              <a:t>The patient was investigated keeping a provisional diagnosis of secondary syphilis and </a:t>
            </a:r>
            <a:r>
              <a:rPr lang="en-US" dirty="0" err="1" smtClean="0"/>
              <a:t>erythematous</a:t>
            </a:r>
            <a:r>
              <a:rPr lang="en-US" dirty="0" smtClean="0"/>
              <a:t> </a:t>
            </a:r>
            <a:r>
              <a:rPr lang="en-US" dirty="0" err="1" smtClean="0"/>
              <a:t>oropharyngeal</a:t>
            </a:r>
            <a:r>
              <a:rPr lang="en-US" dirty="0" smtClean="0"/>
              <a:t> </a:t>
            </a:r>
            <a:r>
              <a:rPr lang="en-US" dirty="0" err="1" smtClean="0"/>
              <a:t>candidiasis</a:t>
            </a:r>
            <a:r>
              <a:rPr lang="en-US" dirty="0" smtClean="0"/>
              <a:t> in mind.</a:t>
            </a:r>
          </a:p>
          <a:p>
            <a:r>
              <a:rPr lang="en-US" dirty="0" smtClean="0"/>
              <a:t>He showed positivity for HIV 1 and a negative VDRL test. The VDRL was negative on repeated testing. However, TPHA was positive.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a:t>
            </a:r>
            <a:r>
              <a:rPr lang="en-US" sz="1600" dirty="0" err="1" smtClean="0"/>
              <a:t>Samaranayake</a:t>
            </a:r>
            <a:r>
              <a:rPr lang="en-US" sz="1600" dirty="0" smtClean="0"/>
              <a:t>, </a:t>
            </a:r>
            <a:r>
              <a:rPr lang="en-US" sz="1600" dirty="0" err="1" smtClean="0"/>
              <a:t>Lakshman</a:t>
            </a:r>
            <a:r>
              <a:rPr lang="en-US" sz="1600" dirty="0" smtClean="0"/>
              <a:t> P. "Oral mycoses in HIV infection." Oral surgery, oral medicine, oral pathology 73.2 (1992): 171-180.</a:t>
            </a:r>
            <a:endParaRPr lang="en-IN" dirty="0" smtClean="0"/>
          </a:p>
          <a:p>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7239000" cy="5955694"/>
          </a:xfrm>
        </p:spPr>
        <p:txBody>
          <a:bodyPr>
            <a:normAutofit lnSpcReduction="10000"/>
          </a:bodyPr>
          <a:lstStyle/>
          <a:p>
            <a:r>
              <a:rPr lang="en-US" dirty="0" smtClean="0"/>
              <a:t>After consultation with the Microbiology department, VDRL was repeated in higher dilution and came out to be positive at 1:64 dilution. </a:t>
            </a:r>
          </a:p>
          <a:p>
            <a:r>
              <a:rPr lang="en-US" dirty="0" err="1" smtClean="0"/>
              <a:t>Prozone</a:t>
            </a:r>
            <a:r>
              <a:rPr lang="en-US" dirty="0" smtClean="0"/>
              <a:t> phenomenon*.</a:t>
            </a:r>
            <a:endParaRPr lang="en-IN" dirty="0" smtClean="0"/>
          </a:p>
          <a:p>
            <a:pPr>
              <a:buNone/>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a:buNone/>
            </a:pPr>
            <a:r>
              <a:rPr lang="en-US" dirty="0" smtClean="0"/>
              <a:t/>
            </a:r>
            <a:br>
              <a:rPr lang="en-US" dirty="0" smtClean="0"/>
            </a:br>
            <a:r>
              <a:rPr lang="en-US" dirty="0" smtClean="0"/>
              <a:t/>
            </a:r>
            <a:br>
              <a:rPr lang="en-US" dirty="0" smtClean="0"/>
            </a:br>
            <a:r>
              <a:rPr lang="en-US" sz="2400" dirty="0" smtClean="0"/>
              <a:t>*</a:t>
            </a:r>
            <a:r>
              <a:rPr lang="en-US" sz="1400" dirty="0" smtClean="0"/>
              <a:t>Taniguchi S, </a:t>
            </a:r>
            <a:r>
              <a:rPr lang="en-US" sz="1400" dirty="0" err="1" smtClean="0"/>
              <a:t>Osato</a:t>
            </a:r>
            <a:r>
              <a:rPr lang="en-US" sz="1400" dirty="0" smtClean="0"/>
              <a:t> K, Hamada T. The </a:t>
            </a:r>
            <a:r>
              <a:rPr lang="en-US" sz="1400" dirty="0" err="1" smtClean="0"/>
              <a:t>prozone</a:t>
            </a:r>
            <a:r>
              <a:rPr lang="en-US" sz="1400" dirty="0" smtClean="0"/>
              <a:t> phenomenon in secondary syphilis.ActaDermVenereol1995; 75: 153–54. </a:t>
            </a:r>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7239000" cy="6027132"/>
          </a:xfrm>
        </p:spPr>
        <p:txBody>
          <a:bodyPr/>
          <a:lstStyle/>
          <a:p>
            <a:r>
              <a:rPr lang="en-US" dirty="0" smtClean="0"/>
              <a:t>Skin biopsy from a plaque on the chest showed a moderately dense superficial and deep </a:t>
            </a:r>
            <a:r>
              <a:rPr lang="en-US" dirty="0" err="1" smtClean="0"/>
              <a:t>perivascular</a:t>
            </a:r>
            <a:r>
              <a:rPr lang="en-US" dirty="0" smtClean="0"/>
              <a:t> and </a:t>
            </a:r>
            <a:r>
              <a:rPr lang="en-US" dirty="0" err="1" smtClean="0"/>
              <a:t>periappendageal</a:t>
            </a:r>
            <a:r>
              <a:rPr lang="en-US" dirty="0" smtClean="0"/>
              <a:t> infiltrate of lymphocytes, </a:t>
            </a:r>
            <a:r>
              <a:rPr lang="en-US" dirty="0" err="1" smtClean="0"/>
              <a:t>histiocytes</a:t>
            </a:r>
            <a:r>
              <a:rPr lang="en-US" dirty="0" smtClean="0"/>
              <a:t> and plasma cells. The infiltrate in the upper dermis was present close to the epidermis in a patchy </a:t>
            </a:r>
            <a:r>
              <a:rPr lang="en-US" dirty="0" err="1" smtClean="0"/>
              <a:t>lichenoid</a:t>
            </a:r>
            <a:r>
              <a:rPr lang="en-US" dirty="0" smtClean="0"/>
              <a:t> pattern. The epidermis showed mild hyperplasia, </a:t>
            </a:r>
            <a:r>
              <a:rPr lang="en-US" dirty="0" err="1" smtClean="0"/>
              <a:t>spongiosis</a:t>
            </a:r>
            <a:r>
              <a:rPr lang="en-US" dirty="0" smtClean="0"/>
              <a:t> with </a:t>
            </a:r>
            <a:r>
              <a:rPr lang="en-US" dirty="0" err="1" smtClean="0"/>
              <a:t>neutrophils</a:t>
            </a:r>
            <a:r>
              <a:rPr lang="en-US" dirty="0" smtClean="0"/>
              <a:t> and focal </a:t>
            </a:r>
            <a:r>
              <a:rPr lang="en-US" dirty="0" err="1" smtClean="0"/>
              <a:t>parakeratosis</a:t>
            </a:r>
            <a:r>
              <a:rPr lang="en-US" dirty="0" smtClean="0"/>
              <a:t>.</a:t>
            </a:r>
            <a:br>
              <a:rPr lang="en-US" dirty="0" smtClean="0"/>
            </a:br>
            <a:endParaRPr lang="en-US" dirty="0" smtClean="0"/>
          </a:p>
          <a:p>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descr="C:\Users\alpna\Desktop\STI PPT\STI PPT\sec syphilis\Figure 4.jpg"/>
          <p:cNvPicPr>
            <a:picLocks noGrp="1" noChangeAspect="1" noChangeArrowheads="1"/>
          </p:cNvPicPr>
          <p:nvPr>
            <p:ph idx="1"/>
          </p:nvPr>
        </p:nvPicPr>
        <p:blipFill>
          <a:blip r:embed="rId2"/>
          <a:srcRect/>
          <a:stretch>
            <a:fillRect/>
          </a:stretch>
        </p:blipFill>
        <p:spPr bwMode="auto">
          <a:xfrm>
            <a:off x="0" y="0"/>
            <a:ext cx="9156494"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7929618" cy="6858000"/>
          </a:xfrm>
        </p:spPr>
        <p:txBody>
          <a:bodyPr>
            <a:normAutofit/>
          </a:bodyPr>
          <a:lstStyle/>
          <a:p>
            <a:endParaRPr lang="en-US" sz="1200" dirty="0" smtClean="0"/>
          </a:p>
          <a:p>
            <a:r>
              <a:rPr lang="en-US" sz="2800" dirty="0" smtClean="0"/>
              <a:t>Patient was treated with 3 weekly intramuscular injections of </a:t>
            </a:r>
            <a:r>
              <a:rPr lang="en-US" sz="2800" dirty="0" err="1" smtClean="0"/>
              <a:t>Benzathine</a:t>
            </a:r>
            <a:r>
              <a:rPr lang="en-US" sz="2800" dirty="0" smtClean="0"/>
              <a:t> Penicillin in dose of 2.4 million units after sensitivity test.* (KIT 3)</a:t>
            </a:r>
          </a:p>
          <a:p>
            <a:r>
              <a:rPr lang="en-US" sz="2800" dirty="0" smtClean="0"/>
              <a:t>He was also administered </a:t>
            </a:r>
            <a:r>
              <a:rPr lang="en-US" sz="2800" dirty="0" err="1" smtClean="0"/>
              <a:t>Ketoconazole</a:t>
            </a:r>
            <a:r>
              <a:rPr lang="en-US" sz="2800" dirty="0" smtClean="0"/>
              <a:t> 200mg OD for 15 days for the  management of oral lesions. </a:t>
            </a:r>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r>
              <a:rPr lang="en-US" sz="1400" dirty="0" smtClean="0"/>
              <a:t/>
            </a:r>
            <a:br>
              <a:rPr lang="en-US" sz="1400" dirty="0" smtClean="0"/>
            </a:br>
            <a:r>
              <a:rPr lang="en-US" sz="1400" dirty="0" smtClean="0"/>
              <a:t>*Lynn, W. A., and S. </a:t>
            </a:r>
            <a:r>
              <a:rPr lang="en-US" sz="1400" dirty="0" err="1" smtClean="0"/>
              <a:t>Lightman</a:t>
            </a:r>
            <a:r>
              <a:rPr lang="en-US" sz="1400" dirty="0" smtClean="0"/>
              <a:t>. "Syphilis and HIV: a dangerous combination." The Lancet infectious diseases 4.7 (2004): 456-66.</a:t>
            </a:r>
            <a:endParaRPr lang="en-IN"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idx="4294967295"/>
          </p:nvPr>
        </p:nvSpPr>
        <p:spPr>
          <a:xfrm>
            <a:off x="0" y="0"/>
            <a:ext cx="8229600" cy="1143000"/>
          </a:xfrm>
        </p:spPr>
        <p:txBody>
          <a:bodyPr bIns="91440">
            <a:noAutofit/>
          </a:bodyPr>
          <a:lstStyle/>
          <a:p>
            <a:pPr algn="ctr"/>
            <a:r>
              <a:rPr lang="en-US" sz="4000" dirty="0" smtClean="0">
                <a:solidFill>
                  <a:srgbClr val="0070C0"/>
                </a:solidFill>
              </a:rPr>
              <a:t>Syndromic Approach</a:t>
            </a:r>
            <a:endParaRPr lang="en-IN" sz="4000" dirty="0" smtClean="0">
              <a:solidFill>
                <a:srgbClr val="0070C0"/>
              </a:solidFill>
            </a:endParaRPr>
          </a:p>
        </p:txBody>
      </p:sp>
      <p:sp>
        <p:nvSpPr>
          <p:cNvPr id="150531" name="Content Placeholder 2"/>
          <p:cNvSpPr>
            <a:spLocks noGrp="1"/>
          </p:cNvSpPr>
          <p:nvPr>
            <p:ph sz="quarter" idx="4294967295"/>
          </p:nvPr>
        </p:nvSpPr>
        <p:spPr>
          <a:xfrm>
            <a:off x="285720" y="1428736"/>
            <a:ext cx="7586693" cy="5200664"/>
          </a:xfrm>
        </p:spPr>
        <p:txBody>
          <a:bodyPr>
            <a:normAutofit fontScale="92500"/>
          </a:bodyPr>
          <a:lstStyle/>
          <a:p>
            <a:pPr marL="319088" indent="-319088">
              <a:buFont typeface="Wingdings" pitchFamily="2" charset="2"/>
              <a:buChar char=""/>
            </a:pPr>
            <a:r>
              <a:rPr lang="en-US" sz="2700" dirty="0" smtClean="0"/>
              <a:t>Diagnosis is based on the identification of </a:t>
            </a:r>
            <a:r>
              <a:rPr lang="en-US" sz="2700" b="1" dirty="0" smtClean="0"/>
              <a:t>syndromes,</a:t>
            </a:r>
            <a:r>
              <a:rPr lang="en-US" sz="2700" dirty="0" smtClean="0"/>
              <a:t> which are combinations of the symptoms the patient reports and the signs the health care provider observes.</a:t>
            </a:r>
          </a:p>
          <a:p>
            <a:pPr marL="319088" indent="-319088">
              <a:buFont typeface="Wingdings" pitchFamily="2" charset="2"/>
              <a:buChar char=""/>
            </a:pPr>
            <a:endParaRPr lang="en-US" sz="2700" dirty="0" smtClean="0"/>
          </a:p>
          <a:p>
            <a:pPr marL="319088" indent="-319088">
              <a:buFont typeface="Wingdings" pitchFamily="2" charset="2"/>
              <a:buChar char=""/>
            </a:pPr>
            <a:r>
              <a:rPr lang="en-US" sz="2700" dirty="0" smtClean="0"/>
              <a:t> The recommended treatments are effective for all the diseases that could cause the identified syndrome. </a:t>
            </a:r>
          </a:p>
          <a:p>
            <a:pPr marL="319088" indent="-319088">
              <a:buFont typeface="Wingdings" pitchFamily="2" charset="2"/>
              <a:buChar char=""/>
            </a:pPr>
            <a:endParaRPr lang="en-US" sz="2700" dirty="0" smtClean="0"/>
          </a:p>
          <a:p>
            <a:pPr marL="319088" indent="-319088">
              <a:buFont typeface="Wingdings" pitchFamily="2" charset="2"/>
              <a:buChar char=""/>
            </a:pPr>
            <a:r>
              <a:rPr lang="en-US" sz="2700" dirty="0" smtClean="0"/>
              <a:t>Provides single dose treatment</a:t>
            </a:r>
          </a:p>
          <a:p>
            <a:pPr marL="319088" indent="-319088">
              <a:buFont typeface="Wingdings" pitchFamily="2" charset="2"/>
              <a:buChar char=""/>
            </a:pPr>
            <a:endParaRPr lang="en-US" sz="2700" dirty="0" smtClean="0"/>
          </a:p>
          <a:p>
            <a:pPr marL="319088" indent="-319088">
              <a:buFont typeface="Wingdings" pitchFamily="2" charset="2"/>
              <a:buChar char=""/>
            </a:pPr>
            <a:r>
              <a:rPr lang="en-US" sz="2700" dirty="0" smtClean="0"/>
              <a:t>Comprehensive  -patient education, counseling</a:t>
            </a:r>
          </a:p>
          <a:p>
            <a:pPr marL="319088" indent="-319088" algn="just">
              <a:buFont typeface="Wingdings" pitchFamily="2" charset="2"/>
              <a:buChar char=""/>
            </a:pPr>
            <a:endParaRPr lang="en-IN" sz="2700"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7543824" cy="5812818"/>
          </a:xfrm>
        </p:spPr>
        <p:txBody>
          <a:bodyPr/>
          <a:lstStyle/>
          <a:p>
            <a:r>
              <a:rPr lang="en-US" sz="2800" dirty="0" smtClean="0"/>
              <a:t>Patient was counseled regarding safer sexual practice. </a:t>
            </a:r>
          </a:p>
          <a:p>
            <a:r>
              <a:rPr lang="en-US" sz="2800" dirty="0" smtClean="0"/>
              <a:t>Partner notification and contact tracing was done for the patient. </a:t>
            </a:r>
          </a:p>
          <a:p>
            <a:r>
              <a:rPr lang="en-US" sz="2800" dirty="0" smtClean="0"/>
              <a:t>He was also referred to the ART (Anti Retroviral Therapy) centre. </a:t>
            </a:r>
          </a:p>
          <a:p>
            <a:r>
              <a:rPr lang="en-US" sz="2800" dirty="0" smtClean="0"/>
              <a:t>Patient was followed weekly and then monthly with significant resolution of clinical lesions at the end of 2 weeks </a:t>
            </a:r>
          </a:p>
          <a:p>
            <a:r>
              <a:rPr lang="en-US" sz="2800" dirty="0" smtClean="0"/>
              <a:t>Titers of VDRL declined to 1:4 at the end of 6 months</a:t>
            </a:r>
          </a:p>
          <a:p>
            <a:endParaRPr lang="en-I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7239000" cy="5955694"/>
          </a:xfrm>
        </p:spPr>
        <p:txBody>
          <a:bodyPr/>
          <a:lstStyle/>
          <a:p>
            <a:r>
              <a:rPr lang="en-US" dirty="0" smtClean="0"/>
              <a:t>The patient of Secondary syphilis was being mistreated as </a:t>
            </a:r>
            <a:r>
              <a:rPr lang="en-US" i="1" dirty="0" err="1" smtClean="0"/>
              <a:t>Tinea</a:t>
            </a:r>
            <a:r>
              <a:rPr lang="en-US" i="1" dirty="0" smtClean="0"/>
              <a:t> </a:t>
            </a:r>
            <a:r>
              <a:rPr lang="en-US" i="1" dirty="0" err="1" smtClean="0"/>
              <a:t>manuum</a:t>
            </a:r>
            <a:r>
              <a:rPr lang="en-US" i="1" dirty="0" smtClean="0"/>
              <a:t>.</a:t>
            </a:r>
          </a:p>
        </p:txBody>
      </p:sp>
      <p:pic>
        <p:nvPicPr>
          <p:cNvPr id="1026" name="Picture 2" descr="C:\Users\alpna\Desktop\STI PPT\STI PPT\sec syphilis\Figure 5.jpg"/>
          <p:cNvPicPr>
            <a:picLocks noChangeAspect="1" noChangeArrowheads="1"/>
          </p:cNvPicPr>
          <p:nvPr/>
        </p:nvPicPr>
        <p:blipFill>
          <a:blip r:embed="rId2" cstate="print"/>
          <a:srcRect/>
          <a:stretch>
            <a:fillRect/>
          </a:stretch>
        </p:blipFill>
        <p:spPr bwMode="auto">
          <a:xfrm>
            <a:off x="357158" y="1500174"/>
            <a:ext cx="7824168" cy="535782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lstStyle/>
          <a:p>
            <a:r>
              <a:rPr lang="en-US" dirty="0" smtClean="0"/>
              <a:t>CASE 4</a:t>
            </a:r>
            <a:endParaRPr lang="en-IN" dirty="0"/>
          </a:p>
        </p:txBody>
      </p:sp>
      <p:sp>
        <p:nvSpPr>
          <p:cNvPr id="3" name="Content Placeholder 2"/>
          <p:cNvSpPr>
            <a:spLocks noGrp="1"/>
          </p:cNvSpPr>
          <p:nvPr>
            <p:ph idx="1"/>
          </p:nvPr>
        </p:nvSpPr>
        <p:spPr>
          <a:xfrm>
            <a:off x="0" y="1428736"/>
            <a:ext cx="8001024" cy="5429264"/>
          </a:xfrm>
        </p:spPr>
        <p:txBody>
          <a:bodyPr>
            <a:normAutofit fontScale="92500" lnSpcReduction="20000"/>
          </a:bodyPr>
          <a:lstStyle/>
          <a:p>
            <a:r>
              <a:rPr lang="en-US" sz="2800" dirty="0" smtClean="0"/>
              <a:t>An 18 yr old unmarried female presented with painful genital ulceration since 10 days and painful nodular lesions on both shins since 5 days.</a:t>
            </a:r>
          </a:p>
          <a:p>
            <a:r>
              <a:rPr lang="en-US" sz="2800" dirty="0" smtClean="0"/>
              <a:t>There was history of unprotected sexual contact 1 year ago. </a:t>
            </a:r>
          </a:p>
          <a:p>
            <a:r>
              <a:rPr lang="en-US" sz="2800" dirty="0" smtClean="0"/>
              <a:t>On examination, multiple </a:t>
            </a:r>
            <a:r>
              <a:rPr lang="en-US" sz="2800" dirty="0" err="1" smtClean="0"/>
              <a:t>erythematous</a:t>
            </a:r>
            <a:r>
              <a:rPr lang="en-US" sz="2800" dirty="0" smtClean="0"/>
              <a:t> nodules were present on bilateral shins, which were tender on palpation.</a:t>
            </a:r>
          </a:p>
          <a:p>
            <a:r>
              <a:rPr lang="en-US" sz="2800" dirty="0" smtClean="0"/>
              <a:t>Genital examination revealed multiple superficial ulcers over the labia </a:t>
            </a:r>
            <a:r>
              <a:rPr lang="en-US" sz="2800" dirty="0" err="1" smtClean="0"/>
              <a:t>minora</a:t>
            </a:r>
            <a:r>
              <a:rPr lang="en-US" sz="2800" dirty="0" smtClean="0"/>
              <a:t> with polycyclic margins*</a:t>
            </a:r>
            <a:br>
              <a:rPr lang="en-US" sz="2800" dirty="0" smtClean="0"/>
            </a:br>
            <a:r>
              <a:rPr lang="en-US" sz="2800" dirty="0" smtClean="0"/>
              <a:t/>
            </a:r>
            <a:br>
              <a:rPr lang="en-US" sz="2800" dirty="0" smtClean="0"/>
            </a:br>
            <a:endParaRPr lang="en-US" sz="2800" dirty="0" smtClean="0"/>
          </a:p>
          <a:p>
            <a:pPr>
              <a:buNone/>
            </a:pPr>
            <a:r>
              <a:rPr lang="en-US" sz="2800" dirty="0" smtClean="0"/>
              <a:t/>
            </a:r>
            <a:br>
              <a:rPr lang="en-US" sz="2800" dirty="0" smtClean="0"/>
            </a:br>
            <a:r>
              <a:rPr lang="en-US" sz="2800" dirty="0" smtClean="0"/>
              <a:t>*</a:t>
            </a:r>
            <a:r>
              <a:rPr lang="en-IN" sz="1400" dirty="0" smtClean="0"/>
              <a:t>Corey L, Wald A. Genital Herpes. In: Homes KK, </a:t>
            </a:r>
            <a:r>
              <a:rPr lang="en-IN" sz="1400" dirty="0" err="1" smtClean="0"/>
              <a:t>Mardh</a:t>
            </a:r>
            <a:r>
              <a:rPr lang="en-IN" sz="1400" dirty="0" smtClean="0"/>
              <a:t> PA, </a:t>
            </a:r>
            <a:r>
              <a:rPr lang="en-IN" sz="1400" dirty="0" err="1" smtClean="0"/>
              <a:t>Sparling</a:t>
            </a:r>
            <a:r>
              <a:rPr lang="en-IN" sz="1400" dirty="0" smtClean="0"/>
              <a:t> PF. Textbook of sexually transmitted disease. 3</a:t>
            </a:r>
            <a:r>
              <a:rPr lang="en-IN" sz="1400" baseline="30000" dirty="0" smtClean="0"/>
              <a:t>rd</a:t>
            </a:r>
            <a:r>
              <a:rPr lang="en-IN" sz="1400" dirty="0" smtClean="0"/>
              <a:t> ed. New York: McGraw Hill; 1999. p. 285-312.</a:t>
            </a:r>
            <a:endParaRPr lang="en-IN" sz="2800"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descr="C:\Users\alpna\Desktop\STI PPT\STI PPT\Herpes Genitalis with Erythema Nodosum\DSC02034.JPG"/>
          <p:cNvPicPr>
            <a:picLocks noGrp="1" noChangeAspect="1" noChangeArrowheads="1"/>
          </p:cNvPicPr>
          <p:nvPr>
            <p:ph idx="1"/>
          </p:nvPr>
        </p:nvPicPr>
        <p:blipFill>
          <a:blip r:embed="rId2" cstate="print"/>
          <a:srcRect/>
          <a:stretch>
            <a:fillRect/>
          </a:stretch>
        </p:blipFill>
        <p:spPr bwMode="auto">
          <a:xfrm>
            <a:off x="1285852" y="0"/>
            <a:ext cx="6448656"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descr="C:\Users\alpna\Desktop\STI PPT\STI PPT\Herpes Genitalis with Erythema Nodosum\DSC02047.JPG"/>
          <p:cNvPicPr>
            <a:picLocks noGrp="1" noChangeAspect="1" noChangeArrowheads="1"/>
          </p:cNvPicPr>
          <p:nvPr>
            <p:ph idx="1"/>
          </p:nvPr>
        </p:nvPicPr>
        <p:blipFill>
          <a:blip r:embed="rId2"/>
          <a:srcRect/>
          <a:stretch>
            <a:fillRect/>
          </a:stretch>
        </p:blipFill>
        <p:spPr bwMode="auto">
          <a:xfrm>
            <a:off x="0" y="0"/>
            <a:ext cx="9624728" cy="685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7239000" cy="5812818"/>
          </a:xfrm>
        </p:spPr>
        <p:txBody>
          <a:bodyPr>
            <a:normAutofit/>
          </a:bodyPr>
          <a:lstStyle/>
          <a:p>
            <a:r>
              <a:rPr lang="en-US" sz="2800" dirty="0" smtClean="0"/>
              <a:t>A biopsy was taken from the lesions on the legs and showed changes of </a:t>
            </a:r>
            <a:r>
              <a:rPr lang="en-US" sz="2800" dirty="0" err="1" smtClean="0"/>
              <a:t>panniculitis</a:t>
            </a:r>
            <a:r>
              <a:rPr lang="en-US" sz="2800" dirty="0" smtClean="0"/>
              <a:t> consistent with EN.</a:t>
            </a:r>
          </a:p>
          <a:p>
            <a:r>
              <a:rPr lang="en-US" sz="2800" dirty="0" smtClean="0"/>
              <a:t>A tissue sample from the genital lesion was sent for PCR, and was positive for HSV-2.</a:t>
            </a:r>
          </a:p>
          <a:p>
            <a:endParaRPr lang="en-I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642918"/>
            <a:ext cx="7643866" cy="5214974"/>
          </a:xfrm>
        </p:spPr>
        <p:txBody>
          <a:bodyPr/>
          <a:lstStyle/>
          <a:p>
            <a:r>
              <a:rPr lang="en-US" sz="2400" dirty="0" smtClean="0"/>
              <a:t>Patient was prescribed acyclovir 400 mg TDS (KIT 5) along with NSAIDs for EN.</a:t>
            </a:r>
          </a:p>
          <a:p>
            <a:r>
              <a:rPr lang="en-US" sz="2400" dirty="0" smtClean="0"/>
              <a:t>Patient was counseled regarding safer sexual practices. </a:t>
            </a:r>
          </a:p>
          <a:p>
            <a:r>
              <a:rPr lang="en-US" sz="2400" dirty="0" smtClean="0"/>
              <a:t>Partner notification and contact tracing was done for the patient. </a:t>
            </a:r>
          </a:p>
          <a:p>
            <a:r>
              <a:rPr lang="en-US" sz="2400" dirty="0" smtClean="0"/>
              <a:t>Patient showed marked improvement after 4 weeks, with complete healing of the genital ulcer and resolution of the lesions over the legs.</a:t>
            </a:r>
          </a:p>
          <a:p>
            <a:endParaRPr lang="en-I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500042"/>
            <a:ext cx="7929618" cy="5955694"/>
          </a:xfrm>
        </p:spPr>
        <p:txBody>
          <a:bodyPr>
            <a:normAutofit fontScale="92500" lnSpcReduction="10000"/>
          </a:bodyPr>
          <a:lstStyle/>
          <a:p>
            <a:r>
              <a:rPr lang="en-US" sz="3000" dirty="0" smtClean="0"/>
              <a:t>Among the various sexually transmitted infections, EN has been reported with </a:t>
            </a:r>
            <a:r>
              <a:rPr lang="en-US" sz="3000" dirty="0" err="1" smtClean="0"/>
              <a:t>Gonorrhoea</a:t>
            </a:r>
            <a:r>
              <a:rPr lang="en-US" sz="3000" dirty="0" smtClean="0"/>
              <a:t>, Syphilis and </a:t>
            </a:r>
            <a:r>
              <a:rPr lang="en-US" sz="3000" dirty="0" err="1" smtClean="0"/>
              <a:t>Lymphogranuloma</a:t>
            </a:r>
            <a:r>
              <a:rPr lang="en-US" sz="3000" dirty="0" smtClean="0"/>
              <a:t> </a:t>
            </a:r>
            <a:r>
              <a:rPr lang="en-US" sz="3000" dirty="0" err="1" smtClean="0"/>
              <a:t>venereum</a:t>
            </a:r>
            <a:r>
              <a:rPr lang="en-US" sz="3000" dirty="0" smtClean="0"/>
              <a:t> and </a:t>
            </a:r>
            <a:r>
              <a:rPr lang="en-US" sz="3000" dirty="0" err="1" smtClean="0"/>
              <a:t>chancroid</a:t>
            </a:r>
            <a:r>
              <a:rPr lang="en-US" sz="3000" dirty="0" smtClean="0"/>
              <a:t>*.</a:t>
            </a:r>
          </a:p>
          <a:p>
            <a:r>
              <a:rPr lang="en-US" sz="3000" dirty="0" err="1" smtClean="0"/>
              <a:t>Erythema</a:t>
            </a:r>
            <a:r>
              <a:rPr lang="en-US" sz="3000" dirty="0" smtClean="0"/>
              <a:t> </a:t>
            </a:r>
            <a:r>
              <a:rPr lang="en-US" sz="3000" dirty="0" err="1" smtClean="0"/>
              <a:t>nodosum</a:t>
            </a:r>
            <a:r>
              <a:rPr lang="en-US" sz="3000" dirty="0" smtClean="0"/>
              <a:t> occurring with genital herpes is rare+.</a:t>
            </a:r>
            <a:r>
              <a:rPr lang="en-US" dirty="0" smtClean="0"/>
              <a:t/>
            </a:r>
            <a:br>
              <a:rPr lang="en-US" dirty="0" smtClean="0"/>
            </a:b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IN" sz="1400" dirty="0" smtClean="0"/>
              <a:t>*</a:t>
            </a:r>
            <a:r>
              <a:rPr lang="en-IN" sz="1400" dirty="0" err="1" smtClean="0"/>
              <a:t>Requena</a:t>
            </a:r>
            <a:r>
              <a:rPr lang="en-IN" sz="1400" dirty="0" smtClean="0"/>
              <a:t> L, </a:t>
            </a:r>
            <a:r>
              <a:rPr lang="en-IN" sz="1400" dirty="0" err="1" smtClean="0"/>
              <a:t>Sánchez</a:t>
            </a:r>
            <a:r>
              <a:rPr lang="en-IN" sz="1400" dirty="0" smtClean="0"/>
              <a:t> </a:t>
            </a:r>
            <a:r>
              <a:rPr lang="en-IN" sz="1400" dirty="0" err="1" smtClean="0"/>
              <a:t>Yus</a:t>
            </a:r>
            <a:r>
              <a:rPr lang="en-IN" sz="1400" dirty="0" smtClean="0"/>
              <a:t> E. </a:t>
            </a:r>
            <a:r>
              <a:rPr lang="en-IN" sz="1400" dirty="0" err="1" smtClean="0"/>
              <a:t>Erythema</a:t>
            </a:r>
            <a:r>
              <a:rPr lang="en-IN" sz="1400" dirty="0" smtClean="0"/>
              <a:t> </a:t>
            </a:r>
            <a:r>
              <a:rPr lang="en-IN" sz="1400" dirty="0" err="1" smtClean="0"/>
              <a:t>nodosum</a:t>
            </a:r>
            <a:r>
              <a:rPr lang="en-IN" sz="1400" dirty="0" smtClean="0"/>
              <a:t>. </a:t>
            </a:r>
            <a:r>
              <a:rPr lang="en-IN" sz="1400" i="1" dirty="0" err="1" smtClean="0"/>
              <a:t>Semin</a:t>
            </a:r>
            <a:r>
              <a:rPr lang="en-IN" sz="1400" i="1" dirty="0" smtClean="0"/>
              <a:t> </a:t>
            </a:r>
            <a:r>
              <a:rPr lang="en-IN" sz="1400" i="1" dirty="0" err="1" smtClean="0"/>
              <a:t>Cutan</a:t>
            </a:r>
            <a:r>
              <a:rPr lang="en-IN" sz="1400" i="1" dirty="0" smtClean="0"/>
              <a:t> Med </a:t>
            </a:r>
            <a:r>
              <a:rPr lang="en-IN" sz="1400" i="1" dirty="0" err="1" smtClean="0"/>
              <a:t>Surg</a:t>
            </a:r>
            <a:r>
              <a:rPr lang="en-IN" sz="1400" i="1" dirty="0" smtClean="0"/>
              <a:t> 2007; </a:t>
            </a:r>
            <a:r>
              <a:rPr lang="en-IN" sz="1400" b="1" i="1" dirty="0" smtClean="0"/>
              <a:t>26:</a:t>
            </a:r>
            <a:r>
              <a:rPr lang="en-IN" sz="1400" dirty="0" smtClean="0"/>
              <a:t>114–25.</a:t>
            </a:r>
          </a:p>
          <a:p>
            <a:pPr>
              <a:buNone/>
            </a:pPr>
            <a:r>
              <a:rPr lang="en-IN" sz="1400" dirty="0" smtClean="0"/>
              <a:t>+</a:t>
            </a:r>
            <a:r>
              <a:rPr lang="en-IN" sz="1400" dirty="0" err="1" smtClean="0"/>
              <a:t>Tojo</a:t>
            </a:r>
            <a:r>
              <a:rPr lang="en-IN" sz="1400" dirty="0" smtClean="0"/>
              <a:t> M, </a:t>
            </a:r>
            <a:r>
              <a:rPr lang="en-IN" sz="1400" dirty="0" err="1" smtClean="0"/>
              <a:t>Zheng</a:t>
            </a:r>
            <a:r>
              <a:rPr lang="en-IN" sz="1400" dirty="0" smtClean="0"/>
              <a:t> X et al. Detection of Herpes Virus Genomes in Skin Lesions from Patients with </a:t>
            </a:r>
            <a:r>
              <a:rPr lang="en-IN" sz="1400" dirty="0" err="1" smtClean="0"/>
              <a:t>Behcet’s</a:t>
            </a:r>
            <a:r>
              <a:rPr lang="en-IN" sz="1400" dirty="0" smtClean="0"/>
              <a:t> Disease and Other Related Inflammatory Diseases. </a:t>
            </a:r>
            <a:r>
              <a:rPr lang="en-IN" sz="1400" dirty="0" err="1" smtClean="0"/>
              <a:t>Acta</a:t>
            </a:r>
            <a:r>
              <a:rPr lang="en-IN" sz="1400" dirty="0" smtClean="0"/>
              <a:t> </a:t>
            </a:r>
            <a:r>
              <a:rPr lang="en-IN" sz="1400" dirty="0" err="1" smtClean="0"/>
              <a:t>Derm</a:t>
            </a:r>
            <a:r>
              <a:rPr lang="en-IN" sz="1400" dirty="0" smtClean="0"/>
              <a:t> </a:t>
            </a:r>
            <a:r>
              <a:rPr lang="en-IN" sz="1400" dirty="0" err="1" smtClean="0"/>
              <a:t>Venereol</a:t>
            </a:r>
            <a:r>
              <a:rPr lang="en-IN" sz="1400" dirty="0" smtClean="0"/>
              <a:t> 2003; 83: 124–7.</a:t>
            </a:r>
          </a:p>
          <a:p>
            <a:endParaRPr lang="en-I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5</a:t>
            </a:r>
            <a:endParaRPr lang="en-IN" dirty="0"/>
          </a:p>
        </p:txBody>
      </p:sp>
      <p:sp>
        <p:nvSpPr>
          <p:cNvPr id="3" name="Content Placeholder 2"/>
          <p:cNvSpPr>
            <a:spLocks noGrp="1"/>
          </p:cNvSpPr>
          <p:nvPr>
            <p:ph idx="1"/>
          </p:nvPr>
        </p:nvSpPr>
        <p:spPr/>
        <p:txBody>
          <a:bodyPr/>
          <a:lstStyle/>
          <a:p>
            <a:r>
              <a:rPr lang="en-US" sz="2800" dirty="0" smtClean="0"/>
              <a:t>A 28 year old male presented with multiple asymptomatic papules over the genitalia. </a:t>
            </a:r>
          </a:p>
          <a:p>
            <a:r>
              <a:rPr lang="en-US" sz="2800" dirty="0" smtClean="0"/>
              <a:t>There was history of multiple sexual contacts with unprotected exposure.</a:t>
            </a:r>
          </a:p>
          <a:p>
            <a:r>
              <a:rPr lang="en-US" sz="2800" dirty="0" smtClean="0"/>
              <a:t>On examination, multiple </a:t>
            </a:r>
            <a:r>
              <a:rPr lang="en-US" sz="2800" dirty="0" err="1" smtClean="0"/>
              <a:t>umbilicated</a:t>
            </a:r>
            <a:r>
              <a:rPr lang="en-US" sz="2800" dirty="0" smtClean="0"/>
              <a:t> papules and </a:t>
            </a:r>
            <a:r>
              <a:rPr lang="en-US" sz="2800" dirty="0" err="1" smtClean="0"/>
              <a:t>verrucous</a:t>
            </a:r>
            <a:r>
              <a:rPr lang="en-US" sz="2800" dirty="0" smtClean="0"/>
              <a:t> growths over the </a:t>
            </a:r>
            <a:r>
              <a:rPr lang="en-US" sz="2800" dirty="0" err="1" smtClean="0"/>
              <a:t>glans</a:t>
            </a:r>
            <a:r>
              <a:rPr lang="en-US" sz="2800" dirty="0" smtClean="0"/>
              <a:t> and shaft of the penis.</a:t>
            </a:r>
          </a:p>
          <a:p>
            <a:endParaRPr lang="en-I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cstate="print"/>
          <a:srcRect/>
          <a:stretch>
            <a:fillRect/>
          </a:stretch>
        </p:blipFill>
        <p:spPr bwMode="auto">
          <a:xfrm>
            <a:off x="214282" y="0"/>
            <a:ext cx="8072494" cy="68580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idx="4294967295"/>
          </p:nvPr>
        </p:nvSpPr>
        <p:spPr>
          <a:xfrm>
            <a:off x="0" y="704850"/>
            <a:ext cx="8229600" cy="652463"/>
          </a:xfrm>
        </p:spPr>
        <p:txBody>
          <a:bodyPr bIns="91440">
            <a:noAutofit/>
          </a:bodyPr>
          <a:lstStyle/>
          <a:p>
            <a:pPr algn="ctr"/>
            <a:r>
              <a:rPr lang="en-US" sz="4000" dirty="0" smtClean="0">
                <a:solidFill>
                  <a:srgbClr val="0070C0"/>
                </a:solidFill>
              </a:rPr>
              <a:t>Syndromic Management- Advantages</a:t>
            </a:r>
            <a:endParaRPr lang="en-IN" sz="4000" dirty="0" smtClean="0">
              <a:solidFill>
                <a:srgbClr val="0070C0"/>
              </a:solidFill>
            </a:endParaRPr>
          </a:p>
        </p:txBody>
      </p:sp>
      <p:sp>
        <p:nvSpPr>
          <p:cNvPr id="151555" name="Content Placeholder 2"/>
          <p:cNvSpPr>
            <a:spLocks noGrp="1"/>
          </p:cNvSpPr>
          <p:nvPr>
            <p:ph sz="quarter" idx="4294967295"/>
          </p:nvPr>
        </p:nvSpPr>
        <p:spPr>
          <a:xfrm>
            <a:off x="285721" y="1785938"/>
            <a:ext cx="7929618" cy="4710112"/>
          </a:xfrm>
        </p:spPr>
        <p:txBody>
          <a:bodyPr>
            <a:normAutofit fontScale="77500" lnSpcReduction="20000"/>
          </a:bodyPr>
          <a:lstStyle/>
          <a:p>
            <a:pPr algn="just">
              <a:lnSpc>
                <a:spcPct val="150000"/>
              </a:lnSpc>
            </a:pPr>
            <a:r>
              <a:rPr lang="en-US" sz="2800" b="1" dirty="0" smtClean="0"/>
              <a:t>Fast</a:t>
            </a:r>
            <a:r>
              <a:rPr lang="en-US" sz="2800" dirty="0" smtClean="0"/>
              <a:t>—one visit.</a:t>
            </a:r>
            <a:endParaRPr lang="en-IN" sz="2800" dirty="0" smtClean="0"/>
          </a:p>
          <a:p>
            <a:pPr algn="just">
              <a:lnSpc>
                <a:spcPct val="150000"/>
              </a:lnSpc>
            </a:pPr>
            <a:r>
              <a:rPr lang="en-US" sz="2800" b="1" dirty="0" smtClean="0"/>
              <a:t>Highly effective for selected syndromes</a:t>
            </a:r>
            <a:r>
              <a:rPr lang="en-US" sz="2800" dirty="0" smtClean="0"/>
              <a:t>.</a:t>
            </a:r>
            <a:endParaRPr lang="en-IN" sz="2800" dirty="0" smtClean="0"/>
          </a:p>
          <a:p>
            <a:pPr algn="just">
              <a:lnSpc>
                <a:spcPct val="150000"/>
              </a:lnSpc>
            </a:pPr>
            <a:r>
              <a:rPr lang="en-US" sz="2800" b="1" dirty="0" smtClean="0"/>
              <a:t>Relatively inexpensive</a:t>
            </a:r>
            <a:endParaRPr lang="en-IN" sz="2800" dirty="0" smtClean="0"/>
          </a:p>
          <a:p>
            <a:pPr algn="just">
              <a:lnSpc>
                <a:spcPct val="150000"/>
              </a:lnSpc>
            </a:pPr>
            <a:r>
              <a:rPr lang="en-US" sz="2800" b="1" dirty="0" smtClean="0"/>
              <a:t>No need for patient to return </a:t>
            </a:r>
            <a:r>
              <a:rPr lang="en-US" sz="2800" dirty="0" smtClean="0"/>
              <a:t>for lab results.</a:t>
            </a:r>
          </a:p>
          <a:p>
            <a:pPr>
              <a:lnSpc>
                <a:spcPct val="150000"/>
              </a:lnSpc>
            </a:pPr>
            <a:r>
              <a:rPr lang="en-US" sz="2800" b="1" dirty="0" smtClean="0"/>
              <a:t>Scientifically tested</a:t>
            </a:r>
            <a:endParaRPr lang="en-IN" sz="2800" dirty="0" smtClean="0"/>
          </a:p>
          <a:p>
            <a:pPr>
              <a:lnSpc>
                <a:spcPct val="150000"/>
              </a:lnSpc>
            </a:pPr>
            <a:r>
              <a:rPr lang="en-US" sz="2800" b="1" dirty="0" smtClean="0"/>
              <a:t>Easy for health workers </a:t>
            </a:r>
            <a:r>
              <a:rPr lang="en-US" sz="2800" dirty="0" smtClean="0"/>
              <a:t>to learn &amp; practice.</a:t>
            </a:r>
            <a:endParaRPr lang="en-IN" sz="2800" dirty="0" smtClean="0"/>
          </a:p>
          <a:p>
            <a:pPr>
              <a:lnSpc>
                <a:spcPct val="150000"/>
              </a:lnSpc>
            </a:pPr>
            <a:r>
              <a:rPr lang="en-US" sz="2800" b="1" dirty="0" smtClean="0"/>
              <a:t>Integrated into other primary health care services</a:t>
            </a:r>
            <a:r>
              <a:rPr lang="en-US" sz="2800" dirty="0" smtClean="0"/>
              <a:t> easily.</a:t>
            </a:r>
            <a:endParaRPr lang="en-IN" sz="2800" dirty="0" smtClean="0"/>
          </a:p>
          <a:p>
            <a:pPr>
              <a:lnSpc>
                <a:spcPct val="150000"/>
              </a:lnSpc>
            </a:pPr>
            <a:r>
              <a:rPr lang="en-US" sz="2800" b="1" dirty="0" smtClean="0"/>
              <a:t>Can be used by providers at all levels</a:t>
            </a:r>
            <a:endParaRPr lang="en-IN" sz="2800"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7239000" cy="6027132"/>
          </a:xfrm>
        </p:spPr>
        <p:txBody>
          <a:bodyPr>
            <a:normAutofit/>
          </a:bodyPr>
          <a:lstStyle/>
          <a:p>
            <a:r>
              <a:rPr lang="en-US" sz="2800" dirty="0" smtClean="0"/>
              <a:t>Patient was counseled regarding safer sexual practice. </a:t>
            </a:r>
          </a:p>
          <a:p>
            <a:r>
              <a:rPr lang="en-US" sz="2400" dirty="0" smtClean="0"/>
              <a:t>Partner notification and contact tracing was done for the patient. </a:t>
            </a:r>
          </a:p>
          <a:p>
            <a:pPr marL="274320" lvl="2" indent="-274320">
              <a:spcBef>
                <a:spcPts val="600"/>
              </a:spcBef>
              <a:buClr>
                <a:schemeClr val="tx2"/>
              </a:buClr>
              <a:buSzPct val="73000"/>
              <a:buFont typeface="Wingdings 2"/>
              <a:buChar char=""/>
            </a:pPr>
            <a:r>
              <a:rPr lang="en-US" sz="2400" dirty="0" smtClean="0"/>
              <a:t>The patient was managed with chemical cauterization+ of the </a:t>
            </a:r>
            <a:r>
              <a:rPr lang="en-US" sz="2400" dirty="0" err="1" smtClean="0"/>
              <a:t>molluscum</a:t>
            </a:r>
            <a:r>
              <a:rPr lang="en-US" sz="2400" dirty="0" smtClean="0"/>
              <a:t> </a:t>
            </a:r>
            <a:r>
              <a:rPr lang="en-US" sz="2400" dirty="0" err="1" smtClean="0"/>
              <a:t>contagiosum</a:t>
            </a:r>
            <a:r>
              <a:rPr lang="en-US" sz="2400" dirty="0" smtClean="0"/>
              <a:t> and destruction of the warts by </a:t>
            </a:r>
            <a:r>
              <a:rPr lang="en-US" sz="2400" dirty="0" err="1" smtClean="0"/>
              <a:t>podophyllin</a:t>
            </a:r>
            <a:r>
              <a:rPr lang="en-US" sz="2400" dirty="0" smtClean="0"/>
              <a:t> application*.</a:t>
            </a:r>
            <a:br>
              <a:rPr lang="en-US" sz="2400" dirty="0" smtClean="0"/>
            </a:br>
            <a:endParaRPr lang="en-US" sz="2400" dirty="0" smtClean="0"/>
          </a:p>
          <a:p>
            <a:pPr marL="274320" lvl="2" indent="-274320">
              <a:spcBef>
                <a:spcPts val="600"/>
              </a:spcBef>
              <a:buClr>
                <a:schemeClr val="tx2"/>
              </a:buClr>
              <a:buSzPct val="73000"/>
              <a:buFont typeface="Wingdings 2"/>
              <a:buChar char=""/>
            </a:pPr>
            <a:endParaRPr lang="en-US" sz="1100" dirty="0" smtClean="0"/>
          </a:p>
          <a:p>
            <a:pPr marL="274320" lvl="2" indent="-274320">
              <a:spcBef>
                <a:spcPts val="600"/>
              </a:spcBef>
              <a:buClr>
                <a:schemeClr val="tx2"/>
              </a:buClr>
              <a:buSzPct val="73000"/>
              <a:buFont typeface="Wingdings 2"/>
              <a:buChar char=""/>
            </a:pPr>
            <a:endParaRPr lang="en-US" sz="1100" dirty="0" smtClean="0"/>
          </a:p>
          <a:p>
            <a:pPr marL="274320" lvl="2" indent="-274320">
              <a:spcBef>
                <a:spcPts val="600"/>
              </a:spcBef>
              <a:buClr>
                <a:schemeClr val="tx2"/>
              </a:buClr>
              <a:buSzPct val="73000"/>
              <a:buFont typeface="Wingdings 2"/>
              <a:buChar char=""/>
            </a:pPr>
            <a:endParaRPr lang="en-US" sz="1100" dirty="0" smtClean="0"/>
          </a:p>
          <a:p>
            <a:pPr marL="274320" lvl="2" indent="-274320">
              <a:spcBef>
                <a:spcPts val="600"/>
              </a:spcBef>
              <a:buClr>
                <a:schemeClr val="tx2"/>
              </a:buClr>
              <a:buSzPct val="73000"/>
              <a:buFont typeface="Wingdings 2"/>
              <a:buChar char=""/>
            </a:pPr>
            <a:endParaRPr lang="en-US" sz="1100" dirty="0" smtClean="0"/>
          </a:p>
          <a:p>
            <a:pPr marL="274320" lvl="2" indent="-274320">
              <a:spcBef>
                <a:spcPts val="600"/>
              </a:spcBef>
              <a:buClr>
                <a:schemeClr val="tx2"/>
              </a:buClr>
              <a:buSzPct val="73000"/>
              <a:buNone/>
            </a:pPr>
            <a:r>
              <a:rPr lang="en-US" sz="1100" dirty="0" smtClean="0"/>
              <a:t/>
            </a:r>
            <a:br>
              <a:rPr lang="en-US" sz="1100" dirty="0" smtClean="0"/>
            </a:br>
            <a:r>
              <a:rPr lang="en-US" sz="1100" dirty="0" smtClean="0"/>
              <a:t>*</a:t>
            </a:r>
            <a:r>
              <a:rPr lang="en-IN" sz="1100" dirty="0" err="1" smtClean="0"/>
              <a:t>Androphy</a:t>
            </a:r>
            <a:r>
              <a:rPr lang="en-IN" sz="1100" dirty="0" smtClean="0"/>
              <a:t> EJ, Lowy DR. Warts. In: Wolff K, Goldsmith LA, Katz SI, Gilchrest BA, </a:t>
            </a:r>
            <a:r>
              <a:rPr lang="en-IN" sz="1100" dirty="0" err="1" smtClean="0"/>
              <a:t>Paller</a:t>
            </a:r>
            <a:r>
              <a:rPr lang="en-IN" sz="1100" dirty="0" smtClean="0"/>
              <a:t> AS, </a:t>
            </a:r>
            <a:r>
              <a:rPr lang="en-IN" sz="1100" dirty="0" err="1" smtClean="0"/>
              <a:t>Leffell</a:t>
            </a:r>
            <a:r>
              <a:rPr lang="en-IN" sz="1100" dirty="0" smtClean="0"/>
              <a:t> DJ, editors. Fitzpatrick’s Dermatology in General Medicine. 7</a:t>
            </a:r>
            <a:r>
              <a:rPr lang="en-IN" sz="1100" baseline="30000" dirty="0" smtClean="0"/>
              <a:t>th</a:t>
            </a:r>
            <a:r>
              <a:rPr lang="en-IN" sz="1100" dirty="0" smtClean="0"/>
              <a:t> ed. New Delhi: McGraw Hill Medical; 2008. p 1914-18.</a:t>
            </a:r>
            <a:br>
              <a:rPr lang="en-IN" sz="1100" dirty="0" smtClean="0"/>
            </a:br>
            <a:r>
              <a:rPr lang="en-IN" sz="1100" dirty="0" smtClean="0"/>
              <a:t>+Tom W, Friedlander SF. Poxvirus Infections. In: Wolff K, Goldsmith LA, Katz SI, Gilchrest BA, </a:t>
            </a:r>
            <a:r>
              <a:rPr lang="en-IN" sz="1100" dirty="0" err="1" smtClean="0"/>
              <a:t>Paller</a:t>
            </a:r>
            <a:r>
              <a:rPr lang="en-IN" sz="1100" dirty="0" smtClean="0"/>
              <a:t> AS, </a:t>
            </a:r>
            <a:r>
              <a:rPr lang="en-IN" sz="1100" dirty="0" err="1" smtClean="0"/>
              <a:t>Leffell</a:t>
            </a:r>
            <a:r>
              <a:rPr lang="en-IN" sz="1100" dirty="0" smtClean="0"/>
              <a:t> DJ, editors. Fitzpatrick’s Dermatology in General Medicine. 7th ed. New Delhi: McGraw Hill Medical; 2008. p1899-1913.</a:t>
            </a:r>
            <a:endParaRPr lang="en-IN" sz="1800" dirty="0" smtClean="0"/>
          </a:p>
          <a:p>
            <a:pPr marL="274320" lvl="2" indent="-274320">
              <a:spcBef>
                <a:spcPts val="600"/>
              </a:spcBef>
              <a:buClr>
                <a:schemeClr val="tx2"/>
              </a:buClr>
              <a:buSzPct val="73000"/>
              <a:buNone/>
            </a:pPr>
            <a:endParaRPr lang="en-IN" sz="1800" dirty="0" smtClean="0"/>
          </a:p>
          <a:p>
            <a:endParaRPr lang="en-US" dirty="0" smtClean="0"/>
          </a:p>
          <a:p>
            <a:endParaRPr lang="en-I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6</a:t>
            </a:r>
            <a:endParaRPr lang="en-IN" dirty="0"/>
          </a:p>
        </p:txBody>
      </p:sp>
      <p:sp>
        <p:nvSpPr>
          <p:cNvPr id="3" name="Content Placeholder 2"/>
          <p:cNvSpPr>
            <a:spLocks noGrp="1"/>
          </p:cNvSpPr>
          <p:nvPr>
            <p:ph idx="1"/>
          </p:nvPr>
        </p:nvSpPr>
        <p:spPr/>
        <p:txBody>
          <a:bodyPr/>
          <a:lstStyle/>
          <a:p>
            <a:r>
              <a:rPr lang="en-US" dirty="0" smtClean="0"/>
              <a:t>A 40 year old male presented with c/o multiple </a:t>
            </a:r>
            <a:r>
              <a:rPr lang="en-US" dirty="0" err="1" smtClean="0"/>
              <a:t>papular</a:t>
            </a:r>
            <a:r>
              <a:rPr lang="en-US" dirty="0" smtClean="0"/>
              <a:t> lesions over </a:t>
            </a:r>
            <a:r>
              <a:rPr lang="en-US" dirty="0" err="1" smtClean="0"/>
              <a:t>perianal</a:t>
            </a:r>
            <a:r>
              <a:rPr lang="en-US" dirty="0" smtClean="0"/>
              <a:t> area.</a:t>
            </a:r>
          </a:p>
          <a:p>
            <a:r>
              <a:rPr lang="en-US" dirty="0" smtClean="0"/>
              <a:t>He was homosexual</a:t>
            </a:r>
          </a:p>
          <a:p>
            <a:r>
              <a:rPr lang="en-US" dirty="0" smtClean="0"/>
              <a:t>There was history of multiple unprotected exposures in the last 5 years, with different partners.</a:t>
            </a:r>
          </a:p>
          <a:p>
            <a:endParaRPr lang="en-US" dirty="0" smtClean="0"/>
          </a:p>
          <a:p>
            <a:endParaRPr lang="en-I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7239000" cy="6027132"/>
          </a:xfrm>
        </p:spPr>
        <p:txBody>
          <a:bodyPr>
            <a:normAutofit fontScale="92500" lnSpcReduction="10000"/>
          </a:bodyPr>
          <a:lstStyle/>
          <a:p>
            <a:r>
              <a:rPr lang="en-US" sz="2800" dirty="0" smtClean="0"/>
              <a:t>Patient was counseled regarding safer sexual practice. </a:t>
            </a:r>
          </a:p>
          <a:p>
            <a:r>
              <a:rPr lang="en-US" sz="2800" dirty="0" smtClean="0"/>
              <a:t>Partner notification and contact tracing was done for the patient. </a:t>
            </a:r>
          </a:p>
          <a:p>
            <a:r>
              <a:rPr lang="en-US" dirty="0" smtClean="0"/>
              <a:t>The patient was treated with </a:t>
            </a:r>
            <a:r>
              <a:rPr lang="en-US" dirty="0" err="1" smtClean="0"/>
              <a:t>podophyllin</a:t>
            </a:r>
            <a:r>
              <a:rPr lang="en-US" dirty="0" smtClean="0"/>
              <a:t> application* over the lesions, which resulted in complete clearance of the lesions over a period of 4 weeks.</a:t>
            </a:r>
          </a:p>
          <a:p>
            <a:r>
              <a:rPr lang="en-US" dirty="0" smtClean="0"/>
              <a:t>MSM is a high risk group for HIV/AIDS+.</a:t>
            </a:r>
            <a:br>
              <a:rPr lang="en-US" dirty="0" smtClean="0"/>
            </a:br>
            <a:r>
              <a:rPr lang="en-US" dirty="0" smtClean="0"/>
              <a:t/>
            </a:r>
            <a:br>
              <a:rPr lang="en-US" dirty="0" smtClean="0"/>
            </a:br>
            <a:endParaRPr lang="en-US" dirty="0" smtClean="0"/>
          </a:p>
          <a:p>
            <a:pPr>
              <a:buNone/>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IN" sz="1100" dirty="0" smtClean="0"/>
              <a:t>*</a:t>
            </a:r>
            <a:r>
              <a:rPr lang="en-IN" sz="1100" dirty="0" err="1" smtClean="0"/>
              <a:t>Androphy</a:t>
            </a:r>
            <a:r>
              <a:rPr lang="en-IN" sz="1100" dirty="0" smtClean="0"/>
              <a:t> EJ, Lowy DR. Warts. In: Wolff K, Goldsmith LA, Katz SI, Gilchrest BA, </a:t>
            </a:r>
            <a:r>
              <a:rPr lang="en-IN" sz="1100" dirty="0" err="1" smtClean="0"/>
              <a:t>Paller</a:t>
            </a:r>
            <a:r>
              <a:rPr lang="en-IN" sz="1100" dirty="0" smtClean="0"/>
              <a:t> AS, </a:t>
            </a:r>
            <a:r>
              <a:rPr lang="en-IN" sz="1100" dirty="0" err="1" smtClean="0"/>
              <a:t>Leffell</a:t>
            </a:r>
            <a:r>
              <a:rPr lang="en-IN" sz="1100" dirty="0" smtClean="0"/>
              <a:t> DJ, editors. Fitzpatrick’s Dermatology in General Medicine. 7</a:t>
            </a:r>
            <a:r>
              <a:rPr lang="en-IN" sz="1100" baseline="30000" dirty="0" smtClean="0"/>
              <a:t>th</a:t>
            </a:r>
            <a:r>
              <a:rPr lang="en-IN" sz="1100" dirty="0" smtClean="0"/>
              <a:t> ed. New Delhi: McGraw Hill Medical; 2008. p 1914-18.</a:t>
            </a:r>
            <a:br>
              <a:rPr lang="en-IN" sz="1100" dirty="0" smtClean="0"/>
            </a:br>
            <a:r>
              <a:rPr lang="en-IN" sz="1100" dirty="0" smtClean="0"/>
              <a:t>+</a:t>
            </a:r>
            <a:r>
              <a:rPr lang="en-IN" sz="1100" u="sng" dirty="0" smtClean="0"/>
              <a:t>http://naco.gov.in/NACO/Divisions/STI__RTI_Services2. </a:t>
            </a:r>
            <a:r>
              <a:rPr lang="en-IN" sz="1100" dirty="0" smtClean="0"/>
              <a:t>Accessed on 6</a:t>
            </a:r>
            <a:r>
              <a:rPr lang="en-IN" sz="1100" baseline="30000" dirty="0" smtClean="0"/>
              <a:t>th</a:t>
            </a:r>
            <a:r>
              <a:rPr lang="en-IN" sz="1100" dirty="0" smtClean="0"/>
              <a:t> May 2015.</a:t>
            </a:r>
          </a:p>
          <a:p>
            <a:endParaRPr lang="en-IN"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7</a:t>
            </a:r>
            <a:endParaRPr lang="en-IN" dirty="0"/>
          </a:p>
        </p:txBody>
      </p:sp>
      <p:sp>
        <p:nvSpPr>
          <p:cNvPr id="3" name="Content Placeholder 2"/>
          <p:cNvSpPr>
            <a:spLocks noGrp="1"/>
          </p:cNvSpPr>
          <p:nvPr>
            <p:ph idx="1"/>
          </p:nvPr>
        </p:nvSpPr>
        <p:spPr/>
        <p:txBody>
          <a:bodyPr/>
          <a:lstStyle/>
          <a:p>
            <a:r>
              <a:rPr lang="en-US" dirty="0" smtClean="0"/>
              <a:t>An 11 year old girl presented with multiple asymptomatic </a:t>
            </a:r>
            <a:r>
              <a:rPr lang="en-US" dirty="0" err="1" smtClean="0"/>
              <a:t>papular</a:t>
            </a:r>
            <a:r>
              <a:rPr lang="en-US" dirty="0" smtClean="0"/>
              <a:t> lesions over the </a:t>
            </a:r>
            <a:r>
              <a:rPr lang="en-US" dirty="0" err="1" smtClean="0"/>
              <a:t>perianal</a:t>
            </a:r>
            <a:r>
              <a:rPr lang="en-US" dirty="0" smtClean="0"/>
              <a:t> area since 1 month.</a:t>
            </a:r>
          </a:p>
          <a:p>
            <a:r>
              <a:rPr lang="en-US" dirty="0" smtClean="0"/>
              <a:t>On examination multiple </a:t>
            </a:r>
            <a:r>
              <a:rPr lang="en-US" dirty="0" err="1" smtClean="0"/>
              <a:t>umbilicated</a:t>
            </a:r>
            <a:r>
              <a:rPr lang="en-US" dirty="0" smtClean="0"/>
              <a:t> papules were seen on the </a:t>
            </a:r>
            <a:r>
              <a:rPr lang="en-US" dirty="0" err="1" smtClean="0"/>
              <a:t>perianal</a:t>
            </a:r>
            <a:r>
              <a:rPr lang="en-US" dirty="0" smtClean="0"/>
              <a:t> area. </a:t>
            </a:r>
          </a:p>
          <a:p>
            <a:r>
              <a:rPr lang="en-US" dirty="0" smtClean="0"/>
              <a:t>On careful questioning,  the girl admitted to being sexually abused by an uncle.</a:t>
            </a:r>
            <a:endParaRPr lang="en-IN"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descr="C:\Users\alpna\Desktop\STI PPT\STI PPT\BUTTOCK M C\DSC02710.JPG"/>
          <p:cNvPicPr>
            <a:picLocks noGrp="1" noChangeAspect="1" noChangeArrowheads="1"/>
          </p:cNvPicPr>
          <p:nvPr>
            <p:ph idx="1"/>
          </p:nvPr>
        </p:nvPicPr>
        <p:blipFill>
          <a:blip r:embed="rId2" cstate="print"/>
          <a:srcRect/>
          <a:stretch>
            <a:fillRect/>
          </a:stretch>
        </p:blipFill>
        <p:spPr bwMode="auto">
          <a:xfrm>
            <a:off x="1142976" y="0"/>
            <a:ext cx="6929486" cy="685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785794"/>
            <a:ext cx="7858180" cy="5669942"/>
          </a:xfrm>
        </p:spPr>
        <p:txBody>
          <a:bodyPr>
            <a:normAutofit fontScale="70000" lnSpcReduction="20000"/>
          </a:bodyPr>
          <a:lstStyle/>
          <a:p>
            <a:r>
              <a:rPr lang="en-US" sz="3800" dirty="0" smtClean="0"/>
              <a:t>The patient was treated with radiofrequency ablation*.</a:t>
            </a:r>
          </a:p>
          <a:p>
            <a:r>
              <a:rPr lang="en-US" sz="3800" dirty="0" smtClean="0"/>
              <a:t>The lesions responded well to treatment.</a:t>
            </a:r>
          </a:p>
          <a:p>
            <a:r>
              <a:rPr lang="en-US" sz="3800" dirty="0" smtClean="0"/>
              <a:t>The parents were alerted about the cause of the disease and counseled.</a:t>
            </a:r>
          </a:p>
          <a:p>
            <a:r>
              <a:rPr lang="en-US" sz="3800" dirty="0" smtClean="0"/>
              <a:t>Although genital and </a:t>
            </a:r>
            <a:r>
              <a:rPr lang="en-US" sz="3800" dirty="0" err="1" smtClean="0"/>
              <a:t>perianal</a:t>
            </a:r>
            <a:r>
              <a:rPr lang="en-US" sz="3800" dirty="0" smtClean="0"/>
              <a:t> lesions can develop in the pediatric population*,  a possibility of sexual abuse must be ruled out by detailed history in these patients.</a:t>
            </a:r>
            <a:br>
              <a:rPr lang="en-US" sz="3800"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a:buNone/>
            </a:pPr>
            <a:r>
              <a:rPr lang="en-US" dirty="0" smtClean="0"/>
              <a:t/>
            </a:r>
            <a:br>
              <a:rPr lang="en-US" dirty="0" smtClean="0"/>
            </a:br>
            <a:r>
              <a:rPr lang="en-US" dirty="0" smtClean="0"/>
              <a:t/>
            </a:r>
            <a:br>
              <a:rPr lang="en-US" dirty="0" smtClean="0"/>
            </a:br>
            <a:endParaRPr lang="en-US" dirty="0" smtClean="0"/>
          </a:p>
          <a:p>
            <a:pPr>
              <a:buNone/>
            </a:pPr>
            <a:r>
              <a:rPr lang="en-US" dirty="0" smtClean="0"/>
              <a:t/>
            </a:r>
            <a:br>
              <a:rPr lang="en-US" dirty="0" smtClean="0"/>
            </a:br>
            <a:r>
              <a:rPr lang="en-US" dirty="0" smtClean="0"/>
              <a:t/>
            </a:r>
            <a:br>
              <a:rPr lang="en-US" dirty="0" smtClean="0"/>
            </a:br>
            <a:r>
              <a:rPr lang="en-IN" sz="1100" dirty="0" smtClean="0"/>
              <a:t> *Tom W, Friedlander SF. Poxvirus Infections. In: Wolff K, Goldsmith LA, Katz SI, Gilchrest BA, </a:t>
            </a:r>
            <a:r>
              <a:rPr lang="en-IN" sz="1100" dirty="0" err="1" smtClean="0"/>
              <a:t>Paller</a:t>
            </a:r>
            <a:r>
              <a:rPr lang="en-IN" sz="1100" dirty="0" smtClean="0"/>
              <a:t> AS, </a:t>
            </a:r>
            <a:r>
              <a:rPr lang="en-IN" sz="1100" dirty="0" err="1" smtClean="0"/>
              <a:t>Leffell</a:t>
            </a:r>
            <a:r>
              <a:rPr lang="en-IN" sz="1100" dirty="0" smtClean="0"/>
              <a:t> DJ, editors. Fitzpatrick’s Dermatology in General Medicine. 7th ed. New Delhi: McGraw Hill Medical; 2008. p1899-913.</a:t>
            </a:r>
            <a:endParaRPr lang="en-US" dirty="0" smtClean="0"/>
          </a:p>
          <a:p>
            <a:endParaRPr lang="en-I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4382"/>
          </a:xfrm>
        </p:spPr>
        <p:txBody>
          <a:bodyPr/>
          <a:lstStyle/>
          <a:p>
            <a:r>
              <a:rPr lang="en-US" dirty="0" smtClean="0"/>
              <a:t>CASE 8</a:t>
            </a:r>
            <a:endParaRPr lang="en-IN" dirty="0"/>
          </a:p>
        </p:txBody>
      </p:sp>
      <p:sp>
        <p:nvSpPr>
          <p:cNvPr id="3" name="Content Placeholder 2"/>
          <p:cNvSpPr>
            <a:spLocks noGrp="1"/>
          </p:cNvSpPr>
          <p:nvPr>
            <p:ph idx="1"/>
          </p:nvPr>
        </p:nvSpPr>
        <p:spPr/>
        <p:txBody>
          <a:bodyPr/>
          <a:lstStyle/>
          <a:p>
            <a:r>
              <a:rPr lang="en-US" dirty="0" smtClean="0"/>
              <a:t>A 23 year old unmarried male presented to the OPD with c/o genital ulceration since 5 days. </a:t>
            </a:r>
          </a:p>
          <a:p>
            <a:r>
              <a:rPr lang="en-US" dirty="0" smtClean="0"/>
              <a:t>The lesion was asymptomatic and was noted by the patient while bathing.</a:t>
            </a:r>
          </a:p>
          <a:p>
            <a:r>
              <a:rPr lang="en-US" dirty="0" smtClean="0"/>
              <a:t>There was history of multiple contacts, both paid and unpaid; protected and unprotected in the last one year.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endParaRPr lang="en-IN"/>
          </a:p>
        </p:txBody>
      </p:sp>
      <p:pic>
        <p:nvPicPr>
          <p:cNvPr id="1027" name="Picture 3"/>
          <p:cNvPicPr>
            <a:picLocks noChangeAspect="1" noChangeArrowheads="1"/>
          </p:cNvPicPr>
          <p:nvPr/>
        </p:nvPicPr>
        <p:blipFill>
          <a:blip r:embed="rId2" cstate="print"/>
          <a:srcRect/>
          <a:stretch>
            <a:fillRect/>
          </a:stretch>
        </p:blipFill>
        <p:spPr bwMode="auto">
          <a:xfrm>
            <a:off x="785786" y="0"/>
            <a:ext cx="7286676" cy="68580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descr="E:\syphilis\DSC02024.JPG"/>
          <p:cNvPicPr>
            <a:picLocks noGrp="1" noChangeAspect="1" noChangeArrowheads="1"/>
          </p:cNvPicPr>
          <p:nvPr>
            <p:ph idx="1"/>
          </p:nvPr>
        </p:nvPicPr>
        <p:blipFill>
          <a:blip r:embed="rId2" cstate="print"/>
          <a:srcRect/>
          <a:stretch>
            <a:fillRect/>
          </a:stretch>
        </p:blipFill>
        <p:spPr bwMode="auto">
          <a:xfrm>
            <a:off x="500034" y="0"/>
            <a:ext cx="8358214" cy="686805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idx="4294967295"/>
          </p:nvPr>
        </p:nvSpPr>
        <p:spPr>
          <a:xfrm>
            <a:off x="0" y="214290"/>
            <a:ext cx="8229600" cy="1285875"/>
          </a:xfrm>
        </p:spPr>
        <p:txBody>
          <a:bodyPr bIns="91440">
            <a:noAutofit/>
          </a:bodyPr>
          <a:lstStyle/>
          <a:p>
            <a:pPr algn="ctr"/>
            <a:r>
              <a:rPr lang="en-US" sz="4000" dirty="0" smtClean="0">
                <a:solidFill>
                  <a:srgbClr val="0070C0"/>
                </a:solidFill>
              </a:rPr>
              <a:t>Syndromic Management- Limitations</a:t>
            </a:r>
          </a:p>
        </p:txBody>
      </p:sp>
      <p:sp>
        <p:nvSpPr>
          <p:cNvPr id="152579" name="Content Placeholder 2"/>
          <p:cNvSpPr>
            <a:spLocks noGrp="1"/>
          </p:cNvSpPr>
          <p:nvPr>
            <p:ph sz="quarter" idx="4294967295"/>
          </p:nvPr>
        </p:nvSpPr>
        <p:spPr>
          <a:xfrm>
            <a:off x="285719" y="1857364"/>
            <a:ext cx="7929619" cy="4714886"/>
          </a:xfrm>
        </p:spPr>
        <p:txBody>
          <a:bodyPr>
            <a:noAutofit/>
          </a:bodyPr>
          <a:lstStyle/>
          <a:p>
            <a:pPr marL="319088" indent="-319088">
              <a:buFont typeface="Wingdings" pitchFamily="2" charset="2"/>
              <a:buChar char=""/>
            </a:pPr>
            <a:r>
              <a:rPr lang="en-US" sz="3200" dirty="0" smtClean="0"/>
              <a:t>Not useful in asymptomatic.</a:t>
            </a:r>
            <a:endParaRPr lang="en-IN" sz="3200" dirty="0" smtClean="0"/>
          </a:p>
          <a:p>
            <a:pPr marL="319088" indent="-319088">
              <a:buFont typeface="Wingdings" pitchFamily="2" charset="2"/>
              <a:buChar char=""/>
            </a:pPr>
            <a:r>
              <a:rPr lang="en-US" sz="3200" dirty="0" smtClean="0"/>
              <a:t>Over-treatment</a:t>
            </a:r>
            <a:endParaRPr lang="en-IN" sz="3200" dirty="0" smtClean="0"/>
          </a:p>
          <a:p>
            <a:pPr marL="319088" indent="-319088">
              <a:buFont typeface="Wingdings" pitchFamily="2" charset="2"/>
              <a:buChar char=""/>
            </a:pPr>
            <a:r>
              <a:rPr lang="en-US" sz="3200" dirty="0" smtClean="0"/>
              <a:t>Financial cost</a:t>
            </a:r>
            <a:endParaRPr lang="en-IN" sz="3200" dirty="0" smtClean="0"/>
          </a:p>
          <a:p>
            <a:pPr marL="319088" indent="-319088">
              <a:buFont typeface="Wingdings" pitchFamily="2" charset="2"/>
              <a:buChar char=""/>
            </a:pPr>
            <a:r>
              <a:rPr lang="en-US" sz="3200" dirty="0" smtClean="0"/>
              <a:t>Increases antibiotic </a:t>
            </a:r>
            <a:r>
              <a:rPr lang="en-US" sz="3200" dirty="0" smtClean="0"/>
              <a:t>resistance</a:t>
            </a:r>
            <a:endParaRPr lang="en-US" sz="3200" dirty="0" smtClean="0"/>
          </a:p>
          <a:p>
            <a:pPr marL="319088" indent="-319088">
              <a:buFont typeface="Wingdings" pitchFamily="2" charset="2"/>
              <a:buChar char=""/>
            </a:pPr>
            <a:r>
              <a:rPr lang="en-US" sz="3200" dirty="0" smtClean="0"/>
              <a:t>Not effective </a:t>
            </a:r>
            <a:r>
              <a:rPr lang="en-US" sz="3200" dirty="0" smtClean="0"/>
              <a:t>in </a:t>
            </a:r>
            <a:r>
              <a:rPr lang="en-US" sz="3200" dirty="0" smtClean="0"/>
              <a:t>some cases</a:t>
            </a:r>
            <a:endParaRPr lang="en-IN" sz="3200" dirty="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642918"/>
            <a:ext cx="7715304" cy="5929354"/>
          </a:xfrm>
        </p:spPr>
        <p:txBody>
          <a:bodyPr/>
          <a:lstStyle/>
          <a:p>
            <a:r>
              <a:rPr lang="en-US" dirty="0" smtClean="0"/>
              <a:t>On examination, t</a:t>
            </a:r>
            <a:r>
              <a:rPr lang="en-IN" dirty="0" smtClean="0"/>
              <a:t>he ulcers were clean, painless, well defined and with </a:t>
            </a:r>
            <a:r>
              <a:rPr lang="en-IN" dirty="0" err="1" smtClean="0"/>
              <a:t>indurated</a:t>
            </a:r>
            <a:r>
              <a:rPr lang="en-IN" dirty="0" smtClean="0"/>
              <a:t> base.</a:t>
            </a:r>
          </a:p>
          <a:p>
            <a:r>
              <a:rPr lang="en-IN" dirty="0" smtClean="0"/>
              <a:t>Inguinal lymph nodes were enlarged, 1.5-2 cm in size, firm and </a:t>
            </a:r>
            <a:r>
              <a:rPr lang="en-IN" dirty="0" err="1" smtClean="0"/>
              <a:t>shotty</a:t>
            </a:r>
            <a:r>
              <a:rPr lang="en-IN" dirty="0" smtClean="0"/>
              <a:t>.</a:t>
            </a:r>
            <a:endParaRPr lang="en-US" dirty="0" smtClean="0"/>
          </a:p>
          <a:p>
            <a:r>
              <a:rPr lang="en-US" dirty="0" smtClean="0"/>
              <a:t>The patient was investigated keeping in mind the diagnosis of primary syphilis.</a:t>
            </a:r>
          </a:p>
          <a:p>
            <a:r>
              <a:rPr lang="en-US" dirty="0" smtClean="0"/>
              <a:t>The VDRL was positive in 1:16 dilution.</a:t>
            </a:r>
          </a:p>
          <a:p>
            <a:r>
              <a:rPr lang="en-US" dirty="0" smtClean="0"/>
              <a:t>ELISA for HIV 1 was negative.</a:t>
            </a:r>
          </a:p>
          <a:p>
            <a:r>
              <a:rPr lang="en-US" dirty="0" smtClean="0"/>
              <a:t>The Dark ground illumination microscopy showed motile </a:t>
            </a:r>
            <a:r>
              <a:rPr lang="en-US" i="1" dirty="0" err="1" smtClean="0"/>
              <a:t>Treponema</a:t>
            </a:r>
            <a:r>
              <a:rPr lang="en-US" i="1" dirty="0" smtClean="0"/>
              <a:t> </a:t>
            </a:r>
            <a:r>
              <a:rPr lang="en-US" i="1" dirty="0" err="1" smtClean="0"/>
              <a:t>pallidum</a:t>
            </a:r>
            <a:r>
              <a:rPr lang="en-US" i="1" dirty="0" smtClean="0"/>
              <a:t>.</a:t>
            </a:r>
            <a:endParaRPr lang="en-IN" i="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785794"/>
            <a:ext cx="7786742" cy="5669942"/>
          </a:xfrm>
        </p:spPr>
        <p:txBody>
          <a:bodyPr>
            <a:normAutofit lnSpcReduction="10000"/>
          </a:bodyPr>
          <a:lstStyle/>
          <a:p>
            <a:r>
              <a:rPr lang="en-US" sz="2800" dirty="0" smtClean="0"/>
              <a:t>The patient was managed by intramuscular injection of </a:t>
            </a:r>
            <a:r>
              <a:rPr lang="en-US" sz="2800" dirty="0" err="1" smtClean="0"/>
              <a:t>Benzathine</a:t>
            </a:r>
            <a:r>
              <a:rPr lang="en-US" sz="2800" dirty="0" smtClean="0"/>
              <a:t> Penicillin in dose of 2.4 million units after sensitivity test. </a:t>
            </a:r>
          </a:p>
          <a:p>
            <a:r>
              <a:rPr lang="en-US" sz="2800" dirty="0" smtClean="0"/>
              <a:t>The patient improved and the lesions cleared completely 2 weeks after therapy.</a:t>
            </a:r>
            <a:br>
              <a:rPr lang="en-US" sz="28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IN" dirty="0" smtClean="0"/>
              <a:t/>
            </a:r>
            <a:br>
              <a:rPr lang="en-IN" dirty="0" smtClean="0"/>
            </a:br>
            <a:r>
              <a:rPr lang="en-IN" dirty="0" smtClean="0"/>
              <a:t/>
            </a:r>
            <a:br>
              <a:rPr lang="en-IN" dirty="0" smtClean="0"/>
            </a:br>
            <a:r>
              <a:rPr lang="en-IN" dirty="0" smtClean="0"/>
              <a:t/>
            </a:r>
            <a:br>
              <a:rPr lang="en-IN" dirty="0" smtClean="0"/>
            </a:br>
            <a:r>
              <a:rPr lang="en-IN" sz="1100" dirty="0" err="1" smtClean="0"/>
              <a:t>Misra</a:t>
            </a:r>
            <a:r>
              <a:rPr lang="en-IN" sz="1100" dirty="0" smtClean="0"/>
              <a:t> RS, Kumar J. Syphilis: Clinical Features and Natural Course. In: Sharma VK, editor .Sexually Transmitted Diseases and HIV/ AIDS. 2</a:t>
            </a:r>
            <a:r>
              <a:rPr lang="en-IN" sz="1100" baseline="30000" dirty="0" smtClean="0"/>
              <a:t>nd</a:t>
            </a:r>
            <a:r>
              <a:rPr lang="en-IN" sz="1100" dirty="0" smtClean="0"/>
              <a:t> ed. New Delhi: Viva Books p262-326.   </a:t>
            </a:r>
            <a:endParaRPr lang="en-IN" dirty="0" smtClean="0"/>
          </a:p>
          <a:p>
            <a:pPr>
              <a:buNone/>
            </a:pPr>
            <a:endParaRPr lang="en-IN" dirty="0" smtClean="0"/>
          </a:p>
          <a:p>
            <a:endParaRPr lang="en-I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84876" y="214290"/>
            <a:ext cx="8530528" cy="6357982"/>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7929618" cy="1643050"/>
          </a:xfrm>
        </p:spPr>
        <p:txBody>
          <a:bodyPr>
            <a:noAutofit/>
          </a:bodyPr>
          <a:lstStyle/>
          <a:p>
            <a:r>
              <a:rPr lang="en-IN" sz="3200" dirty="0" smtClean="0"/>
              <a:t>Key Achievements of National AIDS Control Programme during 2013-2014</a:t>
            </a:r>
          </a:p>
        </p:txBody>
      </p:sp>
      <p:sp>
        <p:nvSpPr>
          <p:cNvPr id="3" name="Content Placeholder 2"/>
          <p:cNvSpPr>
            <a:spLocks noGrp="1"/>
          </p:cNvSpPr>
          <p:nvPr>
            <p:ph idx="1"/>
          </p:nvPr>
        </p:nvSpPr>
        <p:spPr>
          <a:xfrm>
            <a:off x="142844" y="1714488"/>
            <a:ext cx="8001056" cy="5143512"/>
          </a:xfrm>
        </p:spPr>
        <p:txBody>
          <a:bodyPr>
            <a:normAutofit fontScale="62500" lnSpcReduction="20000"/>
          </a:bodyPr>
          <a:lstStyle/>
          <a:p>
            <a:pPr>
              <a:buNone/>
            </a:pPr>
            <a:r>
              <a:rPr lang="en-IN" sz="4500" u="sng" dirty="0" smtClean="0"/>
              <a:t>Targeted Interventions for High Risk Groups:</a:t>
            </a:r>
            <a:r>
              <a:rPr lang="en-IN" sz="3100" dirty="0" smtClean="0"/>
              <a:t/>
            </a:r>
            <a:br>
              <a:rPr lang="en-IN" sz="3100" dirty="0" smtClean="0"/>
            </a:br>
            <a:endParaRPr lang="en-IN" sz="3100" dirty="0" smtClean="0"/>
          </a:p>
          <a:p>
            <a:r>
              <a:rPr lang="en-IN" sz="4500" dirty="0" smtClean="0"/>
              <a:t>OBJECTIVE: to improve health seeking behaviour of High Risk Groups (HRG) &amp; reduce their risk of acquiring STI and HIV. </a:t>
            </a:r>
          </a:p>
          <a:p>
            <a:r>
              <a:rPr lang="en-IN" sz="4500" dirty="0" smtClean="0"/>
              <a:t>HRGs include </a:t>
            </a:r>
            <a:br>
              <a:rPr lang="en-IN" sz="4500" dirty="0" smtClean="0"/>
            </a:br>
            <a:r>
              <a:rPr lang="en-IN" sz="4500" dirty="0" smtClean="0"/>
              <a:t>Female Sex Workers (FSW)</a:t>
            </a:r>
            <a:br>
              <a:rPr lang="en-IN" sz="4500" dirty="0" smtClean="0"/>
            </a:br>
            <a:r>
              <a:rPr lang="en-IN" sz="4500" dirty="0" smtClean="0"/>
              <a:t>Men who have Sex with Men (MSM)</a:t>
            </a:r>
            <a:br>
              <a:rPr lang="en-IN" sz="4500" dirty="0" smtClean="0"/>
            </a:br>
            <a:r>
              <a:rPr lang="en-IN" sz="4500" dirty="0" err="1" smtClean="0"/>
              <a:t>Transgenders</a:t>
            </a:r>
            <a:r>
              <a:rPr lang="en-IN" sz="4500" dirty="0" smtClean="0"/>
              <a:t> (TG)/ </a:t>
            </a:r>
            <a:r>
              <a:rPr lang="en-IN" sz="4500" dirty="0" err="1" smtClean="0"/>
              <a:t>Hijras</a:t>
            </a:r>
            <a:r>
              <a:rPr lang="en-IN" sz="4500" dirty="0" smtClean="0"/>
              <a:t/>
            </a:r>
            <a:br>
              <a:rPr lang="en-IN" sz="4500" dirty="0" smtClean="0"/>
            </a:br>
            <a:r>
              <a:rPr lang="en-IN" sz="4500" dirty="0" smtClean="0"/>
              <a:t>Injecting Drug Users (IDU) </a:t>
            </a:r>
            <a:r>
              <a:rPr lang="en-IN" sz="3100" dirty="0" smtClean="0"/>
              <a:t/>
            </a:r>
            <a:br>
              <a:rPr lang="en-IN" sz="3100"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dirty="0" smtClean="0"/>
              <a:t/>
            </a:r>
            <a:br>
              <a:rPr lang="en-IN" dirty="0" smtClean="0"/>
            </a:br>
            <a:r>
              <a:rPr lang="en-IN" sz="1100" dirty="0" smtClean="0"/>
              <a:t> </a:t>
            </a:r>
            <a:r>
              <a:rPr lang="en-IN" sz="1100" u="sng" dirty="0" smtClean="0"/>
              <a:t>http://naco.gov.in/NACO/Divisions/STI__RTI_Services2. </a:t>
            </a:r>
            <a:r>
              <a:rPr lang="en-IN" sz="1100" dirty="0" smtClean="0"/>
              <a:t>Accessed on 6</a:t>
            </a:r>
            <a:r>
              <a:rPr lang="en-IN" sz="1100" baseline="30000" dirty="0" smtClean="0"/>
              <a:t>th</a:t>
            </a:r>
            <a:r>
              <a:rPr lang="en-IN" sz="1100" dirty="0" smtClean="0"/>
              <a:t> May 2015.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642918"/>
            <a:ext cx="7786742" cy="5929354"/>
          </a:xfrm>
        </p:spPr>
        <p:txBody>
          <a:bodyPr>
            <a:normAutofit fontScale="92500" lnSpcReduction="20000"/>
          </a:bodyPr>
          <a:lstStyle/>
          <a:p>
            <a:r>
              <a:rPr lang="en-IN" sz="3000" dirty="0" smtClean="0"/>
              <a:t>Bridge populations include </a:t>
            </a:r>
            <a:br>
              <a:rPr lang="en-IN" sz="3000" dirty="0" smtClean="0"/>
            </a:br>
            <a:r>
              <a:rPr lang="en-IN" sz="3000" dirty="0" smtClean="0"/>
              <a:t>High risk behaviour Migrants </a:t>
            </a:r>
            <a:br>
              <a:rPr lang="en-IN" sz="3000" dirty="0" smtClean="0"/>
            </a:br>
            <a:r>
              <a:rPr lang="en-IN" sz="3000" dirty="0" smtClean="0"/>
              <a:t>Long Distance Truckers. </a:t>
            </a:r>
          </a:p>
          <a:p>
            <a:r>
              <a:rPr lang="en-IN" sz="3000" dirty="0" smtClean="0"/>
              <a:t>TI provides services such as behaviour change communication, condom promotion, safe needles and syringes (for people who inject drugs), STI care, referrals for HIV testing, Syphilis testing and Referral for ART</a:t>
            </a:r>
            <a:r>
              <a:rPr lang="en-IN" sz="3000" dirty="0" smtClean="0"/>
              <a:t>.</a:t>
            </a:r>
          </a:p>
          <a:p>
            <a:r>
              <a:rPr lang="en-IN" sz="3000" dirty="0" smtClean="0"/>
              <a:t>Sexually transmitted infections (STI) rank among the top five conditions for which sexually active adults seek health care in the developing countries. </a:t>
            </a:r>
            <a:endParaRPr lang="en-IN" sz="3000" dirty="0" smtClean="0"/>
          </a:p>
          <a:p>
            <a:endParaRPr lang="en-IN" dirty="0" smtClean="0"/>
          </a:p>
          <a:p>
            <a:pPr>
              <a:buNone/>
            </a:pPr>
            <a:r>
              <a:rPr lang="en-US" dirty="0" smtClean="0"/>
              <a:t/>
            </a:r>
            <a:br>
              <a:rPr lang="en-US" dirty="0" smtClean="0"/>
            </a:br>
            <a:r>
              <a:rPr lang="en-US" dirty="0" smtClean="0"/>
              <a:t/>
            </a:r>
            <a:br>
              <a:rPr lang="en-US" dirty="0" smtClean="0"/>
            </a:br>
            <a:r>
              <a:rPr lang="en-IN" sz="2800" dirty="0" smtClean="0"/>
              <a:t> </a:t>
            </a:r>
            <a:r>
              <a:rPr lang="en-IN" sz="1200" u="sng" dirty="0" smtClean="0"/>
              <a:t>http://naco.gov.in/NACO/Divisions/STI__RTI_Services2. </a:t>
            </a:r>
            <a:r>
              <a:rPr lang="en-IN" sz="1200" dirty="0" smtClean="0"/>
              <a:t>Accessed on 6</a:t>
            </a:r>
            <a:r>
              <a:rPr lang="en-IN" sz="1200" baseline="30000" dirty="0" smtClean="0"/>
              <a:t>th</a:t>
            </a:r>
            <a:r>
              <a:rPr lang="en-IN" sz="1200" dirty="0" smtClean="0"/>
              <a:t> May 2015.</a:t>
            </a:r>
            <a:endParaRPr lang="en-IN" sz="12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10575</TotalTime>
  <Words>2083</Words>
  <Application>Microsoft Office PowerPoint</Application>
  <PresentationFormat>On-screen Show (4:3)</PresentationFormat>
  <Paragraphs>350</Paragraphs>
  <Slides>61</Slides>
  <Notes>0</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Opulent</vt:lpstr>
      <vt:lpstr>Sexually transmitted infections-our experience</vt:lpstr>
      <vt:lpstr>Approaches to STI Case Management</vt:lpstr>
      <vt:lpstr>Comparison of Approaches</vt:lpstr>
      <vt:lpstr>Syndromic Approach</vt:lpstr>
      <vt:lpstr>Syndromic Management- Advantages</vt:lpstr>
      <vt:lpstr>Syndromic Management- Limitations</vt:lpstr>
      <vt:lpstr>Slide 7</vt:lpstr>
      <vt:lpstr>Key Achievements of National AIDS Control Programme during 2013-2014</vt:lpstr>
      <vt:lpstr>Slide 9</vt:lpstr>
      <vt:lpstr>Slide 10</vt:lpstr>
      <vt:lpstr>Slide 11</vt:lpstr>
      <vt:lpstr>Slide 12</vt:lpstr>
      <vt:lpstr>Slide 13</vt:lpstr>
      <vt:lpstr>Statistics:</vt:lpstr>
      <vt:lpstr>Statistics:</vt:lpstr>
      <vt:lpstr>Slide 16</vt:lpstr>
      <vt:lpstr>KITS AVAILABLE IN STI CLINIC</vt:lpstr>
      <vt:lpstr>Slide 18</vt:lpstr>
      <vt:lpstr>What is special here?</vt:lpstr>
      <vt:lpstr>CASE series</vt:lpstr>
      <vt:lpstr>Slide 21</vt:lpstr>
      <vt:lpstr>Slide 22</vt:lpstr>
      <vt:lpstr>Slide 23</vt:lpstr>
      <vt:lpstr>Slide 24</vt:lpstr>
      <vt:lpstr>Slide 25</vt:lpstr>
      <vt:lpstr>CASE 2</vt:lpstr>
      <vt:lpstr>Slide 27</vt:lpstr>
      <vt:lpstr>Slide 28</vt:lpstr>
      <vt:lpstr>Slide 29</vt:lpstr>
      <vt:lpstr>Case 3</vt:lpstr>
      <vt:lpstr>Slide 31</vt:lpstr>
      <vt:lpstr>Slide 32</vt:lpstr>
      <vt:lpstr>Slide 33</vt:lpstr>
      <vt:lpstr>Slide 34</vt:lpstr>
      <vt:lpstr>Slide 35</vt:lpstr>
      <vt:lpstr>Slide 36</vt:lpstr>
      <vt:lpstr>Slide 37</vt:lpstr>
      <vt:lpstr>Slide 38</vt:lpstr>
      <vt:lpstr>Slide 39</vt:lpstr>
      <vt:lpstr>Slide 40</vt:lpstr>
      <vt:lpstr>Slide 41</vt:lpstr>
      <vt:lpstr>CASE 4</vt:lpstr>
      <vt:lpstr>Slide 43</vt:lpstr>
      <vt:lpstr>Slide 44</vt:lpstr>
      <vt:lpstr>Slide 45</vt:lpstr>
      <vt:lpstr>Slide 46</vt:lpstr>
      <vt:lpstr>Slide 47</vt:lpstr>
      <vt:lpstr>CASE 5</vt:lpstr>
      <vt:lpstr>Slide 49</vt:lpstr>
      <vt:lpstr>Slide 50</vt:lpstr>
      <vt:lpstr>Case 6</vt:lpstr>
      <vt:lpstr>Slide 52</vt:lpstr>
      <vt:lpstr>Slide 53</vt:lpstr>
      <vt:lpstr>CASE 7</vt:lpstr>
      <vt:lpstr>Slide 55</vt:lpstr>
      <vt:lpstr>Slide 56</vt:lpstr>
      <vt:lpstr>CASE 8</vt:lpstr>
      <vt:lpstr>Slide 58</vt:lpstr>
      <vt:lpstr>Slide 59</vt:lpstr>
      <vt:lpstr>Slide 60</vt:lpstr>
      <vt:lpstr>Slide 61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dc:title>
  <dc:creator>alpna</dc:creator>
  <cp:lastModifiedBy>alpna</cp:lastModifiedBy>
  <cp:revision>226</cp:revision>
  <dcterms:created xsi:type="dcterms:W3CDTF">2015-05-01T03:53:20Z</dcterms:created>
  <dcterms:modified xsi:type="dcterms:W3CDTF">2015-06-07T14:23:04Z</dcterms:modified>
</cp:coreProperties>
</file>