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120"/>
  </p:notesMasterIdLst>
  <p:sldIdLst>
    <p:sldId id="257" r:id="rId6"/>
    <p:sldId id="258" r:id="rId7"/>
    <p:sldId id="259" r:id="rId8"/>
    <p:sldId id="366" r:id="rId9"/>
    <p:sldId id="368" r:id="rId10"/>
    <p:sldId id="369"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99" r:id="rId26"/>
    <p:sldId id="400" r:id="rId27"/>
    <p:sldId id="261" r:id="rId28"/>
    <p:sldId id="262" r:id="rId29"/>
    <p:sldId id="264" r:id="rId30"/>
    <p:sldId id="265" r:id="rId31"/>
    <p:sldId id="323" r:id="rId32"/>
    <p:sldId id="267" r:id="rId33"/>
    <p:sldId id="324" r:id="rId34"/>
    <p:sldId id="361" r:id="rId35"/>
    <p:sldId id="362" r:id="rId36"/>
    <p:sldId id="365" r:id="rId37"/>
    <p:sldId id="363" r:id="rId38"/>
    <p:sldId id="360" r:id="rId39"/>
    <p:sldId id="287" r:id="rId40"/>
    <p:sldId id="290" r:id="rId41"/>
    <p:sldId id="326" r:id="rId42"/>
    <p:sldId id="289" r:id="rId43"/>
    <p:sldId id="291" r:id="rId44"/>
    <p:sldId id="391" r:id="rId45"/>
    <p:sldId id="292" r:id="rId46"/>
    <p:sldId id="312" r:id="rId47"/>
    <p:sldId id="293" r:id="rId48"/>
    <p:sldId id="294" r:id="rId49"/>
    <p:sldId id="298" r:id="rId50"/>
    <p:sldId id="297" r:id="rId51"/>
    <p:sldId id="299" r:id="rId52"/>
    <p:sldId id="327" r:id="rId53"/>
    <p:sldId id="300" r:id="rId54"/>
    <p:sldId id="359" r:id="rId55"/>
    <p:sldId id="302" r:id="rId56"/>
    <p:sldId id="303" r:id="rId57"/>
    <p:sldId id="304" r:id="rId58"/>
    <p:sldId id="328" r:id="rId59"/>
    <p:sldId id="307" r:id="rId60"/>
    <p:sldId id="308" r:id="rId61"/>
    <p:sldId id="329" r:id="rId62"/>
    <p:sldId id="364" r:id="rId63"/>
    <p:sldId id="309" r:id="rId64"/>
    <p:sldId id="314" r:id="rId65"/>
    <p:sldId id="330" r:id="rId66"/>
    <p:sldId id="343" r:id="rId67"/>
    <p:sldId id="310" r:id="rId68"/>
    <p:sldId id="313" r:id="rId69"/>
    <p:sldId id="316" r:id="rId70"/>
    <p:sldId id="306" r:id="rId71"/>
    <p:sldId id="268" r:id="rId72"/>
    <p:sldId id="269" r:id="rId73"/>
    <p:sldId id="270" r:id="rId74"/>
    <p:sldId id="271" r:id="rId75"/>
    <p:sldId id="275" r:id="rId76"/>
    <p:sldId id="356" r:id="rId77"/>
    <p:sldId id="277" r:id="rId78"/>
    <p:sldId id="286" r:id="rId79"/>
    <p:sldId id="389" r:id="rId80"/>
    <p:sldId id="385" r:id="rId81"/>
    <p:sldId id="386" r:id="rId82"/>
    <p:sldId id="387" r:id="rId83"/>
    <p:sldId id="388" r:id="rId84"/>
    <p:sldId id="395" r:id="rId85"/>
    <p:sldId id="390" r:id="rId86"/>
    <p:sldId id="392" r:id="rId87"/>
    <p:sldId id="393" r:id="rId88"/>
    <p:sldId id="394" r:id="rId89"/>
    <p:sldId id="396" r:id="rId90"/>
    <p:sldId id="397" r:id="rId91"/>
    <p:sldId id="398" r:id="rId92"/>
    <p:sldId id="401" r:id="rId93"/>
    <p:sldId id="402" r:id="rId94"/>
    <p:sldId id="403" r:id="rId95"/>
    <p:sldId id="404" r:id="rId96"/>
    <p:sldId id="405" r:id="rId97"/>
    <p:sldId id="406" r:id="rId98"/>
    <p:sldId id="407" r:id="rId99"/>
    <p:sldId id="408" r:id="rId100"/>
    <p:sldId id="409" r:id="rId101"/>
    <p:sldId id="410" r:id="rId102"/>
    <p:sldId id="411" r:id="rId103"/>
    <p:sldId id="412" r:id="rId104"/>
    <p:sldId id="413" r:id="rId105"/>
    <p:sldId id="414" r:id="rId106"/>
    <p:sldId id="415" r:id="rId107"/>
    <p:sldId id="416" r:id="rId108"/>
    <p:sldId id="417" r:id="rId109"/>
    <p:sldId id="418" r:id="rId110"/>
    <p:sldId id="419" r:id="rId111"/>
    <p:sldId id="420" r:id="rId112"/>
    <p:sldId id="354" r:id="rId113"/>
    <p:sldId id="421" r:id="rId114"/>
    <p:sldId id="422" r:id="rId115"/>
    <p:sldId id="423" r:id="rId116"/>
    <p:sldId id="424" r:id="rId117"/>
    <p:sldId id="425" r:id="rId118"/>
    <p:sldId id="427"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561" autoAdjust="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DCA30-2ED5-41C4-A072-F195EC56C9D7}" type="datetimeFigureOut">
              <a:rPr lang="en-US" smtClean="0"/>
              <a:pPr/>
              <a:t>1/22/2015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7E218-9473-4E4E-BA13-22C19D99876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1/22/2015 1:24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1/22/2015 1:24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1/22/2015 1:24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3E7E218-9473-4E4E-BA13-22C19D998763}" type="slidenum">
              <a:rPr lang="en-US" smtClean="0"/>
              <a:pPr/>
              <a:t>84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ooter_graphic.png"/>
          <p:cNvPicPr>
            <a:picLocks noChangeAspect="1"/>
          </p:cNvPicPr>
          <p:nvPr/>
        </p:nvPicPr>
        <p:blipFill>
          <a:blip r:embed="rId14" cstate="print"/>
          <a:stretch>
            <a:fillRect/>
          </a:stretch>
        </p:blipFill>
        <p:spPr>
          <a:xfrm>
            <a:off x="0" y="5435827"/>
            <a:ext cx="9144000" cy="1420586"/>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dirty="0" smtClean="0"/>
              <a:t>      </a:t>
            </a:r>
            <a:br>
              <a:rPr dirty="0" smtClean="0"/>
            </a:br>
            <a:r>
              <a:rPr dirty="0" smtClean="0">
                <a:solidFill>
                  <a:schemeClr val="tx2">
                    <a:lumMod val="10000"/>
                  </a:schemeClr>
                </a:solidFill>
              </a:rPr>
              <a:t>    </a:t>
            </a:r>
            <a:r>
              <a:rPr sz="6000" b="1" dirty="0" smtClean="0">
                <a:solidFill>
                  <a:schemeClr val="tx2">
                    <a:lumMod val="10000"/>
                  </a:schemeClr>
                </a:solidFill>
              </a:rPr>
              <a:t> DIAGNOSIS &amp; TREATMENT PLANNING </a:t>
            </a:r>
            <a:br>
              <a:rPr sz="6000" b="1" dirty="0" smtClean="0">
                <a:solidFill>
                  <a:schemeClr val="tx2">
                    <a:lumMod val="10000"/>
                  </a:schemeClr>
                </a:solidFill>
              </a:rPr>
            </a:br>
            <a:r>
              <a:rPr lang="en-US" sz="6000" b="1" dirty="0" smtClean="0">
                <a:solidFill>
                  <a:schemeClr val="tx2">
                    <a:lumMod val="10000"/>
                  </a:schemeClr>
                </a:solidFill>
              </a:rPr>
              <a:t/>
            </a:r>
            <a:br>
              <a:rPr lang="en-US" sz="6000" b="1" dirty="0" smtClean="0">
                <a:solidFill>
                  <a:schemeClr val="tx2">
                    <a:lumMod val="10000"/>
                  </a:schemeClr>
                </a:solidFill>
              </a:rPr>
            </a:br>
            <a:r>
              <a:rPr lang="en-US" sz="6000" b="1" dirty="0" smtClean="0">
                <a:solidFill>
                  <a:schemeClr val="tx2">
                    <a:lumMod val="10000"/>
                  </a:schemeClr>
                </a:solidFill>
              </a:rPr>
              <a:t/>
            </a:r>
            <a:br>
              <a:rPr lang="en-US" sz="6000" b="1" dirty="0" smtClean="0">
                <a:solidFill>
                  <a:schemeClr val="tx2">
                    <a:lumMod val="10000"/>
                  </a:schemeClr>
                </a:solidFill>
              </a:rPr>
            </a:br>
            <a:r>
              <a:rPr lang="en-US" sz="6000" b="1" dirty="0" smtClean="0">
                <a:solidFill>
                  <a:schemeClr val="tx2">
                    <a:lumMod val="10000"/>
                  </a:schemeClr>
                </a:solidFill>
              </a:rPr>
              <a:t>       </a:t>
            </a:r>
            <a:r>
              <a:rPr lang="en-US" sz="6000" b="1" dirty="0" smtClean="0"/>
              <a:t>       </a:t>
            </a:r>
            <a:r>
              <a:rPr lang="en-US" sz="4000" b="1" dirty="0" smtClean="0">
                <a:solidFill>
                  <a:schemeClr val="tx2">
                    <a:lumMod val="10000"/>
                  </a:schemeClr>
                </a:solidFill>
              </a:rPr>
              <a:t> Dr. Vijay Kumar </a:t>
            </a:r>
            <a:r>
              <a:rPr lang="en-US" sz="4000" b="1" dirty="0" err="1" smtClean="0">
                <a:solidFill>
                  <a:schemeClr val="tx2">
                    <a:lumMod val="10000"/>
                  </a:schemeClr>
                </a:solidFill>
              </a:rPr>
              <a:t>Shakya</a:t>
            </a:r>
            <a:endParaRPr lang="en-US" sz="4000" b="1" dirty="0">
              <a:solidFill>
                <a:schemeClr val="tx2">
                  <a:lumMod val="1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pPr eaLnBrk="1" fontAlgn="auto" hangingPunct="1">
              <a:spcAft>
                <a:spcPts val="0"/>
              </a:spcAft>
              <a:defRPr/>
            </a:pPr>
            <a:endParaRPr lang="th-TH">
              <a:solidFill>
                <a:schemeClr val="tx2">
                  <a:satMod val="200000"/>
                </a:schemeClr>
              </a:solidFill>
            </a:endParaRPr>
          </a:p>
        </p:txBody>
      </p:sp>
      <p:sp>
        <p:nvSpPr>
          <p:cNvPr id="17411" name="ตัวยึดเนื้อหา 2"/>
          <p:cNvSpPr>
            <a:spLocks noGrp="1"/>
          </p:cNvSpPr>
          <p:nvPr>
            <p:ph idx="1"/>
          </p:nvPr>
        </p:nvSpPr>
        <p:spPr/>
        <p:txBody>
          <a:bodyPr/>
          <a:lstStyle/>
          <a:p>
            <a:pPr eaLnBrk="1" hangingPunct="1"/>
            <a:endParaRPr lang="en-US" smtClean="0">
              <a:cs typeface="DilleniaUPC" pitchFamily="18" charset="-34"/>
            </a:endParaRPr>
          </a:p>
        </p:txBody>
      </p:sp>
      <p:pic>
        <p:nvPicPr>
          <p:cNvPr id="17412" name="Picture 2"/>
          <p:cNvPicPr>
            <a:picLocks noChangeAspect="1" noChangeArrowheads="1"/>
          </p:cNvPicPr>
          <p:nvPr/>
        </p:nvPicPr>
        <p:blipFill>
          <a:blip r:embed="rId2" cstate="print"/>
          <a:srcRect/>
          <a:stretch>
            <a:fillRect/>
          </a:stretch>
        </p:blipFill>
        <p:spPr bwMode="auto">
          <a:xfrm>
            <a:off x="2214563" y="1000125"/>
            <a:ext cx="5194300" cy="49196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smtClean="0">
                <a:solidFill>
                  <a:srgbClr val="9900CC"/>
                </a:solidFill>
              </a:rPr>
              <a:t>False Positive</a:t>
            </a:r>
            <a:endParaRPr lang="th-TH" smtClean="0">
              <a:solidFill>
                <a:srgbClr val="9900CC"/>
              </a:solidFill>
            </a:endParaRPr>
          </a:p>
        </p:txBody>
      </p:sp>
      <p:sp>
        <p:nvSpPr>
          <p:cNvPr id="51203" name="Rectangle 3"/>
          <p:cNvSpPr>
            <a:spLocks noGrp="1" noChangeArrowheads="1"/>
          </p:cNvSpPr>
          <p:nvPr>
            <p:ph idx="1"/>
          </p:nvPr>
        </p:nvSpPr>
        <p:spPr/>
        <p:txBody>
          <a:bodyPr/>
          <a:lstStyle/>
          <a:p>
            <a:pPr eaLnBrk="1" hangingPunct="1"/>
            <a:r>
              <a:rPr lang="en-US" smtClean="0">
                <a:cs typeface="DilleniaUPC" pitchFamily="18" charset="-34"/>
              </a:rPr>
              <a:t>Plaque &amp; calculus</a:t>
            </a:r>
          </a:p>
          <a:p>
            <a:pPr eaLnBrk="1" hangingPunct="1"/>
            <a:r>
              <a:rPr lang="en-US" smtClean="0">
                <a:cs typeface="DilleniaUPC" pitchFamily="18" charset="-34"/>
              </a:rPr>
              <a:t>Saliva</a:t>
            </a:r>
          </a:p>
          <a:p>
            <a:pPr eaLnBrk="1" hangingPunct="1"/>
            <a:r>
              <a:rPr lang="en-US" smtClean="0">
                <a:cs typeface="DilleniaUPC" pitchFamily="18" charset="-34"/>
              </a:rPr>
              <a:t>Partial necrosis</a:t>
            </a:r>
            <a:endParaRPr lang="th-TH" smtClean="0"/>
          </a:p>
          <a:p>
            <a:pPr eaLnBrk="1" hangingPunct="1"/>
            <a:r>
              <a:rPr lang="en-US" smtClean="0">
                <a:cs typeface="DilleniaUPC" pitchFamily="18" charset="-34"/>
              </a:rPr>
              <a:t>Large restoration</a:t>
            </a:r>
          </a:p>
          <a:p>
            <a:pPr eaLnBrk="1" hangingPunct="1"/>
            <a:r>
              <a:rPr lang="en-US" smtClean="0">
                <a:cs typeface="DilleniaUPC" pitchFamily="18" charset="-34"/>
              </a:rPr>
              <a:t>Pt interpret ion</a:t>
            </a:r>
            <a:endParaRPr lang="th-TH" smtClean="0"/>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en-US" smtClean="0">
                <a:solidFill>
                  <a:srgbClr val="9900CC"/>
                </a:solidFill>
              </a:rPr>
              <a:t>False Negative</a:t>
            </a:r>
            <a:endParaRPr lang="th-TH" smtClean="0">
              <a:solidFill>
                <a:srgbClr val="9900CC"/>
              </a:solidFill>
            </a:endParaRPr>
          </a:p>
        </p:txBody>
      </p:sp>
      <p:sp>
        <p:nvSpPr>
          <p:cNvPr id="52227" name="Rectangle 3"/>
          <p:cNvSpPr>
            <a:spLocks noGrp="1" noChangeArrowheads="1"/>
          </p:cNvSpPr>
          <p:nvPr>
            <p:ph idx="1"/>
          </p:nvPr>
        </p:nvSpPr>
        <p:spPr/>
        <p:txBody>
          <a:bodyPr/>
          <a:lstStyle/>
          <a:p>
            <a:pPr eaLnBrk="1" hangingPunct="1"/>
            <a:r>
              <a:rPr lang="en-US" smtClean="0">
                <a:cs typeface="DilleniaUPC" pitchFamily="18" charset="-34"/>
              </a:rPr>
              <a:t>Technical errors</a:t>
            </a:r>
          </a:p>
          <a:p>
            <a:pPr eaLnBrk="1" hangingPunct="1"/>
            <a:r>
              <a:rPr lang="en-US" smtClean="0">
                <a:cs typeface="DilleniaUPC" pitchFamily="18" charset="-34"/>
              </a:rPr>
              <a:t>Canal calcification</a:t>
            </a:r>
          </a:p>
          <a:p>
            <a:pPr eaLnBrk="1" hangingPunct="1"/>
            <a:r>
              <a:rPr lang="en-US" smtClean="0">
                <a:cs typeface="DilleniaUPC" pitchFamily="18" charset="-34"/>
              </a:rPr>
              <a:t>Immature apical development</a:t>
            </a:r>
          </a:p>
          <a:p>
            <a:pPr eaLnBrk="1" hangingPunct="1"/>
            <a:r>
              <a:rPr lang="en-US" smtClean="0">
                <a:cs typeface="DilleniaUPC" pitchFamily="18" charset="-34"/>
              </a:rPr>
              <a:t>Traumatic injury</a:t>
            </a:r>
          </a:p>
          <a:p>
            <a:pPr eaLnBrk="1" hangingPunct="1"/>
            <a:r>
              <a:rPr lang="en-US" smtClean="0">
                <a:cs typeface="DilleniaUPC" pitchFamily="18" charset="-34"/>
              </a:rPr>
              <a:t>Low battery</a:t>
            </a:r>
            <a:endParaRPr lang="th-TH" smtClean="0"/>
          </a:p>
          <a:p>
            <a:pPr eaLnBrk="1" hangingPunct="1">
              <a:buFontTx/>
              <a:buNone/>
            </a:pPr>
            <a:endParaRPr lang="th-TH" smtClean="0"/>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5288" y="333375"/>
            <a:ext cx="8088312" cy="1143000"/>
          </a:xfrm>
        </p:spPr>
        <p:txBody>
          <a:bodyPr/>
          <a:lstStyle/>
          <a:p>
            <a:pPr eaLnBrk="1" fontAlgn="auto" hangingPunct="1">
              <a:spcAft>
                <a:spcPts val="0"/>
              </a:spcAft>
              <a:defRPr/>
            </a:pPr>
            <a:r>
              <a:rPr lang="en-US" smtClean="0">
                <a:solidFill>
                  <a:srgbClr val="FF0066"/>
                </a:solidFill>
              </a:rPr>
              <a:t>Laser Doppler Flowmetry</a:t>
            </a:r>
            <a:endParaRPr lang="th-TH" smtClean="0">
              <a:solidFill>
                <a:srgbClr val="FF0066"/>
              </a:solidFill>
            </a:endParaRPr>
          </a:p>
        </p:txBody>
      </p:sp>
      <p:sp>
        <p:nvSpPr>
          <p:cNvPr id="53251" name="Rectangle 3"/>
          <p:cNvSpPr>
            <a:spLocks noGrp="1" noChangeArrowheads="1"/>
          </p:cNvSpPr>
          <p:nvPr>
            <p:ph idx="1"/>
          </p:nvPr>
        </p:nvSpPr>
        <p:spPr/>
        <p:txBody>
          <a:bodyPr/>
          <a:lstStyle/>
          <a:p>
            <a:pPr eaLnBrk="1" hangingPunct="1"/>
            <a:r>
              <a:rPr lang="en-US" smtClean="0">
                <a:cs typeface="DilleniaUPC" pitchFamily="18" charset="-34"/>
              </a:rPr>
              <a:t>Use a laser beam to be Doppler-shifted to be back scattered out of the tooth. This reflected light is detected by a photocell on the tooth surface, the output of which is proportional to the number and velocity of the blood cell</a:t>
            </a:r>
            <a:endParaRPr lang="th-TH" smtClean="0"/>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200000"/>
                  </a:schemeClr>
                </a:solidFill>
              </a:rPr>
              <a:t>	</a:t>
            </a:r>
            <a:r>
              <a:rPr lang="en-US" smtClean="0">
                <a:solidFill>
                  <a:srgbClr val="00CCFF"/>
                </a:solidFill>
              </a:rPr>
              <a:t>Special Tests</a:t>
            </a:r>
            <a:r>
              <a:rPr lang="en-US" smtClean="0">
                <a:solidFill>
                  <a:schemeClr val="tx2">
                    <a:satMod val="200000"/>
                  </a:schemeClr>
                </a:solidFill>
              </a:rPr>
              <a:t> </a:t>
            </a:r>
            <a:endParaRPr lang="th-TH" smtClean="0">
              <a:solidFill>
                <a:schemeClr val="tx2">
                  <a:satMod val="200000"/>
                </a:schemeClr>
              </a:solidFill>
            </a:endParaRPr>
          </a:p>
        </p:txBody>
      </p:sp>
      <p:sp>
        <p:nvSpPr>
          <p:cNvPr id="54275" name="Rectangle 3"/>
          <p:cNvSpPr>
            <a:spLocks noGrp="1" noChangeArrowheads="1"/>
          </p:cNvSpPr>
          <p:nvPr>
            <p:ph idx="1"/>
          </p:nvPr>
        </p:nvSpPr>
        <p:spPr>
          <a:xfrm>
            <a:off x="2195513" y="2276475"/>
            <a:ext cx="6096000" cy="4114800"/>
          </a:xfrm>
        </p:spPr>
        <p:txBody>
          <a:bodyPr/>
          <a:lstStyle/>
          <a:p>
            <a:pPr eaLnBrk="1" hangingPunct="1"/>
            <a:r>
              <a:rPr lang="en-US" smtClean="0">
                <a:cs typeface="DilleniaUPC" pitchFamily="18" charset="-34"/>
              </a:rPr>
              <a:t>if special circumstances prevent making a definitive diagnosis, additional tests may be indicated </a:t>
            </a:r>
            <a:endParaRPr lang="th-TH" smtClean="0"/>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4213" y="-242888"/>
            <a:ext cx="6870700" cy="1600201"/>
          </a:xfrm>
        </p:spPr>
        <p:txBody>
          <a:bodyPr/>
          <a:lstStyle/>
          <a:p>
            <a:pPr eaLnBrk="1" fontAlgn="auto" hangingPunct="1">
              <a:spcAft>
                <a:spcPts val="0"/>
              </a:spcAft>
              <a:defRPr/>
            </a:pPr>
            <a:r>
              <a:rPr lang="en-US" dirty="0" smtClean="0">
                <a:solidFill>
                  <a:srgbClr val="FF0066"/>
                </a:solidFill>
              </a:rPr>
              <a:t/>
            </a:r>
            <a:br>
              <a:rPr lang="en-US" dirty="0" smtClean="0">
                <a:solidFill>
                  <a:srgbClr val="FF0066"/>
                </a:solidFill>
              </a:rPr>
            </a:br>
            <a:r>
              <a:rPr lang="en-US" dirty="0" smtClean="0">
                <a:solidFill>
                  <a:srgbClr val="FF0066"/>
                </a:solidFill>
              </a:rPr>
              <a:t>Bite test</a:t>
            </a:r>
            <a:endParaRPr lang="th-TH" dirty="0" smtClean="0">
              <a:solidFill>
                <a:srgbClr val="FF0066"/>
              </a:solidFill>
            </a:endParaRPr>
          </a:p>
        </p:txBody>
      </p:sp>
      <p:sp>
        <p:nvSpPr>
          <p:cNvPr id="55299" name="Rectangle 3"/>
          <p:cNvSpPr>
            <a:spLocks noGrp="1" noChangeArrowheads="1"/>
          </p:cNvSpPr>
          <p:nvPr>
            <p:ph idx="1"/>
          </p:nvPr>
        </p:nvSpPr>
        <p:spPr>
          <a:xfrm>
            <a:off x="684213" y="1341438"/>
            <a:ext cx="7696200" cy="3657600"/>
          </a:xfrm>
        </p:spPr>
        <p:txBody>
          <a:bodyPr/>
          <a:lstStyle/>
          <a:p>
            <a:pPr eaLnBrk="1" hangingPunct="1"/>
            <a:r>
              <a:rPr lang="en-US" smtClean="0">
                <a:cs typeface="DilleniaUPC" pitchFamily="18" charset="-34"/>
              </a:rPr>
              <a:t>Apply pressure to individual cusps or area of the tooth</a:t>
            </a:r>
          </a:p>
          <a:p>
            <a:pPr eaLnBrk="1" hangingPunct="1"/>
            <a:r>
              <a:rPr lang="en-US" smtClean="0">
                <a:cs typeface="DilleniaUPC" pitchFamily="18" charset="-34"/>
              </a:rPr>
              <a:t>Cotton applicators, toothpicks, orangewood sticks and rubber finishing wheels</a:t>
            </a:r>
          </a:p>
          <a:p>
            <a:pPr eaLnBrk="1" hangingPunct="1"/>
            <a:r>
              <a:rPr lang="en-US" smtClean="0">
                <a:cs typeface="DilleniaUPC" pitchFamily="18" charset="-34"/>
              </a:rPr>
              <a:t>Bite on tooth slooth and Frac Finder</a:t>
            </a:r>
          </a:p>
          <a:p>
            <a:pPr eaLnBrk="1" hangingPunct="1"/>
            <a:endParaRPr lang="th-TH" smtClean="0"/>
          </a:p>
        </p:txBody>
      </p:sp>
      <p:pic>
        <p:nvPicPr>
          <p:cNvPr id="55300" name="Picture 4" descr="003"/>
          <p:cNvPicPr>
            <a:picLocks noChangeAspect="1" noChangeArrowheads="1"/>
          </p:cNvPicPr>
          <p:nvPr/>
        </p:nvPicPr>
        <p:blipFill>
          <a:blip r:embed="rId2" cstate="print"/>
          <a:srcRect/>
          <a:stretch>
            <a:fillRect/>
          </a:stretch>
        </p:blipFill>
        <p:spPr bwMode="auto">
          <a:xfrm>
            <a:off x="2268538" y="4868863"/>
            <a:ext cx="1952625" cy="1458912"/>
          </a:xfrm>
          <a:prstGeom prst="rect">
            <a:avLst/>
          </a:prstGeom>
          <a:noFill/>
          <a:ln w="9525">
            <a:noFill/>
            <a:miter lim="800000"/>
            <a:headEnd/>
            <a:tailEnd/>
          </a:ln>
        </p:spPr>
      </p:pic>
      <p:pic>
        <p:nvPicPr>
          <p:cNvPr id="55301" name="Picture 5" descr="e6"/>
          <p:cNvPicPr>
            <a:picLocks noChangeAspect="1" noChangeArrowheads="1"/>
          </p:cNvPicPr>
          <p:nvPr/>
        </p:nvPicPr>
        <p:blipFill>
          <a:blip r:embed="rId3" cstate="print"/>
          <a:srcRect/>
          <a:stretch>
            <a:fillRect/>
          </a:stretch>
        </p:blipFill>
        <p:spPr bwMode="auto">
          <a:xfrm>
            <a:off x="4932363" y="5229225"/>
            <a:ext cx="2952750" cy="8651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fontAlgn="auto" hangingPunct="1">
              <a:spcAft>
                <a:spcPts val="0"/>
              </a:spcAft>
              <a:defRPr/>
            </a:pPr>
            <a:r>
              <a:rPr lang="en-US" smtClean="0">
                <a:solidFill>
                  <a:srgbClr val="FF0066"/>
                </a:solidFill>
              </a:rPr>
              <a:t>Test cavity</a:t>
            </a:r>
            <a:r>
              <a:rPr lang="en-US" smtClean="0">
                <a:solidFill>
                  <a:schemeClr val="tx2">
                    <a:satMod val="200000"/>
                  </a:schemeClr>
                </a:solidFill>
              </a:rPr>
              <a:t> </a:t>
            </a:r>
            <a:endParaRPr lang="th-TH" smtClean="0">
              <a:solidFill>
                <a:schemeClr val="tx2">
                  <a:satMod val="200000"/>
                </a:schemeClr>
              </a:solidFill>
            </a:endParaRPr>
          </a:p>
        </p:txBody>
      </p:sp>
      <p:sp>
        <p:nvSpPr>
          <p:cNvPr id="56323" name="Rectangle 3"/>
          <p:cNvSpPr>
            <a:spLocks noGrp="1" noChangeArrowheads="1"/>
          </p:cNvSpPr>
          <p:nvPr>
            <p:ph idx="1"/>
          </p:nvPr>
        </p:nvSpPr>
        <p:spPr>
          <a:xfrm>
            <a:off x="2916238" y="2205038"/>
            <a:ext cx="5822950" cy="3600450"/>
          </a:xfrm>
        </p:spPr>
        <p:txBody>
          <a:bodyPr/>
          <a:lstStyle/>
          <a:p>
            <a:pPr eaLnBrk="1" hangingPunct="1"/>
            <a:r>
              <a:rPr lang="en-US" smtClean="0">
                <a:cs typeface="DilleniaUPC" pitchFamily="18" charset="-34"/>
              </a:rPr>
              <a:t>may be helpful, especially for a tooth with a porcelain-fused-to-metal crown (PFM).  </a:t>
            </a:r>
            <a:endParaRPr lang="th-TH" smtClean="0"/>
          </a:p>
        </p:txBody>
      </p:sp>
      <p:pic>
        <p:nvPicPr>
          <p:cNvPr id="56324" name="Picture 4" descr="e8"/>
          <p:cNvPicPr>
            <a:picLocks noChangeAspect="1" noChangeArrowheads="1"/>
          </p:cNvPicPr>
          <p:nvPr/>
        </p:nvPicPr>
        <p:blipFill>
          <a:blip r:embed="rId2" cstate="print"/>
          <a:srcRect/>
          <a:stretch>
            <a:fillRect/>
          </a:stretch>
        </p:blipFill>
        <p:spPr bwMode="auto">
          <a:xfrm>
            <a:off x="468313" y="2133600"/>
            <a:ext cx="2146300" cy="29448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048000" y="1268413"/>
            <a:ext cx="6096000" cy="4114800"/>
          </a:xfrm>
        </p:spPr>
        <p:txBody>
          <a:bodyPr/>
          <a:lstStyle/>
          <a:p>
            <a:pPr eaLnBrk="1" hangingPunct="1">
              <a:buFontTx/>
              <a:buNone/>
            </a:pPr>
            <a:r>
              <a:rPr lang="en-US" sz="3600" b="1" smtClean="0">
                <a:cs typeface="DilleniaUPC" pitchFamily="18" charset="-34"/>
              </a:rPr>
              <a:t>	</a:t>
            </a:r>
            <a:r>
              <a:rPr lang="en-US" sz="4400" b="1" smtClean="0">
                <a:solidFill>
                  <a:srgbClr val="FF0066"/>
                </a:solidFill>
                <a:cs typeface="DilleniaUPC" pitchFamily="18" charset="-34"/>
              </a:rPr>
              <a:t>Transillumination</a:t>
            </a:r>
            <a:r>
              <a:rPr lang="en-US" sz="3600" b="1" smtClean="0">
                <a:cs typeface="DilleniaUPC" pitchFamily="18" charset="-34"/>
              </a:rPr>
              <a:t>-for identification of vertical crown fractures, since fractured segments do not transmit the light similarly.  Dark and light shadows appear at the fracture site. </a:t>
            </a:r>
            <a:endParaRPr lang="th-TH" sz="3600" b="1" smtClean="0"/>
          </a:p>
          <a:p>
            <a:pPr eaLnBrk="1" hangingPunct="1"/>
            <a:endParaRPr lang="th-TH" smtClean="0"/>
          </a:p>
        </p:txBody>
      </p:sp>
      <p:pic>
        <p:nvPicPr>
          <p:cNvPr id="57347" name="Picture 4" descr="e15"/>
          <p:cNvPicPr>
            <a:picLocks noChangeAspect="1" noChangeArrowheads="1"/>
          </p:cNvPicPr>
          <p:nvPr/>
        </p:nvPicPr>
        <p:blipFill>
          <a:blip r:embed="rId2" cstate="print"/>
          <a:srcRect/>
          <a:stretch>
            <a:fillRect/>
          </a:stretch>
        </p:blipFill>
        <p:spPr bwMode="auto">
          <a:xfrm>
            <a:off x="250825" y="1268413"/>
            <a:ext cx="2703513" cy="3956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light"/>
          <p:cNvPicPr>
            <a:picLocks noChangeAspect="1" noChangeArrowheads="1"/>
          </p:cNvPicPr>
          <p:nvPr/>
        </p:nvPicPr>
        <p:blipFill>
          <a:blip r:embed="rId2" cstate="print"/>
          <a:srcRect/>
          <a:stretch>
            <a:fillRect/>
          </a:stretch>
        </p:blipFill>
        <p:spPr bwMode="auto">
          <a:xfrm>
            <a:off x="2124075" y="1125538"/>
            <a:ext cx="2582863" cy="1916112"/>
          </a:xfrm>
          <a:prstGeom prst="rect">
            <a:avLst/>
          </a:prstGeom>
          <a:noFill/>
          <a:ln w="9525">
            <a:noFill/>
            <a:miter lim="800000"/>
            <a:headEnd/>
            <a:tailEnd/>
          </a:ln>
        </p:spPr>
      </p:pic>
      <p:pic>
        <p:nvPicPr>
          <p:cNvPr id="58371" name="Picture 5" descr="split tooth"/>
          <p:cNvPicPr>
            <a:picLocks noChangeAspect="1" noChangeArrowheads="1"/>
          </p:cNvPicPr>
          <p:nvPr/>
        </p:nvPicPr>
        <p:blipFill>
          <a:blip r:embed="rId3" cstate="print"/>
          <a:srcRect/>
          <a:stretch>
            <a:fillRect/>
          </a:stretch>
        </p:blipFill>
        <p:spPr bwMode="auto">
          <a:xfrm>
            <a:off x="1692275" y="3716338"/>
            <a:ext cx="6048375" cy="23590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CONCLUSION</a:t>
            </a:r>
            <a:endParaRPr lang="en-IN" dirty="0"/>
          </a:p>
        </p:txBody>
      </p:sp>
      <p:sp>
        <p:nvSpPr>
          <p:cNvPr id="3" name="Content Placeholder 2"/>
          <p:cNvSpPr>
            <a:spLocks noGrp="1"/>
          </p:cNvSpPr>
          <p:nvPr>
            <p:ph idx="1"/>
          </p:nvPr>
        </p:nvSpPr>
        <p:spPr>
          <a:xfrm>
            <a:off x="214282" y="1571612"/>
            <a:ext cx="8382000" cy="2712730"/>
          </a:xfrm>
        </p:spPr>
        <p:txBody>
          <a:bodyPr/>
          <a:lstStyle/>
          <a:p>
            <a:pPr algn="just">
              <a:lnSpc>
                <a:spcPct val="150000"/>
              </a:lnSpc>
              <a:buNone/>
            </a:pPr>
            <a:r>
              <a:rPr lang="en-US" sz="2400" dirty="0" smtClean="0"/>
              <a:t>Each of the methods measures the result of the caries process. Some methods may have the potential to measure lesion activity indirectly. Large array of potential methods gives causes for optimism that rapid ,non invasive quantifiable methods of caries detection </a:t>
            </a:r>
            <a:endParaRPr lang="en-IN" sz="2400" dirty="0"/>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95536" y="332656"/>
            <a:ext cx="8382000" cy="6746462"/>
          </a:xfrm>
        </p:spPr>
        <p:txBody>
          <a:bodyPr/>
          <a:lstStyle/>
          <a:p>
            <a:r>
              <a:rPr lang="en-IN" dirty="0" smtClean="0"/>
              <a:t>Q. 1-Which of the following partially or completely disappears visually when the enamel is hydrated?</a:t>
            </a:r>
          </a:p>
          <a:p>
            <a:pPr>
              <a:buNone/>
            </a:pPr>
            <a:r>
              <a:rPr lang="en-IN" dirty="0" smtClean="0"/>
              <a:t>	(A) Incipient caries</a:t>
            </a:r>
          </a:p>
          <a:p>
            <a:pPr>
              <a:buNone/>
            </a:pPr>
            <a:r>
              <a:rPr lang="en-IN" dirty="0" smtClean="0"/>
              <a:t>	 (B) </a:t>
            </a:r>
            <a:r>
              <a:rPr lang="en-IN" dirty="0" err="1" smtClean="0"/>
              <a:t>hypocalcified</a:t>
            </a:r>
            <a:r>
              <a:rPr lang="en-IN" dirty="0" smtClean="0"/>
              <a:t> enamel</a:t>
            </a:r>
          </a:p>
          <a:p>
            <a:pPr>
              <a:buNone/>
            </a:pPr>
            <a:r>
              <a:rPr lang="en-IN" dirty="0" smtClean="0"/>
              <a:t>	(C) Tetracycline stains</a:t>
            </a:r>
          </a:p>
          <a:p>
            <a:pPr>
              <a:buNone/>
            </a:pPr>
            <a:r>
              <a:rPr lang="en-IN" dirty="0" smtClean="0"/>
              <a:t>	(D) Fluoride stains</a:t>
            </a:r>
          </a:p>
          <a:p>
            <a:r>
              <a:rPr lang="en-IN" dirty="0" smtClean="0"/>
              <a:t>Q. 2-Proximal caries can be detected best with?</a:t>
            </a:r>
          </a:p>
          <a:p>
            <a:pPr>
              <a:buNone/>
            </a:pPr>
            <a:r>
              <a:rPr lang="en-IN" dirty="0" smtClean="0"/>
              <a:t>	(A) IOPA Radiographs</a:t>
            </a:r>
          </a:p>
          <a:p>
            <a:pPr>
              <a:buNone/>
            </a:pPr>
            <a:r>
              <a:rPr lang="en-IN" dirty="0" smtClean="0"/>
              <a:t>	(B) Bitewing Radiographs</a:t>
            </a:r>
          </a:p>
          <a:p>
            <a:pPr>
              <a:buNone/>
            </a:pPr>
            <a:r>
              <a:rPr lang="en-IN" dirty="0" smtClean="0"/>
              <a:t>	(C) </a:t>
            </a:r>
            <a:r>
              <a:rPr lang="en-IN" dirty="0" err="1" smtClean="0"/>
              <a:t>Occlusal</a:t>
            </a:r>
            <a:r>
              <a:rPr lang="en-IN" dirty="0" smtClean="0"/>
              <a:t> Radiographs</a:t>
            </a:r>
          </a:p>
          <a:p>
            <a:pPr>
              <a:buNone/>
            </a:pPr>
            <a:r>
              <a:rPr lang="en-IN" dirty="0" smtClean="0"/>
              <a:t>	(D) OPG</a:t>
            </a:r>
          </a:p>
          <a:p>
            <a:endParaRPr lang="en-IN"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18435" name="Content Placeholder 2"/>
          <p:cNvSpPr>
            <a:spLocks noGrp="1"/>
          </p:cNvSpPr>
          <p:nvPr>
            <p:ph idx="1"/>
          </p:nvPr>
        </p:nvSpPr>
        <p:spPr>
          <a:xfrm>
            <a:off x="323528" y="1196752"/>
            <a:ext cx="8568952" cy="5301208"/>
          </a:xfrm>
        </p:spPr>
        <p:txBody>
          <a:bodyPr/>
          <a:lstStyle/>
          <a:p>
            <a:pPr>
              <a:buFont typeface="Wingdings" pitchFamily="2" charset="2"/>
              <a:buNone/>
            </a:pPr>
            <a:r>
              <a:rPr lang="en-IN" sz="3200" b="1" dirty="0" smtClean="0">
                <a:solidFill>
                  <a:srgbClr val="FF0000"/>
                </a:solidFill>
                <a:latin typeface="Arabic Typesetting" pitchFamily="66" charset="-78"/>
                <a:cs typeface="Arabic Typesetting" pitchFamily="66" charset="-78"/>
              </a:rPr>
              <a:t>Medical Conditions That Warrant Modification of Dental Care or Treatment</a:t>
            </a:r>
          </a:p>
          <a:p>
            <a:r>
              <a:rPr lang="en-IN" sz="3200" i="1" dirty="0" smtClean="0">
                <a:latin typeface="Arabic Typesetting" pitchFamily="66" charset="-78"/>
                <a:cs typeface="Arabic Typesetting" pitchFamily="66" charset="-78"/>
              </a:rPr>
              <a:t>Cardiovascular: High- and moderate-risk categories of </a:t>
            </a:r>
            <a:r>
              <a:rPr lang="en-IN" sz="3200" i="1" dirty="0" err="1" smtClean="0">
                <a:latin typeface="Arabic Typesetting" pitchFamily="66" charset="-78"/>
                <a:cs typeface="Arabic Typesetting" pitchFamily="66" charset="-78"/>
              </a:rPr>
              <a:t>endocarditis</a:t>
            </a:r>
            <a:r>
              <a:rPr lang="en-IN" sz="3200" i="1" dirty="0" smtClean="0">
                <a:latin typeface="Arabic Typesetting" pitchFamily="66" charset="-78"/>
                <a:cs typeface="Arabic Typesetting" pitchFamily="66" charset="-78"/>
              </a:rPr>
              <a:t>, </a:t>
            </a:r>
            <a:r>
              <a:rPr lang="en-IN" sz="3200" dirty="0" smtClean="0">
                <a:latin typeface="Arabic Typesetting" pitchFamily="66" charset="-78"/>
                <a:cs typeface="Arabic Typesetting" pitchFamily="66" charset="-78"/>
              </a:rPr>
              <a:t>pathologic heart murmurs, hypertension, unstable angina pectoris, recent myocardial infarction, cardiac arrhythmias, poorly managed congestive heart failure.</a:t>
            </a:r>
          </a:p>
          <a:p>
            <a:r>
              <a:rPr lang="en-IN" sz="3200" i="1" dirty="0" smtClean="0">
                <a:latin typeface="Arabic Typesetting" pitchFamily="66" charset="-78"/>
                <a:cs typeface="Arabic Typesetting" pitchFamily="66" charset="-78"/>
              </a:rPr>
              <a:t>Pulmonary: Chronic obstructive pulmonary disease, asthma,</a:t>
            </a:r>
          </a:p>
          <a:p>
            <a:pPr>
              <a:buNone/>
            </a:pPr>
            <a:r>
              <a:rPr lang="en-IN" sz="3200" dirty="0" smtClean="0">
                <a:latin typeface="Arabic Typesetting" pitchFamily="66" charset="-78"/>
                <a:cs typeface="Arabic Typesetting" pitchFamily="66" charset="-78"/>
              </a:rPr>
              <a:t>      Tuberculosis.</a:t>
            </a:r>
          </a:p>
          <a:p>
            <a:r>
              <a:rPr lang="en-IN" sz="3200" i="1" dirty="0" smtClean="0">
                <a:latin typeface="Arabic Typesetting" pitchFamily="66" charset="-78"/>
                <a:cs typeface="Arabic Typesetting" pitchFamily="66" charset="-78"/>
              </a:rPr>
              <a:t>Gastrointestinal and renal: End-stage renal disease; </a:t>
            </a:r>
            <a:r>
              <a:rPr lang="en-IN" sz="3200" i="1" dirty="0" err="1" smtClean="0">
                <a:latin typeface="Arabic Typesetting" pitchFamily="66" charset="-78"/>
                <a:cs typeface="Arabic Typesetting" pitchFamily="66" charset="-78"/>
              </a:rPr>
              <a:t>hemodialysis</a:t>
            </a:r>
            <a:r>
              <a:rPr lang="en-IN" sz="3200" i="1" dirty="0" smtClean="0">
                <a:latin typeface="Arabic Typesetting" pitchFamily="66" charset="-78"/>
                <a:cs typeface="Arabic Typesetting" pitchFamily="66" charset="-78"/>
              </a:rPr>
              <a:t>;</a:t>
            </a: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81000" y="1412875"/>
            <a:ext cx="8382000" cy="5583067"/>
          </a:xfrm>
        </p:spPr>
        <p:txBody>
          <a:bodyPr/>
          <a:lstStyle/>
          <a:p>
            <a:r>
              <a:rPr lang="en-IN" sz="2800" dirty="0" smtClean="0"/>
              <a:t>Q. 3-Diagnosis of small </a:t>
            </a:r>
            <a:r>
              <a:rPr lang="en-IN" sz="2800" dirty="0" err="1" smtClean="0"/>
              <a:t>occlusal</a:t>
            </a:r>
            <a:r>
              <a:rPr lang="en-IN" sz="2800" dirty="0" smtClean="0"/>
              <a:t> cavities is most readily made by?</a:t>
            </a:r>
          </a:p>
          <a:p>
            <a:pPr>
              <a:buNone/>
            </a:pPr>
            <a:r>
              <a:rPr lang="en-IN" sz="2800" dirty="0" smtClean="0"/>
              <a:t>      (A) An Explorer and compressed air</a:t>
            </a:r>
          </a:p>
          <a:p>
            <a:pPr>
              <a:buNone/>
            </a:pPr>
            <a:r>
              <a:rPr lang="en-IN" sz="2800" dirty="0" smtClean="0"/>
              <a:t>	(B) Bitewing Radiographs</a:t>
            </a:r>
          </a:p>
          <a:p>
            <a:pPr>
              <a:buNone/>
            </a:pPr>
            <a:r>
              <a:rPr lang="en-IN" sz="2800" dirty="0" smtClean="0"/>
              <a:t>	(C) Intra oral camera</a:t>
            </a:r>
          </a:p>
          <a:p>
            <a:pPr>
              <a:buNone/>
            </a:pPr>
            <a:r>
              <a:rPr lang="en-IN" sz="2800" dirty="0" smtClean="0"/>
              <a:t>	(D) IOPA Radiographs</a:t>
            </a:r>
          </a:p>
          <a:p>
            <a:r>
              <a:rPr lang="en-IN" sz="2800" dirty="0" smtClean="0"/>
              <a:t>Q. 4- Digital Imaging Fiber –Optic Transillumunation </a:t>
            </a:r>
          </a:p>
          <a:p>
            <a:pPr>
              <a:buNone/>
            </a:pPr>
            <a:r>
              <a:rPr lang="en-IN" sz="2800" dirty="0" smtClean="0"/>
              <a:t>	(A) Is used to detect Dental caries</a:t>
            </a:r>
          </a:p>
          <a:p>
            <a:pPr>
              <a:buNone/>
            </a:pPr>
            <a:r>
              <a:rPr lang="en-IN" sz="2800" dirty="0" smtClean="0"/>
              <a:t>	(B) Is used to detect enamel fracture</a:t>
            </a:r>
          </a:p>
          <a:p>
            <a:pPr>
              <a:buNone/>
            </a:pPr>
            <a:r>
              <a:rPr lang="en-IN" sz="2800" dirty="0" smtClean="0"/>
              <a:t>	(C) Is used to detect plaque</a:t>
            </a:r>
          </a:p>
          <a:p>
            <a:pPr>
              <a:buNone/>
            </a:pPr>
            <a:r>
              <a:rPr lang="en-IN" sz="2800" dirty="0" smtClean="0"/>
              <a:t>	(D) all of the above</a:t>
            </a:r>
          </a:p>
          <a:p>
            <a:endParaRPr lang="en-IN" dirty="0"/>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23528" y="887135"/>
            <a:ext cx="8382000" cy="5970865"/>
          </a:xfrm>
        </p:spPr>
        <p:txBody>
          <a:bodyPr/>
          <a:lstStyle/>
          <a:p>
            <a:r>
              <a:rPr lang="en-IN" sz="2800" dirty="0" smtClean="0"/>
              <a:t>Q. 5-When all the diagnostic procedure fail to detect proximal caries, last resort is?</a:t>
            </a:r>
          </a:p>
          <a:p>
            <a:pPr>
              <a:buNone/>
            </a:pPr>
            <a:r>
              <a:rPr lang="en-IN" sz="2800" dirty="0" smtClean="0"/>
              <a:t>	(A) Mechanical separation</a:t>
            </a:r>
          </a:p>
          <a:p>
            <a:pPr>
              <a:buNone/>
            </a:pPr>
            <a:r>
              <a:rPr lang="en-IN" sz="2800" dirty="0" smtClean="0"/>
              <a:t>	(B) Preparation of  test cavity</a:t>
            </a:r>
          </a:p>
          <a:p>
            <a:pPr>
              <a:buNone/>
            </a:pPr>
            <a:r>
              <a:rPr lang="en-IN" sz="2800" dirty="0" smtClean="0"/>
              <a:t>	(C) Trans illumination</a:t>
            </a:r>
          </a:p>
          <a:p>
            <a:pPr>
              <a:buNone/>
            </a:pPr>
            <a:r>
              <a:rPr lang="en-IN" sz="2800" dirty="0" smtClean="0"/>
              <a:t>	(D) Caries activity test</a:t>
            </a:r>
          </a:p>
          <a:p>
            <a:r>
              <a:rPr lang="en-IN" sz="2800" dirty="0" smtClean="0"/>
              <a:t>Q. 6-Minimum depth of demineralization of caries lesion to be detected radio graphically is?</a:t>
            </a:r>
          </a:p>
          <a:p>
            <a:pPr>
              <a:buNone/>
            </a:pPr>
            <a:r>
              <a:rPr lang="en-IN" sz="2800" dirty="0" smtClean="0"/>
              <a:t>	(A) 100 µm</a:t>
            </a:r>
          </a:p>
          <a:p>
            <a:pPr>
              <a:buNone/>
            </a:pPr>
            <a:r>
              <a:rPr lang="en-IN" sz="2800" dirty="0" smtClean="0"/>
              <a:t>	</a:t>
            </a:r>
            <a:r>
              <a:rPr lang="en-IN" sz="2400" dirty="0" smtClean="0"/>
              <a:t>(B) 200 µm</a:t>
            </a:r>
          </a:p>
          <a:p>
            <a:pPr>
              <a:buNone/>
            </a:pPr>
            <a:r>
              <a:rPr lang="en-IN" sz="2800" dirty="0" smtClean="0"/>
              <a:t>	(C) 300 µm</a:t>
            </a:r>
          </a:p>
          <a:p>
            <a:pPr>
              <a:buNone/>
            </a:pPr>
            <a:r>
              <a:rPr lang="en-IN" sz="2800" dirty="0" smtClean="0"/>
              <a:t>	(D) 400 µm</a:t>
            </a:r>
          </a:p>
          <a:p>
            <a:endParaRPr lang="en-IN" dirty="0"/>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23528" y="332656"/>
            <a:ext cx="8382000" cy="5860066"/>
          </a:xfrm>
        </p:spPr>
        <p:txBody>
          <a:bodyPr/>
          <a:lstStyle/>
          <a:p>
            <a:r>
              <a:rPr lang="en-IN" dirty="0" smtClean="0"/>
              <a:t>Q. 7-The control teeth used during pulp testing?</a:t>
            </a:r>
          </a:p>
          <a:p>
            <a:r>
              <a:rPr lang="en-IN" dirty="0" smtClean="0"/>
              <a:t>(A) Adjacent and opposing teeth</a:t>
            </a:r>
          </a:p>
          <a:p>
            <a:r>
              <a:rPr lang="en-IN" dirty="0" smtClean="0"/>
              <a:t>(B) Adjacent and contraleteral teeth  </a:t>
            </a:r>
          </a:p>
          <a:p>
            <a:r>
              <a:rPr lang="en-IN" dirty="0" smtClean="0"/>
              <a:t>(C) Suspected tooth only</a:t>
            </a:r>
          </a:p>
          <a:p>
            <a:r>
              <a:rPr lang="en-IN" dirty="0" smtClean="0"/>
              <a:t>(D) Adjacent teeth only</a:t>
            </a:r>
          </a:p>
          <a:p>
            <a:r>
              <a:rPr lang="en-IN" dirty="0" smtClean="0"/>
              <a:t>Q. 8-Vitality of pulp  commonly determine by?</a:t>
            </a:r>
          </a:p>
          <a:p>
            <a:r>
              <a:rPr lang="en-IN" dirty="0" smtClean="0"/>
              <a:t>(A) Radiography</a:t>
            </a:r>
          </a:p>
          <a:p>
            <a:r>
              <a:rPr lang="en-IN" dirty="0" smtClean="0"/>
              <a:t>(B) Thermal testing</a:t>
            </a:r>
          </a:p>
          <a:p>
            <a:r>
              <a:rPr lang="en-IN" dirty="0" smtClean="0"/>
              <a:t>(C) CT</a:t>
            </a:r>
          </a:p>
          <a:p>
            <a:r>
              <a:rPr lang="en-IN" dirty="0" smtClean="0"/>
              <a:t>(D) Percussion &amp;Palpation </a:t>
            </a:r>
          </a:p>
          <a:p>
            <a:endParaRPr lang="en-IN" dirty="0"/>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51520" y="404664"/>
            <a:ext cx="8382000" cy="6512552"/>
          </a:xfrm>
        </p:spPr>
        <p:txBody>
          <a:bodyPr/>
          <a:lstStyle/>
          <a:p>
            <a:r>
              <a:rPr lang="en-IN" sz="2800" dirty="0" smtClean="0"/>
              <a:t>Q. 9-Tooth Erosion is?</a:t>
            </a:r>
          </a:p>
          <a:p>
            <a:pPr>
              <a:buNone/>
            </a:pPr>
            <a:r>
              <a:rPr lang="en-IN" sz="2800" dirty="0" smtClean="0"/>
              <a:t>	(A) Chemical dissolution of teeth by acids </a:t>
            </a:r>
          </a:p>
          <a:p>
            <a:pPr>
              <a:buNone/>
            </a:pPr>
            <a:r>
              <a:rPr lang="en-IN" sz="2800" dirty="0" smtClean="0"/>
              <a:t>	(B) Wearing away of hard tissue by abnormal mechanical process</a:t>
            </a:r>
          </a:p>
          <a:p>
            <a:pPr>
              <a:buNone/>
            </a:pPr>
            <a:r>
              <a:rPr lang="en-IN" sz="2800" dirty="0" smtClean="0"/>
              <a:t>	(C) Physiological wearing</a:t>
            </a:r>
          </a:p>
          <a:p>
            <a:pPr>
              <a:buNone/>
            </a:pPr>
            <a:r>
              <a:rPr lang="en-IN" sz="2800" dirty="0" smtClean="0"/>
              <a:t>	(D) Loss of hard structure of tooth due to trauma</a:t>
            </a:r>
          </a:p>
          <a:p>
            <a:r>
              <a:rPr lang="en-IN" sz="2800" dirty="0" smtClean="0"/>
              <a:t>Q. 10-Which type of </a:t>
            </a:r>
            <a:r>
              <a:rPr lang="en-IN" sz="2800" dirty="0" err="1" smtClean="0"/>
              <a:t>fiber</a:t>
            </a:r>
            <a:r>
              <a:rPr lang="en-IN" sz="2800" dirty="0" smtClean="0"/>
              <a:t> stimulated by Electric Pulp Testing</a:t>
            </a:r>
          </a:p>
          <a:p>
            <a:pPr>
              <a:buNone/>
            </a:pPr>
            <a:r>
              <a:rPr lang="en-IN" sz="2800" dirty="0" smtClean="0"/>
              <a:t>	(A) A δ Fiber</a:t>
            </a:r>
          </a:p>
          <a:p>
            <a:pPr>
              <a:buNone/>
            </a:pPr>
            <a:r>
              <a:rPr lang="en-IN" sz="2800" dirty="0" smtClean="0"/>
              <a:t>	(B) C Fiber</a:t>
            </a:r>
          </a:p>
          <a:p>
            <a:pPr>
              <a:buNone/>
            </a:pPr>
            <a:r>
              <a:rPr lang="en-IN" sz="2800" dirty="0" smtClean="0"/>
              <a:t>	(C) Both </a:t>
            </a:r>
          </a:p>
          <a:p>
            <a:pPr>
              <a:buNone/>
            </a:pPr>
            <a:r>
              <a:rPr lang="en-IN" sz="2800" dirty="0" smtClean="0"/>
              <a:t>	(D) None of the above</a:t>
            </a:r>
          </a:p>
          <a:p>
            <a:pPr>
              <a:buNone/>
            </a:pPr>
            <a:r>
              <a:rPr lang="en-IN" dirty="0" smtClean="0"/>
              <a:t>	 </a:t>
            </a:r>
          </a:p>
          <a:p>
            <a:endParaRPr lang="en-IN" dirty="0"/>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ubtitle 5"/>
          <p:cNvSpPr>
            <a:spLocks noGrp="1"/>
          </p:cNvSpPr>
          <p:nvPr>
            <p:ph type="subTitle" idx="1"/>
          </p:nvPr>
        </p:nvSpPr>
        <p:spPr>
          <a:xfrm>
            <a:off x="914400" y="2835275"/>
            <a:ext cx="7772400" cy="1508125"/>
          </a:xfrm>
        </p:spPr>
        <p:txBody>
          <a:bodyPr/>
          <a:lstStyle/>
          <a:p>
            <a:pPr eaLnBrk="1" hangingPunct="1">
              <a:spcBef>
                <a:spcPct val="0"/>
              </a:spcBef>
            </a:pPr>
            <a:endParaRPr lang="en-US" smtClean="0">
              <a:cs typeface="DilleniaUPC" pitchFamily="18" charset="-34"/>
            </a:endParaRPr>
          </a:p>
        </p:txBody>
      </p:sp>
      <p:sp>
        <p:nvSpPr>
          <p:cNvPr id="73731" name="Slide Number Placeholder 3"/>
          <p:cNvSpPr>
            <a:spLocks noGrp="1"/>
          </p:cNvSpPr>
          <p:nvPr>
            <p:ph type="sldNum" sz="quarter" idx="4294967295"/>
          </p:nvPr>
        </p:nvSpPr>
        <p:spPr bwMode="auto">
          <a:xfrm>
            <a:off x="8391525" y="5753100"/>
            <a:ext cx="503238" cy="365125"/>
          </a:xfrm>
          <a:prstGeom prst="rect">
            <a:avLst/>
          </a:prstGeom>
          <a:noFill/>
          <a:ln>
            <a:miter lim="800000"/>
            <a:headEnd/>
            <a:tailEnd/>
          </a:ln>
        </p:spPr>
        <p:txBody>
          <a:bodyPr wrap="square" lIns="91440" tIns="45720" rIns="91440" bIns="45720" numCol="1" anchorCtr="0" compatLnSpc="1">
            <a:prstTxWarp prst="textNoShape">
              <a:avLst/>
            </a:prstTxWarp>
          </a:bodyPr>
          <a:lstStyle/>
          <a:p>
            <a:fld id="{3CB9C4DE-7C08-484B-AE4B-0655D6DEFF75}" type="slidenum">
              <a:rPr lang="th-TH" smtClean="0"/>
              <a:pPr/>
              <a:t>114</a:t>
            </a:fld>
            <a:endParaRPr lang="th-TH" smtClean="0"/>
          </a:p>
        </p:txBody>
      </p:sp>
      <p:pic>
        <p:nvPicPr>
          <p:cNvPr id="73732" name="Picture 2" descr="http://alaskaclubs.fitdv.com/new/articles/images/0208/anxiety.jpg"/>
          <p:cNvPicPr>
            <a:picLocks noChangeAspect="1" noChangeArrowheads="1"/>
          </p:cNvPicPr>
          <p:nvPr/>
        </p:nvPicPr>
        <p:blipFill>
          <a:blip r:embed="rId2" cstate="print"/>
          <a:srcRect/>
          <a:stretch>
            <a:fillRect/>
          </a:stretch>
        </p:blipFill>
        <p:spPr bwMode="auto">
          <a:xfrm>
            <a:off x="6286500" y="4772025"/>
            <a:ext cx="2857500" cy="2085975"/>
          </a:xfrm>
          <a:prstGeom prst="rect">
            <a:avLst/>
          </a:prstGeom>
          <a:noFill/>
          <a:ln w="9525">
            <a:noFill/>
            <a:miter lim="800000"/>
            <a:headEnd/>
            <a:tailEnd/>
          </a:ln>
        </p:spPr>
      </p:pic>
      <p:sp>
        <p:nvSpPr>
          <p:cNvPr id="9" name="Cloud Callout 4"/>
          <p:cNvSpPr/>
          <p:nvPr/>
        </p:nvSpPr>
        <p:spPr>
          <a:xfrm>
            <a:off x="571472" y="928670"/>
            <a:ext cx="7858180" cy="3214710"/>
          </a:xfrm>
          <a:prstGeom prst="cloudCallout">
            <a:avLst>
              <a:gd name="adj1" fmla="val 29032"/>
              <a:gd name="adj2" fmla="val 711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800" b="1" dirty="0">
                <a:ln w="11430">
                  <a:solidFill>
                    <a:srgbClr val="FFC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reflection blurRad="6350" stA="60000" endA="900" endPos="58000" dir="5400000" sy="-100000" algn="bl" rotWithShape="0"/>
                </a:effectLst>
              </a:rPr>
              <a:t>Thank you</a:t>
            </a:r>
            <a:endParaRPr lang="th-TH" sz="8800" dirty="0">
              <a:cs typeface="EucrosiaUPC" pitchFamily="18" charset="-3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19459" name="Content Placeholder 2"/>
          <p:cNvSpPr>
            <a:spLocks noGrp="1"/>
          </p:cNvSpPr>
          <p:nvPr>
            <p:ph idx="1"/>
          </p:nvPr>
        </p:nvSpPr>
        <p:spPr>
          <a:xfrm>
            <a:off x="251520" y="1916832"/>
            <a:ext cx="8892480" cy="4850559"/>
          </a:xfrm>
        </p:spPr>
        <p:txBody>
          <a:bodyPr/>
          <a:lstStyle/>
          <a:p>
            <a:r>
              <a:rPr lang="en-IN" sz="2800" dirty="0" smtClean="0">
                <a:latin typeface="Arabic Typesetting" pitchFamily="66" charset="-78"/>
                <a:cs typeface="Arabic Typesetting" pitchFamily="66" charset="-78"/>
              </a:rPr>
              <a:t>viral hepatitis (types B, C, D, and E); alcoholic </a:t>
            </a:r>
            <a:r>
              <a:rPr lang="en-IN" sz="2800" dirty="0" err="1" smtClean="0">
                <a:latin typeface="Arabic Typesetting" pitchFamily="66" charset="-78"/>
                <a:cs typeface="Arabic Typesetting" pitchFamily="66" charset="-78"/>
              </a:rPr>
              <a:t>liverdisease</a:t>
            </a:r>
            <a:r>
              <a:rPr lang="en-IN" sz="2800" dirty="0" smtClean="0">
                <a:latin typeface="Arabic Typesetting" pitchFamily="66" charset="-78"/>
                <a:cs typeface="Arabic Typesetting" pitchFamily="66" charset="-78"/>
              </a:rPr>
              <a:t>; peptic ulcer disease; inflammatory bowel disease;</a:t>
            </a:r>
          </a:p>
          <a:p>
            <a:r>
              <a:rPr lang="en-IN" sz="2800" dirty="0" err="1" smtClean="0">
                <a:latin typeface="Arabic Typesetting" pitchFamily="66" charset="-78"/>
                <a:cs typeface="Arabic Typesetting" pitchFamily="66" charset="-78"/>
              </a:rPr>
              <a:t>pseudomembranous</a:t>
            </a:r>
            <a:r>
              <a:rPr lang="en-IN" sz="2800" dirty="0" smtClean="0">
                <a:latin typeface="Arabic Typesetting" pitchFamily="66" charset="-78"/>
                <a:cs typeface="Arabic Typesetting" pitchFamily="66" charset="-78"/>
              </a:rPr>
              <a:t> colitis.</a:t>
            </a:r>
          </a:p>
          <a:p>
            <a:r>
              <a:rPr lang="en-IN" sz="2800" i="1" dirty="0" smtClean="0">
                <a:latin typeface="Arabic Typesetting" pitchFamily="66" charset="-78"/>
                <a:cs typeface="Arabic Typesetting" pitchFamily="66" charset="-78"/>
              </a:rPr>
              <a:t>Hematologic: Sexually transmitted diseases, HIV and AIDS,</a:t>
            </a:r>
          </a:p>
          <a:p>
            <a:r>
              <a:rPr lang="en-IN" sz="2800" dirty="0" smtClean="0">
                <a:latin typeface="Arabic Typesetting" pitchFamily="66" charset="-78"/>
                <a:cs typeface="Arabic Typesetting" pitchFamily="66" charset="-78"/>
              </a:rPr>
              <a:t>diabetes mellitus, adrenal insufficiency, hyperthyroidism and hypothyroidism, pregnancy, bleeding disorders, cancer and </a:t>
            </a:r>
            <a:r>
              <a:rPr lang="en-IN" sz="2800" dirty="0" err="1" smtClean="0">
                <a:latin typeface="Arabic Typesetting" pitchFamily="66" charset="-78"/>
                <a:cs typeface="Arabic Typesetting" pitchFamily="66" charset="-78"/>
              </a:rPr>
              <a:t>leukemia</a:t>
            </a:r>
            <a:r>
              <a:rPr lang="en-IN" sz="2800" dirty="0" smtClean="0">
                <a:latin typeface="Arabic Typesetting" pitchFamily="66" charset="-78"/>
                <a:cs typeface="Arabic Typesetting" pitchFamily="66" charset="-78"/>
              </a:rPr>
              <a:t>, osteoarthritis and rheumatoid arthritis, systemic lupus </a:t>
            </a:r>
            <a:r>
              <a:rPr lang="en-IN" sz="2800" dirty="0" err="1" smtClean="0">
                <a:latin typeface="Arabic Typesetting" pitchFamily="66" charset="-78"/>
                <a:cs typeface="Arabic Typesetting" pitchFamily="66" charset="-78"/>
              </a:rPr>
              <a:t>erythematosus</a:t>
            </a:r>
            <a:r>
              <a:rPr lang="en-IN" sz="2800" dirty="0" smtClean="0">
                <a:latin typeface="Arabic Typesetting" pitchFamily="66" charset="-78"/>
                <a:cs typeface="Arabic Typesetting" pitchFamily="66" charset="-78"/>
              </a:rPr>
              <a:t>.</a:t>
            </a:r>
          </a:p>
          <a:p>
            <a:r>
              <a:rPr lang="en-IN" sz="2800" i="1" dirty="0" smtClean="0">
                <a:latin typeface="Arabic Typesetting" pitchFamily="66" charset="-78"/>
                <a:cs typeface="Arabic Typesetting" pitchFamily="66" charset="-78"/>
              </a:rPr>
              <a:t>Neurologic: </a:t>
            </a:r>
            <a:r>
              <a:rPr lang="en-IN" sz="2800" i="1" dirty="0" err="1" smtClean="0">
                <a:latin typeface="Arabic Typesetting" pitchFamily="66" charset="-78"/>
                <a:cs typeface="Arabic Typesetting" pitchFamily="66" charset="-78"/>
              </a:rPr>
              <a:t>Cerebrovascular</a:t>
            </a:r>
            <a:r>
              <a:rPr lang="en-IN" sz="2800" i="1" dirty="0" smtClean="0">
                <a:latin typeface="Arabic Typesetting" pitchFamily="66" charset="-78"/>
                <a:cs typeface="Arabic Typesetting" pitchFamily="66" charset="-78"/>
              </a:rPr>
              <a:t> accident, seizure disorders,</a:t>
            </a:r>
            <a:r>
              <a:rPr lang="en-IN" sz="2800" dirty="0" smtClean="0">
                <a:latin typeface="Arabic Typesetting" pitchFamily="66" charset="-78"/>
                <a:cs typeface="Arabic Typesetting" pitchFamily="66" charset="-78"/>
              </a:rPr>
              <a:t> anxiety, depression and bipolar disorders, presence or  history of drug or alcohol abuse, Alzheimer’s disease,</a:t>
            </a:r>
          </a:p>
          <a:p>
            <a:pPr>
              <a:buNone/>
            </a:pPr>
            <a:r>
              <a:rPr lang="en-IN" sz="2800" dirty="0" smtClean="0">
                <a:latin typeface="Arabic Typesetting" pitchFamily="66" charset="-78"/>
                <a:cs typeface="Arabic Typesetting" pitchFamily="66" charset="-78"/>
              </a:rPr>
              <a:t>       schizophrenia, eating disorders, neuralgias, multiple sclerosis, Parkinson’s disease</a:t>
            </a:r>
          </a:p>
          <a:p>
            <a:endParaRPr lang="en-IN" dirty="0" smtClean="0">
              <a:cs typeface="DilleniaUPC" pitchFamily="18" charset="-34"/>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4213" y="-315913"/>
            <a:ext cx="6870700" cy="1600201"/>
          </a:xfrm>
        </p:spPr>
        <p:txBody>
          <a:bodyPr/>
          <a:lstStyle/>
          <a:p>
            <a:pPr eaLnBrk="1" fontAlgn="auto" hangingPunct="1">
              <a:spcAft>
                <a:spcPts val="0"/>
              </a:spcAft>
              <a:defRPr/>
            </a:pPr>
            <a:r>
              <a:rPr lang="en-US" b="1" dirty="0" smtClean="0">
                <a:solidFill>
                  <a:schemeClr val="tx2"/>
                </a:solidFill>
              </a:rPr>
              <a:t/>
            </a:r>
            <a:br>
              <a:rPr lang="en-US" b="1" dirty="0" smtClean="0">
                <a:solidFill>
                  <a:schemeClr val="tx2"/>
                </a:solidFill>
              </a:rPr>
            </a:br>
            <a:r>
              <a:rPr lang="en-US" b="1" dirty="0" smtClean="0">
                <a:solidFill>
                  <a:schemeClr val="tx2"/>
                </a:solidFill>
              </a:rPr>
              <a:t>Dental history</a:t>
            </a:r>
            <a:endParaRPr lang="th-TH" b="1" dirty="0" smtClean="0">
              <a:solidFill>
                <a:schemeClr val="tx2"/>
              </a:solidFill>
            </a:endParaRPr>
          </a:p>
        </p:txBody>
      </p:sp>
      <p:sp>
        <p:nvSpPr>
          <p:cNvPr id="20483" name="Rectangle 3"/>
          <p:cNvSpPr>
            <a:spLocks noGrp="1" noChangeArrowheads="1"/>
          </p:cNvSpPr>
          <p:nvPr>
            <p:ph idx="1"/>
          </p:nvPr>
        </p:nvSpPr>
        <p:spPr>
          <a:xfrm>
            <a:off x="1042988" y="1557338"/>
            <a:ext cx="7696200" cy="4337050"/>
          </a:xfrm>
        </p:spPr>
        <p:txBody>
          <a:bodyPr/>
          <a:lstStyle/>
          <a:p>
            <a:pPr eaLnBrk="1" hangingPunct="1">
              <a:lnSpc>
                <a:spcPct val="90000"/>
              </a:lnSpc>
              <a:buFontTx/>
              <a:buNone/>
            </a:pPr>
            <a:r>
              <a:rPr lang="en-US" sz="2800" b="1" smtClean="0">
                <a:cs typeface="DilleniaUPC" pitchFamily="18" charset="-34"/>
              </a:rPr>
              <a:t>-	Should include any past and present symptoms, as well as any procedures or trauma that might have evoked the CC </a:t>
            </a:r>
          </a:p>
          <a:p>
            <a:pPr eaLnBrk="1" hangingPunct="1">
              <a:lnSpc>
                <a:spcPct val="90000"/>
              </a:lnSpc>
              <a:buFontTx/>
              <a:buNone/>
            </a:pPr>
            <a:r>
              <a:rPr lang="en-US" sz="2800" b="1" smtClean="0">
                <a:cs typeface="DilleniaUPC" pitchFamily="18" charset="-34"/>
              </a:rPr>
              <a:t>- use a premade form to record the pertinent information obtained during the dental Hx interview and diagnostic examination</a:t>
            </a:r>
          </a:p>
          <a:p>
            <a:pPr eaLnBrk="1" hangingPunct="1">
              <a:lnSpc>
                <a:spcPct val="90000"/>
              </a:lnSpc>
              <a:buFontTx/>
              <a:buNone/>
            </a:pPr>
            <a:r>
              <a:rPr lang="en-US" sz="2800" b="1" smtClean="0">
                <a:cs typeface="DilleniaUPC" pitchFamily="18" charset="-34"/>
              </a:rPr>
              <a:t>- 	Attitudes toward dental health and treatment may affect treatment planning. </a:t>
            </a:r>
          </a:p>
          <a:p>
            <a:pPr eaLnBrk="1" hangingPunct="1">
              <a:lnSpc>
                <a:spcPct val="90000"/>
              </a:lnSpc>
              <a:buFontTx/>
              <a:buNone/>
            </a:pPr>
            <a:endParaRPr lang="th-TH" sz="2800" b="1"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531813"/>
            <a:ext cx="7956550" cy="1924051"/>
          </a:xfrm>
        </p:spPr>
        <p:txBody>
          <a:bodyPr/>
          <a:lstStyle/>
          <a:p>
            <a:pPr eaLnBrk="1" fontAlgn="auto" hangingPunct="1">
              <a:spcAft>
                <a:spcPts val="0"/>
              </a:spcAft>
              <a:defRPr/>
            </a:pPr>
            <a:r>
              <a:rPr lang="en-US" b="1" dirty="0" smtClean="0">
                <a:solidFill>
                  <a:schemeClr val="tx2">
                    <a:satMod val="200000"/>
                  </a:schemeClr>
                </a:solidFill>
              </a:rPr>
              <a:t>	</a:t>
            </a:r>
            <a:br>
              <a:rPr lang="en-US" b="1" dirty="0" smtClean="0">
                <a:solidFill>
                  <a:schemeClr val="tx2">
                    <a:satMod val="200000"/>
                  </a:schemeClr>
                </a:solidFill>
              </a:rPr>
            </a:br>
            <a:r>
              <a:rPr lang="en-US" b="1" dirty="0" smtClean="0">
                <a:solidFill>
                  <a:schemeClr val="tx2">
                    <a:satMod val="200000"/>
                  </a:schemeClr>
                </a:solidFill>
              </a:rPr>
              <a:t/>
            </a:r>
            <a:br>
              <a:rPr lang="en-US" b="1" dirty="0" smtClean="0">
                <a:solidFill>
                  <a:schemeClr val="tx2">
                    <a:satMod val="200000"/>
                  </a:schemeClr>
                </a:solidFill>
              </a:rPr>
            </a:br>
            <a:r>
              <a:rPr lang="en-US" b="1" dirty="0" smtClean="0">
                <a:solidFill>
                  <a:schemeClr val="tx2">
                    <a:satMod val="200000"/>
                  </a:schemeClr>
                </a:solidFill>
              </a:rPr>
              <a:t>   </a:t>
            </a:r>
            <a:r>
              <a:rPr lang="en-US" b="1" dirty="0" smtClean="0">
                <a:solidFill>
                  <a:schemeClr val="tx2"/>
                </a:solidFill>
              </a:rPr>
              <a:t>Present illness</a:t>
            </a:r>
            <a:endParaRPr lang="th-TH" b="1" dirty="0" smtClean="0">
              <a:solidFill>
                <a:schemeClr val="tx2"/>
              </a:solidFill>
            </a:endParaRPr>
          </a:p>
        </p:txBody>
      </p:sp>
      <p:sp>
        <p:nvSpPr>
          <p:cNvPr id="11267" name="Rectangle 3"/>
          <p:cNvSpPr>
            <a:spLocks noGrp="1" noChangeArrowheads="1"/>
          </p:cNvSpPr>
          <p:nvPr>
            <p:ph idx="1"/>
          </p:nvPr>
        </p:nvSpPr>
        <p:spPr>
          <a:xfrm>
            <a:off x="1331913" y="1484313"/>
            <a:ext cx="6985000" cy="4114800"/>
          </a:xfrm>
        </p:spPr>
        <p:txBody>
          <a:bodyPr>
            <a:normAutofit/>
          </a:bodyPr>
          <a:lstStyle/>
          <a:p>
            <a:pPr marL="411480" eaLnBrk="1" fontAlgn="auto" hangingPunct="1">
              <a:spcAft>
                <a:spcPts val="0"/>
              </a:spcAft>
              <a:buFont typeface="Wingdings"/>
              <a:buChar char=""/>
              <a:defRPr/>
            </a:pPr>
            <a:r>
              <a:rPr lang="en-US" sz="2800" b="1" dirty="0" err="1" smtClean="0">
                <a:solidFill>
                  <a:schemeClr val="hlink"/>
                </a:solidFill>
              </a:rPr>
              <a:t>Onset:</a:t>
            </a:r>
            <a:r>
              <a:rPr lang="en-US" sz="2800" b="1" dirty="0" err="1" smtClean="0"/>
              <a:t>sudden</a:t>
            </a:r>
            <a:r>
              <a:rPr lang="en-US" sz="2800" b="1" dirty="0" smtClean="0"/>
              <a:t> or insidious onset</a:t>
            </a:r>
            <a:endParaRPr lang="th-TH" sz="2800" b="1" dirty="0" smtClean="0"/>
          </a:p>
          <a:p>
            <a:pPr marL="411480" eaLnBrk="1" fontAlgn="auto" hangingPunct="1">
              <a:spcAft>
                <a:spcPts val="0"/>
              </a:spcAft>
              <a:buFont typeface="Wingdings"/>
              <a:buChar char=""/>
              <a:defRPr/>
            </a:pPr>
            <a:r>
              <a:rPr lang="en-US" sz="2800" b="1" dirty="0" smtClean="0">
                <a:solidFill>
                  <a:schemeClr val="hlink"/>
                </a:solidFill>
              </a:rPr>
              <a:t>Location:</a:t>
            </a:r>
            <a:r>
              <a:rPr lang="en-US" sz="2800" b="1" dirty="0" smtClean="0"/>
              <a:t> diffused, localized, referred, or radiated</a:t>
            </a:r>
          </a:p>
          <a:p>
            <a:pPr marL="411480" eaLnBrk="1" fontAlgn="auto" hangingPunct="1">
              <a:spcAft>
                <a:spcPts val="0"/>
              </a:spcAft>
              <a:buFont typeface="Wingdings"/>
              <a:buChar char=""/>
              <a:defRPr/>
            </a:pPr>
            <a:r>
              <a:rPr lang="en-US" sz="2800" b="1" dirty="0" smtClean="0">
                <a:solidFill>
                  <a:schemeClr val="hlink"/>
                </a:solidFill>
              </a:rPr>
              <a:t>Quality:</a:t>
            </a:r>
            <a:r>
              <a:rPr lang="en-US" sz="2800" b="1" dirty="0" smtClean="0"/>
              <a:t> throbbing/dull, sharp or lingering</a:t>
            </a:r>
          </a:p>
          <a:p>
            <a:pPr marL="411480" eaLnBrk="1" fontAlgn="auto" hangingPunct="1">
              <a:spcAft>
                <a:spcPts val="0"/>
              </a:spcAft>
              <a:buFont typeface="Wingdings"/>
              <a:buChar char=""/>
              <a:defRPr/>
            </a:pPr>
            <a:r>
              <a:rPr lang="en-US" sz="2800" b="1" dirty="0" smtClean="0">
                <a:solidFill>
                  <a:schemeClr val="hlink"/>
                </a:solidFill>
              </a:rPr>
              <a:t>Intensity:</a:t>
            </a:r>
            <a:r>
              <a:rPr lang="en-US" sz="2800" b="1" dirty="0" smtClean="0"/>
              <a:t> </a:t>
            </a:r>
            <a:r>
              <a:rPr lang="en-US" sz="2800" b="1" dirty="0" err="1" smtClean="0"/>
              <a:t>mild,moderate,severe</a:t>
            </a:r>
            <a:endParaRPr lang="en-US" sz="2800" b="1" dirty="0" smtClean="0"/>
          </a:p>
          <a:p>
            <a:pPr marL="411480" eaLnBrk="1" fontAlgn="auto" hangingPunct="1">
              <a:spcAft>
                <a:spcPts val="0"/>
              </a:spcAft>
              <a:buFont typeface="Wingdings"/>
              <a:buChar char=""/>
              <a:defRPr/>
            </a:pPr>
            <a:r>
              <a:rPr lang="en-US" sz="2800" b="1" dirty="0" smtClean="0">
                <a:solidFill>
                  <a:schemeClr val="hlink"/>
                </a:solidFill>
              </a:rPr>
              <a:t>Frequency:</a:t>
            </a:r>
            <a:r>
              <a:rPr lang="en-US" sz="2800" b="1" dirty="0" smtClean="0"/>
              <a:t> constant, intermittent, momentary</a:t>
            </a:r>
            <a:r>
              <a:rPr lang="th-TH" sz="2800" b="1" dirty="0" smtClean="0"/>
              <a:t> </a:t>
            </a:r>
            <a:r>
              <a:rPr lang="en-US" sz="2800" b="1" dirty="0" smtClean="0"/>
              <a:t>or occasionally</a:t>
            </a:r>
          </a:p>
          <a:p>
            <a:pPr marL="411480" eaLnBrk="1" fontAlgn="auto" hangingPunct="1">
              <a:spcAft>
                <a:spcPts val="0"/>
              </a:spcAft>
              <a:buFont typeface="Wingdings"/>
              <a:buChar char=""/>
              <a:defRPr/>
            </a:pPr>
            <a:r>
              <a:rPr lang="en-US" sz="2800" b="1" dirty="0" smtClean="0">
                <a:solidFill>
                  <a:schemeClr val="hlink"/>
                </a:solidFill>
              </a:rPr>
              <a:t>Initiated/related/relieved by….</a:t>
            </a:r>
            <a:endParaRPr lang="th-TH" sz="2800" b="1" dirty="0" smtClean="0">
              <a:solidFill>
                <a:schemeClr val="hlink"/>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27" dur="500"/>
                                        <p:tgtEl>
                                          <p:spTgt spid="11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32"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olidFill>
              </a:rPr>
              <a:t>Dental History interview</a:t>
            </a:r>
            <a:endParaRPr lang="th-TH" smtClean="0">
              <a:solidFill>
                <a:schemeClr val="tx2"/>
              </a:solidFill>
            </a:endParaRPr>
          </a:p>
        </p:txBody>
      </p:sp>
      <p:sp>
        <p:nvSpPr>
          <p:cNvPr id="22531" name="Rectangle 3"/>
          <p:cNvSpPr>
            <a:spLocks noGrp="1" noChangeArrowheads="1"/>
          </p:cNvSpPr>
          <p:nvPr>
            <p:ph idx="1"/>
          </p:nvPr>
        </p:nvSpPr>
        <p:spPr>
          <a:xfrm>
            <a:off x="381000" y="1412875"/>
            <a:ext cx="8382000" cy="3070071"/>
          </a:xfrm>
        </p:spPr>
        <p:txBody>
          <a:bodyPr/>
          <a:lstStyle/>
          <a:p>
            <a:pPr eaLnBrk="1" hangingPunct="1">
              <a:lnSpc>
                <a:spcPct val="90000"/>
              </a:lnSpc>
              <a:buFontTx/>
              <a:buNone/>
            </a:pPr>
            <a:r>
              <a:rPr lang="en-US" sz="2800" b="1" dirty="0" smtClean="0">
                <a:solidFill>
                  <a:srgbClr val="92D050"/>
                </a:solidFill>
                <a:cs typeface="DilleniaUPC" pitchFamily="18" charset="-34"/>
              </a:rPr>
              <a:t>5 basic direction of questioning </a:t>
            </a:r>
          </a:p>
          <a:p>
            <a:pPr eaLnBrk="1" hangingPunct="1">
              <a:lnSpc>
                <a:spcPct val="90000"/>
              </a:lnSpc>
              <a:buFontTx/>
              <a:buNone/>
            </a:pPr>
            <a:r>
              <a:rPr lang="en-US" sz="2800" b="1" dirty="0" smtClean="0">
                <a:cs typeface="DilleniaUPC" pitchFamily="18" charset="-34"/>
              </a:rPr>
              <a:t>	1.	</a:t>
            </a:r>
            <a:r>
              <a:rPr lang="en-US" sz="2800" b="1" dirty="0" smtClean="0">
                <a:solidFill>
                  <a:srgbClr val="FF0000"/>
                </a:solidFill>
                <a:cs typeface="DilleniaUPC" pitchFamily="18" charset="-34"/>
              </a:rPr>
              <a:t>Location</a:t>
            </a:r>
            <a:r>
              <a:rPr lang="en-US" sz="2800" b="1" dirty="0" smtClean="0">
                <a:cs typeface="DilleniaUPC" pitchFamily="18" charset="-34"/>
              </a:rPr>
              <a:t>-”Can you point to the offending tooth?  In some cases the patient may be able to identify</a:t>
            </a:r>
          </a:p>
          <a:p>
            <a:pPr eaLnBrk="1" hangingPunct="1">
              <a:lnSpc>
                <a:spcPct val="90000"/>
              </a:lnSpc>
              <a:buFontTx/>
              <a:buNone/>
            </a:pPr>
            <a:r>
              <a:rPr lang="en-US" sz="2800" b="1" dirty="0" smtClean="0">
                <a:cs typeface="DilleniaUPC" pitchFamily="18" charset="-34"/>
              </a:rPr>
              <a:t>	2.	</a:t>
            </a:r>
            <a:r>
              <a:rPr lang="en-US" sz="2800" b="1" dirty="0" smtClean="0">
                <a:solidFill>
                  <a:srgbClr val="FF0000"/>
                </a:solidFill>
                <a:cs typeface="DilleniaUPC" pitchFamily="18" charset="-34"/>
              </a:rPr>
              <a:t>Commencement: </a:t>
            </a:r>
            <a:r>
              <a:rPr lang="en-US" sz="2800" b="1" dirty="0" smtClean="0">
                <a:cs typeface="DilleniaUPC" pitchFamily="18" charset="-34"/>
              </a:rPr>
              <a:t>When did the symptoms first occur?</a:t>
            </a:r>
          </a:p>
          <a:p>
            <a:pPr eaLnBrk="1" hangingPunct="1">
              <a:lnSpc>
                <a:spcPct val="90000"/>
              </a:lnSpc>
              <a:buFontTx/>
              <a:buNone/>
            </a:pPr>
            <a:r>
              <a:rPr lang="en-US" sz="2800" b="1" dirty="0" smtClean="0">
                <a:cs typeface="DilleniaUPC" pitchFamily="18" charset="-34"/>
              </a:rPr>
              <a:t>   3. </a:t>
            </a:r>
            <a:r>
              <a:rPr lang="en-US" sz="2800" b="1" dirty="0" smtClean="0">
                <a:solidFill>
                  <a:srgbClr val="FF0000"/>
                </a:solidFill>
                <a:cs typeface="DilleniaUPC" pitchFamily="18" charset="-34"/>
              </a:rPr>
              <a:t>Intensity</a:t>
            </a:r>
            <a:r>
              <a:rPr lang="en-US" sz="2800" b="1" dirty="0" smtClean="0">
                <a:cs typeface="DilleniaUPC" pitchFamily="18" charset="-34"/>
              </a:rPr>
              <a:t>-How intense is the pain?</a:t>
            </a:r>
          </a:p>
          <a:p>
            <a:pPr eaLnBrk="1" hangingPunct="1">
              <a:lnSpc>
                <a:spcPct val="90000"/>
              </a:lnSpc>
              <a:buFontTx/>
              <a:buNone/>
            </a:pPr>
            <a:r>
              <a:rPr lang="en-US" sz="2800" b="1" dirty="0" smtClean="0">
                <a:cs typeface="DilleniaUPC" pitchFamily="18" charset="-34"/>
              </a:rPr>
              <a:t>	</a:t>
            </a:r>
            <a:endParaRPr lang="th-TH" sz="28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in)">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randombar(horizontal)">
                                      <p:cBhvr>
                                        <p:cTn id="12" dur="2000"/>
                                        <p:tgtEl>
                                          <p:spTgt spid="225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fade">
                                      <p:cBhvr>
                                        <p:cTn id="17" dur="3000"/>
                                        <p:tgtEl>
                                          <p:spTgt spid="22531">
                                            <p:txEl>
                                              <p:pRg st="1" end="1"/>
                                            </p:txEl>
                                          </p:spTgt>
                                        </p:tgtEl>
                                      </p:cBhvr>
                                    </p:animEffect>
                                    <p:anim calcmode="lin" valueType="num">
                                      <p:cBhvr>
                                        <p:cTn id="18" dur="3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9" dur="2700" decel="100000" fill="hold"/>
                                        <p:tgtEl>
                                          <p:spTgt spid="22531">
                                            <p:txEl>
                                              <p:pRg st="1" end="1"/>
                                            </p:txEl>
                                          </p:spTgt>
                                        </p:tgtEl>
                                        <p:attrNameLst>
                                          <p:attrName>ppt_y</p:attrName>
                                        </p:attrNameLst>
                                      </p:cBhvr>
                                      <p:tavLst>
                                        <p:tav tm="0">
                                          <p:val>
                                            <p:strVal val="#ppt_y+1"/>
                                          </p:val>
                                        </p:tav>
                                        <p:tav tm="100000">
                                          <p:val>
                                            <p:strVal val="#ppt_y-.03"/>
                                          </p:val>
                                        </p:tav>
                                      </p:tavLst>
                                    </p:anim>
                                    <p:anim calcmode="lin" valueType="num">
                                      <p:cBhvr>
                                        <p:cTn id="20" dur="300" accel="100000" fill="hold">
                                          <p:stCondLst>
                                            <p:cond delay="2700"/>
                                          </p:stCondLst>
                                        </p:cTn>
                                        <p:tgtEl>
                                          <p:spTgt spid="2253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22531">
                                            <p:txEl>
                                              <p:pRg st="2" end="2"/>
                                            </p:txEl>
                                          </p:spTgt>
                                        </p:tgtEl>
                                        <p:attrNameLst>
                                          <p:attrName>style.visibility</p:attrName>
                                        </p:attrNameLst>
                                      </p:cBhvr>
                                      <p:to>
                                        <p:strVal val="visible"/>
                                      </p:to>
                                    </p:set>
                                    <p:animEffect transition="in" filter="fade">
                                      <p:cBhvr>
                                        <p:cTn id="25" dur="2000"/>
                                        <p:tgtEl>
                                          <p:spTgt spid="22531">
                                            <p:txEl>
                                              <p:pRg st="2" end="2"/>
                                            </p:txEl>
                                          </p:spTgt>
                                        </p:tgtEl>
                                      </p:cBhvr>
                                    </p:animEffect>
                                    <p:anim calcmode="lin" valueType="num">
                                      <p:cBhvr>
                                        <p:cTn id="26" dur="2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7" dur="1800" decel="100000" fill="hold"/>
                                        <p:tgtEl>
                                          <p:spTgt spid="22531">
                                            <p:txEl>
                                              <p:pRg st="2" end="2"/>
                                            </p:txEl>
                                          </p:spTgt>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2253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2531">
                                            <p:txEl>
                                              <p:pRg st="3" end="3"/>
                                            </p:txEl>
                                          </p:spTgt>
                                        </p:tgtEl>
                                        <p:attrNameLst>
                                          <p:attrName>style.visibility</p:attrName>
                                        </p:attrNameLst>
                                      </p:cBhvr>
                                      <p:to>
                                        <p:strVal val="visible"/>
                                      </p:to>
                                    </p:set>
                                    <p:animEffect transition="in" filter="fade">
                                      <p:cBhvr>
                                        <p:cTn id="33" dur="2000"/>
                                        <p:tgtEl>
                                          <p:spTgt spid="22531">
                                            <p:txEl>
                                              <p:pRg st="3" end="3"/>
                                            </p:txEl>
                                          </p:spTgt>
                                        </p:tgtEl>
                                      </p:cBhvr>
                                    </p:animEffect>
                                    <p:anim calcmode="lin" valueType="num">
                                      <p:cBhvr>
                                        <p:cTn id="34" dur="2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5" dur="1800" decel="100000" fill="hold"/>
                                        <p:tgtEl>
                                          <p:spTgt spid="22531">
                                            <p:txEl>
                                              <p:pRg st="3" end="3"/>
                                            </p:txEl>
                                          </p:spTgt>
                                        </p:tgtEl>
                                        <p:attrNameLst>
                                          <p:attrName>ppt_y</p:attrName>
                                        </p:attrNameLst>
                                      </p:cBhvr>
                                      <p:tavLst>
                                        <p:tav tm="0">
                                          <p:val>
                                            <p:strVal val="#ppt_y+1"/>
                                          </p:val>
                                        </p:tav>
                                        <p:tav tm="100000">
                                          <p:val>
                                            <p:strVal val="#ppt_y-.03"/>
                                          </p:val>
                                        </p:tav>
                                      </p:tavLst>
                                    </p:anim>
                                    <p:anim calcmode="lin" valueType="num">
                                      <p:cBhvr>
                                        <p:cTn id="36" dur="200" accel="100000" fill="hold">
                                          <p:stCondLst>
                                            <p:cond delay="1800"/>
                                          </p:stCondLst>
                                        </p:cTn>
                                        <p:tgtEl>
                                          <p:spTgt spid="2253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87450" y="404813"/>
            <a:ext cx="7416800" cy="1143000"/>
          </a:xfrm>
        </p:spPr>
        <p:txBody>
          <a:bodyPr/>
          <a:lstStyle/>
          <a:p>
            <a:pPr eaLnBrk="1" fontAlgn="auto" hangingPunct="1">
              <a:spcAft>
                <a:spcPts val="0"/>
              </a:spcAft>
              <a:defRPr/>
            </a:pPr>
            <a:r>
              <a:rPr lang="en-US" smtClean="0">
                <a:solidFill>
                  <a:schemeClr val="tx2">
                    <a:satMod val="200000"/>
                  </a:schemeClr>
                </a:solidFill>
              </a:rPr>
              <a:t>	</a:t>
            </a:r>
            <a:endParaRPr lang="th-TH" smtClean="0">
              <a:solidFill>
                <a:schemeClr val="tx2">
                  <a:satMod val="200000"/>
                </a:schemeClr>
              </a:solidFill>
            </a:endParaRPr>
          </a:p>
        </p:txBody>
      </p:sp>
      <p:sp>
        <p:nvSpPr>
          <p:cNvPr id="23555" name="Rectangle 3"/>
          <p:cNvSpPr>
            <a:spLocks noGrp="1" noChangeArrowheads="1"/>
          </p:cNvSpPr>
          <p:nvPr>
            <p:ph idx="1"/>
          </p:nvPr>
        </p:nvSpPr>
        <p:spPr>
          <a:xfrm>
            <a:off x="1331913" y="981075"/>
            <a:ext cx="6096000" cy="3342453"/>
          </a:xfrm>
        </p:spPr>
        <p:txBody>
          <a:bodyPr/>
          <a:lstStyle/>
          <a:p>
            <a:pPr eaLnBrk="1" hangingPunct="1">
              <a:lnSpc>
                <a:spcPct val="80000"/>
              </a:lnSpc>
              <a:buFontTx/>
              <a:buNone/>
            </a:pPr>
            <a:r>
              <a:rPr lang="en-US" sz="2400" b="1" dirty="0" smtClean="0">
                <a:cs typeface="DilleniaUPC" pitchFamily="18" charset="-34"/>
              </a:rPr>
              <a:t>4. </a:t>
            </a:r>
            <a:r>
              <a:rPr lang="en-US" b="1" dirty="0" smtClean="0">
                <a:solidFill>
                  <a:srgbClr val="FF0000"/>
                </a:solidFill>
                <a:cs typeface="DilleniaUPC" pitchFamily="18" charset="-34"/>
              </a:rPr>
              <a:t>Provocation and relief of pain: </a:t>
            </a:r>
            <a:r>
              <a:rPr lang="en-US" b="1" dirty="0" smtClean="0">
                <a:cs typeface="DilleniaUPC" pitchFamily="18" charset="-34"/>
              </a:rPr>
              <a:t>What produces or reduces the symptoms?</a:t>
            </a:r>
          </a:p>
          <a:p>
            <a:pPr eaLnBrk="1" hangingPunct="1">
              <a:lnSpc>
                <a:spcPct val="80000"/>
              </a:lnSpc>
              <a:buFontTx/>
              <a:buNone/>
            </a:pPr>
            <a:r>
              <a:rPr lang="en-US" sz="2400" b="1" dirty="0" smtClean="0">
                <a:solidFill>
                  <a:srgbClr val="FF0000"/>
                </a:solidFill>
                <a:cs typeface="DilleniaUPC" pitchFamily="18" charset="-34"/>
              </a:rPr>
              <a:t>5 </a:t>
            </a:r>
            <a:r>
              <a:rPr lang="en-US" b="1" dirty="0" smtClean="0">
                <a:solidFill>
                  <a:srgbClr val="FF0000"/>
                </a:solidFill>
                <a:cs typeface="DilleniaUPC" pitchFamily="18" charset="-34"/>
              </a:rPr>
              <a:t>Duration-</a:t>
            </a:r>
            <a:r>
              <a:rPr lang="en-US" b="1" dirty="0" smtClean="0">
                <a:cs typeface="DilleniaUPC" pitchFamily="18" charset="-34"/>
              </a:rPr>
              <a:t>Do the symptoms subside shortly, or do they linger after they are provoked ? </a:t>
            </a:r>
          </a:p>
          <a:p>
            <a:pPr eaLnBrk="1" hangingPunct="1">
              <a:lnSpc>
                <a:spcPct val="80000"/>
              </a:lnSpc>
              <a:buFontTx/>
              <a:buNone/>
            </a:pPr>
            <a:endParaRPr lang="th-TH" dirty="0" smtClean="0"/>
          </a:p>
          <a:p>
            <a:pPr eaLnBrk="1" hangingPunct="1">
              <a:lnSpc>
                <a:spcPct val="80000"/>
              </a:lnSpc>
              <a:buFontTx/>
              <a:buNone/>
            </a:pPr>
            <a:r>
              <a:rPr lang="en-US" sz="2400" b="1" dirty="0" smtClean="0">
                <a:cs typeface="DilleniaUPC" pitchFamily="18" charset="-34"/>
              </a:rPr>
              <a:t>	</a:t>
            </a:r>
            <a:endParaRPr lang="th-TH" sz="2400"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anim calcmode="lin" valueType="num">
                                      <p:cBhvr>
                                        <p:cTn id="8" dur="2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3555">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35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3555">
                                            <p:txEl>
                                              <p:pRg st="0" end="0"/>
                                            </p:txEl>
                                          </p:spTgt>
                                        </p:tgtEl>
                                        <p:attrNameLst>
                                          <p:attrName>style.visibility</p:attrName>
                                        </p:attrNameLst>
                                      </p:cBhvr>
                                      <p:to>
                                        <p:strVal val="visible"/>
                                      </p:to>
                                    </p:set>
                                    <p:animEffect transition="in" filter="fade">
                                      <p:cBhvr>
                                        <p:cTn id="15" dur="2000"/>
                                        <p:tgtEl>
                                          <p:spTgt spid="23555">
                                            <p:txEl>
                                              <p:pRg st="0" end="0"/>
                                            </p:txEl>
                                          </p:spTgt>
                                        </p:tgtEl>
                                      </p:cBhvr>
                                    </p:animEffect>
                                    <p:anim calcmode="lin" valueType="num">
                                      <p:cBhvr>
                                        <p:cTn id="16" dur="2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23555">
                                            <p:txEl>
                                              <p:pRg st="0" end="0"/>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235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3555">
                                            <p:txEl>
                                              <p:pRg st="1" end="1"/>
                                            </p:txEl>
                                          </p:spTgt>
                                        </p:tgtEl>
                                        <p:attrNameLst>
                                          <p:attrName>style.visibility</p:attrName>
                                        </p:attrNameLst>
                                      </p:cBhvr>
                                      <p:to>
                                        <p:strVal val="visible"/>
                                      </p:to>
                                    </p:set>
                                    <p:animEffect transition="in" filter="fade">
                                      <p:cBhvr>
                                        <p:cTn id="23" dur="2000"/>
                                        <p:tgtEl>
                                          <p:spTgt spid="23555">
                                            <p:txEl>
                                              <p:pRg st="1" end="1"/>
                                            </p:txEl>
                                          </p:spTgt>
                                        </p:tgtEl>
                                      </p:cBhvr>
                                    </p:animEffect>
                                    <p:anim calcmode="lin" valueType="num">
                                      <p:cBhvr>
                                        <p:cTn id="24" dur="2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23555">
                                            <p:txEl>
                                              <p:pRg st="1" end="1"/>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355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3555">
                                            <p:txEl>
                                              <p:pRg st="3" end="3"/>
                                            </p:txEl>
                                          </p:spTgt>
                                        </p:tgtEl>
                                        <p:attrNameLst>
                                          <p:attrName>style.visibility</p:attrName>
                                        </p:attrNameLst>
                                      </p:cBhvr>
                                      <p:to>
                                        <p:strVal val="visible"/>
                                      </p:to>
                                    </p:set>
                                    <p:animEffect transition="in" filter="fade">
                                      <p:cBhvr>
                                        <p:cTn id="31" dur="2000"/>
                                        <p:tgtEl>
                                          <p:spTgt spid="23555">
                                            <p:txEl>
                                              <p:pRg st="3" end="3"/>
                                            </p:txEl>
                                          </p:spTgt>
                                        </p:tgtEl>
                                      </p:cBhvr>
                                    </p:animEffect>
                                    <p:anim calcmode="lin" valueType="num">
                                      <p:cBhvr>
                                        <p:cTn id="32" dur="2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23555">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355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olidFill>
              </a:rPr>
              <a:t>Clinical Examination and testing</a:t>
            </a:r>
            <a:endParaRPr lang="th-TH" smtClean="0">
              <a:solidFill>
                <a:schemeClr val="tx2"/>
              </a:solidFill>
            </a:endParaRPr>
          </a:p>
        </p:txBody>
      </p:sp>
      <p:sp>
        <p:nvSpPr>
          <p:cNvPr id="14339" name="Rectangle 3"/>
          <p:cNvSpPr>
            <a:spLocks noGrp="1" noChangeArrowheads="1"/>
          </p:cNvSpPr>
          <p:nvPr>
            <p:ph idx="1"/>
          </p:nvPr>
        </p:nvSpPr>
        <p:spPr>
          <a:xfrm>
            <a:off x="2627313" y="1828800"/>
            <a:ext cx="6048375" cy="3657600"/>
          </a:xfrm>
        </p:spPr>
        <p:txBody>
          <a:bodyPr>
            <a:normAutofit fontScale="92500" lnSpcReduction="10000"/>
          </a:bodyPr>
          <a:lstStyle/>
          <a:p>
            <a:pPr marL="411480" eaLnBrk="1" fontAlgn="auto" hangingPunct="1">
              <a:lnSpc>
                <a:spcPct val="90000"/>
              </a:lnSpc>
              <a:spcAft>
                <a:spcPts val="0"/>
              </a:spcAft>
              <a:buFontTx/>
              <a:buNone/>
              <a:defRPr/>
            </a:pPr>
            <a:r>
              <a:rPr lang="en-US" smtClean="0"/>
              <a:t>	 	</a:t>
            </a:r>
            <a:r>
              <a:rPr lang="en-US" smtClean="0">
                <a:solidFill>
                  <a:srgbClr val="00CCFF"/>
                </a:solidFill>
              </a:rPr>
              <a:t>Extraoral Examination</a:t>
            </a:r>
          </a:p>
          <a:p>
            <a:pPr marL="411480" eaLnBrk="1" fontAlgn="auto" hangingPunct="1">
              <a:lnSpc>
                <a:spcPct val="90000"/>
              </a:lnSpc>
              <a:spcAft>
                <a:spcPts val="0"/>
              </a:spcAft>
              <a:buFontTx/>
              <a:buNone/>
              <a:defRPr/>
            </a:pPr>
            <a:r>
              <a:rPr lang="en-US" smtClean="0"/>
              <a:t>a.	Check general appearance, skin tone, and facial asymmetry</a:t>
            </a:r>
          </a:p>
          <a:p>
            <a:pPr marL="411480" eaLnBrk="1" fontAlgn="auto" hangingPunct="1">
              <a:lnSpc>
                <a:spcPct val="90000"/>
              </a:lnSpc>
              <a:spcAft>
                <a:spcPts val="0"/>
              </a:spcAft>
              <a:buFontTx/>
              <a:buNone/>
              <a:defRPr/>
            </a:pPr>
            <a:r>
              <a:rPr lang="en-US" smtClean="0"/>
              <a:t>b.Note any swelling, redness, sinus tracts, tender or enlarged lymph nodes, or tenderness or discomfort upon palpation or movement of the TMJ.</a:t>
            </a:r>
          </a:p>
          <a:p>
            <a:pPr marL="411480" eaLnBrk="1" fontAlgn="auto" hangingPunct="1">
              <a:lnSpc>
                <a:spcPct val="90000"/>
              </a:lnSpc>
              <a:spcAft>
                <a:spcPts val="0"/>
              </a:spcAft>
              <a:buFontTx/>
              <a:buNone/>
              <a:defRPr/>
            </a:pPr>
            <a:r>
              <a:rPr lang="en-US" smtClean="0"/>
              <a:t> </a:t>
            </a:r>
            <a:endParaRPr lang="th-TH" smtClean="0"/>
          </a:p>
        </p:txBody>
      </p:sp>
      <p:pic>
        <p:nvPicPr>
          <p:cNvPr id="24580" name="Picture 4" descr="009"/>
          <p:cNvPicPr>
            <a:picLocks noChangeAspect="1" noChangeArrowheads="1"/>
          </p:cNvPicPr>
          <p:nvPr/>
        </p:nvPicPr>
        <p:blipFill>
          <a:blip r:embed="rId2" cstate="print"/>
          <a:srcRect/>
          <a:stretch>
            <a:fillRect/>
          </a:stretch>
        </p:blipFill>
        <p:spPr bwMode="auto">
          <a:xfrm>
            <a:off x="468313" y="2276475"/>
            <a:ext cx="2119312" cy="3065463"/>
          </a:xfrm>
          <a:prstGeom prst="rect">
            <a:avLst/>
          </a:prstGeom>
          <a:noFill/>
          <a:ln w="9525">
            <a:noFill/>
            <a:miter lim="800000"/>
            <a:headEnd/>
            <a:tailEnd/>
          </a:ln>
        </p:spPr>
      </p:pic>
      <p:sp>
        <p:nvSpPr>
          <p:cNvPr id="24581" name="Text Box 5"/>
          <p:cNvSpPr txBox="1">
            <a:spLocks noChangeArrowheads="1"/>
          </p:cNvSpPr>
          <p:nvPr/>
        </p:nvSpPr>
        <p:spPr bwMode="auto">
          <a:xfrm>
            <a:off x="1547813" y="6308725"/>
            <a:ext cx="2232025" cy="366713"/>
          </a:xfrm>
          <a:prstGeom prst="rect">
            <a:avLst/>
          </a:prstGeom>
          <a:noFill/>
          <a:ln w="9525">
            <a:noFill/>
            <a:miter lim="800000"/>
            <a:headEnd/>
            <a:tailEnd/>
          </a:ln>
        </p:spPr>
        <p:txBody>
          <a:bodyPr>
            <a:spAutoFit/>
          </a:bodyPr>
          <a:lstStyle/>
          <a:p>
            <a:pPr>
              <a:spcBef>
                <a:spcPct val="50000"/>
              </a:spcBef>
            </a:pPr>
            <a:endParaRPr lang="en-US"/>
          </a:p>
        </p:txBody>
      </p:sp>
      <p:pic>
        <p:nvPicPr>
          <p:cNvPr id="1026" name="Picture 2" descr="G:\anjani\final\00007.jpg"/>
          <p:cNvPicPr>
            <a:picLocks noChangeAspect="1" noChangeArrowheads="1"/>
          </p:cNvPicPr>
          <p:nvPr/>
        </p:nvPicPr>
        <p:blipFill>
          <a:blip r:embed="rId3" cstate="print"/>
          <a:srcRect/>
          <a:stretch>
            <a:fillRect/>
          </a:stretch>
        </p:blipFill>
        <p:spPr bwMode="auto">
          <a:xfrm>
            <a:off x="4499992" y="4807626"/>
            <a:ext cx="2964584" cy="205037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dissolve">
                                      <p:cBhvr>
                                        <p:cTn id="7" dur="20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pPr eaLnBrk="1" fontAlgn="auto" hangingPunct="1">
              <a:spcAft>
                <a:spcPts val="0"/>
              </a:spcAft>
              <a:defRPr/>
            </a:pPr>
            <a:endParaRPr lang="th-TH">
              <a:solidFill>
                <a:schemeClr val="tx2">
                  <a:satMod val="200000"/>
                </a:schemeClr>
              </a:solidFill>
            </a:endParaRPr>
          </a:p>
        </p:txBody>
      </p:sp>
      <p:sp>
        <p:nvSpPr>
          <p:cNvPr id="25603" name="ตัวยึดเนื้อหา 2"/>
          <p:cNvSpPr>
            <a:spLocks noGrp="1"/>
          </p:cNvSpPr>
          <p:nvPr>
            <p:ph idx="1"/>
          </p:nvPr>
        </p:nvSpPr>
        <p:spPr/>
        <p:txBody>
          <a:bodyPr/>
          <a:lstStyle/>
          <a:p>
            <a:pPr eaLnBrk="1" hangingPunct="1"/>
            <a:endParaRPr lang="en-US" smtClean="0">
              <a:cs typeface="DilleniaUPC" pitchFamily="18" charset="-34"/>
            </a:endParaRPr>
          </a:p>
        </p:txBody>
      </p:sp>
      <p:pic>
        <p:nvPicPr>
          <p:cNvPr id="25604" name="Picture 2"/>
          <p:cNvPicPr>
            <a:picLocks noChangeAspect="1" noChangeArrowheads="1"/>
          </p:cNvPicPr>
          <p:nvPr/>
        </p:nvPicPr>
        <p:blipFill>
          <a:blip r:embed="rId2" cstate="print"/>
          <a:srcRect/>
          <a:stretch>
            <a:fillRect/>
          </a:stretch>
        </p:blipFill>
        <p:spPr bwMode="auto">
          <a:xfrm>
            <a:off x="1643063" y="1643063"/>
            <a:ext cx="5254625" cy="40290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heckerboard(across)">
                                      <p:cBhvr>
                                        <p:cTn id="7"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79388" y="-387350"/>
            <a:ext cx="6870700" cy="1600200"/>
          </a:xfrm>
        </p:spPr>
        <p:txBody>
          <a:bodyPr/>
          <a:lstStyle/>
          <a:p>
            <a:pPr eaLnBrk="1" fontAlgn="auto" hangingPunct="1">
              <a:spcAft>
                <a:spcPts val="0"/>
              </a:spcAft>
              <a:defRPr/>
            </a:pPr>
            <a:r>
              <a:rPr lang="en-US" dirty="0" smtClean="0">
                <a:solidFill>
                  <a:srgbClr val="00CCFF"/>
                </a:solidFill>
              </a:rPr>
              <a:t/>
            </a:r>
            <a:br>
              <a:rPr lang="en-US" dirty="0" smtClean="0">
                <a:solidFill>
                  <a:srgbClr val="00CCFF"/>
                </a:solidFill>
              </a:rPr>
            </a:br>
            <a:r>
              <a:rPr lang="en-US" dirty="0" smtClean="0">
                <a:solidFill>
                  <a:srgbClr val="00CCFF"/>
                </a:solidFill>
              </a:rPr>
              <a:t>  Intraoral Exam</a:t>
            </a:r>
            <a:endParaRPr lang="th-TH" dirty="0" smtClean="0">
              <a:solidFill>
                <a:srgbClr val="00CCFF"/>
              </a:solidFill>
            </a:endParaRPr>
          </a:p>
        </p:txBody>
      </p:sp>
      <p:sp>
        <p:nvSpPr>
          <p:cNvPr id="53251" name="Rectangle 3"/>
          <p:cNvSpPr>
            <a:spLocks noGrp="1" noChangeArrowheads="1"/>
          </p:cNvSpPr>
          <p:nvPr>
            <p:ph idx="1"/>
          </p:nvPr>
        </p:nvSpPr>
        <p:spPr>
          <a:xfrm>
            <a:off x="755650" y="1268413"/>
            <a:ext cx="6553200" cy="4114800"/>
          </a:xfrm>
        </p:spPr>
        <p:txBody>
          <a:bodyPr/>
          <a:lstStyle/>
          <a:p>
            <a:pPr eaLnBrk="1" hangingPunct="1">
              <a:buFontTx/>
              <a:buNone/>
            </a:pPr>
            <a:r>
              <a:rPr lang="en-US" dirty="0" smtClean="0">
                <a:cs typeface="DilleniaUPC" pitchFamily="18" charset="-34"/>
              </a:rPr>
              <a:t>	</a:t>
            </a:r>
            <a:r>
              <a:rPr lang="en-US" dirty="0" smtClean="0">
                <a:solidFill>
                  <a:srgbClr val="FF0066"/>
                </a:solidFill>
                <a:cs typeface="DilleniaUPC" pitchFamily="18" charset="-34"/>
              </a:rPr>
              <a:t>Soft Tissue</a:t>
            </a:r>
            <a:r>
              <a:rPr lang="en-US" dirty="0" smtClean="0">
                <a:cs typeface="DilleniaUPC" pitchFamily="18" charset="-34"/>
              </a:rPr>
              <a:t> -Examine the mucosa and gingival visually and digitally for discoloration, inflammation, ulceration, swelling, and sinus tract formation </a:t>
            </a:r>
            <a:endParaRPr lang="th-TH" dirty="0" smtClean="0"/>
          </a:p>
        </p:txBody>
      </p:sp>
      <p:pic>
        <p:nvPicPr>
          <p:cNvPr id="26628" name="Picture 5" descr="007"/>
          <p:cNvPicPr>
            <a:picLocks noChangeAspect="1" noChangeArrowheads="1"/>
          </p:cNvPicPr>
          <p:nvPr/>
        </p:nvPicPr>
        <p:blipFill>
          <a:blip r:embed="rId2" cstate="print"/>
          <a:srcRect/>
          <a:stretch>
            <a:fillRect/>
          </a:stretch>
        </p:blipFill>
        <p:spPr bwMode="auto">
          <a:xfrm>
            <a:off x="4932363" y="4076700"/>
            <a:ext cx="3095625" cy="2401888"/>
          </a:xfrm>
          <a:prstGeom prst="rect">
            <a:avLst/>
          </a:prstGeom>
          <a:noFill/>
          <a:ln w="9525">
            <a:noFill/>
            <a:miter lim="800000"/>
            <a:headEnd/>
            <a:tailEnd/>
          </a:ln>
        </p:spPr>
      </p:pic>
      <p:pic>
        <p:nvPicPr>
          <p:cNvPr id="26629" name="Picture 6" descr="Scan0011"/>
          <p:cNvPicPr>
            <a:picLocks noChangeAspect="1" noChangeArrowheads="1"/>
          </p:cNvPicPr>
          <p:nvPr/>
        </p:nvPicPr>
        <p:blipFill>
          <a:blip r:embed="rId3" cstate="print"/>
          <a:srcRect/>
          <a:stretch>
            <a:fillRect/>
          </a:stretch>
        </p:blipFill>
        <p:spPr bwMode="auto">
          <a:xfrm>
            <a:off x="2124075" y="4581525"/>
            <a:ext cx="2232025" cy="15478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20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fade">
                                      <p:cBhvr>
                                        <p:cTn id="12" dur="2000"/>
                                        <p:tgtEl>
                                          <p:spTgt spid="532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6629"/>
                                        </p:tgtEl>
                                        <p:attrNameLst>
                                          <p:attrName>style.visibility</p:attrName>
                                        </p:attrNameLst>
                                      </p:cBhvr>
                                      <p:to>
                                        <p:strVal val="visible"/>
                                      </p:to>
                                    </p:set>
                                    <p:animEffect transition="in" filter="checkerboard(across)">
                                      <p:cBhvr>
                                        <p:cTn id="17" dur="500"/>
                                        <p:tgtEl>
                                          <p:spTgt spid="2662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6628"/>
                                        </p:tgtEl>
                                        <p:attrNameLst>
                                          <p:attrName>style.visibility</p:attrName>
                                        </p:attrNameLst>
                                      </p:cBhvr>
                                      <p:to>
                                        <p:strVal val="visible"/>
                                      </p:to>
                                    </p:set>
                                    <p:animEffect transition="in" filter="checkerboard(across)">
                                      <p:cBhvr>
                                        <p:cTn id="22"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INTRODUCTION</a:t>
            </a:r>
            <a:endParaRPr lang="en-US" dirty="0"/>
          </a:p>
        </p:txBody>
      </p:sp>
      <p:sp>
        <p:nvSpPr>
          <p:cNvPr id="3" name="Text Placeholder 2"/>
          <p:cNvSpPr>
            <a:spLocks noGrp="1"/>
          </p:cNvSpPr>
          <p:nvPr>
            <p:ph type="body" sz="quarter" idx="10"/>
          </p:nvPr>
        </p:nvSpPr>
        <p:spPr>
          <a:xfrm>
            <a:off x="381000" y="1411552"/>
            <a:ext cx="8620156" cy="3028521"/>
          </a:xfrm>
        </p:spPr>
        <p:txBody>
          <a:bodyPr/>
          <a:lstStyle/>
          <a:p>
            <a:pPr>
              <a:buNone/>
            </a:pPr>
            <a:endParaRPr lang="en-US" sz="2400" dirty="0" smtClean="0"/>
          </a:p>
          <a:p>
            <a:r>
              <a:rPr lang="en-US" sz="2400" dirty="0" smtClean="0"/>
              <a:t>Many diagnostic aids available which makes diagnosis simple</a:t>
            </a:r>
          </a:p>
          <a:p>
            <a:pPr>
              <a:buNone/>
            </a:pPr>
            <a:endParaRPr lang="en-US" sz="2400" dirty="0" smtClean="0"/>
          </a:p>
          <a:p>
            <a:r>
              <a:rPr lang="en-US" sz="2400" dirty="0" smtClean="0"/>
              <a:t>Utilizing skills ,experience &amp; knowledge in obtaining  the history, any related information &amp; in performing the clinical tests in order to establish a diagnosis</a:t>
            </a:r>
          </a:p>
          <a:p>
            <a:pPr>
              <a:buNone/>
            </a:pPr>
            <a:endParaRPr lang="en-US" sz="2400" dirty="0" smtClean="0"/>
          </a:p>
          <a:p>
            <a:r>
              <a:rPr lang="en-US" sz="2400" dirty="0" smtClean="0"/>
              <a:t>Depending  on one clinical test solely as it may be misleading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endParaRPr lang="th-TH" smtClean="0">
              <a:solidFill>
                <a:schemeClr val="tx2">
                  <a:satMod val="200000"/>
                </a:schemeClr>
              </a:solidFill>
            </a:endParaRPr>
          </a:p>
        </p:txBody>
      </p:sp>
      <p:sp>
        <p:nvSpPr>
          <p:cNvPr id="27651" name="Rectangle 3"/>
          <p:cNvSpPr>
            <a:spLocks noGrp="1" noChangeArrowheads="1"/>
          </p:cNvSpPr>
          <p:nvPr>
            <p:ph idx="1"/>
          </p:nvPr>
        </p:nvSpPr>
        <p:spPr>
          <a:xfrm>
            <a:off x="1403350" y="836613"/>
            <a:ext cx="6096000" cy="4114800"/>
          </a:xfrm>
        </p:spPr>
        <p:txBody>
          <a:bodyPr/>
          <a:lstStyle/>
          <a:p>
            <a:pPr eaLnBrk="1" hangingPunct="1">
              <a:buFontTx/>
              <a:buNone/>
            </a:pPr>
            <a:r>
              <a:rPr lang="en-US" smtClean="0">
                <a:cs typeface="DilleniaUPC" pitchFamily="18" charset="-34"/>
              </a:rPr>
              <a:t>	</a:t>
            </a:r>
            <a:r>
              <a:rPr lang="en-US" smtClean="0">
                <a:solidFill>
                  <a:srgbClr val="FF0066"/>
                </a:solidFill>
                <a:cs typeface="DilleniaUPC" pitchFamily="18" charset="-34"/>
              </a:rPr>
              <a:t>Dentition-</a:t>
            </a:r>
            <a:r>
              <a:rPr lang="en-US" smtClean="0">
                <a:cs typeface="DilleniaUPC" pitchFamily="18" charset="-34"/>
              </a:rPr>
              <a:t>Examine teeth for discoloration, fracture, abrasion, erosion, caries, large restorations, discoloration or other abnormalities </a:t>
            </a:r>
            <a:endParaRPr lang="th-TH" smtClean="0"/>
          </a:p>
        </p:txBody>
      </p:sp>
      <p:pic>
        <p:nvPicPr>
          <p:cNvPr id="27652" name="Picture 4" descr="e1"/>
          <p:cNvPicPr>
            <a:picLocks noChangeAspect="1" noChangeArrowheads="1"/>
          </p:cNvPicPr>
          <p:nvPr/>
        </p:nvPicPr>
        <p:blipFill>
          <a:blip r:embed="rId2" cstate="print"/>
          <a:srcRect/>
          <a:stretch>
            <a:fillRect/>
          </a:stretch>
        </p:blipFill>
        <p:spPr bwMode="auto">
          <a:xfrm>
            <a:off x="2843808" y="2924944"/>
            <a:ext cx="3529012" cy="2303463"/>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6444655" y="2132856"/>
            <a:ext cx="2699345" cy="204746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0" y="4725144"/>
            <a:ext cx="2556470" cy="1941824"/>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6588671" y="4581128"/>
            <a:ext cx="2555329" cy="19218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amond(in)">
                                      <p:cBhvr>
                                        <p:cTn id="7" dur="20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heckerboard(across)">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checkerboard(across)">
                                      <p:cBhvr>
                                        <p:cTn id="2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5650" y="-387350"/>
            <a:ext cx="6870700" cy="1600200"/>
          </a:xfrm>
        </p:spPr>
        <p:txBody>
          <a:bodyPr/>
          <a:lstStyle/>
          <a:p>
            <a:pPr eaLnBrk="1" fontAlgn="auto" hangingPunct="1">
              <a:spcAft>
                <a:spcPts val="0"/>
              </a:spcAft>
              <a:defRPr/>
            </a:pPr>
            <a:r>
              <a:rPr lang="en-US" dirty="0" smtClean="0">
                <a:solidFill>
                  <a:srgbClr val="00CCFF"/>
                </a:solidFill>
              </a:rPr>
              <a:t/>
            </a:r>
            <a:br>
              <a:rPr lang="en-US" dirty="0" smtClean="0">
                <a:solidFill>
                  <a:srgbClr val="00CCFF"/>
                </a:solidFill>
              </a:rPr>
            </a:br>
            <a:r>
              <a:rPr lang="en-US" dirty="0" smtClean="0">
                <a:solidFill>
                  <a:srgbClr val="00CCFF"/>
                </a:solidFill>
              </a:rPr>
              <a:t>Palpation</a:t>
            </a:r>
            <a:endParaRPr lang="th-TH" dirty="0" smtClean="0">
              <a:solidFill>
                <a:srgbClr val="00CCFF"/>
              </a:solidFill>
            </a:endParaRPr>
          </a:p>
        </p:txBody>
      </p:sp>
      <p:sp>
        <p:nvSpPr>
          <p:cNvPr id="30723" name="Rectangle 3"/>
          <p:cNvSpPr>
            <a:spLocks noGrp="1" noChangeArrowheads="1"/>
          </p:cNvSpPr>
          <p:nvPr>
            <p:ph idx="1"/>
          </p:nvPr>
        </p:nvSpPr>
        <p:spPr>
          <a:xfrm>
            <a:off x="684213" y="1268413"/>
            <a:ext cx="7696200" cy="3657600"/>
          </a:xfrm>
        </p:spPr>
        <p:txBody>
          <a:bodyPr/>
          <a:lstStyle/>
          <a:p>
            <a:pPr eaLnBrk="1" hangingPunct="1">
              <a:lnSpc>
                <a:spcPct val="90000"/>
              </a:lnSpc>
              <a:spcBef>
                <a:spcPct val="50000"/>
              </a:spcBef>
              <a:buFontTx/>
              <a:buNone/>
            </a:pPr>
            <a:r>
              <a:rPr lang="en-US" smtClean="0">
                <a:cs typeface="DilleniaUPC" pitchFamily="18" charset="-34"/>
              </a:rPr>
              <a:t>Bilateral palpation</a:t>
            </a:r>
            <a:endParaRPr lang="th-TH" smtClean="0"/>
          </a:p>
          <a:p>
            <a:pPr eaLnBrk="1" hangingPunct="1">
              <a:lnSpc>
                <a:spcPct val="90000"/>
              </a:lnSpc>
            </a:pPr>
            <a:r>
              <a:rPr lang="en-US" smtClean="0">
                <a:cs typeface="DilleniaUPC" pitchFamily="18" charset="-34"/>
              </a:rPr>
              <a:t>Note how it compares with and relates to the adjacent and contralateral tissues</a:t>
            </a:r>
          </a:p>
          <a:p>
            <a:pPr eaLnBrk="1" hangingPunct="1">
              <a:lnSpc>
                <a:spcPct val="90000"/>
              </a:lnSpc>
            </a:pPr>
            <a:r>
              <a:rPr lang="en-US" smtClean="0">
                <a:cs typeface="DilleniaUPC" pitchFamily="18" charset="-34"/>
              </a:rPr>
              <a:t>Question the Pt on any areas that feel unusually sensitive during this palpation part of the Exam</a:t>
            </a:r>
            <a:endParaRPr lang="th-TH" smtClean="0"/>
          </a:p>
        </p:txBody>
      </p:sp>
      <p:pic>
        <p:nvPicPr>
          <p:cNvPr id="30724" name="Picture 4" descr="e5"/>
          <p:cNvPicPr>
            <a:picLocks noChangeAspect="1" noChangeArrowheads="1"/>
          </p:cNvPicPr>
          <p:nvPr/>
        </p:nvPicPr>
        <p:blipFill>
          <a:blip r:embed="rId2" cstate="print"/>
          <a:srcRect/>
          <a:stretch>
            <a:fillRect/>
          </a:stretch>
        </p:blipFill>
        <p:spPr bwMode="auto">
          <a:xfrm>
            <a:off x="5795963" y="4797425"/>
            <a:ext cx="2808287" cy="177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4213" y="0"/>
            <a:ext cx="6870700" cy="1600200"/>
          </a:xfrm>
        </p:spPr>
        <p:txBody>
          <a:bodyPr/>
          <a:lstStyle/>
          <a:p>
            <a:pPr eaLnBrk="1" fontAlgn="auto" hangingPunct="1">
              <a:spcAft>
                <a:spcPts val="0"/>
              </a:spcAft>
              <a:defRPr/>
            </a:pPr>
            <a:r>
              <a:rPr lang="en-US" smtClean="0">
                <a:solidFill>
                  <a:srgbClr val="00CCFF"/>
                </a:solidFill>
              </a:rPr>
              <a:t>Percussion</a:t>
            </a:r>
            <a:endParaRPr lang="th-TH" smtClean="0">
              <a:solidFill>
                <a:srgbClr val="00CCFF"/>
              </a:solidFill>
            </a:endParaRPr>
          </a:p>
        </p:txBody>
      </p:sp>
      <p:sp>
        <p:nvSpPr>
          <p:cNvPr id="31747" name="Rectangle 3"/>
          <p:cNvSpPr>
            <a:spLocks noGrp="1" noChangeArrowheads="1"/>
          </p:cNvSpPr>
          <p:nvPr>
            <p:ph idx="1"/>
          </p:nvPr>
        </p:nvSpPr>
        <p:spPr>
          <a:xfrm>
            <a:off x="827088" y="1268413"/>
            <a:ext cx="7848600" cy="4762500"/>
          </a:xfrm>
        </p:spPr>
        <p:txBody>
          <a:bodyPr/>
          <a:lstStyle/>
          <a:p>
            <a:pPr eaLnBrk="1" hangingPunct="1">
              <a:buFontTx/>
              <a:buNone/>
            </a:pPr>
            <a:endParaRPr lang="en-US" smtClean="0">
              <a:cs typeface="DilleniaUPC" pitchFamily="18" charset="-34"/>
            </a:endParaRPr>
          </a:p>
          <a:p>
            <a:pPr eaLnBrk="1" hangingPunct="1"/>
            <a:r>
              <a:rPr lang="en-US" smtClean="0">
                <a:cs typeface="DilleniaUPC" pitchFamily="18" charset="-34"/>
              </a:rPr>
              <a:t>Digital pressure</a:t>
            </a:r>
          </a:p>
          <a:p>
            <a:pPr eaLnBrk="1" hangingPunct="1"/>
            <a:r>
              <a:rPr lang="en-US" smtClean="0">
                <a:cs typeface="DilleniaUPC" pitchFamily="18" charset="-34"/>
              </a:rPr>
              <a:t>Tapping with instrument handle</a:t>
            </a:r>
          </a:p>
          <a:p>
            <a:pPr eaLnBrk="1" hangingPunct="1">
              <a:buFontTx/>
              <a:buNone/>
            </a:pPr>
            <a:r>
              <a:rPr lang="en-US" smtClean="0">
                <a:cs typeface="DilleniaUPC" pitchFamily="18" charset="-34"/>
              </a:rPr>
              <a:t>	-using the back end of a mirror handle</a:t>
            </a:r>
          </a:p>
          <a:p>
            <a:pPr eaLnBrk="1" hangingPunct="1">
              <a:buFontTx/>
              <a:buNone/>
            </a:pPr>
            <a:r>
              <a:rPr lang="en-US" smtClean="0">
                <a:cs typeface="DilleniaUPC" pitchFamily="18" charset="-34"/>
              </a:rPr>
              <a:t>Occlusal / Buccal/ Lingual</a:t>
            </a:r>
          </a:p>
          <a:p>
            <a:pPr eaLnBrk="1" hangingPunct="1">
              <a:buFontTx/>
              <a:buNone/>
            </a:pPr>
            <a:endParaRPr lang="en-US" smtClean="0">
              <a:cs typeface="DilleniaUPC" pitchFamily="18" charset="-34"/>
            </a:endParaRPr>
          </a:p>
        </p:txBody>
      </p:sp>
      <p:pic>
        <p:nvPicPr>
          <p:cNvPr id="31748" name="Picture 5" descr="e9"/>
          <p:cNvPicPr>
            <a:picLocks noChangeAspect="1" noChangeArrowheads="1"/>
          </p:cNvPicPr>
          <p:nvPr/>
        </p:nvPicPr>
        <p:blipFill>
          <a:blip r:embed="rId2" cstate="print"/>
          <a:srcRect/>
          <a:stretch>
            <a:fillRect/>
          </a:stretch>
        </p:blipFill>
        <p:spPr bwMode="auto">
          <a:xfrm>
            <a:off x="4787900" y="4292600"/>
            <a:ext cx="2735263" cy="1722438"/>
          </a:xfrm>
          <a:prstGeom prst="rect">
            <a:avLst/>
          </a:prstGeom>
          <a:noFill/>
          <a:ln w="28575">
            <a:solidFill>
              <a:srgbClr val="000000"/>
            </a:solid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dirty="0" smtClean="0"/>
              <a:t>CLASSIFICATION OF DIAGNOSTIC AIDS</a:t>
            </a:r>
            <a:endParaRPr lang="en-IN" dirty="0"/>
          </a:p>
        </p:txBody>
      </p:sp>
      <p:sp>
        <p:nvSpPr>
          <p:cNvPr id="3" name="Text Placeholder 2"/>
          <p:cNvSpPr>
            <a:spLocks noGrp="1"/>
          </p:cNvSpPr>
          <p:nvPr>
            <p:ph type="body" sz="quarter" idx="10"/>
          </p:nvPr>
        </p:nvSpPr>
        <p:spPr>
          <a:xfrm>
            <a:off x="395536" y="1650421"/>
            <a:ext cx="8382000" cy="5207579"/>
          </a:xfrm>
        </p:spPr>
        <p:txBody>
          <a:bodyPr/>
          <a:lstStyle/>
          <a:p>
            <a:pPr>
              <a:buNone/>
            </a:pPr>
            <a:r>
              <a:rPr lang="en-US" sz="2400" b="1" u="sng" dirty="0" smtClean="0"/>
              <a:t>CONVENTIONAL</a:t>
            </a:r>
          </a:p>
          <a:p>
            <a:r>
              <a:rPr lang="en-US" sz="2400" dirty="0" smtClean="0"/>
              <a:t>VISUAL</a:t>
            </a:r>
          </a:p>
          <a:p>
            <a:r>
              <a:rPr lang="en-US" sz="2400" dirty="0" smtClean="0"/>
              <a:t>TACTILE</a:t>
            </a:r>
          </a:p>
          <a:p>
            <a:r>
              <a:rPr lang="en-US" sz="2400" dirty="0" smtClean="0"/>
              <a:t>RADIOGRAPHS-IOPA &amp; BITEWING</a:t>
            </a:r>
          </a:p>
          <a:p>
            <a:r>
              <a:rPr lang="en-US" sz="2400" dirty="0" smtClean="0"/>
              <a:t>CARIES ACTIVITY TESTS</a:t>
            </a:r>
          </a:p>
          <a:p>
            <a:pPr>
              <a:buNone/>
            </a:pPr>
            <a:endParaRPr lang="en-US" sz="2400" dirty="0" smtClean="0"/>
          </a:p>
          <a:p>
            <a:pPr>
              <a:buNone/>
            </a:pPr>
            <a:endParaRPr lang="en-US" sz="2400" dirty="0" smtClean="0"/>
          </a:p>
          <a:p>
            <a:pPr>
              <a:buNone/>
            </a:pPr>
            <a:r>
              <a:rPr lang="en-US" sz="2400" b="1" u="sng" dirty="0" smtClean="0"/>
              <a:t>NEWER DIAGNOSTIC AIDS</a:t>
            </a:r>
          </a:p>
          <a:p>
            <a:r>
              <a:rPr lang="en-US" sz="2400" dirty="0" smtClean="0"/>
              <a:t>BASED ON DIGITAL RADIOGRAPHY</a:t>
            </a:r>
          </a:p>
          <a:p>
            <a:r>
              <a:rPr lang="en-US" sz="2400" dirty="0" smtClean="0"/>
              <a:t>BASED ON VISIBLE LIGHT</a:t>
            </a:r>
          </a:p>
          <a:p>
            <a:r>
              <a:rPr lang="en-US" sz="2400" dirty="0" smtClean="0"/>
              <a:t>BASED ON LASER LIGHT</a:t>
            </a:r>
          </a:p>
          <a:p>
            <a:r>
              <a:rPr lang="en-US" sz="2400" dirty="0" smtClean="0"/>
              <a:t>MAGNIFICATION</a:t>
            </a:r>
          </a:p>
          <a:p>
            <a:pPr>
              <a:buNone/>
            </a:pPr>
            <a:endParaRPr lang="en-US" sz="2400" b="1" u="sng"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3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3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3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3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ox(in)">
                                      <p:cBhvr>
                                        <p:cTn id="37" dur="3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ox(in)">
                                      <p:cBhvr>
                                        <p:cTn id="42" dur="3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ox(in)">
                                      <p:cBhvr>
                                        <p:cTn id="47" dur="30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ox(in)">
                                      <p:cBhvr>
                                        <p:cTn id="52" dur="3000"/>
                                        <p:tgtEl>
                                          <p:spTgt spid="3">
                                            <p:txEl>
                                              <p:pRg st="11" end="11"/>
                                            </p:txEl>
                                          </p:spTgt>
                                        </p:tgtEl>
                                      </p:cBhvr>
                                    </p:animEffect>
                                  </p:childTnLst>
                                </p:cTn>
                              </p:par>
                              <p:par>
                                <p:cTn id="53" presetID="3" presetClass="emph" presetSubtype="2" fill="hold" grpId="1" nodeType="withEffect">
                                  <p:stCondLst>
                                    <p:cond delay="0"/>
                                  </p:stCondLst>
                                  <p:childTnLst>
                                    <p:animClr clrSpc="rgb">
                                      <p:cBhvr override="childStyle">
                                        <p:cTn id="54" dur="2000" fill="hold"/>
                                        <p:tgtEl>
                                          <p:spTgt spid="3">
                                            <p:txEl>
                                              <p:pRg st="0" end="0"/>
                                            </p:txEl>
                                          </p:spTgt>
                                        </p:tgtEl>
                                        <p:attrNameLst>
                                          <p:attrName>style.color</p:attrName>
                                        </p:attrNameLst>
                                      </p:cBhvr>
                                      <p:to>
                                        <a:schemeClr val="hlink"/>
                                      </p:to>
                                    </p:animClr>
                                  </p:childTnLst>
                                </p:cTn>
                              </p:par>
                              <p:par>
                                <p:cTn id="55" presetID="3" presetClass="emph" presetSubtype="2" fill="hold" grpId="1" nodeType="withEffect">
                                  <p:stCondLst>
                                    <p:cond delay="0"/>
                                  </p:stCondLst>
                                  <p:childTnLst>
                                    <p:animClr clrSpc="rgb">
                                      <p:cBhvr override="childStyle">
                                        <p:cTn id="56" dur="2000" fill="hold"/>
                                        <p:tgtEl>
                                          <p:spTgt spid="3">
                                            <p:txEl>
                                              <p:pRg st="1" end="1"/>
                                            </p:txEl>
                                          </p:spTgt>
                                        </p:tgtEl>
                                        <p:attrNameLst>
                                          <p:attrName>style.color</p:attrName>
                                        </p:attrNameLst>
                                      </p:cBhvr>
                                      <p:to>
                                        <a:schemeClr val="hlink"/>
                                      </p:to>
                                    </p:animClr>
                                  </p:childTnLst>
                                </p:cTn>
                              </p:par>
                              <p:par>
                                <p:cTn id="57" presetID="3" presetClass="emph" presetSubtype="2" fill="hold" grpId="1" nodeType="withEffect">
                                  <p:stCondLst>
                                    <p:cond delay="0"/>
                                  </p:stCondLst>
                                  <p:childTnLst>
                                    <p:animClr clrSpc="rgb">
                                      <p:cBhvr override="childStyle">
                                        <p:cTn id="58" dur="2000" fill="hold"/>
                                        <p:tgtEl>
                                          <p:spTgt spid="3">
                                            <p:txEl>
                                              <p:pRg st="2" end="2"/>
                                            </p:txEl>
                                          </p:spTgt>
                                        </p:tgtEl>
                                        <p:attrNameLst>
                                          <p:attrName>style.color</p:attrName>
                                        </p:attrNameLst>
                                      </p:cBhvr>
                                      <p:to>
                                        <a:schemeClr val="hlink"/>
                                      </p:to>
                                    </p:animClr>
                                  </p:childTnLst>
                                </p:cTn>
                              </p:par>
                              <p:par>
                                <p:cTn id="59" presetID="3" presetClass="emph" presetSubtype="2" fill="hold" grpId="1" nodeType="withEffect">
                                  <p:stCondLst>
                                    <p:cond delay="0"/>
                                  </p:stCondLst>
                                  <p:childTnLst>
                                    <p:animClr clrSpc="rgb">
                                      <p:cBhvr override="childStyle">
                                        <p:cTn id="60" dur="2000" fill="hold"/>
                                        <p:tgtEl>
                                          <p:spTgt spid="3">
                                            <p:txEl>
                                              <p:pRg st="3" end="3"/>
                                            </p:txEl>
                                          </p:spTgt>
                                        </p:tgtEl>
                                        <p:attrNameLst>
                                          <p:attrName>style.color</p:attrName>
                                        </p:attrNameLst>
                                      </p:cBhvr>
                                      <p:to>
                                        <a:schemeClr val="hlink"/>
                                      </p:to>
                                    </p:animClr>
                                  </p:childTnLst>
                                </p:cTn>
                              </p:par>
                              <p:par>
                                <p:cTn id="61" presetID="3" presetClass="emph" presetSubtype="2" fill="hold" grpId="1" nodeType="withEffect">
                                  <p:stCondLst>
                                    <p:cond delay="0"/>
                                  </p:stCondLst>
                                  <p:childTnLst>
                                    <p:animClr clrSpc="rgb">
                                      <p:cBhvr override="childStyle">
                                        <p:cTn id="62" dur="2000" fill="hold"/>
                                        <p:tgtEl>
                                          <p:spTgt spid="3">
                                            <p:txEl>
                                              <p:pRg st="4" end="4"/>
                                            </p:txEl>
                                          </p:spTgt>
                                        </p:tgtEl>
                                        <p:attrNameLst>
                                          <p:attrName>style.color</p:attrName>
                                        </p:attrNameLst>
                                      </p:cBhvr>
                                      <p:to>
                                        <a:schemeClr val="hlink"/>
                                      </p:to>
                                    </p:animClr>
                                  </p:childTnLst>
                                </p:cTn>
                              </p:par>
                              <p:par>
                                <p:cTn id="63" presetID="3" presetClass="emph" presetSubtype="2" fill="hold" grpId="1" nodeType="withEffect">
                                  <p:stCondLst>
                                    <p:cond delay="0"/>
                                  </p:stCondLst>
                                  <p:childTnLst>
                                    <p:animClr clrSpc="rgb">
                                      <p:cBhvr override="childStyle">
                                        <p:cTn id="64" dur="2000" fill="hold"/>
                                        <p:tgtEl>
                                          <p:spTgt spid="3">
                                            <p:txEl>
                                              <p:pRg st="7" end="7"/>
                                            </p:txEl>
                                          </p:spTgt>
                                        </p:tgtEl>
                                        <p:attrNameLst>
                                          <p:attrName>style.color</p:attrName>
                                        </p:attrNameLst>
                                      </p:cBhvr>
                                      <p:to>
                                        <a:schemeClr val="hlink"/>
                                      </p:to>
                                    </p:animClr>
                                  </p:childTnLst>
                                </p:cTn>
                              </p:par>
                              <p:par>
                                <p:cTn id="65" presetID="3" presetClass="emph" presetSubtype="2" fill="hold" grpId="1" nodeType="withEffect">
                                  <p:stCondLst>
                                    <p:cond delay="0"/>
                                  </p:stCondLst>
                                  <p:childTnLst>
                                    <p:animClr clrSpc="rgb">
                                      <p:cBhvr override="childStyle">
                                        <p:cTn id="66" dur="2000" fill="hold"/>
                                        <p:tgtEl>
                                          <p:spTgt spid="3">
                                            <p:txEl>
                                              <p:pRg st="8" end="8"/>
                                            </p:txEl>
                                          </p:spTgt>
                                        </p:tgtEl>
                                        <p:attrNameLst>
                                          <p:attrName>style.color</p:attrName>
                                        </p:attrNameLst>
                                      </p:cBhvr>
                                      <p:to>
                                        <a:schemeClr val="hlink"/>
                                      </p:to>
                                    </p:animClr>
                                  </p:childTnLst>
                                </p:cTn>
                              </p:par>
                              <p:par>
                                <p:cTn id="67" presetID="3" presetClass="emph" presetSubtype="2" fill="hold" grpId="1" nodeType="withEffect">
                                  <p:stCondLst>
                                    <p:cond delay="0"/>
                                  </p:stCondLst>
                                  <p:childTnLst>
                                    <p:animClr clrSpc="rgb">
                                      <p:cBhvr override="childStyle">
                                        <p:cTn id="68" dur="2000" fill="hold"/>
                                        <p:tgtEl>
                                          <p:spTgt spid="3">
                                            <p:txEl>
                                              <p:pRg st="9" end="9"/>
                                            </p:txEl>
                                          </p:spTgt>
                                        </p:tgtEl>
                                        <p:attrNameLst>
                                          <p:attrName>style.color</p:attrName>
                                        </p:attrNameLst>
                                      </p:cBhvr>
                                      <p:to>
                                        <a:schemeClr val="hlink"/>
                                      </p:to>
                                    </p:animClr>
                                  </p:childTnLst>
                                </p:cTn>
                              </p:par>
                              <p:par>
                                <p:cTn id="69" presetID="3" presetClass="emph" presetSubtype="2" fill="hold" grpId="1" nodeType="withEffect">
                                  <p:stCondLst>
                                    <p:cond delay="0"/>
                                  </p:stCondLst>
                                  <p:childTnLst>
                                    <p:animClr clrSpc="rgb">
                                      <p:cBhvr override="childStyle">
                                        <p:cTn id="70" dur="2000" fill="hold"/>
                                        <p:tgtEl>
                                          <p:spTgt spid="3">
                                            <p:txEl>
                                              <p:pRg st="10" end="10"/>
                                            </p:txEl>
                                          </p:spTgt>
                                        </p:tgtEl>
                                        <p:attrNameLst>
                                          <p:attrName>style.color</p:attrName>
                                        </p:attrNameLst>
                                      </p:cBhvr>
                                      <p:to>
                                        <a:schemeClr val="hlink"/>
                                      </p:to>
                                    </p:animClr>
                                  </p:childTnLst>
                                </p:cTn>
                              </p:par>
                              <p:par>
                                <p:cTn id="71" presetID="3" presetClass="emph" presetSubtype="2" fill="hold" grpId="1" nodeType="withEffect">
                                  <p:stCondLst>
                                    <p:cond delay="0"/>
                                  </p:stCondLst>
                                  <p:childTnLst>
                                    <p:animClr clrSpc="rgb">
                                      <p:cBhvr override="childStyle">
                                        <p:cTn id="72" dur="2000" fill="hold"/>
                                        <p:tgtEl>
                                          <p:spTgt spid="3">
                                            <p:txEl>
                                              <p:pRg st="11" end="11"/>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CLASSIFICATION</a:t>
            </a:r>
            <a:endParaRPr lang="en-IN" dirty="0"/>
          </a:p>
        </p:txBody>
      </p:sp>
      <p:sp>
        <p:nvSpPr>
          <p:cNvPr id="3" name="Text Placeholder 2"/>
          <p:cNvSpPr>
            <a:spLocks noGrp="1"/>
          </p:cNvSpPr>
          <p:nvPr>
            <p:ph type="body" sz="quarter" idx="10"/>
          </p:nvPr>
        </p:nvSpPr>
        <p:spPr>
          <a:xfrm>
            <a:off x="381000" y="857232"/>
            <a:ext cx="8382000" cy="3717941"/>
          </a:xfrm>
        </p:spPr>
        <p:txBody>
          <a:bodyPr/>
          <a:lstStyle/>
          <a:p>
            <a:pPr>
              <a:buNone/>
            </a:pPr>
            <a:endParaRPr lang="en-US" sz="2400" dirty="0" smtClean="0"/>
          </a:p>
          <a:p>
            <a:pPr>
              <a:buNone/>
            </a:pPr>
            <a:r>
              <a:rPr lang="en-US" sz="2400" b="1" u="sng" dirty="0" smtClean="0"/>
              <a:t>FUTURE TRENDS IN DIAGNOSIS</a:t>
            </a:r>
          </a:p>
          <a:p>
            <a:r>
              <a:rPr lang="en-US" sz="2400" dirty="0" smtClean="0"/>
              <a:t>MULTI PHOTON IMAGING</a:t>
            </a:r>
          </a:p>
          <a:p>
            <a:r>
              <a:rPr lang="en-US" sz="2400" dirty="0" smtClean="0"/>
              <a:t>INFRA RED THERMOGRAPHY</a:t>
            </a:r>
          </a:p>
          <a:p>
            <a:r>
              <a:rPr lang="en-US" sz="2400" dirty="0" smtClean="0"/>
              <a:t>INFRARED FLUORESENCE</a:t>
            </a:r>
          </a:p>
          <a:p>
            <a:r>
              <a:rPr lang="en-US" sz="2400" dirty="0" smtClean="0"/>
              <a:t>OPTICAL COHERENCE TOMOGRAPHY</a:t>
            </a:r>
          </a:p>
          <a:p>
            <a:r>
              <a:rPr lang="en-US" sz="2400" dirty="0" smtClean="0"/>
              <a:t>ULTRASOUND</a:t>
            </a:r>
          </a:p>
          <a:p>
            <a:r>
              <a:rPr lang="en-US" sz="2400" dirty="0" smtClean="0"/>
              <a:t>TERAHERTZ IMAGING</a:t>
            </a:r>
          </a:p>
          <a:p>
            <a:endParaRPr lang="en-I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out)">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out)">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out)">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out)">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out)">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out)">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out)">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mph" presetSubtype="0" nodeType="clickEffect">
                                  <p:stCondLst>
                                    <p:cond delay="0"/>
                                  </p:stCondLst>
                                  <p:childTnLst>
                                    <p:set>
                                      <p:cBhvr override="childStyle">
                                        <p:cTn id="41" dur="indefinite"/>
                                        <p:tgtEl>
                                          <p:spTgt spid="3">
                                            <p:txEl>
                                              <p:pRg st="1" end="1"/>
                                            </p:txEl>
                                          </p:spTgt>
                                        </p:tgtEl>
                                        <p:attrNameLst>
                                          <p:attrName>style.fontFamily</p:attrName>
                                        </p:attrNameLst>
                                      </p:cBhvr>
                                      <p:to>
                                        <p:strVal val="Times New Roman"/>
                                      </p:to>
                                    </p:set>
                                  </p:childTnLst>
                                </p:cTn>
                              </p:par>
                              <p:par>
                                <p:cTn id="42" presetID="2" presetClass="emph" presetSubtype="0" nodeType="withEffect">
                                  <p:stCondLst>
                                    <p:cond delay="0"/>
                                  </p:stCondLst>
                                  <p:childTnLst>
                                    <p:set>
                                      <p:cBhvr override="childStyle">
                                        <p:cTn id="43" dur="indefinite"/>
                                        <p:tgtEl>
                                          <p:spTgt spid="3">
                                            <p:txEl>
                                              <p:pRg st="2" end="2"/>
                                            </p:txEl>
                                          </p:spTgt>
                                        </p:tgtEl>
                                        <p:attrNameLst>
                                          <p:attrName>style.fontFamily</p:attrName>
                                        </p:attrNameLst>
                                      </p:cBhvr>
                                      <p:to>
                                        <p:strVal val="Times New Roman"/>
                                      </p:to>
                                    </p:set>
                                  </p:childTnLst>
                                </p:cTn>
                              </p:par>
                              <p:par>
                                <p:cTn id="44" presetID="2" presetClass="emph" presetSubtype="0" nodeType="withEffect">
                                  <p:stCondLst>
                                    <p:cond delay="0"/>
                                  </p:stCondLst>
                                  <p:childTnLst>
                                    <p:set>
                                      <p:cBhvr override="childStyle">
                                        <p:cTn id="45" dur="indefinite"/>
                                        <p:tgtEl>
                                          <p:spTgt spid="3">
                                            <p:txEl>
                                              <p:pRg st="3" end="3"/>
                                            </p:txEl>
                                          </p:spTgt>
                                        </p:tgtEl>
                                        <p:attrNameLst>
                                          <p:attrName>style.fontFamily</p:attrName>
                                        </p:attrNameLst>
                                      </p:cBhvr>
                                      <p:to>
                                        <p:strVal val="Times New Roman"/>
                                      </p:to>
                                    </p:set>
                                  </p:childTnLst>
                                </p:cTn>
                              </p:par>
                              <p:par>
                                <p:cTn id="46" presetID="2" presetClass="emph" presetSubtype="0" nodeType="withEffect">
                                  <p:stCondLst>
                                    <p:cond delay="0"/>
                                  </p:stCondLst>
                                  <p:childTnLst>
                                    <p:set>
                                      <p:cBhvr override="childStyle">
                                        <p:cTn id="47" dur="indefinite"/>
                                        <p:tgtEl>
                                          <p:spTgt spid="3">
                                            <p:txEl>
                                              <p:pRg st="4" end="4"/>
                                            </p:txEl>
                                          </p:spTgt>
                                        </p:tgtEl>
                                        <p:attrNameLst>
                                          <p:attrName>style.fontFamily</p:attrName>
                                        </p:attrNameLst>
                                      </p:cBhvr>
                                      <p:to>
                                        <p:strVal val="Times New Roman"/>
                                      </p:to>
                                    </p:set>
                                  </p:childTnLst>
                                </p:cTn>
                              </p:par>
                              <p:par>
                                <p:cTn id="48" presetID="2" presetClass="emph" presetSubtype="0" nodeType="withEffect">
                                  <p:stCondLst>
                                    <p:cond delay="0"/>
                                  </p:stCondLst>
                                  <p:childTnLst>
                                    <p:set>
                                      <p:cBhvr override="childStyle">
                                        <p:cTn id="49" dur="indefinite"/>
                                        <p:tgtEl>
                                          <p:spTgt spid="3">
                                            <p:txEl>
                                              <p:pRg st="5" end="5"/>
                                            </p:txEl>
                                          </p:spTgt>
                                        </p:tgtEl>
                                        <p:attrNameLst>
                                          <p:attrName>style.fontFamily</p:attrName>
                                        </p:attrNameLst>
                                      </p:cBhvr>
                                      <p:to>
                                        <p:strVal val="Times New Roman"/>
                                      </p:to>
                                    </p:set>
                                  </p:childTnLst>
                                </p:cTn>
                              </p:par>
                              <p:par>
                                <p:cTn id="50" presetID="2" presetClass="emph" presetSubtype="0" nodeType="withEffect">
                                  <p:stCondLst>
                                    <p:cond delay="0"/>
                                  </p:stCondLst>
                                  <p:childTnLst>
                                    <p:set>
                                      <p:cBhvr override="childStyle">
                                        <p:cTn id="51" dur="indefinite"/>
                                        <p:tgtEl>
                                          <p:spTgt spid="3">
                                            <p:txEl>
                                              <p:pRg st="6" end="6"/>
                                            </p:txEl>
                                          </p:spTgt>
                                        </p:tgtEl>
                                        <p:attrNameLst>
                                          <p:attrName>style.fontFamily</p:attrName>
                                        </p:attrNameLst>
                                      </p:cBhvr>
                                      <p:to>
                                        <p:strVal val="Times New Roman"/>
                                      </p:to>
                                    </p:set>
                                  </p:childTnLst>
                                </p:cTn>
                              </p:par>
                              <p:par>
                                <p:cTn id="52" presetID="2" presetClass="emph" presetSubtype="0" nodeType="withEffect">
                                  <p:stCondLst>
                                    <p:cond delay="0"/>
                                  </p:stCondLst>
                                  <p:childTnLst>
                                    <p:set>
                                      <p:cBhvr override="childStyle">
                                        <p:cTn id="53" dur="indefinite"/>
                                        <p:tgtEl>
                                          <p:spTgt spid="3">
                                            <p:txEl>
                                              <p:pRg st="7" end="7"/>
                                            </p:txEl>
                                          </p:spTgt>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endParaRPr sz="5400"/>
          </a:p>
          <a:p>
            <a:r>
              <a:rPr sz="5400" smtClean="0"/>
              <a:t>CONVENTIONAL DIAGNOSTIC AIDS</a:t>
            </a:r>
            <a:endParaRPr lang="en-IN" sz="54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MOUTH MIRROR</a:t>
            </a:r>
            <a:endParaRPr lang="en-IN" dirty="0"/>
          </a:p>
        </p:txBody>
      </p:sp>
      <p:sp>
        <p:nvSpPr>
          <p:cNvPr id="3" name="Text Placeholder 2"/>
          <p:cNvSpPr>
            <a:spLocks noGrp="1"/>
          </p:cNvSpPr>
          <p:nvPr>
            <p:ph type="body" sz="quarter" idx="10"/>
          </p:nvPr>
        </p:nvSpPr>
        <p:spPr>
          <a:xfrm>
            <a:off x="357126" y="928670"/>
            <a:ext cx="8786874" cy="3914918"/>
          </a:xfrm>
        </p:spPr>
        <p:txBody>
          <a:bodyPr/>
          <a:lstStyle/>
          <a:p>
            <a:pPr>
              <a:buNone/>
            </a:pPr>
            <a:r>
              <a:rPr lang="en-US" sz="2400" dirty="0" smtClean="0"/>
              <a:t>Various sizes &amp; types No. 2 to No. 5 (0.75 -1 inch dia)</a:t>
            </a:r>
          </a:p>
          <a:p>
            <a:pPr>
              <a:buNone/>
            </a:pPr>
            <a:endParaRPr lang="en-US" sz="2400" dirty="0" smtClean="0"/>
          </a:p>
          <a:p>
            <a:pPr>
              <a:buNone/>
            </a:pPr>
            <a:endParaRPr lang="en-US" sz="2400" dirty="0" smtClean="0"/>
          </a:p>
          <a:p>
            <a:r>
              <a:rPr lang="en-US" sz="2400" dirty="0" smtClean="0"/>
              <a:t>No. 2 dental mirror provides greater  freedom for rotary or hand instrumentation. Especially in posterior segment</a:t>
            </a:r>
          </a:p>
          <a:p>
            <a:pPr>
              <a:buNone/>
            </a:pPr>
            <a:endParaRPr lang="en-US" sz="2400" dirty="0" smtClean="0"/>
          </a:p>
          <a:p>
            <a:pPr>
              <a:buNone/>
            </a:pPr>
            <a:endParaRPr lang="en-US" sz="2400" dirty="0" smtClean="0"/>
          </a:p>
          <a:p>
            <a:r>
              <a:rPr lang="en-US" sz="2400" dirty="0" smtClean="0"/>
              <a:t>The dental mirror is used  </a:t>
            </a:r>
          </a:p>
          <a:p>
            <a:pPr>
              <a:buNone/>
            </a:pPr>
            <a:r>
              <a:rPr lang="en-US" sz="2400" dirty="0" smtClean="0"/>
              <a:t>                       As an operating light deflecting device </a:t>
            </a:r>
          </a:p>
          <a:p>
            <a:pPr>
              <a:buNone/>
            </a:pPr>
            <a:r>
              <a:rPr lang="en-US" sz="2400" dirty="0" smtClean="0"/>
              <a:t>                       Means of visualizing the examining area</a:t>
            </a:r>
          </a:p>
        </p:txBody>
      </p:sp>
      <p:pic>
        <p:nvPicPr>
          <p:cNvPr id="49156" name="Picture 4" descr="http://t1.gstatic.com/images?q=tbn:ANd9GcQqdAlAhYBj2hNY8cKRzhn36rq0MFOrWmI68rxa1Rw_VZC9EPA&amp;t=1&amp;usg=__GtSHcU9Z_TlfoKhtMNov9T9F74c="/>
          <p:cNvPicPr>
            <a:picLocks noChangeAspect="1" noChangeArrowheads="1"/>
          </p:cNvPicPr>
          <p:nvPr/>
        </p:nvPicPr>
        <p:blipFill>
          <a:blip r:embed="rId2" cstate="print"/>
          <a:srcRect/>
          <a:stretch>
            <a:fillRect/>
          </a:stretch>
        </p:blipFill>
        <p:spPr bwMode="auto">
          <a:xfrm>
            <a:off x="5715008" y="5000636"/>
            <a:ext cx="2786060" cy="1636570"/>
          </a:xfrm>
          <a:prstGeom prst="rect">
            <a:avLst/>
          </a:prstGeom>
          <a:noFill/>
          <a:ln w="38100">
            <a:solidFill>
              <a:schemeClr val="bg1"/>
            </a:solidFill>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MOUTH MIRROR</a:t>
            </a:r>
            <a:endParaRPr lang="en-IN" dirty="0"/>
          </a:p>
        </p:txBody>
      </p:sp>
      <p:sp>
        <p:nvSpPr>
          <p:cNvPr id="3" name="Text Placeholder 2"/>
          <p:cNvSpPr>
            <a:spLocks noGrp="1"/>
          </p:cNvSpPr>
          <p:nvPr>
            <p:ph type="body" sz="quarter" idx="10"/>
          </p:nvPr>
        </p:nvSpPr>
        <p:spPr>
          <a:xfrm>
            <a:off x="357126" y="928670"/>
            <a:ext cx="8786874" cy="3841052"/>
          </a:xfrm>
        </p:spPr>
        <p:txBody>
          <a:bodyPr/>
          <a:lstStyle/>
          <a:p>
            <a:pPr>
              <a:buNone/>
            </a:pPr>
            <a:endParaRPr lang="en-US" sz="2400" dirty="0" smtClean="0"/>
          </a:p>
          <a:p>
            <a:r>
              <a:rPr lang="en-US" sz="2400" dirty="0" smtClean="0"/>
              <a:t>The reflective surface of the mirror may be </a:t>
            </a:r>
            <a:r>
              <a:rPr lang="en-US" sz="2400" b="1" u="sng" dirty="0" smtClean="0"/>
              <a:t>Plain</a:t>
            </a:r>
            <a:r>
              <a:rPr lang="en-US" sz="2400" dirty="0" smtClean="0"/>
              <a:t> or </a:t>
            </a:r>
            <a:r>
              <a:rPr lang="en-US" sz="2400" b="1" u="sng" dirty="0" smtClean="0"/>
              <a:t>Magnifying</a:t>
            </a:r>
            <a:r>
              <a:rPr lang="en-US" sz="2400" dirty="0" smtClean="0"/>
              <a:t> </a:t>
            </a:r>
          </a:p>
          <a:p>
            <a:endParaRPr lang="en-US" sz="2400" dirty="0" smtClean="0"/>
          </a:p>
          <a:p>
            <a:r>
              <a:rPr lang="en-US" sz="2400" dirty="0" smtClean="0"/>
              <a:t>It may reflect from either the front or rear surface</a:t>
            </a:r>
          </a:p>
          <a:p>
            <a:endParaRPr lang="en-US" sz="2400" dirty="0" smtClean="0"/>
          </a:p>
          <a:p>
            <a:r>
              <a:rPr lang="en-US" sz="2400" dirty="0" smtClean="0"/>
              <a:t>Early lesion appear as chalky white , yellow , brown or black discoloration</a:t>
            </a:r>
            <a:endParaRPr lang="en-IN" sz="2400" dirty="0" smtClean="0"/>
          </a:p>
          <a:p>
            <a:endParaRPr lang="en-IN" sz="2400" dirty="0" smtClean="0"/>
          </a:p>
          <a:p>
            <a:r>
              <a:rPr lang="en-US" sz="2400" dirty="0" smtClean="0"/>
              <a:t>The front surface  types are advantageous as the visual distortions are minimized</a:t>
            </a:r>
            <a:endParaRPr lang="en-IN" sz="2400" dirty="0"/>
          </a:p>
        </p:txBody>
      </p:sp>
      <p:pic>
        <p:nvPicPr>
          <p:cNvPr id="6" name="Picture 5"/>
          <p:cNvPicPr/>
          <p:nvPr/>
        </p:nvPicPr>
        <p:blipFill>
          <a:blip r:embed="rId2" cstate="print"/>
          <a:srcRect r="52414"/>
          <a:stretch>
            <a:fillRect/>
          </a:stretch>
        </p:blipFill>
        <p:spPr bwMode="auto">
          <a:xfrm>
            <a:off x="3286116" y="4643446"/>
            <a:ext cx="2124079" cy="1928826"/>
          </a:xfrm>
          <a:prstGeom prst="rect">
            <a:avLst/>
          </a:prstGeom>
          <a:noFill/>
          <a:ln w="38100">
            <a:solidFill>
              <a:schemeClr val="bg1"/>
            </a:solidFill>
            <a:miter lim="800000"/>
            <a:headEnd/>
            <a:tailEnd/>
          </a:ln>
        </p:spPr>
      </p:pic>
      <p:pic>
        <p:nvPicPr>
          <p:cNvPr id="7" name="Picture 6"/>
          <p:cNvPicPr/>
          <p:nvPr/>
        </p:nvPicPr>
        <p:blipFill>
          <a:blip r:embed="rId2" cstate="print"/>
          <a:srcRect l="46897"/>
          <a:stretch>
            <a:fillRect/>
          </a:stretch>
        </p:blipFill>
        <p:spPr bwMode="auto">
          <a:xfrm>
            <a:off x="6357950" y="4786322"/>
            <a:ext cx="2286005" cy="1790703"/>
          </a:xfrm>
          <a:prstGeom prst="rect">
            <a:avLst/>
          </a:prstGeom>
          <a:noFill/>
          <a:ln w="38100">
            <a:solidFill>
              <a:schemeClr val="bg1"/>
            </a:solid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DENTAL EXPLORER</a:t>
            </a:r>
            <a:endParaRPr lang="en-IN" dirty="0"/>
          </a:p>
        </p:txBody>
      </p:sp>
      <p:sp>
        <p:nvSpPr>
          <p:cNvPr id="3" name="Text Placeholder 2"/>
          <p:cNvSpPr>
            <a:spLocks noGrp="1"/>
          </p:cNvSpPr>
          <p:nvPr>
            <p:ph type="body" sz="quarter" idx="10"/>
          </p:nvPr>
        </p:nvSpPr>
        <p:spPr>
          <a:xfrm>
            <a:off x="285720" y="1000108"/>
            <a:ext cx="8620156" cy="4727448"/>
          </a:xfrm>
        </p:spPr>
        <p:txBody>
          <a:bodyPr/>
          <a:lstStyle/>
          <a:p>
            <a:endParaRPr lang="en-US" sz="2400" dirty="0" smtClean="0"/>
          </a:p>
          <a:p>
            <a:r>
              <a:rPr lang="en-US" sz="2400" dirty="0" smtClean="0"/>
              <a:t>A delicate pointed instrument used for the digital examination of the tooth</a:t>
            </a:r>
          </a:p>
          <a:p>
            <a:pPr>
              <a:buNone/>
            </a:pPr>
            <a:endParaRPr lang="en-US" sz="2400" dirty="0" smtClean="0"/>
          </a:p>
          <a:p>
            <a:r>
              <a:rPr lang="en-US" sz="2400" dirty="0" smtClean="0"/>
              <a:t>Restoration surfaces and their margin juncture</a:t>
            </a:r>
          </a:p>
          <a:p>
            <a:endParaRPr lang="en-US" sz="2400" dirty="0" smtClean="0"/>
          </a:p>
          <a:p>
            <a:r>
              <a:rPr lang="en-US" sz="2400" dirty="0" smtClean="0"/>
              <a:t>To enhance tactile discrimination</a:t>
            </a:r>
          </a:p>
          <a:p>
            <a:pPr>
              <a:buNone/>
            </a:pPr>
            <a:endParaRPr lang="en-US" sz="2400" dirty="0" smtClean="0"/>
          </a:p>
          <a:p>
            <a:r>
              <a:rPr lang="en-US" sz="2400" dirty="0" smtClean="0"/>
              <a:t> Types-straight explorer, sickle shaped explorer</a:t>
            </a:r>
          </a:p>
          <a:p>
            <a:pPr>
              <a:buNone/>
            </a:pPr>
            <a:endParaRPr lang="en-US" sz="2400" dirty="0" smtClean="0"/>
          </a:p>
          <a:p>
            <a:pPr>
              <a:buNone/>
            </a:pPr>
            <a:endParaRPr lang="en-US" sz="2400" dirty="0" smtClean="0"/>
          </a:p>
          <a:p>
            <a:pPr>
              <a:buNone/>
            </a:pPr>
            <a:endParaRPr lang="en-IN" sz="2400" dirty="0"/>
          </a:p>
        </p:txBody>
      </p:sp>
      <p:pic>
        <p:nvPicPr>
          <p:cNvPr id="48130" name="Picture 2" descr="http://t1.gstatic.com/images?q=tbn:ANd9GcSblt7sJtbBcXKcmUdOru2ZPg2C8lO5a5w_eUDWZL2ur0jsZy4&amp;t=1&amp;usg=__YyKzwf_xrzR4CocNWM8MfLAOmRg="/>
          <p:cNvPicPr>
            <a:picLocks noChangeAspect="1" noChangeArrowheads="1"/>
          </p:cNvPicPr>
          <p:nvPr/>
        </p:nvPicPr>
        <p:blipFill>
          <a:blip r:embed="rId2" cstate="print"/>
          <a:srcRect/>
          <a:stretch>
            <a:fillRect/>
          </a:stretch>
        </p:blipFill>
        <p:spPr bwMode="auto">
          <a:xfrm>
            <a:off x="6429388" y="4500570"/>
            <a:ext cx="2143125" cy="2143125"/>
          </a:xfrm>
          <a:prstGeom prst="rect">
            <a:avLst/>
          </a:prstGeom>
          <a:noFill/>
          <a:ln w="38100">
            <a:solidFill>
              <a:schemeClr val="bg1"/>
            </a:solidFill>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DENTAL EXPLORER</a:t>
            </a:r>
            <a:endParaRPr lang="en-IN" dirty="0"/>
          </a:p>
        </p:txBody>
      </p:sp>
      <p:sp>
        <p:nvSpPr>
          <p:cNvPr id="3" name="Text Placeholder 2"/>
          <p:cNvSpPr>
            <a:spLocks noGrp="1"/>
          </p:cNvSpPr>
          <p:nvPr>
            <p:ph type="body" sz="quarter" idx="10"/>
          </p:nvPr>
        </p:nvSpPr>
        <p:spPr>
          <a:xfrm>
            <a:off x="381000" y="1000108"/>
            <a:ext cx="8620156" cy="4247317"/>
          </a:xfrm>
        </p:spPr>
        <p:txBody>
          <a:bodyPr/>
          <a:lstStyle/>
          <a:p>
            <a:pPr>
              <a:buNone/>
            </a:pPr>
            <a:endParaRPr lang="en-US" sz="2400" dirty="0" smtClean="0"/>
          </a:p>
          <a:p>
            <a:pPr>
              <a:buNone/>
            </a:pPr>
            <a:r>
              <a:rPr lang="en-US" sz="2400" dirty="0" smtClean="0"/>
              <a:t>There are three operational factors which are to be considered when selecting an explorer:</a:t>
            </a:r>
          </a:p>
          <a:p>
            <a:pPr>
              <a:buNone/>
            </a:pPr>
            <a:endParaRPr lang="en-US" sz="2400" dirty="0" smtClean="0"/>
          </a:p>
          <a:p>
            <a:pPr>
              <a:buNone/>
            </a:pPr>
            <a:r>
              <a:rPr lang="en-US" sz="2400" dirty="0" smtClean="0"/>
              <a:t> 1) Sharpness of the point</a:t>
            </a:r>
          </a:p>
          <a:p>
            <a:pPr>
              <a:buNone/>
            </a:pPr>
            <a:r>
              <a:rPr lang="en-US" sz="2400" dirty="0" smtClean="0"/>
              <a:t> 2) Resilience and stiffness</a:t>
            </a:r>
          </a:p>
          <a:p>
            <a:pPr>
              <a:buNone/>
            </a:pPr>
            <a:r>
              <a:rPr lang="en-US" sz="2400" dirty="0" smtClean="0"/>
              <a:t> 3) Design of the shank, handle</a:t>
            </a:r>
          </a:p>
          <a:p>
            <a:pPr>
              <a:buNone/>
            </a:pPr>
            <a:endParaRPr lang="en-US" sz="2400" dirty="0" smtClean="0"/>
          </a:p>
          <a:p>
            <a:pPr>
              <a:buNone/>
            </a:pPr>
            <a:r>
              <a:rPr lang="en-US" sz="2400" dirty="0" smtClean="0"/>
              <a:t>The explorer enables the operator to probe enamel surfaces with some vigour in diagnosing caries</a:t>
            </a:r>
          </a:p>
          <a:p>
            <a:pPr>
              <a:buNone/>
            </a:pPr>
            <a:endParaRPr lang="en-IN" sz="2400" dirty="0"/>
          </a:p>
        </p:txBody>
      </p:sp>
      <p:pic>
        <p:nvPicPr>
          <p:cNvPr id="48130" name="Picture 2" descr="http://t1.gstatic.com/images?q=tbn:ANd9GcSblt7sJtbBcXKcmUdOru2ZPg2C8lO5a5w_eUDWZL2ur0jsZy4&amp;t=1&amp;usg=__YyKzwf_xrzR4CocNWM8MfLAOmRg="/>
          <p:cNvPicPr>
            <a:picLocks noChangeAspect="1" noChangeArrowheads="1"/>
          </p:cNvPicPr>
          <p:nvPr/>
        </p:nvPicPr>
        <p:blipFill>
          <a:blip r:embed="rId2" cstate="print"/>
          <a:srcRect/>
          <a:stretch>
            <a:fillRect/>
          </a:stretch>
        </p:blipFill>
        <p:spPr bwMode="auto">
          <a:xfrm>
            <a:off x="5857884" y="4500570"/>
            <a:ext cx="2143125" cy="2143125"/>
          </a:xfrm>
          <a:prstGeom prst="rect">
            <a:avLst/>
          </a:prstGeom>
          <a:noFill/>
          <a:ln w="38100">
            <a:solidFill>
              <a:schemeClr val="bg1"/>
            </a:solidFill>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841358"/>
          </a:xfrm>
        </p:spPr>
        <p:txBody>
          <a:bodyPr>
            <a:normAutofit/>
          </a:bodyPr>
          <a:lstStyle/>
          <a:p>
            <a:r>
              <a:rPr lang="en-US" dirty="0" smtClean="0">
                <a:solidFill>
                  <a:schemeClr val="tx2"/>
                </a:solidFill>
              </a:rPr>
              <a:t>DEFINITION</a:t>
            </a:r>
            <a:endParaRPr lang="en-US" dirty="0">
              <a:solidFill>
                <a:schemeClr val="tx2"/>
              </a:solidFill>
            </a:endParaRPr>
          </a:p>
        </p:txBody>
      </p:sp>
      <p:sp>
        <p:nvSpPr>
          <p:cNvPr id="3" name="Text Placeholder 2"/>
          <p:cNvSpPr>
            <a:spLocks noGrp="1"/>
          </p:cNvSpPr>
          <p:nvPr>
            <p:ph type="body" sz="quarter" idx="10"/>
          </p:nvPr>
        </p:nvSpPr>
        <p:spPr>
          <a:xfrm>
            <a:off x="381000" y="1142984"/>
            <a:ext cx="8382000" cy="5429288"/>
          </a:xfrm>
        </p:spPr>
        <p:txBody>
          <a:bodyPr>
            <a:normAutofit/>
          </a:bodyPr>
          <a:lstStyle/>
          <a:p>
            <a:r>
              <a:rPr lang="en-US" sz="2400" b="1" u="sng" dirty="0" smtClean="0"/>
              <a:t>Diagnostic process</a:t>
            </a:r>
            <a:r>
              <a:rPr lang="en-US" sz="2400" dirty="0" smtClean="0"/>
              <a:t> -as an act of determining a patients health status &amp; evaluating the factors influencing that status</a:t>
            </a:r>
          </a:p>
          <a:p>
            <a:pPr>
              <a:buNone/>
            </a:pPr>
            <a:endParaRPr lang="en-US" sz="2400" dirty="0" smtClean="0"/>
          </a:p>
          <a:p>
            <a:r>
              <a:rPr lang="en-US" sz="2400" dirty="0" smtClean="0"/>
              <a:t>Art or act of identifying a disease from its signs &amp; symptoms</a:t>
            </a:r>
          </a:p>
          <a:p>
            <a:pPr>
              <a:buNone/>
            </a:pPr>
            <a:r>
              <a:rPr lang="en-US" sz="2400" dirty="0" smtClean="0"/>
              <a:t>                                                                                    (</a:t>
            </a:r>
            <a:r>
              <a:rPr lang="en-US" sz="1800" i="1" dirty="0" smtClean="0"/>
              <a:t>MERRIAM-WEBSTER ,2003)</a:t>
            </a:r>
          </a:p>
          <a:p>
            <a:pPr>
              <a:buNone/>
            </a:pPr>
            <a:endParaRPr lang="en-US" sz="2400" dirty="0" smtClean="0"/>
          </a:p>
          <a:p>
            <a:pPr>
              <a:buNone/>
            </a:pPr>
            <a:r>
              <a:rPr lang="en-US" sz="2400" dirty="0" smtClean="0"/>
              <a:t>Various types of diagnosis-</a:t>
            </a:r>
          </a:p>
          <a:p>
            <a:r>
              <a:rPr lang="en-US" sz="2400" dirty="0" smtClean="0"/>
              <a:t>Provisional diagnosis</a:t>
            </a:r>
          </a:p>
          <a:p>
            <a:r>
              <a:rPr lang="en-US" sz="2400" dirty="0" smtClean="0"/>
              <a:t>Differential diagnosis</a:t>
            </a:r>
          </a:p>
          <a:p>
            <a:r>
              <a:rPr lang="en-US" sz="2400" dirty="0" smtClean="0"/>
              <a:t>Investigative diagnosis</a:t>
            </a:r>
          </a:p>
          <a:p>
            <a:r>
              <a:rPr lang="en-US" sz="2400" dirty="0" smtClean="0"/>
              <a:t>Histo -pathological diagnosis</a:t>
            </a:r>
          </a:p>
          <a:p>
            <a:r>
              <a:rPr lang="en-US" sz="2400" dirty="0" smtClean="0"/>
              <a:t>Radiographic diagnosis</a:t>
            </a:r>
          </a:p>
          <a:p>
            <a:r>
              <a:rPr lang="en-US" sz="2400" dirty="0" smtClean="0"/>
              <a:t>Final diagnosis</a:t>
            </a:r>
          </a:p>
          <a:p>
            <a:pPr>
              <a:buNone/>
            </a:pPr>
            <a:endParaRPr lang="en-US" sz="2400" dirty="0" smtClean="0"/>
          </a:p>
          <a:p>
            <a:pPr lvl="1">
              <a:buNone/>
            </a:pPr>
            <a:endParaRPr lang="en-US" dirty="0" smtClean="0"/>
          </a:p>
          <a:p>
            <a:pPr lvl="1"/>
            <a:endParaRPr lang="en-US" dirty="0" smtClean="0"/>
          </a:p>
        </p:txBody>
      </p:sp>
      <p:pic>
        <p:nvPicPr>
          <p:cNvPr id="54274" name="Picture 2" descr="http://t2.gstatic.com/images?q=tbn:pNDCqook4dYMiM:http://topnews.com.sg/images/Dental-CheckUp.jpg&amp;t=1"/>
          <p:cNvPicPr>
            <a:picLocks noChangeAspect="1" noChangeArrowheads="1"/>
          </p:cNvPicPr>
          <p:nvPr/>
        </p:nvPicPr>
        <p:blipFill>
          <a:blip r:embed="rId3" cstate="print"/>
          <a:srcRect/>
          <a:stretch>
            <a:fillRect/>
          </a:stretch>
        </p:blipFill>
        <p:spPr bwMode="auto">
          <a:xfrm>
            <a:off x="5429256" y="4143380"/>
            <a:ext cx="3171829" cy="2252666"/>
          </a:xfrm>
          <a:prstGeom prst="rect">
            <a:avLst/>
          </a:prstGeom>
          <a:noFill/>
          <a:ln w="38100">
            <a:solidFill>
              <a:schemeClr val="bg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linds(horizontal)">
                                      <p:cBhvr>
                                        <p:cTn id="35" dur="500"/>
                                        <p:tgtEl>
                                          <p:spTgt spid="3">
                                            <p:txEl>
                                              <p:pRg st="10" end="1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blinds(horizontal)">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ICDAS</a:t>
            </a:r>
            <a:endParaRPr lang="en-IN" dirty="0"/>
          </a:p>
        </p:txBody>
      </p:sp>
      <p:sp>
        <p:nvSpPr>
          <p:cNvPr id="3" name="Text Placeholder 2"/>
          <p:cNvSpPr>
            <a:spLocks noGrp="1"/>
          </p:cNvSpPr>
          <p:nvPr>
            <p:ph type="body" sz="quarter" idx="10"/>
          </p:nvPr>
        </p:nvSpPr>
        <p:spPr>
          <a:xfrm>
            <a:off x="381000" y="1411552"/>
            <a:ext cx="8382000" cy="2289858"/>
          </a:xfrm>
        </p:spPr>
        <p:txBody>
          <a:bodyPr/>
          <a:lstStyle/>
          <a:p>
            <a:pPr>
              <a:buNone/>
            </a:pPr>
            <a:r>
              <a:rPr lang="en-US" dirty="0" smtClean="0"/>
              <a:t> </a:t>
            </a:r>
            <a:r>
              <a:rPr lang="en-US" sz="4800" dirty="0" smtClean="0"/>
              <a:t>A-Preliminary Preparation</a:t>
            </a:r>
          </a:p>
          <a:p>
            <a:pPr>
              <a:buNone/>
            </a:pPr>
            <a:r>
              <a:rPr lang="en-US" sz="4800" dirty="0" smtClean="0"/>
              <a:t> B- Assessment</a:t>
            </a:r>
          </a:p>
          <a:p>
            <a:pPr>
              <a:buNone/>
            </a:pPr>
            <a:endParaRPr lang="en-IN" sz="4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Caries Severity</a:t>
            </a:r>
            <a:endParaRPr lang="en-IN" dirty="0"/>
          </a:p>
        </p:txBody>
      </p:sp>
      <p:sp>
        <p:nvSpPr>
          <p:cNvPr id="3" name="Text Placeholder 2"/>
          <p:cNvSpPr>
            <a:spLocks noGrp="1"/>
          </p:cNvSpPr>
          <p:nvPr>
            <p:ph type="body" sz="quarter" idx="10"/>
          </p:nvPr>
        </p:nvSpPr>
        <p:spPr>
          <a:xfrm>
            <a:off x="381000" y="1411552"/>
            <a:ext cx="8382000" cy="3693319"/>
          </a:xfrm>
        </p:spPr>
        <p:txBody>
          <a:bodyPr/>
          <a:lstStyle/>
          <a:p>
            <a:r>
              <a:rPr lang="en-US" dirty="0" smtClean="0"/>
              <a:t>0-Sound Tooth Structure.</a:t>
            </a:r>
          </a:p>
          <a:p>
            <a:r>
              <a:rPr lang="en-US" dirty="0" smtClean="0"/>
              <a:t>1-First Visual Change in Enamel</a:t>
            </a:r>
          </a:p>
          <a:p>
            <a:r>
              <a:rPr lang="en-US" dirty="0" smtClean="0"/>
              <a:t>2-Distict Visual Change in Enamel.</a:t>
            </a:r>
          </a:p>
          <a:p>
            <a:r>
              <a:rPr lang="en-US" dirty="0" smtClean="0"/>
              <a:t>3-Enamel breakdown, no dentine visible.</a:t>
            </a:r>
          </a:p>
          <a:p>
            <a:r>
              <a:rPr lang="en-US" dirty="0" smtClean="0"/>
              <a:t>4-Dentinal shadow, no cavitations.</a:t>
            </a:r>
          </a:p>
          <a:p>
            <a:r>
              <a:rPr lang="en-US" dirty="0" smtClean="0"/>
              <a:t>5-Distict Cavity with visible dentine.</a:t>
            </a:r>
          </a:p>
          <a:p>
            <a:r>
              <a:rPr lang="en-US" dirty="0" smtClean="0"/>
              <a:t>6-Extensive distinct cavity with visible dentine.</a:t>
            </a:r>
            <a:endParaRPr lang="en-IN"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sz="quarter" idx="10"/>
          </p:nvPr>
        </p:nvSpPr>
        <p:spPr>
          <a:xfrm>
            <a:off x="381000" y="1411552"/>
            <a:ext cx="8382000" cy="443198"/>
          </a:xfrm>
        </p:spPr>
        <p:txBody>
          <a:bodyPr/>
          <a:lstStyle/>
          <a:p>
            <a:endParaRPr lang="en-IN" dirty="0"/>
          </a:p>
        </p:txBody>
      </p:sp>
      <p:pic>
        <p:nvPicPr>
          <p:cNvPr id="2050" name="Picture 2" descr="https://www.icdas.org/uploads/u28_original.jpg"/>
          <p:cNvPicPr>
            <a:picLocks noChangeAspect="1" noChangeArrowheads="1"/>
          </p:cNvPicPr>
          <p:nvPr/>
        </p:nvPicPr>
        <p:blipFill>
          <a:blip r:embed="rId2" cstate="print"/>
          <a:srcRect/>
          <a:stretch>
            <a:fillRect/>
          </a:stretch>
        </p:blipFill>
        <p:spPr bwMode="auto">
          <a:xfrm>
            <a:off x="0" y="0"/>
            <a:ext cx="9144000" cy="6669360"/>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Restorative Status</a:t>
            </a:r>
            <a:endParaRPr lang="en-IN" dirty="0"/>
          </a:p>
        </p:txBody>
      </p:sp>
      <p:sp>
        <p:nvSpPr>
          <p:cNvPr id="3" name="Text Placeholder 2"/>
          <p:cNvSpPr>
            <a:spLocks noGrp="1"/>
          </p:cNvSpPr>
          <p:nvPr>
            <p:ph type="body" sz="quarter" idx="10"/>
          </p:nvPr>
        </p:nvSpPr>
        <p:spPr>
          <a:xfrm>
            <a:off x="381000" y="1411552"/>
            <a:ext cx="8382000" cy="4235006"/>
          </a:xfrm>
        </p:spPr>
        <p:txBody>
          <a:bodyPr/>
          <a:lstStyle/>
          <a:p>
            <a:r>
              <a:rPr lang="en-US" dirty="0" smtClean="0"/>
              <a:t>0-Not Sealed or restored.</a:t>
            </a:r>
          </a:p>
          <a:p>
            <a:r>
              <a:rPr lang="en-US" dirty="0" smtClean="0"/>
              <a:t>1-Sealent, partial.</a:t>
            </a:r>
          </a:p>
          <a:p>
            <a:r>
              <a:rPr lang="en-US" dirty="0" smtClean="0"/>
              <a:t>2-Sealent, Full tooth colored restoration.</a:t>
            </a:r>
          </a:p>
          <a:p>
            <a:r>
              <a:rPr lang="en-US" dirty="0" smtClean="0"/>
              <a:t>3-Amalgam restoration.</a:t>
            </a:r>
          </a:p>
          <a:p>
            <a:r>
              <a:rPr lang="en-US" dirty="0" smtClean="0"/>
              <a:t>4-Stainless steel restoration.</a:t>
            </a:r>
          </a:p>
          <a:p>
            <a:r>
              <a:rPr lang="en-US" dirty="0" smtClean="0"/>
              <a:t>5-Ceramic,Gold,PFM.</a:t>
            </a:r>
          </a:p>
          <a:p>
            <a:r>
              <a:rPr lang="en-US" dirty="0" smtClean="0"/>
              <a:t>6-Lost broken restoration.</a:t>
            </a:r>
          </a:p>
          <a:p>
            <a:r>
              <a:rPr lang="en-US" dirty="0" smtClean="0"/>
              <a:t>7-Temporary restoration.</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SEPARATORS</a:t>
            </a:r>
            <a:endParaRPr lang="en-IN" dirty="0"/>
          </a:p>
        </p:txBody>
      </p:sp>
      <p:sp>
        <p:nvSpPr>
          <p:cNvPr id="3" name="Text Placeholder 2"/>
          <p:cNvSpPr>
            <a:spLocks noGrp="1"/>
          </p:cNvSpPr>
          <p:nvPr>
            <p:ph type="body" sz="quarter" idx="10"/>
          </p:nvPr>
        </p:nvSpPr>
        <p:spPr>
          <a:xfrm>
            <a:off x="381000" y="1000108"/>
            <a:ext cx="8620156" cy="5386090"/>
          </a:xfrm>
        </p:spPr>
        <p:txBody>
          <a:bodyPr/>
          <a:lstStyle/>
          <a:p>
            <a:r>
              <a:rPr lang="en-US" sz="2400" dirty="0" smtClean="0"/>
              <a:t>Orthodontic elastic separators applied for 2-3 days around contact areas of surfaces </a:t>
            </a:r>
          </a:p>
          <a:p>
            <a:pPr>
              <a:buNone/>
            </a:pPr>
            <a:endParaRPr lang="en-US" sz="2400" dirty="0" smtClean="0"/>
          </a:p>
          <a:p>
            <a:r>
              <a:rPr lang="en-US" sz="2400" dirty="0" smtClean="0"/>
              <a:t>Tooth separation have detected more non cavitated enamel lesions than visual tactile examination</a:t>
            </a:r>
          </a:p>
          <a:p>
            <a:endParaRPr lang="en-US" sz="2400" dirty="0" smtClean="0"/>
          </a:p>
          <a:p>
            <a:r>
              <a:rPr lang="en-US" sz="2400" dirty="0" smtClean="0"/>
              <a:t>Established relationship- radiographic lesion depth &amp; presence or absence of cavity formation on contacting approximal surfaces</a:t>
            </a:r>
          </a:p>
          <a:p>
            <a:pPr>
              <a:buNone/>
            </a:pPr>
            <a:endParaRPr lang="en-US" sz="2400" dirty="0" smtClean="0"/>
          </a:p>
          <a:p>
            <a:pPr>
              <a:buNone/>
            </a:pPr>
            <a:r>
              <a:rPr lang="en-US" sz="2800" b="1" u="sng" dirty="0" smtClean="0"/>
              <a:t>Disadvantages</a:t>
            </a:r>
            <a:endParaRPr lang="en-IN" sz="2800" b="1" u="sng" dirty="0" smtClean="0"/>
          </a:p>
          <a:p>
            <a:r>
              <a:rPr lang="en-US" sz="2400" dirty="0" smtClean="0"/>
              <a:t>Accessibility for inspection after tooth separation is not always improved as much as needed</a:t>
            </a:r>
          </a:p>
          <a:p>
            <a:r>
              <a:rPr lang="en-US" sz="2400" dirty="0" smtClean="0"/>
              <a:t>Use of this technique may cause discomfort </a:t>
            </a:r>
          </a:p>
          <a:p>
            <a:r>
              <a:rPr lang="en-US" sz="2400" dirty="0" smtClean="0"/>
              <a:t>Requires an extra visit</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RADIOGRAPHS</a:t>
            </a:r>
            <a:endParaRPr lang="en-IN" dirty="0"/>
          </a:p>
        </p:txBody>
      </p:sp>
      <p:sp>
        <p:nvSpPr>
          <p:cNvPr id="3" name="Text Placeholder 2"/>
          <p:cNvSpPr>
            <a:spLocks noGrp="1"/>
          </p:cNvSpPr>
          <p:nvPr>
            <p:ph type="body" sz="quarter" idx="10"/>
          </p:nvPr>
        </p:nvSpPr>
        <p:spPr>
          <a:xfrm>
            <a:off x="285720" y="1000108"/>
            <a:ext cx="8382000" cy="3102388"/>
          </a:xfrm>
        </p:spPr>
        <p:txBody>
          <a:bodyPr/>
          <a:lstStyle/>
          <a:p>
            <a:r>
              <a:rPr lang="en-US" sz="2400" dirty="0" smtClean="0"/>
              <a:t>Radiographs are a valuable supplement to a thorough clinical examination of the teeth for detecting caries</a:t>
            </a:r>
          </a:p>
          <a:p>
            <a:pPr>
              <a:buNone/>
            </a:pPr>
            <a:endParaRPr lang="en-US" sz="2400" dirty="0" smtClean="0"/>
          </a:p>
          <a:p>
            <a:r>
              <a:rPr lang="en-US" sz="2400" dirty="0" smtClean="0"/>
              <a:t>IOPAR-</a:t>
            </a:r>
            <a:r>
              <a:rPr lang="en-US" dirty="0" smtClean="0"/>
              <a:t> </a:t>
            </a:r>
            <a:r>
              <a:rPr lang="en-US" sz="2400" dirty="0" smtClean="0"/>
              <a:t>useful primarily for detecting changes in periapical bone</a:t>
            </a:r>
          </a:p>
          <a:p>
            <a:pPr>
              <a:buNone/>
            </a:pPr>
            <a:endParaRPr lang="en-US" dirty="0" smtClean="0"/>
          </a:p>
          <a:p>
            <a:r>
              <a:rPr lang="en-US" sz="2400" dirty="0" smtClean="0"/>
              <a:t>BITE WING</a:t>
            </a:r>
            <a:r>
              <a:rPr lang="en-US" dirty="0" smtClean="0"/>
              <a:t>-</a:t>
            </a:r>
            <a:r>
              <a:rPr lang="en-US" sz="2400" dirty="0" smtClean="0"/>
              <a:t>most useful for detecting caries</a:t>
            </a:r>
          </a:p>
          <a:p>
            <a:pPr>
              <a:buNone/>
            </a:pPr>
            <a:endParaRPr lang="en-US" sz="2400" dirty="0" smtClean="0"/>
          </a:p>
        </p:txBody>
      </p:sp>
      <p:pic>
        <p:nvPicPr>
          <p:cNvPr id="47106" name="Picture 2" descr="http://t2.gstatic.com/images?q=tbn:ANd9GcTdEsDo9t_078WzjbivpS7fVT9s1F0V35717uDXLvUpliCtND0&amp;t=1&amp;usg=__m-gnjQQWOG8rlL7Z0xW6vtke1_0="/>
          <p:cNvPicPr>
            <a:picLocks noChangeAspect="1" noChangeArrowheads="1"/>
          </p:cNvPicPr>
          <p:nvPr/>
        </p:nvPicPr>
        <p:blipFill>
          <a:blip r:embed="rId2" cstate="print"/>
          <a:srcRect/>
          <a:stretch>
            <a:fillRect/>
          </a:stretch>
        </p:blipFill>
        <p:spPr bwMode="auto">
          <a:xfrm>
            <a:off x="6357950" y="4572008"/>
            <a:ext cx="2428875" cy="1885950"/>
          </a:xfrm>
          <a:prstGeom prst="rect">
            <a:avLst/>
          </a:prstGeom>
          <a:noFill/>
          <a:ln w="38100">
            <a:solidFill>
              <a:schemeClr val="bg1"/>
            </a:solidFill>
          </a:ln>
        </p:spPr>
      </p:pic>
      <p:pic>
        <p:nvPicPr>
          <p:cNvPr id="47108" name="Picture 4" descr="http://t3.gstatic.com/images?q=tbn:ANd9GcSoS-nUkUfFmfT_uFU1KAj4XX-36BJTHgAtg4d3Yb2dpxvM98Y&amp;t=1&amp;usg=__Vyp9sN0Bs9lEFoM2CZhiPfEtDn4="/>
          <p:cNvPicPr>
            <a:picLocks noChangeAspect="1" noChangeArrowheads="1"/>
          </p:cNvPicPr>
          <p:nvPr/>
        </p:nvPicPr>
        <p:blipFill>
          <a:blip r:embed="rId3" cstate="print"/>
          <a:srcRect/>
          <a:stretch>
            <a:fillRect/>
          </a:stretch>
        </p:blipFill>
        <p:spPr bwMode="auto">
          <a:xfrm>
            <a:off x="3000364" y="4643446"/>
            <a:ext cx="2257425" cy="2019301"/>
          </a:xfrm>
          <a:prstGeom prst="rect">
            <a:avLst/>
          </a:prstGeom>
          <a:noFill/>
          <a:ln w="38100">
            <a:solidFill>
              <a:schemeClr val="bg1"/>
            </a:solidFill>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30188"/>
            <a:ext cx="8405842" cy="609398"/>
          </a:xfrm>
        </p:spPr>
        <p:txBody>
          <a:bodyPr/>
          <a:lstStyle/>
          <a:p>
            <a:r>
              <a:rPr lang="en-IN" sz="4400" dirty="0" smtClean="0"/>
              <a:t>RADIOGRAPHIC DETECTION OF LESION</a:t>
            </a:r>
            <a:endParaRPr lang="en-IN" sz="4400" dirty="0"/>
          </a:p>
        </p:txBody>
      </p:sp>
      <p:sp>
        <p:nvSpPr>
          <p:cNvPr id="3" name="Text Placeholder 2"/>
          <p:cNvSpPr>
            <a:spLocks noGrp="1"/>
          </p:cNvSpPr>
          <p:nvPr>
            <p:ph type="body" sz="quarter" idx="10"/>
          </p:nvPr>
        </p:nvSpPr>
        <p:spPr>
          <a:xfrm>
            <a:off x="381000" y="1000108"/>
            <a:ext cx="8620156" cy="3434786"/>
          </a:xfrm>
        </p:spPr>
        <p:txBody>
          <a:bodyPr/>
          <a:lstStyle/>
          <a:p>
            <a:pPr>
              <a:buNone/>
            </a:pPr>
            <a:r>
              <a:rPr lang="en-US" sz="2400" b="1" u="sng" dirty="0" smtClean="0"/>
              <a:t>PROXIMAL SURFACE </a:t>
            </a:r>
          </a:p>
          <a:p>
            <a:pPr>
              <a:buNone/>
            </a:pPr>
            <a:endParaRPr lang="en-US" sz="2400" b="1" u="sng" dirty="0" smtClean="0"/>
          </a:p>
          <a:p>
            <a:pPr>
              <a:buNone/>
            </a:pPr>
            <a:endParaRPr lang="en-US" sz="2400" b="1" u="sng" dirty="0" smtClean="0"/>
          </a:p>
          <a:p>
            <a:r>
              <a:rPr lang="en-US" sz="2400" dirty="0" smtClean="0"/>
              <a:t>Early radiolucent lesion in enamel- triangle with broad base at tooth surface</a:t>
            </a:r>
          </a:p>
          <a:p>
            <a:pPr>
              <a:buNone/>
            </a:pPr>
            <a:endParaRPr lang="en-US" sz="2400" dirty="0" smtClean="0"/>
          </a:p>
          <a:p>
            <a:r>
              <a:rPr lang="en-US" sz="2400" dirty="0" smtClean="0"/>
              <a:t>At </a:t>
            </a:r>
            <a:r>
              <a:rPr lang="en-US" sz="2400" b="1" u="sng" dirty="0" smtClean="0"/>
              <a:t>DEJ</a:t>
            </a:r>
            <a:r>
              <a:rPr lang="en-US" sz="2400" dirty="0" smtClean="0"/>
              <a:t> – spreads along the junction second triangle with apex towards the pulp chamber</a:t>
            </a:r>
          </a:p>
          <a:p>
            <a:pPr>
              <a:buNone/>
            </a:pPr>
            <a:endParaRPr lang="en-US" sz="2400" dirty="0" smtClean="0"/>
          </a:p>
        </p:txBody>
      </p:sp>
      <p:pic>
        <p:nvPicPr>
          <p:cNvPr id="47105" name="Picture 1" descr="C:\Pictures\2010-09-03\DSC00592.JPG"/>
          <p:cNvPicPr>
            <a:picLocks noChangeAspect="1" noChangeArrowheads="1"/>
          </p:cNvPicPr>
          <p:nvPr/>
        </p:nvPicPr>
        <p:blipFill>
          <a:blip r:embed="rId2" cstate="print"/>
          <a:srcRect/>
          <a:stretch>
            <a:fillRect/>
          </a:stretch>
        </p:blipFill>
        <p:spPr bwMode="auto">
          <a:xfrm>
            <a:off x="5786446" y="4429132"/>
            <a:ext cx="2500330" cy="1939451"/>
          </a:xfrm>
          <a:prstGeom prst="rect">
            <a:avLst/>
          </a:prstGeom>
          <a:noFill/>
          <a:ln w="38100">
            <a:solidFill>
              <a:schemeClr val="bg1"/>
            </a:solidFill>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000108"/>
            <a:ext cx="8620156" cy="3767185"/>
          </a:xfrm>
        </p:spPr>
        <p:txBody>
          <a:bodyPr/>
          <a:lstStyle/>
          <a:p>
            <a:pPr>
              <a:buNone/>
            </a:pPr>
            <a:endParaRPr lang="en-US" sz="2400" dirty="0" smtClean="0"/>
          </a:p>
          <a:p>
            <a:pPr>
              <a:buNone/>
            </a:pPr>
            <a:endParaRPr lang="en-US" sz="2400" dirty="0" smtClean="0"/>
          </a:p>
          <a:p>
            <a:r>
              <a:rPr lang="en-US" sz="2400" dirty="0" smtClean="0"/>
              <a:t>Wider base than at enamel , progressing towards pulp along direction of dentinal tubules</a:t>
            </a:r>
          </a:p>
          <a:p>
            <a:pPr>
              <a:buNone/>
            </a:pPr>
            <a:endParaRPr lang="en-US" sz="2400" dirty="0" smtClean="0"/>
          </a:p>
          <a:p>
            <a:r>
              <a:rPr lang="en-US" sz="2400" dirty="0" smtClean="0"/>
              <a:t>Lesion commonly found between contact point  &amp; free gingival margin</a:t>
            </a:r>
          </a:p>
          <a:p>
            <a:pPr>
              <a:buNone/>
            </a:pPr>
            <a:endParaRPr lang="en-US" sz="2400" dirty="0" smtClean="0"/>
          </a:p>
          <a:p>
            <a:r>
              <a:rPr lang="en-US" sz="2400" dirty="0" smtClean="0"/>
              <a:t>Lesion confined to enamel are not evident till 30- 40% demineralization</a:t>
            </a:r>
            <a:endParaRPr lang="en-IN" sz="2400" dirty="0"/>
          </a:p>
        </p:txBody>
      </p:sp>
      <p:pic>
        <p:nvPicPr>
          <p:cNvPr id="47105" name="Picture 1" descr="C:\Pictures\2010-09-03\DSC00592.JPG"/>
          <p:cNvPicPr>
            <a:picLocks noChangeAspect="1" noChangeArrowheads="1"/>
          </p:cNvPicPr>
          <p:nvPr/>
        </p:nvPicPr>
        <p:blipFill>
          <a:blip r:embed="rId2" cstate="print"/>
          <a:srcRect/>
          <a:stretch>
            <a:fillRect/>
          </a:stretch>
        </p:blipFill>
        <p:spPr bwMode="auto">
          <a:xfrm>
            <a:off x="5857884" y="4572008"/>
            <a:ext cx="2585934" cy="1939451"/>
          </a:xfrm>
          <a:prstGeom prst="rect">
            <a:avLst/>
          </a:prstGeom>
          <a:noFill/>
          <a:ln w="38100">
            <a:solidFill>
              <a:schemeClr val="bg1"/>
            </a:solidFill>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285728"/>
            <a:ext cx="8620156" cy="4985980"/>
          </a:xfrm>
        </p:spPr>
        <p:txBody>
          <a:bodyPr/>
          <a:lstStyle/>
          <a:p>
            <a:pPr>
              <a:buNone/>
            </a:pPr>
            <a:r>
              <a:rPr lang="en-US" sz="2400" b="1" u="sng" dirty="0" smtClean="0"/>
              <a:t>OCCLUSAL SURFACE</a:t>
            </a:r>
          </a:p>
          <a:p>
            <a:pPr>
              <a:buNone/>
            </a:pPr>
            <a:endParaRPr lang="en-US" sz="2400" b="1" u="sng" dirty="0" smtClean="0"/>
          </a:p>
          <a:p>
            <a:r>
              <a:rPr lang="en-US" sz="2400" dirty="0" smtClean="0"/>
              <a:t>Originates at enamel pits &amp; fissures walls , spreads along enamel rods , penetrates to DEJ perpendicularly(radiolucent line)</a:t>
            </a:r>
          </a:p>
          <a:p>
            <a:pPr>
              <a:buNone/>
            </a:pPr>
            <a:endParaRPr lang="en-US" sz="2400" dirty="0" smtClean="0"/>
          </a:p>
          <a:p>
            <a:r>
              <a:rPr lang="en-US" sz="2400" dirty="0" smtClean="0"/>
              <a:t>Occlusal caries in dentin – broad based radiolucent zone ,often beneath a fissure ,with little or no changes in enamel</a:t>
            </a:r>
          </a:p>
          <a:p>
            <a:pPr>
              <a:buNone/>
            </a:pPr>
            <a:endParaRPr lang="en-US" sz="2400" dirty="0" smtClean="0"/>
          </a:p>
          <a:p>
            <a:pPr>
              <a:buNone/>
            </a:pPr>
            <a:endParaRPr lang="en-US" sz="2400" dirty="0" smtClean="0"/>
          </a:p>
          <a:p>
            <a:r>
              <a:rPr lang="en-US" sz="2400" dirty="0" smtClean="0"/>
              <a:t>In dentin the margin between carious &amp; non carious dentin is diffuse  &amp; may obscure the radiolucent line  at DEJ</a:t>
            </a:r>
          </a:p>
          <a:p>
            <a:pPr>
              <a:buNone/>
            </a:pPr>
            <a:endParaRPr lang="en-US" sz="2400" dirty="0" smtClean="0"/>
          </a:p>
          <a:p>
            <a:endParaRPr lang="en-IN" sz="2400" b="1" u="sng" dirty="0"/>
          </a:p>
        </p:txBody>
      </p:sp>
      <p:pic>
        <p:nvPicPr>
          <p:cNvPr id="46081" name="Picture 1" descr="C:\Pictures\2010-09-03\DSC00595.JPG"/>
          <p:cNvPicPr>
            <a:picLocks noChangeAspect="1" noChangeArrowheads="1"/>
          </p:cNvPicPr>
          <p:nvPr/>
        </p:nvPicPr>
        <p:blipFill>
          <a:blip r:embed="rId2" cstate="print"/>
          <a:srcRect/>
          <a:stretch>
            <a:fillRect/>
          </a:stretch>
        </p:blipFill>
        <p:spPr bwMode="auto">
          <a:xfrm>
            <a:off x="5929322" y="4429132"/>
            <a:ext cx="2823210" cy="2221230"/>
          </a:xfrm>
          <a:prstGeom prst="rect">
            <a:avLst/>
          </a:prstGeom>
          <a:noFill/>
          <a:ln w="38100">
            <a:solidFill>
              <a:schemeClr val="bg1"/>
            </a:solidFill>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4282" y="357166"/>
            <a:ext cx="8382000" cy="4247317"/>
          </a:xfrm>
        </p:spPr>
        <p:txBody>
          <a:bodyPr/>
          <a:lstStyle/>
          <a:p>
            <a:pPr>
              <a:buNone/>
            </a:pPr>
            <a:r>
              <a:rPr lang="en-US" sz="2400" b="1" u="sng" dirty="0" smtClean="0"/>
              <a:t>BUCCAL &amp; LINGUAL SURFACE</a:t>
            </a:r>
          </a:p>
          <a:p>
            <a:r>
              <a:rPr lang="en-US" sz="2400" dirty="0" smtClean="0"/>
              <a:t>These lesion occur in enamel pits &amp; fissures</a:t>
            </a:r>
          </a:p>
          <a:p>
            <a:r>
              <a:rPr lang="en-US" sz="2400" dirty="0" smtClean="0"/>
              <a:t>Small- round , they enlarge , they are elliptical or semilunar with sharp well defined borders</a:t>
            </a:r>
          </a:p>
          <a:p>
            <a:endParaRPr lang="en-US" sz="2400" dirty="0" smtClean="0"/>
          </a:p>
          <a:p>
            <a:endParaRPr lang="en-US" sz="2400" dirty="0" smtClean="0"/>
          </a:p>
          <a:p>
            <a:pPr>
              <a:buNone/>
            </a:pPr>
            <a:endParaRPr lang="en-US" sz="2400" b="1" u="sng" dirty="0" smtClean="0"/>
          </a:p>
          <a:p>
            <a:pPr>
              <a:buNone/>
            </a:pPr>
            <a:r>
              <a:rPr lang="en-US" sz="2400" b="1" u="sng" dirty="0" smtClean="0"/>
              <a:t>ROOT SURFACE</a:t>
            </a:r>
          </a:p>
          <a:p>
            <a:r>
              <a:rPr lang="en-US" sz="2400" dirty="0" smtClean="0"/>
              <a:t>Involve both cementum &amp; dentin , gingival recession</a:t>
            </a:r>
          </a:p>
          <a:p>
            <a:r>
              <a:rPr lang="en-US" sz="2400" dirty="0" smtClean="0"/>
              <a:t>Differ from intact surface- absence of an image of root edge </a:t>
            </a:r>
            <a:r>
              <a:rPr lang="en-IN" sz="2400" dirty="0" smtClean="0"/>
              <a:t>&amp; appearance of diffused rounded inner borders</a:t>
            </a:r>
            <a:endParaRPr lang="en-US" sz="2400" dirty="0" smtClean="0"/>
          </a:p>
        </p:txBody>
      </p:sp>
      <p:pic>
        <p:nvPicPr>
          <p:cNvPr id="45057" name="Picture 1" descr="C:\Pictures\2010-09-03\DSC00596.JPG"/>
          <p:cNvPicPr>
            <a:picLocks noChangeAspect="1" noChangeArrowheads="1"/>
          </p:cNvPicPr>
          <p:nvPr/>
        </p:nvPicPr>
        <p:blipFill>
          <a:blip r:embed="rId2" cstate="print"/>
          <a:srcRect/>
          <a:stretch>
            <a:fillRect/>
          </a:stretch>
        </p:blipFill>
        <p:spPr bwMode="auto">
          <a:xfrm>
            <a:off x="4786314" y="1586066"/>
            <a:ext cx="3248338" cy="1788495"/>
          </a:xfrm>
          <a:prstGeom prst="rect">
            <a:avLst/>
          </a:prstGeom>
          <a:noFill/>
          <a:ln w="38100">
            <a:solidFill>
              <a:schemeClr val="bg1"/>
            </a:solidFill>
          </a:ln>
        </p:spPr>
      </p:pic>
      <p:pic>
        <p:nvPicPr>
          <p:cNvPr id="45058" name="Picture 2" descr="C:\Pictures\2010-09-03\DSC00597.JPG"/>
          <p:cNvPicPr>
            <a:picLocks noChangeAspect="1" noChangeArrowheads="1"/>
          </p:cNvPicPr>
          <p:nvPr/>
        </p:nvPicPr>
        <p:blipFill>
          <a:blip r:embed="rId3" cstate="print"/>
          <a:srcRect/>
          <a:stretch>
            <a:fillRect/>
          </a:stretch>
        </p:blipFill>
        <p:spPr bwMode="auto">
          <a:xfrm>
            <a:off x="6000760" y="4643446"/>
            <a:ext cx="2928958" cy="1984073"/>
          </a:xfrm>
          <a:prstGeom prst="rect">
            <a:avLst/>
          </a:prstGeom>
          <a:noFill/>
          <a:ln w="38100">
            <a:solidFill>
              <a:schemeClr val="bg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5057"/>
                                        </p:tgtEl>
                                        <p:attrNameLst>
                                          <p:attrName>style.visibility</p:attrName>
                                        </p:attrNameLst>
                                      </p:cBhvr>
                                      <p:to>
                                        <p:strVal val="visible"/>
                                      </p:to>
                                    </p:set>
                                    <p:anim calcmode="lin" valueType="num">
                                      <p:cBhvr additive="base">
                                        <p:cTn id="7" dur="5000" fill="hold"/>
                                        <p:tgtEl>
                                          <p:spTgt spid="45057"/>
                                        </p:tgtEl>
                                        <p:attrNameLst>
                                          <p:attrName>ppt_x</p:attrName>
                                        </p:attrNameLst>
                                      </p:cBhvr>
                                      <p:tavLst>
                                        <p:tav tm="0">
                                          <p:val>
                                            <p:strVal val="#ppt_x"/>
                                          </p:val>
                                        </p:tav>
                                        <p:tav tm="100000">
                                          <p:val>
                                            <p:strVal val="#ppt_x"/>
                                          </p:val>
                                        </p:tav>
                                      </p:tavLst>
                                    </p:anim>
                                    <p:anim calcmode="lin" valueType="num">
                                      <p:cBhvr additive="base">
                                        <p:cTn id="8" dur="5000" fill="hold"/>
                                        <p:tgtEl>
                                          <p:spTgt spid="450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mph" presetSubtype="0" fill="hold" nodeType="clickEffect">
                                  <p:stCondLst>
                                    <p:cond delay="0"/>
                                  </p:stCondLst>
                                  <p:childTnLst>
                                    <p:anim calcmode="discrete" valueType="str">
                                      <p:cBhvr>
                                        <p:cTn id="12" dur="1000" fill="hold"/>
                                        <p:tgtEl>
                                          <p:spTgt spid="4505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r>
              <a:rPr lang="en-US" dirty="0" smtClean="0">
                <a:solidFill>
                  <a:srgbClr val="00B050"/>
                </a:solidFill>
              </a:rPr>
              <a:t>CLINICAL DIAGNOSIS</a:t>
            </a:r>
            <a:endParaRPr lang="en-IN" dirty="0">
              <a:solidFill>
                <a:srgbClr val="00B050"/>
              </a:solidFill>
            </a:endParaRPr>
          </a:p>
        </p:txBody>
      </p:sp>
      <p:sp>
        <p:nvSpPr>
          <p:cNvPr id="3" name="Content Placeholder 2"/>
          <p:cNvSpPr>
            <a:spLocks noGrp="1"/>
          </p:cNvSpPr>
          <p:nvPr>
            <p:ph idx="1"/>
          </p:nvPr>
        </p:nvSpPr>
        <p:spPr/>
        <p:txBody>
          <a:bodyPr/>
          <a:lstStyle/>
          <a:p>
            <a:pPr>
              <a:buFont typeface="Wingdings" pitchFamily="2" charset="2"/>
              <a:buNone/>
            </a:pPr>
            <a:r>
              <a:rPr lang="en-US" sz="4800" smtClean="0">
                <a:cs typeface="DilleniaUPC" pitchFamily="18" charset="-34"/>
              </a:rPr>
              <a:t>“The determination of the nature of a disease made from a study of the sign and symptoms of a disease.”</a:t>
            </a:r>
            <a:endParaRPr lang="en-IN" sz="4800" smtClean="0">
              <a:cs typeface="DilleniaUPC" pitchFamily="18" charset="-3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sz="quarter" idx="10"/>
          </p:nvPr>
        </p:nvSpPr>
        <p:spPr/>
        <p:txBody>
          <a:bodyPr/>
          <a:lstStyle/>
          <a:p>
            <a:endParaRPr lang="en-IN" dirty="0"/>
          </a:p>
        </p:txBody>
      </p:sp>
      <p:pic>
        <p:nvPicPr>
          <p:cNvPr id="1026" name="Picture 2"/>
          <p:cNvPicPr>
            <a:picLocks noChangeAspect="1" noChangeArrowheads="1"/>
          </p:cNvPicPr>
          <p:nvPr/>
        </p:nvPicPr>
        <p:blipFill>
          <a:blip r:embed="rId2" cstate="print"/>
          <a:srcRect/>
          <a:stretch>
            <a:fillRect/>
          </a:stretch>
        </p:blipFill>
        <p:spPr bwMode="auto">
          <a:xfrm>
            <a:off x="0" y="0"/>
            <a:ext cx="8820472"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CARIES ACTIVITY TEST</a:t>
            </a:r>
            <a:endParaRPr lang="en-IN" dirty="0"/>
          </a:p>
        </p:txBody>
      </p:sp>
      <p:sp>
        <p:nvSpPr>
          <p:cNvPr id="3" name="Text Placeholder 2"/>
          <p:cNvSpPr>
            <a:spLocks noGrp="1"/>
          </p:cNvSpPr>
          <p:nvPr>
            <p:ph type="body" sz="quarter" idx="10"/>
          </p:nvPr>
        </p:nvSpPr>
        <p:spPr>
          <a:xfrm>
            <a:off x="381000" y="1000108"/>
            <a:ext cx="8382000" cy="4247317"/>
          </a:xfrm>
        </p:spPr>
        <p:txBody>
          <a:bodyPr/>
          <a:lstStyle/>
          <a:p>
            <a:r>
              <a:rPr lang="en-US" sz="2400" dirty="0" smtClean="0"/>
              <a:t>Caries susceptibility tests</a:t>
            </a:r>
          </a:p>
          <a:p>
            <a:r>
              <a:rPr lang="en-US" sz="2400" dirty="0" smtClean="0"/>
              <a:t>Status of micro- organisms in oral cavity</a:t>
            </a:r>
          </a:p>
          <a:p>
            <a:pPr>
              <a:buNone/>
            </a:pPr>
            <a:endParaRPr lang="en-US" sz="2400" dirty="0" smtClean="0"/>
          </a:p>
          <a:p>
            <a:pPr>
              <a:buNone/>
            </a:pPr>
            <a:endParaRPr lang="en-US" sz="2400" b="1" u="sng" dirty="0" smtClean="0"/>
          </a:p>
          <a:p>
            <a:pPr>
              <a:buNone/>
            </a:pPr>
            <a:endParaRPr lang="en-US" sz="2400" b="1" u="sng" dirty="0" smtClean="0"/>
          </a:p>
          <a:p>
            <a:pPr>
              <a:buNone/>
            </a:pPr>
            <a:r>
              <a:rPr lang="en-US" sz="2400" b="1" u="sng" dirty="0" smtClean="0"/>
              <a:t>SNYDER’S TEST</a:t>
            </a:r>
          </a:p>
          <a:p>
            <a:r>
              <a:rPr lang="en-US" sz="2400" dirty="0" smtClean="0"/>
              <a:t>Basis- amount of acid produced in a medium                  no. of acid producing lactobacilli present</a:t>
            </a:r>
          </a:p>
          <a:p>
            <a:r>
              <a:rPr lang="en-US" sz="2400" dirty="0" smtClean="0"/>
              <a:t>pH -5</a:t>
            </a:r>
          </a:p>
          <a:p>
            <a:r>
              <a:rPr lang="en-US" sz="2400" dirty="0" smtClean="0"/>
              <a:t>For indication of change in pH ,evaluation of rapidity &amp; extent of acid production –</a:t>
            </a:r>
            <a:r>
              <a:rPr lang="en-US" sz="2400" b="1" dirty="0" smtClean="0"/>
              <a:t>Bromocresol</a:t>
            </a:r>
            <a:r>
              <a:rPr lang="en-US" sz="2400" dirty="0" smtClean="0"/>
              <a:t> green</a:t>
            </a:r>
          </a:p>
        </p:txBody>
      </p:sp>
      <p:sp>
        <p:nvSpPr>
          <p:cNvPr id="4" name="Right Arrow 3"/>
          <p:cNvSpPr/>
          <p:nvPr/>
        </p:nvSpPr>
        <p:spPr bwMode="auto">
          <a:xfrm>
            <a:off x="6357950" y="3500438"/>
            <a:ext cx="1071570" cy="21431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N"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214290"/>
            <a:ext cx="8382000" cy="4161139"/>
          </a:xfrm>
        </p:spPr>
        <p:txBody>
          <a:bodyPr/>
          <a:lstStyle/>
          <a:p>
            <a:pPr>
              <a:buNone/>
            </a:pPr>
            <a:r>
              <a:rPr lang="en-US" b="1" u="sng" dirty="0" smtClean="0"/>
              <a:t>SALIVARY REDUCTACE TEST/ TREATEX TEST</a:t>
            </a:r>
          </a:p>
          <a:p>
            <a:r>
              <a:rPr lang="en-US" sz="2400" dirty="0" smtClean="0"/>
              <a:t>Rate at which Diazo Resorcinol color changes from blue- red , red – pink or white or colorless shows caries activity</a:t>
            </a:r>
          </a:p>
          <a:p>
            <a:pPr>
              <a:buNone/>
            </a:pPr>
            <a:endParaRPr lang="en-US" sz="2400" dirty="0" smtClean="0"/>
          </a:p>
          <a:p>
            <a:r>
              <a:rPr lang="en-US" sz="2400" dirty="0" smtClean="0"/>
              <a:t>Saliva taken in collection tube till 5 ml calibration mark</a:t>
            </a:r>
          </a:p>
          <a:p>
            <a:pPr>
              <a:buNone/>
            </a:pPr>
            <a:endParaRPr lang="en-US" sz="2400" dirty="0" smtClean="0"/>
          </a:p>
          <a:p>
            <a:r>
              <a:rPr lang="en-US" sz="2400" dirty="0" smtClean="0"/>
              <a:t>Mixed with Diazo Resorcinol (reductace enzyme reacts)</a:t>
            </a:r>
          </a:p>
          <a:p>
            <a:pPr>
              <a:buNone/>
            </a:pPr>
            <a:endParaRPr lang="en-US" sz="2400" dirty="0" smtClean="0"/>
          </a:p>
          <a:p>
            <a:r>
              <a:rPr lang="en-US" sz="2400" dirty="0" smtClean="0"/>
              <a:t>Color changes in 30 sec  &amp; 15 min indicates caries activity</a:t>
            </a:r>
          </a:p>
          <a:p>
            <a:pPr>
              <a:buNone/>
            </a:pPr>
            <a:endParaRPr lang="en-IN" dirty="0"/>
          </a:p>
        </p:txBody>
      </p:sp>
      <p:graphicFrame>
        <p:nvGraphicFramePr>
          <p:cNvPr id="4" name="Table 3"/>
          <p:cNvGraphicFramePr>
            <a:graphicFrameLocks noGrp="1"/>
          </p:cNvGraphicFramePr>
          <p:nvPr/>
        </p:nvGraphicFramePr>
        <p:xfrm>
          <a:off x="857224" y="3857628"/>
          <a:ext cx="7429552" cy="2743200"/>
        </p:xfrm>
        <a:graphic>
          <a:graphicData uri="http://schemas.openxmlformats.org/drawingml/2006/table">
            <a:tbl>
              <a:tblPr firstRow="1" bandRow="1">
                <a:tableStyleId>{073A0DAA-6AF3-43AB-8588-CEC1D06C72B9}</a:tableStyleId>
              </a:tblPr>
              <a:tblGrid>
                <a:gridCol w="1289425"/>
                <a:gridCol w="1412229"/>
                <a:gridCol w="859618"/>
                <a:gridCol w="3868280"/>
              </a:tblGrid>
              <a:tr h="361254">
                <a:tc>
                  <a:txBody>
                    <a:bodyPr/>
                    <a:lstStyle/>
                    <a:p>
                      <a:r>
                        <a:rPr lang="en-US" dirty="0" smtClean="0"/>
                        <a:t>       Color</a:t>
                      </a:r>
                      <a:endParaRPr lang="en-IN" dirty="0">
                        <a:solidFill>
                          <a:schemeClr val="bg1"/>
                        </a:solidFill>
                      </a:endParaRPr>
                    </a:p>
                  </a:txBody>
                  <a:tcPr/>
                </a:tc>
                <a:tc>
                  <a:txBody>
                    <a:bodyPr/>
                    <a:lstStyle/>
                    <a:p>
                      <a:r>
                        <a:rPr lang="en-US" dirty="0" smtClean="0"/>
                        <a:t>        Time</a:t>
                      </a:r>
                      <a:endParaRPr lang="en-IN" dirty="0">
                        <a:solidFill>
                          <a:schemeClr val="bg1"/>
                        </a:solidFill>
                      </a:endParaRPr>
                    </a:p>
                  </a:txBody>
                  <a:tcPr/>
                </a:tc>
                <a:tc>
                  <a:txBody>
                    <a:bodyPr/>
                    <a:lstStyle/>
                    <a:p>
                      <a:r>
                        <a:rPr lang="en-US" dirty="0" smtClean="0"/>
                        <a:t>   Score</a:t>
                      </a:r>
                      <a:endParaRPr lang="en-IN" dirty="0">
                        <a:solidFill>
                          <a:schemeClr val="bg1"/>
                        </a:solidFill>
                      </a:endParaRPr>
                    </a:p>
                  </a:txBody>
                  <a:tcPr/>
                </a:tc>
                <a:tc>
                  <a:txBody>
                    <a:bodyPr/>
                    <a:lstStyle/>
                    <a:p>
                      <a:r>
                        <a:rPr lang="en-US" dirty="0" smtClean="0"/>
                        <a:t>Caries activity</a:t>
                      </a:r>
                      <a:endParaRPr lang="en-IN" dirty="0">
                        <a:solidFill>
                          <a:schemeClr val="bg1"/>
                        </a:solidFill>
                      </a:endParaRPr>
                    </a:p>
                  </a:txBody>
                  <a:tcPr/>
                </a:tc>
              </a:tr>
              <a:tr h="361254">
                <a:tc>
                  <a:txBody>
                    <a:bodyPr/>
                    <a:lstStyle/>
                    <a:p>
                      <a:r>
                        <a:rPr lang="en-US" dirty="0" smtClean="0"/>
                        <a:t>Blue</a:t>
                      </a:r>
                      <a:endParaRPr lang="en-IN" dirty="0"/>
                    </a:p>
                  </a:txBody>
                  <a:tcPr/>
                </a:tc>
                <a:tc>
                  <a:txBody>
                    <a:bodyPr/>
                    <a:lstStyle/>
                    <a:p>
                      <a:r>
                        <a:rPr lang="en-US" dirty="0" smtClean="0"/>
                        <a:t>15 min</a:t>
                      </a:r>
                      <a:endParaRPr lang="en-IN" dirty="0"/>
                    </a:p>
                  </a:txBody>
                  <a:tcPr/>
                </a:tc>
                <a:tc>
                  <a:txBody>
                    <a:bodyPr/>
                    <a:lstStyle/>
                    <a:p>
                      <a:r>
                        <a:rPr lang="en-US" dirty="0" smtClean="0"/>
                        <a:t>    1</a:t>
                      </a:r>
                      <a:endParaRPr lang="en-IN" dirty="0"/>
                    </a:p>
                  </a:txBody>
                  <a:tcPr/>
                </a:tc>
                <a:tc>
                  <a:txBody>
                    <a:bodyPr/>
                    <a:lstStyle/>
                    <a:p>
                      <a:r>
                        <a:rPr lang="en-US" dirty="0" smtClean="0"/>
                        <a:t>Non-conducive</a:t>
                      </a:r>
                      <a:endParaRPr lang="en-IN" dirty="0"/>
                    </a:p>
                  </a:txBody>
                  <a:tcPr/>
                </a:tc>
              </a:tr>
              <a:tr h="361254">
                <a:tc>
                  <a:txBody>
                    <a:bodyPr/>
                    <a:lstStyle/>
                    <a:p>
                      <a:r>
                        <a:rPr lang="en-US" dirty="0" smtClean="0"/>
                        <a:t>Orchid</a:t>
                      </a:r>
                      <a:endParaRPr lang="en-IN" dirty="0"/>
                    </a:p>
                  </a:txBody>
                  <a:tcPr/>
                </a:tc>
                <a:tc>
                  <a:txBody>
                    <a:bodyPr/>
                    <a:lstStyle/>
                    <a:p>
                      <a:r>
                        <a:rPr lang="en-US" dirty="0" smtClean="0"/>
                        <a:t>15 min</a:t>
                      </a:r>
                      <a:endParaRPr lang="en-IN" dirty="0"/>
                    </a:p>
                  </a:txBody>
                  <a:tcPr/>
                </a:tc>
                <a:tc>
                  <a:txBody>
                    <a:bodyPr/>
                    <a:lstStyle/>
                    <a:p>
                      <a:r>
                        <a:rPr lang="en-US" dirty="0" smtClean="0"/>
                        <a:t>    2</a:t>
                      </a:r>
                      <a:endParaRPr lang="en-IN" dirty="0"/>
                    </a:p>
                  </a:txBody>
                  <a:tcPr/>
                </a:tc>
                <a:tc>
                  <a:txBody>
                    <a:bodyPr/>
                    <a:lstStyle/>
                    <a:p>
                      <a:r>
                        <a:rPr lang="en-US" dirty="0" smtClean="0"/>
                        <a:t>Slightly conducive</a:t>
                      </a:r>
                      <a:endParaRPr lang="en-IN" dirty="0"/>
                    </a:p>
                  </a:txBody>
                  <a:tcPr/>
                </a:tc>
              </a:tr>
              <a:tr h="361254">
                <a:tc>
                  <a:txBody>
                    <a:bodyPr/>
                    <a:lstStyle/>
                    <a:p>
                      <a:r>
                        <a:rPr lang="en-US" dirty="0" smtClean="0"/>
                        <a:t>Red</a:t>
                      </a:r>
                      <a:endParaRPr lang="en-IN" dirty="0"/>
                    </a:p>
                  </a:txBody>
                  <a:tcPr/>
                </a:tc>
                <a:tc>
                  <a:txBody>
                    <a:bodyPr/>
                    <a:lstStyle/>
                    <a:p>
                      <a:r>
                        <a:rPr lang="en-US" dirty="0" smtClean="0"/>
                        <a:t>15 min</a:t>
                      </a:r>
                      <a:endParaRPr lang="en-IN" dirty="0"/>
                    </a:p>
                  </a:txBody>
                  <a:tcPr/>
                </a:tc>
                <a:tc>
                  <a:txBody>
                    <a:bodyPr/>
                    <a:lstStyle/>
                    <a:p>
                      <a:r>
                        <a:rPr lang="en-US" dirty="0" smtClean="0"/>
                        <a:t>    3</a:t>
                      </a:r>
                      <a:endParaRPr lang="en-IN" dirty="0"/>
                    </a:p>
                  </a:txBody>
                  <a:tcPr/>
                </a:tc>
                <a:tc>
                  <a:txBody>
                    <a:bodyPr/>
                    <a:lstStyle/>
                    <a:p>
                      <a:r>
                        <a:rPr lang="en-US" dirty="0" smtClean="0"/>
                        <a:t>Moderately  conducive</a:t>
                      </a:r>
                      <a:endParaRPr lang="en-IN" dirty="0"/>
                    </a:p>
                  </a:txBody>
                  <a:tcPr/>
                </a:tc>
              </a:tr>
              <a:tr h="623534">
                <a:tc>
                  <a:txBody>
                    <a:bodyPr/>
                    <a:lstStyle/>
                    <a:p>
                      <a:r>
                        <a:rPr lang="en-US" dirty="0" smtClean="0"/>
                        <a:t>Red</a:t>
                      </a:r>
                      <a:endParaRPr lang="en-IN" dirty="0"/>
                    </a:p>
                  </a:txBody>
                  <a:tcPr/>
                </a:tc>
                <a:tc>
                  <a:txBody>
                    <a:bodyPr/>
                    <a:lstStyle/>
                    <a:p>
                      <a:r>
                        <a:rPr lang="en-US" dirty="0" smtClean="0"/>
                        <a:t>Immediately</a:t>
                      </a:r>
                    </a:p>
                    <a:p>
                      <a:r>
                        <a:rPr lang="en-US" dirty="0" smtClean="0"/>
                        <a:t>(30 sec)</a:t>
                      </a:r>
                      <a:endParaRPr lang="en-IN" dirty="0"/>
                    </a:p>
                  </a:txBody>
                  <a:tcPr/>
                </a:tc>
                <a:tc>
                  <a:txBody>
                    <a:bodyPr/>
                    <a:lstStyle/>
                    <a:p>
                      <a:r>
                        <a:rPr lang="en-US" dirty="0" smtClean="0"/>
                        <a:t>    4</a:t>
                      </a:r>
                      <a:endParaRPr lang="en-IN" dirty="0"/>
                    </a:p>
                  </a:txBody>
                  <a:tcPr/>
                </a:tc>
                <a:tc>
                  <a:txBody>
                    <a:bodyPr/>
                    <a:lstStyle/>
                    <a:p>
                      <a:r>
                        <a:rPr lang="en-US" dirty="0" smtClean="0"/>
                        <a:t>Highly conducive</a:t>
                      </a:r>
                      <a:endParaRPr lang="en-IN" dirty="0"/>
                    </a:p>
                  </a:txBody>
                  <a:tcPr/>
                </a:tc>
              </a:tr>
              <a:tr h="623534">
                <a:tc>
                  <a:txBody>
                    <a:bodyPr/>
                    <a:lstStyle/>
                    <a:p>
                      <a:r>
                        <a:rPr lang="en-US" dirty="0" smtClean="0"/>
                        <a:t>Pink or white</a:t>
                      </a:r>
                      <a:endParaRPr lang="en-IN" dirty="0"/>
                    </a:p>
                  </a:txBody>
                  <a:tcPr/>
                </a:tc>
                <a:tc>
                  <a:txBody>
                    <a:bodyPr/>
                    <a:lstStyle/>
                    <a:p>
                      <a:r>
                        <a:rPr lang="en-US" dirty="0" smtClean="0"/>
                        <a:t>Immediately </a:t>
                      </a:r>
                    </a:p>
                    <a:p>
                      <a:r>
                        <a:rPr lang="en-US" dirty="0" smtClean="0"/>
                        <a:t>(30 sec)</a:t>
                      </a:r>
                      <a:endParaRPr lang="en-IN" dirty="0"/>
                    </a:p>
                  </a:txBody>
                  <a:tcPr/>
                </a:tc>
                <a:tc>
                  <a:txBody>
                    <a:bodyPr/>
                    <a:lstStyle/>
                    <a:p>
                      <a:r>
                        <a:rPr lang="en-US" dirty="0" smtClean="0"/>
                        <a:t>     5</a:t>
                      </a:r>
                      <a:endParaRPr lang="en-IN" dirty="0"/>
                    </a:p>
                  </a:txBody>
                  <a:tcPr/>
                </a:tc>
                <a:tc>
                  <a:txBody>
                    <a:bodyPr/>
                    <a:lstStyle/>
                    <a:p>
                      <a:r>
                        <a:rPr lang="en-US" dirty="0" smtClean="0"/>
                        <a:t>Extremely conducive</a:t>
                      </a:r>
                      <a:endParaRPr lang="en-IN" dirty="0"/>
                    </a:p>
                  </a:txBody>
                  <a:tcPr/>
                </a:tc>
              </a:tr>
            </a:tbl>
          </a:graphicData>
        </a:graphic>
      </p:graphicFrame>
      <p:sp>
        <p:nvSpPr>
          <p:cNvPr id="5" name="Down Arrow 4"/>
          <p:cNvSpPr/>
          <p:nvPr/>
        </p:nvSpPr>
        <p:spPr bwMode="auto">
          <a:xfrm>
            <a:off x="4214810" y="2214554"/>
            <a:ext cx="214314" cy="42862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N"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Down Arrow 5"/>
          <p:cNvSpPr/>
          <p:nvPr/>
        </p:nvSpPr>
        <p:spPr bwMode="auto">
          <a:xfrm>
            <a:off x="4214810" y="3000372"/>
            <a:ext cx="214314" cy="500066"/>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N"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smtClean="0"/>
              <a:t>  </a:t>
            </a:r>
            <a:r>
              <a:rPr lang="en-IN" sz="6000" dirty="0" smtClean="0"/>
              <a:t>NEWER DIAGNOSTIC AIDS</a:t>
            </a:r>
            <a:endParaRPr lang="en-IN" sz="6000"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dirty="0" smtClean="0"/>
              <a:t>XERO RADIOGRAPHY</a:t>
            </a:r>
            <a:endParaRPr lang="en-IN" dirty="0"/>
          </a:p>
        </p:txBody>
      </p:sp>
      <p:sp>
        <p:nvSpPr>
          <p:cNvPr id="6" name="Content Placeholder 5"/>
          <p:cNvSpPr>
            <a:spLocks noGrp="1"/>
          </p:cNvSpPr>
          <p:nvPr>
            <p:ph idx="1"/>
          </p:nvPr>
        </p:nvSpPr>
        <p:spPr>
          <a:xfrm>
            <a:off x="381000" y="1412875"/>
            <a:ext cx="8382000" cy="3028521"/>
          </a:xfrm>
        </p:spPr>
        <p:txBody>
          <a:bodyPr/>
          <a:lstStyle/>
          <a:p>
            <a:r>
              <a:rPr lang="en-IN" sz="2400" dirty="0" smtClean="0"/>
              <a:t>Imaging method was discovered by an American physicist, </a:t>
            </a:r>
            <a:r>
              <a:rPr lang="en-IN" sz="2400" b="1" dirty="0" smtClean="0"/>
              <a:t>Chester Carlson</a:t>
            </a:r>
            <a:r>
              <a:rPr lang="en-IN" sz="2400" dirty="0" smtClean="0"/>
              <a:t> in </a:t>
            </a:r>
            <a:r>
              <a:rPr lang="en-IN" sz="2400" b="1" dirty="0" smtClean="0"/>
              <a:t>1937</a:t>
            </a:r>
            <a:r>
              <a:rPr lang="en-IN" sz="2400" dirty="0" smtClean="0"/>
              <a:t> </a:t>
            </a:r>
          </a:p>
          <a:p>
            <a:r>
              <a:rPr lang="en-IN" sz="2400" b="1" dirty="0" smtClean="0"/>
              <a:t>Pogorzelska-Stronczak</a:t>
            </a:r>
            <a:r>
              <a:rPr lang="en-IN" sz="2400" dirty="0" smtClean="0"/>
              <a:t> the first to use xeroradiograph to produce dental images</a:t>
            </a:r>
          </a:p>
          <a:p>
            <a:r>
              <a:rPr lang="en-IN" sz="2400" dirty="0" smtClean="0"/>
              <a:t>An electrostatic process which uses- to form a plate</a:t>
            </a:r>
          </a:p>
          <a:p>
            <a:pPr>
              <a:buNone/>
            </a:pPr>
            <a:r>
              <a:rPr lang="en-IN" sz="2400" dirty="0" smtClean="0"/>
              <a:t>              Amorphous selenium photoconductor material</a:t>
            </a:r>
          </a:p>
          <a:p>
            <a:pPr>
              <a:buNone/>
            </a:pPr>
            <a:r>
              <a:rPr lang="en-IN" sz="2400" dirty="0" smtClean="0"/>
              <a:t>              Vacuum deposited on an aluminium substrate</a:t>
            </a:r>
          </a:p>
          <a:p>
            <a:pPr>
              <a:buNone/>
            </a:pPr>
            <a:r>
              <a:rPr lang="en-IN" sz="2400" dirty="0" smtClean="0"/>
              <a:t>     The plate, enclosed in light tight cassette</a:t>
            </a:r>
          </a:p>
        </p:txBody>
      </p:sp>
      <p:pic>
        <p:nvPicPr>
          <p:cNvPr id="39938" name="Picture 2" descr="http://t0.gstatic.com/images?q=tbn:ANd9GcQHHVEyuIO9HqgKxP7t9bo4TINlr6LfdvcoPsRyPR3fZZOqq6U&amp;t=1&amp;usg=__jILTC_fLsDX8bR7mQowzvlDPkns="/>
          <p:cNvPicPr>
            <a:picLocks noChangeAspect="1" noChangeArrowheads="1"/>
          </p:cNvPicPr>
          <p:nvPr/>
        </p:nvPicPr>
        <p:blipFill>
          <a:blip r:embed="rId2" cstate="print"/>
          <a:srcRect/>
          <a:stretch>
            <a:fillRect/>
          </a:stretch>
        </p:blipFill>
        <p:spPr bwMode="auto">
          <a:xfrm>
            <a:off x="6429388" y="4000504"/>
            <a:ext cx="2281241" cy="2571751"/>
          </a:xfrm>
          <a:prstGeom prst="rect">
            <a:avLst/>
          </a:prstGeom>
          <a:noFill/>
          <a:ln w="38100">
            <a:solidFill>
              <a:schemeClr val="bg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 calcmode="lin" valueType="num">
                                      <p:cBhvr>
                                        <p:cTn id="9" dur="2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sz="3600" smtClean="0"/>
              <a:t>ADVANTAGES</a:t>
            </a:r>
            <a:endParaRPr lang="en-IN" sz="3600" dirty="0"/>
          </a:p>
        </p:txBody>
      </p:sp>
      <p:sp>
        <p:nvSpPr>
          <p:cNvPr id="3" name="Content Placeholder 2"/>
          <p:cNvSpPr>
            <a:spLocks noGrp="1"/>
          </p:cNvSpPr>
          <p:nvPr>
            <p:ph idx="1"/>
          </p:nvPr>
        </p:nvSpPr>
        <p:spPr>
          <a:xfrm>
            <a:off x="381000" y="714357"/>
            <a:ext cx="8382000" cy="5971036"/>
          </a:xfrm>
        </p:spPr>
        <p:txBody>
          <a:bodyPr/>
          <a:lstStyle/>
          <a:p>
            <a:r>
              <a:rPr lang="en-US" sz="2400" dirty="0" smtClean="0"/>
              <a:t>Elimination of accidental film exposure</a:t>
            </a:r>
          </a:p>
          <a:p>
            <a:pPr>
              <a:buNone/>
            </a:pPr>
            <a:endParaRPr lang="en-US" sz="2400" dirty="0" smtClean="0"/>
          </a:p>
          <a:p>
            <a:r>
              <a:rPr lang="en-US" sz="2400" dirty="0" smtClean="0"/>
              <a:t>High resolution</a:t>
            </a:r>
          </a:p>
          <a:p>
            <a:pPr>
              <a:buNone/>
            </a:pPr>
            <a:endParaRPr lang="en-US" sz="2400" dirty="0" smtClean="0"/>
          </a:p>
          <a:p>
            <a:r>
              <a:rPr lang="en-US" sz="2400" dirty="0" smtClean="0"/>
              <a:t>Simultaneous evaluation of multiple tissues</a:t>
            </a:r>
          </a:p>
          <a:p>
            <a:pPr>
              <a:buNone/>
            </a:pPr>
            <a:endParaRPr lang="en-US" sz="2400" dirty="0" smtClean="0"/>
          </a:p>
          <a:p>
            <a:r>
              <a:rPr lang="en-US" sz="2400" dirty="0" smtClean="0"/>
              <a:t>Ease of reviewing</a:t>
            </a:r>
          </a:p>
          <a:p>
            <a:pPr>
              <a:buNone/>
            </a:pPr>
            <a:endParaRPr lang="en-US" sz="2400" dirty="0" smtClean="0"/>
          </a:p>
          <a:p>
            <a:r>
              <a:rPr lang="en-US" sz="2400" dirty="0" smtClean="0"/>
              <a:t>Higher latitude of exposure factors</a:t>
            </a:r>
          </a:p>
          <a:p>
            <a:pPr>
              <a:buNone/>
            </a:pPr>
            <a:endParaRPr lang="en-US" sz="2400" dirty="0" smtClean="0"/>
          </a:p>
          <a:p>
            <a:r>
              <a:rPr lang="en-US" sz="2400" dirty="0" smtClean="0"/>
              <a:t>Better ease &amp;  speed of production </a:t>
            </a:r>
          </a:p>
          <a:p>
            <a:endParaRPr lang="en-US" sz="2400" dirty="0" smtClean="0"/>
          </a:p>
          <a:p>
            <a:r>
              <a:rPr lang="en-US" sz="2400" dirty="0" smtClean="0"/>
              <a:t>Reduced exposure to radiation hazards</a:t>
            </a:r>
          </a:p>
          <a:p>
            <a:pPr>
              <a:buNone/>
            </a:pPr>
            <a:endParaRPr lang="en-US" sz="2400" dirty="0" smtClean="0"/>
          </a:p>
          <a:p>
            <a:r>
              <a:rPr lang="en-US" sz="2400" dirty="0" smtClean="0"/>
              <a:t>Wide application</a:t>
            </a:r>
            <a:endParaRPr lang="en-IN" sz="2400"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DISADVANTAGES</a:t>
            </a:r>
            <a:endParaRPr lang="en-IN" dirty="0"/>
          </a:p>
        </p:txBody>
      </p:sp>
      <p:sp>
        <p:nvSpPr>
          <p:cNvPr id="3" name="Content Placeholder 2"/>
          <p:cNvSpPr>
            <a:spLocks noGrp="1"/>
          </p:cNvSpPr>
          <p:nvPr>
            <p:ph idx="1"/>
          </p:nvPr>
        </p:nvSpPr>
        <p:spPr>
          <a:xfrm>
            <a:off x="381000" y="1412875"/>
            <a:ext cx="8382000" cy="3582519"/>
          </a:xfrm>
        </p:spPr>
        <p:txBody>
          <a:bodyPr/>
          <a:lstStyle/>
          <a:p>
            <a:r>
              <a:rPr lang="en-US" sz="2400" dirty="0" smtClean="0"/>
              <a:t>Technical difficulties</a:t>
            </a:r>
          </a:p>
          <a:p>
            <a:pPr>
              <a:buNone/>
            </a:pPr>
            <a:endParaRPr lang="en-US" sz="2400" dirty="0" smtClean="0"/>
          </a:p>
          <a:p>
            <a:r>
              <a:rPr lang="en-US" sz="2400" dirty="0" smtClean="0"/>
              <a:t>Fragile selenium coat</a:t>
            </a:r>
          </a:p>
          <a:p>
            <a:pPr>
              <a:buNone/>
            </a:pPr>
            <a:endParaRPr lang="en-US" sz="2400" dirty="0" smtClean="0"/>
          </a:p>
          <a:p>
            <a:r>
              <a:rPr lang="en-US" sz="2400" dirty="0" smtClean="0"/>
              <a:t>Transient image retention</a:t>
            </a:r>
          </a:p>
          <a:p>
            <a:pPr>
              <a:buNone/>
            </a:pPr>
            <a:endParaRPr lang="en-US" sz="2400" dirty="0" smtClean="0"/>
          </a:p>
          <a:p>
            <a:r>
              <a:rPr lang="en-US" sz="2400" dirty="0" smtClean="0"/>
              <a:t>Slower speed</a:t>
            </a:r>
          </a:p>
          <a:p>
            <a:pPr>
              <a:buNone/>
            </a:pPr>
            <a:endParaRPr lang="en-US" sz="2400" dirty="0" smtClean="0"/>
          </a:p>
          <a:p>
            <a:r>
              <a:rPr lang="en-US" sz="2400" dirty="0" smtClean="0"/>
              <a:t>Technical limitations</a:t>
            </a:r>
            <a:endParaRPr lang="en-IN" sz="2400"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RADIO VISIO GRAPHY</a:t>
            </a:r>
            <a:endParaRPr lang="en-IN" dirty="0"/>
          </a:p>
        </p:txBody>
      </p:sp>
      <p:sp>
        <p:nvSpPr>
          <p:cNvPr id="3" name="Content Placeholder 2"/>
          <p:cNvSpPr>
            <a:spLocks noGrp="1"/>
          </p:cNvSpPr>
          <p:nvPr>
            <p:ph idx="1"/>
          </p:nvPr>
        </p:nvSpPr>
        <p:spPr>
          <a:xfrm>
            <a:off x="381000" y="1285860"/>
            <a:ext cx="8382000" cy="5207579"/>
          </a:xfrm>
        </p:spPr>
        <p:txBody>
          <a:bodyPr/>
          <a:lstStyle/>
          <a:p>
            <a:r>
              <a:rPr lang="en-US" sz="2400" dirty="0" smtClean="0"/>
              <a:t> </a:t>
            </a:r>
            <a:r>
              <a:rPr lang="en-US" sz="2400" b="1" dirty="0" smtClean="0"/>
              <a:t>Dr.Francis Mouyen</a:t>
            </a:r>
            <a:r>
              <a:rPr lang="en-US" sz="2400" dirty="0" smtClean="0"/>
              <a:t> , 1987</a:t>
            </a:r>
          </a:p>
          <a:p>
            <a:pPr>
              <a:buNone/>
            </a:pPr>
            <a:endParaRPr lang="en-US" sz="2400" dirty="0" smtClean="0"/>
          </a:p>
          <a:p>
            <a:r>
              <a:rPr lang="en-US" sz="2400" dirty="0" smtClean="0"/>
              <a:t>A rapid low dose digital imaging system</a:t>
            </a:r>
          </a:p>
          <a:p>
            <a:endParaRPr lang="en-US" sz="2400" dirty="0" smtClean="0"/>
          </a:p>
          <a:p>
            <a:pPr>
              <a:buNone/>
            </a:pPr>
            <a:endParaRPr lang="en-US" sz="2400" dirty="0" smtClean="0"/>
          </a:p>
          <a:p>
            <a:pPr>
              <a:buNone/>
            </a:pPr>
            <a:r>
              <a:rPr lang="en-US" sz="2400" b="1" dirty="0" smtClean="0"/>
              <a:t>Components</a:t>
            </a:r>
            <a:r>
              <a:rPr lang="en-US" sz="2400" dirty="0" smtClean="0"/>
              <a:t>-</a:t>
            </a:r>
          </a:p>
          <a:p>
            <a:pPr>
              <a:buNone/>
            </a:pPr>
            <a:endParaRPr lang="en-US" sz="2400" dirty="0" smtClean="0"/>
          </a:p>
          <a:p>
            <a:r>
              <a:rPr lang="en-US" sz="2400" dirty="0" smtClean="0"/>
              <a:t>Electronic sensor or detector</a:t>
            </a:r>
          </a:p>
          <a:p>
            <a:r>
              <a:rPr lang="en-US" sz="2400" dirty="0" smtClean="0"/>
              <a:t>Analog digital convertor</a:t>
            </a:r>
          </a:p>
          <a:p>
            <a:r>
              <a:rPr lang="en-US" sz="2400" dirty="0" smtClean="0"/>
              <a:t>Computer/monitor</a:t>
            </a:r>
          </a:p>
          <a:p>
            <a:r>
              <a:rPr lang="en-US" sz="2400" dirty="0" smtClean="0"/>
              <a:t>Printer</a:t>
            </a:r>
          </a:p>
          <a:p>
            <a:pPr>
              <a:buNone/>
            </a:pPr>
            <a:endParaRPr lang="en-US" sz="2400" dirty="0" smtClean="0"/>
          </a:p>
          <a:p>
            <a:pPr>
              <a:buNone/>
            </a:pPr>
            <a:endParaRPr lang="en-IN" sz="2400" dirty="0"/>
          </a:p>
        </p:txBody>
      </p:sp>
      <p:pic>
        <p:nvPicPr>
          <p:cNvPr id="15362" name="Picture 2" descr="http://www.dentunali.com/images/stories/rvg3.jpg"/>
          <p:cNvPicPr>
            <a:picLocks noChangeAspect="1" noChangeArrowheads="1"/>
          </p:cNvPicPr>
          <p:nvPr/>
        </p:nvPicPr>
        <p:blipFill>
          <a:blip r:embed="rId2" cstate="print"/>
          <a:srcRect/>
          <a:stretch>
            <a:fillRect/>
          </a:stretch>
        </p:blipFill>
        <p:spPr bwMode="auto">
          <a:xfrm>
            <a:off x="6858016" y="3714752"/>
            <a:ext cx="1966908" cy="2728904"/>
          </a:xfrm>
          <a:prstGeom prst="rect">
            <a:avLst/>
          </a:prstGeom>
          <a:noFill/>
          <a:ln w="38100">
            <a:solidFill>
              <a:schemeClr val="bg1"/>
            </a:solidFill>
          </a:ln>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42919"/>
            <a:ext cx="8382000" cy="3841052"/>
          </a:xfrm>
        </p:spPr>
        <p:txBody>
          <a:bodyPr/>
          <a:lstStyle/>
          <a:p>
            <a:pPr>
              <a:buNone/>
            </a:pPr>
            <a:endParaRPr lang="en-US" sz="2400" dirty="0" smtClean="0"/>
          </a:p>
          <a:p>
            <a:endParaRPr lang="en-US" sz="2400" dirty="0" smtClean="0"/>
          </a:p>
          <a:p>
            <a:r>
              <a:rPr lang="en-US" sz="2400" dirty="0" smtClean="0"/>
              <a:t>The “radio” component- high resolution sensor with an active area</a:t>
            </a:r>
          </a:p>
          <a:p>
            <a:pPr>
              <a:buNone/>
            </a:pPr>
            <a:endParaRPr lang="en-US" sz="2400" dirty="0" smtClean="0"/>
          </a:p>
          <a:p>
            <a:r>
              <a:rPr lang="en-US" sz="2400" dirty="0" smtClean="0"/>
              <a:t>The “visio” component- video monitor&amp; display processing unit</a:t>
            </a:r>
          </a:p>
          <a:p>
            <a:pPr>
              <a:buNone/>
            </a:pPr>
            <a:endParaRPr lang="en-US" sz="2400" dirty="0" smtClean="0"/>
          </a:p>
          <a:p>
            <a:r>
              <a:rPr lang="en-US" sz="2400" dirty="0" smtClean="0"/>
              <a:t>The “graphy” component-high resolution printer that provides a hard copy of screen image </a:t>
            </a:r>
          </a:p>
          <a:p>
            <a:pPr>
              <a:buNone/>
            </a:pPr>
            <a:endParaRPr lang="en-IN" sz="2400" dirty="0"/>
          </a:p>
        </p:txBody>
      </p:sp>
      <p:pic>
        <p:nvPicPr>
          <p:cNvPr id="15362" name="Picture 2" descr="http://www.dentunali.com/images/stories/rvg3.jpg"/>
          <p:cNvPicPr>
            <a:picLocks noChangeAspect="1" noChangeArrowheads="1"/>
          </p:cNvPicPr>
          <p:nvPr/>
        </p:nvPicPr>
        <p:blipFill>
          <a:blip r:embed="rId2" cstate="print"/>
          <a:srcRect/>
          <a:stretch>
            <a:fillRect/>
          </a:stretch>
        </p:blipFill>
        <p:spPr bwMode="auto">
          <a:xfrm>
            <a:off x="7000892" y="3857628"/>
            <a:ext cx="1966908" cy="2728904"/>
          </a:xfrm>
          <a:prstGeom prst="rect">
            <a:avLst/>
          </a:prstGeom>
          <a:noFill/>
          <a:ln w="38100">
            <a:solidFill>
              <a:schemeClr val="bg1"/>
            </a:solidFill>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INTRA ORAL SENSOR</a:t>
            </a:r>
            <a:endParaRPr lang="en-IN" dirty="0"/>
          </a:p>
        </p:txBody>
      </p:sp>
      <p:sp>
        <p:nvSpPr>
          <p:cNvPr id="3" name="Content Placeholder 2"/>
          <p:cNvSpPr>
            <a:spLocks noGrp="1"/>
          </p:cNvSpPr>
          <p:nvPr>
            <p:ph idx="1"/>
          </p:nvPr>
        </p:nvSpPr>
        <p:spPr>
          <a:xfrm>
            <a:off x="381000" y="928670"/>
            <a:ext cx="8620156" cy="5059847"/>
          </a:xfrm>
        </p:spPr>
        <p:txBody>
          <a:bodyPr/>
          <a:lstStyle/>
          <a:p>
            <a:r>
              <a:rPr lang="en-US" sz="2400" dirty="0" smtClean="0"/>
              <a:t>A sensor is a small detector placed in the mouth to capture radiographic image</a:t>
            </a:r>
          </a:p>
          <a:p>
            <a:pPr>
              <a:buNone/>
            </a:pPr>
            <a:r>
              <a:rPr lang="en-US" sz="2400" b="1" u="sng" dirty="0" smtClean="0"/>
              <a:t>Wired</a:t>
            </a:r>
          </a:p>
          <a:p>
            <a:r>
              <a:rPr lang="en-US" sz="2400" dirty="0" smtClean="0"/>
              <a:t>Sensor linked by fiber optic cable to computer to record generated signals</a:t>
            </a:r>
          </a:p>
          <a:p>
            <a:r>
              <a:rPr lang="en-US" sz="2400" dirty="0" smtClean="0"/>
              <a:t>Cable length- 8 -35 ft</a:t>
            </a:r>
          </a:p>
          <a:p>
            <a:pPr>
              <a:buNone/>
            </a:pPr>
            <a:r>
              <a:rPr lang="en-US" sz="2400" b="1" u="sng" dirty="0" smtClean="0"/>
              <a:t>Wireless</a:t>
            </a:r>
          </a:p>
          <a:p>
            <a:r>
              <a:rPr lang="en-US" sz="2400" dirty="0" smtClean="0"/>
              <a:t>Image sensor phosphor coated plate not linked </a:t>
            </a:r>
          </a:p>
          <a:p>
            <a:pPr>
              <a:buNone/>
            </a:pPr>
            <a:endParaRPr lang="en-US" sz="2400" dirty="0" smtClean="0"/>
          </a:p>
          <a:p>
            <a:pPr>
              <a:buNone/>
            </a:pPr>
            <a:r>
              <a:rPr lang="en-US" sz="2400" b="1" u="sng" dirty="0" smtClean="0"/>
              <a:t>3 direct sensor technologies</a:t>
            </a:r>
          </a:p>
          <a:p>
            <a:r>
              <a:rPr lang="en-US" sz="2400" dirty="0" smtClean="0"/>
              <a:t>Charge coupled device</a:t>
            </a:r>
          </a:p>
          <a:p>
            <a:r>
              <a:rPr lang="en-US" sz="2400" dirty="0" smtClean="0"/>
              <a:t>Complementary metal oxide semi conductor /active pixel sensor</a:t>
            </a:r>
          </a:p>
          <a:p>
            <a:r>
              <a:rPr lang="en-US" sz="2400" dirty="0" smtClean="0"/>
              <a:t>Charged injection device</a:t>
            </a:r>
            <a:endParaRPr lang="en-IN" sz="2400" dirty="0"/>
          </a:p>
        </p:txBody>
      </p:sp>
      <p:pic>
        <p:nvPicPr>
          <p:cNvPr id="32770" name="Picture 2" descr="http://t3.gstatic.com/images?q=tbn:ANd9GcTDJE_ZyiDUP-rqblpRiE9IuyXrvVvTDzvzVrzHSZOKyWq3-CY&amp;t=1&amp;usg=__hOWwys3FtY5VkJq_Yxxxp__Fpn0="/>
          <p:cNvPicPr>
            <a:picLocks noChangeAspect="1" noChangeArrowheads="1"/>
          </p:cNvPicPr>
          <p:nvPr/>
        </p:nvPicPr>
        <p:blipFill>
          <a:blip r:embed="rId2" cstate="print"/>
          <a:srcRect/>
          <a:stretch>
            <a:fillRect/>
          </a:stretch>
        </p:blipFill>
        <p:spPr bwMode="auto">
          <a:xfrm>
            <a:off x="6786578" y="2857496"/>
            <a:ext cx="2143125" cy="2143125"/>
          </a:xfrm>
          <a:prstGeom prst="rect">
            <a:avLst/>
          </a:prstGeom>
          <a:noFill/>
          <a:ln w="38100">
            <a:solidFill>
              <a:schemeClr val="bg1"/>
            </a:solidFill>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1476375" y="1628775"/>
            <a:ext cx="6096000" cy="4114800"/>
          </a:xfrm>
        </p:spPr>
        <p:txBody>
          <a:bodyPr/>
          <a:lstStyle/>
          <a:p>
            <a:pPr eaLnBrk="1" hangingPunct="1"/>
            <a:r>
              <a:rPr lang="en-US" dirty="0" smtClean="0">
                <a:cs typeface="DilleniaUPC" pitchFamily="18" charset="-34"/>
              </a:rPr>
              <a:t>Chief Complaint</a:t>
            </a:r>
          </a:p>
          <a:p>
            <a:pPr eaLnBrk="1" hangingPunct="1"/>
            <a:r>
              <a:rPr lang="en-US" dirty="0" smtClean="0">
                <a:cs typeface="DilleniaUPC" pitchFamily="18" charset="-34"/>
              </a:rPr>
              <a:t>Medical history</a:t>
            </a:r>
          </a:p>
          <a:p>
            <a:pPr eaLnBrk="1" hangingPunct="1"/>
            <a:r>
              <a:rPr lang="en-US" dirty="0" smtClean="0">
                <a:cs typeface="DilleniaUPC" pitchFamily="18" charset="-34"/>
              </a:rPr>
              <a:t>Dental history</a:t>
            </a:r>
          </a:p>
          <a:p>
            <a:pPr lvl="1" eaLnBrk="1" hangingPunct="1"/>
            <a:r>
              <a:rPr lang="en-US" dirty="0" smtClean="0">
                <a:cs typeface="DilleniaUPC" pitchFamily="18" charset="-34"/>
              </a:rPr>
              <a:t>History  of Present Dental problem</a:t>
            </a:r>
          </a:p>
          <a:p>
            <a:pPr lvl="1" eaLnBrk="1" hangingPunct="1"/>
            <a:r>
              <a:rPr lang="en-US" dirty="0" smtClean="0">
                <a:cs typeface="DilleniaUPC" pitchFamily="18" charset="-34"/>
              </a:rPr>
              <a:t>Dental History  Interview</a:t>
            </a:r>
          </a:p>
        </p:txBody>
      </p:sp>
      <p:sp>
        <p:nvSpPr>
          <p:cNvPr id="11267" name="Text Box 4"/>
          <p:cNvSpPr txBox="1">
            <a:spLocks noChangeArrowheads="1"/>
          </p:cNvSpPr>
          <p:nvPr/>
        </p:nvSpPr>
        <p:spPr bwMode="auto">
          <a:xfrm>
            <a:off x="1403350" y="549275"/>
            <a:ext cx="5976938" cy="641350"/>
          </a:xfrm>
          <a:prstGeom prst="rect">
            <a:avLst/>
          </a:prstGeom>
          <a:noFill/>
          <a:ln w="9525">
            <a:noFill/>
            <a:miter lim="800000"/>
            <a:headEnd/>
            <a:tailEnd/>
          </a:ln>
        </p:spPr>
        <p:txBody>
          <a:bodyPr>
            <a:spAutoFit/>
          </a:bodyPr>
          <a:lstStyle/>
          <a:p>
            <a:pPr>
              <a:spcBef>
                <a:spcPct val="50000"/>
              </a:spcBef>
            </a:pPr>
            <a:r>
              <a:rPr kumimoji="1" lang="en-US" sz="3600" b="1">
                <a:solidFill>
                  <a:schemeClr val="tx2"/>
                </a:solidFill>
                <a:latin typeface="Times New Roman" pitchFamily="18" charset="0"/>
              </a:rPr>
              <a:t>Art and Science of diagnosis</a:t>
            </a:r>
            <a:r>
              <a:rPr kumimoji="1" lang="en-US" sz="3600" b="1">
                <a:latin typeface="Times New Roman" pitchFamily="18" charset="0"/>
              </a:rPr>
              <a:t> </a:t>
            </a:r>
            <a:endParaRPr kumimoji="1" lang="th-TH" sz="3600" b="1">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p:cTn id="7" dur="2000" fill="hold"/>
                                        <p:tgtEl>
                                          <p:spTgt spid="1126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1266">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1126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126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126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1266">
                                            <p:txEl>
                                              <p:pRg st="1" end="1"/>
                                            </p:txEl>
                                          </p:spTgt>
                                        </p:tgtEl>
                                        <p:attrNameLst>
                                          <p:attrName>style.visibility</p:attrName>
                                        </p:attrNameLst>
                                      </p:cBhvr>
                                      <p:to>
                                        <p:strVal val="visible"/>
                                      </p:to>
                                    </p:set>
                                    <p:anim calcmode="lin" valueType="num">
                                      <p:cBhvr>
                                        <p:cTn id="16" dur="2000" fill="hold"/>
                                        <p:tgtEl>
                                          <p:spTgt spid="1126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000" fill="hold"/>
                                        <p:tgtEl>
                                          <p:spTgt spid="11266">
                                            <p:txEl>
                                              <p:pRg st="1" end="1"/>
                                            </p:txEl>
                                          </p:spTgt>
                                        </p:tgtEl>
                                        <p:attrNameLst>
                                          <p:attrName>ppt_y</p:attrName>
                                        </p:attrNameLst>
                                      </p:cBhvr>
                                      <p:tavLst>
                                        <p:tav tm="0">
                                          <p:val>
                                            <p:strVal val="#ppt_y"/>
                                          </p:val>
                                        </p:tav>
                                        <p:tav tm="100000">
                                          <p:val>
                                            <p:strVal val="#ppt_y"/>
                                          </p:val>
                                        </p:tav>
                                      </p:tavLst>
                                    </p:anim>
                                    <p:anim calcmode="lin" valueType="num">
                                      <p:cBhvr>
                                        <p:cTn id="18" dur="2000" fill="hold"/>
                                        <p:tgtEl>
                                          <p:spTgt spid="1126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000" fill="hold"/>
                                        <p:tgtEl>
                                          <p:spTgt spid="1126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000" tmFilter="0,0; .5, 1; 1, 1"/>
                                        <p:tgtEl>
                                          <p:spTgt spid="1126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1266">
                                            <p:txEl>
                                              <p:pRg st="2" end="2"/>
                                            </p:txEl>
                                          </p:spTgt>
                                        </p:tgtEl>
                                        <p:attrNameLst>
                                          <p:attrName>style.visibility</p:attrName>
                                        </p:attrNameLst>
                                      </p:cBhvr>
                                      <p:to>
                                        <p:strVal val="visible"/>
                                      </p:to>
                                    </p:set>
                                    <p:anim calcmode="lin" valueType="num">
                                      <p:cBhvr>
                                        <p:cTn id="25" dur="1000" fill="hold"/>
                                        <p:tgtEl>
                                          <p:spTgt spid="1126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1000" fill="hold"/>
                                        <p:tgtEl>
                                          <p:spTgt spid="11266">
                                            <p:txEl>
                                              <p:pRg st="2" end="2"/>
                                            </p:txEl>
                                          </p:spTgt>
                                        </p:tgtEl>
                                        <p:attrNameLst>
                                          <p:attrName>ppt_y</p:attrName>
                                        </p:attrNameLst>
                                      </p:cBhvr>
                                      <p:tavLst>
                                        <p:tav tm="0">
                                          <p:val>
                                            <p:strVal val="#ppt_y"/>
                                          </p:val>
                                        </p:tav>
                                        <p:tav tm="100000">
                                          <p:val>
                                            <p:strVal val="#ppt_y"/>
                                          </p:val>
                                        </p:tav>
                                      </p:tavLst>
                                    </p:anim>
                                    <p:anim calcmode="lin" valueType="num">
                                      <p:cBhvr>
                                        <p:cTn id="27" dur="1000" fill="hold"/>
                                        <p:tgtEl>
                                          <p:spTgt spid="1126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1000" fill="hold"/>
                                        <p:tgtEl>
                                          <p:spTgt spid="1126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1000" tmFilter="0,0; .5, 1; 1, 1"/>
                                        <p:tgtEl>
                                          <p:spTgt spid="11266">
                                            <p:txEl>
                                              <p:pRg st="2" end="2"/>
                                            </p:txEl>
                                          </p:spTgt>
                                        </p:tgtEl>
                                      </p:cBhvr>
                                    </p:animEffect>
                                  </p:childTnLst>
                                </p:cTn>
                              </p:par>
                              <p:par>
                                <p:cTn id="30" presetID="41" presetClass="entr" presetSubtype="0" fill="hold" nodeType="withEffect">
                                  <p:stCondLst>
                                    <p:cond delay="0"/>
                                  </p:stCondLst>
                                  <p:iterate type="lt">
                                    <p:tmPct val="10000"/>
                                  </p:iterate>
                                  <p:childTnLst>
                                    <p:set>
                                      <p:cBhvr>
                                        <p:cTn id="31" dur="1" fill="hold">
                                          <p:stCondLst>
                                            <p:cond delay="0"/>
                                          </p:stCondLst>
                                        </p:cTn>
                                        <p:tgtEl>
                                          <p:spTgt spid="11266">
                                            <p:txEl>
                                              <p:pRg st="3" end="3"/>
                                            </p:txEl>
                                          </p:spTgt>
                                        </p:tgtEl>
                                        <p:attrNameLst>
                                          <p:attrName>style.visibility</p:attrName>
                                        </p:attrNameLst>
                                      </p:cBhvr>
                                      <p:to>
                                        <p:strVal val="visible"/>
                                      </p:to>
                                    </p:set>
                                    <p:anim calcmode="lin" valueType="num">
                                      <p:cBhvr>
                                        <p:cTn id="32" dur="1000" fill="hold"/>
                                        <p:tgtEl>
                                          <p:spTgt spid="1126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1000" fill="hold"/>
                                        <p:tgtEl>
                                          <p:spTgt spid="11266">
                                            <p:txEl>
                                              <p:pRg st="3" end="3"/>
                                            </p:txEl>
                                          </p:spTgt>
                                        </p:tgtEl>
                                        <p:attrNameLst>
                                          <p:attrName>ppt_y</p:attrName>
                                        </p:attrNameLst>
                                      </p:cBhvr>
                                      <p:tavLst>
                                        <p:tav tm="0">
                                          <p:val>
                                            <p:strVal val="#ppt_y"/>
                                          </p:val>
                                        </p:tav>
                                        <p:tav tm="100000">
                                          <p:val>
                                            <p:strVal val="#ppt_y"/>
                                          </p:val>
                                        </p:tav>
                                      </p:tavLst>
                                    </p:anim>
                                    <p:anim calcmode="lin" valueType="num">
                                      <p:cBhvr>
                                        <p:cTn id="34" dur="1000" fill="hold"/>
                                        <p:tgtEl>
                                          <p:spTgt spid="1126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1000" fill="hold"/>
                                        <p:tgtEl>
                                          <p:spTgt spid="1126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1000" tmFilter="0,0; .5, 1; 1, 1"/>
                                        <p:tgtEl>
                                          <p:spTgt spid="11266">
                                            <p:txEl>
                                              <p:pRg st="3" end="3"/>
                                            </p:txEl>
                                          </p:spTgt>
                                        </p:tgtEl>
                                      </p:cBhvr>
                                    </p:animEffect>
                                  </p:childTnLst>
                                </p:cTn>
                              </p:par>
                              <p:par>
                                <p:cTn id="37" presetID="41" presetClass="entr" presetSubtype="0" fill="hold" nodeType="withEffect">
                                  <p:stCondLst>
                                    <p:cond delay="0"/>
                                  </p:stCondLst>
                                  <p:iterate type="lt">
                                    <p:tmPct val="10000"/>
                                  </p:iterate>
                                  <p:childTnLst>
                                    <p:set>
                                      <p:cBhvr>
                                        <p:cTn id="38" dur="1" fill="hold">
                                          <p:stCondLst>
                                            <p:cond delay="0"/>
                                          </p:stCondLst>
                                        </p:cTn>
                                        <p:tgtEl>
                                          <p:spTgt spid="11266">
                                            <p:txEl>
                                              <p:pRg st="4" end="4"/>
                                            </p:txEl>
                                          </p:spTgt>
                                        </p:tgtEl>
                                        <p:attrNameLst>
                                          <p:attrName>style.visibility</p:attrName>
                                        </p:attrNameLst>
                                      </p:cBhvr>
                                      <p:to>
                                        <p:strVal val="visible"/>
                                      </p:to>
                                    </p:set>
                                    <p:anim calcmode="lin" valueType="num">
                                      <p:cBhvr>
                                        <p:cTn id="39" dur="1000" fill="hold"/>
                                        <p:tgtEl>
                                          <p:spTgt spid="1126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1000" fill="hold"/>
                                        <p:tgtEl>
                                          <p:spTgt spid="11266">
                                            <p:txEl>
                                              <p:pRg st="4" end="4"/>
                                            </p:txEl>
                                          </p:spTgt>
                                        </p:tgtEl>
                                        <p:attrNameLst>
                                          <p:attrName>ppt_y</p:attrName>
                                        </p:attrNameLst>
                                      </p:cBhvr>
                                      <p:tavLst>
                                        <p:tav tm="0">
                                          <p:val>
                                            <p:strVal val="#ppt_y"/>
                                          </p:val>
                                        </p:tav>
                                        <p:tav tm="100000">
                                          <p:val>
                                            <p:strVal val="#ppt_y"/>
                                          </p:val>
                                        </p:tav>
                                      </p:tavLst>
                                    </p:anim>
                                    <p:anim calcmode="lin" valueType="num">
                                      <p:cBhvr>
                                        <p:cTn id="41" dur="1000" fill="hold"/>
                                        <p:tgtEl>
                                          <p:spTgt spid="1126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1000" fill="hold"/>
                                        <p:tgtEl>
                                          <p:spTgt spid="1126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0" tmFilter="0,0; .5, 1; 1, 1"/>
                                        <p:tgtEl>
                                          <p:spTgt spid="112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DIGITAL READINGS</a:t>
            </a:r>
            <a:endParaRPr lang="en-IN" dirty="0"/>
          </a:p>
        </p:txBody>
      </p:sp>
      <p:sp>
        <p:nvSpPr>
          <p:cNvPr id="3" name="Content Placeholder 2"/>
          <p:cNvSpPr>
            <a:spLocks noGrp="1"/>
          </p:cNvSpPr>
          <p:nvPr>
            <p:ph idx="1"/>
          </p:nvPr>
        </p:nvSpPr>
        <p:spPr>
          <a:xfrm>
            <a:off x="381000" y="928670"/>
            <a:ext cx="8382000" cy="5182957"/>
          </a:xfrm>
        </p:spPr>
        <p:txBody>
          <a:bodyPr/>
          <a:lstStyle/>
          <a:p>
            <a:endParaRPr lang="en-US" b="1" u="sng" dirty="0" smtClean="0"/>
          </a:p>
          <a:p>
            <a:r>
              <a:rPr lang="en-US" b="1" u="sng" dirty="0" smtClean="0"/>
              <a:t>Direct digital readings</a:t>
            </a:r>
          </a:p>
          <a:p>
            <a:pPr>
              <a:buNone/>
            </a:pPr>
            <a:endParaRPr lang="en-US" b="1" u="sng" dirty="0" smtClean="0"/>
          </a:p>
          <a:p>
            <a:r>
              <a:rPr lang="en-US" sz="2400" dirty="0" smtClean="0"/>
              <a:t>Includes x ray machine</a:t>
            </a:r>
          </a:p>
          <a:p>
            <a:pPr>
              <a:buNone/>
            </a:pPr>
            <a:endParaRPr lang="en-US" sz="2400" dirty="0" smtClean="0"/>
          </a:p>
          <a:p>
            <a:r>
              <a:rPr lang="en-US" sz="2400" dirty="0" smtClean="0"/>
              <a:t>Intra oral sensor</a:t>
            </a:r>
          </a:p>
          <a:p>
            <a:pPr>
              <a:buNone/>
            </a:pPr>
            <a:endParaRPr lang="en-US" sz="2400" dirty="0" smtClean="0"/>
          </a:p>
          <a:p>
            <a:r>
              <a:rPr lang="en-US" sz="2400" dirty="0" smtClean="0"/>
              <a:t>Computer monitor</a:t>
            </a:r>
          </a:p>
          <a:p>
            <a:pPr>
              <a:buNone/>
            </a:pPr>
            <a:endParaRPr lang="en-US" sz="2400" dirty="0" smtClean="0"/>
          </a:p>
          <a:p>
            <a:r>
              <a:rPr lang="en-US" sz="2400" dirty="0" smtClean="0"/>
              <a:t>Sensor captures the image &amp; then transmits to monitor</a:t>
            </a:r>
          </a:p>
          <a:p>
            <a:pPr>
              <a:buNone/>
            </a:pPr>
            <a:endParaRPr lang="en-US" sz="2400" dirty="0" smtClean="0"/>
          </a:p>
          <a:p>
            <a:r>
              <a:rPr lang="en-US" sz="2400" dirty="0" smtClean="0"/>
              <a:t>CCD is used for direct reading</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ADVANTAGES </a:t>
            </a:r>
            <a:endParaRPr lang="en-IN" dirty="0"/>
          </a:p>
        </p:txBody>
      </p:sp>
      <p:sp>
        <p:nvSpPr>
          <p:cNvPr id="3" name="Content Placeholder 2"/>
          <p:cNvSpPr>
            <a:spLocks noGrp="1"/>
          </p:cNvSpPr>
          <p:nvPr>
            <p:ph idx="1"/>
          </p:nvPr>
        </p:nvSpPr>
        <p:spPr>
          <a:xfrm>
            <a:off x="381000" y="1071547"/>
            <a:ext cx="8382000" cy="5059847"/>
          </a:xfrm>
        </p:spPr>
        <p:txBody>
          <a:bodyPr/>
          <a:lstStyle/>
          <a:p>
            <a:r>
              <a:rPr lang="en-US" sz="2400" dirty="0" smtClean="0"/>
              <a:t>Immediate viewing of image</a:t>
            </a:r>
          </a:p>
          <a:p>
            <a:pPr>
              <a:buNone/>
            </a:pPr>
            <a:endParaRPr lang="en-US" sz="2400" dirty="0" smtClean="0"/>
          </a:p>
          <a:p>
            <a:r>
              <a:rPr lang="en-US" sz="2400" dirty="0" smtClean="0"/>
              <a:t>Allows change in contrast ,image enhancement</a:t>
            </a:r>
          </a:p>
          <a:p>
            <a:pPr>
              <a:buNone/>
            </a:pPr>
            <a:endParaRPr lang="en-US" sz="2400" dirty="0" smtClean="0"/>
          </a:p>
          <a:p>
            <a:r>
              <a:rPr lang="en-US" sz="2400" dirty="0" smtClean="0"/>
              <a:t>Maintenance of developing &amp; fixing solution ,dark room not required</a:t>
            </a:r>
          </a:p>
          <a:p>
            <a:pPr>
              <a:buNone/>
            </a:pPr>
            <a:endParaRPr lang="en-US" sz="2400" dirty="0" smtClean="0"/>
          </a:p>
          <a:p>
            <a:r>
              <a:rPr lang="en-US" sz="2400" dirty="0" smtClean="0"/>
              <a:t>Teleradiology </a:t>
            </a:r>
          </a:p>
          <a:p>
            <a:pPr>
              <a:buNone/>
            </a:pPr>
            <a:endParaRPr lang="en-US" sz="2400" dirty="0" smtClean="0"/>
          </a:p>
          <a:p>
            <a:r>
              <a:rPr lang="en-US" sz="2400" dirty="0" smtClean="0"/>
              <a:t>Reduction in radiation exposure by 70 -90 %</a:t>
            </a:r>
          </a:p>
          <a:p>
            <a:pPr>
              <a:buNone/>
            </a:pPr>
            <a:endParaRPr lang="en-US" sz="2400" dirty="0" smtClean="0"/>
          </a:p>
          <a:p>
            <a:r>
              <a:rPr lang="en-US" sz="2400" dirty="0" smtClean="0"/>
              <a:t>Chemical processing takes 4- 6 minutes, whereas, digital systems take – 7 sec</a:t>
            </a:r>
            <a:endParaRPr lang="en-IN" sz="2400"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DISADVANTAGES </a:t>
            </a:r>
            <a:endParaRPr lang="en-IN" dirty="0"/>
          </a:p>
        </p:txBody>
      </p:sp>
      <p:sp>
        <p:nvSpPr>
          <p:cNvPr id="3" name="Content Placeholder 2"/>
          <p:cNvSpPr>
            <a:spLocks noGrp="1"/>
          </p:cNvSpPr>
          <p:nvPr>
            <p:ph idx="1"/>
          </p:nvPr>
        </p:nvSpPr>
        <p:spPr>
          <a:xfrm>
            <a:off x="381000" y="1412875"/>
            <a:ext cx="8382000" cy="2289858"/>
          </a:xfrm>
        </p:spPr>
        <p:txBody>
          <a:bodyPr/>
          <a:lstStyle/>
          <a:p>
            <a:r>
              <a:rPr lang="en-US" sz="2400" dirty="0" smtClean="0"/>
              <a:t>CCD sensors may be wired /wireless- mastering the use requires some effort &amp; learning period</a:t>
            </a:r>
          </a:p>
          <a:p>
            <a:pPr>
              <a:buNone/>
            </a:pPr>
            <a:endParaRPr lang="en-US" sz="2400" dirty="0" smtClean="0"/>
          </a:p>
          <a:p>
            <a:r>
              <a:rPr lang="en-US" sz="2400" dirty="0" smtClean="0"/>
              <a:t>CCD sensors are rigid &amp; can irritate the oral tissues &amp; cause pain</a:t>
            </a:r>
          </a:p>
          <a:p>
            <a:pPr>
              <a:buNone/>
            </a:pPr>
            <a:endParaRPr lang="en-US" sz="2400" dirty="0" smtClean="0"/>
          </a:p>
          <a:p>
            <a:r>
              <a:rPr lang="en-US" sz="2400" dirty="0" smtClean="0"/>
              <a:t>The receptors is reused indefinitely –cross infection</a:t>
            </a:r>
            <a:endParaRPr lang="en-IN" sz="2400"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en-IN" sz="3600" dirty="0" smtClean="0"/>
              <a:t>DIGITAL SUBTRACTION RADIOGRAPHY</a:t>
            </a:r>
            <a:endParaRPr lang="en-IN" sz="3600" dirty="0"/>
          </a:p>
        </p:txBody>
      </p:sp>
      <p:sp>
        <p:nvSpPr>
          <p:cNvPr id="3" name="Content Placeholder 2"/>
          <p:cNvSpPr>
            <a:spLocks noGrp="1"/>
          </p:cNvSpPr>
          <p:nvPr>
            <p:ph idx="1"/>
          </p:nvPr>
        </p:nvSpPr>
        <p:spPr>
          <a:xfrm>
            <a:off x="357158" y="1000108"/>
            <a:ext cx="8382000" cy="1477328"/>
          </a:xfrm>
        </p:spPr>
        <p:txBody>
          <a:bodyPr/>
          <a:lstStyle/>
          <a:p>
            <a:endParaRPr lang="en-US" sz="2400" dirty="0" smtClean="0"/>
          </a:p>
          <a:p>
            <a:r>
              <a:rPr lang="en-US" sz="2400" dirty="0" smtClean="0"/>
              <a:t>Subtraction methods – B.G Zeides Des Plantes-1920,in dentistry -1980’s</a:t>
            </a:r>
          </a:p>
          <a:p>
            <a:pPr>
              <a:buNone/>
            </a:pPr>
            <a:endParaRPr lang="en-US" sz="2400" dirty="0" smtClean="0"/>
          </a:p>
        </p:txBody>
      </p:sp>
      <p:pic>
        <p:nvPicPr>
          <p:cNvPr id="7" name="Picture 2" descr="Figure 1"/>
          <p:cNvPicPr>
            <a:picLocks noChangeAspect="1" noChangeArrowheads="1"/>
          </p:cNvPicPr>
          <p:nvPr/>
        </p:nvPicPr>
        <p:blipFill>
          <a:blip r:embed="rId2" cstate="print"/>
          <a:srcRect/>
          <a:stretch>
            <a:fillRect/>
          </a:stretch>
        </p:blipFill>
        <p:spPr bwMode="auto">
          <a:xfrm>
            <a:off x="2714612" y="2000240"/>
            <a:ext cx="6048388" cy="3929066"/>
          </a:xfrm>
          <a:prstGeom prst="rect">
            <a:avLst/>
          </a:prstGeom>
          <a:noFill/>
          <a:ln w="38100">
            <a:solidFill>
              <a:schemeClr val="bg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85728"/>
            <a:ext cx="8382000" cy="5798510"/>
          </a:xfrm>
        </p:spPr>
        <p:txBody>
          <a:bodyPr/>
          <a:lstStyle/>
          <a:p>
            <a:pPr>
              <a:buNone/>
            </a:pPr>
            <a:endParaRPr lang="en-US" sz="2400" dirty="0" smtClean="0"/>
          </a:p>
          <a:p>
            <a:pPr>
              <a:buNone/>
            </a:pPr>
            <a:endParaRPr lang="en-US" sz="2400" dirty="0" smtClean="0"/>
          </a:p>
          <a:p>
            <a:r>
              <a:rPr lang="en-US" sz="2400" dirty="0" smtClean="0"/>
              <a:t>Greater visualization of radiographic changes between a pair of radiographs by subtracting unchanging background distractions</a:t>
            </a:r>
          </a:p>
          <a:p>
            <a:pPr>
              <a:buNone/>
            </a:pPr>
            <a:endParaRPr lang="en-US" sz="2400" dirty="0" smtClean="0"/>
          </a:p>
          <a:p>
            <a:endParaRPr lang="en-US" sz="2400" dirty="0" smtClean="0"/>
          </a:p>
          <a:p>
            <a:r>
              <a:rPr lang="en-US" sz="2400" dirty="0" smtClean="0"/>
              <a:t>Images to be compared are brought in software  in numeric  format the changed images</a:t>
            </a:r>
          </a:p>
          <a:p>
            <a:pPr>
              <a:buNone/>
            </a:pPr>
            <a:endParaRPr lang="en-US" sz="2400" dirty="0" smtClean="0"/>
          </a:p>
          <a:p>
            <a:endParaRPr lang="en-US" sz="2400" dirty="0" smtClean="0"/>
          </a:p>
          <a:p>
            <a:r>
              <a:rPr lang="en-US" sz="2400" dirty="0" smtClean="0"/>
              <a:t>Images that have not changed are subtracted ,highlighting </a:t>
            </a:r>
          </a:p>
          <a:p>
            <a:pPr>
              <a:buNone/>
            </a:pPr>
            <a:endParaRPr lang="en-US" sz="2400" dirty="0" smtClean="0"/>
          </a:p>
          <a:p>
            <a:endParaRPr lang="en-US" sz="2400" dirty="0" smtClean="0"/>
          </a:p>
          <a:p>
            <a:r>
              <a:rPr lang="en-US" sz="2400" dirty="0" smtClean="0"/>
              <a:t>Radiographic image pair,&amp; subtracted resultant image are furnished as slide presentation </a:t>
            </a:r>
            <a:endParaRPr lang="en-IN" sz="2400" dirty="0"/>
          </a:p>
        </p:txBody>
      </p:sp>
      <p:sp>
        <p:nvSpPr>
          <p:cNvPr id="4" name="Down Arrow 3"/>
          <p:cNvSpPr/>
          <p:nvPr/>
        </p:nvSpPr>
        <p:spPr bwMode="auto">
          <a:xfrm>
            <a:off x="4214810" y="1857364"/>
            <a:ext cx="214314" cy="71438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N"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Down Arrow 4"/>
          <p:cNvSpPr/>
          <p:nvPr/>
        </p:nvSpPr>
        <p:spPr bwMode="auto">
          <a:xfrm>
            <a:off x="4214810" y="3357562"/>
            <a:ext cx="214314" cy="78581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N"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Down Arrow 5"/>
          <p:cNvSpPr/>
          <p:nvPr/>
        </p:nvSpPr>
        <p:spPr bwMode="auto">
          <a:xfrm flipH="1">
            <a:off x="4286248" y="4572008"/>
            <a:ext cx="214314" cy="78581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IN"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OPTICAL CARIES MONITOR</a:t>
            </a:r>
            <a:endParaRPr lang="en-IN" dirty="0"/>
          </a:p>
        </p:txBody>
      </p:sp>
      <p:sp>
        <p:nvSpPr>
          <p:cNvPr id="3" name="Content Placeholder 2"/>
          <p:cNvSpPr>
            <a:spLocks noGrp="1"/>
          </p:cNvSpPr>
          <p:nvPr>
            <p:ph idx="1"/>
          </p:nvPr>
        </p:nvSpPr>
        <p:spPr>
          <a:xfrm>
            <a:off x="381000" y="1412875"/>
            <a:ext cx="8763000" cy="3767185"/>
          </a:xfrm>
        </p:spPr>
        <p:txBody>
          <a:bodyPr/>
          <a:lstStyle/>
          <a:p>
            <a:r>
              <a:rPr lang="en-US" sz="2400" dirty="0" smtClean="0"/>
              <a:t>Comprises of light source ,measuring &amp; reference units &amp; detection part</a:t>
            </a:r>
          </a:p>
          <a:p>
            <a:pPr>
              <a:buNone/>
            </a:pPr>
            <a:endParaRPr lang="en-US" sz="2400" dirty="0" smtClean="0"/>
          </a:p>
          <a:p>
            <a:r>
              <a:rPr lang="en-US" sz="2400" dirty="0" smtClean="0"/>
              <a:t>The light is transported through a fiber bundle to tip of handpiece</a:t>
            </a:r>
          </a:p>
          <a:p>
            <a:pPr>
              <a:buNone/>
            </a:pPr>
            <a:endParaRPr lang="en-US" sz="2400" dirty="0" smtClean="0"/>
          </a:p>
          <a:p>
            <a:r>
              <a:rPr lang="en-US" sz="2400" dirty="0" smtClean="0"/>
              <a:t>The tip is placed against the tooth surface &amp; the reflected light is collected by different fibers of same tip</a:t>
            </a:r>
          </a:p>
          <a:p>
            <a:pPr>
              <a:buNone/>
            </a:pPr>
            <a:endParaRPr lang="en-US" sz="2400" dirty="0" smtClean="0"/>
          </a:p>
          <a:p>
            <a:r>
              <a:rPr lang="en-US" sz="2400" b="1" u="sng" dirty="0" smtClean="0"/>
              <a:t>Disadvantage</a:t>
            </a:r>
            <a:r>
              <a:rPr lang="en-US" sz="2400" dirty="0" smtClean="0"/>
              <a:t>- used only for smooth surface lesions</a:t>
            </a:r>
            <a:endParaRPr lang="en-IN" sz="2400" dirty="0"/>
          </a:p>
        </p:txBody>
      </p:sp>
      <p:pic>
        <p:nvPicPr>
          <p:cNvPr id="17410" name="Picture 2" descr="http://3.bp.blogspot.com/_baWWl81hIq4/RzCKYNAsmMI/AAAAAAAAAT4/uZCpykaf8kM/s400/main0.jpg"/>
          <p:cNvPicPr>
            <a:picLocks noChangeAspect="1" noChangeArrowheads="1"/>
          </p:cNvPicPr>
          <p:nvPr/>
        </p:nvPicPr>
        <p:blipFill>
          <a:blip r:embed="rId2" cstate="print"/>
          <a:srcRect/>
          <a:stretch>
            <a:fillRect/>
          </a:stretch>
        </p:blipFill>
        <p:spPr bwMode="auto">
          <a:xfrm>
            <a:off x="6324600" y="4857760"/>
            <a:ext cx="2819400" cy="2000240"/>
          </a:xfrm>
          <a:prstGeom prst="rect">
            <a:avLst/>
          </a:prstGeom>
          <a:noFill/>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FIBER OPTIC TRANSILLUMINATION</a:t>
            </a:r>
            <a:endParaRPr lang="en-IN" dirty="0"/>
          </a:p>
        </p:txBody>
      </p:sp>
      <p:sp>
        <p:nvSpPr>
          <p:cNvPr id="3" name="Content Placeholder 2"/>
          <p:cNvSpPr>
            <a:spLocks noGrp="1"/>
          </p:cNvSpPr>
          <p:nvPr>
            <p:ph idx="1"/>
          </p:nvPr>
        </p:nvSpPr>
        <p:spPr>
          <a:xfrm>
            <a:off x="214282" y="1214422"/>
            <a:ext cx="8715436" cy="4985980"/>
          </a:xfrm>
        </p:spPr>
        <p:txBody>
          <a:bodyPr/>
          <a:lstStyle/>
          <a:p>
            <a:r>
              <a:rPr lang="en-US" sz="2400" b="1" u="sng" dirty="0" smtClean="0"/>
              <a:t>Principle</a:t>
            </a:r>
            <a:r>
              <a:rPr lang="en-US" sz="2400" dirty="0" smtClean="0"/>
              <a:t>-carious lesion has a lowered index of light transmission             area of caries appears as a darkened shadow</a:t>
            </a:r>
          </a:p>
          <a:p>
            <a:pPr>
              <a:buNone/>
            </a:pPr>
            <a:endParaRPr lang="en-US" sz="2400" dirty="0" smtClean="0"/>
          </a:p>
          <a:p>
            <a:pPr>
              <a:buNone/>
            </a:pPr>
            <a:r>
              <a:rPr lang="en-US" sz="2400" dirty="0" smtClean="0"/>
              <a:t> </a:t>
            </a:r>
          </a:p>
          <a:p>
            <a:r>
              <a:rPr lang="en-US" sz="2400" dirty="0" smtClean="0"/>
              <a:t>Initially developed for proximal caries detection</a:t>
            </a:r>
          </a:p>
          <a:p>
            <a:pPr>
              <a:buNone/>
            </a:pPr>
            <a:endParaRPr lang="en-US" sz="2400" dirty="0" smtClean="0"/>
          </a:p>
          <a:p>
            <a:pPr>
              <a:buNone/>
            </a:pPr>
            <a:endParaRPr lang="en-US" sz="2400" dirty="0" smtClean="0"/>
          </a:p>
          <a:p>
            <a:r>
              <a:rPr lang="en-US" sz="2400" b="1" u="sng" dirty="0" smtClean="0"/>
              <a:t>Method</a:t>
            </a:r>
            <a:r>
              <a:rPr lang="en-US" sz="2400" dirty="0" smtClean="0"/>
              <a:t>- </a:t>
            </a:r>
          </a:p>
          <a:p>
            <a:r>
              <a:rPr lang="en-US" sz="2400" dirty="0" smtClean="0"/>
              <a:t>150 watt halogen lamp &amp; rheostat used to produce a light of variable intensity </a:t>
            </a:r>
          </a:p>
          <a:p>
            <a:r>
              <a:rPr lang="en-US" sz="2400" dirty="0" smtClean="0"/>
              <a:t>Fiber optic probe of 0.5mm diameter is used to place in embrasure area</a:t>
            </a:r>
          </a:p>
          <a:p>
            <a:pPr>
              <a:buNone/>
            </a:pPr>
            <a:endParaRPr lang="en-US" sz="2400" dirty="0" smtClean="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FIBER OPTIC TRANSILLUMINATION</a:t>
            </a:r>
            <a:endParaRPr lang="en-IN" dirty="0"/>
          </a:p>
        </p:txBody>
      </p:sp>
      <p:sp>
        <p:nvSpPr>
          <p:cNvPr id="3" name="Content Placeholder 2"/>
          <p:cNvSpPr>
            <a:spLocks noGrp="1"/>
          </p:cNvSpPr>
          <p:nvPr>
            <p:ph idx="1"/>
          </p:nvPr>
        </p:nvSpPr>
        <p:spPr>
          <a:xfrm>
            <a:off x="214282" y="1000108"/>
            <a:ext cx="8715436" cy="3582519"/>
          </a:xfrm>
        </p:spPr>
        <p:txBody>
          <a:bodyPr/>
          <a:lstStyle/>
          <a:p>
            <a:pPr>
              <a:buNone/>
            </a:pPr>
            <a:endParaRPr lang="en-US" sz="2400" dirty="0" smtClean="0"/>
          </a:p>
          <a:p>
            <a:pPr>
              <a:buNone/>
            </a:pPr>
            <a:endParaRPr lang="en-US" sz="2400" dirty="0" smtClean="0"/>
          </a:p>
          <a:p>
            <a:r>
              <a:rPr lang="en-US" sz="2400" dirty="0" smtClean="0"/>
              <a:t>The marginal ridge is viewed from occlusal surface</a:t>
            </a:r>
          </a:p>
          <a:p>
            <a:pPr>
              <a:buNone/>
            </a:pPr>
            <a:endParaRPr lang="en-US" sz="2400" dirty="0" smtClean="0"/>
          </a:p>
          <a:p>
            <a:pPr>
              <a:buNone/>
            </a:pPr>
            <a:endParaRPr lang="en-US" sz="2400" dirty="0" smtClean="0"/>
          </a:p>
          <a:p>
            <a:r>
              <a:rPr lang="en-US" sz="2400" b="1" u="sng" dirty="0" smtClean="0"/>
              <a:t>Advantages</a:t>
            </a:r>
            <a:r>
              <a:rPr lang="en-US" sz="2400" dirty="0" smtClean="0"/>
              <a:t>- no hazards , lesions  not diagnosed by radiographs</a:t>
            </a:r>
          </a:p>
          <a:p>
            <a:pPr>
              <a:buNone/>
            </a:pPr>
            <a:endParaRPr lang="en-US" sz="2400" dirty="0" smtClean="0"/>
          </a:p>
          <a:p>
            <a:pPr>
              <a:buNone/>
            </a:pPr>
            <a:endParaRPr lang="en-US" sz="2400" dirty="0" smtClean="0"/>
          </a:p>
          <a:p>
            <a:r>
              <a:rPr lang="en-US" sz="2400" b="1" u="sng" dirty="0" smtClean="0"/>
              <a:t>Disadvantages</a:t>
            </a:r>
            <a:r>
              <a:rPr lang="en-US" sz="2400" dirty="0" smtClean="0"/>
              <a:t>- subject to inter &amp; intra observer variation</a:t>
            </a:r>
            <a:endParaRPr lang="en-IN" sz="2400"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rcRect/>
          <a:stretch>
            <a:fillRect/>
          </a:stretch>
        </p:blipFill>
        <p:spPr bwMode="auto">
          <a:xfrm>
            <a:off x="755576" y="1412874"/>
            <a:ext cx="8388424" cy="439238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DIFOTI</a:t>
            </a:r>
            <a:endParaRPr lang="en-IN" dirty="0"/>
          </a:p>
        </p:txBody>
      </p:sp>
      <p:sp>
        <p:nvSpPr>
          <p:cNvPr id="3" name="Content Placeholder 2"/>
          <p:cNvSpPr>
            <a:spLocks noGrp="1"/>
          </p:cNvSpPr>
          <p:nvPr>
            <p:ph idx="1"/>
          </p:nvPr>
        </p:nvSpPr>
        <p:spPr>
          <a:xfrm>
            <a:off x="381000" y="1214421"/>
            <a:ext cx="8382000" cy="3767185"/>
          </a:xfrm>
        </p:spPr>
        <p:txBody>
          <a:bodyPr/>
          <a:lstStyle/>
          <a:p>
            <a:r>
              <a:rPr lang="en-US" sz="2400" dirty="0" smtClean="0"/>
              <a:t>Narrow fiber optic bundle to transmit visible white light  through tooth structure, allowing to visualize in a darkened operatory </a:t>
            </a:r>
          </a:p>
          <a:p>
            <a:pPr>
              <a:buNone/>
            </a:pPr>
            <a:endParaRPr lang="en-US" sz="2400" dirty="0" smtClean="0"/>
          </a:p>
          <a:p>
            <a:r>
              <a:rPr lang="en-US" sz="2400" dirty="0" smtClean="0"/>
              <a:t>Resultant light changes in light distribution as light traverses the tooth then recorded as an image for analysis</a:t>
            </a:r>
          </a:p>
          <a:p>
            <a:pPr>
              <a:buNone/>
            </a:pPr>
            <a:endParaRPr lang="en-US" sz="2400" dirty="0" smtClean="0"/>
          </a:p>
          <a:p>
            <a:r>
              <a:rPr lang="en-US" sz="2400" dirty="0" smtClean="0"/>
              <a:t>Instantly creates high resolution digital images of occlusal ,interproximal &amp; smooth surface</a:t>
            </a:r>
          </a:p>
          <a:p>
            <a:pPr>
              <a:buNone/>
            </a:pPr>
            <a:endParaRPr lang="en-US" sz="2400" dirty="0" smtClean="0"/>
          </a:p>
          <a:p>
            <a:r>
              <a:rPr lang="en-US" sz="2400" dirty="0" smtClean="0"/>
              <a:t>Also inspects tooth fractures , decalcification &amp; wear</a:t>
            </a:r>
            <a:endParaRPr lang="en-IN" sz="24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388" y="188913"/>
            <a:ext cx="7777162" cy="1600200"/>
          </a:xfrm>
        </p:spPr>
        <p:txBody>
          <a:bodyPr/>
          <a:lstStyle/>
          <a:p>
            <a:pPr eaLnBrk="1" fontAlgn="auto" hangingPunct="1">
              <a:spcAft>
                <a:spcPts val="0"/>
              </a:spcAft>
              <a:defRPr/>
            </a:pPr>
            <a:r>
              <a:rPr lang="en-US" dirty="0" smtClean="0">
                <a:solidFill>
                  <a:srgbClr val="FF0066"/>
                </a:solidFill>
              </a:rPr>
              <a:t> Clinical Examination and   </a:t>
            </a:r>
            <a:br>
              <a:rPr lang="en-US" dirty="0" smtClean="0">
                <a:solidFill>
                  <a:srgbClr val="FF0066"/>
                </a:solidFill>
              </a:rPr>
            </a:br>
            <a:r>
              <a:rPr lang="en-US" dirty="0" smtClean="0">
                <a:solidFill>
                  <a:srgbClr val="FF0066"/>
                </a:solidFill>
              </a:rPr>
              <a:t> Testing</a:t>
            </a:r>
            <a:endParaRPr lang="th-TH" dirty="0" smtClean="0">
              <a:solidFill>
                <a:srgbClr val="FF0066"/>
              </a:solidFill>
            </a:endParaRPr>
          </a:p>
        </p:txBody>
      </p:sp>
      <p:sp>
        <p:nvSpPr>
          <p:cNvPr id="12291" name="Rectangle 3"/>
          <p:cNvSpPr>
            <a:spLocks noGrp="1" noChangeArrowheads="1"/>
          </p:cNvSpPr>
          <p:nvPr>
            <p:ph idx="1"/>
          </p:nvPr>
        </p:nvSpPr>
        <p:spPr>
          <a:xfrm>
            <a:off x="2051050" y="1989138"/>
            <a:ext cx="7696200" cy="984885"/>
          </a:xfrm>
        </p:spPr>
        <p:txBody>
          <a:bodyPr/>
          <a:lstStyle/>
          <a:p>
            <a:pPr eaLnBrk="1" hangingPunct="1">
              <a:lnSpc>
                <a:spcPct val="90000"/>
              </a:lnSpc>
            </a:pPr>
            <a:r>
              <a:rPr lang="en-US" dirty="0" err="1" smtClean="0">
                <a:solidFill>
                  <a:srgbClr val="00CCFF"/>
                </a:solidFill>
                <a:cs typeface="DilleniaUPC" pitchFamily="18" charset="-34"/>
              </a:rPr>
              <a:t>Extraoral</a:t>
            </a:r>
            <a:r>
              <a:rPr lang="en-US" dirty="0" smtClean="0">
                <a:solidFill>
                  <a:srgbClr val="00CCFF"/>
                </a:solidFill>
                <a:cs typeface="DilleniaUPC" pitchFamily="18" charset="-34"/>
              </a:rPr>
              <a:t> Exam</a:t>
            </a:r>
          </a:p>
          <a:p>
            <a:pPr eaLnBrk="1" hangingPunct="1">
              <a:lnSpc>
                <a:spcPct val="90000"/>
              </a:lnSpc>
            </a:pPr>
            <a:r>
              <a:rPr lang="en-US" dirty="0" smtClean="0">
                <a:solidFill>
                  <a:srgbClr val="00CCFF"/>
                </a:solidFill>
                <a:cs typeface="DilleniaUPC" pitchFamily="18" charset="-34"/>
              </a:rPr>
              <a:t>Intraoral Exam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29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29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29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29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2291">
                                            <p:txEl>
                                              <p:pRg st="1" end="1"/>
                                            </p:txEl>
                                          </p:spTgt>
                                        </p:tgtEl>
                                        <p:attrNameLst>
                                          <p:attrName>style.visibility</p:attrName>
                                        </p:attrNameLst>
                                      </p:cBhvr>
                                      <p:to>
                                        <p:strVal val="visible"/>
                                      </p:to>
                                    </p:set>
                                    <p:anim calcmode="lin" valueType="num">
                                      <p:cBhvr>
                                        <p:cTn id="16" dur="500" fill="hold"/>
                                        <p:tgtEl>
                                          <p:spTgt spid="1229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291">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229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29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42918"/>
            <a:ext cx="8382000" cy="4247317"/>
          </a:xfrm>
        </p:spPr>
        <p:txBody>
          <a:bodyPr/>
          <a:lstStyle/>
          <a:p>
            <a:r>
              <a:rPr lang="en-US" sz="2400" dirty="0" smtClean="0"/>
              <a:t>Images from all tooth surfaces can be digitally captured for computer analysis</a:t>
            </a:r>
          </a:p>
          <a:p>
            <a:pPr>
              <a:buNone/>
            </a:pPr>
            <a:endParaRPr lang="en-US" sz="2400" dirty="0" smtClean="0"/>
          </a:p>
          <a:p>
            <a:pPr>
              <a:buNone/>
            </a:pPr>
            <a:endParaRPr lang="en-US" sz="2400" dirty="0" smtClean="0"/>
          </a:p>
          <a:p>
            <a:r>
              <a:rPr lang="en-US" sz="2400" dirty="0" smtClean="0"/>
              <a:t>Teeth are transilluminated ,the areas of demineralized enamel , dentin scatter light &amp; incipient caries appear darker </a:t>
            </a:r>
          </a:p>
          <a:p>
            <a:pPr>
              <a:buNone/>
            </a:pPr>
            <a:endParaRPr lang="en-US" sz="2400" dirty="0" smtClean="0"/>
          </a:p>
          <a:p>
            <a:pPr>
              <a:buNone/>
            </a:pPr>
            <a:endParaRPr lang="en-US" sz="2400" dirty="0" smtClean="0"/>
          </a:p>
          <a:p>
            <a:r>
              <a:rPr lang="en-US" sz="2400" dirty="0" smtClean="0"/>
              <a:t>Different pictures can be compared of same tooth over time</a:t>
            </a:r>
          </a:p>
          <a:p>
            <a:pPr>
              <a:buNone/>
            </a:pPr>
            <a:endParaRPr lang="en-US" sz="2400" dirty="0" smtClean="0"/>
          </a:p>
          <a:p>
            <a:pPr>
              <a:buNone/>
            </a:pPr>
            <a:endParaRPr lang="en-US" sz="2400" dirty="0" smtClean="0"/>
          </a:p>
        </p:txBody>
      </p:sp>
      <p:pic>
        <p:nvPicPr>
          <p:cNvPr id="4" name="Picture 2" descr="http://www.dimensionsofdentalhygiene.com/uploadedImages/Magazine/2003/10_October/Features/image002.jpg"/>
          <p:cNvPicPr>
            <a:picLocks noChangeAspect="1" noChangeArrowheads="1"/>
          </p:cNvPicPr>
          <p:nvPr/>
        </p:nvPicPr>
        <p:blipFill>
          <a:blip r:embed="rId2" cstate="print"/>
          <a:srcRect/>
          <a:stretch>
            <a:fillRect/>
          </a:stretch>
        </p:blipFill>
        <p:spPr bwMode="auto">
          <a:xfrm>
            <a:off x="5429256" y="4286256"/>
            <a:ext cx="3428992" cy="2328863"/>
          </a:xfrm>
          <a:prstGeom prst="rect">
            <a:avLst/>
          </a:prstGeom>
          <a:noFill/>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42918"/>
            <a:ext cx="8382000" cy="4321183"/>
          </a:xfrm>
        </p:spPr>
        <p:txBody>
          <a:bodyPr/>
          <a:lstStyle/>
          <a:p>
            <a:pPr>
              <a:buNone/>
            </a:pPr>
            <a:endParaRPr lang="en-US" sz="2400" dirty="0" smtClean="0"/>
          </a:p>
          <a:p>
            <a:pPr>
              <a:buNone/>
            </a:pPr>
            <a:r>
              <a:rPr lang="en-US" sz="2400" b="1" dirty="0" smtClean="0"/>
              <a:t>DIFOTI</a:t>
            </a:r>
            <a:r>
              <a:rPr lang="en-US" sz="2400" dirty="0" smtClean="0"/>
              <a:t>  assembly</a:t>
            </a:r>
          </a:p>
          <a:p>
            <a:pPr>
              <a:buNone/>
            </a:pPr>
            <a:endParaRPr lang="en-US" sz="2400" dirty="0" smtClean="0"/>
          </a:p>
          <a:p>
            <a:r>
              <a:rPr lang="en-US" sz="2400" dirty="0" smtClean="0"/>
              <a:t>Two mouthpieces- 1 for occlusal caries detection,1 for smooth surface caries</a:t>
            </a:r>
          </a:p>
          <a:p>
            <a:pPr>
              <a:buNone/>
            </a:pPr>
            <a:endParaRPr lang="en-US" sz="2400" dirty="0" smtClean="0"/>
          </a:p>
          <a:p>
            <a:r>
              <a:rPr lang="en-US" sz="2400" dirty="0" smtClean="0"/>
              <a:t>Disposable mouthpiece</a:t>
            </a:r>
          </a:p>
          <a:p>
            <a:pPr>
              <a:buNone/>
            </a:pPr>
            <a:endParaRPr lang="en-US" sz="2400" dirty="0" smtClean="0"/>
          </a:p>
          <a:p>
            <a:r>
              <a:rPr lang="en-US" sz="2400" dirty="0" smtClean="0"/>
              <a:t>A foot control- selecting the image of concern </a:t>
            </a:r>
          </a:p>
          <a:p>
            <a:pPr>
              <a:buNone/>
            </a:pPr>
            <a:endParaRPr lang="en-US" sz="2400" dirty="0" smtClean="0"/>
          </a:p>
          <a:p>
            <a:r>
              <a:rPr lang="en-US" sz="2400" dirty="0" smtClean="0"/>
              <a:t>Computer </a:t>
            </a:r>
            <a:endParaRPr lang="en-IN" sz="2400" dirty="0"/>
          </a:p>
        </p:txBody>
      </p:sp>
      <p:pic>
        <p:nvPicPr>
          <p:cNvPr id="14338" name="Picture 2" descr="http://www.smilesbyhay.com/images/miscellaneous/difoti-hand-piece.gif"/>
          <p:cNvPicPr>
            <a:picLocks noChangeAspect="1" noChangeArrowheads="1"/>
          </p:cNvPicPr>
          <p:nvPr/>
        </p:nvPicPr>
        <p:blipFill>
          <a:blip r:embed="rId2" cstate="print"/>
          <a:srcRect/>
          <a:stretch>
            <a:fillRect/>
          </a:stretch>
        </p:blipFill>
        <p:spPr bwMode="auto">
          <a:xfrm>
            <a:off x="3143240" y="4500570"/>
            <a:ext cx="5786446" cy="2000240"/>
          </a:xfrm>
          <a:prstGeom prst="rect">
            <a:avLst/>
          </a:prstGeom>
          <a:noFill/>
          <a:ln w="38100">
            <a:solidFill>
              <a:schemeClr val="bg1"/>
            </a:solidFill>
          </a:ln>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28605"/>
            <a:ext cx="8382000" cy="6118598"/>
          </a:xfrm>
        </p:spPr>
        <p:txBody>
          <a:bodyPr/>
          <a:lstStyle/>
          <a:p>
            <a:pPr>
              <a:buNone/>
            </a:pPr>
            <a:r>
              <a:rPr lang="en-US" dirty="0" smtClean="0"/>
              <a:t>Advantages</a:t>
            </a:r>
          </a:p>
          <a:p>
            <a:pPr>
              <a:buNone/>
            </a:pPr>
            <a:endParaRPr lang="en-US" dirty="0" smtClean="0"/>
          </a:p>
          <a:p>
            <a:r>
              <a:rPr lang="en-US" sz="2400" dirty="0" smtClean="0"/>
              <a:t>Twice more sensitive than conventional radiographs for interproximal ,occlusal caries</a:t>
            </a:r>
          </a:p>
          <a:p>
            <a:pPr>
              <a:buNone/>
            </a:pPr>
            <a:endParaRPr lang="en-US" sz="2400" dirty="0" smtClean="0"/>
          </a:p>
          <a:p>
            <a:r>
              <a:rPr lang="en-US" sz="2400" dirty="0" smtClean="0"/>
              <a:t>No harmful radiations</a:t>
            </a:r>
          </a:p>
          <a:p>
            <a:pPr>
              <a:buNone/>
            </a:pPr>
            <a:endParaRPr lang="en-US" sz="2400" dirty="0" smtClean="0"/>
          </a:p>
          <a:p>
            <a:r>
              <a:rPr lang="en-US" sz="2400" dirty="0" smtClean="0"/>
              <a:t>Helps detect tooth decay before cavity develops</a:t>
            </a:r>
          </a:p>
          <a:p>
            <a:pPr>
              <a:buNone/>
            </a:pPr>
            <a:endParaRPr lang="en-US" dirty="0" smtClean="0"/>
          </a:p>
          <a:p>
            <a:pPr>
              <a:buNone/>
            </a:pPr>
            <a:r>
              <a:rPr lang="en-US" dirty="0" smtClean="0"/>
              <a:t>Disadvantages</a:t>
            </a:r>
          </a:p>
          <a:p>
            <a:endParaRPr lang="en-US" sz="2400" dirty="0" smtClean="0"/>
          </a:p>
          <a:p>
            <a:r>
              <a:rPr lang="en-US" sz="2400" dirty="0" smtClean="0"/>
              <a:t>Does not have the capability to determine the depth of the lesion</a:t>
            </a:r>
          </a:p>
          <a:p>
            <a:pPr>
              <a:buNone/>
            </a:pPr>
            <a:endParaRPr lang="en-IN" dirty="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DIAGNODENT</a:t>
            </a:r>
            <a:endParaRPr lang="en-IN" dirty="0"/>
          </a:p>
        </p:txBody>
      </p:sp>
      <p:sp>
        <p:nvSpPr>
          <p:cNvPr id="3" name="Content Placeholder 2"/>
          <p:cNvSpPr>
            <a:spLocks noGrp="1"/>
          </p:cNvSpPr>
          <p:nvPr>
            <p:ph idx="1"/>
          </p:nvPr>
        </p:nvSpPr>
        <p:spPr>
          <a:xfrm>
            <a:off x="381000" y="1071546"/>
            <a:ext cx="8382000" cy="4579715"/>
          </a:xfrm>
        </p:spPr>
        <p:txBody>
          <a:bodyPr/>
          <a:lstStyle/>
          <a:p>
            <a:r>
              <a:rPr lang="en-US" sz="2400" dirty="0" smtClean="0"/>
              <a:t>Detection of oral decay</a:t>
            </a:r>
          </a:p>
          <a:p>
            <a:pPr>
              <a:buNone/>
            </a:pPr>
            <a:endParaRPr lang="en-US" sz="2400" dirty="0" smtClean="0"/>
          </a:p>
          <a:p>
            <a:r>
              <a:rPr lang="en-US" sz="2400" dirty="0" smtClean="0"/>
              <a:t>Uses infrared laser fluorescence for detection</a:t>
            </a:r>
          </a:p>
          <a:p>
            <a:pPr>
              <a:buNone/>
            </a:pPr>
            <a:endParaRPr lang="en-US" sz="2400" dirty="0" smtClean="0"/>
          </a:p>
          <a:p>
            <a:r>
              <a:rPr lang="en-US" sz="2400" dirty="0" smtClean="0"/>
              <a:t>Uses a simple laser diode to inspect teeth comparing reflection wavelength against a healthy baseline wavelength to uncover decay</a:t>
            </a:r>
          </a:p>
          <a:p>
            <a:pPr>
              <a:buNone/>
            </a:pPr>
            <a:endParaRPr lang="en-US" sz="2400" dirty="0" smtClean="0"/>
          </a:p>
          <a:p>
            <a:r>
              <a:rPr lang="en-US" sz="2400" dirty="0" smtClean="0"/>
              <a:t>655nm- clean healthy teeth exhibits little or no fluorescence</a:t>
            </a:r>
          </a:p>
          <a:p>
            <a:pPr>
              <a:buNone/>
            </a:pPr>
            <a:endParaRPr lang="en-US" sz="2400" dirty="0" smtClean="0"/>
          </a:p>
          <a:p>
            <a:r>
              <a:rPr lang="en-US" sz="2400" dirty="0" smtClean="0"/>
              <a:t>Carious tooth proportionate to the degree of caries ,resulting in elevated scale reading</a:t>
            </a:r>
            <a:endParaRPr lang="en-IN" sz="2400" dirty="0"/>
          </a:p>
        </p:txBody>
      </p:sp>
      <p:pic>
        <p:nvPicPr>
          <p:cNvPr id="4" name="Picture 2" descr="http://www.dentalcompare.com/images/articles/597_1.gif"/>
          <p:cNvPicPr>
            <a:picLocks noChangeAspect="1" noChangeArrowheads="1"/>
          </p:cNvPicPr>
          <p:nvPr/>
        </p:nvPicPr>
        <p:blipFill>
          <a:blip r:embed="rId2" cstate="print"/>
          <a:srcRect/>
          <a:stretch>
            <a:fillRect/>
          </a:stretch>
        </p:blipFill>
        <p:spPr bwMode="auto">
          <a:xfrm>
            <a:off x="4786314" y="285728"/>
            <a:ext cx="3595686" cy="1571636"/>
          </a:xfrm>
          <a:prstGeom prst="rect">
            <a:avLst/>
          </a:prstGeom>
          <a:noFill/>
          <a:ln w="38100">
            <a:solidFill>
              <a:schemeClr val="bg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par>
                                <p:cTn id="21" presetID="41" presetClass="entr" presetSubtype="0" fill="hold" nodeType="with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2" end="2"/>
                                            </p:txEl>
                                          </p:spTgt>
                                        </p:tgtEl>
                                      </p:cBhvr>
                                    </p:animEffect>
                                  </p:childTnLst>
                                </p:cTn>
                              </p:par>
                              <p:par>
                                <p:cTn id="28" presetID="41" presetClass="entr" presetSubtype="0" fill="hold" nodeType="withEffect">
                                  <p:stCondLst>
                                    <p:cond delay="0"/>
                                  </p:stCondLst>
                                  <p:iterate type="lt">
                                    <p:tmPct val="10000"/>
                                  </p:iterate>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
                                            <p:txEl>
                                              <p:pRg st="4" end="4"/>
                                            </p:txEl>
                                          </p:spTgt>
                                        </p:tgtEl>
                                      </p:cBhvr>
                                    </p:animEffect>
                                  </p:childTnLst>
                                </p:cTn>
                              </p:par>
                              <p:par>
                                <p:cTn id="35" presetID="41" presetClass="entr" presetSubtype="0" fill="hold" nodeType="withEffect">
                                  <p:stCondLst>
                                    <p:cond delay="0"/>
                                  </p:stCondLst>
                                  <p:iterate type="lt">
                                    <p:tmPct val="10000"/>
                                  </p:iterate>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39"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xEl>
                                              <p:pRg st="6" end="6"/>
                                            </p:txEl>
                                          </p:spTgt>
                                        </p:tgtEl>
                                      </p:cBhvr>
                                    </p:animEffect>
                                  </p:childTnLst>
                                </p:cTn>
                              </p:par>
                              <p:par>
                                <p:cTn id="42" presetID="41" presetClass="entr" presetSubtype="0" fill="hold" nodeType="withEffect">
                                  <p:stCondLst>
                                    <p:cond delay="0"/>
                                  </p:stCondLst>
                                  <p:iterate type="lt">
                                    <p:tmPct val="10000"/>
                                  </p:iterate>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p:cTn id="44"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46"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00043"/>
            <a:ext cx="8382000" cy="4985980"/>
          </a:xfrm>
        </p:spPr>
        <p:txBody>
          <a:bodyPr/>
          <a:lstStyle/>
          <a:p>
            <a:r>
              <a:rPr lang="en-US" sz="2400" dirty="0" smtClean="0"/>
              <a:t>Aim laser on healthy enamel tooth surface for bench mark reading ,continue shining laser 2.5mm into all suspected areas</a:t>
            </a:r>
          </a:p>
          <a:p>
            <a:pPr>
              <a:buNone/>
            </a:pPr>
            <a:endParaRPr lang="en-US" sz="2400" dirty="0" smtClean="0"/>
          </a:p>
          <a:p>
            <a:r>
              <a:rPr lang="en-US" sz="2400" dirty="0" smtClean="0"/>
              <a:t>As pulses into grooves ,fissures or cracks , reflects fluorescent light of specific wavelength</a:t>
            </a:r>
          </a:p>
          <a:p>
            <a:pPr>
              <a:buNone/>
            </a:pPr>
            <a:endParaRPr lang="en-US" sz="2400" dirty="0" smtClean="0"/>
          </a:p>
          <a:p>
            <a:r>
              <a:rPr lang="en-US" sz="2400" dirty="0" smtClean="0"/>
              <a:t>Light is measured by receptors converted to acoustic signals , evaluated electronically </a:t>
            </a:r>
          </a:p>
          <a:p>
            <a:endParaRPr lang="en-US" sz="2400" dirty="0" smtClean="0"/>
          </a:p>
          <a:p>
            <a:endParaRPr lang="en-US" sz="2400" dirty="0" smtClean="0"/>
          </a:p>
          <a:p>
            <a:endParaRPr lang="en-US" sz="2400" dirty="0" smtClean="0"/>
          </a:p>
          <a:p>
            <a:endParaRPr lang="en-US" sz="2400" dirty="0" smtClean="0"/>
          </a:p>
          <a:p>
            <a:pPr>
              <a:buNone/>
            </a:pPr>
            <a:endParaRPr lang="en-US" sz="2400" dirty="0" smtClean="0"/>
          </a:p>
        </p:txBody>
      </p:sp>
      <p:graphicFrame>
        <p:nvGraphicFramePr>
          <p:cNvPr id="4" name="Table 3"/>
          <p:cNvGraphicFramePr>
            <a:graphicFrameLocks noGrp="1"/>
          </p:cNvGraphicFramePr>
          <p:nvPr/>
        </p:nvGraphicFramePr>
        <p:xfrm>
          <a:off x="1357290" y="3857628"/>
          <a:ext cx="6096000" cy="1911988"/>
        </p:xfrm>
        <a:graphic>
          <a:graphicData uri="http://schemas.openxmlformats.org/drawingml/2006/table">
            <a:tbl>
              <a:tblPr firstRow="1" bandRow="1">
                <a:tableStyleId>{073A0DAA-6AF3-43AB-8588-CEC1D06C72B9}</a:tableStyleId>
              </a:tblPr>
              <a:tblGrid>
                <a:gridCol w="3048000"/>
                <a:gridCol w="3048000"/>
              </a:tblGrid>
              <a:tr h="477997">
                <a:tc>
                  <a:txBody>
                    <a:bodyPr/>
                    <a:lstStyle/>
                    <a:p>
                      <a:r>
                        <a:rPr lang="en-US" dirty="0" smtClean="0"/>
                        <a:t>Peak surface readings</a:t>
                      </a:r>
                      <a:endParaRPr lang="en-IN" dirty="0"/>
                    </a:p>
                  </a:txBody>
                  <a:tcPr/>
                </a:tc>
                <a:tc>
                  <a:txBody>
                    <a:bodyPr/>
                    <a:lstStyle/>
                    <a:p>
                      <a:r>
                        <a:rPr lang="en-US" dirty="0" smtClean="0"/>
                        <a:t>Clinical interpretation</a:t>
                      </a:r>
                      <a:endParaRPr lang="en-IN" dirty="0"/>
                    </a:p>
                  </a:txBody>
                  <a:tcPr/>
                </a:tc>
              </a:tr>
              <a:tr h="477997">
                <a:tc>
                  <a:txBody>
                    <a:bodyPr/>
                    <a:lstStyle/>
                    <a:p>
                      <a:r>
                        <a:rPr lang="en-US" dirty="0" smtClean="0"/>
                        <a:t>0-9</a:t>
                      </a:r>
                      <a:endParaRPr lang="en-IN" dirty="0"/>
                    </a:p>
                  </a:txBody>
                  <a:tcPr/>
                </a:tc>
                <a:tc>
                  <a:txBody>
                    <a:bodyPr/>
                    <a:lstStyle/>
                    <a:p>
                      <a:r>
                        <a:rPr lang="en-US" dirty="0" smtClean="0"/>
                        <a:t>Sound /early enamel caries</a:t>
                      </a:r>
                      <a:endParaRPr lang="en-IN" dirty="0"/>
                    </a:p>
                  </a:txBody>
                  <a:tcPr/>
                </a:tc>
              </a:tr>
              <a:tr h="477997">
                <a:tc>
                  <a:txBody>
                    <a:bodyPr/>
                    <a:lstStyle/>
                    <a:p>
                      <a:r>
                        <a:rPr lang="en-US" dirty="0" smtClean="0"/>
                        <a:t>10-17</a:t>
                      </a:r>
                      <a:endParaRPr lang="en-IN" dirty="0"/>
                    </a:p>
                  </a:txBody>
                  <a:tcPr/>
                </a:tc>
                <a:tc>
                  <a:txBody>
                    <a:bodyPr/>
                    <a:lstStyle/>
                    <a:p>
                      <a:r>
                        <a:rPr lang="en-US" dirty="0" smtClean="0"/>
                        <a:t>Enamel caries</a:t>
                      </a:r>
                      <a:endParaRPr lang="en-IN" dirty="0"/>
                    </a:p>
                  </a:txBody>
                  <a:tcPr/>
                </a:tc>
              </a:tr>
              <a:tr h="477997">
                <a:tc>
                  <a:txBody>
                    <a:bodyPr/>
                    <a:lstStyle/>
                    <a:p>
                      <a:r>
                        <a:rPr lang="en-US" dirty="0" smtClean="0"/>
                        <a:t>18-99</a:t>
                      </a:r>
                      <a:endParaRPr lang="en-IN" dirty="0"/>
                    </a:p>
                  </a:txBody>
                  <a:tcPr/>
                </a:tc>
                <a:tc>
                  <a:txBody>
                    <a:bodyPr/>
                    <a:lstStyle/>
                    <a:p>
                      <a:r>
                        <a:rPr lang="en-US" dirty="0" smtClean="0"/>
                        <a:t>Dentinal caries</a:t>
                      </a:r>
                      <a:endParaRPr lang="en-IN"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smtClean="0"/>
              <a:t>COMPUTED TOMOGRAPHY</a:t>
            </a:r>
            <a:endParaRPr lang="en-IN" dirty="0"/>
          </a:p>
        </p:txBody>
      </p:sp>
      <p:sp>
        <p:nvSpPr>
          <p:cNvPr id="8" name="Content Placeholder 7"/>
          <p:cNvSpPr>
            <a:spLocks noGrp="1"/>
          </p:cNvSpPr>
          <p:nvPr>
            <p:ph idx="1"/>
          </p:nvPr>
        </p:nvSpPr>
        <p:spPr>
          <a:xfrm>
            <a:off x="381000" y="857233"/>
            <a:ext cx="8548718" cy="4801314"/>
          </a:xfrm>
        </p:spPr>
        <p:txBody>
          <a:bodyPr/>
          <a:lstStyle/>
          <a:p>
            <a:r>
              <a:rPr lang="en-US" sz="2400" b="1" dirty="0" smtClean="0"/>
              <a:t>Godfrey Hounsfield </a:t>
            </a:r>
            <a:r>
              <a:rPr lang="en-US" sz="2400" dirty="0" smtClean="0"/>
              <a:t>-1972</a:t>
            </a:r>
          </a:p>
          <a:p>
            <a:endParaRPr lang="en-US" sz="2400" dirty="0" smtClean="0"/>
          </a:p>
          <a:p>
            <a:pPr>
              <a:buNone/>
            </a:pPr>
            <a:r>
              <a:rPr lang="en-US" sz="2400" dirty="0" smtClean="0"/>
              <a:t>Also called </a:t>
            </a:r>
          </a:p>
          <a:p>
            <a:r>
              <a:rPr lang="en-US" sz="2400" dirty="0" smtClean="0"/>
              <a:t>Computerized axial transverse scanning</a:t>
            </a:r>
          </a:p>
          <a:p>
            <a:r>
              <a:rPr lang="en-US" sz="2400" dirty="0" smtClean="0"/>
              <a:t>Computerized axial tomography</a:t>
            </a:r>
          </a:p>
          <a:p>
            <a:r>
              <a:rPr lang="en-US" sz="2400" dirty="0" smtClean="0"/>
              <a:t>Computerized reconstruction tomography</a:t>
            </a:r>
          </a:p>
          <a:p>
            <a:r>
              <a:rPr lang="en-US" sz="2400" dirty="0" smtClean="0"/>
              <a:t> Computed tomographic scanning </a:t>
            </a:r>
          </a:p>
          <a:p>
            <a:r>
              <a:rPr lang="en-US" sz="2400" dirty="0" smtClean="0"/>
              <a:t>Axial tomography </a:t>
            </a:r>
          </a:p>
          <a:p>
            <a:r>
              <a:rPr lang="en-US" sz="2400" dirty="0" smtClean="0"/>
              <a:t>Computerized transaxial tomography</a:t>
            </a:r>
          </a:p>
          <a:p>
            <a:pPr>
              <a:buNone/>
            </a:pPr>
            <a:endParaRPr lang="en-US" sz="2400" dirty="0" smtClean="0"/>
          </a:p>
          <a:p>
            <a:pPr>
              <a:buNone/>
            </a:pPr>
            <a:endParaRPr lang="en-US" sz="2400" dirty="0" smtClean="0"/>
          </a:p>
          <a:p>
            <a:pPr>
              <a:buNone/>
            </a:pPr>
            <a:endParaRPr lang="en-IN" sz="2400" dirty="0"/>
          </a:p>
        </p:txBody>
      </p:sp>
      <p:pic>
        <p:nvPicPr>
          <p:cNvPr id="23553" name="Picture 1" descr="C:\Pictures\2010-09-03\DSC00598.JPG"/>
          <p:cNvPicPr>
            <a:picLocks noChangeAspect="1" noChangeArrowheads="1"/>
          </p:cNvPicPr>
          <p:nvPr/>
        </p:nvPicPr>
        <p:blipFill>
          <a:blip r:embed="rId2" cstate="print"/>
          <a:srcRect/>
          <a:stretch>
            <a:fillRect/>
          </a:stretch>
        </p:blipFill>
        <p:spPr bwMode="auto">
          <a:xfrm>
            <a:off x="6072198" y="4357694"/>
            <a:ext cx="2632696" cy="1974522"/>
          </a:xfrm>
          <a:prstGeom prst="rect">
            <a:avLst/>
          </a:prstGeom>
          <a:noFill/>
          <a:ln w="38100">
            <a:solidFill>
              <a:schemeClr val="bg1"/>
            </a:solidFill>
          </a:ln>
        </p:spPr>
      </p:pic>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sz="3600" smtClean="0"/>
              <a:t>CONE BEAM COMPUTED TOMOGRAPHY</a:t>
            </a:r>
            <a:endParaRPr lang="en-IN" sz="3600" dirty="0"/>
          </a:p>
        </p:txBody>
      </p:sp>
      <p:sp>
        <p:nvSpPr>
          <p:cNvPr id="3" name="Content Placeholder 2"/>
          <p:cNvSpPr>
            <a:spLocks noGrp="1"/>
          </p:cNvSpPr>
          <p:nvPr>
            <p:ph idx="1"/>
          </p:nvPr>
        </p:nvSpPr>
        <p:spPr>
          <a:xfrm>
            <a:off x="381000" y="857232"/>
            <a:ext cx="8382000" cy="6020110"/>
          </a:xfrm>
        </p:spPr>
        <p:txBody>
          <a:bodyPr/>
          <a:lstStyle/>
          <a:p>
            <a:endParaRPr lang="en-US" sz="2400" dirty="0" smtClean="0"/>
          </a:p>
          <a:p>
            <a:r>
              <a:rPr lang="en-US" sz="2400" dirty="0" smtClean="0"/>
              <a:t>The development of computed tomography in 1972</a:t>
            </a:r>
          </a:p>
          <a:p>
            <a:pPr>
              <a:buNone/>
            </a:pPr>
            <a:endParaRPr lang="en-US" sz="2400" dirty="0" smtClean="0"/>
          </a:p>
          <a:p>
            <a:r>
              <a:rPr lang="en-US" sz="2400" dirty="0" smtClean="0"/>
              <a:t>Arai et al in 1997 created CBCT for dental use</a:t>
            </a:r>
          </a:p>
          <a:p>
            <a:pPr>
              <a:buNone/>
            </a:pPr>
            <a:endParaRPr lang="en-US" sz="2400" dirty="0" smtClean="0"/>
          </a:p>
          <a:p>
            <a:r>
              <a:rPr lang="en-US" sz="2400" dirty="0" smtClean="0"/>
              <a:t>Technique of choice for imaging dental hard tissues</a:t>
            </a:r>
          </a:p>
          <a:p>
            <a:pPr>
              <a:buNone/>
            </a:pPr>
            <a:endParaRPr lang="en-US" sz="2400" dirty="0" smtClean="0"/>
          </a:p>
          <a:p>
            <a:pPr>
              <a:buNone/>
            </a:pPr>
            <a:endParaRPr lang="en-US" sz="2400" b="1" u="sng" dirty="0" smtClean="0"/>
          </a:p>
          <a:p>
            <a:pPr>
              <a:buNone/>
            </a:pPr>
            <a:r>
              <a:rPr lang="en-US" sz="2400" b="1" u="sng" dirty="0" smtClean="0"/>
              <a:t>Advantages</a:t>
            </a:r>
          </a:p>
          <a:p>
            <a:pPr>
              <a:buNone/>
            </a:pPr>
            <a:endParaRPr lang="en-US" sz="2400" b="1" u="sng" dirty="0" smtClean="0"/>
          </a:p>
          <a:p>
            <a:r>
              <a:rPr lang="en-US" sz="2400" dirty="0" smtClean="0"/>
              <a:t>More efficient</a:t>
            </a:r>
          </a:p>
          <a:p>
            <a:r>
              <a:rPr lang="en-US" sz="2400" dirty="0" smtClean="0"/>
              <a:t>Economical</a:t>
            </a:r>
          </a:p>
          <a:p>
            <a:pPr>
              <a:buNone/>
            </a:pPr>
            <a:endParaRPr lang="en-IN" sz="2400" dirty="0" smtClean="0">
              <a:solidFill>
                <a:schemeClr val="bg1"/>
              </a:solidFill>
            </a:endParaRPr>
          </a:p>
          <a:p>
            <a:endParaRPr lang="en-US" sz="2400" dirty="0" smtClean="0"/>
          </a:p>
          <a:p>
            <a:pPr>
              <a:buNone/>
            </a:pPr>
            <a:endParaRPr lang="en-US" sz="2400" dirty="0" smtClean="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DENTAL LOUPES</a:t>
            </a:r>
            <a:endParaRPr lang="en-IN" dirty="0"/>
          </a:p>
        </p:txBody>
      </p:sp>
      <p:sp>
        <p:nvSpPr>
          <p:cNvPr id="3" name="Text Placeholder 2"/>
          <p:cNvSpPr>
            <a:spLocks noGrp="1"/>
          </p:cNvSpPr>
          <p:nvPr>
            <p:ph type="body" sz="quarter" idx="10"/>
          </p:nvPr>
        </p:nvSpPr>
        <p:spPr>
          <a:xfrm>
            <a:off x="285720" y="928670"/>
            <a:ext cx="8715436" cy="5946243"/>
          </a:xfrm>
        </p:spPr>
        <p:txBody>
          <a:bodyPr/>
          <a:lstStyle/>
          <a:p>
            <a:r>
              <a:rPr lang="en-US" sz="2400" dirty="0" smtClean="0"/>
              <a:t>High powered magnification loupes &amp;headlamps greatly enhance treatment quality </a:t>
            </a:r>
          </a:p>
          <a:p>
            <a:r>
              <a:rPr lang="en-US" sz="2400" dirty="0" smtClean="0"/>
              <a:t>They aid in visualizing </a:t>
            </a:r>
          </a:p>
          <a:p>
            <a:pPr>
              <a:buNone/>
            </a:pPr>
            <a:r>
              <a:rPr lang="en-US" sz="2400" dirty="0" smtClean="0"/>
              <a:t>            Internal anatomy following access</a:t>
            </a:r>
          </a:p>
          <a:p>
            <a:pPr>
              <a:buNone/>
            </a:pPr>
            <a:r>
              <a:rPr lang="en-US" sz="2400" dirty="0" smtClean="0"/>
              <a:t>            Inspecting instruments</a:t>
            </a:r>
          </a:p>
          <a:p>
            <a:pPr>
              <a:buNone/>
            </a:pPr>
            <a:r>
              <a:rPr lang="en-US" sz="2400" dirty="0" smtClean="0"/>
              <a:t>            Managing root-end during surgery and interpreting </a:t>
            </a:r>
          </a:p>
          <a:p>
            <a:pPr>
              <a:buNone/>
            </a:pPr>
            <a:r>
              <a:rPr lang="en-US" sz="2400" dirty="0" smtClean="0"/>
              <a:t>            Radiographs</a:t>
            </a:r>
          </a:p>
          <a:p>
            <a:endParaRPr lang="en-US" sz="2400" dirty="0" smtClean="0"/>
          </a:p>
          <a:p>
            <a:r>
              <a:rPr lang="en-US" sz="2400" b="1" u="sng" dirty="0" smtClean="0"/>
              <a:t>Advantages</a:t>
            </a:r>
            <a:endParaRPr lang="en-US" sz="2400" dirty="0" smtClean="0"/>
          </a:p>
          <a:p>
            <a:pPr marL="514350" indent="-514350">
              <a:buAutoNum type="arabicParenR"/>
            </a:pPr>
            <a:r>
              <a:rPr lang="en-US" sz="2400" dirty="0" smtClean="0"/>
              <a:t>Better visual acuity</a:t>
            </a:r>
          </a:p>
          <a:p>
            <a:pPr marL="514350" indent="-514350">
              <a:buAutoNum type="arabicParenR"/>
            </a:pPr>
            <a:r>
              <a:rPr lang="en-US" sz="2400" dirty="0" smtClean="0"/>
              <a:t>Greater motor control</a:t>
            </a:r>
          </a:p>
          <a:p>
            <a:pPr marL="514350" indent="-514350">
              <a:buAutoNum type="arabicParenR"/>
            </a:pPr>
            <a:r>
              <a:rPr lang="en-US" sz="2400" dirty="0" smtClean="0"/>
              <a:t>Improved diagnostic outcomes.</a:t>
            </a:r>
          </a:p>
          <a:p>
            <a:pPr marL="514350" indent="-514350">
              <a:buAutoNum type="arabicParenR"/>
            </a:pPr>
            <a:r>
              <a:rPr lang="en-US" sz="2400" dirty="0" smtClean="0"/>
              <a:t>Better treatment outcomes.</a:t>
            </a:r>
          </a:p>
          <a:p>
            <a:pPr marL="514350" indent="-514350">
              <a:buAutoNum type="arabicParenR"/>
            </a:pPr>
            <a:r>
              <a:rPr lang="en-US" sz="2400" dirty="0" smtClean="0"/>
              <a:t>Reduces neck and back strain </a:t>
            </a:r>
            <a:endParaRPr lang="en-IN" sz="2400" dirty="0" smtClean="0"/>
          </a:p>
          <a:p>
            <a:pPr>
              <a:buNone/>
            </a:pPr>
            <a:r>
              <a:rPr lang="en-US" sz="2400" dirty="0" smtClean="0"/>
              <a:t>  </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357166"/>
            <a:ext cx="8382000" cy="5059847"/>
          </a:xfrm>
        </p:spPr>
        <p:txBody>
          <a:bodyPr/>
          <a:lstStyle/>
          <a:p>
            <a:r>
              <a:rPr lang="en-US" sz="2400" dirty="0" smtClean="0"/>
              <a:t>There are several parameters to be considered &amp; evaluated while selecting a loupe</a:t>
            </a:r>
          </a:p>
          <a:p>
            <a:pPr>
              <a:buNone/>
            </a:pPr>
            <a:r>
              <a:rPr lang="en-US" sz="2400" dirty="0" smtClean="0"/>
              <a:t>             Power on magnification</a:t>
            </a:r>
          </a:p>
          <a:p>
            <a:pPr>
              <a:buNone/>
            </a:pPr>
            <a:r>
              <a:rPr lang="en-US" sz="2400" dirty="0" smtClean="0"/>
              <a:t>             Working distance</a:t>
            </a:r>
          </a:p>
          <a:p>
            <a:pPr>
              <a:buNone/>
            </a:pPr>
            <a:r>
              <a:rPr lang="en-US" sz="2400" dirty="0" smtClean="0"/>
              <a:t>             Field of view</a:t>
            </a:r>
          </a:p>
          <a:p>
            <a:pPr>
              <a:buNone/>
            </a:pPr>
            <a:r>
              <a:rPr lang="en-US" sz="2400" dirty="0" smtClean="0"/>
              <a:t>             Depth of focus</a:t>
            </a:r>
          </a:p>
          <a:p>
            <a:endParaRPr lang="en-US" sz="2400" dirty="0" smtClean="0"/>
          </a:p>
          <a:p>
            <a:r>
              <a:rPr lang="en-US" sz="2400" dirty="0" smtClean="0"/>
              <a:t>Magnification describes the increase in size-field of view &amp; depth of focus decreases</a:t>
            </a:r>
          </a:p>
          <a:p>
            <a:pPr>
              <a:buNone/>
            </a:pPr>
            <a:endParaRPr lang="en-US" sz="2400" dirty="0" smtClean="0"/>
          </a:p>
          <a:p>
            <a:endParaRPr lang="en-US" sz="2400" dirty="0" smtClean="0"/>
          </a:p>
          <a:p>
            <a:r>
              <a:rPr lang="en-US" sz="2400" dirty="0" smtClean="0"/>
              <a:t>Magnification range-2x-3x </a:t>
            </a:r>
          </a:p>
          <a:p>
            <a:endParaRPr lang="en-IN" sz="2400"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357166"/>
            <a:ext cx="8382000" cy="6204776"/>
          </a:xfrm>
        </p:spPr>
        <p:txBody>
          <a:bodyPr/>
          <a:lstStyle/>
          <a:p>
            <a:pPr>
              <a:buNone/>
            </a:pPr>
            <a:r>
              <a:rPr lang="en-US" sz="2400" b="1" u="sng" dirty="0" smtClean="0"/>
              <a:t>WORKING DISTANCE</a:t>
            </a:r>
          </a:p>
          <a:p>
            <a:endParaRPr lang="en-US" sz="2400" b="1" u="sng" dirty="0" smtClean="0"/>
          </a:p>
          <a:p>
            <a:r>
              <a:rPr lang="en-US" sz="2400" dirty="0" smtClean="0"/>
              <a:t>Distance from the eye to the object  when the object is viewed in focus.</a:t>
            </a:r>
          </a:p>
          <a:p>
            <a:r>
              <a:rPr lang="en-US" sz="2400" dirty="0" smtClean="0"/>
              <a:t>This distance is in the middle of the depth of focus</a:t>
            </a:r>
          </a:p>
          <a:p>
            <a:r>
              <a:rPr lang="en-US" sz="2400" dirty="0" smtClean="0"/>
              <a:t>Working distance depends on the height , arm length &amp; seating preferences 13-14’ </a:t>
            </a:r>
          </a:p>
          <a:p>
            <a:endParaRPr lang="en-US" sz="2400" dirty="0" smtClean="0"/>
          </a:p>
          <a:p>
            <a:pPr>
              <a:buNone/>
            </a:pPr>
            <a:endParaRPr lang="en-US" sz="2400" dirty="0" smtClean="0"/>
          </a:p>
          <a:p>
            <a:pPr>
              <a:buNone/>
            </a:pPr>
            <a:r>
              <a:rPr lang="en-US" sz="2400" b="1" u="sng" dirty="0" smtClean="0"/>
              <a:t>DEPTH OF FOCUS </a:t>
            </a:r>
          </a:p>
          <a:p>
            <a:pPr>
              <a:buNone/>
            </a:pPr>
            <a:endParaRPr lang="en-US" sz="2400" b="1" u="sng" dirty="0" smtClean="0"/>
          </a:p>
          <a:p>
            <a:r>
              <a:rPr lang="en-US" sz="2400" dirty="0" smtClean="0"/>
              <a:t>Difference between the far &amp; in focus limits of the working distance</a:t>
            </a:r>
          </a:p>
          <a:p>
            <a:r>
              <a:rPr lang="en-US" sz="2400" dirty="0" smtClean="0"/>
              <a:t>Depth of focus decreases as magnification increases</a:t>
            </a:r>
          </a:p>
          <a:p>
            <a:pPr>
              <a:buNone/>
            </a:pPr>
            <a:endParaRPr lang="en-US" sz="2400" dirty="0" smtClean="0"/>
          </a:p>
          <a:p>
            <a:pPr>
              <a:buNone/>
            </a:pPr>
            <a:endParaRPr lang="en-IN" sz="24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81000" y="1412875"/>
            <a:ext cx="8382000" cy="997196"/>
          </a:xfrm>
        </p:spPr>
        <p:txBody>
          <a:bodyPr/>
          <a:lstStyle/>
          <a:p>
            <a:pPr eaLnBrk="1" hangingPunct="1"/>
            <a:r>
              <a:rPr lang="en-US" dirty="0" smtClean="0">
                <a:solidFill>
                  <a:srgbClr val="00CCFF"/>
                </a:solidFill>
                <a:cs typeface="DilleniaUPC" pitchFamily="18" charset="-34"/>
              </a:rPr>
              <a:t>Radiographic Exam and interpretation</a:t>
            </a:r>
          </a:p>
          <a:p>
            <a:pPr eaLnBrk="1" hangingPunct="1">
              <a:buNone/>
            </a:pPr>
            <a:endParaRPr lang="th-TH" dirty="0" smtClean="0">
              <a:solidFill>
                <a:srgbClr val="00CCFF"/>
              </a:solidFill>
            </a:endParaRPr>
          </a:p>
        </p:txBody>
      </p:sp>
      <p:sp>
        <p:nvSpPr>
          <p:cNvPr id="14339" name="Text Box 4"/>
          <p:cNvSpPr txBox="1">
            <a:spLocks noChangeArrowheads="1"/>
          </p:cNvSpPr>
          <p:nvPr/>
        </p:nvSpPr>
        <p:spPr bwMode="auto">
          <a:xfrm>
            <a:off x="2916238" y="4941888"/>
            <a:ext cx="4103687"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rPr>
              <a:t>Diagnosis</a:t>
            </a:r>
            <a:endParaRPr lang="th-TH" sz="3600">
              <a:solidFill>
                <a:srgbClr val="FF3300"/>
              </a:solidFill>
            </a:endParaRPr>
          </a:p>
        </p:txBody>
      </p:sp>
      <p:sp>
        <p:nvSpPr>
          <p:cNvPr id="14340" name="AutoShape 5"/>
          <p:cNvSpPr>
            <a:spLocks noChangeArrowheads="1"/>
          </p:cNvSpPr>
          <p:nvPr/>
        </p:nvSpPr>
        <p:spPr bwMode="auto">
          <a:xfrm>
            <a:off x="3708400" y="3644900"/>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434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357166"/>
            <a:ext cx="8382000" cy="3767185"/>
          </a:xfrm>
        </p:spPr>
        <p:txBody>
          <a:bodyPr/>
          <a:lstStyle/>
          <a:p>
            <a:pPr>
              <a:buNone/>
            </a:pPr>
            <a:endParaRPr lang="en-US" sz="2400" dirty="0" smtClean="0"/>
          </a:p>
          <a:p>
            <a:pPr>
              <a:buNone/>
            </a:pPr>
            <a:r>
              <a:rPr lang="en-US" sz="2400" b="1" u="sng" dirty="0" smtClean="0"/>
              <a:t>DECLINATION ANGLE</a:t>
            </a:r>
            <a:r>
              <a:rPr lang="en-US" sz="2400" dirty="0" smtClean="0"/>
              <a:t> </a:t>
            </a:r>
          </a:p>
          <a:p>
            <a:pPr>
              <a:buNone/>
            </a:pPr>
            <a:endParaRPr lang="en-US" sz="2400" dirty="0" smtClean="0"/>
          </a:p>
          <a:p>
            <a:r>
              <a:rPr lang="en-US" sz="2400" dirty="0" smtClean="0"/>
              <a:t>Working posture is directly related to the line of sight &amp; declination angle</a:t>
            </a:r>
          </a:p>
          <a:p>
            <a:r>
              <a:rPr lang="en-US" sz="2400" dirty="0" smtClean="0"/>
              <a:t>Shallower the angle , the greater  the need to tilt the neck to view the object being worked on . </a:t>
            </a:r>
          </a:p>
          <a:p>
            <a:r>
              <a:rPr lang="en-US" sz="2400" dirty="0" smtClean="0"/>
              <a:t>Ability to adjust the working angle will permit comfortable  viewing during intra oral procedures &amp; other activities</a:t>
            </a:r>
          </a:p>
          <a:p>
            <a:pPr>
              <a:buNone/>
            </a:pPr>
            <a:endParaRPr lang="en-IN" sz="2400" dirty="0"/>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74195"/>
          </a:xfrm>
        </p:spPr>
        <p:txBody>
          <a:bodyPr/>
          <a:lstStyle/>
          <a:p>
            <a:r>
              <a:rPr sz="4400" smtClean="0"/>
              <a:t>SURGICAL OPERATING MICROSCOPE</a:t>
            </a:r>
            <a:r>
              <a:rPr smtClean="0"/>
              <a:t/>
            </a:r>
            <a:br>
              <a:rPr smtClean="0"/>
            </a:br>
            <a:endParaRPr lang="en-IN" dirty="0"/>
          </a:p>
        </p:txBody>
      </p:sp>
      <p:sp>
        <p:nvSpPr>
          <p:cNvPr id="3" name="Text Placeholder 2"/>
          <p:cNvSpPr>
            <a:spLocks noGrp="1"/>
          </p:cNvSpPr>
          <p:nvPr>
            <p:ph type="body" sz="quarter" idx="10"/>
          </p:nvPr>
        </p:nvSpPr>
        <p:spPr>
          <a:xfrm>
            <a:off x="381000" y="1000108"/>
            <a:ext cx="8382000" cy="3360920"/>
          </a:xfrm>
        </p:spPr>
        <p:txBody>
          <a:bodyPr/>
          <a:lstStyle/>
          <a:p>
            <a:r>
              <a:rPr lang="en-US" sz="2400" dirty="0" smtClean="0"/>
              <a:t>Otologists first introduced the operating microscope in early 1940’s</a:t>
            </a:r>
          </a:p>
          <a:p>
            <a:pPr>
              <a:buNone/>
            </a:pPr>
            <a:endParaRPr lang="en-US" sz="2400" dirty="0" smtClean="0"/>
          </a:p>
          <a:p>
            <a:r>
              <a:rPr lang="en-US" sz="2400" dirty="0" smtClean="0"/>
              <a:t>The most important recent development in surgical endodontics is the introduction of surgical operating microscope</a:t>
            </a:r>
          </a:p>
          <a:p>
            <a:pPr>
              <a:buNone/>
            </a:pPr>
            <a:endParaRPr lang="en-US" sz="2400" dirty="0" smtClean="0"/>
          </a:p>
          <a:p>
            <a:r>
              <a:rPr lang="en-US" sz="2400" dirty="0" smtClean="0"/>
              <a:t>Magnifying of 2.5X -8.0X to provide a wide field of view &amp; good depth</a:t>
            </a:r>
          </a:p>
          <a:p>
            <a:pPr>
              <a:buNone/>
            </a:pPr>
            <a:endParaRPr lang="en-US" sz="2400" dirty="0" smtClean="0"/>
          </a:p>
        </p:txBody>
      </p:sp>
      <p:pic>
        <p:nvPicPr>
          <p:cNvPr id="23554" name="Picture 2" descr="http://image.made-in-china.com/2f0j00eCZTlYsMfqbh/Dental-Microscope-Surgical-Microscope-Operating-Microscope-OMS2300-.jpg"/>
          <p:cNvPicPr>
            <a:picLocks noChangeAspect="1" noChangeArrowheads="1"/>
          </p:cNvPicPr>
          <p:nvPr/>
        </p:nvPicPr>
        <p:blipFill>
          <a:blip r:embed="rId2" cstate="print"/>
          <a:srcRect/>
          <a:stretch>
            <a:fillRect/>
          </a:stretch>
        </p:blipFill>
        <p:spPr bwMode="auto">
          <a:xfrm>
            <a:off x="6429388" y="4071942"/>
            <a:ext cx="2483086" cy="250033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35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74195"/>
          </a:xfrm>
        </p:spPr>
        <p:txBody>
          <a:bodyPr/>
          <a:lstStyle/>
          <a:p>
            <a:r>
              <a:rPr sz="4400" smtClean="0"/>
              <a:t>SURGICAL OPERATING MICROSCOPE</a:t>
            </a:r>
            <a:r>
              <a:rPr smtClean="0"/>
              <a:t/>
            </a:r>
            <a:br>
              <a:rPr smtClean="0"/>
            </a:br>
            <a:endParaRPr lang="en-IN" dirty="0"/>
          </a:p>
        </p:txBody>
      </p:sp>
      <p:sp>
        <p:nvSpPr>
          <p:cNvPr id="3" name="Text Placeholder 2"/>
          <p:cNvSpPr>
            <a:spLocks noGrp="1"/>
          </p:cNvSpPr>
          <p:nvPr>
            <p:ph type="body" sz="quarter" idx="10"/>
          </p:nvPr>
        </p:nvSpPr>
        <p:spPr>
          <a:xfrm>
            <a:off x="381000" y="1000108"/>
            <a:ext cx="8382000" cy="2622256"/>
          </a:xfrm>
        </p:spPr>
        <p:txBody>
          <a:bodyPr/>
          <a:lstStyle/>
          <a:p>
            <a:pPr>
              <a:buNone/>
            </a:pPr>
            <a:endParaRPr lang="en-US" sz="2400" dirty="0" smtClean="0"/>
          </a:p>
          <a:p>
            <a:pPr>
              <a:buNone/>
            </a:pPr>
            <a:endParaRPr lang="en-US" sz="2400" dirty="0" smtClean="0"/>
          </a:p>
          <a:p>
            <a:r>
              <a:rPr lang="en-US" sz="2400" dirty="0" smtClean="0"/>
              <a:t>Midrange magnifications of 10X -16X are used for root end resection &amp; preparations procedures</a:t>
            </a:r>
          </a:p>
          <a:p>
            <a:endParaRPr lang="en-US" sz="2400" dirty="0" smtClean="0"/>
          </a:p>
          <a:p>
            <a:r>
              <a:rPr lang="en-US" sz="2400" dirty="0" smtClean="0"/>
              <a:t>High range 18X -30X magnifications are used for observation &amp; evaluating fine details</a:t>
            </a:r>
            <a:endParaRPr lang="en-IN" sz="2400" dirty="0"/>
          </a:p>
        </p:txBody>
      </p:sp>
      <p:pic>
        <p:nvPicPr>
          <p:cNvPr id="105474" name="Picture 2" descr="http://t1.gstatic.com/images?q=tbn:ANd9GcSPUWIV-9Q8GnjmXyAcnJx3fArkTz_0nmBDCMoTIN2sXHnavO8&amp;t=1&amp;usg=__yzsMFOpQkZJN3_Ea74T6VVi2-U0="/>
          <p:cNvPicPr>
            <a:picLocks noChangeAspect="1" noChangeArrowheads="1"/>
          </p:cNvPicPr>
          <p:nvPr/>
        </p:nvPicPr>
        <p:blipFill>
          <a:blip r:embed="rId2" cstate="print"/>
          <a:srcRect/>
          <a:stretch>
            <a:fillRect/>
          </a:stretch>
        </p:blipFill>
        <p:spPr bwMode="auto">
          <a:xfrm>
            <a:off x="6929454" y="4143380"/>
            <a:ext cx="1885950" cy="2428875"/>
          </a:xfrm>
          <a:prstGeom prst="rect">
            <a:avLst/>
          </a:prstGeom>
          <a:noFill/>
        </p:spPr>
      </p:pic>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500042"/>
            <a:ext cx="8382000" cy="6278642"/>
          </a:xfrm>
        </p:spPr>
        <p:txBody>
          <a:bodyPr/>
          <a:lstStyle/>
          <a:p>
            <a:pPr>
              <a:buNone/>
            </a:pPr>
            <a:r>
              <a:rPr lang="en-US" sz="2400" b="1" dirty="0" smtClean="0"/>
              <a:t>ADVANTAGES</a:t>
            </a:r>
          </a:p>
          <a:p>
            <a:pPr>
              <a:buNone/>
            </a:pPr>
            <a:endParaRPr lang="en-US" sz="2400" dirty="0" smtClean="0"/>
          </a:p>
          <a:p>
            <a:r>
              <a:rPr lang="en-US" sz="2400" dirty="0" smtClean="0"/>
              <a:t>Visualization of the operating field</a:t>
            </a:r>
          </a:p>
          <a:p>
            <a:pPr>
              <a:buNone/>
            </a:pPr>
            <a:endParaRPr lang="en-US" sz="2400" dirty="0" smtClean="0"/>
          </a:p>
          <a:p>
            <a:r>
              <a:rPr lang="en-US" sz="2400" dirty="0" smtClean="0"/>
              <a:t>Allows to perform surgical procedures on exceptionally small &amp; complex structures</a:t>
            </a:r>
            <a:endParaRPr lang="en-IN" sz="2400" dirty="0" smtClean="0"/>
          </a:p>
          <a:p>
            <a:endParaRPr lang="en-US" sz="2400" dirty="0" smtClean="0"/>
          </a:p>
          <a:p>
            <a:r>
              <a:rPr lang="en-US" sz="2400" dirty="0" smtClean="0"/>
              <a:t>Evaluation of the surgical technique</a:t>
            </a:r>
          </a:p>
          <a:p>
            <a:pPr>
              <a:buNone/>
            </a:pPr>
            <a:endParaRPr lang="en-US" sz="2400" dirty="0" smtClean="0"/>
          </a:p>
          <a:p>
            <a:r>
              <a:rPr lang="en-US" sz="2400" dirty="0" smtClean="0"/>
              <a:t>Improves patient education through video use</a:t>
            </a:r>
          </a:p>
          <a:p>
            <a:pPr>
              <a:buNone/>
            </a:pPr>
            <a:endParaRPr lang="en-US" sz="2400" dirty="0" smtClean="0"/>
          </a:p>
          <a:p>
            <a:r>
              <a:rPr lang="en-US" sz="2400" dirty="0" smtClean="0"/>
              <a:t>Reduces the number of radiographs</a:t>
            </a:r>
          </a:p>
          <a:p>
            <a:pPr>
              <a:buNone/>
            </a:pPr>
            <a:endParaRPr lang="en-US" sz="2400" dirty="0" smtClean="0"/>
          </a:p>
          <a:p>
            <a:r>
              <a:rPr lang="en-US" sz="2400" dirty="0" smtClean="0"/>
              <a:t>Provides reports for reference to dentists &amp; insurance companies</a:t>
            </a:r>
          </a:p>
          <a:p>
            <a:endParaRPr lang="en-US" sz="2400" dirty="0" smtClean="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500042"/>
            <a:ext cx="8382000" cy="3940031"/>
          </a:xfrm>
        </p:spPr>
        <p:txBody>
          <a:bodyPr/>
          <a:lstStyle/>
          <a:p>
            <a:pPr>
              <a:buNone/>
            </a:pPr>
            <a:r>
              <a:rPr lang="en-US" sz="2400" b="1" dirty="0" smtClean="0"/>
              <a:t>DISADVANTAGES</a:t>
            </a:r>
          </a:p>
          <a:p>
            <a:endParaRPr lang="en-US" sz="2400" dirty="0" smtClean="0"/>
          </a:p>
          <a:p>
            <a:r>
              <a:rPr lang="en-US" sz="2400" dirty="0" smtClean="0"/>
              <a:t>As magnification increases ,the field of vision &amp; focal depth decreases</a:t>
            </a:r>
          </a:p>
          <a:p>
            <a:pPr>
              <a:buNone/>
            </a:pPr>
            <a:endParaRPr lang="en-US" sz="2400" dirty="0" smtClean="0"/>
          </a:p>
          <a:p>
            <a:r>
              <a:rPr lang="en-US" sz="2400" dirty="0" smtClean="0"/>
              <a:t>Any slight movement of the patient or the operating microscope  will result in loss of visual field or focus</a:t>
            </a:r>
          </a:p>
          <a:p>
            <a:endParaRPr lang="en-IN" sz="2400" dirty="0"/>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Clinical Examination for Caries</a:t>
            </a:r>
            <a:endParaRPr lang="en-IN" dirty="0"/>
          </a:p>
        </p:txBody>
      </p:sp>
      <p:sp>
        <p:nvSpPr>
          <p:cNvPr id="3" name="Content Placeholder 2"/>
          <p:cNvSpPr>
            <a:spLocks noGrp="1"/>
          </p:cNvSpPr>
          <p:nvPr>
            <p:ph idx="1"/>
          </p:nvPr>
        </p:nvSpPr>
        <p:spPr>
          <a:xfrm>
            <a:off x="381000" y="1412875"/>
            <a:ext cx="8382000" cy="2954655"/>
          </a:xfrm>
        </p:spPr>
        <p:txBody>
          <a:bodyPr/>
          <a:lstStyle/>
          <a:p>
            <a:pPr>
              <a:buNone/>
            </a:pPr>
            <a:r>
              <a:rPr lang="en-IN" dirty="0" smtClean="0"/>
              <a:t> (1) visual changes in tooth surface texture or </a:t>
            </a:r>
            <a:r>
              <a:rPr lang="en-IN" dirty="0" err="1" smtClean="0"/>
              <a:t>color</a:t>
            </a:r>
            <a:r>
              <a:rPr lang="en-IN" dirty="0" smtClean="0"/>
              <a:t>,</a:t>
            </a:r>
          </a:p>
          <a:p>
            <a:pPr>
              <a:buNone/>
            </a:pPr>
            <a:r>
              <a:rPr lang="en-IN" dirty="0" smtClean="0"/>
              <a:t>(2) tactile sensation when an explorer is used judiciously,</a:t>
            </a:r>
          </a:p>
          <a:p>
            <a:pPr>
              <a:buNone/>
            </a:pPr>
            <a:r>
              <a:rPr lang="en-IN" dirty="0" smtClean="0"/>
              <a:t>(3) radiographs,</a:t>
            </a:r>
          </a:p>
          <a:p>
            <a:pPr>
              <a:buNone/>
            </a:pPr>
            <a:r>
              <a:rPr lang="en-IN" dirty="0" smtClean="0"/>
              <a:t>(4) </a:t>
            </a:r>
            <a:r>
              <a:rPr lang="en-IN" dirty="0" err="1" smtClean="0"/>
              <a:t>transillumination</a:t>
            </a:r>
            <a:r>
              <a:rPr lang="en-IN" dirty="0" smtClean="0"/>
              <a:t>.</a:t>
            </a:r>
            <a:endParaRPr lang="en-IN"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IN" dirty="0"/>
              <a:t>Clinical Examination of </a:t>
            </a:r>
            <a:r>
              <a:rPr lang="en-IN" dirty="0" smtClean="0"/>
              <a:t>Restorations</a:t>
            </a:r>
            <a:r>
              <a:rPr lang="en-IN" dirty="0"/>
              <a:t>.</a:t>
            </a:r>
            <a:br>
              <a:rPr lang="en-IN" dirty="0"/>
            </a:br>
            <a:endParaRPr lang="en-IN" dirty="0"/>
          </a:p>
        </p:txBody>
      </p:sp>
      <p:sp>
        <p:nvSpPr>
          <p:cNvPr id="3" name="Content Placeholder 2"/>
          <p:cNvSpPr>
            <a:spLocks noGrp="1"/>
          </p:cNvSpPr>
          <p:nvPr>
            <p:ph idx="1"/>
          </p:nvPr>
        </p:nvSpPr>
        <p:spPr>
          <a:xfrm>
            <a:off x="381000" y="1412875"/>
            <a:ext cx="8763000" cy="4776692"/>
          </a:xfrm>
        </p:spPr>
        <p:txBody>
          <a:bodyPr/>
          <a:lstStyle/>
          <a:p>
            <a:pPr>
              <a:buNone/>
            </a:pPr>
            <a:r>
              <a:rPr lang="en-IN" dirty="0" smtClean="0"/>
              <a:t>	when amalgam restorations are evaluated</a:t>
            </a:r>
          </a:p>
          <a:p>
            <a:r>
              <a:rPr lang="en-IN" dirty="0" smtClean="0"/>
              <a:t> (1) amalgam "blues,“</a:t>
            </a:r>
          </a:p>
          <a:p>
            <a:r>
              <a:rPr lang="en-IN" dirty="0" smtClean="0"/>
              <a:t> (2) proximal overhangs, </a:t>
            </a:r>
          </a:p>
          <a:p>
            <a:r>
              <a:rPr lang="en-IN" dirty="0" smtClean="0"/>
              <a:t>(3) marginal ditching,</a:t>
            </a:r>
          </a:p>
          <a:p>
            <a:r>
              <a:rPr lang="en-IN" dirty="0" smtClean="0"/>
              <a:t>(4) voids, </a:t>
            </a:r>
          </a:p>
          <a:p>
            <a:r>
              <a:rPr lang="en-IN" dirty="0" smtClean="0"/>
              <a:t>(5) fracture lines, </a:t>
            </a:r>
          </a:p>
          <a:p>
            <a:r>
              <a:rPr lang="en-IN" dirty="0" smtClean="0"/>
              <a:t>(6) lines indicating the interface</a:t>
            </a:r>
          </a:p>
          <a:p>
            <a:r>
              <a:rPr lang="en-IN" dirty="0" smtClean="0"/>
              <a:t>between abutted restorations,</a:t>
            </a:r>
          </a:p>
          <a:p>
            <a:r>
              <a:rPr lang="en-IN" dirty="0" smtClean="0"/>
              <a:t>(7) improper anatomic contours, </a:t>
            </a:r>
            <a:endParaRPr lang="en-IN" dirty="0"/>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81000" y="1412875"/>
            <a:ext cx="8382000" cy="3151632"/>
          </a:xfrm>
        </p:spPr>
        <p:txBody>
          <a:bodyPr/>
          <a:lstStyle/>
          <a:p>
            <a:r>
              <a:rPr lang="en-IN" dirty="0" smtClean="0"/>
              <a:t>(8) marginal ridge incompatibility,</a:t>
            </a:r>
          </a:p>
          <a:p>
            <a:r>
              <a:rPr lang="en-IN" dirty="0" smtClean="0"/>
              <a:t>(9) improper proximal contacts, </a:t>
            </a:r>
          </a:p>
          <a:p>
            <a:r>
              <a:rPr lang="en-IN" dirty="0" smtClean="0"/>
              <a:t>(10) recurrent caries,</a:t>
            </a:r>
          </a:p>
          <a:p>
            <a:r>
              <a:rPr lang="en-IN" dirty="0" smtClean="0"/>
              <a:t>(11) improper </a:t>
            </a:r>
            <a:r>
              <a:rPr lang="en-IN" dirty="0" err="1" smtClean="0"/>
              <a:t>occlusal</a:t>
            </a:r>
            <a:r>
              <a:rPr lang="en-IN" dirty="0" smtClean="0"/>
              <a:t> contacts.</a:t>
            </a:r>
          </a:p>
          <a:p>
            <a:endParaRPr lang="en-IN" dirty="0" smtClean="0"/>
          </a:p>
          <a:p>
            <a:endParaRPr lang="en-IN" dirty="0"/>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cstate="print"/>
          <a:srcRect/>
          <a:stretch>
            <a:fillRect/>
          </a:stretch>
        </p:blipFill>
        <p:spPr bwMode="auto">
          <a:xfrm>
            <a:off x="395536" y="1124744"/>
            <a:ext cx="8452023" cy="573325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a:stretch>
            <a:fillRect/>
          </a:stretch>
        </p:blipFill>
        <p:spPr bwMode="auto">
          <a:xfrm>
            <a:off x="0" y="764704"/>
            <a:ext cx="3744416" cy="2088232"/>
          </a:xfrm>
          <a:prstGeom prst="rect">
            <a:avLst/>
          </a:prstGeom>
          <a:noFill/>
          <a:ln w="9525">
            <a:noFill/>
            <a:miter lim="800000"/>
            <a:headEnd/>
            <a:tailEnd/>
          </a:ln>
          <a:effectLst/>
        </p:spPr>
      </p:pic>
      <p:sp>
        <p:nvSpPr>
          <p:cNvPr id="2052" name="AutoShape 4" descr="data:image/jpeg;base64,/9j/4AAQSkZJRgABAQAAAQABAAD/2wCEAAkGBhISEBUUExQUFBUWFBUUFRQUFBQUFBQUFBQVFBQUFBQXHCYeFxkjGRQUHy8gJCcpLCwsFR4xNTAqNSYrLCkBCQoKDgwOFw8PFSkcHBwpKSkpKSkpKSkpKSkpKSkpKSkpKSkpLCkpKSkpKSkpLCkpKSkpKSkpKSwpLDUsKSwpKf/AABEIALcBEwMBIgACEQEDEQH/xAAbAAACAwEBAQAAAAAAAAAAAAADBAACBQEGB//EADkQAAEDAwEFBgQFBAIDAQAAAAEAAhEDBCExBRJBUWEGEyJxgZEyobHwFELB0eEVUmKSI/FygpMH/8QAGQEAAwEBAQAAAAAAAAAAAAAAAQIDAAQF/8QAHhEBAQEBAAIDAQEAAAAAAAAAAAECERIhAzFBURP/2gAMAwEAAhEDEQA/ANG62k6tULneQaNGtHwtaOACIx5DY569ekJCk4JipWwFC17HOeoUvqsArArVZKe2vc4WVTyUh/oZz8KNdhCuHQhGqUwGW1F1tRABXHvhYDrnoVR5S/eom/hYPpKlXCr3qEdVDogKxq9Vdj0vSAJRwISm6OyphXa6UsGlXpLAK5sJunUJSwpptlIBELXQVZpwoGhCdVyin3ozUQAIAeoXrQKlSJUAVQVcFUSq7GozSqgK5pECUpXHq28h7hUygZwu5qwcq7q6AgZYFQvhCc5CfWQpsxo2zd5GYRoq9m2774mBH8IF5Uio4ciVueum/eGSFEoLhRFhGGAqVKuF0OwECvgIV0RjbVrZAQKTlS9qf8iNSbDUIGgHEzldJVHnKhKZPqwXC5TeQd7KwdGa5W3ko12Udr1h+kqVFHuwhkSoOSwiW7k00pSkRKZWC0Qvwu0mqoculxCwHGHCt3vJBYcLrXIAYJKqW8VRlRGDpRhaE+oVWnJKM8c0EvzARDojmknCIGFRroRGuCKYjCjMKFRplxwJXrrDsXWLA8tEf2zDo6IyWk1ZGPY7IfVBLRpqf3SNeiWmDqF7zZdxTtHuBB3XDOMgjp+i8Zt+6YaztwENJxKNk4XNtrMqvhCfWkSh13KtM4Ua6cxN5R7lRyGaiCvDllfmmSQla10S4mdUsbiFTvZW6eZ/Wg2seaiRbUKiI+L0DUveO8KNTOFn7Uqw0o1oxwZcfNMOPhSVs7OU69whGF0Tcq7yjzlVCJFySqFdKkoNA96CjwIwgbvNdCxxWKrwuAlWZlYFWDMphryVVrQutOVgvswxpVy1DZURESLtfyXWuQ4hM0aM5Q43VQE1bNE5KXehuqIh0/eNaDAKBRGUO1tnPOASnPwpHAhblLbPoJ6sxqu6gcDitXZnZytVcGtgdXYHun4ldcE2FRJqNAMSdZhfXqDvCATJAEr5fcbIfb4cGuA1LXB3y1CYobfLGgN3hw+KB7OJCeekdTyW7UV3urOiTBjReYrsdq4H1Xqdj3zTU3qhAzJJyPkCr9uLijUDHUS1xjIaPmcIXl9nzbPXHg6rsoYwVeswg8QgOqKNdMWfUMJG4uVLiseCDTtHOOhPokXyH3qvTqpv+mOP5Q1dGyncwsboYeuppuynwoj2F8mm18BZO2quIWm5uFi7VMuARGFKDQj1NEuwIr24RCgQuLjwutyFiVaVwlVK6BxQGJCu1oUZlEc1Ywb2rtLRcIKJRYTgZ8kQv0hCtEJtmxaztGH1wjjs/X/t+aHYTpKkUVwCc/oFcD4CPb9UJ+x6w1YfkUewpM1USjcwjfgCPiBHmIRGW4HBbpvEu+rIwi0LFz9cffJNW9IE9PqtFiW6/hNWRXZVJ9B29TcQ7TgQehBwU5VbUqGXGT5AfIBVphNU08l/qGtwm20IMz7hO3O1qx/MBiCWiC7/AMjxXXn1QXhGy/lDyn6VmdZJ6kwmm0AOAQHsR6VQEJJL+jdChW3kM1IQTXT/AEXvR6paQQ4DzjRYl1ZtnAWg+qs+7rLX2OdcKik0flCYpPASH4ppdk8kSq/iNOE8RzCWZX/1n6cfVCltRJOUh384W1shkwT6JL7vD3XM9h9li6NPeFE2a0YUVv8AOOX/AEry+8sK9dNRa76mCeixjTLnkAEnop/rv/HKeVKxWrZ9nKrv8R1W3adiWnL3OPQQAh5Qt1I8S9qo0r6WOxdt/a7/AGKHU7AW/APH/sVvJPzj51KtT1Xsrz/8/GrKhHRwn5hZFfsnXZwaeoP7oeUPNSsoNC4WmYGZTb9nPaYIjzWpsrZmZOTw6IXXDA7O7P70F/8AqP1K9TY7Ha0YaB5BM7PswPNbVG3CEl0hvZClYgcE021Cdo20kAcUSvbFusehlP4I3TJrUyNCkqtFa9YJapTSWHmmNVtlmXmyA74fCfkfML0FSEtVKEN5cee/DmmM+SJSym9ttlm9/bkxxH3+qy7SrvETIHEjl0VcxLej9EkmACfLKZJIGUu++aymSZEu8LegmSSdc4Sdfazd2fi5NGTP3zV+yIe2gK0qzanWV5O8u3OMveRB+FpgeUjJS1LarmnwkwNJMn1JU+03p7kVmxoFnuuWtfBMA8YlebZtV5HxZJ9IVLu6HhJcXOwSB8IOcdUb2hI9M+/4HgSEN1eBIOV5o7TBOcY4HJPMlGp3znYbB8yBhZvpuUNr74IOkZMTB6INNgqOgnABLsxIz4ZzExEwYWdSad0eMydQBpJwPP3wR5Jt9cFrgPAzG634iSMS7rDn+5wjALUr9o3v+NsEyPC0kDhBIwmPxoefEZJSDKYmD7dVYW8nGv2dUtyvn5efZivawC4E8ccPuFo7KvG4grKFzgh2JGv3qkNnVntcYJ1iYnWCI9PohJ76Gtfj6CwOcJAcQeQJCi9jY9lrd1Jjmmq9paCHB1ODIniJUV0OvlFCjvjzK29nbMA0Ec+vmhbPtV6G0tMLzu3T0t647bWq0adKFe2tU8y1HEqky57oqymiOYE9RtmkwDPolrmjDiNYKezkIUfRStSkE/WOElVKSnhC6sGPEEBZtKyNN0H0PNbbnIdZggHkVPUl9qTV+hrOktmyLdDqTxwI455rOtOCcq1W7wLRgRg8+K6Meohr3T1xRYG729B5DienIQhCvTgjdOmCTJBSd3clxkmfvghtrLXfsJlyuUnVemaz0jWco6qkhdyUrFMuqa9UpcY9UJRobxheTo7PIrlhbIDgA4mSA+S0wTJHhIP859burN2jSDX03xMnu+A+IjdknAE/VXkStEu9n0GAl3fF/OWAAjjAGRwjyPReYr3jgXRAGOGJ5gDHMr6LZ7DdVYQ5jmva5jTmcv089Z9D6eF7Q7L7uq9oMhriAdJjEgcsFVT9PO1qxnnnKqx05KK63MqgpRCwrd5CG6SjNpz98ZR22vHGOBx7LASpUs9F6Ls/c0WBwrMLwQd1ggbxjEkgwOM9Fkmj1A++JR6bRxbwiZMeeOOQIQE5b+JxiPvBUq0IgTnOOA0XbaoA7h/aOOdJHXr7Jp9vvHDeH7an1GvNEOE3UcwDrxhGsbMl5jMan5nyTz6DGlu9UAgbvhOc8I9Uew2rSpPkU+8IJgEndHI9YxgrdGS0dmwzVY4MaCabd/kC1uXNHP8AVeTMUrlzGEkBzKjcDQGcg4xIXqndoHzgFhIDSWxkCIEcpaMDHReQ29dzcl+pLddPE2CdDyBQ7K2s2fb6VsftDTbQY0uc0gEbsxGT/kPoovKWt54BAbETpOueSi3G8nrLG3AAWtRCTttFo2xaD4p04Lny6NVqC3ikCTA104nIE+Ue6V30K4ui48gBAHIKjXJtaJIcZUhSo+Uu1646ol8m4rVKUquRqlRK1CpXXtSQKo5DqVFWtUyqOQ76Pxr2NaCCnLyjBkaGSPfRZNrUTtS4JaBOBMeqvnXpGz2HUchiopUdhIgOLjwHzUdW9PIeqPSlV6I6hjUpOs1w5JNdgzgdV3LVWqWDg1rnECWyBx3cx5Sg0akGXD6kD90a7vN9wO853hHxcDHiAHKeKp8fOdpdd6Wc6OCXuHB1W3YYIfXY0g8uP1CPVWPUe78dbNHA74nSd9gBP+pXTL2I19ZtLZ/e1XP8DXvlrgQDu0oDRB8nGV847b2tNty4NIcDBkHA3hIb7Qj9te1VW4DN3whpktaYmREmfvK8nejvKQeCZnIE4M8c+QVLf4TGbQXWhJ8I/hArWJAz5cFavcviMemqzqj5U/a/MwzThp1b9cZ+5RWVmaSM9f3+8JBscVzdzKJLz+NGafEj+OkJgXtMmXCT0nAAgCNI09lnVWYEK1DZ9VwlrHEcxpyCwcatK9Y3LaQdrl2PJUrbQLsbjW+RcP1zqgNtiweIgHjJGPOVWtXa0AcdcAyeXkFm5xduZEfQH34Ju2pEQMe5Wa1z3CGiBzMF3pyW9ZXVcCHMo1WxEVKNIO/+gbvT1R8ejPkmXDTETnzx5fuvL9oKIiRgtJB5FpET8yvV3FSiQTDqL2smCTUpvc2SYcBLQRz+kleVvXzJ1weM8Pv2Wk4O9zUH2dJpMO8Rjn/Ki09mVy6ix3dNdI1JpgkjBmc6griZB721dgJ5lSFh7LuJaJ1GPbC1BUXHjXp26z7Mb6u2olt9c30mq0hzvFV1RB3lZoS963HJlHv7IsaJMnlyEShUKJdUa0akgD1RdsDdqOH+XEyeWfmqZz6tod9s23tnODiGzHloOnHQnHJCecK1S6LQY4iJ6ckjXucfL1KW8k4pJbT9B60aLQQZMQCfM8AsWlU+i0rarlHFJuDFkoZanalr4Q5uh+R5FLOYq3Kcq7GSEvd26csLcungAJJ5BTaNVkDdEYg8ZI4o+PoJfbz1dkJJ607gpCrCjxXpc1ljbR2sWbQtgYDXBsmBoPDg8OM84C16rRwXh+2l7FWkRHhB1AOsg4PnrwMFXx9pbnp6a4r7u7mQ4AfIH9ku1kbzhG6ZLhxJAmR7eWQkqF+H025zH0halhTLmgPyBoOGsyRxOdVTM7U7efRG1uTLd1jnQSZIkAGCBnBznhMrTv76hWY0vt2sc1+89xG7vt+Hcb3bRujO8fLHI69Ow8MgeHAJjAJ0E+h9kF2zB6Ktyl51jN7OMfljC4Abx7t+84CY+EjxczCYobHtKZ3atTJ/KQQ9vPezj2WTdWVxaucQ01KRnQmBOm+3p1wlqNGpXcTuupg4+IyREEA8B5c40U6rNX+PS2jbBszFTlLt3nBifLphMVtpMIADmNaNGtiF5m47Nbohr3iRkFxIjGMrO2hTrUWHcIcMa8OuPP8A7QsPPk5+NnbtemQPESZENAkuPAfyi2OzBuguy46/oldm7Pa4h5JcQBBxBxkgACJOV6O2oQAmzCb32kGWDmuBYY9OoP6LQdQOp+8J4WRaATAnQHU9Y1jquPACbiTCv7SQvK39Dug52gMBw4Gcac8r2l45eI7U1iQ1g1LuGuDA+aUw1iyKbfU6DiSVES1ouaxrdIAETy14Lqn5K+L21q6HmOa16VWQvOUrg755T/C1aFZcU7HdvLSa9XKTFRG71NU+GA9XbUhKCord6tA4N3uZQatXmqOqJepWR63AryrhLPPh+nTOVW5qpQVUcTt6tJ6aNK55n0/laFvWXnzUR6F4Vter0NZ69fbXZAicHUcEx/Uju7pawjq0T7rzltfpxt0FXO/Tl1hunbI7rcjHGME9JWJc10KpcJCvdIa22cLV6ySqVVWrcJOrXUuq8Wq1l4LtC01ajo4QB6a/qvT7QvMFrdT8kla7OlwBgTiTp6+4V/jn6XWfTK2NaGnqSc+g8l7DZz1l/gYxxH3C0LNwAhVzr259ZejtLkgGCQCIMHUcjzWlW2j3rQKnxD8wAGOoAyvPUKuE02ur+SHiartbwykngN0A9kQ1kvXqBJTQpVZKSuKAjKcqVUncPkJLTyGNjWoDYGg6GAOE/Remub2k10UBDQB43Ab5MCSCRIz9heTsqkLRFZHN9BcnH1TqUKrXSr7lZ93tCFrpplbaF4ADnzXnGUDUqb59B04Ileqapj8o169FpWVuBqlntaZ46xmNPkon+8H/AEFE/hDC0iJPX900yrupIGEXvOeq5OdjvsaVOuitrrLbVR2XClrNhLloCurd6kO9XDcJC+J11VJ166C+5Sdavw9009jMu1q5JgfZQH3GcD1Qqjlx+gHqeQV5ORSGBUVe+IQ95Vc5GxjbL5MM2rCyZQ3OUfDn0FzK23bUnilql91WYHob1vCl8ZDta/Sda7JVIXC1Pn4wqWNIufGM8TpjK26liMFvr9Pqs+z8ORqnPxBiJK6s8kR11cskaZHzGv36IL2RkK4rKPcENTpPEWhdiEb8Qs6q3ihiuQk8rC342v36Xq3KXtbkZSVW4glC7D/M0+uh/jCJGEm6sVQSeCXyPMNClVgKOvkgWuUbQJ4o9reA1a+SbwX9B8ymBbALoTTP9N4xWhRhOMKBKsCqT0PDIqdVEMKI9bxOPVQ7Ku5yFV0UHXB2vVi9LNfGqsaqwcE70rproG+uB6TwgL1Kx8kBzl2pVCAXppJBgkqneIZeuFyIid6u94lXYXd9Zhi5cJQg9W31gdUhVNRQvRK7uq26hhy6HolozSr76WNRd30ehwwauigqpcvVQ9brcMucrNcIyk+8U7xAODh8FDe5U71cNVb03Fw5dBQe8Xe9RDg7QVXfQxdEIRqFbrcNVHCNUA1uSEpK3W4uHTqil5hCb1RGuWFcOKisGBREWm3VUrqKJFf1R4VCYUUQFTfU3lFFmUcUMuUUWBQlUlRRYHCVxRRFlixcexRRYFd1cUUWB0FdlRRZkAUJKiiwOgrgKiiwuF6pKiiLK7664qKIM5vqE+iiiIOSoHKKLMsSV1rSoosVfdVlFEWEBXFFEW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data:image/jpeg;base64,/9j/4AAQSkZJRgABAQAAAQABAAD/2wCEAAkGBhISEBUUExQUFBUWFBUUFRQUFBQUFBQUFBQVFBQUFBQXHCYeFxkjGRQUHy8gJCcpLCwsFR4xNTAqNSYrLCkBCQoKDgwOFw8PFSkcHBwpKSkpKSkpKSkpKSkpKSkpKSkpKSkpLCkpKSkpKSkpLCkpKSkpKSkpKSwpLDUsKSwpKf/AABEIALcBEwMBIgACEQEDEQH/xAAbAAACAwEBAQAAAAAAAAAAAAADBAACBQEGB//EADkQAAEDAwEFBgQFBAIDAQAAAAEAAhEDBCExBRJBUWEGEyJxgZEyobHwFELB0eEVUmKSI/FygpMH/8QAGQEAAwEBAQAAAAAAAAAAAAAAAQIDAAQF/8QAHhEBAQEBAAIDAQEAAAAAAAAAAAECERIhAzFBURP/2gAMAwEAAhEDEQA/ANG62k6tULneQaNGtHwtaOACIx5DY569ekJCk4JipWwFC17HOeoUvqsArArVZKe2vc4WVTyUh/oZz8KNdhCuHQhGqUwGW1F1tRABXHvhYDrnoVR5S/eom/hYPpKlXCr3qEdVDogKxq9Vdj0vSAJRwISm6OyphXa6UsGlXpLAK5sJunUJSwpptlIBELXQVZpwoGhCdVyin3ozUQAIAeoXrQKlSJUAVQVcFUSq7GozSqgK5pECUpXHq28h7hUygZwu5qwcq7q6AgZYFQvhCc5CfWQpsxo2zd5GYRoq9m2774mBH8IF5Uio4ciVueum/eGSFEoLhRFhGGAqVKuF0OwECvgIV0RjbVrZAQKTlS9qf8iNSbDUIGgHEzldJVHnKhKZPqwXC5TeQd7KwdGa5W3ko12Udr1h+kqVFHuwhkSoOSwiW7k00pSkRKZWC0Qvwu0mqoculxCwHGHCt3vJBYcLrXIAYJKqW8VRlRGDpRhaE+oVWnJKM8c0EvzARDojmknCIGFRroRGuCKYjCjMKFRplxwJXrrDsXWLA8tEf2zDo6IyWk1ZGPY7IfVBLRpqf3SNeiWmDqF7zZdxTtHuBB3XDOMgjp+i8Zt+6YaztwENJxKNk4XNtrMqvhCfWkSh13KtM4Ua6cxN5R7lRyGaiCvDllfmmSQla10S4mdUsbiFTvZW6eZ/Wg2seaiRbUKiI+L0DUveO8KNTOFn7Uqw0o1oxwZcfNMOPhSVs7OU69whGF0Tcq7yjzlVCJFySqFdKkoNA96CjwIwgbvNdCxxWKrwuAlWZlYFWDMphryVVrQutOVgvswxpVy1DZURESLtfyXWuQ4hM0aM5Q43VQE1bNE5KXehuqIh0/eNaDAKBRGUO1tnPOASnPwpHAhblLbPoJ6sxqu6gcDitXZnZytVcGtgdXYHun4ldcE2FRJqNAMSdZhfXqDvCATJAEr5fcbIfb4cGuA1LXB3y1CYobfLGgN3hw+KB7OJCeekdTyW7UV3urOiTBjReYrsdq4H1Xqdj3zTU3qhAzJJyPkCr9uLijUDHUS1xjIaPmcIXl9nzbPXHg6rsoYwVeswg8QgOqKNdMWfUMJG4uVLiseCDTtHOOhPokXyH3qvTqpv+mOP5Q1dGyncwsboYeuppuynwoj2F8mm18BZO2quIWm5uFi7VMuARGFKDQj1NEuwIr24RCgQuLjwutyFiVaVwlVK6BxQGJCu1oUZlEc1Ywb2rtLRcIKJRYTgZ8kQv0hCtEJtmxaztGH1wjjs/X/t+aHYTpKkUVwCc/oFcD4CPb9UJ+x6w1YfkUewpM1USjcwjfgCPiBHmIRGW4HBbpvEu+rIwi0LFz9cffJNW9IE9PqtFiW6/hNWRXZVJ9B29TcQ7TgQehBwU5VbUqGXGT5AfIBVphNU08l/qGtwm20IMz7hO3O1qx/MBiCWiC7/AMjxXXn1QXhGy/lDyn6VmdZJ6kwmm0AOAQHsR6VQEJJL+jdChW3kM1IQTXT/AEXvR6paQQ4DzjRYl1ZtnAWg+qs+7rLX2OdcKik0flCYpPASH4ppdk8kSq/iNOE8RzCWZX/1n6cfVCltRJOUh384W1shkwT6JL7vD3XM9h9li6NPeFE2a0YUVv8AOOX/AEry+8sK9dNRa76mCeixjTLnkAEnop/rv/HKeVKxWrZ9nKrv8R1W3adiWnL3OPQQAh5Qt1I8S9qo0r6WOxdt/a7/AGKHU7AW/APH/sVvJPzj51KtT1Xsrz/8/GrKhHRwn5hZFfsnXZwaeoP7oeUPNSsoNC4WmYGZTb9nPaYIjzWpsrZmZOTw6IXXDA7O7P70F/8AqP1K9TY7Ha0YaB5BM7PswPNbVG3CEl0hvZClYgcE021Cdo20kAcUSvbFusehlP4I3TJrUyNCkqtFa9YJapTSWHmmNVtlmXmyA74fCfkfML0FSEtVKEN5cee/DmmM+SJSym9ttlm9/bkxxH3+qy7SrvETIHEjl0VcxLej9EkmACfLKZJIGUu++aymSZEu8LegmSSdc4Sdfazd2fi5NGTP3zV+yIe2gK0qzanWV5O8u3OMveRB+FpgeUjJS1LarmnwkwNJMn1JU+03p7kVmxoFnuuWtfBMA8YlebZtV5HxZJ9IVLu6HhJcXOwSB8IOcdUb2hI9M+/4HgSEN1eBIOV5o7TBOcY4HJPMlGp3znYbB8yBhZvpuUNr74IOkZMTB6INNgqOgnABLsxIz4ZzExEwYWdSad0eMydQBpJwPP3wR5Jt9cFrgPAzG634iSMS7rDn+5wjALUr9o3v+NsEyPC0kDhBIwmPxoefEZJSDKYmD7dVYW8nGv2dUtyvn5efZivawC4E8ccPuFo7KvG4grKFzgh2JGv3qkNnVntcYJ1iYnWCI9PohJ76Gtfj6CwOcJAcQeQJCi9jY9lrd1Jjmmq9paCHB1ODIniJUV0OvlFCjvjzK29nbMA0Ec+vmhbPtV6G0tMLzu3T0t647bWq0adKFe2tU8y1HEqky57oqymiOYE9RtmkwDPolrmjDiNYKezkIUfRStSkE/WOElVKSnhC6sGPEEBZtKyNN0H0PNbbnIdZggHkVPUl9qTV+hrOktmyLdDqTxwI455rOtOCcq1W7wLRgRg8+K6Meohr3T1xRYG729B5DienIQhCvTgjdOmCTJBSd3clxkmfvghtrLXfsJlyuUnVemaz0jWco6qkhdyUrFMuqa9UpcY9UJRobxheTo7PIrlhbIDgA4mSA+S0wTJHhIP859burN2jSDX03xMnu+A+IjdknAE/VXkStEu9n0GAl3fF/OWAAjjAGRwjyPReYr3jgXRAGOGJ5gDHMr6LZ7DdVYQ5jmva5jTmcv089Z9D6eF7Q7L7uq9oMhriAdJjEgcsFVT9PO1qxnnnKqx05KK63MqgpRCwrd5CG6SjNpz98ZR22vHGOBx7LASpUs9F6Ls/c0WBwrMLwQd1ggbxjEkgwOM9Fkmj1A++JR6bRxbwiZMeeOOQIQE5b+JxiPvBUq0IgTnOOA0XbaoA7h/aOOdJHXr7Jp9vvHDeH7an1GvNEOE3UcwDrxhGsbMl5jMan5nyTz6DGlu9UAgbvhOc8I9Uew2rSpPkU+8IJgEndHI9YxgrdGS0dmwzVY4MaCabd/kC1uXNHP8AVeTMUrlzGEkBzKjcDQGcg4xIXqndoHzgFhIDSWxkCIEcpaMDHReQ29dzcl+pLddPE2CdDyBQ7K2s2fb6VsftDTbQY0uc0gEbsxGT/kPoovKWt54BAbETpOueSi3G8nrLG3AAWtRCTttFo2xaD4p04Lny6NVqC3ikCTA104nIE+Ue6V30K4ui48gBAHIKjXJtaJIcZUhSo+Uu1646ol8m4rVKUquRqlRK1CpXXtSQKo5DqVFWtUyqOQ76Pxr2NaCCnLyjBkaGSPfRZNrUTtS4JaBOBMeqvnXpGz2HUchiopUdhIgOLjwHzUdW9PIeqPSlV6I6hjUpOs1w5JNdgzgdV3LVWqWDg1rnECWyBx3cx5Sg0akGXD6kD90a7vN9wO853hHxcDHiAHKeKp8fOdpdd6Wc6OCXuHB1W3YYIfXY0g8uP1CPVWPUe78dbNHA74nSd9gBP+pXTL2I19ZtLZ/e1XP8DXvlrgQDu0oDRB8nGV847b2tNty4NIcDBkHA3hIb7Qj9te1VW4DN3whpktaYmREmfvK8nejvKQeCZnIE4M8c+QVLf4TGbQXWhJ8I/hArWJAz5cFavcviMemqzqj5U/a/MwzThp1b9cZ+5RWVmaSM9f3+8JBscVzdzKJLz+NGafEj+OkJgXtMmXCT0nAAgCNI09lnVWYEK1DZ9VwlrHEcxpyCwcatK9Y3LaQdrl2PJUrbQLsbjW+RcP1zqgNtiweIgHjJGPOVWtXa0AcdcAyeXkFm5xduZEfQH34Ju2pEQMe5Wa1z3CGiBzMF3pyW9ZXVcCHMo1WxEVKNIO/+gbvT1R8ejPkmXDTETnzx5fuvL9oKIiRgtJB5FpET8yvV3FSiQTDqL2smCTUpvc2SYcBLQRz+kleVvXzJ1weM8Pv2Wk4O9zUH2dJpMO8Rjn/Ki09mVy6ix3dNdI1JpgkjBmc6griZB721dgJ5lSFh7LuJaJ1GPbC1BUXHjXp26z7Mb6u2olt9c30mq0hzvFV1RB3lZoS963HJlHv7IsaJMnlyEShUKJdUa0akgD1RdsDdqOH+XEyeWfmqZz6tod9s23tnODiGzHloOnHQnHJCecK1S6LQY4iJ6ckjXucfL1KW8k4pJbT9B60aLQQZMQCfM8AsWlU+i0rarlHFJuDFkoZanalr4Q5uh+R5FLOYq3Kcq7GSEvd26csLcungAJJ5BTaNVkDdEYg8ZI4o+PoJfbz1dkJJ607gpCrCjxXpc1ljbR2sWbQtgYDXBsmBoPDg8OM84C16rRwXh+2l7FWkRHhB1AOsg4PnrwMFXx9pbnp6a4r7u7mQ4AfIH9ku1kbzhG6ZLhxJAmR7eWQkqF+H025zH0halhTLmgPyBoOGsyRxOdVTM7U7efRG1uTLd1jnQSZIkAGCBnBznhMrTv76hWY0vt2sc1+89xG7vt+Hcb3bRujO8fLHI69Ow8MgeHAJjAJ0E+h9kF2zB6Ktyl51jN7OMfljC4Abx7t+84CY+EjxczCYobHtKZ3atTJ/KQQ9vPezj2WTdWVxaucQ01KRnQmBOm+3p1wlqNGpXcTuupg4+IyREEA8B5c40U6rNX+PS2jbBszFTlLt3nBifLphMVtpMIADmNaNGtiF5m47Nbohr3iRkFxIjGMrO2hTrUWHcIcMa8OuPP8A7QsPPk5+NnbtemQPESZENAkuPAfyi2OzBuguy46/oldm7Pa4h5JcQBBxBxkgACJOV6O2oQAmzCb32kGWDmuBYY9OoP6LQdQOp+8J4WRaATAnQHU9Y1jquPACbiTCv7SQvK39Dug52gMBw4Gcac8r2l45eI7U1iQ1g1LuGuDA+aUw1iyKbfU6DiSVES1ouaxrdIAETy14Lqn5K+L21q6HmOa16VWQvOUrg755T/C1aFZcU7HdvLSa9XKTFRG71NU+GA9XbUhKCord6tA4N3uZQatXmqOqJepWR63AryrhLPPh+nTOVW5qpQVUcTt6tJ6aNK55n0/laFvWXnzUR6F4Vter0NZ69fbXZAicHUcEx/Uju7pawjq0T7rzltfpxt0FXO/Tl1hunbI7rcjHGME9JWJc10KpcJCvdIa22cLV6ySqVVWrcJOrXUuq8Wq1l4LtC01ajo4QB6a/qvT7QvMFrdT8kla7OlwBgTiTp6+4V/jn6XWfTK2NaGnqSc+g8l7DZz1l/gYxxH3C0LNwAhVzr259ZejtLkgGCQCIMHUcjzWlW2j3rQKnxD8wAGOoAyvPUKuE02ur+SHiartbwykngN0A9kQ1kvXqBJTQpVZKSuKAjKcqVUncPkJLTyGNjWoDYGg6GAOE/Remub2k10UBDQB43Ab5MCSCRIz9heTsqkLRFZHN9BcnH1TqUKrXSr7lZ93tCFrpplbaF4ADnzXnGUDUqb59B04Ileqapj8o169FpWVuBqlntaZ46xmNPkon+8H/AEFE/hDC0iJPX900yrupIGEXvOeq5OdjvsaVOuitrrLbVR2XClrNhLloCurd6kO9XDcJC+J11VJ166C+5Sdavw9009jMu1q5JgfZQH3GcD1Qqjlx+gHqeQV5ORSGBUVe+IQ95Vc5GxjbL5MM2rCyZQ3OUfDn0FzK23bUnilql91WYHob1vCl8ZDta/Sda7JVIXC1Pn4wqWNIufGM8TpjK26liMFvr9Pqs+z8ORqnPxBiJK6s8kR11cskaZHzGv36IL2RkK4rKPcENTpPEWhdiEb8Qs6q3ihiuQk8rC342v36Xq3KXtbkZSVW4glC7D/M0+uh/jCJGEm6sVQSeCXyPMNClVgKOvkgWuUbQJ4o9reA1a+SbwX9B8ymBbALoTTP9N4xWhRhOMKBKsCqT0PDIqdVEMKI9bxOPVQ7Ku5yFV0UHXB2vVi9LNfGqsaqwcE70rproG+uB6TwgL1Kx8kBzl2pVCAXppJBgkqneIZeuFyIid6u94lXYXd9Zhi5cJQg9W31gdUhVNRQvRK7uq26hhy6HolozSr76WNRd30ehwwauigqpcvVQ9brcMucrNcIyk+8U7xAODh8FDe5U71cNVb03Fw5dBQe8Xe9RDg7QVXfQxdEIRqFbrcNVHCNUA1uSEpK3W4uHTqil5hCb1RGuWFcOKisGBREWm3VUrqKJFf1R4VCYUUQFTfU3lFFmUcUMuUUWBQlUlRRYHCVxRRFlixcexRRYFd1cUUWB0FdlRRZkAUJKiiwOgrgKiiwuF6pKiiLK7664qKIM5vqE+iiiIOSoHKKLMsSV1rSoosVfdVlFEWEBXFFEW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data:image/jpeg;base64,/9j/4AAQSkZJRgABAQAAAQABAAD/2wCEAAkGBhISEBUUExQUFBUWFBUUFRQUFBQUFBQUFBQVFBQUFBQXHCYeFxkjGRQUHy8gJCcpLCwsFR4xNTAqNSYrLCkBCQoKDgwOFw8PFSkcHBwpKSkpKSkpKSkpKSkpKSkpKSkpKSkpLCkpKSkpKSkpLCkpKSkpKSkpKSwpLDUsKSwpKf/AABEIALcBEwMBIgACEQEDEQH/xAAbAAACAwEBAQAAAAAAAAAAAAADBAACBQEGB//EADkQAAEDAwEFBgQFBAIDAQAAAAEAAhEDBCExBRJBUWEGEyJxgZEyobHwFELB0eEVUmKSI/FygpMH/8QAGQEAAwEBAQAAAAAAAAAAAAAAAQIDAAQF/8QAHhEBAQEBAAIDAQEAAAAAAAAAAAECERIhAzFBURP/2gAMAwEAAhEDEQA/ANG62k6tULneQaNGtHwtaOACIx5DY569ekJCk4JipWwFC17HOeoUvqsArArVZKe2vc4WVTyUh/oZz8KNdhCuHQhGqUwGW1F1tRABXHvhYDrnoVR5S/eom/hYPpKlXCr3qEdVDogKxq9Vdj0vSAJRwISm6OyphXa6UsGlXpLAK5sJunUJSwpptlIBELXQVZpwoGhCdVyin3ozUQAIAeoXrQKlSJUAVQVcFUSq7GozSqgK5pECUpXHq28h7hUygZwu5qwcq7q6AgZYFQvhCc5CfWQpsxo2zd5GYRoq9m2774mBH8IF5Uio4ciVueum/eGSFEoLhRFhGGAqVKuF0OwECvgIV0RjbVrZAQKTlS9qf8iNSbDUIGgHEzldJVHnKhKZPqwXC5TeQd7KwdGa5W3ko12Udr1h+kqVFHuwhkSoOSwiW7k00pSkRKZWC0Qvwu0mqoculxCwHGHCt3vJBYcLrXIAYJKqW8VRlRGDpRhaE+oVWnJKM8c0EvzARDojmknCIGFRroRGuCKYjCjMKFRplxwJXrrDsXWLA8tEf2zDo6IyWk1ZGPY7IfVBLRpqf3SNeiWmDqF7zZdxTtHuBB3XDOMgjp+i8Zt+6YaztwENJxKNk4XNtrMqvhCfWkSh13KtM4Ua6cxN5R7lRyGaiCvDllfmmSQla10S4mdUsbiFTvZW6eZ/Wg2seaiRbUKiI+L0DUveO8KNTOFn7Uqw0o1oxwZcfNMOPhSVs7OU69whGF0Tcq7yjzlVCJFySqFdKkoNA96CjwIwgbvNdCxxWKrwuAlWZlYFWDMphryVVrQutOVgvswxpVy1DZURESLtfyXWuQ4hM0aM5Q43VQE1bNE5KXehuqIh0/eNaDAKBRGUO1tnPOASnPwpHAhblLbPoJ6sxqu6gcDitXZnZytVcGtgdXYHun4ldcE2FRJqNAMSdZhfXqDvCATJAEr5fcbIfb4cGuA1LXB3y1CYobfLGgN3hw+KB7OJCeekdTyW7UV3urOiTBjReYrsdq4H1Xqdj3zTU3qhAzJJyPkCr9uLijUDHUS1xjIaPmcIXl9nzbPXHg6rsoYwVeswg8QgOqKNdMWfUMJG4uVLiseCDTtHOOhPokXyH3qvTqpv+mOP5Q1dGyncwsboYeuppuynwoj2F8mm18BZO2quIWm5uFi7VMuARGFKDQj1NEuwIr24RCgQuLjwutyFiVaVwlVK6BxQGJCu1oUZlEc1Ywb2rtLRcIKJRYTgZ8kQv0hCtEJtmxaztGH1wjjs/X/t+aHYTpKkUVwCc/oFcD4CPb9UJ+x6w1YfkUewpM1USjcwjfgCPiBHmIRGW4HBbpvEu+rIwi0LFz9cffJNW9IE9PqtFiW6/hNWRXZVJ9B29TcQ7TgQehBwU5VbUqGXGT5AfIBVphNU08l/qGtwm20IMz7hO3O1qx/MBiCWiC7/AMjxXXn1QXhGy/lDyn6VmdZJ6kwmm0AOAQHsR6VQEJJL+jdChW3kM1IQTXT/AEXvR6paQQ4DzjRYl1ZtnAWg+qs+7rLX2OdcKik0flCYpPASH4ppdk8kSq/iNOE8RzCWZX/1n6cfVCltRJOUh384W1shkwT6JL7vD3XM9h9li6NPeFE2a0YUVv8AOOX/AEry+8sK9dNRa76mCeixjTLnkAEnop/rv/HKeVKxWrZ9nKrv8R1W3adiWnL3OPQQAh5Qt1I8S9qo0r6WOxdt/a7/AGKHU7AW/APH/sVvJPzj51KtT1Xsrz/8/GrKhHRwn5hZFfsnXZwaeoP7oeUPNSsoNC4WmYGZTb9nPaYIjzWpsrZmZOTw6IXXDA7O7P70F/8AqP1K9TY7Ha0YaB5BM7PswPNbVG3CEl0hvZClYgcE021Cdo20kAcUSvbFusehlP4I3TJrUyNCkqtFa9YJapTSWHmmNVtlmXmyA74fCfkfML0FSEtVKEN5cee/DmmM+SJSym9ttlm9/bkxxH3+qy7SrvETIHEjl0VcxLej9EkmACfLKZJIGUu++aymSZEu8LegmSSdc4Sdfazd2fi5NGTP3zV+yIe2gK0qzanWV5O8u3OMveRB+FpgeUjJS1LarmnwkwNJMn1JU+03p7kVmxoFnuuWtfBMA8YlebZtV5HxZJ9IVLu6HhJcXOwSB8IOcdUb2hI9M+/4HgSEN1eBIOV5o7TBOcY4HJPMlGp3znYbB8yBhZvpuUNr74IOkZMTB6INNgqOgnABLsxIz4ZzExEwYWdSad0eMydQBpJwPP3wR5Jt9cFrgPAzG634iSMS7rDn+5wjALUr9o3v+NsEyPC0kDhBIwmPxoefEZJSDKYmD7dVYW8nGv2dUtyvn5efZivawC4E8ccPuFo7KvG4grKFzgh2JGv3qkNnVntcYJ1iYnWCI9PohJ76Gtfj6CwOcJAcQeQJCi9jY9lrd1Jjmmq9paCHB1ODIniJUV0OvlFCjvjzK29nbMA0Ec+vmhbPtV6G0tMLzu3T0t647bWq0adKFe2tU8y1HEqky57oqymiOYE9RtmkwDPolrmjDiNYKezkIUfRStSkE/WOElVKSnhC6sGPEEBZtKyNN0H0PNbbnIdZggHkVPUl9qTV+hrOktmyLdDqTxwI455rOtOCcq1W7wLRgRg8+K6Meohr3T1xRYG729B5DienIQhCvTgjdOmCTJBSd3clxkmfvghtrLXfsJlyuUnVemaz0jWco6qkhdyUrFMuqa9UpcY9UJRobxheTo7PIrlhbIDgA4mSA+S0wTJHhIP859burN2jSDX03xMnu+A+IjdknAE/VXkStEu9n0GAl3fF/OWAAjjAGRwjyPReYr3jgXRAGOGJ5gDHMr6LZ7DdVYQ5jmva5jTmcv089Z9D6eF7Q7L7uq9oMhriAdJjEgcsFVT9PO1qxnnnKqx05KK63MqgpRCwrd5CG6SjNpz98ZR22vHGOBx7LASpUs9F6Ls/c0WBwrMLwQd1ggbxjEkgwOM9Fkmj1A++JR6bRxbwiZMeeOOQIQE5b+JxiPvBUq0IgTnOOA0XbaoA7h/aOOdJHXr7Jp9vvHDeH7an1GvNEOE3UcwDrxhGsbMl5jMan5nyTz6DGlu9UAgbvhOc8I9Uew2rSpPkU+8IJgEndHI9YxgrdGS0dmwzVY4MaCabd/kC1uXNHP8AVeTMUrlzGEkBzKjcDQGcg4xIXqndoHzgFhIDSWxkCIEcpaMDHReQ29dzcl+pLddPE2CdDyBQ7K2s2fb6VsftDTbQY0uc0gEbsxGT/kPoovKWt54BAbETpOueSi3G8nrLG3AAWtRCTttFo2xaD4p04Lny6NVqC3ikCTA104nIE+Ue6V30K4ui48gBAHIKjXJtaJIcZUhSo+Uu1646ol8m4rVKUquRqlRK1CpXXtSQKo5DqVFWtUyqOQ76Pxr2NaCCnLyjBkaGSPfRZNrUTtS4JaBOBMeqvnXpGz2HUchiopUdhIgOLjwHzUdW9PIeqPSlV6I6hjUpOs1w5JNdgzgdV3LVWqWDg1rnECWyBx3cx5Sg0akGXD6kD90a7vN9wO853hHxcDHiAHKeKp8fOdpdd6Wc6OCXuHB1W3YYIfXY0g8uP1CPVWPUe78dbNHA74nSd9gBP+pXTL2I19ZtLZ/e1XP8DXvlrgQDu0oDRB8nGV847b2tNty4NIcDBkHA3hIb7Qj9te1VW4DN3whpktaYmREmfvK8nejvKQeCZnIE4M8c+QVLf4TGbQXWhJ8I/hArWJAz5cFavcviMemqzqj5U/a/MwzThp1b9cZ+5RWVmaSM9f3+8JBscVzdzKJLz+NGafEj+OkJgXtMmXCT0nAAgCNI09lnVWYEK1DZ9VwlrHEcxpyCwcatK9Y3LaQdrl2PJUrbQLsbjW+RcP1zqgNtiweIgHjJGPOVWtXa0AcdcAyeXkFm5xduZEfQH34Ju2pEQMe5Wa1z3CGiBzMF3pyW9ZXVcCHMo1WxEVKNIO/+gbvT1R8ejPkmXDTETnzx5fuvL9oKIiRgtJB5FpET8yvV3FSiQTDqL2smCTUpvc2SYcBLQRz+kleVvXzJ1weM8Pv2Wk4O9zUH2dJpMO8Rjn/Ki09mVy6ix3dNdI1JpgkjBmc6griZB721dgJ5lSFh7LuJaJ1GPbC1BUXHjXp26z7Mb6u2olt9c30mq0hzvFV1RB3lZoS963HJlHv7IsaJMnlyEShUKJdUa0akgD1RdsDdqOH+XEyeWfmqZz6tod9s23tnODiGzHloOnHQnHJCecK1S6LQY4iJ6ckjXucfL1KW8k4pJbT9B60aLQQZMQCfM8AsWlU+i0rarlHFJuDFkoZanalr4Q5uh+R5FLOYq3Kcq7GSEvd26csLcungAJJ5BTaNVkDdEYg8ZI4o+PoJfbz1dkJJ607gpCrCjxXpc1ljbR2sWbQtgYDXBsmBoPDg8OM84C16rRwXh+2l7FWkRHhB1AOsg4PnrwMFXx9pbnp6a4r7u7mQ4AfIH9ku1kbzhG6ZLhxJAmR7eWQkqF+H025zH0halhTLmgPyBoOGsyRxOdVTM7U7efRG1uTLd1jnQSZIkAGCBnBznhMrTv76hWY0vt2sc1+89xG7vt+Hcb3bRujO8fLHI69Ow8MgeHAJjAJ0E+h9kF2zB6Ktyl51jN7OMfljC4Abx7t+84CY+EjxczCYobHtKZ3atTJ/KQQ9vPezj2WTdWVxaucQ01KRnQmBOm+3p1wlqNGpXcTuupg4+IyREEA8B5c40U6rNX+PS2jbBszFTlLt3nBifLphMVtpMIADmNaNGtiF5m47Nbohr3iRkFxIjGMrO2hTrUWHcIcMa8OuPP8A7QsPPk5+NnbtemQPESZENAkuPAfyi2OzBuguy46/oldm7Pa4h5JcQBBxBxkgACJOV6O2oQAmzCb32kGWDmuBYY9OoP6LQdQOp+8J4WRaATAnQHU9Y1jquPACbiTCv7SQvK39Dug52gMBw4Gcac8r2l45eI7U1iQ1g1LuGuDA+aUw1iyKbfU6DiSVES1ouaxrdIAETy14Lqn5K+L21q6HmOa16VWQvOUrg755T/C1aFZcU7HdvLSa9XKTFRG71NU+GA9XbUhKCord6tA4N3uZQatXmqOqJepWR63AryrhLPPh+nTOVW5qpQVUcTt6tJ6aNK55n0/laFvWXnzUR6F4Vter0NZ69fbXZAicHUcEx/Uju7pawjq0T7rzltfpxt0FXO/Tl1hunbI7rcjHGME9JWJc10KpcJCvdIa22cLV6ySqVVWrcJOrXUuq8Wq1l4LtC01ajo4QB6a/qvT7QvMFrdT8kla7OlwBgTiTp6+4V/jn6XWfTK2NaGnqSc+g8l7DZz1l/gYxxH3C0LNwAhVzr259ZejtLkgGCQCIMHUcjzWlW2j3rQKnxD8wAGOoAyvPUKuE02ur+SHiartbwykngN0A9kQ1kvXqBJTQpVZKSuKAjKcqVUncPkJLTyGNjWoDYGg6GAOE/Remub2k10UBDQB43Ab5MCSCRIz9heTsqkLRFZHN9BcnH1TqUKrXSr7lZ93tCFrpplbaF4ADnzXnGUDUqb59B04Ileqapj8o169FpWVuBqlntaZ46xmNPkon+8H/AEFE/hDC0iJPX900yrupIGEXvOeq5OdjvsaVOuitrrLbVR2XClrNhLloCurd6kO9XDcJC+J11VJ166C+5Sdavw9009jMu1q5JgfZQH3GcD1Qqjlx+gHqeQV5ORSGBUVe+IQ95Vc5GxjbL5MM2rCyZQ3OUfDn0FzK23bUnilql91WYHob1vCl8ZDta/Sda7JVIXC1Pn4wqWNIufGM8TpjK26liMFvr9Pqs+z8ORqnPxBiJK6s8kR11cskaZHzGv36IL2RkK4rKPcENTpPEWhdiEb8Qs6q3ihiuQk8rC342v36Xq3KXtbkZSVW4glC7D/M0+uh/jCJGEm6sVQSeCXyPMNClVgKOvkgWuUbQJ4o9reA1a+SbwX9B8ymBbALoTTP9N4xWhRhOMKBKsCqT0PDIqdVEMKI9bxOPVQ7Ku5yFV0UHXB2vVi9LNfGqsaqwcE70rproG+uB6TwgL1Kx8kBzl2pVCAXppJBgkqneIZeuFyIid6u94lXYXd9Zhi5cJQg9W31gdUhVNRQvRK7uq26hhy6HolozSr76WNRd30ehwwauigqpcvVQ9brcMucrNcIyk+8U7xAODh8FDe5U71cNVb03Fw5dBQe8Xe9RDg7QVXfQxdEIRqFbrcNVHCNUA1uSEpK3W4uHTqil5hCb1RGuWFcOKisGBREWm3VUrqKJFf1R4VCYUUQFTfU3lFFmUcUMuUUWBQlUlRRYHCVxRRFlixcexRRYFd1cUUWB0FdlRRZkAUJKiiwOgrgKiiwuF6pKiiLK7664qKIM5vqE+iiiIOSoHKKLMsSV1rSoosVfdVlFEWEBXFFEWf/2Q=="/>
          <p:cNvSpPr>
            <a:spLocks noChangeAspect="1" noChangeArrowheads="1"/>
          </p:cNvSpPr>
          <p:nvPr/>
        </p:nvSpPr>
        <p:spPr bwMode="auto">
          <a:xfrm>
            <a:off x="155575" y="-1790700"/>
            <a:ext cx="5619750" cy="3743325"/>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8" name="AutoShape 10" descr="data:image/jpeg;base64,/9j/4AAQSkZJRgABAQAAAQABAAD/2wCEAAkGBhISEBUUExQUFBUWFBUUFRQUFBQUFBQUFBQVFBQUFBQXHCYeFxkjGRQUHy8gJCcpLCwsFR4xNTAqNSYrLCkBCQoKDgwOFw8PFSkcHBwpKSkpKSkpKSkpKSkpKSkpKSkpKSkpLCkpKSkpKSkpLCkpKSkpKSkpKSwpLDUsKSwpKf/AABEIALcBEwMBIgACEQEDEQH/xAAbAAACAwEBAQAAAAAAAAAAAAADBAACBQEGB//EADkQAAEDAwEFBgQFBAIDAQAAAAEAAhEDBCExBRJBUWEGEyJxgZEyobHwFELB0eEVUmKSI/FygpMH/8QAGQEAAwEBAQAAAAAAAAAAAAAAAQIDAAQF/8QAHhEBAQEBAAIDAQEAAAAAAAAAAAECERIhAzFBURP/2gAMAwEAAhEDEQA/ANG62k6tULneQaNGtHwtaOACIx5DY569ekJCk4JipWwFC17HOeoUvqsArArVZKe2vc4WVTyUh/oZz8KNdhCuHQhGqUwGW1F1tRABXHvhYDrnoVR5S/eom/hYPpKlXCr3qEdVDogKxq9Vdj0vSAJRwISm6OyphXa6UsGlXpLAK5sJunUJSwpptlIBELXQVZpwoGhCdVyin3ozUQAIAeoXrQKlSJUAVQVcFUSq7GozSqgK5pECUpXHq28h7hUygZwu5qwcq7q6AgZYFQvhCc5CfWQpsxo2zd5GYRoq9m2774mBH8IF5Uio4ciVueum/eGSFEoLhRFhGGAqVKuF0OwECvgIV0RjbVrZAQKTlS9qf8iNSbDUIGgHEzldJVHnKhKZPqwXC5TeQd7KwdGa5W3ko12Udr1h+kqVFHuwhkSoOSwiW7k00pSkRKZWC0Qvwu0mqoculxCwHGHCt3vJBYcLrXIAYJKqW8VRlRGDpRhaE+oVWnJKM8c0EvzARDojmknCIGFRroRGuCKYjCjMKFRplxwJXrrDsXWLA8tEf2zDo6IyWk1ZGPY7IfVBLRpqf3SNeiWmDqF7zZdxTtHuBB3XDOMgjp+i8Zt+6YaztwENJxKNk4XNtrMqvhCfWkSh13KtM4Ua6cxN5R7lRyGaiCvDllfmmSQla10S4mdUsbiFTvZW6eZ/Wg2seaiRbUKiI+L0DUveO8KNTOFn7Uqw0o1oxwZcfNMOPhSVs7OU69whGF0Tcq7yjzlVCJFySqFdKkoNA96CjwIwgbvNdCxxWKrwuAlWZlYFWDMphryVVrQutOVgvswxpVy1DZURESLtfyXWuQ4hM0aM5Q43VQE1bNE5KXehuqIh0/eNaDAKBRGUO1tnPOASnPwpHAhblLbPoJ6sxqu6gcDitXZnZytVcGtgdXYHun4ldcE2FRJqNAMSdZhfXqDvCATJAEr5fcbIfb4cGuA1LXB3y1CYobfLGgN3hw+KB7OJCeekdTyW7UV3urOiTBjReYrsdq4H1Xqdj3zTU3qhAzJJyPkCr9uLijUDHUS1xjIaPmcIXl9nzbPXHg6rsoYwVeswg8QgOqKNdMWfUMJG4uVLiseCDTtHOOhPokXyH3qvTqpv+mOP5Q1dGyncwsboYeuppuynwoj2F8mm18BZO2quIWm5uFi7VMuARGFKDQj1NEuwIr24RCgQuLjwutyFiVaVwlVK6BxQGJCu1oUZlEc1Ywb2rtLRcIKJRYTgZ8kQv0hCtEJtmxaztGH1wjjs/X/t+aHYTpKkUVwCc/oFcD4CPb9UJ+x6w1YfkUewpM1USjcwjfgCPiBHmIRGW4HBbpvEu+rIwi0LFz9cffJNW9IE9PqtFiW6/hNWRXZVJ9B29TcQ7TgQehBwU5VbUqGXGT5AfIBVphNU08l/qGtwm20IMz7hO3O1qx/MBiCWiC7/AMjxXXn1QXhGy/lDyn6VmdZJ6kwmm0AOAQHsR6VQEJJL+jdChW3kM1IQTXT/AEXvR6paQQ4DzjRYl1ZtnAWg+qs+7rLX2OdcKik0flCYpPASH4ppdk8kSq/iNOE8RzCWZX/1n6cfVCltRJOUh384W1shkwT6JL7vD3XM9h9li6NPeFE2a0YUVv8AOOX/AEry+8sK9dNRa76mCeixjTLnkAEnop/rv/HKeVKxWrZ9nKrv8R1W3adiWnL3OPQQAh5Qt1I8S9qo0r6WOxdt/a7/AGKHU7AW/APH/sVvJPzj51KtT1Xsrz/8/GrKhHRwn5hZFfsnXZwaeoP7oeUPNSsoNC4WmYGZTb9nPaYIjzWpsrZmZOTw6IXXDA7O7P70F/8AqP1K9TY7Ha0YaB5BM7PswPNbVG3CEl0hvZClYgcE021Cdo20kAcUSvbFusehlP4I3TJrUyNCkqtFa9YJapTSWHmmNVtlmXmyA74fCfkfML0FSEtVKEN5cee/DmmM+SJSym9ttlm9/bkxxH3+qy7SrvETIHEjl0VcxLej9EkmACfLKZJIGUu++aymSZEu8LegmSSdc4Sdfazd2fi5NGTP3zV+yIe2gK0qzanWV5O8u3OMveRB+FpgeUjJS1LarmnwkwNJMn1JU+03p7kVmxoFnuuWtfBMA8YlebZtV5HxZJ9IVLu6HhJcXOwSB8IOcdUb2hI9M+/4HgSEN1eBIOV5o7TBOcY4HJPMlGp3znYbB8yBhZvpuUNr74IOkZMTB6INNgqOgnABLsxIz4ZzExEwYWdSad0eMydQBpJwPP3wR5Jt9cFrgPAzG634iSMS7rDn+5wjALUr9o3v+NsEyPC0kDhBIwmPxoefEZJSDKYmD7dVYW8nGv2dUtyvn5efZivawC4E8ccPuFo7KvG4grKFzgh2JGv3qkNnVntcYJ1iYnWCI9PohJ76Gtfj6CwOcJAcQeQJCi9jY9lrd1Jjmmq9paCHB1ODIniJUV0OvlFCjvjzK29nbMA0Ec+vmhbPtV6G0tMLzu3T0t647bWq0adKFe2tU8y1HEqky57oqymiOYE9RtmkwDPolrmjDiNYKezkIUfRStSkE/WOElVKSnhC6sGPEEBZtKyNN0H0PNbbnIdZggHkVPUl9qTV+hrOktmyLdDqTxwI455rOtOCcq1W7wLRgRg8+K6Meohr3T1xRYG729B5DienIQhCvTgjdOmCTJBSd3clxkmfvghtrLXfsJlyuUnVemaz0jWco6qkhdyUrFMuqa9UpcY9UJRobxheTo7PIrlhbIDgA4mSA+S0wTJHhIP859burN2jSDX03xMnu+A+IjdknAE/VXkStEu9n0GAl3fF/OWAAjjAGRwjyPReYr3jgXRAGOGJ5gDHMr6LZ7DdVYQ5jmva5jTmcv089Z9D6eF7Q7L7uq9oMhriAdJjEgcsFVT9PO1qxnnnKqx05KK63MqgpRCwrd5CG6SjNpz98ZR22vHGOBx7LASpUs9F6Ls/c0WBwrMLwQd1ggbxjEkgwOM9Fkmj1A++JR6bRxbwiZMeeOOQIQE5b+JxiPvBUq0IgTnOOA0XbaoA7h/aOOdJHXr7Jp9vvHDeH7an1GvNEOE3UcwDrxhGsbMl5jMan5nyTz6DGlu9UAgbvhOc8I9Uew2rSpPkU+8IJgEndHI9YxgrdGS0dmwzVY4MaCabd/kC1uXNHP8AVeTMUrlzGEkBzKjcDQGcg4xIXqndoHzgFhIDSWxkCIEcpaMDHReQ29dzcl+pLddPE2CdDyBQ7K2s2fb6VsftDTbQY0uc0gEbsxGT/kPoovKWt54BAbETpOueSi3G8nrLG3AAWtRCTttFo2xaD4p04Lny6NVqC3ikCTA104nIE+Ue6V30K4ui48gBAHIKjXJtaJIcZUhSo+Uu1646ol8m4rVKUquRqlRK1CpXXtSQKo5DqVFWtUyqOQ76Pxr2NaCCnLyjBkaGSPfRZNrUTtS4JaBOBMeqvnXpGz2HUchiopUdhIgOLjwHzUdW9PIeqPSlV6I6hjUpOs1w5JNdgzgdV3LVWqWDg1rnECWyBx3cx5Sg0akGXD6kD90a7vN9wO853hHxcDHiAHKeKp8fOdpdd6Wc6OCXuHB1W3YYIfXY0g8uP1CPVWPUe78dbNHA74nSd9gBP+pXTL2I19ZtLZ/e1XP8DXvlrgQDu0oDRB8nGV847b2tNty4NIcDBkHA3hIb7Qj9te1VW4DN3whpktaYmREmfvK8nejvKQeCZnIE4M8c+QVLf4TGbQXWhJ8I/hArWJAz5cFavcviMemqzqj5U/a/MwzThp1b9cZ+5RWVmaSM9f3+8JBscVzdzKJLz+NGafEj+OkJgXtMmXCT0nAAgCNI09lnVWYEK1DZ9VwlrHEcxpyCwcatK9Y3LaQdrl2PJUrbQLsbjW+RcP1zqgNtiweIgHjJGPOVWtXa0AcdcAyeXkFm5xduZEfQH34Ju2pEQMe5Wa1z3CGiBzMF3pyW9ZXVcCHMo1WxEVKNIO/+gbvT1R8ejPkmXDTETnzx5fuvL9oKIiRgtJB5FpET8yvV3FSiQTDqL2smCTUpvc2SYcBLQRz+kleVvXzJ1weM8Pv2Wk4O9zUH2dJpMO8Rjn/Ki09mVy6ix3dNdI1JpgkjBmc6griZB721dgJ5lSFh7LuJaJ1GPbC1BUXHjXp26z7Mb6u2olt9c30mq0hzvFV1RB3lZoS963HJlHv7IsaJMnlyEShUKJdUa0akgD1RdsDdqOH+XEyeWfmqZz6tod9s23tnODiGzHloOnHQnHJCecK1S6LQY4iJ6ckjXucfL1KW8k4pJbT9B60aLQQZMQCfM8AsWlU+i0rarlHFJuDFkoZanalr4Q5uh+R5FLOYq3Kcq7GSEvd26csLcungAJJ5BTaNVkDdEYg8ZI4o+PoJfbz1dkJJ607gpCrCjxXpc1ljbR2sWbQtgYDXBsmBoPDg8OM84C16rRwXh+2l7FWkRHhB1AOsg4PnrwMFXx9pbnp6a4r7u7mQ4AfIH9ku1kbzhG6ZLhxJAmR7eWQkqF+H025zH0halhTLmgPyBoOGsyRxOdVTM7U7efRG1uTLd1jnQSZIkAGCBnBznhMrTv76hWY0vt2sc1+89xG7vt+Hcb3bRujO8fLHI69Ow8MgeHAJjAJ0E+h9kF2zB6Ktyl51jN7OMfljC4Abx7t+84CY+EjxczCYobHtKZ3atTJ/KQQ9vPezj2WTdWVxaucQ01KRnQmBOm+3p1wlqNGpXcTuupg4+IyREEA8B5c40U6rNX+PS2jbBszFTlLt3nBifLphMVtpMIADmNaNGtiF5m47Nbohr3iRkFxIjGMrO2hTrUWHcIcMa8OuPP8A7QsPPk5+NnbtemQPESZENAkuPAfyi2OzBuguy46/oldm7Pa4h5JcQBBxBxkgACJOV6O2oQAmzCb32kGWDmuBYY9OoP6LQdQOp+8J4WRaATAnQHU9Y1jquPACbiTCv7SQvK39Dug52gMBw4Gcac8r2l45eI7U1iQ1g1LuGuDA+aUw1iyKbfU6DiSVES1ouaxrdIAETy14Lqn5K+L21q6HmOa16VWQvOUrg755T/C1aFZcU7HdvLSa9XKTFRG71NU+GA9XbUhKCord6tA4N3uZQatXmqOqJepWR63AryrhLPPh+nTOVW5qpQVUcTt6tJ6aNK55n0/laFvWXnzUR6F4Vter0NZ69fbXZAicHUcEx/Uju7pawjq0T7rzltfpxt0FXO/Tl1hunbI7rcjHGME9JWJc10KpcJCvdIa22cLV6ySqVVWrcJOrXUuq8Wq1l4LtC01ajo4QB6a/qvT7QvMFrdT8kla7OlwBgTiTp6+4V/jn6XWfTK2NaGnqSc+g8l7DZz1l/gYxxH3C0LNwAhVzr259ZejtLkgGCQCIMHUcjzWlW2j3rQKnxD8wAGOoAyvPUKuE02ur+SHiartbwykngN0A9kQ1kvXqBJTQpVZKSuKAjKcqVUncPkJLTyGNjWoDYGg6GAOE/Remub2k10UBDQB43Ab5MCSCRIz9heTsqkLRFZHN9BcnH1TqUKrXSr7lZ93tCFrpplbaF4ADnzXnGUDUqb59B04Ileqapj8o169FpWVuBqlntaZ46xmNPkon+8H/AEFE/hDC0iJPX900yrupIGEXvOeq5OdjvsaVOuitrrLbVR2XClrNhLloCurd6kO9XDcJC+J11VJ166C+5Sdavw9009jMu1q5JgfZQH3GcD1Qqjlx+gHqeQV5ORSGBUVe+IQ95Vc5GxjbL5MM2rCyZQ3OUfDn0FzK23bUnilql91WYHob1vCl8ZDta/Sda7JVIXC1Pn4wqWNIufGM8TpjK26liMFvr9Pqs+z8ORqnPxBiJK6s8kR11cskaZHzGv36IL2RkK4rKPcENTpPEWhdiEb8Qs6q3ihiuQk8rC342v36Xq3KXtbkZSVW4glC7D/M0+uh/jCJGEm6sVQSeCXyPMNClVgKOvkgWuUbQJ4o9reA1a+SbwX9B8ymBbALoTTP9N4xWhRhOMKBKsCqT0PDIqdVEMKI9bxOPVQ7Ku5yFV0UHXB2vVi9LNfGqsaqwcE70rproG+uB6TwgL1Kx8kBzl2pVCAXppJBgkqneIZeuFyIid6u94lXYXd9Zhi5cJQg9W31gdUhVNRQvRK7uq26hhy6HolozSr76WNRd30ehwwauigqpcvVQ9brcMucrNcIyk+8U7xAODh8FDe5U71cNVb03Fw5dBQe8Xe9RDg7QVXfQxdEIRqFbrcNVHCNUA1uSEpK3W4uHTqil5hCb1RGuWFcOKisGBREWm3VUrqKJFf1R4VCYUUQFTfU3lFFmUcUMuUUWBQlUlRRYHCVxRRFlixcexRRYFd1cUUWB0FdlRRZkAUJKiiwOgrgKiiwuF6pKiiLK7664qKIM5vqE+iiiIOSoHKKLMsSV1rSoosVfdVlFEWEBXFFEWf/2Q=="/>
          <p:cNvSpPr>
            <a:spLocks noChangeAspect="1" noChangeArrowheads="1"/>
          </p:cNvSpPr>
          <p:nvPr/>
        </p:nvSpPr>
        <p:spPr bwMode="auto">
          <a:xfrm>
            <a:off x="155575" y="-1790700"/>
            <a:ext cx="5619750" cy="3743325"/>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60" name="Picture 12" descr="http://cdeworld.com/images/graphics/4570/lg/figure_4.jpg"/>
          <p:cNvPicPr>
            <a:picLocks noChangeAspect="1" noChangeArrowheads="1"/>
          </p:cNvPicPr>
          <p:nvPr/>
        </p:nvPicPr>
        <p:blipFill>
          <a:blip r:embed="rId3" cstate="print"/>
          <a:srcRect/>
          <a:stretch>
            <a:fillRect/>
          </a:stretch>
        </p:blipFill>
        <p:spPr bwMode="auto">
          <a:xfrm>
            <a:off x="4572000" y="1268760"/>
            <a:ext cx="4323606" cy="3311277"/>
          </a:xfrm>
          <a:prstGeom prst="rect">
            <a:avLst/>
          </a:prstGeom>
          <a:noFill/>
        </p:spPr>
      </p:pic>
      <p:pic>
        <p:nvPicPr>
          <p:cNvPr id="2062" name="Picture 14" descr="https://encrypted-tbn1.gstatic.com/images?q=tbn:ANd9GcR2LAzWkWs-1I47SIamvQjW40RLuSXXyq_N4X4Q6qeA1Bv4qjPX"/>
          <p:cNvPicPr>
            <a:picLocks noChangeAspect="1" noChangeArrowheads="1"/>
          </p:cNvPicPr>
          <p:nvPr/>
        </p:nvPicPr>
        <p:blipFill>
          <a:blip r:embed="rId4" cstate="print"/>
          <a:srcRect/>
          <a:stretch>
            <a:fillRect/>
          </a:stretch>
        </p:blipFill>
        <p:spPr bwMode="auto">
          <a:xfrm>
            <a:off x="539552" y="3848099"/>
            <a:ext cx="3810000" cy="3009901"/>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4213" y="-387350"/>
            <a:ext cx="6870700" cy="1924050"/>
          </a:xfrm>
        </p:spPr>
        <p:txBody>
          <a:bodyPr/>
          <a:lstStyle/>
          <a:p>
            <a:pPr eaLnBrk="1" fontAlgn="auto" hangingPunct="1">
              <a:spcAft>
                <a:spcPts val="0"/>
              </a:spcAft>
              <a:defRPr/>
            </a:pPr>
            <a:r>
              <a:rPr lang="en-US" dirty="0" smtClean="0">
                <a:solidFill>
                  <a:schemeClr val="tx2"/>
                </a:solidFill>
              </a:rPr>
              <a:t/>
            </a:r>
            <a:br>
              <a:rPr lang="en-US" dirty="0" smtClean="0">
                <a:solidFill>
                  <a:schemeClr val="tx2"/>
                </a:solidFill>
              </a:rPr>
            </a:br>
            <a:r>
              <a:rPr lang="en-US" dirty="0" smtClean="0">
                <a:solidFill>
                  <a:schemeClr val="tx2"/>
                </a:solidFill>
              </a:rPr>
              <a:t/>
            </a:r>
            <a:br>
              <a:rPr lang="en-US" dirty="0" smtClean="0">
                <a:solidFill>
                  <a:schemeClr val="tx2"/>
                </a:solidFill>
              </a:rPr>
            </a:br>
            <a:r>
              <a:rPr lang="en-US" dirty="0" smtClean="0">
                <a:solidFill>
                  <a:schemeClr val="tx2"/>
                </a:solidFill>
              </a:rPr>
              <a:t>Chief Complaint (CC)</a:t>
            </a:r>
            <a:endParaRPr lang="th-TH" dirty="0" smtClean="0">
              <a:solidFill>
                <a:schemeClr val="tx2"/>
              </a:solidFill>
            </a:endParaRPr>
          </a:p>
        </p:txBody>
      </p:sp>
      <p:sp>
        <p:nvSpPr>
          <p:cNvPr id="15363" name="Rectangle 3"/>
          <p:cNvSpPr>
            <a:spLocks noGrp="1" noChangeArrowheads="1"/>
          </p:cNvSpPr>
          <p:nvPr>
            <p:ph idx="1"/>
          </p:nvPr>
        </p:nvSpPr>
        <p:spPr>
          <a:xfrm>
            <a:off x="1447800" y="1844675"/>
            <a:ext cx="7696200" cy="3657600"/>
          </a:xfrm>
        </p:spPr>
        <p:txBody>
          <a:bodyPr/>
          <a:lstStyle/>
          <a:p>
            <a:pPr eaLnBrk="1" hangingPunct="1"/>
            <a:r>
              <a:rPr lang="en-US" smtClean="0">
                <a:cs typeface="DilleniaUPC" pitchFamily="18" charset="-34"/>
              </a:rPr>
              <a:t>Record symptoms or problems expressed by the patient in his or her own words </a:t>
            </a:r>
          </a:p>
          <a:p>
            <a:pPr eaLnBrk="1" hangingPunct="1"/>
            <a:r>
              <a:rPr lang="en-US" smtClean="0">
                <a:cs typeface="DilleniaUPC" pitchFamily="18" charset="-34"/>
              </a:rPr>
              <a:t>When the patient is unaware of any problem or has been referred for diagnosis or treatment, these fact</a:t>
            </a:r>
            <a:r>
              <a:rPr lang="th-TH" smtClean="0"/>
              <a:t> </a:t>
            </a:r>
            <a:r>
              <a:rPr lang="en-US" smtClean="0">
                <a:cs typeface="DilleniaUPC" pitchFamily="18" charset="-34"/>
              </a:rPr>
              <a:t>should also be recorded” no chief complaint” for future reference</a:t>
            </a:r>
            <a:endParaRPr lang="th-TH" smtClean="0"/>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81000" y="1412875"/>
            <a:ext cx="8382000" cy="443198"/>
          </a:xfrm>
        </p:spPr>
        <p:txBody>
          <a:bodyPr/>
          <a:lstStyle/>
          <a:p>
            <a:endParaRPr lang="en-IN" dirty="0"/>
          </a:p>
        </p:txBody>
      </p:sp>
      <p:pic>
        <p:nvPicPr>
          <p:cNvPr id="2050" name="Picture 2" descr="http://3.bp.blogspot.com/-d4Cri4k2rpg/TlZlJHTg81I/AAAAAAAAC0E/sk2Xu478oPU/s1600/Recurrent+caries+2.png"/>
          <p:cNvPicPr>
            <a:picLocks noChangeAspect="1" noChangeArrowheads="1"/>
          </p:cNvPicPr>
          <p:nvPr/>
        </p:nvPicPr>
        <p:blipFill>
          <a:blip r:embed="rId2" cstate="print"/>
          <a:srcRect/>
          <a:stretch>
            <a:fillRect/>
          </a:stretch>
        </p:blipFill>
        <p:spPr bwMode="auto">
          <a:xfrm>
            <a:off x="2267744" y="3114675"/>
            <a:ext cx="5486400" cy="3743325"/>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2843808" y="76547"/>
            <a:ext cx="4176464" cy="306442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IN" b="1" dirty="0"/>
              <a:t>Clinical Examination for Additional Defects</a:t>
            </a:r>
            <a:endParaRPr lang="en-IN" dirty="0"/>
          </a:p>
        </p:txBody>
      </p:sp>
      <p:sp>
        <p:nvSpPr>
          <p:cNvPr id="3" name="Content Placeholder 2"/>
          <p:cNvSpPr>
            <a:spLocks noGrp="1"/>
          </p:cNvSpPr>
          <p:nvPr>
            <p:ph idx="1"/>
          </p:nvPr>
        </p:nvSpPr>
        <p:spPr>
          <a:xfrm>
            <a:off x="395536" y="2060848"/>
            <a:ext cx="8382000" cy="2609945"/>
          </a:xfrm>
        </p:spPr>
        <p:txBody>
          <a:bodyPr/>
          <a:lstStyle/>
          <a:p>
            <a:r>
              <a:rPr lang="en-IN" i="1" dirty="0" smtClean="0"/>
              <a:t>Nonhereditary </a:t>
            </a:r>
            <a:r>
              <a:rPr lang="en-IN" i="1" dirty="0" err="1" smtClean="0"/>
              <a:t>hypocalcified</a:t>
            </a:r>
            <a:r>
              <a:rPr lang="en-IN" i="1" dirty="0" smtClean="0"/>
              <a:t> areas of enamel</a:t>
            </a:r>
          </a:p>
          <a:p>
            <a:r>
              <a:rPr lang="en-IN" dirty="0" smtClean="0"/>
              <a:t>Erosion</a:t>
            </a:r>
          </a:p>
          <a:p>
            <a:r>
              <a:rPr lang="en-IN" i="1" dirty="0" smtClean="0"/>
              <a:t>Abrasion </a:t>
            </a:r>
          </a:p>
          <a:p>
            <a:r>
              <a:rPr lang="en-IN" i="1" dirty="0" smtClean="0"/>
              <a:t>Attrition</a:t>
            </a:r>
          </a:p>
          <a:p>
            <a:r>
              <a:rPr lang="en-IN" i="1" dirty="0" smtClean="0"/>
              <a:t>Fracture or craze lines in a tooth</a:t>
            </a:r>
            <a:endParaRPr lang="en-IN" dirty="0"/>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48880"/>
            <a:ext cx="8382000" cy="3126804"/>
          </a:xfrm>
        </p:spPr>
        <p:txBody>
          <a:bodyPr/>
          <a:lstStyle/>
          <a:p>
            <a:r>
              <a:rPr lang="en-IN" dirty="0"/>
              <a:t>REVIEW OF PERIODONTIUM</a:t>
            </a:r>
          </a:p>
        </p:txBody>
      </p:sp>
      <p:sp>
        <p:nvSpPr>
          <p:cNvPr id="3" name="Content Placeholder 2"/>
          <p:cNvSpPr>
            <a:spLocks noGrp="1"/>
          </p:cNvSpPr>
          <p:nvPr>
            <p:ph idx="1"/>
          </p:nvPr>
        </p:nvSpPr>
        <p:spPr/>
        <p:txBody>
          <a:bodyPr/>
          <a:lstStyle/>
          <a:p>
            <a:endParaRPr lang="en-IN"/>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382000" cy="664797"/>
          </a:xfrm>
        </p:spPr>
        <p:txBody>
          <a:bodyPr/>
          <a:lstStyle/>
          <a:p>
            <a:r>
              <a:rPr lang="en-IN" dirty="0"/>
              <a:t>EXAMINATION OF OCCLUSION</a:t>
            </a:r>
          </a:p>
        </p:txBody>
      </p:sp>
      <p:sp>
        <p:nvSpPr>
          <p:cNvPr id="3" name="Content Placeholder 2"/>
          <p:cNvSpPr>
            <a:spLocks noGrp="1"/>
          </p:cNvSpPr>
          <p:nvPr>
            <p:ph idx="1"/>
          </p:nvPr>
        </p:nvSpPr>
        <p:spPr/>
        <p:txBody>
          <a:bodyPr/>
          <a:lstStyle/>
          <a:p>
            <a:endParaRPr lang="en-IN"/>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IN" b="1" dirty="0"/>
              <a:t>TREATMENT PLANNING</a:t>
            </a:r>
            <a:endParaRPr lang="en-IN" dirty="0"/>
          </a:p>
        </p:txBody>
      </p:sp>
      <p:sp>
        <p:nvSpPr>
          <p:cNvPr id="3" name="Content Placeholder 2"/>
          <p:cNvSpPr>
            <a:spLocks noGrp="1"/>
          </p:cNvSpPr>
          <p:nvPr>
            <p:ph idx="1"/>
          </p:nvPr>
        </p:nvSpPr>
        <p:spPr>
          <a:xfrm>
            <a:off x="381000" y="1412875"/>
            <a:ext cx="8382000" cy="3151632"/>
          </a:xfrm>
        </p:spPr>
        <p:txBody>
          <a:bodyPr/>
          <a:lstStyle/>
          <a:p>
            <a:pPr>
              <a:buNone/>
            </a:pPr>
            <a:r>
              <a:rPr lang="en-IN" dirty="0" smtClean="0"/>
              <a:t>    TREATMENT PLAN SEQUENCING</a:t>
            </a:r>
          </a:p>
          <a:p>
            <a:r>
              <a:rPr lang="en-IN" dirty="0" smtClean="0"/>
              <a:t>Urgent Phase. </a:t>
            </a:r>
          </a:p>
          <a:p>
            <a:r>
              <a:rPr lang="en-IN" dirty="0" smtClean="0"/>
              <a:t>Control Phase. </a:t>
            </a:r>
          </a:p>
          <a:p>
            <a:r>
              <a:rPr lang="en-IN" dirty="0" smtClean="0"/>
              <a:t>Re-evaluation Phase. </a:t>
            </a:r>
          </a:p>
          <a:p>
            <a:r>
              <a:rPr lang="en-IN" dirty="0" smtClean="0"/>
              <a:t>Definitive Phase.</a:t>
            </a:r>
          </a:p>
          <a:p>
            <a:endParaRPr lang="en-IN" dirty="0"/>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9144000" cy="894556"/>
          </a:xfrm>
        </p:spPr>
        <p:txBody>
          <a:bodyPr/>
          <a:lstStyle/>
          <a:p>
            <a:r>
              <a:rPr lang="en-IN" dirty="0"/>
              <a:t>Prevention and Management of Caries</a:t>
            </a:r>
            <a:br>
              <a:rPr lang="en-IN" dirty="0"/>
            </a:br>
            <a:endParaRPr lang="en-IN" dirty="0"/>
          </a:p>
        </p:txBody>
      </p:sp>
      <p:sp>
        <p:nvSpPr>
          <p:cNvPr id="3" name="Content Placeholder 2"/>
          <p:cNvSpPr>
            <a:spLocks noGrp="1"/>
          </p:cNvSpPr>
          <p:nvPr>
            <p:ph idx="1"/>
          </p:nvPr>
        </p:nvSpPr>
        <p:spPr>
          <a:xfrm>
            <a:off x="395536" y="997934"/>
            <a:ext cx="8748464" cy="3693319"/>
          </a:xfrm>
        </p:spPr>
        <p:txBody>
          <a:bodyPr/>
          <a:lstStyle/>
          <a:p>
            <a:pPr>
              <a:buNone/>
            </a:pPr>
            <a:endParaRPr lang="en-IN" dirty="0" smtClean="0"/>
          </a:p>
          <a:p>
            <a:r>
              <a:rPr lang="en-IN" dirty="0" smtClean="0"/>
              <a:t>Chemical-Use of antimicrobial agents to alter the</a:t>
            </a:r>
          </a:p>
          <a:p>
            <a:pPr>
              <a:buNone/>
            </a:pPr>
            <a:r>
              <a:rPr lang="en-IN" dirty="0" smtClean="0"/>
              <a:t>     oral flora and administration of topical fluoride to</a:t>
            </a:r>
          </a:p>
          <a:p>
            <a:pPr>
              <a:buNone/>
            </a:pPr>
            <a:r>
              <a:rPr lang="en-IN" dirty="0" smtClean="0"/>
              <a:t>     stimulate </a:t>
            </a:r>
            <a:r>
              <a:rPr lang="en-IN" dirty="0" err="1" smtClean="0"/>
              <a:t>remineralization</a:t>
            </a:r>
            <a:r>
              <a:rPr lang="en-IN" dirty="0" smtClean="0"/>
              <a:t>.</a:t>
            </a:r>
          </a:p>
          <a:p>
            <a:r>
              <a:rPr lang="en-IN" dirty="0" smtClean="0"/>
              <a:t>Surgical-Removal of diseased tooth structure</a:t>
            </a:r>
          </a:p>
          <a:p>
            <a:pPr>
              <a:buNone/>
            </a:pPr>
            <a:r>
              <a:rPr lang="en-IN" dirty="0" smtClean="0"/>
              <a:t>	and replacement of missing tooth structure with</a:t>
            </a:r>
          </a:p>
          <a:p>
            <a:pPr>
              <a:buNone/>
            </a:pPr>
            <a:r>
              <a:rPr lang="en-IN" dirty="0" smtClean="0"/>
              <a:t>	restorative material</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81000" y="1412875"/>
            <a:ext cx="8763000" cy="4481227"/>
          </a:xfrm>
        </p:spPr>
        <p:txBody>
          <a:bodyPr/>
          <a:lstStyle/>
          <a:p>
            <a:r>
              <a:rPr lang="en-IN" dirty="0" err="1" smtClean="0"/>
              <a:t>Behavioral</a:t>
            </a:r>
            <a:r>
              <a:rPr lang="en-IN" dirty="0" smtClean="0"/>
              <a:t>-Application of appropriate techniques</a:t>
            </a:r>
          </a:p>
          <a:p>
            <a:pPr>
              <a:buNone/>
            </a:pPr>
            <a:r>
              <a:rPr lang="en-IN" dirty="0" smtClean="0"/>
              <a:t>	to help the patient develop the skills, knowledge,</a:t>
            </a:r>
          </a:p>
          <a:p>
            <a:pPr>
              <a:buNone/>
            </a:pPr>
            <a:r>
              <a:rPr lang="en-IN" dirty="0" smtClean="0"/>
              <a:t>	and attitudes to alter deleterious dietary intake</a:t>
            </a:r>
          </a:p>
          <a:p>
            <a:pPr>
              <a:buNone/>
            </a:pPr>
            <a:r>
              <a:rPr lang="en-IN" dirty="0" smtClean="0"/>
              <a:t>	and improve oral hygiene</a:t>
            </a:r>
          </a:p>
          <a:p>
            <a:r>
              <a:rPr lang="en-IN" dirty="0" smtClean="0"/>
              <a:t>Mechanical-Mechanical alteration of tooth surfaces  at high risk (e.g., sealants), removal of overhangs, reestablishment of proximal contacts, and restoration of defective contours</a:t>
            </a:r>
          </a:p>
          <a:p>
            <a:r>
              <a:rPr lang="en-IN" dirty="0" smtClean="0"/>
              <a:t>Dietary-Alteration of the character of the diet</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81000" y="1412875"/>
            <a:ext cx="8382000" cy="2412968"/>
          </a:xfrm>
        </p:spPr>
        <p:txBody>
          <a:bodyPr/>
          <a:lstStyle/>
          <a:p>
            <a:r>
              <a:rPr lang="en-IN" dirty="0" smtClean="0"/>
              <a:t>Other-Stimulation of salivary flow through increased chewing, alteration of medications, and use of artificial saliva</a:t>
            </a:r>
          </a:p>
          <a:p>
            <a:endParaRPr lang="en-IN" dirty="0" smtClean="0"/>
          </a:p>
          <a:p>
            <a:endParaRPr lang="en-IN" dirty="0"/>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24075" y="476250"/>
            <a:ext cx="6096000" cy="1143000"/>
          </a:xfrm>
        </p:spPr>
        <p:txBody>
          <a:bodyPr/>
          <a:lstStyle/>
          <a:p>
            <a:pPr eaLnBrk="1" fontAlgn="auto" hangingPunct="1">
              <a:spcAft>
                <a:spcPts val="0"/>
              </a:spcAft>
              <a:defRPr/>
            </a:pPr>
            <a:r>
              <a:rPr lang="en-US" smtClean="0">
                <a:solidFill>
                  <a:srgbClr val="00CCFF"/>
                </a:solidFill>
              </a:rPr>
              <a:t>Pulp Vitality Tests</a:t>
            </a:r>
            <a:endParaRPr lang="th-TH" smtClean="0">
              <a:solidFill>
                <a:srgbClr val="00CCFF"/>
              </a:solidFill>
            </a:endParaRPr>
          </a:p>
        </p:txBody>
      </p:sp>
      <p:sp>
        <p:nvSpPr>
          <p:cNvPr id="38915" name="Rectangle 3"/>
          <p:cNvSpPr>
            <a:spLocks noGrp="1" noChangeArrowheads="1"/>
          </p:cNvSpPr>
          <p:nvPr>
            <p:ph idx="1"/>
          </p:nvPr>
        </p:nvSpPr>
        <p:spPr>
          <a:xfrm>
            <a:off x="1692275" y="1773238"/>
            <a:ext cx="6096000" cy="4114800"/>
          </a:xfrm>
        </p:spPr>
        <p:txBody>
          <a:bodyPr/>
          <a:lstStyle/>
          <a:p>
            <a:pPr eaLnBrk="1" hangingPunct="1">
              <a:buFontTx/>
              <a:buNone/>
            </a:pPr>
            <a:r>
              <a:rPr lang="en-US" smtClean="0">
                <a:cs typeface="DilleniaUPC" pitchFamily="18" charset="-34"/>
              </a:rPr>
              <a:t>		Pulp Vitality Tests-These determine response to stimuli and may identify the offending tooth with an abnormal response.  Always include stimuli similar to those that provoke the patient’s chief complaint </a:t>
            </a:r>
            <a:endParaRPr lang="th-TH" smtClean="0"/>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39939" name="Content Placeholder 2"/>
          <p:cNvSpPr>
            <a:spLocks noGrp="1"/>
          </p:cNvSpPr>
          <p:nvPr>
            <p:ph idx="1"/>
          </p:nvPr>
        </p:nvSpPr>
        <p:spPr/>
        <p:txBody>
          <a:bodyPr/>
          <a:lstStyle/>
          <a:p>
            <a:r>
              <a:rPr lang="en-IN" smtClean="0">
                <a:cs typeface="DilleniaUPC" pitchFamily="18" charset="-34"/>
              </a:rPr>
              <a:t>Cold is the primary pulp testing method for many clinicians today. To be most reliable, cold testing should be used in conjunction with an electric pulp tester so that the results</a:t>
            </a:r>
          </a:p>
          <a:p>
            <a:pPr>
              <a:buFont typeface="Wingdings" pitchFamily="2" charset="2"/>
              <a:buNone/>
            </a:pPr>
            <a:r>
              <a:rPr lang="en-IN" smtClean="0">
                <a:cs typeface="DilleniaUPC" pitchFamily="18" charset="-34"/>
              </a:rPr>
              <a:t>    from one test will verify the findings of the other test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76375" y="620713"/>
            <a:ext cx="6096000" cy="1143000"/>
          </a:xfrm>
        </p:spPr>
        <p:txBody>
          <a:bodyPr/>
          <a:lstStyle/>
          <a:p>
            <a:pPr eaLnBrk="1" fontAlgn="auto" hangingPunct="1">
              <a:spcAft>
                <a:spcPts val="0"/>
              </a:spcAft>
              <a:defRPr/>
            </a:pPr>
            <a:r>
              <a:rPr lang="en-US" b="1" smtClean="0">
                <a:solidFill>
                  <a:schemeClr val="tx2"/>
                </a:solidFill>
              </a:rPr>
              <a:t>Medical</a:t>
            </a:r>
            <a:r>
              <a:rPr lang="en-US" smtClean="0">
                <a:solidFill>
                  <a:schemeClr val="tx2"/>
                </a:solidFill>
              </a:rPr>
              <a:t> History</a:t>
            </a:r>
            <a:r>
              <a:rPr lang="en-US" smtClean="0">
                <a:solidFill>
                  <a:schemeClr val="tx2">
                    <a:satMod val="200000"/>
                  </a:schemeClr>
                </a:solidFill>
              </a:rPr>
              <a:t> </a:t>
            </a:r>
            <a:endParaRPr lang="th-TH" smtClean="0">
              <a:solidFill>
                <a:schemeClr val="tx2">
                  <a:satMod val="200000"/>
                </a:schemeClr>
              </a:solidFill>
            </a:endParaRPr>
          </a:p>
        </p:txBody>
      </p:sp>
      <p:sp>
        <p:nvSpPr>
          <p:cNvPr id="16387" name="Rectangle 3"/>
          <p:cNvSpPr>
            <a:spLocks noGrp="1" noChangeArrowheads="1"/>
          </p:cNvSpPr>
          <p:nvPr>
            <p:ph idx="1"/>
          </p:nvPr>
        </p:nvSpPr>
        <p:spPr>
          <a:xfrm>
            <a:off x="1331913" y="1989138"/>
            <a:ext cx="6911975" cy="4114800"/>
          </a:xfrm>
        </p:spPr>
        <p:txBody>
          <a:bodyPr/>
          <a:lstStyle/>
          <a:p>
            <a:pPr eaLnBrk="1" hangingPunct="1">
              <a:lnSpc>
                <a:spcPct val="80000"/>
              </a:lnSpc>
              <a:buFontTx/>
              <a:buNone/>
            </a:pPr>
            <a:r>
              <a:rPr lang="en-US" sz="2800" b="1" smtClean="0">
                <a:cs typeface="DilleniaUPC" pitchFamily="18" charset="-34"/>
              </a:rPr>
              <a:t>	1.	Take a complete medical history for each new patient.</a:t>
            </a:r>
          </a:p>
          <a:p>
            <a:pPr eaLnBrk="1" hangingPunct="1">
              <a:lnSpc>
                <a:spcPct val="80000"/>
              </a:lnSpc>
              <a:buFontTx/>
              <a:buNone/>
            </a:pPr>
            <a:r>
              <a:rPr lang="en-US" sz="2800" b="1" smtClean="0">
                <a:cs typeface="DilleniaUPC" pitchFamily="18" charset="-34"/>
              </a:rPr>
              <a:t>	2.	Update the medical history of each patient of record at each Treatment (Tx) visit and determine any changes in the Pt’s medical Hx or medication </a:t>
            </a:r>
          </a:p>
          <a:p>
            <a:pPr eaLnBrk="1" hangingPunct="1">
              <a:lnSpc>
                <a:spcPct val="80000"/>
              </a:lnSpc>
              <a:buFontTx/>
              <a:buNone/>
            </a:pPr>
            <a:r>
              <a:rPr lang="en-US" sz="2800" b="1" smtClean="0">
                <a:cs typeface="DilleniaUPC" pitchFamily="18" charset="-34"/>
              </a:rPr>
              <a:t>	3.A medical problem could confuse and complicate the Dx of dental pathosis</a:t>
            </a:r>
          </a:p>
          <a:p>
            <a:pPr eaLnBrk="1" hangingPunct="1">
              <a:lnSpc>
                <a:spcPct val="80000"/>
              </a:lnSpc>
              <a:buFontTx/>
              <a:buNone/>
            </a:pPr>
            <a:r>
              <a:rPr lang="en-US" sz="2800" b="1" smtClean="0">
                <a:cs typeface="DilleniaUPC" pitchFamily="18" charset="-34"/>
              </a:rPr>
              <a:t>	</a:t>
            </a:r>
            <a:endParaRPr lang="th-TH" sz="2800" b="1" smtClean="0"/>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11188" y="-242888"/>
            <a:ext cx="6870700" cy="1600201"/>
          </a:xfrm>
        </p:spPr>
        <p:txBody>
          <a:bodyPr/>
          <a:lstStyle/>
          <a:p>
            <a:pPr eaLnBrk="1" fontAlgn="auto" hangingPunct="1">
              <a:spcAft>
                <a:spcPts val="0"/>
              </a:spcAft>
              <a:defRPr/>
            </a:pPr>
            <a:r>
              <a:rPr lang="en-US" dirty="0" smtClean="0">
                <a:solidFill>
                  <a:srgbClr val="FF0066"/>
                </a:solidFill>
              </a:rPr>
              <a:t/>
            </a:r>
            <a:br>
              <a:rPr lang="en-US" dirty="0" smtClean="0">
                <a:solidFill>
                  <a:srgbClr val="FF0066"/>
                </a:solidFill>
              </a:rPr>
            </a:br>
            <a:r>
              <a:rPr lang="en-US" dirty="0" smtClean="0">
                <a:solidFill>
                  <a:srgbClr val="FF0066"/>
                </a:solidFill>
              </a:rPr>
              <a:t>Cold Test</a:t>
            </a:r>
            <a:r>
              <a:rPr lang="en-US" dirty="0" smtClean="0">
                <a:solidFill>
                  <a:schemeClr val="tx2">
                    <a:satMod val="200000"/>
                  </a:schemeClr>
                </a:solidFill>
              </a:rPr>
              <a:t> </a:t>
            </a:r>
            <a:endParaRPr lang="th-TH" dirty="0" smtClean="0">
              <a:solidFill>
                <a:schemeClr val="tx2">
                  <a:satMod val="200000"/>
                </a:schemeClr>
              </a:solidFill>
            </a:endParaRPr>
          </a:p>
        </p:txBody>
      </p:sp>
      <p:sp>
        <p:nvSpPr>
          <p:cNvPr id="40963" name="Rectangle 3"/>
          <p:cNvSpPr>
            <a:spLocks noGrp="1" noChangeArrowheads="1"/>
          </p:cNvSpPr>
          <p:nvPr>
            <p:ph idx="1"/>
          </p:nvPr>
        </p:nvSpPr>
        <p:spPr>
          <a:xfrm>
            <a:off x="3348038" y="1268413"/>
            <a:ext cx="5033962" cy="3570287"/>
          </a:xfrm>
        </p:spPr>
        <p:txBody>
          <a:bodyPr/>
          <a:lstStyle/>
          <a:p>
            <a:pPr eaLnBrk="1" hangingPunct="1">
              <a:lnSpc>
                <a:spcPct val="90000"/>
              </a:lnSpc>
            </a:pPr>
            <a:r>
              <a:rPr lang="en-US" sz="2800" smtClean="0">
                <a:cs typeface="DilleniaUPC" pitchFamily="18" charset="-34"/>
              </a:rPr>
              <a:t>Intense, prolonged pain indicates an irreversible pulpitis. </a:t>
            </a:r>
          </a:p>
          <a:p>
            <a:pPr eaLnBrk="1" hangingPunct="1">
              <a:lnSpc>
                <a:spcPct val="90000"/>
              </a:lnSpc>
            </a:pPr>
            <a:r>
              <a:rPr lang="en-US" sz="2800" smtClean="0">
                <a:cs typeface="DilleniaUPC" pitchFamily="18" charset="-34"/>
              </a:rPr>
              <a:t>Necrotic pulps do not respond. </a:t>
            </a:r>
          </a:p>
          <a:p>
            <a:pPr eaLnBrk="1" hangingPunct="1">
              <a:lnSpc>
                <a:spcPct val="90000"/>
              </a:lnSpc>
            </a:pPr>
            <a:r>
              <a:rPr lang="en-US" sz="2800" smtClean="0">
                <a:cs typeface="DilleniaUPC" pitchFamily="18" charset="-34"/>
              </a:rPr>
              <a:t>A false-negative response may occur with constricted canals </a:t>
            </a:r>
            <a:endParaRPr lang="th-TH" sz="2800" smtClean="0"/>
          </a:p>
        </p:txBody>
      </p:sp>
      <p:pic>
        <p:nvPicPr>
          <p:cNvPr id="40964" name="Picture 4" descr="e2"/>
          <p:cNvPicPr>
            <a:picLocks noChangeAspect="1" noChangeArrowheads="1"/>
          </p:cNvPicPr>
          <p:nvPr/>
        </p:nvPicPr>
        <p:blipFill>
          <a:blip r:embed="rId2" cstate="print"/>
          <a:srcRect/>
          <a:stretch>
            <a:fillRect/>
          </a:stretch>
        </p:blipFill>
        <p:spPr bwMode="auto">
          <a:xfrm>
            <a:off x="4716463" y="4652963"/>
            <a:ext cx="2994025" cy="1984375"/>
          </a:xfrm>
          <a:prstGeom prst="rect">
            <a:avLst/>
          </a:prstGeom>
          <a:noFill/>
          <a:ln w="9525">
            <a:noFill/>
            <a:miter lim="800000"/>
            <a:headEnd/>
            <a:tailEnd/>
          </a:ln>
        </p:spPr>
      </p:pic>
      <p:pic>
        <p:nvPicPr>
          <p:cNvPr id="40965" name="Picture 5" descr="e3"/>
          <p:cNvPicPr>
            <a:picLocks noChangeAspect="1" noChangeArrowheads="1"/>
          </p:cNvPicPr>
          <p:nvPr/>
        </p:nvPicPr>
        <p:blipFill>
          <a:blip r:embed="rId3" cstate="print"/>
          <a:srcRect/>
          <a:stretch>
            <a:fillRect/>
          </a:stretch>
        </p:blipFill>
        <p:spPr bwMode="auto">
          <a:xfrm>
            <a:off x="827088" y="1989138"/>
            <a:ext cx="2162175" cy="2857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3048000" y="765175"/>
            <a:ext cx="5772150" cy="4114800"/>
          </a:xfrm>
        </p:spPr>
        <p:txBody>
          <a:bodyPr/>
          <a:lstStyle/>
          <a:p>
            <a:pPr eaLnBrk="1" hangingPunct="1"/>
            <a:r>
              <a:rPr lang="en-US" smtClean="0">
                <a:cs typeface="DilleniaUPC" pitchFamily="18" charset="-34"/>
              </a:rPr>
              <a:t>Ice stick </a:t>
            </a:r>
          </a:p>
          <a:p>
            <a:pPr eaLnBrk="1" hangingPunct="1"/>
            <a:r>
              <a:rPr lang="en-US" smtClean="0">
                <a:cs typeface="DilleniaUPC" pitchFamily="18" charset="-34"/>
              </a:rPr>
              <a:t>Ice water</a:t>
            </a:r>
          </a:p>
          <a:p>
            <a:pPr eaLnBrk="1" hangingPunct="1"/>
            <a:r>
              <a:rPr lang="en-US" smtClean="0">
                <a:cs typeface="DilleniaUPC" pitchFamily="18" charset="-34"/>
              </a:rPr>
              <a:t>Co2 snow </a:t>
            </a:r>
            <a:r>
              <a:rPr lang="en-IN" smtClean="0">
                <a:cs typeface="DilleniaUPC" pitchFamily="18" charset="-34"/>
              </a:rPr>
              <a:t>(−69° F to −119° F; −56° C to −98° C)</a:t>
            </a:r>
            <a:endParaRPr lang="en-US" smtClean="0">
              <a:cs typeface="DilleniaUPC" pitchFamily="18" charset="-34"/>
            </a:endParaRPr>
          </a:p>
          <a:p>
            <a:pPr eaLnBrk="1" hangingPunct="1"/>
            <a:r>
              <a:rPr lang="en-US" smtClean="0">
                <a:cs typeface="DilleniaUPC" pitchFamily="18" charset="-34"/>
              </a:rPr>
              <a:t>Ethyl chloride spray</a:t>
            </a:r>
          </a:p>
          <a:p>
            <a:pPr eaLnBrk="1" hangingPunct="1"/>
            <a:r>
              <a:rPr lang="en-US" smtClean="0">
                <a:cs typeface="DilleniaUPC" pitchFamily="18" charset="-34"/>
              </a:rPr>
              <a:t>Dichlorodifluoromethane = Endo ice( </a:t>
            </a:r>
            <a:r>
              <a:rPr lang="en-IN" smtClean="0">
                <a:cs typeface="DilleniaUPC" pitchFamily="18" charset="-34"/>
              </a:rPr>
              <a:t>−26.2° C).</a:t>
            </a:r>
            <a:endParaRPr lang="th-TH" smtClean="0"/>
          </a:p>
        </p:txBody>
      </p:sp>
      <p:pic>
        <p:nvPicPr>
          <p:cNvPr id="41987" name="Picture 4" descr="e12"/>
          <p:cNvPicPr>
            <a:picLocks noChangeAspect="1" noChangeArrowheads="1"/>
          </p:cNvPicPr>
          <p:nvPr/>
        </p:nvPicPr>
        <p:blipFill>
          <a:blip r:embed="rId2" cstate="print"/>
          <a:srcRect/>
          <a:stretch>
            <a:fillRect/>
          </a:stretch>
        </p:blipFill>
        <p:spPr bwMode="auto">
          <a:xfrm>
            <a:off x="250825" y="1268413"/>
            <a:ext cx="2736850" cy="1716087"/>
          </a:xfrm>
          <a:prstGeom prst="rect">
            <a:avLst/>
          </a:prstGeom>
          <a:noFill/>
          <a:ln w="9525">
            <a:noFill/>
            <a:miter lim="800000"/>
            <a:headEnd/>
            <a:tailEnd/>
          </a:ln>
        </p:spPr>
      </p:pic>
      <p:pic>
        <p:nvPicPr>
          <p:cNvPr id="41988" name="Picture 5" descr="e10"/>
          <p:cNvPicPr>
            <a:picLocks noChangeAspect="1" noChangeArrowheads="1"/>
          </p:cNvPicPr>
          <p:nvPr/>
        </p:nvPicPr>
        <p:blipFill>
          <a:blip r:embed="rId3" cstate="print"/>
          <a:srcRect/>
          <a:stretch>
            <a:fillRect/>
          </a:stretch>
        </p:blipFill>
        <p:spPr bwMode="auto">
          <a:xfrm>
            <a:off x="4716463" y="4365625"/>
            <a:ext cx="2736850" cy="2065338"/>
          </a:xfrm>
          <a:prstGeom prst="rect">
            <a:avLst/>
          </a:prstGeom>
          <a:noFill/>
          <a:ln w="9525">
            <a:noFill/>
            <a:miter lim="800000"/>
            <a:headEnd/>
            <a:tailEnd/>
          </a:ln>
        </p:spPr>
      </p:pic>
      <p:pic>
        <p:nvPicPr>
          <p:cNvPr id="41989" name="Picture 6" descr="005"/>
          <p:cNvPicPr>
            <a:picLocks noChangeAspect="1" noChangeArrowheads="1"/>
          </p:cNvPicPr>
          <p:nvPr/>
        </p:nvPicPr>
        <p:blipFill>
          <a:blip r:embed="rId4" cstate="print"/>
          <a:srcRect/>
          <a:stretch>
            <a:fillRect/>
          </a:stretch>
        </p:blipFill>
        <p:spPr bwMode="auto">
          <a:xfrm>
            <a:off x="250825" y="3429000"/>
            <a:ext cx="2663825" cy="20018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43011" name="Content Placeholder 2"/>
          <p:cNvSpPr>
            <a:spLocks noGrp="1"/>
          </p:cNvSpPr>
          <p:nvPr>
            <p:ph idx="1"/>
          </p:nvPr>
        </p:nvSpPr>
        <p:spPr/>
        <p:txBody>
          <a:bodyPr/>
          <a:lstStyle/>
          <a:p>
            <a:r>
              <a:rPr lang="en-IN" sz="4400" smtClean="0">
                <a:cs typeface="DilleniaUPC" pitchFamily="18" charset="-34"/>
              </a:rPr>
              <a:t>However, a multirooted tooth, with at least one root containing vital pulp tissue, may respond to a cold test even if one or more of the roots contain necrotic pulp tissue.</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0066"/>
                </a:solidFill>
              </a:rPr>
              <a:t>          Heat Test</a:t>
            </a:r>
            <a:endParaRPr lang="en-IN" dirty="0"/>
          </a:p>
        </p:txBody>
      </p:sp>
      <p:sp>
        <p:nvSpPr>
          <p:cNvPr id="44035" name="Content Placeholder 2"/>
          <p:cNvSpPr>
            <a:spLocks noGrp="1"/>
          </p:cNvSpPr>
          <p:nvPr>
            <p:ph idx="1"/>
          </p:nvPr>
        </p:nvSpPr>
        <p:spPr/>
        <p:txBody>
          <a:bodyPr/>
          <a:lstStyle/>
          <a:p>
            <a:r>
              <a:rPr lang="en-IN" smtClean="0">
                <a:cs typeface="DilleniaUPC" pitchFamily="18" charset="-34"/>
              </a:rPr>
              <a:t>Heat testing is most useful when a patient’s chief complaint is intense dental pain on contact with any hot liquid or food.</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endParaRPr lang="th-TH" dirty="0" smtClean="0">
              <a:solidFill>
                <a:srgbClr val="FF0066"/>
              </a:solidFill>
            </a:endParaRPr>
          </a:p>
        </p:txBody>
      </p:sp>
      <p:sp>
        <p:nvSpPr>
          <p:cNvPr id="45059" name="Rectangle 3"/>
          <p:cNvSpPr>
            <a:spLocks noGrp="1" noChangeArrowheads="1"/>
          </p:cNvSpPr>
          <p:nvPr>
            <p:ph idx="1"/>
          </p:nvPr>
        </p:nvSpPr>
        <p:spPr>
          <a:xfrm>
            <a:off x="3492500" y="1844675"/>
            <a:ext cx="5808663" cy="4392613"/>
          </a:xfrm>
        </p:spPr>
        <p:txBody>
          <a:bodyPr/>
          <a:lstStyle/>
          <a:p>
            <a:pPr eaLnBrk="1" hangingPunct="1">
              <a:buFontTx/>
              <a:buNone/>
            </a:pPr>
            <a:endParaRPr lang="th-TH" sz="2800" smtClean="0"/>
          </a:p>
          <a:p>
            <a:pPr eaLnBrk="1" hangingPunct="1"/>
            <a:r>
              <a:rPr lang="en-US" sz="2800" smtClean="0">
                <a:cs typeface="DilleniaUPC" pitchFamily="18" charset="-34"/>
              </a:rPr>
              <a:t>Heated gutta percha stick over 65.5 c</a:t>
            </a:r>
          </a:p>
          <a:p>
            <a:pPr eaLnBrk="1" hangingPunct="1"/>
            <a:r>
              <a:rPr lang="en-US" sz="2800" smtClean="0">
                <a:cs typeface="DilleniaUPC" pitchFamily="18" charset="-34"/>
              </a:rPr>
              <a:t>Heat ball burnisher</a:t>
            </a:r>
          </a:p>
          <a:p>
            <a:pPr eaLnBrk="1" hangingPunct="1"/>
            <a:r>
              <a:rPr lang="en-US" sz="2800" smtClean="0">
                <a:cs typeface="DilleniaUPC" pitchFamily="18" charset="-34"/>
              </a:rPr>
              <a:t>Burlew wheel/rubber cup</a:t>
            </a:r>
          </a:p>
          <a:p>
            <a:pPr eaLnBrk="1" hangingPunct="1">
              <a:buFontTx/>
              <a:buNone/>
            </a:pPr>
            <a:r>
              <a:rPr lang="en-US" sz="2800" smtClean="0">
                <a:cs typeface="DilleniaUPC" pitchFamily="18" charset="-34"/>
              </a:rPr>
              <a:t>(friction heat)</a:t>
            </a:r>
          </a:p>
          <a:p>
            <a:pPr eaLnBrk="1" hangingPunct="1">
              <a:buFontTx/>
              <a:buNone/>
            </a:pPr>
            <a:r>
              <a:rPr lang="en-US" sz="2800" smtClean="0">
                <a:cs typeface="DilleniaUPC" pitchFamily="18" charset="-34"/>
              </a:rPr>
              <a:t>Tooth isolated w/ RD &amp; Bathed</a:t>
            </a:r>
          </a:p>
          <a:p>
            <a:pPr eaLnBrk="1" hangingPunct="1">
              <a:buFontTx/>
              <a:buNone/>
            </a:pPr>
            <a:r>
              <a:rPr lang="en-US" sz="2800" smtClean="0">
                <a:cs typeface="DilleniaUPC" pitchFamily="18" charset="-34"/>
              </a:rPr>
              <a:t>W/ hot water </a:t>
            </a:r>
            <a:endParaRPr lang="th-TH" sz="2800" smtClean="0"/>
          </a:p>
        </p:txBody>
      </p:sp>
      <p:pic>
        <p:nvPicPr>
          <p:cNvPr id="45060" name="Picture 4" descr="e13"/>
          <p:cNvPicPr>
            <a:picLocks noChangeAspect="1" noChangeArrowheads="1"/>
          </p:cNvPicPr>
          <p:nvPr/>
        </p:nvPicPr>
        <p:blipFill>
          <a:blip r:embed="rId2" cstate="print"/>
          <a:srcRect/>
          <a:stretch>
            <a:fillRect/>
          </a:stretch>
        </p:blipFill>
        <p:spPr bwMode="auto">
          <a:xfrm>
            <a:off x="323850" y="2565400"/>
            <a:ext cx="3216275" cy="195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4213" y="-171450"/>
            <a:ext cx="6870700" cy="1600200"/>
          </a:xfrm>
        </p:spPr>
        <p:txBody>
          <a:bodyPr/>
          <a:lstStyle/>
          <a:p>
            <a:pPr eaLnBrk="1" fontAlgn="auto" hangingPunct="1">
              <a:spcAft>
                <a:spcPts val="0"/>
              </a:spcAft>
              <a:defRPr/>
            </a:pPr>
            <a:r>
              <a:rPr lang="en-US" dirty="0" smtClean="0">
                <a:solidFill>
                  <a:srgbClr val="FF0066"/>
                </a:solidFill>
              </a:rPr>
              <a:t/>
            </a:r>
            <a:br>
              <a:rPr lang="en-US" dirty="0" smtClean="0">
                <a:solidFill>
                  <a:srgbClr val="FF0066"/>
                </a:solidFill>
              </a:rPr>
            </a:br>
            <a:r>
              <a:rPr lang="en-US" dirty="0" smtClean="0">
                <a:solidFill>
                  <a:srgbClr val="FF0066"/>
                </a:solidFill>
              </a:rPr>
              <a:t>Electric Pulp Testing</a:t>
            </a:r>
            <a:r>
              <a:rPr lang="en-US" dirty="0" smtClean="0">
                <a:solidFill>
                  <a:schemeClr val="tx2">
                    <a:satMod val="200000"/>
                  </a:schemeClr>
                </a:solidFill>
              </a:rPr>
              <a:t> </a:t>
            </a:r>
            <a:endParaRPr lang="th-TH" dirty="0" smtClean="0">
              <a:solidFill>
                <a:schemeClr val="tx2">
                  <a:satMod val="200000"/>
                </a:schemeClr>
              </a:solidFill>
            </a:endParaRPr>
          </a:p>
        </p:txBody>
      </p:sp>
      <p:sp>
        <p:nvSpPr>
          <p:cNvPr id="46083" name="Rectangle 3"/>
          <p:cNvSpPr>
            <a:spLocks noGrp="1" noChangeArrowheads="1"/>
          </p:cNvSpPr>
          <p:nvPr>
            <p:ph idx="1"/>
          </p:nvPr>
        </p:nvSpPr>
        <p:spPr>
          <a:xfrm>
            <a:off x="1547813" y="1700213"/>
            <a:ext cx="6911975" cy="4176712"/>
          </a:xfrm>
        </p:spPr>
        <p:txBody>
          <a:bodyPr/>
          <a:lstStyle/>
          <a:p>
            <a:pPr eaLnBrk="1" hangingPunct="1">
              <a:lnSpc>
                <a:spcPct val="90000"/>
              </a:lnSpc>
            </a:pPr>
            <a:r>
              <a:rPr lang="en-US" sz="2800" smtClean="0">
                <a:cs typeface="DilleniaUPC" pitchFamily="18" charset="-34"/>
              </a:rPr>
              <a:t>Contrary to popular opinion and persistent notion, different response levels in electric pulp testing do not indicate different stages of pulp degeneration.  Electric pulp testers do not measure the degree of health or disease of a pulp.  A “yes or no” response is merely a rough indicator of the presence or absence of vital nerve tissue in the root canal system </a:t>
            </a:r>
            <a:endParaRPr lang="th-TH" sz="2800" smtClean="0"/>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endParaRPr lang="th-TH" smtClean="0">
              <a:solidFill>
                <a:schemeClr val="tx2">
                  <a:satMod val="200000"/>
                </a:schemeClr>
              </a:solidFill>
            </a:endParaRPr>
          </a:p>
        </p:txBody>
      </p:sp>
      <p:pic>
        <p:nvPicPr>
          <p:cNvPr id="47107" name="Picture 4" descr="e11"/>
          <p:cNvPicPr>
            <a:picLocks noGrp="1" noChangeAspect="1" noChangeArrowheads="1"/>
          </p:cNvPicPr>
          <p:nvPr>
            <p:ph idx="1"/>
          </p:nvPr>
        </p:nvPicPr>
        <p:blipFill>
          <a:blip r:embed="rId2" cstate="print"/>
          <a:srcRect/>
          <a:stretch>
            <a:fillRect/>
          </a:stretch>
        </p:blipFill>
        <p:spPr>
          <a:xfrm>
            <a:off x="611188" y="2420938"/>
            <a:ext cx="2089150" cy="1358900"/>
          </a:xfrm>
        </p:spPr>
      </p:pic>
      <p:sp>
        <p:nvSpPr>
          <p:cNvPr id="47108" name="Rectangle 5"/>
          <p:cNvSpPr>
            <a:spLocks noChangeArrowheads="1"/>
          </p:cNvSpPr>
          <p:nvPr/>
        </p:nvSpPr>
        <p:spPr bwMode="auto">
          <a:xfrm>
            <a:off x="3203575" y="2060575"/>
            <a:ext cx="4608513" cy="1079500"/>
          </a:xfrm>
          <a:prstGeom prst="rect">
            <a:avLst/>
          </a:prstGeom>
          <a:noFill/>
          <a:ln w="9525">
            <a:noFill/>
            <a:miter lim="800000"/>
            <a:headEnd/>
            <a:tailEnd/>
          </a:ln>
        </p:spPr>
        <p:txBody>
          <a:bodyPr>
            <a:spAutoFit/>
          </a:bodyPr>
          <a:lstStyle/>
          <a:p>
            <a:pPr>
              <a:lnSpc>
                <a:spcPct val="90000"/>
              </a:lnSpc>
              <a:spcBef>
                <a:spcPct val="20000"/>
              </a:spcBef>
              <a:buFontTx/>
              <a:buChar char="•"/>
            </a:pPr>
            <a:r>
              <a:rPr lang="en-US" sz="3600"/>
              <a:t>Stimulate  A delta fiber in the pulp</a:t>
            </a:r>
            <a:endParaRPr lang="th-TH" sz="3600"/>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e27"/>
          <p:cNvPicPr>
            <a:picLocks noChangeAspect="1" noChangeArrowheads="1"/>
          </p:cNvPicPr>
          <p:nvPr/>
        </p:nvPicPr>
        <p:blipFill>
          <a:blip r:embed="rId2" cstate="print"/>
          <a:srcRect/>
          <a:stretch>
            <a:fillRect/>
          </a:stretch>
        </p:blipFill>
        <p:spPr bwMode="auto">
          <a:xfrm>
            <a:off x="2484438" y="260350"/>
            <a:ext cx="3484562" cy="6286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4213" y="-315913"/>
            <a:ext cx="6870700" cy="1600201"/>
          </a:xfrm>
        </p:spPr>
        <p:txBody>
          <a:bodyPr/>
          <a:lstStyle/>
          <a:p>
            <a:pPr eaLnBrk="1" fontAlgn="auto" hangingPunct="1">
              <a:spcAft>
                <a:spcPts val="0"/>
              </a:spcAft>
              <a:defRPr/>
            </a:pPr>
            <a:r>
              <a:rPr lang="en-US" dirty="0" smtClean="0">
                <a:solidFill>
                  <a:schemeClr val="tx2">
                    <a:satMod val="200000"/>
                  </a:schemeClr>
                </a:solidFill>
              </a:rPr>
              <a:t>	</a:t>
            </a:r>
            <a:br>
              <a:rPr lang="en-US" dirty="0" smtClean="0">
                <a:solidFill>
                  <a:schemeClr val="tx2">
                    <a:satMod val="200000"/>
                  </a:schemeClr>
                </a:solidFill>
              </a:rPr>
            </a:br>
            <a:r>
              <a:rPr lang="en-US" dirty="0" smtClean="0">
                <a:solidFill>
                  <a:srgbClr val="FF0066"/>
                </a:solidFill>
              </a:rPr>
              <a:t>Electric Pulp Testing</a:t>
            </a:r>
            <a:r>
              <a:rPr lang="en-US" dirty="0" smtClean="0">
                <a:solidFill>
                  <a:schemeClr val="tx2">
                    <a:satMod val="200000"/>
                  </a:schemeClr>
                </a:solidFill>
              </a:rPr>
              <a:t> </a:t>
            </a:r>
            <a:endParaRPr lang="th-TH" dirty="0" smtClean="0">
              <a:solidFill>
                <a:schemeClr val="tx2">
                  <a:satMod val="200000"/>
                </a:schemeClr>
              </a:solidFill>
            </a:endParaRPr>
          </a:p>
        </p:txBody>
      </p:sp>
      <p:sp>
        <p:nvSpPr>
          <p:cNvPr id="49155" name="Rectangle 3"/>
          <p:cNvSpPr>
            <a:spLocks noGrp="1" noChangeArrowheads="1"/>
          </p:cNvSpPr>
          <p:nvPr>
            <p:ph idx="1"/>
          </p:nvPr>
        </p:nvSpPr>
        <p:spPr>
          <a:xfrm>
            <a:off x="755650" y="1341438"/>
            <a:ext cx="7696200" cy="3657600"/>
          </a:xfrm>
        </p:spPr>
        <p:txBody>
          <a:bodyPr/>
          <a:lstStyle/>
          <a:p>
            <a:pPr eaLnBrk="1" hangingPunct="1">
              <a:lnSpc>
                <a:spcPct val="90000"/>
              </a:lnSpc>
            </a:pPr>
            <a:r>
              <a:rPr lang="en-US" sz="2800" smtClean="0">
                <a:cs typeface="DilleniaUPC" pitchFamily="18" charset="-34"/>
              </a:rPr>
              <a:t>(a)	Before testing, clean, dry, and isolate the teeth, then place a small amount of tooth-paste or other conductor on the electrode.  Be sure to follow your manufacturer’s instructions for establishing a electrical circuit and to ensure accurate measurement with your instrument. </a:t>
            </a:r>
          </a:p>
          <a:p>
            <a:pPr eaLnBrk="1" hangingPunct="1">
              <a:lnSpc>
                <a:spcPct val="90000"/>
              </a:lnSpc>
            </a:pPr>
            <a:r>
              <a:rPr lang="en-US" sz="2800" smtClean="0">
                <a:cs typeface="DilleniaUPC" pitchFamily="18" charset="-34"/>
              </a:rPr>
              <a:t>(b)	Sensation may be described as tingling, stinging, or a feeling of heat, “fullness”, or pressure </a:t>
            </a:r>
            <a:endParaRPr lang="th-TH" sz="2800" smtClean="0"/>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N"/>
          </a:p>
        </p:txBody>
      </p:sp>
      <p:sp>
        <p:nvSpPr>
          <p:cNvPr id="50179" name="Content Placeholder 2"/>
          <p:cNvSpPr>
            <a:spLocks noGrp="1"/>
          </p:cNvSpPr>
          <p:nvPr>
            <p:ph idx="1"/>
          </p:nvPr>
        </p:nvSpPr>
        <p:spPr/>
        <p:txBody>
          <a:bodyPr/>
          <a:lstStyle/>
          <a:p>
            <a:r>
              <a:rPr lang="en-IN" smtClean="0">
                <a:cs typeface="DilleniaUPC" pitchFamily="18" charset="-34"/>
              </a:rPr>
              <a:t>If a mature, untraumatized tooth does not respond to both electric pulp test and cold test, then the pulp should be considered necrotic.</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lue_With_White_Cloud_Border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customXml/itemProps2.xml><?xml version="1.0" encoding="utf-8"?>
<ds:datastoreItem xmlns:ds="http://schemas.openxmlformats.org/officeDocument/2006/customXml" ds:itemID="{D56F07B6-C224-4E39-9D64-BF5406040D9C}">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07C9BEBD-6E9F-42C1-863D-C520122CBFA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1_Blue_With_White_Cloud_Border_template_Segoe</Template>
  <TotalTime>3364</TotalTime>
  <Words>3592</Words>
  <Application>Microsoft Office PowerPoint</Application>
  <PresentationFormat>On-screen Show (4:3)</PresentationFormat>
  <Paragraphs>735</Paragraphs>
  <Slides>114</Slides>
  <Notes>4</Notes>
  <HiddenSlides>4</HiddenSlides>
  <MMClips>0</MMClips>
  <ScaleCrop>false</ScaleCrop>
  <HeadingPairs>
    <vt:vector size="4" baseType="variant">
      <vt:variant>
        <vt:lpstr>Theme</vt:lpstr>
      </vt:variant>
      <vt:variant>
        <vt:i4>2</vt:i4>
      </vt:variant>
      <vt:variant>
        <vt:lpstr>Slide Titles</vt:lpstr>
      </vt:variant>
      <vt:variant>
        <vt:i4>114</vt:i4>
      </vt:variant>
    </vt:vector>
  </HeadingPairs>
  <TitlesOfParts>
    <vt:vector size="116" baseType="lpstr">
      <vt:lpstr>1_Blue_With_White_Cloud_Border_template_Segoe</vt:lpstr>
      <vt:lpstr>White with Courier font for code slides</vt:lpstr>
      <vt:lpstr>            DIAGNOSIS &amp; TREATMENT PLANNING                   Dr. Vijay Kumar Shakya</vt:lpstr>
      <vt:lpstr>INTRODUCTION</vt:lpstr>
      <vt:lpstr>DEFINITION</vt:lpstr>
      <vt:lpstr>    CLINICAL DIAGNOSIS</vt:lpstr>
      <vt:lpstr>Slide 5</vt:lpstr>
      <vt:lpstr> Clinical Examination and     Testing</vt:lpstr>
      <vt:lpstr>Slide 7</vt:lpstr>
      <vt:lpstr>  Chief Complaint (CC)</vt:lpstr>
      <vt:lpstr>Medical History </vt:lpstr>
      <vt:lpstr>Slide 10</vt:lpstr>
      <vt:lpstr>Slide 11</vt:lpstr>
      <vt:lpstr>Slide 12</vt:lpstr>
      <vt:lpstr> Dental history</vt:lpstr>
      <vt:lpstr>      Present illness</vt:lpstr>
      <vt:lpstr>Dental History interview</vt:lpstr>
      <vt:lpstr> </vt:lpstr>
      <vt:lpstr>Clinical Examination and testing</vt:lpstr>
      <vt:lpstr>Slide 18</vt:lpstr>
      <vt:lpstr>   Intraoral Exam</vt:lpstr>
      <vt:lpstr>Slide 20</vt:lpstr>
      <vt:lpstr> Palpation</vt:lpstr>
      <vt:lpstr>Percussion</vt:lpstr>
      <vt:lpstr>CLASSIFICATION OF DIAGNOSTIC AIDS</vt:lpstr>
      <vt:lpstr>CLASSIFICATION</vt:lpstr>
      <vt:lpstr>Slide 25</vt:lpstr>
      <vt:lpstr>MOUTH MIRROR</vt:lpstr>
      <vt:lpstr>MOUTH MIRROR</vt:lpstr>
      <vt:lpstr>DENTAL EXPLORER</vt:lpstr>
      <vt:lpstr>DENTAL EXPLORER</vt:lpstr>
      <vt:lpstr>ICDAS</vt:lpstr>
      <vt:lpstr>Caries Severity</vt:lpstr>
      <vt:lpstr>Slide 32</vt:lpstr>
      <vt:lpstr>Restorative Status</vt:lpstr>
      <vt:lpstr>SEPARATORS</vt:lpstr>
      <vt:lpstr>RADIOGRAPHS</vt:lpstr>
      <vt:lpstr>RADIOGRAPHIC DETECTION OF LESION</vt:lpstr>
      <vt:lpstr>Slide 37</vt:lpstr>
      <vt:lpstr>Slide 38</vt:lpstr>
      <vt:lpstr>Slide 39</vt:lpstr>
      <vt:lpstr>Slide 40</vt:lpstr>
      <vt:lpstr>CARIES ACTIVITY TEST</vt:lpstr>
      <vt:lpstr>Slide 42</vt:lpstr>
      <vt:lpstr>Slide 43</vt:lpstr>
      <vt:lpstr>XERO RADIOGRAPHY</vt:lpstr>
      <vt:lpstr>ADVANTAGES</vt:lpstr>
      <vt:lpstr>DISADVANTAGES</vt:lpstr>
      <vt:lpstr>RADIO VISIO GRAPHY</vt:lpstr>
      <vt:lpstr>Slide 48</vt:lpstr>
      <vt:lpstr>INTRA ORAL SENSOR</vt:lpstr>
      <vt:lpstr>TYPES OF DIGITAL READINGS</vt:lpstr>
      <vt:lpstr>ADVANTAGES </vt:lpstr>
      <vt:lpstr>DISADVANTAGES </vt:lpstr>
      <vt:lpstr>DIGITAL SUBTRACTION RADIOGRAPHY</vt:lpstr>
      <vt:lpstr>Slide 54</vt:lpstr>
      <vt:lpstr>OPTICAL CARIES MONITOR</vt:lpstr>
      <vt:lpstr>FIBER OPTIC TRANSILLUMINATION</vt:lpstr>
      <vt:lpstr>FIBER OPTIC TRANSILLUMINATION</vt:lpstr>
      <vt:lpstr>Slide 58</vt:lpstr>
      <vt:lpstr>DIFOTI</vt:lpstr>
      <vt:lpstr>Slide 60</vt:lpstr>
      <vt:lpstr>Slide 61</vt:lpstr>
      <vt:lpstr>Slide 62</vt:lpstr>
      <vt:lpstr>DIAGNODENT</vt:lpstr>
      <vt:lpstr>Slide 64</vt:lpstr>
      <vt:lpstr>COMPUTED TOMOGRAPHY</vt:lpstr>
      <vt:lpstr>CONE BEAM COMPUTED TOMOGRAPHY</vt:lpstr>
      <vt:lpstr>DENTAL LOUPES</vt:lpstr>
      <vt:lpstr>Slide 68</vt:lpstr>
      <vt:lpstr>Slide 69</vt:lpstr>
      <vt:lpstr>Slide 70</vt:lpstr>
      <vt:lpstr>SURGICAL OPERATING MICROSCOPE </vt:lpstr>
      <vt:lpstr>SURGICAL OPERATING MICROSCOPE </vt:lpstr>
      <vt:lpstr>Slide 73</vt:lpstr>
      <vt:lpstr>Slide 74</vt:lpstr>
      <vt:lpstr>Clinical Examination for Caries</vt:lpstr>
      <vt:lpstr>Clinical Examination of Restorations. </vt:lpstr>
      <vt:lpstr>Slide 77</vt:lpstr>
      <vt:lpstr>Slide 78</vt:lpstr>
      <vt:lpstr>Slide 79</vt:lpstr>
      <vt:lpstr>Slide 80</vt:lpstr>
      <vt:lpstr>Clinical Examination for Additional Defects</vt:lpstr>
      <vt:lpstr>REVIEW OF PERIODONTIUM</vt:lpstr>
      <vt:lpstr>EXAMINATION OF OCCLUSION</vt:lpstr>
      <vt:lpstr>TREATMENT PLANNING</vt:lpstr>
      <vt:lpstr>Prevention and Management of Caries </vt:lpstr>
      <vt:lpstr>Slide 86</vt:lpstr>
      <vt:lpstr>Slide 87</vt:lpstr>
      <vt:lpstr>Pulp Vitality Tests</vt:lpstr>
      <vt:lpstr>Slide 89</vt:lpstr>
      <vt:lpstr> Cold Test </vt:lpstr>
      <vt:lpstr>Slide 91</vt:lpstr>
      <vt:lpstr>Slide 92</vt:lpstr>
      <vt:lpstr>          Heat Test</vt:lpstr>
      <vt:lpstr>Slide 94</vt:lpstr>
      <vt:lpstr> Electric Pulp Testing </vt:lpstr>
      <vt:lpstr>Slide 96</vt:lpstr>
      <vt:lpstr>Slide 97</vt:lpstr>
      <vt:lpstr>  Electric Pulp Testing </vt:lpstr>
      <vt:lpstr>Slide 99</vt:lpstr>
      <vt:lpstr>False Positive</vt:lpstr>
      <vt:lpstr>False Negative</vt:lpstr>
      <vt:lpstr>Laser Doppler Flowmetry</vt:lpstr>
      <vt:lpstr> Special Tests </vt:lpstr>
      <vt:lpstr> Bite test</vt:lpstr>
      <vt:lpstr>Test cavity </vt:lpstr>
      <vt:lpstr>Slide 106</vt:lpstr>
      <vt:lpstr>Slide 107</vt:lpstr>
      <vt:lpstr>CONCLUSION</vt:lpstr>
      <vt:lpstr>Slide 109</vt:lpstr>
      <vt:lpstr>Slide 110</vt:lpstr>
      <vt:lpstr>Slide 111</vt:lpstr>
      <vt:lpstr>Slide 112</vt:lpstr>
      <vt:lpstr>Slide 113</vt:lpstr>
      <vt:lpstr>Slide 114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CARIES DIAGNOSIS</dc:title>
  <dc:creator>hp</dc:creator>
  <cp:lastModifiedBy>oem</cp:lastModifiedBy>
  <cp:revision>432</cp:revision>
  <dcterms:created xsi:type="dcterms:W3CDTF">2010-08-22T04:33:30Z</dcterms:created>
  <dcterms:modified xsi:type="dcterms:W3CDTF">2015-01-22T07:54:33Z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