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9"/>
  </p:notesMasterIdLst>
  <p:sldIdLst>
    <p:sldId id="256" r:id="rId2"/>
    <p:sldId id="257" r:id="rId3"/>
    <p:sldId id="296" r:id="rId4"/>
    <p:sldId id="341" r:id="rId5"/>
    <p:sldId id="303" r:id="rId6"/>
    <p:sldId id="304" r:id="rId7"/>
    <p:sldId id="260" r:id="rId8"/>
    <p:sldId id="344" r:id="rId9"/>
    <p:sldId id="345" r:id="rId10"/>
    <p:sldId id="346" r:id="rId11"/>
    <p:sldId id="347" r:id="rId12"/>
    <p:sldId id="348" r:id="rId13"/>
    <p:sldId id="402" r:id="rId14"/>
    <p:sldId id="403" r:id="rId15"/>
    <p:sldId id="404" r:id="rId16"/>
    <p:sldId id="405" r:id="rId17"/>
    <p:sldId id="406" r:id="rId18"/>
    <p:sldId id="385" r:id="rId19"/>
    <p:sldId id="350" r:id="rId20"/>
    <p:sldId id="386" r:id="rId21"/>
    <p:sldId id="354" r:id="rId22"/>
    <p:sldId id="358" r:id="rId23"/>
    <p:sldId id="387" r:id="rId24"/>
    <p:sldId id="359" r:id="rId25"/>
    <p:sldId id="361" r:id="rId26"/>
    <p:sldId id="362" r:id="rId27"/>
    <p:sldId id="363" r:id="rId28"/>
    <p:sldId id="364" r:id="rId29"/>
    <p:sldId id="367" r:id="rId30"/>
    <p:sldId id="368" r:id="rId31"/>
    <p:sldId id="366" r:id="rId32"/>
    <p:sldId id="369" r:id="rId33"/>
    <p:sldId id="371" r:id="rId34"/>
    <p:sldId id="372" r:id="rId35"/>
    <p:sldId id="373" r:id="rId36"/>
    <p:sldId id="395" r:id="rId37"/>
    <p:sldId id="408" r:id="rId38"/>
    <p:sldId id="407" r:id="rId39"/>
    <p:sldId id="396" r:id="rId40"/>
    <p:sldId id="418" r:id="rId41"/>
    <p:sldId id="410" r:id="rId42"/>
    <p:sldId id="409" r:id="rId43"/>
    <p:sldId id="397" r:id="rId44"/>
    <p:sldId id="398" r:id="rId45"/>
    <p:sldId id="399" r:id="rId46"/>
    <p:sldId id="400" r:id="rId47"/>
    <p:sldId id="411" r:id="rId48"/>
    <p:sldId id="419" r:id="rId49"/>
    <p:sldId id="413" r:id="rId50"/>
    <p:sldId id="414" r:id="rId51"/>
    <p:sldId id="415" r:id="rId52"/>
    <p:sldId id="416" r:id="rId53"/>
    <p:sldId id="420" r:id="rId54"/>
    <p:sldId id="417" r:id="rId55"/>
    <p:sldId id="374" r:id="rId56"/>
    <p:sldId id="376" r:id="rId57"/>
    <p:sldId id="375" r:id="rId58"/>
    <p:sldId id="377" r:id="rId59"/>
    <p:sldId id="381" r:id="rId60"/>
    <p:sldId id="365" r:id="rId61"/>
    <p:sldId id="297" r:id="rId62"/>
    <p:sldId id="343" r:id="rId63"/>
    <p:sldId id="298" r:id="rId64"/>
    <p:sldId id="300" r:id="rId65"/>
    <p:sldId id="301" r:id="rId66"/>
    <p:sldId id="305" r:id="rId67"/>
    <p:sldId id="307" r:id="rId68"/>
    <p:sldId id="313" r:id="rId69"/>
    <p:sldId id="272" r:id="rId70"/>
    <p:sldId id="277" r:id="rId71"/>
    <p:sldId id="279" r:id="rId72"/>
    <p:sldId id="289" r:id="rId73"/>
    <p:sldId id="290" r:id="rId74"/>
    <p:sldId id="291" r:id="rId75"/>
    <p:sldId id="292" r:id="rId76"/>
    <p:sldId id="353" r:id="rId77"/>
    <p:sldId id="392" r:id="rId7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Untitled Section" id="{656AC4D1-41DA-45D6-8777-E5C159A19862}">
          <p14:sldIdLst/>
        </p14:section>
        <p14:section name="Untitled Section" id="{CAF746AD-5CF4-497B-9C08-1D4B58440FE3}">
          <p14:sldIdLst>
            <p14:sldId id="256"/>
            <p14:sldId id="257"/>
            <p14:sldId id="296"/>
            <p14:sldId id="341"/>
            <p14:sldId id="303"/>
            <p14:sldId id="304"/>
            <p14:sldId id="260"/>
            <p14:sldId id="344"/>
            <p14:sldId id="345"/>
            <p14:sldId id="346"/>
            <p14:sldId id="347"/>
            <p14:sldId id="348"/>
            <p14:sldId id="402"/>
            <p14:sldId id="403"/>
            <p14:sldId id="404"/>
            <p14:sldId id="405"/>
            <p14:sldId id="406"/>
            <p14:sldId id="385"/>
            <p14:sldId id="350"/>
            <p14:sldId id="386"/>
            <p14:sldId id="354"/>
            <p14:sldId id="358"/>
            <p14:sldId id="387"/>
            <p14:sldId id="359"/>
            <p14:sldId id="361"/>
            <p14:sldId id="362"/>
            <p14:sldId id="363"/>
            <p14:sldId id="364"/>
            <p14:sldId id="367"/>
            <p14:sldId id="368"/>
            <p14:sldId id="366"/>
            <p14:sldId id="369"/>
            <p14:sldId id="371"/>
            <p14:sldId id="372"/>
            <p14:sldId id="373"/>
            <p14:sldId id="395"/>
            <p14:sldId id="408"/>
            <p14:sldId id="407"/>
            <p14:sldId id="396"/>
            <p14:sldId id="418"/>
            <p14:sldId id="410"/>
            <p14:sldId id="409"/>
            <p14:sldId id="397"/>
            <p14:sldId id="398"/>
            <p14:sldId id="399"/>
            <p14:sldId id="400"/>
            <p14:sldId id="411"/>
            <p14:sldId id="419"/>
            <p14:sldId id="413"/>
            <p14:sldId id="414"/>
            <p14:sldId id="415"/>
            <p14:sldId id="416"/>
            <p14:sldId id="417"/>
            <p14:sldId id="420"/>
            <p14:sldId id="374"/>
            <p14:sldId id="376"/>
            <p14:sldId id="375"/>
            <p14:sldId id="377"/>
            <p14:sldId id="381"/>
            <p14:sldId id="365"/>
            <p14:sldId id="297"/>
            <p14:sldId id="343"/>
            <p14:sldId id="298"/>
            <p14:sldId id="300"/>
            <p14:sldId id="301"/>
            <p14:sldId id="305"/>
            <p14:sldId id="307"/>
            <p14:sldId id="313"/>
            <p14:sldId id="272"/>
            <p14:sldId id="277"/>
            <p14:sldId id="279"/>
            <p14:sldId id="289"/>
            <p14:sldId id="290"/>
            <p14:sldId id="291"/>
            <p14:sldId id="292"/>
            <p14:sldId id="353"/>
            <p14:sldId id="392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87" autoAdjust="0"/>
    <p:restoredTop sz="91299" autoAdjust="0"/>
  </p:normalViewPr>
  <p:slideViewPr>
    <p:cSldViewPr snapToGrid="0">
      <p:cViewPr>
        <p:scale>
          <a:sx n="74" d="100"/>
          <a:sy n="74" d="100"/>
        </p:scale>
        <p:origin x="-1938" y="-7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F3A6FA-39D6-46DD-9BB4-A11A0AC2AB67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4FAA81B-EB4B-44EA-B0E4-9F8E5B1D2345}">
      <dgm:prSet phldrT="[Text]" custT="1"/>
      <dgm:spPr/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As </a:t>
          </a:r>
          <a:r>
            <a:rPr lang="en-US" sz="2400" b="1" dirty="0" smtClean="0">
              <a:latin typeface="Times New Roman" pitchFamily="18" charset="0"/>
              <a:cs typeface="Times New Roman" pitchFamily="18" charset="0"/>
            </a:rPr>
            <a:t>Age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     the expected </a:t>
          </a:r>
          <a:r>
            <a:rPr lang="en-US" sz="2400" b="1" dirty="0" smtClean="0">
              <a:latin typeface="Times New Roman" pitchFamily="18" charset="0"/>
              <a:cs typeface="Times New Roman" pitchFamily="18" charset="0"/>
            </a:rPr>
            <a:t>PaO</a:t>
          </a:r>
          <a:r>
            <a:rPr lang="en-US" sz="2400" b="1" baseline="-250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en-US" sz="2400" baseline="-25000" dirty="0">
            <a:latin typeface="Times New Roman" pitchFamily="18" charset="0"/>
            <a:cs typeface="Times New Roman" pitchFamily="18" charset="0"/>
          </a:endParaRPr>
        </a:p>
      </dgm:t>
    </dgm:pt>
    <dgm:pt modelId="{A87485EE-C707-43DC-AD1C-9D234169CEF7}" type="parTrans" cxnId="{636284D1-B010-4739-A3AA-AE9CD1FCE27C}">
      <dgm:prSet/>
      <dgm:spPr/>
      <dgm:t>
        <a:bodyPr/>
        <a:lstStyle/>
        <a:p>
          <a:endParaRPr lang="en-US"/>
        </a:p>
      </dgm:t>
    </dgm:pt>
    <dgm:pt modelId="{497BEE9E-C894-4888-BE3A-72FCFE885FD4}" type="sibTrans" cxnId="{636284D1-B010-4739-A3AA-AE9CD1FCE27C}">
      <dgm:prSet/>
      <dgm:spPr/>
      <dgm:t>
        <a:bodyPr/>
        <a:lstStyle/>
        <a:p>
          <a:endParaRPr lang="en-US"/>
        </a:p>
      </dgm:t>
    </dgm:pt>
    <dgm:pt modelId="{6D1C449E-3EF9-4E4D-9511-60050F6AF982}">
      <dgm:prSet phldrT="[Text]" custT="1"/>
      <dgm:spPr/>
      <dgm:t>
        <a:bodyPr/>
        <a:lstStyle/>
        <a:p>
          <a:r>
            <a:rPr lang="en-US" sz="2400" dirty="0" smtClean="0">
              <a:latin typeface="+mn-lt"/>
              <a:cs typeface="Times New Roman" pitchFamily="18" charset="0"/>
            </a:rPr>
            <a:t> </a:t>
          </a:r>
          <a:r>
            <a:rPr lang="en-US" sz="2800" dirty="0" smtClean="0">
              <a:latin typeface="+mn-lt"/>
              <a:cs typeface="Times New Roman" pitchFamily="18" charset="0"/>
            </a:rPr>
            <a:t>PaO</a:t>
          </a:r>
          <a:r>
            <a:rPr lang="en-US" sz="2800" baseline="-25000" dirty="0" smtClean="0">
              <a:latin typeface="+mn-lt"/>
              <a:cs typeface="Times New Roman" pitchFamily="18" charset="0"/>
            </a:rPr>
            <a:t>2</a:t>
          </a:r>
          <a:r>
            <a:rPr lang="en-US" sz="2800" dirty="0" smtClean="0">
              <a:latin typeface="+mn-lt"/>
              <a:cs typeface="Times New Roman" pitchFamily="18" charset="0"/>
            </a:rPr>
            <a:t> =  109 -  0.4 (Age)</a:t>
          </a:r>
          <a:endParaRPr lang="en-US" sz="2800" dirty="0">
            <a:latin typeface="+mn-lt"/>
            <a:cs typeface="Times New Roman" pitchFamily="18" charset="0"/>
          </a:endParaRPr>
        </a:p>
      </dgm:t>
    </dgm:pt>
    <dgm:pt modelId="{E290DB7E-119A-495B-A034-CC8F27FDFF1D}" type="parTrans" cxnId="{7606F069-6D57-46A6-A18C-9E2D839A9F57}">
      <dgm:prSet/>
      <dgm:spPr/>
      <dgm:t>
        <a:bodyPr/>
        <a:lstStyle/>
        <a:p>
          <a:endParaRPr lang="en-US"/>
        </a:p>
      </dgm:t>
    </dgm:pt>
    <dgm:pt modelId="{3B28786A-082B-4C9A-9766-28E795691EFA}" type="sibTrans" cxnId="{7606F069-6D57-46A6-A18C-9E2D839A9F57}">
      <dgm:prSet/>
      <dgm:spPr/>
      <dgm:t>
        <a:bodyPr/>
        <a:lstStyle/>
        <a:p>
          <a:endParaRPr lang="en-US"/>
        </a:p>
      </dgm:t>
    </dgm:pt>
    <dgm:pt modelId="{19D2F83E-3F97-481B-84F9-CA0520EAB883}">
      <dgm:prSet phldrT="[Text]" custT="1"/>
      <dgm:spPr/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As </a:t>
          </a:r>
          <a:r>
            <a:rPr lang="en-US" sz="2400" b="1" dirty="0" smtClean="0">
              <a:latin typeface="Times New Roman" pitchFamily="18" charset="0"/>
              <a:cs typeface="Times New Roman" pitchFamily="18" charset="0"/>
            </a:rPr>
            <a:t>FiO</a:t>
          </a:r>
          <a:r>
            <a:rPr lang="en-US" sz="2400" b="1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      the expected </a:t>
          </a:r>
          <a:r>
            <a:rPr lang="en-US" sz="2400" b="1" dirty="0" smtClean="0">
              <a:latin typeface="Times New Roman" pitchFamily="18" charset="0"/>
              <a:cs typeface="Times New Roman" pitchFamily="18" charset="0"/>
            </a:rPr>
            <a:t>PaO</a:t>
          </a:r>
          <a:r>
            <a:rPr lang="en-US" sz="2400" b="1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032FD70F-5C75-419F-A3E0-2AAA633AE8D4}" type="parTrans" cxnId="{97A9E299-7E45-4929-BCDB-82A019DA5C4D}">
      <dgm:prSet/>
      <dgm:spPr/>
      <dgm:t>
        <a:bodyPr/>
        <a:lstStyle/>
        <a:p>
          <a:endParaRPr lang="en-US"/>
        </a:p>
      </dgm:t>
    </dgm:pt>
    <dgm:pt modelId="{E86C727E-943C-4591-8B64-E34E2F71B93C}" type="sibTrans" cxnId="{97A9E299-7E45-4929-BCDB-82A019DA5C4D}">
      <dgm:prSet/>
      <dgm:spPr/>
      <dgm:t>
        <a:bodyPr/>
        <a:lstStyle/>
        <a:p>
          <a:endParaRPr lang="en-US"/>
        </a:p>
      </dgm:t>
    </dgm:pt>
    <dgm:pt modelId="{3903DD63-8131-4DA4-8AFE-30F9EBB3DC25}">
      <dgm:prSet phldrT="[Text]" custT="1"/>
      <dgm:spPr/>
      <dgm:t>
        <a:bodyPr/>
        <a:lstStyle/>
        <a:p>
          <a:r>
            <a:rPr lang="en-US" sz="2800" dirty="0" smtClean="0">
              <a:latin typeface="+mn-lt"/>
              <a:cs typeface="Times New Roman" pitchFamily="18" charset="0"/>
            </a:rPr>
            <a:t>Alveolar Gas Equation:</a:t>
          </a:r>
          <a:endParaRPr lang="en-US" sz="2800" dirty="0">
            <a:latin typeface="+mn-lt"/>
            <a:cs typeface="Times New Roman" pitchFamily="18" charset="0"/>
          </a:endParaRPr>
        </a:p>
      </dgm:t>
    </dgm:pt>
    <dgm:pt modelId="{B87E39F4-3DF5-4239-85D5-8EF14F7DDFB1}" type="parTrans" cxnId="{63F37D51-8C9B-43EF-A8B1-963ABCD3CC5E}">
      <dgm:prSet/>
      <dgm:spPr/>
      <dgm:t>
        <a:bodyPr/>
        <a:lstStyle/>
        <a:p>
          <a:endParaRPr lang="en-US"/>
        </a:p>
      </dgm:t>
    </dgm:pt>
    <dgm:pt modelId="{281EC657-6E57-42AC-9A23-2734329C02EC}" type="sibTrans" cxnId="{63F37D51-8C9B-43EF-A8B1-963ABCD3CC5E}">
      <dgm:prSet/>
      <dgm:spPr/>
      <dgm:t>
        <a:bodyPr/>
        <a:lstStyle/>
        <a:p>
          <a:endParaRPr lang="en-US"/>
        </a:p>
      </dgm:t>
    </dgm:pt>
    <dgm:pt modelId="{4A249E7C-4976-46D0-81E1-292C287B2D6A}">
      <dgm:prSet phldrT="[Text]" custT="1"/>
      <dgm:spPr/>
      <dgm:t>
        <a:bodyPr/>
        <a:lstStyle/>
        <a:p>
          <a:r>
            <a:rPr lang="en-US" sz="2800" dirty="0" smtClean="0">
              <a:latin typeface="+mn-lt"/>
              <a:cs typeface="Times New Roman" pitchFamily="18" charset="0"/>
            </a:rPr>
            <a:t>P</a:t>
          </a:r>
          <a:r>
            <a:rPr lang="en-US" sz="2800" baseline="-25000" dirty="0" smtClean="0">
              <a:latin typeface="+mn-lt"/>
              <a:cs typeface="Times New Roman" pitchFamily="18" charset="0"/>
            </a:rPr>
            <a:t>A</a:t>
          </a:r>
          <a:r>
            <a:rPr lang="en-US" sz="2800" dirty="0" smtClean="0">
              <a:latin typeface="+mn-lt"/>
              <a:cs typeface="Times New Roman" pitchFamily="18" charset="0"/>
            </a:rPr>
            <a:t>O</a:t>
          </a:r>
          <a:r>
            <a:rPr lang="en-US" sz="2800" baseline="-25000" dirty="0" smtClean="0">
              <a:latin typeface="+mn-lt"/>
              <a:cs typeface="Times New Roman" pitchFamily="18" charset="0"/>
            </a:rPr>
            <a:t>2</a:t>
          </a:r>
          <a:r>
            <a:rPr lang="en-US" sz="2800" dirty="0" smtClean="0">
              <a:latin typeface="+mn-lt"/>
              <a:cs typeface="Times New Roman" pitchFamily="18" charset="0"/>
            </a:rPr>
            <a:t>= (P</a:t>
          </a:r>
          <a:r>
            <a:rPr lang="en-US" sz="2800" baseline="-25000" dirty="0" smtClean="0">
              <a:latin typeface="+mn-lt"/>
              <a:cs typeface="Times New Roman" pitchFamily="18" charset="0"/>
            </a:rPr>
            <a:t>B</a:t>
          </a:r>
          <a:r>
            <a:rPr lang="en-US" sz="2800" dirty="0" smtClean="0">
              <a:latin typeface="+mn-lt"/>
              <a:cs typeface="Times New Roman" pitchFamily="18" charset="0"/>
            </a:rPr>
            <a:t>-P </a:t>
          </a:r>
          <a:r>
            <a:rPr lang="en-US" sz="2800" baseline="-25000" dirty="0" smtClean="0">
              <a:latin typeface="+mn-lt"/>
              <a:cs typeface="Times New Roman" pitchFamily="18" charset="0"/>
            </a:rPr>
            <a:t>h2o</a:t>
          </a:r>
          <a:r>
            <a:rPr lang="en-US" sz="2800" dirty="0" smtClean="0">
              <a:latin typeface="+mn-lt"/>
              <a:cs typeface="Times New Roman" pitchFamily="18" charset="0"/>
            </a:rPr>
            <a:t>) x FiO</a:t>
          </a:r>
          <a:r>
            <a:rPr lang="en-US" sz="2800" baseline="-25000" dirty="0" smtClean="0">
              <a:latin typeface="+mn-lt"/>
              <a:cs typeface="Times New Roman" pitchFamily="18" charset="0"/>
            </a:rPr>
            <a:t>2</a:t>
          </a:r>
          <a:r>
            <a:rPr lang="en-US" sz="2800" dirty="0" smtClean="0">
              <a:latin typeface="+mn-lt"/>
              <a:cs typeface="Times New Roman" pitchFamily="18" charset="0"/>
            </a:rPr>
            <a:t>- pCO</a:t>
          </a:r>
          <a:r>
            <a:rPr lang="en-US" sz="2800" baseline="-25000" dirty="0" smtClean="0">
              <a:latin typeface="+mn-lt"/>
              <a:cs typeface="Times New Roman" pitchFamily="18" charset="0"/>
            </a:rPr>
            <a:t>2</a:t>
          </a:r>
          <a:r>
            <a:rPr lang="en-US" sz="2800" dirty="0" smtClean="0">
              <a:latin typeface="+mn-lt"/>
              <a:cs typeface="Times New Roman" pitchFamily="18" charset="0"/>
            </a:rPr>
            <a:t>/R</a:t>
          </a:r>
          <a:endParaRPr lang="en-US" sz="2800" dirty="0">
            <a:latin typeface="+mn-lt"/>
            <a:cs typeface="Times New Roman" pitchFamily="18" charset="0"/>
          </a:endParaRPr>
        </a:p>
      </dgm:t>
    </dgm:pt>
    <dgm:pt modelId="{12A93D52-F2B9-4DAD-A576-36CE5BA34C20}" type="parTrans" cxnId="{E68803CF-7D03-4CAD-93F6-A1AAA26CDFF1}">
      <dgm:prSet/>
      <dgm:spPr/>
      <dgm:t>
        <a:bodyPr/>
        <a:lstStyle/>
        <a:p>
          <a:endParaRPr lang="en-US"/>
        </a:p>
      </dgm:t>
    </dgm:pt>
    <dgm:pt modelId="{960EBC7C-3116-4E4E-ADEE-C1E2AF2AF9DC}" type="sibTrans" cxnId="{E68803CF-7D03-4CAD-93F6-A1AAA26CDFF1}">
      <dgm:prSet/>
      <dgm:spPr/>
      <dgm:t>
        <a:bodyPr/>
        <a:lstStyle/>
        <a:p>
          <a:endParaRPr lang="en-US"/>
        </a:p>
      </dgm:t>
    </dgm:pt>
    <dgm:pt modelId="{273E5E3B-D708-4598-A0DF-7C0AD661ADE4}" type="pres">
      <dgm:prSet presAssocID="{6EF3A6FA-39D6-46DD-9BB4-A11A0AC2AB6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2661D5-4748-4142-926E-A2A17BBBC0D8}" type="pres">
      <dgm:prSet presAssocID="{E4FAA81B-EB4B-44EA-B0E4-9F8E5B1D2345}" presName="parentText" presStyleLbl="node1" presStyleIdx="0" presStyleCnt="2" custScaleY="48630" custLinFactY="-916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24BC19-57B9-4E6E-815A-D797CCBAB699}" type="pres">
      <dgm:prSet presAssocID="{E4FAA81B-EB4B-44EA-B0E4-9F8E5B1D2345}" presName="childText" presStyleLbl="revTx" presStyleIdx="0" presStyleCnt="2" custScaleY="43793" custLinFactNeighborY="-635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5BCF30-6C47-4784-A62F-DA48529332C9}" type="pres">
      <dgm:prSet presAssocID="{19D2F83E-3F97-481B-84F9-CA0520EAB883}" presName="parentText" presStyleLbl="node1" presStyleIdx="1" presStyleCnt="2" custScaleY="43491" custLinFactNeighborY="-5094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98E301-1FC8-4F15-8065-1E384BF6FADC}" type="pres">
      <dgm:prSet presAssocID="{19D2F83E-3F97-481B-84F9-CA0520EAB883}" presName="childText" presStyleLbl="revTx" presStyleIdx="1" presStyleCnt="2" custScaleY="134638" custLinFactNeighborY="-122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CA64F7-39C2-44E4-BE79-BEE0D1104F95}" type="presOf" srcId="{19D2F83E-3F97-481B-84F9-CA0520EAB883}" destId="{1D5BCF30-6C47-4784-A62F-DA48529332C9}" srcOrd="0" destOrd="0" presId="urn:microsoft.com/office/officeart/2005/8/layout/vList2"/>
    <dgm:cxn modelId="{E7F30A66-5907-420F-A7FF-79E400562F69}" type="presOf" srcId="{6EF3A6FA-39D6-46DD-9BB4-A11A0AC2AB67}" destId="{273E5E3B-D708-4598-A0DF-7C0AD661ADE4}" srcOrd="0" destOrd="0" presId="urn:microsoft.com/office/officeart/2005/8/layout/vList2"/>
    <dgm:cxn modelId="{5F316DD1-BC80-405A-A5EB-7075ADCBB8FD}" type="presOf" srcId="{6D1C449E-3EF9-4E4D-9511-60050F6AF982}" destId="{2924BC19-57B9-4E6E-815A-D797CCBAB699}" srcOrd="0" destOrd="0" presId="urn:microsoft.com/office/officeart/2005/8/layout/vList2"/>
    <dgm:cxn modelId="{63F37D51-8C9B-43EF-A8B1-963ABCD3CC5E}" srcId="{19D2F83E-3F97-481B-84F9-CA0520EAB883}" destId="{3903DD63-8131-4DA4-8AFE-30F9EBB3DC25}" srcOrd="0" destOrd="0" parTransId="{B87E39F4-3DF5-4239-85D5-8EF14F7DDFB1}" sibTransId="{281EC657-6E57-42AC-9A23-2734329C02EC}"/>
    <dgm:cxn modelId="{E8D9D57A-8AC5-40B2-B3BD-36396F9FCD43}" type="presOf" srcId="{E4FAA81B-EB4B-44EA-B0E4-9F8E5B1D2345}" destId="{362661D5-4748-4142-926E-A2A17BBBC0D8}" srcOrd="0" destOrd="0" presId="urn:microsoft.com/office/officeart/2005/8/layout/vList2"/>
    <dgm:cxn modelId="{97A9E299-7E45-4929-BCDB-82A019DA5C4D}" srcId="{6EF3A6FA-39D6-46DD-9BB4-A11A0AC2AB67}" destId="{19D2F83E-3F97-481B-84F9-CA0520EAB883}" srcOrd="1" destOrd="0" parTransId="{032FD70F-5C75-419F-A3E0-2AAA633AE8D4}" sibTransId="{E86C727E-943C-4591-8B64-E34E2F71B93C}"/>
    <dgm:cxn modelId="{E68803CF-7D03-4CAD-93F6-A1AAA26CDFF1}" srcId="{3903DD63-8131-4DA4-8AFE-30F9EBB3DC25}" destId="{4A249E7C-4976-46D0-81E1-292C287B2D6A}" srcOrd="0" destOrd="0" parTransId="{12A93D52-F2B9-4DAD-A576-36CE5BA34C20}" sibTransId="{960EBC7C-3116-4E4E-ADEE-C1E2AF2AF9DC}"/>
    <dgm:cxn modelId="{B585B692-0BF6-4836-8E7D-125B9F4097DA}" type="presOf" srcId="{4A249E7C-4976-46D0-81E1-292C287B2D6A}" destId="{C298E301-1FC8-4F15-8065-1E384BF6FADC}" srcOrd="0" destOrd="1" presId="urn:microsoft.com/office/officeart/2005/8/layout/vList2"/>
    <dgm:cxn modelId="{8132C010-8F8A-498A-A1D5-F8E429A91432}" type="presOf" srcId="{3903DD63-8131-4DA4-8AFE-30F9EBB3DC25}" destId="{C298E301-1FC8-4F15-8065-1E384BF6FADC}" srcOrd="0" destOrd="0" presId="urn:microsoft.com/office/officeart/2005/8/layout/vList2"/>
    <dgm:cxn modelId="{7606F069-6D57-46A6-A18C-9E2D839A9F57}" srcId="{E4FAA81B-EB4B-44EA-B0E4-9F8E5B1D2345}" destId="{6D1C449E-3EF9-4E4D-9511-60050F6AF982}" srcOrd="0" destOrd="0" parTransId="{E290DB7E-119A-495B-A034-CC8F27FDFF1D}" sibTransId="{3B28786A-082B-4C9A-9766-28E795691EFA}"/>
    <dgm:cxn modelId="{636284D1-B010-4739-A3AA-AE9CD1FCE27C}" srcId="{6EF3A6FA-39D6-46DD-9BB4-A11A0AC2AB67}" destId="{E4FAA81B-EB4B-44EA-B0E4-9F8E5B1D2345}" srcOrd="0" destOrd="0" parTransId="{A87485EE-C707-43DC-AD1C-9D234169CEF7}" sibTransId="{497BEE9E-C894-4888-BE3A-72FCFE885FD4}"/>
    <dgm:cxn modelId="{9D9B75E9-67F0-4296-9580-4513E2C1EF37}" type="presParOf" srcId="{273E5E3B-D708-4598-A0DF-7C0AD661ADE4}" destId="{362661D5-4748-4142-926E-A2A17BBBC0D8}" srcOrd="0" destOrd="0" presId="urn:microsoft.com/office/officeart/2005/8/layout/vList2"/>
    <dgm:cxn modelId="{7F1D0171-9ADA-4E78-AB12-8E046CFDFA34}" type="presParOf" srcId="{273E5E3B-D708-4598-A0DF-7C0AD661ADE4}" destId="{2924BC19-57B9-4E6E-815A-D797CCBAB699}" srcOrd="1" destOrd="0" presId="urn:microsoft.com/office/officeart/2005/8/layout/vList2"/>
    <dgm:cxn modelId="{591B2EF6-23EA-4012-83BF-4C2046AB0D02}" type="presParOf" srcId="{273E5E3B-D708-4598-A0DF-7C0AD661ADE4}" destId="{1D5BCF30-6C47-4784-A62F-DA48529332C9}" srcOrd="2" destOrd="0" presId="urn:microsoft.com/office/officeart/2005/8/layout/vList2"/>
    <dgm:cxn modelId="{89B9DDF1-AEE1-433B-8FFE-3404E9CD9215}" type="presParOf" srcId="{273E5E3B-D708-4598-A0DF-7C0AD661ADE4}" destId="{C298E301-1FC8-4F15-8065-1E384BF6FADC}" srcOrd="3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F3A6FA-39D6-46DD-9BB4-A11A0AC2AB67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4FAA81B-EB4B-44EA-B0E4-9F8E5B1D2345}">
      <dgm:prSet phldrT="[Text]" custT="1"/>
      <dgm:spPr/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As </a:t>
          </a:r>
          <a:r>
            <a:rPr lang="en-US" sz="2400" b="1" dirty="0" smtClean="0">
              <a:latin typeface="Times New Roman" pitchFamily="18" charset="0"/>
              <a:cs typeface="Times New Roman" pitchFamily="18" charset="0"/>
            </a:rPr>
            <a:t>Age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     the expected </a:t>
          </a:r>
          <a:r>
            <a:rPr lang="en-US" sz="2400" b="1" dirty="0" smtClean="0">
              <a:latin typeface="Times New Roman" pitchFamily="18" charset="0"/>
              <a:cs typeface="Times New Roman" pitchFamily="18" charset="0"/>
            </a:rPr>
            <a:t>PaO</a:t>
          </a:r>
          <a:r>
            <a:rPr lang="en-US" sz="2400" b="1" baseline="-250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en-US" sz="2400" baseline="-25000" dirty="0">
            <a:latin typeface="Times New Roman" pitchFamily="18" charset="0"/>
            <a:cs typeface="Times New Roman" pitchFamily="18" charset="0"/>
          </a:endParaRPr>
        </a:p>
      </dgm:t>
    </dgm:pt>
    <dgm:pt modelId="{A87485EE-C707-43DC-AD1C-9D234169CEF7}" type="parTrans" cxnId="{636284D1-B010-4739-A3AA-AE9CD1FCE27C}">
      <dgm:prSet/>
      <dgm:spPr/>
      <dgm:t>
        <a:bodyPr/>
        <a:lstStyle/>
        <a:p>
          <a:endParaRPr lang="en-US"/>
        </a:p>
      </dgm:t>
    </dgm:pt>
    <dgm:pt modelId="{497BEE9E-C894-4888-BE3A-72FCFE885FD4}" type="sibTrans" cxnId="{636284D1-B010-4739-A3AA-AE9CD1FCE27C}">
      <dgm:prSet/>
      <dgm:spPr/>
      <dgm:t>
        <a:bodyPr/>
        <a:lstStyle/>
        <a:p>
          <a:endParaRPr lang="en-US"/>
        </a:p>
      </dgm:t>
    </dgm:pt>
    <dgm:pt modelId="{6D1C449E-3EF9-4E4D-9511-60050F6AF982}">
      <dgm:prSet phldrT="[Text]" custT="1"/>
      <dgm:spPr/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PaO</a:t>
          </a:r>
          <a:r>
            <a:rPr lang="en-US" sz="2800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=  109 -  0.4 (Age)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E290DB7E-119A-495B-A034-CC8F27FDFF1D}" type="parTrans" cxnId="{7606F069-6D57-46A6-A18C-9E2D839A9F57}">
      <dgm:prSet/>
      <dgm:spPr/>
      <dgm:t>
        <a:bodyPr/>
        <a:lstStyle/>
        <a:p>
          <a:endParaRPr lang="en-US"/>
        </a:p>
      </dgm:t>
    </dgm:pt>
    <dgm:pt modelId="{3B28786A-082B-4C9A-9766-28E795691EFA}" type="sibTrans" cxnId="{7606F069-6D57-46A6-A18C-9E2D839A9F57}">
      <dgm:prSet/>
      <dgm:spPr/>
      <dgm:t>
        <a:bodyPr/>
        <a:lstStyle/>
        <a:p>
          <a:endParaRPr lang="en-US"/>
        </a:p>
      </dgm:t>
    </dgm:pt>
    <dgm:pt modelId="{19D2F83E-3F97-481B-84F9-CA0520EAB883}">
      <dgm:prSet phldrT="[Text]" custT="1"/>
      <dgm:spPr/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As </a:t>
          </a:r>
          <a:r>
            <a:rPr lang="en-US" sz="2400" b="1" dirty="0" smtClean="0">
              <a:latin typeface="Times New Roman" pitchFamily="18" charset="0"/>
              <a:cs typeface="Times New Roman" pitchFamily="18" charset="0"/>
            </a:rPr>
            <a:t>FiO</a:t>
          </a:r>
          <a:r>
            <a:rPr lang="en-US" sz="2400" b="1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      the expected </a:t>
          </a:r>
          <a:r>
            <a:rPr lang="en-US" sz="2400" b="1" dirty="0" smtClean="0">
              <a:latin typeface="Times New Roman" pitchFamily="18" charset="0"/>
              <a:cs typeface="Times New Roman" pitchFamily="18" charset="0"/>
            </a:rPr>
            <a:t>PaO</a:t>
          </a:r>
          <a:r>
            <a:rPr lang="en-US" sz="2400" b="1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032FD70F-5C75-419F-A3E0-2AAA633AE8D4}" type="parTrans" cxnId="{97A9E299-7E45-4929-BCDB-82A019DA5C4D}">
      <dgm:prSet/>
      <dgm:spPr/>
      <dgm:t>
        <a:bodyPr/>
        <a:lstStyle/>
        <a:p>
          <a:endParaRPr lang="en-US"/>
        </a:p>
      </dgm:t>
    </dgm:pt>
    <dgm:pt modelId="{E86C727E-943C-4591-8B64-E34E2F71B93C}" type="sibTrans" cxnId="{97A9E299-7E45-4929-BCDB-82A019DA5C4D}">
      <dgm:prSet/>
      <dgm:spPr/>
      <dgm:t>
        <a:bodyPr/>
        <a:lstStyle/>
        <a:p>
          <a:endParaRPr lang="en-US"/>
        </a:p>
      </dgm:t>
    </dgm:pt>
    <dgm:pt modelId="{3903DD63-8131-4DA4-8AFE-30F9EBB3DC25}">
      <dgm:prSet phldrT="[Text]" custT="1"/>
      <dgm:spPr/>
      <dgm:t>
        <a:bodyPr/>
        <a:lstStyle/>
        <a:p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Alveolar Gas Equation: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B87E39F4-3DF5-4239-85D5-8EF14F7DDFB1}" type="parTrans" cxnId="{63F37D51-8C9B-43EF-A8B1-963ABCD3CC5E}">
      <dgm:prSet/>
      <dgm:spPr/>
      <dgm:t>
        <a:bodyPr/>
        <a:lstStyle/>
        <a:p>
          <a:endParaRPr lang="en-US"/>
        </a:p>
      </dgm:t>
    </dgm:pt>
    <dgm:pt modelId="{281EC657-6E57-42AC-9A23-2734329C02EC}" type="sibTrans" cxnId="{63F37D51-8C9B-43EF-A8B1-963ABCD3CC5E}">
      <dgm:prSet/>
      <dgm:spPr/>
      <dgm:t>
        <a:bodyPr/>
        <a:lstStyle/>
        <a:p>
          <a:endParaRPr lang="en-US"/>
        </a:p>
      </dgm:t>
    </dgm:pt>
    <dgm:pt modelId="{4A249E7C-4976-46D0-81E1-292C287B2D6A}">
      <dgm:prSet phldrT="[Text]" custT="1"/>
      <dgm:spPr/>
      <dgm:t>
        <a:bodyPr/>
        <a:lstStyle/>
        <a:p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P</a:t>
          </a:r>
          <a:r>
            <a:rPr lang="en-US" sz="2800" baseline="-25000" dirty="0" smtClean="0">
              <a:latin typeface="Times New Roman" pitchFamily="18" charset="0"/>
              <a:cs typeface="Times New Roman" pitchFamily="18" charset="0"/>
            </a:rPr>
            <a:t>A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O</a:t>
          </a:r>
          <a:r>
            <a:rPr lang="en-US" sz="2800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= (P</a:t>
          </a:r>
          <a:r>
            <a:rPr lang="en-US" sz="2800" baseline="-25000" dirty="0" smtClean="0">
              <a:latin typeface="Times New Roman" pitchFamily="18" charset="0"/>
              <a:cs typeface="Times New Roman" pitchFamily="18" charset="0"/>
            </a:rPr>
            <a:t>B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-P </a:t>
          </a:r>
          <a:r>
            <a:rPr lang="en-US" sz="2800" baseline="-25000" dirty="0" smtClean="0">
              <a:latin typeface="Times New Roman" pitchFamily="18" charset="0"/>
              <a:cs typeface="Times New Roman" pitchFamily="18" charset="0"/>
            </a:rPr>
            <a:t>h2o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) x FiO</a:t>
          </a:r>
          <a:r>
            <a:rPr lang="en-US" sz="2800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- pCO</a:t>
          </a:r>
          <a:r>
            <a:rPr lang="en-US" sz="2800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/R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12A93D52-F2B9-4DAD-A576-36CE5BA34C20}" type="parTrans" cxnId="{E68803CF-7D03-4CAD-93F6-A1AAA26CDFF1}">
      <dgm:prSet/>
      <dgm:spPr/>
      <dgm:t>
        <a:bodyPr/>
        <a:lstStyle/>
        <a:p>
          <a:endParaRPr lang="en-US"/>
        </a:p>
      </dgm:t>
    </dgm:pt>
    <dgm:pt modelId="{960EBC7C-3116-4E4E-ADEE-C1E2AF2AF9DC}" type="sibTrans" cxnId="{E68803CF-7D03-4CAD-93F6-A1AAA26CDFF1}">
      <dgm:prSet/>
      <dgm:spPr/>
      <dgm:t>
        <a:bodyPr/>
        <a:lstStyle/>
        <a:p>
          <a:endParaRPr lang="en-US"/>
        </a:p>
      </dgm:t>
    </dgm:pt>
    <dgm:pt modelId="{273E5E3B-D708-4598-A0DF-7C0AD661ADE4}" type="pres">
      <dgm:prSet presAssocID="{6EF3A6FA-39D6-46DD-9BB4-A11A0AC2AB6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2661D5-4748-4142-926E-A2A17BBBC0D8}" type="pres">
      <dgm:prSet presAssocID="{E4FAA81B-EB4B-44EA-B0E4-9F8E5B1D2345}" presName="parentText" presStyleLbl="node1" presStyleIdx="0" presStyleCnt="2" custScaleY="48630" custLinFactY="-916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24BC19-57B9-4E6E-815A-D797CCBAB699}" type="pres">
      <dgm:prSet presAssocID="{E4FAA81B-EB4B-44EA-B0E4-9F8E5B1D2345}" presName="childText" presStyleLbl="revTx" presStyleIdx="0" presStyleCnt="2" custScaleY="43793" custLinFactNeighborY="-635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5BCF30-6C47-4784-A62F-DA48529332C9}" type="pres">
      <dgm:prSet presAssocID="{19D2F83E-3F97-481B-84F9-CA0520EAB883}" presName="parentText" presStyleLbl="node1" presStyleIdx="1" presStyleCnt="2" custScaleY="43491" custLinFactNeighborY="-5094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98E301-1FC8-4F15-8065-1E384BF6FADC}" type="pres">
      <dgm:prSet presAssocID="{19D2F83E-3F97-481B-84F9-CA0520EAB883}" presName="childText" presStyleLbl="revTx" presStyleIdx="1" presStyleCnt="2" custScaleY="134638" custLinFactNeighborY="-122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CA64F7-39C2-44E4-BE79-BEE0D1104F95}" type="presOf" srcId="{19D2F83E-3F97-481B-84F9-CA0520EAB883}" destId="{1D5BCF30-6C47-4784-A62F-DA48529332C9}" srcOrd="0" destOrd="0" presId="urn:microsoft.com/office/officeart/2005/8/layout/vList2"/>
    <dgm:cxn modelId="{E7F30A66-5907-420F-A7FF-79E400562F69}" type="presOf" srcId="{6EF3A6FA-39D6-46DD-9BB4-A11A0AC2AB67}" destId="{273E5E3B-D708-4598-A0DF-7C0AD661ADE4}" srcOrd="0" destOrd="0" presId="urn:microsoft.com/office/officeart/2005/8/layout/vList2"/>
    <dgm:cxn modelId="{5F316DD1-BC80-405A-A5EB-7075ADCBB8FD}" type="presOf" srcId="{6D1C449E-3EF9-4E4D-9511-60050F6AF982}" destId="{2924BC19-57B9-4E6E-815A-D797CCBAB699}" srcOrd="0" destOrd="0" presId="urn:microsoft.com/office/officeart/2005/8/layout/vList2"/>
    <dgm:cxn modelId="{63F37D51-8C9B-43EF-A8B1-963ABCD3CC5E}" srcId="{19D2F83E-3F97-481B-84F9-CA0520EAB883}" destId="{3903DD63-8131-4DA4-8AFE-30F9EBB3DC25}" srcOrd="0" destOrd="0" parTransId="{B87E39F4-3DF5-4239-85D5-8EF14F7DDFB1}" sibTransId="{281EC657-6E57-42AC-9A23-2734329C02EC}"/>
    <dgm:cxn modelId="{E8D9D57A-8AC5-40B2-B3BD-36396F9FCD43}" type="presOf" srcId="{E4FAA81B-EB4B-44EA-B0E4-9F8E5B1D2345}" destId="{362661D5-4748-4142-926E-A2A17BBBC0D8}" srcOrd="0" destOrd="0" presId="urn:microsoft.com/office/officeart/2005/8/layout/vList2"/>
    <dgm:cxn modelId="{97A9E299-7E45-4929-BCDB-82A019DA5C4D}" srcId="{6EF3A6FA-39D6-46DD-9BB4-A11A0AC2AB67}" destId="{19D2F83E-3F97-481B-84F9-CA0520EAB883}" srcOrd="1" destOrd="0" parTransId="{032FD70F-5C75-419F-A3E0-2AAA633AE8D4}" sibTransId="{E86C727E-943C-4591-8B64-E34E2F71B93C}"/>
    <dgm:cxn modelId="{E68803CF-7D03-4CAD-93F6-A1AAA26CDFF1}" srcId="{3903DD63-8131-4DA4-8AFE-30F9EBB3DC25}" destId="{4A249E7C-4976-46D0-81E1-292C287B2D6A}" srcOrd="0" destOrd="0" parTransId="{12A93D52-F2B9-4DAD-A576-36CE5BA34C20}" sibTransId="{960EBC7C-3116-4E4E-ADEE-C1E2AF2AF9DC}"/>
    <dgm:cxn modelId="{B585B692-0BF6-4836-8E7D-125B9F4097DA}" type="presOf" srcId="{4A249E7C-4976-46D0-81E1-292C287B2D6A}" destId="{C298E301-1FC8-4F15-8065-1E384BF6FADC}" srcOrd="0" destOrd="1" presId="urn:microsoft.com/office/officeart/2005/8/layout/vList2"/>
    <dgm:cxn modelId="{8132C010-8F8A-498A-A1D5-F8E429A91432}" type="presOf" srcId="{3903DD63-8131-4DA4-8AFE-30F9EBB3DC25}" destId="{C298E301-1FC8-4F15-8065-1E384BF6FADC}" srcOrd="0" destOrd="0" presId="urn:microsoft.com/office/officeart/2005/8/layout/vList2"/>
    <dgm:cxn modelId="{7606F069-6D57-46A6-A18C-9E2D839A9F57}" srcId="{E4FAA81B-EB4B-44EA-B0E4-9F8E5B1D2345}" destId="{6D1C449E-3EF9-4E4D-9511-60050F6AF982}" srcOrd="0" destOrd="0" parTransId="{E290DB7E-119A-495B-A034-CC8F27FDFF1D}" sibTransId="{3B28786A-082B-4C9A-9766-28E795691EFA}"/>
    <dgm:cxn modelId="{636284D1-B010-4739-A3AA-AE9CD1FCE27C}" srcId="{6EF3A6FA-39D6-46DD-9BB4-A11A0AC2AB67}" destId="{E4FAA81B-EB4B-44EA-B0E4-9F8E5B1D2345}" srcOrd="0" destOrd="0" parTransId="{A87485EE-C707-43DC-AD1C-9D234169CEF7}" sibTransId="{497BEE9E-C894-4888-BE3A-72FCFE885FD4}"/>
    <dgm:cxn modelId="{9D9B75E9-67F0-4296-9580-4513E2C1EF37}" type="presParOf" srcId="{273E5E3B-D708-4598-A0DF-7C0AD661ADE4}" destId="{362661D5-4748-4142-926E-A2A17BBBC0D8}" srcOrd="0" destOrd="0" presId="urn:microsoft.com/office/officeart/2005/8/layout/vList2"/>
    <dgm:cxn modelId="{7F1D0171-9ADA-4E78-AB12-8E046CFDFA34}" type="presParOf" srcId="{273E5E3B-D708-4598-A0DF-7C0AD661ADE4}" destId="{2924BC19-57B9-4E6E-815A-D797CCBAB699}" srcOrd="1" destOrd="0" presId="urn:microsoft.com/office/officeart/2005/8/layout/vList2"/>
    <dgm:cxn modelId="{591B2EF6-23EA-4012-83BF-4C2046AB0D02}" type="presParOf" srcId="{273E5E3B-D708-4598-A0DF-7C0AD661ADE4}" destId="{1D5BCF30-6C47-4784-A62F-DA48529332C9}" srcOrd="2" destOrd="0" presId="urn:microsoft.com/office/officeart/2005/8/layout/vList2"/>
    <dgm:cxn modelId="{89B9DDF1-AEE1-433B-8FFE-3404E9CD9215}" type="presParOf" srcId="{273E5E3B-D708-4598-A0DF-7C0AD661ADE4}" destId="{C298E301-1FC8-4F15-8065-1E384BF6FADC}" srcOrd="3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C5092B-7DFD-47B5-B5E0-6BD7ADC5E466}" type="doc">
      <dgm:prSet loTypeId="urn:microsoft.com/office/officeart/2005/8/layout/vList6" loCatId="process" qsTypeId="urn:microsoft.com/office/officeart/2005/8/quickstyle/3d3" qsCatId="3D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1BB3CAC5-3AC9-496E-8810-F69A89A8F57E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b="1" dirty="0" smtClean="0">
              <a:latin typeface="Times New Roman" pitchFamily="18" charset="0"/>
              <a:cs typeface="Times New Roman" pitchFamily="18" charset="0"/>
            </a:rPr>
            <a:t>PCO</a:t>
          </a:r>
          <a:r>
            <a:rPr lang="en-US" sz="2400" b="1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2400" b="1" dirty="0" smtClean="0">
              <a:latin typeface="Times New Roman" pitchFamily="18" charset="0"/>
              <a:cs typeface="Times New Roman" pitchFamily="18" charset="0"/>
            </a:rPr>
            <a:t> = (1.5 X [HCO</a:t>
          </a:r>
          <a:r>
            <a:rPr lang="en-US" sz="2400" b="1" baseline="-25000" dirty="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en-US" sz="2400" b="1" baseline="300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en-US" sz="2400" b="1" dirty="0" smtClean="0">
              <a:latin typeface="Times New Roman" pitchFamily="18" charset="0"/>
              <a:cs typeface="Times New Roman" pitchFamily="18" charset="0"/>
            </a:rPr>
            <a:t>])+8 ±</a:t>
          </a:r>
          <a:r>
            <a:rPr lang="en-US" sz="2400" b="1" u="none" dirty="0" smtClean="0">
              <a:latin typeface="Times New Roman" pitchFamily="18" charset="0"/>
              <a:cs typeface="Times New Roman" pitchFamily="18" charset="0"/>
            </a:rPr>
            <a:t>2</a:t>
          </a:r>
          <a:endParaRPr lang="en-US" sz="2400" b="1" dirty="0">
            <a:latin typeface="Times New Roman" pitchFamily="18" charset="0"/>
            <a:cs typeface="Times New Roman" pitchFamily="18" charset="0"/>
          </a:endParaRPr>
        </a:p>
      </dgm:t>
    </dgm:pt>
    <dgm:pt modelId="{767027F3-A8AC-4C56-8BA6-7DEE48974A40}" type="parTrans" cxnId="{DD253BC3-60AB-45D2-B7A8-146E65622E52}">
      <dgm:prSet/>
      <dgm:spPr/>
      <dgm:t>
        <a:bodyPr/>
        <a:lstStyle/>
        <a:p>
          <a:endParaRPr lang="en-US"/>
        </a:p>
      </dgm:t>
    </dgm:pt>
    <dgm:pt modelId="{39026EE2-E52C-4312-9C85-E48C8DAA3077}" type="sibTrans" cxnId="{DD253BC3-60AB-45D2-B7A8-146E65622E52}">
      <dgm:prSet/>
      <dgm:spPr/>
      <dgm:t>
        <a:bodyPr/>
        <a:lstStyle/>
        <a:p>
          <a:endParaRPr lang="en-US"/>
        </a:p>
      </dgm:t>
    </dgm:pt>
    <dgm:pt modelId="{5FC7D112-7916-44FD-87C3-F69DCC5AE9B2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b="1" dirty="0" smtClean="0">
              <a:latin typeface="Times New Roman" pitchFamily="18" charset="0"/>
              <a:cs typeface="Times New Roman" pitchFamily="18" charset="0"/>
            </a:rPr>
            <a:t>METABOLIC ALKALOSIS</a:t>
          </a:r>
          <a:endParaRPr lang="en-US" sz="2400" b="1" dirty="0">
            <a:latin typeface="Times New Roman" pitchFamily="18" charset="0"/>
            <a:cs typeface="Times New Roman" pitchFamily="18" charset="0"/>
          </a:endParaRPr>
        </a:p>
      </dgm:t>
    </dgm:pt>
    <dgm:pt modelId="{BBBD6516-7576-49D9-9C32-B6E32FAE2410}" type="parTrans" cxnId="{A9C86693-FD75-473A-AB0B-1D505A8EC196}">
      <dgm:prSet/>
      <dgm:spPr/>
      <dgm:t>
        <a:bodyPr/>
        <a:lstStyle/>
        <a:p>
          <a:endParaRPr lang="en-US"/>
        </a:p>
      </dgm:t>
    </dgm:pt>
    <dgm:pt modelId="{9FE63CE2-5EB5-4927-B157-9954894A7295}" type="sibTrans" cxnId="{A9C86693-FD75-473A-AB0B-1D505A8EC196}">
      <dgm:prSet/>
      <dgm:spPr/>
      <dgm:t>
        <a:bodyPr/>
        <a:lstStyle/>
        <a:p>
          <a:endParaRPr lang="en-US"/>
        </a:p>
      </dgm:t>
    </dgm:pt>
    <dgm:pt modelId="{9B1BF966-C938-4D93-AC85-356F9F0FD8EA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b="1" dirty="0" smtClean="0">
              <a:latin typeface="Times New Roman" pitchFamily="18" charset="0"/>
              <a:cs typeface="Times New Roman" pitchFamily="18" charset="0"/>
            </a:rPr>
            <a:t>PCO</a:t>
          </a:r>
          <a:r>
            <a:rPr lang="en-US" sz="2400" b="1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2400" b="1" dirty="0" smtClean="0">
              <a:latin typeface="Times New Roman" pitchFamily="18" charset="0"/>
              <a:cs typeface="Times New Roman" pitchFamily="18" charset="0"/>
            </a:rPr>
            <a:t> = (0.7 X [HCO</a:t>
          </a:r>
          <a:r>
            <a:rPr lang="en-US" sz="2400" b="1" baseline="-25000" dirty="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en-US" sz="2400" b="1" baseline="300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en-US" sz="2400" b="1" dirty="0" smtClean="0">
              <a:latin typeface="Times New Roman" pitchFamily="18" charset="0"/>
              <a:cs typeface="Times New Roman" pitchFamily="18" charset="0"/>
            </a:rPr>
            <a:t>])+ 21± </a:t>
          </a:r>
          <a:r>
            <a:rPr lang="en-US" sz="2400" b="1" u="none" dirty="0" smtClean="0">
              <a:latin typeface="Times New Roman" pitchFamily="18" charset="0"/>
              <a:cs typeface="Times New Roman" pitchFamily="18" charset="0"/>
            </a:rPr>
            <a:t>2</a:t>
          </a:r>
          <a:endParaRPr lang="en-US" sz="2400" b="1" dirty="0">
            <a:latin typeface="Times New Roman" pitchFamily="18" charset="0"/>
            <a:cs typeface="Times New Roman" pitchFamily="18" charset="0"/>
          </a:endParaRPr>
        </a:p>
      </dgm:t>
    </dgm:pt>
    <dgm:pt modelId="{5624D24B-E2DD-401C-82BB-5A682429F71C}" type="parTrans" cxnId="{D9FDB30E-D806-486D-8D1C-737D515BDD6E}">
      <dgm:prSet/>
      <dgm:spPr/>
      <dgm:t>
        <a:bodyPr/>
        <a:lstStyle/>
        <a:p>
          <a:endParaRPr lang="en-US"/>
        </a:p>
      </dgm:t>
    </dgm:pt>
    <dgm:pt modelId="{4F372326-0C5F-4080-9D5D-54D6B93C4769}" type="sibTrans" cxnId="{D9FDB30E-D806-486D-8D1C-737D515BDD6E}">
      <dgm:prSet/>
      <dgm:spPr/>
      <dgm:t>
        <a:bodyPr/>
        <a:lstStyle/>
        <a:p>
          <a:endParaRPr lang="en-US"/>
        </a:p>
      </dgm:t>
    </dgm:pt>
    <dgm:pt modelId="{6EB2766A-020A-4C4E-84D1-6647BB8A5031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200" dirty="0" smtClean="0">
              <a:latin typeface="Times New Roman" pitchFamily="18" charset="0"/>
              <a:cs typeface="Times New Roman" pitchFamily="18" charset="0"/>
            </a:rPr>
            <a:t>For every 1mmol/l   in HCO</a:t>
          </a:r>
          <a:r>
            <a:rPr lang="en-US" sz="2200" baseline="-25000" dirty="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en-US" sz="2200" dirty="0" smtClean="0">
              <a:latin typeface="Times New Roman" pitchFamily="18" charset="0"/>
              <a:cs typeface="Times New Roman" pitchFamily="18" charset="0"/>
            </a:rPr>
            <a:t> the PCO</a:t>
          </a:r>
          <a:r>
            <a:rPr lang="en-US" sz="2200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2200" dirty="0" smtClean="0">
              <a:latin typeface="Times New Roman" pitchFamily="18" charset="0"/>
              <a:cs typeface="Times New Roman" pitchFamily="18" charset="0"/>
            </a:rPr>
            <a:t>  by 0.75 mm Hg</a:t>
          </a:r>
          <a:endParaRPr lang="en-US" sz="2200" dirty="0">
            <a:latin typeface="Times New Roman" pitchFamily="18" charset="0"/>
            <a:cs typeface="Times New Roman" pitchFamily="18" charset="0"/>
          </a:endParaRPr>
        </a:p>
      </dgm:t>
    </dgm:pt>
    <dgm:pt modelId="{C0892854-D176-4FEF-96C1-6C698DC70DEF}" type="parTrans" cxnId="{BA693D17-9FE9-4705-ADBF-BE2E19F77423}">
      <dgm:prSet/>
      <dgm:spPr/>
      <dgm:t>
        <a:bodyPr/>
        <a:lstStyle/>
        <a:p>
          <a:endParaRPr lang="en-US"/>
        </a:p>
      </dgm:t>
    </dgm:pt>
    <dgm:pt modelId="{7DFBAC13-0A76-42F9-B71B-BD0DE1E10CCF}" type="sibTrans" cxnId="{BA693D17-9FE9-4705-ADBF-BE2E19F77423}">
      <dgm:prSet/>
      <dgm:spPr/>
      <dgm:t>
        <a:bodyPr/>
        <a:lstStyle/>
        <a:p>
          <a:endParaRPr lang="en-US"/>
        </a:p>
      </dgm:t>
    </dgm:pt>
    <dgm:pt modelId="{D705AA93-0573-40D1-BE93-0E9D9C313950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b="1" dirty="0" smtClean="0">
              <a:latin typeface="Times New Roman" pitchFamily="18" charset="0"/>
              <a:cs typeface="Times New Roman" pitchFamily="18" charset="0"/>
            </a:rPr>
            <a:t>METABOLIC </a:t>
          </a:r>
        </a:p>
        <a:p>
          <a:r>
            <a:rPr lang="en-US" sz="2400" b="1" dirty="0" smtClean="0">
              <a:latin typeface="Times New Roman" pitchFamily="18" charset="0"/>
              <a:cs typeface="Times New Roman" pitchFamily="18" charset="0"/>
            </a:rPr>
            <a:t>ACIDOSIS</a:t>
          </a:r>
          <a:endParaRPr lang="en-US" sz="2400" b="1" dirty="0">
            <a:latin typeface="Times New Roman" pitchFamily="18" charset="0"/>
            <a:cs typeface="Times New Roman" pitchFamily="18" charset="0"/>
          </a:endParaRPr>
        </a:p>
      </dgm:t>
    </dgm:pt>
    <dgm:pt modelId="{DB034C17-27B5-471B-9239-711C58FDBB70}" type="sibTrans" cxnId="{5C64FB29-1FDA-4AE3-9CBF-5E1BC475798F}">
      <dgm:prSet/>
      <dgm:spPr/>
      <dgm:t>
        <a:bodyPr/>
        <a:lstStyle/>
        <a:p>
          <a:endParaRPr lang="en-US"/>
        </a:p>
      </dgm:t>
    </dgm:pt>
    <dgm:pt modelId="{497D3234-4526-4CDF-B658-B75A19A0A264}" type="parTrans" cxnId="{5C64FB29-1FDA-4AE3-9CBF-5E1BC475798F}">
      <dgm:prSet/>
      <dgm:spPr/>
      <dgm:t>
        <a:bodyPr/>
        <a:lstStyle/>
        <a:p>
          <a:endParaRPr lang="en-US"/>
        </a:p>
      </dgm:t>
    </dgm:pt>
    <dgm:pt modelId="{FFB17ED4-2546-4319-9EED-3BCD694875BE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200" dirty="0" smtClean="0">
              <a:latin typeface="Times New Roman" pitchFamily="18" charset="0"/>
              <a:cs typeface="Times New Roman" pitchFamily="18" charset="0"/>
            </a:rPr>
            <a:t>For every 1mmol/l   in HCO</a:t>
          </a:r>
          <a:r>
            <a:rPr lang="en-US" sz="2200" baseline="-25000" dirty="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en-US" sz="2200" dirty="0" smtClean="0">
              <a:latin typeface="Times New Roman" pitchFamily="18" charset="0"/>
              <a:cs typeface="Times New Roman" pitchFamily="18" charset="0"/>
            </a:rPr>
            <a:t> the PCO</a:t>
          </a:r>
          <a:r>
            <a:rPr lang="en-US" sz="2200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2200" dirty="0" smtClean="0">
              <a:latin typeface="Times New Roman" pitchFamily="18" charset="0"/>
              <a:cs typeface="Times New Roman" pitchFamily="18" charset="0"/>
            </a:rPr>
            <a:t> falls by 1.25 mm Hg</a:t>
          </a:r>
          <a:endParaRPr lang="en-US" sz="2400" b="1" dirty="0">
            <a:latin typeface="Times New Roman" pitchFamily="18" charset="0"/>
            <a:cs typeface="Times New Roman" pitchFamily="18" charset="0"/>
          </a:endParaRPr>
        </a:p>
      </dgm:t>
    </dgm:pt>
    <dgm:pt modelId="{78289F28-3EAC-4746-881F-7AEE5EAE6491}" type="parTrans" cxnId="{6EB2DF07-D024-48E0-A06D-2EECF99C7EED}">
      <dgm:prSet/>
      <dgm:spPr/>
      <dgm:t>
        <a:bodyPr/>
        <a:lstStyle/>
        <a:p>
          <a:endParaRPr lang="en-IN"/>
        </a:p>
      </dgm:t>
    </dgm:pt>
    <dgm:pt modelId="{E38DAE11-2827-4261-BE94-82E34DA09D1B}" type="sibTrans" cxnId="{6EB2DF07-D024-48E0-A06D-2EECF99C7EED}">
      <dgm:prSet/>
      <dgm:spPr/>
      <dgm:t>
        <a:bodyPr/>
        <a:lstStyle/>
        <a:p>
          <a:endParaRPr lang="en-IN"/>
        </a:p>
      </dgm:t>
    </dgm:pt>
    <dgm:pt modelId="{E98DBD4A-0FE9-477F-B191-0098FC062113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2400" b="1" dirty="0">
            <a:latin typeface="Times New Roman" pitchFamily="18" charset="0"/>
            <a:cs typeface="Times New Roman" pitchFamily="18" charset="0"/>
          </a:endParaRPr>
        </a:p>
      </dgm:t>
    </dgm:pt>
    <dgm:pt modelId="{45617FE7-4816-4006-BC6F-91942EA1BAF8}" type="parTrans" cxnId="{62AA560F-3A7B-42E3-A74E-F7787E13E80B}">
      <dgm:prSet/>
      <dgm:spPr/>
      <dgm:t>
        <a:bodyPr/>
        <a:lstStyle/>
        <a:p>
          <a:endParaRPr lang="en-IN"/>
        </a:p>
      </dgm:t>
    </dgm:pt>
    <dgm:pt modelId="{A8581BC6-61A0-4E1B-B43B-FEEE9E83E2DF}" type="sibTrans" cxnId="{62AA560F-3A7B-42E3-A74E-F7787E13E80B}">
      <dgm:prSet/>
      <dgm:spPr/>
      <dgm:t>
        <a:bodyPr/>
        <a:lstStyle/>
        <a:p>
          <a:endParaRPr lang="en-IN"/>
        </a:p>
      </dgm:t>
    </dgm:pt>
    <dgm:pt modelId="{9BAFC00A-6D38-4B87-A0A9-8AC6EDD61AAA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2200" dirty="0">
            <a:latin typeface="Times New Roman" pitchFamily="18" charset="0"/>
            <a:cs typeface="Times New Roman" pitchFamily="18" charset="0"/>
          </a:endParaRPr>
        </a:p>
      </dgm:t>
    </dgm:pt>
    <dgm:pt modelId="{A9445CDB-5C8A-45D4-B414-A2C8CD95093A}" type="parTrans" cxnId="{4B6AE7B2-B754-4F7C-89C6-95A18A3B5EC0}">
      <dgm:prSet/>
      <dgm:spPr/>
      <dgm:t>
        <a:bodyPr/>
        <a:lstStyle/>
        <a:p>
          <a:endParaRPr lang="en-IN"/>
        </a:p>
      </dgm:t>
    </dgm:pt>
    <dgm:pt modelId="{C62AC49E-AFEF-4558-873A-39ABB16BAC90}" type="sibTrans" cxnId="{4B6AE7B2-B754-4F7C-89C6-95A18A3B5EC0}">
      <dgm:prSet/>
      <dgm:spPr/>
      <dgm:t>
        <a:bodyPr/>
        <a:lstStyle/>
        <a:p>
          <a:endParaRPr lang="en-IN"/>
        </a:p>
      </dgm:t>
    </dgm:pt>
    <dgm:pt modelId="{2D46C9E2-33BB-4798-8A75-98CE269388A4}" type="pres">
      <dgm:prSet presAssocID="{81C5092B-7DFD-47B5-B5E0-6BD7ADC5E46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C928FF2-3DBC-4939-935D-AA289135D613}" type="pres">
      <dgm:prSet presAssocID="{D705AA93-0573-40D1-BE93-0E9D9C313950}" presName="linNode" presStyleCnt="0"/>
      <dgm:spPr/>
    </dgm:pt>
    <dgm:pt modelId="{99C20E61-FF7E-42C7-82B6-492899F48CE0}" type="pres">
      <dgm:prSet presAssocID="{D705AA93-0573-40D1-BE93-0E9D9C313950}" presName="parentShp" presStyleLbl="node1" presStyleIdx="0" presStyleCnt="2" custScaleX="75961" custLinFactNeighborX="0" custLinFactNeighborY="-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F8E6D0-F06F-4B96-94C0-E4D65CAA4865}" type="pres">
      <dgm:prSet presAssocID="{D705AA93-0573-40D1-BE93-0E9D9C313950}" presName="childShp" presStyleLbl="bgAccFollowNode1" presStyleIdx="0" presStyleCnt="2" custScaleX="1160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FA0FF3-1F1B-4767-AA0D-D44CA550616F}" type="pres">
      <dgm:prSet presAssocID="{DB034C17-27B5-471B-9239-711C58FDBB70}" presName="spacing" presStyleCnt="0"/>
      <dgm:spPr/>
    </dgm:pt>
    <dgm:pt modelId="{8B9BDC8F-4199-4302-B10F-2A1979336DE9}" type="pres">
      <dgm:prSet presAssocID="{5FC7D112-7916-44FD-87C3-F69DCC5AE9B2}" presName="linNode" presStyleCnt="0"/>
      <dgm:spPr/>
    </dgm:pt>
    <dgm:pt modelId="{E286FEF5-E456-4DAC-A998-1E9303A631B3}" type="pres">
      <dgm:prSet presAssocID="{5FC7D112-7916-44FD-87C3-F69DCC5AE9B2}" presName="parentShp" presStyleLbl="node1" presStyleIdx="1" presStyleCnt="2" custScaleX="778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41A606-4CAA-4436-84E6-9BF61873272F}" type="pres">
      <dgm:prSet presAssocID="{5FC7D112-7916-44FD-87C3-F69DCC5AE9B2}" presName="childShp" presStyleLbl="bgAccFollowNode1" presStyleIdx="1" presStyleCnt="2" custScaleX="1147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625269-36B4-41FD-BD62-17258AA74060}" type="presOf" srcId="{5FC7D112-7916-44FD-87C3-F69DCC5AE9B2}" destId="{E286FEF5-E456-4DAC-A998-1E9303A631B3}" srcOrd="0" destOrd="0" presId="urn:microsoft.com/office/officeart/2005/8/layout/vList6"/>
    <dgm:cxn modelId="{B55AAA31-E4C1-48E6-8297-B6121714C025}" type="presOf" srcId="{6EB2766A-020A-4C4E-84D1-6647BB8A5031}" destId="{8741A606-4CAA-4436-84E6-9BF61873272F}" srcOrd="0" destOrd="2" presId="urn:microsoft.com/office/officeart/2005/8/layout/vList6"/>
    <dgm:cxn modelId="{BA9F1DF5-22FF-4B72-9503-3187F29AD86D}" type="presOf" srcId="{9BAFC00A-6D38-4B87-A0A9-8AC6EDD61AAA}" destId="{8741A606-4CAA-4436-84E6-9BF61873272F}" srcOrd="0" destOrd="1" presId="urn:microsoft.com/office/officeart/2005/8/layout/vList6"/>
    <dgm:cxn modelId="{DD253BC3-60AB-45D2-B7A8-146E65622E52}" srcId="{D705AA93-0573-40D1-BE93-0E9D9C313950}" destId="{1BB3CAC5-3AC9-496E-8810-F69A89A8F57E}" srcOrd="0" destOrd="0" parTransId="{767027F3-A8AC-4C56-8BA6-7DEE48974A40}" sibTransId="{39026EE2-E52C-4312-9C85-E48C8DAA3077}"/>
    <dgm:cxn modelId="{05869B81-D324-408F-994D-43804A1F302B}" type="presOf" srcId="{FFB17ED4-2546-4319-9EED-3BCD694875BE}" destId="{FCF8E6D0-F06F-4B96-94C0-E4D65CAA4865}" srcOrd="0" destOrd="2" presId="urn:microsoft.com/office/officeart/2005/8/layout/vList6"/>
    <dgm:cxn modelId="{6EB2DF07-D024-48E0-A06D-2EECF99C7EED}" srcId="{D705AA93-0573-40D1-BE93-0E9D9C313950}" destId="{FFB17ED4-2546-4319-9EED-3BCD694875BE}" srcOrd="2" destOrd="0" parTransId="{78289F28-3EAC-4746-881F-7AEE5EAE6491}" sibTransId="{E38DAE11-2827-4261-BE94-82E34DA09D1B}"/>
    <dgm:cxn modelId="{A9C86693-FD75-473A-AB0B-1D505A8EC196}" srcId="{81C5092B-7DFD-47B5-B5E0-6BD7ADC5E466}" destId="{5FC7D112-7916-44FD-87C3-F69DCC5AE9B2}" srcOrd="1" destOrd="0" parTransId="{BBBD6516-7576-49D9-9C32-B6E32FAE2410}" sibTransId="{9FE63CE2-5EB5-4927-B157-9954894A7295}"/>
    <dgm:cxn modelId="{4B6AE7B2-B754-4F7C-89C6-95A18A3B5EC0}" srcId="{5FC7D112-7916-44FD-87C3-F69DCC5AE9B2}" destId="{9BAFC00A-6D38-4B87-A0A9-8AC6EDD61AAA}" srcOrd="1" destOrd="0" parTransId="{A9445CDB-5C8A-45D4-B414-A2C8CD95093A}" sibTransId="{C62AC49E-AFEF-4558-873A-39ABB16BAC90}"/>
    <dgm:cxn modelId="{BA693D17-9FE9-4705-ADBF-BE2E19F77423}" srcId="{5FC7D112-7916-44FD-87C3-F69DCC5AE9B2}" destId="{6EB2766A-020A-4C4E-84D1-6647BB8A5031}" srcOrd="2" destOrd="0" parTransId="{C0892854-D176-4FEF-96C1-6C698DC70DEF}" sibTransId="{7DFBAC13-0A76-42F9-B71B-BD0DE1E10CCF}"/>
    <dgm:cxn modelId="{62AA560F-3A7B-42E3-A74E-F7787E13E80B}" srcId="{D705AA93-0573-40D1-BE93-0E9D9C313950}" destId="{E98DBD4A-0FE9-477F-B191-0098FC062113}" srcOrd="1" destOrd="0" parTransId="{45617FE7-4816-4006-BC6F-91942EA1BAF8}" sibTransId="{A8581BC6-61A0-4E1B-B43B-FEEE9E83E2DF}"/>
    <dgm:cxn modelId="{405A645E-DB56-4956-8403-199E2D8C83E6}" type="presOf" srcId="{E98DBD4A-0FE9-477F-B191-0098FC062113}" destId="{FCF8E6D0-F06F-4B96-94C0-E4D65CAA4865}" srcOrd="0" destOrd="1" presId="urn:microsoft.com/office/officeart/2005/8/layout/vList6"/>
    <dgm:cxn modelId="{5C64FB29-1FDA-4AE3-9CBF-5E1BC475798F}" srcId="{81C5092B-7DFD-47B5-B5E0-6BD7ADC5E466}" destId="{D705AA93-0573-40D1-BE93-0E9D9C313950}" srcOrd="0" destOrd="0" parTransId="{497D3234-4526-4CDF-B658-B75A19A0A264}" sibTransId="{DB034C17-27B5-471B-9239-711C58FDBB70}"/>
    <dgm:cxn modelId="{D9FDB30E-D806-486D-8D1C-737D515BDD6E}" srcId="{5FC7D112-7916-44FD-87C3-F69DCC5AE9B2}" destId="{9B1BF966-C938-4D93-AC85-356F9F0FD8EA}" srcOrd="0" destOrd="0" parTransId="{5624D24B-E2DD-401C-82BB-5A682429F71C}" sibTransId="{4F372326-0C5F-4080-9D5D-54D6B93C4769}"/>
    <dgm:cxn modelId="{A0C25DB7-890F-4B0D-BAF6-33D20946D808}" type="presOf" srcId="{D705AA93-0573-40D1-BE93-0E9D9C313950}" destId="{99C20E61-FF7E-42C7-82B6-492899F48CE0}" srcOrd="0" destOrd="0" presId="urn:microsoft.com/office/officeart/2005/8/layout/vList6"/>
    <dgm:cxn modelId="{1298A98E-DB1A-45D7-BF5D-8A1F9BA294A7}" type="presOf" srcId="{9B1BF966-C938-4D93-AC85-356F9F0FD8EA}" destId="{8741A606-4CAA-4436-84E6-9BF61873272F}" srcOrd="0" destOrd="0" presId="urn:microsoft.com/office/officeart/2005/8/layout/vList6"/>
    <dgm:cxn modelId="{1B7E33D4-42ED-4F36-B6C4-1D088A6BFA34}" type="presOf" srcId="{81C5092B-7DFD-47B5-B5E0-6BD7ADC5E466}" destId="{2D46C9E2-33BB-4798-8A75-98CE269388A4}" srcOrd="0" destOrd="0" presId="urn:microsoft.com/office/officeart/2005/8/layout/vList6"/>
    <dgm:cxn modelId="{8C0C701D-4840-46A7-BF9A-2F0F4F13C216}" type="presOf" srcId="{1BB3CAC5-3AC9-496E-8810-F69A89A8F57E}" destId="{FCF8E6D0-F06F-4B96-94C0-E4D65CAA4865}" srcOrd="0" destOrd="0" presId="urn:microsoft.com/office/officeart/2005/8/layout/vList6"/>
    <dgm:cxn modelId="{E9E77F5E-4E5B-41E2-BE84-EB70E39EE1EE}" type="presParOf" srcId="{2D46C9E2-33BB-4798-8A75-98CE269388A4}" destId="{AC928FF2-3DBC-4939-935D-AA289135D613}" srcOrd="0" destOrd="0" presId="urn:microsoft.com/office/officeart/2005/8/layout/vList6"/>
    <dgm:cxn modelId="{18EDBD96-EB24-4A6F-AB62-4C4391AD126A}" type="presParOf" srcId="{AC928FF2-3DBC-4939-935D-AA289135D613}" destId="{99C20E61-FF7E-42C7-82B6-492899F48CE0}" srcOrd="0" destOrd="0" presId="urn:microsoft.com/office/officeart/2005/8/layout/vList6"/>
    <dgm:cxn modelId="{D60E8ED9-9C7B-475C-85AC-5D9A69654869}" type="presParOf" srcId="{AC928FF2-3DBC-4939-935D-AA289135D613}" destId="{FCF8E6D0-F06F-4B96-94C0-E4D65CAA4865}" srcOrd="1" destOrd="0" presId="urn:microsoft.com/office/officeart/2005/8/layout/vList6"/>
    <dgm:cxn modelId="{C718B168-8B19-4121-9608-862077D7CD60}" type="presParOf" srcId="{2D46C9E2-33BB-4798-8A75-98CE269388A4}" destId="{21FA0FF3-1F1B-4767-AA0D-D44CA550616F}" srcOrd="1" destOrd="0" presId="urn:microsoft.com/office/officeart/2005/8/layout/vList6"/>
    <dgm:cxn modelId="{F11B27E6-FF6F-46AA-BBCC-8BE6F826B659}" type="presParOf" srcId="{2D46C9E2-33BB-4798-8A75-98CE269388A4}" destId="{8B9BDC8F-4199-4302-B10F-2A1979336DE9}" srcOrd="2" destOrd="0" presId="urn:microsoft.com/office/officeart/2005/8/layout/vList6"/>
    <dgm:cxn modelId="{4B21E0C9-7745-4DCB-9FC9-75870C3EC9F4}" type="presParOf" srcId="{8B9BDC8F-4199-4302-B10F-2A1979336DE9}" destId="{E286FEF5-E456-4DAC-A998-1E9303A631B3}" srcOrd="0" destOrd="0" presId="urn:microsoft.com/office/officeart/2005/8/layout/vList6"/>
    <dgm:cxn modelId="{575F72D8-B047-41A8-86BA-00BC74FB3141}" type="presParOf" srcId="{8B9BDC8F-4199-4302-B10F-2A1979336DE9}" destId="{8741A606-4CAA-4436-84E6-9BF61873272F}" srcOrd="1" destOrd="0" presId="urn:microsoft.com/office/officeart/2005/8/layout/v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2661D5-4748-4142-926E-A2A17BBBC0D8}">
      <dsp:nvSpPr>
        <dsp:cNvPr id="0" name=""/>
        <dsp:cNvSpPr/>
      </dsp:nvSpPr>
      <dsp:spPr>
        <a:xfrm>
          <a:off x="0" y="0"/>
          <a:ext cx="8153400" cy="58262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As </a:t>
          </a:r>
          <a:r>
            <a:rPr lang="en-US" sz="2400" b="1" kern="1200" dirty="0" smtClean="0">
              <a:latin typeface="Times New Roman" pitchFamily="18" charset="0"/>
              <a:cs typeface="Times New Roman" pitchFamily="18" charset="0"/>
            </a:rPr>
            <a:t>Age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     the expected </a:t>
          </a:r>
          <a:r>
            <a:rPr lang="en-US" sz="2400" b="1" kern="1200" dirty="0" smtClean="0">
              <a:latin typeface="Times New Roman" pitchFamily="18" charset="0"/>
              <a:cs typeface="Times New Roman" pitchFamily="18" charset="0"/>
            </a:rPr>
            <a:t>PaO</a:t>
          </a:r>
          <a:r>
            <a:rPr lang="en-US" sz="2400" b="1" kern="1200" baseline="-250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en-US" sz="2400" kern="1200" baseline="-250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8153400" cy="582626"/>
      </dsp:txXfrm>
    </dsp:sp>
    <dsp:sp modelId="{2924BC19-57B9-4E6E-815A-D797CCBAB699}">
      <dsp:nvSpPr>
        <dsp:cNvPr id="0" name=""/>
        <dsp:cNvSpPr/>
      </dsp:nvSpPr>
      <dsp:spPr>
        <a:xfrm>
          <a:off x="0" y="990599"/>
          <a:ext cx="8153400" cy="4641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870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>
              <a:latin typeface="+mn-lt"/>
              <a:cs typeface="Times New Roman" pitchFamily="18" charset="0"/>
            </a:rPr>
            <a:t> </a:t>
          </a:r>
          <a:r>
            <a:rPr lang="en-US" sz="2800" kern="1200" dirty="0" smtClean="0">
              <a:latin typeface="+mn-lt"/>
              <a:cs typeface="Times New Roman" pitchFamily="18" charset="0"/>
            </a:rPr>
            <a:t>PaO</a:t>
          </a:r>
          <a:r>
            <a:rPr lang="en-US" sz="2800" kern="1200" baseline="-25000" dirty="0" smtClean="0">
              <a:latin typeface="+mn-lt"/>
              <a:cs typeface="Times New Roman" pitchFamily="18" charset="0"/>
            </a:rPr>
            <a:t>2</a:t>
          </a:r>
          <a:r>
            <a:rPr lang="en-US" sz="2800" kern="1200" dirty="0" smtClean="0">
              <a:latin typeface="+mn-lt"/>
              <a:cs typeface="Times New Roman" pitchFamily="18" charset="0"/>
            </a:rPr>
            <a:t> =  109 -  0.4 (Age)</a:t>
          </a:r>
          <a:endParaRPr lang="en-US" sz="2800" kern="1200" dirty="0">
            <a:latin typeface="+mn-lt"/>
            <a:cs typeface="Times New Roman" pitchFamily="18" charset="0"/>
          </a:endParaRPr>
        </a:p>
      </dsp:txBody>
      <dsp:txXfrm>
        <a:off x="0" y="990599"/>
        <a:ext cx="8153400" cy="464135"/>
      </dsp:txXfrm>
    </dsp:sp>
    <dsp:sp modelId="{1D5BCF30-6C47-4784-A62F-DA48529332C9}">
      <dsp:nvSpPr>
        <dsp:cNvPr id="0" name=""/>
        <dsp:cNvSpPr/>
      </dsp:nvSpPr>
      <dsp:spPr>
        <a:xfrm>
          <a:off x="0" y="1676400"/>
          <a:ext cx="8153400" cy="52105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As </a:t>
          </a:r>
          <a:r>
            <a:rPr lang="en-US" sz="2400" b="1" kern="1200" dirty="0" smtClean="0">
              <a:latin typeface="Times New Roman" pitchFamily="18" charset="0"/>
              <a:cs typeface="Times New Roman" pitchFamily="18" charset="0"/>
            </a:rPr>
            <a:t>FiO</a:t>
          </a:r>
          <a:r>
            <a:rPr lang="en-US" sz="2400" b="1" kern="1200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      the expected </a:t>
          </a:r>
          <a:r>
            <a:rPr lang="en-US" sz="2400" b="1" kern="1200" dirty="0" smtClean="0">
              <a:latin typeface="Times New Roman" pitchFamily="18" charset="0"/>
              <a:cs typeface="Times New Roman" pitchFamily="18" charset="0"/>
            </a:rPr>
            <a:t>PaO</a:t>
          </a:r>
          <a:r>
            <a:rPr lang="en-US" sz="2400" b="1" kern="1200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676400"/>
        <a:ext cx="8153400" cy="521056"/>
      </dsp:txXfrm>
    </dsp:sp>
    <dsp:sp modelId="{C298E301-1FC8-4F15-8065-1E384BF6FADC}">
      <dsp:nvSpPr>
        <dsp:cNvPr id="0" name=""/>
        <dsp:cNvSpPr/>
      </dsp:nvSpPr>
      <dsp:spPr>
        <a:xfrm>
          <a:off x="0" y="2590802"/>
          <a:ext cx="8153400" cy="14269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870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latin typeface="+mn-lt"/>
              <a:cs typeface="Times New Roman" pitchFamily="18" charset="0"/>
            </a:rPr>
            <a:t>Alveolar Gas Equation:</a:t>
          </a:r>
          <a:endParaRPr lang="en-US" sz="2800" kern="1200" dirty="0">
            <a:latin typeface="+mn-lt"/>
            <a:cs typeface="Times New Roman" pitchFamily="18" charset="0"/>
          </a:endParaRP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latin typeface="+mn-lt"/>
              <a:cs typeface="Times New Roman" pitchFamily="18" charset="0"/>
            </a:rPr>
            <a:t>P</a:t>
          </a:r>
          <a:r>
            <a:rPr lang="en-US" sz="2800" kern="1200" baseline="-25000" dirty="0" smtClean="0">
              <a:latin typeface="+mn-lt"/>
              <a:cs typeface="Times New Roman" pitchFamily="18" charset="0"/>
            </a:rPr>
            <a:t>A</a:t>
          </a:r>
          <a:r>
            <a:rPr lang="en-US" sz="2800" kern="1200" dirty="0" smtClean="0">
              <a:latin typeface="+mn-lt"/>
              <a:cs typeface="Times New Roman" pitchFamily="18" charset="0"/>
            </a:rPr>
            <a:t>O</a:t>
          </a:r>
          <a:r>
            <a:rPr lang="en-US" sz="2800" kern="1200" baseline="-25000" dirty="0" smtClean="0">
              <a:latin typeface="+mn-lt"/>
              <a:cs typeface="Times New Roman" pitchFamily="18" charset="0"/>
            </a:rPr>
            <a:t>2</a:t>
          </a:r>
          <a:r>
            <a:rPr lang="en-US" sz="2800" kern="1200" dirty="0" smtClean="0">
              <a:latin typeface="+mn-lt"/>
              <a:cs typeface="Times New Roman" pitchFamily="18" charset="0"/>
            </a:rPr>
            <a:t>= (P</a:t>
          </a:r>
          <a:r>
            <a:rPr lang="en-US" sz="2800" kern="1200" baseline="-25000" dirty="0" smtClean="0">
              <a:latin typeface="+mn-lt"/>
              <a:cs typeface="Times New Roman" pitchFamily="18" charset="0"/>
            </a:rPr>
            <a:t>B</a:t>
          </a:r>
          <a:r>
            <a:rPr lang="en-US" sz="2800" kern="1200" dirty="0" smtClean="0">
              <a:latin typeface="+mn-lt"/>
              <a:cs typeface="Times New Roman" pitchFamily="18" charset="0"/>
            </a:rPr>
            <a:t>-P </a:t>
          </a:r>
          <a:r>
            <a:rPr lang="en-US" sz="2800" kern="1200" baseline="-25000" dirty="0" smtClean="0">
              <a:latin typeface="+mn-lt"/>
              <a:cs typeface="Times New Roman" pitchFamily="18" charset="0"/>
            </a:rPr>
            <a:t>h2o</a:t>
          </a:r>
          <a:r>
            <a:rPr lang="en-US" sz="2800" kern="1200" dirty="0" smtClean="0">
              <a:latin typeface="+mn-lt"/>
              <a:cs typeface="Times New Roman" pitchFamily="18" charset="0"/>
            </a:rPr>
            <a:t>) x FiO</a:t>
          </a:r>
          <a:r>
            <a:rPr lang="en-US" sz="2800" kern="1200" baseline="-25000" dirty="0" smtClean="0">
              <a:latin typeface="+mn-lt"/>
              <a:cs typeface="Times New Roman" pitchFamily="18" charset="0"/>
            </a:rPr>
            <a:t>2</a:t>
          </a:r>
          <a:r>
            <a:rPr lang="en-US" sz="2800" kern="1200" dirty="0" smtClean="0">
              <a:latin typeface="+mn-lt"/>
              <a:cs typeface="Times New Roman" pitchFamily="18" charset="0"/>
            </a:rPr>
            <a:t>- pCO</a:t>
          </a:r>
          <a:r>
            <a:rPr lang="en-US" sz="2800" kern="1200" baseline="-25000" dirty="0" smtClean="0">
              <a:latin typeface="+mn-lt"/>
              <a:cs typeface="Times New Roman" pitchFamily="18" charset="0"/>
            </a:rPr>
            <a:t>2</a:t>
          </a:r>
          <a:r>
            <a:rPr lang="en-US" sz="2800" kern="1200" dirty="0" smtClean="0">
              <a:latin typeface="+mn-lt"/>
              <a:cs typeface="Times New Roman" pitchFamily="18" charset="0"/>
            </a:rPr>
            <a:t>/R</a:t>
          </a:r>
          <a:endParaRPr lang="en-US" sz="2800" kern="1200" dirty="0">
            <a:latin typeface="+mn-lt"/>
            <a:cs typeface="Times New Roman" pitchFamily="18" charset="0"/>
          </a:endParaRPr>
        </a:p>
      </dsp:txBody>
      <dsp:txXfrm>
        <a:off x="0" y="2590802"/>
        <a:ext cx="8153400" cy="142694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B1077-DBAE-489C-9FEF-5C3C2F41698A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FA4BDC-94A0-4408-9856-2BD2B1C170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4441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N" sz="1200" dirty="0" smtClean="0">
                <a:latin typeface="Times New Roman" pitchFamily="18" charset="0"/>
                <a:cs typeface="Times New Roman" pitchFamily="18" charset="0"/>
              </a:rPr>
              <a:t>\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Modified Allen’s test</a:t>
            </a:r>
            <a:endParaRPr lang="en-IN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1200" dirty="0" smtClean="0">
                <a:latin typeface="Times New Roman" pitchFamily="18" charset="0"/>
                <a:cs typeface="Times New Roman" pitchFamily="18" charset="0"/>
              </a:rPr>
              <a:t>This is done before puncturing </a:t>
            </a:r>
            <a:r>
              <a:rPr lang="en-IN" sz="1200" dirty="0" err="1" smtClean="0">
                <a:latin typeface="Times New Roman" pitchFamily="18" charset="0"/>
                <a:cs typeface="Times New Roman" pitchFamily="18" charset="0"/>
              </a:rPr>
              <a:t>dorsalis</a:t>
            </a:r>
            <a:r>
              <a:rPr lang="en-I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200" dirty="0" err="1" smtClean="0">
                <a:latin typeface="Times New Roman" pitchFamily="18" charset="0"/>
                <a:cs typeface="Times New Roman" pitchFamily="18" charset="0"/>
              </a:rPr>
              <a:t>pedis</a:t>
            </a:r>
            <a:r>
              <a:rPr lang="en-IN" sz="1200" dirty="0" smtClean="0">
                <a:latin typeface="Times New Roman" pitchFamily="18" charset="0"/>
                <a:cs typeface="Times New Roman" pitchFamily="18" charset="0"/>
              </a:rPr>
              <a:t> artery. Elevate patient’s feet.</a:t>
            </a:r>
          </a:p>
          <a:p>
            <a:r>
              <a:rPr lang="en-IN" sz="1200" dirty="0" smtClean="0">
                <a:latin typeface="Times New Roman" pitchFamily="18" charset="0"/>
                <a:cs typeface="Times New Roman" pitchFamily="18" charset="0"/>
              </a:rPr>
              <a:t> Occlude </a:t>
            </a:r>
            <a:r>
              <a:rPr lang="en-IN" sz="1200" dirty="0" err="1" smtClean="0">
                <a:latin typeface="Times New Roman" pitchFamily="18" charset="0"/>
                <a:cs typeface="Times New Roman" pitchFamily="18" charset="0"/>
              </a:rPr>
              <a:t>dorsalis</a:t>
            </a:r>
            <a:r>
              <a:rPr lang="en-I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200" dirty="0" err="1" smtClean="0">
                <a:latin typeface="Times New Roman" pitchFamily="18" charset="0"/>
                <a:cs typeface="Times New Roman" pitchFamily="18" charset="0"/>
              </a:rPr>
              <a:t>pedis</a:t>
            </a:r>
            <a:r>
              <a:rPr lang="en-IN" sz="1200" dirty="0" smtClean="0">
                <a:latin typeface="Times New Roman" pitchFamily="18" charset="0"/>
                <a:cs typeface="Times New Roman" pitchFamily="18" charset="0"/>
              </a:rPr>
              <a:t> artery; then blanch the great toe by compressing the toenail for several seconds. </a:t>
            </a:r>
          </a:p>
          <a:p>
            <a:r>
              <a:rPr lang="en-IN" sz="1200" dirty="0" smtClean="0">
                <a:latin typeface="Times New Roman" pitchFamily="18" charset="0"/>
                <a:cs typeface="Times New Roman" pitchFamily="18" charset="0"/>
              </a:rPr>
              <a:t>Release pressure on the nail and observe for flushing (rapid return of </a:t>
            </a:r>
            <a:r>
              <a:rPr lang="en-IN" sz="1200" dirty="0" err="1" smtClean="0">
                <a:latin typeface="Times New Roman" pitchFamily="18" charset="0"/>
                <a:cs typeface="Times New Roman" pitchFamily="18" charset="0"/>
              </a:rPr>
              <a:t>color</a:t>
            </a:r>
            <a:r>
              <a:rPr lang="en-IN" sz="1200" dirty="0" smtClean="0">
                <a:latin typeface="Times New Roman" pitchFamily="18" charset="0"/>
                <a:cs typeface="Times New Roman" pitchFamily="18" charset="0"/>
              </a:rPr>
              <a:t> indicates adequate collateral flow). </a:t>
            </a:r>
          </a:p>
          <a:p>
            <a:r>
              <a:rPr lang="en-IN" sz="1200" dirty="0" smtClean="0">
                <a:latin typeface="Times New Roman" pitchFamily="18" charset="0"/>
                <a:cs typeface="Times New Roman" pitchFamily="18" charset="0"/>
              </a:rPr>
              <a:t>Compress the posterior </a:t>
            </a:r>
            <a:r>
              <a:rPr lang="en-IN" sz="1200" dirty="0" err="1" smtClean="0">
                <a:latin typeface="Times New Roman" pitchFamily="18" charset="0"/>
                <a:cs typeface="Times New Roman" pitchFamily="18" charset="0"/>
              </a:rPr>
              <a:t>tibial</a:t>
            </a:r>
            <a:r>
              <a:rPr lang="en-IN" sz="1200" dirty="0" smtClean="0">
                <a:latin typeface="Times New Roman" pitchFamily="18" charset="0"/>
                <a:cs typeface="Times New Roman" pitchFamily="18" charset="0"/>
              </a:rPr>
              <a:t> artery if it is being used as the puncture site (</a:t>
            </a:r>
            <a:r>
              <a:rPr lang="en-IN" sz="1200" dirty="0" err="1" smtClean="0">
                <a:latin typeface="Times New Roman" pitchFamily="18" charset="0"/>
                <a:cs typeface="Times New Roman" pitchFamily="18" charset="0"/>
              </a:rPr>
              <a:t>pediatric</a:t>
            </a:r>
            <a:r>
              <a:rPr lang="en-IN" sz="1200" dirty="0" smtClean="0">
                <a:latin typeface="Times New Roman" pitchFamily="18" charset="0"/>
                <a:cs typeface="Times New Roman" pitchFamily="18" charset="0"/>
              </a:rPr>
              <a:t> population).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6F2B8-3D8E-43C9-9D01-4AC3F2BE3514}" type="slidenum">
              <a:rPr lang="en-IN" smtClean="0"/>
              <a:pPr/>
              <a:t>5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590369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A4BDC-94A0-4408-9856-2BD2B1C170F5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2930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9ADE-CDF1-4043-BF5C-CA00647F9D9D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6630C-750B-494D-983E-C46E69FFF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5684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9ADE-CDF1-4043-BF5C-CA00647F9D9D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6630C-750B-494D-983E-C46E69FFF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4311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9ADE-CDF1-4043-BF5C-CA00647F9D9D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6630C-750B-494D-983E-C46E69FFF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5329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9ADE-CDF1-4043-BF5C-CA00647F9D9D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6630C-750B-494D-983E-C46E69FFF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9056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9ADE-CDF1-4043-BF5C-CA00647F9D9D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6630C-750B-494D-983E-C46E69FFF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9255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9ADE-CDF1-4043-BF5C-CA00647F9D9D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6630C-750B-494D-983E-C46E69FFF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7787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9ADE-CDF1-4043-BF5C-CA00647F9D9D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6630C-750B-494D-983E-C46E69FFF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6602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9ADE-CDF1-4043-BF5C-CA00647F9D9D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6630C-750B-494D-983E-C46E69FFF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59832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9ADE-CDF1-4043-BF5C-CA00647F9D9D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6630C-750B-494D-983E-C46E69FFF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182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9ADE-CDF1-4043-BF5C-CA00647F9D9D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6630C-750B-494D-983E-C46E69FFF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9812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9ADE-CDF1-4043-BF5C-CA00647F9D9D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6630C-750B-494D-983E-C46E69FFF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72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79ADE-CDF1-4043-BF5C-CA00647F9D9D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6630C-750B-494D-983E-C46E69FFF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05960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STEP BY STEP ABG INTERPRETATION 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DR.SULEKHA SAXENA 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ASSISTANT PROFESSOR 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DEPT OF CRITICAL CARE MEDICINE 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KING GEORGE’S MEDICAL UNIVERSITY LUCKNOW INDIA 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6903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/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TECHNICAL </a:t>
            </a:r>
            <a:r>
              <a:rPr lang="en-US" dirty="0">
                <a:latin typeface="Arial Black" panose="020B0A04020102020204" pitchFamily="34" charset="0"/>
              </a:rPr>
              <a:t>ERRORS IN SAMPLING BODY </a:t>
            </a:r>
            <a:r>
              <a:rPr lang="en-US" dirty="0" smtClean="0">
                <a:latin typeface="Arial Black" panose="020B0A04020102020204" pitchFamily="34" charset="0"/>
              </a:rPr>
              <a:t>TEMPERATURE</a:t>
            </a:r>
            <a:br>
              <a:rPr lang="en-US" dirty="0" smtClean="0">
                <a:latin typeface="Arial Black" panose="020B0A04020102020204" pitchFamily="34" charset="0"/>
              </a:rPr>
            </a:b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Affects </a:t>
            </a:r>
            <a:r>
              <a:rPr lang="en-US" dirty="0"/>
              <a:t>values of PCO2 and HCO3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BG </a:t>
            </a:r>
            <a:r>
              <a:rPr lang="en-US" dirty="0" err="1"/>
              <a:t>analysers</a:t>
            </a:r>
            <a:r>
              <a:rPr lang="en-US" dirty="0"/>
              <a:t> controlled for normal body temperatures</a:t>
            </a:r>
          </a:p>
        </p:txBody>
      </p:sp>
    </p:spTree>
    <p:extLst>
      <p:ext uri="{BB962C8B-B14F-4D97-AF65-F5344CB8AC3E}">
        <p14:creationId xmlns="" xmlns:p14="http://schemas.microsoft.com/office/powerpoint/2010/main" val="267498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 Black" panose="020B0A04020102020204" pitchFamily="34" charset="0"/>
              </a:rPr>
              <a:t>TECHNICAL ERRORS IN SAMPLING AIR BUBBLES IN BLOOD 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air, PO2 is 150 mm of Hg &amp; PCO2 is 0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Contact </a:t>
            </a:r>
            <a:r>
              <a:rPr lang="en-US" dirty="0"/>
              <a:t>with air bubble will lead to higher PO2 and lower </a:t>
            </a:r>
            <a:r>
              <a:rPr lang="en-US" dirty="0" smtClean="0"/>
              <a:t>PCO2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Seal </a:t>
            </a:r>
            <a:r>
              <a:rPr lang="en-US" dirty="0"/>
              <a:t>syringe immediately after sampling</a:t>
            </a:r>
          </a:p>
        </p:txBody>
      </p:sp>
    </p:spTree>
    <p:extLst>
      <p:ext uri="{BB962C8B-B14F-4D97-AF65-F5344CB8AC3E}">
        <p14:creationId xmlns="" xmlns:p14="http://schemas.microsoft.com/office/powerpoint/2010/main" val="588436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/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TECHNICAL </a:t>
            </a:r>
            <a:r>
              <a:rPr lang="en-US" dirty="0">
                <a:latin typeface="Arial Black" panose="020B0A04020102020204" pitchFamily="34" charset="0"/>
              </a:rPr>
              <a:t>ERRORS IN </a:t>
            </a:r>
            <a:r>
              <a:rPr lang="en-US" dirty="0" smtClean="0">
                <a:latin typeface="Arial Black" panose="020B0A04020102020204" pitchFamily="34" charset="0"/>
              </a:rPr>
              <a:t>SAMPLING  WBC </a:t>
            </a:r>
            <a:r>
              <a:rPr lang="en-US" dirty="0">
                <a:latin typeface="Arial Black" panose="020B0A04020102020204" pitchFamily="34" charset="0"/>
              </a:rPr>
              <a:t>COUNTS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0.01ml </a:t>
            </a:r>
            <a:r>
              <a:rPr lang="en-US" dirty="0"/>
              <a:t>O2 consumed /dl/min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Marked </a:t>
            </a:r>
            <a:r>
              <a:rPr lang="en-US" dirty="0"/>
              <a:t>increase in high TLC/Platelet Count decreased PO2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Chilling/immediate </a:t>
            </a:r>
            <a:r>
              <a:rPr lang="en-US" dirty="0"/>
              <a:t>analysis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ABG </a:t>
            </a:r>
            <a:r>
              <a:rPr lang="en-US" dirty="0"/>
              <a:t>syringe must be transported earliest via cold chain</a:t>
            </a:r>
          </a:p>
        </p:txBody>
      </p:sp>
    </p:spTree>
    <p:extLst>
      <p:ext uri="{BB962C8B-B14F-4D97-AF65-F5344CB8AC3E}">
        <p14:creationId xmlns="" xmlns:p14="http://schemas.microsoft.com/office/powerpoint/2010/main" val="3973570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latin typeface="Arial Black" panose="020B0A04020102020204" pitchFamily="34" charset="0"/>
              </a:rPr>
              <a:t>Blood Gas Norms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24449636"/>
              </p:ext>
            </p:extLst>
          </p:nvPr>
        </p:nvGraphicFramePr>
        <p:xfrm>
          <a:off x="2286000" y="2057400"/>
          <a:ext cx="7620000" cy="2407920"/>
        </p:xfrm>
        <a:graphic>
          <a:graphicData uri="http://schemas.openxmlformats.org/drawingml/2006/table">
            <a:tbl>
              <a:tblPr/>
              <a:tblGrid>
                <a:gridCol w="1270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7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70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70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70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70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Osaka"/>
                        <a:cs typeface="Osak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/>
                          <a:cs typeface="Osaka"/>
                        </a:rPr>
                        <a:t>pH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/>
                          <a:cs typeface="Osaka"/>
                        </a:rPr>
                        <a:t>pCO</a:t>
                      </a:r>
                      <a:r>
                        <a:rPr kumimoji="0" lang="en-US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/>
                          <a:cs typeface="Osaka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/>
                          <a:cs typeface="Osaka"/>
                        </a:rPr>
                        <a:t>pO</a:t>
                      </a:r>
                      <a:r>
                        <a:rPr kumimoji="0" lang="en-US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/>
                          <a:cs typeface="Osaka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/>
                          <a:cs typeface="Osaka"/>
                        </a:rPr>
                        <a:t>HCO</a:t>
                      </a:r>
                      <a:r>
                        <a:rPr kumimoji="0" lang="en-US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/>
                          <a:cs typeface="Osaka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/>
                          <a:cs typeface="Osaka"/>
                        </a:rPr>
                        <a:t>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/>
                          <a:cs typeface="Osaka"/>
                        </a:rPr>
                        <a:t>Arterial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/>
                          <a:cs typeface="Osaka"/>
                        </a:rPr>
                        <a:t>7.35-7.45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/>
                          <a:cs typeface="Osaka"/>
                        </a:rPr>
                        <a:t>35-45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/>
                          <a:cs typeface="Osaka"/>
                        </a:rPr>
                        <a:t>80-100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/>
                          <a:cs typeface="Osaka"/>
                        </a:rPr>
                        <a:t>22-26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/>
                          <a:cs typeface="Osaka"/>
                        </a:rPr>
                        <a:t>-2 to +2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/>
                          <a:cs typeface="Osaka"/>
                        </a:rPr>
                        <a:t>Venous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/>
                          <a:cs typeface="Osaka"/>
                        </a:rPr>
                        <a:t>7.30-7.40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/>
                          <a:cs typeface="Osaka"/>
                        </a:rPr>
                        <a:t>43-50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/>
                          <a:cs typeface="Osaka"/>
                        </a:rPr>
                        <a:t>~45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/>
                          <a:cs typeface="Osaka"/>
                        </a:rPr>
                        <a:t>22-26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/>
                          <a:cs typeface="Osaka"/>
                        </a:rPr>
                        <a:t>-2 to +2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8229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7609" y="274638"/>
            <a:ext cx="7890079" cy="7159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Normal Values</a:t>
            </a:r>
            <a:endParaRPr lang="en-US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66687356"/>
              </p:ext>
            </p:extLst>
          </p:nvPr>
        </p:nvGraphicFramePr>
        <p:xfrm>
          <a:off x="548640" y="1052736"/>
          <a:ext cx="11047615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63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023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5890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7627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 Black" pitchFamily="34" charset="0"/>
                        </a:rPr>
                        <a:t>ANALYTE</a:t>
                      </a:r>
                      <a:endParaRPr lang="en-US" sz="2400" dirty="0" smtClean="0"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 Black" pitchFamily="34" charset="0"/>
                        </a:rPr>
                        <a:t>Normal</a:t>
                      </a:r>
                      <a:r>
                        <a:rPr lang="en-US" sz="2400" baseline="0" dirty="0" smtClean="0">
                          <a:latin typeface="Arial Black" pitchFamily="34" charset="0"/>
                        </a:rPr>
                        <a:t> Value</a:t>
                      </a:r>
                      <a:endParaRPr lang="en-US" sz="2400" dirty="0"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 Black" pitchFamily="34" charset="0"/>
                        </a:rPr>
                        <a:t>Units</a:t>
                      </a:r>
                      <a:endParaRPr lang="en-US" sz="2400" dirty="0"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 Black" pitchFamily="34" charset="0"/>
                        </a:rPr>
                        <a:t>pH</a:t>
                      </a:r>
                      <a:endParaRPr lang="en-US" sz="2800" dirty="0"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 Black" pitchFamily="34" charset="0"/>
                        </a:rPr>
                        <a:t>7.35 - 7.45</a:t>
                      </a:r>
                      <a:endParaRPr lang="en-US" sz="2800" dirty="0"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 Black" pitchFamily="34" charset="0"/>
                        </a:rPr>
                        <a:t>PCO2</a:t>
                      </a:r>
                      <a:endParaRPr lang="en-US" sz="2800" dirty="0"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 Black" pitchFamily="34" charset="0"/>
                        </a:rPr>
                        <a:t>35 - 45</a:t>
                      </a:r>
                      <a:endParaRPr lang="en-US" sz="2800" dirty="0"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 Black" pitchFamily="34" charset="0"/>
                        </a:rPr>
                        <a:t>mm</a:t>
                      </a:r>
                      <a:r>
                        <a:rPr lang="en-US" sz="2800" baseline="0" dirty="0" smtClean="0">
                          <a:latin typeface="Arial Black" pitchFamily="34" charset="0"/>
                        </a:rPr>
                        <a:t> Hg</a:t>
                      </a:r>
                      <a:endParaRPr lang="en-US" sz="2800" dirty="0"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 Black" pitchFamily="34" charset="0"/>
                        </a:rPr>
                        <a:t>PO2</a:t>
                      </a:r>
                      <a:endParaRPr lang="en-US" sz="2800" dirty="0"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 Black" pitchFamily="34" charset="0"/>
                        </a:rPr>
                        <a:t>72</a:t>
                      </a:r>
                      <a:r>
                        <a:rPr lang="en-US" sz="2800" baseline="0" dirty="0" smtClean="0">
                          <a:latin typeface="Arial Black" pitchFamily="34" charset="0"/>
                        </a:rPr>
                        <a:t> – 104</a:t>
                      </a:r>
                      <a:endParaRPr lang="en-US" sz="2800" dirty="0"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 Black" pitchFamily="34" charset="0"/>
                        </a:rPr>
                        <a:t>mm</a:t>
                      </a:r>
                      <a:r>
                        <a:rPr lang="en-US" sz="2800" baseline="0" dirty="0" smtClean="0">
                          <a:latin typeface="Arial Black" pitchFamily="34" charset="0"/>
                        </a:rPr>
                        <a:t> Hg`</a:t>
                      </a:r>
                      <a:endParaRPr lang="en-US" sz="2800" dirty="0"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 Black" pitchFamily="34" charset="0"/>
                        </a:rPr>
                        <a:t>[HCO3]</a:t>
                      </a:r>
                      <a:endParaRPr lang="en-US" sz="2800" dirty="0"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 Black" pitchFamily="34" charset="0"/>
                        </a:rPr>
                        <a:t>22 – 30</a:t>
                      </a:r>
                      <a:endParaRPr lang="en-US" sz="2800" dirty="0"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Arial Black" pitchFamily="34" charset="0"/>
                        </a:rPr>
                        <a:t>meq</a:t>
                      </a:r>
                      <a:r>
                        <a:rPr lang="en-US" sz="2800" dirty="0" smtClean="0">
                          <a:latin typeface="Arial Black" pitchFamily="34" charset="0"/>
                        </a:rPr>
                        <a:t>/L</a:t>
                      </a:r>
                      <a:endParaRPr lang="en-US" sz="2800" dirty="0"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 Black" pitchFamily="34" charset="0"/>
                        </a:rPr>
                        <a:t>SaO2</a:t>
                      </a:r>
                      <a:endParaRPr lang="en-US" sz="2800" dirty="0"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 Black" pitchFamily="34" charset="0"/>
                        </a:rPr>
                        <a:t>95-100</a:t>
                      </a:r>
                      <a:endParaRPr lang="en-US" sz="2800" dirty="0"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 Black" pitchFamily="34" charset="0"/>
                        </a:rPr>
                        <a:t>%</a:t>
                      </a:r>
                      <a:endParaRPr lang="en-US" sz="2800" dirty="0"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 Black" pitchFamily="34" charset="0"/>
                        </a:rPr>
                        <a:t>Anion Gap</a:t>
                      </a:r>
                      <a:endParaRPr lang="en-US" sz="2800" dirty="0"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 Black" pitchFamily="34" charset="0"/>
                        </a:rPr>
                        <a:t>12 </a:t>
                      </a:r>
                      <a:r>
                        <a:rPr lang="en-US" sz="2800" u="sng" dirty="0" smtClean="0">
                          <a:latin typeface="Arial Black" pitchFamily="34" charset="0"/>
                        </a:rPr>
                        <a:t>+</a:t>
                      </a:r>
                      <a:r>
                        <a:rPr lang="en-US" sz="2800" u="none" dirty="0" smtClean="0">
                          <a:latin typeface="Arial Black" pitchFamily="34" charset="0"/>
                        </a:rPr>
                        <a:t> 4</a:t>
                      </a:r>
                      <a:endParaRPr lang="en-US" sz="2800" dirty="0"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Arial Black" pitchFamily="34" charset="0"/>
                        </a:rPr>
                        <a:t>meq</a:t>
                      </a:r>
                      <a:r>
                        <a:rPr lang="en-US" sz="2800" dirty="0" smtClean="0">
                          <a:latin typeface="Arial Black" pitchFamily="34" charset="0"/>
                        </a:rPr>
                        <a:t>/L</a:t>
                      </a:r>
                      <a:endParaRPr lang="en-US" sz="2800" dirty="0"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 Black" pitchFamily="34" charset="0"/>
                        </a:rPr>
                        <a:t>∆HCO3</a:t>
                      </a:r>
                      <a:endParaRPr lang="en-US" sz="2800" dirty="0"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 Black" pitchFamily="34" charset="0"/>
                        </a:rPr>
                        <a:t>+2</a:t>
                      </a:r>
                      <a:r>
                        <a:rPr lang="en-US" sz="2800" baseline="0" dirty="0" smtClean="0">
                          <a:latin typeface="Arial Black" pitchFamily="34" charset="0"/>
                        </a:rPr>
                        <a:t> to -2</a:t>
                      </a:r>
                      <a:endParaRPr lang="en-US" sz="2800" dirty="0"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Arial Black" pitchFamily="34" charset="0"/>
                        </a:rPr>
                        <a:t>meq</a:t>
                      </a:r>
                      <a:r>
                        <a:rPr lang="en-US" sz="2800" dirty="0" smtClean="0">
                          <a:latin typeface="Arial Black" pitchFamily="34" charset="0"/>
                        </a:rPr>
                        <a:t>/L</a:t>
                      </a:r>
                      <a:endParaRPr lang="en-US" sz="2800" dirty="0"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1340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Normal values for calculation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838200" y="1825624"/>
          <a:ext cx="10515599" cy="44862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15599">
                  <a:extLst>
                    <a:ext uri="{9D8B030D-6E8A-4147-A177-3AD203B41FA5}">
                      <a16:colId xmlns="" xmlns:a16="http://schemas.microsoft.com/office/drawing/2014/main" val="787835853"/>
                    </a:ext>
                  </a:extLst>
                </a:gridCol>
              </a:tblGrid>
              <a:tr h="11215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96315" algn="l"/>
                        </a:tabLst>
                      </a:pPr>
                      <a:r>
                        <a:rPr lang="en-US" sz="3200" dirty="0">
                          <a:effectLst/>
                          <a:latin typeface="Arial Black" panose="020B0A04020102020204" pitchFamily="34" charset="0"/>
                        </a:rPr>
                        <a:t>Normal pH=7.4</a:t>
                      </a:r>
                      <a:endParaRPr lang="en-US" sz="32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524423823"/>
                  </a:ext>
                </a:extLst>
              </a:tr>
              <a:tr h="11215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96315" algn="l"/>
                        </a:tabLst>
                      </a:pPr>
                      <a:r>
                        <a:rPr lang="en-US" sz="3200" dirty="0">
                          <a:effectLst/>
                          <a:latin typeface="Arial Black" panose="020B0A04020102020204" pitchFamily="34" charset="0"/>
                        </a:rPr>
                        <a:t>Normal PaCO2=40 mmHg</a:t>
                      </a:r>
                      <a:endParaRPr lang="en-US" sz="32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9841558"/>
                  </a:ext>
                </a:extLst>
              </a:tr>
              <a:tr h="11215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96315" algn="l"/>
                        </a:tabLst>
                      </a:pPr>
                      <a:r>
                        <a:rPr lang="en-US" sz="3200" dirty="0">
                          <a:effectLst/>
                          <a:latin typeface="Arial Black" panose="020B0A04020102020204" pitchFamily="34" charset="0"/>
                        </a:rPr>
                        <a:t>Normal HCO3=24mmol/L</a:t>
                      </a:r>
                      <a:endParaRPr lang="en-US" sz="32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392849306"/>
                  </a:ext>
                </a:extLst>
              </a:tr>
              <a:tr h="11215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96315" algn="l"/>
                        </a:tabLst>
                      </a:pPr>
                      <a:r>
                        <a:rPr lang="en-US" sz="3200" dirty="0">
                          <a:effectLst/>
                          <a:latin typeface="Arial Black" panose="020B0A04020102020204" pitchFamily="34" charset="0"/>
                        </a:rPr>
                        <a:t>Normal AG=12 </a:t>
                      </a:r>
                      <a:r>
                        <a:rPr lang="en-US" sz="3200" dirty="0" err="1">
                          <a:effectLst/>
                          <a:latin typeface="Arial Black" panose="020B0A04020102020204" pitchFamily="34" charset="0"/>
                        </a:rPr>
                        <a:t>meq</a:t>
                      </a:r>
                      <a:r>
                        <a:rPr lang="en-US" sz="3200" dirty="0">
                          <a:effectLst/>
                          <a:latin typeface="Arial Black" panose="020B0A04020102020204" pitchFamily="34" charset="0"/>
                        </a:rPr>
                        <a:t>/L</a:t>
                      </a:r>
                      <a:endParaRPr lang="en-US" sz="32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972367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10105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latin typeface="Arial Black" panose="020B0A04020102020204" pitchFamily="34" charset="0"/>
              </a:rPr>
              <a:t>Blood Gas Norms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0" y="2057400"/>
          <a:ext cx="7620000" cy="2286000"/>
        </p:xfrm>
        <a:graphic>
          <a:graphicData uri="http://schemas.openxmlformats.org/drawingml/2006/table">
            <a:tbl>
              <a:tblPr/>
              <a:tblGrid>
                <a:gridCol w="1270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7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70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70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70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70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Osaka"/>
                        <a:cs typeface="Osak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/>
                          <a:cs typeface="Osaka"/>
                        </a:rPr>
                        <a:t>pH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/>
                          <a:cs typeface="Osaka"/>
                        </a:rPr>
                        <a:t>pCO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/>
                          <a:cs typeface="Osaka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/>
                          <a:cs typeface="Osaka"/>
                        </a:rPr>
                        <a:t>pO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/>
                          <a:cs typeface="Osaka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/>
                          <a:cs typeface="Osaka"/>
                        </a:rPr>
                        <a:t>HCO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/>
                          <a:cs typeface="Osaka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/>
                          <a:cs typeface="Osaka"/>
                        </a:rPr>
                        <a:t>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/>
                          <a:cs typeface="Osaka"/>
                        </a:rPr>
                        <a:t>Arterial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/>
                          <a:cs typeface="Osaka"/>
                        </a:rPr>
                        <a:t>7.35-7.45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/>
                          <a:cs typeface="Osaka"/>
                        </a:rPr>
                        <a:t>35-45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/>
                          <a:cs typeface="Osaka"/>
                        </a:rPr>
                        <a:t>80-100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/>
                          <a:cs typeface="Osaka"/>
                        </a:rPr>
                        <a:t>22-26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/>
                          <a:cs typeface="Osaka"/>
                        </a:rPr>
                        <a:t>-2 to +2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/>
                          <a:cs typeface="Osaka"/>
                        </a:rPr>
                        <a:t>Venous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/>
                          <a:cs typeface="Osaka"/>
                        </a:rPr>
                        <a:t>7.30-7.40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/>
                          <a:cs typeface="Osaka"/>
                        </a:rPr>
                        <a:t>43-50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/>
                          <a:cs typeface="Osaka"/>
                        </a:rPr>
                        <a:t>~45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/>
                          <a:cs typeface="Osaka"/>
                        </a:rPr>
                        <a:t>22-26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/>
                          <a:cs typeface="Osaka"/>
                        </a:rPr>
                        <a:t>-2 to +2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3202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Blood pH &lt;6.8 or &gt;7.8 not compatible with life and indicates irreversible cell damage or death</a:t>
            </a:r>
            <a:endParaRPr lang="en-US" sz="32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06318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>
                <a:latin typeface="Arial Black" panose="020B0A04020102020204" pitchFamily="34" charset="0"/>
              </a:rPr>
              <a:t>Step by step interpretation </a:t>
            </a:r>
          </a:p>
        </p:txBody>
      </p:sp>
    </p:spTree>
    <p:extLst>
      <p:ext uri="{BB962C8B-B14F-4D97-AF65-F5344CB8AC3E}">
        <p14:creationId xmlns="" xmlns:p14="http://schemas.microsoft.com/office/powerpoint/2010/main" val="31915650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endParaRPr lang="en-US" dirty="0"/>
          </a:p>
          <a:p>
            <a:pPr fontAlgn="base"/>
            <a:r>
              <a:rPr lang="en-US" sz="3100" b="1" dirty="0">
                <a:solidFill>
                  <a:srgbClr val="FF0000"/>
                </a:solidFill>
                <a:latin typeface="Arial Black" panose="020B0A04020102020204" pitchFamily="34" charset="0"/>
              </a:rPr>
              <a:t>STEP 1</a:t>
            </a:r>
            <a:endParaRPr lang="en-US" sz="31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fontAlgn="base"/>
            <a:r>
              <a:rPr lang="en-US" sz="3100" dirty="0">
                <a:latin typeface="Arial Black" panose="020B0A04020102020204" pitchFamily="34" charset="0"/>
              </a:rPr>
              <a:t>Validity of Gas</a:t>
            </a:r>
          </a:p>
          <a:p>
            <a:pPr fontAlgn="base"/>
            <a:r>
              <a:rPr lang="en-US" sz="3100" b="1" dirty="0">
                <a:solidFill>
                  <a:srgbClr val="FF0000"/>
                </a:solidFill>
                <a:latin typeface="Arial Black" panose="020B0A04020102020204" pitchFamily="34" charset="0"/>
              </a:rPr>
              <a:t>STEP 2</a:t>
            </a:r>
            <a:endParaRPr lang="en-US" sz="31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fontAlgn="base"/>
            <a:r>
              <a:rPr lang="en-US" sz="3100" dirty="0">
                <a:latin typeface="Arial Black" panose="020B0A04020102020204" pitchFamily="34" charset="0"/>
              </a:rPr>
              <a:t>Assess for Oxygenation</a:t>
            </a:r>
          </a:p>
          <a:p>
            <a:pPr fontAlgn="base"/>
            <a:r>
              <a:rPr lang="en-US" sz="3100" b="1" dirty="0">
                <a:solidFill>
                  <a:srgbClr val="FF0000"/>
                </a:solidFill>
                <a:latin typeface="Arial Black" panose="020B0A04020102020204" pitchFamily="34" charset="0"/>
              </a:rPr>
              <a:t>STEP 3</a:t>
            </a:r>
            <a:endParaRPr lang="en-US" sz="31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fontAlgn="base"/>
            <a:r>
              <a:rPr lang="en-US" sz="3100" dirty="0">
                <a:latin typeface="Arial Black" panose="020B0A04020102020204" pitchFamily="34" charset="0"/>
              </a:rPr>
              <a:t>Look at pH</a:t>
            </a:r>
          </a:p>
          <a:p>
            <a:pPr fontAlgn="base"/>
            <a:r>
              <a:rPr lang="en-US" sz="3100" b="1" dirty="0">
                <a:solidFill>
                  <a:srgbClr val="FF0000"/>
                </a:solidFill>
                <a:latin typeface="Arial Black" panose="020B0A04020102020204" pitchFamily="34" charset="0"/>
              </a:rPr>
              <a:t>STEP 4</a:t>
            </a:r>
            <a:endParaRPr lang="en-US" sz="31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fontAlgn="base"/>
            <a:r>
              <a:rPr lang="en-US" sz="3100" dirty="0">
                <a:latin typeface="Arial Black" panose="020B0A04020102020204" pitchFamily="34" charset="0"/>
              </a:rPr>
              <a:t>Identify the Primary disorder</a:t>
            </a:r>
          </a:p>
          <a:p>
            <a:pPr fontAlgn="base"/>
            <a:r>
              <a:rPr lang="en-US" sz="3100" b="1" dirty="0">
                <a:solidFill>
                  <a:srgbClr val="FF0000"/>
                </a:solidFill>
                <a:latin typeface="Arial Black" panose="020B0A04020102020204" pitchFamily="34" charset="0"/>
              </a:rPr>
              <a:t>STEP 5</a:t>
            </a:r>
            <a:endParaRPr lang="en-US" sz="31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fontAlgn="base"/>
            <a:r>
              <a:rPr lang="en-US" sz="3100" dirty="0">
                <a:latin typeface="Arial Black" panose="020B0A04020102020204" pitchFamily="34" charset="0"/>
              </a:rPr>
              <a:t>If respiratory disorder is present whether its Acute or Chronic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44621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Black" panose="020B0A04020102020204" pitchFamily="34" charset="0"/>
              </a:rPr>
              <a:t>INDICATION OF ABG 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Assess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adequacy of ventilation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oxygenation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Assess changes in acid- base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homeostasis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Helps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management of ICU patients.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6454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b="1" dirty="0">
                <a:solidFill>
                  <a:srgbClr val="FF0000"/>
                </a:solidFill>
                <a:latin typeface="Arial Black" panose="020B0A04020102020204" pitchFamily="34" charset="0"/>
              </a:rPr>
              <a:t>STEP 6</a:t>
            </a:r>
            <a:endParaRPr lang="en-US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fontAlgn="base"/>
            <a:r>
              <a:rPr lang="en-US" dirty="0">
                <a:latin typeface="Arial Black" panose="020B0A04020102020204" pitchFamily="34" charset="0"/>
              </a:rPr>
              <a:t>Metabolic compensation for respiratory disorder</a:t>
            </a:r>
          </a:p>
          <a:p>
            <a:pPr fontAlgn="base"/>
            <a:r>
              <a:rPr lang="en-US" b="1" dirty="0">
                <a:solidFill>
                  <a:srgbClr val="FF0000"/>
                </a:solidFill>
                <a:latin typeface="Arial Black" panose="020B0A04020102020204" pitchFamily="34" charset="0"/>
              </a:rPr>
              <a:t>STEP 7</a:t>
            </a:r>
            <a:endParaRPr lang="en-US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fontAlgn="base"/>
            <a:r>
              <a:rPr lang="en-US" dirty="0">
                <a:latin typeface="Arial Black" panose="020B0A04020102020204" pitchFamily="34" charset="0"/>
              </a:rPr>
              <a:t>Evaluate the type of Metabolic disorder</a:t>
            </a:r>
          </a:p>
          <a:p>
            <a:pPr fontAlgn="base"/>
            <a:r>
              <a:rPr lang="en-US" b="1" dirty="0">
                <a:solidFill>
                  <a:srgbClr val="FF0000"/>
                </a:solidFill>
                <a:latin typeface="Arial Black" panose="020B0A04020102020204" pitchFamily="34" charset="0"/>
              </a:rPr>
              <a:t>STEP 8</a:t>
            </a:r>
            <a:endParaRPr lang="en-US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fontAlgn="base"/>
            <a:r>
              <a:rPr lang="en-US" dirty="0">
                <a:latin typeface="Arial Black" panose="020B0A04020102020204" pitchFamily="34" charset="0"/>
              </a:rPr>
              <a:t>Respiratory compensation for Metabolic disorder</a:t>
            </a:r>
          </a:p>
          <a:p>
            <a:pPr fontAlgn="base"/>
            <a:r>
              <a:rPr lang="en-US" b="1" dirty="0">
                <a:solidFill>
                  <a:srgbClr val="FF0000"/>
                </a:solidFill>
                <a:latin typeface="Arial Black" panose="020B0A04020102020204" pitchFamily="34" charset="0"/>
              </a:rPr>
              <a:t>STEP 9</a:t>
            </a:r>
            <a:endParaRPr lang="en-US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fontAlgn="base"/>
            <a:r>
              <a:rPr lang="en-US" dirty="0">
                <a:latin typeface="Arial Black" panose="020B0A04020102020204" pitchFamily="34" charset="0"/>
              </a:rPr>
              <a:t>Gap- Gap approach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41884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Pre requisites prior to any arterial blood gas interpretation, is detailed history of the patient and clinical examination</a:t>
            </a:r>
          </a:p>
          <a:p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56385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FIRST STEP-CHECK FOR VALIDITY 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</a:t>
            </a:r>
            <a:r>
              <a:rPr lang="en-US" dirty="0"/>
              <a:t>normal pH of 7.40 number of H+ ions are </a:t>
            </a:r>
            <a:r>
              <a:rPr lang="en-US" dirty="0" smtClean="0"/>
              <a:t>40</a:t>
            </a:r>
            <a:endParaRPr lang="en-US" dirty="0"/>
          </a:p>
          <a:p>
            <a:pPr lvl="0"/>
            <a:r>
              <a:rPr lang="en-US" dirty="0"/>
              <a:t>As H+ ions increase acidosis occurs; so if you multiply 40 by a factor of 1.25 you will get H+ ions equal to 50 which is pH of 7.3. As you multiply further H+ ions by 1.25 you get H+ ions 62.5 which are equal to pH of 7.2.</a:t>
            </a:r>
          </a:p>
          <a:p>
            <a:pPr lvl="0"/>
            <a:r>
              <a:rPr lang="en-US" dirty="0"/>
              <a:t>Similarly as H+ ions fall alkalosis occurs; so if you multiply 40 by a factor of 0.8 you get H+ ions equal to 32 which is pH of 7.5. As you multiply further H + by 0.8 you get H+ ions 26 which correspond to pH of </a:t>
            </a:r>
            <a:r>
              <a:rPr lang="en-US" dirty="0" smtClean="0"/>
              <a:t>7.6.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64151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You calculate the H+ ions by putting the values of HCO3- and PaCO2 in the Henderson-</a:t>
            </a:r>
            <a:r>
              <a:rPr lang="en-US" dirty="0" err="1"/>
              <a:t>Hasselbach</a:t>
            </a:r>
            <a:r>
              <a:rPr lang="en-US" dirty="0"/>
              <a:t> equation. </a:t>
            </a: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H+=24 x [</a:t>
            </a:r>
            <a:r>
              <a:rPr lang="en-US" dirty="0" smtClean="0"/>
              <a:t>PaCO</a:t>
            </a:r>
            <a:r>
              <a:rPr lang="en-US" baseline="-25000" dirty="0" smtClean="0"/>
              <a:t>2</a:t>
            </a:r>
            <a:r>
              <a:rPr lang="en-US" dirty="0" smtClean="0"/>
              <a:t>/HCO</a:t>
            </a:r>
            <a:r>
              <a:rPr lang="en-US" baseline="-25000" dirty="0" smtClean="0"/>
              <a:t>3</a:t>
            </a:r>
            <a:r>
              <a:rPr lang="en-US" dirty="0" smtClean="0"/>
              <a:t>-]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 </a:t>
            </a:r>
            <a:r>
              <a:rPr lang="en-US" dirty="0"/>
              <a:t>you calculate the H+ ions by this formulae and then compare this with the above denoted </a:t>
            </a:r>
            <a:r>
              <a:rPr lang="en-US" dirty="0" err="1"/>
              <a:t>normogram</a:t>
            </a:r>
            <a:r>
              <a:rPr lang="en-US" dirty="0"/>
              <a:t>. The calculated value must match with the </a:t>
            </a:r>
            <a:r>
              <a:rPr lang="en-US" dirty="0" err="1"/>
              <a:t>normogram</a:t>
            </a:r>
            <a:r>
              <a:rPr lang="en-US" dirty="0"/>
              <a:t>. This indicates the validity of ABG.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124070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031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>
                <a:latin typeface="Arial Black" panose="020B0A04020102020204" pitchFamily="34" charset="0"/>
              </a:rPr>
              <a:t/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sz="4900" dirty="0" smtClean="0">
                <a:latin typeface="Arial Black" panose="020B0A04020102020204" pitchFamily="34" charset="0"/>
              </a:rPr>
              <a:t>NORMAL NORMOGRAM  </a:t>
            </a:r>
            <a:r>
              <a:rPr lang="en-US" dirty="0">
                <a:latin typeface="Arial Black" panose="020B0A04020102020204" pitchFamily="34" charset="0"/>
              </a:rPr>
              <a:t/>
            </a:r>
            <a:br>
              <a:rPr lang="en-US" dirty="0">
                <a:latin typeface="Arial Black" panose="020B0A04020102020204" pitchFamily="34" charset="0"/>
              </a:rPr>
            </a:br>
            <a:endParaRPr lang="en-US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72379043"/>
              </p:ext>
            </p:extLst>
          </p:nvPr>
        </p:nvGraphicFramePr>
        <p:xfrm>
          <a:off x="838200" y="1379909"/>
          <a:ext cx="10359044" cy="539496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179522">
                  <a:extLst>
                    <a:ext uri="{9D8B030D-6E8A-4147-A177-3AD203B41FA5}">
                      <a16:colId xmlns="" xmlns:a16="http://schemas.microsoft.com/office/drawing/2014/main" val="1937182815"/>
                    </a:ext>
                  </a:extLst>
                </a:gridCol>
                <a:gridCol w="5179522">
                  <a:extLst>
                    <a:ext uri="{9D8B030D-6E8A-4147-A177-3AD203B41FA5}">
                      <a16:colId xmlns="" xmlns:a16="http://schemas.microsoft.com/office/drawing/2014/main" val="4120616480"/>
                    </a:ext>
                  </a:extLst>
                </a:gridCol>
              </a:tblGrid>
              <a:tr h="68903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24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ion (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neq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/l)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pH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78591659"/>
                  </a:ext>
                </a:extLst>
              </a:tr>
              <a:tr h="52288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 Black" pitchFamily="34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 Black" pitchFamily="34" charset="0"/>
                        </a:rPr>
                        <a:t>7.00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255265404"/>
                  </a:ext>
                </a:extLst>
              </a:tr>
              <a:tr h="52288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 Black" pitchFamily="34" charset="0"/>
                        </a:rPr>
                        <a:t>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 Black" pitchFamily="34" charset="0"/>
                        </a:rPr>
                        <a:t>7.10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64611396"/>
                  </a:ext>
                </a:extLst>
              </a:tr>
              <a:tr h="52288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 Black" pitchFamily="34" charset="0"/>
                        </a:rPr>
                        <a:t>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 Black" pitchFamily="34" charset="0"/>
                        </a:rPr>
                        <a:t>7.20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297727166"/>
                  </a:ext>
                </a:extLst>
              </a:tr>
              <a:tr h="52288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 Black" pitchFamily="34" charset="0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 Black" pitchFamily="34" charset="0"/>
                        </a:rPr>
                        <a:t>7.30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529478934"/>
                  </a:ext>
                </a:extLst>
              </a:tr>
              <a:tr h="52288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 Black" pitchFamily="34" charset="0"/>
                        </a:rPr>
                        <a:t>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 Black" pitchFamily="34" charset="0"/>
                        </a:rPr>
                        <a:t>7.35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481929571"/>
                  </a:ext>
                </a:extLst>
              </a:tr>
              <a:tr h="52288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 Black" pitchFamily="34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 Black" pitchFamily="34" charset="0"/>
                        </a:rPr>
                        <a:t>7.40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239352537"/>
                  </a:ext>
                </a:extLst>
              </a:tr>
              <a:tr h="52288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 Black" pitchFamily="34" charset="0"/>
                        </a:rPr>
                        <a:t>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 Black" pitchFamily="34" charset="0"/>
                        </a:rPr>
                        <a:t>7.45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987414882"/>
                  </a:ext>
                </a:extLst>
              </a:tr>
              <a:tr h="522881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Arial Black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 Black" pitchFamily="34" charset="0"/>
                        </a:rPr>
                        <a:t>7.50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784854894"/>
                  </a:ext>
                </a:extLst>
              </a:tr>
              <a:tr h="52288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 Black" pitchFamily="34" charset="0"/>
                        </a:rPr>
                        <a:t>25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 Black" pitchFamily="34" charset="0"/>
                        </a:rPr>
                        <a:t>7.60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76323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669785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altLang="en-US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dirty="0" smtClean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 STEP- </a:t>
            </a:r>
            <a:r>
              <a:rPr lang="en-US" altLang="en-US" sz="4900" b="1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Assess for Oxygenation</a:t>
            </a:r>
            <a:r>
              <a:rPr lang="en-US" altLang="en-US" sz="2400" b="1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400" b="1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dirty="0">
                <a:latin typeface="Arial Black" panose="020B0A04020102020204" pitchFamily="34" charset="0"/>
              </a:rPr>
              <a:t/>
            </a:r>
            <a:br>
              <a:rPr lang="en-US" altLang="en-US" sz="2400" dirty="0">
                <a:latin typeface="Arial Black" panose="020B0A04020102020204" pitchFamily="34" charset="0"/>
              </a:rPr>
            </a:b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996950" algn="l"/>
              </a:tabLst>
            </a:pPr>
            <a:endParaRPr lang="en-US" altLang="en-US" b="1" dirty="0" smtClean="0"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996950" algn="l"/>
              </a:tabLst>
            </a:pPr>
            <a:endParaRPr lang="en-US" altLang="en-US" sz="14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996950" algn="l"/>
              </a:tabLst>
            </a:pPr>
            <a:r>
              <a:rPr lang="en-US" alt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alt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Room air- The normal alveolar arterial oxygenation gradient (PAO2-PaO2) is 5-15mm Hg. </a:t>
            </a:r>
            <a:endParaRPr lang="en-US" altLang="en-US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996950" algn="l"/>
              </a:tabLst>
            </a:pPr>
            <a:endParaRPr lang="en-US" alt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996950" algn="l"/>
              </a:tabLst>
            </a:pPr>
            <a:r>
              <a:rPr lang="en-US" alt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Normal </a:t>
            </a:r>
            <a:r>
              <a:rPr lang="en-US" alt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PaO2 for age = 109- (0.45 x Age in years</a:t>
            </a:r>
            <a:r>
              <a:rPr lang="en-US" alt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996950" algn="l"/>
              </a:tabLst>
            </a:pPr>
            <a:endParaRPr lang="en-US" alt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17905596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304800"/>
            <a:ext cx="8229600" cy="6553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000" b="1" dirty="0" smtClean="0">
                <a:latin typeface="Arial Black" pitchFamily="34" charset="0"/>
                <a:cs typeface="Times New Roman" pitchFamily="18" charset="0"/>
              </a:rPr>
              <a:t>DETERMINATION OF PaO</a:t>
            </a:r>
            <a:r>
              <a:rPr lang="en-US" sz="3000" b="1" baseline="-25000" dirty="0" smtClean="0">
                <a:latin typeface="Arial Black" pitchFamily="34" charset="0"/>
                <a:cs typeface="Times New Roman" pitchFamily="18" charset="0"/>
              </a:rPr>
              <a:t>2</a:t>
            </a:r>
            <a:endParaRPr lang="en-US" sz="3000" b="1" baseline="-25000" dirty="0"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>
                <a:cs typeface="Times New Roman" pitchFamily="18" charset="0"/>
              </a:rPr>
              <a:t>PaO</a:t>
            </a:r>
            <a:r>
              <a:rPr lang="en-US" sz="3000" baseline="-25000" dirty="0">
                <a:cs typeface="Times New Roman" pitchFamily="18" charset="0"/>
              </a:rPr>
              <a:t>2</a:t>
            </a:r>
            <a:r>
              <a:rPr lang="en-US" sz="3000" dirty="0">
                <a:cs typeface="Times New Roman" pitchFamily="18" charset="0"/>
              </a:rPr>
              <a:t> is dependent upon        Age, FiO</a:t>
            </a:r>
            <a:r>
              <a:rPr lang="en-US" sz="3000" baseline="-25000" dirty="0">
                <a:cs typeface="Times New Roman" pitchFamily="18" charset="0"/>
              </a:rPr>
              <a:t>2</a:t>
            </a:r>
            <a:r>
              <a:rPr lang="en-US" sz="3000" dirty="0">
                <a:cs typeface="Times New Roman" pitchFamily="18" charset="0"/>
              </a:rPr>
              <a:t>, </a:t>
            </a:r>
            <a:endParaRPr lang="en-US" sz="3000" baseline="-25000" dirty="0"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err="1" smtClean="0">
                <a:cs typeface="Times New Roman" pitchFamily="18" charset="0"/>
              </a:rPr>
              <a:t>P</a:t>
            </a:r>
            <a:r>
              <a:rPr lang="en-US" sz="3000" baseline="-25000" dirty="0" err="1" smtClean="0">
                <a:cs typeface="Times New Roman" pitchFamily="18" charset="0"/>
              </a:rPr>
              <a:t>atm</a:t>
            </a:r>
            <a:endParaRPr lang="en-US" sz="3000" baseline="-25000" dirty="0">
              <a:cs typeface="Times New Roman" pitchFamily="18" charset="0"/>
            </a:endParaRPr>
          </a:p>
          <a:p>
            <a:pPr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400800" y="1066800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167314597"/>
              </p:ext>
            </p:extLst>
          </p:nvPr>
        </p:nvGraphicFramePr>
        <p:xfrm>
          <a:off x="2514600" y="1524000"/>
          <a:ext cx="81534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Up Arrow 5"/>
          <p:cNvSpPr/>
          <p:nvPr/>
        </p:nvSpPr>
        <p:spPr>
          <a:xfrm>
            <a:off x="3581400" y="1600200"/>
            <a:ext cx="304800" cy="381000"/>
          </a:xfrm>
          <a:prstGeom prst="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6400800" y="1676400"/>
            <a:ext cx="304800" cy="381000"/>
          </a:xfrm>
          <a:prstGeom prst="down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3733800" y="3276600"/>
            <a:ext cx="304800" cy="381000"/>
          </a:xfrm>
          <a:prstGeom prst="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>
            <a:off x="6629400" y="3276600"/>
            <a:ext cx="304800" cy="381000"/>
          </a:xfrm>
          <a:prstGeom prst="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24000" y="0"/>
            <a:ext cx="747192" cy="685800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  <a:p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</a:p>
          <a:p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</a:p>
          <a:p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  <a:p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4600" y="5226785"/>
            <a:ext cx="815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1963" indent="-461963"/>
            <a:r>
              <a:rPr lang="en-US" sz="2000" b="1" dirty="0">
                <a:cs typeface="Times New Roman" pitchFamily="18" charset="0"/>
              </a:rPr>
              <a:t>P</a:t>
            </a:r>
            <a:r>
              <a:rPr lang="en-US" sz="2000" b="1" baseline="-25000" dirty="0">
                <a:cs typeface="Times New Roman" pitchFamily="18" charset="0"/>
              </a:rPr>
              <a:t>A</a:t>
            </a:r>
            <a:r>
              <a:rPr lang="en-US" sz="2000" b="1" dirty="0">
                <a:cs typeface="Times New Roman" pitchFamily="18" charset="0"/>
              </a:rPr>
              <a:t>O</a:t>
            </a:r>
            <a:r>
              <a:rPr lang="en-US" sz="2000" b="1" baseline="-25000" dirty="0">
                <a:cs typeface="Times New Roman" pitchFamily="18" charset="0"/>
              </a:rPr>
              <a:t>2 </a:t>
            </a:r>
            <a:r>
              <a:rPr lang="en-US" sz="2000" dirty="0">
                <a:cs typeface="Times New Roman" pitchFamily="18" charset="0"/>
              </a:rPr>
              <a:t>= partial pressure of oxygen in alveolar gas, </a:t>
            </a:r>
            <a:r>
              <a:rPr lang="en-US" sz="2000" b="1" dirty="0">
                <a:cs typeface="Times New Roman" pitchFamily="18" charset="0"/>
              </a:rPr>
              <a:t>P</a:t>
            </a:r>
            <a:r>
              <a:rPr lang="en-US" sz="2000" b="1" baseline="-25000" dirty="0">
                <a:cs typeface="Times New Roman" pitchFamily="18" charset="0"/>
              </a:rPr>
              <a:t>B </a:t>
            </a:r>
            <a:r>
              <a:rPr lang="en-US" sz="2000" dirty="0">
                <a:cs typeface="Times New Roman" pitchFamily="18" charset="0"/>
              </a:rPr>
              <a:t>=  barometric pressure</a:t>
            </a:r>
          </a:p>
          <a:p>
            <a:pPr marL="461963" indent="-461963"/>
            <a:r>
              <a:rPr lang="en-US" sz="2000" dirty="0">
                <a:cs typeface="Times New Roman" pitchFamily="18" charset="0"/>
              </a:rPr>
              <a:t>(760mmHg), </a:t>
            </a:r>
            <a:r>
              <a:rPr lang="en-US" sz="2000" b="1" dirty="0">
                <a:cs typeface="Times New Roman" pitchFamily="18" charset="0"/>
              </a:rPr>
              <a:t>P</a:t>
            </a:r>
            <a:r>
              <a:rPr lang="en-US" sz="2000" b="1" baseline="-25000" dirty="0">
                <a:cs typeface="Times New Roman" pitchFamily="18" charset="0"/>
              </a:rPr>
              <a:t>h2o </a:t>
            </a:r>
            <a:r>
              <a:rPr lang="en-US" sz="2000" dirty="0">
                <a:cs typeface="Times New Roman" pitchFamily="18" charset="0"/>
              </a:rPr>
              <a:t>=  water vapor pressure (47 mm Hg), </a:t>
            </a:r>
            <a:r>
              <a:rPr lang="en-US" sz="2000" b="1" dirty="0">
                <a:cs typeface="Times New Roman" pitchFamily="18" charset="0"/>
              </a:rPr>
              <a:t>FiO</a:t>
            </a:r>
            <a:r>
              <a:rPr lang="en-US" sz="2000" b="1" baseline="-25000" dirty="0">
                <a:cs typeface="Times New Roman" pitchFamily="18" charset="0"/>
              </a:rPr>
              <a:t>2 </a:t>
            </a:r>
            <a:r>
              <a:rPr lang="en-US" sz="2000" dirty="0">
                <a:cs typeface="Times New Roman" pitchFamily="18" charset="0"/>
              </a:rPr>
              <a:t>= fraction of</a:t>
            </a:r>
          </a:p>
          <a:p>
            <a:pPr marL="461963" indent="-461963"/>
            <a:r>
              <a:rPr lang="en-US" sz="2000" dirty="0">
                <a:cs typeface="Times New Roman" pitchFamily="18" charset="0"/>
              </a:rPr>
              <a:t>inspired oxygen, </a:t>
            </a:r>
            <a:r>
              <a:rPr lang="en-US" sz="2000" b="1" dirty="0">
                <a:cs typeface="Times New Roman" pitchFamily="18" charset="0"/>
              </a:rPr>
              <a:t>PCO</a:t>
            </a:r>
            <a:r>
              <a:rPr lang="en-US" sz="2000" b="1" baseline="-25000" dirty="0">
                <a:cs typeface="Times New Roman" pitchFamily="18" charset="0"/>
              </a:rPr>
              <a:t>2 </a:t>
            </a:r>
            <a:r>
              <a:rPr lang="en-US" sz="2000" dirty="0">
                <a:cs typeface="Times New Roman" pitchFamily="18" charset="0"/>
              </a:rPr>
              <a:t>= partial pressure of CO</a:t>
            </a:r>
            <a:r>
              <a:rPr lang="en-US" sz="2000" baseline="-25000" dirty="0">
                <a:cs typeface="Times New Roman" pitchFamily="18" charset="0"/>
              </a:rPr>
              <a:t>2</a:t>
            </a:r>
            <a:r>
              <a:rPr lang="en-US" sz="2000" dirty="0">
                <a:cs typeface="Times New Roman" pitchFamily="18" charset="0"/>
              </a:rPr>
              <a:t> in the ABG, </a:t>
            </a:r>
            <a:r>
              <a:rPr lang="en-US" sz="2000" b="1" dirty="0">
                <a:cs typeface="Times New Roman" pitchFamily="18" charset="0"/>
              </a:rPr>
              <a:t>R </a:t>
            </a:r>
            <a:r>
              <a:rPr lang="en-US" sz="2000" dirty="0">
                <a:cs typeface="Times New Roman" pitchFamily="18" charset="0"/>
              </a:rPr>
              <a:t>= respiratory</a:t>
            </a:r>
          </a:p>
          <a:p>
            <a:pPr marL="461963" indent="-461963"/>
            <a:r>
              <a:rPr lang="en-US" sz="2000" dirty="0">
                <a:cs typeface="Times New Roman" pitchFamily="18" charset="0"/>
              </a:rPr>
              <a:t>quotient (0.8)</a:t>
            </a:r>
          </a:p>
        </p:txBody>
      </p:sp>
    </p:spTree>
    <p:extLst>
      <p:ext uri="{BB962C8B-B14F-4D97-AF65-F5344CB8AC3E}">
        <p14:creationId xmlns="" xmlns:p14="http://schemas.microsoft.com/office/powerpoint/2010/main" val="239695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MECHANICAL VENTILATION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96696664"/>
              </p:ext>
            </p:extLst>
          </p:nvPr>
        </p:nvGraphicFramePr>
        <p:xfrm>
          <a:off x="1288472" y="2743203"/>
          <a:ext cx="6001790" cy="3275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895">
                  <a:extLst>
                    <a:ext uri="{9D8B030D-6E8A-4147-A177-3AD203B41FA5}">
                      <a16:colId xmlns="" xmlns:a16="http://schemas.microsoft.com/office/drawing/2014/main" val="1227853335"/>
                    </a:ext>
                  </a:extLst>
                </a:gridCol>
                <a:gridCol w="3000895">
                  <a:extLst>
                    <a:ext uri="{9D8B030D-6E8A-4147-A177-3AD203B41FA5}">
                      <a16:colId xmlns="" xmlns:a16="http://schemas.microsoft.com/office/drawing/2014/main" val="3733851374"/>
                    </a:ext>
                  </a:extLst>
                </a:gridCol>
              </a:tblGrid>
              <a:tr h="682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2200" dirty="0" smtClean="0"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ARDS</a:t>
                      </a:r>
                      <a:endParaRPr lang="en-US" sz="22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 smtClean="0">
                          <a:effectLst/>
                          <a:latin typeface="Arial Black" panose="020B0A04020102020204" pitchFamily="34" charset="0"/>
                        </a:rPr>
                        <a:t>P/F</a:t>
                      </a:r>
                      <a:r>
                        <a:rPr lang="en-US" sz="2200" kern="1200" baseline="0" dirty="0" smtClean="0">
                          <a:effectLst/>
                          <a:latin typeface="Arial Black" panose="020B0A04020102020204" pitchFamily="34" charset="0"/>
                        </a:rPr>
                        <a:t> RATIO</a:t>
                      </a:r>
                      <a:endParaRPr lang="en-US" sz="2200" kern="12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34428795"/>
                  </a:ext>
                </a:extLst>
              </a:tr>
              <a:tr h="68647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 smtClean="0">
                          <a:effectLst/>
                          <a:latin typeface="Arial Black" panose="020B0A04020102020204" pitchFamily="34" charset="0"/>
                        </a:rPr>
                        <a:t>MILD</a:t>
                      </a:r>
                      <a:r>
                        <a:rPr lang="en-US" sz="2200" kern="1200" baseline="0" dirty="0" smtClean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200" kern="1200" dirty="0" smtClean="0">
                          <a:effectLst/>
                          <a:latin typeface="Arial Black" panose="020B0A04020102020204" pitchFamily="34" charset="0"/>
                        </a:rPr>
                        <a:t>ARDS</a:t>
                      </a:r>
                      <a:endParaRPr lang="en-US" sz="22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effectLst/>
                          <a:latin typeface="Arial Black" panose="020B0A04020102020204" pitchFamily="34" charset="0"/>
                        </a:rPr>
                        <a:t>200-300</a:t>
                      </a:r>
                      <a:endParaRPr lang="en-US" sz="22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73464910"/>
                  </a:ext>
                </a:extLst>
              </a:tr>
              <a:tr h="68647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 smtClean="0">
                          <a:effectLst/>
                          <a:latin typeface="Arial Black" panose="020B0A04020102020204" pitchFamily="34" charset="0"/>
                        </a:rPr>
                        <a:t>MODERATE</a:t>
                      </a:r>
                      <a:r>
                        <a:rPr lang="en-US" sz="1200" kern="1200" baseline="0" dirty="0" smtClean="0">
                          <a:effectLst/>
                        </a:rPr>
                        <a:t>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effectLst/>
                          <a:latin typeface="Arial Black" panose="020B0A04020102020204" pitchFamily="34" charset="0"/>
                        </a:rPr>
                        <a:t>100-200</a:t>
                      </a:r>
                      <a:endParaRPr lang="en-US" sz="22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09610030"/>
                  </a:ext>
                </a:extLst>
              </a:tr>
              <a:tr h="68647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SEVERE</a:t>
                      </a:r>
                      <a:endParaRPr lang="en-US" sz="22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effectLst/>
                          <a:latin typeface="Arial Black" panose="020B0A04020102020204" pitchFamily="34" charset="0"/>
                        </a:rPr>
                        <a:t>&lt;100</a:t>
                      </a:r>
                      <a:endParaRPr lang="en-US" sz="22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048934"/>
                  </a:ext>
                </a:extLst>
              </a:tr>
              <a:tr h="533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6807202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1479559"/>
            <a:ext cx="184731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996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96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96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96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96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96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96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96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96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6950" algn="l"/>
              </a:tabLst>
            </a:pPr>
            <a:endParaRPr kumimoji="0" lang="en-US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6950" algn="l"/>
              </a:tabLst>
            </a:pPr>
            <a:endParaRPr lang="en-US" altLang="en-US" sz="12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6950" algn="l"/>
              </a:tabLst>
            </a:pPr>
            <a:endParaRPr kumimoji="0" lang="en-US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6950" algn="l"/>
              </a:tabLst>
            </a:pPr>
            <a:endParaRPr lang="en-US" altLang="en-US" sz="12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6950" algn="l"/>
              </a:tabLst>
            </a:pPr>
            <a:endParaRPr kumimoji="0" lang="en-US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6950" algn="l"/>
              </a:tabLst>
            </a:pPr>
            <a:endParaRPr lang="en-US" altLang="en-US" sz="12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6950" algn="l"/>
              </a:tabLst>
            </a:pPr>
            <a:endParaRPr kumimoji="0" lang="en-US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6950" algn="l"/>
              </a:tabLst>
            </a:pPr>
            <a:endParaRPr lang="en-US" altLang="en-US" sz="12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6950" algn="l"/>
              </a:tabLst>
            </a:pPr>
            <a:endParaRPr kumimoji="0" lang="en-US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6950" algn="l"/>
              </a:tabLst>
            </a:pPr>
            <a:endParaRPr lang="en-US" altLang="en-US" sz="12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6950" algn="l"/>
              </a:tabLst>
            </a:pPr>
            <a:endParaRPr kumimoji="0" lang="en-US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6950" algn="l"/>
              </a:tabLst>
            </a:pPr>
            <a:endParaRPr lang="en-US" altLang="en-US" sz="12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6950" algn="l"/>
              </a:tabLst>
            </a:pPr>
            <a:endParaRPr kumimoji="0" lang="en-US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6950" algn="l"/>
              </a:tabLst>
            </a:pPr>
            <a:endParaRPr lang="en-US" altLang="en-US" sz="12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6950" algn="l"/>
              </a:tabLst>
            </a:pPr>
            <a:endParaRPr kumimoji="0" lang="en-US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6950" algn="l"/>
              </a:tabLst>
            </a:pPr>
            <a:endParaRPr lang="en-US" altLang="en-US" sz="12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6950" algn="l"/>
              </a:tabLst>
            </a:pPr>
            <a:endParaRPr kumimoji="0" lang="en-US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6950" algn="l"/>
              </a:tabLst>
            </a:pPr>
            <a:endParaRPr lang="en-US" altLang="en-US" sz="12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88967" y="1845425"/>
            <a:ext cx="80550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 smtClean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normal PaO</a:t>
            </a:r>
            <a:r>
              <a:rPr lang="en-US" altLang="en-US" sz="2400" baseline="-300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/FiO</a:t>
            </a:r>
            <a:r>
              <a:rPr lang="en-US" altLang="en-US" sz="2400" baseline="-300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ratio is 400-500</a:t>
            </a: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53931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THIRD STEP-ACIDOSIS OR ALKALOSIS 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at pH; normal pH is 7.35-7.45 for calculation purpose it is </a:t>
            </a:r>
            <a:r>
              <a:rPr lang="en-US" dirty="0" smtClean="0"/>
              <a:t>7.4</a:t>
            </a:r>
            <a:endParaRPr lang="en-US" dirty="0"/>
          </a:p>
          <a:p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Acidemia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   -    </a:t>
            </a:r>
            <a:r>
              <a:rPr lang="en-US" dirty="0"/>
              <a:t>pH &lt;7.40 is referred as </a:t>
            </a:r>
            <a:r>
              <a:rPr lang="en-US" dirty="0" err="1"/>
              <a:t>acidemia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process in the tissue leading to this is referred as </a:t>
            </a:r>
            <a:r>
              <a:rPr lang="en-US" dirty="0" smtClean="0"/>
              <a:t>acidosis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Alkalemia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smtClean="0"/>
              <a:t>   -    pH &gt;7.45 is </a:t>
            </a:r>
            <a:r>
              <a:rPr lang="en-US" dirty="0" err="1" smtClean="0"/>
              <a:t>alkalemia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he process in the tissue leading to this is referred as alkalosis.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934365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0755"/>
          </a:xfrm>
        </p:spPr>
        <p:txBody>
          <a:bodyPr/>
          <a:lstStyle/>
          <a:p>
            <a:r>
              <a:rPr lang="en-US" b="1" dirty="0" smtClean="0">
                <a:latin typeface="Arial Black" panose="020B0A04020102020204" pitchFamily="34" charset="0"/>
              </a:rPr>
              <a:t>FOURTH STEP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Identify 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the primary disorder -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metabolic or respiratory. </a:t>
            </a:r>
          </a:p>
          <a:p>
            <a:r>
              <a:rPr lang="en-US" dirty="0"/>
              <a:t>Where  pH  α HCO</a:t>
            </a:r>
            <a:r>
              <a:rPr lang="en-US" baseline="-25000" dirty="0"/>
              <a:t>3</a:t>
            </a:r>
            <a:r>
              <a:rPr lang="en-US" baseline="30000" dirty="0"/>
              <a:t>-</a:t>
            </a:r>
            <a:r>
              <a:rPr lang="en-US" dirty="0"/>
              <a:t>/CO</a:t>
            </a:r>
            <a:r>
              <a:rPr lang="en-US" baseline="-25000" dirty="0"/>
              <a:t>22</a:t>
            </a:r>
            <a:r>
              <a:rPr lang="en-US" dirty="0"/>
              <a:t>(Kidney/ lungs) correspondingly looks at the HCO</a:t>
            </a:r>
            <a:r>
              <a:rPr lang="en-US" baseline="30000" dirty="0"/>
              <a:t>-</a:t>
            </a:r>
            <a:r>
              <a:rPr lang="en-US" baseline="-25000" dirty="0"/>
              <a:t>3 </a:t>
            </a:r>
            <a:r>
              <a:rPr lang="en-US" dirty="0"/>
              <a:t>and PaCO</a:t>
            </a:r>
            <a:r>
              <a:rPr lang="en-US" baseline="-25000" dirty="0"/>
              <a:t>2</a:t>
            </a:r>
            <a:r>
              <a:rPr lang="en-US" dirty="0"/>
              <a:t> and correspond it with pH accordingly.</a:t>
            </a:r>
          </a:p>
          <a:p>
            <a:pPr lvl="0" eaLnBrk="0" fontAlgn="base" hangingPunct="0"/>
            <a:r>
              <a:rPr lang="en-US" dirty="0"/>
              <a:t>Respiratory</a:t>
            </a:r>
          </a:p>
          <a:p>
            <a:pPr lvl="1" eaLnBrk="0" fontAlgn="base" hangingPunct="0"/>
            <a:r>
              <a:rPr lang="en-US" dirty="0"/>
              <a:t>Primary change is in PaCO</a:t>
            </a:r>
            <a:r>
              <a:rPr lang="en-US" baseline="-25000" dirty="0"/>
              <a:t>2</a:t>
            </a:r>
            <a:endParaRPr lang="en-US" dirty="0"/>
          </a:p>
          <a:p>
            <a:pPr lvl="1" eaLnBrk="0" fontAlgn="base" hangingPunct="0"/>
            <a:r>
              <a:rPr lang="en-US" dirty="0"/>
              <a:t>pH</a:t>
            </a:r>
            <a:r>
              <a:rPr lang="en-US" dirty="0">
                <a:sym typeface="Symbol" panose="05050102010706020507" pitchFamily="18" charset="2"/>
              </a:rPr>
              <a:t></a:t>
            </a:r>
            <a:r>
              <a:rPr lang="en-US" dirty="0"/>
              <a:t> 1/PaCO</a:t>
            </a:r>
            <a:r>
              <a:rPr lang="en-US" baseline="-25000" dirty="0"/>
              <a:t>2</a:t>
            </a:r>
            <a:endParaRPr lang="en-US" dirty="0"/>
          </a:p>
          <a:p>
            <a:pPr lvl="0" eaLnBrk="0" fontAlgn="base" hangingPunct="0"/>
            <a:r>
              <a:rPr lang="en-US" dirty="0"/>
              <a:t>Metabolic</a:t>
            </a:r>
          </a:p>
          <a:p>
            <a:pPr lvl="1" eaLnBrk="0" fontAlgn="base" hangingPunct="0"/>
            <a:r>
              <a:rPr lang="en-US" dirty="0"/>
              <a:t>Primary change is in HCO</a:t>
            </a:r>
            <a:r>
              <a:rPr lang="en-US" baseline="-25000" dirty="0"/>
              <a:t>3</a:t>
            </a:r>
            <a:endParaRPr lang="en-US" dirty="0"/>
          </a:p>
          <a:p>
            <a:pPr lvl="1" eaLnBrk="0" fontAlgn="base" hangingPunct="0"/>
            <a:r>
              <a:rPr lang="en-US" dirty="0"/>
              <a:t>pH </a:t>
            </a:r>
            <a:r>
              <a:rPr lang="en-US" dirty="0">
                <a:sym typeface="Symbol" panose="05050102010706020507" pitchFamily="18" charset="2"/>
              </a:rPr>
              <a:t></a:t>
            </a:r>
            <a:r>
              <a:rPr lang="en-US" dirty="0"/>
              <a:t> HCO</a:t>
            </a:r>
            <a:r>
              <a:rPr lang="en-US" baseline="-25000" dirty="0"/>
              <a:t>3</a:t>
            </a:r>
            <a:endParaRPr lang="en-US" dirty="0"/>
          </a:p>
          <a:p>
            <a:r>
              <a:rPr lang="en-US" dirty="0"/>
              <a:t>PaCO</a:t>
            </a:r>
            <a:r>
              <a:rPr lang="en-US" baseline="-25000" dirty="0"/>
              <a:t>2</a:t>
            </a:r>
            <a:r>
              <a:rPr lang="en-US" dirty="0"/>
              <a:t>&gt;45 mm Hg identifies respiratory acidosis, HCO</a:t>
            </a:r>
            <a:r>
              <a:rPr lang="en-US" baseline="-25000" dirty="0"/>
              <a:t>3</a:t>
            </a:r>
            <a:r>
              <a:rPr lang="en-US" dirty="0"/>
              <a:t>&lt;22mm Hg identifies metabolic acidosis. Similarly PaCO</a:t>
            </a:r>
            <a:r>
              <a:rPr lang="en-US" baseline="-25000" dirty="0"/>
              <a:t>2</a:t>
            </a:r>
            <a:r>
              <a:rPr lang="en-US" dirty="0"/>
              <a:t>&lt;35 mmHg identifies respiratory alkalosis and HCO</a:t>
            </a:r>
            <a:r>
              <a:rPr lang="en-US" baseline="-25000" dirty="0"/>
              <a:t>3</a:t>
            </a:r>
            <a:r>
              <a:rPr lang="en-US" baseline="30000" dirty="0"/>
              <a:t>-</a:t>
            </a:r>
            <a:r>
              <a:rPr lang="en-US" dirty="0"/>
              <a:t>&gt;26 mmHg identifies metabolic alkalosis.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69329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Black" panose="020B0A04020102020204" pitchFamily="34" charset="0"/>
              </a:rPr>
              <a:t>SITE OF ABG 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011" y="1917065"/>
            <a:ext cx="10515600" cy="4351338"/>
          </a:xfrm>
        </p:spPr>
        <p:txBody>
          <a:bodyPr>
            <a:normAutofit/>
          </a:bodyPr>
          <a:lstStyle/>
          <a:p>
            <a:pPr lvl="2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2800" dirty="0" smtClean="0">
                <a:cs typeface="Times New Roman" pitchFamily="18" charset="0"/>
              </a:rPr>
              <a:t>Radial Artery</a:t>
            </a:r>
            <a:endParaRPr lang="en-US" sz="2800" dirty="0" smtClean="0">
              <a:cs typeface="Times New Roman" pitchFamily="18" charset="0"/>
              <a:sym typeface="Symbol" pitchFamily="8" charset="2"/>
            </a:endParaRP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ü"/>
            </a:pPr>
            <a:endParaRPr lang="en-US" sz="2800" dirty="0" smtClean="0">
              <a:cs typeface="Times New Roman" pitchFamily="18" charset="0"/>
            </a:endParaRP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2800" dirty="0" smtClean="0">
                <a:cs typeface="Times New Roman" pitchFamily="18" charset="0"/>
              </a:rPr>
              <a:t>Brachial Artery </a:t>
            </a:r>
            <a:endParaRPr lang="en-US" sz="2800" dirty="0" smtClean="0">
              <a:cs typeface="Times New Roman" pitchFamily="18" charset="0"/>
              <a:sym typeface="Symbol" pitchFamily="8" charset="2"/>
            </a:endParaRP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ü"/>
            </a:pPr>
            <a:endParaRPr lang="en-US" sz="2800" dirty="0" smtClean="0">
              <a:cs typeface="Times New Roman" pitchFamily="18" charset="0"/>
            </a:endParaRP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2800" dirty="0" smtClean="0">
                <a:cs typeface="Times New Roman" pitchFamily="18" charset="0"/>
              </a:rPr>
              <a:t>Femoral Artery </a:t>
            </a:r>
            <a:endParaRPr lang="en-US" sz="2800" dirty="0" smtClean="0">
              <a:cs typeface="Times New Roman" pitchFamily="18" charset="0"/>
              <a:sym typeface="Symbol" pitchFamily="8" charset="2"/>
            </a:endParaRPr>
          </a:p>
          <a:p>
            <a:pPr marL="914400" lvl="2" indent="0">
              <a:lnSpc>
                <a:spcPct val="80000"/>
              </a:lnSpc>
              <a:buNone/>
            </a:pPr>
            <a:endParaRPr lang="en-US" sz="2800" dirty="0" smtClean="0">
              <a:cs typeface="Times New Roman" pitchFamily="18" charset="0"/>
            </a:endParaRP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2800" dirty="0" smtClean="0">
                <a:cs typeface="Times New Roman" pitchFamily="18" charset="0"/>
              </a:rPr>
              <a:t>Dorsalis </a:t>
            </a:r>
            <a:r>
              <a:rPr lang="en-US" sz="2800" dirty="0" err="1" smtClean="0">
                <a:cs typeface="Times New Roman" pitchFamily="18" charset="0"/>
              </a:rPr>
              <a:t>Pedis</a:t>
            </a:r>
            <a:r>
              <a:rPr lang="en-US" sz="2800" dirty="0" smtClean="0">
                <a:cs typeface="Times New Roman" pitchFamily="18" charset="0"/>
              </a:rPr>
              <a:t> Artery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ü"/>
            </a:pPr>
            <a:endParaRPr lang="en-US" sz="2800" dirty="0" smtClean="0">
              <a:cs typeface="Times New Roman" pitchFamily="18" charset="0"/>
            </a:endParaRP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2800" dirty="0" smtClean="0">
                <a:cs typeface="Times New Roman" pitchFamily="18" charset="0"/>
              </a:rPr>
              <a:t>Posterior </a:t>
            </a:r>
            <a:r>
              <a:rPr lang="en-US" sz="2800" dirty="0" err="1" smtClean="0">
                <a:cs typeface="Times New Roman" pitchFamily="18" charset="0"/>
              </a:rPr>
              <a:t>Tibial</a:t>
            </a:r>
            <a:r>
              <a:rPr lang="en-US" sz="2800" dirty="0" smtClean="0">
                <a:cs typeface="Times New Roman" pitchFamily="18" charset="0"/>
              </a:rPr>
              <a:t> artery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2549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03512" y="1752600"/>
            <a:ext cx="8735888" cy="48006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PRIMARY DISTURBANCE RESPIRATORY OR           METABOLIC?</a:t>
            </a:r>
          </a:p>
          <a:p>
            <a:pPr algn="l" eaLnBrk="1" hangingPunct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 eaLnBrk="1" hangingPunct="1"/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pH     PCO</a:t>
            </a:r>
            <a:r>
              <a:rPr lang="en-US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or        pH     PCO</a:t>
            </a:r>
            <a:r>
              <a:rPr lang="en-US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METABOLIC</a:t>
            </a:r>
          </a:p>
          <a:p>
            <a:pPr algn="l" eaLnBrk="1" hangingPunct="1"/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algn="l" eaLnBrk="1" hangingPunct="1"/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pH     PCO</a:t>
            </a:r>
            <a:r>
              <a:rPr lang="en-US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or       pH      PCO</a:t>
            </a:r>
            <a:r>
              <a:rPr lang="en-US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RESPIRATORY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l">
              <a:buFont typeface="Wingdings" pitchFamily="2" charset="2"/>
              <a:buChar char="v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 primary respiratory disorders, the pH and PaCO2 change in 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opposite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directions; in metabolic disorders the pH and PaCO</a:t>
            </a:r>
            <a:r>
              <a:rPr lang="en-US" sz="2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 change in the </a:t>
            </a:r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same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direction.</a:t>
            </a:r>
          </a:p>
        </p:txBody>
      </p:sp>
      <p:sp>
        <p:nvSpPr>
          <p:cNvPr id="6" name="Up Arrow 5"/>
          <p:cNvSpPr/>
          <p:nvPr/>
        </p:nvSpPr>
        <p:spPr>
          <a:xfrm>
            <a:off x="3276600" y="3124200"/>
            <a:ext cx="228600" cy="38100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4343400" y="3124200"/>
            <a:ext cx="228600" cy="38100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3276600" y="4038600"/>
            <a:ext cx="228600" cy="38100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>
            <a:off x="7086600" y="4038600"/>
            <a:ext cx="228600" cy="38100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5867400" y="3124200"/>
            <a:ext cx="228600" cy="381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7086600" y="3124200"/>
            <a:ext cx="228600" cy="381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4343400" y="4114800"/>
            <a:ext cx="228600" cy="381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5867400" y="4114800"/>
            <a:ext cx="228600" cy="381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7467600" y="3276600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7467600" y="4191000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98764" y="548680"/>
            <a:ext cx="1448604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u="sng" dirty="0" smtClean="0">
                <a:latin typeface="Arial Black" panose="020B0A04020102020204" pitchFamily="34" charset="0"/>
                <a:cs typeface="Times New Roman" pitchFamily="18" charset="0"/>
              </a:rPr>
              <a:t>STEP4-RESPIRATORY </a:t>
            </a:r>
            <a:r>
              <a:rPr lang="en-US" sz="4400" b="1" u="sng" dirty="0">
                <a:latin typeface="Arial Black" panose="020B0A04020102020204" pitchFamily="34" charset="0"/>
                <a:cs typeface="Times New Roman" pitchFamily="18" charset="0"/>
              </a:rPr>
              <a:t>OR METABOLIC</a:t>
            </a:r>
          </a:p>
        </p:txBody>
      </p:sp>
    </p:spTree>
    <p:extLst>
      <p:ext uri="{BB962C8B-B14F-4D97-AF65-F5344CB8AC3E}">
        <p14:creationId xmlns="" xmlns:p14="http://schemas.microsoft.com/office/powerpoint/2010/main" val="194866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already discussed pH α HCO3-/PaCO2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Where </a:t>
            </a:r>
            <a:r>
              <a:rPr lang="en-US" dirty="0"/>
              <a:t>HCO3- is directly proportional to function of kidney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CO2 is directly proportional to lung function</a:t>
            </a:r>
          </a:p>
        </p:txBody>
      </p:sp>
    </p:spTree>
    <p:extLst>
      <p:ext uri="{BB962C8B-B14F-4D97-AF65-F5344CB8AC3E}">
        <p14:creationId xmlns="" xmlns:p14="http://schemas.microsoft.com/office/powerpoint/2010/main" val="38588329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Black" panose="020B0A04020102020204" pitchFamily="34" charset="0"/>
              </a:rPr>
              <a:t>FIFTH STEP 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If </a:t>
            </a:r>
            <a:r>
              <a:rPr lang="en-US" b="1" dirty="0">
                <a:solidFill>
                  <a:srgbClr val="FF0000"/>
                </a:solidFill>
                <a:latin typeface="Arial Black" pitchFamily="34" charset="0"/>
              </a:rPr>
              <a:t>there is a primary respiratory disturbance is it acute or </a:t>
            </a:r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chronic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  <a:latin typeface="Arial Black" pitchFamily="34" charset="0"/>
              </a:rPr>
              <a:t>Acute disorder </a:t>
            </a:r>
            <a:r>
              <a:rPr lang="en-US" dirty="0"/>
              <a:t>pH falls/rises by 0.008 for every change in </a:t>
            </a:r>
            <a:r>
              <a:rPr lang="en-US" dirty="0" smtClean="0"/>
              <a:t>PaCO2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rgbClr val="FF0000"/>
                </a:solidFill>
                <a:latin typeface="Arial Black" pitchFamily="34" charset="0"/>
              </a:rPr>
              <a:t>Chronic disorder </a:t>
            </a:r>
            <a:r>
              <a:rPr lang="en-US" dirty="0" smtClean="0"/>
              <a:t>pH </a:t>
            </a:r>
            <a:r>
              <a:rPr lang="en-US" dirty="0"/>
              <a:t>falls/rises by 0.003 for every change in PaCO2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878208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SIXTH STEP : COMPONSATION FOR RESPIRATORY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13044944"/>
              </p:ext>
            </p:extLst>
          </p:nvPr>
        </p:nvGraphicFramePr>
        <p:xfrm>
          <a:off x="922713" y="1690689"/>
          <a:ext cx="10431087" cy="4826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77029">
                  <a:extLst>
                    <a:ext uri="{9D8B030D-6E8A-4147-A177-3AD203B41FA5}">
                      <a16:colId xmlns="" xmlns:a16="http://schemas.microsoft.com/office/drawing/2014/main" val="511820217"/>
                    </a:ext>
                  </a:extLst>
                </a:gridCol>
                <a:gridCol w="3477029">
                  <a:extLst>
                    <a:ext uri="{9D8B030D-6E8A-4147-A177-3AD203B41FA5}">
                      <a16:colId xmlns="" xmlns:a16="http://schemas.microsoft.com/office/drawing/2014/main" val="1871286263"/>
                    </a:ext>
                  </a:extLst>
                </a:gridCol>
                <a:gridCol w="3477029">
                  <a:extLst>
                    <a:ext uri="{9D8B030D-6E8A-4147-A177-3AD203B41FA5}">
                      <a16:colId xmlns="" xmlns:a16="http://schemas.microsoft.com/office/drawing/2014/main" val="2527453242"/>
                    </a:ext>
                  </a:extLst>
                </a:gridCol>
              </a:tblGrid>
              <a:tr h="95720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Black" panose="020B0A04020102020204" pitchFamily="34" charset="0"/>
                        </a:rPr>
                        <a:t>Disorder</a:t>
                      </a:r>
                      <a:endParaRPr lang="en-US" sz="2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Black" panose="020B0A04020102020204" pitchFamily="34" charset="0"/>
                        </a:rPr>
                        <a:t>CO2 change</a:t>
                      </a:r>
                      <a:endParaRPr lang="en-US" sz="2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Black" panose="020B0A04020102020204" pitchFamily="34" charset="0"/>
                        </a:rPr>
                        <a:t>HCO3 change</a:t>
                      </a:r>
                      <a:endParaRPr lang="en-US" sz="2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506268657"/>
                  </a:ext>
                </a:extLst>
              </a:tr>
              <a:tr h="193464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Black" panose="020B0A04020102020204" pitchFamily="34" charset="0"/>
                        </a:rPr>
                        <a:t>Acute respiratory acidosis</a:t>
                      </a:r>
                      <a:endParaRPr lang="en-US" sz="2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Black" panose="020B0A04020102020204" pitchFamily="34" charset="0"/>
                        </a:rPr>
                        <a:t>For every 10 mmHg rise in CO2</a:t>
                      </a:r>
                      <a:endParaRPr lang="en-US" sz="2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Black" panose="020B0A04020102020204" pitchFamily="34" charset="0"/>
                        </a:rPr>
                        <a:t>HCO3 will rise by 1mmol/l</a:t>
                      </a:r>
                      <a:endParaRPr lang="en-US" sz="2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656663100"/>
                  </a:ext>
                </a:extLst>
              </a:tr>
              <a:tr h="193464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Black" panose="020B0A04020102020204" pitchFamily="34" charset="0"/>
                        </a:rPr>
                        <a:t>Chronic respiratory acidosis	</a:t>
                      </a:r>
                      <a:endParaRPr lang="en-US" sz="2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Black" panose="020B0A04020102020204" pitchFamily="34" charset="0"/>
                        </a:rPr>
                        <a:t>For every 10 mmHg rise in CO2</a:t>
                      </a:r>
                      <a:r>
                        <a:rPr lang="en-US" sz="1200" dirty="0">
                          <a:effectLst/>
                        </a:rPr>
                        <a:t>	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Black" panose="020B0A04020102020204" pitchFamily="34" charset="0"/>
                        </a:rPr>
                        <a:t>HCO3 will rise by 4mmol/l</a:t>
                      </a:r>
                      <a:endParaRPr lang="en-US" sz="2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64534940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048000" y="2613392"/>
            <a:ext cx="6096000" cy="8463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5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5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35110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459" y="549791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en-US" altLang="en-US" b="1" dirty="0" smtClean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b="1" dirty="0" smtClean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86277952"/>
              </p:ext>
            </p:extLst>
          </p:nvPr>
        </p:nvGraphicFramePr>
        <p:xfrm>
          <a:off x="931024" y="1711105"/>
          <a:ext cx="10016838" cy="45557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8946">
                  <a:extLst>
                    <a:ext uri="{9D8B030D-6E8A-4147-A177-3AD203B41FA5}">
                      <a16:colId xmlns="" xmlns:a16="http://schemas.microsoft.com/office/drawing/2014/main" val="3202201875"/>
                    </a:ext>
                  </a:extLst>
                </a:gridCol>
                <a:gridCol w="3338946">
                  <a:extLst>
                    <a:ext uri="{9D8B030D-6E8A-4147-A177-3AD203B41FA5}">
                      <a16:colId xmlns="" xmlns:a16="http://schemas.microsoft.com/office/drawing/2014/main" val="4254025121"/>
                    </a:ext>
                  </a:extLst>
                </a:gridCol>
                <a:gridCol w="3338946">
                  <a:extLst>
                    <a:ext uri="{9D8B030D-6E8A-4147-A177-3AD203B41FA5}">
                      <a16:colId xmlns="" xmlns:a16="http://schemas.microsoft.com/office/drawing/2014/main" val="3176670727"/>
                    </a:ext>
                  </a:extLst>
                </a:gridCol>
              </a:tblGrid>
              <a:tr h="125136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 Black" panose="020B0A04020102020204" pitchFamily="34" charset="0"/>
                        </a:rPr>
                        <a:t>DISORDER</a:t>
                      </a:r>
                      <a:endParaRPr lang="en-US" sz="2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Black" panose="020B0A04020102020204" pitchFamily="34" charset="0"/>
                        </a:rPr>
                        <a:t>CO2 </a:t>
                      </a:r>
                      <a:r>
                        <a:rPr lang="en-US" sz="2400" dirty="0" smtClean="0">
                          <a:effectLst/>
                          <a:latin typeface="Arial Black" panose="020B0A04020102020204" pitchFamily="34" charset="0"/>
                        </a:rPr>
                        <a:t>CHANGE</a:t>
                      </a:r>
                      <a:r>
                        <a:rPr lang="en-US" sz="2400" baseline="0" dirty="0" smtClean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endParaRPr lang="en-US" sz="2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Black" panose="020B0A04020102020204" pitchFamily="34" charset="0"/>
                        </a:rPr>
                        <a:t>HCO3 </a:t>
                      </a:r>
                      <a:r>
                        <a:rPr lang="en-US" sz="2400" dirty="0" smtClean="0">
                          <a:effectLst/>
                          <a:latin typeface="Arial Black" panose="020B0A04020102020204" pitchFamily="34" charset="0"/>
                        </a:rPr>
                        <a:t>CHANGE</a:t>
                      </a:r>
                      <a:endParaRPr lang="en-US" sz="2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46106887"/>
                  </a:ext>
                </a:extLst>
              </a:tr>
              <a:tr h="110146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Black" panose="020B0A04020102020204" pitchFamily="34" charset="0"/>
                        </a:rPr>
                        <a:t>Acute respiratory alkalosis</a:t>
                      </a:r>
                      <a:endParaRPr lang="en-US" sz="2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Black" panose="020B0A04020102020204" pitchFamily="34" charset="0"/>
                        </a:rPr>
                        <a:t>For every 10 mmHg fall in CO2</a:t>
                      </a:r>
                      <a:endParaRPr lang="en-US" sz="2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Black" panose="020B0A04020102020204" pitchFamily="34" charset="0"/>
                        </a:rPr>
                        <a:t>HCO3 will fall by 2mmol/l</a:t>
                      </a:r>
                      <a:endParaRPr lang="en-US" sz="2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82828737"/>
                  </a:ext>
                </a:extLst>
              </a:tr>
              <a:tr h="220292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Black" panose="020B0A04020102020204" pitchFamily="34" charset="0"/>
                        </a:rPr>
                        <a:t>Chronic respiratory alkalosis	</a:t>
                      </a:r>
                      <a:endParaRPr lang="en-US" sz="2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Black" panose="020B0A04020102020204" pitchFamily="34" charset="0"/>
                        </a:rPr>
                        <a:t>For every 10 mmHg fall in CO2	</a:t>
                      </a:r>
                      <a:endParaRPr lang="en-US" sz="2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Black" panose="020B0A04020102020204" pitchFamily="34" charset="0"/>
                        </a:rPr>
                        <a:t>HCO3 will fall  by 5mmol/l</a:t>
                      </a:r>
                      <a:endParaRPr lang="en-US" sz="2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96375964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31024" y="244444"/>
            <a:ext cx="1026811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400" b="1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SIXTH STEP : COMPONSATION FOR RESPIRATORY </a:t>
            </a:r>
            <a:endParaRPr lang="en-US" sz="4400" dirty="0"/>
          </a:p>
        </p:txBody>
      </p:sp>
    </p:spTree>
    <p:extLst>
      <p:ext uri="{BB962C8B-B14F-4D97-AF65-F5344CB8AC3E}">
        <p14:creationId xmlns="" xmlns:p14="http://schemas.microsoft.com/office/powerpoint/2010/main" val="8520664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SEVENTH STEP 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Evaluate </a:t>
            </a:r>
            <a:r>
              <a:rPr lang="en-US" dirty="0">
                <a:solidFill>
                  <a:srgbClr val="FF0000"/>
                </a:solidFill>
                <a:latin typeface="Arial Black" pitchFamily="34" charset="0"/>
              </a:rPr>
              <a:t>for Metabolic </a:t>
            </a: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disorder-whether </a:t>
            </a:r>
            <a:r>
              <a:rPr lang="en-US" dirty="0">
                <a:solidFill>
                  <a:srgbClr val="FF0000"/>
                </a:solidFill>
                <a:latin typeface="Arial Black" pitchFamily="34" charset="0"/>
              </a:rPr>
              <a:t>Metabolic acidosis /</a:t>
            </a: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  Alkalosis</a:t>
            </a:r>
            <a:endParaRPr lang="en-US" dirty="0">
              <a:latin typeface="Arial Black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I</a:t>
            </a:r>
            <a:r>
              <a:rPr lang="en-US" dirty="0" smtClean="0"/>
              <a:t>f Metabolic </a:t>
            </a:r>
            <a:r>
              <a:rPr lang="en-US" dirty="0"/>
              <a:t>acidosis is there look for High AG /</a:t>
            </a:r>
            <a:r>
              <a:rPr lang="en-US" dirty="0" smtClean="0"/>
              <a:t> </a:t>
            </a:r>
            <a:r>
              <a:rPr lang="en-US" dirty="0"/>
              <a:t>Normal </a:t>
            </a:r>
            <a:r>
              <a:rPr lang="en-US" dirty="0" smtClean="0"/>
              <a:t>AG</a:t>
            </a: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r>
              <a:rPr lang="en-US" dirty="0" smtClean="0"/>
              <a:t> </a:t>
            </a:r>
            <a:r>
              <a:rPr lang="en-US" dirty="0"/>
              <a:t>N</a:t>
            </a:r>
            <a:r>
              <a:rPr lang="en-US" dirty="0" smtClean="0"/>
              <a:t>ormal </a:t>
            </a:r>
            <a:r>
              <a:rPr lang="en-US" dirty="0"/>
              <a:t>Anion Gap is 8-12 </a:t>
            </a:r>
            <a:r>
              <a:rPr lang="en-US" dirty="0" err="1" smtClean="0"/>
              <a:t>meq</a:t>
            </a:r>
            <a:r>
              <a:rPr lang="en-US" dirty="0" smtClean="0"/>
              <a:t>/l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[AG= Na-(Cl-+HCO</a:t>
            </a:r>
            <a:r>
              <a:rPr lang="en-US" baseline="-25000" dirty="0"/>
              <a:t>3</a:t>
            </a:r>
            <a:r>
              <a:rPr lang="en-US" dirty="0"/>
              <a:t>-) 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corrected </a:t>
            </a:r>
            <a:r>
              <a:rPr lang="en-US" dirty="0" smtClean="0"/>
              <a:t>AG=AG+2.5(4-albumin)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/>
              <a:t>W</a:t>
            </a:r>
            <a:r>
              <a:rPr lang="en-US" dirty="0" err="1" smtClean="0"/>
              <a:t>hereAlbumin</a:t>
            </a:r>
            <a:r>
              <a:rPr lang="en-US" dirty="0" smtClean="0"/>
              <a:t> </a:t>
            </a:r>
            <a:r>
              <a:rPr lang="en-US" dirty="0"/>
              <a:t>levels are in </a:t>
            </a:r>
            <a:r>
              <a:rPr lang="en-US" dirty="0" smtClean="0"/>
              <a:t>gm/</a:t>
            </a:r>
            <a:r>
              <a:rPr lang="en-US" dirty="0" err="1" smtClean="0"/>
              <a:t>dL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526819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164592"/>
            <a:ext cx="10963656" cy="960120"/>
          </a:xfrm>
        </p:spPr>
        <p:txBody>
          <a:bodyPr>
            <a:noAutofit/>
          </a:bodyPr>
          <a:lstStyle/>
          <a:p>
            <a:r>
              <a:rPr lang="en-US" b="1" u="sng" dirty="0" smtClean="0">
                <a:latin typeface="Arial Black" panose="020B0A04020102020204" pitchFamily="34" charset="0"/>
                <a:cs typeface="Times New Roman" pitchFamily="18" charset="0"/>
              </a:rPr>
              <a:t>HIGH ANION GAP (HAGMA)</a:t>
            </a:r>
            <a:endParaRPr lang="en-US" b="1" u="sng" dirty="0">
              <a:latin typeface="Arial Black" panose="020B0A04020102020204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7048" y="1124712"/>
            <a:ext cx="7006640" cy="10456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M   METHANOL</a:t>
            </a:r>
          </a:p>
          <a:p>
            <a:endParaRPr lang="en-US" sz="2400" dirty="0">
              <a:solidFill>
                <a:srgbClr val="FF0000"/>
              </a:solidFill>
              <a:latin typeface="Arial Black" panose="020B0A04020102020204" pitchFamily="34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U    UREMIA   -    </a:t>
            </a:r>
            <a:r>
              <a:rPr lang="en-US" sz="240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ARF/CRF</a:t>
            </a:r>
          </a:p>
          <a:p>
            <a:endParaRPr lang="en-US" sz="2400" dirty="0">
              <a:solidFill>
                <a:srgbClr val="FF0000"/>
              </a:solidFill>
              <a:latin typeface="Arial Black" panose="020B0A04020102020204" pitchFamily="34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D    DIABETIC KETOACIDOSIS </a:t>
            </a:r>
            <a:r>
              <a:rPr lang="en-US" sz="240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 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   </a:t>
            </a:r>
            <a:endParaRPr lang="en-US" sz="2400" dirty="0">
              <a:solidFill>
                <a:srgbClr val="FF0000"/>
              </a:solidFill>
              <a:latin typeface="Arial Black" panose="020B0A04020102020204" pitchFamily="34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P    PARALDEHYDE, PROPYLENE </a:t>
            </a:r>
            <a:r>
              <a:rPr lang="en-US" sz="240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 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FF0000"/>
              </a:solidFill>
              <a:latin typeface="Arial Black" panose="020B0A04020102020204" pitchFamily="34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I     ISONIAZIDE,  </a:t>
            </a:r>
            <a:r>
              <a:rPr lang="en-US" sz="240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IRON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FF0000"/>
              </a:solidFill>
              <a:latin typeface="Arial Black" panose="020B0A04020102020204" pitchFamily="34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L    LACTIC ACIDOSIS </a:t>
            </a:r>
            <a:endParaRPr lang="en-US" sz="2400" dirty="0" smtClean="0">
              <a:solidFill>
                <a:srgbClr val="FF0000"/>
              </a:solidFill>
              <a:latin typeface="Arial Black" panose="020B0A04020102020204" pitchFamily="34" charset="0"/>
              <a:cs typeface="Times New Roman" pitchFamily="18" charset="0"/>
            </a:endParaRPr>
          </a:p>
          <a:p>
            <a:endParaRPr lang="en-US" sz="2400" dirty="0">
              <a:solidFill>
                <a:srgbClr val="FF0000"/>
              </a:solidFill>
              <a:latin typeface="Arial Black" panose="020B0A04020102020204" pitchFamily="34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E    ETHANOL, ETHYLENE </a:t>
            </a:r>
            <a:r>
              <a:rPr lang="en-US" sz="240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GLYCOL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FF0000"/>
              </a:solidFill>
              <a:latin typeface="Arial Black" panose="020B0A04020102020204" pitchFamily="34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S     SALICYLATE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419600" y="3429000"/>
            <a:ext cx="472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03448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OSMOLAR GAP 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Low">
              <a:buNone/>
            </a:pPr>
            <a:r>
              <a:rPr lang="en-US" dirty="0" smtClean="0">
                <a:cs typeface="Times New Roman" pitchFamily="18" charset="0"/>
              </a:rPr>
              <a:t>If the anion gap is elevated, consider calculating the </a:t>
            </a:r>
            <a:r>
              <a:rPr lang="en-US" dirty="0" err="1" smtClean="0">
                <a:cs typeface="Times New Roman" pitchFamily="18" charset="0"/>
              </a:rPr>
              <a:t>osmolal</a:t>
            </a:r>
            <a:r>
              <a:rPr lang="en-US" dirty="0" smtClean="0">
                <a:cs typeface="Times New Roman" pitchFamily="18" charset="0"/>
              </a:rPr>
              <a:t> gap in compatible clinical situations</a:t>
            </a:r>
          </a:p>
          <a:p>
            <a:pPr marL="0" lvl="0" indent="0" algn="justLow">
              <a:buNone/>
            </a:pPr>
            <a:endParaRPr lang="en-US" dirty="0" smtClean="0">
              <a:cs typeface="Times New Roman" pitchFamily="18" charset="0"/>
            </a:endParaRPr>
          </a:p>
          <a:p>
            <a:pPr lvl="1" algn="justLow"/>
            <a:r>
              <a:rPr lang="en-US" sz="2800" dirty="0">
                <a:cs typeface="Times New Roman" pitchFamily="18" charset="0"/>
              </a:rPr>
              <a:t>Elevation in AG is not explained by an obvious case (DKA, lactic acidosis, renal failure</a:t>
            </a:r>
            <a:r>
              <a:rPr lang="en-US" sz="2800" dirty="0" smtClean="0">
                <a:cs typeface="Times New Roman" pitchFamily="18" charset="0"/>
              </a:rPr>
              <a:t>)</a:t>
            </a:r>
          </a:p>
          <a:p>
            <a:pPr lvl="1" algn="justLow"/>
            <a:endParaRPr lang="en-US" sz="2800" dirty="0">
              <a:cs typeface="Times New Roman" pitchFamily="18" charset="0"/>
            </a:endParaRPr>
          </a:p>
          <a:p>
            <a:pPr lvl="1" algn="justLow"/>
            <a:r>
              <a:rPr lang="en-US" sz="2800" dirty="0">
                <a:cs typeface="Times New Roman" pitchFamily="18" charset="0"/>
              </a:rPr>
              <a:t>Toxic ingestion is </a:t>
            </a:r>
            <a:r>
              <a:rPr lang="en-US" sz="2800" dirty="0" smtClean="0">
                <a:cs typeface="Times New Roman" pitchFamily="18" charset="0"/>
              </a:rPr>
              <a:t>suspected</a:t>
            </a:r>
          </a:p>
          <a:p>
            <a:pPr marL="457200" lvl="1" indent="0" algn="justLow">
              <a:buNone/>
            </a:pPr>
            <a:endParaRPr lang="en-US" sz="2800" dirty="0" smtClean="0">
              <a:cs typeface="Times New Roman" pitchFamily="18" charset="0"/>
            </a:endParaRPr>
          </a:p>
          <a:p>
            <a:pPr lvl="1" algn="justLow"/>
            <a:r>
              <a:rPr lang="en-US" sz="280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OSM </a:t>
            </a:r>
            <a:r>
              <a:rPr lang="en-US" sz="2800" dirty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gap =  Measured </a:t>
            </a:r>
            <a:r>
              <a:rPr lang="en-US" sz="2800" dirty="0" err="1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Osm</a:t>
            </a:r>
            <a:r>
              <a:rPr lang="en-US" sz="2800" dirty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 – Cal. Plasma </a:t>
            </a:r>
            <a:r>
              <a:rPr lang="en-US" sz="2800" dirty="0" err="1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Osm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  <a:cs typeface="Times New Roman" pitchFamily="18" charset="0"/>
            </a:endParaRPr>
          </a:p>
          <a:p>
            <a:pPr lvl="1" algn="justLow"/>
            <a:endParaRPr lang="en-IN" sz="28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063918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en-US" sz="3200" b="1" dirty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Cal. Plasma </a:t>
            </a:r>
            <a:r>
              <a:rPr lang="en-US" sz="3200" b="1" dirty="0" err="1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Osmolarity</a:t>
            </a:r>
            <a:r>
              <a:rPr lang="en-US" sz="3200" b="1" dirty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 = 2</a:t>
            </a:r>
            <a:r>
              <a:rPr lang="en-US" altLang="en-US" sz="3200" b="1" dirty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[Na+] + [</a:t>
            </a:r>
            <a:r>
              <a:rPr lang="en-US" altLang="en-US" sz="3200" b="1" dirty="0" err="1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Gluc</a:t>
            </a:r>
            <a:r>
              <a:rPr lang="en-US" altLang="en-US" sz="3200" b="1" dirty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]/18 +   [BUN]/</a:t>
            </a:r>
            <a:r>
              <a:rPr lang="en-US" altLang="en-US" sz="32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2.8</a:t>
            </a:r>
            <a:endParaRPr lang="en-US" altLang="en-US" sz="3200" b="1" dirty="0">
              <a:solidFill>
                <a:srgbClr val="FF0000"/>
              </a:solidFill>
              <a:latin typeface="Arial Black" panose="020B0A04020102020204" pitchFamily="34" charset="0"/>
              <a:cs typeface="Times New Roman" pitchFamily="18" charset="0"/>
            </a:endParaRPr>
          </a:p>
          <a:p>
            <a:pPr marL="0" lvl="0" indent="0" algn="justLow">
              <a:buNone/>
            </a:pPr>
            <a:endParaRPr lang="en-US" sz="2400" dirty="0">
              <a:solidFill>
                <a:srgbClr val="FF0000"/>
              </a:solidFill>
              <a:latin typeface="Arial Black" panose="020B0A04020102020204" pitchFamily="34" charset="0"/>
              <a:cs typeface="Times New Roman" pitchFamily="18" charset="0"/>
            </a:endParaRPr>
          </a:p>
          <a:p>
            <a:pPr marL="0" lvl="0" indent="0" algn="justLow">
              <a:buNone/>
            </a:pPr>
            <a:r>
              <a:rPr lang="en-US" dirty="0" smtClean="0">
                <a:cs typeface="Times New Roman" pitchFamily="18" charset="0"/>
              </a:rPr>
              <a:t>The OSM gap should be &lt; 10 </a:t>
            </a:r>
            <a:r>
              <a:rPr lang="en-US" dirty="0" err="1" smtClean="0">
                <a:cs typeface="Times New Roman" pitchFamily="18" charset="0"/>
              </a:rPr>
              <a:t>mOsm</a:t>
            </a:r>
            <a:r>
              <a:rPr lang="en-US" dirty="0" smtClean="0">
                <a:cs typeface="Times New Roman" pitchFamily="18" charset="0"/>
              </a:rPr>
              <a:t>/kg</a:t>
            </a:r>
          </a:p>
          <a:p>
            <a:pPr marL="0" lvl="0" indent="0" algn="justLow">
              <a:buNone/>
            </a:pPr>
            <a:endParaRPr lang="en-US" dirty="0" smtClean="0"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en-US" dirty="0" err="1" smtClean="0">
                <a:cs typeface="Times New Roman" pitchFamily="18" charset="0"/>
              </a:rPr>
              <a:t>Osm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gap &gt; 10 </a:t>
            </a:r>
            <a:r>
              <a:rPr lang="en-US" dirty="0" err="1">
                <a:cs typeface="Times New Roman" pitchFamily="18" charset="0"/>
              </a:rPr>
              <a:t>mOsm</a:t>
            </a:r>
            <a:r>
              <a:rPr lang="en-US" dirty="0">
                <a:cs typeface="Times New Roman" pitchFamily="18" charset="0"/>
              </a:rPr>
              <a:t>/kg </a:t>
            </a:r>
            <a:r>
              <a:rPr lang="en-US" dirty="0">
                <a:cs typeface="Times New Roman" pitchFamily="18" charset="0"/>
                <a:sym typeface="Wingdings" pitchFamily="2" charset="2"/>
              </a:rPr>
              <a:t> indicates </a:t>
            </a:r>
            <a:r>
              <a:rPr lang="en-US" dirty="0">
                <a:cs typeface="Times New Roman" pitchFamily="18" charset="0"/>
              </a:rPr>
              <a:t>presence of abnormal osmotically active </a:t>
            </a:r>
            <a:r>
              <a:rPr lang="en-US" dirty="0" smtClean="0">
                <a:cs typeface="Times New Roman" pitchFamily="18" charset="0"/>
              </a:rPr>
              <a:t>substance</a:t>
            </a:r>
          </a:p>
          <a:p>
            <a:pPr marL="0" indent="0">
              <a:buNone/>
              <a:defRPr/>
            </a:pPr>
            <a:endParaRPr lang="en-US" dirty="0">
              <a:cs typeface="Times New Roman" pitchFamily="18" charset="0"/>
            </a:endParaRPr>
          </a:p>
          <a:p>
            <a:pPr marL="857250" lvl="1" indent="-457200">
              <a:buFont typeface="Wingdings" panose="05000000000000000000" pitchFamily="2" charset="2"/>
              <a:buChar char="ü"/>
              <a:defRPr/>
            </a:pPr>
            <a:r>
              <a:rPr lang="en-US" sz="2800" dirty="0">
                <a:cs typeface="Times New Roman" pitchFamily="18" charset="0"/>
              </a:rPr>
              <a:t>Ethanol </a:t>
            </a:r>
          </a:p>
          <a:p>
            <a:pPr marL="857250" lvl="1" indent="-457200">
              <a:buFont typeface="Wingdings" panose="05000000000000000000" pitchFamily="2" charset="2"/>
              <a:buChar char="ü"/>
              <a:defRPr/>
            </a:pPr>
            <a:r>
              <a:rPr lang="en-US" sz="2800" dirty="0">
                <a:cs typeface="Times New Roman" pitchFamily="18" charset="0"/>
              </a:rPr>
              <a:t>Methanol</a:t>
            </a:r>
          </a:p>
          <a:p>
            <a:pPr marL="857250" lvl="1" indent="-457200">
              <a:buFont typeface="Wingdings" panose="05000000000000000000" pitchFamily="2" charset="2"/>
              <a:buChar char="ü"/>
              <a:defRPr/>
            </a:pPr>
            <a:r>
              <a:rPr lang="en-US" sz="2800" dirty="0">
                <a:cs typeface="Times New Roman" pitchFamily="18" charset="0"/>
              </a:rPr>
              <a:t>Ethylene glycol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053734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NORMAL ANION GAP (NAGMA)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8488"/>
            <a:ext cx="10515600" cy="455847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IN" sz="1400" u="sng" dirty="0">
              <a:solidFill>
                <a:srgbClr val="FF0000"/>
              </a:solidFill>
              <a:latin typeface="Arial Black" panose="020B0A04020102020204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u="sng" dirty="0" err="1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Hypokalemic</a:t>
            </a:r>
            <a:r>
              <a:rPr lang="en-IN" u="sng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       </a:t>
            </a:r>
            <a:r>
              <a:rPr lang="en-IN" sz="2000" u="sng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                                    </a:t>
            </a:r>
            <a:endParaRPr lang="en-IN" sz="2000" u="sng" dirty="0">
              <a:solidFill>
                <a:srgbClr val="FF0000"/>
              </a:solidFill>
              <a:latin typeface="Arial Black" panose="020B0A04020102020204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IN" sz="2000" dirty="0" smtClean="0">
                <a:latin typeface="Arial Black" pitchFamily="34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en-IN" sz="2400" dirty="0" smtClean="0">
                <a:cs typeface="Times New Roman" pitchFamily="18" charset="0"/>
              </a:rPr>
              <a:t>a. GI losses of HCO3 </a:t>
            </a:r>
          </a:p>
          <a:p>
            <a:pPr>
              <a:buNone/>
            </a:pPr>
            <a:r>
              <a:rPr lang="en-IN" sz="2400" dirty="0">
                <a:cs typeface="Times New Roman" pitchFamily="18" charset="0"/>
              </a:rPr>
              <a:t> </a:t>
            </a:r>
            <a:r>
              <a:rPr lang="en-IN" sz="2400" dirty="0" smtClean="0">
                <a:cs typeface="Times New Roman" pitchFamily="18" charset="0"/>
              </a:rPr>
              <a:t>               i. </a:t>
            </a:r>
            <a:r>
              <a:rPr lang="en-IN" sz="2400" dirty="0" err="1" smtClean="0">
                <a:cs typeface="Times New Roman" pitchFamily="18" charset="0"/>
              </a:rPr>
              <a:t>Ureterosigmoidostomy</a:t>
            </a:r>
            <a:endParaRPr lang="en-IN" sz="2400" dirty="0" smtClean="0">
              <a:cs typeface="Times New Roman" pitchFamily="18" charset="0"/>
            </a:endParaRPr>
          </a:p>
          <a:p>
            <a:pPr>
              <a:buNone/>
            </a:pPr>
            <a:r>
              <a:rPr lang="en-IN" sz="2400" dirty="0" smtClean="0">
                <a:cs typeface="Times New Roman" pitchFamily="18" charset="0"/>
              </a:rPr>
              <a:t>                </a:t>
            </a:r>
            <a:r>
              <a:rPr lang="en-IN" sz="2400" dirty="0" err="1" smtClean="0">
                <a:cs typeface="Times New Roman" pitchFamily="18" charset="0"/>
              </a:rPr>
              <a:t>ii.Diarrhea</a:t>
            </a:r>
            <a:endParaRPr lang="en-IN" sz="2400" dirty="0" smtClean="0">
              <a:cs typeface="Times New Roman" pitchFamily="18" charset="0"/>
            </a:endParaRPr>
          </a:p>
          <a:p>
            <a:pPr>
              <a:buNone/>
            </a:pPr>
            <a:r>
              <a:rPr lang="en-IN" sz="2400" dirty="0" smtClean="0">
                <a:cs typeface="Times New Roman" pitchFamily="18" charset="0"/>
              </a:rPr>
              <a:t>                </a:t>
            </a:r>
            <a:r>
              <a:rPr lang="en-IN" sz="2400" dirty="0" err="1" smtClean="0">
                <a:cs typeface="Times New Roman" pitchFamily="18" charset="0"/>
              </a:rPr>
              <a:t>iii.Ileostomy</a:t>
            </a:r>
            <a:r>
              <a:rPr lang="en-IN" sz="2400" dirty="0" smtClean="0"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IN" sz="2400" dirty="0">
                <a:cs typeface="Times New Roman" pitchFamily="18" charset="0"/>
              </a:rPr>
              <a:t> </a:t>
            </a:r>
            <a:r>
              <a:rPr lang="en-IN" sz="2400" dirty="0" smtClean="0">
                <a:cs typeface="Times New Roman" pitchFamily="18" charset="0"/>
              </a:rPr>
              <a:t>b</a:t>
            </a:r>
            <a:r>
              <a:rPr lang="en-IN" sz="2400" dirty="0">
                <a:cs typeface="Times New Roman" pitchFamily="18" charset="0"/>
              </a:rPr>
              <a:t>. Renal losses of HCO3 </a:t>
            </a:r>
          </a:p>
          <a:p>
            <a:pPr>
              <a:buNone/>
            </a:pPr>
            <a:r>
              <a:rPr lang="en-IN" sz="2400" dirty="0">
                <a:cs typeface="Times New Roman" pitchFamily="18" charset="0"/>
              </a:rPr>
              <a:t>                   </a:t>
            </a:r>
            <a:r>
              <a:rPr lang="en-IN" sz="2400" dirty="0" smtClean="0">
                <a:cs typeface="Times New Roman" pitchFamily="18" charset="0"/>
              </a:rPr>
              <a:t>i</a:t>
            </a:r>
            <a:r>
              <a:rPr lang="en-IN" sz="2400" dirty="0">
                <a:cs typeface="Times New Roman" pitchFamily="18" charset="0"/>
              </a:rPr>
              <a:t>. </a:t>
            </a:r>
            <a:r>
              <a:rPr lang="en-IN" sz="2400" dirty="0" smtClean="0">
                <a:cs typeface="Times New Roman" pitchFamily="18" charset="0"/>
              </a:rPr>
              <a:t>Proximal </a:t>
            </a:r>
            <a:r>
              <a:rPr lang="en-IN" sz="2400" dirty="0">
                <a:cs typeface="Times New Roman" pitchFamily="18" charset="0"/>
              </a:rPr>
              <a:t>RTA</a:t>
            </a:r>
          </a:p>
          <a:p>
            <a:pPr>
              <a:buNone/>
            </a:pPr>
            <a:r>
              <a:rPr lang="en-IN" sz="2400" dirty="0">
                <a:cs typeface="Times New Roman" pitchFamily="18" charset="0"/>
              </a:rPr>
              <a:t>                   </a:t>
            </a:r>
            <a:r>
              <a:rPr lang="en-IN" sz="2400" dirty="0" err="1" smtClean="0">
                <a:cs typeface="Times New Roman" pitchFamily="18" charset="0"/>
              </a:rPr>
              <a:t>ii.Carbonic</a:t>
            </a:r>
            <a:r>
              <a:rPr lang="en-IN" sz="2400" dirty="0" smtClean="0">
                <a:cs typeface="Times New Roman" pitchFamily="18" charset="0"/>
              </a:rPr>
              <a:t> </a:t>
            </a:r>
            <a:r>
              <a:rPr lang="en-IN" sz="2400" dirty="0">
                <a:cs typeface="Times New Roman" pitchFamily="18" charset="0"/>
              </a:rPr>
              <a:t>Anhydrase </a:t>
            </a:r>
            <a:r>
              <a:rPr lang="en-IN" sz="2400" dirty="0" smtClean="0">
                <a:cs typeface="Times New Roman" pitchFamily="18" charset="0"/>
              </a:rPr>
              <a:t>Inhibitors    </a:t>
            </a:r>
            <a:r>
              <a:rPr lang="en-IN" sz="2000" dirty="0" smtClean="0">
                <a:cs typeface="Times New Roman" pitchFamily="18" charset="0"/>
              </a:rPr>
              <a:t>        </a:t>
            </a:r>
            <a:r>
              <a:rPr lang="en-IN" sz="2000" dirty="0">
                <a:latin typeface="Arial Black" pitchFamily="34" charset="0"/>
                <a:cs typeface="Times New Roman" pitchFamily="18" charset="0"/>
              </a:rPr>
              <a:t>		 </a:t>
            </a:r>
          </a:p>
          <a:p>
            <a:pPr>
              <a:buNone/>
            </a:pPr>
            <a:endParaRPr lang="en-IN" sz="1400" dirty="0" smtClean="0">
              <a:latin typeface="Arial Black" pitchFamily="34" charset="0"/>
              <a:cs typeface="Times New Roman" pitchFamily="18" charset="0"/>
            </a:endParaRPr>
          </a:p>
          <a:p>
            <a:endParaRPr lang="en-IN" sz="1400" dirty="0"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endParaRPr lang="en-IN" sz="1400" dirty="0">
              <a:latin typeface="Arial Black" pitchFamily="34" charset="0"/>
              <a:cs typeface="Times New Roman" pitchFamily="18" charset="0"/>
            </a:endParaRPr>
          </a:p>
          <a:p>
            <a:endParaRPr lang="en-US" sz="1400" dirty="0">
              <a:latin typeface="Arial Black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5999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 Black" panose="020B0A04020102020204" pitchFamily="34" charset="0"/>
              </a:rPr>
              <a:t>Allens</a:t>
            </a:r>
            <a:r>
              <a:rPr lang="en-US" dirty="0" smtClean="0">
                <a:latin typeface="Arial Black" panose="020B0A04020102020204" pitchFamily="34" charset="0"/>
              </a:rPr>
              <a:t> Test </a:t>
            </a:r>
            <a:endParaRPr lang="en-US" dirty="0">
              <a:latin typeface="Arial Black" panose="020B0A040201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62" y="2191544"/>
            <a:ext cx="5476875" cy="3619500"/>
          </a:xfrm>
        </p:spPr>
      </p:pic>
    </p:spTree>
    <p:extLst>
      <p:ext uri="{BB962C8B-B14F-4D97-AF65-F5344CB8AC3E}">
        <p14:creationId xmlns="" xmlns:p14="http://schemas.microsoft.com/office/powerpoint/2010/main" val="384454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IN" u="sng" dirty="0" err="1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Normokalemic</a:t>
            </a:r>
            <a:r>
              <a:rPr lang="en-IN" u="sng" dirty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 or </a:t>
            </a:r>
            <a:r>
              <a:rPr lang="en-IN" u="sng" dirty="0" err="1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hyperkalemic</a:t>
            </a:r>
            <a:r>
              <a:rPr lang="en-IN" u="sng" dirty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 </a:t>
            </a:r>
            <a:endParaRPr lang="en-IN" dirty="0">
              <a:latin typeface="Arial Black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dirty="0" smtClean="0">
                <a:cs typeface="Times New Roman" pitchFamily="18" charset="0"/>
              </a:rPr>
              <a:t>a</a:t>
            </a:r>
            <a:r>
              <a:rPr lang="en-IN" dirty="0">
                <a:cs typeface="Times New Roman" pitchFamily="18" charset="0"/>
              </a:rPr>
              <a:t>. Renal tubular </a:t>
            </a:r>
            <a:r>
              <a:rPr lang="en-IN" dirty="0" smtClean="0">
                <a:cs typeface="Times New Roman" pitchFamily="18" charset="0"/>
              </a:rPr>
              <a:t>disease</a:t>
            </a:r>
            <a:endParaRPr lang="en-IN" dirty="0"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dirty="0" smtClean="0">
                <a:cs typeface="Times New Roman" pitchFamily="18" charset="0"/>
              </a:rPr>
              <a:t>           i</a:t>
            </a:r>
            <a:r>
              <a:rPr lang="en-IN" dirty="0">
                <a:cs typeface="Times New Roman" pitchFamily="18" charset="0"/>
              </a:rPr>
              <a:t>. Acute tubular necrosis</a:t>
            </a:r>
          </a:p>
          <a:p>
            <a:pPr>
              <a:buNone/>
            </a:pPr>
            <a:r>
              <a:rPr lang="en-IN" dirty="0">
                <a:cs typeface="Times New Roman" pitchFamily="18" charset="0"/>
              </a:rPr>
              <a:t>           </a:t>
            </a:r>
            <a:r>
              <a:rPr lang="en-IN" dirty="0" smtClean="0">
                <a:cs typeface="Times New Roman" pitchFamily="18" charset="0"/>
              </a:rPr>
              <a:t>ii</a:t>
            </a:r>
            <a:r>
              <a:rPr lang="en-IN" dirty="0">
                <a:cs typeface="Times New Roman" pitchFamily="18" charset="0"/>
              </a:rPr>
              <a:t>. Chronic </a:t>
            </a:r>
            <a:r>
              <a:rPr lang="en-IN" dirty="0" err="1">
                <a:cs typeface="Times New Roman" pitchFamily="18" charset="0"/>
              </a:rPr>
              <a:t>tubulointerstitial</a:t>
            </a:r>
            <a:r>
              <a:rPr lang="en-IN" dirty="0">
                <a:cs typeface="Times New Roman" pitchFamily="18" charset="0"/>
              </a:rPr>
              <a:t> disease </a:t>
            </a:r>
          </a:p>
          <a:p>
            <a:pPr>
              <a:buNone/>
            </a:pPr>
            <a:r>
              <a:rPr lang="en-IN" dirty="0">
                <a:cs typeface="Times New Roman" pitchFamily="18" charset="0"/>
              </a:rPr>
              <a:t>           </a:t>
            </a:r>
            <a:r>
              <a:rPr lang="en-IN" dirty="0" smtClean="0">
                <a:cs typeface="Times New Roman" pitchFamily="18" charset="0"/>
              </a:rPr>
              <a:t>iii</a:t>
            </a:r>
            <a:r>
              <a:rPr lang="en-IN" dirty="0">
                <a:cs typeface="Times New Roman" pitchFamily="18" charset="0"/>
              </a:rPr>
              <a:t>. Distal RTA (type I and IV)</a:t>
            </a:r>
          </a:p>
          <a:p>
            <a:pPr marL="0" indent="0">
              <a:buNone/>
            </a:pPr>
            <a:r>
              <a:rPr lang="en-IN" dirty="0">
                <a:cs typeface="Times New Roman" pitchFamily="18" charset="0"/>
              </a:rPr>
              <a:t>         </a:t>
            </a:r>
            <a:r>
              <a:rPr lang="en-IN" dirty="0" smtClean="0">
                <a:cs typeface="Times New Roman" pitchFamily="18" charset="0"/>
              </a:rPr>
              <a:t>  iv</a:t>
            </a:r>
            <a:r>
              <a:rPr lang="en-IN" dirty="0">
                <a:cs typeface="Times New Roman" pitchFamily="18" charset="0"/>
              </a:rPr>
              <a:t>. </a:t>
            </a:r>
            <a:r>
              <a:rPr lang="en-IN" dirty="0" err="1">
                <a:cs typeface="Times New Roman" pitchFamily="18" charset="0"/>
              </a:rPr>
              <a:t>Hypoaldesteronism</a:t>
            </a:r>
            <a:r>
              <a:rPr lang="en-IN" dirty="0"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en-IN" dirty="0" smtClean="0"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dirty="0" smtClean="0">
                <a:cs typeface="Times New Roman" pitchFamily="18" charset="0"/>
              </a:rPr>
              <a:t>b</a:t>
            </a:r>
            <a:r>
              <a:rPr lang="en-IN" dirty="0">
                <a:cs typeface="Times New Roman" pitchFamily="18" charset="0"/>
              </a:rPr>
              <a:t>. Pharmacological</a:t>
            </a:r>
          </a:p>
          <a:p>
            <a:pPr marL="0" indent="0">
              <a:buNone/>
            </a:pPr>
            <a:r>
              <a:rPr lang="en-IN" dirty="0">
                <a:cs typeface="Times New Roman" pitchFamily="18" charset="0"/>
              </a:rPr>
              <a:t>              i. Ammonium </a:t>
            </a:r>
            <a:r>
              <a:rPr lang="en-IN" dirty="0" smtClean="0">
                <a:cs typeface="Times New Roman" pitchFamily="18" charset="0"/>
              </a:rPr>
              <a:t>chloride,Cacl2 ingestion </a:t>
            </a:r>
            <a:endParaRPr lang="en-IN" dirty="0"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dirty="0">
                <a:cs typeface="Times New Roman" pitchFamily="18" charset="0"/>
              </a:rPr>
              <a:t>              ii. </a:t>
            </a:r>
            <a:r>
              <a:rPr lang="en-IN" dirty="0" err="1">
                <a:cs typeface="Times New Roman" pitchFamily="18" charset="0"/>
              </a:rPr>
              <a:t>Hyperalimentation</a:t>
            </a:r>
            <a:r>
              <a:rPr lang="en-IN" dirty="0"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IN" dirty="0">
                <a:cs typeface="Times New Roman" pitchFamily="18" charset="0"/>
              </a:rPr>
              <a:t>              iii. </a:t>
            </a:r>
            <a:r>
              <a:rPr lang="en-IN" dirty="0" err="1">
                <a:cs typeface="Times New Roman" pitchFamily="18" charset="0"/>
              </a:rPr>
              <a:t>Dilutional</a:t>
            </a:r>
            <a:r>
              <a:rPr lang="en-IN" dirty="0">
                <a:cs typeface="Times New Roman" pitchFamily="18" charset="0"/>
              </a:rPr>
              <a:t> acidosis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672606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    Non AG metabolic acidosis</a:t>
            </a:r>
          </a:p>
          <a:p>
            <a:pPr marL="0" indent="0">
              <a:buNone/>
            </a:pPr>
            <a:endParaRPr lang="en-US" dirty="0" smtClean="0">
              <a:cs typeface="Times New Roman" pitchFamily="18" charset="0"/>
            </a:endParaRPr>
          </a:p>
          <a:p>
            <a:pPr lvl="1"/>
            <a:r>
              <a:rPr lang="en-US" sz="2800" dirty="0">
                <a:cs typeface="Times New Roman" pitchFamily="18" charset="0"/>
              </a:rPr>
              <a:t>If urine pH &gt; 5.5 : Type 1 </a:t>
            </a:r>
            <a:r>
              <a:rPr lang="en-US" sz="2800" dirty="0" smtClean="0">
                <a:cs typeface="Times New Roman" pitchFamily="18" charset="0"/>
              </a:rPr>
              <a:t>RTA</a:t>
            </a:r>
          </a:p>
          <a:p>
            <a:pPr marL="457200" lvl="1" indent="0">
              <a:buNone/>
            </a:pPr>
            <a:endParaRPr lang="en-US" sz="2800" dirty="0">
              <a:cs typeface="Times New Roman" pitchFamily="18" charset="0"/>
            </a:endParaRPr>
          </a:p>
          <a:p>
            <a:pPr lvl="1"/>
            <a:r>
              <a:rPr lang="en-US" sz="2800" dirty="0">
                <a:cs typeface="Times New Roman" pitchFamily="18" charset="0"/>
              </a:rPr>
              <a:t>If urine pH &lt; 5.5 : Type 2 or Type 4 RTA</a:t>
            </a:r>
          </a:p>
          <a:p>
            <a:pPr lvl="1">
              <a:buNone/>
            </a:pPr>
            <a:endParaRPr lang="en-US" sz="2800" dirty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Type 2 or Type 4 RTA can be later differentiated using serum K+ level</a:t>
            </a:r>
            <a:endParaRPr lang="en-IN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76853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83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CONT…..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559552"/>
          </a:xfrm>
        </p:spPr>
        <p:txBody>
          <a:bodyPr>
            <a:normAutofit fontScale="92500" lnSpcReduction="10000"/>
          </a:bodyPr>
          <a:lstStyle/>
          <a:p>
            <a:r>
              <a:rPr lang="en-IN" sz="3000" dirty="0">
                <a:cs typeface="Times New Roman" pitchFamily="18" charset="0"/>
              </a:rPr>
              <a:t>Urinary NH</a:t>
            </a:r>
            <a:r>
              <a:rPr lang="en-IN" sz="3000" baseline="-25000" dirty="0">
                <a:cs typeface="Times New Roman" pitchFamily="18" charset="0"/>
              </a:rPr>
              <a:t>4</a:t>
            </a:r>
            <a:r>
              <a:rPr lang="en-IN" sz="3000" baseline="30000" dirty="0">
                <a:cs typeface="Times New Roman" pitchFamily="18" charset="0"/>
              </a:rPr>
              <a:t>+</a:t>
            </a:r>
            <a:r>
              <a:rPr lang="en-IN" sz="3000" dirty="0">
                <a:cs typeface="Times New Roman" pitchFamily="18" charset="0"/>
              </a:rPr>
              <a:t> levels can be estimated by calculating the urine anion gap (UAG</a:t>
            </a:r>
            <a:r>
              <a:rPr lang="en-IN" sz="3000" dirty="0" smtClean="0"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en-US" sz="3000" dirty="0">
              <a:cs typeface="Times New Roman" pitchFamily="18" charset="0"/>
            </a:endParaRPr>
          </a:p>
          <a:p>
            <a:r>
              <a:rPr lang="pl-PL" sz="3000" dirty="0">
                <a:cs typeface="Times New Roman" pitchFamily="18" charset="0"/>
              </a:rPr>
              <a:t>UAG = [Na</a:t>
            </a:r>
            <a:r>
              <a:rPr lang="pl-PL" sz="3000" baseline="30000" dirty="0">
                <a:cs typeface="Times New Roman" pitchFamily="18" charset="0"/>
              </a:rPr>
              <a:t>+</a:t>
            </a:r>
            <a:r>
              <a:rPr lang="pl-PL" sz="3000" dirty="0">
                <a:cs typeface="Times New Roman" pitchFamily="18" charset="0"/>
              </a:rPr>
              <a:t> + K</a:t>
            </a:r>
            <a:r>
              <a:rPr lang="pl-PL" sz="3000" baseline="30000" dirty="0">
                <a:cs typeface="Times New Roman" pitchFamily="18" charset="0"/>
              </a:rPr>
              <a:t>+</a:t>
            </a:r>
            <a:r>
              <a:rPr lang="pl-PL" sz="3000" dirty="0">
                <a:cs typeface="Times New Roman" pitchFamily="18" charset="0"/>
              </a:rPr>
              <a:t>]</a:t>
            </a:r>
            <a:r>
              <a:rPr lang="pl-PL" sz="3000" baseline="-25000" dirty="0">
                <a:cs typeface="Times New Roman" pitchFamily="18" charset="0"/>
              </a:rPr>
              <a:t>u</a:t>
            </a:r>
            <a:r>
              <a:rPr lang="pl-PL" sz="3000" dirty="0">
                <a:cs typeface="Times New Roman" pitchFamily="18" charset="0"/>
              </a:rPr>
              <a:t> – [Cl</a:t>
            </a:r>
            <a:r>
              <a:rPr lang="pl-PL" sz="3000" baseline="30000" dirty="0">
                <a:cs typeface="Times New Roman" pitchFamily="18" charset="0"/>
              </a:rPr>
              <a:t>–</a:t>
            </a:r>
            <a:r>
              <a:rPr lang="pl-PL" sz="3000" dirty="0">
                <a:cs typeface="Times New Roman" pitchFamily="18" charset="0"/>
              </a:rPr>
              <a:t>]</a:t>
            </a:r>
            <a:r>
              <a:rPr lang="pl-PL" sz="3000" baseline="-25000" dirty="0" smtClean="0">
                <a:cs typeface="Times New Roman" pitchFamily="18" charset="0"/>
              </a:rPr>
              <a:t>u</a:t>
            </a:r>
            <a:endParaRPr lang="en-US" sz="3000" baseline="-25000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en-US" sz="3000" baseline="-25000" dirty="0">
              <a:cs typeface="Times New Roman" pitchFamily="18" charset="0"/>
            </a:endParaRPr>
          </a:p>
          <a:p>
            <a:r>
              <a:rPr lang="en-IN" sz="3000" dirty="0">
                <a:cs typeface="Times New Roman" pitchFamily="18" charset="0"/>
              </a:rPr>
              <a:t>[Cl</a:t>
            </a:r>
            <a:r>
              <a:rPr lang="en-IN" sz="3000" baseline="30000" dirty="0">
                <a:cs typeface="Times New Roman" pitchFamily="18" charset="0"/>
              </a:rPr>
              <a:t>–</a:t>
            </a:r>
            <a:r>
              <a:rPr lang="en-IN" sz="3000" dirty="0">
                <a:cs typeface="Times New Roman" pitchFamily="18" charset="0"/>
              </a:rPr>
              <a:t>]</a:t>
            </a:r>
            <a:r>
              <a:rPr lang="en-IN" sz="3000" baseline="-25000" dirty="0">
                <a:cs typeface="Times New Roman" pitchFamily="18" charset="0"/>
              </a:rPr>
              <a:t>u</a:t>
            </a:r>
            <a:r>
              <a:rPr lang="en-IN" sz="3000" dirty="0">
                <a:cs typeface="Times New Roman" pitchFamily="18" charset="0"/>
              </a:rPr>
              <a:t> &gt; [Na</a:t>
            </a:r>
            <a:r>
              <a:rPr lang="en-IN" sz="3000" baseline="30000" dirty="0">
                <a:cs typeface="Times New Roman" pitchFamily="18" charset="0"/>
              </a:rPr>
              <a:t>+</a:t>
            </a:r>
            <a:r>
              <a:rPr lang="en-IN" sz="3000" dirty="0">
                <a:cs typeface="Times New Roman" pitchFamily="18" charset="0"/>
              </a:rPr>
              <a:t> + K</a:t>
            </a:r>
            <a:r>
              <a:rPr lang="en-IN" sz="3000" baseline="30000" dirty="0">
                <a:cs typeface="Times New Roman" pitchFamily="18" charset="0"/>
              </a:rPr>
              <a:t>+</a:t>
            </a:r>
            <a:r>
              <a:rPr lang="en-IN" sz="3000" dirty="0">
                <a:cs typeface="Times New Roman" pitchFamily="18" charset="0"/>
              </a:rPr>
              <a:t>], the urine gap is negative by definition</a:t>
            </a:r>
          </a:p>
          <a:p>
            <a:endParaRPr lang="en-IN" sz="3000" dirty="0">
              <a:cs typeface="Times New Roman" pitchFamily="18" charset="0"/>
            </a:endParaRPr>
          </a:p>
          <a:p>
            <a:pPr>
              <a:defRPr/>
            </a:pPr>
            <a:r>
              <a:rPr lang="en-US" sz="3000" dirty="0">
                <a:cs typeface="Times New Roman" pitchFamily="18" charset="0"/>
              </a:rPr>
              <a:t>Helps to distinguish GI from renal causes of loss of HCO3  by estimating Urinary NH4+ (elevated in GI HCO3 loss but low in distal RTA</a:t>
            </a:r>
            <a:r>
              <a:rPr lang="en-US" sz="3000" dirty="0" smtClean="0">
                <a:cs typeface="Times New Roman" pitchFamily="18" charset="0"/>
              </a:rPr>
              <a:t>)</a:t>
            </a:r>
          </a:p>
          <a:p>
            <a:pPr marL="0" indent="0">
              <a:buNone/>
              <a:defRPr/>
            </a:pPr>
            <a:endParaRPr lang="en-US" sz="3000" dirty="0">
              <a:cs typeface="Times New Roman" pitchFamily="18" charset="0"/>
            </a:endParaRPr>
          </a:p>
          <a:p>
            <a:pPr>
              <a:defRPr/>
            </a:pPr>
            <a:r>
              <a:rPr lang="en-US" sz="3000" dirty="0">
                <a:cs typeface="Times New Roman" pitchFamily="18" charset="0"/>
              </a:rPr>
              <a:t>Hence a -</a:t>
            </a:r>
            <a:r>
              <a:rPr lang="en-US" sz="3000" dirty="0" err="1">
                <a:cs typeface="Times New Roman" pitchFamily="18" charset="0"/>
              </a:rPr>
              <a:t>ve</a:t>
            </a:r>
            <a:r>
              <a:rPr lang="en-US" sz="3000" dirty="0">
                <a:cs typeface="Times New Roman" pitchFamily="18" charset="0"/>
              </a:rPr>
              <a:t> UAG (</a:t>
            </a:r>
            <a:r>
              <a:rPr lang="en-US" sz="3000" dirty="0" err="1">
                <a:cs typeface="Times New Roman" pitchFamily="18" charset="0"/>
              </a:rPr>
              <a:t>av</a:t>
            </a:r>
            <a:r>
              <a:rPr lang="en-US" sz="3000" dirty="0">
                <a:cs typeface="Times New Roman" pitchFamily="18" charset="0"/>
              </a:rPr>
              <a:t> -20 </a:t>
            </a:r>
            <a:r>
              <a:rPr lang="en-US" sz="3000" dirty="0" err="1">
                <a:cs typeface="Times New Roman" pitchFamily="18" charset="0"/>
              </a:rPr>
              <a:t>meq</a:t>
            </a:r>
            <a:r>
              <a:rPr lang="en-US" sz="3000" dirty="0">
                <a:cs typeface="Times New Roman" pitchFamily="18" charset="0"/>
              </a:rPr>
              <a:t>/L)  seen in former while +</a:t>
            </a:r>
            <a:r>
              <a:rPr lang="en-US" sz="3000" dirty="0" err="1">
                <a:cs typeface="Times New Roman" pitchFamily="18" charset="0"/>
              </a:rPr>
              <a:t>ve</a:t>
            </a:r>
            <a:r>
              <a:rPr lang="en-US" sz="3000" dirty="0">
                <a:cs typeface="Times New Roman" pitchFamily="18" charset="0"/>
              </a:rPr>
              <a:t> value (</a:t>
            </a:r>
            <a:r>
              <a:rPr lang="en-US" sz="3000" dirty="0" err="1">
                <a:cs typeface="Times New Roman" pitchFamily="18" charset="0"/>
              </a:rPr>
              <a:t>av</a:t>
            </a:r>
            <a:r>
              <a:rPr lang="en-US" sz="3000" dirty="0">
                <a:cs typeface="Times New Roman" pitchFamily="18" charset="0"/>
              </a:rPr>
              <a:t> +23 </a:t>
            </a:r>
            <a:r>
              <a:rPr lang="en-US" sz="3000" dirty="0" err="1">
                <a:cs typeface="Times New Roman" pitchFamily="18" charset="0"/>
              </a:rPr>
              <a:t>meq</a:t>
            </a:r>
            <a:r>
              <a:rPr lang="en-US" sz="3000" dirty="0">
                <a:cs typeface="Times New Roman" pitchFamily="18" charset="0"/>
              </a:rPr>
              <a:t>/L) seen in latter.</a:t>
            </a:r>
            <a:endParaRPr lang="en-IN" sz="3000" dirty="0"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807685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Black" panose="020B0A04020102020204" pitchFamily="34" charset="0"/>
                <a:cs typeface="Times New Roman" pitchFamily="18" charset="0"/>
              </a:rPr>
              <a:t>LOW ANION GAP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cs typeface="Times New Roman" pitchFamily="18" charset="0"/>
              </a:rPr>
              <a:t>Reduction </a:t>
            </a:r>
            <a:r>
              <a:rPr lang="en-US" dirty="0">
                <a:cs typeface="Times New Roman" pitchFamily="18" charset="0"/>
              </a:rPr>
              <a:t>in unmeasured anions (</a:t>
            </a:r>
            <a:r>
              <a:rPr lang="en-US" dirty="0" err="1">
                <a:cs typeface="Times New Roman" pitchFamily="18" charset="0"/>
              </a:rPr>
              <a:t>hypoproteinemia</a:t>
            </a:r>
            <a:r>
              <a:rPr lang="en-US" dirty="0" smtClean="0"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en-US" dirty="0"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cs typeface="Times New Roman" pitchFamily="18" charset="0"/>
              </a:rPr>
              <a:t>                                             Excess of </a:t>
            </a:r>
            <a:r>
              <a:rPr lang="en-US" dirty="0" err="1">
                <a:cs typeface="Times New Roman" pitchFamily="18" charset="0"/>
              </a:rPr>
              <a:t>unmeasued</a:t>
            </a:r>
            <a:r>
              <a:rPr lang="en-US" dirty="0">
                <a:cs typeface="Times New Roman" pitchFamily="18" charset="0"/>
              </a:rPr>
              <a:t> cations(lithium toxicity</a:t>
            </a:r>
            <a:r>
              <a:rPr lang="en-US" dirty="0" smtClean="0"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en-US" dirty="0"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cs typeface="Times New Roman" pitchFamily="18" charset="0"/>
              </a:rPr>
              <a:t>                                             Excessively abnormal positively charged </a:t>
            </a:r>
            <a:endParaRPr lang="en-US" dirty="0" smtClean="0"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cs typeface="Times New Roman" pitchFamily="18" charset="0"/>
              </a:rPr>
              <a:t>           </a:t>
            </a:r>
            <a:r>
              <a:rPr lang="en-US" dirty="0">
                <a:cs typeface="Times New Roman" pitchFamily="18" charset="0"/>
              </a:rPr>
              <a:t>				</a:t>
            </a:r>
            <a:r>
              <a:rPr lang="en-US" dirty="0" smtClean="0">
                <a:cs typeface="Times New Roman" pitchFamily="18" charset="0"/>
              </a:rPr>
              <a:t>Protein (Multiple Myeloma )</a:t>
            </a:r>
            <a:r>
              <a:rPr lang="en-US" dirty="0">
                <a:cs typeface="Times New Roman" pitchFamily="18" charset="0"/>
              </a:rPr>
              <a:t>				         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836360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EIGHT STEP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Look 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for respiratory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compensation</a:t>
            </a:r>
          </a:p>
          <a:p>
            <a:endParaRPr lang="en-US" dirty="0"/>
          </a:p>
          <a:p>
            <a:pPr lvl="0" fontAlgn="base"/>
            <a:r>
              <a:rPr lang="en-US" dirty="0"/>
              <a:t>Metabolic acidosis  : 1.5xHCO</a:t>
            </a:r>
            <a:r>
              <a:rPr lang="en-US" baseline="-25000" dirty="0"/>
              <a:t>3</a:t>
            </a:r>
            <a:r>
              <a:rPr lang="en-US" dirty="0"/>
              <a:t>+8±2 </a:t>
            </a:r>
            <a:endParaRPr lang="en-US" dirty="0" smtClean="0"/>
          </a:p>
          <a:p>
            <a:pPr marL="0" lvl="0" indent="0" fontAlgn="base">
              <a:buNone/>
            </a:pPr>
            <a:endParaRPr lang="en-US" dirty="0"/>
          </a:p>
          <a:p>
            <a:pPr lvl="0" fontAlgn="base"/>
            <a:r>
              <a:rPr lang="en-US" dirty="0"/>
              <a:t>Metabolic alkalosis : 0.7xHCO</a:t>
            </a:r>
            <a:r>
              <a:rPr lang="en-US" baseline="-25000" dirty="0"/>
              <a:t>3</a:t>
            </a:r>
            <a:r>
              <a:rPr lang="en-US" dirty="0"/>
              <a:t>+21±2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0978457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NINTH STEP-GAP- GAP OR DELTA </a:t>
            </a:r>
            <a:r>
              <a:rPr lang="en-US" dirty="0" err="1" smtClean="0">
                <a:latin typeface="Arial Black" panose="020B0A04020102020204" pitchFamily="34" charset="0"/>
              </a:rPr>
              <a:t>DELTA</a:t>
            </a:r>
            <a:r>
              <a:rPr lang="en-US" dirty="0" smtClean="0">
                <a:latin typeface="Arial Black" panose="020B0A04020102020204" pitchFamily="34" charset="0"/>
              </a:rPr>
              <a:t> APPROACH 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fontAlgn="base">
              <a:buNone/>
            </a:pPr>
            <a:r>
              <a:rPr lang="en-US" dirty="0" smtClean="0"/>
              <a:t>Delta </a:t>
            </a:r>
            <a:r>
              <a:rPr lang="en-US" dirty="0"/>
              <a:t>AG= </a:t>
            </a:r>
            <a:r>
              <a:rPr lang="en-US" dirty="0" smtClean="0"/>
              <a:t>AG-12</a:t>
            </a:r>
          </a:p>
          <a:p>
            <a:pPr marL="0" lvl="0" indent="0" fontAlgn="base">
              <a:buNone/>
            </a:pPr>
            <a:endParaRPr lang="en-US" dirty="0" smtClean="0"/>
          </a:p>
          <a:p>
            <a:pPr marL="0" lvl="0" indent="0" fontAlgn="base">
              <a:buNone/>
            </a:pPr>
            <a:r>
              <a:rPr lang="en-US" dirty="0" smtClean="0"/>
              <a:t>Delta HCO3=24-HCO3</a:t>
            </a:r>
          </a:p>
          <a:p>
            <a:pPr marL="0" lvl="0" indent="0" fontAlgn="base">
              <a:buNone/>
            </a:pPr>
            <a:endParaRPr lang="en-US" dirty="0" smtClean="0"/>
          </a:p>
          <a:p>
            <a:pPr marL="0" lvl="0" indent="0" fontAlgn="base">
              <a:buNone/>
            </a:pPr>
            <a:r>
              <a:rPr lang="en-US" dirty="0" smtClean="0"/>
              <a:t>Gap-gap=delta </a:t>
            </a:r>
            <a:r>
              <a:rPr lang="en-US" dirty="0"/>
              <a:t>AG- delta </a:t>
            </a:r>
            <a:r>
              <a:rPr lang="en-US" dirty="0" smtClean="0"/>
              <a:t>HCO3</a:t>
            </a:r>
          </a:p>
          <a:p>
            <a:pPr marL="0" lvl="0" indent="0" fontAlgn="base">
              <a:buNone/>
            </a:pPr>
            <a:endParaRPr lang="en-US" dirty="0"/>
          </a:p>
          <a:p>
            <a:pPr marL="0" lvl="0" indent="0" fontAlgn="base">
              <a:buNone/>
            </a:pPr>
            <a:r>
              <a:rPr lang="en-US" dirty="0"/>
              <a:t>Normally it should be ±4; </a:t>
            </a:r>
            <a:endParaRPr lang="en-US" dirty="0" smtClean="0"/>
          </a:p>
          <a:p>
            <a:pPr marL="0" lvl="0" indent="0" fontAlgn="base">
              <a:buNone/>
            </a:pPr>
            <a:endParaRPr lang="en-US" dirty="0"/>
          </a:p>
          <a:p>
            <a:pPr marL="0" lvl="0" indent="0" fontAlgn="base">
              <a:buNone/>
            </a:pPr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/>
              <a:t>gap is more than 4 then concomitant metabolic alkalosis is there and if gap-gap is less than 4 then concomitant acidosis is there.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0778146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en-US" alt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AG/ HCO</a:t>
            </a:r>
            <a:r>
              <a:rPr lang="en-US" altLang="en-US" b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b="1" baseline="30000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= 1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Pure High AG Met 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Acidosis</a:t>
            </a:r>
          </a:p>
          <a:p>
            <a:pPr marL="609600" indent="-609600">
              <a:buNone/>
            </a:pPr>
            <a:endParaRPr lang="en-US" altLang="en-US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Symbol"/>
              <a:buChar char="D"/>
            </a:pPr>
            <a:r>
              <a:rPr lang="en-US" alt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AG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/ HCO</a:t>
            </a:r>
            <a:r>
              <a:rPr lang="en-US" altLang="en-US" b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b="1" baseline="30000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&gt; 1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Assoc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Metabolic 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Alkalosis</a:t>
            </a:r>
          </a:p>
          <a:p>
            <a:pPr marL="0" indent="0">
              <a:buNone/>
            </a:pP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None/>
            </a:pPr>
            <a:r>
              <a:rPr lang="en-US" alt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 AG/ HCO</a:t>
            </a:r>
            <a:r>
              <a:rPr lang="en-US" altLang="en-US" b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b="1" baseline="30000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&lt; 1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Assoc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N AG Met Acidosis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9904915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1022" y="1741695"/>
            <a:ext cx="119786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IN" sz="2800" dirty="0" smtClean="0">
                <a:solidFill>
                  <a:srgbClr val="FF0000"/>
                </a:solidFill>
                <a:cs typeface="Times New Roman" pitchFamily="18" charset="0"/>
              </a:rPr>
              <a:t>Loss of H+ ions </a:t>
            </a:r>
            <a:r>
              <a:rPr lang="en-IN" sz="2800" dirty="0" smtClean="0">
                <a:cs typeface="Times New Roman" pitchFamily="18" charset="0"/>
              </a:rPr>
              <a:t>(e.g. vomiting, diuretics) </a:t>
            </a:r>
          </a:p>
          <a:p>
            <a:endParaRPr lang="en-IN" sz="2800" dirty="0" smtClean="0">
              <a:cs typeface="Times New Roman" pitchFamily="18" charset="0"/>
            </a:endParaRPr>
          </a:p>
          <a:p>
            <a:r>
              <a:rPr lang="en-IN" sz="2800" dirty="0" smtClean="0">
                <a:solidFill>
                  <a:srgbClr val="FF0000"/>
                </a:solidFill>
                <a:cs typeface="Times New Roman" pitchFamily="18" charset="0"/>
              </a:rPr>
              <a:t>2. Increased reabsorption of bicarbonate </a:t>
            </a:r>
            <a:r>
              <a:rPr lang="en-IN" sz="2800" dirty="0" smtClean="0">
                <a:cs typeface="Times New Roman" pitchFamily="18" charset="0"/>
              </a:rPr>
              <a:t>– Low intravascular volume</a:t>
            </a:r>
          </a:p>
          <a:p>
            <a:pPr marL="342900" indent="-342900"/>
            <a:r>
              <a:rPr lang="en-IN" sz="2800" dirty="0" smtClean="0">
                <a:cs typeface="Times New Roman" pitchFamily="18" charset="0"/>
              </a:rPr>
              <a:t>    – </a:t>
            </a:r>
            <a:r>
              <a:rPr lang="en-IN" sz="2800" dirty="0" err="1" smtClean="0">
                <a:cs typeface="Times New Roman" pitchFamily="18" charset="0"/>
              </a:rPr>
              <a:t>Hypokalemia</a:t>
            </a:r>
            <a:r>
              <a:rPr lang="en-IN" sz="2800" dirty="0" smtClean="0">
                <a:cs typeface="Times New Roman" pitchFamily="18" charset="0"/>
              </a:rPr>
              <a:t> </a:t>
            </a:r>
          </a:p>
          <a:p>
            <a:pPr marL="342900" indent="-342900"/>
            <a:r>
              <a:rPr lang="en-IN" sz="2800" dirty="0" smtClean="0">
                <a:cs typeface="Times New Roman" pitchFamily="18" charset="0"/>
              </a:rPr>
              <a:t>    – High pCO2 </a:t>
            </a:r>
          </a:p>
          <a:p>
            <a:pPr marL="342900" indent="-342900"/>
            <a:r>
              <a:rPr lang="en-IN" sz="2800" dirty="0" smtClean="0">
                <a:cs typeface="Times New Roman" pitchFamily="18" charset="0"/>
              </a:rPr>
              <a:t>    – Increased mineralocorticoids </a:t>
            </a:r>
          </a:p>
          <a:p>
            <a:pPr marL="342900" indent="-342900"/>
            <a:endParaRPr lang="en-IN" sz="2800" dirty="0" smtClean="0">
              <a:cs typeface="Times New Roman" pitchFamily="18" charset="0"/>
            </a:endParaRPr>
          </a:p>
          <a:p>
            <a:pPr marL="342900" indent="-342900"/>
            <a:r>
              <a:rPr lang="en-IN" sz="2800" dirty="0" smtClean="0">
                <a:solidFill>
                  <a:srgbClr val="FF0000"/>
                </a:solidFill>
                <a:cs typeface="Times New Roman" pitchFamily="18" charset="0"/>
              </a:rPr>
              <a:t>3. Administration of alkali </a:t>
            </a:r>
            <a:r>
              <a:rPr lang="en-IN" sz="2800" dirty="0" smtClean="0">
                <a:cs typeface="Times New Roman" pitchFamily="18" charset="0"/>
              </a:rPr>
              <a:t>(in setting of renal impairment) e.g. Ringer’s lactate where lactate gets metabolised to bicarbonates in liver adding to alkali pool.</a:t>
            </a:r>
            <a:endParaRPr lang="en-IN" sz="2800" dirty="0"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43943" y="487525"/>
            <a:ext cx="10972799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latin typeface="Arial Black" panose="020B0A04020102020204" pitchFamily="34" charset="0"/>
              </a:rPr>
              <a:t>METABOLIC </a:t>
            </a:r>
            <a:r>
              <a:rPr lang="en-US" sz="4400" dirty="0" smtClean="0">
                <a:latin typeface="Arial Black" panose="020B0A04020102020204" pitchFamily="34" charset="0"/>
              </a:rPr>
              <a:t>ALKALOSIS</a:t>
            </a:r>
          </a:p>
          <a:p>
            <a:endParaRPr lang="en-US" sz="4400" dirty="0">
              <a:latin typeface="Arial Black" panose="020B0A04020102020204" pitchFamily="34" charset="0"/>
            </a:endParaRPr>
          </a:p>
          <a:p>
            <a:r>
              <a:rPr lang="en-US" sz="4400" dirty="0" smtClean="0">
                <a:latin typeface="Arial Black" panose="020B0A04020102020204" pitchFamily="34" charset="0"/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0020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for urinary chloride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Urinary chloride is&lt;20 </a:t>
            </a:r>
            <a:r>
              <a:rPr lang="en-US" dirty="0" err="1"/>
              <a:t>meq</a:t>
            </a:r>
            <a:r>
              <a:rPr lang="en-US" dirty="0"/>
              <a:t>/l it is chloride responsive i.e. in hypovolemic patients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If Urinary chloride&gt;20 </a:t>
            </a:r>
            <a:r>
              <a:rPr lang="en-US" dirty="0" err="1"/>
              <a:t>meq</a:t>
            </a:r>
            <a:r>
              <a:rPr lang="en-US" dirty="0"/>
              <a:t>/l; it is chloride unresponsive.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8765414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4699"/>
            <a:ext cx="10515600" cy="1107583"/>
          </a:xfrm>
        </p:spPr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RESPIRATORY ACIDOSIS  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9032"/>
            <a:ext cx="10515600" cy="530352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IN" u="sng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Airway/pulmonary </a:t>
            </a:r>
            <a:r>
              <a:rPr lang="en-IN" u="sng" dirty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parenchymal disease </a:t>
            </a:r>
            <a:endParaRPr lang="en-IN" u="sng" dirty="0" smtClean="0">
              <a:solidFill>
                <a:srgbClr val="FF0000"/>
              </a:solidFill>
              <a:latin typeface="Arial Black" pitchFamily="34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u="sng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Upper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airway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obstruction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Lower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airway obstruction 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Pulmonary </a:t>
            </a:r>
          </a:p>
          <a:p>
            <a:pPr marL="0" indent="0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           Cardiogenic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pulmonary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edema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0" indent="0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            Pneumonia   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iii. ARDS</a:t>
            </a:r>
          </a:p>
          <a:p>
            <a:pPr marL="0" indent="0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            Pulmonary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perfusion defect—PE—air/fat/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tumor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31059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3" cstate="print"/>
          <a:srcRect l="20799" t="17246" r="18469" b="4896"/>
          <a:stretch/>
        </p:blipFill>
        <p:spPr bwMode="auto">
          <a:xfrm>
            <a:off x="0" y="144856"/>
            <a:ext cx="11066518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6102" y="3017520"/>
            <a:ext cx="10795462" cy="3067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25230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2. </a:t>
            </a:r>
            <a:r>
              <a:rPr lang="en-IN" dirty="0" err="1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Cns</a:t>
            </a:r>
            <a:r>
              <a:rPr lang="en-IN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 Depression </a:t>
            </a:r>
            <a:r>
              <a:rPr lang="en-IN" dirty="0">
                <a:cs typeface="Times New Roman" pitchFamily="18" charset="0"/>
              </a:rPr>
              <a:t>-head injury ,medications such as narcotics, </a:t>
            </a:r>
            <a:r>
              <a:rPr lang="en-IN" dirty="0" smtClean="0">
                <a:cs typeface="Times New Roman" pitchFamily="18" charset="0"/>
              </a:rPr>
              <a:t>sedatives </a:t>
            </a:r>
            <a:r>
              <a:rPr lang="en-IN" dirty="0">
                <a:cs typeface="Times New Roman" pitchFamily="18" charset="0"/>
              </a:rPr>
              <a:t>or </a:t>
            </a:r>
            <a:r>
              <a:rPr lang="en-IN" dirty="0" err="1" smtClean="0">
                <a:cs typeface="Times New Roman" pitchFamily="18" charset="0"/>
              </a:rPr>
              <a:t>anesthesia</a:t>
            </a:r>
            <a:endParaRPr lang="en-IN" dirty="0">
              <a:cs typeface="Times New Roman" pitchFamily="18" charset="0"/>
            </a:endParaRPr>
          </a:p>
          <a:p>
            <a:pPr>
              <a:buNone/>
            </a:pPr>
            <a:r>
              <a:rPr lang="en-IN" dirty="0" smtClean="0">
                <a:cs typeface="Times New Roman" pitchFamily="18" charset="0"/>
              </a:rPr>
              <a:t> </a:t>
            </a:r>
            <a:endParaRPr lang="en-IN" dirty="0">
              <a:cs typeface="Times New Roman" pitchFamily="18" charset="0"/>
            </a:endParaRPr>
          </a:p>
          <a:p>
            <a:pPr>
              <a:buNone/>
            </a:pPr>
            <a:r>
              <a:rPr lang="en-IN" b="1" u="sng" dirty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3. </a:t>
            </a:r>
            <a:r>
              <a:rPr lang="en-IN" u="sng" dirty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Neuromuscular </a:t>
            </a:r>
            <a:r>
              <a:rPr lang="en-IN" u="sng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Disease </a:t>
            </a:r>
            <a:r>
              <a:rPr lang="en-IN" u="sng" dirty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and </a:t>
            </a:r>
            <a:r>
              <a:rPr lang="en-IN" u="sng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Impairment</a:t>
            </a:r>
          </a:p>
          <a:p>
            <a:pPr>
              <a:buNone/>
            </a:pPr>
            <a:endParaRPr lang="en-IN" dirty="0"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IN" u="sng" dirty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4. </a:t>
            </a:r>
            <a:r>
              <a:rPr lang="en-IN" u="sng" dirty="0" err="1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Ventilatory</a:t>
            </a:r>
            <a:r>
              <a:rPr lang="en-IN" u="sng" dirty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en-IN" u="sng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Restriction</a:t>
            </a:r>
            <a:r>
              <a:rPr lang="en-IN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—</a:t>
            </a:r>
            <a:r>
              <a:rPr lang="en-IN" dirty="0" smtClean="0">
                <a:cs typeface="Times New Roman" pitchFamily="18" charset="0"/>
              </a:rPr>
              <a:t>due</a:t>
            </a:r>
            <a:r>
              <a:rPr lang="en-IN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en-IN" dirty="0">
                <a:cs typeface="Times New Roman" pitchFamily="18" charset="0"/>
              </a:rPr>
              <a:t>to pain, chest wall injury/ deformity, or abdominal distension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2835667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328" y="539496"/>
            <a:ext cx="11640312" cy="6190488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IN" sz="3600" dirty="0" smtClean="0">
                <a:latin typeface="Arial Black" panose="020B0A04020102020204" pitchFamily="34" charset="0"/>
                <a:cs typeface="Times New Roman" pitchFamily="18" charset="0"/>
              </a:rPr>
              <a:t>INCREASED CO2 PRODUCTION </a:t>
            </a:r>
          </a:p>
          <a:p>
            <a:pPr lvl="1">
              <a:buNone/>
            </a:pPr>
            <a:endParaRPr lang="en-IN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IN" sz="2600" dirty="0" smtClean="0">
                <a:cs typeface="Times New Roman" pitchFamily="18" charset="0"/>
              </a:rPr>
              <a:t> </a:t>
            </a:r>
            <a:r>
              <a:rPr lang="en-IN" sz="2600" dirty="0">
                <a:cs typeface="Times New Roman" pitchFamily="18" charset="0"/>
              </a:rPr>
              <a:t>Large caloric loads 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IN" sz="2600" dirty="0">
              <a:cs typeface="Times New Roman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IN" sz="2600" dirty="0">
                <a:cs typeface="Times New Roman" pitchFamily="18" charset="0"/>
              </a:rPr>
              <a:t>Malignant hyperthermia 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IN" sz="2600" dirty="0">
              <a:cs typeface="Times New Roman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IN" sz="2600" dirty="0">
                <a:cs typeface="Times New Roman" pitchFamily="18" charset="0"/>
              </a:rPr>
              <a:t>Intensive shivering</a:t>
            </a:r>
          </a:p>
          <a:p>
            <a:pPr marL="457200" lvl="1" indent="0">
              <a:buNone/>
            </a:pPr>
            <a:endParaRPr lang="en-IN" sz="2600" dirty="0">
              <a:cs typeface="Times New Roman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IN" sz="2600" dirty="0">
                <a:cs typeface="Times New Roman" pitchFamily="18" charset="0"/>
              </a:rPr>
              <a:t>Prolonged seizure activity 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IN" sz="2600" dirty="0">
              <a:cs typeface="Times New Roman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IN" sz="2600" dirty="0">
                <a:cs typeface="Times New Roman" pitchFamily="18" charset="0"/>
              </a:rPr>
              <a:t>Thyroid storm 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IN" sz="2600" dirty="0">
              <a:cs typeface="Times New Roman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IN" sz="2600" dirty="0">
                <a:cs typeface="Times New Roman" pitchFamily="18" charset="0"/>
              </a:rPr>
              <a:t>Extensive thermal injury (burns</a:t>
            </a:r>
            <a:endParaRPr lang="en-IN" sz="2600" dirty="0" smtClean="0">
              <a:cs typeface="Times New Roman" pitchFamily="18" charset="0"/>
            </a:endParaRPr>
          </a:p>
          <a:p>
            <a:endParaRPr lang="en-IN" sz="2400" dirty="0"/>
          </a:p>
        </p:txBody>
      </p:sp>
    </p:spTree>
    <p:extLst>
      <p:ext uri="{BB962C8B-B14F-4D97-AF65-F5344CB8AC3E}">
        <p14:creationId xmlns="" xmlns:p14="http://schemas.microsoft.com/office/powerpoint/2010/main" val="253270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" y="1146219"/>
            <a:ext cx="11301985" cy="5589431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en-IN" b="1" dirty="0">
                <a:latin typeface="Arial Black" pitchFamily="34" charset="0"/>
                <a:cs typeface="Times New Roman" pitchFamily="18" charset="0"/>
              </a:rPr>
              <a:t>1</a:t>
            </a:r>
            <a:r>
              <a:rPr lang="en-IN" b="1" dirty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. </a:t>
            </a:r>
            <a:r>
              <a:rPr lang="en-IN" dirty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CNS </a:t>
            </a:r>
            <a:r>
              <a:rPr lang="en-IN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stimulation</a:t>
            </a:r>
            <a:r>
              <a:rPr lang="en-IN" dirty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en-IN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   </a:t>
            </a:r>
            <a:r>
              <a:rPr lang="en-IN" dirty="0" smtClean="0">
                <a:cs typeface="Times New Roman" pitchFamily="18" charset="0"/>
              </a:rPr>
              <a:t>Fever</a:t>
            </a:r>
            <a:r>
              <a:rPr lang="en-IN" dirty="0">
                <a:cs typeface="Times New Roman" pitchFamily="18" charset="0"/>
              </a:rPr>
              <a:t>, pain, </a:t>
            </a:r>
            <a:r>
              <a:rPr lang="en-IN" dirty="0" smtClean="0">
                <a:cs typeface="Times New Roman" pitchFamily="18" charset="0"/>
              </a:rPr>
              <a:t>Thyrotoxicosis</a:t>
            </a:r>
            <a:r>
              <a:rPr lang="en-IN" dirty="0">
                <a:cs typeface="Times New Roman" pitchFamily="18" charset="0"/>
              </a:rPr>
              <a:t>, C</a:t>
            </a:r>
            <a:r>
              <a:rPr lang="en-IN" dirty="0" smtClean="0">
                <a:cs typeface="Times New Roman" pitchFamily="18" charset="0"/>
              </a:rPr>
              <a:t>erebrovascular accidents</a:t>
            </a:r>
            <a:r>
              <a:rPr lang="en-IN" dirty="0"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endParaRPr lang="en-IN" dirty="0">
              <a:cs typeface="Times New Roman" pitchFamily="18" charset="0"/>
            </a:endParaRPr>
          </a:p>
          <a:p>
            <a:pPr>
              <a:buNone/>
            </a:pPr>
            <a:r>
              <a:rPr lang="en-IN" dirty="0">
                <a:latin typeface="Arial Black" pitchFamily="34" charset="0"/>
                <a:cs typeface="Times New Roman" pitchFamily="18" charset="0"/>
              </a:rPr>
              <a:t>2. </a:t>
            </a:r>
            <a:r>
              <a:rPr lang="en-IN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Hypoxemia</a:t>
            </a:r>
            <a:r>
              <a:rPr lang="en-IN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n-IN" dirty="0" smtClean="0">
                <a:latin typeface="Arial Black" pitchFamily="34" charset="0"/>
                <a:cs typeface="Times New Roman" pitchFamily="18" charset="0"/>
              </a:rPr>
              <a:t>           </a:t>
            </a:r>
            <a:r>
              <a:rPr lang="en-IN" dirty="0" smtClean="0">
                <a:cs typeface="Times New Roman" pitchFamily="18" charset="0"/>
              </a:rPr>
              <a:t>Pneumonia</a:t>
            </a:r>
            <a:r>
              <a:rPr lang="en-IN" dirty="0">
                <a:cs typeface="Times New Roman" pitchFamily="18" charset="0"/>
              </a:rPr>
              <a:t>, </a:t>
            </a:r>
            <a:r>
              <a:rPr lang="en-IN" dirty="0" smtClean="0">
                <a:cs typeface="Times New Roman" pitchFamily="18" charset="0"/>
              </a:rPr>
              <a:t>Pulmonary </a:t>
            </a:r>
            <a:r>
              <a:rPr lang="en-IN" dirty="0" err="1">
                <a:cs typeface="Times New Roman" pitchFamily="18" charset="0"/>
              </a:rPr>
              <a:t>edema</a:t>
            </a:r>
            <a:r>
              <a:rPr lang="en-IN" dirty="0"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IN" dirty="0">
              <a:cs typeface="Times New Roman" pitchFamily="18" charset="0"/>
            </a:endParaRPr>
          </a:p>
          <a:p>
            <a:pPr>
              <a:buNone/>
            </a:pPr>
            <a:r>
              <a:rPr lang="en-IN" dirty="0">
                <a:latin typeface="Arial Black" pitchFamily="34" charset="0"/>
                <a:cs typeface="Times New Roman" pitchFamily="18" charset="0"/>
              </a:rPr>
              <a:t>3. </a:t>
            </a:r>
            <a:r>
              <a:rPr lang="en-IN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Drugs/hormones</a:t>
            </a:r>
            <a:r>
              <a:rPr lang="en-IN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n-IN" dirty="0" smtClean="0">
                <a:cs typeface="Times New Roman" pitchFamily="18" charset="0"/>
              </a:rPr>
              <a:t>     </a:t>
            </a:r>
            <a:r>
              <a:rPr lang="en-IN" dirty="0" err="1" smtClean="0">
                <a:cs typeface="Times New Roman" pitchFamily="18" charset="0"/>
              </a:rPr>
              <a:t>Medroxyprogesterone</a:t>
            </a:r>
            <a:r>
              <a:rPr lang="en-IN" dirty="0">
                <a:cs typeface="Times New Roman" pitchFamily="18" charset="0"/>
              </a:rPr>
              <a:t>, </a:t>
            </a:r>
            <a:r>
              <a:rPr lang="en-IN" dirty="0" err="1">
                <a:cs typeface="Times New Roman" pitchFamily="18" charset="0"/>
              </a:rPr>
              <a:t>C</a:t>
            </a:r>
            <a:r>
              <a:rPr lang="en-IN" dirty="0" err="1" smtClean="0">
                <a:cs typeface="Times New Roman" pitchFamily="18" charset="0"/>
              </a:rPr>
              <a:t>atecholamines</a:t>
            </a:r>
            <a:r>
              <a:rPr lang="en-IN" dirty="0"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en-IN" dirty="0" smtClean="0">
                <a:latin typeface="Arial Black" pitchFamily="34" charset="0"/>
                <a:cs typeface="Times New Roman" pitchFamily="18" charset="0"/>
              </a:rPr>
              <a:t>                                   </a:t>
            </a:r>
            <a:r>
              <a:rPr lang="en-IN" dirty="0">
                <a:cs typeface="Times New Roman" pitchFamily="18" charset="0"/>
              </a:rPr>
              <a:t>S</a:t>
            </a:r>
            <a:r>
              <a:rPr lang="en-IN" dirty="0" smtClean="0">
                <a:cs typeface="Times New Roman" pitchFamily="18" charset="0"/>
              </a:rPr>
              <a:t>alicylates.</a:t>
            </a:r>
          </a:p>
          <a:p>
            <a:pPr>
              <a:buNone/>
            </a:pPr>
            <a:endParaRPr lang="en-IN" dirty="0"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IN" dirty="0">
                <a:latin typeface="Arial Black" pitchFamily="34" charset="0"/>
                <a:cs typeface="Times New Roman" pitchFamily="18" charset="0"/>
              </a:rPr>
              <a:t>4. </a:t>
            </a:r>
            <a:r>
              <a:rPr lang="en-IN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Miscellaneous</a:t>
            </a:r>
            <a:r>
              <a:rPr lang="en-IN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n-IN" dirty="0" smtClean="0">
                <a:latin typeface="Arial Black" pitchFamily="34" charset="0"/>
                <a:cs typeface="Times New Roman" pitchFamily="18" charset="0"/>
              </a:rPr>
              <a:t>      </a:t>
            </a:r>
            <a:r>
              <a:rPr lang="en-IN" dirty="0" smtClean="0">
                <a:cs typeface="Times New Roman" pitchFamily="18" charset="0"/>
              </a:rPr>
              <a:t>Sepsis</a:t>
            </a:r>
            <a:r>
              <a:rPr lang="en-IN" dirty="0">
                <a:cs typeface="Times New Roman" pitchFamily="18" charset="0"/>
              </a:rPr>
              <a:t>, </a:t>
            </a:r>
            <a:r>
              <a:rPr lang="en-IN" dirty="0" smtClean="0">
                <a:cs typeface="Times New Roman" pitchFamily="18" charset="0"/>
              </a:rPr>
              <a:t>Pregnancy</a:t>
            </a:r>
            <a:endParaRPr lang="en-IN" dirty="0">
              <a:cs typeface="Times New Roman" pitchFamily="18" charset="0"/>
            </a:endParaRPr>
          </a:p>
          <a:p>
            <a:pPr>
              <a:buNone/>
            </a:pPr>
            <a:endParaRPr lang="en-IN" dirty="0"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IN" dirty="0" smtClean="0">
                <a:latin typeface="Arial Black" pitchFamily="34" charset="0"/>
                <a:cs typeface="Times New Roman" pitchFamily="18" charset="0"/>
              </a:rPr>
              <a:t>5</a:t>
            </a:r>
            <a:r>
              <a:rPr lang="en-IN" dirty="0">
                <a:latin typeface="Arial Black" pitchFamily="34" charset="0"/>
                <a:cs typeface="Times New Roman" pitchFamily="18" charset="0"/>
              </a:rPr>
              <a:t>. </a:t>
            </a:r>
            <a:r>
              <a:rPr lang="en-IN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Psychological responses</a:t>
            </a:r>
            <a:r>
              <a:rPr lang="en-IN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n-IN" dirty="0" smtClean="0">
                <a:latin typeface="Arial Black" pitchFamily="34" charset="0"/>
                <a:cs typeface="Times New Roman" pitchFamily="18" charset="0"/>
              </a:rPr>
              <a:t>  </a:t>
            </a:r>
            <a:r>
              <a:rPr lang="en-IN" dirty="0" smtClean="0">
                <a:cs typeface="Times New Roman" pitchFamily="18" charset="0"/>
              </a:rPr>
              <a:t> </a:t>
            </a:r>
            <a:r>
              <a:rPr lang="en-IN" dirty="0">
                <a:cs typeface="Times New Roman" pitchFamily="18" charset="0"/>
              </a:rPr>
              <a:t>A</a:t>
            </a:r>
            <a:r>
              <a:rPr lang="en-IN" dirty="0" smtClean="0">
                <a:cs typeface="Times New Roman" pitchFamily="18" charset="0"/>
              </a:rPr>
              <a:t>nxiety </a:t>
            </a:r>
            <a:r>
              <a:rPr lang="en-IN" dirty="0">
                <a:cs typeface="Times New Roman" pitchFamily="18" charset="0"/>
              </a:rPr>
              <a:t>or F</a:t>
            </a:r>
            <a:r>
              <a:rPr lang="en-IN" dirty="0" smtClean="0">
                <a:cs typeface="Times New Roman" pitchFamily="18" charset="0"/>
              </a:rPr>
              <a:t>ear</a:t>
            </a:r>
            <a:endParaRPr lang="en-IN" dirty="0"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2064" y="192025"/>
            <a:ext cx="10841736" cy="1161287"/>
          </a:xfrm>
        </p:spPr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RESPIRATORY ALKALOSIS 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021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itchFamily="34" charset="0"/>
              </a:rPr>
              <a:t>C</a:t>
            </a:r>
            <a:r>
              <a:rPr lang="en-US" b="1" dirty="0" smtClean="0">
                <a:latin typeface="Arial Black" pitchFamily="34" charset="0"/>
              </a:rPr>
              <a:t>omplications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>
                <a:cs typeface="Times New Roman" pitchFamily="18" charset="0"/>
              </a:rPr>
              <a:t>Pain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cs typeface="Times New Roman" pitchFamily="18" charset="0"/>
              </a:rPr>
              <a:t>Bruising and </a:t>
            </a:r>
            <a:r>
              <a:rPr lang="en-US" dirty="0" err="1">
                <a:cs typeface="Times New Roman" pitchFamily="18" charset="0"/>
              </a:rPr>
              <a:t>haematoma</a:t>
            </a:r>
            <a:endParaRPr lang="en-US" dirty="0"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>
                <a:cs typeface="Times New Roman" pitchFamily="18" charset="0"/>
              </a:rPr>
              <a:t>Nerve damage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cs typeface="Times New Roman" pitchFamily="18" charset="0"/>
              </a:rPr>
              <a:t>Aneurysm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cs typeface="Times New Roman" pitchFamily="18" charset="0"/>
              </a:rPr>
              <a:t>Spasm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cs typeface="Times New Roman" pitchFamily="18" charset="0"/>
              </a:rPr>
              <a:t>AV fistula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cs typeface="Times New Roman" pitchFamily="18" charset="0"/>
              </a:rPr>
              <a:t>Infection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cs typeface="Times New Roman" pitchFamily="18" charset="0"/>
              </a:rPr>
              <a:t>Air or thromboembolism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cs typeface="Times New Roman" pitchFamily="18" charset="0"/>
              </a:rPr>
              <a:t>Anaphylaxis from local </a:t>
            </a:r>
            <a:r>
              <a:rPr lang="en-US" dirty="0" err="1">
                <a:cs typeface="Times New Roman" pitchFamily="18" charset="0"/>
              </a:rPr>
              <a:t>anaesthetic</a:t>
            </a:r>
            <a:endParaRPr lang="en-US" dirty="0"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736094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00B0F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 smtClean="0">
                <a:latin typeface="Algerian" panose="04020705040A02060702" pitchFamily="82" charset="0"/>
              </a:rPr>
              <a:t>  KEEP DISTANCNE </a:t>
            </a:r>
          </a:p>
          <a:p>
            <a:pPr marL="0" indent="0">
              <a:buNone/>
            </a:pPr>
            <a:r>
              <a:rPr lang="en-US" sz="9600" dirty="0">
                <a:latin typeface="Algerian" panose="04020705040A02060702" pitchFamily="82" charset="0"/>
              </a:rPr>
              <a:t> </a:t>
            </a:r>
            <a:r>
              <a:rPr lang="en-US" sz="9600" dirty="0" smtClean="0">
                <a:latin typeface="Algerian" panose="04020705040A02060702" pitchFamily="82" charset="0"/>
              </a:rPr>
              <a:t> BE  SAFE  </a:t>
            </a:r>
          </a:p>
          <a:p>
            <a:pPr marL="0" indent="0">
              <a:buNone/>
            </a:pPr>
            <a:r>
              <a:rPr lang="en-US" sz="9600" dirty="0" smtClean="0">
                <a:latin typeface="Algerian" panose="04020705040A02060702" pitchFamily="82" charset="0"/>
              </a:rPr>
              <a:t>  THANK YOU </a:t>
            </a:r>
            <a:endParaRPr lang="en-US" sz="96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915521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Anion Gap= measured cations- measured anions</a:t>
            </a:r>
          </a:p>
          <a:p>
            <a:pPr algn="ctr"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ANION GAP(AG) = Na – (HCO</a:t>
            </a:r>
            <a:r>
              <a:rPr lang="en-US" sz="32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Cl)</a:t>
            </a:r>
          </a:p>
          <a:p>
            <a:pPr algn="ctr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Normal Value = 12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4 ( 8- 16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/l)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AG= MEASURED AG -12</a:t>
            </a:r>
          </a:p>
          <a:p>
            <a:endParaRPr lang="en-US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AG POSITIVE OR AG&gt;16:  METABOLIC ACIDOSIS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AG NEGATIVE OR LOW AG: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               Reduction in unmeasured anions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hypoproteinemia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                Excess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unmeasued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cations(lithium toxicity)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                Excessively abnormal positively charged            								         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protien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(multiple myeloma)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006939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Anion Gap= measured cations- measured anions</a:t>
            </a:r>
          </a:p>
          <a:p>
            <a:pPr algn="ctr"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ANION GAP(AG) = Na – (HCO</a:t>
            </a:r>
            <a:r>
              <a:rPr lang="en-US" sz="32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Cl)</a:t>
            </a:r>
          </a:p>
          <a:p>
            <a:pPr algn="ctr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Normal Value = 12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4 ( 8- 16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/l)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AG= MEASURED AG -12</a:t>
            </a:r>
          </a:p>
          <a:p>
            <a:endParaRPr lang="en-US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AG POSITIVE OR AG&gt;16:  METABOLIC ACIDOSIS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0051227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alt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Albumin is the major unmeasured anion </a:t>
            </a:r>
          </a:p>
          <a:p>
            <a:pPr marL="609600" indent="-609600"/>
            <a:endParaRPr lang="en-US" altLang="en-US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09600" indent="-609600"/>
            <a:r>
              <a:rPr lang="en-US" alt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The anion gap should be corrected if there are gross changes in serum albumin levels.</a:t>
            </a:r>
          </a:p>
          <a:p>
            <a:pPr marL="609600" indent="-609600">
              <a:buNone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  <a:p>
            <a:pPr marL="609600" indent="-609600"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AG (CORRECTED)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AG + { (4 – [ALBUMIN])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2.5}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0163778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Anion Gap 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Measured AG – Normal AG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		       Measured AG – 12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∆ HCO</a:t>
            </a:r>
            <a:r>
              <a:rPr lang="en-US" b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Normal HCO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Measured HCO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r>
              <a:rPr lang="en-US" b="1" baseline="-25000" dirty="0"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24 – Measured HCO</a:t>
            </a:r>
            <a:r>
              <a:rPr lang="en-US" b="1" baseline="-25000" dirty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Ideally        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∆Anion Gap  =  ∆HCO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For each 1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meq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/L increase in AG, HCO3 will fall by 1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meq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/L</a:t>
            </a:r>
          </a:p>
        </p:txBody>
      </p:sp>
    </p:spTree>
    <p:extLst>
      <p:ext uri="{BB962C8B-B14F-4D97-AF65-F5344CB8AC3E}">
        <p14:creationId xmlns="" xmlns:p14="http://schemas.microsoft.com/office/powerpoint/2010/main" val="94629503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DELTA GAP =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AG-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HCO3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DELTA GAP = (MEASURED AG-12) – (24-MEASURED HCO3)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DELTA GAP = Na-Cl-36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POSITIVE OR DELTA GAP &gt; +6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METABOLIC ALKALOSIS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BICARBONATE RETENTION FOR RESPIRATORY ACIDOSIS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NEGATIVE OR DELTA GAP &lt; -6meq/l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NORMAL ANION GAP METABOLIC ACIDOSIS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33676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Black" panose="020B0A04020102020204" pitchFamily="34" charset="0"/>
              </a:rPr>
              <a:t>PROCEDURE </a:t>
            </a:r>
            <a:endParaRPr lang="en-US" b="1" dirty="0">
              <a:latin typeface="Arial Black" panose="020B0A04020102020204" pitchFamily="34" charset="0"/>
            </a:endParaRPr>
          </a:p>
        </p:txBody>
      </p:sp>
      <p:pic>
        <p:nvPicPr>
          <p:cNvPr id="4" name="Picture 2" descr="C:\Users\kaushik\Desktop\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4637" y="1874929"/>
            <a:ext cx="8839825" cy="43226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3189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1143000"/>
            <a:ext cx="7924800" cy="4648200"/>
          </a:xfrm>
        </p:spPr>
        <p:txBody>
          <a:bodyPr>
            <a:normAutofit/>
          </a:bodyPr>
          <a:lstStyle/>
          <a:p>
            <a:pPr marL="515938" indent="-515938"/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515938" indent="-515938" algn="l"/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515938" indent="-515938" algn="l"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Look at pH</a:t>
            </a:r>
          </a:p>
          <a:p>
            <a:pPr marL="515938" indent="-515938" algn="l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	&lt;7.35 -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acidemia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5938" indent="-515938" algn="l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	&gt;7.45 –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alkalemia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5938" indent="-515938" algn="l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71664" y="764704"/>
            <a:ext cx="6277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STEP1- ACIDEMIA OR ALKALEMIA</a:t>
            </a:r>
            <a:endParaRPr lang="en-IN" sz="28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07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520" y="188640"/>
            <a:ext cx="749808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ABG – Procedure and Precautions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8553" y="1160802"/>
            <a:ext cx="8404559" cy="602128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Pre-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heparinised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ABG syringes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Syringe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should be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FLUSHED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with 0.05ml to 0.1ml of 1:1000 Heparin solution 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emptie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NOT LEAVE EXCESSIVE HEPARIN IN THE SYRINGE</a:t>
            </a:r>
          </a:p>
          <a:p>
            <a:pPr lvl="1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HEPARIN        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DILUTIONAL                       HCO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EFFECT                     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PCO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lvl="1">
              <a:buFont typeface="Wingdings" pitchFamily="2" charset="2"/>
              <a:buChar char="ü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only 2ml or less syringe.</a:t>
            </a:r>
          </a:p>
        </p:txBody>
      </p:sp>
      <p:sp>
        <p:nvSpPr>
          <p:cNvPr id="9" name="Up Arrow 8"/>
          <p:cNvSpPr/>
          <p:nvPr/>
        </p:nvSpPr>
        <p:spPr>
          <a:xfrm>
            <a:off x="1890453" y="4123928"/>
            <a:ext cx="76200" cy="45720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4082690" y="4047728"/>
            <a:ext cx="76200" cy="45720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7855060" y="3415681"/>
            <a:ext cx="76200" cy="3810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7893160" y="4154388"/>
            <a:ext cx="76200" cy="3810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3060651" y="4276328"/>
            <a:ext cx="609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5786288" y="4199863"/>
            <a:ext cx="609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5219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520" y="188640"/>
            <a:ext cx="749808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ABG – Procedure and Precautions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747" y="459383"/>
            <a:ext cx="11272762" cy="6157547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Pre-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heparinised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ABG syringes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Syringe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should be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FLUSHED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with 0.05ml to 0.1ml of 1:1000 Heparin solution  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emptied.</a:t>
            </a: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 algn="ctr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DO NOT LEAVE EXCESSIVE HEPARIN IN THE SYRINGE</a:t>
            </a:r>
          </a:p>
          <a:p>
            <a:pPr lvl="1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HEPARIN              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DILUTIONAL EFFECT                     H2CO3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PCO</a:t>
            </a:r>
            <a:r>
              <a:rPr lang="en-US" sz="2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buNone/>
            </a:pPr>
            <a:endParaRPr lang="en-US" sz="20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Use only 2ml or less syringe.</a:t>
            </a:r>
          </a:p>
        </p:txBody>
      </p:sp>
      <p:sp>
        <p:nvSpPr>
          <p:cNvPr id="9" name="Up Arrow 8"/>
          <p:cNvSpPr/>
          <p:nvPr/>
        </p:nvSpPr>
        <p:spPr>
          <a:xfrm>
            <a:off x="473923" y="3018321"/>
            <a:ext cx="76200" cy="45720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2903449" y="3018321"/>
            <a:ext cx="76200" cy="45720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8164017" y="3094521"/>
            <a:ext cx="76200" cy="3810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8164017" y="3645268"/>
            <a:ext cx="76200" cy="3810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3168717" y="4026268"/>
            <a:ext cx="609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6059345" y="3323121"/>
            <a:ext cx="609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0722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520" y="381000"/>
            <a:ext cx="8740080" cy="6477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Ensure No Air Bubbles. Syringe must be sealed immediately after withdrawing sample.</a:t>
            </a:r>
          </a:p>
          <a:p>
            <a:pPr lvl="1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Contact with AIR BUBBLES </a:t>
            </a:r>
          </a:p>
          <a:p>
            <a:pPr lvl="1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Air bubble  =  PO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150 mm Hg , PCO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0 mm Hg</a:t>
            </a:r>
          </a:p>
          <a:p>
            <a:pPr lvl="1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Air Bubble + Blood =     PO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PCO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ABG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Syringe must be transported at the earliest to the laboratory for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EARLY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analysis via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COLD CHAIN</a:t>
            </a:r>
          </a:p>
          <a:p>
            <a:pPr>
              <a:buFont typeface="Wingdings" pitchFamily="2" charset="2"/>
              <a:buChar char="Ø"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33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Up Arrow 3"/>
          <p:cNvSpPr/>
          <p:nvPr/>
        </p:nvSpPr>
        <p:spPr>
          <a:xfrm>
            <a:off x="5303912" y="1988840"/>
            <a:ext cx="152400" cy="38100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6168008" y="2060848"/>
            <a:ext cx="152400" cy="3810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Pictu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02783" y="4307978"/>
            <a:ext cx="8289115" cy="2550024"/>
          </a:xfrm>
          <a:prstGeom prst="rect">
            <a:avLst/>
          </a:prstGeom>
        </p:spPr>
      </p:pic>
      <p:sp>
        <p:nvSpPr>
          <p:cNvPr id="8" name="Down Arrow 7"/>
          <p:cNvSpPr/>
          <p:nvPr/>
        </p:nvSpPr>
        <p:spPr>
          <a:xfrm>
            <a:off x="2423592" y="5157192"/>
            <a:ext cx="14401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Up Arrow 8"/>
          <p:cNvSpPr/>
          <p:nvPr/>
        </p:nvSpPr>
        <p:spPr>
          <a:xfrm>
            <a:off x="2423592" y="5661248"/>
            <a:ext cx="144016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Down Arrow 9"/>
          <p:cNvSpPr/>
          <p:nvPr/>
        </p:nvSpPr>
        <p:spPr>
          <a:xfrm>
            <a:off x="2423592" y="6309320"/>
            <a:ext cx="14401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19992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0"/>
            <a:ext cx="8892480" cy="6480720"/>
          </a:xfrm>
        </p:spPr>
        <p:txBody>
          <a:bodyPr>
            <a:noAutofit/>
          </a:bodyPr>
          <a:lstStyle/>
          <a:p>
            <a:pPr lvl="1">
              <a:buNone/>
            </a:pP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sz="4400" baseline="-25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Analyser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controlled for Normal Body temperatures</a:t>
            </a:r>
          </a:p>
          <a:p>
            <a:pPr lvl="1">
              <a:buFont typeface="Wingdings" pitchFamily="2" charset="2"/>
              <a:buChar char="q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Sample 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hyperthermic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patient &gt;37°C, Measured values of PaO2 and PaCO2 are less than actual.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Hypothermic patient &lt; 37°C measured values of PaO2 and PaCO2 are more than the actual values.</a:t>
            </a:r>
          </a:p>
          <a:p>
            <a:pPr>
              <a:buFont typeface="Wingdings" pitchFamily="2" charset="2"/>
              <a:buChar char="Ø"/>
            </a:pPr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    Every  1◦C ↓in temperature     PCO2↓ </a:t>
            </a:r>
          </a:p>
          <a:p>
            <a:pPr marL="0" indent="0">
              <a:buNone/>
            </a:pPr>
            <a:r>
              <a:rPr lang="en-IN" sz="2400" b="1" dirty="0"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pH ↑ </a:t>
            </a: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    Every1◦C ↑in temperature      PCO2 ↑</a:t>
            </a:r>
          </a:p>
          <a:p>
            <a:pPr marL="0" indent="0">
              <a:buNone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                                                     pH ↓</a:t>
            </a:r>
          </a:p>
        </p:txBody>
      </p:sp>
      <p:sp>
        <p:nvSpPr>
          <p:cNvPr id="4" name="Rectangle 3"/>
          <p:cNvSpPr/>
          <p:nvPr/>
        </p:nvSpPr>
        <p:spPr>
          <a:xfrm>
            <a:off x="3287688" y="260649"/>
            <a:ext cx="33800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Body temperature</a:t>
            </a:r>
            <a:endParaRPr lang="en-IN" sz="3200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219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Rectangle 3"/>
          <p:cNvSpPr/>
          <p:nvPr/>
        </p:nvSpPr>
        <p:spPr>
          <a:xfrm>
            <a:off x="1919536" y="2276872"/>
            <a:ext cx="7200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ABG Sample should always be sent with relevant information regarding O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FiO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status and Temp .</a:t>
            </a: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Before you withdraw a sample for ABG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After any change in FiO2 wait for 20min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wait for 30 min after any change in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ventilatory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parameters  to ensure steady state.</a:t>
            </a:r>
          </a:p>
        </p:txBody>
      </p:sp>
    </p:spTree>
    <p:extLst>
      <p:ext uri="{BB962C8B-B14F-4D97-AF65-F5344CB8AC3E}">
        <p14:creationId xmlns="" xmlns:p14="http://schemas.microsoft.com/office/powerpoint/2010/main" val="90519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304800"/>
            <a:ext cx="8229600" cy="6553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Determination of PaO</a:t>
            </a:r>
            <a:r>
              <a:rPr lang="en-US" sz="30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PaO</a:t>
            </a:r>
            <a:r>
              <a:rPr lang="en-US" sz="3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is dependent upon        Age, FiO</a:t>
            </a:r>
            <a:r>
              <a:rPr lang="en-US" sz="3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000" baseline="-25000" dirty="0" err="1">
                <a:latin typeface="Times New Roman" pitchFamily="18" charset="0"/>
                <a:cs typeface="Times New Roman" pitchFamily="18" charset="0"/>
              </a:rPr>
              <a:t>atm</a:t>
            </a:r>
            <a:endParaRPr lang="en-US" sz="3000" baseline="-25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000" baseline="-25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400800" y="1066800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2514600" y="1524000"/>
          <a:ext cx="81534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Up Arrow 5"/>
          <p:cNvSpPr/>
          <p:nvPr/>
        </p:nvSpPr>
        <p:spPr>
          <a:xfrm>
            <a:off x="3581400" y="1600200"/>
            <a:ext cx="304800" cy="381000"/>
          </a:xfrm>
          <a:prstGeom prst="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6400800" y="1676400"/>
            <a:ext cx="304800" cy="381000"/>
          </a:xfrm>
          <a:prstGeom prst="down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3733800" y="3276600"/>
            <a:ext cx="304800" cy="381000"/>
          </a:xfrm>
          <a:prstGeom prst="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>
            <a:off x="6629400" y="3276600"/>
            <a:ext cx="304800" cy="381000"/>
          </a:xfrm>
          <a:prstGeom prst="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24000" y="0"/>
            <a:ext cx="747192" cy="685800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  <a:p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</a:p>
          <a:p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</a:p>
          <a:p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  <a:p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4600" y="5226785"/>
            <a:ext cx="815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1963" indent="-461963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="1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b="1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partial pressure of oxygen in alveolar gas,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="1" baseline="-25000" dirty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 barometric pressure</a:t>
            </a:r>
          </a:p>
          <a:p>
            <a:pPr marL="461963" indent="-461963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(760mmHg),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="1" baseline="-25000" dirty="0">
                <a:latin typeface="Times New Roman" pitchFamily="18" charset="0"/>
                <a:cs typeface="Times New Roman" pitchFamily="18" charset="0"/>
              </a:rPr>
              <a:t>h2o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 water vapor pressure (47 mm Hg),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FiO</a:t>
            </a:r>
            <a:r>
              <a:rPr lang="en-US" sz="2000" b="1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fraction of</a:t>
            </a:r>
          </a:p>
          <a:p>
            <a:pPr marL="461963" indent="-461963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inspired oxygen,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PCO</a:t>
            </a:r>
            <a:r>
              <a:rPr lang="en-US" sz="2000" b="1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partial pressure of CO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in the ABG,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respiratory</a:t>
            </a:r>
          </a:p>
          <a:p>
            <a:pPr marL="461963" indent="-461963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quotient (0.8)</a:t>
            </a:r>
          </a:p>
        </p:txBody>
      </p:sp>
    </p:spTree>
    <p:extLst>
      <p:ext uri="{BB962C8B-B14F-4D97-AF65-F5344CB8AC3E}">
        <p14:creationId xmlns="" xmlns:p14="http://schemas.microsoft.com/office/powerpoint/2010/main" val="334540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5249"/>
            <a:ext cx="10515600" cy="1325563"/>
          </a:xfrm>
        </p:spPr>
        <p:txBody>
          <a:bodyPr/>
          <a:lstStyle/>
          <a:p>
            <a:r>
              <a:rPr lang="en-US" b="1" dirty="0" smtClean="0">
                <a:latin typeface="Arial Black" panose="020B0A04020102020204" pitchFamily="34" charset="0"/>
              </a:rPr>
              <a:t>For calculation purposes 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en-US" b="1" dirty="0"/>
              <a:t>Normal pH=7.4</a:t>
            </a:r>
            <a:endParaRPr lang="en-US" dirty="0"/>
          </a:p>
          <a:p>
            <a:pPr fontAlgn="t"/>
            <a:r>
              <a:rPr lang="en-US" b="1" dirty="0"/>
              <a:t>Normal PaCO2=40 mmHg</a:t>
            </a:r>
            <a:endParaRPr lang="en-US" dirty="0"/>
          </a:p>
          <a:p>
            <a:pPr fontAlgn="t"/>
            <a:r>
              <a:rPr lang="en-US" b="1" dirty="0"/>
              <a:t>Normal HCO3=24mmol/L</a:t>
            </a:r>
            <a:endParaRPr lang="en-US" dirty="0"/>
          </a:p>
          <a:p>
            <a:pPr fontAlgn="t"/>
            <a:r>
              <a:rPr lang="en-US" b="1" dirty="0"/>
              <a:t>Normal AG=12 </a:t>
            </a:r>
            <a:r>
              <a:rPr lang="en-US" b="1" dirty="0" err="1"/>
              <a:t>meq</a:t>
            </a:r>
            <a:r>
              <a:rPr lang="en-US" b="1" dirty="0"/>
              <a:t>/L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0841298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152400"/>
            <a:ext cx="7943088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Is this ABG authentic ?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3552" y="980728"/>
            <a:ext cx="7924800" cy="56388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pH = - log [H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Henderson-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Hasselbalch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equation</a:t>
            </a:r>
          </a:p>
          <a:p>
            <a:pPr algn="ctr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pH = 6.1 + log 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0.03 x PCO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expected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measured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  ABG is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authentic</a:t>
            </a:r>
          </a:p>
          <a:p>
            <a:pPr>
              <a:buNone/>
            </a:pPr>
            <a:r>
              <a:rPr lang="en-US" dirty="0"/>
              <a:t>   </a:t>
            </a:r>
          </a:p>
          <a:p>
            <a:pPr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3591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STEP 0- IS THIS ABG AUTHENTIC?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STEP1- ACIDEMIA OR ALKALEMIA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STEP2-RESPIRATORY OR METABOLIC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STEP3- IF RESPIRATORY-ACUTE OR CHRONIC?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STEP4- IS COMPENSATION ADEQUATE?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STEP5-IF METABOLIC- ANION GAP?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STEP6- IF HIGH ANION GAP METABOLIC ACIDOSIS-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GAP?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8042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706" y="373438"/>
            <a:ext cx="10515600" cy="1325563"/>
          </a:xfrm>
        </p:spPr>
        <p:txBody>
          <a:bodyPr/>
          <a:lstStyle/>
          <a:p>
            <a:r>
              <a:rPr lang="en-US" b="1" dirty="0" smtClean="0">
                <a:latin typeface="Arial Black" panose="020B0A04020102020204" pitchFamily="34" charset="0"/>
              </a:rPr>
              <a:t>CONTRAINDICATION 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457200"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en-IN" dirty="0">
                <a:cs typeface="Times New Roman" pitchFamily="18" charset="0"/>
              </a:rPr>
              <a:t>Cellulitis or other infections over puncture </a:t>
            </a:r>
            <a:r>
              <a:rPr lang="en-IN" dirty="0" smtClean="0">
                <a:cs typeface="Times New Roman" pitchFamily="18" charset="0"/>
              </a:rPr>
              <a:t>site</a:t>
            </a:r>
            <a:endParaRPr lang="en-IN" dirty="0">
              <a:cs typeface="Times New Roman" pitchFamily="18" charset="0"/>
            </a:endParaRPr>
          </a:p>
          <a:p>
            <a:pPr defTabSz="457200"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en-US" dirty="0">
                <a:cs typeface="Times New Roman" pitchFamily="18" charset="0"/>
              </a:rPr>
              <a:t>Absence of palpable arterial </a:t>
            </a:r>
            <a:r>
              <a:rPr lang="en-US" dirty="0" smtClean="0">
                <a:cs typeface="Times New Roman" pitchFamily="18" charset="0"/>
              </a:rPr>
              <a:t>pulse</a:t>
            </a:r>
            <a:endParaRPr lang="en-US" dirty="0">
              <a:cs typeface="Times New Roman" pitchFamily="18" charset="0"/>
            </a:endParaRPr>
          </a:p>
          <a:p>
            <a:pPr defTabSz="457200"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en-US" dirty="0">
                <a:cs typeface="Times New Roman" pitchFamily="18" charset="0"/>
              </a:rPr>
              <a:t>Negative result of an Allen test/modified Allen test</a:t>
            </a:r>
          </a:p>
          <a:p>
            <a:pPr defTabSz="457200"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en-US" dirty="0">
                <a:cs typeface="Times New Roman" pitchFamily="18" charset="0"/>
              </a:rPr>
              <a:t>Coagulopathies / anticoagulant </a:t>
            </a:r>
            <a:r>
              <a:rPr lang="en-US" dirty="0" smtClean="0">
                <a:cs typeface="Times New Roman" pitchFamily="18" charset="0"/>
              </a:rPr>
              <a:t>therapy</a:t>
            </a:r>
            <a:endParaRPr lang="en-US" dirty="0">
              <a:cs typeface="Times New Roman" pitchFamily="18" charset="0"/>
            </a:endParaRPr>
          </a:p>
          <a:p>
            <a:pPr defTabSz="457200"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en-US" dirty="0">
                <a:cs typeface="Times New Roman" pitchFamily="18" charset="0"/>
              </a:rPr>
              <a:t>History of arterial spasm following previous </a:t>
            </a:r>
            <a:r>
              <a:rPr lang="en-US" dirty="0" smtClean="0">
                <a:cs typeface="Times New Roman" pitchFamily="18" charset="0"/>
              </a:rPr>
              <a:t>puncture</a:t>
            </a:r>
            <a:endParaRPr lang="en-US" dirty="0">
              <a:cs typeface="Times New Roman" pitchFamily="18" charset="0"/>
            </a:endParaRPr>
          </a:p>
          <a:p>
            <a:pPr defTabSz="457200"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en-US" dirty="0">
                <a:cs typeface="Times New Roman" pitchFamily="18" charset="0"/>
              </a:rPr>
              <a:t>Severe </a:t>
            </a:r>
            <a:r>
              <a:rPr lang="en-US" dirty="0" smtClean="0">
                <a:cs typeface="Times New Roman" pitchFamily="18" charset="0"/>
              </a:rPr>
              <a:t>Peripheral Vascular Disease </a:t>
            </a:r>
            <a:endParaRPr lang="en-US" dirty="0">
              <a:cs typeface="Times New Roman" pitchFamily="18" charset="0"/>
            </a:endParaRPr>
          </a:p>
          <a:p>
            <a:pPr defTabSz="457200"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en-US" dirty="0">
                <a:cs typeface="Times New Roman" pitchFamily="18" charset="0"/>
              </a:rPr>
              <a:t>Arterial </a:t>
            </a:r>
            <a:r>
              <a:rPr lang="en-US" dirty="0" smtClean="0">
                <a:cs typeface="Times New Roman" pitchFamily="18" charset="0"/>
              </a:rPr>
              <a:t>grafts</a:t>
            </a:r>
            <a:endParaRPr lang="en-IN" dirty="0">
              <a:cs typeface="Times New Roman" pitchFamily="18" charset="0"/>
            </a:endParaRPr>
          </a:p>
          <a:p>
            <a:pPr defTabSz="457200"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en-IN" dirty="0">
                <a:cs typeface="Times New Roman" pitchFamily="18" charset="0"/>
              </a:rPr>
              <a:t>Dialysis shunt – choose another </a:t>
            </a:r>
            <a:r>
              <a:rPr lang="en-IN" dirty="0" smtClean="0">
                <a:cs typeface="Times New Roman" pitchFamily="18" charset="0"/>
              </a:rPr>
              <a:t>site</a:t>
            </a:r>
            <a:endParaRPr lang="en-IN" dirty="0"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5803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pH within normal range- No acid base disorder,                      							Fully compensated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              or mixed disorder.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pH out of the range- uncompensated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         or partially compensated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0528427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576" y="188640"/>
            <a:ext cx="7498080" cy="639762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Compensation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847528" y="2057400"/>
          <a:ext cx="8591872" cy="401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75520" y="908721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Metabolic Disorders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– Compensation in these disorders leads to a change in PCO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6736482" y="3148558"/>
            <a:ext cx="3048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6808490" y="5236790"/>
            <a:ext cx="304006" cy="7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9040738" y="5236790"/>
            <a:ext cx="3048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92719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0778" y="1521229"/>
            <a:ext cx="1018309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Loss of H+ ions (e.g. vomiting, diuretics) </a:t>
            </a:r>
          </a:p>
          <a:p>
            <a:pPr marL="342900" indent="-342900">
              <a:buAutoNum type="arabicPeriod"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Increased reabsorption of bicarbonate – Low intravascular volume</a:t>
            </a:r>
          </a:p>
          <a:p>
            <a:pPr marL="342900" indent="-342900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–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Hypokalemia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– High pCO2 </a:t>
            </a:r>
          </a:p>
          <a:p>
            <a:pPr marL="342900" indent="-342900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– Increased mineralocorticoids             						(aldosterone). </a:t>
            </a:r>
          </a:p>
          <a:p>
            <a:pPr marL="342900" indent="-342900"/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3. Administration of alkali (in setting of renal impairment) e.g. Ringer’s lactate where lactate gets metabolised to bicarbonates in liver adding to alkali pool.</a:t>
            </a:r>
          </a:p>
          <a:p>
            <a:pPr marL="342900" indent="-342900"/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989877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IN" u="sng" dirty="0">
                <a:latin typeface="Times New Roman" pitchFamily="18" charset="0"/>
                <a:cs typeface="Times New Roman" pitchFamily="18" charset="0"/>
              </a:rPr>
              <a:t>Airway/pulmonary parenchymal disease </a:t>
            </a:r>
          </a:p>
          <a:p>
            <a:pPr marL="180000" indent="-180000">
              <a:spcBef>
                <a:spcPts val="600"/>
              </a:spcBef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     a. Upper airway obstruction                                              </a:t>
            </a:r>
          </a:p>
          <a:p>
            <a:pPr marL="180000" indent="-180000">
              <a:spcBef>
                <a:spcPts val="600"/>
              </a:spcBef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     b. Lower airway obstruction </a:t>
            </a:r>
          </a:p>
          <a:p>
            <a:pPr marL="180000" indent="-180000">
              <a:spcBef>
                <a:spcPts val="600"/>
              </a:spcBef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      c. Pulmonary -</a:t>
            </a:r>
          </a:p>
          <a:p>
            <a:pPr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. Cardiogenic pulmonary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edema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                ii. Pneumonia    iii. ARDS</a:t>
            </a:r>
          </a:p>
          <a:p>
            <a:pPr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                iv. Pulmonary perfusion defect—PE—air/fat/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tumor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2. CNS depression -head injury ,medications such as narcotics, sedatives, or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anesthesia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IN" u="sng" dirty="0">
                <a:latin typeface="Times New Roman" pitchFamily="18" charset="0"/>
                <a:cs typeface="Times New Roman" pitchFamily="18" charset="0"/>
              </a:rPr>
              <a:t>3. Neuromuscular disease and impairment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u="sng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IN" u="sng" dirty="0" err="1">
                <a:latin typeface="Times New Roman" pitchFamily="18" charset="0"/>
                <a:cs typeface="Times New Roman" pitchFamily="18" charset="0"/>
              </a:rPr>
              <a:t>Ventilatory</a:t>
            </a:r>
            <a:r>
              <a:rPr lang="en-IN" u="sng" dirty="0">
                <a:latin typeface="Times New Roman" pitchFamily="18" charset="0"/>
                <a:cs typeface="Times New Roman" pitchFamily="18" charset="0"/>
              </a:rPr>
              <a:t> restriction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—due to pain, chest wall injury/ deformity, or abdominal distension.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5918061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u="sng" dirty="0">
                <a:latin typeface="Times New Roman" pitchFamily="18" charset="0"/>
                <a:cs typeface="Times New Roman" pitchFamily="18" charset="0"/>
              </a:rPr>
              <a:t>Increased CO 2 production </a:t>
            </a:r>
          </a:p>
          <a:p>
            <a:pPr lvl="1">
              <a:buNone/>
            </a:pP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Large caloric loads </a:t>
            </a:r>
          </a:p>
          <a:p>
            <a:pPr lvl="1">
              <a:buNone/>
            </a:pP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Malignant hyperthermia </a:t>
            </a:r>
          </a:p>
          <a:p>
            <a:pPr lvl="1">
              <a:buNone/>
            </a:pP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Intensive shivering </a:t>
            </a:r>
          </a:p>
          <a:p>
            <a:pPr lvl="1">
              <a:buNone/>
            </a:pP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Prolonged seizure activity </a:t>
            </a:r>
          </a:p>
          <a:p>
            <a:pPr lvl="1">
              <a:buNone/>
            </a:pP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Thyroid storm </a:t>
            </a:r>
          </a:p>
          <a:p>
            <a:pPr lvl="1">
              <a:buNone/>
            </a:pP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Extensive thermal injury (burns)</a:t>
            </a:r>
          </a:p>
          <a:p>
            <a:endParaRPr lang="en-IN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0698484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. CNS stimulation: Fever, pain, thyrotoxicosis, cerebrovascular accidents. </a:t>
            </a:r>
          </a:p>
          <a:p>
            <a:pPr marL="457200" indent="-457200">
              <a:buAutoNum type="arabicPeriod"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2. Hypoxemia: pneumonia, pulmonary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edema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3. Drugs/hormones: Medroxyprogesterone,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catecholamines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, salicylates. </a:t>
            </a:r>
          </a:p>
          <a:p>
            <a:pPr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4. Miscellaneous: Sepsis, pregnancy</a:t>
            </a:r>
          </a:p>
          <a:p>
            <a:pPr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 5. Psychological responses, such as anxiety or fear.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4444745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Black" panose="020B0A04020102020204" pitchFamily="34" charset="0"/>
              </a:rPr>
              <a:t>COMPLICATIONS 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latin typeface="+mj-lt"/>
                <a:cs typeface="Times New Roman" pitchFamily="18" charset="0"/>
              </a:rPr>
              <a:t>Pain</a:t>
            </a:r>
          </a:p>
          <a:p>
            <a:r>
              <a:rPr lang="en-US" b="1" dirty="0">
                <a:latin typeface="+mj-lt"/>
                <a:cs typeface="Times New Roman" pitchFamily="18" charset="0"/>
              </a:rPr>
              <a:t>Bruising and </a:t>
            </a:r>
            <a:r>
              <a:rPr lang="en-US" b="1" dirty="0" err="1">
                <a:latin typeface="+mj-lt"/>
                <a:cs typeface="Times New Roman" pitchFamily="18" charset="0"/>
              </a:rPr>
              <a:t>haematoma</a:t>
            </a:r>
            <a:endParaRPr lang="en-US" b="1" dirty="0">
              <a:latin typeface="+mj-lt"/>
              <a:cs typeface="Times New Roman" pitchFamily="18" charset="0"/>
            </a:endParaRPr>
          </a:p>
          <a:p>
            <a:r>
              <a:rPr lang="en-US" b="1" dirty="0">
                <a:latin typeface="+mj-lt"/>
                <a:cs typeface="Times New Roman" pitchFamily="18" charset="0"/>
              </a:rPr>
              <a:t>Nerve damage</a:t>
            </a:r>
          </a:p>
          <a:p>
            <a:r>
              <a:rPr lang="en-US" b="1" dirty="0">
                <a:latin typeface="+mj-lt"/>
                <a:cs typeface="Times New Roman" pitchFamily="18" charset="0"/>
              </a:rPr>
              <a:t>Aneurysm</a:t>
            </a:r>
          </a:p>
          <a:p>
            <a:r>
              <a:rPr lang="en-US" b="1" dirty="0">
                <a:latin typeface="+mj-lt"/>
                <a:cs typeface="Times New Roman" pitchFamily="18" charset="0"/>
              </a:rPr>
              <a:t>Spasm</a:t>
            </a:r>
          </a:p>
          <a:p>
            <a:r>
              <a:rPr lang="en-US" b="1" dirty="0">
                <a:latin typeface="+mj-lt"/>
                <a:cs typeface="Times New Roman" pitchFamily="18" charset="0"/>
              </a:rPr>
              <a:t>AV fistula</a:t>
            </a:r>
          </a:p>
          <a:p>
            <a:r>
              <a:rPr lang="en-US" b="1" dirty="0">
                <a:latin typeface="+mj-lt"/>
                <a:cs typeface="Times New Roman" pitchFamily="18" charset="0"/>
              </a:rPr>
              <a:t>Infection</a:t>
            </a:r>
          </a:p>
          <a:p>
            <a:r>
              <a:rPr lang="en-US" b="1" dirty="0">
                <a:latin typeface="+mj-lt"/>
                <a:cs typeface="Times New Roman" pitchFamily="18" charset="0"/>
              </a:rPr>
              <a:t>Air or thromboembolism</a:t>
            </a:r>
          </a:p>
          <a:p>
            <a:r>
              <a:rPr lang="en-US" b="1" dirty="0">
                <a:latin typeface="+mj-lt"/>
                <a:cs typeface="Times New Roman" pitchFamily="18" charset="0"/>
              </a:rPr>
              <a:t>Anaphylaxis from local </a:t>
            </a:r>
            <a:r>
              <a:rPr lang="en-US" b="1" dirty="0" err="1">
                <a:latin typeface="+mj-lt"/>
                <a:cs typeface="Times New Roman" pitchFamily="18" charset="0"/>
              </a:rPr>
              <a:t>anaesthetic</a:t>
            </a:r>
            <a:endParaRPr lang="en-US" b="1" dirty="0">
              <a:latin typeface="+mj-lt"/>
              <a:cs typeface="Times New Roman" pitchFamily="18" charset="0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118661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34715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TECHNICAL ERRORS IN SAMPLING EXCESSIVE HEPARIN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Ideally </a:t>
            </a:r>
            <a:r>
              <a:rPr lang="en-US" dirty="0"/>
              <a:t>pre-</a:t>
            </a:r>
            <a:r>
              <a:rPr lang="en-US" dirty="0" err="1"/>
              <a:t>heparinised</a:t>
            </a:r>
            <a:r>
              <a:rPr lang="en-US" dirty="0"/>
              <a:t> syringes should be used </a:t>
            </a:r>
            <a:endParaRPr lang="en-US" dirty="0" smtClean="0"/>
          </a:p>
          <a:p>
            <a:r>
              <a:rPr lang="en-US" dirty="0" smtClean="0"/>
              <a:t> Syringes </a:t>
            </a:r>
            <a:r>
              <a:rPr lang="en-US" dirty="0"/>
              <a:t>flushed with 1:1000 heparin and rinsed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Do not leave excessive heparin in the syringe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Heparin has </a:t>
            </a:r>
            <a:r>
              <a:rPr lang="en-US" dirty="0" err="1"/>
              <a:t>dilutional</a:t>
            </a:r>
            <a:r>
              <a:rPr lang="en-US" dirty="0"/>
              <a:t> effect: 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Low HCO3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</a:rPr>
              <a:t>   Low PCO2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</a:rPr>
              <a:t>   High </a:t>
            </a:r>
            <a:r>
              <a:rPr lang="en-US" dirty="0" err="1" smtClean="0">
                <a:solidFill>
                  <a:srgbClr val="FF0000"/>
                </a:solidFill>
              </a:rPr>
              <a:t>Sr</a:t>
            </a:r>
            <a:r>
              <a:rPr lang="en-US" dirty="0" smtClean="0">
                <a:solidFill>
                  <a:srgbClr val="FF0000"/>
                </a:solidFill>
              </a:rPr>
              <a:t> Na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802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TECHNICAL ERRORS IN SAMPLING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ALTERATION </a:t>
            </a:r>
            <a:r>
              <a:rPr lang="en-US" dirty="0"/>
              <a:t>OF RESULTS WITH SIZE OF SYRINGE/NEEDLE AND VOL OF SAMPLE </a:t>
            </a:r>
            <a:endParaRPr lang="en-US" dirty="0" smtClean="0"/>
          </a:p>
          <a:p>
            <a:r>
              <a:rPr lang="en-US" dirty="0" smtClean="0"/>
              <a:t>Syringes </a:t>
            </a:r>
            <a:r>
              <a:rPr lang="en-US" dirty="0"/>
              <a:t>must have &gt; 50% blood </a:t>
            </a: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/>
              <a:t>only 3ml or smaller syringes </a:t>
            </a:r>
            <a:endParaRPr lang="en-US" dirty="0" smtClean="0"/>
          </a:p>
          <a:p>
            <a:r>
              <a:rPr lang="en-US" dirty="0" smtClean="0"/>
              <a:t>25</a:t>
            </a:r>
            <a:r>
              <a:rPr lang="en-US" dirty="0"/>
              <a:t>% lower values if 1 ml sample taken in 10ml syringe (0.25ml heparin in needle</a:t>
            </a:r>
          </a:p>
        </p:txBody>
      </p:sp>
    </p:spTree>
    <p:extLst>
      <p:ext uri="{BB962C8B-B14F-4D97-AF65-F5344CB8AC3E}">
        <p14:creationId xmlns="" xmlns:p14="http://schemas.microsoft.com/office/powerpoint/2010/main" val="279594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3005</Words>
  <Application>Microsoft Office PowerPoint</Application>
  <PresentationFormat>Custom</PresentationFormat>
  <Paragraphs>726</Paragraphs>
  <Slides>77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78" baseType="lpstr">
      <vt:lpstr>Office Theme</vt:lpstr>
      <vt:lpstr>STEP BY STEP ABG INTERPRETATION </vt:lpstr>
      <vt:lpstr>INDICATION OF ABG </vt:lpstr>
      <vt:lpstr>SITE OF ABG </vt:lpstr>
      <vt:lpstr>Allens Test </vt:lpstr>
      <vt:lpstr>Slide 5</vt:lpstr>
      <vt:lpstr>PROCEDURE </vt:lpstr>
      <vt:lpstr>CONTRAINDICATION </vt:lpstr>
      <vt:lpstr>TECHNICAL ERRORS IN SAMPLING EXCESSIVE HEPARIN</vt:lpstr>
      <vt:lpstr>TECHNICAL ERRORS IN SAMPLING</vt:lpstr>
      <vt:lpstr> TECHNICAL ERRORS IN SAMPLING BODY TEMPERATURE </vt:lpstr>
      <vt:lpstr>TECHNICAL ERRORS IN SAMPLING AIR BUBBLES IN BLOOD SAMPLE</vt:lpstr>
      <vt:lpstr> TECHNICAL ERRORS IN SAMPLING  WBC COUNTS  </vt:lpstr>
      <vt:lpstr>Blood Gas Norms</vt:lpstr>
      <vt:lpstr>Normal Values</vt:lpstr>
      <vt:lpstr>Normal values for calculation</vt:lpstr>
      <vt:lpstr>Blood Gas Norms</vt:lpstr>
      <vt:lpstr>  </vt:lpstr>
      <vt:lpstr>Slide 18</vt:lpstr>
      <vt:lpstr>Slide 19</vt:lpstr>
      <vt:lpstr>Slide 20</vt:lpstr>
      <vt:lpstr>Slide 21</vt:lpstr>
      <vt:lpstr>FIRST STEP-CHECK FOR VALIDITY </vt:lpstr>
      <vt:lpstr>Slide 23</vt:lpstr>
      <vt:lpstr> NORMAL NORMOGRAM   </vt:lpstr>
      <vt:lpstr>  SECOND STEP- Assess for Oxygenation  </vt:lpstr>
      <vt:lpstr>Slide 26</vt:lpstr>
      <vt:lpstr>ON MECHANICAL VENTILATION</vt:lpstr>
      <vt:lpstr>THIRD STEP-ACIDOSIS OR ALKALOSIS </vt:lpstr>
      <vt:lpstr>FOURTH STEP</vt:lpstr>
      <vt:lpstr>Slide 30</vt:lpstr>
      <vt:lpstr>Slide 31</vt:lpstr>
      <vt:lpstr>FIFTH STEP </vt:lpstr>
      <vt:lpstr>SIXTH STEP : COMPONSATION FOR RESPIRATORY </vt:lpstr>
      <vt:lpstr>  </vt:lpstr>
      <vt:lpstr>SEVENTH STEP </vt:lpstr>
      <vt:lpstr>HIGH ANION GAP (HAGMA)</vt:lpstr>
      <vt:lpstr>OSMOLAR GAP </vt:lpstr>
      <vt:lpstr>Slide 38</vt:lpstr>
      <vt:lpstr>NORMAL ANION GAP (NAGMA)</vt:lpstr>
      <vt:lpstr>Slide 40</vt:lpstr>
      <vt:lpstr>Slide 41</vt:lpstr>
      <vt:lpstr>CONT…..</vt:lpstr>
      <vt:lpstr>LOW ANION GAP  </vt:lpstr>
      <vt:lpstr>EIGHT STEP</vt:lpstr>
      <vt:lpstr>NINTH STEP-GAP- GAP OR DELTA DELTA APPROACH </vt:lpstr>
      <vt:lpstr>Slide 46</vt:lpstr>
      <vt:lpstr>Slide 47</vt:lpstr>
      <vt:lpstr>Slide 48</vt:lpstr>
      <vt:lpstr>RESPIRATORY ACIDOSIS  </vt:lpstr>
      <vt:lpstr>Slide 50</vt:lpstr>
      <vt:lpstr>Slide 51</vt:lpstr>
      <vt:lpstr>RESPIRATORY ALKALOSIS </vt:lpstr>
      <vt:lpstr>Complications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ABG – Procedure and Precautions</vt:lpstr>
      <vt:lpstr>ABG – Procedure and Precautions</vt:lpstr>
      <vt:lpstr>Slide 63</vt:lpstr>
      <vt:lpstr>Slide 64</vt:lpstr>
      <vt:lpstr>Slide 65</vt:lpstr>
      <vt:lpstr>Slide 66</vt:lpstr>
      <vt:lpstr>For calculation purposes </vt:lpstr>
      <vt:lpstr>Is this ABG authentic ?</vt:lpstr>
      <vt:lpstr>Slide 69</vt:lpstr>
      <vt:lpstr>Slide 70</vt:lpstr>
      <vt:lpstr>Compensation</vt:lpstr>
      <vt:lpstr>      </vt:lpstr>
      <vt:lpstr>Slide 73</vt:lpstr>
      <vt:lpstr>Slide 74</vt:lpstr>
      <vt:lpstr>Slide 75</vt:lpstr>
      <vt:lpstr>COMPLICATIONS </vt:lpstr>
      <vt:lpstr>Slide 77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 BY STEP ABG INTERPRETATION</dc:title>
  <dc:creator>Sulekha Saxena</dc:creator>
  <cp:lastModifiedBy>Windows User</cp:lastModifiedBy>
  <cp:revision>74</cp:revision>
  <dcterms:created xsi:type="dcterms:W3CDTF">2020-03-30T11:54:51Z</dcterms:created>
  <dcterms:modified xsi:type="dcterms:W3CDTF">2020-04-10T09:04:16Z</dcterms:modified>
</cp:coreProperties>
</file>