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81" r:id="rId12"/>
    <p:sldId id="266" r:id="rId13"/>
    <p:sldId id="282" r:id="rId14"/>
    <p:sldId id="267" r:id="rId15"/>
    <p:sldId id="283" r:id="rId16"/>
    <p:sldId id="273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9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33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0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34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379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880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619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1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28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1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89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0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94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64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97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28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92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34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C2EADD-24DD-4AEB-BC15-02ABA0042463}" type="datetimeFigureOut">
              <a:rPr lang="en-US" smtClean="0"/>
              <a:pPr/>
              <a:t>4/11/2020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DB75-1082-47F7-B852-56743EC777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597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928826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Indications of ICU admission and ICU management of critically ill COVID 19 patients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1387924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Dr Avinash Agrawal</a:t>
            </a:r>
          </a:p>
          <a:p>
            <a:r>
              <a:rPr lang="en-IN" sz="1200" cap="none" dirty="0" smtClean="0">
                <a:solidFill>
                  <a:schemeClr val="tx1"/>
                </a:solidFill>
              </a:rPr>
              <a:t>Prof &amp; HOD</a:t>
            </a:r>
          </a:p>
          <a:p>
            <a:r>
              <a:rPr lang="en-IN" sz="1200" cap="none" dirty="0" smtClean="0">
                <a:solidFill>
                  <a:schemeClr val="tx1"/>
                </a:solidFill>
              </a:rPr>
              <a:t>Dept. Of critical Care </a:t>
            </a:r>
            <a:r>
              <a:rPr lang="en-IN" sz="1200" cap="none" dirty="0">
                <a:solidFill>
                  <a:schemeClr val="tx1"/>
                </a:solidFill>
              </a:rPr>
              <a:t>M</a:t>
            </a:r>
            <a:r>
              <a:rPr lang="en-IN" sz="1200" cap="none" dirty="0" smtClean="0">
                <a:solidFill>
                  <a:schemeClr val="tx1"/>
                </a:solidFill>
              </a:rPr>
              <a:t>edicine,</a:t>
            </a:r>
          </a:p>
          <a:p>
            <a:r>
              <a:rPr lang="en-IN" sz="1200" cap="none" dirty="0" smtClean="0">
                <a:solidFill>
                  <a:schemeClr val="tx1"/>
                </a:solidFill>
              </a:rPr>
              <a:t>King </a:t>
            </a:r>
            <a:r>
              <a:rPr lang="en-IN" sz="1200" cap="none" dirty="0">
                <a:solidFill>
                  <a:schemeClr val="tx1"/>
                </a:solidFill>
              </a:rPr>
              <a:t>G</a:t>
            </a:r>
            <a:r>
              <a:rPr lang="en-IN" sz="1200" cap="none" dirty="0" smtClean="0">
                <a:solidFill>
                  <a:schemeClr val="tx1"/>
                </a:solidFill>
              </a:rPr>
              <a:t>eorge’s </a:t>
            </a:r>
            <a:r>
              <a:rPr lang="en-IN" sz="1200" cap="none" dirty="0">
                <a:solidFill>
                  <a:schemeClr val="tx1"/>
                </a:solidFill>
              </a:rPr>
              <a:t>M</a:t>
            </a:r>
            <a:r>
              <a:rPr lang="en-IN" sz="1200" cap="none" dirty="0" smtClean="0">
                <a:solidFill>
                  <a:schemeClr val="tx1"/>
                </a:solidFill>
              </a:rPr>
              <a:t>edical </a:t>
            </a:r>
            <a:r>
              <a:rPr lang="en-IN" sz="1200" cap="none" dirty="0">
                <a:solidFill>
                  <a:schemeClr val="tx1"/>
                </a:solidFill>
              </a:rPr>
              <a:t>U</a:t>
            </a:r>
            <a:r>
              <a:rPr lang="en-IN" sz="1200" cap="none" dirty="0" smtClean="0">
                <a:solidFill>
                  <a:schemeClr val="tx1"/>
                </a:solidFill>
              </a:rPr>
              <a:t>niversity, UP, </a:t>
            </a:r>
            <a:r>
              <a:rPr lang="en-IN" sz="1200" cap="none" dirty="0">
                <a:solidFill>
                  <a:schemeClr val="tx1"/>
                </a:solidFill>
              </a:rPr>
              <a:t>L</a:t>
            </a:r>
            <a:r>
              <a:rPr lang="en-IN" sz="1200" cap="none" dirty="0" smtClean="0">
                <a:solidFill>
                  <a:schemeClr val="tx1"/>
                </a:solidFill>
              </a:rPr>
              <a:t>ucknow</a:t>
            </a:r>
            <a:endParaRPr lang="en-IN" sz="12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38446"/>
          </a:xfrm>
        </p:spPr>
        <p:txBody>
          <a:bodyPr/>
          <a:lstStyle/>
          <a:p>
            <a:r>
              <a:rPr lang="en-IN" sz="4000" b="1" dirty="0" smtClean="0"/>
              <a:t>ICU Management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/>
          </a:bodyPr>
          <a:lstStyle/>
          <a:p>
            <a:pPr marL="857250" lvl="0" indent="-857250" algn="l">
              <a:buFont typeface="+mj-lt"/>
              <a:buAutoNum type="romanLcPeriod"/>
            </a:pPr>
            <a:r>
              <a:rPr lang="en-IN" sz="2600" b="1" dirty="0" smtClean="0">
                <a:solidFill>
                  <a:schemeClr val="tx1"/>
                </a:solidFill>
              </a:rPr>
              <a:t>INITIAL RESUSCITATION</a:t>
            </a:r>
            <a:r>
              <a:rPr lang="en-IN" sz="2600" b="1" dirty="0" smtClean="0">
                <a:solidFill>
                  <a:schemeClr val="tx1"/>
                </a:solidFill>
              </a:rPr>
              <a:t>:</a:t>
            </a:r>
          </a:p>
          <a:p>
            <a:pPr lvl="0" algn="l"/>
            <a:endParaRPr lang="en-IN" sz="2600" b="1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lphaLcPeriod"/>
            </a:pPr>
            <a:r>
              <a:rPr lang="en-IN" sz="2100" cap="none" dirty="0" smtClean="0">
                <a:solidFill>
                  <a:schemeClr val="tx1"/>
                </a:solidFill>
              </a:rPr>
              <a:t>Sepsis and septic shock are medical emergencies, and treatment and resuscitation begin Immediately</a:t>
            </a:r>
            <a:r>
              <a:rPr lang="en-IN" sz="2100" cap="none" dirty="0" smtClean="0">
                <a:solidFill>
                  <a:schemeClr val="tx1"/>
                </a:solidFill>
              </a:rPr>
              <a:t>.</a:t>
            </a:r>
          </a:p>
          <a:p>
            <a:pPr marL="742950" indent="-742950" algn="l">
              <a:buFont typeface="+mj-lt"/>
              <a:buAutoNum type="alphaLcPeriod"/>
            </a:pPr>
            <a:endParaRPr lang="en-IN" sz="2100" cap="none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lphaLcPeriod"/>
            </a:pPr>
            <a:r>
              <a:rPr lang="en-IN" sz="2100" cap="none" dirty="0" smtClean="0">
                <a:solidFill>
                  <a:schemeClr val="tx1"/>
                </a:solidFill>
              </a:rPr>
              <a:t>Resuscitation from sepsis-induced hypo perfusion, at least 30 ml/kg of iv crystalloid fluid be given within the first 3 hours</a:t>
            </a:r>
            <a:r>
              <a:rPr lang="en-IN" sz="21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2100" cap="none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lphaLcPeriod"/>
            </a:pPr>
            <a:r>
              <a:rPr lang="en-IN" sz="2100" cap="none" dirty="0" smtClean="0">
                <a:solidFill>
                  <a:schemeClr val="tx1"/>
                </a:solidFill>
              </a:rPr>
              <a:t>Following initial fluid resuscitation, additional fluids be guided by frequent reassessment of hemodynamic status</a:t>
            </a:r>
            <a:r>
              <a:rPr lang="en-IN" sz="2100" cap="none" dirty="0" smtClean="0">
                <a:solidFill>
                  <a:schemeClr val="tx1"/>
                </a:solidFill>
              </a:rPr>
              <a:t>.</a:t>
            </a:r>
            <a:endParaRPr lang="en-IN" sz="2100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869160"/>
          </a:xfrm>
        </p:spPr>
        <p:txBody>
          <a:bodyPr/>
          <a:lstStyle/>
          <a:p>
            <a:pPr marL="742950" indent="-742950">
              <a:buFont typeface="+mj-lt"/>
              <a:buAutoNum type="alphaLcPeriod"/>
            </a:pPr>
            <a:r>
              <a:rPr lang="en-IN" dirty="0"/>
              <a:t>Further hemodynamic assessment (such as assessing cardiac function) to determine the type of shock if the clinical examination does not lead to a clear diagnosis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742950" indent="-742950">
              <a:buFont typeface="+mj-lt"/>
              <a:buAutoNum type="alphaLcPeriod"/>
            </a:pPr>
            <a:r>
              <a:rPr lang="en-IN" dirty="0"/>
              <a:t>Dynamic over static variables be used to predict fluid responsiveness, where available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742950" indent="-742950">
              <a:buFont typeface="+mj-lt"/>
              <a:buAutoNum type="alphaLcPeriod"/>
            </a:pPr>
            <a:r>
              <a:rPr lang="en-IN" dirty="0"/>
              <a:t>Initial target mean arterial pressure of 65 mm hg in patients with septic shock requiring vasopressors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742950" indent="-742950">
              <a:buFont typeface="+mj-lt"/>
              <a:buAutoNum type="alphaLcPeriod"/>
            </a:pPr>
            <a:r>
              <a:rPr lang="en-IN" dirty="0"/>
              <a:t>Guiding resuscitation to normalize lactate in patients with elevated lactate levels as a marker of tissue hypo perfusion.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1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071570"/>
          </a:xfrm>
        </p:spPr>
        <p:txBody>
          <a:bodyPr/>
          <a:lstStyle/>
          <a:p>
            <a:r>
              <a:rPr lang="en-IN" sz="4000" b="1" dirty="0" smtClean="0"/>
              <a:t>ICU Management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62500" lnSpcReduction="20000"/>
          </a:bodyPr>
          <a:lstStyle/>
          <a:p>
            <a:pPr marL="857250" lvl="0" indent="-857250" algn="l"/>
            <a:r>
              <a:rPr lang="en-IN" sz="4000" b="1" dirty="0" smtClean="0">
                <a:solidFill>
                  <a:schemeClr val="tx1"/>
                </a:solidFill>
              </a:rPr>
              <a:t>vii. </a:t>
            </a:r>
            <a:r>
              <a:rPr lang="en-IN" sz="3800" b="1" dirty="0" smtClean="0">
                <a:solidFill>
                  <a:schemeClr val="tx1"/>
                </a:solidFill>
              </a:rPr>
              <a:t>VASOACTIVE MEDICATIONS:</a:t>
            </a:r>
          </a:p>
          <a:p>
            <a:pPr marL="857250" lvl="0" indent="-857250" algn="l"/>
            <a:endParaRPr lang="en-IN" sz="4000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IN" sz="3300" b="1" cap="none" dirty="0" smtClean="0">
                <a:solidFill>
                  <a:schemeClr val="tx1"/>
                </a:solidFill>
              </a:rPr>
              <a:t>Nor </a:t>
            </a:r>
            <a:r>
              <a:rPr lang="en-IN" sz="3300" b="1" cap="none" dirty="0" smtClean="0">
                <a:solidFill>
                  <a:schemeClr val="tx1"/>
                </a:solidFill>
              </a:rPr>
              <a:t>epinephrine </a:t>
            </a:r>
            <a:r>
              <a:rPr lang="en-IN" sz="3300" cap="none" dirty="0" smtClean="0">
                <a:solidFill>
                  <a:schemeClr val="tx1"/>
                </a:solidFill>
              </a:rPr>
              <a:t>as the first-choice </a:t>
            </a:r>
            <a:r>
              <a:rPr lang="en-IN" sz="3300" cap="none" dirty="0" smtClean="0">
                <a:solidFill>
                  <a:schemeClr val="tx1"/>
                </a:solidFill>
              </a:rPr>
              <a:t>vasopressor</a:t>
            </a:r>
          </a:p>
          <a:p>
            <a:pPr algn="l"/>
            <a:endParaRPr lang="en-IN" sz="3300" cap="none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 startAt="2"/>
            </a:pPr>
            <a:r>
              <a:rPr lang="en-IN" sz="3300" b="1" cap="none" dirty="0" smtClean="0">
                <a:solidFill>
                  <a:schemeClr val="tx1"/>
                </a:solidFill>
              </a:rPr>
              <a:t>V</a:t>
            </a:r>
            <a:r>
              <a:rPr lang="en-IN" sz="3300" b="1" cap="none" dirty="0" smtClean="0">
                <a:solidFill>
                  <a:schemeClr val="tx1"/>
                </a:solidFill>
              </a:rPr>
              <a:t>asopressin</a:t>
            </a:r>
            <a:r>
              <a:rPr lang="en-IN" sz="3300" cap="none" dirty="0" smtClean="0">
                <a:solidFill>
                  <a:schemeClr val="tx1"/>
                </a:solidFill>
              </a:rPr>
              <a:t> </a:t>
            </a:r>
            <a:r>
              <a:rPr lang="en-IN" sz="3300" b="1" cap="none" dirty="0" smtClean="0">
                <a:solidFill>
                  <a:schemeClr val="tx1"/>
                </a:solidFill>
              </a:rPr>
              <a:t>or </a:t>
            </a:r>
            <a:r>
              <a:rPr lang="en-IN" sz="3300" b="1" cap="none" dirty="0" smtClean="0">
                <a:solidFill>
                  <a:schemeClr val="tx1"/>
                </a:solidFill>
              </a:rPr>
              <a:t>Epinephrine </a:t>
            </a:r>
            <a:r>
              <a:rPr lang="en-IN" sz="3300" cap="none" dirty="0" smtClean="0">
                <a:solidFill>
                  <a:schemeClr val="tx1"/>
                </a:solidFill>
              </a:rPr>
              <a:t>to Nor epinephrine with the intent of raising mean arterial pressure to </a:t>
            </a:r>
            <a:r>
              <a:rPr lang="en-IN" sz="3300" cap="none" dirty="0" smtClean="0">
                <a:solidFill>
                  <a:schemeClr val="tx1"/>
                </a:solidFill>
              </a:rPr>
              <a:t>target</a:t>
            </a:r>
            <a:r>
              <a:rPr lang="en-IN" sz="3300" cap="none" dirty="0">
                <a:solidFill>
                  <a:schemeClr val="tx1"/>
                </a:solidFill>
              </a:rPr>
              <a:t> </a:t>
            </a:r>
            <a:r>
              <a:rPr lang="en-IN" sz="3300" cap="none" dirty="0" smtClean="0">
                <a:solidFill>
                  <a:schemeClr val="tx1"/>
                </a:solidFill>
              </a:rPr>
              <a:t>or </a:t>
            </a:r>
            <a:r>
              <a:rPr lang="en-IN" sz="3300" cap="none" dirty="0" err="1" smtClean="0">
                <a:solidFill>
                  <a:schemeClr val="tx1"/>
                </a:solidFill>
              </a:rPr>
              <a:t>decraese</a:t>
            </a:r>
            <a:r>
              <a:rPr lang="en-IN" sz="3300" cap="none" dirty="0" smtClean="0">
                <a:solidFill>
                  <a:schemeClr val="tx1"/>
                </a:solidFill>
              </a:rPr>
              <a:t> dose of noradrenaline </a:t>
            </a:r>
          </a:p>
          <a:p>
            <a:pPr algn="l"/>
            <a:endParaRPr lang="en-IN" sz="33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3300" cap="none" dirty="0" smtClean="0">
                <a:solidFill>
                  <a:schemeClr val="tx1"/>
                </a:solidFill>
              </a:rPr>
              <a:t>3. </a:t>
            </a:r>
            <a:r>
              <a:rPr lang="en-IN" sz="3300" cap="none" dirty="0">
                <a:solidFill>
                  <a:schemeClr val="tx1"/>
                </a:solidFill>
              </a:rPr>
              <a:t> </a:t>
            </a:r>
            <a:r>
              <a:rPr lang="en-IN" sz="3300" cap="none" dirty="0" smtClean="0">
                <a:solidFill>
                  <a:schemeClr val="tx1"/>
                </a:solidFill>
              </a:rPr>
              <a:t> </a:t>
            </a:r>
            <a:r>
              <a:rPr lang="en-IN" sz="3300" b="1" cap="none" dirty="0" smtClean="0">
                <a:solidFill>
                  <a:schemeClr val="tx1"/>
                </a:solidFill>
              </a:rPr>
              <a:t>dopamine</a:t>
            </a:r>
            <a:r>
              <a:rPr lang="en-IN" sz="3300" cap="none" dirty="0" smtClean="0">
                <a:solidFill>
                  <a:schemeClr val="tx1"/>
                </a:solidFill>
              </a:rPr>
              <a:t> as an alternative vasopressor agent to nor epinephrine only in highly selected patients </a:t>
            </a:r>
            <a:endParaRPr lang="en-IN" sz="33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3300" cap="none" dirty="0" smtClean="0">
                <a:solidFill>
                  <a:schemeClr val="tx1"/>
                </a:solidFill>
              </a:rPr>
              <a:t>(e.g. </a:t>
            </a:r>
            <a:r>
              <a:rPr lang="en-IN" sz="3300" cap="none" dirty="0" smtClean="0">
                <a:solidFill>
                  <a:schemeClr val="tx1"/>
                </a:solidFill>
              </a:rPr>
              <a:t>Patients with low risk of tachyarrhythmia and absolute or relative </a:t>
            </a:r>
            <a:r>
              <a:rPr lang="en-IN" sz="3300" cap="none" dirty="0" err="1" smtClean="0">
                <a:solidFill>
                  <a:schemeClr val="tx1"/>
                </a:solidFill>
              </a:rPr>
              <a:t>bradycardia</a:t>
            </a:r>
            <a:r>
              <a:rPr lang="en-IN" sz="3300" cap="none" dirty="0" smtClean="0">
                <a:solidFill>
                  <a:schemeClr val="tx1"/>
                </a:solidFill>
              </a:rPr>
              <a:t>).</a:t>
            </a:r>
          </a:p>
          <a:p>
            <a:pPr algn="l"/>
            <a:endParaRPr lang="en-IN" sz="33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3300" cap="none" dirty="0" smtClean="0">
                <a:solidFill>
                  <a:schemeClr val="tx1"/>
                </a:solidFill>
              </a:rPr>
              <a:t>4</a:t>
            </a:r>
            <a:r>
              <a:rPr lang="en-IN" sz="3300" cap="none" dirty="0" smtClean="0">
                <a:solidFill>
                  <a:schemeClr val="tx1"/>
                </a:solidFill>
              </a:rPr>
              <a:t>.      </a:t>
            </a:r>
            <a:r>
              <a:rPr lang="en-IN" sz="3300" b="1" cap="none" dirty="0" smtClean="0">
                <a:solidFill>
                  <a:schemeClr val="tx1"/>
                </a:solidFill>
              </a:rPr>
              <a:t>Against </a:t>
            </a:r>
            <a:r>
              <a:rPr lang="en-IN" sz="3300" cap="none" dirty="0" smtClean="0">
                <a:solidFill>
                  <a:schemeClr val="tx1"/>
                </a:solidFill>
              </a:rPr>
              <a:t>using low-dose dopamine for renal protection.</a:t>
            </a:r>
          </a:p>
          <a:p>
            <a:pPr algn="l"/>
            <a:r>
              <a:rPr lang="en-IN" sz="3300" cap="none" dirty="0" smtClean="0">
                <a:solidFill>
                  <a:schemeClr val="tx1"/>
                </a:solidFill>
              </a:rPr>
              <a:t>.</a:t>
            </a:r>
            <a:endParaRPr lang="en-IN" sz="3300" b="1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8892480" cy="4195481"/>
          </a:xfrm>
        </p:spPr>
        <p:txBody>
          <a:bodyPr/>
          <a:lstStyle/>
          <a:p>
            <a:r>
              <a:rPr lang="en-IN" dirty="0"/>
              <a:t>5. Using </a:t>
            </a:r>
            <a:r>
              <a:rPr lang="en-IN" b="1" dirty="0" err="1"/>
              <a:t>dobutamine</a:t>
            </a:r>
            <a:r>
              <a:rPr lang="en-IN" dirty="0"/>
              <a:t> in patients who show evidence of persistent hypo perfusion despite adequate fluid loading and the use of vasopressor </a:t>
            </a:r>
            <a:r>
              <a:rPr lang="en-IN" dirty="0" smtClean="0"/>
              <a:t>agents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6. All patients requiring vasopressors have an </a:t>
            </a:r>
            <a:r>
              <a:rPr lang="en-IN" b="1" dirty="0"/>
              <a:t>arterial catheter </a:t>
            </a:r>
            <a:r>
              <a:rPr lang="en-IN" dirty="0"/>
              <a:t>placed as soon as practical if resources are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1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b="1" dirty="0" smtClean="0"/>
              <a:t>ICU Management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70000" lnSpcReduction="20000"/>
          </a:bodyPr>
          <a:lstStyle/>
          <a:p>
            <a:pPr marL="857250" lvl="0" indent="-857250" algn="l"/>
            <a:r>
              <a:rPr lang="en-IN" sz="4000" b="1" dirty="0" smtClean="0">
                <a:solidFill>
                  <a:schemeClr val="tx1"/>
                </a:solidFill>
              </a:rPr>
              <a:t>ix. BLOOD PRODUCTS:</a:t>
            </a:r>
          </a:p>
          <a:p>
            <a:pPr marL="742950" indent="-742950" algn="just">
              <a:buAutoNum type="arabicPeriod"/>
            </a:pPr>
            <a:r>
              <a:rPr lang="en-IN" sz="4000" cap="none" dirty="0" smtClean="0">
                <a:solidFill>
                  <a:schemeClr val="tx1"/>
                </a:solidFill>
              </a:rPr>
              <a:t>RBC </a:t>
            </a:r>
            <a:r>
              <a:rPr lang="en-IN" sz="4000" cap="none" dirty="0" smtClean="0">
                <a:solidFill>
                  <a:schemeClr val="tx1"/>
                </a:solidFill>
              </a:rPr>
              <a:t>transfusion </a:t>
            </a:r>
            <a:r>
              <a:rPr lang="en-IN" sz="4000" cap="none" dirty="0" smtClean="0">
                <a:solidFill>
                  <a:schemeClr val="tx1"/>
                </a:solidFill>
              </a:rPr>
              <a:t>when </a:t>
            </a:r>
            <a:r>
              <a:rPr lang="en-IN" sz="4000" cap="none" dirty="0" smtClean="0">
                <a:solidFill>
                  <a:schemeClr val="tx1"/>
                </a:solidFill>
              </a:rPr>
              <a:t> </a:t>
            </a:r>
            <a:r>
              <a:rPr lang="en-IN" sz="4000" cap="none" dirty="0" err="1" smtClean="0">
                <a:solidFill>
                  <a:schemeClr val="tx1"/>
                </a:solidFill>
              </a:rPr>
              <a:t>Hb</a:t>
            </a:r>
            <a:r>
              <a:rPr lang="en-IN" sz="4000" cap="none" dirty="0" smtClean="0">
                <a:solidFill>
                  <a:schemeClr val="tx1"/>
                </a:solidFill>
              </a:rPr>
              <a:t> decreases to &lt; 7.0 g/dl in </a:t>
            </a:r>
            <a:r>
              <a:rPr lang="en-IN" sz="4000" cap="none" dirty="0" smtClean="0">
                <a:solidFill>
                  <a:schemeClr val="tx1"/>
                </a:solidFill>
              </a:rPr>
              <a:t>adults except in  </a:t>
            </a:r>
            <a:r>
              <a:rPr lang="en-IN" sz="4000" cap="none" dirty="0" smtClean="0">
                <a:solidFill>
                  <a:schemeClr val="tx1"/>
                </a:solidFill>
              </a:rPr>
              <a:t>myocardial ischemia, severe hypoxemia, or acute </a:t>
            </a:r>
            <a:r>
              <a:rPr lang="en-IN" sz="4000" cap="none" dirty="0" err="1" smtClean="0">
                <a:solidFill>
                  <a:schemeClr val="tx1"/>
                </a:solidFill>
              </a:rPr>
              <a:t>hemorrhage</a:t>
            </a:r>
            <a:r>
              <a:rPr lang="en-IN" sz="4000" cap="none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IN" sz="4000" cap="none" dirty="0" smtClean="0">
              <a:solidFill>
                <a:schemeClr val="tx1"/>
              </a:solidFill>
            </a:endParaRPr>
          </a:p>
          <a:p>
            <a:pPr marL="742950" indent="-742950" algn="just">
              <a:buAutoNum type="arabicPeriod" startAt="2"/>
            </a:pPr>
            <a:r>
              <a:rPr lang="en-IN" sz="4000" b="1" cap="none" dirty="0" smtClean="0">
                <a:solidFill>
                  <a:schemeClr val="tx1"/>
                </a:solidFill>
              </a:rPr>
              <a:t>Against </a:t>
            </a:r>
            <a:r>
              <a:rPr lang="en-IN" sz="4000" cap="none" dirty="0" smtClean="0">
                <a:solidFill>
                  <a:schemeClr val="tx1"/>
                </a:solidFill>
              </a:rPr>
              <a:t>the use of erythropoietin for treatment of anaemia associated with sepsis</a:t>
            </a:r>
            <a:r>
              <a:rPr lang="en-IN" sz="4000" cap="none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IN" sz="4000" cap="none" dirty="0" smtClean="0">
              <a:solidFill>
                <a:schemeClr val="tx1"/>
              </a:solidFill>
            </a:endParaRPr>
          </a:p>
          <a:p>
            <a:pPr algn="just"/>
            <a:r>
              <a:rPr lang="en-IN" sz="4000" cap="none" dirty="0" smtClean="0">
                <a:solidFill>
                  <a:schemeClr val="tx1"/>
                </a:solidFill>
              </a:rPr>
              <a:t>3. </a:t>
            </a:r>
            <a:r>
              <a:rPr lang="en-IN" sz="4000" cap="none" dirty="0" smtClean="0">
                <a:solidFill>
                  <a:schemeClr val="tx1"/>
                </a:solidFill>
              </a:rPr>
              <a:t>  </a:t>
            </a:r>
            <a:r>
              <a:rPr lang="en-IN" sz="4000" b="1" cap="none" dirty="0" smtClean="0">
                <a:solidFill>
                  <a:schemeClr val="tx1"/>
                </a:solidFill>
              </a:rPr>
              <a:t>Against </a:t>
            </a:r>
            <a:r>
              <a:rPr lang="en-IN" sz="4000" b="1" cap="none" dirty="0" smtClean="0">
                <a:solidFill>
                  <a:schemeClr val="tx1"/>
                </a:solidFill>
              </a:rPr>
              <a:t>the use </a:t>
            </a:r>
            <a:r>
              <a:rPr lang="en-IN" sz="4000" cap="none" dirty="0" smtClean="0">
                <a:solidFill>
                  <a:schemeClr val="tx1"/>
                </a:solidFill>
              </a:rPr>
              <a:t>of fresh frozen plasma to correct clotting abnormalities in the absence of bleeding or planned invasive procedures.</a:t>
            </a:r>
          </a:p>
          <a:p>
            <a:pPr algn="just"/>
            <a:endParaRPr lang="e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52925"/>
            <a:ext cx="8856984" cy="4328403"/>
          </a:xfrm>
        </p:spPr>
        <p:txBody>
          <a:bodyPr/>
          <a:lstStyle/>
          <a:p>
            <a:pPr algn="just"/>
            <a:r>
              <a:rPr lang="en-IN" dirty="0"/>
              <a:t>Prophylactic platelet transfusion when counts are &lt; 10,000/mm3 (10 × 109/L) in the absence of apparent </a:t>
            </a:r>
            <a:r>
              <a:rPr lang="en-IN" dirty="0" smtClean="0"/>
              <a:t>bleeding</a:t>
            </a:r>
          </a:p>
          <a:p>
            <a:pPr marL="0" indent="0" algn="just">
              <a:buNone/>
            </a:pPr>
            <a:endParaRPr lang="en-IN" dirty="0" smtClean="0"/>
          </a:p>
          <a:p>
            <a:pPr algn="just"/>
            <a:r>
              <a:rPr lang="en-IN" dirty="0"/>
              <a:t>W</a:t>
            </a:r>
            <a:r>
              <a:rPr lang="en-IN" dirty="0" smtClean="0"/>
              <a:t>hen </a:t>
            </a:r>
            <a:r>
              <a:rPr lang="en-IN" dirty="0"/>
              <a:t>counts are &lt; 20,000/mm3 (20 × 109/L) if the patient has a significant risk of bleeding</a:t>
            </a:r>
            <a:r>
              <a:rPr lang="en-IN" dirty="0" smtClean="0"/>
              <a:t>.</a:t>
            </a:r>
          </a:p>
          <a:p>
            <a:pPr marL="0" indent="0" algn="just">
              <a:buNone/>
            </a:pPr>
            <a:endParaRPr lang="en-IN" dirty="0" smtClean="0"/>
          </a:p>
          <a:p>
            <a:pPr algn="just"/>
            <a:r>
              <a:rPr lang="en-IN" dirty="0" smtClean="0"/>
              <a:t> </a:t>
            </a:r>
            <a:r>
              <a:rPr lang="en-IN" dirty="0"/>
              <a:t>Higher platelet counts (≥ 50,000/mm3 [50 × 109/L]) are advised for active bleeding, surgery, or invasive procedures.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044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38446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IN" b="1" dirty="0" smtClean="0">
                <a:solidFill>
                  <a:schemeClr val="tx1"/>
                </a:solidFill>
              </a:rPr>
              <a:t>xiii. MECHANICAL VENTILATION: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smtClean="0">
                <a:solidFill>
                  <a:schemeClr val="tx1"/>
                </a:solidFill>
              </a:rPr>
              <a:t>Patients on HFNC and NIV should be thoroughly </a:t>
            </a:r>
            <a:r>
              <a:rPr lang="en-IN" sz="1800" cap="none" dirty="0" smtClean="0">
                <a:solidFill>
                  <a:schemeClr val="tx1"/>
                </a:solidFill>
              </a:rPr>
              <a:t>monitored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IN" sz="1800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smtClean="0">
                <a:solidFill>
                  <a:schemeClr val="tx1"/>
                </a:solidFill>
              </a:rPr>
              <a:t> If  </a:t>
            </a:r>
            <a:r>
              <a:rPr lang="en-IN" sz="1800" cap="none" dirty="0" smtClean="0">
                <a:solidFill>
                  <a:schemeClr val="tx1"/>
                </a:solidFill>
              </a:rPr>
              <a:t>worsening of respiratory conditions and need of intubation, intubation should not be delayed in such </a:t>
            </a:r>
            <a:r>
              <a:rPr lang="en-IN" sz="1800" cap="none" dirty="0" smtClean="0">
                <a:solidFill>
                  <a:schemeClr val="tx1"/>
                </a:solidFill>
              </a:rPr>
              <a:t>cases</a:t>
            </a:r>
            <a:endParaRPr lang="en-IN" sz="1800" cap="none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IN" sz="1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>
                <a:solidFill>
                  <a:schemeClr val="tx1"/>
                </a:solidFill>
              </a:rPr>
              <a:t> </a:t>
            </a:r>
            <a:r>
              <a:rPr lang="en-IN" sz="1800" cap="none" dirty="0" smtClean="0">
                <a:solidFill>
                  <a:schemeClr val="tx1"/>
                </a:solidFill>
              </a:rPr>
              <a:t>     </a:t>
            </a:r>
            <a:r>
              <a:rPr lang="en-IN" sz="1800" b="1" cap="none" dirty="0" smtClean="0">
                <a:solidFill>
                  <a:schemeClr val="tx1"/>
                </a:solidFill>
              </a:rPr>
              <a:t>Invasive </a:t>
            </a:r>
            <a:r>
              <a:rPr lang="en-IN" sz="1800" b="1" cap="none" dirty="0" smtClean="0">
                <a:solidFill>
                  <a:schemeClr val="tx1"/>
                </a:solidFill>
              </a:rPr>
              <a:t>mechanical ventilation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err="1" smtClean="0">
                <a:solidFill>
                  <a:schemeClr val="tx1"/>
                </a:solidFill>
              </a:rPr>
              <a:t>Initaite</a:t>
            </a:r>
            <a:r>
              <a:rPr lang="en-IN" sz="1800" cap="none" dirty="0" smtClean="0">
                <a:solidFill>
                  <a:schemeClr val="tx1"/>
                </a:solidFill>
              </a:rPr>
              <a:t> Mechanical </a:t>
            </a:r>
            <a:r>
              <a:rPr lang="en-IN" sz="1800" cap="none" dirty="0" err="1" smtClean="0">
                <a:solidFill>
                  <a:schemeClr val="tx1"/>
                </a:solidFill>
              </a:rPr>
              <a:t>ventilationuse</a:t>
            </a:r>
            <a:r>
              <a:rPr lang="en-IN" sz="1800" cap="none" dirty="0" smtClean="0">
                <a:solidFill>
                  <a:schemeClr val="tx1"/>
                </a:solidFill>
              </a:rPr>
              <a:t> </a:t>
            </a:r>
            <a:r>
              <a:rPr lang="en-IN" sz="1800" cap="none" dirty="0" smtClean="0">
                <a:solidFill>
                  <a:schemeClr val="tx1"/>
                </a:solidFill>
              </a:rPr>
              <a:t>using </a:t>
            </a:r>
            <a:r>
              <a:rPr lang="en-IN" sz="1800" cap="none" dirty="0" smtClean="0">
                <a:solidFill>
                  <a:schemeClr val="tx1"/>
                </a:solidFill>
              </a:rPr>
              <a:t> </a:t>
            </a:r>
            <a:r>
              <a:rPr lang="en-IN" sz="1800" cap="none" dirty="0" smtClean="0">
                <a:solidFill>
                  <a:schemeClr val="tx1"/>
                </a:solidFill>
              </a:rPr>
              <a:t>lung protective strategy </a:t>
            </a:r>
            <a:r>
              <a:rPr lang="en-IN" sz="1800" cap="none" dirty="0" smtClean="0">
                <a:solidFill>
                  <a:schemeClr val="tx1"/>
                </a:solidFill>
              </a:rPr>
              <a:t>(tidal volume 4- </a:t>
            </a:r>
            <a:r>
              <a:rPr lang="en-IN" sz="1800" cap="none" dirty="0" smtClean="0">
                <a:solidFill>
                  <a:schemeClr val="tx1"/>
                </a:solidFill>
              </a:rPr>
              <a:t>8ml/kg predicted body weight</a:t>
            </a:r>
            <a:r>
              <a:rPr lang="en-IN" sz="1800" cap="none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smtClean="0">
                <a:solidFill>
                  <a:schemeClr val="tx1"/>
                </a:solidFill>
              </a:rPr>
              <a:t>Plateau </a:t>
            </a:r>
            <a:r>
              <a:rPr lang="en-IN" sz="1800" cap="none" dirty="0" smtClean="0">
                <a:solidFill>
                  <a:schemeClr val="tx1"/>
                </a:solidFill>
              </a:rPr>
              <a:t>pressure goal: ≤ 30 cm </a:t>
            </a:r>
            <a:r>
              <a:rPr lang="en-IN" sz="1800" cap="none" dirty="0" smtClean="0">
                <a:solidFill>
                  <a:schemeClr val="tx1"/>
                </a:solidFill>
              </a:rPr>
              <a:t>h2o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smtClean="0">
                <a:solidFill>
                  <a:schemeClr val="tx1"/>
                </a:solidFill>
              </a:rPr>
              <a:t>Check </a:t>
            </a:r>
            <a:r>
              <a:rPr lang="en-IN" sz="1800" cap="none" dirty="0" err="1" smtClean="0">
                <a:solidFill>
                  <a:schemeClr val="tx1"/>
                </a:solidFill>
              </a:rPr>
              <a:t>pplat</a:t>
            </a:r>
            <a:r>
              <a:rPr lang="en-IN" sz="1800" cap="none" dirty="0" smtClean="0">
                <a:solidFill>
                  <a:schemeClr val="tx1"/>
                </a:solidFill>
              </a:rPr>
              <a:t> (0.5 second inspiratory pause), at least every 4h and after each change in PEEP or </a:t>
            </a:r>
            <a:r>
              <a:rPr lang="en-IN" sz="1800" cap="none" dirty="0" smtClean="0">
                <a:solidFill>
                  <a:schemeClr val="tx1"/>
                </a:solidFill>
              </a:rPr>
              <a:t>VT.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smtClean="0">
                <a:solidFill>
                  <a:schemeClr val="tx1"/>
                </a:solidFill>
              </a:rPr>
              <a:t>If </a:t>
            </a:r>
            <a:r>
              <a:rPr lang="en-IN" sz="1800" cap="none" dirty="0" err="1" smtClean="0">
                <a:solidFill>
                  <a:schemeClr val="tx1"/>
                </a:solidFill>
              </a:rPr>
              <a:t>pplat</a:t>
            </a:r>
            <a:r>
              <a:rPr lang="en-IN" sz="1800" cap="none" dirty="0" smtClean="0">
                <a:solidFill>
                  <a:schemeClr val="tx1"/>
                </a:solidFill>
              </a:rPr>
              <a:t> &gt; 30 cm h2o: decrease </a:t>
            </a:r>
            <a:r>
              <a:rPr lang="en-IN" sz="1800" cap="none" dirty="0" err="1" smtClean="0">
                <a:solidFill>
                  <a:schemeClr val="tx1"/>
                </a:solidFill>
              </a:rPr>
              <a:t>vt</a:t>
            </a:r>
            <a:r>
              <a:rPr lang="en-IN" sz="1800" cap="none" dirty="0" smtClean="0">
                <a:solidFill>
                  <a:schemeClr val="tx1"/>
                </a:solidFill>
              </a:rPr>
              <a:t> by 1ml/kg steps (minimum = 4 ml/kg).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cap="none" dirty="0" smtClean="0">
                <a:solidFill>
                  <a:schemeClr val="tx1"/>
                </a:solidFill>
              </a:rPr>
              <a:t>Consider use of incremental fio2/peep combinations such as shown below to achieve goal</a:t>
            </a:r>
            <a:endParaRPr lang="en-IN" sz="1800" b="1" cap="none" dirty="0" smtClean="0">
              <a:solidFill>
                <a:schemeClr val="tx1"/>
              </a:solidFill>
            </a:endParaRP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47500" lnSpcReduction="20000"/>
          </a:bodyPr>
          <a:lstStyle/>
          <a:p>
            <a:pPr marL="857250" lvl="0" indent="-857250" algn="l"/>
            <a:r>
              <a:rPr lang="en-IN" sz="5100" b="1" dirty="0" smtClean="0">
                <a:solidFill>
                  <a:schemeClr val="tx1"/>
                </a:solidFill>
              </a:rPr>
              <a:t>xv. GLUCOSE CONTROL:</a:t>
            </a:r>
          </a:p>
          <a:p>
            <a:pPr algn="l"/>
            <a:r>
              <a:rPr lang="en-IN" sz="3800" cap="none" dirty="0" smtClean="0">
                <a:solidFill>
                  <a:schemeClr val="tx1"/>
                </a:solidFill>
              </a:rPr>
              <a:t>A </a:t>
            </a:r>
            <a:r>
              <a:rPr lang="en-IN" sz="3800" cap="none" dirty="0" smtClean="0">
                <a:solidFill>
                  <a:schemeClr val="tx1"/>
                </a:solidFill>
              </a:rPr>
              <a:t>protocolized approach to blood </a:t>
            </a:r>
            <a:r>
              <a:rPr lang="en-IN" sz="3800" cap="none" dirty="0" smtClean="0">
                <a:solidFill>
                  <a:schemeClr val="tx1"/>
                </a:solidFill>
              </a:rPr>
              <a:t>glucose management in ICU patients with </a:t>
            </a:r>
            <a:r>
              <a:rPr lang="en-IN" sz="3800" cap="none" dirty="0" err="1" smtClean="0">
                <a:solidFill>
                  <a:schemeClr val="tx1"/>
                </a:solidFill>
              </a:rPr>
              <a:t>sepsis,commencing</a:t>
            </a:r>
            <a:r>
              <a:rPr lang="en-IN" sz="3800" cap="none" dirty="0" smtClean="0">
                <a:solidFill>
                  <a:schemeClr val="tx1"/>
                </a:solidFill>
              </a:rPr>
              <a:t> </a:t>
            </a:r>
            <a:r>
              <a:rPr lang="en-IN" sz="3800" cap="none" dirty="0" smtClean="0">
                <a:solidFill>
                  <a:schemeClr val="tx1"/>
                </a:solidFill>
              </a:rPr>
              <a:t>insulin dosing when two consecutive blood glucose levels are &gt; 180 mg/ </a:t>
            </a:r>
            <a:r>
              <a:rPr lang="en-IN" sz="3800" cap="none" dirty="0" smtClean="0">
                <a:solidFill>
                  <a:schemeClr val="tx1"/>
                </a:solidFill>
              </a:rPr>
              <a:t>dl</a:t>
            </a:r>
          </a:p>
          <a:p>
            <a:pPr algn="l"/>
            <a:endParaRPr lang="en-IN" sz="3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3800" cap="none" dirty="0" smtClean="0">
                <a:solidFill>
                  <a:schemeClr val="tx1"/>
                </a:solidFill>
              </a:rPr>
              <a:t> </a:t>
            </a:r>
            <a:r>
              <a:rPr lang="en-IN" sz="3800" cap="none" dirty="0">
                <a:solidFill>
                  <a:schemeClr val="tx1"/>
                </a:solidFill>
              </a:rPr>
              <a:t>T</a:t>
            </a:r>
            <a:r>
              <a:rPr lang="en-IN" sz="3800" cap="none" dirty="0" smtClean="0">
                <a:solidFill>
                  <a:schemeClr val="tx1"/>
                </a:solidFill>
              </a:rPr>
              <a:t>arget </a:t>
            </a:r>
            <a:r>
              <a:rPr lang="en-IN" sz="3800" cap="none" dirty="0" smtClean="0">
                <a:solidFill>
                  <a:schemeClr val="tx1"/>
                </a:solidFill>
              </a:rPr>
              <a:t>an upper blood glucose level ≤180 mg/dl rather than an upper target blood glucose level ≤ 110 mg/dl</a:t>
            </a:r>
            <a:r>
              <a:rPr lang="en-IN" sz="38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3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3800" cap="none" dirty="0" smtClean="0">
                <a:solidFill>
                  <a:schemeClr val="tx1"/>
                </a:solidFill>
              </a:rPr>
              <a:t>Blood </a:t>
            </a:r>
            <a:r>
              <a:rPr lang="en-IN" sz="3800" cap="none" dirty="0" smtClean="0">
                <a:solidFill>
                  <a:schemeClr val="tx1"/>
                </a:solidFill>
              </a:rPr>
              <a:t>glucose values be monitored every 1 to 2 hours until glucose values and insulin infusion rates are stable, then every 4 hours thereafter in patients receiving insulin infusions</a:t>
            </a:r>
            <a:r>
              <a:rPr lang="en-IN" sz="38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3800" cap="none" dirty="0">
              <a:solidFill>
                <a:schemeClr val="tx1"/>
              </a:solidFill>
            </a:endParaRPr>
          </a:p>
          <a:p>
            <a:pPr algn="l"/>
            <a:r>
              <a:rPr lang="en-IN" sz="3800" cap="none" dirty="0" smtClean="0">
                <a:solidFill>
                  <a:schemeClr val="tx1"/>
                </a:solidFill>
              </a:rPr>
              <a:t>That </a:t>
            </a:r>
            <a:r>
              <a:rPr lang="en-IN" sz="3800" cap="none" dirty="0" smtClean="0">
                <a:solidFill>
                  <a:schemeClr val="tx1"/>
                </a:solidFill>
              </a:rPr>
              <a:t>glucose levels obtained with point-of-care testing of capillary blood be interpreted with caution because such measurements may not accurately estimate arterial blood or plasma glucose values</a:t>
            </a:r>
            <a:r>
              <a:rPr lang="en-IN" sz="38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3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3800" cap="none" dirty="0" smtClean="0">
                <a:solidFill>
                  <a:schemeClr val="tx1"/>
                </a:solidFill>
              </a:rPr>
              <a:t>Use </a:t>
            </a:r>
            <a:r>
              <a:rPr lang="en-IN" sz="3800" cap="none" dirty="0" smtClean="0">
                <a:solidFill>
                  <a:schemeClr val="tx1"/>
                </a:solidFill>
              </a:rPr>
              <a:t>of arterial blood rather than capillary blood for point-of-care testing using glucose meters if patients have arterial catheters.</a:t>
            </a:r>
            <a:endParaRPr lang="en-IN" sz="3800" b="1" cap="none" dirty="0" smtClean="0">
              <a:solidFill>
                <a:schemeClr val="tx1"/>
              </a:solidFill>
            </a:endParaRPr>
          </a:p>
          <a:p>
            <a:pPr algn="l"/>
            <a:endParaRPr lang="en-IN" sz="3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694430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lnSpcReduction="10000"/>
          </a:bodyPr>
          <a:lstStyle/>
          <a:p>
            <a:pPr marL="857250" lvl="0" indent="-857250" algn="l"/>
            <a:r>
              <a:rPr lang="en-IN" sz="2400" b="1" dirty="0" smtClean="0">
                <a:solidFill>
                  <a:schemeClr val="tx1"/>
                </a:solidFill>
              </a:rPr>
              <a:t>xviii. </a:t>
            </a:r>
            <a:r>
              <a:rPr lang="en-IN" sz="2600" b="1" dirty="0" smtClean="0">
                <a:solidFill>
                  <a:schemeClr val="tx1"/>
                </a:solidFill>
              </a:rPr>
              <a:t>VENOUS THROMBOEMBOLISM </a:t>
            </a:r>
            <a:r>
              <a:rPr lang="en-IN" sz="2600" b="1" dirty="0" smtClean="0">
                <a:solidFill>
                  <a:schemeClr val="tx1"/>
                </a:solidFill>
              </a:rPr>
              <a:t>PROPHYLAXIS</a:t>
            </a:r>
            <a:r>
              <a:rPr lang="en-IN" sz="4000" b="1" dirty="0" smtClean="0">
                <a:solidFill>
                  <a:schemeClr val="tx1"/>
                </a:solidFill>
              </a:rPr>
              <a:t>:</a:t>
            </a:r>
          </a:p>
          <a:p>
            <a:pPr marL="857250" lvl="0" indent="-857250" algn="l"/>
            <a:r>
              <a:rPr lang="en-IN" sz="2100" cap="none" dirty="0" smtClean="0">
                <a:solidFill>
                  <a:schemeClr val="tx1"/>
                </a:solidFill>
              </a:rPr>
              <a:t>Pharmacologic </a:t>
            </a:r>
            <a:r>
              <a:rPr lang="en-IN" sz="2100" cap="none" dirty="0" smtClean="0">
                <a:solidFill>
                  <a:schemeClr val="tx1"/>
                </a:solidFill>
              </a:rPr>
              <a:t>prophylaxis against </a:t>
            </a:r>
            <a:r>
              <a:rPr lang="en-IN" sz="2100" cap="none" dirty="0" smtClean="0">
                <a:solidFill>
                  <a:schemeClr val="tx1"/>
                </a:solidFill>
              </a:rPr>
              <a:t>venous thromboembolism (VTE</a:t>
            </a:r>
            <a:r>
              <a:rPr lang="en-IN" sz="2100" cap="none" dirty="0" smtClean="0">
                <a:solidFill>
                  <a:schemeClr val="tx1"/>
                </a:solidFill>
              </a:rPr>
              <a:t>) in </a:t>
            </a:r>
            <a:r>
              <a:rPr lang="en-IN" sz="2100" cap="none" dirty="0" smtClean="0">
                <a:solidFill>
                  <a:schemeClr val="tx1"/>
                </a:solidFill>
              </a:rPr>
              <a:t>the</a:t>
            </a:r>
          </a:p>
          <a:p>
            <a:pPr marL="857250" lvl="0" indent="-857250" algn="l"/>
            <a:r>
              <a:rPr lang="en-IN" sz="2100" cap="none" dirty="0" smtClean="0">
                <a:solidFill>
                  <a:schemeClr val="tx1"/>
                </a:solidFill>
              </a:rPr>
              <a:t>Absence</a:t>
            </a:r>
            <a:r>
              <a:rPr lang="en-IN" sz="2100" cap="none" dirty="0" smtClean="0">
                <a:solidFill>
                  <a:schemeClr val="tx1"/>
                </a:solidFill>
              </a:rPr>
              <a:t> </a:t>
            </a:r>
            <a:r>
              <a:rPr lang="en-IN" sz="2100" cap="none" dirty="0" smtClean="0">
                <a:solidFill>
                  <a:schemeClr val="tx1"/>
                </a:solidFill>
              </a:rPr>
              <a:t>contraindications </a:t>
            </a:r>
            <a:r>
              <a:rPr lang="en-IN" sz="2100" cap="none" dirty="0" smtClean="0">
                <a:solidFill>
                  <a:schemeClr val="tx1"/>
                </a:solidFill>
              </a:rPr>
              <a:t>to the use of these </a:t>
            </a:r>
            <a:r>
              <a:rPr lang="en-IN" sz="2100" cap="none" dirty="0" smtClean="0">
                <a:solidFill>
                  <a:schemeClr val="tx1"/>
                </a:solidFill>
              </a:rPr>
              <a:t>agents</a:t>
            </a:r>
          </a:p>
          <a:p>
            <a:pPr algn="l"/>
            <a:endParaRPr lang="en-IN" sz="21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2100" cap="none" dirty="0" smtClean="0">
                <a:solidFill>
                  <a:schemeClr val="tx1"/>
                </a:solidFill>
              </a:rPr>
              <a:t> </a:t>
            </a:r>
            <a:r>
              <a:rPr lang="en-IN" sz="2100" cap="none" dirty="0" smtClean="0">
                <a:solidFill>
                  <a:schemeClr val="tx1"/>
                </a:solidFill>
              </a:rPr>
              <a:t>LMWH rather than UFH for VTE </a:t>
            </a:r>
            <a:r>
              <a:rPr lang="en-IN" sz="2100" cap="none" dirty="0" smtClean="0">
                <a:solidFill>
                  <a:schemeClr val="tx1"/>
                </a:solidFill>
              </a:rPr>
              <a:t>prophylaxis In </a:t>
            </a:r>
            <a:r>
              <a:rPr lang="en-IN" sz="2100" cap="none" dirty="0" smtClean="0">
                <a:solidFill>
                  <a:schemeClr val="tx1"/>
                </a:solidFill>
              </a:rPr>
              <a:t>the absence of contraindications to the use of </a:t>
            </a:r>
            <a:r>
              <a:rPr lang="en-IN" sz="2100" cap="none" dirty="0" smtClean="0">
                <a:solidFill>
                  <a:schemeClr val="tx1"/>
                </a:solidFill>
              </a:rPr>
              <a:t>LMWH</a:t>
            </a:r>
          </a:p>
          <a:p>
            <a:pPr algn="l"/>
            <a:endParaRPr lang="en-IN" sz="21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2100" cap="none" dirty="0" smtClean="0">
                <a:solidFill>
                  <a:schemeClr val="tx1"/>
                </a:solidFill>
              </a:rPr>
              <a:t>Combination </a:t>
            </a:r>
            <a:r>
              <a:rPr lang="en-IN" sz="2100" cap="none" dirty="0" smtClean="0">
                <a:solidFill>
                  <a:schemeClr val="tx1"/>
                </a:solidFill>
              </a:rPr>
              <a:t>pharmacologic VTE </a:t>
            </a:r>
            <a:r>
              <a:rPr lang="en-IN" sz="2100" cap="none" dirty="0" smtClean="0">
                <a:solidFill>
                  <a:schemeClr val="tx1"/>
                </a:solidFill>
              </a:rPr>
              <a:t>prophylaxis And mechanical prophylaxis</a:t>
            </a:r>
            <a:r>
              <a:rPr lang="en-IN" sz="2100" cap="none" dirty="0" smtClean="0">
                <a:solidFill>
                  <a:schemeClr val="tx1"/>
                </a:solidFill>
              </a:rPr>
              <a:t>, whenever </a:t>
            </a:r>
            <a:r>
              <a:rPr lang="en-IN" sz="2100" cap="none" dirty="0" smtClean="0">
                <a:solidFill>
                  <a:schemeClr val="tx1"/>
                </a:solidFill>
              </a:rPr>
              <a:t>possible</a:t>
            </a:r>
          </a:p>
          <a:p>
            <a:pPr algn="l"/>
            <a:endParaRPr lang="en-IN" sz="21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2100" cap="none" dirty="0" smtClean="0">
                <a:solidFill>
                  <a:schemeClr val="tx1"/>
                </a:solidFill>
              </a:rPr>
              <a:t> </a:t>
            </a:r>
            <a:r>
              <a:rPr lang="en-IN" sz="2100" cap="none" dirty="0" smtClean="0">
                <a:solidFill>
                  <a:schemeClr val="tx1"/>
                </a:solidFill>
              </a:rPr>
              <a:t>Mechanical VTE prophylaxis when pharmacologic VTE is contraindicated.</a:t>
            </a:r>
            <a:endParaRPr lang="en-IN" sz="2100" b="1" cap="none" dirty="0" smtClean="0">
              <a:solidFill>
                <a:schemeClr val="tx1"/>
              </a:solidFill>
            </a:endParaRPr>
          </a:p>
          <a:p>
            <a:pPr algn="l"/>
            <a:endParaRPr lang="en-IN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92500" lnSpcReduction="20000"/>
          </a:bodyPr>
          <a:lstStyle/>
          <a:p>
            <a:pPr marL="857250" lvl="0" indent="-857250" algn="l"/>
            <a:r>
              <a:rPr lang="en-IN" sz="3800" b="1" dirty="0" smtClean="0">
                <a:solidFill>
                  <a:schemeClr val="tx1"/>
                </a:solidFill>
              </a:rPr>
              <a:t>xx. NUTRITION:</a:t>
            </a:r>
          </a:p>
          <a:p>
            <a:pPr algn="l"/>
            <a:r>
              <a:rPr lang="en-IN" sz="1900" cap="none" dirty="0" smtClean="0">
                <a:solidFill>
                  <a:schemeClr val="tx1"/>
                </a:solidFill>
              </a:rPr>
              <a:t>A</a:t>
            </a:r>
            <a:r>
              <a:rPr lang="en-IN" sz="1900" b="1" cap="none" dirty="0" smtClean="0">
                <a:solidFill>
                  <a:schemeClr val="tx1"/>
                </a:solidFill>
              </a:rPr>
              <a:t>gainst </a:t>
            </a:r>
            <a:r>
              <a:rPr lang="en-IN" sz="1900" cap="none" dirty="0" smtClean="0">
                <a:solidFill>
                  <a:schemeClr val="tx1"/>
                </a:solidFill>
              </a:rPr>
              <a:t>the administration of early parenteral nutrition alone or parenteral nutrition in combination with enteral feedings</a:t>
            </a:r>
            <a:r>
              <a:rPr lang="en-IN" sz="1900" cap="none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AutoNum type="arabicPeriod"/>
            </a:pPr>
            <a:endParaRPr lang="en-IN" sz="19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900" cap="none" dirty="0" smtClean="0">
                <a:solidFill>
                  <a:schemeClr val="tx1"/>
                </a:solidFill>
              </a:rPr>
              <a:t>2. Early initiation of enteral feeding rather than a complete fast or only IV</a:t>
            </a:r>
            <a:r>
              <a:rPr lang="en-IN" sz="19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19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900" cap="none" dirty="0" smtClean="0">
                <a:solidFill>
                  <a:schemeClr val="tx1"/>
                </a:solidFill>
              </a:rPr>
              <a:t>3. We suggest either early trophic/hypocaloric or early full enteral feeding in critically ill patients with sepsis or septic </a:t>
            </a:r>
            <a:r>
              <a:rPr lang="en-IN" sz="1900" cap="none" dirty="0" smtClean="0">
                <a:solidFill>
                  <a:schemeClr val="tx1"/>
                </a:solidFill>
              </a:rPr>
              <a:t>shock then </a:t>
            </a:r>
            <a:r>
              <a:rPr lang="en-IN" sz="1900" cap="none" dirty="0" smtClean="0">
                <a:solidFill>
                  <a:schemeClr val="tx1"/>
                </a:solidFill>
              </a:rPr>
              <a:t>feeds should be advanced according to patient tolerance</a:t>
            </a:r>
            <a:r>
              <a:rPr lang="en-IN" sz="19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19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900" b="1" cap="none" dirty="0" smtClean="0">
                <a:solidFill>
                  <a:schemeClr val="tx1"/>
                </a:solidFill>
              </a:rPr>
              <a:t>4. Against</a:t>
            </a:r>
            <a:r>
              <a:rPr lang="en-IN" sz="1900" cap="none" dirty="0" smtClean="0">
                <a:solidFill>
                  <a:schemeClr val="tx1"/>
                </a:solidFill>
              </a:rPr>
              <a:t> the use of </a:t>
            </a:r>
            <a:r>
              <a:rPr lang="en-IN" sz="1900" b="1" cap="none" dirty="0" smtClean="0">
                <a:solidFill>
                  <a:schemeClr val="tx1"/>
                </a:solidFill>
              </a:rPr>
              <a:t>omega-3 fatty acids </a:t>
            </a:r>
            <a:r>
              <a:rPr lang="en-IN" sz="1900" cap="none" dirty="0" smtClean="0">
                <a:solidFill>
                  <a:schemeClr val="tx1"/>
                </a:solidFill>
              </a:rPr>
              <a:t>as an immune supplement</a:t>
            </a:r>
            <a:r>
              <a:rPr lang="en-IN" sz="19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19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900" b="1" cap="none" dirty="0" smtClean="0">
                <a:solidFill>
                  <a:schemeClr val="tx1"/>
                </a:solidFill>
              </a:rPr>
              <a:t>5. U</a:t>
            </a:r>
            <a:r>
              <a:rPr lang="en-IN" sz="1900" cap="none" dirty="0" smtClean="0">
                <a:solidFill>
                  <a:schemeClr val="tx1"/>
                </a:solidFill>
              </a:rPr>
              <a:t>se of prokinetic agents for feeding intolerance</a:t>
            </a:r>
            <a:r>
              <a:rPr lang="en-IN" sz="19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19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900" cap="none" dirty="0" smtClean="0">
                <a:solidFill>
                  <a:schemeClr val="tx1"/>
                </a:solidFill>
              </a:rPr>
              <a:t>6. We recommend </a:t>
            </a:r>
            <a:r>
              <a:rPr lang="en-IN" sz="1900" b="1" cap="none" dirty="0" smtClean="0">
                <a:solidFill>
                  <a:schemeClr val="tx1"/>
                </a:solidFill>
              </a:rPr>
              <a:t>against the use of IV selenium, Arginine, Glutamine and Carnitine</a:t>
            </a:r>
            <a:r>
              <a:rPr lang="en-IN" sz="1900" cap="none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IN" sz="19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071570"/>
          </a:xfrm>
        </p:spPr>
        <p:txBody>
          <a:bodyPr/>
          <a:lstStyle/>
          <a:p>
            <a:r>
              <a:rPr lang="en-IN" sz="4400" b="1" dirty="0" smtClean="0"/>
              <a:t>Brief Overview</a:t>
            </a:r>
            <a:endParaRPr lang="en-IN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858180" cy="457203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cap="none" dirty="0" smtClean="0">
                <a:solidFill>
                  <a:schemeClr val="tx1"/>
                </a:solidFill>
              </a:rPr>
              <a:t>There are </a:t>
            </a:r>
            <a:r>
              <a:rPr lang="en-IN" b="1" cap="none" dirty="0" smtClean="0">
                <a:solidFill>
                  <a:srgbClr val="FF0000"/>
                </a:solidFill>
              </a:rPr>
              <a:t>7 different strains </a:t>
            </a:r>
            <a:r>
              <a:rPr lang="en-IN" cap="none" dirty="0" smtClean="0">
                <a:solidFill>
                  <a:schemeClr val="tx1"/>
                </a:solidFill>
              </a:rPr>
              <a:t>of corona virus-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cap="none" dirty="0" smtClean="0">
                <a:solidFill>
                  <a:schemeClr val="tx1"/>
                </a:solidFill>
              </a:rPr>
              <a:t>(229E- alpha, NL63- alpha, OC43- beta, HKU1- beta, </a:t>
            </a:r>
            <a:r>
              <a:rPr lang="en-IN" cap="none" dirty="0" err="1" smtClean="0">
                <a:solidFill>
                  <a:schemeClr val="tx1"/>
                </a:solidFill>
              </a:rPr>
              <a:t>mers</a:t>
            </a:r>
            <a:r>
              <a:rPr lang="en-IN" cap="none" dirty="0" smtClean="0">
                <a:solidFill>
                  <a:schemeClr val="tx1"/>
                </a:solidFill>
              </a:rPr>
              <a:t>-</a:t>
            </a:r>
            <a:r>
              <a:rPr lang="en-IN" cap="none" dirty="0" err="1" smtClean="0">
                <a:solidFill>
                  <a:schemeClr val="tx1"/>
                </a:solidFill>
              </a:rPr>
              <a:t>cov</a:t>
            </a:r>
            <a:r>
              <a:rPr lang="en-IN" cap="none" dirty="0" smtClean="0">
                <a:solidFill>
                  <a:schemeClr val="tx1"/>
                </a:solidFill>
              </a:rPr>
              <a:t>-beta, </a:t>
            </a:r>
            <a:r>
              <a:rPr lang="en-IN" cap="none" dirty="0" err="1" smtClean="0">
                <a:solidFill>
                  <a:schemeClr val="tx1"/>
                </a:solidFill>
              </a:rPr>
              <a:t>sars</a:t>
            </a:r>
            <a:r>
              <a:rPr lang="en-IN" cap="none" dirty="0" smtClean="0">
                <a:solidFill>
                  <a:schemeClr val="tx1"/>
                </a:solidFill>
              </a:rPr>
              <a:t>-</a:t>
            </a:r>
            <a:r>
              <a:rPr lang="en-IN" cap="none" dirty="0" err="1" smtClean="0">
                <a:solidFill>
                  <a:schemeClr val="tx1"/>
                </a:solidFill>
              </a:rPr>
              <a:t>cov</a:t>
            </a:r>
            <a:r>
              <a:rPr lang="en-IN" cap="none" dirty="0" smtClean="0">
                <a:solidFill>
                  <a:schemeClr val="tx1"/>
                </a:solidFill>
              </a:rPr>
              <a:t>-beta &amp; sars-cov-2- novel</a:t>
            </a:r>
            <a:r>
              <a:rPr lang="en-IN" cap="none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IN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cap="none" dirty="0" smtClean="0">
                <a:solidFill>
                  <a:schemeClr val="tx1"/>
                </a:solidFill>
              </a:rPr>
              <a:t>Sars-cov-2 previously referred as </a:t>
            </a:r>
            <a:r>
              <a:rPr lang="en-IN" cap="none" dirty="0" smtClean="0">
                <a:solidFill>
                  <a:schemeClr val="tx1"/>
                </a:solidFill>
              </a:rPr>
              <a:t>2019-ncov</a:t>
            </a:r>
          </a:p>
          <a:p>
            <a:pPr algn="l"/>
            <a:endParaRPr lang="en-IN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cap="none" dirty="0" smtClean="0">
                <a:solidFill>
                  <a:schemeClr val="tx1"/>
                </a:solidFill>
              </a:rPr>
              <a:t>It is a SS RNA virus, with size 120 </a:t>
            </a:r>
            <a:r>
              <a:rPr lang="en-IN" cap="none" dirty="0" smtClean="0">
                <a:solidFill>
                  <a:schemeClr val="tx1"/>
                </a:solidFill>
              </a:rPr>
              <a:t>nm</a:t>
            </a:r>
          </a:p>
          <a:p>
            <a:pPr algn="l"/>
            <a:endParaRPr lang="en-IN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cap="none" dirty="0" smtClean="0">
                <a:solidFill>
                  <a:schemeClr val="tx1"/>
                </a:solidFill>
              </a:rPr>
              <a:t>In </a:t>
            </a:r>
            <a:r>
              <a:rPr lang="en-IN" cap="none" dirty="0" err="1" smtClean="0">
                <a:solidFill>
                  <a:schemeClr val="tx1"/>
                </a:solidFill>
              </a:rPr>
              <a:t>feb</a:t>
            </a:r>
            <a:r>
              <a:rPr lang="en-IN" cap="none" dirty="0" smtClean="0">
                <a:solidFill>
                  <a:schemeClr val="tx1"/>
                </a:solidFill>
              </a:rPr>
              <a:t> 2020 who designated the disease covid-19 (corona virus disease 2019</a:t>
            </a:r>
            <a:r>
              <a:rPr lang="en-IN" cap="none" dirty="0" smtClean="0">
                <a:solidFill>
                  <a:schemeClr val="tx1"/>
                </a:solidFill>
              </a:rPr>
              <a:t>).</a:t>
            </a:r>
            <a:endParaRPr lang="en-IN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b="1" dirty="0"/>
              <a:t>ICU Management: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/>
          </a:bodyPr>
          <a:lstStyle/>
          <a:p>
            <a:pPr algn="l"/>
            <a:r>
              <a:rPr lang="en-IN" sz="2400" b="1" dirty="0" smtClean="0">
                <a:solidFill>
                  <a:schemeClr val="tx1"/>
                </a:solidFill>
              </a:rPr>
              <a:t>General Management during ICU stay: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F- feeding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A- analgesia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S- sedation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T- thromboembolism prophylaxis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H- head end up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U- ulcer prophylaxis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G- glucose control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S- spontaneous breathing trial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B- bowel regimen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I- indwelling </a:t>
            </a:r>
            <a:r>
              <a:rPr lang="en-IN" sz="1800" cap="none" dirty="0" err="1" smtClean="0">
                <a:solidFill>
                  <a:schemeClr val="tx1"/>
                </a:solidFill>
              </a:rPr>
              <a:t>cathater</a:t>
            </a:r>
            <a:r>
              <a:rPr lang="en-IN" sz="1800" cap="none" dirty="0" smtClean="0">
                <a:solidFill>
                  <a:schemeClr val="tx1"/>
                </a:solidFill>
              </a:rPr>
              <a:t> removal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D- de-escalation of antibiotics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38446"/>
          </a:xfrm>
        </p:spPr>
        <p:txBody>
          <a:bodyPr/>
          <a:lstStyle/>
          <a:p>
            <a:r>
              <a:rPr lang="en-IN" sz="4000" dirty="0"/>
              <a:t>ICU </a:t>
            </a:r>
            <a:r>
              <a:rPr lang="en-IN" sz="4000" dirty="0" smtClean="0"/>
              <a:t>Management: </a:t>
            </a:r>
            <a:r>
              <a:rPr lang="en-IN" sz="4000" dirty="0"/>
              <a:t>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196752"/>
            <a:ext cx="8858312" cy="5518396"/>
          </a:xfrm>
        </p:spPr>
        <p:txBody>
          <a:bodyPr>
            <a:normAutofit/>
          </a:bodyPr>
          <a:lstStyle/>
          <a:p>
            <a:pPr algn="l"/>
            <a:r>
              <a:rPr lang="en-IN" sz="2400" dirty="0" smtClean="0">
                <a:solidFill>
                  <a:schemeClr val="tx1"/>
                </a:solidFill>
              </a:rPr>
              <a:t>General Management during ICU stay:</a:t>
            </a: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A- </a:t>
            </a:r>
            <a:r>
              <a:rPr lang="en-IN" sz="1800" cap="none" dirty="0">
                <a:solidFill>
                  <a:schemeClr val="tx1"/>
                </a:solidFill>
              </a:rPr>
              <a:t>A</a:t>
            </a:r>
            <a:r>
              <a:rPr lang="en-IN" sz="1800" cap="none" dirty="0" smtClean="0">
                <a:solidFill>
                  <a:schemeClr val="tx1"/>
                </a:solidFill>
              </a:rPr>
              <a:t>ssess</a:t>
            </a:r>
            <a:r>
              <a:rPr lang="en-IN" sz="1800" cap="none" dirty="0" smtClean="0">
                <a:solidFill>
                  <a:schemeClr val="tx1"/>
                </a:solidFill>
              </a:rPr>
              <a:t>, prevent and manage </a:t>
            </a:r>
            <a:r>
              <a:rPr lang="en-IN" sz="1800" cap="none" dirty="0" smtClean="0">
                <a:solidFill>
                  <a:schemeClr val="tx1"/>
                </a:solidFill>
              </a:rPr>
              <a:t>pain</a:t>
            </a:r>
          </a:p>
          <a:p>
            <a:pPr algn="l"/>
            <a:endParaRPr lang="en-IN" sz="1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B- </a:t>
            </a:r>
            <a:r>
              <a:rPr lang="en-IN" sz="1800" cap="none" dirty="0" smtClean="0">
                <a:solidFill>
                  <a:schemeClr val="tx1"/>
                </a:solidFill>
              </a:rPr>
              <a:t>Both </a:t>
            </a:r>
            <a:r>
              <a:rPr lang="en-IN" sz="1800" cap="none" dirty="0" smtClean="0">
                <a:solidFill>
                  <a:schemeClr val="tx1"/>
                </a:solidFill>
              </a:rPr>
              <a:t>spontaneous breathing and awakening </a:t>
            </a:r>
            <a:r>
              <a:rPr lang="en-IN" sz="1800" cap="none" dirty="0" smtClean="0">
                <a:solidFill>
                  <a:schemeClr val="tx1"/>
                </a:solidFill>
              </a:rPr>
              <a:t>trials</a:t>
            </a:r>
          </a:p>
          <a:p>
            <a:pPr algn="l"/>
            <a:endParaRPr lang="en-IN" sz="1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C- </a:t>
            </a:r>
            <a:r>
              <a:rPr lang="en-IN" sz="1800" cap="none" dirty="0" smtClean="0">
                <a:solidFill>
                  <a:schemeClr val="tx1"/>
                </a:solidFill>
              </a:rPr>
              <a:t>Choice </a:t>
            </a:r>
            <a:r>
              <a:rPr lang="en-IN" sz="1800" cap="none" dirty="0" smtClean="0">
                <a:solidFill>
                  <a:schemeClr val="tx1"/>
                </a:solidFill>
              </a:rPr>
              <a:t>of sedation and </a:t>
            </a:r>
            <a:r>
              <a:rPr lang="en-IN" sz="1800" cap="none" dirty="0" smtClean="0">
                <a:solidFill>
                  <a:schemeClr val="tx1"/>
                </a:solidFill>
              </a:rPr>
              <a:t>analgesia</a:t>
            </a:r>
          </a:p>
          <a:p>
            <a:pPr algn="l"/>
            <a:endParaRPr lang="en-IN" sz="1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D- </a:t>
            </a:r>
            <a:r>
              <a:rPr lang="en-IN" sz="1800" cap="none" dirty="0" smtClean="0">
                <a:solidFill>
                  <a:schemeClr val="tx1"/>
                </a:solidFill>
              </a:rPr>
              <a:t>Delirium </a:t>
            </a:r>
            <a:r>
              <a:rPr lang="en-IN" sz="1800" cap="none" dirty="0" smtClean="0">
                <a:solidFill>
                  <a:schemeClr val="tx1"/>
                </a:solidFill>
              </a:rPr>
              <a:t>assessment, prevention and </a:t>
            </a:r>
            <a:r>
              <a:rPr lang="en-IN" sz="1800" cap="none" dirty="0" smtClean="0">
                <a:solidFill>
                  <a:schemeClr val="tx1"/>
                </a:solidFill>
              </a:rPr>
              <a:t>management</a:t>
            </a:r>
          </a:p>
          <a:p>
            <a:pPr algn="l"/>
            <a:endParaRPr lang="en-IN" sz="1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E- </a:t>
            </a:r>
            <a:r>
              <a:rPr lang="en-IN" sz="1800" cap="none" dirty="0">
                <a:solidFill>
                  <a:schemeClr val="tx1"/>
                </a:solidFill>
              </a:rPr>
              <a:t>E</a:t>
            </a:r>
            <a:r>
              <a:rPr lang="en-IN" sz="1800" cap="none" dirty="0" smtClean="0">
                <a:solidFill>
                  <a:schemeClr val="tx1"/>
                </a:solidFill>
              </a:rPr>
              <a:t>arly </a:t>
            </a:r>
            <a:r>
              <a:rPr lang="en-IN" sz="1800" cap="none" dirty="0" smtClean="0">
                <a:solidFill>
                  <a:schemeClr val="tx1"/>
                </a:solidFill>
              </a:rPr>
              <a:t>mobility and </a:t>
            </a:r>
            <a:r>
              <a:rPr lang="en-IN" sz="1800" cap="none" dirty="0" smtClean="0">
                <a:solidFill>
                  <a:schemeClr val="tx1"/>
                </a:solidFill>
              </a:rPr>
              <a:t>exercise</a:t>
            </a:r>
          </a:p>
          <a:p>
            <a:pPr algn="l"/>
            <a:endParaRPr lang="en-IN" sz="1800" cap="none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 smtClean="0">
                <a:solidFill>
                  <a:schemeClr val="tx1"/>
                </a:solidFill>
              </a:rPr>
              <a:t>F- </a:t>
            </a:r>
            <a:r>
              <a:rPr lang="en-IN" sz="1800" cap="none" dirty="0" smtClean="0">
                <a:solidFill>
                  <a:schemeClr val="tx1"/>
                </a:solidFill>
              </a:rPr>
              <a:t>Family </a:t>
            </a:r>
            <a:r>
              <a:rPr lang="en-IN" sz="1800" cap="none" dirty="0" smtClean="0">
                <a:solidFill>
                  <a:schemeClr val="tx1"/>
                </a:solidFill>
              </a:rPr>
              <a:t>communication and involvement</a:t>
            </a:r>
            <a:r>
              <a:rPr lang="en-IN" cap="none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10454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/>
          </a:bodyPr>
          <a:lstStyle/>
          <a:p>
            <a:pPr algn="l"/>
            <a:r>
              <a:rPr lang="en-IN" sz="2400" b="1" dirty="0" smtClean="0">
                <a:solidFill>
                  <a:schemeClr val="tx1"/>
                </a:solidFill>
              </a:rPr>
              <a:t>Investigations:</a:t>
            </a:r>
          </a:p>
          <a:p>
            <a:pPr algn="l"/>
            <a:r>
              <a:rPr lang="en-IN" b="1" dirty="0" smtClean="0">
                <a:solidFill>
                  <a:schemeClr val="tx1"/>
                </a:solidFill>
              </a:rPr>
              <a:t>Baseline:</a:t>
            </a:r>
            <a:endParaRPr lang="en-IN" dirty="0" smtClean="0">
              <a:solidFill>
                <a:schemeClr val="tx1"/>
              </a:solidFill>
            </a:endParaRPr>
          </a:p>
          <a:p>
            <a:pPr algn="l"/>
            <a:r>
              <a:rPr lang="en-IN" sz="1800" cap="none" dirty="0" smtClean="0"/>
              <a:t>Complete </a:t>
            </a:r>
            <a:r>
              <a:rPr lang="en-IN" sz="1800" cap="none" dirty="0" err="1" smtClean="0"/>
              <a:t>hemogram</a:t>
            </a:r>
            <a:endParaRPr lang="en-IN" sz="1800" cap="none" dirty="0"/>
          </a:p>
          <a:p>
            <a:pPr algn="l"/>
            <a:r>
              <a:rPr lang="en-IN" sz="1800" cap="none" dirty="0" smtClean="0"/>
              <a:t>Liver </a:t>
            </a:r>
            <a:r>
              <a:rPr lang="en-IN" sz="1800" cap="none" dirty="0" err="1" smtClean="0"/>
              <a:t>funtion</a:t>
            </a:r>
            <a:r>
              <a:rPr lang="en-IN" sz="1800" cap="none" dirty="0" smtClean="0"/>
              <a:t> test </a:t>
            </a:r>
            <a:endParaRPr lang="en-IN" sz="1800" cap="none" dirty="0"/>
          </a:p>
          <a:p>
            <a:pPr algn="l"/>
            <a:r>
              <a:rPr lang="en-IN" sz="1800" cap="none" dirty="0" smtClean="0"/>
              <a:t>Renal function test </a:t>
            </a:r>
            <a:r>
              <a:rPr lang="en-IN" sz="1800" cap="none" dirty="0" err="1" smtClean="0"/>
              <a:t>ft</a:t>
            </a:r>
            <a:r>
              <a:rPr lang="en-IN" sz="1800" cap="none" dirty="0" smtClean="0"/>
              <a:t>, </a:t>
            </a:r>
          </a:p>
          <a:p>
            <a:pPr algn="l"/>
            <a:r>
              <a:rPr lang="en-IN" sz="1800" cap="none" dirty="0" smtClean="0"/>
              <a:t>Serum electrolytes  </a:t>
            </a:r>
          </a:p>
          <a:p>
            <a:pPr algn="l"/>
            <a:r>
              <a:rPr lang="en-IN" sz="1800" cap="none" dirty="0" smtClean="0"/>
              <a:t>Coagulation profile,</a:t>
            </a:r>
          </a:p>
          <a:p>
            <a:pPr algn="l"/>
            <a:r>
              <a:rPr lang="en-IN" sz="1800" cap="none" dirty="0"/>
              <a:t>V</a:t>
            </a:r>
            <a:r>
              <a:rPr lang="en-IN" sz="1800" cap="none" dirty="0" smtClean="0"/>
              <a:t>iral profile, viral markers (</a:t>
            </a:r>
            <a:r>
              <a:rPr lang="en-IN" sz="1800" cap="none" dirty="0" err="1" smtClean="0"/>
              <a:t>hbs</a:t>
            </a:r>
            <a:r>
              <a:rPr lang="en-IN" sz="1800" cap="none" dirty="0" smtClean="0"/>
              <a:t> </a:t>
            </a:r>
            <a:r>
              <a:rPr lang="en-IN" sz="1800" cap="none" dirty="0" err="1" smtClean="0"/>
              <a:t>ag</a:t>
            </a:r>
            <a:r>
              <a:rPr lang="en-IN" sz="1800" cap="none" dirty="0" smtClean="0"/>
              <a:t>, anti </a:t>
            </a:r>
            <a:r>
              <a:rPr lang="en-IN" sz="1800" cap="none" dirty="0" err="1" smtClean="0"/>
              <a:t>hcv</a:t>
            </a:r>
            <a:r>
              <a:rPr lang="en-IN" sz="1800" cap="none" dirty="0" smtClean="0"/>
              <a:t>, hiv1&amp; 2)</a:t>
            </a:r>
          </a:p>
          <a:p>
            <a:pPr algn="l"/>
            <a:r>
              <a:rPr lang="en-IN" sz="1800" cap="none" dirty="0"/>
              <a:t>B</a:t>
            </a:r>
            <a:r>
              <a:rPr lang="en-IN" sz="1800" cap="none" dirty="0" smtClean="0"/>
              <a:t>aseline ECG</a:t>
            </a:r>
          </a:p>
          <a:p>
            <a:pPr algn="l"/>
            <a:r>
              <a:rPr lang="en-IN" sz="1800" cap="none" dirty="0" smtClean="0"/>
              <a:t>Chest radiograph, ABG (if spo2 &lt;94%), </a:t>
            </a:r>
            <a:r>
              <a:rPr lang="en-IN" sz="1800" cap="none" dirty="0" err="1" smtClean="0"/>
              <a:t>cxr</a:t>
            </a:r>
            <a:r>
              <a:rPr lang="en-IN" sz="1800" cap="none" dirty="0" smtClean="0"/>
              <a:t>, </a:t>
            </a:r>
          </a:p>
          <a:p>
            <a:pPr algn="l"/>
            <a:r>
              <a:rPr lang="en-IN" sz="1800" cap="none" dirty="0"/>
              <a:t>T</a:t>
            </a:r>
            <a:r>
              <a:rPr lang="en-IN" sz="1800" cap="none" dirty="0" smtClean="0"/>
              <a:t>otal </a:t>
            </a:r>
            <a:r>
              <a:rPr lang="en-IN" sz="1800" cap="none" dirty="0" err="1" smtClean="0"/>
              <a:t>cpk</a:t>
            </a:r>
            <a:r>
              <a:rPr lang="en-IN" sz="1800" cap="none" dirty="0" smtClean="0"/>
              <a:t>, </a:t>
            </a:r>
            <a:r>
              <a:rPr lang="en-IN" sz="1800" cap="none" dirty="0" err="1" smtClean="0"/>
              <a:t>cpkmb</a:t>
            </a:r>
            <a:r>
              <a:rPr lang="en-IN" sz="1800" cap="none" dirty="0" smtClean="0"/>
              <a:t> and trop t (quantitative) in all patients. </a:t>
            </a:r>
          </a:p>
          <a:p>
            <a:pPr algn="l"/>
            <a:r>
              <a:rPr lang="en-IN" sz="1800" cap="none" dirty="0" smtClean="0"/>
              <a:t> </a:t>
            </a:r>
            <a:r>
              <a:rPr lang="en-IN" sz="1800" cap="none" dirty="0" err="1" smtClean="0"/>
              <a:t>Oher</a:t>
            </a:r>
            <a:r>
              <a:rPr lang="en-IN" sz="1800" cap="none" dirty="0" smtClean="0"/>
              <a:t> specific investigations pertaining to their co morbid illness as the case may arise.</a:t>
            </a:r>
          </a:p>
          <a:p>
            <a:pPr algn="l"/>
            <a:endParaRPr lang="en-IN" cap="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N" sz="2600" b="1" dirty="0" smtClean="0">
                <a:solidFill>
                  <a:schemeClr val="tx1"/>
                </a:solidFill>
              </a:rPr>
              <a:t>Risk factors and Prognostic Determinants</a:t>
            </a:r>
            <a:r>
              <a:rPr lang="en-IN" b="1" dirty="0" smtClean="0">
                <a:solidFill>
                  <a:schemeClr val="tx1"/>
                </a:solidFill>
              </a:rPr>
              <a:t>:</a:t>
            </a:r>
            <a:endParaRPr lang="en-IN" dirty="0" smtClean="0">
              <a:solidFill>
                <a:schemeClr val="tx1"/>
              </a:solidFill>
            </a:endParaRP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cap="none" dirty="0">
                <a:solidFill>
                  <a:schemeClr val="tx1"/>
                </a:solidFill>
              </a:rPr>
              <a:t>H</a:t>
            </a:r>
            <a:r>
              <a:rPr lang="en-IN" cap="none" dirty="0" smtClean="0">
                <a:solidFill>
                  <a:schemeClr val="tx1"/>
                </a:solidFill>
              </a:rPr>
              <a:t>istory of co morbidities (</a:t>
            </a:r>
            <a:r>
              <a:rPr lang="en-IN" cap="none" dirty="0" err="1">
                <a:solidFill>
                  <a:schemeClr val="tx1"/>
                </a:solidFill>
              </a:rPr>
              <a:t>H</a:t>
            </a:r>
            <a:r>
              <a:rPr lang="en-IN" cap="none" dirty="0" err="1" smtClean="0">
                <a:solidFill>
                  <a:schemeClr val="tx1"/>
                </a:solidFill>
              </a:rPr>
              <a:t>tn</a:t>
            </a:r>
            <a:r>
              <a:rPr lang="en-IN" cap="none" dirty="0" smtClean="0">
                <a:solidFill>
                  <a:schemeClr val="tx1"/>
                </a:solidFill>
              </a:rPr>
              <a:t>, </a:t>
            </a:r>
            <a:r>
              <a:rPr lang="en-IN" cap="none" dirty="0" smtClean="0">
                <a:solidFill>
                  <a:schemeClr val="tx1"/>
                </a:solidFill>
              </a:rPr>
              <a:t>D</a:t>
            </a:r>
            <a:r>
              <a:rPr lang="en-IN" cap="none" dirty="0">
                <a:solidFill>
                  <a:schemeClr val="tx1"/>
                </a:solidFill>
              </a:rPr>
              <a:t>M</a:t>
            </a:r>
            <a:r>
              <a:rPr lang="en-IN" cap="none" dirty="0" smtClean="0">
                <a:solidFill>
                  <a:schemeClr val="tx1"/>
                </a:solidFill>
              </a:rPr>
              <a:t>, COPD, </a:t>
            </a:r>
            <a:r>
              <a:rPr lang="en-IN" cap="none" dirty="0">
                <a:solidFill>
                  <a:schemeClr val="tx1"/>
                </a:solidFill>
              </a:rPr>
              <a:t>A</a:t>
            </a:r>
            <a:r>
              <a:rPr lang="en-IN" cap="none" dirty="0" smtClean="0">
                <a:solidFill>
                  <a:schemeClr val="tx1"/>
                </a:solidFill>
              </a:rPr>
              <a:t>sthma, </a:t>
            </a:r>
            <a:r>
              <a:rPr lang="en-IN" cap="none" dirty="0" err="1">
                <a:solidFill>
                  <a:schemeClr val="tx1"/>
                </a:solidFill>
              </a:rPr>
              <a:t>H</a:t>
            </a:r>
            <a:r>
              <a:rPr lang="en-IN" cap="none" dirty="0" err="1" smtClean="0">
                <a:solidFill>
                  <a:schemeClr val="tx1"/>
                </a:solidFill>
              </a:rPr>
              <a:t>emato</a:t>
            </a:r>
            <a:r>
              <a:rPr lang="en-IN" cap="none" dirty="0" smtClean="0">
                <a:solidFill>
                  <a:schemeClr val="tx1"/>
                </a:solidFill>
              </a:rPr>
              <a:t>-lymphoid cancer, Solid organ cancer, CLD, CKD, CHF,IHD, </a:t>
            </a:r>
            <a:r>
              <a:rPr lang="en-IN" cap="none" dirty="0">
                <a:solidFill>
                  <a:schemeClr val="tx1"/>
                </a:solidFill>
              </a:rPr>
              <a:t>S</a:t>
            </a:r>
            <a:r>
              <a:rPr lang="en-IN" cap="none" dirty="0" smtClean="0">
                <a:solidFill>
                  <a:schemeClr val="tx1"/>
                </a:solidFill>
              </a:rPr>
              <a:t>troke, Dementia etc.). </a:t>
            </a:r>
            <a:endParaRPr lang="en-IN" cap="none" dirty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endParaRPr lang="en-IN" cap="none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Higher body temperatures were associated with more severe disease and higher fatality. 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In the </a:t>
            </a:r>
            <a:r>
              <a:rPr lang="en-IN" cap="none" dirty="0" err="1" smtClean="0">
                <a:solidFill>
                  <a:schemeClr val="tx1"/>
                </a:solidFill>
              </a:rPr>
              <a:t>wuhan</a:t>
            </a:r>
            <a:r>
              <a:rPr lang="en-IN" cap="none" dirty="0" smtClean="0">
                <a:solidFill>
                  <a:schemeClr val="tx1"/>
                </a:solidFill>
              </a:rPr>
              <a:t> cohort, the following laboratory cut offs appeared to indicate a poor prognosis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</a:t>
            </a:r>
            <a:r>
              <a:rPr lang="en-IN" cap="none" dirty="0" err="1" smtClean="0">
                <a:solidFill>
                  <a:schemeClr val="tx1"/>
                </a:solidFill>
              </a:rPr>
              <a:t>lymphopenia</a:t>
            </a:r>
            <a:r>
              <a:rPr lang="en-IN" cap="none" dirty="0">
                <a:solidFill>
                  <a:schemeClr val="tx1"/>
                </a:solidFill>
              </a:rPr>
              <a:t> </a:t>
            </a:r>
            <a:r>
              <a:rPr lang="en-IN" cap="none" dirty="0" smtClean="0">
                <a:solidFill>
                  <a:schemeClr val="tx1"/>
                </a:solidFill>
              </a:rPr>
              <a:t>&lt;</a:t>
            </a:r>
            <a:r>
              <a:rPr lang="en-IN" cap="none" dirty="0" smtClean="0">
                <a:solidFill>
                  <a:schemeClr val="tx1"/>
                </a:solidFill>
              </a:rPr>
              <a:t> 2000/cu.mm 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Neutrophil / lymphocyte ratio &gt;2 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</a:t>
            </a:r>
            <a:r>
              <a:rPr lang="en-IN" cap="none" dirty="0">
                <a:solidFill>
                  <a:schemeClr val="tx1"/>
                </a:solidFill>
              </a:rPr>
              <a:t>L</a:t>
            </a:r>
            <a:r>
              <a:rPr lang="en-IN" cap="none" dirty="0" smtClean="0">
                <a:solidFill>
                  <a:schemeClr val="tx1"/>
                </a:solidFill>
              </a:rPr>
              <a:t>DH &gt; 245 u/l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</a:t>
            </a:r>
            <a:r>
              <a:rPr lang="en-IN" cap="none" dirty="0" err="1" smtClean="0">
                <a:solidFill>
                  <a:schemeClr val="tx1"/>
                </a:solidFill>
              </a:rPr>
              <a:t>hs</a:t>
            </a:r>
            <a:r>
              <a:rPr lang="en-IN" cap="none" dirty="0" smtClean="0">
                <a:solidFill>
                  <a:schemeClr val="tx1"/>
                </a:solidFill>
              </a:rPr>
              <a:t>-cardiac troponin &gt; 28 </a:t>
            </a:r>
            <a:r>
              <a:rPr lang="en-IN" cap="none" dirty="0" err="1" smtClean="0">
                <a:solidFill>
                  <a:schemeClr val="tx1"/>
                </a:solidFill>
              </a:rPr>
              <a:t>ng</a:t>
            </a:r>
            <a:r>
              <a:rPr lang="en-IN" cap="none" dirty="0" smtClean="0">
                <a:solidFill>
                  <a:schemeClr val="tx1"/>
                </a:solidFill>
              </a:rPr>
              <a:t>/ml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</a:t>
            </a:r>
            <a:r>
              <a:rPr lang="en-IN" cap="none" dirty="0" err="1">
                <a:solidFill>
                  <a:schemeClr val="tx1"/>
                </a:solidFill>
              </a:rPr>
              <a:t>P</a:t>
            </a:r>
            <a:r>
              <a:rPr lang="en-IN" cap="none" dirty="0" err="1" smtClean="0">
                <a:solidFill>
                  <a:schemeClr val="tx1"/>
                </a:solidFill>
              </a:rPr>
              <a:t>rothrombin</a:t>
            </a:r>
            <a:r>
              <a:rPr lang="en-IN" cap="none" dirty="0" smtClean="0">
                <a:solidFill>
                  <a:schemeClr val="tx1"/>
                </a:solidFill>
              </a:rPr>
              <a:t> time &gt; 16 s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Serum ferritin &gt; 300 </a:t>
            </a:r>
            <a:r>
              <a:rPr lang="en-IN" cap="none" dirty="0" err="1" smtClean="0">
                <a:solidFill>
                  <a:schemeClr val="tx1"/>
                </a:solidFill>
              </a:rPr>
              <a:t>μg</a:t>
            </a:r>
            <a:r>
              <a:rPr lang="en-IN" cap="none" dirty="0" smtClean="0">
                <a:solidFill>
                  <a:schemeClr val="tx1"/>
                </a:solidFill>
              </a:rPr>
              <a:t>/l</a:t>
            </a:r>
          </a:p>
          <a:p>
            <a:pPr lvl="0" algn="l">
              <a:buFont typeface="Arial" pitchFamily="34" charset="0"/>
              <a:buChar char="•"/>
            </a:pPr>
            <a:r>
              <a:rPr lang="en-IN" cap="none" dirty="0" smtClean="0">
                <a:solidFill>
                  <a:schemeClr val="tx1"/>
                </a:solidFill>
              </a:rPr>
              <a:t> D dimer</a:t>
            </a: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COVID 19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8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COVID 19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600200"/>
            <a:ext cx="56166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5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88640"/>
            <a:ext cx="7055380" cy="1368152"/>
          </a:xfrm>
        </p:spPr>
        <p:txBody>
          <a:bodyPr/>
          <a:lstStyle/>
          <a:p>
            <a:r>
              <a:rPr lang="en-IN" sz="4000" dirty="0" smtClean="0"/>
              <a:t>Cardiopulmonary resuscitation in COVID 19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968551"/>
          </a:xfrm>
        </p:spPr>
        <p:txBody>
          <a:bodyPr>
            <a:normAutofit/>
          </a:bodyPr>
          <a:lstStyle/>
          <a:p>
            <a:r>
              <a:rPr lang="en-IN" dirty="0"/>
              <a:t>Causes </a:t>
            </a:r>
            <a:r>
              <a:rPr lang="en-IN" dirty="0" smtClean="0"/>
              <a:t>of cardiac arrest- 5Hs and 5 </a:t>
            </a:r>
            <a:r>
              <a:rPr lang="en-IN" dirty="0" err="1" smtClean="0"/>
              <a:t>Ts</a:t>
            </a:r>
            <a:endParaRPr lang="en-IN" dirty="0" smtClean="0"/>
          </a:p>
          <a:p>
            <a:r>
              <a:rPr lang="en-IN" b="1" dirty="0" smtClean="0">
                <a:solidFill>
                  <a:srgbClr val="FF0000"/>
                </a:solidFill>
              </a:rPr>
              <a:t>5Hs- </a:t>
            </a:r>
            <a:r>
              <a:rPr lang="en-IN" dirty="0" smtClean="0"/>
              <a:t>Hypoxia, Hypovolemia, Hydrogen ion (Acidosis), Hyper/ Hypokalaemia, hypothermia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5Ts-</a:t>
            </a:r>
            <a:r>
              <a:rPr lang="en-IN" b="1" dirty="0" smtClean="0"/>
              <a:t> </a:t>
            </a:r>
            <a:r>
              <a:rPr lang="en-IN" dirty="0" smtClean="0"/>
              <a:t>Toxins, Tamponade (Cardiac), Tension Pneumothorax, Thrombosis (Coronary and Pulmonary),</a:t>
            </a:r>
          </a:p>
          <a:p>
            <a:r>
              <a:rPr lang="en-IN" dirty="0" smtClean="0"/>
              <a:t>Rhythms of cardiac arrest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Shockable rhythm- </a:t>
            </a:r>
            <a:r>
              <a:rPr lang="en-IN" dirty="0" smtClean="0"/>
              <a:t>Pulse less VT and VF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Non Shockable rhythm- </a:t>
            </a:r>
            <a:r>
              <a:rPr lang="en-IN" dirty="0" smtClean="0"/>
              <a:t>Asystole and PEA</a:t>
            </a:r>
          </a:p>
          <a:p>
            <a:r>
              <a:rPr lang="en-IN" dirty="0" smtClean="0"/>
              <a:t>Shock 200 J Biphasic</a:t>
            </a:r>
          </a:p>
          <a:p>
            <a:r>
              <a:rPr lang="en-IN" dirty="0" smtClean="0"/>
              <a:t>Compression to ventilation ratio </a:t>
            </a:r>
            <a:r>
              <a:rPr lang="en-IN" dirty="0" smtClean="0"/>
              <a:t>30:2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Drugs </a:t>
            </a:r>
            <a:r>
              <a:rPr lang="en-IN" dirty="0" smtClean="0">
                <a:solidFill>
                  <a:srgbClr val="FF0000"/>
                </a:solidFill>
              </a:rPr>
              <a:t>Used during CPR- </a:t>
            </a:r>
            <a:r>
              <a:rPr lang="en-IN" dirty="0" smtClean="0"/>
              <a:t>Adrenaline, </a:t>
            </a:r>
            <a:r>
              <a:rPr lang="en-IN" dirty="0" smtClean="0"/>
              <a:t>Amiodarone, MgSO4 etc.</a:t>
            </a:r>
          </a:p>
        </p:txBody>
      </p:sp>
    </p:spTree>
    <p:extLst>
      <p:ext uri="{BB962C8B-B14F-4D97-AF65-F5344CB8AC3E}">
        <p14:creationId xmlns:p14="http://schemas.microsoft.com/office/powerpoint/2010/main" val="2562554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References: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COVID 19 Guidelines- WHO</a:t>
            </a:r>
          </a:p>
          <a:p>
            <a:r>
              <a:rPr lang="en-IN" dirty="0"/>
              <a:t>COVID 19 </a:t>
            </a:r>
            <a:r>
              <a:rPr lang="en-IN" dirty="0" smtClean="0"/>
              <a:t>Guidelines- Position statement ISCCM</a:t>
            </a:r>
          </a:p>
          <a:p>
            <a:r>
              <a:rPr lang="en-IN" dirty="0"/>
              <a:t>COVID 19 </a:t>
            </a:r>
            <a:r>
              <a:rPr lang="en-IN" dirty="0" smtClean="0"/>
              <a:t>Guidelines- International Pulmonologist’s </a:t>
            </a:r>
            <a:r>
              <a:rPr lang="en-IN" smtClean="0"/>
              <a:t>Concensus</a:t>
            </a:r>
            <a:endParaRPr lang="en-IN" dirty="0" smtClean="0"/>
          </a:p>
          <a:p>
            <a:r>
              <a:rPr lang="en-IN" dirty="0"/>
              <a:t>COVID 19 </a:t>
            </a:r>
            <a:r>
              <a:rPr lang="en-IN" dirty="0" smtClean="0"/>
              <a:t>Guidelines- Government of Kerala</a:t>
            </a:r>
          </a:p>
          <a:p>
            <a:r>
              <a:rPr lang="en-IN" dirty="0" smtClean="0"/>
              <a:t>Surviving Sepsis Campaign 2016 guidelines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835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IN" b="1" dirty="0"/>
              <a:t>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 smtClean="0"/>
              <a:t>Mainly </a:t>
            </a:r>
            <a:r>
              <a:rPr lang="en-IN" dirty="0"/>
              <a:t>by droplet- cough, sneeze or talk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Droplets direct contact with mucus </a:t>
            </a:r>
            <a:r>
              <a:rPr lang="en-IN" dirty="0" smtClean="0"/>
              <a:t>membrane</a:t>
            </a:r>
          </a:p>
          <a:p>
            <a:pPr marL="0" indent="0">
              <a:buNone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Droplets don’t travel more than 6 </a:t>
            </a:r>
            <a:r>
              <a:rPr lang="en-IN" dirty="0" smtClean="0"/>
              <a:t>feet</a:t>
            </a:r>
          </a:p>
          <a:p>
            <a:pPr marL="0" indent="0">
              <a:buNone/>
            </a:pPr>
            <a:endParaRPr lang="en-IN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dirty="0"/>
              <a:t>Virus persist for longer time in faeces and urine.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1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071570"/>
          </a:xfrm>
        </p:spPr>
        <p:txBody>
          <a:bodyPr/>
          <a:lstStyle/>
          <a:p>
            <a:r>
              <a:rPr lang="en-IN" sz="4400" b="1" dirty="0" smtClean="0">
                <a:solidFill>
                  <a:srgbClr val="FF0000"/>
                </a:solidFill>
              </a:rPr>
              <a:t/>
            </a:r>
            <a:br>
              <a:rPr lang="en-IN" sz="4400" b="1" dirty="0" smtClean="0">
                <a:solidFill>
                  <a:srgbClr val="FF0000"/>
                </a:solidFill>
              </a:rPr>
            </a:br>
            <a:r>
              <a:rPr lang="en-IN" sz="4400" b="1" dirty="0">
                <a:solidFill>
                  <a:srgbClr val="FF0000"/>
                </a:solidFill>
              </a:rPr>
              <a:t/>
            </a:r>
            <a:br>
              <a:rPr lang="en-IN" sz="4400" b="1" dirty="0">
                <a:solidFill>
                  <a:srgbClr val="FF0000"/>
                </a:solidFill>
              </a:rPr>
            </a:br>
            <a:r>
              <a:rPr lang="en-IN" sz="4400" b="1" dirty="0" smtClean="0">
                <a:solidFill>
                  <a:srgbClr val="FF0000"/>
                </a:solidFill>
              </a:rPr>
              <a:t/>
            </a:r>
            <a:br>
              <a:rPr lang="en-IN" sz="4400" b="1" dirty="0" smtClean="0">
                <a:solidFill>
                  <a:srgbClr val="FF0000"/>
                </a:solidFill>
              </a:rPr>
            </a:br>
            <a:r>
              <a:rPr lang="en-IN" sz="4400" b="1" dirty="0">
                <a:solidFill>
                  <a:srgbClr val="FF0000"/>
                </a:solidFill>
              </a:rPr>
              <a:t/>
            </a:r>
            <a:br>
              <a:rPr lang="en-IN" sz="4400" b="1" dirty="0">
                <a:solidFill>
                  <a:srgbClr val="FF0000"/>
                </a:solidFill>
              </a:rPr>
            </a:br>
            <a:r>
              <a:rPr lang="en-IN" sz="4400" b="1" dirty="0">
                <a:solidFill>
                  <a:schemeClr val="tx1"/>
                </a:solidFill>
              </a:rPr>
              <a:t/>
            </a:r>
            <a:br>
              <a:rPr lang="en-IN" sz="4400" b="1" dirty="0">
                <a:solidFill>
                  <a:schemeClr val="tx1"/>
                </a:solidFill>
              </a:rPr>
            </a:br>
            <a:r>
              <a:rPr lang="en-IN" sz="4400" b="1" dirty="0">
                <a:solidFill>
                  <a:schemeClr val="tx1"/>
                </a:solidFill>
              </a:rPr>
              <a:t>Clinical features</a:t>
            </a:r>
            <a:endParaRPr lang="en-IN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858180" cy="4572032"/>
          </a:xfrm>
        </p:spPr>
        <p:txBody>
          <a:bodyPr>
            <a:normAutofit/>
          </a:bodyPr>
          <a:lstStyle/>
          <a:p>
            <a:pPr algn="l"/>
            <a:r>
              <a:rPr lang="en-IN" sz="2200" b="1" cap="none" dirty="0" smtClean="0">
                <a:solidFill>
                  <a:schemeClr val="tx1"/>
                </a:solidFill>
              </a:rPr>
              <a:t>Incubation period </a:t>
            </a:r>
            <a:r>
              <a:rPr lang="en-IN" b="1" cap="none" dirty="0" smtClean="0">
                <a:solidFill>
                  <a:schemeClr val="tx1"/>
                </a:solidFill>
              </a:rPr>
              <a:t>:    </a:t>
            </a:r>
            <a:r>
              <a:rPr lang="en-IN" cap="none" dirty="0" smtClean="0">
                <a:solidFill>
                  <a:schemeClr val="tx1"/>
                </a:solidFill>
              </a:rPr>
              <a:t>2- </a:t>
            </a:r>
            <a:r>
              <a:rPr lang="en-IN" cap="none" dirty="0" smtClean="0">
                <a:solidFill>
                  <a:schemeClr val="tx1"/>
                </a:solidFill>
              </a:rPr>
              <a:t>14 days, most cases within 5 days</a:t>
            </a:r>
            <a:endParaRPr lang="en-IN" sz="2400" cap="none" dirty="0" smtClean="0">
              <a:solidFill>
                <a:schemeClr val="tx1"/>
              </a:solidFill>
            </a:endParaRPr>
          </a:p>
          <a:p>
            <a:pPr algn="l"/>
            <a:endParaRPr lang="en-IN" sz="2200" b="1" cap="none" dirty="0" smtClean="0">
              <a:solidFill>
                <a:schemeClr val="tx1"/>
              </a:solidFill>
            </a:endParaRPr>
          </a:p>
          <a:p>
            <a:r>
              <a:rPr lang="en-IN" b="1" cap="none" dirty="0" smtClean="0">
                <a:solidFill>
                  <a:srgbClr val="FF0000"/>
                </a:solidFill>
              </a:rPr>
              <a:t>Spectrum </a:t>
            </a:r>
            <a:r>
              <a:rPr lang="en-IN" b="1" cap="none" dirty="0" smtClean="0">
                <a:solidFill>
                  <a:srgbClr val="FF0000"/>
                </a:solidFill>
              </a:rPr>
              <a:t>of </a:t>
            </a:r>
            <a:r>
              <a:rPr lang="en-IN" b="1" cap="none" dirty="0" smtClean="0">
                <a:solidFill>
                  <a:srgbClr val="FF0000"/>
                </a:solidFill>
              </a:rPr>
              <a:t>illness</a:t>
            </a:r>
            <a:r>
              <a:rPr lang="en-IN" b="1" cap="none" dirty="0" smtClean="0">
                <a:solidFill>
                  <a:schemeClr val="tx1"/>
                </a:solidFill>
              </a:rPr>
              <a:t>:   </a:t>
            </a:r>
            <a:r>
              <a:rPr lang="en-IN" b="1" cap="none" dirty="0" smtClean="0">
                <a:solidFill>
                  <a:schemeClr val="tx1"/>
                </a:solidFill>
              </a:rPr>
              <a:t>Most- </a:t>
            </a:r>
            <a:r>
              <a:rPr lang="en-IN" b="1" cap="none" dirty="0">
                <a:solidFill>
                  <a:schemeClr val="tx1"/>
                </a:solidFill>
              </a:rPr>
              <a:t>self limiting</a:t>
            </a:r>
          </a:p>
          <a:p>
            <a:pPr algn="l"/>
            <a:endParaRPr lang="en-IN" b="1" cap="none" dirty="0" smtClean="0">
              <a:solidFill>
                <a:schemeClr val="tx1"/>
              </a:solidFill>
            </a:endParaRPr>
          </a:p>
          <a:p>
            <a:pPr algn="l"/>
            <a:r>
              <a:rPr lang="en-IN" b="1" cap="none" dirty="0" smtClean="0">
                <a:solidFill>
                  <a:srgbClr val="FF0000"/>
                </a:solidFill>
              </a:rPr>
              <a:t>Mild illness</a:t>
            </a:r>
            <a:r>
              <a:rPr lang="en-IN" b="1" cap="none" dirty="0">
                <a:solidFill>
                  <a:schemeClr val="tx1"/>
                </a:solidFill>
              </a:rPr>
              <a:t> </a:t>
            </a:r>
            <a:r>
              <a:rPr lang="en-IN" b="1" cap="none" dirty="0" smtClean="0">
                <a:solidFill>
                  <a:schemeClr val="tx1"/>
                </a:solidFill>
              </a:rPr>
              <a:t>  </a:t>
            </a:r>
            <a:r>
              <a:rPr lang="en-IN" b="1" cap="none" dirty="0" smtClean="0">
                <a:solidFill>
                  <a:schemeClr val="tx1"/>
                </a:solidFill>
              </a:rPr>
              <a:t>                </a:t>
            </a:r>
            <a:r>
              <a:rPr lang="en-IN" cap="none" dirty="0" smtClean="0">
                <a:solidFill>
                  <a:schemeClr val="tx1"/>
                </a:solidFill>
              </a:rPr>
              <a:t>80- </a:t>
            </a:r>
            <a:r>
              <a:rPr lang="en-IN" cap="none" dirty="0" smtClean="0">
                <a:solidFill>
                  <a:schemeClr val="tx1"/>
                </a:solidFill>
              </a:rPr>
              <a:t>82%</a:t>
            </a:r>
          </a:p>
          <a:p>
            <a:pPr algn="l"/>
            <a:r>
              <a:rPr lang="en-IN" b="1" cap="none" dirty="0" smtClean="0">
                <a:solidFill>
                  <a:srgbClr val="FF0000"/>
                </a:solidFill>
              </a:rPr>
              <a:t>Severe </a:t>
            </a:r>
            <a:r>
              <a:rPr lang="en-IN" b="1" cap="none" dirty="0" smtClean="0">
                <a:solidFill>
                  <a:srgbClr val="FF0000"/>
                </a:solidFill>
              </a:rPr>
              <a:t>illness              </a:t>
            </a:r>
            <a:r>
              <a:rPr lang="en-IN" cap="none" dirty="0" smtClean="0">
                <a:solidFill>
                  <a:schemeClr val="tx1"/>
                </a:solidFill>
              </a:rPr>
              <a:t>14- </a:t>
            </a:r>
            <a:r>
              <a:rPr lang="en-IN" cap="none" dirty="0" smtClean="0">
                <a:solidFill>
                  <a:schemeClr val="tx1"/>
                </a:solidFill>
              </a:rPr>
              <a:t>15% </a:t>
            </a:r>
            <a:endParaRPr lang="en-IN" cap="none" dirty="0" smtClean="0">
              <a:solidFill>
                <a:schemeClr val="tx1"/>
              </a:solidFill>
            </a:endParaRPr>
          </a:p>
          <a:p>
            <a:pPr algn="l"/>
            <a:r>
              <a:rPr lang="en-IN" cap="none" dirty="0" smtClean="0">
                <a:solidFill>
                  <a:schemeClr val="tx1"/>
                </a:solidFill>
              </a:rPr>
              <a:t>(</a:t>
            </a:r>
            <a:r>
              <a:rPr lang="en-IN" cap="none" dirty="0" err="1">
                <a:solidFill>
                  <a:schemeClr val="tx1"/>
                </a:solidFill>
              </a:rPr>
              <a:t>D</a:t>
            </a:r>
            <a:r>
              <a:rPr lang="en-IN" cap="none" dirty="0" err="1" smtClean="0">
                <a:solidFill>
                  <a:schemeClr val="tx1"/>
                </a:solidFill>
              </a:rPr>
              <a:t>yspnea</a:t>
            </a:r>
            <a:r>
              <a:rPr lang="en-IN" cap="none" dirty="0" smtClean="0">
                <a:solidFill>
                  <a:schemeClr val="tx1"/>
                </a:solidFill>
              </a:rPr>
              <a:t>- </a:t>
            </a:r>
            <a:r>
              <a:rPr lang="en-IN" cap="none" dirty="0" smtClean="0">
                <a:solidFill>
                  <a:schemeClr val="tx1"/>
                </a:solidFill>
              </a:rPr>
              <a:t>RR≥ 30/min, </a:t>
            </a:r>
            <a:r>
              <a:rPr lang="en-IN" cap="none" dirty="0" smtClean="0">
                <a:solidFill>
                  <a:schemeClr val="tx1"/>
                </a:solidFill>
              </a:rPr>
              <a:t>Hypoxemia- </a:t>
            </a:r>
            <a:r>
              <a:rPr lang="en-IN" cap="none" dirty="0" smtClean="0">
                <a:solidFill>
                  <a:schemeClr val="tx1"/>
                </a:solidFill>
              </a:rPr>
              <a:t>spo2≤ 93%/pao2/fio2&lt; 300, &gt;50%lung involvement on imaging within 24- 48 hours)</a:t>
            </a:r>
          </a:p>
          <a:p>
            <a:pPr algn="l"/>
            <a:r>
              <a:rPr lang="en-IN" b="1" cap="none" dirty="0" smtClean="0">
                <a:solidFill>
                  <a:srgbClr val="FF0000"/>
                </a:solidFill>
              </a:rPr>
              <a:t>Critical disease- </a:t>
            </a:r>
            <a:r>
              <a:rPr lang="en-IN" cap="none" dirty="0">
                <a:solidFill>
                  <a:schemeClr val="tx1"/>
                </a:solidFill>
              </a:rPr>
              <a:t> </a:t>
            </a:r>
            <a:r>
              <a:rPr lang="en-IN" cap="none" dirty="0" smtClean="0">
                <a:solidFill>
                  <a:schemeClr val="tx1"/>
                </a:solidFill>
              </a:rPr>
              <a:t>        </a:t>
            </a:r>
            <a:r>
              <a:rPr lang="en-IN" cap="none" dirty="0" smtClean="0">
                <a:solidFill>
                  <a:schemeClr val="tx1"/>
                </a:solidFill>
              </a:rPr>
              <a:t> </a:t>
            </a:r>
            <a:r>
              <a:rPr lang="en-IN" cap="none" dirty="0" smtClean="0">
                <a:solidFill>
                  <a:schemeClr val="tx1"/>
                </a:solidFill>
              </a:rPr>
              <a:t>4- 5% </a:t>
            </a:r>
            <a:r>
              <a:rPr lang="en-IN" cap="none" dirty="0" smtClean="0">
                <a:solidFill>
                  <a:schemeClr val="tx1"/>
                </a:solidFill>
              </a:rPr>
              <a:t>(</a:t>
            </a:r>
            <a:r>
              <a:rPr lang="en-IN" cap="none" dirty="0" err="1">
                <a:solidFill>
                  <a:schemeClr val="tx1"/>
                </a:solidFill>
              </a:rPr>
              <a:t>R</a:t>
            </a:r>
            <a:r>
              <a:rPr lang="en-IN" cap="none" dirty="0" err="1" smtClean="0">
                <a:solidFill>
                  <a:schemeClr val="tx1"/>
                </a:solidFill>
              </a:rPr>
              <a:t>esp</a:t>
            </a:r>
            <a:r>
              <a:rPr lang="en-IN" cap="none" dirty="0" smtClean="0">
                <a:solidFill>
                  <a:schemeClr val="tx1"/>
                </a:solidFill>
              </a:rPr>
              <a:t> </a:t>
            </a:r>
            <a:r>
              <a:rPr lang="en-IN" cap="none" dirty="0" smtClean="0">
                <a:solidFill>
                  <a:schemeClr val="tx1"/>
                </a:solidFill>
              </a:rPr>
              <a:t>failure, </a:t>
            </a:r>
            <a:r>
              <a:rPr lang="en-IN" cap="none" dirty="0" smtClean="0">
                <a:solidFill>
                  <a:schemeClr val="tx1"/>
                </a:solidFill>
              </a:rPr>
              <a:t>Septic </a:t>
            </a:r>
            <a:r>
              <a:rPr lang="en-IN" cap="none" dirty="0" smtClean="0">
                <a:solidFill>
                  <a:schemeClr val="tx1"/>
                </a:solidFill>
              </a:rPr>
              <a:t>shock, MODS)</a:t>
            </a:r>
          </a:p>
          <a:p>
            <a:pPr algn="l"/>
            <a:r>
              <a:rPr lang="en-IN" b="1" cap="none" dirty="0" smtClean="0">
                <a:solidFill>
                  <a:srgbClr val="FF0000"/>
                </a:solidFill>
              </a:rPr>
              <a:t>Overall case fatality- </a:t>
            </a:r>
            <a:r>
              <a:rPr lang="en-IN" b="1" cap="none" dirty="0" smtClean="0">
                <a:solidFill>
                  <a:srgbClr val="FF0000"/>
                </a:solidFill>
              </a:rPr>
              <a:t>   </a:t>
            </a:r>
            <a:r>
              <a:rPr lang="en-IN" cap="none" dirty="0" smtClean="0">
                <a:solidFill>
                  <a:schemeClr val="tx1"/>
                </a:solidFill>
              </a:rPr>
              <a:t>2.3- </a:t>
            </a:r>
            <a:r>
              <a:rPr lang="en-IN" cap="none" dirty="0" smtClean="0">
                <a:solidFill>
                  <a:schemeClr val="tx1"/>
                </a:solidFill>
              </a:rPr>
              <a:t>5%</a:t>
            </a:r>
          </a:p>
          <a:p>
            <a:pPr algn="l"/>
            <a:endParaRPr lang="en-IN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/>
          <a:lstStyle/>
          <a:p>
            <a:r>
              <a:rPr lang="en-IN" sz="4400" dirty="0" smtClean="0"/>
              <a:t>Brief Overview</a:t>
            </a:r>
            <a:endParaRPr lang="en-I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7858180" cy="4643470"/>
          </a:xfrm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Categories:</a:t>
            </a: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352761"/>
              </p:ext>
            </p:extLst>
          </p:nvPr>
        </p:nvGraphicFramePr>
        <p:xfrm>
          <a:off x="0" y="1785926"/>
          <a:ext cx="9144000" cy="507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5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92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Fever/ mild sore throat/ dry cough/ rhinitis/ diarrhoea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07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Fever and severe sore throat/ cough/ diarrhoea</a:t>
                      </a:r>
                    </a:p>
                    <a:p>
                      <a:r>
                        <a:rPr lang="en-IN" dirty="0" smtClean="0"/>
                        <a:t>OR</a:t>
                      </a:r>
                    </a:p>
                    <a:p>
                      <a:r>
                        <a:rPr lang="en-IN" dirty="0" smtClean="0"/>
                        <a:t>Category A plus two or more of the following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 Lung/Heart/Liver/kidney/</a:t>
                      </a:r>
                      <a:r>
                        <a:rPr lang="en-IN" baseline="0" dirty="0" smtClean="0"/>
                        <a:t>neurological disease/HTN/haematological disorder/uncontrolled DM/Cancer/HIV-AIDS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 smtClean="0"/>
                        <a:t> On long term steroids/</a:t>
                      </a:r>
                      <a:r>
                        <a:rPr lang="en-IN" baseline="0" dirty="0" err="1" smtClean="0"/>
                        <a:t>immunosupressive</a:t>
                      </a:r>
                      <a:r>
                        <a:rPr lang="en-IN" baseline="0" dirty="0" smtClean="0"/>
                        <a:t> drugs.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 smtClean="0"/>
                        <a:t>Pregnant lady.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 smtClean="0"/>
                        <a:t>Age &gt; 60 years.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IN" baseline="0" dirty="0" smtClean="0"/>
                        <a:t>OR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IN" baseline="0" dirty="0" smtClean="0"/>
                        <a:t>Category A plus Cardiovascular disease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707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dirty="0" smtClean="0"/>
                        <a:t> Breathlessness,</a:t>
                      </a:r>
                      <a:r>
                        <a:rPr lang="en-IN" baseline="0" dirty="0" smtClean="0"/>
                        <a:t> chest pain, drowsiness, Hypotension, haemoptysis, cyanosis (red flag sign).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baseline="0" dirty="0" smtClean="0"/>
                        <a:t> Worsening underlying chronic conditions.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IN" sz="1600" b="1" baseline="0" dirty="0" smtClean="0"/>
                        <a:t>Categorization should be reassessed ever 24- 48 hours for category A &amp;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38446"/>
          </a:xfrm>
        </p:spPr>
        <p:txBody>
          <a:bodyPr/>
          <a:lstStyle/>
          <a:p>
            <a:r>
              <a:rPr lang="en-IN" sz="4000" b="1" dirty="0" smtClean="0"/>
              <a:t>Indications for ICU admission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IN" sz="2800" cap="none" dirty="0" smtClean="0">
                <a:solidFill>
                  <a:schemeClr val="tx1"/>
                </a:solidFill>
              </a:rPr>
              <a:t>Criteria for selection and admission in ICU </a:t>
            </a:r>
            <a:endParaRPr lang="en-IN" sz="2800" cap="none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IN" sz="2800" cap="none" dirty="0" smtClean="0">
                <a:solidFill>
                  <a:schemeClr val="tx1"/>
                </a:solidFill>
              </a:rPr>
              <a:t>on </a:t>
            </a:r>
            <a:r>
              <a:rPr lang="en-IN" sz="2800" cap="none" dirty="0" smtClean="0">
                <a:solidFill>
                  <a:schemeClr val="tx1"/>
                </a:solidFill>
              </a:rPr>
              <a:t>the basis of diagnosis, objective or on priority basis.</a:t>
            </a:r>
          </a:p>
          <a:p>
            <a:pPr algn="l"/>
            <a:r>
              <a:rPr lang="en-IN" cap="none" dirty="0" smtClean="0">
                <a:solidFill>
                  <a:schemeClr val="tx1"/>
                </a:solidFill>
              </a:rPr>
              <a:t> In </a:t>
            </a:r>
            <a:r>
              <a:rPr lang="en-IN" cap="none" dirty="0" err="1" smtClean="0">
                <a:solidFill>
                  <a:schemeClr val="tx1"/>
                </a:solidFill>
              </a:rPr>
              <a:t>covid</a:t>
            </a:r>
            <a:r>
              <a:rPr lang="en-IN" cap="none" dirty="0" smtClean="0">
                <a:solidFill>
                  <a:schemeClr val="tx1"/>
                </a:solidFill>
              </a:rPr>
              <a:t> 19 cases criteria are: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N" cap="none" dirty="0" smtClean="0">
                <a:solidFill>
                  <a:schemeClr val="tx1"/>
                </a:solidFill>
              </a:rPr>
              <a:t>Need for mechanical ventilation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N" cap="none" dirty="0" smtClean="0">
                <a:solidFill>
                  <a:schemeClr val="tx1"/>
                </a:solidFill>
              </a:rPr>
              <a:t>Need for vasopressors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N" b="1" cap="none" dirty="0" smtClean="0">
                <a:solidFill>
                  <a:schemeClr val="tx1"/>
                </a:solidFill>
              </a:rPr>
              <a:t>R</a:t>
            </a:r>
            <a:r>
              <a:rPr lang="en-IN" cap="none" dirty="0" smtClean="0">
                <a:solidFill>
                  <a:schemeClr val="tx1"/>
                </a:solidFill>
              </a:rPr>
              <a:t>espiratory rate &gt; 30 breaths per minute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N" cap="none" dirty="0" smtClean="0">
                <a:solidFill>
                  <a:schemeClr val="tx1"/>
                </a:solidFill>
              </a:rPr>
              <a:t>Pao2 &lt; 50 mm hg on room air/spo2 &lt;90% on supplemental oxygen of 6lpm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N" b="1" cap="none" dirty="0" smtClean="0">
                <a:solidFill>
                  <a:schemeClr val="tx1"/>
                </a:solidFill>
              </a:rPr>
              <a:t>C</a:t>
            </a:r>
            <a:r>
              <a:rPr lang="en-IN" cap="none" dirty="0" smtClean="0">
                <a:solidFill>
                  <a:schemeClr val="tx1"/>
                </a:solidFill>
              </a:rPr>
              <a:t>onfusion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cap="none" dirty="0" err="1">
                <a:solidFill>
                  <a:schemeClr val="tx1"/>
                </a:solidFill>
              </a:rPr>
              <a:t>LeukopeniaThrombocytopenia</a:t>
            </a:r>
            <a:endParaRPr lang="en-IN" cap="none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cap="none" dirty="0">
                <a:solidFill>
                  <a:schemeClr val="tx1"/>
                </a:solidFill>
              </a:rPr>
              <a:t>Uraemia</a:t>
            </a:r>
          </a:p>
          <a:p>
            <a:pPr marL="514350" indent="-514350">
              <a:buFont typeface="+mj-lt"/>
              <a:buAutoNum type="arabicPeriod"/>
            </a:pPr>
            <a:r>
              <a:rPr lang="en-IN" cap="none" dirty="0">
                <a:solidFill>
                  <a:schemeClr val="tx1"/>
                </a:solidFill>
              </a:rPr>
              <a:t>Multi-lobar infiltrates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cap="none" dirty="0">
                <a:solidFill>
                  <a:schemeClr val="tx1"/>
                </a:solidFill>
              </a:rPr>
              <a:t>H</a:t>
            </a:r>
            <a:r>
              <a:rPr lang="en-IN" cap="none" dirty="0">
                <a:solidFill>
                  <a:schemeClr val="tx1"/>
                </a:solidFill>
              </a:rPr>
              <a:t>ypotension requiring fluid resuscitation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cap="none" dirty="0">
                <a:solidFill>
                  <a:schemeClr val="tx1"/>
                </a:solidFill>
              </a:rPr>
              <a:t>Hypothermia</a:t>
            </a:r>
          </a:p>
          <a:p>
            <a:pPr marL="514350" indent="-514350">
              <a:buFont typeface="+mj-lt"/>
              <a:buAutoNum type="arabicPeriod"/>
            </a:pPr>
            <a:r>
              <a:rPr lang="en-IN" cap="none" dirty="0" err="1">
                <a:solidFill>
                  <a:schemeClr val="tx1"/>
                </a:solidFill>
              </a:rPr>
              <a:t>qSOFA</a:t>
            </a:r>
            <a:r>
              <a:rPr lang="en-IN" cap="none" dirty="0">
                <a:solidFill>
                  <a:schemeClr val="tx1"/>
                </a:solidFill>
              </a:rPr>
              <a:t> &gt;2</a:t>
            </a:r>
          </a:p>
          <a:p>
            <a:pPr marL="514350" indent="-514350" algn="l">
              <a:buFont typeface="+mj-lt"/>
              <a:buAutoNum type="arabicPeriod"/>
            </a:pPr>
            <a:endParaRPr lang="en-IN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10454"/>
          </a:xfrm>
        </p:spPr>
        <p:txBody>
          <a:bodyPr/>
          <a:lstStyle/>
          <a:p>
            <a:r>
              <a:rPr lang="en-IN" sz="4000" b="1" dirty="0" smtClean="0"/>
              <a:t>Indications for ICU admission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</a:rPr>
              <a:t>Criteria for selection and admission in ICU can be on the basis of Diagnosis, objective or on priority basis.</a:t>
            </a:r>
          </a:p>
          <a:p>
            <a:pPr algn="l"/>
            <a:r>
              <a:rPr lang="en-IN" cap="none" dirty="0" smtClean="0">
                <a:solidFill>
                  <a:schemeClr val="tx1"/>
                </a:solidFill>
              </a:rPr>
              <a:t>In COVID 19 cases criteria are</a:t>
            </a:r>
            <a:r>
              <a:rPr lang="en-IN" cap="none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n-IN" cap="none" dirty="0" smtClean="0">
              <a:solidFill>
                <a:schemeClr val="tx1"/>
              </a:solidFill>
            </a:endParaRPr>
          </a:p>
          <a:p>
            <a:pPr algn="l"/>
            <a:r>
              <a:rPr lang="en-IN" cap="none" dirty="0" smtClean="0">
                <a:solidFill>
                  <a:schemeClr val="tx1"/>
                </a:solidFill>
              </a:rPr>
              <a:t>Other indications are </a:t>
            </a:r>
            <a:r>
              <a:rPr lang="en-IN" dirty="0" smtClean="0">
                <a:solidFill>
                  <a:schemeClr val="tx1"/>
                </a:solidFill>
              </a:rPr>
              <a:t>CURB 65</a:t>
            </a: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dirty="0" smtClean="0"/>
              <a:t>Indications for ICU admission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N" cap="none" dirty="0" smtClean="0">
                <a:solidFill>
                  <a:schemeClr val="tx1"/>
                </a:solidFill>
              </a:rPr>
              <a:t>Validated definition includes either one major criterion or three or more minor criteria </a:t>
            </a:r>
          </a:p>
          <a:p>
            <a:pPr algn="l"/>
            <a:r>
              <a:rPr lang="en-IN" sz="2600" cap="none" dirty="0" smtClean="0">
                <a:solidFill>
                  <a:schemeClr val="tx1"/>
                </a:solidFill>
              </a:rPr>
              <a:t>Minor criteria: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Respiratory rate &gt; 30 breaths/min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Pao2/FIO2 ratio &lt; 250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Multilobar infiltrates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Confusion/disorientation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Uraemia (blood urea nitrogen level &gt; 20 mg/dl)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Leukopenia* (white blood cell count , 4,000 cells/ml) thrombocytopenia (platelet count , 100,000/ml)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Hypothermia (core temperature , 368C)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Hypotension requiring aggressive fluid resuscitation </a:t>
            </a:r>
          </a:p>
          <a:p>
            <a:pPr algn="l"/>
            <a:r>
              <a:rPr lang="en-IN" sz="2600" cap="none" dirty="0" smtClean="0">
                <a:solidFill>
                  <a:schemeClr val="tx1"/>
                </a:solidFill>
              </a:rPr>
              <a:t>Major criteria: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Septic shock with need for vasopressors </a:t>
            </a:r>
          </a:p>
          <a:p>
            <a:pPr marL="571500" indent="-571500" algn="l">
              <a:buFont typeface="+mj-lt"/>
              <a:buAutoNum type="romanLcPeriod"/>
            </a:pPr>
            <a:r>
              <a:rPr lang="en-IN" cap="none" dirty="0" smtClean="0">
                <a:solidFill>
                  <a:schemeClr val="tx1"/>
                </a:solidFill>
              </a:rPr>
              <a:t>Respiratory failure requiring mechanical ventilation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66438"/>
          </a:xfrm>
        </p:spPr>
        <p:txBody>
          <a:bodyPr/>
          <a:lstStyle/>
          <a:p>
            <a:r>
              <a:rPr lang="en-IN" sz="4000" dirty="0" smtClean="0"/>
              <a:t>ICU Management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4213132" cy="5500726"/>
          </a:xfrm>
        </p:spPr>
        <p:txBody>
          <a:bodyPr>
            <a:normAutofit fontScale="47500" lnSpcReduction="20000"/>
          </a:bodyPr>
          <a:lstStyle/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Initial resuscitation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Screening for sepsis and performance improvement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Diagnosis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Antimicrobial/antiviral/ other therapy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Source control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Fluid therapy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Vasoactive medications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Corticosteroids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Blood products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Immunoglobulins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Blood purification</a:t>
            </a:r>
          </a:p>
          <a:p>
            <a:pPr marL="571500" lvl="0" indent="-571500" algn="l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Anticoagulants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39952" y="1366822"/>
            <a:ext cx="4213132" cy="50145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Mechanical ventilation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Sedation and analgesia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Glucose control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Renal replacement therapy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Bicarbonate therapy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Venous thromboembolism prophylaxis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cap="none" dirty="0" smtClean="0">
                <a:solidFill>
                  <a:schemeClr val="tx1"/>
                </a:solidFill>
              </a:rPr>
              <a:t>Stress ulcer prophylaxis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4000" b="1" cap="none" dirty="0" smtClean="0">
                <a:solidFill>
                  <a:schemeClr val="tx1"/>
                </a:solidFill>
              </a:rPr>
              <a:t>Nutrition</a:t>
            </a:r>
          </a:p>
          <a:p>
            <a:endParaRPr lang="e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407</TotalTime>
  <Words>1750</Words>
  <Application>Microsoft Office PowerPoint</Application>
  <PresentationFormat>On-screen Show (4:3)</PresentationFormat>
  <Paragraphs>266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</vt:lpstr>
      <vt:lpstr>Indications of ICU admission and ICU management of critically ill COVID 19 patients</vt:lpstr>
      <vt:lpstr>Brief Overview</vt:lpstr>
      <vt:lpstr>Transmission</vt:lpstr>
      <vt:lpstr>     Clinical features</vt:lpstr>
      <vt:lpstr>Brief Overview</vt:lpstr>
      <vt:lpstr>Indications for ICU admission</vt:lpstr>
      <vt:lpstr>Indications for ICU admission</vt:lpstr>
      <vt:lpstr>Indications for ICU admission</vt:lpstr>
      <vt:lpstr>ICU Management</vt:lpstr>
      <vt:lpstr>ICU Management</vt:lpstr>
      <vt:lpstr>PowerPoint Presentation</vt:lpstr>
      <vt:lpstr>ICU Management</vt:lpstr>
      <vt:lpstr>PowerPoint Presentation</vt:lpstr>
      <vt:lpstr>ICU Management</vt:lpstr>
      <vt:lpstr>PowerPoint Presentation</vt:lpstr>
      <vt:lpstr>ICU Management</vt:lpstr>
      <vt:lpstr>ICU Management</vt:lpstr>
      <vt:lpstr>ICU Management</vt:lpstr>
      <vt:lpstr>ICU Management</vt:lpstr>
      <vt:lpstr>ICU Management: General</vt:lpstr>
      <vt:lpstr>ICU Management: General</vt:lpstr>
      <vt:lpstr>ICU Management</vt:lpstr>
      <vt:lpstr>ICU Management</vt:lpstr>
      <vt:lpstr>COVID 19 Management</vt:lpstr>
      <vt:lpstr>COVID 19 Management</vt:lpstr>
      <vt:lpstr>Cardiopulmonary resuscitation in COVID 19</vt:lpstr>
      <vt:lpstr>References: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Indications of ICU admission and ICU management of critically ill COVID 19 patients</dc:title>
  <dc:creator>Shuchi Agrawal</dc:creator>
  <cp:lastModifiedBy>Windows User</cp:lastModifiedBy>
  <cp:revision>41</cp:revision>
  <dcterms:created xsi:type="dcterms:W3CDTF">2020-03-29T11:37:30Z</dcterms:created>
  <dcterms:modified xsi:type="dcterms:W3CDTF">2020-04-11T15:51:43Z</dcterms:modified>
</cp:coreProperties>
</file>