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7"/>
  </p:notesMasterIdLst>
  <p:sldIdLst>
    <p:sldId id="256" r:id="rId2"/>
    <p:sldId id="258" r:id="rId3"/>
    <p:sldId id="257" r:id="rId4"/>
    <p:sldId id="260" r:id="rId5"/>
    <p:sldId id="286" r:id="rId6"/>
    <p:sldId id="294" r:id="rId7"/>
    <p:sldId id="287" r:id="rId8"/>
    <p:sldId id="295" r:id="rId9"/>
    <p:sldId id="288" r:id="rId10"/>
    <p:sldId id="259" r:id="rId11"/>
    <p:sldId id="261" r:id="rId12"/>
    <p:sldId id="296" r:id="rId13"/>
    <p:sldId id="262" r:id="rId14"/>
    <p:sldId id="263" r:id="rId15"/>
    <p:sldId id="265" r:id="rId16"/>
    <p:sldId id="266" r:id="rId17"/>
    <p:sldId id="297" r:id="rId18"/>
    <p:sldId id="267" r:id="rId19"/>
    <p:sldId id="268" r:id="rId20"/>
    <p:sldId id="269" r:id="rId21"/>
    <p:sldId id="270" r:id="rId22"/>
    <p:sldId id="298" r:id="rId23"/>
    <p:sldId id="271" r:id="rId24"/>
    <p:sldId id="272" r:id="rId25"/>
    <p:sldId id="274" r:id="rId26"/>
    <p:sldId id="299" r:id="rId27"/>
    <p:sldId id="273" r:id="rId28"/>
    <p:sldId id="275" r:id="rId29"/>
    <p:sldId id="283" r:id="rId30"/>
    <p:sldId id="276" r:id="rId31"/>
    <p:sldId id="278" r:id="rId32"/>
    <p:sldId id="279" r:id="rId33"/>
    <p:sldId id="280" r:id="rId34"/>
    <p:sldId id="281" r:id="rId35"/>
    <p:sldId id="282" r:id="rId36"/>
    <p:sldId id="300" r:id="rId37"/>
    <p:sldId id="284" r:id="rId38"/>
    <p:sldId id="301" r:id="rId39"/>
    <p:sldId id="302" r:id="rId40"/>
    <p:sldId id="289" r:id="rId41"/>
    <p:sldId id="290" r:id="rId42"/>
    <p:sldId id="291" r:id="rId43"/>
    <p:sldId id="292" r:id="rId44"/>
    <p:sldId id="293" r:id="rId45"/>
    <p:sldId id="30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79749" autoAdjust="0"/>
  </p:normalViewPr>
  <p:slideViewPr>
    <p:cSldViewPr>
      <p:cViewPr varScale="1">
        <p:scale>
          <a:sx n="58" d="100"/>
          <a:sy n="58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DF1C8-3526-4D44-A5B9-A6D9CE9339C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D16D1-5F14-406F-98F0-92349CD0A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0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D16D1-5F14-406F-98F0-92349CD0AFE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Academics</a:t>
            </a:r>
            <a:r>
              <a:rPr lang="en-US" baseline="0" dirty="0" smtClean="0"/>
              <a:t> will include : Teaching / Research </a:t>
            </a:r>
          </a:p>
          <a:p>
            <a:r>
              <a:rPr lang="en-US" baseline="0" dirty="0" smtClean="0"/>
              <a:t>Practice can be private / hospitals &amp; clinics / Government Sector.</a:t>
            </a:r>
          </a:p>
          <a:p>
            <a:r>
              <a:rPr lang="en-US" baseline="0" dirty="0" smtClean="0"/>
              <a:t>Unconventional work will be moving to Hospital Administration / Public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D16D1-5F14-406F-98F0-92349CD0AFE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Private practice</a:t>
            </a:r>
          </a:p>
          <a:p>
            <a:pPr marL="228600" indent="-228600">
              <a:buAutoNum type="arabicPeriod"/>
            </a:pPr>
            <a:r>
              <a:rPr lang="en-IN" dirty="0" smtClean="0"/>
              <a:t>Single</a:t>
            </a:r>
          </a:p>
          <a:p>
            <a:pPr marL="228600" indent="-228600">
              <a:buAutoNum type="arabicPeriod"/>
            </a:pPr>
            <a:r>
              <a:rPr lang="en-IN" dirty="0" smtClean="0"/>
              <a:t>Group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D16D1-5F14-406F-98F0-92349CD0AF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7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UAE MOH ministry of health exam</a:t>
            </a:r>
          </a:p>
          <a:p>
            <a:r>
              <a:rPr lang="en-US" dirty="0" smtClean="0"/>
              <a:t>       Dubai</a:t>
            </a:r>
            <a:r>
              <a:rPr lang="en-US" baseline="0" dirty="0" smtClean="0"/>
              <a:t> health authority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D16D1-5F14-406F-98F0-92349CD0AFE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European degrees</a:t>
            </a:r>
            <a:r>
              <a:rPr lang="en-US" baseline="0" dirty="0" smtClean="0"/>
              <a:t> too are regional</a:t>
            </a:r>
          </a:p>
          <a:p>
            <a:r>
              <a:rPr lang="en-US" baseline="0" dirty="0" err="1" smtClean="0"/>
              <a:t>Ibt</a:t>
            </a:r>
            <a:r>
              <a:rPr lang="en-US" baseline="0" dirty="0" smtClean="0"/>
              <a:t> Cost : </a:t>
            </a:r>
            <a:r>
              <a:rPr lang="en-US" dirty="0" smtClean="0"/>
              <a:t>$170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D16D1-5F14-406F-98F0-92349CD0AFE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D16D1-5F14-406F-98F0-92349CD0AFE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egenerative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dentistry including dental stem cell culture,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ES cells, tooth bioengineering, the role of stem cells in tooth repair and regeneration.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D16D1-5F14-406F-98F0-92349CD0AFE1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1BCAF8-5665-463C-8500-E44F424BE91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0EB084-5C0F-4970-8291-A849D9A723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lts.org/about-the-test/test-forma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sc.gov.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6868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DENTAL GRADUATES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:JOURNEY AHEAD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772400" cy="1199704"/>
          </a:xfrm>
        </p:spPr>
        <p:txBody>
          <a:bodyPr/>
          <a:lstStyle/>
          <a:p>
            <a:r>
              <a:rPr lang="en-IN" dirty="0" err="1" smtClean="0"/>
              <a:t>Dr.</a:t>
            </a:r>
            <a:r>
              <a:rPr lang="en-IN" dirty="0" smtClean="0"/>
              <a:t> Vishal </a:t>
            </a:r>
            <a:r>
              <a:rPr lang="en-IN" dirty="0" err="1" smtClean="0"/>
              <a:t>Nath</a:t>
            </a:r>
            <a:r>
              <a:rPr lang="en-IN" dirty="0" smtClean="0"/>
              <a:t> </a:t>
            </a:r>
            <a:r>
              <a:rPr lang="en-IN" dirty="0" err="1" smtClean="0"/>
              <a:t>Saxena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ustralia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8553">
            <a:off x="2161829" y="1399828"/>
            <a:ext cx="1752600" cy="1752600"/>
          </a:xfrm>
          <a:prstGeom prst="rect">
            <a:avLst/>
          </a:prstGeom>
        </p:spPr>
      </p:pic>
      <p:pic>
        <p:nvPicPr>
          <p:cNvPr id="17" name="Picture 16" descr="uk.jpg"/>
          <p:cNvPicPr>
            <a:picLocks noChangeAspect="1"/>
          </p:cNvPicPr>
          <p:nvPr/>
        </p:nvPicPr>
        <p:blipFill>
          <a:blip r:embed="rId4"/>
          <a:srcRect t="19608" b="9804"/>
          <a:stretch>
            <a:fillRect/>
          </a:stretch>
        </p:blipFill>
        <p:spPr>
          <a:xfrm rot="20647303">
            <a:off x="6170362" y="4278245"/>
            <a:ext cx="1943100" cy="1371600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 rot="10800000">
            <a:off x="2784976" y="4586067"/>
            <a:ext cx="1652966" cy="824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 Arrow 5"/>
          <p:cNvSpPr/>
          <p:nvPr/>
        </p:nvSpPr>
        <p:spPr>
          <a:xfrm rot="16200000">
            <a:off x="2943920" y="2694879"/>
            <a:ext cx="1648967" cy="189800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689976" y="4571999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 Arrow 12"/>
          <p:cNvSpPr/>
          <p:nvPr/>
        </p:nvSpPr>
        <p:spPr>
          <a:xfrm>
            <a:off x="4689976" y="1981199"/>
            <a:ext cx="1681258" cy="1629594"/>
          </a:xfrm>
          <a:prstGeom prst="bentArrow">
            <a:avLst>
              <a:gd name="adj1" fmla="val 25000"/>
              <a:gd name="adj2" fmla="val 16483"/>
              <a:gd name="adj3" fmla="val 2277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Content Placeholder 4" descr="USA-Flag-icon.p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 rot="856094">
            <a:off x="5607357" y="2635557"/>
            <a:ext cx="1828800" cy="1828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– Abroad</a:t>
            </a:r>
            <a:br>
              <a:rPr lang="en-US" dirty="0" smtClean="0"/>
            </a:br>
            <a:r>
              <a:rPr lang="en-US" dirty="0" smtClean="0"/>
              <a:t>Popular destinations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>
            <a:off x="4385176" y="3276599"/>
            <a:ext cx="1600200" cy="2667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 descr="canad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53270">
            <a:off x="6221065" y="1443636"/>
            <a:ext cx="1524000" cy="914400"/>
          </a:xfrm>
          <a:prstGeom prst="rect">
            <a:avLst/>
          </a:prstGeom>
        </p:spPr>
      </p:pic>
      <p:pic>
        <p:nvPicPr>
          <p:cNvPr id="18" name="Picture 17" descr="middle-east_icon_on.png"/>
          <p:cNvPicPr>
            <a:picLocks noChangeAspect="1"/>
          </p:cNvPicPr>
          <p:nvPr/>
        </p:nvPicPr>
        <p:blipFill>
          <a:blip r:embed="rId7"/>
          <a:srcRect l="3424" t="21023" r="6363"/>
          <a:stretch>
            <a:fillRect/>
          </a:stretch>
        </p:blipFill>
        <p:spPr>
          <a:xfrm rot="19872707">
            <a:off x="984093" y="3913520"/>
            <a:ext cx="1976340" cy="1880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r>
              <a:rPr lang="en-US" dirty="0" smtClean="0"/>
              <a:t>BDS is classified as </a:t>
            </a:r>
          </a:p>
          <a:p>
            <a:pPr lvl="1"/>
            <a:r>
              <a:rPr lang="en-US" dirty="0" smtClean="0"/>
              <a:t>Dental Degree from regionally accredited </a:t>
            </a:r>
            <a:r>
              <a:rPr lang="en-US" dirty="0" smtClean="0"/>
              <a:t>university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Graduates : Undergo Advanced Standing Program</a:t>
            </a:r>
          </a:p>
          <a:p>
            <a:pPr lvl="1"/>
            <a:r>
              <a:rPr lang="en-US" dirty="0" smtClean="0"/>
              <a:t>DDS/DMD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Program duration : 2 to 3 years</a:t>
            </a:r>
          </a:p>
          <a:p>
            <a:pPr lvl="1"/>
            <a:r>
              <a:rPr lang="en-US" dirty="0" smtClean="0"/>
              <a:t>(Depends upon the University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8001000" cy="2633472"/>
          </a:xfrm>
        </p:spPr>
        <p:txBody>
          <a:bodyPr>
            <a:noAutofit/>
          </a:bodyPr>
          <a:lstStyle/>
          <a:p>
            <a:r>
              <a:rPr lang="en-IN" sz="2600" dirty="0"/>
              <a:t>Examination Required</a:t>
            </a:r>
          </a:p>
          <a:p>
            <a:r>
              <a:rPr lang="en-IN" sz="2600" dirty="0"/>
              <a:t>National Dental Board Examination : Part –I</a:t>
            </a:r>
          </a:p>
          <a:p>
            <a:r>
              <a:rPr lang="en-IN" sz="2600" dirty="0"/>
              <a:t>Valid for 5 years</a:t>
            </a:r>
          </a:p>
          <a:p>
            <a:r>
              <a:rPr lang="en-IN" sz="2600" dirty="0"/>
              <a:t>TOEFL </a:t>
            </a:r>
            <a:r>
              <a:rPr lang="en-IN" sz="2600" dirty="0" err="1"/>
              <a:t>iBT</a:t>
            </a:r>
            <a:r>
              <a:rPr lang="en-IN" sz="2600" dirty="0"/>
              <a:t> </a:t>
            </a:r>
          </a:p>
          <a:p>
            <a:r>
              <a:rPr lang="en-IN" sz="2600" dirty="0"/>
              <a:t>Test of English as Foreign Language</a:t>
            </a:r>
          </a:p>
          <a:p>
            <a:r>
              <a:rPr lang="en-IN" sz="2600" dirty="0"/>
              <a:t>Score 100 and above (max score: 120)</a:t>
            </a:r>
          </a:p>
        </p:txBody>
      </p:sp>
    </p:spTree>
    <p:extLst>
      <p:ext uri="{BB962C8B-B14F-4D97-AF65-F5344CB8AC3E}">
        <p14:creationId xmlns:p14="http://schemas.microsoft.com/office/powerpoint/2010/main" val="2468987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Transcript evaluation</a:t>
            </a:r>
          </a:p>
          <a:p>
            <a:pPr lvl="1"/>
            <a:r>
              <a:rPr lang="en-US" dirty="0" smtClean="0"/>
              <a:t>Educational Credential Evaluators </a:t>
            </a:r>
          </a:p>
          <a:p>
            <a:pPr lvl="2"/>
            <a:r>
              <a:rPr lang="en-US" dirty="0" smtClean="0"/>
              <a:t>https://www.ece.org/	</a:t>
            </a:r>
          </a:p>
          <a:p>
            <a:pPr lvl="1"/>
            <a:r>
              <a:rPr lang="en-US" dirty="0" smtClean="0"/>
              <a:t>Course by Course evaluation to obtain Grade Point Average (GPA  minimum 2.5)</a:t>
            </a:r>
          </a:p>
          <a:p>
            <a:r>
              <a:rPr lang="en-US" dirty="0" smtClean="0"/>
              <a:t>Letter of recommendation / Statement of Purpose</a:t>
            </a:r>
          </a:p>
          <a:p>
            <a:r>
              <a:rPr lang="en-US" dirty="0" smtClean="0"/>
              <a:t>Yearly expense</a:t>
            </a:r>
          </a:p>
          <a:p>
            <a:pPr lvl="1"/>
            <a:r>
              <a:rPr lang="en-US" dirty="0" smtClean="0"/>
              <a:t>USD 90000 to USD 100000	</a:t>
            </a:r>
          </a:p>
          <a:p>
            <a:r>
              <a:rPr lang="en-US" dirty="0" smtClean="0"/>
              <a:t>Starting yearly Salary </a:t>
            </a:r>
          </a:p>
          <a:p>
            <a:pPr lvl="1"/>
            <a:r>
              <a:rPr lang="en-US" dirty="0" smtClean="0"/>
              <a:t>USD 120000 to 140000</a:t>
            </a:r>
          </a:p>
          <a:p>
            <a:r>
              <a:rPr lang="en-US" dirty="0" smtClean="0"/>
              <a:t>65 schools of dentistry in 36 states in US</a:t>
            </a:r>
          </a:p>
          <a:p>
            <a:pPr lvl="1"/>
            <a:r>
              <a:rPr lang="en-US" dirty="0" smtClean="0"/>
              <a:t>Harvard School of Dental Medicine, Boston</a:t>
            </a:r>
          </a:p>
          <a:p>
            <a:pPr lvl="1"/>
            <a:r>
              <a:rPr lang="en-US" dirty="0" smtClean="0"/>
              <a:t>Rutgers School of Dental Medicine, Newark NJ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hway-non-accredited-en-fina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762000"/>
            <a:ext cx="4800600" cy="5715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Assessments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0200" y="2362200"/>
            <a:ext cx="1371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81200" y="2590800"/>
            <a:ext cx="2895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</p:cNvCxnSpPr>
          <p:nvPr/>
        </p:nvCxnSpPr>
        <p:spPr>
          <a:xfrm rot="16200000" flipH="1">
            <a:off x="2132916" y="2132915"/>
            <a:ext cx="344269" cy="179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3124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to 3 years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6553200" y="34290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62800" y="4267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 Structured Clinical Examination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5562600" y="4572000"/>
            <a:ext cx="1676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05600" y="54864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Registration possible in New Zealand with certification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800600" y="55626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00800" y="685800"/>
            <a:ext cx="243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https://www.ndeb-bned.ca/quiz/</a:t>
            </a:r>
          </a:p>
          <a:p>
            <a:r>
              <a:rPr lang="en-US" dirty="0" smtClean="0"/>
              <a:t>100 Q’s – 120 min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25" idx="1"/>
          </p:cNvCxnSpPr>
          <p:nvPr/>
        </p:nvCxnSpPr>
        <p:spPr>
          <a:xfrm flipV="1">
            <a:off x="5562600" y="1147465"/>
            <a:ext cx="838200" cy="224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Step Process</a:t>
            </a:r>
          </a:p>
          <a:p>
            <a:r>
              <a:rPr lang="en-US" dirty="0" smtClean="0"/>
              <a:t>http://www.adc.org.au/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685800" y="2590800"/>
            <a:ext cx="2819400" cy="1295400"/>
          </a:xfrm>
          <a:prstGeom prst="rightArrowCallout">
            <a:avLst>
              <a:gd name="adj1" fmla="val 16312"/>
              <a:gd name="adj2" fmla="val 14140"/>
              <a:gd name="adj3" fmla="val 48891"/>
              <a:gd name="adj4" fmla="val 66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743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Initial Document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3581400" y="2590800"/>
            <a:ext cx="2819400" cy="1295400"/>
          </a:xfrm>
          <a:prstGeom prst="rightArrowCallout">
            <a:avLst>
              <a:gd name="adj1" fmla="val 16312"/>
              <a:gd name="adj2" fmla="val 14140"/>
              <a:gd name="adj3" fmla="val 48891"/>
              <a:gd name="adj4" fmla="val 66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2743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English Language Test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6553200" y="2514600"/>
            <a:ext cx="1905000" cy="1828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2819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Written Examination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4953000" y="4495800"/>
            <a:ext cx="35814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81600" y="4572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Practical Examination (Clinical)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Document Assessment </a:t>
            </a:r>
            <a:r>
              <a:rPr lang="en-US" sz="2400" dirty="0" smtClean="0"/>
              <a:t>(AUD 610)</a:t>
            </a:r>
            <a:endParaRPr lang="en-US" sz="3200" dirty="0" smtClean="0"/>
          </a:p>
          <a:p>
            <a:pPr lvl="1"/>
            <a:r>
              <a:rPr lang="en-US" sz="2800" dirty="0" smtClean="0"/>
              <a:t>Professional Qualification</a:t>
            </a:r>
          </a:p>
          <a:p>
            <a:pPr lvl="2"/>
            <a:r>
              <a:rPr lang="en-US" sz="2800" dirty="0" smtClean="0"/>
              <a:t>BDS (4 year dental degree + registration)</a:t>
            </a:r>
          </a:p>
          <a:p>
            <a:pPr lvl="1"/>
            <a:r>
              <a:rPr lang="en-US" sz="2800" dirty="0" smtClean="0"/>
              <a:t>Certificates</a:t>
            </a:r>
          </a:p>
          <a:p>
            <a:pPr lvl="1"/>
            <a:r>
              <a:rPr lang="en-US" sz="2800" dirty="0" smtClean="0"/>
              <a:t>Work Experience	</a:t>
            </a:r>
          </a:p>
          <a:p>
            <a:r>
              <a:rPr lang="en-US" sz="3200" dirty="0" smtClean="0"/>
              <a:t>English Test (Might be required)</a:t>
            </a:r>
          </a:p>
          <a:p>
            <a:pPr lvl="1"/>
            <a:r>
              <a:rPr lang="en-US" sz="2800" dirty="0" smtClean="0"/>
              <a:t>IELTS ( International English Language Testing System)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Written Exam </a:t>
            </a:r>
            <a:r>
              <a:rPr lang="en-US" sz="2400" dirty="0"/>
              <a:t>(AUD 2000)</a:t>
            </a:r>
            <a:endParaRPr lang="en-US" sz="3200" dirty="0"/>
          </a:p>
          <a:p>
            <a:pPr lvl="1"/>
            <a:r>
              <a:rPr lang="en-US" sz="2800" dirty="0"/>
              <a:t>MCQ – scenario based – 2 day exam</a:t>
            </a:r>
          </a:p>
          <a:p>
            <a:pPr lvl="1"/>
            <a:r>
              <a:rPr lang="en-US" sz="2800" dirty="0"/>
              <a:t>Tentatively in Mar &amp; Sept (Lucknow is center too)</a:t>
            </a:r>
          </a:p>
          <a:p>
            <a:pPr lvl="2"/>
            <a:r>
              <a:rPr lang="en-US" sz="2800" dirty="0"/>
              <a:t>Examination </a:t>
            </a:r>
            <a:r>
              <a:rPr lang="en-US" sz="2800" b="1" dirty="0"/>
              <a:t>27-28 February 2017</a:t>
            </a:r>
          </a:p>
          <a:p>
            <a:pPr lvl="3"/>
            <a:r>
              <a:rPr lang="en-US" sz="2400" dirty="0"/>
              <a:t>Applications from 26 September 2016 to 30 November 2016</a:t>
            </a:r>
          </a:p>
          <a:p>
            <a:pPr lvl="2"/>
            <a:r>
              <a:rPr lang="en-US" sz="2800" dirty="0"/>
              <a:t>Examination</a:t>
            </a:r>
            <a:r>
              <a:rPr lang="en-US" sz="2800" b="1" dirty="0"/>
              <a:t> 4-5 September 2017</a:t>
            </a:r>
          </a:p>
          <a:p>
            <a:pPr lvl="3"/>
            <a:r>
              <a:rPr lang="en-US" sz="2400" dirty="0"/>
              <a:t>Applications from10 April 2017 to 26 May 2017</a:t>
            </a:r>
          </a:p>
          <a:p>
            <a:r>
              <a:rPr lang="en-US" sz="3200" dirty="0"/>
              <a:t>Practical Exam </a:t>
            </a:r>
            <a:r>
              <a:rPr lang="en-US" sz="2400" dirty="0"/>
              <a:t>(AUD 4500)</a:t>
            </a:r>
            <a:endParaRPr lang="en-US" sz="3200" dirty="0"/>
          </a:p>
          <a:p>
            <a:pPr lvl="1"/>
            <a:r>
              <a:rPr lang="en-US" sz="2800" dirty="0"/>
              <a:t>Conducted in Australia only</a:t>
            </a:r>
          </a:p>
          <a:p>
            <a:pPr lvl="2">
              <a:buNone/>
            </a:pPr>
            <a:r>
              <a:rPr lang="en-US" sz="2800" dirty="0"/>
              <a:t>Results valid for three years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2738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Overseas Registration Exam (ORE)</a:t>
            </a:r>
          </a:p>
          <a:p>
            <a:pPr lvl="1"/>
            <a:r>
              <a:rPr lang="en-US" b="1" dirty="0" smtClean="0"/>
              <a:t>Two parts (I &amp; II)</a:t>
            </a:r>
          </a:p>
          <a:p>
            <a:pPr lvl="1"/>
            <a:r>
              <a:rPr lang="en-US" b="1" dirty="0" smtClean="0"/>
              <a:t>Basic and Clinical exam</a:t>
            </a:r>
          </a:p>
          <a:p>
            <a:pPr lvl="1"/>
            <a:r>
              <a:rPr lang="en-US" b="1" dirty="0" smtClean="0"/>
              <a:t>Administered in UK</a:t>
            </a:r>
          </a:p>
          <a:p>
            <a:r>
              <a:rPr lang="en-US" b="1" dirty="0" smtClean="0"/>
              <a:t>Requirements</a:t>
            </a:r>
          </a:p>
          <a:p>
            <a:pPr lvl="1"/>
            <a:r>
              <a:rPr lang="en-US" b="1" dirty="0" smtClean="0"/>
              <a:t>BDS (minimum 55%)</a:t>
            </a:r>
          </a:p>
          <a:p>
            <a:pPr lvl="1"/>
            <a:r>
              <a:rPr lang="en-US" b="1" dirty="0" err="1" smtClean="0"/>
              <a:t>Intership</a:t>
            </a:r>
            <a:endParaRPr lang="en-US" b="1" dirty="0" smtClean="0"/>
          </a:p>
          <a:p>
            <a:pPr lvl="1"/>
            <a:r>
              <a:rPr lang="en-US" b="1" dirty="0" smtClean="0"/>
              <a:t>IELTS / Equivalent (6.5)</a:t>
            </a:r>
          </a:p>
          <a:p>
            <a:pPr lvl="1"/>
            <a:r>
              <a:rPr lang="en-US" b="1" dirty="0" smtClean="0"/>
              <a:t>1600 hours of clinical experience</a:t>
            </a:r>
          </a:p>
          <a:p>
            <a:pPr lvl="2"/>
            <a:r>
              <a:rPr lang="en-US" b="1" dirty="0" smtClean="0"/>
              <a:t>During dental degree (and/or)</a:t>
            </a:r>
          </a:p>
          <a:p>
            <a:pPr lvl="2"/>
            <a:r>
              <a:rPr lang="en-US" b="1" dirty="0" smtClean="0"/>
              <a:t>Post qualification experience</a:t>
            </a:r>
          </a:p>
          <a:p>
            <a:r>
              <a:rPr lang="en-US" b="1" dirty="0" smtClean="0"/>
              <a:t>Website:</a:t>
            </a:r>
          </a:p>
          <a:p>
            <a:pPr lvl="1"/>
            <a:r>
              <a:rPr lang="en-US" b="1" dirty="0" smtClean="0"/>
              <a:t>http://www.gdc-uk.org/dentalprofessionals/ore/Pages/default.aspx</a:t>
            </a:r>
          </a:p>
          <a:p>
            <a:pPr lvl="2"/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of Academics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 /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5-51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24000"/>
            <a:ext cx="7848600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‘</a:t>
            </a:r>
            <a:r>
              <a:rPr lang="en-US" dirty="0" err="1" smtClean="0"/>
              <a:t>X’road</a:t>
            </a:r>
            <a:r>
              <a:rPr lang="en-US" dirty="0" smtClean="0"/>
              <a:t> ????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0480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Academics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30262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Practice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5532" y="4262735"/>
            <a:ext cx="2757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Unconventional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2 5"/>
          <p:cNvSpPr/>
          <p:nvPr/>
        </p:nvSpPr>
        <p:spPr>
          <a:xfrm>
            <a:off x="914400" y="228601"/>
            <a:ext cx="3962400" cy="3048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2 6"/>
          <p:cNvSpPr/>
          <p:nvPr/>
        </p:nvSpPr>
        <p:spPr>
          <a:xfrm rot="4504483">
            <a:off x="5238602" y="164652"/>
            <a:ext cx="3121802" cy="300357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463733">
            <a:off x="1652609" y="1185023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Masters/ PhD in clinical work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39985">
            <a:off x="5819928" y="1128362"/>
            <a:ext cx="2170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Masters/PhD in Research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762000" y="3733800"/>
            <a:ext cx="2133600" cy="1828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0401705">
            <a:off x="1007847" y="442476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MClinDent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7-Point Star 12"/>
          <p:cNvSpPr/>
          <p:nvPr/>
        </p:nvSpPr>
        <p:spPr>
          <a:xfrm rot="2145202">
            <a:off x="3305033" y="2965600"/>
            <a:ext cx="2133600" cy="1828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946907">
            <a:off x="3602902" y="3566986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7-Point Star 14"/>
          <p:cNvSpPr/>
          <p:nvPr/>
        </p:nvSpPr>
        <p:spPr>
          <a:xfrm rot="20737961">
            <a:off x="6429233" y="3270400"/>
            <a:ext cx="2133600" cy="1828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9539666">
            <a:off x="6766934" y="4053202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Fellowship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7-Point Star 16"/>
          <p:cNvSpPr/>
          <p:nvPr/>
        </p:nvSpPr>
        <p:spPr>
          <a:xfrm rot="957127">
            <a:off x="4460732" y="4793086"/>
            <a:ext cx="2133600" cy="1828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21358832">
            <a:off x="4798433" y="557588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PostDoc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Clinical subjects</a:t>
            </a:r>
          </a:p>
          <a:p>
            <a:pPr lvl="1"/>
            <a:r>
              <a:rPr lang="en-US" sz="2400" dirty="0" smtClean="0"/>
              <a:t>Residency Programs (Orthodontics/</a:t>
            </a:r>
            <a:r>
              <a:rPr lang="en-US" sz="2400" dirty="0" err="1" smtClean="0"/>
              <a:t>Endodontics</a:t>
            </a:r>
            <a:r>
              <a:rPr lang="en-US" sz="2400" dirty="0" smtClean="0"/>
              <a:t>/</a:t>
            </a:r>
            <a:r>
              <a:rPr lang="en-US" sz="2400" dirty="0" err="1" smtClean="0"/>
              <a:t>Periodontics</a:t>
            </a:r>
            <a:r>
              <a:rPr lang="en-US" sz="2400" dirty="0" smtClean="0"/>
              <a:t>/</a:t>
            </a:r>
            <a:r>
              <a:rPr lang="en-US" sz="2400" u="sng" dirty="0" smtClean="0"/>
              <a:t> Pediatric Dentistry/</a:t>
            </a:r>
            <a:r>
              <a:rPr lang="en-US" sz="2400" dirty="0" smtClean="0"/>
              <a:t> Oral &amp; Maxillofacial Surgery)</a:t>
            </a:r>
          </a:p>
          <a:p>
            <a:pPr lvl="1"/>
            <a:r>
              <a:rPr lang="en-US" sz="2400" dirty="0" smtClean="0"/>
              <a:t>Rutgers School of Dental Medicine </a:t>
            </a:r>
            <a:r>
              <a:rPr lang="en-US" sz="2400" dirty="0" smtClean="0"/>
              <a:t>NJ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MS (Master in Science)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en-US" sz="3200" dirty="0">
                <a:solidFill>
                  <a:prstClr val="black"/>
                </a:solidFill>
              </a:rPr>
              <a:t>Non clinical / Unconventional</a:t>
            </a:r>
          </a:p>
          <a:p>
            <a:pPr lvl="1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Oral Biology </a:t>
            </a:r>
            <a:r>
              <a:rPr lang="en-US" sz="2000" i="1" dirty="0">
                <a:solidFill>
                  <a:prstClr val="black"/>
                </a:solidFill>
              </a:rPr>
              <a:t>(@ UCLA www.</a:t>
            </a:r>
            <a:r>
              <a:rPr lang="en-US" sz="2000" b="1" i="1" dirty="0">
                <a:solidFill>
                  <a:prstClr val="black"/>
                </a:solidFill>
              </a:rPr>
              <a:t>ucla</a:t>
            </a:r>
            <a:r>
              <a:rPr lang="en-US" sz="2000" i="1" dirty="0">
                <a:solidFill>
                  <a:prstClr val="black"/>
                </a:solidFill>
              </a:rPr>
              <a:t>.edu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Dental Sleep Medicine </a:t>
            </a:r>
            <a:r>
              <a:rPr lang="en-US" sz="1800" i="1" dirty="0">
                <a:solidFill>
                  <a:prstClr val="black"/>
                </a:solidFill>
              </a:rPr>
              <a:t>(@ Tufts : http://www.tufts.edu/)</a:t>
            </a:r>
          </a:p>
          <a:p>
            <a:pPr lvl="2">
              <a:buClr>
                <a:srgbClr val="DA1F28"/>
              </a:buClr>
            </a:pPr>
            <a:r>
              <a:rPr lang="en-US" sz="1600" dirty="0">
                <a:solidFill>
                  <a:prstClr val="black"/>
                </a:solidFill>
              </a:rPr>
              <a:t>oral appliance therapy to treat sleep-disordered breathing</a:t>
            </a:r>
          </a:p>
          <a:p>
            <a:pPr lvl="1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Biomaterials /Oral Sciences </a:t>
            </a:r>
            <a:r>
              <a:rPr lang="en-US" sz="1600" i="1" dirty="0">
                <a:solidFill>
                  <a:prstClr val="black"/>
                </a:solidFill>
              </a:rPr>
              <a:t>(@ buffalo NY https://dental.buffalo.edu/Education/AdvancedEducation/Biomaterials,MS.aspx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Dental Public Health </a:t>
            </a:r>
            <a:r>
              <a:rPr lang="en-US" sz="2000" dirty="0">
                <a:solidFill>
                  <a:prstClr val="black"/>
                </a:solidFill>
              </a:rPr>
              <a:t>(@ Iowa http://www.dentistry.uiowa.edu/preventive-grad-program-requirements)</a:t>
            </a:r>
          </a:p>
          <a:p>
            <a:pPr lvl="0">
              <a:buClr>
                <a:srgbClr val="2DA2BF"/>
              </a:buClr>
            </a:pPr>
            <a:r>
              <a:rPr lang="en-US" sz="3200" dirty="0">
                <a:solidFill>
                  <a:prstClr val="black"/>
                </a:solidFill>
              </a:rPr>
              <a:t>Average Fees</a:t>
            </a:r>
          </a:p>
          <a:p>
            <a:pPr lvl="1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USD 30000 – 40000 per year</a:t>
            </a:r>
          </a:p>
          <a:p>
            <a:pPr lvl="0">
              <a:buClr>
                <a:srgbClr val="2DA2BF"/>
              </a:buClr>
            </a:pPr>
            <a:endParaRPr lang="en-US" sz="26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endParaRPr lang="en-US" sz="2200" dirty="0">
              <a:solidFill>
                <a:prstClr val="black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6712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BDS grades evaluation</a:t>
            </a:r>
          </a:p>
          <a:p>
            <a:r>
              <a:rPr lang="en-US" dirty="0" smtClean="0"/>
              <a:t>GRE (Graduate Record Examination) (some courses)</a:t>
            </a:r>
          </a:p>
          <a:p>
            <a:r>
              <a:rPr lang="en-US" dirty="0" smtClean="0"/>
              <a:t>National Dental Board Part (I &amp; II) (some courses – clinical subjects)</a:t>
            </a:r>
          </a:p>
          <a:p>
            <a:r>
              <a:rPr lang="en-US" dirty="0" smtClean="0"/>
              <a:t>TOEFL </a:t>
            </a:r>
          </a:p>
          <a:p>
            <a:r>
              <a:rPr lang="en-US" dirty="0" smtClean="0"/>
              <a:t>Recommendation Letters</a:t>
            </a:r>
          </a:p>
          <a:p>
            <a:pPr lvl="1"/>
            <a:r>
              <a:rPr lang="en-US" dirty="0" smtClean="0"/>
              <a:t>Preferably by Dean/ HOD and faculty</a:t>
            </a:r>
          </a:p>
          <a:p>
            <a:r>
              <a:rPr lang="en-US" dirty="0" smtClean="0"/>
              <a:t>Statement of Purpose</a:t>
            </a:r>
          </a:p>
          <a:p>
            <a:pPr lvl="1"/>
            <a:r>
              <a:rPr lang="en-US" dirty="0" smtClean="0"/>
              <a:t> Highlight achievements and why do the course.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	-Requirements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During MS (Research)</a:t>
            </a:r>
          </a:p>
          <a:p>
            <a:pPr lvl="1"/>
            <a:r>
              <a:rPr lang="en-US" sz="2400" dirty="0" smtClean="0"/>
              <a:t>Teaching Assistantship</a:t>
            </a:r>
          </a:p>
          <a:p>
            <a:pPr lvl="1"/>
            <a:r>
              <a:rPr lang="en-US" sz="2400" dirty="0" smtClean="0"/>
              <a:t>Stipends (</a:t>
            </a:r>
            <a:r>
              <a:rPr lang="en-US" sz="2400" dirty="0" err="1" smtClean="0"/>
              <a:t>upto</a:t>
            </a:r>
            <a:r>
              <a:rPr lang="en-US" sz="2400" dirty="0" smtClean="0"/>
              <a:t> USD 30000 are available)</a:t>
            </a:r>
          </a:p>
          <a:p>
            <a:r>
              <a:rPr lang="en-US" sz="2800" dirty="0" smtClean="0"/>
              <a:t>After MS </a:t>
            </a:r>
          </a:p>
          <a:p>
            <a:pPr lvl="1"/>
            <a:r>
              <a:rPr lang="en-US" sz="2400" dirty="0" smtClean="0"/>
              <a:t>Post Doctoral Research</a:t>
            </a:r>
          </a:p>
          <a:p>
            <a:pPr lvl="1"/>
            <a:r>
              <a:rPr lang="en-US" sz="2400" dirty="0" smtClean="0"/>
              <a:t>Jobs in Research Labs both Private and Governmental</a:t>
            </a:r>
          </a:p>
          <a:p>
            <a:pPr lvl="1"/>
            <a:r>
              <a:rPr lang="en-US" sz="2400" dirty="0" smtClean="0"/>
              <a:t>Academics and University posts.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US" dirty="0" smtClean="0"/>
              <a:t>Courseware offered</a:t>
            </a:r>
          </a:p>
          <a:p>
            <a:pPr lvl="1"/>
            <a:r>
              <a:rPr lang="en-US" dirty="0" err="1" smtClean="0"/>
              <a:t>DclinDent</a:t>
            </a:r>
            <a:r>
              <a:rPr lang="en-US" dirty="0" smtClean="0"/>
              <a:t> (Orthodontics / </a:t>
            </a:r>
            <a:r>
              <a:rPr lang="en-US" dirty="0" err="1" smtClean="0"/>
              <a:t>Periodontics</a:t>
            </a:r>
            <a:r>
              <a:rPr lang="en-US" dirty="0" smtClean="0"/>
              <a:t> /</a:t>
            </a:r>
            <a:r>
              <a:rPr lang="en-US" dirty="0" err="1" smtClean="0"/>
              <a:t>Prosthodontics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Requisites</a:t>
            </a:r>
          </a:p>
          <a:p>
            <a:pPr lvl="3"/>
            <a:r>
              <a:rPr lang="en-US" dirty="0" smtClean="0"/>
              <a:t>BDS</a:t>
            </a:r>
          </a:p>
          <a:p>
            <a:pPr lvl="3"/>
            <a:r>
              <a:rPr lang="en-US" dirty="0" smtClean="0"/>
              <a:t>IELTS /TOEFL </a:t>
            </a:r>
            <a:r>
              <a:rPr lang="en-US" dirty="0" err="1" smtClean="0"/>
              <a:t>iBT</a:t>
            </a:r>
            <a:endParaRPr lang="en-US" dirty="0" smtClean="0"/>
          </a:p>
          <a:p>
            <a:pPr lvl="1"/>
            <a:r>
              <a:rPr lang="en-US" cap="all" dirty="0" smtClean="0"/>
              <a:t>MASTER OF PHILOSOPHY (DENTISTRY)</a:t>
            </a:r>
          </a:p>
          <a:p>
            <a:pPr lvl="2"/>
            <a:r>
              <a:rPr lang="en-US" cap="all" dirty="0" smtClean="0"/>
              <a:t>Oral biology / biomaterials / public health </a:t>
            </a:r>
          </a:p>
          <a:p>
            <a:pPr lvl="2"/>
            <a:r>
              <a:rPr lang="en-US" dirty="0" smtClean="0"/>
              <a:t>Requisites</a:t>
            </a:r>
          </a:p>
          <a:p>
            <a:pPr lvl="3"/>
            <a:r>
              <a:rPr lang="en-US" dirty="0" smtClean="0"/>
              <a:t>BDS / Masters</a:t>
            </a:r>
          </a:p>
          <a:p>
            <a:pPr lvl="3"/>
            <a:r>
              <a:rPr lang="en-US" dirty="0" smtClean="0"/>
              <a:t>IELTS / TOELF </a:t>
            </a:r>
            <a:r>
              <a:rPr lang="en-US" dirty="0" err="1" smtClean="0"/>
              <a:t>iBT</a:t>
            </a:r>
            <a:r>
              <a:rPr lang="en-US" dirty="0" smtClean="0"/>
              <a:t>	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2DA2BF"/>
              </a:buClr>
            </a:pPr>
            <a:r>
              <a:rPr lang="en-US" sz="3600" b="1" dirty="0">
                <a:solidFill>
                  <a:prstClr val="black"/>
                </a:solidFill>
              </a:rPr>
              <a:t>Duration</a:t>
            </a:r>
          </a:p>
          <a:p>
            <a:pPr lvl="2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1-2 years full time</a:t>
            </a:r>
          </a:p>
          <a:p>
            <a:pPr lvl="1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Fees</a:t>
            </a:r>
          </a:p>
          <a:p>
            <a:pPr lvl="2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AUD 40000 – AUD 60000 per year</a:t>
            </a:r>
          </a:p>
          <a:p>
            <a:pPr lvl="1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Web reference @ University of Sydney</a:t>
            </a:r>
          </a:p>
          <a:p>
            <a:pPr lvl="2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http://sydney.edu.au/dentistry/study/pg-coursework/index.php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5942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486400"/>
          </a:xfrm>
        </p:spPr>
        <p:txBody>
          <a:bodyPr>
            <a:noAutofit/>
          </a:bodyPr>
          <a:lstStyle/>
          <a:p>
            <a:pPr lvl="1"/>
            <a:r>
              <a:rPr lang="en-US" sz="2800" b="1" dirty="0" err="1" smtClean="0"/>
              <a:t>MscDent</a:t>
            </a:r>
            <a:r>
              <a:rPr lang="en-US" sz="2800" b="1" dirty="0" smtClean="0"/>
              <a:t> (Master of Science in Dentistry)</a:t>
            </a:r>
          </a:p>
          <a:p>
            <a:pPr lvl="2"/>
            <a:r>
              <a:rPr lang="en-US" sz="2800" dirty="0" smtClean="0"/>
              <a:t>Research oriented program</a:t>
            </a:r>
          </a:p>
          <a:p>
            <a:pPr lvl="2"/>
            <a:r>
              <a:rPr lang="en-US" sz="2800" dirty="0" smtClean="0"/>
              <a:t>Craniofacial Biology / Biomechanics and clinical subjects like </a:t>
            </a:r>
            <a:r>
              <a:rPr lang="en-US" sz="2800" dirty="0" err="1" smtClean="0"/>
              <a:t>implantology</a:t>
            </a:r>
            <a:r>
              <a:rPr lang="en-US" sz="2800" dirty="0" smtClean="0"/>
              <a:t>/</a:t>
            </a:r>
            <a:r>
              <a:rPr lang="en-US" sz="2800" dirty="0" err="1" smtClean="0"/>
              <a:t>endodontics</a:t>
            </a:r>
            <a:r>
              <a:rPr lang="en-US" sz="2800" dirty="0" smtClean="0"/>
              <a:t> and pediatric oral health 	</a:t>
            </a:r>
          </a:p>
          <a:p>
            <a:pPr lvl="2"/>
            <a:r>
              <a:rPr lang="en-US" sz="2800" dirty="0" smtClean="0"/>
              <a:t>Steps to apply</a:t>
            </a:r>
          </a:p>
          <a:p>
            <a:pPr lvl="3"/>
            <a:r>
              <a:rPr lang="en-US" sz="2400" dirty="0" smtClean="0"/>
              <a:t>Important is to contact and identify a supervisor and prepare a research proposal.</a:t>
            </a:r>
          </a:p>
          <a:p>
            <a:pPr lvl="3"/>
            <a:r>
              <a:rPr lang="en-US" sz="2400" dirty="0" smtClean="0"/>
              <a:t>IELTS/ TOEFL</a:t>
            </a:r>
          </a:p>
          <a:p>
            <a:pPr lvl="2"/>
            <a:r>
              <a:rPr lang="en-US" sz="2800" dirty="0" smtClean="0"/>
              <a:t>Web reference : </a:t>
            </a:r>
            <a:r>
              <a:rPr lang="en-US" sz="2800" dirty="0" err="1" smtClean="0"/>
              <a:t>Univ</a:t>
            </a:r>
            <a:r>
              <a:rPr lang="en-US" sz="2800" dirty="0" smtClean="0"/>
              <a:t> of Western Australia (Perth)</a:t>
            </a:r>
          </a:p>
          <a:p>
            <a:pPr lvl="3"/>
            <a:r>
              <a:rPr lang="en-US" sz="2400" dirty="0" smtClean="0"/>
              <a:t>http://www.dentistry.uwa.edu.au/research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MClinDent</a:t>
            </a:r>
            <a:r>
              <a:rPr lang="en-US" dirty="0" smtClean="0"/>
              <a:t> (clinical)</a:t>
            </a:r>
          </a:p>
          <a:p>
            <a:pPr lvl="1"/>
            <a:r>
              <a:rPr lang="en-US" dirty="0" err="1" smtClean="0"/>
              <a:t>Prosthodontics</a:t>
            </a:r>
            <a:r>
              <a:rPr lang="en-US" dirty="0" smtClean="0"/>
              <a:t> / </a:t>
            </a:r>
            <a:r>
              <a:rPr lang="en-US" dirty="0" err="1" smtClean="0"/>
              <a:t>Periodontics</a:t>
            </a:r>
            <a:r>
              <a:rPr lang="en-US" dirty="0" smtClean="0"/>
              <a:t>/ </a:t>
            </a:r>
            <a:r>
              <a:rPr lang="en-US" dirty="0" err="1" smtClean="0"/>
              <a:t>Endodontics</a:t>
            </a:r>
            <a:endParaRPr lang="en-US" dirty="0" smtClean="0"/>
          </a:p>
          <a:p>
            <a:r>
              <a:rPr lang="en-US" dirty="0" err="1" smtClean="0"/>
              <a:t>MSc</a:t>
            </a:r>
            <a:r>
              <a:rPr lang="en-US" dirty="0" smtClean="0"/>
              <a:t> (Research)</a:t>
            </a:r>
          </a:p>
          <a:p>
            <a:pPr lvl="1"/>
            <a:r>
              <a:rPr lang="en-US" dirty="0" smtClean="0"/>
              <a:t>Maxillofacial and Craniofacial Technology</a:t>
            </a:r>
          </a:p>
          <a:p>
            <a:pPr lvl="1"/>
            <a:r>
              <a:rPr lang="en-US" dirty="0" smtClean="0"/>
              <a:t>Dental Public Health</a:t>
            </a:r>
          </a:p>
          <a:p>
            <a:pPr lvl="1"/>
            <a:r>
              <a:rPr lang="en-US" dirty="0" err="1" smtClean="0"/>
              <a:t>Regenarative</a:t>
            </a:r>
            <a:r>
              <a:rPr lang="en-US" dirty="0" smtClean="0"/>
              <a:t> Dentistry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Graduate – BDS </a:t>
            </a:r>
          </a:p>
          <a:p>
            <a:pPr lvl="1"/>
            <a:r>
              <a:rPr lang="en-US" dirty="0" smtClean="0"/>
              <a:t>IELTS</a:t>
            </a:r>
          </a:p>
          <a:p>
            <a:r>
              <a:rPr lang="en-US" dirty="0" smtClean="0"/>
              <a:t>Fees : (£ 22000)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Diploma of Membership of the Joint Dental Faculties</a:t>
            </a:r>
          </a:p>
          <a:p>
            <a:pPr lvl="1"/>
            <a:r>
              <a:rPr lang="en-US" sz="2400" dirty="0" smtClean="0"/>
              <a:t>Administered by Royal College of Surgeons</a:t>
            </a:r>
          </a:p>
          <a:p>
            <a:pPr lvl="1"/>
            <a:r>
              <a:rPr lang="en-US" sz="2400" dirty="0" smtClean="0"/>
              <a:t>Faculty of General Dental Practice</a:t>
            </a:r>
          </a:p>
          <a:p>
            <a:r>
              <a:rPr lang="en-US" sz="2800" dirty="0" smtClean="0"/>
              <a:t>Structure</a:t>
            </a:r>
          </a:p>
          <a:p>
            <a:pPr lvl="1" fontAlgn="base"/>
            <a:r>
              <a:rPr lang="en-US" sz="2400" dirty="0" smtClean="0"/>
              <a:t>Part 1 </a:t>
            </a:r>
          </a:p>
          <a:p>
            <a:pPr lvl="2" fontAlgn="base"/>
            <a:r>
              <a:rPr lang="en-US" sz="2000" dirty="0" smtClean="0"/>
              <a:t>first year after graduation </a:t>
            </a:r>
          </a:p>
          <a:p>
            <a:pPr lvl="2" fontAlgn="base"/>
            <a:r>
              <a:rPr lang="en-US" sz="2000" dirty="0" smtClean="0"/>
              <a:t>Multiple choice questions (MCQs) &amp; multiple short answer questions.</a:t>
            </a:r>
          </a:p>
          <a:p>
            <a:pPr lvl="1" fontAlgn="base"/>
            <a:r>
              <a:rPr lang="en-US" sz="2400" dirty="0" smtClean="0"/>
              <a:t>Part 2 </a:t>
            </a:r>
          </a:p>
          <a:p>
            <a:pPr lvl="2" fontAlgn="base"/>
            <a:r>
              <a:rPr lang="en-US" sz="2000" dirty="0" smtClean="0"/>
              <a:t>Second year </a:t>
            </a:r>
          </a:p>
          <a:p>
            <a:pPr lvl="2" fontAlgn="base"/>
            <a:r>
              <a:rPr lang="en-US" sz="2000" dirty="0" smtClean="0"/>
              <a:t>Objective structured clinical examination (OSCE)</a:t>
            </a:r>
          </a:p>
          <a:p>
            <a:pPr lvl="2" fontAlgn="base"/>
            <a:r>
              <a:rPr lang="en-US" sz="2000" dirty="0" smtClean="0"/>
              <a:t>Structured clinical reasoning (SCR) exercise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MJDF /MFDS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328"/>
            <a:ext cx="7848600" cy="522427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Academics</a:t>
            </a:r>
          </a:p>
          <a:p>
            <a:pPr lvl="1"/>
            <a:r>
              <a:rPr lang="en-US" dirty="0" smtClean="0"/>
              <a:t>Teaching</a:t>
            </a:r>
          </a:p>
          <a:p>
            <a:pPr lvl="1"/>
            <a:r>
              <a:rPr lang="en-US" dirty="0" smtClean="0"/>
              <a:t>Higher Education (Masters/PhD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Employment</a:t>
            </a:r>
          </a:p>
          <a:p>
            <a:pPr lvl="1"/>
            <a:r>
              <a:rPr lang="en-US" dirty="0" smtClean="0"/>
              <a:t>Conventional	</a:t>
            </a:r>
          </a:p>
          <a:p>
            <a:pPr lvl="2"/>
            <a:r>
              <a:rPr lang="en-US" dirty="0" smtClean="0"/>
              <a:t>Dental Practice in clinics and Hospitals</a:t>
            </a:r>
          </a:p>
          <a:p>
            <a:pPr lvl="1"/>
            <a:r>
              <a:rPr lang="en-US" dirty="0" smtClean="0"/>
              <a:t>Unconventional Sectors</a:t>
            </a:r>
          </a:p>
          <a:p>
            <a:pPr lvl="2"/>
            <a:r>
              <a:rPr lang="en-US" dirty="0" smtClean="0"/>
              <a:t>Public health</a:t>
            </a:r>
          </a:p>
          <a:p>
            <a:pPr lvl="2"/>
            <a:r>
              <a:rPr lang="en-US" dirty="0" smtClean="0"/>
              <a:t>Hospital </a:t>
            </a:r>
            <a:r>
              <a:rPr lang="en-US" dirty="0" smtClean="0"/>
              <a:t>Administration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Self Employed</a:t>
            </a:r>
          </a:p>
          <a:p>
            <a:pPr lvl="1"/>
            <a:r>
              <a:rPr lang="en-US" dirty="0" smtClean="0"/>
              <a:t>Private practice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Road Map…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Unraveling the process 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 rot="20942956">
            <a:off x="6248400" y="685800"/>
            <a:ext cx="2514600" cy="1066800"/>
          </a:xfrm>
          <a:prstGeom prst="borderCallout1">
            <a:avLst>
              <a:gd name="adj1" fmla="val 18750"/>
              <a:gd name="adj2" fmla="val -8333"/>
              <a:gd name="adj3" fmla="val 74006"/>
              <a:gd name="adj4" fmla="val -89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GRE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 rot="510318">
            <a:off x="5105400" y="3810000"/>
            <a:ext cx="2743200" cy="1447800"/>
          </a:xfrm>
          <a:prstGeom prst="borderCallout1">
            <a:avLst>
              <a:gd name="adj1" fmla="val 18750"/>
              <a:gd name="adj2" fmla="val -8333"/>
              <a:gd name="adj3" fmla="val -47710"/>
              <a:gd name="adj4" fmla="val -462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TOEFL</a:t>
            </a:r>
            <a:endParaRPr lang="en-US" sz="3600" dirty="0"/>
          </a:p>
        </p:txBody>
      </p:sp>
      <p:sp>
        <p:nvSpPr>
          <p:cNvPr id="9" name="Line Callout 1 8"/>
          <p:cNvSpPr/>
          <p:nvPr/>
        </p:nvSpPr>
        <p:spPr>
          <a:xfrm rot="10308439">
            <a:off x="533400" y="4038600"/>
            <a:ext cx="1981200" cy="1524000"/>
          </a:xfrm>
          <a:prstGeom prst="borderCallout1">
            <a:avLst>
              <a:gd name="adj1" fmla="val 86135"/>
              <a:gd name="adj2" fmla="val -4073"/>
              <a:gd name="adj3" fmla="val 183578"/>
              <a:gd name="adj4" fmla="val -73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9953359">
            <a:off x="762000" y="4419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IELTS</a:t>
            </a:r>
            <a:endParaRPr lang="en-US" sz="3600" dirty="0"/>
          </a:p>
        </p:txBody>
      </p:sp>
      <p:sp>
        <p:nvSpPr>
          <p:cNvPr id="11" name="Line Callout 1 10"/>
          <p:cNvSpPr/>
          <p:nvPr/>
        </p:nvSpPr>
        <p:spPr>
          <a:xfrm rot="11736303">
            <a:off x="1143000" y="533400"/>
            <a:ext cx="2209800" cy="1219200"/>
          </a:xfrm>
          <a:prstGeom prst="borderCallout1">
            <a:avLst>
              <a:gd name="adj1" fmla="val 83467"/>
              <a:gd name="adj2" fmla="val -3648"/>
              <a:gd name="adj3" fmla="val 18258"/>
              <a:gd name="adj4" fmla="val -28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891614">
            <a:off x="1564971" y="877352"/>
            <a:ext cx="1562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GMAT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Test of English as Foreign Language</a:t>
            </a:r>
          </a:p>
          <a:p>
            <a:pPr lvl="1"/>
            <a:r>
              <a:rPr lang="en-US" sz="2400" dirty="0" smtClean="0"/>
              <a:t>Test to ascertain English proficiency .</a:t>
            </a:r>
          </a:p>
          <a:p>
            <a:r>
              <a:rPr lang="en-US" sz="2800" dirty="0" smtClean="0"/>
              <a:t>Required in admission for universities in US/Canada/Australia/UK</a:t>
            </a:r>
          </a:p>
          <a:p>
            <a:r>
              <a:rPr lang="en-US" sz="2800" dirty="0" err="1" smtClean="0"/>
              <a:t>iBT</a:t>
            </a:r>
            <a:r>
              <a:rPr lang="en-US" sz="2800" dirty="0" smtClean="0"/>
              <a:t> : Internet based testing</a:t>
            </a:r>
          </a:p>
          <a:p>
            <a:r>
              <a:rPr lang="en-US" sz="2800" dirty="0" smtClean="0"/>
              <a:t>Tests all Four Skills: Listening, Reading, Speaking, and Writing and has these four sections</a:t>
            </a:r>
          </a:p>
          <a:p>
            <a:r>
              <a:rPr lang="en-US" sz="2800" dirty="0" smtClean="0"/>
              <a:t>Fees : $170</a:t>
            </a:r>
          </a:p>
          <a:p>
            <a:r>
              <a:rPr lang="en-US" sz="2800" dirty="0" smtClean="0"/>
              <a:t>Centers : Throughout India including Lucknow</a:t>
            </a:r>
          </a:p>
          <a:p>
            <a:r>
              <a:rPr lang="en-US" sz="2800" dirty="0" smtClean="0"/>
              <a:t>Web Ref :https://www.ets.org/toefl/</a:t>
            </a:r>
          </a:p>
          <a:p>
            <a:pPr lvl="1"/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TOEFL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Test required for admission in Masters programs and sometimes in management programs</a:t>
            </a:r>
          </a:p>
          <a:p>
            <a:r>
              <a:rPr lang="en-US" sz="2800" dirty="0" smtClean="0"/>
              <a:t>Structure</a:t>
            </a:r>
          </a:p>
          <a:p>
            <a:pPr lvl="1"/>
            <a:r>
              <a:rPr lang="en-US" sz="2400" dirty="0" smtClean="0"/>
              <a:t>Verbal Reasoning : analyze and evaluate words / sentences and recognize relationship</a:t>
            </a:r>
          </a:p>
          <a:p>
            <a:pPr lvl="1"/>
            <a:r>
              <a:rPr lang="en-US" sz="2400" dirty="0" smtClean="0"/>
              <a:t>Quantitative Reasoning : Basic Mathematics</a:t>
            </a:r>
          </a:p>
          <a:p>
            <a:pPr lvl="1"/>
            <a:r>
              <a:rPr lang="en-US" sz="2400" dirty="0" smtClean="0"/>
              <a:t>Analytical Writing : Measures critical thinking and analytical writing skills	</a:t>
            </a:r>
          </a:p>
          <a:p>
            <a:r>
              <a:rPr lang="en-US" sz="2800" dirty="0" smtClean="0"/>
              <a:t>Fees : $205</a:t>
            </a:r>
          </a:p>
          <a:p>
            <a:r>
              <a:rPr lang="en-US" sz="2800" dirty="0" smtClean="0"/>
              <a:t>Test center at Allahabad (nearest for Lucknow)</a:t>
            </a:r>
          </a:p>
          <a:p>
            <a:r>
              <a:rPr lang="en-US" sz="2800" dirty="0" smtClean="0"/>
              <a:t>                        https</a:t>
            </a:r>
            <a:r>
              <a:rPr lang="en-US" sz="2800" dirty="0" smtClean="0"/>
              <a:t>://www.ets.org/gre/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International English Language Testing System</a:t>
            </a:r>
          </a:p>
          <a:p>
            <a:r>
              <a:rPr lang="en-US" dirty="0" smtClean="0"/>
              <a:t>Similar to TOEFL administered for study in UK/Australia and Canada</a:t>
            </a:r>
          </a:p>
          <a:p>
            <a:r>
              <a:rPr lang="en-US" dirty="0" smtClean="0"/>
              <a:t>Total test time </a:t>
            </a:r>
          </a:p>
          <a:p>
            <a:pPr lvl="1"/>
            <a:r>
              <a:rPr lang="en-US" dirty="0" smtClean="0"/>
              <a:t> 2 hours and 45 minutes.</a:t>
            </a:r>
          </a:p>
          <a:p>
            <a:pPr lvl="1"/>
            <a:r>
              <a:rPr lang="en-US" dirty="0" smtClean="0"/>
              <a:t>Listening / Reading / Writing /Speaking</a:t>
            </a:r>
            <a:endParaRPr lang="en-US" dirty="0" smtClean="0">
              <a:hlinkClick r:id="rId2"/>
            </a:endParaRPr>
          </a:p>
          <a:p>
            <a:r>
              <a:rPr lang="en-US" dirty="0" smtClean="0"/>
              <a:t>Test centers : throughout India including Lucknow</a:t>
            </a:r>
          </a:p>
          <a:p>
            <a:r>
              <a:rPr lang="en-US" dirty="0" smtClean="0"/>
              <a:t>Fees : Rs 11300/-</a:t>
            </a:r>
          </a:p>
          <a:p>
            <a:r>
              <a:rPr lang="en-US" dirty="0" smtClean="0"/>
              <a:t>https://www.ielts.org/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for admission to MBA programs</a:t>
            </a:r>
          </a:p>
          <a:p>
            <a:pPr lvl="1"/>
            <a:r>
              <a:rPr lang="en-US" dirty="0" smtClean="0"/>
              <a:t>Good option is MBA in Healthcare</a:t>
            </a:r>
          </a:p>
          <a:p>
            <a:pPr lvl="1"/>
            <a:r>
              <a:rPr lang="en-US" dirty="0" smtClean="0"/>
              <a:t>Job Prospects in Health industry and Hospital</a:t>
            </a:r>
          </a:p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Analytical Writing</a:t>
            </a:r>
          </a:p>
          <a:p>
            <a:pPr lvl="1"/>
            <a:r>
              <a:rPr lang="en-US" dirty="0" smtClean="0"/>
              <a:t>Reasoning</a:t>
            </a:r>
          </a:p>
          <a:p>
            <a:pPr lvl="1"/>
            <a:r>
              <a:rPr lang="en-US" dirty="0" smtClean="0"/>
              <a:t>Quantitative</a:t>
            </a:r>
          </a:p>
          <a:p>
            <a:pPr lvl="1"/>
            <a:r>
              <a:rPr lang="en-US" dirty="0" smtClean="0"/>
              <a:t>Verbal</a:t>
            </a:r>
          </a:p>
          <a:p>
            <a:r>
              <a:rPr lang="en-US" dirty="0" smtClean="0"/>
              <a:t>Fees : $250</a:t>
            </a:r>
          </a:p>
          <a:p>
            <a:r>
              <a:rPr lang="en-US" dirty="0" smtClean="0"/>
              <a:t>http://www.mba.com/global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GMAT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Healthcare </a:t>
            </a:r>
            <a:r>
              <a:rPr lang="en-US" sz="3200" dirty="0" smtClean="0"/>
              <a:t>industry</a:t>
            </a:r>
          </a:p>
          <a:p>
            <a:endParaRPr lang="en-US" sz="3200" dirty="0" smtClean="0"/>
          </a:p>
          <a:p>
            <a:pPr lvl="1"/>
            <a:r>
              <a:rPr lang="en-US" sz="2800" dirty="0" smtClean="0"/>
              <a:t>Fast growing industry (India and abroad</a:t>
            </a:r>
            <a:r>
              <a:rPr lang="en-US" sz="2800" dirty="0" smtClean="0"/>
              <a:t>)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Good Job Prospects and </a:t>
            </a:r>
            <a:r>
              <a:rPr lang="en-US" sz="2800" dirty="0" smtClean="0"/>
              <a:t>Salary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Healthcare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2DA2BF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Course</a:t>
            </a:r>
          </a:p>
          <a:p>
            <a:pPr lvl="0">
              <a:buClr>
                <a:srgbClr val="2DA2BF"/>
              </a:buClr>
            </a:pPr>
            <a:endParaRPr lang="en-US" sz="28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sz="2400" dirty="0">
                <a:solidFill>
                  <a:prstClr val="black"/>
                </a:solidFill>
              </a:rPr>
              <a:t>MBA (Health care specialization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2DA2BF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sz="2400" dirty="0">
                <a:solidFill>
                  <a:prstClr val="black"/>
                </a:solidFill>
              </a:rPr>
              <a:t>MHA (Masters in Health Administration)</a:t>
            </a:r>
          </a:p>
          <a:p>
            <a:pPr lvl="2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For US/Canada</a:t>
            </a:r>
          </a:p>
          <a:p>
            <a:pPr lvl="3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GMAT / GRE and TOEFL</a:t>
            </a:r>
          </a:p>
          <a:p>
            <a:pPr lvl="3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Most University offer specialization – MBA</a:t>
            </a:r>
          </a:p>
          <a:p>
            <a:pPr lvl="4">
              <a:buClr>
                <a:srgbClr val="DA1F28"/>
              </a:buClr>
            </a:pPr>
            <a:r>
              <a:rPr lang="en-US" sz="2000" dirty="0">
                <a:solidFill>
                  <a:prstClr val="black"/>
                </a:solidFill>
              </a:rPr>
              <a:t>(Harvard/Wharton/UCLA) 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4">
              <a:buClr>
                <a:srgbClr val="DA1F28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2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India</a:t>
            </a:r>
          </a:p>
          <a:p>
            <a:pPr lvl="3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IIM Calcutta</a:t>
            </a:r>
          </a:p>
          <a:p>
            <a:pPr lvl="4">
              <a:buClr>
                <a:srgbClr val="DA1F28"/>
              </a:buClr>
            </a:pPr>
            <a:r>
              <a:rPr lang="en-US" sz="2000" dirty="0">
                <a:solidFill>
                  <a:prstClr val="black"/>
                </a:solidFill>
              </a:rPr>
              <a:t>Healthcare Executive Management </a:t>
            </a:r>
            <a:r>
              <a:rPr lang="en-US" sz="2000" dirty="0" err="1">
                <a:solidFill>
                  <a:prstClr val="black"/>
                </a:solidFill>
              </a:rPr>
              <a:t>Programme</a:t>
            </a:r>
            <a:r>
              <a:rPr lang="en-US" sz="2000" dirty="0">
                <a:solidFill>
                  <a:prstClr val="black"/>
                </a:solidFill>
              </a:rPr>
              <a:t> (HEMP)</a:t>
            </a:r>
          </a:p>
          <a:p>
            <a:pPr lvl="3">
              <a:buClr>
                <a:srgbClr val="DA1F28"/>
              </a:buClr>
            </a:pPr>
            <a:r>
              <a:rPr lang="en-US" sz="2400" dirty="0" err="1">
                <a:solidFill>
                  <a:prstClr val="black"/>
                </a:solidFill>
              </a:rPr>
              <a:t>Manipal</a:t>
            </a:r>
            <a:r>
              <a:rPr lang="en-US" sz="2400" dirty="0">
                <a:solidFill>
                  <a:prstClr val="black"/>
                </a:solidFill>
              </a:rPr>
              <a:t> University</a:t>
            </a:r>
          </a:p>
          <a:p>
            <a:pPr lvl="3">
              <a:buClr>
                <a:srgbClr val="DA1F28"/>
              </a:buClr>
            </a:pPr>
            <a:r>
              <a:rPr lang="en-US" sz="2400" dirty="0" err="1">
                <a:solidFill>
                  <a:prstClr val="black"/>
                </a:solidFill>
              </a:rPr>
              <a:t>Chitkara</a:t>
            </a:r>
            <a:r>
              <a:rPr lang="en-US" sz="2400" dirty="0">
                <a:solidFill>
                  <a:prstClr val="black"/>
                </a:solidFill>
              </a:rPr>
              <a:t> University, Chandigarh</a:t>
            </a:r>
          </a:p>
          <a:p>
            <a:pPr lvl="0">
              <a:buClr>
                <a:srgbClr val="2DA2BF"/>
              </a:buClr>
            </a:pPr>
            <a:endParaRPr lang="en-US" sz="2800" dirty="0">
              <a:solidFill>
                <a:prstClr val="black"/>
              </a:solidFill>
            </a:endParaRP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6472300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Masters in Public Health</a:t>
            </a:r>
          </a:p>
          <a:p>
            <a:pPr lvl="1"/>
            <a:r>
              <a:rPr lang="en-US" dirty="0" smtClean="0"/>
              <a:t>Curriculum involves</a:t>
            </a:r>
          </a:p>
          <a:p>
            <a:pPr lvl="2"/>
            <a:r>
              <a:rPr lang="en-US" dirty="0" smtClean="0"/>
              <a:t>Epidemiology</a:t>
            </a:r>
          </a:p>
          <a:p>
            <a:pPr lvl="2"/>
            <a:r>
              <a:rPr lang="en-US" dirty="0" smtClean="0"/>
              <a:t>Environmental and Occupational </a:t>
            </a:r>
            <a:r>
              <a:rPr lang="en-US" dirty="0" smtClean="0"/>
              <a:t>Health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MPH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7200"/>
            <a:ext cx="8534400" cy="6019800"/>
          </a:xfrm>
        </p:spPr>
        <p:txBody>
          <a:bodyPr>
            <a:noAutofit/>
          </a:bodyPr>
          <a:lstStyle/>
          <a:p>
            <a:pPr lvl="0">
              <a:buClr>
                <a:srgbClr val="2DA2BF"/>
              </a:buClr>
            </a:pPr>
            <a:r>
              <a:rPr lang="en-US" sz="3600" dirty="0">
                <a:solidFill>
                  <a:prstClr val="black"/>
                </a:solidFill>
              </a:rPr>
              <a:t>Course offered in India and abroad</a:t>
            </a:r>
          </a:p>
          <a:p>
            <a:pPr lvl="1">
              <a:buClr>
                <a:srgbClr val="2DA2BF"/>
              </a:buClr>
            </a:pPr>
            <a:r>
              <a:rPr lang="en-US" sz="3200" dirty="0">
                <a:solidFill>
                  <a:prstClr val="black"/>
                </a:solidFill>
              </a:rPr>
              <a:t>India</a:t>
            </a:r>
          </a:p>
          <a:p>
            <a:pPr lvl="2">
              <a:buClr>
                <a:srgbClr val="DA1F28"/>
              </a:buClr>
            </a:pPr>
            <a:r>
              <a:rPr lang="en-US" sz="2800" dirty="0">
                <a:solidFill>
                  <a:prstClr val="black"/>
                </a:solidFill>
              </a:rPr>
              <a:t> Institute of Health Management Research University : http://mph.iihmr.edu.in/</a:t>
            </a:r>
          </a:p>
          <a:p>
            <a:pPr lvl="3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(Requires score of GRE/TOEFL but waived for students with medical degree)</a:t>
            </a:r>
          </a:p>
          <a:p>
            <a:pPr lvl="3">
              <a:buClr>
                <a:srgbClr val="DA1F28"/>
              </a:buClr>
            </a:pPr>
            <a:r>
              <a:rPr lang="en-US" sz="2400" dirty="0">
                <a:solidFill>
                  <a:prstClr val="black"/>
                </a:solidFill>
              </a:rPr>
              <a:t>Associated with : Johns Hopkins Bloomberg School of Public Health (JHSPH)</a:t>
            </a:r>
          </a:p>
          <a:p>
            <a:pPr lvl="2">
              <a:buClr>
                <a:srgbClr val="DA1F28"/>
              </a:buClr>
            </a:pPr>
            <a:r>
              <a:rPr lang="en-US" sz="2800" dirty="0" err="1">
                <a:solidFill>
                  <a:prstClr val="black"/>
                </a:solidFill>
              </a:rPr>
              <a:t>Manipal</a:t>
            </a:r>
            <a:r>
              <a:rPr lang="en-US" sz="2800" dirty="0">
                <a:solidFill>
                  <a:prstClr val="black"/>
                </a:solidFill>
              </a:rPr>
              <a:t> University : http://</a:t>
            </a:r>
            <a:r>
              <a:rPr lang="en-US" sz="2800" dirty="0" smtClean="0">
                <a:solidFill>
                  <a:prstClr val="black"/>
                </a:solidFill>
              </a:rPr>
              <a:t>manipal.edu/doph/programs/program-list/mph-master-of-public-health.html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326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en-US" sz="3200" dirty="0">
                <a:solidFill>
                  <a:prstClr val="black"/>
                </a:solidFill>
              </a:rPr>
              <a:t>Job </a:t>
            </a:r>
            <a:r>
              <a:rPr lang="en-US" sz="3200" dirty="0" smtClean="0">
                <a:solidFill>
                  <a:prstClr val="black"/>
                </a:solidFill>
              </a:rPr>
              <a:t>Prospects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WHO</a:t>
            </a:r>
          </a:p>
          <a:p>
            <a:pPr marL="393192" lvl="1" indent="0">
              <a:buClr>
                <a:srgbClr val="2DA2BF"/>
              </a:buClr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Various Non Governmental Organizations</a:t>
            </a:r>
          </a:p>
          <a:p>
            <a:pPr lvl="2">
              <a:buClr>
                <a:srgbClr val="DA1F28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endParaRPr lang="en-IN" sz="3200" dirty="0">
              <a:solidFill>
                <a:prstClr val="black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619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9005712253971.562664e75ad4f.png"/>
          <p:cNvPicPr>
            <a:picLocks noGrp="1" noChangeAspect="1"/>
          </p:cNvPicPr>
          <p:nvPr>
            <p:ph idx="1"/>
          </p:nvPr>
        </p:nvPicPr>
        <p:blipFill>
          <a:blip r:embed="rId2"/>
          <a:srcRect l="7921"/>
          <a:stretch>
            <a:fillRect/>
          </a:stretch>
        </p:blipFill>
        <p:spPr>
          <a:xfrm>
            <a:off x="1600200" y="990600"/>
            <a:ext cx="7086600" cy="529755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743200"/>
            <a:ext cx="16002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State Medical Services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3200400"/>
            <a:ext cx="1676400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Private Practice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143000"/>
            <a:ext cx="13716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Practice Abroad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1371600"/>
            <a:ext cx="1905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Central Government (Defense and Railways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2209800"/>
            <a:ext cx="14478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Practice in Hospitals and Clinics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Future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Basic Requirements for a successful practice</a:t>
            </a:r>
          </a:p>
          <a:p>
            <a:pPr lvl="1"/>
            <a:r>
              <a:rPr lang="en-US" sz="5400" dirty="0" smtClean="0">
                <a:solidFill>
                  <a:schemeClr val="accent1"/>
                </a:solidFill>
              </a:rPr>
              <a:t>The Three A’s</a:t>
            </a:r>
          </a:p>
          <a:p>
            <a:pPr lvl="2"/>
            <a:r>
              <a:rPr lang="en-US" sz="3600" dirty="0" smtClean="0">
                <a:solidFill>
                  <a:schemeClr val="accent1"/>
                </a:solidFill>
              </a:rPr>
              <a:t>Ability</a:t>
            </a:r>
          </a:p>
          <a:p>
            <a:pPr lvl="2"/>
            <a:r>
              <a:rPr lang="en-US" sz="3600" dirty="0" smtClean="0">
                <a:solidFill>
                  <a:schemeClr val="accent1"/>
                </a:solidFill>
              </a:rPr>
              <a:t>Availability</a:t>
            </a:r>
          </a:p>
          <a:p>
            <a:pPr lvl="2"/>
            <a:r>
              <a:rPr lang="en-US" sz="3600" dirty="0" smtClean="0">
                <a:solidFill>
                  <a:schemeClr val="accent1"/>
                </a:solidFill>
              </a:rPr>
              <a:t>Affability</a:t>
            </a:r>
          </a:p>
          <a:p>
            <a:pPr lvl="1"/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 :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Dental Practitioner  </a:t>
            </a:r>
          </a:p>
          <a:p>
            <a:pPr lvl="1"/>
            <a:r>
              <a:rPr lang="en-US" sz="2000" dirty="0" smtClean="0"/>
              <a:t>Should handle most cases at the clinic</a:t>
            </a:r>
          </a:p>
          <a:p>
            <a:pPr lvl="1"/>
            <a:r>
              <a:rPr lang="en-US" sz="2000" dirty="0" smtClean="0"/>
              <a:t>Do good work</a:t>
            </a:r>
          </a:p>
          <a:p>
            <a:r>
              <a:rPr lang="en-US" sz="2400" dirty="0" smtClean="0"/>
              <a:t>Skill honing</a:t>
            </a:r>
          </a:p>
          <a:p>
            <a:pPr lvl="1"/>
            <a:r>
              <a:rPr lang="en-US" sz="2000" dirty="0" smtClean="0"/>
              <a:t>Bread and Butter in Practice</a:t>
            </a:r>
          </a:p>
          <a:p>
            <a:pPr lvl="2"/>
            <a:r>
              <a:rPr lang="en-US" sz="1800" dirty="0" err="1" smtClean="0"/>
              <a:t>Endodontics</a:t>
            </a:r>
            <a:r>
              <a:rPr lang="en-US" sz="1800" dirty="0" smtClean="0"/>
              <a:t> and </a:t>
            </a:r>
            <a:r>
              <a:rPr lang="en-US" sz="1800" dirty="0" err="1" smtClean="0"/>
              <a:t>Prosthodontics</a:t>
            </a:r>
            <a:endParaRPr lang="en-US" sz="1800" dirty="0" smtClean="0"/>
          </a:p>
          <a:p>
            <a:pPr lvl="3"/>
            <a:r>
              <a:rPr lang="en-US" sz="1800" dirty="0" smtClean="0"/>
              <a:t>Learn : </a:t>
            </a:r>
          </a:p>
          <a:p>
            <a:pPr lvl="4"/>
            <a:r>
              <a:rPr lang="en-US" sz="1600" dirty="0" smtClean="0"/>
              <a:t>Pro Taper System : Improve efficiency and cut down working time</a:t>
            </a:r>
          </a:p>
          <a:p>
            <a:pPr lvl="4"/>
            <a:r>
              <a:rPr lang="en-US" sz="1600" dirty="0" smtClean="0"/>
              <a:t>Fixed </a:t>
            </a:r>
            <a:r>
              <a:rPr lang="en-US" sz="1600" dirty="0" err="1" smtClean="0"/>
              <a:t>Prosthodontics</a:t>
            </a:r>
            <a:r>
              <a:rPr lang="en-US" sz="1600" dirty="0" smtClean="0"/>
              <a:t> : Crown and Bridge work.</a:t>
            </a:r>
          </a:p>
          <a:p>
            <a:pPr lvl="2"/>
            <a:r>
              <a:rPr lang="en-US" sz="1800" dirty="0" smtClean="0"/>
              <a:t>Oral Surgery and </a:t>
            </a:r>
            <a:r>
              <a:rPr lang="en-US" sz="1800" dirty="0" err="1" smtClean="0"/>
              <a:t>Periodontics</a:t>
            </a:r>
            <a:endParaRPr lang="en-US" sz="1800" dirty="0" smtClean="0"/>
          </a:p>
          <a:p>
            <a:pPr lvl="3"/>
            <a:r>
              <a:rPr lang="en-US" sz="1800" dirty="0" smtClean="0"/>
              <a:t>Proficiency in extractions , scaling and root </a:t>
            </a:r>
            <a:r>
              <a:rPr lang="en-US" sz="1800" dirty="0" err="1" smtClean="0"/>
              <a:t>planing</a:t>
            </a:r>
            <a:r>
              <a:rPr lang="en-US" sz="1800" dirty="0" smtClean="0"/>
              <a:t> work</a:t>
            </a:r>
          </a:p>
          <a:p>
            <a:pPr lvl="1"/>
            <a:r>
              <a:rPr lang="en-US" sz="2000" dirty="0" smtClean="0"/>
              <a:t>Creamy Practice</a:t>
            </a:r>
          </a:p>
          <a:p>
            <a:pPr lvl="2"/>
            <a:r>
              <a:rPr lang="en-US" sz="1800" dirty="0" smtClean="0"/>
              <a:t>Orthodontics and Implant</a:t>
            </a:r>
          </a:p>
          <a:p>
            <a:pPr lvl="3"/>
            <a:r>
              <a:rPr lang="en-US" sz="1800" dirty="0" smtClean="0"/>
              <a:t>Focus on short term courses to enhance practice</a:t>
            </a:r>
          </a:p>
          <a:p>
            <a:pPr lvl="2"/>
            <a:endParaRPr lang="en-US" sz="1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and Affability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Dental practitioner must devote full clinic hours to his practice. </a:t>
            </a:r>
          </a:p>
          <a:p>
            <a:r>
              <a:rPr lang="en-US" dirty="0" smtClean="0"/>
              <a:t>Dentist not available at the time means a patient lost forever.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Courteous dentist will win patients where as a rude dentist will drive the patients away.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Practice for </a:t>
            </a:r>
            <a:r>
              <a:rPr lang="en-US" dirty="0" err="1" smtClean="0"/>
              <a:t>Freshers</a:t>
            </a:r>
            <a:r>
              <a:rPr lang="en-US" dirty="0" smtClean="0"/>
              <a:t>: A Comparison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Own Practice		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Other’s Clinic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Satisfaction and increased motivation</a:t>
            </a:r>
          </a:p>
          <a:p>
            <a:r>
              <a:rPr lang="en-US" dirty="0" smtClean="0"/>
              <a:t>High scope of growth</a:t>
            </a:r>
          </a:p>
          <a:p>
            <a:r>
              <a:rPr lang="en-US" dirty="0" smtClean="0"/>
              <a:t>Initial inexperience may lead to some practice errors. Avoided by course correction.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Gain initial experience.</a:t>
            </a:r>
          </a:p>
          <a:p>
            <a:r>
              <a:rPr lang="en-US" dirty="0" smtClean="0"/>
              <a:t>Low pay and stagnation later may lead to low </a:t>
            </a:r>
            <a:r>
              <a:rPr lang="en-US" smtClean="0"/>
              <a:t>satisfaction levels.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Up 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Visibility and Economics</a:t>
            </a:r>
          </a:p>
          <a:p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Area for surgery </a:t>
            </a:r>
          </a:p>
          <a:p>
            <a:pPr lvl="2"/>
            <a:r>
              <a:rPr lang="en-US" dirty="0" smtClean="0"/>
              <a:t>Adequate space around the dental chair for free movement of doctor and assistant.</a:t>
            </a:r>
          </a:p>
          <a:p>
            <a:pPr lvl="2"/>
            <a:r>
              <a:rPr lang="en-US" dirty="0" smtClean="0"/>
              <a:t>Avoid too many loose wires and pipes (water / air) which will hamper movement</a:t>
            </a:r>
          </a:p>
          <a:p>
            <a:pPr lvl="2"/>
            <a:r>
              <a:rPr lang="en-US" dirty="0" smtClean="0"/>
              <a:t>Many Instruments near the chair </a:t>
            </a:r>
          </a:p>
          <a:p>
            <a:pPr lvl="3"/>
            <a:r>
              <a:rPr lang="en-US" dirty="0" smtClean="0"/>
              <a:t>Light Cure, Scalar, Micro-motor, Air rotors , 3 way’s</a:t>
            </a:r>
          </a:p>
          <a:p>
            <a:pPr lvl="1"/>
            <a:r>
              <a:rPr lang="en-US" dirty="0" smtClean="0"/>
              <a:t>Patient </a:t>
            </a:r>
            <a:r>
              <a:rPr lang="en-US" smtClean="0"/>
              <a:t>waiting area</a:t>
            </a:r>
            <a:endParaRPr lang="en-US" dirty="0" smtClean="0"/>
          </a:p>
          <a:p>
            <a:pPr lvl="1"/>
            <a:r>
              <a:rPr lang="en-US" dirty="0" smtClean="0"/>
              <a:t>Keep compressor as far and enclosed </a:t>
            </a:r>
          </a:p>
          <a:p>
            <a:pPr lvl="2"/>
            <a:r>
              <a:rPr lang="en-US" dirty="0" smtClean="0"/>
              <a:t>Minimize noise.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Entry level dentist in US earn an average $115K and one of the top paid professions.</a:t>
            </a:r>
          </a:p>
          <a:p>
            <a:pPr lvl="1"/>
            <a:r>
              <a:rPr lang="en-US" dirty="0" smtClean="0"/>
              <a:t>Converse initial expense are high</a:t>
            </a:r>
          </a:p>
          <a:p>
            <a:r>
              <a:rPr lang="en-US" dirty="0" smtClean="0"/>
              <a:t>Research as a career is gratifying both in terms of earnings and professional advancement.</a:t>
            </a:r>
          </a:p>
          <a:p>
            <a:pPr lvl="1"/>
            <a:r>
              <a:rPr lang="en-US" dirty="0" smtClean="0"/>
              <a:t>Low initial expense and can be a stepping stone towards doing DDS</a:t>
            </a:r>
          </a:p>
          <a:p>
            <a:r>
              <a:rPr lang="en-US" dirty="0" smtClean="0"/>
              <a:t>With Part I exam in India , Australia is fast becoming a preferred destination too.</a:t>
            </a:r>
          </a:p>
          <a:p>
            <a:r>
              <a:rPr lang="en-US" dirty="0" smtClean="0"/>
              <a:t>Alternative non conforming (MBA/MPH) are good alternative career options too.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98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Army Dental Corps</a:t>
            </a:r>
          </a:p>
          <a:p>
            <a:pPr lvl="1"/>
            <a:r>
              <a:rPr lang="en-US" dirty="0" smtClean="0"/>
              <a:t>It has a regular intake every year.</a:t>
            </a:r>
          </a:p>
          <a:p>
            <a:pPr lvl="2"/>
            <a:r>
              <a:rPr lang="en-US" dirty="0" smtClean="0"/>
              <a:t>Permanent Commission</a:t>
            </a:r>
          </a:p>
          <a:p>
            <a:pPr lvl="2"/>
            <a:r>
              <a:rPr lang="en-US" dirty="0" smtClean="0"/>
              <a:t>Short Service Commission</a:t>
            </a:r>
          </a:p>
          <a:p>
            <a:pPr lvl="1"/>
            <a:r>
              <a:rPr lang="en-US" dirty="0" smtClean="0"/>
              <a:t>Result is based on AIPGDEE , Interview and </a:t>
            </a:r>
            <a:r>
              <a:rPr lang="en-US" dirty="0" smtClean="0"/>
              <a:t>Medical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ECHS</a:t>
            </a:r>
          </a:p>
          <a:p>
            <a:pPr lvl="1"/>
            <a:r>
              <a:rPr lang="en-US" dirty="0" smtClean="0"/>
              <a:t>Ex-servicemen contributory health scheme</a:t>
            </a:r>
          </a:p>
          <a:p>
            <a:pPr lvl="1"/>
            <a:r>
              <a:rPr lang="en-US" dirty="0" smtClean="0"/>
              <a:t>Various ECHS clinics are running throughout the country.</a:t>
            </a:r>
          </a:p>
          <a:p>
            <a:pPr lvl="1"/>
            <a:r>
              <a:rPr lang="en-US" dirty="0" smtClean="0"/>
              <a:t>Each clinic has minimum 2-3 dentists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r>
              <a:rPr lang="en-US" dirty="0" smtClean="0"/>
              <a:t>Government Sector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895599"/>
          </a:xfrm>
        </p:spPr>
        <p:txBody>
          <a:bodyPr>
            <a:normAutofit/>
          </a:bodyPr>
          <a:lstStyle/>
          <a:p>
            <a:r>
              <a:rPr lang="en-US" dirty="0" smtClean="0"/>
              <a:t>Railways</a:t>
            </a:r>
          </a:p>
          <a:p>
            <a:endParaRPr lang="en-US" dirty="0"/>
          </a:p>
          <a:p>
            <a:pPr lvl="1"/>
            <a:r>
              <a:rPr lang="en-US" dirty="0"/>
              <a:t>Fairly regular intake of Dental Surgeons at their hospitals</a:t>
            </a:r>
          </a:p>
          <a:p>
            <a:pPr lvl="1"/>
            <a:r>
              <a:rPr lang="en-US" dirty="0"/>
              <a:t>To keep tab on job openings – Employment news website</a:t>
            </a:r>
          </a:p>
          <a:p>
            <a:pPr lvl="2"/>
            <a:r>
              <a:rPr lang="en-US" dirty="0"/>
              <a:t>http://employmentnews.gov.in/NewEmp/Home.aspx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708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r>
              <a:rPr lang="en-US" dirty="0" smtClean="0"/>
              <a:t>UPSC</a:t>
            </a:r>
          </a:p>
          <a:p>
            <a:pPr lvl="1"/>
            <a:r>
              <a:rPr lang="en-US" dirty="0" smtClean="0"/>
              <a:t>UPSC has posts for dental surgeons for the CGHS hospitals.</a:t>
            </a:r>
          </a:p>
          <a:p>
            <a:pPr lvl="1"/>
            <a:r>
              <a:rPr lang="en-US" dirty="0" smtClean="0"/>
              <a:t>Selection process is usually through</a:t>
            </a:r>
          </a:p>
          <a:p>
            <a:pPr lvl="2"/>
            <a:r>
              <a:rPr lang="en-US" dirty="0" smtClean="0"/>
              <a:t>Written Test</a:t>
            </a:r>
          </a:p>
          <a:p>
            <a:pPr lvl="2"/>
            <a:r>
              <a:rPr lang="en-US" dirty="0" smtClean="0"/>
              <a:t>Interview</a:t>
            </a:r>
          </a:p>
          <a:p>
            <a:pPr lvl="1"/>
            <a:r>
              <a:rPr lang="en-US" dirty="0" smtClean="0">
                <a:hlinkClick r:id="rId2"/>
              </a:rPr>
              <a:t>http://www.upsc.gov.in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State PSC </a:t>
            </a:r>
          </a:p>
          <a:p>
            <a:pPr lvl="1"/>
            <a:r>
              <a:rPr lang="en-US" dirty="0" smtClean="0"/>
              <a:t>Each state has openings in respective medical service</a:t>
            </a:r>
          </a:p>
          <a:p>
            <a:pPr lvl="2"/>
            <a:r>
              <a:rPr lang="en-US" dirty="0" smtClean="0"/>
              <a:t>For UP : http://uppsc.up.nic.in/Notifications.aspx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Other Jobs via nodal centers </a:t>
            </a:r>
            <a:r>
              <a:rPr lang="en-US" dirty="0" smtClean="0"/>
              <a:t>like</a:t>
            </a:r>
          </a:p>
          <a:p>
            <a:endParaRPr lang="en-US" dirty="0"/>
          </a:p>
          <a:p>
            <a:pPr lvl="1"/>
            <a:r>
              <a:rPr lang="en-US" sz="2600" dirty="0"/>
              <a:t>National Rural Health Mission</a:t>
            </a:r>
          </a:p>
          <a:p>
            <a:pPr lvl="1"/>
            <a:r>
              <a:rPr lang="en-US" sz="2600" dirty="0"/>
              <a:t>Regional Institute of Medical Science</a:t>
            </a:r>
          </a:p>
          <a:p>
            <a:pPr lvl="1"/>
            <a:r>
              <a:rPr lang="en-US" sz="2600" dirty="0"/>
              <a:t>National Institute of Rural Development and </a:t>
            </a:r>
            <a:r>
              <a:rPr lang="en-US" sz="2600" dirty="0" err="1"/>
              <a:t>Panchayati</a:t>
            </a:r>
            <a:r>
              <a:rPr lang="en-US" sz="2600" dirty="0"/>
              <a:t> Raj</a:t>
            </a:r>
          </a:p>
          <a:p>
            <a:pPr lvl="1"/>
            <a:r>
              <a:rPr lang="en-US" sz="2600" dirty="0"/>
              <a:t>Employees State Insurance Corporation (ESIC Hospitals)</a:t>
            </a:r>
          </a:p>
          <a:p>
            <a:pPr lvl="1"/>
            <a:r>
              <a:rPr lang="en-US" sz="2600" dirty="0"/>
              <a:t>Hospital run by local bodies (Municipal Corporations)</a:t>
            </a:r>
          </a:p>
          <a:p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760483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sector undertakings and Private sector run hospitals in industrial townships.</a:t>
            </a:r>
          </a:p>
          <a:p>
            <a:pPr marL="393192" lvl="1" indent="0">
              <a:buNone/>
            </a:pPr>
            <a:r>
              <a:rPr lang="en-US" smtClean="0"/>
              <a:t>e.g.</a:t>
            </a:r>
            <a:endParaRPr lang="en-US" dirty="0" smtClean="0"/>
          </a:p>
          <a:p>
            <a:pPr lvl="1"/>
            <a:r>
              <a:rPr lang="en-US" dirty="0" err="1" smtClean="0"/>
              <a:t>Jagdishpur</a:t>
            </a:r>
            <a:r>
              <a:rPr lang="en-US" dirty="0" smtClean="0"/>
              <a:t> Industrial Area (around 80KM from </a:t>
            </a:r>
            <a:r>
              <a:rPr lang="en-US" dirty="0" err="1" smtClean="0"/>
              <a:t>lucknow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Bharat Heavy Electricals Limited (PSU)</a:t>
            </a:r>
          </a:p>
          <a:p>
            <a:pPr lvl="1"/>
            <a:r>
              <a:rPr lang="en-US" dirty="0" smtClean="0"/>
              <a:t>Indo gulf Fertilizers (Private Sector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Private </a:t>
            </a:r>
            <a:r>
              <a:rPr lang="en-US" dirty="0" smtClean="0"/>
              <a:t>Hospitals</a:t>
            </a:r>
          </a:p>
          <a:p>
            <a:endParaRPr lang="en-US" dirty="0" smtClean="0"/>
          </a:p>
          <a:p>
            <a:r>
              <a:rPr lang="en-US" dirty="0" smtClean="0"/>
              <a:t>Private Dental Clinics</a:t>
            </a:r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sectors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5827</TotalTime>
  <Words>1528</Words>
  <Application>Microsoft Office PowerPoint</Application>
  <PresentationFormat>On-screen Show (4:3)</PresentationFormat>
  <Paragraphs>382</Paragraphs>
  <Slides>45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DENTAL GRADUATES :JOURNEY AHEAD </vt:lpstr>
      <vt:lpstr>At the ‘X’road ????</vt:lpstr>
      <vt:lpstr>The Road Map…</vt:lpstr>
      <vt:lpstr>Practice</vt:lpstr>
      <vt:lpstr>Government Sector</vt:lpstr>
      <vt:lpstr>PowerPoint Presentation</vt:lpstr>
      <vt:lpstr>PowerPoint Presentation</vt:lpstr>
      <vt:lpstr>PowerPoint Presentation</vt:lpstr>
      <vt:lpstr>Other sectors</vt:lpstr>
      <vt:lpstr>Practice – Abroad Popular destinations</vt:lpstr>
      <vt:lpstr>United States</vt:lpstr>
      <vt:lpstr>PowerPoint Presentation</vt:lpstr>
      <vt:lpstr>Contd…</vt:lpstr>
      <vt:lpstr>Canada</vt:lpstr>
      <vt:lpstr>Australia</vt:lpstr>
      <vt:lpstr>PowerPoint Presentation</vt:lpstr>
      <vt:lpstr>PowerPoint Presentation</vt:lpstr>
      <vt:lpstr>UK</vt:lpstr>
      <vt:lpstr>World of Academics</vt:lpstr>
      <vt:lpstr>PowerPoint Presentation</vt:lpstr>
      <vt:lpstr>MS (Master in Science)</vt:lpstr>
      <vt:lpstr>PowerPoint Presentation</vt:lpstr>
      <vt:lpstr>Admission -Requirements</vt:lpstr>
      <vt:lpstr>Job Scope</vt:lpstr>
      <vt:lpstr>Australia </vt:lpstr>
      <vt:lpstr>PowerPoint Presentation</vt:lpstr>
      <vt:lpstr>PowerPoint Presentation</vt:lpstr>
      <vt:lpstr>UK</vt:lpstr>
      <vt:lpstr>MJDF /MFDS</vt:lpstr>
      <vt:lpstr>Unraveling the process </vt:lpstr>
      <vt:lpstr>TOEFL</vt:lpstr>
      <vt:lpstr>GRE</vt:lpstr>
      <vt:lpstr>IELTS</vt:lpstr>
      <vt:lpstr>GMAT</vt:lpstr>
      <vt:lpstr>Healthcare </vt:lpstr>
      <vt:lpstr>PowerPoint Presentation</vt:lpstr>
      <vt:lpstr>MPH</vt:lpstr>
      <vt:lpstr>PowerPoint Presentation</vt:lpstr>
      <vt:lpstr>PowerPoint Presentation</vt:lpstr>
      <vt:lpstr>Planning the Future practice</vt:lpstr>
      <vt:lpstr>Ability : Preparation</vt:lpstr>
      <vt:lpstr>Availability and Affability</vt:lpstr>
      <vt:lpstr>Private Practice for Freshers: A Comparison</vt:lpstr>
      <vt:lpstr>Starting Up a Practice</vt:lpstr>
      <vt:lpstr>In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Vishal</dc:creator>
  <cp:lastModifiedBy>intel</cp:lastModifiedBy>
  <cp:revision>152</cp:revision>
  <dcterms:created xsi:type="dcterms:W3CDTF">2016-09-11T05:47:06Z</dcterms:created>
  <dcterms:modified xsi:type="dcterms:W3CDTF">2016-09-15T07:33:38Z</dcterms:modified>
</cp:coreProperties>
</file>