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5" r:id="rId1"/>
    <p:sldMasterId id="2147483743" r:id="rId2"/>
    <p:sldMasterId id="2147483755" r:id="rId3"/>
    <p:sldMasterId id="2147483767" r:id="rId4"/>
  </p:sldMasterIdLst>
  <p:notesMasterIdLst>
    <p:notesMasterId r:id="rId57"/>
  </p:notesMasterIdLst>
  <p:sldIdLst>
    <p:sldId id="256" r:id="rId5"/>
    <p:sldId id="345" r:id="rId6"/>
    <p:sldId id="346" r:id="rId7"/>
    <p:sldId id="263" r:id="rId8"/>
    <p:sldId id="257" r:id="rId9"/>
    <p:sldId id="292" r:id="rId10"/>
    <p:sldId id="343" r:id="rId11"/>
    <p:sldId id="318" r:id="rId12"/>
    <p:sldId id="319" r:id="rId13"/>
    <p:sldId id="262" r:id="rId14"/>
    <p:sldId id="258" r:id="rId15"/>
    <p:sldId id="358" r:id="rId16"/>
    <p:sldId id="299" r:id="rId17"/>
    <p:sldId id="264" r:id="rId18"/>
    <p:sldId id="322" r:id="rId19"/>
    <p:sldId id="323" r:id="rId20"/>
    <p:sldId id="280" r:id="rId21"/>
    <p:sldId id="284" r:id="rId22"/>
    <p:sldId id="267" r:id="rId23"/>
    <p:sldId id="268" r:id="rId24"/>
    <p:sldId id="308" r:id="rId25"/>
    <p:sldId id="347" r:id="rId26"/>
    <p:sldId id="357" r:id="rId27"/>
    <p:sldId id="349" r:id="rId28"/>
    <p:sldId id="260" r:id="rId29"/>
    <p:sldId id="326" r:id="rId30"/>
    <p:sldId id="328" r:id="rId31"/>
    <p:sldId id="327" r:id="rId32"/>
    <p:sldId id="329" r:id="rId33"/>
    <p:sldId id="352" r:id="rId34"/>
    <p:sldId id="331" r:id="rId35"/>
    <p:sldId id="332" r:id="rId36"/>
    <p:sldId id="333" r:id="rId37"/>
    <p:sldId id="335" r:id="rId38"/>
    <p:sldId id="336" r:id="rId39"/>
    <p:sldId id="337" r:id="rId40"/>
    <p:sldId id="339" r:id="rId41"/>
    <p:sldId id="288" r:id="rId42"/>
    <p:sldId id="341" r:id="rId43"/>
    <p:sldId id="279" r:id="rId44"/>
    <p:sldId id="266" r:id="rId45"/>
    <p:sldId id="353" r:id="rId46"/>
    <p:sldId id="342" r:id="rId47"/>
    <p:sldId id="305" r:id="rId48"/>
    <p:sldId id="354" r:id="rId49"/>
    <p:sldId id="355" r:id="rId50"/>
    <p:sldId id="306" r:id="rId51"/>
    <p:sldId id="307" r:id="rId52"/>
    <p:sldId id="351" r:id="rId53"/>
    <p:sldId id="309" r:id="rId54"/>
    <p:sldId id="259" r:id="rId55"/>
    <p:sldId id="35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A09800-167A-44F9-A209-2075A1E1D2E4}" v="1" dt="2020-04-14T13:25:17.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56" d="100"/>
          <a:sy n="56" d="100"/>
        </p:scale>
        <p:origin x="78" y="42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ddharth Das" userId="dd0a88a6853825e2" providerId="LiveId" clId="{4F788CC3-0819-4729-9A85-41E09A31C6A2}"/>
    <pc:docChg chg="modSld">
      <pc:chgData name="Siddharth Das" userId="dd0a88a6853825e2" providerId="LiveId" clId="{4F788CC3-0819-4729-9A85-41E09A31C6A2}" dt="2019-04-19T01:59:43.695" v="0" actId="20578"/>
      <pc:docMkLst>
        <pc:docMk/>
      </pc:docMkLst>
      <pc:sldChg chg="modSp">
        <pc:chgData name="Siddharth Das" userId="dd0a88a6853825e2" providerId="LiveId" clId="{4F788CC3-0819-4729-9A85-41E09A31C6A2}" dt="2019-04-19T01:59:43.695" v="0" actId="20578"/>
        <pc:sldMkLst>
          <pc:docMk/>
          <pc:sldMk cId="2819297896" sldId="343"/>
        </pc:sldMkLst>
        <pc:spChg chg="mod">
          <ac:chgData name="Siddharth Das" userId="dd0a88a6853825e2" providerId="LiveId" clId="{4F788CC3-0819-4729-9A85-41E09A31C6A2}" dt="2019-04-19T01:59:43.695" v="0" actId="20578"/>
          <ac:spMkLst>
            <pc:docMk/>
            <pc:sldMk cId="2819297896" sldId="343"/>
            <ac:spMk id="17" creationId="{661BF401-5D6C-408C-90EC-D20E631091F9}"/>
          </ac:spMkLst>
        </pc:spChg>
      </pc:sldChg>
    </pc:docChg>
  </pc:docChgLst>
  <pc:docChgLst>
    <pc:chgData name="Siddharth Das" userId="dd0a88a6853825e2" providerId="LiveId" clId="{96A09800-167A-44F9-A209-2075A1E1D2E4}"/>
    <pc:docChg chg="custSel modSld">
      <pc:chgData name="Siddharth Das" userId="dd0a88a6853825e2" providerId="LiveId" clId="{96A09800-167A-44F9-A209-2075A1E1D2E4}" dt="2020-04-14T13:25:52.499" v="6" actId="255"/>
      <pc:docMkLst>
        <pc:docMk/>
      </pc:docMkLst>
      <pc:sldChg chg="addSp modSp mod setBg">
        <pc:chgData name="Siddharth Das" userId="dd0a88a6853825e2" providerId="LiveId" clId="{96A09800-167A-44F9-A209-2075A1E1D2E4}" dt="2020-04-14T13:25:52.499" v="6" actId="255"/>
        <pc:sldMkLst>
          <pc:docMk/>
          <pc:sldMk cId="3055681818" sldId="344"/>
        </pc:sldMkLst>
        <pc:spChg chg="add mod">
          <ac:chgData name="Siddharth Das" userId="dd0a88a6853825e2" providerId="LiveId" clId="{96A09800-167A-44F9-A209-2075A1E1D2E4}" dt="2020-04-14T13:25:52.499" v="6" actId="255"/>
          <ac:spMkLst>
            <pc:docMk/>
            <pc:sldMk cId="3055681818" sldId="344"/>
            <ac:spMk id="2" creationId="{B5EA1BA8-CB36-41F1-90FC-548F6E84C1C0}"/>
          </ac:spMkLst>
        </pc:spChg>
        <pc:spChg chg="add mod">
          <ac:chgData name="Siddharth Das" userId="dd0a88a6853825e2" providerId="LiveId" clId="{96A09800-167A-44F9-A209-2075A1E1D2E4}" dt="2020-04-14T13:25:37.700" v="5" actId="26606"/>
          <ac:spMkLst>
            <pc:docMk/>
            <pc:sldMk cId="3055681818" sldId="344"/>
            <ac:spMk id="3" creationId="{DE00EAF5-40F8-4C5D-BC72-46B9C3F94636}"/>
          </ac:spMkLst>
        </pc:spChg>
        <pc:spChg chg="add">
          <ac:chgData name="Siddharth Das" userId="dd0a88a6853825e2" providerId="LiveId" clId="{96A09800-167A-44F9-A209-2075A1E1D2E4}" dt="2020-04-14T13:25:37.700" v="5" actId="26606"/>
          <ac:spMkLst>
            <pc:docMk/>
            <pc:sldMk cId="3055681818" sldId="344"/>
            <ac:spMk id="8" creationId="{EE39DFCF-9247-4DE5-BB93-074BFAF07A3F}"/>
          </ac:spMkLst>
        </pc:spChg>
        <pc:spChg chg="add">
          <ac:chgData name="Siddharth Das" userId="dd0a88a6853825e2" providerId="LiveId" clId="{96A09800-167A-44F9-A209-2075A1E1D2E4}" dt="2020-04-14T13:25:37.700" v="5" actId="26606"/>
          <ac:spMkLst>
            <pc:docMk/>
            <pc:sldMk cId="3055681818" sldId="344"/>
            <ac:spMk id="10" creationId="{442B652E-D499-4CDA-8F7A-60469EDBCBE3}"/>
          </ac:spMkLst>
        </pc:spChg>
        <pc:spChg chg="add">
          <ac:chgData name="Siddharth Das" userId="dd0a88a6853825e2" providerId="LiveId" clId="{96A09800-167A-44F9-A209-2075A1E1D2E4}" dt="2020-04-14T13:25:37.700" v="5" actId="26606"/>
          <ac:spMkLst>
            <pc:docMk/>
            <pc:sldMk cId="3055681818" sldId="344"/>
            <ac:spMk id="12" creationId="{484A22B8-F5B6-47C2-B88E-DADAF379130D}"/>
          </ac:spMkLst>
        </pc:spChg>
        <pc:spChg chg="add">
          <ac:chgData name="Siddharth Das" userId="dd0a88a6853825e2" providerId="LiveId" clId="{96A09800-167A-44F9-A209-2075A1E1D2E4}" dt="2020-04-14T13:25:37.700" v="5" actId="26606"/>
          <ac:spMkLst>
            <pc:docMk/>
            <pc:sldMk cId="3055681818" sldId="344"/>
            <ac:spMk id="14" creationId="{A987C18C-164D-4263-B486-4647A98E888E}"/>
          </ac:spMkLst>
        </pc:spChg>
        <pc:spChg chg="add">
          <ac:chgData name="Siddharth Das" userId="dd0a88a6853825e2" providerId="LiveId" clId="{96A09800-167A-44F9-A209-2075A1E1D2E4}" dt="2020-04-14T13:25:37.700" v="5" actId="26606"/>
          <ac:spMkLst>
            <pc:docMk/>
            <pc:sldMk cId="3055681818" sldId="344"/>
            <ac:spMk id="16" creationId="{E7E98B39-04C6-408B-92FD-76862874063D}"/>
          </ac:spMkLst>
        </pc:spChg>
        <pc:spChg chg="add">
          <ac:chgData name="Siddharth Das" userId="dd0a88a6853825e2" providerId="LiveId" clId="{96A09800-167A-44F9-A209-2075A1E1D2E4}" dt="2020-04-14T13:25:37.700" v="5" actId="26606"/>
          <ac:spMkLst>
            <pc:docMk/>
            <pc:sldMk cId="3055681818" sldId="344"/>
            <ac:spMk id="18" creationId="{981C8C27-2457-421F-BDC4-7B4EA3C78286}"/>
          </ac:spMkLst>
        </pc:spChg>
        <pc:spChg chg="add">
          <ac:chgData name="Siddharth Das" userId="dd0a88a6853825e2" providerId="LiveId" clId="{96A09800-167A-44F9-A209-2075A1E1D2E4}" dt="2020-04-14T13:25:37.700" v="5" actId="26606"/>
          <ac:spMkLst>
            <pc:docMk/>
            <pc:sldMk cId="3055681818" sldId="344"/>
            <ac:spMk id="20" creationId="{CEA13C66-82C1-44AF-972B-8F5CCA41B6D9}"/>
          </ac:spMkLst>
        </pc:spChg>
        <pc:spChg chg="add">
          <ac:chgData name="Siddharth Das" userId="dd0a88a6853825e2" providerId="LiveId" clId="{96A09800-167A-44F9-A209-2075A1E1D2E4}" dt="2020-04-14T13:25:37.700" v="5" actId="26606"/>
          <ac:spMkLst>
            <pc:docMk/>
            <pc:sldMk cId="3055681818" sldId="344"/>
            <ac:spMk id="22" creationId="{9DB36437-FE59-457E-91A7-396BBD3C9C6A}"/>
          </ac:spMkLst>
        </pc:spChg>
        <pc:spChg chg="add">
          <ac:chgData name="Siddharth Das" userId="dd0a88a6853825e2" providerId="LiveId" clId="{96A09800-167A-44F9-A209-2075A1E1D2E4}" dt="2020-04-14T13:25:37.700" v="5" actId="26606"/>
          <ac:spMkLst>
            <pc:docMk/>
            <pc:sldMk cId="3055681818" sldId="344"/>
            <ac:spMk id="24" creationId="{844D3693-2EFE-4667-89D5-47E2D5920912}"/>
          </ac:spMkLst>
        </pc:spChg>
        <pc:spChg chg="add">
          <ac:chgData name="Siddharth Das" userId="dd0a88a6853825e2" providerId="LiveId" clId="{96A09800-167A-44F9-A209-2075A1E1D2E4}" dt="2020-04-14T13:25:37.700" v="5" actId="26606"/>
          <ac:spMkLst>
            <pc:docMk/>
            <pc:sldMk cId="3055681818" sldId="344"/>
            <ac:spMk id="26" creationId="{C21FD796-9CD0-404D-8DF5-5274C0BCC754}"/>
          </ac:spMkLst>
        </pc:spChg>
      </pc:sldChg>
    </pc:docChg>
  </pc:docChgLst>
  <pc:docChgLst>
    <pc:chgData name="Siddharth Das" userId="dd0a88a6853825e2" providerId="LiveId" clId="{10A84AFA-C86E-4A7E-B5D1-2314AB09DE06}"/>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918340-E4AB-4FCF-B856-48C03C0861C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E8C60754-7EA8-45D3-B948-F40ABF6FF79D}">
      <dgm:prSet custT="1"/>
      <dgm:spPr>
        <a:solidFill>
          <a:schemeClr val="tx2">
            <a:lumMod val="75000"/>
            <a:lumOff val="25000"/>
          </a:schemeClr>
        </a:solidFill>
      </dgm:spPr>
      <dgm:t>
        <a:bodyPr/>
        <a:lstStyle/>
        <a:p>
          <a:pPr rtl="0"/>
          <a:r>
            <a:rPr lang="en-IN" sz="3600" dirty="0"/>
            <a:t>Patho-physiology of GDM</a:t>
          </a:r>
        </a:p>
      </dgm:t>
    </dgm:pt>
    <dgm:pt modelId="{8963A4FA-0E5C-421F-8359-505ABFCB6F0E}" type="parTrans" cxnId="{9EB32426-C929-4EAE-951E-9E548926EFD8}">
      <dgm:prSet/>
      <dgm:spPr/>
      <dgm:t>
        <a:bodyPr/>
        <a:lstStyle/>
        <a:p>
          <a:endParaRPr lang="en-IN"/>
        </a:p>
      </dgm:t>
    </dgm:pt>
    <dgm:pt modelId="{B134D767-ADA2-4B79-BD15-4C330ABCB57D}" type="sibTrans" cxnId="{9EB32426-C929-4EAE-951E-9E548926EFD8}">
      <dgm:prSet/>
      <dgm:spPr/>
      <dgm:t>
        <a:bodyPr/>
        <a:lstStyle/>
        <a:p>
          <a:endParaRPr lang="en-IN"/>
        </a:p>
      </dgm:t>
    </dgm:pt>
    <dgm:pt modelId="{3220C282-AE0F-4805-8EEF-3E6C419B0400}" type="pres">
      <dgm:prSet presAssocID="{D2918340-E4AB-4FCF-B856-48C03C0861CA}" presName="linear" presStyleCnt="0">
        <dgm:presLayoutVars>
          <dgm:animLvl val="lvl"/>
          <dgm:resizeHandles val="exact"/>
        </dgm:presLayoutVars>
      </dgm:prSet>
      <dgm:spPr/>
    </dgm:pt>
    <dgm:pt modelId="{55298A0B-0C73-4D06-8C2E-AE51362BF97F}" type="pres">
      <dgm:prSet presAssocID="{E8C60754-7EA8-45D3-B948-F40ABF6FF79D}" presName="parentText" presStyleLbl="node1" presStyleIdx="0" presStyleCnt="1" custLinFactNeighborY="27137">
        <dgm:presLayoutVars>
          <dgm:chMax val="0"/>
          <dgm:bulletEnabled val="1"/>
        </dgm:presLayoutVars>
      </dgm:prSet>
      <dgm:spPr/>
    </dgm:pt>
  </dgm:ptLst>
  <dgm:cxnLst>
    <dgm:cxn modelId="{9EB32426-C929-4EAE-951E-9E548926EFD8}" srcId="{D2918340-E4AB-4FCF-B856-48C03C0861CA}" destId="{E8C60754-7EA8-45D3-B948-F40ABF6FF79D}" srcOrd="0" destOrd="0" parTransId="{8963A4FA-0E5C-421F-8359-505ABFCB6F0E}" sibTransId="{B134D767-ADA2-4B79-BD15-4C330ABCB57D}"/>
    <dgm:cxn modelId="{FE00CE41-BA3E-419A-BFE8-E72E4DCDA856}" type="presOf" srcId="{D2918340-E4AB-4FCF-B856-48C03C0861CA}" destId="{3220C282-AE0F-4805-8EEF-3E6C419B0400}" srcOrd="0" destOrd="0" presId="urn:microsoft.com/office/officeart/2005/8/layout/vList2"/>
    <dgm:cxn modelId="{F4ED41AC-B103-4C4B-8147-E0E591884FDD}" type="presOf" srcId="{E8C60754-7EA8-45D3-B948-F40ABF6FF79D}" destId="{55298A0B-0C73-4D06-8C2E-AE51362BF97F}" srcOrd="0" destOrd="0" presId="urn:microsoft.com/office/officeart/2005/8/layout/vList2"/>
    <dgm:cxn modelId="{85A2537E-F559-440D-9C4D-4BD1E35A6F4C}" type="presParOf" srcId="{3220C282-AE0F-4805-8EEF-3E6C419B0400}" destId="{55298A0B-0C73-4D06-8C2E-AE51362BF9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3CC782-5AB7-4666-9AAA-7D05FA3D97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484A3D6E-2A56-40FA-9206-F51A26E91FB8}">
      <dgm:prSet custT="1"/>
      <dgm:spPr>
        <a:solidFill>
          <a:srgbClr val="C00000"/>
        </a:solidFill>
      </dgm:spPr>
      <dgm:t>
        <a:bodyPr/>
        <a:lstStyle/>
        <a:p>
          <a:pPr rtl="0"/>
          <a:r>
            <a:rPr lang="es-ES" sz="2000" b="0" dirty="0" err="1"/>
            <a:t>Effect</a:t>
          </a:r>
          <a:r>
            <a:rPr lang="es-ES" sz="2000" b="0" dirty="0"/>
            <a:t> </a:t>
          </a:r>
          <a:r>
            <a:rPr lang="es-ES" sz="2000" b="0" dirty="0" err="1"/>
            <a:t>of</a:t>
          </a:r>
          <a:r>
            <a:rPr lang="es-ES" sz="2000" b="0" dirty="0"/>
            <a:t> </a:t>
          </a:r>
          <a:r>
            <a:rPr lang="es-ES" sz="2000" b="0" dirty="0" err="1"/>
            <a:t>Hyperglycemia</a:t>
          </a:r>
          <a:r>
            <a:rPr lang="es-ES" sz="2000" b="0" dirty="0"/>
            <a:t>  </a:t>
          </a:r>
          <a:r>
            <a:rPr lang="es-ES" sz="2000" b="0" dirty="0" err="1"/>
            <a:t>on</a:t>
          </a:r>
          <a:r>
            <a:rPr lang="es-ES" sz="2000" b="0" dirty="0"/>
            <a:t> Maternal </a:t>
          </a:r>
          <a:r>
            <a:rPr lang="es-ES" sz="2000" b="0" dirty="0" err="1"/>
            <a:t>morbidity</a:t>
          </a:r>
          <a:r>
            <a:rPr lang="es-ES" sz="2000" b="0" dirty="0"/>
            <a:t> and </a:t>
          </a:r>
          <a:r>
            <a:rPr lang="es-ES" sz="2000" b="0" dirty="0" err="1"/>
            <a:t>mortality</a:t>
          </a:r>
          <a:r>
            <a:rPr lang="es-ES" sz="2000" b="0" dirty="0"/>
            <a:t> </a:t>
          </a:r>
          <a:endParaRPr lang="en-GB" sz="2000" dirty="0"/>
        </a:p>
      </dgm:t>
    </dgm:pt>
    <dgm:pt modelId="{944D234F-63DF-49D1-A9C8-310CF384D921}" type="parTrans" cxnId="{A5FD3687-B2BF-451E-ADD4-14EE15276B26}">
      <dgm:prSet/>
      <dgm:spPr/>
      <dgm:t>
        <a:bodyPr/>
        <a:lstStyle/>
        <a:p>
          <a:endParaRPr lang="en-GB" sz="2000"/>
        </a:p>
      </dgm:t>
    </dgm:pt>
    <dgm:pt modelId="{C5917E56-8FFC-40C0-AAEA-7984528BF698}" type="sibTrans" cxnId="{A5FD3687-B2BF-451E-ADD4-14EE15276B26}">
      <dgm:prSet/>
      <dgm:spPr/>
      <dgm:t>
        <a:bodyPr/>
        <a:lstStyle/>
        <a:p>
          <a:endParaRPr lang="en-GB" sz="2000"/>
        </a:p>
      </dgm:t>
    </dgm:pt>
    <dgm:pt modelId="{CBA6079E-4F3E-4670-A118-37C200760409}" type="pres">
      <dgm:prSet presAssocID="{4C3CC782-5AB7-4666-9AAA-7D05FA3D9746}" presName="linear" presStyleCnt="0">
        <dgm:presLayoutVars>
          <dgm:animLvl val="lvl"/>
          <dgm:resizeHandles val="exact"/>
        </dgm:presLayoutVars>
      </dgm:prSet>
      <dgm:spPr/>
    </dgm:pt>
    <dgm:pt modelId="{A49A17B4-B85D-4E99-A837-CB754B0302D7}" type="pres">
      <dgm:prSet presAssocID="{484A3D6E-2A56-40FA-9206-F51A26E91FB8}" presName="parentText" presStyleLbl="node1" presStyleIdx="0" presStyleCnt="1" custScaleY="281816">
        <dgm:presLayoutVars>
          <dgm:chMax val="0"/>
          <dgm:bulletEnabled val="1"/>
        </dgm:presLayoutVars>
      </dgm:prSet>
      <dgm:spPr/>
    </dgm:pt>
  </dgm:ptLst>
  <dgm:cxnLst>
    <dgm:cxn modelId="{E40B9318-91A2-4247-B2C5-D72D70F75302}" type="presOf" srcId="{484A3D6E-2A56-40FA-9206-F51A26E91FB8}" destId="{A49A17B4-B85D-4E99-A837-CB754B0302D7}" srcOrd="0" destOrd="0" presId="urn:microsoft.com/office/officeart/2005/8/layout/vList2"/>
    <dgm:cxn modelId="{60521685-CCB6-49BC-819D-188F70965E64}" type="presOf" srcId="{4C3CC782-5AB7-4666-9AAA-7D05FA3D9746}" destId="{CBA6079E-4F3E-4670-A118-37C200760409}" srcOrd="0" destOrd="0" presId="urn:microsoft.com/office/officeart/2005/8/layout/vList2"/>
    <dgm:cxn modelId="{A5FD3687-B2BF-451E-ADD4-14EE15276B26}" srcId="{4C3CC782-5AB7-4666-9AAA-7D05FA3D9746}" destId="{484A3D6E-2A56-40FA-9206-F51A26E91FB8}" srcOrd="0" destOrd="0" parTransId="{944D234F-63DF-49D1-A9C8-310CF384D921}" sibTransId="{C5917E56-8FFC-40C0-AAEA-7984528BF698}"/>
    <dgm:cxn modelId="{A86E153E-CBDF-40EB-859E-1111198A27BA}" type="presParOf" srcId="{CBA6079E-4F3E-4670-A118-37C200760409}" destId="{A49A17B4-B85D-4E99-A837-CB754B0302D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7C41DE-9B1D-4C08-AEBD-BBEE13CE37E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E9DCF26A-43A6-47F8-B9BD-56E5FAFB9EF0}">
      <dgm:prSet custT="1">
        <dgm:style>
          <a:lnRef idx="0">
            <a:schemeClr val="dk1"/>
          </a:lnRef>
          <a:fillRef idx="3">
            <a:schemeClr val="dk1"/>
          </a:fillRef>
          <a:effectRef idx="3">
            <a:schemeClr val="dk1"/>
          </a:effectRef>
          <a:fontRef idx="minor">
            <a:schemeClr val="lt1"/>
          </a:fontRef>
        </dgm:style>
      </dgm:prSet>
      <dgm:spPr/>
      <dgm:t>
        <a:bodyPr/>
        <a:lstStyle/>
        <a:p>
          <a:pPr rtl="0"/>
          <a:r>
            <a:rPr lang="en-GB" sz="1800" b="0" dirty="0"/>
            <a:t>Women die during pregnancy and delivery due to:  </a:t>
          </a:r>
        </a:p>
      </dgm:t>
    </dgm:pt>
    <dgm:pt modelId="{C6541654-9A9D-4A26-ACFA-3C97A241B4DF}" type="parTrans" cxnId="{523D1B75-ACEE-403E-B314-A27E0055AFF2}">
      <dgm:prSet/>
      <dgm:spPr/>
      <dgm:t>
        <a:bodyPr/>
        <a:lstStyle/>
        <a:p>
          <a:endParaRPr lang="en-GB"/>
        </a:p>
      </dgm:t>
    </dgm:pt>
    <dgm:pt modelId="{C101517C-A927-400B-8EA6-42BBBF05AB81}" type="sibTrans" cxnId="{523D1B75-ACEE-403E-B314-A27E0055AFF2}">
      <dgm:prSet/>
      <dgm:spPr/>
      <dgm:t>
        <a:bodyPr/>
        <a:lstStyle/>
        <a:p>
          <a:endParaRPr lang="en-GB"/>
        </a:p>
      </dgm:t>
    </dgm:pt>
    <dgm:pt modelId="{7B665687-2382-41E2-B43E-8E4A0B5DDA0A}">
      <dgm:prSet>
        <dgm:style>
          <a:lnRef idx="1">
            <a:schemeClr val="accent6"/>
          </a:lnRef>
          <a:fillRef idx="3">
            <a:schemeClr val="accent6"/>
          </a:fillRef>
          <a:effectRef idx="2">
            <a:schemeClr val="accent6"/>
          </a:effectRef>
          <a:fontRef idx="minor">
            <a:schemeClr val="lt1"/>
          </a:fontRef>
        </dgm:style>
      </dgm:prSet>
      <dgm:spPr/>
      <dgm:t>
        <a:bodyPr/>
        <a:lstStyle/>
        <a:p>
          <a:pPr rtl="0"/>
          <a:r>
            <a:rPr lang="en-GB" b="0" dirty="0"/>
            <a:t>haemorrhage (25%) </a:t>
          </a:r>
          <a:endParaRPr lang="en-GB" dirty="0"/>
        </a:p>
      </dgm:t>
    </dgm:pt>
    <dgm:pt modelId="{A218BB4E-992F-495B-A656-DE4E7EC812E6}" type="parTrans" cxnId="{DB2AACB9-DDCE-4774-9407-F6B36711F40E}">
      <dgm:prSet/>
      <dgm:spPr/>
      <dgm:t>
        <a:bodyPr/>
        <a:lstStyle/>
        <a:p>
          <a:endParaRPr lang="en-GB"/>
        </a:p>
      </dgm:t>
    </dgm:pt>
    <dgm:pt modelId="{4A36DC24-A81B-4DE1-98E7-0CA94584D3FB}" type="sibTrans" cxnId="{DB2AACB9-DDCE-4774-9407-F6B36711F40E}">
      <dgm:prSet/>
      <dgm:spPr/>
      <dgm:t>
        <a:bodyPr/>
        <a:lstStyle/>
        <a:p>
          <a:endParaRPr lang="en-GB"/>
        </a:p>
      </dgm:t>
    </dgm:pt>
    <dgm:pt modelId="{D7EA6873-C1B1-4513-9467-0AD28C7A7655}">
      <dgm:prSet>
        <dgm:style>
          <a:lnRef idx="1">
            <a:schemeClr val="accent6"/>
          </a:lnRef>
          <a:fillRef idx="3">
            <a:schemeClr val="accent6"/>
          </a:fillRef>
          <a:effectRef idx="2">
            <a:schemeClr val="accent6"/>
          </a:effectRef>
          <a:fontRef idx="minor">
            <a:schemeClr val="lt1"/>
          </a:fontRef>
        </dgm:style>
      </dgm:prSet>
      <dgm:spPr/>
      <dgm:t>
        <a:bodyPr/>
        <a:lstStyle/>
        <a:p>
          <a:pPr rtl="0"/>
          <a:r>
            <a:rPr lang="en-GB" b="0" dirty="0"/>
            <a:t>infection (15%)</a:t>
          </a:r>
          <a:endParaRPr lang="en-GB" dirty="0"/>
        </a:p>
      </dgm:t>
    </dgm:pt>
    <dgm:pt modelId="{E25BD723-4C0E-44A0-9A38-CE5AB4D0EA83}" type="parTrans" cxnId="{5174C06F-A487-42F1-B76C-7D92E4C2698D}">
      <dgm:prSet/>
      <dgm:spPr/>
      <dgm:t>
        <a:bodyPr/>
        <a:lstStyle/>
        <a:p>
          <a:endParaRPr lang="en-GB"/>
        </a:p>
      </dgm:t>
    </dgm:pt>
    <dgm:pt modelId="{7B811ACB-D88B-46D6-BC80-4F9A3A6664E8}" type="sibTrans" cxnId="{5174C06F-A487-42F1-B76C-7D92E4C2698D}">
      <dgm:prSet/>
      <dgm:spPr/>
      <dgm:t>
        <a:bodyPr/>
        <a:lstStyle/>
        <a:p>
          <a:endParaRPr lang="en-GB"/>
        </a:p>
      </dgm:t>
    </dgm:pt>
    <dgm:pt modelId="{1DCB4013-4350-4261-89EF-FBED06E45449}">
      <dgm:prSet>
        <dgm:style>
          <a:lnRef idx="1">
            <a:schemeClr val="accent6"/>
          </a:lnRef>
          <a:fillRef idx="3">
            <a:schemeClr val="accent6"/>
          </a:fillRef>
          <a:effectRef idx="2">
            <a:schemeClr val="accent6"/>
          </a:effectRef>
          <a:fontRef idx="minor">
            <a:schemeClr val="lt1"/>
          </a:fontRef>
        </dgm:style>
      </dgm:prSet>
      <dgm:spPr/>
      <dgm:t>
        <a:bodyPr/>
        <a:lstStyle/>
        <a:p>
          <a:pPr rtl="0"/>
          <a:r>
            <a:rPr lang="en-GB" b="0" dirty="0"/>
            <a:t>unsafe abortion (13%)</a:t>
          </a:r>
          <a:endParaRPr lang="en-GB" dirty="0"/>
        </a:p>
      </dgm:t>
    </dgm:pt>
    <dgm:pt modelId="{16E2294D-D550-4456-B7F7-F64B41D51C02}" type="parTrans" cxnId="{CDE606A2-8D61-46E7-A8B3-A17FED1C12D9}">
      <dgm:prSet/>
      <dgm:spPr/>
      <dgm:t>
        <a:bodyPr/>
        <a:lstStyle/>
        <a:p>
          <a:endParaRPr lang="en-GB"/>
        </a:p>
      </dgm:t>
    </dgm:pt>
    <dgm:pt modelId="{7A6FDD8E-8290-41A4-924C-1A88F83F0D03}" type="sibTrans" cxnId="{CDE606A2-8D61-46E7-A8B3-A17FED1C12D9}">
      <dgm:prSet/>
      <dgm:spPr/>
      <dgm:t>
        <a:bodyPr/>
        <a:lstStyle/>
        <a:p>
          <a:endParaRPr lang="en-GB"/>
        </a:p>
      </dgm:t>
    </dgm:pt>
    <dgm:pt modelId="{364E69FC-DEDE-4D53-9D5E-2D2D54A3F9E3}">
      <dgm:prSet>
        <dgm:style>
          <a:lnRef idx="1">
            <a:schemeClr val="accent6"/>
          </a:lnRef>
          <a:fillRef idx="3">
            <a:schemeClr val="accent6"/>
          </a:fillRef>
          <a:effectRef idx="2">
            <a:schemeClr val="accent6"/>
          </a:effectRef>
          <a:fontRef idx="minor">
            <a:schemeClr val="lt1"/>
          </a:fontRef>
        </dgm:style>
      </dgm:prSet>
      <dgm:spPr/>
      <dgm:t>
        <a:bodyPr/>
        <a:lstStyle/>
        <a:p>
          <a:pPr rtl="0"/>
          <a:r>
            <a:rPr lang="en-GB" b="0" dirty="0" err="1"/>
            <a:t>eclampsia</a:t>
          </a:r>
          <a:r>
            <a:rPr lang="en-GB" b="0" dirty="0"/>
            <a:t> (12%)</a:t>
          </a:r>
          <a:endParaRPr lang="en-GB" dirty="0"/>
        </a:p>
      </dgm:t>
    </dgm:pt>
    <dgm:pt modelId="{00CF5B19-49C4-43AE-AF71-B53C8F37DEAD}" type="parTrans" cxnId="{FC3BEC03-8C5F-4A74-A8FF-9EF9970EAEB4}">
      <dgm:prSet/>
      <dgm:spPr/>
      <dgm:t>
        <a:bodyPr/>
        <a:lstStyle/>
        <a:p>
          <a:endParaRPr lang="en-GB"/>
        </a:p>
      </dgm:t>
    </dgm:pt>
    <dgm:pt modelId="{BB14AC6E-CC17-43C5-9DFA-08E24798C7F8}" type="sibTrans" cxnId="{FC3BEC03-8C5F-4A74-A8FF-9EF9970EAEB4}">
      <dgm:prSet/>
      <dgm:spPr/>
      <dgm:t>
        <a:bodyPr/>
        <a:lstStyle/>
        <a:p>
          <a:endParaRPr lang="en-GB"/>
        </a:p>
      </dgm:t>
    </dgm:pt>
    <dgm:pt modelId="{8096DFC5-FC90-42AC-9ED9-22DFA4F77B9A}">
      <dgm:prSet>
        <dgm:style>
          <a:lnRef idx="1">
            <a:schemeClr val="accent6"/>
          </a:lnRef>
          <a:fillRef idx="3">
            <a:schemeClr val="accent6"/>
          </a:fillRef>
          <a:effectRef idx="2">
            <a:schemeClr val="accent6"/>
          </a:effectRef>
          <a:fontRef idx="minor">
            <a:schemeClr val="lt1"/>
          </a:fontRef>
        </dgm:style>
      </dgm:prSet>
      <dgm:spPr/>
      <dgm:t>
        <a:bodyPr/>
        <a:lstStyle/>
        <a:p>
          <a:pPr rtl="0"/>
          <a:r>
            <a:rPr lang="en-GB" b="0" dirty="0"/>
            <a:t>obstructed labour (8%)</a:t>
          </a:r>
          <a:endParaRPr lang="en-GB" dirty="0"/>
        </a:p>
      </dgm:t>
    </dgm:pt>
    <dgm:pt modelId="{ABC1A3F0-C559-43AB-A4A2-41F06097636F}" type="parTrans" cxnId="{EEAF637D-EF25-4313-9FD8-83E40B27665E}">
      <dgm:prSet/>
      <dgm:spPr/>
      <dgm:t>
        <a:bodyPr/>
        <a:lstStyle/>
        <a:p>
          <a:endParaRPr lang="en-GB"/>
        </a:p>
      </dgm:t>
    </dgm:pt>
    <dgm:pt modelId="{82BDDFD8-40C6-4B2B-800C-9F8A6E40571C}" type="sibTrans" cxnId="{EEAF637D-EF25-4313-9FD8-83E40B27665E}">
      <dgm:prSet/>
      <dgm:spPr/>
      <dgm:t>
        <a:bodyPr/>
        <a:lstStyle/>
        <a:p>
          <a:endParaRPr lang="en-GB"/>
        </a:p>
      </dgm:t>
    </dgm:pt>
    <dgm:pt modelId="{6F455094-C661-4BCA-8D67-C8D95BE52A33}" type="pres">
      <dgm:prSet presAssocID="{647C41DE-9B1D-4C08-AEBD-BBEE13CE37EB}" presName="diagram" presStyleCnt="0">
        <dgm:presLayoutVars>
          <dgm:chPref val="1"/>
          <dgm:dir/>
          <dgm:animOne val="branch"/>
          <dgm:animLvl val="lvl"/>
          <dgm:resizeHandles val="exact"/>
        </dgm:presLayoutVars>
      </dgm:prSet>
      <dgm:spPr/>
    </dgm:pt>
    <dgm:pt modelId="{06448837-CBD6-428D-9E0C-C5DE8951558F}" type="pres">
      <dgm:prSet presAssocID="{E9DCF26A-43A6-47F8-B9BD-56E5FAFB9EF0}" presName="root1" presStyleCnt="0"/>
      <dgm:spPr/>
    </dgm:pt>
    <dgm:pt modelId="{5CBD15DD-5E33-4851-AB0E-C9302F552641}" type="pres">
      <dgm:prSet presAssocID="{E9DCF26A-43A6-47F8-B9BD-56E5FAFB9EF0}" presName="LevelOneTextNode" presStyleLbl="node0" presStyleIdx="0" presStyleCnt="1" custScaleX="287933" custScaleY="133102" custLinFactY="-80923" custLinFactNeighborX="11979" custLinFactNeighborY="-100000">
        <dgm:presLayoutVars>
          <dgm:chPref val="3"/>
        </dgm:presLayoutVars>
      </dgm:prSet>
      <dgm:spPr/>
    </dgm:pt>
    <dgm:pt modelId="{449A5D35-53D0-48DE-A0F1-9D12ECB8FE9A}" type="pres">
      <dgm:prSet presAssocID="{E9DCF26A-43A6-47F8-B9BD-56E5FAFB9EF0}" presName="level2hierChild" presStyleCnt="0"/>
      <dgm:spPr/>
    </dgm:pt>
    <dgm:pt modelId="{1DF16031-8913-4141-A524-A962B0252950}" type="pres">
      <dgm:prSet presAssocID="{A218BB4E-992F-495B-A656-DE4E7EC812E6}" presName="conn2-1" presStyleLbl="parChTrans1D2" presStyleIdx="0" presStyleCnt="5"/>
      <dgm:spPr/>
    </dgm:pt>
    <dgm:pt modelId="{A722024C-ED13-4701-BB23-E09CD9A27BFF}" type="pres">
      <dgm:prSet presAssocID="{A218BB4E-992F-495B-A656-DE4E7EC812E6}" presName="connTx" presStyleLbl="parChTrans1D2" presStyleIdx="0" presStyleCnt="5"/>
      <dgm:spPr/>
    </dgm:pt>
    <dgm:pt modelId="{C1251560-F57A-40FD-8037-615E51B69A87}" type="pres">
      <dgm:prSet presAssocID="{7B665687-2382-41E2-B43E-8E4A0B5DDA0A}" presName="root2" presStyleCnt="0"/>
      <dgm:spPr/>
    </dgm:pt>
    <dgm:pt modelId="{5CA762FB-213A-4E8D-82BE-447694E55F71}" type="pres">
      <dgm:prSet presAssocID="{7B665687-2382-41E2-B43E-8E4A0B5DDA0A}" presName="LevelTwoTextNode" presStyleLbl="node2" presStyleIdx="0" presStyleCnt="5" custScaleX="142255">
        <dgm:presLayoutVars>
          <dgm:chPref val="3"/>
        </dgm:presLayoutVars>
      </dgm:prSet>
      <dgm:spPr/>
    </dgm:pt>
    <dgm:pt modelId="{28D36BB0-B3F8-4426-BA90-E64EE73E9AB1}" type="pres">
      <dgm:prSet presAssocID="{7B665687-2382-41E2-B43E-8E4A0B5DDA0A}" presName="level3hierChild" presStyleCnt="0"/>
      <dgm:spPr/>
    </dgm:pt>
    <dgm:pt modelId="{537E89CC-030E-446B-BE8F-62DE7983FE62}" type="pres">
      <dgm:prSet presAssocID="{E25BD723-4C0E-44A0-9A38-CE5AB4D0EA83}" presName="conn2-1" presStyleLbl="parChTrans1D2" presStyleIdx="1" presStyleCnt="5"/>
      <dgm:spPr/>
    </dgm:pt>
    <dgm:pt modelId="{ECD3B549-3910-433E-8C2A-7C49CD134086}" type="pres">
      <dgm:prSet presAssocID="{E25BD723-4C0E-44A0-9A38-CE5AB4D0EA83}" presName="connTx" presStyleLbl="parChTrans1D2" presStyleIdx="1" presStyleCnt="5"/>
      <dgm:spPr/>
    </dgm:pt>
    <dgm:pt modelId="{D92EC126-2122-498E-AFF9-30E9EB6CCB46}" type="pres">
      <dgm:prSet presAssocID="{D7EA6873-C1B1-4513-9467-0AD28C7A7655}" presName="root2" presStyleCnt="0"/>
      <dgm:spPr/>
    </dgm:pt>
    <dgm:pt modelId="{128DCAA8-721D-4FE9-AECE-0CC2E29182CD}" type="pres">
      <dgm:prSet presAssocID="{D7EA6873-C1B1-4513-9467-0AD28C7A7655}" presName="LevelTwoTextNode" presStyleLbl="node2" presStyleIdx="1" presStyleCnt="5" custScaleX="142255">
        <dgm:presLayoutVars>
          <dgm:chPref val="3"/>
        </dgm:presLayoutVars>
      </dgm:prSet>
      <dgm:spPr/>
    </dgm:pt>
    <dgm:pt modelId="{0921DD5F-230A-4A6C-8C94-CA60B5A81361}" type="pres">
      <dgm:prSet presAssocID="{D7EA6873-C1B1-4513-9467-0AD28C7A7655}" presName="level3hierChild" presStyleCnt="0"/>
      <dgm:spPr/>
    </dgm:pt>
    <dgm:pt modelId="{27D1D738-00D3-4BB8-948E-0C6905D76FFE}" type="pres">
      <dgm:prSet presAssocID="{16E2294D-D550-4456-B7F7-F64B41D51C02}" presName="conn2-1" presStyleLbl="parChTrans1D2" presStyleIdx="2" presStyleCnt="5"/>
      <dgm:spPr/>
    </dgm:pt>
    <dgm:pt modelId="{58B35EF4-F823-4E3C-9FAA-AA109782004F}" type="pres">
      <dgm:prSet presAssocID="{16E2294D-D550-4456-B7F7-F64B41D51C02}" presName="connTx" presStyleLbl="parChTrans1D2" presStyleIdx="2" presStyleCnt="5"/>
      <dgm:spPr/>
    </dgm:pt>
    <dgm:pt modelId="{57FC8F05-1FB6-4E10-AE23-542EAD31C34C}" type="pres">
      <dgm:prSet presAssocID="{1DCB4013-4350-4261-89EF-FBED06E45449}" presName="root2" presStyleCnt="0"/>
      <dgm:spPr/>
    </dgm:pt>
    <dgm:pt modelId="{99397A33-A236-4E0E-BCB7-7AA3CEF25C46}" type="pres">
      <dgm:prSet presAssocID="{1DCB4013-4350-4261-89EF-FBED06E45449}" presName="LevelTwoTextNode" presStyleLbl="node2" presStyleIdx="2" presStyleCnt="5" custScaleX="142255">
        <dgm:presLayoutVars>
          <dgm:chPref val="3"/>
        </dgm:presLayoutVars>
      </dgm:prSet>
      <dgm:spPr/>
    </dgm:pt>
    <dgm:pt modelId="{5133D0EF-588E-40EB-BE12-53201AB4BC6D}" type="pres">
      <dgm:prSet presAssocID="{1DCB4013-4350-4261-89EF-FBED06E45449}" presName="level3hierChild" presStyleCnt="0"/>
      <dgm:spPr/>
    </dgm:pt>
    <dgm:pt modelId="{45EBBF13-843A-40E4-BC93-BC27A7341BF8}" type="pres">
      <dgm:prSet presAssocID="{00CF5B19-49C4-43AE-AF71-B53C8F37DEAD}" presName="conn2-1" presStyleLbl="parChTrans1D2" presStyleIdx="3" presStyleCnt="5"/>
      <dgm:spPr/>
    </dgm:pt>
    <dgm:pt modelId="{37908571-C735-4BD7-800D-B6F727EB8E66}" type="pres">
      <dgm:prSet presAssocID="{00CF5B19-49C4-43AE-AF71-B53C8F37DEAD}" presName="connTx" presStyleLbl="parChTrans1D2" presStyleIdx="3" presStyleCnt="5"/>
      <dgm:spPr/>
    </dgm:pt>
    <dgm:pt modelId="{4393BEE6-7BAD-45A4-9DB2-BF1DCF4E8080}" type="pres">
      <dgm:prSet presAssocID="{364E69FC-DEDE-4D53-9D5E-2D2D54A3F9E3}" presName="root2" presStyleCnt="0"/>
      <dgm:spPr/>
    </dgm:pt>
    <dgm:pt modelId="{AE07EC83-4725-4410-91D9-6C3BC4047D06}" type="pres">
      <dgm:prSet presAssocID="{364E69FC-DEDE-4D53-9D5E-2D2D54A3F9E3}" presName="LevelTwoTextNode" presStyleLbl="node2" presStyleIdx="3" presStyleCnt="5" custScaleX="142255">
        <dgm:presLayoutVars>
          <dgm:chPref val="3"/>
        </dgm:presLayoutVars>
      </dgm:prSet>
      <dgm:spPr/>
    </dgm:pt>
    <dgm:pt modelId="{24BD060B-75B8-4067-9289-20F7A1AC0710}" type="pres">
      <dgm:prSet presAssocID="{364E69FC-DEDE-4D53-9D5E-2D2D54A3F9E3}" presName="level3hierChild" presStyleCnt="0"/>
      <dgm:spPr/>
    </dgm:pt>
    <dgm:pt modelId="{DC9E427B-6527-4ABA-AC2A-9BFE3F5C5874}" type="pres">
      <dgm:prSet presAssocID="{ABC1A3F0-C559-43AB-A4A2-41F06097636F}" presName="conn2-1" presStyleLbl="parChTrans1D2" presStyleIdx="4" presStyleCnt="5"/>
      <dgm:spPr/>
    </dgm:pt>
    <dgm:pt modelId="{29C42F5A-E2D0-4F6C-9982-27F44EC2C7C2}" type="pres">
      <dgm:prSet presAssocID="{ABC1A3F0-C559-43AB-A4A2-41F06097636F}" presName="connTx" presStyleLbl="parChTrans1D2" presStyleIdx="4" presStyleCnt="5"/>
      <dgm:spPr/>
    </dgm:pt>
    <dgm:pt modelId="{B31089E9-5A4C-4173-BABC-57784AEF1320}" type="pres">
      <dgm:prSet presAssocID="{8096DFC5-FC90-42AC-9ED9-22DFA4F77B9A}" presName="root2" presStyleCnt="0"/>
      <dgm:spPr/>
    </dgm:pt>
    <dgm:pt modelId="{8B17CA80-26CE-42EA-9910-009967867D0D}" type="pres">
      <dgm:prSet presAssocID="{8096DFC5-FC90-42AC-9ED9-22DFA4F77B9A}" presName="LevelTwoTextNode" presStyleLbl="node2" presStyleIdx="4" presStyleCnt="5" custScaleX="142255">
        <dgm:presLayoutVars>
          <dgm:chPref val="3"/>
        </dgm:presLayoutVars>
      </dgm:prSet>
      <dgm:spPr/>
    </dgm:pt>
    <dgm:pt modelId="{C08C6A07-0CB7-4FA3-9468-7871AEE90EFC}" type="pres">
      <dgm:prSet presAssocID="{8096DFC5-FC90-42AC-9ED9-22DFA4F77B9A}" presName="level3hierChild" presStyleCnt="0"/>
      <dgm:spPr/>
    </dgm:pt>
  </dgm:ptLst>
  <dgm:cxnLst>
    <dgm:cxn modelId="{FC3BEC03-8C5F-4A74-A8FF-9EF9970EAEB4}" srcId="{E9DCF26A-43A6-47F8-B9BD-56E5FAFB9EF0}" destId="{364E69FC-DEDE-4D53-9D5E-2D2D54A3F9E3}" srcOrd="3" destOrd="0" parTransId="{00CF5B19-49C4-43AE-AF71-B53C8F37DEAD}" sibTransId="{BB14AC6E-CC17-43C5-9DFA-08E24798C7F8}"/>
    <dgm:cxn modelId="{CACBE110-32B4-4B29-B586-33824AC0D276}" type="presOf" srcId="{A218BB4E-992F-495B-A656-DE4E7EC812E6}" destId="{A722024C-ED13-4701-BB23-E09CD9A27BFF}" srcOrd="1" destOrd="0" presId="urn:microsoft.com/office/officeart/2005/8/layout/hierarchy2"/>
    <dgm:cxn modelId="{13AA5538-814C-46AF-B178-B6F0F8662A4E}" type="presOf" srcId="{00CF5B19-49C4-43AE-AF71-B53C8F37DEAD}" destId="{45EBBF13-843A-40E4-BC93-BC27A7341BF8}" srcOrd="0" destOrd="0" presId="urn:microsoft.com/office/officeart/2005/8/layout/hierarchy2"/>
    <dgm:cxn modelId="{97969A61-990B-4338-AE8B-D2D8E25BB77E}" type="presOf" srcId="{1DCB4013-4350-4261-89EF-FBED06E45449}" destId="{99397A33-A236-4E0E-BCB7-7AA3CEF25C46}" srcOrd="0" destOrd="0" presId="urn:microsoft.com/office/officeart/2005/8/layout/hierarchy2"/>
    <dgm:cxn modelId="{AD28DD6A-212C-4B7C-B483-769C290072E9}" type="presOf" srcId="{D7EA6873-C1B1-4513-9467-0AD28C7A7655}" destId="{128DCAA8-721D-4FE9-AECE-0CC2E29182CD}" srcOrd="0" destOrd="0" presId="urn:microsoft.com/office/officeart/2005/8/layout/hierarchy2"/>
    <dgm:cxn modelId="{F4162E6D-E09A-4952-AB11-B8541BA84C2F}" type="presOf" srcId="{8096DFC5-FC90-42AC-9ED9-22DFA4F77B9A}" destId="{8B17CA80-26CE-42EA-9910-009967867D0D}" srcOrd="0" destOrd="0" presId="urn:microsoft.com/office/officeart/2005/8/layout/hierarchy2"/>
    <dgm:cxn modelId="{5174C06F-A487-42F1-B76C-7D92E4C2698D}" srcId="{E9DCF26A-43A6-47F8-B9BD-56E5FAFB9EF0}" destId="{D7EA6873-C1B1-4513-9467-0AD28C7A7655}" srcOrd="1" destOrd="0" parTransId="{E25BD723-4C0E-44A0-9A38-CE5AB4D0EA83}" sibTransId="{7B811ACB-D88B-46D6-BC80-4F9A3A6664E8}"/>
    <dgm:cxn modelId="{523D1B75-ACEE-403E-B314-A27E0055AFF2}" srcId="{647C41DE-9B1D-4C08-AEBD-BBEE13CE37EB}" destId="{E9DCF26A-43A6-47F8-B9BD-56E5FAFB9EF0}" srcOrd="0" destOrd="0" parTransId="{C6541654-9A9D-4A26-ACFA-3C97A241B4DF}" sibTransId="{C101517C-A927-400B-8EA6-42BBBF05AB81}"/>
    <dgm:cxn modelId="{EEAF637D-EF25-4313-9FD8-83E40B27665E}" srcId="{E9DCF26A-43A6-47F8-B9BD-56E5FAFB9EF0}" destId="{8096DFC5-FC90-42AC-9ED9-22DFA4F77B9A}" srcOrd="4" destOrd="0" parTransId="{ABC1A3F0-C559-43AB-A4A2-41F06097636F}" sibTransId="{82BDDFD8-40C6-4B2B-800C-9F8A6E40571C}"/>
    <dgm:cxn modelId="{A522CA83-5E38-4900-8029-E9B570C7F698}" type="presOf" srcId="{A218BB4E-992F-495B-A656-DE4E7EC812E6}" destId="{1DF16031-8913-4141-A524-A962B0252950}" srcOrd="0" destOrd="0" presId="urn:microsoft.com/office/officeart/2005/8/layout/hierarchy2"/>
    <dgm:cxn modelId="{8F87E39B-AA67-4DA7-8B2C-E3460FC4AA54}" type="presOf" srcId="{ABC1A3F0-C559-43AB-A4A2-41F06097636F}" destId="{DC9E427B-6527-4ABA-AC2A-9BFE3F5C5874}" srcOrd="0" destOrd="0" presId="urn:microsoft.com/office/officeart/2005/8/layout/hierarchy2"/>
    <dgm:cxn modelId="{AFA295A1-C931-4750-BAD3-B56184CDFCBF}" type="presOf" srcId="{364E69FC-DEDE-4D53-9D5E-2D2D54A3F9E3}" destId="{AE07EC83-4725-4410-91D9-6C3BC4047D06}" srcOrd="0" destOrd="0" presId="urn:microsoft.com/office/officeart/2005/8/layout/hierarchy2"/>
    <dgm:cxn modelId="{CDE606A2-8D61-46E7-A8B3-A17FED1C12D9}" srcId="{E9DCF26A-43A6-47F8-B9BD-56E5FAFB9EF0}" destId="{1DCB4013-4350-4261-89EF-FBED06E45449}" srcOrd="2" destOrd="0" parTransId="{16E2294D-D550-4456-B7F7-F64B41D51C02}" sibTransId="{7A6FDD8E-8290-41A4-924C-1A88F83F0D03}"/>
    <dgm:cxn modelId="{35B8B2A3-973D-4B93-9AA8-01FC16834D09}" type="presOf" srcId="{E25BD723-4C0E-44A0-9A38-CE5AB4D0EA83}" destId="{537E89CC-030E-446B-BE8F-62DE7983FE62}" srcOrd="0" destOrd="0" presId="urn:microsoft.com/office/officeart/2005/8/layout/hierarchy2"/>
    <dgm:cxn modelId="{7B1DB4AF-7252-4F89-A39A-7EAC6DB92ADD}" type="presOf" srcId="{7B665687-2382-41E2-B43E-8E4A0B5DDA0A}" destId="{5CA762FB-213A-4E8D-82BE-447694E55F71}" srcOrd="0" destOrd="0" presId="urn:microsoft.com/office/officeart/2005/8/layout/hierarchy2"/>
    <dgm:cxn modelId="{5CB6F1B4-975B-4912-9C5E-4E128D624B55}" type="presOf" srcId="{00CF5B19-49C4-43AE-AF71-B53C8F37DEAD}" destId="{37908571-C735-4BD7-800D-B6F727EB8E66}" srcOrd="1" destOrd="0" presId="urn:microsoft.com/office/officeart/2005/8/layout/hierarchy2"/>
    <dgm:cxn modelId="{DB2AACB9-DDCE-4774-9407-F6B36711F40E}" srcId="{E9DCF26A-43A6-47F8-B9BD-56E5FAFB9EF0}" destId="{7B665687-2382-41E2-B43E-8E4A0B5DDA0A}" srcOrd="0" destOrd="0" parTransId="{A218BB4E-992F-495B-A656-DE4E7EC812E6}" sibTransId="{4A36DC24-A81B-4DE1-98E7-0CA94584D3FB}"/>
    <dgm:cxn modelId="{7EBCC9C6-9C48-4A1A-83B5-C72CA9BB3F14}" type="presOf" srcId="{16E2294D-D550-4456-B7F7-F64B41D51C02}" destId="{58B35EF4-F823-4E3C-9FAA-AA109782004F}" srcOrd="1" destOrd="0" presId="urn:microsoft.com/office/officeart/2005/8/layout/hierarchy2"/>
    <dgm:cxn modelId="{1D1871CA-661D-4C61-AD28-9C7C61E28A36}" type="presOf" srcId="{E25BD723-4C0E-44A0-9A38-CE5AB4D0EA83}" destId="{ECD3B549-3910-433E-8C2A-7C49CD134086}" srcOrd="1" destOrd="0" presId="urn:microsoft.com/office/officeart/2005/8/layout/hierarchy2"/>
    <dgm:cxn modelId="{69CD31D2-6BFF-47F0-9C72-B95436418AF1}" type="presOf" srcId="{647C41DE-9B1D-4C08-AEBD-BBEE13CE37EB}" destId="{6F455094-C661-4BCA-8D67-C8D95BE52A33}" srcOrd="0" destOrd="0" presId="urn:microsoft.com/office/officeart/2005/8/layout/hierarchy2"/>
    <dgm:cxn modelId="{0DF59EF0-B488-4AB5-BC43-551AE2AFF950}" type="presOf" srcId="{ABC1A3F0-C559-43AB-A4A2-41F06097636F}" destId="{29C42F5A-E2D0-4F6C-9982-27F44EC2C7C2}" srcOrd="1" destOrd="0" presId="urn:microsoft.com/office/officeart/2005/8/layout/hierarchy2"/>
    <dgm:cxn modelId="{85326DF8-0222-4162-A48B-37FA142C61EB}" type="presOf" srcId="{16E2294D-D550-4456-B7F7-F64B41D51C02}" destId="{27D1D738-00D3-4BB8-948E-0C6905D76FFE}" srcOrd="0" destOrd="0" presId="urn:microsoft.com/office/officeart/2005/8/layout/hierarchy2"/>
    <dgm:cxn modelId="{90D762FF-D672-4ED8-9C3B-1FE60346BD32}" type="presOf" srcId="{E9DCF26A-43A6-47F8-B9BD-56E5FAFB9EF0}" destId="{5CBD15DD-5E33-4851-AB0E-C9302F552641}" srcOrd="0" destOrd="0" presId="urn:microsoft.com/office/officeart/2005/8/layout/hierarchy2"/>
    <dgm:cxn modelId="{71EEC6BF-EC71-49E1-90EA-15A56A8EDCAB}" type="presParOf" srcId="{6F455094-C661-4BCA-8D67-C8D95BE52A33}" destId="{06448837-CBD6-428D-9E0C-C5DE8951558F}" srcOrd="0" destOrd="0" presId="urn:microsoft.com/office/officeart/2005/8/layout/hierarchy2"/>
    <dgm:cxn modelId="{3C9D25A8-1540-47AB-89C4-65134B90509A}" type="presParOf" srcId="{06448837-CBD6-428D-9E0C-C5DE8951558F}" destId="{5CBD15DD-5E33-4851-AB0E-C9302F552641}" srcOrd="0" destOrd="0" presId="urn:microsoft.com/office/officeart/2005/8/layout/hierarchy2"/>
    <dgm:cxn modelId="{4980F400-DD84-4DFE-9117-8300D43BC6A7}" type="presParOf" srcId="{06448837-CBD6-428D-9E0C-C5DE8951558F}" destId="{449A5D35-53D0-48DE-A0F1-9D12ECB8FE9A}" srcOrd="1" destOrd="0" presId="urn:microsoft.com/office/officeart/2005/8/layout/hierarchy2"/>
    <dgm:cxn modelId="{B3E50C23-AE55-4482-8F70-987850035D7A}" type="presParOf" srcId="{449A5D35-53D0-48DE-A0F1-9D12ECB8FE9A}" destId="{1DF16031-8913-4141-A524-A962B0252950}" srcOrd="0" destOrd="0" presId="urn:microsoft.com/office/officeart/2005/8/layout/hierarchy2"/>
    <dgm:cxn modelId="{80994C07-6F17-446B-8DD4-EEEC304ACA36}" type="presParOf" srcId="{1DF16031-8913-4141-A524-A962B0252950}" destId="{A722024C-ED13-4701-BB23-E09CD9A27BFF}" srcOrd="0" destOrd="0" presId="urn:microsoft.com/office/officeart/2005/8/layout/hierarchy2"/>
    <dgm:cxn modelId="{0CC82D28-DC00-4616-8CEF-F433BAE5CF31}" type="presParOf" srcId="{449A5D35-53D0-48DE-A0F1-9D12ECB8FE9A}" destId="{C1251560-F57A-40FD-8037-615E51B69A87}" srcOrd="1" destOrd="0" presId="urn:microsoft.com/office/officeart/2005/8/layout/hierarchy2"/>
    <dgm:cxn modelId="{FE46D12D-1A92-438F-9103-DA8F8B73FB6C}" type="presParOf" srcId="{C1251560-F57A-40FD-8037-615E51B69A87}" destId="{5CA762FB-213A-4E8D-82BE-447694E55F71}" srcOrd="0" destOrd="0" presId="urn:microsoft.com/office/officeart/2005/8/layout/hierarchy2"/>
    <dgm:cxn modelId="{FA4FB4FF-6752-4EEE-9F0C-AF79D97A05EB}" type="presParOf" srcId="{C1251560-F57A-40FD-8037-615E51B69A87}" destId="{28D36BB0-B3F8-4426-BA90-E64EE73E9AB1}" srcOrd="1" destOrd="0" presId="urn:microsoft.com/office/officeart/2005/8/layout/hierarchy2"/>
    <dgm:cxn modelId="{110F62D5-F9E4-4AAE-BD07-2FB621DA01C9}" type="presParOf" srcId="{449A5D35-53D0-48DE-A0F1-9D12ECB8FE9A}" destId="{537E89CC-030E-446B-BE8F-62DE7983FE62}" srcOrd="2" destOrd="0" presId="urn:microsoft.com/office/officeart/2005/8/layout/hierarchy2"/>
    <dgm:cxn modelId="{C94DFB7D-1866-47FC-BC2E-E2FB2CE59006}" type="presParOf" srcId="{537E89CC-030E-446B-BE8F-62DE7983FE62}" destId="{ECD3B549-3910-433E-8C2A-7C49CD134086}" srcOrd="0" destOrd="0" presId="urn:microsoft.com/office/officeart/2005/8/layout/hierarchy2"/>
    <dgm:cxn modelId="{AA93F106-E378-45AC-9A10-50727A07F669}" type="presParOf" srcId="{449A5D35-53D0-48DE-A0F1-9D12ECB8FE9A}" destId="{D92EC126-2122-498E-AFF9-30E9EB6CCB46}" srcOrd="3" destOrd="0" presId="urn:microsoft.com/office/officeart/2005/8/layout/hierarchy2"/>
    <dgm:cxn modelId="{D55616DE-DC9A-423F-B079-DDBAB538982E}" type="presParOf" srcId="{D92EC126-2122-498E-AFF9-30E9EB6CCB46}" destId="{128DCAA8-721D-4FE9-AECE-0CC2E29182CD}" srcOrd="0" destOrd="0" presId="urn:microsoft.com/office/officeart/2005/8/layout/hierarchy2"/>
    <dgm:cxn modelId="{1CC9DC43-09B7-4B11-877C-6D714EFDF57D}" type="presParOf" srcId="{D92EC126-2122-498E-AFF9-30E9EB6CCB46}" destId="{0921DD5F-230A-4A6C-8C94-CA60B5A81361}" srcOrd="1" destOrd="0" presId="urn:microsoft.com/office/officeart/2005/8/layout/hierarchy2"/>
    <dgm:cxn modelId="{AFF4E706-7165-4F58-B3F6-2DCF2445615D}" type="presParOf" srcId="{449A5D35-53D0-48DE-A0F1-9D12ECB8FE9A}" destId="{27D1D738-00D3-4BB8-948E-0C6905D76FFE}" srcOrd="4" destOrd="0" presId="urn:microsoft.com/office/officeart/2005/8/layout/hierarchy2"/>
    <dgm:cxn modelId="{5EAD2C1D-CECC-4905-9F40-CC02B4D0F242}" type="presParOf" srcId="{27D1D738-00D3-4BB8-948E-0C6905D76FFE}" destId="{58B35EF4-F823-4E3C-9FAA-AA109782004F}" srcOrd="0" destOrd="0" presId="urn:microsoft.com/office/officeart/2005/8/layout/hierarchy2"/>
    <dgm:cxn modelId="{169CF3AD-9F06-49F4-ADB0-F7AB36ACCE20}" type="presParOf" srcId="{449A5D35-53D0-48DE-A0F1-9D12ECB8FE9A}" destId="{57FC8F05-1FB6-4E10-AE23-542EAD31C34C}" srcOrd="5" destOrd="0" presId="urn:microsoft.com/office/officeart/2005/8/layout/hierarchy2"/>
    <dgm:cxn modelId="{3E0FC852-66CD-4DBA-8C8D-6AFD77156084}" type="presParOf" srcId="{57FC8F05-1FB6-4E10-AE23-542EAD31C34C}" destId="{99397A33-A236-4E0E-BCB7-7AA3CEF25C46}" srcOrd="0" destOrd="0" presId="urn:microsoft.com/office/officeart/2005/8/layout/hierarchy2"/>
    <dgm:cxn modelId="{53F17337-6F90-4B61-9812-B4BF7B5ED37A}" type="presParOf" srcId="{57FC8F05-1FB6-4E10-AE23-542EAD31C34C}" destId="{5133D0EF-588E-40EB-BE12-53201AB4BC6D}" srcOrd="1" destOrd="0" presId="urn:microsoft.com/office/officeart/2005/8/layout/hierarchy2"/>
    <dgm:cxn modelId="{6C2A014D-E79A-4048-8FC0-DE4AC173EBF8}" type="presParOf" srcId="{449A5D35-53D0-48DE-A0F1-9D12ECB8FE9A}" destId="{45EBBF13-843A-40E4-BC93-BC27A7341BF8}" srcOrd="6" destOrd="0" presId="urn:microsoft.com/office/officeart/2005/8/layout/hierarchy2"/>
    <dgm:cxn modelId="{201B3D29-93CB-4646-88E3-9A724559376A}" type="presParOf" srcId="{45EBBF13-843A-40E4-BC93-BC27A7341BF8}" destId="{37908571-C735-4BD7-800D-B6F727EB8E66}" srcOrd="0" destOrd="0" presId="urn:microsoft.com/office/officeart/2005/8/layout/hierarchy2"/>
    <dgm:cxn modelId="{154DBD0F-B83B-4E82-A329-6768C78962AB}" type="presParOf" srcId="{449A5D35-53D0-48DE-A0F1-9D12ECB8FE9A}" destId="{4393BEE6-7BAD-45A4-9DB2-BF1DCF4E8080}" srcOrd="7" destOrd="0" presId="urn:microsoft.com/office/officeart/2005/8/layout/hierarchy2"/>
    <dgm:cxn modelId="{8D49288F-8638-479A-B689-07FE93C5FF7A}" type="presParOf" srcId="{4393BEE6-7BAD-45A4-9DB2-BF1DCF4E8080}" destId="{AE07EC83-4725-4410-91D9-6C3BC4047D06}" srcOrd="0" destOrd="0" presId="urn:microsoft.com/office/officeart/2005/8/layout/hierarchy2"/>
    <dgm:cxn modelId="{24B4F883-E50C-45BC-AE3A-6A6E0EAB7C08}" type="presParOf" srcId="{4393BEE6-7BAD-45A4-9DB2-BF1DCF4E8080}" destId="{24BD060B-75B8-4067-9289-20F7A1AC0710}" srcOrd="1" destOrd="0" presId="urn:microsoft.com/office/officeart/2005/8/layout/hierarchy2"/>
    <dgm:cxn modelId="{5B644A50-3E2B-4C02-9EFA-70BE20364F4A}" type="presParOf" srcId="{449A5D35-53D0-48DE-A0F1-9D12ECB8FE9A}" destId="{DC9E427B-6527-4ABA-AC2A-9BFE3F5C5874}" srcOrd="8" destOrd="0" presId="urn:microsoft.com/office/officeart/2005/8/layout/hierarchy2"/>
    <dgm:cxn modelId="{B92E7E25-BAB5-4FEC-B060-F054BEBA56FB}" type="presParOf" srcId="{DC9E427B-6527-4ABA-AC2A-9BFE3F5C5874}" destId="{29C42F5A-E2D0-4F6C-9982-27F44EC2C7C2}" srcOrd="0" destOrd="0" presId="urn:microsoft.com/office/officeart/2005/8/layout/hierarchy2"/>
    <dgm:cxn modelId="{15A2EB1D-A8EF-427F-A676-5E0544FB0A7A}" type="presParOf" srcId="{449A5D35-53D0-48DE-A0F1-9D12ECB8FE9A}" destId="{B31089E9-5A4C-4173-BABC-57784AEF1320}" srcOrd="9" destOrd="0" presId="urn:microsoft.com/office/officeart/2005/8/layout/hierarchy2"/>
    <dgm:cxn modelId="{1501820B-CBD4-4C75-908D-9F5793A17C81}" type="presParOf" srcId="{B31089E9-5A4C-4173-BABC-57784AEF1320}" destId="{8B17CA80-26CE-42EA-9910-009967867D0D}" srcOrd="0" destOrd="0" presId="urn:microsoft.com/office/officeart/2005/8/layout/hierarchy2"/>
    <dgm:cxn modelId="{3D264F54-F457-4759-942B-393D5A4565F4}" type="presParOf" srcId="{B31089E9-5A4C-4173-BABC-57784AEF1320}" destId="{C08C6A07-0CB7-4FA3-9468-7871AEE90EFC}"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829223-11B9-4222-B434-696D7BE612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F2883ED1-5D18-4C11-91DA-7B8F28A6848B}">
      <dgm:prSet custT="1">
        <dgm:style>
          <a:lnRef idx="2">
            <a:schemeClr val="accent6"/>
          </a:lnRef>
          <a:fillRef idx="1">
            <a:schemeClr val="lt1"/>
          </a:fillRef>
          <a:effectRef idx="0">
            <a:schemeClr val="accent6"/>
          </a:effectRef>
          <a:fontRef idx="minor">
            <a:schemeClr val="dk1"/>
          </a:fontRef>
        </dgm:style>
      </dgm:prSet>
      <dgm:spPr/>
      <dgm:t>
        <a:bodyPr/>
        <a:lstStyle/>
        <a:p>
          <a:pPr rtl="0"/>
          <a:r>
            <a:rPr lang="en-GB" sz="1200" dirty="0"/>
            <a:t>WHO analysis of causes of maternal death: a systematic review. Lancet 2006; 367 (9516) :1066 –74.</a:t>
          </a:r>
        </a:p>
      </dgm:t>
    </dgm:pt>
    <dgm:pt modelId="{8BC79257-524E-4EA3-84F1-80F7F288B5F2}" type="parTrans" cxnId="{CE4DA204-7F14-4E5F-A43C-0ED3B0F1F975}">
      <dgm:prSet/>
      <dgm:spPr/>
      <dgm:t>
        <a:bodyPr/>
        <a:lstStyle/>
        <a:p>
          <a:endParaRPr lang="en-GB"/>
        </a:p>
      </dgm:t>
    </dgm:pt>
    <dgm:pt modelId="{F56EA438-43D0-4534-B393-46BC295818A3}" type="sibTrans" cxnId="{CE4DA204-7F14-4E5F-A43C-0ED3B0F1F975}">
      <dgm:prSet/>
      <dgm:spPr/>
      <dgm:t>
        <a:bodyPr/>
        <a:lstStyle/>
        <a:p>
          <a:endParaRPr lang="en-GB"/>
        </a:p>
      </dgm:t>
    </dgm:pt>
    <dgm:pt modelId="{5288B5E8-EB1C-4CF1-8140-8107A25A212E}" type="pres">
      <dgm:prSet presAssocID="{48829223-11B9-4222-B434-696D7BE61246}" presName="linear" presStyleCnt="0">
        <dgm:presLayoutVars>
          <dgm:animLvl val="lvl"/>
          <dgm:resizeHandles val="exact"/>
        </dgm:presLayoutVars>
      </dgm:prSet>
      <dgm:spPr/>
    </dgm:pt>
    <dgm:pt modelId="{FDC9C1AC-8885-4627-864C-446FE677BB0F}" type="pres">
      <dgm:prSet presAssocID="{F2883ED1-5D18-4C11-91DA-7B8F28A6848B}" presName="parentText" presStyleLbl="node1" presStyleIdx="0" presStyleCnt="1" custScaleY="44968" custLinFactNeighborX="13447" custLinFactNeighborY="-10287">
        <dgm:presLayoutVars>
          <dgm:chMax val="0"/>
          <dgm:bulletEnabled val="1"/>
        </dgm:presLayoutVars>
      </dgm:prSet>
      <dgm:spPr/>
    </dgm:pt>
  </dgm:ptLst>
  <dgm:cxnLst>
    <dgm:cxn modelId="{CE4DA204-7F14-4E5F-A43C-0ED3B0F1F975}" srcId="{48829223-11B9-4222-B434-696D7BE61246}" destId="{F2883ED1-5D18-4C11-91DA-7B8F28A6848B}" srcOrd="0" destOrd="0" parTransId="{8BC79257-524E-4EA3-84F1-80F7F288B5F2}" sibTransId="{F56EA438-43D0-4534-B393-46BC295818A3}"/>
    <dgm:cxn modelId="{1923884B-409C-4A7F-BA25-E18ADE050004}" type="presOf" srcId="{F2883ED1-5D18-4C11-91DA-7B8F28A6848B}" destId="{FDC9C1AC-8885-4627-864C-446FE677BB0F}" srcOrd="0" destOrd="0" presId="urn:microsoft.com/office/officeart/2005/8/layout/vList2"/>
    <dgm:cxn modelId="{F5834352-49C4-499B-861D-C49EE057F618}" type="presOf" srcId="{48829223-11B9-4222-B434-696D7BE61246}" destId="{5288B5E8-EB1C-4CF1-8140-8107A25A212E}" srcOrd="0" destOrd="0" presId="urn:microsoft.com/office/officeart/2005/8/layout/vList2"/>
    <dgm:cxn modelId="{58D95F11-5306-4F80-BD1D-EE315722400F}" type="presParOf" srcId="{5288B5E8-EB1C-4CF1-8140-8107A25A212E}" destId="{FDC9C1AC-8885-4627-864C-446FE677BB0F}"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96A9DE-7E83-4397-A49E-C3D3E6A9B9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DA594A-7536-455E-885C-342A8ED6A424}">
      <dgm:prSet custT="1">
        <dgm:style>
          <a:lnRef idx="2">
            <a:schemeClr val="accent6"/>
          </a:lnRef>
          <a:fillRef idx="1">
            <a:schemeClr val="lt1"/>
          </a:fillRef>
          <a:effectRef idx="0">
            <a:schemeClr val="accent6"/>
          </a:effectRef>
          <a:fontRef idx="minor">
            <a:schemeClr val="dk1"/>
          </a:fontRef>
        </dgm:style>
      </dgm:prSet>
      <dgm:spPr/>
      <dgm:t>
        <a:bodyPr/>
        <a:lstStyle/>
        <a:p>
          <a:pPr rtl="0"/>
          <a:r>
            <a:rPr lang="en-US" sz="2000" dirty="0"/>
            <a:t>Hyperglycemia increases risk for</a:t>
          </a:r>
        </a:p>
      </dgm:t>
    </dgm:pt>
    <dgm:pt modelId="{078152BE-4D14-4C2C-8179-48B3101E5274}" type="parTrans" cxnId="{AE35EBFB-EA71-4CB6-A548-ECFDECE1D6F8}">
      <dgm:prSet/>
      <dgm:spPr/>
      <dgm:t>
        <a:bodyPr/>
        <a:lstStyle/>
        <a:p>
          <a:endParaRPr lang="en-US"/>
        </a:p>
      </dgm:t>
    </dgm:pt>
    <dgm:pt modelId="{4AD04C22-D977-49B0-8B7D-B1D5FBF5F6BA}" type="sibTrans" cxnId="{AE35EBFB-EA71-4CB6-A548-ECFDECE1D6F8}">
      <dgm:prSet/>
      <dgm:spPr/>
      <dgm:t>
        <a:bodyPr/>
        <a:lstStyle/>
        <a:p>
          <a:endParaRPr lang="en-US"/>
        </a:p>
      </dgm:t>
    </dgm:pt>
    <dgm:pt modelId="{B5136699-CC2B-4A42-8023-689F7633557F}">
      <dgm:prSet/>
      <dgm:spPr/>
      <dgm:t>
        <a:bodyPr/>
        <a:lstStyle/>
        <a:p>
          <a:pPr rtl="0"/>
          <a:r>
            <a:rPr lang="en-US" dirty="0"/>
            <a:t>Hydroamnios, pre-eclampsia, PIH</a:t>
          </a:r>
        </a:p>
      </dgm:t>
    </dgm:pt>
    <dgm:pt modelId="{03B78473-D3BB-4A72-9434-3AFAE5C5C7FA}" type="parTrans" cxnId="{F4C38DC8-0D1F-46BE-8E96-4730701FB059}">
      <dgm:prSet/>
      <dgm:spPr/>
      <dgm:t>
        <a:bodyPr/>
        <a:lstStyle/>
        <a:p>
          <a:endParaRPr lang="en-US"/>
        </a:p>
      </dgm:t>
    </dgm:pt>
    <dgm:pt modelId="{2B79A1AE-290C-4328-94FD-D5A3885EB84E}" type="sibTrans" cxnId="{F4C38DC8-0D1F-46BE-8E96-4730701FB059}">
      <dgm:prSet/>
      <dgm:spPr/>
      <dgm:t>
        <a:bodyPr/>
        <a:lstStyle/>
        <a:p>
          <a:endParaRPr lang="en-US"/>
        </a:p>
      </dgm:t>
    </dgm:pt>
    <dgm:pt modelId="{F9F71683-EAD9-4E26-9549-A810231F4C57}">
      <dgm:prSet/>
      <dgm:spPr/>
      <dgm:t>
        <a:bodyPr/>
        <a:lstStyle/>
        <a:p>
          <a:pPr rtl="0"/>
          <a:r>
            <a:rPr lang="en-US" dirty="0"/>
            <a:t>Prolonged labor, uterine atony and PPH</a:t>
          </a:r>
        </a:p>
      </dgm:t>
    </dgm:pt>
    <dgm:pt modelId="{7B08A37F-11CE-42CF-97AA-4F90CC2C7668}" type="parTrans" cxnId="{7599530C-FB74-415C-A44A-1890486D813F}">
      <dgm:prSet/>
      <dgm:spPr/>
      <dgm:t>
        <a:bodyPr/>
        <a:lstStyle/>
        <a:p>
          <a:endParaRPr lang="en-US"/>
        </a:p>
      </dgm:t>
    </dgm:pt>
    <dgm:pt modelId="{1C18F34F-6B56-4FDC-A123-8AF87409F0A4}" type="sibTrans" cxnId="{7599530C-FB74-415C-A44A-1890486D813F}">
      <dgm:prSet/>
      <dgm:spPr/>
      <dgm:t>
        <a:bodyPr/>
        <a:lstStyle/>
        <a:p>
          <a:endParaRPr lang="en-US"/>
        </a:p>
      </dgm:t>
    </dgm:pt>
    <dgm:pt modelId="{6E1DBCD4-F876-446D-BA74-3D5DA5AD7CC7}">
      <dgm:prSet/>
      <dgm:spPr/>
      <dgm:t>
        <a:bodyPr/>
        <a:lstStyle/>
        <a:p>
          <a:pPr rtl="0"/>
          <a:r>
            <a:rPr lang="en-US" dirty="0"/>
            <a:t>Obstructed labor, assisted delivery &amp; C-section</a:t>
          </a:r>
        </a:p>
      </dgm:t>
    </dgm:pt>
    <dgm:pt modelId="{1BF3B87D-7A7C-4232-8807-EF0EAFFA3AE0}" type="parTrans" cxnId="{25C54725-240E-418D-891E-762DA2437083}">
      <dgm:prSet/>
      <dgm:spPr/>
      <dgm:t>
        <a:bodyPr/>
        <a:lstStyle/>
        <a:p>
          <a:endParaRPr lang="en-US"/>
        </a:p>
      </dgm:t>
    </dgm:pt>
    <dgm:pt modelId="{0BBABFAA-FFFE-4C99-A2C4-4F1DFFC07CDE}" type="sibTrans" cxnId="{25C54725-240E-418D-891E-762DA2437083}">
      <dgm:prSet/>
      <dgm:spPr/>
      <dgm:t>
        <a:bodyPr/>
        <a:lstStyle/>
        <a:p>
          <a:endParaRPr lang="en-US"/>
        </a:p>
      </dgm:t>
    </dgm:pt>
    <dgm:pt modelId="{8CE22A25-945D-4D50-BE72-02DD6AD92425}">
      <dgm:prSet/>
      <dgm:spPr/>
      <dgm:t>
        <a:bodyPr/>
        <a:lstStyle/>
        <a:p>
          <a:pPr rtl="0"/>
          <a:r>
            <a:rPr lang="en-US" dirty="0"/>
            <a:t>Infections</a:t>
          </a:r>
        </a:p>
      </dgm:t>
    </dgm:pt>
    <dgm:pt modelId="{A6E881CA-2E14-43CD-876F-D999F9F90B08}" type="parTrans" cxnId="{3D1F4E6D-D03A-4636-81CF-BE064F5D709F}">
      <dgm:prSet/>
      <dgm:spPr/>
      <dgm:t>
        <a:bodyPr/>
        <a:lstStyle/>
        <a:p>
          <a:endParaRPr lang="en-US"/>
        </a:p>
      </dgm:t>
    </dgm:pt>
    <dgm:pt modelId="{8E746D28-A796-4526-9EEA-82E3BFC3EC60}" type="sibTrans" cxnId="{3D1F4E6D-D03A-4636-81CF-BE064F5D709F}">
      <dgm:prSet/>
      <dgm:spPr/>
      <dgm:t>
        <a:bodyPr/>
        <a:lstStyle/>
        <a:p>
          <a:endParaRPr lang="en-US"/>
        </a:p>
      </dgm:t>
    </dgm:pt>
    <dgm:pt modelId="{E6498AC2-15AE-4B93-B76A-88A45F82E32D}">
      <dgm:prSet/>
      <dgm:spPr/>
      <dgm:t>
        <a:bodyPr/>
        <a:lstStyle/>
        <a:p>
          <a:pPr rtl="0"/>
          <a:r>
            <a:rPr lang="en-US" dirty="0"/>
            <a:t>Progression of retinopathy</a:t>
          </a:r>
        </a:p>
      </dgm:t>
    </dgm:pt>
    <dgm:pt modelId="{41C304FA-CC5A-4105-B0AE-4F900618FFCE}" type="parTrans" cxnId="{0A7BA3C8-8FB6-4F01-9CD4-AB1DB3457158}">
      <dgm:prSet/>
      <dgm:spPr/>
      <dgm:t>
        <a:bodyPr/>
        <a:lstStyle/>
        <a:p>
          <a:endParaRPr lang="en-US"/>
        </a:p>
      </dgm:t>
    </dgm:pt>
    <dgm:pt modelId="{0841B672-E631-4B8D-8D1D-479B942124D0}" type="sibTrans" cxnId="{0A7BA3C8-8FB6-4F01-9CD4-AB1DB3457158}">
      <dgm:prSet/>
      <dgm:spPr/>
      <dgm:t>
        <a:bodyPr/>
        <a:lstStyle/>
        <a:p>
          <a:endParaRPr lang="en-US"/>
        </a:p>
      </dgm:t>
    </dgm:pt>
    <dgm:pt modelId="{80C06673-27AD-4E6B-92E7-8E3DC0732C66}" type="pres">
      <dgm:prSet presAssocID="{0B96A9DE-7E83-4397-A49E-C3D3E6A9B99A}" presName="linear" presStyleCnt="0">
        <dgm:presLayoutVars>
          <dgm:animLvl val="lvl"/>
          <dgm:resizeHandles val="exact"/>
        </dgm:presLayoutVars>
      </dgm:prSet>
      <dgm:spPr/>
    </dgm:pt>
    <dgm:pt modelId="{C42620DA-8BEF-485C-9F54-861A9A124418}" type="pres">
      <dgm:prSet presAssocID="{ACDA594A-7536-455E-885C-342A8ED6A424}" presName="parentText" presStyleLbl="node1" presStyleIdx="0" presStyleCnt="1">
        <dgm:presLayoutVars>
          <dgm:chMax val="0"/>
          <dgm:bulletEnabled val="1"/>
        </dgm:presLayoutVars>
      </dgm:prSet>
      <dgm:spPr/>
    </dgm:pt>
    <dgm:pt modelId="{D5CAD491-3243-4ECC-91C2-CD47741F6188}" type="pres">
      <dgm:prSet presAssocID="{ACDA594A-7536-455E-885C-342A8ED6A424}" presName="childText" presStyleLbl="revTx" presStyleIdx="0" presStyleCnt="1">
        <dgm:presLayoutVars>
          <dgm:bulletEnabled val="1"/>
        </dgm:presLayoutVars>
      </dgm:prSet>
      <dgm:spPr/>
    </dgm:pt>
  </dgm:ptLst>
  <dgm:cxnLst>
    <dgm:cxn modelId="{7599530C-FB74-415C-A44A-1890486D813F}" srcId="{ACDA594A-7536-455E-885C-342A8ED6A424}" destId="{F9F71683-EAD9-4E26-9549-A810231F4C57}" srcOrd="1" destOrd="0" parTransId="{7B08A37F-11CE-42CF-97AA-4F90CC2C7668}" sibTransId="{1C18F34F-6B56-4FDC-A123-8AF87409F0A4}"/>
    <dgm:cxn modelId="{25C54725-240E-418D-891E-762DA2437083}" srcId="{ACDA594A-7536-455E-885C-342A8ED6A424}" destId="{6E1DBCD4-F876-446D-BA74-3D5DA5AD7CC7}" srcOrd="2" destOrd="0" parTransId="{1BF3B87D-7A7C-4232-8807-EF0EAFFA3AE0}" sibTransId="{0BBABFAA-FFFE-4C99-A2C4-4F1DFFC07CDE}"/>
    <dgm:cxn modelId="{97CB9F5C-CD94-4135-9A7A-42874F6C172F}" type="presOf" srcId="{6E1DBCD4-F876-446D-BA74-3D5DA5AD7CC7}" destId="{D5CAD491-3243-4ECC-91C2-CD47741F6188}" srcOrd="0" destOrd="2" presId="urn:microsoft.com/office/officeart/2005/8/layout/vList2"/>
    <dgm:cxn modelId="{3D1F4E6D-D03A-4636-81CF-BE064F5D709F}" srcId="{ACDA594A-7536-455E-885C-342A8ED6A424}" destId="{8CE22A25-945D-4D50-BE72-02DD6AD92425}" srcOrd="3" destOrd="0" parTransId="{A6E881CA-2E14-43CD-876F-D999F9F90B08}" sibTransId="{8E746D28-A796-4526-9EEA-82E3BFC3EC60}"/>
    <dgm:cxn modelId="{1734DB50-98F0-4996-8339-421C54D65203}" type="presOf" srcId="{E6498AC2-15AE-4B93-B76A-88A45F82E32D}" destId="{D5CAD491-3243-4ECC-91C2-CD47741F6188}" srcOrd="0" destOrd="4" presId="urn:microsoft.com/office/officeart/2005/8/layout/vList2"/>
    <dgm:cxn modelId="{DDFF6783-CC46-4A5B-A532-3E065781B7C3}" type="presOf" srcId="{0B96A9DE-7E83-4397-A49E-C3D3E6A9B99A}" destId="{80C06673-27AD-4E6B-92E7-8E3DC0732C66}" srcOrd="0" destOrd="0" presId="urn:microsoft.com/office/officeart/2005/8/layout/vList2"/>
    <dgm:cxn modelId="{5D25A193-B2EF-47AE-84E8-AC4F9F415A3F}" type="presOf" srcId="{8CE22A25-945D-4D50-BE72-02DD6AD92425}" destId="{D5CAD491-3243-4ECC-91C2-CD47741F6188}" srcOrd="0" destOrd="3" presId="urn:microsoft.com/office/officeart/2005/8/layout/vList2"/>
    <dgm:cxn modelId="{B6806FAB-0699-4268-90C9-BB57AD279C2B}" type="presOf" srcId="{B5136699-CC2B-4A42-8023-689F7633557F}" destId="{D5CAD491-3243-4ECC-91C2-CD47741F6188}" srcOrd="0" destOrd="0" presId="urn:microsoft.com/office/officeart/2005/8/layout/vList2"/>
    <dgm:cxn modelId="{A83DE9B1-9214-46D0-9B91-0C8D42EEA37E}" type="presOf" srcId="{F9F71683-EAD9-4E26-9549-A810231F4C57}" destId="{D5CAD491-3243-4ECC-91C2-CD47741F6188}" srcOrd="0" destOrd="1" presId="urn:microsoft.com/office/officeart/2005/8/layout/vList2"/>
    <dgm:cxn modelId="{F4C38DC8-0D1F-46BE-8E96-4730701FB059}" srcId="{ACDA594A-7536-455E-885C-342A8ED6A424}" destId="{B5136699-CC2B-4A42-8023-689F7633557F}" srcOrd="0" destOrd="0" parTransId="{03B78473-D3BB-4A72-9434-3AFAE5C5C7FA}" sibTransId="{2B79A1AE-290C-4328-94FD-D5A3885EB84E}"/>
    <dgm:cxn modelId="{0A7BA3C8-8FB6-4F01-9CD4-AB1DB3457158}" srcId="{ACDA594A-7536-455E-885C-342A8ED6A424}" destId="{E6498AC2-15AE-4B93-B76A-88A45F82E32D}" srcOrd="4" destOrd="0" parTransId="{41C304FA-CC5A-4105-B0AE-4F900618FFCE}" sibTransId="{0841B672-E631-4B8D-8D1D-479B942124D0}"/>
    <dgm:cxn modelId="{AE35EBFB-EA71-4CB6-A548-ECFDECE1D6F8}" srcId="{0B96A9DE-7E83-4397-A49E-C3D3E6A9B99A}" destId="{ACDA594A-7536-455E-885C-342A8ED6A424}" srcOrd="0" destOrd="0" parTransId="{078152BE-4D14-4C2C-8179-48B3101E5274}" sibTransId="{4AD04C22-D977-49B0-8B7D-B1D5FBF5F6BA}"/>
    <dgm:cxn modelId="{506098FF-9B23-46E0-BB5D-28DE1F03445E}" type="presOf" srcId="{ACDA594A-7536-455E-885C-342A8ED6A424}" destId="{C42620DA-8BEF-485C-9F54-861A9A124418}" srcOrd="0" destOrd="0" presId="urn:microsoft.com/office/officeart/2005/8/layout/vList2"/>
    <dgm:cxn modelId="{A08BD501-5FB3-4C41-86A2-37041BF110DD}" type="presParOf" srcId="{80C06673-27AD-4E6B-92E7-8E3DC0732C66}" destId="{C42620DA-8BEF-485C-9F54-861A9A124418}" srcOrd="0" destOrd="0" presId="urn:microsoft.com/office/officeart/2005/8/layout/vList2"/>
    <dgm:cxn modelId="{2462F132-0D2B-45D2-8333-FEB803A2AD89}" type="presParOf" srcId="{80C06673-27AD-4E6B-92E7-8E3DC0732C66}" destId="{D5CAD491-3243-4ECC-91C2-CD47741F6188}" srcOrd="1" destOrd="0" presId="urn:microsoft.com/office/officeart/2005/8/layout/vList2"/>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980A59-EDD9-41D1-8BF4-5C0805C6D2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55D536A-CF98-4BFB-A4A3-E10A0687F406}">
      <dgm:prSet custT="1">
        <dgm:style>
          <a:lnRef idx="2">
            <a:schemeClr val="accent6"/>
          </a:lnRef>
          <a:fillRef idx="1">
            <a:schemeClr val="lt1"/>
          </a:fillRef>
          <a:effectRef idx="0">
            <a:schemeClr val="accent6"/>
          </a:effectRef>
          <a:fontRef idx="minor">
            <a:schemeClr val="dk1"/>
          </a:fontRef>
        </dgm:style>
      </dgm:prSet>
      <dgm:spPr/>
      <dgm:t>
        <a:bodyPr/>
        <a:lstStyle/>
        <a:p>
          <a:pPr rtl="0"/>
          <a:r>
            <a:rPr lang="en-US" sz="2400" dirty="0"/>
            <a:t>Fetal risks associated with Maternal Hyperglycemia</a:t>
          </a:r>
        </a:p>
      </dgm:t>
    </dgm:pt>
    <dgm:pt modelId="{853BAD75-3BFA-421F-A134-2A3AC7B2BFDD}" type="parTrans" cxnId="{5E6FFDF3-3C52-4AB9-8343-1A50B6C69D90}">
      <dgm:prSet/>
      <dgm:spPr/>
      <dgm:t>
        <a:bodyPr/>
        <a:lstStyle/>
        <a:p>
          <a:endParaRPr lang="en-US"/>
        </a:p>
      </dgm:t>
    </dgm:pt>
    <dgm:pt modelId="{A86EEF1E-BAA3-4065-8C17-2BC211D13DDB}" type="sibTrans" cxnId="{5E6FFDF3-3C52-4AB9-8343-1A50B6C69D90}">
      <dgm:prSet/>
      <dgm:spPr/>
      <dgm:t>
        <a:bodyPr/>
        <a:lstStyle/>
        <a:p>
          <a:endParaRPr lang="en-US"/>
        </a:p>
      </dgm:t>
    </dgm:pt>
    <dgm:pt modelId="{992D44A5-A5B4-4B40-86A1-9279AF4D967F}">
      <dgm:prSet/>
      <dgm:spPr/>
      <dgm:t>
        <a:bodyPr/>
        <a:lstStyle/>
        <a:p>
          <a:pPr rtl="0"/>
          <a:r>
            <a:rPr lang="en-US" dirty="0"/>
            <a:t>Spontaneous abortion, IUD and SB </a:t>
          </a:r>
        </a:p>
      </dgm:t>
    </dgm:pt>
    <dgm:pt modelId="{A915C3C5-5938-4AF7-B4D2-21C6130481FC}" type="parTrans" cxnId="{4CD658FA-2D0E-4080-B445-3A13282E2B79}">
      <dgm:prSet/>
      <dgm:spPr/>
      <dgm:t>
        <a:bodyPr/>
        <a:lstStyle/>
        <a:p>
          <a:endParaRPr lang="en-US"/>
        </a:p>
      </dgm:t>
    </dgm:pt>
    <dgm:pt modelId="{41FEDB31-7E27-467C-A8DC-ECE73AB1FAE4}" type="sibTrans" cxnId="{4CD658FA-2D0E-4080-B445-3A13282E2B79}">
      <dgm:prSet/>
      <dgm:spPr/>
      <dgm:t>
        <a:bodyPr/>
        <a:lstStyle/>
        <a:p>
          <a:endParaRPr lang="en-US"/>
        </a:p>
      </dgm:t>
    </dgm:pt>
    <dgm:pt modelId="{BED64981-E6EE-462B-B49D-835F9C752D10}">
      <dgm:prSet/>
      <dgm:spPr/>
      <dgm:t>
        <a:bodyPr/>
        <a:lstStyle/>
        <a:p>
          <a:pPr rtl="0"/>
          <a:r>
            <a:rPr lang="en-US" dirty="0"/>
            <a:t>Congenital Malformation </a:t>
          </a:r>
        </a:p>
      </dgm:t>
    </dgm:pt>
    <dgm:pt modelId="{60F3B2FD-17A6-4A51-AFBC-FA6A21506A62}" type="parTrans" cxnId="{50F7A546-EC2C-426F-8285-FA63119C7A2E}">
      <dgm:prSet/>
      <dgm:spPr/>
      <dgm:t>
        <a:bodyPr/>
        <a:lstStyle/>
        <a:p>
          <a:endParaRPr lang="en-US"/>
        </a:p>
      </dgm:t>
    </dgm:pt>
    <dgm:pt modelId="{7EE454AF-08D3-4067-8EB0-6576C2CDB9AB}" type="sibTrans" cxnId="{50F7A546-EC2C-426F-8285-FA63119C7A2E}">
      <dgm:prSet/>
      <dgm:spPr/>
      <dgm:t>
        <a:bodyPr/>
        <a:lstStyle/>
        <a:p>
          <a:endParaRPr lang="en-US"/>
        </a:p>
      </dgm:t>
    </dgm:pt>
    <dgm:pt modelId="{E606E8FC-1F4E-4ABD-B983-FCE15F8C614F}">
      <dgm:prSet/>
      <dgm:spPr/>
      <dgm:t>
        <a:bodyPr/>
        <a:lstStyle/>
        <a:p>
          <a:pPr rtl="0"/>
          <a:r>
            <a:rPr lang="en-US" dirty="0"/>
            <a:t>Macrosomia, shoulder dystocia and birth injuries </a:t>
          </a:r>
        </a:p>
      </dgm:t>
    </dgm:pt>
    <dgm:pt modelId="{4FECD38F-DA1E-405A-A4E0-2A2F6F468688}" type="parTrans" cxnId="{B23C6DCD-05D6-4D27-93A3-62CB615B9890}">
      <dgm:prSet/>
      <dgm:spPr/>
      <dgm:t>
        <a:bodyPr/>
        <a:lstStyle/>
        <a:p>
          <a:endParaRPr lang="en-US"/>
        </a:p>
      </dgm:t>
    </dgm:pt>
    <dgm:pt modelId="{8939F135-E529-4D47-BC3E-F0AEF1B51537}" type="sibTrans" cxnId="{B23C6DCD-05D6-4D27-93A3-62CB615B9890}">
      <dgm:prSet/>
      <dgm:spPr/>
      <dgm:t>
        <a:bodyPr/>
        <a:lstStyle/>
        <a:p>
          <a:endParaRPr lang="en-US"/>
        </a:p>
      </dgm:t>
    </dgm:pt>
    <dgm:pt modelId="{3D20B16B-118E-49AC-B16C-DA59164A901D}">
      <dgm:prSet/>
      <dgm:spPr/>
      <dgm:t>
        <a:bodyPr/>
        <a:lstStyle/>
        <a:p>
          <a:pPr rtl="0"/>
          <a:r>
            <a:rPr lang="en-US" dirty="0"/>
            <a:t>Neonatal hypoglycemia, RDS, </a:t>
          </a:r>
        </a:p>
      </dgm:t>
    </dgm:pt>
    <dgm:pt modelId="{BB4BDC45-587E-45A1-89B2-0BB4A7486233}" type="parTrans" cxnId="{B12C5052-8F9B-413B-918E-882555430768}">
      <dgm:prSet/>
      <dgm:spPr/>
      <dgm:t>
        <a:bodyPr/>
        <a:lstStyle/>
        <a:p>
          <a:endParaRPr lang="en-US"/>
        </a:p>
      </dgm:t>
    </dgm:pt>
    <dgm:pt modelId="{808E6AF2-98BB-4FA6-8D56-ECC2CE1319D8}" type="sibTrans" cxnId="{B12C5052-8F9B-413B-918E-882555430768}">
      <dgm:prSet/>
      <dgm:spPr/>
      <dgm:t>
        <a:bodyPr/>
        <a:lstStyle/>
        <a:p>
          <a:endParaRPr lang="en-US"/>
        </a:p>
      </dgm:t>
    </dgm:pt>
    <dgm:pt modelId="{207014FF-DD8B-435E-8140-02E9C2509EF4}">
      <dgm:prSet/>
      <dgm:spPr/>
      <dgm:t>
        <a:bodyPr/>
        <a:lstStyle/>
        <a:p>
          <a:pPr rtl="0"/>
          <a:r>
            <a:rPr lang="en-US" dirty="0"/>
            <a:t>Low birth weight, Preterm birth</a:t>
          </a:r>
        </a:p>
      </dgm:t>
    </dgm:pt>
    <dgm:pt modelId="{4144809C-68E4-44B3-8599-904D097BA6DA}" type="parTrans" cxnId="{FD7CF9B4-D66F-4A05-8288-5F01EF537D43}">
      <dgm:prSet/>
      <dgm:spPr/>
      <dgm:t>
        <a:bodyPr/>
        <a:lstStyle/>
        <a:p>
          <a:endParaRPr lang="en-US"/>
        </a:p>
      </dgm:t>
    </dgm:pt>
    <dgm:pt modelId="{15F516A0-2ABD-45C3-B77B-106C5A632ECF}" type="sibTrans" cxnId="{FD7CF9B4-D66F-4A05-8288-5F01EF537D43}">
      <dgm:prSet/>
      <dgm:spPr/>
      <dgm:t>
        <a:bodyPr/>
        <a:lstStyle/>
        <a:p>
          <a:endParaRPr lang="en-US"/>
        </a:p>
      </dgm:t>
    </dgm:pt>
    <dgm:pt modelId="{18CD9000-39BF-4690-AE3C-E8756C156016}" type="pres">
      <dgm:prSet presAssocID="{4E980A59-EDD9-41D1-8BF4-5C0805C6D232}" presName="linear" presStyleCnt="0">
        <dgm:presLayoutVars>
          <dgm:animLvl val="lvl"/>
          <dgm:resizeHandles val="exact"/>
        </dgm:presLayoutVars>
      </dgm:prSet>
      <dgm:spPr/>
    </dgm:pt>
    <dgm:pt modelId="{203E95C1-0461-41C3-9BD7-3A799598BD28}" type="pres">
      <dgm:prSet presAssocID="{D55D536A-CF98-4BFB-A4A3-E10A0687F406}" presName="parentText" presStyleLbl="node1" presStyleIdx="0" presStyleCnt="1" custLinFactNeighborX="46605" custLinFactNeighborY="-11603">
        <dgm:presLayoutVars>
          <dgm:chMax val="0"/>
          <dgm:bulletEnabled val="1"/>
        </dgm:presLayoutVars>
      </dgm:prSet>
      <dgm:spPr/>
    </dgm:pt>
    <dgm:pt modelId="{F0E80DEC-788A-4AF0-A4C5-016DB8C61B56}" type="pres">
      <dgm:prSet presAssocID="{D55D536A-CF98-4BFB-A4A3-E10A0687F406}" presName="childText" presStyleLbl="revTx" presStyleIdx="0" presStyleCnt="1">
        <dgm:presLayoutVars>
          <dgm:bulletEnabled val="1"/>
        </dgm:presLayoutVars>
      </dgm:prSet>
      <dgm:spPr/>
    </dgm:pt>
  </dgm:ptLst>
  <dgm:cxnLst>
    <dgm:cxn modelId="{4A188A0E-CD9B-4016-BE06-EC59DD368EDB}" type="presOf" srcId="{4E980A59-EDD9-41D1-8BF4-5C0805C6D232}" destId="{18CD9000-39BF-4690-AE3C-E8756C156016}" srcOrd="0" destOrd="0" presId="urn:microsoft.com/office/officeart/2005/8/layout/vList2"/>
    <dgm:cxn modelId="{459D0A21-6517-4AD4-B9DC-01F9F6E70E4C}" type="presOf" srcId="{D55D536A-CF98-4BFB-A4A3-E10A0687F406}" destId="{203E95C1-0461-41C3-9BD7-3A799598BD28}" srcOrd="0" destOrd="0" presId="urn:microsoft.com/office/officeart/2005/8/layout/vList2"/>
    <dgm:cxn modelId="{15307B2C-2256-446E-95F7-E517CE882AA7}" type="presOf" srcId="{992D44A5-A5B4-4B40-86A1-9279AF4D967F}" destId="{F0E80DEC-788A-4AF0-A4C5-016DB8C61B56}" srcOrd="0" destOrd="0" presId="urn:microsoft.com/office/officeart/2005/8/layout/vList2"/>
    <dgm:cxn modelId="{0C9FAC3C-BE8E-4EDD-A491-64A3B4C16FEA}" type="presOf" srcId="{207014FF-DD8B-435E-8140-02E9C2509EF4}" destId="{F0E80DEC-788A-4AF0-A4C5-016DB8C61B56}" srcOrd="0" destOrd="4" presId="urn:microsoft.com/office/officeart/2005/8/layout/vList2"/>
    <dgm:cxn modelId="{50F7A546-EC2C-426F-8285-FA63119C7A2E}" srcId="{D55D536A-CF98-4BFB-A4A3-E10A0687F406}" destId="{BED64981-E6EE-462B-B49D-835F9C752D10}" srcOrd="1" destOrd="0" parTransId="{60F3B2FD-17A6-4A51-AFBC-FA6A21506A62}" sibTransId="{7EE454AF-08D3-4067-8EB0-6576C2CDB9AB}"/>
    <dgm:cxn modelId="{B12C5052-8F9B-413B-918E-882555430768}" srcId="{D55D536A-CF98-4BFB-A4A3-E10A0687F406}" destId="{3D20B16B-118E-49AC-B16C-DA59164A901D}" srcOrd="3" destOrd="0" parTransId="{BB4BDC45-587E-45A1-89B2-0BB4A7486233}" sibTransId="{808E6AF2-98BB-4FA6-8D56-ECC2CE1319D8}"/>
    <dgm:cxn modelId="{9132757C-6B60-4620-8000-6592CD5957A3}" type="presOf" srcId="{BED64981-E6EE-462B-B49D-835F9C752D10}" destId="{F0E80DEC-788A-4AF0-A4C5-016DB8C61B56}" srcOrd="0" destOrd="1" presId="urn:microsoft.com/office/officeart/2005/8/layout/vList2"/>
    <dgm:cxn modelId="{30DF4684-151E-4273-A1C3-21A48347761C}" type="presOf" srcId="{3D20B16B-118E-49AC-B16C-DA59164A901D}" destId="{F0E80DEC-788A-4AF0-A4C5-016DB8C61B56}" srcOrd="0" destOrd="3" presId="urn:microsoft.com/office/officeart/2005/8/layout/vList2"/>
    <dgm:cxn modelId="{FD7CF9B4-D66F-4A05-8288-5F01EF537D43}" srcId="{D55D536A-CF98-4BFB-A4A3-E10A0687F406}" destId="{207014FF-DD8B-435E-8140-02E9C2509EF4}" srcOrd="4" destOrd="0" parTransId="{4144809C-68E4-44B3-8599-904D097BA6DA}" sibTransId="{15F516A0-2ABD-45C3-B77B-106C5A632ECF}"/>
    <dgm:cxn modelId="{B5C579C4-67C4-4194-A7A9-004C52410DF6}" type="presOf" srcId="{E606E8FC-1F4E-4ABD-B983-FCE15F8C614F}" destId="{F0E80DEC-788A-4AF0-A4C5-016DB8C61B56}" srcOrd="0" destOrd="2" presId="urn:microsoft.com/office/officeart/2005/8/layout/vList2"/>
    <dgm:cxn modelId="{B23C6DCD-05D6-4D27-93A3-62CB615B9890}" srcId="{D55D536A-CF98-4BFB-A4A3-E10A0687F406}" destId="{E606E8FC-1F4E-4ABD-B983-FCE15F8C614F}" srcOrd="2" destOrd="0" parTransId="{4FECD38F-DA1E-405A-A4E0-2A2F6F468688}" sibTransId="{8939F135-E529-4D47-BC3E-F0AEF1B51537}"/>
    <dgm:cxn modelId="{5E6FFDF3-3C52-4AB9-8343-1A50B6C69D90}" srcId="{4E980A59-EDD9-41D1-8BF4-5C0805C6D232}" destId="{D55D536A-CF98-4BFB-A4A3-E10A0687F406}" srcOrd="0" destOrd="0" parTransId="{853BAD75-3BFA-421F-A134-2A3AC7B2BFDD}" sibTransId="{A86EEF1E-BAA3-4065-8C17-2BC211D13DDB}"/>
    <dgm:cxn modelId="{4CD658FA-2D0E-4080-B445-3A13282E2B79}" srcId="{D55D536A-CF98-4BFB-A4A3-E10A0687F406}" destId="{992D44A5-A5B4-4B40-86A1-9279AF4D967F}" srcOrd="0" destOrd="0" parTransId="{A915C3C5-5938-4AF7-B4D2-21C6130481FC}" sibTransId="{41FEDB31-7E27-467C-A8DC-ECE73AB1FAE4}"/>
    <dgm:cxn modelId="{FD05FD63-AC90-4332-B7AC-48DB5C0B808B}" type="presParOf" srcId="{18CD9000-39BF-4690-AE3C-E8756C156016}" destId="{203E95C1-0461-41C3-9BD7-3A799598BD28}" srcOrd="0" destOrd="0" presId="urn:microsoft.com/office/officeart/2005/8/layout/vList2"/>
    <dgm:cxn modelId="{52771CA4-B69B-4294-A0EB-A91EF5B51401}" type="presParOf" srcId="{18CD9000-39BF-4690-AE3C-E8756C156016}" destId="{F0E80DEC-788A-4AF0-A4C5-016DB8C61B5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25E23F-C773-4BA7-8D21-D225B39E0A6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BF45BD2-B7CE-48FA-BB1F-BDC074970FAE}">
      <dgm:prSet custT="1"/>
      <dgm:spPr>
        <a:solidFill>
          <a:srgbClr val="C00000"/>
        </a:solidFill>
      </dgm:spPr>
      <dgm:t>
        <a:bodyPr/>
        <a:lstStyle/>
        <a:p>
          <a:pPr rtl="0"/>
          <a:r>
            <a:rPr lang="en-US" sz="2000" dirty="0"/>
            <a:t>Effect of Maternal Hyperglycemia on Perinatal and Neonatal </a:t>
          </a:r>
          <a:r>
            <a:rPr lang="en-US" sz="2000" dirty="0" err="1"/>
            <a:t>oucomes</a:t>
          </a:r>
          <a:r>
            <a:rPr lang="en-US" sz="2000" dirty="0"/>
            <a:t> </a:t>
          </a:r>
        </a:p>
      </dgm:t>
    </dgm:pt>
    <dgm:pt modelId="{DADA32D1-4A5F-4DE8-AB93-92E5C9736FE8}" type="parTrans" cxnId="{CA4743F2-34A4-4091-B4FF-6EDA838B15BA}">
      <dgm:prSet/>
      <dgm:spPr/>
      <dgm:t>
        <a:bodyPr/>
        <a:lstStyle/>
        <a:p>
          <a:endParaRPr lang="en-US"/>
        </a:p>
      </dgm:t>
    </dgm:pt>
    <dgm:pt modelId="{BDA0106C-D67A-44FA-A1A1-895D9B4F9E18}" type="sibTrans" cxnId="{CA4743F2-34A4-4091-B4FF-6EDA838B15BA}">
      <dgm:prSet/>
      <dgm:spPr/>
      <dgm:t>
        <a:bodyPr/>
        <a:lstStyle/>
        <a:p>
          <a:endParaRPr lang="en-US"/>
        </a:p>
      </dgm:t>
    </dgm:pt>
    <dgm:pt modelId="{21E861EF-AAF5-45C8-9333-42AFB2CB8CC6}" type="pres">
      <dgm:prSet presAssocID="{D625E23F-C773-4BA7-8D21-D225B39E0A6F}" presName="linear" presStyleCnt="0">
        <dgm:presLayoutVars>
          <dgm:animLvl val="lvl"/>
          <dgm:resizeHandles val="exact"/>
        </dgm:presLayoutVars>
      </dgm:prSet>
      <dgm:spPr/>
    </dgm:pt>
    <dgm:pt modelId="{645077E2-48FA-49C1-BCCD-F6CC1D0D8F38}" type="pres">
      <dgm:prSet presAssocID="{2BF45BD2-B7CE-48FA-BB1F-BDC074970FAE}" presName="parentText" presStyleLbl="node1" presStyleIdx="0" presStyleCnt="1">
        <dgm:presLayoutVars>
          <dgm:chMax val="0"/>
          <dgm:bulletEnabled val="1"/>
        </dgm:presLayoutVars>
      </dgm:prSet>
      <dgm:spPr/>
    </dgm:pt>
  </dgm:ptLst>
  <dgm:cxnLst>
    <dgm:cxn modelId="{9F02E41E-9317-4283-8922-D2CEFAA2B4C0}" type="presOf" srcId="{2BF45BD2-B7CE-48FA-BB1F-BDC074970FAE}" destId="{645077E2-48FA-49C1-BCCD-F6CC1D0D8F38}" srcOrd="0" destOrd="0" presId="urn:microsoft.com/office/officeart/2005/8/layout/vList2"/>
    <dgm:cxn modelId="{708EA744-450F-45EA-BF80-707FBABE0E78}" type="presOf" srcId="{D625E23F-C773-4BA7-8D21-D225B39E0A6F}" destId="{21E861EF-AAF5-45C8-9333-42AFB2CB8CC6}" srcOrd="0" destOrd="0" presId="urn:microsoft.com/office/officeart/2005/8/layout/vList2"/>
    <dgm:cxn modelId="{CA4743F2-34A4-4091-B4FF-6EDA838B15BA}" srcId="{D625E23F-C773-4BA7-8D21-D225B39E0A6F}" destId="{2BF45BD2-B7CE-48FA-BB1F-BDC074970FAE}" srcOrd="0" destOrd="0" parTransId="{DADA32D1-4A5F-4DE8-AB93-92E5C9736FE8}" sibTransId="{BDA0106C-D67A-44FA-A1A1-895D9B4F9E18}"/>
    <dgm:cxn modelId="{3FCD9689-5542-4ABF-BAC1-61198898E6B1}" type="presParOf" srcId="{21E861EF-AAF5-45C8-9333-42AFB2CB8CC6}" destId="{645077E2-48FA-49C1-BCCD-F6CC1D0D8F38}"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A99C409-2B6D-4002-9C3A-CBC19221256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D0CE430-CF6D-445A-9F1A-20280865CED2}">
      <dgm:prSet phldrT="[Text]"/>
      <dgm:spPr>
        <a:ln>
          <a:solidFill>
            <a:schemeClr val="tx1"/>
          </a:solidFill>
        </a:ln>
      </dgm:spPr>
      <dgm:t>
        <a:bodyPr/>
        <a:lstStyle/>
        <a:p>
          <a:r>
            <a:rPr lang="en-US" dirty="0"/>
            <a:t>Pregnant Woman with GDM</a:t>
          </a:r>
        </a:p>
      </dgm:t>
    </dgm:pt>
    <dgm:pt modelId="{C043EFFC-C215-4A72-8E78-F9D4C561E31F}" type="parTrans" cxnId="{178FEBA4-58A4-446F-A08B-0E01A706C4F6}">
      <dgm:prSet/>
      <dgm:spPr/>
      <dgm:t>
        <a:bodyPr/>
        <a:lstStyle/>
        <a:p>
          <a:endParaRPr lang="en-US"/>
        </a:p>
      </dgm:t>
    </dgm:pt>
    <dgm:pt modelId="{7F79C2C7-D651-4AB9-8E06-4B0B63B6098F}" type="sibTrans" cxnId="{178FEBA4-58A4-446F-A08B-0E01A706C4F6}">
      <dgm:prSet/>
      <dgm:spPr/>
      <dgm:t>
        <a:bodyPr/>
        <a:lstStyle/>
        <a:p>
          <a:endParaRPr lang="en-US"/>
        </a:p>
      </dgm:t>
    </dgm:pt>
    <dgm:pt modelId="{4AF6B9D8-16A1-462B-8292-0C3FC767C475}">
      <dgm:prSet phldrT="[Text]"/>
      <dgm:spPr>
        <a:ln>
          <a:solidFill>
            <a:schemeClr val="tx1"/>
          </a:solidFill>
        </a:ln>
      </dgm:spPr>
      <dgm:t>
        <a:bodyPr/>
        <a:lstStyle/>
        <a:p>
          <a:r>
            <a:rPr lang="en-US" dirty="0"/>
            <a:t>2 </a:t>
          </a:r>
          <a:r>
            <a:rPr lang="en-US" dirty="0" err="1"/>
            <a:t>hr</a:t>
          </a:r>
          <a:r>
            <a:rPr lang="en-US" dirty="0"/>
            <a:t> PPP Glucose &lt; 200 mg%</a:t>
          </a:r>
        </a:p>
      </dgm:t>
    </dgm:pt>
    <dgm:pt modelId="{D360F138-41FF-4095-AF95-996C7955C3CB}" type="parTrans" cxnId="{402F9D28-A6CE-4492-87B1-B11D8AD094D7}">
      <dgm:prSet/>
      <dgm:spPr>
        <a:ln>
          <a:solidFill>
            <a:schemeClr val="tx1"/>
          </a:solidFill>
        </a:ln>
      </dgm:spPr>
      <dgm:t>
        <a:bodyPr/>
        <a:lstStyle/>
        <a:p>
          <a:endParaRPr lang="en-US"/>
        </a:p>
      </dgm:t>
    </dgm:pt>
    <dgm:pt modelId="{697E8CF7-9AA1-4DD3-BBF5-AC3EB31DD053}" type="sibTrans" cxnId="{402F9D28-A6CE-4492-87B1-B11D8AD094D7}">
      <dgm:prSet/>
      <dgm:spPr/>
      <dgm:t>
        <a:bodyPr/>
        <a:lstStyle/>
        <a:p>
          <a:endParaRPr lang="en-US"/>
        </a:p>
      </dgm:t>
    </dgm:pt>
    <dgm:pt modelId="{0681B72D-4821-4FD7-8A89-3294E3A6AD6B}">
      <dgm:prSet phldrT="[Text]"/>
      <dgm:spPr>
        <a:ln>
          <a:solidFill>
            <a:schemeClr val="tx1"/>
          </a:solidFill>
        </a:ln>
      </dgm:spPr>
      <dgm:t>
        <a:bodyPr/>
        <a:lstStyle/>
        <a:p>
          <a:r>
            <a:rPr lang="en-US" dirty="0"/>
            <a:t>2 </a:t>
          </a:r>
          <a:r>
            <a:rPr lang="en-US" dirty="0" err="1"/>
            <a:t>hr</a:t>
          </a:r>
          <a:r>
            <a:rPr lang="en-US" dirty="0"/>
            <a:t> PPP Glucose ≥ 200 mg%</a:t>
          </a:r>
        </a:p>
      </dgm:t>
    </dgm:pt>
    <dgm:pt modelId="{229AF097-781C-48B2-88BC-0E4CF8653413}" type="parTrans" cxnId="{FF36D22E-0BBA-43A2-B610-8232955530BE}">
      <dgm:prSet/>
      <dgm:spPr>
        <a:ln>
          <a:solidFill>
            <a:schemeClr val="tx1"/>
          </a:solidFill>
        </a:ln>
      </dgm:spPr>
      <dgm:t>
        <a:bodyPr/>
        <a:lstStyle/>
        <a:p>
          <a:endParaRPr lang="en-US"/>
        </a:p>
      </dgm:t>
    </dgm:pt>
    <dgm:pt modelId="{3C781E42-069B-4AF2-A39D-D78F31FE7773}" type="sibTrans" cxnId="{FF36D22E-0BBA-43A2-B610-8232955530BE}">
      <dgm:prSet/>
      <dgm:spPr/>
      <dgm:t>
        <a:bodyPr/>
        <a:lstStyle/>
        <a:p>
          <a:endParaRPr lang="en-US"/>
        </a:p>
      </dgm:t>
    </dgm:pt>
    <dgm:pt modelId="{B9CA3FA0-33F1-4EF4-80D9-615C7FC68C58}">
      <dgm:prSet phldrT="[Text]"/>
      <dgm:spPr>
        <a:ln>
          <a:solidFill>
            <a:schemeClr val="tx1"/>
          </a:solidFill>
        </a:ln>
      </dgm:spPr>
      <dgm:t>
        <a:bodyPr/>
        <a:lstStyle/>
        <a:p>
          <a:r>
            <a:rPr lang="en-US" dirty="0"/>
            <a:t>Metformin/Insulin + MNT</a:t>
          </a:r>
        </a:p>
      </dgm:t>
    </dgm:pt>
    <dgm:pt modelId="{F8E4E496-C391-4549-9980-45D911608D2A}" type="parTrans" cxnId="{9D825B8F-73DF-4B3C-8790-FF8CEDBED273}">
      <dgm:prSet/>
      <dgm:spPr>
        <a:ln>
          <a:solidFill>
            <a:schemeClr val="tx1"/>
          </a:solidFill>
        </a:ln>
      </dgm:spPr>
      <dgm:t>
        <a:bodyPr/>
        <a:lstStyle/>
        <a:p>
          <a:endParaRPr lang="en-US"/>
        </a:p>
      </dgm:t>
    </dgm:pt>
    <dgm:pt modelId="{6BE3DB40-327D-4729-BB22-232916EDF0EB}" type="sibTrans" cxnId="{9D825B8F-73DF-4B3C-8790-FF8CEDBED273}">
      <dgm:prSet/>
      <dgm:spPr/>
      <dgm:t>
        <a:bodyPr/>
        <a:lstStyle/>
        <a:p>
          <a:endParaRPr lang="en-US"/>
        </a:p>
      </dgm:t>
    </dgm:pt>
    <dgm:pt modelId="{8EAD17A6-E6DB-4129-BAFC-B250736E5693}">
      <dgm:prSet custT="1"/>
      <dgm:spPr>
        <a:ln>
          <a:solidFill>
            <a:schemeClr val="tx1"/>
          </a:solidFill>
        </a:ln>
      </dgm:spPr>
      <dgm:t>
        <a:bodyPr/>
        <a:lstStyle/>
        <a:p>
          <a:r>
            <a:rPr lang="en-US" sz="2800" dirty="0"/>
            <a:t>MNT +</a:t>
          </a:r>
        </a:p>
        <a:p>
          <a:r>
            <a:rPr lang="en-US" sz="2800" dirty="0"/>
            <a:t>Exercise</a:t>
          </a:r>
        </a:p>
      </dgm:t>
    </dgm:pt>
    <dgm:pt modelId="{52C17554-1C71-480C-9736-42E3DF9E4F19}" type="parTrans" cxnId="{0A7F97B6-244D-4EE9-A1E4-67AFB6010E84}">
      <dgm:prSet/>
      <dgm:spPr>
        <a:ln>
          <a:solidFill>
            <a:schemeClr val="tx1"/>
          </a:solidFill>
        </a:ln>
      </dgm:spPr>
      <dgm:t>
        <a:bodyPr/>
        <a:lstStyle/>
        <a:p>
          <a:endParaRPr lang="en-US"/>
        </a:p>
      </dgm:t>
    </dgm:pt>
    <dgm:pt modelId="{8EA94E83-E869-4D7F-B2EF-1299A7C3EC9A}" type="sibTrans" cxnId="{0A7F97B6-244D-4EE9-A1E4-67AFB6010E84}">
      <dgm:prSet/>
      <dgm:spPr/>
      <dgm:t>
        <a:bodyPr/>
        <a:lstStyle/>
        <a:p>
          <a:endParaRPr lang="en-US"/>
        </a:p>
      </dgm:t>
    </dgm:pt>
    <dgm:pt modelId="{B6018F77-F878-425D-AF76-2042731FD800}">
      <dgm:prSet/>
      <dgm:spPr>
        <a:ln>
          <a:solidFill>
            <a:schemeClr val="tx1"/>
          </a:solidFill>
        </a:ln>
      </dgm:spPr>
      <dgm:t>
        <a:bodyPr/>
        <a:lstStyle/>
        <a:p>
          <a:r>
            <a:rPr lang="en-US" dirty="0"/>
            <a:t>2 </a:t>
          </a:r>
          <a:r>
            <a:rPr lang="en-US" dirty="0" err="1"/>
            <a:t>hr</a:t>
          </a:r>
          <a:r>
            <a:rPr lang="en-US" dirty="0"/>
            <a:t> PPPG ≥120mg% start metformin/insulin</a:t>
          </a:r>
        </a:p>
      </dgm:t>
    </dgm:pt>
    <dgm:pt modelId="{44BA8452-68E8-4CF0-A4AD-3E0892A83000}" type="parTrans" cxnId="{A7CADBA9-D3CA-49D0-A185-E57E34DEA371}">
      <dgm:prSet/>
      <dgm:spPr>
        <a:ln>
          <a:solidFill>
            <a:schemeClr val="tx1"/>
          </a:solidFill>
        </a:ln>
      </dgm:spPr>
      <dgm:t>
        <a:bodyPr/>
        <a:lstStyle/>
        <a:p>
          <a:endParaRPr lang="en-US"/>
        </a:p>
      </dgm:t>
    </dgm:pt>
    <dgm:pt modelId="{AB029D21-3813-4A42-B093-935F6083918A}" type="sibTrans" cxnId="{A7CADBA9-D3CA-49D0-A185-E57E34DEA371}">
      <dgm:prSet/>
      <dgm:spPr/>
      <dgm:t>
        <a:bodyPr/>
        <a:lstStyle/>
        <a:p>
          <a:endParaRPr lang="en-US"/>
        </a:p>
      </dgm:t>
    </dgm:pt>
    <dgm:pt modelId="{D230BC5E-B73E-4D59-82B9-169404590BB6}">
      <dgm:prSet/>
      <dgm:spPr>
        <a:ln>
          <a:solidFill>
            <a:schemeClr val="tx1"/>
          </a:solidFill>
        </a:ln>
      </dgm:spPr>
      <dgm:t>
        <a:bodyPr/>
        <a:lstStyle/>
        <a:p>
          <a:r>
            <a:rPr lang="en-US" dirty="0"/>
            <a:t>2 </a:t>
          </a:r>
          <a:r>
            <a:rPr lang="en-US" dirty="0" err="1"/>
            <a:t>hr</a:t>
          </a:r>
          <a:r>
            <a:rPr lang="en-US" dirty="0"/>
            <a:t> PPPG &lt;120mg% continue MNT</a:t>
          </a:r>
        </a:p>
      </dgm:t>
    </dgm:pt>
    <dgm:pt modelId="{EE49A28B-337F-41C4-A056-B98D243B4343}" type="parTrans" cxnId="{7507D745-3530-4F77-A42F-5B3136781AD4}">
      <dgm:prSet/>
      <dgm:spPr>
        <a:ln>
          <a:solidFill>
            <a:schemeClr val="tx1"/>
          </a:solidFill>
        </a:ln>
      </dgm:spPr>
      <dgm:t>
        <a:bodyPr/>
        <a:lstStyle/>
        <a:p>
          <a:endParaRPr lang="en-US"/>
        </a:p>
      </dgm:t>
    </dgm:pt>
    <dgm:pt modelId="{450E60ED-604D-4E51-B974-52347F0C133C}" type="sibTrans" cxnId="{7507D745-3530-4F77-A42F-5B3136781AD4}">
      <dgm:prSet/>
      <dgm:spPr/>
      <dgm:t>
        <a:bodyPr/>
        <a:lstStyle/>
        <a:p>
          <a:endParaRPr lang="en-US"/>
        </a:p>
      </dgm:t>
    </dgm:pt>
    <dgm:pt modelId="{0EDF1C8C-C641-4DA9-A05D-8CFB9CC2AC20}" type="pres">
      <dgm:prSet presAssocID="{2A99C409-2B6D-4002-9C3A-CBC19221256E}" presName="hierChild1" presStyleCnt="0">
        <dgm:presLayoutVars>
          <dgm:chPref val="1"/>
          <dgm:dir/>
          <dgm:animOne val="branch"/>
          <dgm:animLvl val="lvl"/>
          <dgm:resizeHandles/>
        </dgm:presLayoutVars>
      </dgm:prSet>
      <dgm:spPr/>
    </dgm:pt>
    <dgm:pt modelId="{F1147437-A671-43E3-B4B1-62732A75B2C1}" type="pres">
      <dgm:prSet presAssocID="{FD0CE430-CF6D-445A-9F1A-20280865CED2}" presName="hierRoot1" presStyleCnt="0"/>
      <dgm:spPr/>
    </dgm:pt>
    <dgm:pt modelId="{3A6E5CED-1D51-458F-A7F4-B45A6EB20197}" type="pres">
      <dgm:prSet presAssocID="{FD0CE430-CF6D-445A-9F1A-20280865CED2}" presName="composite" presStyleCnt="0"/>
      <dgm:spPr/>
    </dgm:pt>
    <dgm:pt modelId="{363F75E6-9AE4-4516-A5EC-85F0C5CC4DFC}" type="pres">
      <dgm:prSet presAssocID="{FD0CE430-CF6D-445A-9F1A-20280865CED2}" presName="background" presStyleLbl="node0" presStyleIdx="0" presStyleCnt="1"/>
      <dgm:spPr>
        <a:solidFill>
          <a:schemeClr val="accent1">
            <a:lumMod val="75000"/>
          </a:schemeClr>
        </a:solidFill>
        <a:ln>
          <a:solidFill>
            <a:schemeClr val="tx1"/>
          </a:solidFill>
        </a:ln>
      </dgm:spPr>
    </dgm:pt>
    <dgm:pt modelId="{49A0B657-3A6D-4C0E-9AC4-94EC01D8226A}" type="pres">
      <dgm:prSet presAssocID="{FD0CE430-CF6D-445A-9F1A-20280865CED2}" presName="text" presStyleLbl="fgAcc0" presStyleIdx="0" presStyleCnt="1" custScaleY="82645">
        <dgm:presLayoutVars>
          <dgm:chPref val="3"/>
        </dgm:presLayoutVars>
      </dgm:prSet>
      <dgm:spPr/>
    </dgm:pt>
    <dgm:pt modelId="{7D5DA176-C37E-4708-BB83-AC6ABD4C0031}" type="pres">
      <dgm:prSet presAssocID="{FD0CE430-CF6D-445A-9F1A-20280865CED2}" presName="hierChild2" presStyleCnt="0"/>
      <dgm:spPr/>
    </dgm:pt>
    <dgm:pt modelId="{5B985C69-3931-4042-A62B-752BEB04FE15}" type="pres">
      <dgm:prSet presAssocID="{D360F138-41FF-4095-AF95-996C7955C3CB}" presName="Name10" presStyleLbl="parChTrans1D2" presStyleIdx="0" presStyleCnt="2"/>
      <dgm:spPr/>
    </dgm:pt>
    <dgm:pt modelId="{ED308390-27B3-4113-AAB4-C2DEC2E67C43}" type="pres">
      <dgm:prSet presAssocID="{4AF6B9D8-16A1-462B-8292-0C3FC767C475}" presName="hierRoot2" presStyleCnt="0"/>
      <dgm:spPr/>
    </dgm:pt>
    <dgm:pt modelId="{7BDD48C3-6B69-4F96-986D-62001F06F56D}" type="pres">
      <dgm:prSet presAssocID="{4AF6B9D8-16A1-462B-8292-0C3FC767C475}" presName="composite2" presStyleCnt="0"/>
      <dgm:spPr/>
    </dgm:pt>
    <dgm:pt modelId="{32CADB92-A309-4B13-9077-D817E68DBDDB}" type="pres">
      <dgm:prSet presAssocID="{4AF6B9D8-16A1-462B-8292-0C3FC767C475}" presName="background2" presStyleLbl="node2" presStyleIdx="0" presStyleCnt="2"/>
      <dgm:spPr>
        <a:solidFill>
          <a:schemeClr val="accent1">
            <a:lumMod val="75000"/>
          </a:schemeClr>
        </a:solidFill>
        <a:ln>
          <a:solidFill>
            <a:schemeClr val="tx1"/>
          </a:solidFill>
        </a:ln>
      </dgm:spPr>
    </dgm:pt>
    <dgm:pt modelId="{12A05D46-C3EF-473F-9DC2-0805D5D342A6}" type="pres">
      <dgm:prSet presAssocID="{4AF6B9D8-16A1-462B-8292-0C3FC767C475}" presName="text2" presStyleLbl="fgAcc2" presStyleIdx="0" presStyleCnt="2">
        <dgm:presLayoutVars>
          <dgm:chPref val="3"/>
        </dgm:presLayoutVars>
      </dgm:prSet>
      <dgm:spPr/>
    </dgm:pt>
    <dgm:pt modelId="{6702F833-374B-4900-B5F3-20D6C89EEAB5}" type="pres">
      <dgm:prSet presAssocID="{4AF6B9D8-16A1-462B-8292-0C3FC767C475}" presName="hierChild3" presStyleCnt="0"/>
      <dgm:spPr/>
    </dgm:pt>
    <dgm:pt modelId="{AFFECDF2-6005-4A43-AA3F-3F717698FFA2}" type="pres">
      <dgm:prSet presAssocID="{52C17554-1C71-480C-9736-42E3DF9E4F19}" presName="Name17" presStyleLbl="parChTrans1D3" presStyleIdx="0" presStyleCnt="2"/>
      <dgm:spPr/>
    </dgm:pt>
    <dgm:pt modelId="{ED1D754F-2B2A-4947-94AA-EDFF85EC3E6C}" type="pres">
      <dgm:prSet presAssocID="{8EAD17A6-E6DB-4129-BAFC-B250736E5693}" presName="hierRoot3" presStyleCnt="0"/>
      <dgm:spPr/>
    </dgm:pt>
    <dgm:pt modelId="{EE19D268-92AD-41A7-BBA6-37DEC4CECC77}" type="pres">
      <dgm:prSet presAssocID="{8EAD17A6-E6DB-4129-BAFC-B250736E5693}" presName="composite3" presStyleCnt="0"/>
      <dgm:spPr/>
    </dgm:pt>
    <dgm:pt modelId="{7A3741F7-0ADB-4088-B122-A702DC44E23D}" type="pres">
      <dgm:prSet presAssocID="{8EAD17A6-E6DB-4129-BAFC-B250736E5693}" presName="background3" presStyleLbl="node3" presStyleIdx="0" presStyleCnt="2"/>
      <dgm:spPr>
        <a:solidFill>
          <a:schemeClr val="accent1">
            <a:lumMod val="75000"/>
          </a:schemeClr>
        </a:solidFill>
        <a:ln>
          <a:solidFill>
            <a:schemeClr val="tx1"/>
          </a:solidFill>
        </a:ln>
      </dgm:spPr>
    </dgm:pt>
    <dgm:pt modelId="{54DB174F-D064-41E8-8F7A-833B2931C068}" type="pres">
      <dgm:prSet presAssocID="{8EAD17A6-E6DB-4129-BAFC-B250736E5693}" presName="text3" presStyleLbl="fgAcc3" presStyleIdx="0" presStyleCnt="2">
        <dgm:presLayoutVars>
          <dgm:chPref val="3"/>
        </dgm:presLayoutVars>
      </dgm:prSet>
      <dgm:spPr/>
    </dgm:pt>
    <dgm:pt modelId="{18D2E7F8-29C6-4F70-B6FF-64292670AC3B}" type="pres">
      <dgm:prSet presAssocID="{8EAD17A6-E6DB-4129-BAFC-B250736E5693}" presName="hierChild4" presStyleCnt="0"/>
      <dgm:spPr/>
    </dgm:pt>
    <dgm:pt modelId="{BC2333D2-0229-4E1D-B033-B1C33DDBE519}" type="pres">
      <dgm:prSet presAssocID="{EE49A28B-337F-41C4-A056-B98D243B4343}" presName="Name23" presStyleLbl="parChTrans1D4" presStyleIdx="0" presStyleCnt="2"/>
      <dgm:spPr/>
    </dgm:pt>
    <dgm:pt modelId="{5BF12396-C745-4597-A2F2-B6A6DF47FCB9}" type="pres">
      <dgm:prSet presAssocID="{D230BC5E-B73E-4D59-82B9-169404590BB6}" presName="hierRoot4" presStyleCnt="0"/>
      <dgm:spPr/>
    </dgm:pt>
    <dgm:pt modelId="{82F94D77-8144-4E09-8452-400CCD63AC29}" type="pres">
      <dgm:prSet presAssocID="{D230BC5E-B73E-4D59-82B9-169404590BB6}" presName="composite4" presStyleCnt="0"/>
      <dgm:spPr/>
    </dgm:pt>
    <dgm:pt modelId="{E88B6114-A5E2-4D9A-B503-9BCAD680DA8F}" type="pres">
      <dgm:prSet presAssocID="{D230BC5E-B73E-4D59-82B9-169404590BB6}" presName="background4" presStyleLbl="node4" presStyleIdx="0" presStyleCnt="2"/>
      <dgm:spPr>
        <a:solidFill>
          <a:schemeClr val="accent1">
            <a:lumMod val="75000"/>
          </a:schemeClr>
        </a:solidFill>
        <a:ln>
          <a:solidFill>
            <a:schemeClr val="tx1"/>
          </a:solidFill>
        </a:ln>
      </dgm:spPr>
    </dgm:pt>
    <dgm:pt modelId="{1E38394C-C196-41C6-9850-922AA59F2E63}" type="pres">
      <dgm:prSet presAssocID="{D230BC5E-B73E-4D59-82B9-169404590BB6}" presName="text4" presStyleLbl="fgAcc4" presStyleIdx="0" presStyleCnt="2">
        <dgm:presLayoutVars>
          <dgm:chPref val="3"/>
        </dgm:presLayoutVars>
      </dgm:prSet>
      <dgm:spPr/>
    </dgm:pt>
    <dgm:pt modelId="{C480E26A-FBC3-4493-859D-F1FA929E3B01}" type="pres">
      <dgm:prSet presAssocID="{D230BC5E-B73E-4D59-82B9-169404590BB6}" presName="hierChild5" presStyleCnt="0"/>
      <dgm:spPr/>
    </dgm:pt>
    <dgm:pt modelId="{864F8DC3-0DE9-40C0-8F4C-7E0632312560}" type="pres">
      <dgm:prSet presAssocID="{44BA8452-68E8-4CF0-A4AD-3E0892A83000}" presName="Name23" presStyleLbl="parChTrans1D4" presStyleIdx="1" presStyleCnt="2"/>
      <dgm:spPr/>
    </dgm:pt>
    <dgm:pt modelId="{32D6BB0F-128A-4A9B-AB9D-C259C0380F5D}" type="pres">
      <dgm:prSet presAssocID="{B6018F77-F878-425D-AF76-2042731FD800}" presName="hierRoot4" presStyleCnt="0"/>
      <dgm:spPr/>
    </dgm:pt>
    <dgm:pt modelId="{4F5D2D37-D4E5-4587-8BC3-4F8FE0E8B264}" type="pres">
      <dgm:prSet presAssocID="{B6018F77-F878-425D-AF76-2042731FD800}" presName="composite4" presStyleCnt="0"/>
      <dgm:spPr/>
    </dgm:pt>
    <dgm:pt modelId="{3938A858-AA6F-4656-804D-AF2680CBC60C}" type="pres">
      <dgm:prSet presAssocID="{B6018F77-F878-425D-AF76-2042731FD800}" presName="background4" presStyleLbl="node4" presStyleIdx="1" presStyleCnt="2"/>
      <dgm:spPr>
        <a:solidFill>
          <a:schemeClr val="accent1">
            <a:lumMod val="75000"/>
          </a:schemeClr>
        </a:solidFill>
        <a:ln>
          <a:solidFill>
            <a:schemeClr val="tx1"/>
          </a:solidFill>
        </a:ln>
      </dgm:spPr>
    </dgm:pt>
    <dgm:pt modelId="{85B3F19B-7320-498E-A32C-8ECA37890407}" type="pres">
      <dgm:prSet presAssocID="{B6018F77-F878-425D-AF76-2042731FD800}" presName="text4" presStyleLbl="fgAcc4" presStyleIdx="1" presStyleCnt="2">
        <dgm:presLayoutVars>
          <dgm:chPref val="3"/>
        </dgm:presLayoutVars>
      </dgm:prSet>
      <dgm:spPr/>
    </dgm:pt>
    <dgm:pt modelId="{081EE51B-C581-4B7F-A61F-4EC76A5274A1}" type="pres">
      <dgm:prSet presAssocID="{B6018F77-F878-425D-AF76-2042731FD800}" presName="hierChild5" presStyleCnt="0"/>
      <dgm:spPr/>
    </dgm:pt>
    <dgm:pt modelId="{334DC7AD-C988-4F73-988D-A40BDB655D9D}" type="pres">
      <dgm:prSet presAssocID="{229AF097-781C-48B2-88BC-0E4CF8653413}" presName="Name10" presStyleLbl="parChTrans1D2" presStyleIdx="1" presStyleCnt="2"/>
      <dgm:spPr/>
    </dgm:pt>
    <dgm:pt modelId="{300DE177-A7C6-4637-A6E9-1ED6D440C8BE}" type="pres">
      <dgm:prSet presAssocID="{0681B72D-4821-4FD7-8A89-3294E3A6AD6B}" presName="hierRoot2" presStyleCnt="0"/>
      <dgm:spPr/>
    </dgm:pt>
    <dgm:pt modelId="{E95337D1-A042-42C2-85CF-58B8ED780D9E}" type="pres">
      <dgm:prSet presAssocID="{0681B72D-4821-4FD7-8A89-3294E3A6AD6B}" presName="composite2" presStyleCnt="0"/>
      <dgm:spPr/>
    </dgm:pt>
    <dgm:pt modelId="{457530EC-753D-491C-A2CD-3651C3A7CD7C}" type="pres">
      <dgm:prSet presAssocID="{0681B72D-4821-4FD7-8A89-3294E3A6AD6B}" presName="background2" presStyleLbl="node2" presStyleIdx="1" presStyleCnt="2"/>
      <dgm:spPr>
        <a:solidFill>
          <a:schemeClr val="accent1">
            <a:lumMod val="75000"/>
          </a:schemeClr>
        </a:solidFill>
        <a:ln>
          <a:solidFill>
            <a:schemeClr val="tx1"/>
          </a:solidFill>
        </a:ln>
      </dgm:spPr>
    </dgm:pt>
    <dgm:pt modelId="{7625A569-A505-45BA-834A-DF41A3050CF1}" type="pres">
      <dgm:prSet presAssocID="{0681B72D-4821-4FD7-8A89-3294E3A6AD6B}" presName="text2" presStyleLbl="fgAcc2" presStyleIdx="1" presStyleCnt="2">
        <dgm:presLayoutVars>
          <dgm:chPref val="3"/>
        </dgm:presLayoutVars>
      </dgm:prSet>
      <dgm:spPr/>
    </dgm:pt>
    <dgm:pt modelId="{5E115077-30F7-4C79-9EB5-48367E441E7C}" type="pres">
      <dgm:prSet presAssocID="{0681B72D-4821-4FD7-8A89-3294E3A6AD6B}" presName="hierChild3" presStyleCnt="0"/>
      <dgm:spPr/>
    </dgm:pt>
    <dgm:pt modelId="{2F92E13A-FC73-450C-AED3-B4FC6A5395D2}" type="pres">
      <dgm:prSet presAssocID="{F8E4E496-C391-4549-9980-45D911608D2A}" presName="Name17" presStyleLbl="parChTrans1D3" presStyleIdx="1" presStyleCnt="2"/>
      <dgm:spPr/>
    </dgm:pt>
    <dgm:pt modelId="{4373CD14-9B2D-4ACA-928C-4A8E62E6D174}" type="pres">
      <dgm:prSet presAssocID="{B9CA3FA0-33F1-4EF4-80D9-615C7FC68C58}" presName="hierRoot3" presStyleCnt="0"/>
      <dgm:spPr/>
    </dgm:pt>
    <dgm:pt modelId="{7C049690-D7AD-490D-B9F7-339B7261DC5F}" type="pres">
      <dgm:prSet presAssocID="{B9CA3FA0-33F1-4EF4-80D9-615C7FC68C58}" presName="composite3" presStyleCnt="0"/>
      <dgm:spPr/>
    </dgm:pt>
    <dgm:pt modelId="{A599C99C-2316-4B5C-B0B2-EB675820255D}" type="pres">
      <dgm:prSet presAssocID="{B9CA3FA0-33F1-4EF4-80D9-615C7FC68C58}" presName="background3" presStyleLbl="node3" presStyleIdx="1" presStyleCnt="2"/>
      <dgm:spPr>
        <a:solidFill>
          <a:schemeClr val="accent1">
            <a:lumMod val="75000"/>
          </a:schemeClr>
        </a:solidFill>
        <a:ln>
          <a:solidFill>
            <a:schemeClr val="tx1"/>
          </a:solidFill>
        </a:ln>
      </dgm:spPr>
    </dgm:pt>
    <dgm:pt modelId="{EA214190-365E-4666-9E18-52BC1AB4DBD1}" type="pres">
      <dgm:prSet presAssocID="{B9CA3FA0-33F1-4EF4-80D9-615C7FC68C58}" presName="text3" presStyleLbl="fgAcc3" presStyleIdx="1" presStyleCnt="2">
        <dgm:presLayoutVars>
          <dgm:chPref val="3"/>
        </dgm:presLayoutVars>
      </dgm:prSet>
      <dgm:spPr/>
    </dgm:pt>
    <dgm:pt modelId="{FDE7D6DA-93A3-4F8A-81C4-A74A7DCF02EA}" type="pres">
      <dgm:prSet presAssocID="{B9CA3FA0-33F1-4EF4-80D9-615C7FC68C58}" presName="hierChild4" presStyleCnt="0"/>
      <dgm:spPr/>
    </dgm:pt>
  </dgm:ptLst>
  <dgm:cxnLst>
    <dgm:cxn modelId="{04587D28-231D-4BF9-86EF-82B040B6EBAD}" type="presOf" srcId="{44BA8452-68E8-4CF0-A4AD-3E0892A83000}" destId="{864F8DC3-0DE9-40C0-8F4C-7E0632312560}" srcOrd="0" destOrd="0" presId="urn:microsoft.com/office/officeart/2005/8/layout/hierarchy1"/>
    <dgm:cxn modelId="{402F9D28-A6CE-4492-87B1-B11D8AD094D7}" srcId="{FD0CE430-CF6D-445A-9F1A-20280865CED2}" destId="{4AF6B9D8-16A1-462B-8292-0C3FC767C475}" srcOrd="0" destOrd="0" parTransId="{D360F138-41FF-4095-AF95-996C7955C3CB}" sibTransId="{697E8CF7-9AA1-4DD3-BBF5-AC3EB31DD053}"/>
    <dgm:cxn modelId="{8E0C1C2A-C8EA-40A9-9E71-B2CD28E57902}" type="presOf" srcId="{D360F138-41FF-4095-AF95-996C7955C3CB}" destId="{5B985C69-3931-4042-A62B-752BEB04FE15}" srcOrd="0" destOrd="0" presId="urn:microsoft.com/office/officeart/2005/8/layout/hierarchy1"/>
    <dgm:cxn modelId="{FF36D22E-0BBA-43A2-B610-8232955530BE}" srcId="{FD0CE430-CF6D-445A-9F1A-20280865CED2}" destId="{0681B72D-4821-4FD7-8A89-3294E3A6AD6B}" srcOrd="1" destOrd="0" parTransId="{229AF097-781C-48B2-88BC-0E4CF8653413}" sibTransId="{3C781E42-069B-4AF2-A39D-D78F31FE7773}"/>
    <dgm:cxn modelId="{A16F383A-6753-4E37-B8F2-50C7BBAEC98B}" type="presOf" srcId="{F8E4E496-C391-4549-9980-45D911608D2A}" destId="{2F92E13A-FC73-450C-AED3-B4FC6A5395D2}" srcOrd="0" destOrd="0" presId="urn:microsoft.com/office/officeart/2005/8/layout/hierarchy1"/>
    <dgm:cxn modelId="{741C7F3E-2FE7-4E62-A222-D61F7543E7E0}" type="presOf" srcId="{EE49A28B-337F-41C4-A056-B98D243B4343}" destId="{BC2333D2-0229-4E1D-B033-B1C33DDBE519}" srcOrd="0" destOrd="0" presId="urn:microsoft.com/office/officeart/2005/8/layout/hierarchy1"/>
    <dgm:cxn modelId="{8590B941-6130-4006-942A-FD828B5BBE64}" type="presOf" srcId="{B6018F77-F878-425D-AF76-2042731FD800}" destId="{85B3F19B-7320-498E-A32C-8ECA37890407}" srcOrd="0" destOrd="0" presId="urn:microsoft.com/office/officeart/2005/8/layout/hierarchy1"/>
    <dgm:cxn modelId="{7A9CC342-692E-416A-BA50-C3388329222E}" type="presOf" srcId="{229AF097-781C-48B2-88BC-0E4CF8653413}" destId="{334DC7AD-C988-4F73-988D-A40BDB655D9D}" srcOrd="0" destOrd="0" presId="urn:microsoft.com/office/officeart/2005/8/layout/hierarchy1"/>
    <dgm:cxn modelId="{7507D745-3530-4F77-A42F-5B3136781AD4}" srcId="{8EAD17A6-E6DB-4129-BAFC-B250736E5693}" destId="{D230BC5E-B73E-4D59-82B9-169404590BB6}" srcOrd="0" destOrd="0" parTransId="{EE49A28B-337F-41C4-A056-B98D243B4343}" sibTransId="{450E60ED-604D-4E51-B974-52347F0C133C}"/>
    <dgm:cxn modelId="{C6C8696C-6CBA-4F39-890B-9E900DD2C980}" type="presOf" srcId="{0681B72D-4821-4FD7-8A89-3294E3A6AD6B}" destId="{7625A569-A505-45BA-834A-DF41A3050CF1}" srcOrd="0" destOrd="0" presId="urn:microsoft.com/office/officeart/2005/8/layout/hierarchy1"/>
    <dgm:cxn modelId="{40432E81-A5A7-42BA-BCFE-2D87593D02E1}" type="presOf" srcId="{B9CA3FA0-33F1-4EF4-80D9-615C7FC68C58}" destId="{EA214190-365E-4666-9E18-52BC1AB4DBD1}" srcOrd="0" destOrd="0" presId="urn:microsoft.com/office/officeart/2005/8/layout/hierarchy1"/>
    <dgm:cxn modelId="{9FFDC486-041D-498E-83BE-2CA69413A080}" type="presOf" srcId="{4AF6B9D8-16A1-462B-8292-0C3FC767C475}" destId="{12A05D46-C3EF-473F-9DC2-0805D5D342A6}" srcOrd="0" destOrd="0" presId="urn:microsoft.com/office/officeart/2005/8/layout/hierarchy1"/>
    <dgm:cxn modelId="{93894888-F7A3-4E58-9DF1-F7C8E06DE343}" type="presOf" srcId="{2A99C409-2B6D-4002-9C3A-CBC19221256E}" destId="{0EDF1C8C-C641-4DA9-A05D-8CFB9CC2AC20}" srcOrd="0" destOrd="0" presId="urn:microsoft.com/office/officeart/2005/8/layout/hierarchy1"/>
    <dgm:cxn modelId="{9D825B8F-73DF-4B3C-8790-FF8CEDBED273}" srcId="{0681B72D-4821-4FD7-8A89-3294E3A6AD6B}" destId="{B9CA3FA0-33F1-4EF4-80D9-615C7FC68C58}" srcOrd="0" destOrd="0" parTransId="{F8E4E496-C391-4549-9980-45D911608D2A}" sibTransId="{6BE3DB40-327D-4729-BB22-232916EDF0EB}"/>
    <dgm:cxn modelId="{FD36B491-4464-4D0C-91B3-E7ADBFD2DCE3}" type="presOf" srcId="{D230BC5E-B73E-4D59-82B9-169404590BB6}" destId="{1E38394C-C196-41C6-9850-922AA59F2E63}" srcOrd="0" destOrd="0" presId="urn:microsoft.com/office/officeart/2005/8/layout/hierarchy1"/>
    <dgm:cxn modelId="{178FEBA4-58A4-446F-A08B-0E01A706C4F6}" srcId="{2A99C409-2B6D-4002-9C3A-CBC19221256E}" destId="{FD0CE430-CF6D-445A-9F1A-20280865CED2}" srcOrd="0" destOrd="0" parTransId="{C043EFFC-C215-4A72-8E78-F9D4C561E31F}" sibTransId="{7F79C2C7-D651-4AB9-8E06-4B0B63B6098F}"/>
    <dgm:cxn modelId="{A7CADBA9-D3CA-49D0-A185-E57E34DEA371}" srcId="{8EAD17A6-E6DB-4129-BAFC-B250736E5693}" destId="{B6018F77-F878-425D-AF76-2042731FD800}" srcOrd="1" destOrd="0" parTransId="{44BA8452-68E8-4CF0-A4AD-3E0892A83000}" sibTransId="{AB029D21-3813-4A42-B093-935F6083918A}"/>
    <dgm:cxn modelId="{0A7F97B6-244D-4EE9-A1E4-67AFB6010E84}" srcId="{4AF6B9D8-16A1-462B-8292-0C3FC767C475}" destId="{8EAD17A6-E6DB-4129-BAFC-B250736E5693}" srcOrd="0" destOrd="0" parTransId="{52C17554-1C71-480C-9736-42E3DF9E4F19}" sibTransId="{8EA94E83-E869-4D7F-B2EF-1299A7C3EC9A}"/>
    <dgm:cxn modelId="{6CFE9FB7-1D99-4C13-A3C9-5B6F189857D1}" type="presOf" srcId="{52C17554-1C71-480C-9736-42E3DF9E4F19}" destId="{AFFECDF2-6005-4A43-AA3F-3F717698FFA2}" srcOrd="0" destOrd="0" presId="urn:microsoft.com/office/officeart/2005/8/layout/hierarchy1"/>
    <dgm:cxn modelId="{95B0E3CA-D1E6-4738-8F8A-E76658E74A52}" type="presOf" srcId="{FD0CE430-CF6D-445A-9F1A-20280865CED2}" destId="{49A0B657-3A6D-4C0E-9AC4-94EC01D8226A}" srcOrd="0" destOrd="0" presId="urn:microsoft.com/office/officeart/2005/8/layout/hierarchy1"/>
    <dgm:cxn modelId="{562E60FA-183A-46F0-822B-9BE97F71A3BA}" type="presOf" srcId="{8EAD17A6-E6DB-4129-BAFC-B250736E5693}" destId="{54DB174F-D064-41E8-8F7A-833B2931C068}" srcOrd="0" destOrd="0" presId="urn:microsoft.com/office/officeart/2005/8/layout/hierarchy1"/>
    <dgm:cxn modelId="{50F4CD31-C2D6-472F-AAAA-DFE7B6A23FE8}" type="presParOf" srcId="{0EDF1C8C-C641-4DA9-A05D-8CFB9CC2AC20}" destId="{F1147437-A671-43E3-B4B1-62732A75B2C1}" srcOrd="0" destOrd="0" presId="urn:microsoft.com/office/officeart/2005/8/layout/hierarchy1"/>
    <dgm:cxn modelId="{64E5BEE7-33FF-446C-AF10-F086BAA549CA}" type="presParOf" srcId="{F1147437-A671-43E3-B4B1-62732A75B2C1}" destId="{3A6E5CED-1D51-458F-A7F4-B45A6EB20197}" srcOrd="0" destOrd="0" presId="urn:microsoft.com/office/officeart/2005/8/layout/hierarchy1"/>
    <dgm:cxn modelId="{060A0BE6-C276-4193-8438-5253166AA28C}" type="presParOf" srcId="{3A6E5CED-1D51-458F-A7F4-B45A6EB20197}" destId="{363F75E6-9AE4-4516-A5EC-85F0C5CC4DFC}" srcOrd="0" destOrd="0" presId="urn:microsoft.com/office/officeart/2005/8/layout/hierarchy1"/>
    <dgm:cxn modelId="{08052CD2-2E57-405B-844A-35C27F0987B3}" type="presParOf" srcId="{3A6E5CED-1D51-458F-A7F4-B45A6EB20197}" destId="{49A0B657-3A6D-4C0E-9AC4-94EC01D8226A}" srcOrd="1" destOrd="0" presId="urn:microsoft.com/office/officeart/2005/8/layout/hierarchy1"/>
    <dgm:cxn modelId="{E82BF941-4DE6-4864-BC35-81816B3593F5}" type="presParOf" srcId="{F1147437-A671-43E3-B4B1-62732A75B2C1}" destId="{7D5DA176-C37E-4708-BB83-AC6ABD4C0031}" srcOrd="1" destOrd="0" presId="urn:microsoft.com/office/officeart/2005/8/layout/hierarchy1"/>
    <dgm:cxn modelId="{94694D2D-29EA-40B1-BE7F-E64448A930F8}" type="presParOf" srcId="{7D5DA176-C37E-4708-BB83-AC6ABD4C0031}" destId="{5B985C69-3931-4042-A62B-752BEB04FE15}" srcOrd="0" destOrd="0" presId="urn:microsoft.com/office/officeart/2005/8/layout/hierarchy1"/>
    <dgm:cxn modelId="{D42636F1-9F62-486C-B347-7D70C681F704}" type="presParOf" srcId="{7D5DA176-C37E-4708-BB83-AC6ABD4C0031}" destId="{ED308390-27B3-4113-AAB4-C2DEC2E67C43}" srcOrd="1" destOrd="0" presId="urn:microsoft.com/office/officeart/2005/8/layout/hierarchy1"/>
    <dgm:cxn modelId="{19E5FB91-386F-42DE-9ADE-B8CDAF275EC3}" type="presParOf" srcId="{ED308390-27B3-4113-AAB4-C2DEC2E67C43}" destId="{7BDD48C3-6B69-4F96-986D-62001F06F56D}" srcOrd="0" destOrd="0" presId="urn:microsoft.com/office/officeart/2005/8/layout/hierarchy1"/>
    <dgm:cxn modelId="{782260DF-0ED1-46A4-99B4-590EBC097BF3}" type="presParOf" srcId="{7BDD48C3-6B69-4F96-986D-62001F06F56D}" destId="{32CADB92-A309-4B13-9077-D817E68DBDDB}" srcOrd="0" destOrd="0" presId="urn:microsoft.com/office/officeart/2005/8/layout/hierarchy1"/>
    <dgm:cxn modelId="{168C4519-45B0-4BCC-AC03-AF415182CA98}" type="presParOf" srcId="{7BDD48C3-6B69-4F96-986D-62001F06F56D}" destId="{12A05D46-C3EF-473F-9DC2-0805D5D342A6}" srcOrd="1" destOrd="0" presId="urn:microsoft.com/office/officeart/2005/8/layout/hierarchy1"/>
    <dgm:cxn modelId="{084DAEBA-4739-4B88-82A3-7AE1D85033F9}" type="presParOf" srcId="{ED308390-27B3-4113-AAB4-C2DEC2E67C43}" destId="{6702F833-374B-4900-B5F3-20D6C89EEAB5}" srcOrd="1" destOrd="0" presId="urn:microsoft.com/office/officeart/2005/8/layout/hierarchy1"/>
    <dgm:cxn modelId="{4B9D57D7-59D1-4FB9-9F36-5B018035FA96}" type="presParOf" srcId="{6702F833-374B-4900-B5F3-20D6C89EEAB5}" destId="{AFFECDF2-6005-4A43-AA3F-3F717698FFA2}" srcOrd="0" destOrd="0" presId="urn:microsoft.com/office/officeart/2005/8/layout/hierarchy1"/>
    <dgm:cxn modelId="{728822B4-13DB-40E4-897F-1CE0674DBA7C}" type="presParOf" srcId="{6702F833-374B-4900-B5F3-20D6C89EEAB5}" destId="{ED1D754F-2B2A-4947-94AA-EDFF85EC3E6C}" srcOrd="1" destOrd="0" presId="urn:microsoft.com/office/officeart/2005/8/layout/hierarchy1"/>
    <dgm:cxn modelId="{70CB91A9-D4DA-46AF-B3F9-1324BBF0A5AE}" type="presParOf" srcId="{ED1D754F-2B2A-4947-94AA-EDFF85EC3E6C}" destId="{EE19D268-92AD-41A7-BBA6-37DEC4CECC77}" srcOrd="0" destOrd="0" presId="urn:microsoft.com/office/officeart/2005/8/layout/hierarchy1"/>
    <dgm:cxn modelId="{0A1E216F-E72C-411A-BCA3-DE320DE47C11}" type="presParOf" srcId="{EE19D268-92AD-41A7-BBA6-37DEC4CECC77}" destId="{7A3741F7-0ADB-4088-B122-A702DC44E23D}" srcOrd="0" destOrd="0" presId="urn:microsoft.com/office/officeart/2005/8/layout/hierarchy1"/>
    <dgm:cxn modelId="{8476AA9C-1074-474D-97F3-437D93C7A8F9}" type="presParOf" srcId="{EE19D268-92AD-41A7-BBA6-37DEC4CECC77}" destId="{54DB174F-D064-41E8-8F7A-833B2931C068}" srcOrd="1" destOrd="0" presId="urn:microsoft.com/office/officeart/2005/8/layout/hierarchy1"/>
    <dgm:cxn modelId="{2056299D-F104-4BB2-A2B0-B3C6ED83649E}" type="presParOf" srcId="{ED1D754F-2B2A-4947-94AA-EDFF85EC3E6C}" destId="{18D2E7F8-29C6-4F70-B6FF-64292670AC3B}" srcOrd="1" destOrd="0" presId="urn:microsoft.com/office/officeart/2005/8/layout/hierarchy1"/>
    <dgm:cxn modelId="{F823D0C5-F16F-4EAD-9154-01EFB76E3342}" type="presParOf" srcId="{18D2E7F8-29C6-4F70-B6FF-64292670AC3B}" destId="{BC2333D2-0229-4E1D-B033-B1C33DDBE519}" srcOrd="0" destOrd="0" presId="urn:microsoft.com/office/officeart/2005/8/layout/hierarchy1"/>
    <dgm:cxn modelId="{EA267A83-AF08-42E2-9333-F2C70A0BF6EF}" type="presParOf" srcId="{18D2E7F8-29C6-4F70-B6FF-64292670AC3B}" destId="{5BF12396-C745-4597-A2F2-B6A6DF47FCB9}" srcOrd="1" destOrd="0" presId="urn:microsoft.com/office/officeart/2005/8/layout/hierarchy1"/>
    <dgm:cxn modelId="{A8941C5A-686C-4AA5-8092-F6C89CD61026}" type="presParOf" srcId="{5BF12396-C745-4597-A2F2-B6A6DF47FCB9}" destId="{82F94D77-8144-4E09-8452-400CCD63AC29}" srcOrd="0" destOrd="0" presId="urn:microsoft.com/office/officeart/2005/8/layout/hierarchy1"/>
    <dgm:cxn modelId="{E383BB5E-A31C-4DDE-BC17-29AF032CCDD0}" type="presParOf" srcId="{82F94D77-8144-4E09-8452-400CCD63AC29}" destId="{E88B6114-A5E2-4D9A-B503-9BCAD680DA8F}" srcOrd="0" destOrd="0" presId="urn:microsoft.com/office/officeart/2005/8/layout/hierarchy1"/>
    <dgm:cxn modelId="{0C55A8E1-3AE8-4F6C-829D-190FCCF74D56}" type="presParOf" srcId="{82F94D77-8144-4E09-8452-400CCD63AC29}" destId="{1E38394C-C196-41C6-9850-922AA59F2E63}" srcOrd="1" destOrd="0" presId="urn:microsoft.com/office/officeart/2005/8/layout/hierarchy1"/>
    <dgm:cxn modelId="{70CFBD77-73B8-47E9-B45A-6142E035B507}" type="presParOf" srcId="{5BF12396-C745-4597-A2F2-B6A6DF47FCB9}" destId="{C480E26A-FBC3-4493-859D-F1FA929E3B01}" srcOrd="1" destOrd="0" presId="urn:microsoft.com/office/officeart/2005/8/layout/hierarchy1"/>
    <dgm:cxn modelId="{EF35B8C9-E66C-4638-BD41-F6AA9E913D02}" type="presParOf" srcId="{18D2E7F8-29C6-4F70-B6FF-64292670AC3B}" destId="{864F8DC3-0DE9-40C0-8F4C-7E0632312560}" srcOrd="2" destOrd="0" presId="urn:microsoft.com/office/officeart/2005/8/layout/hierarchy1"/>
    <dgm:cxn modelId="{2DEFB0E8-C67A-4F00-9177-3F6CEB8A666F}" type="presParOf" srcId="{18D2E7F8-29C6-4F70-B6FF-64292670AC3B}" destId="{32D6BB0F-128A-4A9B-AB9D-C259C0380F5D}" srcOrd="3" destOrd="0" presId="urn:microsoft.com/office/officeart/2005/8/layout/hierarchy1"/>
    <dgm:cxn modelId="{8F990E9F-F000-45AE-AAA8-1989BFF64B46}" type="presParOf" srcId="{32D6BB0F-128A-4A9B-AB9D-C259C0380F5D}" destId="{4F5D2D37-D4E5-4587-8BC3-4F8FE0E8B264}" srcOrd="0" destOrd="0" presId="urn:microsoft.com/office/officeart/2005/8/layout/hierarchy1"/>
    <dgm:cxn modelId="{CF3E16BF-8F1C-447B-AD33-0100642216D4}" type="presParOf" srcId="{4F5D2D37-D4E5-4587-8BC3-4F8FE0E8B264}" destId="{3938A858-AA6F-4656-804D-AF2680CBC60C}" srcOrd="0" destOrd="0" presId="urn:microsoft.com/office/officeart/2005/8/layout/hierarchy1"/>
    <dgm:cxn modelId="{E978463F-53FB-4F39-853C-CDAFCDE53AED}" type="presParOf" srcId="{4F5D2D37-D4E5-4587-8BC3-4F8FE0E8B264}" destId="{85B3F19B-7320-498E-A32C-8ECA37890407}" srcOrd="1" destOrd="0" presId="urn:microsoft.com/office/officeart/2005/8/layout/hierarchy1"/>
    <dgm:cxn modelId="{BF9AC3FF-CAC8-4E74-A664-F7C504421BC4}" type="presParOf" srcId="{32D6BB0F-128A-4A9B-AB9D-C259C0380F5D}" destId="{081EE51B-C581-4B7F-A61F-4EC76A5274A1}" srcOrd="1" destOrd="0" presId="urn:microsoft.com/office/officeart/2005/8/layout/hierarchy1"/>
    <dgm:cxn modelId="{5D871E1B-E42E-453A-9E8C-3CA89DAEF159}" type="presParOf" srcId="{7D5DA176-C37E-4708-BB83-AC6ABD4C0031}" destId="{334DC7AD-C988-4F73-988D-A40BDB655D9D}" srcOrd="2" destOrd="0" presId="urn:microsoft.com/office/officeart/2005/8/layout/hierarchy1"/>
    <dgm:cxn modelId="{46028A0B-030E-4DA6-B6E9-F3D93F7828B5}" type="presParOf" srcId="{7D5DA176-C37E-4708-BB83-AC6ABD4C0031}" destId="{300DE177-A7C6-4637-A6E9-1ED6D440C8BE}" srcOrd="3" destOrd="0" presId="urn:microsoft.com/office/officeart/2005/8/layout/hierarchy1"/>
    <dgm:cxn modelId="{D2C1333C-C7E8-4124-A850-3423F9259328}" type="presParOf" srcId="{300DE177-A7C6-4637-A6E9-1ED6D440C8BE}" destId="{E95337D1-A042-42C2-85CF-58B8ED780D9E}" srcOrd="0" destOrd="0" presId="urn:microsoft.com/office/officeart/2005/8/layout/hierarchy1"/>
    <dgm:cxn modelId="{E3962DB5-3676-4A41-B30D-7E748179A3D3}" type="presParOf" srcId="{E95337D1-A042-42C2-85CF-58B8ED780D9E}" destId="{457530EC-753D-491C-A2CD-3651C3A7CD7C}" srcOrd="0" destOrd="0" presId="urn:microsoft.com/office/officeart/2005/8/layout/hierarchy1"/>
    <dgm:cxn modelId="{513C6466-E6BE-427A-B6BA-FB5888854FC9}" type="presParOf" srcId="{E95337D1-A042-42C2-85CF-58B8ED780D9E}" destId="{7625A569-A505-45BA-834A-DF41A3050CF1}" srcOrd="1" destOrd="0" presId="urn:microsoft.com/office/officeart/2005/8/layout/hierarchy1"/>
    <dgm:cxn modelId="{67FD9F78-8E04-4CFC-BB71-8E515BF749CB}" type="presParOf" srcId="{300DE177-A7C6-4637-A6E9-1ED6D440C8BE}" destId="{5E115077-30F7-4C79-9EB5-48367E441E7C}" srcOrd="1" destOrd="0" presId="urn:microsoft.com/office/officeart/2005/8/layout/hierarchy1"/>
    <dgm:cxn modelId="{FEB88A93-615E-4C3C-8A1D-0A75F685687C}" type="presParOf" srcId="{5E115077-30F7-4C79-9EB5-48367E441E7C}" destId="{2F92E13A-FC73-450C-AED3-B4FC6A5395D2}" srcOrd="0" destOrd="0" presId="urn:microsoft.com/office/officeart/2005/8/layout/hierarchy1"/>
    <dgm:cxn modelId="{5BCFD49A-7953-4B29-A525-54D1F0746825}" type="presParOf" srcId="{5E115077-30F7-4C79-9EB5-48367E441E7C}" destId="{4373CD14-9B2D-4ACA-928C-4A8E62E6D174}" srcOrd="1" destOrd="0" presId="urn:microsoft.com/office/officeart/2005/8/layout/hierarchy1"/>
    <dgm:cxn modelId="{156D931D-AD37-41A4-B396-A411859FEC49}" type="presParOf" srcId="{4373CD14-9B2D-4ACA-928C-4A8E62E6D174}" destId="{7C049690-D7AD-490D-B9F7-339B7261DC5F}" srcOrd="0" destOrd="0" presId="urn:microsoft.com/office/officeart/2005/8/layout/hierarchy1"/>
    <dgm:cxn modelId="{2312EF3A-6B66-4133-803B-8A396B771394}" type="presParOf" srcId="{7C049690-D7AD-490D-B9F7-339B7261DC5F}" destId="{A599C99C-2316-4B5C-B0B2-EB675820255D}" srcOrd="0" destOrd="0" presId="urn:microsoft.com/office/officeart/2005/8/layout/hierarchy1"/>
    <dgm:cxn modelId="{361BAA0F-2D8C-4C98-B42E-D8DD8BCAF733}" type="presParOf" srcId="{7C049690-D7AD-490D-B9F7-339B7261DC5F}" destId="{EA214190-365E-4666-9E18-52BC1AB4DBD1}" srcOrd="1" destOrd="0" presId="urn:microsoft.com/office/officeart/2005/8/layout/hierarchy1"/>
    <dgm:cxn modelId="{CF59431A-A41E-462F-A173-3DDCC37CF243}" type="presParOf" srcId="{4373CD14-9B2D-4ACA-928C-4A8E62E6D174}" destId="{FDE7D6DA-93A3-4F8A-81C4-A74A7DCF02E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4572E5-BA05-411E-9363-F9933FA7D7E6}"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B38F7497-949B-4DA7-9A45-ABBB0AFA2D4D}">
      <dgm:prSet/>
      <dgm:spPr/>
      <dgm:t>
        <a:bodyPr/>
        <a:lstStyle/>
        <a:p>
          <a:r>
            <a:rPr lang="en-US" dirty="0">
              <a:solidFill>
                <a:schemeClr val="tx1"/>
              </a:solidFill>
            </a:rPr>
            <a:t>To improve insulin sensitivity</a:t>
          </a:r>
        </a:p>
      </dgm:t>
    </dgm:pt>
    <dgm:pt modelId="{D1D481D7-44C1-433C-8EEC-CE7C92CE15C0}" type="parTrans" cxnId="{A8630AC7-955F-4B26-AD25-0EF22C86B124}">
      <dgm:prSet/>
      <dgm:spPr/>
      <dgm:t>
        <a:bodyPr/>
        <a:lstStyle/>
        <a:p>
          <a:endParaRPr lang="en-US"/>
        </a:p>
      </dgm:t>
    </dgm:pt>
    <dgm:pt modelId="{D92D4362-9C6D-4352-A50B-2774AFDA7ED6}" type="sibTrans" cxnId="{A8630AC7-955F-4B26-AD25-0EF22C86B124}">
      <dgm:prSet/>
      <dgm:spPr/>
      <dgm:t>
        <a:bodyPr/>
        <a:lstStyle/>
        <a:p>
          <a:endParaRPr lang="en-US"/>
        </a:p>
      </dgm:t>
    </dgm:pt>
    <dgm:pt modelId="{88F59BB3-A567-4907-A309-1588F5F4D464}">
      <dgm:prSet/>
      <dgm:spPr/>
      <dgm:t>
        <a:bodyPr/>
        <a:lstStyle/>
        <a:p>
          <a:r>
            <a:rPr lang="en-US" dirty="0">
              <a:solidFill>
                <a:schemeClr val="tx1"/>
              </a:solidFill>
            </a:rPr>
            <a:t>To increase insulin production </a:t>
          </a:r>
        </a:p>
      </dgm:t>
    </dgm:pt>
    <dgm:pt modelId="{8D83A361-E3F3-4A61-B879-7677E1F8C457}" type="parTrans" cxnId="{413FA98E-BF27-431A-BBDC-5518312D54DC}">
      <dgm:prSet/>
      <dgm:spPr/>
      <dgm:t>
        <a:bodyPr/>
        <a:lstStyle/>
        <a:p>
          <a:endParaRPr lang="en-US"/>
        </a:p>
      </dgm:t>
    </dgm:pt>
    <dgm:pt modelId="{969FBE4D-F512-4B7B-B0FD-48FF48EB799A}" type="sibTrans" cxnId="{413FA98E-BF27-431A-BBDC-5518312D54DC}">
      <dgm:prSet/>
      <dgm:spPr/>
      <dgm:t>
        <a:bodyPr/>
        <a:lstStyle/>
        <a:p>
          <a:endParaRPr lang="en-US"/>
        </a:p>
      </dgm:t>
    </dgm:pt>
    <dgm:pt modelId="{848BFEF1-9F94-494C-B873-59E2000F14B4}" type="pres">
      <dgm:prSet presAssocID="{AB4572E5-BA05-411E-9363-F9933FA7D7E6}" presName="linear" presStyleCnt="0">
        <dgm:presLayoutVars>
          <dgm:animLvl val="lvl"/>
          <dgm:resizeHandles val="exact"/>
        </dgm:presLayoutVars>
      </dgm:prSet>
      <dgm:spPr/>
    </dgm:pt>
    <dgm:pt modelId="{0D96D6BE-DFCE-4FB8-9711-86F486E161C7}" type="pres">
      <dgm:prSet presAssocID="{B38F7497-949B-4DA7-9A45-ABBB0AFA2D4D}" presName="parentText" presStyleLbl="node1" presStyleIdx="0" presStyleCnt="2">
        <dgm:presLayoutVars>
          <dgm:chMax val="0"/>
          <dgm:bulletEnabled val="1"/>
        </dgm:presLayoutVars>
      </dgm:prSet>
      <dgm:spPr/>
    </dgm:pt>
    <dgm:pt modelId="{7F029D5D-30C4-47C5-BB2B-526E1FF498EF}" type="pres">
      <dgm:prSet presAssocID="{D92D4362-9C6D-4352-A50B-2774AFDA7ED6}" presName="spacer" presStyleCnt="0"/>
      <dgm:spPr/>
    </dgm:pt>
    <dgm:pt modelId="{50CC966D-124F-4CB2-8880-02CC1EC4595E}" type="pres">
      <dgm:prSet presAssocID="{88F59BB3-A567-4907-A309-1588F5F4D464}" presName="parentText" presStyleLbl="node1" presStyleIdx="1" presStyleCnt="2" custLinFactY="48286" custLinFactNeighborX="870" custLinFactNeighborY="100000">
        <dgm:presLayoutVars>
          <dgm:chMax val="0"/>
          <dgm:bulletEnabled val="1"/>
        </dgm:presLayoutVars>
      </dgm:prSet>
      <dgm:spPr/>
    </dgm:pt>
  </dgm:ptLst>
  <dgm:cxnLst>
    <dgm:cxn modelId="{B8186F26-2786-4AD2-8EE9-1F0713F4379E}" type="presOf" srcId="{B38F7497-949B-4DA7-9A45-ABBB0AFA2D4D}" destId="{0D96D6BE-DFCE-4FB8-9711-86F486E161C7}" srcOrd="0" destOrd="0" presId="urn:microsoft.com/office/officeart/2005/8/layout/vList2"/>
    <dgm:cxn modelId="{20F19249-B44B-41FF-AD11-E068097D6E0C}" type="presOf" srcId="{88F59BB3-A567-4907-A309-1588F5F4D464}" destId="{50CC966D-124F-4CB2-8880-02CC1EC4595E}" srcOrd="0" destOrd="0" presId="urn:microsoft.com/office/officeart/2005/8/layout/vList2"/>
    <dgm:cxn modelId="{413FA98E-BF27-431A-BBDC-5518312D54DC}" srcId="{AB4572E5-BA05-411E-9363-F9933FA7D7E6}" destId="{88F59BB3-A567-4907-A309-1588F5F4D464}" srcOrd="1" destOrd="0" parTransId="{8D83A361-E3F3-4A61-B879-7677E1F8C457}" sibTransId="{969FBE4D-F512-4B7B-B0FD-48FF48EB799A}"/>
    <dgm:cxn modelId="{A8630AC7-955F-4B26-AD25-0EF22C86B124}" srcId="{AB4572E5-BA05-411E-9363-F9933FA7D7E6}" destId="{B38F7497-949B-4DA7-9A45-ABBB0AFA2D4D}" srcOrd="0" destOrd="0" parTransId="{D1D481D7-44C1-433C-8EEC-CE7C92CE15C0}" sibTransId="{D92D4362-9C6D-4352-A50B-2774AFDA7ED6}"/>
    <dgm:cxn modelId="{38A13DE7-DFFE-4F76-86BA-3669FA13D16F}" type="presOf" srcId="{AB4572E5-BA05-411E-9363-F9933FA7D7E6}" destId="{848BFEF1-9F94-494C-B873-59E2000F14B4}" srcOrd="0" destOrd="0" presId="urn:microsoft.com/office/officeart/2005/8/layout/vList2"/>
    <dgm:cxn modelId="{2499072E-21F1-4614-BC9D-F991CDF1DFAD}" type="presParOf" srcId="{848BFEF1-9F94-494C-B873-59E2000F14B4}" destId="{0D96D6BE-DFCE-4FB8-9711-86F486E161C7}" srcOrd="0" destOrd="0" presId="urn:microsoft.com/office/officeart/2005/8/layout/vList2"/>
    <dgm:cxn modelId="{42B20F44-7A58-4617-ACE0-8C5A5C53B0C9}" type="presParOf" srcId="{848BFEF1-9F94-494C-B873-59E2000F14B4}" destId="{7F029D5D-30C4-47C5-BB2B-526E1FF498EF}" srcOrd="1" destOrd="0" presId="urn:microsoft.com/office/officeart/2005/8/layout/vList2"/>
    <dgm:cxn modelId="{380D3BC0-620E-4AE3-8EBA-AACBBC00156C}" type="presParOf" srcId="{848BFEF1-9F94-494C-B873-59E2000F14B4}" destId="{50CC966D-124F-4CB2-8880-02CC1EC4595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98A0B-0C73-4D06-8C2E-AE51362BF97F}">
      <dsp:nvSpPr>
        <dsp:cNvPr id="0" name=""/>
        <dsp:cNvSpPr/>
      </dsp:nvSpPr>
      <dsp:spPr>
        <a:xfrm>
          <a:off x="0" y="255"/>
          <a:ext cx="6470650" cy="719824"/>
        </a:xfrm>
        <a:prstGeom prst="roundRect">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IN" sz="3600" kern="1200" dirty="0"/>
            <a:t>Patho-physiology of GDM</a:t>
          </a:r>
        </a:p>
      </dsp:txBody>
      <dsp:txXfrm>
        <a:off x="35139" y="35394"/>
        <a:ext cx="6400372" cy="649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A17B4-B85D-4E99-A837-CB754B0302D7}">
      <dsp:nvSpPr>
        <dsp:cNvPr id="0" name=""/>
        <dsp:cNvSpPr/>
      </dsp:nvSpPr>
      <dsp:spPr>
        <a:xfrm>
          <a:off x="0" y="334"/>
          <a:ext cx="6629400" cy="68513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s-ES" sz="2000" b="0" kern="1200" dirty="0" err="1"/>
            <a:t>Effect</a:t>
          </a:r>
          <a:r>
            <a:rPr lang="es-ES" sz="2000" b="0" kern="1200" dirty="0"/>
            <a:t> </a:t>
          </a:r>
          <a:r>
            <a:rPr lang="es-ES" sz="2000" b="0" kern="1200" dirty="0" err="1"/>
            <a:t>of</a:t>
          </a:r>
          <a:r>
            <a:rPr lang="es-ES" sz="2000" b="0" kern="1200" dirty="0"/>
            <a:t> </a:t>
          </a:r>
          <a:r>
            <a:rPr lang="es-ES" sz="2000" b="0" kern="1200" dirty="0" err="1"/>
            <a:t>Hyperglycemia</a:t>
          </a:r>
          <a:r>
            <a:rPr lang="es-ES" sz="2000" b="0" kern="1200" dirty="0"/>
            <a:t>  </a:t>
          </a:r>
          <a:r>
            <a:rPr lang="es-ES" sz="2000" b="0" kern="1200" dirty="0" err="1"/>
            <a:t>on</a:t>
          </a:r>
          <a:r>
            <a:rPr lang="es-ES" sz="2000" b="0" kern="1200" dirty="0"/>
            <a:t> Maternal </a:t>
          </a:r>
          <a:r>
            <a:rPr lang="es-ES" sz="2000" b="0" kern="1200" dirty="0" err="1"/>
            <a:t>morbidity</a:t>
          </a:r>
          <a:r>
            <a:rPr lang="es-ES" sz="2000" b="0" kern="1200" dirty="0"/>
            <a:t> and </a:t>
          </a:r>
          <a:r>
            <a:rPr lang="es-ES" sz="2000" b="0" kern="1200" dirty="0" err="1"/>
            <a:t>mortality</a:t>
          </a:r>
          <a:r>
            <a:rPr lang="es-ES" sz="2000" b="0" kern="1200" dirty="0"/>
            <a:t> </a:t>
          </a:r>
          <a:endParaRPr lang="en-GB" sz="2000" kern="1200" dirty="0"/>
        </a:p>
      </dsp:txBody>
      <dsp:txXfrm>
        <a:off x="33445" y="33779"/>
        <a:ext cx="6562510" cy="618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D15DD-5E33-4851-AB0E-C9302F552641}">
      <dsp:nvSpPr>
        <dsp:cNvPr id="0" name=""/>
        <dsp:cNvSpPr/>
      </dsp:nvSpPr>
      <dsp:spPr>
        <a:xfrm>
          <a:off x="152402" y="444596"/>
          <a:ext cx="3490966" cy="806879"/>
        </a:xfrm>
        <a:prstGeom prst="roundRect">
          <a:avLst>
            <a:gd name="adj" fmla="val 10000"/>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GB" sz="1800" b="0" kern="1200" dirty="0"/>
            <a:t>Women die during pregnancy and delivery due to:  </a:t>
          </a:r>
        </a:p>
      </dsp:txBody>
      <dsp:txXfrm>
        <a:off x="176035" y="468229"/>
        <a:ext cx="3443700" cy="759613"/>
      </dsp:txXfrm>
    </dsp:sp>
    <dsp:sp modelId="{1DF16031-8913-4141-A524-A962B0252950}">
      <dsp:nvSpPr>
        <dsp:cNvPr id="0" name=""/>
        <dsp:cNvSpPr/>
      </dsp:nvSpPr>
      <dsp:spPr>
        <a:xfrm rot="19127447">
          <a:off x="3587441" y="685253"/>
          <a:ext cx="451587" cy="28053"/>
        </a:xfrm>
        <a:custGeom>
          <a:avLst/>
          <a:gdLst/>
          <a:ahLst/>
          <a:cxnLst/>
          <a:rect l="0" t="0" r="0" b="0"/>
          <a:pathLst>
            <a:path>
              <a:moveTo>
                <a:pt x="0" y="14026"/>
              </a:moveTo>
              <a:lnTo>
                <a:pt x="451587" y="14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801945" y="687990"/>
        <a:ext cx="22579" cy="22579"/>
      </dsp:txXfrm>
    </dsp:sp>
    <dsp:sp modelId="{5CA762FB-213A-4E8D-82BE-447694E55F71}">
      <dsp:nvSpPr>
        <dsp:cNvPr id="0" name=""/>
        <dsp:cNvSpPr/>
      </dsp:nvSpPr>
      <dsp:spPr>
        <a:xfrm>
          <a:off x="3983101" y="247419"/>
          <a:ext cx="1724732" cy="606211"/>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GB" sz="1600" b="0" kern="1200" dirty="0"/>
            <a:t>haemorrhage (25%) </a:t>
          </a:r>
          <a:endParaRPr lang="en-GB" sz="1600" kern="1200" dirty="0"/>
        </a:p>
      </dsp:txBody>
      <dsp:txXfrm>
        <a:off x="4000856" y="265174"/>
        <a:ext cx="1689222" cy="570701"/>
      </dsp:txXfrm>
    </dsp:sp>
    <dsp:sp modelId="{537E89CC-030E-446B-BE8F-62DE7983FE62}">
      <dsp:nvSpPr>
        <dsp:cNvPr id="0" name=""/>
        <dsp:cNvSpPr/>
      </dsp:nvSpPr>
      <dsp:spPr>
        <a:xfrm rot="2977902">
          <a:off x="3550973" y="1033825"/>
          <a:ext cx="524523" cy="28053"/>
        </a:xfrm>
        <a:custGeom>
          <a:avLst/>
          <a:gdLst/>
          <a:ahLst/>
          <a:cxnLst/>
          <a:rect l="0" t="0" r="0" b="0"/>
          <a:pathLst>
            <a:path>
              <a:moveTo>
                <a:pt x="0" y="14026"/>
              </a:moveTo>
              <a:lnTo>
                <a:pt x="524523" y="14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800121" y="1034739"/>
        <a:ext cx="26226" cy="26226"/>
      </dsp:txXfrm>
    </dsp:sp>
    <dsp:sp modelId="{128DCAA8-721D-4FE9-AECE-0CC2E29182CD}">
      <dsp:nvSpPr>
        <dsp:cNvPr id="0" name=""/>
        <dsp:cNvSpPr/>
      </dsp:nvSpPr>
      <dsp:spPr>
        <a:xfrm>
          <a:off x="3983101" y="944562"/>
          <a:ext cx="1724732" cy="606211"/>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GB" sz="1600" b="0" kern="1200" dirty="0"/>
            <a:t>infection (15%)</a:t>
          </a:r>
          <a:endParaRPr lang="en-GB" sz="1600" kern="1200" dirty="0"/>
        </a:p>
      </dsp:txBody>
      <dsp:txXfrm>
        <a:off x="4000856" y="962317"/>
        <a:ext cx="1689222" cy="570701"/>
      </dsp:txXfrm>
    </dsp:sp>
    <dsp:sp modelId="{27D1D738-00D3-4BB8-948E-0C6905D76FFE}">
      <dsp:nvSpPr>
        <dsp:cNvPr id="0" name=""/>
        <dsp:cNvSpPr/>
      </dsp:nvSpPr>
      <dsp:spPr>
        <a:xfrm rot="4367359">
          <a:off x="3239140" y="1382397"/>
          <a:ext cx="1148188" cy="28053"/>
        </a:xfrm>
        <a:custGeom>
          <a:avLst/>
          <a:gdLst/>
          <a:ahLst/>
          <a:cxnLst/>
          <a:rect l="0" t="0" r="0" b="0"/>
          <a:pathLst>
            <a:path>
              <a:moveTo>
                <a:pt x="0" y="14026"/>
              </a:moveTo>
              <a:lnTo>
                <a:pt x="1148188" y="14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784530" y="1367719"/>
        <a:ext cx="57409" cy="57409"/>
      </dsp:txXfrm>
    </dsp:sp>
    <dsp:sp modelId="{99397A33-A236-4E0E-BCB7-7AA3CEF25C46}">
      <dsp:nvSpPr>
        <dsp:cNvPr id="0" name=""/>
        <dsp:cNvSpPr/>
      </dsp:nvSpPr>
      <dsp:spPr>
        <a:xfrm>
          <a:off x="3983101" y="1641706"/>
          <a:ext cx="1724732" cy="606211"/>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GB" sz="1600" b="0" kern="1200" dirty="0"/>
            <a:t>unsafe abortion (13%)</a:t>
          </a:r>
          <a:endParaRPr lang="en-GB" sz="1600" kern="1200" dirty="0"/>
        </a:p>
      </dsp:txBody>
      <dsp:txXfrm>
        <a:off x="4000856" y="1659461"/>
        <a:ext cx="1689222" cy="570701"/>
      </dsp:txXfrm>
    </dsp:sp>
    <dsp:sp modelId="{45EBBF13-843A-40E4-BC93-BC27A7341BF8}">
      <dsp:nvSpPr>
        <dsp:cNvPr id="0" name=""/>
        <dsp:cNvSpPr/>
      </dsp:nvSpPr>
      <dsp:spPr>
        <a:xfrm rot="4756578">
          <a:off x="2900332" y="1730968"/>
          <a:ext cx="1825805" cy="28053"/>
        </a:xfrm>
        <a:custGeom>
          <a:avLst/>
          <a:gdLst/>
          <a:ahLst/>
          <a:cxnLst/>
          <a:rect l="0" t="0" r="0" b="0"/>
          <a:pathLst>
            <a:path>
              <a:moveTo>
                <a:pt x="0" y="14026"/>
              </a:moveTo>
              <a:lnTo>
                <a:pt x="1825805" y="14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767589" y="1699350"/>
        <a:ext cx="91290" cy="91290"/>
      </dsp:txXfrm>
    </dsp:sp>
    <dsp:sp modelId="{AE07EC83-4725-4410-91D9-6C3BC4047D06}">
      <dsp:nvSpPr>
        <dsp:cNvPr id="0" name=""/>
        <dsp:cNvSpPr/>
      </dsp:nvSpPr>
      <dsp:spPr>
        <a:xfrm>
          <a:off x="3983101" y="2338849"/>
          <a:ext cx="1724732" cy="606211"/>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GB" sz="1600" b="0" kern="1200" dirty="0" err="1"/>
            <a:t>eclampsia</a:t>
          </a:r>
          <a:r>
            <a:rPr lang="en-GB" sz="1600" b="0" kern="1200" dirty="0"/>
            <a:t> (12%)</a:t>
          </a:r>
          <a:endParaRPr lang="en-GB" sz="1600" kern="1200" dirty="0"/>
        </a:p>
      </dsp:txBody>
      <dsp:txXfrm>
        <a:off x="4000856" y="2356604"/>
        <a:ext cx="1689222" cy="570701"/>
      </dsp:txXfrm>
    </dsp:sp>
    <dsp:sp modelId="{DC9E427B-6527-4ABA-AC2A-9BFE3F5C5874}">
      <dsp:nvSpPr>
        <dsp:cNvPr id="0" name=""/>
        <dsp:cNvSpPr/>
      </dsp:nvSpPr>
      <dsp:spPr>
        <a:xfrm rot="4934032">
          <a:off x="2556173" y="2079540"/>
          <a:ext cx="2514122" cy="28053"/>
        </a:xfrm>
        <a:custGeom>
          <a:avLst/>
          <a:gdLst/>
          <a:ahLst/>
          <a:cxnLst/>
          <a:rect l="0" t="0" r="0" b="0"/>
          <a:pathLst>
            <a:path>
              <a:moveTo>
                <a:pt x="0" y="14026"/>
              </a:moveTo>
              <a:lnTo>
                <a:pt x="2514122" y="140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750381" y="2030714"/>
        <a:ext cx="125706" cy="125706"/>
      </dsp:txXfrm>
    </dsp:sp>
    <dsp:sp modelId="{8B17CA80-26CE-42EA-9910-009967867D0D}">
      <dsp:nvSpPr>
        <dsp:cNvPr id="0" name=""/>
        <dsp:cNvSpPr/>
      </dsp:nvSpPr>
      <dsp:spPr>
        <a:xfrm>
          <a:off x="3983101" y="3035992"/>
          <a:ext cx="1724732" cy="606211"/>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GB" sz="1600" b="0" kern="1200" dirty="0"/>
            <a:t>obstructed labour (8%)</a:t>
          </a:r>
          <a:endParaRPr lang="en-GB" sz="1600" kern="1200" dirty="0"/>
        </a:p>
      </dsp:txBody>
      <dsp:txXfrm>
        <a:off x="4000856" y="3053747"/>
        <a:ext cx="1689222" cy="570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9C1AC-8885-4627-864C-446FE677BB0F}">
      <dsp:nvSpPr>
        <dsp:cNvPr id="0" name=""/>
        <dsp:cNvSpPr/>
      </dsp:nvSpPr>
      <dsp:spPr>
        <a:xfrm>
          <a:off x="0" y="3869"/>
          <a:ext cx="3352800" cy="538752"/>
        </a:xfrm>
        <a:prstGeom prst="round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GB" sz="1200" kern="1200" dirty="0"/>
            <a:t>WHO analysis of causes of maternal death: a systematic review. Lancet 2006; 367 (9516) :1066 –74.</a:t>
          </a:r>
        </a:p>
      </dsp:txBody>
      <dsp:txXfrm>
        <a:off x="26300" y="30169"/>
        <a:ext cx="3300200" cy="486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620DA-8BEF-485C-9F54-861A9A124418}">
      <dsp:nvSpPr>
        <dsp:cNvPr id="0" name=""/>
        <dsp:cNvSpPr/>
      </dsp:nvSpPr>
      <dsp:spPr>
        <a:xfrm>
          <a:off x="0" y="103501"/>
          <a:ext cx="5867399" cy="486720"/>
        </a:xfrm>
        <a:prstGeom prst="round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Hyperglycemia increases risk for</a:t>
          </a:r>
        </a:p>
      </dsp:txBody>
      <dsp:txXfrm>
        <a:off x="23760" y="127261"/>
        <a:ext cx="5819879" cy="439200"/>
      </dsp:txXfrm>
    </dsp:sp>
    <dsp:sp modelId="{D5CAD491-3243-4ECC-91C2-CD47741F6188}">
      <dsp:nvSpPr>
        <dsp:cNvPr id="0" name=""/>
        <dsp:cNvSpPr/>
      </dsp:nvSpPr>
      <dsp:spPr>
        <a:xfrm>
          <a:off x="0" y="590222"/>
          <a:ext cx="5867399"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290"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a:t>Hydroamnios, pre-eclampsia, PIH</a:t>
          </a:r>
        </a:p>
        <a:p>
          <a:pPr marL="228600" lvl="1" indent="-228600" algn="l" defTabSz="889000" rtl="0">
            <a:lnSpc>
              <a:spcPct val="90000"/>
            </a:lnSpc>
            <a:spcBef>
              <a:spcPct val="0"/>
            </a:spcBef>
            <a:spcAft>
              <a:spcPct val="20000"/>
            </a:spcAft>
            <a:buChar char="•"/>
          </a:pPr>
          <a:r>
            <a:rPr lang="en-US" sz="2000" kern="1200" dirty="0"/>
            <a:t>Prolonged labor, uterine atony and PPH</a:t>
          </a:r>
        </a:p>
        <a:p>
          <a:pPr marL="228600" lvl="1" indent="-228600" algn="l" defTabSz="889000" rtl="0">
            <a:lnSpc>
              <a:spcPct val="90000"/>
            </a:lnSpc>
            <a:spcBef>
              <a:spcPct val="0"/>
            </a:spcBef>
            <a:spcAft>
              <a:spcPct val="20000"/>
            </a:spcAft>
            <a:buChar char="•"/>
          </a:pPr>
          <a:r>
            <a:rPr lang="en-US" sz="2000" kern="1200" dirty="0"/>
            <a:t>Obstructed labor, assisted delivery &amp; C-section</a:t>
          </a:r>
        </a:p>
        <a:p>
          <a:pPr marL="228600" lvl="1" indent="-228600" algn="l" defTabSz="889000" rtl="0">
            <a:lnSpc>
              <a:spcPct val="90000"/>
            </a:lnSpc>
            <a:spcBef>
              <a:spcPct val="0"/>
            </a:spcBef>
            <a:spcAft>
              <a:spcPct val="20000"/>
            </a:spcAft>
            <a:buChar char="•"/>
          </a:pPr>
          <a:r>
            <a:rPr lang="en-US" sz="2000" kern="1200" dirty="0"/>
            <a:t>Infections</a:t>
          </a:r>
        </a:p>
        <a:p>
          <a:pPr marL="228600" lvl="1" indent="-228600" algn="l" defTabSz="889000" rtl="0">
            <a:lnSpc>
              <a:spcPct val="90000"/>
            </a:lnSpc>
            <a:spcBef>
              <a:spcPct val="0"/>
            </a:spcBef>
            <a:spcAft>
              <a:spcPct val="20000"/>
            </a:spcAft>
            <a:buChar char="•"/>
          </a:pPr>
          <a:r>
            <a:rPr lang="en-US" sz="2000" kern="1200" dirty="0"/>
            <a:t>Progression of retinopathy</a:t>
          </a:r>
        </a:p>
      </dsp:txBody>
      <dsp:txXfrm>
        <a:off x="0" y="590222"/>
        <a:ext cx="5867399" cy="16146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E95C1-0461-41C3-9BD7-3A799598BD28}">
      <dsp:nvSpPr>
        <dsp:cNvPr id="0" name=""/>
        <dsp:cNvSpPr/>
      </dsp:nvSpPr>
      <dsp:spPr>
        <a:xfrm>
          <a:off x="0" y="0"/>
          <a:ext cx="4292600" cy="917280"/>
        </a:xfrm>
        <a:prstGeom prst="roundRect">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Fetal risks associated with Maternal Hyperglycemia</a:t>
          </a:r>
        </a:p>
      </dsp:txBody>
      <dsp:txXfrm>
        <a:off x="44778" y="44778"/>
        <a:ext cx="4203044" cy="827724"/>
      </dsp:txXfrm>
    </dsp:sp>
    <dsp:sp modelId="{F0E80DEC-788A-4AF0-A4C5-016DB8C61B56}">
      <dsp:nvSpPr>
        <dsp:cNvPr id="0" name=""/>
        <dsp:cNvSpPr/>
      </dsp:nvSpPr>
      <dsp:spPr>
        <a:xfrm>
          <a:off x="0" y="1085153"/>
          <a:ext cx="4292600" cy="3378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290" tIns="40640" rIns="227584" bIns="40640" numCol="1" spcCol="1270" anchor="t" anchorCtr="0">
          <a:noAutofit/>
        </a:bodyPr>
        <a:lstStyle/>
        <a:p>
          <a:pPr marL="228600" lvl="1" indent="-228600" algn="l" defTabSz="1111250" rtl="0">
            <a:lnSpc>
              <a:spcPct val="90000"/>
            </a:lnSpc>
            <a:spcBef>
              <a:spcPct val="0"/>
            </a:spcBef>
            <a:spcAft>
              <a:spcPct val="20000"/>
            </a:spcAft>
            <a:buChar char="•"/>
          </a:pPr>
          <a:r>
            <a:rPr lang="en-US" sz="2500" kern="1200" dirty="0"/>
            <a:t>Spontaneous abortion, IUD and SB </a:t>
          </a:r>
        </a:p>
        <a:p>
          <a:pPr marL="228600" lvl="1" indent="-228600" algn="l" defTabSz="1111250" rtl="0">
            <a:lnSpc>
              <a:spcPct val="90000"/>
            </a:lnSpc>
            <a:spcBef>
              <a:spcPct val="0"/>
            </a:spcBef>
            <a:spcAft>
              <a:spcPct val="20000"/>
            </a:spcAft>
            <a:buChar char="•"/>
          </a:pPr>
          <a:r>
            <a:rPr lang="en-US" sz="2500" kern="1200" dirty="0"/>
            <a:t>Congenital Malformation </a:t>
          </a:r>
        </a:p>
        <a:p>
          <a:pPr marL="228600" lvl="1" indent="-228600" algn="l" defTabSz="1111250" rtl="0">
            <a:lnSpc>
              <a:spcPct val="90000"/>
            </a:lnSpc>
            <a:spcBef>
              <a:spcPct val="0"/>
            </a:spcBef>
            <a:spcAft>
              <a:spcPct val="20000"/>
            </a:spcAft>
            <a:buChar char="•"/>
          </a:pPr>
          <a:r>
            <a:rPr lang="en-US" sz="2500" kern="1200" dirty="0"/>
            <a:t>Macrosomia, shoulder dystocia and birth injuries </a:t>
          </a:r>
        </a:p>
        <a:p>
          <a:pPr marL="228600" lvl="1" indent="-228600" algn="l" defTabSz="1111250" rtl="0">
            <a:lnSpc>
              <a:spcPct val="90000"/>
            </a:lnSpc>
            <a:spcBef>
              <a:spcPct val="0"/>
            </a:spcBef>
            <a:spcAft>
              <a:spcPct val="20000"/>
            </a:spcAft>
            <a:buChar char="•"/>
          </a:pPr>
          <a:r>
            <a:rPr lang="en-US" sz="2500" kern="1200" dirty="0"/>
            <a:t>Neonatal hypoglycemia, RDS, </a:t>
          </a:r>
        </a:p>
        <a:p>
          <a:pPr marL="228600" lvl="1" indent="-228600" algn="l" defTabSz="1111250" rtl="0">
            <a:lnSpc>
              <a:spcPct val="90000"/>
            </a:lnSpc>
            <a:spcBef>
              <a:spcPct val="0"/>
            </a:spcBef>
            <a:spcAft>
              <a:spcPct val="20000"/>
            </a:spcAft>
            <a:buChar char="•"/>
          </a:pPr>
          <a:r>
            <a:rPr lang="en-US" sz="2500" kern="1200" dirty="0"/>
            <a:t>Low birth weight, Preterm birth</a:t>
          </a:r>
        </a:p>
      </dsp:txBody>
      <dsp:txXfrm>
        <a:off x="0" y="1085153"/>
        <a:ext cx="4292600" cy="33782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077E2-48FA-49C1-BCCD-F6CC1D0D8F38}">
      <dsp:nvSpPr>
        <dsp:cNvPr id="0" name=""/>
        <dsp:cNvSpPr/>
      </dsp:nvSpPr>
      <dsp:spPr>
        <a:xfrm>
          <a:off x="0" y="319"/>
          <a:ext cx="6781800" cy="706593"/>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Effect of Maternal Hyperglycemia on Perinatal and Neonatal </a:t>
          </a:r>
          <a:r>
            <a:rPr lang="en-US" sz="2000" kern="1200" dirty="0" err="1"/>
            <a:t>oucomes</a:t>
          </a:r>
          <a:r>
            <a:rPr lang="en-US" sz="2000" kern="1200" dirty="0"/>
            <a:t> </a:t>
          </a:r>
        </a:p>
      </dsp:txBody>
      <dsp:txXfrm>
        <a:off x="34493" y="34812"/>
        <a:ext cx="6712814" cy="6376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2E13A-FC73-450C-AED3-B4FC6A5395D2}">
      <dsp:nvSpPr>
        <dsp:cNvPr id="0" name=""/>
        <dsp:cNvSpPr/>
      </dsp:nvSpPr>
      <dsp:spPr>
        <a:xfrm>
          <a:off x="5952367" y="2724879"/>
          <a:ext cx="91440" cy="545989"/>
        </a:xfrm>
        <a:custGeom>
          <a:avLst/>
          <a:gdLst/>
          <a:ahLst/>
          <a:cxnLst/>
          <a:rect l="0" t="0" r="0" b="0"/>
          <a:pathLst>
            <a:path>
              <a:moveTo>
                <a:pt x="45720" y="0"/>
              </a:moveTo>
              <a:lnTo>
                <a:pt x="45720" y="54598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334DC7AD-C988-4F73-988D-A40BDB655D9D}">
      <dsp:nvSpPr>
        <dsp:cNvPr id="0" name=""/>
        <dsp:cNvSpPr/>
      </dsp:nvSpPr>
      <dsp:spPr>
        <a:xfrm>
          <a:off x="4850831" y="986787"/>
          <a:ext cx="1147255" cy="545989"/>
        </a:xfrm>
        <a:custGeom>
          <a:avLst/>
          <a:gdLst/>
          <a:ahLst/>
          <a:cxnLst/>
          <a:rect l="0" t="0" r="0" b="0"/>
          <a:pathLst>
            <a:path>
              <a:moveTo>
                <a:pt x="0" y="0"/>
              </a:moveTo>
              <a:lnTo>
                <a:pt x="0" y="372075"/>
              </a:lnTo>
              <a:lnTo>
                <a:pt x="1147255" y="372075"/>
              </a:lnTo>
              <a:lnTo>
                <a:pt x="1147255" y="54598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864F8DC3-0DE9-40C0-8F4C-7E0632312560}">
      <dsp:nvSpPr>
        <dsp:cNvPr id="0" name=""/>
        <dsp:cNvSpPr/>
      </dsp:nvSpPr>
      <dsp:spPr>
        <a:xfrm>
          <a:off x="3703576" y="4462971"/>
          <a:ext cx="1147255" cy="545989"/>
        </a:xfrm>
        <a:custGeom>
          <a:avLst/>
          <a:gdLst/>
          <a:ahLst/>
          <a:cxnLst/>
          <a:rect l="0" t="0" r="0" b="0"/>
          <a:pathLst>
            <a:path>
              <a:moveTo>
                <a:pt x="0" y="0"/>
              </a:moveTo>
              <a:lnTo>
                <a:pt x="0" y="372075"/>
              </a:lnTo>
              <a:lnTo>
                <a:pt x="1147255" y="372075"/>
              </a:lnTo>
              <a:lnTo>
                <a:pt x="1147255" y="54598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C2333D2-0229-4E1D-B033-B1C33DDBE519}">
      <dsp:nvSpPr>
        <dsp:cNvPr id="0" name=""/>
        <dsp:cNvSpPr/>
      </dsp:nvSpPr>
      <dsp:spPr>
        <a:xfrm>
          <a:off x="2556320" y="4462971"/>
          <a:ext cx="1147255" cy="545989"/>
        </a:xfrm>
        <a:custGeom>
          <a:avLst/>
          <a:gdLst/>
          <a:ahLst/>
          <a:cxnLst/>
          <a:rect l="0" t="0" r="0" b="0"/>
          <a:pathLst>
            <a:path>
              <a:moveTo>
                <a:pt x="1147255" y="0"/>
              </a:moveTo>
              <a:lnTo>
                <a:pt x="1147255" y="372075"/>
              </a:lnTo>
              <a:lnTo>
                <a:pt x="0" y="372075"/>
              </a:lnTo>
              <a:lnTo>
                <a:pt x="0" y="54598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FFECDF2-6005-4A43-AA3F-3F717698FFA2}">
      <dsp:nvSpPr>
        <dsp:cNvPr id="0" name=""/>
        <dsp:cNvSpPr/>
      </dsp:nvSpPr>
      <dsp:spPr>
        <a:xfrm>
          <a:off x="3657856" y="2724879"/>
          <a:ext cx="91440" cy="545989"/>
        </a:xfrm>
        <a:custGeom>
          <a:avLst/>
          <a:gdLst/>
          <a:ahLst/>
          <a:cxnLst/>
          <a:rect l="0" t="0" r="0" b="0"/>
          <a:pathLst>
            <a:path>
              <a:moveTo>
                <a:pt x="45720" y="0"/>
              </a:moveTo>
              <a:lnTo>
                <a:pt x="45720" y="54598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5B985C69-3931-4042-A62B-752BEB04FE15}">
      <dsp:nvSpPr>
        <dsp:cNvPr id="0" name=""/>
        <dsp:cNvSpPr/>
      </dsp:nvSpPr>
      <dsp:spPr>
        <a:xfrm>
          <a:off x="3703576" y="986787"/>
          <a:ext cx="1147255" cy="545989"/>
        </a:xfrm>
        <a:custGeom>
          <a:avLst/>
          <a:gdLst/>
          <a:ahLst/>
          <a:cxnLst/>
          <a:rect l="0" t="0" r="0" b="0"/>
          <a:pathLst>
            <a:path>
              <a:moveTo>
                <a:pt x="1147255" y="0"/>
              </a:moveTo>
              <a:lnTo>
                <a:pt x="1147255" y="372075"/>
              </a:lnTo>
              <a:lnTo>
                <a:pt x="0" y="372075"/>
              </a:lnTo>
              <a:lnTo>
                <a:pt x="0" y="545989"/>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363F75E6-9AE4-4516-A5EC-85F0C5CC4DFC}">
      <dsp:nvSpPr>
        <dsp:cNvPr id="0" name=""/>
        <dsp:cNvSpPr/>
      </dsp:nvSpPr>
      <dsp:spPr>
        <a:xfrm>
          <a:off x="3912168" y="1573"/>
          <a:ext cx="1877327" cy="985213"/>
        </a:xfrm>
        <a:prstGeom prst="roundRect">
          <a:avLst>
            <a:gd name="adj" fmla="val 10000"/>
          </a:avLst>
        </a:prstGeom>
        <a:solidFill>
          <a:schemeClr val="accent1">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49A0B657-3A6D-4C0E-9AC4-94EC01D8226A}">
      <dsp:nvSpPr>
        <dsp:cNvPr id="0" name=""/>
        <dsp:cNvSpPr/>
      </dsp:nvSpPr>
      <dsp:spPr>
        <a:xfrm>
          <a:off x="4120760" y="199736"/>
          <a:ext cx="1877327" cy="985213"/>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Pregnant Woman with GDM</a:t>
          </a:r>
        </a:p>
      </dsp:txBody>
      <dsp:txXfrm>
        <a:off x="4149616" y="228592"/>
        <a:ext cx="1819615" cy="927501"/>
      </dsp:txXfrm>
    </dsp:sp>
    <dsp:sp modelId="{32CADB92-A309-4B13-9077-D817E68DBDDB}">
      <dsp:nvSpPr>
        <dsp:cNvPr id="0" name=""/>
        <dsp:cNvSpPr/>
      </dsp:nvSpPr>
      <dsp:spPr>
        <a:xfrm>
          <a:off x="2764912" y="1532776"/>
          <a:ext cx="1877327" cy="1192102"/>
        </a:xfrm>
        <a:prstGeom prst="roundRect">
          <a:avLst>
            <a:gd name="adj" fmla="val 10000"/>
          </a:avLst>
        </a:prstGeom>
        <a:solidFill>
          <a:schemeClr val="accent1">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12A05D46-C3EF-473F-9DC2-0805D5D342A6}">
      <dsp:nvSpPr>
        <dsp:cNvPr id="0" name=""/>
        <dsp:cNvSpPr/>
      </dsp:nvSpPr>
      <dsp:spPr>
        <a:xfrm>
          <a:off x="2973504" y="1730938"/>
          <a:ext cx="1877327" cy="1192102"/>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2 </a:t>
          </a:r>
          <a:r>
            <a:rPr lang="en-US" sz="1700" kern="1200" dirty="0" err="1"/>
            <a:t>hr</a:t>
          </a:r>
          <a:r>
            <a:rPr lang="en-US" sz="1700" kern="1200" dirty="0"/>
            <a:t> PPP Glucose &lt; 200 mg%</a:t>
          </a:r>
        </a:p>
      </dsp:txBody>
      <dsp:txXfrm>
        <a:off x="3008419" y="1765853"/>
        <a:ext cx="1807497" cy="1122272"/>
      </dsp:txXfrm>
    </dsp:sp>
    <dsp:sp modelId="{7A3741F7-0ADB-4088-B122-A702DC44E23D}">
      <dsp:nvSpPr>
        <dsp:cNvPr id="0" name=""/>
        <dsp:cNvSpPr/>
      </dsp:nvSpPr>
      <dsp:spPr>
        <a:xfrm>
          <a:off x="2764912" y="3270868"/>
          <a:ext cx="1877327" cy="1192102"/>
        </a:xfrm>
        <a:prstGeom prst="roundRect">
          <a:avLst>
            <a:gd name="adj" fmla="val 10000"/>
          </a:avLst>
        </a:prstGeom>
        <a:solidFill>
          <a:schemeClr val="accent1">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54DB174F-D064-41E8-8F7A-833B2931C068}">
      <dsp:nvSpPr>
        <dsp:cNvPr id="0" name=""/>
        <dsp:cNvSpPr/>
      </dsp:nvSpPr>
      <dsp:spPr>
        <a:xfrm>
          <a:off x="2973504" y="3469031"/>
          <a:ext cx="1877327" cy="1192102"/>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MNT +</a:t>
          </a:r>
        </a:p>
        <a:p>
          <a:pPr marL="0" lvl="0" indent="0" algn="ctr" defTabSz="1244600">
            <a:lnSpc>
              <a:spcPct val="90000"/>
            </a:lnSpc>
            <a:spcBef>
              <a:spcPct val="0"/>
            </a:spcBef>
            <a:spcAft>
              <a:spcPct val="35000"/>
            </a:spcAft>
            <a:buNone/>
          </a:pPr>
          <a:r>
            <a:rPr lang="en-US" sz="2800" kern="1200" dirty="0"/>
            <a:t>Exercise</a:t>
          </a:r>
        </a:p>
      </dsp:txBody>
      <dsp:txXfrm>
        <a:off x="3008419" y="3503946"/>
        <a:ext cx="1807497" cy="1122272"/>
      </dsp:txXfrm>
    </dsp:sp>
    <dsp:sp modelId="{E88B6114-A5E2-4D9A-B503-9BCAD680DA8F}">
      <dsp:nvSpPr>
        <dsp:cNvPr id="0" name=""/>
        <dsp:cNvSpPr/>
      </dsp:nvSpPr>
      <dsp:spPr>
        <a:xfrm>
          <a:off x="1617657" y="5008960"/>
          <a:ext cx="1877327" cy="1192102"/>
        </a:xfrm>
        <a:prstGeom prst="roundRect">
          <a:avLst>
            <a:gd name="adj" fmla="val 10000"/>
          </a:avLst>
        </a:prstGeom>
        <a:solidFill>
          <a:schemeClr val="accent1">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1E38394C-C196-41C6-9850-922AA59F2E63}">
      <dsp:nvSpPr>
        <dsp:cNvPr id="0" name=""/>
        <dsp:cNvSpPr/>
      </dsp:nvSpPr>
      <dsp:spPr>
        <a:xfrm>
          <a:off x="1826248" y="5207123"/>
          <a:ext cx="1877327" cy="1192102"/>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2 </a:t>
          </a:r>
          <a:r>
            <a:rPr lang="en-US" sz="1700" kern="1200" dirty="0" err="1"/>
            <a:t>hr</a:t>
          </a:r>
          <a:r>
            <a:rPr lang="en-US" sz="1700" kern="1200" dirty="0"/>
            <a:t> PPPG &lt;120mg% continue MNT</a:t>
          </a:r>
        </a:p>
      </dsp:txBody>
      <dsp:txXfrm>
        <a:off x="1861163" y="5242038"/>
        <a:ext cx="1807497" cy="1122272"/>
      </dsp:txXfrm>
    </dsp:sp>
    <dsp:sp modelId="{3938A858-AA6F-4656-804D-AF2680CBC60C}">
      <dsp:nvSpPr>
        <dsp:cNvPr id="0" name=""/>
        <dsp:cNvSpPr/>
      </dsp:nvSpPr>
      <dsp:spPr>
        <a:xfrm>
          <a:off x="3912168" y="5008960"/>
          <a:ext cx="1877327" cy="1192102"/>
        </a:xfrm>
        <a:prstGeom prst="roundRect">
          <a:avLst>
            <a:gd name="adj" fmla="val 10000"/>
          </a:avLst>
        </a:prstGeom>
        <a:solidFill>
          <a:schemeClr val="accent1">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85B3F19B-7320-498E-A32C-8ECA37890407}">
      <dsp:nvSpPr>
        <dsp:cNvPr id="0" name=""/>
        <dsp:cNvSpPr/>
      </dsp:nvSpPr>
      <dsp:spPr>
        <a:xfrm>
          <a:off x="4120760" y="5207123"/>
          <a:ext cx="1877327" cy="1192102"/>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2 </a:t>
          </a:r>
          <a:r>
            <a:rPr lang="en-US" sz="1700" kern="1200" dirty="0" err="1"/>
            <a:t>hr</a:t>
          </a:r>
          <a:r>
            <a:rPr lang="en-US" sz="1700" kern="1200" dirty="0"/>
            <a:t> PPPG ≥120mg% start metformin/insulin</a:t>
          </a:r>
        </a:p>
      </dsp:txBody>
      <dsp:txXfrm>
        <a:off x="4155675" y="5242038"/>
        <a:ext cx="1807497" cy="1122272"/>
      </dsp:txXfrm>
    </dsp:sp>
    <dsp:sp modelId="{457530EC-753D-491C-A2CD-3651C3A7CD7C}">
      <dsp:nvSpPr>
        <dsp:cNvPr id="0" name=""/>
        <dsp:cNvSpPr/>
      </dsp:nvSpPr>
      <dsp:spPr>
        <a:xfrm>
          <a:off x="5059423" y="1532776"/>
          <a:ext cx="1877327" cy="1192102"/>
        </a:xfrm>
        <a:prstGeom prst="roundRect">
          <a:avLst>
            <a:gd name="adj" fmla="val 10000"/>
          </a:avLst>
        </a:prstGeom>
        <a:solidFill>
          <a:schemeClr val="accent1">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7625A569-A505-45BA-834A-DF41A3050CF1}">
      <dsp:nvSpPr>
        <dsp:cNvPr id="0" name=""/>
        <dsp:cNvSpPr/>
      </dsp:nvSpPr>
      <dsp:spPr>
        <a:xfrm>
          <a:off x="5268015" y="1730938"/>
          <a:ext cx="1877327" cy="1192102"/>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2 </a:t>
          </a:r>
          <a:r>
            <a:rPr lang="en-US" sz="1700" kern="1200" dirty="0" err="1"/>
            <a:t>hr</a:t>
          </a:r>
          <a:r>
            <a:rPr lang="en-US" sz="1700" kern="1200" dirty="0"/>
            <a:t> PPP Glucose ≥ 200 mg%</a:t>
          </a:r>
        </a:p>
      </dsp:txBody>
      <dsp:txXfrm>
        <a:off x="5302930" y="1765853"/>
        <a:ext cx="1807497" cy="1122272"/>
      </dsp:txXfrm>
    </dsp:sp>
    <dsp:sp modelId="{A599C99C-2316-4B5C-B0B2-EB675820255D}">
      <dsp:nvSpPr>
        <dsp:cNvPr id="0" name=""/>
        <dsp:cNvSpPr/>
      </dsp:nvSpPr>
      <dsp:spPr>
        <a:xfrm>
          <a:off x="5059423" y="3270868"/>
          <a:ext cx="1877327" cy="1192102"/>
        </a:xfrm>
        <a:prstGeom prst="roundRect">
          <a:avLst>
            <a:gd name="adj" fmla="val 10000"/>
          </a:avLst>
        </a:prstGeom>
        <a:solidFill>
          <a:schemeClr val="accent1">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EA214190-365E-4666-9E18-52BC1AB4DBD1}">
      <dsp:nvSpPr>
        <dsp:cNvPr id="0" name=""/>
        <dsp:cNvSpPr/>
      </dsp:nvSpPr>
      <dsp:spPr>
        <a:xfrm>
          <a:off x="5268015" y="3469031"/>
          <a:ext cx="1877327" cy="1192102"/>
        </a:xfrm>
        <a:prstGeom prst="roundRect">
          <a:avLst>
            <a:gd name="adj" fmla="val 10000"/>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Metformin/Insulin + MNT</a:t>
          </a:r>
        </a:p>
      </dsp:txBody>
      <dsp:txXfrm>
        <a:off x="5302930" y="3503946"/>
        <a:ext cx="1807497" cy="11222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6D6BE-DFCE-4FB8-9711-86F486E161C7}">
      <dsp:nvSpPr>
        <dsp:cNvPr id="0" name=""/>
        <dsp:cNvSpPr/>
      </dsp:nvSpPr>
      <dsp:spPr>
        <a:xfrm>
          <a:off x="0" y="574927"/>
          <a:ext cx="10515600" cy="1380599"/>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a:lnSpc>
              <a:spcPct val="90000"/>
            </a:lnSpc>
            <a:spcBef>
              <a:spcPct val="0"/>
            </a:spcBef>
            <a:spcAft>
              <a:spcPct val="35000"/>
            </a:spcAft>
            <a:buNone/>
          </a:pPr>
          <a:r>
            <a:rPr lang="en-US" sz="5900" kern="1200" dirty="0">
              <a:solidFill>
                <a:schemeClr val="tx1"/>
              </a:solidFill>
            </a:rPr>
            <a:t>To improve insulin sensitivity</a:t>
          </a:r>
        </a:p>
      </dsp:txBody>
      <dsp:txXfrm>
        <a:off x="67395" y="642322"/>
        <a:ext cx="10380810" cy="1245809"/>
      </dsp:txXfrm>
    </dsp:sp>
    <dsp:sp modelId="{50CC966D-124F-4CB2-8880-02CC1EC4595E}">
      <dsp:nvSpPr>
        <dsp:cNvPr id="0" name=""/>
        <dsp:cNvSpPr/>
      </dsp:nvSpPr>
      <dsp:spPr>
        <a:xfrm>
          <a:off x="0" y="2700374"/>
          <a:ext cx="10515600" cy="1380599"/>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l" defTabSz="2622550">
            <a:lnSpc>
              <a:spcPct val="90000"/>
            </a:lnSpc>
            <a:spcBef>
              <a:spcPct val="0"/>
            </a:spcBef>
            <a:spcAft>
              <a:spcPct val="35000"/>
            </a:spcAft>
            <a:buNone/>
          </a:pPr>
          <a:r>
            <a:rPr lang="en-US" sz="5900" kern="1200" dirty="0">
              <a:solidFill>
                <a:schemeClr val="tx1"/>
              </a:solidFill>
            </a:rPr>
            <a:t>To increase insulin production </a:t>
          </a:r>
        </a:p>
      </dsp:txBody>
      <dsp:txXfrm>
        <a:off x="67395" y="2767769"/>
        <a:ext cx="10380810" cy="12458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B9E6BF-80D1-4105-B329-E0D9207532E9}" type="datetimeFigureOut">
              <a:rPr lang="en-US" smtClean="0"/>
              <a:t>5/14/2020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AC122-8675-4063-A88A-003F473DEE8C}" type="slidenum">
              <a:rPr lang="en-US" smtClean="0"/>
              <a:t>‹#›</a:t>
            </a:fld>
            <a:endParaRPr lang="en-US"/>
          </a:p>
        </p:txBody>
      </p:sp>
    </p:spTree>
    <p:extLst>
      <p:ext uri="{BB962C8B-B14F-4D97-AF65-F5344CB8AC3E}">
        <p14:creationId xmlns:p14="http://schemas.microsoft.com/office/powerpoint/2010/main" val="195499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buFont typeface="Times New Roman" pitchFamily="18" charset="0"/>
              <a:buNone/>
            </a:pPr>
            <a:fld id="{AB8F0798-CDEA-4836-B122-F42CAF9FCCCD}" type="slidenum">
              <a:rPr lang="en-GB" altLang="en-US" smtClean="0">
                <a:ea typeface="Arial Unicode MS" pitchFamily="34" charset="-128"/>
                <a:cs typeface="Arial Unicode MS" pitchFamily="34" charset="-128"/>
              </a:rPr>
              <a:pPr>
                <a:spcBef>
                  <a:spcPct val="0"/>
                </a:spcBef>
                <a:buFont typeface="Times New Roman" pitchFamily="18" charset="0"/>
                <a:buNone/>
              </a:pPr>
              <a:t>8</a:t>
            </a:fld>
            <a:endParaRPr lang="en-GB" altLang="en-US">
              <a:ea typeface="Arial Unicode MS" pitchFamily="34" charset="-128"/>
              <a:cs typeface="Arial Unicode MS" pitchFamily="34" charset="-128"/>
            </a:endParaRPr>
          </a:p>
        </p:txBody>
      </p:sp>
      <p:sp>
        <p:nvSpPr>
          <p:cNvPr id="37891" name="Text Box 1"/>
          <p:cNvSpPr txBox="1">
            <a:spLocks noChangeArrowheads="1"/>
          </p:cNvSpPr>
          <p:nvPr/>
        </p:nvSpPr>
        <p:spPr bwMode="auto">
          <a:xfrm>
            <a:off x="4337050" y="9385300"/>
            <a:ext cx="33258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1pPr>
            <a:lvl2pPr marL="742950" indent="-28575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2pPr>
            <a:lvl3pPr marL="1143000" indent="-22860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3pPr>
            <a:lvl4pPr marL="1600200" indent="-22860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4pPr>
            <a:lvl5pPr marL="2057400" indent="-22860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5pPr>
            <a:lvl6pPr marL="25146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6pPr>
            <a:lvl7pPr marL="29718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7pPr>
            <a:lvl8pPr marL="34290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8pPr>
            <a:lvl9pPr marL="38862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9pPr>
          </a:lstStyle>
          <a:p>
            <a:pPr algn="r" eaLnBrk="1">
              <a:lnSpc>
                <a:spcPct val="95000"/>
              </a:lnSpc>
              <a:spcBef>
                <a:spcPct val="0"/>
              </a:spcBef>
              <a:buClr>
                <a:srgbClr val="000000"/>
              </a:buClr>
            </a:pPr>
            <a:fld id="{2880788E-F79C-4AB9-809A-AF0CE65FE687}" type="slidenum">
              <a:rPr lang="en-GB" altLang="en-US" sz="1400">
                <a:solidFill>
                  <a:srgbClr val="000000"/>
                </a:solidFill>
              </a:rPr>
              <a:pPr algn="r" eaLnBrk="1">
                <a:lnSpc>
                  <a:spcPct val="95000"/>
                </a:lnSpc>
                <a:spcBef>
                  <a:spcPct val="0"/>
                </a:spcBef>
                <a:buClr>
                  <a:srgbClr val="000000"/>
                </a:buClr>
              </a:pPr>
              <a:t>8</a:t>
            </a:fld>
            <a:endParaRPr lang="en-GB" altLang="en-US" sz="1400">
              <a:solidFill>
                <a:srgbClr val="000000"/>
              </a:solidFill>
            </a:endParaRPr>
          </a:p>
        </p:txBody>
      </p:sp>
      <p:sp>
        <p:nvSpPr>
          <p:cNvPr id="37892" name="Text Box 2"/>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8317" tIns="44159" rIns="88317" bIns="44159"/>
          <a:lstStyle>
            <a:lvl1pPr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1pPr>
            <a:lvl2pPr marL="742950" indent="-28575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2pPr>
            <a:lvl3pPr marL="1143000" indent="-22860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3pPr>
            <a:lvl4pPr marL="1600200" indent="-22860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4pPr>
            <a:lvl5pPr marL="2057400" indent="-22860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5pPr>
            <a:lvl6pPr marL="25146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6pPr>
            <a:lvl7pPr marL="29718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7pPr>
            <a:lvl8pPr marL="34290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8pPr>
            <a:lvl9pPr marL="38862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9pPr>
          </a:lstStyle>
          <a:p>
            <a:pPr eaLnBrk="1">
              <a:spcBef>
                <a:spcPct val="0"/>
              </a:spcBef>
              <a:buClr>
                <a:srgbClr val="000000"/>
              </a:buClr>
            </a:pPr>
            <a:r>
              <a:rPr lang="en-GB" altLang="en-US" sz="1400">
                <a:solidFill>
                  <a:srgbClr val="000000"/>
                </a:solidFill>
                <a:latin typeface="Bookman Old Style" pitchFamily="18" charset="0"/>
              </a:rPr>
              <a:t>#</a:t>
            </a:r>
          </a:p>
        </p:txBody>
      </p:sp>
      <p:sp>
        <p:nvSpPr>
          <p:cNvPr id="37893" name="Text Box 3"/>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8317" tIns="44159" rIns="88317" bIns="44159"/>
          <a:lstStyle>
            <a:lvl1pPr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1pPr>
            <a:lvl2pPr marL="742950" indent="-28575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2pPr>
            <a:lvl3pPr marL="1143000" indent="-22860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3pPr>
            <a:lvl4pPr marL="1600200" indent="-22860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4pPr>
            <a:lvl5pPr marL="2057400" indent="-228600" eaLnBrk="0" hangingPunct="0">
              <a:spcBef>
                <a:spcPct val="3000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5pPr>
            <a:lvl6pPr marL="25146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6pPr>
            <a:lvl7pPr marL="29718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7pPr>
            <a:lvl8pPr marL="34290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8pPr>
            <a:lvl9pPr marL="3886200" indent="-228600" eaLnBrk="0" fontAlgn="base" hangingPunct="0">
              <a:spcBef>
                <a:spcPct val="30000"/>
              </a:spcBef>
              <a:spcAft>
                <a:spcPct val="0"/>
              </a:spcAft>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defRPr sz="1200">
                <a:solidFill>
                  <a:schemeClr val="tx1"/>
                </a:solidFill>
                <a:latin typeface="Times New Roman" pitchFamily="18" charset="0"/>
              </a:defRPr>
            </a:lvl9pPr>
          </a:lstStyle>
          <a:p>
            <a:pPr eaLnBrk="1">
              <a:spcBef>
                <a:spcPct val="0"/>
              </a:spcBef>
              <a:buClr>
                <a:srgbClr val="000000"/>
              </a:buClr>
            </a:pPr>
            <a:fld id="{E97F96AF-798A-4FE0-9A93-D8C89DC04753}" type="slidenum">
              <a:rPr lang="en-GB" altLang="en-US" sz="1400">
                <a:solidFill>
                  <a:srgbClr val="000000"/>
                </a:solidFill>
                <a:latin typeface="Bookman Old Style" pitchFamily="18" charset="0"/>
              </a:rPr>
              <a:pPr eaLnBrk="1">
                <a:spcBef>
                  <a:spcPct val="0"/>
                </a:spcBef>
                <a:buClr>
                  <a:srgbClr val="000000"/>
                </a:buClr>
              </a:pPr>
              <a:t>8</a:t>
            </a:fld>
            <a:endParaRPr lang="en-GB" altLang="en-US" sz="1400">
              <a:solidFill>
                <a:srgbClr val="000000"/>
              </a:solidFill>
              <a:latin typeface="Bookman Old Style" pitchFamily="18" charset="0"/>
            </a:endParaRPr>
          </a:p>
        </p:txBody>
      </p:sp>
      <p:sp>
        <p:nvSpPr>
          <p:cNvPr id="37894" name="Text Box 4"/>
          <p:cNvSpPr txBox="1">
            <a:spLocks noChangeArrowheads="1"/>
          </p:cNvSpPr>
          <p:nvPr/>
        </p:nvSpPr>
        <p:spPr bwMode="auto">
          <a:xfrm>
            <a:off x="1138238" y="687388"/>
            <a:ext cx="4581525" cy="3424237"/>
          </a:xfrm>
          <a:prstGeom prst="rect">
            <a:avLst/>
          </a:prstGeom>
          <a:solidFill>
            <a:srgbClr val="FFFFFF"/>
          </a:solidFill>
          <a:ln w="9525">
            <a:solidFill>
              <a:srgbClr val="000000"/>
            </a:solidFill>
            <a:miter lim="800000"/>
            <a:headEnd/>
            <a:tailEnd/>
          </a:ln>
        </p:spPr>
        <p:txBody>
          <a:bodyPr wrap="none" lIns="89730" tIns="44865" rIns="89730" bIns="44865" anchor="ct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a:lnSpc>
                <a:spcPct val="87000"/>
              </a:lnSpc>
              <a:spcBef>
                <a:spcPct val="0"/>
              </a:spcBef>
              <a:buClr>
                <a:srgbClr val="000000"/>
              </a:buClr>
              <a:buFont typeface="Times New Roman" pitchFamily="18" charset="0"/>
              <a:buNone/>
            </a:pPr>
            <a:endParaRPr lang="en-IN" altLang="en-US" sz="2400"/>
          </a:p>
        </p:txBody>
      </p:sp>
      <p:sp>
        <p:nvSpPr>
          <p:cNvPr id="37895" name="Text Box 5"/>
          <p:cNvSpPr>
            <a:spLocks noGrp="1" noChangeArrowheads="1"/>
          </p:cNvSpPr>
          <p:nvPr>
            <p:ph type="body"/>
          </p:nvPr>
        </p:nvSpPr>
        <p:spPr>
          <a:xfrm>
            <a:off x="914400" y="4341813"/>
            <a:ext cx="5029200" cy="5181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317" tIns="44159" rIns="88317" bIns="44159"/>
          <a:lstStyle/>
          <a:p>
            <a:pPr eaLnBrk="1">
              <a:spcBef>
                <a:spcPct val="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pPr>
            <a:r>
              <a:rPr lang="en-GB" altLang="en-US" sz="2000">
                <a:latin typeface="Arial" pitchFamily="34" charset="0"/>
                <a:ea typeface="Arial Unicode MS" pitchFamily="34" charset="-128"/>
                <a:cs typeface="Arial Unicode MS" pitchFamily="34" charset="-128"/>
              </a:rPr>
              <a:t>This is a model to explain the relationship between insulin secretion, insulin resistance and glucose tolerance in pregnancy. </a:t>
            </a:r>
          </a:p>
          <a:p>
            <a:pPr eaLnBrk="1">
              <a:spcBef>
                <a:spcPct val="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pPr>
            <a:r>
              <a:rPr lang="en-GB" altLang="en-US" sz="2000">
                <a:latin typeface="Arial" pitchFamily="34" charset="0"/>
                <a:ea typeface="Arial Unicode MS" pitchFamily="34" charset="-128"/>
                <a:cs typeface="Arial Unicode MS" pitchFamily="34" charset="-128"/>
              </a:rPr>
              <a:t>Normal glucose tolerance requires a balance between insulin secretion and insulin resistance. </a:t>
            </a:r>
          </a:p>
          <a:p>
            <a:pPr eaLnBrk="1">
              <a:spcBef>
                <a:spcPct val="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pPr>
            <a:r>
              <a:rPr lang="en-GB" altLang="en-US" sz="2000">
                <a:latin typeface="Arial" pitchFamily="34" charset="0"/>
                <a:ea typeface="Arial Unicode MS" pitchFamily="34" charset="-128"/>
                <a:cs typeface="Arial Unicode MS" pitchFamily="34" charset="-128"/>
              </a:rPr>
              <a:t>The figure to the left is the situation outside pregnancy in normal women. </a:t>
            </a:r>
          </a:p>
          <a:p>
            <a:pPr eaLnBrk="1">
              <a:spcBef>
                <a:spcPct val="0"/>
              </a:spcBef>
              <a:tabLst>
                <a:tab pos="0" algn="l"/>
                <a:tab pos="447675" algn="l"/>
                <a:tab pos="896938" algn="l"/>
                <a:tab pos="1344613" algn="l"/>
                <a:tab pos="1793875" algn="l"/>
                <a:tab pos="2243138" algn="l"/>
                <a:tab pos="2690813" algn="l"/>
                <a:tab pos="3140075" algn="l"/>
                <a:tab pos="3587750" algn="l"/>
                <a:tab pos="4037013" algn="l"/>
                <a:tab pos="4486275" algn="l"/>
                <a:tab pos="4933950" algn="l"/>
                <a:tab pos="5383213" algn="l"/>
                <a:tab pos="5830888" algn="l"/>
                <a:tab pos="6280150" algn="l"/>
                <a:tab pos="6729413" algn="l"/>
                <a:tab pos="7177088" algn="l"/>
                <a:tab pos="7626350" algn="l"/>
                <a:tab pos="8075613" algn="l"/>
                <a:tab pos="8523288" algn="l"/>
                <a:tab pos="8972550" algn="l"/>
              </a:tabLst>
            </a:pPr>
            <a:r>
              <a:rPr lang="en-GB" altLang="en-US" sz="2000">
                <a:latin typeface="Arial" pitchFamily="34" charset="0"/>
                <a:ea typeface="Arial Unicode MS" pitchFamily="34" charset="-128"/>
                <a:cs typeface="Arial Unicode MS" pitchFamily="34" charset="-128"/>
              </a:rPr>
              <a:t>In pregnancy, to ensure that adequate nutrients are available all the time for the growing foetus the maternal system as well as the placenta secretes hormones and metabolic mediators that resist the action of insulin creating increased insulin resistance. In normal women, the insulin secretion is correspondingly increased, so the balance is maintained, but at the cost of higher circulating insulin level and glucose levels that are lower than normal because of transfer to the foetus and placenta.</a:t>
            </a:r>
          </a:p>
        </p:txBody>
      </p:sp>
    </p:spTree>
    <p:extLst>
      <p:ext uri="{BB962C8B-B14F-4D97-AF65-F5344CB8AC3E}">
        <p14:creationId xmlns:p14="http://schemas.microsoft.com/office/powerpoint/2010/main" val="168291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long as the maternal islets are able to cope with rising demand for insulin the balance is maintained. However when the capacity for insulin secretion is not able to cope with rising insulin resistance hyperglycemia occurs. In this context one can understand why women with preexisting insulin resistance (overweight, obesity, foetal programing) or those with lower ability to produce insulin (foetal programing) are more prone to hyperglycemia during preganacy.   </a:t>
            </a:r>
          </a:p>
        </p:txBody>
      </p:sp>
      <p:sp>
        <p:nvSpPr>
          <p:cNvPr id="4" name="Slide Number Placeholder 3"/>
          <p:cNvSpPr>
            <a:spLocks noGrp="1"/>
          </p:cNvSpPr>
          <p:nvPr>
            <p:ph type="sldNum" sz="quarter" idx="5"/>
          </p:nvPr>
        </p:nvSpPr>
        <p:spPr/>
        <p:txBody>
          <a:bodyPr/>
          <a:lstStyle/>
          <a:p>
            <a:pPr>
              <a:defRPr/>
            </a:pPr>
            <a:fld id="{563DCE45-778B-4145-A697-E42EA789F0EB}" type="slidenum">
              <a:rPr lang="en-US" smtClean="0"/>
              <a:pPr>
                <a:defRPr/>
              </a:pPr>
              <a:t>9</a:t>
            </a:fld>
            <a:endParaRPr lang="en-US"/>
          </a:p>
        </p:txBody>
      </p:sp>
    </p:spTree>
    <p:extLst>
      <p:ext uri="{BB962C8B-B14F-4D97-AF65-F5344CB8AC3E}">
        <p14:creationId xmlns:p14="http://schemas.microsoft.com/office/powerpoint/2010/main" val="3899705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rgbClr val="001965"/>
                </a:solidFill>
                <a:latin typeface="Verdana" pitchFamily="34" charset="0"/>
              </a:defRPr>
            </a:lvl1pPr>
            <a:lvl2pPr marL="742950" indent="-285750" eaLnBrk="0" hangingPunct="0">
              <a:defRPr sz="1600" b="1">
                <a:solidFill>
                  <a:srgbClr val="001965"/>
                </a:solidFill>
                <a:latin typeface="Verdana" pitchFamily="34" charset="0"/>
              </a:defRPr>
            </a:lvl2pPr>
            <a:lvl3pPr marL="1143000" indent="-228600" eaLnBrk="0" hangingPunct="0">
              <a:defRPr sz="1600" b="1">
                <a:solidFill>
                  <a:srgbClr val="001965"/>
                </a:solidFill>
                <a:latin typeface="Verdana" pitchFamily="34" charset="0"/>
              </a:defRPr>
            </a:lvl3pPr>
            <a:lvl4pPr marL="1600200" indent="-228600" eaLnBrk="0" hangingPunct="0">
              <a:defRPr sz="1600" b="1">
                <a:solidFill>
                  <a:srgbClr val="001965"/>
                </a:solidFill>
                <a:latin typeface="Verdana" pitchFamily="34" charset="0"/>
              </a:defRPr>
            </a:lvl4pPr>
            <a:lvl5pPr marL="2057400" indent="-228600" eaLnBrk="0" hangingPunct="0">
              <a:defRPr sz="1600" b="1">
                <a:solidFill>
                  <a:srgbClr val="001965"/>
                </a:solidFill>
                <a:latin typeface="Verdana" pitchFamily="34" charset="0"/>
              </a:defRPr>
            </a:lvl5pPr>
            <a:lvl6pPr marL="2514600" indent="-228600" algn="ctr" eaLnBrk="0" fontAlgn="base" hangingPunct="0">
              <a:spcBef>
                <a:spcPct val="50000"/>
              </a:spcBef>
              <a:spcAft>
                <a:spcPct val="0"/>
              </a:spcAft>
              <a:defRPr sz="1600" b="1">
                <a:solidFill>
                  <a:srgbClr val="001965"/>
                </a:solidFill>
                <a:latin typeface="Verdana" pitchFamily="34" charset="0"/>
              </a:defRPr>
            </a:lvl6pPr>
            <a:lvl7pPr marL="2971800" indent="-228600" algn="ctr" eaLnBrk="0" fontAlgn="base" hangingPunct="0">
              <a:spcBef>
                <a:spcPct val="50000"/>
              </a:spcBef>
              <a:spcAft>
                <a:spcPct val="0"/>
              </a:spcAft>
              <a:defRPr sz="1600" b="1">
                <a:solidFill>
                  <a:srgbClr val="001965"/>
                </a:solidFill>
                <a:latin typeface="Verdana" pitchFamily="34" charset="0"/>
              </a:defRPr>
            </a:lvl7pPr>
            <a:lvl8pPr marL="3429000" indent="-228600" algn="ctr" eaLnBrk="0" fontAlgn="base" hangingPunct="0">
              <a:spcBef>
                <a:spcPct val="50000"/>
              </a:spcBef>
              <a:spcAft>
                <a:spcPct val="0"/>
              </a:spcAft>
              <a:defRPr sz="1600" b="1">
                <a:solidFill>
                  <a:srgbClr val="001965"/>
                </a:solidFill>
                <a:latin typeface="Verdana" pitchFamily="34" charset="0"/>
              </a:defRPr>
            </a:lvl8pPr>
            <a:lvl9pPr marL="3886200" indent="-228600" algn="ctr" eaLnBrk="0" fontAlgn="base" hangingPunct="0">
              <a:spcBef>
                <a:spcPct val="50000"/>
              </a:spcBef>
              <a:spcAft>
                <a:spcPct val="0"/>
              </a:spcAft>
              <a:defRPr sz="1600" b="1">
                <a:solidFill>
                  <a:srgbClr val="001965"/>
                </a:solidFill>
                <a:latin typeface="Verdana" pitchFamily="34" charset="0"/>
              </a:defRPr>
            </a:lvl9pPr>
          </a:lstStyle>
          <a:p>
            <a:pPr eaLnBrk="1" hangingPunct="1">
              <a:defRPr/>
            </a:pPr>
            <a:fld id="{5CF92EFB-C86C-4574-A65F-9EC6FE1B6758}" type="slidenum">
              <a:rPr lang="da-DK" sz="900" b="0">
                <a:solidFill>
                  <a:schemeClr val="hlink"/>
                </a:solidFill>
              </a:rPr>
              <a:pPr eaLnBrk="1" hangingPunct="1">
                <a:defRPr/>
              </a:pPr>
              <a:t>15</a:t>
            </a:fld>
            <a:endParaRPr lang="da-DK" sz="900" b="0">
              <a:solidFill>
                <a:schemeClr val="hlink"/>
              </a:solidFill>
            </a:endParaRPr>
          </a:p>
        </p:txBody>
      </p:sp>
      <p:sp>
        <p:nvSpPr>
          <p:cNvPr id="481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latin typeface="Arial" charset="0"/>
            </a:endParaRPr>
          </a:p>
        </p:txBody>
      </p:sp>
    </p:spTree>
    <p:extLst>
      <p:ext uri="{BB962C8B-B14F-4D97-AF65-F5344CB8AC3E}">
        <p14:creationId xmlns:p14="http://schemas.microsoft.com/office/powerpoint/2010/main" val="874652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68430F-8FE0-4B65-96DB-1EB49BAFA497}" type="slidenum">
              <a:rPr lang="en-US" smtClean="0"/>
              <a:pPr/>
              <a:t>29</a:t>
            </a:fld>
            <a:endParaRPr lang="en-US"/>
          </a:p>
        </p:txBody>
      </p:sp>
    </p:spTree>
    <p:extLst>
      <p:ext uri="{BB962C8B-B14F-4D97-AF65-F5344CB8AC3E}">
        <p14:creationId xmlns:p14="http://schemas.microsoft.com/office/powerpoint/2010/main" val="3311510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14AC122-8675-4063-A88A-003F473DEE8C}" type="slidenum">
              <a:rPr lang="en-US" smtClean="0"/>
              <a:t>43</a:t>
            </a:fld>
            <a:endParaRPr lang="en-US"/>
          </a:p>
        </p:txBody>
      </p:sp>
    </p:spTree>
    <p:extLst>
      <p:ext uri="{BB962C8B-B14F-4D97-AF65-F5344CB8AC3E}">
        <p14:creationId xmlns:p14="http://schemas.microsoft.com/office/powerpoint/2010/main" val="3884237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944450-31FF-4A5D-8AD4-004E7E9F7C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7086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1BFA7C-D5E2-4FE4-80D2-7C35607E93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6094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52E292-D483-4E7F-B492-769B60FF2C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0479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224513-9119-44C3-987F-89F1E328D4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6208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EB4DD3-9441-46F9-BFAA-BAC58EB0A2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1616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38C437-678F-44E1-A3CB-E08E2B85B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088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AB44C6-2F14-417F-A508-A1C8BFBFD3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6752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C6B501-5EA3-4940-A522-3DF0E01FF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8513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7D811CC-F350-4628-A91C-429838494D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5553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D07702-7981-4D77-AB14-1438A23477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5322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16F22AE-F22E-42D3-9D91-5008D27F6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33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238F19-F860-4521-AF9C-291CBE68A8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9910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19F11AB-9524-4182-B465-D446BB8E58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4935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52401-7F0E-4AC4-882A-9EA63A29C0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8204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0F9647-7B30-486A-BFBD-4A395726B5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9906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9224513-9119-44C3-987F-89F1E328D4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7634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EB4DD3-9441-46F9-BFAA-BAC58EB0A2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413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38C437-678F-44E1-A3CB-E08E2B85B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5205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AB44C6-2F14-417F-A508-A1C8BFBFD3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7999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C6B501-5EA3-4940-A522-3DF0E01FF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0627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7D811CC-F350-4628-A91C-429838494D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615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BD07702-7981-4D77-AB14-1438A23477D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3476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A0A949-BAFF-45E3-82AF-413DAC5BF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688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16F22AE-F22E-42D3-9D91-5008D27F64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562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19F11AB-9524-4182-B465-D446BB8E588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6496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152401-7F0E-4AC4-882A-9EA63A29C0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3947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50F9647-7B30-486A-BFBD-4A395726B5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87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B1FD84-F5AD-4885-AE8A-20BB0F4B8B6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24963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58062-9CED-4251-9127-5D3F3DF88E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182425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8197E-1714-4D41-A3BE-926723E0A6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8233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EDB235-7994-4C3E-97D9-B20DD871A30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98162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B9BAE1-5CA7-4DB7-9B07-7B51AFD8421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170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C88D16-E29E-44D1-BA7D-C5DDDA300F9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0116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1A1150F-8868-4283-A6BC-33C428025E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6253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86CDDD6-C4D3-4B20-AB8A-7909D954C91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76842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A5B9BB-CEB9-4DEF-8F52-F25A64A8A90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8559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3E762C-AED2-4505-AB2D-0835C0E9B3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9545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DFFB2-10F3-47D4-849F-D249528EFE7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64598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E0589-B82E-4DF5-91C7-D211A9BA595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6870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554B06D-0A84-43A7-9CBC-88F16AE2F5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291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7A9BAC1-F130-411D-87C9-E6E52615EB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72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4911570-4363-4EB1-AA26-BE49608675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3325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25DB3D-ED9F-4A8D-98EB-7DA69AE370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7649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54FFD1-EF8A-42E2-A3AF-04F1FF2FA9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367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D5841CB1-9EBF-4AAA-A0C5-7D50FA753B66}" type="slidenum">
              <a:rPr lang="en-US" smtClean="0">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8943999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77C3B614-37D3-4578-9C49-3C65BAE68BA6}"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9385428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77C3B614-37D3-4578-9C49-3C65BAE68BA6}"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66699024"/>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A08013E1-D90B-45AC-B2AC-BE106AA8BE85}" type="slidenum">
              <a:rPr lang="en-US" altLang="en-US" smtClean="0">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84842863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7.png"/><Relationship Id="rId18" Type="http://schemas.microsoft.com/office/2007/relationships/diagramDrawing" Target="../diagrams/drawing4.xml"/><Relationship Id="rId3" Type="http://schemas.openxmlformats.org/officeDocument/2006/relationships/diagramData" Target="../diagrams/data2.xml"/><Relationship Id="rId21" Type="http://schemas.openxmlformats.org/officeDocument/2006/relationships/diagramQuickStyle" Target="../diagrams/quickStyle5.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diagramColors" Target="../diagrams/colors4.xml"/><Relationship Id="rId2" Type="http://schemas.openxmlformats.org/officeDocument/2006/relationships/notesSlide" Target="../notesSlides/notesSlide3.xml"/><Relationship Id="rId16" Type="http://schemas.openxmlformats.org/officeDocument/2006/relationships/diagramQuickStyle" Target="../diagrams/quickStyle4.xml"/><Relationship Id="rId20" Type="http://schemas.openxmlformats.org/officeDocument/2006/relationships/diagramLayout" Target="../diagrams/layout5.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Layout" Target="../diagrams/layout4.xml"/><Relationship Id="rId23" Type="http://schemas.microsoft.com/office/2007/relationships/diagramDrawing" Target="../diagrams/drawing5.xml"/><Relationship Id="rId10" Type="http://schemas.openxmlformats.org/officeDocument/2006/relationships/diagramQuickStyle" Target="../diagrams/quickStyle3.xml"/><Relationship Id="rId19" Type="http://schemas.openxmlformats.org/officeDocument/2006/relationships/diagramData" Target="../diagrams/data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Data" Target="../diagrams/data4.xml"/><Relationship Id="rId22" Type="http://schemas.openxmlformats.org/officeDocument/2006/relationships/diagramColors" Target="../diagrams/colors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08408"/>
            <a:ext cx="9144000" cy="2387600"/>
          </a:xfrm>
        </p:spPr>
        <p:txBody>
          <a:bodyPr/>
          <a:lstStyle/>
          <a:p>
            <a:pPr algn="l"/>
            <a:r>
              <a:rPr lang="en-US" sz="4800" dirty="0">
                <a:solidFill>
                  <a:srgbClr val="C00000"/>
                </a:solidFill>
              </a:rPr>
              <a:t>Diabetes in Pregnancy</a:t>
            </a:r>
            <a:br>
              <a:rPr lang="en-US" sz="4800" dirty="0">
                <a:solidFill>
                  <a:srgbClr val="C00000"/>
                </a:solidFill>
              </a:rPr>
            </a:br>
            <a:r>
              <a:rPr lang="en-US" sz="4800" dirty="0">
                <a:solidFill>
                  <a:srgbClr val="C00000"/>
                </a:solidFill>
              </a:rPr>
              <a:t>Hyperglycemia in Pregnancy </a:t>
            </a:r>
          </a:p>
        </p:txBody>
      </p:sp>
      <p:sp>
        <p:nvSpPr>
          <p:cNvPr id="3" name="Subtitle 2"/>
          <p:cNvSpPr>
            <a:spLocks noGrp="1"/>
          </p:cNvSpPr>
          <p:nvPr>
            <p:ph type="subTitle" idx="1"/>
          </p:nvPr>
        </p:nvSpPr>
        <p:spPr>
          <a:xfrm>
            <a:off x="1524000" y="3602037"/>
            <a:ext cx="9144000" cy="2617583"/>
          </a:xfrm>
        </p:spPr>
        <p:txBody>
          <a:bodyPr>
            <a:noAutofit/>
          </a:bodyPr>
          <a:lstStyle/>
          <a:p>
            <a:pPr algn="l"/>
            <a:r>
              <a:rPr lang="en-US" sz="3200" dirty="0"/>
              <a:t>Prof Vinita Das</a:t>
            </a:r>
          </a:p>
          <a:p>
            <a:pPr algn="l"/>
            <a:r>
              <a:rPr lang="en-US" sz="3200" dirty="0"/>
              <a:t>Dean Medical Faculty</a:t>
            </a:r>
          </a:p>
          <a:p>
            <a:pPr algn="l"/>
            <a:r>
              <a:rPr lang="en-US" sz="3200" dirty="0"/>
              <a:t>HOD Ob/</a:t>
            </a:r>
            <a:r>
              <a:rPr lang="en-US" sz="3200" dirty="0" err="1"/>
              <a:t>Gyn</a:t>
            </a:r>
            <a:endParaRPr lang="en-US" sz="3200" dirty="0"/>
          </a:p>
          <a:p>
            <a:pPr algn="l"/>
            <a:r>
              <a:rPr lang="en-US" sz="3200" dirty="0"/>
              <a:t>KGMU, Lucknow</a:t>
            </a:r>
          </a:p>
          <a:p>
            <a:pPr algn="l"/>
            <a:endParaRPr lang="en-US" sz="2800" dirty="0"/>
          </a:p>
        </p:txBody>
      </p:sp>
      <p:pic>
        <p:nvPicPr>
          <p:cNvPr id="4" name="Picture 3"/>
          <p:cNvPicPr>
            <a:picLocks noChangeAspect="1"/>
          </p:cNvPicPr>
          <p:nvPr/>
        </p:nvPicPr>
        <p:blipFill>
          <a:blip r:embed="rId2"/>
          <a:stretch>
            <a:fillRect/>
          </a:stretch>
        </p:blipFill>
        <p:spPr>
          <a:xfrm>
            <a:off x="6689654" y="3447643"/>
            <a:ext cx="2721046" cy="2617584"/>
          </a:xfrm>
          <a:prstGeom prst="rect">
            <a:avLst/>
          </a:prstGeom>
        </p:spPr>
      </p:pic>
    </p:spTree>
    <p:extLst>
      <p:ext uri="{BB962C8B-B14F-4D97-AF65-F5344CB8AC3E}">
        <p14:creationId xmlns:p14="http://schemas.microsoft.com/office/powerpoint/2010/main" val="32346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FF0000"/>
                </a:solidFill>
              </a:rPr>
              <a:t>Risk factors for GDM</a:t>
            </a:r>
          </a:p>
        </p:txBody>
      </p:sp>
      <p:sp>
        <p:nvSpPr>
          <p:cNvPr id="3" name="Content Placeholder 2"/>
          <p:cNvSpPr>
            <a:spLocks noGrp="1"/>
          </p:cNvSpPr>
          <p:nvPr>
            <p:ph idx="1"/>
          </p:nvPr>
        </p:nvSpPr>
        <p:spPr>
          <a:xfrm>
            <a:off x="609600" y="1600201"/>
            <a:ext cx="10972800" cy="5257799"/>
          </a:xfrm>
        </p:spPr>
        <p:txBody>
          <a:bodyPr>
            <a:noAutofit/>
          </a:bodyPr>
          <a:lstStyle/>
          <a:p>
            <a:r>
              <a:rPr lang="en-US" sz="2800" dirty="0"/>
              <a:t>Age &gt; 25</a:t>
            </a:r>
          </a:p>
          <a:p>
            <a:r>
              <a:rPr lang="en-US" sz="2800" dirty="0"/>
              <a:t>Obesity (BMI ≥ 25) and Metabolic Syndrome</a:t>
            </a:r>
          </a:p>
          <a:p>
            <a:r>
              <a:rPr lang="en-US" sz="2800" dirty="0"/>
              <a:t>HR ethnicity (South Asians, Mexicans, Blacks </a:t>
            </a:r>
            <a:r>
              <a:rPr lang="en-US" sz="2800" dirty="0" err="1"/>
              <a:t>etc</a:t>
            </a:r>
            <a:r>
              <a:rPr lang="en-US" sz="2800" dirty="0"/>
              <a:t>)</a:t>
            </a:r>
          </a:p>
          <a:p>
            <a:r>
              <a:rPr lang="en-US" sz="2800" dirty="0"/>
              <a:t>Diabetes in first degree relative</a:t>
            </a:r>
          </a:p>
          <a:p>
            <a:r>
              <a:rPr lang="en-US" sz="2800" dirty="0"/>
              <a:t>PCOS</a:t>
            </a:r>
          </a:p>
          <a:p>
            <a:r>
              <a:rPr lang="en-US" sz="2800" dirty="0"/>
              <a:t>Previous GDM/glucose intolerance</a:t>
            </a:r>
          </a:p>
          <a:p>
            <a:r>
              <a:rPr lang="en-US" sz="2800" dirty="0"/>
              <a:t>Previous </a:t>
            </a:r>
            <a:r>
              <a:rPr lang="en-US" sz="2800" dirty="0" err="1"/>
              <a:t>macrosomic</a:t>
            </a:r>
            <a:r>
              <a:rPr lang="en-US" sz="2800" dirty="0"/>
              <a:t> baby</a:t>
            </a:r>
          </a:p>
          <a:p>
            <a:r>
              <a:rPr lang="en-US" sz="2800" dirty="0"/>
              <a:t>Previous poly-hydramnios</a:t>
            </a:r>
          </a:p>
          <a:p>
            <a:r>
              <a:rPr lang="en-US" sz="2800" dirty="0"/>
              <a:t>Previous congenital malformed newborn </a:t>
            </a:r>
          </a:p>
          <a:p>
            <a:r>
              <a:rPr lang="en-US" sz="2800" dirty="0"/>
              <a:t>Previous unexplained perinatal loss </a:t>
            </a:r>
          </a:p>
        </p:txBody>
      </p:sp>
    </p:spTree>
    <p:extLst>
      <p:ext uri="{BB962C8B-B14F-4D97-AF65-F5344CB8AC3E}">
        <p14:creationId xmlns:p14="http://schemas.microsoft.com/office/powerpoint/2010/main" val="1767544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C00000"/>
                </a:solidFill>
              </a:rPr>
              <a:t>Gestational Diabetes Mellitus</a:t>
            </a:r>
          </a:p>
        </p:txBody>
      </p:sp>
      <p:sp>
        <p:nvSpPr>
          <p:cNvPr id="3" name="Content Placeholder 2"/>
          <p:cNvSpPr>
            <a:spLocks noGrp="1"/>
          </p:cNvSpPr>
          <p:nvPr>
            <p:ph idx="1"/>
          </p:nvPr>
        </p:nvSpPr>
        <p:spPr>
          <a:xfrm>
            <a:off x="609600" y="1848959"/>
            <a:ext cx="10515600" cy="3671947"/>
          </a:xfrm>
        </p:spPr>
        <p:txBody>
          <a:bodyPr/>
          <a:lstStyle/>
          <a:p>
            <a:r>
              <a:rPr lang="en-US" sz="2800" dirty="0"/>
              <a:t>Glucose intolerance of any severity with onset or first recognition during pregnancy</a:t>
            </a:r>
          </a:p>
          <a:p>
            <a:r>
              <a:rPr lang="en-US" sz="2800" dirty="0"/>
              <a:t>Recommended in India - </a:t>
            </a:r>
            <a:r>
              <a:rPr lang="en-US" sz="2800" dirty="0">
                <a:solidFill>
                  <a:srgbClr val="C00000"/>
                </a:solidFill>
              </a:rPr>
              <a:t>Universal screening </a:t>
            </a:r>
            <a:r>
              <a:rPr lang="en-US" sz="2800" dirty="0"/>
              <a:t>at first antenatal examination in all pregnant women</a:t>
            </a:r>
          </a:p>
          <a:p>
            <a:r>
              <a:rPr lang="en-US" sz="2800" dirty="0"/>
              <a:t>If woman comes late in 3</a:t>
            </a:r>
            <a:r>
              <a:rPr lang="en-US" sz="2800" baseline="30000" dirty="0"/>
              <a:t>rd</a:t>
            </a:r>
            <a:r>
              <a:rPr lang="en-US" sz="2800" dirty="0"/>
              <a:t> trimester for the first time, test to be done</a:t>
            </a:r>
          </a:p>
        </p:txBody>
      </p:sp>
    </p:spTree>
    <p:extLst>
      <p:ext uri="{BB962C8B-B14F-4D97-AF65-F5344CB8AC3E}">
        <p14:creationId xmlns:p14="http://schemas.microsoft.com/office/powerpoint/2010/main" val="522833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ED42-D881-4DC8-BD62-0EEC094AFE94}"/>
              </a:ext>
            </a:extLst>
          </p:cNvPr>
          <p:cNvSpPr>
            <a:spLocks noGrp="1"/>
          </p:cNvSpPr>
          <p:nvPr>
            <p:ph type="title"/>
          </p:nvPr>
        </p:nvSpPr>
        <p:spPr/>
        <p:txBody>
          <a:bodyPr/>
          <a:lstStyle/>
          <a:p>
            <a:pPr algn="l"/>
            <a:r>
              <a:rPr lang="en-US" dirty="0">
                <a:solidFill>
                  <a:srgbClr val="C00000"/>
                </a:solidFill>
              </a:rPr>
              <a:t>DIPSI Test – Single step test</a:t>
            </a:r>
            <a:endParaRPr lang="en-IN" dirty="0">
              <a:solidFill>
                <a:srgbClr val="C00000"/>
              </a:solidFill>
            </a:endParaRPr>
          </a:p>
        </p:txBody>
      </p:sp>
      <p:sp>
        <p:nvSpPr>
          <p:cNvPr id="3" name="Content Placeholder 2">
            <a:extLst>
              <a:ext uri="{FF2B5EF4-FFF2-40B4-BE49-F238E27FC236}">
                <a16:creationId xmlns:a16="http://schemas.microsoft.com/office/drawing/2014/main" id="{AD9EDE40-EBE9-4A4D-A0E2-0A7D4CBC87EE}"/>
              </a:ext>
            </a:extLst>
          </p:cNvPr>
          <p:cNvSpPr>
            <a:spLocks noGrp="1"/>
          </p:cNvSpPr>
          <p:nvPr>
            <p:ph idx="1"/>
          </p:nvPr>
        </p:nvSpPr>
        <p:spPr/>
        <p:txBody>
          <a:bodyPr/>
          <a:lstStyle/>
          <a:p>
            <a:r>
              <a:rPr lang="en-US" dirty="0"/>
              <a:t>75 gm of glucose in 300 ml of water to be taken irrespective of meal intake  </a:t>
            </a:r>
          </a:p>
          <a:p>
            <a:r>
              <a:rPr lang="en-US" dirty="0"/>
              <a:t>After 2 hour Glucometer sampling done  </a:t>
            </a:r>
          </a:p>
          <a:p>
            <a:r>
              <a:rPr lang="en-US" dirty="0"/>
              <a:t>Blood sugar values ≥ 140 mg% is diagnostic of GDM</a:t>
            </a:r>
          </a:p>
          <a:p>
            <a:r>
              <a:rPr lang="en-US" dirty="0"/>
              <a:t>If report is negative, test to be repeated between 24-28 weeks gestation </a:t>
            </a:r>
          </a:p>
          <a:p>
            <a:r>
              <a:rPr lang="en-US" dirty="0"/>
              <a:t>There should be 4 weeks interval between 2 tests</a:t>
            </a:r>
          </a:p>
          <a:p>
            <a:endParaRPr lang="en-IN" dirty="0"/>
          </a:p>
        </p:txBody>
      </p:sp>
    </p:spTree>
    <p:extLst>
      <p:ext uri="{BB962C8B-B14F-4D97-AF65-F5344CB8AC3E}">
        <p14:creationId xmlns:p14="http://schemas.microsoft.com/office/powerpoint/2010/main" val="3113657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5"/>
          <p:cNvSpPr>
            <a:spLocks noGrp="1" noChangeArrowheads="1"/>
          </p:cNvSpPr>
          <p:nvPr>
            <p:ph type="title" idx="4294967295"/>
          </p:nvPr>
        </p:nvSpPr>
        <p:spPr>
          <a:xfrm>
            <a:off x="263022" y="269748"/>
            <a:ext cx="9210161" cy="1143000"/>
          </a:xfrm>
          <a:ln>
            <a:miter lim="800000"/>
            <a:headEnd/>
            <a:tailEnd/>
          </a:ln>
        </p:spPr>
        <p:txBody>
          <a:bodyPr>
            <a:normAutofit fontScale="90000"/>
          </a:bodyPr>
          <a:lstStyle/>
          <a:p>
            <a:pPr marL="484632" algn="l" eaLnBrk="1" fontAlgn="auto" hangingPunct="1">
              <a:spcAft>
                <a:spcPts val="0"/>
              </a:spcAft>
              <a:defRPr/>
            </a:pPr>
            <a:r>
              <a:rPr lang="en-US" sz="4000" kern="1200" dirty="0">
                <a:ln w="6350">
                  <a:solidFill>
                    <a:schemeClr val="accent1">
                      <a:shade val="43000"/>
                    </a:schemeClr>
                  </a:solidFill>
                </a:ln>
                <a:solidFill>
                  <a:srgbClr val="FF0000"/>
                </a:solidFill>
                <a:effectLst>
                  <a:outerShdw blurRad="26000" dist="26000" dir="14500000" algn="tl" rotWithShape="0">
                    <a:srgbClr val="000000">
                      <a:alpha val="40000"/>
                    </a:srgbClr>
                  </a:outerShdw>
                </a:effectLst>
              </a:rPr>
              <a:t>DIPSI Criteria for Diagnosis of GDM/DM</a:t>
            </a:r>
          </a:p>
        </p:txBody>
      </p:sp>
      <p:graphicFrame>
        <p:nvGraphicFramePr>
          <p:cNvPr id="92191" name="Group 31"/>
          <p:cNvGraphicFramePr>
            <a:graphicFrameLocks noGrp="1"/>
          </p:cNvGraphicFramePr>
          <p:nvPr>
            <p:ph idx="4294967295"/>
            <p:extLst>
              <p:ext uri="{D42A27DB-BD31-4B8C-83A1-F6EECF244321}">
                <p14:modId xmlns:p14="http://schemas.microsoft.com/office/powerpoint/2010/main" val="616929757"/>
              </p:ext>
            </p:extLst>
          </p:nvPr>
        </p:nvGraphicFramePr>
        <p:xfrm>
          <a:off x="866527" y="1686392"/>
          <a:ext cx="8434387" cy="5048164"/>
        </p:xfrm>
        <a:graphic>
          <a:graphicData uri="http://schemas.openxmlformats.org/drawingml/2006/table">
            <a:tbl>
              <a:tblPr/>
              <a:tblGrid>
                <a:gridCol w="3081337">
                  <a:extLst>
                    <a:ext uri="{9D8B030D-6E8A-4147-A177-3AD203B41FA5}">
                      <a16:colId xmlns:a16="http://schemas.microsoft.com/office/drawing/2014/main" val="20000"/>
                    </a:ext>
                  </a:extLst>
                </a:gridCol>
                <a:gridCol w="306705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1603514">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1" i="0" u="none" strike="noStrike" cap="none" normalizeH="0" baseline="0" dirty="0">
                          <a:ln>
                            <a:noFill/>
                          </a:ln>
                          <a:solidFill>
                            <a:srgbClr val="C00000"/>
                          </a:solidFill>
                          <a:effectLst/>
                          <a:latin typeface="Verdana" pitchFamily="34" charset="0"/>
                        </a:rPr>
                        <a:t>2hr Plasma Glucose after 75 gm Glucose </a:t>
                      </a:r>
                      <a:r>
                        <a:rPr kumimoji="0" lang="en-US" sz="2300" b="1" i="0" u="none" strike="noStrike" cap="none" normalizeH="0" baseline="0" dirty="0">
                          <a:ln>
                            <a:noFill/>
                          </a:ln>
                          <a:solidFill>
                            <a:srgbClr val="C00000"/>
                          </a:solidFill>
                          <a:effectLst/>
                          <a:latin typeface="Verdana" pitchFamily="34" charset="0"/>
                        </a:rPr>
                        <a:t> irrespective of meals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1" i="0" u="none" strike="noStrike" cap="none" normalizeH="0" baseline="0" dirty="0">
                          <a:ln>
                            <a:noFill/>
                          </a:ln>
                          <a:solidFill>
                            <a:srgbClr val="C00000"/>
                          </a:solidFill>
                          <a:effectLst/>
                          <a:latin typeface="Verdana" pitchFamily="34" charset="0"/>
                        </a:rPr>
                        <a:t>In Pregnancy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1" i="0" u="none" strike="noStrike" cap="none" normalizeH="0" baseline="0" dirty="0">
                          <a:ln>
                            <a:noFill/>
                          </a:ln>
                          <a:solidFill>
                            <a:srgbClr val="C00000"/>
                          </a:solidFill>
                          <a:effectLst/>
                          <a:latin typeface="Verdana" pitchFamily="34" charset="0"/>
                        </a:rPr>
                        <a:t>Outside Pregnancy</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369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0" i="0" u="none" strike="noStrike" cap="none" normalizeH="0" baseline="0">
                          <a:ln>
                            <a:noFill/>
                          </a:ln>
                          <a:solidFill>
                            <a:schemeClr val="tx1"/>
                          </a:solidFill>
                          <a:effectLst/>
                          <a:latin typeface="Verdana" pitchFamily="34" charset="0"/>
                        </a:rPr>
                        <a:t>&gt;200 mg/dl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0" i="0" u="none" strike="noStrike" cap="none" normalizeH="0" baseline="0">
                          <a:ln>
                            <a:noFill/>
                          </a:ln>
                          <a:solidFill>
                            <a:schemeClr val="tx1"/>
                          </a:solidFill>
                          <a:effectLst/>
                          <a:latin typeface="Verdana" pitchFamily="34" charset="0"/>
                        </a:rPr>
                        <a:t>Diabetes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0" i="0" u="none" strike="noStrike" cap="none" normalizeH="0" baseline="0">
                          <a:ln>
                            <a:noFill/>
                          </a:ln>
                          <a:solidFill>
                            <a:schemeClr val="tx1"/>
                          </a:solidFill>
                          <a:effectLst/>
                          <a:latin typeface="Verdana" pitchFamily="34" charset="0"/>
                        </a:rPr>
                        <a:t>Diabetes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2111">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0" i="0" u="none" strike="noStrike" cap="none" normalizeH="0" baseline="0">
                          <a:ln>
                            <a:noFill/>
                          </a:ln>
                          <a:solidFill>
                            <a:schemeClr val="tx1"/>
                          </a:solidFill>
                          <a:effectLst/>
                          <a:latin typeface="Verdana" pitchFamily="34" charset="0"/>
                        </a:rPr>
                        <a:t>&gt;140-199mg/dl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0" i="0" u="none" strike="noStrike" cap="none" normalizeH="0" baseline="0">
                          <a:ln>
                            <a:noFill/>
                          </a:ln>
                          <a:solidFill>
                            <a:schemeClr val="tx1"/>
                          </a:solidFill>
                          <a:effectLst/>
                          <a:latin typeface="Verdana" pitchFamily="34" charset="0"/>
                        </a:rPr>
                        <a:t>GDM</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1" i="0" u="none" strike="noStrike" cap="none" normalizeH="0" baseline="0" dirty="0">
                          <a:ln>
                            <a:noFill/>
                          </a:ln>
                          <a:solidFill>
                            <a:srgbClr val="C00000"/>
                          </a:solidFill>
                          <a:effectLst/>
                          <a:latin typeface="Verdana" pitchFamily="34" charset="0"/>
                        </a:rPr>
                        <a:t>IGT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578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0" i="0" u="none" strike="noStrike" cap="none" normalizeH="0" baseline="0" dirty="0">
                          <a:ln>
                            <a:noFill/>
                          </a:ln>
                          <a:solidFill>
                            <a:schemeClr val="tx1"/>
                          </a:solidFill>
                          <a:effectLst/>
                          <a:latin typeface="Verdana" pitchFamily="34" charset="0"/>
                        </a:rPr>
                        <a:t>120-139mg/dl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1" i="0" u="none" strike="noStrike" cap="none" normalizeH="0" baseline="0" dirty="0">
                          <a:ln>
                            <a:noFill/>
                          </a:ln>
                          <a:solidFill>
                            <a:srgbClr val="C00000"/>
                          </a:solidFill>
                          <a:effectLst/>
                          <a:latin typeface="Verdana" pitchFamily="34" charset="0"/>
                        </a:rPr>
                        <a:t>GGI (gestational glucose intolerance)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300" b="0" i="0" u="none" strike="noStrike" cap="none" normalizeH="0" baseline="0">
                        <a:ln>
                          <a:noFill/>
                        </a:ln>
                        <a:solidFill>
                          <a:schemeClr val="tx1"/>
                        </a:solidFill>
                        <a:effectLst/>
                        <a:latin typeface="Verdana" pitchFamily="34"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3056">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0" i="0" u="none" strike="noStrike" cap="none" normalizeH="0" baseline="0">
                          <a:ln>
                            <a:noFill/>
                          </a:ln>
                          <a:solidFill>
                            <a:schemeClr val="tx1"/>
                          </a:solidFill>
                          <a:effectLst/>
                          <a:latin typeface="Verdana" pitchFamily="34" charset="0"/>
                        </a:rPr>
                        <a:t>&lt;120 mg/dl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0" i="0" u="none" strike="noStrike" cap="none" normalizeH="0" baseline="0">
                          <a:ln>
                            <a:noFill/>
                          </a:ln>
                          <a:solidFill>
                            <a:schemeClr val="tx1"/>
                          </a:solidFill>
                          <a:effectLst/>
                          <a:latin typeface="Verdana" pitchFamily="34" charset="0"/>
                        </a:rPr>
                        <a:t>Normal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300" b="0" i="0" u="none" strike="noStrike" cap="none" normalizeH="0" baseline="0" dirty="0">
                          <a:ln>
                            <a:noFill/>
                          </a:ln>
                          <a:solidFill>
                            <a:schemeClr val="tx1"/>
                          </a:solidFill>
                          <a:effectLst/>
                          <a:latin typeface="Verdana" pitchFamily="34" charset="0"/>
                        </a:rPr>
                        <a:t>Normal</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4271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C00000"/>
                </a:solidFill>
              </a:rPr>
              <a:t>Effect of GDM</a:t>
            </a:r>
          </a:p>
        </p:txBody>
      </p:sp>
      <p:sp>
        <p:nvSpPr>
          <p:cNvPr id="4" name="Text Placeholder 3"/>
          <p:cNvSpPr>
            <a:spLocks noGrp="1"/>
          </p:cNvSpPr>
          <p:nvPr>
            <p:ph type="body" idx="1"/>
          </p:nvPr>
        </p:nvSpPr>
        <p:spPr>
          <a:xfrm>
            <a:off x="1014413" y="1251848"/>
            <a:ext cx="5157787" cy="823912"/>
          </a:xfrm>
        </p:spPr>
        <p:txBody>
          <a:bodyPr>
            <a:normAutofit/>
          </a:bodyPr>
          <a:lstStyle/>
          <a:p>
            <a:r>
              <a:rPr lang="en-US" sz="2800" dirty="0"/>
              <a:t>Maternal</a:t>
            </a:r>
          </a:p>
        </p:txBody>
      </p:sp>
      <p:sp>
        <p:nvSpPr>
          <p:cNvPr id="5" name="Content Placeholder 4"/>
          <p:cNvSpPr>
            <a:spLocks noGrp="1"/>
          </p:cNvSpPr>
          <p:nvPr>
            <p:ph sz="half" idx="2"/>
          </p:nvPr>
        </p:nvSpPr>
        <p:spPr>
          <a:xfrm>
            <a:off x="839787" y="2115299"/>
            <a:ext cx="5157787" cy="3684588"/>
          </a:xfrm>
        </p:spPr>
        <p:txBody>
          <a:bodyPr>
            <a:normAutofit fontScale="92500" lnSpcReduction="20000"/>
          </a:bodyPr>
          <a:lstStyle/>
          <a:p>
            <a:r>
              <a:rPr lang="en-US" sz="2400" dirty="0"/>
              <a:t>Pre-</a:t>
            </a:r>
            <a:r>
              <a:rPr lang="en-US" sz="2400" dirty="0" err="1"/>
              <a:t>eclampsia</a:t>
            </a:r>
            <a:r>
              <a:rPr lang="en-US" sz="2400" dirty="0"/>
              <a:t> 15-20% vs 5-7 % in non GDM</a:t>
            </a:r>
          </a:p>
          <a:p>
            <a:r>
              <a:rPr lang="en-US" sz="2400" dirty="0"/>
              <a:t>Poly-hydramnios</a:t>
            </a:r>
          </a:p>
          <a:p>
            <a:r>
              <a:rPr lang="en-US" sz="2400" dirty="0"/>
              <a:t>Preterm delivery</a:t>
            </a:r>
          </a:p>
          <a:p>
            <a:r>
              <a:rPr lang="en-US" sz="2400" dirty="0"/>
              <a:t>Operative delivery</a:t>
            </a:r>
          </a:p>
          <a:p>
            <a:r>
              <a:rPr lang="en-US" sz="2400" dirty="0" err="1"/>
              <a:t>Perineal</a:t>
            </a:r>
            <a:r>
              <a:rPr lang="en-US" sz="2400" dirty="0"/>
              <a:t> trauma</a:t>
            </a:r>
          </a:p>
          <a:p>
            <a:r>
              <a:rPr lang="en-US" sz="2400" dirty="0"/>
              <a:t>Infections</a:t>
            </a:r>
          </a:p>
          <a:p>
            <a:r>
              <a:rPr lang="en-US" sz="2400" dirty="0" err="1"/>
              <a:t>Keto</a:t>
            </a:r>
            <a:r>
              <a:rPr lang="en-US" sz="2400" dirty="0"/>
              <a:t>-acidosis</a:t>
            </a:r>
          </a:p>
          <a:p>
            <a:r>
              <a:rPr lang="en-US" sz="2400" dirty="0"/>
              <a:t>Risk of future diabetes (60%)</a:t>
            </a:r>
          </a:p>
        </p:txBody>
      </p:sp>
      <p:sp>
        <p:nvSpPr>
          <p:cNvPr id="6" name="Text Placeholder 5"/>
          <p:cNvSpPr>
            <a:spLocks noGrp="1"/>
          </p:cNvSpPr>
          <p:nvPr>
            <p:ph type="body" sz="quarter" idx="3"/>
          </p:nvPr>
        </p:nvSpPr>
        <p:spPr>
          <a:xfrm>
            <a:off x="6097588" y="1292204"/>
            <a:ext cx="5183188" cy="823912"/>
          </a:xfrm>
        </p:spPr>
        <p:txBody>
          <a:bodyPr>
            <a:normAutofit/>
          </a:bodyPr>
          <a:lstStyle/>
          <a:p>
            <a:r>
              <a:rPr lang="en-US" sz="2800" dirty="0"/>
              <a:t>Fetal &amp; Neonatal</a:t>
            </a:r>
          </a:p>
        </p:txBody>
      </p:sp>
      <p:sp>
        <p:nvSpPr>
          <p:cNvPr id="7" name="Content Placeholder 6"/>
          <p:cNvSpPr>
            <a:spLocks noGrp="1"/>
          </p:cNvSpPr>
          <p:nvPr>
            <p:ph sz="quarter" idx="4"/>
          </p:nvPr>
        </p:nvSpPr>
        <p:spPr>
          <a:xfrm>
            <a:off x="6172200" y="2115299"/>
            <a:ext cx="5183188" cy="3684588"/>
          </a:xfrm>
        </p:spPr>
        <p:txBody>
          <a:bodyPr>
            <a:normAutofit fontScale="92500" lnSpcReduction="20000"/>
          </a:bodyPr>
          <a:lstStyle/>
          <a:p>
            <a:r>
              <a:rPr lang="en-US" sz="2400" dirty="0"/>
              <a:t>Fetal macrosomia</a:t>
            </a:r>
          </a:p>
          <a:p>
            <a:r>
              <a:rPr lang="en-US" sz="2400" dirty="0"/>
              <a:t>Prematurity</a:t>
            </a:r>
          </a:p>
          <a:p>
            <a:r>
              <a:rPr lang="en-US" sz="2400" dirty="0"/>
              <a:t>Birth trauma</a:t>
            </a:r>
          </a:p>
          <a:p>
            <a:r>
              <a:rPr lang="en-US" sz="2400" dirty="0"/>
              <a:t>Congenital malformations</a:t>
            </a:r>
          </a:p>
          <a:p>
            <a:r>
              <a:rPr lang="en-US" sz="2400" dirty="0"/>
              <a:t>IUD</a:t>
            </a:r>
          </a:p>
          <a:p>
            <a:r>
              <a:rPr lang="en-US" sz="2400" dirty="0"/>
              <a:t>RDS</a:t>
            </a:r>
          </a:p>
          <a:p>
            <a:r>
              <a:rPr lang="en-US" sz="2400" dirty="0"/>
              <a:t>Neonatal metabolic complications (hypoglycemia, </a:t>
            </a:r>
            <a:r>
              <a:rPr lang="en-US" sz="2400" dirty="0" err="1"/>
              <a:t>hyperbilirubinemia</a:t>
            </a:r>
            <a:r>
              <a:rPr lang="en-US" sz="2400" dirty="0"/>
              <a:t>, </a:t>
            </a:r>
            <a:r>
              <a:rPr lang="en-US" sz="2400" dirty="0" err="1"/>
              <a:t>hypocalcemia</a:t>
            </a:r>
            <a:r>
              <a:rPr lang="en-US" sz="2400" dirty="0"/>
              <a:t>, polycythemia)</a:t>
            </a:r>
          </a:p>
          <a:p>
            <a:r>
              <a:rPr lang="en-US" sz="2400" dirty="0"/>
              <a:t>Obesity &amp; Diabetes in later life (20-30%) 4-8 times higher risk</a:t>
            </a:r>
          </a:p>
          <a:p>
            <a:endParaRPr lang="en-US" dirty="0"/>
          </a:p>
        </p:txBody>
      </p:sp>
    </p:spTree>
    <p:extLst>
      <p:ext uri="{BB962C8B-B14F-4D97-AF65-F5344CB8AC3E}">
        <p14:creationId xmlns:p14="http://schemas.microsoft.com/office/powerpoint/2010/main" val="2512498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34507451"/>
              </p:ext>
            </p:extLst>
          </p:nvPr>
        </p:nvGraphicFramePr>
        <p:xfrm>
          <a:off x="1752600" y="152401"/>
          <a:ext cx="6629400" cy="68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p:cNvGraphicFramePr/>
          <p:nvPr/>
        </p:nvGraphicFramePr>
        <p:xfrm>
          <a:off x="4800600" y="899988"/>
          <a:ext cx="5715000" cy="3889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741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3600" y="1219202"/>
            <a:ext cx="1981200" cy="217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Diagram 4"/>
          <p:cNvGraphicFramePr/>
          <p:nvPr/>
        </p:nvGraphicFramePr>
        <p:xfrm>
          <a:off x="4800600" y="2633134"/>
          <a:ext cx="3352800" cy="79298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 8"/>
          <p:cNvGraphicFramePr/>
          <p:nvPr/>
        </p:nvGraphicFramePr>
        <p:xfrm>
          <a:off x="2082801" y="3640951"/>
          <a:ext cx="5867400" cy="230832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409771143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r="5212"/>
          <a:stretch>
            <a:fillRect/>
          </a:stretch>
        </p:blipFill>
        <p:spPr bwMode="auto">
          <a:xfrm>
            <a:off x="1701800" y="800100"/>
            <a:ext cx="4394200" cy="516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Diagram 3"/>
          <p:cNvGraphicFramePr/>
          <p:nvPr>
            <p:extLst>
              <p:ext uri="{D42A27DB-BD31-4B8C-83A1-F6EECF244321}">
                <p14:modId xmlns:p14="http://schemas.microsoft.com/office/powerpoint/2010/main" val="161941561"/>
              </p:ext>
            </p:extLst>
          </p:nvPr>
        </p:nvGraphicFramePr>
        <p:xfrm>
          <a:off x="6083300" y="1168401"/>
          <a:ext cx="4292600" cy="4631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3717248728"/>
              </p:ext>
            </p:extLst>
          </p:nvPr>
        </p:nvGraphicFramePr>
        <p:xfrm>
          <a:off x="1524000" y="93133"/>
          <a:ext cx="6781800" cy="7072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 name="Straight Arrow Connector 4"/>
          <p:cNvCxnSpPr/>
          <p:nvPr/>
        </p:nvCxnSpPr>
        <p:spPr>
          <a:xfrm flipV="1">
            <a:off x="4794250" y="1769535"/>
            <a:ext cx="1193800" cy="4275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803650" y="1490134"/>
            <a:ext cx="2184400" cy="3894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143500" y="1983317"/>
            <a:ext cx="844550" cy="1869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54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C00000"/>
                </a:solidFill>
              </a:rPr>
              <a:t>Fetal Complications</a:t>
            </a:r>
          </a:p>
        </p:txBody>
      </p:sp>
      <p:sp>
        <p:nvSpPr>
          <p:cNvPr id="6" name="Text Placeholder 5"/>
          <p:cNvSpPr>
            <a:spLocks noGrp="1"/>
          </p:cNvSpPr>
          <p:nvPr>
            <p:ph type="body" idx="1"/>
          </p:nvPr>
        </p:nvSpPr>
        <p:spPr/>
        <p:txBody>
          <a:bodyPr/>
          <a:lstStyle/>
          <a:p>
            <a:endParaRPr lang="en-US" b="0" dirty="0"/>
          </a:p>
        </p:txBody>
      </p:sp>
      <p:sp>
        <p:nvSpPr>
          <p:cNvPr id="3" name="Content Placeholder 2"/>
          <p:cNvSpPr>
            <a:spLocks noGrp="1"/>
          </p:cNvSpPr>
          <p:nvPr>
            <p:ph sz="half" idx="2"/>
          </p:nvPr>
        </p:nvSpPr>
        <p:spPr/>
        <p:txBody>
          <a:bodyPr/>
          <a:lstStyle/>
          <a:p>
            <a:r>
              <a:rPr lang="en-US" sz="2800" dirty="0"/>
              <a:t>Fetal Macrosomia</a:t>
            </a:r>
          </a:p>
          <a:p>
            <a:r>
              <a:rPr lang="en-US" sz="2800" dirty="0"/>
              <a:t>Intrauterine fetal death (Hypoxia) </a:t>
            </a:r>
          </a:p>
          <a:p>
            <a:r>
              <a:rPr lang="en-US" sz="2800" dirty="0"/>
              <a:t>Congenital anomalies</a:t>
            </a:r>
          </a:p>
          <a:p>
            <a:endParaRPr lang="en-US" sz="2800" dirty="0"/>
          </a:p>
        </p:txBody>
      </p:sp>
      <p:sp>
        <p:nvSpPr>
          <p:cNvPr id="8" name="Text Placeholder 7"/>
          <p:cNvSpPr>
            <a:spLocks noGrp="1"/>
          </p:cNvSpPr>
          <p:nvPr>
            <p:ph type="body" sz="quarter" idx="3"/>
          </p:nvPr>
        </p:nvSpPr>
        <p:spPr>
          <a:xfrm>
            <a:off x="6172200" y="1189973"/>
            <a:ext cx="5183717" cy="1315102"/>
          </a:xfrm>
        </p:spPr>
        <p:txBody>
          <a:bodyPr/>
          <a:lstStyle/>
          <a:p>
            <a:r>
              <a:rPr lang="en-US" b="0" dirty="0"/>
              <a:t>Proposed factors associated with </a:t>
            </a:r>
            <a:r>
              <a:rPr lang="en-US" b="0" dirty="0" err="1"/>
              <a:t>teratogenesis</a:t>
            </a:r>
            <a:r>
              <a:rPr lang="en-US" b="0" dirty="0"/>
              <a:t> in pregnancy with DM</a:t>
            </a:r>
          </a:p>
          <a:p>
            <a:endParaRPr lang="en-US" dirty="0"/>
          </a:p>
        </p:txBody>
      </p:sp>
      <p:sp>
        <p:nvSpPr>
          <p:cNvPr id="7" name="Content Placeholder 6"/>
          <p:cNvSpPr>
            <a:spLocks noGrp="1"/>
          </p:cNvSpPr>
          <p:nvPr>
            <p:ph sz="quarter" idx="4"/>
          </p:nvPr>
        </p:nvSpPr>
        <p:spPr>
          <a:xfrm>
            <a:off x="6172200" y="2255457"/>
            <a:ext cx="5183717" cy="4183824"/>
          </a:xfrm>
        </p:spPr>
        <p:txBody>
          <a:bodyPr/>
          <a:lstStyle/>
          <a:p>
            <a:r>
              <a:rPr lang="en-US" sz="2400" dirty="0"/>
              <a:t>Hyperglycemia</a:t>
            </a:r>
          </a:p>
          <a:p>
            <a:r>
              <a:rPr lang="en-US" sz="2400" dirty="0"/>
              <a:t>Hypoglycemia</a:t>
            </a:r>
          </a:p>
          <a:p>
            <a:r>
              <a:rPr lang="en-US" sz="2400" dirty="0"/>
              <a:t>Ketone body excess</a:t>
            </a:r>
          </a:p>
          <a:p>
            <a:r>
              <a:rPr lang="en-US" sz="2400" dirty="0" err="1"/>
              <a:t>Somatomedin</a:t>
            </a:r>
            <a:r>
              <a:rPr lang="en-US" sz="2400" dirty="0"/>
              <a:t> inhibition</a:t>
            </a:r>
          </a:p>
          <a:p>
            <a:r>
              <a:rPr lang="en-US" sz="2400" dirty="0" err="1"/>
              <a:t>Arachidonic</a:t>
            </a:r>
            <a:r>
              <a:rPr lang="en-US" sz="2400" dirty="0"/>
              <a:t> acid deficiency</a:t>
            </a:r>
          </a:p>
          <a:p>
            <a:r>
              <a:rPr lang="en-US" sz="2400" dirty="0"/>
              <a:t>Free oxygen radical excess</a:t>
            </a:r>
          </a:p>
          <a:p>
            <a:endParaRPr lang="en-US" sz="2400" dirty="0"/>
          </a:p>
          <a:p>
            <a:pPr marL="0" indent="0">
              <a:buNone/>
            </a:pPr>
            <a:r>
              <a:rPr lang="en-US" sz="1800" dirty="0"/>
              <a:t>Factors must act before 7 weeks, so patients with poor </a:t>
            </a:r>
            <a:r>
              <a:rPr lang="en-US" sz="1800" dirty="0" err="1"/>
              <a:t>peri-conceptional</a:t>
            </a:r>
            <a:r>
              <a:rPr lang="en-US" sz="1800" dirty="0"/>
              <a:t> control, long standing diabetes &amp; vascular disease, early 1</a:t>
            </a:r>
            <a:r>
              <a:rPr lang="en-US" sz="1800" baseline="30000" dirty="0"/>
              <a:t>st</a:t>
            </a:r>
            <a:r>
              <a:rPr lang="en-US" sz="1800" dirty="0"/>
              <a:t> trimester GDM</a:t>
            </a:r>
          </a:p>
        </p:txBody>
      </p:sp>
    </p:spTree>
    <p:extLst>
      <p:ext uri="{BB962C8B-B14F-4D97-AF65-F5344CB8AC3E}">
        <p14:creationId xmlns:p14="http://schemas.microsoft.com/office/powerpoint/2010/main" val="1843514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Fetal </a:t>
            </a:r>
            <a:r>
              <a:rPr lang="en-US" dirty="0" err="1">
                <a:solidFill>
                  <a:srgbClr val="C00000"/>
                </a:solidFill>
              </a:rPr>
              <a:t>Macrosomia</a:t>
            </a:r>
            <a:endParaRPr lang="en-US" dirty="0">
              <a:solidFill>
                <a:srgbClr val="C00000"/>
              </a:solidFill>
            </a:endParaRPr>
          </a:p>
        </p:txBody>
      </p:sp>
      <p:sp>
        <p:nvSpPr>
          <p:cNvPr id="3" name="Content Placeholder 2"/>
          <p:cNvSpPr>
            <a:spLocks noGrp="1"/>
          </p:cNvSpPr>
          <p:nvPr>
            <p:ph sz="half" idx="1"/>
          </p:nvPr>
        </p:nvSpPr>
        <p:spPr>
          <a:xfrm>
            <a:off x="446761" y="2268194"/>
            <a:ext cx="5384800" cy="2533388"/>
          </a:xfrm>
        </p:spPr>
        <p:txBody>
          <a:bodyPr/>
          <a:lstStyle/>
          <a:p>
            <a:r>
              <a:rPr lang="en-US" sz="2400" dirty="0"/>
              <a:t>Birth weight &gt; 90</a:t>
            </a:r>
            <a:r>
              <a:rPr lang="en-US" sz="2400" baseline="30000" dirty="0"/>
              <a:t>th</a:t>
            </a:r>
            <a:r>
              <a:rPr lang="en-US" sz="2400" dirty="0"/>
              <a:t> percentile</a:t>
            </a:r>
          </a:p>
          <a:p>
            <a:r>
              <a:rPr lang="en-US" sz="2400" dirty="0"/>
              <a:t>&gt; 4-4.5 Kg</a:t>
            </a:r>
          </a:p>
          <a:p>
            <a:r>
              <a:rPr lang="en-US" sz="2400" dirty="0"/>
              <a:t>Complicate 50% pregnancies with GDM and 40% with DM type I &amp; II</a:t>
            </a:r>
          </a:p>
          <a:p>
            <a:endParaRPr lang="en-US" dirty="0"/>
          </a:p>
        </p:txBody>
      </p:sp>
      <p:sp>
        <p:nvSpPr>
          <p:cNvPr id="5" name="Content Placeholder 4"/>
          <p:cNvSpPr>
            <a:spLocks noGrp="1"/>
          </p:cNvSpPr>
          <p:nvPr>
            <p:ph sz="half" idx="2"/>
          </p:nvPr>
        </p:nvSpPr>
        <p:spPr/>
        <p:txBody>
          <a:bodyPr/>
          <a:lstStyle/>
          <a:p>
            <a:endParaRPr lang="en-US"/>
          </a:p>
        </p:txBody>
      </p:sp>
      <p:pic>
        <p:nvPicPr>
          <p:cNvPr id="4" name="Picture 3"/>
          <p:cNvPicPr>
            <a:picLocks noChangeAspect="1"/>
          </p:cNvPicPr>
          <p:nvPr/>
        </p:nvPicPr>
        <p:blipFill>
          <a:blip r:embed="rId2"/>
          <a:stretch>
            <a:fillRect/>
          </a:stretch>
        </p:blipFill>
        <p:spPr>
          <a:xfrm>
            <a:off x="6096000" y="1690688"/>
            <a:ext cx="5114987" cy="3688400"/>
          </a:xfrm>
          <a:prstGeom prst="rect">
            <a:avLst/>
          </a:prstGeom>
        </p:spPr>
      </p:pic>
    </p:spTree>
    <p:extLst>
      <p:ext uri="{BB962C8B-B14F-4D97-AF65-F5344CB8AC3E}">
        <p14:creationId xmlns:p14="http://schemas.microsoft.com/office/powerpoint/2010/main" val="1683917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85534"/>
            <a:ext cx="10972800" cy="1143000"/>
          </a:xfrm>
        </p:spPr>
        <p:txBody>
          <a:bodyPr/>
          <a:lstStyle/>
          <a:p>
            <a:pPr algn="l"/>
            <a:r>
              <a:rPr lang="en-US" dirty="0">
                <a:solidFill>
                  <a:srgbClr val="C00000"/>
                </a:solidFill>
              </a:rPr>
              <a:t>Congenital Malformations</a:t>
            </a:r>
          </a:p>
        </p:txBody>
      </p:sp>
      <p:sp>
        <p:nvSpPr>
          <p:cNvPr id="3" name="Subtitle 2"/>
          <p:cNvSpPr>
            <a:spLocks noGrp="1"/>
          </p:cNvSpPr>
          <p:nvPr>
            <p:ph idx="1"/>
          </p:nvPr>
        </p:nvSpPr>
        <p:spPr>
          <a:xfrm>
            <a:off x="847344" y="2588071"/>
            <a:ext cx="10972800" cy="2825178"/>
          </a:xfrm>
        </p:spPr>
        <p:txBody>
          <a:bodyPr>
            <a:normAutofit/>
          </a:bodyPr>
          <a:lstStyle/>
          <a:p>
            <a:pPr marL="457200" indent="-457200" algn="l">
              <a:buFont typeface="Courier New" panose="02070309020205020404" pitchFamily="49" charset="0"/>
              <a:buChar char="o"/>
            </a:pPr>
            <a:r>
              <a:rPr lang="en-US" sz="3200" dirty="0"/>
              <a:t>Congenital malformations - most important cause of perinatal loss in pregnancy associated with DM</a:t>
            </a:r>
          </a:p>
          <a:p>
            <a:pPr marL="457200" indent="-457200" algn="l">
              <a:buFont typeface="Courier New" panose="02070309020205020404" pitchFamily="49" charset="0"/>
              <a:buChar char="o"/>
            </a:pPr>
            <a:r>
              <a:rPr lang="en-US" sz="3200" dirty="0"/>
              <a:t>2- 6 fold increase in major malformations in DM I &amp; II</a:t>
            </a:r>
          </a:p>
          <a:p>
            <a:pPr marL="457200" indent="-457200" algn="l">
              <a:buFont typeface="Courier New" panose="02070309020205020404" pitchFamily="49" charset="0"/>
              <a:buChar char="o"/>
            </a:pPr>
            <a:endParaRPr lang="en-US" sz="3200" dirty="0"/>
          </a:p>
        </p:txBody>
      </p:sp>
    </p:spTree>
    <p:extLst>
      <p:ext uri="{BB962C8B-B14F-4D97-AF65-F5344CB8AC3E}">
        <p14:creationId xmlns:p14="http://schemas.microsoft.com/office/powerpoint/2010/main" val="1226769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ACE0-E291-44B6-955E-89DE86F39852}"/>
              </a:ext>
            </a:extLst>
          </p:cNvPr>
          <p:cNvSpPr>
            <a:spLocks noGrp="1"/>
          </p:cNvSpPr>
          <p:nvPr>
            <p:ph type="title"/>
          </p:nvPr>
        </p:nvSpPr>
        <p:spPr>
          <a:xfrm>
            <a:off x="1022351" y="147639"/>
            <a:ext cx="10515600" cy="2852737"/>
          </a:xfrm>
        </p:spPr>
        <p:txBody>
          <a:bodyPr/>
          <a:lstStyle/>
          <a:p>
            <a:pPr algn="l"/>
            <a:r>
              <a:rPr lang="en-US" dirty="0">
                <a:solidFill>
                  <a:srgbClr val="C00000"/>
                </a:solidFill>
              </a:rPr>
              <a:t>Disclaimer</a:t>
            </a:r>
            <a:endParaRPr lang="en-IN" dirty="0">
              <a:solidFill>
                <a:srgbClr val="C00000"/>
              </a:solidFill>
            </a:endParaRPr>
          </a:p>
        </p:txBody>
      </p:sp>
      <p:sp>
        <p:nvSpPr>
          <p:cNvPr id="3" name="Content Placeholder 2">
            <a:extLst>
              <a:ext uri="{FF2B5EF4-FFF2-40B4-BE49-F238E27FC236}">
                <a16:creationId xmlns:a16="http://schemas.microsoft.com/office/drawing/2014/main" id="{6922DAC4-B219-414D-B3BE-19E2126507A3}"/>
              </a:ext>
            </a:extLst>
          </p:cNvPr>
          <p:cNvSpPr>
            <a:spLocks noGrp="1"/>
          </p:cNvSpPr>
          <p:nvPr>
            <p:ph type="body" idx="1"/>
          </p:nvPr>
        </p:nvSpPr>
        <p:spPr>
          <a:xfrm>
            <a:off x="1022351" y="3598864"/>
            <a:ext cx="10515600" cy="2143568"/>
          </a:xfrm>
        </p:spPr>
        <p:txBody>
          <a:bodyPr/>
          <a:lstStyle/>
          <a:p>
            <a:r>
              <a:rPr lang="en-US" sz="4000" dirty="0"/>
              <a:t>This presentation and slides are for educational purpose for teaching &amp; training of undergraduate medical students </a:t>
            </a:r>
            <a:endParaRPr lang="en-IN" sz="4000" dirty="0"/>
          </a:p>
        </p:txBody>
      </p:sp>
    </p:spTree>
    <p:extLst>
      <p:ext uri="{BB962C8B-B14F-4D97-AF65-F5344CB8AC3E}">
        <p14:creationId xmlns:p14="http://schemas.microsoft.com/office/powerpoint/2010/main" val="2239872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27" y="205627"/>
            <a:ext cx="11243094" cy="1143000"/>
          </a:xfrm>
        </p:spPr>
        <p:txBody>
          <a:bodyPr>
            <a:normAutofit fontScale="90000"/>
          </a:bodyPr>
          <a:lstStyle/>
          <a:p>
            <a:pPr algn="l"/>
            <a:r>
              <a:rPr lang="en-US" dirty="0">
                <a:solidFill>
                  <a:srgbClr val="C00000"/>
                </a:solidFill>
              </a:rPr>
              <a:t>Fetal congenital malformations in Diabetes in Pregnancy- </a:t>
            </a:r>
            <a:r>
              <a:rPr lang="en-US" sz="2400" dirty="0">
                <a:solidFill>
                  <a:srgbClr val="C00000"/>
                </a:solidFill>
              </a:rPr>
              <a:t>Common in preexisting diabetes &amp; GDM diagnosed in 1</a:t>
            </a:r>
            <a:r>
              <a:rPr lang="en-US" sz="2400" baseline="30000" dirty="0">
                <a:solidFill>
                  <a:srgbClr val="C00000"/>
                </a:solidFill>
              </a:rPr>
              <a:t>st</a:t>
            </a:r>
            <a:r>
              <a:rPr lang="en-US" sz="2400" dirty="0">
                <a:solidFill>
                  <a:srgbClr val="C00000"/>
                </a:solidFill>
              </a:rPr>
              <a:t> trimester</a:t>
            </a:r>
            <a:endParaRPr lang="en-US" dirty="0">
              <a:solidFill>
                <a:srgbClr val="C00000"/>
              </a:solidFill>
            </a:endParaRPr>
          </a:p>
        </p:txBody>
      </p:sp>
      <p:sp>
        <p:nvSpPr>
          <p:cNvPr id="3" name="Content Placeholder 2"/>
          <p:cNvSpPr>
            <a:spLocks noGrp="1"/>
          </p:cNvSpPr>
          <p:nvPr>
            <p:ph sz="half" idx="1"/>
          </p:nvPr>
        </p:nvSpPr>
        <p:spPr/>
        <p:txBody>
          <a:bodyPr>
            <a:normAutofit fontScale="77500" lnSpcReduction="20000"/>
          </a:bodyPr>
          <a:lstStyle/>
          <a:p>
            <a:r>
              <a:rPr lang="en-US" dirty="0"/>
              <a:t>CNS malformations 10%</a:t>
            </a:r>
          </a:p>
          <a:p>
            <a:pPr lvl="1"/>
            <a:r>
              <a:rPr lang="en-US" dirty="0" err="1"/>
              <a:t>Anencepahaly</a:t>
            </a:r>
            <a:endParaRPr lang="en-US" dirty="0"/>
          </a:p>
          <a:p>
            <a:pPr lvl="1"/>
            <a:r>
              <a:rPr lang="en-US" dirty="0" err="1"/>
              <a:t>Spina</a:t>
            </a:r>
            <a:r>
              <a:rPr lang="en-US" dirty="0"/>
              <a:t> bifida</a:t>
            </a:r>
          </a:p>
          <a:p>
            <a:pPr lvl="1"/>
            <a:r>
              <a:rPr lang="en-US" dirty="0" err="1"/>
              <a:t>Holoprosencephaly</a:t>
            </a:r>
            <a:endParaRPr lang="en-US" dirty="0"/>
          </a:p>
          <a:p>
            <a:pPr lvl="1"/>
            <a:r>
              <a:rPr lang="en-US" dirty="0"/>
              <a:t>Microcephaly</a:t>
            </a:r>
          </a:p>
          <a:p>
            <a:r>
              <a:rPr lang="en-US" dirty="0"/>
              <a:t>CVS anomalies 38%(most common)</a:t>
            </a:r>
          </a:p>
          <a:p>
            <a:pPr lvl="1"/>
            <a:r>
              <a:rPr lang="en-US" dirty="0"/>
              <a:t>VSD</a:t>
            </a:r>
          </a:p>
          <a:p>
            <a:pPr lvl="1"/>
            <a:r>
              <a:rPr lang="en-US" dirty="0"/>
              <a:t>Transportation of great vessels</a:t>
            </a:r>
          </a:p>
          <a:p>
            <a:pPr lvl="1"/>
            <a:r>
              <a:rPr lang="en-US" dirty="0"/>
              <a:t>ASD</a:t>
            </a:r>
          </a:p>
          <a:p>
            <a:pPr lvl="1"/>
            <a:r>
              <a:rPr lang="en-US" dirty="0" err="1"/>
              <a:t>Coarctation</a:t>
            </a:r>
            <a:r>
              <a:rPr lang="en-US" dirty="0"/>
              <a:t> of aorta</a:t>
            </a:r>
          </a:p>
          <a:p>
            <a:pPr lvl="1"/>
            <a:r>
              <a:rPr lang="en-US" dirty="0"/>
              <a:t>Cardiomyopathy</a:t>
            </a:r>
          </a:p>
          <a:p>
            <a:pPr lvl="1"/>
            <a:r>
              <a:rPr lang="en-US" dirty="0"/>
              <a:t>Single umbilical artery</a:t>
            </a:r>
          </a:p>
        </p:txBody>
      </p:sp>
      <p:sp>
        <p:nvSpPr>
          <p:cNvPr id="4" name="Content Placeholder 3"/>
          <p:cNvSpPr>
            <a:spLocks noGrp="1"/>
          </p:cNvSpPr>
          <p:nvPr>
            <p:ph sz="half" idx="2"/>
          </p:nvPr>
        </p:nvSpPr>
        <p:spPr/>
        <p:txBody>
          <a:bodyPr>
            <a:normAutofit fontScale="77500" lnSpcReduction="20000"/>
          </a:bodyPr>
          <a:lstStyle/>
          <a:p>
            <a:r>
              <a:rPr lang="en-US" dirty="0"/>
              <a:t>Skeletal system anomalies 15%</a:t>
            </a:r>
          </a:p>
          <a:p>
            <a:pPr lvl="1"/>
            <a:r>
              <a:rPr lang="en-US" dirty="0"/>
              <a:t>Caudal regression syndrome</a:t>
            </a:r>
          </a:p>
          <a:p>
            <a:pPr lvl="1"/>
            <a:r>
              <a:rPr lang="en-US" b="1" dirty="0">
                <a:solidFill>
                  <a:srgbClr val="FF0000"/>
                </a:solidFill>
              </a:rPr>
              <a:t>Sacral agenesis – most characteristic</a:t>
            </a:r>
          </a:p>
          <a:p>
            <a:pPr lvl="1"/>
            <a:r>
              <a:rPr lang="en-US" dirty="0"/>
              <a:t>Limb defects</a:t>
            </a:r>
          </a:p>
          <a:p>
            <a:r>
              <a:rPr lang="en-US" dirty="0"/>
              <a:t>Renal system anomalies</a:t>
            </a:r>
          </a:p>
          <a:p>
            <a:pPr lvl="1"/>
            <a:r>
              <a:rPr lang="en-US" dirty="0"/>
              <a:t>Renal agenesis</a:t>
            </a:r>
          </a:p>
          <a:p>
            <a:pPr lvl="1"/>
            <a:r>
              <a:rPr lang="en-US" dirty="0" err="1"/>
              <a:t>Hydronephrosis</a:t>
            </a:r>
            <a:endParaRPr lang="en-US" dirty="0"/>
          </a:p>
          <a:p>
            <a:pPr lvl="1"/>
            <a:r>
              <a:rPr lang="en-US" dirty="0"/>
              <a:t>Ureteric anomalies</a:t>
            </a:r>
          </a:p>
          <a:p>
            <a:r>
              <a:rPr lang="en-US" dirty="0"/>
              <a:t>GIT anomalies</a:t>
            </a:r>
          </a:p>
          <a:p>
            <a:pPr lvl="1"/>
            <a:r>
              <a:rPr lang="en-US" dirty="0"/>
              <a:t>Duodenal atresia</a:t>
            </a:r>
          </a:p>
          <a:p>
            <a:pPr lvl="1"/>
            <a:r>
              <a:rPr lang="en-US" dirty="0" err="1"/>
              <a:t>Anorectal</a:t>
            </a:r>
            <a:r>
              <a:rPr lang="en-US" dirty="0"/>
              <a:t> atresia</a:t>
            </a:r>
          </a:p>
          <a:p>
            <a:pPr lvl="1"/>
            <a:r>
              <a:rPr lang="en-US" dirty="0"/>
              <a:t>Small left colon syndrome</a:t>
            </a:r>
          </a:p>
        </p:txBody>
      </p:sp>
    </p:spTree>
    <p:extLst>
      <p:ext uri="{BB962C8B-B14F-4D97-AF65-F5344CB8AC3E}">
        <p14:creationId xmlns:p14="http://schemas.microsoft.com/office/powerpoint/2010/main" val="230552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096" y="1086415"/>
            <a:ext cx="2139881" cy="2139881"/>
          </a:xfrm>
          <a:prstGeom prst="rect">
            <a:avLst/>
          </a:prstGeom>
        </p:spPr>
      </p:pic>
      <p:pic>
        <p:nvPicPr>
          <p:cNvPr id="3" name="Picture 2"/>
          <p:cNvPicPr>
            <a:picLocks noChangeAspect="1"/>
          </p:cNvPicPr>
          <p:nvPr/>
        </p:nvPicPr>
        <p:blipFill>
          <a:blip r:embed="rId3"/>
          <a:stretch>
            <a:fillRect/>
          </a:stretch>
        </p:blipFill>
        <p:spPr>
          <a:xfrm>
            <a:off x="2978498" y="354895"/>
            <a:ext cx="4092160" cy="2729651"/>
          </a:xfrm>
          <a:prstGeom prst="rect">
            <a:avLst/>
          </a:prstGeom>
        </p:spPr>
      </p:pic>
      <p:pic>
        <p:nvPicPr>
          <p:cNvPr id="4" name="Picture 3"/>
          <p:cNvPicPr>
            <a:picLocks noChangeAspect="1"/>
          </p:cNvPicPr>
          <p:nvPr/>
        </p:nvPicPr>
        <p:blipFill>
          <a:blip r:embed="rId4"/>
          <a:stretch>
            <a:fillRect/>
          </a:stretch>
        </p:blipFill>
        <p:spPr>
          <a:xfrm>
            <a:off x="548925" y="4157330"/>
            <a:ext cx="3256307" cy="2030144"/>
          </a:xfrm>
          <a:prstGeom prst="rect">
            <a:avLst/>
          </a:prstGeom>
        </p:spPr>
      </p:pic>
      <p:pic>
        <p:nvPicPr>
          <p:cNvPr id="5" name="Picture 4"/>
          <p:cNvPicPr>
            <a:picLocks noChangeAspect="1"/>
          </p:cNvPicPr>
          <p:nvPr/>
        </p:nvPicPr>
        <p:blipFill>
          <a:blip r:embed="rId5"/>
          <a:stretch>
            <a:fillRect/>
          </a:stretch>
        </p:blipFill>
        <p:spPr>
          <a:xfrm>
            <a:off x="7567700" y="1546615"/>
            <a:ext cx="3897293" cy="1972596"/>
          </a:xfrm>
          <a:prstGeom prst="rect">
            <a:avLst/>
          </a:prstGeom>
        </p:spPr>
      </p:pic>
      <p:pic>
        <p:nvPicPr>
          <p:cNvPr id="6" name="Picture 5"/>
          <p:cNvPicPr>
            <a:picLocks noChangeAspect="1"/>
          </p:cNvPicPr>
          <p:nvPr/>
        </p:nvPicPr>
        <p:blipFill>
          <a:blip r:embed="rId6"/>
          <a:stretch>
            <a:fillRect/>
          </a:stretch>
        </p:blipFill>
        <p:spPr>
          <a:xfrm>
            <a:off x="6818686" y="4325087"/>
            <a:ext cx="4079709" cy="2030094"/>
          </a:xfrm>
          <a:prstGeom prst="rect">
            <a:avLst/>
          </a:prstGeom>
        </p:spPr>
      </p:pic>
      <p:pic>
        <p:nvPicPr>
          <p:cNvPr id="7" name="Picture 6"/>
          <p:cNvPicPr>
            <a:picLocks noChangeAspect="1"/>
          </p:cNvPicPr>
          <p:nvPr/>
        </p:nvPicPr>
        <p:blipFill>
          <a:blip r:embed="rId7"/>
          <a:stretch>
            <a:fillRect/>
          </a:stretch>
        </p:blipFill>
        <p:spPr>
          <a:xfrm>
            <a:off x="4452348" y="3429000"/>
            <a:ext cx="1719221" cy="2651990"/>
          </a:xfrm>
          <a:prstGeom prst="rect">
            <a:avLst/>
          </a:prstGeom>
        </p:spPr>
      </p:pic>
    </p:spTree>
    <p:extLst>
      <p:ext uri="{BB962C8B-B14F-4D97-AF65-F5344CB8AC3E}">
        <p14:creationId xmlns:p14="http://schemas.microsoft.com/office/powerpoint/2010/main" val="413619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BEC-DAA3-4333-97C7-23F76B24A65A}"/>
              </a:ext>
            </a:extLst>
          </p:cNvPr>
          <p:cNvSpPr>
            <a:spLocks noGrp="1"/>
          </p:cNvSpPr>
          <p:nvPr>
            <p:ph type="ctrTitle"/>
          </p:nvPr>
        </p:nvSpPr>
        <p:spPr/>
        <p:txBody>
          <a:bodyPr/>
          <a:lstStyle/>
          <a:p>
            <a:pPr algn="l"/>
            <a:r>
              <a:rPr lang="en-US" dirty="0">
                <a:solidFill>
                  <a:srgbClr val="C00000"/>
                </a:solidFill>
              </a:rPr>
              <a:t>Monitoring and Management of GDM</a:t>
            </a:r>
            <a:endParaRPr lang="en-IN" dirty="0">
              <a:solidFill>
                <a:srgbClr val="C00000"/>
              </a:solidFill>
            </a:endParaRPr>
          </a:p>
        </p:txBody>
      </p:sp>
      <p:sp>
        <p:nvSpPr>
          <p:cNvPr id="3" name="Subtitle 2">
            <a:extLst>
              <a:ext uri="{FF2B5EF4-FFF2-40B4-BE49-F238E27FC236}">
                <a16:creationId xmlns:a16="http://schemas.microsoft.com/office/drawing/2014/main" id="{88745AD4-9407-4D3C-9BD0-09F7C39BE564}"/>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397501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605" y="5232790"/>
            <a:ext cx="6594189" cy="1625210"/>
          </a:xfrm>
          <a:ln>
            <a:solidFill>
              <a:schemeClr val="tx2"/>
            </a:solidFill>
          </a:ln>
        </p:spPr>
        <p:txBody>
          <a:bodyPr>
            <a:noAutofit/>
          </a:bodyPr>
          <a:lstStyle/>
          <a:p>
            <a:pPr algn="r"/>
            <a:r>
              <a:rPr lang="en-US" b="1" dirty="0">
                <a:ln>
                  <a:solidFill>
                    <a:schemeClr val="bg2">
                      <a:lumMod val="40000"/>
                      <a:lumOff val="60000"/>
                    </a:schemeClr>
                  </a:solidFill>
                </a:ln>
                <a:solidFill>
                  <a:schemeClr val="tx1"/>
                </a:solidFill>
              </a:rPr>
              <a:t>Maternal Surveillance in GDM</a:t>
            </a:r>
          </a:p>
        </p:txBody>
      </p:sp>
      <p:pic>
        <p:nvPicPr>
          <p:cNvPr id="4" name="Picture 3" descr="A person in a white shirt&#10;&#10;Description generated with very high confidence"/>
          <p:cNvPicPr>
            <a:picLocks noChangeAspect="1"/>
          </p:cNvPicPr>
          <p:nvPr/>
        </p:nvPicPr>
        <p:blipFill rotWithShape="1">
          <a:blip r:embed="rId2"/>
          <a:srcRect b="41808"/>
          <a:stretch/>
        </p:blipFill>
        <p:spPr>
          <a:xfrm>
            <a:off x="327547" y="321733"/>
            <a:ext cx="7058306" cy="4107392"/>
          </a:xfrm>
          <a:prstGeom prst="rect">
            <a:avLst/>
          </a:prstGeom>
        </p:spPr>
      </p:pic>
      <p:sp>
        <p:nvSpPr>
          <p:cNvPr id="3" name="Content Placeholder 2"/>
          <p:cNvSpPr>
            <a:spLocks noGrp="1"/>
          </p:cNvSpPr>
          <p:nvPr>
            <p:ph idx="1"/>
          </p:nvPr>
        </p:nvSpPr>
        <p:spPr>
          <a:xfrm>
            <a:off x="7582563" y="917725"/>
            <a:ext cx="4281890" cy="4852362"/>
          </a:xfrm>
          <a:ln>
            <a:solidFill>
              <a:schemeClr val="tx2"/>
            </a:solidFill>
          </a:ln>
        </p:spPr>
        <p:txBody>
          <a:bodyPr anchor="ctr">
            <a:normAutofit fontScale="92500"/>
          </a:bodyPr>
          <a:lstStyle/>
          <a:p>
            <a:pPr marL="845820" indent="-571500">
              <a:buFont typeface="Courier New" panose="02070309020205020404" pitchFamily="49" charset="0"/>
              <a:buChar char="o"/>
            </a:pPr>
            <a:r>
              <a:rPr lang="en-US" sz="3200" dirty="0"/>
              <a:t>Women education</a:t>
            </a:r>
          </a:p>
          <a:p>
            <a:pPr marL="845820" indent="-571500">
              <a:buFont typeface="Courier New" panose="02070309020205020404" pitchFamily="49" charset="0"/>
              <a:buChar char="o"/>
            </a:pPr>
            <a:r>
              <a:rPr lang="en-US" sz="3200" dirty="0"/>
              <a:t>Monitoring for hyperglycemia</a:t>
            </a:r>
          </a:p>
          <a:p>
            <a:pPr marL="845820" indent="-571500">
              <a:buFont typeface="Courier New" panose="02070309020205020404" pitchFamily="49" charset="0"/>
              <a:buChar char="o"/>
            </a:pPr>
            <a:r>
              <a:rPr lang="en-US" sz="3200" dirty="0"/>
              <a:t>Fetal  surveillance </a:t>
            </a:r>
          </a:p>
          <a:p>
            <a:pPr marL="845820" indent="-571500">
              <a:buFont typeface="Courier New" panose="02070309020205020404" pitchFamily="49" charset="0"/>
              <a:buChar char="o"/>
            </a:pPr>
            <a:r>
              <a:rPr lang="en-US" sz="3200" dirty="0"/>
              <a:t>General Obstetric care</a:t>
            </a:r>
          </a:p>
          <a:p>
            <a:pPr marL="845820" indent="-571500">
              <a:buFont typeface="Courier New" panose="02070309020205020404" pitchFamily="49" charset="0"/>
              <a:buChar char="o"/>
            </a:pPr>
            <a:r>
              <a:rPr lang="en-US" sz="3200" dirty="0"/>
              <a:t>Special Obstetric care</a:t>
            </a:r>
          </a:p>
        </p:txBody>
      </p:sp>
    </p:spTree>
    <p:extLst>
      <p:ext uri="{BB962C8B-B14F-4D97-AF65-F5344CB8AC3E}">
        <p14:creationId xmlns:p14="http://schemas.microsoft.com/office/powerpoint/2010/main" val="34372826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A7AC9-8C98-48D7-8BBA-8F486A30D460}"/>
              </a:ext>
            </a:extLst>
          </p:cNvPr>
          <p:cNvSpPr>
            <a:spLocks noGrp="1"/>
          </p:cNvSpPr>
          <p:nvPr>
            <p:ph type="ctrTitle"/>
          </p:nvPr>
        </p:nvSpPr>
        <p:spPr/>
        <p:txBody>
          <a:bodyPr/>
          <a:lstStyle/>
          <a:p>
            <a:pPr algn="l"/>
            <a:r>
              <a:rPr lang="en-US" dirty="0">
                <a:solidFill>
                  <a:srgbClr val="C00000"/>
                </a:solidFill>
              </a:rPr>
              <a:t>Glycemic Control</a:t>
            </a:r>
            <a:endParaRPr lang="en-IN" dirty="0">
              <a:solidFill>
                <a:srgbClr val="C00000"/>
              </a:solidFill>
            </a:endParaRPr>
          </a:p>
        </p:txBody>
      </p:sp>
      <p:sp>
        <p:nvSpPr>
          <p:cNvPr id="3" name="Subtitle 2">
            <a:extLst>
              <a:ext uri="{FF2B5EF4-FFF2-40B4-BE49-F238E27FC236}">
                <a16:creationId xmlns:a16="http://schemas.microsoft.com/office/drawing/2014/main" id="{26EC30B1-7FD6-4DD7-B679-8D924AFDE7C9}"/>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3269442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E90C-6EC8-4D86-8828-D288272709FD}"/>
              </a:ext>
            </a:extLst>
          </p:cNvPr>
          <p:cNvSpPr>
            <a:spLocks noGrp="1"/>
          </p:cNvSpPr>
          <p:nvPr>
            <p:ph type="title"/>
          </p:nvPr>
        </p:nvSpPr>
        <p:spPr>
          <a:xfrm>
            <a:off x="737616" y="695262"/>
            <a:ext cx="10972800" cy="1143000"/>
          </a:xfrm>
        </p:spPr>
        <p:txBody>
          <a:bodyPr/>
          <a:lstStyle/>
          <a:p>
            <a:pPr algn="l"/>
            <a:r>
              <a:rPr lang="en-US" sz="5400" dirty="0">
                <a:solidFill>
                  <a:srgbClr val="C00000"/>
                </a:solidFill>
              </a:rPr>
              <a:t>Target Sugar Values in Pregnancy</a:t>
            </a:r>
            <a:endParaRPr lang="en-IN" sz="5400" dirty="0">
              <a:solidFill>
                <a:srgbClr val="C00000"/>
              </a:solidFill>
            </a:endParaRPr>
          </a:p>
        </p:txBody>
      </p:sp>
      <p:sp>
        <p:nvSpPr>
          <p:cNvPr id="3" name="Content Placeholder 2">
            <a:extLst>
              <a:ext uri="{FF2B5EF4-FFF2-40B4-BE49-F238E27FC236}">
                <a16:creationId xmlns:a16="http://schemas.microsoft.com/office/drawing/2014/main" id="{EBB9D723-6F91-466C-A645-0B11F035813B}"/>
              </a:ext>
            </a:extLst>
          </p:cNvPr>
          <p:cNvSpPr>
            <a:spLocks noGrp="1"/>
          </p:cNvSpPr>
          <p:nvPr>
            <p:ph idx="1"/>
          </p:nvPr>
        </p:nvSpPr>
        <p:spPr>
          <a:xfrm>
            <a:off x="609600" y="2514601"/>
            <a:ext cx="10972800" cy="2362199"/>
          </a:xfrm>
        </p:spPr>
        <p:txBody>
          <a:bodyPr/>
          <a:lstStyle/>
          <a:p>
            <a:r>
              <a:rPr lang="en-US" sz="4000" dirty="0"/>
              <a:t>F plasma sugar &lt; 95 mg %</a:t>
            </a:r>
          </a:p>
          <a:p>
            <a:r>
              <a:rPr lang="en-US" sz="4000" dirty="0"/>
              <a:t>2 Hour PP plasma sugar &lt; 120 mg %</a:t>
            </a:r>
            <a:endParaRPr lang="en-IN" sz="4000" dirty="0"/>
          </a:p>
        </p:txBody>
      </p:sp>
    </p:spTree>
    <p:extLst>
      <p:ext uri="{BB962C8B-B14F-4D97-AF65-F5344CB8AC3E}">
        <p14:creationId xmlns:p14="http://schemas.microsoft.com/office/powerpoint/2010/main" val="1455863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counseling cartoon"/>
          <p:cNvPicPr/>
          <p:nvPr/>
        </p:nvPicPr>
        <p:blipFill rotWithShape="1">
          <a:blip r:embed="rId2" cstate="print"/>
          <a:srcRect t="4523" r="5" b="5"/>
          <a:stretch/>
        </p:blipFill>
        <p:spPr bwMode="auto">
          <a:xfrm>
            <a:off x="6937574" y="2047394"/>
            <a:ext cx="3796790" cy="3362236"/>
          </a:xfrm>
          <a:prstGeom prst="rect">
            <a:avLst/>
          </a:prstGeom>
          <a:noFill/>
        </p:spPr>
      </p:pic>
      <p:sp>
        <p:nvSpPr>
          <p:cNvPr id="2" name="Title 1"/>
          <p:cNvSpPr>
            <a:spLocks noGrp="1"/>
          </p:cNvSpPr>
          <p:nvPr>
            <p:ph type="title"/>
          </p:nvPr>
        </p:nvSpPr>
        <p:spPr>
          <a:xfrm>
            <a:off x="800922" y="37077"/>
            <a:ext cx="7556694" cy="1325563"/>
          </a:xfrm>
        </p:spPr>
        <p:txBody>
          <a:bodyPr>
            <a:normAutofit fontScale="90000"/>
          </a:bodyPr>
          <a:lstStyle/>
          <a:p>
            <a:pPr algn="l"/>
            <a:r>
              <a:rPr lang="en-US" dirty="0">
                <a:solidFill>
                  <a:srgbClr val="C00000"/>
                </a:solidFill>
              </a:rPr>
              <a:t>Education for glycemic control</a:t>
            </a:r>
          </a:p>
        </p:txBody>
      </p:sp>
      <p:sp>
        <p:nvSpPr>
          <p:cNvPr id="3" name="Content Placeholder 2"/>
          <p:cNvSpPr>
            <a:spLocks noGrp="1"/>
          </p:cNvSpPr>
          <p:nvPr>
            <p:ph idx="1"/>
          </p:nvPr>
        </p:nvSpPr>
        <p:spPr>
          <a:xfrm>
            <a:off x="800922" y="1159790"/>
            <a:ext cx="5855910" cy="5137443"/>
          </a:xfrm>
        </p:spPr>
        <p:txBody>
          <a:bodyPr anchor="t">
            <a:noAutofit/>
          </a:bodyPr>
          <a:lstStyle/>
          <a:p>
            <a:r>
              <a:rPr lang="en-US" sz="2800" dirty="0"/>
              <a:t>Glycemic goals</a:t>
            </a:r>
          </a:p>
          <a:p>
            <a:r>
              <a:rPr lang="en-US" sz="2800" dirty="0"/>
              <a:t>Need for strict glycemic control</a:t>
            </a:r>
          </a:p>
          <a:p>
            <a:r>
              <a:rPr lang="en-US" sz="2800" dirty="0"/>
              <a:t>Importance of healthy diet and exercise</a:t>
            </a:r>
          </a:p>
          <a:p>
            <a:r>
              <a:rPr lang="en-US" sz="2800" dirty="0"/>
              <a:t>Need for regular follow up </a:t>
            </a:r>
          </a:p>
          <a:p>
            <a:r>
              <a:rPr lang="en-US" sz="2800" dirty="0"/>
              <a:t>How to take metformin/insulin </a:t>
            </a:r>
          </a:p>
          <a:p>
            <a:r>
              <a:rPr lang="en-US" sz="2800" dirty="0"/>
              <a:t>Symptoms of hypoglycemia and its management</a:t>
            </a:r>
          </a:p>
          <a:p>
            <a:r>
              <a:rPr lang="en-US" sz="2800" dirty="0"/>
              <a:t>Use of glucometer</a:t>
            </a:r>
          </a:p>
        </p:txBody>
      </p:sp>
    </p:spTree>
    <p:extLst>
      <p:ext uri="{BB962C8B-B14F-4D97-AF65-F5344CB8AC3E}">
        <p14:creationId xmlns:p14="http://schemas.microsoft.com/office/powerpoint/2010/main" val="3647138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92200" y="106680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 name="Diagram 34"/>
          <p:cNvGraphicFramePr/>
          <p:nvPr>
            <p:extLst>
              <p:ext uri="{D42A27DB-BD31-4B8C-83A1-F6EECF244321}">
                <p14:modId xmlns:p14="http://schemas.microsoft.com/office/powerpoint/2010/main" val="1744349626"/>
              </p:ext>
            </p:extLst>
          </p:nvPr>
        </p:nvGraphicFramePr>
        <p:xfrm>
          <a:off x="1752600" y="228600"/>
          <a:ext cx="8763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7" name="TextBox 36"/>
          <p:cNvSpPr txBox="1"/>
          <p:nvPr/>
        </p:nvSpPr>
        <p:spPr>
          <a:xfrm>
            <a:off x="3276600" y="4687670"/>
            <a:ext cx="1600200" cy="646331"/>
          </a:xfrm>
          <a:prstGeom prst="rect">
            <a:avLst/>
          </a:prstGeom>
          <a:noFill/>
        </p:spPr>
        <p:txBody>
          <a:bodyPr wrap="square" rtlCol="0">
            <a:spAutoFit/>
          </a:bodyPr>
          <a:lstStyle/>
          <a:p>
            <a:r>
              <a:rPr lang="en-US" dirty="0"/>
              <a:t>After 2 wks</a:t>
            </a:r>
          </a:p>
          <a:p>
            <a:endParaRPr lang="en-US" dirty="0"/>
          </a:p>
        </p:txBody>
      </p:sp>
    </p:spTree>
    <p:extLst>
      <p:ext uri="{BB962C8B-B14F-4D97-AF65-F5344CB8AC3E}">
        <p14:creationId xmlns:p14="http://schemas.microsoft.com/office/powerpoint/2010/main" val="159623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cartoon of glucometer testing"/>
          <p:cNvPicPr/>
          <p:nvPr/>
        </p:nvPicPr>
        <p:blipFill rotWithShape="1">
          <a:blip r:embed="rId2" cstate="print"/>
          <a:srcRect r="1" b="22411"/>
          <a:stretch/>
        </p:blipFill>
        <p:spPr bwMode="auto">
          <a:xfrm>
            <a:off x="518486" y="2402069"/>
            <a:ext cx="5908661" cy="3514725"/>
          </a:xfrm>
          <a:prstGeom prst="rect">
            <a:avLst/>
          </a:prstGeom>
          <a:noFill/>
        </p:spPr>
      </p:pic>
      <p:sp>
        <p:nvSpPr>
          <p:cNvPr id="2" name="Title 1"/>
          <p:cNvSpPr>
            <a:spLocks noGrp="1"/>
          </p:cNvSpPr>
          <p:nvPr>
            <p:ph type="title"/>
          </p:nvPr>
        </p:nvSpPr>
        <p:spPr>
          <a:xfrm>
            <a:off x="175721" y="502294"/>
            <a:ext cx="6594189" cy="1625210"/>
          </a:xfrm>
        </p:spPr>
        <p:txBody>
          <a:bodyPr>
            <a:normAutofit fontScale="90000"/>
          </a:bodyPr>
          <a:lstStyle/>
          <a:p>
            <a:pPr algn="r"/>
            <a:r>
              <a:rPr lang="en-US" sz="6000" dirty="0">
                <a:solidFill>
                  <a:srgbClr val="C00000"/>
                </a:solidFill>
              </a:rPr>
              <a:t>Glycemia Monitoring</a:t>
            </a:r>
            <a:r>
              <a:rPr lang="en-US" dirty="0">
                <a:solidFill>
                  <a:srgbClr val="C00000"/>
                </a:solidFill>
              </a:rPr>
              <a:t> </a:t>
            </a:r>
          </a:p>
        </p:txBody>
      </p:sp>
      <p:sp>
        <p:nvSpPr>
          <p:cNvPr id="3" name="Content Placeholder 2"/>
          <p:cNvSpPr>
            <a:spLocks noGrp="1"/>
          </p:cNvSpPr>
          <p:nvPr>
            <p:ph sz="quarter" idx="1"/>
          </p:nvPr>
        </p:nvSpPr>
        <p:spPr>
          <a:xfrm>
            <a:off x="6620257" y="907352"/>
            <a:ext cx="5053258" cy="5950648"/>
          </a:xfrm>
        </p:spPr>
        <p:txBody>
          <a:bodyPr anchor="ctr">
            <a:noAutofit/>
          </a:bodyPr>
          <a:lstStyle/>
          <a:p>
            <a:r>
              <a:rPr lang="en-US" sz="2800" dirty="0"/>
              <a:t>On MNT fortnightly till 28 </a:t>
            </a:r>
            <a:r>
              <a:rPr lang="en-US" sz="2800" dirty="0" err="1"/>
              <a:t>wks</a:t>
            </a:r>
            <a:r>
              <a:rPr lang="en-US" sz="2800" dirty="0"/>
              <a:t> ( 2hr PP)</a:t>
            </a:r>
          </a:p>
          <a:p>
            <a:r>
              <a:rPr lang="en-US" sz="2800" dirty="0"/>
              <a:t>After 28 </a:t>
            </a:r>
            <a:r>
              <a:rPr lang="en-US" sz="2800" dirty="0" err="1"/>
              <a:t>wks</a:t>
            </a:r>
            <a:r>
              <a:rPr lang="en-US" sz="2800" dirty="0"/>
              <a:t> weekly</a:t>
            </a:r>
          </a:p>
          <a:p>
            <a:r>
              <a:rPr lang="en-US" sz="2800" dirty="0"/>
              <a:t>On metformin / insulin + MNT - 7  times a day ideal or every third day till glycemic goals achieved (F &amp; 2hr PP)</a:t>
            </a:r>
          </a:p>
          <a:p>
            <a:r>
              <a:rPr lang="en-US" sz="2800" dirty="0"/>
              <a:t>Thereafter every week</a:t>
            </a:r>
          </a:p>
          <a:p>
            <a:r>
              <a:rPr lang="en-US" sz="2800" dirty="0"/>
              <a:t>HbA1C at 6-8 weeks interval </a:t>
            </a:r>
          </a:p>
        </p:txBody>
      </p:sp>
    </p:spTree>
    <p:extLst>
      <p:ext uri="{BB962C8B-B14F-4D97-AF65-F5344CB8AC3E}">
        <p14:creationId xmlns:p14="http://schemas.microsoft.com/office/powerpoint/2010/main" val="1798162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calorie counting"/>
          <p:cNvPicPr/>
          <p:nvPr/>
        </p:nvPicPr>
        <p:blipFill rotWithShape="1">
          <a:blip r:embed="rId3"/>
          <a:srcRect t="7328" r="1" b="5494"/>
          <a:stretch/>
        </p:blipFill>
        <p:spPr bwMode="auto">
          <a:xfrm>
            <a:off x="0" y="2168821"/>
            <a:ext cx="7058306" cy="4107392"/>
          </a:xfrm>
          <a:prstGeom prst="rect">
            <a:avLst/>
          </a:prstGeom>
          <a:noFill/>
        </p:spPr>
      </p:pic>
      <p:sp>
        <p:nvSpPr>
          <p:cNvPr id="3" name="Content Placeholder 2"/>
          <p:cNvSpPr>
            <a:spLocks noGrp="1"/>
          </p:cNvSpPr>
          <p:nvPr>
            <p:ph sz="quarter" idx="1"/>
          </p:nvPr>
        </p:nvSpPr>
        <p:spPr>
          <a:xfrm>
            <a:off x="6858001" y="1188720"/>
            <a:ext cx="4705786" cy="5330754"/>
          </a:xfrm>
        </p:spPr>
        <p:txBody>
          <a:bodyPr anchor="ctr">
            <a:normAutofit fontScale="92500"/>
          </a:bodyPr>
          <a:lstStyle/>
          <a:p>
            <a:pPr marL="0" indent="0">
              <a:spcBef>
                <a:spcPts val="500"/>
              </a:spcBef>
              <a:buNone/>
              <a:defRPr/>
            </a:pPr>
            <a:r>
              <a:rPr lang="en-US" sz="2000" dirty="0">
                <a:cs typeface="Arial" pitchFamily="34" charset="0"/>
              </a:rPr>
              <a:t> </a:t>
            </a:r>
            <a:endParaRPr lang="en-US" sz="3500" b="1" dirty="0">
              <a:cs typeface="Arial" pitchFamily="34" charset="0"/>
            </a:endParaRPr>
          </a:p>
          <a:p>
            <a:pPr>
              <a:spcBef>
                <a:spcPts val="500"/>
              </a:spcBef>
              <a:buFont typeface="Wingdings" pitchFamily="2" charset="2"/>
              <a:buChar char="v"/>
              <a:defRPr/>
            </a:pPr>
            <a:r>
              <a:rPr lang="en-US" sz="2800" dirty="0">
                <a:cs typeface="Arial" pitchFamily="34" charset="0"/>
              </a:rPr>
              <a:t> Diet plan according to Body Weight – </a:t>
            </a:r>
            <a:r>
              <a:rPr lang="en-US" sz="2800" dirty="0" err="1">
                <a:cs typeface="Arial" pitchFamily="34" charset="0"/>
              </a:rPr>
              <a:t>KCal</a:t>
            </a:r>
            <a:r>
              <a:rPr lang="en-US" sz="2800" dirty="0">
                <a:cs typeface="Arial" pitchFamily="34" charset="0"/>
              </a:rPr>
              <a:t>/Kg</a:t>
            </a:r>
            <a:endParaRPr lang="en-US" sz="2800" dirty="0">
              <a:cs typeface="Arial" pitchFamily="34" charset="0"/>
              <a:sym typeface="Arial" pitchFamily="34" charset="0"/>
            </a:endParaRPr>
          </a:p>
          <a:p>
            <a:pPr lvl="2">
              <a:buFont typeface="Wingdings" pitchFamily="2" charset="2"/>
              <a:buChar char="v"/>
              <a:defRPr/>
            </a:pPr>
            <a:r>
              <a:rPr lang="en-US" sz="2800" dirty="0">
                <a:cs typeface="Arial" pitchFamily="34" charset="0"/>
              </a:rPr>
              <a:t>Obese women : 25-30  </a:t>
            </a:r>
            <a:endParaRPr lang="en-US" sz="2800" dirty="0">
              <a:cs typeface="Arial" pitchFamily="34" charset="0"/>
              <a:sym typeface="Arial" pitchFamily="34" charset="0"/>
            </a:endParaRPr>
          </a:p>
          <a:p>
            <a:pPr lvl="2">
              <a:buFont typeface="Wingdings" pitchFamily="2" charset="2"/>
              <a:buChar char="v"/>
              <a:defRPr/>
            </a:pPr>
            <a:r>
              <a:rPr lang="en-US" sz="2800" dirty="0">
                <a:cs typeface="Arial" pitchFamily="34" charset="0"/>
              </a:rPr>
              <a:t>Non-obese :      30-35 </a:t>
            </a:r>
          </a:p>
          <a:p>
            <a:pPr lvl="2">
              <a:buFont typeface="Wingdings" pitchFamily="2" charset="2"/>
              <a:buChar char="v"/>
              <a:defRPr/>
            </a:pPr>
            <a:r>
              <a:rPr lang="en-US" sz="2800" dirty="0">
                <a:cs typeface="Arial" pitchFamily="34" charset="0"/>
              </a:rPr>
              <a:t>Underweight:     35-40 </a:t>
            </a:r>
          </a:p>
          <a:p>
            <a:pPr marL="404813" indent="-404813">
              <a:spcBef>
                <a:spcPts val="500"/>
              </a:spcBef>
              <a:buFont typeface="Wingdings" pitchFamily="2" charset="2"/>
              <a:buChar char="v"/>
              <a:tabLst>
                <a:tab pos="404813" algn="l"/>
              </a:tabLst>
              <a:defRPr/>
            </a:pPr>
            <a:r>
              <a:rPr lang="en-US" sz="2800" dirty="0">
                <a:cs typeface="Arial" pitchFamily="34" charset="0"/>
              </a:rPr>
              <a:t> Dietary compliance is evaluated and reinforced during every hospital  visits</a:t>
            </a:r>
          </a:p>
          <a:p>
            <a:endParaRPr lang="en-US" sz="2000" dirty="0">
              <a:solidFill>
                <a:srgbClr val="FFFFFF"/>
              </a:solidFill>
            </a:endParaRPr>
          </a:p>
        </p:txBody>
      </p:sp>
      <p:sp>
        <p:nvSpPr>
          <p:cNvPr id="2" name="Title 1"/>
          <p:cNvSpPr>
            <a:spLocks noGrp="1"/>
          </p:cNvSpPr>
          <p:nvPr>
            <p:ph type="title"/>
          </p:nvPr>
        </p:nvSpPr>
        <p:spPr>
          <a:xfrm>
            <a:off x="768096" y="376115"/>
            <a:ext cx="6594189" cy="1625210"/>
          </a:xfrm>
        </p:spPr>
        <p:txBody>
          <a:bodyPr>
            <a:normAutofit/>
          </a:bodyPr>
          <a:lstStyle/>
          <a:p>
            <a:pPr algn="l"/>
            <a:r>
              <a:rPr lang="en-US" b="1" dirty="0">
                <a:solidFill>
                  <a:srgbClr val="C00000"/>
                </a:solidFill>
              </a:rPr>
              <a:t>Diet / MNT for all</a:t>
            </a:r>
          </a:p>
        </p:txBody>
      </p:sp>
    </p:spTree>
    <p:extLst>
      <p:ext uri="{BB962C8B-B14F-4D97-AF65-F5344CB8AC3E}">
        <p14:creationId xmlns:p14="http://schemas.microsoft.com/office/powerpoint/2010/main" val="395879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74A66-DAAA-457F-B413-699438DB064A}"/>
              </a:ext>
            </a:extLst>
          </p:cNvPr>
          <p:cNvSpPr>
            <a:spLocks noGrp="1"/>
          </p:cNvSpPr>
          <p:nvPr>
            <p:ph type="title"/>
          </p:nvPr>
        </p:nvSpPr>
        <p:spPr/>
        <p:txBody>
          <a:bodyPr/>
          <a:lstStyle/>
          <a:p>
            <a:pPr algn="l"/>
            <a:r>
              <a:rPr lang="en-US" dirty="0">
                <a:solidFill>
                  <a:srgbClr val="C00000"/>
                </a:solidFill>
              </a:rPr>
              <a:t>Objectives of Session</a:t>
            </a:r>
            <a:endParaRPr lang="en-IN" dirty="0">
              <a:solidFill>
                <a:srgbClr val="C00000"/>
              </a:solidFill>
            </a:endParaRPr>
          </a:p>
        </p:txBody>
      </p:sp>
      <p:sp>
        <p:nvSpPr>
          <p:cNvPr id="3" name="Content Placeholder 2">
            <a:extLst>
              <a:ext uri="{FF2B5EF4-FFF2-40B4-BE49-F238E27FC236}">
                <a16:creationId xmlns:a16="http://schemas.microsoft.com/office/drawing/2014/main" id="{40E2074E-3761-412A-BFEE-4B4DE91CAB90}"/>
              </a:ext>
            </a:extLst>
          </p:cNvPr>
          <p:cNvSpPr>
            <a:spLocks noGrp="1"/>
          </p:cNvSpPr>
          <p:nvPr>
            <p:ph idx="1"/>
          </p:nvPr>
        </p:nvSpPr>
        <p:spPr/>
        <p:txBody>
          <a:bodyPr/>
          <a:lstStyle/>
          <a:p>
            <a:r>
              <a:rPr lang="en-US" dirty="0"/>
              <a:t>What is GDM?</a:t>
            </a:r>
          </a:p>
          <a:p>
            <a:r>
              <a:rPr lang="en-US" dirty="0"/>
              <a:t>How to diagnose and monitor during pregnancy in India?</a:t>
            </a:r>
          </a:p>
          <a:p>
            <a:r>
              <a:rPr lang="en-US" dirty="0"/>
              <a:t>Effect of GDM on pregnancy</a:t>
            </a:r>
          </a:p>
          <a:p>
            <a:r>
              <a:rPr lang="en-US" dirty="0"/>
              <a:t>Effect of GDM on fetus &amp; neonate</a:t>
            </a:r>
          </a:p>
          <a:p>
            <a:r>
              <a:rPr lang="en-US" dirty="0"/>
              <a:t>Long term consequences</a:t>
            </a:r>
          </a:p>
          <a:p>
            <a:r>
              <a:rPr lang="en-US" dirty="0"/>
              <a:t>Management during </a:t>
            </a:r>
            <a:r>
              <a:rPr lang="en-US" dirty="0" err="1"/>
              <a:t>Labour</a:t>
            </a:r>
            <a:endParaRPr lang="en-US" dirty="0"/>
          </a:p>
          <a:p>
            <a:r>
              <a:rPr lang="en-US" dirty="0"/>
              <a:t>Postpartum contraception</a:t>
            </a:r>
          </a:p>
          <a:p>
            <a:r>
              <a:rPr lang="en-US" dirty="0"/>
              <a:t>Pre-conception counseling </a:t>
            </a:r>
            <a:endParaRPr lang="en-IN" dirty="0"/>
          </a:p>
        </p:txBody>
      </p:sp>
    </p:spTree>
    <p:extLst>
      <p:ext uri="{BB962C8B-B14F-4D97-AF65-F5344CB8AC3E}">
        <p14:creationId xmlns:p14="http://schemas.microsoft.com/office/powerpoint/2010/main" val="3023002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974A-D0E0-432C-BE8D-CB829127F093}"/>
              </a:ext>
            </a:extLst>
          </p:cNvPr>
          <p:cNvSpPr>
            <a:spLocks noGrp="1"/>
          </p:cNvSpPr>
          <p:nvPr>
            <p:ph type="title"/>
          </p:nvPr>
        </p:nvSpPr>
        <p:spPr/>
        <p:txBody>
          <a:bodyPr/>
          <a:lstStyle/>
          <a:p>
            <a:pPr algn="l"/>
            <a:r>
              <a:rPr lang="en-US" dirty="0">
                <a:solidFill>
                  <a:srgbClr val="C00000"/>
                </a:solidFill>
              </a:rPr>
              <a:t>BMI &amp; Pre-pregnancy weight decides weight gain goals</a:t>
            </a:r>
            <a:endParaRPr lang="en-IN" dirty="0">
              <a:solidFill>
                <a:srgbClr val="C00000"/>
              </a:solidFill>
            </a:endParaRPr>
          </a:p>
        </p:txBody>
      </p:sp>
      <p:graphicFrame>
        <p:nvGraphicFramePr>
          <p:cNvPr id="7" name="Table 7">
            <a:extLst>
              <a:ext uri="{FF2B5EF4-FFF2-40B4-BE49-F238E27FC236}">
                <a16:creationId xmlns:a16="http://schemas.microsoft.com/office/drawing/2014/main" id="{4F08F740-8154-4BB1-8386-483F3A1DC17D}"/>
              </a:ext>
            </a:extLst>
          </p:cNvPr>
          <p:cNvGraphicFramePr>
            <a:graphicFrameLocks noGrp="1"/>
          </p:cNvGraphicFramePr>
          <p:nvPr>
            <p:ph idx="1"/>
            <p:extLst>
              <p:ext uri="{D42A27DB-BD31-4B8C-83A1-F6EECF244321}">
                <p14:modId xmlns:p14="http://schemas.microsoft.com/office/powerpoint/2010/main" val="2345933222"/>
              </p:ext>
            </p:extLst>
          </p:nvPr>
        </p:nvGraphicFramePr>
        <p:xfrm>
          <a:off x="609600" y="2089404"/>
          <a:ext cx="5992368" cy="3829812"/>
        </p:xfrm>
        <a:graphic>
          <a:graphicData uri="http://schemas.openxmlformats.org/drawingml/2006/table">
            <a:tbl>
              <a:tblPr firstRow="1" bandRow="1">
                <a:tableStyleId>{5C22544A-7EE6-4342-B048-85BDC9FD1C3A}</a:tableStyleId>
              </a:tblPr>
              <a:tblGrid>
                <a:gridCol w="2810256">
                  <a:extLst>
                    <a:ext uri="{9D8B030D-6E8A-4147-A177-3AD203B41FA5}">
                      <a16:colId xmlns:a16="http://schemas.microsoft.com/office/drawing/2014/main" val="525529942"/>
                    </a:ext>
                  </a:extLst>
                </a:gridCol>
                <a:gridCol w="3182112">
                  <a:extLst>
                    <a:ext uri="{9D8B030D-6E8A-4147-A177-3AD203B41FA5}">
                      <a16:colId xmlns:a16="http://schemas.microsoft.com/office/drawing/2014/main" val="57971579"/>
                    </a:ext>
                  </a:extLst>
                </a:gridCol>
              </a:tblGrid>
              <a:tr h="667512">
                <a:tc>
                  <a:txBody>
                    <a:bodyPr/>
                    <a:lstStyle/>
                    <a:p>
                      <a:r>
                        <a:rPr lang="en-US" sz="2800" dirty="0">
                          <a:solidFill>
                            <a:schemeClr val="tx1"/>
                          </a:solidFill>
                        </a:rPr>
                        <a:t>Pre-pregnancy Weight</a:t>
                      </a:r>
                      <a:endParaRPr lang="en-IN" sz="2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solidFill>
                            <a:schemeClr val="tx1"/>
                          </a:solidFill>
                        </a:rPr>
                        <a:t>Weight Gain during pregnancy in Kg</a:t>
                      </a:r>
                      <a:endParaRPr lang="en-IN"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04627"/>
                  </a:ext>
                </a:extLst>
              </a:tr>
              <a:tr h="667512">
                <a:tc>
                  <a:txBody>
                    <a:bodyPr/>
                    <a:lstStyle/>
                    <a:p>
                      <a:r>
                        <a:rPr lang="en-US" sz="2400" dirty="0"/>
                        <a:t>Normal</a:t>
                      </a:r>
                    </a:p>
                    <a:p>
                      <a:endParaRPr lang="en-I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11.5 to 16</a:t>
                      </a:r>
                      <a:endParaRPr lang="en-I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5225972"/>
                  </a:ext>
                </a:extLst>
              </a:tr>
              <a:tr h="667512">
                <a:tc>
                  <a:txBody>
                    <a:bodyPr/>
                    <a:lstStyle/>
                    <a:p>
                      <a:r>
                        <a:rPr lang="en-US" sz="2400" dirty="0"/>
                        <a:t>Underweight</a:t>
                      </a:r>
                      <a:endParaRPr lang="en-I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12.5 to 18</a:t>
                      </a:r>
                      <a:endParaRPr lang="en-I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0950490"/>
                  </a:ext>
                </a:extLst>
              </a:tr>
              <a:tr h="667512">
                <a:tc>
                  <a:txBody>
                    <a:bodyPr/>
                    <a:lstStyle/>
                    <a:p>
                      <a:r>
                        <a:rPr lang="en-US" sz="2400" dirty="0"/>
                        <a:t>Overweight</a:t>
                      </a:r>
                      <a:endParaRPr lang="en-I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7 to 11.5</a:t>
                      </a:r>
                      <a:endParaRPr lang="en-I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7800722"/>
                  </a:ext>
                </a:extLst>
              </a:tr>
              <a:tr h="726948">
                <a:tc>
                  <a:txBody>
                    <a:bodyPr/>
                    <a:lstStyle/>
                    <a:p>
                      <a:r>
                        <a:rPr lang="en-US" sz="2400" dirty="0"/>
                        <a:t>Obese</a:t>
                      </a:r>
                      <a:endParaRPr lang="en-I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5 to 9</a:t>
                      </a:r>
                      <a:endParaRPr lang="en-IN"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1358253"/>
                  </a:ext>
                </a:extLst>
              </a:tr>
            </a:tbl>
          </a:graphicData>
        </a:graphic>
      </p:graphicFrame>
      <p:pic>
        <p:nvPicPr>
          <p:cNvPr id="9" name="Picture 8">
            <a:extLst>
              <a:ext uri="{FF2B5EF4-FFF2-40B4-BE49-F238E27FC236}">
                <a16:creationId xmlns:a16="http://schemas.microsoft.com/office/drawing/2014/main" id="{DE20FE75-48FD-4DD4-8025-99AE3A245EA6}"/>
              </a:ext>
            </a:extLst>
          </p:cNvPr>
          <p:cNvPicPr>
            <a:picLocks noChangeAspect="1"/>
          </p:cNvPicPr>
          <p:nvPr/>
        </p:nvPicPr>
        <p:blipFill>
          <a:blip r:embed="rId2"/>
          <a:stretch>
            <a:fillRect/>
          </a:stretch>
        </p:blipFill>
        <p:spPr>
          <a:xfrm>
            <a:off x="7207671" y="1773936"/>
            <a:ext cx="3067962" cy="4535424"/>
          </a:xfrm>
          <a:prstGeom prst="rect">
            <a:avLst/>
          </a:prstGeom>
        </p:spPr>
      </p:pic>
    </p:spTree>
    <p:extLst>
      <p:ext uri="{BB962C8B-B14F-4D97-AF65-F5344CB8AC3E}">
        <p14:creationId xmlns:p14="http://schemas.microsoft.com/office/powerpoint/2010/main" val="2944873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low glycemic index carbohydrates foods list"/>
          <p:cNvPicPr/>
          <p:nvPr/>
        </p:nvPicPr>
        <p:blipFill rotWithShape="1">
          <a:blip r:embed="rId2" cstate="print"/>
          <a:srcRect t="7268" r="-1" b="16988"/>
          <a:stretch/>
        </p:blipFill>
        <p:spPr bwMode="auto">
          <a:xfrm>
            <a:off x="2845890" y="261280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p:spPr>
      </p:pic>
      <p:pic>
        <p:nvPicPr>
          <p:cNvPr id="6" name="Picture 5" descr="Image result for protein foods for diabetics "/>
          <p:cNvPicPr/>
          <p:nvPr/>
        </p:nvPicPr>
        <p:blipFill rotWithShape="1">
          <a:blip r:embed="rId3" cstate="print"/>
          <a:srcRect l="12039" r="2" b="2"/>
          <a:stretch/>
        </p:blipFill>
        <p:spPr bwMode="auto">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p:spPr>
      </p:pic>
      <p:pic>
        <p:nvPicPr>
          <p:cNvPr id="4" name="Picture 3" descr="Image result for healthy fats for diabetics"/>
          <p:cNvPicPr/>
          <p:nvPr/>
        </p:nvPicPr>
        <p:blipFill rotWithShape="1">
          <a:blip r:embed="rId4" cstate="print"/>
          <a:srcRect l="2436" r="11791"/>
          <a:stretch/>
        </p:blipFill>
        <p:spPr bwMode="auto">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p:spPr>
      </p:pic>
      <p:sp>
        <p:nvSpPr>
          <p:cNvPr id="2" name="Title 1"/>
          <p:cNvSpPr>
            <a:spLocks noGrp="1"/>
          </p:cNvSpPr>
          <p:nvPr>
            <p:ph type="title"/>
          </p:nvPr>
        </p:nvSpPr>
        <p:spPr>
          <a:xfrm>
            <a:off x="4819136" y="643624"/>
            <a:ext cx="6789416" cy="1325563"/>
          </a:xfrm>
        </p:spPr>
        <p:txBody>
          <a:bodyPr>
            <a:noAutofit/>
          </a:bodyPr>
          <a:lstStyle/>
          <a:p>
            <a:r>
              <a:rPr lang="en-US" sz="6000" dirty="0">
                <a:solidFill>
                  <a:srgbClr val="C00000"/>
                </a:solidFill>
              </a:rPr>
              <a:t>Diet Composition </a:t>
            </a:r>
          </a:p>
        </p:txBody>
      </p:sp>
      <p:sp>
        <p:nvSpPr>
          <p:cNvPr id="3" name="Content Placeholder 2"/>
          <p:cNvSpPr>
            <a:spLocks noGrp="1"/>
          </p:cNvSpPr>
          <p:nvPr>
            <p:ph sz="quarter" idx="1"/>
          </p:nvPr>
        </p:nvSpPr>
        <p:spPr>
          <a:xfrm>
            <a:off x="6000961" y="2788925"/>
            <a:ext cx="5607591" cy="2788921"/>
          </a:xfrm>
        </p:spPr>
        <p:txBody>
          <a:bodyPr anchor="t">
            <a:noAutofit/>
          </a:bodyPr>
          <a:lstStyle/>
          <a:p>
            <a:r>
              <a:rPr lang="en-US" sz="4000" dirty="0"/>
              <a:t>Carb		50 – 60% </a:t>
            </a:r>
          </a:p>
          <a:p>
            <a:r>
              <a:rPr lang="en-US" sz="4000" dirty="0"/>
              <a:t>Proteins 	10 - 20%</a:t>
            </a:r>
          </a:p>
          <a:p>
            <a:r>
              <a:rPr lang="en-US" sz="4000" dirty="0"/>
              <a:t>Fats 	 	25 – 30%</a:t>
            </a:r>
          </a:p>
        </p:txBody>
      </p:sp>
    </p:spTree>
    <p:extLst>
      <p:ext uri="{BB962C8B-B14F-4D97-AF65-F5344CB8AC3E}">
        <p14:creationId xmlns:p14="http://schemas.microsoft.com/office/powerpoint/2010/main" val="859327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glycemic index curve"/>
          <p:cNvPicPr/>
          <p:nvPr/>
        </p:nvPicPr>
        <p:blipFill rotWithShape="1">
          <a:blip r:embed="rId2" cstate="print"/>
          <a:srcRect l="6755" r="21072" b="1"/>
          <a:stretch/>
        </p:blipFill>
        <p:spPr bwMode="auto">
          <a:xfrm>
            <a:off x="6096000" y="120306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p:spPr>
      </p:pic>
      <p:sp>
        <p:nvSpPr>
          <p:cNvPr id="2" name="Title 1"/>
          <p:cNvSpPr>
            <a:spLocks noGrp="1"/>
          </p:cNvSpPr>
          <p:nvPr>
            <p:ph type="title"/>
          </p:nvPr>
        </p:nvSpPr>
        <p:spPr>
          <a:xfrm>
            <a:off x="781466" y="43848"/>
            <a:ext cx="11032581" cy="1325563"/>
          </a:xfrm>
        </p:spPr>
        <p:txBody>
          <a:bodyPr vert="horz" lIns="91440" tIns="45720" rIns="91440" bIns="45720" rtlCol="0" anchor="ctr">
            <a:normAutofit/>
          </a:bodyPr>
          <a:lstStyle/>
          <a:p>
            <a:pPr algn="l"/>
            <a:r>
              <a:rPr lang="en-US" sz="4900" dirty="0">
                <a:solidFill>
                  <a:srgbClr val="C00000"/>
                </a:solidFill>
              </a:rPr>
              <a:t>Glycemic </a:t>
            </a:r>
            <a:r>
              <a:rPr lang="en-US" sz="4000" dirty="0">
                <a:solidFill>
                  <a:srgbClr val="C00000"/>
                </a:solidFill>
              </a:rPr>
              <a:t>index</a:t>
            </a:r>
            <a:r>
              <a:rPr lang="en-US" sz="4900" dirty="0">
                <a:solidFill>
                  <a:srgbClr val="C00000"/>
                </a:solidFill>
              </a:rPr>
              <a:t> </a:t>
            </a:r>
            <a:r>
              <a:rPr lang="en-US" sz="3600" dirty="0">
                <a:solidFill>
                  <a:srgbClr val="C00000"/>
                </a:solidFill>
              </a:rPr>
              <a:t>concept to be taught to women</a:t>
            </a:r>
          </a:p>
        </p:txBody>
      </p:sp>
      <p:sp>
        <p:nvSpPr>
          <p:cNvPr id="3" name="Content Placeholder 2"/>
          <p:cNvSpPr>
            <a:spLocks noGrp="1"/>
          </p:cNvSpPr>
          <p:nvPr>
            <p:ph sz="quarter" idx="1"/>
          </p:nvPr>
        </p:nvSpPr>
        <p:spPr>
          <a:xfrm>
            <a:off x="781464" y="1535763"/>
            <a:ext cx="5314543" cy="5112035"/>
          </a:xfrm>
        </p:spPr>
        <p:txBody>
          <a:bodyPr vert="horz" lIns="91440" tIns="45720" rIns="91440" bIns="45720" rtlCol="0" anchor="t">
            <a:normAutofit/>
          </a:bodyPr>
          <a:lstStyle/>
          <a:p>
            <a:r>
              <a:rPr lang="en-US" sz="3200" dirty="0"/>
              <a:t>The extent of rise in blood sugar in response to a food in comparison  with an equivalent amount of glucose</a:t>
            </a:r>
          </a:p>
          <a:p>
            <a:r>
              <a:rPr lang="en-US" sz="3200" dirty="0"/>
              <a:t>CHO producing less rise in blood glucose and insulin are low GI foods </a:t>
            </a:r>
          </a:p>
          <a:p>
            <a:endParaRPr lang="en-US" sz="3200" dirty="0"/>
          </a:p>
          <a:p>
            <a:endParaRPr lang="en-US" sz="1500" dirty="0"/>
          </a:p>
        </p:txBody>
      </p:sp>
    </p:spTree>
    <p:extLst>
      <p:ext uri="{BB962C8B-B14F-4D97-AF65-F5344CB8AC3E}">
        <p14:creationId xmlns:p14="http://schemas.microsoft.com/office/powerpoint/2010/main" val="4059752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result for low glycemic index carbohydrates foods"/>
          <p:cNvPicPr>
            <a:picLocks noGrp="1"/>
          </p:cNvPicPr>
          <p:nvPr>
            <p:ph sz="quarter" idx="1"/>
          </p:nvPr>
        </p:nvPicPr>
        <p:blipFill>
          <a:blip r:embed="rId2" cstate="print"/>
          <a:srcRect/>
          <a:stretch>
            <a:fillRect/>
          </a:stretch>
        </p:blipFill>
        <p:spPr bwMode="auto">
          <a:xfrm>
            <a:off x="1524000" y="-228600"/>
            <a:ext cx="9144000" cy="7315200"/>
          </a:xfrm>
          <a:prstGeom prst="rect">
            <a:avLst/>
          </a:prstGeom>
          <a:noFill/>
          <a:ln w="9525">
            <a:noFill/>
            <a:miter lim="800000"/>
            <a:headEnd/>
            <a:tailEnd/>
          </a:ln>
        </p:spPr>
      </p:pic>
    </p:spTree>
    <p:extLst>
      <p:ext uri="{BB962C8B-B14F-4D97-AF65-F5344CB8AC3E}">
        <p14:creationId xmlns:p14="http://schemas.microsoft.com/office/powerpoint/2010/main" val="2522106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cartoon of pregnant woman eating healthy food"/>
          <p:cNvPicPr/>
          <p:nvPr/>
        </p:nvPicPr>
        <p:blipFill rotWithShape="1">
          <a:blip r:embed="rId2" cstate="print"/>
          <a:srcRect t="13079" r="1" b="8811"/>
          <a:stretch/>
        </p:blipFill>
        <p:spPr bwMode="auto">
          <a:xfrm>
            <a:off x="548640" y="2542935"/>
            <a:ext cx="5768453" cy="4107392"/>
          </a:xfrm>
          <a:prstGeom prst="rect">
            <a:avLst/>
          </a:prstGeom>
          <a:noFill/>
        </p:spPr>
      </p:pic>
      <p:sp>
        <p:nvSpPr>
          <p:cNvPr id="2" name="Title 1"/>
          <p:cNvSpPr>
            <a:spLocks noGrp="1"/>
          </p:cNvSpPr>
          <p:nvPr>
            <p:ph type="title"/>
          </p:nvPr>
        </p:nvSpPr>
        <p:spPr>
          <a:xfrm>
            <a:off x="732664" y="497101"/>
            <a:ext cx="8393048" cy="1625210"/>
          </a:xfrm>
        </p:spPr>
        <p:txBody>
          <a:bodyPr>
            <a:normAutofit/>
          </a:bodyPr>
          <a:lstStyle/>
          <a:p>
            <a:pPr algn="l"/>
            <a:r>
              <a:rPr lang="en-US" dirty="0">
                <a:solidFill>
                  <a:srgbClr val="C00000"/>
                </a:solidFill>
              </a:rPr>
              <a:t>Important tips for diet planning</a:t>
            </a:r>
          </a:p>
        </p:txBody>
      </p:sp>
      <p:sp>
        <p:nvSpPr>
          <p:cNvPr id="3" name="Content Placeholder 2"/>
          <p:cNvSpPr>
            <a:spLocks noGrp="1"/>
          </p:cNvSpPr>
          <p:nvPr>
            <p:ph sz="quarter" idx="1"/>
          </p:nvPr>
        </p:nvSpPr>
        <p:spPr>
          <a:xfrm>
            <a:off x="6535453" y="1630957"/>
            <a:ext cx="4923884" cy="4852362"/>
          </a:xfrm>
        </p:spPr>
        <p:txBody>
          <a:bodyPr anchor="ctr">
            <a:normAutofit/>
          </a:bodyPr>
          <a:lstStyle/>
          <a:p>
            <a:r>
              <a:rPr lang="en-US" dirty="0"/>
              <a:t>Divide meal into 3 Major meals and 2 – 3  snacks</a:t>
            </a:r>
          </a:p>
          <a:p>
            <a:r>
              <a:rPr lang="en-US" sz="3200" dirty="0"/>
              <a:t>Eat at same time</a:t>
            </a:r>
          </a:p>
          <a:p>
            <a:r>
              <a:rPr lang="en-US" sz="3200" dirty="0"/>
              <a:t>Avoid overeating </a:t>
            </a:r>
          </a:p>
          <a:p>
            <a:r>
              <a:rPr lang="en-US" dirty="0"/>
              <a:t>Avoid</a:t>
            </a:r>
            <a:r>
              <a:rPr lang="en-US" sz="3200" dirty="0"/>
              <a:t> fasting</a:t>
            </a:r>
          </a:p>
        </p:txBody>
      </p:sp>
    </p:spTree>
    <p:extLst>
      <p:ext uri="{BB962C8B-B14F-4D97-AF65-F5344CB8AC3E}">
        <p14:creationId xmlns:p14="http://schemas.microsoft.com/office/powerpoint/2010/main" val="1325499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clip art images  for woman steaming food"/>
          <p:cNvPicPr/>
          <p:nvPr/>
        </p:nvPicPr>
        <p:blipFill>
          <a:blip r:embed="rId2" cstate="print"/>
          <a:srcRect/>
          <a:stretch>
            <a:fillRect/>
          </a:stretch>
        </p:blipFill>
        <p:spPr bwMode="auto">
          <a:xfrm>
            <a:off x="858681" y="2725385"/>
            <a:ext cx="5941068" cy="3401260"/>
          </a:xfrm>
          <a:prstGeom prst="rect">
            <a:avLst/>
          </a:prstGeom>
          <a:noFill/>
        </p:spPr>
      </p:pic>
      <p:sp>
        <p:nvSpPr>
          <p:cNvPr id="2" name="Title 1"/>
          <p:cNvSpPr>
            <a:spLocks noGrp="1"/>
          </p:cNvSpPr>
          <p:nvPr>
            <p:ph type="title"/>
          </p:nvPr>
        </p:nvSpPr>
        <p:spPr>
          <a:xfrm>
            <a:off x="402217" y="731355"/>
            <a:ext cx="5693783" cy="1096331"/>
          </a:xfrm>
        </p:spPr>
        <p:txBody>
          <a:bodyPr>
            <a:normAutofit fontScale="90000"/>
          </a:bodyPr>
          <a:lstStyle/>
          <a:p>
            <a:r>
              <a:rPr lang="en-US" sz="6000" b="1" dirty="0">
                <a:solidFill>
                  <a:srgbClr val="C00000"/>
                </a:solidFill>
              </a:rPr>
              <a:t>General tips</a:t>
            </a:r>
            <a:br>
              <a:rPr lang="en-US" sz="3400" dirty="0">
                <a:solidFill>
                  <a:srgbClr val="303030"/>
                </a:solidFill>
              </a:rPr>
            </a:br>
            <a:endParaRPr lang="en-US" sz="3400" dirty="0">
              <a:solidFill>
                <a:srgbClr val="303030"/>
              </a:solidFill>
            </a:endParaRPr>
          </a:p>
        </p:txBody>
      </p:sp>
      <p:sp>
        <p:nvSpPr>
          <p:cNvPr id="3" name="Content Placeholder 2"/>
          <p:cNvSpPr>
            <a:spLocks noGrp="1"/>
          </p:cNvSpPr>
          <p:nvPr>
            <p:ph idx="1"/>
          </p:nvPr>
        </p:nvSpPr>
        <p:spPr>
          <a:xfrm>
            <a:off x="6327648" y="731355"/>
            <a:ext cx="5693783" cy="5346694"/>
          </a:xfrm>
        </p:spPr>
        <p:txBody>
          <a:bodyPr anchor="ctr">
            <a:normAutofit fontScale="92500" lnSpcReduction="10000"/>
          </a:bodyPr>
          <a:lstStyle/>
          <a:p>
            <a:pPr marL="319088" indent="-319088">
              <a:buFont typeface="Wingdings" pitchFamily="2" charset="2"/>
              <a:buChar char="v"/>
            </a:pPr>
            <a:r>
              <a:rPr lang="en-US" dirty="0"/>
              <a:t>Avoid fried foods </a:t>
            </a:r>
          </a:p>
          <a:p>
            <a:pPr marL="319088" indent="-319088">
              <a:buFont typeface="Wingdings" pitchFamily="2" charset="2"/>
              <a:buChar char="v"/>
            </a:pPr>
            <a:r>
              <a:rPr lang="en-US" dirty="0"/>
              <a:t>Recommended steamed, boiled or sauté food</a:t>
            </a:r>
          </a:p>
          <a:p>
            <a:pPr marL="319088" indent="-319088">
              <a:buFont typeface="Wingdings" pitchFamily="2" charset="2"/>
              <a:buChar char="v"/>
            </a:pPr>
            <a:r>
              <a:rPr lang="en-US" dirty="0"/>
              <a:t>Whole fruits than juices</a:t>
            </a:r>
          </a:p>
          <a:p>
            <a:pPr marL="319088" indent="-319088">
              <a:buFont typeface="Wingdings" pitchFamily="2" charset="2"/>
              <a:buChar char="v"/>
            </a:pPr>
            <a:r>
              <a:rPr lang="en-US" dirty="0"/>
              <a:t>Fish/chicken over red meat</a:t>
            </a:r>
          </a:p>
          <a:p>
            <a:pPr marL="319088" indent="-319088">
              <a:buFont typeface="Wingdings" pitchFamily="2" charset="2"/>
              <a:buChar char="v"/>
            </a:pPr>
            <a:r>
              <a:rPr lang="en-US" dirty="0"/>
              <a:t>More fiber, salad and non- starchy veg </a:t>
            </a:r>
          </a:p>
          <a:p>
            <a:pPr marL="319088" indent="-319088">
              <a:buFont typeface="Wingdings" pitchFamily="2" charset="2"/>
              <a:buChar char="v"/>
            </a:pPr>
            <a:r>
              <a:rPr lang="en-US" dirty="0"/>
              <a:t>Whole grain cereals and pulses </a:t>
            </a:r>
          </a:p>
          <a:p>
            <a:pPr marL="319088" indent="-319088">
              <a:buFont typeface="Wingdings" pitchFamily="2" charset="2"/>
              <a:buChar char="v"/>
            </a:pPr>
            <a:r>
              <a:rPr lang="en-US" dirty="0"/>
              <a:t>Drink water, buttermilk, soups, soy milk </a:t>
            </a:r>
          </a:p>
          <a:p>
            <a:endParaRPr lang="en-US" sz="1300" dirty="0"/>
          </a:p>
        </p:txBody>
      </p:sp>
    </p:spTree>
    <p:extLst>
      <p:ext uri="{BB962C8B-B14F-4D97-AF65-F5344CB8AC3E}">
        <p14:creationId xmlns:p14="http://schemas.microsoft.com/office/powerpoint/2010/main" val="3511610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381" y="556447"/>
            <a:ext cx="7719381" cy="1096331"/>
          </a:xfrm>
        </p:spPr>
        <p:txBody>
          <a:bodyPr vert="horz" lIns="91440" tIns="45720" rIns="91440" bIns="45720" rtlCol="0" anchor="ctr">
            <a:normAutofit/>
          </a:bodyPr>
          <a:lstStyle/>
          <a:p>
            <a:pPr algn="l"/>
            <a:r>
              <a:rPr lang="en-US" sz="6000" b="1" kern="1200" dirty="0">
                <a:solidFill>
                  <a:srgbClr val="C00000"/>
                </a:solidFill>
                <a:latin typeface="+mj-lt"/>
                <a:ea typeface="+mj-ea"/>
                <a:cs typeface="+mj-cs"/>
              </a:rPr>
              <a:t>Exercise </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593231211"/>
              </p:ext>
            </p:extLst>
          </p:nvPr>
        </p:nvGraphicFramePr>
        <p:xfrm>
          <a:off x="611043" y="1672413"/>
          <a:ext cx="105156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2881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D3F8-A6D9-4D37-8C2A-5B69887DC3A6}"/>
              </a:ext>
            </a:extLst>
          </p:cNvPr>
          <p:cNvSpPr>
            <a:spLocks noGrp="1"/>
          </p:cNvSpPr>
          <p:nvPr>
            <p:ph type="title"/>
          </p:nvPr>
        </p:nvSpPr>
        <p:spPr>
          <a:xfrm>
            <a:off x="1085647" y="252324"/>
            <a:ext cx="10307952" cy="1325563"/>
          </a:xfrm>
        </p:spPr>
        <p:txBody>
          <a:bodyPr>
            <a:normAutofit/>
          </a:bodyPr>
          <a:lstStyle/>
          <a:p>
            <a:pPr algn="l"/>
            <a:r>
              <a:rPr lang="en-US" sz="6000" b="1" dirty="0">
                <a:solidFill>
                  <a:srgbClr val="C00000"/>
                </a:solidFill>
              </a:rPr>
              <a:t>What Exercises ?</a:t>
            </a:r>
            <a:endParaRPr lang="en-IN" sz="6000" b="1" dirty="0">
              <a:solidFill>
                <a:srgbClr val="C00000"/>
              </a:solidFill>
            </a:endParaRPr>
          </a:p>
        </p:txBody>
      </p:sp>
      <p:sp>
        <p:nvSpPr>
          <p:cNvPr id="3" name="Content Placeholder 2">
            <a:extLst>
              <a:ext uri="{FF2B5EF4-FFF2-40B4-BE49-F238E27FC236}">
                <a16:creationId xmlns:a16="http://schemas.microsoft.com/office/drawing/2014/main" id="{C7EEC59F-F973-4F71-BEDC-22BBFD6C0908}"/>
              </a:ext>
            </a:extLst>
          </p:cNvPr>
          <p:cNvSpPr>
            <a:spLocks noGrp="1"/>
          </p:cNvSpPr>
          <p:nvPr>
            <p:ph idx="1"/>
          </p:nvPr>
        </p:nvSpPr>
        <p:spPr>
          <a:xfrm>
            <a:off x="1085646" y="1861668"/>
            <a:ext cx="10307952" cy="4083266"/>
          </a:xfrm>
        </p:spPr>
        <p:txBody>
          <a:bodyPr anchor="ctr">
            <a:normAutofit/>
          </a:bodyPr>
          <a:lstStyle/>
          <a:p>
            <a:pPr marL="396241" indent="-396241">
              <a:buFont typeface="Wingdings" pitchFamily="2" charset="2"/>
              <a:buChar char="v"/>
              <a:defRPr/>
            </a:pPr>
            <a:r>
              <a:rPr lang="en-US" dirty="0"/>
              <a:t>Start 20 min/day, increase gradually to 45 min/day</a:t>
            </a:r>
          </a:p>
          <a:p>
            <a:pPr marL="396241" indent="-396241">
              <a:buFont typeface="Wingdings" pitchFamily="2" charset="2"/>
              <a:buChar char="v"/>
              <a:defRPr/>
            </a:pPr>
            <a:r>
              <a:rPr lang="en-US" dirty="0"/>
              <a:t>Low resistance upper body exercise</a:t>
            </a:r>
          </a:p>
          <a:p>
            <a:pPr marL="396241" indent="-396241">
              <a:buFont typeface="Wingdings" pitchFamily="2" charset="2"/>
              <a:buChar char="v"/>
              <a:defRPr/>
            </a:pPr>
            <a:r>
              <a:rPr lang="en-US" sz="3200" dirty="0"/>
              <a:t>Exercise for 15-20 min post meal  </a:t>
            </a:r>
          </a:p>
          <a:p>
            <a:pPr marL="396241" indent="-396241">
              <a:buFont typeface="Wingdings" pitchFamily="2" charset="2"/>
              <a:buChar char="v"/>
              <a:defRPr/>
            </a:pPr>
            <a:r>
              <a:rPr lang="en-US" sz="3200" dirty="0"/>
              <a:t>Avoid falls  </a:t>
            </a:r>
          </a:p>
          <a:p>
            <a:endParaRPr lang="en-IN" sz="2000" dirty="0"/>
          </a:p>
        </p:txBody>
      </p:sp>
    </p:spTree>
    <p:extLst>
      <p:ext uri="{BB962C8B-B14F-4D97-AF65-F5344CB8AC3E}">
        <p14:creationId xmlns:p14="http://schemas.microsoft.com/office/powerpoint/2010/main" val="4201958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932F7E-ACF8-4B8E-AFAE-2AA3680D8005}"/>
              </a:ext>
            </a:extLst>
          </p:cNvPr>
          <p:cNvPicPr>
            <a:picLocks noChangeAspect="1"/>
          </p:cNvPicPr>
          <p:nvPr/>
        </p:nvPicPr>
        <p:blipFill rotWithShape="1">
          <a:blip r:embed="rId2"/>
          <a:srcRect t="5860" r="-4" b="7404"/>
          <a:stretch/>
        </p:blipFill>
        <p:spPr>
          <a:xfrm>
            <a:off x="653238" y="1804209"/>
            <a:ext cx="3662730" cy="2072847"/>
          </a:xfrm>
          <a:prstGeom prst="rect">
            <a:avLst/>
          </a:prstGeom>
        </p:spPr>
      </p:pic>
      <p:pic>
        <p:nvPicPr>
          <p:cNvPr id="4" name="Picture 3" descr="Image result for insulin"/>
          <p:cNvPicPr/>
          <p:nvPr/>
        </p:nvPicPr>
        <p:blipFill rotWithShape="1">
          <a:blip r:embed="rId3" cstate="print"/>
          <a:srcRect l="28607" r="-1" b="-1"/>
          <a:stretch/>
        </p:blipFill>
        <p:spPr bwMode="auto">
          <a:xfrm>
            <a:off x="707847" y="3948395"/>
            <a:ext cx="3539737" cy="2788920"/>
          </a:xfrm>
          <a:prstGeom prst="rect">
            <a:avLst/>
          </a:prstGeom>
          <a:noFill/>
        </p:spPr>
      </p:pic>
      <p:sp>
        <p:nvSpPr>
          <p:cNvPr id="2" name="Title 1"/>
          <p:cNvSpPr>
            <a:spLocks noGrp="1"/>
          </p:cNvSpPr>
          <p:nvPr>
            <p:ph type="title"/>
          </p:nvPr>
        </p:nvSpPr>
        <p:spPr>
          <a:xfrm>
            <a:off x="360630" y="120685"/>
            <a:ext cx="9301724" cy="1424446"/>
          </a:xfrm>
        </p:spPr>
        <p:txBody>
          <a:bodyPr>
            <a:normAutofit fontScale="90000"/>
          </a:bodyPr>
          <a:lstStyle/>
          <a:p>
            <a:r>
              <a:rPr lang="en-US" dirty="0">
                <a:solidFill>
                  <a:srgbClr val="C00000"/>
                </a:solidFill>
              </a:rPr>
              <a:t>Pharmacotherapy Metformin / Insulin</a:t>
            </a:r>
          </a:p>
        </p:txBody>
      </p:sp>
      <p:sp>
        <p:nvSpPr>
          <p:cNvPr id="3" name="Content Placeholder 2"/>
          <p:cNvSpPr>
            <a:spLocks noGrp="1"/>
          </p:cNvSpPr>
          <p:nvPr>
            <p:ph sz="quarter" idx="1"/>
          </p:nvPr>
        </p:nvSpPr>
        <p:spPr>
          <a:xfrm>
            <a:off x="4608576" y="1548983"/>
            <a:ext cx="7394146" cy="5052986"/>
          </a:xfrm>
        </p:spPr>
        <p:txBody>
          <a:bodyPr anchor="t">
            <a:noAutofit/>
          </a:bodyPr>
          <a:lstStyle/>
          <a:p>
            <a:pPr marL="484094" indent="-484094">
              <a:buClr>
                <a:srgbClr val="FFFF00"/>
              </a:buClr>
              <a:defRPr sz="1800" spc="0">
                <a:solidFill>
                  <a:srgbClr val="000000"/>
                </a:solidFill>
              </a:defRPr>
            </a:pPr>
            <a:r>
              <a:rPr lang="en-US" sz="2800" dirty="0"/>
              <a:t>When target sugars not achieved with MNT &amp; Exercise in 2 weeks- Pharmacotherapy started</a:t>
            </a:r>
          </a:p>
          <a:p>
            <a:pPr marL="954741" indent="-268941">
              <a:buFont typeface="Wingdings" pitchFamily="2" charset="2"/>
              <a:buChar char="v"/>
              <a:defRPr sz="1800" spc="0">
                <a:solidFill>
                  <a:srgbClr val="000000"/>
                </a:solidFill>
              </a:defRPr>
            </a:pPr>
            <a:r>
              <a:rPr lang="en-US" sz="2800" dirty="0"/>
              <a:t> FPG &gt; 95mg%</a:t>
            </a:r>
          </a:p>
          <a:p>
            <a:pPr marL="954741" indent="-268941">
              <a:buFont typeface="Wingdings" pitchFamily="2" charset="2"/>
              <a:buChar char="v"/>
              <a:defRPr sz="1800" spc="0">
                <a:solidFill>
                  <a:srgbClr val="000000"/>
                </a:solidFill>
              </a:defRPr>
            </a:pPr>
            <a:r>
              <a:rPr lang="en-US" sz="2800" dirty="0"/>
              <a:t> 2hr PPBS &gt;120mg%</a:t>
            </a:r>
          </a:p>
          <a:p>
            <a:pPr marL="685800" indent="0">
              <a:buNone/>
              <a:defRPr sz="1800" spc="0">
                <a:solidFill>
                  <a:srgbClr val="000000"/>
                </a:solidFill>
              </a:defRPr>
            </a:pPr>
            <a:r>
              <a:rPr lang="en-US" sz="4000" dirty="0"/>
              <a:t>or</a:t>
            </a:r>
          </a:p>
          <a:p>
            <a:pPr marL="484094" indent="-484094">
              <a:buClr>
                <a:srgbClr val="FFFF00"/>
              </a:buClr>
              <a:defRPr sz="1800" spc="0">
                <a:solidFill>
                  <a:srgbClr val="000000"/>
                </a:solidFill>
              </a:defRPr>
            </a:pPr>
            <a:r>
              <a:rPr lang="en-US" sz="2800" spc="30" dirty="0"/>
              <a:t> Blood sugar values are high at</a:t>
            </a:r>
            <a:r>
              <a:rPr lang="en-US" sz="2800" dirty="0"/>
              <a:t> diagnosis </a:t>
            </a:r>
          </a:p>
          <a:p>
            <a:pPr marL="954741" indent="-268941">
              <a:buFont typeface="Wingdings" pitchFamily="2" charset="2"/>
              <a:buChar char="v"/>
              <a:defRPr sz="1800" spc="0">
                <a:solidFill>
                  <a:srgbClr val="000000"/>
                </a:solidFill>
              </a:defRPr>
            </a:pPr>
            <a:r>
              <a:rPr lang="en-US" sz="2800" dirty="0"/>
              <a:t> FPG &gt;120 mg%</a:t>
            </a:r>
          </a:p>
          <a:p>
            <a:pPr marL="954741" indent="-268941">
              <a:buFont typeface="Wingdings" pitchFamily="2" charset="2"/>
              <a:buChar char="v"/>
              <a:defRPr sz="1800" spc="0">
                <a:solidFill>
                  <a:srgbClr val="000000"/>
                </a:solidFill>
              </a:defRPr>
            </a:pPr>
            <a:r>
              <a:rPr lang="en-US" sz="2800" dirty="0"/>
              <a:t> 2hr PPBS &gt;199 mg%</a:t>
            </a:r>
          </a:p>
        </p:txBody>
      </p:sp>
    </p:spTree>
    <p:extLst>
      <p:ext uri="{BB962C8B-B14F-4D97-AF65-F5344CB8AC3E}">
        <p14:creationId xmlns:p14="http://schemas.microsoft.com/office/powerpoint/2010/main" val="35258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pregnant woman having hypoglycemia cartoon"/>
          <p:cNvPicPr/>
          <p:nvPr/>
        </p:nvPicPr>
        <p:blipFill rotWithShape="1">
          <a:blip r:embed="rId2" cstate="print"/>
          <a:srcRect r="3337"/>
          <a:stretch/>
        </p:blipFill>
        <p:spPr bwMode="auto">
          <a:xfrm>
            <a:off x="292197" y="1662694"/>
            <a:ext cx="7058306" cy="4938739"/>
          </a:xfrm>
          <a:prstGeom prst="rect">
            <a:avLst/>
          </a:prstGeom>
          <a:noFill/>
        </p:spPr>
      </p:pic>
      <p:sp>
        <p:nvSpPr>
          <p:cNvPr id="2" name="Title 1"/>
          <p:cNvSpPr>
            <a:spLocks noGrp="1"/>
          </p:cNvSpPr>
          <p:nvPr>
            <p:ph type="title" idx="4294967295"/>
          </p:nvPr>
        </p:nvSpPr>
        <p:spPr>
          <a:xfrm>
            <a:off x="524256" y="158496"/>
            <a:ext cx="10155936" cy="1625210"/>
          </a:xfrm>
        </p:spPr>
        <p:txBody>
          <a:bodyPr vert="horz" lIns="91440" tIns="45720" rIns="91440" bIns="45720" rtlCol="0" anchor="ctr">
            <a:normAutofit/>
          </a:bodyPr>
          <a:lstStyle/>
          <a:p>
            <a:pPr algn="l"/>
            <a:r>
              <a:rPr lang="en-US" dirty="0">
                <a:solidFill>
                  <a:srgbClr val="C00000"/>
                </a:solidFill>
              </a:rPr>
              <a:t>Word of caution for Hypoglycemia </a:t>
            </a:r>
          </a:p>
        </p:txBody>
      </p:sp>
      <p:sp>
        <p:nvSpPr>
          <p:cNvPr id="3" name="Content Placeholder 2"/>
          <p:cNvSpPr>
            <a:spLocks noGrp="1"/>
          </p:cNvSpPr>
          <p:nvPr>
            <p:ph sz="quarter" idx="4294967295"/>
          </p:nvPr>
        </p:nvSpPr>
        <p:spPr>
          <a:xfrm>
            <a:off x="7343256" y="1662694"/>
            <a:ext cx="4848744" cy="4938740"/>
          </a:xfrm>
        </p:spPr>
        <p:txBody>
          <a:bodyPr vert="horz" lIns="91440" tIns="45720" rIns="91440" bIns="45720" rtlCol="0" anchor="ctr">
            <a:noAutofit/>
          </a:bodyPr>
          <a:lstStyle/>
          <a:p>
            <a:pPr marL="320040">
              <a:defRPr/>
            </a:pPr>
            <a:r>
              <a:rPr lang="en-US" sz="2800" dirty="0"/>
              <a:t>Blood sugar  &lt;70 mg/dL </a:t>
            </a:r>
          </a:p>
          <a:p>
            <a:pPr marL="320040">
              <a:defRPr/>
            </a:pPr>
            <a:r>
              <a:rPr lang="en-US" sz="2800" dirty="0"/>
              <a:t>Drink 3 teaspoons of glucose powder (15-20 grams) or 6 teaspoon sugar dissolved in a glass of water</a:t>
            </a:r>
          </a:p>
          <a:p>
            <a:pPr marL="320040">
              <a:defRPr/>
            </a:pPr>
            <a:r>
              <a:rPr lang="en-US" sz="2800" dirty="0"/>
              <a:t>Take rest and avoid any physical activity</a:t>
            </a:r>
          </a:p>
        </p:txBody>
      </p:sp>
    </p:spTree>
    <p:extLst>
      <p:ext uri="{BB962C8B-B14F-4D97-AF65-F5344CB8AC3E}">
        <p14:creationId xmlns:p14="http://schemas.microsoft.com/office/powerpoint/2010/main" val="1772765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solidFill>
                  <a:srgbClr val="C00000"/>
                </a:solidFill>
              </a:rPr>
              <a:t>Diabetes a Global Pandemic</a:t>
            </a:r>
            <a:br>
              <a:rPr lang="en-US" dirty="0">
                <a:solidFill>
                  <a:srgbClr val="C00000"/>
                </a:solidFill>
              </a:rPr>
            </a:br>
            <a:r>
              <a:rPr lang="en-US" dirty="0">
                <a:solidFill>
                  <a:srgbClr val="C00000"/>
                </a:solidFill>
              </a:rPr>
              <a:t>Prevalence very high in Asians  </a:t>
            </a:r>
          </a:p>
        </p:txBody>
      </p:sp>
      <p:sp>
        <p:nvSpPr>
          <p:cNvPr id="3" name="Subtitle 2"/>
          <p:cNvSpPr>
            <a:spLocks noGrp="1"/>
          </p:cNvSpPr>
          <p:nvPr>
            <p:ph sz="half" idx="1"/>
          </p:nvPr>
        </p:nvSpPr>
        <p:spPr>
          <a:xfrm>
            <a:off x="609600" y="2302125"/>
            <a:ext cx="5384800" cy="3122111"/>
          </a:xfrm>
        </p:spPr>
        <p:txBody>
          <a:bodyPr>
            <a:normAutofit/>
          </a:bodyPr>
          <a:lstStyle/>
          <a:p>
            <a:pPr marL="514350" indent="-514350" algn="l">
              <a:buFont typeface="Courier New" panose="02070309020205020404" pitchFamily="49" charset="0"/>
              <a:buChar char="o"/>
            </a:pPr>
            <a:r>
              <a:rPr lang="en-US" sz="2400" dirty="0"/>
              <a:t>Global Prevalence is 1-15%</a:t>
            </a:r>
          </a:p>
          <a:p>
            <a:pPr marL="514350" indent="-514350" algn="l">
              <a:buFont typeface="Courier New" panose="02070309020205020404" pitchFamily="49" charset="0"/>
              <a:buChar char="o"/>
            </a:pPr>
            <a:r>
              <a:rPr lang="en-US" sz="2400" dirty="0"/>
              <a:t>Incidence gradually increasing in younger population</a:t>
            </a:r>
          </a:p>
          <a:p>
            <a:pPr marL="514350" indent="-514350" algn="l">
              <a:buFont typeface="Courier New" panose="02070309020205020404" pitchFamily="49" charset="0"/>
              <a:buChar char="o"/>
            </a:pPr>
            <a:r>
              <a:rPr lang="en-US" sz="2400" dirty="0"/>
              <a:t>Pregnancy is a Diabetogenic state – Hyperglycemia in pregnancy (HIP) quite common  </a:t>
            </a:r>
          </a:p>
        </p:txBody>
      </p:sp>
      <p:pic>
        <p:nvPicPr>
          <p:cNvPr id="5" name="Content Placeholder 4"/>
          <p:cNvPicPr>
            <a:picLocks noGrp="1" noChangeAspect="1"/>
          </p:cNvPicPr>
          <p:nvPr>
            <p:ph sz="half" idx="2"/>
          </p:nvPr>
        </p:nvPicPr>
        <p:blipFill>
          <a:blip r:embed="rId2"/>
          <a:stretch>
            <a:fillRect/>
          </a:stretch>
        </p:blipFill>
        <p:spPr>
          <a:xfrm>
            <a:off x="6197600" y="1785810"/>
            <a:ext cx="5384800" cy="4154742"/>
          </a:xfrm>
          <a:prstGeom prst="rect">
            <a:avLst/>
          </a:prstGeom>
        </p:spPr>
      </p:pic>
    </p:spTree>
    <p:extLst>
      <p:ext uri="{BB962C8B-B14F-4D97-AF65-F5344CB8AC3E}">
        <p14:creationId xmlns:p14="http://schemas.microsoft.com/office/powerpoint/2010/main" val="3335166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C00000"/>
                </a:solidFill>
              </a:rPr>
              <a:t>Obstetric monitoring in GDM pregnancy</a:t>
            </a:r>
          </a:p>
        </p:txBody>
      </p:sp>
      <p:sp>
        <p:nvSpPr>
          <p:cNvPr id="15" name="Content Placeholder 2"/>
          <p:cNvSpPr>
            <a:spLocks noGrp="1"/>
          </p:cNvSpPr>
          <p:nvPr>
            <p:ph idx="1"/>
          </p:nvPr>
        </p:nvSpPr>
        <p:spPr>
          <a:xfrm>
            <a:off x="609600" y="1600201"/>
            <a:ext cx="11295888" cy="4983161"/>
          </a:xfrm>
        </p:spPr>
        <p:txBody>
          <a:bodyPr anchor="ctr">
            <a:noAutofit/>
          </a:bodyPr>
          <a:lstStyle/>
          <a:p>
            <a:r>
              <a:rPr lang="en-US" sz="2400" dirty="0"/>
              <a:t>Routine ANC - Min 4 ANC  for GDM well controlled on diet &amp; no complications </a:t>
            </a:r>
          </a:p>
          <a:p>
            <a:r>
              <a:rPr lang="en-US" sz="2400" dirty="0"/>
              <a:t>More ANC visits or as per need for GDM on insulin, uncontrolled blood glucose or other complication of Pregnancy  </a:t>
            </a:r>
          </a:p>
          <a:p>
            <a:pPr lvl="1"/>
            <a:r>
              <a:rPr lang="en-US" sz="2400" dirty="0"/>
              <a:t>Every 2 weeks in second trimester</a:t>
            </a:r>
          </a:p>
          <a:p>
            <a:pPr lvl="1"/>
            <a:r>
              <a:rPr lang="en-US" sz="2400" dirty="0"/>
              <a:t>Every week in third trimester</a:t>
            </a:r>
          </a:p>
          <a:p>
            <a:r>
              <a:rPr lang="en-US" sz="2400" dirty="0"/>
              <a:t>Monitoring at each ANC </a:t>
            </a:r>
          </a:p>
          <a:p>
            <a:pPr lvl="1"/>
            <a:r>
              <a:rPr lang="en-US" sz="2400" dirty="0"/>
              <a:t>maternal weight gain </a:t>
            </a:r>
          </a:p>
          <a:p>
            <a:pPr lvl="1"/>
            <a:r>
              <a:rPr lang="en-US" sz="2400" dirty="0"/>
              <a:t>Abnormal fetal growth (macrosomia/growth restriction) </a:t>
            </a:r>
          </a:p>
          <a:p>
            <a:pPr lvl="1"/>
            <a:r>
              <a:rPr lang="en-US" sz="2400" dirty="0"/>
              <a:t>Polyhydramnios</a:t>
            </a:r>
          </a:p>
          <a:p>
            <a:pPr lvl="1"/>
            <a:r>
              <a:rPr lang="en-US" sz="2400" dirty="0"/>
              <a:t>BP and Proteinuria</a:t>
            </a:r>
          </a:p>
          <a:p>
            <a:r>
              <a:rPr lang="en-US" sz="2800" dirty="0"/>
              <a:t>Fundus examination  </a:t>
            </a:r>
          </a:p>
        </p:txBody>
      </p:sp>
    </p:spTree>
    <p:extLst>
      <p:ext uri="{BB962C8B-B14F-4D97-AF65-F5344CB8AC3E}">
        <p14:creationId xmlns:p14="http://schemas.microsoft.com/office/powerpoint/2010/main" val="3395433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C00000"/>
                </a:solidFill>
              </a:rPr>
              <a:t>Role of USG </a:t>
            </a:r>
          </a:p>
        </p:txBody>
      </p:sp>
      <p:sp>
        <p:nvSpPr>
          <p:cNvPr id="4" name="Content Placeholder 3"/>
          <p:cNvSpPr>
            <a:spLocks noGrp="1"/>
          </p:cNvSpPr>
          <p:nvPr>
            <p:ph idx="1"/>
          </p:nvPr>
        </p:nvSpPr>
        <p:spPr>
          <a:xfrm>
            <a:off x="609600" y="1287051"/>
            <a:ext cx="10972800" cy="4525963"/>
          </a:xfrm>
        </p:spPr>
        <p:txBody>
          <a:bodyPr/>
          <a:lstStyle/>
          <a:p>
            <a:r>
              <a:rPr lang="en-US" dirty="0"/>
              <a:t>Early pregnancy scan for MSD &amp; CRL</a:t>
            </a:r>
          </a:p>
          <a:p>
            <a:r>
              <a:rPr lang="en-US" dirty="0"/>
              <a:t>11-14 weeks scan for NTD</a:t>
            </a:r>
          </a:p>
          <a:p>
            <a:r>
              <a:rPr lang="en-US" dirty="0"/>
              <a:t>18-20 weeks scan – TIFA (targeted imaging of fetal defects) </a:t>
            </a:r>
          </a:p>
          <a:p>
            <a:r>
              <a:rPr lang="en-US" dirty="0"/>
              <a:t>Early prediction of PIH &amp; IUGR</a:t>
            </a:r>
          </a:p>
          <a:p>
            <a:r>
              <a:rPr lang="en-US" dirty="0"/>
              <a:t>24-26 weeks fetal Echocardiography</a:t>
            </a:r>
          </a:p>
          <a:p>
            <a:r>
              <a:rPr lang="en-US" dirty="0"/>
              <a:t>29 weeks scan - AC for Macrosomia</a:t>
            </a:r>
          </a:p>
          <a:p>
            <a:r>
              <a:rPr lang="en-US" dirty="0"/>
              <a:t>Follow up scan at 32 &amp; 36 weeks for fetal growth </a:t>
            </a:r>
          </a:p>
        </p:txBody>
      </p:sp>
    </p:spTree>
    <p:extLst>
      <p:ext uri="{BB962C8B-B14F-4D97-AF65-F5344CB8AC3E}">
        <p14:creationId xmlns:p14="http://schemas.microsoft.com/office/powerpoint/2010/main" val="2426198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2EAF5-C7D4-403F-AF19-15A13D7AD7C5}"/>
              </a:ext>
            </a:extLst>
          </p:cNvPr>
          <p:cNvSpPr>
            <a:spLocks noGrp="1"/>
          </p:cNvSpPr>
          <p:nvPr>
            <p:ph type="title"/>
          </p:nvPr>
        </p:nvSpPr>
        <p:spPr/>
        <p:txBody>
          <a:bodyPr/>
          <a:lstStyle/>
          <a:p>
            <a:pPr algn="l"/>
            <a:r>
              <a:rPr lang="en-US" dirty="0">
                <a:solidFill>
                  <a:srgbClr val="C00000"/>
                </a:solidFill>
              </a:rPr>
              <a:t>Antepartum Fetal Surveillance</a:t>
            </a:r>
            <a:endParaRPr lang="en-IN" dirty="0">
              <a:solidFill>
                <a:srgbClr val="C00000"/>
              </a:solidFill>
            </a:endParaRPr>
          </a:p>
        </p:txBody>
      </p:sp>
      <p:sp>
        <p:nvSpPr>
          <p:cNvPr id="3" name="Content Placeholder 2">
            <a:extLst>
              <a:ext uri="{FF2B5EF4-FFF2-40B4-BE49-F238E27FC236}">
                <a16:creationId xmlns:a16="http://schemas.microsoft.com/office/drawing/2014/main" id="{EFE8BA54-9429-4AE2-906E-73D31838A859}"/>
              </a:ext>
            </a:extLst>
          </p:cNvPr>
          <p:cNvSpPr>
            <a:spLocks noGrp="1"/>
          </p:cNvSpPr>
          <p:nvPr>
            <p:ph idx="1"/>
          </p:nvPr>
        </p:nvSpPr>
        <p:spPr/>
        <p:txBody>
          <a:bodyPr/>
          <a:lstStyle/>
          <a:p>
            <a:r>
              <a:rPr lang="en-US" dirty="0"/>
              <a:t>Daily fetal kick count in third trimester</a:t>
            </a:r>
          </a:p>
          <a:p>
            <a:r>
              <a:rPr lang="en-US" dirty="0"/>
              <a:t>Fetal NST and/or Biophysical profile as per need</a:t>
            </a:r>
          </a:p>
          <a:p>
            <a:r>
              <a:rPr lang="en-US" dirty="0"/>
              <a:t>Doppler flow studies specially when associated with PET and IUGR</a:t>
            </a:r>
            <a:endParaRPr lang="en-IN" dirty="0"/>
          </a:p>
        </p:txBody>
      </p:sp>
    </p:spTree>
    <p:extLst>
      <p:ext uri="{BB962C8B-B14F-4D97-AF65-F5344CB8AC3E}">
        <p14:creationId xmlns:p14="http://schemas.microsoft.com/office/powerpoint/2010/main" val="107408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Role of Antenatal steroids</a:t>
            </a:r>
          </a:p>
        </p:txBody>
      </p:sp>
      <p:sp>
        <p:nvSpPr>
          <p:cNvPr id="3" name="Content Placeholder 2"/>
          <p:cNvSpPr>
            <a:spLocks noGrp="1"/>
          </p:cNvSpPr>
          <p:nvPr>
            <p:ph sz="half" idx="1"/>
          </p:nvPr>
        </p:nvSpPr>
        <p:spPr>
          <a:xfrm>
            <a:off x="711200" y="1417638"/>
            <a:ext cx="5384800" cy="4525963"/>
          </a:xfrm>
        </p:spPr>
        <p:txBody>
          <a:bodyPr anchor="ctr">
            <a:noAutofit/>
          </a:bodyPr>
          <a:lstStyle/>
          <a:p>
            <a:r>
              <a:rPr lang="en-US" dirty="0"/>
              <a:t>Delayed fetal Lung Maturity in GDM pregnancy</a:t>
            </a:r>
          </a:p>
          <a:p>
            <a:r>
              <a:rPr lang="en-US" dirty="0"/>
              <a:t>Woman requiring early delivery needs antenatal steroids </a:t>
            </a:r>
          </a:p>
          <a:p>
            <a:r>
              <a:rPr lang="en-US" dirty="0"/>
              <a:t>Injection Dexamethasone 6 mg IMI 12 hourly 4 doses</a:t>
            </a:r>
          </a:p>
          <a:p>
            <a:endParaRPr lang="en-US" sz="2400" dirty="0"/>
          </a:p>
        </p:txBody>
      </p:sp>
      <p:sp>
        <p:nvSpPr>
          <p:cNvPr id="4" name="Content Placeholder 3">
            <a:extLst>
              <a:ext uri="{FF2B5EF4-FFF2-40B4-BE49-F238E27FC236}">
                <a16:creationId xmlns:a16="http://schemas.microsoft.com/office/drawing/2014/main" id="{942745F4-B514-403A-AEB2-E5D5343D473A}"/>
              </a:ext>
            </a:extLst>
          </p:cNvPr>
          <p:cNvSpPr>
            <a:spLocks noGrp="1"/>
          </p:cNvSpPr>
          <p:nvPr>
            <p:ph sz="half" idx="2"/>
          </p:nvPr>
        </p:nvSpPr>
        <p:spPr>
          <a:xfrm>
            <a:off x="6299200" y="1353630"/>
            <a:ext cx="5384800" cy="4525963"/>
          </a:xfrm>
        </p:spPr>
        <p:txBody>
          <a:bodyPr/>
          <a:lstStyle/>
          <a:p>
            <a:endParaRPr lang="en-US" dirty="0"/>
          </a:p>
          <a:p>
            <a:r>
              <a:rPr lang="en-US" dirty="0"/>
              <a:t>Steroids are hyperglycemic agents</a:t>
            </a:r>
          </a:p>
          <a:p>
            <a:r>
              <a:rPr lang="en-US" dirty="0"/>
              <a:t>More vigilant monitoring of blood glucose for next 72 hours to one week</a:t>
            </a:r>
          </a:p>
          <a:p>
            <a:r>
              <a:rPr lang="en-US" dirty="0"/>
              <a:t>Adjustment of insulin done with each meal </a:t>
            </a:r>
          </a:p>
          <a:p>
            <a:endParaRPr lang="en-IN" dirty="0"/>
          </a:p>
        </p:txBody>
      </p:sp>
    </p:spTree>
    <p:extLst>
      <p:ext uri="{BB962C8B-B14F-4D97-AF65-F5344CB8AC3E}">
        <p14:creationId xmlns:p14="http://schemas.microsoft.com/office/powerpoint/2010/main" val="1946119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ln>
            <a:miter lim="800000"/>
            <a:headEnd/>
            <a:tailEnd/>
          </a:ln>
        </p:spPr>
        <p:txBody>
          <a:bodyPr>
            <a:normAutofit/>
          </a:bodyPr>
          <a:lstStyle/>
          <a:p>
            <a:pPr marL="484632" algn="l" eaLnBrk="1" fontAlgn="auto" hangingPunct="1">
              <a:spcAft>
                <a:spcPts val="0"/>
              </a:spcAft>
              <a:defRPr/>
            </a:pPr>
            <a:r>
              <a:rPr lang="en-US" sz="4200" kern="1200" dirty="0">
                <a:ln w="6350">
                  <a:solidFill>
                    <a:schemeClr val="accent1">
                      <a:shade val="43000"/>
                    </a:schemeClr>
                  </a:solidFill>
                </a:ln>
                <a:solidFill>
                  <a:srgbClr val="C00000"/>
                </a:solidFill>
              </a:rPr>
              <a:t>Mode &amp; Time of Delivery</a:t>
            </a:r>
          </a:p>
        </p:txBody>
      </p:sp>
      <p:sp>
        <p:nvSpPr>
          <p:cNvPr id="36867" name="Rectangle 3"/>
          <p:cNvSpPr>
            <a:spLocks noGrp="1" noChangeArrowheads="1"/>
          </p:cNvSpPr>
          <p:nvPr>
            <p:ph sz="half" idx="1"/>
          </p:nvPr>
        </p:nvSpPr>
        <p:spPr>
          <a:xfrm>
            <a:off x="609600" y="1600201"/>
            <a:ext cx="5384800" cy="5257799"/>
          </a:xfrm>
        </p:spPr>
        <p:txBody>
          <a:bodyPr/>
          <a:lstStyle/>
          <a:p>
            <a:pPr marL="447675" indent="-382588" eaLnBrk="1" hangingPunct="1"/>
            <a:r>
              <a:rPr lang="en-US" altLang="en-US" sz="2400" dirty="0"/>
              <a:t>Primary goal is to have normal healthy newborn</a:t>
            </a:r>
          </a:p>
          <a:p>
            <a:pPr marL="447675" indent="-382588" eaLnBrk="1" hangingPunct="1"/>
            <a:r>
              <a:rPr lang="en-US" altLang="en-US" sz="2400" dirty="0"/>
              <a:t>Concerns – </a:t>
            </a:r>
          </a:p>
          <a:p>
            <a:pPr marL="447675" indent="-382588" eaLnBrk="1" hangingPunct="1"/>
            <a:r>
              <a:rPr lang="en-US" altLang="en-US" sz="2400" dirty="0"/>
              <a:t>Risk of Delayed lung maturity</a:t>
            </a:r>
          </a:p>
          <a:p>
            <a:pPr marL="447675" indent="-382588" eaLnBrk="1" hangingPunct="1"/>
            <a:r>
              <a:rPr lang="en-US" altLang="en-US" sz="2400" dirty="0"/>
              <a:t>Unexplained IUD &amp; SB more after 36 weeks</a:t>
            </a:r>
          </a:p>
          <a:p>
            <a:pPr marL="447675" indent="-382588" eaLnBrk="1" hangingPunct="1"/>
            <a:r>
              <a:rPr lang="en-US" altLang="en-US" sz="2400" dirty="0"/>
              <a:t>Macrosomia</a:t>
            </a:r>
          </a:p>
          <a:p>
            <a:pPr marL="447675" indent="-382588" eaLnBrk="1" hangingPunct="1"/>
            <a:r>
              <a:rPr lang="en-US" altLang="en-US" sz="2400" dirty="0"/>
              <a:t>RDS</a:t>
            </a:r>
          </a:p>
          <a:p>
            <a:pPr marL="447675" indent="-382588" eaLnBrk="1" hangingPunct="1"/>
            <a:r>
              <a:rPr lang="en-US" altLang="en-US" sz="2400" dirty="0"/>
              <a:t>Vaginal vs cesarean delivery depends on extent of glycemic control and associated obstetrical problems</a:t>
            </a:r>
          </a:p>
          <a:p>
            <a:pPr marL="447675" indent="-382588" eaLnBrk="1" hangingPunct="1"/>
            <a:endParaRPr lang="en-US" altLang="en-US" sz="2600" dirty="0"/>
          </a:p>
          <a:p>
            <a:pPr marL="447675" indent="-382588" eaLnBrk="1" hangingPunct="1"/>
            <a:endParaRPr lang="en-US" altLang="en-US" sz="2600" dirty="0"/>
          </a:p>
        </p:txBody>
      </p:sp>
      <p:sp>
        <p:nvSpPr>
          <p:cNvPr id="2" name="Content Placeholder 1">
            <a:extLst>
              <a:ext uri="{FF2B5EF4-FFF2-40B4-BE49-F238E27FC236}">
                <a16:creationId xmlns:a16="http://schemas.microsoft.com/office/drawing/2014/main" id="{4D4171CA-F62E-4CD9-BA69-DD2D3F876C02}"/>
              </a:ext>
            </a:extLst>
          </p:cNvPr>
          <p:cNvSpPr>
            <a:spLocks noGrp="1"/>
          </p:cNvSpPr>
          <p:nvPr>
            <p:ph sz="half" idx="2"/>
          </p:nvPr>
        </p:nvSpPr>
        <p:spPr>
          <a:xfrm>
            <a:off x="6197600" y="1600201"/>
            <a:ext cx="5744464" cy="5129783"/>
          </a:xfrm>
        </p:spPr>
        <p:txBody>
          <a:bodyPr/>
          <a:lstStyle/>
          <a:p>
            <a:pPr marL="447675" indent="-382588" eaLnBrk="1" hangingPunct="1"/>
            <a:r>
              <a:rPr lang="en-US" altLang="en-US" sz="2400" dirty="0"/>
              <a:t>Women on diet control for spontaneous onset of </a:t>
            </a:r>
            <a:r>
              <a:rPr lang="en-US" altLang="en-US" sz="2400" dirty="0" err="1"/>
              <a:t>labour</a:t>
            </a:r>
            <a:endParaRPr lang="en-US" altLang="en-US" sz="2400" dirty="0"/>
          </a:p>
          <a:p>
            <a:pPr marL="447675" indent="-382588" eaLnBrk="1" hangingPunct="1"/>
            <a:r>
              <a:rPr lang="en-US" altLang="en-US" sz="2400" dirty="0"/>
              <a:t>Elective </a:t>
            </a:r>
            <a:r>
              <a:rPr lang="en-US" altLang="en-US" sz="2400" dirty="0" err="1"/>
              <a:t>labour</a:t>
            </a:r>
            <a:r>
              <a:rPr lang="en-US" altLang="en-US" sz="2400" dirty="0"/>
              <a:t> induction is controversial with no proven benefit</a:t>
            </a:r>
          </a:p>
          <a:p>
            <a:pPr marL="447675" indent="-382588" eaLnBrk="1" hangingPunct="1"/>
            <a:r>
              <a:rPr lang="en-US" altLang="en-US" sz="2400" dirty="0"/>
              <a:t>Women on insulin should deliver at 38/39 weeks</a:t>
            </a:r>
          </a:p>
          <a:p>
            <a:pPr marL="447675" indent="-382588" eaLnBrk="1" hangingPunct="1"/>
            <a:r>
              <a:rPr lang="en-US" altLang="en-US" sz="2400" dirty="0"/>
              <a:t>Cesarean section around 36 weeks for uncontrolled GDM on insulin </a:t>
            </a:r>
          </a:p>
          <a:p>
            <a:r>
              <a:rPr lang="en-IN" sz="2400" dirty="0"/>
              <a:t>Elective LSCS for </a:t>
            </a:r>
            <a:r>
              <a:rPr lang="en-IN" sz="2400" dirty="0" err="1"/>
              <a:t>fetal</a:t>
            </a:r>
            <a:r>
              <a:rPr lang="en-IN" sz="2400" dirty="0"/>
              <a:t> weight &gt; 4.5 Kg</a:t>
            </a:r>
          </a:p>
        </p:txBody>
      </p:sp>
    </p:spTree>
    <p:extLst>
      <p:ext uri="{BB962C8B-B14F-4D97-AF65-F5344CB8AC3E}">
        <p14:creationId xmlns:p14="http://schemas.microsoft.com/office/powerpoint/2010/main" val="26664565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567C-636D-4350-8161-189D7FDF3E2C}"/>
              </a:ext>
            </a:extLst>
          </p:cNvPr>
          <p:cNvSpPr>
            <a:spLocks noGrp="1"/>
          </p:cNvSpPr>
          <p:nvPr>
            <p:ph type="title"/>
          </p:nvPr>
        </p:nvSpPr>
        <p:spPr/>
        <p:txBody>
          <a:bodyPr/>
          <a:lstStyle/>
          <a:p>
            <a:pPr algn="l"/>
            <a:r>
              <a:rPr lang="en-US" dirty="0">
                <a:solidFill>
                  <a:srgbClr val="C00000"/>
                </a:solidFill>
              </a:rPr>
              <a:t>Intrapartum Considerations</a:t>
            </a:r>
            <a:endParaRPr lang="en-IN" dirty="0">
              <a:solidFill>
                <a:srgbClr val="C00000"/>
              </a:solidFill>
            </a:endParaRPr>
          </a:p>
        </p:txBody>
      </p:sp>
      <p:sp>
        <p:nvSpPr>
          <p:cNvPr id="3" name="Content Placeholder 2">
            <a:extLst>
              <a:ext uri="{FF2B5EF4-FFF2-40B4-BE49-F238E27FC236}">
                <a16:creationId xmlns:a16="http://schemas.microsoft.com/office/drawing/2014/main" id="{A5D89C11-3B94-4E81-887D-0F1CD90D76F2}"/>
              </a:ext>
            </a:extLst>
          </p:cNvPr>
          <p:cNvSpPr>
            <a:spLocks noGrp="1"/>
          </p:cNvSpPr>
          <p:nvPr>
            <p:ph idx="1"/>
          </p:nvPr>
        </p:nvSpPr>
        <p:spPr/>
        <p:txBody>
          <a:bodyPr/>
          <a:lstStyle/>
          <a:p>
            <a:r>
              <a:rPr lang="en-US" dirty="0"/>
              <a:t>These women are predisposed to infections so strict asepsis</a:t>
            </a:r>
          </a:p>
          <a:p>
            <a:r>
              <a:rPr lang="en-US" dirty="0"/>
              <a:t>Per vaginal exams to be restricted</a:t>
            </a:r>
          </a:p>
          <a:p>
            <a:r>
              <a:rPr lang="en-US" dirty="0"/>
              <a:t>CPD to be properly assessed</a:t>
            </a:r>
          </a:p>
          <a:p>
            <a:r>
              <a:rPr lang="en-US" dirty="0"/>
              <a:t>Early decision of cesarean to be taken in case of prolonged </a:t>
            </a:r>
            <a:r>
              <a:rPr lang="en-US" dirty="0" err="1"/>
              <a:t>labour</a:t>
            </a:r>
            <a:r>
              <a:rPr lang="en-US" dirty="0"/>
              <a:t>   </a:t>
            </a:r>
          </a:p>
          <a:p>
            <a:r>
              <a:rPr lang="en-US" dirty="0"/>
              <a:t>Continuous electronic monitoring is recommended as there is increased risk of fetal distress</a:t>
            </a:r>
            <a:endParaRPr lang="en-IN" dirty="0"/>
          </a:p>
        </p:txBody>
      </p:sp>
    </p:spTree>
    <p:extLst>
      <p:ext uri="{BB962C8B-B14F-4D97-AF65-F5344CB8AC3E}">
        <p14:creationId xmlns:p14="http://schemas.microsoft.com/office/powerpoint/2010/main" val="159566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FE0D-7109-4872-98E7-A98AB2C1D75E}"/>
              </a:ext>
            </a:extLst>
          </p:cNvPr>
          <p:cNvSpPr>
            <a:spLocks noGrp="1"/>
          </p:cNvSpPr>
          <p:nvPr>
            <p:ph type="title"/>
          </p:nvPr>
        </p:nvSpPr>
        <p:spPr/>
        <p:txBody>
          <a:bodyPr/>
          <a:lstStyle/>
          <a:p>
            <a:pPr algn="l"/>
            <a:r>
              <a:rPr lang="en-US" dirty="0" err="1">
                <a:solidFill>
                  <a:srgbClr val="C00000"/>
                </a:solidFill>
              </a:rPr>
              <a:t>Labour</a:t>
            </a:r>
            <a:r>
              <a:rPr lang="en-US" dirty="0">
                <a:solidFill>
                  <a:srgbClr val="C00000"/>
                </a:solidFill>
              </a:rPr>
              <a:t> management</a:t>
            </a:r>
            <a:endParaRPr lang="en-IN" dirty="0">
              <a:solidFill>
                <a:srgbClr val="C00000"/>
              </a:solidFill>
            </a:endParaRPr>
          </a:p>
        </p:txBody>
      </p:sp>
      <p:sp>
        <p:nvSpPr>
          <p:cNvPr id="3" name="Content Placeholder 2">
            <a:extLst>
              <a:ext uri="{FF2B5EF4-FFF2-40B4-BE49-F238E27FC236}">
                <a16:creationId xmlns:a16="http://schemas.microsoft.com/office/drawing/2014/main" id="{A1519F3B-D67C-4E3A-BE6C-6B2BB79D83E1}"/>
              </a:ext>
            </a:extLst>
          </p:cNvPr>
          <p:cNvSpPr>
            <a:spLocks noGrp="1"/>
          </p:cNvSpPr>
          <p:nvPr>
            <p:ph idx="1"/>
          </p:nvPr>
        </p:nvSpPr>
        <p:spPr>
          <a:xfrm>
            <a:off x="609600" y="1417638"/>
            <a:ext cx="10972800" cy="5111495"/>
          </a:xfrm>
        </p:spPr>
        <p:txBody>
          <a:bodyPr/>
          <a:lstStyle/>
          <a:p>
            <a:r>
              <a:rPr lang="en-US" dirty="0"/>
              <a:t>When patient goes into spontaneous </a:t>
            </a:r>
            <a:r>
              <a:rPr lang="en-US" dirty="0" err="1"/>
              <a:t>labour</a:t>
            </a:r>
            <a:r>
              <a:rPr lang="en-US" dirty="0"/>
              <a:t> or planned for induction or LSCS – F blood sugar to be sent</a:t>
            </a:r>
          </a:p>
          <a:p>
            <a:r>
              <a:rPr lang="en-US" dirty="0"/>
              <a:t>Morning dose of Long acting insulin to be withheld</a:t>
            </a:r>
          </a:p>
          <a:p>
            <a:r>
              <a:rPr lang="en-US" dirty="0"/>
              <a:t>Target blood sugar values in Labor is between 70 to 110 mg%</a:t>
            </a:r>
          </a:p>
          <a:p>
            <a:r>
              <a:rPr lang="en-US" dirty="0"/>
              <a:t>Blood sugar to be checked hourly </a:t>
            </a:r>
          </a:p>
          <a:p>
            <a:r>
              <a:rPr lang="en-US" dirty="0"/>
              <a:t>Urine sugar and ketone to be checked 2 to 4 hourly</a:t>
            </a:r>
          </a:p>
          <a:p>
            <a:r>
              <a:rPr lang="en-US" dirty="0"/>
              <a:t>Elective LSCS to be done as first case in morning</a:t>
            </a:r>
          </a:p>
          <a:p>
            <a:r>
              <a:rPr lang="en-US" dirty="0"/>
              <a:t>Regional </a:t>
            </a:r>
            <a:r>
              <a:rPr lang="en-US" dirty="0" err="1"/>
              <a:t>anaesthesia</a:t>
            </a:r>
            <a:r>
              <a:rPr lang="en-US" dirty="0"/>
              <a:t> is preferred</a:t>
            </a:r>
          </a:p>
          <a:p>
            <a:endParaRPr lang="en-US" dirty="0"/>
          </a:p>
          <a:p>
            <a:endParaRPr lang="en-US" dirty="0"/>
          </a:p>
          <a:p>
            <a:endParaRPr lang="en-IN" dirty="0"/>
          </a:p>
        </p:txBody>
      </p:sp>
    </p:spTree>
    <p:extLst>
      <p:ext uri="{BB962C8B-B14F-4D97-AF65-F5344CB8AC3E}">
        <p14:creationId xmlns:p14="http://schemas.microsoft.com/office/powerpoint/2010/main" val="3667219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0920" y="-146304"/>
            <a:ext cx="8229600" cy="1399032"/>
          </a:xfrm>
          <a:ln>
            <a:miter lim="800000"/>
            <a:headEnd/>
            <a:tailEnd/>
          </a:ln>
        </p:spPr>
        <p:txBody>
          <a:bodyPr>
            <a:normAutofit/>
          </a:bodyPr>
          <a:lstStyle/>
          <a:p>
            <a:pPr marL="484632" algn="l" eaLnBrk="1" fontAlgn="auto" hangingPunct="1">
              <a:spcAft>
                <a:spcPts val="0"/>
              </a:spcAft>
              <a:defRPr/>
            </a:pPr>
            <a:r>
              <a:rPr lang="en-US" sz="3600" kern="1200" dirty="0">
                <a:ln w="6350">
                  <a:solidFill>
                    <a:schemeClr val="accent1">
                      <a:shade val="43000"/>
                    </a:schemeClr>
                  </a:solidFill>
                </a:ln>
                <a:solidFill>
                  <a:srgbClr val="C00000"/>
                </a:solidFill>
              </a:rPr>
              <a:t>Glycemic control during Delivery</a:t>
            </a:r>
            <a:endParaRPr lang="en-IN" sz="3600" kern="1200" dirty="0">
              <a:ln w="6350">
                <a:solidFill>
                  <a:schemeClr val="accent1">
                    <a:shade val="43000"/>
                  </a:schemeClr>
                </a:solidFill>
              </a:ln>
              <a:solidFill>
                <a:srgbClr val="C00000"/>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66919997"/>
              </p:ext>
            </p:extLst>
          </p:nvPr>
        </p:nvGraphicFramePr>
        <p:xfrm>
          <a:off x="1991544" y="2315019"/>
          <a:ext cx="8229600" cy="4210050"/>
        </p:xfrm>
        <a:graphic>
          <a:graphicData uri="http://schemas.openxmlformats.org/drawingml/2006/table">
            <a:tbl>
              <a:tblPr/>
              <a:tblGrid>
                <a:gridCol w="2530475">
                  <a:extLst>
                    <a:ext uri="{9D8B030D-6E8A-4147-A177-3AD203B41FA5}">
                      <a16:colId xmlns:a16="http://schemas.microsoft.com/office/drawing/2014/main" val="20000"/>
                    </a:ext>
                  </a:extLst>
                </a:gridCol>
                <a:gridCol w="5699125">
                  <a:extLst>
                    <a:ext uri="{9D8B030D-6E8A-4147-A177-3AD203B41FA5}">
                      <a16:colId xmlns:a16="http://schemas.microsoft.com/office/drawing/2014/main" val="20001"/>
                    </a:ext>
                  </a:extLst>
                </a:gridCol>
              </a:tblGrid>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Blood Glucose</a:t>
                      </a:r>
                      <a:endParaRPr kumimoji="0" lang="en-IN"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Insulin/IV Fluids</a:t>
                      </a:r>
                      <a:endParaRPr kumimoji="0" lang="en-IN" sz="18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60-90 mg/dl</a:t>
                      </a:r>
                      <a:endParaRPr kumimoji="0" lang="en-IN" sz="1800" b="0"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5% GNS – 100 ml/hr</a:t>
                      </a:r>
                      <a:endParaRPr kumimoji="0" lang="en-IN" sz="1800" b="0"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extLst>
                  <a:ext uri="{0D108BD9-81ED-4DB2-BD59-A6C34878D82A}">
                    <a16:rowId xmlns:a16="http://schemas.microsoft.com/office/drawing/2014/main" val="10001"/>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90-120 mg/dl</a:t>
                      </a:r>
                      <a:endParaRPr kumimoji="0" lang="en-IN" sz="1800" b="0"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NS or RL – 100 ml/hr</a:t>
                      </a:r>
                      <a:endParaRPr kumimoji="0" lang="en-IN" sz="1800" b="0"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extLst>
                  <a:ext uri="{0D108BD9-81ED-4DB2-BD59-A6C34878D82A}">
                    <a16:rowId xmlns:a16="http://schemas.microsoft.com/office/drawing/2014/main" val="10002"/>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120-140 mg/dl</a:t>
                      </a:r>
                      <a:endParaRPr kumimoji="0" lang="en-IN" sz="1800" b="0"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NS or RL – 100 ml/hr plus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2-4 unit of regular insulin every hr</a:t>
                      </a:r>
                      <a:endParaRPr kumimoji="0" lang="en-IN" sz="1800" b="0"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extLst>
                  <a:ext uri="{0D108BD9-81ED-4DB2-BD59-A6C34878D82A}">
                    <a16:rowId xmlns:a16="http://schemas.microsoft.com/office/drawing/2014/main" val="10003"/>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140-180 mg/dl</a:t>
                      </a:r>
                      <a:endParaRPr kumimoji="0" lang="en-IN" sz="1800" b="0"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NS or RL – 100 ml/hr plus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rPr>
                        <a:t>6 unit of regular insulin every hr</a:t>
                      </a:r>
                      <a:endParaRPr kumimoji="0" lang="en-IN" sz="1800" b="0" i="0" u="none" strike="noStrike" cap="none" normalizeH="0" baseline="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E"/>
                    </a:solidFill>
                  </a:tcPr>
                </a:tc>
                <a:extLst>
                  <a:ext uri="{0D108BD9-81ED-4DB2-BD59-A6C34878D82A}">
                    <a16:rowId xmlns:a16="http://schemas.microsoft.com/office/drawing/2014/main" val="10004"/>
                  </a:ext>
                </a:extLst>
              </a:tr>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rPr>
                        <a:t>&gt; 180 mg/dl</a:t>
                      </a:r>
                      <a:endParaRPr kumimoji="0" lang="en-IN" sz="1800" b="0" i="0" u="none" strike="noStrike" cap="none" normalizeH="0" baseline="0" dirty="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rPr>
                        <a:t>NS or RL – 100 ml/</a:t>
                      </a:r>
                      <a:r>
                        <a:rPr kumimoji="0" lang="en-US" sz="1800" b="0" i="0" u="none" strike="noStrike" cap="none" normalizeH="0" baseline="0" dirty="0" err="1">
                          <a:ln>
                            <a:noFill/>
                          </a:ln>
                          <a:solidFill>
                            <a:srgbClr val="000000"/>
                          </a:solidFill>
                          <a:effectLst/>
                          <a:latin typeface="Arial" charset="0"/>
                        </a:rPr>
                        <a:t>hr</a:t>
                      </a:r>
                      <a:r>
                        <a:rPr kumimoji="0" lang="en-US" sz="1800" b="0" i="0" u="none" strike="noStrike" cap="none" normalizeH="0" baseline="0" dirty="0">
                          <a:ln>
                            <a:noFill/>
                          </a:ln>
                          <a:solidFill>
                            <a:srgbClr val="000000"/>
                          </a:solidFill>
                          <a:effectLst/>
                          <a:latin typeface="Arial" charset="0"/>
                        </a:rPr>
                        <a:t> plus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rPr>
                        <a:t>8 unit of regular insulin every </a:t>
                      </a:r>
                      <a:r>
                        <a:rPr kumimoji="0" lang="en-US" sz="1800" b="0" i="0" u="none" strike="noStrike" cap="none" normalizeH="0" baseline="0" dirty="0" err="1">
                          <a:ln>
                            <a:noFill/>
                          </a:ln>
                          <a:solidFill>
                            <a:srgbClr val="000000"/>
                          </a:solidFill>
                          <a:effectLst/>
                          <a:latin typeface="Arial" charset="0"/>
                        </a:rPr>
                        <a:t>hr</a:t>
                      </a:r>
                      <a:endParaRPr kumimoji="0" lang="en-IN" sz="1800" b="0" i="0" u="none" strike="noStrike" cap="none" normalizeH="0" baseline="0" dirty="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EDB"/>
                    </a:solidFill>
                  </a:tcPr>
                </a:tc>
                <a:extLst>
                  <a:ext uri="{0D108BD9-81ED-4DB2-BD59-A6C34878D82A}">
                    <a16:rowId xmlns:a16="http://schemas.microsoft.com/office/drawing/2014/main" val="10005"/>
                  </a:ext>
                </a:extLst>
              </a:tr>
            </a:tbl>
          </a:graphicData>
        </a:graphic>
      </p:graphicFrame>
      <p:sp>
        <p:nvSpPr>
          <p:cNvPr id="37914" name="TextBox 4"/>
          <p:cNvSpPr txBox="1">
            <a:spLocks noChangeArrowheads="1"/>
          </p:cNvSpPr>
          <p:nvPr/>
        </p:nvSpPr>
        <p:spPr bwMode="auto">
          <a:xfrm>
            <a:off x="1911019" y="1252728"/>
            <a:ext cx="82534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en-US" b="1" dirty="0">
                <a:solidFill>
                  <a:srgbClr val="FF0000"/>
                </a:solidFill>
                <a:latin typeface="Century Gothic" panose="020B0502020202020204" pitchFamily="34" charset="0"/>
              </a:rPr>
              <a:t>Goal of intrapartum management is </a:t>
            </a:r>
            <a:r>
              <a:rPr lang="en-US" altLang="en-US" b="1" dirty="0">
                <a:solidFill>
                  <a:srgbClr val="000000"/>
                </a:solidFill>
                <a:latin typeface="Century Gothic" panose="020B0502020202020204" pitchFamily="34" charset="0"/>
              </a:rPr>
              <a:t>to maintain </a:t>
            </a:r>
            <a:r>
              <a:rPr lang="en-US" altLang="en-US" b="1" dirty="0" err="1">
                <a:solidFill>
                  <a:srgbClr val="000000"/>
                </a:solidFill>
                <a:latin typeface="Century Gothic" panose="020B0502020202020204" pitchFamily="34" charset="0"/>
              </a:rPr>
              <a:t>normoglycemia</a:t>
            </a:r>
            <a:r>
              <a:rPr lang="en-US" altLang="en-US" b="1" dirty="0">
                <a:solidFill>
                  <a:srgbClr val="000000"/>
                </a:solidFill>
                <a:latin typeface="Century Gothic" panose="020B0502020202020204" pitchFamily="34" charset="0"/>
              </a:rPr>
              <a:t> in order </a:t>
            </a:r>
          </a:p>
          <a:p>
            <a:pPr defTabSz="914400" fontAlgn="base">
              <a:spcBef>
                <a:spcPct val="0"/>
              </a:spcBef>
              <a:spcAft>
                <a:spcPct val="0"/>
              </a:spcAft>
            </a:pPr>
            <a:r>
              <a:rPr lang="en-US" altLang="en-US" b="1" dirty="0">
                <a:solidFill>
                  <a:srgbClr val="FF0000"/>
                </a:solidFill>
                <a:latin typeface="Century Gothic" panose="020B0502020202020204" pitchFamily="34" charset="0"/>
              </a:rPr>
              <a:t>To prevent neonatal hypoglycemia</a:t>
            </a:r>
            <a:r>
              <a:rPr lang="en-US" altLang="en-US" b="1" dirty="0">
                <a:solidFill>
                  <a:srgbClr val="000000"/>
                </a:solidFill>
                <a:latin typeface="Century Gothic" panose="020B0502020202020204" pitchFamily="34" charset="0"/>
              </a:rPr>
              <a:t>, capillary </a:t>
            </a:r>
            <a:r>
              <a:rPr lang="en-US" altLang="en-US" b="1" dirty="0" err="1">
                <a:solidFill>
                  <a:srgbClr val="000000"/>
                </a:solidFill>
                <a:latin typeface="Century Gothic" panose="020B0502020202020204" pitchFamily="34" charset="0"/>
              </a:rPr>
              <a:t>hrly</a:t>
            </a:r>
            <a:r>
              <a:rPr lang="en-US" altLang="en-US" b="1" dirty="0">
                <a:solidFill>
                  <a:srgbClr val="000000"/>
                </a:solidFill>
                <a:latin typeface="Century Gothic" panose="020B0502020202020204" pitchFamily="34" charset="0"/>
              </a:rPr>
              <a:t> monitoring is needed</a:t>
            </a:r>
          </a:p>
          <a:p>
            <a:pPr defTabSz="914400" fontAlgn="base">
              <a:spcBef>
                <a:spcPct val="0"/>
              </a:spcBef>
              <a:spcAft>
                <a:spcPct val="0"/>
              </a:spcAft>
            </a:pPr>
            <a:r>
              <a:rPr lang="en-US" altLang="en-US" b="1" dirty="0">
                <a:solidFill>
                  <a:srgbClr val="000000"/>
                </a:solidFill>
                <a:latin typeface="Century Gothic" panose="020B0502020202020204" pitchFamily="34" charset="0"/>
              </a:rPr>
              <a:t>Target values are 70-110 mg/dl</a:t>
            </a:r>
            <a:endParaRPr lang="en-IN" altLang="en-US" b="1"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566998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ln>
            <a:miter lim="800000"/>
            <a:headEnd/>
            <a:tailEnd/>
          </a:ln>
        </p:spPr>
        <p:txBody>
          <a:bodyPr>
            <a:normAutofit/>
          </a:bodyPr>
          <a:lstStyle/>
          <a:p>
            <a:pPr marL="484632" algn="l" eaLnBrk="1" fontAlgn="auto" hangingPunct="1">
              <a:spcAft>
                <a:spcPts val="0"/>
              </a:spcAft>
              <a:defRPr/>
            </a:pPr>
            <a:r>
              <a:rPr lang="en-US" sz="4200" kern="1200" dirty="0">
                <a:ln w="6350">
                  <a:solidFill>
                    <a:schemeClr val="accent1">
                      <a:shade val="43000"/>
                    </a:schemeClr>
                  </a:solidFill>
                </a:ln>
                <a:solidFill>
                  <a:srgbClr val="FF0000"/>
                </a:solidFill>
              </a:rPr>
              <a:t>Post partum Management</a:t>
            </a:r>
          </a:p>
        </p:txBody>
      </p:sp>
      <p:sp>
        <p:nvSpPr>
          <p:cNvPr id="38915" name="Rectangle 3"/>
          <p:cNvSpPr>
            <a:spLocks noGrp="1" noChangeArrowheads="1"/>
          </p:cNvSpPr>
          <p:nvPr>
            <p:ph idx="1"/>
          </p:nvPr>
        </p:nvSpPr>
        <p:spPr>
          <a:xfrm>
            <a:off x="609600" y="1600201"/>
            <a:ext cx="10972800" cy="4233671"/>
          </a:xfrm>
        </p:spPr>
        <p:txBody>
          <a:bodyPr/>
          <a:lstStyle/>
          <a:p>
            <a:pPr marL="447675" indent="-382588" eaLnBrk="1" hangingPunct="1"/>
            <a:r>
              <a:rPr lang="en-US" altLang="en-US" sz="2600" dirty="0"/>
              <a:t>Marked decrease in insulin requirement in first 24-48 </a:t>
            </a:r>
            <a:r>
              <a:rPr lang="en-US" altLang="en-US" sz="2600" dirty="0" err="1"/>
              <a:t>hrs</a:t>
            </a:r>
            <a:r>
              <a:rPr lang="en-US" altLang="en-US" sz="2600" dirty="0"/>
              <a:t> post partum</a:t>
            </a:r>
          </a:p>
          <a:p>
            <a:pPr marL="447675" indent="-382588" eaLnBrk="1" hangingPunct="1"/>
            <a:r>
              <a:rPr lang="en-US" altLang="en-US" sz="2600" dirty="0"/>
              <a:t>Neonate monitoring for hypoglycemia &amp; respiratory distress ( Blood sugar &lt; 45 mg% cut off for neonatal hypoglycemia)</a:t>
            </a:r>
          </a:p>
          <a:p>
            <a:pPr marL="447675" indent="-382588" eaLnBrk="1" hangingPunct="1"/>
            <a:r>
              <a:rPr lang="en-US" altLang="en-US" sz="2600" dirty="0"/>
              <a:t>OGTT done 6 weeks post partum with 75 gm Glucose ( Target values FBG &lt; 100 mg%, 2 </a:t>
            </a:r>
            <a:r>
              <a:rPr lang="en-US" altLang="en-US" sz="2600" dirty="0" err="1"/>
              <a:t>hr</a:t>
            </a:r>
            <a:r>
              <a:rPr lang="en-US" altLang="en-US" sz="2600" dirty="0"/>
              <a:t> PP BG &lt; 140 mg%)</a:t>
            </a:r>
          </a:p>
          <a:p>
            <a:pPr marL="447675" indent="-382588" eaLnBrk="1" hangingPunct="1"/>
            <a:r>
              <a:rPr lang="en-US" altLang="en-US" sz="2600" dirty="0"/>
              <a:t>Lifestyle modification with diet &amp; exercise and weight reduction</a:t>
            </a:r>
          </a:p>
          <a:p>
            <a:pPr marL="447675" indent="-382588" eaLnBrk="1" hangingPunct="1"/>
            <a:r>
              <a:rPr lang="en-US" altLang="en-US" sz="2600" dirty="0"/>
              <a:t>POP, Barrier contraception, IUCD all can be used as post partum contraception</a:t>
            </a:r>
          </a:p>
          <a:p>
            <a:pPr marL="447675" indent="-382588" eaLnBrk="1" hangingPunct="1"/>
            <a:r>
              <a:rPr lang="en-US" altLang="en-US" sz="2600" dirty="0"/>
              <a:t>Low dose COC after 6 months</a:t>
            </a:r>
          </a:p>
        </p:txBody>
      </p:sp>
    </p:spTree>
    <p:extLst>
      <p:ext uri="{BB962C8B-B14F-4D97-AF65-F5344CB8AC3E}">
        <p14:creationId xmlns:p14="http://schemas.microsoft.com/office/powerpoint/2010/main" val="1856856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C7F15-55E0-43F3-A590-1883EB623251}"/>
              </a:ext>
            </a:extLst>
          </p:cNvPr>
          <p:cNvSpPr>
            <a:spLocks noGrp="1"/>
          </p:cNvSpPr>
          <p:nvPr>
            <p:ph type="title"/>
          </p:nvPr>
        </p:nvSpPr>
        <p:spPr/>
        <p:txBody>
          <a:bodyPr/>
          <a:lstStyle/>
          <a:p>
            <a:pPr algn="l"/>
            <a:r>
              <a:rPr lang="en-US" dirty="0">
                <a:solidFill>
                  <a:srgbClr val="C00000"/>
                </a:solidFill>
              </a:rPr>
              <a:t>Long term Consequences</a:t>
            </a:r>
            <a:endParaRPr lang="en-IN" dirty="0">
              <a:solidFill>
                <a:srgbClr val="C00000"/>
              </a:solidFill>
            </a:endParaRPr>
          </a:p>
        </p:txBody>
      </p:sp>
      <p:sp>
        <p:nvSpPr>
          <p:cNvPr id="3" name="Content Placeholder 2">
            <a:extLst>
              <a:ext uri="{FF2B5EF4-FFF2-40B4-BE49-F238E27FC236}">
                <a16:creationId xmlns:a16="http://schemas.microsoft.com/office/drawing/2014/main" id="{F64D94D8-97EB-4D3A-9368-D9A8815797BE}"/>
              </a:ext>
            </a:extLst>
          </p:cNvPr>
          <p:cNvSpPr>
            <a:spLocks noGrp="1"/>
          </p:cNvSpPr>
          <p:nvPr>
            <p:ph idx="1"/>
          </p:nvPr>
        </p:nvSpPr>
        <p:spPr/>
        <p:txBody>
          <a:bodyPr/>
          <a:lstStyle/>
          <a:p>
            <a:r>
              <a:rPr lang="en-US" dirty="0"/>
              <a:t>Higher chances of (50-60%) early dev of Type II DM &amp; CVD in woman </a:t>
            </a:r>
          </a:p>
          <a:p>
            <a:r>
              <a:rPr lang="en-US" dirty="0"/>
              <a:t>Higher chances (30-40%) of dev of repeat GDM in subsequent pregnancy</a:t>
            </a:r>
          </a:p>
          <a:p>
            <a:r>
              <a:rPr lang="en-US" dirty="0"/>
              <a:t>Higher chances (20-30%) of early dev of type II DM and CVD in off springs</a:t>
            </a:r>
          </a:p>
          <a:p>
            <a:endParaRPr lang="en-IN" dirty="0"/>
          </a:p>
        </p:txBody>
      </p:sp>
    </p:spTree>
    <p:extLst>
      <p:ext uri="{BB962C8B-B14F-4D97-AF65-F5344CB8AC3E}">
        <p14:creationId xmlns:p14="http://schemas.microsoft.com/office/powerpoint/2010/main" val="180200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6000" dirty="0">
                <a:solidFill>
                  <a:srgbClr val="C00000"/>
                </a:solidFill>
              </a:rPr>
              <a:t>Diabetes &amp; Pregnancy</a:t>
            </a:r>
          </a:p>
        </p:txBody>
      </p:sp>
      <p:sp>
        <p:nvSpPr>
          <p:cNvPr id="3" name="Content Placeholder 2"/>
          <p:cNvSpPr>
            <a:spLocks noGrp="1"/>
          </p:cNvSpPr>
          <p:nvPr>
            <p:ph idx="1"/>
          </p:nvPr>
        </p:nvSpPr>
        <p:spPr>
          <a:xfrm>
            <a:off x="762000" y="1828801"/>
            <a:ext cx="10972800" cy="4525963"/>
          </a:xfrm>
        </p:spPr>
        <p:txBody>
          <a:bodyPr/>
          <a:lstStyle/>
          <a:p>
            <a:r>
              <a:rPr lang="en-US" sz="4000" dirty="0"/>
              <a:t>Pregnancy in Pre-existing Diabetes</a:t>
            </a:r>
          </a:p>
          <a:p>
            <a:endParaRPr lang="en-US" sz="4000" dirty="0"/>
          </a:p>
          <a:p>
            <a:r>
              <a:rPr lang="en-US" sz="4000" dirty="0"/>
              <a:t>Gestational Diabetes Mellitus (GDM)  Prevalence in India 14-17%</a:t>
            </a:r>
          </a:p>
          <a:p>
            <a:endParaRPr lang="en-US" sz="4000" dirty="0"/>
          </a:p>
          <a:p>
            <a:endParaRPr lang="en-US" dirty="0"/>
          </a:p>
        </p:txBody>
      </p:sp>
    </p:spTree>
    <p:extLst>
      <p:ext uri="{BB962C8B-B14F-4D97-AF65-F5344CB8AC3E}">
        <p14:creationId xmlns:p14="http://schemas.microsoft.com/office/powerpoint/2010/main" val="2485939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588064" y="457200"/>
            <a:ext cx="7978080" cy="592812"/>
          </a:xfrm>
          <a:ln>
            <a:miter lim="800000"/>
            <a:headEnd/>
            <a:tailEnd/>
          </a:ln>
        </p:spPr>
        <p:txBody>
          <a:bodyPr>
            <a:noAutofit/>
          </a:bodyPr>
          <a:lstStyle/>
          <a:p>
            <a:pPr marL="484632" algn="l" eaLnBrk="1" fontAlgn="auto" hangingPunct="1">
              <a:spcAft>
                <a:spcPts val="0"/>
              </a:spcAft>
              <a:defRPr/>
            </a:pPr>
            <a:r>
              <a:rPr lang="en-US" sz="3600" kern="1200" dirty="0">
                <a:ln w="6350">
                  <a:solidFill>
                    <a:schemeClr val="accent1">
                      <a:shade val="43000"/>
                    </a:schemeClr>
                  </a:solidFill>
                </a:ln>
                <a:solidFill>
                  <a:srgbClr val="FF0000"/>
                </a:solidFill>
              </a:rPr>
              <a:t>Pre-conception counseling </a:t>
            </a:r>
            <a:r>
              <a:rPr lang="en-US" sz="3600" b="1" kern="1200" dirty="0">
                <a:ln w="6350">
                  <a:solidFill>
                    <a:schemeClr val="accent1">
                      <a:shade val="43000"/>
                    </a:schemeClr>
                  </a:solidFill>
                </a:ln>
                <a:solidFill>
                  <a:srgbClr val="FF0000"/>
                </a:solidFill>
              </a:rPr>
              <a:t> </a:t>
            </a:r>
          </a:p>
        </p:txBody>
      </p:sp>
      <p:sp>
        <p:nvSpPr>
          <p:cNvPr id="7171" name="Rectangle 3"/>
          <p:cNvSpPr>
            <a:spLocks noGrp="1" noChangeArrowheads="1"/>
          </p:cNvSpPr>
          <p:nvPr>
            <p:ph type="body" idx="4294967295"/>
          </p:nvPr>
        </p:nvSpPr>
        <p:spPr>
          <a:xfrm>
            <a:off x="1828800" y="1143000"/>
            <a:ext cx="9095874" cy="5257800"/>
          </a:xfrm>
        </p:spPr>
        <p:txBody>
          <a:bodyPr/>
          <a:lstStyle/>
          <a:p>
            <a:pPr marL="447675" indent="-382588" eaLnBrk="1" hangingPunct="1"/>
            <a:r>
              <a:rPr lang="en-US" altLang="en-US" sz="2200" dirty="0"/>
              <a:t>Pre-gestational diabetic  becoming pregnant  (.2-.3%)</a:t>
            </a:r>
          </a:p>
          <a:p>
            <a:pPr marL="822325" lvl="1" eaLnBrk="1" hangingPunct="1"/>
            <a:r>
              <a:rPr lang="en-US" altLang="en-US" sz="2200" dirty="0"/>
              <a:t>High risk of end organ damage</a:t>
            </a:r>
          </a:p>
          <a:p>
            <a:pPr marL="822325" lvl="1" eaLnBrk="1" hangingPunct="1"/>
            <a:r>
              <a:rPr lang="en-US" altLang="en-US" sz="2200" dirty="0"/>
              <a:t>Higher risk of </a:t>
            </a:r>
            <a:r>
              <a:rPr lang="en-US" altLang="en-US" sz="2200" dirty="0" err="1"/>
              <a:t>cong</a:t>
            </a:r>
            <a:r>
              <a:rPr lang="en-US" altLang="en-US" sz="2200" dirty="0"/>
              <a:t> malformation &amp; IUD </a:t>
            </a:r>
          </a:p>
          <a:p>
            <a:pPr marL="447675" indent="-382588" eaLnBrk="1" hangingPunct="1"/>
            <a:r>
              <a:rPr lang="en-US" altLang="en-US" sz="2200" dirty="0"/>
              <a:t>Should be a planned pregnancy</a:t>
            </a:r>
          </a:p>
          <a:p>
            <a:pPr marL="447675" indent="-382588" eaLnBrk="1" hangingPunct="1">
              <a:lnSpc>
                <a:spcPct val="80000"/>
              </a:lnSpc>
            </a:pPr>
            <a:r>
              <a:rPr lang="en-US" altLang="en-US" sz="2200" dirty="0"/>
              <a:t>Emphasize need for regular follow up and compliance </a:t>
            </a:r>
          </a:p>
          <a:p>
            <a:pPr marL="447675" indent="-382588" eaLnBrk="1" hangingPunct="1">
              <a:lnSpc>
                <a:spcPct val="80000"/>
              </a:lnSpc>
            </a:pPr>
            <a:r>
              <a:rPr lang="en-US" altLang="en-US" sz="2200" dirty="0"/>
              <a:t>Evaluation of end organ involvement</a:t>
            </a:r>
          </a:p>
          <a:p>
            <a:pPr marL="447675" indent="-382588" eaLnBrk="1" hangingPunct="1"/>
            <a:r>
              <a:rPr lang="en-US" altLang="en-US" sz="2200" dirty="0"/>
              <a:t>Retinopathy requiring laser therapy should be offered MTP</a:t>
            </a:r>
          </a:p>
          <a:p>
            <a:pPr marL="447675" indent="-382588" eaLnBrk="1" hangingPunct="1"/>
            <a:r>
              <a:rPr lang="en-US" altLang="en-US" sz="2200" dirty="0"/>
              <a:t>Women with significant impaired renal function  (</a:t>
            </a:r>
            <a:r>
              <a:rPr lang="en-US" altLang="en-US" sz="2200" dirty="0" err="1"/>
              <a:t>S.creatinine</a:t>
            </a:r>
            <a:r>
              <a:rPr lang="en-US" altLang="en-US" sz="2200" dirty="0"/>
              <a:t> &gt; 3.6 mg%) - should be offered MTP</a:t>
            </a:r>
          </a:p>
          <a:p>
            <a:pPr marL="447675" indent="-382588" eaLnBrk="1" hangingPunct="1">
              <a:lnSpc>
                <a:spcPct val="80000"/>
              </a:lnSpc>
            </a:pPr>
            <a:r>
              <a:rPr lang="en-US" altLang="en-US" sz="2200" dirty="0"/>
              <a:t>To be shifted on Insulin if on oral drugs except if on metformin</a:t>
            </a:r>
          </a:p>
          <a:p>
            <a:pPr marL="447675" indent="-382588" eaLnBrk="1" hangingPunct="1">
              <a:lnSpc>
                <a:spcPct val="80000"/>
              </a:lnSpc>
            </a:pPr>
            <a:r>
              <a:rPr lang="en-US" altLang="en-US" sz="2200" dirty="0"/>
              <a:t>Dietary advice</a:t>
            </a:r>
          </a:p>
          <a:p>
            <a:pPr marL="447675" indent="-382588" eaLnBrk="1" hangingPunct="1">
              <a:lnSpc>
                <a:spcPct val="80000"/>
              </a:lnSpc>
            </a:pPr>
            <a:r>
              <a:rPr lang="en-US" altLang="en-US" sz="2200" b="1" dirty="0">
                <a:solidFill>
                  <a:srgbClr val="FF0000"/>
                </a:solidFill>
              </a:rPr>
              <a:t>HbA1C should be &lt; 6.5 before conception</a:t>
            </a:r>
          </a:p>
          <a:p>
            <a:pPr marL="447675" indent="-382588" eaLnBrk="1" hangingPunct="1">
              <a:lnSpc>
                <a:spcPct val="80000"/>
              </a:lnSpc>
            </a:pPr>
            <a:r>
              <a:rPr lang="en-US" altLang="en-US" sz="2200" b="1" dirty="0">
                <a:solidFill>
                  <a:srgbClr val="FF0000"/>
                </a:solidFill>
              </a:rPr>
              <a:t>F plasma Value &lt; 100 mg%, 2 </a:t>
            </a:r>
            <a:r>
              <a:rPr lang="en-US" altLang="en-US" sz="2200" b="1" dirty="0" err="1">
                <a:solidFill>
                  <a:srgbClr val="FF0000"/>
                </a:solidFill>
              </a:rPr>
              <a:t>hr</a:t>
            </a:r>
            <a:r>
              <a:rPr lang="en-US" altLang="en-US" sz="2200" b="1" dirty="0">
                <a:solidFill>
                  <a:srgbClr val="FF0000"/>
                </a:solidFill>
              </a:rPr>
              <a:t> PPP glucose &lt; 140 mg%</a:t>
            </a:r>
          </a:p>
          <a:p>
            <a:pPr marL="447675" indent="-382588" eaLnBrk="1" hangingPunct="1">
              <a:lnSpc>
                <a:spcPct val="80000"/>
              </a:lnSpc>
            </a:pPr>
            <a:r>
              <a:rPr lang="en-US" altLang="en-US" sz="2200" dirty="0"/>
              <a:t>Folic acid supplementation –peri-conception</a:t>
            </a:r>
          </a:p>
        </p:txBody>
      </p:sp>
    </p:spTree>
    <p:extLst>
      <p:ext uri="{BB962C8B-B14F-4D97-AF65-F5344CB8AC3E}">
        <p14:creationId xmlns:p14="http://schemas.microsoft.com/office/powerpoint/2010/main" val="3850817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1774" y="819511"/>
            <a:ext cx="10972800" cy="1143000"/>
          </a:xfrm>
        </p:spPr>
        <p:txBody>
          <a:bodyPr>
            <a:normAutofit fontScale="90000"/>
          </a:bodyPr>
          <a:lstStyle/>
          <a:p>
            <a:pPr algn="l"/>
            <a:r>
              <a:rPr lang="en-US" sz="3600" dirty="0">
                <a:solidFill>
                  <a:srgbClr val="C00000"/>
                </a:solidFill>
              </a:rPr>
              <a:t>Early diagnosis &amp; Proper management &amp; follow up of women has the potential to prevent Diabetes in two generations</a:t>
            </a:r>
          </a:p>
        </p:txBody>
      </p:sp>
      <p:sp>
        <p:nvSpPr>
          <p:cNvPr id="5" name="Subtitle 4"/>
          <p:cNvSpPr>
            <a:spLocks noGrp="1"/>
          </p:cNvSpPr>
          <p:nvPr>
            <p:ph sz="half" idx="1"/>
          </p:nvPr>
        </p:nvSpPr>
        <p:spPr>
          <a:xfrm>
            <a:off x="454325" y="2722339"/>
            <a:ext cx="5384800" cy="2281685"/>
          </a:xfrm>
        </p:spPr>
        <p:txBody>
          <a:bodyPr>
            <a:noAutofit/>
          </a:bodyPr>
          <a:lstStyle/>
          <a:p>
            <a:pPr algn="l"/>
            <a:r>
              <a:rPr lang="en-US" sz="3200" dirty="0"/>
              <a:t>Strict glycemic control is key for successful outcome</a:t>
            </a:r>
          </a:p>
        </p:txBody>
      </p:sp>
      <p:sp>
        <p:nvSpPr>
          <p:cNvPr id="3" name="Content Placeholder 2">
            <a:extLst>
              <a:ext uri="{FF2B5EF4-FFF2-40B4-BE49-F238E27FC236}">
                <a16:creationId xmlns:a16="http://schemas.microsoft.com/office/drawing/2014/main" id="{E689303C-6A01-4735-A405-67E2EEF166D9}"/>
              </a:ext>
            </a:extLst>
          </p:cNvPr>
          <p:cNvSpPr>
            <a:spLocks noGrp="1"/>
          </p:cNvSpPr>
          <p:nvPr>
            <p:ph sz="half" idx="2"/>
          </p:nvPr>
        </p:nvSpPr>
        <p:spPr>
          <a:xfrm>
            <a:off x="6197600" y="2324821"/>
            <a:ext cx="5384800" cy="4075980"/>
          </a:xfrm>
        </p:spPr>
        <p:txBody>
          <a:bodyPr/>
          <a:lstStyle/>
          <a:p>
            <a:endParaRPr lang="en-IN"/>
          </a:p>
        </p:txBody>
      </p:sp>
      <p:pic>
        <p:nvPicPr>
          <p:cNvPr id="2" name="Picture 1">
            <a:extLst>
              <a:ext uri="{FF2B5EF4-FFF2-40B4-BE49-F238E27FC236}">
                <a16:creationId xmlns:a16="http://schemas.microsoft.com/office/drawing/2014/main" id="{44A3F8EE-9992-42F5-9AA9-40F4601CB2FF}"/>
              </a:ext>
            </a:extLst>
          </p:cNvPr>
          <p:cNvPicPr>
            <a:picLocks noChangeAspect="1"/>
          </p:cNvPicPr>
          <p:nvPr/>
        </p:nvPicPr>
        <p:blipFill>
          <a:blip r:embed="rId2"/>
          <a:stretch>
            <a:fillRect/>
          </a:stretch>
        </p:blipFill>
        <p:spPr>
          <a:xfrm>
            <a:off x="5980982" y="2124959"/>
            <a:ext cx="5216974" cy="3476444"/>
          </a:xfrm>
          <a:prstGeom prst="rect">
            <a:avLst/>
          </a:prstGeom>
        </p:spPr>
      </p:pic>
    </p:spTree>
    <p:extLst>
      <p:ext uri="{BB962C8B-B14F-4D97-AF65-F5344CB8AC3E}">
        <p14:creationId xmlns:p14="http://schemas.microsoft.com/office/powerpoint/2010/main" val="6104354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6F37-8B2D-4742-98CF-3ADF26DC7027}"/>
              </a:ext>
            </a:extLst>
          </p:cNvPr>
          <p:cNvSpPr>
            <a:spLocks noGrp="1"/>
          </p:cNvSpPr>
          <p:nvPr>
            <p:ph type="ctrTitle"/>
          </p:nvPr>
        </p:nvSpPr>
        <p:spPr/>
        <p:txBody>
          <a:bodyPr/>
          <a:lstStyle/>
          <a:p>
            <a:r>
              <a:rPr lang="en-US" dirty="0">
                <a:solidFill>
                  <a:srgbClr val="C00000"/>
                </a:solidFill>
              </a:rPr>
              <a:t>Thank you </a:t>
            </a:r>
            <a:endParaRPr lang="en-IN" dirty="0">
              <a:solidFill>
                <a:srgbClr val="C00000"/>
              </a:solidFill>
            </a:endParaRPr>
          </a:p>
        </p:txBody>
      </p:sp>
      <p:sp>
        <p:nvSpPr>
          <p:cNvPr id="3" name="Subtitle 2">
            <a:extLst>
              <a:ext uri="{FF2B5EF4-FFF2-40B4-BE49-F238E27FC236}">
                <a16:creationId xmlns:a16="http://schemas.microsoft.com/office/drawing/2014/main" id="{A91A5F63-0D82-4CB7-986F-F1AF80052E80}"/>
              </a:ext>
            </a:extLst>
          </p:cNvPr>
          <p:cNvSpPr>
            <a:spLocks noGrp="1"/>
          </p:cNvSpPr>
          <p:nvPr>
            <p:ph type="subTitle" idx="1"/>
          </p:nvPr>
        </p:nvSpPr>
        <p:spPr/>
        <p:txBody>
          <a:bodyPr/>
          <a:lstStyle/>
          <a:p>
            <a:endParaRPr lang="en-IN"/>
          </a:p>
        </p:txBody>
      </p:sp>
    </p:spTree>
    <p:extLst>
      <p:ext uri="{BB962C8B-B14F-4D97-AF65-F5344CB8AC3E}">
        <p14:creationId xmlns:p14="http://schemas.microsoft.com/office/powerpoint/2010/main" val="339608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2443" y="959906"/>
            <a:ext cx="8407113" cy="4938188"/>
          </a:xfrm>
          <a:prstGeom prst="rect">
            <a:avLst/>
          </a:prstGeom>
        </p:spPr>
      </p:pic>
    </p:spTree>
    <p:extLst>
      <p:ext uri="{BB962C8B-B14F-4D97-AF65-F5344CB8AC3E}">
        <p14:creationId xmlns:p14="http://schemas.microsoft.com/office/powerpoint/2010/main" val="1402581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EE105-88C7-438B-B288-E117914EFEEF}"/>
              </a:ext>
            </a:extLst>
          </p:cNvPr>
          <p:cNvSpPr>
            <a:spLocks noGrp="1"/>
          </p:cNvSpPr>
          <p:nvPr>
            <p:ph type="title"/>
          </p:nvPr>
        </p:nvSpPr>
        <p:spPr>
          <a:xfrm>
            <a:off x="838200" y="631825"/>
            <a:ext cx="10515600" cy="1325563"/>
          </a:xfrm>
        </p:spPr>
        <p:txBody>
          <a:bodyPr>
            <a:normAutofit/>
          </a:bodyPr>
          <a:lstStyle/>
          <a:p>
            <a:pPr algn="l">
              <a:lnSpc>
                <a:spcPct val="90000"/>
              </a:lnSpc>
            </a:pPr>
            <a:r>
              <a:rPr lang="en-US" b="1" dirty="0">
                <a:solidFill>
                  <a:srgbClr val="C00000"/>
                </a:solidFill>
              </a:rPr>
              <a:t>Changes in CHO metabolism during Pregnancy</a:t>
            </a:r>
            <a:endParaRPr lang="en-IN" b="1" dirty="0">
              <a:solidFill>
                <a:srgbClr val="C00000"/>
              </a:solidFill>
            </a:endParaRPr>
          </a:p>
        </p:txBody>
      </p:sp>
      <p:sp>
        <p:nvSpPr>
          <p:cNvPr id="17" name="Content Placeholder 2">
            <a:extLst>
              <a:ext uri="{FF2B5EF4-FFF2-40B4-BE49-F238E27FC236}">
                <a16:creationId xmlns:a16="http://schemas.microsoft.com/office/drawing/2014/main" id="{661BF401-5D6C-408C-90EC-D20E631091F9}"/>
              </a:ext>
            </a:extLst>
          </p:cNvPr>
          <p:cNvSpPr>
            <a:spLocks noGrp="1"/>
          </p:cNvSpPr>
          <p:nvPr>
            <p:ph idx="1"/>
          </p:nvPr>
        </p:nvSpPr>
        <p:spPr>
          <a:xfrm>
            <a:off x="838200" y="2057400"/>
            <a:ext cx="10515600" cy="3871762"/>
          </a:xfrm>
        </p:spPr>
        <p:txBody>
          <a:bodyPr>
            <a:normAutofit lnSpcReduction="10000"/>
          </a:bodyPr>
          <a:lstStyle/>
          <a:p>
            <a:pPr>
              <a:lnSpc>
                <a:spcPct val="90000"/>
              </a:lnSpc>
            </a:pPr>
            <a:r>
              <a:rPr lang="en-US" sz="2200" dirty="0"/>
              <a:t>Pregnancy is a diabetogenic state</a:t>
            </a:r>
          </a:p>
          <a:p>
            <a:pPr>
              <a:lnSpc>
                <a:spcPct val="90000"/>
              </a:lnSpc>
            </a:pPr>
            <a:r>
              <a:rPr lang="en-US" sz="2200" dirty="0"/>
              <a:t>There is a state of </a:t>
            </a:r>
            <a:r>
              <a:rPr lang="en-US" sz="2200" b="1" dirty="0">
                <a:solidFill>
                  <a:srgbClr val="C00000"/>
                </a:solidFill>
              </a:rPr>
              <a:t>increasing insulin resistance </a:t>
            </a:r>
            <a:r>
              <a:rPr lang="en-US" sz="2200" dirty="0"/>
              <a:t>(</a:t>
            </a:r>
            <a:r>
              <a:rPr lang="en-US" sz="2200" b="1" dirty="0">
                <a:solidFill>
                  <a:srgbClr val="C00000"/>
                </a:solidFill>
              </a:rPr>
              <a:t>due to Cortisol &amp; placental secretion of HPL) </a:t>
            </a:r>
          </a:p>
          <a:p>
            <a:pPr>
              <a:lnSpc>
                <a:spcPct val="90000"/>
              </a:lnSpc>
            </a:pPr>
            <a:r>
              <a:rPr lang="en-US" sz="2200" dirty="0"/>
              <a:t>Higher insulin resistance also results into compensatory Hyperglycemia </a:t>
            </a:r>
          </a:p>
          <a:p>
            <a:pPr>
              <a:lnSpc>
                <a:spcPct val="90000"/>
              </a:lnSpc>
            </a:pPr>
            <a:r>
              <a:rPr lang="en-US" sz="2200" dirty="0"/>
              <a:t>Higher levels of </a:t>
            </a:r>
            <a:r>
              <a:rPr lang="en-US" sz="2200" b="1" dirty="0">
                <a:solidFill>
                  <a:srgbClr val="C00000"/>
                </a:solidFill>
              </a:rPr>
              <a:t>Estrogen &amp; Progesterone during pregnancy </a:t>
            </a:r>
            <a:r>
              <a:rPr lang="en-US" sz="2200" dirty="0"/>
              <a:t>cause pancreatic B cell hyperplasia &amp; hypertrophy resulting into </a:t>
            </a:r>
            <a:r>
              <a:rPr lang="en-US" sz="2200" b="1" dirty="0">
                <a:solidFill>
                  <a:srgbClr val="C00000"/>
                </a:solidFill>
              </a:rPr>
              <a:t>hyperinsulinemia</a:t>
            </a:r>
          </a:p>
          <a:p>
            <a:pPr>
              <a:lnSpc>
                <a:spcPct val="90000"/>
              </a:lnSpc>
            </a:pPr>
            <a:r>
              <a:rPr lang="en-US" sz="2200" dirty="0"/>
              <a:t>Glucose diffuses faster across the placenta to be used by  fetus  </a:t>
            </a:r>
          </a:p>
          <a:p>
            <a:pPr>
              <a:lnSpc>
                <a:spcPct val="90000"/>
              </a:lnSpc>
            </a:pPr>
            <a:r>
              <a:rPr lang="en-US" sz="2200" dirty="0"/>
              <a:t>Creating a state of </a:t>
            </a:r>
            <a:r>
              <a:rPr lang="en-US" sz="2200" b="1" dirty="0">
                <a:solidFill>
                  <a:srgbClr val="C00000"/>
                </a:solidFill>
              </a:rPr>
              <a:t>F hypoglycemia </a:t>
            </a:r>
            <a:r>
              <a:rPr lang="en-US" sz="2200" dirty="0"/>
              <a:t>(Accelerated starvation &amp; catabolism) and </a:t>
            </a:r>
            <a:r>
              <a:rPr lang="en-US" sz="2200" b="1" dirty="0">
                <a:solidFill>
                  <a:srgbClr val="C00000"/>
                </a:solidFill>
              </a:rPr>
              <a:t>PP hyperglycemia </a:t>
            </a:r>
            <a:r>
              <a:rPr lang="en-US" sz="2200" dirty="0"/>
              <a:t>(facilitated anabolism)</a:t>
            </a:r>
          </a:p>
          <a:p>
            <a:pPr>
              <a:lnSpc>
                <a:spcPct val="90000"/>
              </a:lnSpc>
            </a:pPr>
            <a:r>
              <a:rPr lang="en-US" sz="2200" dirty="0"/>
              <a:t>State of accelerated starvation leads to higher free fatty acid production to be used by mother for energy </a:t>
            </a:r>
          </a:p>
          <a:p>
            <a:pPr>
              <a:lnSpc>
                <a:spcPct val="90000"/>
              </a:lnSpc>
            </a:pPr>
            <a:r>
              <a:rPr lang="en-US" sz="2200" dirty="0"/>
              <a:t>Low renal threshold of glucose &amp; increase GFR leads to glycosuria</a:t>
            </a:r>
          </a:p>
          <a:p>
            <a:pPr>
              <a:lnSpc>
                <a:spcPct val="90000"/>
              </a:lnSpc>
            </a:pPr>
            <a:endParaRPr lang="en-US" sz="2200" dirty="0"/>
          </a:p>
          <a:p>
            <a:pPr>
              <a:lnSpc>
                <a:spcPct val="90000"/>
              </a:lnSpc>
            </a:pPr>
            <a:endParaRPr lang="en-US" sz="2200" dirty="0"/>
          </a:p>
          <a:p>
            <a:pPr>
              <a:lnSpc>
                <a:spcPct val="90000"/>
              </a:lnSpc>
            </a:pPr>
            <a:endParaRPr lang="en-IN" sz="2200" dirty="0"/>
          </a:p>
        </p:txBody>
      </p:sp>
    </p:spTree>
    <p:extLst>
      <p:ext uri="{BB962C8B-B14F-4D97-AF65-F5344CB8AC3E}">
        <p14:creationId xmlns:p14="http://schemas.microsoft.com/office/powerpoint/2010/main" val="2819297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19"/>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lvl1pPr eaLnBrk="0" hangingPunct="0">
              <a:spcBef>
                <a:spcPct val="20000"/>
              </a:spcBef>
              <a:buClr>
                <a:srgbClr val="FF3300"/>
              </a:buClr>
              <a:buSzPct val="75000"/>
              <a:buFont typeface="Wingdings" pitchFamily="2" charset="2"/>
              <a:buChar char="§"/>
              <a:defRPr sz="2600">
                <a:solidFill>
                  <a:schemeClr val="tx1"/>
                </a:solidFill>
                <a:latin typeface="Arial" pitchFamily="34" charset="0"/>
              </a:defRPr>
            </a:lvl1pPr>
            <a:lvl2pPr marL="742950" indent="-285750" eaLnBrk="0" hangingPunct="0">
              <a:spcBef>
                <a:spcPct val="20000"/>
              </a:spcBef>
              <a:buClr>
                <a:srgbClr val="FF3300"/>
              </a:buClr>
              <a:buSzPct val="75000"/>
              <a:buFont typeface="Wingdings" pitchFamily="2" charset="2"/>
              <a:buChar char="§"/>
              <a:defRPr sz="2200">
                <a:solidFill>
                  <a:schemeClr val="tx1"/>
                </a:solidFill>
                <a:latin typeface="Arial" pitchFamily="34" charset="0"/>
              </a:defRPr>
            </a:lvl2pPr>
            <a:lvl3pPr marL="1143000" indent="-228600" eaLnBrk="0" hangingPunct="0">
              <a:spcBef>
                <a:spcPct val="20000"/>
              </a:spcBef>
              <a:buClr>
                <a:srgbClr val="FF3300"/>
              </a:buClr>
              <a:buSzPct val="75000"/>
              <a:buFont typeface="Wingdings" pitchFamily="2" charset="2"/>
              <a:buChar char="§"/>
              <a:defRPr sz="1900">
                <a:solidFill>
                  <a:schemeClr val="tx1"/>
                </a:solidFill>
                <a:latin typeface="Arial" pitchFamily="34" charset="0"/>
              </a:defRPr>
            </a:lvl3pPr>
            <a:lvl4pPr marL="1600200" indent="-228600" eaLnBrk="0" hangingPunct="0">
              <a:spcBef>
                <a:spcPct val="20000"/>
              </a:spcBef>
              <a:buClr>
                <a:schemeClr val="tx1"/>
              </a:buClr>
              <a:buChar char="•"/>
              <a:defRPr sz="1900">
                <a:solidFill>
                  <a:schemeClr val="tx1"/>
                </a:solidFill>
                <a:latin typeface="Arial" pitchFamily="34" charset="0"/>
              </a:defRPr>
            </a:lvl4pPr>
            <a:lvl5pPr marL="2057400" indent="-228600" eaLnBrk="0" hangingPunct="0">
              <a:spcBef>
                <a:spcPct val="20000"/>
              </a:spcBef>
              <a:buClr>
                <a:schemeClr val="tx1"/>
              </a:buClr>
              <a:buChar char="–"/>
              <a:defRPr sz="1900">
                <a:solidFill>
                  <a:schemeClr val="tx1"/>
                </a:solidFill>
                <a:latin typeface="Arial" pitchFamily="34" charset="0"/>
              </a:defRPr>
            </a:lvl5pPr>
            <a:lvl6pPr marL="2514600" indent="-228600" eaLnBrk="0" fontAlgn="base" hangingPunct="0">
              <a:spcBef>
                <a:spcPct val="20000"/>
              </a:spcBef>
              <a:spcAft>
                <a:spcPct val="0"/>
              </a:spcAft>
              <a:buClr>
                <a:schemeClr val="tx1"/>
              </a:buClr>
              <a:buChar char="–"/>
              <a:defRPr sz="1900">
                <a:solidFill>
                  <a:schemeClr val="tx1"/>
                </a:solidFill>
                <a:latin typeface="Arial" pitchFamily="34" charset="0"/>
              </a:defRPr>
            </a:lvl6pPr>
            <a:lvl7pPr marL="2971800" indent="-228600" eaLnBrk="0" fontAlgn="base" hangingPunct="0">
              <a:spcBef>
                <a:spcPct val="20000"/>
              </a:spcBef>
              <a:spcAft>
                <a:spcPct val="0"/>
              </a:spcAft>
              <a:buClr>
                <a:schemeClr val="tx1"/>
              </a:buClr>
              <a:buChar char="–"/>
              <a:defRPr sz="1900">
                <a:solidFill>
                  <a:schemeClr val="tx1"/>
                </a:solidFill>
                <a:latin typeface="Arial" pitchFamily="34" charset="0"/>
              </a:defRPr>
            </a:lvl7pPr>
            <a:lvl8pPr marL="3429000" indent="-228600" eaLnBrk="0" fontAlgn="base" hangingPunct="0">
              <a:spcBef>
                <a:spcPct val="20000"/>
              </a:spcBef>
              <a:spcAft>
                <a:spcPct val="0"/>
              </a:spcAft>
              <a:buClr>
                <a:schemeClr val="tx1"/>
              </a:buClr>
              <a:buChar char="–"/>
              <a:defRPr sz="1900">
                <a:solidFill>
                  <a:schemeClr val="tx1"/>
                </a:solidFill>
                <a:latin typeface="Arial" pitchFamily="34" charset="0"/>
              </a:defRPr>
            </a:lvl8pPr>
            <a:lvl9pPr marL="3886200" indent="-228600" eaLnBrk="0" fontAlgn="base" hangingPunct="0">
              <a:spcBef>
                <a:spcPct val="20000"/>
              </a:spcBef>
              <a:spcAft>
                <a:spcPct val="0"/>
              </a:spcAft>
              <a:buClr>
                <a:schemeClr val="tx1"/>
              </a:buClr>
              <a:buChar char="–"/>
              <a:defRPr sz="1900">
                <a:solidFill>
                  <a:schemeClr val="tx1"/>
                </a:solidFill>
                <a:latin typeface="Arial" pitchFamily="34" charset="0"/>
              </a:defRPr>
            </a:lvl9pPr>
          </a:lstStyle>
          <a:p>
            <a:pPr algn="l">
              <a:spcBef>
                <a:spcPct val="0"/>
              </a:spcBef>
              <a:buClrTx/>
              <a:buSzTx/>
              <a:buFont typeface="Times New Roman" pitchFamily="18" charset="0"/>
              <a:buNone/>
            </a:pPr>
            <a:fld id="{E70BA206-B88B-4C80-BCAC-FDADA857EC96}" type="slidenum">
              <a:rPr lang="en-US" altLang="en-US" sz="1400">
                <a:latin typeface="Times New Roman" pitchFamily="18" charset="0"/>
                <a:ea typeface="Arial Unicode MS" pitchFamily="34" charset="-128"/>
                <a:cs typeface="Arial Unicode MS" pitchFamily="34" charset="-128"/>
              </a:rPr>
              <a:pPr algn="l">
                <a:spcBef>
                  <a:spcPct val="0"/>
                </a:spcBef>
                <a:buClrTx/>
                <a:buSzTx/>
                <a:buFont typeface="Times New Roman" pitchFamily="18" charset="0"/>
                <a:buNone/>
              </a:pPr>
              <a:t>8</a:t>
            </a:fld>
            <a:endParaRPr lang="en-US" altLang="en-US" sz="1400">
              <a:latin typeface="Times New Roman" pitchFamily="18" charset="0"/>
              <a:ea typeface="Arial Unicode MS" pitchFamily="34" charset="-128"/>
              <a:cs typeface="Arial Unicode MS" pitchFamily="34" charset="-128"/>
            </a:endParaRPr>
          </a:p>
        </p:txBody>
      </p:sp>
      <p:pic>
        <p:nvPicPr>
          <p:cNvPr id="12328" name="Picture 40"/>
          <p:cNvPicPr>
            <a:picLocks noChangeAspect="1" noChangeArrowheads="1"/>
          </p:cNvPicPr>
          <p:nvPr/>
        </p:nvPicPr>
        <p:blipFill>
          <a:blip r:embed="rId3"/>
          <a:srcRect/>
          <a:stretch>
            <a:fillRect/>
          </a:stretch>
        </p:blipFill>
        <p:spPr bwMode="auto">
          <a:xfrm>
            <a:off x="1744661" y="1989932"/>
            <a:ext cx="3671887" cy="3751262"/>
          </a:xfrm>
          <a:prstGeom prst="rect">
            <a:avLst/>
          </a:prstGeom>
          <a:ln>
            <a:noFill/>
          </a:ln>
          <a:effectLst>
            <a:outerShdw blurRad="292100" dist="139700" dir="2700000" algn="tl" rotWithShape="0">
              <a:srgbClr val="333333">
                <a:alpha val="65000"/>
              </a:srgbClr>
            </a:outerShdw>
          </a:effectLst>
        </p:spPr>
      </p:pic>
      <p:pic>
        <p:nvPicPr>
          <p:cNvPr id="12330" name="Picture 42"/>
          <p:cNvPicPr>
            <a:picLocks noChangeAspect="1" noChangeArrowheads="1"/>
          </p:cNvPicPr>
          <p:nvPr/>
        </p:nvPicPr>
        <p:blipFill>
          <a:blip r:embed="rId4"/>
          <a:srcRect/>
          <a:stretch>
            <a:fillRect/>
          </a:stretch>
        </p:blipFill>
        <p:spPr bwMode="auto">
          <a:xfrm>
            <a:off x="6527801" y="2025651"/>
            <a:ext cx="3906838" cy="3679825"/>
          </a:xfrm>
          <a:prstGeom prst="rect">
            <a:avLst/>
          </a:prstGeom>
          <a:ln>
            <a:noFill/>
          </a:ln>
          <a:effectLst>
            <a:outerShdw blurRad="292100" dist="139700" dir="2700000" algn="tl" rotWithShape="0">
              <a:srgbClr val="333333">
                <a:alpha val="65000"/>
              </a:srgbClr>
            </a:outerShdw>
          </a:effectLst>
        </p:spPr>
      </p:pic>
      <p:grpSp>
        <p:nvGrpSpPr>
          <p:cNvPr id="14342" name="Group 32"/>
          <p:cNvGrpSpPr>
            <a:grpSpLocks/>
          </p:cNvGrpSpPr>
          <p:nvPr/>
        </p:nvGrpSpPr>
        <p:grpSpPr bwMode="auto">
          <a:xfrm>
            <a:off x="1371600" y="413547"/>
            <a:ext cx="10210799" cy="1036636"/>
            <a:chOff x="-1215235" y="128060"/>
            <a:chExt cx="8565908" cy="538200"/>
          </a:xfrm>
        </p:grpSpPr>
        <p:sp>
          <p:nvSpPr>
            <p:cNvPr id="34" name="Rounded Rectangle 33"/>
            <p:cNvSpPr/>
            <p:nvPr/>
          </p:nvSpPr>
          <p:spPr>
            <a:xfrm>
              <a:off x="-1215235" y="128060"/>
              <a:ext cx="8198342" cy="538200"/>
            </a:xfrm>
            <a:prstGeom prst="roundRect">
              <a:avLst/>
            </a:prstGeom>
            <a:solidFill>
              <a:schemeClr val="accent3">
                <a:lumMod val="25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5" name="Rounded Rectangle 4"/>
            <p:cNvSpPr/>
            <p:nvPr/>
          </p:nvSpPr>
          <p:spPr>
            <a:xfrm>
              <a:off x="-1071404" y="155049"/>
              <a:ext cx="8422077" cy="484222"/>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defTabSz="1022350">
                <a:lnSpc>
                  <a:spcPct val="90000"/>
                </a:lnSpc>
                <a:spcAft>
                  <a:spcPct val="35000"/>
                </a:spcAft>
                <a:defRPr/>
              </a:pPr>
              <a:r>
                <a:rPr lang="en-IN" sz="4000" dirty="0"/>
                <a:t>Physiological changes during pregnancy</a:t>
              </a:r>
            </a:p>
          </p:txBody>
        </p:sp>
      </p:grpSp>
    </p:spTree>
    <p:extLst>
      <p:ext uri="{BB962C8B-B14F-4D97-AF65-F5344CB8AC3E}">
        <p14:creationId xmlns:p14="http://schemas.microsoft.com/office/powerpoint/2010/main" val="32358094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Diagram 41"/>
          <p:cNvGraphicFramePr/>
          <p:nvPr>
            <p:extLst>
              <p:ext uri="{D42A27DB-BD31-4B8C-83A1-F6EECF244321}">
                <p14:modId xmlns:p14="http://schemas.microsoft.com/office/powerpoint/2010/main" val="4027629663"/>
              </p:ext>
            </p:extLst>
          </p:nvPr>
        </p:nvGraphicFramePr>
        <p:xfrm>
          <a:off x="2692400" y="371797"/>
          <a:ext cx="6470650"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372" name="Picture 36"/>
          <p:cNvPicPr>
            <a:picLocks noChangeAspect="1" noChangeArrowheads="1"/>
          </p:cNvPicPr>
          <p:nvPr/>
        </p:nvPicPr>
        <p:blipFill>
          <a:blip r:embed="rId8"/>
          <a:srcRect/>
          <a:stretch>
            <a:fillRect/>
          </a:stretch>
        </p:blipFill>
        <p:spPr bwMode="auto">
          <a:xfrm>
            <a:off x="6235700" y="1449387"/>
            <a:ext cx="4243388" cy="3959225"/>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826B3F47-83FB-435F-81AE-66148890889F}"/>
              </a:ext>
            </a:extLst>
          </p:cNvPr>
          <p:cNvSpPr>
            <a:spLocks noGrp="1"/>
          </p:cNvSpPr>
          <p:nvPr>
            <p:ph sz="half" idx="4294967295"/>
          </p:nvPr>
        </p:nvSpPr>
        <p:spPr>
          <a:xfrm>
            <a:off x="0" y="1600200"/>
            <a:ext cx="5384800" cy="4525963"/>
          </a:xfrm>
        </p:spPr>
        <p:txBody>
          <a:bodyPr/>
          <a:lstStyle/>
          <a:p>
            <a:pPr defTabSz="889000">
              <a:lnSpc>
                <a:spcPct val="90000"/>
              </a:lnSpc>
              <a:spcAft>
                <a:spcPct val="35000"/>
              </a:spcAft>
              <a:defRPr/>
            </a:pPr>
            <a:r>
              <a:rPr lang="en-IN" sz="2800" dirty="0"/>
              <a:t>Conditions that enhance IR overweight, obesity, PCOS, excess weight gain, offspring of GDM mother </a:t>
            </a:r>
          </a:p>
          <a:p>
            <a:pPr defTabSz="889000">
              <a:lnSpc>
                <a:spcPct val="90000"/>
              </a:lnSpc>
              <a:spcAft>
                <a:spcPct val="35000"/>
              </a:spcAft>
              <a:defRPr/>
            </a:pPr>
            <a:r>
              <a:rPr lang="en-IN" sz="2800" dirty="0"/>
              <a:t>Conditions compromising ability to increase insulin secretion – low birth weight, poor early life nutrition, stunting </a:t>
            </a:r>
          </a:p>
          <a:p>
            <a:endParaRPr lang="en-IN" dirty="0"/>
          </a:p>
        </p:txBody>
      </p:sp>
    </p:spTree>
    <p:extLst>
      <p:ext uri="{BB962C8B-B14F-4D97-AF65-F5344CB8AC3E}">
        <p14:creationId xmlns:p14="http://schemas.microsoft.com/office/powerpoint/2010/main" val="63090135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1888</TotalTime>
  <Words>2432</Words>
  <Application>Microsoft Office PowerPoint</Application>
  <PresentationFormat>Widescreen</PresentationFormat>
  <Paragraphs>371</Paragraphs>
  <Slides>52</Slides>
  <Notes>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52</vt:i4>
      </vt:variant>
    </vt:vector>
  </HeadingPairs>
  <TitlesOfParts>
    <vt:vector size="64" baseType="lpstr">
      <vt:lpstr>Arial</vt:lpstr>
      <vt:lpstr>Bookman Old Style</vt:lpstr>
      <vt:lpstr>Calibri</vt:lpstr>
      <vt:lpstr>Century Gothic</vt:lpstr>
      <vt:lpstr>Courier New</vt:lpstr>
      <vt:lpstr>Times New Roman</vt:lpstr>
      <vt:lpstr>Verdana</vt:lpstr>
      <vt:lpstr>Wingdings</vt:lpstr>
      <vt:lpstr>Default Design</vt:lpstr>
      <vt:lpstr>4_Default Design</vt:lpstr>
      <vt:lpstr>5_Default Design</vt:lpstr>
      <vt:lpstr>6_Default Design</vt:lpstr>
      <vt:lpstr>Diabetes in Pregnancy Hyperglycemia in Pregnancy </vt:lpstr>
      <vt:lpstr>Disclaimer</vt:lpstr>
      <vt:lpstr>Objectives of Session</vt:lpstr>
      <vt:lpstr>Diabetes a Global Pandemic Prevalence very high in Asians  </vt:lpstr>
      <vt:lpstr>Diabetes &amp; Pregnancy</vt:lpstr>
      <vt:lpstr>PowerPoint Presentation</vt:lpstr>
      <vt:lpstr>Changes in CHO metabolism during Pregnancy</vt:lpstr>
      <vt:lpstr>PowerPoint Presentation</vt:lpstr>
      <vt:lpstr>PowerPoint Presentation</vt:lpstr>
      <vt:lpstr>Risk factors for GDM</vt:lpstr>
      <vt:lpstr>Gestational Diabetes Mellitus</vt:lpstr>
      <vt:lpstr>DIPSI Test – Single step test</vt:lpstr>
      <vt:lpstr>DIPSI Criteria for Diagnosis of GDM/DM</vt:lpstr>
      <vt:lpstr>Effect of GDM</vt:lpstr>
      <vt:lpstr>PowerPoint Presentation</vt:lpstr>
      <vt:lpstr>PowerPoint Presentation</vt:lpstr>
      <vt:lpstr>Fetal Complications</vt:lpstr>
      <vt:lpstr>Fetal Macrosomia</vt:lpstr>
      <vt:lpstr>Congenital Malformations</vt:lpstr>
      <vt:lpstr>Fetal congenital malformations in Diabetes in Pregnancy- Common in preexisting diabetes &amp; GDM diagnosed in 1st trimester</vt:lpstr>
      <vt:lpstr>PowerPoint Presentation</vt:lpstr>
      <vt:lpstr>Monitoring and Management of GDM</vt:lpstr>
      <vt:lpstr>Maternal Surveillance in GDM</vt:lpstr>
      <vt:lpstr>Glycemic Control</vt:lpstr>
      <vt:lpstr>Target Sugar Values in Pregnancy</vt:lpstr>
      <vt:lpstr>Education for glycemic control</vt:lpstr>
      <vt:lpstr>PowerPoint Presentation</vt:lpstr>
      <vt:lpstr>Glycemia Monitoring </vt:lpstr>
      <vt:lpstr>Diet / MNT for all</vt:lpstr>
      <vt:lpstr>BMI &amp; Pre-pregnancy weight decides weight gain goals</vt:lpstr>
      <vt:lpstr>Diet Composition </vt:lpstr>
      <vt:lpstr>Glycemic index concept to be taught to women</vt:lpstr>
      <vt:lpstr>PowerPoint Presentation</vt:lpstr>
      <vt:lpstr>Important tips for diet planning</vt:lpstr>
      <vt:lpstr>General tips </vt:lpstr>
      <vt:lpstr>Exercise </vt:lpstr>
      <vt:lpstr>What Exercises ?</vt:lpstr>
      <vt:lpstr>Pharmacotherapy Metformin / Insulin</vt:lpstr>
      <vt:lpstr>Word of caution for Hypoglycemia </vt:lpstr>
      <vt:lpstr>Obstetric monitoring in GDM pregnancy</vt:lpstr>
      <vt:lpstr>Role of USG </vt:lpstr>
      <vt:lpstr>Antepartum Fetal Surveillance</vt:lpstr>
      <vt:lpstr>Role of Antenatal steroids</vt:lpstr>
      <vt:lpstr>Mode &amp; Time of Delivery</vt:lpstr>
      <vt:lpstr>Intrapartum Considerations</vt:lpstr>
      <vt:lpstr>Labour management</vt:lpstr>
      <vt:lpstr>Glycemic control during Delivery</vt:lpstr>
      <vt:lpstr>Post partum Management</vt:lpstr>
      <vt:lpstr>Long term Consequences</vt:lpstr>
      <vt:lpstr>Pre-conception counseling  </vt:lpstr>
      <vt:lpstr>Early diagnosis &amp; Proper management &amp; follow up of women has the potential to prevent Diabetes in two generations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in Pregnancy : Clinician Perspective</dc:title>
  <dc:creator>Vinita Das</dc:creator>
  <cp:lastModifiedBy>Siddharth Das</cp:lastModifiedBy>
  <cp:revision>218</cp:revision>
  <dcterms:created xsi:type="dcterms:W3CDTF">2014-08-22T13:55:26Z</dcterms:created>
  <dcterms:modified xsi:type="dcterms:W3CDTF">2020-05-14T03:08:41Z</dcterms:modified>
</cp:coreProperties>
</file>