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2" r:id="rId12"/>
    <p:sldId id="267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4069-A1D2-EC45-8381-BC876B4B8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C0FF5-BDB8-BB42-8DFB-5E9261C0F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8A5F-3E71-544F-B329-DFFBA6AE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E0B5-FC79-4944-87BF-7FEC3B3BF7E5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7651F-A5CF-1E4B-8B60-76B55A6C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8E32D-E13B-AF40-9734-96A28433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6BF-CAFA-4142-8D52-D08728DE3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8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B0A2-FA1A-F049-A814-9C2B4D4E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33F0D-11C0-B14D-ACDE-5F13D0199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2CE8F-918C-AC40-A085-BE0A4206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E0B5-FC79-4944-87BF-7FEC3B3BF7E5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A0348-6ABC-3D4D-883F-40D2F8D5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4CD76-4433-6A41-A83D-26618B2F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6BF-CAFA-4142-8D52-D08728DE3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84E036-CA65-9947-901A-8EBFA3F60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C7BD8-5EC4-5C43-9B19-82E2A5A32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61554-7F55-0741-95F5-E1FDDC1F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E0B5-FC79-4944-87BF-7FEC3B3BF7E5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F8760-09E6-E846-BEA9-CBC135C6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10D11-81D4-4447-9EB7-C8DDA9F9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6BF-CAFA-4142-8D52-D08728DE3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8DA4-E722-7C4F-BBBA-9C1C8AED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004E-1246-5E4A-ACA9-D7B251059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EF95A-2848-3343-B391-43B8F9D0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E0B5-FC79-4944-87BF-7FEC3B3BF7E5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C4FF3-E58B-054F-B065-E96718D4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BA722-4011-6541-B719-D9CBB8E4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6BF-CAFA-4142-8D52-D08728DE3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29A4-D8FE-084B-9B8C-E0A3391B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71F4F-F071-BA48-A645-CA37F2975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80632-867A-EF4C-9ACF-ED685A8C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E0B5-FC79-4944-87BF-7FEC3B3BF7E5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DF2C0-8F5D-9F4F-9745-7F40958E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FC4E4-CAE9-4948-9C4F-307431E7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6BF-CAFA-4142-8D52-D08728DE3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D7D4-E065-174A-B013-28356168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2DB5-B9D9-0945-AF30-955635F1D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BD431-54CF-5845-93B4-5B92E09E7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E04A4-B1C2-9E4D-8390-DDDF3395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E0B5-FC79-4944-87BF-7FEC3B3BF7E5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D8A81-03D8-C74F-874B-E720D7BF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B9953-5BB1-9B47-9432-5CBBF3EA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6BF-CAFA-4142-8D52-D08728DE3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1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FB61-2918-E643-9646-4A8BF60B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7CF2-C8A8-A645-A272-808AEC91A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20180-1567-2849-828D-E68E47C64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7F33E-8F0B-EC43-A885-DBFACBF4F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433E6-836D-6642-8146-171D69791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274FF-DC6B-444F-B8F1-3AFE5AFC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E0B5-FC79-4944-87BF-7FEC3B3BF7E5}" type="datetimeFigureOut">
              <a:rPr lang="en-US" smtClean="0"/>
              <a:t>7/2/20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DCF44C-8105-C64E-9213-6305170D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930D0-30D4-4348-A008-F2DAF86E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6BF-CAFA-4142-8D52-D08728DE3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04DC-CD70-2940-B5C2-8C515AE7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C664D-D454-3640-808E-E6E4461B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E0B5-FC79-4944-87BF-7FEC3B3BF7E5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72F35-22F1-C445-B8E9-9D3787CF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9BE-D89B-1147-93AD-79F17D73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6BF-CAFA-4142-8D52-D08728DE3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BAC67-572D-DA43-A948-0AD3AD91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E0B5-FC79-4944-87BF-7FEC3B3BF7E5}" type="datetimeFigureOut">
              <a:rPr lang="en-US" smtClean="0"/>
              <a:t>7/2/20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3ED20D-5BFA-DF44-8362-0EC0CC02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99970-6ACE-E94A-8131-A245A4F2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6BF-CAFA-4142-8D52-D08728DE3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2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99E46-7A19-E544-8C6D-6BEDF64C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8BA0-E95A-2E4A-B044-3C51060E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57117-8AA1-5745-B3DB-C64BFB237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C98C0-22B3-5940-B825-4B686FA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E0B5-FC79-4944-87BF-7FEC3B3BF7E5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15D1C-1B56-6648-94AB-E8E4DB22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31C1A-5670-B748-8075-BB8DF2DE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6BF-CAFA-4142-8D52-D08728DE3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6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37CA-216E-8B4D-A884-FDD1825F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6AA62-FEB0-9046-8079-0BB1A12B9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395C8-6480-0941-BD67-A1EF5ED4A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87D92-235D-FB4C-BB0D-1118A93ED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E0B5-FC79-4944-87BF-7FEC3B3BF7E5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A51BF-6206-5542-8B7E-5952EDF3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4E8A8-B128-B94C-821C-0C6A46A4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6BF-CAFA-4142-8D52-D08728DE3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6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F7F5FF-EF58-0440-8AF4-487003EAD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AA5FE-4B19-F446-BD9D-6729849F2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678E0-42E7-4044-9CB8-484BB6F2F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0E0B5-FC79-4944-87BF-7FEC3B3BF7E5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2D6D1-61A3-F949-8FCA-E665F33DB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1FF21-2251-FA4B-8C4C-165787B70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886BF-CAFA-4142-8D52-D08728DE3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5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19C2-A995-B042-A074-CB26B507F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DEMONSTRATION OF SOFT PARTS OF LOWER LIMB PART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9AC98-85DF-E949-8495-683CFF4C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626600" cy="3255962"/>
          </a:xfrm>
        </p:spPr>
        <p:txBody>
          <a:bodyPr>
            <a:normAutofit/>
          </a:bodyPr>
          <a:lstStyle/>
          <a:p>
            <a:r>
              <a:rPr lang="en-US" dirty="0"/>
              <a:t>BY-</a:t>
            </a:r>
          </a:p>
          <a:p>
            <a:r>
              <a:rPr lang="en-US" dirty="0"/>
              <a:t>Dr. Amber Rana</a:t>
            </a:r>
          </a:p>
          <a:p>
            <a:pPr algn="just"/>
            <a:r>
              <a:rPr lang="en-US" dirty="0"/>
              <a:t>                                                       JR3</a:t>
            </a:r>
          </a:p>
          <a:p>
            <a:pPr algn="just"/>
            <a:r>
              <a:rPr lang="en-US" dirty="0"/>
              <a:t>                                                       Department of Anatomy</a:t>
            </a:r>
          </a:p>
          <a:p>
            <a:pPr algn="just"/>
            <a:r>
              <a:rPr lang="en-US" dirty="0"/>
              <a:t>                                                       King George’s Medical University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0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AE4373-19DF-124D-BA02-6FAF8C7F7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146" y="-785157"/>
            <a:ext cx="5873857" cy="8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1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6F4FA-1DCD-F94A-8B90-8E5751A1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Dorsum of Foot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87203-754D-5243-8CC4-4E0DDDF9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219200"/>
            <a:ext cx="10951464" cy="4957763"/>
          </a:xfrm>
        </p:spPr>
        <p:txBody>
          <a:bodyPr/>
          <a:lstStyle/>
          <a:p>
            <a:r>
              <a:rPr lang="en-US" dirty="0"/>
              <a:t>Small muscle of foot is extensor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/>
              <a:t>brevis present </a:t>
            </a:r>
            <a:r>
              <a:rPr lang="en-US" dirty="0"/>
              <a:t>on the dorsal side of foot .Its tendon are deep to the tendons of extensor </a:t>
            </a:r>
            <a:r>
              <a:rPr lang="en-US" dirty="0" err="1"/>
              <a:t>digitorum</a:t>
            </a:r>
            <a:r>
              <a:rPr lang="en-US" dirty="0"/>
              <a:t> longus. Its medial tendon is called extensor hallucis brevis.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E9E45-FD32-9248-BB06-2C9D61D34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3" t="8356" r="-1253" b="17623"/>
          <a:stretch/>
        </p:blipFill>
        <p:spPr>
          <a:xfrm>
            <a:off x="1122218" y="2556163"/>
            <a:ext cx="3316432" cy="32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7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D661CD-B32E-4F43-8A8D-61D53F31E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3" t="8356" r="-1253" b="17623"/>
          <a:stretch/>
        </p:blipFill>
        <p:spPr>
          <a:xfrm>
            <a:off x="353291" y="141800"/>
            <a:ext cx="8639971" cy="64460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605060-44E1-AA4C-8A03-0DC7EC4FEFB4}"/>
              </a:ext>
            </a:extLst>
          </p:cNvPr>
          <p:cNvCxnSpPr/>
          <p:nvPr/>
        </p:nvCxnSpPr>
        <p:spPr>
          <a:xfrm>
            <a:off x="5715000" y="2078182"/>
            <a:ext cx="11533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0104B2-F531-B64B-A830-20D7FE33E9AF}"/>
              </a:ext>
            </a:extLst>
          </p:cNvPr>
          <p:cNvSpPr txBox="1"/>
          <p:nvPr/>
        </p:nvSpPr>
        <p:spPr>
          <a:xfrm>
            <a:off x="6972300" y="1870364"/>
            <a:ext cx="249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Extensor Hallucis Longus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92FF47-B2C5-E944-99F3-8A9E94F656D4}"/>
              </a:ext>
            </a:extLst>
          </p:cNvPr>
          <p:cNvCxnSpPr/>
          <p:nvPr/>
        </p:nvCxnSpPr>
        <p:spPr>
          <a:xfrm>
            <a:off x="5091545" y="3013364"/>
            <a:ext cx="92479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464A5A-A551-4B48-B4AC-B75501C941DE}"/>
              </a:ext>
            </a:extLst>
          </p:cNvPr>
          <p:cNvSpPr txBox="1"/>
          <p:nvPr/>
        </p:nvSpPr>
        <p:spPr>
          <a:xfrm>
            <a:off x="6096000" y="2805545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Tibialis Anterior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068AEB-0345-BD44-ACDB-833BF3009664}"/>
              </a:ext>
            </a:extLst>
          </p:cNvPr>
          <p:cNvCxnSpPr>
            <a:cxnSpLocks/>
          </p:cNvCxnSpPr>
          <p:nvPr/>
        </p:nvCxnSpPr>
        <p:spPr>
          <a:xfrm flipH="1">
            <a:off x="2878282" y="3429000"/>
            <a:ext cx="14651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A9E6D0-90C9-1743-B26A-314BBB910CCB}"/>
              </a:ext>
            </a:extLst>
          </p:cNvPr>
          <p:cNvSpPr txBox="1"/>
          <p:nvPr/>
        </p:nvSpPr>
        <p:spPr>
          <a:xfrm>
            <a:off x="1735282" y="3174877"/>
            <a:ext cx="144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Superior</a:t>
            </a:r>
          </a:p>
          <a:p>
            <a:r>
              <a:rPr lang="en-US" dirty="0"/>
              <a:t>Extensor</a:t>
            </a:r>
          </a:p>
          <a:p>
            <a:r>
              <a:rPr lang="en-US" dirty="0"/>
              <a:t>Retinaculum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FB2051-711C-1148-8304-72C918D7B8AE}"/>
              </a:ext>
            </a:extLst>
          </p:cNvPr>
          <p:cNvCxnSpPr>
            <a:cxnSpLocks/>
          </p:cNvCxnSpPr>
          <p:nvPr/>
        </p:nvCxnSpPr>
        <p:spPr>
          <a:xfrm flipH="1" flipV="1">
            <a:off x="3179618" y="2078182"/>
            <a:ext cx="1039092" cy="4260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B8F8DA3-2A8D-DE4F-B676-F42DC714134A}"/>
              </a:ext>
            </a:extLst>
          </p:cNvPr>
          <p:cNvSpPr txBox="1"/>
          <p:nvPr/>
        </p:nvSpPr>
        <p:spPr>
          <a:xfrm>
            <a:off x="1891145" y="1330036"/>
            <a:ext cx="2013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Inferior</a:t>
            </a:r>
          </a:p>
          <a:p>
            <a:r>
              <a:rPr lang="en-US" dirty="0"/>
              <a:t>Extensor </a:t>
            </a:r>
          </a:p>
          <a:p>
            <a:r>
              <a:rPr lang="en-US" dirty="0"/>
              <a:t>retinaculum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3EFD25-1E9F-9742-8FF0-49169C764A2C}"/>
              </a:ext>
            </a:extLst>
          </p:cNvPr>
          <p:cNvCxnSpPr/>
          <p:nvPr/>
        </p:nvCxnSpPr>
        <p:spPr>
          <a:xfrm flipH="1" flipV="1">
            <a:off x="3771900" y="1111827"/>
            <a:ext cx="1839191" cy="311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E0B0D3-276F-A741-8666-6A84829FDE51}"/>
              </a:ext>
            </a:extLst>
          </p:cNvPr>
          <p:cNvCxnSpPr/>
          <p:nvPr/>
        </p:nvCxnSpPr>
        <p:spPr>
          <a:xfrm>
            <a:off x="5569527" y="1257300"/>
            <a:ext cx="0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E32438-98AC-D848-B3C1-E57562825707}"/>
              </a:ext>
            </a:extLst>
          </p:cNvPr>
          <p:cNvCxnSpPr/>
          <p:nvPr/>
        </p:nvCxnSpPr>
        <p:spPr>
          <a:xfrm>
            <a:off x="5476009" y="1257300"/>
            <a:ext cx="0" cy="1662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E7DB1A-1F8E-6A48-B028-F8B106879197}"/>
              </a:ext>
            </a:extLst>
          </p:cNvPr>
          <p:cNvCxnSpPr/>
          <p:nvPr/>
        </p:nvCxnSpPr>
        <p:spPr>
          <a:xfrm>
            <a:off x="5309755" y="1257300"/>
            <a:ext cx="0" cy="727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BBF543-FD75-0C4E-9DCD-3BD47660A149}"/>
              </a:ext>
            </a:extLst>
          </p:cNvPr>
          <p:cNvCxnSpPr>
            <a:cxnSpLocks/>
          </p:cNvCxnSpPr>
          <p:nvPr/>
        </p:nvCxnSpPr>
        <p:spPr>
          <a:xfrm flipV="1">
            <a:off x="5091545" y="1111828"/>
            <a:ext cx="0" cy="2182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11E9F45-E32A-7242-B88B-03F1F3D9EA70}"/>
              </a:ext>
            </a:extLst>
          </p:cNvPr>
          <p:cNvSpPr txBox="1"/>
          <p:nvPr/>
        </p:nvSpPr>
        <p:spPr>
          <a:xfrm>
            <a:off x="1922334" y="800100"/>
            <a:ext cx="330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Extensor </a:t>
            </a:r>
            <a:r>
              <a:rPr lang="en-US" dirty="0" err="1"/>
              <a:t>digitorum</a:t>
            </a:r>
            <a:r>
              <a:rPr lang="en-US" dirty="0"/>
              <a:t> longus</a:t>
            </a:r>
          </a:p>
        </p:txBody>
      </p:sp>
    </p:spTree>
    <p:extLst>
      <p:ext uri="{BB962C8B-B14F-4D97-AF65-F5344CB8AC3E}">
        <p14:creationId xmlns:p14="http://schemas.microsoft.com/office/powerpoint/2010/main" val="30418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295B4B-C5CD-6243-B33F-E89C359C9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31" y="231775"/>
            <a:ext cx="8243247" cy="5945188"/>
          </a:xfrm>
        </p:spPr>
      </p:pic>
    </p:spTree>
    <p:extLst>
      <p:ext uri="{BB962C8B-B14F-4D97-AF65-F5344CB8AC3E}">
        <p14:creationId xmlns:p14="http://schemas.microsoft.com/office/powerpoint/2010/main" val="196835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BD702E-A9AB-E246-B673-B97F620EF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1" y="187325"/>
            <a:ext cx="6868391" cy="5989638"/>
          </a:xfrm>
        </p:spPr>
      </p:pic>
    </p:spTree>
    <p:extLst>
      <p:ext uri="{BB962C8B-B14F-4D97-AF65-F5344CB8AC3E}">
        <p14:creationId xmlns:p14="http://schemas.microsoft.com/office/powerpoint/2010/main" val="116596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BA65-BD08-4541-9045-288159AE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82" y="1903956"/>
            <a:ext cx="10351718" cy="177869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Thankyou </a:t>
            </a:r>
          </a:p>
        </p:txBody>
      </p:sp>
    </p:spTree>
    <p:extLst>
      <p:ext uri="{BB962C8B-B14F-4D97-AF65-F5344CB8AC3E}">
        <p14:creationId xmlns:p14="http://schemas.microsoft.com/office/powerpoint/2010/main" val="296253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069EB-EC2C-0945-A3A0-E77C79516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0"/>
            <a:ext cx="11455400" cy="6464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Objective :</a:t>
            </a:r>
          </a:p>
          <a:p>
            <a:pPr marL="0" indent="0">
              <a:buNone/>
            </a:pPr>
            <a:r>
              <a:rPr lang="en-US" dirty="0"/>
              <a:t>To identify and describe the various structures of the following region:-</a:t>
            </a:r>
          </a:p>
          <a:p>
            <a:r>
              <a:rPr lang="en-US" dirty="0"/>
              <a:t>Lateral compartment of leg</a:t>
            </a:r>
          </a:p>
          <a:p>
            <a:r>
              <a:rPr lang="en-US" dirty="0"/>
              <a:t>Posterior compartment of leg </a:t>
            </a:r>
          </a:p>
          <a:p>
            <a:r>
              <a:rPr lang="en-US" dirty="0"/>
              <a:t>Dorsum of foot</a:t>
            </a:r>
          </a:p>
        </p:txBody>
      </p:sp>
    </p:spTree>
    <p:extLst>
      <p:ext uri="{BB962C8B-B14F-4D97-AF65-F5344CB8AC3E}">
        <p14:creationId xmlns:p14="http://schemas.microsoft.com/office/powerpoint/2010/main" val="372770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94CF-E2C2-3947-B3C3-5E3912C2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5125"/>
            <a:ext cx="10985500" cy="574675"/>
          </a:xfrm>
        </p:spPr>
        <p:txBody>
          <a:bodyPr>
            <a:normAutofit fontScale="90000"/>
          </a:bodyPr>
          <a:lstStyle/>
          <a:p>
            <a:r>
              <a:rPr lang="en-US" dirty="0"/>
              <a:t>Lateral  Compartment of Leg: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296AA-3F89-F749-8ECB-A1C5595CE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787400"/>
            <a:ext cx="10985500" cy="5389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Boundaries: -</a:t>
            </a:r>
          </a:p>
          <a:p>
            <a:pPr marL="0" indent="0">
              <a:buNone/>
            </a:pPr>
            <a:r>
              <a:rPr lang="en-US" dirty="0"/>
              <a:t>anteriorly: Anterior intermuscular septum</a:t>
            </a:r>
          </a:p>
          <a:p>
            <a:pPr marL="0" indent="0">
              <a:buNone/>
            </a:pPr>
            <a:r>
              <a:rPr lang="en-US" dirty="0"/>
              <a:t>Posteriorly: Posterior intermuscular septum</a:t>
            </a:r>
          </a:p>
          <a:p>
            <a:pPr marL="0" indent="0">
              <a:buNone/>
            </a:pPr>
            <a:r>
              <a:rPr lang="en-US" dirty="0"/>
              <a:t>Medial: Lateral surface of fibula</a:t>
            </a:r>
          </a:p>
          <a:p>
            <a:pPr marL="0" indent="0">
              <a:buNone/>
            </a:pPr>
            <a:r>
              <a:rPr lang="en-US" dirty="0"/>
              <a:t>Lateral: Deep fascia</a:t>
            </a:r>
          </a:p>
          <a:p>
            <a:pPr marL="0" indent="0">
              <a:buNone/>
            </a:pPr>
            <a:r>
              <a:rPr lang="en-US" dirty="0"/>
              <a:t>Structures present are:-</a:t>
            </a:r>
          </a:p>
          <a:p>
            <a:pPr marL="0" indent="0">
              <a:buNone/>
            </a:pPr>
            <a:r>
              <a:rPr lang="en-US" dirty="0"/>
              <a:t>Muscles: Peroneus longus and Peroneus brevis</a:t>
            </a:r>
          </a:p>
          <a:p>
            <a:pPr marL="0" indent="0">
              <a:buNone/>
            </a:pPr>
            <a:r>
              <a:rPr lang="en-US" dirty="0"/>
              <a:t>Nerves: Superficial peroneal nerve </a:t>
            </a:r>
          </a:p>
          <a:p>
            <a:pPr marL="0" indent="0">
              <a:buNone/>
            </a:pPr>
            <a:r>
              <a:rPr lang="en-US" dirty="0"/>
              <a:t>Vessels: Peroneal artery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16033-640F-9C40-AD0C-CACC5F225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8" b="32081"/>
          <a:stretch/>
        </p:blipFill>
        <p:spPr>
          <a:xfrm>
            <a:off x="6891529" y="0"/>
            <a:ext cx="5071871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6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3423BC-8CB6-0848-8030-DD628BFA5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92" y="-143986"/>
            <a:ext cx="5251489" cy="7001986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FC92E7-6887-E041-B9A1-D09830F52535}"/>
              </a:ext>
            </a:extLst>
          </p:cNvPr>
          <p:cNvCxnSpPr/>
          <p:nvPr/>
        </p:nvCxnSpPr>
        <p:spPr>
          <a:xfrm flipH="1">
            <a:off x="1732844" y="2692400"/>
            <a:ext cx="828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A27287-095C-1744-BF16-C4532DD537CC}"/>
              </a:ext>
            </a:extLst>
          </p:cNvPr>
          <p:cNvSpPr txBox="1"/>
          <p:nvPr/>
        </p:nvSpPr>
        <p:spPr>
          <a:xfrm>
            <a:off x="316992" y="2546856"/>
            <a:ext cx="136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Peroneus longus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9EE4E-F3DD-E940-8DB9-65FFB1FA6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80" y="274320"/>
            <a:ext cx="6149340" cy="6858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DC06F2-929D-7D4F-8449-D8FB17A90C69}"/>
              </a:ext>
            </a:extLst>
          </p:cNvPr>
          <p:cNvCxnSpPr/>
          <p:nvPr/>
        </p:nvCxnSpPr>
        <p:spPr>
          <a:xfrm flipH="1">
            <a:off x="1497330" y="2024896"/>
            <a:ext cx="10242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0D5E76-E5EE-5245-87CF-97A1E4ED8941}"/>
              </a:ext>
            </a:extLst>
          </p:cNvPr>
          <p:cNvSpPr txBox="1"/>
          <p:nvPr/>
        </p:nvSpPr>
        <p:spPr>
          <a:xfrm>
            <a:off x="571500" y="1840230"/>
            <a:ext cx="108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Lateral</a:t>
            </a:r>
          </a:p>
          <a:p>
            <a:r>
              <a:rPr lang="en-US" dirty="0"/>
              <a:t>malleolus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00DEE0-EAA5-1D44-A99B-07094E18AA3B}"/>
              </a:ext>
            </a:extLst>
          </p:cNvPr>
          <p:cNvCxnSpPr/>
          <p:nvPr/>
        </p:nvCxnSpPr>
        <p:spPr>
          <a:xfrm flipH="1" flipV="1">
            <a:off x="2146844" y="1451295"/>
            <a:ext cx="537633" cy="573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150EE36-01F3-F644-A2A8-066075DDE061}"/>
              </a:ext>
            </a:extLst>
          </p:cNvPr>
          <p:cNvSpPr txBox="1"/>
          <p:nvPr/>
        </p:nvSpPr>
        <p:spPr>
          <a:xfrm>
            <a:off x="998290" y="1057013"/>
            <a:ext cx="196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Peroneus brevis</a:t>
            </a:r>
          </a:p>
        </p:txBody>
      </p:sp>
    </p:spTree>
    <p:extLst>
      <p:ext uri="{BB962C8B-B14F-4D97-AF65-F5344CB8AC3E}">
        <p14:creationId xmlns:p14="http://schemas.microsoft.com/office/powerpoint/2010/main" val="297390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873A7-A369-764C-9985-73F8CC8D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511175"/>
          </a:xfrm>
        </p:spPr>
        <p:txBody>
          <a:bodyPr>
            <a:normAutofit fontScale="90000"/>
          </a:bodyPr>
          <a:lstStyle/>
          <a:p>
            <a:r>
              <a:rPr lang="en-US" dirty="0"/>
              <a:t>Peroneus Longus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61F82-A61B-3946-B7B0-E58C9ADC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028700"/>
            <a:ext cx="11836400" cy="5829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Origin: Head of fibula </a:t>
            </a:r>
          </a:p>
          <a:p>
            <a:pPr marL="0" indent="0">
              <a:buNone/>
            </a:pPr>
            <a:r>
              <a:rPr lang="en-US" dirty="0"/>
              <a:t> upper and middle 1/3</a:t>
            </a:r>
            <a:r>
              <a:rPr lang="en-US" baseline="30000" dirty="0"/>
              <a:t>rd</a:t>
            </a:r>
            <a:r>
              <a:rPr lang="en-US" dirty="0"/>
              <a:t> of the lateral surface of shaft of fibula </a:t>
            </a:r>
          </a:p>
          <a:p>
            <a:pPr marL="0" indent="0">
              <a:buNone/>
            </a:pPr>
            <a:r>
              <a:rPr lang="en-US" dirty="0"/>
              <a:t>Insertion : base of first metatarsal, medial cuneiform.</a:t>
            </a:r>
          </a:p>
          <a:p>
            <a:pPr marL="0" indent="0">
              <a:buNone/>
            </a:pPr>
            <a:r>
              <a:rPr lang="en-US" dirty="0"/>
              <a:t>Nerve: superficial peroneal nerve</a:t>
            </a:r>
          </a:p>
          <a:p>
            <a:pPr marL="0" indent="0">
              <a:buNone/>
            </a:pPr>
            <a:r>
              <a:rPr lang="en-US" dirty="0"/>
              <a:t>Action: </a:t>
            </a:r>
            <a:r>
              <a:rPr lang="en-US" dirty="0" err="1"/>
              <a:t>Planterflexion</a:t>
            </a:r>
            <a:r>
              <a:rPr lang="en-US" dirty="0"/>
              <a:t>, eversion of foot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A1DE4-51A1-6240-97C7-169A84ACA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774" t="22783" r="10774" b="-13724"/>
          <a:stretch/>
        </p:blipFill>
        <p:spPr>
          <a:xfrm>
            <a:off x="8535988" y="2428875"/>
            <a:ext cx="3300412" cy="47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6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758D-0F32-5849-9A03-E594E778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Peroneus brevis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0A8B0-7E55-1D46-9FFB-FB30EFD79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Origin: Anterior half of middle 1/3rd and whole lower 1/3</a:t>
            </a:r>
            <a:r>
              <a:rPr lang="en-US" baseline="30000" dirty="0"/>
              <a:t>rd</a:t>
            </a:r>
            <a:r>
              <a:rPr lang="en-US" dirty="0"/>
              <a:t> of lateral surface of shaft of fibula, Anterior and posterior intermuscular septum</a:t>
            </a:r>
          </a:p>
          <a:p>
            <a:pPr marL="0" indent="0">
              <a:buNone/>
            </a:pPr>
            <a:r>
              <a:rPr lang="en-US" dirty="0"/>
              <a:t>Insertion : lateral side of the base pf the 5</a:t>
            </a:r>
            <a:r>
              <a:rPr lang="en-US" baseline="30000" dirty="0"/>
              <a:t>th</a:t>
            </a:r>
            <a:r>
              <a:rPr lang="en-US" dirty="0"/>
              <a:t> metatarsal bone</a:t>
            </a:r>
          </a:p>
          <a:p>
            <a:pPr marL="0" indent="0">
              <a:buNone/>
            </a:pPr>
            <a:r>
              <a:rPr lang="en-US" dirty="0"/>
              <a:t>vessel :peroneal artery</a:t>
            </a:r>
          </a:p>
          <a:p>
            <a:pPr marL="0" indent="0">
              <a:buNone/>
            </a:pPr>
            <a:r>
              <a:rPr lang="en-US" dirty="0"/>
              <a:t>Nerves: superficial peroneal (fibular)nerve</a:t>
            </a:r>
          </a:p>
          <a:p>
            <a:pPr marL="0" indent="0">
              <a:buNone/>
            </a:pPr>
            <a:r>
              <a:rPr lang="en-US" dirty="0"/>
              <a:t>Action: </a:t>
            </a:r>
            <a:r>
              <a:rPr lang="en-US" dirty="0" err="1"/>
              <a:t>Planterflexion</a:t>
            </a:r>
            <a:r>
              <a:rPr lang="en-US" dirty="0"/>
              <a:t>, eversion of foot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3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FEFC-B7DE-2849-AB52-EB30EA20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1"/>
            <a:ext cx="11074400" cy="1054099"/>
          </a:xfrm>
        </p:spPr>
        <p:txBody>
          <a:bodyPr/>
          <a:lstStyle/>
          <a:p>
            <a:r>
              <a:rPr lang="en-US" dirty="0"/>
              <a:t>Posterior Compartment of leg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874A-E5D9-FD48-B937-05B05A5D8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054100"/>
            <a:ext cx="11074400" cy="5122863"/>
          </a:xfrm>
        </p:spPr>
        <p:txBody>
          <a:bodyPr/>
          <a:lstStyle/>
          <a:p>
            <a:r>
              <a:rPr lang="en-US" dirty="0"/>
              <a:t>Aka posterior compartment of leg</a:t>
            </a:r>
          </a:p>
          <a:p>
            <a:r>
              <a:rPr lang="en-US" dirty="0"/>
              <a:t>Subdivided into 3 compartment : superficial, middle, and deep by 2 strong fascial septa</a:t>
            </a:r>
          </a:p>
          <a:p>
            <a:r>
              <a:rPr lang="en-US" dirty="0"/>
              <a:t>Muscles of superficial compartment : Gastrocnemius, Soleus and Plantaris</a:t>
            </a:r>
          </a:p>
          <a:p>
            <a:pPr marL="0" indent="0">
              <a:buNone/>
            </a:pPr>
            <a:r>
              <a:rPr lang="en-US" dirty="0"/>
              <a:t>Nerve supply: posterior tibial nerve </a:t>
            </a:r>
          </a:p>
          <a:p>
            <a:pPr marL="0" indent="0">
              <a:buNone/>
            </a:pPr>
            <a:r>
              <a:rPr lang="en-US" dirty="0"/>
              <a:t>Action: planter flexion of foot (Both gastrocnemius and soleus)</a:t>
            </a:r>
          </a:p>
          <a:p>
            <a:pPr marL="0" indent="0">
              <a:buNone/>
            </a:pPr>
            <a:r>
              <a:rPr lang="en-US" dirty="0"/>
              <a:t>                 flexion at knee joint (gastrocnemius)</a:t>
            </a:r>
          </a:p>
          <a:p>
            <a:r>
              <a:rPr lang="en-US" dirty="0"/>
              <a:t> Muscles of deep compartment: popliteus,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FDL, FHL, </a:t>
            </a:r>
            <a:r>
              <a:rPr lang="en-US"/>
              <a:t>Tibialis posterior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0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182017-7379-0144-A216-FB44DDB8B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32" t="20819" r="27304" b="16962"/>
          <a:stretch/>
        </p:blipFill>
        <p:spPr>
          <a:xfrm>
            <a:off x="3693226" y="180949"/>
            <a:ext cx="3752602" cy="6496102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D68549-410D-0C46-98E8-B5A2E25CCA0A}"/>
              </a:ext>
            </a:extLst>
          </p:cNvPr>
          <p:cNvCxnSpPr/>
          <p:nvPr/>
        </p:nvCxnSpPr>
        <p:spPr>
          <a:xfrm>
            <a:off x="5937662" y="2660073"/>
            <a:ext cx="18050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B8FB641-EC32-1B40-AE0B-740EBEECA1CD}"/>
              </a:ext>
            </a:extLst>
          </p:cNvPr>
          <p:cNvSpPr txBox="1"/>
          <p:nvPr/>
        </p:nvSpPr>
        <p:spPr>
          <a:xfrm>
            <a:off x="8193974" y="2481943"/>
            <a:ext cx="30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Medial head of gastrocnemius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723F02-6BEF-2143-908E-CF7A58B7365C}"/>
              </a:ext>
            </a:extLst>
          </p:cNvPr>
          <p:cNvCxnSpPr/>
          <p:nvPr/>
        </p:nvCxnSpPr>
        <p:spPr>
          <a:xfrm flipH="1">
            <a:off x="3123210" y="2481943"/>
            <a:ext cx="23631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AC0DF6-4509-C342-AD93-75BE0A810C94}"/>
              </a:ext>
            </a:extLst>
          </p:cNvPr>
          <p:cNvSpPr txBox="1"/>
          <p:nvPr/>
        </p:nvSpPr>
        <p:spPr>
          <a:xfrm>
            <a:off x="1294410" y="212568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Lateral head </a:t>
            </a:r>
          </a:p>
          <a:p>
            <a:r>
              <a:rPr lang="en-US" dirty="0"/>
              <a:t>Of gastrocnemius</a:t>
            </a:r>
          </a:p>
        </p:txBody>
      </p:sp>
    </p:spTree>
    <p:extLst>
      <p:ext uri="{BB962C8B-B14F-4D97-AF65-F5344CB8AC3E}">
        <p14:creationId xmlns:p14="http://schemas.microsoft.com/office/powerpoint/2010/main" val="20674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B04CD-5551-0E4B-9D29-7B1653919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8" t="2034" r="26175"/>
          <a:stretch/>
        </p:blipFill>
        <p:spPr>
          <a:xfrm>
            <a:off x="2510724" y="139485"/>
            <a:ext cx="5765371" cy="671851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8CAC07-0F91-7744-BC47-329EEE38981C}"/>
              </a:ext>
            </a:extLst>
          </p:cNvPr>
          <p:cNvCxnSpPr>
            <a:cxnSpLocks/>
          </p:cNvCxnSpPr>
          <p:nvPr/>
        </p:nvCxnSpPr>
        <p:spPr>
          <a:xfrm flipH="1">
            <a:off x="1890793" y="1611823"/>
            <a:ext cx="23867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2B0A28-28CD-0D42-8C3C-A925E6B8A150}"/>
              </a:ext>
            </a:extLst>
          </p:cNvPr>
          <p:cNvSpPr txBox="1"/>
          <p:nvPr/>
        </p:nvSpPr>
        <p:spPr>
          <a:xfrm>
            <a:off x="681925" y="1427157"/>
            <a:ext cx="120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soleus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7E1773-06C5-F344-8801-E27863862DFD}"/>
              </a:ext>
            </a:extLst>
          </p:cNvPr>
          <p:cNvCxnSpPr/>
          <p:nvPr/>
        </p:nvCxnSpPr>
        <p:spPr>
          <a:xfrm>
            <a:off x="7129220" y="5346915"/>
            <a:ext cx="1704814" cy="1239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538B71-D403-8749-8ECC-37DAD9ABB2A6}"/>
              </a:ext>
            </a:extLst>
          </p:cNvPr>
          <p:cNvSpPr txBox="1"/>
          <p:nvPr/>
        </p:nvSpPr>
        <p:spPr>
          <a:xfrm>
            <a:off x="8834034" y="5191932"/>
            <a:ext cx="150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Tendo </a:t>
            </a:r>
            <a:r>
              <a:rPr lang="en-US" dirty="0" err="1"/>
              <a:t>achellis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081CC4-0127-EC4D-8F7D-E48A79C16CF7}"/>
              </a:ext>
            </a:extLst>
          </p:cNvPr>
          <p:cNvCxnSpPr/>
          <p:nvPr/>
        </p:nvCxnSpPr>
        <p:spPr>
          <a:xfrm>
            <a:off x="1100380" y="4386020"/>
            <a:ext cx="0" cy="117524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114464-0D28-FC40-A940-996CF9885A3A}"/>
              </a:ext>
            </a:extLst>
          </p:cNvPr>
          <p:cNvCxnSpPr/>
          <p:nvPr/>
        </p:nvCxnSpPr>
        <p:spPr>
          <a:xfrm>
            <a:off x="681925" y="4897464"/>
            <a:ext cx="97639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4E1D27F-5A26-8B40-9CFB-B2D92DAB8F5D}"/>
              </a:ext>
            </a:extLst>
          </p:cNvPr>
          <p:cNvSpPr txBox="1"/>
          <p:nvPr/>
        </p:nvSpPr>
        <p:spPr>
          <a:xfrm>
            <a:off x="681925" y="3657600"/>
            <a:ext cx="99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Proximal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E412BC-1274-FD40-8773-A0A8E472412B}"/>
              </a:ext>
            </a:extLst>
          </p:cNvPr>
          <p:cNvSpPr txBox="1"/>
          <p:nvPr/>
        </p:nvSpPr>
        <p:spPr>
          <a:xfrm>
            <a:off x="681925" y="5734372"/>
            <a:ext cx="81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72A486-E3F0-BD45-A207-F2B00FD5E359}"/>
              </a:ext>
            </a:extLst>
          </p:cNvPr>
          <p:cNvSpPr txBox="1"/>
          <p:nvPr/>
        </p:nvSpPr>
        <p:spPr>
          <a:xfrm>
            <a:off x="0" y="4695986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Lateral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F36DAC-368B-7A42-8FA9-C6C3CA772038}"/>
              </a:ext>
            </a:extLst>
          </p:cNvPr>
          <p:cNvSpPr txBox="1"/>
          <p:nvPr/>
        </p:nvSpPr>
        <p:spPr>
          <a:xfrm>
            <a:off x="1679121" y="469598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Medial</a:t>
            </a:r>
          </a:p>
        </p:txBody>
      </p:sp>
    </p:spTree>
    <p:extLst>
      <p:ext uri="{BB962C8B-B14F-4D97-AF65-F5344CB8AC3E}">
        <p14:creationId xmlns:p14="http://schemas.microsoft.com/office/powerpoint/2010/main" val="504134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349</Words>
  <Application>Microsoft Macintosh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DEMONSTRATION OF SOFT PARTS OF LOWER LIMB PART 3</vt:lpstr>
      <vt:lpstr>PowerPoint Presentation</vt:lpstr>
      <vt:lpstr>Lateral  Compartment of Leg: </vt:lpstr>
      <vt:lpstr>PowerPoint Presentation</vt:lpstr>
      <vt:lpstr>Peroneus Longus</vt:lpstr>
      <vt:lpstr>Peroneus brevis</vt:lpstr>
      <vt:lpstr>Posterior Compartment of leg </vt:lpstr>
      <vt:lpstr>PowerPoint Presentation</vt:lpstr>
      <vt:lpstr>PowerPoint Presentation</vt:lpstr>
      <vt:lpstr>PowerPoint Presentation</vt:lpstr>
      <vt:lpstr>Dorsum of Foot</vt:lpstr>
      <vt:lpstr>PowerPoint Presentation</vt:lpstr>
      <vt:lpstr>PowerPoint Presentation</vt:lpstr>
      <vt:lpstr>PowerPoint Presentation</vt:lpstr>
      <vt:lpstr>Thankyou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DEMONSTRATION OF SOFT PARTS OF LOWER LIMB PART 2</dc:title>
  <dc:creator>Amber Rana</dc:creator>
  <cp:lastModifiedBy>Microsoft Office User</cp:lastModifiedBy>
  <cp:revision>17</cp:revision>
  <dcterms:created xsi:type="dcterms:W3CDTF">2020-06-27T13:03:11Z</dcterms:created>
  <dcterms:modified xsi:type="dcterms:W3CDTF">2020-07-02T06:18:04Z</dcterms:modified>
</cp:coreProperties>
</file>