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70" r:id="rId5"/>
    <p:sldId id="271" r:id="rId6"/>
    <p:sldId id="272" r:id="rId7"/>
    <p:sldId id="287" r:id="rId8"/>
    <p:sldId id="273" r:id="rId9"/>
    <p:sldId id="285" r:id="rId10"/>
    <p:sldId id="292" r:id="rId11"/>
    <p:sldId id="286" r:id="rId12"/>
    <p:sldId id="279" r:id="rId13"/>
    <p:sldId id="288" r:id="rId14"/>
    <p:sldId id="277" r:id="rId15"/>
    <p:sldId id="280" r:id="rId16"/>
    <p:sldId id="281" r:id="rId17"/>
    <p:sldId id="282" r:id="rId18"/>
    <p:sldId id="290" r:id="rId19"/>
    <p:sldId id="283" r:id="rId20"/>
    <p:sldId id="291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3C0BB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6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8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5A0C-7442-43D3-A056-B29EB26740F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1917-3D05-4E71-AAA9-7CB018FD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3641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>
                <a:latin typeface="Arial Narrow" pitchFamily="34" charset="0"/>
              </a:rPr>
              <a:t>Nasal Cavity-II</a:t>
            </a:r>
            <a:endParaRPr lang="en-US" sz="80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0800" y="5715000"/>
            <a:ext cx="1981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Presented by:-</a:t>
            </a:r>
          </a:p>
          <a:p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Dr. </a:t>
            </a:r>
            <a:r>
              <a:rPr lang="en-US" sz="1600" dirty="0" err="1">
                <a:solidFill>
                  <a:schemeClr val="tx1"/>
                </a:solidFill>
                <a:latin typeface="Arial Narrow" pitchFamily="34" charset="0"/>
              </a:rPr>
              <a:t>Sushma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Narrow" pitchFamily="34" charset="0"/>
              </a:rPr>
              <a:t>Tomar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Associate Professor</a:t>
            </a:r>
          </a:p>
          <a:p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Department of Anatomy</a:t>
            </a:r>
          </a:p>
        </p:txBody>
      </p:sp>
    </p:spTree>
    <p:extLst>
      <p:ext uri="{BB962C8B-B14F-4D97-AF65-F5344CB8AC3E}">
        <p14:creationId xmlns:p14="http://schemas.microsoft.com/office/powerpoint/2010/main" val="43426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E490-AC1F-4A1F-99F7-9B01861F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8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Lateral Wall of Nasal Cavity- Features </a:t>
            </a:r>
            <a:r>
              <a:rPr lang="en-US" sz="3600" b="1" dirty="0" err="1">
                <a:latin typeface="Arial Narrow" panose="020B0606020202030204" pitchFamily="34" charset="0"/>
              </a:rPr>
              <a:t>contd</a:t>
            </a:r>
            <a:r>
              <a:rPr lang="en-US" sz="3600" b="1" dirty="0">
                <a:latin typeface="Arial Narrow" panose="020B0606020202030204" pitchFamily="34" charset="0"/>
              </a:rPr>
              <a:t>…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9F40-C2DD-4406-8EB7-8BBF949D4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13916"/>
            <a:ext cx="5181600" cy="6044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Ethmoidal bulla-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A round elevation, produced by underlying middle ethmoidal air sinuses.</a:t>
            </a:r>
          </a:p>
          <a:p>
            <a:pPr marL="0" indent="0">
              <a:buNone/>
            </a:pPr>
            <a:endParaRPr lang="en-US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Hiatus semilunaris-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It is a semicircular sulcus below the ethmoidal bulla.</a:t>
            </a: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Infundibulum-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It is a short passage at the anterior end of middle meatus.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Inferior meatus-</a:t>
            </a:r>
            <a:endParaRPr lang="en-US" sz="2400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It lies underneath the inferior concha.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It is the largest meatus.</a:t>
            </a:r>
            <a:endParaRPr lang="en-IN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173CC5-EAF7-4015-A42B-F68CF49E9A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t="8944" r="4453" b="4671"/>
          <a:stretch/>
        </p:blipFill>
        <p:spPr bwMode="auto">
          <a:xfrm>
            <a:off x="5104563" y="1954229"/>
            <a:ext cx="6928400" cy="469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63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537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Openings in Lateral Wall of Nasal Cavity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9350634"/>
              </p:ext>
            </p:extLst>
          </p:nvPr>
        </p:nvGraphicFramePr>
        <p:xfrm>
          <a:off x="102703" y="963520"/>
          <a:ext cx="6115880" cy="570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16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Opening/Openings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69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 Narrow" panose="020B0606020202030204" pitchFamily="34" charset="0"/>
                        </a:rPr>
                        <a:t>Spheno</a:t>
                      </a:r>
                      <a:r>
                        <a:rPr lang="en-US" b="1" dirty="0">
                          <a:latin typeface="Arial Narrow" panose="020B0606020202030204" pitchFamily="34" charset="0"/>
                        </a:rPr>
                        <a:t>-ethmoidal recess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Sphenoidal air sinus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85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Superior Meatus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Posterior ethmoidal air sinuses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Middle Meatus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6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On 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Ethmoidal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 Bulla</a:t>
                      </a:r>
                      <a:endParaRPr lang="en-US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Middle ethmoidal air sinuses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6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In 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Hiatus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semilunaris</a:t>
                      </a:r>
                      <a:endParaRPr lang="en-US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16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Anterior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Frontal air sinus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985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Middle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Anterior ethmoidal air sinuses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16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Posterior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Maxillary air sinus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1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Narrow" panose="020B0606020202030204" pitchFamily="34" charset="0"/>
                        </a:rPr>
                        <a:t>Inferior Meatus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Nasolacrimal duct (NLD)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2" descr="C:\Users\HP\Pictures\FLOWERS\Lab24_clip_image002_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268529" y="1123123"/>
            <a:ext cx="5830706" cy="2551592"/>
          </a:xfrm>
          <a:prstGeom prst="rect">
            <a:avLst/>
          </a:prstGeom>
          <a:noFill/>
        </p:spPr>
      </p:pic>
      <p:pic>
        <p:nvPicPr>
          <p:cNvPr id="7" name="Picture 3" descr="C:\Users\HP\Pictures\FLOWERS\gross-review-53-728.jpg"/>
          <p:cNvPicPr>
            <a:picLocks noChangeAspect="1" noChangeArrowheads="1"/>
          </p:cNvPicPr>
          <p:nvPr/>
        </p:nvPicPr>
        <p:blipFill rotWithShape="1">
          <a:blip r:embed="rId3"/>
          <a:srcRect t="18800" r="3824" b="16471"/>
          <a:stretch/>
        </p:blipFill>
        <p:spPr bwMode="auto">
          <a:xfrm>
            <a:off x="6311348" y="3756991"/>
            <a:ext cx="5787887" cy="2921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67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Arterial Supply of Lateral  Nasal Wall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596348"/>
            <a:ext cx="6019800" cy="62616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Anterosuperior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Part-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Anterior Ethmoidal </a:t>
            </a:r>
            <a:r>
              <a:rPr lang="en-US" sz="2400" dirty="0">
                <a:latin typeface="Arial Narrow" pitchFamily="34" charset="0"/>
              </a:rPr>
              <a:t>artery (a branch of Ophthalmic artery).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C00000"/>
                </a:solidFill>
                <a:latin typeface="Arial Narrow" pitchFamily="34" charset="0"/>
              </a:rPr>
              <a:t>Anteroinferior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Part-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Lateral Nasal Artery</a:t>
            </a:r>
            <a:r>
              <a:rPr lang="en-US" sz="2400" dirty="0">
                <a:latin typeface="Arial Narrow" pitchFamily="34" charset="0"/>
              </a:rPr>
              <a:t> (a branch of Facial artery).</a:t>
            </a:r>
          </a:p>
          <a:p>
            <a:pPr marL="0" indent="0"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Greater Palatine Artery </a:t>
            </a:r>
            <a:r>
              <a:rPr lang="en-US" sz="2400" dirty="0">
                <a:latin typeface="Arial Narrow" pitchFamily="34" charset="0"/>
              </a:rPr>
              <a:t>( a branch of Maxillary artery).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Posterosuperior Part-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Sphenopalatine Artery </a:t>
            </a:r>
            <a:r>
              <a:rPr lang="en-US" sz="2400" dirty="0">
                <a:latin typeface="Arial Narrow" pitchFamily="34" charset="0"/>
              </a:rPr>
              <a:t>( a branch of Maxillary artery).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Posteroinferior Part-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FF"/>
                </a:solidFill>
                <a:latin typeface="Arial Narrow" pitchFamily="34" charset="0"/>
              </a:rPr>
              <a:t>Greater Palatine Artery </a:t>
            </a:r>
            <a:r>
              <a:rPr lang="en-US" sz="2400" dirty="0">
                <a:latin typeface="Arial Narrow" pitchFamily="34" charset="0"/>
              </a:rPr>
              <a:t>( a branch of Maxillary artery).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C:\Users\HP\Pictures\lateral_nasal_wall-14B122CDA160AC47C9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933833" y="596348"/>
            <a:ext cx="6099701" cy="606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126BF1-2F4B-474C-AAD5-A37183E1B754}"/>
              </a:ext>
            </a:extLst>
          </p:cNvPr>
          <p:cNvSpPr txBox="1"/>
          <p:nvPr/>
        </p:nvSpPr>
        <p:spPr>
          <a:xfrm>
            <a:off x="10315852" y="2194328"/>
            <a:ext cx="1637782" cy="2470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8C0C2-1C6E-4F21-BF42-6550A5260EDB}"/>
              </a:ext>
            </a:extLst>
          </p:cNvPr>
          <p:cNvSpPr txBox="1"/>
          <p:nvPr/>
        </p:nvSpPr>
        <p:spPr>
          <a:xfrm>
            <a:off x="8478175" y="599372"/>
            <a:ext cx="1837677" cy="2470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E2526-B0C8-4C98-ABFE-C24CCA55F569}"/>
              </a:ext>
            </a:extLst>
          </p:cNvPr>
          <p:cNvSpPr txBox="1"/>
          <p:nvPr/>
        </p:nvSpPr>
        <p:spPr>
          <a:xfrm>
            <a:off x="8207776" y="6288415"/>
            <a:ext cx="1637782" cy="2470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006B-8872-44A4-B529-2E27414FE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261652"/>
            <a:ext cx="1610232" cy="2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1B86FB-6B97-4AD2-84C8-E44DD68217B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8032" r="6506" b="3508"/>
          <a:stretch/>
        </p:blipFill>
        <p:spPr>
          <a:xfrm>
            <a:off x="138486" y="506027"/>
            <a:ext cx="11939508" cy="6143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36C6E-3FCB-450C-AB5C-AE0FEE36AFA0}"/>
              </a:ext>
            </a:extLst>
          </p:cNvPr>
          <p:cNvSpPr txBox="1"/>
          <p:nvPr/>
        </p:nvSpPr>
        <p:spPr>
          <a:xfrm>
            <a:off x="4389121" y="1080247"/>
            <a:ext cx="1949092" cy="249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7BCA9-CDD5-4F98-8C15-58BD56B81806}"/>
              </a:ext>
            </a:extLst>
          </p:cNvPr>
          <p:cNvSpPr txBox="1"/>
          <p:nvPr/>
        </p:nvSpPr>
        <p:spPr>
          <a:xfrm>
            <a:off x="7922885" y="1080246"/>
            <a:ext cx="1753775" cy="2470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BA3101-9AAC-4BB1-AC74-C9686DA6D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256" y="5051394"/>
            <a:ext cx="1353175" cy="278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EBFE0A-7ACF-48C8-9EC0-D037B0EF1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562" y="3572001"/>
            <a:ext cx="2279913" cy="3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Venous Drainage of Lateral Nasal Wall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00830"/>
            <a:ext cx="12191999" cy="58858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In lateral wall of nasal cavity, veins accompany the arteries.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A venous plexus is formed beneath the mucosa.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Veins drain into:</a:t>
            </a:r>
          </a:p>
          <a:p>
            <a:pPr marL="0" indent="0">
              <a:spcBef>
                <a:spcPts val="0"/>
              </a:spcBef>
            </a:pPr>
            <a:endParaRPr lang="en-US" sz="2000" dirty="0">
              <a:solidFill>
                <a:srgbClr val="0000FF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Facial vein.</a:t>
            </a:r>
          </a:p>
          <a:p>
            <a:pPr marL="0" indent="0">
              <a:spcBef>
                <a:spcPts val="0"/>
              </a:spcBef>
            </a:pPr>
            <a:endParaRPr lang="en-US" sz="2000" dirty="0">
              <a:solidFill>
                <a:srgbClr val="0000FF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Pterygoid venous plexus.</a:t>
            </a:r>
          </a:p>
          <a:p>
            <a:pPr marL="0" indent="0">
              <a:spcBef>
                <a:spcPts val="0"/>
              </a:spcBef>
            </a:pPr>
            <a:endParaRPr lang="en-US" sz="2000" dirty="0">
              <a:solidFill>
                <a:srgbClr val="0000FF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Pharyngeal venous plexus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B48A1-F44D-49B2-8779-45451EC72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/>
          <a:stretch/>
        </p:blipFill>
        <p:spPr>
          <a:xfrm>
            <a:off x="4841749" y="1651247"/>
            <a:ext cx="7140147" cy="4984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Lymphatic Drainage of Lateral Nasal Wall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6019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Anterior ½-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Drains into:</a:t>
            </a:r>
          </a:p>
          <a:p>
            <a:r>
              <a:rPr lang="en-US" dirty="0" err="1">
                <a:solidFill>
                  <a:srgbClr val="0000FF"/>
                </a:solidFill>
                <a:latin typeface="Arial Narrow" pitchFamily="34" charset="0"/>
              </a:rPr>
              <a:t>Submandibular</a:t>
            </a:r>
            <a:r>
              <a:rPr lang="en-US" dirty="0">
                <a:latin typeface="Arial Narrow" pitchFamily="34" charset="0"/>
              </a:rPr>
              <a:t> lymph nodes.</a:t>
            </a: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Posterior ½-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Drains into:</a:t>
            </a:r>
          </a:p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Retropharyngeal</a:t>
            </a:r>
            <a:r>
              <a:rPr lang="en-US" dirty="0">
                <a:latin typeface="Arial Narrow" pitchFamily="34" charset="0"/>
              </a:rPr>
              <a:t> lymph nodes.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0050" t="3367" r="3201" b="2350"/>
          <a:stretch>
            <a:fillRect/>
          </a:stretch>
        </p:blipFill>
        <p:spPr bwMode="auto">
          <a:xfrm>
            <a:off x="7937350" y="838200"/>
            <a:ext cx="398145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9987379" y="838200"/>
            <a:ext cx="1091953" cy="20936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9ACCB-087F-463C-9CA3-C17F80C57D6D}"/>
              </a:ext>
            </a:extLst>
          </p:cNvPr>
          <p:cNvSpPr txBox="1"/>
          <p:nvPr/>
        </p:nvSpPr>
        <p:spPr>
          <a:xfrm>
            <a:off x="10395751" y="4859046"/>
            <a:ext cx="1483932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32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Nerve Supply of Lateral Wall of Nasal Cavity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A00859-9172-4DF0-9D02-EBB80D0E5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19091"/>
            <a:ext cx="6019800" cy="61389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Anterosuperior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Anterior Ethmoidal Nerve </a:t>
            </a:r>
            <a:r>
              <a:rPr lang="en-US" sz="2000" dirty="0">
                <a:latin typeface="Arial Narrow" pitchFamily="34" charset="0"/>
              </a:rPr>
              <a:t>(a branch of </a:t>
            </a:r>
            <a:r>
              <a:rPr lang="en-US" sz="2000" dirty="0" err="1">
                <a:latin typeface="Arial Narrow" pitchFamily="34" charset="0"/>
              </a:rPr>
              <a:t>Nasociliary</a:t>
            </a:r>
            <a:r>
              <a:rPr lang="en-US" sz="2000" dirty="0">
                <a:latin typeface="Arial Narrow" pitchFamily="34" charset="0"/>
              </a:rPr>
              <a:t> nerve).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Anteroinferior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Anterior Superior Alveolar </a:t>
            </a:r>
            <a:r>
              <a:rPr lang="en-US" sz="2000" dirty="0">
                <a:latin typeface="Arial Narrow" pitchFamily="34" charset="0"/>
              </a:rPr>
              <a:t>Nerve (a branch of Infraorbital nerve).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Posterosuperior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Posterior superior lateral nasal </a:t>
            </a:r>
            <a:r>
              <a:rPr lang="en-US" sz="2000" dirty="0">
                <a:latin typeface="Arial Narrow" pitchFamily="34" charset="0"/>
              </a:rPr>
              <a:t>nerves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( branches of Pterygopalatine ganglion).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Posteroinferior Part-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Nasal branches of Greater Palatine Nerve</a:t>
            </a:r>
            <a:r>
              <a:rPr lang="en-US" sz="2000" dirty="0">
                <a:latin typeface="Arial Narrow" pitchFamily="34" charset="0"/>
              </a:rPr>
              <a:t> ( a branch of Pterygopalatine ganglion).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Olfactory Part  (upper 1/3</a:t>
            </a:r>
            <a:r>
              <a:rPr lang="en-US" sz="2000" b="1" baseline="30000" dirty="0">
                <a:solidFill>
                  <a:srgbClr val="C00000"/>
                </a:solidFill>
                <a:latin typeface="Arial Narrow" pitchFamily="34" charset="0"/>
              </a:rPr>
              <a:t>rd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up to the superior concha)-</a:t>
            </a:r>
          </a:p>
          <a:p>
            <a:pPr marL="0" indent="0">
              <a:spcBef>
                <a:spcPts val="0"/>
              </a:spcBef>
            </a:pP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Olfactory Nerves.</a:t>
            </a:r>
          </a:p>
          <a:p>
            <a:pPr marL="0" indent="0">
              <a:spcBef>
                <a:spcPts val="0"/>
              </a:spcBef>
            </a:pPr>
            <a:endParaRPr lang="en-US" sz="2000" dirty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dirty="0">
              <a:latin typeface="Arial Narrow" pitchFamily="34" charset="0"/>
            </a:endParaRPr>
          </a:p>
          <a:p>
            <a:endParaRPr lang="en-IN" dirty="0"/>
          </a:p>
        </p:txBody>
      </p:sp>
      <p:pic>
        <p:nvPicPr>
          <p:cNvPr id="10" name="Picture 2" descr="C:\Users\HP\Pictures\070517_0552_NasalCavity17.jpg">
            <a:extLst>
              <a:ext uri="{FF2B5EF4-FFF2-40B4-BE49-F238E27FC236}">
                <a16:creationId xmlns:a16="http://schemas.microsoft.com/office/drawing/2014/main" id="{EF324CF1-9BCF-4D73-92B4-12929AB229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8353" t="3481" r="12150" b="3607"/>
          <a:stretch/>
        </p:blipFill>
        <p:spPr bwMode="auto">
          <a:xfrm>
            <a:off x="5752730" y="1411550"/>
            <a:ext cx="6327357" cy="4350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AA9EA-AE30-4AA4-912B-8A83F0EE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24" y="3085479"/>
            <a:ext cx="1852694" cy="3435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BA2601-3F44-4C14-B2D5-737A143E8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84" y="4092606"/>
            <a:ext cx="1251752" cy="426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BC5EF3-CFA2-465B-85C5-0F8C1EA3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811" y="1855432"/>
            <a:ext cx="1906276" cy="409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09F58-97F9-491E-BEAE-A78FA4D82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810" y="4937464"/>
            <a:ext cx="1598719" cy="426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6B7013-B076-4D2E-84CA-E1A4D974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46" y="1852961"/>
            <a:ext cx="1291920" cy="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6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61"/>
            <a:ext cx="12192000" cy="82150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Applied Aspects</a:t>
            </a:r>
          </a:p>
        </p:txBody>
      </p:sp>
      <p:pic>
        <p:nvPicPr>
          <p:cNvPr id="3074" name="Picture 2" descr="C:\Users\HP\Pictures\Thudicum'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22523" t="22626" r="13321"/>
          <a:stretch/>
        </p:blipFill>
        <p:spPr bwMode="auto">
          <a:xfrm>
            <a:off x="95763" y="3918693"/>
            <a:ext cx="3490816" cy="2862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D0C53-047F-4217-ACCA-12C42D61D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816746"/>
            <a:ext cx="12191999" cy="535133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Rhinoscopy [ Examination of Nasal Cavity]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Anterior Rhinoscopy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Posterior Rhinoscopy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Anterior Rhinoscopy-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Examination of nasal cavity through the </a:t>
            </a:r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nostril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It is carried out by inserting a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nasal speculum</a:t>
            </a:r>
            <a:r>
              <a:rPr lang="en-US" sz="2000" dirty="0">
                <a:latin typeface="Arial Narrow" panose="020B0606020202030204" pitchFamily="34" charset="0"/>
              </a:rPr>
              <a:t> through a nostril.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IN" dirty="0"/>
          </a:p>
        </p:txBody>
      </p:sp>
      <p:pic>
        <p:nvPicPr>
          <p:cNvPr id="10" name="Picture 5" descr="C:\Users\HP\Pictures\PMC3294630_2045-7022-1-2-6.png">
            <a:extLst>
              <a:ext uri="{FF2B5EF4-FFF2-40B4-BE49-F238E27FC236}">
                <a16:creationId xmlns:a16="http://schemas.microsoft.com/office/drawing/2014/main" id="{FDD6DA87-483B-414A-96A5-F15EA4A9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625"/>
          <a:stretch>
            <a:fillRect/>
          </a:stretch>
        </p:blipFill>
        <p:spPr bwMode="auto">
          <a:xfrm>
            <a:off x="6720234" y="3854050"/>
            <a:ext cx="5250745" cy="2844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C:\Users\HP\Pictures\52-2121_600x.jpg">
            <a:extLst>
              <a:ext uri="{FF2B5EF4-FFF2-40B4-BE49-F238E27FC236}">
                <a16:creationId xmlns:a16="http://schemas.microsoft.com/office/drawing/2014/main" id="{53E616F9-3CCC-45A3-BB6A-B047A185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461" y="3918693"/>
            <a:ext cx="2779510" cy="277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9ACEB5-63D9-456B-8ADA-861CF6FB13DC}"/>
              </a:ext>
            </a:extLst>
          </p:cNvPr>
          <p:cNvSpPr txBox="1"/>
          <p:nvPr/>
        </p:nvSpPr>
        <p:spPr>
          <a:xfrm>
            <a:off x="5015283" y="3918693"/>
            <a:ext cx="148393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Nasal Speculum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B7D12-7DBE-4935-8F2B-D11207C3D5F4}"/>
              </a:ext>
            </a:extLst>
          </p:cNvPr>
          <p:cNvSpPr txBox="1"/>
          <p:nvPr/>
        </p:nvSpPr>
        <p:spPr>
          <a:xfrm>
            <a:off x="95763" y="6427434"/>
            <a:ext cx="3490816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Nasal Speculum</a:t>
            </a:r>
          </a:p>
        </p:txBody>
      </p:sp>
      <p:pic>
        <p:nvPicPr>
          <p:cNvPr id="16" name="Picture 4" descr="C:\Users\HP\Pictures\Thudicum's2.jpg">
            <a:extLst>
              <a:ext uri="{FF2B5EF4-FFF2-40B4-BE49-F238E27FC236}">
                <a16:creationId xmlns:a16="http://schemas.microsoft.com/office/drawing/2014/main" id="{E7EA09CD-19A1-4A03-B770-7CF19E5E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63170" y="159797"/>
            <a:ext cx="3507809" cy="3598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42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11E3-5842-41DA-90AF-BD27731E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0"/>
            <a:ext cx="11836893" cy="11718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Structures seen on Anterior Rhinoscopy</a:t>
            </a:r>
            <a:br>
              <a:rPr lang="en-US" dirty="0">
                <a:solidFill>
                  <a:srgbClr val="0000FF"/>
                </a:solidFill>
                <a:latin typeface="Arial Narrow" panose="020B0606020202030204" pitchFamily="34" charset="0"/>
              </a:rPr>
            </a:b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214155-C8F5-44C4-9D3C-A41721DD0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85926"/>
            <a:ext cx="6019800" cy="5493382"/>
          </a:xfrm>
        </p:spPr>
        <p:txBody>
          <a:bodyPr>
            <a:normAutofit fontScale="92500" lnSpcReduction="10000"/>
          </a:bodyPr>
          <a:lstStyle/>
          <a:p>
            <a:r>
              <a:rPr lang="en-IN" sz="2000" dirty="0">
                <a:latin typeface="Arial Narrow" panose="020B0606020202030204" pitchFamily="34" charset="0"/>
              </a:rPr>
              <a:t>Following structures are seen on Anterior Rhinoscopy:</a:t>
            </a:r>
          </a:p>
          <a:p>
            <a:endParaRPr lang="en-IN" sz="2000" dirty="0">
              <a:latin typeface="Arial Narrow" panose="020B0606020202030204" pitchFamily="34" charset="0"/>
            </a:endParaRP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Middle nasal concha (turbinate).</a:t>
            </a:r>
          </a:p>
          <a:p>
            <a:endParaRPr lang="en-IN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Inferior nasal concha (turbinate).</a:t>
            </a:r>
          </a:p>
          <a:p>
            <a:endParaRPr lang="en-IN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Superior meatus.</a:t>
            </a:r>
          </a:p>
          <a:p>
            <a:endParaRPr lang="en-IN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Middle meatus.</a:t>
            </a:r>
          </a:p>
          <a:p>
            <a:endParaRPr lang="en-IN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Inferior meatus.</a:t>
            </a:r>
          </a:p>
          <a:p>
            <a:endParaRPr lang="en-IN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Nasal septum.</a:t>
            </a:r>
          </a:p>
          <a:p>
            <a:endParaRPr lang="en-IN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Floor of nasal cavity.</a:t>
            </a:r>
          </a:p>
          <a:p>
            <a:endParaRPr lang="en-IN" dirty="0"/>
          </a:p>
        </p:txBody>
      </p:sp>
      <p:pic>
        <p:nvPicPr>
          <p:cNvPr id="10" name="Content Placeholder 9" descr="C:\Users\HP\Pictures\b573812252b889df9deb4ab948de2cbd--ent-image.jpg">
            <a:extLst>
              <a:ext uri="{FF2B5EF4-FFF2-40B4-BE49-F238E27FC236}">
                <a16:creationId xmlns:a16="http://schemas.microsoft.com/office/drawing/2014/main" id="{4872F671-0455-4739-80C9-700A4307E1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14691" t="28592" r="7010" b="16354"/>
          <a:stretch/>
        </p:blipFill>
        <p:spPr bwMode="auto">
          <a:xfrm>
            <a:off x="3376942" y="2175030"/>
            <a:ext cx="8501381" cy="448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89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71285" cy="10298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Posterior </a:t>
            </a:r>
            <a:r>
              <a:rPr lang="en-US" sz="3600" b="1" dirty="0" err="1">
                <a:latin typeface="Arial Narrow" panose="020B0606020202030204" pitchFamily="34" charset="0"/>
              </a:rPr>
              <a:t>Rhinoscopy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DE793-CC15-429D-A16C-0E9325C36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" y="790111"/>
            <a:ext cx="6019801" cy="6138909"/>
          </a:xfrm>
        </p:spPr>
        <p:txBody>
          <a:bodyPr/>
          <a:lstStyle/>
          <a:p>
            <a:r>
              <a:rPr lang="en-IN" sz="2000" dirty="0">
                <a:latin typeface="Arial Narrow" panose="020B0606020202030204" pitchFamily="34" charset="0"/>
              </a:rPr>
              <a:t>Examination of nasal cavity through the pharynx.</a:t>
            </a:r>
          </a:p>
          <a:p>
            <a:endParaRPr lang="en-IN" sz="2000" dirty="0">
              <a:latin typeface="Arial Narrow" panose="020B0606020202030204" pitchFamily="34" charset="0"/>
            </a:endParaRPr>
          </a:p>
          <a:p>
            <a:r>
              <a:rPr lang="en-IN" sz="2000" dirty="0">
                <a:latin typeface="Arial Narrow" panose="020B0606020202030204" pitchFamily="34" charset="0"/>
              </a:rPr>
              <a:t>It is carried out by inserting a mirror into the pharynx.</a:t>
            </a:r>
          </a:p>
          <a:p>
            <a:endParaRPr lang="en-IN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IN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Structures seen on Posterior Rhinoscopy:</a:t>
            </a: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Choanae.</a:t>
            </a: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Conchae.</a:t>
            </a:r>
          </a:p>
          <a:p>
            <a:r>
              <a:rPr lang="en-IN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Posterior border of nasal septum.</a:t>
            </a:r>
          </a:p>
          <a:p>
            <a:endParaRPr lang="en-IN" dirty="0">
              <a:latin typeface="Arial Narrow" panose="020B0606020202030204" pitchFamily="34" charset="0"/>
            </a:endParaRPr>
          </a:p>
          <a:p>
            <a:endParaRPr lang="en-IN" dirty="0">
              <a:latin typeface="Arial Narrow" panose="020B0606020202030204" pitchFamily="34" charset="0"/>
            </a:endParaRPr>
          </a:p>
        </p:txBody>
      </p:sp>
      <p:pic>
        <p:nvPicPr>
          <p:cNvPr id="11" name="Picture 5" descr="C:\Users\HP\Pictures\PR mirror2.jpg">
            <a:extLst>
              <a:ext uri="{FF2B5EF4-FFF2-40B4-BE49-F238E27FC236}">
                <a16:creationId xmlns:a16="http://schemas.microsoft.com/office/drawing/2014/main" id="{997BA91D-8256-419B-9036-2630B04B3B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146" t="18875" b="33936"/>
          <a:stretch>
            <a:fillRect/>
          </a:stretch>
        </p:blipFill>
        <p:spPr bwMode="auto">
          <a:xfrm>
            <a:off x="170895" y="5069151"/>
            <a:ext cx="6454649" cy="161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HP\Pictures\070517_0552_NasalCavity18.jpg">
            <a:extLst>
              <a:ext uri="{FF2B5EF4-FFF2-40B4-BE49-F238E27FC236}">
                <a16:creationId xmlns:a16="http://schemas.microsoft.com/office/drawing/2014/main" id="{F3BA13C4-FFEE-44E8-9960-0EA69F07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887" t="2574" r="5660" b="7407"/>
          <a:stretch>
            <a:fillRect/>
          </a:stretch>
        </p:blipFill>
        <p:spPr bwMode="auto">
          <a:xfrm>
            <a:off x="6722616" y="4012708"/>
            <a:ext cx="5181600" cy="274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C:\Users\HP\Pictures\Fig-150-View-of-posterior-nares-in-the-pharyngeal-mirror.jpg">
            <a:extLst>
              <a:ext uri="{FF2B5EF4-FFF2-40B4-BE49-F238E27FC236}">
                <a16:creationId xmlns:a16="http://schemas.microsoft.com/office/drawing/2014/main" id="{5918CDEC-BFDD-4814-B7E0-39A3505A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2616" y="888625"/>
            <a:ext cx="5181600" cy="297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EAF5E0-1565-4F9F-8F30-55C52412BB9D}"/>
              </a:ext>
            </a:extLst>
          </p:cNvPr>
          <p:cNvSpPr txBox="1"/>
          <p:nvPr/>
        </p:nvSpPr>
        <p:spPr>
          <a:xfrm>
            <a:off x="170895" y="5069151"/>
            <a:ext cx="6454649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Posterior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Rhinoscopic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Mirror</a:t>
            </a:r>
          </a:p>
        </p:txBody>
      </p:sp>
    </p:spTree>
    <p:extLst>
      <p:ext uri="{BB962C8B-B14F-4D97-AF65-F5344CB8AC3E}">
        <p14:creationId xmlns:p14="http://schemas.microsoft.com/office/powerpoint/2010/main" val="8570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Lesson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12192000" cy="6172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rial Narrow" pitchFamily="34" charset="0"/>
              </a:rPr>
              <a:t>Lateral Wall of Nasal Cavity:</a:t>
            </a:r>
          </a:p>
          <a:p>
            <a:endParaRPr lang="en-US" b="1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Formation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Features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Openings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Arterial Supply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Venous Drainage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Lymphatic Drainage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Nerve Supply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Applied Aspects</a:t>
            </a:r>
          </a:p>
        </p:txBody>
      </p:sp>
    </p:spTree>
    <p:extLst>
      <p:ext uri="{BB962C8B-B14F-4D97-AF65-F5344CB8AC3E}">
        <p14:creationId xmlns:p14="http://schemas.microsoft.com/office/powerpoint/2010/main" val="20619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P\Pictures\Posterior+rhinoscopy.jpg">
            <a:extLst>
              <a:ext uri="{FF2B5EF4-FFF2-40B4-BE49-F238E27FC236}">
                <a16:creationId xmlns:a16="http://schemas.microsoft.com/office/drawing/2014/main" id="{6F353D44-7397-4015-B382-EAD215FF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7647" t="25490" r="19118" b="17647"/>
          <a:stretch>
            <a:fillRect/>
          </a:stretch>
        </p:blipFill>
        <p:spPr bwMode="auto">
          <a:xfrm>
            <a:off x="1195398" y="123942"/>
            <a:ext cx="9801204" cy="6610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02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CC5BE7-AC28-45F3-AAD6-894E823236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6" y="142412"/>
            <a:ext cx="11698688" cy="6573176"/>
          </a:xfrm>
        </p:spPr>
      </p:pic>
    </p:spTree>
    <p:extLst>
      <p:ext uri="{BB962C8B-B14F-4D97-AF65-F5344CB8AC3E}">
        <p14:creationId xmlns:p14="http://schemas.microsoft.com/office/powerpoint/2010/main" val="413825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65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Lateral Wall of Nasal Cavity</a:t>
            </a:r>
          </a:p>
        </p:txBody>
      </p:sp>
    </p:spTree>
    <p:extLst>
      <p:ext uri="{BB962C8B-B14F-4D97-AF65-F5344CB8AC3E}">
        <p14:creationId xmlns:p14="http://schemas.microsoft.com/office/powerpoint/2010/main" val="341713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60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Lateral Wall of Nasal Cavity- 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566530"/>
            <a:ext cx="4972684" cy="62914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Bones-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Nasal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Maxilla- </a:t>
            </a:r>
            <a:r>
              <a:rPr lang="en-US" sz="2400" dirty="0">
                <a:latin typeface="Arial Narrow" panose="020B0606020202030204" pitchFamily="34" charset="0"/>
              </a:rPr>
              <a:t>Frontal process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Lacrimal.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Ethmoid- 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-Superior Concha 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-Middle Concha 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-Labyrinth.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Inferior Nasal Concha.</a:t>
            </a:r>
          </a:p>
          <a:p>
            <a:endParaRPr lang="en-US" sz="24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Palatine- </a:t>
            </a:r>
            <a:r>
              <a:rPr lang="en-US" sz="2400" dirty="0">
                <a:latin typeface="Arial Narrow" panose="020B0606020202030204" pitchFamily="34" charset="0"/>
              </a:rPr>
              <a:t>Perpendicular plate.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Sphenoid-</a:t>
            </a:r>
            <a:r>
              <a:rPr lang="en-US" sz="2400" dirty="0">
                <a:latin typeface="Arial Narrow" panose="020B0606020202030204" pitchFamily="34" charset="0"/>
              </a:rPr>
              <a:t> Medial Pterygoid Plate.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8348" t="3708" r="2135" b="14703"/>
          <a:stretch/>
        </p:blipFill>
        <p:spPr bwMode="auto">
          <a:xfrm>
            <a:off x="3575851" y="800825"/>
            <a:ext cx="8538390" cy="5842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9928411" y="5702833"/>
            <a:ext cx="597128" cy="281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0326756" y="5148470"/>
            <a:ext cx="695739" cy="2584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9086459" y="6023113"/>
            <a:ext cx="1170723" cy="2902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0860157" y="2345635"/>
            <a:ext cx="599660" cy="245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7812156" y="1219200"/>
            <a:ext cx="639417" cy="249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8800320" y="790886"/>
            <a:ext cx="572280" cy="2902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790660" y="2604052"/>
            <a:ext cx="515081" cy="263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4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Lateral Wall of Nasal Cavity- Formation </a:t>
            </a:r>
            <a:r>
              <a:rPr lang="en-US" sz="3600" b="1" dirty="0" err="1">
                <a:latin typeface="Arial Narrow" panose="020B0606020202030204" pitchFamily="34" charset="0"/>
              </a:rPr>
              <a:t>contd</a:t>
            </a:r>
            <a:r>
              <a:rPr lang="en-US" sz="3600" b="1" dirty="0">
                <a:latin typeface="Arial Narrow" panose="020B0606020202030204" pitchFamily="34" charset="0"/>
              </a:rPr>
              <a:t>…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36104"/>
            <a:ext cx="4885997" cy="6221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Cartilages-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Lateral Nasal Cartilage (Lateral process of Septal Cartilage).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Major Alar Cartilage.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Minor Alar Cartilages (3-4 in no.).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8348" t="3708" r="2135" b="14703"/>
          <a:stretch/>
        </p:blipFill>
        <p:spPr bwMode="auto">
          <a:xfrm>
            <a:off x="4331753" y="987288"/>
            <a:ext cx="7678030" cy="5254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331753" y="4349450"/>
            <a:ext cx="1283856" cy="263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504860" y="5148470"/>
            <a:ext cx="1339349" cy="2174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504860" y="3656303"/>
            <a:ext cx="1259836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9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57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Lateral Wall of Nasal Cavity- Features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26774"/>
            <a:ext cx="6019800" cy="63312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Lateral wall of nasal cavity is divided into 3 parts: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Anterior part.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Middle part.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Posterior part.</a:t>
            </a: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Anterior part-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Presents a small depressed area, the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Vestibule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It is lined by skin containing short, stiff hair.</a:t>
            </a: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Middle part-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It is known as ‘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Atrium of Middle Meatus</a:t>
            </a:r>
            <a:r>
              <a:rPr lang="en-US" sz="2000" dirty="0">
                <a:latin typeface="Arial Narrow" panose="020B0606020202030204" pitchFamily="34" charset="0"/>
              </a:rPr>
              <a:t>’.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It is limited above by the </a:t>
            </a:r>
            <a:r>
              <a:rPr lang="en-US" sz="20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agger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nasi</a:t>
            </a:r>
            <a:r>
              <a:rPr lang="en-US" sz="2000" dirty="0">
                <a:latin typeface="Arial Narrow" panose="020B0606020202030204" pitchFamily="34" charset="0"/>
              </a:rPr>
              <a:t>, which is a faint ridge of mucous membrane.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Limen </a:t>
            </a:r>
            <a:r>
              <a:rPr lang="en-US" sz="20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Nasi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- </a:t>
            </a:r>
            <a:r>
              <a:rPr lang="en-US" sz="2000" dirty="0" err="1">
                <a:latin typeface="Arial Narrow" panose="020B0606020202030204" pitchFamily="34" charset="0"/>
              </a:rPr>
              <a:t>Mucocutaneous</a:t>
            </a:r>
            <a:r>
              <a:rPr lang="en-US" sz="2000" dirty="0">
                <a:latin typeface="Arial Narrow" panose="020B0606020202030204" pitchFamily="34" charset="0"/>
              </a:rPr>
              <a:t> junction between the vestibule and atrium of middle meatus.</a:t>
            </a:r>
          </a:p>
          <a:p>
            <a:pPr marL="0" indent="0">
              <a:buNone/>
            </a:pP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Posterior part-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Presents </a:t>
            </a:r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Conchae (</a:t>
            </a:r>
            <a:r>
              <a:rPr lang="en-US" sz="2000" dirty="0" err="1">
                <a:solidFill>
                  <a:srgbClr val="FF0066"/>
                </a:solidFill>
                <a:latin typeface="Arial Narrow" panose="020B0606020202030204" pitchFamily="34" charset="0"/>
              </a:rPr>
              <a:t>Turbinates</a:t>
            </a:r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) </a:t>
            </a:r>
            <a:r>
              <a:rPr lang="en-US" sz="2000" dirty="0">
                <a:latin typeface="Arial Narrow" panose="020B0606020202030204" pitchFamily="34" charset="0"/>
              </a:rPr>
              <a:t>and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Meatuses.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6" name="Picture 3" descr="C:\Users\HP\Pictures\FLOWERS\9781626230927_c016_f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970505" y="3384274"/>
            <a:ext cx="6166919" cy="3385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6019800" y="5893905"/>
            <a:ext cx="604682" cy="2399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8804360" y="6455465"/>
            <a:ext cx="1472699" cy="294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5970505" y="5152467"/>
            <a:ext cx="653977" cy="304115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6019801" y="5565913"/>
            <a:ext cx="604682" cy="23936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7036904" y="3364397"/>
            <a:ext cx="536713" cy="20375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1002618" y="3968162"/>
            <a:ext cx="677844" cy="305663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1157024" y="4419600"/>
            <a:ext cx="657289" cy="23472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/>
          <a:srcRect t="8944" r="4453" b="4671"/>
          <a:stretch/>
        </p:blipFill>
        <p:spPr bwMode="auto">
          <a:xfrm>
            <a:off x="8062504" y="526775"/>
            <a:ext cx="3972927" cy="2693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5E944B-CE70-4C65-BBB0-AD3478AC2BC5}"/>
              </a:ext>
            </a:extLst>
          </p:cNvPr>
          <p:cNvSpPr txBox="1"/>
          <p:nvPr/>
        </p:nvSpPr>
        <p:spPr>
          <a:xfrm>
            <a:off x="8062503" y="2681056"/>
            <a:ext cx="832921" cy="2430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05351-04FA-4367-B1A5-CCC9815EBB0E}"/>
              </a:ext>
            </a:extLst>
          </p:cNvPr>
          <p:cNvSpPr txBox="1"/>
          <p:nvPr/>
        </p:nvSpPr>
        <p:spPr>
          <a:xfrm rot="19091412">
            <a:off x="8558188" y="1877781"/>
            <a:ext cx="1087108" cy="1603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11468B-273F-453A-924D-03F2A82FB7B7}"/>
              </a:ext>
            </a:extLst>
          </p:cNvPr>
          <p:cNvSpPr txBox="1"/>
          <p:nvPr/>
        </p:nvSpPr>
        <p:spPr>
          <a:xfrm>
            <a:off x="6292684" y="4389175"/>
            <a:ext cx="504356" cy="30411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1DD7B-BFB7-4D6F-A3A1-5040CD98CB8C}"/>
              </a:ext>
            </a:extLst>
          </p:cNvPr>
          <p:cNvSpPr txBox="1"/>
          <p:nvPr/>
        </p:nvSpPr>
        <p:spPr>
          <a:xfrm>
            <a:off x="6172202" y="4793686"/>
            <a:ext cx="504356" cy="30411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CB462-4A2F-4DF1-8D69-5CD379068567}"/>
              </a:ext>
            </a:extLst>
          </p:cNvPr>
          <p:cNvSpPr txBox="1"/>
          <p:nvPr/>
        </p:nvSpPr>
        <p:spPr>
          <a:xfrm>
            <a:off x="8701460" y="5893905"/>
            <a:ext cx="442540" cy="29955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1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3A9D-9EB1-4F39-8A87-971CBD5E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32"/>
            <a:ext cx="10515600" cy="861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Conchae</a:t>
            </a:r>
            <a:br>
              <a:rPr lang="en-US" dirty="0">
                <a:solidFill>
                  <a:srgbClr val="0000FF"/>
                </a:solidFill>
                <a:latin typeface="Arial Narrow" panose="020B060602020203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A02B-714F-4A98-980F-19564477A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03099"/>
            <a:ext cx="12192000" cy="65028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These are curved bony projections lined by mucosa, directed downwards and medially.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 in number: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Superior Nasal Concha.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Middle Nasal Concha.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Inferior Nasal Concha.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Superior and middle nasal conchae are projections from medial surface of ethmoidal labyrinth.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Inferior nasal concha is an independent bone.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 Narrow" panose="020B0606020202030204" pitchFamily="34" charset="0"/>
              </a:rPr>
              <a:t>Superior concha </a:t>
            </a:r>
            <a:r>
              <a:rPr lang="en-US" sz="2000" dirty="0">
                <a:latin typeface="Arial Narrow" panose="020B0606020202030204" pitchFamily="34" charset="0"/>
              </a:rPr>
              <a:t>is </a:t>
            </a:r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smallest </a:t>
            </a:r>
            <a:r>
              <a:rPr lang="en-US" sz="2000" dirty="0">
                <a:latin typeface="Arial Narrow" panose="020B0606020202030204" pitchFamily="34" charset="0"/>
              </a:rPr>
              <a:t>and </a:t>
            </a:r>
            <a:r>
              <a:rPr lang="en-US" sz="2000" b="1" dirty="0">
                <a:latin typeface="Arial Narrow" panose="020B0606020202030204" pitchFamily="34" charset="0"/>
              </a:rPr>
              <a:t>Inferior concha </a:t>
            </a:r>
            <a:r>
              <a:rPr lang="en-US" sz="2000" dirty="0">
                <a:latin typeface="Arial Narrow" panose="020B0606020202030204" pitchFamily="34" charset="0"/>
              </a:rPr>
              <a:t>is largest in size.</a:t>
            </a:r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42867B-F535-43AB-A50C-413DE9EAEC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6550" y="3744672"/>
            <a:ext cx="5545450" cy="3113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50900-85FD-492A-95C5-782B0FBB7F59}"/>
              </a:ext>
            </a:extLst>
          </p:cNvPr>
          <p:cNvSpPr txBox="1"/>
          <p:nvPr/>
        </p:nvSpPr>
        <p:spPr>
          <a:xfrm>
            <a:off x="11051459" y="4287915"/>
            <a:ext cx="675944" cy="340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0B7BB-A9A0-42ED-9858-2C46CAF52984}"/>
              </a:ext>
            </a:extLst>
          </p:cNvPr>
          <p:cNvSpPr txBox="1"/>
          <p:nvPr/>
        </p:nvSpPr>
        <p:spPr>
          <a:xfrm>
            <a:off x="11232472" y="4628723"/>
            <a:ext cx="675944" cy="340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D0569-04BA-4162-923C-067BB40EDFA0}"/>
              </a:ext>
            </a:extLst>
          </p:cNvPr>
          <p:cNvSpPr txBox="1"/>
          <p:nvPr/>
        </p:nvSpPr>
        <p:spPr>
          <a:xfrm>
            <a:off x="6646550" y="5399714"/>
            <a:ext cx="604682" cy="2399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1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/>
          <a:srcRect l="4412" t="1680" r="4412" b="33342"/>
          <a:stretch/>
        </p:blipFill>
        <p:spPr bwMode="auto">
          <a:xfrm>
            <a:off x="152400" y="1431234"/>
            <a:ext cx="6192740" cy="532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HP\Pictures\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581" y="99392"/>
            <a:ext cx="4127898" cy="356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3437" t="67062" r="11365"/>
          <a:stretch/>
        </p:blipFill>
        <p:spPr bwMode="auto">
          <a:xfrm>
            <a:off x="6471282" y="3796748"/>
            <a:ext cx="5601449" cy="296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703969" y="2812774"/>
            <a:ext cx="1194405" cy="264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2586581" y="2663688"/>
            <a:ext cx="862297" cy="28096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320459" y="4929809"/>
            <a:ext cx="762906" cy="23623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7384773" y="2365513"/>
            <a:ext cx="467139" cy="44726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547902" y="6490252"/>
            <a:ext cx="749655" cy="26798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8579877" y="3076990"/>
            <a:ext cx="613819" cy="34207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5050683" y="3667954"/>
            <a:ext cx="1121518" cy="2609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0182587" y="2669488"/>
            <a:ext cx="661003" cy="407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0942983" y="5166043"/>
            <a:ext cx="765313" cy="19114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0942983" y="4293704"/>
            <a:ext cx="844825" cy="24847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824947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latin typeface="Arial Narrow" panose="020B0606020202030204" pitchFamily="34" charset="0"/>
              </a:rPr>
              <a:t>Lateral Wall of Nasal Cavity- Features </a:t>
            </a:r>
            <a:r>
              <a:rPr lang="en-US" sz="3600" b="1" dirty="0" err="1">
                <a:latin typeface="Arial Narrow" panose="020B0606020202030204" pitchFamily="34" charset="0"/>
              </a:rPr>
              <a:t>contd</a:t>
            </a:r>
            <a:r>
              <a:rPr lang="en-US" sz="3600" b="1" dirty="0">
                <a:latin typeface="Arial Narrow" panose="020B0606020202030204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6938"/>
            <a:ext cx="4374217" cy="640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Meatuses-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Below and lateral to each concha is a space known as meatus.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3 in number: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Superior meatus.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Middle meatus.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Inferior meatus.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Superior meatus-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It lies underneath the superior concha.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It is smallest.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Middle meatus-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It lies underneath the middle concha.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Arial Narrow" panose="020B0606020202030204" pitchFamily="34" charset="0"/>
              </a:rPr>
              <a:t>It presents the following features: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Ethmoidal bulla (Bulla </a:t>
            </a:r>
            <a:r>
              <a:rPr lang="en-US" sz="2000" dirty="0" err="1">
                <a:solidFill>
                  <a:srgbClr val="FF0066"/>
                </a:solidFill>
                <a:latin typeface="Arial Narrow" panose="020B0606020202030204" pitchFamily="34" charset="0"/>
              </a:rPr>
              <a:t>ethmoidalis</a:t>
            </a:r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).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Hiatus </a:t>
            </a:r>
            <a:r>
              <a:rPr lang="en-US" sz="2000" dirty="0" err="1">
                <a:solidFill>
                  <a:srgbClr val="FF0066"/>
                </a:solidFill>
                <a:latin typeface="Arial Narrow" panose="020B0606020202030204" pitchFamily="34" charset="0"/>
              </a:rPr>
              <a:t>semilunaris</a:t>
            </a:r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anose="020B0606020202030204" pitchFamily="34" charset="0"/>
              </a:rPr>
              <a:t>Infundibulum.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endParaRPr lang="en-US" sz="20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t="8944" r="4453" b="4671"/>
          <a:stretch/>
        </p:blipFill>
        <p:spPr bwMode="auto">
          <a:xfrm>
            <a:off x="4256192" y="1401416"/>
            <a:ext cx="7773470" cy="527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256192" y="3316754"/>
            <a:ext cx="1192694" cy="18466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Middle concha (cut</a:t>
            </a:r>
            <a:r>
              <a:rPr lang="en-US" sz="1200" dirty="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flipH="1">
            <a:off x="5448886" y="3409087"/>
            <a:ext cx="2144610" cy="19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7225748" y="4293704"/>
            <a:ext cx="1451113" cy="2385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7225748" y="5148472"/>
            <a:ext cx="1451113" cy="22859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10182587" y="2355574"/>
            <a:ext cx="1674796" cy="3139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8841833" y="6487804"/>
            <a:ext cx="1276784" cy="18466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Inferior concha (cut</a:t>
            </a:r>
            <a:r>
              <a:rPr lang="en-US" sz="1200" dirty="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>
            <a:off x="9213574" y="4731026"/>
            <a:ext cx="39756" cy="1756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288252" y="3596564"/>
            <a:ext cx="1192694" cy="18466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66"/>
                </a:solidFill>
                <a:latin typeface="Arial Narrow" panose="020B0606020202030204" pitchFamily="34" charset="0"/>
              </a:rPr>
              <a:t>Ethmoidal Bulla</a:t>
            </a:r>
            <a:endParaRPr lang="en-US" sz="1200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flipH="1" flipV="1">
            <a:off x="5239504" y="3700273"/>
            <a:ext cx="2711800" cy="169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10D09AC-EBCD-4CE7-BF5C-2CD52C215C19}"/>
              </a:ext>
            </a:extLst>
          </p:cNvPr>
          <p:cNvSpPr txBox="1"/>
          <p:nvPr/>
        </p:nvSpPr>
        <p:spPr>
          <a:xfrm>
            <a:off x="4288252" y="3781230"/>
            <a:ext cx="1192694" cy="18466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FF0066"/>
                </a:solidFill>
                <a:latin typeface="Arial Narrow" panose="020B0606020202030204" pitchFamily="34" charset="0"/>
              </a:rPr>
              <a:t>Hiatus </a:t>
            </a:r>
            <a:r>
              <a:rPr lang="en-US" sz="1200" b="1" dirty="0" err="1">
                <a:solidFill>
                  <a:srgbClr val="FF0066"/>
                </a:solidFill>
                <a:latin typeface="Arial Narrow" panose="020B0606020202030204" pitchFamily="34" charset="0"/>
              </a:rPr>
              <a:t>Semilunaris</a:t>
            </a:r>
            <a:endParaRPr lang="en-US" sz="1200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86C5A9-D005-4006-A265-7791C67EE8DC}"/>
              </a:ext>
            </a:extLst>
          </p:cNvPr>
          <p:cNvCxnSpPr>
            <a:cxnSpLocks/>
          </p:cNvCxnSpPr>
          <p:nvPr/>
        </p:nvCxnSpPr>
        <p:spPr>
          <a:xfrm flipH="1">
            <a:off x="5448886" y="3901902"/>
            <a:ext cx="2313575" cy="43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4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814</Words>
  <Application>Microsoft Office PowerPoint</Application>
  <PresentationFormat>Widescreen</PresentationFormat>
  <Paragraphs>240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Wingdings</vt:lpstr>
      <vt:lpstr>Office Theme</vt:lpstr>
      <vt:lpstr>Nasal Cavity-II</vt:lpstr>
      <vt:lpstr>Lesson Plan</vt:lpstr>
      <vt:lpstr>Lateral Wall of Nasal Cavity</vt:lpstr>
      <vt:lpstr>Lateral Wall of Nasal Cavity- Formation</vt:lpstr>
      <vt:lpstr>Lateral Wall of Nasal Cavity- Formation contd…</vt:lpstr>
      <vt:lpstr>Lateral Wall of Nasal Cavity- Features</vt:lpstr>
      <vt:lpstr>Conchae </vt:lpstr>
      <vt:lpstr>PowerPoint Presentation</vt:lpstr>
      <vt:lpstr>Lateral Wall of Nasal Cavity- Features contd…</vt:lpstr>
      <vt:lpstr>Lateral Wall of Nasal Cavity- Features contd…</vt:lpstr>
      <vt:lpstr>Openings in Lateral Wall of Nasal Cavity</vt:lpstr>
      <vt:lpstr>Arterial Supply of Lateral  Nasal Wall</vt:lpstr>
      <vt:lpstr>PowerPoint Presentation</vt:lpstr>
      <vt:lpstr>Venous Drainage of Lateral Nasal Wall</vt:lpstr>
      <vt:lpstr>Lymphatic Drainage of Lateral Nasal Wall</vt:lpstr>
      <vt:lpstr>Nerve Supply of Lateral Wall of Nasal Cavity</vt:lpstr>
      <vt:lpstr>Applied Aspects</vt:lpstr>
      <vt:lpstr>Structures seen on Anterior Rhinoscopy </vt:lpstr>
      <vt:lpstr>Posterior Rhinoscopy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Cavity-II</dc:title>
  <dc:creator>Dell</dc:creator>
  <cp:lastModifiedBy>Yash nehra</cp:lastModifiedBy>
  <cp:revision>209</cp:revision>
  <dcterms:created xsi:type="dcterms:W3CDTF">2020-06-05T07:42:42Z</dcterms:created>
  <dcterms:modified xsi:type="dcterms:W3CDTF">2020-06-11T08:29:42Z</dcterms:modified>
</cp:coreProperties>
</file>